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939" r:id="rId11"/>
    <p:sldMasterId id="2147483882" r:id="rId12"/>
    <p:sldMasterId id="2147483844" r:id="rId13"/>
    <p:sldMasterId id="2147483665" r:id="rId14"/>
    <p:sldMasterId id="2147483811" r:id="rId15"/>
    <p:sldMasterId id="2147483666" r:id="rId16"/>
    <p:sldMasterId id="2147483964" r:id="rId17"/>
    <p:sldMasterId id="2147483977" r:id="rId18"/>
    <p:sldMasterId id="2147483648" r:id="rId19"/>
  </p:sldMasterIdLst>
  <p:notesMasterIdLst>
    <p:notesMasterId r:id="rId78"/>
  </p:notesMasterIdLst>
  <p:sldIdLst>
    <p:sldId id="953" r:id="rId20"/>
    <p:sldId id="1994" r:id="rId21"/>
    <p:sldId id="1829" r:id="rId22"/>
    <p:sldId id="259" r:id="rId23"/>
    <p:sldId id="1992" r:id="rId24"/>
    <p:sldId id="1949" r:id="rId25"/>
    <p:sldId id="4486" r:id="rId26"/>
    <p:sldId id="4485" r:id="rId27"/>
    <p:sldId id="4484" r:id="rId28"/>
    <p:sldId id="4483" r:id="rId29"/>
    <p:sldId id="4482" r:id="rId30"/>
    <p:sldId id="4481" r:id="rId31"/>
    <p:sldId id="4480" r:id="rId32"/>
    <p:sldId id="4479" r:id="rId33"/>
    <p:sldId id="4478" r:id="rId34"/>
    <p:sldId id="4477" r:id="rId35"/>
    <p:sldId id="4476" r:id="rId36"/>
    <p:sldId id="4475" r:id="rId37"/>
    <p:sldId id="4474" r:id="rId38"/>
    <p:sldId id="4473" r:id="rId39"/>
    <p:sldId id="4472" r:id="rId40"/>
    <p:sldId id="4471" r:id="rId41"/>
    <p:sldId id="4488" r:id="rId42"/>
    <p:sldId id="1771" r:id="rId43"/>
    <p:sldId id="1987" r:id="rId44"/>
    <p:sldId id="4468" r:id="rId45"/>
    <p:sldId id="4467" r:id="rId46"/>
    <p:sldId id="4470" r:id="rId47"/>
    <p:sldId id="4469" r:id="rId48"/>
    <p:sldId id="1767" r:id="rId49"/>
    <p:sldId id="4492" r:id="rId50"/>
    <p:sldId id="4493" r:id="rId51"/>
    <p:sldId id="4491" r:id="rId52"/>
    <p:sldId id="256" r:id="rId53"/>
    <p:sldId id="4494" r:id="rId54"/>
    <p:sldId id="1831" r:id="rId55"/>
    <p:sldId id="1995" r:id="rId56"/>
    <p:sldId id="1996" r:id="rId57"/>
    <p:sldId id="1809" r:id="rId58"/>
    <p:sldId id="4466" r:id="rId59"/>
    <p:sldId id="1775" r:id="rId60"/>
    <p:sldId id="1788" r:id="rId61"/>
    <p:sldId id="1931" r:id="rId62"/>
    <p:sldId id="4489" r:id="rId63"/>
    <p:sldId id="1981" r:id="rId64"/>
    <p:sldId id="1891" r:id="rId65"/>
    <p:sldId id="4398" r:id="rId66"/>
    <p:sldId id="1993" r:id="rId67"/>
    <p:sldId id="4457" r:id="rId68"/>
    <p:sldId id="4446" r:id="rId69"/>
    <p:sldId id="4465" r:id="rId70"/>
    <p:sldId id="278" r:id="rId71"/>
    <p:sldId id="4460" r:id="rId72"/>
    <p:sldId id="4453" r:id="rId73"/>
    <p:sldId id="4461" r:id="rId74"/>
    <p:sldId id="4463" r:id="rId75"/>
    <p:sldId id="4487" r:id="rId76"/>
    <p:sldId id="954" r:id="rId7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C49DC606-7489-472F-4DE9-34E452169DBE}" name="Alicia Stromberg" initials="AS" userId="S::astromberg@results.org::1c01489c-44f1-42fe-bb20-c08d6f679367" providerId="AD"/>
  <p188:author id="{7FCFBA07-6B54-8EE7-8272-7590908D35FF}" name="Sarah Leone" initials="SL" userId="S::sleone@results.org::6fd6b9b4-7dd9-4ff6-962d-65e3b34e859e"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11" name="Anastasia I Koutavas" initials="AIK" lastIdx="1" clrIdx="10">
    <p:extLst>
      <p:ext uri="{19B8F6BF-5375-455C-9EA6-DF929625EA0E}">
        <p15:presenceInfo xmlns:p15="http://schemas.microsoft.com/office/powerpoint/2012/main" userId="S-1-5-21-1423485556-2532401405-1673821462-301244"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000000"/>
    <a:srgbClr val="FFB81C"/>
    <a:srgbClr val="FAB700"/>
    <a:srgbClr val="E41034"/>
    <a:srgbClr val="ED1944"/>
    <a:srgbClr val="D50035"/>
    <a:srgbClr val="29B5CF"/>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E737D-64E7-46A2-944A-5D59B8194151}" v="139" dt="2023-08-05T15:23:55.857"/>
    <p1510:client id="{3B75DED2-EDD5-E476-9859-D3BCBE5FABA4}" v="1" dt="2023-08-05T17:10:52.323"/>
    <p1510:client id="{BA7E7933-279A-4BBE-8465-99DE315965C7}" v="147" dt="2023-08-05T17:38:54.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microsoft.com/office/2015/10/relationships/revisionInfo" Target="revisionInfo.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61" Type="http://schemas.openxmlformats.org/officeDocument/2006/relationships/slide" Target="slides/slide42.xml"/><Relationship Id="rId8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Children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layout>
                <c:manualLayout>
                  <c:x val="-4.4997610526627603E-2"/>
                  <c:y val="-6.5761918965165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D4-4DC3-9AED-56217058B3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May</c:v>
                  </c:pt>
                  <c:pt idx="1">
                    <c:v>June</c:v>
                  </c:pt>
                  <c:pt idx="2">
                    <c:v>July</c:v>
                  </c:pt>
                  <c:pt idx="3">
                    <c:v>August</c:v>
                  </c:pt>
                  <c:pt idx="4">
                    <c:v>September</c:v>
                  </c:pt>
                  <c:pt idx="5">
                    <c:v>October</c:v>
                  </c:pt>
                  <c:pt idx="6">
                    <c:v>November</c:v>
                  </c:pt>
                  <c:pt idx="7">
                    <c:v>December</c:v>
                  </c:pt>
                  <c:pt idx="8">
                    <c:v>January</c:v>
                  </c:pt>
                  <c:pt idx="9">
                    <c:v>Februrar</c:v>
                  </c:pt>
                </c:lvl>
                <c:lvl>
                  <c:pt idx="0">
                    <c:v>2021</c:v>
                  </c:pt>
                  <c:pt idx="1">
                    <c:v>2021</c:v>
                  </c:pt>
                  <c:pt idx="2">
                    <c:v>2021</c:v>
                  </c:pt>
                  <c:pt idx="3">
                    <c:v>2021</c:v>
                  </c:pt>
                  <c:pt idx="4">
                    <c:v>2021</c:v>
                  </c:pt>
                  <c:pt idx="5">
                    <c:v>2021</c:v>
                  </c:pt>
                  <c:pt idx="6">
                    <c:v>2021</c:v>
                  </c:pt>
                  <c:pt idx="7">
                    <c:v>2021</c:v>
                  </c:pt>
                  <c:pt idx="8">
                    <c:v>2022</c:v>
                  </c:pt>
                  <c:pt idx="9">
                    <c:v>2022</c:v>
                  </c:pt>
                </c:lvl>
              </c:multiLvlStrCache>
            </c:multiLvlStrRef>
          </c:cat>
          <c:val>
            <c:numRef>
              <c:f>Sheet1!$C$2:$C$11</c:f>
              <c:numCache>
                <c:formatCode>0.0%</c:formatCode>
                <c:ptCount val="10"/>
                <c:pt idx="0">
                  <c:v>0.161</c:v>
                </c:pt>
                <c:pt idx="1">
                  <c:v>0.158</c:v>
                </c:pt>
                <c:pt idx="2">
                  <c:v>0.11899999999999999</c:v>
                </c:pt>
                <c:pt idx="3">
                  <c:v>0.115</c:v>
                </c:pt>
                <c:pt idx="4">
                  <c:v>0.13200000000000001</c:v>
                </c:pt>
                <c:pt idx="5">
                  <c:v>0.128</c:v>
                </c:pt>
                <c:pt idx="6">
                  <c:v>0.122</c:v>
                </c:pt>
                <c:pt idx="7">
                  <c:v>0.121</c:v>
                </c:pt>
                <c:pt idx="8">
                  <c:v>0.17</c:v>
                </c:pt>
                <c:pt idx="9">
                  <c:v>0.16700000000000001</c:v>
                </c:pt>
              </c:numCache>
            </c:numRef>
          </c:val>
          <c:smooth val="0"/>
          <c:extLst>
            <c:ext xmlns:c16="http://schemas.microsoft.com/office/drawing/2014/chart" uri="{C3380CC4-5D6E-409C-BE32-E72D297353CC}">
              <c16:uniqueId val="{00000000-39D4-4DC3-9AED-56217058B328}"/>
            </c:ext>
          </c:extLst>
        </c:ser>
        <c:dLbls>
          <c:dLblPos val="t"/>
          <c:showLegendKey val="0"/>
          <c:showVal val="1"/>
          <c:showCatName val="0"/>
          <c:showSerName val="0"/>
          <c:showPercent val="0"/>
          <c:showBubbleSize val="0"/>
        </c:dLbls>
        <c:marker val="1"/>
        <c:smooth val="0"/>
        <c:axId val="547112111"/>
        <c:axId val="676405743"/>
      </c:lineChart>
      <c:catAx>
        <c:axId val="54711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405743"/>
        <c:crosses val="autoZero"/>
        <c:auto val="1"/>
        <c:lblAlgn val="ctr"/>
        <c:lblOffset val="100"/>
        <c:noMultiLvlLbl val="0"/>
      </c:catAx>
      <c:valAx>
        <c:axId val="676405743"/>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11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1" dt="2023-08-02T16:32:51.041" idx="1">
    <p:pos x="6320" y="597"/>
    <p:text>I found this a little hard to follow, would suggest either 1) a comma after trend 2) skipping to "we'll likely see an increase in child poverty given the expiration..."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8/4/2023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27c2042c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27c2042c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23</a:t>
            </a:fld>
            <a:endParaRPr lang="en-US" dirty="0"/>
          </a:p>
        </p:txBody>
      </p:sp>
    </p:spTree>
    <p:extLst>
      <p:ext uri="{BB962C8B-B14F-4D97-AF65-F5344CB8AC3E}">
        <p14:creationId xmlns:p14="http://schemas.microsoft.com/office/powerpoint/2010/main" val="19310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dirty="0"/>
          </a:p>
        </p:txBody>
      </p:sp>
    </p:spTree>
    <p:extLst>
      <p:ext uri="{BB962C8B-B14F-4D97-AF65-F5344CB8AC3E}">
        <p14:creationId xmlns:p14="http://schemas.microsoft.com/office/powerpoint/2010/main" val="92300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 up questions for share</a:t>
            </a:r>
          </a:p>
        </p:txBody>
      </p:sp>
      <p:sp>
        <p:nvSpPr>
          <p:cNvPr id="4" name="Slide Number Placeholder 3"/>
          <p:cNvSpPr>
            <a:spLocks noGrp="1"/>
          </p:cNvSpPr>
          <p:nvPr>
            <p:ph type="sldNum" sz="quarter" idx="5"/>
          </p:nvPr>
        </p:nvSpPr>
        <p:spPr/>
        <p:txBody>
          <a:bodyPr/>
          <a:lstStyle/>
          <a:p>
            <a:fld id="{C5EB412F-BD62-4D23-A74D-7CDB5EF1780C}" type="slidenum">
              <a:rPr lang="en-US" smtClean="0"/>
              <a:t>25</a:t>
            </a:fld>
            <a:endParaRPr lang="en-US" dirty="0"/>
          </a:p>
        </p:txBody>
      </p:sp>
    </p:spTree>
    <p:extLst>
      <p:ext uri="{BB962C8B-B14F-4D97-AF65-F5344CB8AC3E}">
        <p14:creationId xmlns:p14="http://schemas.microsoft.com/office/powerpoint/2010/main" val="282502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9" name="Google Shape;2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42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36</a:t>
            </a:fld>
            <a:endParaRPr lang="en-US" dirty="0"/>
          </a:p>
        </p:txBody>
      </p:sp>
    </p:spTree>
    <p:extLst>
      <p:ext uri="{BB962C8B-B14F-4D97-AF65-F5344CB8AC3E}">
        <p14:creationId xmlns:p14="http://schemas.microsoft.com/office/powerpoint/2010/main" val="78074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39</a:t>
            </a:fld>
            <a:endParaRPr lang="en-US" dirty="0"/>
          </a:p>
        </p:txBody>
      </p:sp>
    </p:spTree>
    <p:extLst>
      <p:ext uri="{BB962C8B-B14F-4D97-AF65-F5344CB8AC3E}">
        <p14:creationId xmlns:p14="http://schemas.microsoft.com/office/powerpoint/2010/main" val="31006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40</a:t>
            </a:fld>
            <a:endParaRPr lang="en-US" dirty="0"/>
          </a:p>
        </p:txBody>
      </p:sp>
    </p:spTree>
    <p:extLst>
      <p:ext uri="{BB962C8B-B14F-4D97-AF65-F5344CB8AC3E}">
        <p14:creationId xmlns:p14="http://schemas.microsoft.com/office/powerpoint/2010/main" val="292758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92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41</a:t>
            </a:fld>
            <a:endParaRPr lang="en-US" dirty="0"/>
          </a:p>
        </p:txBody>
      </p:sp>
    </p:spTree>
    <p:extLst>
      <p:ext uri="{BB962C8B-B14F-4D97-AF65-F5344CB8AC3E}">
        <p14:creationId xmlns:p14="http://schemas.microsoft.com/office/powerpoint/2010/main" val="62073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42</a:t>
            </a:fld>
            <a:endParaRPr lang="en-US" dirty="0"/>
          </a:p>
        </p:txBody>
      </p:sp>
    </p:spTree>
    <p:extLst>
      <p:ext uri="{BB962C8B-B14F-4D97-AF65-F5344CB8AC3E}">
        <p14:creationId xmlns:p14="http://schemas.microsoft.com/office/powerpoint/2010/main" val="299709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43</a:t>
            </a:fld>
            <a:endParaRPr lang="en-US" dirty="0"/>
          </a:p>
        </p:txBody>
      </p:sp>
    </p:spTree>
    <p:extLst>
      <p:ext uri="{BB962C8B-B14F-4D97-AF65-F5344CB8AC3E}">
        <p14:creationId xmlns:p14="http://schemas.microsoft.com/office/powerpoint/2010/main" val="75921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07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51</a:t>
            </a:fld>
            <a:endParaRPr lang="en-US" dirty="0"/>
          </a:p>
        </p:txBody>
      </p:sp>
    </p:spTree>
    <p:extLst>
      <p:ext uri="{BB962C8B-B14F-4D97-AF65-F5344CB8AC3E}">
        <p14:creationId xmlns:p14="http://schemas.microsoft.com/office/powerpoint/2010/main" val="234972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57</a:t>
            </a:fld>
            <a:endParaRPr lang="en-US" dirty="0"/>
          </a:p>
        </p:txBody>
      </p:sp>
    </p:spTree>
    <p:extLst>
      <p:ext uri="{BB962C8B-B14F-4D97-AF65-F5344CB8AC3E}">
        <p14:creationId xmlns:p14="http://schemas.microsoft.com/office/powerpoint/2010/main" val="242958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58</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dirty="0"/>
          </a:p>
        </p:txBody>
      </p:sp>
    </p:spTree>
    <p:extLst>
      <p:ext uri="{BB962C8B-B14F-4D97-AF65-F5344CB8AC3E}">
        <p14:creationId xmlns:p14="http://schemas.microsoft.com/office/powerpoint/2010/main" val="16963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AO slide (2/22)</a:t>
            </a:r>
            <a:endParaRPr dirty="0"/>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dirty="0"/>
          </a:p>
        </p:txBody>
      </p:sp>
    </p:spTree>
    <p:extLst>
      <p:ext uri="{BB962C8B-B14F-4D97-AF65-F5344CB8AC3E}">
        <p14:creationId xmlns:p14="http://schemas.microsoft.com/office/powerpoint/2010/main" val="228821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dirty="0"/>
          </a:p>
        </p:txBody>
      </p:sp>
    </p:spTree>
    <p:extLst>
      <p:ext uri="{BB962C8B-B14F-4D97-AF65-F5344CB8AC3E}">
        <p14:creationId xmlns:p14="http://schemas.microsoft.com/office/powerpoint/2010/main" val="71839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27c2042c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27c2042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27c2042c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27c2042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23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8/4/2023</a:t>
            </a:fld>
            <a:endParaRPr lang="en-US" dirty="0"/>
          </a:p>
        </p:txBody>
      </p:sp>
      <p:sp>
        <p:nvSpPr>
          <p:cNvPr id="9" name="Slide Number Placeholder 8"/>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8/4/2023</a:t>
            </a:fld>
            <a:endParaRPr lang="en-US" dirty="0"/>
          </a:p>
        </p:txBody>
      </p:sp>
      <p:sp>
        <p:nvSpPr>
          <p:cNvPr id="5" name="Slide Number Placeholder 4"/>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208984728"/>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2790027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646590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59044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3025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4">
            <a:extLst>
              <a:ext uri="{FF2B5EF4-FFF2-40B4-BE49-F238E27FC236}">
                <a16:creationId xmlns:a16="http://schemas.microsoft.com/office/drawing/2014/main" id="{68195AA7-CBDD-0810-EE1C-80B12BB76BCA}"/>
              </a:ext>
            </a:extLst>
          </p:cNvPr>
          <p:cNvSpPr>
            <a:spLocks noGrp="1"/>
          </p:cNvSpPr>
          <p:nvPr>
            <p:ph type="sldNum" sz="quarter" idx="12"/>
          </p:nvPr>
        </p:nvSpPr>
        <p:spPr>
          <a:xfrm>
            <a:off x="0" y="9456"/>
            <a:ext cx="388837" cy="273844"/>
          </a:xfrm>
        </p:spPr>
        <p:txBody>
          <a:bodyPr/>
          <a:lstStyle>
            <a:lvl1pPr>
              <a:defRPr>
                <a:solidFill>
                  <a:schemeClr val="tx1"/>
                </a:solidFill>
              </a:defRPr>
            </a:lvl1pPr>
          </a:lstStyle>
          <a:p>
            <a:fld id="{307E6868-079E-1649-B8D1-459B42CE4DE3}" type="slidenum">
              <a:rPr lang="en-US" smtClean="0"/>
              <a:pPr/>
              <a:t>‹#›</a:t>
            </a:fld>
            <a:endParaRPr lang="en-US" dirty="0"/>
          </a:p>
        </p:txBody>
      </p:sp>
    </p:spTree>
    <p:extLst>
      <p:ext uri="{BB962C8B-B14F-4D97-AF65-F5344CB8AC3E}">
        <p14:creationId xmlns:p14="http://schemas.microsoft.com/office/powerpoint/2010/main" val="143226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697666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1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8/4/2023</a:t>
            </a:fld>
            <a:endParaRPr lang="en-US" dirty="0"/>
          </a:p>
        </p:txBody>
      </p:sp>
      <p:sp>
        <p:nvSpPr>
          <p:cNvPr id="4" name="Slide Number Placeholder 3"/>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33063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1733075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244001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19588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0959309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0827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0828834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771087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286587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141653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9842601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194615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5084483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58611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17E9-A292-4066-86DA-4B400B0014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FB50ECC-A63F-4AC5-98B4-D690E108F3B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5601EB-A683-4EE8-B27E-0F81F116E146}"/>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971BEB5D-5C87-4A15-975D-537B99D81A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7D5428-5E14-4D83-B518-82C764DCA6D5}"/>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39192617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F39-537A-495A-8E18-5D43A555A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FCD46-83F5-4B02-A753-57EE84483F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BBFF5-1FB1-4387-B66F-512DFAB2D37F}"/>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2213C407-9782-4B54-8AD6-254CF4FAAA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3E47DE-2118-4113-8EA2-0694AAAA0685}"/>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128349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B88F-26A8-44CE-B642-CDAB35807DC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BF41F3-8237-4B3B-A65C-0780CB31259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501CAB-76A1-420A-A0E3-A68F53064587}"/>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A26D70C6-FD20-4E22-BE7E-52E64682B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96AAD7-FC2A-4DE2-99FF-0D695B17E01F}"/>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37166530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8B46-C05F-4E00-9D8F-A6660AFCB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348F0-6A8E-4C4F-9B29-F434DB40283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D12A4-616B-4A55-B35E-1A5D3A97DEA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1AD55-219F-4EF1-9C96-9DE60DCEE316}"/>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6" name="Footer Placeholder 5">
            <a:extLst>
              <a:ext uri="{FF2B5EF4-FFF2-40B4-BE49-F238E27FC236}">
                <a16:creationId xmlns:a16="http://schemas.microsoft.com/office/drawing/2014/main" id="{DAF4624F-1301-41BB-A3E3-97B5E51DB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0544D1-98A8-431D-9E0C-4085C174F0EC}"/>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243921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8/4/2023</a:t>
            </a:fld>
            <a:endParaRPr lang="en-US" dirty="0"/>
          </a:p>
        </p:txBody>
      </p:sp>
      <p:sp>
        <p:nvSpPr>
          <p:cNvPr id="7" name="Slide Number Placeholder 6"/>
          <p:cNvSpPr>
            <a:spLocks noGrp="1"/>
          </p:cNvSpPr>
          <p:nvPr>
            <p:ph type="sldNum" sz="quarter" idx="12"/>
          </p:nvPr>
        </p:nvSpPr>
        <p:spPr>
          <a:xfrm>
            <a:off x="0" y="2093"/>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607F-9207-46FA-867A-D70667481D7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F07FF3-2BD0-4169-B99C-391536B83EB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EFAF0D3-97CE-43A7-A6B7-92066E17A50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2164E2-BC40-45B2-B6A7-0443776E7F7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DA0E65C-DFCC-4E8A-9B62-6A9A6797898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355611-2872-46DA-BC4B-B6710E8DBA1C}"/>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8" name="Footer Placeholder 7">
            <a:extLst>
              <a:ext uri="{FF2B5EF4-FFF2-40B4-BE49-F238E27FC236}">
                <a16:creationId xmlns:a16="http://schemas.microsoft.com/office/drawing/2014/main" id="{B299FEF6-8A0D-4511-A302-87BF0213FD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38A616-8B89-4744-91E6-A1DDDFF702EA}"/>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36984217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1824-C0A9-4C79-B7A0-2C7EA3768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5730F1-8D83-42A6-82A4-B6545E988A92}"/>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4" name="Footer Placeholder 3">
            <a:extLst>
              <a:ext uri="{FF2B5EF4-FFF2-40B4-BE49-F238E27FC236}">
                <a16:creationId xmlns:a16="http://schemas.microsoft.com/office/drawing/2014/main" id="{54A6DF0D-4914-410A-AE87-B0AA285724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867536-C966-4CB2-8FFB-61F63762719D}"/>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4853277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E3B3FB-6E33-4ACA-83FB-50A5EDFA4642}"/>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3" name="Footer Placeholder 2">
            <a:extLst>
              <a:ext uri="{FF2B5EF4-FFF2-40B4-BE49-F238E27FC236}">
                <a16:creationId xmlns:a16="http://schemas.microsoft.com/office/drawing/2014/main" id="{40858FE0-8D25-4272-941F-723A9AECD8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9BCF1F-7990-4A7B-9160-9F1644A57AA9}"/>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8113164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F98A-0451-4BCF-9788-13F4F8EF6C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DB97037-C9C1-4B7E-8438-C280F24CCCA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5A993-7929-4EFC-9DF8-3EF2810AF0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C1046A3-6BD6-449A-AFF5-8D777E7EE74F}"/>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6" name="Footer Placeholder 5">
            <a:extLst>
              <a:ext uri="{FF2B5EF4-FFF2-40B4-BE49-F238E27FC236}">
                <a16:creationId xmlns:a16="http://schemas.microsoft.com/office/drawing/2014/main" id="{49791EF7-6AE8-4E89-8D1A-66BAA8A9CE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96DB90-3104-46EC-BD94-5287A84AFAC5}"/>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42665441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BF92-BE69-43D8-8FE7-D774FB8666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F54398-842B-4C60-8CF6-6D80E0854E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63200D5-3A81-447F-94AE-267F7E74CA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42DFD44-F2B1-4564-AAFB-C1C9967FBFCD}"/>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6" name="Footer Placeholder 5">
            <a:extLst>
              <a:ext uri="{FF2B5EF4-FFF2-40B4-BE49-F238E27FC236}">
                <a16:creationId xmlns:a16="http://schemas.microsoft.com/office/drawing/2014/main" id="{5C60626E-4969-4139-9911-ABA695C97B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7946E8-E057-4F6F-9BD2-F1B5794365AA}"/>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39151038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9572-C054-4085-91B1-CB973AA2A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7E649-FBCC-434A-98EE-2740E1A5F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9467D-D9E9-448F-ADC5-57AED7D9CD51}"/>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1EA25782-E6E5-4C0F-B327-1804A26016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072B5-B1BF-4AAB-B9D7-E8003B2F8F3A}"/>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33743946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3EB72-6C49-45C7-8A2E-33E9D21CEBF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0092C-D196-4BD2-8EC7-6BA16040F7F7}"/>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F5AC3-6E96-4D90-AAF9-1BD5C72839DC}"/>
              </a:ext>
            </a:extLst>
          </p:cNvPr>
          <p:cNvSpPr>
            <a:spLocks noGrp="1"/>
          </p:cNvSpPr>
          <p:nvPr>
            <p:ph type="dt" sz="half" idx="10"/>
          </p:nvPr>
        </p:nvSpPr>
        <p:spPr/>
        <p:txBody>
          <a:body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04FAE793-6468-4C12-9E8B-835AAEDED3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A33795-E57D-4394-AF10-41254C30433E}"/>
              </a:ext>
            </a:extLst>
          </p:cNvPr>
          <p:cNvSpPr>
            <a:spLocks noGrp="1"/>
          </p:cNvSpPr>
          <p:nvPr>
            <p:ph type="sldNum" sz="quarter" idx="12"/>
          </p:nvPr>
        </p:nvSpPr>
        <p:spPr/>
        <p:txBody>
          <a:bodyPr/>
          <a:lstStyle/>
          <a:p>
            <a:fld id="{A0FD4CE3-B6D3-4573-A688-494D1D3D0D6E}" type="slidenum">
              <a:rPr lang="en-US" smtClean="0"/>
              <a:t>‹#›</a:t>
            </a:fld>
            <a:endParaRPr lang="en-US" dirty="0"/>
          </a:p>
        </p:txBody>
      </p:sp>
    </p:spTree>
    <p:extLst>
      <p:ext uri="{BB962C8B-B14F-4D97-AF65-F5344CB8AC3E}">
        <p14:creationId xmlns:p14="http://schemas.microsoft.com/office/powerpoint/2010/main" val="2973961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4040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EDB3-69A2-17D5-BB18-34A5386817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B837D53-3DD9-9C3B-F3B3-19217622BE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70B49B-2A76-6F55-DC9E-94CC4A36F003}"/>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B2FE0686-B434-69C4-E00F-D999340CCF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ED0A41-914C-91B6-2EE2-96BE7471C76F}"/>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9391914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09F2-66EE-1FB7-8BF2-0104B8EEF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CA455-59D9-1B8F-C1F8-7E9A2E124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7ABFA-C333-5BDD-60E6-9D0733F8ADC1}"/>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04821370-69E2-2478-F0FE-B0BFF8D37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0FF3FC-C174-CBA6-6544-FF66A8629476}"/>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198088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8/4/2023</a:t>
            </a:fld>
            <a:endParaRPr lang="en-US" dirty="0"/>
          </a:p>
        </p:txBody>
      </p:sp>
      <p:sp>
        <p:nvSpPr>
          <p:cNvPr id="7" name="Slide Number Placeholder 6"/>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4909-693D-23B4-8B22-0DB1653A633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461203-1D57-60B5-EB39-78E622026A9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6935A-70D4-EC31-7F09-E70914BE89D4}"/>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F7133630-3192-6E91-49CD-A8F52C549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EAB6B-0BDA-5210-8417-C3A7C9EF85FA}"/>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22875254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1DBC-22C1-5D26-A00A-C4D7BCCEE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8BC7-5AAD-5539-2353-287622E0EB4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9EE5D-06E0-2010-5A2C-AEE1C795DF6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474C8-ADDF-F0DC-CED2-91D5D43F116B}"/>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6" name="Footer Placeholder 5">
            <a:extLst>
              <a:ext uri="{FF2B5EF4-FFF2-40B4-BE49-F238E27FC236}">
                <a16:creationId xmlns:a16="http://schemas.microsoft.com/office/drawing/2014/main" id="{BA0CB880-3EAD-D923-021D-FAE6742737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F4043A-E138-61A3-64E6-516AFDF266E3}"/>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5653001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F33B-EE61-19F0-9B48-6B4D4BA472F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B073B-9379-3AE9-DFA8-99CB46B6313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315D76-D37B-D99A-CAA5-EC29F6A1D14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CEA28-F29E-B361-85EF-89AE831A7DE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BB50A-DC84-B6B1-0783-0854238C8C4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04CFF4-49B2-BA31-DEA7-584DD3CAA2A8}"/>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8" name="Footer Placeholder 7">
            <a:extLst>
              <a:ext uri="{FF2B5EF4-FFF2-40B4-BE49-F238E27FC236}">
                <a16:creationId xmlns:a16="http://schemas.microsoft.com/office/drawing/2014/main" id="{F2AC6BEE-643B-5459-134B-CA1BB9D505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4B8237-4899-CF3D-855F-634B68D874AF}"/>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22514424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FE7F-9ABA-9F8B-5137-0173605F45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25D6D-0CA3-165E-5969-36B4BB5D27B1}"/>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4" name="Footer Placeholder 3">
            <a:extLst>
              <a:ext uri="{FF2B5EF4-FFF2-40B4-BE49-F238E27FC236}">
                <a16:creationId xmlns:a16="http://schemas.microsoft.com/office/drawing/2014/main" id="{E79910D4-1F5C-09B9-8105-7D2776D839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28482-82E7-708F-65D3-2894D6861AAA}"/>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39027740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E0697-C68A-B5F5-BB73-F69ED2D0B087}"/>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3" name="Footer Placeholder 2">
            <a:extLst>
              <a:ext uri="{FF2B5EF4-FFF2-40B4-BE49-F238E27FC236}">
                <a16:creationId xmlns:a16="http://schemas.microsoft.com/office/drawing/2014/main" id="{074F52CF-7306-0F08-5FBB-F75692E828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D1AD0-6439-62A5-EB54-DD80146C191F}"/>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22707101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A7EF-180E-C176-DED2-9507FE88D4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E7DB25-4751-6043-A999-26EA52B95C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2B0CA-3686-9949-2938-AED529129F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6373BF-7C42-47B0-DAE9-FCCBD55D059D}"/>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6" name="Footer Placeholder 5">
            <a:extLst>
              <a:ext uri="{FF2B5EF4-FFF2-40B4-BE49-F238E27FC236}">
                <a16:creationId xmlns:a16="http://schemas.microsoft.com/office/drawing/2014/main" id="{C9B4E016-1D6E-EC31-847D-80951E852F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B1EA90-39A6-BB65-1B1B-FEB6761A4644}"/>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27429686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039F-4A7C-8EC4-255C-5BBFFBFAF1C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7A0499-789C-1F50-81E1-F3C21894FDA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81D032E-F9E6-60F3-BDE7-79F061CE2E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D569C6-DF8F-F472-1FBE-8B616A55955E}"/>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6" name="Footer Placeholder 5">
            <a:extLst>
              <a:ext uri="{FF2B5EF4-FFF2-40B4-BE49-F238E27FC236}">
                <a16:creationId xmlns:a16="http://schemas.microsoft.com/office/drawing/2014/main" id="{503A8BBF-23C6-FBF1-B81F-B6B3966C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F87A6D-332B-42C2-1B86-629A10A497E6}"/>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35431670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63BF-2BF0-77E4-467A-E0D764642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C69A1-D857-1848-620C-A362AF633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938DF-8988-F260-3B1B-BA0A4596EBB5}"/>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E45DA81E-691F-55A2-42B9-9498C4380A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CF35D-7259-E789-892E-9AE35C32ECD3}"/>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37772515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FE1CD-0023-A8F0-8C32-B055E8F667B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5D92C-14DD-A311-8DCA-36FD4180760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81F6E-269A-93D0-8239-1DA127773F99}"/>
              </a:ext>
            </a:extLst>
          </p:cNvPr>
          <p:cNvSpPr>
            <a:spLocks noGrp="1"/>
          </p:cNvSpPr>
          <p:nvPr>
            <p:ph type="dt" sz="half" idx="10"/>
          </p:nvPr>
        </p:nvSpPr>
        <p:spPr/>
        <p:txBody>
          <a:body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FDB6BD73-AB34-AF53-9A98-B350B2DCCB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AA822B-F35A-2FB0-29B5-7ACE2FD6FF4D}"/>
              </a:ext>
            </a:extLst>
          </p:cNvPr>
          <p:cNvSpPr>
            <a:spLocks noGrp="1"/>
          </p:cNvSpPr>
          <p:nvPr>
            <p:ph type="sldNum" sz="quarter" idx="12"/>
          </p:nvPr>
        </p:nvSpPr>
        <p:spPr/>
        <p:txBody>
          <a:bodyPr/>
          <a:lstStyle/>
          <a:p>
            <a:fld id="{DBE7028A-BCC6-4C21-9CCB-238A3DEE7863}" type="slidenum">
              <a:rPr lang="en-US" smtClean="0"/>
              <a:t>‹#›</a:t>
            </a:fld>
            <a:endParaRPr lang="en-US" dirty="0"/>
          </a:p>
        </p:txBody>
      </p:sp>
    </p:spTree>
    <p:extLst>
      <p:ext uri="{BB962C8B-B14F-4D97-AF65-F5344CB8AC3E}">
        <p14:creationId xmlns:p14="http://schemas.microsoft.com/office/powerpoint/2010/main" val="304928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8/4/2023</a:t>
            </a:fld>
            <a:endParaRPr lang="en-US" dirty="0"/>
          </a:p>
        </p:txBody>
      </p:sp>
      <p:sp>
        <p:nvSpPr>
          <p:cNvPr id="7" name="Slide Number Placeholder 6"/>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8/4/2023</a:t>
            </a:fld>
            <a:endParaRPr lang="en-US" dirty="0"/>
          </a:p>
        </p:txBody>
      </p:sp>
      <p:sp>
        <p:nvSpPr>
          <p:cNvPr id="7" name="Slide Number Placeholder 6"/>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8/4/2023</a:t>
            </a:fld>
            <a:endParaRPr lang="en-US" dirty="0"/>
          </a:p>
        </p:txBody>
      </p:sp>
      <p:sp>
        <p:nvSpPr>
          <p:cNvPr id="6" name="Slide Number Placeholder 5"/>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8/4/2023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8/4/2023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8/4/2023</a:t>
            </a:fld>
            <a:endParaRPr lang="en-US" dirty="0"/>
          </a:p>
        </p:txBody>
      </p:sp>
      <p:sp>
        <p:nvSpPr>
          <p:cNvPr id="6" name="Slide Number Placeholder 5"/>
          <p:cNvSpPr>
            <a:spLocks noGrp="1"/>
          </p:cNvSpPr>
          <p:nvPr>
            <p:ph type="sldNum" sz="quarter" idx="12"/>
          </p:nvPr>
        </p:nvSpPr>
        <p:spPr>
          <a:xfrm>
            <a:off x="0" y="0"/>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8/4/2023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8/4/2023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8/4/2023</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8/4/2023</a:t>
            </a:fld>
            <a:endParaRPr lang="en-US" dirty="0"/>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8/4/2023</a:t>
            </a:fld>
            <a:endParaRPr lang="en-US" dirty="0"/>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8/4/2023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83672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30333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22650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24045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248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14568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82791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3556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8/4/2023</a:t>
            </a:fld>
            <a:endParaRPr lang="en-US" dirty="0"/>
          </a:p>
        </p:txBody>
      </p:sp>
      <p:sp>
        <p:nvSpPr>
          <p:cNvPr id="6" name="Slide Number Placeholder 5"/>
          <p:cNvSpPr>
            <a:spLocks noGrp="1"/>
          </p:cNvSpPr>
          <p:nvPr>
            <p:ph type="sldNum" sz="quarter" idx="12"/>
          </p:nvPr>
        </p:nvSpPr>
        <p:spPr>
          <a:xfrm>
            <a:off x="0" y="0"/>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69768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38484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8/4/2023</a:t>
            </a:fld>
            <a:endParaRPr lang="en-US" dirty="0"/>
          </a:p>
        </p:txBody>
      </p:sp>
      <p:sp>
        <p:nvSpPr>
          <p:cNvPr id="6" name="Slide Number Placeholder 5"/>
          <p:cNvSpPr>
            <a:spLocks noGrp="1"/>
          </p:cNvSpPr>
          <p:nvPr>
            <p:ph type="sldNum" sz="quarter" idx="12"/>
          </p:nvPr>
        </p:nvSpPr>
        <p:spPr>
          <a:xfrm>
            <a:off x="0" y="9834"/>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8/4/2023</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8/4/2023</a:t>
            </a:fld>
            <a:endParaRPr lang="en-US" dirty="0"/>
          </a:p>
        </p:txBody>
      </p:sp>
      <p:sp>
        <p:nvSpPr>
          <p:cNvPr id="7" name="Slide Number Placeholder 6"/>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8/4/2023</a:t>
            </a:fld>
            <a:endParaRPr lang="en-US" dirty="0"/>
          </a:p>
        </p:txBody>
      </p:sp>
      <p:sp>
        <p:nvSpPr>
          <p:cNvPr id="9" name="Slide Number Placeholder 8"/>
          <p:cNvSpPr>
            <a:spLocks noGrp="1"/>
          </p:cNvSpPr>
          <p:nvPr>
            <p:ph type="sldNum" sz="quarter" idx="12"/>
          </p:nvPr>
        </p:nvSpPr>
        <p:spPr>
          <a:xfrm>
            <a:off x="0" y="2093"/>
            <a:ext cx="4572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6.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6.png"/><Relationship Id="rId2" Type="http://schemas.openxmlformats.org/officeDocument/2006/relationships/slideLayout" Target="../slideLayouts/slideLayout87.xml"/><Relationship Id="rId16" Type="http://schemas.openxmlformats.org/officeDocument/2006/relationships/theme" Target="../theme/theme1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6.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3.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4.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8.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5.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6.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4.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64.xml"/><Relationship Id="rId7" Type="http://schemas.openxmlformats.org/officeDocument/2006/relationships/image" Target="../media/image15.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8.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7.png"/><Relationship Id="rId4" Type="http://schemas.openxmlformats.org/officeDocument/2006/relationships/slideLayout" Target="../slideLayouts/slideLayout7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1"/>
            <a:ext cx="457200" cy="3292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latin typeface="Open Sans" panose="020B0606030504020204" pitchFamily="34" charset="0"/>
                <a:ea typeface="Open Sans" panose="020B0606030504020204" pitchFamily="34" charset="0"/>
                <a:cs typeface="Open Sans" panose="020B0606030504020204" pitchFamily="34" charset="0"/>
              </a:rPr>
              <a:pPr/>
              <a:t>‹#›</a:t>
            </a:fld>
            <a:endParaRPr 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961" r:id="rId8"/>
    <p:sldLayoutId id="2147483843" r:id="rId9"/>
    <p:sldLayoutId id="2147483962" r:id="rId10"/>
    <p:sldLayoutId id="214748396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i="0" smtClean="0"/>
              <a:pPr/>
              <a:t>‹#›</a:t>
            </a:fld>
            <a:endParaRPr lang="en-US" sz="1350" i="0" dirty="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956" r:id="rId1"/>
    <p:sldLayoutId id="2147483953" r:id="rId2"/>
    <p:sldLayoutId id="2147483957" r:id="rId3"/>
    <p:sldLayoutId id="2147483958" r:id="rId4"/>
    <p:sldLayoutId id="2147483959" r:id="rId5"/>
    <p:sldLayoutId id="2147483934" r:id="rId6"/>
    <p:sldLayoutId id="2147483960"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BD36FF2C-1144-14AB-4091-5EB9C2AB42DC}"/>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4866C543-6E05-AFAE-E191-21FBE0015688}"/>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032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1C992-979F-4ED3-B4A2-D528385BF43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2D5F1B-1F2E-481C-8F58-D41FC0ECDE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19699-E678-49D1-877F-E9A7826C56C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66C3AC9-59A2-42BF-90C0-D70AE17BB397}" type="datetimeFigureOut">
              <a:rPr lang="en-US" smtClean="0"/>
              <a:t>8/4/2023</a:t>
            </a:fld>
            <a:endParaRPr lang="en-US" dirty="0"/>
          </a:p>
        </p:txBody>
      </p:sp>
      <p:sp>
        <p:nvSpPr>
          <p:cNvPr id="5" name="Footer Placeholder 4">
            <a:extLst>
              <a:ext uri="{FF2B5EF4-FFF2-40B4-BE49-F238E27FC236}">
                <a16:creationId xmlns:a16="http://schemas.microsoft.com/office/drawing/2014/main" id="{4F23ECD2-4466-4AC8-96B8-E3DE762035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C86FE1-7D3E-4981-BF32-4AEDD7AD90D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FD4CE3-B6D3-4573-A688-494D1D3D0D6E}" type="slidenum">
              <a:rPr lang="en-US" smtClean="0"/>
              <a:t>‹#›</a:t>
            </a:fld>
            <a:endParaRPr lang="en-US" dirty="0"/>
          </a:p>
        </p:txBody>
      </p:sp>
      <p:sp>
        <p:nvSpPr>
          <p:cNvPr id="7" name="Slide Number Placeholder 5">
            <a:extLst>
              <a:ext uri="{FF2B5EF4-FFF2-40B4-BE49-F238E27FC236}">
                <a16:creationId xmlns:a16="http://schemas.microsoft.com/office/drawing/2014/main" id="{4A046A3F-A6D4-6DC0-BFB0-B819C64B16CB}"/>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773771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C02D-313B-AA05-F3DE-7735D5FEE81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B9CDC-C383-8F0B-1AAE-63BC8E446A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66E98-48FA-B4E5-09BE-AEB161C4A6F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740F084-8E46-4463-B548-95A1CF253EE5}" type="datetimeFigureOut">
              <a:rPr lang="en-US" smtClean="0"/>
              <a:t>8/4/2023</a:t>
            </a:fld>
            <a:endParaRPr lang="en-US" dirty="0"/>
          </a:p>
        </p:txBody>
      </p:sp>
      <p:sp>
        <p:nvSpPr>
          <p:cNvPr id="5" name="Footer Placeholder 4">
            <a:extLst>
              <a:ext uri="{FF2B5EF4-FFF2-40B4-BE49-F238E27FC236}">
                <a16:creationId xmlns:a16="http://schemas.microsoft.com/office/drawing/2014/main" id="{350680FE-4CE3-9B85-C604-1605A986A04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E57C4C-1B28-A657-0D23-D5ADB0D1F8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E7028A-BCC6-4C21-9CCB-238A3DEE7863}" type="slidenum">
              <a:rPr lang="en-US" smtClean="0"/>
              <a:t>‹#›</a:t>
            </a:fld>
            <a:endParaRPr lang="en-US" dirty="0"/>
          </a:p>
        </p:txBody>
      </p:sp>
      <p:sp>
        <p:nvSpPr>
          <p:cNvPr id="7" name="Slide Number Placeholder 5">
            <a:extLst>
              <a:ext uri="{FF2B5EF4-FFF2-40B4-BE49-F238E27FC236}">
                <a16:creationId xmlns:a16="http://schemas.microsoft.com/office/drawing/2014/main" id="{369E46DA-7BDC-AF99-A625-FD5BB26365F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714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8/4/2023</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
        <p:nvSpPr>
          <p:cNvPr id="5" name="Slide Number Placeholder 5">
            <a:extLst>
              <a:ext uri="{FF2B5EF4-FFF2-40B4-BE49-F238E27FC236}">
                <a16:creationId xmlns:a16="http://schemas.microsoft.com/office/drawing/2014/main" id="{75FD448E-EEAD-E5B3-B842-704DD5F1262A}"/>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750" r:id="rId3"/>
    <p:sldLayoutId id="2147483770" r:id="rId4"/>
    <p:sldLayoutId id="2147483771" r:id="rId5"/>
    <p:sldLayoutId id="2147483751" r:id="rId6"/>
    <p:sldLayoutId id="2147483942" r:id="rId7"/>
    <p:sldLayoutId id="2147483752" r:id="rId8"/>
    <p:sldLayoutId id="2147483753" r:id="rId9"/>
    <p:sldLayoutId id="2147483754" r:id="rId10"/>
    <p:sldLayoutId id="2147483733" r:id="rId11"/>
    <p:sldLayoutId id="2147483943" r:id="rId12"/>
    <p:sldLayoutId id="2147483944" r:id="rId13"/>
    <p:sldLayoutId id="2147483755" r:id="rId14"/>
    <p:sldLayoutId id="2147483756" r:id="rId15"/>
    <p:sldLayoutId id="2147483757" r:id="rId16"/>
    <p:sldLayoutId id="2147483758"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b="2239"/>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8/4/2023</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8/4/2023</a:t>
            </a:fld>
            <a:endParaRPr lang="en-US" dirty="0"/>
          </a:p>
        </p:txBody>
      </p:sp>
      <p:sp>
        <p:nvSpPr>
          <p:cNvPr id="5" name="Slide Number Placeholder 2">
            <a:extLst>
              <a:ext uri="{FF2B5EF4-FFF2-40B4-BE49-F238E27FC236}">
                <a16:creationId xmlns:a16="http://schemas.microsoft.com/office/drawing/2014/main" id="{6E119C2F-20C1-0845-83A5-73FC67AA65A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6DD377A6-E02B-D1FF-BDF2-7A07B9B4AA85}"/>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937" r:id="rId4"/>
    <p:sldLayoutId id="2147483938"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5" r:id="rId2"/>
    <p:sldLayoutId id="2147483853" r:id="rId3"/>
    <p:sldLayoutId id="2147483854" r:id="rId4"/>
    <p:sldLayoutId id="2147483855" r:id="rId5"/>
    <p:sldLayoutId id="2147483856" r:id="rId6"/>
    <p:sldLayoutId id="2147483857" r:id="rId7"/>
    <p:sldLayoutId id="21474839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overtycenter.columbia.edu/s/Child-Tax-Credit-Larger-Families-CPSP-2020-8rsg.pdf" TargetMode="External"/><Relationship Id="rId2" Type="http://schemas.openxmlformats.org/officeDocument/2006/relationships/image" Target="../media/image27.png"/><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povertycenter.columbia.edu/s/Who-Is-Left-Behind-in-the-Federal-CTC-CPSP-2019.pdf" TargetMode="External"/><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povertycenter.columbia.edu/s/Losing-Out-on-Child-Tax-Credit-CPSP-2019.pdf" TargetMode="External"/><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vertycenter.columbia.edu/s/Expanded-CTC-and-Child-Poverty-in-2021-CPSP-hry6.pdf" TargetMode="External"/><Relationship Id="rId2" Type="http://schemas.openxmlformats.org/officeDocument/2006/relationships/image" Target="../media/image30.png"/><Relationship Id="rId1" Type="http://schemas.openxmlformats.org/officeDocument/2006/relationships/slideLayout" Target="../slideLayouts/slideLayout13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7.xml"/><Relationship Id="rId5" Type="http://schemas.openxmlformats.org/officeDocument/2006/relationships/hyperlink" Target="https://www.povertycenter.columbia.edu/publication/2022/child-tax-credit/research-roundup-one-year-on"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47.xml"/><Relationship Id="rId5" Type="http://schemas.openxmlformats.org/officeDocument/2006/relationships/hyperlink" Target="https://www.aeaweb.org/articles?id=10.1257/pandp.20231088"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47.xml"/><Relationship Id="rId5" Type="http://schemas.openxmlformats.org/officeDocument/2006/relationships/hyperlink" Target="https://www.aeaweb.org/articles?id=10.1257/pandp.20231088"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nber.org/system/files/working_papers/w31412/w31412.pdf" TargetMode="External"/><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ber.org/system/files/working_papers/w31412/w31412.pdf" TargetMode="External"/><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3" Type="http://schemas.openxmlformats.org/officeDocument/2006/relationships/hyperlink" Target="https://results.org/wp-content/uploads/2023-CTC-Request-Summer-and-Fall-MEGA-RESOURCE.pdf" TargetMode="Externa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hyperlink" Target="mailto:kpatteson@results.org" TargetMode="External"/><Relationship Id="rId2" Type="http://schemas.openxmlformats.org/officeDocument/2006/relationships/notesSlide" Target="../notesSlides/notesSlide3.xml"/><Relationship Id="rId1" Type="http://schemas.openxmlformats.org/officeDocument/2006/relationships/slideLayout" Target="../slideLayouts/slideLayout67.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results.org/donate/fundraise" TargetMode="External"/><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blog/a-powerhouse-mother-daughter-duo-of-support-for-results" TargetMode="External"/><Relationship Id="rId2" Type="http://schemas.openxmlformats.org/officeDocument/2006/relationships/image" Target="../media/image42.jpe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hyperlink" Target="mailto:development@results.org" TargetMode="External"/><Relationship Id="rId2" Type="http://schemas.openxmlformats.org/officeDocument/2006/relationships/hyperlink" Target="http://www.results.org/donate/fundraise" TargetMode="Externa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hyperlink" Target="https://tinyurl.com/resultstownhall" TargetMode="External"/><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hyperlink" Target="https://results.zoom.us/j/98582131855" TargetMode="External"/><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hyperlink" Target="mailto:grassroots@results.org"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inyurl.com/MI101August" TargetMode="Externa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hyperlink" Target="https://tinyurl.com/DandIAug" TargetMode="Externa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inyurl.com/GAPSummer23" TargetMode="External"/><Relationship Id="rId2" Type="http://schemas.openxmlformats.org/officeDocument/2006/relationships/notesSlide" Target="../notesSlides/notesSlide20.xml"/><Relationship Id="rId1" Type="http://schemas.openxmlformats.org/officeDocument/2006/relationships/slideLayout" Target="../slideLayouts/slideLayout67.xml"/><Relationship Id="rId4" Type="http://schemas.openxmlformats.org/officeDocument/2006/relationships/hyperlink" Target="https://tinyurl.com/TWRR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hyperlink" Target="mailto:lmarchal@results.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esults.zoom.us/j/98524229370" TargetMode="External"/><Relationship Id="rId2" Type="http://schemas.openxmlformats.org/officeDocument/2006/relationships/notesSlide" Target="../notesSlides/notesSlide22.xml"/><Relationship Id="rId1" Type="http://schemas.openxmlformats.org/officeDocument/2006/relationships/slideLayout" Target="../slideLayouts/slideLayout67.xml"/><Relationship Id="rId5" Type="http://schemas.openxmlformats.org/officeDocument/2006/relationships/hyperlink" Target="https://results.zoom.us/j/91531456676" TargetMode="External"/><Relationship Id="rId4" Type="http://schemas.openxmlformats.org/officeDocument/2006/relationships/hyperlink" Target="https://results.zoom.us/j/93288388695"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inyurl.com/NAMCCAug" TargetMode="External"/><Relationship Id="rId2" Type="http://schemas.openxmlformats.org/officeDocument/2006/relationships/hyperlink" Target="https://results.zoom.us/j/93668005494" TargetMode="Externa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4.xml"/><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29.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6.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6.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6.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omments" Target="../comments/comment1.xml"/><Relationship Id="rId2" Type="http://schemas.openxmlformats.org/officeDocument/2006/relationships/image" Target="../media/image25.jpeg"/><Relationship Id="rId1" Type="http://schemas.openxmlformats.org/officeDocument/2006/relationships/slideLayout" Target="../slideLayouts/slideLayout137.xml"/><Relationship Id="rId6" Type="http://schemas.openxmlformats.org/officeDocument/2006/relationships/hyperlink" Target="https://www.povertycenter.columbia.edu/forecasting-monthly-poverty-data" TargetMode="External"/><Relationship Id="rId5" Type="http://schemas.openxmlformats.org/officeDocument/2006/relationships/hyperlink" Target="https://www.povertycenter.columbia.edu/publication/monthly-poverty-january-2022"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RESULTS National Webinar</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August 5, 2023</a:t>
            </a:r>
          </a:p>
          <a:p>
            <a:pPr algn="ctr">
              <a:spcAft>
                <a:spcPts val="1200"/>
              </a:spcAft>
            </a:pPr>
            <a:r>
              <a:rPr lang="en-US" sz="2000" b="1" dirty="0">
                <a:solidFill>
                  <a:schemeClr val="bg1"/>
                </a:solidFill>
                <a:latin typeface="Open Sans"/>
                <a:ea typeface="Open Sans"/>
                <a:cs typeface="Open Sans"/>
              </a:rPr>
              <a:t>Welcome!</a:t>
            </a:r>
          </a:p>
          <a:p>
            <a:pPr algn="ctr">
              <a:spcAft>
                <a:spcPts val="1200"/>
              </a:spcAft>
            </a:pPr>
            <a:endParaRPr lang="en-US" sz="2400" b="1" i="1" dirty="0">
              <a:solidFill>
                <a:schemeClr val="bg1"/>
              </a:solidFill>
              <a:latin typeface="Open Sans"/>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561-7BAE-4257-BF4B-8B41C9496639}"/>
              </a:ext>
            </a:extLst>
          </p:cNvPr>
          <p:cNvSpPr>
            <a:spLocks noGrp="1"/>
          </p:cNvSpPr>
          <p:nvPr>
            <p:ph type="title"/>
          </p:nvPr>
        </p:nvSpPr>
        <p:spPr/>
        <p:txBody>
          <a:bodyPr>
            <a:normAutofit/>
          </a:bodyPr>
          <a:lstStyle/>
          <a:p>
            <a:r>
              <a:rPr lang="en-US" sz="2700" b="1" dirty="0">
                <a:solidFill>
                  <a:schemeClr val="accent1"/>
                </a:solidFill>
                <a:latin typeface="Arial" panose="020B0604020202020204" pitchFamily="34" charset="0"/>
                <a:cs typeface="Arial" panose="020B0604020202020204" pitchFamily="34" charset="0"/>
              </a:rPr>
              <a:t>Why aren’t families receiving expanded CTC payments anymore?</a:t>
            </a:r>
          </a:p>
        </p:txBody>
      </p:sp>
      <p:sp>
        <p:nvSpPr>
          <p:cNvPr id="3" name="Content Placeholder 2">
            <a:extLst>
              <a:ext uri="{FF2B5EF4-FFF2-40B4-BE49-F238E27FC236}">
                <a16:creationId xmlns:a16="http://schemas.microsoft.com/office/drawing/2014/main" id="{F35B0E0C-DC97-471D-B59B-B53BF4358B47}"/>
              </a:ext>
            </a:extLst>
          </p:cNvPr>
          <p:cNvSpPr>
            <a:spLocks noGrp="1"/>
          </p:cNvSpPr>
          <p:nvPr>
            <p:ph idx="1"/>
          </p:nvPr>
        </p:nvSpPr>
        <p:spPr/>
        <p:txBody>
          <a:bodyPr>
            <a:normAutofit lnSpcReduction="10000"/>
          </a:bodyPr>
          <a:lstStyle/>
          <a:p>
            <a:r>
              <a:rPr lang="en-US" sz="1800" dirty="0">
                <a:latin typeface="Arial" panose="020B0604020202020204" pitchFamily="34" charset="0"/>
                <a:cs typeface="Arial" panose="020B0604020202020204" pitchFamily="34" charset="0"/>
              </a:rPr>
              <a:t>The American Rescue Plan expansion to the CTC was temporary</a:t>
            </a:r>
            <a:r>
              <a:rPr lang="en-US" sz="1500" dirty="0">
                <a:latin typeface="Arial" panose="020B0604020202020204" pitchFamily="34" charset="0"/>
                <a:cs typeface="Arial" panose="020B0604020202020204" pitchFamily="34" charset="0"/>
              </a:rPr>
              <a:t> </a:t>
            </a:r>
            <a:r>
              <a:rPr lang="en-US" sz="1500" dirty="0">
                <a:solidFill>
                  <a:schemeClr val="accent3">
                    <a:lumMod val="75000"/>
                  </a:schemeClr>
                </a:solidFill>
                <a:latin typeface="Arial" panose="020B0604020202020204" pitchFamily="34" charset="0"/>
                <a:cs typeface="Arial" panose="020B0604020202020204" pitchFamily="34" charset="0"/>
              </a:rPr>
              <a:t>(and we’ll discuss the specifics of that temporary expansion in a bit). </a:t>
            </a:r>
          </a:p>
          <a:p>
            <a:pPr marL="0" indent="0">
              <a:buNone/>
            </a:pPr>
            <a:endParaRPr lang="en-US" sz="1500" dirty="0">
              <a:solidFill>
                <a:schemeClr val="accent3">
                  <a:lumMod val="75000"/>
                </a:schemeClr>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CTC on the books today actually follows the parameters outlined in the Tax Cuts and Jobs Act of 2017.</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Under this structure:</a:t>
            </a:r>
          </a:p>
          <a:p>
            <a:pPr lvl="1"/>
            <a:r>
              <a:rPr lang="en-US" sz="1500" dirty="0">
                <a:latin typeface="Arial" panose="020B0604020202020204" pitchFamily="34" charset="0"/>
                <a:cs typeface="Arial" panose="020B0604020202020204" pitchFamily="34" charset="0"/>
              </a:rPr>
              <a:t>Families need at least $2,500 in earnings to qualify at all for the credit</a:t>
            </a:r>
          </a:p>
          <a:p>
            <a:pPr lvl="1"/>
            <a:r>
              <a:rPr lang="en-US" sz="1500" dirty="0">
                <a:latin typeface="Arial" panose="020B0604020202020204" pitchFamily="34" charset="0"/>
                <a:cs typeface="Arial" panose="020B0604020202020204" pitchFamily="34" charset="0"/>
              </a:rPr>
              <a:t>It then phases in with earnings so you need to earn a certain amount in order to qualify for the full credit</a:t>
            </a:r>
          </a:p>
          <a:p>
            <a:pPr lvl="1"/>
            <a:r>
              <a:rPr lang="en-US" sz="1500" dirty="0">
                <a:latin typeface="Arial" panose="020B0604020202020204" pitchFamily="34" charset="0"/>
                <a:cs typeface="Arial" panose="020B0604020202020204" pitchFamily="34" charset="0"/>
              </a:rPr>
              <a:t>It begins to phase out for single filers (heads of household) with earnings above $200,000 and joint filers with earnings above $400,000. </a:t>
            </a: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43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561-7BAE-4257-BF4B-8B41C9496639}"/>
              </a:ext>
            </a:extLst>
          </p:cNvPr>
          <p:cNvSpPr>
            <a:spLocks noGrp="1"/>
          </p:cNvSpPr>
          <p:nvPr>
            <p:ph type="title"/>
          </p:nvPr>
        </p:nvSpPr>
        <p:spPr/>
        <p:txBody>
          <a:bodyPr>
            <a:normAutofit/>
          </a:bodyPr>
          <a:lstStyle/>
          <a:p>
            <a:r>
              <a:rPr lang="en-US" sz="2700" b="1" dirty="0">
                <a:solidFill>
                  <a:schemeClr val="accent1"/>
                </a:solidFill>
                <a:latin typeface="Arial" panose="020B0604020202020204" pitchFamily="34" charset="0"/>
                <a:cs typeface="Arial" panose="020B0604020202020204" pitchFamily="34" charset="0"/>
              </a:rPr>
              <a:t>Why aren’t families receiving expanded CTC payments anymore?</a:t>
            </a:r>
          </a:p>
        </p:txBody>
      </p:sp>
      <p:sp>
        <p:nvSpPr>
          <p:cNvPr id="3" name="Content Placeholder 2">
            <a:extLst>
              <a:ext uri="{FF2B5EF4-FFF2-40B4-BE49-F238E27FC236}">
                <a16:creationId xmlns:a16="http://schemas.microsoft.com/office/drawing/2014/main" id="{F35B0E0C-DC97-471D-B59B-B53BF4358B47}"/>
              </a:ext>
            </a:extLst>
          </p:cNvPr>
          <p:cNvSpPr>
            <a:spLocks noGrp="1"/>
          </p:cNvSpPr>
          <p:nvPr>
            <p:ph idx="1"/>
          </p:nvPr>
        </p:nvSpPr>
        <p:spPr>
          <a:xfrm>
            <a:off x="209880" y="1300492"/>
            <a:ext cx="3212051" cy="3263504"/>
          </a:xfrm>
        </p:spPr>
        <p:txBody>
          <a:bodyPr>
            <a:normAutofit/>
          </a:bodyPr>
          <a:lstStyle/>
          <a:p>
            <a:pPr lvl="1"/>
            <a:r>
              <a:rPr lang="en-US" sz="1350" dirty="0">
                <a:latin typeface="Arial" panose="020B0604020202020204" pitchFamily="34" charset="0"/>
                <a:cs typeface="Arial" panose="020B0604020202020204" pitchFamily="34" charset="0"/>
              </a:rPr>
              <a:t>Families need at least $2,500 in earnings to qualify at all for the credit</a:t>
            </a:r>
          </a:p>
          <a:p>
            <a:pPr lvl="1"/>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It then phases in with earnings so you need to earn a certain amount in order to qualify for the full credit</a:t>
            </a:r>
          </a:p>
          <a:p>
            <a:pPr lvl="1"/>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It begins to phase out for single filers (heads of household) with earnings above $200,000 and joint filers with earnings above $400,000 </a:t>
            </a:r>
          </a:p>
        </p:txBody>
      </p:sp>
      <p:pic>
        <p:nvPicPr>
          <p:cNvPr id="5" name="Picture 4">
            <a:extLst>
              <a:ext uri="{FF2B5EF4-FFF2-40B4-BE49-F238E27FC236}">
                <a16:creationId xmlns:a16="http://schemas.microsoft.com/office/drawing/2014/main" id="{3F06F665-7BD1-46B3-A9F4-8295FC53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508" y="1125440"/>
            <a:ext cx="4190008" cy="3263504"/>
          </a:xfrm>
          <a:prstGeom prst="rect">
            <a:avLst/>
          </a:prstGeom>
        </p:spPr>
      </p:pic>
      <p:sp>
        <p:nvSpPr>
          <p:cNvPr id="6" name="TextBox 5">
            <a:extLst>
              <a:ext uri="{FF2B5EF4-FFF2-40B4-BE49-F238E27FC236}">
                <a16:creationId xmlns:a16="http://schemas.microsoft.com/office/drawing/2014/main" id="{8C0A9089-A94D-4CE6-B283-20B01A481292}"/>
              </a:ext>
            </a:extLst>
          </p:cNvPr>
          <p:cNvSpPr txBox="1"/>
          <p:nvPr/>
        </p:nvSpPr>
        <p:spPr>
          <a:xfrm>
            <a:off x="623936" y="4497322"/>
            <a:ext cx="7289866" cy="276999"/>
          </a:xfrm>
          <a:prstGeom prst="rect">
            <a:avLst/>
          </a:prstGeom>
          <a:noFill/>
        </p:spPr>
        <p:txBody>
          <a:bodyPr wrap="square" rtlCol="0">
            <a:spAutoFit/>
          </a:bodyPr>
          <a:lstStyle/>
          <a:p>
            <a:r>
              <a:rPr lang="en-US" sz="1200" dirty="0"/>
              <a:t>Link to brief: </a:t>
            </a:r>
            <a:r>
              <a:rPr lang="en-US" sz="1200" dirty="0">
                <a:hlinkClick r:id="rId3"/>
              </a:rPr>
              <a:t>https://www.povertycenter.columbia.edu/s/Child-Tax-Credit-Larger-Families-CPSP-2020-8rsg.pd</a:t>
            </a:r>
            <a:r>
              <a:rPr lang="en-US" sz="1200" dirty="0"/>
              <a:t>f</a:t>
            </a:r>
          </a:p>
        </p:txBody>
      </p:sp>
      <p:sp>
        <p:nvSpPr>
          <p:cNvPr id="7" name="TextBox 6">
            <a:extLst>
              <a:ext uri="{FF2B5EF4-FFF2-40B4-BE49-F238E27FC236}">
                <a16:creationId xmlns:a16="http://schemas.microsoft.com/office/drawing/2014/main" id="{389521BB-92BD-4FB6-93B1-9199DFD7AE00}"/>
              </a:ext>
            </a:extLst>
          </p:cNvPr>
          <p:cNvSpPr txBox="1"/>
          <p:nvPr/>
        </p:nvSpPr>
        <p:spPr>
          <a:xfrm>
            <a:off x="623937" y="4731157"/>
            <a:ext cx="7289866" cy="253916"/>
          </a:xfrm>
          <a:prstGeom prst="rect">
            <a:avLst/>
          </a:prstGeom>
          <a:noFill/>
        </p:spPr>
        <p:txBody>
          <a:bodyPr wrap="square" rtlCol="0">
            <a:spAutoFit/>
          </a:bodyPr>
          <a:lstStyle/>
          <a:p>
            <a:r>
              <a:rPr lang="en-US" sz="1050" dirty="0">
                <a:solidFill>
                  <a:schemeClr val="bg2">
                    <a:lumMod val="50000"/>
                  </a:schemeClr>
                </a:solidFill>
              </a:rPr>
              <a:t>Note: We’ll soon be updating this to reflect the 2022 tax code and will share! </a:t>
            </a:r>
          </a:p>
        </p:txBody>
      </p:sp>
    </p:spTree>
    <p:extLst>
      <p:ext uri="{BB962C8B-B14F-4D97-AF65-F5344CB8AC3E}">
        <p14:creationId xmlns:p14="http://schemas.microsoft.com/office/powerpoint/2010/main" val="105046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561-7BAE-4257-BF4B-8B41C9496639}"/>
              </a:ext>
            </a:extLst>
          </p:cNvPr>
          <p:cNvSpPr>
            <a:spLocks noGrp="1"/>
          </p:cNvSpPr>
          <p:nvPr>
            <p:ph type="title"/>
          </p:nvPr>
        </p:nvSpPr>
        <p:spPr>
          <a:xfrm>
            <a:off x="480178" y="135345"/>
            <a:ext cx="7886700" cy="994172"/>
          </a:xfrm>
        </p:spPr>
        <p:txBody>
          <a:bodyPr>
            <a:normAutofit/>
          </a:bodyPr>
          <a:lstStyle/>
          <a:p>
            <a:r>
              <a:rPr lang="en-US" sz="2700" b="1" dirty="0">
                <a:solidFill>
                  <a:schemeClr val="accent1"/>
                </a:solidFill>
                <a:latin typeface="Arial" panose="020B0604020202020204" pitchFamily="34" charset="0"/>
                <a:cs typeface="Arial" panose="020B0604020202020204" pitchFamily="34" charset="0"/>
              </a:rPr>
              <a:t>As a result of the current CTC structure, many children are left behind.</a:t>
            </a:r>
          </a:p>
        </p:txBody>
      </p:sp>
      <p:sp>
        <p:nvSpPr>
          <p:cNvPr id="6" name="TextBox 5">
            <a:extLst>
              <a:ext uri="{FF2B5EF4-FFF2-40B4-BE49-F238E27FC236}">
                <a16:creationId xmlns:a16="http://schemas.microsoft.com/office/drawing/2014/main" id="{8C0A9089-A94D-4CE6-B283-20B01A481292}"/>
              </a:ext>
            </a:extLst>
          </p:cNvPr>
          <p:cNvSpPr txBox="1"/>
          <p:nvPr/>
        </p:nvSpPr>
        <p:spPr>
          <a:xfrm>
            <a:off x="623936" y="4563997"/>
            <a:ext cx="7289866" cy="276999"/>
          </a:xfrm>
          <a:prstGeom prst="rect">
            <a:avLst/>
          </a:prstGeom>
          <a:noFill/>
        </p:spPr>
        <p:txBody>
          <a:bodyPr wrap="square" rtlCol="0">
            <a:spAutoFit/>
          </a:bodyPr>
          <a:lstStyle/>
          <a:p>
            <a:r>
              <a:rPr lang="en-US" sz="1200" dirty="0"/>
              <a:t>Link to brief: </a:t>
            </a:r>
            <a:r>
              <a:rPr lang="en-US" sz="1200" dirty="0">
                <a:hlinkClick r:id="rId2"/>
              </a:rPr>
              <a:t>https://www.povertycenter.columbia.edu/s/Who-Is-Left-Behind-in-the-Federal-CTC-CPSP-2019.pdf</a:t>
            </a:r>
            <a:endParaRPr lang="en-US" sz="1200" dirty="0"/>
          </a:p>
        </p:txBody>
      </p:sp>
      <p:sp>
        <p:nvSpPr>
          <p:cNvPr id="7" name="TextBox 6">
            <a:extLst>
              <a:ext uri="{FF2B5EF4-FFF2-40B4-BE49-F238E27FC236}">
                <a16:creationId xmlns:a16="http://schemas.microsoft.com/office/drawing/2014/main" id="{389521BB-92BD-4FB6-93B1-9199DFD7AE00}"/>
              </a:ext>
            </a:extLst>
          </p:cNvPr>
          <p:cNvSpPr txBox="1"/>
          <p:nvPr/>
        </p:nvSpPr>
        <p:spPr>
          <a:xfrm>
            <a:off x="623937" y="4731157"/>
            <a:ext cx="7289866" cy="253916"/>
          </a:xfrm>
          <a:prstGeom prst="rect">
            <a:avLst/>
          </a:prstGeom>
          <a:noFill/>
        </p:spPr>
        <p:txBody>
          <a:bodyPr wrap="square" rtlCol="0">
            <a:spAutoFit/>
          </a:bodyPr>
          <a:lstStyle/>
          <a:p>
            <a:r>
              <a:rPr lang="en-US" sz="1050" dirty="0">
                <a:solidFill>
                  <a:schemeClr val="bg2">
                    <a:lumMod val="50000"/>
                  </a:schemeClr>
                </a:solidFill>
              </a:rPr>
              <a:t>Note: We’ll soon be updating these results with more recent data. </a:t>
            </a:r>
          </a:p>
        </p:txBody>
      </p:sp>
      <p:pic>
        <p:nvPicPr>
          <p:cNvPr id="10" name="Picture 9">
            <a:extLst>
              <a:ext uri="{FF2B5EF4-FFF2-40B4-BE49-F238E27FC236}">
                <a16:creationId xmlns:a16="http://schemas.microsoft.com/office/drawing/2014/main" id="{9B84C0C0-F488-412D-B048-A32B639F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4" y="1017179"/>
            <a:ext cx="5439414" cy="3539289"/>
          </a:xfrm>
          <a:prstGeom prst="rect">
            <a:avLst/>
          </a:prstGeom>
        </p:spPr>
      </p:pic>
      <p:sp>
        <p:nvSpPr>
          <p:cNvPr id="3" name="TextBox 2">
            <a:extLst>
              <a:ext uri="{FF2B5EF4-FFF2-40B4-BE49-F238E27FC236}">
                <a16:creationId xmlns:a16="http://schemas.microsoft.com/office/drawing/2014/main" id="{D2D7D78E-BFF0-4EDB-9BA5-D34F46D120A6}"/>
              </a:ext>
            </a:extLst>
          </p:cNvPr>
          <p:cNvSpPr txBox="1"/>
          <p:nvPr/>
        </p:nvSpPr>
        <p:spPr>
          <a:xfrm>
            <a:off x="5678030" y="1296677"/>
            <a:ext cx="3447705" cy="267765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Pre-pandemic, roughly 1 in 3 children in the U.S. were ineligible for the full CTC because their family income was not high enough to qualify.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Groups with an even higher share of children left behind included:</a:t>
            </a:r>
          </a:p>
          <a:p>
            <a:pPr marL="257175" indent="-257175">
              <a:buAutoNum type="arabicParenR"/>
            </a:pPr>
            <a:r>
              <a:rPr lang="en-US" sz="1200" dirty="0">
                <a:latin typeface="Arial" panose="020B0604020202020204" pitchFamily="34" charset="0"/>
                <a:cs typeface="Arial" panose="020B0604020202020204" pitchFamily="34" charset="0"/>
              </a:rPr>
              <a:t>Black Children (53%)</a:t>
            </a:r>
          </a:p>
          <a:p>
            <a:pPr marL="257175" indent="-257175">
              <a:buAutoNum type="arabicParenR"/>
            </a:pPr>
            <a:r>
              <a:rPr lang="en-US" sz="1200" dirty="0">
                <a:latin typeface="Arial" panose="020B0604020202020204" pitchFamily="34" charset="0"/>
                <a:cs typeface="Arial" panose="020B0604020202020204" pitchFamily="34" charset="0"/>
              </a:rPr>
              <a:t>Latino Children (50%) </a:t>
            </a:r>
          </a:p>
          <a:p>
            <a:pPr marL="257175" indent="-257175">
              <a:buAutoNum type="arabicParenR"/>
            </a:pPr>
            <a:r>
              <a:rPr lang="en-US" sz="1200" dirty="0">
                <a:latin typeface="Arial" panose="020B0604020202020204" pitchFamily="34" charset="0"/>
                <a:cs typeface="Arial" panose="020B0604020202020204" pitchFamily="34" charset="0"/>
              </a:rPr>
              <a:t>Children with single parents (70%, 42%) </a:t>
            </a:r>
          </a:p>
          <a:p>
            <a:pPr marL="257175" indent="-257175">
              <a:buAutoNum type="arabicParenR"/>
            </a:pPr>
            <a:r>
              <a:rPr lang="en-US" sz="1200" dirty="0">
                <a:latin typeface="Arial" panose="020B0604020202020204" pitchFamily="34" charset="0"/>
                <a:cs typeface="Arial" panose="020B0604020202020204" pitchFamily="34" charset="0"/>
              </a:rPr>
              <a:t>Children in families with young children (40%)</a:t>
            </a:r>
          </a:p>
          <a:p>
            <a:pPr marL="257175" indent="-257175">
              <a:buAutoNum type="arabicParenR"/>
            </a:pPr>
            <a:r>
              <a:rPr lang="en-US" sz="1200" dirty="0">
                <a:latin typeface="Arial" panose="020B0604020202020204" pitchFamily="34" charset="0"/>
                <a:cs typeface="Arial" panose="020B0604020202020204" pitchFamily="34" charset="0"/>
              </a:rPr>
              <a:t>Children in rural areas (43%)  </a:t>
            </a:r>
          </a:p>
          <a:p>
            <a:pPr marL="257175" indent="-257175">
              <a:buAutoNum type="arabicParenR"/>
            </a:pPr>
            <a:r>
              <a:rPr lang="en-US" sz="1200" dirty="0">
                <a:latin typeface="Arial" panose="020B0604020202020204" pitchFamily="34" charset="0"/>
                <a:cs typeface="Arial" panose="020B0604020202020204" pitchFamily="34" charset="0"/>
              </a:rPr>
              <a:t>Children in larger families (not shown)</a:t>
            </a:r>
          </a:p>
        </p:txBody>
      </p:sp>
    </p:spTree>
    <p:extLst>
      <p:ext uri="{BB962C8B-B14F-4D97-AF65-F5344CB8AC3E}">
        <p14:creationId xmlns:p14="http://schemas.microsoft.com/office/powerpoint/2010/main" val="86692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561-7BAE-4257-BF4B-8B41C9496639}"/>
              </a:ext>
            </a:extLst>
          </p:cNvPr>
          <p:cNvSpPr>
            <a:spLocks noGrp="1"/>
          </p:cNvSpPr>
          <p:nvPr>
            <p:ph type="title"/>
          </p:nvPr>
        </p:nvSpPr>
        <p:spPr>
          <a:xfrm>
            <a:off x="480178" y="135345"/>
            <a:ext cx="7886700" cy="994172"/>
          </a:xfrm>
        </p:spPr>
        <p:txBody>
          <a:bodyPr>
            <a:normAutofit/>
          </a:bodyPr>
          <a:lstStyle/>
          <a:p>
            <a:r>
              <a:rPr lang="en-US" sz="2700" b="1" dirty="0">
                <a:solidFill>
                  <a:schemeClr val="accent1"/>
                </a:solidFill>
                <a:latin typeface="Arial" panose="020B0604020202020204" pitchFamily="34" charset="0"/>
                <a:cs typeface="Arial" panose="020B0604020202020204" pitchFamily="34" charset="0"/>
              </a:rPr>
              <a:t>As a result of the current CTC structure, many children are left behind.</a:t>
            </a:r>
          </a:p>
        </p:txBody>
      </p:sp>
      <p:sp>
        <p:nvSpPr>
          <p:cNvPr id="6" name="TextBox 5">
            <a:extLst>
              <a:ext uri="{FF2B5EF4-FFF2-40B4-BE49-F238E27FC236}">
                <a16:creationId xmlns:a16="http://schemas.microsoft.com/office/drawing/2014/main" id="{8C0A9089-A94D-4CE6-B283-20B01A481292}"/>
              </a:ext>
            </a:extLst>
          </p:cNvPr>
          <p:cNvSpPr txBox="1"/>
          <p:nvPr/>
        </p:nvSpPr>
        <p:spPr>
          <a:xfrm>
            <a:off x="623936" y="4563997"/>
            <a:ext cx="7289866" cy="276999"/>
          </a:xfrm>
          <a:prstGeom prst="rect">
            <a:avLst/>
          </a:prstGeom>
          <a:noFill/>
        </p:spPr>
        <p:txBody>
          <a:bodyPr wrap="square" rtlCol="0">
            <a:spAutoFit/>
          </a:bodyPr>
          <a:lstStyle/>
          <a:p>
            <a:r>
              <a:rPr lang="en-US" sz="1200" dirty="0"/>
              <a:t>Link to brief: </a:t>
            </a:r>
            <a:r>
              <a:rPr lang="en-US" sz="1200" dirty="0">
                <a:hlinkClick r:id="rId2"/>
              </a:rPr>
              <a:t>https://www.povertycenter.columbia.edu/s/Losing-Out-on-Child-Tax-Credit-CPSP-2019.pdf</a:t>
            </a:r>
            <a:endParaRPr lang="en-US" sz="1200" dirty="0"/>
          </a:p>
        </p:txBody>
      </p:sp>
      <p:sp>
        <p:nvSpPr>
          <p:cNvPr id="7" name="TextBox 6">
            <a:extLst>
              <a:ext uri="{FF2B5EF4-FFF2-40B4-BE49-F238E27FC236}">
                <a16:creationId xmlns:a16="http://schemas.microsoft.com/office/drawing/2014/main" id="{389521BB-92BD-4FB6-93B1-9199DFD7AE00}"/>
              </a:ext>
            </a:extLst>
          </p:cNvPr>
          <p:cNvSpPr txBox="1"/>
          <p:nvPr/>
        </p:nvSpPr>
        <p:spPr>
          <a:xfrm>
            <a:off x="623937" y="4731157"/>
            <a:ext cx="7289866" cy="253916"/>
          </a:xfrm>
          <a:prstGeom prst="rect">
            <a:avLst/>
          </a:prstGeom>
          <a:noFill/>
        </p:spPr>
        <p:txBody>
          <a:bodyPr wrap="square" rtlCol="0">
            <a:spAutoFit/>
          </a:bodyPr>
          <a:lstStyle/>
          <a:p>
            <a:r>
              <a:rPr lang="en-US" sz="1050" dirty="0">
                <a:solidFill>
                  <a:schemeClr val="bg2">
                    <a:lumMod val="50000"/>
                  </a:schemeClr>
                </a:solidFill>
              </a:rPr>
              <a:t>Note: We’ll soon be updating these results with more recent data. </a:t>
            </a:r>
          </a:p>
        </p:txBody>
      </p:sp>
      <p:pic>
        <p:nvPicPr>
          <p:cNvPr id="9" name="Picture 8">
            <a:extLst>
              <a:ext uri="{FF2B5EF4-FFF2-40B4-BE49-F238E27FC236}">
                <a16:creationId xmlns:a16="http://schemas.microsoft.com/office/drawing/2014/main" id="{AAB741FF-DF97-48FD-9C2C-2D3E8AD0C5A8}"/>
              </a:ext>
            </a:extLst>
          </p:cNvPr>
          <p:cNvPicPr>
            <a:picLocks noChangeAspect="1"/>
          </p:cNvPicPr>
          <p:nvPr/>
        </p:nvPicPr>
        <p:blipFill rotWithShape="1">
          <a:blip r:embed="rId3">
            <a:extLst>
              <a:ext uri="{28A0092B-C50C-407E-A947-70E740481C1C}">
                <a14:useLocalDpi xmlns:a14="http://schemas.microsoft.com/office/drawing/2010/main" val="0"/>
              </a:ext>
            </a:extLst>
          </a:blip>
          <a:srcRect b="148"/>
          <a:stretch/>
        </p:blipFill>
        <p:spPr>
          <a:xfrm>
            <a:off x="1449215" y="1025843"/>
            <a:ext cx="5639307" cy="3347909"/>
          </a:xfrm>
          <a:prstGeom prst="rect">
            <a:avLst/>
          </a:prstGeom>
        </p:spPr>
      </p:pic>
      <p:sp>
        <p:nvSpPr>
          <p:cNvPr id="3" name="TextBox 2">
            <a:extLst>
              <a:ext uri="{FF2B5EF4-FFF2-40B4-BE49-F238E27FC236}">
                <a16:creationId xmlns:a16="http://schemas.microsoft.com/office/drawing/2014/main" id="{5357D977-AC72-4AF0-870F-1605A48D4E67}"/>
              </a:ext>
            </a:extLst>
          </p:cNvPr>
          <p:cNvSpPr txBox="1"/>
          <p:nvPr/>
        </p:nvSpPr>
        <p:spPr>
          <a:xfrm>
            <a:off x="5814570" y="3282612"/>
            <a:ext cx="1198973" cy="369332"/>
          </a:xfrm>
          <a:prstGeom prst="rect">
            <a:avLst/>
          </a:prstGeom>
          <a:solidFill>
            <a:schemeClr val="accent5">
              <a:lumMod val="20000"/>
              <a:lumOff val="80000"/>
            </a:schemeClr>
          </a:solidFill>
        </p:spPr>
        <p:txBody>
          <a:bodyPr wrap="square" rtlCol="0">
            <a:spAutoFit/>
          </a:bodyPr>
          <a:lstStyle/>
          <a:p>
            <a:pPr algn="ctr"/>
            <a:r>
              <a:rPr lang="en-US" sz="900" dirty="0"/>
              <a:t>Share of children ineligible for full CTC </a:t>
            </a:r>
          </a:p>
        </p:txBody>
      </p:sp>
    </p:spTree>
    <p:extLst>
      <p:ext uri="{BB962C8B-B14F-4D97-AF65-F5344CB8AC3E}">
        <p14:creationId xmlns:p14="http://schemas.microsoft.com/office/powerpoint/2010/main" val="337399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83522-7F6A-4DD5-BBDF-730FE1B938B0}"/>
              </a:ext>
            </a:extLst>
          </p:cNvPr>
          <p:cNvSpPr/>
          <p:nvPr/>
        </p:nvSpPr>
        <p:spPr>
          <a:xfrm>
            <a:off x="296355" y="2311924"/>
            <a:ext cx="3252837" cy="20139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0F54773D-F4F8-470B-BE61-A6DB35EAF101}"/>
              </a:ext>
            </a:extLst>
          </p:cNvPr>
          <p:cNvSpPr>
            <a:spLocks noGrp="1"/>
          </p:cNvSpPr>
          <p:nvPr>
            <p:ph type="title"/>
          </p:nvPr>
        </p:nvSpPr>
        <p:spPr>
          <a:xfrm>
            <a:off x="296355" y="231424"/>
            <a:ext cx="8159489" cy="994172"/>
          </a:xfrm>
        </p:spPr>
        <p:txBody>
          <a:bodyPr>
            <a:noAutofit/>
          </a:bodyPr>
          <a:lstStyle/>
          <a:p>
            <a:r>
              <a:rPr lang="en-US" sz="2700" b="1" dirty="0">
                <a:solidFill>
                  <a:schemeClr val="accent1"/>
                </a:solidFill>
                <a:latin typeface="Arial" panose="020B0604020202020204" pitchFamily="34" charset="0"/>
                <a:cs typeface="Arial" panose="020B0604020202020204" pitchFamily="34" charset="0"/>
              </a:rPr>
              <a:t>What happened when those left behind received the expanded CTC payments in 2021? </a:t>
            </a:r>
            <a:endParaRPr lang="en-US" sz="2700" dirty="0"/>
          </a:p>
        </p:txBody>
      </p:sp>
      <p:sp>
        <p:nvSpPr>
          <p:cNvPr id="4" name="TextBox 3">
            <a:extLst>
              <a:ext uri="{FF2B5EF4-FFF2-40B4-BE49-F238E27FC236}">
                <a16:creationId xmlns:a16="http://schemas.microsoft.com/office/drawing/2014/main" id="{180BCB0D-7883-440F-90BD-844796A48A18}"/>
              </a:ext>
            </a:extLst>
          </p:cNvPr>
          <p:cNvSpPr txBox="1"/>
          <p:nvPr/>
        </p:nvSpPr>
        <p:spPr>
          <a:xfrm>
            <a:off x="388856" y="2409293"/>
            <a:ext cx="3086395" cy="1708160"/>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As discussed, child poverty fell to a historic low in 2021 as a result of these expansions, and much of this reduction stemmed from ensuring those left behind under current and pre-ARP law, had access to the expanded CTC. </a:t>
            </a:r>
          </a:p>
        </p:txBody>
      </p:sp>
      <p:pic>
        <p:nvPicPr>
          <p:cNvPr id="9" name="Picture 8">
            <a:extLst>
              <a:ext uri="{FF2B5EF4-FFF2-40B4-BE49-F238E27FC236}">
                <a16:creationId xmlns:a16="http://schemas.microsoft.com/office/drawing/2014/main" id="{65D67A5D-B20B-41FC-BD86-048FC2E60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060" y="2177759"/>
            <a:ext cx="4931780" cy="2148144"/>
          </a:xfrm>
          <a:prstGeom prst="rect">
            <a:avLst/>
          </a:prstGeom>
        </p:spPr>
      </p:pic>
      <p:sp>
        <p:nvSpPr>
          <p:cNvPr id="10" name="TextBox 9">
            <a:extLst>
              <a:ext uri="{FF2B5EF4-FFF2-40B4-BE49-F238E27FC236}">
                <a16:creationId xmlns:a16="http://schemas.microsoft.com/office/drawing/2014/main" id="{676D9D06-5567-4C36-9716-CAEBB594C003}"/>
              </a:ext>
            </a:extLst>
          </p:cNvPr>
          <p:cNvSpPr txBox="1"/>
          <p:nvPr/>
        </p:nvSpPr>
        <p:spPr>
          <a:xfrm>
            <a:off x="296355" y="1083756"/>
            <a:ext cx="7416538"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American Rescue Plan: </a:t>
            </a:r>
          </a:p>
          <a:p>
            <a:r>
              <a:rPr lang="en-US" sz="1200" dirty="0">
                <a:latin typeface="Arial" panose="020B0604020202020204" pitchFamily="34" charset="0"/>
                <a:cs typeface="Arial" panose="020B0604020202020204" pitchFamily="34" charset="0"/>
              </a:rPr>
              <a:t>(1) expanded eligibility, </a:t>
            </a:r>
          </a:p>
          <a:p>
            <a:r>
              <a:rPr lang="en-US" sz="1200" dirty="0">
                <a:latin typeface="Arial" panose="020B0604020202020204" pitchFamily="34" charset="0"/>
                <a:cs typeface="Arial" panose="020B0604020202020204" pitchFamily="34" charset="0"/>
              </a:rPr>
              <a:t>(2) increased payment amounts, and </a:t>
            </a:r>
          </a:p>
          <a:p>
            <a:r>
              <a:rPr lang="en-US" sz="1200" dirty="0">
                <a:latin typeface="Arial" panose="020B0604020202020204" pitchFamily="34" charset="0"/>
                <a:cs typeface="Arial" panose="020B0604020202020204" pitchFamily="34" charset="0"/>
              </a:rPr>
              <a:t>(3) allowed for monthly delivery of payments.  </a:t>
            </a:r>
          </a:p>
        </p:txBody>
      </p:sp>
      <p:sp>
        <p:nvSpPr>
          <p:cNvPr id="11" name="TextBox 10">
            <a:extLst>
              <a:ext uri="{FF2B5EF4-FFF2-40B4-BE49-F238E27FC236}">
                <a16:creationId xmlns:a16="http://schemas.microsoft.com/office/drawing/2014/main" id="{A7C75D5A-DC03-425F-9046-77F90BA0AFB9}"/>
              </a:ext>
            </a:extLst>
          </p:cNvPr>
          <p:cNvSpPr txBox="1"/>
          <p:nvPr/>
        </p:nvSpPr>
        <p:spPr>
          <a:xfrm>
            <a:off x="388855" y="4873768"/>
            <a:ext cx="8755145" cy="253916"/>
          </a:xfrm>
          <a:prstGeom prst="rect">
            <a:avLst/>
          </a:prstGeom>
          <a:noFill/>
        </p:spPr>
        <p:txBody>
          <a:bodyPr wrap="square" rtlCol="0">
            <a:spAutoFit/>
          </a:bodyPr>
          <a:lstStyle/>
          <a:p>
            <a:r>
              <a:rPr lang="en-US" sz="1050" dirty="0"/>
              <a:t>Link to brief: </a:t>
            </a:r>
            <a:r>
              <a:rPr lang="en-US" sz="1050" dirty="0">
                <a:hlinkClick r:id="rId3"/>
              </a:rPr>
              <a:t>https://www.povertycenter.columbia.edu/s/Expanded-CTC-and-Child-Poverty-in-2021-CPSP-hry6.pdf</a:t>
            </a:r>
            <a:endParaRPr lang="en-US" sz="1050" dirty="0"/>
          </a:p>
        </p:txBody>
      </p:sp>
    </p:spTree>
    <p:extLst>
      <p:ext uri="{BB962C8B-B14F-4D97-AF65-F5344CB8AC3E}">
        <p14:creationId xmlns:p14="http://schemas.microsoft.com/office/powerpoint/2010/main" val="125984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6B039D-5D0C-4033-AD6F-9F5CC2C5DDF4}"/>
              </a:ext>
            </a:extLst>
          </p:cNvPr>
          <p:cNvPicPr>
            <a:picLocks noChangeAspect="1"/>
          </p:cNvPicPr>
          <p:nvPr/>
        </p:nvPicPr>
        <p:blipFill rotWithShape="1">
          <a:blip r:embed="rId2"/>
          <a:srcRect l="36" t="77" r="104" b="108"/>
          <a:stretch/>
        </p:blipFill>
        <p:spPr>
          <a:xfrm rot="20174200">
            <a:off x="156097" y="1575140"/>
            <a:ext cx="2739389" cy="3422619"/>
          </a:xfrm>
          <a:prstGeom prst="rect">
            <a:avLst/>
          </a:prstGeom>
        </p:spPr>
      </p:pic>
      <p:pic>
        <p:nvPicPr>
          <p:cNvPr id="7" name="Picture 6">
            <a:extLst>
              <a:ext uri="{FF2B5EF4-FFF2-40B4-BE49-F238E27FC236}">
                <a16:creationId xmlns:a16="http://schemas.microsoft.com/office/drawing/2014/main" id="{2667307C-49DE-4B98-BBDC-F4802215FA9B}"/>
              </a:ext>
            </a:extLst>
          </p:cNvPr>
          <p:cNvPicPr>
            <a:picLocks noChangeAspect="1"/>
          </p:cNvPicPr>
          <p:nvPr/>
        </p:nvPicPr>
        <p:blipFill rotWithShape="1">
          <a:blip r:embed="rId3"/>
          <a:srcRect l="106" t="29" r="105"/>
          <a:stretch/>
        </p:blipFill>
        <p:spPr>
          <a:xfrm rot="20821196">
            <a:off x="1516901" y="1159830"/>
            <a:ext cx="2727960" cy="3223260"/>
          </a:xfrm>
          <a:prstGeom prst="rect">
            <a:avLst/>
          </a:prstGeom>
        </p:spPr>
      </p:pic>
      <p:pic>
        <p:nvPicPr>
          <p:cNvPr id="4" name="Picture 3">
            <a:extLst>
              <a:ext uri="{FF2B5EF4-FFF2-40B4-BE49-F238E27FC236}">
                <a16:creationId xmlns:a16="http://schemas.microsoft.com/office/drawing/2014/main" id="{C4374777-CE57-4C0E-8A16-60ABDA27530B}"/>
              </a:ext>
            </a:extLst>
          </p:cNvPr>
          <p:cNvPicPr>
            <a:picLocks noChangeAspect="1"/>
          </p:cNvPicPr>
          <p:nvPr/>
        </p:nvPicPr>
        <p:blipFill rotWithShape="1">
          <a:blip r:embed="rId4"/>
          <a:srcRect l="84" t="5" r="20" b="25"/>
          <a:stretch/>
        </p:blipFill>
        <p:spPr>
          <a:xfrm>
            <a:off x="3158489" y="1031804"/>
            <a:ext cx="3070860" cy="3911376"/>
          </a:xfrm>
          <a:prstGeom prst="rect">
            <a:avLst/>
          </a:prstGeom>
        </p:spPr>
      </p:pic>
      <p:sp>
        <p:nvSpPr>
          <p:cNvPr id="9" name="Title 21">
            <a:extLst>
              <a:ext uri="{FF2B5EF4-FFF2-40B4-BE49-F238E27FC236}">
                <a16:creationId xmlns:a16="http://schemas.microsoft.com/office/drawing/2014/main" id="{6F466170-D894-41BF-8C4C-D0139C5FEEBA}"/>
              </a:ext>
            </a:extLst>
          </p:cNvPr>
          <p:cNvSpPr>
            <a:spLocks noGrp="1"/>
          </p:cNvSpPr>
          <p:nvPr>
            <p:ph type="title"/>
          </p:nvPr>
        </p:nvSpPr>
        <p:spPr>
          <a:xfrm>
            <a:off x="78654" y="193309"/>
            <a:ext cx="8327699" cy="994172"/>
          </a:xfrm>
        </p:spPr>
        <p:txBody>
          <a:bodyPr>
            <a:normAutofit fontScale="90000"/>
          </a:bodyPr>
          <a:lstStyle/>
          <a:p>
            <a:r>
              <a:rPr lang="en-US"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dirty="0"/>
          </a:p>
        </p:txBody>
      </p:sp>
      <p:sp>
        <p:nvSpPr>
          <p:cNvPr id="10" name="TextBox 9">
            <a:extLst>
              <a:ext uri="{FF2B5EF4-FFF2-40B4-BE49-F238E27FC236}">
                <a16:creationId xmlns:a16="http://schemas.microsoft.com/office/drawing/2014/main" id="{F472354B-BA58-40B0-BE15-E6CC8DFF3762}"/>
              </a:ext>
            </a:extLst>
          </p:cNvPr>
          <p:cNvSpPr txBox="1"/>
          <p:nvPr/>
        </p:nvSpPr>
        <p:spPr>
          <a:xfrm>
            <a:off x="6483285" y="1839133"/>
            <a:ext cx="2142241" cy="900246"/>
          </a:xfrm>
          <a:prstGeom prst="rect">
            <a:avLst/>
          </a:prstGeom>
          <a:noFill/>
        </p:spPr>
        <p:txBody>
          <a:bodyPr wrap="square" rtlCol="0">
            <a:spAutoFit/>
          </a:bodyPr>
          <a:lstStyle/>
          <a:p>
            <a:r>
              <a:rPr lang="en-US" sz="1050" dirty="0"/>
              <a:t>Link to roundup:</a:t>
            </a:r>
          </a:p>
          <a:p>
            <a:r>
              <a:rPr lang="en-US" sz="1050" dirty="0">
                <a:hlinkClick r:id="rId5"/>
              </a:rPr>
              <a:t>https://www.povertycenter.columbia.edu/publication/2022/child-tax-credit/research-roundup-one-year-on</a:t>
            </a:r>
            <a:endParaRPr lang="en-US" sz="1050" dirty="0"/>
          </a:p>
        </p:txBody>
      </p:sp>
    </p:spTree>
    <p:extLst>
      <p:ext uri="{BB962C8B-B14F-4D97-AF65-F5344CB8AC3E}">
        <p14:creationId xmlns:p14="http://schemas.microsoft.com/office/powerpoint/2010/main" val="334611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8CAA91DE-0E7C-4560-8921-8F22157717D7}"/>
              </a:ext>
            </a:extLst>
          </p:cNvPr>
          <p:cNvSpPr/>
          <p:nvPr/>
        </p:nvSpPr>
        <p:spPr>
          <a:xfrm>
            <a:off x="1518369" y="1730428"/>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Reached </a:t>
            </a:r>
            <a:r>
              <a:rPr lang="en-US" sz="900" dirty="0">
                <a:latin typeface="Georgia"/>
                <a:ea typeface="Georgia"/>
                <a:cs typeface="Georgia"/>
                <a:sym typeface="Georgia"/>
              </a:rPr>
              <a:t>over 61 million </a:t>
            </a:r>
            <a:r>
              <a:rPr lang="en" sz="900">
                <a:latin typeface="Georgia"/>
                <a:ea typeface="Georgia"/>
                <a:cs typeface="Georgia"/>
                <a:sym typeface="Georgia"/>
              </a:rPr>
              <a:t>children, but outreach needed to newly-eligible children in low income families </a:t>
            </a:r>
            <a:endParaRPr sz="900" dirty="0">
              <a:latin typeface="Georgia"/>
              <a:ea typeface="Georgia"/>
              <a:cs typeface="Georgia"/>
              <a:sym typeface="Georgia"/>
            </a:endParaRPr>
          </a:p>
        </p:txBody>
      </p:sp>
      <p:sp>
        <p:nvSpPr>
          <p:cNvPr id="5" name="Google Shape;64;p14">
            <a:extLst>
              <a:ext uri="{FF2B5EF4-FFF2-40B4-BE49-F238E27FC236}">
                <a16:creationId xmlns:a16="http://schemas.microsoft.com/office/drawing/2014/main" id="{429D0A98-06B1-4EE4-83A0-3EE5897845AD}"/>
              </a:ext>
            </a:extLst>
          </p:cNvPr>
          <p:cNvSpPr/>
          <p:nvPr/>
        </p:nvSpPr>
        <p:spPr>
          <a:xfrm>
            <a:off x="1518369" y="1459191"/>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ACCESS</a:t>
            </a:r>
            <a:endParaRPr sz="1050" dirty="0">
              <a:solidFill>
                <a:srgbClr val="EEEEEE"/>
              </a:solidFill>
              <a:latin typeface="Georgia"/>
              <a:ea typeface="Georgia"/>
              <a:cs typeface="Georgia"/>
              <a:sym typeface="Georgia"/>
            </a:endParaRPr>
          </a:p>
        </p:txBody>
      </p:sp>
      <p:sp>
        <p:nvSpPr>
          <p:cNvPr id="7" name="Google Shape;66;p14">
            <a:extLst>
              <a:ext uri="{FF2B5EF4-FFF2-40B4-BE49-F238E27FC236}">
                <a16:creationId xmlns:a16="http://schemas.microsoft.com/office/drawing/2014/main" id="{6657DDB6-FC67-435C-8D9F-9152326B7ED1}"/>
              </a:ext>
            </a:extLst>
          </p:cNvPr>
          <p:cNvSpPr/>
          <p:nvPr/>
        </p:nvSpPr>
        <p:spPr>
          <a:xfrm>
            <a:off x="2973800" y="1730428"/>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Buffered family incomes amidst continuing pandemic &amp; uncertain economy</a:t>
            </a:r>
            <a:endParaRPr sz="900" dirty="0">
              <a:latin typeface="Georgia"/>
              <a:ea typeface="Georgia"/>
              <a:cs typeface="Georgia"/>
              <a:sym typeface="Georgia"/>
            </a:endParaRPr>
          </a:p>
        </p:txBody>
      </p:sp>
      <p:sp>
        <p:nvSpPr>
          <p:cNvPr id="8" name="Google Shape;67;p14">
            <a:extLst>
              <a:ext uri="{FF2B5EF4-FFF2-40B4-BE49-F238E27FC236}">
                <a16:creationId xmlns:a16="http://schemas.microsoft.com/office/drawing/2014/main" id="{8DA7FFC3-2006-485E-B30E-965EB2295258}"/>
              </a:ext>
            </a:extLst>
          </p:cNvPr>
          <p:cNvSpPr/>
          <p:nvPr/>
        </p:nvSpPr>
        <p:spPr>
          <a:xfrm>
            <a:off x="2973800" y="1459191"/>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INCOME</a:t>
            </a:r>
            <a:endParaRPr sz="1050" dirty="0">
              <a:solidFill>
                <a:srgbClr val="EEEEEE"/>
              </a:solidFill>
              <a:latin typeface="Georgia"/>
              <a:ea typeface="Georgia"/>
              <a:cs typeface="Georgia"/>
              <a:sym typeface="Georgia"/>
            </a:endParaRPr>
          </a:p>
        </p:txBody>
      </p:sp>
      <p:sp>
        <p:nvSpPr>
          <p:cNvPr id="9" name="Google Shape;68;p14">
            <a:extLst>
              <a:ext uri="{FF2B5EF4-FFF2-40B4-BE49-F238E27FC236}">
                <a16:creationId xmlns:a16="http://schemas.microsoft.com/office/drawing/2014/main" id="{7660F739-1F50-4788-A85D-0C4D4D51DEB8}"/>
              </a:ext>
            </a:extLst>
          </p:cNvPr>
          <p:cNvSpPr/>
          <p:nvPr/>
        </p:nvSpPr>
        <p:spPr>
          <a:xfrm>
            <a:off x="4429231" y="1730428"/>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Significantly reduced child poverty (</a:t>
            </a:r>
            <a:r>
              <a:rPr lang="en-US" sz="900" dirty="0">
                <a:latin typeface="Georgia"/>
                <a:ea typeface="Georgia"/>
                <a:cs typeface="Georgia"/>
                <a:sym typeface="Georgia"/>
              </a:rPr>
              <a:t>by approx. 30%)</a:t>
            </a:r>
            <a:r>
              <a:rPr lang="en" sz="900">
                <a:latin typeface="Georgia"/>
                <a:ea typeface="Georgia"/>
                <a:cs typeface="Georgia"/>
                <a:sym typeface="Georgia"/>
              </a:rPr>
              <a:t> during the six months it was in place</a:t>
            </a:r>
            <a:endParaRPr sz="900" dirty="0">
              <a:latin typeface="Georgia"/>
              <a:ea typeface="Georgia"/>
              <a:cs typeface="Georgia"/>
              <a:sym typeface="Georgia"/>
            </a:endParaRPr>
          </a:p>
        </p:txBody>
      </p:sp>
      <p:sp>
        <p:nvSpPr>
          <p:cNvPr id="10" name="Google Shape;69;p14">
            <a:extLst>
              <a:ext uri="{FF2B5EF4-FFF2-40B4-BE49-F238E27FC236}">
                <a16:creationId xmlns:a16="http://schemas.microsoft.com/office/drawing/2014/main" id="{F97D5C58-95A3-4B5C-99FA-AC1984DB9A3E}"/>
              </a:ext>
            </a:extLst>
          </p:cNvPr>
          <p:cNvSpPr/>
          <p:nvPr/>
        </p:nvSpPr>
        <p:spPr>
          <a:xfrm>
            <a:off x="4429231" y="1459191"/>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POVERTY</a:t>
            </a:r>
            <a:endParaRPr sz="1050" dirty="0">
              <a:solidFill>
                <a:srgbClr val="EEEEEE"/>
              </a:solidFill>
              <a:latin typeface="Georgia"/>
              <a:ea typeface="Georgia"/>
              <a:cs typeface="Georgia"/>
              <a:sym typeface="Georgia"/>
            </a:endParaRPr>
          </a:p>
        </p:txBody>
      </p:sp>
      <p:sp>
        <p:nvSpPr>
          <p:cNvPr id="11" name="Google Shape;70;p14">
            <a:extLst>
              <a:ext uri="{FF2B5EF4-FFF2-40B4-BE49-F238E27FC236}">
                <a16:creationId xmlns:a16="http://schemas.microsoft.com/office/drawing/2014/main" id="{12EFCB52-4D5A-43E4-B7AA-02A294C60F25}"/>
              </a:ext>
            </a:extLst>
          </p:cNvPr>
          <p:cNvSpPr/>
          <p:nvPr/>
        </p:nvSpPr>
        <p:spPr>
          <a:xfrm>
            <a:off x="5884663" y="1730428"/>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Families spent it on basic household needs – most common item: food</a:t>
            </a:r>
            <a:endParaRPr sz="900" dirty="0">
              <a:latin typeface="Georgia"/>
              <a:ea typeface="Georgia"/>
              <a:cs typeface="Georgia"/>
              <a:sym typeface="Georgia"/>
            </a:endParaRPr>
          </a:p>
        </p:txBody>
      </p:sp>
      <p:sp>
        <p:nvSpPr>
          <p:cNvPr id="12" name="Google Shape;71;p14">
            <a:extLst>
              <a:ext uri="{FF2B5EF4-FFF2-40B4-BE49-F238E27FC236}">
                <a16:creationId xmlns:a16="http://schemas.microsoft.com/office/drawing/2014/main" id="{08ECF29F-12AD-45C3-B072-3F53CAA5CEDC}"/>
              </a:ext>
            </a:extLst>
          </p:cNvPr>
          <p:cNvSpPr/>
          <p:nvPr/>
        </p:nvSpPr>
        <p:spPr>
          <a:xfrm>
            <a:off x="5884663" y="1459191"/>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SPENDING</a:t>
            </a:r>
            <a:endParaRPr sz="1050" dirty="0">
              <a:solidFill>
                <a:srgbClr val="EEEEEE"/>
              </a:solidFill>
              <a:latin typeface="Georgia"/>
              <a:ea typeface="Georgia"/>
              <a:cs typeface="Georgia"/>
              <a:sym typeface="Georgia"/>
            </a:endParaRPr>
          </a:p>
        </p:txBody>
      </p:sp>
      <p:sp>
        <p:nvSpPr>
          <p:cNvPr id="13" name="Google Shape;72;p14">
            <a:extLst>
              <a:ext uri="{FF2B5EF4-FFF2-40B4-BE49-F238E27FC236}">
                <a16:creationId xmlns:a16="http://schemas.microsoft.com/office/drawing/2014/main" id="{1606F523-1193-486C-AF0A-0815EFD6E67D}"/>
              </a:ext>
            </a:extLst>
          </p:cNvPr>
          <p:cNvSpPr/>
          <p:nvPr/>
        </p:nvSpPr>
        <p:spPr>
          <a:xfrm>
            <a:off x="1518359" y="3163247"/>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Reduced food insecurity, particularly among families with lower incomes</a:t>
            </a:r>
            <a:endParaRPr sz="900" dirty="0">
              <a:latin typeface="Georgia"/>
              <a:ea typeface="Georgia"/>
              <a:cs typeface="Georgia"/>
              <a:sym typeface="Georgia"/>
            </a:endParaRPr>
          </a:p>
        </p:txBody>
      </p:sp>
      <p:sp>
        <p:nvSpPr>
          <p:cNvPr id="14" name="Google Shape;73;p14">
            <a:extLst>
              <a:ext uri="{FF2B5EF4-FFF2-40B4-BE49-F238E27FC236}">
                <a16:creationId xmlns:a16="http://schemas.microsoft.com/office/drawing/2014/main" id="{4AE6AE1C-0C78-4060-8809-0170723CA694}"/>
              </a:ext>
            </a:extLst>
          </p:cNvPr>
          <p:cNvSpPr/>
          <p:nvPr/>
        </p:nvSpPr>
        <p:spPr>
          <a:xfrm>
            <a:off x="1518359" y="2892009"/>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US" sz="1050" dirty="0">
                <a:solidFill>
                  <a:srgbClr val="EEEEEE"/>
                </a:solidFill>
                <a:latin typeface="Georgia"/>
                <a:ea typeface="Georgia"/>
                <a:cs typeface="Georgia"/>
                <a:sym typeface="Georgia"/>
              </a:rPr>
              <a:t>HUNGER</a:t>
            </a:r>
            <a:endParaRPr sz="1050" dirty="0">
              <a:solidFill>
                <a:srgbClr val="EEEEEE"/>
              </a:solidFill>
              <a:latin typeface="Georgia"/>
              <a:ea typeface="Georgia"/>
              <a:cs typeface="Georgia"/>
              <a:sym typeface="Georgia"/>
            </a:endParaRPr>
          </a:p>
        </p:txBody>
      </p:sp>
      <p:sp>
        <p:nvSpPr>
          <p:cNvPr id="15" name="Google Shape;74;p14">
            <a:extLst>
              <a:ext uri="{FF2B5EF4-FFF2-40B4-BE49-F238E27FC236}">
                <a16:creationId xmlns:a16="http://schemas.microsoft.com/office/drawing/2014/main" id="{6ABE81FE-CF0D-44CE-AA2B-A9B3C688D2E6}"/>
              </a:ext>
            </a:extLst>
          </p:cNvPr>
          <p:cNvSpPr/>
          <p:nvPr/>
        </p:nvSpPr>
        <p:spPr>
          <a:xfrm>
            <a:off x="2973790" y="3163247"/>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Reduced financial stress and material hardship. </a:t>
            </a:r>
            <a:endParaRPr sz="900" dirty="0">
              <a:latin typeface="Georgia"/>
              <a:ea typeface="Georgia"/>
              <a:cs typeface="Georgia"/>
              <a:sym typeface="Georgia"/>
            </a:endParaRPr>
          </a:p>
        </p:txBody>
      </p:sp>
      <p:sp>
        <p:nvSpPr>
          <p:cNvPr id="16" name="Google Shape;75;p14">
            <a:extLst>
              <a:ext uri="{FF2B5EF4-FFF2-40B4-BE49-F238E27FC236}">
                <a16:creationId xmlns:a16="http://schemas.microsoft.com/office/drawing/2014/main" id="{7D4398E7-0160-4583-AE15-D02EB0C4F1E3}"/>
              </a:ext>
            </a:extLst>
          </p:cNvPr>
          <p:cNvSpPr/>
          <p:nvPr/>
        </p:nvSpPr>
        <p:spPr>
          <a:xfrm>
            <a:off x="2973790" y="2892009"/>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STRESS</a:t>
            </a:r>
            <a:endParaRPr sz="1050" dirty="0">
              <a:solidFill>
                <a:srgbClr val="EEEEEE"/>
              </a:solidFill>
              <a:latin typeface="Georgia"/>
              <a:ea typeface="Georgia"/>
              <a:cs typeface="Georgia"/>
              <a:sym typeface="Georgia"/>
            </a:endParaRPr>
          </a:p>
        </p:txBody>
      </p:sp>
      <p:sp>
        <p:nvSpPr>
          <p:cNvPr id="17" name="Google Shape;76;p14">
            <a:extLst>
              <a:ext uri="{FF2B5EF4-FFF2-40B4-BE49-F238E27FC236}">
                <a16:creationId xmlns:a16="http://schemas.microsoft.com/office/drawing/2014/main" id="{10839D99-46D7-443A-8B08-F68E265D43CA}"/>
              </a:ext>
            </a:extLst>
          </p:cNvPr>
          <p:cNvSpPr/>
          <p:nvPr/>
        </p:nvSpPr>
        <p:spPr>
          <a:xfrm>
            <a:off x="4429222" y="3163247"/>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No evidence of reductions in parental work</a:t>
            </a:r>
            <a:endParaRPr sz="900" dirty="0">
              <a:latin typeface="Georgia"/>
              <a:ea typeface="Georgia"/>
              <a:cs typeface="Georgia"/>
              <a:sym typeface="Georgia"/>
            </a:endParaRPr>
          </a:p>
        </p:txBody>
      </p:sp>
      <p:sp>
        <p:nvSpPr>
          <p:cNvPr id="18" name="Google Shape;77;p14">
            <a:extLst>
              <a:ext uri="{FF2B5EF4-FFF2-40B4-BE49-F238E27FC236}">
                <a16:creationId xmlns:a16="http://schemas.microsoft.com/office/drawing/2014/main" id="{D62B7D6A-BA6B-4ABA-95EA-B6E2ACB58F3E}"/>
              </a:ext>
            </a:extLst>
          </p:cNvPr>
          <p:cNvSpPr/>
          <p:nvPr/>
        </p:nvSpPr>
        <p:spPr>
          <a:xfrm>
            <a:off x="4429222" y="2892009"/>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EMPLOYMENT</a:t>
            </a:r>
            <a:endParaRPr sz="1050" dirty="0">
              <a:solidFill>
                <a:srgbClr val="EEEEEE"/>
              </a:solidFill>
              <a:latin typeface="Georgia"/>
              <a:ea typeface="Georgia"/>
              <a:cs typeface="Georgia"/>
              <a:sym typeface="Georgia"/>
            </a:endParaRPr>
          </a:p>
        </p:txBody>
      </p:sp>
      <p:sp>
        <p:nvSpPr>
          <p:cNvPr id="19" name="Google Shape;78;p14">
            <a:extLst>
              <a:ext uri="{FF2B5EF4-FFF2-40B4-BE49-F238E27FC236}">
                <a16:creationId xmlns:a16="http://schemas.microsoft.com/office/drawing/2014/main" id="{4BA5ECB4-8F2B-4ADA-8DB5-BD15A75F4882}"/>
              </a:ext>
            </a:extLst>
          </p:cNvPr>
          <p:cNvSpPr/>
          <p:nvPr/>
        </p:nvSpPr>
        <p:spPr>
          <a:xfrm>
            <a:off x="5884653" y="3163247"/>
            <a:ext cx="1404623" cy="1083220"/>
          </a:xfrm>
          <a:prstGeom prst="rect">
            <a:avLst/>
          </a:prstGeom>
          <a:solidFill>
            <a:srgbClr val="F3F3F3"/>
          </a:solidFill>
          <a:ln>
            <a:noFill/>
          </a:ln>
        </p:spPr>
        <p:txBody>
          <a:bodyPr spcFirstLastPara="1" wrap="square" lIns="68569" tIns="68569" rIns="68569" bIns="68569" anchor="ctr" anchorCtr="0">
            <a:noAutofit/>
          </a:bodyPr>
          <a:lstStyle/>
          <a:p>
            <a:pPr algn="ctr"/>
            <a:r>
              <a:rPr lang="en" sz="900">
                <a:latin typeface="Georgia"/>
                <a:ea typeface="Georgia"/>
                <a:cs typeface="Georgia"/>
                <a:sym typeface="Georgia"/>
              </a:rPr>
              <a:t>Children of color stand to benefit the most </a:t>
            </a:r>
            <a:endParaRPr sz="900" dirty="0">
              <a:latin typeface="Georgia"/>
              <a:ea typeface="Georgia"/>
              <a:cs typeface="Georgia"/>
              <a:sym typeface="Georgia"/>
            </a:endParaRPr>
          </a:p>
        </p:txBody>
      </p:sp>
      <p:sp>
        <p:nvSpPr>
          <p:cNvPr id="20" name="Google Shape;79;p14">
            <a:extLst>
              <a:ext uri="{FF2B5EF4-FFF2-40B4-BE49-F238E27FC236}">
                <a16:creationId xmlns:a16="http://schemas.microsoft.com/office/drawing/2014/main" id="{3D3843CE-14F4-483B-A5A4-E93A3B192944}"/>
              </a:ext>
            </a:extLst>
          </p:cNvPr>
          <p:cNvSpPr/>
          <p:nvPr/>
        </p:nvSpPr>
        <p:spPr>
          <a:xfrm>
            <a:off x="5884653" y="2892009"/>
            <a:ext cx="1404623" cy="346924"/>
          </a:xfrm>
          <a:prstGeom prst="rect">
            <a:avLst/>
          </a:prstGeom>
          <a:solidFill>
            <a:srgbClr val="14377D"/>
          </a:solidFill>
          <a:ln>
            <a:noFill/>
          </a:ln>
        </p:spPr>
        <p:txBody>
          <a:bodyPr spcFirstLastPara="1" wrap="square" lIns="68569" tIns="68569" rIns="68569" bIns="68569" anchor="ctr" anchorCtr="0">
            <a:noAutofit/>
          </a:bodyPr>
          <a:lstStyle/>
          <a:p>
            <a:pPr algn="ctr"/>
            <a:r>
              <a:rPr lang="en" sz="1050">
                <a:solidFill>
                  <a:srgbClr val="EEEEEE"/>
                </a:solidFill>
                <a:latin typeface="Georgia"/>
                <a:ea typeface="Georgia"/>
                <a:cs typeface="Georgia"/>
                <a:sym typeface="Georgia"/>
              </a:rPr>
              <a:t>EQUITY</a:t>
            </a:r>
            <a:endParaRPr sz="1050" dirty="0">
              <a:solidFill>
                <a:srgbClr val="EEEEEE"/>
              </a:solidFill>
              <a:latin typeface="Georgia"/>
              <a:ea typeface="Georgia"/>
              <a:cs typeface="Georgia"/>
              <a:sym typeface="Georgia"/>
            </a:endParaRPr>
          </a:p>
        </p:txBody>
      </p:sp>
      <p:sp>
        <p:nvSpPr>
          <p:cNvPr id="22" name="Title 21">
            <a:extLst>
              <a:ext uri="{FF2B5EF4-FFF2-40B4-BE49-F238E27FC236}">
                <a16:creationId xmlns:a16="http://schemas.microsoft.com/office/drawing/2014/main" id="{FD3DD38A-D3C8-45AE-9715-A8F775E23BF7}"/>
              </a:ext>
            </a:extLst>
          </p:cNvPr>
          <p:cNvSpPr>
            <a:spLocks noGrp="1"/>
          </p:cNvSpPr>
          <p:nvPr>
            <p:ph type="title"/>
          </p:nvPr>
        </p:nvSpPr>
        <p:spPr>
          <a:xfrm>
            <a:off x="78654" y="193309"/>
            <a:ext cx="8327699" cy="994172"/>
          </a:xfrm>
        </p:spPr>
        <p:txBody>
          <a:bodyPr>
            <a:normAutofit fontScale="90000"/>
          </a:bodyPr>
          <a:lstStyle/>
          <a:p>
            <a:r>
              <a:rPr lang="en-US"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dirty="0"/>
          </a:p>
        </p:txBody>
      </p:sp>
    </p:spTree>
    <p:extLst>
      <p:ext uri="{BB962C8B-B14F-4D97-AF65-F5344CB8AC3E}">
        <p14:creationId xmlns:p14="http://schemas.microsoft.com/office/powerpoint/2010/main" val="9602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21" name="Group 20">
            <a:extLst>
              <a:ext uri="{FF2B5EF4-FFF2-40B4-BE49-F238E27FC236}">
                <a16:creationId xmlns:a16="http://schemas.microsoft.com/office/drawing/2014/main" id="{139E2D5E-2C99-4CCC-9E2D-7AA074A3281C}"/>
              </a:ext>
            </a:extLst>
          </p:cNvPr>
          <p:cNvGrpSpPr/>
          <p:nvPr/>
        </p:nvGrpSpPr>
        <p:grpSpPr>
          <a:xfrm>
            <a:off x="1011025" y="1089654"/>
            <a:ext cx="3135440" cy="4053847"/>
            <a:chOff x="110067" y="445025"/>
            <a:chExt cx="3518172" cy="4698475"/>
          </a:xfrm>
        </p:grpSpPr>
        <p:pic>
          <p:nvPicPr>
            <p:cNvPr id="3" name="Picture 2">
              <a:extLst>
                <a:ext uri="{FF2B5EF4-FFF2-40B4-BE49-F238E27FC236}">
                  <a16:creationId xmlns:a16="http://schemas.microsoft.com/office/drawing/2014/main" id="{35344454-DF59-4ACC-9577-87D1581AF2A5}"/>
                </a:ext>
              </a:extLst>
            </p:cNvPr>
            <p:cNvPicPr>
              <a:picLocks noChangeAspect="1"/>
            </p:cNvPicPr>
            <p:nvPr/>
          </p:nvPicPr>
          <p:blipFill rotWithShape="1">
            <a:blip r:embed="rId3"/>
            <a:srcRect b="17"/>
            <a:stretch/>
          </p:blipFill>
          <p:spPr>
            <a:xfrm>
              <a:off x="110067" y="445025"/>
              <a:ext cx="2595417" cy="4698475"/>
            </a:xfrm>
            <a:prstGeom prst="rect">
              <a:avLst/>
            </a:prstGeom>
          </p:spPr>
        </p:pic>
        <p:sp>
          <p:nvSpPr>
            <p:cNvPr id="4" name="TextBox 3">
              <a:extLst>
                <a:ext uri="{FF2B5EF4-FFF2-40B4-BE49-F238E27FC236}">
                  <a16:creationId xmlns:a16="http://schemas.microsoft.com/office/drawing/2014/main" id="{A3FEE74D-0984-4BE1-BC4F-D358936B62B4}"/>
                </a:ext>
              </a:extLst>
            </p:cNvPr>
            <p:cNvSpPr txBox="1"/>
            <p:nvPr/>
          </p:nvSpPr>
          <p:spPr>
            <a:xfrm>
              <a:off x="2369133" y="2373201"/>
              <a:ext cx="1259106" cy="499405"/>
            </a:xfrm>
            <a:prstGeom prst="rect">
              <a:avLst/>
            </a:prstGeom>
            <a:noFill/>
          </p:spPr>
          <p:txBody>
            <a:bodyPr wrap="square" rtlCol="0">
              <a:spAutoFit/>
            </a:bodyPr>
            <a:lstStyle/>
            <a:p>
              <a:pPr algn="ctr"/>
              <a:r>
                <a:rPr lang="en-US" sz="1100" dirty="0">
                  <a:latin typeface="Georgia" panose="02040502050405020303" pitchFamily="18" charset="0"/>
                </a:rPr>
                <a:t>Households with children</a:t>
              </a:r>
            </a:p>
          </p:txBody>
        </p:sp>
        <p:sp>
          <p:nvSpPr>
            <p:cNvPr id="12" name="TextBox 11">
              <a:extLst>
                <a:ext uri="{FF2B5EF4-FFF2-40B4-BE49-F238E27FC236}">
                  <a16:creationId xmlns:a16="http://schemas.microsoft.com/office/drawing/2014/main" id="{B68D25C6-5252-4F34-A38E-642535DBC0EC}"/>
                </a:ext>
              </a:extLst>
            </p:cNvPr>
            <p:cNvSpPr txBox="1"/>
            <p:nvPr/>
          </p:nvSpPr>
          <p:spPr>
            <a:xfrm>
              <a:off x="2351009" y="3949988"/>
              <a:ext cx="1259106" cy="695600"/>
            </a:xfrm>
            <a:prstGeom prst="rect">
              <a:avLst/>
            </a:prstGeom>
            <a:noFill/>
          </p:spPr>
          <p:txBody>
            <a:bodyPr wrap="square" rtlCol="0">
              <a:spAutoFit/>
            </a:bodyPr>
            <a:lstStyle/>
            <a:p>
              <a:pPr algn="ctr"/>
              <a:r>
                <a:rPr lang="en-US" sz="1100" dirty="0">
                  <a:latin typeface="Georgia" panose="02040502050405020303" pitchFamily="18" charset="0"/>
                </a:rPr>
                <a:t>Households without children</a:t>
              </a:r>
            </a:p>
          </p:txBody>
        </p:sp>
        <p:cxnSp>
          <p:nvCxnSpPr>
            <p:cNvPr id="7" name="Straight Arrow Connector 6">
              <a:extLst>
                <a:ext uri="{FF2B5EF4-FFF2-40B4-BE49-F238E27FC236}">
                  <a16:creationId xmlns:a16="http://schemas.microsoft.com/office/drawing/2014/main" id="{EED2795B-3B05-4469-9E20-8AF21C38366F}"/>
                </a:ext>
              </a:extLst>
            </p:cNvPr>
            <p:cNvCxnSpPr>
              <a:cxnSpLocks/>
            </p:cNvCxnSpPr>
            <p:nvPr/>
          </p:nvCxnSpPr>
          <p:spPr>
            <a:xfrm flipH="1">
              <a:off x="2544673" y="2785079"/>
              <a:ext cx="288709" cy="32619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8CDB60C-1D41-44F7-AE30-E34ADBEF44FD}"/>
                </a:ext>
              </a:extLst>
            </p:cNvPr>
            <p:cNvCxnSpPr>
              <a:cxnSpLocks/>
            </p:cNvCxnSpPr>
            <p:nvPr/>
          </p:nvCxnSpPr>
          <p:spPr>
            <a:xfrm flipH="1" flipV="1">
              <a:off x="2511276" y="3549232"/>
              <a:ext cx="177752" cy="36545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Google Shape;98;p16">
            <a:extLst>
              <a:ext uri="{FF2B5EF4-FFF2-40B4-BE49-F238E27FC236}">
                <a16:creationId xmlns:a16="http://schemas.microsoft.com/office/drawing/2014/main" id="{EE751B27-A55E-489A-B3C3-88DE40087636}"/>
              </a:ext>
            </a:extLst>
          </p:cNvPr>
          <p:cNvSpPr txBox="1">
            <a:spLocks/>
          </p:cNvSpPr>
          <p:nvPr/>
        </p:nvSpPr>
        <p:spPr>
          <a:xfrm>
            <a:off x="8475" y="93629"/>
            <a:ext cx="8624121" cy="728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sz="3000" dirty="0">
              <a:latin typeface="Georgia"/>
              <a:ea typeface="Georgia"/>
              <a:cs typeface="Georgia"/>
              <a:sym typeface="Georgia"/>
            </a:endParaRPr>
          </a:p>
        </p:txBody>
      </p:sp>
      <p:sp>
        <p:nvSpPr>
          <p:cNvPr id="20" name="Rectangle 19">
            <a:extLst>
              <a:ext uri="{FF2B5EF4-FFF2-40B4-BE49-F238E27FC236}">
                <a16:creationId xmlns:a16="http://schemas.microsoft.com/office/drawing/2014/main" id="{57F4BFEB-CA0B-4B48-9AB3-A0D199749B71}"/>
              </a:ext>
            </a:extLst>
          </p:cNvPr>
          <p:cNvSpPr/>
          <p:nvPr/>
        </p:nvSpPr>
        <p:spPr>
          <a:xfrm>
            <a:off x="4385733" y="1505932"/>
            <a:ext cx="4611689" cy="352049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0" name="Google Shape;90;p15"/>
          <p:cNvPicPr preferRelativeResize="0"/>
          <p:nvPr/>
        </p:nvPicPr>
        <p:blipFill rotWithShape="1">
          <a:blip r:embed="rId4">
            <a:alphaModFix/>
          </a:blip>
          <a:srcRect l="134" t="215" r="142" b="138"/>
          <a:stretch/>
        </p:blipFill>
        <p:spPr>
          <a:xfrm>
            <a:off x="7649312" y="928236"/>
            <a:ext cx="1162866" cy="1155392"/>
          </a:xfrm>
          <a:prstGeom prst="rect">
            <a:avLst/>
          </a:prstGeom>
          <a:noFill/>
          <a:ln>
            <a:noFill/>
          </a:ln>
        </p:spPr>
      </p:pic>
      <p:sp>
        <p:nvSpPr>
          <p:cNvPr id="92" name="Google Shape;92;p15"/>
          <p:cNvSpPr txBox="1">
            <a:spLocks noGrp="1"/>
          </p:cNvSpPr>
          <p:nvPr>
            <p:ph type="body" idx="1"/>
          </p:nvPr>
        </p:nvSpPr>
        <p:spPr>
          <a:xfrm>
            <a:off x="4856064" y="2103111"/>
            <a:ext cx="3727042" cy="2770912"/>
          </a:xfrm>
          <a:prstGeom prst="rect">
            <a:avLst/>
          </a:prstGeom>
        </p:spPr>
        <p:txBody>
          <a:bodyPr spcFirstLastPara="1" vert="horz" wrap="square" lIns="91425" tIns="91425" rIns="91425" bIns="91425" rtlCol="0" anchor="t" anchorCtr="0">
            <a:normAutofit fontScale="92500" lnSpcReduction="10000"/>
          </a:bodyPr>
          <a:lstStyle/>
          <a:p>
            <a:pPr marL="0" indent="0" algn="ctr">
              <a:spcBef>
                <a:spcPts val="1800"/>
              </a:spcBef>
              <a:buNone/>
            </a:pPr>
            <a:r>
              <a:rPr lang="en" sz="2000" b="1">
                <a:latin typeface="Arial" panose="020B0604020202020204" pitchFamily="34" charset="0"/>
                <a:ea typeface="Georgia"/>
                <a:cs typeface="Arial" panose="020B0604020202020204" pitchFamily="34" charset="0"/>
                <a:sym typeface="Georgia"/>
              </a:rPr>
              <a:t>The initial Child Tax Credit payments reduced food </a:t>
            </a:r>
            <a:r>
              <a:rPr lang="en-US" sz="2000" b="1" dirty="0">
                <a:latin typeface="Arial" panose="020B0604020202020204" pitchFamily="34" charset="0"/>
                <a:ea typeface="Georgia"/>
                <a:cs typeface="Arial" panose="020B0604020202020204" pitchFamily="34" charset="0"/>
                <a:sym typeface="Georgia"/>
              </a:rPr>
              <a:t>insufficiency</a:t>
            </a:r>
            <a:r>
              <a:rPr lang="en" sz="2000" b="1">
                <a:latin typeface="Arial" panose="020B0604020202020204" pitchFamily="34" charset="0"/>
                <a:ea typeface="Georgia"/>
                <a:cs typeface="Arial" panose="020B0604020202020204" pitchFamily="34" charset="0"/>
                <a:sym typeface="Georgia"/>
              </a:rPr>
              <a:t> by 25%.</a:t>
            </a:r>
          </a:p>
          <a:p>
            <a:pPr marL="0" indent="0" algn="ctr">
              <a:spcBef>
                <a:spcPts val="1800"/>
              </a:spcBef>
              <a:buNone/>
            </a:pPr>
            <a:r>
              <a:rPr lang="en-US" sz="1600" dirty="0">
                <a:latin typeface="Arial" panose="020B0604020202020204" pitchFamily="34" charset="0"/>
                <a:ea typeface="Georgia"/>
                <a:cs typeface="Arial" panose="020B0604020202020204" pitchFamily="34" charset="0"/>
                <a:sym typeface="Georgia"/>
              </a:rPr>
              <a:t>Food insufficiency here is defined as sometimes or often not having enough food to eat in the house in the previous seven days. </a:t>
            </a:r>
          </a:p>
          <a:p>
            <a:pPr marL="0" indent="0" algn="ctr">
              <a:spcBef>
                <a:spcPts val="1800"/>
              </a:spcBef>
              <a:buNone/>
            </a:pPr>
            <a:r>
              <a:rPr lang="en-US" sz="1275" dirty="0">
                <a:latin typeface="Arial" panose="020B0604020202020204" pitchFamily="34" charset="0"/>
                <a:ea typeface="Georgia"/>
                <a:cs typeface="Arial" panose="020B0604020202020204" pitchFamily="34" charset="0"/>
                <a:sym typeface="Georgia"/>
              </a:rPr>
              <a:t>Link to paper: </a:t>
            </a:r>
            <a:r>
              <a:rPr lang="en-US" sz="1275" dirty="0">
                <a:latin typeface="Arial" panose="020B0604020202020204" pitchFamily="34" charset="0"/>
                <a:ea typeface="Georgia"/>
                <a:cs typeface="Arial" panose="020B0604020202020204" pitchFamily="34" charset="0"/>
                <a:sym typeface="Georgia"/>
                <a:hlinkClick r:id="rId5"/>
              </a:rPr>
              <a:t>https://www.aeaweb.org/articles?id=10.1257/pandp.20231088</a:t>
            </a:r>
            <a:endParaRPr sz="1275" dirty="0">
              <a:latin typeface="Arial" panose="020B0604020202020204" pitchFamily="34" charset="0"/>
              <a:ea typeface="Georgia"/>
              <a:cs typeface="Arial" panose="020B0604020202020204" pitchFamily="34" charset="0"/>
              <a:sym typeface="Georgia"/>
            </a:endParaRPr>
          </a:p>
        </p:txBody>
      </p:sp>
    </p:spTree>
    <p:extLst>
      <p:ext uri="{BB962C8B-B14F-4D97-AF65-F5344CB8AC3E}">
        <p14:creationId xmlns:p14="http://schemas.microsoft.com/office/powerpoint/2010/main" val="247215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5" name="Picture 14">
            <a:extLst>
              <a:ext uri="{FF2B5EF4-FFF2-40B4-BE49-F238E27FC236}">
                <a16:creationId xmlns:a16="http://schemas.microsoft.com/office/drawing/2014/main" id="{1815E8FD-3AD0-4EAA-9E8D-7E6F42C018DD}"/>
              </a:ext>
            </a:extLst>
          </p:cNvPr>
          <p:cNvPicPr>
            <a:picLocks noChangeAspect="1"/>
          </p:cNvPicPr>
          <p:nvPr/>
        </p:nvPicPr>
        <p:blipFill>
          <a:blip r:embed="rId3"/>
          <a:stretch>
            <a:fillRect/>
          </a:stretch>
        </p:blipFill>
        <p:spPr>
          <a:xfrm>
            <a:off x="5129128" y="1533368"/>
            <a:ext cx="3282335" cy="3240119"/>
          </a:xfrm>
          <a:prstGeom prst="rect">
            <a:avLst/>
          </a:prstGeom>
        </p:spPr>
      </p:pic>
      <p:sp>
        <p:nvSpPr>
          <p:cNvPr id="20" name="Rectangle 19">
            <a:extLst>
              <a:ext uri="{FF2B5EF4-FFF2-40B4-BE49-F238E27FC236}">
                <a16:creationId xmlns:a16="http://schemas.microsoft.com/office/drawing/2014/main" id="{57F4BFEB-CA0B-4B48-9AB3-A0D199749B71}"/>
              </a:ext>
            </a:extLst>
          </p:cNvPr>
          <p:cNvSpPr/>
          <p:nvPr/>
        </p:nvSpPr>
        <p:spPr>
          <a:xfrm>
            <a:off x="270933" y="1809752"/>
            <a:ext cx="4611689" cy="324011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0" name="Google Shape;90;p15"/>
          <p:cNvPicPr preferRelativeResize="0"/>
          <p:nvPr/>
        </p:nvPicPr>
        <p:blipFill rotWithShape="1">
          <a:blip r:embed="rId4">
            <a:alphaModFix/>
          </a:blip>
          <a:srcRect l="134" t="215" r="142" b="138"/>
          <a:stretch/>
        </p:blipFill>
        <p:spPr>
          <a:xfrm>
            <a:off x="151104" y="1095022"/>
            <a:ext cx="1162866" cy="1155392"/>
          </a:xfrm>
          <a:prstGeom prst="rect">
            <a:avLst/>
          </a:prstGeom>
          <a:noFill/>
          <a:ln>
            <a:noFill/>
          </a:ln>
        </p:spPr>
      </p:pic>
      <p:sp>
        <p:nvSpPr>
          <p:cNvPr id="92" name="Google Shape;92;p15"/>
          <p:cNvSpPr txBox="1">
            <a:spLocks noGrp="1"/>
          </p:cNvSpPr>
          <p:nvPr>
            <p:ph type="body" idx="1"/>
          </p:nvPr>
        </p:nvSpPr>
        <p:spPr>
          <a:xfrm>
            <a:off x="732538" y="2126560"/>
            <a:ext cx="3596562" cy="2724841"/>
          </a:xfrm>
          <a:prstGeom prst="rect">
            <a:avLst/>
          </a:prstGeom>
        </p:spPr>
        <p:txBody>
          <a:bodyPr spcFirstLastPara="1" vert="horz" wrap="square" lIns="91425" tIns="91425" rIns="91425" bIns="91425" rtlCol="0" anchor="t" anchorCtr="0">
            <a:normAutofit/>
          </a:bodyPr>
          <a:lstStyle/>
          <a:p>
            <a:pPr marL="0" indent="0" algn="ctr">
              <a:spcBef>
                <a:spcPts val="1800"/>
              </a:spcBef>
              <a:buNone/>
            </a:pPr>
            <a:r>
              <a:rPr lang="en-US" sz="2000" dirty="0">
                <a:latin typeface="Arial" panose="020B0604020202020204" pitchFamily="34" charset="0"/>
                <a:ea typeface="Georgia"/>
                <a:cs typeface="Arial" panose="020B0604020202020204" pitchFamily="34" charset="0"/>
                <a:sym typeface="Georgia"/>
              </a:rPr>
              <a:t>These substantial reductions in food insufficiency were concentrated among households with less than $35,000 in annual income. </a:t>
            </a:r>
            <a:endParaRPr sz="2000" dirty="0">
              <a:latin typeface="Arial" panose="020B0604020202020204" pitchFamily="34" charset="0"/>
              <a:ea typeface="Georgia"/>
              <a:cs typeface="Arial" panose="020B0604020202020204" pitchFamily="34" charset="0"/>
              <a:sym typeface="Georgia"/>
            </a:endParaRPr>
          </a:p>
          <a:p>
            <a:pPr marL="0" indent="0" algn="ctr">
              <a:spcBef>
                <a:spcPts val="1800"/>
              </a:spcBef>
              <a:buNone/>
            </a:pPr>
            <a:r>
              <a:rPr lang="en-US" sz="1050" dirty="0">
                <a:latin typeface="Arial" panose="020B0604020202020204" pitchFamily="34" charset="0"/>
                <a:ea typeface="Georgia"/>
                <a:cs typeface="Arial" panose="020B0604020202020204" pitchFamily="34" charset="0"/>
                <a:sym typeface="Georgia"/>
              </a:rPr>
              <a:t>Link to paper: </a:t>
            </a:r>
            <a:r>
              <a:rPr lang="en-US" sz="1050" dirty="0">
                <a:latin typeface="Arial" panose="020B0604020202020204" pitchFamily="34" charset="0"/>
                <a:ea typeface="Georgia"/>
                <a:cs typeface="Arial" panose="020B0604020202020204" pitchFamily="34" charset="0"/>
                <a:sym typeface="Georgia"/>
                <a:hlinkClick r:id="rId5"/>
              </a:rPr>
              <a:t>https://www.aeaweb.org/articles?id=10.1257/pandp.20231088</a:t>
            </a:r>
            <a:endParaRPr lang="en-US" dirty="0">
              <a:latin typeface="Arial" panose="020B0604020202020204" pitchFamily="34" charset="0"/>
              <a:ea typeface="Georgia"/>
              <a:cs typeface="Arial" panose="020B0604020202020204" pitchFamily="34" charset="0"/>
              <a:sym typeface="Georgia"/>
            </a:endParaRPr>
          </a:p>
        </p:txBody>
      </p:sp>
      <p:sp>
        <p:nvSpPr>
          <p:cNvPr id="7" name="Google Shape;98;p16">
            <a:extLst>
              <a:ext uri="{FF2B5EF4-FFF2-40B4-BE49-F238E27FC236}">
                <a16:creationId xmlns:a16="http://schemas.microsoft.com/office/drawing/2014/main" id="{0A9728B4-AB2E-4CCD-88EE-C27F2656743D}"/>
              </a:ext>
            </a:extLst>
          </p:cNvPr>
          <p:cNvSpPr txBox="1">
            <a:spLocks/>
          </p:cNvSpPr>
          <p:nvPr/>
        </p:nvSpPr>
        <p:spPr>
          <a:xfrm>
            <a:off x="8475" y="93629"/>
            <a:ext cx="8624121" cy="728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sz="3000" dirty="0">
              <a:latin typeface="Georgia"/>
              <a:ea typeface="Georgia"/>
              <a:cs typeface="Georgia"/>
              <a:sym typeface="Georgia"/>
            </a:endParaRPr>
          </a:p>
        </p:txBody>
      </p:sp>
    </p:spTree>
    <p:extLst>
      <p:ext uri="{BB962C8B-B14F-4D97-AF65-F5344CB8AC3E}">
        <p14:creationId xmlns:p14="http://schemas.microsoft.com/office/powerpoint/2010/main" val="67167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8;p16">
            <a:extLst>
              <a:ext uri="{FF2B5EF4-FFF2-40B4-BE49-F238E27FC236}">
                <a16:creationId xmlns:a16="http://schemas.microsoft.com/office/drawing/2014/main" id="{800B5744-5FE0-45FB-9179-E95EF5365EC9}"/>
              </a:ext>
            </a:extLst>
          </p:cNvPr>
          <p:cNvSpPr txBox="1">
            <a:spLocks/>
          </p:cNvSpPr>
          <p:nvPr/>
        </p:nvSpPr>
        <p:spPr>
          <a:xfrm>
            <a:off x="8475" y="93629"/>
            <a:ext cx="8624121" cy="728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sz="3000" dirty="0">
              <a:latin typeface="Georgia"/>
              <a:ea typeface="Georgia"/>
              <a:cs typeface="Georgia"/>
              <a:sym typeface="Georgia"/>
            </a:endParaRPr>
          </a:p>
        </p:txBody>
      </p:sp>
      <p:sp>
        <p:nvSpPr>
          <p:cNvPr id="5" name="Rectangle 4">
            <a:extLst>
              <a:ext uri="{FF2B5EF4-FFF2-40B4-BE49-F238E27FC236}">
                <a16:creationId xmlns:a16="http://schemas.microsoft.com/office/drawing/2014/main" id="{7D4F9AD5-83DF-40AC-8A12-BFAF2B82E609}"/>
              </a:ext>
            </a:extLst>
          </p:cNvPr>
          <p:cNvSpPr/>
          <p:nvPr/>
        </p:nvSpPr>
        <p:spPr>
          <a:xfrm>
            <a:off x="5402500" y="1442677"/>
            <a:ext cx="3389173" cy="23966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6039B99E-D7F8-4B24-A2B5-7FBBD876A55D}"/>
              </a:ext>
            </a:extLst>
          </p:cNvPr>
          <p:cNvSpPr txBox="1"/>
          <p:nvPr/>
        </p:nvSpPr>
        <p:spPr>
          <a:xfrm>
            <a:off x="5582788" y="1567629"/>
            <a:ext cx="3028598" cy="2123658"/>
          </a:xfrm>
          <a:prstGeom prst="rect">
            <a:avLst/>
          </a:prstGeom>
          <a:noFill/>
        </p:spPr>
        <p:txBody>
          <a:bodyPr wrap="square" rtlCol="0">
            <a:spAutoFit/>
          </a:bodyPr>
          <a:lstStyle/>
          <a:p>
            <a:pPr algn="ctr"/>
            <a:r>
              <a:rPr lang="en-US" sz="1500" dirty="0"/>
              <a:t>Recent analysis using the Consumer Expenditure Survey data finds that </a:t>
            </a:r>
            <a:r>
              <a:rPr lang="en-US" sz="1500" b="1" dirty="0"/>
              <a:t>families spent the CTC payments on basic needs like food and housing, and on child-related goods and services. </a:t>
            </a:r>
          </a:p>
          <a:p>
            <a:endParaRPr lang="en-US" sz="1050" dirty="0"/>
          </a:p>
          <a:p>
            <a:r>
              <a:rPr lang="en-US" sz="1050" dirty="0"/>
              <a:t>Link to paper: </a:t>
            </a:r>
            <a:r>
              <a:rPr lang="en-US" sz="1050" dirty="0">
                <a:hlinkClick r:id="rId2"/>
              </a:rPr>
              <a:t>https://www.nber.org/system/files/working_papers/w31412/w31412.pdf</a:t>
            </a:r>
            <a:endParaRPr lang="en-US" sz="1050" dirty="0"/>
          </a:p>
        </p:txBody>
      </p:sp>
      <p:pic>
        <p:nvPicPr>
          <p:cNvPr id="8" name="Picture 7">
            <a:extLst>
              <a:ext uri="{FF2B5EF4-FFF2-40B4-BE49-F238E27FC236}">
                <a16:creationId xmlns:a16="http://schemas.microsoft.com/office/drawing/2014/main" id="{CBE2D17E-A8FE-45B6-892C-4FEBD04C5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40" y="1428282"/>
            <a:ext cx="4522625" cy="3022228"/>
          </a:xfrm>
          <a:prstGeom prst="rect">
            <a:avLst/>
          </a:prstGeom>
        </p:spPr>
      </p:pic>
    </p:spTree>
    <p:extLst>
      <p:ext uri="{BB962C8B-B14F-4D97-AF65-F5344CB8AC3E}">
        <p14:creationId xmlns:p14="http://schemas.microsoft.com/office/powerpoint/2010/main" val="171466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411771"/>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dirty="0">
                <a:solidFill>
                  <a:schemeClr val="bg1"/>
                </a:solidFill>
                <a:latin typeface="Open Sans"/>
                <a:ea typeface="Open Sans"/>
                <a:cs typeface="Open Sans"/>
              </a:rPr>
              <a:t>RESULTS U.S. Policy Work</a:t>
            </a:r>
            <a:endParaRPr lang="en-US" sz="18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64259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8;p16">
            <a:extLst>
              <a:ext uri="{FF2B5EF4-FFF2-40B4-BE49-F238E27FC236}">
                <a16:creationId xmlns:a16="http://schemas.microsoft.com/office/drawing/2014/main" id="{800B5744-5FE0-45FB-9179-E95EF5365EC9}"/>
              </a:ext>
            </a:extLst>
          </p:cNvPr>
          <p:cNvSpPr txBox="1">
            <a:spLocks/>
          </p:cNvSpPr>
          <p:nvPr/>
        </p:nvSpPr>
        <p:spPr>
          <a:xfrm>
            <a:off x="8475" y="93629"/>
            <a:ext cx="8624121" cy="728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000" b="1" dirty="0">
                <a:solidFill>
                  <a:schemeClr val="accent1"/>
                </a:solidFill>
                <a:latin typeface="Arial" panose="020B0604020202020204" pitchFamily="34" charset="0"/>
                <a:cs typeface="Arial" panose="020B0604020202020204" pitchFamily="34" charset="0"/>
              </a:rPr>
              <a:t>What else happened when families received the expanded CTC payments in 2021? </a:t>
            </a:r>
            <a:endParaRPr lang="en-US" sz="3000" dirty="0">
              <a:latin typeface="Georgia"/>
              <a:ea typeface="Georgia"/>
              <a:cs typeface="Georgia"/>
              <a:sym typeface="Georgia"/>
            </a:endParaRPr>
          </a:p>
        </p:txBody>
      </p:sp>
      <p:sp>
        <p:nvSpPr>
          <p:cNvPr id="5" name="Rectangle 4">
            <a:extLst>
              <a:ext uri="{FF2B5EF4-FFF2-40B4-BE49-F238E27FC236}">
                <a16:creationId xmlns:a16="http://schemas.microsoft.com/office/drawing/2014/main" id="{7D4F9AD5-83DF-40AC-8A12-BFAF2B82E609}"/>
              </a:ext>
            </a:extLst>
          </p:cNvPr>
          <p:cNvSpPr/>
          <p:nvPr/>
        </p:nvSpPr>
        <p:spPr>
          <a:xfrm>
            <a:off x="5013645" y="1373428"/>
            <a:ext cx="3389173" cy="23966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6039B99E-D7F8-4B24-A2B5-7FBBD876A55D}"/>
              </a:ext>
            </a:extLst>
          </p:cNvPr>
          <p:cNvSpPr txBox="1"/>
          <p:nvPr/>
        </p:nvSpPr>
        <p:spPr>
          <a:xfrm>
            <a:off x="5193932" y="1498380"/>
            <a:ext cx="3028598" cy="2123658"/>
          </a:xfrm>
          <a:prstGeom prst="rect">
            <a:avLst/>
          </a:prstGeom>
          <a:noFill/>
        </p:spPr>
        <p:txBody>
          <a:bodyPr wrap="square" rtlCol="0">
            <a:spAutoFit/>
          </a:bodyPr>
          <a:lstStyle/>
          <a:p>
            <a:pPr algn="ctr"/>
            <a:r>
              <a:rPr lang="en-US" sz="1500" dirty="0"/>
              <a:t>Recent analysis using the Consumer Expenditure Survey data finds that </a:t>
            </a:r>
            <a:r>
              <a:rPr lang="en-US" sz="1500" b="1" dirty="0"/>
              <a:t>families spent the CTC payments on basic needs like food and housing, and on child-related goods and services. </a:t>
            </a:r>
          </a:p>
          <a:p>
            <a:endParaRPr lang="en-US" sz="1050" b="1" dirty="0"/>
          </a:p>
          <a:p>
            <a:r>
              <a:rPr lang="en-US" sz="1050" dirty="0"/>
              <a:t>Link to paper: </a:t>
            </a:r>
            <a:r>
              <a:rPr lang="en-US" sz="1050" dirty="0">
                <a:hlinkClick r:id="rId2"/>
              </a:rPr>
              <a:t>https://www.nber.org/system/files/working_papers/w31412/w31412.pdf</a:t>
            </a:r>
            <a:endParaRPr lang="en-US" sz="1050" dirty="0"/>
          </a:p>
        </p:txBody>
      </p:sp>
      <p:pic>
        <p:nvPicPr>
          <p:cNvPr id="3" name="Picture 2">
            <a:extLst>
              <a:ext uri="{FF2B5EF4-FFF2-40B4-BE49-F238E27FC236}">
                <a16:creationId xmlns:a16="http://schemas.microsoft.com/office/drawing/2014/main" id="{6D4EE0CB-7358-4F3C-90E3-C76455DB5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07" y="1242156"/>
            <a:ext cx="4256836" cy="3487743"/>
          </a:xfrm>
          <a:prstGeom prst="rect">
            <a:avLst/>
          </a:prstGeom>
        </p:spPr>
      </p:pic>
    </p:spTree>
    <p:extLst>
      <p:ext uri="{BB962C8B-B14F-4D97-AF65-F5344CB8AC3E}">
        <p14:creationId xmlns:p14="http://schemas.microsoft.com/office/powerpoint/2010/main" val="290485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D831-F52C-47EB-B1C5-C99F731243E3}"/>
              </a:ext>
            </a:extLst>
          </p:cNvPr>
          <p:cNvSpPr>
            <a:spLocks noGrp="1"/>
          </p:cNvSpPr>
          <p:nvPr>
            <p:ph type="title"/>
          </p:nvPr>
        </p:nvSpPr>
        <p:spPr/>
        <p:txBody>
          <a:bodyPr>
            <a:normAutofit fontScale="90000"/>
          </a:bodyPr>
          <a:lstStyle/>
          <a:p>
            <a:r>
              <a:rPr lang="en-US" b="1" dirty="0">
                <a:solidFill>
                  <a:schemeClr val="accent1">
                    <a:lumMod val="75000"/>
                  </a:schemeClr>
                </a:solidFill>
                <a:latin typeface="Arial" panose="020B0604020202020204" pitchFamily="34" charset="0"/>
                <a:cs typeface="Arial" panose="020B0604020202020204" pitchFamily="34" charset="0"/>
              </a:rPr>
              <a:t>Takeaways</a:t>
            </a:r>
          </a:p>
        </p:txBody>
      </p:sp>
      <p:sp>
        <p:nvSpPr>
          <p:cNvPr id="3" name="Text Placeholder 2">
            <a:extLst>
              <a:ext uri="{FF2B5EF4-FFF2-40B4-BE49-F238E27FC236}">
                <a16:creationId xmlns:a16="http://schemas.microsoft.com/office/drawing/2014/main" id="{1D8B6BE8-31AB-4458-9648-ADA427C661EA}"/>
              </a:ext>
            </a:extLst>
          </p:cNvPr>
          <p:cNvSpPr>
            <a:spLocks noGrp="1"/>
          </p:cNvSpPr>
          <p:nvPr>
            <p:ph type="body" idx="1"/>
          </p:nvPr>
        </p:nvSpPr>
        <p:spPr>
          <a:xfrm>
            <a:off x="311700" y="1152475"/>
            <a:ext cx="8520600" cy="3782457"/>
          </a:xfrm>
        </p:spPr>
        <p:txBody>
          <a:bodyPr>
            <a:normAutofit/>
          </a:bodyPr>
          <a:lstStyle/>
          <a:p>
            <a:r>
              <a:rPr lang="en-US" sz="1800" dirty="0">
                <a:latin typeface="Arial" panose="020B0604020202020204" pitchFamily="34" charset="0"/>
                <a:cs typeface="Arial" panose="020B0604020202020204" pitchFamily="34" charset="0"/>
              </a:rPr>
              <a:t>The 2021 expansion to the Child Tax Credit led to a historic decline in child poverty, but we’ll likely see a </a:t>
            </a:r>
            <a:r>
              <a:rPr lang="en-US" sz="1800" b="1" dirty="0">
                <a:latin typeface="Arial" panose="020B0604020202020204" pitchFamily="34" charset="0"/>
                <a:cs typeface="Arial" panose="020B0604020202020204" pitchFamily="34" charset="0"/>
              </a:rPr>
              <a:t>reversal of this trend</a:t>
            </a:r>
            <a:r>
              <a:rPr lang="en-US" sz="1800" dirty="0">
                <a:latin typeface="Arial" panose="020B0604020202020204" pitchFamily="34" charset="0"/>
                <a:cs typeface="Arial" panose="020B0604020202020204" pitchFamily="34" charset="0"/>
              </a:rPr>
              <a:t> in September when Census releases the 2022 poverty rates.</a:t>
            </a:r>
          </a:p>
          <a:p>
            <a:pPr marL="114297" indent="0">
              <a:buNone/>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Why? </a:t>
            </a:r>
            <a:r>
              <a:rPr lang="en-US" sz="1800" dirty="0">
                <a:latin typeface="Arial" panose="020B0604020202020204" pitchFamily="34" charset="0"/>
                <a:cs typeface="Arial" panose="020B0604020202020204" pitchFamily="34" charset="0"/>
              </a:rPr>
              <a:t>The temporary expansion is no longer in effect, and the CTC that families were eligible for in 2022 was tied to earnings, meaning children in the lowest income families were ineligible for the full credit. </a:t>
            </a:r>
            <a:r>
              <a:rPr lang="en-US" sz="1800" b="1" dirty="0">
                <a:latin typeface="Arial" panose="020B0604020202020204" pitchFamily="34" charset="0"/>
                <a:cs typeface="Arial" panose="020B0604020202020204" pitchFamily="34" charset="0"/>
              </a:rPr>
              <a:t>That is, it could not reach the families who would benefit from it the most. </a:t>
            </a:r>
          </a:p>
          <a:p>
            <a:pPr marL="114297" indent="0">
              <a:buNone/>
            </a:pPr>
            <a:r>
              <a:rPr lang="en-US" sz="1800" dirty="0">
                <a:latin typeface="Arial" panose="020B0604020202020204" pitchFamily="34" charset="0"/>
                <a:cs typeface="Arial" panose="020B0604020202020204" pitchFamily="34" charset="0"/>
              </a:rPr>
              <a:t> </a:t>
            </a:r>
          </a:p>
          <a:p>
            <a:r>
              <a:rPr lang="en-US" sz="1800" b="1" dirty="0">
                <a:latin typeface="Arial" panose="020B0604020202020204" pitchFamily="34" charset="0"/>
                <a:cs typeface="Arial" panose="020B0604020202020204" pitchFamily="34" charset="0"/>
              </a:rPr>
              <a:t>What happened when families currently ineligible received the full credit and the credit value increased?: </a:t>
            </a:r>
          </a:p>
          <a:p>
            <a:pPr lvl="1"/>
            <a:r>
              <a:rPr lang="en-US" sz="1500" dirty="0">
                <a:latin typeface="Arial" panose="020B0604020202020204" pitchFamily="34" charset="0"/>
                <a:cs typeface="Arial" panose="020B0604020202020204" pitchFamily="34" charset="0"/>
              </a:rPr>
              <a:t>Families used payments to meet their basic needs</a:t>
            </a:r>
          </a:p>
          <a:p>
            <a:pPr lvl="1"/>
            <a:r>
              <a:rPr lang="en-US" sz="1500" dirty="0">
                <a:latin typeface="Arial" panose="020B0604020202020204" pitchFamily="34" charset="0"/>
                <a:cs typeface="Arial" panose="020B0604020202020204" pitchFamily="34" charset="0"/>
              </a:rPr>
              <a:t>Historic reductions in poverty </a:t>
            </a:r>
          </a:p>
          <a:p>
            <a:pPr lvl="1"/>
            <a:r>
              <a:rPr lang="en-US" sz="1500" dirty="0">
                <a:latin typeface="Arial" panose="020B0604020202020204" pitchFamily="34" charset="0"/>
                <a:cs typeface="Arial" panose="020B0604020202020204" pitchFamily="34" charset="0"/>
              </a:rPr>
              <a:t>A sharp and immediate decline in food insecurity</a:t>
            </a:r>
          </a:p>
          <a:p>
            <a:pPr lvl="1"/>
            <a:r>
              <a:rPr lang="en-US" sz="1500" dirty="0">
                <a:latin typeface="Arial" panose="020B0604020202020204" pitchFamily="34" charset="0"/>
                <a:cs typeface="Arial" panose="020B0604020202020204" pitchFamily="34" charset="0"/>
              </a:rPr>
              <a:t>Among many other improvements to wellbeing </a:t>
            </a:r>
          </a:p>
        </p:txBody>
      </p:sp>
    </p:spTree>
    <p:extLst>
      <p:ext uri="{BB962C8B-B14F-4D97-AF65-F5344CB8AC3E}">
        <p14:creationId xmlns:p14="http://schemas.microsoft.com/office/powerpoint/2010/main" val="189641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6359050" y="-70325"/>
            <a:ext cx="2843100" cy="5294100"/>
          </a:xfrm>
          <a:prstGeom prst="rect">
            <a:avLst/>
          </a:prstGeom>
          <a:solidFill>
            <a:srgbClr val="1437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dirty="0"/>
          </a:p>
        </p:txBody>
      </p:sp>
      <p:pic>
        <p:nvPicPr>
          <p:cNvPr id="122" name="Google Shape;122;p19"/>
          <p:cNvPicPr preferRelativeResize="0"/>
          <p:nvPr/>
        </p:nvPicPr>
        <p:blipFill>
          <a:blip r:embed="rId3">
            <a:alphaModFix/>
          </a:blip>
          <a:stretch>
            <a:fillRect/>
          </a:stretch>
        </p:blipFill>
        <p:spPr>
          <a:xfrm>
            <a:off x="2645989" y="156475"/>
            <a:ext cx="6331641" cy="5143500"/>
          </a:xfrm>
          <a:prstGeom prst="rect">
            <a:avLst/>
          </a:prstGeom>
          <a:noFill/>
          <a:ln>
            <a:noFill/>
          </a:ln>
        </p:spPr>
      </p:pic>
      <p:sp>
        <p:nvSpPr>
          <p:cNvPr id="123" name="Google Shape;123;p19"/>
          <p:cNvSpPr txBox="1">
            <a:spLocks noGrp="1"/>
          </p:cNvSpPr>
          <p:nvPr>
            <p:ph type="ctrTitle"/>
          </p:nvPr>
        </p:nvSpPr>
        <p:spPr>
          <a:xfrm>
            <a:off x="311705" y="302550"/>
            <a:ext cx="3123900" cy="792600"/>
          </a:xfrm>
          <a:prstGeom prst="rect">
            <a:avLst/>
          </a:prstGeom>
        </p:spPr>
        <p:txBody>
          <a:bodyPr spcFirstLastPara="1" vert="horz" wrap="square" lIns="91425" tIns="91425" rIns="91425" bIns="91425" rtlCol="0" anchor="b" anchorCtr="0">
            <a:normAutofit fontScale="90000"/>
          </a:bodyPr>
          <a:lstStyle/>
          <a:p>
            <a:pPr algn="l">
              <a:spcBef>
                <a:spcPts val="0"/>
              </a:spcBef>
            </a:pPr>
            <a:r>
              <a:rPr lang="en" b="1">
                <a:solidFill>
                  <a:schemeClr val="accent1">
                    <a:lumMod val="75000"/>
                  </a:schemeClr>
                </a:solidFill>
                <a:latin typeface="Arial" panose="020B0604020202020204" pitchFamily="34" charset="0"/>
                <a:cs typeface="Arial" panose="020B0604020202020204" pitchFamily="34" charset="0"/>
              </a:rPr>
              <a:t>Thank you</a:t>
            </a:r>
            <a:endParaRPr b="1" dirty="0">
              <a:solidFill>
                <a:schemeClr val="accent1">
                  <a:lumMod val="75000"/>
                </a:schemeClr>
              </a:solidFill>
              <a:latin typeface="Arial" panose="020B0604020202020204" pitchFamily="34" charset="0"/>
              <a:cs typeface="Arial" panose="020B0604020202020204" pitchFamily="34" charset="0"/>
            </a:endParaRPr>
          </a:p>
        </p:txBody>
      </p:sp>
      <p:sp>
        <p:nvSpPr>
          <p:cNvPr id="124" name="Google Shape;124;p19"/>
          <p:cNvSpPr txBox="1">
            <a:spLocks noGrp="1"/>
          </p:cNvSpPr>
          <p:nvPr>
            <p:ph type="subTitle" idx="1"/>
          </p:nvPr>
        </p:nvSpPr>
        <p:spPr>
          <a:xfrm>
            <a:off x="311705" y="1241225"/>
            <a:ext cx="4595575" cy="2294455"/>
          </a:xfrm>
          <a:prstGeom prst="rect">
            <a:avLst/>
          </a:prstGeom>
        </p:spPr>
        <p:txBody>
          <a:bodyPr spcFirstLastPara="1" vert="horz" wrap="square" lIns="91425" tIns="91425" rIns="91425" bIns="91425" rtlCol="0" anchor="t" anchorCtr="0">
            <a:normAutofit/>
          </a:bodyPr>
          <a:lstStyle/>
          <a:p>
            <a:pPr algn="l">
              <a:buClr>
                <a:schemeClr val="dk1"/>
              </a:buClr>
              <a:buSzPts val="688"/>
            </a:pPr>
            <a:r>
              <a:rPr lang="en-US" sz="1550" b="1" dirty="0">
                <a:latin typeface="Arial" panose="020B0604020202020204" pitchFamily="34" charset="0"/>
                <a:cs typeface="Arial" panose="020B0604020202020204" pitchFamily="34" charset="0"/>
              </a:rPr>
              <a:t>Email</a:t>
            </a:r>
            <a:r>
              <a:rPr lang="en-US" sz="1550" dirty="0">
                <a:latin typeface="Arial" panose="020B0604020202020204" pitchFamily="34" charset="0"/>
                <a:cs typeface="Arial" panose="020B0604020202020204" pitchFamily="34" charset="0"/>
              </a:rPr>
              <a:t>: sophie.collyer@columbia.edu</a:t>
            </a:r>
          </a:p>
          <a:p>
            <a:pPr algn="l">
              <a:lnSpc>
                <a:spcPct val="100000"/>
              </a:lnSpc>
              <a:spcBef>
                <a:spcPts val="0"/>
              </a:spcBef>
              <a:buClr>
                <a:schemeClr val="dk1"/>
              </a:buClr>
              <a:buSzPts val="688"/>
            </a:pPr>
            <a:endParaRPr lang="en" sz="1550">
              <a:latin typeface="Arial" panose="020B0604020202020204" pitchFamily="34" charset="0"/>
              <a:cs typeface="Arial" panose="020B0604020202020204" pitchFamily="34" charset="0"/>
            </a:endParaRPr>
          </a:p>
          <a:p>
            <a:pPr algn="l">
              <a:lnSpc>
                <a:spcPct val="100000"/>
              </a:lnSpc>
              <a:spcBef>
                <a:spcPts val="0"/>
              </a:spcBef>
              <a:buClr>
                <a:schemeClr val="dk1"/>
              </a:buClr>
              <a:buSzPts val="688"/>
            </a:pPr>
            <a:r>
              <a:rPr lang="en" sz="1550" b="1">
                <a:latin typeface="Arial" panose="020B0604020202020204" pitchFamily="34" charset="0"/>
                <a:cs typeface="Arial" panose="020B0604020202020204" pitchFamily="34" charset="0"/>
              </a:rPr>
              <a:t>Web</a:t>
            </a:r>
            <a:r>
              <a:rPr lang="en" sz="1550">
                <a:latin typeface="Arial" panose="020B0604020202020204" pitchFamily="34" charset="0"/>
                <a:cs typeface="Arial" panose="020B0604020202020204" pitchFamily="34" charset="0"/>
              </a:rPr>
              <a:t>: povertycenter.columbia.edu</a:t>
            </a:r>
          </a:p>
          <a:p>
            <a:pPr algn="l">
              <a:lnSpc>
                <a:spcPct val="100000"/>
              </a:lnSpc>
              <a:spcBef>
                <a:spcPts val="0"/>
              </a:spcBef>
              <a:buClr>
                <a:schemeClr val="dk1"/>
              </a:buClr>
              <a:buSzPts val="688"/>
            </a:pPr>
            <a:endParaRPr sz="1550" dirty="0">
              <a:latin typeface="Arial" panose="020B0604020202020204" pitchFamily="34" charset="0"/>
              <a:cs typeface="Arial" panose="020B0604020202020204" pitchFamily="34" charset="0"/>
            </a:endParaRPr>
          </a:p>
          <a:p>
            <a:pPr algn="l">
              <a:lnSpc>
                <a:spcPct val="100000"/>
              </a:lnSpc>
              <a:spcBef>
                <a:spcPts val="0"/>
              </a:spcBef>
              <a:buSzPts val="688"/>
            </a:pPr>
            <a:r>
              <a:rPr lang="en" sz="1550" b="1">
                <a:latin typeface="Arial" panose="020B0604020202020204" pitchFamily="34" charset="0"/>
                <a:cs typeface="Arial" panose="020B0604020202020204" pitchFamily="34" charset="0"/>
              </a:rPr>
              <a:t>Twitter</a:t>
            </a:r>
            <a:r>
              <a:rPr lang="en" sz="1550">
                <a:latin typeface="Arial" panose="020B0604020202020204" pitchFamily="34" charset="0"/>
                <a:cs typeface="Arial" panose="020B0604020202020204" pitchFamily="34" charset="0"/>
              </a:rPr>
              <a:t>: @cpsppoverty</a:t>
            </a:r>
            <a:endParaRPr sz="1550" dirty="0">
              <a:latin typeface="Arial" panose="020B0604020202020204" pitchFamily="34" charset="0"/>
              <a:cs typeface="Arial" panose="020B0604020202020204" pitchFamily="34" charset="0"/>
            </a:endParaRPr>
          </a:p>
        </p:txBody>
      </p:sp>
      <p:sp>
        <p:nvSpPr>
          <p:cNvPr id="125" name="Google Shape;125;p19"/>
          <p:cNvSpPr/>
          <p:nvPr/>
        </p:nvSpPr>
        <p:spPr>
          <a:xfrm>
            <a:off x="3124275" y="2571750"/>
            <a:ext cx="602700" cy="618900"/>
          </a:xfrm>
          <a:prstGeom prst="rect">
            <a:avLst/>
          </a:prstGeom>
          <a:solidFill>
            <a:schemeClr val="lt1"/>
          </a:solidFill>
          <a:ln>
            <a:noFill/>
          </a:ln>
        </p:spPr>
        <p:txBody>
          <a:bodyPr spcFirstLastPara="1" wrap="square" lIns="91425" tIns="91425" rIns="91425" bIns="91425" anchor="ctr" anchorCtr="0">
            <a:noAutofit/>
          </a:bodyPr>
          <a:lstStyle/>
          <a:p>
            <a:endParaRPr sz="1800" dirty="0"/>
          </a:p>
        </p:txBody>
      </p:sp>
    </p:spTree>
    <p:extLst>
      <p:ext uri="{BB962C8B-B14F-4D97-AF65-F5344CB8AC3E}">
        <p14:creationId xmlns:p14="http://schemas.microsoft.com/office/powerpoint/2010/main" val="164832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ea typeface="Open Sans"/>
                <a:cs typeface="Open Sans"/>
              </a:rPr>
              <a:t>CTC Request</a:t>
            </a:r>
            <a:endParaRPr lang="en-US" sz="3200" dirty="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3624390"/>
          </a:xfrm>
          <a:prstGeom prst="rect">
            <a:avLst/>
          </a:prstGeom>
          <a:noFill/>
        </p:spPr>
        <p:txBody>
          <a:bodyPr wrap="square" lIns="91440" tIns="45720" rIns="91440" bIns="45720" rtlCol="0" anchor="t">
            <a:spAutoFit/>
          </a:bodyPr>
          <a:lstStyle/>
          <a:p>
            <a:pPr>
              <a:lnSpc>
                <a:spcPct val="114000"/>
              </a:lnSpc>
              <a:spcAft>
                <a:spcPts val="1800"/>
              </a:spcAft>
            </a:pPr>
            <a:r>
              <a:rPr lang="en-US" sz="2400" i="1" kern="100" dirty="0">
                <a:latin typeface="Open Sans" panose="020B0606030504020204" pitchFamily="34" charset="0"/>
                <a:ea typeface="Calibri" panose="020F0502020204030204" pitchFamily="34" charset="0"/>
                <a:cs typeface="Times New Roman" panose="02020603050405020304" pitchFamily="18" charset="0"/>
              </a:rPr>
              <a:t>Ask your members of Congress to:</a:t>
            </a:r>
          </a:p>
          <a:p>
            <a:pPr>
              <a:lnSpc>
                <a:spcPct val="114000"/>
              </a:lnSpc>
              <a:spcAft>
                <a:spcPts val="180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Will you urge your colleagues on the House Ways and Means Committee or Senate Finance Committee to expand the full benefit of the Child Tax Credit (CTC) to as many families as possible, prioritizing those with low incomes?</a:t>
            </a:r>
          </a:p>
          <a:p>
            <a:pPr>
              <a:lnSpc>
                <a:spcPct val="114000"/>
              </a:lnSpc>
              <a:spcAft>
                <a:spcPts val="1800"/>
              </a:spcAft>
            </a:pPr>
            <a:r>
              <a:rPr lang="en-US" sz="1600" kern="100" dirty="0">
                <a:latin typeface="Open Sans" panose="020B0606030504020204" pitchFamily="34" charset="0"/>
                <a:ea typeface="Open Sans" panose="020B0606030504020204" pitchFamily="34" charset="0"/>
                <a:cs typeface="Open Sans" panose="020B0606030504020204" pitchFamily="34" charset="0"/>
              </a:rPr>
              <a:t>See our new CTC leave-behind at: </a:t>
            </a:r>
            <a:r>
              <a:rPr lang="en-US" sz="1600" kern="100" dirty="0">
                <a:latin typeface="Open Sans" panose="020B0606030504020204" pitchFamily="34" charset="0"/>
                <a:ea typeface="Open Sans" panose="020B0606030504020204" pitchFamily="34" charset="0"/>
                <a:cs typeface="Open Sans" panose="020B0606030504020204" pitchFamily="34" charset="0"/>
                <a:hlinkClick r:id="rId3"/>
              </a:rPr>
              <a:t>https://results.org/wp-content/uploads/2023-CTC-Request-Summer-and-Fall-MEGA-RESOURCE.pdf</a:t>
            </a:r>
            <a:r>
              <a:rPr lang="en-US" sz="1600" kern="100" dirty="0">
                <a:latin typeface="Open Sans" panose="020B0606030504020204" pitchFamily="34" charset="0"/>
                <a:ea typeface="Open Sans" panose="020B0606030504020204" pitchFamily="34" charset="0"/>
                <a:cs typeface="Open Sans" panose="020B0606030504020204" pitchFamily="34" charset="0"/>
              </a:rPr>
              <a:t> </a:t>
            </a:r>
            <a:endParaRPr lang="en-US" sz="2400" kern="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89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i="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Grassroots Café</a:t>
            </a:r>
          </a:p>
          <a:p>
            <a:pPr algn="ctr">
              <a:spcAft>
                <a:spcPts val="1200"/>
              </a:spcAft>
            </a:pPr>
            <a:endParaRPr lang="en-US" sz="2800" b="1" dirty="0">
              <a:solidFill>
                <a:schemeClr val="bg1"/>
              </a:solidFill>
              <a:latin typeface="Open Sans"/>
              <a:ea typeface="Open Sans"/>
              <a:cs typeface="Open Sans"/>
            </a:endParaRPr>
          </a:p>
        </p:txBody>
      </p:sp>
    </p:spTree>
    <p:extLst>
      <p:ext uri="{BB962C8B-B14F-4D97-AF65-F5344CB8AC3E}">
        <p14:creationId xmlns:p14="http://schemas.microsoft.com/office/powerpoint/2010/main" val="301047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FFDF-0AC5-8C1B-2888-7C75A5A20CA5}"/>
              </a:ext>
            </a:extLst>
          </p:cNvPr>
          <p:cNvSpPr>
            <a:spLocks noGrp="1"/>
          </p:cNvSpPr>
          <p:nvPr>
            <p:ph type="title"/>
          </p:nvPr>
        </p:nvSpPr>
        <p:spPr>
          <a:xfrm>
            <a:off x="648041" y="319368"/>
            <a:ext cx="7401491" cy="857250"/>
          </a:xfrm>
        </p:spPr>
        <p:txBody>
          <a:bodyPr>
            <a:normAutofit/>
          </a:bodyPr>
          <a:lstStyle/>
          <a:p>
            <a:r>
              <a:rPr lang="en-US" sz="4900" b="1" dirty="0">
                <a:solidFill>
                  <a:srgbClr val="D50032"/>
                </a:solidFill>
              </a:rPr>
              <a:t>Lobby Meeting 101</a:t>
            </a:r>
            <a:r>
              <a:rPr lang="en-US" sz="4000" b="1" dirty="0">
                <a:solidFill>
                  <a:srgbClr val="D50032"/>
                </a:solidFill>
              </a:rPr>
              <a:t>  </a:t>
            </a:r>
            <a:endParaRPr lang="en-US" sz="4000" b="1" dirty="0">
              <a:solidFill>
                <a:schemeClr val="tx1"/>
              </a:solidFill>
            </a:endParaRPr>
          </a:p>
        </p:txBody>
      </p:sp>
      <p:pic>
        <p:nvPicPr>
          <p:cNvPr id="3" name="Picture 3" descr="People sitting on blue chairs">
            <a:extLst>
              <a:ext uri="{FF2B5EF4-FFF2-40B4-BE49-F238E27FC236}">
                <a16:creationId xmlns:a16="http://schemas.microsoft.com/office/drawing/2014/main" id="{F98A1967-7ABD-8F90-C12E-488B0D7A1400}"/>
              </a:ext>
            </a:extLst>
          </p:cNvPr>
          <p:cNvPicPr>
            <a:picLocks noChangeAspect="1"/>
          </p:cNvPicPr>
          <p:nvPr/>
        </p:nvPicPr>
        <p:blipFill>
          <a:blip r:embed="rId3"/>
          <a:stretch>
            <a:fillRect/>
          </a:stretch>
        </p:blipFill>
        <p:spPr>
          <a:xfrm>
            <a:off x="1527923" y="1220237"/>
            <a:ext cx="5483038" cy="3644318"/>
          </a:xfrm>
          <a:prstGeom prst="rect">
            <a:avLst/>
          </a:prstGeom>
        </p:spPr>
      </p:pic>
    </p:spTree>
    <p:extLst>
      <p:ext uri="{BB962C8B-B14F-4D97-AF65-F5344CB8AC3E}">
        <p14:creationId xmlns:p14="http://schemas.microsoft.com/office/powerpoint/2010/main" val="748847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255495" y="189170"/>
            <a:ext cx="7956182" cy="857250"/>
          </a:xfrm>
        </p:spPr>
        <p:txBody>
          <a:bodyPr>
            <a:noAutofit/>
          </a:bodyPr>
          <a:lstStyle/>
          <a:p>
            <a:r>
              <a:rPr lang="en-US" sz="4000" b="1" dirty="0">
                <a:solidFill>
                  <a:srgbClr val="C00000"/>
                </a:solidFill>
                <a:cs typeface="Calibri"/>
              </a:rPr>
              <a:t>Basics of in district lobbying</a:t>
            </a:r>
            <a:r>
              <a:rPr lang="en-US" sz="4000" b="1" dirty="0">
                <a:solidFill>
                  <a:srgbClr val="FF0000"/>
                </a:solidFill>
                <a:cs typeface="Calibri"/>
              </a:rPr>
              <a:t> </a:t>
            </a:r>
          </a:p>
        </p:txBody>
      </p:sp>
      <p:pic>
        <p:nvPicPr>
          <p:cNvPr id="4" name="Picture 4" descr="Wooden puzzle">
            <a:extLst>
              <a:ext uri="{FF2B5EF4-FFF2-40B4-BE49-F238E27FC236}">
                <a16:creationId xmlns:a16="http://schemas.microsoft.com/office/drawing/2014/main" id="{094475B2-58CA-014A-E126-6DE1B70BB605}"/>
              </a:ext>
            </a:extLst>
          </p:cNvPr>
          <p:cNvPicPr>
            <a:picLocks noChangeAspect="1"/>
          </p:cNvPicPr>
          <p:nvPr/>
        </p:nvPicPr>
        <p:blipFill>
          <a:blip r:embed="rId2"/>
          <a:stretch>
            <a:fillRect/>
          </a:stretch>
        </p:blipFill>
        <p:spPr>
          <a:xfrm>
            <a:off x="1544732" y="1086074"/>
            <a:ext cx="5785595" cy="3862220"/>
          </a:xfrm>
          <a:prstGeom prst="rect">
            <a:avLst/>
          </a:prstGeom>
        </p:spPr>
      </p:pic>
    </p:spTree>
    <p:extLst>
      <p:ext uri="{BB962C8B-B14F-4D97-AF65-F5344CB8AC3E}">
        <p14:creationId xmlns:p14="http://schemas.microsoft.com/office/powerpoint/2010/main" val="258294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46CE-84F8-5905-8768-1466CAFC7408}"/>
              </a:ext>
            </a:extLst>
          </p:cNvPr>
          <p:cNvSpPr>
            <a:spLocks noGrp="1"/>
          </p:cNvSpPr>
          <p:nvPr>
            <p:ph type="title"/>
          </p:nvPr>
        </p:nvSpPr>
        <p:spPr>
          <a:xfrm>
            <a:off x="642098" y="2105376"/>
            <a:ext cx="7846924" cy="857250"/>
          </a:xfrm>
        </p:spPr>
        <p:txBody>
          <a:bodyPr>
            <a:noAutofit/>
          </a:bodyPr>
          <a:lstStyle/>
          <a:p>
            <a:r>
              <a:rPr lang="en-US" sz="4000" b="1" dirty="0">
                <a:solidFill>
                  <a:srgbClr val="C00000"/>
                </a:solidFill>
              </a:rPr>
              <a:t>Grassroots Share: Liz Brown!</a:t>
            </a:r>
          </a:p>
        </p:txBody>
      </p:sp>
    </p:spTree>
    <p:extLst>
      <p:ext uri="{BB962C8B-B14F-4D97-AF65-F5344CB8AC3E}">
        <p14:creationId xmlns:p14="http://schemas.microsoft.com/office/powerpoint/2010/main" val="1092272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58A89F-2F27-61A2-EFA7-BA688DE43AB4}"/>
              </a:ext>
            </a:extLst>
          </p:cNvPr>
          <p:cNvSpPr txBox="1"/>
          <p:nvPr/>
        </p:nvSpPr>
        <p:spPr>
          <a:xfrm>
            <a:off x="561623" y="311150"/>
            <a:ext cx="72587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D50032"/>
                </a:solidFill>
                <a:latin typeface="Open Sans"/>
              </a:rPr>
              <a:t>Best Practices for In District Lobbying</a:t>
            </a:r>
            <a:endParaRPr lang="en-US" dirty="0">
              <a:solidFill>
                <a:srgbClr val="D50032"/>
              </a:solidFill>
            </a:endParaRPr>
          </a:p>
        </p:txBody>
      </p:sp>
      <p:sp>
        <p:nvSpPr>
          <p:cNvPr id="7" name="TextBox 6">
            <a:extLst>
              <a:ext uri="{FF2B5EF4-FFF2-40B4-BE49-F238E27FC236}">
                <a16:creationId xmlns:a16="http://schemas.microsoft.com/office/drawing/2014/main" id="{448971C6-B4EE-A29A-A6B5-EBF83A9632A0}"/>
              </a:ext>
            </a:extLst>
          </p:cNvPr>
          <p:cNvSpPr txBox="1"/>
          <p:nvPr/>
        </p:nvSpPr>
        <p:spPr>
          <a:xfrm>
            <a:off x="562535" y="1770245"/>
            <a:ext cx="8469472" cy="2303451"/>
          </a:xfrm>
          <a:prstGeom prst="rect">
            <a:avLst/>
          </a:prstGeom>
          <a:noFill/>
        </p:spPr>
        <p:txBody>
          <a:bodyPr wrap="square" lIns="91440" tIns="45720" rIns="91440" bIns="45720" rtlCol="0" anchor="t">
            <a:spAutoFit/>
          </a:bodyPr>
          <a:lstStyle/>
          <a:p>
            <a:pPr marL="514350" indent="-514350">
              <a:lnSpc>
                <a:spcPct val="113999"/>
              </a:lnSpc>
              <a:buAutoNum type="arabicPeriod"/>
            </a:pPr>
            <a:r>
              <a:rPr lang="en-US" sz="3200" dirty="0">
                <a:latin typeface="Open Sans"/>
                <a:ea typeface="Open Sans"/>
                <a:cs typeface="Open Sans"/>
              </a:rPr>
              <a:t>Focus on building relationships </a:t>
            </a:r>
          </a:p>
          <a:p>
            <a:pPr marL="514350" indent="-514350">
              <a:lnSpc>
                <a:spcPct val="113999"/>
              </a:lnSpc>
              <a:buAutoNum type="arabicPeriod"/>
            </a:pPr>
            <a:r>
              <a:rPr lang="en-US" sz="3200" dirty="0">
                <a:latin typeface="Open Sans"/>
                <a:ea typeface="Open Sans"/>
                <a:cs typeface="Open Sans"/>
              </a:rPr>
              <a:t>Invite your community to attend </a:t>
            </a:r>
          </a:p>
          <a:p>
            <a:pPr marL="514350" indent="-514350">
              <a:lnSpc>
                <a:spcPct val="113999"/>
              </a:lnSpc>
              <a:buAutoNum type="arabicPeriod"/>
            </a:pPr>
            <a:r>
              <a:rPr lang="en-US" sz="3200" dirty="0">
                <a:latin typeface="Open Sans"/>
                <a:ea typeface="Open Sans"/>
                <a:cs typeface="Open Sans"/>
              </a:rPr>
              <a:t>Be persistent </a:t>
            </a:r>
          </a:p>
          <a:p>
            <a:pPr marL="514350" indent="-514350">
              <a:lnSpc>
                <a:spcPct val="113999"/>
              </a:lnSpc>
              <a:buAutoNum type="arabicPeriod"/>
            </a:pPr>
            <a:r>
              <a:rPr lang="en-US" sz="3200" dirty="0">
                <a:latin typeface="Open Sans"/>
                <a:ea typeface="Open Sans"/>
                <a:cs typeface="Open Sans"/>
              </a:rPr>
              <a:t>Find your MOC at a community event </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4714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FDB3-EE7E-706C-D720-482DD8B976DE}"/>
              </a:ext>
            </a:extLst>
          </p:cNvPr>
          <p:cNvSpPr>
            <a:spLocks noGrp="1"/>
          </p:cNvSpPr>
          <p:nvPr>
            <p:ph type="title"/>
          </p:nvPr>
        </p:nvSpPr>
        <p:spPr>
          <a:xfrm>
            <a:off x="810186" y="2080163"/>
            <a:ext cx="7401491" cy="857250"/>
          </a:xfrm>
        </p:spPr>
        <p:txBody>
          <a:bodyPr>
            <a:noAutofit/>
          </a:bodyPr>
          <a:lstStyle/>
          <a:p>
            <a:r>
              <a:rPr lang="en-US" sz="4000" b="1" dirty="0">
                <a:solidFill>
                  <a:srgbClr val="C00000"/>
                </a:solidFill>
              </a:rPr>
              <a:t>Q&amp;A: Now is the time to ask questions! </a:t>
            </a:r>
          </a:p>
        </p:txBody>
      </p:sp>
    </p:spTree>
    <p:extLst>
      <p:ext uri="{BB962C8B-B14F-4D97-AF65-F5344CB8AC3E}">
        <p14:creationId xmlns:p14="http://schemas.microsoft.com/office/powerpoint/2010/main" val="117742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dirty="0">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61B91B5E-C8CC-EA4E-9340-B6B2036D33C6}"/>
              </a:ext>
            </a:extLst>
          </p:cNvPr>
          <p:cNvSpPr txBox="1">
            <a:spLocks/>
          </p:cNvSpPr>
          <p:nvPr/>
        </p:nvSpPr>
        <p:spPr>
          <a:xfrm>
            <a:off x="1998405" y="3630754"/>
            <a:ext cx="5147187"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br>
              <a:rPr lang="en-US" sz="1600" dirty="0">
                <a:latin typeface="Open Sans"/>
              </a:rPr>
            </a:br>
            <a:r>
              <a:rPr lang="en-US" sz="1400" b="1" dirty="0">
                <a:ea typeface="+mj-lt"/>
                <a:cs typeface="+mj-lt"/>
              </a:rPr>
              <a:t>Michael Santos</a:t>
            </a:r>
            <a:br>
              <a:rPr lang="en-US" sz="1400" b="1" dirty="0">
                <a:ea typeface="+mj-lt"/>
                <a:cs typeface="+mj-lt"/>
              </a:rPr>
            </a:br>
            <a:r>
              <a:rPr lang="en-US" sz="1400" dirty="0">
                <a:ea typeface="+mj-lt"/>
                <a:cs typeface="+mj-lt"/>
              </a:rPr>
              <a:t>Associate Director </a:t>
            </a:r>
            <a:br>
              <a:rPr lang="en-US" sz="1400" dirty="0">
                <a:ea typeface="+mj-lt"/>
                <a:cs typeface="+mj-lt"/>
              </a:rPr>
            </a:br>
            <a:r>
              <a:rPr lang="en-US" sz="1400" dirty="0">
                <a:ea typeface="+mj-lt"/>
                <a:cs typeface="+mj-lt"/>
              </a:rPr>
              <a:t>RESULTS U.S. Poverty Policy</a:t>
            </a:r>
            <a:br>
              <a:rPr lang="en-US" sz="1400" dirty="0">
                <a:ea typeface="+mj-lt"/>
                <a:cs typeface="+mj-lt"/>
              </a:rPr>
            </a:br>
            <a:r>
              <a:rPr lang="en-US" sz="1400" dirty="0">
                <a:ea typeface="+mj-lt"/>
                <a:cs typeface="+mj-lt"/>
                <a:hlinkClick r:id="rId3"/>
              </a:rPr>
              <a:t>msantos@results.org</a:t>
            </a:r>
            <a:r>
              <a:rPr lang="en-US" sz="1400" dirty="0">
                <a:ea typeface="+mj-lt"/>
                <a:cs typeface="+mj-lt"/>
              </a:rPr>
              <a:t> </a:t>
            </a:r>
            <a:r>
              <a:rPr lang="en-US" sz="1600" dirty="0">
                <a:latin typeface="Open Sans"/>
                <a:ea typeface="Open Sans"/>
                <a:cs typeface="Open Sans"/>
              </a:rPr>
              <a:t> </a:t>
            </a:r>
            <a:endParaRPr lang="en-US" dirty="0"/>
          </a:p>
        </p:txBody>
      </p:sp>
      <p:pic>
        <p:nvPicPr>
          <p:cNvPr id="2" name="Picture 2" descr="A close-up of a child smiling&#10;&#10;Description automatically generated">
            <a:extLst>
              <a:ext uri="{FF2B5EF4-FFF2-40B4-BE49-F238E27FC236}">
                <a16:creationId xmlns:a16="http://schemas.microsoft.com/office/drawing/2014/main" id="{0DB38715-15D2-68E5-B1B8-4667DE169524}"/>
              </a:ext>
            </a:extLst>
          </p:cNvPr>
          <p:cNvPicPr>
            <a:picLocks noChangeAspect="1"/>
          </p:cNvPicPr>
          <p:nvPr/>
        </p:nvPicPr>
        <p:blipFill>
          <a:blip r:embed="rId4"/>
          <a:stretch>
            <a:fillRect/>
          </a:stretch>
        </p:blipFill>
        <p:spPr>
          <a:xfrm>
            <a:off x="3573698" y="801885"/>
            <a:ext cx="1996603" cy="2792867"/>
          </a:xfrm>
          <a:prstGeom prst="rect">
            <a:avLst/>
          </a:prstGeom>
        </p:spPr>
      </p:pic>
    </p:spTree>
    <p:extLst>
      <p:ext uri="{BB962C8B-B14F-4D97-AF65-F5344CB8AC3E}">
        <p14:creationId xmlns:p14="http://schemas.microsoft.com/office/powerpoint/2010/main" val="3898009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07790"/>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dirty="0">
                <a:solidFill>
                  <a:prstClr val="white"/>
                </a:solidFill>
                <a:latin typeface="Open Sans"/>
                <a:ea typeface="Open Sans"/>
                <a:cs typeface="Open Sans"/>
              </a:rPr>
              <a:t>Announcements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3A4E-D755-9259-6ED9-7F88AABC87B3}"/>
              </a:ext>
            </a:extLst>
          </p:cNvPr>
          <p:cNvSpPr>
            <a:spLocks noGrp="1"/>
          </p:cNvSpPr>
          <p:nvPr>
            <p:ph type="title"/>
          </p:nvPr>
        </p:nvSpPr>
        <p:spPr/>
        <p:txBody>
          <a:bodyPr>
            <a:normAutofit fontScale="90000"/>
          </a:bodyPr>
          <a:lstStyle/>
          <a:p>
            <a:pPr algn="ctr">
              <a:lnSpc>
                <a:spcPct val="100000"/>
              </a:lnSpc>
            </a:pPr>
            <a:r>
              <a:rPr lang="en-US" sz="2700" b="1" dirty="0">
                <a:solidFill>
                  <a:srgbClr val="D50032"/>
                </a:solidFill>
                <a:latin typeface="Open Sans"/>
                <a:ea typeface="Open Sans"/>
                <a:cs typeface="Open Sans"/>
              </a:rPr>
              <a:t>Fall Friends and Family fundraising campaign</a:t>
            </a:r>
            <a:br>
              <a:rPr lang="en-US" sz="2700" b="1" dirty="0">
                <a:solidFill>
                  <a:srgbClr val="D50032"/>
                </a:solidFill>
                <a:latin typeface="Open Sans"/>
                <a:ea typeface="Open Sans"/>
                <a:cs typeface="Open Sans"/>
              </a:rPr>
            </a:br>
            <a:r>
              <a:rPr lang="en-US" sz="2000" dirty="0">
                <a:latin typeface="Open Sans"/>
                <a:ea typeface="Open Sans"/>
                <a:cs typeface="Open Sans"/>
              </a:rPr>
              <a:t>Visit </a:t>
            </a:r>
            <a:r>
              <a:rPr lang="en-US" sz="2000" b="1" dirty="0">
                <a:latin typeface="Open Sans"/>
                <a:ea typeface="Open Sans"/>
                <a:cs typeface="Open Sans"/>
                <a:hlinkClick r:id="rId2"/>
              </a:rPr>
              <a:t>www.results.org/donate/fundraise</a:t>
            </a:r>
            <a:br>
              <a:rPr lang="en-US" sz="2000" b="1"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a:ea typeface="Open Sans"/>
                <a:cs typeface="Open Sans"/>
              </a:rPr>
              <a:t>to access our fundraising guide and create your online fundraising page</a:t>
            </a:r>
            <a:endParaRPr lang="en-US" dirty="0">
              <a:cs typeface="Calibri Light" panose="020F0302020204030204"/>
            </a:endParaRPr>
          </a:p>
        </p:txBody>
      </p:sp>
      <p:pic>
        <p:nvPicPr>
          <p:cNvPr id="8" name="Content Placeholder 7" descr="A screenshot of a computer&#10;&#10;Description automatically generated">
            <a:extLst>
              <a:ext uri="{FF2B5EF4-FFF2-40B4-BE49-F238E27FC236}">
                <a16:creationId xmlns:a16="http://schemas.microsoft.com/office/drawing/2014/main" id="{C289B0DC-9848-0EE0-63B3-2FE0FCF7945D}"/>
              </a:ext>
            </a:extLst>
          </p:cNvPr>
          <p:cNvPicPr>
            <a:picLocks noGrp="1" noChangeAspect="1"/>
          </p:cNvPicPr>
          <p:nvPr>
            <p:ph idx="1"/>
          </p:nvPr>
        </p:nvPicPr>
        <p:blipFill rotWithShape="1">
          <a:blip r:embed="rId3"/>
          <a:srcRect t="69" b="54"/>
          <a:stretch/>
        </p:blipFill>
        <p:spPr bwMode="auto">
          <a:xfrm>
            <a:off x="644732" y="1578500"/>
            <a:ext cx="7886700" cy="3470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394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46CE-84F8-5905-8768-1466CAFC7408}"/>
              </a:ext>
            </a:extLst>
          </p:cNvPr>
          <p:cNvSpPr>
            <a:spLocks noGrp="1"/>
          </p:cNvSpPr>
          <p:nvPr>
            <p:ph type="title"/>
          </p:nvPr>
        </p:nvSpPr>
        <p:spPr>
          <a:xfrm>
            <a:off x="372224" y="213011"/>
            <a:ext cx="7846924" cy="820133"/>
          </a:xfrm>
        </p:spPr>
        <p:txBody>
          <a:bodyPr>
            <a:noAutofit/>
          </a:bodyPr>
          <a:lstStyle/>
          <a:p>
            <a:r>
              <a:rPr lang="en-US" sz="2800" b="1" dirty="0">
                <a:solidFill>
                  <a:srgbClr val="C00000"/>
                </a:solidFill>
              </a:rPr>
              <a:t>Grassroots Share: Nancy Gardiner</a:t>
            </a:r>
            <a:br>
              <a:rPr lang="en-US" sz="3600" b="1" dirty="0"/>
            </a:br>
            <a:endParaRPr lang="en-US" sz="1400" dirty="0">
              <a:solidFill>
                <a:srgbClr val="000000"/>
              </a:solidFill>
            </a:endParaRPr>
          </a:p>
        </p:txBody>
      </p:sp>
      <p:pic>
        <p:nvPicPr>
          <p:cNvPr id="3" name="Picture 3" descr="A screenshot of a website&#10;&#10;Description automatically generated">
            <a:extLst>
              <a:ext uri="{FF2B5EF4-FFF2-40B4-BE49-F238E27FC236}">
                <a16:creationId xmlns:a16="http://schemas.microsoft.com/office/drawing/2014/main" id="{44A9842B-58EC-8EE7-42AC-E79C41D4D308}"/>
              </a:ext>
            </a:extLst>
          </p:cNvPr>
          <p:cNvPicPr>
            <a:picLocks noChangeAspect="1"/>
          </p:cNvPicPr>
          <p:nvPr/>
        </p:nvPicPr>
        <p:blipFill rotWithShape="1">
          <a:blip r:embed="rId2"/>
          <a:srcRect b="122"/>
          <a:stretch/>
        </p:blipFill>
        <p:spPr>
          <a:xfrm>
            <a:off x="900314" y="1053702"/>
            <a:ext cx="7339347" cy="3406232"/>
          </a:xfrm>
          <a:prstGeom prst="rect">
            <a:avLst/>
          </a:prstGeom>
        </p:spPr>
      </p:pic>
      <p:sp>
        <p:nvSpPr>
          <p:cNvPr id="4" name="TextBox 3">
            <a:extLst>
              <a:ext uri="{FF2B5EF4-FFF2-40B4-BE49-F238E27FC236}">
                <a16:creationId xmlns:a16="http://schemas.microsoft.com/office/drawing/2014/main" id="{5087E274-F023-9016-EC16-5A7956CCFCCD}"/>
              </a:ext>
            </a:extLst>
          </p:cNvPr>
          <p:cNvSpPr txBox="1"/>
          <p:nvPr/>
        </p:nvSpPr>
        <p:spPr>
          <a:xfrm>
            <a:off x="1737357" y="4572809"/>
            <a:ext cx="56652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Open Sans"/>
                <a:hlinkClick r:id="rId3"/>
              </a:rPr>
              <a:t>results.org/blog/a-powerhouse-mother-daughter-duo-of-support-for-results</a:t>
            </a:r>
            <a:endParaRPr lang="en-US" sz="1200" dirty="0">
              <a:cs typeface="Arial"/>
            </a:endParaRPr>
          </a:p>
        </p:txBody>
      </p:sp>
    </p:spTree>
    <p:extLst>
      <p:ext uri="{BB962C8B-B14F-4D97-AF65-F5344CB8AC3E}">
        <p14:creationId xmlns:p14="http://schemas.microsoft.com/office/powerpoint/2010/main" val="134031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457201" y="422415"/>
            <a:ext cx="7401491" cy="704314"/>
          </a:xfrm>
        </p:spPr>
        <p:txBody>
          <a:bodyPr spcFirstLastPara="1" wrap="square" lIns="91425" tIns="45700" rIns="91425" bIns="45700" anchor="ctr" anchorCtr="0">
            <a:noAutofit/>
          </a:bodyPr>
          <a:lstStyle/>
          <a:p>
            <a:r>
              <a:rPr lang="en-US" sz="2400" b="1" dirty="0">
                <a:solidFill>
                  <a:srgbClr val="D50032"/>
                </a:solidFill>
              </a:rPr>
              <a:t>Fall Friends and Family fundraising campaign</a:t>
            </a:r>
            <a:br>
              <a:rPr lang="en-US" sz="2400" b="1" dirty="0"/>
            </a:br>
            <a:r>
              <a:rPr lang="en-US" sz="2800" b="1" dirty="0">
                <a:solidFill>
                  <a:srgbClr val="D50032"/>
                </a:solidFill>
              </a:rPr>
              <a:t> </a:t>
            </a:r>
            <a:r>
              <a:rPr lang="en-US" sz="2000" dirty="0"/>
              <a:t>V</a:t>
            </a:r>
            <a:r>
              <a:rPr lang="en-US" sz="1800" dirty="0"/>
              <a:t>isit </a:t>
            </a:r>
            <a:r>
              <a:rPr lang="en-US" sz="1800" dirty="0">
                <a:hlinkClick r:id="rId2"/>
              </a:rPr>
              <a:t>www.results.org/donate/fundraise</a:t>
            </a:r>
            <a:r>
              <a:rPr lang="en-US" sz="1800" dirty="0"/>
              <a:t> to access </a:t>
            </a:r>
            <a:br>
              <a:rPr lang="en-US" sz="1800" dirty="0"/>
            </a:br>
            <a:r>
              <a:rPr lang="en-US" sz="1800" dirty="0"/>
              <a:t>RESULTS' fundraising guide and create your online fundraising page</a:t>
            </a:r>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457201" y="1523010"/>
            <a:ext cx="7996170" cy="3423390"/>
          </a:xfrm>
        </p:spPr>
        <p:txBody>
          <a:bodyPr>
            <a:normAutofit fontScale="92500" lnSpcReduction="20000"/>
          </a:bodyPr>
          <a:lstStyle/>
          <a:p>
            <a:pPr indent="-499110">
              <a:lnSpc>
                <a:spcPct val="134000"/>
              </a:lnSpc>
              <a:spcBef>
                <a:spcPts val="0"/>
              </a:spcBef>
              <a:spcAft>
                <a:spcPts val="600"/>
              </a:spcAft>
              <a:buNone/>
            </a:pPr>
            <a:r>
              <a:rPr lang="en-US" sz="2000" b="1" dirty="0"/>
              <a:t>Questions to consider:</a:t>
            </a:r>
            <a:endParaRPr lang="en-US" dirty="0"/>
          </a:p>
          <a:p>
            <a:pPr marL="342900" indent="-342900">
              <a:lnSpc>
                <a:spcPct val="134000"/>
              </a:lnSpc>
              <a:spcBef>
                <a:spcPts val="0"/>
              </a:spcBef>
              <a:spcAft>
                <a:spcPts val="600"/>
              </a:spcAft>
              <a:buSzPct val="100000"/>
            </a:pPr>
            <a:r>
              <a:rPr lang="en-US" sz="2000" dirty="0">
                <a:latin typeface="Open Sans" panose="020B0606030504020204" pitchFamily="34" charset="0"/>
                <a:ea typeface="Open Sans" panose="020B0606030504020204" pitchFamily="34" charset="0"/>
                <a:cs typeface="Open Sans" panose="020B0606030504020204" pitchFamily="34" charset="0"/>
              </a:rPr>
              <a:t>Is your group (or individual volunteers) able to hold an online fundraiser this fall?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34000"/>
              </a:lnSpc>
              <a:spcBef>
                <a:spcPts val="0"/>
              </a:spcBef>
              <a:spcAft>
                <a:spcPts val="600"/>
              </a:spcAft>
              <a:buSzPct val="100000"/>
            </a:pPr>
            <a:r>
              <a:rPr lang="en-US" sz="2000" dirty="0">
                <a:latin typeface="Open Sans" panose="020B0606030504020204" pitchFamily="34" charset="0"/>
                <a:ea typeface="Open Sans" panose="020B0606030504020204" pitchFamily="34" charset="0"/>
                <a:cs typeface="Open Sans" panose="020B0606030504020204" pitchFamily="34" charset="0"/>
              </a:rPr>
              <a:t>What is your goal, e.g., number of donations, amount raised?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34000"/>
              </a:lnSpc>
              <a:spcBef>
                <a:spcPts val="0"/>
              </a:spcBef>
              <a:spcAft>
                <a:spcPts val="600"/>
              </a:spcAft>
              <a:buSzPct val="100000"/>
            </a:pPr>
            <a:r>
              <a:rPr lang="en-US" sz="2000" dirty="0">
                <a:latin typeface="Open Sans" panose="020B0606030504020204" pitchFamily="34" charset="0"/>
                <a:ea typeface="Open Sans" panose="020B0606030504020204" pitchFamily="34" charset="0"/>
                <a:cs typeface="Open Sans" panose="020B0606030504020204" pitchFamily="34" charset="0"/>
              </a:rPr>
              <a:t>Could you create a match or other incentive to inspire giving?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34000"/>
              </a:lnSpc>
              <a:spcBef>
                <a:spcPts val="0"/>
              </a:spcBef>
              <a:spcAft>
                <a:spcPts val="600"/>
              </a:spcAft>
              <a:buSzPct val="100000"/>
            </a:pPr>
            <a:r>
              <a:rPr lang="en-US" sz="2000" dirty="0">
                <a:latin typeface="Open Sans" panose="020B0606030504020204" pitchFamily="34" charset="0"/>
                <a:ea typeface="Open Sans" panose="020B0606030504020204" pitchFamily="34" charset="0"/>
                <a:cs typeface="Open Sans" panose="020B0606030504020204" pitchFamily="34" charset="0"/>
              </a:rPr>
              <a:t>For how long would you like to hold your fundraiser?</a:t>
            </a:r>
            <a:endParaRPr lang="en-US" dirty="0">
              <a:latin typeface="Open Sans" panose="020B0606030504020204" pitchFamily="34" charset="0"/>
              <a:ea typeface="Open Sans" panose="020B0606030504020204" pitchFamily="34" charset="0"/>
              <a:cs typeface="Open Sans" panose="020B0606030504020204" pitchFamily="34" charset="0"/>
            </a:endParaRPr>
          </a:p>
          <a:p>
            <a:pPr indent="-499110">
              <a:lnSpc>
                <a:spcPct val="134000"/>
              </a:lnSpc>
              <a:spcBef>
                <a:spcPts val="0"/>
              </a:spcBef>
              <a:spcAft>
                <a:spcPts val="600"/>
              </a:spcAft>
              <a:buNone/>
            </a:pPr>
            <a:endParaRPr lang="en-US" sz="800" i="1" dirty="0"/>
          </a:p>
          <a:p>
            <a:pPr marL="0" indent="0">
              <a:lnSpc>
                <a:spcPct val="134000"/>
              </a:lnSpc>
              <a:spcBef>
                <a:spcPts val="0"/>
              </a:spcBef>
              <a:spcAft>
                <a:spcPts val="600"/>
              </a:spcAft>
              <a:buNone/>
            </a:pPr>
            <a:r>
              <a:rPr lang="en-US" sz="2000" b="1" i="1" dirty="0"/>
              <a:t>Please reach out to the Development team at </a:t>
            </a:r>
            <a:r>
              <a:rPr lang="en-US" sz="2000" b="1" i="1" dirty="0">
                <a:hlinkClick r:id="rId3"/>
              </a:rPr>
              <a:t>development@results.org</a:t>
            </a:r>
            <a:r>
              <a:rPr lang="en-US" sz="2000" b="1" i="1" dirty="0"/>
              <a:t> for support!</a:t>
            </a:r>
            <a:endParaRPr lang="en-US" i="1" dirty="0"/>
          </a:p>
        </p:txBody>
      </p:sp>
    </p:spTree>
    <p:extLst>
      <p:ext uri="{BB962C8B-B14F-4D97-AF65-F5344CB8AC3E}">
        <p14:creationId xmlns:p14="http://schemas.microsoft.com/office/powerpoint/2010/main" val="2881944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4"/>
          <p:cNvSpPr txBox="1">
            <a:spLocks noGrp="1"/>
          </p:cNvSpPr>
          <p:nvPr>
            <p:ph type="title"/>
          </p:nvPr>
        </p:nvSpPr>
        <p:spPr>
          <a:xfrm>
            <a:off x="936454" y="169855"/>
            <a:ext cx="7401491" cy="4906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1800"/>
              <a:buNone/>
            </a:pPr>
            <a:r>
              <a:rPr lang="en-US" sz="2800" b="1" dirty="0">
                <a:solidFill>
                  <a:srgbClr val="D50032"/>
                </a:solidFill>
              </a:rPr>
              <a:t>August Town Hall: All Are Welcome!</a:t>
            </a:r>
            <a:endParaRPr dirty="0">
              <a:solidFill>
                <a:srgbClr val="D50032"/>
              </a:solidFill>
            </a:endParaRPr>
          </a:p>
        </p:txBody>
      </p:sp>
      <p:sp>
        <p:nvSpPr>
          <p:cNvPr id="302" name="Google Shape;302;p64"/>
          <p:cNvSpPr txBox="1"/>
          <p:nvPr/>
        </p:nvSpPr>
        <p:spPr>
          <a:xfrm>
            <a:off x="464100" y="4086700"/>
            <a:ext cx="8215800" cy="977400"/>
          </a:xfrm>
          <a:prstGeom prst="rect">
            <a:avLst/>
          </a:prstGeom>
          <a:noFill/>
          <a:ln>
            <a:noFill/>
          </a:ln>
        </p:spPr>
        <p:txBody>
          <a:bodyPr spcFirstLastPara="1" wrap="square" lIns="91425" tIns="45700" rIns="91425" bIns="45700" anchor="t" anchorCtr="0">
            <a:spAutoFit/>
          </a:bodyPr>
          <a:lstStyle/>
          <a:p>
            <a:pPr marL="0" marR="0" lvl="0" indent="0" algn="l" rtl="0">
              <a:lnSpc>
                <a:spcPct val="113999"/>
              </a:lnSpc>
              <a:spcBef>
                <a:spcPts val="0"/>
              </a:spcBef>
              <a:spcAft>
                <a:spcPts val="0"/>
              </a:spcAft>
              <a:buNone/>
            </a:pPr>
            <a:r>
              <a:rPr lang="en-US" sz="2400" b="1" dirty="0">
                <a:solidFill>
                  <a:srgbClr val="D50032"/>
                </a:solidFill>
                <a:latin typeface="Open Sans"/>
                <a:ea typeface="Open Sans"/>
                <a:cs typeface="Open Sans"/>
                <a:sym typeface="Open Sans"/>
              </a:rPr>
              <a:t>Thursday</a:t>
            </a:r>
            <a:r>
              <a:rPr lang="en-US" sz="2400" b="1" i="0" u="none" strike="noStrike" cap="none" dirty="0">
                <a:solidFill>
                  <a:srgbClr val="D50032"/>
                </a:solidFill>
                <a:latin typeface="Open Sans"/>
                <a:ea typeface="Open Sans"/>
                <a:cs typeface="Open Sans"/>
                <a:sym typeface="Open Sans"/>
              </a:rPr>
              <a:t>,</a:t>
            </a:r>
            <a:r>
              <a:rPr lang="en-US" sz="2400" b="1" dirty="0">
                <a:solidFill>
                  <a:srgbClr val="D50032"/>
                </a:solidFill>
                <a:latin typeface="Open Sans"/>
                <a:ea typeface="Open Sans"/>
                <a:cs typeface="Open Sans"/>
                <a:sym typeface="Open Sans"/>
              </a:rPr>
              <a:t> August 10 </a:t>
            </a:r>
            <a:r>
              <a:rPr lang="en-US" sz="2400" b="1" dirty="0">
                <a:solidFill>
                  <a:schemeClr val="dk1"/>
                </a:solidFill>
                <a:latin typeface="Open Sans"/>
                <a:ea typeface="Open Sans"/>
                <a:cs typeface="Open Sans"/>
                <a:sym typeface="Open Sans"/>
              </a:rPr>
              <a:t>at </a:t>
            </a:r>
            <a:r>
              <a:rPr lang="en-US" sz="2400" b="1" dirty="0">
                <a:solidFill>
                  <a:srgbClr val="D50032"/>
                </a:solidFill>
                <a:latin typeface="Open Sans"/>
                <a:ea typeface="Open Sans"/>
                <a:cs typeface="Open Sans"/>
                <a:sym typeface="Open Sans"/>
              </a:rPr>
              <a:t>8:30pm ET</a:t>
            </a:r>
            <a:endParaRPr sz="2400" b="1" dirty="0">
              <a:solidFill>
                <a:srgbClr val="D50032"/>
              </a:solidFill>
              <a:latin typeface="Open Sans"/>
              <a:ea typeface="Open Sans"/>
              <a:cs typeface="Open Sans"/>
              <a:sym typeface="Open Sans"/>
            </a:endParaRPr>
          </a:p>
          <a:p>
            <a:pPr marL="0" marR="0" lvl="0" indent="0" algn="l" rtl="0">
              <a:lnSpc>
                <a:spcPct val="113999"/>
              </a:lnSpc>
              <a:spcBef>
                <a:spcPts val="0"/>
              </a:spcBef>
              <a:spcAft>
                <a:spcPts val="0"/>
              </a:spcAft>
              <a:buNone/>
            </a:pPr>
            <a:endParaRPr sz="200" b="1" dirty="0">
              <a:solidFill>
                <a:srgbClr val="CC4125"/>
              </a:solidFill>
              <a:latin typeface="Open Sans"/>
              <a:ea typeface="Open Sans"/>
              <a:cs typeface="Open Sans"/>
              <a:sym typeface="Open Sans"/>
            </a:endParaRPr>
          </a:p>
          <a:p>
            <a:pPr marL="0" marR="0" lvl="0" indent="0" algn="l" rtl="0">
              <a:lnSpc>
                <a:spcPct val="113999"/>
              </a:lnSpc>
              <a:spcBef>
                <a:spcPts val="0"/>
              </a:spcBef>
              <a:spcAft>
                <a:spcPts val="0"/>
              </a:spcAft>
              <a:buNone/>
            </a:pPr>
            <a:r>
              <a:rPr lang="en-US" sz="2400" dirty="0">
                <a:latin typeface="Open Sans"/>
                <a:ea typeface="Open Sans"/>
                <a:cs typeface="Open Sans"/>
                <a:sym typeface="Open Sans"/>
              </a:rPr>
              <a:t>Bring a friend and join us at </a:t>
            </a:r>
            <a:r>
              <a:rPr lang="en-US" sz="2400" u="sng" dirty="0">
                <a:solidFill>
                  <a:schemeClr val="hlink"/>
                </a:solidFill>
                <a:latin typeface="Open Sans"/>
                <a:ea typeface="Open Sans"/>
                <a:cs typeface="Open Sans"/>
                <a:sym typeface="Open Sans"/>
                <a:hlinkClick r:id="rId3"/>
              </a:rPr>
              <a:t>tinyurl.com/resultstownhall</a:t>
            </a:r>
            <a:r>
              <a:rPr lang="en-US" sz="2400" dirty="0">
                <a:latin typeface="Open Sans"/>
                <a:ea typeface="Open Sans"/>
                <a:cs typeface="Open Sans"/>
                <a:sym typeface="Open Sans"/>
              </a:rPr>
              <a:t> </a:t>
            </a:r>
            <a:endParaRPr sz="2400" dirty="0">
              <a:latin typeface="Open Sans"/>
              <a:ea typeface="Open Sans"/>
              <a:cs typeface="Open Sans"/>
              <a:sym typeface="Open Sans"/>
            </a:endParaRPr>
          </a:p>
        </p:txBody>
      </p:sp>
      <p:pic>
        <p:nvPicPr>
          <p:cNvPr id="303" name="Google Shape;303;p64"/>
          <p:cNvPicPr preferRelativeResize="0"/>
          <p:nvPr/>
        </p:nvPicPr>
        <p:blipFill>
          <a:blip r:embed="rId4">
            <a:alphaModFix/>
          </a:blip>
          <a:stretch>
            <a:fillRect/>
          </a:stretch>
        </p:blipFill>
        <p:spPr>
          <a:xfrm>
            <a:off x="3367113" y="2508175"/>
            <a:ext cx="1171251" cy="1171251"/>
          </a:xfrm>
          <a:prstGeom prst="rect">
            <a:avLst/>
          </a:prstGeom>
          <a:noFill/>
          <a:ln>
            <a:noFill/>
          </a:ln>
        </p:spPr>
      </p:pic>
      <p:pic>
        <p:nvPicPr>
          <p:cNvPr id="304" name="Google Shape;304;p64"/>
          <p:cNvPicPr preferRelativeResize="0"/>
          <p:nvPr/>
        </p:nvPicPr>
        <p:blipFill rotWithShape="1">
          <a:blip r:embed="rId5">
            <a:alphaModFix/>
          </a:blip>
          <a:srcRect l="57" r="137" b="102"/>
          <a:stretch/>
        </p:blipFill>
        <p:spPr>
          <a:xfrm>
            <a:off x="3367116" y="938299"/>
            <a:ext cx="1171249" cy="1162612"/>
          </a:xfrm>
          <a:prstGeom prst="rect">
            <a:avLst/>
          </a:prstGeom>
          <a:noFill/>
          <a:ln>
            <a:noFill/>
          </a:ln>
        </p:spPr>
      </p:pic>
      <p:sp>
        <p:nvSpPr>
          <p:cNvPr id="305" name="Google Shape;305;p64"/>
          <p:cNvSpPr txBox="1"/>
          <p:nvPr/>
        </p:nvSpPr>
        <p:spPr>
          <a:xfrm>
            <a:off x="3190888" y="3679425"/>
            <a:ext cx="1523700" cy="3423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0"/>
              </a:spcAft>
              <a:buNone/>
            </a:pPr>
            <a:r>
              <a:rPr lang="en-US" sz="1400" dirty="0">
                <a:solidFill>
                  <a:schemeClr val="dk1"/>
                </a:solidFill>
                <a:latin typeface="Open Sans"/>
                <a:ea typeface="Open Sans"/>
                <a:cs typeface="Open Sans"/>
                <a:sym typeface="Open Sans"/>
              </a:rPr>
              <a:t>Allison Gallaher</a:t>
            </a:r>
            <a:endParaRPr sz="1400" i="0" u="none" strike="noStrike" cap="none" dirty="0">
              <a:latin typeface="Open Sans"/>
              <a:ea typeface="Open Sans"/>
              <a:cs typeface="Open Sans"/>
              <a:sym typeface="Open Sans"/>
            </a:endParaRPr>
          </a:p>
        </p:txBody>
      </p:sp>
      <p:sp>
        <p:nvSpPr>
          <p:cNvPr id="306" name="Google Shape;306;p64"/>
          <p:cNvSpPr txBox="1"/>
          <p:nvPr/>
        </p:nvSpPr>
        <p:spPr>
          <a:xfrm>
            <a:off x="1238250" y="1706125"/>
            <a:ext cx="1523700" cy="3423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0"/>
              </a:spcAft>
              <a:buNone/>
            </a:pPr>
            <a:r>
              <a:rPr lang="en-US" sz="1400" dirty="0">
                <a:solidFill>
                  <a:schemeClr val="dk1"/>
                </a:solidFill>
                <a:latin typeface="Open Sans"/>
                <a:ea typeface="Open Sans"/>
                <a:cs typeface="Open Sans"/>
                <a:sym typeface="Open Sans"/>
              </a:rPr>
              <a:t>Lynne Patalano</a:t>
            </a:r>
            <a:endParaRPr sz="1400" i="0" u="none" strike="noStrike" cap="none" dirty="0">
              <a:latin typeface="Open Sans"/>
              <a:ea typeface="Open Sans"/>
              <a:cs typeface="Open Sans"/>
              <a:sym typeface="Open Sans"/>
            </a:endParaRPr>
          </a:p>
        </p:txBody>
      </p:sp>
      <p:sp>
        <p:nvSpPr>
          <p:cNvPr id="307" name="Google Shape;307;p64"/>
          <p:cNvSpPr txBox="1"/>
          <p:nvPr/>
        </p:nvSpPr>
        <p:spPr>
          <a:xfrm>
            <a:off x="3268300" y="2048429"/>
            <a:ext cx="1368900" cy="3423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0"/>
              </a:spcAft>
              <a:buNone/>
            </a:pPr>
            <a:r>
              <a:rPr lang="en-US" sz="1400" dirty="0">
                <a:solidFill>
                  <a:schemeClr val="dk1"/>
                </a:solidFill>
                <a:latin typeface="Open Sans"/>
                <a:ea typeface="Open Sans"/>
                <a:cs typeface="Open Sans"/>
                <a:sym typeface="Open Sans"/>
              </a:rPr>
              <a:t>Aaron Carrillo</a:t>
            </a:r>
            <a:endParaRPr sz="1400" i="0" u="none" strike="noStrike" cap="none" dirty="0">
              <a:latin typeface="Open Sans"/>
              <a:ea typeface="Open Sans"/>
              <a:cs typeface="Open Sans"/>
              <a:sym typeface="Open Sans"/>
            </a:endParaRPr>
          </a:p>
        </p:txBody>
      </p:sp>
      <p:sp>
        <p:nvSpPr>
          <p:cNvPr id="308" name="Google Shape;308;p64"/>
          <p:cNvSpPr txBox="1"/>
          <p:nvPr/>
        </p:nvSpPr>
        <p:spPr>
          <a:xfrm>
            <a:off x="162048" y="3757200"/>
            <a:ext cx="1393151" cy="337873"/>
          </a:xfrm>
          <a:prstGeom prst="rect">
            <a:avLst/>
          </a:prstGeom>
          <a:noFill/>
          <a:ln>
            <a:noFill/>
          </a:ln>
        </p:spPr>
        <p:txBody>
          <a:bodyPr spcFirstLastPara="1" wrap="square" lIns="91425" tIns="45700" rIns="91425" bIns="45700" anchor="t" anchorCtr="0">
            <a:spAutoFit/>
          </a:bodyPr>
          <a:lstStyle/>
          <a:p>
            <a:pPr marL="0" marR="0" lvl="0" indent="0" algn="l" rtl="0">
              <a:lnSpc>
                <a:spcPct val="113999"/>
              </a:lnSpc>
              <a:spcBef>
                <a:spcPts val="0"/>
              </a:spcBef>
              <a:spcAft>
                <a:spcPts val="0"/>
              </a:spcAft>
              <a:buNone/>
            </a:pPr>
            <a:r>
              <a:rPr lang="en-US" sz="1400" dirty="0">
                <a:solidFill>
                  <a:schemeClr val="dk1"/>
                </a:solidFill>
                <a:latin typeface="Open Sans"/>
                <a:ea typeface="Open Sans"/>
                <a:cs typeface="Open Sans"/>
                <a:sym typeface="Open Sans"/>
              </a:rPr>
              <a:t>Jennn M. Koo</a:t>
            </a:r>
            <a:endParaRPr sz="1400" i="0" u="none" strike="noStrike" cap="none" dirty="0">
              <a:latin typeface="Open Sans"/>
              <a:ea typeface="Open Sans"/>
              <a:cs typeface="Open Sans"/>
              <a:sym typeface="Open Sans"/>
            </a:endParaRPr>
          </a:p>
        </p:txBody>
      </p:sp>
      <p:pic>
        <p:nvPicPr>
          <p:cNvPr id="309" name="Google Shape;309;p64"/>
          <p:cNvPicPr preferRelativeResize="0"/>
          <p:nvPr/>
        </p:nvPicPr>
        <p:blipFill>
          <a:blip r:embed="rId6">
            <a:alphaModFix/>
          </a:blip>
          <a:stretch>
            <a:fillRect/>
          </a:stretch>
        </p:blipFill>
        <p:spPr>
          <a:xfrm>
            <a:off x="339350" y="2048418"/>
            <a:ext cx="2278372" cy="1708779"/>
          </a:xfrm>
          <a:prstGeom prst="rect">
            <a:avLst/>
          </a:prstGeom>
          <a:noFill/>
          <a:ln>
            <a:noFill/>
          </a:ln>
        </p:spPr>
      </p:pic>
      <p:sp>
        <p:nvSpPr>
          <p:cNvPr id="310" name="Google Shape;310;p64"/>
          <p:cNvSpPr/>
          <p:nvPr/>
        </p:nvSpPr>
        <p:spPr>
          <a:xfrm>
            <a:off x="5287750" y="1267800"/>
            <a:ext cx="3392100" cy="2489400"/>
          </a:xfrm>
          <a:prstGeom prst="round2DiagRect">
            <a:avLst>
              <a:gd name="adj1" fmla="val 16667"/>
              <a:gd name="adj2" fmla="val 0"/>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600"/>
              </a:spcAft>
              <a:buSzPts val="1400"/>
              <a:buFont typeface="Open Sans"/>
              <a:buChar char="●"/>
            </a:pPr>
            <a:r>
              <a:rPr lang="en-US" sz="1500" dirty="0">
                <a:latin typeface="Open Sans"/>
                <a:ea typeface="Open Sans"/>
                <a:cs typeface="Open Sans"/>
                <a:sym typeface="Open Sans"/>
              </a:rPr>
              <a:t>Get to know this year’s Grassroots Board Members!</a:t>
            </a:r>
            <a:endParaRPr sz="1500" dirty="0">
              <a:latin typeface="Open Sans"/>
              <a:ea typeface="Open Sans"/>
              <a:cs typeface="Open Sans"/>
              <a:sym typeface="Open Sans"/>
            </a:endParaRPr>
          </a:p>
          <a:p>
            <a:pPr marL="457200" lvl="0" indent="-317500" algn="l" rtl="0">
              <a:spcBef>
                <a:spcPts val="0"/>
              </a:spcBef>
              <a:spcAft>
                <a:spcPts val="600"/>
              </a:spcAft>
              <a:buSzPts val="1400"/>
              <a:buFont typeface="Open Sans"/>
              <a:buChar char="●"/>
            </a:pPr>
            <a:r>
              <a:rPr lang="en-US" sz="1500" dirty="0">
                <a:latin typeface="Open Sans"/>
                <a:ea typeface="Open Sans"/>
                <a:cs typeface="Open Sans"/>
                <a:sym typeface="Open Sans"/>
              </a:rPr>
              <a:t>Learn about the RESULTS Board of Directors and how we can be a resource to you!</a:t>
            </a:r>
            <a:endParaRPr sz="1500" dirty="0">
              <a:latin typeface="Open Sans"/>
              <a:ea typeface="Open Sans"/>
              <a:cs typeface="Open Sans"/>
              <a:sym typeface="Open Sans"/>
            </a:endParaRPr>
          </a:p>
          <a:p>
            <a:pPr marL="457200" lvl="0" indent="-317500" algn="l" rtl="0">
              <a:spcBef>
                <a:spcPts val="0"/>
              </a:spcBef>
              <a:spcAft>
                <a:spcPts val="600"/>
              </a:spcAft>
              <a:buSzPts val="1400"/>
              <a:buFont typeface="Open Sans"/>
              <a:buChar char="●"/>
            </a:pPr>
            <a:r>
              <a:rPr lang="en-US" sz="1500" dirty="0">
                <a:latin typeface="Open Sans"/>
                <a:ea typeface="Open Sans"/>
                <a:cs typeface="Open Sans"/>
                <a:sym typeface="Open Sans"/>
              </a:rPr>
              <a:t>Meet and mingle with other volunteers!</a:t>
            </a:r>
            <a:endParaRPr sz="1500" dirty="0">
              <a:latin typeface="Open Sans"/>
              <a:ea typeface="Open Sans"/>
              <a:cs typeface="Open Sans"/>
              <a:sym typeface="Open Sans"/>
            </a:endParaRPr>
          </a:p>
        </p:txBody>
      </p:sp>
      <p:sp>
        <p:nvSpPr>
          <p:cNvPr id="311" name="Google Shape;311;p64"/>
          <p:cNvSpPr/>
          <p:nvPr/>
        </p:nvSpPr>
        <p:spPr>
          <a:xfrm>
            <a:off x="162050" y="938300"/>
            <a:ext cx="2808900" cy="521700"/>
          </a:xfrm>
          <a:prstGeom prst="parallelogram">
            <a:avLst>
              <a:gd name="adj" fmla="val 25000"/>
            </a:avLst>
          </a:prstGeom>
          <a:gradFill>
            <a:gsLst>
              <a:gs pos="0">
                <a:srgbClr val="FFF6DB"/>
              </a:gs>
              <a:gs pos="100000">
                <a:srgbClr val="FAD25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400" dirty="0">
                <a:latin typeface="Open Sans"/>
                <a:ea typeface="Open Sans"/>
                <a:cs typeface="Open Sans"/>
                <a:sym typeface="Open Sans"/>
              </a:rPr>
              <a:t>Questions? Email </a:t>
            </a:r>
            <a:r>
              <a:rPr lang="en-US" sz="1400" b="1" u="sng" dirty="0">
                <a:latin typeface="Open Sans"/>
                <a:ea typeface="Open Sans"/>
                <a:cs typeface="Open Sans"/>
                <a:sym typeface="Open Sans"/>
              </a:rPr>
              <a:t>grboard@results.org</a:t>
            </a:r>
            <a:endParaRPr sz="1400" b="1" u="sng" dirty="0">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471684" y="219315"/>
            <a:ext cx="7401491" cy="857250"/>
          </a:xfrm>
        </p:spPr>
        <p:txBody>
          <a:bodyPr>
            <a:normAutofit/>
          </a:bodyPr>
          <a:lstStyle/>
          <a:p>
            <a:r>
              <a:rPr lang="en-US" sz="3600" b="1">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8228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698957"/>
          </a:xfrm>
        </p:spPr>
        <p:txBody>
          <a:bodyPr>
            <a:normAutofit/>
          </a:bodyPr>
          <a:lstStyle/>
          <a:p>
            <a:r>
              <a:rPr lang="en-US" sz="2800" b="1" dirty="0">
                <a:solidFill>
                  <a:srgbClr val="D50032"/>
                </a:solidFill>
              </a:rPr>
              <a:t>Lobby Prep Office Hours</a:t>
            </a:r>
          </a:p>
        </p:txBody>
      </p:sp>
      <p:sp>
        <p:nvSpPr>
          <p:cNvPr id="3" name="TextBox 2">
            <a:extLst>
              <a:ext uri="{FF2B5EF4-FFF2-40B4-BE49-F238E27FC236}">
                <a16:creationId xmlns:a16="http://schemas.microsoft.com/office/drawing/2014/main" id="{F6191203-F6F5-2BD3-3E34-C51B19806D7D}"/>
              </a:ext>
            </a:extLst>
          </p:cNvPr>
          <p:cNvSpPr txBox="1"/>
          <p:nvPr/>
        </p:nvSpPr>
        <p:spPr>
          <a:xfrm>
            <a:off x="384292" y="943093"/>
            <a:ext cx="8375416" cy="3875035"/>
          </a:xfrm>
          <a:prstGeom prst="rect">
            <a:avLst/>
          </a:prstGeom>
          <a:noFill/>
        </p:spPr>
        <p:txBody>
          <a:bodyPr wrap="square" lIns="91440" tIns="45720" rIns="91440" bIns="45720" rtlCol="0" anchor="t">
            <a:spAutoFit/>
          </a:bodyPr>
          <a:lstStyle/>
          <a:p>
            <a:pPr algn="ctr">
              <a:lnSpc>
                <a:spcPct val="108000"/>
              </a:lnSpc>
              <a:spcAft>
                <a:spcPts val="600"/>
              </a:spcAft>
            </a:pPr>
            <a:r>
              <a:rPr lang="en-US" sz="2400" b="1" i="0" dirty="0">
                <a:solidFill>
                  <a:srgbClr val="212529"/>
                </a:solidFill>
                <a:effectLst/>
                <a:latin typeface="Open Sans" panose="020B0606030504020204" pitchFamily="34" charset="0"/>
              </a:rPr>
              <a:t>Tuesdays in August, 8:00-9:00 pm ET</a:t>
            </a:r>
          </a:p>
          <a:p>
            <a:pPr algn="ctr">
              <a:lnSpc>
                <a:spcPct val="108000"/>
              </a:lnSpc>
              <a:spcAft>
                <a:spcPts val="1800"/>
              </a:spcAft>
            </a:pPr>
            <a:r>
              <a:rPr lang="en-US" sz="2000" b="0" i="0" dirty="0">
                <a:solidFill>
                  <a:srgbClr val="212529"/>
                </a:solidFill>
                <a:effectLst/>
                <a:latin typeface="Open Sans" panose="020B0606030504020204" pitchFamily="34" charset="0"/>
              </a:rPr>
              <a:t>To help you have powerful lobby meetings in August, join our Lobby Prep Office Hours to get coaching on congressional requests, insights into your members of Congress, etc. This is an easy way to make sure you are ready for your August lobby meetings. </a:t>
            </a:r>
          </a:p>
          <a:p>
            <a:pPr algn="ctr">
              <a:lnSpc>
                <a:spcPct val="108000"/>
              </a:lnSpc>
            </a:pPr>
            <a:r>
              <a:rPr lang="en-US" sz="2000" b="1" i="0" dirty="0">
                <a:solidFill>
                  <a:srgbClr val="212529"/>
                </a:solidFill>
                <a:effectLst/>
                <a:latin typeface="Open Sans" panose="020B0606030504020204" pitchFamily="34" charset="0"/>
              </a:rPr>
              <a:t>Join at: </a:t>
            </a:r>
            <a:r>
              <a:rPr lang="en-US" sz="2000" b="1" i="0" u="sng" dirty="0">
                <a:solidFill>
                  <a:srgbClr val="D50032"/>
                </a:solidFill>
                <a:effectLst/>
                <a:latin typeface="Open Sans" panose="020B0606030504020204" pitchFamily="34" charset="0"/>
                <a:hlinkClick r:id="rId3"/>
              </a:rPr>
              <a:t>https://results.zoom.us/j/98582131855</a:t>
            </a:r>
            <a:r>
              <a:rPr lang="en-US" sz="2000" b="1" i="0" dirty="0">
                <a:solidFill>
                  <a:srgbClr val="212529"/>
                </a:solidFill>
                <a:effectLst/>
                <a:latin typeface="Open Sans" panose="020B0606030504020204" pitchFamily="34" charset="0"/>
              </a:rPr>
              <a:t> </a:t>
            </a:r>
          </a:p>
          <a:p>
            <a:pPr algn="ctr">
              <a:lnSpc>
                <a:spcPct val="108000"/>
              </a:lnSpc>
            </a:pPr>
            <a:r>
              <a:rPr lang="en-US" sz="2000" b="1" i="0" dirty="0">
                <a:solidFill>
                  <a:srgbClr val="212529"/>
                </a:solidFill>
                <a:effectLst/>
                <a:latin typeface="Open Sans" panose="020B0606030504020204" pitchFamily="34" charset="0"/>
              </a:rPr>
              <a:t>or dial (301) 715-8592, meeting ID: 985 8213 1855.</a:t>
            </a:r>
          </a:p>
          <a:p>
            <a:pPr algn="ctr">
              <a:lnSpc>
                <a:spcPct val="108000"/>
              </a:lnSpc>
              <a:spcAft>
                <a:spcPts val="1800"/>
              </a:spcAft>
            </a:pPr>
            <a:r>
              <a:rPr lang="en-US" sz="2000" dirty="0">
                <a:solidFill>
                  <a:srgbClr val="212529"/>
                </a:solidFill>
                <a:latin typeface="Open Sans" panose="020B0606030504020204" pitchFamily="34" charset="0"/>
              </a:rPr>
              <a:t>N</a:t>
            </a:r>
            <a:r>
              <a:rPr lang="en-US" sz="2000" i="0" dirty="0">
                <a:solidFill>
                  <a:srgbClr val="212529"/>
                </a:solidFill>
                <a:effectLst/>
                <a:latin typeface="Open Sans" panose="020B0606030504020204" pitchFamily="34" charset="0"/>
              </a:rPr>
              <a:t>o registration required and join any time during the hour.</a:t>
            </a:r>
            <a:endParaRPr lang="en-US" sz="2000" dirty="0">
              <a:solidFill>
                <a:srgbClr val="212529"/>
              </a:solidFill>
              <a:latin typeface="Open Sans" panose="020B0606030504020204" pitchFamily="34" charset="0"/>
            </a:endParaRPr>
          </a:p>
          <a:p>
            <a:pPr algn="ctr">
              <a:lnSpc>
                <a:spcPct val="108000"/>
              </a:lnSpc>
            </a:pPr>
            <a:r>
              <a:rPr lang="en-US" sz="1600" b="0" i="1" dirty="0">
                <a:solidFill>
                  <a:srgbClr val="212529"/>
                </a:solidFill>
                <a:effectLst/>
                <a:latin typeface="Open Sans" panose="020B0606030504020204" pitchFamily="34" charset="0"/>
              </a:rPr>
              <a:t>If you prefer more personalized coaching, </a:t>
            </a:r>
            <a:r>
              <a:rPr lang="en-US" sz="1600" b="0" i="1" dirty="0">
                <a:effectLst/>
                <a:latin typeface="Open Sans" panose="020B0606030504020204" pitchFamily="34" charset="0"/>
              </a:rPr>
              <a:t>please contact RESULTS staff </a:t>
            </a:r>
            <a:r>
              <a:rPr lang="en-US" sz="1600" b="0" i="1" dirty="0">
                <a:solidFill>
                  <a:srgbClr val="212529"/>
                </a:solidFill>
                <a:effectLst/>
                <a:latin typeface="Open Sans" panose="020B0606030504020204" pitchFamily="34" charset="0"/>
              </a:rPr>
              <a:t>to schedule a lobby prep call with your group (</a:t>
            </a:r>
            <a:r>
              <a:rPr lang="en-US" sz="1600" b="0" i="1" dirty="0">
                <a:solidFill>
                  <a:srgbClr val="212529"/>
                </a:solidFill>
                <a:effectLst/>
                <a:latin typeface="Open Sans" panose="020B0606030504020204" pitchFamily="34" charset="0"/>
                <a:hlinkClick r:id="rId4"/>
              </a:rPr>
              <a:t>grassroots@results.org</a:t>
            </a:r>
            <a:r>
              <a:rPr lang="en-US" sz="1600" b="0" i="1" dirty="0">
                <a:solidFill>
                  <a:srgbClr val="212529"/>
                </a:solidFill>
                <a:effectLst/>
                <a:latin typeface="Open Sans" panose="020B0606030504020204" pitchFamily="34" charset="0"/>
              </a:rPr>
              <a:t>). </a:t>
            </a:r>
            <a:endParaRPr lang="en-US" sz="1600" i="1" dirty="0">
              <a:solidFill>
                <a:srgbClr val="21252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8756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B450-B230-9CA0-AE43-7AD2429A102B}"/>
              </a:ext>
            </a:extLst>
          </p:cNvPr>
          <p:cNvSpPr>
            <a:spLocks noGrp="1"/>
          </p:cNvSpPr>
          <p:nvPr>
            <p:ph type="title"/>
          </p:nvPr>
        </p:nvSpPr>
        <p:spPr>
          <a:xfrm>
            <a:off x="871254" y="297717"/>
            <a:ext cx="7401491" cy="857250"/>
          </a:xfrm>
        </p:spPr>
        <p:txBody>
          <a:bodyPr>
            <a:normAutofit fontScale="90000"/>
          </a:bodyPr>
          <a:lstStyle/>
          <a:p>
            <a:br>
              <a:rPr lang="en-US" sz="3600" b="1" dirty="0">
                <a:solidFill>
                  <a:srgbClr val="D50032"/>
                </a:solidFill>
              </a:rPr>
            </a:br>
            <a:r>
              <a:rPr lang="en-US" sz="3100" b="1" dirty="0">
                <a:solidFill>
                  <a:srgbClr val="D50032"/>
                </a:solidFill>
              </a:rPr>
              <a:t>Join training on having meaningful conversations</a:t>
            </a:r>
          </a:p>
          <a:p>
            <a:endParaRPr lang="en-US" sz="5850" dirty="0"/>
          </a:p>
        </p:txBody>
      </p:sp>
      <p:sp>
        <p:nvSpPr>
          <p:cNvPr id="3" name="Content Placeholder 2">
            <a:extLst>
              <a:ext uri="{FF2B5EF4-FFF2-40B4-BE49-F238E27FC236}">
                <a16:creationId xmlns:a16="http://schemas.microsoft.com/office/drawing/2014/main" id="{1AD25A84-7500-0040-C27F-07C60784A101}"/>
              </a:ext>
            </a:extLst>
          </p:cNvPr>
          <p:cNvSpPr>
            <a:spLocks noGrp="1"/>
          </p:cNvSpPr>
          <p:nvPr>
            <p:ph idx="1"/>
          </p:nvPr>
        </p:nvSpPr>
        <p:spPr>
          <a:xfrm>
            <a:off x="694798" y="1090167"/>
            <a:ext cx="7754401" cy="3589833"/>
          </a:xfrm>
        </p:spPr>
        <p:txBody>
          <a:bodyPr>
            <a:normAutofit/>
          </a:bodyPr>
          <a:lstStyle/>
          <a:p>
            <a:pPr marL="0" indent="0" algn="ctr">
              <a:lnSpc>
                <a:spcPct val="134000"/>
              </a:lnSpc>
              <a:spcBef>
                <a:spcPts val="0"/>
              </a:spcBef>
              <a:buNone/>
            </a:pPr>
            <a:r>
              <a:rPr lang="en-US" sz="2400" b="1" dirty="0"/>
              <a:t>Motivational Interviewing 101</a:t>
            </a:r>
          </a:p>
          <a:p>
            <a:pPr marL="0" indent="0" algn="ctr">
              <a:spcBef>
                <a:spcPts val="0"/>
              </a:spcBef>
              <a:spcAft>
                <a:spcPts val="1800"/>
              </a:spcAft>
              <a:buNone/>
            </a:pPr>
            <a:r>
              <a:rPr lang="en-US"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Join this special edition workshop to help you have an effective dialogue with your members of Congress. By utilizing a few tips and tricks, you can begin to transcend the adversarial mindset and use values-based advocacy to make the case for change. </a:t>
            </a:r>
            <a:endParaRPr lang="en-US" sz="2200" b="1" dirty="0"/>
          </a:p>
          <a:p>
            <a:pPr marL="0" indent="0" algn="ctr">
              <a:spcBef>
                <a:spcPts val="0"/>
              </a:spcBef>
              <a:buNone/>
            </a:pPr>
            <a:r>
              <a:rPr lang="en-US" sz="2400" b="1" dirty="0"/>
              <a:t>Wednesday, August 9, 8:00 pm ET</a:t>
            </a:r>
          </a:p>
          <a:p>
            <a:pPr marL="0" indent="0" algn="ctr">
              <a:spcBef>
                <a:spcPts val="0"/>
              </a:spcBef>
              <a:buNone/>
            </a:pPr>
            <a:r>
              <a:rPr lang="en-US" sz="2400" dirty="0"/>
              <a:t>Register at: </a:t>
            </a:r>
            <a:r>
              <a:rPr lang="en-US" sz="2400" dirty="0">
                <a:hlinkClick r:id="rId2"/>
              </a:rPr>
              <a:t>https://tinyurl.com/MI101August</a:t>
            </a:r>
            <a:endParaRPr lang="en-US" sz="2400" dirty="0"/>
          </a:p>
        </p:txBody>
      </p:sp>
    </p:spTree>
    <p:extLst>
      <p:ext uri="{BB962C8B-B14F-4D97-AF65-F5344CB8AC3E}">
        <p14:creationId xmlns:p14="http://schemas.microsoft.com/office/powerpoint/2010/main" val="94817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871254" y="273866"/>
            <a:ext cx="7401491" cy="794821"/>
          </a:xfrm>
        </p:spPr>
        <p:txBody>
          <a:bodyPr>
            <a:normAutofit/>
          </a:bodyPr>
          <a:lstStyle/>
          <a:p>
            <a:r>
              <a:rPr lang="en-US" sz="3200" b="1" dirty="0">
                <a:solidFill>
                  <a:srgbClr val="D50032"/>
                </a:solidFill>
              </a:rPr>
              <a:t>Diversity and Inclusion 101</a:t>
            </a:r>
            <a:endParaRPr lang="en-US" sz="3000" dirty="0"/>
          </a:p>
        </p:txBody>
      </p:sp>
      <p:sp>
        <p:nvSpPr>
          <p:cNvPr id="3" name="Content Placeholder 2">
            <a:extLst>
              <a:ext uri="{FF2B5EF4-FFF2-40B4-BE49-F238E27FC236}">
                <a16:creationId xmlns:a16="http://schemas.microsoft.com/office/drawing/2014/main" id="{67FC8423-D76D-5A7F-A946-CBC1701F151D}"/>
              </a:ext>
            </a:extLst>
          </p:cNvPr>
          <p:cNvSpPr>
            <a:spLocks noGrp="1"/>
          </p:cNvSpPr>
          <p:nvPr>
            <p:ph idx="1"/>
          </p:nvPr>
        </p:nvSpPr>
        <p:spPr/>
        <p:txBody>
          <a:bodyPr>
            <a:normAutofit/>
          </a:bodyPr>
          <a:lstStyle/>
          <a:p>
            <a:pPr marL="0" indent="0" algn="ctr">
              <a:buNone/>
            </a:pPr>
            <a:r>
              <a:rPr lang="en-US" sz="2400" dirty="0"/>
              <a:t>Learn about implicit bias and microaggressions and gain an understanding of systemic racism and oppression.</a:t>
            </a:r>
            <a:endParaRPr lang="en-US" dirty="0"/>
          </a:p>
          <a:p>
            <a:pPr marL="0" indent="0" algn="ctr">
              <a:spcBef>
                <a:spcPts val="852"/>
              </a:spcBef>
              <a:buNone/>
            </a:pPr>
            <a:endParaRPr lang="en-US" sz="2800" dirty="0"/>
          </a:p>
          <a:p>
            <a:pPr marL="0" indent="0" algn="ctr">
              <a:spcBef>
                <a:spcPts val="852"/>
              </a:spcBef>
              <a:buNone/>
            </a:pPr>
            <a:r>
              <a:rPr lang="en-US" sz="2800" b="1" dirty="0"/>
              <a:t>Friday, August 25, 12:00 pm ET (90 minutes)</a:t>
            </a:r>
          </a:p>
          <a:p>
            <a:pPr marL="0" indent="0" algn="ctr">
              <a:spcBef>
                <a:spcPts val="852"/>
              </a:spcBef>
              <a:buNone/>
            </a:pPr>
            <a:r>
              <a:rPr lang="en-US" sz="2400" dirty="0"/>
              <a:t>Registration: </a:t>
            </a:r>
            <a:r>
              <a:rPr lang="en-US" sz="2400" dirty="0">
                <a:hlinkClick r:id="rId2"/>
              </a:rPr>
              <a:t>https://tinyurl.com/DandIAug</a:t>
            </a:r>
            <a:endParaRPr lang="en-US" sz="2400" dirty="0"/>
          </a:p>
          <a:p>
            <a:pPr marL="0" indent="0">
              <a:spcBef>
                <a:spcPts val="852"/>
              </a:spcBef>
              <a:buNone/>
            </a:pPr>
            <a:endParaRPr lang="en-US" sz="4250" dirty="0"/>
          </a:p>
        </p:txBody>
      </p:sp>
    </p:spTree>
    <p:extLst>
      <p:ext uri="{BB962C8B-B14F-4D97-AF65-F5344CB8AC3E}">
        <p14:creationId xmlns:p14="http://schemas.microsoft.com/office/powerpoint/2010/main" val="2115980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77969" y="1332885"/>
            <a:ext cx="7588061" cy="1829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800" dirty="0">
                <a:latin typeface="Open Sans"/>
                <a:cs typeface="Open Sans"/>
              </a:rPr>
              <a:t>Join the next</a:t>
            </a:r>
          </a:p>
          <a:p>
            <a:pPr algn="ctr">
              <a:lnSpc>
                <a:spcPct val="114000"/>
              </a:lnSpc>
            </a:pPr>
            <a:r>
              <a:rPr lang="en-US" sz="2800" b="1" dirty="0">
                <a:solidFill>
                  <a:srgbClr val="D50032"/>
                </a:solidFill>
                <a:latin typeface="Open Sans"/>
                <a:cs typeface="Open Sans"/>
              </a:rPr>
              <a:t>RESULTS National Webinar</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800" b="1" dirty="0">
                <a:latin typeface="Open Sans"/>
                <a:ea typeface="Open Sans"/>
                <a:cs typeface="Open Sans"/>
              </a:rPr>
              <a:t>Saturday, September 9 at 1:00 pm ET </a:t>
            </a:r>
          </a:p>
          <a:p>
            <a:pPr algn="ctr">
              <a:lnSpc>
                <a:spcPct val="114000"/>
              </a:lnSpc>
              <a:spcAft>
                <a:spcPts val="2400"/>
              </a:spcAft>
            </a:pPr>
            <a:r>
              <a:rPr lang="en-US" sz="1600" dirty="0">
                <a:latin typeface="Open Sans"/>
                <a:ea typeface="Open Sans"/>
                <a:cs typeface="Open Sans"/>
              </a:rPr>
              <a:t>(a week later than normal due to Labor Day)</a:t>
            </a:r>
          </a:p>
        </p:txBody>
      </p:sp>
    </p:spTree>
    <p:extLst>
      <p:ext uri="{BB962C8B-B14F-4D97-AF65-F5344CB8AC3E}">
        <p14:creationId xmlns:p14="http://schemas.microsoft.com/office/powerpoint/2010/main" val="198574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466799"/>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rgbClr val="D50032"/>
              </a:buClr>
              <a:buSzPts val="2600"/>
              <a:buFont typeface="Open Sans"/>
              <a:buNone/>
            </a:pPr>
            <a:r>
              <a:rPr lang="en-US" sz="2600" b="1" i="0" u="none" strike="noStrike" cap="none" dirty="0">
                <a:solidFill>
                  <a:srgbClr val="D50032"/>
                </a:solidFill>
                <a:latin typeface="Open Sans"/>
                <a:ea typeface="Open Sans"/>
                <a:cs typeface="Open Sans"/>
                <a:sym typeface="Open Sans"/>
              </a:rPr>
              <a:t>Our Values &amp; Resources</a:t>
            </a:r>
            <a:endParaRPr lang="en-US" dirty="0"/>
          </a:p>
        </p:txBody>
      </p:sp>
      <p:sp>
        <p:nvSpPr>
          <p:cNvPr id="195" name="Google Shape;195;g1dd29ec108d_0_96"/>
          <p:cNvSpPr txBox="1"/>
          <p:nvPr/>
        </p:nvSpPr>
        <p:spPr>
          <a:xfrm>
            <a:off x="295876" y="662903"/>
            <a:ext cx="8149724" cy="43281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600"/>
              </a:spcAft>
              <a:buNone/>
            </a:pPr>
            <a:r>
              <a:rPr lang="en-US" sz="2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a:t>
            </a:r>
            <a:r>
              <a:rPr lang="en-US" sz="1400" b="0" i="1"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400" b="0" i="1"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14000"/>
              </a:lnSpc>
              <a:spcBef>
                <a:spcPts val="0"/>
              </a:spcBef>
              <a:spcAft>
                <a:spcPts val="600"/>
              </a:spcAft>
              <a:buNone/>
            </a:pPr>
            <a:r>
              <a:rPr lang="en-US" sz="14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Read our full anti-oppression values statement here at </a:t>
            </a:r>
            <a:r>
              <a:rPr lang="en-US" sz="1400" b="1" i="0" u="sng" strike="noStrike" cap="none"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Open Sans"/>
              </a:rPr>
              <a:t>results.org/values</a:t>
            </a:r>
            <a:r>
              <a:rPr lang="en-US" sz="14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14000"/>
              </a:lnSpc>
              <a:spcBef>
                <a:spcPts val="0"/>
              </a:spcBef>
              <a:spcAft>
                <a:spcPts val="600"/>
              </a:spcAft>
              <a:buNone/>
            </a:pP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Check out the </a:t>
            </a:r>
            <a:r>
              <a:rPr lang="en-US" sz="1400" b="0" i="0" u="sng" strike="noStrike" cap="none" dirty="0">
                <a:solidFill>
                  <a:srgbClr val="D50032"/>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2023 Spring Anti-Oppression Workshop Schedule </a:t>
            </a: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for training opportunities.</a:t>
            </a:r>
            <a:endParaRPr lang="en-US" sz="14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14000"/>
              </a:lnSpc>
              <a:spcBef>
                <a:spcPts val="0"/>
              </a:spcBef>
              <a:spcAft>
                <a:spcPts val="600"/>
              </a:spcAft>
              <a:buNone/>
            </a:pPr>
            <a:r>
              <a:rPr lang="en-US" sz="14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Find these resources and more at results.org/volunteers/anti-oppression:</a:t>
            </a:r>
            <a:endPar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628650" marR="0" lvl="1"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Resource Guides from our Diversity &amp; Inclusion trainings, including: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Interrupting Microaggressions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Creating Space for Critical Conversations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628650" marR="0" lvl="1"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Information on how RESULTS responds to oppressive incidents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endParaRPr sz="1350" b="0" i="0" u="none" strike="noStrike" cap="none" dirty="0">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2979" y="1422006"/>
            <a:ext cx="8998041" cy="12262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latin typeface="Open Sans"/>
                <a:ea typeface="Open Sans" panose="020B0606030504020204" pitchFamily="34" charset="0"/>
                <a:cs typeface="Open Sans"/>
              </a:rPr>
              <a:t>Who deserves to be poor? Work requirements as a tool of oppression</a:t>
            </a:r>
            <a:endParaRPr lang="en-US" sz="2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400" b="1" dirty="0">
                <a:latin typeface="Open Sans"/>
                <a:ea typeface="Open Sans"/>
                <a:cs typeface="Open Sans"/>
              </a:rPr>
              <a:t>Saturday, October 14, 12:00-3:00 pm ET </a:t>
            </a:r>
          </a:p>
        </p:txBody>
      </p:sp>
      <p:sp>
        <p:nvSpPr>
          <p:cNvPr id="3" name="TextBox 2">
            <a:extLst>
              <a:ext uri="{FF2B5EF4-FFF2-40B4-BE49-F238E27FC236}">
                <a16:creationId xmlns:a16="http://schemas.microsoft.com/office/drawing/2014/main" id="{8D9CC988-AB8D-B5CD-DA33-2C89190AABF7}"/>
              </a:ext>
            </a:extLst>
          </p:cNvPr>
          <p:cNvSpPr txBox="1"/>
          <p:nvPr/>
        </p:nvSpPr>
        <p:spPr>
          <a:xfrm>
            <a:off x="2400855" y="155579"/>
            <a:ext cx="4342290" cy="908582"/>
          </a:xfrm>
          <a:prstGeom prst="rect">
            <a:avLst/>
          </a:prstGeom>
          <a:noFill/>
        </p:spPr>
        <p:txBody>
          <a:bodyPr wrap="square">
            <a:spAutoFit/>
          </a:bodyPr>
          <a:lstStyle/>
          <a:p>
            <a:pPr algn="ctr">
              <a:lnSpc>
                <a:spcPct val="113999"/>
              </a:lnSpc>
              <a:spcAft>
                <a:spcPts val="3000"/>
              </a:spcAft>
            </a:pPr>
            <a:r>
              <a:rPr lang="en-US" sz="2400" b="1" dirty="0">
                <a:solidFill>
                  <a:srgbClr val="D50032"/>
                </a:solidFill>
                <a:latin typeface="Open Sans"/>
                <a:ea typeface="Open Sans"/>
                <a:cs typeface="Open Sans"/>
              </a:rPr>
              <a:t>Join us for a special October National Webinar</a:t>
            </a:r>
          </a:p>
        </p:txBody>
      </p:sp>
      <p:sp>
        <p:nvSpPr>
          <p:cNvPr id="4" name="TextBox 3">
            <a:extLst>
              <a:ext uri="{FF2B5EF4-FFF2-40B4-BE49-F238E27FC236}">
                <a16:creationId xmlns:a16="http://schemas.microsoft.com/office/drawing/2014/main" id="{486FA075-A532-2C87-73CF-3BBD48724922}"/>
              </a:ext>
            </a:extLst>
          </p:cNvPr>
          <p:cNvSpPr txBox="1"/>
          <p:nvPr/>
        </p:nvSpPr>
        <p:spPr>
          <a:xfrm>
            <a:off x="253269" y="3006084"/>
            <a:ext cx="8637459" cy="1612493"/>
          </a:xfrm>
          <a:prstGeom prst="rect">
            <a:avLst/>
          </a:prstGeom>
          <a:noFill/>
        </p:spPr>
        <p:txBody>
          <a:bodyPr wrap="square">
            <a:spAutoFit/>
          </a:bodyPr>
          <a:lstStyle/>
          <a:p>
            <a:pPr>
              <a:lnSpc>
                <a:spcPct val="113999"/>
              </a:lnSpc>
            </a:pPr>
            <a:r>
              <a:rPr lang="en-US" sz="2200" i="1" dirty="0">
                <a:latin typeface="Open Sans"/>
                <a:ea typeface="Open Sans"/>
                <a:cs typeface="Open Sans"/>
              </a:rPr>
              <a:t>Featured panel speakers, moderated by Michael Santos, </a:t>
            </a:r>
          </a:p>
          <a:p>
            <a:pPr marL="342900" indent="-342900">
              <a:lnSpc>
                <a:spcPct val="113999"/>
              </a:lnSpc>
              <a:buFont typeface="Arial" panose="020B0604020202020204" pitchFamily="34" charset="0"/>
              <a:buChar char="•"/>
            </a:pPr>
            <a:r>
              <a:rPr lang="en-US" sz="2200" dirty="0">
                <a:latin typeface="Open Sans"/>
                <a:ea typeface="Open Sans"/>
                <a:cs typeface="Open Sans"/>
              </a:rPr>
              <a:t>Peggy Bailey, Center for Budget and Policy Priorities</a:t>
            </a:r>
          </a:p>
          <a:p>
            <a:pPr marL="342900" indent="-342900">
              <a:lnSpc>
                <a:spcPct val="113999"/>
              </a:lnSpc>
              <a:buFont typeface="Arial" panose="020B0604020202020204" pitchFamily="34" charset="0"/>
              <a:buChar char="•"/>
            </a:pPr>
            <a:r>
              <a:rPr lang="en-US" sz="2200" dirty="0">
                <a:latin typeface="Open Sans"/>
                <a:ea typeface="Open Sans"/>
                <a:cs typeface="Open Sans"/>
              </a:rPr>
              <a:t>Aaron Carrillo, RESULTS Grassroots Board</a:t>
            </a:r>
          </a:p>
          <a:p>
            <a:pPr marL="342900" indent="-342900">
              <a:lnSpc>
                <a:spcPct val="113999"/>
              </a:lnSpc>
              <a:buFont typeface="Arial" panose="020B0604020202020204" pitchFamily="34" charset="0"/>
              <a:buChar char="•"/>
            </a:pPr>
            <a:r>
              <a:rPr lang="en-US" sz="2200" dirty="0">
                <a:latin typeface="Open Sans"/>
                <a:ea typeface="Open Sans"/>
                <a:cs typeface="Open Sans"/>
              </a:rPr>
              <a:t>Elisa Minoff, Center for the Study of Social Policy</a:t>
            </a:r>
          </a:p>
        </p:txBody>
      </p:sp>
    </p:spTree>
    <p:extLst>
      <p:ext uri="{BB962C8B-B14F-4D97-AF65-F5344CB8AC3E}">
        <p14:creationId xmlns:p14="http://schemas.microsoft.com/office/powerpoint/2010/main" val="418944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dirty="0">
                <a:solidFill>
                  <a:srgbClr val="D50032"/>
                </a:solidFill>
              </a:rPr>
              <a:t>Partner Organization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132862"/>
            <a:ext cx="7937845" cy="3579506"/>
          </a:xfrm>
          <a:prstGeom prst="rect">
            <a:avLst/>
          </a:prstGeom>
          <a:noFill/>
        </p:spPr>
        <p:txBody>
          <a:bodyPr wrap="square" lIns="91440" tIns="45720" rIns="91440" bIns="45720" rtlCol="0" anchor="t">
            <a:spAutoFit/>
          </a:bodyPr>
          <a:lstStyle/>
          <a:p>
            <a:pPr algn="ctr">
              <a:lnSpc>
                <a:spcPct val="113999"/>
              </a:lnSpc>
            </a:pPr>
            <a:r>
              <a:rPr lang="en-US" sz="2000" b="1" dirty="0">
                <a:latin typeface="Open Sans"/>
                <a:ea typeface="+mn-lt"/>
                <a:cs typeface="+mn-lt"/>
              </a:rPr>
              <a:t>Global Allies Program: Partners Ending Poverty </a:t>
            </a:r>
            <a:endParaRPr lang="en-US" sz="2000" dirty="0">
              <a:latin typeface="Open Sans"/>
              <a:ea typeface="+mn-lt"/>
              <a:cs typeface="+mn-lt"/>
            </a:endParaRPr>
          </a:p>
          <a:p>
            <a:pPr algn="ctr">
              <a:lnSpc>
                <a:spcPct val="113999"/>
              </a:lnSpc>
            </a:pPr>
            <a:r>
              <a:rPr lang="en-US" sz="2000" b="1" dirty="0">
                <a:latin typeface="Open Sans"/>
                <a:ea typeface="+mn-lt"/>
                <a:cs typeface="+mn-lt"/>
              </a:rPr>
              <a:t>with Returned Peace Corps Volunteers</a:t>
            </a:r>
            <a:endParaRPr lang="en-US" sz="2000" dirty="0">
              <a:latin typeface="Open Sans"/>
              <a:ea typeface="+mn-lt"/>
              <a:cs typeface="+mn-lt"/>
            </a:endParaRPr>
          </a:p>
          <a:p>
            <a:pPr algn="ctr">
              <a:lnSpc>
                <a:spcPct val="113999"/>
              </a:lnSpc>
            </a:pPr>
            <a:r>
              <a:rPr lang="en-US" sz="2000" b="1" dirty="0">
                <a:latin typeface="Open Sans"/>
                <a:ea typeface="+mn-lt"/>
                <a:cs typeface="+mn-lt"/>
              </a:rPr>
              <a:t>Thursday, August 10, 8:30 pm ET</a:t>
            </a:r>
            <a:endParaRPr lang="en-US" sz="2000" dirty="0">
              <a:latin typeface="Open Sans"/>
              <a:ea typeface="+mn-lt"/>
              <a:cs typeface="+mn-lt"/>
            </a:endParaRPr>
          </a:p>
          <a:p>
            <a:pPr algn="ctr">
              <a:lnSpc>
                <a:spcPct val="113999"/>
              </a:lnSpc>
            </a:pPr>
            <a:r>
              <a:rPr lang="en-US" sz="2000" dirty="0">
                <a:latin typeface="Open Sans"/>
                <a:ea typeface="+mn-lt"/>
                <a:cs typeface="+mn-lt"/>
              </a:rPr>
              <a:t>Register at </a:t>
            </a:r>
            <a:r>
              <a:rPr lang="en-US" sz="2000" dirty="0">
                <a:latin typeface="Open Sans"/>
                <a:ea typeface="+mn-lt"/>
                <a:cs typeface="+mn-lt"/>
                <a:hlinkClick r:id="rId3"/>
              </a:rPr>
              <a:t>https://tinyurl.com/GAPSummer23</a:t>
            </a:r>
            <a:endParaRPr lang="en-US" sz="2000" dirty="0">
              <a:latin typeface="Open Sans"/>
              <a:ea typeface="Open Sans"/>
              <a:cs typeface="Arial"/>
            </a:endParaRPr>
          </a:p>
          <a:p>
            <a:pPr algn="ctr">
              <a:lnSpc>
                <a:spcPct val="113999"/>
              </a:lnSpc>
            </a:pPr>
            <a:endParaRPr lang="en-US" sz="2000" dirty="0">
              <a:latin typeface="Open Sans"/>
              <a:ea typeface="Open Sans"/>
              <a:cs typeface="Arial"/>
            </a:endParaRPr>
          </a:p>
          <a:p>
            <a:pPr algn="ctr">
              <a:lnSpc>
                <a:spcPct val="114000"/>
              </a:lnSpc>
            </a:pPr>
            <a:r>
              <a:rPr lang="en-US" sz="2000" b="1" dirty="0">
                <a:latin typeface="Open Sans"/>
                <a:ea typeface="Open Sans"/>
                <a:cs typeface="Open Sans"/>
              </a:rPr>
              <a:t>Together Women Rise partnership webinar</a:t>
            </a:r>
            <a:endParaRPr lang="en-US" sz="2000" dirty="0">
              <a:latin typeface="Open Sans"/>
              <a:ea typeface="Open Sans"/>
              <a:cs typeface="Open Sans"/>
            </a:endParaRPr>
          </a:p>
          <a:p>
            <a:pPr algn="ctr">
              <a:lnSpc>
                <a:spcPct val="114000"/>
              </a:lnSpc>
            </a:pPr>
            <a:r>
              <a:rPr lang="en-US" sz="2000" b="1" dirty="0">
                <a:latin typeface="Open Sans"/>
                <a:ea typeface="Open Sans"/>
                <a:cs typeface="Open Sans"/>
              </a:rPr>
              <a:t>Tuesday, August 15, 8:30 pm ET</a:t>
            </a:r>
          </a:p>
          <a:p>
            <a:pPr algn="ctr">
              <a:lnSpc>
                <a:spcPct val="114000"/>
              </a:lnSpc>
            </a:pPr>
            <a:r>
              <a:rPr lang="en-US" sz="2000" dirty="0">
                <a:latin typeface="Open Sans"/>
                <a:ea typeface="Open Sans"/>
                <a:cs typeface="Open Sans"/>
              </a:rPr>
              <a:t>Join at </a:t>
            </a:r>
            <a:r>
              <a:rPr lang="en-US" sz="2000" dirty="0">
                <a:latin typeface="Open Sans"/>
                <a:ea typeface="+mn-lt"/>
                <a:cs typeface="+mn-lt"/>
                <a:hlinkClick r:id="rId4"/>
              </a:rPr>
              <a:t>https://tinyurl.com/TWRRP</a:t>
            </a:r>
            <a:endParaRPr lang="en-US" sz="2000" dirty="0">
              <a:latin typeface="Open Sans"/>
              <a:ea typeface="+mn-lt"/>
              <a:cs typeface="+mn-lt"/>
            </a:endParaRPr>
          </a:p>
          <a:p>
            <a:pPr algn="ctr">
              <a:lnSpc>
                <a:spcPct val="113999"/>
              </a:lnSpc>
            </a:pPr>
            <a:endParaRPr lang="en-US" sz="2000" dirty="0">
              <a:latin typeface="Arial"/>
              <a:ea typeface="Open Sans" panose="020B0606030504020204" pitchFamily="34" charset="0"/>
              <a:cs typeface="Arial"/>
            </a:endParaRPr>
          </a:p>
          <a:p>
            <a:pPr algn="ctr">
              <a:lnSpc>
                <a:spcPct val="113999"/>
              </a:lnSpc>
            </a:pPr>
            <a:endParaRPr lang="en-US" sz="2000" dirty="0">
              <a:latin typeface="Open Sans" panose="020B0606030504020204" pitchFamily="34" charset="0"/>
              <a:ea typeface="Open Sans" panose="020B0606030504020204" pitchFamily="34" charset="0"/>
              <a:cs typeface="Arial"/>
            </a:endParaRPr>
          </a:p>
        </p:txBody>
      </p:sp>
    </p:spTree>
    <p:extLst>
      <p:ext uri="{BB962C8B-B14F-4D97-AF65-F5344CB8AC3E}">
        <p14:creationId xmlns:p14="http://schemas.microsoft.com/office/powerpoint/2010/main" val="2761104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Free Agents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384291" y="1308295"/>
            <a:ext cx="8375416" cy="2526910"/>
          </a:xfrm>
          <a:prstGeom prst="rect">
            <a:avLst/>
          </a:prstGeom>
          <a:noFill/>
        </p:spPr>
        <p:txBody>
          <a:bodyPr wrap="square" lIns="91440" tIns="45720" rIns="91440" bIns="45720" rtlCol="0" anchor="t">
            <a:spAutoFit/>
          </a:bodyPr>
          <a:lstStyle/>
          <a:p>
            <a:pPr algn="ctr">
              <a:lnSpc>
                <a:spcPct val="114000"/>
              </a:lnSpc>
            </a:pPr>
            <a:r>
              <a:rPr lang="en-US" sz="2000" b="1" dirty="0">
                <a:latin typeface="Open Sans"/>
                <a:ea typeface="Open Sans"/>
                <a:cs typeface="Open Sans"/>
              </a:rPr>
              <a:t>U.S. Poverty Free Agents</a:t>
            </a:r>
          </a:p>
          <a:p>
            <a:pPr algn="ctr">
              <a:lnSpc>
                <a:spcPct val="114000"/>
              </a:lnSpc>
            </a:pPr>
            <a:r>
              <a:rPr lang="en-US" sz="2000" b="1" dirty="0">
                <a:latin typeface="Open Sans"/>
                <a:ea typeface="Open Sans"/>
                <a:cs typeface="Open Sans"/>
              </a:rPr>
              <a:t>Tuesday, August 22, 1:00 pm ET and 8:00 pm ET (your choice) </a:t>
            </a:r>
          </a:p>
          <a:p>
            <a:pPr algn="ctr">
              <a:lnSpc>
                <a:spcPct val="114000"/>
              </a:lnSpc>
            </a:pPr>
            <a:r>
              <a:rPr lang="en-US" sz="2000" dirty="0">
                <a:latin typeface="Open Sans"/>
                <a:ea typeface="Open Sans"/>
                <a:cs typeface="Open Sans"/>
              </a:rPr>
              <a:t>Contact Jos Linn at </a:t>
            </a:r>
            <a:r>
              <a:rPr lang="en-US" sz="2000" dirty="0">
                <a:latin typeface="Open Sans"/>
                <a:ea typeface="Open Sans"/>
                <a:cs typeface="Open Sans"/>
                <a:hlinkClick r:id="rId3"/>
              </a:rPr>
              <a:t>jlinn@results.org</a:t>
            </a:r>
            <a:r>
              <a:rPr lang="en-US" sz="2000" dirty="0">
                <a:latin typeface="Open Sans"/>
                <a:ea typeface="Open Sans"/>
                <a:cs typeface="Open Sans"/>
              </a:rPr>
              <a:t> for information.</a:t>
            </a:r>
          </a:p>
          <a:p>
            <a:pPr algn="ctr">
              <a:lnSpc>
                <a:spcPct val="114000"/>
              </a:lnSpc>
            </a:pP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r>
              <a:rPr lang="en-US" sz="2000" b="1" dirty="0">
                <a:latin typeface="Open Sans"/>
                <a:ea typeface="Open Sans"/>
                <a:cs typeface="Segoe UI"/>
              </a:rPr>
              <a:t>Global Poverty Free Agents</a:t>
            </a:r>
            <a:endParaRPr lang="en-US" sz="2000" dirty="0">
              <a:latin typeface="Open Sans"/>
              <a:ea typeface="Open Sans"/>
              <a:cs typeface="Segoe UI"/>
            </a:endParaRPr>
          </a:p>
          <a:p>
            <a:pPr algn="ctr">
              <a:lnSpc>
                <a:spcPct val="113999"/>
              </a:lnSpc>
            </a:pPr>
            <a:r>
              <a:rPr lang="en-US" sz="2000" b="1" dirty="0">
                <a:latin typeface="Open Sans"/>
                <a:ea typeface="Open Sans"/>
                <a:cs typeface="Segoe UI"/>
              </a:rPr>
              <a:t>Monday, August 28, 7:00 pm ET</a:t>
            </a:r>
            <a:endParaRPr lang="en-US" sz="2000" dirty="0">
              <a:latin typeface="Open Sans"/>
              <a:ea typeface="Open Sans"/>
              <a:cs typeface="Segoe UI"/>
            </a:endParaRPr>
          </a:p>
          <a:p>
            <a:pPr algn="ctr">
              <a:lnSpc>
                <a:spcPct val="113999"/>
              </a:lnSpc>
            </a:pPr>
            <a:r>
              <a:rPr lang="en-US" sz="2000" dirty="0">
                <a:latin typeface="Open Sans"/>
                <a:ea typeface="Open Sans"/>
                <a:cs typeface="Segoe UI"/>
              </a:rPr>
              <a:t>Contact Lisa Marchal at </a:t>
            </a:r>
            <a:r>
              <a:rPr lang="en-US" sz="2000" dirty="0">
                <a:solidFill>
                  <a:srgbClr val="D50032"/>
                </a:solidFill>
                <a:latin typeface="Open Sans"/>
                <a:ea typeface="Open Sans"/>
                <a:cs typeface="Segoe UI"/>
                <a:hlinkClick r:id="rId4"/>
              </a:rPr>
              <a:t>lmarchal@results.org</a:t>
            </a:r>
            <a:r>
              <a:rPr lang="en-US" sz="2000" dirty="0">
                <a:latin typeface="Open Sans"/>
                <a:ea typeface="Open Sans"/>
                <a:cs typeface="Segoe UI"/>
              </a:rPr>
              <a:t> for information.</a:t>
            </a:r>
            <a:endParaRPr lang="en-US" dirty="0">
              <a:latin typeface="Open Sans"/>
            </a:endParaRPr>
          </a:p>
        </p:txBody>
      </p:sp>
    </p:spTree>
    <p:extLst>
      <p:ext uri="{BB962C8B-B14F-4D97-AF65-F5344CB8AC3E}">
        <p14:creationId xmlns:p14="http://schemas.microsoft.com/office/powerpoint/2010/main" val="31147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91203-F6F5-2BD3-3E34-C51B19806D7D}"/>
              </a:ext>
            </a:extLst>
          </p:cNvPr>
          <p:cNvSpPr txBox="1"/>
          <p:nvPr/>
        </p:nvSpPr>
        <p:spPr>
          <a:xfrm>
            <a:off x="290017" y="1017446"/>
            <a:ext cx="8563966" cy="3108608"/>
          </a:xfrm>
          <a:prstGeom prst="rect">
            <a:avLst/>
          </a:prstGeom>
          <a:noFill/>
        </p:spPr>
        <p:txBody>
          <a:bodyPr wrap="square" lIns="91440" tIns="45720" rIns="91440" bIns="45720" rtlCol="0" anchor="t">
            <a:spAutoFit/>
          </a:bodyPr>
          <a:lstStyle/>
          <a:p>
            <a:pPr algn="ctr" defTabSz="914400">
              <a:lnSpc>
                <a:spcPct val="113999"/>
              </a:lnSpc>
            </a:pPr>
            <a:r>
              <a:rPr lang="en-US" sz="2000" b="1" dirty="0">
                <a:latin typeface="Open Sans"/>
                <a:ea typeface="+mn-lt"/>
                <a:cs typeface="+mn-lt"/>
              </a:rPr>
              <a:t>Event Planning and Outreach Office Hours</a:t>
            </a:r>
            <a:r>
              <a:rPr lang="en-US" sz="2000" dirty="0">
                <a:latin typeface="Open Sans"/>
                <a:ea typeface="+mn-lt"/>
                <a:cs typeface="+mn-lt"/>
              </a:rPr>
              <a:t> </a:t>
            </a:r>
            <a:endParaRPr lang="en-US" sz="2000" dirty="0">
              <a:latin typeface="Open Sans"/>
              <a:ea typeface="Open Sans"/>
              <a:cs typeface="Arial"/>
            </a:endParaRPr>
          </a:p>
          <a:p>
            <a:pPr algn="ctr" defTabSz="914400">
              <a:lnSpc>
                <a:spcPct val="113999"/>
              </a:lnSpc>
            </a:pPr>
            <a:r>
              <a:rPr lang="en-US" sz="2000" b="1" dirty="0">
                <a:latin typeface="Open Sans"/>
                <a:ea typeface="+mn-lt"/>
                <a:cs typeface="+mn-lt"/>
              </a:rPr>
              <a:t>Thursdays in August, 2:00 pm ET</a:t>
            </a:r>
            <a:r>
              <a:rPr lang="en-US" sz="2000" dirty="0">
                <a:latin typeface="Open Sans"/>
                <a:ea typeface="+mn-lt"/>
                <a:cs typeface="+mn-lt"/>
              </a:rPr>
              <a:t> </a:t>
            </a:r>
          </a:p>
          <a:p>
            <a:pPr algn="ctr" defTabSz="914400">
              <a:lnSpc>
                <a:spcPct val="113999"/>
              </a:lnSpc>
              <a:spcAft>
                <a:spcPts val="1800"/>
              </a:spcAft>
            </a:pPr>
            <a:r>
              <a:rPr lang="en-US" sz="2000" dirty="0">
                <a:latin typeface="Open Sans"/>
                <a:ea typeface="+mn-lt"/>
                <a:cs typeface="+mn-lt"/>
              </a:rPr>
              <a:t>Join via</a:t>
            </a:r>
            <a:r>
              <a:rPr lang="en-US" sz="2000" dirty="0">
                <a:solidFill>
                  <a:srgbClr val="000000"/>
                </a:solidFill>
                <a:latin typeface="Open Sans"/>
                <a:ea typeface="Open Sans"/>
                <a:cs typeface="Arial"/>
              </a:rPr>
              <a:t> Zoom at </a:t>
            </a:r>
            <a:r>
              <a:rPr lang="en-US" sz="2000" dirty="0">
                <a:solidFill>
                  <a:srgbClr val="D50032"/>
                </a:solidFill>
                <a:latin typeface="Open Sans"/>
                <a:ea typeface="Open Sans"/>
                <a:cs typeface="Arial"/>
                <a:hlinkClick r:id="rId3"/>
              </a:rPr>
              <a:t>https://results.zoom.us/j/98524229370</a:t>
            </a:r>
            <a:r>
              <a:rPr lang="en-US" sz="2000" dirty="0">
                <a:latin typeface="Open Sans"/>
                <a:ea typeface="+mn-lt"/>
                <a:cs typeface="+mn-lt"/>
              </a:rPr>
              <a:t> or call (312) 626-6799, Meeting ID: 985 2422 9370.</a:t>
            </a:r>
            <a:r>
              <a:rPr lang="en-US" sz="2000" dirty="0">
                <a:latin typeface="Open Sans"/>
                <a:ea typeface="Open Sans"/>
                <a:cs typeface="Arial"/>
              </a:rPr>
              <a:t> No registration required.</a:t>
            </a:r>
          </a:p>
          <a:p>
            <a:pPr algn="ctr">
              <a:lnSpc>
                <a:spcPct val="113999"/>
              </a:lnSpc>
            </a:pPr>
            <a:r>
              <a:rPr lang="en-US" sz="2000" b="1" dirty="0">
                <a:latin typeface="Open Sans"/>
                <a:ea typeface="Open Sans"/>
                <a:cs typeface="Open Sans"/>
              </a:rPr>
              <a:t>Action Network Managers Webinar </a:t>
            </a:r>
            <a:endParaRPr lang="en-US" sz="2000" dirty="0">
              <a:latin typeface="Open Sans"/>
              <a:ea typeface="Open Sans"/>
              <a:cs typeface="Arial"/>
            </a:endParaRPr>
          </a:p>
          <a:p>
            <a:pPr algn="ctr">
              <a:lnSpc>
                <a:spcPct val="114000"/>
              </a:lnSpc>
            </a:pPr>
            <a:r>
              <a:rPr lang="en-US" sz="2000" b="1" dirty="0">
                <a:latin typeface="Open Sans"/>
                <a:ea typeface="Open Sans"/>
                <a:cs typeface="Open Sans"/>
              </a:rPr>
              <a:t>Wednesday, August 16, 12:30 pm and 8:00 pm ET</a:t>
            </a:r>
            <a:endParaRPr lang="en-US" sz="2000" dirty="0">
              <a:latin typeface="Open Sans"/>
              <a:ea typeface="Open Sans"/>
              <a:cs typeface="Open Sans"/>
            </a:endParaRPr>
          </a:p>
          <a:p>
            <a:pPr algn="ctr">
              <a:lnSpc>
                <a:spcPct val="114000"/>
              </a:lnSpc>
            </a:pPr>
            <a:r>
              <a:rPr lang="en-US" sz="2000" u="sng" dirty="0">
                <a:solidFill>
                  <a:srgbClr val="D50032"/>
                </a:solidFill>
                <a:latin typeface="Open Sans"/>
                <a:ea typeface="Open Sans"/>
                <a:cs typeface="Open Sans"/>
                <a:hlinkClick r:id="rId4"/>
              </a:rPr>
              <a:t>Click for the 12:30 session</a:t>
            </a:r>
            <a:r>
              <a:rPr lang="en-US" sz="2000" b="0" i="0" dirty="0">
                <a:effectLst/>
                <a:latin typeface="Open Sans"/>
                <a:ea typeface="Open Sans"/>
                <a:cs typeface="Open Sans"/>
              </a:rPr>
              <a:t>; </a:t>
            </a:r>
            <a:r>
              <a:rPr lang="en-US" sz="2000" u="sng" dirty="0">
                <a:solidFill>
                  <a:srgbClr val="D50032"/>
                </a:solidFill>
                <a:latin typeface="Open Sans"/>
                <a:ea typeface="Open Sans"/>
                <a:cs typeface="Open Sans"/>
                <a:hlinkClick r:id="rId5"/>
              </a:rPr>
              <a:t>Click for the 8:00 session</a:t>
            </a:r>
            <a:endParaRPr lang="en-US" sz="2000" u="sng" dirty="0">
              <a:solidFill>
                <a:srgbClr val="D50032"/>
              </a:solidFill>
              <a:latin typeface="Open Sans"/>
              <a:ea typeface="Open Sans"/>
              <a:cs typeface="Open Sans"/>
            </a:endParaRPr>
          </a:p>
          <a:p>
            <a:pPr algn="ctr">
              <a:lnSpc>
                <a:spcPct val="114000"/>
              </a:lnSpc>
              <a:spcAft>
                <a:spcPts val="1800"/>
              </a:spcAft>
            </a:pPr>
            <a:r>
              <a:rPr lang="en-US" sz="2000" b="0" i="0" dirty="0">
                <a:effectLst/>
                <a:latin typeface="Open Sans"/>
                <a:ea typeface="Open Sans"/>
                <a:cs typeface="Open Sans"/>
              </a:rPr>
              <a:t>No registration required. </a:t>
            </a:r>
          </a:p>
        </p:txBody>
      </p:sp>
      <p:sp>
        <p:nvSpPr>
          <p:cNvPr id="2" name="Title 1">
            <a:extLst>
              <a:ext uri="{FF2B5EF4-FFF2-40B4-BE49-F238E27FC236}">
                <a16:creationId xmlns:a16="http://schemas.microsoft.com/office/drawing/2014/main" id="{11384F1F-C0FB-BDD6-3EE8-555FCE69A565}"/>
              </a:ext>
            </a:extLst>
          </p:cNvPr>
          <p:cNvSpPr>
            <a:spLocks noGrp="1"/>
          </p:cNvSpPr>
          <p:nvPr>
            <p:ph type="title"/>
          </p:nvPr>
        </p:nvSpPr>
        <p:spPr>
          <a:xfrm>
            <a:off x="871254" y="157843"/>
            <a:ext cx="7401491" cy="662957"/>
          </a:xfrm>
        </p:spPr>
        <p:txBody>
          <a:bodyPr>
            <a:normAutofit/>
          </a:bodyPr>
          <a:lstStyle/>
          <a:p>
            <a:r>
              <a:rPr lang="en-US" sz="3200" b="1" dirty="0">
                <a:solidFill>
                  <a:srgbClr val="D50032"/>
                </a:solidFill>
              </a:rPr>
              <a:t>Other Support Calls</a:t>
            </a:r>
          </a:p>
        </p:txBody>
      </p:sp>
    </p:spTree>
    <p:extLst>
      <p:ext uri="{BB962C8B-B14F-4D97-AF65-F5344CB8AC3E}">
        <p14:creationId xmlns:p14="http://schemas.microsoft.com/office/powerpoint/2010/main" val="281129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B450-B230-9CA0-AE43-7AD2429A102B}"/>
              </a:ext>
            </a:extLst>
          </p:cNvPr>
          <p:cNvSpPr>
            <a:spLocks noGrp="1"/>
          </p:cNvSpPr>
          <p:nvPr>
            <p:ph type="title"/>
          </p:nvPr>
        </p:nvSpPr>
        <p:spPr>
          <a:xfrm>
            <a:off x="871254" y="125187"/>
            <a:ext cx="7401491" cy="857250"/>
          </a:xfrm>
        </p:spPr>
        <p:txBody>
          <a:bodyPr>
            <a:normAutofit fontScale="90000"/>
          </a:bodyPr>
          <a:lstStyle/>
          <a:p>
            <a:br>
              <a:rPr lang="en-US" sz="3600" b="1" dirty="0">
                <a:solidFill>
                  <a:srgbClr val="D50032"/>
                </a:solidFill>
              </a:rPr>
            </a:br>
            <a:r>
              <a:rPr lang="en-US" sz="3600" b="1" dirty="0">
                <a:solidFill>
                  <a:srgbClr val="D50032"/>
                </a:solidFill>
              </a:rPr>
              <a:t>Other Support Calls</a:t>
            </a:r>
          </a:p>
          <a:p>
            <a:endParaRPr lang="en-US" sz="5850" dirty="0"/>
          </a:p>
        </p:txBody>
      </p:sp>
      <p:sp>
        <p:nvSpPr>
          <p:cNvPr id="3" name="Content Placeholder 2">
            <a:extLst>
              <a:ext uri="{FF2B5EF4-FFF2-40B4-BE49-F238E27FC236}">
                <a16:creationId xmlns:a16="http://schemas.microsoft.com/office/drawing/2014/main" id="{1AD25A84-7500-0040-C27F-07C60784A101}"/>
              </a:ext>
            </a:extLst>
          </p:cNvPr>
          <p:cNvSpPr>
            <a:spLocks noGrp="1"/>
          </p:cNvSpPr>
          <p:nvPr>
            <p:ph idx="1"/>
          </p:nvPr>
        </p:nvSpPr>
        <p:spPr>
          <a:xfrm>
            <a:off x="525600" y="982437"/>
            <a:ext cx="8161200" cy="3215163"/>
          </a:xfrm>
        </p:spPr>
        <p:txBody>
          <a:bodyPr>
            <a:normAutofit/>
          </a:bodyPr>
          <a:lstStyle/>
          <a:p>
            <a:pPr marL="0" indent="0" algn="ctr">
              <a:lnSpc>
                <a:spcPct val="113000"/>
              </a:lnSpc>
              <a:spcBef>
                <a:spcPts val="0"/>
              </a:spcBef>
              <a:buNone/>
            </a:pPr>
            <a:r>
              <a:rPr lang="en-US" sz="2000" b="1" dirty="0">
                <a:latin typeface="Open Sans"/>
                <a:ea typeface="Open Sans"/>
                <a:cs typeface="Open Sans"/>
              </a:rPr>
              <a:t>Media Office Hour </a:t>
            </a:r>
            <a:endParaRPr lang="en-US" sz="2000" dirty="0">
              <a:latin typeface="Open Sans"/>
              <a:ea typeface="Open Sans"/>
              <a:cs typeface="Arial"/>
            </a:endParaRPr>
          </a:p>
          <a:p>
            <a:pPr marL="0" indent="0" algn="ctr">
              <a:lnSpc>
                <a:spcPct val="113000"/>
              </a:lnSpc>
              <a:spcBef>
                <a:spcPts val="0"/>
              </a:spcBef>
              <a:buNone/>
            </a:pPr>
            <a:r>
              <a:rPr lang="en-US" sz="2000" b="1" dirty="0">
                <a:latin typeface="Open Sans"/>
                <a:ea typeface="Open Sans"/>
                <a:cs typeface="Open Sans"/>
              </a:rPr>
              <a:t>Wednesday, August 23, 2:00 pm ET</a:t>
            </a:r>
            <a:endParaRPr lang="en-US" sz="2000" dirty="0">
              <a:latin typeface="Open Sans"/>
              <a:ea typeface="Open Sans"/>
              <a:cs typeface="Arial"/>
            </a:endParaRPr>
          </a:p>
          <a:p>
            <a:pPr marL="0" indent="0" algn="ctr">
              <a:lnSpc>
                <a:spcPct val="113000"/>
              </a:lnSpc>
              <a:spcBef>
                <a:spcPts val="0"/>
              </a:spcBef>
              <a:buNone/>
            </a:pPr>
            <a:r>
              <a:rPr lang="en-US" sz="2000" dirty="0">
                <a:latin typeface="Open Sans"/>
                <a:ea typeface="Open Sans"/>
                <a:cs typeface="Open Sans"/>
              </a:rPr>
              <a:t>Join via Zoom at </a:t>
            </a:r>
            <a:r>
              <a:rPr lang="en-US" sz="2000" dirty="0">
                <a:latin typeface="Open Sans"/>
                <a:ea typeface="Open Sans"/>
                <a:cs typeface="Open Sans"/>
                <a:hlinkClick r:id="rId2"/>
              </a:rPr>
              <a:t>https://results.zoom.us/j/93668005494</a:t>
            </a:r>
            <a:r>
              <a:rPr lang="en-US" sz="2000" dirty="0">
                <a:latin typeface="Open Sans"/>
                <a:ea typeface="Open Sans"/>
                <a:cs typeface="Open Sans"/>
              </a:rPr>
              <a:t> or (312) 626-6799, meeting ID 936 6800 5494. No registration required. </a:t>
            </a:r>
            <a:endParaRPr lang="en-US" sz="2800" b="1" dirty="0">
              <a:latin typeface="Open Sans"/>
              <a:ea typeface="Open Sans"/>
              <a:cs typeface="Open Sans"/>
            </a:endParaRPr>
          </a:p>
          <a:p>
            <a:pPr marL="0" indent="0" algn="ctr">
              <a:lnSpc>
                <a:spcPct val="113000"/>
              </a:lnSpc>
              <a:spcBef>
                <a:spcPts val="0"/>
              </a:spcBef>
              <a:buNone/>
            </a:pPr>
            <a:endParaRPr lang="en-US" sz="2000" b="1" dirty="0"/>
          </a:p>
          <a:p>
            <a:pPr marL="0" indent="0" algn="ctr">
              <a:lnSpc>
                <a:spcPct val="113000"/>
              </a:lnSpc>
              <a:spcBef>
                <a:spcPts val="0"/>
              </a:spcBef>
              <a:buNone/>
            </a:pPr>
            <a:r>
              <a:rPr lang="en-US" sz="2000" b="1" dirty="0"/>
              <a:t>New Advocate Mentor Connection Call </a:t>
            </a:r>
            <a:endParaRPr lang="en-US" sz="4800" dirty="0"/>
          </a:p>
          <a:p>
            <a:pPr marL="0" indent="0" algn="ctr">
              <a:lnSpc>
                <a:spcPct val="113000"/>
              </a:lnSpc>
              <a:spcBef>
                <a:spcPts val="0"/>
              </a:spcBef>
              <a:buNone/>
            </a:pPr>
            <a:r>
              <a:rPr lang="en-US" sz="2000" b="1" dirty="0"/>
              <a:t>Thursday, August 24, 8:00 pm ET</a:t>
            </a:r>
          </a:p>
          <a:p>
            <a:pPr marL="0" indent="0" algn="ctr">
              <a:lnSpc>
                <a:spcPct val="113000"/>
              </a:lnSpc>
              <a:spcBef>
                <a:spcPts val="0"/>
              </a:spcBef>
              <a:buNone/>
            </a:pPr>
            <a:r>
              <a:rPr lang="en-US" sz="2000" b="1" dirty="0"/>
              <a:t>Register at: </a:t>
            </a:r>
            <a:r>
              <a:rPr lang="en-US" sz="2000" dirty="0">
                <a:hlinkClick r:id="rId3"/>
              </a:rPr>
              <a:t>https://tinyurl.com/NAMCCAug</a:t>
            </a:r>
            <a:endParaRPr lang="en-US" sz="1600" dirty="0"/>
          </a:p>
        </p:txBody>
      </p:sp>
    </p:spTree>
    <p:extLst>
      <p:ext uri="{BB962C8B-B14F-4D97-AF65-F5344CB8AC3E}">
        <p14:creationId xmlns:p14="http://schemas.microsoft.com/office/powerpoint/2010/main" val="1294725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FFDF-0AC5-8C1B-2888-7C75A5A20CA5}"/>
              </a:ext>
            </a:extLst>
          </p:cNvPr>
          <p:cNvSpPr>
            <a:spLocks noGrp="1"/>
          </p:cNvSpPr>
          <p:nvPr>
            <p:ph type="title"/>
          </p:nvPr>
        </p:nvSpPr>
        <p:spPr>
          <a:xfrm>
            <a:off x="783847" y="17625"/>
            <a:ext cx="7401491" cy="650111"/>
          </a:xfrm>
        </p:spPr>
        <p:txBody>
          <a:bodyPr>
            <a:normAutofit/>
          </a:bodyPr>
          <a:lstStyle/>
          <a:p>
            <a:r>
              <a:rPr lang="en-US" sz="3200" b="1" dirty="0">
                <a:solidFill>
                  <a:schemeClr val="bg2"/>
                </a:solidFill>
              </a:rPr>
              <a:t>RESULTS Merchandise Shop</a:t>
            </a:r>
          </a:p>
        </p:txBody>
      </p:sp>
      <p:sp>
        <p:nvSpPr>
          <p:cNvPr id="5" name="Content Placeholder 4">
            <a:extLst>
              <a:ext uri="{FF2B5EF4-FFF2-40B4-BE49-F238E27FC236}">
                <a16:creationId xmlns:a16="http://schemas.microsoft.com/office/drawing/2014/main" id="{12346EE8-6FAC-E56A-B8AC-0FC0C601CD5D}"/>
              </a:ext>
            </a:extLst>
          </p:cNvPr>
          <p:cNvSpPr>
            <a:spLocks noGrp="1"/>
          </p:cNvSpPr>
          <p:nvPr>
            <p:ph idx="1"/>
          </p:nvPr>
        </p:nvSpPr>
        <p:spPr>
          <a:xfrm>
            <a:off x="369793" y="1005482"/>
            <a:ext cx="8229600" cy="3394472"/>
          </a:xfrm>
        </p:spPr>
        <p:txBody>
          <a:bodyPr>
            <a:normAutofit/>
          </a:bodyPr>
          <a:lstStyle/>
          <a:p>
            <a:pPr indent="-499110">
              <a:spcBef>
                <a:spcPts val="852"/>
              </a:spcBef>
              <a:buSzPct val="100000"/>
            </a:pPr>
            <a:r>
              <a:rPr lang="en-US" sz="2400" dirty="0"/>
              <a:t>RESULTS Merchandise Shop linked at the bottom of every page</a:t>
            </a:r>
          </a:p>
          <a:p>
            <a:pPr indent="-499110">
              <a:spcBef>
                <a:spcPts val="852"/>
              </a:spcBef>
              <a:buSzPct val="100000"/>
            </a:pPr>
            <a:r>
              <a:rPr lang="en-US" sz="2400" b="1" dirty="0"/>
              <a:t>results.threadless.com</a:t>
            </a:r>
          </a:p>
          <a:p>
            <a:pPr indent="-499110">
              <a:spcBef>
                <a:spcPts val="852"/>
              </a:spcBef>
            </a:pPr>
            <a:endParaRPr lang="en-US" sz="2400" dirty="0"/>
          </a:p>
          <a:p>
            <a:pPr indent="-499110">
              <a:spcBef>
                <a:spcPts val="852"/>
              </a:spcBef>
            </a:pPr>
            <a:endParaRPr lang="en-US" sz="2400" dirty="0"/>
          </a:p>
        </p:txBody>
      </p:sp>
      <p:pic>
        <p:nvPicPr>
          <p:cNvPr id="3" name="Picture 3">
            <a:extLst>
              <a:ext uri="{FF2B5EF4-FFF2-40B4-BE49-F238E27FC236}">
                <a16:creationId xmlns:a16="http://schemas.microsoft.com/office/drawing/2014/main" id="{2F219A0C-A660-546D-116B-3B1FD6C3364B}"/>
              </a:ext>
            </a:extLst>
          </p:cNvPr>
          <p:cNvPicPr>
            <a:picLocks noChangeAspect="1"/>
          </p:cNvPicPr>
          <p:nvPr/>
        </p:nvPicPr>
        <p:blipFill rotWithShape="1">
          <a:blip r:embed="rId2"/>
          <a:srcRect r="179" b="-629"/>
          <a:stretch/>
        </p:blipFill>
        <p:spPr>
          <a:xfrm>
            <a:off x="435967" y="3191412"/>
            <a:ext cx="4657355" cy="1095998"/>
          </a:xfrm>
          <a:prstGeom prst="rect">
            <a:avLst/>
          </a:prstGeom>
        </p:spPr>
      </p:pic>
      <p:sp>
        <p:nvSpPr>
          <p:cNvPr id="6" name="Oval 5">
            <a:extLst>
              <a:ext uri="{FF2B5EF4-FFF2-40B4-BE49-F238E27FC236}">
                <a16:creationId xmlns:a16="http://schemas.microsoft.com/office/drawing/2014/main" id="{66246BFA-DEB9-A068-0332-3FD27E0E49DB}"/>
              </a:ext>
            </a:extLst>
          </p:cNvPr>
          <p:cNvSpPr/>
          <p:nvPr/>
        </p:nvSpPr>
        <p:spPr>
          <a:xfrm>
            <a:off x="1364876" y="3023968"/>
            <a:ext cx="746312" cy="639495"/>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FAFCAE92-DE83-822E-7977-88E8092BD4EB}"/>
              </a:ext>
            </a:extLst>
          </p:cNvPr>
          <p:cNvCxnSpPr>
            <a:cxnSpLocks/>
          </p:cNvCxnSpPr>
          <p:nvPr/>
        </p:nvCxnSpPr>
        <p:spPr>
          <a:xfrm flipH="1">
            <a:off x="1985556" y="2427705"/>
            <a:ext cx="426071" cy="49135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8">
            <a:extLst>
              <a:ext uri="{FF2B5EF4-FFF2-40B4-BE49-F238E27FC236}">
                <a16:creationId xmlns:a16="http://schemas.microsoft.com/office/drawing/2014/main" id="{17320F0E-45B0-A487-192C-C784DE3E7256}"/>
              </a:ext>
            </a:extLst>
          </p:cNvPr>
          <p:cNvPicPr>
            <a:picLocks noChangeAspect="1"/>
          </p:cNvPicPr>
          <p:nvPr/>
        </p:nvPicPr>
        <p:blipFill>
          <a:blip r:embed="rId3"/>
          <a:stretch>
            <a:fillRect/>
          </a:stretch>
        </p:blipFill>
        <p:spPr>
          <a:xfrm>
            <a:off x="5093322" y="1710973"/>
            <a:ext cx="2071437" cy="2065134"/>
          </a:xfrm>
          <a:prstGeom prst="rect">
            <a:avLst/>
          </a:prstGeom>
        </p:spPr>
      </p:pic>
      <p:pic>
        <p:nvPicPr>
          <p:cNvPr id="9" name="Picture 9">
            <a:extLst>
              <a:ext uri="{FF2B5EF4-FFF2-40B4-BE49-F238E27FC236}">
                <a16:creationId xmlns:a16="http://schemas.microsoft.com/office/drawing/2014/main" id="{07ED18E5-BD5E-7EAA-E4D9-174AF00D58C1}"/>
              </a:ext>
            </a:extLst>
          </p:cNvPr>
          <p:cNvPicPr>
            <a:picLocks noChangeAspect="1"/>
          </p:cNvPicPr>
          <p:nvPr/>
        </p:nvPicPr>
        <p:blipFill>
          <a:blip r:embed="rId4"/>
          <a:stretch>
            <a:fillRect/>
          </a:stretch>
        </p:blipFill>
        <p:spPr>
          <a:xfrm>
            <a:off x="6933019" y="3110266"/>
            <a:ext cx="1429754" cy="1388613"/>
          </a:xfrm>
          <a:prstGeom prst="rect">
            <a:avLst/>
          </a:prstGeom>
        </p:spPr>
      </p:pic>
      <p:pic>
        <p:nvPicPr>
          <p:cNvPr id="10" name="Picture 10">
            <a:extLst>
              <a:ext uri="{FF2B5EF4-FFF2-40B4-BE49-F238E27FC236}">
                <a16:creationId xmlns:a16="http://schemas.microsoft.com/office/drawing/2014/main" id="{15CC393E-0931-3B1E-FDBD-9D7F1DA3979C}"/>
              </a:ext>
            </a:extLst>
          </p:cNvPr>
          <p:cNvPicPr>
            <a:picLocks noChangeAspect="1"/>
          </p:cNvPicPr>
          <p:nvPr/>
        </p:nvPicPr>
        <p:blipFill>
          <a:blip r:embed="rId5"/>
          <a:stretch>
            <a:fillRect/>
          </a:stretch>
        </p:blipFill>
        <p:spPr>
          <a:xfrm>
            <a:off x="7224138" y="1643146"/>
            <a:ext cx="1550069" cy="1420957"/>
          </a:xfrm>
          <a:prstGeom prst="rect">
            <a:avLst/>
          </a:prstGeom>
        </p:spPr>
      </p:pic>
      <p:sp>
        <p:nvSpPr>
          <p:cNvPr id="11" name="TextBox 10">
            <a:extLst>
              <a:ext uri="{FF2B5EF4-FFF2-40B4-BE49-F238E27FC236}">
                <a16:creationId xmlns:a16="http://schemas.microsoft.com/office/drawing/2014/main" id="{5AC14461-0FF1-9D5A-EE1E-73914FB6284C}"/>
              </a:ext>
            </a:extLst>
          </p:cNvPr>
          <p:cNvSpPr txBox="1"/>
          <p:nvPr/>
        </p:nvSpPr>
        <p:spPr>
          <a:xfrm>
            <a:off x="200025" y="4539940"/>
            <a:ext cx="8743950" cy="400110"/>
          </a:xfrm>
          <a:prstGeom prst="rect">
            <a:avLst/>
          </a:prstGeom>
          <a:noFill/>
        </p:spPr>
        <p:txBody>
          <a:bodyPr wrap="square">
            <a:spAutoFit/>
          </a:bodyPr>
          <a:lstStyle/>
          <a:p>
            <a:pPr marL="0" indent="0" algn="ctr">
              <a:spcBef>
                <a:spcPts val="852"/>
              </a:spcBef>
              <a:buNone/>
            </a:pPr>
            <a:r>
              <a:rPr lang="en-US" sz="2000" b="1" dirty="0">
                <a:latin typeface="Open Sans" panose="020B0606030504020204" pitchFamily="34" charset="0"/>
                <a:ea typeface="Open Sans" panose="020B0606030504020204" pitchFamily="34" charset="0"/>
                <a:cs typeface="Open Sans" panose="020B0606030504020204" pitchFamily="34" charset="0"/>
              </a:rPr>
              <a:t>Reach out to </a:t>
            </a: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communications@results.org </a:t>
            </a:r>
            <a:r>
              <a:rPr lang="en-US" sz="2000" b="1" dirty="0">
                <a:latin typeface="Open Sans" panose="020B0606030504020204" pitchFamily="34" charset="0"/>
                <a:ea typeface="Open Sans" panose="020B0606030504020204" pitchFamily="34" charset="0"/>
                <a:cs typeface="Open Sans" panose="020B0606030504020204" pitchFamily="34" charset="0"/>
              </a:rPr>
              <a:t>with any questions</a:t>
            </a:r>
          </a:p>
        </p:txBody>
      </p:sp>
    </p:spTree>
    <p:extLst>
      <p:ext uri="{BB962C8B-B14F-4D97-AF65-F5344CB8AC3E}">
        <p14:creationId xmlns:p14="http://schemas.microsoft.com/office/powerpoint/2010/main" val="2837806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411771"/>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dirty="0">
                <a:solidFill>
                  <a:schemeClr val="bg1"/>
                </a:solidFill>
                <a:latin typeface="Open Sans"/>
                <a:ea typeface="Open Sans"/>
                <a:cs typeface="Open Sans"/>
              </a:rPr>
              <a:t>RESULTS Global Policy Work</a:t>
            </a:r>
            <a:endParaRPr lang="en-US" sz="18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371631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4EC25-2AF2-4991-97BA-A8A53AAC8C18}"/>
              </a:ext>
            </a:extLst>
          </p:cNvPr>
          <p:cNvSpPr txBox="1"/>
          <p:nvPr/>
        </p:nvSpPr>
        <p:spPr>
          <a:xfrm>
            <a:off x="2122649" y="1616528"/>
            <a:ext cx="5230095" cy="2631490"/>
          </a:xfrm>
          <a:prstGeom prst="rect">
            <a:avLst/>
          </a:prstGeom>
          <a:noFill/>
        </p:spPr>
        <p:txBody>
          <a:bodyPr wrap="square" rtlCol="0">
            <a:spAutoFit/>
          </a:bodyPr>
          <a:lstStyle/>
          <a:p>
            <a:pPr algn="r" defTabSz="342900"/>
            <a:r>
              <a:rPr lang="en-US" sz="3300" b="1" dirty="0">
                <a:solidFill>
                  <a:srgbClr val="000000"/>
                </a:solidFill>
                <a:latin typeface="Open Sans"/>
              </a:rPr>
              <a:t>Our Fall Goal</a:t>
            </a:r>
          </a:p>
          <a:p>
            <a:pPr algn="r" defTabSz="342900"/>
            <a:endParaRPr lang="en-US" sz="3300" dirty="0">
              <a:solidFill>
                <a:srgbClr val="000000"/>
              </a:solidFill>
              <a:latin typeface="Open Sans"/>
            </a:endParaRPr>
          </a:p>
          <a:p>
            <a:pPr algn="r" defTabSz="342900"/>
            <a:r>
              <a:rPr lang="en-US" sz="3300" i="1" kern="0" dirty="0">
                <a:solidFill>
                  <a:srgbClr val="000000"/>
                </a:solidFill>
                <a:latin typeface="Open Sans" panose="020B0606030504020204" pitchFamily="34" charset="0"/>
                <a:ea typeface="Calibri" panose="020F0502020204030204" pitchFamily="34" charset="0"/>
              </a:rPr>
              <a:t>Congress demanding equity and impact in the fight against global poverty</a:t>
            </a:r>
            <a:endParaRPr lang="en-US" sz="3300" b="1" dirty="0">
              <a:solidFill>
                <a:srgbClr val="000000"/>
              </a:solidFill>
              <a:latin typeface="Open Sans"/>
            </a:endParaRPr>
          </a:p>
        </p:txBody>
      </p:sp>
      <p:pic>
        <p:nvPicPr>
          <p:cNvPr id="4" name="Graphic 3" descr="Route (Two Pins With A Path) with solid fill">
            <a:extLst>
              <a:ext uri="{FF2B5EF4-FFF2-40B4-BE49-F238E27FC236}">
                <a16:creationId xmlns:a16="http://schemas.microsoft.com/office/drawing/2014/main" id="{7D82C8B6-7B35-CFC7-9C4E-EC4523F9C87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9790" y="661306"/>
            <a:ext cx="1910444" cy="1910444"/>
          </a:xfrm>
          <a:prstGeom prst="rect">
            <a:avLst/>
          </a:prstGeom>
        </p:spPr>
      </p:pic>
    </p:spTree>
    <p:extLst>
      <p:ext uri="{BB962C8B-B14F-4D97-AF65-F5344CB8AC3E}">
        <p14:creationId xmlns:p14="http://schemas.microsoft.com/office/powerpoint/2010/main" val="3590116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600356" y="556456"/>
            <a:ext cx="7451219" cy="857250"/>
          </a:xfrm>
        </p:spPr>
        <p:txBody>
          <a:bodyPr>
            <a:normAutofit fontScale="90000"/>
          </a:bodyPr>
          <a:lstStyle/>
          <a:p>
            <a:pPr algn="l"/>
            <a:r>
              <a:rPr lang="en-US" sz="3600" b="1" i="1" dirty="0">
                <a:solidFill>
                  <a:srgbClr val="D50032"/>
                </a:solidFill>
                <a:latin typeface="Open Sans"/>
              </a:rPr>
              <a:t>Extended!</a:t>
            </a:r>
            <a:r>
              <a:rPr lang="en-US" sz="3600" b="1" dirty="0">
                <a:solidFill>
                  <a:srgbClr val="D50032"/>
                </a:solidFill>
                <a:latin typeface="Open Sans"/>
              </a:rPr>
              <a:t> </a:t>
            </a:r>
            <a:br>
              <a:rPr lang="en-US" sz="3600" b="1" dirty="0">
                <a:solidFill>
                  <a:srgbClr val="D50032"/>
                </a:solidFill>
                <a:latin typeface="Open Sans"/>
              </a:rPr>
            </a:br>
            <a:r>
              <a:rPr lang="en-US" sz="3600" b="1" dirty="0">
                <a:latin typeface="Open Sans"/>
              </a:rPr>
              <a:t>Senate TB letter </a:t>
            </a:r>
            <a:r>
              <a:rPr lang="en-US" sz="3600" dirty="0">
                <a:latin typeface="Open Sans"/>
              </a:rPr>
              <a:t>– Closing Friday</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600356" y="1864899"/>
            <a:ext cx="8327644" cy="2722146"/>
          </a:xfrm>
        </p:spPr>
        <p:txBody>
          <a:bodyPr>
            <a:normAutofit/>
          </a:bodyPr>
          <a:lstStyle/>
          <a:p>
            <a:r>
              <a:rPr lang="en-US" sz="2600" kern="0" dirty="0">
                <a:latin typeface="Open Sans" panose="020B0606030504020204" pitchFamily="34" charset="0"/>
              </a:rPr>
              <a:t>Email your senator's foreign policy aide</a:t>
            </a:r>
          </a:p>
          <a:p>
            <a:r>
              <a:rPr lang="en-US" sz="2600" kern="0" dirty="0">
                <a:latin typeface="Open Sans" panose="020B0606030504020204" pitchFamily="34" charset="0"/>
              </a:rPr>
              <a:t>Follow up with a phone call, and keep calling until you get a “yes” or “no”</a:t>
            </a:r>
          </a:p>
          <a:p>
            <a:pPr marL="114300" indent="0">
              <a:lnSpc>
                <a:spcPct val="113999"/>
              </a:lnSpc>
              <a:spcBef>
                <a:spcPts val="0"/>
              </a:spcBef>
              <a:spcAft>
                <a:spcPts val="2400"/>
              </a:spcAft>
              <a:buNone/>
            </a:pPr>
            <a:br>
              <a:rPr lang="en-US" sz="2600" b="1" dirty="0">
                <a:latin typeface="Open Sans"/>
              </a:rPr>
            </a:br>
            <a:r>
              <a:rPr lang="en-US" sz="2600" b="1" dirty="0">
                <a:latin typeface="Open Sans"/>
              </a:rPr>
              <a:t>ASK: Will you sign the letter to President Biden, asking for bold U.S. leadership on TB?</a:t>
            </a:r>
            <a:endParaRPr lang="en-US" sz="2600" dirty="0">
              <a:latin typeface="Open Sans"/>
            </a:endParaRPr>
          </a:p>
        </p:txBody>
      </p:sp>
    </p:spTree>
    <p:extLst>
      <p:ext uri="{BB962C8B-B14F-4D97-AF65-F5344CB8AC3E}">
        <p14:creationId xmlns:p14="http://schemas.microsoft.com/office/powerpoint/2010/main" val="628693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015D1-99A3-2E88-D3B3-7D3EBD3F68EF}"/>
              </a:ext>
            </a:extLst>
          </p:cNvPr>
          <p:cNvSpPr>
            <a:spLocks noGrp="1"/>
          </p:cNvSpPr>
          <p:nvPr>
            <p:ph idx="1"/>
          </p:nvPr>
        </p:nvSpPr>
        <p:spPr>
          <a:xfrm>
            <a:off x="828207" y="1838969"/>
            <a:ext cx="8229600" cy="3394472"/>
          </a:xfrm>
        </p:spPr>
        <p:txBody>
          <a:bodyPr>
            <a:normAutofit/>
          </a:bodyPr>
          <a:lstStyle/>
          <a:p>
            <a:r>
              <a:rPr lang="en-US" sz="3300" kern="0" dirty="0">
                <a:latin typeface="Open Sans" panose="020B0606030504020204" pitchFamily="34" charset="0"/>
                <a:ea typeface="Calibri" panose="020F0502020204030204" pitchFamily="34" charset="0"/>
              </a:rPr>
              <a:t>How is funding delivered?</a:t>
            </a:r>
          </a:p>
          <a:p>
            <a:r>
              <a:rPr lang="en-US" sz="3300" kern="0" dirty="0">
                <a:latin typeface="Open Sans" panose="020B0606030504020204" pitchFamily="34" charset="0"/>
                <a:ea typeface="Calibri" panose="020F0502020204030204" pitchFamily="34" charset="0"/>
              </a:rPr>
              <a:t>Who does it reach? Who gets left out? </a:t>
            </a:r>
          </a:p>
          <a:p>
            <a:r>
              <a:rPr lang="en-US" sz="3300" kern="0" dirty="0">
                <a:latin typeface="Open Sans" panose="020B0606030504020204" pitchFamily="34" charset="0"/>
                <a:ea typeface="Calibri" panose="020F0502020204030204" pitchFamily="34" charset="0"/>
              </a:rPr>
              <a:t>What are the priorities?</a:t>
            </a:r>
          </a:p>
        </p:txBody>
      </p:sp>
      <p:sp>
        <p:nvSpPr>
          <p:cNvPr id="2" name="Rectangle: Rounded Corners 1">
            <a:extLst>
              <a:ext uri="{FF2B5EF4-FFF2-40B4-BE49-F238E27FC236}">
                <a16:creationId xmlns:a16="http://schemas.microsoft.com/office/drawing/2014/main" id="{A5E58FDC-82BC-5073-3830-CE5048CB38E7}"/>
              </a:ext>
            </a:extLst>
          </p:cNvPr>
          <p:cNvSpPr/>
          <p:nvPr/>
        </p:nvSpPr>
        <p:spPr>
          <a:xfrm>
            <a:off x="-139824" y="579082"/>
            <a:ext cx="7252835" cy="85615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US" sz="3000" b="1" dirty="0">
                <a:solidFill>
                  <a:prstClr val="white"/>
                </a:solidFill>
                <a:latin typeface="Open Sans"/>
              </a:rPr>
              <a:t>		Equity &amp; Impact</a:t>
            </a:r>
          </a:p>
        </p:txBody>
      </p:sp>
    </p:spTree>
    <p:extLst>
      <p:ext uri="{BB962C8B-B14F-4D97-AF65-F5344CB8AC3E}">
        <p14:creationId xmlns:p14="http://schemas.microsoft.com/office/powerpoint/2010/main" val="97816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ea typeface="Open Sans"/>
                <a:cs typeface="Open Sans"/>
              </a:rPr>
              <a:t>Background</a:t>
            </a:r>
            <a:endParaRPr lang="en-US" sz="3200" dirty="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3746795"/>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kern="100" dirty="0">
                <a:latin typeface="Open Sans"/>
                <a:ea typeface="Calibri" panose="020F0502020204030204" pitchFamily="34" charset="0"/>
                <a:cs typeface="Times New Roman"/>
              </a:rPr>
              <a:t>Congress is on recess!</a:t>
            </a:r>
          </a:p>
          <a:p>
            <a:pPr marL="342900" indent="-342900">
              <a:lnSpc>
                <a:spcPct val="113999"/>
              </a:lnSpc>
              <a:spcAft>
                <a:spcPts val="1800"/>
              </a:spcAft>
              <a:buFont typeface="Arial"/>
              <a:buChar char="•"/>
            </a:pPr>
            <a:r>
              <a:rPr lang="en-US" sz="2400" kern="100" dirty="0">
                <a:latin typeface="Open Sans"/>
                <a:ea typeface="Open Sans"/>
                <a:cs typeface="Times New Roman"/>
              </a:rPr>
              <a:t>Remember: working on economic justice</a:t>
            </a:r>
            <a:endParaRPr lang="en-US" sz="2400" kern="100" dirty="0">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dirty="0">
                <a:latin typeface="Open Sans"/>
                <a:ea typeface="Open Sans"/>
                <a:cs typeface="Times New Roman"/>
              </a:rPr>
              <a:t>Need the CTC to be fair</a:t>
            </a:r>
            <a:endParaRPr lang="en-US" sz="2400" kern="100" dirty="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dirty="0">
                <a:latin typeface="Open Sans"/>
                <a:ea typeface="Open Sans"/>
                <a:cs typeface="Times New Roman"/>
              </a:rPr>
              <a:t>Possible tax package in the horizon</a:t>
            </a:r>
            <a:endParaRPr lang="en-US" sz="2400" kern="100" dirty="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dirty="0">
                <a:latin typeface="Open Sans"/>
                <a:ea typeface="Open Sans"/>
                <a:cs typeface="Times New Roman"/>
              </a:rPr>
              <a:t>CTC work = greater impact on tax code</a:t>
            </a:r>
            <a:endParaRPr lang="en-US" sz="2400" kern="100" dirty="0">
              <a:latin typeface="Open Sans" panose="020B0606030504020204" pitchFamily="34" charset="0"/>
              <a:ea typeface="Open Sans" panose="020B0606030504020204" pitchFamily="34" charset="0"/>
              <a:cs typeface="Times New Roman"/>
            </a:endParaRPr>
          </a:p>
          <a:p>
            <a:pPr>
              <a:lnSpc>
                <a:spcPct val="113999"/>
              </a:lnSpc>
              <a:spcAft>
                <a:spcPts val="1800"/>
              </a:spcAft>
            </a:pPr>
            <a:endParaRPr lang="en-US" sz="2400" kern="100" dirty="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2058005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5AFD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4EC25-2AF2-4991-97BA-A8A53AAC8C18}"/>
              </a:ext>
            </a:extLst>
          </p:cNvPr>
          <p:cNvSpPr txBox="1"/>
          <p:nvPr/>
        </p:nvSpPr>
        <p:spPr>
          <a:xfrm>
            <a:off x="1059350" y="594593"/>
            <a:ext cx="6700671" cy="1615827"/>
          </a:xfrm>
          <a:prstGeom prst="rect">
            <a:avLst/>
          </a:prstGeom>
          <a:noFill/>
        </p:spPr>
        <p:txBody>
          <a:bodyPr wrap="square" rtlCol="0">
            <a:spAutoFit/>
          </a:bodyPr>
          <a:lstStyle/>
          <a:p>
            <a:pPr defTabSz="342900"/>
            <a:r>
              <a:rPr lang="en-US" sz="3300" b="1" dirty="0">
                <a:solidFill>
                  <a:schemeClr val="bg2"/>
                </a:solidFill>
                <a:latin typeface="Open Sans"/>
              </a:rPr>
              <a:t>Part 1</a:t>
            </a:r>
          </a:p>
          <a:p>
            <a:pPr defTabSz="342900"/>
            <a:r>
              <a:rPr lang="en-US" sz="3300" i="1" kern="0" dirty="0">
                <a:solidFill>
                  <a:srgbClr val="000000"/>
                </a:solidFill>
                <a:latin typeface="Open Sans" panose="020B0606030504020204" pitchFamily="34" charset="0"/>
              </a:rPr>
              <a:t>How the </a:t>
            </a:r>
            <a:r>
              <a:rPr lang="en-US" sz="3300" b="1" i="1" kern="0" dirty="0">
                <a:solidFill>
                  <a:srgbClr val="000000"/>
                </a:solidFill>
                <a:latin typeface="Open Sans" panose="020B0606030504020204" pitchFamily="34" charset="0"/>
              </a:rPr>
              <a:t>U.S. government</a:t>
            </a:r>
            <a:r>
              <a:rPr lang="en-US" sz="3300" i="1" kern="0" dirty="0">
                <a:solidFill>
                  <a:srgbClr val="000000"/>
                </a:solidFill>
                <a:latin typeface="Open Sans" panose="020B0606030504020204" pitchFamily="34" charset="0"/>
              </a:rPr>
              <a:t> spends money and designs programs</a:t>
            </a:r>
            <a:endParaRPr lang="en-US" sz="3300" dirty="0">
              <a:solidFill>
                <a:srgbClr val="000000"/>
              </a:solidFill>
              <a:latin typeface="Open Sans"/>
            </a:endParaRPr>
          </a:p>
        </p:txBody>
      </p:sp>
      <p:sp>
        <p:nvSpPr>
          <p:cNvPr id="2" name="TextBox 1">
            <a:extLst>
              <a:ext uri="{FF2B5EF4-FFF2-40B4-BE49-F238E27FC236}">
                <a16:creationId xmlns:a16="http://schemas.microsoft.com/office/drawing/2014/main" id="{C974742E-A770-A7F7-74EF-1CFD941D7D86}"/>
              </a:ext>
            </a:extLst>
          </p:cNvPr>
          <p:cNvSpPr txBox="1"/>
          <p:nvPr/>
        </p:nvSpPr>
        <p:spPr>
          <a:xfrm>
            <a:off x="1059350" y="2771498"/>
            <a:ext cx="6430849" cy="1615827"/>
          </a:xfrm>
          <a:prstGeom prst="rect">
            <a:avLst/>
          </a:prstGeom>
          <a:noFill/>
        </p:spPr>
        <p:txBody>
          <a:bodyPr wrap="square" rtlCol="0">
            <a:spAutoFit/>
          </a:bodyPr>
          <a:lstStyle/>
          <a:p>
            <a:pPr defTabSz="342900"/>
            <a:r>
              <a:rPr lang="en-US" sz="3300" b="1" dirty="0">
                <a:solidFill>
                  <a:schemeClr val="bg2"/>
                </a:solidFill>
                <a:latin typeface="Open Sans"/>
              </a:rPr>
              <a:t>Part 2</a:t>
            </a:r>
          </a:p>
          <a:p>
            <a:pPr defTabSz="342900"/>
            <a:r>
              <a:rPr lang="en-US" sz="3300" i="1" kern="0" dirty="0">
                <a:solidFill>
                  <a:srgbClr val="000000"/>
                </a:solidFill>
                <a:latin typeface="Open Sans" panose="020B0606030504020204" pitchFamily="34" charset="0"/>
              </a:rPr>
              <a:t>How the </a:t>
            </a:r>
            <a:r>
              <a:rPr lang="en-US" sz="3300" b="1" i="1" kern="0" dirty="0">
                <a:solidFill>
                  <a:srgbClr val="000000"/>
                </a:solidFill>
                <a:latin typeface="Open Sans" panose="020B0606030504020204" pitchFamily="34" charset="0"/>
              </a:rPr>
              <a:t>World Bank</a:t>
            </a:r>
            <a:r>
              <a:rPr lang="en-US" sz="3300" i="1" kern="0" dirty="0">
                <a:solidFill>
                  <a:srgbClr val="000000"/>
                </a:solidFill>
                <a:latin typeface="Open Sans" panose="020B0606030504020204" pitchFamily="34" charset="0"/>
              </a:rPr>
              <a:t> spends money and designs programs</a:t>
            </a:r>
            <a:endParaRPr lang="en-US" sz="3300" dirty="0">
              <a:solidFill>
                <a:srgbClr val="000000"/>
              </a:solidFill>
              <a:latin typeface="Open Sans"/>
            </a:endParaRPr>
          </a:p>
        </p:txBody>
      </p:sp>
    </p:spTree>
    <p:extLst>
      <p:ext uri="{BB962C8B-B14F-4D97-AF65-F5344CB8AC3E}">
        <p14:creationId xmlns:p14="http://schemas.microsoft.com/office/powerpoint/2010/main" val="148644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4876800" y="2699885"/>
            <a:ext cx="5983270" cy="646198"/>
          </a:xfrm>
        </p:spPr>
        <p:txBody>
          <a:bodyPr>
            <a:noAutofit/>
          </a:bodyPr>
          <a:lstStyle/>
          <a:p>
            <a:pPr algn="l"/>
            <a:br>
              <a:rPr lang="en-US" sz="1600" dirty="0">
                <a:latin typeface="Open Sans"/>
              </a:rPr>
            </a:br>
            <a:r>
              <a:rPr lang="en-US" sz="2400" b="1" dirty="0"/>
              <a:t>Kenneth Prudencio</a:t>
            </a:r>
            <a:br>
              <a:rPr lang="en-US" sz="2400" b="1" dirty="0">
                <a:latin typeface="Open Sans"/>
              </a:rPr>
            </a:br>
            <a:r>
              <a:rPr lang="en-US" sz="2400" dirty="0"/>
              <a:t>Head of Advocacy</a:t>
            </a:r>
            <a:br>
              <a:rPr lang="en-US" sz="2400" dirty="0"/>
            </a:br>
            <a:r>
              <a:rPr lang="en-US" sz="2400" dirty="0"/>
              <a:t>ASAPSU</a:t>
            </a:r>
            <a:br>
              <a:rPr lang="en-US" sz="1600" dirty="0">
                <a:latin typeface="Open Sans"/>
              </a:rPr>
            </a:br>
            <a:endParaRPr lang="en-US" sz="1600" dirty="0">
              <a:latin typeface="Open Sans"/>
              <a:ea typeface="Open Sans"/>
              <a:cs typeface="Open Sans"/>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4876800" y="1337810"/>
            <a:ext cx="7401491"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200" b="1" dirty="0">
                <a:solidFill>
                  <a:srgbClr val="D50032"/>
                </a:solidFill>
                <a:latin typeface="Open Sans"/>
                <a:ea typeface="Open Sans"/>
                <a:cs typeface="Open Sans"/>
              </a:rPr>
              <a:t>Guest </a:t>
            </a:r>
          </a:p>
          <a:p>
            <a:pPr algn="l"/>
            <a:r>
              <a:rPr lang="en-US" sz="4200" b="1" dirty="0">
                <a:solidFill>
                  <a:srgbClr val="D50032"/>
                </a:solidFill>
                <a:latin typeface="Open Sans"/>
                <a:ea typeface="Open Sans"/>
                <a:cs typeface="Open Sans"/>
              </a:rPr>
              <a:t>Speaker</a:t>
            </a:r>
          </a:p>
        </p:txBody>
      </p:sp>
      <p:pic>
        <p:nvPicPr>
          <p:cNvPr id="1026" name="Picture 2" descr="Image">
            <a:extLst>
              <a:ext uri="{FF2B5EF4-FFF2-40B4-BE49-F238E27FC236}">
                <a16:creationId xmlns:a16="http://schemas.microsoft.com/office/drawing/2014/main" id="{937B481B-9C22-FB1C-D7CF-642C817009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 t="189" r="-34939" b="-34417"/>
          <a:stretch/>
        </p:blipFill>
        <p:spPr bwMode="auto">
          <a:xfrm>
            <a:off x="1166910" y="831472"/>
            <a:ext cx="4383024" cy="438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68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4A505DEA-1C8D-1BD6-3021-AC2AE4EA30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1036" y="1356246"/>
            <a:ext cx="987757" cy="987757"/>
          </a:xfrm>
          <a:prstGeom prst="rect">
            <a:avLst/>
          </a:prstGeom>
        </p:spPr>
      </p:pic>
      <p:grpSp>
        <p:nvGrpSpPr>
          <p:cNvPr id="4" name="Group 3">
            <a:extLst>
              <a:ext uri="{FF2B5EF4-FFF2-40B4-BE49-F238E27FC236}">
                <a16:creationId xmlns:a16="http://schemas.microsoft.com/office/drawing/2014/main" id="{2927D946-D0D8-91D6-2BAA-1132F8342667}"/>
              </a:ext>
              <a:ext uri="{C183D7F6-B498-43B3-948B-1728B52AA6E4}">
                <adec:decorative xmlns:adec="http://schemas.microsoft.com/office/drawing/2017/decorative" val="1"/>
              </a:ext>
            </a:extLst>
          </p:cNvPr>
          <p:cNvGrpSpPr/>
          <p:nvPr/>
        </p:nvGrpSpPr>
        <p:grpSpPr>
          <a:xfrm>
            <a:off x="3348350" y="1261566"/>
            <a:ext cx="2400300" cy="3520118"/>
            <a:chOff x="4450080" y="1736678"/>
            <a:chExt cx="3200400" cy="4693491"/>
          </a:xfrm>
        </p:grpSpPr>
        <p:sp>
          <p:nvSpPr>
            <p:cNvPr id="17" name="Rectangle 16">
              <a:extLst>
                <a:ext uri="{FF2B5EF4-FFF2-40B4-BE49-F238E27FC236}">
                  <a16:creationId xmlns:a16="http://schemas.microsoft.com/office/drawing/2014/main" id="{3AD0FB91-4263-350E-2300-BDB69C2E999E}"/>
                </a:ext>
              </a:extLst>
            </p:cNvPr>
            <p:cNvSpPr/>
            <p:nvPr/>
          </p:nvSpPr>
          <p:spPr>
            <a:xfrm>
              <a:off x="4450080" y="2361063"/>
              <a:ext cx="3200400" cy="4069106"/>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2250" b="1" dirty="0">
                <a:solidFill>
                  <a:srgbClr val="000000"/>
                </a:solidFill>
                <a:latin typeface="Open Sans"/>
              </a:endParaRPr>
            </a:p>
            <a:p>
              <a:pPr algn="ctr" defTabSz="342900"/>
              <a:r>
                <a:rPr lang="en-US" sz="2250" dirty="0">
                  <a:solidFill>
                    <a:srgbClr val="000000"/>
                  </a:solidFill>
                  <a:latin typeface="Open Sans"/>
                </a:rPr>
                <a:t>The End </a:t>
              </a:r>
              <a:br>
                <a:rPr lang="en-US" sz="2250" dirty="0">
                  <a:solidFill>
                    <a:srgbClr val="000000"/>
                  </a:solidFill>
                  <a:latin typeface="Open Sans"/>
                </a:rPr>
              </a:br>
              <a:r>
                <a:rPr lang="en-US" sz="2250" dirty="0">
                  <a:solidFill>
                    <a:srgbClr val="000000"/>
                  </a:solidFill>
                  <a:latin typeface="Open Sans"/>
                </a:rPr>
                <a:t>Tuberculosis Now Act</a:t>
              </a:r>
            </a:p>
          </p:txBody>
        </p:sp>
        <p:sp>
          <p:nvSpPr>
            <p:cNvPr id="18" name="Oval 17">
              <a:extLst>
                <a:ext uri="{FF2B5EF4-FFF2-40B4-BE49-F238E27FC236}">
                  <a16:creationId xmlns:a16="http://schemas.microsoft.com/office/drawing/2014/main" id="{6DF07EC3-0A6A-F0FD-3F07-E44AE5B7E8CB}"/>
                </a:ext>
                <a:ext uri="{C183D7F6-B498-43B3-948B-1728B52AA6E4}">
                  <adec:decorative xmlns:adec="http://schemas.microsoft.com/office/drawing/2017/decorative" val="1"/>
                </a:ext>
              </a:extLst>
            </p:cNvPr>
            <p:cNvSpPr/>
            <p:nvPr/>
          </p:nvSpPr>
          <p:spPr>
            <a:xfrm>
              <a:off x="5231073" y="1736678"/>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b="1" dirty="0">
                <a:solidFill>
                  <a:srgbClr val="000000"/>
                </a:solidFill>
                <a:latin typeface="Open Sans"/>
              </a:endParaRPr>
            </a:p>
          </p:txBody>
        </p:sp>
        <p:pic>
          <p:nvPicPr>
            <p:cNvPr id="24" name="Graphic 23">
              <a:extLst>
                <a:ext uri="{FF2B5EF4-FFF2-40B4-BE49-F238E27FC236}">
                  <a16:creationId xmlns:a16="http://schemas.microsoft.com/office/drawing/2014/main" id="{70127395-6738-FADB-D21F-0EA9DFEF8D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24914" y="1808326"/>
              <a:ext cx="1317009" cy="1317009"/>
            </a:xfrm>
            <a:prstGeom prst="rect">
              <a:avLst/>
            </a:prstGeom>
          </p:spPr>
        </p:pic>
      </p:grpSp>
      <p:grpSp>
        <p:nvGrpSpPr>
          <p:cNvPr id="5" name="Group 4">
            <a:extLst>
              <a:ext uri="{FF2B5EF4-FFF2-40B4-BE49-F238E27FC236}">
                <a16:creationId xmlns:a16="http://schemas.microsoft.com/office/drawing/2014/main" id="{D027618E-7087-9355-6667-574B339B3F9E}"/>
              </a:ext>
              <a:ext uri="{C183D7F6-B498-43B3-948B-1728B52AA6E4}">
                <adec:decorative xmlns:adec="http://schemas.microsoft.com/office/drawing/2017/decorative" val="1"/>
              </a:ext>
            </a:extLst>
          </p:cNvPr>
          <p:cNvGrpSpPr/>
          <p:nvPr/>
        </p:nvGrpSpPr>
        <p:grpSpPr>
          <a:xfrm>
            <a:off x="6158493" y="1172589"/>
            <a:ext cx="2400300" cy="3604564"/>
            <a:chOff x="8106395" y="1624084"/>
            <a:chExt cx="3200400" cy="4806085"/>
          </a:xfrm>
        </p:grpSpPr>
        <p:sp>
          <p:nvSpPr>
            <p:cNvPr id="13" name="Rectangle 12">
              <a:extLst>
                <a:ext uri="{FF2B5EF4-FFF2-40B4-BE49-F238E27FC236}">
                  <a16:creationId xmlns:a16="http://schemas.microsoft.com/office/drawing/2014/main" id="{0BC07448-A12E-A728-BA9A-0643BA640D25}"/>
                </a:ext>
              </a:extLst>
            </p:cNvPr>
            <p:cNvSpPr/>
            <p:nvPr/>
          </p:nvSpPr>
          <p:spPr>
            <a:xfrm>
              <a:off x="8106395" y="2361063"/>
              <a:ext cx="3200400" cy="4069106"/>
            </a:xfrm>
            <a:prstGeom prst="rect">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250" b="1" dirty="0">
                <a:solidFill>
                  <a:srgbClr val="000000"/>
                </a:solidFill>
                <a:latin typeface="Open Sans"/>
              </a:endParaRPr>
            </a:p>
            <a:p>
              <a:pPr algn="ctr" defTabSz="342900"/>
              <a:r>
                <a:rPr lang="en-US" sz="2250" dirty="0">
                  <a:solidFill>
                    <a:srgbClr val="000000"/>
                  </a:solidFill>
                  <a:latin typeface="Open Sans"/>
                </a:rPr>
                <a:t>The </a:t>
              </a:r>
              <a:br>
                <a:rPr lang="en-US" sz="2250" dirty="0">
                  <a:solidFill>
                    <a:srgbClr val="000000"/>
                  </a:solidFill>
                  <a:latin typeface="Open Sans"/>
                </a:rPr>
              </a:br>
              <a:r>
                <a:rPr lang="en-US" sz="2250" dirty="0">
                  <a:solidFill>
                    <a:srgbClr val="000000"/>
                  </a:solidFill>
                  <a:latin typeface="Open Sans"/>
                </a:rPr>
                <a:t>READ Act</a:t>
              </a:r>
              <a:endParaRPr lang="en-US" sz="2250" dirty="0">
                <a:solidFill>
                  <a:srgbClr val="000000"/>
                </a:solidFill>
                <a:latin typeface="Open Sans"/>
                <a:ea typeface="Open Sans"/>
                <a:cs typeface="Open Sans"/>
              </a:endParaRPr>
            </a:p>
          </p:txBody>
        </p:sp>
        <p:sp>
          <p:nvSpPr>
            <p:cNvPr id="15" name="Oval 14">
              <a:extLst>
                <a:ext uri="{FF2B5EF4-FFF2-40B4-BE49-F238E27FC236}">
                  <a16:creationId xmlns:a16="http://schemas.microsoft.com/office/drawing/2014/main" id="{8FF91E16-D312-3E7D-FA31-13ED5DF15102}"/>
                </a:ext>
                <a:ext uri="{C183D7F6-B498-43B3-948B-1728B52AA6E4}">
                  <adec:decorative xmlns:adec="http://schemas.microsoft.com/office/drawing/2017/decorative" val="1"/>
                </a:ext>
              </a:extLst>
            </p:cNvPr>
            <p:cNvSpPr/>
            <p:nvPr/>
          </p:nvSpPr>
          <p:spPr>
            <a:xfrm>
              <a:off x="8860434" y="1624084"/>
              <a:ext cx="1692322" cy="16923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b="1" dirty="0">
                <a:solidFill>
                  <a:srgbClr val="000000"/>
                </a:solidFill>
                <a:latin typeface="Open Sans"/>
              </a:endParaRPr>
            </a:p>
          </p:txBody>
        </p:sp>
        <p:pic>
          <p:nvPicPr>
            <p:cNvPr id="30" name="Graphic 29">
              <a:extLst>
                <a:ext uri="{FF2B5EF4-FFF2-40B4-BE49-F238E27FC236}">
                  <a16:creationId xmlns:a16="http://schemas.microsoft.com/office/drawing/2014/main" id="{6F50D6B3-8697-E899-ED74-FEE06EBF0D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48227" y="1808599"/>
              <a:ext cx="1316736" cy="1316736"/>
            </a:xfrm>
            <a:prstGeom prst="rect">
              <a:avLst/>
            </a:prstGeom>
          </p:spPr>
        </p:pic>
      </p:grpSp>
      <p:grpSp>
        <p:nvGrpSpPr>
          <p:cNvPr id="6" name="Group 5">
            <a:extLst>
              <a:ext uri="{FF2B5EF4-FFF2-40B4-BE49-F238E27FC236}">
                <a16:creationId xmlns:a16="http://schemas.microsoft.com/office/drawing/2014/main" id="{4259ABDC-C79E-DC0A-19B4-D678E98F11DA}"/>
              </a:ext>
              <a:ext uri="{C183D7F6-B498-43B3-948B-1728B52AA6E4}">
                <adec:decorative xmlns:adec="http://schemas.microsoft.com/office/drawing/2017/decorative" val="1"/>
              </a:ext>
            </a:extLst>
          </p:cNvPr>
          <p:cNvGrpSpPr/>
          <p:nvPr/>
        </p:nvGrpSpPr>
        <p:grpSpPr>
          <a:xfrm>
            <a:off x="606786" y="1177120"/>
            <a:ext cx="2331720" cy="3604564"/>
            <a:chOff x="885205" y="1624084"/>
            <a:chExt cx="3108960" cy="4806085"/>
          </a:xfrm>
        </p:grpSpPr>
        <p:sp>
          <p:nvSpPr>
            <p:cNvPr id="7" name="Rectangle 6">
              <a:extLst>
                <a:ext uri="{FF2B5EF4-FFF2-40B4-BE49-F238E27FC236}">
                  <a16:creationId xmlns:a16="http://schemas.microsoft.com/office/drawing/2014/main" id="{B48506F3-2F5B-0C92-65A1-B9470FC213E8}"/>
                </a:ext>
              </a:extLst>
            </p:cNvPr>
            <p:cNvSpPr/>
            <p:nvPr/>
          </p:nvSpPr>
          <p:spPr>
            <a:xfrm>
              <a:off x="885205" y="2361063"/>
              <a:ext cx="3108960" cy="4069106"/>
            </a:xfrm>
            <a:prstGeom prst="rect">
              <a:avLst/>
            </a:prstGeom>
            <a:solidFill>
              <a:schemeClr val="tx2">
                <a:lumMod val="40000"/>
                <a:lumOff val="60000"/>
              </a:schemeClr>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2250" b="1" dirty="0">
                <a:solidFill>
                  <a:srgbClr val="000000"/>
                </a:solidFill>
                <a:latin typeface="Open Sans"/>
              </a:endParaRPr>
            </a:p>
            <a:p>
              <a:pPr algn="ctr" defTabSz="342900"/>
              <a:r>
                <a:rPr lang="en-US" sz="2250" dirty="0">
                  <a:solidFill>
                    <a:srgbClr val="000000"/>
                  </a:solidFill>
                  <a:latin typeface="Open Sans"/>
                </a:rPr>
                <a:t>Malnutrition Prevention &amp; Treatment Act</a:t>
              </a:r>
            </a:p>
          </p:txBody>
        </p:sp>
        <p:sp>
          <p:nvSpPr>
            <p:cNvPr id="8" name="Oval 7">
              <a:extLst>
                <a:ext uri="{FF2B5EF4-FFF2-40B4-BE49-F238E27FC236}">
                  <a16:creationId xmlns:a16="http://schemas.microsoft.com/office/drawing/2014/main" id="{E511A29D-F611-E07E-69FF-B2D7D02BBDA5}"/>
                </a:ext>
                <a:ext uri="{C183D7F6-B498-43B3-948B-1728B52AA6E4}">
                  <adec:decorative xmlns:adec="http://schemas.microsoft.com/office/drawing/2017/decorative" val="1"/>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b="1" dirty="0">
                <a:solidFill>
                  <a:srgbClr val="000000"/>
                </a:solidFill>
                <a:latin typeface="Open Sans"/>
              </a:endParaRPr>
            </a:p>
          </p:txBody>
        </p:sp>
      </p:grpSp>
      <p:pic>
        <p:nvPicPr>
          <p:cNvPr id="11" name="Graphic 10">
            <a:extLst>
              <a:ext uri="{FF2B5EF4-FFF2-40B4-BE49-F238E27FC236}">
                <a16:creationId xmlns:a16="http://schemas.microsoft.com/office/drawing/2014/main" id="{17AFBA11-EB85-805E-8421-53F285A503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49033" y="1317862"/>
            <a:ext cx="987757" cy="987757"/>
          </a:xfrm>
          <a:prstGeom prst="rect">
            <a:avLst/>
          </a:prstGeom>
        </p:spPr>
      </p:pic>
    </p:spTree>
    <p:extLst>
      <p:ext uri="{BB962C8B-B14F-4D97-AF65-F5344CB8AC3E}">
        <p14:creationId xmlns:p14="http://schemas.microsoft.com/office/powerpoint/2010/main" val="1493660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015D1-99A3-2E88-D3B3-7D3EBD3F68EF}"/>
              </a:ext>
            </a:extLst>
          </p:cNvPr>
          <p:cNvSpPr>
            <a:spLocks noGrp="1"/>
          </p:cNvSpPr>
          <p:nvPr>
            <p:ph idx="1"/>
          </p:nvPr>
        </p:nvSpPr>
        <p:spPr>
          <a:xfrm>
            <a:off x="299803" y="1450569"/>
            <a:ext cx="7120328" cy="3394472"/>
          </a:xfrm>
        </p:spPr>
        <p:txBody>
          <a:bodyPr>
            <a:normAutofit/>
          </a:bodyPr>
          <a:lstStyle/>
          <a:p>
            <a:endParaRPr lang="en-US" sz="3300" dirty="0"/>
          </a:p>
          <a:p>
            <a:r>
              <a:rPr lang="en-US" sz="3150" dirty="0"/>
              <a:t>What is it?</a:t>
            </a:r>
          </a:p>
          <a:p>
            <a:r>
              <a:rPr lang="en-US" sz="3150" dirty="0"/>
              <a:t>Why focus on it?</a:t>
            </a:r>
          </a:p>
          <a:p>
            <a:r>
              <a:rPr lang="en-US" sz="3150" dirty="0"/>
              <a:t>What can we do?</a:t>
            </a:r>
          </a:p>
        </p:txBody>
      </p:sp>
      <p:sp>
        <p:nvSpPr>
          <p:cNvPr id="6" name="Rectangle: Rounded Corners 5">
            <a:extLst>
              <a:ext uri="{FF2B5EF4-FFF2-40B4-BE49-F238E27FC236}">
                <a16:creationId xmlns:a16="http://schemas.microsoft.com/office/drawing/2014/main" id="{A18881BD-355D-5CD0-B641-4E0E61EEF830}"/>
              </a:ext>
            </a:extLst>
          </p:cNvPr>
          <p:cNvSpPr/>
          <p:nvPr/>
        </p:nvSpPr>
        <p:spPr>
          <a:xfrm>
            <a:off x="-177474" y="456958"/>
            <a:ext cx="7597605" cy="85615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US" sz="3000" b="1" dirty="0">
                <a:solidFill>
                  <a:prstClr val="white"/>
                </a:solidFill>
                <a:latin typeface="Open Sans"/>
              </a:rPr>
              <a:t>		The World Bank</a:t>
            </a:r>
          </a:p>
        </p:txBody>
      </p:sp>
      <p:pic>
        <p:nvPicPr>
          <p:cNvPr id="2" name="Picture 1" descr="A person talking on a cell phone in front of a wall with many flags&#10;&#10;Description automatically generated">
            <a:extLst>
              <a:ext uri="{FF2B5EF4-FFF2-40B4-BE49-F238E27FC236}">
                <a16:creationId xmlns:a16="http://schemas.microsoft.com/office/drawing/2014/main" id="{F3583822-E087-16EF-11F5-0714EAE787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5870" y="1725484"/>
            <a:ext cx="4329707" cy="2871515"/>
          </a:xfrm>
          <a:prstGeom prst="roundRect">
            <a:avLst/>
          </a:prstGeom>
          <a:effectLst/>
        </p:spPr>
      </p:pic>
      <p:sp>
        <p:nvSpPr>
          <p:cNvPr id="5" name="TextBox 4">
            <a:extLst>
              <a:ext uri="{FF2B5EF4-FFF2-40B4-BE49-F238E27FC236}">
                <a16:creationId xmlns:a16="http://schemas.microsoft.com/office/drawing/2014/main" id="{B8B2F175-BA5A-2B1C-D49A-E07B9B108E39}"/>
              </a:ext>
            </a:extLst>
          </p:cNvPr>
          <p:cNvSpPr txBox="1"/>
          <p:nvPr/>
        </p:nvSpPr>
        <p:spPr>
          <a:xfrm>
            <a:off x="5858633" y="4686542"/>
            <a:ext cx="4661012" cy="261610"/>
          </a:xfrm>
          <a:prstGeom prst="rect">
            <a:avLst/>
          </a:prstGeom>
          <a:noFill/>
        </p:spPr>
        <p:txBody>
          <a:bodyPr wrap="square">
            <a:spAutoFit/>
          </a:bodyPr>
          <a:lstStyle/>
          <a:p>
            <a:r>
              <a:rPr lang="en-US" sz="1100" b="0" i="0" dirty="0">
                <a:effectLst/>
              </a:rPr>
              <a:t>Photo by Markus Krisetya on Unsplash</a:t>
            </a:r>
            <a:endParaRPr lang="en-US" sz="1100" dirty="0"/>
          </a:p>
        </p:txBody>
      </p:sp>
    </p:spTree>
    <p:extLst>
      <p:ext uri="{BB962C8B-B14F-4D97-AF65-F5344CB8AC3E}">
        <p14:creationId xmlns:p14="http://schemas.microsoft.com/office/powerpoint/2010/main" val="1579337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words&#10;&#10;Description automatically generated">
            <a:extLst>
              <a:ext uri="{FF2B5EF4-FFF2-40B4-BE49-F238E27FC236}">
                <a16:creationId xmlns:a16="http://schemas.microsoft.com/office/drawing/2014/main" id="{7FF31D94-0D46-7435-0743-FFCBAD473B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5845" y="0"/>
            <a:ext cx="8039603" cy="4481111"/>
          </a:xfrm>
          <a:prstGeom prst="snip1Rect">
            <a:avLst>
              <a:gd name="adj" fmla="val 37778"/>
            </a:avLst>
          </a:prstGeom>
        </p:spPr>
      </p:pic>
      <p:sp>
        <p:nvSpPr>
          <p:cNvPr id="12" name="TextBox 11">
            <a:extLst>
              <a:ext uri="{FF2B5EF4-FFF2-40B4-BE49-F238E27FC236}">
                <a16:creationId xmlns:a16="http://schemas.microsoft.com/office/drawing/2014/main" id="{2A492E1A-3EC9-6CB7-534C-C8E7EDCD40DB}"/>
              </a:ext>
            </a:extLst>
          </p:cNvPr>
          <p:cNvSpPr txBox="1"/>
          <p:nvPr/>
        </p:nvSpPr>
        <p:spPr>
          <a:xfrm>
            <a:off x="2199405" y="1312237"/>
            <a:ext cx="1888761" cy="646331"/>
          </a:xfrm>
          <a:prstGeom prst="rect">
            <a:avLst/>
          </a:prstGeom>
          <a:noFill/>
        </p:spPr>
        <p:txBody>
          <a:bodyPr wrap="square" rtlCol="0">
            <a:spAutoFit/>
          </a:bodyPr>
          <a:lstStyle/>
          <a:p>
            <a:pPr defTabSz="342900"/>
            <a:r>
              <a:rPr lang="en-US" sz="3600" dirty="0">
                <a:solidFill>
                  <a:srgbClr val="000000"/>
                </a:solidFill>
                <a:latin typeface="Lato" panose="020F0502020204030203" pitchFamily="34" charset="0"/>
                <a:ea typeface="Lato" panose="020F0502020204030203" pitchFamily="34" charset="0"/>
                <a:cs typeface="Lato" panose="020F0502020204030203" pitchFamily="34" charset="0"/>
              </a:rPr>
              <a:t>2023</a:t>
            </a:r>
          </a:p>
        </p:txBody>
      </p:sp>
      <p:sp>
        <p:nvSpPr>
          <p:cNvPr id="3" name="Rectangle: Rounded Corners 2">
            <a:extLst>
              <a:ext uri="{FF2B5EF4-FFF2-40B4-BE49-F238E27FC236}">
                <a16:creationId xmlns:a16="http://schemas.microsoft.com/office/drawing/2014/main" id="{E7BA9CF1-8C91-4EC1-1C6A-6D667DC6E058}"/>
              </a:ext>
            </a:extLst>
          </p:cNvPr>
          <p:cNvSpPr/>
          <p:nvPr/>
        </p:nvSpPr>
        <p:spPr>
          <a:xfrm>
            <a:off x="2826534" y="3799146"/>
            <a:ext cx="7597605" cy="85615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US" sz="3000" b="1" dirty="0">
                <a:solidFill>
                  <a:prstClr val="white"/>
                </a:solidFill>
                <a:latin typeface="Open Sans"/>
              </a:rPr>
              <a:t>	What about poverty?</a:t>
            </a:r>
          </a:p>
        </p:txBody>
      </p:sp>
    </p:spTree>
    <p:extLst>
      <p:ext uri="{BB962C8B-B14F-4D97-AF65-F5344CB8AC3E}">
        <p14:creationId xmlns:p14="http://schemas.microsoft.com/office/powerpoint/2010/main" val="648384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8E250-7D29-3ABC-C983-C77F8630A8F2}"/>
              </a:ext>
            </a:extLst>
          </p:cNvPr>
          <p:cNvSpPr txBox="1"/>
          <p:nvPr/>
        </p:nvSpPr>
        <p:spPr>
          <a:xfrm>
            <a:off x="4572000" y="1440671"/>
            <a:ext cx="3931171" cy="2169825"/>
          </a:xfrm>
          <a:prstGeom prst="rect">
            <a:avLst/>
          </a:prstGeom>
          <a:noFill/>
        </p:spPr>
        <p:txBody>
          <a:bodyPr wrap="square">
            <a:spAutoFit/>
          </a:bodyPr>
          <a:lstStyle/>
          <a:p>
            <a:pPr defTabSz="342900"/>
            <a:r>
              <a:rPr lang="en-US" sz="2700" dirty="0">
                <a:solidFill>
                  <a:srgbClr val="000000"/>
                </a:solidFill>
                <a:latin typeface="Open Sans"/>
                <a:ea typeface="Calibri" panose="020F0502020204030204" pitchFamily="34" charset="0"/>
                <a:cs typeface="Times New Roman" panose="02020603050405020304" pitchFamily="18" charset="0"/>
              </a:rPr>
              <a:t>“By carving out a role for itself in shaping day-to-day Bank policy, Congress has cracked open a closed process”</a:t>
            </a:r>
            <a:endParaRPr lang="en-US" sz="2700" dirty="0">
              <a:solidFill>
                <a:srgbClr val="000000"/>
              </a:solidFill>
              <a:latin typeface="Open Sans"/>
            </a:endParaRPr>
          </a:p>
        </p:txBody>
      </p:sp>
      <p:sp>
        <p:nvSpPr>
          <p:cNvPr id="6" name="TextBox 5">
            <a:extLst>
              <a:ext uri="{FF2B5EF4-FFF2-40B4-BE49-F238E27FC236}">
                <a16:creationId xmlns:a16="http://schemas.microsoft.com/office/drawing/2014/main" id="{70025CF7-9F01-ACF5-51D1-96D4553D3E7B}"/>
              </a:ext>
            </a:extLst>
          </p:cNvPr>
          <p:cNvSpPr txBox="1"/>
          <p:nvPr/>
        </p:nvSpPr>
        <p:spPr>
          <a:xfrm>
            <a:off x="4572000" y="3760538"/>
            <a:ext cx="5700010" cy="507831"/>
          </a:xfrm>
          <a:prstGeom prst="rect">
            <a:avLst/>
          </a:prstGeom>
          <a:noFill/>
        </p:spPr>
        <p:txBody>
          <a:bodyPr wrap="square" rtlCol="0">
            <a:spAutoFit/>
          </a:bodyPr>
          <a:lstStyle/>
          <a:p>
            <a:pPr defTabSz="342900"/>
            <a:r>
              <a:rPr lang="en-US" sz="1350" i="1" dirty="0">
                <a:solidFill>
                  <a:srgbClr val="000000"/>
                </a:solidFill>
                <a:latin typeface="Open Sans"/>
              </a:rPr>
              <a:t>Congress Underestimated: The Case of the World Bank</a:t>
            </a:r>
            <a:br>
              <a:rPr lang="en-US" sz="1350" i="1" dirty="0">
                <a:solidFill>
                  <a:srgbClr val="000000"/>
                </a:solidFill>
                <a:latin typeface="Open Sans"/>
              </a:rPr>
            </a:br>
            <a:r>
              <a:rPr lang="en-US" sz="1350" dirty="0">
                <a:solidFill>
                  <a:srgbClr val="000000"/>
                </a:solidFill>
                <a:latin typeface="Open Sans"/>
              </a:rPr>
              <a:t>American Journal of International Law</a:t>
            </a:r>
          </a:p>
        </p:txBody>
      </p:sp>
      <p:pic>
        <p:nvPicPr>
          <p:cNvPr id="10" name="Picture 9" descr="A tall building with a tall tower in front of a mountain range&#10;&#10;Description automatically generated">
            <a:extLst>
              <a:ext uri="{FF2B5EF4-FFF2-40B4-BE49-F238E27FC236}">
                <a16:creationId xmlns:a16="http://schemas.microsoft.com/office/drawing/2014/main" id="{D5BF3D76-7FC5-890C-B2A0-C92EA93BB2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829" y="1382963"/>
            <a:ext cx="3575873" cy="2377575"/>
          </a:xfrm>
          <a:prstGeom prst="roundRect">
            <a:avLst/>
          </a:prstGeom>
          <a:effectLst/>
        </p:spPr>
      </p:pic>
      <p:sp>
        <p:nvSpPr>
          <p:cNvPr id="3" name="TextBox 2">
            <a:extLst>
              <a:ext uri="{FF2B5EF4-FFF2-40B4-BE49-F238E27FC236}">
                <a16:creationId xmlns:a16="http://schemas.microsoft.com/office/drawing/2014/main" id="{59721745-809A-E6AC-0C0B-75A3BDE1BFF5}"/>
              </a:ext>
            </a:extLst>
          </p:cNvPr>
          <p:cNvSpPr txBox="1"/>
          <p:nvPr/>
        </p:nvSpPr>
        <p:spPr>
          <a:xfrm>
            <a:off x="640829" y="3883648"/>
            <a:ext cx="2753315" cy="261610"/>
          </a:xfrm>
          <a:prstGeom prst="rect">
            <a:avLst/>
          </a:prstGeom>
          <a:noFill/>
        </p:spPr>
        <p:txBody>
          <a:bodyPr wrap="square">
            <a:spAutoFit/>
          </a:bodyPr>
          <a:lstStyle/>
          <a:p>
            <a:r>
              <a:rPr lang="en-US" sz="1100" b="0" i="0" dirty="0">
                <a:effectLst/>
              </a:rPr>
              <a:t>Photo by </a:t>
            </a:r>
            <a:r>
              <a:rPr lang="en-US" sz="1100" dirty="0"/>
              <a:t>Jeremy Bishop on Unsplash</a:t>
            </a:r>
            <a:r>
              <a:rPr lang="en-US" sz="1100" b="0" i="0" dirty="0">
                <a:effectLst/>
              </a:rPr>
              <a:t> </a:t>
            </a:r>
            <a:endParaRPr lang="en-US" sz="1100" dirty="0"/>
          </a:p>
        </p:txBody>
      </p:sp>
    </p:spTree>
    <p:extLst>
      <p:ext uri="{BB962C8B-B14F-4D97-AF65-F5344CB8AC3E}">
        <p14:creationId xmlns:p14="http://schemas.microsoft.com/office/powerpoint/2010/main" val="113905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5BCE57-DFDE-02B0-8C42-8405385C1231}"/>
              </a:ext>
            </a:extLst>
          </p:cNvPr>
          <p:cNvSpPr>
            <a:spLocks noGrp="1"/>
          </p:cNvSpPr>
          <p:nvPr>
            <p:ph idx="1"/>
          </p:nvPr>
        </p:nvSpPr>
        <p:spPr>
          <a:xfrm>
            <a:off x="685801" y="1852035"/>
            <a:ext cx="8229600" cy="3394472"/>
          </a:xfrm>
        </p:spPr>
        <p:txBody>
          <a:bodyPr>
            <a:normAutofit/>
          </a:bodyPr>
          <a:lstStyle/>
          <a:p>
            <a:pPr marL="0" indent="0">
              <a:buNone/>
            </a:pPr>
            <a:endParaRPr lang="en-US" sz="3300" dirty="0"/>
          </a:p>
          <a:p>
            <a:pPr marL="557213" indent="-557213">
              <a:spcBef>
                <a:spcPts val="0"/>
              </a:spcBef>
              <a:buFont typeface="+mj-lt"/>
              <a:buAutoNum type="arabicPeriod"/>
            </a:pPr>
            <a:r>
              <a:rPr lang="en-US" sz="2700" dirty="0">
                <a:ea typeface="Calibri" panose="020F0502020204030204" pitchFamily="34" charset="0"/>
                <a:cs typeface="Open Sans" panose="020B0606030504020204" pitchFamily="34" charset="0"/>
              </a:rPr>
              <a:t>Sponsor TB &amp; education bills, and push to get them passed into law</a:t>
            </a:r>
            <a:br>
              <a:rPr lang="en-US" sz="2700" dirty="0">
                <a:ea typeface="Calibri" panose="020F0502020204030204" pitchFamily="34" charset="0"/>
                <a:cs typeface="Open Sans" panose="020B0606030504020204" pitchFamily="34" charset="0"/>
              </a:rPr>
            </a:br>
            <a:endParaRPr lang="en-US" sz="2700" dirty="0">
              <a:ea typeface="Calibri" panose="020F0502020204030204" pitchFamily="34" charset="0"/>
              <a:cs typeface="Open Sans" panose="020B0606030504020204" pitchFamily="34" charset="0"/>
            </a:endParaRPr>
          </a:p>
          <a:p>
            <a:pPr marL="557213" indent="-557213">
              <a:spcBef>
                <a:spcPts val="0"/>
              </a:spcBef>
              <a:buFont typeface="+mj-lt"/>
              <a:buAutoNum type="arabicPeriod"/>
            </a:pPr>
            <a:r>
              <a:rPr lang="en-US" sz="2700" dirty="0">
                <a:ea typeface="Calibri" panose="020F0502020204030204" pitchFamily="34" charset="0"/>
                <a:cs typeface="Open Sans" panose="020B0606030504020204" pitchFamily="34" charset="0"/>
              </a:rPr>
              <a:t>Sign bipartisan letter to World Bank (soon!)</a:t>
            </a:r>
          </a:p>
        </p:txBody>
      </p:sp>
      <p:sp>
        <p:nvSpPr>
          <p:cNvPr id="7" name="TextBox 6">
            <a:extLst>
              <a:ext uri="{FF2B5EF4-FFF2-40B4-BE49-F238E27FC236}">
                <a16:creationId xmlns:a16="http://schemas.microsoft.com/office/drawing/2014/main" id="{5275E905-7283-4AA7-F9B8-C81791327045}"/>
              </a:ext>
            </a:extLst>
          </p:cNvPr>
          <p:cNvSpPr txBox="1"/>
          <p:nvPr/>
        </p:nvSpPr>
        <p:spPr>
          <a:xfrm>
            <a:off x="571501" y="684514"/>
            <a:ext cx="8458200" cy="1246495"/>
          </a:xfrm>
          <a:prstGeom prst="rect">
            <a:avLst/>
          </a:prstGeom>
          <a:noFill/>
        </p:spPr>
        <p:txBody>
          <a:bodyPr wrap="square">
            <a:spAutoFit/>
          </a:bodyPr>
          <a:lstStyle/>
          <a:p>
            <a:pPr defTabSz="342900"/>
            <a:r>
              <a:rPr lang="en-US" sz="3750" b="1" dirty="0">
                <a:solidFill>
                  <a:srgbClr val="000000"/>
                </a:solidFill>
                <a:latin typeface="Open Sans"/>
              </a:rPr>
              <a:t>Equity &amp; impact campaign</a:t>
            </a:r>
            <a:br>
              <a:rPr lang="en-US" sz="3750" b="1" dirty="0">
                <a:solidFill>
                  <a:srgbClr val="000000"/>
                </a:solidFill>
                <a:latin typeface="Open Sans"/>
              </a:rPr>
            </a:br>
            <a:r>
              <a:rPr lang="en-US" sz="3750" i="1" dirty="0">
                <a:solidFill>
                  <a:srgbClr val="000000"/>
                </a:solidFill>
                <a:latin typeface="Open Sans"/>
              </a:rPr>
              <a:t>Asks for Congress</a:t>
            </a:r>
          </a:p>
        </p:txBody>
      </p:sp>
    </p:spTree>
    <p:extLst>
      <p:ext uri="{BB962C8B-B14F-4D97-AF65-F5344CB8AC3E}">
        <p14:creationId xmlns:p14="http://schemas.microsoft.com/office/powerpoint/2010/main" val="3934685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77969" y="1332885"/>
            <a:ext cx="7588061" cy="2681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800" dirty="0">
                <a:latin typeface="Open Sans"/>
                <a:cs typeface="Open Sans"/>
              </a:rPr>
              <a:t>Join the next</a:t>
            </a:r>
          </a:p>
          <a:p>
            <a:pPr algn="ctr">
              <a:lnSpc>
                <a:spcPct val="114000"/>
              </a:lnSpc>
            </a:pPr>
            <a:r>
              <a:rPr lang="en-US" sz="2800" b="1" dirty="0">
                <a:solidFill>
                  <a:srgbClr val="D50032"/>
                </a:solidFill>
                <a:latin typeface="Open Sans"/>
                <a:cs typeface="Open Sans"/>
              </a:rPr>
              <a:t>RESULTS National Webinar</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800" b="1" dirty="0">
                <a:latin typeface="Open Sans"/>
                <a:ea typeface="Open Sans"/>
                <a:cs typeface="Open Sans"/>
              </a:rPr>
              <a:t>Saturday, September 9 at 1:00 pm ET </a:t>
            </a:r>
          </a:p>
          <a:p>
            <a:pPr algn="ctr">
              <a:lnSpc>
                <a:spcPct val="114000"/>
              </a:lnSpc>
              <a:spcAft>
                <a:spcPts val="2400"/>
              </a:spcAft>
            </a:pPr>
            <a:r>
              <a:rPr lang="en-US" sz="1600" dirty="0">
                <a:latin typeface="Open Sans"/>
                <a:ea typeface="Open Sans"/>
                <a:cs typeface="Open Sans"/>
              </a:rPr>
              <a:t>(remember, a week later than normal due to Labor Day)</a:t>
            </a:r>
          </a:p>
          <a:p>
            <a:pPr algn="ctr">
              <a:lnSpc>
                <a:spcPct val="113999"/>
              </a:lnSpc>
              <a:spcAft>
                <a:spcPts val="3000"/>
              </a:spcAft>
            </a:pPr>
            <a:r>
              <a:rPr lang="en-US" sz="3200" i="1" dirty="0">
                <a:latin typeface="Open Sans"/>
                <a:ea typeface="Open Sans"/>
                <a:cs typeface="Open Sans"/>
              </a:rPr>
              <a:t>See you next month!</a:t>
            </a:r>
          </a:p>
        </p:txBody>
      </p:sp>
    </p:spTree>
    <p:extLst>
      <p:ext uri="{BB962C8B-B14F-4D97-AF65-F5344CB8AC3E}">
        <p14:creationId xmlns:p14="http://schemas.microsoft.com/office/powerpoint/2010/main" val="1585806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1585656" y="3809745"/>
            <a:ext cx="5983270" cy="646198"/>
          </a:xfrm>
        </p:spPr>
        <p:txBody>
          <a:bodyPr>
            <a:noAutofit/>
          </a:bodyPr>
          <a:lstStyle/>
          <a:p>
            <a:br>
              <a:rPr lang="en-US" sz="1600" dirty="0">
                <a:latin typeface="Open Sans"/>
              </a:rPr>
            </a:br>
            <a:r>
              <a:rPr lang="en-US" sz="1600" b="1" dirty="0"/>
              <a:t>Sophie Collyer</a:t>
            </a:r>
            <a:br>
              <a:rPr lang="en-US" sz="1600" b="1" dirty="0">
                <a:latin typeface="Open Sans"/>
              </a:rPr>
            </a:br>
            <a:r>
              <a:rPr lang="en-US" sz="1600" dirty="0"/>
              <a:t>Research Director</a:t>
            </a:r>
            <a:br>
              <a:rPr lang="en-US" sz="1600" dirty="0"/>
            </a:br>
            <a:r>
              <a:rPr lang="en-US" sz="1600" dirty="0"/>
              <a:t>Center on Poverty and Social Policy at Columbia University</a:t>
            </a:r>
            <a:br>
              <a:rPr lang="en-US" sz="1600" dirty="0">
                <a:latin typeface="Open Sans"/>
              </a:rPr>
            </a:br>
            <a:endParaRPr lang="en-US" sz="1600" dirty="0">
              <a:latin typeface="Open Sans"/>
              <a:ea typeface="Open Sans"/>
              <a:cs typeface="Open Sans"/>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47892"/>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D50032"/>
                </a:solidFill>
                <a:latin typeface="Open Sans"/>
                <a:ea typeface="Open Sans"/>
                <a:cs typeface="Open Sans"/>
              </a:rPr>
              <a:t>Guest Speaker</a:t>
            </a:r>
          </a:p>
        </p:txBody>
      </p:sp>
      <p:pic>
        <p:nvPicPr>
          <p:cNvPr id="3" name="Picture 4" descr="A person with long brown hair and a black background&#10;&#10;Description automatically generated">
            <a:extLst>
              <a:ext uri="{FF2B5EF4-FFF2-40B4-BE49-F238E27FC236}">
                <a16:creationId xmlns:a16="http://schemas.microsoft.com/office/drawing/2014/main" id="{9A47765D-B3DE-BB72-2EC7-7A207D6BA768}"/>
              </a:ext>
            </a:extLst>
          </p:cNvPr>
          <p:cNvPicPr>
            <a:picLocks noChangeAspect="1"/>
          </p:cNvPicPr>
          <p:nvPr/>
        </p:nvPicPr>
        <p:blipFill>
          <a:blip r:embed="rId3"/>
          <a:stretch>
            <a:fillRect/>
          </a:stretch>
        </p:blipFill>
        <p:spPr>
          <a:xfrm>
            <a:off x="3200400" y="946150"/>
            <a:ext cx="2743200" cy="2743200"/>
          </a:xfrm>
          <a:prstGeom prst="rect">
            <a:avLst/>
          </a:prstGeom>
        </p:spPr>
      </p:pic>
    </p:spTree>
    <p:extLst>
      <p:ext uri="{BB962C8B-B14F-4D97-AF65-F5344CB8AC3E}">
        <p14:creationId xmlns:p14="http://schemas.microsoft.com/office/powerpoint/2010/main" val="253674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p:nvPr/>
        </p:nvSpPr>
        <p:spPr>
          <a:xfrm>
            <a:off x="-60275" y="-70325"/>
            <a:ext cx="9262200" cy="5294100"/>
          </a:xfrm>
          <a:prstGeom prst="rect">
            <a:avLst/>
          </a:prstGeom>
          <a:solidFill>
            <a:srgbClr val="1437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dirty="0"/>
          </a:p>
        </p:txBody>
      </p:sp>
      <p:pic>
        <p:nvPicPr>
          <p:cNvPr id="56" name="Google Shape;56;p13"/>
          <p:cNvPicPr preferRelativeResize="0"/>
          <p:nvPr/>
        </p:nvPicPr>
        <p:blipFill>
          <a:blip r:embed="rId3">
            <a:alphaModFix/>
          </a:blip>
          <a:stretch>
            <a:fillRect/>
          </a:stretch>
        </p:blipFill>
        <p:spPr>
          <a:xfrm>
            <a:off x="2368882" y="80275"/>
            <a:ext cx="6331641" cy="5143500"/>
          </a:xfrm>
          <a:prstGeom prst="rect">
            <a:avLst/>
          </a:prstGeom>
          <a:noFill/>
          <a:ln>
            <a:noFill/>
          </a:ln>
        </p:spPr>
      </p:pic>
      <p:sp>
        <p:nvSpPr>
          <p:cNvPr id="57" name="Google Shape;57;p13"/>
          <p:cNvSpPr txBox="1">
            <a:spLocks noGrp="1"/>
          </p:cNvSpPr>
          <p:nvPr>
            <p:ph type="ctrTitle"/>
          </p:nvPr>
        </p:nvSpPr>
        <p:spPr>
          <a:xfrm>
            <a:off x="89545" y="-217576"/>
            <a:ext cx="8520600" cy="2819075"/>
          </a:xfrm>
          <a:prstGeom prst="rect">
            <a:avLst/>
          </a:prstGeom>
        </p:spPr>
        <p:txBody>
          <a:bodyPr spcFirstLastPara="1" vert="horz" wrap="square" lIns="91425" tIns="91425" rIns="91425" bIns="91425" rtlCol="0" anchor="b" anchorCtr="0">
            <a:normAutofit/>
          </a:bodyPr>
          <a:lstStyle/>
          <a:p>
            <a:pPr marL="457189">
              <a:lnSpc>
                <a:spcPct val="115000"/>
              </a:lnSpc>
              <a:spcBef>
                <a:spcPts val="0"/>
              </a:spcBef>
            </a:pPr>
            <a:r>
              <a:rPr lang="en-US" sz="3300" b="1" dirty="0">
                <a:solidFill>
                  <a:schemeClr val="lt1"/>
                </a:solidFill>
                <a:latin typeface="Arial" panose="020B0604020202020204" pitchFamily="34" charset="0"/>
                <a:ea typeface="Georgia"/>
                <a:cs typeface="Arial" panose="020B0604020202020204" pitchFamily="34" charset="0"/>
                <a:sym typeface="Georgia"/>
              </a:rPr>
              <a:t>WHAT WE KNOW ABOUT THE</a:t>
            </a:r>
            <a:br>
              <a:rPr lang="en-US" b="1" dirty="0">
                <a:solidFill>
                  <a:schemeClr val="lt1"/>
                </a:solidFill>
                <a:latin typeface="Arial" panose="020B0604020202020204" pitchFamily="34" charset="0"/>
                <a:ea typeface="Georgia"/>
                <a:cs typeface="Arial" panose="020B0604020202020204" pitchFamily="34" charset="0"/>
                <a:sym typeface="Georgia"/>
              </a:rPr>
            </a:br>
            <a:r>
              <a:rPr lang="en-US" sz="4950" b="1" dirty="0">
                <a:solidFill>
                  <a:schemeClr val="lt1"/>
                </a:solidFill>
                <a:latin typeface="Arial" panose="020B0604020202020204" pitchFamily="34" charset="0"/>
                <a:ea typeface="Georgia"/>
                <a:cs typeface="Arial" panose="020B0604020202020204" pitchFamily="34" charset="0"/>
                <a:sym typeface="Georgia"/>
              </a:rPr>
              <a:t>Child Tax Credit </a:t>
            </a:r>
            <a:endParaRPr sz="4950" b="1" dirty="0">
              <a:solidFill>
                <a:schemeClr val="lt1"/>
              </a:solidFill>
              <a:latin typeface="Arial" panose="020B0604020202020204" pitchFamily="34" charset="0"/>
              <a:cs typeface="Arial" panose="020B0604020202020204" pitchFamily="34" charset="0"/>
            </a:endParaRPr>
          </a:p>
        </p:txBody>
      </p:sp>
      <p:sp>
        <p:nvSpPr>
          <p:cNvPr id="58" name="Google Shape;58;p13"/>
          <p:cNvSpPr txBox="1">
            <a:spLocks noGrp="1"/>
          </p:cNvSpPr>
          <p:nvPr>
            <p:ph type="subTitle" idx="1"/>
          </p:nvPr>
        </p:nvSpPr>
        <p:spPr>
          <a:xfrm>
            <a:off x="310525" y="3970821"/>
            <a:ext cx="8520600" cy="792600"/>
          </a:xfrm>
          <a:prstGeom prst="rect">
            <a:avLst/>
          </a:prstGeom>
        </p:spPr>
        <p:txBody>
          <a:bodyPr spcFirstLastPara="1" vert="horz" wrap="square" lIns="91425" tIns="91425" rIns="91425" bIns="91425" rtlCol="0" anchor="t" anchorCtr="0">
            <a:normAutofit/>
          </a:bodyPr>
          <a:lstStyle/>
          <a:p>
            <a:pPr>
              <a:spcBef>
                <a:spcPts val="0"/>
              </a:spcBef>
            </a:pPr>
            <a:r>
              <a:rPr lang="en-US" sz="2300" b="1" dirty="0">
                <a:solidFill>
                  <a:srgbClr val="EEEEEE"/>
                </a:solidFill>
                <a:latin typeface="Arial" panose="020B0604020202020204" pitchFamily="34" charset="0"/>
                <a:ea typeface="Georgia"/>
                <a:cs typeface="Arial" panose="020B0604020202020204" pitchFamily="34" charset="0"/>
                <a:sym typeface="Georgia"/>
              </a:rPr>
              <a:t>Sophie Collyer  </a:t>
            </a:r>
            <a:endParaRPr sz="2300" b="1" dirty="0">
              <a:solidFill>
                <a:srgbClr val="EEEEEE"/>
              </a:solidFill>
              <a:latin typeface="Arial" panose="020B0604020202020204" pitchFamily="34" charset="0"/>
              <a:ea typeface="Georgia"/>
              <a:cs typeface="Arial" panose="020B0604020202020204" pitchFamily="34" charset="0"/>
              <a:sym typeface="Georgia"/>
            </a:endParaRPr>
          </a:p>
        </p:txBody>
      </p:sp>
      <p:pic>
        <p:nvPicPr>
          <p:cNvPr id="2" name="Picture 1">
            <a:extLst>
              <a:ext uri="{FF2B5EF4-FFF2-40B4-BE49-F238E27FC236}">
                <a16:creationId xmlns:a16="http://schemas.microsoft.com/office/drawing/2014/main" id="{29D96F91-9533-4C2A-98F1-0F6B8EF13E36}"/>
              </a:ext>
            </a:extLst>
          </p:cNvPr>
          <p:cNvPicPr>
            <a:picLocks noChangeAspect="1"/>
          </p:cNvPicPr>
          <p:nvPr/>
        </p:nvPicPr>
        <p:blipFill>
          <a:blip r:embed="rId4"/>
          <a:stretch>
            <a:fillRect/>
          </a:stretch>
        </p:blipFill>
        <p:spPr>
          <a:xfrm>
            <a:off x="3822760" y="4505088"/>
            <a:ext cx="1641193" cy="567515"/>
          </a:xfrm>
          <a:prstGeom prst="rect">
            <a:avLst/>
          </a:prstGeom>
        </p:spPr>
      </p:pic>
      <p:sp>
        <p:nvSpPr>
          <p:cNvPr id="3" name="TextBox 2">
            <a:extLst>
              <a:ext uri="{FF2B5EF4-FFF2-40B4-BE49-F238E27FC236}">
                <a16:creationId xmlns:a16="http://schemas.microsoft.com/office/drawing/2014/main" id="{A6DBCD29-566F-4836-A438-7F4702EEDBEF}"/>
              </a:ext>
            </a:extLst>
          </p:cNvPr>
          <p:cNvSpPr txBox="1"/>
          <p:nvPr/>
        </p:nvSpPr>
        <p:spPr>
          <a:xfrm>
            <a:off x="1027525" y="2823267"/>
            <a:ext cx="7086600" cy="677108"/>
          </a:xfrm>
          <a:prstGeom prst="rect">
            <a:avLst/>
          </a:prstGeom>
          <a:noFill/>
        </p:spPr>
        <p:txBody>
          <a:bodyPr wrap="square" rtlCol="0">
            <a:spAutoFit/>
          </a:bodyPr>
          <a:lstStyle/>
          <a:p>
            <a:pPr algn="ctr"/>
            <a:r>
              <a:rPr lang="en-US" sz="1900" b="1" dirty="0">
                <a:solidFill>
                  <a:schemeClr val="bg1"/>
                </a:solidFill>
                <a:latin typeface="Arial" panose="020B0604020202020204" pitchFamily="34" charset="0"/>
                <a:cs typeface="Arial" panose="020B0604020202020204" pitchFamily="34" charset="0"/>
              </a:rPr>
              <a:t>RESULTS National Webinar</a:t>
            </a:r>
          </a:p>
          <a:p>
            <a:pPr algn="ctr"/>
            <a:r>
              <a:rPr lang="en-US" sz="1900" b="1" dirty="0">
                <a:solidFill>
                  <a:schemeClr val="bg1"/>
                </a:solidFill>
                <a:latin typeface="Arial" panose="020B0604020202020204" pitchFamily="34" charset="0"/>
                <a:cs typeface="Arial" panose="020B0604020202020204" pitchFamily="34" charset="0"/>
              </a:rPr>
              <a:t>August 5, 2023</a:t>
            </a:r>
          </a:p>
        </p:txBody>
      </p:sp>
    </p:spTree>
    <p:extLst>
      <p:ext uri="{BB962C8B-B14F-4D97-AF65-F5344CB8AC3E}">
        <p14:creationId xmlns:p14="http://schemas.microsoft.com/office/powerpoint/2010/main" val="37435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6B1C6-85C7-4B9B-833A-6F7551CA4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59" y="664941"/>
            <a:ext cx="5106939" cy="1181302"/>
          </a:xfrm>
          <a:prstGeom prst="rect">
            <a:avLst/>
          </a:prstGeom>
        </p:spPr>
      </p:pic>
      <p:pic>
        <p:nvPicPr>
          <p:cNvPr id="1026" name="Picture 2" descr="https://www.census.gov/content/dam/Census/library/stories/2022/09/record-drop-in-child-poverty-figure-1.jpg">
            <a:extLst>
              <a:ext uri="{FF2B5EF4-FFF2-40B4-BE49-F238E27FC236}">
                <a16:creationId xmlns:a16="http://schemas.microsoft.com/office/drawing/2014/main" id="{391773FD-D164-45C3-850C-ADDABBBFF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533" y="1326293"/>
            <a:ext cx="4169669" cy="36192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FA7F383-4AEE-43FB-905D-948EFA9755EA}"/>
              </a:ext>
            </a:extLst>
          </p:cNvPr>
          <p:cNvSpPr/>
          <p:nvPr/>
        </p:nvSpPr>
        <p:spPr>
          <a:xfrm>
            <a:off x="58918" y="127242"/>
            <a:ext cx="8651450" cy="461665"/>
          </a:xfrm>
          <a:prstGeom prst="rect">
            <a:avLst/>
          </a:prstGeom>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The 2021 Child Tax Credit Expansion and Child Poverty</a:t>
            </a:r>
            <a:endParaRPr lang="en-US" sz="2400" dirty="0"/>
          </a:p>
        </p:txBody>
      </p:sp>
    </p:spTree>
    <p:extLst>
      <p:ext uri="{BB962C8B-B14F-4D97-AF65-F5344CB8AC3E}">
        <p14:creationId xmlns:p14="http://schemas.microsoft.com/office/powerpoint/2010/main" val="142971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5EDC9-7736-47FD-807B-8A4AAB4799B6}"/>
              </a:ext>
            </a:extLst>
          </p:cNvPr>
          <p:cNvSpPr txBox="1"/>
          <p:nvPr/>
        </p:nvSpPr>
        <p:spPr>
          <a:xfrm>
            <a:off x="339145" y="682604"/>
            <a:ext cx="7734693"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Poverty rates for 2022 will be released this coming September, and we’ll likely see a reversal of this downward trend with child poverty increasing given the expiration of the Child Tax Credit expansion.  </a:t>
            </a:r>
          </a:p>
        </p:txBody>
      </p:sp>
      <p:sp>
        <p:nvSpPr>
          <p:cNvPr id="7" name="TextBox 6">
            <a:extLst>
              <a:ext uri="{FF2B5EF4-FFF2-40B4-BE49-F238E27FC236}">
                <a16:creationId xmlns:a16="http://schemas.microsoft.com/office/drawing/2014/main" id="{B4920ADC-4C9F-49A4-B95A-77BD0E53198D}"/>
              </a:ext>
            </a:extLst>
          </p:cNvPr>
          <p:cNvSpPr txBox="1"/>
          <p:nvPr/>
        </p:nvSpPr>
        <p:spPr>
          <a:xfrm>
            <a:off x="339145" y="1412920"/>
            <a:ext cx="7982146"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We’ve already seen evidence of this from CPSP’s monthly poverty series. </a:t>
            </a:r>
          </a:p>
        </p:txBody>
      </p:sp>
      <p:pic>
        <p:nvPicPr>
          <p:cNvPr id="3" name="Picture 2">
            <a:extLst>
              <a:ext uri="{FF2B5EF4-FFF2-40B4-BE49-F238E27FC236}">
                <a16:creationId xmlns:a16="http://schemas.microsoft.com/office/drawing/2014/main" id="{74A59BE7-AA61-4309-A1A8-6AF6CEE99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3" y="1982752"/>
            <a:ext cx="3560465" cy="928817"/>
          </a:xfrm>
          <a:prstGeom prst="rect">
            <a:avLst/>
          </a:prstGeom>
        </p:spPr>
      </p:pic>
      <p:graphicFrame>
        <p:nvGraphicFramePr>
          <p:cNvPr id="10" name="Chart 9">
            <a:extLst>
              <a:ext uri="{FF2B5EF4-FFF2-40B4-BE49-F238E27FC236}">
                <a16:creationId xmlns:a16="http://schemas.microsoft.com/office/drawing/2014/main" id="{034D943D-3E54-4D83-8CDE-32B5DBBF81A0}"/>
              </a:ext>
            </a:extLst>
          </p:cNvPr>
          <p:cNvGraphicFramePr>
            <a:graphicFrameLocks/>
          </p:cNvGraphicFramePr>
          <p:nvPr>
            <p:extLst>
              <p:ext uri="{D42A27DB-BD31-4B8C-83A1-F6EECF244321}">
                <p14:modId xmlns:p14="http://schemas.microsoft.com/office/powerpoint/2010/main" val="3553143570"/>
              </p:ext>
            </p:extLst>
          </p:nvPr>
        </p:nvGraphicFramePr>
        <p:xfrm>
          <a:off x="4330219" y="1840487"/>
          <a:ext cx="4380149" cy="23887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596EFFB-AA43-41C0-B69D-29BBB7530410}"/>
              </a:ext>
            </a:extLst>
          </p:cNvPr>
          <p:cNvSpPr txBox="1"/>
          <p:nvPr/>
        </p:nvSpPr>
        <p:spPr>
          <a:xfrm>
            <a:off x="4694550" y="2532450"/>
            <a:ext cx="622169" cy="473206"/>
          </a:xfrm>
          <a:prstGeom prst="rect">
            <a:avLst/>
          </a:prstGeom>
          <a:solidFill>
            <a:schemeClr val="accent5">
              <a:lumMod val="20000"/>
              <a:lumOff val="80000"/>
            </a:schemeClr>
          </a:solidFill>
        </p:spPr>
        <p:txBody>
          <a:bodyPr wrap="square" rtlCol="0">
            <a:spAutoFit/>
          </a:bodyPr>
          <a:lstStyle/>
          <a:p>
            <a:pPr algn="ctr"/>
            <a:r>
              <a:rPr lang="en-US" sz="825" dirty="0"/>
              <a:t>Monthly CTC begins</a:t>
            </a:r>
          </a:p>
        </p:txBody>
      </p:sp>
      <p:sp>
        <p:nvSpPr>
          <p:cNvPr id="12" name="TextBox 11">
            <a:extLst>
              <a:ext uri="{FF2B5EF4-FFF2-40B4-BE49-F238E27FC236}">
                <a16:creationId xmlns:a16="http://schemas.microsoft.com/office/drawing/2014/main" id="{EFBA08C2-13CF-40BA-A56E-AF9E57E8CD06}"/>
              </a:ext>
            </a:extLst>
          </p:cNvPr>
          <p:cNvSpPr txBox="1"/>
          <p:nvPr/>
        </p:nvSpPr>
        <p:spPr>
          <a:xfrm>
            <a:off x="7939727" y="2657922"/>
            <a:ext cx="622169" cy="346249"/>
          </a:xfrm>
          <a:prstGeom prst="rect">
            <a:avLst/>
          </a:prstGeom>
          <a:solidFill>
            <a:schemeClr val="accent5">
              <a:lumMod val="20000"/>
              <a:lumOff val="80000"/>
            </a:schemeClr>
          </a:solidFill>
        </p:spPr>
        <p:txBody>
          <a:bodyPr wrap="square" rtlCol="0">
            <a:spAutoFit/>
          </a:bodyPr>
          <a:lstStyle/>
          <a:p>
            <a:pPr algn="ctr"/>
            <a:r>
              <a:rPr lang="en-US" sz="825" dirty="0"/>
              <a:t>Monthly CTC Ends</a:t>
            </a:r>
          </a:p>
        </p:txBody>
      </p:sp>
      <p:cxnSp>
        <p:nvCxnSpPr>
          <p:cNvPr id="13" name="Straight Arrow Connector 12">
            <a:extLst>
              <a:ext uri="{FF2B5EF4-FFF2-40B4-BE49-F238E27FC236}">
                <a16:creationId xmlns:a16="http://schemas.microsoft.com/office/drawing/2014/main" id="{F607C33A-676C-447C-8E04-864640423CA0}"/>
              </a:ext>
            </a:extLst>
          </p:cNvPr>
          <p:cNvCxnSpPr/>
          <p:nvPr/>
        </p:nvCxnSpPr>
        <p:spPr>
          <a:xfrm flipV="1">
            <a:off x="5316719" y="2589011"/>
            <a:ext cx="133444" cy="10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3A666A-D529-4123-BA71-2789C17031B5}"/>
              </a:ext>
            </a:extLst>
          </p:cNvPr>
          <p:cNvCxnSpPr/>
          <p:nvPr/>
        </p:nvCxnSpPr>
        <p:spPr>
          <a:xfrm flipH="1" flipV="1">
            <a:off x="7876096" y="2532448"/>
            <a:ext cx="63632" cy="10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248FC38-1C08-45E2-A4A4-7A8A33416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43" y="2925427"/>
            <a:ext cx="3626963" cy="783094"/>
          </a:xfrm>
          <a:prstGeom prst="rect">
            <a:avLst/>
          </a:prstGeom>
        </p:spPr>
      </p:pic>
      <p:sp>
        <p:nvSpPr>
          <p:cNvPr id="18" name="Oval 17">
            <a:extLst>
              <a:ext uri="{FF2B5EF4-FFF2-40B4-BE49-F238E27FC236}">
                <a16:creationId xmlns:a16="http://schemas.microsoft.com/office/drawing/2014/main" id="{25FD94AF-FA6D-435A-AFC7-C18CB97E0E12}"/>
              </a:ext>
            </a:extLst>
          </p:cNvPr>
          <p:cNvSpPr/>
          <p:nvPr/>
        </p:nvSpPr>
        <p:spPr>
          <a:xfrm>
            <a:off x="3365150" y="3368783"/>
            <a:ext cx="395926" cy="7777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TextBox 18">
            <a:extLst>
              <a:ext uri="{FF2B5EF4-FFF2-40B4-BE49-F238E27FC236}">
                <a16:creationId xmlns:a16="http://schemas.microsoft.com/office/drawing/2014/main" id="{2D80A9B7-CC05-41DC-AF9F-1D3026858464}"/>
              </a:ext>
            </a:extLst>
          </p:cNvPr>
          <p:cNvSpPr txBox="1"/>
          <p:nvPr/>
        </p:nvSpPr>
        <p:spPr>
          <a:xfrm>
            <a:off x="226464" y="4726931"/>
            <a:ext cx="5097545"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Link to brief: </a:t>
            </a:r>
            <a:r>
              <a:rPr lang="en-US" sz="900" dirty="0">
                <a:latin typeface="Arial" panose="020B0604020202020204" pitchFamily="34" charset="0"/>
                <a:cs typeface="Arial" panose="020B0604020202020204" pitchFamily="34" charset="0"/>
                <a:hlinkClick r:id="rId5"/>
              </a:rPr>
              <a:t>https://www.povertycenter.columbia.edu/publication/monthly-poverty-january-2022</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Link to data: </a:t>
            </a:r>
            <a:r>
              <a:rPr lang="en-US" sz="900" dirty="0">
                <a:latin typeface="Arial" panose="020B0604020202020204" pitchFamily="34" charset="0"/>
                <a:cs typeface="Arial" panose="020B0604020202020204" pitchFamily="34" charset="0"/>
                <a:hlinkClick r:id="rId6"/>
              </a:rPr>
              <a:t>https://www.povertycenter.columbia.edu/forecasting-monthly-poverty-data</a:t>
            </a:r>
            <a:r>
              <a:rPr lang="en-US" sz="900" dirty="0">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784E1D85-1CBA-4E13-9294-9B1121203720}"/>
              </a:ext>
            </a:extLst>
          </p:cNvPr>
          <p:cNvSpPr/>
          <p:nvPr/>
        </p:nvSpPr>
        <p:spPr>
          <a:xfrm>
            <a:off x="58918" y="127242"/>
            <a:ext cx="8651450" cy="461665"/>
          </a:xfrm>
          <a:prstGeom prst="rect">
            <a:avLst/>
          </a:prstGeom>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The 2021 Child Tax Credit Expansion and Child Poverty</a:t>
            </a:r>
            <a:endParaRPr lang="en-US" sz="2400" dirty="0"/>
          </a:p>
        </p:txBody>
      </p:sp>
    </p:spTree>
    <p:extLst>
      <p:ext uri="{BB962C8B-B14F-4D97-AF65-F5344CB8AC3E}">
        <p14:creationId xmlns:p14="http://schemas.microsoft.com/office/powerpoint/2010/main" val="35550429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D5003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9.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6" ma:contentTypeDescription="Create a new document." ma:contentTypeScope="" ma:versionID="417d792e1248a4679982ce970ca2d24f">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4b907aa0cc4fbe8024c4cf6b49d5cf9f"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0D4E63A8-C499-4122-AC5C-E97CD86DDB62}">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B9959BF8-6FB4-40AF-AF38-2D057E67A497}">
  <ds:schemaRefs>
    <ds:schemaRef ds:uri="http://purl.org/dc/dcmitype/"/>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e1541ae8-567d-462c-9e78-c3b0dfdaed9d"/>
    <ds:schemaRef ds:uri="ef035fee-706e-4acb-9a43-6ee1a9ecef89"/>
  </ds:schemaRefs>
</ds:datastoreItem>
</file>

<file path=docProps/app.xml><?xml version="1.0" encoding="utf-8"?>
<Properties xmlns="http://schemas.openxmlformats.org/officeDocument/2006/extended-properties" xmlns:vt="http://schemas.openxmlformats.org/officeDocument/2006/docPropsVTypes">
  <TotalTime>1597</TotalTime>
  <Words>2808</Words>
  <Application>Microsoft Office PowerPoint</Application>
  <PresentationFormat>On-screen Show (16:9)</PresentationFormat>
  <Paragraphs>322</Paragraphs>
  <Slides>58</Slides>
  <Notes>26</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58</vt:i4>
      </vt:variant>
    </vt:vector>
  </HeadingPairs>
  <TitlesOfParts>
    <vt:vector size="85" baseType="lpstr">
      <vt:lpstr>Arial</vt:lpstr>
      <vt:lpstr>Calibri</vt:lpstr>
      <vt:lpstr>Calibri Light</vt:lpstr>
      <vt:lpstr>Courier New</vt:lpstr>
      <vt:lpstr>Georgia</vt:lpstr>
      <vt:lpstr>Lato</vt:lpstr>
      <vt:lpstr>Lato-Regular</vt:lpstr>
      <vt:lpstr>Noto Sans Symbols</vt:lpstr>
      <vt:lpstr>Open Sans</vt:lpstr>
      <vt:lpstr>Symbol</vt:lpstr>
      <vt:lpstr>Wingdings</vt:lpstr>
      <vt:lpstr>Custom Design</vt:lpstr>
      <vt:lpstr>Office Theme</vt:lpstr>
      <vt:lpstr>Custom Design</vt:lpstr>
      <vt:lpstr>Back cover 2</vt:lpstr>
      <vt:lpstr>2_Inside layout</vt:lpstr>
      <vt:lpstr>1_Office Theme</vt:lpstr>
      <vt:lpstr>1_Office Theme</vt:lpstr>
      <vt:lpstr>Header Slides</vt:lpstr>
      <vt:lpstr>4_Office Theme</vt:lpstr>
      <vt:lpstr>Office Theme</vt:lpstr>
      <vt:lpstr>Office Theme</vt:lpstr>
      <vt:lpstr>Office Theme</vt:lpstr>
      <vt:lpstr>Office Theme</vt:lpstr>
      <vt:lpstr>2_Office Theme</vt:lpstr>
      <vt:lpstr>Office Theme</vt:lpstr>
      <vt:lpstr>Office Theme</vt:lpstr>
      <vt:lpstr>PowerPoint Presentation</vt:lpstr>
      <vt:lpstr>PowerPoint Presentation</vt:lpstr>
      <vt:lpstr>PowerPoint Presentation</vt:lpstr>
      <vt:lpstr>Our Values &amp; Resources</vt:lpstr>
      <vt:lpstr>PowerPoint Presentation</vt:lpstr>
      <vt:lpstr> Sophie Collyer Research Director Center on Poverty and Social Policy at Columbia University </vt:lpstr>
      <vt:lpstr>WHAT WE KNOW ABOUT THE Child Tax Credit </vt:lpstr>
      <vt:lpstr>PowerPoint Presentation</vt:lpstr>
      <vt:lpstr>PowerPoint Presentation</vt:lpstr>
      <vt:lpstr>Why aren’t families receiving expanded CTC payments anymore?</vt:lpstr>
      <vt:lpstr>Why aren’t families receiving expanded CTC payments anymore?</vt:lpstr>
      <vt:lpstr>As a result of the current CTC structure, many children are left behind.</vt:lpstr>
      <vt:lpstr>As a result of the current CTC structure, many children are left behind.</vt:lpstr>
      <vt:lpstr>What happened when those left behind received the expanded CTC payments in 2021? </vt:lpstr>
      <vt:lpstr>What else happened when families received the expanded CTC payments in 2021? </vt:lpstr>
      <vt:lpstr>What else happened when families received the expanded CTC payments in 2021? </vt:lpstr>
      <vt:lpstr>PowerPoint Presentation</vt:lpstr>
      <vt:lpstr>PowerPoint Presentation</vt:lpstr>
      <vt:lpstr>PowerPoint Presentation</vt:lpstr>
      <vt:lpstr>PowerPoint Presentation</vt:lpstr>
      <vt:lpstr>Takeaways</vt:lpstr>
      <vt:lpstr>Thank you</vt:lpstr>
      <vt:lpstr>PowerPoint Presentation</vt:lpstr>
      <vt:lpstr>PowerPoint Presentation</vt:lpstr>
      <vt:lpstr>Lobby Meeting 101  </vt:lpstr>
      <vt:lpstr>Basics of in district lobbying </vt:lpstr>
      <vt:lpstr>Grassroots Share: Liz Brown!</vt:lpstr>
      <vt:lpstr>PowerPoint Presentation</vt:lpstr>
      <vt:lpstr>Q&amp;A: Now is the time to ask questions! </vt:lpstr>
      <vt:lpstr>PowerPoint Presentation</vt:lpstr>
      <vt:lpstr>Fall Friends and Family fundraising campaign Visit www.results.org/donate/fundraise to access our fundraising guide and create your online fundraising page</vt:lpstr>
      <vt:lpstr>Grassroots Share: Nancy Gardiner </vt:lpstr>
      <vt:lpstr>Fall Friends and Family fundraising campaign  Visit www.results.org/donate/fundraise to access  RESULTS' fundraising guide and create your online fundraising page</vt:lpstr>
      <vt:lpstr>August Town Hall: All Are Welcome!</vt:lpstr>
      <vt:lpstr>Thank you for joining us!</vt:lpstr>
      <vt:lpstr>Lobby Prep Office Hours</vt:lpstr>
      <vt:lpstr> Join training on having meaningful conversations </vt:lpstr>
      <vt:lpstr>Diversity and Inclusion 101</vt:lpstr>
      <vt:lpstr>PowerPoint Presentation</vt:lpstr>
      <vt:lpstr>PowerPoint Presentation</vt:lpstr>
      <vt:lpstr>Partner Organization Webinars</vt:lpstr>
      <vt:lpstr>Free Agents Webinars</vt:lpstr>
      <vt:lpstr>Other Support Calls</vt:lpstr>
      <vt:lpstr> Other Support Calls </vt:lpstr>
      <vt:lpstr>RESULTS Merchandise Shop</vt:lpstr>
      <vt:lpstr>PowerPoint Presentation</vt:lpstr>
      <vt:lpstr>PowerPoint Presentation</vt:lpstr>
      <vt:lpstr>Extended!  Senate TB letter – Closing Friday</vt:lpstr>
      <vt:lpstr>PowerPoint Presentation</vt:lpstr>
      <vt:lpstr>PowerPoint Presentation</vt:lpstr>
      <vt:lpstr> Kenneth Prudencio Head of Advocacy ASAPSU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3</cp:revision>
  <dcterms:created xsi:type="dcterms:W3CDTF">2021-11-05T14:44:55Z</dcterms:created>
  <dcterms:modified xsi:type="dcterms:W3CDTF">2023-08-05T18:31:45Z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1552839</vt:lpwstr>
  </property>
  <property fmtid="{D5CDD505-2E9C-101B-9397-08002B2CF9AE}" pid="6" name="NXPowerLiteSettings">
    <vt:lpwstr>F7000400038000</vt:lpwstr>
  </property>
  <property fmtid="{D5CDD505-2E9C-101B-9397-08002B2CF9AE}" pid="7" name="NXPowerLiteVersion">
    <vt:lpwstr>S10.0.0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