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theme/theme4.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5.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6.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7.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8.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9.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10.xml" ContentType="application/vnd.openxmlformats-officedocument.theme+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11.xml" ContentType="application/vnd.openxmlformats-officedocument.theme+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2.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3.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5" r:id="rId4"/>
    <p:sldMasterId id="2147483769" r:id="rId5"/>
    <p:sldMasterId id="2147483764" r:id="rId6"/>
    <p:sldMasterId id="2147483694" r:id="rId7"/>
    <p:sldMasterId id="2147483717" r:id="rId8"/>
    <p:sldMasterId id="2147483734" r:id="rId9"/>
    <p:sldMasterId id="2147483679" r:id="rId10"/>
    <p:sldMasterId id="2147483939" r:id="rId11"/>
    <p:sldMasterId id="2147483882" r:id="rId12"/>
    <p:sldMasterId id="2147483844" r:id="rId13"/>
    <p:sldMasterId id="2147483926" r:id="rId14"/>
    <p:sldMasterId id="2147483665" r:id="rId15"/>
    <p:sldMasterId id="2147483811" r:id="rId16"/>
    <p:sldMasterId id="2147483666" r:id="rId17"/>
  </p:sldMasterIdLst>
  <p:notesMasterIdLst>
    <p:notesMasterId r:id="rId57"/>
  </p:notesMasterIdLst>
  <p:sldIdLst>
    <p:sldId id="953" r:id="rId18"/>
    <p:sldId id="1984" r:id="rId19"/>
    <p:sldId id="259" r:id="rId20"/>
    <p:sldId id="1949" r:id="rId21"/>
    <p:sldId id="1829" r:id="rId22"/>
    <p:sldId id="1959" r:id="rId23"/>
    <p:sldId id="1965" r:id="rId24"/>
    <p:sldId id="1956" r:id="rId25"/>
    <p:sldId id="1992" r:id="rId26"/>
    <p:sldId id="1891" r:id="rId27"/>
    <p:sldId id="1971" r:id="rId28"/>
    <p:sldId id="1972" r:id="rId29"/>
    <p:sldId id="1973" r:id="rId30"/>
    <p:sldId id="1943" r:id="rId31"/>
    <p:sldId id="1978" r:id="rId32"/>
    <p:sldId id="1948" r:id="rId33"/>
    <p:sldId id="1993" r:id="rId34"/>
    <p:sldId id="1977" r:id="rId35"/>
    <p:sldId id="1771" r:id="rId36"/>
    <p:sldId id="1987" r:id="rId37"/>
    <p:sldId id="1988" r:id="rId38"/>
    <p:sldId id="1991" r:id="rId39"/>
    <p:sldId id="1982" r:id="rId40"/>
    <p:sldId id="1983" r:id="rId41"/>
    <p:sldId id="1990" r:id="rId42"/>
    <p:sldId id="1989" r:id="rId43"/>
    <p:sldId id="1979" r:id="rId44"/>
    <p:sldId id="1986" r:id="rId45"/>
    <p:sldId id="1980" r:id="rId46"/>
    <p:sldId id="1981" r:id="rId47"/>
    <p:sldId id="1767" r:id="rId48"/>
    <p:sldId id="1922" r:id="rId49"/>
    <p:sldId id="1831" r:id="rId50"/>
    <p:sldId id="1788" r:id="rId51"/>
    <p:sldId id="1775" r:id="rId52"/>
    <p:sldId id="1931" r:id="rId53"/>
    <p:sldId id="1817" r:id="rId54"/>
    <p:sldId id="1809" r:id="rId55"/>
    <p:sldId id="954" r:id="rId5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5236F06-47AD-FC03-EDF0-2FCA5D3AFB9E}" name="Katie Fleischer" initials="KF" userId="S::kfleischer@results.org::245d91a2-b874-4458-8cf1-313eb8d1d067" providerId="AD"/>
  <p188:author id="{C49DC606-7489-472F-4DE9-34E452169DBE}" name="Alicia Stromberg" initials="AS" userId="S::astromberg@results.org::1c01489c-44f1-42fe-bb20-c08d6f679367" providerId="AD"/>
  <p188:author id="{7FCFBA07-6B54-8EE7-8272-7590908D35FF}" name="Sarah Leone" initials="SL" userId="S::sleone@results.org::6fd6b9b4-7dd9-4ff6-962d-65e3b34e859e" providerId="AD"/>
  <p188:author id="{0521AA30-22C4-80C6-2A4C-19C759C2BBBA}" name="Meredith Dodson" initials="MD" userId="S::mdodson@results.org::b527efdd-0004-489a-9f17-7b9e156c8416" providerId="AD"/>
  <p188:author id="{BD823E34-3925-9941-8C30-25418EC29A5A}" name="Sean" initials="S" userId="Sean" providerId="None"/>
  <p188:author id="{BB9DAE35-DCE7-55EA-A43E-6B5F23787161}" name="Michael Santos" initials="MS" userId="S::msantos@results.org::c2c81859-0763-49e8-9efe-48b9db78a9cc" providerId="AD"/>
  <p188:author id="{EF24129D-97F3-C03F-308B-4B66F8341C5F}" name="Ken Patterson" initials="KP" userId="S::kpatterson@results.org::88e63aaa-76ae-4019-8c1c-bcddfe995a3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Lisa Marchal" initials="LM" lastIdx="1" clrIdx="6">
    <p:extLst>
      <p:ext uri="{19B8F6BF-5375-455C-9EA6-DF929625EA0E}">
        <p15:presenceInfo xmlns:p15="http://schemas.microsoft.com/office/powerpoint/2012/main" userId="S::lmarchal@results.org::a3c7f03c-0fb5-4fb0-bd6e-4e40ec3db419" providerId="AD"/>
      </p:ext>
    </p:extLst>
  </p:cmAuthor>
  <p:cmAuthor id="1" name="Meredith Dodson" initials="MD" lastIdx="33" clrIdx="0">
    <p:extLst>
      <p:ext uri="{19B8F6BF-5375-455C-9EA6-DF929625EA0E}">
        <p15:presenceInfo xmlns:p15="http://schemas.microsoft.com/office/powerpoint/2012/main" userId="S::mdodson@results.org::b527efdd-0004-489a-9f17-7b9e156c8416" providerId="AD"/>
      </p:ext>
    </p:extLst>
  </p:cmAuthor>
  <p:cmAuthor id="8" name="Michael Santos" initials="MS" lastIdx="9" clrIdx="7">
    <p:extLst>
      <p:ext uri="{19B8F6BF-5375-455C-9EA6-DF929625EA0E}">
        <p15:presenceInfo xmlns:p15="http://schemas.microsoft.com/office/powerpoint/2012/main" userId="S::msantos@results.org::c2c81859-0763-49e8-9efe-48b9db78a9cc" providerId="AD"/>
      </p:ext>
    </p:extLst>
  </p:cmAuthor>
  <p:cmAuthor id="2" name="Jessi Russell" initials="JR" lastIdx="2" clrIdx="1">
    <p:extLst>
      <p:ext uri="{19B8F6BF-5375-455C-9EA6-DF929625EA0E}">
        <p15:presenceInfo xmlns:p15="http://schemas.microsoft.com/office/powerpoint/2012/main" userId="S::jrussell@results.org::2b248bfa-964e-405f-b4f5-4efe61ce48dd" providerId="AD"/>
      </p:ext>
    </p:extLst>
  </p:cmAuthor>
  <p:cmAuthor id="9" name="Sarah Leone" initials="SL" lastIdx="4" clrIdx="8">
    <p:extLst>
      <p:ext uri="{19B8F6BF-5375-455C-9EA6-DF929625EA0E}">
        <p15:presenceInfo xmlns:p15="http://schemas.microsoft.com/office/powerpoint/2012/main" userId="S::sleone@results.org::6fd6b9b4-7dd9-4ff6-962d-65e3b34e859e" providerId="AD"/>
      </p:ext>
    </p:extLst>
  </p:cmAuthor>
  <p:cmAuthor id="3" name="Alexa Angelo" initials="AA" lastIdx="1" clrIdx="2">
    <p:extLst>
      <p:ext uri="{19B8F6BF-5375-455C-9EA6-DF929625EA0E}">
        <p15:presenceInfo xmlns:p15="http://schemas.microsoft.com/office/powerpoint/2012/main" userId="S::aangelo@results.org::856f2e18-2518-4e0c-af50-d33678c50fb5" providerId="AD"/>
      </p:ext>
    </p:extLst>
  </p:cmAuthor>
  <p:cmAuthor id="10" name="Ken Patterson" initials="KP" lastIdx="1" clrIdx="9">
    <p:extLst>
      <p:ext uri="{19B8F6BF-5375-455C-9EA6-DF929625EA0E}">
        <p15:presenceInfo xmlns:p15="http://schemas.microsoft.com/office/powerpoint/2012/main" userId="S::kpatterson@results.org::88e63aaa-76ae-4019-8c1c-bcddfe995a39" providerId="AD"/>
      </p:ext>
    </p:extLst>
  </p:cmAuthor>
  <p:cmAuthor id="4" name="Jos Linn" initials="JL" lastIdx="6" clrIdx="3">
    <p:extLst>
      <p:ext uri="{19B8F6BF-5375-455C-9EA6-DF929625EA0E}">
        <p15:presenceInfo xmlns:p15="http://schemas.microsoft.com/office/powerpoint/2012/main" userId="S::jlinn@results.org::55fbf92f-147f-4c15-a351-ac42045ce5c1" providerId="AD"/>
      </p:ext>
    </p:extLst>
  </p:cmAuthor>
  <p:cmAuthor id="5" name="Dorothy Monza" initials="DM" lastIdx="4" clrIdx="4">
    <p:extLst>
      <p:ext uri="{19B8F6BF-5375-455C-9EA6-DF929625EA0E}">
        <p15:presenceInfo xmlns:p15="http://schemas.microsoft.com/office/powerpoint/2012/main" userId="S::dmonza@results.org::043ee8e1-e4ea-4588-a66a-785612e0a5e6" providerId="AD"/>
      </p:ext>
    </p:extLst>
  </p:cmAuthor>
  <p:cmAuthor id="6" name="Alicia Stromberg" initials="AS" lastIdx="2" clrIdx="5">
    <p:extLst>
      <p:ext uri="{19B8F6BF-5375-455C-9EA6-DF929625EA0E}">
        <p15:presenceInfo xmlns:p15="http://schemas.microsoft.com/office/powerpoint/2012/main" userId="S::astromberg@results.org::1c01489c-44f1-42fe-bb20-c08d6f6793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032"/>
    <a:srgbClr val="FFB81C"/>
    <a:srgbClr val="FAB700"/>
    <a:srgbClr val="E41034"/>
    <a:srgbClr val="ED1944"/>
    <a:srgbClr val="D50035"/>
    <a:srgbClr val="29B5CF"/>
    <a:srgbClr val="000000"/>
    <a:srgbClr val="FBFBFB"/>
    <a:srgbClr val="F5F9F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164A4D-D21E-2485-5CC1-C50F6F39A73F}" v="188" dt="2023-07-07T19:54:39.663"/>
    <p1510:client id="{82B6858F-F35E-4CBA-A8BC-96F9EEE26849}" v="415" dt="2023-07-08T18:25:58.783"/>
    <p1510:client id="{99666F3D-73AA-4CA4-7C6A-05F824F5F092}" v="1" dt="2023-07-08T16:47:20.5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3" d="100"/>
          <a:sy n="133" d="100"/>
        </p:scale>
        <p:origin x="906" y="126"/>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1.xml"/><Relationship Id="rId26" Type="http://schemas.openxmlformats.org/officeDocument/2006/relationships/slide" Target="slides/slide9.xml"/><Relationship Id="rId39" Type="http://schemas.openxmlformats.org/officeDocument/2006/relationships/slide" Target="slides/slide22.xml"/><Relationship Id="rId21" Type="http://schemas.openxmlformats.org/officeDocument/2006/relationships/slide" Target="slides/slide4.xml"/><Relationship Id="rId34" Type="http://schemas.openxmlformats.org/officeDocument/2006/relationships/slide" Target="slides/slide17.xml"/><Relationship Id="rId42" Type="http://schemas.openxmlformats.org/officeDocument/2006/relationships/slide" Target="slides/slide25.xml"/><Relationship Id="rId47" Type="http://schemas.openxmlformats.org/officeDocument/2006/relationships/slide" Target="slides/slide30.xml"/><Relationship Id="rId50" Type="http://schemas.openxmlformats.org/officeDocument/2006/relationships/slide" Target="slides/slide33.xml"/><Relationship Id="rId55" Type="http://schemas.openxmlformats.org/officeDocument/2006/relationships/slide" Target="slides/slide38.xml"/><Relationship Id="rId63" Type="http://schemas.microsoft.com/office/2015/10/relationships/revisionInfo" Target="revisionInfo.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Master" Target="slideMasters/slideMaster13.xml"/><Relationship Id="rId29" Type="http://schemas.openxmlformats.org/officeDocument/2006/relationships/slide" Target="slides/slide12.xml"/><Relationship Id="rId11" Type="http://schemas.openxmlformats.org/officeDocument/2006/relationships/slideMaster" Target="slideMasters/slideMaster8.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slide" Target="slides/slide20.xml"/><Relationship Id="rId40" Type="http://schemas.openxmlformats.org/officeDocument/2006/relationships/slide" Target="slides/slide23.xml"/><Relationship Id="rId45" Type="http://schemas.openxmlformats.org/officeDocument/2006/relationships/slide" Target="slides/slide28.xml"/><Relationship Id="rId53" Type="http://schemas.openxmlformats.org/officeDocument/2006/relationships/slide" Target="slides/slide36.xml"/><Relationship Id="rId58" Type="http://schemas.openxmlformats.org/officeDocument/2006/relationships/commentAuthors" Target="commentAuthors.xml"/><Relationship Id="rId5" Type="http://schemas.openxmlformats.org/officeDocument/2006/relationships/slideMaster" Target="slideMasters/slideMaster2.xml"/><Relationship Id="rId61" Type="http://schemas.openxmlformats.org/officeDocument/2006/relationships/theme" Target="theme/theme1.xml"/><Relationship Id="rId19" Type="http://schemas.openxmlformats.org/officeDocument/2006/relationships/slide" Target="slides/slide2.xml"/><Relationship Id="rId14" Type="http://schemas.openxmlformats.org/officeDocument/2006/relationships/slideMaster" Target="slideMasters/slideMaster11.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slide" Target="slides/slide18.xml"/><Relationship Id="rId43" Type="http://schemas.openxmlformats.org/officeDocument/2006/relationships/slide" Target="slides/slide26.xml"/><Relationship Id="rId48" Type="http://schemas.openxmlformats.org/officeDocument/2006/relationships/slide" Target="slides/slide31.xml"/><Relationship Id="rId56" Type="http://schemas.openxmlformats.org/officeDocument/2006/relationships/slide" Target="slides/slide39.xml"/><Relationship Id="rId64" Type="http://schemas.microsoft.com/office/2018/10/relationships/authors" Target="authors.xml"/><Relationship Id="rId8" Type="http://schemas.openxmlformats.org/officeDocument/2006/relationships/slideMaster" Target="slideMasters/slideMaster5.xml"/><Relationship Id="rId51" Type="http://schemas.openxmlformats.org/officeDocument/2006/relationships/slide" Target="slides/slide34.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Master" Target="slideMasters/slideMaster14.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slide" Target="slides/slide21.xml"/><Relationship Id="rId46" Type="http://schemas.openxmlformats.org/officeDocument/2006/relationships/slide" Target="slides/slide29.xml"/><Relationship Id="rId59" Type="http://schemas.openxmlformats.org/officeDocument/2006/relationships/presProps" Target="presProps.xml"/><Relationship Id="rId20" Type="http://schemas.openxmlformats.org/officeDocument/2006/relationships/slide" Target="slides/slide3.xml"/><Relationship Id="rId41" Type="http://schemas.openxmlformats.org/officeDocument/2006/relationships/slide" Target="slides/slide24.xml"/><Relationship Id="rId54" Type="http://schemas.openxmlformats.org/officeDocument/2006/relationships/slide" Target="slides/slide37.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Master" Target="slideMasters/slideMaster12.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slide" Target="slides/slide19.xml"/><Relationship Id="rId49" Type="http://schemas.openxmlformats.org/officeDocument/2006/relationships/slide" Target="slides/slide32.xml"/><Relationship Id="rId57" Type="http://schemas.openxmlformats.org/officeDocument/2006/relationships/notesMaster" Target="notesMasters/notesMaster1.xml"/><Relationship Id="rId10" Type="http://schemas.openxmlformats.org/officeDocument/2006/relationships/slideMaster" Target="slideMasters/slideMaster7.xml"/><Relationship Id="rId31" Type="http://schemas.openxmlformats.org/officeDocument/2006/relationships/slide" Target="slides/slide14.xml"/><Relationship Id="rId44" Type="http://schemas.openxmlformats.org/officeDocument/2006/relationships/slide" Target="slides/slide27.xml"/><Relationship Id="rId52" Type="http://schemas.openxmlformats.org/officeDocument/2006/relationships/slide" Target="slides/slide35.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s>
</file>

<file path=ppt/charts/_rels/chart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645829232283464"/>
          <c:y val="4.2187497404804541E-2"/>
          <c:w val="0.63229170767716536"/>
          <c:h val="0.94843750317190556"/>
        </c:manualLayout>
      </c:layout>
      <c:doughnutChart>
        <c:varyColors val="1"/>
        <c:dLbls>
          <c:showLegendKey val="0"/>
          <c:showVal val="0"/>
          <c:showCatName val="0"/>
          <c:showSerName val="0"/>
          <c:showPercent val="1"/>
          <c:showBubbleSize val="0"/>
          <c:showLeaderLines val="0"/>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645829232283464"/>
          <c:y val="4.2187497404804541E-2"/>
          <c:w val="0.63229170767716536"/>
          <c:h val="0.94843750317190556"/>
        </c:manualLayout>
      </c:layout>
      <c:doughnutChart>
        <c:varyColors val="1"/>
        <c:ser>
          <c:idx val="0"/>
          <c:order val="0"/>
          <c:tx>
            <c:strRef>
              <c:f>Sheet1!$B$1</c:f>
              <c:strCache>
                <c:ptCount val="1"/>
                <c:pt idx="0">
                  <c:v>Sales</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6978-4AEC-9509-81ED25AEB153}"/>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6978-4AEC-9509-81ED25AEB153}"/>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6978-4AEC-9509-81ED25AEB153}"/>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6978-4AEC-9509-81ED25AEB153}"/>
              </c:ext>
            </c:extLst>
          </c:dPt>
          <c:dLbls>
            <c:delete val="1"/>
          </c:dLbls>
          <c:cat>
            <c:strRef>
              <c:f>Sheet1!$A$2:$A$5</c:f>
              <c:strCache>
                <c:ptCount val="4"/>
                <c:pt idx="0">
                  <c:v>1st Qtr</c:v>
                </c:pt>
                <c:pt idx="1">
                  <c:v>2nd Qtr</c:v>
                </c:pt>
                <c:pt idx="2">
                  <c:v>3rd Qtr</c:v>
                </c:pt>
                <c:pt idx="3">
                  <c:v>4th Qtr</c:v>
                </c:pt>
              </c:strCache>
            </c:strRef>
          </c:cat>
          <c:val>
            <c:numRef>
              <c:f>Sheet1!$B$2:$B$5</c:f>
              <c:numCache>
                <c:formatCode>General</c:formatCode>
                <c:ptCount val="4"/>
                <c:pt idx="0">
                  <c:v>1</c:v>
                </c:pt>
              </c:numCache>
            </c:numRef>
          </c:val>
          <c:extLst>
            <c:ext xmlns:c16="http://schemas.microsoft.com/office/drawing/2014/chart" uri="{C3380CC4-5D6E-409C-BE32-E72D297353CC}">
              <c16:uniqueId val="{00000000-65B6-4FD5-8477-285C4AD03E7B}"/>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302079232283463"/>
          <c:y val="5.156249682809444E-2"/>
          <c:w val="0.63229170767716536"/>
          <c:h val="0.94843750317190556"/>
        </c:manualLayout>
      </c:layout>
      <c:doughnutChart>
        <c:varyColors val="1"/>
        <c:ser>
          <c:idx val="0"/>
          <c:order val="0"/>
          <c:tx>
            <c:strRef>
              <c:f>Sheet1!$B$1</c:f>
              <c:strCache>
                <c:ptCount val="1"/>
                <c:pt idx="0">
                  <c:v>Column1</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D48E-427D-8A15-683E92091B88}"/>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D48E-427D-8A15-683E92091B88}"/>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D48E-427D-8A15-683E92091B88}"/>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D48E-427D-8A15-683E92091B88}"/>
              </c:ext>
            </c:extLst>
          </c:dPt>
          <c:dLbls>
            <c:delete val="1"/>
          </c:dLbls>
          <c:cat>
            <c:strRef>
              <c:f>Sheet1!$A$2:$A$5</c:f>
              <c:strCache>
                <c:ptCount val="2"/>
                <c:pt idx="0">
                  <c:v>Sick</c:v>
                </c:pt>
                <c:pt idx="1">
                  <c:v>Health System</c:v>
                </c:pt>
              </c:strCache>
            </c:strRef>
          </c:cat>
          <c:val>
            <c:numRef>
              <c:f>Sheet1!$B$2:$B$5</c:f>
              <c:numCache>
                <c:formatCode>General</c:formatCode>
                <c:ptCount val="4"/>
                <c:pt idx="0">
                  <c:v>10.6</c:v>
                </c:pt>
                <c:pt idx="1">
                  <c:v>6.4</c:v>
                </c:pt>
              </c:numCache>
            </c:numRef>
          </c:val>
          <c:extLst>
            <c:ext xmlns:c16="http://schemas.microsoft.com/office/drawing/2014/chart" uri="{C3380CC4-5D6E-409C-BE32-E72D297353CC}">
              <c16:uniqueId val="{00000000-65B6-4FD5-8477-285C4AD03E7B}"/>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E30807-8F53-483E-A197-58E6C39F5B15}" type="datetimeFigureOut">
              <a:rPr lang="en-US" smtClean="0"/>
              <a:t>7/7/2023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EB412F-BD62-4D23-A74D-7CDB5EF1780C}" type="slidenum">
              <a:rPr lang="en-US" smtClean="0"/>
              <a:t>‹#›</a:t>
            </a:fld>
            <a:endParaRPr lang="en-US"/>
          </a:p>
        </p:txBody>
      </p:sp>
    </p:spTree>
    <p:extLst>
      <p:ext uri="{BB962C8B-B14F-4D97-AF65-F5344CB8AC3E}">
        <p14:creationId xmlns:p14="http://schemas.microsoft.com/office/powerpoint/2010/main" val="740773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a:t>
            </a:fld>
            <a:endParaRPr lang="en-US"/>
          </a:p>
        </p:txBody>
      </p:sp>
    </p:spTree>
    <p:extLst>
      <p:ext uri="{BB962C8B-B14F-4D97-AF65-F5344CB8AC3E}">
        <p14:creationId xmlns:p14="http://schemas.microsoft.com/office/powerpoint/2010/main" val="2925139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5307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But TB IS Preventable, Treatable AND Curable. We</a:t>
            </a:r>
            <a:endParaRPr lang="en-US"/>
          </a:p>
        </p:txBody>
      </p:sp>
      <p:sp>
        <p:nvSpPr>
          <p:cNvPr id="4" name="Slide Number Placeholder 3"/>
          <p:cNvSpPr>
            <a:spLocks noGrp="1"/>
          </p:cNvSpPr>
          <p:nvPr>
            <p:ph type="sldNum" sz="quarter" idx="5"/>
          </p:nvPr>
        </p:nvSpPr>
        <p:spPr/>
        <p:txBody>
          <a:bodyPr/>
          <a:lstStyle/>
          <a:p>
            <a:fld id="{9B6B4135-87F4-4945-AD70-6F12D9D048E2}" type="slidenum">
              <a:rPr lang="en-US" smtClean="0"/>
              <a:t>11</a:t>
            </a:fld>
            <a:endParaRPr lang="en-US"/>
          </a:p>
        </p:txBody>
      </p:sp>
    </p:spTree>
    <p:extLst>
      <p:ext uri="{BB962C8B-B14F-4D97-AF65-F5344CB8AC3E}">
        <p14:creationId xmlns:p14="http://schemas.microsoft.com/office/powerpoint/2010/main" val="2011637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a:t>10.6 million falling sick, 1.6 million lives lost to TB. Likely will retake COVID. Shameful spot at the top of the list. </a:t>
            </a:r>
          </a:p>
          <a:p>
            <a:pPr>
              <a:buFont typeface="Arial"/>
              <a:buChar char="•"/>
            </a:pPr>
            <a:r>
              <a:rPr lang="en-US"/>
              <a:t>I don’t want to paint an overly rosy picture of things before the pandemic – </a:t>
            </a:r>
            <a:endParaRPr lang="en-US">
              <a:cs typeface="Calibri"/>
            </a:endParaRPr>
          </a:p>
          <a:p>
            <a:pPr>
              <a:buFont typeface="Arial"/>
              <a:buChar char="•"/>
            </a:pPr>
            <a:r>
              <a:rPr lang="en-US"/>
              <a:t>But for twenty years, things were steadily moving in the right direction. </a:t>
            </a:r>
          </a:p>
          <a:p>
            <a:pPr>
              <a:buFont typeface="Arial"/>
              <a:buChar char="•"/>
            </a:pPr>
            <a:r>
              <a:rPr lang="en-US"/>
              <a:t>Every year, stronger systems, more people treated, fewer sick</a:t>
            </a:r>
          </a:p>
          <a:p>
            <a:pPr>
              <a:buFont typeface="Arial"/>
              <a:buChar char="•"/>
            </a:pPr>
            <a:r>
              <a:rPr lang="en-US"/>
              <a:t>But a </a:t>
            </a:r>
            <a:r>
              <a:rPr lang="en-US" b="1"/>
              <a:t>million fewer people treated for TB</a:t>
            </a:r>
            <a:r>
              <a:rPr lang="en-US"/>
              <a:t> in 2020 vs 2019</a:t>
            </a:r>
          </a:p>
          <a:p>
            <a:pPr>
              <a:buFont typeface="Arial"/>
              <a:buChar char="•"/>
            </a:pPr>
            <a:r>
              <a:rPr lang="en-US"/>
              <a:t>Last year’s data – worse by every measure. More people sick, fewer in treatment, more dying</a:t>
            </a:r>
          </a:p>
          <a:p>
            <a:pPr marL="285750" indent="-285750">
              <a:buFont typeface="Arial"/>
              <a:buChar char="•"/>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12</a:t>
            </a:fld>
            <a:endParaRPr lang="en-US"/>
          </a:p>
        </p:txBody>
      </p:sp>
    </p:spTree>
    <p:extLst>
      <p:ext uri="{BB962C8B-B14F-4D97-AF65-F5344CB8AC3E}">
        <p14:creationId xmlns:p14="http://schemas.microsoft.com/office/powerpoint/2010/main" val="3686141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a:t>40% of people sick left behind by health system. </a:t>
            </a:r>
          </a:p>
          <a:p>
            <a:endParaRPr lang="en-US">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13</a:t>
            </a:fld>
            <a:endParaRPr lang="en-US"/>
          </a:p>
        </p:txBody>
      </p:sp>
    </p:spTree>
    <p:extLst>
      <p:ext uri="{BB962C8B-B14F-4D97-AF65-F5344CB8AC3E}">
        <p14:creationId xmlns:p14="http://schemas.microsoft.com/office/powerpoint/2010/main" val="23501239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19</a:t>
            </a:fld>
            <a:endParaRPr lang="en-US"/>
          </a:p>
        </p:txBody>
      </p:sp>
    </p:spTree>
    <p:extLst>
      <p:ext uri="{BB962C8B-B14F-4D97-AF65-F5344CB8AC3E}">
        <p14:creationId xmlns:p14="http://schemas.microsoft.com/office/powerpoint/2010/main" val="9230063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Tee up questions for share</a:t>
            </a:r>
          </a:p>
        </p:txBody>
      </p:sp>
      <p:sp>
        <p:nvSpPr>
          <p:cNvPr id="4" name="Slide Number Placeholder 3"/>
          <p:cNvSpPr>
            <a:spLocks noGrp="1"/>
          </p:cNvSpPr>
          <p:nvPr>
            <p:ph type="sldNum" sz="quarter" idx="5"/>
          </p:nvPr>
        </p:nvSpPr>
        <p:spPr/>
        <p:txBody>
          <a:bodyPr/>
          <a:lstStyle/>
          <a:p>
            <a:fld id="{C5EB412F-BD62-4D23-A74D-7CDB5EF1780C}" type="slidenum">
              <a:rPr lang="en-US" smtClean="0"/>
              <a:t>20</a:t>
            </a:fld>
            <a:endParaRPr lang="en-US"/>
          </a:p>
        </p:txBody>
      </p:sp>
    </p:spTree>
    <p:extLst>
      <p:ext uri="{BB962C8B-B14F-4D97-AF65-F5344CB8AC3E}">
        <p14:creationId xmlns:p14="http://schemas.microsoft.com/office/powerpoint/2010/main" val="2825028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23</a:t>
            </a:fld>
            <a:endParaRPr lang="en-US"/>
          </a:p>
        </p:txBody>
      </p:sp>
    </p:spTree>
    <p:extLst>
      <p:ext uri="{BB962C8B-B14F-4D97-AF65-F5344CB8AC3E}">
        <p14:creationId xmlns:p14="http://schemas.microsoft.com/office/powerpoint/2010/main" val="1210102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24</a:t>
            </a:fld>
            <a:endParaRPr lang="en-US"/>
          </a:p>
        </p:txBody>
      </p:sp>
    </p:spTree>
    <p:extLst>
      <p:ext uri="{BB962C8B-B14F-4D97-AF65-F5344CB8AC3E}">
        <p14:creationId xmlns:p14="http://schemas.microsoft.com/office/powerpoint/2010/main" val="40557192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25</a:t>
            </a:fld>
            <a:endParaRPr lang="en-US"/>
          </a:p>
        </p:txBody>
      </p:sp>
    </p:spTree>
    <p:extLst>
      <p:ext uri="{BB962C8B-B14F-4D97-AF65-F5344CB8AC3E}">
        <p14:creationId xmlns:p14="http://schemas.microsoft.com/office/powerpoint/2010/main" val="960817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26</a:t>
            </a:fld>
            <a:endParaRPr lang="en-US"/>
          </a:p>
        </p:txBody>
      </p:sp>
    </p:spTree>
    <p:extLst>
      <p:ext uri="{BB962C8B-B14F-4D97-AF65-F5344CB8AC3E}">
        <p14:creationId xmlns:p14="http://schemas.microsoft.com/office/powerpoint/2010/main" val="3188904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2</a:t>
            </a:fld>
            <a:endParaRPr lang="en-US"/>
          </a:p>
        </p:txBody>
      </p:sp>
    </p:spTree>
    <p:extLst>
      <p:ext uri="{BB962C8B-B14F-4D97-AF65-F5344CB8AC3E}">
        <p14:creationId xmlns:p14="http://schemas.microsoft.com/office/powerpoint/2010/main" val="11053336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1012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32</a:t>
            </a:fld>
            <a:endParaRPr lang="en-US"/>
          </a:p>
        </p:txBody>
      </p:sp>
    </p:spTree>
    <p:extLst>
      <p:ext uri="{BB962C8B-B14F-4D97-AF65-F5344CB8AC3E}">
        <p14:creationId xmlns:p14="http://schemas.microsoft.com/office/powerpoint/2010/main" val="6624253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33</a:t>
            </a:fld>
            <a:endParaRPr lang="en-US"/>
          </a:p>
        </p:txBody>
      </p:sp>
    </p:spTree>
    <p:extLst>
      <p:ext uri="{BB962C8B-B14F-4D97-AF65-F5344CB8AC3E}">
        <p14:creationId xmlns:p14="http://schemas.microsoft.com/office/powerpoint/2010/main" val="7807435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34</a:t>
            </a:fld>
            <a:endParaRPr lang="en-US"/>
          </a:p>
        </p:txBody>
      </p:sp>
    </p:spTree>
    <p:extLst>
      <p:ext uri="{BB962C8B-B14F-4D97-AF65-F5344CB8AC3E}">
        <p14:creationId xmlns:p14="http://schemas.microsoft.com/office/powerpoint/2010/main" val="2997096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35</a:t>
            </a:fld>
            <a:endParaRPr lang="en-US"/>
          </a:p>
        </p:txBody>
      </p:sp>
    </p:spTree>
    <p:extLst>
      <p:ext uri="{BB962C8B-B14F-4D97-AF65-F5344CB8AC3E}">
        <p14:creationId xmlns:p14="http://schemas.microsoft.com/office/powerpoint/2010/main" val="6207367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36</a:t>
            </a:fld>
            <a:endParaRPr lang="en-US"/>
          </a:p>
        </p:txBody>
      </p:sp>
    </p:spTree>
    <p:extLst>
      <p:ext uri="{BB962C8B-B14F-4D97-AF65-F5344CB8AC3E}">
        <p14:creationId xmlns:p14="http://schemas.microsoft.com/office/powerpoint/2010/main" val="7592182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Dr. Christina Gunther (3 mins)</a:t>
            </a:r>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37</a:t>
            </a:fld>
            <a:endParaRPr lang="en-US"/>
          </a:p>
        </p:txBody>
      </p:sp>
    </p:spTree>
    <p:extLst>
      <p:ext uri="{BB962C8B-B14F-4D97-AF65-F5344CB8AC3E}">
        <p14:creationId xmlns:p14="http://schemas.microsoft.com/office/powerpoint/2010/main" val="34032163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38</a:t>
            </a:fld>
            <a:endParaRPr lang="en-US"/>
          </a:p>
        </p:txBody>
      </p:sp>
    </p:spTree>
    <p:extLst>
      <p:ext uri="{BB962C8B-B14F-4D97-AF65-F5344CB8AC3E}">
        <p14:creationId xmlns:p14="http://schemas.microsoft.com/office/powerpoint/2010/main" val="3100692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39</a:t>
            </a:fld>
            <a:endParaRPr lang="en-US"/>
          </a:p>
        </p:txBody>
      </p:sp>
    </p:spTree>
    <p:extLst>
      <p:ext uri="{BB962C8B-B14F-4D97-AF65-F5344CB8AC3E}">
        <p14:creationId xmlns:p14="http://schemas.microsoft.com/office/powerpoint/2010/main" val="1022337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1dd29ec108d_0_9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g1dd29ec108d_0_9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Updated AO slide (2/22)</a:t>
            </a:r>
            <a:endParaRPr/>
          </a:p>
        </p:txBody>
      </p:sp>
      <p:sp>
        <p:nvSpPr>
          <p:cNvPr id="192" name="Google Shape;192;g1dd29ec108d_0_9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4</a:t>
            </a:fld>
            <a:endParaRPr lang="en-US"/>
          </a:p>
        </p:txBody>
      </p:sp>
    </p:spTree>
    <p:extLst>
      <p:ext uri="{BB962C8B-B14F-4D97-AF65-F5344CB8AC3E}">
        <p14:creationId xmlns:p14="http://schemas.microsoft.com/office/powerpoint/2010/main" val="718391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5</a:t>
            </a:fld>
            <a:endParaRPr lang="en-US"/>
          </a:p>
        </p:txBody>
      </p:sp>
    </p:spTree>
    <p:extLst>
      <p:ext uri="{BB962C8B-B14F-4D97-AF65-F5344CB8AC3E}">
        <p14:creationId xmlns:p14="http://schemas.microsoft.com/office/powerpoint/2010/main" val="169637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a:ea typeface="Calibri"/>
              <a:cs typeface="Calibri" panose="020F0502020204030204"/>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6</a:t>
            </a:fld>
            <a:endParaRPr lang="en-US"/>
          </a:p>
        </p:txBody>
      </p:sp>
    </p:spTree>
    <p:extLst>
      <p:ext uri="{BB962C8B-B14F-4D97-AF65-F5344CB8AC3E}">
        <p14:creationId xmlns:p14="http://schemas.microsoft.com/office/powerpoint/2010/main" val="1816003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a:ea typeface="Calibri"/>
              <a:cs typeface="Calibri" panose="020F0502020204030204"/>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7</a:t>
            </a:fld>
            <a:endParaRPr lang="en-US"/>
          </a:p>
        </p:txBody>
      </p:sp>
    </p:spTree>
    <p:extLst>
      <p:ext uri="{BB962C8B-B14F-4D97-AF65-F5344CB8AC3E}">
        <p14:creationId xmlns:p14="http://schemas.microsoft.com/office/powerpoint/2010/main" val="1947746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a:ea typeface="Calibri"/>
              <a:cs typeface="Calibri" panose="020F0502020204030204"/>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8</a:t>
            </a:fld>
            <a:endParaRPr lang="en-US"/>
          </a:p>
        </p:txBody>
      </p:sp>
    </p:spTree>
    <p:extLst>
      <p:ext uri="{BB962C8B-B14F-4D97-AF65-F5344CB8AC3E}">
        <p14:creationId xmlns:p14="http://schemas.microsoft.com/office/powerpoint/2010/main" val="925507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a:ea typeface="Calibri"/>
              <a:cs typeface="Calibri" panose="020F0502020204030204"/>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9</a:t>
            </a:fld>
            <a:endParaRPr lang="en-US"/>
          </a:p>
        </p:txBody>
      </p:sp>
    </p:spTree>
    <p:extLst>
      <p:ext uri="{BB962C8B-B14F-4D97-AF65-F5344CB8AC3E}">
        <p14:creationId xmlns:p14="http://schemas.microsoft.com/office/powerpoint/2010/main" val="2288216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31665-E90A-4238-B130-A43D92022056}" type="datetime1">
              <a:rPr lang="en-US" smtClean="0"/>
              <a:t>7/7/2023</a:t>
            </a:fld>
            <a:endParaRPr lang="en-US"/>
          </a:p>
        </p:txBody>
      </p:sp>
      <p:sp>
        <p:nvSpPr>
          <p:cNvPr id="9" name="Slide Number Placeholder 8"/>
          <p:cNvSpPr>
            <a:spLocks noGrp="1"/>
          </p:cNvSpPr>
          <p:nvPr>
            <p:ph type="sldNum" sz="quarter" idx="12"/>
          </p:nvPr>
        </p:nvSpPr>
        <p:spPr>
          <a:xfrm>
            <a:off x="0" y="2092"/>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7/7/2023</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9032020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7/7/2023</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9032020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7/7/2023</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8378518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7/7/2023</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70091584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99241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0"/>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178" indent="0">
              <a:buNone/>
              <a:defRPr sz="1200"/>
            </a:lvl2pPr>
            <a:lvl3pPr marL="914355" indent="0">
              <a:buNone/>
              <a:defRPr sz="1000"/>
            </a:lvl3pPr>
            <a:lvl4pPr marL="1371532" indent="0">
              <a:buNone/>
              <a:defRPr sz="900"/>
            </a:lvl4pPr>
            <a:lvl5pPr marL="1828709" indent="0">
              <a:buNone/>
              <a:defRPr sz="900"/>
            </a:lvl5pPr>
            <a:lvl6pPr marL="2285886" indent="0">
              <a:buNone/>
              <a:defRPr sz="900"/>
            </a:lvl6pPr>
            <a:lvl7pPr marL="2743064"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7/7/2023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3761726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t>Click icon to add picture</a:t>
            </a:r>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178" indent="0">
              <a:buNone/>
              <a:defRPr sz="1200"/>
            </a:lvl2pPr>
            <a:lvl3pPr marL="914355" indent="0">
              <a:buNone/>
              <a:defRPr sz="1000"/>
            </a:lvl3pPr>
            <a:lvl4pPr marL="1371532" indent="0">
              <a:buNone/>
              <a:defRPr sz="900"/>
            </a:lvl4pPr>
            <a:lvl5pPr marL="1828709" indent="0">
              <a:buNone/>
              <a:defRPr sz="900"/>
            </a:lvl5pPr>
            <a:lvl6pPr marL="2285886" indent="0">
              <a:buNone/>
              <a:defRPr sz="900"/>
            </a:lvl6pPr>
            <a:lvl7pPr marL="2743064"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7/7/2023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9209295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7/7/2023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3761726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7/7/2023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9209295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88590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8AE079-6187-4F33-8EBD-9EFC16937369}" type="datetime1">
              <a:rPr lang="en-US" smtClean="0"/>
              <a:t>7/7/2023</a:t>
            </a:fld>
            <a:endParaRPr lang="en-US"/>
          </a:p>
        </p:txBody>
      </p:sp>
      <p:sp>
        <p:nvSpPr>
          <p:cNvPr id="5" name="Slide Number Placeholder 4"/>
          <p:cNvSpPr>
            <a:spLocks noGrp="1"/>
          </p:cNvSpPr>
          <p:nvPr>
            <p:ph type="sldNum" sz="quarter" idx="12"/>
          </p:nvPr>
        </p:nvSpPr>
        <p:spPr>
          <a:xfrm>
            <a:off x="0" y="2092"/>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2326566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1642794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4966766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7/7/2023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75354435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7/7/2023</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9032020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7/7/2023</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8378518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7/7/2023</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700915840"/>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992414"/>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7/7/2023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37617261"/>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7/7/2023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92092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96D3E-6D9D-45CD-9472-BDD6FA740015}" type="datetime1">
              <a:rPr lang="en-US" smtClean="0"/>
              <a:t>7/7/2023</a:t>
            </a:fld>
            <a:endParaRPr lang="en-US"/>
          </a:p>
        </p:txBody>
      </p:sp>
      <p:sp>
        <p:nvSpPr>
          <p:cNvPr id="4" name="Slide Number Placeholder 3"/>
          <p:cNvSpPr>
            <a:spLocks noGrp="1"/>
          </p:cNvSpPr>
          <p:nvPr>
            <p:ph type="sldNum" sz="quarter" idx="12"/>
          </p:nvPr>
        </p:nvSpPr>
        <p:spPr>
          <a:xfrm>
            <a:off x="0" y="2092"/>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88590065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23265660"/>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5"/>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p:nvSpPr>
        <p:spPr>
          <a:xfrm>
            <a:off x="722313" y="2794399"/>
            <a:ext cx="7772400" cy="1021556"/>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sz="4000" b="1"/>
              <a:t>Click to edit Master title style</a:t>
            </a:r>
          </a:p>
        </p:txBody>
      </p:sp>
    </p:spTree>
    <p:extLst>
      <p:ext uri="{BB962C8B-B14F-4D97-AF65-F5344CB8AC3E}">
        <p14:creationId xmlns:p14="http://schemas.microsoft.com/office/powerpoint/2010/main" val="2208984728"/>
      </p:ext>
    </p:extLst>
  </p:cSld>
  <p:clrMapOvr>
    <a:overrideClrMapping bg1="lt1" tx1="dk1" bg2="lt2" tx2="dk2" accent1="accent1" accent2="accent2" accent3="accent3" accent4="accent4" accent5="accent5" accent6="accent6" hlink="hlink" folHlink="folHlink"/>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279002790"/>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6465900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7/7/2023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8590446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7/7/2023</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3025349"/>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7/7/2023</a:t>
            </a:fld>
            <a:endParaRPr lang="en-US"/>
          </a:p>
        </p:txBody>
      </p:sp>
      <p:sp>
        <p:nvSpPr>
          <p:cNvPr id="4" name="Slide Number Placeholder 4">
            <a:extLst>
              <a:ext uri="{FF2B5EF4-FFF2-40B4-BE49-F238E27FC236}">
                <a16:creationId xmlns:a16="http://schemas.microsoft.com/office/drawing/2014/main" id="{68195AA7-CBDD-0810-EE1C-80B12BB76BCA}"/>
              </a:ext>
            </a:extLst>
          </p:cNvPr>
          <p:cNvSpPr>
            <a:spLocks noGrp="1"/>
          </p:cNvSpPr>
          <p:nvPr>
            <p:ph type="sldNum" sz="quarter" idx="12"/>
          </p:nvPr>
        </p:nvSpPr>
        <p:spPr>
          <a:xfrm>
            <a:off x="0" y="9456"/>
            <a:ext cx="388837" cy="273844"/>
          </a:xfrm>
        </p:spPr>
        <p:txBody>
          <a:bodyPr/>
          <a:lstStyle>
            <a:lvl1pPr>
              <a:defRPr>
                <a:solidFill>
                  <a:schemeClr val="tx1"/>
                </a:solidFill>
              </a:defRPr>
            </a:lvl1pPr>
          </a:lstStyle>
          <a:p>
            <a:fld id="{307E6868-079E-1649-B8D1-459B42CE4DE3}" type="slidenum">
              <a:rPr lang="en-US" smtClean="0"/>
              <a:pPr/>
              <a:t>‹#›</a:t>
            </a:fld>
            <a:endParaRPr lang="en-US"/>
          </a:p>
        </p:txBody>
      </p:sp>
    </p:spTree>
    <p:extLst>
      <p:ext uri="{BB962C8B-B14F-4D97-AF65-F5344CB8AC3E}">
        <p14:creationId xmlns:p14="http://schemas.microsoft.com/office/powerpoint/2010/main" val="14322649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7/7/2023</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169766682"/>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7317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7/7/2023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3306367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7/7/2023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17330758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244001614"/>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671958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43D8E9-EA14-4CC3-9901-F44DA42BF986}" type="datetime1">
              <a:rPr lang="en-US" smtClean="0"/>
              <a:t>7/7/2023</a:t>
            </a:fld>
            <a:endParaRPr lang="en-US"/>
          </a:p>
        </p:txBody>
      </p:sp>
      <p:sp>
        <p:nvSpPr>
          <p:cNvPr id="7" name="Slide Number Placeholder 6"/>
          <p:cNvSpPr>
            <a:spLocks noGrp="1"/>
          </p:cNvSpPr>
          <p:nvPr>
            <p:ph type="sldNum" sz="quarter" idx="12"/>
          </p:nvPr>
        </p:nvSpPr>
        <p:spPr>
          <a:xfrm>
            <a:off x="0" y="2093"/>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B8DB4-AEDE-4CB9-84D3-CC43A1B2927D}" type="datetime1">
              <a:rPr lang="en-US" smtClean="0"/>
              <a:t>7/7/2023</a:t>
            </a:fld>
            <a:endParaRPr lang="en-US"/>
          </a:p>
        </p:txBody>
      </p:sp>
      <p:sp>
        <p:nvSpPr>
          <p:cNvPr id="7" name="Slide Number Placeholder 6"/>
          <p:cNvSpPr>
            <a:spLocks noGrp="1"/>
          </p:cNvSpPr>
          <p:nvPr>
            <p:ph type="sldNum" sz="quarter" idx="12"/>
          </p:nvPr>
        </p:nvSpPr>
        <p:spPr>
          <a:xfrm>
            <a:off x="0" y="2091"/>
            <a:ext cx="399570" cy="297585"/>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43D8E9-EA14-4CC3-9901-F44DA42BF986}" type="datetime1">
              <a:rPr lang="en-US" smtClean="0"/>
              <a:t>7/7/2023</a:t>
            </a:fld>
            <a:endParaRPr lang="en-US"/>
          </a:p>
        </p:txBody>
      </p:sp>
      <p:sp>
        <p:nvSpPr>
          <p:cNvPr id="7" name="Slide Number Placeholder 6"/>
          <p:cNvSpPr>
            <a:spLocks noGrp="1"/>
          </p:cNvSpPr>
          <p:nvPr>
            <p:ph type="sldNum" sz="quarter" idx="12"/>
          </p:nvPr>
        </p:nvSpPr>
        <p:spPr>
          <a:xfrm>
            <a:off x="0" y="2092"/>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B8DB4-AEDE-4CB9-84D3-CC43A1B2927D}" type="datetime1">
              <a:rPr lang="en-US" smtClean="0"/>
              <a:t>7/7/2023</a:t>
            </a:fld>
            <a:endParaRPr lang="en-US"/>
          </a:p>
        </p:txBody>
      </p:sp>
      <p:sp>
        <p:nvSpPr>
          <p:cNvPr id="7" name="Slide Number Placeholder 6"/>
          <p:cNvSpPr>
            <a:spLocks noGrp="1"/>
          </p:cNvSpPr>
          <p:nvPr>
            <p:ph type="sldNum" sz="quarter" idx="12"/>
          </p:nvPr>
        </p:nvSpPr>
        <p:spPr>
          <a:xfrm>
            <a:off x="0" y="2091"/>
            <a:ext cx="399570" cy="297585"/>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B6D41B-F5D9-44D5-9B27-26CBAACACAE0}" type="datetime1">
              <a:rPr lang="en-US" smtClean="0"/>
              <a:t>7/7/2023</a:t>
            </a:fld>
            <a:endParaRPr lang="en-US"/>
          </a:p>
        </p:txBody>
      </p:sp>
      <p:sp>
        <p:nvSpPr>
          <p:cNvPr id="6" name="Slide Number Placeholder 5"/>
          <p:cNvSpPr>
            <a:spLocks noGrp="1"/>
          </p:cNvSpPr>
          <p:nvPr>
            <p:ph type="sldNum" sz="quarter" idx="12"/>
          </p:nvPr>
        </p:nvSpPr>
        <p:spPr>
          <a:xfrm>
            <a:off x="0" y="2091"/>
            <a:ext cx="399570" cy="297585"/>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77FC47-9AEE-4F6E-B06C-E4CFEAF93761}" type="datetime1">
              <a:rPr lang="en-US" smtClean="0"/>
              <a:t>7/7/2023</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0" y="2091"/>
            <a:ext cx="399570" cy="297585"/>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baseline="0">
                <a:solidFill>
                  <a:schemeClr val="bg1"/>
                </a:solidFill>
              </a:rPr>
              <a:t>/</a:t>
            </a:r>
            <a:r>
              <a:rPr lang="en-US" b="1" baseline="0">
                <a:solidFill>
                  <a:schemeClr val="bg1"/>
                </a:solidFill>
              </a:rPr>
              <a:t>RESULTSEdFund</a:t>
            </a:r>
          </a:p>
        </p:txBody>
      </p:sp>
      <p:pic>
        <p:nvPicPr>
          <p:cNvPr id="6" name="Picture 5" descr="instagram-icon.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82600" y="3896473"/>
            <a:ext cx="346528" cy="346528"/>
          </a:xfrm>
          <a:prstGeom prst="rect">
            <a:avLst/>
          </a:prstGeom>
        </p:spPr>
      </p:pic>
      <p:pic>
        <p:nvPicPr>
          <p:cNvPr id="8" name="Picture 7" descr="twitter_circle.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82601" y="3402597"/>
            <a:ext cx="346528" cy="346528"/>
          </a:xfrm>
          <a:prstGeom prst="rect">
            <a:avLst/>
          </a:prstGeom>
        </p:spPr>
      </p:pic>
      <p:sp>
        <p:nvSpPr>
          <p:cNvPr id="9" name="Rectangle 8"/>
          <p:cNvSpPr/>
          <p:nvPr userDrawn="1"/>
        </p:nvSpPr>
        <p:spPr>
          <a:xfrm>
            <a:off x="835010" y="3391195"/>
            <a:ext cx="2020167" cy="369332"/>
          </a:xfrm>
          <a:prstGeom prst="rect">
            <a:avLst/>
          </a:prstGeom>
        </p:spPr>
        <p:txBody>
          <a:bodyPr wrap="none">
            <a:spAutoFit/>
          </a:bodyPr>
          <a:lstStyle/>
          <a:p>
            <a:pPr algn="l"/>
            <a:r>
              <a:rPr lang="en-US" baseline="0">
                <a:solidFill>
                  <a:schemeClr val="bg1"/>
                </a:solidFill>
              </a:rPr>
              <a:t>@</a:t>
            </a:r>
            <a:r>
              <a:rPr lang="en-US" b="1" baseline="0">
                <a:solidFill>
                  <a:schemeClr val="bg1"/>
                </a:solidFill>
              </a:rPr>
              <a:t>RESULTS_Tweets</a:t>
            </a:r>
          </a:p>
        </p:txBody>
      </p:sp>
      <p:sp>
        <p:nvSpPr>
          <p:cNvPr id="10" name="Rectangle 9"/>
          <p:cNvSpPr/>
          <p:nvPr userDrawn="1"/>
        </p:nvSpPr>
        <p:spPr>
          <a:xfrm>
            <a:off x="829129" y="4379071"/>
            <a:ext cx="1749197" cy="369332"/>
          </a:xfrm>
          <a:prstGeom prst="rect">
            <a:avLst/>
          </a:prstGeom>
        </p:spPr>
        <p:txBody>
          <a:bodyPr wrap="none">
            <a:spAutoFit/>
          </a:bodyPr>
          <a:lstStyle/>
          <a:p>
            <a:r>
              <a:rPr lang="en-US" baseline="0">
                <a:solidFill>
                  <a:schemeClr val="bg1"/>
                </a:solidFill>
              </a:rPr>
              <a:t>@</a:t>
            </a:r>
            <a:r>
              <a:rPr lang="en-US" b="1" baseline="0">
                <a:solidFill>
                  <a:schemeClr val="bg1"/>
                </a:solidFill>
              </a:rPr>
              <a:t>voices4results</a:t>
            </a:r>
            <a:endParaRPr lang="en-US" b="1">
              <a:solidFill>
                <a:schemeClr val="bg1"/>
              </a:solidFill>
            </a:endParaRPr>
          </a:p>
        </p:txBody>
      </p:sp>
      <p:sp>
        <p:nvSpPr>
          <p:cNvPr id="11" name="TextBox 10"/>
          <p:cNvSpPr txBox="1"/>
          <p:nvPr userDrawn="1"/>
        </p:nvSpPr>
        <p:spPr>
          <a:xfrm>
            <a:off x="5270500" y="4178564"/>
            <a:ext cx="3419930" cy="584776"/>
          </a:xfrm>
          <a:prstGeom prst="rect">
            <a:avLst/>
          </a:prstGeom>
          <a:noFill/>
        </p:spPr>
        <p:txBody>
          <a:bodyPr wrap="square" rtlCol="0">
            <a:spAutoFit/>
          </a:bodyPr>
          <a:lstStyle/>
          <a:p>
            <a:pPr algn="r"/>
            <a:r>
              <a:rPr lang="en-US" sz="3200" b="1">
                <a:solidFill>
                  <a:schemeClr val="bg1"/>
                </a:solidFill>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baseline="0">
                <a:solidFill>
                  <a:schemeClr val="bg1"/>
                </a:solidFill>
              </a:rPr>
              <a:t>/</a:t>
            </a:r>
            <a:r>
              <a:rPr lang="en-US" b="1" baseline="0">
                <a:solidFill>
                  <a:schemeClr val="bg1"/>
                </a:solidFill>
              </a:rPr>
              <a:t>RESULTSEdFund</a:t>
            </a:r>
          </a:p>
        </p:txBody>
      </p:sp>
      <p:pic>
        <p:nvPicPr>
          <p:cNvPr id="6" name="Picture 5" descr="instagram-icon.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2600" y="3896473"/>
            <a:ext cx="346528" cy="346528"/>
          </a:xfrm>
          <a:prstGeom prst="rect">
            <a:avLst/>
          </a:prstGeom>
        </p:spPr>
      </p:pic>
      <p:pic>
        <p:nvPicPr>
          <p:cNvPr id="8" name="Picture 7" descr="twitter_circle.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82601" y="3402597"/>
            <a:ext cx="346528" cy="346528"/>
          </a:xfrm>
          <a:prstGeom prst="rect">
            <a:avLst/>
          </a:prstGeom>
        </p:spPr>
      </p:pic>
      <p:sp>
        <p:nvSpPr>
          <p:cNvPr id="9" name="Rectangle 8"/>
          <p:cNvSpPr/>
          <p:nvPr userDrawn="1"/>
        </p:nvSpPr>
        <p:spPr>
          <a:xfrm>
            <a:off x="835010" y="3391195"/>
            <a:ext cx="2020167" cy="369332"/>
          </a:xfrm>
          <a:prstGeom prst="rect">
            <a:avLst/>
          </a:prstGeom>
        </p:spPr>
        <p:txBody>
          <a:bodyPr wrap="none">
            <a:spAutoFit/>
          </a:bodyPr>
          <a:lstStyle/>
          <a:p>
            <a:pPr algn="l"/>
            <a:r>
              <a:rPr lang="en-US" baseline="0">
                <a:solidFill>
                  <a:schemeClr val="bg1"/>
                </a:solidFill>
              </a:rPr>
              <a:t>@</a:t>
            </a:r>
            <a:r>
              <a:rPr lang="en-US" b="1" baseline="0">
                <a:solidFill>
                  <a:schemeClr val="bg1"/>
                </a:solidFill>
              </a:rPr>
              <a:t>RESULTS_Tweets</a:t>
            </a:r>
          </a:p>
        </p:txBody>
      </p:sp>
      <p:sp>
        <p:nvSpPr>
          <p:cNvPr id="10" name="Rectangle 9"/>
          <p:cNvSpPr/>
          <p:nvPr userDrawn="1"/>
        </p:nvSpPr>
        <p:spPr>
          <a:xfrm>
            <a:off x="829129" y="4379071"/>
            <a:ext cx="1749197" cy="369332"/>
          </a:xfrm>
          <a:prstGeom prst="rect">
            <a:avLst/>
          </a:prstGeom>
        </p:spPr>
        <p:txBody>
          <a:bodyPr wrap="none">
            <a:spAutoFit/>
          </a:bodyPr>
          <a:lstStyle/>
          <a:p>
            <a:r>
              <a:rPr lang="en-US" baseline="0">
                <a:solidFill>
                  <a:schemeClr val="bg1"/>
                </a:solidFill>
              </a:rPr>
              <a:t>@</a:t>
            </a:r>
            <a:r>
              <a:rPr lang="en-US" b="1" baseline="0">
                <a:solidFill>
                  <a:schemeClr val="bg1"/>
                </a:solidFill>
              </a:rPr>
              <a:t>voices4results</a:t>
            </a:r>
            <a:endParaRPr lang="en-US" b="1">
              <a:solidFill>
                <a:schemeClr val="bg1"/>
              </a:solidFill>
            </a:endParaRPr>
          </a:p>
        </p:txBody>
      </p:sp>
      <p:sp>
        <p:nvSpPr>
          <p:cNvPr id="11" name="TextBox 10"/>
          <p:cNvSpPr txBox="1"/>
          <p:nvPr userDrawn="1"/>
        </p:nvSpPr>
        <p:spPr>
          <a:xfrm>
            <a:off x="5270500" y="4178564"/>
            <a:ext cx="3419930" cy="584776"/>
          </a:xfrm>
          <a:prstGeom prst="rect">
            <a:avLst/>
          </a:prstGeom>
          <a:noFill/>
        </p:spPr>
        <p:txBody>
          <a:bodyPr wrap="square" rtlCol="0">
            <a:spAutoFit/>
          </a:bodyPr>
          <a:lstStyle/>
          <a:p>
            <a:pPr algn="r"/>
            <a:r>
              <a:rPr lang="en-US" sz="3200" b="1">
                <a:solidFill>
                  <a:schemeClr val="bg1"/>
                </a:solidFill>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ue back cover">
    <p:spTree>
      <p:nvGrpSpPr>
        <p:cNvPr id="1" name=""/>
        <p:cNvGrpSpPr/>
        <p:nvPr/>
      </p:nvGrpSpPr>
      <p:grpSpPr>
        <a:xfrm>
          <a:off x="0" y="0"/>
          <a:ext cx="0" cy="0"/>
          <a:chOff x="0" y="0"/>
          <a:chExt cx="0" cy="0"/>
        </a:xfrm>
      </p:grpSpPr>
      <p:sp>
        <p:nvSpPr>
          <p:cNvPr id="3" name="TextBox 2"/>
          <p:cNvSpPr txBox="1"/>
          <p:nvPr userDrawn="1"/>
        </p:nvSpPr>
        <p:spPr>
          <a:xfrm>
            <a:off x="3701098" y="2616639"/>
            <a:ext cx="4754880" cy="1762021"/>
          </a:xfrm>
          <a:prstGeom prst="rect">
            <a:avLst/>
          </a:prstGeom>
          <a:noFill/>
        </p:spPr>
        <p:txBody>
          <a:bodyPr wrap="square" rtlCol="0">
            <a:spAutoFit/>
          </a:bodyPr>
          <a:lstStyle/>
          <a:p>
            <a:pPr lvl="0">
              <a:lnSpc>
                <a:spcPct val="130000"/>
              </a:lnSpc>
            </a:pPr>
            <a:r>
              <a:rPr lang="en-US" sz="1400">
                <a:solidFill>
                  <a:schemeClr val="bg1"/>
                </a:solidFill>
                <a:latin typeface="Arial"/>
                <a:cs typeface="Arial"/>
              </a:rPr>
              <a:t>25 E STREET, NW</a:t>
            </a:r>
          </a:p>
          <a:p>
            <a:pPr lvl="0">
              <a:lnSpc>
                <a:spcPct val="130000"/>
              </a:lnSpc>
            </a:pPr>
            <a:r>
              <a:rPr lang="en-US" sz="1400">
                <a:solidFill>
                  <a:schemeClr val="bg1"/>
                </a:solidFill>
                <a:latin typeface="Arial"/>
                <a:cs typeface="Arial"/>
              </a:rPr>
              <a:t>WASHINGTON, DC 20001</a:t>
            </a:r>
          </a:p>
          <a:p>
            <a:pPr lvl="0">
              <a:lnSpc>
                <a:spcPct val="130000"/>
              </a:lnSpc>
            </a:pPr>
            <a:r>
              <a:rPr lang="en-US" sz="1400">
                <a:solidFill>
                  <a:schemeClr val="bg1"/>
                </a:solidFill>
                <a:latin typeface="Arial"/>
                <a:cs typeface="Arial"/>
              </a:rPr>
              <a:t>(202) 628-8787</a:t>
            </a:r>
          </a:p>
          <a:p>
            <a:pPr lvl="0">
              <a:lnSpc>
                <a:spcPct val="130000"/>
              </a:lnSpc>
            </a:pPr>
            <a:r>
              <a:rPr lang="en-US" sz="1400">
                <a:solidFill>
                  <a:schemeClr val="bg1"/>
                </a:solidFill>
                <a:latin typeface="Arial"/>
                <a:cs typeface="Arial"/>
              </a:rPr>
              <a:t>1 (800) 233-1200</a:t>
            </a:r>
          </a:p>
          <a:p>
            <a:pPr lvl="0">
              <a:lnSpc>
                <a:spcPct val="130000"/>
              </a:lnSpc>
            </a:pPr>
            <a:r>
              <a:rPr lang="en-US" sz="1400" b="1">
                <a:solidFill>
                  <a:schemeClr val="bg1"/>
                </a:solidFill>
                <a:latin typeface="Arial"/>
                <a:cs typeface="Arial"/>
              </a:rPr>
              <a:t>WWW.CHILDRENSDEFENSE.ORG</a:t>
            </a:r>
          </a:p>
          <a:p>
            <a:pPr>
              <a:lnSpc>
                <a:spcPct val="130000"/>
              </a:lnSpc>
            </a:pPr>
            <a:endParaRPr lang="en-US" sz="1400">
              <a:solidFill>
                <a:schemeClr val="bg1"/>
              </a:solidFill>
              <a:latin typeface="Arial"/>
              <a:cs typeface="Arial"/>
            </a:endParaRPr>
          </a:p>
        </p:txBody>
      </p:sp>
    </p:spTree>
    <p:extLst>
      <p:ext uri="{BB962C8B-B14F-4D97-AF65-F5344CB8AC3E}">
        <p14:creationId xmlns:p14="http://schemas.microsoft.com/office/powerpoint/2010/main" val="1428446268"/>
      </p:ext>
    </p:extLst>
  </p:cSld>
  <p:clrMapOvr>
    <a:masterClrMapping/>
  </p:clrMapOvr>
  <p:transition spd="slow" advTm="7000">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One column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209674"/>
            <a:ext cx="8200390" cy="3707765"/>
          </a:xfrm>
          <a:prstGeom prst="rect">
            <a:avLst/>
          </a:prstGeom>
        </p:spPr>
        <p:txBody>
          <a:bodyPr vert="horz"/>
          <a:lstStyle>
            <a:lvl1pPr marL="342900" marR="0" indent="-342900" algn="l" defTabSz="457200" rtl="0" eaLnBrk="1" fontAlgn="auto" latinLnBrk="0" hangingPunct="1">
              <a:lnSpc>
                <a:spcPct val="13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endParaRPr lang="en-US"/>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a:p>
            <a:pPr lvl="0"/>
            <a:endParaRPr lang="en-US"/>
          </a:p>
        </p:txBody>
      </p:sp>
      <p:sp>
        <p:nvSpPr>
          <p:cNvPr id="10" name="Subtitle 2"/>
          <p:cNvSpPr>
            <a:spLocks noGrp="1"/>
          </p:cNvSpPr>
          <p:nvPr>
            <p:ph type="subTitle" idx="1" hasCustomPrompt="1"/>
          </p:nvPr>
        </p:nvSpPr>
        <p:spPr>
          <a:xfrm>
            <a:off x="500298" y="10227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2281524663"/>
      </p:ext>
    </p:extLst>
  </p:cSld>
  <p:clrMapOvr>
    <a:masterClrMapping/>
  </p:clrMapOvr>
  <p:transition spd="slow" advTm="7000">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Two columns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209674"/>
            <a:ext cx="8200390" cy="3707765"/>
          </a:xfrm>
          <a:prstGeom prst="rect">
            <a:avLst/>
          </a:prstGeom>
        </p:spPr>
        <p:txBody>
          <a:bodyPr vert="horz" numCol="2"/>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r>
              <a:rPr lang="en-US"/>
              <a:t> or smaller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a:p>
            <a:pPr lvl="0"/>
            <a:endParaRPr lang="en-US"/>
          </a:p>
        </p:txBody>
      </p:sp>
      <p:sp>
        <p:nvSpPr>
          <p:cNvPr id="10" name="Subtitle 2"/>
          <p:cNvSpPr>
            <a:spLocks noGrp="1"/>
          </p:cNvSpPr>
          <p:nvPr>
            <p:ph type="subTitle" idx="1" hasCustomPrompt="1"/>
          </p:nvPr>
        </p:nvSpPr>
        <p:spPr>
          <a:xfrm>
            <a:off x="500298" y="10227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3561675242"/>
      </p:ext>
    </p:extLst>
  </p:cSld>
  <p:clrMapOvr>
    <a:masterClrMapping/>
  </p:clrMapOvr>
  <p:transition spd="slow" advTm="7000">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lines title/One column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350963"/>
            <a:ext cx="8200390" cy="3566476"/>
          </a:xfrm>
          <a:prstGeom prst="rect">
            <a:avLst/>
          </a:prstGeom>
        </p:spPr>
        <p:txBody>
          <a:bodyPr vert="horz"/>
          <a:lstStyle>
            <a:lvl1pPr marL="342900" marR="0" indent="-342900" algn="l" defTabSz="457200" rtl="0" eaLnBrk="1" fontAlgn="auto" latinLnBrk="0" hangingPunct="1">
              <a:lnSpc>
                <a:spcPct val="13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endParaRPr lang="en-US"/>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a:p>
            <a:pPr lvl="0"/>
            <a:endParaRPr lang="en-US"/>
          </a:p>
        </p:txBody>
      </p:sp>
      <p:sp>
        <p:nvSpPr>
          <p:cNvPr id="10" name="Subtitle 2"/>
          <p:cNvSpPr>
            <a:spLocks noGrp="1"/>
          </p:cNvSpPr>
          <p:nvPr>
            <p:ph type="subTitle" idx="1" hasCustomPrompt="1"/>
          </p:nvPr>
        </p:nvSpPr>
        <p:spPr>
          <a:xfrm>
            <a:off x="491227" y="-106361"/>
            <a:ext cx="8353485" cy="761328"/>
          </a:xfrm>
          <a:prstGeom prst="rect">
            <a:avLst/>
          </a:prstGeom>
          <a:effectLst>
            <a:outerShdw blurRad="50800" dist="38100" dir="2700000" algn="tl" rotWithShape="0">
              <a:prstClr val="black">
                <a:alpha val="40000"/>
              </a:prstClr>
            </a:outerShdw>
          </a:effectLst>
        </p:spPr>
        <p:txBody>
          <a:bodyPr/>
          <a:lstStyle>
            <a:lvl1pPr marL="0" indent="0" algn="l">
              <a:lnSpc>
                <a:spcPct val="90000"/>
              </a:lnSpc>
              <a:buNone/>
              <a:defRPr sz="32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Title (2 lines)</a:t>
            </a:r>
            <a:br>
              <a:rPr lang="en-US"/>
            </a:br>
            <a:r>
              <a:rPr lang="en-US"/>
              <a:t>Arial Bold 32 </a:t>
            </a:r>
            <a:r>
              <a:rPr lang="en-US" err="1"/>
              <a:t>pts</a:t>
            </a:r>
            <a:endParaRPr lang="en-US"/>
          </a:p>
        </p:txBody>
      </p:sp>
    </p:spTree>
    <p:extLst>
      <p:ext uri="{BB962C8B-B14F-4D97-AF65-F5344CB8AC3E}">
        <p14:creationId xmlns:p14="http://schemas.microsoft.com/office/powerpoint/2010/main" val="3954959215"/>
      </p:ext>
    </p:extLst>
  </p:cSld>
  <p:clrMapOvr>
    <a:masterClrMapping/>
  </p:clrMapOvr>
  <p:transition spd="slow" advTm="7000">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Two lines titles/2 column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350963"/>
            <a:ext cx="8200390" cy="3566476"/>
          </a:xfrm>
          <a:prstGeom prst="rect">
            <a:avLst/>
          </a:prstGeom>
        </p:spPr>
        <p:txBody>
          <a:bodyPr vert="horz" numCol="2"/>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r>
              <a:rPr lang="en-US"/>
              <a:t> or smaller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p:txBody>
      </p:sp>
      <p:sp>
        <p:nvSpPr>
          <p:cNvPr id="4" name="Subtitle 2"/>
          <p:cNvSpPr>
            <a:spLocks noGrp="1"/>
          </p:cNvSpPr>
          <p:nvPr>
            <p:ph type="subTitle" idx="1" hasCustomPrompt="1"/>
          </p:nvPr>
        </p:nvSpPr>
        <p:spPr>
          <a:xfrm>
            <a:off x="491227" y="-106361"/>
            <a:ext cx="8353485" cy="761328"/>
          </a:xfrm>
          <a:prstGeom prst="rect">
            <a:avLst/>
          </a:prstGeom>
          <a:effectLst>
            <a:outerShdw blurRad="50800" dist="38100" dir="2700000" algn="tl" rotWithShape="0">
              <a:prstClr val="black">
                <a:alpha val="40000"/>
              </a:prstClr>
            </a:outerShdw>
          </a:effectLst>
        </p:spPr>
        <p:txBody>
          <a:bodyPr/>
          <a:lstStyle>
            <a:lvl1pPr marL="0" indent="0" algn="l">
              <a:lnSpc>
                <a:spcPct val="90000"/>
              </a:lnSpc>
              <a:buNone/>
              <a:defRPr sz="32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Title (2 lines)</a:t>
            </a:r>
            <a:br>
              <a:rPr lang="en-US"/>
            </a:br>
            <a:r>
              <a:rPr lang="en-US"/>
              <a:t>Arial Bold 32 </a:t>
            </a:r>
            <a:r>
              <a:rPr lang="en-US" err="1"/>
              <a:t>pts</a:t>
            </a:r>
            <a:endParaRPr lang="en-US"/>
          </a:p>
        </p:txBody>
      </p:sp>
    </p:spTree>
    <p:extLst>
      <p:ext uri="{BB962C8B-B14F-4D97-AF65-F5344CB8AC3E}">
        <p14:creationId xmlns:p14="http://schemas.microsoft.com/office/powerpoint/2010/main" val="3072182027"/>
      </p:ext>
    </p:extLst>
  </p:cSld>
  <p:clrMapOvr>
    <a:masterClrMapping/>
  </p:clrMapOvr>
  <p:transition spd="slow" advTm="7000">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on the left">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577850" y="955040"/>
            <a:ext cx="6209029" cy="4188460"/>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9"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1199313424"/>
      </p:ext>
    </p:extLst>
  </p:cSld>
  <p:clrMapOvr>
    <a:masterClrMapping/>
  </p:clrMapOvr>
  <p:transition spd="slow" advTm="7000">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Full page photo">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193040" y="955040"/>
            <a:ext cx="9489440" cy="4358640"/>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4"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4207331902"/>
      </p:ext>
    </p:extLst>
  </p:cSld>
  <p:clrMapOvr>
    <a:masterClrMapping/>
  </p:clrMapOvr>
  <p:transition spd="slow" advTm="7000">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Two pics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600531" y="958489"/>
            <a:ext cx="3923029" cy="4185011"/>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9" name="Picture Placeholder 7"/>
          <p:cNvSpPr>
            <a:spLocks noGrp="1"/>
          </p:cNvSpPr>
          <p:nvPr>
            <p:ph type="pic" sz="quarter" idx="11"/>
          </p:nvPr>
        </p:nvSpPr>
        <p:spPr>
          <a:xfrm>
            <a:off x="4844143" y="958489"/>
            <a:ext cx="4299857" cy="2626995"/>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5"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1266264105"/>
      </p:ext>
    </p:extLst>
  </p:cSld>
  <p:clrMapOvr>
    <a:masterClrMapping/>
  </p:clrMapOvr>
  <p:transition spd="slow" advTm="7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5"/>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9"/>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sz="4000"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icture on the left/title">
    <p:spTree>
      <p:nvGrpSpPr>
        <p:cNvPr id="1" name=""/>
        <p:cNvGrpSpPr/>
        <p:nvPr/>
      </p:nvGrpSpPr>
      <p:grpSpPr>
        <a:xfrm>
          <a:off x="0" y="0"/>
          <a:ext cx="0" cy="0"/>
          <a:chOff x="0" y="0"/>
          <a:chExt cx="0" cy="0"/>
        </a:xfrm>
      </p:grpSpPr>
      <p:sp>
        <p:nvSpPr>
          <p:cNvPr id="4" name="Text Placeholder 7"/>
          <p:cNvSpPr>
            <a:spLocks noGrp="1"/>
          </p:cNvSpPr>
          <p:nvPr>
            <p:ph type="body" sz="quarter" idx="11" hasCustomPrompt="1"/>
          </p:nvPr>
        </p:nvSpPr>
        <p:spPr>
          <a:xfrm>
            <a:off x="5061117" y="2109931"/>
            <a:ext cx="3909701" cy="660719"/>
          </a:xfrm>
          <a:prstGeom prst="rect">
            <a:avLst/>
          </a:prstGeom>
        </p:spPr>
        <p:txBody>
          <a:bodyPr vert="horz"/>
          <a:lstStyle>
            <a:lvl1pPr marL="0" indent="0">
              <a:buNone/>
              <a:defRPr sz="2800" b="1" baseline="0">
                <a:latin typeface="Arial"/>
                <a:cs typeface="Arial"/>
              </a:defRPr>
            </a:lvl1pPr>
          </a:lstStyle>
          <a:p>
            <a:pPr lvl="0"/>
            <a:r>
              <a:rPr lang="en-US"/>
              <a:t>Name</a:t>
            </a:r>
          </a:p>
        </p:txBody>
      </p:sp>
      <p:sp>
        <p:nvSpPr>
          <p:cNvPr id="5" name="Text Placeholder 7"/>
          <p:cNvSpPr>
            <a:spLocks noGrp="1"/>
          </p:cNvSpPr>
          <p:nvPr>
            <p:ph type="body" sz="quarter" idx="12" hasCustomPrompt="1"/>
          </p:nvPr>
        </p:nvSpPr>
        <p:spPr>
          <a:xfrm>
            <a:off x="5061117" y="2770650"/>
            <a:ext cx="3909701" cy="792656"/>
          </a:xfrm>
          <a:prstGeom prst="rect">
            <a:avLst/>
          </a:prstGeom>
        </p:spPr>
        <p:txBody>
          <a:bodyPr vert="horz"/>
          <a:lstStyle>
            <a:lvl1pPr marL="0" indent="0">
              <a:buNone/>
              <a:defRPr sz="1800" b="0" baseline="0">
                <a:latin typeface="Arial"/>
                <a:cs typeface="Arial"/>
              </a:defRPr>
            </a:lvl1pPr>
          </a:lstStyle>
          <a:p>
            <a:pPr lvl="0"/>
            <a:r>
              <a:rPr lang="en-US"/>
              <a:t>Title</a:t>
            </a:r>
          </a:p>
        </p:txBody>
      </p:sp>
      <p:sp>
        <p:nvSpPr>
          <p:cNvPr id="7" name="Picture Placeholder 7"/>
          <p:cNvSpPr>
            <a:spLocks noGrp="1"/>
          </p:cNvSpPr>
          <p:nvPr>
            <p:ph type="pic" sz="quarter" idx="10" hasCustomPrompt="1"/>
          </p:nvPr>
        </p:nvSpPr>
        <p:spPr>
          <a:xfrm>
            <a:off x="592138" y="966574"/>
            <a:ext cx="4254182" cy="4176926"/>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r>
              <a:rPr lang="en-US"/>
              <a:t>     </a:t>
            </a:r>
          </a:p>
        </p:txBody>
      </p:sp>
      <p:sp>
        <p:nvSpPr>
          <p:cNvPr id="6"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1183933131"/>
      </p:ext>
    </p:extLst>
  </p:cSld>
  <p:clrMapOvr>
    <a:masterClrMapping/>
  </p:clrMapOvr>
  <p:transition spd="slow" advTm="700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4" name="Text Placeholder 7"/>
          <p:cNvSpPr>
            <a:spLocks noGrp="1"/>
          </p:cNvSpPr>
          <p:nvPr>
            <p:ph type="body" sz="quarter" idx="11" hasCustomPrompt="1"/>
          </p:nvPr>
        </p:nvSpPr>
        <p:spPr>
          <a:xfrm>
            <a:off x="5107298" y="1246188"/>
            <a:ext cx="3863520" cy="2706052"/>
          </a:xfrm>
          <a:prstGeom prst="rect">
            <a:avLst/>
          </a:prstGeom>
        </p:spPr>
        <p:txBody>
          <a:bodyPr vert="horz"/>
          <a:lstStyle>
            <a:lvl1pPr marL="0" indent="0">
              <a:lnSpc>
                <a:spcPct val="110000"/>
              </a:lnSpc>
              <a:buNone/>
              <a:defRPr sz="2400" b="1" i="1" baseline="0">
                <a:solidFill>
                  <a:srgbClr val="15A3BC"/>
                </a:solidFill>
                <a:latin typeface="Arial"/>
                <a:cs typeface="Arial"/>
              </a:defRPr>
            </a:lvl1pPr>
          </a:lstStyle>
          <a:p>
            <a:pPr lvl="0"/>
            <a:r>
              <a:rPr lang="en-US"/>
              <a:t>Pull quote! </a:t>
            </a:r>
            <a:br>
              <a:rPr lang="en-US"/>
            </a:br>
            <a:r>
              <a:rPr lang="en-US"/>
              <a:t>Arial Bold 24pts</a:t>
            </a:r>
          </a:p>
        </p:txBody>
      </p:sp>
      <p:sp>
        <p:nvSpPr>
          <p:cNvPr id="5" name="Text Placeholder 7"/>
          <p:cNvSpPr>
            <a:spLocks noGrp="1"/>
          </p:cNvSpPr>
          <p:nvPr>
            <p:ph type="body" sz="quarter" idx="12" hasCustomPrompt="1"/>
          </p:nvPr>
        </p:nvSpPr>
        <p:spPr>
          <a:xfrm>
            <a:off x="5107298" y="4094480"/>
            <a:ext cx="3655702" cy="864677"/>
          </a:xfrm>
          <a:prstGeom prst="rect">
            <a:avLst/>
          </a:prstGeom>
        </p:spPr>
        <p:txBody>
          <a:bodyPr vert="horz"/>
          <a:lstStyle>
            <a:lvl1pPr marL="0" indent="0">
              <a:buNone/>
              <a:defRPr sz="1800" b="0" baseline="0">
                <a:latin typeface="Arial"/>
                <a:cs typeface="Arial"/>
              </a:defRPr>
            </a:lvl1pPr>
          </a:lstStyle>
          <a:p>
            <a:pPr lvl="0"/>
            <a:r>
              <a:rPr lang="en-US"/>
              <a:t>Name and Title</a:t>
            </a:r>
          </a:p>
        </p:txBody>
      </p:sp>
      <p:sp>
        <p:nvSpPr>
          <p:cNvPr id="9" name="Picture Placeholder 7"/>
          <p:cNvSpPr>
            <a:spLocks noGrp="1"/>
          </p:cNvSpPr>
          <p:nvPr>
            <p:ph type="pic" sz="quarter" idx="10"/>
          </p:nvPr>
        </p:nvSpPr>
        <p:spPr>
          <a:xfrm>
            <a:off x="600531" y="964402"/>
            <a:ext cx="4268469" cy="4179098"/>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6"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3181836260"/>
      </p:ext>
    </p:extLst>
  </p:cSld>
  <p:clrMapOvr>
    <a:masterClrMapping/>
  </p:clrMapOvr>
  <p:transition spd="slow" advTm="700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 column with bullet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72440" y="1147334"/>
            <a:ext cx="8297863" cy="675217"/>
          </a:xfrm>
          <a:prstGeom prst="rect">
            <a:avLst/>
          </a:prstGeom>
        </p:spPr>
        <p:txBody>
          <a:bodyPr/>
          <a:lstStyle>
            <a:lvl1pPr algn="l">
              <a:defRPr sz="2800" b="1">
                <a:solidFill>
                  <a:srgbClr val="15A3BC"/>
                </a:solidFill>
                <a:latin typeface="Arial"/>
                <a:cs typeface="Arial"/>
              </a:defRPr>
            </a:lvl1pPr>
          </a:lstStyle>
          <a:p>
            <a:r>
              <a:rPr lang="en-US"/>
              <a:t>Subhead: Arial Bold 28pts</a:t>
            </a:r>
          </a:p>
        </p:txBody>
      </p:sp>
      <p:sp>
        <p:nvSpPr>
          <p:cNvPr id="9" name="Content Placeholder 3"/>
          <p:cNvSpPr>
            <a:spLocks noGrp="1"/>
          </p:cNvSpPr>
          <p:nvPr>
            <p:ph sz="half" idx="2"/>
          </p:nvPr>
        </p:nvSpPr>
        <p:spPr>
          <a:xfrm>
            <a:off x="4721543" y="1818223"/>
            <a:ext cx="4038600" cy="3058578"/>
          </a:xfrm>
          <a:prstGeom prst="rect">
            <a:avLst/>
          </a:prstGeom>
        </p:spPr>
        <p:txBody>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p:cNvSpPr>
            <a:spLocks noGrp="1"/>
          </p:cNvSpPr>
          <p:nvPr>
            <p:ph sz="half" idx="10"/>
          </p:nvPr>
        </p:nvSpPr>
        <p:spPr>
          <a:xfrm>
            <a:off x="484363" y="1807639"/>
            <a:ext cx="4038600" cy="3069161"/>
          </a:xfrm>
          <a:prstGeom prst="rect">
            <a:avLst/>
          </a:prstGeom>
        </p:spPr>
        <p:txBody>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3194325260"/>
      </p:ext>
    </p:extLst>
  </p:cSld>
  <p:clrMapOvr>
    <a:masterClrMapping/>
  </p:clrMapOvr>
  <p:transition spd="slow" advTm="7000">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 column layout">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95618" y="1146177"/>
            <a:ext cx="8290935" cy="585642"/>
          </a:xfrm>
          <a:prstGeom prst="rect">
            <a:avLst/>
          </a:prstGeom>
        </p:spPr>
        <p:txBody>
          <a:bodyPr vert="horz"/>
          <a:lstStyle>
            <a:lvl1pPr marL="0" indent="0">
              <a:buNone/>
              <a:defRPr sz="2800" b="1">
                <a:latin typeface="Arial"/>
                <a:cs typeface="Arial"/>
              </a:defRPr>
            </a:lvl1pPr>
            <a:lvl2pPr marL="457200" indent="0">
              <a:buNone/>
              <a:defRPr sz="1800">
                <a:latin typeface="Arial"/>
                <a:cs typeface="Arial"/>
              </a:defRPr>
            </a:lvl2pPr>
            <a:lvl3pPr marL="914400" indent="0">
              <a:buNone/>
              <a:defRPr sz="1800">
                <a:latin typeface="Arial"/>
                <a:cs typeface="Arial"/>
              </a:defRPr>
            </a:lvl3pPr>
            <a:lvl4pPr marL="1371600" indent="0">
              <a:buNone/>
              <a:defRPr sz="1800">
                <a:latin typeface="Arial"/>
                <a:cs typeface="Arial"/>
              </a:defRPr>
            </a:lvl4pPr>
            <a:lvl5pPr marL="1828800" indent="0">
              <a:buNone/>
              <a:defRPr sz="1800">
                <a:latin typeface="Arial"/>
                <a:cs typeface="Arial"/>
              </a:defRPr>
            </a:lvl5pPr>
          </a:lstStyle>
          <a:p>
            <a:pPr lvl="0"/>
            <a:r>
              <a:rPr lang="en-US"/>
              <a:t>Subhead (28pts)</a:t>
            </a:r>
          </a:p>
        </p:txBody>
      </p:sp>
      <p:sp>
        <p:nvSpPr>
          <p:cNvPr id="19" name="Content Placeholder 17"/>
          <p:cNvSpPr>
            <a:spLocks noGrp="1"/>
          </p:cNvSpPr>
          <p:nvPr>
            <p:ph sz="quarter" idx="11" hasCustomPrompt="1"/>
          </p:nvPr>
        </p:nvSpPr>
        <p:spPr>
          <a:xfrm>
            <a:off x="485458" y="1731820"/>
            <a:ext cx="8290935" cy="3071090"/>
          </a:xfrm>
          <a:prstGeom prst="rect">
            <a:avLst/>
          </a:prstGeom>
        </p:spPr>
        <p:txBody>
          <a:bodyPr vert="horz"/>
          <a:lstStyle>
            <a:lvl1pPr marL="0" marR="0" indent="0" algn="l" defTabSz="457200" rtl="0" eaLnBrk="1" fontAlgn="auto" latinLnBrk="0" hangingPunct="1">
              <a:lnSpc>
                <a:spcPct val="120000"/>
              </a:lnSpc>
              <a:spcBef>
                <a:spcPct val="20000"/>
              </a:spcBef>
              <a:spcAft>
                <a:spcPts val="0"/>
              </a:spcAft>
              <a:buClrTx/>
              <a:buSzTx/>
              <a:buFont typeface="Arial"/>
              <a:buNone/>
              <a:tabLst/>
              <a:defRPr sz="2000">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a:t>Body text 18-20 </a:t>
            </a:r>
            <a:r>
              <a:rPr lang="en-US" err="1"/>
              <a:t>pts</a:t>
            </a:r>
            <a:r>
              <a:rPr lang="en-US"/>
              <a: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a:t>
            </a:r>
          </a:p>
          <a:p>
            <a:pPr lvl="0"/>
            <a:r>
              <a:rPr lang="en-US"/>
              <a:t> </a:t>
            </a:r>
          </a:p>
        </p:txBody>
      </p:sp>
      <p:sp>
        <p:nvSpPr>
          <p:cNvPr id="5"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4025370040"/>
      </p:ext>
    </p:extLst>
  </p:cSld>
  <p:clrMapOvr>
    <a:masterClrMapping/>
  </p:clrMapOvr>
  <p:transition spd="slow" advTm="7000">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 column with bullets">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58799" y="1754909"/>
            <a:ext cx="8109527" cy="2839316"/>
          </a:xfrm>
          <a:prstGeom prst="rect">
            <a:avLst/>
          </a:prstGeom>
        </p:spPr>
        <p:txBody>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ubtitle 2"/>
          <p:cNvSpPr>
            <a:spLocks noGrp="1"/>
          </p:cNvSpPr>
          <p:nvPr>
            <p:ph type="subTitle" idx="10"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
        <p:nvSpPr>
          <p:cNvPr id="6" name="Title 1"/>
          <p:cNvSpPr>
            <a:spLocks noGrp="1"/>
          </p:cNvSpPr>
          <p:nvPr>
            <p:ph type="title" hasCustomPrompt="1"/>
          </p:nvPr>
        </p:nvSpPr>
        <p:spPr>
          <a:xfrm>
            <a:off x="472440" y="1147334"/>
            <a:ext cx="8297863" cy="675217"/>
          </a:xfrm>
          <a:prstGeom prst="rect">
            <a:avLst/>
          </a:prstGeom>
        </p:spPr>
        <p:txBody>
          <a:bodyPr/>
          <a:lstStyle>
            <a:lvl1pPr algn="l">
              <a:defRPr sz="2800" b="1">
                <a:solidFill>
                  <a:srgbClr val="15A3BC"/>
                </a:solidFill>
                <a:latin typeface="Arial"/>
                <a:cs typeface="Arial"/>
              </a:defRPr>
            </a:lvl1pPr>
          </a:lstStyle>
          <a:p>
            <a:r>
              <a:rPr lang="en-US"/>
              <a:t>Subhead: Arial Bold 28pts</a:t>
            </a:r>
          </a:p>
        </p:txBody>
      </p:sp>
    </p:spTree>
    <p:extLst>
      <p:ext uri="{BB962C8B-B14F-4D97-AF65-F5344CB8AC3E}">
        <p14:creationId xmlns:p14="http://schemas.microsoft.com/office/powerpoint/2010/main" val="318443763"/>
      </p:ext>
    </p:extLst>
  </p:cSld>
  <p:clrMapOvr>
    <a:masterClrMapping/>
  </p:clrMapOvr>
  <p:transition spd="slow" advTm="7000">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1 column with Graphic">
    <p:spTree>
      <p:nvGrpSpPr>
        <p:cNvPr id="1" name=""/>
        <p:cNvGrpSpPr/>
        <p:nvPr/>
      </p:nvGrpSpPr>
      <p:grpSpPr>
        <a:xfrm>
          <a:off x="0" y="0"/>
          <a:ext cx="0" cy="0"/>
          <a:chOff x="0" y="0"/>
          <a:chExt cx="0" cy="0"/>
        </a:xfrm>
      </p:grpSpPr>
      <p:sp>
        <p:nvSpPr>
          <p:cNvPr id="13"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
        <p:nvSpPr>
          <p:cNvPr id="30" name="Content Placeholder 10"/>
          <p:cNvSpPr>
            <a:spLocks noGrp="1"/>
          </p:cNvSpPr>
          <p:nvPr>
            <p:ph sz="quarter" idx="11" hasCustomPrompt="1"/>
          </p:nvPr>
        </p:nvSpPr>
        <p:spPr>
          <a:xfrm>
            <a:off x="576263" y="1210599"/>
            <a:ext cx="7886555" cy="418821"/>
          </a:xfrm>
          <a:prstGeom prst="rect">
            <a:avLst/>
          </a:prstGeom>
        </p:spPr>
        <p:txBody>
          <a:bodyPr vert="horz"/>
          <a:lstStyle>
            <a:lvl1pPr marL="0" indent="0">
              <a:buNone/>
              <a:defRPr sz="2000" b="1" baseline="0">
                <a:solidFill>
                  <a:schemeClr val="tx1"/>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Subhead: Arial Bold 20 </a:t>
            </a:r>
            <a:r>
              <a:rPr lang="en-US" err="1"/>
              <a:t>pts</a:t>
            </a:r>
            <a:endParaRPr lang="en-US"/>
          </a:p>
        </p:txBody>
      </p:sp>
      <p:sp>
        <p:nvSpPr>
          <p:cNvPr id="31" name="Content Placeholder 10"/>
          <p:cNvSpPr>
            <a:spLocks noGrp="1"/>
          </p:cNvSpPr>
          <p:nvPr>
            <p:ph sz="quarter" idx="12" hasCustomPrompt="1"/>
          </p:nvPr>
        </p:nvSpPr>
        <p:spPr>
          <a:xfrm>
            <a:off x="576263" y="4004166"/>
            <a:ext cx="8336828" cy="733136"/>
          </a:xfrm>
          <a:prstGeom prst="rect">
            <a:avLst/>
          </a:prstGeom>
        </p:spPr>
        <p:txBody>
          <a:bodyPr vert="horz"/>
          <a:lstStyle>
            <a:lvl1pPr marL="0" indent="0">
              <a:buNone/>
              <a:defRPr sz="1800" b="0">
                <a:solidFill>
                  <a:schemeClr val="tx1"/>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Text</a:t>
            </a:r>
          </a:p>
        </p:txBody>
      </p:sp>
      <p:sp>
        <p:nvSpPr>
          <p:cNvPr id="5" name="ClipArt Placeholder 4"/>
          <p:cNvSpPr>
            <a:spLocks noGrp="1"/>
          </p:cNvSpPr>
          <p:nvPr>
            <p:ph type="clipArt" sz="quarter" idx="13" hasCustomPrompt="1"/>
          </p:nvPr>
        </p:nvSpPr>
        <p:spPr>
          <a:xfrm>
            <a:off x="576262" y="1798638"/>
            <a:ext cx="7998777" cy="2103437"/>
          </a:xfrm>
          <a:prstGeom prst="rect">
            <a:avLst/>
          </a:prstGeom>
        </p:spPr>
        <p:txBody>
          <a:bodyPr vert="horz"/>
          <a:lstStyle>
            <a:lvl1pPr marL="0" indent="0">
              <a:buNone/>
              <a:defRPr>
                <a:latin typeface="Arial"/>
                <a:cs typeface="Arial"/>
              </a:defRPr>
            </a:lvl1pPr>
          </a:lstStyle>
          <a:p>
            <a:r>
              <a:rPr lang="en-US"/>
              <a:t>Graphic</a:t>
            </a:r>
          </a:p>
        </p:txBody>
      </p:sp>
    </p:spTree>
    <p:extLst>
      <p:ext uri="{BB962C8B-B14F-4D97-AF65-F5344CB8AC3E}">
        <p14:creationId xmlns:p14="http://schemas.microsoft.com/office/powerpoint/2010/main" val="253223371"/>
      </p:ext>
    </p:extLst>
  </p:cSld>
  <p:clrMapOvr>
    <a:masterClrMapping/>
  </p:clrMapOvr>
  <p:transition spd="slow" advTm="7000">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Graphic with text">
    <p:spTree>
      <p:nvGrpSpPr>
        <p:cNvPr id="1" name=""/>
        <p:cNvGrpSpPr/>
        <p:nvPr/>
      </p:nvGrpSpPr>
      <p:grpSpPr>
        <a:xfrm>
          <a:off x="0" y="0"/>
          <a:ext cx="0" cy="0"/>
          <a:chOff x="0" y="0"/>
          <a:chExt cx="0" cy="0"/>
        </a:xfrm>
      </p:grpSpPr>
      <p:sp>
        <p:nvSpPr>
          <p:cNvPr id="13"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
        <p:nvSpPr>
          <p:cNvPr id="4" name="Text Placeholder 3"/>
          <p:cNvSpPr>
            <a:spLocks noGrp="1"/>
          </p:cNvSpPr>
          <p:nvPr>
            <p:ph type="body" sz="quarter" idx="10" hasCustomPrompt="1"/>
          </p:nvPr>
        </p:nvSpPr>
        <p:spPr>
          <a:xfrm>
            <a:off x="4379594" y="2074485"/>
            <a:ext cx="4114165" cy="1827590"/>
          </a:xfrm>
          <a:prstGeom prst="rect">
            <a:avLst/>
          </a:prstGeom>
        </p:spPr>
        <p:txBody>
          <a:bodyPr vert="horz"/>
          <a:lstStyle>
            <a:lvl1pPr marL="0" indent="0">
              <a:buNone/>
              <a:defRPr sz="2800" b="1" baseline="0">
                <a:latin typeface="Arial"/>
                <a:cs typeface="Arial"/>
              </a:defRPr>
            </a:lvl1pPr>
            <a:lvl2pPr marL="457200" indent="0">
              <a:buNone/>
              <a:defRPr b="1">
                <a:latin typeface="Arial"/>
                <a:cs typeface="Arial"/>
              </a:defRPr>
            </a:lvl2pPr>
            <a:lvl3pPr marL="914400" indent="0">
              <a:buNone/>
              <a:defRPr b="1">
                <a:latin typeface="Arial"/>
                <a:cs typeface="Arial"/>
              </a:defRPr>
            </a:lvl3pPr>
            <a:lvl4pPr marL="1371600" indent="0">
              <a:buNone/>
              <a:defRPr b="1">
                <a:latin typeface="Arial"/>
                <a:cs typeface="Arial"/>
              </a:defRPr>
            </a:lvl4pPr>
            <a:lvl5pPr marL="1828800" indent="0">
              <a:buNone/>
              <a:defRPr b="1">
                <a:latin typeface="Arial"/>
                <a:cs typeface="Arial"/>
              </a:defRPr>
            </a:lvl5pPr>
          </a:lstStyle>
          <a:p>
            <a:pPr lvl="0"/>
            <a:r>
              <a:rPr lang="en-US"/>
              <a:t>Arial Bold 28pts</a:t>
            </a:r>
          </a:p>
        </p:txBody>
      </p:sp>
      <p:sp>
        <p:nvSpPr>
          <p:cNvPr id="3" name="ClipArt Placeholder 2"/>
          <p:cNvSpPr>
            <a:spLocks noGrp="1"/>
          </p:cNvSpPr>
          <p:nvPr>
            <p:ph type="clipArt" sz="quarter" idx="11" hasCustomPrompt="1"/>
          </p:nvPr>
        </p:nvSpPr>
        <p:spPr>
          <a:xfrm>
            <a:off x="500297" y="1361758"/>
            <a:ext cx="3479565" cy="3515042"/>
          </a:xfrm>
          <a:prstGeom prst="rect">
            <a:avLst/>
          </a:prstGeom>
        </p:spPr>
        <p:txBody>
          <a:bodyPr vert="horz"/>
          <a:lstStyle>
            <a:lvl1pPr marL="0" indent="0">
              <a:buNone/>
              <a:defRPr>
                <a:latin typeface="Arial"/>
                <a:cs typeface="Arial"/>
              </a:defRPr>
            </a:lvl1pPr>
          </a:lstStyle>
          <a:p>
            <a:r>
              <a:rPr lang="en-US"/>
              <a:t>Graphic</a:t>
            </a:r>
          </a:p>
        </p:txBody>
      </p:sp>
    </p:spTree>
    <p:extLst>
      <p:ext uri="{BB962C8B-B14F-4D97-AF65-F5344CB8AC3E}">
        <p14:creationId xmlns:p14="http://schemas.microsoft.com/office/powerpoint/2010/main" val="352275896"/>
      </p:ext>
    </p:extLst>
  </p:cSld>
  <p:clrMapOvr>
    <a:masterClrMapping/>
  </p:clrMapOvr>
  <p:transition spd="slow" advTm="7000">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headline/statistic">
    <p:spTree>
      <p:nvGrpSpPr>
        <p:cNvPr id="1" name=""/>
        <p:cNvGrpSpPr/>
        <p:nvPr/>
      </p:nvGrpSpPr>
      <p:grpSpPr>
        <a:xfrm>
          <a:off x="0" y="0"/>
          <a:ext cx="0" cy="0"/>
          <a:chOff x="0" y="0"/>
          <a:chExt cx="0" cy="0"/>
        </a:xfrm>
      </p:grpSpPr>
      <p:sp>
        <p:nvSpPr>
          <p:cNvPr id="10" name="Content Placeholder 10"/>
          <p:cNvSpPr>
            <a:spLocks noGrp="1"/>
          </p:cNvSpPr>
          <p:nvPr>
            <p:ph sz="quarter" idx="15" hasCustomPrompt="1"/>
          </p:nvPr>
        </p:nvSpPr>
        <p:spPr>
          <a:xfrm>
            <a:off x="576263" y="1209675"/>
            <a:ext cx="7966365" cy="703262"/>
          </a:xfrm>
          <a:prstGeom prst="rect">
            <a:avLst/>
          </a:prstGeom>
        </p:spPr>
        <p:txBody>
          <a:bodyPr vert="horz"/>
          <a:lstStyle>
            <a:lvl1pPr marL="0" indent="0">
              <a:buNone/>
              <a:defRPr sz="2400" b="1" baseline="0">
                <a:solidFill>
                  <a:srgbClr val="15A3BC"/>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Blue Subhead: Arial Bold 24pts</a:t>
            </a:r>
          </a:p>
        </p:txBody>
      </p:sp>
      <p:sp>
        <p:nvSpPr>
          <p:cNvPr id="12" name="Content Placeholder 10"/>
          <p:cNvSpPr>
            <a:spLocks noGrp="1"/>
          </p:cNvSpPr>
          <p:nvPr>
            <p:ph sz="quarter" idx="16" hasCustomPrompt="1"/>
          </p:nvPr>
        </p:nvSpPr>
        <p:spPr>
          <a:xfrm>
            <a:off x="576263" y="2351499"/>
            <a:ext cx="8096023" cy="2240821"/>
          </a:xfrm>
          <a:prstGeom prst="rect">
            <a:avLst/>
          </a:prstGeom>
        </p:spPr>
        <p:txBody>
          <a:bodyPr vert="horz"/>
          <a:lstStyle>
            <a:lvl1pPr marL="0" indent="0">
              <a:buNone/>
              <a:defRPr sz="1800" b="0" baseline="0">
                <a:solidFill>
                  <a:schemeClr val="tx1"/>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Statistic: Arial </a:t>
            </a:r>
            <a:r>
              <a:rPr lang="en-US" err="1"/>
              <a:t>Reg</a:t>
            </a:r>
            <a:r>
              <a:rPr lang="en-US"/>
              <a:t> 18pts</a:t>
            </a:r>
          </a:p>
        </p:txBody>
      </p:sp>
      <p:sp>
        <p:nvSpPr>
          <p:cNvPr id="5"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4123422535"/>
      </p:ext>
    </p:extLst>
  </p:cSld>
  <p:clrMapOvr>
    <a:masterClrMapping/>
  </p:clrMapOvr>
  <p:transition spd="slow" advTm="7000">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5"/>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9"/>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7/7/2023</a:t>
            </a:fld>
            <a:endParaRPr lang="en-US"/>
          </a:p>
        </p:txBody>
      </p:sp>
      <p:sp>
        <p:nvSpPr>
          <p:cNvPr id="6" name="Slide Number Placeholder 5"/>
          <p:cNvSpPr>
            <a:spLocks noGrp="1"/>
          </p:cNvSpPr>
          <p:nvPr>
            <p:ph type="sldNum" sz="quarter" idx="12"/>
          </p:nvPr>
        </p:nvSpPr>
        <p:spPr>
          <a:xfrm>
            <a:off x="0" y="0"/>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673297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7/7/2023</a:t>
            </a:fld>
            <a:endParaRPr lang="en-US"/>
          </a:p>
        </p:txBody>
      </p:sp>
      <p:sp>
        <p:nvSpPr>
          <p:cNvPr id="6" name="Slide Number Placeholder 5"/>
          <p:cNvSpPr>
            <a:spLocks noGrp="1"/>
          </p:cNvSpPr>
          <p:nvPr>
            <p:ph type="sldNum" sz="quarter" idx="12"/>
          </p:nvPr>
        </p:nvSpPr>
        <p:spPr>
          <a:xfrm>
            <a:off x="0" y="0"/>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7/7/2023</a:t>
            </a:fld>
            <a:endParaRPr lang="en-US"/>
          </a:p>
        </p:txBody>
      </p:sp>
      <p:sp>
        <p:nvSpPr>
          <p:cNvPr id="6" name="Slide Number Placeholder 5"/>
          <p:cNvSpPr>
            <a:spLocks noGrp="1"/>
          </p:cNvSpPr>
          <p:nvPr>
            <p:ph type="sldNum" sz="quarter" idx="12"/>
          </p:nvPr>
        </p:nvSpPr>
        <p:spPr>
          <a:xfrm>
            <a:off x="0" y="9834"/>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9FA7FB-9C61-4F84-9688-F121FD8A3F8D}" type="datetime1">
              <a:rPr lang="en-US" smtClean="0"/>
              <a:t>7/7/2023</a:t>
            </a:fld>
            <a:endParaRPr lang="en-US"/>
          </a:p>
        </p:txBody>
      </p:sp>
      <p:sp>
        <p:nvSpPr>
          <p:cNvPr id="7" name="Slide Number Placeholder 6"/>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31665-E90A-4238-B130-A43D92022056}" type="datetime1">
              <a:rPr lang="en-US" smtClean="0"/>
              <a:t>7/7/2023</a:t>
            </a:fld>
            <a:endParaRPr lang="en-US"/>
          </a:p>
        </p:txBody>
      </p:sp>
      <p:sp>
        <p:nvSpPr>
          <p:cNvPr id="9" name="Slide Number Placeholder 8"/>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8AE079-6187-4F33-8EBD-9EFC16937369}" type="datetime1">
              <a:rPr lang="en-US" smtClean="0"/>
              <a:t>7/7/2023</a:t>
            </a:fld>
            <a:endParaRPr lang="en-US"/>
          </a:p>
        </p:txBody>
      </p:sp>
      <p:sp>
        <p:nvSpPr>
          <p:cNvPr id="5" name="Slide Number Placeholder 4"/>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96D3E-6D9D-45CD-9472-BDD6FA740015}" type="datetime1">
              <a:rPr lang="en-US" smtClean="0"/>
              <a:t>7/7/2023</a:t>
            </a:fld>
            <a:endParaRPr lang="en-US"/>
          </a:p>
        </p:txBody>
      </p:sp>
      <p:sp>
        <p:nvSpPr>
          <p:cNvPr id="4" name="Slide Number Placeholder 3"/>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43D8E9-EA14-4CC3-9901-F44DA42BF986}" type="datetime1">
              <a:rPr lang="en-US" smtClean="0"/>
              <a:t>7/7/2023</a:t>
            </a:fld>
            <a:endParaRPr lang="en-US"/>
          </a:p>
        </p:txBody>
      </p:sp>
      <p:sp>
        <p:nvSpPr>
          <p:cNvPr id="7" name="Slide Number Placeholder 6"/>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B8DB4-AEDE-4CB9-84D3-CC43A1B2927D}" type="datetime1">
              <a:rPr lang="en-US" smtClean="0"/>
              <a:t>7/7/2023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B6D41B-F5D9-44D5-9B27-26CBAACACAE0}" type="datetime1">
              <a:rPr lang="en-US" smtClean="0"/>
              <a:t>7/7/2023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77FC47-9AEE-4F6E-B06C-E4CFEAF93761}" type="datetime1">
              <a:rPr lang="en-US" smtClean="0"/>
              <a:t>7/7/2023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4"/>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5"/>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p:nvSpPr>
        <p:spPr>
          <a:xfrm>
            <a:off x="722313" y="2794399"/>
            <a:ext cx="7772400" cy="1021556"/>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sz="4000" b="1"/>
              <a:t>Click to edit Master title style</a:t>
            </a:r>
          </a:p>
        </p:txBody>
      </p:sp>
    </p:spTree>
    <p:extLst>
      <p:ext uri="{BB962C8B-B14F-4D97-AF65-F5344CB8AC3E}">
        <p14:creationId xmlns:p14="http://schemas.microsoft.com/office/powerpoint/2010/main" val="2477712359"/>
      </p:ext>
    </p:extLst>
  </p:cSld>
  <p:clrMapOvr>
    <a:overrideClrMapping bg1="lt1" tx1="dk1" bg2="lt2" tx2="dk2" accent1="accent1" accent2="accent2" accent3="accent3" accent4="accent4" accent5="accent5" accent6="accent6" hlink="hlink" folHlink="folHlink"/>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836725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1303333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7/7/2023</a:t>
            </a:fld>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82265055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7/7/2023</a:t>
            </a:fld>
            <a:endParaRPr lang="en-US"/>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24045383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7/7/2023</a:t>
            </a:fld>
            <a:endParaRPr lang="en-US"/>
          </a:p>
        </p:txBody>
      </p:sp>
      <p:sp>
        <p:nvSpPr>
          <p:cNvPr id="5" name="Slide Number Placeholder 4"/>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248614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7/7/2023</a:t>
            </a:fld>
            <a:endParaRPr lang="en-US"/>
          </a:p>
        </p:txBody>
      </p:sp>
      <p:sp>
        <p:nvSpPr>
          <p:cNvPr id="4" name="Slide Number Placeholder 3"/>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81456839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552550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7/7/2023</a:t>
            </a:fld>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8279135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7/7/2023</a:t>
            </a:fld>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235565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7/7/2023</a:t>
            </a:fld>
            <a:endParaRPr lang="en-US"/>
          </a:p>
        </p:txBody>
      </p:sp>
      <p:sp>
        <p:nvSpPr>
          <p:cNvPr id="6" name="Slide Number Placeholder 5"/>
          <p:cNvSpPr>
            <a:spLocks noGrp="1"/>
          </p:cNvSpPr>
          <p:nvPr>
            <p:ph type="sldNum" sz="quarter" idx="12"/>
          </p:nvPr>
        </p:nvSpPr>
        <p:spPr>
          <a:xfrm>
            <a:off x="0" y="0"/>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56976890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13848426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One Column Bulleted ">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685800" y="1028700"/>
            <a:ext cx="7787640" cy="3657600"/>
          </a:xfrm>
          <a:prstGeom prst="rect">
            <a:avLst/>
          </a:prstGeom>
        </p:spPr>
        <p:txBody>
          <a:bodyPr>
            <a:noAutofit/>
          </a:bodyPr>
          <a:lstStyle>
            <a:lvl1pPr marL="219075" indent="-219075">
              <a:spcBef>
                <a:spcPts val="450"/>
              </a:spcBef>
              <a:spcAft>
                <a:spcPts val="0"/>
              </a:spcAft>
              <a:buClr>
                <a:srgbClr val="50B3CF"/>
              </a:buClr>
              <a:buFont typeface="Symbol" pitchFamily="18" charset="2"/>
              <a:buChar char="·"/>
              <a:defRPr lang="pt-BR" sz="2100" b="0" i="0" u="none" strike="noStrike" baseline="0" smtClean="0">
                <a:solidFill>
                  <a:srgbClr val="231F20"/>
                </a:solidFill>
                <a:latin typeface="Lato" pitchFamily="34" charset="0"/>
              </a:defRPr>
            </a:lvl1pPr>
          </a:lstStyle>
          <a:p>
            <a:pPr>
              <a:buFont typeface="Symbol" pitchFamily="18" charset="2"/>
              <a:buChar char="·"/>
            </a:pPr>
            <a:r>
              <a:rPr lang="en-US">
                <a:latin typeface="Lato" pitchFamily="34" charset="0"/>
              </a:rPr>
              <a:t>One column bulleted list. Font size is 28 pts.</a:t>
            </a:r>
          </a:p>
        </p:txBody>
      </p:sp>
      <p:sp>
        <p:nvSpPr>
          <p:cNvPr id="7" name="Title 1"/>
          <p:cNvSpPr>
            <a:spLocks noGrp="1"/>
          </p:cNvSpPr>
          <p:nvPr>
            <p:ph type="title" hasCustomPrompt="1"/>
          </p:nvPr>
        </p:nvSpPr>
        <p:spPr>
          <a:xfrm>
            <a:off x="228600" y="57150"/>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a:t>Slide Title - Font Size 28pts</a:t>
            </a:r>
          </a:p>
        </p:txBody>
      </p:sp>
      <p:sp>
        <p:nvSpPr>
          <p:cNvPr id="12" name="TextBox 11"/>
          <p:cNvSpPr txBox="1"/>
          <p:nvPr userDrawn="1"/>
        </p:nvSpPr>
        <p:spPr>
          <a:xfrm>
            <a:off x="228600" y="4800600"/>
            <a:ext cx="3429000" cy="230832"/>
          </a:xfrm>
          <a:prstGeom prst="rect">
            <a:avLst/>
          </a:prstGeom>
          <a:noFill/>
        </p:spPr>
        <p:txBody>
          <a:bodyPr wrap="square" rtlCol="0">
            <a:spAutoFit/>
          </a:bodyPr>
          <a:lstStyle/>
          <a:p>
            <a:r>
              <a:rPr lang="en-US" sz="900" kern="1200">
                <a:solidFill>
                  <a:schemeClr val="tx1"/>
                </a:solidFill>
                <a:latin typeface="Lato" pitchFamily="34" charset="0"/>
                <a:ea typeface="+mn-ea"/>
                <a:cs typeface="+mn-cs"/>
              </a:rPr>
              <a:t>www.taxpolicycenter.org</a:t>
            </a:r>
          </a:p>
        </p:txBody>
      </p:sp>
      <p:sp>
        <p:nvSpPr>
          <p:cNvPr id="15" name="TextBox 14"/>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latin typeface="Lato" pitchFamily="34" charset="0"/>
              </a:rPr>
              <a:pPr algn="r"/>
              <a:t>‹#›</a:t>
            </a:fld>
            <a:endParaRPr lang="en-US" sz="900">
              <a:latin typeface="Lato" pitchFamily="34" charset="0"/>
            </a:endParaRPr>
          </a:p>
        </p:txBody>
      </p:sp>
    </p:spTree>
    <p:extLst>
      <p:ext uri="{BB962C8B-B14F-4D97-AF65-F5344CB8AC3E}">
        <p14:creationId xmlns:p14="http://schemas.microsoft.com/office/powerpoint/2010/main" val="242861297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ullet Hierarchy ">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228600" y="54864"/>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a:t>Slide Title - Font Size 28pts</a:t>
            </a:r>
          </a:p>
        </p:txBody>
      </p:sp>
      <p:sp>
        <p:nvSpPr>
          <p:cNvPr id="16" name="TextBox 15"/>
          <p:cNvSpPr txBox="1"/>
          <p:nvPr userDrawn="1"/>
        </p:nvSpPr>
        <p:spPr>
          <a:xfrm>
            <a:off x="228600" y="4800600"/>
            <a:ext cx="3429000" cy="230832"/>
          </a:xfrm>
          <a:prstGeom prst="rect">
            <a:avLst/>
          </a:prstGeom>
          <a:noFill/>
        </p:spPr>
        <p:txBody>
          <a:bodyPr wrap="square" rtlCol="0">
            <a:spAutoFit/>
          </a:bodyPr>
          <a:lstStyle/>
          <a:p>
            <a:r>
              <a:rPr lang="en-US" sz="900" kern="1200">
                <a:solidFill>
                  <a:schemeClr val="tx1"/>
                </a:solidFill>
                <a:latin typeface="Lato" pitchFamily="34" charset="0"/>
                <a:ea typeface="+mn-ea"/>
                <a:cs typeface="+mn-cs"/>
              </a:rPr>
              <a:t>www.taxpolicycenter.org</a:t>
            </a:r>
          </a:p>
        </p:txBody>
      </p:sp>
      <p:sp>
        <p:nvSpPr>
          <p:cNvPr id="17" name="TextBox 16"/>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latin typeface="Lato" pitchFamily="34" charset="0"/>
              </a:rPr>
              <a:pPr algn="r"/>
              <a:t>‹#›</a:t>
            </a:fld>
            <a:endParaRPr lang="en-US" sz="900">
              <a:latin typeface="Lato" pitchFamily="34" charset="0"/>
            </a:endParaRPr>
          </a:p>
        </p:txBody>
      </p:sp>
      <p:sp>
        <p:nvSpPr>
          <p:cNvPr id="9" name="Text Placeholder 8"/>
          <p:cNvSpPr>
            <a:spLocks noGrp="1"/>
          </p:cNvSpPr>
          <p:nvPr>
            <p:ph type="body" sz="quarter" idx="10" hasCustomPrompt="1"/>
          </p:nvPr>
        </p:nvSpPr>
        <p:spPr>
          <a:xfrm>
            <a:off x="685800" y="1028700"/>
            <a:ext cx="7863840" cy="3771900"/>
          </a:xfrm>
          <a:prstGeom prst="rect">
            <a:avLst/>
          </a:prstGeom>
        </p:spPr>
        <p:txBody>
          <a:bodyPr/>
          <a:lstStyle>
            <a:lvl1pPr marL="0" indent="-219456">
              <a:spcBef>
                <a:spcPts val="1350"/>
              </a:spcBef>
              <a:buClr>
                <a:srgbClr val="50B3CE"/>
              </a:buClr>
              <a:buFont typeface="Symbol" pitchFamily="18" charset="2"/>
              <a:buChar char="·"/>
              <a:defRPr sz="2100">
                <a:solidFill>
                  <a:srgbClr val="231F20"/>
                </a:solidFill>
                <a:latin typeface="Lato" pitchFamily="34" charset="0"/>
              </a:defRPr>
            </a:lvl1pPr>
            <a:lvl2pPr marL="514350" marR="0" indent="-171450" algn="l" defTabSz="685800" rtl="0" eaLnBrk="1" fontAlgn="auto" latinLnBrk="0" hangingPunct="1">
              <a:lnSpc>
                <a:spcPct val="100000"/>
              </a:lnSpc>
              <a:spcBef>
                <a:spcPts val="450"/>
              </a:spcBef>
              <a:spcAft>
                <a:spcPts val="0"/>
              </a:spcAft>
              <a:buClr>
                <a:srgbClr val="55B3CE"/>
              </a:buClr>
              <a:buSzTx/>
              <a:buFont typeface="Lato" pitchFamily="34" charset="0"/>
              <a:buChar char="-"/>
              <a:tabLst/>
              <a:defRPr sz="2100">
                <a:solidFill>
                  <a:srgbClr val="231F20"/>
                </a:solidFill>
                <a:latin typeface="Lato" pitchFamily="34" charset="0"/>
              </a:defRPr>
            </a:lvl2pPr>
            <a:lvl3pPr marL="902494" marR="0" indent="-216694" algn="l" defTabSz="685800" rtl="0" eaLnBrk="1" fontAlgn="auto" latinLnBrk="0" hangingPunct="1">
              <a:lnSpc>
                <a:spcPct val="100000"/>
              </a:lnSpc>
              <a:spcBef>
                <a:spcPts val="450"/>
              </a:spcBef>
              <a:spcAft>
                <a:spcPts val="0"/>
              </a:spcAft>
              <a:buClr>
                <a:srgbClr val="55B3CE"/>
              </a:buClr>
              <a:buSzTx/>
              <a:buFont typeface="Wingdings" pitchFamily="2" charset="2"/>
              <a:buChar char=""/>
              <a:tabLst/>
              <a:defRPr sz="2100">
                <a:solidFill>
                  <a:srgbClr val="231F20"/>
                </a:solidFill>
                <a:latin typeface="Lato" pitchFamily="34" charset="0"/>
              </a:defRPr>
            </a:lvl3pPr>
            <a:lvl5pPr marL="0" indent="0">
              <a:buNone/>
              <a:defRPr/>
            </a:lvl5pPr>
          </a:lstStyle>
          <a:p>
            <a:r>
              <a:rPr lang="en-US">
                <a:solidFill>
                  <a:srgbClr val="231F20"/>
                </a:solidFill>
                <a:latin typeface="Lato" pitchFamily="34" charset="0"/>
              </a:rPr>
              <a:t>Bullet hierarchy. Font size is 28 pts.</a:t>
            </a:r>
          </a:p>
          <a:p>
            <a:pPr lvl="1"/>
            <a:r>
              <a:rPr lang="en-US" err="1">
                <a:solidFill>
                  <a:srgbClr val="231F20"/>
                </a:solidFill>
                <a:latin typeface="Lato" pitchFamily="34" charset="0"/>
              </a:rPr>
              <a:t>Claritas</a:t>
            </a:r>
            <a:r>
              <a:rPr lang="en-US">
                <a:solidFill>
                  <a:srgbClr val="231F20"/>
                </a:solidFill>
                <a:latin typeface="Lato" pitchFamily="34" charset="0"/>
              </a:rPr>
              <a:t> </a:t>
            </a:r>
            <a:r>
              <a:rPr lang="en-US" err="1">
                <a:solidFill>
                  <a:srgbClr val="231F20"/>
                </a:solidFill>
                <a:latin typeface="Lato" pitchFamily="34" charset="0"/>
              </a:rPr>
              <a:t>est</a:t>
            </a:r>
            <a:r>
              <a:rPr lang="en-US">
                <a:solidFill>
                  <a:srgbClr val="231F20"/>
                </a:solidFill>
                <a:latin typeface="Lato" pitchFamily="34" charset="0"/>
              </a:rPr>
              <a:t> </a:t>
            </a:r>
            <a:r>
              <a:rPr lang="en-US" err="1">
                <a:solidFill>
                  <a:srgbClr val="231F20"/>
                </a:solidFill>
                <a:latin typeface="Lato" pitchFamily="34" charset="0"/>
              </a:rPr>
              <a:t>etiam</a:t>
            </a:r>
            <a:r>
              <a:rPr lang="en-US">
                <a:solidFill>
                  <a:srgbClr val="231F20"/>
                </a:solidFill>
                <a:latin typeface="Lato" pitchFamily="34" charset="0"/>
              </a:rPr>
              <a:t> </a:t>
            </a:r>
            <a:r>
              <a:rPr lang="en-US" err="1">
                <a:solidFill>
                  <a:srgbClr val="231F20"/>
                </a:solidFill>
                <a:latin typeface="Lato" pitchFamily="34" charset="0"/>
              </a:rPr>
              <a:t>processus</a:t>
            </a:r>
            <a:r>
              <a:rPr lang="en-US">
                <a:solidFill>
                  <a:srgbClr val="231F20"/>
                </a:solidFill>
                <a:latin typeface="Lato" pitchFamily="34" charset="0"/>
              </a:rPr>
              <a:t> </a:t>
            </a:r>
            <a:r>
              <a:rPr lang="en-US" err="1">
                <a:solidFill>
                  <a:srgbClr val="231F20"/>
                </a:solidFill>
                <a:latin typeface="Lato" pitchFamily="34" charset="0"/>
              </a:rPr>
              <a:t>dynamicus</a:t>
            </a:r>
            <a:endParaRPr lang="en-US">
              <a:solidFill>
                <a:srgbClr val="231F20"/>
              </a:solidFill>
              <a:latin typeface="Lato" pitchFamily="34" charset="0"/>
            </a:endParaRPr>
          </a:p>
          <a:p>
            <a:pPr marL="902494" lvl="2" indent="-216694">
              <a:buClr>
                <a:srgbClr val="55B3CE"/>
              </a:buClr>
              <a:buFont typeface="Wingdings" pitchFamily="2" charset="2"/>
              <a:buChar char=""/>
            </a:pPr>
            <a:r>
              <a:rPr lang="en-US" sz="2100" err="1">
                <a:solidFill>
                  <a:srgbClr val="231F20"/>
                </a:solidFill>
                <a:latin typeface="Lato" pitchFamily="34" charset="0"/>
              </a:rPr>
              <a:t>Nibh</a:t>
            </a:r>
            <a:r>
              <a:rPr lang="en-US" sz="2100">
                <a:solidFill>
                  <a:srgbClr val="231F20"/>
                </a:solidFill>
                <a:latin typeface="Lato" pitchFamily="34" charset="0"/>
              </a:rPr>
              <a:t> </a:t>
            </a:r>
            <a:r>
              <a:rPr lang="en-US" sz="2100" err="1">
                <a:solidFill>
                  <a:srgbClr val="231F20"/>
                </a:solidFill>
                <a:latin typeface="Lato" pitchFamily="34" charset="0"/>
              </a:rPr>
              <a:t>euismod</a:t>
            </a:r>
            <a:r>
              <a:rPr lang="en-US" sz="2100">
                <a:solidFill>
                  <a:srgbClr val="231F20"/>
                </a:solidFill>
                <a:latin typeface="Lato" pitchFamily="34" charset="0"/>
              </a:rPr>
              <a:t> </a:t>
            </a:r>
            <a:r>
              <a:rPr lang="en-US" sz="2100" err="1">
                <a:solidFill>
                  <a:srgbClr val="231F20"/>
                </a:solidFill>
                <a:latin typeface="Lato" pitchFamily="34" charset="0"/>
              </a:rPr>
              <a:t>tincidunt</a:t>
            </a:r>
            <a:r>
              <a:rPr lang="en-US" sz="2100">
                <a:solidFill>
                  <a:srgbClr val="231F20"/>
                </a:solidFill>
                <a:latin typeface="Lato" pitchFamily="34" charset="0"/>
              </a:rPr>
              <a:t> </a:t>
            </a:r>
            <a:r>
              <a:rPr lang="en-US" sz="2100" err="1">
                <a:solidFill>
                  <a:srgbClr val="231F20"/>
                </a:solidFill>
                <a:latin typeface="Lato" pitchFamily="34" charset="0"/>
              </a:rPr>
              <a:t>ut</a:t>
            </a:r>
            <a:r>
              <a:rPr lang="en-US" sz="2100">
                <a:solidFill>
                  <a:srgbClr val="231F20"/>
                </a:solidFill>
                <a:latin typeface="Lato" pitchFamily="34" charset="0"/>
              </a:rPr>
              <a:t> </a:t>
            </a:r>
            <a:r>
              <a:rPr lang="en-US" sz="2100" err="1">
                <a:solidFill>
                  <a:srgbClr val="231F20"/>
                </a:solidFill>
                <a:latin typeface="Lato" pitchFamily="34" charset="0"/>
              </a:rPr>
              <a:t>laoreet</a:t>
            </a:r>
            <a:r>
              <a:rPr lang="en-US" sz="2100">
                <a:solidFill>
                  <a:srgbClr val="231F20"/>
                </a:solidFill>
                <a:latin typeface="Lato" pitchFamily="34" charset="0"/>
              </a:rPr>
              <a:t> 25 pts.</a:t>
            </a:r>
          </a:p>
          <a:p>
            <a:r>
              <a:rPr lang="pt-BR">
                <a:solidFill>
                  <a:srgbClr val="231F20"/>
                </a:solidFill>
                <a:latin typeface="Lato" pitchFamily="34" charset="0"/>
              </a:rPr>
              <a:t>Lorem ipsum dolor sit amet adiapisa putamus</a:t>
            </a:r>
          </a:p>
          <a:p>
            <a:pPr lvl="1"/>
            <a:r>
              <a:rPr lang="en-US">
                <a:solidFill>
                  <a:srgbClr val="231F20"/>
                </a:solidFill>
                <a:latin typeface="Lato" pitchFamily="34" charset="0"/>
              </a:rPr>
              <a:t>Me </a:t>
            </a:r>
            <a:r>
              <a:rPr lang="en-US" err="1">
                <a:solidFill>
                  <a:srgbClr val="231F20"/>
                </a:solidFill>
                <a:latin typeface="Lato" pitchFamily="34" charset="0"/>
              </a:rPr>
              <a:t>lius</a:t>
            </a:r>
            <a:r>
              <a:rPr lang="en-US">
                <a:solidFill>
                  <a:srgbClr val="231F20"/>
                </a:solidFill>
                <a:latin typeface="Lato" pitchFamily="34" charset="0"/>
              </a:rPr>
              <a:t> quod ii </a:t>
            </a:r>
            <a:r>
              <a:rPr lang="en-US" err="1">
                <a:solidFill>
                  <a:srgbClr val="231F20"/>
                </a:solidFill>
                <a:latin typeface="Lato" pitchFamily="34" charset="0"/>
              </a:rPr>
              <a:t>legunt</a:t>
            </a:r>
            <a:r>
              <a:rPr lang="en-US">
                <a:solidFill>
                  <a:srgbClr val="231F20"/>
                </a:solidFill>
                <a:latin typeface="Lato" pitchFamily="34" charset="0"/>
              </a:rPr>
              <a:t> </a:t>
            </a:r>
            <a:r>
              <a:rPr lang="en-US" err="1">
                <a:solidFill>
                  <a:srgbClr val="231F20"/>
                </a:solidFill>
                <a:latin typeface="Lato" pitchFamily="34" charset="0"/>
              </a:rPr>
              <a:t>saepius</a:t>
            </a:r>
            <a:r>
              <a:rPr lang="en-US">
                <a:solidFill>
                  <a:srgbClr val="231F20"/>
                </a:solidFill>
                <a:latin typeface="Lato" pitchFamily="34" charset="0"/>
              </a:rPr>
              <a:t> </a:t>
            </a:r>
            <a:r>
              <a:rPr lang="en-US" err="1">
                <a:solidFill>
                  <a:srgbClr val="231F20"/>
                </a:solidFill>
                <a:latin typeface="Lato" pitchFamily="34" charset="0"/>
              </a:rPr>
              <a:t>dynamicus</a:t>
            </a:r>
            <a:endParaRPr lang="en-US">
              <a:solidFill>
                <a:srgbClr val="231F20"/>
              </a:solidFill>
              <a:latin typeface="Lato" pitchFamily="34" charset="0"/>
            </a:endParaRPr>
          </a:p>
          <a:p>
            <a:pPr lvl="2"/>
            <a:r>
              <a:rPr lang="en-US" sz="2100" err="1">
                <a:solidFill>
                  <a:srgbClr val="231F20"/>
                </a:solidFill>
                <a:latin typeface="Lato" pitchFamily="34" charset="0"/>
              </a:rPr>
              <a:t>Nibh</a:t>
            </a:r>
            <a:r>
              <a:rPr lang="en-US" sz="2100">
                <a:solidFill>
                  <a:srgbClr val="231F20"/>
                </a:solidFill>
                <a:latin typeface="Lato" pitchFamily="34" charset="0"/>
              </a:rPr>
              <a:t> </a:t>
            </a:r>
            <a:r>
              <a:rPr lang="en-US" sz="2100" err="1">
                <a:solidFill>
                  <a:srgbClr val="231F20"/>
                </a:solidFill>
                <a:latin typeface="Lato" pitchFamily="34" charset="0"/>
              </a:rPr>
              <a:t>euismod</a:t>
            </a:r>
            <a:r>
              <a:rPr lang="en-US" sz="2100">
                <a:solidFill>
                  <a:srgbClr val="231F20"/>
                </a:solidFill>
                <a:latin typeface="Lato" pitchFamily="34" charset="0"/>
              </a:rPr>
              <a:t> </a:t>
            </a:r>
            <a:r>
              <a:rPr lang="en-US" sz="2100" err="1">
                <a:solidFill>
                  <a:srgbClr val="231F20"/>
                </a:solidFill>
                <a:latin typeface="Lato" pitchFamily="34" charset="0"/>
              </a:rPr>
              <a:t>tincidunt</a:t>
            </a:r>
            <a:r>
              <a:rPr lang="en-US" sz="2100">
                <a:solidFill>
                  <a:srgbClr val="231F20"/>
                </a:solidFill>
                <a:latin typeface="Lato" pitchFamily="34" charset="0"/>
              </a:rPr>
              <a:t> </a:t>
            </a:r>
            <a:r>
              <a:rPr lang="en-US" sz="2100" err="1">
                <a:solidFill>
                  <a:srgbClr val="231F20"/>
                </a:solidFill>
                <a:latin typeface="Lato" pitchFamily="34" charset="0"/>
              </a:rPr>
              <a:t>ut</a:t>
            </a:r>
            <a:r>
              <a:rPr lang="en-US" sz="2100">
                <a:solidFill>
                  <a:srgbClr val="231F20"/>
                </a:solidFill>
                <a:latin typeface="Lato" pitchFamily="34" charset="0"/>
              </a:rPr>
              <a:t> </a:t>
            </a:r>
            <a:r>
              <a:rPr lang="en-US" sz="2100" err="1">
                <a:solidFill>
                  <a:srgbClr val="231F20"/>
                </a:solidFill>
                <a:latin typeface="Lato" pitchFamily="34" charset="0"/>
              </a:rPr>
              <a:t>laoreet</a:t>
            </a:r>
            <a:endParaRPr lang="en-US" sz="2100">
              <a:solidFill>
                <a:srgbClr val="231F20"/>
              </a:solidFill>
              <a:latin typeface="Lato" pitchFamily="34" charset="0"/>
            </a:endParaRPr>
          </a:p>
          <a:p>
            <a:r>
              <a:rPr lang="fr-FR" err="1">
                <a:solidFill>
                  <a:srgbClr val="231F20"/>
                </a:solidFill>
                <a:latin typeface="Lato" pitchFamily="34" charset="0"/>
              </a:rPr>
              <a:t>Suscipit</a:t>
            </a:r>
            <a:r>
              <a:rPr lang="fr-FR">
                <a:solidFill>
                  <a:srgbClr val="231F20"/>
                </a:solidFill>
                <a:latin typeface="Lato" pitchFamily="34" charset="0"/>
              </a:rPr>
              <a:t> </a:t>
            </a:r>
            <a:r>
              <a:rPr lang="fr-FR" err="1">
                <a:solidFill>
                  <a:srgbClr val="231F20"/>
                </a:solidFill>
                <a:latin typeface="Lato" pitchFamily="34" charset="0"/>
              </a:rPr>
              <a:t>lobortis</a:t>
            </a:r>
            <a:r>
              <a:rPr lang="fr-FR">
                <a:solidFill>
                  <a:srgbClr val="231F20"/>
                </a:solidFill>
                <a:latin typeface="Lato" pitchFamily="34" charset="0"/>
              </a:rPr>
              <a:t> </a:t>
            </a:r>
            <a:r>
              <a:rPr lang="fr-FR" err="1">
                <a:solidFill>
                  <a:srgbClr val="231F20"/>
                </a:solidFill>
                <a:latin typeface="Lato" pitchFamily="34" charset="0"/>
              </a:rPr>
              <a:t>nisl</a:t>
            </a:r>
            <a:r>
              <a:rPr lang="fr-FR">
                <a:solidFill>
                  <a:srgbClr val="231F20"/>
                </a:solidFill>
                <a:latin typeface="Lato" pitchFamily="34" charset="0"/>
              </a:rPr>
              <a:t> ut </a:t>
            </a:r>
            <a:r>
              <a:rPr lang="fr-FR" err="1">
                <a:solidFill>
                  <a:srgbClr val="231F20"/>
                </a:solidFill>
                <a:latin typeface="Lato" pitchFamily="34" charset="0"/>
              </a:rPr>
              <a:t>aliquip</a:t>
            </a:r>
            <a:r>
              <a:rPr lang="fr-FR">
                <a:solidFill>
                  <a:srgbClr val="231F20"/>
                </a:solidFill>
                <a:latin typeface="Lato" pitchFamily="34" charset="0"/>
              </a:rPr>
              <a:t> </a:t>
            </a:r>
            <a:r>
              <a:rPr lang="fr-FR" err="1">
                <a:solidFill>
                  <a:srgbClr val="231F20"/>
                </a:solidFill>
                <a:latin typeface="Lato" pitchFamily="34" charset="0"/>
              </a:rPr>
              <a:t>commodo</a:t>
            </a:r>
            <a:endParaRPr lang="fr-FR">
              <a:solidFill>
                <a:srgbClr val="231F20"/>
              </a:solidFill>
              <a:latin typeface="Lato" pitchFamily="34" charset="0"/>
            </a:endParaRPr>
          </a:p>
          <a:p>
            <a:pPr lvl="1"/>
            <a:r>
              <a:rPr lang="en-US" err="1">
                <a:solidFill>
                  <a:srgbClr val="231F20"/>
                </a:solidFill>
                <a:latin typeface="Lato" pitchFamily="34" charset="0"/>
              </a:rPr>
              <a:t>Investigationes</a:t>
            </a:r>
            <a:r>
              <a:rPr lang="en-US">
                <a:solidFill>
                  <a:srgbClr val="231F20"/>
                </a:solidFill>
                <a:latin typeface="Lato" pitchFamily="34" charset="0"/>
              </a:rPr>
              <a:t> </a:t>
            </a:r>
            <a:r>
              <a:rPr lang="en-US" err="1">
                <a:solidFill>
                  <a:srgbClr val="231F20"/>
                </a:solidFill>
                <a:latin typeface="Lato" pitchFamily="34" charset="0"/>
              </a:rPr>
              <a:t>demonstraverunt</a:t>
            </a:r>
            <a:r>
              <a:rPr lang="en-US">
                <a:solidFill>
                  <a:srgbClr val="231F20"/>
                </a:solidFill>
                <a:latin typeface="Lato" pitchFamily="34" charset="0"/>
              </a:rPr>
              <a:t> </a:t>
            </a:r>
            <a:r>
              <a:rPr lang="en-US" err="1">
                <a:solidFill>
                  <a:srgbClr val="231F20"/>
                </a:solidFill>
                <a:latin typeface="Lato" pitchFamily="34" charset="0"/>
              </a:rPr>
              <a:t>lectores</a:t>
            </a:r>
            <a:endParaRPr lang="en-US">
              <a:solidFill>
                <a:srgbClr val="231F20"/>
              </a:solidFill>
              <a:latin typeface="Lato" pitchFamily="34" charset="0"/>
            </a:endParaRPr>
          </a:p>
          <a:p>
            <a:pPr lvl="2"/>
            <a:r>
              <a:rPr lang="fr-FR" sz="2100" err="1">
                <a:solidFill>
                  <a:srgbClr val="231F20"/>
                </a:solidFill>
                <a:latin typeface="Lato" pitchFamily="34" charset="0"/>
              </a:rPr>
              <a:t>Suscipit</a:t>
            </a:r>
            <a:r>
              <a:rPr lang="fr-FR" sz="2100">
                <a:solidFill>
                  <a:srgbClr val="231F20"/>
                </a:solidFill>
                <a:latin typeface="Lato" pitchFamily="34" charset="0"/>
              </a:rPr>
              <a:t> </a:t>
            </a:r>
            <a:r>
              <a:rPr lang="fr-FR" sz="2100" err="1">
                <a:solidFill>
                  <a:srgbClr val="231F20"/>
                </a:solidFill>
                <a:latin typeface="Lato" pitchFamily="34" charset="0"/>
              </a:rPr>
              <a:t>lobortis</a:t>
            </a:r>
            <a:r>
              <a:rPr lang="fr-FR" sz="2100">
                <a:solidFill>
                  <a:srgbClr val="231F20"/>
                </a:solidFill>
                <a:latin typeface="Lato" pitchFamily="34" charset="0"/>
              </a:rPr>
              <a:t> </a:t>
            </a:r>
            <a:r>
              <a:rPr lang="fr-FR" sz="2100" err="1">
                <a:solidFill>
                  <a:srgbClr val="231F20"/>
                </a:solidFill>
                <a:latin typeface="Lato" pitchFamily="34" charset="0"/>
              </a:rPr>
              <a:t>nislut</a:t>
            </a:r>
            <a:r>
              <a:rPr lang="fr-FR" sz="2100">
                <a:solidFill>
                  <a:srgbClr val="231F20"/>
                </a:solidFill>
                <a:latin typeface="Lato" pitchFamily="34" charset="0"/>
              </a:rPr>
              <a:t> </a:t>
            </a:r>
            <a:r>
              <a:rPr lang="fr-FR" sz="2100" err="1">
                <a:solidFill>
                  <a:srgbClr val="231F20"/>
                </a:solidFill>
                <a:latin typeface="Lato" pitchFamily="34" charset="0"/>
              </a:rPr>
              <a:t>aliquip</a:t>
            </a:r>
            <a:r>
              <a:rPr lang="fr-FR" sz="2100">
                <a:solidFill>
                  <a:srgbClr val="231F20"/>
                </a:solidFill>
                <a:latin typeface="Lato" pitchFamily="34" charset="0"/>
              </a:rPr>
              <a:t> </a:t>
            </a:r>
            <a:r>
              <a:rPr lang="fr-FR" sz="2100" err="1">
                <a:solidFill>
                  <a:srgbClr val="231F20"/>
                </a:solidFill>
                <a:latin typeface="Lato" pitchFamily="34" charset="0"/>
              </a:rPr>
              <a:t>comodo</a:t>
            </a:r>
            <a:endParaRPr lang="en-US" sz="2100">
              <a:solidFill>
                <a:srgbClr val="231F20"/>
              </a:solidFill>
              <a:latin typeface="Lato" pitchFamily="34" charset="0"/>
            </a:endParaRPr>
          </a:p>
          <a:p>
            <a:pPr lvl="2"/>
            <a:endParaRPr lang="en-US">
              <a:latin typeface="Lato" pitchFamily="34" charset="0"/>
            </a:endParaRPr>
          </a:p>
          <a:p>
            <a:pPr lvl="4"/>
            <a:endParaRPr lang="en-US"/>
          </a:p>
        </p:txBody>
      </p:sp>
    </p:spTree>
    <p:extLst>
      <p:ext uri="{BB962C8B-B14F-4D97-AF65-F5344CB8AC3E}">
        <p14:creationId xmlns:p14="http://schemas.microsoft.com/office/powerpoint/2010/main" val="356546352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1" name="Text Placeholder 7"/>
          <p:cNvSpPr>
            <a:spLocks noGrp="1"/>
          </p:cNvSpPr>
          <p:nvPr>
            <p:ph type="body" sz="quarter" idx="14" hasCustomPrompt="1"/>
          </p:nvPr>
        </p:nvSpPr>
        <p:spPr>
          <a:xfrm>
            <a:off x="5029200" y="1028700"/>
            <a:ext cx="3657600" cy="3657600"/>
          </a:xfrm>
          <a:prstGeom prst="rect">
            <a:avLst/>
          </a:prstGeom>
        </p:spPr>
        <p:txBody>
          <a:bodyPr>
            <a:noAutofit/>
          </a:bodyPr>
          <a:lstStyle>
            <a:lvl1pPr marL="0" indent="0">
              <a:spcBef>
                <a:spcPts val="1350"/>
              </a:spcBef>
              <a:spcAft>
                <a:spcPts val="0"/>
              </a:spcAft>
              <a:buClr>
                <a:srgbClr val="50B3CF"/>
              </a:buClr>
              <a:buFont typeface="Symbol" pitchFamily="18" charset="2"/>
              <a:buChar char="·"/>
              <a:tabLst>
                <a:tab pos="257175" algn="l"/>
              </a:tabLst>
              <a:defRPr lang="en-US" sz="2100" b="0" i="0" u="none" strike="noStrike" kern="1200" baseline="0" dirty="0" smtClean="0">
                <a:solidFill>
                  <a:srgbClr val="231F20"/>
                </a:solidFill>
                <a:latin typeface="Lato" pitchFamily="34" charset="0"/>
                <a:ea typeface="+mn-ea"/>
                <a:cs typeface="+mn-cs"/>
              </a:defRPr>
            </a:lvl1pPr>
          </a:lstStyle>
          <a:p>
            <a:r>
              <a:rPr lang="en-US" sz="2100" b="0" i="0" u="none" strike="noStrike" baseline="0">
                <a:solidFill>
                  <a:srgbClr val="FFFFFF"/>
                </a:solidFill>
                <a:latin typeface="Lato-Regular"/>
              </a:rPr>
              <a:t> </a:t>
            </a:r>
            <a:r>
              <a:rPr lang="en-US">
                <a:latin typeface="Lato" pitchFamily="34" charset="0"/>
              </a:rPr>
              <a:t>Two column slide, font size is 28 pts.</a:t>
            </a:r>
          </a:p>
        </p:txBody>
      </p:sp>
      <p:sp>
        <p:nvSpPr>
          <p:cNvPr id="13" name="Title 1"/>
          <p:cNvSpPr>
            <a:spLocks noGrp="1"/>
          </p:cNvSpPr>
          <p:nvPr>
            <p:ph type="title" hasCustomPrompt="1"/>
          </p:nvPr>
        </p:nvSpPr>
        <p:spPr>
          <a:xfrm>
            <a:off x="228600" y="57150"/>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a:t>Slide Title - Font Size 28pts</a:t>
            </a:r>
          </a:p>
        </p:txBody>
      </p:sp>
      <p:sp>
        <p:nvSpPr>
          <p:cNvPr id="16" name="TextBox 15"/>
          <p:cNvSpPr txBox="1"/>
          <p:nvPr userDrawn="1"/>
        </p:nvSpPr>
        <p:spPr>
          <a:xfrm>
            <a:off x="228600" y="4800600"/>
            <a:ext cx="3429000" cy="230832"/>
          </a:xfrm>
          <a:prstGeom prst="rect">
            <a:avLst/>
          </a:prstGeom>
          <a:noFill/>
        </p:spPr>
        <p:txBody>
          <a:bodyPr wrap="square" rtlCol="0">
            <a:spAutoFit/>
          </a:bodyPr>
          <a:lstStyle/>
          <a:p>
            <a:r>
              <a:rPr lang="en-US" sz="900" kern="1200">
                <a:solidFill>
                  <a:schemeClr val="tx1"/>
                </a:solidFill>
                <a:latin typeface="Lato" pitchFamily="34" charset="0"/>
                <a:ea typeface="+mn-ea"/>
                <a:cs typeface="+mn-cs"/>
              </a:rPr>
              <a:t>www.taxpolicycenter.org</a:t>
            </a:r>
          </a:p>
        </p:txBody>
      </p:sp>
      <p:sp>
        <p:nvSpPr>
          <p:cNvPr id="17" name="TextBox 16"/>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latin typeface="Lato" pitchFamily="34" charset="0"/>
              </a:rPr>
              <a:pPr algn="r"/>
              <a:t>‹#›</a:t>
            </a:fld>
            <a:endParaRPr lang="en-US" sz="900">
              <a:latin typeface="Lato" pitchFamily="34" charset="0"/>
            </a:endParaRPr>
          </a:p>
        </p:txBody>
      </p:sp>
      <p:sp>
        <p:nvSpPr>
          <p:cNvPr id="7" name="Text Placeholder 7"/>
          <p:cNvSpPr>
            <a:spLocks noGrp="1"/>
          </p:cNvSpPr>
          <p:nvPr>
            <p:ph type="body" sz="quarter" idx="15" hasCustomPrompt="1"/>
          </p:nvPr>
        </p:nvSpPr>
        <p:spPr>
          <a:xfrm>
            <a:off x="685800" y="1028700"/>
            <a:ext cx="3657600" cy="3657600"/>
          </a:xfrm>
          <a:prstGeom prst="rect">
            <a:avLst/>
          </a:prstGeom>
        </p:spPr>
        <p:txBody>
          <a:bodyPr>
            <a:noAutofit/>
          </a:bodyPr>
          <a:lstStyle>
            <a:lvl1pPr marL="0" indent="0">
              <a:spcBef>
                <a:spcPts val="1350"/>
              </a:spcBef>
              <a:spcAft>
                <a:spcPts val="0"/>
              </a:spcAft>
              <a:buClr>
                <a:srgbClr val="50B3CF"/>
              </a:buClr>
              <a:buFont typeface="Symbol" pitchFamily="18" charset="2"/>
              <a:buChar char="·"/>
              <a:tabLst>
                <a:tab pos="257175" algn="l"/>
              </a:tabLst>
              <a:defRPr lang="en-US" sz="2100" b="0" i="0" u="none" strike="noStrike" kern="1200" baseline="0" dirty="0" smtClean="0">
                <a:solidFill>
                  <a:srgbClr val="231F20"/>
                </a:solidFill>
                <a:latin typeface="Lato" pitchFamily="34" charset="0"/>
                <a:ea typeface="+mn-ea"/>
                <a:cs typeface="+mn-cs"/>
              </a:defRPr>
            </a:lvl1pPr>
          </a:lstStyle>
          <a:p>
            <a:r>
              <a:rPr lang="en-US" sz="2100" b="0" i="0" u="none" strike="noStrike" baseline="0">
                <a:solidFill>
                  <a:srgbClr val="FFFFFF"/>
                </a:solidFill>
                <a:latin typeface="Lato-Regular"/>
              </a:rPr>
              <a:t> </a:t>
            </a:r>
            <a:r>
              <a:rPr lang="en-US">
                <a:latin typeface="Lato" pitchFamily="34" charset="0"/>
              </a:rPr>
              <a:t>Two column slide, font size is 28 pts.</a:t>
            </a:r>
          </a:p>
        </p:txBody>
      </p:sp>
    </p:spTree>
    <p:extLst>
      <p:ext uri="{BB962C8B-B14F-4D97-AF65-F5344CB8AC3E}">
        <p14:creationId xmlns:p14="http://schemas.microsoft.com/office/powerpoint/2010/main" val="39370968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Blank With Titl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28600" y="57150"/>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b="0">
                <a:solidFill>
                  <a:srgbClr val="164A7D"/>
                </a:solidFill>
              </a:rPr>
              <a:t>Slide Title - Font Size 28pts</a:t>
            </a:r>
            <a:endParaRPr lang="en-US"/>
          </a:p>
        </p:txBody>
      </p:sp>
      <p:sp>
        <p:nvSpPr>
          <p:cNvPr id="12" name="TextBox 11"/>
          <p:cNvSpPr txBox="1"/>
          <p:nvPr userDrawn="1"/>
        </p:nvSpPr>
        <p:spPr>
          <a:xfrm>
            <a:off x="228600" y="4800600"/>
            <a:ext cx="3429000" cy="230832"/>
          </a:xfrm>
          <a:prstGeom prst="rect">
            <a:avLst/>
          </a:prstGeom>
          <a:noFill/>
        </p:spPr>
        <p:txBody>
          <a:bodyPr wrap="square" rtlCol="0">
            <a:spAutoFit/>
          </a:bodyPr>
          <a:lstStyle/>
          <a:p>
            <a:r>
              <a:rPr lang="en-US" sz="900" kern="1200">
                <a:solidFill>
                  <a:srgbClr val="164A7D"/>
                </a:solidFill>
                <a:latin typeface="Lato" pitchFamily="34" charset="0"/>
                <a:ea typeface="+mn-ea"/>
                <a:cs typeface="+mn-cs"/>
              </a:rPr>
              <a:t>www.taxpolicycenter.org</a:t>
            </a:r>
          </a:p>
        </p:txBody>
      </p:sp>
      <p:sp>
        <p:nvSpPr>
          <p:cNvPr id="13" name="TextBox 12"/>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solidFill>
                  <a:srgbClr val="164A7D"/>
                </a:solidFill>
                <a:latin typeface="Lato" pitchFamily="34" charset="0"/>
              </a:rPr>
              <a:pPr algn="r"/>
              <a:t>‹#›</a:t>
            </a:fld>
            <a:endParaRPr lang="en-US" sz="900">
              <a:solidFill>
                <a:srgbClr val="164A7D"/>
              </a:solidFill>
              <a:latin typeface="Lato" pitchFamily="34" charset="0"/>
            </a:endParaRPr>
          </a:p>
        </p:txBody>
      </p:sp>
    </p:spTree>
    <p:extLst>
      <p:ext uri="{BB962C8B-B14F-4D97-AF65-F5344CB8AC3E}">
        <p14:creationId xmlns:p14="http://schemas.microsoft.com/office/powerpoint/2010/main" val="141947410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228600" y="4800600"/>
            <a:ext cx="3429000" cy="230832"/>
          </a:xfrm>
          <a:prstGeom prst="rect">
            <a:avLst/>
          </a:prstGeom>
          <a:noFill/>
        </p:spPr>
        <p:txBody>
          <a:bodyPr wrap="square" rtlCol="0">
            <a:spAutoFit/>
          </a:bodyPr>
          <a:lstStyle/>
          <a:p>
            <a:r>
              <a:rPr lang="en-US" sz="900" kern="1200">
                <a:solidFill>
                  <a:srgbClr val="164A7D"/>
                </a:solidFill>
                <a:latin typeface="Lato" pitchFamily="34" charset="0"/>
                <a:ea typeface="+mn-ea"/>
                <a:cs typeface="+mn-cs"/>
              </a:rPr>
              <a:t>www.taxpolicycenter.org</a:t>
            </a:r>
          </a:p>
        </p:txBody>
      </p:sp>
      <p:sp>
        <p:nvSpPr>
          <p:cNvPr id="6" name="TextBox 5"/>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solidFill>
                  <a:srgbClr val="164A7D"/>
                </a:solidFill>
                <a:latin typeface="Lato" pitchFamily="34" charset="0"/>
              </a:rPr>
              <a:pPr algn="r"/>
              <a:t>‹#›</a:t>
            </a:fld>
            <a:endParaRPr lang="en-US" sz="900">
              <a:solidFill>
                <a:srgbClr val="164A7D"/>
              </a:solidFill>
              <a:latin typeface="Lato" pitchFamily="34" charset="0"/>
            </a:endParaRPr>
          </a:p>
        </p:txBody>
      </p:sp>
    </p:spTree>
    <p:extLst>
      <p:ext uri="{BB962C8B-B14F-4D97-AF65-F5344CB8AC3E}">
        <p14:creationId xmlns:p14="http://schemas.microsoft.com/office/powerpoint/2010/main" val="190678270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3"/>
        <p:cNvGrpSpPr/>
        <p:nvPr/>
      </p:nvGrpSpPr>
      <p:grpSpPr>
        <a:xfrm>
          <a:off x="0" y="0"/>
          <a:ext cx="0" cy="0"/>
          <a:chOff x="0" y="0"/>
          <a:chExt cx="0" cy="0"/>
        </a:xfrm>
      </p:grpSpPr>
      <p:sp>
        <p:nvSpPr>
          <p:cNvPr id="54" name="Google Shape;54;p28"/>
          <p:cNvSpPr txBox="1">
            <a:spLocks noGrp="1"/>
          </p:cNvSpPr>
          <p:nvPr>
            <p:ph type="title"/>
          </p:nvPr>
        </p:nvSpPr>
        <p:spPr>
          <a:xfrm>
            <a:off x="457201" y="205979"/>
            <a:ext cx="7401491"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8"/>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8"/>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414909187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63"/>
        <p:cNvGrpSpPr/>
        <p:nvPr/>
      </p:nvGrpSpPr>
      <p:grpSpPr>
        <a:xfrm>
          <a:off x="0" y="0"/>
          <a:ext cx="0" cy="0"/>
          <a:chOff x="0" y="0"/>
          <a:chExt cx="0" cy="0"/>
        </a:xfrm>
      </p:grpSpPr>
      <p:sp>
        <p:nvSpPr>
          <p:cNvPr id="64" name="Google Shape;64;p37"/>
          <p:cNvSpPr txBox="1">
            <a:spLocks noGrp="1"/>
          </p:cNvSpPr>
          <p:nvPr>
            <p:ph type="ctrTitle"/>
          </p:nvPr>
        </p:nvSpPr>
        <p:spPr>
          <a:xfrm>
            <a:off x="685800" y="1597820"/>
            <a:ext cx="7772400" cy="110251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37"/>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4267"/>
              <a:buNone/>
              <a:defRPr>
                <a:solidFill>
                  <a:srgbClr val="888888"/>
                </a:solidFill>
              </a:defRPr>
            </a:lvl1pPr>
            <a:lvl2pPr lvl="1" algn="ctr">
              <a:spcBef>
                <a:spcPts val="560"/>
              </a:spcBef>
              <a:spcAft>
                <a:spcPts val="0"/>
              </a:spcAft>
              <a:buClr>
                <a:srgbClr val="888888"/>
              </a:buClr>
              <a:buSzPts val="3733"/>
              <a:buNone/>
              <a:defRPr>
                <a:solidFill>
                  <a:srgbClr val="888888"/>
                </a:solidFill>
              </a:defRPr>
            </a:lvl2pPr>
            <a:lvl3pPr lvl="2" algn="ctr">
              <a:spcBef>
                <a:spcPts val="480"/>
              </a:spcBef>
              <a:spcAft>
                <a:spcPts val="0"/>
              </a:spcAft>
              <a:buClr>
                <a:srgbClr val="888888"/>
              </a:buClr>
              <a:buSzPts val="3200"/>
              <a:buNone/>
              <a:defRPr>
                <a:solidFill>
                  <a:srgbClr val="888888"/>
                </a:solidFill>
              </a:defRPr>
            </a:lvl3pPr>
            <a:lvl4pPr lvl="3" algn="ctr">
              <a:spcBef>
                <a:spcPts val="400"/>
              </a:spcBef>
              <a:spcAft>
                <a:spcPts val="0"/>
              </a:spcAft>
              <a:buClr>
                <a:srgbClr val="888888"/>
              </a:buClr>
              <a:buSzPts val="2667"/>
              <a:buNone/>
              <a:defRPr>
                <a:solidFill>
                  <a:srgbClr val="888888"/>
                </a:solidFill>
              </a:defRPr>
            </a:lvl4pPr>
            <a:lvl5pPr lvl="4" algn="ctr">
              <a:spcBef>
                <a:spcPts val="400"/>
              </a:spcBef>
              <a:spcAft>
                <a:spcPts val="0"/>
              </a:spcAft>
              <a:buClr>
                <a:srgbClr val="888888"/>
              </a:buClr>
              <a:buSzPts val="2667"/>
              <a:buNone/>
              <a:defRPr>
                <a:solidFill>
                  <a:srgbClr val="888888"/>
                </a:solidFill>
              </a:defRPr>
            </a:lvl5pPr>
            <a:lvl6pPr lvl="5" algn="ctr">
              <a:spcBef>
                <a:spcPts val="400"/>
              </a:spcBef>
              <a:spcAft>
                <a:spcPts val="0"/>
              </a:spcAft>
              <a:buClr>
                <a:srgbClr val="888888"/>
              </a:buClr>
              <a:buSzPts val="2667"/>
              <a:buNone/>
              <a:defRPr>
                <a:solidFill>
                  <a:srgbClr val="888888"/>
                </a:solidFill>
              </a:defRPr>
            </a:lvl6pPr>
            <a:lvl7pPr lvl="6" algn="ctr">
              <a:spcBef>
                <a:spcPts val="400"/>
              </a:spcBef>
              <a:spcAft>
                <a:spcPts val="0"/>
              </a:spcAft>
              <a:buClr>
                <a:srgbClr val="888888"/>
              </a:buClr>
              <a:buSzPts val="2667"/>
              <a:buNone/>
              <a:defRPr>
                <a:solidFill>
                  <a:srgbClr val="888888"/>
                </a:solidFill>
              </a:defRPr>
            </a:lvl7pPr>
            <a:lvl8pPr lvl="7" algn="ctr">
              <a:spcBef>
                <a:spcPts val="400"/>
              </a:spcBef>
              <a:spcAft>
                <a:spcPts val="0"/>
              </a:spcAft>
              <a:buClr>
                <a:srgbClr val="888888"/>
              </a:buClr>
              <a:buSzPts val="2667"/>
              <a:buNone/>
              <a:defRPr>
                <a:solidFill>
                  <a:srgbClr val="888888"/>
                </a:solidFill>
              </a:defRPr>
            </a:lvl8pPr>
            <a:lvl9pPr lvl="8" algn="ctr">
              <a:spcBef>
                <a:spcPts val="400"/>
              </a:spcBef>
              <a:spcAft>
                <a:spcPts val="0"/>
              </a:spcAft>
              <a:buClr>
                <a:srgbClr val="888888"/>
              </a:buClr>
              <a:buSzPts val="2667"/>
              <a:buNone/>
              <a:defRPr>
                <a:solidFill>
                  <a:srgbClr val="888888"/>
                </a:solidFill>
              </a:defRPr>
            </a:lvl9pPr>
          </a:lstStyle>
          <a:p>
            <a:endParaRPr/>
          </a:p>
        </p:txBody>
      </p:sp>
      <p:sp>
        <p:nvSpPr>
          <p:cNvPr id="66" name="Google Shape;66;p37"/>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7"/>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18291657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82"/>
        <p:cNvGrpSpPr/>
        <p:nvPr/>
      </p:nvGrpSpPr>
      <p:grpSpPr>
        <a:xfrm>
          <a:off x="0" y="0"/>
          <a:ext cx="0" cy="0"/>
          <a:chOff x="0" y="0"/>
          <a:chExt cx="0" cy="0"/>
        </a:xfrm>
      </p:grpSpPr>
    </p:spTree>
    <p:extLst>
      <p:ext uri="{BB962C8B-B14F-4D97-AF65-F5344CB8AC3E}">
        <p14:creationId xmlns:p14="http://schemas.microsoft.com/office/powerpoint/2010/main" val="1011616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7/7/2023</a:t>
            </a:fld>
            <a:endParaRPr lang="en-US"/>
          </a:p>
        </p:txBody>
      </p:sp>
      <p:sp>
        <p:nvSpPr>
          <p:cNvPr id="6" name="Slide Number Placeholder 5"/>
          <p:cNvSpPr>
            <a:spLocks noGrp="1"/>
          </p:cNvSpPr>
          <p:nvPr>
            <p:ph type="sldNum" sz="quarter" idx="12"/>
          </p:nvPr>
        </p:nvSpPr>
        <p:spPr>
          <a:xfrm>
            <a:off x="0" y="9834"/>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83"/>
        <p:cNvGrpSpPr/>
        <p:nvPr/>
      </p:nvGrpSpPr>
      <p:grpSpPr>
        <a:xfrm>
          <a:off x="0" y="0"/>
          <a:ext cx="0" cy="0"/>
          <a:chOff x="0" y="0"/>
          <a:chExt cx="0" cy="0"/>
        </a:xfrm>
      </p:grpSpPr>
      <p:sp>
        <p:nvSpPr>
          <p:cNvPr id="84" name="Google Shape;84;p41"/>
          <p:cNvSpPr txBox="1">
            <a:spLocks noGrp="1"/>
          </p:cNvSpPr>
          <p:nvPr>
            <p:ph type="title"/>
          </p:nvPr>
        </p:nvSpPr>
        <p:spPr>
          <a:xfrm>
            <a:off x="457202" y="204787"/>
            <a:ext cx="3008313" cy="8715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667"/>
              <a:buFont typeface="Open Sans"/>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41"/>
          <p:cNvSpPr txBox="1">
            <a:spLocks noGrp="1"/>
          </p:cNvSpPr>
          <p:nvPr>
            <p:ph type="body" idx="1"/>
          </p:nvPr>
        </p:nvSpPr>
        <p:spPr>
          <a:xfrm>
            <a:off x="3575050" y="204789"/>
            <a:ext cx="4235450" cy="4389835"/>
          </a:xfrm>
          <a:prstGeom prst="rect">
            <a:avLst/>
          </a:prstGeom>
          <a:noFill/>
          <a:ln>
            <a:noFill/>
          </a:ln>
        </p:spPr>
        <p:txBody>
          <a:bodyPr spcFirstLastPara="1" wrap="square" lIns="91425" tIns="45700" rIns="91425" bIns="45700" anchor="t" anchorCtr="0">
            <a:normAutofit/>
          </a:bodyPr>
          <a:lstStyle>
            <a:lvl1pPr marL="342900" lvl="0" indent="-374666" algn="l">
              <a:spcBef>
                <a:spcPts val="640"/>
              </a:spcBef>
              <a:spcAft>
                <a:spcPts val="0"/>
              </a:spcAft>
              <a:buClr>
                <a:schemeClr val="dk1"/>
              </a:buClr>
              <a:buSzPts val="4267"/>
              <a:buChar char="•"/>
              <a:defRPr sz="3200"/>
            </a:lvl1pPr>
            <a:lvl2pPr marL="685800" lvl="1" indent="-349234" algn="l">
              <a:spcBef>
                <a:spcPts val="560"/>
              </a:spcBef>
              <a:spcAft>
                <a:spcPts val="0"/>
              </a:spcAft>
              <a:buClr>
                <a:schemeClr val="dk1"/>
              </a:buClr>
              <a:buSzPts val="3733"/>
              <a:buChar char="o"/>
              <a:defRPr sz="2800"/>
            </a:lvl2pPr>
            <a:lvl3pPr marL="1028700" lvl="2" indent="-323850" algn="l">
              <a:spcBef>
                <a:spcPts val="480"/>
              </a:spcBef>
              <a:spcAft>
                <a:spcPts val="0"/>
              </a:spcAft>
              <a:buClr>
                <a:schemeClr val="dk1"/>
              </a:buClr>
              <a:buSzPts val="3200"/>
              <a:buChar char="▪"/>
              <a:defRPr sz="2400"/>
            </a:lvl3pPr>
            <a:lvl4pPr marL="1371600" lvl="3" indent="-298466" algn="l">
              <a:spcBef>
                <a:spcPts val="400"/>
              </a:spcBef>
              <a:spcAft>
                <a:spcPts val="0"/>
              </a:spcAft>
              <a:buClr>
                <a:schemeClr val="dk1"/>
              </a:buClr>
              <a:buSzPts val="2667"/>
              <a:buChar char="•"/>
              <a:defRPr sz="2000"/>
            </a:lvl4pPr>
            <a:lvl5pPr marL="1714500" lvl="4" indent="-298466" algn="l">
              <a:spcBef>
                <a:spcPts val="400"/>
              </a:spcBef>
              <a:spcAft>
                <a:spcPts val="0"/>
              </a:spcAft>
              <a:buClr>
                <a:schemeClr val="dk1"/>
              </a:buClr>
              <a:buSzPts val="2667"/>
              <a:buChar char="o"/>
              <a:defRPr sz="2000"/>
            </a:lvl5pPr>
            <a:lvl6pPr marL="2057400" lvl="5" indent="-298466" algn="l">
              <a:spcBef>
                <a:spcPts val="400"/>
              </a:spcBef>
              <a:spcAft>
                <a:spcPts val="0"/>
              </a:spcAft>
              <a:buClr>
                <a:schemeClr val="dk1"/>
              </a:buClr>
              <a:buSzPts val="2667"/>
              <a:buChar char="•"/>
              <a:defRPr sz="2000"/>
            </a:lvl6pPr>
            <a:lvl7pPr marL="2400300" lvl="6" indent="-298466" algn="l">
              <a:spcBef>
                <a:spcPts val="400"/>
              </a:spcBef>
              <a:spcAft>
                <a:spcPts val="0"/>
              </a:spcAft>
              <a:buClr>
                <a:schemeClr val="dk1"/>
              </a:buClr>
              <a:buSzPts val="2667"/>
              <a:buChar char="•"/>
              <a:defRPr sz="2000"/>
            </a:lvl7pPr>
            <a:lvl8pPr marL="2743200" lvl="7" indent="-298466" algn="l">
              <a:spcBef>
                <a:spcPts val="400"/>
              </a:spcBef>
              <a:spcAft>
                <a:spcPts val="0"/>
              </a:spcAft>
              <a:buClr>
                <a:schemeClr val="dk1"/>
              </a:buClr>
              <a:buSzPts val="2667"/>
              <a:buChar char="•"/>
              <a:defRPr sz="2000"/>
            </a:lvl8pPr>
            <a:lvl9pPr marL="3086100" lvl="8" indent="-298466" algn="l">
              <a:spcBef>
                <a:spcPts val="400"/>
              </a:spcBef>
              <a:spcAft>
                <a:spcPts val="0"/>
              </a:spcAft>
              <a:buClr>
                <a:schemeClr val="dk1"/>
              </a:buClr>
              <a:buSzPts val="2667"/>
              <a:buChar char="•"/>
              <a:defRPr sz="2000"/>
            </a:lvl9pPr>
          </a:lstStyle>
          <a:p>
            <a:endParaRPr/>
          </a:p>
        </p:txBody>
      </p:sp>
      <p:sp>
        <p:nvSpPr>
          <p:cNvPr id="86" name="Google Shape;86;p41"/>
          <p:cNvSpPr txBox="1">
            <a:spLocks noGrp="1"/>
          </p:cNvSpPr>
          <p:nvPr>
            <p:ph type="body" idx="2"/>
          </p:nvPr>
        </p:nvSpPr>
        <p:spPr>
          <a:xfrm>
            <a:off x="457202" y="1076327"/>
            <a:ext cx="3008313" cy="3518297"/>
          </a:xfrm>
          <a:prstGeom prst="rect">
            <a:avLst/>
          </a:prstGeom>
          <a:noFill/>
          <a:ln>
            <a:noFill/>
          </a:ln>
        </p:spPr>
        <p:txBody>
          <a:bodyPr spcFirstLastPara="1" wrap="square" lIns="91425" tIns="45700" rIns="91425" bIns="45700" anchor="t" anchorCtr="0">
            <a:normAutofit/>
          </a:bodyPr>
          <a:lstStyle>
            <a:lvl1pPr marL="342900" lvl="0" indent="-171450" algn="l">
              <a:spcBef>
                <a:spcPts val="280"/>
              </a:spcBef>
              <a:spcAft>
                <a:spcPts val="0"/>
              </a:spcAft>
              <a:buClr>
                <a:schemeClr val="dk1"/>
              </a:buClr>
              <a:buSzPts val="1867"/>
              <a:buNone/>
              <a:defRPr sz="1400"/>
            </a:lvl1pPr>
            <a:lvl2pPr marL="685800" lvl="1" indent="-171450" algn="l">
              <a:spcBef>
                <a:spcPts val="240"/>
              </a:spcBef>
              <a:spcAft>
                <a:spcPts val="0"/>
              </a:spcAft>
              <a:buClr>
                <a:schemeClr val="dk1"/>
              </a:buClr>
              <a:buSzPts val="1600"/>
              <a:buNone/>
              <a:defRPr sz="1200"/>
            </a:lvl2pPr>
            <a:lvl3pPr marL="1028700" lvl="2" indent="-171450" algn="l">
              <a:spcBef>
                <a:spcPts val="200"/>
              </a:spcBef>
              <a:spcAft>
                <a:spcPts val="0"/>
              </a:spcAft>
              <a:buClr>
                <a:schemeClr val="dk1"/>
              </a:buClr>
              <a:buSzPts val="1333"/>
              <a:buNone/>
              <a:defRPr sz="1000"/>
            </a:lvl3pPr>
            <a:lvl4pPr marL="1371600" lvl="3" indent="-171450" algn="l">
              <a:spcBef>
                <a:spcPts val="180"/>
              </a:spcBef>
              <a:spcAft>
                <a:spcPts val="0"/>
              </a:spcAft>
              <a:buClr>
                <a:schemeClr val="dk1"/>
              </a:buClr>
              <a:buSzPts val="1200"/>
              <a:buNone/>
              <a:defRPr sz="900"/>
            </a:lvl4pPr>
            <a:lvl5pPr marL="1714500" lvl="4" indent="-171450" algn="l">
              <a:spcBef>
                <a:spcPts val="180"/>
              </a:spcBef>
              <a:spcAft>
                <a:spcPts val="0"/>
              </a:spcAft>
              <a:buClr>
                <a:schemeClr val="dk1"/>
              </a:buClr>
              <a:buSzPts val="1200"/>
              <a:buNone/>
              <a:defRPr sz="900"/>
            </a:lvl5pPr>
            <a:lvl6pPr marL="2057400" lvl="5" indent="-171450" algn="l">
              <a:spcBef>
                <a:spcPts val="180"/>
              </a:spcBef>
              <a:spcAft>
                <a:spcPts val="0"/>
              </a:spcAft>
              <a:buClr>
                <a:schemeClr val="dk1"/>
              </a:buClr>
              <a:buSzPts val="1200"/>
              <a:buNone/>
              <a:defRPr sz="900"/>
            </a:lvl6pPr>
            <a:lvl7pPr marL="2400300" lvl="6" indent="-171450" algn="l">
              <a:spcBef>
                <a:spcPts val="180"/>
              </a:spcBef>
              <a:spcAft>
                <a:spcPts val="0"/>
              </a:spcAft>
              <a:buClr>
                <a:schemeClr val="dk1"/>
              </a:buClr>
              <a:buSzPts val="1200"/>
              <a:buNone/>
              <a:defRPr sz="900"/>
            </a:lvl7pPr>
            <a:lvl8pPr marL="2743200" lvl="7" indent="-171450" algn="l">
              <a:spcBef>
                <a:spcPts val="180"/>
              </a:spcBef>
              <a:spcAft>
                <a:spcPts val="0"/>
              </a:spcAft>
              <a:buClr>
                <a:schemeClr val="dk1"/>
              </a:buClr>
              <a:buSzPts val="1200"/>
              <a:buNone/>
              <a:defRPr sz="900"/>
            </a:lvl8pPr>
            <a:lvl9pPr marL="3086100" lvl="8" indent="-171450" algn="l">
              <a:spcBef>
                <a:spcPts val="180"/>
              </a:spcBef>
              <a:spcAft>
                <a:spcPts val="0"/>
              </a:spcAft>
              <a:buClr>
                <a:schemeClr val="dk1"/>
              </a:buClr>
              <a:buSzPts val="1200"/>
              <a:buNone/>
              <a:defRPr sz="900"/>
            </a:lvl9pPr>
          </a:lstStyle>
          <a:p>
            <a:endParaRPr/>
          </a:p>
        </p:txBody>
      </p:sp>
      <p:sp>
        <p:nvSpPr>
          <p:cNvPr id="87" name="Google Shape;87;p41"/>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41"/>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9009928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89"/>
        <p:cNvGrpSpPr/>
        <p:nvPr/>
      </p:nvGrpSpPr>
      <p:grpSpPr>
        <a:xfrm>
          <a:off x="0" y="0"/>
          <a:ext cx="0" cy="0"/>
          <a:chOff x="0" y="0"/>
          <a:chExt cx="0" cy="0"/>
        </a:xfrm>
      </p:grpSpPr>
      <p:sp>
        <p:nvSpPr>
          <p:cNvPr id="90" name="Google Shape;90;p42"/>
          <p:cNvSpPr txBox="1">
            <a:spLocks noGrp="1"/>
          </p:cNvSpPr>
          <p:nvPr>
            <p:ph type="title"/>
          </p:nvPr>
        </p:nvSpPr>
        <p:spPr>
          <a:xfrm>
            <a:off x="1792288" y="3600451"/>
            <a:ext cx="5486400" cy="42505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667"/>
              <a:buFont typeface="Open Sans"/>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42"/>
          <p:cNvSpPr>
            <a:spLocks noGrp="1"/>
          </p:cNvSpPr>
          <p:nvPr>
            <p:ph type="pic" idx="2"/>
          </p:nvPr>
        </p:nvSpPr>
        <p:spPr>
          <a:xfrm>
            <a:off x="1792288" y="459581"/>
            <a:ext cx="5486400" cy="3086100"/>
          </a:xfrm>
          <a:prstGeom prst="rect">
            <a:avLst/>
          </a:prstGeom>
          <a:noFill/>
          <a:ln>
            <a:noFill/>
          </a:ln>
        </p:spPr>
      </p:sp>
      <p:sp>
        <p:nvSpPr>
          <p:cNvPr id="92" name="Google Shape;92;p42"/>
          <p:cNvSpPr txBox="1">
            <a:spLocks noGrp="1"/>
          </p:cNvSpPr>
          <p:nvPr>
            <p:ph type="body" idx="1"/>
          </p:nvPr>
        </p:nvSpPr>
        <p:spPr>
          <a:xfrm>
            <a:off x="1792288" y="4025504"/>
            <a:ext cx="5486400" cy="603647"/>
          </a:xfrm>
          <a:prstGeom prst="rect">
            <a:avLst/>
          </a:prstGeom>
          <a:noFill/>
          <a:ln>
            <a:noFill/>
          </a:ln>
        </p:spPr>
        <p:txBody>
          <a:bodyPr spcFirstLastPara="1" wrap="square" lIns="91425" tIns="45700" rIns="91425" bIns="45700" anchor="t" anchorCtr="0">
            <a:normAutofit/>
          </a:bodyPr>
          <a:lstStyle>
            <a:lvl1pPr marL="342900" lvl="0" indent="-171450" algn="l">
              <a:spcBef>
                <a:spcPts val="280"/>
              </a:spcBef>
              <a:spcAft>
                <a:spcPts val="0"/>
              </a:spcAft>
              <a:buClr>
                <a:schemeClr val="dk1"/>
              </a:buClr>
              <a:buSzPts val="1867"/>
              <a:buNone/>
              <a:defRPr sz="1400"/>
            </a:lvl1pPr>
            <a:lvl2pPr marL="685800" lvl="1" indent="-171450" algn="l">
              <a:spcBef>
                <a:spcPts val="240"/>
              </a:spcBef>
              <a:spcAft>
                <a:spcPts val="0"/>
              </a:spcAft>
              <a:buClr>
                <a:schemeClr val="dk1"/>
              </a:buClr>
              <a:buSzPts val="1600"/>
              <a:buNone/>
              <a:defRPr sz="1200"/>
            </a:lvl2pPr>
            <a:lvl3pPr marL="1028700" lvl="2" indent="-171450" algn="l">
              <a:spcBef>
                <a:spcPts val="200"/>
              </a:spcBef>
              <a:spcAft>
                <a:spcPts val="0"/>
              </a:spcAft>
              <a:buClr>
                <a:schemeClr val="dk1"/>
              </a:buClr>
              <a:buSzPts val="1333"/>
              <a:buNone/>
              <a:defRPr sz="1000"/>
            </a:lvl3pPr>
            <a:lvl4pPr marL="1371600" lvl="3" indent="-171450" algn="l">
              <a:spcBef>
                <a:spcPts val="180"/>
              </a:spcBef>
              <a:spcAft>
                <a:spcPts val="0"/>
              </a:spcAft>
              <a:buClr>
                <a:schemeClr val="dk1"/>
              </a:buClr>
              <a:buSzPts val="1200"/>
              <a:buNone/>
              <a:defRPr sz="900"/>
            </a:lvl4pPr>
            <a:lvl5pPr marL="1714500" lvl="4" indent="-171450" algn="l">
              <a:spcBef>
                <a:spcPts val="180"/>
              </a:spcBef>
              <a:spcAft>
                <a:spcPts val="0"/>
              </a:spcAft>
              <a:buClr>
                <a:schemeClr val="dk1"/>
              </a:buClr>
              <a:buSzPts val="1200"/>
              <a:buNone/>
              <a:defRPr sz="900"/>
            </a:lvl5pPr>
            <a:lvl6pPr marL="2057400" lvl="5" indent="-171450" algn="l">
              <a:spcBef>
                <a:spcPts val="180"/>
              </a:spcBef>
              <a:spcAft>
                <a:spcPts val="0"/>
              </a:spcAft>
              <a:buClr>
                <a:schemeClr val="dk1"/>
              </a:buClr>
              <a:buSzPts val="1200"/>
              <a:buNone/>
              <a:defRPr sz="900"/>
            </a:lvl6pPr>
            <a:lvl7pPr marL="2400300" lvl="6" indent="-171450" algn="l">
              <a:spcBef>
                <a:spcPts val="180"/>
              </a:spcBef>
              <a:spcAft>
                <a:spcPts val="0"/>
              </a:spcAft>
              <a:buClr>
                <a:schemeClr val="dk1"/>
              </a:buClr>
              <a:buSzPts val="1200"/>
              <a:buNone/>
              <a:defRPr sz="900"/>
            </a:lvl7pPr>
            <a:lvl8pPr marL="2743200" lvl="7" indent="-171450" algn="l">
              <a:spcBef>
                <a:spcPts val="180"/>
              </a:spcBef>
              <a:spcAft>
                <a:spcPts val="0"/>
              </a:spcAft>
              <a:buClr>
                <a:schemeClr val="dk1"/>
              </a:buClr>
              <a:buSzPts val="1200"/>
              <a:buNone/>
              <a:defRPr sz="900"/>
            </a:lvl8pPr>
            <a:lvl9pPr marL="3086100" lvl="8" indent="-171450" algn="l">
              <a:spcBef>
                <a:spcPts val="180"/>
              </a:spcBef>
              <a:spcAft>
                <a:spcPts val="0"/>
              </a:spcAft>
              <a:buClr>
                <a:schemeClr val="dk1"/>
              </a:buClr>
              <a:buSzPts val="1200"/>
              <a:buNone/>
              <a:defRPr sz="900"/>
            </a:lvl9pPr>
          </a:lstStyle>
          <a:p>
            <a:endParaRPr/>
          </a:p>
        </p:txBody>
      </p:sp>
      <p:sp>
        <p:nvSpPr>
          <p:cNvPr id="93" name="Google Shape;93;p42"/>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42"/>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2424593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95"/>
        <p:cNvGrpSpPr/>
        <p:nvPr/>
      </p:nvGrpSpPr>
      <p:grpSpPr>
        <a:xfrm>
          <a:off x="0" y="0"/>
          <a:ext cx="0" cy="0"/>
          <a:chOff x="0" y="0"/>
          <a:chExt cx="0" cy="0"/>
        </a:xfrm>
      </p:grpSpPr>
      <p:sp>
        <p:nvSpPr>
          <p:cNvPr id="96" name="Google Shape;96;p43"/>
          <p:cNvSpPr txBox="1">
            <a:spLocks noGrp="1"/>
          </p:cNvSpPr>
          <p:nvPr>
            <p:ph type="title"/>
          </p:nvPr>
        </p:nvSpPr>
        <p:spPr>
          <a:xfrm>
            <a:off x="457201" y="205979"/>
            <a:ext cx="7401491"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43"/>
          <p:cNvSpPr txBox="1">
            <a:spLocks noGrp="1"/>
          </p:cNvSpPr>
          <p:nvPr>
            <p:ph type="body" idx="1"/>
          </p:nvPr>
        </p:nvSpPr>
        <p:spPr>
          <a:xfrm rot="5400000">
            <a:off x="2874765" y="-1217414"/>
            <a:ext cx="3394472" cy="8229600"/>
          </a:xfrm>
          <a:prstGeom prst="rect">
            <a:avLst/>
          </a:prstGeom>
          <a:noFill/>
          <a:ln>
            <a:noFill/>
          </a:ln>
        </p:spPr>
        <p:txBody>
          <a:bodyPr spcFirstLastPara="1" wrap="square" lIns="91425" tIns="45700" rIns="91425" bIns="45700" anchor="t" anchorCtr="0">
            <a:normAutofit/>
          </a:bodyPr>
          <a:lstStyle>
            <a:lvl1pPr marL="342900" lvl="0" indent="-257175" algn="l">
              <a:spcBef>
                <a:spcPts val="270"/>
              </a:spcBef>
              <a:spcAft>
                <a:spcPts val="0"/>
              </a:spcAft>
              <a:buClr>
                <a:schemeClr val="dk1"/>
              </a:buClr>
              <a:buSzPts val="1800"/>
              <a:buChar char="•"/>
              <a:defRPr/>
            </a:lvl1pPr>
            <a:lvl2pPr marL="685800" lvl="1" indent="-257175" algn="l">
              <a:spcBef>
                <a:spcPts val="270"/>
              </a:spcBef>
              <a:spcAft>
                <a:spcPts val="0"/>
              </a:spcAft>
              <a:buClr>
                <a:schemeClr val="dk1"/>
              </a:buClr>
              <a:buSzPts val="1800"/>
              <a:buChar char="o"/>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o"/>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98" name="Google Shape;98;p43"/>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43"/>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87922372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00"/>
        <p:cNvGrpSpPr/>
        <p:nvPr/>
      </p:nvGrpSpPr>
      <p:grpSpPr>
        <a:xfrm>
          <a:off x="0" y="0"/>
          <a:ext cx="0" cy="0"/>
          <a:chOff x="0" y="0"/>
          <a:chExt cx="0" cy="0"/>
        </a:xfrm>
      </p:grpSpPr>
      <p:sp>
        <p:nvSpPr>
          <p:cNvPr id="101" name="Google Shape;101;p44"/>
          <p:cNvSpPr txBox="1">
            <a:spLocks noGrp="1"/>
          </p:cNvSpPr>
          <p:nvPr>
            <p:ph type="title"/>
          </p:nvPr>
        </p:nvSpPr>
        <p:spPr>
          <a:xfrm rot="5400000">
            <a:off x="5016558" y="1818823"/>
            <a:ext cx="4388644" cy="1162957"/>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2" name="Google Shape;102;p44"/>
          <p:cNvSpPr txBox="1">
            <a:spLocks noGrp="1"/>
          </p:cNvSpPr>
          <p:nvPr>
            <p:ph type="body" idx="1"/>
          </p:nvPr>
        </p:nvSpPr>
        <p:spPr>
          <a:xfrm rot="5400000">
            <a:off x="1272779" y="-609599"/>
            <a:ext cx="4388644" cy="6019800"/>
          </a:xfrm>
          <a:prstGeom prst="rect">
            <a:avLst/>
          </a:prstGeom>
          <a:noFill/>
          <a:ln>
            <a:noFill/>
          </a:ln>
        </p:spPr>
        <p:txBody>
          <a:bodyPr spcFirstLastPara="1" wrap="square" lIns="91425" tIns="45700" rIns="91425" bIns="45700" anchor="t" anchorCtr="0">
            <a:normAutofit/>
          </a:bodyPr>
          <a:lstStyle>
            <a:lvl1pPr marL="342900" lvl="0" indent="-257175" algn="l">
              <a:spcBef>
                <a:spcPts val="270"/>
              </a:spcBef>
              <a:spcAft>
                <a:spcPts val="0"/>
              </a:spcAft>
              <a:buClr>
                <a:schemeClr val="dk1"/>
              </a:buClr>
              <a:buSzPts val="1800"/>
              <a:buChar char="•"/>
              <a:defRPr/>
            </a:lvl1pPr>
            <a:lvl2pPr marL="685800" lvl="1" indent="-257175" algn="l">
              <a:spcBef>
                <a:spcPts val="270"/>
              </a:spcBef>
              <a:spcAft>
                <a:spcPts val="0"/>
              </a:spcAft>
              <a:buClr>
                <a:schemeClr val="dk1"/>
              </a:buClr>
              <a:buSzPts val="1800"/>
              <a:buChar char="o"/>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o"/>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103" name="Google Shape;103;p44"/>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44"/>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350">
                <a:solidFill>
                  <a:schemeClr val="dk1"/>
                </a:solidFill>
                <a:latin typeface="Open Sans"/>
                <a:ea typeface="Open Sans"/>
                <a:cs typeface="Open Sans"/>
                <a:sym typeface="Open Sans"/>
              </a:defRPr>
            </a:lvl1pPr>
            <a:lvl2pPr marR="0" lvl="1"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2pPr>
            <a:lvl3pPr marR="0" lvl="2"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3pPr>
            <a:lvl4pPr marR="0" lvl="3"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4pPr>
            <a:lvl5pPr marR="0" lvl="4"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5pPr>
            <a:lvl6pPr marR="0" lvl="5"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6pPr>
            <a:lvl7pPr marR="0" lvl="6"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7pPr>
            <a:lvl8pPr marR="0" lvl="7"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8pPr>
            <a:lvl9pPr marR="0" lvl="8"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9pPr>
          </a:lstStyle>
          <a:p>
            <a:endParaRPr/>
          </a:p>
        </p:txBody>
      </p:sp>
      <p:sp>
        <p:nvSpPr>
          <p:cNvPr id="105" name="Google Shape;105;p44"/>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17220982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7/7/2023</a:t>
            </a:fld>
            <a:endParaRPr lang="en-US"/>
          </a:p>
        </p:txBody>
      </p:sp>
      <p:sp>
        <p:nvSpPr>
          <p:cNvPr id="6" name="Slide Number Placeholder 5"/>
          <p:cNvSpPr>
            <a:spLocks noGrp="1"/>
          </p:cNvSpPr>
          <p:nvPr>
            <p:ph type="sldNum" sz="quarter" idx="12"/>
          </p:nvPr>
        </p:nvSpPr>
        <p:spPr>
          <a:xfrm>
            <a:off x="0" y="9834"/>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01905483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1642794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4966766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7/7/2023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75354435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7/7/2023</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9032020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7/7/2023</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83785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9FA7FB-9C61-4F84-9688-F121FD8A3F8D}" type="datetime1">
              <a:rPr lang="en-US" smtClean="0"/>
              <a:t>7/7/2023</a:t>
            </a:fld>
            <a:endParaRPr lang="en-US"/>
          </a:p>
        </p:txBody>
      </p:sp>
      <p:sp>
        <p:nvSpPr>
          <p:cNvPr id="7" name="Slide Number Placeholder 6"/>
          <p:cNvSpPr>
            <a:spLocks noGrp="1"/>
          </p:cNvSpPr>
          <p:nvPr>
            <p:ph type="sldNum" sz="quarter" idx="12"/>
          </p:nvPr>
        </p:nvSpPr>
        <p:spPr>
          <a:xfrm>
            <a:off x="0" y="2092"/>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7/7/2023</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70091584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99241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7/7/2023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3761726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7/7/2023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9209295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88590065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2326566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5"/>
        <p:cNvGrpSpPr/>
        <p:nvPr/>
      </p:nvGrpSpPr>
      <p:grpSpPr>
        <a:xfrm>
          <a:off x="0" y="0"/>
          <a:ext cx="0" cy="0"/>
          <a:chOff x="0" y="0"/>
          <a:chExt cx="0" cy="0"/>
        </a:xfrm>
      </p:grpSpPr>
      <p:sp>
        <p:nvSpPr>
          <p:cNvPr id="36" name="Google Shape;36;p28"/>
          <p:cNvSpPr txBox="1">
            <a:spLocks noGrp="1"/>
          </p:cNvSpPr>
          <p:nvPr>
            <p:ph type="title"/>
          </p:nvPr>
        </p:nvSpPr>
        <p:spPr>
          <a:xfrm>
            <a:off x="457200" y="205979"/>
            <a:ext cx="7401491"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8"/>
          <p:cNvSpPr txBox="1">
            <a:spLocks noGrp="1"/>
          </p:cNvSpPr>
          <p:nvPr>
            <p:ph type="body" idx="1"/>
          </p:nvPr>
        </p:nvSpPr>
        <p:spPr>
          <a:xfrm>
            <a:off x="457200" y="1200151"/>
            <a:ext cx="4038600" cy="3394472"/>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o"/>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o"/>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8" name="Google Shape;38;p28"/>
          <p:cNvSpPr txBox="1">
            <a:spLocks noGrp="1"/>
          </p:cNvSpPr>
          <p:nvPr>
            <p:ph type="body" idx="2"/>
          </p:nvPr>
        </p:nvSpPr>
        <p:spPr>
          <a:xfrm>
            <a:off x="4648200" y="1200151"/>
            <a:ext cx="4038600" cy="3394472"/>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o"/>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o"/>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9" name="Google Shape;39;p28"/>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28"/>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41"/>
        <p:cNvGrpSpPr/>
        <p:nvPr/>
      </p:nvGrpSpPr>
      <p:grpSpPr>
        <a:xfrm>
          <a:off x="0" y="0"/>
          <a:ext cx="0" cy="0"/>
          <a:chOff x="0" y="0"/>
          <a:chExt cx="0" cy="0"/>
        </a:xfrm>
      </p:grpSpPr>
      <p:sp>
        <p:nvSpPr>
          <p:cNvPr id="42" name="Google Shape;42;p30"/>
          <p:cNvSpPr txBox="1">
            <a:spLocks noGrp="1"/>
          </p:cNvSpPr>
          <p:nvPr>
            <p:ph type="title"/>
          </p:nvPr>
        </p:nvSpPr>
        <p:spPr>
          <a:xfrm>
            <a:off x="457200" y="205979"/>
            <a:ext cx="7401491"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30"/>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o"/>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o"/>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44" name="Google Shape;44;p30"/>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30"/>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matchingName="Section Header">
  <p:cSld name="Section Header">
    <p:bg>
      <p:bgPr>
        <a:solidFill>
          <a:schemeClr val="lt1"/>
        </a:solidFill>
        <a:effectLst/>
      </p:bgPr>
    </p:bg>
    <p:spTree>
      <p:nvGrpSpPr>
        <p:cNvPr id="1" name="Shape 46"/>
        <p:cNvGrpSpPr/>
        <p:nvPr/>
      </p:nvGrpSpPr>
      <p:grpSpPr>
        <a:xfrm>
          <a:off x="0" y="0"/>
          <a:ext cx="0" cy="0"/>
          <a:chOff x="0" y="0"/>
          <a:chExt cx="0" cy="0"/>
        </a:xfrm>
      </p:grpSpPr>
      <p:sp>
        <p:nvSpPr>
          <p:cNvPr id="47" name="Google Shape;47;p32"/>
          <p:cNvSpPr txBox="1">
            <a:spLocks noGrp="1"/>
          </p:cNvSpPr>
          <p:nvPr>
            <p:ph type="title"/>
          </p:nvPr>
        </p:nvSpPr>
        <p:spPr>
          <a:xfrm>
            <a:off x="722313" y="3815954"/>
            <a:ext cx="7772400" cy="1021556"/>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0" cap="none">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32"/>
          <p:cNvSpPr txBox="1"/>
          <p:nvPr/>
        </p:nvSpPr>
        <p:spPr>
          <a:xfrm>
            <a:off x="722313" y="2794398"/>
            <a:ext cx="7772400" cy="1021556"/>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ts val="0"/>
              </a:spcBef>
              <a:spcAft>
                <a:spcPts val="0"/>
              </a:spcAft>
              <a:buClr>
                <a:schemeClr val="dk1"/>
              </a:buClr>
              <a:buSzPts val="4000"/>
              <a:buFont typeface="Calibri"/>
              <a:buNone/>
            </a:pPr>
            <a:r>
              <a:rPr lang="en-US" sz="4000" b="1" i="0" u="none" strike="noStrike" cap="none">
                <a:solidFill>
                  <a:schemeClr val="dk1"/>
                </a:solidFill>
                <a:latin typeface="Calibri"/>
                <a:ea typeface="Calibri"/>
                <a:cs typeface="Calibri"/>
                <a:sym typeface="Calibri"/>
              </a:rPr>
              <a:t>CLICK TO EDIT MASTER TITLE STYLE</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9"/>
        <p:cNvGrpSpPr/>
        <p:nvPr/>
      </p:nvGrpSpPr>
      <p:grpSpPr>
        <a:xfrm>
          <a:off x="0" y="0"/>
          <a:ext cx="0" cy="0"/>
          <a:chOff x="0" y="0"/>
          <a:chExt cx="0" cy="0"/>
        </a:xfrm>
      </p:grpSpPr>
      <p:sp>
        <p:nvSpPr>
          <p:cNvPr id="50" name="Google Shape;50;p33"/>
          <p:cNvSpPr txBox="1">
            <a:spLocks noGrp="1"/>
          </p:cNvSpPr>
          <p:nvPr>
            <p:ph type="title"/>
          </p:nvPr>
        </p:nvSpPr>
        <p:spPr>
          <a:xfrm>
            <a:off x="457200" y="205979"/>
            <a:ext cx="7401491"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3"/>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52" name="Google Shape;52;p33"/>
          <p:cNvSpPr txBox="1">
            <a:spLocks noGrp="1"/>
          </p:cNvSpPr>
          <p:nvPr>
            <p:ph type="body" idx="2"/>
          </p:nvPr>
        </p:nvSpPr>
        <p:spPr>
          <a:xfrm>
            <a:off x="457200" y="1631156"/>
            <a:ext cx="4040188" cy="296346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o"/>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o"/>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3" name="Google Shape;53;p33"/>
          <p:cNvSpPr txBox="1">
            <a:spLocks noGrp="1"/>
          </p:cNvSpPr>
          <p:nvPr>
            <p:ph type="body" idx="3"/>
          </p:nvPr>
        </p:nvSpPr>
        <p:spPr>
          <a:xfrm>
            <a:off x="4645026" y="1151335"/>
            <a:ext cx="4041775" cy="47982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54" name="Google Shape;54;p33"/>
          <p:cNvSpPr txBox="1">
            <a:spLocks noGrp="1"/>
          </p:cNvSpPr>
          <p:nvPr>
            <p:ph type="body" idx="4"/>
          </p:nvPr>
        </p:nvSpPr>
        <p:spPr>
          <a:xfrm>
            <a:off x="4645026" y="1631156"/>
            <a:ext cx="4041775" cy="296346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o"/>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o"/>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5" name="Google Shape;55;p3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3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31665-E90A-4238-B130-A43D92022056}" type="datetime1">
              <a:rPr lang="en-US" smtClean="0"/>
              <a:t>7/7/2023</a:t>
            </a:fld>
            <a:endParaRPr lang="en-US"/>
          </a:p>
        </p:txBody>
      </p:sp>
      <p:sp>
        <p:nvSpPr>
          <p:cNvPr id="9" name="Slide Number Placeholder 8"/>
          <p:cNvSpPr>
            <a:spLocks noGrp="1"/>
          </p:cNvSpPr>
          <p:nvPr>
            <p:ph type="sldNum" sz="quarter" idx="12"/>
          </p:nvPr>
        </p:nvSpPr>
        <p:spPr>
          <a:xfrm>
            <a:off x="0" y="2093"/>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7"/>
        <p:cNvGrpSpPr/>
        <p:nvPr/>
      </p:nvGrpSpPr>
      <p:grpSpPr>
        <a:xfrm>
          <a:off x="0" y="0"/>
          <a:ext cx="0" cy="0"/>
          <a:chOff x="0" y="0"/>
          <a:chExt cx="0" cy="0"/>
        </a:xfrm>
      </p:grpSpPr>
      <p:sp>
        <p:nvSpPr>
          <p:cNvPr id="58" name="Google Shape;58;p34"/>
          <p:cNvSpPr txBox="1">
            <a:spLocks noGrp="1"/>
          </p:cNvSpPr>
          <p:nvPr>
            <p:ph type="title"/>
          </p:nvPr>
        </p:nvSpPr>
        <p:spPr>
          <a:xfrm>
            <a:off x="457200" y="205979"/>
            <a:ext cx="7401491"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34"/>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3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61"/>
        <p:cNvGrpSpPr/>
        <p:nvPr/>
      </p:nvGrpSpPr>
      <p:grpSpPr>
        <a:xfrm>
          <a:off x="0" y="0"/>
          <a:ext cx="0" cy="0"/>
          <a:chOff x="0" y="0"/>
          <a:chExt cx="0" cy="0"/>
        </a:xfrm>
      </p:grpSpPr>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2"/>
        <p:cNvGrpSpPr/>
        <p:nvPr/>
      </p:nvGrpSpPr>
      <p:grpSpPr>
        <a:xfrm>
          <a:off x="0" y="0"/>
          <a:ext cx="0" cy="0"/>
          <a:chOff x="0" y="0"/>
          <a:chExt cx="0" cy="0"/>
        </a:xfrm>
      </p:grpSpPr>
      <p:sp>
        <p:nvSpPr>
          <p:cNvPr id="63" name="Google Shape;63;p36"/>
          <p:cNvSpPr txBox="1">
            <a:spLocks noGrp="1"/>
          </p:cNvSpPr>
          <p:nvPr>
            <p:ph type="title"/>
          </p:nvPr>
        </p:nvSpPr>
        <p:spPr>
          <a:xfrm>
            <a:off x="457201" y="204787"/>
            <a:ext cx="3008313" cy="8715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36"/>
          <p:cNvSpPr txBox="1">
            <a:spLocks noGrp="1"/>
          </p:cNvSpPr>
          <p:nvPr>
            <p:ph type="body" idx="1"/>
          </p:nvPr>
        </p:nvSpPr>
        <p:spPr>
          <a:xfrm>
            <a:off x="3575050" y="204788"/>
            <a:ext cx="4235450" cy="4389835"/>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o"/>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o"/>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5" name="Google Shape;65;p36"/>
          <p:cNvSpPr txBox="1">
            <a:spLocks noGrp="1"/>
          </p:cNvSpPr>
          <p:nvPr>
            <p:ph type="body" idx="2"/>
          </p:nvPr>
        </p:nvSpPr>
        <p:spPr>
          <a:xfrm>
            <a:off x="457201" y="1076326"/>
            <a:ext cx="3008313" cy="351829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6" name="Google Shape;66;p36"/>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36"/>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8"/>
        <p:cNvGrpSpPr/>
        <p:nvPr/>
      </p:nvGrpSpPr>
      <p:grpSpPr>
        <a:xfrm>
          <a:off x="0" y="0"/>
          <a:ext cx="0" cy="0"/>
          <a:chOff x="0" y="0"/>
          <a:chExt cx="0" cy="0"/>
        </a:xfrm>
      </p:grpSpPr>
      <p:sp>
        <p:nvSpPr>
          <p:cNvPr id="69" name="Google Shape;69;p37"/>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7"/>
          <p:cNvSpPr>
            <a:spLocks noGrp="1"/>
          </p:cNvSpPr>
          <p:nvPr>
            <p:ph type="pic" idx="2"/>
          </p:nvPr>
        </p:nvSpPr>
        <p:spPr>
          <a:xfrm>
            <a:off x="1792288" y="459581"/>
            <a:ext cx="5486400" cy="3086100"/>
          </a:xfrm>
          <a:prstGeom prst="rect">
            <a:avLst/>
          </a:prstGeom>
          <a:noFill/>
          <a:ln>
            <a:noFill/>
          </a:ln>
        </p:spPr>
      </p:sp>
      <p:sp>
        <p:nvSpPr>
          <p:cNvPr id="71" name="Google Shape;71;p37"/>
          <p:cNvSpPr txBox="1">
            <a:spLocks noGrp="1"/>
          </p:cNvSpPr>
          <p:nvPr>
            <p:ph type="body" idx="1"/>
          </p:nvPr>
        </p:nvSpPr>
        <p:spPr>
          <a:xfrm>
            <a:off x="1792288" y="4025503"/>
            <a:ext cx="5486400" cy="60364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72" name="Google Shape;72;p37"/>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37"/>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4"/>
        <p:cNvGrpSpPr/>
        <p:nvPr/>
      </p:nvGrpSpPr>
      <p:grpSpPr>
        <a:xfrm>
          <a:off x="0" y="0"/>
          <a:ext cx="0" cy="0"/>
          <a:chOff x="0" y="0"/>
          <a:chExt cx="0" cy="0"/>
        </a:xfrm>
      </p:grpSpPr>
      <p:sp>
        <p:nvSpPr>
          <p:cNvPr id="75" name="Google Shape;75;p38"/>
          <p:cNvSpPr txBox="1">
            <a:spLocks noGrp="1"/>
          </p:cNvSpPr>
          <p:nvPr>
            <p:ph type="title"/>
          </p:nvPr>
        </p:nvSpPr>
        <p:spPr>
          <a:xfrm>
            <a:off x="457200" y="205979"/>
            <a:ext cx="7401491"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8"/>
          <p:cNvSpPr txBox="1">
            <a:spLocks noGrp="1"/>
          </p:cNvSpPr>
          <p:nvPr>
            <p:ph type="body" idx="1"/>
          </p:nvPr>
        </p:nvSpPr>
        <p:spPr>
          <a:xfrm rot="5400000">
            <a:off x="2874764" y="-1217413"/>
            <a:ext cx="3394472"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o"/>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o"/>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7" name="Google Shape;77;p38"/>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38"/>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9"/>
        <p:cNvGrpSpPr/>
        <p:nvPr/>
      </p:nvGrpSpPr>
      <p:grpSpPr>
        <a:xfrm>
          <a:off x="0" y="0"/>
          <a:ext cx="0" cy="0"/>
          <a:chOff x="0" y="0"/>
          <a:chExt cx="0" cy="0"/>
        </a:xfrm>
      </p:grpSpPr>
      <p:sp>
        <p:nvSpPr>
          <p:cNvPr id="80" name="Google Shape;80;p39"/>
          <p:cNvSpPr txBox="1">
            <a:spLocks noGrp="1"/>
          </p:cNvSpPr>
          <p:nvPr>
            <p:ph type="title"/>
          </p:nvPr>
        </p:nvSpPr>
        <p:spPr>
          <a:xfrm rot="5400000">
            <a:off x="5016557" y="1818822"/>
            <a:ext cx="4388644" cy="1162957"/>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39"/>
          <p:cNvSpPr txBox="1">
            <a:spLocks noGrp="1"/>
          </p:cNvSpPr>
          <p:nvPr>
            <p:ph type="body" idx="1"/>
          </p:nvPr>
        </p:nvSpPr>
        <p:spPr>
          <a:xfrm rot="5400000">
            <a:off x="1272778" y="-609599"/>
            <a:ext cx="4388644"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o"/>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o"/>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2" name="Google Shape;82;p39"/>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39"/>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4" name="Google Shape;84;p39"/>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78" indent="0" algn="ctr">
              <a:buNone/>
              <a:defRPr>
                <a:solidFill>
                  <a:schemeClr val="tx1">
                    <a:tint val="75000"/>
                  </a:schemeClr>
                </a:solidFill>
              </a:defRPr>
            </a:lvl2pPr>
            <a:lvl3pPr marL="914355"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4"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1642794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1642794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7/7/2023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4966766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7/7/2023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7535443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image" Target="../media/image6.png"/><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theme" Target="../theme/theme10.xml"/><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0" Type="http://schemas.openxmlformats.org/officeDocument/2006/relationships/slideLayout" Target="../slideLayouts/slideLayout84.xml"/><Relationship Id="rId4" Type="http://schemas.openxmlformats.org/officeDocument/2006/relationships/slideLayout" Target="../slideLayouts/slideLayout78.xml"/><Relationship Id="rId9" Type="http://schemas.openxmlformats.org/officeDocument/2006/relationships/slideLayout" Target="../slideLayouts/slideLayout83.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93.xml"/><Relationship Id="rId3" Type="http://schemas.openxmlformats.org/officeDocument/2006/relationships/slideLayout" Target="../slideLayouts/slideLayout88.xml"/><Relationship Id="rId7" Type="http://schemas.openxmlformats.org/officeDocument/2006/relationships/slideLayout" Target="../slideLayouts/slideLayout92.xml"/><Relationship Id="rId12" Type="http://schemas.openxmlformats.org/officeDocument/2006/relationships/image" Target="../media/image18.png"/><Relationship Id="rId2" Type="http://schemas.openxmlformats.org/officeDocument/2006/relationships/slideLayout" Target="../slideLayouts/slideLayout87.xml"/><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theme" Target="../theme/theme11.xml"/><Relationship Id="rId5" Type="http://schemas.openxmlformats.org/officeDocument/2006/relationships/slideLayout" Target="../slideLayouts/slideLayout90.xml"/><Relationship Id="rId10" Type="http://schemas.openxmlformats.org/officeDocument/2006/relationships/slideLayout" Target="../slideLayouts/slideLayout95.xml"/><Relationship Id="rId4" Type="http://schemas.openxmlformats.org/officeDocument/2006/relationships/slideLayout" Target="../slideLayouts/slideLayout89.xml"/><Relationship Id="rId9" Type="http://schemas.openxmlformats.org/officeDocument/2006/relationships/slideLayout" Target="../slideLayouts/slideLayout94.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03.xml"/><Relationship Id="rId13" Type="http://schemas.openxmlformats.org/officeDocument/2006/relationships/slideLayout" Target="../slideLayouts/slideLayout108.xml"/><Relationship Id="rId3" Type="http://schemas.openxmlformats.org/officeDocument/2006/relationships/slideLayout" Target="../slideLayouts/slideLayout98.xml"/><Relationship Id="rId7" Type="http://schemas.openxmlformats.org/officeDocument/2006/relationships/slideLayout" Target="../slideLayouts/slideLayout102.xml"/><Relationship Id="rId12" Type="http://schemas.openxmlformats.org/officeDocument/2006/relationships/slideLayout" Target="../slideLayouts/slideLayout107.xml"/><Relationship Id="rId17" Type="http://schemas.openxmlformats.org/officeDocument/2006/relationships/image" Target="../media/image6.png"/><Relationship Id="rId2" Type="http://schemas.openxmlformats.org/officeDocument/2006/relationships/slideLayout" Target="../slideLayouts/slideLayout97.xml"/><Relationship Id="rId16" Type="http://schemas.openxmlformats.org/officeDocument/2006/relationships/theme" Target="../theme/theme12.xml"/><Relationship Id="rId1" Type="http://schemas.openxmlformats.org/officeDocument/2006/relationships/slideLayout" Target="../slideLayouts/slideLayout96.xml"/><Relationship Id="rId6" Type="http://schemas.openxmlformats.org/officeDocument/2006/relationships/slideLayout" Target="../slideLayouts/slideLayout101.xml"/><Relationship Id="rId11" Type="http://schemas.openxmlformats.org/officeDocument/2006/relationships/slideLayout" Target="../slideLayouts/slideLayout106.xml"/><Relationship Id="rId5" Type="http://schemas.openxmlformats.org/officeDocument/2006/relationships/slideLayout" Target="../slideLayouts/slideLayout100.xml"/><Relationship Id="rId15" Type="http://schemas.openxmlformats.org/officeDocument/2006/relationships/slideLayout" Target="../slideLayouts/slideLayout110.xml"/><Relationship Id="rId10" Type="http://schemas.openxmlformats.org/officeDocument/2006/relationships/slideLayout" Target="../slideLayouts/slideLayout105.xml"/><Relationship Id="rId4" Type="http://schemas.openxmlformats.org/officeDocument/2006/relationships/slideLayout" Target="../slideLayouts/slideLayout99.xml"/><Relationship Id="rId9" Type="http://schemas.openxmlformats.org/officeDocument/2006/relationships/slideLayout" Target="../slideLayouts/slideLayout104.xml"/><Relationship Id="rId14" Type="http://schemas.openxmlformats.org/officeDocument/2006/relationships/slideLayout" Target="../slideLayouts/slideLayout109.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6.pn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3.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theme" Target="../theme/theme14.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slideLayout" Target="../slideLayouts/slideLayout133.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 Id="rId14" Type="http://schemas.openxmlformats.org/officeDocument/2006/relationships/image" Target="../media/image6.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 Type="http://schemas.openxmlformats.org/officeDocument/2006/relationships/slideLayout" Target="../slideLayouts/slideLayout4.xml"/><Relationship Id="rId16" Type="http://schemas.openxmlformats.org/officeDocument/2006/relationships/slideLayout" Target="../slideLayouts/slideLayout18.xml"/><Relationship Id="rId20" Type="http://schemas.openxmlformats.org/officeDocument/2006/relationships/image" Target="../media/image6.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19" Type="http://schemas.openxmlformats.org/officeDocument/2006/relationships/image" Target="../media/image5.png"/><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4"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theme" Target="../theme/theme4.xml"/><Relationship Id="rId1" Type="http://schemas.openxmlformats.org/officeDocument/2006/relationships/slideLayout" Target="../slideLayouts/slideLayout22.xml"/><Relationship Id="rId4" Type="http://schemas.openxmlformats.org/officeDocument/2006/relationships/image" Target="../media/image1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image" Target="../media/image1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image" Target="../media/image12.png"/><Relationship Id="rId2" Type="http://schemas.openxmlformats.org/officeDocument/2006/relationships/slideLayout" Target="../slideLayouts/slideLayout24.xml"/><Relationship Id="rId16" Type="http://schemas.openxmlformats.org/officeDocument/2006/relationships/theme" Target="../theme/theme5.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19" Type="http://schemas.openxmlformats.org/officeDocument/2006/relationships/image" Target="../media/image14.jpeg"/><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6.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6.pn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5.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image" Target="../media/image6.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slideLayout" Target="../slideLayouts/slideLayout64.xml"/><Relationship Id="rId7" Type="http://schemas.openxmlformats.org/officeDocument/2006/relationships/image" Target="../media/image15.jpeg"/><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theme" Target="../theme/theme8.xml"/><Relationship Id="rId5" Type="http://schemas.openxmlformats.org/officeDocument/2006/relationships/slideLayout" Target="../slideLayouts/slideLayout66.xml"/><Relationship Id="rId4" Type="http://schemas.openxmlformats.org/officeDocument/2006/relationships/slideLayout" Target="../slideLayouts/slideLayout65.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5" Type="http://schemas.openxmlformats.org/officeDocument/2006/relationships/slideLayout" Target="../slideLayouts/slideLayout71.xml"/><Relationship Id="rId10" Type="http://schemas.openxmlformats.org/officeDocument/2006/relationships/image" Target="../media/image17.png"/><Relationship Id="rId4" Type="http://schemas.openxmlformats.org/officeDocument/2006/relationships/slideLayout" Target="../slideLayouts/slideLayout70.xml"/><Relationship Id="rId9"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738" r:id="rId1"/>
    <p:sldLayoutId id="2147483737" r:id="rId2"/>
  </p:sldLayoutIdLst>
  <p:hf hdr="0" ftr="0" dt="0"/>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7/7/2023</a:t>
            </a:fld>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
        <p:nvSpPr>
          <p:cNvPr id="8" name="Slide Number Placeholder 5">
            <a:extLst>
              <a:ext uri="{FF2B5EF4-FFF2-40B4-BE49-F238E27FC236}">
                <a16:creationId xmlns:a16="http://schemas.microsoft.com/office/drawing/2014/main" id="{7C1DAB40-4A20-F39D-DA0F-291BE4F65C75}"/>
              </a:ext>
            </a:extLst>
          </p:cNvPr>
          <p:cNvSpPr txBox="1">
            <a:spLocks/>
          </p:cNvSpPr>
          <p:nvPr userDrawn="1"/>
        </p:nvSpPr>
        <p:spPr>
          <a:xfrm>
            <a:off x="0" y="-6571"/>
            <a:ext cx="457200" cy="329299"/>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smtClean="0">
                <a:latin typeface="Open Sans" panose="020B0606030504020204" pitchFamily="34" charset="0"/>
                <a:ea typeface="Open Sans" panose="020B0606030504020204" pitchFamily="34" charset="0"/>
                <a:cs typeface="Open Sans" panose="020B0606030504020204" pitchFamily="34" charset="0"/>
              </a:rPr>
              <a:pPr/>
              <a:t>‹#›</a:t>
            </a:fld>
            <a:endParaRPr lang="en-US" sz="135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69995644"/>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961" r:id="rId8"/>
    <p:sldLayoutId id="2147483843" r:id="rId9"/>
    <p:sldLayoutId id="2147483962" r:id="rId10"/>
    <p:sldLayoutId id="2147483963" r:id="rId11"/>
  </p:sldLayoutIdLst>
  <p:txStyles>
    <p:titleStyle>
      <a:lvl1pPr algn="ctr" defTabSz="457189" rtl="0" eaLnBrk="1" latinLnBrk="0" hangingPunct="1">
        <a:spcBef>
          <a:spcPct val="0"/>
        </a:spcBef>
        <a:buNone/>
        <a:defRPr sz="375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15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55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195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18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15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
        <p:cNvGrpSpPr/>
        <p:nvPr/>
      </p:nvGrpSpPr>
      <p:grpSpPr>
        <a:xfrm>
          <a:off x="0" y="0"/>
          <a:ext cx="0" cy="0"/>
          <a:chOff x="0" y="0"/>
          <a:chExt cx="0" cy="0"/>
        </a:xfrm>
      </p:grpSpPr>
      <p:pic>
        <p:nvPicPr>
          <p:cNvPr id="22" name="Google Shape;22;p26" descr="RESULTS_logo_EN_CMYK_BIG (flat)2_RESULTS_logo_EN_CMYK_BIG.png"/>
          <p:cNvPicPr preferRelativeResize="0"/>
          <p:nvPr/>
        </p:nvPicPr>
        <p:blipFill rotWithShape="1">
          <a:blip r:embed="rId12">
            <a:alphaModFix/>
          </a:blip>
          <a:srcRect/>
          <a:stretch/>
        </p:blipFill>
        <p:spPr>
          <a:xfrm>
            <a:off x="7858691" y="80916"/>
            <a:ext cx="1223628" cy="982313"/>
          </a:xfrm>
          <a:prstGeom prst="rect">
            <a:avLst/>
          </a:prstGeom>
          <a:noFill/>
          <a:ln>
            <a:noFill/>
          </a:ln>
        </p:spPr>
      </p:pic>
      <p:sp>
        <p:nvSpPr>
          <p:cNvPr id="23" name="Google Shape;23;p26"/>
          <p:cNvSpPr txBox="1">
            <a:spLocks noGrp="1"/>
          </p:cNvSpPr>
          <p:nvPr>
            <p:ph type="title"/>
          </p:nvPr>
        </p:nvSpPr>
        <p:spPr>
          <a:xfrm>
            <a:off x="457200" y="205979"/>
            <a:ext cx="7401491" cy="85725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4" name="Google Shape;24;p26"/>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Courier New"/>
              <a:buChar char="o"/>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Noto Sans Symbols"/>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Courier New"/>
              <a:buChar char="o"/>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5" name="Google Shape;25;p26"/>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 name="Slide Number Placeholder 5">
            <a:extLst>
              <a:ext uri="{FF2B5EF4-FFF2-40B4-BE49-F238E27FC236}">
                <a16:creationId xmlns:a16="http://schemas.microsoft.com/office/drawing/2014/main" id="{099C3E6B-A4F1-A11C-997E-BF3145A82CF5}"/>
              </a:ext>
            </a:extLst>
          </p:cNvPr>
          <p:cNvSpPr txBox="1">
            <a:spLocks/>
          </p:cNvSpPr>
          <p:nvPr userDrawn="1"/>
        </p:nvSpPr>
        <p:spPr>
          <a:xfrm>
            <a:off x="0" y="-6570"/>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smtClean="0">
                <a:solidFill>
                  <a:schemeClr val="tx1"/>
                </a:solidFill>
                <a:latin typeface="Open Sans" panose="020B0606030504020204" pitchFamily="34" charset="0"/>
                <a:ea typeface="Open Sans" panose="020B0606030504020204" pitchFamily="34" charset="0"/>
                <a:cs typeface="Open Sans" panose="020B0606030504020204" pitchFamily="34" charset="0"/>
              </a:rPr>
              <a:pPr/>
              <a:t>‹#›</a:t>
            </a:fld>
            <a:endParaRPr lang="en-US" sz="135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Tree>
  </p:cSld>
  <p:clrMap bg1="lt1" tx1="dk1" bg2="dk2" tx2="lt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660" r:id="rId7"/>
    <p:sldLayoutId id="2147483661" r:id="rId8"/>
    <p:sldLayoutId id="2147483662" r:id="rId9"/>
    <p:sldLayoutId id="2147483663"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7/7/2023</a:t>
            </a:fld>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
        <p:nvSpPr>
          <p:cNvPr id="5" name="Slide Number Placeholder 2">
            <a:extLst>
              <a:ext uri="{FF2B5EF4-FFF2-40B4-BE49-F238E27FC236}">
                <a16:creationId xmlns:a16="http://schemas.microsoft.com/office/drawing/2014/main" id="{8B3C30C0-4077-2EB8-009E-17D3A8C49D7D}"/>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i="0" smtClean="0"/>
              <a:pPr/>
              <a:t>‹#›</a:t>
            </a:fld>
            <a:endParaRPr lang="en-US" sz="1350" i="0"/>
          </a:p>
        </p:txBody>
      </p:sp>
    </p:spTree>
    <p:extLst>
      <p:ext uri="{BB962C8B-B14F-4D97-AF65-F5344CB8AC3E}">
        <p14:creationId xmlns:p14="http://schemas.microsoft.com/office/powerpoint/2010/main" val="2769995644"/>
      </p:ext>
    </p:extLst>
  </p:cSld>
  <p:clrMap bg1="lt1" tx1="dk1" bg2="lt2" tx2="dk2" accent1="accent1" accent2="accent2" accent3="accent3" accent4="accent4" accent5="accent5" accent6="accent6" hlink="hlink" folHlink="folHlink"/>
  <p:sldLayoutIdLst>
    <p:sldLayoutId id="2147483956" r:id="rId1"/>
    <p:sldLayoutId id="2147483953" r:id="rId2"/>
    <p:sldLayoutId id="2147483957" r:id="rId3"/>
    <p:sldLayoutId id="2147483958" r:id="rId4"/>
    <p:sldLayoutId id="2147483959" r:id="rId5"/>
    <p:sldLayoutId id="2147483934" r:id="rId6"/>
    <p:sldLayoutId id="2147483960" r:id="rId7"/>
    <p:sldLayoutId id="2147483923" r:id="rId8"/>
    <p:sldLayoutId id="2147483924" r:id="rId9"/>
    <p:sldLayoutId id="2147483935" r:id="rId10"/>
    <p:sldLayoutId id="2147483954" r:id="rId11"/>
    <p:sldLayoutId id="2147483887" r:id="rId12"/>
    <p:sldLayoutId id="2147483925" r:id="rId13"/>
    <p:sldLayoutId id="2147483889" r:id="rId14"/>
    <p:sldLayoutId id="2147483890" r:id="rId15"/>
  </p:sldLayoutIdLst>
  <p:txStyles>
    <p:titleStyle>
      <a:lvl1pPr algn="ctr" defTabSz="457189" rtl="0" eaLnBrk="1" latinLnBrk="0" hangingPunct="1">
        <a:spcBef>
          <a:spcPct val="0"/>
        </a:spcBef>
        <a:buNone/>
        <a:defRPr sz="375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15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55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195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18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15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7/7/2023</a:t>
            </a:fld>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
        <p:nvSpPr>
          <p:cNvPr id="5" name="Slide Number Placeholder 5">
            <a:extLst>
              <a:ext uri="{FF2B5EF4-FFF2-40B4-BE49-F238E27FC236}">
                <a16:creationId xmlns:a16="http://schemas.microsoft.com/office/drawing/2014/main" id="{BD36FF2C-1144-14AB-4091-5EB9C2AB42DC}"/>
              </a:ext>
            </a:extLst>
          </p:cNvPr>
          <p:cNvSpPr txBox="1">
            <a:spLocks/>
          </p:cNvSpPr>
          <p:nvPr userDrawn="1"/>
        </p:nvSpPr>
        <p:spPr>
          <a:xfrm>
            <a:off x="0" y="-6570"/>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smtClean="0">
                <a:solidFill>
                  <a:schemeClr val="tx1"/>
                </a:solidFill>
                <a:latin typeface="Open Sans" panose="020B0606030504020204" pitchFamily="34" charset="0"/>
                <a:ea typeface="Open Sans" panose="020B0606030504020204" pitchFamily="34" charset="0"/>
                <a:cs typeface="Open Sans" panose="020B0606030504020204" pitchFamily="34" charset="0"/>
              </a:rPr>
              <a:pPr/>
              <a:t>‹#›</a:t>
            </a:fld>
            <a:endParaRPr lang="en-US" sz="135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69995644"/>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914" r:id="rId8"/>
    <p:sldLayoutId id="2147483807" r:id="rId9"/>
    <p:sldLayoutId id="2147483919" r:id="rId10"/>
    <p:sldLayoutId id="2147483916" r:id="rId11"/>
  </p:sldLayoutIdLst>
  <p:txStyles>
    <p:titleStyle>
      <a:lvl1pPr algn="ctr" defTabSz="457189" rtl="0" eaLnBrk="1" latinLnBrk="0" hangingPunct="1">
        <a:spcBef>
          <a:spcPct val="0"/>
        </a:spcBef>
        <a:buNone/>
        <a:defRPr sz="375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15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55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195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18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15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7/7/2023</a:t>
            </a:fld>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
        <p:nvSpPr>
          <p:cNvPr id="5" name="Slide Number Placeholder 5">
            <a:extLst>
              <a:ext uri="{FF2B5EF4-FFF2-40B4-BE49-F238E27FC236}">
                <a16:creationId xmlns:a16="http://schemas.microsoft.com/office/drawing/2014/main" id="{4866C543-6E05-AFAE-E191-21FBE0015688}"/>
              </a:ext>
            </a:extLst>
          </p:cNvPr>
          <p:cNvSpPr txBox="1">
            <a:spLocks/>
          </p:cNvSpPr>
          <p:nvPr userDrawn="1"/>
        </p:nvSpPr>
        <p:spPr>
          <a:xfrm>
            <a:off x="0" y="-6570"/>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smtClean="0">
                <a:solidFill>
                  <a:schemeClr val="tx1"/>
                </a:solidFill>
                <a:latin typeface="Open Sans" panose="020B0606030504020204" pitchFamily="34" charset="0"/>
                <a:ea typeface="Open Sans" panose="020B0606030504020204" pitchFamily="34" charset="0"/>
                <a:cs typeface="Open Sans" panose="020B0606030504020204" pitchFamily="34" charset="0"/>
              </a:rPr>
              <a:pPr/>
              <a:t>‹#›</a:t>
            </a:fld>
            <a:endParaRPr lang="en-US" sz="135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95930328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80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9" cstate="email">
            <a:extLst>
              <a:ext uri="{28A0092B-C50C-407E-A947-70E740481C1C}">
                <a14:useLocalDpi xmlns:a14="http://schemas.microsoft.com/office/drawing/2010/main"/>
              </a:ext>
            </a:extLst>
          </a:blip>
          <a:stretch>
            <a:fillRect/>
          </a:stretch>
        </p:blipFill>
        <p:spPr>
          <a:xfrm>
            <a:off x="7858691" y="143447"/>
            <a:ext cx="1223628" cy="982313"/>
          </a:xfrm>
          <a:prstGeom prst="rect">
            <a:avLst/>
          </a:prstGeom>
        </p:spPr>
      </p:pic>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993FC7D-EDB8-42B6-B18C-A191D57ABB0D}" type="datetime1">
              <a:rPr lang="en-US" smtClean="0"/>
              <a:t>7/7/2023</a:t>
            </a:fld>
            <a:endParaRPr lang="en-US"/>
          </a:p>
        </p:txBody>
      </p:sp>
      <p:pic>
        <p:nvPicPr>
          <p:cNvPr id="8" name="Picture 7" descr="RESULTS_logo_EN_CMYK_BIG (flat)2_RESULTS_logo_EN_CMYK_BIG.png">
            <a:extLst>
              <a:ext uri="{FF2B5EF4-FFF2-40B4-BE49-F238E27FC236}">
                <a16:creationId xmlns:a16="http://schemas.microsoft.com/office/drawing/2014/main" id="{B48464E1-4786-0E4F-BF6E-90547C976D8B}"/>
              </a:ext>
            </a:extLst>
          </p:cNvPr>
          <p:cNvPicPr>
            <a:picLocks noChangeAspect="1"/>
          </p:cNvPicPr>
          <p:nvPr userDrawn="1"/>
        </p:nvPicPr>
        <p:blipFill>
          <a:blip r:embed="rId20" cstate="screen">
            <a:extLst>
              <a:ext uri="{28A0092B-C50C-407E-A947-70E740481C1C}">
                <a14:useLocalDpi xmlns:a14="http://schemas.microsoft.com/office/drawing/2010/main"/>
              </a:ext>
            </a:extLst>
          </a:blip>
          <a:stretch>
            <a:fillRect/>
          </a:stretch>
        </p:blipFill>
        <p:spPr>
          <a:xfrm>
            <a:off x="7858691" y="139014"/>
            <a:ext cx="1223628" cy="982313"/>
          </a:xfrm>
          <a:prstGeom prst="rect">
            <a:avLst/>
          </a:prstGeom>
        </p:spPr>
      </p:pic>
      <p:sp>
        <p:nvSpPr>
          <p:cNvPr id="5" name="Slide Number Placeholder 5">
            <a:extLst>
              <a:ext uri="{FF2B5EF4-FFF2-40B4-BE49-F238E27FC236}">
                <a16:creationId xmlns:a16="http://schemas.microsoft.com/office/drawing/2014/main" id="{75FD448E-EEAD-E5B3-B842-704DD5F1262A}"/>
              </a:ext>
            </a:extLst>
          </p:cNvPr>
          <p:cNvSpPr txBox="1">
            <a:spLocks/>
          </p:cNvSpPr>
          <p:nvPr userDrawn="1"/>
        </p:nvSpPr>
        <p:spPr>
          <a:xfrm>
            <a:off x="0" y="-6570"/>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smtClean="0">
                <a:solidFill>
                  <a:schemeClr val="tx1"/>
                </a:solidFill>
                <a:latin typeface="Open Sans" panose="020B0606030504020204" pitchFamily="34" charset="0"/>
                <a:ea typeface="Open Sans" panose="020B0606030504020204" pitchFamily="34" charset="0"/>
                <a:cs typeface="Open Sans" panose="020B0606030504020204" pitchFamily="34" charset="0"/>
              </a:rPr>
              <a:pPr/>
              <a:t>‹#›</a:t>
            </a:fld>
            <a:endParaRPr lang="en-US" sz="135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750" r:id="rId3"/>
    <p:sldLayoutId id="2147483770" r:id="rId4"/>
    <p:sldLayoutId id="2147483771" r:id="rId5"/>
    <p:sldLayoutId id="2147483751" r:id="rId6"/>
    <p:sldLayoutId id="2147483942" r:id="rId7"/>
    <p:sldLayoutId id="2147483752" r:id="rId8"/>
    <p:sldLayoutId id="2147483753" r:id="rId9"/>
    <p:sldLayoutId id="2147483754" r:id="rId10"/>
    <p:sldLayoutId id="2147483733" r:id="rId11"/>
    <p:sldLayoutId id="2147483943" r:id="rId12"/>
    <p:sldLayoutId id="2147483944" r:id="rId13"/>
    <p:sldLayoutId id="2147483755" r:id="rId14"/>
    <p:sldLayoutId id="2147483756" r:id="rId15"/>
    <p:sldLayoutId id="2147483757" r:id="rId16"/>
    <p:sldLayoutId id="2147483758" r:id="rId17"/>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765" r:id="rId1"/>
    <p:sldLayoutId id="2147483763" r:id="rId2"/>
  </p:sldLayoutIdLst>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219364" y="-160462"/>
            <a:ext cx="9477664" cy="5557962"/>
          </a:xfrm>
          <a:prstGeom prst="rect">
            <a:avLst/>
          </a:prstGeom>
          <a:solidFill>
            <a:srgbClr val="15A3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5A3BC"/>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9408" y="1270000"/>
            <a:ext cx="4198529" cy="1196975"/>
          </a:xfrm>
          <a:prstGeom prst="rect">
            <a:avLst/>
          </a:prstGeom>
        </p:spPr>
      </p:pic>
      <p:pic>
        <p:nvPicPr>
          <p:cNvPr id="4" name="Picture 3" descr="Blue pattern-PMS-018-Envelopes-D1.png"/>
          <p:cNvPicPr>
            <a:picLocks noChangeAspect="1"/>
          </p:cNvPicPr>
          <p:nvPr/>
        </p:nvPicPr>
        <p:blipFill rotWithShape="1">
          <a:blip r:embed="rId4">
            <a:alphaModFix amt="60000"/>
            <a:extLst>
              <a:ext uri="{28A0092B-C50C-407E-A947-70E740481C1C}">
                <a14:useLocalDpi xmlns:a14="http://schemas.microsoft.com/office/drawing/2010/main" val="0"/>
              </a:ext>
            </a:extLst>
          </a:blip>
          <a:srcRect r="5"/>
          <a:stretch/>
        </p:blipFill>
        <p:spPr>
          <a:xfrm flipH="1">
            <a:off x="7890722" y="-291850"/>
            <a:ext cx="1486958" cy="6064776"/>
          </a:xfrm>
          <a:prstGeom prst="rect">
            <a:avLst/>
          </a:prstGeom>
        </p:spPr>
      </p:pic>
    </p:spTree>
    <p:extLst>
      <p:ext uri="{BB962C8B-B14F-4D97-AF65-F5344CB8AC3E}">
        <p14:creationId xmlns:p14="http://schemas.microsoft.com/office/powerpoint/2010/main" val="2556883786"/>
      </p:ext>
    </p:extLst>
  </p:cSld>
  <p:clrMap bg1="lt1" tx1="dk1" bg2="lt2" tx2="dk2" accent1="accent1" accent2="accent2" accent3="accent3" accent4="accent4" accent5="accent5" accent6="accent6" hlink="hlink" folHlink="folHlink"/>
  <p:sldLayoutIdLst>
    <p:sldLayoutId id="2147483696" r:id="rId1"/>
  </p:sldLayoutIdLst>
  <p:transition spd="slow" advTm="7000">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142240" y="892908"/>
            <a:ext cx="9400540" cy="4450701"/>
          </a:xfrm>
          <a:prstGeom prst="rect">
            <a:avLst/>
          </a:prstGeom>
          <a:solidFill>
            <a:srgbClr val="15A3BC">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5A3BC"/>
              </a:solidFill>
            </a:endParaRPr>
          </a:p>
        </p:txBody>
      </p:sp>
      <p:sp>
        <p:nvSpPr>
          <p:cNvPr id="10" name="Rectangle 9"/>
          <p:cNvSpPr/>
          <p:nvPr/>
        </p:nvSpPr>
        <p:spPr>
          <a:xfrm>
            <a:off x="-188042" y="-203200"/>
            <a:ext cx="9575882" cy="1096108"/>
          </a:xfrm>
          <a:prstGeom prst="rect">
            <a:avLst/>
          </a:prstGeom>
          <a:solidFill>
            <a:srgbClr val="15A3BC"/>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Blue pattern-PMS-018-Envelopes-D1.png"/>
          <p:cNvPicPr>
            <a:picLocks noChangeAspect="1"/>
          </p:cNvPicPr>
          <p:nvPr/>
        </p:nvPicPr>
        <p:blipFill rotWithShape="1">
          <a:blip r:embed="rId17">
            <a:alphaModFix amt="60000"/>
            <a:extLst>
              <a:ext uri="{28A0092B-C50C-407E-A947-70E740481C1C}">
                <a14:useLocalDpi xmlns:a14="http://schemas.microsoft.com/office/drawing/2010/main" val="0"/>
              </a:ext>
            </a:extLst>
          </a:blip>
          <a:srcRect r="5"/>
          <a:stretch/>
        </p:blipFill>
        <p:spPr>
          <a:xfrm flipH="1">
            <a:off x="7890722" y="-291850"/>
            <a:ext cx="1486958" cy="6064776"/>
          </a:xfrm>
          <a:prstGeom prst="rect">
            <a:avLst/>
          </a:prstGeom>
        </p:spPr>
      </p:pic>
      <p:pic>
        <p:nvPicPr>
          <p:cNvPr id="8" name="Picture 7"/>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7205753" y="4569965"/>
            <a:ext cx="1470888" cy="329620"/>
          </a:xfrm>
          <a:prstGeom prst="rect">
            <a:avLst/>
          </a:prstGeom>
        </p:spPr>
      </p:pic>
      <p:pic>
        <p:nvPicPr>
          <p:cNvPr id="9" name="Picture 8" descr="Green pattern.png"/>
          <p:cNvPicPr>
            <a:picLocks noChangeAspect="1"/>
          </p:cNvPicPr>
          <p:nvPr/>
        </p:nvPicPr>
        <p:blipFill rotWithShape="1">
          <a:blip r:embed="rId19">
            <a:extLst>
              <a:ext uri="{28A0092B-C50C-407E-A947-70E740481C1C}">
                <a14:useLocalDpi xmlns:a14="http://schemas.microsoft.com/office/drawing/2010/main" val="0"/>
              </a:ext>
            </a:extLst>
          </a:blip>
          <a:srcRect b="2239"/>
          <a:stretch/>
        </p:blipFill>
        <p:spPr>
          <a:xfrm>
            <a:off x="-637541" y="842743"/>
            <a:ext cx="9893301" cy="123092"/>
          </a:xfrm>
          <a:prstGeom prst="rect">
            <a:avLst/>
          </a:prstGeom>
        </p:spPr>
      </p:pic>
    </p:spTree>
    <p:extLst>
      <p:ext uri="{BB962C8B-B14F-4D97-AF65-F5344CB8AC3E}">
        <p14:creationId xmlns:p14="http://schemas.microsoft.com/office/powerpoint/2010/main" val="110965392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Lst>
  <p:transition spd="slow" advTm="7000">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7858691" y="143448"/>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993FC7D-EDB8-42B6-B18C-A191D57ABB0D}" type="datetime1">
              <a:rPr lang="en-US" smtClean="0"/>
              <a:t>7/7/2023</a:t>
            </a:fld>
            <a:endParaRPr lang="en-US"/>
          </a:p>
        </p:txBody>
      </p:sp>
      <p:sp>
        <p:nvSpPr>
          <p:cNvPr id="6" name="Slide Number Placeholder 5"/>
          <p:cNvSpPr>
            <a:spLocks noGrp="1"/>
          </p:cNvSpPr>
          <p:nvPr>
            <p:ph type="sldNum" sz="quarter" idx="4"/>
          </p:nvPr>
        </p:nvSpPr>
        <p:spPr>
          <a:xfrm>
            <a:off x="0" y="2093"/>
            <a:ext cx="457200" cy="273844"/>
          </a:xfrm>
          <a:prstGeom prst="rect">
            <a:avLst/>
          </a:prstGeom>
        </p:spPr>
        <p:txBody>
          <a:bodyPr vert="horz" lIns="91440" tIns="45720" rIns="91440" bIns="45720" rtlCol="0" anchor="ctr"/>
          <a:lstStyle>
            <a:lvl1pPr algn="l">
              <a:defRPr sz="1350" b="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307E6868-079E-1649-B8D1-459B42CE4DE3}" type="slidenum">
              <a:rPr lang="en-US" smtClean="0"/>
              <a:pPr/>
              <a:t>‹#›</a:t>
            </a:fld>
            <a:endParaRPr lang="en-US"/>
          </a:p>
        </p:txBody>
      </p:sp>
      <p:pic>
        <p:nvPicPr>
          <p:cNvPr id="8" name="Picture 7" descr="RESULTS_logo_EN_CMYK_BIG (flat)2_RESULTS_logo_EN_CMYK_BIG.png">
            <a:extLst>
              <a:ext uri="{FF2B5EF4-FFF2-40B4-BE49-F238E27FC236}">
                <a16:creationId xmlns:a16="http://schemas.microsoft.com/office/drawing/2014/main" id="{B48464E1-4786-0E4F-BF6E-90547C976D8B}"/>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858691" y="139015"/>
            <a:ext cx="1223628" cy="982313"/>
          </a:xfrm>
          <a:prstGeom prst="rect">
            <a:avLst/>
          </a:prstGeom>
        </p:spPr>
      </p:pic>
    </p:spTree>
    <p:extLst>
      <p:ext uri="{BB962C8B-B14F-4D97-AF65-F5344CB8AC3E}">
        <p14:creationId xmlns:p14="http://schemas.microsoft.com/office/powerpoint/2010/main" val="3035491392"/>
      </p:ext>
    </p:extLst>
  </p:cSld>
  <p:clrMap bg1="lt1" tx1="dk1" bg2="lt2" tx2="dk2" accent1="accent1" accent2="accent2" accent3="accent3" accent4="accent4" accent5="accent5" accent6="accent6" hlink="hlink" folHlink="folHlink"/>
  <p:sldLayoutIdLst>
    <p:sldLayoutId id="2147483794" r:id="rId1"/>
    <p:sldLayoutId id="2147483736" r:id="rId2"/>
    <p:sldLayoutId id="2147483768" r:id="rId3"/>
    <p:sldLayoutId id="2147483716" r:id="rId4"/>
    <p:sldLayoutId id="2147483796" r:id="rId5"/>
    <p:sldLayoutId id="2147483797" r:id="rId6"/>
    <p:sldLayoutId id="2147483798" r:id="rId7"/>
    <p:sldLayoutId id="2147483772" r:id="rId8"/>
    <p:sldLayoutId id="2147483799" r:id="rId9"/>
    <p:sldLayoutId id="2147483800" r:id="rId10"/>
    <p:sldLayoutId id="2147483801" r:id="rId11"/>
    <p:sldLayoutId id="2147483802" r:id="rId12"/>
  </p:sldLayoutIdLst>
  <p:hf hdr="0" ft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Courier New"/>
        <a:buChar char="o"/>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Wingdings" charset="2"/>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Courier New"/>
        <a:buChar char="o"/>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7/7/2023</a:t>
            </a:fld>
            <a:endParaRPr lang="en-US"/>
          </a:p>
        </p:txBody>
      </p:sp>
      <p:sp>
        <p:nvSpPr>
          <p:cNvPr id="5" name="Slide Number Placeholder 2">
            <a:extLst>
              <a:ext uri="{FF2B5EF4-FFF2-40B4-BE49-F238E27FC236}">
                <a16:creationId xmlns:a16="http://schemas.microsoft.com/office/drawing/2014/main" id="{6E119C2F-20C1-0845-83A5-73FC67AA65AD}"/>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307E6868-079E-1649-B8D1-459B42CE4DE3}" type="slidenum">
              <a:rPr lang="en-US" sz="1350" smtClean="0">
                <a:solidFill>
                  <a:schemeClr val="tx1"/>
                </a:solidFill>
                <a:latin typeface="+mn-lt"/>
              </a:rPr>
              <a:pPr algn="l"/>
              <a:t>‹#›</a:t>
            </a:fld>
            <a:endParaRPr lang="en-US" sz="1350">
              <a:solidFill>
                <a:schemeClr val="tx1"/>
              </a:solidFill>
              <a:latin typeface="+mn-lt"/>
            </a:endParaRPr>
          </a:p>
        </p:txBody>
      </p:sp>
    </p:spTree>
    <p:extLst>
      <p:ext uri="{BB962C8B-B14F-4D97-AF65-F5344CB8AC3E}">
        <p14:creationId xmlns:p14="http://schemas.microsoft.com/office/powerpoint/2010/main" val="161491801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80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2" descr="E:\Others\Pers\oDesk\Roxanne\New folder\oDesk_Source_Files\Untitled-5.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1"/>
            <a:ext cx="91440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E:\Others\Pers\oDesk\Roxanne\New folder\oDesk_Source_Files\logo sm.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31202" y="162522"/>
            <a:ext cx="569913" cy="36076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2">
            <a:extLst>
              <a:ext uri="{FF2B5EF4-FFF2-40B4-BE49-F238E27FC236}">
                <a16:creationId xmlns:a16="http://schemas.microsoft.com/office/drawing/2014/main" id="{6DD377A6-E02B-D1FF-BDF2-7A07B9B4AA85}"/>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307E6868-079E-1649-B8D1-459B42CE4DE3}" type="slidenum">
              <a:rPr lang="en-US" sz="1350" smtClean="0">
                <a:solidFill>
                  <a:schemeClr val="tx1"/>
                </a:solidFill>
                <a:latin typeface="+mn-lt"/>
              </a:rPr>
              <a:pPr algn="l"/>
              <a:t>‹#›</a:t>
            </a:fld>
            <a:endParaRPr lang="en-US" sz="1350">
              <a:solidFill>
                <a:schemeClr val="tx1"/>
              </a:solidFill>
              <a:latin typeface="+mn-lt"/>
            </a:endParaRPr>
          </a:p>
        </p:txBody>
      </p:sp>
    </p:spTree>
    <p:extLst>
      <p:ext uri="{BB962C8B-B14F-4D97-AF65-F5344CB8AC3E}">
        <p14:creationId xmlns:p14="http://schemas.microsoft.com/office/powerpoint/2010/main" val="3681082384"/>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937" r:id="rId4"/>
    <p:sldLayoutId id="2147483938" r:id="rId5"/>
  </p:sldLayoutIdLst>
  <p:hf hdr="0" ftr="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
        <p:cNvGrpSpPr/>
        <p:nvPr/>
      </p:nvGrpSpPr>
      <p:grpSpPr>
        <a:xfrm>
          <a:off x="0" y="0"/>
          <a:ext cx="0" cy="0"/>
          <a:chOff x="0" y="0"/>
          <a:chExt cx="0" cy="0"/>
        </a:xfrm>
      </p:grpSpPr>
      <p:pic>
        <p:nvPicPr>
          <p:cNvPr id="43" name="Google Shape;43;p26" descr="RESULTS_logo_EN_CMYK_BIG (flat)2_RESULTS_logo_EN_CMYK_BIG.png"/>
          <p:cNvPicPr preferRelativeResize="0"/>
          <p:nvPr/>
        </p:nvPicPr>
        <p:blipFill rotWithShape="1">
          <a:blip r:embed="rId10">
            <a:alphaModFix/>
          </a:blip>
          <a:srcRect/>
          <a:stretch/>
        </p:blipFill>
        <p:spPr>
          <a:xfrm>
            <a:off x="7858691" y="80917"/>
            <a:ext cx="1223628" cy="982313"/>
          </a:xfrm>
          <a:prstGeom prst="rect">
            <a:avLst/>
          </a:prstGeom>
          <a:noFill/>
          <a:ln>
            <a:noFill/>
          </a:ln>
        </p:spPr>
      </p:pic>
      <p:sp>
        <p:nvSpPr>
          <p:cNvPr id="44" name="Google Shape;44;p26"/>
          <p:cNvSpPr txBox="1">
            <a:spLocks noGrp="1"/>
          </p:cNvSpPr>
          <p:nvPr>
            <p:ph type="title"/>
          </p:nvPr>
        </p:nvSpPr>
        <p:spPr>
          <a:xfrm>
            <a:off x="457201" y="205979"/>
            <a:ext cx="7401491" cy="85725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5867"/>
              <a:buFont typeface="Open Sans"/>
              <a:buNone/>
              <a:defRPr sz="5867" b="0" i="0" u="none" strike="noStrike" cap="non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 name="Google Shape;45;p26"/>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marR="0" lvl="0" indent="-499554" algn="l" rtl="0">
              <a:spcBef>
                <a:spcPts val="853"/>
              </a:spcBef>
              <a:spcAft>
                <a:spcPts val="0"/>
              </a:spcAft>
              <a:buClr>
                <a:schemeClr val="dk1"/>
              </a:buClr>
              <a:buSzPts val="4267"/>
              <a:buFont typeface="Arial"/>
              <a:buChar char="•"/>
              <a:defRPr sz="4267" b="0" i="0" u="none" strike="noStrike" cap="none">
                <a:solidFill>
                  <a:schemeClr val="dk1"/>
                </a:solidFill>
                <a:latin typeface="Open Sans"/>
                <a:ea typeface="Open Sans"/>
                <a:cs typeface="Open Sans"/>
                <a:sym typeface="Open Sans"/>
              </a:defRPr>
            </a:lvl1pPr>
            <a:lvl2pPr marL="914400" marR="0" lvl="1" indent="-465645" algn="l" rtl="0">
              <a:spcBef>
                <a:spcPts val="747"/>
              </a:spcBef>
              <a:spcAft>
                <a:spcPts val="0"/>
              </a:spcAft>
              <a:buClr>
                <a:schemeClr val="dk1"/>
              </a:buClr>
              <a:buSzPts val="3733"/>
              <a:buFont typeface="Courier New"/>
              <a:buChar char="o"/>
              <a:defRPr sz="3733" b="0" i="0" u="none" strike="noStrike" cap="none">
                <a:solidFill>
                  <a:schemeClr val="dk1"/>
                </a:solidFill>
                <a:latin typeface="Open Sans"/>
                <a:ea typeface="Open Sans"/>
                <a:cs typeface="Open Sans"/>
                <a:sym typeface="Open Sans"/>
              </a:defRPr>
            </a:lvl2pPr>
            <a:lvl3pPr marL="1371600" marR="0" lvl="2" indent="-431800" algn="l" rtl="0">
              <a:spcBef>
                <a:spcPts val="640"/>
              </a:spcBef>
              <a:spcAft>
                <a:spcPts val="0"/>
              </a:spcAft>
              <a:buClr>
                <a:schemeClr val="dk1"/>
              </a:buClr>
              <a:buSzPts val="3200"/>
              <a:buFont typeface="Noto Sans Symbols"/>
              <a:buChar char="▪"/>
              <a:defRPr sz="3200" b="0" i="0" u="none" strike="noStrike" cap="none">
                <a:solidFill>
                  <a:schemeClr val="dk1"/>
                </a:solidFill>
                <a:latin typeface="Open Sans"/>
                <a:ea typeface="Open Sans"/>
                <a:cs typeface="Open Sans"/>
                <a:sym typeface="Open Sans"/>
              </a:defRPr>
            </a:lvl3pPr>
            <a:lvl4pPr marL="1828800" marR="0" lvl="3"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4pPr>
            <a:lvl5pPr marL="2286000" marR="0" lvl="4" indent="-397954" algn="l" rtl="0">
              <a:spcBef>
                <a:spcPts val="533"/>
              </a:spcBef>
              <a:spcAft>
                <a:spcPts val="0"/>
              </a:spcAft>
              <a:buClr>
                <a:schemeClr val="dk1"/>
              </a:buClr>
              <a:buSzPts val="2667"/>
              <a:buFont typeface="Courier New"/>
              <a:buChar char="o"/>
              <a:defRPr sz="2667" b="0" i="0" u="none" strike="noStrike" cap="none">
                <a:solidFill>
                  <a:schemeClr val="dk1"/>
                </a:solidFill>
                <a:latin typeface="Open Sans"/>
                <a:ea typeface="Open Sans"/>
                <a:cs typeface="Open Sans"/>
                <a:sym typeface="Open Sans"/>
              </a:defRPr>
            </a:lvl5pPr>
            <a:lvl6pPr marL="2743200" marR="0" lvl="5"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6pPr>
            <a:lvl7pPr marL="3200400" marR="0" lvl="6"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7pPr>
            <a:lvl8pPr marL="3657600" marR="0" lvl="7"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8pPr>
            <a:lvl9pPr marL="4114800" marR="0" lvl="8"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9pPr>
          </a:lstStyle>
          <a:p>
            <a:endParaRPr/>
          </a:p>
        </p:txBody>
      </p:sp>
      <p:sp>
        <p:nvSpPr>
          <p:cNvPr id="46" name="Google Shape;46;p26"/>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Open Sans"/>
                <a:ea typeface="Open Sans"/>
                <a:cs typeface="Open Sans"/>
                <a:sym typeface="Open Sans"/>
              </a:defRPr>
            </a:lvl1pPr>
            <a:lvl2pPr marR="0" lvl="1"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2pPr>
            <a:lvl3pPr marR="0" lvl="2"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3pPr>
            <a:lvl4pPr marR="0" lvl="3"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4pPr>
            <a:lvl5pPr marR="0" lvl="4"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5pPr>
            <a:lvl6pPr marR="0" lvl="5"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6pPr>
            <a:lvl7pPr marR="0" lvl="6"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7pPr>
            <a:lvl8pPr marR="0" lvl="7"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8pPr>
            <a:lvl9pPr marR="0" lvl="8"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9pPr>
          </a:lstStyle>
          <a:p>
            <a:endParaRPr/>
          </a:p>
        </p:txBody>
      </p:sp>
      <p:sp>
        <p:nvSpPr>
          <p:cNvPr id="47" name="Google Shape;47;p26"/>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Open Sans"/>
                <a:ea typeface="Open Sans"/>
                <a:cs typeface="Open Sans"/>
                <a:sym typeface="Open Sans"/>
              </a:defRPr>
            </a:lvl1pPr>
            <a:lvl2pPr marL="0" marR="0" lvl="1" indent="0" algn="r" rtl="0">
              <a:spcBef>
                <a:spcPts val="0"/>
              </a:spcBef>
              <a:buNone/>
              <a:defRPr sz="1200">
                <a:solidFill>
                  <a:srgbClr val="888888"/>
                </a:solidFill>
                <a:latin typeface="Open Sans"/>
                <a:ea typeface="Open Sans"/>
                <a:cs typeface="Open Sans"/>
                <a:sym typeface="Open Sans"/>
              </a:defRPr>
            </a:lvl2pPr>
            <a:lvl3pPr marL="0" marR="0" lvl="2" indent="0" algn="r" rtl="0">
              <a:spcBef>
                <a:spcPts val="0"/>
              </a:spcBef>
              <a:buNone/>
              <a:defRPr sz="1200">
                <a:solidFill>
                  <a:srgbClr val="888888"/>
                </a:solidFill>
                <a:latin typeface="Open Sans"/>
                <a:ea typeface="Open Sans"/>
                <a:cs typeface="Open Sans"/>
                <a:sym typeface="Open Sans"/>
              </a:defRPr>
            </a:lvl3pPr>
            <a:lvl4pPr marL="0" marR="0" lvl="3" indent="0" algn="r" rtl="0">
              <a:spcBef>
                <a:spcPts val="0"/>
              </a:spcBef>
              <a:buNone/>
              <a:defRPr sz="1200">
                <a:solidFill>
                  <a:srgbClr val="888888"/>
                </a:solidFill>
                <a:latin typeface="Open Sans"/>
                <a:ea typeface="Open Sans"/>
                <a:cs typeface="Open Sans"/>
                <a:sym typeface="Open Sans"/>
              </a:defRPr>
            </a:lvl4pPr>
            <a:lvl5pPr marL="0" marR="0" lvl="4" indent="0" algn="r" rtl="0">
              <a:spcBef>
                <a:spcPts val="0"/>
              </a:spcBef>
              <a:buNone/>
              <a:defRPr sz="1200">
                <a:solidFill>
                  <a:srgbClr val="888888"/>
                </a:solidFill>
                <a:latin typeface="Open Sans"/>
                <a:ea typeface="Open Sans"/>
                <a:cs typeface="Open Sans"/>
                <a:sym typeface="Open Sans"/>
              </a:defRPr>
            </a:lvl5pPr>
            <a:lvl6pPr marL="0" marR="0" lvl="5" indent="0" algn="r" rtl="0">
              <a:spcBef>
                <a:spcPts val="0"/>
              </a:spcBef>
              <a:buNone/>
              <a:defRPr sz="1200">
                <a:solidFill>
                  <a:srgbClr val="888888"/>
                </a:solidFill>
                <a:latin typeface="Open Sans"/>
                <a:ea typeface="Open Sans"/>
                <a:cs typeface="Open Sans"/>
                <a:sym typeface="Open Sans"/>
              </a:defRPr>
            </a:lvl6pPr>
            <a:lvl7pPr marL="0" marR="0" lvl="6" indent="0" algn="r" rtl="0">
              <a:spcBef>
                <a:spcPts val="0"/>
              </a:spcBef>
              <a:buNone/>
              <a:defRPr sz="1200">
                <a:solidFill>
                  <a:srgbClr val="888888"/>
                </a:solidFill>
                <a:latin typeface="Open Sans"/>
                <a:ea typeface="Open Sans"/>
                <a:cs typeface="Open Sans"/>
                <a:sym typeface="Open Sans"/>
              </a:defRPr>
            </a:lvl7pPr>
            <a:lvl8pPr marL="0" marR="0" lvl="7" indent="0" algn="r" rtl="0">
              <a:spcBef>
                <a:spcPts val="0"/>
              </a:spcBef>
              <a:buNone/>
              <a:defRPr sz="1200">
                <a:solidFill>
                  <a:srgbClr val="888888"/>
                </a:solidFill>
                <a:latin typeface="Open Sans"/>
                <a:ea typeface="Open Sans"/>
                <a:cs typeface="Open Sans"/>
                <a:sym typeface="Open Sans"/>
              </a:defRPr>
            </a:lvl8pPr>
            <a:lvl9pPr marL="0" marR="0" lvl="8" indent="0" algn="r" rtl="0">
              <a:spcBef>
                <a:spcPts val="0"/>
              </a:spcBef>
              <a:buNone/>
              <a:defRPr sz="1200">
                <a:solidFill>
                  <a:srgbClr val="888888"/>
                </a:solidFill>
                <a:latin typeface="Open Sans"/>
                <a:ea typeface="Open Sans"/>
                <a:cs typeface="Open Sans"/>
                <a:sym typeface="Open Sans"/>
              </a:defRPr>
            </a:lvl9pPr>
          </a:lstStyle>
          <a:p>
            <a:fld id="{00000000-1234-1234-1234-123412341234}" type="slidenum">
              <a:rPr lang="en-US" smtClean="0"/>
              <a:pPr/>
              <a:t>‹#›</a:t>
            </a:fld>
            <a:endParaRPr lang="en-US"/>
          </a:p>
        </p:txBody>
      </p:sp>
      <p:sp>
        <p:nvSpPr>
          <p:cNvPr id="2" name="Slide Number Placeholder 2">
            <a:extLst>
              <a:ext uri="{FF2B5EF4-FFF2-40B4-BE49-F238E27FC236}">
                <a16:creationId xmlns:a16="http://schemas.microsoft.com/office/drawing/2014/main" id="{613308D3-A845-6EA9-9C0D-EE2ED538D2F4}"/>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b="0" smtClean="0"/>
              <a:pPr/>
              <a:t>‹#›</a:t>
            </a:fld>
            <a:endParaRPr lang="en-US" sz="1350" b="0"/>
          </a:p>
        </p:txBody>
      </p:sp>
    </p:spTree>
    <p:extLst>
      <p:ext uri="{BB962C8B-B14F-4D97-AF65-F5344CB8AC3E}">
        <p14:creationId xmlns:p14="http://schemas.microsoft.com/office/powerpoint/2010/main" val="732303163"/>
      </p:ext>
    </p:extLst>
  </p:cSld>
  <p:clrMap bg1="lt1" tx1="dk1" bg2="dk2" tx2="lt2" accent1="accent1" accent2="accent2" accent3="accent3" accent4="accent4" accent5="accent5" accent6="accent6" hlink="hlink" folHlink="folHlink"/>
  <p:sldLayoutIdLst>
    <p:sldLayoutId id="2147483883" r:id="rId1"/>
    <p:sldLayoutId id="2147483885" r:id="rId2"/>
    <p:sldLayoutId id="2147483853" r:id="rId3"/>
    <p:sldLayoutId id="2147483854" r:id="rId4"/>
    <p:sldLayoutId id="2147483855" r:id="rId5"/>
    <p:sldLayoutId id="2147483856" r:id="rId6"/>
    <p:sldLayoutId id="2147483857" r:id="rId7"/>
    <p:sldLayoutId id="214748395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127.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127.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12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7.xml"/></Relationships>
</file>

<file path=ppt/slides/_rels/slide18.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127.xml"/><Relationship Id="rId5" Type="http://schemas.openxmlformats.org/officeDocument/2006/relationships/image" Target="../media/image27.svg"/><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xml"/><Relationship Id="rId1" Type="http://schemas.openxmlformats.org/officeDocument/2006/relationships/slideLayout" Target="../slideLayouts/slideLayout9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4.xml"/></Relationships>
</file>

<file path=ppt/slides/_rels/slide21.xml.rels><?xml version="1.0" encoding="UTF-8" standalone="yes"?>
<Relationships xmlns="http://schemas.openxmlformats.org/package/2006/relationships"><Relationship Id="rId2" Type="http://schemas.openxmlformats.org/officeDocument/2006/relationships/hyperlink" Target="https://results.org/wp-content/uploads/2023-August-Recess-Meeting-Request.docx" TargetMode="External"/><Relationship Id="rId1" Type="http://schemas.openxmlformats.org/officeDocument/2006/relationships/slideLayout" Target="../slideLayouts/slideLayout74.xml"/></Relationships>
</file>

<file path=ppt/slides/_rels/slide22.xml.rels><?xml version="1.0" encoding="UTF-8" standalone="yes"?>
<Relationships xmlns="http://schemas.openxmlformats.org/package/2006/relationships"><Relationship Id="rId2" Type="http://schemas.openxmlformats.org/officeDocument/2006/relationships/hyperlink" Target="http://results.org/wp-content/uploads/2023-August-Recess-Checklist_.pdf" TargetMode="External"/><Relationship Id="rId1" Type="http://schemas.openxmlformats.org/officeDocument/2006/relationships/slideLayout" Target="../slideLayouts/slideLayout7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7.xml"/></Relationships>
</file>

<file path=ppt/slides/_rels/slide25.xml.rels><?xml version="1.0" encoding="UTF-8" standalone="yes"?>
<Relationships xmlns="http://schemas.openxmlformats.org/package/2006/relationships"><Relationship Id="rId3" Type="http://schemas.openxmlformats.org/officeDocument/2006/relationships/hyperlink" Target="https://docs.google.com/document/d/1f7UCoC42Lq19A85gbO1atJsxG1y3ftkDreSnwZ3LW2w/edit?usp=sharing" TargetMode="External"/><Relationship Id="rId2" Type="http://schemas.openxmlformats.org/officeDocument/2006/relationships/notesSlide" Target="../notesSlides/notesSlide18.xml"/><Relationship Id="rId1" Type="http://schemas.openxmlformats.org/officeDocument/2006/relationships/slideLayout" Target="../slideLayouts/slideLayout67.xml"/><Relationship Id="rId4" Type="http://schemas.openxmlformats.org/officeDocument/2006/relationships/hyperlink" Target="https://docs.google.com/presentation/d/1fOGtWU5pIfeATu0BfBwcbOyNwKx4Bu2bQq_akhgxQZo/edit?usp=sharing"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7.xml"/></Relationships>
</file>

<file path=ppt/slides/_rels/slide2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4.xml"/></Relationships>
</file>

<file path=ppt/slides/_rels/slide28.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3.xml.rels><?xml version="1.0" encoding="UTF-8" standalone="yes"?>
<Relationships xmlns="http://schemas.openxmlformats.org/package/2006/relationships"><Relationship Id="rId3" Type="http://schemas.openxmlformats.org/officeDocument/2006/relationships/hyperlink" Target="https://results.org/wp-content/uploads/Spring-2023-AO-Workshop-Descriptions.pdf" TargetMode="External"/><Relationship Id="rId2" Type="http://schemas.openxmlformats.org/officeDocument/2006/relationships/notesSlide" Target="../notesSlides/notesSlide3.xml"/><Relationship Id="rId1" Type="http://schemas.openxmlformats.org/officeDocument/2006/relationships/slideLayout" Target="../slideLayouts/slideLayout39.xml"/></Relationships>
</file>

<file path=ppt/slides/_rels/slide30.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74.xml"/><Relationship Id="rId5" Type="http://schemas.openxmlformats.org/officeDocument/2006/relationships/image" Target="../media/image33.jpeg"/><Relationship Id="rId4" Type="http://schemas.openxmlformats.org/officeDocument/2006/relationships/image" Target="../media/image32.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7.xml"/></Relationships>
</file>

<file path=ppt/slides/_rels/slide33.xml.rels><?xml version="1.0" encoding="UTF-8" standalone="yes"?>
<Relationships xmlns="http://schemas.openxmlformats.org/package/2006/relationships"><Relationship Id="rId3" Type="http://schemas.openxmlformats.org/officeDocument/2006/relationships/hyperlink" Target="https://results.zoom.us/meeting/register/tJYoceigpjooH9BBR-H_hzb-xoO1mW_3jd2L#/registration" TargetMode="External"/><Relationship Id="rId2" Type="http://schemas.openxmlformats.org/officeDocument/2006/relationships/notesSlide" Target="../notesSlides/notesSlide22.xml"/><Relationship Id="rId1" Type="http://schemas.openxmlformats.org/officeDocument/2006/relationships/slideLayout" Target="../slideLayouts/slideLayout67.xml"/><Relationship Id="rId4" Type="http://schemas.openxmlformats.org/officeDocument/2006/relationships/hyperlink" Target="https://results.zoom.us/meeting/register/tJ0qcuChqTkvE9Q-w6yP3TIBOM4Vodt1F8z3#/registration"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mailto:jlinn@results.org" TargetMode="External"/><Relationship Id="rId2" Type="http://schemas.openxmlformats.org/officeDocument/2006/relationships/notesSlide" Target="../notesSlides/notesSlide23.xml"/><Relationship Id="rId1" Type="http://schemas.openxmlformats.org/officeDocument/2006/relationships/slideLayout" Target="../slideLayouts/slideLayout67.xml"/><Relationship Id="rId4" Type="http://schemas.openxmlformats.org/officeDocument/2006/relationships/hyperlink" Target="mailto:lmarchal@results.org"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tinyurl.com/GAPSummer23" TargetMode="External"/><Relationship Id="rId2" Type="http://schemas.openxmlformats.org/officeDocument/2006/relationships/notesSlide" Target="../notesSlides/notesSlide24.xml"/><Relationship Id="rId1" Type="http://schemas.openxmlformats.org/officeDocument/2006/relationships/slideLayout" Target="../slideLayouts/slideLayout67.xml"/><Relationship Id="rId4" Type="http://schemas.openxmlformats.org/officeDocument/2006/relationships/hyperlink" Target="https://tinyurl.com/TWRRP"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results.zoom.us/j/93668005494" TargetMode="External"/><Relationship Id="rId2" Type="http://schemas.openxmlformats.org/officeDocument/2006/relationships/notesSlide" Target="../notesSlides/notesSlide25.xml"/><Relationship Id="rId1" Type="http://schemas.openxmlformats.org/officeDocument/2006/relationships/slideLayout" Target="../slideLayouts/slideLayout67.xml"/><Relationship Id="rId5" Type="http://schemas.openxmlformats.org/officeDocument/2006/relationships/hyperlink" Target="https://results.zoom.us/j/91531456676" TargetMode="External"/><Relationship Id="rId4" Type="http://schemas.openxmlformats.org/officeDocument/2006/relationships/hyperlink" Target="https://results.zoom.us/j/93288388695"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results.zoom.us/j/98524229370" TargetMode="External"/><Relationship Id="rId2" Type="http://schemas.openxmlformats.org/officeDocument/2006/relationships/notesSlide" Target="../notesSlides/notesSlide26.xml"/><Relationship Id="rId1" Type="http://schemas.openxmlformats.org/officeDocument/2006/relationships/slideLayout" Target="../slideLayouts/slideLayout67.xml"/><Relationship Id="rId4" Type="http://schemas.openxmlformats.org/officeDocument/2006/relationships/hyperlink" Target="https://results.org/event/anti-oppression-learning-community-meetings/2023-07-28"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4.xml"/><Relationship Id="rId1" Type="http://schemas.openxmlformats.org/officeDocument/2006/relationships/slideLayout" Target="../slideLayouts/slideLayout67.xml"/></Relationships>
</file>

<file path=ppt/slides/_rels/slide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5.xml"/><Relationship Id="rId1" Type="http://schemas.openxmlformats.org/officeDocument/2006/relationships/slideLayout" Target="../slideLayouts/slideLayout67.xml"/><Relationship Id="rId4" Type="http://schemas.openxmlformats.org/officeDocument/2006/relationships/hyperlink" Target="mailto:kpatteson@results.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4.xml"/></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74.xml"/></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8.xml"/><Relationship Id="rId1" Type="http://schemas.openxmlformats.org/officeDocument/2006/relationships/slideLayout" Target="../slideLayouts/slideLayout74.xml"/></Relationships>
</file>

<file path=ppt/slides/_rels/slide9.xml.rels><?xml version="1.0" encoding="UTF-8" standalone="yes"?>
<Relationships xmlns="http://schemas.openxmlformats.org/package/2006/relationships"><Relationship Id="rId3" Type="http://schemas.openxmlformats.org/officeDocument/2006/relationships/hyperlink" Target="https://results.org/wp-content/uploads/2023-CTC-Request-Summer-and-Fall-MEGA-RESOURCE.pdf" TargetMode="External"/><Relationship Id="rId2" Type="http://schemas.openxmlformats.org/officeDocument/2006/relationships/notesSlide" Target="../notesSlides/notesSlide9.xml"/><Relationship Id="rId1" Type="http://schemas.openxmlformats.org/officeDocument/2006/relationships/slideLayout" Target="../slideLayouts/slideLayout7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A12654-F1BE-427F-95A1-3FF78C7F75D0}"/>
              </a:ext>
            </a:extLst>
          </p:cNvPr>
          <p:cNvSpPr txBox="1"/>
          <p:nvPr/>
        </p:nvSpPr>
        <p:spPr>
          <a:xfrm>
            <a:off x="0" y="1604633"/>
            <a:ext cx="9144000" cy="32624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Aft>
                <a:spcPts val="1200"/>
              </a:spcAft>
            </a:pPr>
            <a:endParaRPr lang="en-US" sz="2800" b="1">
              <a:solidFill>
                <a:schemeClr val="bg1"/>
              </a:solidFill>
              <a:latin typeface="Open Sans"/>
              <a:ea typeface="Open Sans" panose="020B0606030504020204" pitchFamily="34" charset="0"/>
              <a:cs typeface="Open Sans" panose="020B0606030504020204" pitchFamily="34" charset="0"/>
            </a:endParaRPr>
          </a:p>
          <a:p>
            <a:pPr algn="ctr">
              <a:spcAft>
                <a:spcPts val="1200"/>
              </a:spcAft>
            </a:pPr>
            <a:endParaRPr lang="en-US" sz="2800" b="1">
              <a:solidFill>
                <a:schemeClr val="bg1"/>
              </a:solidFill>
              <a:latin typeface="Open Sans"/>
              <a:ea typeface="Open Sans"/>
              <a:cs typeface="Open Sans"/>
            </a:endParaRPr>
          </a:p>
          <a:p>
            <a:pPr algn="ctr">
              <a:spcAft>
                <a:spcPts val="1200"/>
              </a:spcAft>
            </a:pPr>
            <a:endParaRPr lang="en-US" sz="2800" b="1">
              <a:solidFill>
                <a:schemeClr val="bg1"/>
              </a:solidFill>
              <a:latin typeface="Open Sans"/>
              <a:ea typeface="Open Sans"/>
              <a:cs typeface="Open Sans"/>
            </a:endParaRPr>
          </a:p>
          <a:p>
            <a:pPr algn="ctr">
              <a:spcAft>
                <a:spcPts val="1200"/>
              </a:spcAft>
            </a:pPr>
            <a:r>
              <a:rPr lang="en-US" sz="2800" b="1">
                <a:solidFill>
                  <a:schemeClr val="bg1"/>
                </a:solidFill>
                <a:latin typeface="Open Sans"/>
                <a:ea typeface="Open Sans"/>
                <a:cs typeface="Open Sans"/>
              </a:rPr>
              <a:t>RESULTS National Webinar</a:t>
            </a:r>
            <a:endParaRPr lang="en-US" sz="2800">
              <a:solidFill>
                <a:schemeClr val="bg1"/>
              </a:solidFill>
              <a:ea typeface="Open Sans"/>
              <a:cs typeface="Open Sans"/>
            </a:endParaRPr>
          </a:p>
          <a:p>
            <a:pPr algn="ctr">
              <a:spcAft>
                <a:spcPts val="1200"/>
              </a:spcAft>
            </a:pPr>
            <a:r>
              <a:rPr lang="en-US" sz="2000" b="1">
                <a:solidFill>
                  <a:schemeClr val="bg1"/>
                </a:solidFill>
                <a:latin typeface="Open Sans"/>
                <a:ea typeface="Open Sans"/>
                <a:cs typeface="Open Sans"/>
              </a:rPr>
              <a:t>July 8, 2023</a:t>
            </a:r>
          </a:p>
          <a:p>
            <a:pPr algn="ctr">
              <a:spcAft>
                <a:spcPts val="1200"/>
              </a:spcAft>
            </a:pPr>
            <a:endParaRPr lang="en-US" sz="2400" b="1" i="1">
              <a:solidFill>
                <a:schemeClr val="bg1"/>
              </a:solidFill>
              <a:latin typeface="Open Sans"/>
              <a:ea typeface="Open Sans"/>
              <a:cs typeface="Open Sans"/>
            </a:endParaRPr>
          </a:p>
        </p:txBody>
      </p:sp>
    </p:spTree>
    <p:extLst>
      <p:ext uri="{BB962C8B-B14F-4D97-AF65-F5344CB8AC3E}">
        <p14:creationId xmlns:p14="http://schemas.microsoft.com/office/powerpoint/2010/main" val="1440631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A12654-F1BE-427F-95A1-3FF78C7F75D0}"/>
              </a:ext>
            </a:extLst>
          </p:cNvPr>
          <p:cNvSpPr txBox="1"/>
          <p:nvPr/>
        </p:nvSpPr>
        <p:spPr>
          <a:xfrm>
            <a:off x="0" y="1411771"/>
            <a:ext cx="9144000" cy="25796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1200"/>
              </a:spcAft>
              <a:buClrTx/>
              <a:buSzTx/>
              <a:buFontTx/>
              <a:buNone/>
              <a:tabLst/>
              <a:defRPr/>
            </a:pPr>
            <a:endParaRPr kumimoji="0" lang="en-US" sz="2800" b="1" i="0" u="none" strike="noStrike" kern="1200" cap="none" spc="0" normalizeH="0" baseline="0" noProof="0">
              <a:ln>
                <a:noFill/>
              </a:ln>
              <a:solidFill>
                <a:prstClr val="white"/>
              </a:solidFill>
              <a:effectLst/>
              <a:uLnTx/>
              <a:uFillTx/>
              <a:latin typeface="Open Sans"/>
              <a:ea typeface="Open Sans" panose="020B0606030504020204" pitchFamily="34" charset="0"/>
              <a:cs typeface="Open Sans" panose="020B0606030504020204" pitchFamily="34" charset="0"/>
            </a:endParaRPr>
          </a:p>
          <a:p>
            <a:pPr marL="0" marR="0" lvl="0" indent="0" algn="ctr" defTabSz="457200" rtl="0" eaLnBrk="1" fontAlgn="auto" latinLnBrk="0" hangingPunct="1">
              <a:lnSpc>
                <a:spcPct val="100000"/>
              </a:lnSpc>
              <a:spcBef>
                <a:spcPts val="0"/>
              </a:spcBef>
              <a:spcAft>
                <a:spcPts val="1200"/>
              </a:spcAft>
              <a:buClrTx/>
              <a:buSzTx/>
              <a:buFontTx/>
              <a:buNone/>
              <a:tabLst/>
              <a:defRPr/>
            </a:pPr>
            <a:endParaRPr kumimoji="0" lang="en-US" sz="2800" b="1" i="0" u="none" strike="noStrike" kern="1200" cap="none" spc="0" normalizeH="0" baseline="0" noProof="0">
              <a:ln>
                <a:noFill/>
              </a:ln>
              <a:solidFill>
                <a:prstClr val="white"/>
              </a:solidFill>
              <a:effectLst/>
              <a:uLnTx/>
              <a:uFillTx/>
              <a:latin typeface="Open Sans"/>
              <a:ea typeface="Open Sans"/>
              <a:cs typeface="Open Sans"/>
            </a:endParaRPr>
          </a:p>
          <a:p>
            <a:pPr marL="0" marR="0" lvl="0" indent="0" algn="ctr" defTabSz="457200" rtl="0" eaLnBrk="1" fontAlgn="auto" latinLnBrk="0" hangingPunct="1">
              <a:lnSpc>
                <a:spcPct val="100000"/>
              </a:lnSpc>
              <a:spcBef>
                <a:spcPts val="0"/>
              </a:spcBef>
              <a:spcAft>
                <a:spcPts val="1200"/>
              </a:spcAft>
              <a:buClrTx/>
              <a:buSzTx/>
              <a:buFontTx/>
              <a:buNone/>
              <a:tabLst/>
              <a:defRPr/>
            </a:pPr>
            <a:endParaRPr kumimoji="0" lang="en-US" sz="2800" b="1" i="0" u="none" strike="noStrike" kern="1200" cap="none" spc="0" normalizeH="0" baseline="0" noProof="0">
              <a:ln>
                <a:noFill/>
              </a:ln>
              <a:solidFill>
                <a:prstClr val="white"/>
              </a:solidFill>
              <a:effectLst/>
              <a:uLnTx/>
              <a:uFillTx/>
              <a:latin typeface="Open Sans"/>
              <a:ea typeface="Open Sans"/>
              <a:cs typeface="Open Sans"/>
            </a:endParaRPr>
          </a:p>
          <a:p>
            <a:pPr algn="ctr">
              <a:lnSpc>
                <a:spcPct val="150000"/>
              </a:lnSpc>
              <a:spcBef>
                <a:spcPts val="1200"/>
              </a:spcBef>
              <a:spcAft>
                <a:spcPts val="1200"/>
              </a:spcAft>
              <a:defRPr/>
            </a:pPr>
            <a:r>
              <a:rPr lang="en-US" sz="2800" b="1">
                <a:solidFill>
                  <a:schemeClr val="bg1"/>
                </a:solidFill>
                <a:latin typeface="Open Sans"/>
                <a:ea typeface="Open Sans"/>
                <a:cs typeface="Open Sans"/>
              </a:rPr>
              <a:t>RESULTS Global Policy Work</a:t>
            </a:r>
            <a:endParaRPr lang="en-US" sz="1800" b="0" i="0" u="none" strike="noStrike" kern="1200" cap="none" spc="0" normalizeH="0" baseline="0" noProof="0">
              <a:ln>
                <a:noFill/>
              </a:ln>
              <a:solidFill>
                <a:schemeClr val="bg1"/>
              </a:solidFill>
              <a:effectLst/>
              <a:uLnTx/>
              <a:uFillTx/>
              <a:latin typeface="Calibri"/>
              <a:cs typeface="Calibri"/>
            </a:endParaRPr>
          </a:p>
        </p:txBody>
      </p:sp>
    </p:spTree>
    <p:extLst>
      <p:ext uri="{BB962C8B-B14F-4D97-AF65-F5344CB8AC3E}">
        <p14:creationId xmlns:p14="http://schemas.microsoft.com/office/powerpoint/2010/main" val="1371631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2AD9A4D9-6D5D-6BD1-144D-6D620F292FBE}"/>
              </a:ext>
            </a:extLst>
          </p:cNvPr>
          <p:cNvGraphicFramePr/>
          <p:nvPr/>
        </p:nvGraphicFramePr>
        <p:xfrm>
          <a:off x="921608" y="92545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7C59DCC6-11D8-AE7A-DF6F-C4A6E73623EE}"/>
              </a:ext>
            </a:extLst>
          </p:cNvPr>
          <p:cNvSpPr txBox="1"/>
          <p:nvPr/>
        </p:nvSpPr>
        <p:spPr>
          <a:xfrm>
            <a:off x="1218170" y="1004877"/>
            <a:ext cx="7168979" cy="3416320"/>
          </a:xfrm>
          <a:prstGeom prst="rect">
            <a:avLst/>
          </a:prstGeom>
          <a:noFill/>
        </p:spPr>
        <p:txBody>
          <a:bodyPr wrap="square" rtlCol="0">
            <a:spAutoFit/>
          </a:bodyPr>
          <a:lstStyle/>
          <a:p>
            <a:pPr marL="642938" indent="-642938">
              <a:buFont typeface="Wingdings" panose="05000000000000000000" pitchFamily="2" charset="2"/>
              <a:buChar char="ü"/>
              <a:defRPr/>
            </a:pPr>
            <a:r>
              <a:rPr lang="en-US" sz="7200" b="1">
                <a:latin typeface="Open Sans"/>
              </a:rPr>
              <a:t> Preventable</a:t>
            </a:r>
          </a:p>
          <a:p>
            <a:pPr marL="642938" indent="-642938">
              <a:buFont typeface="Wingdings" panose="05000000000000000000" pitchFamily="2" charset="2"/>
              <a:buChar char="ü"/>
              <a:defRPr/>
            </a:pPr>
            <a:r>
              <a:rPr lang="en-US" sz="7200" b="1">
                <a:latin typeface="Open Sans"/>
              </a:rPr>
              <a:t> Treatable</a:t>
            </a:r>
          </a:p>
          <a:p>
            <a:pPr marL="642938" indent="-642938">
              <a:buFont typeface="Wingdings" panose="05000000000000000000" pitchFamily="2" charset="2"/>
              <a:buChar char="ü"/>
              <a:defRPr/>
            </a:pPr>
            <a:r>
              <a:rPr lang="en-US" sz="7200" b="1">
                <a:latin typeface="Open Sans"/>
              </a:rPr>
              <a:t> Curable</a:t>
            </a:r>
          </a:p>
        </p:txBody>
      </p:sp>
    </p:spTree>
    <p:extLst>
      <p:ext uri="{BB962C8B-B14F-4D97-AF65-F5344CB8AC3E}">
        <p14:creationId xmlns:p14="http://schemas.microsoft.com/office/powerpoint/2010/main" val="2041653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2AD9A4D9-6D5D-6BD1-144D-6D620F292FBE}"/>
              </a:ext>
            </a:extLst>
          </p:cNvPr>
          <p:cNvGraphicFramePr/>
          <p:nvPr>
            <p:extLst>
              <p:ext uri="{D42A27DB-BD31-4B8C-83A1-F6EECF244321}">
                <p14:modId xmlns:p14="http://schemas.microsoft.com/office/powerpoint/2010/main" val="2674025793"/>
              </p:ext>
            </p:extLst>
          </p:nvPr>
        </p:nvGraphicFramePr>
        <p:xfrm>
          <a:off x="1524000" y="53975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7C59DCC6-11D8-AE7A-DF6F-C4A6E73623EE}"/>
              </a:ext>
            </a:extLst>
          </p:cNvPr>
          <p:cNvSpPr txBox="1"/>
          <p:nvPr/>
        </p:nvSpPr>
        <p:spPr>
          <a:xfrm>
            <a:off x="628213" y="396723"/>
            <a:ext cx="4012009" cy="4116512"/>
          </a:xfrm>
          <a:prstGeom prst="rect">
            <a:avLst/>
          </a:prstGeom>
          <a:noFill/>
        </p:spPr>
        <p:txBody>
          <a:bodyPr wrap="square" lIns="91440" tIns="45720" rIns="91440" bIns="45720" rtlCol="0" anchor="t">
            <a:spAutoFit/>
          </a:bodyPr>
          <a:lstStyle/>
          <a:p>
            <a:r>
              <a:rPr lang="en-US" sz="6600" b="1"/>
              <a:t>10.6 million </a:t>
            </a:r>
            <a:endParaRPr lang="en-US" sz="6600" b="1">
              <a:ea typeface="Open Sans"/>
              <a:cs typeface="Open Sans"/>
            </a:endParaRPr>
          </a:p>
          <a:p>
            <a:r>
              <a:rPr lang="en-US" sz="4000" b="1"/>
              <a:t>people sick with TB</a:t>
            </a:r>
            <a:endParaRPr lang="en-US" sz="4000" b="1">
              <a:ea typeface="Open Sans"/>
              <a:cs typeface="Open Sans"/>
            </a:endParaRPr>
          </a:p>
          <a:p>
            <a:endParaRPr lang="en-US" sz="4950" b="1">
              <a:ea typeface="Open Sans"/>
              <a:cs typeface="Open Sans"/>
            </a:endParaRPr>
          </a:p>
        </p:txBody>
      </p:sp>
      <p:sp>
        <p:nvSpPr>
          <p:cNvPr id="2" name="TextBox 1">
            <a:extLst>
              <a:ext uri="{FF2B5EF4-FFF2-40B4-BE49-F238E27FC236}">
                <a16:creationId xmlns:a16="http://schemas.microsoft.com/office/drawing/2014/main" id="{1D521597-D1C6-C4E0-7E50-B5A872296E0B}"/>
              </a:ext>
            </a:extLst>
          </p:cNvPr>
          <p:cNvSpPr txBox="1"/>
          <p:nvPr/>
        </p:nvSpPr>
        <p:spPr>
          <a:xfrm>
            <a:off x="5688145" y="2361927"/>
            <a:ext cx="3160151" cy="2739211"/>
          </a:xfrm>
          <a:prstGeom prst="rect">
            <a:avLst/>
          </a:prstGeom>
          <a:noFill/>
        </p:spPr>
        <p:txBody>
          <a:bodyPr wrap="square" lIns="91440" tIns="45720" rIns="91440" bIns="45720" rtlCol="0" anchor="t">
            <a:spAutoFit/>
          </a:bodyPr>
          <a:lstStyle/>
          <a:p>
            <a:r>
              <a:rPr lang="en-US" sz="6600" b="1"/>
              <a:t>1.6 million</a:t>
            </a:r>
            <a:endParaRPr lang="en-US" sz="6600" b="1">
              <a:ea typeface="Open Sans"/>
              <a:cs typeface="Open Sans"/>
            </a:endParaRPr>
          </a:p>
          <a:p>
            <a:r>
              <a:rPr lang="en-US" sz="4000" b="1"/>
              <a:t>deaths</a:t>
            </a:r>
            <a:endParaRPr lang="en-US"/>
          </a:p>
        </p:txBody>
      </p:sp>
    </p:spTree>
    <p:extLst>
      <p:ext uri="{BB962C8B-B14F-4D97-AF65-F5344CB8AC3E}">
        <p14:creationId xmlns:p14="http://schemas.microsoft.com/office/powerpoint/2010/main" val="2918824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2AD9A4D9-6D5D-6BD1-144D-6D620F292FBE}"/>
              </a:ext>
            </a:extLst>
          </p:cNvPr>
          <p:cNvGraphicFramePr/>
          <p:nvPr>
            <p:extLst>
              <p:ext uri="{D42A27DB-BD31-4B8C-83A1-F6EECF244321}">
                <p14:modId xmlns:p14="http://schemas.microsoft.com/office/powerpoint/2010/main" val="1003614265"/>
              </p:ext>
            </p:extLst>
          </p:nvPr>
        </p:nvGraphicFramePr>
        <p:xfrm>
          <a:off x="1345176" y="53975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FC3DD275-1310-6CA3-A25D-020B4A584CD4}"/>
              </a:ext>
            </a:extLst>
          </p:cNvPr>
          <p:cNvSpPr txBox="1"/>
          <p:nvPr/>
        </p:nvSpPr>
        <p:spPr>
          <a:xfrm>
            <a:off x="1125461" y="998142"/>
            <a:ext cx="3855308" cy="3046988"/>
          </a:xfrm>
          <a:prstGeom prst="rect">
            <a:avLst/>
          </a:prstGeom>
          <a:noFill/>
        </p:spPr>
        <p:txBody>
          <a:bodyPr wrap="square" lIns="91440" tIns="45720" rIns="91440" bIns="45720" rtlCol="0" anchor="t">
            <a:spAutoFit/>
          </a:bodyPr>
          <a:lstStyle/>
          <a:p>
            <a:r>
              <a:rPr lang="en-US" sz="7200" b="1"/>
              <a:t>40% </a:t>
            </a:r>
            <a:endParaRPr lang="en-US">
              <a:ea typeface="Open Sans"/>
              <a:cs typeface="Open Sans"/>
            </a:endParaRPr>
          </a:p>
          <a:p>
            <a:r>
              <a:rPr lang="en-US" sz="4000" b="1"/>
              <a:t>are missing from treatment</a:t>
            </a:r>
            <a:endParaRPr lang="en-US">
              <a:ea typeface="Open Sans"/>
              <a:cs typeface="Open Sans"/>
            </a:endParaRPr>
          </a:p>
        </p:txBody>
      </p:sp>
    </p:spTree>
    <p:extLst>
      <p:ext uri="{BB962C8B-B14F-4D97-AF65-F5344CB8AC3E}">
        <p14:creationId xmlns:p14="http://schemas.microsoft.com/office/powerpoint/2010/main" val="1643681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B72EE1B-D4F9-5AC9-4A79-32D2E8F9A098}"/>
              </a:ext>
            </a:extLst>
          </p:cNvPr>
          <p:cNvSpPr>
            <a:spLocks noGrp="1"/>
          </p:cNvSpPr>
          <p:nvPr>
            <p:ph type="title"/>
          </p:nvPr>
        </p:nvSpPr>
        <p:spPr>
          <a:xfrm>
            <a:off x="1581001" y="177640"/>
            <a:ext cx="5981997" cy="857250"/>
          </a:xfrm>
        </p:spPr>
        <p:txBody>
          <a:bodyPr>
            <a:normAutofit fontScale="90000"/>
          </a:bodyPr>
          <a:lstStyle/>
          <a:p>
            <a:r>
              <a:rPr lang="en-US" sz="3600" b="1">
                <a:solidFill>
                  <a:srgbClr val="D50032"/>
                </a:solidFill>
                <a:latin typeface="Open Sans"/>
              </a:rPr>
              <a:t> 2023 Plan to Accelerate TB</a:t>
            </a:r>
            <a:endParaRPr lang="en-US" sz="3600"/>
          </a:p>
        </p:txBody>
      </p:sp>
      <p:sp>
        <p:nvSpPr>
          <p:cNvPr id="5" name="Text Placeholder 3">
            <a:extLst>
              <a:ext uri="{FF2B5EF4-FFF2-40B4-BE49-F238E27FC236}">
                <a16:creationId xmlns:a16="http://schemas.microsoft.com/office/drawing/2014/main" id="{0C2FB15C-164B-3048-A447-FE3EC827DE65}"/>
              </a:ext>
            </a:extLst>
          </p:cNvPr>
          <p:cNvSpPr>
            <a:spLocks noGrp="1"/>
          </p:cNvSpPr>
          <p:nvPr>
            <p:ph type="body" idx="1"/>
          </p:nvPr>
        </p:nvSpPr>
        <p:spPr>
          <a:xfrm>
            <a:off x="411759" y="1283806"/>
            <a:ext cx="8320479" cy="3321363"/>
          </a:xfrm>
        </p:spPr>
        <p:txBody>
          <a:bodyPr>
            <a:normAutofit lnSpcReduction="10000"/>
          </a:bodyPr>
          <a:lstStyle/>
          <a:p>
            <a:pPr marL="628650" indent="-514350">
              <a:lnSpc>
                <a:spcPct val="113999"/>
              </a:lnSpc>
              <a:spcBef>
                <a:spcPts val="0"/>
              </a:spcBef>
              <a:spcAft>
                <a:spcPts val="2400"/>
              </a:spcAft>
              <a:buAutoNum type="arabicPeriod"/>
            </a:pPr>
            <a:r>
              <a:rPr lang="en-US" sz="2800" dirty="0">
                <a:latin typeface="Open Sans" panose="020B0606030504020204" pitchFamily="34" charset="0"/>
                <a:ea typeface="Open Sans" panose="020B0606030504020204" pitchFamily="34" charset="0"/>
                <a:cs typeface="Open Sans" panose="020B0606030504020204" pitchFamily="34" charset="0"/>
              </a:rPr>
              <a:t>Increase funding for TB to $1 billion</a:t>
            </a:r>
          </a:p>
          <a:p>
            <a:pPr marL="628650" indent="-514350">
              <a:lnSpc>
                <a:spcPct val="113999"/>
              </a:lnSpc>
              <a:spcBef>
                <a:spcPts val="0"/>
              </a:spcBef>
              <a:spcAft>
                <a:spcPts val="2400"/>
              </a:spcAft>
              <a:buAutoNum type="arabicPeriod"/>
            </a:pPr>
            <a:r>
              <a:rPr lang="en-US" sz="2800" dirty="0">
                <a:latin typeface="Open Sans" panose="020B0606030504020204" pitchFamily="34" charset="0"/>
                <a:ea typeface="Open Sans" panose="020B0606030504020204" pitchFamily="34" charset="0"/>
                <a:cs typeface="Open Sans" panose="020B0606030504020204" pitchFamily="34" charset="0"/>
              </a:rPr>
              <a:t>Use funding to accelerate action on TB (Pass the End TB Now Act).</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628650" indent="-514350">
              <a:lnSpc>
                <a:spcPct val="113999"/>
              </a:lnSpc>
              <a:spcBef>
                <a:spcPts val="0"/>
              </a:spcBef>
              <a:spcAft>
                <a:spcPts val="2400"/>
              </a:spcAft>
              <a:buAutoNum type="arabicPeriod"/>
            </a:pPr>
            <a:r>
              <a:rPr lang="en-US" sz="2800">
                <a:latin typeface="Open Sans" panose="020B0606030504020204" pitchFamily="34" charset="0"/>
                <a:ea typeface="Open Sans" panose="020B0606030504020204" pitchFamily="34" charset="0"/>
                <a:cs typeface="Open Sans" panose="020B0606030504020204" pitchFamily="34" charset="0"/>
              </a:rPr>
              <a:t>Ensure US leadership on TB at UN High-Level Meetings on TB in September</a:t>
            </a:r>
          </a:p>
        </p:txBody>
      </p:sp>
    </p:spTree>
    <p:extLst>
      <p:ext uri="{BB962C8B-B14F-4D97-AF65-F5344CB8AC3E}">
        <p14:creationId xmlns:p14="http://schemas.microsoft.com/office/powerpoint/2010/main" val="4000850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B72EE1B-D4F9-5AC9-4A79-32D2E8F9A098}"/>
              </a:ext>
            </a:extLst>
          </p:cNvPr>
          <p:cNvSpPr>
            <a:spLocks noGrp="1"/>
          </p:cNvSpPr>
          <p:nvPr>
            <p:ph type="title"/>
          </p:nvPr>
        </p:nvSpPr>
        <p:spPr>
          <a:xfrm>
            <a:off x="1581001" y="177640"/>
            <a:ext cx="5981997" cy="857250"/>
          </a:xfrm>
        </p:spPr>
        <p:txBody>
          <a:bodyPr>
            <a:normAutofit fontScale="90000"/>
          </a:bodyPr>
          <a:lstStyle/>
          <a:p>
            <a:r>
              <a:rPr lang="en-US" sz="3600" b="1">
                <a:solidFill>
                  <a:srgbClr val="D50032"/>
                </a:solidFill>
                <a:latin typeface="Open Sans"/>
              </a:rPr>
              <a:t> 2023 Plan to Accelerate TB</a:t>
            </a:r>
            <a:endParaRPr lang="en-US" sz="3600"/>
          </a:p>
        </p:txBody>
      </p:sp>
      <p:sp>
        <p:nvSpPr>
          <p:cNvPr id="5" name="Text Placeholder 3">
            <a:extLst>
              <a:ext uri="{FF2B5EF4-FFF2-40B4-BE49-F238E27FC236}">
                <a16:creationId xmlns:a16="http://schemas.microsoft.com/office/drawing/2014/main" id="{0C2FB15C-164B-3048-A447-FE3EC827DE65}"/>
              </a:ext>
            </a:extLst>
          </p:cNvPr>
          <p:cNvSpPr>
            <a:spLocks noGrp="1"/>
          </p:cNvSpPr>
          <p:nvPr>
            <p:ph type="body" idx="1"/>
          </p:nvPr>
        </p:nvSpPr>
        <p:spPr>
          <a:xfrm>
            <a:off x="411759" y="1283806"/>
            <a:ext cx="8320479" cy="3321363"/>
          </a:xfrm>
        </p:spPr>
        <p:txBody>
          <a:bodyPr>
            <a:normAutofit fontScale="92500" lnSpcReduction="10000"/>
          </a:bodyPr>
          <a:lstStyle/>
          <a:p>
            <a:pPr marL="628650" indent="-514350">
              <a:lnSpc>
                <a:spcPct val="124000"/>
              </a:lnSpc>
              <a:spcBef>
                <a:spcPts val="0"/>
              </a:spcBef>
              <a:spcAft>
                <a:spcPts val="2400"/>
              </a:spcAft>
              <a:buAutoNum type="arabicPeriod"/>
            </a:pPr>
            <a:r>
              <a:rPr lang="en-US" sz="2800" dirty="0">
                <a:latin typeface="Open Sans" panose="020B0606030504020204" pitchFamily="34" charset="0"/>
                <a:ea typeface="Open Sans" panose="020B0606030504020204" pitchFamily="34" charset="0"/>
                <a:cs typeface="Open Sans" panose="020B0606030504020204" pitchFamily="34" charset="0"/>
              </a:rPr>
              <a:t>Increase funding for TB to $1 billion</a:t>
            </a:r>
          </a:p>
          <a:p>
            <a:pPr marL="628650" indent="-514350">
              <a:lnSpc>
                <a:spcPct val="124000"/>
              </a:lnSpc>
              <a:spcBef>
                <a:spcPts val="0"/>
              </a:spcBef>
              <a:spcAft>
                <a:spcPts val="2400"/>
              </a:spcAft>
              <a:buAutoNum type="arabicPeriod"/>
            </a:pPr>
            <a:r>
              <a:rPr lang="en-US" sz="2800" dirty="0">
                <a:latin typeface="Open Sans" panose="020B0606030504020204" pitchFamily="34" charset="0"/>
                <a:ea typeface="Open Sans" panose="020B0606030504020204" pitchFamily="34" charset="0"/>
                <a:cs typeface="Open Sans" panose="020B0606030504020204" pitchFamily="34" charset="0"/>
              </a:rPr>
              <a:t>Use funding to accelerate action on TB (Pass the End TB Now Act).</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628650" indent="-514350">
              <a:lnSpc>
                <a:spcPct val="124000"/>
              </a:lnSpc>
              <a:spcBef>
                <a:spcPts val="0"/>
              </a:spcBef>
              <a:spcAft>
                <a:spcPts val="2400"/>
              </a:spcAft>
              <a:buAutoNum type="arabicPeriod"/>
            </a:pPr>
            <a:r>
              <a:rPr lang="en-US" sz="2800" dirty="0">
                <a:highlight>
                  <a:srgbClr val="FFFF00"/>
                </a:highlight>
                <a:latin typeface="Open Sans" panose="020B0606030504020204" pitchFamily="34" charset="0"/>
                <a:ea typeface="Open Sans" panose="020B0606030504020204" pitchFamily="34" charset="0"/>
                <a:cs typeface="Open Sans" panose="020B0606030504020204" pitchFamily="34" charset="0"/>
              </a:rPr>
              <a:t>Ensure US leadership on TB at UN High-Level Meetings on TB in September</a:t>
            </a:r>
          </a:p>
        </p:txBody>
      </p:sp>
    </p:spTree>
    <p:extLst>
      <p:ext uri="{BB962C8B-B14F-4D97-AF65-F5344CB8AC3E}">
        <p14:creationId xmlns:p14="http://schemas.microsoft.com/office/powerpoint/2010/main" val="1668304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B72EE1B-D4F9-5AC9-4A79-32D2E8F9A098}"/>
              </a:ext>
            </a:extLst>
          </p:cNvPr>
          <p:cNvSpPr>
            <a:spLocks noGrp="1"/>
          </p:cNvSpPr>
          <p:nvPr>
            <p:ph type="title"/>
          </p:nvPr>
        </p:nvSpPr>
        <p:spPr>
          <a:xfrm>
            <a:off x="706200" y="192040"/>
            <a:ext cx="6969132" cy="857250"/>
          </a:xfrm>
        </p:spPr>
        <p:txBody>
          <a:bodyPr>
            <a:normAutofit/>
          </a:bodyPr>
          <a:lstStyle/>
          <a:p>
            <a:r>
              <a:rPr lang="en-US" sz="3600" b="1">
                <a:solidFill>
                  <a:srgbClr val="D50032"/>
                </a:solidFill>
                <a:latin typeface="Open Sans"/>
              </a:rPr>
              <a:t> 3. Ensure U.S. Leadership</a:t>
            </a:r>
          </a:p>
        </p:txBody>
      </p:sp>
      <p:sp>
        <p:nvSpPr>
          <p:cNvPr id="5" name="Text Placeholder 3">
            <a:extLst>
              <a:ext uri="{FF2B5EF4-FFF2-40B4-BE49-F238E27FC236}">
                <a16:creationId xmlns:a16="http://schemas.microsoft.com/office/drawing/2014/main" id="{0C2FB15C-164B-3048-A447-FE3EC827DE65}"/>
              </a:ext>
            </a:extLst>
          </p:cNvPr>
          <p:cNvSpPr>
            <a:spLocks noGrp="1"/>
          </p:cNvSpPr>
          <p:nvPr>
            <p:ph type="body" idx="1"/>
          </p:nvPr>
        </p:nvSpPr>
        <p:spPr>
          <a:xfrm>
            <a:off x="246326" y="1221254"/>
            <a:ext cx="8543644" cy="3729793"/>
          </a:xfrm>
        </p:spPr>
        <p:txBody>
          <a:bodyPr>
            <a:normAutofit fontScale="77500" lnSpcReduction="20000"/>
          </a:bodyPr>
          <a:lstStyle/>
          <a:p>
            <a:pPr marL="628650" indent="-514350">
              <a:lnSpc>
                <a:spcPct val="113999"/>
              </a:lnSpc>
              <a:spcBef>
                <a:spcPts val="0"/>
              </a:spcBef>
              <a:spcAft>
                <a:spcPts val="2400"/>
              </a:spcAft>
            </a:pPr>
            <a:r>
              <a:rPr lang="en-US" sz="2600">
                <a:latin typeface="Open Sans"/>
              </a:rPr>
              <a:t>Bipartisan HOUSE letter to the President closes on Monday July 10!</a:t>
            </a:r>
          </a:p>
          <a:p>
            <a:pPr lvl="1">
              <a:lnSpc>
                <a:spcPct val="113999"/>
              </a:lnSpc>
              <a:spcBef>
                <a:spcPts val="0"/>
              </a:spcBef>
              <a:spcAft>
                <a:spcPts val="2400"/>
              </a:spcAft>
            </a:pPr>
            <a:r>
              <a:rPr lang="en-US" sz="2400">
                <a:latin typeface="Open Sans"/>
              </a:rPr>
              <a:t>Led by Reps. Ami Bera (D-CA), Maria Salazar (R-FL), Michael McCaul (R-TX), Gregory Meeks (D-NY)</a:t>
            </a:r>
          </a:p>
          <a:p>
            <a:pPr marL="628650" indent="-514350">
              <a:lnSpc>
                <a:spcPct val="113999"/>
              </a:lnSpc>
              <a:spcBef>
                <a:spcPts val="0"/>
              </a:spcBef>
              <a:spcAft>
                <a:spcPts val="2400"/>
              </a:spcAft>
            </a:pPr>
            <a:r>
              <a:rPr lang="en-US" sz="2600">
                <a:latin typeface="Open Sans"/>
              </a:rPr>
              <a:t>Bipartisan SENATE letter is coming soon! </a:t>
            </a:r>
          </a:p>
          <a:p>
            <a:pPr marL="114300" indent="0">
              <a:lnSpc>
                <a:spcPct val="113999"/>
              </a:lnSpc>
              <a:spcBef>
                <a:spcPts val="0"/>
              </a:spcBef>
              <a:spcAft>
                <a:spcPts val="2400"/>
              </a:spcAft>
              <a:buNone/>
            </a:pPr>
            <a:r>
              <a:rPr lang="en-US" sz="2600" b="1">
                <a:latin typeface="Open Sans"/>
              </a:rPr>
              <a:t>ASK: Will you sign the letter to President Biden, asking the Administration to demonstrate bold U.S. leadership at the UN High Level Meeting on TB?</a:t>
            </a:r>
            <a:endParaRPr lang="en-US" sz="2600">
              <a:latin typeface="Open Sans"/>
            </a:endParaRPr>
          </a:p>
        </p:txBody>
      </p:sp>
    </p:spTree>
    <p:extLst>
      <p:ext uri="{BB962C8B-B14F-4D97-AF65-F5344CB8AC3E}">
        <p14:creationId xmlns:p14="http://schemas.microsoft.com/office/powerpoint/2010/main" val="1458844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B72EE1B-D4F9-5AC9-4A79-32D2E8F9A098}"/>
              </a:ext>
            </a:extLst>
          </p:cNvPr>
          <p:cNvSpPr>
            <a:spLocks noGrp="1"/>
          </p:cNvSpPr>
          <p:nvPr>
            <p:ph type="title"/>
          </p:nvPr>
        </p:nvSpPr>
        <p:spPr>
          <a:xfrm>
            <a:off x="706200" y="192040"/>
            <a:ext cx="6969132" cy="857250"/>
          </a:xfrm>
        </p:spPr>
        <p:txBody>
          <a:bodyPr>
            <a:normAutofit fontScale="90000"/>
          </a:bodyPr>
          <a:lstStyle/>
          <a:p>
            <a:r>
              <a:rPr lang="en-US" sz="3600" b="1">
                <a:solidFill>
                  <a:srgbClr val="D50032"/>
                </a:solidFill>
                <a:latin typeface="Open Sans"/>
              </a:rPr>
              <a:t> Take Action on House TB Letter</a:t>
            </a:r>
          </a:p>
        </p:txBody>
      </p:sp>
      <p:sp>
        <p:nvSpPr>
          <p:cNvPr id="5" name="Text Placeholder 3">
            <a:extLst>
              <a:ext uri="{FF2B5EF4-FFF2-40B4-BE49-F238E27FC236}">
                <a16:creationId xmlns:a16="http://schemas.microsoft.com/office/drawing/2014/main" id="{0C2FB15C-164B-3048-A447-FE3EC827DE65}"/>
              </a:ext>
            </a:extLst>
          </p:cNvPr>
          <p:cNvSpPr>
            <a:spLocks noGrp="1"/>
          </p:cNvSpPr>
          <p:nvPr>
            <p:ph type="body" idx="1"/>
          </p:nvPr>
        </p:nvSpPr>
        <p:spPr>
          <a:xfrm>
            <a:off x="246326" y="1221254"/>
            <a:ext cx="8543644" cy="3729793"/>
          </a:xfrm>
        </p:spPr>
        <p:txBody>
          <a:bodyPr>
            <a:normAutofit fontScale="92500" lnSpcReduction="10000"/>
          </a:bodyPr>
          <a:lstStyle/>
          <a:p>
            <a:pPr marL="628650" indent="-514350">
              <a:lnSpc>
                <a:spcPct val="113999"/>
              </a:lnSpc>
              <a:spcBef>
                <a:spcPts val="0"/>
              </a:spcBef>
              <a:spcAft>
                <a:spcPts val="2400"/>
              </a:spcAft>
            </a:pPr>
            <a:r>
              <a:rPr lang="en-US" sz="2600">
                <a:latin typeface="Open Sans"/>
              </a:rPr>
              <a:t>Write to your Rep's foreign policy aide today!</a:t>
            </a:r>
            <a:endParaRPr lang="en-US"/>
          </a:p>
          <a:p>
            <a:pPr marL="628650" indent="-514350">
              <a:lnSpc>
                <a:spcPct val="113999"/>
              </a:lnSpc>
              <a:spcBef>
                <a:spcPts val="0"/>
              </a:spcBef>
              <a:spcAft>
                <a:spcPts val="2400"/>
              </a:spcAft>
            </a:pPr>
            <a:r>
              <a:rPr lang="en-US" sz="2600">
                <a:latin typeface="Open Sans"/>
              </a:rPr>
              <a:t>Follow up with a phone call Monday morning. </a:t>
            </a:r>
          </a:p>
          <a:p>
            <a:pPr marL="628650" indent="-514350">
              <a:lnSpc>
                <a:spcPct val="113999"/>
              </a:lnSpc>
              <a:spcBef>
                <a:spcPts val="0"/>
              </a:spcBef>
              <a:spcAft>
                <a:spcPts val="2400"/>
              </a:spcAft>
            </a:pPr>
            <a:r>
              <a:rPr lang="en-US" sz="2600">
                <a:latin typeface="Open Sans"/>
              </a:rPr>
              <a:t>Keep calling until you get a yes or no answer.</a:t>
            </a:r>
          </a:p>
          <a:p>
            <a:pPr marL="114300" indent="0">
              <a:lnSpc>
                <a:spcPct val="113999"/>
              </a:lnSpc>
              <a:spcBef>
                <a:spcPts val="0"/>
              </a:spcBef>
              <a:spcAft>
                <a:spcPts val="2400"/>
              </a:spcAft>
              <a:buNone/>
            </a:pPr>
            <a:r>
              <a:rPr lang="en-US" sz="2600" b="1">
                <a:latin typeface="Open Sans"/>
              </a:rPr>
              <a:t>ASK: Will you sign the letter to President Biden, asking the Administration to demonstrate bold U.S. leadership at the UN High Level Meeting on TB?</a:t>
            </a:r>
            <a:endParaRPr lang="en-US" sz="2600">
              <a:latin typeface="Open Sans"/>
            </a:endParaRPr>
          </a:p>
        </p:txBody>
      </p:sp>
    </p:spTree>
    <p:extLst>
      <p:ext uri="{BB962C8B-B14F-4D97-AF65-F5344CB8AC3E}">
        <p14:creationId xmlns:p14="http://schemas.microsoft.com/office/powerpoint/2010/main" val="628693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45AFD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B314C81-075A-9F12-A1AE-EF7FD7DCEA76}"/>
              </a:ext>
            </a:extLst>
          </p:cNvPr>
          <p:cNvSpPr txBox="1"/>
          <p:nvPr/>
        </p:nvSpPr>
        <p:spPr>
          <a:xfrm>
            <a:off x="1223941" y="896284"/>
            <a:ext cx="7780827" cy="2839239"/>
          </a:xfrm>
          <a:prstGeom prst="rect">
            <a:avLst/>
          </a:prstGeom>
          <a:noFill/>
        </p:spPr>
        <p:txBody>
          <a:bodyPr wrap="square">
            <a:spAutoFit/>
          </a:bodyPr>
          <a:lstStyle/>
          <a:p>
            <a:r>
              <a:rPr lang="en-US" sz="3300" b="1">
                <a:latin typeface="+mj-lt"/>
                <a:ea typeface="Calibri" panose="020F0502020204030204" pitchFamily="34" charset="0"/>
                <a:cs typeface="Times New Roman" panose="02020603050405020304" pitchFamily="18" charset="0"/>
              </a:rPr>
              <a:t>We take action</a:t>
            </a:r>
          </a:p>
          <a:p>
            <a:endParaRPr lang="en-US" sz="3300" b="1">
              <a:latin typeface="+mj-lt"/>
              <a:ea typeface="Calibri" panose="020F0502020204030204" pitchFamily="34" charset="0"/>
              <a:cs typeface="Times New Roman" panose="02020603050405020304" pitchFamily="18" charset="0"/>
            </a:endParaRPr>
          </a:p>
          <a:p>
            <a:r>
              <a:rPr lang="en-US" sz="3300" b="1">
                <a:latin typeface="+mj-lt"/>
                <a:ea typeface="Calibri" panose="020F0502020204030204" pitchFamily="34" charset="0"/>
                <a:cs typeface="Times New Roman" panose="02020603050405020304" pitchFamily="18" charset="0"/>
              </a:rPr>
              <a:t>		to get Congress to take action</a:t>
            </a:r>
          </a:p>
          <a:p>
            <a:endParaRPr lang="en-US" sz="3300" b="1">
              <a:latin typeface="+mj-lt"/>
              <a:ea typeface="Calibri" panose="020F0502020204030204" pitchFamily="34" charset="0"/>
              <a:cs typeface="Times New Roman" panose="02020603050405020304" pitchFamily="18" charset="0"/>
            </a:endParaRPr>
          </a:p>
          <a:p>
            <a:r>
              <a:rPr lang="en-US" sz="3300" b="1">
                <a:latin typeface="+mj-lt"/>
                <a:ea typeface="Calibri" panose="020F0502020204030204" pitchFamily="34" charset="0"/>
                <a:cs typeface="Times New Roman" panose="02020603050405020304" pitchFamily="18" charset="0"/>
              </a:rPr>
              <a:t>				to get the U.S. to do its part</a:t>
            </a:r>
          </a:p>
          <a:p>
            <a:r>
              <a:rPr lang="en-US" sz="1350" b="1">
                <a:latin typeface="+mj-lt"/>
                <a:ea typeface="Calibri" panose="020F0502020204030204" pitchFamily="34" charset="0"/>
                <a:cs typeface="Times New Roman" panose="02020603050405020304" pitchFamily="18" charset="0"/>
              </a:rPr>
              <a:t> </a:t>
            </a:r>
            <a:endParaRPr lang="en-US" sz="1200">
              <a:latin typeface="+mj-lt"/>
              <a:ea typeface="Calibri" panose="020F0502020204030204" pitchFamily="34" charset="0"/>
              <a:cs typeface="Times New Roman" panose="02020603050405020304" pitchFamily="18" charset="0"/>
            </a:endParaRPr>
          </a:p>
        </p:txBody>
      </p:sp>
      <p:pic>
        <p:nvPicPr>
          <p:cNvPr id="3" name="Graphic 2" descr="Line arrow: Clockwise curve with solid fill">
            <a:extLst>
              <a:ext uri="{FF2B5EF4-FFF2-40B4-BE49-F238E27FC236}">
                <a16:creationId xmlns:a16="http://schemas.microsoft.com/office/drawing/2014/main" id="{287B5DB2-86FE-44F8-B8D7-A0E0F4993D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6866592" flipV="1">
            <a:off x="1425257" y="1734126"/>
            <a:ext cx="685800" cy="685800"/>
          </a:xfrm>
          <a:prstGeom prst="rect">
            <a:avLst/>
          </a:prstGeom>
        </p:spPr>
      </p:pic>
      <p:pic>
        <p:nvPicPr>
          <p:cNvPr id="5" name="Graphic 4" descr="Line arrow: Clockwise curve with solid fill">
            <a:extLst>
              <a:ext uri="{FF2B5EF4-FFF2-40B4-BE49-F238E27FC236}">
                <a16:creationId xmlns:a16="http://schemas.microsoft.com/office/drawing/2014/main" id="{042A5644-9FE5-9D7C-1A56-E15C960F552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6866592" flipV="1">
            <a:off x="2292012" y="2757713"/>
            <a:ext cx="685800" cy="685800"/>
          </a:xfrm>
          <a:prstGeom prst="rect">
            <a:avLst/>
          </a:prstGeom>
        </p:spPr>
      </p:pic>
      <p:pic>
        <p:nvPicPr>
          <p:cNvPr id="7" name="Graphic 6" descr="Fork In Road with solid fill">
            <a:extLst>
              <a:ext uri="{FF2B5EF4-FFF2-40B4-BE49-F238E27FC236}">
                <a16:creationId xmlns:a16="http://schemas.microsoft.com/office/drawing/2014/main" id="{1FEC272A-B2FF-0217-0AE0-6BB0F0711EB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65222" y="3427026"/>
            <a:ext cx="1910891" cy="1910891"/>
          </a:xfrm>
          <a:prstGeom prst="rect">
            <a:avLst/>
          </a:prstGeom>
        </p:spPr>
      </p:pic>
    </p:spTree>
    <p:extLst>
      <p:ext uri="{BB962C8B-B14F-4D97-AF65-F5344CB8AC3E}">
        <p14:creationId xmlns:p14="http://schemas.microsoft.com/office/powerpoint/2010/main" val="1870765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A12654-F1BE-427F-95A1-3FF78C7F75D0}"/>
              </a:ext>
            </a:extLst>
          </p:cNvPr>
          <p:cNvSpPr txBox="1"/>
          <p:nvPr/>
        </p:nvSpPr>
        <p:spPr>
          <a:xfrm>
            <a:off x="0" y="1728387"/>
            <a:ext cx="9144000" cy="34470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Aft>
                <a:spcPts val="1200"/>
              </a:spcAft>
            </a:pPr>
            <a:endParaRPr lang="en-US" sz="2800" b="1">
              <a:solidFill>
                <a:schemeClr val="bg1"/>
              </a:solidFill>
              <a:latin typeface="Open Sans"/>
              <a:ea typeface="Open Sans" panose="020B0606030504020204" pitchFamily="34" charset="0"/>
              <a:cs typeface="Open Sans" panose="020B0606030504020204" pitchFamily="34" charset="0"/>
            </a:endParaRPr>
          </a:p>
          <a:p>
            <a:pPr algn="ctr">
              <a:spcAft>
                <a:spcPts val="1200"/>
              </a:spcAft>
            </a:pPr>
            <a:endParaRPr lang="en-US" sz="2800" b="1">
              <a:solidFill>
                <a:schemeClr val="bg1"/>
              </a:solidFill>
              <a:latin typeface="Open Sans"/>
              <a:ea typeface="Open Sans"/>
              <a:cs typeface="Open Sans"/>
            </a:endParaRPr>
          </a:p>
          <a:p>
            <a:pPr algn="ctr">
              <a:spcAft>
                <a:spcPts val="1200"/>
              </a:spcAft>
            </a:pPr>
            <a:endParaRPr lang="en-US" sz="2800" b="1">
              <a:solidFill>
                <a:schemeClr val="bg1"/>
              </a:solidFill>
              <a:latin typeface="Open Sans"/>
              <a:ea typeface="Open Sans"/>
              <a:cs typeface="Open Sans"/>
            </a:endParaRPr>
          </a:p>
          <a:p>
            <a:pPr algn="ctr">
              <a:spcAft>
                <a:spcPts val="1200"/>
              </a:spcAft>
            </a:pPr>
            <a:endParaRPr lang="en-US" sz="2800" b="1" i="1">
              <a:solidFill>
                <a:schemeClr val="bg1"/>
              </a:solidFill>
              <a:latin typeface="Open Sans"/>
              <a:ea typeface="Open Sans"/>
              <a:cs typeface="Open Sans"/>
            </a:endParaRPr>
          </a:p>
          <a:p>
            <a:pPr algn="ctr">
              <a:spcAft>
                <a:spcPts val="1200"/>
              </a:spcAft>
            </a:pPr>
            <a:r>
              <a:rPr lang="en-US" sz="2800" b="1">
                <a:solidFill>
                  <a:schemeClr val="bg1"/>
                </a:solidFill>
                <a:latin typeface="Open Sans"/>
                <a:ea typeface="Open Sans"/>
                <a:cs typeface="Open Sans"/>
              </a:rPr>
              <a:t>Grassroots Café</a:t>
            </a:r>
          </a:p>
          <a:p>
            <a:pPr algn="ctr">
              <a:spcAft>
                <a:spcPts val="1200"/>
              </a:spcAft>
            </a:pPr>
            <a:endParaRPr lang="en-US" sz="2800" b="1">
              <a:solidFill>
                <a:schemeClr val="bg1"/>
              </a:solidFill>
              <a:latin typeface="Open Sans"/>
              <a:ea typeface="Open Sans"/>
              <a:cs typeface="Open Sans"/>
            </a:endParaRPr>
          </a:p>
        </p:txBody>
      </p:sp>
    </p:spTree>
    <p:extLst>
      <p:ext uri="{BB962C8B-B14F-4D97-AF65-F5344CB8AC3E}">
        <p14:creationId xmlns:p14="http://schemas.microsoft.com/office/powerpoint/2010/main" val="3010472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B5F2B-F512-FDD9-A737-D3CC474DBEFA}"/>
              </a:ext>
            </a:extLst>
          </p:cNvPr>
          <p:cNvSpPr>
            <a:spLocks noGrp="1"/>
          </p:cNvSpPr>
          <p:nvPr>
            <p:ph type="title"/>
          </p:nvPr>
        </p:nvSpPr>
        <p:spPr>
          <a:xfrm>
            <a:off x="3895324" y="2096378"/>
            <a:ext cx="5147187" cy="645943"/>
          </a:xfrm>
        </p:spPr>
        <p:txBody>
          <a:bodyPr>
            <a:normAutofit fontScale="90000"/>
          </a:bodyPr>
          <a:lstStyle/>
          <a:p>
            <a:br>
              <a:rPr lang="en-US"/>
            </a:br>
            <a:r>
              <a:rPr lang="en-US" sz="3200" b="1">
                <a:latin typeface="Open Sans"/>
                <a:ea typeface="Open Sans"/>
                <a:cs typeface="Open Sans"/>
              </a:rPr>
              <a:t>Joanne Carter</a:t>
            </a:r>
            <a:br>
              <a:rPr lang="en-US" sz="3200" b="1">
                <a:latin typeface="Open Sans"/>
              </a:rPr>
            </a:br>
            <a:r>
              <a:rPr lang="en-US" sz="3200">
                <a:latin typeface="Open Sans"/>
                <a:ea typeface="Open Sans"/>
                <a:cs typeface="Open Sans"/>
              </a:rPr>
              <a:t>RESULTS Executive Director</a:t>
            </a:r>
            <a:br>
              <a:rPr lang="en-US" sz="3200">
                <a:latin typeface="Open Sans"/>
              </a:rPr>
            </a:br>
            <a:endParaRPr lang="en-US" sz="2200">
              <a:latin typeface="Open Sans"/>
              <a:ea typeface="Open Sans"/>
              <a:cs typeface="Open Sans"/>
            </a:endParaRPr>
          </a:p>
        </p:txBody>
      </p:sp>
      <p:sp>
        <p:nvSpPr>
          <p:cNvPr id="4" name="AutoShape 6" descr="Joanne Carter">
            <a:extLst>
              <a:ext uri="{FF2B5EF4-FFF2-40B4-BE49-F238E27FC236}">
                <a16:creationId xmlns:a16="http://schemas.microsoft.com/office/drawing/2014/main" id="{963B29C1-061C-51CE-33D0-E6F651D10974}"/>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Joanne Carter">
            <a:extLst>
              <a:ext uri="{FF2B5EF4-FFF2-40B4-BE49-F238E27FC236}">
                <a16:creationId xmlns:a16="http://schemas.microsoft.com/office/drawing/2014/main" id="{CD4BACD3-674B-EE1A-1039-7AF6BA7A74FE}"/>
              </a:ext>
            </a:extLst>
          </p:cNvPr>
          <p:cNvSpPr>
            <a:spLocks noChangeAspect="1" noChangeArrowheads="1"/>
          </p:cNvSpPr>
          <p:nvPr/>
        </p:nvSpPr>
        <p:spPr bwMode="auto">
          <a:xfrm>
            <a:off x="4572000" y="2571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0" descr="Joanne Carter">
            <a:extLst>
              <a:ext uri="{FF2B5EF4-FFF2-40B4-BE49-F238E27FC236}">
                <a16:creationId xmlns:a16="http://schemas.microsoft.com/office/drawing/2014/main" id="{64F5C5B1-669B-D990-DA89-72917028EFE3}"/>
              </a:ext>
            </a:extLst>
          </p:cNvPr>
          <p:cNvSpPr>
            <a:spLocks noChangeAspect="1" noChangeArrowheads="1"/>
          </p:cNvSpPr>
          <p:nvPr/>
        </p:nvSpPr>
        <p:spPr bwMode="auto">
          <a:xfrm>
            <a:off x="4724400" y="27241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Title 1">
            <a:extLst>
              <a:ext uri="{FF2B5EF4-FFF2-40B4-BE49-F238E27FC236}">
                <a16:creationId xmlns:a16="http://schemas.microsoft.com/office/drawing/2014/main" id="{910307DF-B13D-A3A4-F98D-50B37D822953}"/>
              </a:ext>
            </a:extLst>
          </p:cNvPr>
          <p:cNvSpPr txBox="1">
            <a:spLocks/>
          </p:cNvSpPr>
          <p:nvPr/>
        </p:nvSpPr>
        <p:spPr>
          <a:xfrm>
            <a:off x="718854" y="109209"/>
            <a:ext cx="7401491" cy="85725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200" b="1" dirty="0">
                <a:solidFill>
                  <a:srgbClr val="D50032"/>
                </a:solidFill>
                <a:latin typeface="Open Sans"/>
                <a:ea typeface="Open Sans"/>
                <a:cs typeface="Open Sans"/>
              </a:rPr>
              <a:t>Welcome!</a:t>
            </a:r>
          </a:p>
        </p:txBody>
      </p:sp>
      <p:pic>
        <p:nvPicPr>
          <p:cNvPr id="9" name="Picture 8">
            <a:extLst>
              <a:ext uri="{FF2B5EF4-FFF2-40B4-BE49-F238E27FC236}">
                <a16:creationId xmlns:a16="http://schemas.microsoft.com/office/drawing/2014/main" id="{E11A0254-40CC-46EE-0A72-995913A0B41F}"/>
              </a:ext>
            </a:extLst>
          </p:cNvPr>
          <p:cNvPicPr>
            <a:picLocks noChangeAspect="1"/>
          </p:cNvPicPr>
          <p:nvPr/>
        </p:nvPicPr>
        <p:blipFill>
          <a:blip r:embed="rId3"/>
          <a:stretch>
            <a:fillRect/>
          </a:stretch>
        </p:blipFill>
        <p:spPr>
          <a:xfrm>
            <a:off x="747251" y="1123627"/>
            <a:ext cx="3064284" cy="3059125"/>
          </a:xfrm>
          <a:prstGeom prst="rect">
            <a:avLst/>
          </a:prstGeom>
        </p:spPr>
      </p:pic>
    </p:spTree>
    <p:extLst>
      <p:ext uri="{BB962C8B-B14F-4D97-AF65-F5344CB8AC3E}">
        <p14:creationId xmlns:p14="http://schemas.microsoft.com/office/powerpoint/2010/main" val="1452752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5FFDF-0AC5-8C1B-2888-7C75A5A20CA5}"/>
              </a:ext>
            </a:extLst>
          </p:cNvPr>
          <p:cNvSpPr>
            <a:spLocks noGrp="1"/>
          </p:cNvSpPr>
          <p:nvPr>
            <p:ph type="title"/>
          </p:nvPr>
        </p:nvSpPr>
        <p:spPr>
          <a:xfrm>
            <a:off x="572401" y="0"/>
            <a:ext cx="7401491" cy="857250"/>
          </a:xfrm>
        </p:spPr>
        <p:txBody>
          <a:bodyPr>
            <a:normAutofit/>
          </a:bodyPr>
          <a:lstStyle/>
          <a:p>
            <a:r>
              <a:rPr lang="en-US" sz="3200" b="1" dirty="0">
                <a:solidFill>
                  <a:srgbClr val="D50032"/>
                </a:solidFill>
              </a:rPr>
              <a:t>Let’s get ready for August Recess!</a:t>
            </a:r>
            <a:endParaRPr lang="en-US" sz="3200" b="1" dirty="0">
              <a:solidFill>
                <a:schemeClr val="tx1"/>
              </a:solidFill>
            </a:endParaRPr>
          </a:p>
        </p:txBody>
      </p:sp>
      <p:sp>
        <p:nvSpPr>
          <p:cNvPr id="5" name="Content Placeholder 4">
            <a:extLst>
              <a:ext uri="{FF2B5EF4-FFF2-40B4-BE49-F238E27FC236}">
                <a16:creationId xmlns:a16="http://schemas.microsoft.com/office/drawing/2014/main" id="{12346EE8-6FAC-E56A-B8AC-0FC0C601CD5D}"/>
              </a:ext>
            </a:extLst>
          </p:cNvPr>
          <p:cNvSpPr>
            <a:spLocks noGrp="1"/>
          </p:cNvSpPr>
          <p:nvPr>
            <p:ph idx="1"/>
          </p:nvPr>
        </p:nvSpPr>
        <p:spPr>
          <a:xfrm>
            <a:off x="376993" y="1324488"/>
            <a:ext cx="8229600" cy="3394472"/>
          </a:xfrm>
        </p:spPr>
        <p:txBody>
          <a:bodyPr>
            <a:normAutofit/>
          </a:bodyPr>
          <a:lstStyle/>
          <a:p>
            <a:pPr marL="0" indent="0" algn="ctr">
              <a:lnSpc>
                <a:spcPct val="114000"/>
              </a:lnSpc>
              <a:spcBef>
                <a:spcPts val="0"/>
              </a:spcBef>
              <a:spcAft>
                <a:spcPts val="1200"/>
              </a:spcAft>
              <a:buSzPct val="100000"/>
              <a:buNone/>
            </a:pPr>
            <a:r>
              <a:rPr lang="en-US" sz="2800" b="1" i="1" dirty="0"/>
              <a:t>How did past lobby meeting requests go?</a:t>
            </a:r>
          </a:p>
          <a:p>
            <a:pPr marL="0" indent="0" algn="ctr">
              <a:lnSpc>
                <a:spcPct val="114000"/>
              </a:lnSpc>
              <a:spcBef>
                <a:spcPts val="0"/>
              </a:spcBef>
              <a:spcAft>
                <a:spcPts val="1200"/>
              </a:spcAft>
              <a:buSzPct val="100000"/>
              <a:buNone/>
            </a:pPr>
            <a:r>
              <a:rPr lang="en-US" sz="2800" dirty="0"/>
              <a:t>What were some successes? </a:t>
            </a:r>
          </a:p>
          <a:p>
            <a:pPr marL="0" indent="0" algn="ctr">
              <a:lnSpc>
                <a:spcPct val="114000"/>
              </a:lnSpc>
              <a:spcBef>
                <a:spcPts val="0"/>
              </a:spcBef>
              <a:spcAft>
                <a:spcPts val="1200"/>
              </a:spcAft>
              <a:buSzPct val="100000"/>
              <a:buNone/>
            </a:pPr>
            <a:r>
              <a:rPr lang="en-US" sz="2800" dirty="0"/>
              <a:t>What were some challenges, and how did you </a:t>
            </a:r>
            <a:br>
              <a:rPr lang="en-US" sz="2800" dirty="0"/>
            </a:br>
            <a:r>
              <a:rPr lang="en-US" sz="2800" dirty="0"/>
              <a:t>overcome them?</a:t>
            </a:r>
            <a:endParaRPr lang="en-US" sz="2400" dirty="0"/>
          </a:p>
          <a:p>
            <a:pPr indent="-499110">
              <a:spcBef>
                <a:spcPts val="852"/>
              </a:spcBef>
            </a:pPr>
            <a:endParaRPr lang="en-US" sz="2400" dirty="0"/>
          </a:p>
        </p:txBody>
      </p:sp>
    </p:spTree>
    <p:extLst>
      <p:ext uri="{BB962C8B-B14F-4D97-AF65-F5344CB8AC3E}">
        <p14:creationId xmlns:p14="http://schemas.microsoft.com/office/powerpoint/2010/main" val="748847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5FFDF-0AC5-8C1B-2888-7C75A5A20CA5}"/>
              </a:ext>
            </a:extLst>
          </p:cNvPr>
          <p:cNvSpPr>
            <a:spLocks noGrp="1"/>
          </p:cNvSpPr>
          <p:nvPr>
            <p:ph type="title"/>
          </p:nvPr>
        </p:nvSpPr>
        <p:spPr/>
        <p:txBody>
          <a:bodyPr>
            <a:normAutofit/>
          </a:bodyPr>
          <a:lstStyle/>
          <a:p>
            <a:r>
              <a:rPr lang="en-US" sz="3200" b="1" dirty="0">
                <a:solidFill>
                  <a:srgbClr val="D50032"/>
                </a:solidFill>
              </a:rPr>
              <a:t>Let’s get ready for August Recess!</a:t>
            </a:r>
            <a:endParaRPr lang="en-US" sz="3200" b="1" dirty="0">
              <a:solidFill>
                <a:schemeClr val="tx1"/>
              </a:solidFill>
            </a:endParaRPr>
          </a:p>
        </p:txBody>
      </p:sp>
      <p:sp>
        <p:nvSpPr>
          <p:cNvPr id="5" name="Content Placeholder 4">
            <a:extLst>
              <a:ext uri="{FF2B5EF4-FFF2-40B4-BE49-F238E27FC236}">
                <a16:creationId xmlns:a16="http://schemas.microsoft.com/office/drawing/2014/main" id="{12346EE8-6FAC-E56A-B8AC-0FC0C601CD5D}"/>
              </a:ext>
            </a:extLst>
          </p:cNvPr>
          <p:cNvSpPr>
            <a:spLocks noGrp="1"/>
          </p:cNvSpPr>
          <p:nvPr>
            <p:ph idx="1"/>
          </p:nvPr>
        </p:nvSpPr>
        <p:spPr>
          <a:xfrm>
            <a:off x="107577" y="1123287"/>
            <a:ext cx="8323624" cy="3969813"/>
          </a:xfrm>
        </p:spPr>
        <p:txBody>
          <a:bodyPr>
            <a:normAutofit fontScale="77500" lnSpcReduction="20000"/>
          </a:bodyPr>
          <a:lstStyle/>
          <a:p>
            <a:pPr marL="0" indent="0">
              <a:lnSpc>
                <a:spcPct val="134000"/>
              </a:lnSpc>
              <a:spcBef>
                <a:spcPts val="0"/>
              </a:spcBef>
              <a:spcAft>
                <a:spcPts val="600"/>
              </a:spcAft>
              <a:buSzPct val="100000"/>
              <a:buNone/>
            </a:pPr>
            <a:r>
              <a:rPr lang="en-US" sz="2900" b="1" dirty="0"/>
              <a:t>Here are some tips to prepare:</a:t>
            </a:r>
          </a:p>
          <a:p>
            <a:pPr marL="342900" indent="-342900">
              <a:lnSpc>
                <a:spcPct val="134000"/>
              </a:lnSpc>
              <a:spcBef>
                <a:spcPts val="0"/>
              </a:spcBef>
              <a:spcAft>
                <a:spcPts val="600"/>
              </a:spcAft>
              <a:buSzPct val="100000"/>
            </a:pPr>
            <a:r>
              <a:rPr lang="en-US" sz="2900" dirty="0"/>
              <a:t>Meet with your group and determine your goals.</a:t>
            </a:r>
          </a:p>
          <a:p>
            <a:pPr marL="342900" indent="-342900">
              <a:lnSpc>
                <a:spcPct val="134000"/>
              </a:lnSpc>
              <a:spcBef>
                <a:spcPts val="0"/>
              </a:spcBef>
              <a:spcAft>
                <a:spcPts val="600"/>
              </a:spcAft>
              <a:buSzPct val="100000"/>
            </a:pPr>
            <a:r>
              <a:rPr lang="en-US" sz="2900" dirty="0"/>
              <a:t>Make your request as soon as possible </a:t>
            </a:r>
            <a:r>
              <a:rPr lang="en-US" sz="2900" b="1" dirty="0"/>
              <a:t>(today if you can!), </a:t>
            </a:r>
            <a:r>
              <a:rPr lang="en-US" sz="2900" dirty="0">
                <a:hlinkClick r:id="rId2"/>
              </a:rPr>
              <a:t>a sample meeting request letter </a:t>
            </a:r>
            <a:r>
              <a:rPr lang="en-US" sz="2900" dirty="0"/>
              <a:t>is available on our website.</a:t>
            </a:r>
          </a:p>
          <a:p>
            <a:pPr marL="342900" indent="-342900">
              <a:lnSpc>
                <a:spcPct val="134000"/>
              </a:lnSpc>
              <a:spcBef>
                <a:spcPts val="0"/>
              </a:spcBef>
              <a:spcAft>
                <a:spcPts val="600"/>
              </a:spcAft>
              <a:buSzPct val="100000"/>
            </a:pPr>
            <a:r>
              <a:rPr lang="en-US" sz="2900" dirty="0"/>
              <a:t>Research your member of Congress, where are they on our issues?</a:t>
            </a:r>
          </a:p>
          <a:p>
            <a:pPr marL="342900" indent="-342900">
              <a:lnSpc>
                <a:spcPct val="134000"/>
              </a:lnSpc>
              <a:spcBef>
                <a:spcPts val="0"/>
              </a:spcBef>
              <a:spcAft>
                <a:spcPts val="600"/>
              </a:spcAft>
              <a:buSzPct val="100000"/>
            </a:pPr>
            <a:r>
              <a:rPr lang="en-US" sz="2900" dirty="0">
                <a:latin typeface="Open Sans" panose="020B0606030504020204" pitchFamily="34" charset="0"/>
                <a:ea typeface="Open Sans" panose="020B0606030504020204" pitchFamily="34" charset="0"/>
                <a:cs typeface="Open Sans" panose="020B0606030504020204" pitchFamily="34" charset="0"/>
              </a:rPr>
              <a:t>Join lobby prep office hours held by staff or request a lobby prep meeting if you need one.</a:t>
            </a:r>
            <a:endParaRPr lang="en-US" sz="2900" dirty="0"/>
          </a:p>
          <a:p>
            <a:pPr indent="-499110">
              <a:spcBef>
                <a:spcPts val="852"/>
              </a:spcBef>
            </a:pPr>
            <a:endParaRPr lang="en-US" sz="2400" dirty="0"/>
          </a:p>
        </p:txBody>
      </p:sp>
    </p:spTree>
    <p:extLst>
      <p:ext uri="{BB962C8B-B14F-4D97-AF65-F5344CB8AC3E}">
        <p14:creationId xmlns:p14="http://schemas.microsoft.com/office/powerpoint/2010/main" val="2559850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5FFDF-0AC5-8C1B-2888-7C75A5A20CA5}"/>
              </a:ext>
            </a:extLst>
          </p:cNvPr>
          <p:cNvSpPr>
            <a:spLocks noGrp="1"/>
          </p:cNvSpPr>
          <p:nvPr>
            <p:ph type="title"/>
          </p:nvPr>
        </p:nvSpPr>
        <p:spPr>
          <a:xfrm>
            <a:off x="457201" y="205979"/>
            <a:ext cx="7401491" cy="636421"/>
          </a:xfrm>
        </p:spPr>
        <p:txBody>
          <a:bodyPr>
            <a:normAutofit/>
          </a:bodyPr>
          <a:lstStyle/>
          <a:p>
            <a:r>
              <a:rPr lang="en-US" sz="3200" b="1" dirty="0">
                <a:solidFill>
                  <a:srgbClr val="D50032"/>
                </a:solidFill>
              </a:rPr>
              <a:t>Let’s get ready for August Recess!</a:t>
            </a:r>
          </a:p>
        </p:txBody>
      </p:sp>
      <p:sp>
        <p:nvSpPr>
          <p:cNvPr id="5" name="Content Placeholder 4">
            <a:extLst>
              <a:ext uri="{FF2B5EF4-FFF2-40B4-BE49-F238E27FC236}">
                <a16:creationId xmlns:a16="http://schemas.microsoft.com/office/drawing/2014/main" id="{12346EE8-6FAC-E56A-B8AC-0FC0C601CD5D}"/>
              </a:ext>
            </a:extLst>
          </p:cNvPr>
          <p:cNvSpPr>
            <a:spLocks noGrp="1"/>
          </p:cNvSpPr>
          <p:nvPr>
            <p:ph idx="1"/>
          </p:nvPr>
        </p:nvSpPr>
        <p:spPr>
          <a:xfrm>
            <a:off x="161366" y="1029287"/>
            <a:ext cx="8913478" cy="4003755"/>
          </a:xfrm>
        </p:spPr>
        <p:txBody>
          <a:bodyPr>
            <a:normAutofit fontScale="92500"/>
          </a:bodyPr>
          <a:lstStyle/>
          <a:p>
            <a:pPr marL="0" indent="0">
              <a:lnSpc>
                <a:spcPct val="134000"/>
              </a:lnSpc>
              <a:spcBef>
                <a:spcPts val="0"/>
              </a:spcBef>
              <a:spcAft>
                <a:spcPts val="600"/>
              </a:spcAft>
              <a:buSzPct val="100000"/>
              <a:buNone/>
            </a:pPr>
            <a:r>
              <a:rPr lang="en-US" sz="2400" b="1" dirty="0"/>
              <a:t>Here are some tips to prepare:</a:t>
            </a:r>
            <a:endParaRPr lang="en-US" sz="2200" dirty="0"/>
          </a:p>
          <a:p>
            <a:pPr marL="342900" indent="-342900">
              <a:lnSpc>
                <a:spcPct val="134000"/>
              </a:lnSpc>
              <a:spcBef>
                <a:spcPts val="0"/>
              </a:spcBef>
              <a:spcAft>
                <a:spcPts val="600"/>
              </a:spcAft>
              <a:buSzPct val="100000"/>
            </a:pPr>
            <a:r>
              <a:rPr lang="en-US" sz="2400" dirty="0"/>
              <a:t>Review the issues, watch campaign videos, prepare your EPIC laser talks.</a:t>
            </a:r>
          </a:p>
          <a:p>
            <a:pPr marL="342900" indent="-342900">
              <a:lnSpc>
                <a:spcPct val="134000"/>
              </a:lnSpc>
              <a:spcBef>
                <a:spcPts val="0"/>
              </a:spcBef>
              <a:spcAft>
                <a:spcPts val="600"/>
              </a:spcAft>
              <a:buSzPct val="100000"/>
            </a:pPr>
            <a:r>
              <a:rPr lang="en-US" sz="2400" dirty="0"/>
              <a:t>Prepare media, hand-written letters, and stories.</a:t>
            </a:r>
          </a:p>
          <a:p>
            <a:pPr marL="342900" indent="-342900">
              <a:lnSpc>
                <a:spcPct val="134000"/>
              </a:lnSpc>
              <a:spcBef>
                <a:spcPts val="0"/>
              </a:spcBef>
              <a:spcAft>
                <a:spcPts val="600"/>
              </a:spcAft>
              <a:buSzPct val="100000"/>
            </a:pPr>
            <a:r>
              <a:rPr lang="en-US" sz="2400" dirty="0"/>
              <a:t>Reach out to warm leads, partners, and others in your community. Invite them to join your meetings!</a:t>
            </a:r>
          </a:p>
          <a:p>
            <a:pPr marL="0" indent="0" algn="ctr">
              <a:lnSpc>
                <a:spcPct val="134000"/>
              </a:lnSpc>
              <a:spcBef>
                <a:spcPts val="0"/>
              </a:spcBef>
              <a:spcAft>
                <a:spcPts val="600"/>
              </a:spcAft>
              <a:buSzPct val="100000"/>
              <a:buNone/>
            </a:pPr>
            <a:r>
              <a:rPr lang="en-US" sz="2400" b="1" dirty="0">
                <a:latin typeface="Open Sans" panose="020B0606030504020204" pitchFamily="34" charset="0"/>
                <a:ea typeface="Open Sans" panose="020B0606030504020204" pitchFamily="34" charset="0"/>
                <a:cs typeface="Open Sans" panose="020B0606030504020204" pitchFamily="34" charset="0"/>
              </a:rPr>
              <a:t>Check out our </a:t>
            </a:r>
            <a:r>
              <a:rPr lang="en-US" sz="2400" b="1">
                <a:latin typeface="Open Sans" panose="020B0606030504020204" pitchFamily="34" charset="0"/>
                <a:ea typeface="Open Sans" panose="020B0606030504020204" pitchFamily="34" charset="0"/>
                <a:cs typeface="Open Sans" panose="020B0606030504020204" pitchFamily="34" charset="0"/>
                <a:hlinkClick r:id="rId2"/>
              </a:rPr>
              <a:t>August Recess Meetings Checklist </a:t>
            </a:r>
            <a:r>
              <a:rPr lang="en-US" sz="2400" b="1" dirty="0">
                <a:latin typeface="Open Sans" panose="020B0606030504020204" pitchFamily="34" charset="0"/>
                <a:ea typeface="Open Sans" panose="020B0606030504020204" pitchFamily="34" charset="0"/>
                <a:cs typeface="Open Sans" panose="020B0606030504020204" pitchFamily="34" charset="0"/>
              </a:rPr>
              <a:t>for more!</a:t>
            </a:r>
          </a:p>
          <a:p>
            <a:pPr marL="0" indent="0">
              <a:spcBef>
                <a:spcPts val="852"/>
              </a:spcBef>
              <a:buSzPct val="100000"/>
              <a:buNone/>
            </a:pPr>
            <a:endParaRPr lang="en-US" sz="2400" dirty="0"/>
          </a:p>
        </p:txBody>
      </p:sp>
    </p:spTree>
    <p:extLst>
      <p:ext uri="{BB962C8B-B14F-4D97-AF65-F5344CB8AC3E}">
        <p14:creationId xmlns:p14="http://schemas.microsoft.com/office/powerpoint/2010/main" val="2832536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393B-A9F4-DDC7-AE0F-B8C4F7A1FF00}"/>
              </a:ext>
            </a:extLst>
          </p:cNvPr>
          <p:cNvSpPr>
            <a:spLocks noGrp="1"/>
          </p:cNvSpPr>
          <p:nvPr>
            <p:ph type="title"/>
          </p:nvPr>
        </p:nvSpPr>
        <p:spPr>
          <a:xfrm>
            <a:off x="658884" y="98119"/>
            <a:ext cx="7401491" cy="857250"/>
          </a:xfrm>
        </p:spPr>
        <p:txBody>
          <a:bodyPr>
            <a:normAutofit fontScale="90000"/>
          </a:bodyPr>
          <a:lstStyle/>
          <a:p>
            <a:br>
              <a:rPr lang="en-US" sz="3600" b="1" dirty="0">
                <a:solidFill>
                  <a:srgbClr val="D50032"/>
                </a:solidFill>
              </a:rPr>
            </a:br>
            <a:r>
              <a:rPr lang="en-US" sz="3600" b="1" dirty="0">
                <a:solidFill>
                  <a:srgbClr val="D50032"/>
                </a:solidFill>
              </a:rPr>
              <a:t>Open Shares</a:t>
            </a:r>
            <a:br>
              <a:rPr lang="en-US" sz="3600" b="1" dirty="0"/>
            </a:br>
            <a:endParaRPr lang="en-US" sz="3600" dirty="0">
              <a:solidFill>
                <a:srgbClr val="D50032"/>
              </a:solidFill>
            </a:endParaRPr>
          </a:p>
        </p:txBody>
      </p:sp>
      <p:sp>
        <p:nvSpPr>
          <p:cNvPr id="3" name="TextBox 2">
            <a:extLst>
              <a:ext uri="{FF2B5EF4-FFF2-40B4-BE49-F238E27FC236}">
                <a16:creationId xmlns:a16="http://schemas.microsoft.com/office/drawing/2014/main" id="{F6191203-F6F5-2BD3-3E34-C51B19806D7D}"/>
              </a:ext>
            </a:extLst>
          </p:cNvPr>
          <p:cNvSpPr txBox="1"/>
          <p:nvPr/>
        </p:nvSpPr>
        <p:spPr>
          <a:xfrm>
            <a:off x="83405" y="955369"/>
            <a:ext cx="8773081" cy="3391634"/>
          </a:xfrm>
          <a:prstGeom prst="rect">
            <a:avLst/>
          </a:prstGeom>
          <a:noFill/>
        </p:spPr>
        <p:txBody>
          <a:bodyPr wrap="square" lIns="91440" tIns="45720" rIns="91440" bIns="45720" rtlCol="0" anchor="t">
            <a:spAutoFit/>
          </a:bodyPr>
          <a:lstStyle/>
          <a:p>
            <a:pPr lvl="1">
              <a:lnSpc>
                <a:spcPct val="114000"/>
              </a:lnSpc>
              <a:spcAft>
                <a:spcPts val="1200"/>
              </a:spcAft>
            </a:pPr>
            <a:r>
              <a:rPr lang="en-US" sz="2800" b="1" i="1" dirty="0">
                <a:solidFill>
                  <a:srgbClr val="000000"/>
                </a:solidFill>
                <a:latin typeface="Open Sans" panose="020B0606030504020204" pitchFamily="34" charset="0"/>
                <a:ea typeface="Open Sans" panose="020B0606030504020204" pitchFamily="34" charset="0"/>
                <a:cs typeface="Open Sans" panose="020B0606030504020204" pitchFamily="34" charset="0"/>
              </a:rPr>
              <a:t>Let's talk about August recess meetings</a:t>
            </a:r>
            <a:endParaRPr lang="en-US" sz="2800" b="1" dirty="0">
              <a:latin typeface="Open Sans" panose="020B0606030504020204" pitchFamily="34" charset="0"/>
              <a:ea typeface="Open Sans" panose="020B0606030504020204" pitchFamily="34" charset="0"/>
              <a:cs typeface="Open Sans" panose="020B0606030504020204" pitchFamily="34" charset="0"/>
            </a:endParaRPr>
          </a:p>
          <a:p>
            <a:pPr marL="914400" lvl="1" indent="-457200">
              <a:lnSpc>
                <a:spcPct val="114000"/>
              </a:lnSpc>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What’s a success you’ve had in booking/prepping for a lobby meeting – maybe even something that surprised you!</a:t>
            </a:r>
          </a:p>
          <a:p>
            <a:pPr marL="914400" lvl="1" indent="-457200">
              <a:lnSpc>
                <a:spcPct val="114000"/>
              </a:lnSpc>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What’s a dilemma you’ve faced in booking or prepping for a lobby meeting and how did you overcome it?</a:t>
            </a:r>
            <a:endParaRPr lang="en-US" sz="2800" i="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965575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E74FED-C8CB-3276-B38B-9B7F57918E25}"/>
              </a:ext>
            </a:extLst>
          </p:cNvPr>
          <p:cNvSpPr>
            <a:spLocks noGrp="1"/>
          </p:cNvSpPr>
          <p:nvPr>
            <p:ph type="title"/>
          </p:nvPr>
        </p:nvSpPr>
        <p:spPr>
          <a:xfrm>
            <a:off x="871254" y="131204"/>
            <a:ext cx="7401491" cy="624796"/>
          </a:xfrm>
        </p:spPr>
        <p:txBody>
          <a:bodyPr>
            <a:normAutofit fontScale="90000"/>
          </a:bodyPr>
          <a:lstStyle/>
          <a:p>
            <a:r>
              <a:rPr lang="en-US" sz="3600" b="1" dirty="0">
                <a:solidFill>
                  <a:srgbClr val="D50032"/>
                </a:solidFill>
              </a:rPr>
              <a:t>Lobby Meeting Turnout </a:t>
            </a:r>
            <a:endParaRPr lang="en-US" dirty="0"/>
          </a:p>
        </p:txBody>
      </p:sp>
      <p:sp>
        <p:nvSpPr>
          <p:cNvPr id="6" name="TextBox 5">
            <a:extLst>
              <a:ext uri="{FF2B5EF4-FFF2-40B4-BE49-F238E27FC236}">
                <a16:creationId xmlns:a16="http://schemas.microsoft.com/office/drawing/2014/main" id="{C2BE9D9F-751B-F555-8098-3D2EBDC84EBC}"/>
              </a:ext>
            </a:extLst>
          </p:cNvPr>
          <p:cNvSpPr txBox="1"/>
          <p:nvPr/>
        </p:nvSpPr>
        <p:spPr>
          <a:xfrm>
            <a:off x="448355" y="1107407"/>
            <a:ext cx="8247287" cy="34622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14000"/>
              </a:lnSpc>
              <a:spcAft>
                <a:spcPts val="1200"/>
              </a:spcAft>
            </a:pPr>
            <a:r>
              <a:rPr lang="en-US" sz="2200" b="1" dirty="0">
                <a:latin typeface="Open Sans"/>
                <a:ea typeface="Open Sans"/>
                <a:cs typeface="Open Sans"/>
              </a:rPr>
              <a:t>What is the goal? </a:t>
            </a:r>
            <a:r>
              <a:rPr lang="en-US" sz="2200" dirty="0">
                <a:latin typeface="Open Sans"/>
                <a:ea typeface="Open Sans"/>
                <a:cs typeface="Open Sans"/>
              </a:rPr>
              <a:t>Mobilize people from our communities to attend lobby meetings with us during the August 2023 recess (Aug 8 - Sep 5)</a:t>
            </a:r>
            <a:endParaRPr lang="en-US" sz="2200" b="1" dirty="0">
              <a:latin typeface="Open Sans"/>
              <a:ea typeface="Open Sans"/>
              <a:cs typeface="Open Sans"/>
            </a:endParaRPr>
          </a:p>
          <a:p>
            <a:pPr>
              <a:lnSpc>
                <a:spcPct val="114000"/>
              </a:lnSpc>
              <a:spcAft>
                <a:spcPts val="1200"/>
              </a:spcAft>
            </a:pPr>
            <a:r>
              <a:rPr lang="en-US" sz="2200" b="1" dirty="0">
                <a:latin typeface="Open Sans"/>
                <a:ea typeface="Open Sans"/>
                <a:cs typeface="Open Sans"/>
              </a:rPr>
              <a:t>Why? </a:t>
            </a:r>
            <a:r>
              <a:rPr lang="en-US" sz="2200" dirty="0">
                <a:latin typeface="Open Sans"/>
                <a:ea typeface="Open Sans"/>
                <a:cs typeface="Open Sans"/>
              </a:rPr>
              <a:t>We can demonstrate people power</a:t>
            </a:r>
            <a:r>
              <a:rPr lang="en-US" sz="2200" b="1" dirty="0">
                <a:latin typeface="Open Sans"/>
                <a:ea typeface="Open Sans"/>
                <a:cs typeface="Open Sans"/>
              </a:rPr>
              <a:t> </a:t>
            </a:r>
            <a:r>
              <a:rPr lang="en-US" sz="2200" dirty="0">
                <a:latin typeface="Open Sans"/>
                <a:ea typeface="Open Sans"/>
                <a:cs typeface="Open Sans"/>
              </a:rPr>
              <a:t>with our members of Congress by uplifting</a:t>
            </a:r>
            <a:r>
              <a:rPr lang="en-US" sz="2200" b="1" dirty="0">
                <a:latin typeface="Open Sans"/>
                <a:ea typeface="Open Sans"/>
                <a:cs typeface="Open Sans"/>
              </a:rPr>
              <a:t> </a:t>
            </a:r>
            <a:r>
              <a:rPr lang="en-US" sz="2200" dirty="0">
                <a:latin typeface="Open Sans"/>
                <a:ea typeface="Open Sans"/>
                <a:cs typeface="Open Sans"/>
              </a:rPr>
              <a:t>voices from our community</a:t>
            </a:r>
            <a:r>
              <a:rPr lang="en-US" sz="2200" b="1" dirty="0">
                <a:latin typeface="Open Sans"/>
                <a:ea typeface="Open Sans"/>
                <a:cs typeface="Open Sans"/>
              </a:rPr>
              <a:t> </a:t>
            </a:r>
            <a:r>
              <a:rPr lang="en-US" sz="2200" dirty="0">
                <a:latin typeface="Open Sans"/>
                <a:ea typeface="Open Sans"/>
                <a:cs typeface="Open Sans"/>
              </a:rPr>
              <a:t>who are in support of our issues</a:t>
            </a:r>
          </a:p>
          <a:p>
            <a:pPr>
              <a:lnSpc>
                <a:spcPct val="114000"/>
              </a:lnSpc>
              <a:spcAft>
                <a:spcPts val="1200"/>
              </a:spcAft>
            </a:pPr>
            <a:r>
              <a:rPr lang="en-US" sz="2200" b="1" dirty="0">
                <a:latin typeface="Open Sans"/>
                <a:ea typeface="Open Sans"/>
                <a:cs typeface="Open Sans"/>
              </a:rPr>
              <a:t>Consider inviting: </a:t>
            </a:r>
            <a:r>
              <a:rPr lang="en-US" sz="2200" dirty="0">
                <a:latin typeface="Open Sans"/>
                <a:ea typeface="Open Sans"/>
                <a:cs typeface="Open Sans"/>
              </a:rPr>
              <a:t>your Action Network, community partners, “warm leads” from expansion, family and friends </a:t>
            </a:r>
            <a:endParaRPr lang="en-US" sz="2200" dirty="0">
              <a:cs typeface="Arial"/>
            </a:endParaRPr>
          </a:p>
        </p:txBody>
      </p:sp>
    </p:spTree>
    <p:extLst>
      <p:ext uri="{BB962C8B-B14F-4D97-AF65-F5344CB8AC3E}">
        <p14:creationId xmlns:p14="http://schemas.microsoft.com/office/powerpoint/2010/main" val="3929644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393B-A9F4-DDC7-AE0F-B8C4F7A1FF00}"/>
              </a:ext>
            </a:extLst>
          </p:cNvPr>
          <p:cNvSpPr>
            <a:spLocks noGrp="1"/>
          </p:cNvSpPr>
          <p:nvPr>
            <p:ph type="title"/>
          </p:nvPr>
        </p:nvSpPr>
        <p:spPr>
          <a:xfrm>
            <a:off x="871254" y="96915"/>
            <a:ext cx="7401491" cy="471885"/>
          </a:xfrm>
        </p:spPr>
        <p:txBody>
          <a:bodyPr>
            <a:normAutofit fontScale="90000"/>
          </a:bodyPr>
          <a:lstStyle/>
          <a:p>
            <a:r>
              <a:rPr lang="en-US" sz="4000" b="1" dirty="0">
                <a:solidFill>
                  <a:srgbClr val="D50032"/>
                </a:solidFill>
              </a:rPr>
              <a:t>Resources for you</a:t>
            </a:r>
            <a:endParaRPr lang="en-US" dirty="0"/>
          </a:p>
        </p:txBody>
      </p:sp>
      <p:sp>
        <p:nvSpPr>
          <p:cNvPr id="3" name="TextBox 2">
            <a:extLst>
              <a:ext uri="{FF2B5EF4-FFF2-40B4-BE49-F238E27FC236}">
                <a16:creationId xmlns:a16="http://schemas.microsoft.com/office/drawing/2014/main" id="{F6191203-F6F5-2BD3-3E34-C51B19806D7D}"/>
              </a:ext>
            </a:extLst>
          </p:cNvPr>
          <p:cNvSpPr txBox="1"/>
          <p:nvPr/>
        </p:nvSpPr>
        <p:spPr>
          <a:xfrm>
            <a:off x="480519" y="734955"/>
            <a:ext cx="7970260" cy="3998082"/>
          </a:xfrm>
          <a:prstGeom prst="rect">
            <a:avLst/>
          </a:prstGeom>
          <a:noFill/>
        </p:spPr>
        <p:txBody>
          <a:bodyPr wrap="square" lIns="91440" tIns="45720" rIns="91440" bIns="45720" rtlCol="0" anchor="t">
            <a:spAutoFit/>
          </a:bodyPr>
          <a:lstStyle/>
          <a:p>
            <a:pPr marL="342900" indent="-342900">
              <a:lnSpc>
                <a:spcPct val="114000"/>
              </a:lnSpc>
              <a:spcAft>
                <a:spcPts val="1200"/>
              </a:spcAft>
              <a:buFont typeface="Arial"/>
              <a:buChar char="•"/>
            </a:pPr>
            <a:r>
              <a:rPr lang="en-US" sz="2000" b="1" dirty="0">
                <a:latin typeface="Open Sans"/>
                <a:ea typeface="Open Sans"/>
                <a:cs typeface="Open Sans"/>
                <a:hlinkClick r:id="rId3"/>
              </a:rPr>
              <a:t>Sample phone, email, and text messages</a:t>
            </a:r>
            <a:r>
              <a:rPr lang="en-US" sz="2000" dirty="0">
                <a:latin typeface="Open Sans"/>
                <a:ea typeface="Open Sans"/>
                <a:cs typeface="Open Sans"/>
              </a:rPr>
              <a:t> to use in your invitations </a:t>
            </a:r>
            <a:endParaRPr lang="en-US" sz="2000" dirty="0">
              <a:latin typeface="Open Sans"/>
              <a:ea typeface="Open Sans"/>
              <a:cs typeface="Arial"/>
            </a:endParaRPr>
          </a:p>
          <a:p>
            <a:pPr marL="342900" indent="-342900">
              <a:lnSpc>
                <a:spcPct val="114000"/>
              </a:lnSpc>
              <a:spcAft>
                <a:spcPts val="1200"/>
              </a:spcAft>
              <a:buFont typeface="Arial"/>
              <a:buChar char="•"/>
            </a:pPr>
            <a:r>
              <a:rPr lang="en-US" sz="2000" b="1" dirty="0">
                <a:latin typeface="Open Sans"/>
                <a:ea typeface="Open Sans"/>
                <a:cs typeface="Arial"/>
              </a:rPr>
              <a:t>List of "warm leads"</a:t>
            </a:r>
            <a:r>
              <a:rPr lang="en-US" sz="2000" b="1" dirty="0">
                <a:latin typeface="Open Sans"/>
                <a:ea typeface="Open Sans"/>
                <a:cs typeface="Open Sans"/>
              </a:rPr>
              <a:t> </a:t>
            </a:r>
            <a:r>
              <a:rPr lang="en-US" sz="2000" dirty="0">
                <a:latin typeface="Open Sans"/>
                <a:ea typeface="Open Sans"/>
                <a:cs typeface="Open Sans"/>
              </a:rPr>
              <a:t>(people who inquired about volunteering with RESULTS)</a:t>
            </a:r>
          </a:p>
          <a:p>
            <a:pPr marL="800100" lvl="1" indent="-342900">
              <a:lnSpc>
                <a:spcPct val="114000"/>
              </a:lnSpc>
              <a:spcAft>
                <a:spcPts val="1200"/>
              </a:spcAft>
              <a:buFont typeface="Arial"/>
              <a:buChar char="•"/>
            </a:pPr>
            <a:r>
              <a:rPr lang="en-US" sz="2000" dirty="0">
                <a:latin typeface="Open Sans"/>
                <a:ea typeface="Open Sans"/>
                <a:cs typeface="Open Sans"/>
              </a:rPr>
              <a:t>Ask your RC for your list</a:t>
            </a:r>
          </a:p>
          <a:p>
            <a:pPr marL="342900" indent="-342900">
              <a:lnSpc>
                <a:spcPct val="114000"/>
              </a:lnSpc>
              <a:spcAft>
                <a:spcPts val="1200"/>
              </a:spcAft>
              <a:buFont typeface="Arial"/>
              <a:buChar char="•"/>
            </a:pPr>
            <a:r>
              <a:rPr lang="en-US" sz="2000" b="1" dirty="0">
                <a:latin typeface="Open Sans"/>
                <a:ea typeface="Open Sans"/>
                <a:cs typeface="Arial"/>
              </a:rPr>
              <a:t>August National Webinar = Lobbying 101</a:t>
            </a:r>
          </a:p>
          <a:p>
            <a:pPr marL="800100" lvl="1" indent="-342900">
              <a:lnSpc>
                <a:spcPct val="114000"/>
              </a:lnSpc>
              <a:spcAft>
                <a:spcPts val="1200"/>
              </a:spcAft>
              <a:buFont typeface="Arial"/>
              <a:buChar char="•"/>
            </a:pPr>
            <a:r>
              <a:rPr lang="en-US" sz="2000" dirty="0">
                <a:latin typeface="Open Sans"/>
                <a:ea typeface="Open Sans"/>
                <a:cs typeface="Arial"/>
              </a:rPr>
              <a:t>Invite new volunteers/partners for a primer </a:t>
            </a:r>
          </a:p>
          <a:p>
            <a:pPr marL="342900" indent="-342900">
              <a:lnSpc>
                <a:spcPct val="114000"/>
              </a:lnSpc>
              <a:spcAft>
                <a:spcPts val="1200"/>
              </a:spcAft>
              <a:buFont typeface="Arial"/>
              <a:buChar char="•"/>
            </a:pPr>
            <a:r>
              <a:rPr lang="en-US" sz="2000" b="1" dirty="0">
                <a:latin typeface="Open Sans"/>
                <a:ea typeface="Open Sans"/>
                <a:cs typeface="Arial"/>
                <a:hlinkClick r:id="rId4"/>
              </a:rPr>
              <a:t>August Recess Turnout Toolkit</a:t>
            </a:r>
            <a:r>
              <a:rPr lang="en-US" sz="2000" b="1" dirty="0">
                <a:latin typeface="Open Sans"/>
                <a:ea typeface="Open Sans"/>
                <a:cs typeface="Arial"/>
              </a:rPr>
              <a:t> </a:t>
            </a:r>
            <a:r>
              <a:rPr lang="en-US" sz="2000" dirty="0">
                <a:latin typeface="Open Sans"/>
                <a:ea typeface="Open Sans"/>
                <a:cs typeface="Arial"/>
              </a:rPr>
              <a:t>has a recap of what we discussed today </a:t>
            </a:r>
          </a:p>
        </p:txBody>
      </p:sp>
    </p:spTree>
    <p:extLst>
      <p:ext uri="{BB962C8B-B14F-4D97-AF65-F5344CB8AC3E}">
        <p14:creationId xmlns:p14="http://schemas.microsoft.com/office/powerpoint/2010/main" val="844363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393B-A9F4-DDC7-AE0F-B8C4F7A1FF00}"/>
              </a:ext>
            </a:extLst>
          </p:cNvPr>
          <p:cNvSpPr>
            <a:spLocks noGrp="1"/>
          </p:cNvSpPr>
          <p:nvPr>
            <p:ph type="title"/>
          </p:nvPr>
        </p:nvSpPr>
        <p:spPr>
          <a:xfrm>
            <a:off x="871254" y="0"/>
            <a:ext cx="7401491" cy="857250"/>
          </a:xfrm>
        </p:spPr>
        <p:txBody>
          <a:bodyPr>
            <a:normAutofit/>
          </a:bodyPr>
          <a:lstStyle/>
          <a:p>
            <a:r>
              <a:rPr lang="en-US" sz="3200" b="1" dirty="0">
                <a:solidFill>
                  <a:srgbClr val="D50032"/>
                </a:solidFill>
              </a:rPr>
              <a:t>Lobby Meeting Turnout </a:t>
            </a:r>
            <a:endParaRPr lang="en-US" sz="3200" dirty="0">
              <a:solidFill>
                <a:srgbClr val="D50032"/>
              </a:solidFill>
            </a:endParaRPr>
          </a:p>
        </p:txBody>
      </p:sp>
      <p:sp>
        <p:nvSpPr>
          <p:cNvPr id="3" name="TextBox 2">
            <a:extLst>
              <a:ext uri="{FF2B5EF4-FFF2-40B4-BE49-F238E27FC236}">
                <a16:creationId xmlns:a16="http://schemas.microsoft.com/office/drawing/2014/main" id="{F6191203-F6F5-2BD3-3E34-C51B19806D7D}"/>
              </a:ext>
            </a:extLst>
          </p:cNvPr>
          <p:cNvSpPr txBox="1"/>
          <p:nvPr/>
        </p:nvSpPr>
        <p:spPr>
          <a:xfrm>
            <a:off x="343306" y="857250"/>
            <a:ext cx="8260694" cy="4003853"/>
          </a:xfrm>
          <a:prstGeom prst="rect">
            <a:avLst/>
          </a:prstGeom>
          <a:noFill/>
        </p:spPr>
        <p:txBody>
          <a:bodyPr wrap="square" lIns="91440" tIns="45720" rIns="91440" bIns="45720" rtlCol="0" anchor="t">
            <a:spAutoFit/>
          </a:bodyPr>
          <a:lstStyle/>
          <a:p>
            <a:pPr marL="342900" indent="-342900">
              <a:lnSpc>
                <a:spcPct val="114000"/>
              </a:lnSpc>
              <a:spcAft>
                <a:spcPts val="1200"/>
              </a:spcAft>
              <a:buFont typeface="Arial"/>
              <a:buChar char="•"/>
            </a:pPr>
            <a:r>
              <a:rPr lang="en-US" sz="2200" b="1" dirty="0">
                <a:latin typeface="Open Sans" panose="020B0606030504020204" pitchFamily="34" charset="0"/>
                <a:ea typeface="Open Sans" panose="020B0606030504020204" pitchFamily="34" charset="0"/>
                <a:cs typeface="Open Sans" panose="020B0606030504020204" pitchFamily="34" charset="0"/>
              </a:rPr>
              <a:t>Make your invitation friendly &amp; exciting</a:t>
            </a:r>
            <a:r>
              <a:rPr lang="en-US" sz="2200" dirty="0">
                <a:latin typeface="Open Sans" panose="020B0606030504020204" pitchFamily="34" charset="0"/>
                <a:ea typeface="Open Sans" panose="020B0606030504020204" pitchFamily="34" charset="0"/>
                <a:cs typeface="Open Sans" panose="020B0606030504020204" pitchFamily="34" charset="0"/>
              </a:rPr>
              <a:t> - “This is an opportunity to connect with people and take action around your values!”</a:t>
            </a:r>
          </a:p>
          <a:p>
            <a:pPr marL="342900" indent="-342900">
              <a:lnSpc>
                <a:spcPct val="114000"/>
              </a:lnSpc>
              <a:spcAft>
                <a:spcPts val="1200"/>
              </a:spcAft>
              <a:buFont typeface="Arial"/>
              <a:buChar char="•"/>
            </a:pPr>
            <a:r>
              <a:rPr lang="en-US" sz="2200" b="1" dirty="0">
                <a:latin typeface="Open Sans" panose="020B0606030504020204" pitchFamily="34" charset="0"/>
                <a:ea typeface="Open Sans" panose="020B0606030504020204" pitchFamily="34" charset="0"/>
                <a:cs typeface="Open Sans" panose="020B0606030504020204" pitchFamily="34" charset="0"/>
              </a:rPr>
              <a:t>Have a direct ask</a:t>
            </a:r>
            <a:r>
              <a:rPr lang="en-US" sz="2200" dirty="0">
                <a:latin typeface="Open Sans" panose="020B0606030504020204" pitchFamily="34" charset="0"/>
                <a:ea typeface="Open Sans" panose="020B0606030504020204" pitchFamily="34" charset="0"/>
                <a:cs typeface="Open Sans" panose="020B0606030504020204" pitchFamily="34" charset="0"/>
              </a:rPr>
              <a:t> - “Will you join a few lobby meetings with us during the month of August?” </a:t>
            </a:r>
          </a:p>
          <a:p>
            <a:pPr marL="342900" indent="-342900">
              <a:lnSpc>
                <a:spcPct val="114000"/>
              </a:lnSpc>
              <a:spcAft>
                <a:spcPts val="1200"/>
              </a:spcAft>
              <a:buFont typeface="Arial"/>
              <a:buChar char="•"/>
            </a:pPr>
            <a:r>
              <a:rPr lang="en-US" sz="2200" b="1" dirty="0">
                <a:latin typeface="Open Sans" panose="020B0606030504020204" pitchFamily="34" charset="0"/>
                <a:ea typeface="Open Sans" panose="020B0606030504020204" pitchFamily="34" charset="0"/>
                <a:cs typeface="Open Sans" panose="020B0606030504020204" pitchFamily="34" charset="0"/>
              </a:rPr>
              <a:t>Share that you are local - </a:t>
            </a:r>
            <a:r>
              <a:rPr lang="en-US" sz="2200" dirty="0">
                <a:latin typeface="Open Sans" panose="020B0606030504020204" pitchFamily="34" charset="0"/>
                <a:ea typeface="Open Sans" panose="020B0606030504020204" pitchFamily="34" charset="0"/>
                <a:cs typeface="Open Sans" panose="020B0606030504020204" pitchFamily="34" charset="0"/>
              </a:rPr>
              <a:t>people are energized hearing from folks in their community </a:t>
            </a:r>
          </a:p>
          <a:p>
            <a:pPr marL="342900" indent="-342900">
              <a:lnSpc>
                <a:spcPct val="114000"/>
              </a:lnSpc>
              <a:spcAft>
                <a:spcPts val="1200"/>
              </a:spcAft>
              <a:buFont typeface="Arial"/>
              <a:buChar char="•"/>
            </a:pPr>
            <a:r>
              <a:rPr lang="en-US" sz="2200" dirty="0">
                <a:latin typeface="Open Sans" panose="020B0606030504020204" pitchFamily="34" charset="0"/>
                <a:ea typeface="Open Sans" panose="020B0606030504020204" pitchFamily="34" charset="0"/>
                <a:cs typeface="Open Sans" panose="020B0606030504020204" pitchFamily="34" charset="0"/>
              </a:rPr>
              <a:t>Have a </a:t>
            </a:r>
            <a:r>
              <a:rPr lang="en-US" sz="2200" b="1" dirty="0">
                <a:latin typeface="Open Sans" panose="020B0606030504020204" pitchFamily="34" charset="0"/>
                <a:ea typeface="Open Sans" panose="020B0606030504020204" pitchFamily="34" charset="0"/>
                <a:cs typeface="Open Sans" panose="020B0606030504020204" pitchFamily="34" charset="0"/>
              </a:rPr>
              <a:t>concrete meeting date/time </a:t>
            </a:r>
            <a:r>
              <a:rPr lang="en-US" sz="2200" dirty="0">
                <a:latin typeface="Open Sans" panose="020B0606030504020204" pitchFamily="34" charset="0"/>
                <a:ea typeface="Open Sans" panose="020B0606030504020204" pitchFamily="34" charset="0"/>
                <a:cs typeface="Open Sans" panose="020B0606030504020204" pitchFamily="34" charset="0"/>
              </a:rPr>
              <a:t>to invite them to as a next step </a:t>
            </a:r>
          </a:p>
        </p:txBody>
      </p:sp>
    </p:spTree>
    <p:extLst>
      <p:ext uri="{BB962C8B-B14F-4D97-AF65-F5344CB8AC3E}">
        <p14:creationId xmlns:p14="http://schemas.microsoft.com/office/powerpoint/2010/main" val="17810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5FFDF-0AC5-8C1B-2888-7C75A5A20CA5}"/>
              </a:ext>
            </a:extLst>
          </p:cNvPr>
          <p:cNvSpPr>
            <a:spLocks noGrp="1"/>
          </p:cNvSpPr>
          <p:nvPr>
            <p:ph type="title"/>
          </p:nvPr>
        </p:nvSpPr>
        <p:spPr>
          <a:xfrm>
            <a:off x="729426" y="-26226"/>
            <a:ext cx="7401491" cy="857250"/>
          </a:xfrm>
        </p:spPr>
        <p:txBody>
          <a:bodyPr>
            <a:normAutofit/>
          </a:bodyPr>
          <a:lstStyle/>
          <a:p>
            <a:r>
              <a:rPr lang="en-US" sz="3200" b="1" dirty="0">
                <a:solidFill>
                  <a:schemeClr val="bg2"/>
                </a:solidFill>
              </a:rPr>
              <a:t>RESULTS has a new home page!</a:t>
            </a:r>
          </a:p>
        </p:txBody>
      </p:sp>
      <p:pic>
        <p:nvPicPr>
          <p:cNvPr id="4" name="Picture 4">
            <a:extLst>
              <a:ext uri="{FF2B5EF4-FFF2-40B4-BE49-F238E27FC236}">
                <a16:creationId xmlns:a16="http://schemas.microsoft.com/office/drawing/2014/main" id="{4CD987CA-BA5F-E89B-180E-C38C37133AC8}"/>
              </a:ext>
            </a:extLst>
          </p:cNvPr>
          <p:cNvPicPr>
            <a:picLocks noGrp="1" noChangeAspect="1"/>
          </p:cNvPicPr>
          <p:nvPr>
            <p:ph idx="1"/>
          </p:nvPr>
        </p:nvPicPr>
        <p:blipFill>
          <a:blip r:embed="rId2"/>
          <a:stretch>
            <a:fillRect/>
          </a:stretch>
        </p:blipFill>
        <p:spPr>
          <a:xfrm>
            <a:off x="2757600" y="1383415"/>
            <a:ext cx="5993330" cy="3403712"/>
          </a:xfrm>
          <a:ln w="6350">
            <a:solidFill>
              <a:schemeClr val="tx1"/>
            </a:solidFill>
          </a:ln>
        </p:spPr>
      </p:pic>
      <p:sp>
        <p:nvSpPr>
          <p:cNvPr id="5" name="Oval 4">
            <a:extLst>
              <a:ext uri="{FF2B5EF4-FFF2-40B4-BE49-F238E27FC236}">
                <a16:creationId xmlns:a16="http://schemas.microsoft.com/office/drawing/2014/main" id="{15A690B1-AC12-E29A-44A5-59B569BC438A}"/>
              </a:ext>
            </a:extLst>
          </p:cNvPr>
          <p:cNvSpPr/>
          <p:nvPr/>
        </p:nvSpPr>
        <p:spPr>
          <a:xfrm>
            <a:off x="2757600" y="3438024"/>
            <a:ext cx="2837082" cy="1615238"/>
          </a:xfrm>
          <a:prstGeom prst="ellipse">
            <a:avLst/>
          </a:pr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E60A707-B3F6-E0E4-A272-F8B2AF89CF52}"/>
              </a:ext>
            </a:extLst>
          </p:cNvPr>
          <p:cNvSpPr txBox="1"/>
          <p:nvPr/>
        </p:nvSpPr>
        <p:spPr>
          <a:xfrm>
            <a:off x="64800" y="1931638"/>
            <a:ext cx="2584799"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Open Sans"/>
                <a:ea typeface="Open Sans"/>
                <a:cs typeface="Arial"/>
              </a:rPr>
              <a:t>Try out the new menu:</a:t>
            </a:r>
            <a:endParaRPr lang="en-US" sz="2400" dirty="0">
              <a:latin typeface="Open Sans"/>
              <a:ea typeface="Open Sans"/>
              <a:cs typeface="Open Sans"/>
            </a:endParaRPr>
          </a:p>
          <a:p>
            <a:r>
              <a:rPr lang="en-US" sz="2400" dirty="0">
                <a:latin typeface="Open Sans"/>
                <a:ea typeface="Open Sans"/>
                <a:cs typeface="Arial"/>
              </a:rPr>
              <a:t> - </a:t>
            </a:r>
            <a:r>
              <a:rPr lang="en-US" sz="2400" i="1" dirty="0">
                <a:latin typeface="Open Sans"/>
                <a:ea typeface="Open Sans"/>
                <a:cs typeface="Arial"/>
              </a:rPr>
              <a:t>"I am...”</a:t>
            </a:r>
            <a:endParaRPr lang="en-US" sz="2400" i="1" dirty="0">
              <a:latin typeface="Open Sans"/>
              <a:ea typeface="Open Sans"/>
              <a:cs typeface="Open Sans"/>
            </a:endParaRPr>
          </a:p>
          <a:p>
            <a:r>
              <a:rPr lang="en-US" sz="2400" i="1" dirty="0">
                <a:latin typeface="Open Sans"/>
                <a:ea typeface="Open Sans"/>
                <a:cs typeface="Arial"/>
              </a:rPr>
              <a:t> - “Interested in..."</a:t>
            </a:r>
            <a:endParaRPr lang="en-US" sz="2400" i="1" dirty="0">
              <a:latin typeface="Open Sans"/>
              <a:ea typeface="Open Sans"/>
              <a:cs typeface="Open Sans"/>
            </a:endParaRPr>
          </a:p>
        </p:txBody>
      </p:sp>
      <p:cxnSp>
        <p:nvCxnSpPr>
          <p:cNvPr id="8" name="Straight Arrow Connector 7">
            <a:extLst>
              <a:ext uri="{FF2B5EF4-FFF2-40B4-BE49-F238E27FC236}">
                <a16:creationId xmlns:a16="http://schemas.microsoft.com/office/drawing/2014/main" id="{9FB9A78F-9C71-2C98-1F69-BC985BF37E4F}"/>
              </a:ext>
            </a:extLst>
          </p:cNvPr>
          <p:cNvCxnSpPr/>
          <p:nvPr/>
        </p:nvCxnSpPr>
        <p:spPr>
          <a:xfrm>
            <a:off x="2196410" y="3438024"/>
            <a:ext cx="453189" cy="50332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94E3CDC-4B28-CCF6-A55C-74FDE52CD77E}"/>
              </a:ext>
            </a:extLst>
          </p:cNvPr>
          <p:cNvSpPr txBox="1"/>
          <p:nvPr/>
        </p:nvSpPr>
        <p:spPr>
          <a:xfrm>
            <a:off x="1658470" y="642308"/>
            <a:ext cx="541852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latin typeface="Open Sans"/>
                <a:ea typeface="Open Sans"/>
                <a:cs typeface="Arial"/>
              </a:rPr>
              <a:t>www.results.org</a:t>
            </a:r>
            <a:endParaRPr lang="en-US" sz="2400" b="1" i="1" dirty="0">
              <a:latin typeface="Open Sans"/>
              <a:ea typeface="Open Sans"/>
              <a:cs typeface="Open Sans"/>
            </a:endParaRPr>
          </a:p>
        </p:txBody>
      </p:sp>
    </p:spTree>
    <p:extLst>
      <p:ext uri="{BB962C8B-B14F-4D97-AF65-F5344CB8AC3E}">
        <p14:creationId xmlns:p14="http://schemas.microsoft.com/office/powerpoint/2010/main" val="2933237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1CDBCB7-5177-3731-57DE-6C671043DAC4}"/>
              </a:ext>
            </a:extLst>
          </p:cNvPr>
          <p:cNvPicPr>
            <a:picLocks noChangeAspect="1"/>
          </p:cNvPicPr>
          <p:nvPr/>
        </p:nvPicPr>
        <p:blipFill>
          <a:blip r:embed="rId2"/>
          <a:stretch>
            <a:fillRect/>
          </a:stretch>
        </p:blipFill>
        <p:spPr>
          <a:xfrm>
            <a:off x="40511" y="0"/>
            <a:ext cx="9062978" cy="5143500"/>
          </a:xfrm>
          <a:prstGeom prst="rect">
            <a:avLst/>
          </a:prstGeom>
        </p:spPr>
      </p:pic>
      <p:sp>
        <p:nvSpPr>
          <p:cNvPr id="5" name="Oval 4">
            <a:extLst>
              <a:ext uri="{FF2B5EF4-FFF2-40B4-BE49-F238E27FC236}">
                <a16:creationId xmlns:a16="http://schemas.microsoft.com/office/drawing/2014/main" id="{15A690B1-AC12-E29A-44A5-59B569BC438A}"/>
              </a:ext>
            </a:extLst>
          </p:cNvPr>
          <p:cNvSpPr/>
          <p:nvPr/>
        </p:nvSpPr>
        <p:spPr>
          <a:xfrm>
            <a:off x="539298" y="3062164"/>
            <a:ext cx="2290953" cy="1559052"/>
          </a:xfrm>
          <a:prstGeom prst="ellipse">
            <a:avLst/>
          </a:pr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9FB9A78F-9C71-2C98-1F69-BC985BF37E4F}"/>
              </a:ext>
            </a:extLst>
          </p:cNvPr>
          <p:cNvCxnSpPr>
            <a:cxnSpLocks/>
          </p:cNvCxnSpPr>
          <p:nvPr/>
        </p:nvCxnSpPr>
        <p:spPr>
          <a:xfrm flipH="1">
            <a:off x="2319618" y="2494429"/>
            <a:ext cx="658906" cy="35671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62395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5FFDF-0AC5-8C1B-2888-7C75A5A20CA5}"/>
              </a:ext>
            </a:extLst>
          </p:cNvPr>
          <p:cNvSpPr>
            <a:spLocks noGrp="1"/>
          </p:cNvSpPr>
          <p:nvPr>
            <p:ph type="title"/>
          </p:nvPr>
        </p:nvSpPr>
        <p:spPr>
          <a:xfrm>
            <a:off x="662825" y="0"/>
            <a:ext cx="7401491" cy="857250"/>
          </a:xfrm>
        </p:spPr>
        <p:txBody>
          <a:bodyPr>
            <a:normAutofit/>
          </a:bodyPr>
          <a:lstStyle/>
          <a:p>
            <a:r>
              <a:rPr lang="en-US" sz="3200" b="1" dirty="0">
                <a:solidFill>
                  <a:schemeClr val="bg2"/>
                </a:solidFill>
              </a:rPr>
              <a:t>Home page tips</a:t>
            </a:r>
          </a:p>
        </p:txBody>
      </p:sp>
      <p:sp>
        <p:nvSpPr>
          <p:cNvPr id="5" name="Content Placeholder 4">
            <a:extLst>
              <a:ext uri="{FF2B5EF4-FFF2-40B4-BE49-F238E27FC236}">
                <a16:creationId xmlns:a16="http://schemas.microsoft.com/office/drawing/2014/main" id="{12346EE8-6FAC-E56A-B8AC-0FC0C601CD5D}"/>
              </a:ext>
            </a:extLst>
          </p:cNvPr>
          <p:cNvSpPr>
            <a:spLocks noGrp="1"/>
          </p:cNvSpPr>
          <p:nvPr>
            <p:ph idx="1"/>
          </p:nvPr>
        </p:nvSpPr>
        <p:spPr>
          <a:xfrm>
            <a:off x="248770" y="1043153"/>
            <a:ext cx="8229600" cy="3394472"/>
          </a:xfrm>
        </p:spPr>
        <p:txBody>
          <a:bodyPr>
            <a:normAutofit/>
          </a:bodyPr>
          <a:lstStyle/>
          <a:p>
            <a:pPr indent="-499110">
              <a:lnSpc>
                <a:spcPct val="114000"/>
              </a:lnSpc>
              <a:spcBef>
                <a:spcPts val="0"/>
              </a:spcBef>
              <a:spcAft>
                <a:spcPts val="1200"/>
              </a:spcAft>
              <a:buSzPct val="100000"/>
            </a:pPr>
            <a:r>
              <a:rPr lang="en-US" sz="2400" dirty="0"/>
              <a:t>New look, same navigation</a:t>
            </a:r>
          </a:p>
          <a:p>
            <a:pPr indent="-499110">
              <a:lnSpc>
                <a:spcPct val="114000"/>
              </a:lnSpc>
              <a:spcBef>
                <a:spcPts val="0"/>
              </a:spcBef>
              <a:spcAft>
                <a:spcPts val="1200"/>
              </a:spcAft>
              <a:buSzPct val="100000"/>
            </a:pPr>
            <a:r>
              <a:rPr lang="en-US" sz="2400" dirty="0"/>
              <a:t>Volunteers Hub is unchanged</a:t>
            </a:r>
          </a:p>
          <a:p>
            <a:pPr indent="-499110">
              <a:lnSpc>
                <a:spcPct val="114000"/>
              </a:lnSpc>
              <a:spcBef>
                <a:spcPts val="0"/>
              </a:spcBef>
              <a:spcAft>
                <a:spcPts val="1200"/>
              </a:spcAft>
              <a:buSzPct val="100000"/>
            </a:pPr>
            <a:r>
              <a:rPr lang="en-US" sz="2400" dirty="0"/>
              <a:t>"Inequality &amp; Tax Policy" issue title is now "Economic Justice in the Tax Code“</a:t>
            </a:r>
          </a:p>
          <a:p>
            <a:pPr indent="-499110">
              <a:lnSpc>
                <a:spcPct val="114000"/>
              </a:lnSpc>
              <a:spcBef>
                <a:spcPts val="0"/>
              </a:spcBef>
              <a:spcAft>
                <a:spcPts val="1200"/>
              </a:spcAft>
              <a:buSzPct val="100000"/>
            </a:pPr>
            <a:r>
              <a:rPr lang="en-US" sz="2400" dirty="0"/>
              <a:t>Donation info located at the bottom of our Home page</a:t>
            </a:r>
          </a:p>
          <a:p>
            <a:pPr marL="0" indent="0">
              <a:spcBef>
                <a:spcPts val="852"/>
              </a:spcBef>
              <a:buNone/>
            </a:pPr>
            <a:endParaRPr lang="en-US" sz="2400" dirty="0"/>
          </a:p>
        </p:txBody>
      </p:sp>
    </p:spTree>
    <p:extLst>
      <p:ext uri="{BB962C8B-B14F-4D97-AF65-F5344CB8AC3E}">
        <p14:creationId xmlns:p14="http://schemas.microsoft.com/office/powerpoint/2010/main" val="1972387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g1dd29ec108d_0_96"/>
          <p:cNvSpPr txBox="1">
            <a:spLocks noGrp="1"/>
          </p:cNvSpPr>
          <p:nvPr>
            <p:ph type="ctrTitle"/>
          </p:nvPr>
        </p:nvSpPr>
        <p:spPr>
          <a:xfrm>
            <a:off x="416378" y="152401"/>
            <a:ext cx="7356000" cy="466799"/>
          </a:xfrm>
          <a:prstGeom prst="rect">
            <a:avLst/>
          </a:prstGeom>
          <a:noFill/>
          <a:ln>
            <a:noFill/>
          </a:ln>
        </p:spPr>
        <p:txBody>
          <a:bodyPr spcFirstLastPara="1" wrap="square" lIns="91425" tIns="45700" rIns="91425" bIns="45700" anchor="ctr" anchorCtr="0">
            <a:normAutofit fontScale="90000"/>
          </a:bodyPr>
          <a:lstStyle/>
          <a:p>
            <a:pPr marL="0" marR="0" lvl="0" indent="0" algn="ctr" rtl="0">
              <a:spcBef>
                <a:spcPts val="0"/>
              </a:spcBef>
              <a:spcAft>
                <a:spcPts val="0"/>
              </a:spcAft>
              <a:buClr>
                <a:srgbClr val="D50032"/>
              </a:buClr>
              <a:buSzPts val="2600"/>
              <a:buFont typeface="Open Sans"/>
              <a:buNone/>
            </a:pPr>
            <a:r>
              <a:rPr lang="en-US" sz="2600" b="1" i="0" u="none" strike="noStrike" cap="none">
                <a:solidFill>
                  <a:srgbClr val="D50032"/>
                </a:solidFill>
                <a:latin typeface="Open Sans"/>
                <a:ea typeface="Open Sans"/>
                <a:cs typeface="Open Sans"/>
                <a:sym typeface="Open Sans"/>
              </a:rPr>
              <a:t>Our Values &amp; Resources</a:t>
            </a:r>
            <a:endParaRPr lang="en-US"/>
          </a:p>
        </p:txBody>
      </p:sp>
      <p:sp>
        <p:nvSpPr>
          <p:cNvPr id="195" name="Google Shape;195;g1dd29ec108d_0_96"/>
          <p:cNvSpPr txBox="1"/>
          <p:nvPr/>
        </p:nvSpPr>
        <p:spPr>
          <a:xfrm>
            <a:off x="295876" y="662903"/>
            <a:ext cx="8149724" cy="4328196"/>
          </a:xfrm>
          <a:prstGeom prst="rect">
            <a:avLst/>
          </a:prstGeom>
          <a:noFill/>
          <a:ln>
            <a:noFill/>
          </a:ln>
        </p:spPr>
        <p:txBody>
          <a:bodyPr spcFirstLastPara="1" wrap="square" lIns="91425" tIns="45700" rIns="91425" bIns="45700" anchor="t" anchorCtr="0">
            <a:spAutoFit/>
          </a:bodyPr>
          <a:lstStyle/>
          <a:p>
            <a:pPr marL="0" marR="0" lvl="0" indent="0" algn="l" rtl="0">
              <a:lnSpc>
                <a:spcPct val="114000"/>
              </a:lnSpc>
              <a:spcBef>
                <a:spcPts val="0"/>
              </a:spcBef>
              <a:spcAft>
                <a:spcPts val="600"/>
              </a:spcAft>
              <a:buNone/>
            </a:pPr>
            <a:r>
              <a:rPr lang="en-US" sz="2000" b="0" i="0" u="none" strike="noStrike" cap="none"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Calibri"/>
              </a:rPr>
              <a:t>​</a:t>
            </a:r>
            <a:r>
              <a:rPr lang="en-US" sz="1400" b="0" i="1" u="none" strike="noStrike" cap="none" dirty="0">
                <a:solidFill>
                  <a:schemeClr val="dk1"/>
                </a:solidFill>
                <a:latin typeface="Open Sans" panose="020B0606030504020204" pitchFamily="34" charset="0"/>
                <a:ea typeface="Open Sans" panose="020B0606030504020204" pitchFamily="34" charset="0"/>
                <a:cs typeface="Open Sans" panose="020B0606030504020204" pitchFamily="34" charset="0"/>
                <a:sym typeface="Open Sans"/>
              </a:rPr>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a:t>
            </a:r>
            <a:endParaRPr lang="en-US" sz="1400" b="0" i="1" u="none" strike="noStrike" cap="none">
              <a:solidFill>
                <a:schemeClr val="dk1"/>
              </a:solidFill>
              <a:latin typeface="Open Sans" panose="020B0606030504020204" pitchFamily="34" charset="0"/>
              <a:ea typeface="Open Sans" panose="020B0606030504020204" pitchFamily="34" charset="0"/>
              <a:cs typeface="Open Sans" panose="020B0606030504020204" pitchFamily="34" charset="0"/>
              <a:sym typeface="Open Sans"/>
            </a:endParaRPr>
          </a:p>
          <a:p>
            <a:pPr marL="0" marR="0" lvl="0" indent="0" algn="l" rtl="0">
              <a:lnSpc>
                <a:spcPct val="114000"/>
              </a:lnSpc>
              <a:spcBef>
                <a:spcPts val="0"/>
              </a:spcBef>
              <a:spcAft>
                <a:spcPts val="600"/>
              </a:spcAft>
              <a:buNone/>
            </a:pPr>
            <a:r>
              <a:rPr lang="en-US" sz="1400" b="0" i="1" u="none" strike="noStrike" cap="none" dirty="0">
                <a:solidFill>
                  <a:schemeClr val="dk1"/>
                </a:solidFill>
                <a:latin typeface="Open Sans" panose="020B0606030504020204" pitchFamily="34" charset="0"/>
                <a:ea typeface="Open Sans" panose="020B0606030504020204" pitchFamily="34" charset="0"/>
                <a:cs typeface="Open Sans" panose="020B0606030504020204" pitchFamily="34" charset="0"/>
                <a:sym typeface="Open Sans"/>
              </a:rPr>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a:t>
            </a:r>
            <a:endParaRPr lang="en-US" sz="1400" b="0" i="0" u="none" strike="noStrike" cap="none">
              <a:solidFill>
                <a:schemeClr val="dk1"/>
              </a:solidFill>
              <a:latin typeface="Open Sans" panose="020B0606030504020204" pitchFamily="34" charset="0"/>
              <a:ea typeface="Open Sans" panose="020B0606030504020204" pitchFamily="34" charset="0"/>
              <a:cs typeface="Open Sans" panose="020B0606030504020204" pitchFamily="34" charset="0"/>
              <a:sym typeface="Open Sans"/>
            </a:endParaRPr>
          </a:p>
          <a:p>
            <a:pPr marL="0" marR="0" lvl="0" indent="0" algn="l" rtl="0">
              <a:lnSpc>
                <a:spcPct val="114000"/>
              </a:lnSpc>
              <a:spcBef>
                <a:spcPts val="0"/>
              </a:spcBef>
              <a:spcAft>
                <a:spcPts val="600"/>
              </a:spcAft>
              <a:buNone/>
            </a:pPr>
            <a:r>
              <a:rPr lang="en-US" sz="1400" b="1" i="0" u="none" strike="noStrike" cap="none" dirty="0">
                <a:solidFill>
                  <a:schemeClr val="dk1"/>
                </a:solidFill>
                <a:latin typeface="Open Sans" panose="020B0606030504020204" pitchFamily="34" charset="0"/>
                <a:ea typeface="Open Sans" panose="020B0606030504020204" pitchFamily="34" charset="0"/>
                <a:cs typeface="Open Sans" panose="020B0606030504020204" pitchFamily="34" charset="0"/>
                <a:sym typeface="Open Sans"/>
              </a:rPr>
              <a:t>Read our full anti-oppression values statement here at </a:t>
            </a:r>
            <a:r>
              <a:rPr lang="en-US" sz="1400" b="1" i="0" u="sng" strike="noStrike" cap="none" dirty="0">
                <a:solidFill>
                  <a:schemeClr val="dk2"/>
                </a:solidFill>
                <a:latin typeface="Open Sans" panose="020B0606030504020204" pitchFamily="34" charset="0"/>
                <a:ea typeface="Open Sans" panose="020B0606030504020204" pitchFamily="34" charset="0"/>
                <a:cs typeface="Open Sans" panose="020B0606030504020204" pitchFamily="34" charset="0"/>
                <a:sym typeface="Open Sans"/>
              </a:rPr>
              <a:t>results.org/values</a:t>
            </a:r>
            <a:r>
              <a:rPr lang="en-US" sz="1400" b="1" i="0" u="none" strike="noStrike" cap="none" dirty="0">
                <a:solidFill>
                  <a:schemeClr val="dk1"/>
                </a:solidFill>
                <a:latin typeface="Open Sans" panose="020B0606030504020204" pitchFamily="34" charset="0"/>
                <a:ea typeface="Open Sans" panose="020B0606030504020204" pitchFamily="34" charset="0"/>
                <a:cs typeface="Open Sans" panose="020B0606030504020204" pitchFamily="34" charset="0"/>
                <a:sym typeface="Open Sans"/>
              </a:rPr>
              <a:t>. </a:t>
            </a:r>
            <a:endParaRPr lang="en-US" sz="1400" b="0" i="0" u="none" strike="noStrike" cap="none">
              <a:solidFill>
                <a:schemeClr val="dk1"/>
              </a:solidFill>
              <a:latin typeface="Open Sans" panose="020B0606030504020204" pitchFamily="34" charset="0"/>
              <a:ea typeface="Open Sans" panose="020B0606030504020204" pitchFamily="34" charset="0"/>
              <a:cs typeface="Open Sans" panose="020B0606030504020204" pitchFamily="34" charset="0"/>
              <a:sym typeface="Open Sans"/>
            </a:endParaRPr>
          </a:p>
          <a:p>
            <a:pPr marL="0" marR="0" lvl="0" indent="0" algn="l" rtl="0">
              <a:lnSpc>
                <a:spcPct val="114000"/>
              </a:lnSpc>
              <a:spcBef>
                <a:spcPts val="0"/>
              </a:spcBef>
              <a:spcAft>
                <a:spcPts val="600"/>
              </a:spcAft>
              <a:buNone/>
            </a:pPr>
            <a:r>
              <a:rPr lang="en-US" sz="1400" b="0" i="0" u="none" strike="noStrike" cap="none" dirty="0">
                <a:solidFill>
                  <a:schemeClr val="dk1"/>
                </a:solidFill>
                <a:latin typeface="Open Sans" panose="020B0606030504020204" pitchFamily="34" charset="0"/>
                <a:ea typeface="Open Sans" panose="020B0606030504020204" pitchFamily="34" charset="0"/>
                <a:cs typeface="Open Sans" panose="020B0606030504020204" pitchFamily="34" charset="0"/>
                <a:sym typeface="Open Sans"/>
              </a:rPr>
              <a:t>Check out the </a:t>
            </a:r>
            <a:r>
              <a:rPr lang="en-US" sz="1400" b="0" i="0" u="sng" strike="noStrike" cap="none" dirty="0">
                <a:solidFill>
                  <a:srgbClr val="D50032"/>
                </a:solidFill>
                <a:latin typeface="Open Sans" panose="020B0606030504020204" pitchFamily="34" charset="0"/>
                <a:ea typeface="Open Sans" panose="020B0606030504020204" pitchFamily="34" charset="0"/>
                <a:cs typeface="Open Sans" panose="020B0606030504020204" pitchFamily="34" charset="0"/>
                <a:sym typeface="Open Sans"/>
                <a:hlinkClick r:id="rId3">
                  <a:extLst>
                    <a:ext uri="{A12FA001-AC4F-418D-AE19-62706E023703}">
                      <ahyp:hlinkClr xmlns:ahyp="http://schemas.microsoft.com/office/drawing/2018/hyperlinkcolor" val="tx"/>
                    </a:ext>
                  </a:extLst>
                </a:hlinkClick>
              </a:rPr>
              <a:t>2023 Spring Anti-Oppression Workshop Schedule </a:t>
            </a:r>
            <a:r>
              <a:rPr lang="en-US" sz="1400" b="0" i="0" u="none" strike="noStrike" cap="none" dirty="0">
                <a:solidFill>
                  <a:schemeClr val="dk1"/>
                </a:solidFill>
                <a:latin typeface="Open Sans" panose="020B0606030504020204" pitchFamily="34" charset="0"/>
                <a:ea typeface="Open Sans" panose="020B0606030504020204" pitchFamily="34" charset="0"/>
                <a:cs typeface="Open Sans" panose="020B0606030504020204" pitchFamily="34" charset="0"/>
                <a:sym typeface="Open Sans"/>
              </a:rPr>
              <a:t>for training opportunities.</a:t>
            </a:r>
            <a:endParaRPr lang="en-US" sz="1400" b="1" i="0" u="none" strike="noStrike" cap="none">
              <a:solidFill>
                <a:schemeClr val="dk1"/>
              </a:solidFill>
              <a:latin typeface="Open Sans" panose="020B0606030504020204" pitchFamily="34" charset="0"/>
              <a:ea typeface="Open Sans" panose="020B0606030504020204" pitchFamily="34" charset="0"/>
              <a:cs typeface="Open Sans" panose="020B0606030504020204" pitchFamily="34" charset="0"/>
              <a:sym typeface="Open Sans"/>
            </a:endParaRPr>
          </a:p>
          <a:p>
            <a:pPr marL="0" marR="0" lvl="0" indent="0" algn="l" rtl="0">
              <a:lnSpc>
                <a:spcPct val="114000"/>
              </a:lnSpc>
              <a:spcBef>
                <a:spcPts val="0"/>
              </a:spcBef>
              <a:spcAft>
                <a:spcPts val="600"/>
              </a:spcAft>
              <a:buNone/>
            </a:pPr>
            <a:r>
              <a:rPr lang="en-US" sz="1400" b="1" i="0" u="none" strike="noStrike" cap="none" dirty="0">
                <a:solidFill>
                  <a:schemeClr val="dk1"/>
                </a:solidFill>
                <a:latin typeface="Open Sans" panose="020B0606030504020204" pitchFamily="34" charset="0"/>
                <a:ea typeface="Open Sans" panose="020B0606030504020204" pitchFamily="34" charset="0"/>
                <a:cs typeface="Open Sans" panose="020B0606030504020204" pitchFamily="34" charset="0"/>
                <a:sym typeface="Open Sans"/>
              </a:rPr>
              <a:t>Find these resources and more at results.org/volunteers/anti-oppression:</a:t>
            </a:r>
            <a:endParaRPr lang="en-US" sz="1400" b="0" i="0" u="none" strike="noStrike" cap="none">
              <a:solidFill>
                <a:schemeClr val="dk1"/>
              </a:solidFill>
              <a:latin typeface="Open Sans" panose="020B0606030504020204" pitchFamily="34" charset="0"/>
              <a:ea typeface="Open Sans" panose="020B0606030504020204" pitchFamily="34" charset="0"/>
              <a:cs typeface="Open Sans" panose="020B0606030504020204" pitchFamily="34" charset="0"/>
              <a:sym typeface="Open Sans"/>
            </a:endParaRPr>
          </a:p>
          <a:p>
            <a:pPr marL="628650" marR="0" lvl="1" indent="-285750" algn="l" rtl="0">
              <a:lnSpc>
                <a:spcPct val="114000"/>
              </a:lnSpc>
              <a:spcBef>
                <a:spcPts val="0"/>
              </a:spcBef>
              <a:spcAft>
                <a:spcPts val="600"/>
              </a:spcAft>
              <a:buClr>
                <a:schemeClr val="dk1"/>
              </a:buClr>
              <a:buSzPts val="1350"/>
              <a:buFont typeface="Arial"/>
              <a:buChar char="•"/>
            </a:pPr>
            <a:r>
              <a:rPr lang="en-US" sz="1400" b="0" i="0" u="none" strike="noStrike" cap="none" dirty="0">
                <a:solidFill>
                  <a:schemeClr val="dk1"/>
                </a:solidFill>
                <a:latin typeface="Open Sans" panose="020B0606030504020204" pitchFamily="34" charset="0"/>
                <a:ea typeface="Open Sans" panose="020B0606030504020204" pitchFamily="34" charset="0"/>
                <a:cs typeface="Open Sans" panose="020B0606030504020204" pitchFamily="34" charset="0"/>
                <a:sym typeface="Open Sans"/>
              </a:rPr>
              <a:t>Resource Guides from our Diversity &amp; Inclusion trainings, including: </a:t>
            </a:r>
            <a:endParaRPr lang="en-US" sz="2000">
              <a:latin typeface="Open Sans" panose="020B0606030504020204" pitchFamily="34" charset="0"/>
              <a:ea typeface="Open Sans" panose="020B0606030504020204" pitchFamily="34" charset="0"/>
              <a:cs typeface="Open Sans" panose="020B0606030504020204" pitchFamily="34" charset="0"/>
            </a:endParaRPr>
          </a:p>
          <a:p>
            <a:pPr marL="971550" marR="0" lvl="2" indent="-285750" algn="l" rtl="0">
              <a:lnSpc>
                <a:spcPct val="114000"/>
              </a:lnSpc>
              <a:spcBef>
                <a:spcPts val="0"/>
              </a:spcBef>
              <a:spcAft>
                <a:spcPts val="600"/>
              </a:spcAft>
              <a:buClr>
                <a:schemeClr val="dk1"/>
              </a:buClr>
              <a:buSzPts val="1350"/>
              <a:buFont typeface="Arial"/>
              <a:buChar char="•"/>
            </a:pPr>
            <a:r>
              <a:rPr lang="en-US" sz="1400" b="0" i="0" u="none" strike="noStrike" cap="none" dirty="0">
                <a:solidFill>
                  <a:schemeClr val="dk1"/>
                </a:solidFill>
                <a:latin typeface="Open Sans" panose="020B0606030504020204" pitchFamily="34" charset="0"/>
                <a:ea typeface="Open Sans" panose="020B0606030504020204" pitchFamily="34" charset="0"/>
                <a:cs typeface="Open Sans" panose="020B0606030504020204" pitchFamily="34" charset="0"/>
                <a:sym typeface="Open Sans"/>
              </a:rPr>
              <a:t>Interrupting Microaggressions</a:t>
            </a:r>
            <a:endParaRPr lang="en-US" sz="2000">
              <a:latin typeface="Open Sans" panose="020B0606030504020204" pitchFamily="34" charset="0"/>
              <a:ea typeface="Open Sans" panose="020B0606030504020204" pitchFamily="34" charset="0"/>
              <a:cs typeface="Open Sans" panose="020B0606030504020204" pitchFamily="34" charset="0"/>
            </a:endParaRPr>
          </a:p>
          <a:p>
            <a:pPr marL="971550" marR="0" lvl="2" indent="-285750" algn="l" rtl="0">
              <a:lnSpc>
                <a:spcPct val="114000"/>
              </a:lnSpc>
              <a:spcBef>
                <a:spcPts val="0"/>
              </a:spcBef>
              <a:spcAft>
                <a:spcPts val="600"/>
              </a:spcAft>
              <a:buClr>
                <a:schemeClr val="dk1"/>
              </a:buClr>
              <a:buSzPts val="1350"/>
              <a:buFont typeface="Arial"/>
              <a:buChar char="•"/>
            </a:pPr>
            <a:r>
              <a:rPr lang="en-US" sz="1400" b="0" i="0" u="none" strike="noStrike" cap="none" dirty="0">
                <a:solidFill>
                  <a:schemeClr val="dk1"/>
                </a:solidFill>
                <a:latin typeface="Open Sans" panose="020B0606030504020204" pitchFamily="34" charset="0"/>
                <a:ea typeface="Open Sans" panose="020B0606030504020204" pitchFamily="34" charset="0"/>
                <a:cs typeface="Open Sans" panose="020B0606030504020204" pitchFamily="34" charset="0"/>
                <a:sym typeface="Open Sans"/>
              </a:rPr>
              <a:t>Creating Space for Critical Conversations</a:t>
            </a:r>
            <a:endParaRPr lang="en-US" sz="2000">
              <a:latin typeface="Open Sans" panose="020B0606030504020204" pitchFamily="34" charset="0"/>
              <a:ea typeface="Open Sans" panose="020B0606030504020204" pitchFamily="34" charset="0"/>
              <a:cs typeface="Open Sans" panose="020B0606030504020204" pitchFamily="34" charset="0"/>
            </a:endParaRPr>
          </a:p>
          <a:p>
            <a:pPr marL="628650" marR="0" lvl="1" indent="-285750" algn="l" rtl="0">
              <a:lnSpc>
                <a:spcPct val="114000"/>
              </a:lnSpc>
              <a:spcBef>
                <a:spcPts val="0"/>
              </a:spcBef>
              <a:spcAft>
                <a:spcPts val="600"/>
              </a:spcAft>
              <a:buClr>
                <a:schemeClr val="dk1"/>
              </a:buClr>
              <a:buSzPts val="1350"/>
              <a:buFont typeface="Arial"/>
              <a:buChar char="•"/>
            </a:pPr>
            <a:r>
              <a:rPr lang="en-US" sz="1400" b="0" i="0" u="none" strike="noStrike" cap="none" dirty="0">
                <a:solidFill>
                  <a:schemeClr val="dk1"/>
                </a:solidFill>
                <a:latin typeface="Open Sans" panose="020B0606030504020204" pitchFamily="34" charset="0"/>
                <a:ea typeface="Open Sans" panose="020B0606030504020204" pitchFamily="34" charset="0"/>
                <a:cs typeface="Open Sans" panose="020B0606030504020204" pitchFamily="34" charset="0"/>
                <a:sym typeface="Open Sans"/>
              </a:rPr>
              <a:t>Information on how RESULTS responds to oppressive incidents</a:t>
            </a:r>
            <a:endParaRPr lang="en-US" sz="2000">
              <a:latin typeface="Open Sans" panose="020B0606030504020204" pitchFamily="34" charset="0"/>
              <a:ea typeface="Open Sans" panose="020B0606030504020204" pitchFamily="34" charset="0"/>
              <a:cs typeface="Open Sans" panose="020B0606030504020204" pitchFamily="34" charset="0"/>
            </a:endParaRPr>
          </a:p>
        </p:txBody>
      </p:sp>
      <p:sp>
        <p:nvSpPr>
          <p:cNvPr id="196" name="Google Shape;196;g1dd29ec108d_0_96"/>
          <p:cNvSpPr/>
          <p:nvPr/>
        </p:nvSpPr>
        <p:spPr>
          <a:xfrm>
            <a:off x="0" y="7802"/>
            <a:ext cx="237000" cy="30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0000"/>
              </a:buClr>
              <a:buSzPts val="1350"/>
              <a:buFont typeface="Open Sans"/>
              <a:buNone/>
            </a:pPr>
            <a:endParaRPr sz="1350" b="0" i="0" u="none" strike="noStrike" cap="none">
              <a:solidFill>
                <a:srgbClr val="000000"/>
              </a:solidFill>
              <a:latin typeface="Open Sans"/>
              <a:ea typeface="Open Sans"/>
              <a:cs typeface="Open Sans"/>
              <a:sym typeface="Open Sans"/>
            </a:endParaRPr>
          </a:p>
        </p:txBody>
      </p:sp>
      <p:sp>
        <p:nvSpPr>
          <p:cNvPr id="2" name="Rectangle 5">
            <a:extLst>
              <a:ext uri="{FF2B5EF4-FFF2-40B4-BE49-F238E27FC236}">
                <a16:creationId xmlns:a16="http://schemas.microsoft.com/office/drawing/2014/main" id="{16064897-DCF8-A50F-98AA-FE418918F5CA}"/>
              </a:ext>
            </a:extLst>
          </p:cNvPr>
          <p:cNvSpPr>
            <a:spLocks noChangeArrowheads="1"/>
          </p:cNvSpPr>
          <p:nvPr/>
        </p:nvSpPr>
        <p:spPr bwMode="auto">
          <a:xfrm>
            <a:off x="0" y="7802"/>
            <a:ext cx="414338"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457189" rtl="0" eaLnBrk="1" fontAlgn="auto" latinLnBrk="0" hangingPunct="1">
              <a:lnSpc>
                <a:spcPct val="100000"/>
              </a:lnSpc>
              <a:spcBef>
                <a:spcPct val="0"/>
              </a:spcBef>
              <a:spcAft>
                <a:spcPts val="0"/>
              </a:spcAft>
              <a:buClrTx/>
              <a:buSzTx/>
              <a:buFontTx/>
              <a:buNone/>
              <a:tabLst/>
              <a:defRPr/>
            </a:pPr>
            <a:fld id="{95BB2D1B-881B-4C36-91A0-2138573F7DA8}" type="slidenum">
              <a:rPr kumimoji="0" lang="en-US" altLang="en-US" sz="1350" b="0" i="0"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pPr marL="0" marR="0" lvl="0" indent="0" algn="l" defTabSz="457189" rtl="0" eaLnBrk="1" fontAlgn="auto" latinLnBrk="0" hangingPunct="1">
                <a:lnSpc>
                  <a:spcPct val="100000"/>
                </a:lnSpc>
                <a:spcBef>
                  <a:spcPct val="0"/>
                </a:spcBef>
                <a:spcAft>
                  <a:spcPts val="0"/>
                </a:spcAft>
                <a:buClrTx/>
                <a:buSzTx/>
                <a:buFontTx/>
                <a:buNone/>
                <a:tabLst/>
                <a:defRPr/>
              </a:pPr>
              <a:t>3</a:t>
            </a:fld>
            <a:endParaRPr kumimoji="0" lang="en-US" altLang="en-US" sz="1350" b="0" i="0"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5FFDF-0AC5-8C1B-2888-7C75A5A20CA5}"/>
              </a:ext>
            </a:extLst>
          </p:cNvPr>
          <p:cNvSpPr>
            <a:spLocks noGrp="1"/>
          </p:cNvSpPr>
          <p:nvPr>
            <p:ph type="title"/>
          </p:nvPr>
        </p:nvSpPr>
        <p:spPr>
          <a:xfrm>
            <a:off x="783847" y="17625"/>
            <a:ext cx="7401491" cy="650111"/>
          </a:xfrm>
        </p:spPr>
        <p:txBody>
          <a:bodyPr>
            <a:normAutofit/>
          </a:bodyPr>
          <a:lstStyle/>
          <a:p>
            <a:r>
              <a:rPr lang="en-US" sz="3200" b="1">
                <a:solidFill>
                  <a:schemeClr val="bg2"/>
                </a:solidFill>
              </a:rPr>
              <a:t>RESULTS Merchandise Shop</a:t>
            </a:r>
            <a:endParaRPr lang="en-US" sz="3200" b="1" dirty="0">
              <a:solidFill>
                <a:schemeClr val="bg2"/>
              </a:solidFill>
            </a:endParaRPr>
          </a:p>
        </p:txBody>
      </p:sp>
      <p:sp>
        <p:nvSpPr>
          <p:cNvPr id="5" name="Content Placeholder 4">
            <a:extLst>
              <a:ext uri="{FF2B5EF4-FFF2-40B4-BE49-F238E27FC236}">
                <a16:creationId xmlns:a16="http://schemas.microsoft.com/office/drawing/2014/main" id="{12346EE8-6FAC-E56A-B8AC-0FC0C601CD5D}"/>
              </a:ext>
            </a:extLst>
          </p:cNvPr>
          <p:cNvSpPr>
            <a:spLocks noGrp="1"/>
          </p:cNvSpPr>
          <p:nvPr>
            <p:ph idx="1"/>
          </p:nvPr>
        </p:nvSpPr>
        <p:spPr>
          <a:xfrm>
            <a:off x="369793" y="1005482"/>
            <a:ext cx="8229600" cy="3394472"/>
          </a:xfrm>
        </p:spPr>
        <p:txBody>
          <a:bodyPr>
            <a:normAutofit/>
          </a:bodyPr>
          <a:lstStyle/>
          <a:p>
            <a:pPr indent="-499110">
              <a:spcBef>
                <a:spcPts val="852"/>
              </a:spcBef>
              <a:buSzPct val="100000"/>
            </a:pPr>
            <a:r>
              <a:rPr lang="en-US" sz="2400" dirty="0"/>
              <a:t>RESULTS Merchandise Shop linked at the bottom of every page</a:t>
            </a:r>
          </a:p>
          <a:p>
            <a:pPr indent="-499110">
              <a:spcBef>
                <a:spcPts val="852"/>
              </a:spcBef>
              <a:buSzPct val="100000"/>
            </a:pPr>
            <a:r>
              <a:rPr lang="en-US" sz="2400" b="1" dirty="0"/>
              <a:t>results.threadless.com</a:t>
            </a:r>
          </a:p>
          <a:p>
            <a:pPr indent="-499110">
              <a:spcBef>
                <a:spcPts val="852"/>
              </a:spcBef>
            </a:pPr>
            <a:endParaRPr lang="en-US" sz="2400" dirty="0"/>
          </a:p>
          <a:p>
            <a:pPr indent="-499110">
              <a:spcBef>
                <a:spcPts val="852"/>
              </a:spcBef>
            </a:pPr>
            <a:endParaRPr lang="en-US" sz="2400" dirty="0"/>
          </a:p>
        </p:txBody>
      </p:sp>
      <p:pic>
        <p:nvPicPr>
          <p:cNvPr id="3" name="Picture 3">
            <a:extLst>
              <a:ext uri="{FF2B5EF4-FFF2-40B4-BE49-F238E27FC236}">
                <a16:creationId xmlns:a16="http://schemas.microsoft.com/office/drawing/2014/main" id="{2F219A0C-A660-546D-116B-3B1FD6C3364B}"/>
              </a:ext>
            </a:extLst>
          </p:cNvPr>
          <p:cNvPicPr>
            <a:picLocks noChangeAspect="1"/>
          </p:cNvPicPr>
          <p:nvPr/>
        </p:nvPicPr>
        <p:blipFill rotWithShape="1">
          <a:blip r:embed="rId2"/>
          <a:srcRect r="179" b="-629"/>
          <a:stretch/>
        </p:blipFill>
        <p:spPr>
          <a:xfrm>
            <a:off x="435967" y="3191412"/>
            <a:ext cx="4657355" cy="1095998"/>
          </a:xfrm>
          <a:prstGeom prst="rect">
            <a:avLst/>
          </a:prstGeom>
        </p:spPr>
      </p:pic>
      <p:sp>
        <p:nvSpPr>
          <p:cNvPr id="6" name="Oval 5">
            <a:extLst>
              <a:ext uri="{FF2B5EF4-FFF2-40B4-BE49-F238E27FC236}">
                <a16:creationId xmlns:a16="http://schemas.microsoft.com/office/drawing/2014/main" id="{66246BFA-DEB9-A068-0332-3FD27E0E49DB}"/>
              </a:ext>
            </a:extLst>
          </p:cNvPr>
          <p:cNvSpPr/>
          <p:nvPr/>
        </p:nvSpPr>
        <p:spPr>
          <a:xfrm>
            <a:off x="1364876" y="3023968"/>
            <a:ext cx="746312" cy="639495"/>
          </a:xfrm>
          <a:prstGeom prst="ellipse">
            <a:avLst/>
          </a:pr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FAFCAE92-DE83-822E-7977-88E8092BD4EB}"/>
              </a:ext>
            </a:extLst>
          </p:cNvPr>
          <p:cNvCxnSpPr>
            <a:cxnSpLocks/>
          </p:cNvCxnSpPr>
          <p:nvPr/>
        </p:nvCxnSpPr>
        <p:spPr>
          <a:xfrm flipH="1">
            <a:off x="1985556" y="2427705"/>
            <a:ext cx="426071" cy="49135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pic>
        <p:nvPicPr>
          <p:cNvPr id="8" name="Picture 8">
            <a:extLst>
              <a:ext uri="{FF2B5EF4-FFF2-40B4-BE49-F238E27FC236}">
                <a16:creationId xmlns:a16="http://schemas.microsoft.com/office/drawing/2014/main" id="{17320F0E-45B0-A487-192C-C784DE3E7256}"/>
              </a:ext>
            </a:extLst>
          </p:cNvPr>
          <p:cNvPicPr>
            <a:picLocks noChangeAspect="1"/>
          </p:cNvPicPr>
          <p:nvPr/>
        </p:nvPicPr>
        <p:blipFill>
          <a:blip r:embed="rId3"/>
          <a:stretch>
            <a:fillRect/>
          </a:stretch>
        </p:blipFill>
        <p:spPr>
          <a:xfrm>
            <a:off x="5093322" y="1710973"/>
            <a:ext cx="2071437" cy="2065134"/>
          </a:xfrm>
          <a:prstGeom prst="rect">
            <a:avLst/>
          </a:prstGeom>
        </p:spPr>
      </p:pic>
      <p:pic>
        <p:nvPicPr>
          <p:cNvPr id="9" name="Picture 9">
            <a:extLst>
              <a:ext uri="{FF2B5EF4-FFF2-40B4-BE49-F238E27FC236}">
                <a16:creationId xmlns:a16="http://schemas.microsoft.com/office/drawing/2014/main" id="{07ED18E5-BD5E-7EAA-E4D9-174AF00D58C1}"/>
              </a:ext>
            </a:extLst>
          </p:cNvPr>
          <p:cNvPicPr>
            <a:picLocks noChangeAspect="1"/>
          </p:cNvPicPr>
          <p:nvPr/>
        </p:nvPicPr>
        <p:blipFill>
          <a:blip r:embed="rId4"/>
          <a:stretch>
            <a:fillRect/>
          </a:stretch>
        </p:blipFill>
        <p:spPr>
          <a:xfrm>
            <a:off x="6933019" y="3110266"/>
            <a:ext cx="1429754" cy="1388613"/>
          </a:xfrm>
          <a:prstGeom prst="rect">
            <a:avLst/>
          </a:prstGeom>
        </p:spPr>
      </p:pic>
      <p:pic>
        <p:nvPicPr>
          <p:cNvPr id="10" name="Picture 10">
            <a:extLst>
              <a:ext uri="{FF2B5EF4-FFF2-40B4-BE49-F238E27FC236}">
                <a16:creationId xmlns:a16="http://schemas.microsoft.com/office/drawing/2014/main" id="{15CC393E-0931-3B1E-FDBD-9D7F1DA3979C}"/>
              </a:ext>
            </a:extLst>
          </p:cNvPr>
          <p:cNvPicPr>
            <a:picLocks noChangeAspect="1"/>
          </p:cNvPicPr>
          <p:nvPr/>
        </p:nvPicPr>
        <p:blipFill>
          <a:blip r:embed="rId5"/>
          <a:stretch>
            <a:fillRect/>
          </a:stretch>
        </p:blipFill>
        <p:spPr>
          <a:xfrm>
            <a:off x="7224138" y="1643146"/>
            <a:ext cx="1550069" cy="1420957"/>
          </a:xfrm>
          <a:prstGeom prst="rect">
            <a:avLst/>
          </a:prstGeom>
        </p:spPr>
      </p:pic>
      <p:sp>
        <p:nvSpPr>
          <p:cNvPr id="11" name="TextBox 10">
            <a:extLst>
              <a:ext uri="{FF2B5EF4-FFF2-40B4-BE49-F238E27FC236}">
                <a16:creationId xmlns:a16="http://schemas.microsoft.com/office/drawing/2014/main" id="{5AC14461-0FF1-9D5A-EE1E-73914FB6284C}"/>
              </a:ext>
            </a:extLst>
          </p:cNvPr>
          <p:cNvSpPr txBox="1"/>
          <p:nvPr/>
        </p:nvSpPr>
        <p:spPr>
          <a:xfrm>
            <a:off x="200025" y="4539940"/>
            <a:ext cx="8743950" cy="400110"/>
          </a:xfrm>
          <a:prstGeom prst="rect">
            <a:avLst/>
          </a:prstGeom>
          <a:noFill/>
        </p:spPr>
        <p:txBody>
          <a:bodyPr wrap="square">
            <a:spAutoFit/>
          </a:bodyPr>
          <a:lstStyle/>
          <a:p>
            <a:pPr marL="0" indent="0" algn="ctr">
              <a:spcBef>
                <a:spcPts val="852"/>
              </a:spcBef>
              <a:buNone/>
            </a:pPr>
            <a:r>
              <a:rPr lang="en-US" sz="2000" b="1" dirty="0">
                <a:latin typeface="Open Sans" panose="020B0606030504020204" pitchFamily="34" charset="0"/>
                <a:ea typeface="Open Sans" panose="020B0606030504020204" pitchFamily="34" charset="0"/>
                <a:cs typeface="Open Sans" panose="020B0606030504020204" pitchFamily="34" charset="0"/>
              </a:rPr>
              <a:t>Reach out to </a:t>
            </a:r>
            <a:r>
              <a:rPr lang="en-US" sz="20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communications@results.org </a:t>
            </a:r>
            <a:r>
              <a:rPr lang="en-US" sz="2000" b="1" dirty="0">
                <a:latin typeface="Open Sans" panose="020B0606030504020204" pitchFamily="34" charset="0"/>
                <a:ea typeface="Open Sans" panose="020B0606030504020204" pitchFamily="34" charset="0"/>
                <a:cs typeface="Open Sans" panose="020B0606030504020204" pitchFamily="34" charset="0"/>
              </a:rPr>
              <a:t>with any questions</a:t>
            </a:r>
          </a:p>
        </p:txBody>
      </p:sp>
    </p:spTree>
    <p:extLst>
      <p:ext uri="{BB962C8B-B14F-4D97-AF65-F5344CB8AC3E}">
        <p14:creationId xmlns:p14="http://schemas.microsoft.com/office/powerpoint/2010/main" val="2837806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A12654-F1BE-427F-95A1-3FF78C7F75D0}"/>
              </a:ext>
            </a:extLst>
          </p:cNvPr>
          <p:cNvSpPr txBox="1"/>
          <p:nvPr/>
        </p:nvSpPr>
        <p:spPr>
          <a:xfrm>
            <a:off x="0" y="1907790"/>
            <a:ext cx="9144000" cy="24314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1200"/>
              </a:spcAft>
              <a:buClrTx/>
              <a:buSzTx/>
              <a:buFontTx/>
              <a:buNone/>
              <a:tabLst/>
              <a:defRPr/>
            </a:pPr>
            <a:endParaRPr kumimoji="0" lang="en-US" sz="2800" b="1" i="0" u="none" strike="noStrike" kern="1200" cap="none" spc="0" normalizeH="0" baseline="0" noProof="0">
              <a:ln>
                <a:noFill/>
              </a:ln>
              <a:solidFill>
                <a:prstClr val="white"/>
              </a:solidFill>
              <a:effectLst/>
              <a:uLnTx/>
              <a:uFillTx/>
              <a:latin typeface="Open Sans"/>
              <a:ea typeface="Open Sans" panose="020B0606030504020204" pitchFamily="34" charset="0"/>
              <a:cs typeface="Open Sans" panose="020B0606030504020204" pitchFamily="34" charset="0"/>
            </a:endParaRPr>
          </a:p>
          <a:p>
            <a:pPr marL="0" marR="0" lvl="0" indent="0" algn="ctr" defTabSz="457200" rtl="0" eaLnBrk="1" fontAlgn="auto" latinLnBrk="0" hangingPunct="1">
              <a:lnSpc>
                <a:spcPct val="100000"/>
              </a:lnSpc>
              <a:spcBef>
                <a:spcPts val="0"/>
              </a:spcBef>
              <a:spcAft>
                <a:spcPts val="1200"/>
              </a:spcAft>
              <a:buClrTx/>
              <a:buSzTx/>
              <a:buFontTx/>
              <a:buNone/>
              <a:tabLst/>
              <a:defRPr/>
            </a:pPr>
            <a:endParaRPr kumimoji="0" lang="en-US" sz="2800" b="1" i="0" u="none" strike="noStrike" kern="1200" cap="none" spc="0" normalizeH="0" baseline="0" noProof="0">
              <a:ln>
                <a:noFill/>
              </a:ln>
              <a:solidFill>
                <a:prstClr val="white"/>
              </a:solidFill>
              <a:effectLst/>
              <a:uLnTx/>
              <a:uFillTx/>
              <a:latin typeface="Open Sans"/>
              <a:ea typeface="Open Sans"/>
              <a:cs typeface="Open Sans"/>
            </a:endParaRPr>
          </a:p>
          <a:p>
            <a:pPr marL="0" marR="0" lvl="0" indent="0" algn="ctr" defTabSz="457200" rtl="0" eaLnBrk="1" fontAlgn="auto" latinLnBrk="0" hangingPunct="1">
              <a:lnSpc>
                <a:spcPct val="100000"/>
              </a:lnSpc>
              <a:spcBef>
                <a:spcPts val="0"/>
              </a:spcBef>
              <a:spcAft>
                <a:spcPts val="1200"/>
              </a:spcAft>
              <a:buClrTx/>
              <a:buSzTx/>
              <a:buFontTx/>
              <a:buNone/>
              <a:tabLst/>
              <a:defRPr/>
            </a:pPr>
            <a:endParaRPr kumimoji="0" lang="en-US" sz="2800" b="1" i="0" u="none" strike="noStrike" kern="1200" cap="none" spc="0" normalizeH="0" baseline="0" noProof="0">
              <a:ln>
                <a:noFill/>
              </a:ln>
              <a:solidFill>
                <a:prstClr val="white"/>
              </a:solidFill>
              <a:effectLst/>
              <a:uLnTx/>
              <a:uFillTx/>
              <a:latin typeface="Open Sans"/>
              <a:ea typeface="Open Sans"/>
              <a:cs typeface="Open Sans"/>
            </a:endParaRPr>
          </a:p>
          <a:p>
            <a:pPr marL="0" marR="0" lvl="0" indent="0" algn="ctr" defTabSz="457200" rtl="0" eaLnBrk="1" fontAlgn="auto" latinLnBrk="0" hangingPunct="1">
              <a:lnSpc>
                <a:spcPct val="100000"/>
              </a:lnSpc>
              <a:spcBef>
                <a:spcPts val="1200"/>
              </a:spcBef>
              <a:spcAft>
                <a:spcPts val="1200"/>
              </a:spcAft>
              <a:buClrTx/>
              <a:buSzTx/>
              <a:buFontTx/>
              <a:buNone/>
              <a:tabLst/>
              <a:defRPr/>
            </a:pPr>
            <a:r>
              <a:rPr lang="en-US" sz="2800" b="1">
                <a:solidFill>
                  <a:prstClr val="white"/>
                </a:solidFill>
                <a:latin typeface="Open Sans"/>
                <a:ea typeface="Open Sans"/>
                <a:cs typeface="Open Sans"/>
              </a:rPr>
              <a:t>Announcements</a:t>
            </a: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249345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393B-A9F4-DDC7-AE0F-B8C4F7A1FF00}"/>
              </a:ext>
            </a:extLst>
          </p:cNvPr>
          <p:cNvSpPr>
            <a:spLocks noGrp="1"/>
          </p:cNvSpPr>
          <p:nvPr>
            <p:ph type="title"/>
          </p:nvPr>
        </p:nvSpPr>
        <p:spPr>
          <a:xfrm>
            <a:off x="471684" y="219315"/>
            <a:ext cx="7401491" cy="857250"/>
          </a:xfrm>
        </p:spPr>
        <p:txBody>
          <a:bodyPr>
            <a:normAutofit/>
          </a:bodyPr>
          <a:lstStyle/>
          <a:p>
            <a:r>
              <a:rPr lang="en-US" sz="3600" b="1">
                <a:solidFill>
                  <a:srgbClr val="D50032"/>
                </a:solidFill>
              </a:rPr>
              <a:t>Thank you for joining us!</a:t>
            </a:r>
          </a:p>
        </p:txBody>
      </p:sp>
      <p:sp>
        <p:nvSpPr>
          <p:cNvPr id="3" name="TextBox 2">
            <a:extLst>
              <a:ext uri="{FF2B5EF4-FFF2-40B4-BE49-F238E27FC236}">
                <a16:creationId xmlns:a16="http://schemas.microsoft.com/office/drawing/2014/main" id="{F6191203-F6F5-2BD3-3E34-C51B19806D7D}"/>
              </a:ext>
            </a:extLst>
          </p:cNvPr>
          <p:cNvSpPr txBox="1"/>
          <p:nvPr/>
        </p:nvSpPr>
        <p:spPr>
          <a:xfrm>
            <a:off x="343814" y="1488023"/>
            <a:ext cx="8469472" cy="2167453"/>
          </a:xfrm>
          <a:prstGeom prst="rect">
            <a:avLst/>
          </a:prstGeom>
          <a:noFill/>
        </p:spPr>
        <p:txBody>
          <a:bodyPr wrap="square" rtlCol="0">
            <a:spAutoFit/>
          </a:bodyPr>
          <a:lstStyle/>
          <a:p>
            <a:pPr algn="ctr">
              <a:lnSpc>
                <a:spcPct val="114000"/>
              </a:lnSpc>
            </a:pPr>
            <a:r>
              <a:rPr lang="en-US" sz="3200" i="1">
                <a:latin typeface="Open Sans" panose="020B0606030504020204" pitchFamily="34" charset="0"/>
                <a:ea typeface="Open Sans" panose="020B0606030504020204" pitchFamily="34" charset="0"/>
                <a:cs typeface="Open Sans" panose="020B0606030504020204" pitchFamily="34" charset="0"/>
              </a:rPr>
              <a:t>Who is joining you in the room today?</a:t>
            </a:r>
          </a:p>
          <a:p>
            <a:pPr algn="ctr">
              <a:lnSpc>
                <a:spcPct val="114000"/>
              </a:lnSpc>
            </a:pPr>
            <a:endParaRPr lang="en-US" sz="3200" i="1">
              <a:latin typeface="Open Sans" panose="020B0606030504020204" pitchFamily="34" charset="0"/>
              <a:ea typeface="Open Sans" panose="020B0606030504020204" pitchFamily="34" charset="0"/>
              <a:cs typeface="Open Sans" panose="020B0606030504020204" pitchFamily="34" charset="0"/>
            </a:endParaRPr>
          </a:p>
          <a:p>
            <a:pPr algn="ctr">
              <a:lnSpc>
                <a:spcPct val="114000"/>
              </a:lnSpc>
            </a:pPr>
            <a:r>
              <a:rPr lang="en-US" sz="2800">
                <a:latin typeface="Open Sans" panose="020B0606030504020204" pitchFamily="34" charset="0"/>
                <a:ea typeface="Open Sans" panose="020B0606030504020204" pitchFamily="34" charset="0"/>
                <a:cs typeface="Open Sans" panose="020B0606030504020204" pitchFamily="34" charset="0"/>
              </a:rPr>
              <a:t>In the poll, please respond with the number of people in the room with you (including yourself</a:t>
            </a:r>
            <a:r>
              <a:rPr lang="en-US" sz="2400">
                <a:latin typeface="Open Sans" panose="020B0606030504020204" pitchFamily="34" charset="0"/>
                <a:ea typeface="Open Sans" panose="020B0606030504020204" pitchFamily="34" charset="0"/>
                <a:cs typeface="Open Sans" panose="020B0606030504020204" pitchFamily="34" charset="0"/>
              </a:rPr>
              <a:t>).</a:t>
            </a:r>
          </a:p>
        </p:txBody>
      </p:sp>
    </p:spTree>
    <p:extLst>
      <p:ext uri="{BB962C8B-B14F-4D97-AF65-F5344CB8AC3E}">
        <p14:creationId xmlns:p14="http://schemas.microsoft.com/office/powerpoint/2010/main" val="29154100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393B-A9F4-DDC7-AE0F-B8C4F7A1FF00}"/>
              </a:ext>
            </a:extLst>
          </p:cNvPr>
          <p:cNvSpPr>
            <a:spLocks noGrp="1"/>
          </p:cNvSpPr>
          <p:nvPr>
            <p:ph type="title"/>
          </p:nvPr>
        </p:nvSpPr>
        <p:spPr>
          <a:xfrm>
            <a:off x="871254" y="157843"/>
            <a:ext cx="7401491" cy="857250"/>
          </a:xfrm>
        </p:spPr>
        <p:txBody>
          <a:bodyPr>
            <a:normAutofit/>
          </a:bodyPr>
          <a:lstStyle/>
          <a:p>
            <a:r>
              <a:rPr lang="en-US" sz="2800" b="1">
                <a:solidFill>
                  <a:srgbClr val="D50032"/>
                </a:solidFill>
              </a:rPr>
              <a:t>July Policy Forums</a:t>
            </a:r>
          </a:p>
        </p:txBody>
      </p:sp>
      <p:sp>
        <p:nvSpPr>
          <p:cNvPr id="3" name="TextBox 2">
            <a:extLst>
              <a:ext uri="{FF2B5EF4-FFF2-40B4-BE49-F238E27FC236}">
                <a16:creationId xmlns:a16="http://schemas.microsoft.com/office/drawing/2014/main" id="{F6191203-F6F5-2BD3-3E34-C51B19806D7D}"/>
              </a:ext>
            </a:extLst>
          </p:cNvPr>
          <p:cNvSpPr txBox="1"/>
          <p:nvPr/>
        </p:nvSpPr>
        <p:spPr>
          <a:xfrm>
            <a:off x="414338" y="985138"/>
            <a:ext cx="8375416" cy="3970318"/>
          </a:xfrm>
          <a:prstGeom prst="rect">
            <a:avLst/>
          </a:prstGeom>
          <a:noFill/>
        </p:spPr>
        <p:txBody>
          <a:bodyPr wrap="square" lIns="91440" tIns="45720" rIns="91440" bIns="45720" rtlCol="0" anchor="t">
            <a:spAutoFit/>
          </a:bodyPr>
          <a:lstStyle/>
          <a:p>
            <a:pPr algn="ctr"/>
            <a:r>
              <a:rPr lang="en-US" sz="2400" b="1" i="0">
                <a:solidFill>
                  <a:srgbClr val="212529"/>
                </a:solidFill>
                <a:effectLst/>
                <a:latin typeface="Open Sans"/>
                <a:ea typeface="Open Sans"/>
                <a:cs typeface="Open Sans"/>
              </a:rPr>
              <a:t>Thursday, </a:t>
            </a:r>
            <a:r>
              <a:rPr lang="en-US" sz="2400" b="1">
                <a:solidFill>
                  <a:srgbClr val="212529"/>
                </a:solidFill>
                <a:latin typeface="Open Sans"/>
                <a:ea typeface="Open Sans"/>
                <a:cs typeface="Open Sans"/>
              </a:rPr>
              <a:t>July 20</a:t>
            </a:r>
            <a:endParaRPr lang="en-US" sz="2400" b="1" i="0">
              <a:solidFill>
                <a:srgbClr val="212529"/>
              </a:solidFill>
              <a:effectLst/>
              <a:latin typeface="Open Sans"/>
              <a:ea typeface="Open Sans"/>
              <a:cs typeface="Open Sans"/>
            </a:endParaRPr>
          </a:p>
          <a:p>
            <a:pPr algn="ctr"/>
            <a:endParaRPr lang="en-US" sz="2400" b="1">
              <a:solidFill>
                <a:srgbClr val="212529"/>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2000" b="1">
                <a:solidFill>
                  <a:srgbClr val="212529"/>
                </a:solidFill>
                <a:latin typeface="Open Sans"/>
                <a:ea typeface="+mn-lt"/>
                <a:cs typeface="+mn-lt"/>
              </a:rPr>
              <a:t>8:00-8:45 pm ET: U</a:t>
            </a:r>
            <a:r>
              <a:rPr lang="en-US" sz="2000" b="1" i="0">
                <a:solidFill>
                  <a:srgbClr val="212529"/>
                </a:solidFill>
                <a:effectLst/>
                <a:latin typeface="Open Sans"/>
                <a:ea typeface="+mn-lt"/>
                <a:cs typeface="+mn-lt"/>
              </a:rPr>
              <a:t>.S. Poverty Policy Forum</a:t>
            </a:r>
            <a:endParaRPr lang="en-US" sz="2000" b="1">
              <a:solidFill>
                <a:srgbClr val="212529"/>
              </a:solidFill>
              <a:latin typeface="Open Sans"/>
              <a:ea typeface="+mn-lt"/>
              <a:cs typeface="+mn-lt"/>
            </a:endParaRPr>
          </a:p>
          <a:p>
            <a:pPr algn="ctr"/>
            <a:r>
              <a:rPr lang="en-US" sz="2000">
                <a:solidFill>
                  <a:srgbClr val="212529"/>
                </a:solidFill>
                <a:latin typeface="Open Sans"/>
                <a:ea typeface="Open Sans"/>
                <a:cs typeface="Open Sans"/>
              </a:rPr>
              <a:t>Continuing the Conversation on the Renter Tax Credit &amp; </a:t>
            </a:r>
          </a:p>
          <a:p>
            <a:pPr algn="ctr"/>
            <a:r>
              <a:rPr lang="en-US" sz="2000">
                <a:solidFill>
                  <a:srgbClr val="212529"/>
                </a:solidFill>
                <a:latin typeface="Open Sans"/>
                <a:ea typeface="Open Sans"/>
                <a:cs typeface="Open Sans"/>
              </a:rPr>
              <a:t>What to Expect in this Congress</a:t>
            </a:r>
            <a:endParaRPr lang="en-US"/>
          </a:p>
          <a:p>
            <a:pPr algn="ctr"/>
            <a:r>
              <a:rPr lang="en-US" sz="2000" u="sng">
                <a:solidFill>
                  <a:srgbClr val="D50032"/>
                </a:solidFill>
                <a:latin typeface="Open Sans"/>
                <a:ea typeface="+mn-lt"/>
                <a:cs typeface="+mn-lt"/>
                <a:hlinkClick r:id="rId3">
                  <a:extLst>
                    <a:ext uri="{A12FA001-AC4F-418D-AE19-62706E023703}">
                      <ahyp:hlinkClr xmlns:ahyp="http://schemas.microsoft.com/office/drawing/2018/hyperlinkcolor" val="tx"/>
                    </a:ext>
                  </a:extLst>
                </a:hlinkClick>
              </a:rPr>
              <a:t>Register today</a:t>
            </a:r>
            <a:r>
              <a:rPr lang="en-US" sz="2000">
                <a:solidFill>
                  <a:srgbClr val="212529"/>
                </a:solidFill>
                <a:latin typeface="Open Sans"/>
                <a:ea typeface="+mn-lt"/>
                <a:cs typeface="+mn-lt"/>
              </a:rPr>
              <a:t>.</a:t>
            </a:r>
            <a:endParaRPr lang="en-US" sz="2000">
              <a:latin typeface="Open Sans"/>
              <a:ea typeface="+mn-lt"/>
              <a:cs typeface="+mn-lt"/>
            </a:endParaRPr>
          </a:p>
          <a:p>
            <a:pPr algn="ctr"/>
            <a:endParaRPr lang="en-US" sz="2000" b="1">
              <a:solidFill>
                <a:srgbClr val="212529"/>
              </a:solidFill>
              <a:latin typeface="Open Sans"/>
              <a:ea typeface="+mn-lt"/>
              <a:cs typeface="+mn-lt"/>
            </a:endParaRPr>
          </a:p>
          <a:p>
            <a:pPr algn="ctr"/>
            <a:endParaRPr lang="en-US" sz="2000" b="1">
              <a:solidFill>
                <a:srgbClr val="212529"/>
              </a:solidFill>
              <a:latin typeface="Open Sans"/>
              <a:ea typeface="+mn-lt"/>
              <a:cs typeface="+mn-lt"/>
            </a:endParaRPr>
          </a:p>
          <a:p>
            <a:pPr algn="ctr"/>
            <a:r>
              <a:rPr lang="en-US" sz="2000" b="1">
                <a:solidFill>
                  <a:srgbClr val="212529"/>
                </a:solidFill>
                <a:latin typeface="Open Sans"/>
                <a:ea typeface="+mn-lt"/>
                <a:cs typeface="+mn-lt"/>
              </a:rPr>
              <a:t>9:00-9:45 pm: Global Poverty Policy Forum</a:t>
            </a:r>
            <a:endParaRPr lang="en-US" sz="2000">
              <a:solidFill>
                <a:srgbClr val="000000"/>
              </a:solidFill>
              <a:latin typeface="Open Sans"/>
              <a:ea typeface="+mn-lt"/>
              <a:cs typeface="+mn-lt"/>
            </a:endParaRPr>
          </a:p>
          <a:p>
            <a:pPr algn="ctr"/>
            <a:r>
              <a:rPr lang="en-US" sz="2000">
                <a:solidFill>
                  <a:srgbClr val="212529"/>
                </a:solidFill>
                <a:latin typeface="Open Sans"/>
                <a:ea typeface="Open Sans"/>
                <a:cs typeface="Open Sans"/>
              </a:rPr>
              <a:t>Preview of Fall Equity &amp; Impact Campaign</a:t>
            </a:r>
            <a:endParaRPr lang="en-US"/>
          </a:p>
          <a:p>
            <a:pPr algn="ctr"/>
            <a:r>
              <a:rPr lang="en-US" sz="2000" u="sng">
                <a:solidFill>
                  <a:srgbClr val="D50032"/>
                </a:solidFill>
                <a:latin typeface="Open Sans"/>
                <a:ea typeface="+mn-lt"/>
                <a:cs typeface="+mn-lt"/>
                <a:hlinkClick r:id="rId4">
                  <a:extLst>
                    <a:ext uri="{A12FA001-AC4F-418D-AE19-62706E023703}">
                      <ahyp:hlinkClr xmlns:ahyp="http://schemas.microsoft.com/office/drawing/2018/hyperlinkcolor" val="tx"/>
                    </a:ext>
                  </a:extLst>
                </a:hlinkClick>
              </a:rPr>
              <a:t>Register today</a:t>
            </a:r>
            <a:r>
              <a:rPr lang="en-US" sz="2000">
                <a:solidFill>
                  <a:srgbClr val="212529"/>
                </a:solidFill>
                <a:latin typeface="Open Sans"/>
                <a:ea typeface="+mn-lt"/>
                <a:cs typeface="+mn-lt"/>
              </a:rPr>
              <a:t>.</a:t>
            </a:r>
            <a:endParaRPr lang="en-US" sz="2000">
              <a:latin typeface="Open Sans"/>
              <a:ea typeface="+mn-lt"/>
              <a:cs typeface="+mn-lt"/>
            </a:endParaRPr>
          </a:p>
          <a:p>
            <a:pPr algn="ctr"/>
            <a:endParaRPr lang="en-US" sz="2400">
              <a:solidFill>
                <a:srgbClr val="212529"/>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887568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393B-A9F4-DDC7-AE0F-B8C4F7A1FF00}"/>
              </a:ext>
            </a:extLst>
          </p:cNvPr>
          <p:cNvSpPr>
            <a:spLocks noGrp="1"/>
          </p:cNvSpPr>
          <p:nvPr>
            <p:ph type="title"/>
          </p:nvPr>
        </p:nvSpPr>
        <p:spPr>
          <a:xfrm>
            <a:off x="871254" y="157843"/>
            <a:ext cx="7401491" cy="857250"/>
          </a:xfrm>
        </p:spPr>
        <p:txBody>
          <a:bodyPr>
            <a:normAutofit/>
          </a:bodyPr>
          <a:lstStyle/>
          <a:p>
            <a:r>
              <a:rPr lang="en-US" sz="2600" b="1">
                <a:solidFill>
                  <a:srgbClr val="D50032"/>
                </a:solidFill>
              </a:rPr>
              <a:t>Free Agents Webinars</a:t>
            </a:r>
          </a:p>
        </p:txBody>
      </p:sp>
      <p:sp>
        <p:nvSpPr>
          <p:cNvPr id="3" name="TextBox 2">
            <a:extLst>
              <a:ext uri="{FF2B5EF4-FFF2-40B4-BE49-F238E27FC236}">
                <a16:creationId xmlns:a16="http://schemas.microsoft.com/office/drawing/2014/main" id="{F6191203-F6F5-2BD3-3E34-C51B19806D7D}"/>
              </a:ext>
            </a:extLst>
          </p:cNvPr>
          <p:cNvSpPr txBox="1"/>
          <p:nvPr/>
        </p:nvSpPr>
        <p:spPr>
          <a:xfrm>
            <a:off x="384291" y="1308295"/>
            <a:ext cx="8375416" cy="2526910"/>
          </a:xfrm>
          <a:prstGeom prst="rect">
            <a:avLst/>
          </a:prstGeom>
          <a:noFill/>
        </p:spPr>
        <p:txBody>
          <a:bodyPr wrap="square" lIns="91440" tIns="45720" rIns="91440" bIns="45720" rtlCol="0" anchor="t">
            <a:spAutoFit/>
          </a:bodyPr>
          <a:lstStyle/>
          <a:p>
            <a:pPr algn="ctr">
              <a:lnSpc>
                <a:spcPct val="114000"/>
              </a:lnSpc>
            </a:pPr>
            <a:r>
              <a:rPr lang="en-US" sz="2000" b="1">
                <a:latin typeface="Open Sans"/>
                <a:ea typeface="Open Sans"/>
                <a:cs typeface="Open Sans"/>
              </a:rPr>
              <a:t>U.S. Poverty Free Agents</a:t>
            </a:r>
          </a:p>
          <a:p>
            <a:pPr algn="ctr">
              <a:lnSpc>
                <a:spcPct val="114000"/>
              </a:lnSpc>
            </a:pPr>
            <a:r>
              <a:rPr lang="en-US" sz="2000" b="1">
                <a:latin typeface="Open Sans"/>
                <a:ea typeface="Open Sans"/>
                <a:cs typeface="Open Sans"/>
              </a:rPr>
              <a:t>Tuesday, July 18, 1:00 pm ET and 9:00 pm ET (your choice) </a:t>
            </a:r>
          </a:p>
          <a:p>
            <a:pPr algn="ctr">
              <a:lnSpc>
                <a:spcPct val="114000"/>
              </a:lnSpc>
            </a:pPr>
            <a:r>
              <a:rPr lang="en-US" sz="2000">
                <a:latin typeface="Open Sans"/>
                <a:ea typeface="Open Sans"/>
                <a:cs typeface="Open Sans"/>
              </a:rPr>
              <a:t>Contact Jos Linn at </a:t>
            </a:r>
            <a:r>
              <a:rPr lang="en-US" sz="2000">
                <a:latin typeface="Open Sans"/>
                <a:ea typeface="Open Sans"/>
                <a:cs typeface="Open Sans"/>
                <a:hlinkClick r:id="rId3"/>
              </a:rPr>
              <a:t>jlinn@results.org</a:t>
            </a:r>
            <a:r>
              <a:rPr lang="en-US" sz="2000">
                <a:latin typeface="Open Sans"/>
                <a:ea typeface="Open Sans"/>
                <a:cs typeface="Open Sans"/>
              </a:rPr>
              <a:t> for information.</a:t>
            </a:r>
          </a:p>
          <a:p>
            <a:pPr algn="ctr">
              <a:lnSpc>
                <a:spcPct val="114000"/>
              </a:lnSpc>
            </a:pPr>
            <a:endParaRPr lang="en-US" sz="2000" i="1">
              <a:latin typeface="Open Sans" panose="020B0606030504020204" pitchFamily="34" charset="0"/>
              <a:ea typeface="Open Sans" panose="020B0606030504020204" pitchFamily="34" charset="0"/>
              <a:cs typeface="Open Sans" panose="020B0606030504020204" pitchFamily="34" charset="0"/>
            </a:endParaRPr>
          </a:p>
          <a:p>
            <a:pPr algn="ctr">
              <a:lnSpc>
                <a:spcPct val="113999"/>
              </a:lnSpc>
            </a:pPr>
            <a:r>
              <a:rPr lang="en-US" sz="2000" b="1">
                <a:latin typeface="Open Sans"/>
                <a:ea typeface="Open Sans"/>
                <a:cs typeface="Segoe UI"/>
              </a:rPr>
              <a:t>Global Poverty Free Agents</a:t>
            </a:r>
            <a:endParaRPr lang="en-US" sz="2000">
              <a:latin typeface="Open Sans"/>
              <a:ea typeface="Open Sans"/>
              <a:cs typeface="Segoe UI"/>
            </a:endParaRPr>
          </a:p>
          <a:p>
            <a:pPr algn="ctr">
              <a:lnSpc>
                <a:spcPct val="113999"/>
              </a:lnSpc>
            </a:pPr>
            <a:r>
              <a:rPr lang="en-US" sz="2000" b="1">
                <a:latin typeface="Open Sans"/>
                <a:ea typeface="Open Sans"/>
                <a:cs typeface="Segoe UI"/>
              </a:rPr>
              <a:t>Monday, July 24, 7:00 pm ET</a:t>
            </a:r>
            <a:endParaRPr lang="en-US" sz="2000">
              <a:latin typeface="Open Sans"/>
              <a:ea typeface="Open Sans"/>
              <a:cs typeface="Segoe UI"/>
            </a:endParaRPr>
          </a:p>
          <a:p>
            <a:pPr algn="ctr">
              <a:lnSpc>
                <a:spcPct val="113999"/>
              </a:lnSpc>
            </a:pPr>
            <a:r>
              <a:rPr lang="en-US" sz="2000">
                <a:latin typeface="Open Sans"/>
                <a:ea typeface="Open Sans"/>
                <a:cs typeface="Segoe UI"/>
              </a:rPr>
              <a:t>Contact Lisa Marchal at </a:t>
            </a:r>
            <a:r>
              <a:rPr lang="en-US" sz="2000">
                <a:solidFill>
                  <a:srgbClr val="D50032"/>
                </a:solidFill>
                <a:latin typeface="Open Sans"/>
                <a:ea typeface="Open Sans"/>
                <a:cs typeface="Segoe UI"/>
                <a:hlinkClick r:id="rId4"/>
              </a:rPr>
              <a:t>lmarchal@results.org</a:t>
            </a:r>
            <a:r>
              <a:rPr lang="en-US" sz="2000">
                <a:latin typeface="Open Sans"/>
                <a:ea typeface="Open Sans"/>
                <a:cs typeface="Segoe UI"/>
              </a:rPr>
              <a:t> for information.</a:t>
            </a:r>
            <a:endParaRPr lang="en-US">
              <a:latin typeface="Open Sans"/>
            </a:endParaRPr>
          </a:p>
        </p:txBody>
      </p:sp>
    </p:spTree>
    <p:extLst>
      <p:ext uri="{BB962C8B-B14F-4D97-AF65-F5344CB8AC3E}">
        <p14:creationId xmlns:p14="http://schemas.microsoft.com/office/powerpoint/2010/main" val="31147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393B-A9F4-DDC7-AE0F-B8C4F7A1FF00}"/>
              </a:ext>
            </a:extLst>
          </p:cNvPr>
          <p:cNvSpPr>
            <a:spLocks noGrp="1"/>
          </p:cNvSpPr>
          <p:nvPr>
            <p:ph type="title"/>
          </p:nvPr>
        </p:nvSpPr>
        <p:spPr>
          <a:xfrm>
            <a:off x="871254" y="157843"/>
            <a:ext cx="7401491" cy="857250"/>
          </a:xfrm>
        </p:spPr>
        <p:txBody>
          <a:bodyPr>
            <a:normAutofit/>
          </a:bodyPr>
          <a:lstStyle/>
          <a:p>
            <a:r>
              <a:rPr lang="en-US" sz="2800" b="1">
                <a:solidFill>
                  <a:srgbClr val="D50032"/>
                </a:solidFill>
              </a:rPr>
              <a:t>Partner Organization Webinars</a:t>
            </a:r>
          </a:p>
        </p:txBody>
      </p:sp>
      <p:sp>
        <p:nvSpPr>
          <p:cNvPr id="3" name="TextBox 2">
            <a:extLst>
              <a:ext uri="{FF2B5EF4-FFF2-40B4-BE49-F238E27FC236}">
                <a16:creationId xmlns:a16="http://schemas.microsoft.com/office/drawing/2014/main" id="{F6191203-F6F5-2BD3-3E34-C51B19806D7D}"/>
              </a:ext>
            </a:extLst>
          </p:cNvPr>
          <p:cNvSpPr txBox="1"/>
          <p:nvPr/>
        </p:nvSpPr>
        <p:spPr>
          <a:xfrm>
            <a:off x="603076" y="1132862"/>
            <a:ext cx="7937845" cy="3579506"/>
          </a:xfrm>
          <a:prstGeom prst="rect">
            <a:avLst/>
          </a:prstGeom>
          <a:noFill/>
        </p:spPr>
        <p:txBody>
          <a:bodyPr wrap="square" lIns="91440" tIns="45720" rIns="91440" bIns="45720" rtlCol="0" anchor="t">
            <a:spAutoFit/>
          </a:bodyPr>
          <a:lstStyle/>
          <a:p>
            <a:pPr algn="ctr">
              <a:lnSpc>
                <a:spcPct val="113999"/>
              </a:lnSpc>
            </a:pPr>
            <a:r>
              <a:rPr lang="en-US" sz="2000" b="1">
                <a:latin typeface="Open Sans"/>
                <a:ea typeface="+mn-lt"/>
                <a:cs typeface="+mn-lt"/>
              </a:rPr>
              <a:t>Global Allies Program: Partners Ending Poverty </a:t>
            </a:r>
            <a:endParaRPr lang="en-US" sz="2000">
              <a:latin typeface="Open Sans"/>
              <a:ea typeface="+mn-lt"/>
              <a:cs typeface="+mn-lt"/>
            </a:endParaRPr>
          </a:p>
          <a:p>
            <a:pPr algn="ctr">
              <a:lnSpc>
                <a:spcPct val="113999"/>
              </a:lnSpc>
            </a:pPr>
            <a:r>
              <a:rPr lang="en-US" sz="2000" b="1">
                <a:latin typeface="Open Sans"/>
                <a:ea typeface="+mn-lt"/>
                <a:cs typeface="+mn-lt"/>
              </a:rPr>
              <a:t>with Returned Peace Corps Volunteers</a:t>
            </a:r>
            <a:endParaRPr lang="en-US" sz="2000">
              <a:latin typeface="Open Sans"/>
              <a:ea typeface="+mn-lt"/>
              <a:cs typeface="+mn-lt"/>
            </a:endParaRPr>
          </a:p>
          <a:p>
            <a:pPr algn="ctr">
              <a:lnSpc>
                <a:spcPct val="113999"/>
              </a:lnSpc>
            </a:pPr>
            <a:r>
              <a:rPr lang="en-US" sz="2000" b="1">
                <a:latin typeface="Open Sans"/>
                <a:ea typeface="+mn-lt"/>
                <a:cs typeface="+mn-lt"/>
              </a:rPr>
              <a:t>Thursday, July 13, 8:30 pm ET</a:t>
            </a:r>
            <a:endParaRPr lang="en-US" sz="2000">
              <a:latin typeface="Open Sans"/>
              <a:ea typeface="+mn-lt"/>
              <a:cs typeface="+mn-lt"/>
            </a:endParaRPr>
          </a:p>
          <a:p>
            <a:pPr algn="ctr">
              <a:lnSpc>
                <a:spcPct val="113999"/>
              </a:lnSpc>
            </a:pPr>
            <a:r>
              <a:rPr lang="en-US" sz="2000">
                <a:latin typeface="Open Sans"/>
                <a:ea typeface="+mn-lt"/>
                <a:cs typeface="+mn-lt"/>
              </a:rPr>
              <a:t>Register at </a:t>
            </a:r>
            <a:r>
              <a:rPr lang="en-US" sz="2000">
                <a:latin typeface="Open Sans"/>
                <a:ea typeface="+mn-lt"/>
                <a:cs typeface="+mn-lt"/>
                <a:hlinkClick r:id="rId3"/>
              </a:rPr>
              <a:t>https://tinyurl.com/GAPSummer23</a:t>
            </a:r>
            <a:endParaRPr lang="en-US" sz="2000">
              <a:latin typeface="Open Sans"/>
              <a:ea typeface="Open Sans"/>
              <a:cs typeface="Arial"/>
            </a:endParaRPr>
          </a:p>
          <a:p>
            <a:pPr algn="ctr">
              <a:lnSpc>
                <a:spcPct val="113999"/>
              </a:lnSpc>
            </a:pPr>
            <a:endParaRPr lang="en-US" sz="2000">
              <a:latin typeface="Open Sans"/>
              <a:ea typeface="Open Sans"/>
              <a:cs typeface="Arial"/>
            </a:endParaRPr>
          </a:p>
          <a:p>
            <a:pPr algn="ctr">
              <a:lnSpc>
                <a:spcPct val="114000"/>
              </a:lnSpc>
            </a:pPr>
            <a:r>
              <a:rPr lang="en-US" sz="2000" b="1">
                <a:latin typeface="Open Sans"/>
                <a:ea typeface="Open Sans"/>
                <a:cs typeface="Open Sans"/>
              </a:rPr>
              <a:t>Together Women Rise partnership webinar</a:t>
            </a:r>
            <a:endParaRPr lang="en-US" sz="2000">
              <a:latin typeface="Open Sans"/>
              <a:ea typeface="Open Sans"/>
              <a:cs typeface="Open Sans"/>
            </a:endParaRPr>
          </a:p>
          <a:p>
            <a:pPr algn="ctr">
              <a:lnSpc>
                <a:spcPct val="114000"/>
              </a:lnSpc>
            </a:pPr>
            <a:r>
              <a:rPr lang="en-US" sz="2000" b="1">
                <a:latin typeface="Open Sans"/>
                <a:ea typeface="Open Sans"/>
                <a:cs typeface="Open Sans"/>
              </a:rPr>
              <a:t>Tuesday, July 18, 8:30 pm ET</a:t>
            </a:r>
          </a:p>
          <a:p>
            <a:pPr algn="ctr">
              <a:lnSpc>
                <a:spcPct val="114000"/>
              </a:lnSpc>
            </a:pPr>
            <a:r>
              <a:rPr lang="en-US" sz="2000">
                <a:latin typeface="Open Sans"/>
                <a:ea typeface="Open Sans"/>
                <a:cs typeface="Open Sans"/>
              </a:rPr>
              <a:t>Join at </a:t>
            </a:r>
            <a:r>
              <a:rPr lang="en-US" sz="2000">
                <a:latin typeface="Open Sans"/>
                <a:ea typeface="+mn-lt"/>
                <a:cs typeface="+mn-lt"/>
                <a:hlinkClick r:id="rId4"/>
              </a:rPr>
              <a:t>https://tinyurl.com/TWRRP</a:t>
            </a:r>
            <a:endParaRPr lang="en-US" sz="2000">
              <a:latin typeface="Open Sans"/>
              <a:ea typeface="+mn-lt"/>
              <a:cs typeface="+mn-lt"/>
            </a:endParaRPr>
          </a:p>
          <a:p>
            <a:pPr algn="ctr">
              <a:lnSpc>
                <a:spcPct val="113999"/>
              </a:lnSpc>
            </a:pPr>
            <a:endParaRPr lang="en-US" sz="2000">
              <a:latin typeface="Arial"/>
              <a:ea typeface="Open Sans" panose="020B0606030504020204" pitchFamily="34" charset="0"/>
              <a:cs typeface="Arial"/>
            </a:endParaRPr>
          </a:p>
          <a:p>
            <a:pPr algn="ctr">
              <a:lnSpc>
                <a:spcPct val="113999"/>
              </a:lnSpc>
            </a:pPr>
            <a:endParaRPr lang="en-US" sz="2000">
              <a:latin typeface="Open Sans" panose="020B0606030504020204" pitchFamily="34" charset="0"/>
              <a:ea typeface="Open Sans" panose="020B0606030504020204" pitchFamily="34" charset="0"/>
              <a:cs typeface="Arial"/>
            </a:endParaRPr>
          </a:p>
        </p:txBody>
      </p:sp>
    </p:spTree>
    <p:extLst>
      <p:ext uri="{BB962C8B-B14F-4D97-AF65-F5344CB8AC3E}">
        <p14:creationId xmlns:p14="http://schemas.microsoft.com/office/powerpoint/2010/main" val="27611042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6191203-F6F5-2BD3-3E34-C51B19806D7D}"/>
              </a:ext>
            </a:extLst>
          </p:cNvPr>
          <p:cNvSpPr txBox="1"/>
          <p:nvPr/>
        </p:nvSpPr>
        <p:spPr>
          <a:xfrm>
            <a:off x="290017" y="950900"/>
            <a:ext cx="8563966" cy="3930371"/>
          </a:xfrm>
          <a:prstGeom prst="rect">
            <a:avLst/>
          </a:prstGeom>
          <a:noFill/>
        </p:spPr>
        <p:txBody>
          <a:bodyPr wrap="square" lIns="91440" tIns="45720" rIns="91440" bIns="45720" rtlCol="0" anchor="t">
            <a:spAutoFit/>
          </a:bodyPr>
          <a:lstStyle/>
          <a:p>
            <a:pPr algn="ctr">
              <a:lnSpc>
                <a:spcPct val="113999"/>
              </a:lnSpc>
            </a:pPr>
            <a:r>
              <a:rPr lang="en-US" sz="2000" b="1">
                <a:latin typeface="Open Sans"/>
                <a:ea typeface="Open Sans"/>
                <a:cs typeface="Open Sans"/>
              </a:rPr>
              <a:t>Media Office Hour </a:t>
            </a:r>
            <a:endParaRPr lang="en-US" sz="2000">
              <a:latin typeface="Open Sans"/>
              <a:ea typeface="Open Sans"/>
              <a:cs typeface="Arial"/>
            </a:endParaRPr>
          </a:p>
          <a:p>
            <a:pPr algn="ctr">
              <a:lnSpc>
                <a:spcPct val="113999"/>
              </a:lnSpc>
            </a:pPr>
            <a:r>
              <a:rPr lang="en-US" sz="2000" b="1">
                <a:latin typeface="Open Sans"/>
                <a:ea typeface="Open Sans"/>
                <a:cs typeface="Open Sans"/>
              </a:rPr>
              <a:t>Wednesday, July 19, 2:00 pm ET</a:t>
            </a:r>
            <a:endParaRPr lang="en-US" sz="2000">
              <a:latin typeface="Open Sans"/>
              <a:ea typeface="Open Sans"/>
              <a:cs typeface="Arial"/>
            </a:endParaRPr>
          </a:p>
          <a:p>
            <a:pPr algn="ctr">
              <a:lnSpc>
                <a:spcPct val="114000"/>
              </a:lnSpc>
            </a:pPr>
            <a:r>
              <a:rPr lang="en-US" sz="2000">
                <a:latin typeface="Open Sans"/>
                <a:ea typeface="Open Sans"/>
                <a:cs typeface="Open Sans"/>
              </a:rPr>
              <a:t>Join via Zoom at </a:t>
            </a:r>
            <a:r>
              <a:rPr lang="en-US" sz="2000">
                <a:latin typeface="Open Sans"/>
                <a:ea typeface="Open Sans"/>
                <a:cs typeface="Open Sans"/>
                <a:hlinkClick r:id="rId3"/>
              </a:rPr>
              <a:t>https://results.zoom.us/j/93668005494</a:t>
            </a:r>
            <a:r>
              <a:rPr lang="en-US" sz="2000">
                <a:latin typeface="Open Sans"/>
                <a:ea typeface="Open Sans"/>
                <a:cs typeface="Open Sans"/>
              </a:rPr>
              <a:t> </a:t>
            </a:r>
          </a:p>
          <a:p>
            <a:pPr algn="ctr">
              <a:lnSpc>
                <a:spcPct val="114000"/>
              </a:lnSpc>
            </a:pPr>
            <a:r>
              <a:rPr lang="en-US" sz="2000">
                <a:latin typeface="Open Sans"/>
                <a:ea typeface="Open Sans"/>
                <a:cs typeface="Open Sans"/>
              </a:rPr>
              <a:t>or (312) 626-6799, meeting ID 936 6800 5494. </a:t>
            </a:r>
            <a:endParaRPr lang="en-US" sz="2000">
              <a:latin typeface="Open Sans" panose="020B0606030504020204" pitchFamily="34" charset="0"/>
              <a:ea typeface="Open Sans" panose="020B0606030504020204" pitchFamily="34" charset="0"/>
              <a:cs typeface="Open Sans" panose="020B0606030504020204" pitchFamily="34" charset="0"/>
            </a:endParaRPr>
          </a:p>
          <a:p>
            <a:pPr algn="ctr">
              <a:lnSpc>
                <a:spcPct val="113999"/>
              </a:lnSpc>
            </a:pPr>
            <a:r>
              <a:rPr lang="en-US" sz="2000">
                <a:latin typeface="Open Sans"/>
                <a:ea typeface="Open Sans"/>
                <a:cs typeface="Open Sans"/>
              </a:rPr>
              <a:t>No registration required. </a:t>
            </a:r>
          </a:p>
          <a:p>
            <a:pPr algn="ctr">
              <a:lnSpc>
                <a:spcPct val="113999"/>
              </a:lnSpc>
            </a:pPr>
            <a:endParaRPr lang="en-US" sz="2000">
              <a:latin typeface="Open Sans"/>
              <a:ea typeface="Open Sans"/>
              <a:cs typeface="Open Sans"/>
            </a:endParaRPr>
          </a:p>
          <a:p>
            <a:pPr algn="ctr">
              <a:lnSpc>
                <a:spcPct val="113999"/>
              </a:lnSpc>
            </a:pPr>
            <a:r>
              <a:rPr lang="en-US" sz="2000" b="1">
                <a:latin typeface="Open Sans"/>
                <a:ea typeface="Open Sans"/>
                <a:cs typeface="Open Sans"/>
              </a:rPr>
              <a:t>Action Network Managers Webinar </a:t>
            </a:r>
            <a:endParaRPr lang="en-US" sz="2000">
              <a:latin typeface="Open Sans"/>
              <a:ea typeface="Open Sans"/>
              <a:cs typeface="Arial"/>
            </a:endParaRPr>
          </a:p>
          <a:p>
            <a:pPr algn="ctr">
              <a:lnSpc>
                <a:spcPct val="114000"/>
              </a:lnSpc>
            </a:pPr>
            <a:r>
              <a:rPr lang="en-US" sz="2000" b="1">
                <a:latin typeface="Open Sans"/>
                <a:ea typeface="Open Sans"/>
                <a:cs typeface="Open Sans"/>
              </a:rPr>
              <a:t>Wednesday, July 19, 12:30 pm and 8:00 pm ET</a:t>
            </a:r>
            <a:endParaRPr lang="en-US" sz="2000">
              <a:latin typeface="Open Sans"/>
              <a:ea typeface="Open Sans"/>
              <a:cs typeface="Open Sans"/>
            </a:endParaRPr>
          </a:p>
          <a:p>
            <a:pPr algn="ctr">
              <a:lnSpc>
                <a:spcPct val="114000"/>
              </a:lnSpc>
            </a:pPr>
            <a:r>
              <a:rPr lang="en-US" sz="2000" u="sng">
                <a:solidFill>
                  <a:srgbClr val="D50032"/>
                </a:solidFill>
                <a:latin typeface="Open Sans"/>
                <a:ea typeface="Open Sans"/>
                <a:cs typeface="Open Sans"/>
                <a:hlinkClick r:id="rId4"/>
              </a:rPr>
              <a:t>Click for the 12:30 session</a:t>
            </a:r>
            <a:endParaRPr lang="en-US" sz="2000" u="sng">
              <a:solidFill>
                <a:srgbClr val="D50032"/>
              </a:solidFill>
              <a:latin typeface="Open Sans"/>
              <a:ea typeface="Open Sans"/>
              <a:cs typeface="Open Sans"/>
            </a:endParaRPr>
          </a:p>
          <a:p>
            <a:pPr algn="ctr">
              <a:lnSpc>
                <a:spcPct val="114000"/>
              </a:lnSpc>
            </a:pPr>
            <a:r>
              <a:rPr lang="en-US" sz="2000" u="sng">
                <a:solidFill>
                  <a:srgbClr val="D50032"/>
                </a:solidFill>
                <a:latin typeface="Open Sans"/>
                <a:ea typeface="Open Sans"/>
                <a:cs typeface="Open Sans"/>
                <a:hlinkClick r:id="rId5"/>
              </a:rPr>
              <a:t>Click for the 8:00 session</a:t>
            </a:r>
            <a:endParaRPr lang="en-US" sz="2000" u="sng">
              <a:solidFill>
                <a:srgbClr val="D50032"/>
              </a:solidFill>
              <a:latin typeface="Open Sans"/>
              <a:ea typeface="Open Sans"/>
              <a:cs typeface="Open Sans"/>
            </a:endParaRPr>
          </a:p>
          <a:p>
            <a:pPr algn="ctr">
              <a:lnSpc>
                <a:spcPct val="114000"/>
              </a:lnSpc>
              <a:spcAft>
                <a:spcPts val="1800"/>
              </a:spcAft>
            </a:pPr>
            <a:r>
              <a:rPr lang="en-US" sz="2000" b="0" i="0">
                <a:effectLst/>
                <a:latin typeface="Open Sans"/>
                <a:ea typeface="Open Sans"/>
                <a:cs typeface="Open Sans"/>
              </a:rPr>
              <a:t>No registration required.</a:t>
            </a:r>
            <a:endParaRPr lang="en-US" sz="2000" b="1">
              <a:latin typeface="Open Sans"/>
              <a:ea typeface="Open Sans"/>
              <a:cs typeface="Open Sans"/>
            </a:endParaRPr>
          </a:p>
        </p:txBody>
      </p:sp>
      <p:sp>
        <p:nvSpPr>
          <p:cNvPr id="2" name="Title 1">
            <a:extLst>
              <a:ext uri="{FF2B5EF4-FFF2-40B4-BE49-F238E27FC236}">
                <a16:creationId xmlns:a16="http://schemas.microsoft.com/office/drawing/2014/main" id="{11384F1F-C0FB-BDD6-3EE8-555FCE69A565}"/>
              </a:ext>
            </a:extLst>
          </p:cNvPr>
          <p:cNvSpPr>
            <a:spLocks noGrp="1"/>
          </p:cNvSpPr>
          <p:nvPr>
            <p:ph type="title"/>
          </p:nvPr>
        </p:nvSpPr>
        <p:spPr>
          <a:xfrm>
            <a:off x="871254" y="157843"/>
            <a:ext cx="7401491" cy="662957"/>
          </a:xfrm>
        </p:spPr>
        <p:txBody>
          <a:bodyPr>
            <a:normAutofit/>
          </a:bodyPr>
          <a:lstStyle/>
          <a:p>
            <a:r>
              <a:rPr lang="en-US" sz="3200" b="1">
                <a:solidFill>
                  <a:srgbClr val="D50032"/>
                </a:solidFill>
              </a:rPr>
              <a:t>Other Support Calls</a:t>
            </a:r>
          </a:p>
        </p:txBody>
      </p:sp>
    </p:spTree>
    <p:extLst>
      <p:ext uri="{BB962C8B-B14F-4D97-AF65-F5344CB8AC3E}">
        <p14:creationId xmlns:p14="http://schemas.microsoft.com/office/powerpoint/2010/main" val="2811298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393B-A9F4-DDC7-AE0F-B8C4F7A1FF00}"/>
              </a:ext>
            </a:extLst>
          </p:cNvPr>
          <p:cNvSpPr>
            <a:spLocks noGrp="1"/>
          </p:cNvSpPr>
          <p:nvPr>
            <p:ph type="title"/>
          </p:nvPr>
        </p:nvSpPr>
        <p:spPr>
          <a:xfrm>
            <a:off x="871253" y="172243"/>
            <a:ext cx="7401491" cy="857250"/>
          </a:xfrm>
        </p:spPr>
        <p:txBody>
          <a:bodyPr>
            <a:normAutofit/>
          </a:bodyPr>
          <a:lstStyle/>
          <a:p>
            <a:r>
              <a:rPr lang="en-US" sz="3200" b="1">
                <a:solidFill>
                  <a:srgbClr val="D50032"/>
                </a:solidFill>
              </a:rPr>
              <a:t>Other Support Calls</a:t>
            </a:r>
            <a:endParaRPr lang="en-US"/>
          </a:p>
        </p:txBody>
      </p:sp>
      <p:sp>
        <p:nvSpPr>
          <p:cNvPr id="3" name="TextBox 2">
            <a:extLst>
              <a:ext uri="{FF2B5EF4-FFF2-40B4-BE49-F238E27FC236}">
                <a16:creationId xmlns:a16="http://schemas.microsoft.com/office/drawing/2014/main" id="{F6191203-F6F5-2BD3-3E34-C51B19806D7D}"/>
              </a:ext>
            </a:extLst>
          </p:cNvPr>
          <p:cNvSpPr txBox="1"/>
          <p:nvPr/>
        </p:nvSpPr>
        <p:spPr>
          <a:xfrm>
            <a:off x="356398" y="1070103"/>
            <a:ext cx="8431200" cy="3114571"/>
          </a:xfrm>
          <a:prstGeom prst="rect">
            <a:avLst/>
          </a:prstGeom>
          <a:noFill/>
        </p:spPr>
        <p:txBody>
          <a:bodyPr wrap="square" lIns="91440" tIns="45720" rIns="91440" bIns="45720" rtlCol="0" anchor="t">
            <a:spAutoFit/>
          </a:bodyPr>
          <a:lstStyle/>
          <a:p>
            <a:pPr algn="ctr" defTabSz="914400">
              <a:lnSpc>
                <a:spcPct val="113999"/>
              </a:lnSpc>
            </a:pPr>
            <a:r>
              <a:rPr lang="en-US" b="1">
                <a:latin typeface="Open Sans"/>
                <a:ea typeface="+mn-lt"/>
                <a:cs typeface="+mn-lt"/>
              </a:rPr>
              <a:t>Event Planning and Outreach Office Hours</a:t>
            </a:r>
            <a:r>
              <a:rPr lang="en-US">
                <a:latin typeface="Open Sans"/>
                <a:ea typeface="+mn-lt"/>
                <a:cs typeface="+mn-lt"/>
              </a:rPr>
              <a:t> </a:t>
            </a:r>
            <a:endParaRPr lang="en-US">
              <a:latin typeface="Open Sans"/>
              <a:ea typeface="Open Sans"/>
              <a:cs typeface="Arial"/>
            </a:endParaRPr>
          </a:p>
          <a:p>
            <a:pPr algn="ctr" defTabSz="914400">
              <a:lnSpc>
                <a:spcPct val="113999"/>
              </a:lnSpc>
            </a:pPr>
            <a:r>
              <a:rPr lang="en-US" b="1">
                <a:latin typeface="Open Sans"/>
                <a:ea typeface="+mn-lt"/>
                <a:cs typeface="+mn-lt"/>
              </a:rPr>
              <a:t>each Thursday at 1:00 pm ET this month:</a:t>
            </a:r>
            <a:r>
              <a:rPr lang="en-US">
                <a:latin typeface="Open Sans"/>
                <a:ea typeface="+mn-lt"/>
                <a:cs typeface="+mn-lt"/>
              </a:rPr>
              <a:t> </a:t>
            </a:r>
          </a:p>
          <a:p>
            <a:pPr algn="ctr" defTabSz="914400">
              <a:lnSpc>
                <a:spcPct val="113999"/>
              </a:lnSpc>
            </a:pPr>
            <a:r>
              <a:rPr lang="en-US">
                <a:latin typeface="Open Sans"/>
                <a:ea typeface="+mn-lt"/>
                <a:cs typeface="+mn-lt"/>
              </a:rPr>
              <a:t>Join via</a:t>
            </a:r>
            <a:r>
              <a:rPr lang="en-US">
                <a:solidFill>
                  <a:srgbClr val="000000"/>
                </a:solidFill>
                <a:latin typeface="Open Sans"/>
                <a:ea typeface="Open Sans"/>
                <a:cs typeface="Arial"/>
              </a:rPr>
              <a:t> Zoom at </a:t>
            </a:r>
            <a:r>
              <a:rPr lang="en-US">
                <a:solidFill>
                  <a:srgbClr val="D50032"/>
                </a:solidFill>
                <a:latin typeface="Open Sans"/>
                <a:ea typeface="Open Sans"/>
                <a:cs typeface="Arial"/>
                <a:hlinkClick r:id="rId3"/>
              </a:rPr>
              <a:t>https://results.zoom.us/j/98524229370</a:t>
            </a:r>
            <a:r>
              <a:rPr lang="en-US">
                <a:latin typeface="Open Sans"/>
                <a:ea typeface="+mn-lt"/>
                <a:cs typeface="+mn-lt"/>
              </a:rPr>
              <a:t> </a:t>
            </a:r>
            <a:endParaRPr lang="en-US">
              <a:latin typeface="Open Sans"/>
              <a:ea typeface="Open Sans"/>
              <a:cs typeface="+mn-lt"/>
            </a:endParaRPr>
          </a:p>
          <a:p>
            <a:pPr algn="ctr" defTabSz="914400">
              <a:lnSpc>
                <a:spcPct val="113999"/>
              </a:lnSpc>
            </a:pPr>
            <a:r>
              <a:rPr lang="en-US">
                <a:latin typeface="Open Sans"/>
                <a:ea typeface="+mn-lt"/>
                <a:cs typeface="+mn-lt"/>
              </a:rPr>
              <a:t>or call (312) 626-6799, Meeting ID: 985 2422 9370.</a:t>
            </a:r>
            <a:endParaRPr lang="en-US">
              <a:latin typeface="Open Sans"/>
              <a:ea typeface="Open Sans"/>
              <a:cs typeface="Arial"/>
            </a:endParaRPr>
          </a:p>
          <a:p>
            <a:pPr algn="ctr" defTabSz="914400">
              <a:lnSpc>
                <a:spcPct val="113999"/>
              </a:lnSpc>
            </a:pPr>
            <a:r>
              <a:rPr lang="en-US">
                <a:latin typeface="Open Sans"/>
                <a:ea typeface="Open Sans"/>
                <a:cs typeface="Arial"/>
              </a:rPr>
              <a:t>No registration required.</a:t>
            </a:r>
          </a:p>
          <a:p>
            <a:pPr algn="ctr" defTabSz="914400">
              <a:lnSpc>
                <a:spcPct val="113999"/>
              </a:lnSpc>
            </a:pPr>
            <a:endParaRPr lang="en-US">
              <a:latin typeface="Open Sans"/>
              <a:ea typeface="Open Sans"/>
              <a:cs typeface="Arial"/>
            </a:endParaRPr>
          </a:p>
          <a:p>
            <a:pPr algn="ctr" defTabSz="914400"/>
            <a:r>
              <a:rPr lang="en-US" b="1">
                <a:solidFill>
                  <a:srgbClr val="212529"/>
                </a:solidFill>
                <a:latin typeface="Open Sans"/>
                <a:ea typeface="Open Sans"/>
                <a:cs typeface="Arial"/>
              </a:rPr>
              <a:t>Anti-oppression Learning Community Meeting</a:t>
            </a:r>
          </a:p>
          <a:p>
            <a:pPr algn="ctr" defTabSz="914400"/>
            <a:r>
              <a:rPr lang="en-US" b="1">
                <a:solidFill>
                  <a:srgbClr val="212529"/>
                </a:solidFill>
                <a:latin typeface="Open Sans"/>
                <a:ea typeface="Open Sans"/>
                <a:cs typeface="Arial"/>
              </a:rPr>
              <a:t>Friday, July 28 at 12:00 pm ET</a:t>
            </a:r>
            <a:r>
              <a:rPr lang="en-US">
                <a:solidFill>
                  <a:srgbClr val="212529"/>
                </a:solidFill>
                <a:latin typeface="Open Sans"/>
                <a:ea typeface="Open Sans"/>
                <a:cs typeface="Arial"/>
              </a:rPr>
              <a:t>. </a:t>
            </a:r>
            <a:endParaRPr lang="en-US">
              <a:solidFill>
                <a:srgbClr val="000000"/>
              </a:solidFill>
              <a:latin typeface="Open Sans"/>
              <a:ea typeface="Open Sans"/>
              <a:cs typeface="Arial"/>
            </a:endParaRPr>
          </a:p>
          <a:p>
            <a:pPr algn="ctr" defTabSz="914400"/>
            <a:r>
              <a:rPr lang="en-US" u="sng">
                <a:solidFill>
                  <a:srgbClr val="D50032"/>
                </a:solidFill>
                <a:latin typeface="Open Sans"/>
                <a:ea typeface="Open Sans"/>
                <a:cs typeface="Arial"/>
                <a:hlinkClick r:id="rId4"/>
              </a:rPr>
              <a:t>Learn more</a:t>
            </a:r>
            <a:r>
              <a:rPr lang="en-US">
                <a:solidFill>
                  <a:srgbClr val="212529"/>
                </a:solidFill>
                <a:latin typeface="Open Sans"/>
                <a:ea typeface="Open Sans"/>
                <a:cs typeface="Arial"/>
              </a:rPr>
              <a:t> about this 90-minute gathering and register.</a:t>
            </a:r>
            <a:endParaRPr lang="en-US">
              <a:latin typeface="Open Sans"/>
              <a:ea typeface="Open Sans"/>
              <a:cs typeface="Arial"/>
            </a:endParaRPr>
          </a:p>
          <a:p>
            <a:pPr algn="ctr" defTabSz="914400">
              <a:lnSpc>
                <a:spcPct val="113999"/>
              </a:lnSpc>
            </a:pPr>
            <a:endParaRPr lang="en-US">
              <a:latin typeface="Open Sans"/>
              <a:ea typeface="Open Sans"/>
              <a:cs typeface="Arial"/>
            </a:endParaRPr>
          </a:p>
        </p:txBody>
      </p:sp>
    </p:spTree>
    <p:extLst>
      <p:ext uri="{BB962C8B-B14F-4D97-AF65-F5344CB8AC3E}">
        <p14:creationId xmlns:p14="http://schemas.microsoft.com/office/powerpoint/2010/main" val="3074739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extBox 148">
            <a:extLst>
              <a:ext uri="{FF2B5EF4-FFF2-40B4-BE49-F238E27FC236}">
                <a16:creationId xmlns:a16="http://schemas.microsoft.com/office/drawing/2014/main" id="{E559B237-F597-4427-83D5-86EF8FF0EB34}"/>
              </a:ext>
            </a:extLst>
          </p:cNvPr>
          <p:cNvSpPr txBox="1"/>
          <p:nvPr/>
        </p:nvSpPr>
        <p:spPr>
          <a:xfrm>
            <a:off x="777969" y="1332885"/>
            <a:ext cx="7588061" cy="24007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14000"/>
              </a:lnSpc>
            </a:pPr>
            <a:r>
              <a:rPr lang="en-US" sz="2800">
                <a:latin typeface="Open Sans"/>
                <a:cs typeface="Open Sans"/>
              </a:rPr>
              <a:t>Join the next</a:t>
            </a:r>
          </a:p>
          <a:p>
            <a:pPr algn="ctr">
              <a:lnSpc>
                <a:spcPct val="114000"/>
              </a:lnSpc>
            </a:pPr>
            <a:r>
              <a:rPr lang="en-US" sz="2800" b="1">
                <a:solidFill>
                  <a:srgbClr val="D50032"/>
                </a:solidFill>
                <a:latin typeface="Open Sans"/>
                <a:cs typeface="Open Sans"/>
              </a:rPr>
              <a:t>RESULTS National Webinar</a:t>
            </a:r>
            <a:endParaRPr lang="en-US" sz="2800">
              <a:latin typeface="Open Sans" panose="020B0606030504020204" pitchFamily="34" charset="0"/>
              <a:ea typeface="Open Sans" panose="020B0606030504020204" pitchFamily="34" charset="0"/>
              <a:cs typeface="Open Sans" panose="020B0606030504020204" pitchFamily="34" charset="0"/>
            </a:endParaRPr>
          </a:p>
          <a:p>
            <a:pPr algn="ctr">
              <a:lnSpc>
                <a:spcPct val="114000"/>
              </a:lnSpc>
              <a:spcAft>
                <a:spcPts val="2400"/>
              </a:spcAft>
            </a:pPr>
            <a:r>
              <a:rPr lang="en-US" sz="2800" b="1">
                <a:latin typeface="Open Sans"/>
                <a:ea typeface="Open Sans"/>
                <a:cs typeface="Open Sans"/>
              </a:rPr>
              <a:t>Saturday, August 5 at 1:00 pm ET</a:t>
            </a:r>
          </a:p>
          <a:p>
            <a:pPr algn="ctr">
              <a:lnSpc>
                <a:spcPct val="113999"/>
              </a:lnSpc>
              <a:spcAft>
                <a:spcPts val="3000"/>
              </a:spcAft>
            </a:pPr>
            <a:r>
              <a:rPr lang="en-US" sz="3200" i="1">
                <a:latin typeface="Open Sans"/>
                <a:ea typeface="Open Sans"/>
                <a:cs typeface="Open Sans"/>
              </a:rPr>
              <a:t>See you next month!</a:t>
            </a:r>
          </a:p>
        </p:txBody>
      </p:sp>
    </p:spTree>
    <p:extLst>
      <p:ext uri="{BB962C8B-B14F-4D97-AF65-F5344CB8AC3E}">
        <p14:creationId xmlns:p14="http://schemas.microsoft.com/office/powerpoint/2010/main" val="19857495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2227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B5F2B-F512-FDD9-A737-D3CC474DBEFA}"/>
              </a:ext>
            </a:extLst>
          </p:cNvPr>
          <p:cNvSpPr>
            <a:spLocks noGrp="1"/>
          </p:cNvSpPr>
          <p:nvPr>
            <p:ph type="title"/>
          </p:nvPr>
        </p:nvSpPr>
        <p:spPr>
          <a:xfrm>
            <a:off x="1998406" y="3820328"/>
            <a:ext cx="5147187" cy="646198"/>
          </a:xfrm>
        </p:spPr>
        <p:txBody>
          <a:bodyPr>
            <a:noAutofit/>
          </a:bodyPr>
          <a:lstStyle/>
          <a:p>
            <a:br>
              <a:rPr lang="en-US" sz="1600">
                <a:latin typeface="Open Sans"/>
              </a:rPr>
            </a:br>
            <a:r>
              <a:rPr lang="en-US" sz="1600" b="1"/>
              <a:t>Neesha Suarez</a:t>
            </a:r>
            <a:br>
              <a:rPr lang="en-US" sz="1600" b="1">
                <a:latin typeface="Open Sans"/>
              </a:rPr>
            </a:br>
            <a:r>
              <a:rPr lang="en-US" sz="1600">
                <a:latin typeface="Open Sans"/>
                <a:ea typeface="Open Sans"/>
                <a:cs typeface="Open Sans"/>
              </a:rPr>
              <a:t>Deputy Chief of Staff</a:t>
            </a:r>
            <a:br>
              <a:rPr lang="en-US" sz="1600">
                <a:latin typeface="Open Sans"/>
                <a:ea typeface="Open Sans"/>
                <a:cs typeface="Open Sans"/>
              </a:rPr>
            </a:br>
            <a:r>
              <a:rPr lang="en-US" sz="1600">
                <a:latin typeface="Open Sans"/>
                <a:ea typeface="Open Sans"/>
                <a:cs typeface="Open Sans"/>
              </a:rPr>
              <a:t>Congressman Seth Moulton (D-MA-6)</a:t>
            </a:r>
            <a:br>
              <a:rPr lang="en-US" sz="1600">
                <a:latin typeface="Open Sans"/>
              </a:rPr>
            </a:br>
            <a:endParaRPr lang="en-US" sz="1600">
              <a:latin typeface="Open Sans"/>
              <a:ea typeface="Open Sans"/>
              <a:cs typeface="Open Sans"/>
            </a:endParaRPr>
          </a:p>
        </p:txBody>
      </p:sp>
      <p:sp>
        <p:nvSpPr>
          <p:cNvPr id="4" name="AutoShape 6" descr="Joanne Carter">
            <a:extLst>
              <a:ext uri="{FF2B5EF4-FFF2-40B4-BE49-F238E27FC236}">
                <a16:creationId xmlns:a16="http://schemas.microsoft.com/office/drawing/2014/main" id="{963B29C1-061C-51CE-33D0-E6F651D10974}"/>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Joanne Carter">
            <a:extLst>
              <a:ext uri="{FF2B5EF4-FFF2-40B4-BE49-F238E27FC236}">
                <a16:creationId xmlns:a16="http://schemas.microsoft.com/office/drawing/2014/main" id="{CD4BACD3-674B-EE1A-1039-7AF6BA7A74FE}"/>
              </a:ext>
            </a:extLst>
          </p:cNvPr>
          <p:cNvSpPr>
            <a:spLocks noChangeAspect="1" noChangeArrowheads="1"/>
          </p:cNvSpPr>
          <p:nvPr/>
        </p:nvSpPr>
        <p:spPr bwMode="auto">
          <a:xfrm>
            <a:off x="4572000" y="2571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0" descr="Joanne Carter">
            <a:extLst>
              <a:ext uri="{FF2B5EF4-FFF2-40B4-BE49-F238E27FC236}">
                <a16:creationId xmlns:a16="http://schemas.microsoft.com/office/drawing/2014/main" id="{64F5C5B1-669B-D990-DA89-72917028EFE3}"/>
              </a:ext>
            </a:extLst>
          </p:cNvPr>
          <p:cNvSpPr>
            <a:spLocks noChangeAspect="1" noChangeArrowheads="1"/>
          </p:cNvSpPr>
          <p:nvPr/>
        </p:nvSpPr>
        <p:spPr bwMode="auto">
          <a:xfrm>
            <a:off x="4724400" y="27241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Title 1">
            <a:extLst>
              <a:ext uri="{FF2B5EF4-FFF2-40B4-BE49-F238E27FC236}">
                <a16:creationId xmlns:a16="http://schemas.microsoft.com/office/drawing/2014/main" id="{910307DF-B13D-A3A4-F98D-50B37D822953}"/>
              </a:ext>
            </a:extLst>
          </p:cNvPr>
          <p:cNvSpPr txBox="1">
            <a:spLocks/>
          </p:cNvSpPr>
          <p:nvPr/>
        </p:nvSpPr>
        <p:spPr>
          <a:xfrm>
            <a:off x="718854" y="47892"/>
            <a:ext cx="7401491" cy="85725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200" b="1">
                <a:solidFill>
                  <a:srgbClr val="D50032"/>
                </a:solidFill>
                <a:latin typeface="Open Sans"/>
                <a:ea typeface="Open Sans"/>
                <a:cs typeface="Open Sans"/>
              </a:rPr>
              <a:t>Guest Speaker</a:t>
            </a:r>
          </a:p>
        </p:txBody>
      </p:sp>
      <p:pic>
        <p:nvPicPr>
          <p:cNvPr id="1026" name="Picture 2" descr="Profile photo of Neesha Suarez">
            <a:extLst>
              <a:ext uri="{FF2B5EF4-FFF2-40B4-BE49-F238E27FC236}">
                <a16:creationId xmlns:a16="http://schemas.microsoft.com/office/drawing/2014/main" id="{E41BA088-97ED-BE2F-AFE8-B06F66B15A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0124" y="1040860"/>
            <a:ext cx="2643750" cy="264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6741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Joanne Carter">
            <a:extLst>
              <a:ext uri="{FF2B5EF4-FFF2-40B4-BE49-F238E27FC236}">
                <a16:creationId xmlns:a16="http://schemas.microsoft.com/office/drawing/2014/main" id="{963B29C1-061C-51CE-33D0-E6F651D10974}"/>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Joanne Carter">
            <a:extLst>
              <a:ext uri="{FF2B5EF4-FFF2-40B4-BE49-F238E27FC236}">
                <a16:creationId xmlns:a16="http://schemas.microsoft.com/office/drawing/2014/main" id="{CD4BACD3-674B-EE1A-1039-7AF6BA7A74FE}"/>
              </a:ext>
            </a:extLst>
          </p:cNvPr>
          <p:cNvSpPr>
            <a:spLocks noChangeAspect="1" noChangeArrowheads="1"/>
          </p:cNvSpPr>
          <p:nvPr/>
        </p:nvSpPr>
        <p:spPr bwMode="auto">
          <a:xfrm>
            <a:off x="4572000" y="2571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0" descr="Joanne Carter">
            <a:extLst>
              <a:ext uri="{FF2B5EF4-FFF2-40B4-BE49-F238E27FC236}">
                <a16:creationId xmlns:a16="http://schemas.microsoft.com/office/drawing/2014/main" id="{64F5C5B1-669B-D990-DA89-72917028EFE3}"/>
              </a:ext>
            </a:extLst>
          </p:cNvPr>
          <p:cNvSpPr>
            <a:spLocks noChangeAspect="1" noChangeArrowheads="1"/>
          </p:cNvSpPr>
          <p:nvPr/>
        </p:nvSpPr>
        <p:spPr bwMode="auto">
          <a:xfrm>
            <a:off x="4724400" y="27241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Title 1">
            <a:extLst>
              <a:ext uri="{FF2B5EF4-FFF2-40B4-BE49-F238E27FC236}">
                <a16:creationId xmlns:a16="http://schemas.microsoft.com/office/drawing/2014/main" id="{910307DF-B13D-A3A4-F98D-50B37D822953}"/>
              </a:ext>
            </a:extLst>
          </p:cNvPr>
          <p:cNvSpPr txBox="1">
            <a:spLocks/>
          </p:cNvSpPr>
          <p:nvPr/>
        </p:nvSpPr>
        <p:spPr>
          <a:xfrm>
            <a:off x="783552" y="454266"/>
            <a:ext cx="7401491" cy="85725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4200" b="1">
              <a:solidFill>
                <a:srgbClr val="D50032"/>
              </a:solidFill>
              <a:latin typeface="Open Sans"/>
              <a:ea typeface="Open Sans"/>
              <a:cs typeface="Open Sans"/>
            </a:endParaRPr>
          </a:p>
        </p:txBody>
      </p:sp>
      <p:pic>
        <p:nvPicPr>
          <p:cNvPr id="1026" name="Picture 2" descr="David Plasterer">
            <a:extLst>
              <a:ext uri="{FF2B5EF4-FFF2-40B4-BE49-F238E27FC236}">
                <a16:creationId xmlns:a16="http://schemas.microsoft.com/office/drawing/2014/main" id="{83869C1C-8E45-4F4E-898A-59898B3BB5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744" y="1217721"/>
            <a:ext cx="2200537" cy="2236157"/>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a:extLst>
              <a:ext uri="{FF2B5EF4-FFF2-40B4-BE49-F238E27FC236}">
                <a16:creationId xmlns:a16="http://schemas.microsoft.com/office/drawing/2014/main" id="{61B91B5E-C8CC-EA4E-9340-B6B2036D33C6}"/>
              </a:ext>
            </a:extLst>
          </p:cNvPr>
          <p:cNvSpPr txBox="1">
            <a:spLocks/>
          </p:cNvSpPr>
          <p:nvPr/>
        </p:nvSpPr>
        <p:spPr>
          <a:xfrm>
            <a:off x="1998406" y="3915753"/>
            <a:ext cx="5147187" cy="646198"/>
          </a:xfrm>
          <a:prstGeom prst="rect">
            <a:avLst/>
          </a:prstGeom>
        </p:spPr>
        <p:txBody>
          <a:bodyPr vert="horz" lIns="91440" tIns="45720" rIns="91440" bIns="45720" rtlCol="0" anchor="ctr">
            <a:noAutofit/>
          </a:bodyPr>
          <a:lstStyle>
            <a:lvl1pPr algn="ctr" defTabSz="609585" rtl="0" eaLnBrk="1" latinLnBrk="0" hangingPunct="1">
              <a:spcBef>
                <a:spcPct val="0"/>
              </a:spcBef>
              <a:buNone/>
              <a:defRPr sz="5867" kern="1200">
                <a:solidFill>
                  <a:schemeClr val="tx1"/>
                </a:solidFill>
                <a:latin typeface="+mj-lt"/>
                <a:ea typeface="+mj-ea"/>
                <a:cs typeface="+mj-cs"/>
              </a:defRPr>
            </a:lvl1pPr>
          </a:lstStyle>
          <a:p>
            <a:br>
              <a:rPr lang="en-US" sz="1600">
                <a:latin typeface="Open Sans"/>
              </a:rPr>
            </a:br>
            <a:r>
              <a:rPr lang="en-US" sz="1600" b="1">
                <a:latin typeface="Open Sans"/>
                <a:ea typeface="Open Sans"/>
                <a:cs typeface="Open Sans"/>
              </a:rPr>
              <a:t>David Plasterer</a:t>
            </a:r>
            <a:br>
              <a:rPr lang="en-US" sz="1600" b="1">
                <a:latin typeface="Open Sans"/>
              </a:rPr>
            </a:br>
            <a:r>
              <a:rPr lang="en-US" sz="1600">
                <a:latin typeface="Open Sans"/>
                <a:ea typeface="Open Sans"/>
                <a:cs typeface="Open Sans"/>
              </a:rPr>
              <a:t>Senior Associate</a:t>
            </a:r>
            <a:br>
              <a:rPr lang="en-US" sz="1600">
                <a:latin typeface="Open Sans"/>
                <a:ea typeface="Open Sans"/>
                <a:cs typeface="Open Sans"/>
              </a:rPr>
            </a:br>
            <a:r>
              <a:rPr lang="en-US" sz="1600">
                <a:latin typeface="Open Sans"/>
                <a:ea typeface="Open Sans"/>
                <a:cs typeface="Open Sans"/>
              </a:rPr>
              <a:t>RESULTS U.S. Poverty Policy</a:t>
            </a:r>
            <a:br>
              <a:rPr lang="en-US" sz="1600">
                <a:latin typeface="Open Sans"/>
              </a:rPr>
            </a:br>
            <a:r>
              <a:rPr lang="en-US" sz="1600">
                <a:latin typeface="Open Sans"/>
                <a:ea typeface="Open Sans"/>
                <a:cs typeface="Open Sans"/>
                <a:hlinkClick r:id="rId4"/>
              </a:rPr>
              <a:t>dplasterer@results.org</a:t>
            </a:r>
            <a:r>
              <a:rPr lang="en-US" sz="1600">
                <a:latin typeface="Open Sans"/>
                <a:ea typeface="Open Sans"/>
                <a:cs typeface="Open Sans"/>
              </a:rPr>
              <a:t> </a:t>
            </a:r>
            <a:endParaRPr lang="en-US"/>
          </a:p>
        </p:txBody>
      </p:sp>
      <p:sp>
        <p:nvSpPr>
          <p:cNvPr id="11" name="Title 10">
            <a:extLst>
              <a:ext uri="{FF2B5EF4-FFF2-40B4-BE49-F238E27FC236}">
                <a16:creationId xmlns:a16="http://schemas.microsoft.com/office/drawing/2014/main" id="{696A52BC-A52D-21BA-6CB4-FC77CA4442E5}"/>
              </a:ext>
            </a:extLst>
          </p:cNvPr>
          <p:cNvSpPr>
            <a:spLocks noGrp="1"/>
          </p:cNvSpPr>
          <p:nvPr>
            <p:ph type="title"/>
          </p:nvPr>
        </p:nvSpPr>
        <p:spPr>
          <a:xfrm>
            <a:off x="718854" y="117386"/>
            <a:ext cx="7401491" cy="857250"/>
          </a:xfrm>
        </p:spPr>
        <p:txBody>
          <a:bodyPr>
            <a:normAutofit/>
          </a:bodyPr>
          <a:lstStyle/>
          <a:p>
            <a:r>
              <a:rPr lang="en-US" sz="4000" b="1">
                <a:solidFill>
                  <a:srgbClr val="D50032"/>
                </a:solidFill>
                <a:latin typeface="Open Sans"/>
                <a:ea typeface="Open Sans"/>
                <a:cs typeface="Open Sans"/>
              </a:rPr>
              <a:t>U.S. Poverty Campaigns</a:t>
            </a:r>
            <a:endParaRPr lang="en-US"/>
          </a:p>
        </p:txBody>
      </p:sp>
    </p:spTree>
    <p:extLst>
      <p:ext uri="{BB962C8B-B14F-4D97-AF65-F5344CB8AC3E}">
        <p14:creationId xmlns:p14="http://schemas.microsoft.com/office/powerpoint/2010/main" val="3898009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C2595CE-1CFA-4847-AAE5-FAE41AD06DF4}"/>
              </a:ext>
            </a:extLst>
          </p:cNvPr>
          <p:cNvSpPr txBox="1">
            <a:spLocks/>
          </p:cNvSpPr>
          <p:nvPr/>
        </p:nvSpPr>
        <p:spPr>
          <a:xfrm>
            <a:off x="698726" y="153833"/>
            <a:ext cx="7746547"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D50032"/>
                </a:solidFill>
                <a:latin typeface="Open Sans"/>
                <a:ea typeface="Open Sans"/>
                <a:cs typeface="Open Sans"/>
              </a:rPr>
              <a:t>Child Tax Credit Update</a:t>
            </a:r>
            <a:endParaRPr lang="en-US" sz="3200" dirty="0">
              <a:solidFill>
                <a:srgbClr val="D50032"/>
              </a:solidFill>
              <a:latin typeface="Open Sans"/>
              <a:ea typeface="Open Sans"/>
              <a:cs typeface="Calibri"/>
            </a:endParaRPr>
          </a:p>
        </p:txBody>
      </p:sp>
      <p:sp>
        <p:nvSpPr>
          <p:cNvPr id="2" name="TextBox 1">
            <a:extLst>
              <a:ext uri="{FF2B5EF4-FFF2-40B4-BE49-F238E27FC236}">
                <a16:creationId xmlns:a16="http://schemas.microsoft.com/office/drawing/2014/main" id="{CEF7CF52-6FE7-8F9A-1E31-9E88BC67B1CA}"/>
              </a:ext>
            </a:extLst>
          </p:cNvPr>
          <p:cNvSpPr txBox="1"/>
          <p:nvPr/>
        </p:nvSpPr>
        <p:spPr>
          <a:xfrm>
            <a:off x="82798" y="1108146"/>
            <a:ext cx="8874001" cy="3074688"/>
          </a:xfrm>
          <a:prstGeom prst="rect">
            <a:avLst/>
          </a:prstGeom>
          <a:noFill/>
        </p:spPr>
        <p:txBody>
          <a:bodyPr wrap="square" lIns="91440" tIns="45720" rIns="91440" bIns="45720" rtlCol="0" anchor="t">
            <a:spAutoFit/>
          </a:bodyPr>
          <a:lstStyle/>
          <a:p>
            <a:pPr algn="ctr">
              <a:lnSpc>
                <a:spcPct val="114000"/>
              </a:lnSpc>
              <a:spcAft>
                <a:spcPts val="600"/>
              </a:spcAft>
            </a:pPr>
            <a:r>
              <a:rPr lang="en-US" sz="2400" b="1" i="1" dirty="0">
                <a:latin typeface="Open Sans"/>
                <a:ea typeface="Open Sans"/>
                <a:cs typeface="Open Sans"/>
              </a:rPr>
              <a:t>American Family Act (AFA)</a:t>
            </a:r>
          </a:p>
          <a:p>
            <a:pPr algn="ctr">
              <a:lnSpc>
                <a:spcPct val="114000"/>
              </a:lnSpc>
              <a:spcAft>
                <a:spcPts val="600"/>
              </a:spcAft>
            </a:pPr>
            <a:r>
              <a:rPr lang="en-US" sz="2000" dirty="0">
                <a:latin typeface="Open Sans"/>
                <a:ea typeface="Open Sans"/>
                <a:cs typeface="Open Sans"/>
              </a:rPr>
              <a:t>The AFA was introduced with </a:t>
            </a:r>
            <a:r>
              <a:rPr lang="en-US" sz="2000" b="1" dirty="0">
                <a:latin typeface="Open Sans"/>
                <a:ea typeface="Open Sans"/>
                <a:cs typeface="Open Sans"/>
              </a:rPr>
              <a:t>204 original co-sponsors! </a:t>
            </a:r>
          </a:p>
          <a:p>
            <a:pPr algn="ctr">
              <a:lnSpc>
                <a:spcPct val="114000"/>
              </a:lnSpc>
              <a:spcAft>
                <a:spcPts val="1800"/>
              </a:spcAft>
            </a:pPr>
            <a:r>
              <a:rPr lang="en-US" sz="2000" dirty="0">
                <a:latin typeface="Open Sans"/>
                <a:ea typeface="Open Sans"/>
                <a:cs typeface="Open Sans"/>
              </a:rPr>
              <a:t>Thanks to you and your advocacy! </a:t>
            </a:r>
            <a:endParaRPr lang="en-US" sz="2400" b="1" i="1" dirty="0">
              <a:latin typeface="Open Sans"/>
              <a:ea typeface="Open Sans"/>
              <a:cs typeface="Open Sans"/>
            </a:endParaRPr>
          </a:p>
          <a:p>
            <a:pPr algn="ctr">
              <a:lnSpc>
                <a:spcPct val="114000"/>
              </a:lnSpc>
              <a:spcAft>
                <a:spcPts val="600"/>
              </a:spcAft>
            </a:pPr>
            <a:r>
              <a:rPr lang="en-US" sz="2400" b="1" i="1" dirty="0">
                <a:latin typeface="Open Sans"/>
                <a:ea typeface="Open Sans"/>
                <a:cs typeface="Open Sans"/>
              </a:rPr>
              <a:t>Working Families Tax Relief Act (WFTRA)</a:t>
            </a:r>
          </a:p>
          <a:p>
            <a:pPr algn="ctr">
              <a:lnSpc>
                <a:spcPct val="114000"/>
              </a:lnSpc>
              <a:spcAft>
                <a:spcPts val="1800"/>
              </a:spcAft>
            </a:pPr>
            <a:r>
              <a:rPr lang="en-US" sz="2000" dirty="0">
                <a:latin typeface="Open Sans"/>
                <a:ea typeface="Open Sans"/>
                <a:cs typeface="Open Sans"/>
              </a:rPr>
              <a:t>The WFTRA was introduced with </a:t>
            </a:r>
            <a:r>
              <a:rPr lang="en-US" sz="2000" b="1" dirty="0">
                <a:latin typeface="Open Sans"/>
                <a:ea typeface="Open Sans"/>
                <a:cs typeface="Open Sans"/>
              </a:rPr>
              <a:t>41 original co-sponsors! </a:t>
            </a:r>
          </a:p>
          <a:p>
            <a:pPr algn="ctr">
              <a:lnSpc>
                <a:spcPct val="114000"/>
              </a:lnSpc>
              <a:spcAft>
                <a:spcPts val="1800"/>
              </a:spcAft>
            </a:pPr>
            <a:r>
              <a:rPr lang="en-US" sz="2400" b="1" i="1" dirty="0">
                <a:solidFill>
                  <a:srgbClr val="D50032"/>
                </a:solidFill>
                <a:latin typeface="Open Sans"/>
                <a:ea typeface="Open Sans"/>
                <a:cs typeface="Open Sans"/>
              </a:rPr>
              <a:t>Thank you for your advocacy!</a:t>
            </a:r>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81602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C2595CE-1CFA-4847-AAE5-FAE41AD06DF4}"/>
              </a:ext>
            </a:extLst>
          </p:cNvPr>
          <p:cNvSpPr txBox="1">
            <a:spLocks/>
          </p:cNvSpPr>
          <p:nvPr/>
        </p:nvSpPr>
        <p:spPr>
          <a:xfrm>
            <a:off x="698726" y="153833"/>
            <a:ext cx="7746547"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a:solidFill>
                  <a:srgbClr val="D50032"/>
                </a:solidFill>
                <a:latin typeface="Open Sans"/>
                <a:cs typeface="Open Sans"/>
              </a:rPr>
              <a:t>GOP Tax Proposal</a:t>
            </a:r>
            <a:endParaRPr lang="en-US" sz="3200">
              <a:solidFill>
                <a:srgbClr val="D50032"/>
              </a:solidFill>
              <a:latin typeface="Open Sans"/>
              <a:ea typeface="Open Sans"/>
              <a:cs typeface="Calibri"/>
            </a:endParaRPr>
          </a:p>
        </p:txBody>
      </p:sp>
      <p:pic>
        <p:nvPicPr>
          <p:cNvPr id="1026" name="Picture 2">
            <a:extLst>
              <a:ext uri="{FF2B5EF4-FFF2-40B4-BE49-F238E27FC236}">
                <a16:creationId xmlns:a16="http://schemas.microsoft.com/office/drawing/2014/main" id="{E42603C1-D432-3AA2-C3F9-9FE6152502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86896"/>
            <a:ext cx="9144000" cy="3760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15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E66F50-B349-AE21-FECD-00EB554402A5}"/>
              </a:ext>
            </a:extLst>
          </p:cNvPr>
          <p:cNvSpPr txBox="1"/>
          <p:nvPr/>
        </p:nvSpPr>
        <p:spPr>
          <a:xfrm>
            <a:off x="653025" y="122263"/>
            <a:ext cx="7837948" cy="584775"/>
          </a:xfrm>
          <a:prstGeom prst="rect">
            <a:avLst/>
          </a:prstGeom>
          <a:noFill/>
        </p:spPr>
        <p:txBody>
          <a:bodyPr wrap="square">
            <a:spAutoFit/>
          </a:bodyPr>
          <a:lstStyle/>
          <a:p>
            <a:pPr algn="ctr"/>
            <a:r>
              <a:rPr lang="en-US" sz="3200" b="1" dirty="0">
                <a:solidFill>
                  <a:srgbClr val="D50032"/>
                </a:solidFill>
                <a:latin typeface="Open Sans"/>
                <a:ea typeface="Open Sans"/>
                <a:cs typeface="Open Sans"/>
              </a:rPr>
              <a:t>Contrast</a:t>
            </a:r>
            <a:endParaRPr lang="en-US" sz="3200" dirty="0">
              <a:solidFill>
                <a:srgbClr val="D50032"/>
              </a:solidFill>
              <a:latin typeface="Open Sans"/>
              <a:ea typeface="Open Sans"/>
              <a:cs typeface="Calibri"/>
            </a:endParaRPr>
          </a:p>
        </p:txBody>
      </p:sp>
      <p:pic>
        <p:nvPicPr>
          <p:cNvPr id="2050" name="Picture 2">
            <a:extLst>
              <a:ext uri="{FF2B5EF4-FFF2-40B4-BE49-F238E27FC236}">
                <a16:creationId xmlns:a16="http://schemas.microsoft.com/office/drawing/2014/main" id="{B8EBB004-7883-D084-BDA8-2197E34F03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6108" y="1007533"/>
            <a:ext cx="7071783" cy="4135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985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C2595CE-1CFA-4847-AAE5-FAE41AD06DF4}"/>
              </a:ext>
            </a:extLst>
          </p:cNvPr>
          <p:cNvSpPr txBox="1">
            <a:spLocks/>
          </p:cNvSpPr>
          <p:nvPr/>
        </p:nvSpPr>
        <p:spPr>
          <a:xfrm>
            <a:off x="698726" y="254633"/>
            <a:ext cx="7746547"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a:solidFill>
                  <a:srgbClr val="D50032"/>
                </a:solidFill>
                <a:latin typeface="Open Sans"/>
                <a:ea typeface="Open Sans"/>
                <a:cs typeface="Open Sans"/>
              </a:rPr>
              <a:t>CTC Request</a:t>
            </a:r>
            <a:endParaRPr lang="en-US" sz="3200">
              <a:solidFill>
                <a:srgbClr val="D50032"/>
              </a:solidFill>
              <a:latin typeface="Open Sans"/>
              <a:ea typeface="Open Sans"/>
              <a:cs typeface="Calibri"/>
            </a:endParaRPr>
          </a:p>
        </p:txBody>
      </p:sp>
      <p:sp>
        <p:nvSpPr>
          <p:cNvPr id="2" name="TextBox 1">
            <a:extLst>
              <a:ext uri="{FF2B5EF4-FFF2-40B4-BE49-F238E27FC236}">
                <a16:creationId xmlns:a16="http://schemas.microsoft.com/office/drawing/2014/main" id="{CEF7CF52-6FE7-8F9A-1E31-9E88BC67B1CA}"/>
              </a:ext>
            </a:extLst>
          </p:cNvPr>
          <p:cNvSpPr txBox="1"/>
          <p:nvPr/>
        </p:nvSpPr>
        <p:spPr>
          <a:xfrm>
            <a:off x="190799" y="1160017"/>
            <a:ext cx="8787602" cy="3624390"/>
          </a:xfrm>
          <a:prstGeom prst="rect">
            <a:avLst/>
          </a:prstGeom>
          <a:noFill/>
        </p:spPr>
        <p:txBody>
          <a:bodyPr wrap="square" lIns="91440" tIns="45720" rIns="91440" bIns="45720" rtlCol="0" anchor="t">
            <a:spAutoFit/>
          </a:bodyPr>
          <a:lstStyle/>
          <a:p>
            <a:pPr>
              <a:lnSpc>
                <a:spcPct val="114000"/>
              </a:lnSpc>
              <a:spcAft>
                <a:spcPts val="1800"/>
              </a:spcAft>
            </a:pPr>
            <a:r>
              <a:rPr lang="en-US" sz="2400" i="1" kern="100" dirty="0">
                <a:latin typeface="Open Sans" panose="020B0606030504020204" pitchFamily="34" charset="0"/>
                <a:ea typeface="Calibri" panose="020F0502020204030204" pitchFamily="34" charset="0"/>
                <a:cs typeface="Times New Roman" panose="02020603050405020304" pitchFamily="18" charset="0"/>
              </a:rPr>
              <a:t>Ask your members of Congress to:</a:t>
            </a:r>
          </a:p>
          <a:p>
            <a:pPr>
              <a:lnSpc>
                <a:spcPct val="114000"/>
              </a:lnSpc>
              <a:spcAft>
                <a:spcPts val="1800"/>
              </a:spcAft>
            </a:pPr>
            <a:r>
              <a:rPr lang="en-US" sz="2400" b="1" kern="100" dirty="0">
                <a:effectLst/>
                <a:latin typeface="Open Sans" panose="020B0606030504020204" pitchFamily="34" charset="0"/>
                <a:ea typeface="Open Sans" panose="020B0606030504020204" pitchFamily="34" charset="0"/>
                <a:cs typeface="Open Sans" panose="020B0606030504020204" pitchFamily="34" charset="0"/>
              </a:rPr>
              <a:t>Will you urge your colleagues on the House Ways and Means Committee or Senate Finance Committee to expand the full benefit of the Child Tax Credit (CTC) to as many families as possible, prioritizing those with low incomes?</a:t>
            </a:r>
          </a:p>
          <a:p>
            <a:pPr>
              <a:lnSpc>
                <a:spcPct val="114000"/>
              </a:lnSpc>
              <a:spcAft>
                <a:spcPts val="1800"/>
              </a:spcAft>
            </a:pPr>
            <a:r>
              <a:rPr lang="en-US" sz="1600" b="1" kern="100" dirty="0">
                <a:latin typeface="Open Sans" panose="020B0606030504020204" pitchFamily="34" charset="0"/>
                <a:ea typeface="Open Sans" panose="020B0606030504020204" pitchFamily="34" charset="0"/>
                <a:cs typeface="Open Sans" panose="020B0606030504020204" pitchFamily="34" charset="0"/>
              </a:rPr>
              <a:t>See our new CTC leave-behind at: </a:t>
            </a:r>
            <a:r>
              <a:rPr lang="en-US" sz="1600" b="1" kern="100" dirty="0">
                <a:latin typeface="Open Sans" panose="020B0606030504020204" pitchFamily="34" charset="0"/>
                <a:ea typeface="Open Sans" panose="020B0606030504020204" pitchFamily="34" charset="0"/>
                <a:cs typeface="Open Sans" panose="020B0606030504020204" pitchFamily="34" charset="0"/>
                <a:hlinkClick r:id="rId3"/>
              </a:rPr>
              <a:t>https://results.org/wp-content/uploads/2023-CTC-Request-Summer-and-Fall-MEGA-RESOURCE.pdf</a:t>
            </a:r>
            <a:r>
              <a:rPr lang="en-US" sz="1600" b="1" kern="100" dirty="0">
                <a:latin typeface="Open Sans" panose="020B0606030504020204" pitchFamily="34" charset="0"/>
                <a:ea typeface="Open Sans" panose="020B0606030504020204" pitchFamily="34" charset="0"/>
                <a:cs typeface="Open Sans" panose="020B0606030504020204" pitchFamily="34" charset="0"/>
              </a:rPr>
              <a:t> </a:t>
            </a:r>
            <a:endParaRPr lang="en-US" sz="2400" b="1" kern="1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0580054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Custom 8">
      <a:dk1>
        <a:srgbClr val="000000"/>
      </a:dk1>
      <a:lt1>
        <a:srgbClr val="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Custom 1">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Back cover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2_Inside 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_Office Theme">
  <a:themeElements>
    <a:clrScheme name="Custom 2">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1_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Header Slides">
  <a:themeElements>
    <a:clrScheme name="TPC Dark1">
      <a:dk1>
        <a:srgbClr val="002060"/>
      </a:dk1>
      <a:lt1>
        <a:sysClr val="window" lastClr="FFFFFF"/>
      </a:lt1>
      <a:dk2>
        <a:srgbClr val="008BB0"/>
      </a:dk2>
      <a:lt2>
        <a:srgbClr val="CDE6EF"/>
      </a:lt2>
      <a:accent1>
        <a:srgbClr val="AD2C42"/>
      </a:accent1>
      <a:accent2>
        <a:srgbClr val="ED9520"/>
      </a:accent2>
      <a:accent3>
        <a:srgbClr val="B3D234"/>
      </a:accent3>
      <a:accent4>
        <a:srgbClr val="FFE783"/>
      </a:accent4>
      <a:accent5>
        <a:srgbClr val="91CBE0"/>
      </a:accent5>
      <a:accent6>
        <a:srgbClr val="008BB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fety Net_2019" id="{19CA9091-CE6E-421A-9391-A49DEE120021}" vid="{2F77C441-187C-4D55-AB78-7486EB7DBC57}"/>
    </a:ext>
  </a:extLst>
</a:theme>
</file>

<file path=ppt/theme/theme9.xml><?xml version="1.0" encoding="utf-8"?>
<a:theme xmlns:a="http://schemas.openxmlformats.org/drawingml/2006/main" name="4_Office Theme">
  <a:themeElements>
    <a:clrScheme name="Custom 7">
      <a:dk1>
        <a:srgbClr val="000000"/>
      </a:dk1>
      <a:lt1>
        <a:srgbClr val="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1DF2243E6C85A4794611ACAEA088222" ma:contentTypeVersion="15" ma:contentTypeDescription="Create a new document." ma:contentTypeScope="" ma:versionID="2980e4fcd8eca15e3b15bfcf451d7ff7">
  <xsd:schema xmlns:xsd="http://www.w3.org/2001/XMLSchema" xmlns:xs="http://www.w3.org/2001/XMLSchema" xmlns:p="http://schemas.microsoft.com/office/2006/metadata/properties" xmlns:ns2="ef035fee-706e-4acb-9a43-6ee1a9ecef89" xmlns:ns3="e1541ae8-567d-462c-9e78-c3b0dfdaed9d" targetNamespace="http://schemas.microsoft.com/office/2006/metadata/properties" ma:root="true" ma:fieldsID="f15cf0024e61c46ef28f59303a83247b" ns2:_="" ns3:_="">
    <xsd:import namespace="ef035fee-706e-4acb-9a43-6ee1a9ecef89"/>
    <xsd:import namespace="e1541ae8-567d-462c-9e78-c3b0dfdaed9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035fee-706e-4acb-9a43-6ee1a9ecef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e56e699-75f2-4061-b8f4-fd707efc82a1}" ma:internalName="TaxCatchAll" ma:showField="CatchAllData" ma:web="ef035fee-706e-4acb-9a43-6ee1a9ecef8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1541ae8-567d-462c-9e78-c3b0dfdaed9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04f1d40-4f8b-488a-ba31-96bb90ef78ff"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ef035fee-706e-4acb-9a43-6ee1a9ecef89">
      <UserInfo>
        <DisplayName>Blake Turpin</DisplayName>
        <AccountId>301</AccountId>
        <AccountType/>
      </UserInfo>
      <UserInfo>
        <DisplayName>Joanne Carter</DisplayName>
        <AccountId>189</AccountId>
        <AccountType/>
      </UserInfo>
      <UserInfo>
        <DisplayName>Jesse Marsden</DisplayName>
        <AccountId>44</AccountId>
        <AccountType/>
      </UserInfo>
      <UserInfo>
        <DisplayName>Lesley Reed</DisplayName>
        <AccountId>403</AccountId>
        <AccountType/>
      </UserInfo>
      <UserInfo>
        <DisplayName>Lisa Marchal</DisplayName>
        <AccountId>24</AccountId>
        <AccountType/>
      </UserInfo>
      <UserInfo>
        <DisplayName>Campaigns  Team Members</DisplayName>
        <AccountId>7</AccountId>
        <AccountType/>
      </UserInfo>
    </SharedWithUsers>
    <MediaLengthInSeconds xmlns="e1541ae8-567d-462c-9e78-c3b0dfdaed9d" xsi:nil="true"/>
    <lcf76f155ced4ddcb4097134ff3c332f xmlns="e1541ae8-567d-462c-9e78-c3b0dfdaed9d">
      <Terms xmlns="http://schemas.microsoft.com/office/infopath/2007/PartnerControls"/>
    </lcf76f155ced4ddcb4097134ff3c332f>
    <TaxCatchAll xmlns="ef035fee-706e-4acb-9a43-6ee1a9ecef89" xsi:nil="true"/>
  </documentManagement>
</p:properties>
</file>

<file path=customXml/itemProps1.xml><?xml version="1.0" encoding="utf-8"?>
<ds:datastoreItem xmlns:ds="http://schemas.openxmlformats.org/officeDocument/2006/customXml" ds:itemID="{0223E2F6-89EB-4C1A-9B95-10F660D69816}">
  <ds:schemaRefs>
    <ds:schemaRef ds:uri="http://schemas.microsoft.com/sharepoint/v3/contenttype/forms"/>
  </ds:schemaRefs>
</ds:datastoreItem>
</file>

<file path=customXml/itemProps2.xml><?xml version="1.0" encoding="utf-8"?>
<ds:datastoreItem xmlns:ds="http://schemas.openxmlformats.org/officeDocument/2006/customXml" ds:itemID="{6EF67DBC-6AFE-4D0C-8F72-70929A9E1237}">
  <ds:schemaRefs>
    <ds:schemaRef ds:uri="e1541ae8-567d-462c-9e78-c3b0dfdaed9d"/>
    <ds:schemaRef ds:uri="ef035fee-706e-4acb-9a43-6ee1a9ecef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9959BF8-6FB4-40AF-AF38-2D057E67A497}">
  <ds:schemaRefs>
    <ds:schemaRef ds:uri="http://schemas.openxmlformats.org/package/2006/metadata/core-properties"/>
    <ds:schemaRef ds:uri="http://purl.org/dc/elements/1.1/"/>
    <ds:schemaRef ds:uri="http://schemas.microsoft.com/office/2006/documentManagement/types"/>
    <ds:schemaRef ds:uri="http://purl.org/dc/terms/"/>
    <ds:schemaRef ds:uri="http://purl.org/dc/dcmitype/"/>
    <ds:schemaRef ds:uri="http://schemas.microsoft.com/office/infopath/2007/PartnerControls"/>
    <ds:schemaRef ds:uri="e1541ae8-567d-462c-9e78-c3b0dfdaed9d"/>
    <ds:schemaRef ds:uri="ef035fee-706e-4acb-9a43-6ee1a9ecef89"/>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1596</TotalTime>
  <Words>1735</Words>
  <Application>Microsoft Office PowerPoint</Application>
  <PresentationFormat>On-screen Show (16:9)</PresentationFormat>
  <Paragraphs>229</Paragraphs>
  <Slides>39</Slides>
  <Notes>28</Notes>
  <HiddenSlides>0</HiddenSlides>
  <MMClips>0</MMClips>
  <ScaleCrop>false</ScaleCrop>
  <HeadingPairs>
    <vt:vector size="6" baseType="variant">
      <vt:variant>
        <vt:lpstr>Fonts Used</vt:lpstr>
      </vt:variant>
      <vt:variant>
        <vt:i4>9</vt:i4>
      </vt:variant>
      <vt:variant>
        <vt:lpstr>Theme</vt:lpstr>
      </vt:variant>
      <vt:variant>
        <vt:i4>14</vt:i4>
      </vt:variant>
      <vt:variant>
        <vt:lpstr>Slide Titles</vt:lpstr>
      </vt:variant>
      <vt:variant>
        <vt:i4>39</vt:i4>
      </vt:variant>
    </vt:vector>
  </HeadingPairs>
  <TitlesOfParts>
    <vt:vector size="62" baseType="lpstr">
      <vt:lpstr>Arial</vt:lpstr>
      <vt:lpstr>Calibri</vt:lpstr>
      <vt:lpstr>Courier New</vt:lpstr>
      <vt:lpstr>Lato</vt:lpstr>
      <vt:lpstr>Lato-Regular</vt:lpstr>
      <vt:lpstr>Noto Sans Symbols</vt:lpstr>
      <vt:lpstr>Open Sans</vt:lpstr>
      <vt:lpstr>Symbol</vt:lpstr>
      <vt:lpstr>Wingdings</vt:lpstr>
      <vt:lpstr>Custom Design</vt:lpstr>
      <vt:lpstr>Office Theme</vt:lpstr>
      <vt:lpstr>Custom Design</vt:lpstr>
      <vt:lpstr>Back cover 2</vt:lpstr>
      <vt:lpstr>2_Inside layout</vt:lpstr>
      <vt:lpstr>1_Office Theme</vt:lpstr>
      <vt:lpstr>1_Office Theme</vt:lpstr>
      <vt:lpstr>Header Slides</vt:lpstr>
      <vt:lpstr>4_Office Theme</vt:lpstr>
      <vt:lpstr>Office Theme</vt:lpstr>
      <vt:lpstr>Office Theme</vt:lpstr>
      <vt:lpstr>Office Theme</vt:lpstr>
      <vt:lpstr>Office Theme</vt:lpstr>
      <vt:lpstr>Office Theme</vt:lpstr>
      <vt:lpstr>PowerPoint Presentation</vt:lpstr>
      <vt:lpstr> Joanne Carter RESULTS Executive Director </vt:lpstr>
      <vt:lpstr>Our Values &amp; Resources</vt:lpstr>
      <vt:lpstr> Neesha Suarez Deputy Chief of Staff Congressman Seth Moulton (D-MA-6) </vt:lpstr>
      <vt:lpstr>U.S. Poverty Campaigns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2023 Plan to Accelerate TB</vt:lpstr>
      <vt:lpstr> 2023 Plan to Accelerate TB</vt:lpstr>
      <vt:lpstr> 3. Ensure U.S. Leadership</vt:lpstr>
      <vt:lpstr> Take Action on House TB Letter</vt:lpstr>
      <vt:lpstr>PowerPoint Presentation</vt:lpstr>
      <vt:lpstr>PowerPoint Presentation</vt:lpstr>
      <vt:lpstr>Let’s get ready for August Recess!</vt:lpstr>
      <vt:lpstr>Let’s get ready for August Recess!</vt:lpstr>
      <vt:lpstr>Let’s get ready for August Recess!</vt:lpstr>
      <vt:lpstr> Open Shares </vt:lpstr>
      <vt:lpstr>Lobby Meeting Turnout </vt:lpstr>
      <vt:lpstr>Resources for you</vt:lpstr>
      <vt:lpstr>Lobby Meeting Turnout </vt:lpstr>
      <vt:lpstr>RESULTS has a new home page!</vt:lpstr>
      <vt:lpstr>PowerPoint Presentation</vt:lpstr>
      <vt:lpstr>Home page tips</vt:lpstr>
      <vt:lpstr>RESULTS Merchandise Shop</vt:lpstr>
      <vt:lpstr>PowerPoint Presentation</vt:lpstr>
      <vt:lpstr>Thank you for joining us!</vt:lpstr>
      <vt:lpstr>July Policy Forums</vt:lpstr>
      <vt:lpstr>Free Agents Webinars</vt:lpstr>
      <vt:lpstr>Partner Organization Webinars</vt:lpstr>
      <vt:lpstr>Other Support Calls</vt:lpstr>
      <vt:lpstr>Other Support Calls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Patterson</dc:creator>
  <cp:lastModifiedBy>Jos Linn</cp:lastModifiedBy>
  <cp:revision>2</cp:revision>
  <dcterms:created xsi:type="dcterms:W3CDTF">2021-11-05T14:44:55Z</dcterms:created>
  <dcterms:modified xsi:type="dcterms:W3CDTF">2023-07-08T18:27:52Z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mplianceAssetId">
    <vt:lpwstr/>
  </property>
  <property fmtid="{D5CDD505-2E9C-101B-9397-08002B2CF9AE}" pid="3" name="ContentTypeId">
    <vt:lpwstr>0x010100E1DF2243E6C85A4794611ACAEA088222</vt:lpwstr>
  </property>
  <property fmtid="{D5CDD505-2E9C-101B-9397-08002B2CF9AE}" pid="4" name="MediaServiceImageTags">
    <vt:lpwstr/>
  </property>
  <property fmtid="{D5CDD505-2E9C-101B-9397-08002B2CF9AE}" pid="5" name="NXPowerLiteLastOptimized">
    <vt:lpwstr>927598</vt:lpwstr>
  </property>
  <property fmtid="{D5CDD505-2E9C-101B-9397-08002B2CF9AE}" pid="6" name="NXPowerLiteSettings">
    <vt:lpwstr>F7000400038000</vt:lpwstr>
  </property>
  <property fmtid="{D5CDD505-2E9C-101B-9397-08002B2CF9AE}" pid="7" name="NXPowerLiteVersion">
    <vt:lpwstr>S10.0.0</vt:lpwstr>
  </property>
  <property fmtid="{D5CDD505-2E9C-101B-9397-08002B2CF9AE}" pid="8" name="Order">
    <vt:r8>79600</vt:r8>
  </property>
  <property fmtid="{D5CDD505-2E9C-101B-9397-08002B2CF9AE}" pid="9" name="TemplateUrl">
    <vt:lpwstr/>
  </property>
  <property fmtid="{D5CDD505-2E9C-101B-9397-08002B2CF9AE}" pid="10" name="TriggerFlowInfo">
    <vt:lpwstr/>
  </property>
  <property fmtid="{D5CDD505-2E9C-101B-9397-08002B2CF9AE}" pid="11" name="_ExtendedDescription">
    <vt:lpwstr/>
  </property>
  <property fmtid="{D5CDD505-2E9C-101B-9397-08002B2CF9AE}" pid="12" name="xd_ProgID">
    <vt:lpwstr/>
  </property>
  <property fmtid="{D5CDD505-2E9C-101B-9397-08002B2CF9AE}" pid="13" name="xd_Signature">
    <vt:bool>false</vt:bool>
  </property>
</Properties>
</file>