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21"/>
  </p:notesMasterIdLst>
  <p:sldIdLst>
    <p:sldId id="4382" r:id="rId3"/>
    <p:sldId id="4398" r:id="rId4"/>
    <p:sldId id="4457" r:id="rId5"/>
    <p:sldId id="4446" r:id="rId6"/>
    <p:sldId id="278" r:id="rId7"/>
    <p:sldId id="4452" r:id="rId8"/>
    <p:sldId id="4448" r:id="rId9"/>
    <p:sldId id="4447" r:id="rId10"/>
    <p:sldId id="4460" r:id="rId11"/>
    <p:sldId id="4453" r:id="rId12"/>
    <p:sldId id="4459" r:id="rId13"/>
    <p:sldId id="4454" r:id="rId14"/>
    <p:sldId id="4456" r:id="rId15"/>
    <p:sldId id="4461" r:id="rId16"/>
    <p:sldId id="4442" r:id="rId17"/>
    <p:sldId id="4455" r:id="rId18"/>
    <p:sldId id="4465" r:id="rId19"/>
    <p:sldId id="446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AFD0"/>
    <a:srgbClr val="FFFFFF"/>
    <a:srgbClr val="2E4CF8"/>
    <a:srgbClr val="F3F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6B2ED8-57C2-4D35-ACF1-624C9C32F827}" v="1" dt="2023-07-21T00:33:20.7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338" autoAdjust="0"/>
    <p:restoredTop sz="94660"/>
  </p:normalViewPr>
  <p:slideViewPr>
    <p:cSldViewPr snapToGrid="0">
      <p:cViewPr varScale="1">
        <p:scale>
          <a:sx n="64" d="100"/>
          <a:sy n="64" d="100"/>
        </p:scale>
        <p:origin x="2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6636F-1BFC-433D-8FFE-597EFAF0B7A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E9403-5CDA-43DC-8A77-6C3F9FB85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4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04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5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04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6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66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7317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56472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63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07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01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1550609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3352" y="5171109"/>
            <a:ext cx="342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aseline="0" dirty="0">
                <a:solidFill>
                  <a:schemeClr val="bg1"/>
                </a:solidFill>
              </a:rPr>
              <a:t>/</a:t>
            </a:r>
            <a:r>
              <a:rPr lang="en-US" sz="2400" b="1" baseline="0" dirty="0">
                <a:solidFill>
                  <a:schemeClr val="bg1"/>
                </a:solidFill>
              </a:rPr>
              <a:t>RESULTSEdFund</a:t>
            </a:r>
          </a:p>
        </p:txBody>
      </p:sp>
      <p:pic>
        <p:nvPicPr>
          <p:cNvPr id="6" name="Picture 5" descr="instagram-icon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467" y="5852588"/>
            <a:ext cx="462037" cy="462037"/>
          </a:xfrm>
          <a:prstGeom prst="rect">
            <a:avLst/>
          </a:prstGeom>
        </p:spPr>
      </p:pic>
      <p:pic>
        <p:nvPicPr>
          <p:cNvPr id="7" name="Picture 6" descr="facebook_circl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467" y="5195298"/>
            <a:ext cx="462037" cy="462037"/>
          </a:xfrm>
          <a:prstGeom prst="rect">
            <a:avLst/>
          </a:prstGeom>
        </p:spPr>
      </p:pic>
      <p:pic>
        <p:nvPicPr>
          <p:cNvPr id="8" name="Picture 7" descr="twitter_circle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468" y="4536796"/>
            <a:ext cx="462037" cy="4620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13347" y="4521594"/>
            <a:ext cx="2595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baseline="0" dirty="0">
                <a:solidFill>
                  <a:schemeClr val="bg1"/>
                </a:solidFill>
              </a:rPr>
              <a:t>@</a:t>
            </a:r>
            <a:r>
              <a:rPr lang="en-US" sz="2400" b="1" baseline="0" dirty="0">
                <a:solidFill>
                  <a:schemeClr val="bg1"/>
                </a:solidFill>
              </a:rPr>
              <a:t>RESULTS_Tweets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05505" y="5838762"/>
            <a:ext cx="22622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0" dirty="0">
                <a:solidFill>
                  <a:schemeClr val="bg1"/>
                </a:solidFill>
              </a:rPr>
              <a:t>@</a:t>
            </a:r>
            <a:r>
              <a:rPr lang="en-US" sz="2400" b="1" baseline="0" dirty="0">
                <a:solidFill>
                  <a:schemeClr val="bg1"/>
                </a:solidFill>
              </a:rPr>
              <a:t>voices4results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27333" y="5571419"/>
            <a:ext cx="4559907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267" b="1" dirty="0">
                <a:solidFill>
                  <a:schemeClr val="bg1"/>
                </a:solidFill>
              </a:rPr>
              <a:t>www.results.org</a:t>
            </a:r>
          </a:p>
        </p:txBody>
      </p:sp>
    </p:spTree>
    <p:extLst>
      <p:ext uri="{BB962C8B-B14F-4D97-AF65-F5344CB8AC3E}">
        <p14:creationId xmlns:p14="http://schemas.microsoft.com/office/powerpoint/2010/main" val="332388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852FD-C2A2-47F2-B0A7-785675F4C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743664-EB4C-4AF8-9F74-B6D0EA831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18B3A-C0E0-4842-A29E-32DD41F40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FA81-A73C-428E-AC71-727A2A9FFD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122F1-80C1-457D-B939-FFD98A273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D9CA5-CCDF-48EA-996A-24B7EF819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E3A-B21C-4852-AC00-7AB38244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6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4BD6-BCDA-4861-B8A5-809102DA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FC81C-12F6-41A7-80D0-DC042BC41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CBB9E-18F4-4350-ABE9-C7B31C517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FA81-A73C-428E-AC71-727A2A9FFD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B9606-47FE-4406-BE2F-16977909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A218D-4835-4E17-AE81-7454F0249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E3A-B21C-4852-AC00-7AB38244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8A637-0F86-465B-823A-6C91EBEB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96154-8271-43A8-B306-D5D0D1DA8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27444-D35A-4372-B6B8-2EB0FEF56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F804D-8235-4930-877E-EA2A96999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1FA81-A73C-428E-AC71-727A2A9FFDD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260708-64EF-4FB9-A99A-613D147D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77E10-5963-4152-92ED-502CED70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1E3A-B21C-4852-AC00-7AB38244C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3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087939"/>
            <a:ext cx="10363200" cy="1362075"/>
          </a:xfrm>
        </p:spPr>
        <p:txBody>
          <a:bodyPr anchor="t"/>
          <a:lstStyle>
            <a:lvl1pPr algn="l">
              <a:defRPr sz="5333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97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087939"/>
            <a:ext cx="10363200" cy="1362075"/>
          </a:xfrm>
        </p:spPr>
        <p:txBody>
          <a:bodyPr anchor="t"/>
          <a:lstStyle>
            <a:lvl1pPr algn="l">
              <a:defRPr sz="5333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63084" y="3725864"/>
            <a:ext cx="10363200" cy="1362075"/>
          </a:xfrm>
          <a:prstGeom prst="rect">
            <a:avLst/>
          </a:prstGeom>
        </p:spPr>
        <p:txBody>
          <a:bodyPr vert="horz" lIns="121920" tIns="60960" rIns="121920" bIns="6096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33" b="1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8984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6588A-5827-4843-A700-508233C9F32B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0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41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4307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 descr="Asset 1@4x.pn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6572" y="991812"/>
            <a:ext cx="3918857" cy="312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54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9" r:id="rId6"/>
    <p:sldLayoutId id="2147483680" r:id="rId7"/>
  </p:sldLayoutIdLst>
  <p:txStyles>
    <p:titleStyle>
      <a:lvl1pPr algn="ctr" defTabSz="609585" rtl="0" eaLnBrk="1" latinLnBrk="0" hangingPunct="1">
        <a:spcBef>
          <a:spcPct val="0"/>
        </a:spcBef>
        <a:buNone/>
        <a:defRPr sz="5867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SULTS_logo_EN_CMYK_BIG (flat)2_RESULTS_logo_EN_CMYK_BIG.pn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8255" y="107889"/>
            <a:ext cx="1631504" cy="13097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986865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6588A-5827-4843-A700-508233C9F32B}" type="datetimeFigureOut">
              <a:rPr lang="en-US" smtClean="0"/>
              <a:t>7/21/2023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E6868-079E-1649-B8D1-459B42CE4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0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Courier New"/>
        <a:buChar char="o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Courier New"/>
        <a:buChar char="o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svg"/><Relationship Id="rId7" Type="http://schemas.openxmlformats.org/officeDocument/2006/relationships/image" Target="../media/image24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FDD20-6E80-4C10-B585-0201CD8D3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6838" y="3909017"/>
            <a:ext cx="9358323" cy="238760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7200" dirty="0"/>
              <a:t>Equity &amp; Impact </a:t>
            </a:r>
            <a:br>
              <a:rPr lang="en-US" sz="7200" b="1" dirty="0"/>
            </a:br>
            <a:r>
              <a:rPr lang="en-US" sz="4000" b="1" dirty="0"/>
              <a:t>Fall 2023 Campaign Preview</a:t>
            </a:r>
          </a:p>
        </p:txBody>
      </p:sp>
    </p:spTree>
    <p:extLst>
      <p:ext uri="{BB962C8B-B14F-4D97-AF65-F5344CB8AC3E}">
        <p14:creationId xmlns:p14="http://schemas.microsoft.com/office/powerpoint/2010/main" val="1474577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-up of words&#10;&#10;Description automatically generated">
            <a:extLst>
              <a:ext uri="{FF2B5EF4-FFF2-40B4-BE49-F238E27FC236}">
                <a16:creationId xmlns:a16="http://schemas.microsoft.com/office/drawing/2014/main" id="{7FF31D94-0D46-7435-0743-FFCBAD473B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424882" y="-1"/>
            <a:ext cx="14522756" cy="8094689"/>
          </a:xfrm>
          <a:prstGeom prst="snip1Rect">
            <a:avLst>
              <a:gd name="adj" fmla="val 37778"/>
            </a:avLst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A492E1A-3EC9-6CB7-534C-C8E7EDCD40DB}"/>
              </a:ext>
            </a:extLst>
          </p:cNvPr>
          <p:cNvSpPr txBox="1"/>
          <p:nvPr/>
        </p:nvSpPr>
        <p:spPr>
          <a:xfrm>
            <a:off x="3792511" y="2758190"/>
            <a:ext cx="2518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64838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15D1-99A3-2E88-D3B3-7D3EBD3F6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09" y="1822371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>
                <a:solidFill>
                  <a:schemeClr val="bg1"/>
                </a:solidFill>
              </a:rPr>
              <a:t>What about poverty?</a:t>
            </a:r>
          </a:p>
        </p:txBody>
      </p:sp>
    </p:spTree>
    <p:extLst>
      <p:ext uri="{BB962C8B-B14F-4D97-AF65-F5344CB8AC3E}">
        <p14:creationId xmlns:p14="http://schemas.microsoft.com/office/powerpoint/2010/main" val="2853420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15D1-99A3-2E88-D3B3-7D3EBD3F6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76" y="2451958"/>
            <a:ext cx="10972800" cy="4525963"/>
          </a:xfrm>
        </p:spPr>
        <p:txBody>
          <a:bodyPr>
            <a:normAutofit/>
          </a:bodyPr>
          <a:lstStyle/>
          <a:p>
            <a:r>
              <a:rPr lang="en-US" sz="4400" kern="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How is funding delivered?</a:t>
            </a:r>
          </a:p>
          <a:p>
            <a:r>
              <a:rPr lang="en-US" sz="4400" kern="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Who does it reach?</a:t>
            </a:r>
            <a:r>
              <a:rPr lang="en-US" sz="4400" kern="0" dirty="0">
                <a:latin typeface="Open Sans" panose="020B0606030504020204" pitchFamily="34" charset="0"/>
                <a:ea typeface="Calibri" panose="020F0502020204030204" pitchFamily="34" charset="0"/>
              </a:rPr>
              <a:t> Who gets left out? </a:t>
            </a:r>
            <a:endParaRPr lang="en-US" sz="4400" kern="0" dirty="0">
              <a:effectLst/>
              <a:latin typeface="Open Sans" panose="020B0606030504020204" pitchFamily="34" charset="0"/>
              <a:ea typeface="Calibri" panose="020F0502020204030204" pitchFamily="34" charset="0"/>
            </a:endParaRPr>
          </a:p>
          <a:p>
            <a:r>
              <a:rPr lang="en-US" sz="4400" kern="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What are the priorities?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5E58FDC-82BC-5073-3830-CE5048CB38E7}"/>
              </a:ext>
            </a:extLst>
          </p:cNvPr>
          <p:cNvSpPr/>
          <p:nvPr/>
        </p:nvSpPr>
        <p:spPr>
          <a:xfrm>
            <a:off x="-316583" y="749510"/>
            <a:ext cx="9670446" cy="114153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/>
              <a:t>		Equity &amp; Impact</a:t>
            </a:r>
          </a:p>
        </p:txBody>
      </p:sp>
    </p:spTree>
    <p:extLst>
      <p:ext uri="{BB962C8B-B14F-4D97-AF65-F5344CB8AC3E}">
        <p14:creationId xmlns:p14="http://schemas.microsoft.com/office/powerpoint/2010/main" val="2765292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15D1-99A3-2E88-D3B3-7D3EBD3F6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394" y="1936017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ea typeface="Calibri" panose="020F0502020204030204" pitchFamily="34" charset="0"/>
                <a:cs typeface="Open Sans" panose="020B0606030504020204" pitchFamily="34" charset="0"/>
              </a:rPr>
              <a:t>P</a:t>
            </a:r>
            <a:r>
              <a:rPr lang="en-US" sz="4400" dirty="0"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riority for the lowest-income places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ea typeface="Calibri" panose="020F0502020204030204" pitchFamily="34" charset="0"/>
                <a:cs typeface="Open Sans" panose="020B0606030504020204" pitchFamily="34" charset="0"/>
              </a:rPr>
              <a:t>Human needs</a:t>
            </a:r>
            <a:r>
              <a:rPr lang="en-US" sz="4400" dirty="0"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 at the center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Transparency &amp; accountability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4400" dirty="0"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A key role in debt relief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FCBEC26-DAEB-C5DC-42F9-A82F7C86057A}"/>
              </a:ext>
            </a:extLst>
          </p:cNvPr>
          <p:cNvSpPr/>
          <p:nvPr/>
        </p:nvSpPr>
        <p:spPr>
          <a:xfrm>
            <a:off x="-481475" y="794480"/>
            <a:ext cx="9670446" cy="1141537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/>
              <a:t>		Our top asks this fall</a:t>
            </a:r>
          </a:p>
        </p:txBody>
      </p:sp>
    </p:spTree>
    <p:extLst>
      <p:ext uri="{BB962C8B-B14F-4D97-AF65-F5344CB8AC3E}">
        <p14:creationId xmlns:p14="http://schemas.microsoft.com/office/powerpoint/2010/main" val="944113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48E250-7D29-3ABC-C983-C77F8630A8F2}"/>
              </a:ext>
            </a:extLst>
          </p:cNvPr>
          <p:cNvSpPr txBox="1"/>
          <p:nvPr/>
        </p:nvSpPr>
        <p:spPr>
          <a:xfrm>
            <a:off x="6096000" y="1920895"/>
            <a:ext cx="5492288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“By carving out a role for itself in shaping day-to-day Bank policy, Congress has cracked open a closed process”</a:t>
            </a:r>
            <a:endParaRPr lang="en-US" sz="3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025CF7-9F01-ACF5-51D1-96D4553D3E7B}"/>
              </a:ext>
            </a:extLst>
          </p:cNvPr>
          <p:cNvSpPr txBox="1"/>
          <p:nvPr/>
        </p:nvSpPr>
        <p:spPr>
          <a:xfrm>
            <a:off x="6096000" y="5276537"/>
            <a:ext cx="7600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Congress Underestimated: The Case of the World Bank</a:t>
            </a:r>
            <a:br>
              <a:rPr lang="en-US" i="1" dirty="0"/>
            </a:br>
            <a:r>
              <a:rPr lang="en-US" i="1" dirty="0"/>
              <a:t>American Journal of International Law</a:t>
            </a:r>
          </a:p>
        </p:txBody>
      </p:sp>
      <p:pic>
        <p:nvPicPr>
          <p:cNvPr id="10" name="Picture 9" descr="A tall building with a tall tower in front of a mountain range&#10;&#10;Description automatically generated">
            <a:extLst>
              <a:ext uri="{FF2B5EF4-FFF2-40B4-BE49-F238E27FC236}">
                <a16:creationId xmlns:a16="http://schemas.microsoft.com/office/drawing/2014/main" id="{D5BF3D76-7FC5-890C-B2A0-C92EA93BB27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439" y="1843950"/>
            <a:ext cx="4767830" cy="3170100"/>
          </a:xfrm>
          <a:prstGeom prst="round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39058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 descr="Earth globe: Africa and Europe with solid fill">
            <a:extLst>
              <a:ext uri="{FF2B5EF4-FFF2-40B4-BE49-F238E27FC236}">
                <a16:creationId xmlns:a16="http://schemas.microsoft.com/office/drawing/2014/main" id="{2E677999-80C3-D059-F8E6-08A3433E0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94678" y="856911"/>
            <a:ext cx="4727459" cy="47274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5C29F6F-D4D7-CB40-8DBD-E2044229B70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7971" y="3548065"/>
            <a:ext cx="2112005" cy="2847268"/>
          </a:xfrm>
          <a:prstGeom prst="roundRect">
            <a:avLst/>
          </a:prstGeom>
          <a:ln w="38100">
            <a:solidFill>
              <a:schemeClr val="tx2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BA74210-E683-F45F-8A74-058A8655DF5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414346"/>
            <a:ext cx="1792746" cy="2191816"/>
          </a:xfrm>
          <a:prstGeom prst="roundRect">
            <a:avLst/>
          </a:prstGeom>
          <a:ln w="38100">
            <a:solidFill>
              <a:schemeClr val="tx2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D09947-42C1-C2E8-D4DC-246C5B0D077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86248" y="760510"/>
            <a:ext cx="2517470" cy="1845652"/>
          </a:xfrm>
          <a:prstGeom prst="roundRect">
            <a:avLst/>
          </a:prstGeom>
          <a:ln w="38100">
            <a:solidFill>
              <a:schemeClr val="tx2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D7E1B8-0E10-E7FF-1152-2B6D62BB961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064" y="3048727"/>
            <a:ext cx="4005917" cy="2002958"/>
          </a:xfrm>
          <a:prstGeom prst="roundRect">
            <a:avLst/>
          </a:prstGeom>
          <a:ln w="38100">
            <a:solidFill>
              <a:schemeClr val="tx2"/>
            </a:solidFill>
          </a:ln>
        </p:spPr>
      </p:pic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1A754502-D797-5EFA-A394-F6DD157DB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9049" y="2911502"/>
            <a:ext cx="4312762" cy="2367527"/>
          </a:xfrm>
          <a:prstGeom prst="roundRect">
            <a:avLst/>
          </a:prstGeom>
          <a:ln w="38100"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952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15D1-99A3-2E88-D3B3-7D3EBD3F6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325" y="2077204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Different message</a:t>
            </a:r>
          </a:p>
          <a:p>
            <a:r>
              <a:rPr lang="en-US" sz="4400" dirty="0"/>
              <a:t>Different politics</a:t>
            </a:r>
          </a:p>
          <a:p>
            <a:r>
              <a:rPr lang="en-US" sz="4400" dirty="0"/>
              <a:t>Different responsibilities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FCBEC26-DAEB-C5DC-42F9-A82F7C86057A}"/>
              </a:ext>
            </a:extLst>
          </p:cNvPr>
          <p:cNvSpPr/>
          <p:nvPr/>
        </p:nvSpPr>
        <p:spPr>
          <a:xfrm>
            <a:off x="-481475" y="794480"/>
            <a:ext cx="9670446" cy="1141537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/>
              <a:t>		Congressional letter</a:t>
            </a:r>
          </a:p>
        </p:txBody>
      </p:sp>
    </p:spTree>
    <p:extLst>
      <p:ext uri="{BB962C8B-B14F-4D97-AF65-F5344CB8AC3E}">
        <p14:creationId xmlns:p14="http://schemas.microsoft.com/office/powerpoint/2010/main" val="869383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24EC25-2AF2-4991-97BA-A8A53AAC8C18}"/>
              </a:ext>
            </a:extLst>
          </p:cNvPr>
          <p:cNvSpPr txBox="1"/>
          <p:nvPr/>
        </p:nvSpPr>
        <p:spPr>
          <a:xfrm>
            <a:off x="2830198" y="2155371"/>
            <a:ext cx="69734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/>
              <a:t>Our Goal</a:t>
            </a:r>
          </a:p>
          <a:p>
            <a:pPr algn="r"/>
            <a:endParaRPr lang="en-US" sz="4400" dirty="0"/>
          </a:p>
          <a:p>
            <a:pPr algn="r"/>
            <a:r>
              <a:rPr lang="en-US" sz="4400" i="1" kern="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Congress demanding equity and impact in the fight against global poverty</a:t>
            </a:r>
            <a:endParaRPr lang="en-US" sz="4400" b="1" dirty="0"/>
          </a:p>
        </p:txBody>
      </p:sp>
      <p:pic>
        <p:nvPicPr>
          <p:cNvPr id="4" name="Graphic 3" descr="Route (Two Pins With A Path) with solid fill">
            <a:extLst>
              <a:ext uri="{FF2B5EF4-FFF2-40B4-BE49-F238E27FC236}">
                <a16:creationId xmlns:a16="http://schemas.microsoft.com/office/drawing/2014/main" id="{7D82C8B6-7B35-CFC7-9C4E-EC4523F9C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054" y="881742"/>
            <a:ext cx="2547258" cy="254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88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24EC25-2AF2-4991-97BA-A8A53AAC8C18}"/>
              </a:ext>
            </a:extLst>
          </p:cNvPr>
          <p:cNvSpPr txBox="1"/>
          <p:nvPr/>
        </p:nvSpPr>
        <p:spPr>
          <a:xfrm>
            <a:off x="914401" y="2095406"/>
            <a:ext cx="10088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3200" b="1" i="1" kern="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Goal:</a:t>
            </a:r>
            <a:r>
              <a:rPr lang="en-US" sz="3200" i="1" kern="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 Congress demanding equity and impact in the fight against global poverty</a:t>
            </a:r>
            <a:endParaRPr lang="en-US" sz="3200" b="1" i="1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65BCE57-DFDE-02B0-8C42-8405385C1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296693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>
              <a:spcBef>
                <a:spcPts val="0"/>
              </a:spcBef>
            </a:pPr>
            <a:r>
              <a:rPr lang="en-US" sz="3600" dirty="0"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Bipartisan letter to World Bank </a:t>
            </a:r>
          </a:p>
          <a:p>
            <a:pPr>
              <a:spcBef>
                <a:spcPts val="0"/>
              </a:spcBef>
            </a:pPr>
            <a:r>
              <a:rPr lang="en-US" sz="3600" dirty="0"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TB &amp; education bills signed into law</a:t>
            </a:r>
          </a:p>
          <a:p>
            <a:pPr>
              <a:spcBef>
                <a:spcPts val="0"/>
              </a:spcBef>
            </a:pPr>
            <a:r>
              <a:rPr lang="en-US" sz="3600" dirty="0">
                <a:effectLst/>
                <a:ea typeface="Calibri" panose="020F0502020204030204" pitchFamily="34" charset="0"/>
                <a:cs typeface="Open Sans" panose="020B0606030504020204" pitchFamily="34" charset="0"/>
              </a:rPr>
              <a:t>New champions in Congress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62E840E-37B5-C1B1-42B7-ED14CE9DADDC}"/>
              </a:ext>
            </a:extLst>
          </p:cNvPr>
          <p:cNvSpPr/>
          <p:nvPr/>
        </p:nvSpPr>
        <p:spPr>
          <a:xfrm>
            <a:off x="-256621" y="910042"/>
            <a:ext cx="9670446" cy="114153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/>
              <a:t>		Our actions</a:t>
            </a:r>
          </a:p>
        </p:txBody>
      </p:sp>
    </p:spTree>
    <p:extLst>
      <p:ext uri="{BB962C8B-B14F-4D97-AF65-F5344CB8AC3E}">
        <p14:creationId xmlns:p14="http://schemas.microsoft.com/office/powerpoint/2010/main" val="393468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24EC25-2AF2-4991-97BA-A8A53AAC8C18}"/>
              </a:ext>
            </a:extLst>
          </p:cNvPr>
          <p:cNvSpPr txBox="1"/>
          <p:nvPr/>
        </p:nvSpPr>
        <p:spPr>
          <a:xfrm>
            <a:off x="2830198" y="2155371"/>
            <a:ext cx="69734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/>
              <a:t>Our Goal</a:t>
            </a:r>
          </a:p>
          <a:p>
            <a:pPr algn="r"/>
            <a:endParaRPr lang="en-US" sz="4400" dirty="0"/>
          </a:p>
          <a:p>
            <a:pPr algn="r"/>
            <a:r>
              <a:rPr lang="en-US" sz="4400" i="1" kern="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Congress demanding equity and impact in the fight against global poverty</a:t>
            </a:r>
            <a:endParaRPr lang="en-US" sz="4400" b="1" dirty="0"/>
          </a:p>
        </p:txBody>
      </p:sp>
      <p:pic>
        <p:nvPicPr>
          <p:cNvPr id="4" name="Graphic 3" descr="Route (Two Pins With A Path) with solid fill">
            <a:extLst>
              <a:ext uri="{FF2B5EF4-FFF2-40B4-BE49-F238E27FC236}">
                <a16:creationId xmlns:a16="http://schemas.microsoft.com/office/drawing/2014/main" id="{7D82C8B6-7B35-CFC7-9C4E-EC4523F9C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054" y="881742"/>
            <a:ext cx="2547258" cy="254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116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15D1-99A3-2E88-D3B3-7D3EBD3F6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76" y="2451958"/>
            <a:ext cx="10972800" cy="4525963"/>
          </a:xfrm>
        </p:spPr>
        <p:txBody>
          <a:bodyPr>
            <a:normAutofit/>
          </a:bodyPr>
          <a:lstStyle/>
          <a:p>
            <a:r>
              <a:rPr lang="en-US" sz="4400" kern="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How is funding delivered?</a:t>
            </a:r>
          </a:p>
          <a:p>
            <a:r>
              <a:rPr lang="en-US" sz="4400" kern="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Who does it reach?</a:t>
            </a:r>
            <a:r>
              <a:rPr lang="en-US" sz="4400" kern="0" dirty="0">
                <a:latin typeface="Open Sans" panose="020B0606030504020204" pitchFamily="34" charset="0"/>
                <a:ea typeface="Calibri" panose="020F0502020204030204" pitchFamily="34" charset="0"/>
              </a:rPr>
              <a:t> Who gets left out? </a:t>
            </a:r>
            <a:endParaRPr lang="en-US" sz="4400" kern="0" dirty="0">
              <a:effectLst/>
              <a:latin typeface="Open Sans" panose="020B0606030504020204" pitchFamily="34" charset="0"/>
              <a:ea typeface="Calibri" panose="020F0502020204030204" pitchFamily="34" charset="0"/>
            </a:endParaRPr>
          </a:p>
          <a:p>
            <a:r>
              <a:rPr lang="en-US" sz="4400" kern="0" dirty="0"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What are the priorities?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5E58FDC-82BC-5073-3830-CE5048CB38E7}"/>
              </a:ext>
            </a:extLst>
          </p:cNvPr>
          <p:cNvSpPr/>
          <p:nvPr/>
        </p:nvSpPr>
        <p:spPr>
          <a:xfrm>
            <a:off x="-316583" y="749510"/>
            <a:ext cx="9670446" cy="114153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/>
              <a:t>		Equity &amp; Impact</a:t>
            </a:r>
          </a:p>
        </p:txBody>
      </p:sp>
    </p:spTree>
    <p:extLst>
      <p:ext uri="{BB962C8B-B14F-4D97-AF65-F5344CB8AC3E}">
        <p14:creationId xmlns:p14="http://schemas.microsoft.com/office/powerpoint/2010/main" val="978160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AF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24EC25-2AF2-4991-97BA-A8A53AAC8C18}"/>
              </a:ext>
            </a:extLst>
          </p:cNvPr>
          <p:cNvSpPr txBox="1"/>
          <p:nvPr/>
        </p:nvSpPr>
        <p:spPr>
          <a:xfrm>
            <a:off x="1499017" y="2028616"/>
            <a:ext cx="89342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>
                <a:solidFill>
                  <a:schemeClr val="bg1"/>
                </a:solidFill>
              </a:rPr>
              <a:t>Part 1</a:t>
            </a:r>
          </a:p>
          <a:p>
            <a:pPr algn="r"/>
            <a:endParaRPr lang="en-US" sz="4400" dirty="0"/>
          </a:p>
          <a:p>
            <a:pPr algn="r"/>
            <a:r>
              <a:rPr lang="en-US" sz="4400" i="1" kern="0" dirty="0">
                <a:latin typeface="Open Sans" panose="020B0606030504020204" pitchFamily="34" charset="0"/>
              </a:rPr>
              <a:t>How the </a:t>
            </a:r>
            <a:r>
              <a:rPr lang="en-US" sz="4400" b="1" i="1" kern="0" dirty="0">
                <a:latin typeface="Open Sans" panose="020B0606030504020204" pitchFamily="34" charset="0"/>
              </a:rPr>
              <a:t>U.S. government</a:t>
            </a:r>
            <a:r>
              <a:rPr lang="en-US" sz="4400" i="1" kern="0" dirty="0">
                <a:latin typeface="Open Sans" panose="020B0606030504020204" pitchFamily="34" charset="0"/>
              </a:rPr>
              <a:t> spends money and designs programs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6449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phic 21">
            <a:extLst>
              <a:ext uri="{FF2B5EF4-FFF2-40B4-BE49-F238E27FC236}">
                <a16:creationId xmlns:a16="http://schemas.microsoft.com/office/drawing/2014/main" id="{4A505DEA-1C8D-1BD6-3021-AC2AE4EA3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28047" y="1808327"/>
            <a:ext cx="1317009" cy="1317009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927D946-D0D8-91D6-2BAA-1132F8342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64466" y="1682087"/>
            <a:ext cx="3200400" cy="4693491"/>
            <a:chOff x="4450080" y="1736678"/>
            <a:chExt cx="3200400" cy="469349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AD0FB91-4263-350E-2300-BDB69C2E999E}"/>
                </a:ext>
              </a:extLst>
            </p:cNvPr>
            <p:cNvSpPr/>
            <p:nvPr/>
          </p:nvSpPr>
          <p:spPr>
            <a:xfrm>
              <a:off x="4450080" y="2361063"/>
              <a:ext cx="3200400" cy="4069106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0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3000" dirty="0">
                  <a:solidFill>
                    <a:schemeClr val="tx1"/>
                  </a:solidFill>
                </a:rPr>
                <a:t>The End </a:t>
              </a:r>
              <a:br>
                <a:rPr lang="en-US" sz="3000" dirty="0">
                  <a:solidFill>
                    <a:schemeClr val="tx1"/>
                  </a:solidFill>
                </a:rPr>
              </a:br>
              <a:r>
                <a:rPr lang="en-US" sz="3000" dirty="0">
                  <a:solidFill>
                    <a:schemeClr val="tx1"/>
                  </a:solidFill>
                </a:rPr>
                <a:t>Tuberculosis Now Act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DF07EC3-0A6A-F0FD-3F07-E44AE5B7E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231073" y="1736678"/>
              <a:ext cx="1692322" cy="169232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70127395-6738-FADB-D21F-0EA9DFEF8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424914" y="1808326"/>
              <a:ext cx="1317009" cy="1317009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027618E-7087-9355-6667-574B339B3F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11324" y="1563452"/>
            <a:ext cx="3200400" cy="4806085"/>
            <a:chOff x="8106395" y="1624084"/>
            <a:chExt cx="3200400" cy="480608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BC07448-A12E-A728-BA9A-0643BA640D25}"/>
                </a:ext>
              </a:extLst>
            </p:cNvPr>
            <p:cNvSpPr/>
            <p:nvPr/>
          </p:nvSpPr>
          <p:spPr>
            <a:xfrm>
              <a:off x="8106395" y="2361063"/>
              <a:ext cx="3200400" cy="4069106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US" sz="30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3000" dirty="0">
                  <a:solidFill>
                    <a:schemeClr val="tx1"/>
                  </a:solidFill>
                </a:rPr>
                <a:t>The </a:t>
              </a:r>
              <a:br>
                <a:rPr lang="en-US" sz="3000" dirty="0">
                  <a:solidFill>
                    <a:schemeClr val="tx1"/>
                  </a:solidFill>
                </a:rPr>
              </a:br>
              <a:r>
                <a:rPr lang="en-US" sz="3000" dirty="0">
                  <a:solidFill>
                    <a:schemeClr val="tx1"/>
                  </a:solidFill>
                </a:rPr>
                <a:t>READ Act</a:t>
              </a:r>
              <a:endParaRPr lang="en-US" sz="3000" dirty="0">
                <a:solidFill>
                  <a:schemeClr val="tx1"/>
                </a:solidFill>
                <a:ea typeface="Open Sans"/>
                <a:cs typeface="Open San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FF91E16-D312-3E7D-FA31-13ED5DF15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8860434" y="1624084"/>
              <a:ext cx="1692322" cy="169232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6F50D6B3-8697-E899-ED74-FEE06EBF0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9048227" y="1808599"/>
              <a:ext cx="1316736" cy="1316736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259ABDC-C79E-DC0A-19B4-D678E98F1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048" y="1569493"/>
            <a:ext cx="3108960" cy="4806085"/>
            <a:chOff x="885205" y="1624084"/>
            <a:chExt cx="3108960" cy="480608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48506F3-2F5B-0C92-65A1-B9470FC213E8}"/>
                </a:ext>
              </a:extLst>
            </p:cNvPr>
            <p:cNvSpPr/>
            <p:nvPr/>
          </p:nvSpPr>
          <p:spPr>
            <a:xfrm>
              <a:off x="885205" y="2361063"/>
              <a:ext cx="3108960" cy="4069106"/>
            </a:xfrm>
            <a:prstGeom prst="rect">
              <a:avLst/>
            </a:prstGeom>
            <a:noFill/>
            <a:ln w="5715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0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3000" dirty="0">
                  <a:solidFill>
                    <a:schemeClr val="tx1"/>
                  </a:solidFill>
                </a:rPr>
                <a:t>Malnutrition Prevention &amp; Treatment Act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511A29D-F611-E07E-69FF-B2D7D02BBD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693297" y="1624084"/>
              <a:ext cx="1692322" cy="1692322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pic>
        <p:nvPicPr>
          <p:cNvPr id="11" name="Graphic 10">
            <a:extLst>
              <a:ext uri="{FF2B5EF4-FFF2-40B4-BE49-F238E27FC236}">
                <a16:creationId xmlns:a16="http://schemas.microsoft.com/office/drawing/2014/main" id="{17AFBA11-EB85-805E-8421-53F285A50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8710" y="1757149"/>
            <a:ext cx="1317009" cy="131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6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phic 21">
            <a:extLst>
              <a:ext uri="{FF2B5EF4-FFF2-40B4-BE49-F238E27FC236}">
                <a16:creationId xmlns:a16="http://schemas.microsoft.com/office/drawing/2014/main" id="{4A505DEA-1C8D-1BD6-3021-AC2AE4EA3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28047" y="1808327"/>
            <a:ext cx="1317009" cy="131700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AD0FB91-4263-350E-2300-BDB69C2E999E}"/>
              </a:ext>
            </a:extLst>
          </p:cNvPr>
          <p:cNvSpPr/>
          <p:nvPr/>
        </p:nvSpPr>
        <p:spPr>
          <a:xfrm>
            <a:off x="4464466" y="2306472"/>
            <a:ext cx="3200400" cy="4069106"/>
          </a:xfrm>
          <a:prstGeom prst="rect">
            <a:avLst/>
          </a:prstGeom>
          <a:noFill/>
          <a:ln w="571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="1" dirty="0">
              <a:solidFill>
                <a:schemeClr val="tx1"/>
              </a:solidFill>
            </a:endParaRPr>
          </a:p>
          <a:p>
            <a:pPr algn="ctr"/>
            <a:r>
              <a:rPr lang="en-US" sz="3000" dirty="0">
                <a:solidFill>
                  <a:schemeClr val="tx1"/>
                </a:solidFill>
              </a:rPr>
              <a:t>The End 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Tuberculosis Now Act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DF07EC3-0A6A-F0FD-3F07-E44AE5B7E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45459" y="1682087"/>
            <a:ext cx="1692322" cy="169232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C07448-A12E-A728-BA9A-0643BA640D25}"/>
              </a:ext>
            </a:extLst>
          </p:cNvPr>
          <p:cNvSpPr/>
          <p:nvPr/>
        </p:nvSpPr>
        <p:spPr>
          <a:xfrm>
            <a:off x="8211324" y="2300431"/>
            <a:ext cx="3200400" cy="4069106"/>
          </a:xfrm>
          <a:prstGeom prst="rect">
            <a:avLst/>
          </a:prstGeom>
          <a:noFill/>
          <a:ln w="5715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3000" b="1" dirty="0">
              <a:solidFill>
                <a:schemeClr val="tx1"/>
              </a:solidFill>
            </a:endParaRPr>
          </a:p>
          <a:p>
            <a:pPr algn="ctr"/>
            <a:r>
              <a:rPr lang="en-US" sz="3000" dirty="0">
                <a:solidFill>
                  <a:schemeClr val="tx1"/>
                </a:solidFill>
              </a:rPr>
              <a:t>The </a:t>
            </a:r>
            <a:br>
              <a:rPr lang="en-US" sz="3000" dirty="0">
                <a:solidFill>
                  <a:schemeClr val="tx1"/>
                </a:solidFill>
              </a:rPr>
            </a:br>
            <a:r>
              <a:rPr lang="en-US" sz="3000" dirty="0">
                <a:solidFill>
                  <a:schemeClr val="tx1"/>
                </a:solidFill>
              </a:rPr>
              <a:t>READ Act</a:t>
            </a:r>
            <a:endParaRPr lang="en-US" sz="3000" dirty="0">
              <a:solidFill>
                <a:schemeClr val="tx1"/>
              </a:solidFill>
              <a:ea typeface="Open Sans"/>
              <a:cs typeface="Open San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FF91E16-D312-3E7D-FA31-13ED5DF15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965363" y="1563452"/>
            <a:ext cx="1692322" cy="169232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259ABDC-C79E-DC0A-19B4-D678E98F1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09048" y="1569493"/>
            <a:ext cx="3108960" cy="4806085"/>
            <a:chOff x="885205" y="1624084"/>
            <a:chExt cx="3108960" cy="480608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48506F3-2F5B-0C92-65A1-B9470FC213E8}"/>
                </a:ext>
              </a:extLst>
            </p:cNvPr>
            <p:cNvSpPr/>
            <p:nvPr/>
          </p:nvSpPr>
          <p:spPr>
            <a:xfrm>
              <a:off x="885205" y="2361063"/>
              <a:ext cx="3108960" cy="406910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57150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30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3000" dirty="0">
                  <a:solidFill>
                    <a:schemeClr val="tx1"/>
                  </a:solidFill>
                </a:rPr>
                <a:t>Malnutrition Prevention &amp; Treatment Act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511A29D-F611-E07E-69FF-B2D7D02BBD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693297" y="1624084"/>
              <a:ext cx="1692322" cy="1692322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pic>
        <p:nvPicPr>
          <p:cNvPr id="3" name="Graphic 2" descr="Checkmark with solid fill">
            <a:extLst>
              <a:ext uri="{FF2B5EF4-FFF2-40B4-BE49-F238E27FC236}">
                <a16:creationId xmlns:a16="http://schemas.microsoft.com/office/drawing/2014/main" id="{5897B1CE-8B01-5AE6-9FF9-6239AC81D1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28047" y="195845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19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8881BD-355D-5CD0-B641-4E0E61EEF830}"/>
              </a:ext>
            </a:extLst>
          </p:cNvPr>
          <p:cNvSpPr/>
          <p:nvPr/>
        </p:nvSpPr>
        <p:spPr>
          <a:xfrm>
            <a:off x="-236632" y="629588"/>
            <a:ext cx="6852294" cy="1141537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3 bills to answer…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7CD456-5EAA-383D-3233-159C01FFE1DD}"/>
              </a:ext>
            </a:extLst>
          </p:cNvPr>
          <p:cNvSpPr txBox="1">
            <a:spLocks/>
          </p:cNvSpPr>
          <p:nvPr/>
        </p:nvSpPr>
        <p:spPr>
          <a:xfrm>
            <a:off x="1104276" y="2451958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4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Font typeface="Courier New"/>
              <a:buChar char="o"/>
              <a:defRPr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Font typeface="Courier New"/>
              <a:buChar char="o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kern="0">
                <a:latin typeface="Open Sans" panose="020B0606030504020204" pitchFamily="34" charset="0"/>
                <a:ea typeface="Calibri" panose="020F0502020204030204" pitchFamily="34" charset="0"/>
              </a:rPr>
              <a:t>How is funding delivered?</a:t>
            </a:r>
          </a:p>
          <a:p>
            <a:r>
              <a:rPr lang="en-US" sz="4400" kern="0">
                <a:latin typeface="Open Sans" panose="020B0606030504020204" pitchFamily="34" charset="0"/>
                <a:ea typeface="Calibri" panose="020F0502020204030204" pitchFamily="34" charset="0"/>
              </a:rPr>
              <a:t>Who does it reach? Who gets left out? </a:t>
            </a:r>
          </a:p>
          <a:p>
            <a:r>
              <a:rPr lang="en-US" sz="4400" kern="0">
                <a:latin typeface="Open Sans" panose="020B0606030504020204" pitchFamily="34" charset="0"/>
                <a:ea typeface="Calibri" panose="020F0502020204030204" pitchFamily="34" charset="0"/>
              </a:rPr>
              <a:t>What are the priorities?</a:t>
            </a:r>
            <a:endParaRPr lang="en-US" sz="4400" kern="0" dirty="0">
              <a:latin typeface="Open Sans" panose="020B0606030504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12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AF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424EC25-2AF2-4991-97BA-A8A53AAC8C18}"/>
              </a:ext>
            </a:extLst>
          </p:cNvPr>
          <p:cNvSpPr txBox="1"/>
          <p:nvPr/>
        </p:nvSpPr>
        <p:spPr>
          <a:xfrm>
            <a:off x="1149200" y="2043606"/>
            <a:ext cx="85744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>
                <a:solidFill>
                  <a:schemeClr val="bg1"/>
                </a:solidFill>
              </a:rPr>
              <a:t>Part 2</a:t>
            </a:r>
          </a:p>
          <a:p>
            <a:pPr algn="r"/>
            <a:endParaRPr lang="en-US" sz="4400" dirty="0"/>
          </a:p>
          <a:p>
            <a:pPr algn="r"/>
            <a:r>
              <a:rPr lang="en-US" sz="4400" i="1" kern="0" dirty="0">
                <a:latin typeface="Open Sans" panose="020B0606030504020204" pitchFamily="34" charset="0"/>
              </a:rPr>
              <a:t>How the </a:t>
            </a:r>
            <a:r>
              <a:rPr lang="en-US" sz="4400" b="1" i="1" kern="0" dirty="0">
                <a:latin typeface="Open Sans" panose="020B0606030504020204" pitchFamily="34" charset="0"/>
              </a:rPr>
              <a:t>World Bank</a:t>
            </a:r>
            <a:r>
              <a:rPr lang="en-US" sz="4400" i="1" kern="0" dirty="0">
                <a:latin typeface="Open Sans" panose="020B0606030504020204" pitchFamily="34" charset="0"/>
              </a:rPr>
              <a:t> spends money and designs programs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91777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15D1-99A3-2E88-D3B3-7D3EBD3F6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738" y="1934091"/>
            <a:ext cx="9493770" cy="4525963"/>
          </a:xfrm>
        </p:spPr>
        <p:txBody>
          <a:bodyPr>
            <a:normAutofit/>
          </a:bodyPr>
          <a:lstStyle/>
          <a:p>
            <a:endParaRPr lang="en-US" sz="4400" dirty="0"/>
          </a:p>
          <a:p>
            <a:r>
              <a:rPr lang="en-US" sz="4200" dirty="0"/>
              <a:t>What is it?</a:t>
            </a:r>
          </a:p>
          <a:p>
            <a:r>
              <a:rPr lang="en-US" sz="4200" dirty="0"/>
              <a:t>Why focus on it?</a:t>
            </a:r>
          </a:p>
          <a:p>
            <a:r>
              <a:rPr lang="en-US" sz="4200" dirty="0"/>
              <a:t>What can we do?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18881BD-355D-5CD0-B641-4E0E61EEF830}"/>
              </a:ext>
            </a:extLst>
          </p:cNvPr>
          <p:cNvSpPr/>
          <p:nvPr/>
        </p:nvSpPr>
        <p:spPr>
          <a:xfrm>
            <a:off x="-236632" y="629588"/>
            <a:ext cx="10130140" cy="1141537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/>
              <a:t>		The World Bank</a:t>
            </a:r>
          </a:p>
        </p:txBody>
      </p:sp>
      <p:pic>
        <p:nvPicPr>
          <p:cNvPr id="2" name="Picture 1" descr="A person talking on a cell phone in front of a wall with many flags&#10;&#10;Description automatically generated">
            <a:extLst>
              <a:ext uri="{FF2B5EF4-FFF2-40B4-BE49-F238E27FC236}">
                <a16:creationId xmlns:a16="http://schemas.microsoft.com/office/drawing/2014/main" id="{F3583822-E087-16EF-11F5-0714EAE787B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4494" y="2300645"/>
            <a:ext cx="5772942" cy="3828687"/>
          </a:xfrm>
          <a:prstGeom prst="round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79337249"/>
      </p:ext>
    </p:extLst>
  </p:cSld>
  <p:clrMapOvr>
    <a:masterClrMapping/>
  </p:clrMapOvr>
</p:sld>
</file>

<file path=ppt/theme/theme1.xml><?xml version="1.0" encoding="utf-8"?>
<a:theme xmlns:a="http://schemas.openxmlformats.org/drawingml/2006/main" name="RESULTS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SULTS PPT THEME" id="{C6670C20-8E1A-4765-860E-E7890E25FB8C}" vid="{E03C9F22-666A-43BA-B296-56CD923F63B9}"/>
    </a:ext>
  </a:extLst>
</a:theme>
</file>

<file path=ppt/theme/theme2.xml><?xml version="1.0" encoding="utf-8"?>
<a:theme xmlns:a="http://schemas.openxmlformats.org/drawingml/2006/main" name="Office Theme">
  <a:themeElements>
    <a:clrScheme name="2020 Rebrand Colors">
      <a:dk1>
        <a:srgbClr val="000000"/>
      </a:dk1>
      <a:lt1>
        <a:sysClr val="window" lastClr="FFFFFF"/>
      </a:lt1>
      <a:dk2>
        <a:srgbClr val="E41034"/>
      </a:dk2>
      <a:lt2>
        <a:srgbClr val="F3F0E9"/>
      </a:lt2>
      <a:accent1>
        <a:srgbClr val="45AFD0"/>
      </a:accent1>
      <a:accent2>
        <a:srgbClr val="F0AA19"/>
      </a:accent2>
      <a:accent3>
        <a:srgbClr val="56AB46"/>
      </a:accent3>
      <a:accent4>
        <a:srgbClr val="886BB0"/>
      </a:accent4>
      <a:accent5>
        <a:srgbClr val="C645A4"/>
      </a:accent5>
      <a:accent6>
        <a:srgbClr val="F77024"/>
      </a:accent6>
      <a:hlink>
        <a:srgbClr val="45AFD0"/>
      </a:hlink>
      <a:folHlink>
        <a:srgbClr val="980099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RESULTS PPT THEME</Template>
  <TotalTime>7053</TotalTime>
  <Words>294</Words>
  <Application>Microsoft Office PowerPoint</Application>
  <PresentationFormat>Widescreen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Courier New</vt:lpstr>
      <vt:lpstr>Lato</vt:lpstr>
      <vt:lpstr>Open Sans</vt:lpstr>
      <vt:lpstr>Symbol</vt:lpstr>
      <vt:lpstr>Wingdings</vt:lpstr>
      <vt:lpstr>RESULTS PPT THEME</vt:lpstr>
      <vt:lpstr>Office Theme</vt:lpstr>
      <vt:lpstr>Equity &amp; Impact  Fall 2023 Campaign Preview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Monza</dc:creator>
  <cp:lastModifiedBy>Lisa Marchal</cp:lastModifiedBy>
  <cp:revision>172</cp:revision>
  <dcterms:created xsi:type="dcterms:W3CDTF">2022-01-05T21:34:53Z</dcterms:created>
  <dcterms:modified xsi:type="dcterms:W3CDTF">2023-07-21T13:37:17Z</dcterms:modified>
</cp:coreProperties>
</file>