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8.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9.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10.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11.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5" r:id="rId4"/>
    <p:sldMasterId id="2147483764" r:id="rId5"/>
    <p:sldMasterId id="2147483694" r:id="rId6"/>
    <p:sldMasterId id="2147483717" r:id="rId7"/>
    <p:sldMasterId id="2147483734" r:id="rId8"/>
    <p:sldMasterId id="2147483964" r:id="rId9"/>
    <p:sldMasterId id="2147483939" r:id="rId10"/>
    <p:sldMasterId id="2147483844" r:id="rId11"/>
    <p:sldMasterId id="2147483665" r:id="rId12"/>
    <p:sldMasterId id="2147483648" r:id="rId13"/>
    <p:sldMasterId id="2147483955" r:id="rId14"/>
    <p:sldMasterId id="2147483968" r:id="rId15"/>
  </p:sldMasterIdLst>
  <p:notesMasterIdLst>
    <p:notesMasterId r:id="rId40"/>
  </p:notesMasterIdLst>
  <p:sldIdLst>
    <p:sldId id="953" r:id="rId16"/>
    <p:sldId id="1829" r:id="rId17"/>
    <p:sldId id="1849" r:id="rId18"/>
    <p:sldId id="1868" r:id="rId19"/>
    <p:sldId id="1835" r:id="rId20"/>
    <p:sldId id="1854" r:id="rId21"/>
    <p:sldId id="1846" r:id="rId22"/>
    <p:sldId id="1859" r:id="rId23"/>
    <p:sldId id="1858" r:id="rId24"/>
    <p:sldId id="1857" r:id="rId25"/>
    <p:sldId id="1860" r:id="rId26"/>
    <p:sldId id="1861" r:id="rId27"/>
    <p:sldId id="1862" r:id="rId28"/>
    <p:sldId id="1863" r:id="rId29"/>
    <p:sldId id="1867" r:id="rId30"/>
    <p:sldId id="1866" r:id="rId31"/>
    <p:sldId id="1855" r:id="rId32"/>
    <p:sldId id="1864" r:id="rId33"/>
    <p:sldId id="1838" r:id="rId34"/>
    <p:sldId id="1826" r:id="rId35"/>
    <p:sldId id="1856" r:id="rId36"/>
    <p:sldId id="1869" r:id="rId37"/>
    <p:sldId id="1851" r:id="rId38"/>
    <p:sldId id="954" r:id="rId3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236F06-47AD-FC03-EDF0-2FCA5D3AFB9E}" name="Katie Fleischer" initials="KF" userId="S::kfleischer@results.org::245d91a2-b874-4458-8cf1-313eb8d1d067" providerId="AD"/>
  <p188:author id="{C49DC606-7489-472F-4DE9-34E452169DBE}" name="Alicia Stromberg" initials="AS" userId="S::astromberg@results.org::1c01489c-44f1-42fe-bb20-c08d6f679367" providerId="AD"/>
  <p188:author id="{7FCFBA07-6B54-8EE7-8272-7590908D35FF}" name="Sarah Leone" initials="SL" userId="S::sleone@results.org::6fd6b9b4-7dd9-4ff6-962d-65e3b34e859e" providerId="AD"/>
  <p188:author id="{0521AA30-22C4-80C6-2A4C-19C759C2BBBA}" name="Meredith Dodson" initials="MD" userId="S::mdodson@results.org::b527efdd-0004-489a-9f17-7b9e156c8416" providerId="AD"/>
  <p188:author id="{BD823E34-3925-9941-8C30-25418EC29A5A}" name="Sean" initials="S" userId="Sean" providerId="None"/>
  <p188:author id="{BB9DAE35-DCE7-55EA-A43E-6B5F23787161}" name="Michael Santos" initials="MS" userId="S::msantos@results.org::c2c81859-0763-49e8-9efe-48b9db78a9cc" providerId="AD"/>
  <p188:author id="{EF24129D-97F3-C03F-308B-4B66F8341C5F}" name="Ken Patterson" initials="KP" userId="S::kpatterson@results.org::88e63aaa-76ae-4019-8c1c-bcddfe995a3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Lisa Marchal" initials="LM" lastIdx="1" clrIdx="6">
    <p:extLst>
      <p:ext uri="{19B8F6BF-5375-455C-9EA6-DF929625EA0E}">
        <p15:presenceInfo xmlns:p15="http://schemas.microsoft.com/office/powerpoint/2012/main" userId="S::lmarchal@results.org::a3c7f03c-0fb5-4fb0-bd6e-4e40ec3db419" providerId="AD"/>
      </p:ext>
    </p:extLst>
  </p:cmAuthor>
  <p:cmAuthor id="1" name="Meredith Dodson" initials="MD" lastIdx="33" clrIdx="0">
    <p:extLst>
      <p:ext uri="{19B8F6BF-5375-455C-9EA6-DF929625EA0E}">
        <p15:presenceInfo xmlns:p15="http://schemas.microsoft.com/office/powerpoint/2012/main" userId="S::mdodson@results.org::b527efdd-0004-489a-9f17-7b9e156c8416" providerId="AD"/>
      </p:ext>
    </p:extLst>
  </p:cmAuthor>
  <p:cmAuthor id="8" name="Michael Santos" initials="MS" lastIdx="9" clrIdx="7">
    <p:extLst>
      <p:ext uri="{19B8F6BF-5375-455C-9EA6-DF929625EA0E}">
        <p15:presenceInfo xmlns:p15="http://schemas.microsoft.com/office/powerpoint/2012/main" userId="S::msantos@results.org::c2c81859-0763-49e8-9efe-48b9db78a9cc" providerId="AD"/>
      </p:ext>
    </p:extLst>
  </p:cmAuthor>
  <p:cmAuthor id="2" name="Jessi Russell" initials="JR" lastIdx="2" clrIdx="1">
    <p:extLst>
      <p:ext uri="{19B8F6BF-5375-455C-9EA6-DF929625EA0E}">
        <p15:presenceInfo xmlns:p15="http://schemas.microsoft.com/office/powerpoint/2012/main" userId="S::jrussell@results.org::2b248bfa-964e-405f-b4f5-4efe61ce48dd" providerId="AD"/>
      </p:ext>
    </p:extLst>
  </p:cmAuthor>
  <p:cmAuthor id="9" name="Sarah Leone" initials="SL" lastIdx="4" clrIdx="8">
    <p:extLst>
      <p:ext uri="{19B8F6BF-5375-455C-9EA6-DF929625EA0E}">
        <p15:presenceInfo xmlns:p15="http://schemas.microsoft.com/office/powerpoint/2012/main" userId="S::sleone@results.org::6fd6b9b4-7dd9-4ff6-962d-65e3b34e859e" providerId="AD"/>
      </p:ext>
    </p:extLst>
  </p:cmAuthor>
  <p:cmAuthor id="3" name="Alexa Angelo" initials="AA" lastIdx="1" clrIdx="2">
    <p:extLst>
      <p:ext uri="{19B8F6BF-5375-455C-9EA6-DF929625EA0E}">
        <p15:presenceInfo xmlns:p15="http://schemas.microsoft.com/office/powerpoint/2012/main" userId="S::aangelo@results.org::856f2e18-2518-4e0c-af50-d33678c50fb5" providerId="AD"/>
      </p:ext>
    </p:extLst>
  </p:cmAuthor>
  <p:cmAuthor id="10" name="Ken Patterson" initials="KP" lastIdx="1" clrIdx="9">
    <p:extLst>
      <p:ext uri="{19B8F6BF-5375-455C-9EA6-DF929625EA0E}">
        <p15:presenceInfo xmlns:p15="http://schemas.microsoft.com/office/powerpoint/2012/main" userId="S::kpatterson@results.org::88e63aaa-76ae-4019-8c1c-bcddfe995a39" providerId="AD"/>
      </p:ext>
    </p:extLst>
  </p:cmAuthor>
  <p:cmAuthor id="4" name="Jos Linn" initials="JL" lastIdx="6" clrIdx="3">
    <p:extLst>
      <p:ext uri="{19B8F6BF-5375-455C-9EA6-DF929625EA0E}">
        <p15:presenceInfo xmlns:p15="http://schemas.microsoft.com/office/powerpoint/2012/main" userId="S::jlinn@results.org::55fbf92f-147f-4c15-a351-ac42045ce5c1" providerId="AD"/>
      </p:ext>
    </p:extLst>
  </p:cmAuthor>
  <p:cmAuthor id="5" name="Dorothy Monza" initials="DM" lastIdx="4" clrIdx="4">
    <p:extLst>
      <p:ext uri="{19B8F6BF-5375-455C-9EA6-DF929625EA0E}">
        <p15:presenceInfo xmlns:p15="http://schemas.microsoft.com/office/powerpoint/2012/main" userId="S::dmonza@results.org::043ee8e1-e4ea-4588-a66a-785612e0a5e6" providerId="AD"/>
      </p:ext>
    </p:extLst>
  </p:cmAuthor>
  <p:cmAuthor id="6" name="Alicia Stromberg" initials="AS" lastIdx="2" clrIdx="5">
    <p:extLst>
      <p:ext uri="{19B8F6BF-5375-455C-9EA6-DF929625EA0E}">
        <p15:presenceInfo xmlns:p15="http://schemas.microsoft.com/office/powerpoint/2012/main" userId="S::astromberg@results.org::1c01489c-44f1-42fe-bb20-c08d6f6793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81C"/>
    <a:srgbClr val="D50032"/>
    <a:srgbClr val="E41034"/>
    <a:srgbClr val="ED1944"/>
    <a:srgbClr val="D50035"/>
    <a:srgbClr val="FAB700"/>
    <a:srgbClr val="29B5CF"/>
    <a:srgbClr val="000000"/>
    <a:srgbClr val="FBFBFB"/>
    <a:srgbClr val="F5F9F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38968F-DA41-430A-BB32-2390F916ED7B}" v="23" dt="2023-06-16T14:03:03.196"/>
    <p1510:client id="{553D61B6-0394-48C0-93ED-FE6DD681B4E8}" v="36" dt="2023-06-15T23:08:27.2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985" autoAdjust="0"/>
  </p:normalViewPr>
  <p:slideViewPr>
    <p:cSldViewPr snapToGrid="0">
      <p:cViewPr varScale="1">
        <p:scale>
          <a:sx n="100" d="100"/>
          <a:sy n="100" d="100"/>
        </p:scale>
        <p:origin x="1836" y="84"/>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presProps" Target="presProps.xml"/><Relationship Id="rId47" Type="http://schemas.microsoft.com/office/2018/10/relationships/authors" Targe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1.xml"/><Relationship Id="rId29"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10" Type="http://schemas.openxmlformats.org/officeDocument/2006/relationships/slideMaster" Target="slideMasters/slideMaster7.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viewProps" Target="viewProp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microsoft.com/office/2015/10/relationships/revisionInfo" Target="revisionInfo.xml"/><Relationship Id="rId20" Type="http://schemas.openxmlformats.org/officeDocument/2006/relationships/slide" Target="slides/slide5.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30807-8F53-483E-A197-58E6C39F5B15}" type="datetimeFigureOut">
              <a:rPr lang="en-US" smtClean="0"/>
              <a:t>6/16/2023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B412F-BD62-4D23-A74D-7CDB5EF1780C}" type="slidenum">
              <a:rPr lang="en-US" smtClean="0"/>
              <a:t>‹#›</a:t>
            </a:fld>
            <a:endParaRPr lang="en-US"/>
          </a:p>
        </p:txBody>
      </p:sp>
    </p:spTree>
    <p:extLst>
      <p:ext uri="{BB962C8B-B14F-4D97-AF65-F5344CB8AC3E}">
        <p14:creationId xmlns:p14="http://schemas.microsoft.com/office/powerpoint/2010/main" val="74077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youtu.be/7ulFrH0wpOI"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a:t>
            </a:fld>
            <a:endParaRPr lang="en-US"/>
          </a:p>
        </p:txBody>
      </p:sp>
    </p:spTree>
    <p:extLst>
      <p:ext uri="{BB962C8B-B14F-4D97-AF65-F5344CB8AC3E}">
        <p14:creationId xmlns:p14="http://schemas.microsoft.com/office/powerpoint/2010/main" val="2925139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254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158EA70A-BE10-40B1-A850-11121D77317B}" type="slidenum">
              <a:rPr lang="en-US" smtClean="0"/>
              <a:t>11</a:t>
            </a:fld>
            <a:endParaRPr lang="en-US"/>
          </a:p>
        </p:txBody>
      </p:sp>
    </p:spTree>
    <p:extLst>
      <p:ext uri="{BB962C8B-B14F-4D97-AF65-F5344CB8AC3E}">
        <p14:creationId xmlns:p14="http://schemas.microsoft.com/office/powerpoint/2010/main" val="4276222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158EA70A-BE10-40B1-A850-11121D77317B}" type="slidenum">
              <a:rPr lang="en-US" smtClean="0"/>
              <a:t>12</a:t>
            </a:fld>
            <a:endParaRPr lang="en-US"/>
          </a:p>
        </p:txBody>
      </p:sp>
    </p:spTree>
    <p:extLst>
      <p:ext uri="{BB962C8B-B14F-4D97-AF65-F5344CB8AC3E}">
        <p14:creationId xmlns:p14="http://schemas.microsoft.com/office/powerpoint/2010/main" val="1872374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158EA70A-BE10-40B1-A850-11121D77317B}" type="slidenum">
              <a:rPr lang="en-US" smtClean="0"/>
              <a:t>13</a:t>
            </a:fld>
            <a:endParaRPr lang="en-US"/>
          </a:p>
        </p:txBody>
      </p:sp>
    </p:spTree>
    <p:extLst>
      <p:ext uri="{BB962C8B-B14F-4D97-AF65-F5344CB8AC3E}">
        <p14:creationId xmlns:p14="http://schemas.microsoft.com/office/powerpoint/2010/main" val="447709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158EA70A-BE10-40B1-A850-11121D77317B}" type="slidenum">
              <a:rPr lang="en-US" smtClean="0"/>
              <a:t>14</a:t>
            </a:fld>
            <a:endParaRPr lang="en-US"/>
          </a:p>
        </p:txBody>
      </p:sp>
    </p:spTree>
    <p:extLst>
      <p:ext uri="{BB962C8B-B14F-4D97-AF65-F5344CB8AC3E}">
        <p14:creationId xmlns:p14="http://schemas.microsoft.com/office/powerpoint/2010/main" val="2857299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4596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158EA70A-BE10-40B1-A850-11121D77317B}" type="slidenum">
              <a:rPr lang="en-US" smtClean="0"/>
              <a:t>16</a:t>
            </a:fld>
            <a:endParaRPr lang="en-US"/>
          </a:p>
        </p:txBody>
      </p:sp>
    </p:spTree>
    <p:extLst>
      <p:ext uri="{BB962C8B-B14F-4D97-AF65-F5344CB8AC3E}">
        <p14:creationId xmlns:p14="http://schemas.microsoft.com/office/powerpoint/2010/main" val="522628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158EA70A-BE10-40B1-A850-11121D77317B}" type="slidenum">
              <a:rPr lang="en-US" smtClean="0"/>
              <a:t>17</a:t>
            </a:fld>
            <a:endParaRPr lang="en-US"/>
          </a:p>
        </p:txBody>
      </p:sp>
    </p:spTree>
    <p:extLst>
      <p:ext uri="{BB962C8B-B14F-4D97-AF65-F5344CB8AC3E}">
        <p14:creationId xmlns:p14="http://schemas.microsoft.com/office/powerpoint/2010/main" val="3307040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1559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buFont typeface="Courier New"/>
              <a:buChar char="○"/>
              <a:defRPr/>
            </a:pPr>
            <a:endParaRPr lang="en-US">
              <a:cs typeface="Calibri"/>
            </a:endParaRPr>
          </a:p>
          <a:p>
            <a:pPr marL="0" marR="0" lvl="0" indent="0" algn="l" defTabSz="914400">
              <a:lnSpc>
                <a:spcPct val="100000"/>
              </a:lnSpc>
              <a:spcBef>
                <a:spcPts val="0"/>
              </a:spcBef>
              <a:spcAft>
                <a:spcPts val="0"/>
              </a:spcAft>
              <a:buClrTx/>
              <a:buSzTx/>
              <a:buFontTx/>
              <a:buNone/>
              <a:tabLst/>
              <a:defRPr/>
            </a:pPr>
            <a:endParaRPr lang="en-US" sz="1200">
              <a:latin typeface="Calibri"/>
              <a:ea typeface="Open San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8498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2</a:t>
            </a:fld>
            <a:endParaRPr lang="en-US"/>
          </a:p>
        </p:txBody>
      </p:sp>
    </p:spTree>
    <p:extLst>
      <p:ext uri="{BB962C8B-B14F-4D97-AF65-F5344CB8AC3E}">
        <p14:creationId xmlns:p14="http://schemas.microsoft.com/office/powerpoint/2010/main" val="169637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buFont typeface="Courier New"/>
              <a:buChar char="○"/>
              <a:defRPr/>
            </a:pPr>
            <a:endParaRPr lang="en-US" dirty="0">
              <a:cs typeface="Calibri"/>
            </a:endParaRPr>
          </a:p>
          <a:p>
            <a:pPr marL="0" marR="0" lvl="0" indent="0" algn="l" defTabSz="914400">
              <a:lnSpc>
                <a:spcPct val="100000"/>
              </a:lnSpc>
              <a:spcBef>
                <a:spcPts val="0"/>
              </a:spcBef>
              <a:spcAft>
                <a:spcPts val="0"/>
              </a:spcAft>
              <a:buClrTx/>
              <a:buSzTx/>
              <a:buFontTx/>
              <a:buNone/>
              <a:tabLst/>
              <a:defRPr/>
            </a:pPr>
            <a:endParaRPr lang="en-US" sz="1200" dirty="0">
              <a:latin typeface="Calibri"/>
              <a:ea typeface="Open San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2792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0494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46548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Another way to approach this engaging statement is that you can catch the attention of policymakers because it is unusual to have such powerful evidence that policies can make such an impact. T</a:t>
            </a:r>
            <a:r>
              <a:rPr lang="en-US">
                <a:ea typeface="Calibri"/>
                <a:cs typeface="Calibri"/>
              </a:rPr>
              <a:t>he CTC is effective in lifting out children of poverty – in fact, Columbia University researchers found that a</a:t>
            </a:r>
            <a:r>
              <a:rPr lang="en-US" sz="1800">
                <a:solidFill>
                  <a:srgbClr val="000000"/>
                </a:solidFill>
                <a:effectLst/>
                <a:latin typeface="Open Sans" panose="020B0606030504020204" pitchFamily="34" charset="0"/>
                <a:ea typeface="Open Sans" panose="020B0606030504020204" pitchFamily="34" charset="0"/>
              </a:rPr>
              <a:t>fter the monthly payments started in July 2021, nearly 4 million children were kept from poverty each month. </a:t>
            </a:r>
            <a:endParaRPr lang="en-US">
              <a:ea typeface="Calibri"/>
              <a:cs typeface="Calibri"/>
            </a:endParaRPr>
          </a:p>
          <a:p>
            <a:endParaRPr lang="en-US">
              <a:ea typeface="Calibri"/>
              <a:cs typeface="Calibri"/>
            </a:endParaRPr>
          </a:p>
          <a:p>
            <a:r>
              <a:rPr lang="en-US">
                <a:effectLst/>
                <a:latin typeface="Helvetica Neue" panose="02000503000000020004" pitchFamily="2" charset="0"/>
              </a:rPr>
              <a:t>CTC and EITC have allowed more people to move out of poverty than any other program besides Social Security (5.3 million people in 2020)</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39886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24</a:t>
            </a:fld>
            <a:endParaRPr lang="en-US"/>
          </a:p>
        </p:txBody>
      </p:sp>
    </p:spTree>
    <p:extLst>
      <p:ext uri="{BB962C8B-B14F-4D97-AF65-F5344CB8AC3E}">
        <p14:creationId xmlns:p14="http://schemas.microsoft.com/office/powerpoint/2010/main" val="1022337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Helvetica Neue"/>
                <a:ea typeface="Helvetica Neue"/>
                <a:cs typeface="Helvetica Neue"/>
                <a:sym typeface="Helvetica Neue"/>
              </a:rPr>
              <a:t>The question is how is the battle going? </a:t>
            </a:r>
            <a:endParaRPr lang="en-US"/>
          </a:p>
        </p:txBody>
      </p:sp>
      <p:sp>
        <p:nvSpPr>
          <p:cNvPr id="4" name="Slide Number Placeholder 3"/>
          <p:cNvSpPr>
            <a:spLocks noGrp="1"/>
          </p:cNvSpPr>
          <p:nvPr>
            <p:ph type="sldNum" sz="quarter" idx="5"/>
          </p:nvPr>
        </p:nvSpPr>
        <p:spPr/>
        <p:txBody>
          <a:bodyPr/>
          <a:lstStyle/>
          <a:p>
            <a:fld id="{F2A7BDF2-4A34-4B27-8FB8-A1399C1844FC}" type="slidenum">
              <a:rPr lang="en-US" smtClean="0"/>
              <a:t>3</a:t>
            </a:fld>
            <a:endParaRPr lang="en-US"/>
          </a:p>
        </p:txBody>
      </p:sp>
    </p:spTree>
    <p:extLst>
      <p:ext uri="{BB962C8B-B14F-4D97-AF65-F5344CB8AC3E}">
        <p14:creationId xmlns:p14="http://schemas.microsoft.com/office/powerpoint/2010/main" val="2826486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latin typeface="Helvetica Neue" panose="02000503000000020004" pitchFamily="2"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3078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buFont typeface="Courier New"/>
              <a:buChar char="○"/>
              <a:defRPr/>
            </a:pPr>
            <a:endParaRPr lang="en-US">
              <a:cs typeface="Calibri"/>
            </a:endParaRPr>
          </a:p>
          <a:p>
            <a:pPr>
              <a:defRPr/>
            </a:pPr>
            <a:r>
              <a:rPr lang="en-US" dirty="0">
                <a:hlinkClick r:id="rId3"/>
              </a:rPr>
              <a:t>https://youtu.be/7ulFrH0wpOI</a:t>
            </a:r>
            <a:r>
              <a:rPr lang="en-US" dirty="0"/>
              <a:t> </a:t>
            </a:r>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3586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FMR is calculated by HUD to determine the reasonable market rate for a modest rental unit in a given area. It is typically based on the 40th percentile (or occasionally the 50th percentile) of rental rates among new leases. One drawback of FMR calculations is that rental rates can vary widely within a single area, and FMR treats entire metro areas homogenously. </a:t>
            </a:r>
          </a:p>
          <a:p>
            <a:endParaRPr lang="en-US" dirty="0">
              <a:cs typeface="Calibri"/>
            </a:endParaRPr>
          </a:p>
          <a:p>
            <a:r>
              <a:rPr lang="en-US" dirty="0"/>
              <a:t>To remedy this, HUD has begun phasing in Small Area Fair Market Rent calculations to localize this metric, making programs based on this calculation more equitable. SAFMRs allow localities to determine fair market rent for each zip code, and sometimes an even smaller area if a zip code is especially large and economically diverse.</a:t>
            </a: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158EA70A-BE10-40B1-A850-11121D77317B}" type="slidenum">
              <a:rPr lang="en-US" smtClean="0"/>
              <a:t>6</a:t>
            </a:fld>
            <a:endParaRPr lang="en-US"/>
          </a:p>
        </p:txBody>
      </p:sp>
    </p:spTree>
    <p:extLst>
      <p:ext uri="{BB962C8B-B14F-4D97-AF65-F5344CB8AC3E}">
        <p14:creationId xmlns:p14="http://schemas.microsoft.com/office/powerpoint/2010/main" val="3264307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https://www.huduser.gov/portal/datasets/fmr/fmrs/FY2023_code/select_geography_sa</a:t>
            </a:r>
            <a:r>
              <a:rPr lang="en-US" dirty="0">
                <a:effectLst/>
              </a:rPr>
              <a:t>.</a:t>
            </a:r>
            <a:r>
              <a:rPr lang="en-US" dirty="0"/>
              <a:t>odn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9828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https://www.huduser.gov/portal/datasets/fmr/fmrs/FY2023_code/select_geography_sa</a:t>
            </a:r>
            <a:r>
              <a:rPr lang="en-US" dirty="0">
                <a:effectLst/>
              </a:rPr>
              <a:t>.</a:t>
            </a:r>
            <a:r>
              <a:rPr lang="en-US" dirty="0"/>
              <a:t>odn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8990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https://www.huduser.gov/portal/datasets/fmr/fmrs/FY2023_code/select_geography_sa</a:t>
            </a:r>
            <a:r>
              <a:rPr lang="en-US" dirty="0">
                <a:effectLst/>
              </a:rPr>
              <a:t>.</a:t>
            </a:r>
            <a:r>
              <a:rPr lang="en-US" dirty="0"/>
              <a:t>odn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8770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the left">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577850" y="955040"/>
            <a:ext cx="6209029" cy="418846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9"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99313424"/>
      </p:ext>
    </p:extLst>
  </p:cSld>
  <p:clrMapOvr>
    <a:masterClrMapping/>
  </p:clrMapOvr>
  <p:transition spd="slow" advTm="7000">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6/16/2023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6/16/2023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6/16/2023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Full page photo">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193040" y="955040"/>
            <a:ext cx="9489440" cy="435864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4"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207331902"/>
      </p:ext>
    </p:extLst>
  </p:cSld>
  <p:clrMapOvr>
    <a:masterClrMapping/>
  </p:clrMapOvr>
  <p:transition spd="slow" advTm="7000">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pics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00531" y="958489"/>
            <a:ext cx="3923029" cy="4185011"/>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9" name="Picture Placeholder 7"/>
          <p:cNvSpPr>
            <a:spLocks noGrp="1"/>
          </p:cNvSpPr>
          <p:nvPr>
            <p:ph type="pic" sz="quarter" idx="11"/>
          </p:nvPr>
        </p:nvSpPr>
        <p:spPr>
          <a:xfrm>
            <a:off x="4844143" y="958489"/>
            <a:ext cx="4299857" cy="2626995"/>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266264105"/>
      </p:ext>
    </p:extLst>
  </p:cSld>
  <p:clrMapOvr>
    <a:masterClrMapping/>
  </p:clrMapOvr>
  <p:transition spd="slow" advTm="7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on the left/titl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061117" y="2109931"/>
            <a:ext cx="3909701" cy="660719"/>
          </a:xfrm>
          <a:prstGeom prst="rect">
            <a:avLst/>
          </a:prstGeom>
        </p:spPr>
        <p:txBody>
          <a:bodyPr vert="horz"/>
          <a:lstStyle>
            <a:lvl1pPr marL="0" indent="0">
              <a:buNone/>
              <a:defRPr sz="2800" b="1" baseline="0">
                <a:latin typeface="Arial"/>
                <a:cs typeface="Arial"/>
              </a:defRPr>
            </a:lvl1pPr>
          </a:lstStyle>
          <a:p>
            <a:pPr lvl="0"/>
            <a:r>
              <a:rPr lang="en-US"/>
              <a:t>Name</a:t>
            </a:r>
          </a:p>
        </p:txBody>
      </p:sp>
      <p:sp>
        <p:nvSpPr>
          <p:cNvPr id="5" name="Text Placeholder 7"/>
          <p:cNvSpPr>
            <a:spLocks noGrp="1"/>
          </p:cNvSpPr>
          <p:nvPr>
            <p:ph type="body" sz="quarter" idx="12" hasCustomPrompt="1"/>
          </p:nvPr>
        </p:nvSpPr>
        <p:spPr>
          <a:xfrm>
            <a:off x="5061117" y="2770650"/>
            <a:ext cx="3909701" cy="792656"/>
          </a:xfrm>
          <a:prstGeom prst="rect">
            <a:avLst/>
          </a:prstGeom>
        </p:spPr>
        <p:txBody>
          <a:bodyPr vert="horz"/>
          <a:lstStyle>
            <a:lvl1pPr marL="0" indent="0">
              <a:buNone/>
              <a:defRPr sz="1800" b="0" baseline="0">
                <a:latin typeface="Arial"/>
                <a:cs typeface="Arial"/>
              </a:defRPr>
            </a:lvl1pPr>
          </a:lstStyle>
          <a:p>
            <a:pPr lvl="0"/>
            <a:r>
              <a:rPr lang="en-US"/>
              <a:t>Title</a:t>
            </a:r>
          </a:p>
        </p:txBody>
      </p:sp>
      <p:sp>
        <p:nvSpPr>
          <p:cNvPr id="7" name="Picture Placeholder 7"/>
          <p:cNvSpPr>
            <a:spLocks noGrp="1"/>
          </p:cNvSpPr>
          <p:nvPr>
            <p:ph type="pic" sz="quarter" idx="10" hasCustomPrompt="1"/>
          </p:nvPr>
        </p:nvSpPr>
        <p:spPr>
          <a:xfrm>
            <a:off x="592138" y="966574"/>
            <a:ext cx="4254182" cy="4176926"/>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r>
              <a:rPr lang="en-US"/>
              <a:t>     </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83933131"/>
      </p:ext>
    </p:extLst>
  </p:cSld>
  <p:clrMapOvr>
    <a:masterClrMapping/>
  </p:clrMapOvr>
  <p:transition spd="slow" advTm="7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107298" y="1246188"/>
            <a:ext cx="3863520" cy="2706052"/>
          </a:xfrm>
          <a:prstGeom prst="rect">
            <a:avLst/>
          </a:prstGeom>
        </p:spPr>
        <p:txBody>
          <a:bodyPr vert="horz"/>
          <a:lstStyle>
            <a:lvl1pPr marL="0" indent="0">
              <a:lnSpc>
                <a:spcPct val="110000"/>
              </a:lnSpc>
              <a:buNone/>
              <a:defRPr sz="2400" b="1" i="1" baseline="0">
                <a:solidFill>
                  <a:srgbClr val="15A3BC"/>
                </a:solidFill>
                <a:latin typeface="Arial"/>
                <a:cs typeface="Arial"/>
              </a:defRPr>
            </a:lvl1pPr>
          </a:lstStyle>
          <a:p>
            <a:pPr lvl="0"/>
            <a:r>
              <a:rPr lang="en-US"/>
              <a:t>Pull quote! </a:t>
            </a:r>
            <a:br>
              <a:rPr lang="en-US"/>
            </a:br>
            <a:r>
              <a:rPr lang="en-US"/>
              <a:t>Arial Bold 24pts</a:t>
            </a:r>
          </a:p>
        </p:txBody>
      </p:sp>
      <p:sp>
        <p:nvSpPr>
          <p:cNvPr id="5" name="Text Placeholder 7"/>
          <p:cNvSpPr>
            <a:spLocks noGrp="1"/>
          </p:cNvSpPr>
          <p:nvPr>
            <p:ph type="body" sz="quarter" idx="12" hasCustomPrompt="1"/>
          </p:nvPr>
        </p:nvSpPr>
        <p:spPr>
          <a:xfrm>
            <a:off x="5107298" y="4094480"/>
            <a:ext cx="3655702" cy="864677"/>
          </a:xfrm>
          <a:prstGeom prst="rect">
            <a:avLst/>
          </a:prstGeom>
        </p:spPr>
        <p:txBody>
          <a:bodyPr vert="horz"/>
          <a:lstStyle>
            <a:lvl1pPr marL="0" indent="0">
              <a:buNone/>
              <a:defRPr sz="1800" b="0" baseline="0">
                <a:latin typeface="Arial"/>
                <a:cs typeface="Arial"/>
              </a:defRPr>
            </a:lvl1pPr>
          </a:lstStyle>
          <a:p>
            <a:pPr lvl="0"/>
            <a:r>
              <a:rPr lang="en-US"/>
              <a:t>Name and Title</a:t>
            </a:r>
          </a:p>
        </p:txBody>
      </p:sp>
      <p:sp>
        <p:nvSpPr>
          <p:cNvPr id="9" name="Picture Placeholder 7"/>
          <p:cNvSpPr>
            <a:spLocks noGrp="1"/>
          </p:cNvSpPr>
          <p:nvPr>
            <p:ph type="pic" sz="quarter" idx="10"/>
          </p:nvPr>
        </p:nvSpPr>
        <p:spPr>
          <a:xfrm>
            <a:off x="600531" y="964402"/>
            <a:ext cx="4268469" cy="4179098"/>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81836260"/>
      </p:ext>
    </p:extLst>
  </p:cSld>
  <p:clrMapOvr>
    <a:masterClrMapping/>
  </p:clrMapOvr>
  <p:transition spd="slow" advTm="7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with bullet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
        <p:nvSpPr>
          <p:cNvPr id="9" name="Content Placeholder 3"/>
          <p:cNvSpPr>
            <a:spLocks noGrp="1"/>
          </p:cNvSpPr>
          <p:nvPr>
            <p:ph sz="half" idx="2"/>
          </p:nvPr>
        </p:nvSpPr>
        <p:spPr>
          <a:xfrm>
            <a:off x="4721543" y="1818223"/>
            <a:ext cx="4038600" cy="3058578"/>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10"/>
          </p:nvPr>
        </p:nvSpPr>
        <p:spPr>
          <a:xfrm>
            <a:off x="484363" y="1807639"/>
            <a:ext cx="4038600" cy="3069161"/>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94325260"/>
      </p:ext>
    </p:extLst>
  </p:cSld>
  <p:clrMapOvr>
    <a:masterClrMapping/>
  </p:clrMapOvr>
  <p:transition spd="slow" advTm="7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 column layout">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95618" y="1146177"/>
            <a:ext cx="8290935" cy="585642"/>
          </a:xfrm>
          <a:prstGeom prst="rect">
            <a:avLst/>
          </a:prstGeom>
        </p:spPr>
        <p:txBody>
          <a:bodyPr vert="horz"/>
          <a:lstStyle>
            <a:lvl1pPr marL="0" indent="0">
              <a:buNone/>
              <a:defRPr sz="2800" b="1">
                <a:latin typeface="Arial"/>
                <a:cs typeface="Arial"/>
              </a:defRPr>
            </a:lvl1pPr>
            <a:lvl2pPr marL="457200" indent="0">
              <a:buNone/>
              <a:defRPr sz="1800">
                <a:latin typeface="Arial"/>
                <a:cs typeface="Arial"/>
              </a:defRPr>
            </a:lvl2pPr>
            <a:lvl3pPr marL="914400" indent="0">
              <a:buNone/>
              <a:defRPr sz="1800">
                <a:latin typeface="Arial"/>
                <a:cs typeface="Arial"/>
              </a:defRPr>
            </a:lvl3pPr>
            <a:lvl4pPr marL="1371600" indent="0">
              <a:buNone/>
              <a:defRPr sz="1800">
                <a:latin typeface="Arial"/>
                <a:cs typeface="Arial"/>
              </a:defRPr>
            </a:lvl4pPr>
            <a:lvl5pPr marL="1828800" indent="0">
              <a:buNone/>
              <a:defRPr sz="1800">
                <a:latin typeface="Arial"/>
                <a:cs typeface="Arial"/>
              </a:defRPr>
            </a:lvl5pPr>
          </a:lstStyle>
          <a:p>
            <a:pPr lvl="0"/>
            <a:r>
              <a:rPr lang="en-US"/>
              <a:t>Subhead (28pts)</a:t>
            </a:r>
          </a:p>
        </p:txBody>
      </p:sp>
      <p:sp>
        <p:nvSpPr>
          <p:cNvPr id="19" name="Content Placeholder 17"/>
          <p:cNvSpPr>
            <a:spLocks noGrp="1"/>
          </p:cNvSpPr>
          <p:nvPr>
            <p:ph sz="quarter" idx="11" hasCustomPrompt="1"/>
          </p:nvPr>
        </p:nvSpPr>
        <p:spPr>
          <a:xfrm>
            <a:off x="485458" y="1731820"/>
            <a:ext cx="8290935" cy="3071090"/>
          </a:xfrm>
          <a:prstGeom prst="rect">
            <a:avLst/>
          </a:prstGeom>
        </p:spPr>
        <p:txBody>
          <a:bodyPr vert="horz"/>
          <a:lstStyle>
            <a:lvl1pPr marL="0" marR="0" indent="0" algn="l" defTabSz="457200" rtl="0" eaLnBrk="1" fontAlgn="auto" latinLnBrk="0" hangingPunct="1">
              <a:lnSpc>
                <a:spcPct val="120000"/>
              </a:lnSpc>
              <a:spcBef>
                <a:spcPct val="20000"/>
              </a:spcBef>
              <a:spcAft>
                <a:spcPts val="0"/>
              </a:spcAft>
              <a:buClrTx/>
              <a:buSzTx/>
              <a:buFont typeface="Arial"/>
              <a:buNone/>
              <a:tabLst/>
              <a:defRPr sz="2000">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a:t>Body text 18-20 </a:t>
            </a:r>
            <a:r>
              <a:rPr lang="en-US" err="1"/>
              <a:t>pts</a:t>
            </a:r>
            <a:r>
              <a:rPr lang="en-US"/>
              <a: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a:t>
            </a:r>
          </a:p>
          <a:p>
            <a:pPr lvl="0"/>
            <a:r>
              <a:rPr lang="en-US"/>
              <a:t> </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025370040"/>
      </p:ext>
    </p:extLst>
  </p:cSld>
  <p:clrMapOvr>
    <a:masterClrMapping/>
  </p:clrMapOvr>
  <p:transition spd="slow" advTm="7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column with bullets">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58799" y="1754909"/>
            <a:ext cx="8109527" cy="2839316"/>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ubtitle 2"/>
          <p:cNvSpPr>
            <a:spLocks noGrp="1"/>
          </p:cNvSpPr>
          <p:nvPr>
            <p:ph type="subTitle" idx="10"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6"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Tree>
    <p:extLst>
      <p:ext uri="{BB962C8B-B14F-4D97-AF65-F5344CB8AC3E}">
        <p14:creationId xmlns:p14="http://schemas.microsoft.com/office/powerpoint/2010/main" val="318443763"/>
      </p:ext>
    </p:extLst>
  </p:cSld>
  <p:clrMapOvr>
    <a:masterClrMapping/>
  </p:clrMapOvr>
  <p:transition spd="slow" advTm="7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1 column with Graphic">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30" name="Content Placeholder 10"/>
          <p:cNvSpPr>
            <a:spLocks noGrp="1"/>
          </p:cNvSpPr>
          <p:nvPr>
            <p:ph sz="quarter" idx="11" hasCustomPrompt="1"/>
          </p:nvPr>
        </p:nvSpPr>
        <p:spPr>
          <a:xfrm>
            <a:off x="576263" y="1210599"/>
            <a:ext cx="7886555" cy="418821"/>
          </a:xfrm>
          <a:prstGeom prst="rect">
            <a:avLst/>
          </a:prstGeom>
        </p:spPr>
        <p:txBody>
          <a:bodyPr vert="horz"/>
          <a:lstStyle>
            <a:lvl1pPr marL="0" indent="0">
              <a:buNone/>
              <a:defRPr sz="2000" b="1"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Subhead: Arial Bold 20 </a:t>
            </a:r>
            <a:r>
              <a:rPr lang="en-US" err="1"/>
              <a:t>pts</a:t>
            </a:r>
            <a:endParaRPr lang="en-US"/>
          </a:p>
        </p:txBody>
      </p:sp>
      <p:sp>
        <p:nvSpPr>
          <p:cNvPr id="31" name="Content Placeholder 10"/>
          <p:cNvSpPr>
            <a:spLocks noGrp="1"/>
          </p:cNvSpPr>
          <p:nvPr>
            <p:ph sz="quarter" idx="12" hasCustomPrompt="1"/>
          </p:nvPr>
        </p:nvSpPr>
        <p:spPr>
          <a:xfrm>
            <a:off x="576263" y="4004166"/>
            <a:ext cx="8336828" cy="733136"/>
          </a:xfrm>
          <a:prstGeom prst="rect">
            <a:avLst/>
          </a:prstGeom>
        </p:spPr>
        <p:txBody>
          <a:bodyPr vert="horz"/>
          <a:lstStyle>
            <a:lvl1pPr marL="0" indent="0">
              <a:buNone/>
              <a:defRPr sz="1800" b="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Text</a:t>
            </a:r>
          </a:p>
        </p:txBody>
      </p:sp>
      <p:sp>
        <p:nvSpPr>
          <p:cNvPr id="5" name="ClipArt Placeholder 4"/>
          <p:cNvSpPr>
            <a:spLocks noGrp="1"/>
          </p:cNvSpPr>
          <p:nvPr>
            <p:ph type="clipArt" sz="quarter" idx="13" hasCustomPrompt="1"/>
          </p:nvPr>
        </p:nvSpPr>
        <p:spPr>
          <a:xfrm>
            <a:off x="576262" y="1798638"/>
            <a:ext cx="7998777" cy="2103437"/>
          </a:xfrm>
          <a:prstGeom prst="rect">
            <a:avLst/>
          </a:prstGeom>
        </p:spPr>
        <p:txBody>
          <a:bodyPr vert="horz"/>
          <a:lstStyle>
            <a:lvl1pPr marL="0" indent="0">
              <a:buNone/>
              <a:defRPr>
                <a:latin typeface="Arial"/>
                <a:cs typeface="Arial"/>
              </a:defRPr>
            </a:lvl1pPr>
          </a:lstStyle>
          <a:p>
            <a:r>
              <a:rPr lang="en-US"/>
              <a:t>Graphic</a:t>
            </a:r>
          </a:p>
        </p:txBody>
      </p:sp>
    </p:spTree>
    <p:extLst>
      <p:ext uri="{BB962C8B-B14F-4D97-AF65-F5344CB8AC3E}">
        <p14:creationId xmlns:p14="http://schemas.microsoft.com/office/powerpoint/2010/main" val="253223371"/>
      </p:ext>
    </p:extLst>
  </p:cSld>
  <p:clrMapOvr>
    <a:masterClrMapping/>
  </p:clrMapOvr>
  <p:transition spd="slow" advTm="7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Graphic with text">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4" name="Text Placeholder 3"/>
          <p:cNvSpPr>
            <a:spLocks noGrp="1"/>
          </p:cNvSpPr>
          <p:nvPr>
            <p:ph type="body" sz="quarter" idx="10" hasCustomPrompt="1"/>
          </p:nvPr>
        </p:nvSpPr>
        <p:spPr>
          <a:xfrm>
            <a:off x="4379594" y="2074485"/>
            <a:ext cx="4114165" cy="1827590"/>
          </a:xfrm>
          <a:prstGeom prst="rect">
            <a:avLst/>
          </a:prstGeom>
        </p:spPr>
        <p:txBody>
          <a:bodyPr vert="horz"/>
          <a:lstStyle>
            <a:lvl1pPr marL="0" indent="0">
              <a:buNone/>
              <a:defRPr sz="2800" b="1" baseline="0">
                <a:latin typeface="Arial"/>
                <a:cs typeface="Arial"/>
              </a:defRPr>
            </a:lvl1pPr>
            <a:lvl2pPr marL="457200" indent="0">
              <a:buNone/>
              <a:defRPr b="1">
                <a:latin typeface="Arial"/>
                <a:cs typeface="Arial"/>
              </a:defRPr>
            </a:lvl2pPr>
            <a:lvl3pPr marL="914400" indent="0">
              <a:buNone/>
              <a:defRPr b="1">
                <a:latin typeface="Arial"/>
                <a:cs typeface="Arial"/>
              </a:defRPr>
            </a:lvl3pPr>
            <a:lvl4pPr marL="1371600" indent="0">
              <a:buNone/>
              <a:defRPr b="1">
                <a:latin typeface="Arial"/>
                <a:cs typeface="Arial"/>
              </a:defRPr>
            </a:lvl4pPr>
            <a:lvl5pPr marL="1828800" indent="0">
              <a:buNone/>
              <a:defRPr b="1">
                <a:latin typeface="Arial"/>
                <a:cs typeface="Arial"/>
              </a:defRPr>
            </a:lvl5pPr>
          </a:lstStyle>
          <a:p>
            <a:pPr lvl="0"/>
            <a:r>
              <a:rPr lang="en-US"/>
              <a:t>Arial Bold 28pts</a:t>
            </a:r>
          </a:p>
        </p:txBody>
      </p:sp>
      <p:sp>
        <p:nvSpPr>
          <p:cNvPr id="3" name="ClipArt Placeholder 2"/>
          <p:cNvSpPr>
            <a:spLocks noGrp="1"/>
          </p:cNvSpPr>
          <p:nvPr>
            <p:ph type="clipArt" sz="quarter" idx="11" hasCustomPrompt="1"/>
          </p:nvPr>
        </p:nvSpPr>
        <p:spPr>
          <a:xfrm>
            <a:off x="500297" y="1361758"/>
            <a:ext cx="3479565" cy="3515042"/>
          </a:xfrm>
          <a:prstGeom prst="rect">
            <a:avLst/>
          </a:prstGeom>
        </p:spPr>
        <p:txBody>
          <a:bodyPr vert="horz"/>
          <a:lstStyle>
            <a:lvl1pPr marL="0" indent="0">
              <a:buNone/>
              <a:defRPr>
                <a:latin typeface="Arial"/>
                <a:cs typeface="Arial"/>
              </a:defRPr>
            </a:lvl1pPr>
          </a:lstStyle>
          <a:p>
            <a:r>
              <a:rPr lang="en-US"/>
              <a:t>Graphic</a:t>
            </a:r>
          </a:p>
        </p:txBody>
      </p:sp>
    </p:spTree>
    <p:extLst>
      <p:ext uri="{BB962C8B-B14F-4D97-AF65-F5344CB8AC3E}">
        <p14:creationId xmlns:p14="http://schemas.microsoft.com/office/powerpoint/2010/main" val="352275896"/>
      </p:ext>
    </p:extLst>
  </p:cSld>
  <p:clrMapOvr>
    <a:masterClrMapping/>
  </p:clrMapOvr>
  <p:transition spd="slow" advTm="7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a:solidFill>
                  <a:schemeClr val="bg1"/>
                </a:solidFill>
              </a:rPr>
              <a:t>/</a:t>
            </a:r>
            <a:r>
              <a:rPr lang="en-US" b="1" baseline="0">
                <a:solidFill>
                  <a:schemeClr val="bg1"/>
                </a:solidFill>
              </a:rPr>
              <a:t>RESULTSEdFund</a:t>
            </a:r>
          </a:p>
        </p:txBody>
      </p:sp>
      <p:pic>
        <p:nvPicPr>
          <p:cNvPr id="6" name="Picture 5" descr="instagram-icon.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a:solidFill>
                  <a:schemeClr val="bg1"/>
                </a:solidFill>
              </a:rPr>
              <a:t>@</a:t>
            </a:r>
            <a:r>
              <a:rPr lang="en-US" b="1" baseline="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a:solidFill>
                  <a:schemeClr val="bg1"/>
                </a:solidFill>
              </a:rPr>
              <a:t>@</a:t>
            </a:r>
            <a:r>
              <a:rPr lang="en-US" b="1" baseline="0">
                <a:solidFill>
                  <a:schemeClr val="bg1"/>
                </a:solidFill>
              </a:rPr>
              <a:t>voices4results</a:t>
            </a:r>
            <a:endParaRPr lang="en-US" b="1">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headline/statistic">
    <p:spTree>
      <p:nvGrpSpPr>
        <p:cNvPr id="1" name=""/>
        <p:cNvGrpSpPr/>
        <p:nvPr/>
      </p:nvGrpSpPr>
      <p:grpSpPr>
        <a:xfrm>
          <a:off x="0" y="0"/>
          <a:ext cx="0" cy="0"/>
          <a:chOff x="0" y="0"/>
          <a:chExt cx="0" cy="0"/>
        </a:xfrm>
      </p:grpSpPr>
      <p:sp>
        <p:nvSpPr>
          <p:cNvPr id="10" name="Content Placeholder 10"/>
          <p:cNvSpPr>
            <a:spLocks noGrp="1"/>
          </p:cNvSpPr>
          <p:nvPr>
            <p:ph sz="quarter" idx="15" hasCustomPrompt="1"/>
          </p:nvPr>
        </p:nvSpPr>
        <p:spPr>
          <a:xfrm>
            <a:off x="576263" y="1209675"/>
            <a:ext cx="7966365" cy="703262"/>
          </a:xfrm>
          <a:prstGeom prst="rect">
            <a:avLst/>
          </a:prstGeom>
        </p:spPr>
        <p:txBody>
          <a:bodyPr vert="horz"/>
          <a:lstStyle>
            <a:lvl1pPr marL="0" indent="0">
              <a:buNone/>
              <a:defRPr sz="2400" b="1" baseline="0">
                <a:solidFill>
                  <a:srgbClr val="15A3BC"/>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Blue Subhead: Arial Bold 24pts</a:t>
            </a:r>
          </a:p>
        </p:txBody>
      </p:sp>
      <p:sp>
        <p:nvSpPr>
          <p:cNvPr id="12" name="Content Placeholder 10"/>
          <p:cNvSpPr>
            <a:spLocks noGrp="1"/>
          </p:cNvSpPr>
          <p:nvPr>
            <p:ph sz="quarter" idx="16" hasCustomPrompt="1"/>
          </p:nvPr>
        </p:nvSpPr>
        <p:spPr>
          <a:xfrm>
            <a:off x="576263" y="2351499"/>
            <a:ext cx="8096023" cy="2240821"/>
          </a:xfrm>
          <a:prstGeom prst="rect">
            <a:avLst/>
          </a:prstGeom>
        </p:spPr>
        <p:txBody>
          <a:bodyPr vert="horz"/>
          <a:lstStyle>
            <a:lvl1pPr marL="0" indent="0">
              <a:buNone/>
              <a:defRPr sz="1800" b="0"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Statistic: Arial </a:t>
            </a:r>
            <a:r>
              <a:rPr lang="en-US" err="1"/>
              <a:t>Reg</a:t>
            </a:r>
            <a:r>
              <a:rPr lang="en-US"/>
              <a:t> 18pts</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123422535"/>
      </p:ext>
    </p:extLst>
  </p:cSld>
  <p:clrMapOvr>
    <a:masterClrMapping/>
  </p:clrMapOvr>
  <p:transition spd="slow" advTm="7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9"/>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6/16/2023</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6732975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6/16/2023</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6/16/2023</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6/16/2023</a:t>
            </a:fld>
            <a:endParaRPr lang="en-US"/>
          </a:p>
        </p:txBody>
      </p:sp>
      <p:sp>
        <p:nvSpPr>
          <p:cNvPr id="9" name="Slide Number Placeholder 8"/>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6/16/2023</a:t>
            </a:fld>
            <a:endParaRPr lang="en-US"/>
          </a:p>
        </p:txBody>
      </p:sp>
      <p:sp>
        <p:nvSpPr>
          <p:cNvPr id="5" name="Slide Number Placeholder 4"/>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6/16/2023</a:t>
            </a:fld>
            <a:endParaRPr lang="en-US"/>
          </a:p>
        </p:txBody>
      </p:sp>
      <p:sp>
        <p:nvSpPr>
          <p:cNvPr id="4" name="Slide Number Placeholder 3"/>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6/16/2023</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6/16/2023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p:nvSpPr>
        <p:spPr>
          <a:xfrm>
            <a:off x="722313" y="2794399"/>
            <a:ext cx="7772400" cy="102155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a:t>Click to edit Master title style</a:t>
            </a:r>
          </a:p>
        </p:txBody>
      </p:sp>
    </p:spTree>
    <p:extLst>
      <p:ext uri="{BB962C8B-B14F-4D97-AF65-F5344CB8AC3E}">
        <p14:creationId xmlns:p14="http://schemas.microsoft.com/office/powerpoint/2010/main" val="2477712359"/>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836725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303333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8226505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6/16/2023</a:t>
            </a:fld>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2404538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6/16/2023</a:t>
            </a:fld>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248614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6/16/2023</a:t>
            </a:fld>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814568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a:solidFill>
                  <a:schemeClr val="bg1"/>
                </a:solidFill>
              </a:rPr>
              <a:t>/</a:t>
            </a:r>
            <a:r>
              <a:rPr lang="en-US" b="1" baseline="0">
                <a:solidFill>
                  <a:schemeClr val="bg1"/>
                </a:solidFill>
              </a:rPr>
              <a:t>RESULTSEdFund</a:t>
            </a:r>
          </a:p>
        </p:txBody>
      </p:sp>
      <p:pic>
        <p:nvPicPr>
          <p:cNvPr id="6" name="Picture 5" descr="instagram-icon.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a:solidFill>
                  <a:schemeClr val="bg1"/>
                </a:solidFill>
              </a:rPr>
              <a:t>@</a:t>
            </a:r>
            <a:r>
              <a:rPr lang="en-US" b="1" baseline="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a:solidFill>
                  <a:schemeClr val="bg1"/>
                </a:solidFill>
              </a:rPr>
              <a:t>@</a:t>
            </a:r>
            <a:r>
              <a:rPr lang="en-US" b="1" baseline="0">
                <a:solidFill>
                  <a:schemeClr val="bg1"/>
                </a:solidFill>
              </a:rPr>
              <a:t>voices4results</a:t>
            </a:r>
            <a:endParaRPr lang="en-US" b="1">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5255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827913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2355657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5697689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1384842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One Column Bulleted ">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685800" y="1028700"/>
            <a:ext cx="7787640" cy="3657600"/>
          </a:xfrm>
          <a:prstGeom prst="rect">
            <a:avLst/>
          </a:prstGeom>
        </p:spPr>
        <p:txBody>
          <a:bodyPr>
            <a:noAutofit/>
          </a:bodyPr>
          <a:lstStyle>
            <a:lvl1pPr marL="219075" indent="-219075">
              <a:spcBef>
                <a:spcPts val="450"/>
              </a:spcBef>
              <a:spcAft>
                <a:spcPts val="0"/>
              </a:spcAft>
              <a:buClr>
                <a:srgbClr val="50B3CF"/>
              </a:buClr>
              <a:buFont typeface="Symbol" pitchFamily="18" charset="2"/>
              <a:buChar char="·"/>
              <a:defRPr lang="pt-BR" sz="2100" b="0" i="0" u="none" strike="noStrike" baseline="0" smtClean="0">
                <a:solidFill>
                  <a:srgbClr val="231F20"/>
                </a:solidFill>
                <a:latin typeface="Lato" pitchFamily="34" charset="0"/>
              </a:defRPr>
            </a:lvl1pPr>
          </a:lstStyle>
          <a:p>
            <a:pPr>
              <a:buFont typeface="Symbol" pitchFamily="18" charset="2"/>
              <a:buChar char="·"/>
            </a:pPr>
            <a:r>
              <a:rPr lang="en-US">
                <a:latin typeface="Lato" pitchFamily="34" charset="0"/>
              </a:rPr>
              <a:t>One column bulleted list. Font size is 28 pts.</a:t>
            </a:r>
          </a:p>
        </p:txBody>
      </p:sp>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5" name="TextBox 14"/>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Tree>
    <p:extLst>
      <p:ext uri="{BB962C8B-B14F-4D97-AF65-F5344CB8AC3E}">
        <p14:creationId xmlns:p14="http://schemas.microsoft.com/office/powerpoint/2010/main" val="24286129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ullet Hierarchy ">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228600" y="54864"/>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
        <p:nvSpPr>
          <p:cNvPr id="9" name="Text Placeholder 8"/>
          <p:cNvSpPr>
            <a:spLocks noGrp="1"/>
          </p:cNvSpPr>
          <p:nvPr>
            <p:ph type="body" sz="quarter" idx="10" hasCustomPrompt="1"/>
          </p:nvPr>
        </p:nvSpPr>
        <p:spPr>
          <a:xfrm>
            <a:off x="685800" y="1028700"/>
            <a:ext cx="7863840" cy="3771900"/>
          </a:xfrm>
          <a:prstGeom prst="rect">
            <a:avLst/>
          </a:prstGeom>
        </p:spPr>
        <p:txBody>
          <a:bodyPr/>
          <a:lstStyle>
            <a:lvl1pPr marL="0" indent="-219456">
              <a:spcBef>
                <a:spcPts val="1350"/>
              </a:spcBef>
              <a:buClr>
                <a:srgbClr val="50B3CE"/>
              </a:buClr>
              <a:buFont typeface="Symbol" pitchFamily="18" charset="2"/>
              <a:buChar char="·"/>
              <a:defRPr sz="2100">
                <a:solidFill>
                  <a:srgbClr val="231F20"/>
                </a:solidFill>
                <a:latin typeface="Lato" pitchFamily="34" charset="0"/>
              </a:defRPr>
            </a:lvl1pPr>
            <a:lvl2pPr marL="514350" marR="0" indent="-171450" algn="l" defTabSz="685800" rtl="0" eaLnBrk="1" fontAlgn="auto" latinLnBrk="0" hangingPunct="1">
              <a:lnSpc>
                <a:spcPct val="100000"/>
              </a:lnSpc>
              <a:spcBef>
                <a:spcPts val="450"/>
              </a:spcBef>
              <a:spcAft>
                <a:spcPts val="0"/>
              </a:spcAft>
              <a:buClr>
                <a:srgbClr val="55B3CE"/>
              </a:buClr>
              <a:buSzTx/>
              <a:buFont typeface="Lato" pitchFamily="34" charset="0"/>
              <a:buChar char="-"/>
              <a:tabLst/>
              <a:defRPr sz="2100">
                <a:solidFill>
                  <a:srgbClr val="231F20"/>
                </a:solidFill>
                <a:latin typeface="Lato" pitchFamily="34" charset="0"/>
              </a:defRPr>
            </a:lvl2pPr>
            <a:lvl3pPr marL="902494" marR="0" indent="-216694" algn="l" defTabSz="685800" rtl="0" eaLnBrk="1" fontAlgn="auto" latinLnBrk="0" hangingPunct="1">
              <a:lnSpc>
                <a:spcPct val="100000"/>
              </a:lnSpc>
              <a:spcBef>
                <a:spcPts val="450"/>
              </a:spcBef>
              <a:spcAft>
                <a:spcPts val="0"/>
              </a:spcAft>
              <a:buClr>
                <a:srgbClr val="55B3CE"/>
              </a:buClr>
              <a:buSzTx/>
              <a:buFont typeface="Wingdings" pitchFamily="2" charset="2"/>
              <a:buChar char=""/>
              <a:tabLst/>
              <a:defRPr sz="2100">
                <a:solidFill>
                  <a:srgbClr val="231F20"/>
                </a:solidFill>
                <a:latin typeface="Lato" pitchFamily="34" charset="0"/>
              </a:defRPr>
            </a:lvl3pPr>
            <a:lvl5pPr marL="0" indent="0">
              <a:buNone/>
              <a:defRPr/>
            </a:lvl5pPr>
          </a:lstStyle>
          <a:p>
            <a:r>
              <a:rPr lang="en-US">
                <a:solidFill>
                  <a:srgbClr val="231F20"/>
                </a:solidFill>
                <a:latin typeface="Lato" pitchFamily="34" charset="0"/>
              </a:rPr>
              <a:t>Bullet hierarchy. Font size is 28 pts.</a:t>
            </a:r>
          </a:p>
          <a:p>
            <a:pPr lvl="1"/>
            <a:r>
              <a:rPr lang="en-US" err="1">
                <a:solidFill>
                  <a:srgbClr val="231F20"/>
                </a:solidFill>
                <a:latin typeface="Lato" pitchFamily="34" charset="0"/>
              </a:rPr>
              <a:t>Claritas</a:t>
            </a:r>
            <a:r>
              <a:rPr lang="en-US">
                <a:solidFill>
                  <a:srgbClr val="231F20"/>
                </a:solidFill>
                <a:latin typeface="Lato" pitchFamily="34" charset="0"/>
              </a:rPr>
              <a:t> </a:t>
            </a:r>
            <a:r>
              <a:rPr lang="en-US" err="1">
                <a:solidFill>
                  <a:srgbClr val="231F20"/>
                </a:solidFill>
                <a:latin typeface="Lato" pitchFamily="34" charset="0"/>
              </a:rPr>
              <a:t>est</a:t>
            </a:r>
            <a:r>
              <a:rPr lang="en-US">
                <a:solidFill>
                  <a:srgbClr val="231F20"/>
                </a:solidFill>
                <a:latin typeface="Lato" pitchFamily="34" charset="0"/>
              </a:rPr>
              <a:t> </a:t>
            </a:r>
            <a:r>
              <a:rPr lang="en-US" err="1">
                <a:solidFill>
                  <a:srgbClr val="231F20"/>
                </a:solidFill>
                <a:latin typeface="Lato" pitchFamily="34" charset="0"/>
              </a:rPr>
              <a:t>etiam</a:t>
            </a:r>
            <a:r>
              <a:rPr lang="en-US">
                <a:solidFill>
                  <a:srgbClr val="231F20"/>
                </a:solidFill>
                <a:latin typeface="Lato" pitchFamily="34" charset="0"/>
              </a:rPr>
              <a:t> </a:t>
            </a:r>
            <a:r>
              <a:rPr lang="en-US" err="1">
                <a:solidFill>
                  <a:srgbClr val="231F20"/>
                </a:solidFill>
                <a:latin typeface="Lato" pitchFamily="34" charset="0"/>
              </a:rPr>
              <a:t>processus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marL="902494" lvl="2" indent="-216694">
              <a:buClr>
                <a:srgbClr val="55B3CE"/>
              </a:buClr>
              <a:buFont typeface="Wingdings" pitchFamily="2" charset="2"/>
              <a:buChar char=""/>
            </a:pPr>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r>
              <a:rPr lang="en-US" sz="2100">
                <a:solidFill>
                  <a:srgbClr val="231F20"/>
                </a:solidFill>
                <a:latin typeface="Lato" pitchFamily="34" charset="0"/>
              </a:rPr>
              <a:t> 25 pts.</a:t>
            </a:r>
          </a:p>
          <a:p>
            <a:r>
              <a:rPr lang="pt-BR">
                <a:solidFill>
                  <a:srgbClr val="231F20"/>
                </a:solidFill>
                <a:latin typeface="Lato" pitchFamily="34" charset="0"/>
              </a:rPr>
              <a:t>Lorem ipsum dolor sit amet adiapisa putamus</a:t>
            </a:r>
          </a:p>
          <a:p>
            <a:pPr lvl="1"/>
            <a:r>
              <a:rPr lang="en-US">
                <a:solidFill>
                  <a:srgbClr val="231F20"/>
                </a:solidFill>
                <a:latin typeface="Lato" pitchFamily="34" charset="0"/>
              </a:rPr>
              <a:t>Me </a:t>
            </a:r>
            <a:r>
              <a:rPr lang="en-US" err="1">
                <a:solidFill>
                  <a:srgbClr val="231F20"/>
                </a:solidFill>
                <a:latin typeface="Lato" pitchFamily="34" charset="0"/>
              </a:rPr>
              <a:t>lius</a:t>
            </a:r>
            <a:r>
              <a:rPr lang="en-US">
                <a:solidFill>
                  <a:srgbClr val="231F20"/>
                </a:solidFill>
                <a:latin typeface="Lato" pitchFamily="34" charset="0"/>
              </a:rPr>
              <a:t> quod ii </a:t>
            </a:r>
            <a:r>
              <a:rPr lang="en-US" err="1">
                <a:solidFill>
                  <a:srgbClr val="231F20"/>
                </a:solidFill>
                <a:latin typeface="Lato" pitchFamily="34" charset="0"/>
              </a:rPr>
              <a:t>legunt</a:t>
            </a:r>
            <a:r>
              <a:rPr lang="en-US">
                <a:solidFill>
                  <a:srgbClr val="231F20"/>
                </a:solidFill>
                <a:latin typeface="Lato" pitchFamily="34" charset="0"/>
              </a:rPr>
              <a:t> </a:t>
            </a:r>
            <a:r>
              <a:rPr lang="en-US" err="1">
                <a:solidFill>
                  <a:srgbClr val="231F20"/>
                </a:solidFill>
                <a:latin typeface="Lato" pitchFamily="34" charset="0"/>
              </a:rPr>
              <a:t>saepius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lvl="2"/>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endParaRPr lang="en-US" sz="2100">
              <a:solidFill>
                <a:srgbClr val="231F20"/>
              </a:solidFill>
              <a:latin typeface="Lato" pitchFamily="34" charset="0"/>
            </a:endParaRPr>
          </a:p>
          <a:p>
            <a:r>
              <a:rPr lang="fr-FR" err="1">
                <a:solidFill>
                  <a:srgbClr val="231F20"/>
                </a:solidFill>
                <a:latin typeface="Lato" pitchFamily="34" charset="0"/>
              </a:rPr>
              <a:t>Suscipit</a:t>
            </a:r>
            <a:r>
              <a:rPr lang="fr-FR">
                <a:solidFill>
                  <a:srgbClr val="231F20"/>
                </a:solidFill>
                <a:latin typeface="Lato" pitchFamily="34" charset="0"/>
              </a:rPr>
              <a:t> </a:t>
            </a:r>
            <a:r>
              <a:rPr lang="fr-FR" err="1">
                <a:solidFill>
                  <a:srgbClr val="231F20"/>
                </a:solidFill>
                <a:latin typeface="Lato" pitchFamily="34" charset="0"/>
              </a:rPr>
              <a:t>lobortis</a:t>
            </a:r>
            <a:r>
              <a:rPr lang="fr-FR">
                <a:solidFill>
                  <a:srgbClr val="231F20"/>
                </a:solidFill>
                <a:latin typeface="Lato" pitchFamily="34" charset="0"/>
              </a:rPr>
              <a:t> </a:t>
            </a:r>
            <a:r>
              <a:rPr lang="fr-FR" err="1">
                <a:solidFill>
                  <a:srgbClr val="231F20"/>
                </a:solidFill>
                <a:latin typeface="Lato" pitchFamily="34" charset="0"/>
              </a:rPr>
              <a:t>nisl</a:t>
            </a:r>
            <a:r>
              <a:rPr lang="fr-FR">
                <a:solidFill>
                  <a:srgbClr val="231F20"/>
                </a:solidFill>
                <a:latin typeface="Lato" pitchFamily="34" charset="0"/>
              </a:rPr>
              <a:t> ut </a:t>
            </a:r>
            <a:r>
              <a:rPr lang="fr-FR" err="1">
                <a:solidFill>
                  <a:srgbClr val="231F20"/>
                </a:solidFill>
                <a:latin typeface="Lato" pitchFamily="34" charset="0"/>
              </a:rPr>
              <a:t>aliquip</a:t>
            </a:r>
            <a:r>
              <a:rPr lang="fr-FR">
                <a:solidFill>
                  <a:srgbClr val="231F20"/>
                </a:solidFill>
                <a:latin typeface="Lato" pitchFamily="34" charset="0"/>
              </a:rPr>
              <a:t> </a:t>
            </a:r>
            <a:r>
              <a:rPr lang="fr-FR" err="1">
                <a:solidFill>
                  <a:srgbClr val="231F20"/>
                </a:solidFill>
                <a:latin typeface="Lato" pitchFamily="34" charset="0"/>
              </a:rPr>
              <a:t>commodo</a:t>
            </a:r>
            <a:endParaRPr lang="fr-FR">
              <a:solidFill>
                <a:srgbClr val="231F20"/>
              </a:solidFill>
              <a:latin typeface="Lato" pitchFamily="34" charset="0"/>
            </a:endParaRPr>
          </a:p>
          <a:p>
            <a:pPr lvl="1"/>
            <a:r>
              <a:rPr lang="en-US" err="1">
                <a:solidFill>
                  <a:srgbClr val="231F20"/>
                </a:solidFill>
                <a:latin typeface="Lato" pitchFamily="34" charset="0"/>
              </a:rPr>
              <a:t>Investigationes</a:t>
            </a:r>
            <a:r>
              <a:rPr lang="en-US">
                <a:solidFill>
                  <a:srgbClr val="231F20"/>
                </a:solidFill>
                <a:latin typeface="Lato" pitchFamily="34" charset="0"/>
              </a:rPr>
              <a:t> </a:t>
            </a:r>
            <a:r>
              <a:rPr lang="en-US" err="1">
                <a:solidFill>
                  <a:srgbClr val="231F20"/>
                </a:solidFill>
                <a:latin typeface="Lato" pitchFamily="34" charset="0"/>
              </a:rPr>
              <a:t>demonstraverunt</a:t>
            </a:r>
            <a:r>
              <a:rPr lang="en-US">
                <a:solidFill>
                  <a:srgbClr val="231F20"/>
                </a:solidFill>
                <a:latin typeface="Lato" pitchFamily="34" charset="0"/>
              </a:rPr>
              <a:t> </a:t>
            </a:r>
            <a:r>
              <a:rPr lang="en-US" err="1">
                <a:solidFill>
                  <a:srgbClr val="231F20"/>
                </a:solidFill>
                <a:latin typeface="Lato" pitchFamily="34" charset="0"/>
              </a:rPr>
              <a:t>lectores</a:t>
            </a:r>
            <a:endParaRPr lang="en-US">
              <a:solidFill>
                <a:srgbClr val="231F20"/>
              </a:solidFill>
              <a:latin typeface="Lato" pitchFamily="34" charset="0"/>
            </a:endParaRPr>
          </a:p>
          <a:p>
            <a:pPr lvl="2"/>
            <a:r>
              <a:rPr lang="fr-FR" sz="2100" err="1">
                <a:solidFill>
                  <a:srgbClr val="231F20"/>
                </a:solidFill>
                <a:latin typeface="Lato" pitchFamily="34" charset="0"/>
              </a:rPr>
              <a:t>Suscipit</a:t>
            </a:r>
            <a:r>
              <a:rPr lang="fr-FR" sz="2100">
                <a:solidFill>
                  <a:srgbClr val="231F20"/>
                </a:solidFill>
                <a:latin typeface="Lato" pitchFamily="34" charset="0"/>
              </a:rPr>
              <a:t> </a:t>
            </a:r>
            <a:r>
              <a:rPr lang="fr-FR" sz="2100" err="1">
                <a:solidFill>
                  <a:srgbClr val="231F20"/>
                </a:solidFill>
                <a:latin typeface="Lato" pitchFamily="34" charset="0"/>
              </a:rPr>
              <a:t>lobortis</a:t>
            </a:r>
            <a:r>
              <a:rPr lang="fr-FR" sz="2100">
                <a:solidFill>
                  <a:srgbClr val="231F20"/>
                </a:solidFill>
                <a:latin typeface="Lato" pitchFamily="34" charset="0"/>
              </a:rPr>
              <a:t> </a:t>
            </a:r>
            <a:r>
              <a:rPr lang="fr-FR" sz="2100" err="1">
                <a:solidFill>
                  <a:srgbClr val="231F20"/>
                </a:solidFill>
                <a:latin typeface="Lato" pitchFamily="34" charset="0"/>
              </a:rPr>
              <a:t>nislut</a:t>
            </a:r>
            <a:r>
              <a:rPr lang="fr-FR" sz="2100">
                <a:solidFill>
                  <a:srgbClr val="231F20"/>
                </a:solidFill>
                <a:latin typeface="Lato" pitchFamily="34" charset="0"/>
              </a:rPr>
              <a:t> </a:t>
            </a:r>
            <a:r>
              <a:rPr lang="fr-FR" sz="2100" err="1">
                <a:solidFill>
                  <a:srgbClr val="231F20"/>
                </a:solidFill>
                <a:latin typeface="Lato" pitchFamily="34" charset="0"/>
              </a:rPr>
              <a:t>aliquip</a:t>
            </a:r>
            <a:r>
              <a:rPr lang="fr-FR" sz="2100">
                <a:solidFill>
                  <a:srgbClr val="231F20"/>
                </a:solidFill>
                <a:latin typeface="Lato" pitchFamily="34" charset="0"/>
              </a:rPr>
              <a:t> </a:t>
            </a:r>
            <a:r>
              <a:rPr lang="fr-FR" sz="2100" err="1">
                <a:solidFill>
                  <a:srgbClr val="231F20"/>
                </a:solidFill>
                <a:latin typeface="Lato" pitchFamily="34" charset="0"/>
              </a:rPr>
              <a:t>comodo</a:t>
            </a:r>
            <a:endParaRPr lang="en-US" sz="2100">
              <a:solidFill>
                <a:srgbClr val="231F20"/>
              </a:solidFill>
              <a:latin typeface="Lato" pitchFamily="34" charset="0"/>
            </a:endParaRPr>
          </a:p>
          <a:p>
            <a:pPr lvl="2"/>
            <a:endParaRPr lang="en-US">
              <a:latin typeface="Lato" pitchFamily="34" charset="0"/>
            </a:endParaRPr>
          </a:p>
          <a:p>
            <a:pPr lvl="4"/>
            <a:endParaRPr lang="en-US"/>
          </a:p>
        </p:txBody>
      </p:sp>
    </p:spTree>
    <p:extLst>
      <p:ext uri="{BB962C8B-B14F-4D97-AF65-F5344CB8AC3E}">
        <p14:creationId xmlns:p14="http://schemas.microsoft.com/office/powerpoint/2010/main" val="35654635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Text Placeholder 7"/>
          <p:cNvSpPr>
            <a:spLocks noGrp="1"/>
          </p:cNvSpPr>
          <p:nvPr>
            <p:ph type="body" sz="quarter" idx="14" hasCustomPrompt="1"/>
          </p:nvPr>
        </p:nvSpPr>
        <p:spPr>
          <a:xfrm>
            <a:off x="50292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
        <p:nvSpPr>
          <p:cNvPr id="13"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
        <p:nvSpPr>
          <p:cNvPr id="7" name="Text Placeholder 7"/>
          <p:cNvSpPr>
            <a:spLocks noGrp="1"/>
          </p:cNvSpPr>
          <p:nvPr>
            <p:ph type="body" sz="quarter" idx="15" hasCustomPrompt="1"/>
          </p:nvPr>
        </p:nvSpPr>
        <p:spPr>
          <a:xfrm>
            <a:off x="6858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Tree>
    <p:extLst>
      <p:ext uri="{BB962C8B-B14F-4D97-AF65-F5344CB8AC3E}">
        <p14:creationId xmlns:p14="http://schemas.microsoft.com/office/powerpoint/2010/main" val="3937096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b="0">
                <a:solidFill>
                  <a:srgbClr val="164A7D"/>
                </a:solidFill>
              </a:rPr>
              <a:t>Slide Title - Font Size 28pts</a:t>
            </a:r>
            <a:endParaRPr lang="en-US"/>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a:solidFill>
                  <a:srgbClr val="164A7D"/>
                </a:solidFill>
                <a:latin typeface="Lato" pitchFamily="34" charset="0"/>
                <a:ea typeface="+mn-ea"/>
                <a:cs typeface="+mn-cs"/>
              </a:rPr>
              <a:t>www.taxpolicycenter.org</a:t>
            </a:r>
          </a:p>
        </p:txBody>
      </p:sp>
      <p:sp>
        <p:nvSpPr>
          <p:cNvPr id="13" name="TextBox 12"/>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a:solidFill>
                <a:srgbClr val="164A7D"/>
              </a:solidFill>
              <a:latin typeface="Lato" pitchFamily="34" charset="0"/>
            </a:endParaRPr>
          </a:p>
        </p:txBody>
      </p:sp>
    </p:spTree>
    <p:extLst>
      <p:ext uri="{BB962C8B-B14F-4D97-AF65-F5344CB8AC3E}">
        <p14:creationId xmlns:p14="http://schemas.microsoft.com/office/powerpoint/2010/main" val="14194741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228600" y="4800600"/>
            <a:ext cx="3429000" cy="230832"/>
          </a:xfrm>
          <a:prstGeom prst="rect">
            <a:avLst/>
          </a:prstGeom>
          <a:noFill/>
        </p:spPr>
        <p:txBody>
          <a:bodyPr wrap="square" rtlCol="0">
            <a:spAutoFit/>
          </a:bodyPr>
          <a:lstStyle/>
          <a:p>
            <a:r>
              <a:rPr lang="en-US" sz="900" kern="1200">
                <a:solidFill>
                  <a:srgbClr val="164A7D"/>
                </a:solidFill>
                <a:latin typeface="Lato" pitchFamily="34" charset="0"/>
                <a:ea typeface="+mn-ea"/>
                <a:cs typeface="+mn-cs"/>
              </a:rPr>
              <a:t>www.taxpolicycenter.org</a:t>
            </a:r>
          </a:p>
        </p:txBody>
      </p:sp>
      <p:sp>
        <p:nvSpPr>
          <p:cNvPr id="6" name="TextBox 5"/>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a:solidFill>
                <a:srgbClr val="164A7D"/>
              </a:solidFill>
              <a:latin typeface="Lato" pitchFamily="34" charset="0"/>
            </a:endParaRPr>
          </a:p>
        </p:txBody>
      </p:sp>
    </p:spTree>
    <p:extLst>
      <p:ext uri="{BB962C8B-B14F-4D97-AF65-F5344CB8AC3E}">
        <p14:creationId xmlns:p14="http://schemas.microsoft.com/office/powerpoint/2010/main" val="190678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back cover">
    <p:spTree>
      <p:nvGrpSpPr>
        <p:cNvPr id="1" name=""/>
        <p:cNvGrpSpPr/>
        <p:nvPr/>
      </p:nvGrpSpPr>
      <p:grpSpPr>
        <a:xfrm>
          <a:off x="0" y="0"/>
          <a:ext cx="0" cy="0"/>
          <a:chOff x="0" y="0"/>
          <a:chExt cx="0" cy="0"/>
        </a:xfrm>
      </p:grpSpPr>
      <p:sp>
        <p:nvSpPr>
          <p:cNvPr id="3" name="TextBox 2"/>
          <p:cNvSpPr txBox="1"/>
          <p:nvPr userDrawn="1"/>
        </p:nvSpPr>
        <p:spPr>
          <a:xfrm>
            <a:off x="3701098" y="2616639"/>
            <a:ext cx="4754880" cy="1762021"/>
          </a:xfrm>
          <a:prstGeom prst="rect">
            <a:avLst/>
          </a:prstGeom>
          <a:noFill/>
        </p:spPr>
        <p:txBody>
          <a:bodyPr wrap="square" rtlCol="0">
            <a:spAutoFit/>
          </a:bodyPr>
          <a:lstStyle/>
          <a:p>
            <a:pPr lvl="0">
              <a:lnSpc>
                <a:spcPct val="130000"/>
              </a:lnSpc>
            </a:pPr>
            <a:r>
              <a:rPr lang="en-US" sz="1400">
                <a:solidFill>
                  <a:schemeClr val="bg1"/>
                </a:solidFill>
                <a:latin typeface="Arial"/>
                <a:cs typeface="Arial"/>
              </a:rPr>
              <a:t>25 E STREET, NW</a:t>
            </a:r>
          </a:p>
          <a:p>
            <a:pPr lvl="0">
              <a:lnSpc>
                <a:spcPct val="130000"/>
              </a:lnSpc>
            </a:pPr>
            <a:r>
              <a:rPr lang="en-US" sz="1400">
                <a:solidFill>
                  <a:schemeClr val="bg1"/>
                </a:solidFill>
                <a:latin typeface="Arial"/>
                <a:cs typeface="Arial"/>
              </a:rPr>
              <a:t>WASHINGTON, DC 20001</a:t>
            </a:r>
          </a:p>
          <a:p>
            <a:pPr lvl="0">
              <a:lnSpc>
                <a:spcPct val="130000"/>
              </a:lnSpc>
            </a:pPr>
            <a:r>
              <a:rPr lang="en-US" sz="1400">
                <a:solidFill>
                  <a:schemeClr val="bg1"/>
                </a:solidFill>
                <a:latin typeface="Arial"/>
                <a:cs typeface="Arial"/>
              </a:rPr>
              <a:t>(202) 628-8787</a:t>
            </a:r>
          </a:p>
          <a:p>
            <a:pPr lvl="0">
              <a:lnSpc>
                <a:spcPct val="130000"/>
              </a:lnSpc>
            </a:pPr>
            <a:r>
              <a:rPr lang="en-US" sz="1400">
                <a:solidFill>
                  <a:schemeClr val="bg1"/>
                </a:solidFill>
                <a:latin typeface="Arial"/>
                <a:cs typeface="Arial"/>
              </a:rPr>
              <a:t>1 (800) 233-1200</a:t>
            </a:r>
          </a:p>
          <a:p>
            <a:pPr lvl="0">
              <a:lnSpc>
                <a:spcPct val="130000"/>
              </a:lnSpc>
            </a:pPr>
            <a:r>
              <a:rPr lang="en-US" sz="1400" b="1">
                <a:solidFill>
                  <a:schemeClr val="bg1"/>
                </a:solidFill>
                <a:latin typeface="Arial"/>
                <a:cs typeface="Arial"/>
              </a:rPr>
              <a:t>WWW.CHILDRENSDEFENSE.ORG</a:t>
            </a:r>
          </a:p>
          <a:p>
            <a:pPr>
              <a:lnSpc>
                <a:spcPct val="130000"/>
              </a:lnSpc>
            </a:pPr>
            <a:endParaRPr lang="en-US" sz="1400">
              <a:solidFill>
                <a:schemeClr val="bg1"/>
              </a:solidFill>
              <a:latin typeface="Arial"/>
              <a:cs typeface="Arial"/>
            </a:endParaRPr>
          </a:p>
        </p:txBody>
      </p:sp>
    </p:spTree>
    <p:extLst>
      <p:ext uri="{BB962C8B-B14F-4D97-AF65-F5344CB8AC3E}">
        <p14:creationId xmlns:p14="http://schemas.microsoft.com/office/powerpoint/2010/main" val="1428446268"/>
      </p:ext>
    </p:extLst>
  </p:cSld>
  <p:clrMapOvr>
    <a:masterClrMapping/>
  </p:clrMapOvr>
  <p:transition spd="slow" advTm="7000">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496676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7535443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6/16/2023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6/16/2023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378518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6/16/2023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009158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8590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2281524663"/>
      </p:ext>
    </p:extLst>
  </p:cSld>
  <p:clrMapOvr>
    <a:masterClrMapping/>
  </p:clrMapOvr>
  <p:transition spd="slow" advTm="7000">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232656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78" indent="0" algn="ctr">
              <a:buNone/>
              <a:defRPr>
                <a:solidFill>
                  <a:schemeClr val="tx1">
                    <a:tint val="75000"/>
                  </a:schemeClr>
                </a:solidFill>
              </a:defRPr>
            </a:lvl2pPr>
            <a:lvl3pPr marL="914355"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4"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4966766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75354435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6/16/2023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6/16/2023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6/16/2023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37851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6/16/2023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0091584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wo columns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561675242"/>
      </p:ext>
    </p:extLst>
  </p:cSld>
  <p:clrMapOvr>
    <a:masterClrMapping/>
  </p:clrMapOvr>
  <p:transition spd="slow" advTm="7000">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t>Click icon to add picture</a:t>
            </a:r>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178" indent="0">
              <a:buNone/>
              <a:defRPr sz="1200"/>
            </a:lvl2pPr>
            <a:lvl3pPr marL="914355"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8590065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2326566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AC1FFA-72A9-44A4-8A51-2DE110A633AF}" type="datetime1">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A4EE51-0DEF-41A3-AA68-933C407F6780}" type="datetime1">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F94C2A-507C-4068-B820-450DE149F251}" type="datetime1">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lines title/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954959215"/>
      </p:ext>
    </p:extLst>
  </p:cSld>
  <p:clrMapOvr>
    <a:masterClrMapping/>
  </p:clrMapOvr>
  <p:transition spd="slow" advTm="7000">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320DDC-577E-40B3-8138-E7F721BAA6E4}" type="datetime1">
              <a:rPr lang="en-US" smtClean="0"/>
              <a:t>6/16/2023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51FB32-7682-45B9-A2E3-3702586BC7CF}" type="datetime1">
              <a:rPr lang="en-US" smtClean="0"/>
              <a:t>6/16/2023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D785A-0AA0-42B6-AB37-B4A84FE3946D}" type="datetime1">
              <a:rPr lang="en-US" smtClean="0"/>
              <a:t>6/16/2023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BE23C0-9638-42A8-A1CD-2DF5BB271681}" type="datetime1">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6EA843-5BDB-4874-980D-BC431AE9BDB1}" type="datetime1">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69BF96-131B-43EB-8661-BF193A56ACBF}" type="datetime1">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F0CE50-B169-4F42-AB9C-CA60D3C30CF6}" type="datetime1">
              <a:rPr lang="en-US" smtClean="0"/>
              <a:t>6/16/2023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4966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lines titles/2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p:txBody>
      </p:sp>
      <p:sp>
        <p:nvSpPr>
          <p:cNvPr id="4"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072182027"/>
      </p:ext>
    </p:extLst>
  </p:cSld>
  <p:clrMapOvr>
    <a:masterClrMapping/>
  </p:clrMapOvr>
  <p:transition spd="slow" advTm="7000">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75354435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6/16/2023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6/16/2023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378518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6/16/2023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0091584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6/16/2023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8590065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6/16/2023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2326566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theme" Target="../theme/theme10.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slideLayout" Target="../slideLayouts/slideLayout87.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 Id="rId14" Type="http://schemas.openxmlformats.org/officeDocument/2006/relationships/image" Target="../media/image17.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image" Target="../media/image14.png"/><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theme" Target="../theme/theme11.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06.xml"/><Relationship Id="rId13" Type="http://schemas.openxmlformats.org/officeDocument/2006/relationships/theme" Target="../theme/theme12.xml"/><Relationship Id="rId3" Type="http://schemas.openxmlformats.org/officeDocument/2006/relationships/slideLayout" Target="../slideLayouts/slideLayout101.xml"/><Relationship Id="rId7" Type="http://schemas.openxmlformats.org/officeDocument/2006/relationships/slideLayout" Target="../slideLayouts/slideLayout105.xml"/><Relationship Id="rId12" Type="http://schemas.openxmlformats.org/officeDocument/2006/relationships/slideLayout" Target="../slideLayouts/slideLayout110.xml"/><Relationship Id="rId2" Type="http://schemas.openxmlformats.org/officeDocument/2006/relationships/slideLayout" Target="../slideLayouts/slideLayout100.xml"/><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5" Type="http://schemas.openxmlformats.org/officeDocument/2006/relationships/slideLayout" Target="../slideLayouts/slideLayout103.xml"/><Relationship Id="rId10" Type="http://schemas.openxmlformats.org/officeDocument/2006/relationships/slideLayout" Target="../slideLayouts/slideLayout108.xml"/><Relationship Id="rId4" Type="http://schemas.openxmlformats.org/officeDocument/2006/relationships/slideLayout" Target="../slideLayouts/slideLayout102.xml"/><Relationship Id="rId9" Type="http://schemas.openxmlformats.org/officeDocument/2006/relationships/slideLayout" Target="../slideLayouts/slideLayout107.xml"/><Relationship Id="rId14" Type="http://schemas.openxmlformats.org/officeDocument/2006/relationships/image" Target="../media/image14.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3.xml"/><Relationship Id="rId1" Type="http://schemas.openxmlformats.org/officeDocument/2006/relationships/slideLayout" Target="../slideLayouts/slideLayout5.xml"/><Relationship Id="rId4" Type="http://schemas.openxmlformats.org/officeDocument/2006/relationships/image" Target="../media/image10.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image" Target="../media/image11.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image" Target="../media/image10.png"/><Relationship Id="rId2" Type="http://schemas.openxmlformats.org/officeDocument/2006/relationships/slideLayout" Target="../slideLayouts/slideLayout7.xml"/><Relationship Id="rId16" Type="http://schemas.openxmlformats.org/officeDocument/2006/relationships/theme" Target="../theme/theme4.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image" Target="../media/image12.jpeg"/><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5.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image" Target="../media/image14.png"/><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1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theme" Target="../theme/theme6.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14.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slideLayout" Target="../slideLayouts/slideLayout47.xml"/><Relationship Id="rId7" Type="http://schemas.openxmlformats.org/officeDocument/2006/relationships/image" Target="../media/image15.jpeg"/><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theme" Target="../theme/theme7.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14.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8.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image" Target="../media/image14.png"/><Relationship Id="rId2" Type="http://schemas.openxmlformats.org/officeDocument/2006/relationships/slideLayout" Target="../slideLayouts/slideLayout62.xml"/><Relationship Id="rId16" Type="http://schemas.openxmlformats.org/officeDocument/2006/relationships/theme" Target="../theme/theme9.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slideLayout" Target="../slideLayouts/slideLayout7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38" r:id="rId1"/>
    <p:sldLayoutId id="2147483737" r:id="rId2"/>
  </p:sldLayoutIdLst>
  <p:hf hdr="0" ftr="0" dt="0"/>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7858691" y="80916"/>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DCAAE95-F452-44CC-B8E3-7A63D8F60741}" type="datetime1">
              <a:rPr lang="en-US" smtClean="0"/>
              <a:t>6/16/2023</a:t>
            </a:fld>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5" name="Slide Number Placeholder 2">
            <a:extLst>
              <a:ext uri="{FF2B5EF4-FFF2-40B4-BE49-F238E27FC236}">
                <a16:creationId xmlns:a16="http://schemas.microsoft.com/office/drawing/2014/main" id="{14E782DE-0883-04B2-7A4F-FF0AB1DE7D0A}"/>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6/16/2023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8" name="Slide Number Placeholder 2">
            <a:extLst>
              <a:ext uri="{FF2B5EF4-FFF2-40B4-BE49-F238E27FC236}">
                <a16:creationId xmlns:a16="http://schemas.microsoft.com/office/drawing/2014/main" id="{CF3702B2-46CC-39FD-95AA-CF2DD1787CE3}"/>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pPr/>
              <a:t>‹#›</a:t>
            </a:fld>
            <a:endParaRPr lang="en-US" sz="1350" i="0" dirty="0"/>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671" r:id="rId6"/>
    <p:sldLayoutId id="2147483672" r:id="rId7"/>
    <p:sldLayoutId id="2147483961" r:id="rId8"/>
    <p:sldLayoutId id="2147483674" r:id="rId9"/>
    <p:sldLayoutId id="2147483962" r:id="rId10"/>
    <p:sldLayoutId id="2147483963"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6/16/2023</a:t>
            </a:fld>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5" name="Slide Number Placeholder 2">
            <a:extLst>
              <a:ext uri="{FF2B5EF4-FFF2-40B4-BE49-F238E27FC236}">
                <a16:creationId xmlns:a16="http://schemas.microsoft.com/office/drawing/2014/main" id="{D9D6EEDA-C865-964C-37AA-52DC1E534716}"/>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 id="214748398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65" r:id="rId1"/>
    <p:sldLayoutId id="2147483763" r:id="rId2"/>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219364" y="-160462"/>
            <a:ext cx="9477664" cy="5557962"/>
          </a:xfrm>
          <a:prstGeom prst="rect">
            <a:avLst/>
          </a:prstGeom>
          <a:solidFill>
            <a:srgbClr val="15A3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5A3BC"/>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9408" y="1270000"/>
            <a:ext cx="4198529" cy="1196975"/>
          </a:xfrm>
          <a:prstGeom prst="rect">
            <a:avLst/>
          </a:prstGeom>
        </p:spPr>
      </p:pic>
      <p:pic>
        <p:nvPicPr>
          <p:cNvPr id="4" name="Picture 3" descr="Blue pattern-PMS-018-Envelopes-D1.png"/>
          <p:cNvPicPr>
            <a:picLocks noChangeAspect="1"/>
          </p:cNvPicPr>
          <p:nvPr/>
        </p:nvPicPr>
        <p:blipFill rotWithShape="1">
          <a:blip r:embed="rId4">
            <a:alphaModFix amt="60000"/>
            <a:extLst>
              <a:ext uri="{28A0092B-C50C-407E-A947-70E740481C1C}">
                <a14:useLocalDpi xmlns:a14="http://schemas.microsoft.com/office/drawing/2010/main" val="0"/>
              </a:ext>
            </a:extLst>
          </a:blip>
          <a:srcRect r="5"/>
          <a:stretch/>
        </p:blipFill>
        <p:spPr>
          <a:xfrm flipH="1">
            <a:off x="7890722" y="-291850"/>
            <a:ext cx="1486958" cy="6064776"/>
          </a:xfrm>
          <a:prstGeom prst="rect">
            <a:avLst/>
          </a:prstGeom>
        </p:spPr>
      </p:pic>
    </p:spTree>
    <p:extLst>
      <p:ext uri="{BB962C8B-B14F-4D97-AF65-F5344CB8AC3E}">
        <p14:creationId xmlns:p14="http://schemas.microsoft.com/office/powerpoint/2010/main" val="2556883786"/>
      </p:ext>
    </p:extLst>
  </p:cSld>
  <p:clrMap bg1="lt1" tx1="dk1" bg2="lt2" tx2="dk2" accent1="accent1" accent2="accent2" accent3="accent3" accent4="accent4" accent5="accent5" accent6="accent6" hlink="hlink" folHlink="folHlink"/>
  <p:sldLayoutIdLst>
    <p:sldLayoutId id="2147483696" r:id="rId1"/>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142240" y="892908"/>
            <a:ext cx="9400540" cy="4450701"/>
          </a:xfrm>
          <a:prstGeom prst="rect">
            <a:avLst/>
          </a:prstGeom>
          <a:solidFill>
            <a:srgbClr val="15A3BC">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5A3BC"/>
              </a:solidFill>
            </a:endParaRPr>
          </a:p>
        </p:txBody>
      </p:sp>
      <p:sp>
        <p:nvSpPr>
          <p:cNvPr id="10" name="Rectangle 9"/>
          <p:cNvSpPr/>
          <p:nvPr/>
        </p:nvSpPr>
        <p:spPr>
          <a:xfrm>
            <a:off x="-188042" y="-203200"/>
            <a:ext cx="9575882" cy="1096108"/>
          </a:xfrm>
          <a:prstGeom prst="rect">
            <a:avLst/>
          </a:prstGeom>
          <a:solidFill>
            <a:srgbClr val="15A3BC"/>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Blue pattern-PMS-018-Envelopes-D1.png"/>
          <p:cNvPicPr>
            <a:picLocks noChangeAspect="1"/>
          </p:cNvPicPr>
          <p:nvPr/>
        </p:nvPicPr>
        <p:blipFill rotWithShape="1">
          <a:blip r:embed="rId17">
            <a:alphaModFix amt="60000"/>
            <a:extLst>
              <a:ext uri="{28A0092B-C50C-407E-A947-70E740481C1C}">
                <a14:useLocalDpi xmlns:a14="http://schemas.microsoft.com/office/drawing/2010/main" val="0"/>
              </a:ext>
            </a:extLst>
          </a:blip>
          <a:srcRect r="5"/>
          <a:stretch/>
        </p:blipFill>
        <p:spPr>
          <a:xfrm flipH="1">
            <a:off x="7890722" y="-291850"/>
            <a:ext cx="1486958" cy="6064776"/>
          </a:xfrm>
          <a:prstGeom prst="rect">
            <a:avLst/>
          </a:prstGeom>
        </p:spPr>
      </p:pic>
      <p:pic>
        <p:nvPicPr>
          <p:cNvPr id="8" name="Picture 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205753" y="4569965"/>
            <a:ext cx="1470888" cy="329620"/>
          </a:xfrm>
          <a:prstGeom prst="rect">
            <a:avLst/>
          </a:prstGeom>
        </p:spPr>
      </p:pic>
      <p:pic>
        <p:nvPicPr>
          <p:cNvPr id="9" name="Picture 8" descr="Green pattern.png"/>
          <p:cNvPicPr>
            <a:picLocks noChangeAspect="1"/>
          </p:cNvPicPr>
          <p:nvPr/>
        </p:nvPicPr>
        <p:blipFill rotWithShape="1">
          <a:blip r:embed="rId19">
            <a:extLst>
              <a:ext uri="{28A0092B-C50C-407E-A947-70E740481C1C}">
                <a14:useLocalDpi xmlns:a14="http://schemas.microsoft.com/office/drawing/2010/main" val="0"/>
              </a:ext>
            </a:extLst>
          </a:blip>
          <a:srcRect b="2239"/>
          <a:stretch/>
        </p:blipFill>
        <p:spPr>
          <a:xfrm>
            <a:off x="-637541" y="842743"/>
            <a:ext cx="9893301" cy="123092"/>
          </a:xfrm>
          <a:prstGeom prst="rect">
            <a:avLst/>
          </a:prstGeom>
        </p:spPr>
      </p:pic>
    </p:spTree>
    <p:extLst>
      <p:ext uri="{BB962C8B-B14F-4D97-AF65-F5344CB8AC3E}">
        <p14:creationId xmlns:p14="http://schemas.microsoft.com/office/powerpoint/2010/main" val="1109653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7858691" y="143448"/>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6/16/2023</a:t>
            </a:fld>
            <a:endParaRPr lang="en-US"/>
          </a:p>
        </p:txBody>
      </p:sp>
      <p:sp>
        <p:nvSpPr>
          <p:cNvPr id="6" name="Slide Number Placeholder 5"/>
          <p:cNvSpPr>
            <a:spLocks noGrp="1"/>
          </p:cNvSpPr>
          <p:nvPr>
            <p:ph type="sldNum" sz="quarter" idx="4"/>
          </p:nvPr>
        </p:nvSpPr>
        <p:spPr>
          <a:xfrm>
            <a:off x="0" y="2093"/>
            <a:ext cx="457200" cy="273844"/>
          </a:xfrm>
          <a:prstGeom prst="rect">
            <a:avLst/>
          </a:prstGeom>
        </p:spPr>
        <p:txBody>
          <a:bodyPr vert="horz" lIns="91440" tIns="45720" rIns="91440" bIns="45720" rtlCol="0" anchor="ctr"/>
          <a:lstStyle>
            <a:lvl1pPr algn="l">
              <a:defRPr sz="135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858691" y="139015"/>
            <a:ext cx="1223628" cy="982313"/>
          </a:xfrm>
          <a:prstGeom prst="rect">
            <a:avLst/>
          </a:prstGeom>
        </p:spPr>
      </p:pic>
    </p:spTree>
    <p:extLst>
      <p:ext uri="{BB962C8B-B14F-4D97-AF65-F5344CB8AC3E}">
        <p14:creationId xmlns:p14="http://schemas.microsoft.com/office/powerpoint/2010/main" val="3035491392"/>
      </p:ext>
    </p:extLst>
  </p:cSld>
  <p:clrMap bg1="lt1" tx1="dk1" bg2="lt2" tx2="dk2" accent1="accent1" accent2="accent2" accent3="accent3" accent4="accent4" accent5="accent5" accent6="accent6" hlink="hlink" folHlink="folHlink"/>
  <p:sldLayoutIdLst>
    <p:sldLayoutId id="2147483794" r:id="rId1"/>
    <p:sldLayoutId id="2147483736" r:id="rId2"/>
    <p:sldLayoutId id="2147483768" r:id="rId3"/>
    <p:sldLayoutId id="2147483716" r:id="rId4"/>
    <p:sldLayoutId id="2147483796" r:id="rId5"/>
    <p:sldLayoutId id="2147483797" r:id="rId6"/>
    <p:sldLayoutId id="2147483798" r:id="rId7"/>
    <p:sldLayoutId id="2147483772" r:id="rId8"/>
    <p:sldLayoutId id="2147483799" r:id="rId9"/>
    <p:sldLayoutId id="2147483800" r:id="rId10"/>
    <p:sldLayoutId id="2147483801" r:id="rId11"/>
    <p:sldLayoutId id="2147483802" r:id="rId12"/>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6/16/2023</a:t>
            </a:fld>
            <a:endParaRPr lang="en-US"/>
          </a:p>
        </p:txBody>
      </p:sp>
      <p:sp>
        <p:nvSpPr>
          <p:cNvPr id="5" name="Slide Number Placeholder 2">
            <a:extLst>
              <a:ext uri="{FF2B5EF4-FFF2-40B4-BE49-F238E27FC236}">
                <a16:creationId xmlns:a16="http://schemas.microsoft.com/office/drawing/2014/main" id="{6E119C2F-20C1-0845-83A5-73FC67AA65AD}"/>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307E6868-079E-1649-B8D1-459B42CE4DE3}" type="slidenum">
              <a:rPr lang="en-US" sz="1350" smtClean="0">
                <a:solidFill>
                  <a:schemeClr val="tx1"/>
                </a:solidFill>
                <a:latin typeface="+mn-lt"/>
              </a:rPr>
              <a:pPr algn="l"/>
              <a:t>‹#›</a:t>
            </a:fld>
            <a:endParaRPr lang="en-US" sz="1350">
              <a:solidFill>
                <a:schemeClr val="tx1"/>
              </a:solidFill>
              <a:latin typeface="+mn-lt"/>
            </a:endParaRPr>
          </a:p>
        </p:txBody>
      </p:sp>
    </p:spTree>
    <p:extLst>
      <p:ext uri="{BB962C8B-B14F-4D97-AF65-F5344CB8AC3E}">
        <p14:creationId xmlns:p14="http://schemas.microsoft.com/office/powerpoint/2010/main" val="1614918015"/>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E:\Others\Pers\oDesk\Roxanne\New folder\oDesk_Source_Files\Untitled-5.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1"/>
            <a:ext cx="91440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Others\Pers\oDesk\Roxanne\New folder\oDesk_Source_Files\logo sm.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31202" y="162522"/>
            <a:ext cx="569913" cy="36076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2">
            <a:extLst>
              <a:ext uri="{FF2B5EF4-FFF2-40B4-BE49-F238E27FC236}">
                <a16:creationId xmlns:a16="http://schemas.microsoft.com/office/drawing/2014/main" id="{6DD377A6-E02B-D1FF-BDF2-7A07B9B4AA85}"/>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307E6868-079E-1649-B8D1-459B42CE4DE3}" type="slidenum">
              <a:rPr lang="en-US" sz="1350" smtClean="0">
                <a:solidFill>
                  <a:schemeClr val="tx1"/>
                </a:solidFill>
                <a:latin typeface="+mn-lt"/>
              </a:rPr>
              <a:pPr algn="l"/>
              <a:t>‹#›</a:t>
            </a:fld>
            <a:endParaRPr lang="en-US" sz="1350">
              <a:solidFill>
                <a:schemeClr val="tx1"/>
              </a:solidFill>
              <a:latin typeface="+mn-lt"/>
            </a:endParaRPr>
          </a:p>
        </p:txBody>
      </p:sp>
    </p:spTree>
    <p:extLst>
      <p:ext uri="{BB962C8B-B14F-4D97-AF65-F5344CB8AC3E}">
        <p14:creationId xmlns:p14="http://schemas.microsoft.com/office/powerpoint/2010/main" val="368108238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937" r:id="rId4"/>
    <p:sldLayoutId id="2147483938" r:id="rId5"/>
  </p:sldLayoutIdLst>
  <p:hf hdr="0" ftr="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6/16/2023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8" name="Slide Number Placeholder 5">
            <a:extLst>
              <a:ext uri="{FF2B5EF4-FFF2-40B4-BE49-F238E27FC236}">
                <a16:creationId xmlns:a16="http://schemas.microsoft.com/office/drawing/2014/main" id="{7C1DAB40-4A20-F39D-DA0F-291BE4F65C75}"/>
              </a:ext>
            </a:extLst>
          </p:cNvPr>
          <p:cNvSpPr txBox="1">
            <a:spLocks/>
          </p:cNvSpPr>
          <p:nvPr userDrawn="1"/>
        </p:nvSpPr>
        <p:spPr>
          <a:xfrm>
            <a:off x="0" y="-6571"/>
            <a:ext cx="457200" cy="329299"/>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smtClean="0">
                <a:latin typeface="Open Sans" panose="020B0606030504020204" pitchFamily="34" charset="0"/>
                <a:ea typeface="Open Sans" panose="020B0606030504020204" pitchFamily="34" charset="0"/>
                <a:cs typeface="Open Sans" panose="020B0606030504020204" pitchFamily="34" charset="0"/>
              </a:rPr>
              <a:pPr/>
              <a:t>‹#›</a:t>
            </a:fld>
            <a:endParaRPr lang="en-US" sz="135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673" r:id="rId8"/>
    <p:sldLayoutId id="2147483843" r:id="rId9"/>
    <p:sldLayoutId id="2147483675" r:id="rId10"/>
    <p:sldLayoutId id="2147483676"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6/16/2023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5" name="Slide Number Placeholder 2">
            <a:extLst>
              <a:ext uri="{FF2B5EF4-FFF2-40B4-BE49-F238E27FC236}">
                <a16:creationId xmlns:a16="http://schemas.microsoft.com/office/drawing/2014/main" id="{8B3C30C0-4077-2EB8-009E-17D3A8C49D7D}"/>
              </a:ext>
            </a:extLst>
          </p:cNvPr>
          <p:cNvSpPr txBox="1">
            <a:spLocks/>
          </p:cNvSpPr>
          <p:nvPr userDrawn="1"/>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pPr/>
              <a:t>‹#›</a:t>
            </a:fld>
            <a:endParaRPr lang="en-US" sz="1350" i="0" dirty="0"/>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666" r:id="rId1"/>
    <p:sldLayoutId id="2147483953" r:id="rId2"/>
    <p:sldLayoutId id="2147483667" r:id="rId3"/>
    <p:sldLayoutId id="2147483668" r:id="rId4"/>
    <p:sldLayoutId id="2147483669" r:id="rId5"/>
    <p:sldLayoutId id="2147483934" r:id="rId6"/>
    <p:sldLayoutId id="2147483670" r:id="rId7"/>
    <p:sldLayoutId id="2147483923" r:id="rId8"/>
    <p:sldLayoutId id="2147483924" r:id="rId9"/>
    <p:sldLayoutId id="2147483935" r:id="rId10"/>
    <p:sldLayoutId id="2147483954" r:id="rId11"/>
    <p:sldLayoutId id="2147483887" r:id="rId12"/>
    <p:sldLayoutId id="2147483925" r:id="rId13"/>
    <p:sldLayoutId id="2147483889" r:id="rId14"/>
    <p:sldLayoutId id="2147483890" r:id="rId15"/>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8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1.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8.xml"/><Relationship Id="rId1" Type="http://schemas.openxmlformats.org/officeDocument/2006/relationships/slideLayout" Target="../slideLayouts/slideLayout89.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hyperlink" Target="mailto:kpatteson@results.org" TargetMode="External"/><Relationship Id="rId2" Type="http://schemas.openxmlformats.org/officeDocument/2006/relationships/notesSlide" Target="../notesSlides/notesSlide2.xml"/><Relationship Id="rId1" Type="http://schemas.openxmlformats.org/officeDocument/2006/relationships/slideLayout" Target="../slideLayouts/slideLayout26.xml"/><Relationship Id="rId4" Type="http://schemas.openxmlformats.org/officeDocument/2006/relationships/image" Target="../media/image18.jpeg"/></Relationships>
</file>

<file path=ppt/slides/_rels/slide20.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23.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 Id="rId9" Type="http://schemas.openxmlformats.org/officeDocument/2006/relationships/image" Target="../media/image30.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9.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9.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8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1604633"/>
            <a:ext cx="9144000" cy="37240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1200"/>
              </a:spcAft>
            </a:pPr>
            <a:endParaRPr lang="en-US" sz="2800" b="1" dirty="0">
              <a:solidFill>
                <a:schemeClr val="bg1"/>
              </a:solidFill>
              <a:latin typeface="Open Sans"/>
              <a:ea typeface="Open Sans" panose="020B0606030504020204" pitchFamily="34" charset="0"/>
              <a:cs typeface="Open Sans" panose="020B0606030504020204" pitchFamily="34" charset="0"/>
            </a:endParaRPr>
          </a:p>
          <a:p>
            <a:pPr algn="ctr">
              <a:spcAft>
                <a:spcPts val="1200"/>
              </a:spcAft>
            </a:pPr>
            <a:endParaRPr lang="en-US" sz="2800" b="1" dirty="0">
              <a:solidFill>
                <a:schemeClr val="bg1"/>
              </a:solidFill>
              <a:latin typeface="Open Sans"/>
              <a:ea typeface="Open Sans"/>
              <a:cs typeface="Open Sans"/>
            </a:endParaRPr>
          </a:p>
          <a:p>
            <a:pPr algn="ctr">
              <a:spcAft>
                <a:spcPts val="1200"/>
              </a:spcAft>
            </a:pPr>
            <a:endParaRPr lang="en-US" sz="2800" b="1" dirty="0">
              <a:solidFill>
                <a:schemeClr val="bg1"/>
              </a:solidFill>
              <a:latin typeface="Open Sans"/>
              <a:ea typeface="Open Sans"/>
              <a:cs typeface="Open Sans"/>
            </a:endParaRPr>
          </a:p>
          <a:p>
            <a:pPr algn="ctr">
              <a:spcAft>
                <a:spcPts val="1200"/>
              </a:spcAft>
            </a:pPr>
            <a:r>
              <a:rPr lang="en-US" sz="2800" b="1" dirty="0">
                <a:solidFill>
                  <a:schemeClr val="bg1"/>
                </a:solidFill>
                <a:latin typeface="Open Sans"/>
                <a:ea typeface="Open Sans"/>
                <a:cs typeface="Open Sans"/>
              </a:rPr>
              <a:t>Renter Tax Credit Basics</a:t>
            </a:r>
            <a:endParaRPr lang="en-US" dirty="0">
              <a:solidFill>
                <a:schemeClr val="bg1"/>
              </a:solidFill>
            </a:endParaRPr>
          </a:p>
          <a:p>
            <a:pPr algn="ctr">
              <a:spcAft>
                <a:spcPts val="1200"/>
              </a:spcAft>
            </a:pPr>
            <a:r>
              <a:rPr lang="en-US" sz="2000" b="1" dirty="0">
                <a:solidFill>
                  <a:schemeClr val="bg1"/>
                </a:solidFill>
                <a:latin typeface="Open Sans"/>
                <a:ea typeface="Open Sans"/>
                <a:cs typeface="Open Sans"/>
              </a:rPr>
              <a:t>U.S. Policy Forum</a:t>
            </a:r>
          </a:p>
          <a:p>
            <a:pPr algn="ctr">
              <a:spcAft>
                <a:spcPts val="1200"/>
              </a:spcAft>
            </a:pPr>
            <a:r>
              <a:rPr lang="en-US" sz="2000" b="1" dirty="0">
                <a:solidFill>
                  <a:schemeClr val="bg1"/>
                </a:solidFill>
                <a:latin typeface="Open Sans"/>
                <a:ea typeface="Open Sans"/>
                <a:cs typeface="Open Sans"/>
              </a:rPr>
              <a:t>June 15, 2023</a:t>
            </a:r>
            <a:endParaRPr lang="en-US" dirty="0">
              <a:solidFill>
                <a:schemeClr val="bg1"/>
              </a:solidFill>
            </a:endParaRPr>
          </a:p>
          <a:p>
            <a:pPr algn="ctr">
              <a:spcAft>
                <a:spcPts val="1200"/>
              </a:spcAft>
            </a:pPr>
            <a:endParaRPr lang="en-US" sz="2400" b="1" i="1" dirty="0">
              <a:solidFill>
                <a:schemeClr val="bg1"/>
              </a:solidFill>
              <a:latin typeface="Open Sans"/>
              <a:ea typeface="Open Sans"/>
              <a:cs typeface="Open Sans"/>
            </a:endParaRPr>
          </a:p>
        </p:txBody>
      </p:sp>
    </p:spTree>
    <p:extLst>
      <p:ext uri="{BB962C8B-B14F-4D97-AF65-F5344CB8AC3E}">
        <p14:creationId xmlns:p14="http://schemas.microsoft.com/office/powerpoint/2010/main" val="144063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DDF22D6-B71E-4394-20AA-BB08A5CBA682}"/>
              </a:ext>
            </a:extLst>
          </p:cNvPr>
          <p:cNvSpPr txBox="1">
            <a:spLocks/>
          </p:cNvSpPr>
          <p:nvPr/>
        </p:nvSpPr>
        <p:spPr>
          <a:xfrm>
            <a:off x="595403" y="282393"/>
            <a:ext cx="7401491" cy="476284"/>
          </a:xfrm>
          <a:prstGeom prst="rect">
            <a:avLst/>
          </a:prstGeom>
        </p:spPr>
        <p:txBody>
          <a:bodyPr vert="horz" lIns="91440" tIns="45720" rIns="91440" bIns="45720" rtlCol="0" anchor="ctr">
            <a:normAutofit fontScale="77500" lnSpcReduction="20000"/>
          </a:bodyPr>
          <a:lstStyle>
            <a:lvl1pPr algn="ctr" defTabSz="457189" rtl="0" eaLnBrk="1" latinLnBrk="0" hangingPunct="1">
              <a:spcBef>
                <a:spcPct val="0"/>
              </a:spcBef>
              <a:buNone/>
              <a:defRPr sz="375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(Small Area) Fair Market Rents</a:t>
            </a:r>
            <a:endParaRPr lang="en-US" sz="3600" b="1"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5" descr="Table&#10;&#10;Description automatically generated">
            <a:extLst>
              <a:ext uri="{FF2B5EF4-FFF2-40B4-BE49-F238E27FC236}">
                <a16:creationId xmlns:a16="http://schemas.microsoft.com/office/drawing/2014/main" id="{4CAC8D72-82ED-699D-E2C8-01B9673A6C05}"/>
              </a:ext>
            </a:extLst>
          </p:cNvPr>
          <p:cNvPicPr>
            <a:picLocks noChangeAspect="1"/>
          </p:cNvPicPr>
          <p:nvPr/>
        </p:nvPicPr>
        <p:blipFill>
          <a:blip r:embed="rId3"/>
          <a:stretch>
            <a:fillRect/>
          </a:stretch>
        </p:blipFill>
        <p:spPr>
          <a:xfrm>
            <a:off x="2244603" y="758677"/>
            <a:ext cx="4654794" cy="4252149"/>
          </a:xfrm>
          <a:prstGeom prst="rect">
            <a:avLst/>
          </a:prstGeom>
        </p:spPr>
      </p:pic>
    </p:spTree>
    <p:extLst>
      <p:ext uri="{BB962C8B-B14F-4D97-AF65-F5344CB8AC3E}">
        <p14:creationId xmlns:p14="http://schemas.microsoft.com/office/powerpoint/2010/main" val="2804697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3A27DC-C20E-5495-B403-AC8311C38C8A}"/>
              </a:ext>
            </a:extLst>
          </p:cNvPr>
          <p:cNvSpPr>
            <a:spLocks noGrp="1"/>
          </p:cNvSpPr>
          <p:nvPr>
            <p:ph idx="1"/>
          </p:nvPr>
        </p:nvSpPr>
        <p:spPr>
          <a:xfrm>
            <a:off x="396402" y="1467661"/>
            <a:ext cx="8351195" cy="1521898"/>
          </a:xfrm>
        </p:spPr>
        <p:txBody>
          <a:bodyPr vert="horz" lIns="91440" tIns="45720" rIns="91440" bIns="45720" rtlCol="0" anchor="t">
            <a:normAutofit fontScale="92500" lnSpcReduction="20000"/>
          </a:bodyPr>
          <a:lstStyle/>
          <a:p>
            <a:pPr marL="0" indent="0" algn="ctr">
              <a:buNone/>
            </a:pPr>
            <a:r>
              <a:rPr lang="en-US" sz="1900" dirty="0">
                <a:latin typeface="Open Sans"/>
                <a:ea typeface="+mn-lt"/>
                <a:cs typeface="+mn-lt"/>
              </a:rPr>
              <a:t>credit amount = lesser of rent paid/SAFMR/FMR – 30% of monthly income</a:t>
            </a:r>
            <a:endParaRPr lang="en-US" sz="1900" dirty="0">
              <a:latin typeface="Open Sans"/>
              <a:ea typeface="Open Sans"/>
              <a:cs typeface="Open Sans"/>
            </a:endParaRPr>
          </a:p>
          <a:p>
            <a:pPr marL="0" indent="0" algn="ctr">
              <a:buNone/>
            </a:pPr>
            <a:endParaRPr lang="en-US" sz="2800" dirty="0">
              <a:cs typeface="Calibri"/>
            </a:endParaRPr>
          </a:p>
          <a:p>
            <a:pPr marL="0" indent="0" algn="ctr">
              <a:buNone/>
            </a:pPr>
            <a:endParaRPr lang="en-US" sz="2800" dirty="0">
              <a:latin typeface="Calibri"/>
              <a:ea typeface="Open Sans"/>
              <a:cs typeface="Calibri"/>
            </a:endParaRPr>
          </a:p>
          <a:p>
            <a:pPr marL="0" indent="0" algn="ctr">
              <a:buNone/>
            </a:pPr>
            <a:r>
              <a:rPr lang="en-US" sz="2800" dirty="0">
                <a:latin typeface="Open Sans"/>
                <a:ea typeface="Open Sans"/>
                <a:cs typeface="Calibri"/>
              </a:rPr>
              <a:t>$700 = $1000 – $300</a:t>
            </a:r>
          </a:p>
        </p:txBody>
      </p:sp>
      <p:sp>
        <p:nvSpPr>
          <p:cNvPr id="5" name="Content Placeholder 2">
            <a:extLst>
              <a:ext uri="{FF2B5EF4-FFF2-40B4-BE49-F238E27FC236}">
                <a16:creationId xmlns:a16="http://schemas.microsoft.com/office/drawing/2014/main" id="{77C7037C-61CC-2897-01F9-9B3F271AC678}"/>
              </a:ext>
            </a:extLst>
          </p:cNvPr>
          <p:cNvSpPr txBox="1">
            <a:spLocks/>
          </p:cNvSpPr>
          <p:nvPr/>
        </p:nvSpPr>
        <p:spPr>
          <a:xfrm>
            <a:off x="457200" y="3229301"/>
            <a:ext cx="8229600" cy="1149616"/>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latin typeface="Open Sans"/>
                <a:ea typeface="Open Sans"/>
                <a:cs typeface="Calibri"/>
              </a:rPr>
              <a:t>Michael has a monthly income of $1000. </a:t>
            </a:r>
          </a:p>
          <a:p>
            <a:r>
              <a:rPr lang="en-US" sz="1800" dirty="0">
                <a:latin typeface="Open Sans"/>
                <a:ea typeface="Open Sans"/>
                <a:cs typeface="Calibri"/>
              </a:rPr>
              <a:t>SAFMR = $1000</a:t>
            </a:r>
          </a:p>
          <a:p>
            <a:r>
              <a:rPr lang="en-US" sz="1800" dirty="0">
                <a:latin typeface="Open Sans"/>
                <a:ea typeface="Open Sans"/>
                <a:cs typeface="Calibri"/>
              </a:rPr>
              <a:t>Rent paid = $1000</a:t>
            </a:r>
            <a:endParaRPr lang="en-US" sz="1800" dirty="0">
              <a:latin typeface="Open Sans"/>
              <a:ea typeface="Open Sans"/>
              <a:cs typeface="Open Sans"/>
            </a:endParaRPr>
          </a:p>
        </p:txBody>
      </p:sp>
      <p:cxnSp>
        <p:nvCxnSpPr>
          <p:cNvPr id="6" name="Straight Arrow Connector 5">
            <a:extLst>
              <a:ext uri="{FF2B5EF4-FFF2-40B4-BE49-F238E27FC236}">
                <a16:creationId xmlns:a16="http://schemas.microsoft.com/office/drawing/2014/main" id="{991B577E-541E-3463-92E5-8FBD2E124A17}"/>
              </a:ext>
            </a:extLst>
          </p:cNvPr>
          <p:cNvCxnSpPr/>
          <p:nvPr/>
        </p:nvCxnSpPr>
        <p:spPr>
          <a:xfrm>
            <a:off x="4611372" y="1818783"/>
            <a:ext cx="2434" cy="712739"/>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95A4BD96-3117-7BA4-E6E9-CE01852A8FBB}"/>
              </a:ext>
            </a:extLst>
          </p:cNvPr>
          <p:cNvCxnSpPr>
            <a:cxnSpLocks/>
          </p:cNvCxnSpPr>
          <p:nvPr/>
        </p:nvCxnSpPr>
        <p:spPr>
          <a:xfrm flipH="1">
            <a:off x="5911796" y="1780676"/>
            <a:ext cx="1137741" cy="751528"/>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sp>
        <p:nvSpPr>
          <p:cNvPr id="8" name="Oval 7">
            <a:extLst>
              <a:ext uri="{FF2B5EF4-FFF2-40B4-BE49-F238E27FC236}">
                <a16:creationId xmlns:a16="http://schemas.microsoft.com/office/drawing/2014/main" id="{C07E06CE-ADAC-5B48-D355-EFC35A7DBD7E}"/>
              </a:ext>
            </a:extLst>
          </p:cNvPr>
          <p:cNvSpPr/>
          <p:nvPr/>
        </p:nvSpPr>
        <p:spPr>
          <a:xfrm>
            <a:off x="2913312" y="2435012"/>
            <a:ext cx="902240" cy="555693"/>
          </a:xfrm>
          <a:prstGeom prst="ellipse">
            <a:avLst/>
          </a:prstGeom>
          <a:noFill/>
          <a:ln w="28575">
            <a:solidFill>
              <a:srgbClr val="E410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3A90208E-6C17-65E1-5005-24589D46DE4E}"/>
              </a:ext>
            </a:extLst>
          </p:cNvPr>
          <p:cNvSpPr txBox="1">
            <a:spLocks/>
          </p:cNvSpPr>
          <p:nvPr/>
        </p:nvSpPr>
        <p:spPr>
          <a:xfrm>
            <a:off x="681667" y="201429"/>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RTC Example 1: Average Joe/Jill</a:t>
            </a:r>
            <a:endParaRPr lang="en-US" dirty="0">
              <a:solidFill>
                <a:srgbClr val="000000"/>
              </a:solidFill>
              <a:latin typeface="Calibri"/>
              <a:ea typeface="Open Sans"/>
              <a:cs typeface="Calibri"/>
            </a:endParaRPr>
          </a:p>
        </p:txBody>
      </p:sp>
    </p:spTree>
    <p:extLst>
      <p:ext uri="{BB962C8B-B14F-4D97-AF65-F5344CB8AC3E}">
        <p14:creationId xmlns:p14="http://schemas.microsoft.com/office/powerpoint/2010/main" val="399904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3A27DC-C20E-5495-B403-AC8311C38C8A}"/>
              </a:ext>
            </a:extLst>
          </p:cNvPr>
          <p:cNvSpPr>
            <a:spLocks noGrp="1"/>
          </p:cNvSpPr>
          <p:nvPr>
            <p:ph idx="1"/>
          </p:nvPr>
        </p:nvSpPr>
        <p:spPr>
          <a:xfrm>
            <a:off x="396402" y="1467661"/>
            <a:ext cx="8351195" cy="1521898"/>
          </a:xfrm>
        </p:spPr>
        <p:txBody>
          <a:bodyPr vert="horz" lIns="91440" tIns="45720" rIns="91440" bIns="45720" rtlCol="0" anchor="t">
            <a:normAutofit fontScale="92500" lnSpcReduction="20000"/>
          </a:bodyPr>
          <a:lstStyle/>
          <a:p>
            <a:pPr marL="0" indent="0" algn="ctr">
              <a:buNone/>
            </a:pPr>
            <a:r>
              <a:rPr lang="en-US" sz="1900" dirty="0">
                <a:latin typeface="Open Sans"/>
                <a:ea typeface="+mn-lt"/>
                <a:cs typeface="+mn-lt"/>
              </a:rPr>
              <a:t>credit amount = lesser of rent paid/SAFMR/FMR – 30% of monthly income</a:t>
            </a:r>
            <a:endParaRPr lang="en-US" sz="1900" dirty="0">
              <a:latin typeface="Open Sans"/>
              <a:ea typeface="Open Sans"/>
              <a:cs typeface="Open Sans"/>
            </a:endParaRPr>
          </a:p>
          <a:p>
            <a:pPr marL="0" indent="0" algn="ctr">
              <a:buNone/>
            </a:pPr>
            <a:endParaRPr lang="en-US" sz="2800" dirty="0">
              <a:cs typeface="Calibri"/>
            </a:endParaRPr>
          </a:p>
          <a:p>
            <a:pPr marL="0" indent="0" algn="ctr">
              <a:buNone/>
            </a:pPr>
            <a:endParaRPr lang="en-US" sz="2800" dirty="0">
              <a:latin typeface="Calibri"/>
              <a:ea typeface="Open Sans"/>
              <a:cs typeface="Calibri"/>
            </a:endParaRPr>
          </a:p>
          <a:p>
            <a:pPr marL="0" indent="0" algn="ctr">
              <a:buNone/>
            </a:pPr>
            <a:r>
              <a:rPr lang="en-US" sz="2800" dirty="0">
                <a:latin typeface="Open Sans"/>
                <a:ea typeface="Open Sans"/>
                <a:cs typeface="Calibri"/>
              </a:rPr>
              <a:t>$0 = $1000 – $3000</a:t>
            </a:r>
          </a:p>
        </p:txBody>
      </p:sp>
      <p:sp>
        <p:nvSpPr>
          <p:cNvPr id="5" name="Content Placeholder 2">
            <a:extLst>
              <a:ext uri="{FF2B5EF4-FFF2-40B4-BE49-F238E27FC236}">
                <a16:creationId xmlns:a16="http://schemas.microsoft.com/office/drawing/2014/main" id="{77C7037C-61CC-2897-01F9-9B3F271AC678}"/>
              </a:ext>
            </a:extLst>
          </p:cNvPr>
          <p:cNvSpPr txBox="1">
            <a:spLocks/>
          </p:cNvSpPr>
          <p:nvPr/>
        </p:nvSpPr>
        <p:spPr>
          <a:xfrm>
            <a:off x="457200" y="3229301"/>
            <a:ext cx="8229600" cy="1149616"/>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latin typeface="Open Sans"/>
                <a:ea typeface="Open Sans"/>
                <a:cs typeface="Calibri"/>
              </a:rPr>
              <a:t>Michael has a monthly income of $10000. </a:t>
            </a:r>
          </a:p>
          <a:p>
            <a:r>
              <a:rPr lang="en-US" sz="1800" dirty="0">
                <a:latin typeface="Open Sans"/>
                <a:ea typeface="Open Sans"/>
                <a:cs typeface="Calibri"/>
              </a:rPr>
              <a:t>SAFMR = $1000</a:t>
            </a:r>
          </a:p>
          <a:p>
            <a:r>
              <a:rPr lang="en-US" sz="1800" dirty="0">
                <a:latin typeface="Open Sans"/>
                <a:ea typeface="Open Sans"/>
                <a:cs typeface="Calibri"/>
              </a:rPr>
              <a:t>Rent paid = $1000</a:t>
            </a:r>
            <a:endParaRPr lang="en-US" sz="1800" dirty="0">
              <a:latin typeface="Open Sans"/>
              <a:ea typeface="Open Sans"/>
              <a:cs typeface="Open Sans"/>
            </a:endParaRPr>
          </a:p>
        </p:txBody>
      </p:sp>
      <p:cxnSp>
        <p:nvCxnSpPr>
          <p:cNvPr id="6" name="Straight Arrow Connector 5">
            <a:extLst>
              <a:ext uri="{FF2B5EF4-FFF2-40B4-BE49-F238E27FC236}">
                <a16:creationId xmlns:a16="http://schemas.microsoft.com/office/drawing/2014/main" id="{991B577E-541E-3463-92E5-8FBD2E124A17}"/>
              </a:ext>
            </a:extLst>
          </p:cNvPr>
          <p:cNvCxnSpPr/>
          <p:nvPr/>
        </p:nvCxnSpPr>
        <p:spPr>
          <a:xfrm>
            <a:off x="4611372" y="1818783"/>
            <a:ext cx="2434" cy="712739"/>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95A4BD96-3117-7BA4-E6E9-CE01852A8FBB}"/>
              </a:ext>
            </a:extLst>
          </p:cNvPr>
          <p:cNvCxnSpPr>
            <a:cxnSpLocks/>
          </p:cNvCxnSpPr>
          <p:nvPr/>
        </p:nvCxnSpPr>
        <p:spPr>
          <a:xfrm flipH="1">
            <a:off x="5911796" y="1780676"/>
            <a:ext cx="1137741" cy="751528"/>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sp>
        <p:nvSpPr>
          <p:cNvPr id="8" name="Oval 7">
            <a:extLst>
              <a:ext uri="{FF2B5EF4-FFF2-40B4-BE49-F238E27FC236}">
                <a16:creationId xmlns:a16="http://schemas.microsoft.com/office/drawing/2014/main" id="{C07E06CE-ADAC-5B48-D355-EFC35A7DBD7E}"/>
              </a:ext>
            </a:extLst>
          </p:cNvPr>
          <p:cNvSpPr/>
          <p:nvPr/>
        </p:nvSpPr>
        <p:spPr>
          <a:xfrm>
            <a:off x="2913312" y="2406437"/>
            <a:ext cx="902240" cy="555693"/>
          </a:xfrm>
          <a:prstGeom prst="ellipse">
            <a:avLst/>
          </a:prstGeom>
          <a:noFill/>
          <a:ln w="28575">
            <a:solidFill>
              <a:srgbClr val="E410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3A90208E-6C17-65E1-5005-24589D46DE4E}"/>
              </a:ext>
            </a:extLst>
          </p:cNvPr>
          <p:cNvSpPr txBox="1">
            <a:spLocks/>
          </p:cNvSpPr>
          <p:nvPr/>
        </p:nvSpPr>
        <p:spPr>
          <a:xfrm>
            <a:off x="681667" y="201429"/>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RTC Example 2: The Cheapskate</a:t>
            </a:r>
            <a:endParaRPr lang="en-US" dirty="0">
              <a:solidFill>
                <a:srgbClr val="000000"/>
              </a:solidFill>
              <a:latin typeface="Calibri"/>
              <a:ea typeface="Open Sans"/>
              <a:cs typeface="Calibri"/>
            </a:endParaRPr>
          </a:p>
        </p:txBody>
      </p:sp>
    </p:spTree>
    <p:extLst>
      <p:ext uri="{BB962C8B-B14F-4D97-AF65-F5344CB8AC3E}">
        <p14:creationId xmlns:p14="http://schemas.microsoft.com/office/powerpoint/2010/main" val="123915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3A27DC-C20E-5495-B403-AC8311C38C8A}"/>
              </a:ext>
            </a:extLst>
          </p:cNvPr>
          <p:cNvSpPr>
            <a:spLocks noGrp="1"/>
          </p:cNvSpPr>
          <p:nvPr>
            <p:ph idx="1"/>
          </p:nvPr>
        </p:nvSpPr>
        <p:spPr>
          <a:xfrm>
            <a:off x="396402" y="1467661"/>
            <a:ext cx="8351195" cy="1521898"/>
          </a:xfrm>
        </p:spPr>
        <p:txBody>
          <a:bodyPr vert="horz" lIns="91440" tIns="45720" rIns="91440" bIns="45720" rtlCol="0" anchor="t">
            <a:normAutofit fontScale="92500" lnSpcReduction="20000"/>
          </a:bodyPr>
          <a:lstStyle/>
          <a:p>
            <a:pPr marL="0" indent="0" algn="ctr">
              <a:buNone/>
            </a:pPr>
            <a:r>
              <a:rPr lang="en-US" sz="1900" dirty="0">
                <a:latin typeface="Open Sans"/>
                <a:ea typeface="+mn-lt"/>
                <a:cs typeface="+mn-lt"/>
              </a:rPr>
              <a:t>credit amount = lesser of rent paid/SAFMR/FMR – 30% of monthly income</a:t>
            </a:r>
            <a:endParaRPr lang="en-US" sz="1900" dirty="0">
              <a:latin typeface="Open Sans"/>
              <a:ea typeface="Open Sans"/>
              <a:cs typeface="Open Sans"/>
            </a:endParaRPr>
          </a:p>
          <a:p>
            <a:pPr marL="0" indent="0" algn="ctr">
              <a:buNone/>
            </a:pPr>
            <a:endParaRPr lang="en-US" sz="2800" dirty="0">
              <a:cs typeface="Calibri"/>
            </a:endParaRPr>
          </a:p>
          <a:p>
            <a:pPr marL="0" indent="0" algn="ctr">
              <a:buNone/>
            </a:pPr>
            <a:endParaRPr lang="en-US" sz="2800" dirty="0">
              <a:latin typeface="Calibri"/>
              <a:ea typeface="Open Sans"/>
              <a:cs typeface="Calibri"/>
            </a:endParaRPr>
          </a:p>
          <a:p>
            <a:pPr marL="0" indent="0" algn="ctr">
              <a:buNone/>
            </a:pPr>
            <a:r>
              <a:rPr lang="en-US" sz="2800" dirty="0">
                <a:latin typeface="Open Sans"/>
                <a:ea typeface="Open Sans"/>
                <a:cs typeface="Calibri"/>
              </a:rPr>
              <a:t>$700 = $1000 – $300</a:t>
            </a:r>
          </a:p>
        </p:txBody>
      </p:sp>
      <p:sp>
        <p:nvSpPr>
          <p:cNvPr id="5" name="Content Placeholder 2">
            <a:extLst>
              <a:ext uri="{FF2B5EF4-FFF2-40B4-BE49-F238E27FC236}">
                <a16:creationId xmlns:a16="http://schemas.microsoft.com/office/drawing/2014/main" id="{77C7037C-61CC-2897-01F9-9B3F271AC678}"/>
              </a:ext>
            </a:extLst>
          </p:cNvPr>
          <p:cNvSpPr txBox="1">
            <a:spLocks/>
          </p:cNvSpPr>
          <p:nvPr/>
        </p:nvSpPr>
        <p:spPr>
          <a:xfrm>
            <a:off x="457200" y="3229301"/>
            <a:ext cx="8229600" cy="1149616"/>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latin typeface="Open Sans"/>
                <a:ea typeface="Open Sans"/>
                <a:cs typeface="Calibri"/>
              </a:rPr>
              <a:t>Michael has a monthly income of $1000. </a:t>
            </a:r>
          </a:p>
          <a:p>
            <a:r>
              <a:rPr lang="en-US" sz="1800" dirty="0">
                <a:latin typeface="Open Sans"/>
                <a:ea typeface="Open Sans"/>
                <a:cs typeface="Calibri"/>
              </a:rPr>
              <a:t>SAFMR = $1000</a:t>
            </a:r>
          </a:p>
          <a:p>
            <a:r>
              <a:rPr lang="en-US" sz="1800" dirty="0">
                <a:latin typeface="Open Sans"/>
                <a:ea typeface="Open Sans"/>
                <a:cs typeface="Calibri"/>
              </a:rPr>
              <a:t>Rent paid = $2000</a:t>
            </a:r>
            <a:endParaRPr lang="en-US" sz="1800" dirty="0">
              <a:latin typeface="Open Sans"/>
              <a:ea typeface="Open Sans"/>
              <a:cs typeface="Open Sans"/>
            </a:endParaRPr>
          </a:p>
        </p:txBody>
      </p:sp>
      <p:cxnSp>
        <p:nvCxnSpPr>
          <p:cNvPr id="6" name="Straight Arrow Connector 5">
            <a:extLst>
              <a:ext uri="{FF2B5EF4-FFF2-40B4-BE49-F238E27FC236}">
                <a16:creationId xmlns:a16="http://schemas.microsoft.com/office/drawing/2014/main" id="{991B577E-541E-3463-92E5-8FBD2E124A17}"/>
              </a:ext>
            </a:extLst>
          </p:cNvPr>
          <p:cNvCxnSpPr/>
          <p:nvPr/>
        </p:nvCxnSpPr>
        <p:spPr>
          <a:xfrm>
            <a:off x="4611372" y="1818783"/>
            <a:ext cx="2434" cy="712739"/>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95A4BD96-3117-7BA4-E6E9-CE01852A8FBB}"/>
              </a:ext>
            </a:extLst>
          </p:cNvPr>
          <p:cNvCxnSpPr>
            <a:cxnSpLocks/>
          </p:cNvCxnSpPr>
          <p:nvPr/>
        </p:nvCxnSpPr>
        <p:spPr>
          <a:xfrm flipH="1">
            <a:off x="5911796" y="1780676"/>
            <a:ext cx="1137741" cy="751528"/>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sp>
        <p:nvSpPr>
          <p:cNvPr id="8" name="Oval 7">
            <a:extLst>
              <a:ext uri="{FF2B5EF4-FFF2-40B4-BE49-F238E27FC236}">
                <a16:creationId xmlns:a16="http://schemas.microsoft.com/office/drawing/2014/main" id="{C07E06CE-ADAC-5B48-D355-EFC35A7DBD7E}"/>
              </a:ext>
            </a:extLst>
          </p:cNvPr>
          <p:cNvSpPr/>
          <p:nvPr/>
        </p:nvSpPr>
        <p:spPr>
          <a:xfrm>
            <a:off x="2913312" y="2406437"/>
            <a:ext cx="902240" cy="583122"/>
          </a:xfrm>
          <a:prstGeom prst="ellipse">
            <a:avLst/>
          </a:prstGeom>
          <a:noFill/>
          <a:ln w="28575">
            <a:solidFill>
              <a:srgbClr val="E410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3A90208E-6C17-65E1-5005-24589D46DE4E}"/>
              </a:ext>
            </a:extLst>
          </p:cNvPr>
          <p:cNvSpPr txBox="1">
            <a:spLocks/>
          </p:cNvSpPr>
          <p:nvPr/>
        </p:nvSpPr>
        <p:spPr>
          <a:xfrm>
            <a:off x="257175" y="201429"/>
            <a:ext cx="7825983" cy="102649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0032"/>
                </a:solidFill>
                <a:latin typeface="Open Sans"/>
                <a:ea typeface="Open Sans"/>
                <a:cs typeface="Open Sans"/>
              </a:rPr>
              <a:t>RTC Example 3: Keeping up with the Joneses</a:t>
            </a:r>
            <a:endParaRPr lang="en-US" sz="2400" dirty="0">
              <a:solidFill>
                <a:srgbClr val="000000"/>
              </a:solidFill>
              <a:latin typeface="Calibri"/>
              <a:ea typeface="Open Sans"/>
              <a:cs typeface="Calibri"/>
            </a:endParaRPr>
          </a:p>
        </p:txBody>
      </p:sp>
    </p:spTree>
    <p:extLst>
      <p:ext uri="{BB962C8B-B14F-4D97-AF65-F5344CB8AC3E}">
        <p14:creationId xmlns:p14="http://schemas.microsoft.com/office/powerpoint/2010/main" val="310260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3A27DC-C20E-5495-B403-AC8311C38C8A}"/>
              </a:ext>
            </a:extLst>
          </p:cNvPr>
          <p:cNvSpPr>
            <a:spLocks noGrp="1"/>
          </p:cNvSpPr>
          <p:nvPr>
            <p:ph idx="1"/>
          </p:nvPr>
        </p:nvSpPr>
        <p:spPr>
          <a:xfrm>
            <a:off x="396402" y="1467661"/>
            <a:ext cx="8351195" cy="1521898"/>
          </a:xfrm>
        </p:spPr>
        <p:txBody>
          <a:bodyPr vert="horz" lIns="91440" tIns="45720" rIns="91440" bIns="45720" rtlCol="0" anchor="t">
            <a:normAutofit fontScale="92500" lnSpcReduction="20000"/>
          </a:bodyPr>
          <a:lstStyle/>
          <a:p>
            <a:pPr marL="0" indent="0" algn="ctr">
              <a:buNone/>
            </a:pPr>
            <a:r>
              <a:rPr lang="en-US" sz="1900" dirty="0">
                <a:latin typeface="Open Sans"/>
                <a:ea typeface="+mn-lt"/>
                <a:cs typeface="+mn-lt"/>
              </a:rPr>
              <a:t>credit amount = </a:t>
            </a:r>
            <a:r>
              <a:rPr lang="en-US" sz="1900" b="1" dirty="0">
                <a:latin typeface="Open Sans"/>
                <a:ea typeface="+mn-lt"/>
                <a:cs typeface="+mn-lt"/>
              </a:rPr>
              <a:t>greater</a:t>
            </a:r>
            <a:r>
              <a:rPr lang="en-US" sz="1900" dirty="0">
                <a:latin typeface="Open Sans"/>
                <a:ea typeface="+mn-lt"/>
                <a:cs typeface="+mn-lt"/>
              </a:rPr>
              <a:t> of rent paid/SAFMR/FMR – 30% of monthly income</a:t>
            </a:r>
            <a:endParaRPr lang="en-US" sz="1900" dirty="0">
              <a:latin typeface="Open Sans"/>
              <a:ea typeface="Open Sans"/>
              <a:cs typeface="Open Sans"/>
            </a:endParaRPr>
          </a:p>
          <a:p>
            <a:pPr marL="0" indent="0" algn="ctr">
              <a:buNone/>
            </a:pPr>
            <a:endParaRPr lang="en-US" sz="2800" dirty="0">
              <a:cs typeface="Calibri"/>
            </a:endParaRPr>
          </a:p>
          <a:p>
            <a:pPr marL="0" indent="0" algn="ctr">
              <a:buNone/>
            </a:pPr>
            <a:endParaRPr lang="en-US" sz="2800" dirty="0">
              <a:latin typeface="Calibri"/>
              <a:ea typeface="Open Sans"/>
              <a:cs typeface="Calibri"/>
            </a:endParaRPr>
          </a:p>
          <a:p>
            <a:pPr marL="0" indent="0" algn="ctr">
              <a:buNone/>
            </a:pPr>
            <a:r>
              <a:rPr lang="en-US" sz="2800" dirty="0">
                <a:latin typeface="Open Sans"/>
                <a:ea typeface="Open Sans"/>
                <a:cs typeface="Calibri"/>
              </a:rPr>
              <a:t>$1700 = $2000 – $300</a:t>
            </a:r>
          </a:p>
        </p:txBody>
      </p:sp>
      <p:sp>
        <p:nvSpPr>
          <p:cNvPr id="5" name="Content Placeholder 2">
            <a:extLst>
              <a:ext uri="{FF2B5EF4-FFF2-40B4-BE49-F238E27FC236}">
                <a16:creationId xmlns:a16="http://schemas.microsoft.com/office/drawing/2014/main" id="{77C7037C-61CC-2897-01F9-9B3F271AC678}"/>
              </a:ext>
            </a:extLst>
          </p:cNvPr>
          <p:cNvSpPr txBox="1">
            <a:spLocks/>
          </p:cNvSpPr>
          <p:nvPr/>
        </p:nvSpPr>
        <p:spPr>
          <a:xfrm>
            <a:off x="457200" y="3229301"/>
            <a:ext cx="8229600" cy="1149616"/>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dirty="0">
                <a:latin typeface="Open Sans"/>
                <a:ea typeface="Open Sans"/>
                <a:cs typeface="Calibri"/>
              </a:rPr>
              <a:t>Michael has a monthly income of $1000. </a:t>
            </a:r>
          </a:p>
          <a:p>
            <a:r>
              <a:rPr lang="en-US" sz="1800" dirty="0">
                <a:latin typeface="Open Sans"/>
                <a:ea typeface="Open Sans"/>
                <a:cs typeface="Calibri"/>
              </a:rPr>
              <a:t>SAFMR = $1000</a:t>
            </a:r>
          </a:p>
          <a:p>
            <a:r>
              <a:rPr lang="en-US" sz="1800" dirty="0">
                <a:latin typeface="Open Sans"/>
                <a:ea typeface="Open Sans"/>
                <a:cs typeface="Calibri"/>
              </a:rPr>
              <a:t>Rent paid = $2000</a:t>
            </a:r>
            <a:endParaRPr lang="en-US" sz="1800" dirty="0">
              <a:latin typeface="Open Sans"/>
              <a:ea typeface="Open Sans"/>
              <a:cs typeface="Open Sans"/>
            </a:endParaRPr>
          </a:p>
        </p:txBody>
      </p:sp>
      <p:cxnSp>
        <p:nvCxnSpPr>
          <p:cNvPr id="6" name="Straight Arrow Connector 5">
            <a:extLst>
              <a:ext uri="{FF2B5EF4-FFF2-40B4-BE49-F238E27FC236}">
                <a16:creationId xmlns:a16="http://schemas.microsoft.com/office/drawing/2014/main" id="{991B577E-541E-3463-92E5-8FBD2E124A17}"/>
              </a:ext>
            </a:extLst>
          </p:cNvPr>
          <p:cNvCxnSpPr/>
          <p:nvPr/>
        </p:nvCxnSpPr>
        <p:spPr>
          <a:xfrm>
            <a:off x="4611372" y="1818783"/>
            <a:ext cx="2434" cy="712739"/>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95A4BD96-3117-7BA4-E6E9-CE01852A8FBB}"/>
              </a:ext>
            </a:extLst>
          </p:cNvPr>
          <p:cNvCxnSpPr>
            <a:cxnSpLocks/>
          </p:cNvCxnSpPr>
          <p:nvPr/>
        </p:nvCxnSpPr>
        <p:spPr>
          <a:xfrm flipH="1">
            <a:off x="5911796" y="1780676"/>
            <a:ext cx="1137741" cy="751528"/>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sp>
        <p:nvSpPr>
          <p:cNvPr id="8" name="Oval 7">
            <a:extLst>
              <a:ext uri="{FF2B5EF4-FFF2-40B4-BE49-F238E27FC236}">
                <a16:creationId xmlns:a16="http://schemas.microsoft.com/office/drawing/2014/main" id="{C07E06CE-ADAC-5B48-D355-EFC35A7DBD7E}"/>
              </a:ext>
            </a:extLst>
          </p:cNvPr>
          <p:cNvSpPr/>
          <p:nvPr/>
        </p:nvSpPr>
        <p:spPr>
          <a:xfrm>
            <a:off x="2831360" y="2376892"/>
            <a:ext cx="1048175" cy="712739"/>
          </a:xfrm>
          <a:prstGeom prst="ellipse">
            <a:avLst/>
          </a:prstGeom>
          <a:noFill/>
          <a:ln w="28575">
            <a:solidFill>
              <a:srgbClr val="E410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3A90208E-6C17-65E1-5005-24589D46DE4E}"/>
              </a:ext>
            </a:extLst>
          </p:cNvPr>
          <p:cNvSpPr txBox="1">
            <a:spLocks/>
          </p:cNvSpPr>
          <p:nvPr/>
        </p:nvSpPr>
        <p:spPr>
          <a:xfrm>
            <a:off x="257175" y="201429"/>
            <a:ext cx="7825983" cy="102649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0032"/>
                </a:solidFill>
                <a:latin typeface="Open Sans"/>
                <a:ea typeface="Open Sans"/>
                <a:cs typeface="Open Sans"/>
              </a:rPr>
              <a:t>RTC Example 4: The Role of Low Supply of Affordable Housing</a:t>
            </a:r>
            <a:endParaRPr lang="en-US" sz="2400" dirty="0">
              <a:solidFill>
                <a:srgbClr val="000000"/>
              </a:solidFill>
              <a:latin typeface="Calibri"/>
              <a:ea typeface="Open Sans"/>
              <a:cs typeface="Calibri"/>
            </a:endParaRPr>
          </a:p>
        </p:txBody>
      </p:sp>
    </p:spTree>
    <p:extLst>
      <p:ext uri="{BB962C8B-B14F-4D97-AF65-F5344CB8AC3E}">
        <p14:creationId xmlns:p14="http://schemas.microsoft.com/office/powerpoint/2010/main" val="182504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1267074" y="1875193"/>
            <a:ext cx="6610185" cy="1142983"/>
          </a:xfrm>
        </p:spPr>
        <p:txBody>
          <a:bodyPr>
            <a:noAutofit/>
          </a:bodyPr>
          <a:lstStyle/>
          <a:p>
            <a:r>
              <a:rPr lang="en-US" sz="3600" b="1" dirty="0">
                <a:solidFill>
                  <a:srgbClr val="D50032"/>
                </a:solidFill>
                <a:latin typeface="Open Sans"/>
                <a:ea typeface="Open Sans"/>
                <a:cs typeface="Open Sans"/>
              </a:rPr>
              <a:t>Questions?</a:t>
            </a:r>
            <a:endParaRPr lang="en-US" dirty="0">
              <a:ea typeface="Open Sans"/>
              <a:cs typeface="Open Sans"/>
            </a:endParaRPr>
          </a:p>
        </p:txBody>
      </p:sp>
    </p:spTree>
    <p:extLst>
      <p:ext uri="{BB962C8B-B14F-4D97-AF65-F5344CB8AC3E}">
        <p14:creationId xmlns:p14="http://schemas.microsoft.com/office/powerpoint/2010/main" val="3328685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D0C5F3-A2E4-1182-8FC1-8E8CADEE81EB}"/>
              </a:ext>
            </a:extLst>
          </p:cNvPr>
          <p:cNvSpPr>
            <a:spLocks noGrp="1"/>
          </p:cNvSpPr>
          <p:nvPr>
            <p:ph idx="1"/>
          </p:nvPr>
        </p:nvSpPr>
        <p:spPr>
          <a:xfrm>
            <a:off x="457200" y="1537189"/>
            <a:ext cx="8229600" cy="3072088"/>
          </a:xfrm>
        </p:spPr>
        <p:txBody>
          <a:bodyPr vert="horz" lIns="91440" tIns="45720" rIns="91440" bIns="45720" rtlCol="0" anchor="t">
            <a:normAutofit/>
          </a:bodyPr>
          <a:lstStyle/>
          <a:p>
            <a:r>
              <a:rPr lang="en-US" dirty="0">
                <a:latin typeface="Open Sans"/>
                <a:ea typeface="Open Sans"/>
                <a:cs typeface="Calibri"/>
              </a:rPr>
              <a:t>Equity/Efficiency vs. Simplicity</a:t>
            </a:r>
            <a:endParaRPr lang="en-US" dirty="0"/>
          </a:p>
          <a:p>
            <a:r>
              <a:rPr lang="en-US" dirty="0">
                <a:latin typeface="Open Sans"/>
                <a:ea typeface="Open Sans"/>
                <a:cs typeface="Calibri"/>
              </a:rPr>
              <a:t>Compliance burden tools + audits</a:t>
            </a:r>
          </a:p>
          <a:p>
            <a:r>
              <a:rPr lang="en-US" dirty="0">
                <a:latin typeface="Open Sans"/>
                <a:ea typeface="Open Sans"/>
                <a:cs typeface="Calibri"/>
              </a:rPr>
              <a:t>Politics vs. Policy </a:t>
            </a:r>
          </a:p>
        </p:txBody>
      </p:sp>
      <p:sp>
        <p:nvSpPr>
          <p:cNvPr id="7" name="Title 1">
            <a:extLst>
              <a:ext uri="{FF2B5EF4-FFF2-40B4-BE49-F238E27FC236}">
                <a16:creationId xmlns:a16="http://schemas.microsoft.com/office/drawing/2014/main" id="{0B2863A4-E444-CC5F-72FD-F238724B7A35}"/>
              </a:ext>
            </a:extLst>
          </p:cNvPr>
          <p:cNvSpPr txBox="1">
            <a:spLocks/>
          </p:cNvSpPr>
          <p:nvPr/>
        </p:nvSpPr>
        <p:spPr>
          <a:xfrm>
            <a:off x="757148" y="201429"/>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Policy Considerations</a:t>
            </a:r>
          </a:p>
        </p:txBody>
      </p:sp>
    </p:spTree>
    <p:extLst>
      <p:ext uri="{BB962C8B-B14F-4D97-AF65-F5344CB8AC3E}">
        <p14:creationId xmlns:p14="http://schemas.microsoft.com/office/powerpoint/2010/main" val="887526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D0C5F3-A2E4-1182-8FC1-8E8CADEE81EB}"/>
              </a:ext>
            </a:extLst>
          </p:cNvPr>
          <p:cNvSpPr>
            <a:spLocks noGrp="1"/>
          </p:cNvSpPr>
          <p:nvPr>
            <p:ph idx="1"/>
          </p:nvPr>
        </p:nvSpPr>
        <p:spPr>
          <a:xfrm>
            <a:off x="457200" y="1405214"/>
            <a:ext cx="8229600" cy="3072088"/>
          </a:xfrm>
        </p:spPr>
        <p:txBody>
          <a:bodyPr vert="horz" lIns="91440" tIns="45720" rIns="91440" bIns="45720" rtlCol="0" anchor="t">
            <a:normAutofit/>
          </a:bodyPr>
          <a:lstStyle/>
          <a:p>
            <a:r>
              <a:rPr lang="en-US" dirty="0">
                <a:latin typeface="Open Sans"/>
                <a:ea typeface="Open Sans"/>
                <a:cs typeface="Calibri"/>
              </a:rPr>
              <a:t>How is the credit calculated?</a:t>
            </a:r>
          </a:p>
          <a:p>
            <a:r>
              <a:rPr lang="en-US" dirty="0">
                <a:latin typeface="Open Sans"/>
                <a:ea typeface="Open Sans"/>
                <a:cs typeface="Calibri"/>
              </a:rPr>
              <a:t>How do you apply for the credit?</a:t>
            </a:r>
            <a:endParaRPr lang="en-US" dirty="0"/>
          </a:p>
          <a:p>
            <a:r>
              <a:rPr lang="en-US" dirty="0">
                <a:latin typeface="Open Sans"/>
                <a:ea typeface="Open Sans"/>
                <a:cs typeface="Calibri"/>
              </a:rPr>
              <a:t>Who the credit goes to? LL/T </a:t>
            </a:r>
          </a:p>
          <a:p>
            <a:r>
              <a:rPr lang="en-US" dirty="0">
                <a:latin typeface="Open Sans"/>
                <a:ea typeface="Open Sans"/>
                <a:cs typeface="Calibri"/>
              </a:rPr>
              <a:t>Who is eligible? Income limits?</a:t>
            </a:r>
            <a:endParaRPr lang="en-US" dirty="0"/>
          </a:p>
          <a:p>
            <a:r>
              <a:rPr lang="en-US" dirty="0">
                <a:latin typeface="Open Sans"/>
                <a:ea typeface="Open Sans"/>
                <a:cs typeface="Calibri"/>
              </a:rPr>
              <a:t>How often can you get the credit?</a:t>
            </a:r>
          </a:p>
        </p:txBody>
      </p:sp>
      <p:sp>
        <p:nvSpPr>
          <p:cNvPr id="7" name="Title 1">
            <a:extLst>
              <a:ext uri="{FF2B5EF4-FFF2-40B4-BE49-F238E27FC236}">
                <a16:creationId xmlns:a16="http://schemas.microsoft.com/office/drawing/2014/main" id="{0B2863A4-E444-CC5F-72FD-F238724B7A35}"/>
              </a:ext>
            </a:extLst>
          </p:cNvPr>
          <p:cNvSpPr txBox="1">
            <a:spLocks/>
          </p:cNvSpPr>
          <p:nvPr/>
        </p:nvSpPr>
        <p:spPr>
          <a:xfrm>
            <a:off x="757148" y="201429"/>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Other Elements of RTC</a:t>
            </a:r>
          </a:p>
        </p:txBody>
      </p:sp>
    </p:spTree>
    <p:extLst>
      <p:ext uri="{BB962C8B-B14F-4D97-AF65-F5344CB8AC3E}">
        <p14:creationId xmlns:p14="http://schemas.microsoft.com/office/powerpoint/2010/main" val="886682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0A7335C-2D73-489F-8D7A-25C414D25E4E}"/>
              </a:ext>
            </a:extLst>
          </p:cNvPr>
          <p:cNvPicPr>
            <a:picLocks noChangeAspect="1"/>
          </p:cNvPicPr>
          <p:nvPr/>
        </p:nvPicPr>
        <p:blipFill>
          <a:blip r:embed="rId3"/>
          <a:stretch>
            <a:fillRect/>
          </a:stretch>
        </p:blipFill>
        <p:spPr>
          <a:xfrm>
            <a:off x="296067" y="792350"/>
            <a:ext cx="7630705" cy="3703450"/>
          </a:xfrm>
          <a:prstGeom prst="rect">
            <a:avLst/>
          </a:prstGeom>
        </p:spPr>
      </p:pic>
    </p:spTree>
    <p:extLst>
      <p:ext uri="{BB962C8B-B14F-4D97-AF65-F5344CB8AC3E}">
        <p14:creationId xmlns:p14="http://schemas.microsoft.com/office/powerpoint/2010/main" val="314052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Diagram&#10;&#10;Description automatically generated">
            <a:extLst>
              <a:ext uri="{FF2B5EF4-FFF2-40B4-BE49-F238E27FC236}">
                <a16:creationId xmlns:a16="http://schemas.microsoft.com/office/drawing/2014/main" id="{676AE22C-C5EE-A844-4966-08036E53C67F}"/>
              </a:ext>
            </a:extLst>
          </p:cNvPr>
          <p:cNvPicPr>
            <a:picLocks noChangeAspect="1"/>
          </p:cNvPicPr>
          <p:nvPr/>
        </p:nvPicPr>
        <p:blipFill>
          <a:blip r:embed="rId3"/>
          <a:stretch>
            <a:fillRect/>
          </a:stretch>
        </p:blipFill>
        <p:spPr>
          <a:xfrm>
            <a:off x="726539" y="561976"/>
            <a:ext cx="7064232" cy="3996048"/>
          </a:xfrm>
          <a:prstGeom prst="rect">
            <a:avLst/>
          </a:prstGeom>
        </p:spPr>
      </p:pic>
      <p:sp>
        <p:nvSpPr>
          <p:cNvPr id="3" name="Slide Number Placeholder 2">
            <a:extLst>
              <a:ext uri="{FF2B5EF4-FFF2-40B4-BE49-F238E27FC236}">
                <a16:creationId xmlns:a16="http://schemas.microsoft.com/office/drawing/2014/main" id="{5DFA2267-4CFB-3812-5809-6A27FC6EB3E2}"/>
              </a:ext>
            </a:extLst>
          </p:cNvPr>
          <p:cNvSpPr txBox="1">
            <a:spLocks/>
          </p:cNvSpPr>
          <p:nvPr/>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19</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0577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B5F2B-F512-FDD9-A737-D3CC474DBEFA}"/>
              </a:ext>
            </a:extLst>
          </p:cNvPr>
          <p:cNvSpPr>
            <a:spLocks noGrp="1"/>
          </p:cNvSpPr>
          <p:nvPr>
            <p:ph type="title"/>
          </p:nvPr>
        </p:nvSpPr>
        <p:spPr>
          <a:xfrm>
            <a:off x="1999080" y="3664262"/>
            <a:ext cx="5147187" cy="646198"/>
          </a:xfrm>
        </p:spPr>
        <p:txBody>
          <a:bodyPr>
            <a:noAutofit/>
          </a:bodyPr>
          <a:lstStyle/>
          <a:p>
            <a:br>
              <a:rPr lang="en-US" sz="1400">
                <a:latin typeface="Open Sans"/>
              </a:rPr>
            </a:br>
            <a:r>
              <a:rPr lang="en-US" sz="1400" b="1">
                <a:latin typeface="Open Sans"/>
                <a:ea typeface="Open Sans"/>
                <a:cs typeface="Open Sans"/>
              </a:rPr>
              <a:t>Michael Santos</a:t>
            </a:r>
            <a:br>
              <a:rPr lang="en-US" sz="1400" b="1">
                <a:latin typeface="Open Sans"/>
              </a:rPr>
            </a:br>
            <a:r>
              <a:rPr lang="en-US" sz="1400">
                <a:latin typeface="Open Sans"/>
                <a:ea typeface="Open Sans"/>
                <a:cs typeface="Open Sans"/>
              </a:rPr>
              <a:t>Associate Director </a:t>
            </a:r>
            <a:br>
              <a:rPr lang="en-US" sz="1400">
                <a:latin typeface="Open Sans"/>
                <a:ea typeface="Open Sans"/>
                <a:cs typeface="Open Sans"/>
              </a:rPr>
            </a:br>
            <a:r>
              <a:rPr lang="en-US" sz="1400">
                <a:latin typeface="Open Sans"/>
                <a:ea typeface="Open Sans"/>
                <a:cs typeface="Open Sans"/>
              </a:rPr>
              <a:t>RESULTS U.S. Poverty Policy</a:t>
            </a:r>
            <a:br>
              <a:rPr lang="en-US" sz="1400">
                <a:latin typeface="Open Sans"/>
              </a:rPr>
            </a:br>
            <a:r>
              <a:rPr lang="en-US" sz="1400">
                <a:latin typeface="Open Sans"/>
                <a:ea typeface="Open Sans"/>
                <a:cs typeface="Open Sans"/>
                <a:hlinkClick r:id="rId3"/>
              </a:rPr>
              <a:t>msantos@results.org</a:t>
            </a:r>
            <a:r>
              <a:rPr lang="en-US" sz="1400">
                <a:latin typeface="Open Sans"/>
                <a:ea typeface="Open Sans"/>
                <a:cs typeface="Open Sans"/>
              </a:rPr>
              <a:t> </a:t>
            </a:r>
          </a:p>
        </p:txBody>
      </p:sp>
      <p:sp>
        <p:nvSpPr>
          <p:cNvPr id="4" name="AutoShape 6" descr="Joanne Carter">
            <a:extLst>
              <a:ext uri="{FF2B5EF4-FFF2-40B4-BE49-F238E27FC236}">
                <a16:creationId xmlns:a16="http://schemas.microsoft.com/office/drawing/2014/main" id="{963B29C1-061C-51CE-33D0-E6F651D10974}"/>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Joanne Carter">
            <a:extLst>
              <a:ext uri="{FF2B5EF4-FFF2-40B4-BE49-F238E27FC236}">
                <a16:creationId xmlns:a16="http://schemas.microsoft.com/office/drawing/2014/main" id="{CD4BACD3-674B-EE1A-1039-7AF6BA7A74FE}"/>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Joanne Carter">
            <a:extLst>
              <a:ext uri="{FF2B5EF4-FFF2-40B4-BE49-F238E27FC236}">
                <a16:creationId xmlns:a16="http://schemas.microsoft.com/office/drawing/2014/main" id="{64F5C5B1-669B-D990-DA89-72917028EFE3}"/>
              </a:ext>
            </a:extLst>
          </p:cNvPr>
          <p:cNvSpPr>
            <a:spLocks noChangeAspect="1" noChangeArrowheads="1"/>
          </p:cNvSpPr>
          <p:nvPr/>
        </p:nvSpPr>
        <p:spPr bwMode="auto">
          <a:xfrm>
            <a:off x="4724400" y="27241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Title 1">
            <a:extLst>
              <a:ext uri="{FF2B5EF4-FFF2-40B4-BE49-F238E27FC236}">
                <a16:creationId xmlns:a16="http://schemas.microsoft.com/office/drawing/2014/main" id="{910307DF-B13D-A3A4-F98D-50B37D822953}"/>
              </a:ext>
            </a:extLst>
          </p:cNvPr>
          <p:cNvSpPr txBox="1">
            <a:spLocks/>
          </p:cNvSpPr>
          <p:nvPr/>
        </p:nvSpPr>
        <p:spPr>
          <a:xfrm>
            <a:off x="862683" y="436681"/>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200" b="1">
                <a:solidFill>
                  <a:srgbClr val="D50032"/>
                </a:solidFill>
                <a:latin typeface="Open Sans"/>
                <a:ea typeface="Open Sans"/>
                <a:cs typeface="Open Sans"/>
              </a:rPr>
              <a:t>Welcome!</a:t>
            </a:r>
          </a:p>
        </p:txBody>
      </p:sp>
      <p:pic>
        <p:nvPicPr>
          <p:cNvPr id="3" name="Picture 8" descr="A close-up of a child smiling&#10;&#10;Description automatically generated">
            <a:extLst>
              <a:ext uri="{FF2B5EF4-FFF2-40B4-BE49-F238E27FC236}">
                <a16:creationId xmlns:a16="http://schemas.microsoft.com/office/drawing/2014/main" id="{FB24F64B-1982-17B0-1E32-37DF77120764}"/>
              </a:ext>
            </a:extLst>
          </p:cNvPr>
          <p:cNvPicPr>
            <a:picLocks noChangeAspect="1"/>
          </p:cNvPicPr>
          <p:nvPr/>
        </p:nvPicPr>
        <p:blipFill>
          <a:blip r:embed="rId4"/>
          <a:stretch>
            <a:fillRect/>
          </a:stretch>
        </p:blipFill>
        <p:spPr>
          <a:xfrm>
            <a:off x="3765524" y="1281696"/>
            <a:ext cx="1598374" cy="2236157"/>
          </a:xfrm>
          <a:prstGeom prst="rect">
            <a:avLst/>
          </a:prstGeom>
        </p:spPr>
      </p:pic>
      <p:sp>
        <p:nvSpPr>
          <p:cNvPr id="5" name="Slide Number Placeholder 2">
            <a:extLst>
              <a:ext uri="{FF2B5EF4-FFF2-40B4-BE49-F238E27FC236}">
                <a16:creationId xmlns:a16="http://schemas.microsoft.com/office/drawing/2014/main" id="{FF72CFED-6EB1-7F1C-86E5-8D8F5190AC93}"/>
              </a:ext>
            </a:extLst>
          </p:cNvPr>
          <p:cNvSpPr txBox="1">
            <a:spLocks/>
          </p:cNvSpPr>
          <p:nvPr/>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2</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98009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E1475-7A8A-F0C7-E67D-550D15C3EA23}"/>
              </a:ext>
            </a:extLst>
          </p:cNvPr>
          <p:cNvSpPr>
            <a:spLocks noGrp="1"/>
          </p:cNvSpPr>
          <p:nvPr>
            <p:ph type="title"/>
          </p:nvPr>
        </p:nvSpPr>
        <p:spPr>
          <a:xfrm>
            <a:off x="867148" y="162749"/>
            <a:ext cx="7401491" cy="514384"/>
          </a:xfrm>
        </p:spPr>
        <p:txBody>
          <a:bodyPr>
            <a:normAutofit fontScale="90000"/>
          </a:bodyPr>
          <a:lstStyle/>
          <a:p>
            <a:r>
              <a:rPr lang="en-US" sz="3600" b="1" dirty="0">
                <a:solidFill>
                  <a:srgbClr val="D50032"/>
                </a:solidFill>
                <a:latin typeface="Open Sans"/>
                <a:ea typeface="Open Sans"/>
                <a:cs typeface="Open Sans"/>
              </a:rPr>
              <a:t>Congressional Renters Caucus</a:t>
            </a:r>
            <a:endParaRPr lang="en-US" sz="3600" b="1"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5" name="Content Placeholder 4" descr="Tax outline">
            <a:extLst>
              <a:ext uri="{FF2B5EF4-FFF2-40B4-BE49-F238E27FC236}">
                <a16:creationId xmlns:a16="http://schemas.microsoft.com/office/drawing/2014/main" id="{1E8D54B3-0C52-0F78-9B4D-BF44007F1B6C}"/>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2634306" y="757886"/>
            <a:ext cx="914397" cy="914397"/>
          </a:xfrm>
        </p:spPr>
      </p:pic>
      <p:pic>
        <p:nvPicPr>
          <p:cNvPr id="7" name="Graphic 6" descr="Mortgage outline">
            <a:extLst>
              <a:ext uri="{FF2B5EF4-FFF2-40B4-BE49-F238E27FC236}">
                <a16:creationId xmlns:a16="http://schemas.microsoft.com/office/drawing/2014/main" id="{11E7D9D6-C207-862E-9977-6F65D2539B8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67148" y="745705"/>
            <a:ext cx="914400" cy="914400"/>
          </a:xfrm>
          <a:prstGeom prst="rect">
            <a:avLst/>
          </a:prstGeom>
        </p:spPr>
      </p:pic>
      <p:pic>
        <p:nvPicPr>
          <p:cNvPr id="21" name="Graphic 20" descr="Man with baby outline">
            <a:extLst>
              <a:ext uri="{FF2B5EF4-FFF2-40B4-BE49-F238E27FC236}">
                <a16:creationId xmlns:a16="http://schemas.microsoft.com/office/drawing/2014/main" id="{1337A881-02EB-3A5B-E0F4-BD848261ED8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719906" y="751576"/>
            <a:ext cx="914400" cy="914400"/>
          </a:xfrm>
          <a:prstGeom prst="rect">
            <a:avLst/>
          </a:prstGeom>
        </p:spPr>
      </p:pic>
      <p:pic>
        <p:nvPicPr>
          <p:cNvPr id="6" name="Picture 7" descr="A group of people posing for a photo in front of a white building&#10;&#10;Description automatically generated">
            <a:extLst>
              <a:ext uri="{FF2B5EF4-FFF2-40B4-BE49-F238E27FC236}">
                <a16:creationId xmlns:a16="http://schemas.microsoft.com/office/drawing/2014/main" id="{6AE105E2-F8B9-4181-5B67-A3D256E67419}"/>
              </a:ext>
            </a:extLst>
          </p:cNvPr>
          <p:cNvPicPr>
            <a:picLocks noChangeAspect="1"/>
          </p:cNvPicPr>
          <p:nvPr/>
        </p:nvPicPr>
        <p:blipFill>
          <a:blip r:embed="rId9"/>
          <a:stretch>
            <a:fillRect/>
          </a:stretch>
        </p:blipFill>
        <p:spPr>
          <a:xfrm>
            <a:off x="3922862" y="1208776"/>
            <a:ext cx="4802756" cy="3599371"/>
          </a:xfrm>
          <a:prstGeom prst="rect">
            <a:avLst/>
          </a:prstGeom>
        </p:spPr>
      </p:pic>
      <p:sp>
        <p:nvSpPr>
          <p:cNvPr id="3" name="TextBox 2">
            <a:extLst>
              <a:ext uri="{FF2B5EF4-FFF2-40B4-BE49-F238E27FC236}">
                <a16:creationId xmlns:a16="http://schemas.microsoft.com/office/drawing/2014/main" id="{0D9012DD-04E5-2CA2-7D92-9B2C336284B9}"/>
              </a:ext>
            </a:extLst>
          </p:cNvPr>
          <p:cNvSpPr txBox="1"/>
          <p:nvPr/>
        </p:nvSpPr>
        <p:spPr>
          <a:xfrm>
            <a:off x="79448" y="1728677"/>
            <a:ext cx="3910089" cy="3231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latin typeface="Open Sans"/>
                <a:ea typeface="Open Sans"/>
                <a:cs typeface="Calibri"/>
              </a:rPr>
              <a:t>Chair:</a:t>
            </a:r>
            <a:r>
              <a:rPr lang="en-US" sz="1600" dirty="0">
                <a:latin typeface="Open Sans"/>
                <a:ea typeface="Open Sans"/>
                <a:cs typeface="Calibri"/>
              </a:rPr>
              <a:t> </a:t>
            </a:r>
            <a:endParaRPr lang="en-US" sz="2000" dirty="0">
              <a:latin typeface="Calibri"/>
              <a:ea typeface="Open Sans"/>
              <a:cs typeface="Calibri"/>
            </a:endParaRPr>
          </a:p>
          <a:p>
            <a:pPr lvl="1"/>
            <a:r>
              <a:rPr lang="en-US" sz="1400" dirty="0">
                <a:latin typeface="Open Sans"/>
                <a:ea typeface="Open Sans"/>
                <a:cs typeface="Calibri"/>
              </a:rPr>
              <a:t>Jimmy Gomez (D-CA)</a:t>
            </a:r>
            <a:endParaRPr lang="en-US" sz="1400" dirty="0">
              <a:cs typeface="Calibri"/>
            </a:endParaRPr>
          </a:p>
          <a:p>
            <a:r>
              <a:rPr lang="en-US" sz="1600" b="1" dirty="0">
                <a:latin typeface="Open Sans"/>
                <a:ea typeface="Open Sans"/>
                <a:cs typeface="Calibri"/>
              </a:rPr>
              <a:t>Vice-Chairs: </a:t>
            </a:r>
            <a:endParaRPr lang="en-US" sz="1400" dirty="0">
              <a:latin typeface="Calibri"/>
              <a:ea typeface="Open Sans"/>
              <a:cs typeface="Calibri"/>
            </a:endParaRPr>
          </a:p>
          <a:p>
            <a:pPr lvl="1"/>
            <a:r>
              <a:rPr lang="en-US" sz="1400" dirty="0">
                <a:latin typeface="Open Sans"/>
                <a:ea typeface="Open Sans"/>
                <a:cs typeface="Calibri"/>
              </a:rPr>
              <a:t>Ritchie Torres (D-NY) + </a:t>
            </a:r>
            <a:endParaRPr lang="en-US" sz="1400" dirty="0">
              <a:latin typeface="Calibri"/>
              <a:ea typeface="Open Sans"/>
              <a:cs typeface="Calibri"/>
            </a:endParaRPr>
          </a:p>
          <a:p>
            <a:pPr lvl="1"/>
            <a:r>
              <a:rPr lang="en-US" sz="1400" dirty="0">
                <a:latin typeface="Open Sans"/>
                <a:ea typeface="Open Sans"/>
                <a:cs typeface="Calibri"/>
              </a:rPr>
              <a:t>Ayanna Pressley (D-MA) </a:t>
            </a:r>
            <a:endParaRPr lang="en-US" sz="1400" dirty="0">
              <a:cs typeface="Calibri"/>
            </a:endParaRPr>
          </a:p>
          <a:p>
            <a:r>
              <a:rPr lang="en-US" sz="1600" b="1" dirty="0">
                <a:latin typeface="Open Sans"/>
                <a:ea typeface="Open Sans"/>
                <a:cs typeface="Calibri"/>
              </a:rPr>
              <a:t>Other members: </a:t>
            </a:r>
          </a:p>
          <a:p>
            <a:pPr lvl="1"/>
            <a:r>
              <a:rPr lang="en-US" sz="1400" dirty="0">
                <a:latin typeface="Open Sans"/>
                <a:ea typeface="Open Sans"/>
                <a:cs typeface="Calibri"/>
              </a:rPr>
              <a:t>Dan Goldman (NY)</a:t>
            </a:r>
            <a:endParaRPr lang="en-US" sz="1400" dirty="0">
              <a:latin typeface="Open Sans"/>
              <a:ea typeface="Open Sans"/>
              <a:cs typeface="Open Sans"/>
            </a:endParaRPr>
          </a:p>
          <a:p>
            <a:pPr lvl="1"/>
            <a:r>
              <a:rPr lang="en-US" sz="1400" dirty="0">
                <a:latin typeface="Open Sans"/>
                <a:ea typeface="Open Sans"/>
                <a:cs typeface="Calibri"/>
              </a:rPr>
              <a:t>Rob Menendez (NJ)</a:t>
            </a:r>
          </a:p>
          <a:p>
            <a:pPr lvl="1"/>
            <a:r>
              <a:rPr lang="en-US" sz="1400" dirty="0">
                <a:latin typeface="Open Sans"/>
                <a:ea typeface="Open Sans"/>
                <a:cs typeface="Calibri"/>
              </a:rPr>
              <a:t>Maxwell Alejandro Frost (FL)</a:t>
            </a:r>
          </a:p>
          <a:p>
            <a:pPr lvl="1"/>
            <a:r>
              <a:rPr lang="en-US" sz="1400" dirty="0">
                <a:latin typeface="Open Sans"/>
                <a:ea typeface="Open Sans"/>
                <a:cs typeface="Calibri"/>
              </a:rPr>
              <a:t>Dwight Evans (PA)</a:t>
            </a:r>
          </a:p>
          <a:p>
            <a:pPr lvl="1"/>
            <a:r>
              <a:rPr lang="en-US" sz="1400" dirty="0">
                <a:latin typeface="Open Sans"/>
                <a:ea typeface="Open Sans"/>
                <a:cs typeface="Calibri"/>
              </a:rPr>
              <a:t>Sydney </a:t>
            </a:r>
            <a:r>
              <a:rPr lang="en-US" sz="1400" dirty="0" err="1">
                <a:latin typeface="Open Sans"/>
                <a:ea typeface="Open Sans"/>
                <a:cs typeface="Calibri"/>
              </a:rPr>
              <a:t>Kamlager</a:t>
            </a:r>
            <a:r>
              <a:rPr lang="en-US" sz="1400" dirty="0">
                <a:latin typeface="Open Sans"/>
                <a:ea typeface="Open Sans"/>
                <a:cs typeface="Calibri"/>
              </a:rPr>
              <a:t>-Dove (CA)</a:t>
            </a:r>
          </a:p>
          <a:p>
            <a:pPr lvl="1"/>
            <a:r>
              <a:rPr lang="en-US" sz="1400" dirty="0">
                <a:latin typeface="Open Sans"/>
                <a:ea typeface="Open Sans"/>
                <a:cs typeface="Calibri"/>
              </a:rPr>
              <a:t>Lloyd Doggett (TX)</a:t>
            </a:r>
          </a:p>
          <a:p>
            <a:pPr lvl="1"/>
            <a:r>
              <a:rPr lang="en-US" sz="1400" dirty="0">
                <a:latin typeface="Open Sans"/>
                <a:ea typeface="Open Sans"/>
                <a:cs typeface="Calibri"/>
              </a:rPr>
              <a:t>Grace Meng (NY)</a:t>
            </a:r>
          </a:p>
          <a:p>
            <a:pPr lvl="1"/>
            <a:r>
              <a:rPr lang="en-US" sz="1400" dirty="0">
                <a:latin typeface="Open Sans"/>
                <a:ea typeface="Open Sans"/>
                <a:cs typeface="Calibri"/>
              </a:rPr>
              <a:t>Delegate Eleanor Holmes Norton (DC</a:t>
            </a:r>
            <a:r>
              <a:rPr lang="en-US" sz="1600" dirty="0">
                <a:latin typeface="Open Sans"/>
                <a:ea typeface="Open Sans"/>
                <a:cs typeface="Calibri"/>
              </a:rPr>
              <a:t>) </a:t>
            </a:r>
            <a:endParaRPr lang="en-US" sz="1400" dirty="0">
              <a:latin typeface="Open Sans"/>
              <a:ea typeface="Open Sans"/>
              <a:cs typeface="Calibri"/>
            </a:endParaRPr>
          </a:p>
        </p:txBody>
      </p:sp>
      <p:sp>
        <p:nvSpPr>
          <p:cNvPr id="4" name="Slide Number Placeholder 2">
            <a:extLst>
              <a:ext uri="{FF2B5EF4-FFF2-40B4-BE49-F238E27FC236}">
                <a16:creationId xmlns:a16="http://schemas.microsoft.com/office/drawing/2014/main" id="{725CA5CF-2A92-DDE4-70E6-D1B9956CCE67}"/>
              </a:ext>
            </a:extLst>
          </p:cNvPr>
          <p:cNvSpPr txBox="1">
            <a:spLocks/>
          </p:cNvSpPr>
          <p:nvPr/>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20</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58358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1266907" y="7802"/>
            <a:ext cx="6610185" cy="1142983"/>
          </a:xfrm>
        </p:spPr>
        <p:txBody>
          <a:bodyPr>
            <a:noAutofit/>
          </a:bodyPr>
          <a:lstStyle/>
          <a:p>
            <a:r>
              <a:rPr lang="en-US" sz="3600" b="1" dirty="0">
                <a:solidFill>
                  <a:srgbClr val="D50032"/>
                </a:solidFill>
                <a:latin typeface="Open Sans"/>
                <a:ea typeface="Open Sans"/>
                <a:cs typeface="Open Sans"/>
              </a:rPr>
              <a:t>Key Takeaway</a:t>
            </a:r>
            <a:endParaRPr lang="en-US" dirty="0">
              <a:ea typeface="Open Sans"/>
              <a:cs typeface="Open Sans"/>
            </a:endParaRPr>
          </a:p>
        </p:txBody>
      </p:sp>
      <p:sp>
        <p:nvSpPr>
          <p:cNvPr id="3" name="Content Placeholder 2">
            <a:extLst>
              <a:ext uri="{FF2B5EF4-FFF2-40B4-BE49-F238E27FC236}">
                <a16:creationId xmlns:a16="http://schemas.microsoft.com/office/drawing/2014/main" id="{0D00B95B-EDE8-125E-7E82-697A82B77E29}"/>
              </a:ext>
            </a:extLst>
          </p:cNvPr>
          <p:cNvSpPr>
            <a:spLocks noGrp="1"/>
          </p:cNvSpPr>
          <p:nvPr>
            <p:ph idx="1"/>
          </p:nvPr>
        </p:nvSpPr>
        <p:spPr>
          <a:xfrm>
            <a:off x="457200" y="1405214"/>
            <a:ext cx="8229600" cy="2026143"/>
          </a:xfrm>
        </p:spPr>
        <p:txBody>
          <a:bodyPr vert="horz" lIns="91440" tIns="45720" rIns="91440" bIns="45720" rtlCol="0" anchor="t">
            <a:normAutofit fontScale="92500" lnSpcReduction="20000"/>
          </a:bodyPr>
          <a:lstStyle/>
          <a:p>
            <a:r>
              <a:rPr lang="en-US" dirty="0">
                <a:latin typeface="Open Sans"/>
                <a:ea typeface="Open Sans"/>
                <a:cs typeface="Calibri"/>
              </a:rPr>
              <a:t>We need a tax credit that helps rent-burdened low-income renters </a:t>
            </a:r>
          </a:p>
          <a:p>
            <a:r>
              <a:rPr lang="en-US" dirty="0">
                <a:latin typeface="Open Sans"/>
                <a:ea typeface="Open Sans"/>
                <a:cs typeface="Calibri"/>
              </a:rPr>
              <a:t>The more rent-burdened you are, the greater the tax credit can help so you don’t have to pay more than your fair share</a:t>
            </a:r>
          </a:p>
          <a:p>
            <a:pPr marL="0" indent="0" algn="ctr">
              <a:buNone/>
            </a:pPr>
            <a:endParaRPr lang="en-US" dirty="0">
              <a:latin typeface="Open Sans"/>
              <a:ea typeface="Open Sans"/>
              <a:cs typeface="Calibri"/>
            </a:endParaRPr>
          </a:p>
        </p:txBody>
      </p:sp>
    </p:spTree>
    <p:extLst>
      <p:ext uri="{BB962C8B-B14F-4D97-AF65-F5344CB8AC3E}">
        <p14:creationId xmlns:p14="http://schemas.microsoft.com/office/powerpoint/2010/main" val="1939061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1267074" y="1875193"/>
            <a:ext cx="6610185" cy="1142983"/>
          </a:xfrm>
        </p:spPr>
        <p:txBody>
          <a:bodyPr>
            <a:noAutofit/>
          </a:bodyPr>
          <a:lstStyle/>
          <a:p>
            <a:r>
              <a:rPr lang="en-US" sz="3600" b="1" dirty="0">
                <a:solidFill>
                  <a:srgbClr val="D50032"/>
                </a:solidFill>
                <a:latin typeface="Open Sans"/>
                <a:ea typeface="Open Sans"/>
                <a:cs typeface="Open Sans"/>
              </a:rPr>
              <a:t>Questions?</a:t>
            </a:r>
            <a:endParaRPr lang="en-US" dirty="0">
              <a:ea typeface="Open Sans"/>
              <a:cs typeface="Open Sans"/>
            </a:endParaRPr>
          </a:p>
        </p:txBody>
      </p:sp>
    </p:spTree>
    <p:extLst>
      <p:ext uri="{BB962C8B-B14F-4D97-AF65-F5344CB8AC3E}">
        <p14:creationId xmlns:p14="http://schemas.microsoft.com/office/powerpoint/2010/main" val="2289497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B81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1267074" y="1875193"/>
            <a:ext cx="6610185" cy="1142983"/>
          </a:xfrm>
        </p:spPr>
        <p:txBody>
          <a:bodyPr>
            <a:noAutofit/>
          </a:bodyPr>
          <a:lstStyle/>
          <a:p>
            <a:r>
              <a:rPr lang="en-US" sz="3600" b="1">
                <a:latin typeface="Open Sans"/>
                <a:ea typeface="Open Sans"/>
                <a:cs typeface="Open Sans"/>
              </a:rPr>
              <a:t>Thank you!</a:t>
            </a:r>
            <a:endParaRPr lang="en-US">
              <a:ea typeface="Open Sans"/>
              <a:cs typeface="Open Sans"/>
            </a:endParaRPr>
          </a:p>
        </p:txBody>
      </p:sp>
    </p:spTree>
    <p:extLst>
      <p:ext uri="{BB962C8B-B14F-4D97-AF65-F5344CB8AC3E}">
        <p14:creationId xmlns:p14="http://schemas.microsoft.com/office/powerpoint/2010/main" val="3490027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227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9B5CF"/>
        </a:solidFill>
        <a:effectLst/>
      </p:bgPr>
    </p:bg>
    <p:spTree>
      <p:nvGrpSpPr>
        <p:cNvPr id="1" name=""/>
        <p:cNvGrpSpPr/>
        <p:nvPr/>
      </p:nvGrpSpPr>
      <p:grpSpPr>
        <a:xfrm>
          <a:off x="0" y="0"/>
          <a:ext cx="0" cy="0"/>
          <a:chOff x="0" y="0"/>
          <a:chExt cx="0" cy="0"/>
        </a:xfrm>
      </p:grpSpPr>
      <p:sp>
        <p:nvSpPr>
          <p:cNvPr id="2" name="Google Shape;212;p33">
            <a:extLst>
              <a:ext uri="{FF2B5EF4-FFF2-40B4-BE49-F238E27FC236}">
                <a16:creationId xmlns:a16="http://schemas.microsoft.com/office/drawing/2014/main" id="{732CBF18-83CD-C64B-88DB-B02361B53464}"/>
              </a:ext>
            </a:extLst>
          </p:cNvPr>
          <p:cNvSpPr txBox="1">
            <a:spLocks/>
          </p:cNvSpPr>
          <p:nvPr/>
        </p:nvSpPr>
        <p:spPr>
          <a:xfrm>
            <a:off x="-75997" y="1506926"/>
            <a:ext cx="9144001" cy="2129648"/>
          </a:xfrm>
          <a:prstGeom prst="rect">
            <a:avLst/>
          </a:prstGeom>
          <a:noFill/>
          <a:ln w="12700">
            <a:noFill/>
            <a:miter lim="400000"/>
          </a:ln>
          <a:extLst>
            <a:ext uri="{C572A759-6A51-4108-AA02-DFA0A04FC94B}">
              <ma14:wrappingTextBoxFlag xmlns="" xmlns:ma14="http://schemas.microsoft.com/office/mac/drawingml/2011/main" val="1"/>
            </a:ext>
          </a:extLst>
        </p:spPr>
        <p:txBody>
          <a:bodyPr spcFirstLastPara="1" wrap="square" lIns="0" tIns="0" rIns="0" bIns="0" anchor="ctr" anchorCtr="0">
            <a:noAutofit/>
          </a:bodyPr>
          <a:lstStyle>
            <a:lvl1pPr marL="0" marR="0" lvl="0" indent="0" algn="ctr" defTabSz="584200" rtl="0" latinLnBrk="0">
              <a:lnSpc>
                <a:spcPct val="100000"/>
              </a:lnSpc>
              <a:spcBef>
                <a:spcPts val="0"/>
              </a:spcBef>
              <a:spcAft>
                <a:spcPts val="0"/>
              </a:spcAft>
              <a:buClr>
                <a:srgbClr val="58585B"/>
              </a:buClr>
              <a:buSzPts val="6200"/>
              <a:buFont typeface="Helvetica Neue"/>
              <a:buNone/>
              <a:tabLst/>
              <a:defRPr sz="6200" b="0" i="0" u="none" strike="noStrike" cap="none" spc="0" baseline="0">
                <a:ln>
                  <a:noFill/>
                </a:ln>
                <a:solidFill>
                  <a:srgbClr val="58585B"/>
                </a:solidFill>
                <a:uFillTx/>
                <a:latin typeface="Helvetica Neue"/>
                <a:ea typeface="Helvetica Neue"/>
                <a:cs typeface="Helvetica Neue"/>
                <a:sym typeface="Helvetica Neue"/>
              </a:defRPr>
            </a:lvl1pPr>
            <a:lvl2pPr marL="0" marR="0" lvl="1" indent="2286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2pPr>
            <a:lvl3pPr marL="0" marR="0" lvl="2" indent="4572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3pPr>
            <a:lvl4pPr marL="0" marR="0" lvl="3" indent="6858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4pPr>
            <a:lvl5pPr marL="0" marR="0" lvl="4" indent="9144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5pPr>
            <a:lvl6pPr marL="0" marR="0" lvl="5" indent="11430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6pPr>
            <a:lvl7pPr marL="0" marR="0" lvl="6" indent="13716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7pPr>
            <a:lvl8pPr marL="0" marR="0" lvl="7" indent="16002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8pPr>
            <a:lvl9pPr marL="0" marR="0" lvl="8" indent="1828800" algn="ctr" defTabSz="584200" rtl="0" latinLnBrk="0">
              <a:lnSpc>
                <a:spcPct val="100000"/>
              </a:lnSpc>
              <a:spcBef>
                <a:spcPts val="0"/>
              </a:spcBef>
              <a:spcAft>
                <a:spcPts val="0"/>
              </a:spcAft>
              <a:buClr>
                <a:srgbClr val="FFFFFF"/>
              </a:buClr>
              <a:buSzPts val="8000"/>
              <a:buFont typeface="Helvetica Neue Light"/>
              <a:buNone/>
              <a:tabLst/>
              <a:defRPr sz="8000" b="0" i="0" u="none" strike="noStrike" cap="none" spc="0" baseline="0">
                <a:ln>
                  <a:noFill/>
                </a:ln>
                <a:solidFill>
                  <a:srgbClr val="FFFFFF"/>
                </a:solidFill>
                <a:uFillTx/>
                <a:latin typeface="Helvetica Neue Light"/>
                <a:ea typeface="Helvetica Neue Light"/>
                <a:cs typeface="Helvetica Neue Light"/>
                <a:sym typeface="Helvetica Neue Light"/>
              </a:defRPr>
            </a:lvl9pPr>
          </a:lstStyle>
          <a:p>
            <a:r>
              <a:rPr lang="en-US" sz="5400" b="1" dirty="0">
                <a:solidFill>
                  <a:schemeClr val="bg1"/>
                </a:solidFill>
                <a:latin typeface="Open Sans"/>
                <a:ea typeface="Open Sans"/>
                <a:cs typeface="Open Sans"/>
              </a:rPr>
              <a:t>Renter Tax Credit</a:t>
            </a:r>
            <a:endParaRPr lang="en-US" dirty="0">
              <a:solidFill>
                <a:schemeClr val="bg1"/>
              </a:solidFill>
            </a:endParaRPr>
          </a:p>
        </p:txBody>
      </p:sp>
    </p:spTree>
    <p:extLst>
      <p:ext uri="{BB962C8B-B14F-4D97-AF65-F5344CB8AC3E}">
        <p14:creationId xmlns:p14="http://schemas.microsoft.com/office/powerpoint/2010/main" val="310276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1266907" y="7802"/>
            <a:ext cx="6610185" cy="1142983"/>
          </a:xfrm>
        </p:spPr>
        <p:txBody>
          <a:bodyPr>
            <a:noAutofit/>
          </a:bodyPr>
          <a:lstStyle/>
          <a:p>
            <a:r>
              <a:rPr lang="en-US" sz="3600" b="1" dirty="0">
                <a:solidFill>
                  <a:srgbClr val="D50032"/>
                </a:solidFill>
                <a:latin typeface="Open Sans"/>
                <a:ea typeface="Open Sans"/>
                <a:cs typeface="Open Sans"/>
              </a:rPr>
              <a:t>Goals &amp; Objectives</a:t>
            </a:r>
            <a:endParaRPr lang="en-US" dirty="0">
              <a:ea typeface="Open Sans"/>
              <a:cs typeface="Open Sans"/>
            </a:endParaRPr>
          </a:p>
        </p:txBody>
      </p:sp>
      <p:sp>
        <p:nvSpPr>
          <p:cNvPr id="3" name="Content Placeholder 2">
            <a:extLst>
              <a:ext uri="{FF2B5EF4-FFF2-40B4-BE49-F238E27FC236}">
                <a16:creationId xmlns:a16="http://schemas.microsoft.com/office/drawing/2014/main" id="{0D00B95B-EDE8-125E-7E82-697A82B77E29}"/>
              </a:ext>
            </a:extLst>
          </p:cNvPr>
          <p:cNvSpPr>
            <a:spLocks noGrp="1"/>
          </p:cNvSpPr>
          <p:nvPr>
            <p:ph idx="1"/>
          </p:nvPr>
        </p:nvSpPr>
        <p:spPr>
          <a:xfrm>
            <a:off x="457200" y="1405214"/>
            <a:ext cx="8229600" cy="2723726"/>
          </a:xfrm>
        </p:spPr>
        <p:txBody>
          <a:bodyPr vert="horz" lIns="91440" tIns="45720" rIns="91440" bIns="45720" rtlCol="0" anchor="t">
            <a:normAutofit fontScale="85000" lnSpcReduction="10000"/>
          </a:bodyPr>
          <a:lstStyle/>
          <a:p>
            <a:pPr>
              <a:lnSpc>
                <a:spcPct val="124000"/>
              </a:lnSpc>
            </a:pPr>
            <a:r>
              <a:rPr lang="en-US" dirty="0">
                <a:latin typeface="Open Sans"/>
                <a:ea typeface="Open Sans"/>
                <a:cs typeface="Calibri"/>
              </a:rPr>
              <a:t>Understand the basics of RTC</a:t>
            </a:r>
          </a:p>
          <a:p>
            <a:pPr>
              <a:lnSpc>
                <a:spcPct val="124000"/>
              </a:lnSpc>
            </a:pPr>
            <a:r>
              <a:rPr lang="en-US" dirty="0">
                <a:latin typeface="Open Sans"/>
                <a:ea typeface="Open Sans"/>
                <a:cs typeface="Calibri"/>
              </a:rPr>
              <a:t>Know the policy considerations informing the debate on RTC (landmines/pressure points)</a:t>
            </a:r>
          </a:p>
          <a:p>
            <a:pPr>
              <a:lnSpc>
                <a:spcPct val="124000"/>
              </a:lnSpc>
            </a:pPr>
            <a:r>
              <a:rPr lang="en-US" dirty="0">
                <a:latin typeface="Open Sans"/>
                <a:ea typeface="Open Sans"/>
                <a:cs typeface="Calibri"/>
              </a:rPr>
              <a:t>Learn how to compare a universal RTC to other incremental or simpler bills</a:t>
            </a:r>
          </a:p>
        </p:txBody>
      </p:sp>
    </p:spTree>
    <p:extLst>
      <p:ext uri="{BB962C8B-B14F-4D97-AF65-F5344CB8AC3E}">
        <p14:creationId xmlns:p14="http://schemas.microsoft.com/office/powerpoint/2010/main" val="227372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A picture containing graphical user interface&#10;&#10;Description automatically generated">
            <a:extLst>
              <a:ext uri="{FF2B5EF4-FFF2-40B4-BE49-F238E27FC236}">
                <a16:creationId xmlns:a16="http://schemas.microsoft.com/office/drawing/2014/main" id="{D7CEEBD9-234F-BA6F-41D6-C6467633D50B}"/>
              </a:ext>
            </a:extLst>
          </p:cNvPr>
          <p:cNvPicPr>
            <a:picLocks noChangeAspect="1"/>
          </p:cNvPicPr>
          <p:nvPr/>
        </p:nvPicPr>
        <p:blipFill>
          <a:blip r:embed="rId3"/>
          <a:stretch>
            <a:fillRect/>
          </a:stretch>
        </p:blipFill>
        <p:spPr>
          <a:xfrm>
            <a:off x="516391" y="826356"/>
            <a:ext cx="7437663" cy="3745921"/>
          </a:xfrm>
          <a:prstGeom prst="rect">
            <a:avLst/>
          </a:prstGeom>
        </p:spPr>
      </p:pic>
      <p:sp>
        <p:nvSpPr>
          <p:cNvPr id="2" name="Slide Number Placeholder 2">
            <a:extLst>
              <a:ext uri="{FF2B5EF4-FFF2-40B4-BE49-F238E27FC236}">
                <a16:creationId xmlns:a16="http://schemas.microsoft.com/office/drawing/2014/main" id="{B9CC5B52-CB6F-8AC8-364F-C3F863464890}"/>
              </a:ext>
            </a:extLst>
          </p:cNvPr>
          <p:cNvSpPr txBox="1">
            <a:spLocks/>
          </p:cNvSpPr>
          <p:nvPr/>
        </p:nvSpPr>
        <p:spPr>
          <a:xfrm>
            <a:off x="0" y="2092"/>
            <a:ext cx="457200"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350" i="0" smtClean="0">
                <a:latin typeface="Open Sans" panose="020B0606030504020204" pitchFamily="34" charset="0"/>
                <a:ea typeface="Open Sans" panose="020B0606030504020204" pitchFamily="34" charset="0"/>
                <a:cs typeface="Open Sans" panose="020B0606030504020204" pitchFamily="34" charset="0"/>
              </a:rPr>
              <a:pPr/>
              <a:t>5</a:t>
            </a:fld>
            <a:endParaRPr lang="en-US" sz="1350" i="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74828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3A27DC-C20E-5495-B403-AC8311C38C8A}"/>
              </a:ext>
            </a:extLst>
          </p:cNvPr>
          <p:cNvSpPr>
            <a:spLocks noGrp="1"/>
          </p:cNvSpPr>
          <p:nvPr>
            <p:ph idx="1"/>
          </p:nvPr>
        </p:nvSpPr>
        <p:spPr>
          <a:xfrm>
            <a:off x="396402" y="1467661"/>
            <a:ext cx="8351195" cy="1521898"/>
          </a:xfrm>
        </p:spPr>
        <p:txBody>
          <a:bodyPr vert="horz" lIns="91440" tIns="45720" rIns="91440" bIns="45720" rtlCol="0" anchor="t">
            <a:normAutofit fontScale="92500" lnSpcReduction="20000"/>
          </a:bodyPr>
          <a:lstStyle/>
          <a:p>
            <a:pPr marL="0" indent="0" algn="ctr">
              <a:buNone/>
            </a:pPr>
            <a:r>
              <a:rPr lang="en-US" sz="1800" dirty="0">
                <a:latin typeface="Open Sans" panose="020B0606030504020204" pitchFamily="34" charset="0"/>
                <a:ea typeface="Open Sans" panose="020B0606030504020204" pitchFamily="34" charset="0"/>
                <a:cs typeface="Open Sans" panose="020B0606030504020204" pitchFamily="34" charset="0"/>
              </a:rPr>
              <a:t>credit amount = lesser of rent paid/SAFMR/FMR – 30% of monthly income</a:t>
            </a:r>
          </a:p>
          <a:p>
            <a:pPr marL="0" indent="0" algn="ctr">
              <a:buNone/>
            </a:pPr>
            <a:endParaRPr lang="en-US" sz="2800"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endParaRPr lang="en-US" sz="2800" dirty="0">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en-US" sz="2800" dirty="0">
                <a:latin typeface="Open Sans" panose="020B0606030504020204" pitchFamily="34" charset="0"/>
                <a:ea typeface="Open Sans" panose="020B0606030504020204" pitchFamily="34" charset="0"/>
                <a:cs typeface="Open Sans" panose="020B0606030504020204" pitchFamily="34" charset="0"/>
              </a:rPr>
              <a:t>$200 = $500 – $300</a:t>
            </a:r>
          </a:p>
        </p:txBody>
      </p:sp>
      <p:sp>
        <p:nvSpPr>
          <p:cNvPr id="5" name="Content Placeholder 2">
            <a:extLst>
              <a:ext uri="{FF2B5EF4-FFF2-40B4-BE49-F238E27FC236}">
                <a16:creationId xmlns:a16="http://schemas.microsoft.com/office/drawing/2014/main" id="{77C7037C-61CC-2897-01F9-9B3F271AC678}"/>
              </a:ext>
            </a:extLst>
          </p:cNvPr>
          <p:cNvSpPr txBox="1">
            <a:spLocks/>
          </p:cNvSpPr>
          <p:nvPr/>
        </p:nvSpPr>
        <p:spPr>
          <a:xfrm>
            <a:off x="457200" y="3229301"/>
            <a:ext cx="8229600" cy="1149616"/>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dirty="0">
                <a:latin typeface="Open Sans"/>
                <a:ea typeface="Open Sans"/>
                <a:cs typeface="Calibri"/>
              </a:rPr>
              <a:t>SAFMR — Small Area Fair Market Rent</a:t>
            </a:r>
            <a:endParaRPr lang="en-US" sz="1600" dirty="0">
              <a:latin typeface="Open Sans"/>
              <a:ea typeface="Open Sans"/>
              <a:cs typeface="Open Sans"/>
            </a:endParaRPr>
          </a:p>
          <a:p>
            <a:r>
              <a:rPr lang="en-US" sz="1600" dirty="0">
                <a:latin typeface="Open Sans"/>
                <a:ea typeface="Open Sans"/>
                <a:cs typeface="Calibri"/>
              </a:rPr>
              <a:t>FMR — Fair Market Rent</a:t>
            </a:r>
          </a:p>
          <a:p>
            <a:r>
              <a:rPr lang="en-US" sz="1600" dirty="0">
                <a:latin typeface="Open Sans"/>
                <a:ea typeface="Open Sans"/>
                <a:cs typeface="Arial"/>
              </a:rPr>
              <a:t>Credit for rent-burdened households (Rent-burdened = paying &gt;30% AGI)</a:t>
            </a:r>
            <a:endParaRPr lang="en-US" sz="1600" dirty="0">
              <a:latin typeface="Open Sans"/>
              <a:ea typeface="Open Sans"/>
              <a:cs typeface="Open Sans"/>
            </a:endParaRPr>
          </a:p>
        </p:txBody>
      </p:sp>
      <p:cxnSp>
        <p:nvCxnSpPr>
          <p:cNvPr id="6" name="Straight Arrow Connector 5">
            <a:extLst>
              <a:ext uri="{FF2B5EF4-FFF2-40B4-BE49-F238E27FC236}">
                <a16:creationId xmlns:a16="http://schemas.microsoft.com/office/drawing/2014/main" id="{991B577E-541E-3463-92E5-8FBD2E124A17}"/>
              </a:ext>
            </a:extLst>
          </p:cNvPr>
          <p:cNvCxnSpPr/>
          <p:nvPr/>
        </p:nvCxnSpPr>
        <p:spPr>
          <a:xfrm>
            <a:off x="4611372" y="1818783"/>
            <a:ext cx="2434" cy="712739"/>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95A4BD96-3117-7BA4-E6E9-CE01852A8FBB}"/>
              </a:ext>
            </a:extLst>
          </p:cNvPr>
          <p:cNvCxnSpPr>
            <a:cxnSpLocks/>
          </p:cNvCxnSpPr>
          <p:nvPr/>
        </p:nvCxnSpPr>
        <p:spPr>
          <a:xfrm flipH="1">
            <a:off x="5911796" y="1780676"/>
            <a:ext cx="1137741" cy="751528"/>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sp>
        <p:nvSpPr>
          <p:cNvPr id="8" name="Oval 7">
            <a:extLst>
              <a:ext uri="{FF2B5EF4-FFF2-40B4-BE49-F238E27FC236}">
                <a16:creationId xmlns:a16="http://schemas.microsoft.com/office/drawing/2014/main" id="{C07E06CE-ADAC-5B48-D355-EFC35A7DBD7E}"/>
              </a:ext>
            </a:extLst>
          </p:cNvPr>
          <p:cNvSpPr/>
          <p:nvPr/>
        </p:nvSpPr>
        <p:spPr>
          <a:xfrm>
            <a:off x="3081792" y="2437165"/>
            <a:ext cx="902240" cy="555693"/>
          </a:xfrm>
          <a:prstGeom prst="ellipse">
            <a:avLst/>
          </a:prstGeom>
          <a:noFill/>
          <a:ln w="28575">
            <a:solidFill>
              <a:srgbClr val="E410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3A90208E-6C17-65E1-5005-24589D46DE4E}"/>
              </a:ext>
            </a:extLst>
          </p:cNvPr>
          <p:cNvSpPr txBox="1">
            <a:spLocks/>
          </p:cNvSpPr>
          <p:nvPr/>
        </p:nvSpPr>
        <p:spPr>
          <a:xfrm>
            <a:off x="681667" y="201429"/>
            <a:ext cx="7401491" cy="85725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Calculating an RTC </a:t>
            </a:r>
            <a:endParaRPr lang="en-US" dirty="0">
              <a:solidFill>
                <a:srgbClr val="000000"/>
              </a:solidFill>
              <a:latin typeface="Calibri"/>
              <a:ea typeface="Open Sans"/>
              <a:cs typeface="Calibri"/>
            </a:endParaRPr>
          </a:p>
        </p:txBody>
      </p:sp>
    </p:spTree>
    <p:extLst>
      <p:ext uri="{BB962C8B-B14F-4D97-AF65-F5344CB8AC3E}">
        <p14:creationId xmlns:p14="http://schemas.microsoft.com/office/powerpoint/2010/main" val="351000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DDF22D6-B71E-4394-20AA-BB08A5CBA682}"/>
              </a:ext>
            </a:extLst>
          </p:cNvPr>
          <p:cNvSpPr txBox="1">
            <a:spLocks/>
          </p:cNvSpPr>
          <p:nvPr/>
        </p:nvSpPr>
        <p:spPr>
          <a:xfrm>
            <a:off x="595403" y="352391"/>
            <a:ext cx="7401491" cy="857250"/>
          </a:xfrm>
          <a:prstGeom prst="rect">
            <a:avLst/>
          </a:prstGeom>
        </p:spPr>
        <p:txBody>
          <a:bodyPr vert="horz" lIns="91440" tIns="45720" rIns="91440" bIns="45720" rtlCol="0" anchor="ctr">
            <a:normAutofit/>
          </a:bodyPr>
          <a:lstStyle>
            <a:lvl1pPr algn="ctr" defTabSz="457189" rtl="0" eaLnBrk="1" latinLnBrk="0" hangingPunct="1">
              <a:spcBef>
                <a:spcPct val="0"/>
              </a:spcBef>
              <a:buNone/>
              <a:defRPr sz="375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(Small Area) Fair Market Rents</a:t>
            </a:r>
            <a:endParaRPr lang="en-US" sz="3600" b="1"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Oval 1">
            <a:extLst>
              <a:ext uri="{FF2B5EF4-FFF2-40B4-BE49-F238E27FC236}">
                <a16:creationId xmlns:a16="http://schemas.microsoft.com/office/drawing/2014/main" id="{97FF6318-92D3-0EF2-AF37-66373964CEE6}"/>
              </a:ext>
            </a:extLst>
          </p:cNvPr>
          <p:cNvSpPr/>
          <p:nvPr/>
        </p:nvSpPr>
        <p:spPr>
          <a:xfrm>
            <a:off x="3078957" y="1478756"/>
            <a:ext cx="3143250" cy="28717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4CB0124-3167-E684-1B05-9B1415CEFD54}"/>
              </a:ext>
            </a:extLst>
          </p:cNvPr>
          <p:cNvSpPr/>
          <p:nvPr/>
        </p:nvSpPr>
        <p:spPr>
          <a:xfrm>
            <a:off x="3428996" y="2628901"/>
            <a:ext cx="1085846" cy="96440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a:ln w="0"/>
                <a:solidFill>
                  <a:schemeClr val="tx1"/>
                </a:solidFill>
                <a:effectLst>
                  <a:outerShdw blurRad="38100" dist="19050" dir="2700000" algn="tl" rotWithShape="0">
                    <a:schemeClr val="dk1">
                      <a:alpha val="40000"/>
                    </a:schemeClr>
                  </a:outerShdw>
                </a:effectLst>
              </a:rPr>
              <a:t>Pawnee</a:t>
            </a:r>
          </a:p>
          <a:p>
            <a:pPr algn="ctr"/>
            <a:r>
              <a:rPr lang="en-US" b="1" dirty="0">
                <a:ln w="0"/>
                <a:solidFill>
                  <a:schemeClr val="tx1"/>
                </a:solidFill>
                <a:effectLst>
                  <a:outerShdw blurRad="38100" dist="19050" dir="2700000" algn="tl" rotWithShape="0">
                    <a:schemeClr val="dk1">
                      <a:alpha val="40000"/>
                    </a:schemeClr>
                  </a:outerShdw>
                </a:effectLst>
              </a:rPr>
              <a:t>= $400</a:t>
            </a:r>
          </a:p>
        </p:txBody>
      </p:sp>
      <p:sp>
        <p:nvSpPr>
          <p:cNvPr id="6" name="Rectangle 5">
            <a:extLst>
              <a:ext uri="{FF2B5EF4-FFF2-40B4-BE49-F238E27FC236}">
                <a16:creationId xmlns:a16="http://schemas.microsoft.com/office/drawing/2014/main" id="{A0E7E7D2-EB06-665B-5B4F-C3CCB6A71D6C}"/>
              </a:ext>
            </a:extLst>
          </p:cNvPr>
          <p:cNvSpPr/>
          <p:nvPr/>
        </p:nvSpPr>
        <p:spPr>
          <a:xfrm>
            <a:off x="4572000" y="2663446"/>
            <a:ext cx="1235871" cy="895315"/>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b="1" dirty="0">
                <a:ln w="0"/>
                <a:solidFill>
                  <a:schemeClr val="tx1"/>
                </a:solidFill>
                <a:effectLst>
                  <a:outerShdw blurRad="38100" dist="19050" dir="2700000" algn="tl" rotWithShape="0">
                    <a:schemeClr val="dk1">
                      <a:alpha val="40000"/>
                    </a:schemeClr>
                  </a:outerShdw>
                </a:effectLst>
              </a:rPr>
              <a:t>Eagleton = $1,000</a:t>
            </a:r>
          </a:p>
        </p:txBody>
      </p:sp>
      <p:sp>
        <p:nvSpPr>
          <p:cNvPr id="7" name="TextBox 6">
            <a:extLst>
              <a:ext uri="{FF2B5EF4-FFF2-40B4-BE49-F238E27FC236}">
                <a16:creationId xmlns:a16="http://schemas.microsoft.com/office/drawing/2014/main" id="{1EF93579-CDCA-7A79-22A5-51324AF3EF6B}"/>
              </a:ext>
            </a:extLst>
          </p:cNvPr>
          <p:cNvSpPr txBox="1"/>
          <p:nvPr/>
        </p:nvSpPr>
        <p:spPr>
          <a:xfrm>
            <a:off x="3979064" y="1691372"/>
            <a:ext cx="1543050" cy="923330"/>
          </a:xfrm>
          <a:prstGeom prst="rect">
            <a:avLst/>
          </a:prstGeom>
          <a:noFill/>
        </p:spPr>
        <p:txBody>
          <a:bodyPr wrap="square" rtlCol="0">
            <a:spAutoFit/>
          </a:bodyPr>
          <a:lstStyle/>
          <a:p>
            <a:r>
              <a:rPr lang="en-US" b="1" dirty="0"/>
              <a:t>Parks &amp; Rec Metro Area</a:t>
            </a:r>
          </a:p>
          <a:p>
            <a:r>
              <a:rPr lang="en-US" b="1" dirty="0"/>
              <a:t>= $700</a:t>
            </a:r>
          </a:p>
        </p:txBody>
      </p:sp>
    </p:spTree>
    <p:extLst>
      <p:ext uri="{BB962C8B-B14F-4D97-AF65-F5344CB8AC3E}">
        <p14:creationId xmlns:p14="http://schemas.microsoft.com/office/powerpoint/2010/main" val="163513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DDF22D6-B71E-4394-20AA-BB08A5CBA682}"/>
              </a:ext>
            </a:extLst>
          </p:cNvPr>
          <p:cNvSpPr txBox="1">
            <a:spLocks/>
          </p:cNvSpPr>
          <p:nvPr/>
        </p:nvSpPr>
        <p:spPr>
          <a:xfrm>
            <a:off x="595403" y="352391"/>
            <a:ext cx="7401491" cy="857250"/>
          </a:xfrm>
          <a:prstGeom prst="rect">
            <a:avLst/>
          </a:prstGeom>
        </p:spPr>
        <p:txBody>
          <a:bodyPr vert="horz" lIns="91440" tIns="45720" rIns="91440" bIns="45720" rtlCol="0" anchor="ctr">
            <a:normAutofit/>
          </a:bodyPr>
          <a:lstStyle>
            <a:lvl1pPr algn="ctr" defTabSz="457189" rtl="0" eaLnBrk="1" latinLnBrk="0" hangingPunct="1">
              <a:spcBef>
                <a:spcPct val="0"/>
              </a:spcBef>
              <a:buNone/>
              <a:defRPr sz="375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(Small Area) Fair Market Rents</a:t>
            </a:r>
            <a:endParaRPr lang="en-US" sz="3600" b="1"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Oval 1">
            <a:extLst>
              <a:ext uri="{FF2B5EF4-FFF2-40B4-BE49-F238E27FC236}">
                <a16:creationId xmlns:a16="http://schemas.microsoft.com/office/drawing/2014/main" id="{97FF6318-92D3-0EF2-AF37-66373964CEE6}"/>
              </a:ext>
            </a:extLst>
          </p:cNvPr>
          <p:cNvSpPr/>
          <p:nvPr/>
        </p:nvSpPr>
        <p:spPr>
          <a:xfrm>
            <a:off x="5322536" y="1459902"/>
            <a:ext cx="3143250" cy="28717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4CB0124-3167-E684-1B05-9B1415CEFD54}"/>
              </a:ext>
            </a:extLst>
          </p:cNvPr>
          <p:cNvSpPr/>
          <p:nvPr/>
        </p:nvSpPr>
        <p:spPr>
          <a:xfrm>
            <a:off x="7208626" y="3395536"/>
            <a:ext cx="464348" cy="36433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A0E7E7D2-EB06-665B-5B4F-C3CCB6A71D6C}"/>
              </a:ext>
            </a:extLst>
          </p:cNvPr>
          <p:cNvSpPr/>
          <p:nvPr/>
        </p:nvSpPr>
        <p:spPr>
          <a:xfrm>
            <a:off x="6655665" y="2401625"/>
            <a:ext cx="476991" cy="44765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7" name="TextBox 6">
            <a:extLst>
              <a:ext uri="{FF2B5EF4-FFF2-40B4-BE49-F238E27FC236}">
                <a16:creationId xmlns:a16="http://schemas.microsoft.com/office/drawing/2014/main" id="{1EF93579-CDCA-7A79-22A5-51324AF3EF6B}"/>
              </a:ext>
            </a:extLst>
          </p:cNvPr>
          <p:cNvSpPr txBox="1"/>
          <p:nvPr/>
        </p:nvSpPr>
        <p:spPr>
          <a:xfrm>
            <a:off x="6179058" y="1719306"/>
            <a:ext cx="1543050" cy="584775"/>
          </a:xfrm>
          <a:prstGeom prst="rect">
            <a:avLst/>
          </a:prstGeom>
          <a:noFill/>
        </p:spPr>
        <p:txBody>
          <a:bodyPr wrap="square" rtlCol="0">
            <a:spAutoFit/>
          </a:bodyPr>
          <a:lstStyle/>
          <a:p>
            <a:pPr algn="ctr"/>
            <a:r>
              <a:rPr lang="en-US" sz="1600" b="1" dirty="0"/>
              <a:t>NYC Metro Area</a:t>
            </a:r>
          </a:p>
        </p:txBody>
      </p:sp>
      <p:sp>
        <p:nvSpPr>
          <p:cNvPr id="8" name="Rectangle 7">
            <a:extLst>
              <a:ext uri="{FF2B5EF4-FFF2-40B4-BE49-F238E27FC236}">
                <a16:creationId xmlns:a16="http://schemas.microsoft.com/office/drawing/2014/main" id="{74FA1580-A53B-844A-F31D-AE2B6471E0D5}"/>
              </a:ext>
            </a:extLst>
          </p:cNvPr>
          <p:cNvSpPr/>
          <p:nvPr/>
        </p:nvSpPr>
        <p:spPr>
          <a:xfrm>
            <a:off x="6435512" y="2962878"/>
            <a:ext cx="464348" cy="36433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9" name="Rectangle 8">
            <a:extLst>
              <a:ext uri="{FF2B5EF4-FFF2-40B4-BE49-F238E27FC236}">
                <a16:creationId xmlns:a16="http://schemas.microsoft.com/office/drawing/2014/main" id="{5E924512-1B24-FF27-1A9F-76A761D11262}"/>
              </a:ext>
            </a:extLst>
          </p:cNvPr>
          <p:cNvSpPr/>
          <p:nvPr/>
        </p:nvSpPr>
        <p:spPr>
          <a:xfrm>
            <a:off x="5585239" y="2722559"/>
            <a:ext cx="464348" cy="36433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FA73EFE9-7ABE-A6B9-B12C-125DC00E706D}"/>
              </a:ext>
            </a:extLst>
          </p:cNvPr>
          <p:cNvSpPr/>
          <p:nvPr/>
        </p:nvSpPr>
        <p:spPr>
          <a:xfrm>
            <a:off x="7202304" y="2777864"/>
            <a:ext cx="476991" cy="44765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11" name="Rectangle 10">
            <a:extLst>
              <a:ext uri="{FF2B5EF4-FFF2-40B4-BE49-F238E27FC236}">
                <a16:creationId xmlns:a16="http://schemas.microsoft.com/office/drawing/2014/main" id="{735E17D0-9E0D-28E0-4254-94E8581BD84A}"/>
              </a:ext>
            </a:extLst>
          </p:cNvPr>
          <p:cNvSpPr/>
          <p:nvPr/>
        </p:nvSpPr>
        <p:spPr>
          <a:xfrm>
            <a:off x="5765558" y="3327210"/>
            <a:ext cx="476991" cy="44765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12" name="Oval 11">
            <a:extLst>
              <a:ext uri="{FF2B5EF4-FFF2-40B4-BE49-F238E27FC236}">
                <a16:creationId xmlns:a16="http://schemas.microsoft.com/office/drawing/2014/main" id="{73B3652B-6378-90DF-7001-F878912F6C8B}"/>
              </a:ext>
            </a:extLst>
          </p:cNvPr>
          <p:cNvSpPr/>
          <p:nvPr/>
        </p:nvSpPr>
        <p:spPr>
          <a:xfrm>
            <a:off x="825541" y="1529810"/>
            <a:ext cx="3143250" cy="28717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A9C432C-2E27-EBED-47BF-5C597E122A8E}"/>
              </a:ext>
            </a:extLst>
          </p:cNvPr>
          <p:cNvSpPr/>
          <p:nvPr/>
        </p:nvSpPr>
        <p:spPr>
          <a:xfrm>
            <a:off x="1261300" y="2324374"/>
            <a:ext cx="464348" cy="36433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14" name="Rectangle 13">
            <a:extLst>
              <a:ext uri="{FF2B5EF4-FFF2-40B4-BE49-F238E27FC236}">
                <a16:creationId xmlns:a16="http://schemas.microsoft.com/office/drawing/2014/main" id="{B8D4EB32-EE11-A363-43FF-D3F5B89AD832}"/>
              </a:ext>
            </a:extLst>
          </p:cNvPr>
          <p:cNvSpPr/>
          <p:nvPr/>
        </p:nvSpPr>
        <p:spPr>
          <a:xfrm>
            <a:off x="1893237" y="2498730"/>
            <a:ext cx="476991" cy="44765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15" name="TextBox 14">
            <a:extLst>
              <a:ext uri="{FF2B5EF4-FFF2-40B4-BE49-F238E27FC236}">
                <a16:creationId xmlns:a16="http://schemas.microsoft.com/office/drawing/2014/main" id="{BDB4FB96-9441-6784-18DF-FF0E2D792F18}"/>
              </a:ext>
            </a:extLst>
          </p:cNvPr>
          <p:cNvSpPr txBox="1"/>
          <p:nvPr/>
        </p:nvSpPr>
        <p:spPr>
          <a:xfrm>
            <a:off x="1578384" y="1755294"/>
            <a:ext cx="1639721" cy="584775"/>
          </a:xfrm>
          <a:prstGeom prst="rect">
            <a:avLst/>
          </a:prstGeom>
          <a:noFill/>
        </p:spPr>
        <p:txBody>
          <a:bodyPr wrap="square" rtlCol="0">
            <a:spAutoFit/>
          </a:bodyPr>
          <a:lstStyle/>
          <a:p>
            <a:pPr algn="ctr"/>
            <a:r>
              <a:rPr lang="en-US" sz="1600" b="1" dirty="0"/>
              <a:t>San Francisco Metro Area</a:t>
            </a:r>
          </a:p>
        </p:txBody>
      </p:sp>
      <p:sp>
        <p:nvSpPr>
          <p:cNvPr id="16" name="Rectangle 15">
            <a:extLst>
              <a:ext uri="{FF2B5EF4-FFF2-40B4-BE49-F238E27FC236}">
                <a16:creationId xmlns:a16="http://schemas.microsoft.com/office/drawing/2014/main" id="{D13ACFBE-26AE-4FB3-C7F4-63D5CC639E84}"/>
              </a:ext>
            </a:extLst>
          </p:cNvPr>
          <p:cNvSpPr/>
          <p:nvPr/>
        </p:nvSpPr>
        <p:spPr>
          <a:xfrm>
            <a:off x="2615045" y="2434864"/>
            <a:ext cx="464348" cy="36433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17" name="Rectangle 16">
            <a:extLst>
              <a:ext uri="{FF2B5EF4-FFF2-40B4-BE49-F238E27FC236}">
                <a16:creationId xmlns:a16="http://schemas.microsoft.com/office/drawing/2014/main" id="{79F1E032-ECDE-BC33-8CBC-A30FD5500EFC}"/>
              </a:ext>
            </a:extLst>
          </p:cNvPr>
          <p:cNvSpPr/>
          <p:nvPr/>
        </p:nvSpPr>
        <p:spPr>
          <a:xfrm>
            <a:off x="2089823" y="3219445"/>
            <a:ext cx="464348" cy="36433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18" name="Rectangle 17">
            <a:extLst>
              <a:ext uri="{FF2B5EF4-FFF2-40B4-BE49-F238E27FC236}">
                <a16:creationId xmlns:a16="http://schemas.microsoft.com/office/drawing/2014/main" id="{FD042E9E-7A31-E16D-07A6-6E476C51F1A8}"/>
              </a:ext>
            </a:extLst>
          </p:cNvPr>
          <p:cNvSpPr/>
          <p:nvPr/>
        </p:nvSpPr>
        <p:spPr>
          <a:xfrm>
            <a:off x="2900506" y="2928910"/>
            <a:ext cx="476991" cy="44765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19" name="Rectangle 18">
            <a:extLst>
              <a:ext uri="{FF2B5EF4-FFF2-40B4-BE49-F238E27FC236}">
                <a16:creationId xmlns:a16="http://schemas.microsoft.com/office/drawing/2014/main" id="{46CFBE40-5D4C-BE97-226A-C3B37D19A76C}"/>
              </a:ext>
            </a:extLst>
          </p:cNvPr>
          <p:cNvSpPr/>
          <p:nvPr/>
        </p:nvSpPr>
        <p:spPr>
          <a:xfrm>
            <a:off x="1314728" y="3257786"/>
            <a:ext cx="476991" cy="447658"/>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9479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500"/>
                                        <p:tgtEl>
                                          <p:spTgt spid="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8" grpId="0" animBg="1"/>
      <p:bldP spid="9" grpId="0" animBg="1"/>
      <p:bldP spid="10" grpId="0" animBg="1"/>
      <p:bldP spid="11" grpId="0" animBg="1"/>
      <p:bldP spid="12" grpId="0" animBg="1"/>
      <p:bldP spid="13" grpId="0" animBg="1"/>
      <p:bldP spid="14" grpId="0" animBg="1"/>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DDF22D6-B71E-4394-20AA-BB08A5CBA682}"/>
              </a:ext>
            </a:extLst>
          </p:cNvPr>
          <p:cNvSpPr txBox="1">
            <a:spLocks/>
          </p:cNvSpPr>
          <p:nvPr/>
        </p:nvSpPr>
        <p:spPr>
          <a:xfrm>
            <a:off x="595403" y="157843"/>
            <a:ext cx="7401491" cy="495334"/>
          </a:xfrm>
          <a:prstGeom prst="rect">
            <a:avLst/>
          </a:prstGeom>
        </p:spPr>
        <p:txBody>
          <a:bodyPr vert="horz" lIns="91440" tIns="45720" rIns="91440" bIns="45720" rtlCol="0" anchor="ctr">
            <a:normAutofit fontScale="85000" lnSpcReduction="20000"/>
          </a:bodyPr>
          <a:lstStyle>
            <a:lvl1pPr algn="ctr" defTabSz="457189" rtl="0" eaLnBrk="1" latinLnBrk="0" hangingPunct="1">
              <a:spcBef>
                <a:spcPct val="0"/>
              </a:spcBef>
              <a:buNone/>
              <a:defRPr sz="3750" kern="1200">
                <a:solidFill>
                  <a:schemeClr val="tx1"/>
                </a:solidFill>
                <a:latin typeface="+mj-lt"/>
                <a:ea typeface="+mj-ea"/>
                <a:cs typeface="+mj-cs"/>
              </a:defRPr>
            </a:lvl1pPr>
          </a:lstStyle>
          <a:p>
            <a:r>
              <a:rPr lang="en-US" sz="3600" b="1" dirty="0">
                <a:solidFill>
                  <a:srgbClr val="D50032"/>
                </a:solidFill>
                <a:latin typeface="Open Sans"/>
                <a:ea typeface="Open Sans"/>
                <a:cs typeface="Open Sans"/>
              </a:rPr>
              <a:t>(Small Area) Fair Market Rents</a:t>
            </a:r>
            <a:endParaRPr lang="en-US" sz="3600" b="1" i="1" dirty="0">
              <a:solidFill>
                <a:srgbClr val="D5003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 name="Picture 2" descr="Graphical user interface, text, application&#10;&#10;Description automatically generated">
            <a:extLst>
              <a:ext uri="{FF2B5EF4-FFF2-40B4-BE49-F238E27FC236}">
                <a16:creationId xmlns:a16="http://schemas.microsoft.com/office/drawing/2014/main" id="{F37EFF21-6CEF-455A-466F-D4B3577D8B1D}"/>
              </a:ext>
            </a:extLst>
          </p:cNvPr>
          <p:cNvPicPr>
            <a:picLocks noChangeAspect="1"/>
          </p:cNvPicPr>
          <p:nvPr/>
        </p:nvPicPr>
        <p:blipFill>
          <a:blip r:embed="rId3"/>
          <a:stretch>
            <a:fillRect/>
          </a:stretch>
        </p:blipFill>
        <p:spPr>
          <a:xfrm>
            <a:off x="540738" y="925862"/>
            <a:ext cx="7456155" cy="3722338"/>
          </a:xfrm>
          <a:prstGeom prst="rect">
            <a:avLst/>
          </a:prstGeom>
        </p:spPr>
      </p:pic>
    </p:spTree>
    <p:extLst>
      <p:ext uri="{BB962C8B-B14F-4D97-AF65-F5344CB8AC3E}">
        <p14:creationId xmlns:p14="http://schemas.microsoft.com/office/powerpoint/2010/main" val="220366381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id="{F33E7347-EC07-5441-B89C-C58067A3B5FA}" vid="{8D45FA13-1DD1-5241-95DA-B679759A1594}"/>
    </a:ext>
  </a:extLst>
</a:theme>
</file>

<file path=ppt/theme/theme11.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ack cover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Inside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Office Theme">
  <a:themeElements>
    <a:clrScheme name="Custom 2">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Header Slides">
  <a:themeElements>
    <a:clrScheme name="TPC Dark1">
      <a:dk1>
        <a:srgbClr val="002060"/>
      </a:dk1>
      <a:lt1>
        <a:sysClr val="window" lastClr="FFFFFF"/>
      </a:lt1>
      <a:dk2>
        <a:srgbClr val="008BB0"/>
      </a:dk2>
      <a:lt2>
        <a:srgbClr val="CDE6EF"/>
      </a:lt2>
      <a:accent1>
        <a:srgbClr val="AD2C42"/>
      </a:accent1>
      <a:accent2>
        <a:srgbClr val="ED9520"/>
      </a:accent2>
      <a:accent3>
        <a:srgbClr val="B3D234"/>
      </a:accent3>
      <a:accent4>
        <a:srgbClr val="FFE783"/>
      </a:accent4>
      <a:accent5>
        <a:srgbClr val="91CBE0"/>
      </a:accent5>
      <a:accent6>
        <a:srgbClr val="008BB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fety Net_2019" id="{19CA9091-CE6E-421A-9391-A49DEE120021}" vid="{2F77C441-187C-4D55-AB78-7486EB7DBC57}"/>
    </a:ext>
  </a:extLst>
</a:theme>
</file>

<file path=ppt/theme/theme8.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f035fee-706e-4acb-9a43-6ee1a9ecef89">
      <UserInfo>
        <DisplayName>Blake Turpin</DisplayName>
        <AccountId>301</AccountId>
        <AccountType/>
      </UserInfo>
      <UserInfo>
        <DisplayName>Joanne Carter</DisplayName>
        <AccountId>189</AccountId>
        <AccountType/>
      </UserInfo>
      <UserInfo>
        <DisplayName>Jesse Marsden</DisplayName>
        <AccountId>44</AccountId>
        <AccountType/>
      </UserInfo>
      <UserInfo>
        <DisplayName>Lesley Reed</DisplayName>
        <AccountId>403</AccountId>
        <AccountType/>
      </UserInfo>
      <UserInfo>
        <DisplayName>Lisa Marchal</DisplayName>
        <AccountId>24</AccountId>
        <AccountType/>
      </UserInfo>
      <UserInfo>
        <DisplayName>Campaigns  Team Members</DisplayName>
        <AccountId>7</AccountId>
        <AccountType/>
      </UserInfo>
    </SharedWithUsers>
    <MediaLengthInSeconds xmlns="e1541ae8-567d-462c-9e78-c3b0dfdaed9d" xsi:nil="true"/>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5" ma:contentTypeDescription="Create a new document." ma:contentTypeScope="" ma:versionID="2980e4fcd8eca15e3b15bfcf451d7ff7">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f15cf0024e61c46ef28f59303a83247b"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959BF8-6FB4-40AF-AF38-2D057E67A497}">
  <ds:schemaRefs>
    <ds:schemaRef ds:uri="http://purl.org/dc/terms/"/>
    <ds:schemaRef ds:uri="http://www.w3.org/XML/1998/namespace"/>
    <ds:schemaRef ds:uri="http://schemas.openxmlformats.org/package/2006/metadata/core-properties"/>
    <ds:schemaRef ds:uri="http://purl.org/dc/dcmitype/"/>
    <ds:schemaRef ds:uri="http://purl.org/dc/elements/1.1/"/>
    <ds:schemaRef ds:uri="e1541ae8-567d-462c-9e78-c3b0dfdaed9d"/>
    <ds:schemaRef ds:uri="http://schemas.microsoft.com/office/2006/metadata/properties"/>
    <ds:schemaRef ds:uri="http://schemas.microsoft.com/office/2006/documentManagement/types"/>
    <ds:schemaRef ds:uri="http://schemas.microsoft.com/office/infopath/2007/PartnerControls"/>
    <ds:schemaRef ds:uri="ef035fee-706e-4acb-9a43-6ee1a9ecef89"/>
  </ds:schemaRefs>
</ds:datastoreItem>
</file>

<file path=customXml/itemProps2.xml><?xml version="1.0" encoding="utf-8"?>
<ds:datastoreItem xmlns:ds="http://schemas.openxmlformats.org/officeDocument/2006/customXml" ds:itemID="{0223E2F6-89EB-4C1A-9B95-10F660D69816}">
  <ds:schemaRefs>
    <ds:schemaRef ds:uri="http://schemas.microsoft.com/sharepoint/v3/contenttype/forms"/>
  </ds:schemaRefs>
</ds:datastoreItem>
</file>

<file path=customXml/itemProps3.xml><?xml version="1.0" encoding="utf-8"?>
<ds:datastoreItem xmlns:ds="http://schemas.openxmlformats.org/officeDocument/2006/customXml" ds:itemID="{9163C723-F591-45E3-829F-A33789271803}">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11</TotalTime>
  <Words>907</Words>
  <Application>Microsoft Office PowerPoint</Application>
  <PresentationFormat>On-screen Show (16:9)</PresentationFormat>
  <Paragraphs>135</Paragraphs>
  <Slides>24</Slides>
  <Notes>24</Notes>
  <HiddenSlides>0</HiddenSlides>
  <MMClips>0</MMClips>
  <ScaleCrop>false</ScaleCrop>
  <HeadingPairs>
    <vt:vector size="6" baseType="variant">
      <vt:variant>
        <vt:lpstr>Fonts Used</vt:lpstr>
      </vt:variant>
      <vt:variant>
        <vt:i4>9</vt:i4>
      </vt:variant>
      <vt:variant>
        <vt:lpstr>Theme</vt:lpstr>
      </vt:variant>
      <vt:variant>
        <vt:i4>12</vt:i4>
      </vt:variant>
      <vt:variant>
        <vt:lpstr>Slide Titles</vt:lpstr>
      </vt:variant>
      <vt:variant>
        <vt:i4>24</vt:i4>
      </vt:variant>
    </vt:vector>
  </HeadingPairs>
  <TitlesOfParts>
    <vt:vector size="45" baseType="lpstr">
      <vt:lpstr>Arial</vt:lpstr>
      <vt:lpstr>Calibri</vt:lpstr>
      <vt:lpstr>Courier New</vt:lpstr>
      <vt:lpstr>Helvetica Neue</vt:lpstr>
      <vt:lpstr>Lato</vt:lpstr>
      <vt:lpstr>Lato-Regular</vt:lpstr>
      <vt:lpstr>Open Sans</vt:lpstr>
      <vt:lpstr>Symbol</vt:lpstr>
      <vt:lpstr>Wingdings</vt:lpstr>
      <vt:lpstr>Custom Design</vt:lpstr>
      <vt:lpstr>Custom Design</vt:lpstr>
      <vt:lpstr>Back cover 2</vt:lpstr>
      <vt:lpstr>2_Inside layout</vt:lpstr>
      <vt:lpstr>1_Office Theme</vt:lpstr>
      <vt:lpstr>1_Office Theme</vt:lpstr>
      <vt:lpstr>Header Slides</vt:lpstr>
      <vt:lpstr>Office Theme</vt:lpstr>
      <vt:lpstr>Office Theme</vt:lpstr>
      <vt:lpstr>Office Theme</vt:lpstr>
      <vt:lpstr>Office Theme</vt:lpstr>
      <vt:lpstr>Office Theme</vt:lpstr>
      <vt:lpstr>PowerPoint Presentation</vt:lpstr>
      <vt:lpstr> Michael Santos Associate Director  RESULTS U.S. Poverty Policy msantos@results.org </vt:lpstr>
      <vt:lpstr>PowerPoint Presentation</vt:lpstr>
      <vt:lpstr>Goals &amp;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PowerPoint Presentation</vt:lpstr>
      <vt:lpstr>PowerPoint Presentation</vt:lpstr>
      <vt:lpstr>PowerPoint Presentation</vt:lpstr>
      <vt:lpstr>PowerPoint Presentation</vt:lpstr>
      <vt:lpstr>Congressional Renters Caucus</vt:lpstr>
      <vt:lpstr>Key Takeaway</vt:lpstr>
      <vt:lpstr>Questions?</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Patterson</dc:creator>
  <cp:lastModifiedBy>Jos Linn</cp:lastModifiedBy>
  <cp:revision>130</cp:revision>
  <dcterms:created xsi:type="dcterms:W3CDTF">2021-11-05T14:44:55Z</dcterms:created>
  <dcterms:modified xsi:type="dcterms:W3CDTF">2023-06-16T14:06:33Z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plianceAssetId">
    <vt:lpwstr/>
  </property>
  <property fmtid="{D5CDD505-2E9C-101B-9397-08002B2CF9AE}" pid="3" name="ContentTypeId">
    <vt:lpwstr>0x010100E1DF2243E6C85A4794611ACAEA088222</vt:lpwstr>
  </property>
  <property fmtid="{D5CDD505-2E9C-101B-9397-08002B2CF9AE}" pid="4" name="MediaServiceImageTags">
    <vt:lpwstr/>
  </property>
  <property fmtid="{D5CDD505-2E9C-101B-9397-08002B2CF9AE}" pid="5" name="NXPowerLiteLastOptimized">
    <vt:lpwstr>826646</vt:lpwstr>
  </property>
  <property fmtid="{D5CDD505-2E9C-101B-9397-08002B2CF9AE}" pid="6" name="NXPowerLiteSettings">
    <vt:lpwstr>F7000400038000</vt:lpwstr>
  </property>
  <property fmtid="{D5CDD505-2E9C-101B-9397-08002B2CF9AE}" pid="7" name="NXPowerLiteVersion">
    <vt:lpwstr>S10.0.0</vt:lpwstr>
  </property>
  <property fmtid="{D5CDD505-2E9C-101B-9397-08002B2CF9AE}" pid="8" name="Order">
    <vt:r8>79600</vt:r8>
  </property>
  <property fmtid="{D5CDD505-2E9C-101B-9397-08002B2CF9AE}" pid="9" name="TemplateUrl">
    <vt:lpwstr/>
  </property>
  <property fmtid="{D5CDD505-2E9C-101B-9397-08002B2CF9AE}" pid="10" name="TriggerFlowInfo">
    <vt:lpwstr/>
  </property>
  <property fmtid="{D5CDD505-2E9C-101B-9397-08002B2CF9AE}" pid="11" name="_ExtendedDescription">
    <vt:lpwstr/>
  </property>
  <property fmtid="{D5CDD505-2E9C-101B-9397-08002B2CF9AE}" pid="12" name="xd_ProgID">
    <vt:lpwstr/>
  </property>
  <property fmtid="{D5CDD505-2E9C-101B-9397-08002B2CF9AE}" pid="13" name="xd_Signature">
    <vt:bool>false</vt:bool>
  </property>
</Properties>
</file>