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9" r:id="rId5"/>
    <p:sldMasterId id="2147483764" r:id="rId6"/>
    <p:sldMasterId id="2147483694" r:id="rId7"/>
    <p:sldMasterId id="2147483717" r:id="rId8"/>
    <p:sldMasterId id="2147483734" r:id="rId9"/>
    <p:sldMasterId id="2147483679" r:id="rId10"/>
    <p:sldMasterId id="2147483939" r:id="rId11"/>
    <p:sldMasterId id="2147483882" r:id="rId12"/>
    <p:sldMasterId id="2147483844" r:id="rId13"/>
    <p:sldMasterId id="2147483926" r:id="rId14"/>
    <p:sldMasterId id="2147483665" r:id="rId15"/>
    <p:sldMasterId id="2147483811" r:id="rId16"/>
    <p:sldMasterId id="2147483956" r:id="rId17"/>
  </p:sldMasterIdLst>
  <p:notesMasterIdLst>
    <p:notesMasterId r:id="rId68"/>
  </p:notesMasterIdLst>
  <p:sldIdLst>
    <p:sldId id="953" r:id="rId18"/>
    <p:sldId id="1950" r:id="rId19"/>
    <p:sldId id="259" r:id="rId20"/>
    <p:sldId id="1829" r:id="rId21"/>
    <p:sldId id="1940" r:id="rId22"/>
    <p:sldId id="1810" r:id="rId23"/>
    <p:sldId id="1949" r:id="rId24"/>
    <p:sldId id="256" r:id="rId25"/>
    <p:sldId id="260" r:id="rId26"/>
    <p:sldId id="261" r:id="rId27"/>
    <p:sldId id="266" r:id="rId28"/>
    <p:sldId id="1771" r:id="rId29"/>
    <p:sldId id="1922" r:id="rId30"/>
    <p:sldId id="1811" r:id="rId31"/>
    <p:sldId id="1897" r:id="rId32"/>
    <p:sldId id="1933" r:id="rId33"/>
    <p:sldId id="1934" r:id="rId34"/>
    <p:sldId id="1936" r:id="rId35"/>
    <p:sldId id="1926" r:id="rId36"/>
    <p:sldId id="1941" r:id="rId37"/>
    <p:sldId id="1942" r:id="rId38"/>
    <p:sldId id="1923" r:id="rId39"/>
    <p:sldId id="1925" r:id="rId40"/>
    <p:sldId id="1924" r:id="rId41"/>
    <p:sldId id="1928" r:id="rId42"/>
    <p:sldId id="1927" r:id="rId43"/>
    <p:sldId id="1935" r:id="rId44"/>
    <p:sldId id="1929" r:id="rId45"/>
    <p:sldId id="1767" r:id="rId46"/>
    <p:sldId id="1930" r:id="rId47"/>
    <p:sldId id="1937" r:id="rId48"/>
    <p:sldId id="1938" r:id="rId49"/>
    <p:sldId id="1939" r:id="rId50"/>
    <p:sldId id="1817" r:id="rId51"/>
    <p:sldId id="1788" r:id="rId52"/>
    <p:sldId id="1775" r:id="rId53"/>
    <p:sldId id="1831" r:id="rId54"/>
    <p:sldId id="1761" r:id="rId55"/>
    <p:sldId id="1931" r:id="rId56"/>
    <p:sldId id="1932" r:id="rId57"/>
    <p:sldId id="1891" r:id="rId58"/>
    <p:sldId id="1952" r:id="rId59"/>
    <p:sldId id="1943" r:id="rId60"/>
    <p:sldId id="1944" r:id="rId61"/>
    <p:sldId id="1945" r:id="rId62"/>
    <p:sldId id="1946" r:id="rId63"/>
    <p:sldId id="1947" r:id="rId64"/>
    <p:sldId id="1948" r:id="rId65"/>
    <p:sldId id="1809" r:id="rId66"/>
    <p:sldId id="954" r:id="rId6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36F06-47AD-FC03-EDF0-2FCA5D3AFB9E}" name="Katie Fleischer" initials="KF" userId="S::kfleischer@results.org::245d91a2-b874-4458-8cf1-313eb8d1d067" providerId="AD"/>
  <p188:author id="{C49DC606-7489-472F-4DE9-34E452169DBE}" name="Alicia Stromberg" initials="AS" userId="S::astromberg@results.org::1c01489c-44f1-42fe-bb20-c08d6f679367" providerId="AD"/>
  <p188:author id="{7FCFBA07-6B54-8EE7-8272-7590908D35FF}" name="Sarah Leone" initials="SL" userId="S::sleone@results.org::6fd6b9b4-7dd9-4ff6-962d-65e3b34e859e" providerId="AD"/>
  <p188:author id="{0521AA30-22C4-80C6-2A4C-19C759C2BBBA}" name="Meredith Dodson" initials="MD" userId="S::mdodson@results.org::b527efdd-0004-489a-9f17-7b9e156c8416" providerId="AD"/>
  <p188:author id="{BD823E34-3925-9941-8C30-25418EC29A5A}" name="Sean" initials="S" userId="Sean" providerId="None"/>
  <p188:author id="{BB9DAE35-DCE7-55EA-A43E-6B5F23787161}" name="Michael Santos" initials="MS" userId="S::msantos@results.org::c2c81859-0763-49e8-9efe-48b9db78a9cc" providerId="AD"/>
  <p188:author id="{EF24129D-97F3-C03F-308B-4B66F8341C5F}" name="Ken Patterson" initials="KP" userId="S::kpatterson@results.org::88e63aaa-76ae-4019-8c1c-bcddfe995a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9"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FAB700"/>
    <a:srgbClr val="D50032"/>
    <a:srgbClr val="E41034"/>
    <a:srgbClr val="ED1944"/>
    <a:srgbClr val="D50035"/>
    <a:srgbClr val="29B5CF"/>
    <a:srgbClr val="000000"/>
    <a:srgbClr val="FBFBFB"/>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D1462-9E3E-4DD7-92B7-4A9127E3848B}" v="2651" dt="2023-05-05T16:24:20.606"/>
    <p1510:client id="{21E065C3-73B1-6AAF-51FB-93F0E22F39F3}" v="988" dt="2023-05-04T19:49:03.664"/>
    <p1510:client id="{2482E59D-34A6-1E3C-905A-5C55DAB5E864}" v="52" dt="2023-05-04T16:29:13.481"/>
    <p1510:client id="{2DE8978C-E375-9265-631C-431E0084B91A}" v="77" dt="2023-05-04T19:52:43.298"/>
    <p1510:client id="{456E9543-44E4-62E8-3068-392A11AB3858}" v="214" dt="2023-05-04T22:42:07.337"/>
    <p1510:client id="{6463940C-137E-4C46-AEDE-6CF3945E352B}" v="656" dt="2023-05-05T16:22:56.600"/>
    <p1510:client id="{872FD42D-38EA-48EA-A041-D3C8BDAA490D}" v="10" dt="2023-05-05T15:46:26.968"/>
    <p1510:client id="{C6E8DCE1-5303-57DE-CDA9-F6E6F8D93A00}" v="8" dt="2023-05-05T15:25:48.808"/>
    <p1510:client id="{D23570F6-8688-434D-A67C-D734ABEC4742}" v="965" dt="2023-05-04T19:34:09.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5/5/2023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dirty="0"/>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dirty="0"/>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Measuring the Child Tax Credit’s Economic and Community Impact, Niskanen Center (https://www.niskanencenter.org/report-measuring-the-child-tax-credits-economic-and-community-impact/) </a:t>
            </a:r>
          </a:p>
        </p:txBody>
      </p:sp>
    </p:spTree>
    <p:extLst>
      <p:ext uri="{BB962C8B-B14F-4D97-AF65-F5344CB8AC3E}">
        <p14:creationId xmlns:p14="http://schemas.microsoft.com/office/powerpoint/2010/main" val="247347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12</a:t>
            </a:fld>
            <a:endParaRPr lang="en-US" dirty="0"/>
          </a:p>
        </p:txBody>
      </p:sp>
    </p:spTree>
    <p:extLst>
      <p:ext uri="{BB962C8B-B14F-4D97-AF65-F5344CB8AC3E}">
        <p14:creationId xmlns:p14="http://schemas.microsoft.com/office/powerpoint/2010/main" val="92300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13</a:t>
            </a:fld>
            <a:endParaRPr lang="en-US" dirty="0"/>
          </a:p>
        </p:txBody>
      </p:sp>
    </p:spTree>
    <p:extLst>
      <p:ext uri="{BB962C8B-B14F-4D97-AF65-F5344CB8AC3E}">
        <p14:creationId xmlns:p14="http://schemas.microsoft.com/office/powerpoint/2010/main" val="66242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Karyne</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15</a:t>
            </a:fld>
            <a:endParaRPr lang="en-US" dirty="0"/>
          </a:p>
        </p:txBody>
      </p:sp>
    </p:spTree>
    <p:extLst>
      <p:ext uri="{BB962C8B-B14F-4D97-AF65-F5344CB8AC3E}">
        <p14:creationId xmlns:p14="http://schemas.microsoft.com/office/powerpoint/2010/main" val="93010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 Christina Gunther (3 mins)</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16</a:t>
            </a:fld>
            <a:endParaRPr lang="en-US" dirty="0"/>
          </a:p>
        </p:txBody>
      </p:sp>
    </p:spTree>
    <p:extLst>
      <p:ext uri="{BB962C8B-B14F-4D97-AF65-F5344CB8AC3E}">
        <p14:creationId xmlns:p14="http://schemas.microsoft.com/office/powerpoint/2010/main" val="26030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Yolanda</a:t>
            </a:r>
            <a:br>
              <a:rPr lang="en-US" dirty="0">
                <a:cs typeface="Calibri"/>
              </a:rPr>
            </a:br>
            <a:r>
              <a:rPr lang="en-US" dirty="0">
                <a:cs typeface="Calibri"/>
              </a:rPr>
              <a:t>Pass to Jos</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17</a:t>
            </a:fld>
            <a:endParaRPr lang="en-US" dirty="0"/>
          </a:p>
        </p:txBody>
      </p:sp>
    </p:spTree>
    <p:extLst>
      <p:ext uri="{BB962C8B-B14F-4D97-AF65-F5344CB8AC3E}">
        <p14:creationId xmlns:p14="http://schemas.microsoft.com/office/powerpoint/2010/main" val="160104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01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30</a:t>
            </a:fld>
            <a:endParaRPr lang="en-US" dirty="0"/>
          </a:p>
        </p:txBody>
      </p:sp>
    </p:spTree>
    <p:extLst>
      <p:ext uri="{BB962C8B-B14F-4D97-AF65-F5344CB8AC3E}">
        <p14:creationId xmlns:p14="http://schemas.microsoft.com/office/powerpoint/2010/main" val="154733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 Christina Gunther (3 mins)</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34</a:t>
            </a:fld>
            <a:endParaRPr lang="en-US" dirty="0"/>
          </a:p>
        </p:txBody>
      </p:sp>
    </p:spTree>
    <p:extLst>
      <p:ext uri="{BB962C8B-B14F-4D97-AF65-F5344CB8AC3E}">
        <p14:creationId xmlns:p14="http://schemas.microsoft.com/office/powerpoint/2010/main" val="340321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35</a:t>
            </a:fld>
            <a:endParaRPr lang="en-US" dirty="0"/>
          </a:p>
        </p:txBody>
      </p:sp>
    </p:spTree>
    <p:extLst>
      <p:ext uri="{BB962C8B-B14F-4D97-AF65-F5344CB8AC3E}">
        <p14:creationId xmlns:p14="http://schemas.microsoft.com/office/powerpoint/2010/main" val="29970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2</a:t>
            </a:fld>
            <a:endParaRPr lang="en-US" dirty="0"/>
          </a:p>
        </p:txBody>
      </p:sp>
    </p:spTree>
    <p:extLst>
      <p:ext uri="{BB962C8B-B14F-4D97-AF65-F5344CB8AC3E}">
        <p14:creationId xmlns:p14="http://schemas.microsoft.com/office/powerpoint/2010/main" val="110533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36</a:t>
            </a:fld>
            <a:endParaRPr lang="en-US" dirty="0"/>
          </a:p>
        </p:txBody>
      </p:sp>
    </p:spTree>
    <p:extLst>
      <p:ext uri="{BB962C8B-B14F-4D97-AF65-F5344CB8AC3E}">
        <p14:creationId xmlns:p14="http://schemas.microsoft.com/office/powerpoint/2010/main" val="62073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37</a:t>
            </a:fld>
            <a:endParaRPr lang="en-US" dirty="0"/>
          </a:p>
        </p:txBody>
      </p:sp>
    </p:spTree>
    <p:extLst>
      <p:ext uri="{BB962C8B-B14F-4D97-AF65-F5344CB8AC3E}">
        <p14:creationId xmlns:p14="http://schemas.microsoft.com/office/powerpoint/2010/main" val="78074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38</a:t>
            </a:fld>
            <a:endParaRPr lang="en-US" dirty="0"/>
          </a:p>
        </p:txBody>
      </p:sp>
    </p:spTree>
    <p:extLst>
      <p:ext uri="{BB962C8B-B14F-4D97-AF65-F5344CB8AC3E}">
        <p14:creationId xmlns:p14="http://schemas.microsoft.com/office/powerpoint/2010/main" val="2062817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39</a:t>
            </a:fld>
            <a:endParaRPr lang="en-US" dirty="0"/>
          </a:p>
        </p:txBody>
      </p:sp>
    </p:spTree>
    <p:extLst>
      <p:ext uri="{BB962C8B-B14F-4D97-AF65-F5344CB8AC3E}">
        <p14:creationId xmlns:p14="http://schemas.microsoft.com/office/powerpoint/2010/main" val="759218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40</a:t>
            </a:fld>
            <a:endParaRPr lang="en-US" dirty="0"/>
          </a:p>
        </p:txBody>
      </p:sp>
    </p:spTree>
    <p:extLst>
      <p:ext uri="{BB962C8B-B14F-4D97-AF65-F5344CB8AC3E}">
        <p14:creationId xmlns:p14="http://schemas.microsoft.com/office/powerpoint/2010/main" val="4095548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307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42</a:t>
            </a:fld>
            <a:endParaRPr lang="en-US" dirty="0"/>
          </a:p>
        </p:txBody>
      </p:sp>
    </p:spTree>
    <p:extLst>
      <p:ext uri="{BB962C8B-B14F-4D97-AF65-F5344CB8AC3E}">
        <p14:creationId xmlns:p14="http://schemas.microsoft.com/office/powerpoint/2010/main" val="2302505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49</a:t>
            </a:fld>
            <a:endParaRPr lang="en-US" dirty="0"/>
          </a:p>
        </p:txBody>
      </p:sp>
    </p:spTree>
    <p:extLst>
      <p:ext uri="{BB962C8B-B14F-4D97-AF65-F5344CB8AC3E}">
        <p14:creationId xmlns:p14="http://schemas.microsoft.com/office/powerpoint/2010/main" val="31006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50</a:t>
            </a:fld>
            <a:endParaRPr lang="en-US" dirty="0"/>
          </a:p>
        </p:txBody>
      </p:sp>
    </p:spTree>
    <p:extLst>
      <p:ext uri="{BB962C8B-B14F-4D97-AF65-F5344CB8AC3E}">
        <p14:creationId xmlns:p14="http://schemas.microsoft.com/office/powerpoint/2010/main" val="102233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Updated AO slide (2/22)</a:t>
            </a:r>
            <a:endParaRPr dirty="0"/>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a:t>
            </a:fld>
            <a:endParaRPr lang="en-US" dirty="0"/>
          </a:p>
        </p:txBody>
      </p:sp>
    </p:spTree>
    <p:extLst>
      <p:ext uri="{BB962C8B-B14F-4D97-AF65-F5344CB8AC3E}">
        <p14:creationId xmlns:p14="http://schemas.microsoft.com/office/powerpoint/2010/main" val="16963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https://results.org/blog/how-to-take-action-on-upcoming-house-legislation-that-includes-the-child-tax-credit</a:t>
            </a:r>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dirty="0"/>
          </a:p>
        </p:txBody>
      </p:sp>
    </p:spTree>
    <p:extLst>
      <p:ext uri="{BB962C8B-B14F-4D97-AF65-F5344CB8AC3E}">
        <p14:creationId xmlns:p14="http://schemas.microsoft.com/office/powerpoint/2010/main" val="150296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6</a:t>
            </a:fld>
            <a:endParaRPr lang="en-US" dirty="0"/>
          </a:p>
        </p:txBody>
      </p:sp>
    </p:spTree>
    <p:extLst>
      <p:ext uri="{BB962C8B-B14F-4D97-AF65-F5344CB8AC3E}">
        <p14:creationId xmlns:p14="http://schemas.microsoft.com/office/powerpoint/2010/main" val="73362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7</a:t>
            </a:fld>
            <a:endParaRPr lang="en-US" dirty="0"/>
          </a:p>
        </p:txBody>
      </p:sp>
    </p:spTree>
    <p:extLst>
      <p:ext uri="{BB962C8B-B14F-4D97-AF65-F5344CB8AC3E}">
        <p14:creationId xmlns:p14="http://schemas.microsoft.com/office/powerpoint/2010/main" val="71839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430213" y="692150"/>
            <a:ext cx="6149975" cy="34591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01040" y="4381103"/>
            <a:ext cx="5608320" cy="4150519"/>
          </a:xfrm>
          <a:prstGeom prst="rect">
            <a:avLst/>
          </a:prstGeom>
        </p:spPr>
        <p:txBody>
          <a:bodyPr spcFirstLastPara="1" wrap="square" lIns="92742" tIns="92742" rIns="92742" bIns="92742" anchor="t" anchorCtr="0">
            <a:noAutofit/>
          </a:bodyPr>
          <a:lstStyle/>
          <a:p>
            <a:pPr marL="0" indent="0">
              <a:buNone/>
            </a:pPr>
            <a:endParaRPr dirty="0"/>
          </a:p>
        </p:txBody>
      </p:sp>
    </p:spTree>
    <p:extLst>
      <p:ext uri="{BB962C8B-B14F-4D97-AF65-F5344CB8AC3E}">
        <p14:creationId xmlns:p14="http://schemas.microsoft.com/office/powerpoint/2010/main" val="310200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https://www.abccoalition.org/child-allowance-principles/</a:t>
            </a:r>
          </a:p>
          <a:p>
            <a:r>
              <a:rPr lang="en-US" dirty="0"/>
              <a:t>Learn more: https://www.abccoalition.org/</a:t>
            </a:r>
          </a:p>
        </p:txBody>
      </p:sp>
    </p:spTree>
    <p:extLst>
      <p:ext uri="{BB962C8B-B14F-4D97-AF65-F5344CB8AC3E}">
        <p14:creationId xmlns:p14="http://schemas.microsoft.com/office/powerpoint/2010/main" val="276835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5/5/2023</a:t>
            </a:fld>
            <a:endParaRPr lang="en-US" dirty="0"/>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5/5/2023</a:t>
            </a:fld>
            <a:endParaRPr lang="en-US" dirty="0"/>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5/5/2023</a:t>
            </a:fld>
            <a:endParaRPr lang="en-US" dirty="0"/>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215E87"/>
              </a:buClr>
              <a:defRPr>
                <a:latin typeface="+mn-lt"/>
              </a:defRPr>
            </a:lvl1pPr>
            <a:lvl2pPr>
              <a:buClr>
                <a:srgbClr val="215E87"/>
              </a:buClr>
              <a:defRPr>
                <a:latin typeface="+mn-lt"/>
              </a:defRPr>
            </a:lvl2pPr>
            <a:lvl3pPr>
              <a:buClr>
                <a:srgbClr val="215E87"/>
              </a:buClr>
              <a:defRPr>
                <a:latin typeface="+mn-lt"/>
              </a:defRPr>
            </a:lvl3pPr>
            <a:lvl4pPr>
              <a:buClr>
                <a:srgbClr val="215E87"/>
              </a:buClr>
              <a:defRPr>
                <a:latin typeface="+mn-lt"/>
              </a:defRPr>
            </a:lvl4pPr>
            <a:lvl5pPr>
              <a:buClr>
                <a:srgbClr val="215E87"/>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hape 26"/>
          <p:cNvSpPr txBox="1">
            <a:spLocks noGrp="1"/>
          </p:cNvSpPr>
          <p:nvPr>
            <p:ph type="title"/>
          </p:nvPr>
        </p:nvSpPr>
        <p:spPr>
          <a:xfrm>
            <a:off x="1382106" y="244221"/>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mj-lt"/>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1" name="Shape 75"/>
          <p:cNvSpPr/>
          <p:nvPr userDrawn="1"/>
        </p:nvSpPr>
        <p:spPr>
          <a:xfrm>
            <a:off x="0" y="4868560"/>
            <a:ext cx="9144000" cy="293473"/>
          </a:xfrm>
          <a:prstGeom prst="rect">
            <a:avLst/>
          </a:prstGeom>
          <a:solidFill>
            <a:srgbClr val="215E87"/>
          </a:solidFill>
          <a:ln>
            <a:noFill/>
          </a:ln>
        </p:spPr>
        <p:txBody>
          <a:bodyPr spcFirstLastPara="1" wrap="square" lIns="91425" tIns="91425" rIns="91425" bIns="91425" anchor="ctr" anchorCtr="0">
            <a:noAutofit/>
          </a:bodyPr>
          <a:lstStyle/>
          <a:p>
            <a:endParaRPr lang="en-US" sz="1100" b="1" dirty="0">
              <a:solidFill>
                <a:schemeClr val="bg1"/>
              </a:solidFill>
              <a:latin typeface="Georgia" panose="02040502050405020303" pitchFamily="18" charset="0"/>
            </a:endParaRPr>
          </a:p>
        </p:txBody>
      </p:sp>
      <p:sp>
        <p:nvSpPr>
          <p:cNvPr id="6" name="Slide Number Placeholder 5"/>
          <p:cNvSpPr>
            <a:spLocks noGrp="1"/>
          </p:cNvSpPr>
          <p:nvPr>
            <p:ph type="sldNum" sz="quarter" idx="12"/>
          </p:nvPr>
        </p:nvSpPr>
        <p:spPr>
          <a:xfrm>
            <a:off x="8741437" y="4868560"/>
            <a:ext cx="2057400" cy="274637"/>
          </a:xfrm>
          <a:prstGeom prst="rect">
            <a:avLst/>
          </a:prstGeom>
        </p:spPr>
        <p:txBody>
          <a:bodyPr/>
          <a:lstStyle>
            <a:lvl1pPr>
              <a:defRPr>
                <a:solidFill>
                  <a:schemeClr val="bg1"/>
                </a:solidFill>
              </a:defRPr>
            </a:lvl1pPr>
          </a:lstStyle>
          <a:p>
            <a:fld id="{0BD66A6C-3806-4F03-9A0B-B2E89CE1BFBB}" type="slidenum">
              <a:rPr lang="en-US" smtClean="0"/>
              <a:pPr/>
              <a:t>‹#›</a:t>
            </a:fld>
            <a:endParaRPr lang="en-US" dirty="0"/>
          </a:p>
        </p:txBody>
      </p:sp>
      <p:cxnSp>
        <p:nvCxnSpPr>
          <p:cNvPr id="12" name="Shape 24"/>
          <p:cNvCxnSpPr/>
          <p:nvPr userDrawn="1"/>
        </p:nvCxnSpPr>
        <p:spPr>
          <a:xfrm>
            <a:off x="0" y="450655"/>
            <a:ext cx="1375800" cy="0"/>
          </a:xfrm>
          <a:prstGeom prst="straightConnector1">
            <a:avLst/>
          </a:prstGeom>
          <a:noFill/>
          <a:ln w="9525" cap="flat" cmpd="sng">
            <a:solidFill>
              <a:srgbClr val="CCCCCC"/>
            </a:solidFill>
            <a:prstDash val="solid"/>
            <a:round/>
            <a:headEnd type="none" w="med" len="med"/>
            <a:tailEnd type="none" w="med" len="med"/>
          </a:ln>
        </p:spPr>
      </p:cxnSp>
      <p:cxnSp>
        <p:nvCxnSpPr>
          <p:cNvPr id="13" name="Shape 28"/>
          <p:cNvCxnSpPr/>
          <p:nvPr userDrawn="1"/>
        </p:nvCxnSpPr>
        <p:spPr>
          <a:xfrm>
            <a:off x="5265650" y="450655"/>
            <a:ext cx="3878400" cy="0"/>
          </a:xfrm>
          <a:prstGeom prst="straightConnector1">
            <a:avLst/>
          </a:prstGeom>
          <a:noFill/>
          <a:ln w="9525" cap="flat" cmpd="sng">
            <a:solidFill>
              <a:srgbClr val="CCCCCC"/>
            </a:solidFill>
            <a:prstDash val="solid"/>
            <a:round/>
            <a:headEnd type="none" w="med" len="med"/>
            <a:tailEnd type="none" w="med" len="med"/>
          </a:ln>
        </p:spPr>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6" y="200005"/>
            <a:ext cx="501300" cy="501300"/>
          </a:xfrm>
          <a:prstGeom prst="rect">
            <a:avLst/>
          </a:prstGeom>
        </p:spPr>
      </p:pic>
      <p:sp>
        <p:nvSpPr>
          <p:cNvPr id="2" name="Rectangle 1"/>
          <p:cNvSpPr/>
          <p:nvPr userDrawn="1"/>
        </p:nvSpPr>
        <p:spPr>
          <a:xfrm>
            <a:off x="-22860" y="4861407"/>
            <a:ext cx="1422184" cy="307777"/>
          </a:xfrm>
          <a:prstGeom prst="rect">
            <a:avLst/>
          </a:prstGeom>
        </p:spPr>
        <p:txBody>
          <a:bodyPr wrap="none">
            <a:spAutoFit/>
          </a:bodyPr>
          <a:lstStyle/>
          <a:p>
            <a:r>
              <a:rPr lang="en-US" sz="1400" dirty="0">
                <a:solidFill>
                  <a:schemeClr val="bg1"/>
                </a:solidFill>
              </a:rPr>
              <a:t>www.CSSP.org</a:t>
            </a:r>
            <a:endParaRPr lang="en-US" dirty="0"/>
          </a:p>
        </p:txBody>
      </p:sp>
    </p:spTree>
    <p:extLst>
      <p:ext uri="{BB962C8B-B14F-4D97-AF65-F5344CB8AC3E}">
        <p14:creationId xmlns:p14="http://schemas.microsoft.com/office/powerpoint/2010/main" val="2185532286"/>
      </p:ext>
    </p:extLst>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70013"/>
            <a:ext cx="3867150" cy="3262312"/>
          </a:xfrm>
        </p:spPr>
        <p:txBody>
          <a:bodyPr/>
          <a:lstStyle>
            <a:lvl1pPr>
              <a:buClr>
                <a:srgbClr val="215E87"/>
              </a:buClr>
              <a:defRPr>
                <a:latin typeface="+mn-lt"/>
              </a:defRPr>
            </a:lvl1pPr>
            <a:lvl2pPr>
              <a:buClr>
                <a:srgbClr val="215E87"/>
              </a:buClr>
              <a:defRPr>
                <a:latin typeface="+mn-lt"/>
              </a:defRPr>
            </a:lvl2pPr>
            <a:lvl3pPr>
              <a:buClr>
                <a:srgbClr val="215E87"/>
              </a:buClr>
              <a:defRPr>
                <a:latin typeface="+mn-lt"/>
              </a:defRPr>
            </a:lvl3pPr>
            <a:lvl4pPr>
              <a:buClr>
                <a:srgbClr val="215E87"/>
              </a:buClr>
              <a:defRPr>
                <a:latin typeface="+mn-lt"/>
              </a:defRPr>
            </a:lvl4pPr>
            <a:lvl5pPr>
              <a:buClr>
                <a:srgbClr val="215E87"/>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hape 75"/>
          <p:cNvSpPr/>
          <p:nvPr userDrawn="1"/>
        </p:nvSpPr>
        <p:spPr>
          <a:xfrm>
            <a:off x="0" y="4868560"/>
            <a:ext cx="9144000" cy="293473"/>
          </a:xfrm>
          <a:prstGeom prst="rect">
            <a:avLst/>
          </a:prstGeom>
          <a:solidFill>
            <a:srgbClr val="215E87"/>
          </a:solidFill>
          <a:ln>
            <a:noFill/>
          </a:ln>
        </p:spPr>
        <p:txBody>
          <a:bodyPr spcFirstLastPara="1" wrap="square" lIns="91425" tIns="91425" rIns="91425" bIns="91425" anchor="ctr" anchorCtr="0">
            <a:noAutofit/>
          </a:bodyPr>
          <a:lstStyle/>
          <a:p>
            <a:endParaRPr lang="en-US" sz="1100" b="1" dirty="0">
              <a:solidFill>
                <a:schemeClr val="bg1"/>
              </a:solidFill>
              <a:latin typeface="Georgia" panose="02040502050405020303" pitchFamily="18" charset="0"/>
            </a:endParaRPr>
          </a:p>
        </p:txBody>
      </p:sp>
      <p:sp>
        <p:nvSpPr>
          <p:cNvPr id="10" name="Shape 26"/>
          <p:cNvSpPr txBox="1">
            <a:spLocks noGrp="1"/>
          </p:cNvSpPr>
          <p:nvPr>
            <p:ph type="title"/>
          </p:nvPr>
        </p:nvSpPr>
        <p:spPr>
          <a:xfrm>
            <a:off x="1381250" y="24159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mj-lt"/>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cxnSp>
        <p:nvCxnSpPr>
          <p:cNvPr id="11" name="Shape 28"/>
          <p:cNvCxnSpPr/>
          <p:nvPr userDrawn="1"/>
        </p:nvCxnSpPr>
        <p:spPr>
          <a:xfrm>
            <a:off x="5265650" y="450655"/>
            <a:ext cx="3878400" cy="0"/>
          </a:xfrm>
          <a:prstGeom prst="straightConnector1">
            <a:avLst/>
          </a:prstGeom>
          <a:noFill/>
          <a:ln w="9525" cap="flat" cmpd="sng">
            <a:solidFill>
              <a:srgbClr val="CCCCCC"/>
            </a:solidFill>
            <a:prstDash val="solid"/>
            <a:round/>
            <a:headEnd type="none" w="med" len="med"/>
            <a:tailEnd type="none" w="med" len="med"/>
          </a:ln>
        </p:spPr>
      </p:cxnSp>
      <p:sp>
        <p:nvSpPr>
          <p:cNvPr id="13" name="Content Placeholder 2"/>
          <p:cNvSpPr>
            <a:spLocks noGrp="1"/>
          </p:cNvSpPr>
          <p:nvPr>
            <p:ph sz="half" idx="10"/>
          </p:nvPr>
        </p:nvSpPr>
        <p:spPr>
          <a:xfrm>
            <a:off x="4772282" y="1358268"/>
            <a:ext cx="3867150" cy="3262312"/>
          </a:xfrm>
        </p:spPr>
        <p:txBody>
          <a:bodyPr/>
          <a:lstStyle>
            <a:lvl1pPr>
              <a:buClr>
                <a:srgbClr val="215E87"/>
              </a:buClr>
              <a:defRPr>
                <a:latin typeface="+mn-lt"/>
              </a:defRPr>
            </a:lvl1pPr>
            <a:lvl2pPr>
              <a:buClr>
                <a:srgbClr val="215E87"/>
              </a:buClr>
              <a:defRPr>
                <a:latin typeface="+mn-lt"/>
              </a:defRPr>
            </a:lvl2pPr>
            <a:lvl3pPr>
              <a:buClr>
                <a:srgbClr val="215E87"/>
              </a:buClr>
              <a:defRPr>
                <a:latin typeface="+mn-lt"/>
              </a:defRPr>
            </a:lvl3pPr>
            <a:lvl4pPr>
              <a:buClr>
                <a:srgbClr val="215E87"/>
              </a:buClr>
              <a:defRPr>
                <a:latin typeface="+mn-lt"/>
              </a:defRPr>
            </a:lvl4pPr>
            <a:lvl5pPr>
              <a:buClr>
                <a:srgbClr val="215E87"/>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p:cNvSpPr>
            <a:spLocks noGrp="1"/>
          </p:cNvSpPr>
          <p:nvPr>
            <p:ph type="sldNum" sz="quarter" idx="12"/>
          </p:nvPr>
        </p:nvSpPr>
        <p:spPr>
          <a:xfrm>
            <a:off x="8741437" y="4868560"/>
            <a:ext cx="2057400" cy="274637"/>
          </a:xfrm>
          <a:prstGeom prst="rect">
            <a:avLst/>
          </a:prstGeom>
        </p:spPr>
        <p:txBody>
          <a:bodyPr/>
          <a:lstStyle>
            <a:lvl1pPr>
              <a:defRPr>
                <a:solidFill>
                  <a:schemeClr val="bg1"/>
                </a:solidFill>
              </a:defRPr>
            </a:lvl1pPr>
          </a:lstStyle>
          <a:p>
            <a:fld id="{0BD66A6C-3806-4F03-9A0B-B2E89CE1BFBB}" type="slidenum">
              <a:rPr lang="en-US" smtClean="0"/>
              <a:pPr/>
              <a:t>‹#›</a:t>
            </a:fld>
            <a:endParaRPr lang="en-US" dirty="0"/>
          </a:p>
        </p:txBody>
      </p:sp>
      <p:cxnSp>
        <p:nvCxnSpPr>
          <p:cNvPr id="9" name="Shape 24"/>
          <p:cNvCxnSpPr/>
          <p:nvPr userDrawn="1"/>
        </p:nvCxnSpPr>
        <p:spPr>
          <a:xfrm>
            <a:off x="0" y="450655"/>
            <a:ext cx="1375800" cy="0"/>
          </a:xfrm>
          <a:prstGeom prst="straightConnector1">
            <a:avLst/>
          </a:prstGeom>
          <a:noFill/>
          <a:ln w="9525" cap="flat" cmpd="sng">
            <a:solidFill>
              <a:srgbClr val="CCCCCC"/>
            </a:solidFill>
            <a:prstDash val="solid"/>
            <a:round/>
            <a:headEnd type="none" w="med" len="med"/>
            <a:tailEnd type="none" w="med" len="med"/>
          </a:ln>
        </p:spPr>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6" y="200005"/>
            <a:ext cx="501300" cy="501300"/>
          </a:xfrm>
          <a:prstGeom prst="rect">
            <a:avLst/>
          </a:prstGeom>
        </p:spPr>
      </p:pic>
      <p:sp>
        <p:nvSpPr>
          <p:cNvPr id="2" name="Rectangle 1"/>
          <p:cNvSpPr/>
          <p:nvPr userDrawn="1"/>
        </p:nvSpPr>
        <p:spPr>
          <a:xfrm>
            <a:off x="-23192" y="4858828"/>
            <a:ext cx="1422184" cy="307777"/>
          </a:xfrm>
          <a:prstGeom prst="rect">
            <a:avLst/>
          </a:prstGeom>
        </p:spPr>
        <p:txBody>
          <a:bodyPr wrap="none">
            <a:spAutoFit/>
          </a:bodyPr>
          <a:lstStyle/>
          <a:p>
            <a:r>
              <a:rPr lang="en-US" sz="1400" dirty="0">
                <a:solidFill>
                  <a:schemeClr val="bg1"/>
                </a:solidFill>
              </a:rPr>
              <a:t>www.CSSP.org</a:t>
            </a:r>
            <a:endParaRPr lang="en-US" dirty="0"/>
          </a:p>
        </p:txBody>
      </p:sp>
    </p:spTree>
    <p:extLst>
      <p:ext uri="{BB962C8B-B14F-4D97-AF65-F5344CB8AC3E}">
        <p14:creationId xmlns:p14="http://schemas.microsoft.com/office/powerpoint/2010/main" val="119302940"/>
      </p:ext>
    </p:extLst>
  </p:cSld>
  <p:clrMapOvr>
    <a:masterClrMapping/>
  </p:clrMapOvr>
  <p:transition>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hape 24"/>
          <p:cNvCxnSpPr/>
          <p:nvPr userDrawn="1"/>
        </p:nvCxnSpPr>
        <p:spPr>
          <a:xfrm>
            <a:off x="0" y="450655"/>
            <a:ext cx="1375800" cy="0"/>
          </a:xfrm>
          <a:prstGeom prst="straightConnector1">
            <a:avLst/>
          </a:prstGeom>
          <a:noFill/>
          <a:ln w="9525" cap="flat" cmpd="sng">
            <a:solidFill>
              <a:srgbClr val="CCCCCC"/>
            </a:solidFill>
            <a:prstDash val="solid"/>
            <a:round/>
            <a:headEnd type="none" w="med" len="med"/>
            <a:tailEnd type="none" w="med" len="med"/>
          </a:ln>
        </p:spPr>
      </p:cxnSp>
      <p:cxnSp>
        <p:nvCxnSpPr>
          <p:cNvPr id="9" name="Shape 28"/>
          <p:cNvCxnSpPr/>
          <p:nvPr userDrawn="1"/>
        </p:nvCxnSpPr>
        <p:spPr>
          <a:xfrm>
            <a:off x="5265650" y="450655"/>
            <a:ext cx="3878400" cy="0"/>
          </a:xfrm>
          <a:prstGeom prst="straightConnector1">
            <a:avLst/>
          </a:prstGeom>
          <a:noFill/>
          <a:ln w="9525" cap="flat" cmpd="sng">
            <a:solidFill>
              <a:srgbClr val="CCCCCC"/>
            </a:solidFill>
            <a:prstDash val="solid"/>
            <a:round/>
            <a:headEnd type="none" w="med" len="med"/>
            <a:tailEnd type="none" w="med" len="med"/>
          </a:ln>
        </p:spPr>
      </p:cxnSp>
      <p:sp>
        <p:nvSpPr>
          <p:cNvPr id="11" name="Shape 26"/>
          <p:cNvSpPr txBox="1">
            <a:spLocks noGrp="1"/>
          </p:cNvSpPr>
          <p:nvPr>
            <p:ph type="title"/>
          </p:nvPr>
        </p:nvSpPr>
        <p:spPr>
          <a:xfrm>
            <a:off x="1381250" y="24159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mj-lt"/>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2" name="Shape 75"/>
          <p:cNvSpPr/>
          <p:nvPr userDrawn="1"/>
        </p:nvSpPr>
        <p:spPr>
          <a:xfrm>
            <a:off x="0" y="4868560"/>
            <a:ext cx="9144000" cy="293473"/>
          </a:xfrm>
          <a:prstGeom prst="rect">
            <a:avLst/>
          </a:prstGeom>
          <a:solidFill>
            <a:srgbClr val="215E87"/>
          </a:solidFill>
          <a:ln>
            <a:noFill/>
          </a:ln>
        </p:spPr>
        <p:txBody>
          <a:bodyPr spcFirstLastPara="1" wrap="square" lIns="91425" tIns="91425" rIns="91425" bIns="91425" anchor="ctr" anchorCtr="0">
            <a:noAutofit/>
          </a:bodyPr>
          <a:lstStyle/>
          <a:p>
            <a:endParaRPr lang="en-US" sz="1100" b="1" dirty="0">
              <a:solidFill>
                <a:schemeClr val="bg1"/>
              </a:solidFill>
              <a:latin typeface="Georgia" panose="02040502050405020303" pitchFamily="18" charset="0"/>
            </a:endParaRPr>
          </a:p>
        </p:txBody>
      </p:sp>
      <p:sp>
        <p:nvSpPr>
          <p:cNvPr id="13" name="Slide Number Placeholder 5"/>
          <p:cNvSpPr txBox="1">
            <a:spLocks/>
          </p:cNvSpPr>
          <p:nvPr userDrawn="1"/>
        </p:nvSpPr>
        <p:spPr>
          <a:xfrm>
            <a:off x="8741437" y="4868560"/>
            <a:ext cx="2057400" cy="2746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BD66A6C-3806-4F03-9A0B-B2E89CE1BFBB}"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6" y="198446"/>
            <a:ext cx="501300" cy="501300"/>
          </a:xfrm>
          <a:prstGeom prst="rect">
            <a:avLst/>
          </a:prstGeom>
        </p:spPr>
      </p:pic>
      <p:sp>
        <p:nvSpPr>
          <p:cNvPr id="2" name="Rectangle 1"/>
          <p:cNvSpPr/>
          <p:nvPr userDrawn="1"/>
        </p:nvSpPr>
        <p:spPr>
          <a:xfrm>
            <a:off x="-23192" y="4861407"/>
            <a:ext cx="1422184" cy="307777"/>
          </a:xfrm>
          <a:prstGeom prst="rect">
            <a:avLst/>
          </a:prstGeom>
        </p:spPr>
        <p:txBody>
          <a:bodyPr wrap="none">
            <a:spAutoFit/>
          </a:bodyPr>
          <a:lstStyle/>
          <a:p>
            <a:r>
              <a:rPr lang="en-US" sz="1400" dirty="0">
                <a:solidFill>
                  <a:schemeClr val="bg1"/>
                </a:solidFill>
              </a:rPr>
              <a:t>www.CSSP.org</a:t>
            </a:r>
            <a:endParaRPr lang="en-US" dirty="0"/>
          </a:p>
        </p:txBody>
      </p:sp>
    </p:spTree>
    <p:extLst>
      <p:ext uri="{BB962C8B-B14F-4D97-AF65-F5344CB8AC3E}">
        <p14:creationId xmlns:p14="http://schemas.microsoft.com/office/powerpoint/2010/main" val="1813465919"/>
      </p:ext>
    </p:extLst>
  </p:cSld>
  <p:clrMapOvr>
    <a:masterClrMapping/>
  </p:clrMapOvr>
  <p:transition>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1363"/>
            <a:ext cx="4629150" cy="3654425"/>
          </a:xfrm>
        </p:spPr>
        <p:txBody>
          <a:bodyPr/>
          <a:lstStyle>
            <a:lvl1pPr>
              <a:buClr>
                <a:srgbClr val="215E87"/>
              </a:buClr>
              <a:defRPr sz="3200">
                <a:latin typeface="+mn-lt"/>
              </a:defRPr>
            </a:lvl1pPr>
            <a:lvl2pPr>
              <a:buClr>
                <a:srgbClr val="215E87"/>
              </a:buClr>
              <a:defRPr sz="2800">
                <a:latin typeface="+mn-lt"/>
              </a:defRPr>
            </a:lvl2pPr>
            <a:lvl3pPr>
              <a:buClr>
                <a:srgbClr val="215E87"/>
              </a:buClr>
              <a:defRPr sz="2400">
                <a:latin typeface="+mn-lt"/>
              </a:defRPr>
            </a:lvl3pPr>
            <a:lvl4pPr>
              <a:buClr>
                <a:srgbClr val="215E87"/>
              </a:buClr>
              <a:defRPr sz="2000">
                <a:latin typeface="+mn-lt"/>
              </a:defRPr>
            </a:lvl4pPr>
            <a:lvl5pPr>
              <a:buClr>
                <a:srgbClr val="215E87"/>
              </a:buCl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5"/>
          <p:cNvSpPr/>
          <p:nvPr userDrawn="1"/>
        </p:nvSpPr>
        <p:spPr>
          <a:xfrm>
            <a:off x="0" y="4868560"/>
            <a:ext cx="9144000" cy="293473"/>
          </a:xfrm>
          <a:prstGeom prst="rect">
            <a:avLst/>
          </a:prstGeom>
          <a:solidFill>
            <a:srgbClr val="215E87"/>
          </a:solidFill>
          <a:ln>
            <a:noFill/>
          </a:ln>
        </p:spPr>
        <p:txBody>
          <a:bodyPr spcFirstLastPara="1" wrap="square" lIns="91425" tIns="91425" rIns="91425" bIns="91425" anchor="ctr" anchorCtr="0">
            <a:noAutofit/>
          </a:bodyPr>
          <a:lstStyle/>
          <a:p>
            <a:endParaRPr lang="en-US" sz="1100" b="1" dirty="0">
              <a:solidFill>
                <a:schemeClr val="bg1"/>
              </a:solidFill>
              <a:latin typeface="Georgia" panose="02040502050405020303" pitchFamily="18" charset="0"/>
            </a:endParaRPr>
          </a:p>
        </p:txBody>
      </p:sp>
      <p:sp>
        <p:nvSpPr>
          <p:cNvPr id="9" name="Slide Number Placeholder 5"/>
          <p:cNvSpPr txBox="1">
            <a:spLocks/>
          </p:cNvSpPr>
          <p:nvPr userDrawn="1"/>
        </p:nvSpPr>
        <p:spPr>
          <a:xfrm>
            <a:off x="8741437" y="4868560"/>
            <a:ext cx="2057400" cy="2746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BD66A6C-3806-4F03-9A0B-B2E89CE1BFBB}" type="slidenum">
              <a:rPr lang="en-US" smtClean="0"/>
              <a:pPr/>
              <a:t>‹#›</a:t>
            </a:fld>
            <a:endParaRPr lang="en-US" dirty="0"/>
          </a:p>
        </p:txBody>
      </p:sp>
      <p:cxnSp>
        <p:nvCxnSpPr>
          <p:cNvPr id="10" name="Shape 24"/>
          <p:cNvCxnSpPr/>
          <p:nvPr userDrawn="1"/>
        </p:nvCxnSpPr>
        <p:spPr>
          <a:xfrm>
            <a:off x="0" y="450655"/>
            <a:ext cx="1375800" cy="0"/>
          </a:xfrm>
          <a:prstGeom prst="straightConnector1">
            <a:avLst/>
          </a:prstGeom>
          <a:noFill/>
          <a:ln w="9525" cap="flat" cmpd="sng">
            <a:solidFill>
              <a:srgbClr val="CCCCCC"/>
            </a:solidFill>
            <a:prstDash val="solid"/>
            <a:round/>
            <a:headEnd type="none" w="med" len="med"/>
            <a:tailEnd type="none" w="med" len="med"/>
          </a:ln>
        </p:spPr>
      </p:cxnSp>
      <p:cxnSp>
        <p:nvCxnSpPr>
          <p:cNvPr id="11" name="Shape 28"/>
          <p:cNvCxnSpPr/>
          <p:nvPr userDrawn="1"/>
        </p:nvCxnSpPr>
        <p:spPr>
          <a:xfrm>
            <a:off x="5265650" y="450655"/>
            <a:ext cx="3878400" cy="0"/>
          </a:xfrm>
          <a:prstGeom prst="straightConnector1">
            <a:avLst/>
          </a:prstGeom>
          <a:noFill/>
          <a:ln w="9525" cap="flat" cmpd="sng">
            <a:solidFill>
              <a:srgbClr val="CCCCCC"/>
            </a:solidFill>
            <a:prstDash val="solid"/>
            <a:round/>
            <a:headEnd type="none" w="med" len="med"/>
            <a:tailEnd type="none" w="med" len="med"/>
          </a:ln>
        </p:spPr>
      </p:cxnSp>
      <p:sp>
        <p:nvSpPr>
          <p:cNvPr id="13" name="Shape 26"/>
          <p:cNvSpPr txBox="1">
            <a:spLocks noGrp="1"/>
          </p:cNvSpPr>
          <p:nvPr>
            <p:ph type="title"/>
          </p:nvPr>
        </p:nvSpPr>
        <p:spPr>
          <a:xfrm>
            <a:off x="1381250" y="24159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mj-lt"/>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6" y="200005"/>
            <a:ext cx="501300" cy="501300"/>
          </a:xfrm>
          <a:prstGeom prst="rect">
            <a:avLst/>
          </a:prstGeom>
        </p:spPr>
      </p:pic>
      <p:sp>
        <p:nvSpPr>
          <p:cNvPr id="5" name="Rectangle 4"/>
          <p:cNvSpPr/>
          <p:nvPr userDrawn="1"/>
        </p:nvSpPr>
        <p:spPr>
          <a:xfrm>
            <a:off x="-23192" y="4858280"/>
            <a:ext cx="1422184" cy="307777"/>
          </a:xfrm>
          <a:prstGeom prst="rect">
            <a:avLst/>
          </a:prstGeom>
        </p:spPr>
        <p:txBody>
          <a:bodyPr wrap="none">
            <a:spAutoFit/>
          </a:bodyPr>
          <a:lstStyle/>
          <a:p>
            <a:r>
              <a:rPr lang="en-US" sz="1400" dirty="0">
                <a:solidFill>
                  <a:schemeClr val="bg1"/>
                </a:solidFill>
              </a:rPr>
              <a:t>www.CSSP.org</a:t>
            </a:r>
            <a:endParaRPr lang="en-US" dirty="0"/>
          </a:p>
        </p:txBody>
      </p:sp>
    </p:spTree>
    <p:extLst>
      <p:ext uri="{BB962C8B-B14F-4D97-AF65-F5344CB8AC3E}">
        <p14:creationId xmlns:p14="http://schemas.microsoft.com/office/powerpoint/2010/main" val="862447436"/>
      </p:ext>
    </p:extLst>
  </p:cSld>
  <p:clrMapOvr>
    <a:masterClrMapping/>
  </p:clrMapOvr>
  <p:transition>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lstStyle>
            <a:lvl1pPr lvl="0">
              <a:spcBef>
                <a:spcPts val="0"/>
              </a:spcBef>
              <a:spcAft>
                <a:spcPts val="0"/>
              </a:spcAft>
              <a:buSzPts val="3600"/>
              <a:buNone/>
              <a:defRPr sz="3600">
                <a:latin typeface="+mj-lt"/>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0" name="Shape 10"/>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0978" y="3393012"/>
            <a:ext cx="567000" cy="567000"/>
          </a:xfrm>
          <a:prstGeom prst="rect">
            <a:avLst/>
          </a:prstGeom>
        </p:spPr>
      </p:pic>
    </p:spTree>
    <p:extLst>
      <p:ext uri="{BB962C8B-B14F-4D97-AF65-F5344CB8AC3E}">
        <p14:creationId xmlns:p14="http://schemas.microsoft.com/office/powerpoint/2010/main" val="725509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5/5/2023</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5/5/2023</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5/5/2023</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dirty="0">
                <a:solidFill>
                  <a:schemeClr val="bg1"/>
                </a:solidFill>
                <a:latin typeface="Arial"/>
                <a:cs typeface="Arial"/>
              </a:rPr>
              <a:t>25 E STREET, NW</a:t>
            </a:r>
          </a:p>
          <a:p>
            <a:pPr lvl="0">
              <a:lnSpc>
                <a:spcPct val="130000"/>
              </a:lnSpc>
            </a:pPr>
            <a:r>
              <a:rPr lang="en-US" sz="1400" dirty="0">
                <a:solidFill>
                  <a:schemeClr val="bg1"/>
                </a:solidFill>
                <a:latin typeface="Arial"/>
                <a:cs typeface="Arial"/>
              </a:rPr>
              <a:t>WASHINGTON, DC 20001</a:t>
            </a:r>
          </a:p>
          <a:p>
            <a:pPr lvl="0">
              <a:lnSpc>
                <a:spcPct val="130000"/>
              </a:lnSpc>
            </a:pPr>
            <a:r>
              <a:rPr lang="en-US" sz="1400" dirty="0">
                <a:solidFill>
                  <a:schemeClr val="bg1"/>
                </a:solidFill>
                <a:latin typeface="Arial"/>
                <a:cs typeface="Arial"/>
              </a:rPr>
              <a:t>(202) 628-8787</a:t>
            </a:r>
          </a:p>
          <a:p>
            <a:pPr lvl="0">
              <a:lnSpc>
                <a:spcPct val="130000"/>
              </a:lnSpc>
            </a:pPr>
            <a:r>
              <a:rPr lang="en-US" sz="1400" dirty="0">
                <a:solidFill>
                  <a:schemeClr val="bg1"/>
                </a:solidFill>
                <a:latin typeface="Arial"/>
                <a:cs typeface="Arial"/>
              </a:rPr>
              <a:t>1 (800) 233-1200</a:t>
            </a:r>
          </a:p>
          <a:p>
            <a:pPr lvl="0">
              <a:lnSpc>
                <a:spcPct val="130000"/>
              </a:lnSpc>
            </a:pPr>
            <a:r>
              <a:rPr lang="en-US" sz="1400" b="1" dirty="0">
                <a:solidFill>
                  <a:schemeClr val="bg1"/>
                </a:solidFill>
                <a:latin typeface="Arial"/>
                <a:cs typeface="Arial"/>
              </a:rPr>
              <a:t>WWW.CHILDRENSDEFENSE.ORG</a:t>
            </a:r>
          </a:p>
          <a:p>
            <a:pPr>
              <a:lnSpc>
                <a:spcPct val="130000"/>
              </a:lnSpc>
            </a:pPr>
            <a:endParaRPr lang="en-US" sz="1400" dirty="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dirty="0"/>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5/5/2023</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329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5/5/2023</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5/5/2023</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5/5/2023</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5/5/2023</a:t>
            </a:fld>
            <a:endParaRPr lang="en-US" dirty="0"/>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5/5/2023</a:t>
            </a:fld>
            <a:endParaRPr lang="en-US" dirty="0"/>
          </a:p>
        </p:txBody>
      </p:sp>
      <p:sp>
        <p:nvSpPr>
          <p:cNvPr id="5" name="Slide Number Placeholder 4"/>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5/5/2023</a:t>
            </a:fld>
            <a:endParaRPr lang="en-US" dirty="0"/>
          </a:p>
        </p:txBody>
      </p:sp>
      <p:sp>
        <p:nvSpPr>
          <p:cNvPr id="4" name="Slide Number Placeholder 3"/>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5/5/2023</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5/5/2023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247771235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83672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30333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22650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24045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248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14568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25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82791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23556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5/5/2023</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569768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1384842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Bulleted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028700"/>
            <a:ext cx="7787640" cy="3657600"/>
          </a:xfrm>
          <a:prstGeom prst="rect">
            <a:avLst/>
          </a:prstGeom>
        </p:spPr>
        <p:txBody>
          <a:bodyPr>
            <a:noAutofit/>
          </a:bodyPr>
          <a:lstStyle>
            <a:lvl1pPr marL="219075" indent="-219075">
              <a:spcBef>
                <a:spcPts val="450"/>
              </a:spcBef>
              <a:spcAft>
                <a:spcPts val="0"/>
              </a:spcAft>
              <a:buClr>
                <a:srgbClr val="50B3CF"/>
              </a:buClr>
              <a:buFont typeface="Symbol" pitchFamily="18" charset="2"/>
              <a:buChar char="·"/>
              <a:defRPr lang="pt-BR" sz="2100" b="0" i="0" u="none" strike="noStrike" baseline="0" smtClean="0">
                <a:solidFill>
                  <a:srgbClr val="231F20"/>
                </a:solidFill>
                <a:latin typeface="Lato" pitchFamily="34" charset="0"/>
              </a:defRPr>
            </a:lvl1pPr>
          </a:lstStyle>
          <a:p>
            <a:pPr>
              <a:buFont typeface="Symbol" pitchFamily="18" charset="2"/>
              <a:buChar char="·"/>
            </a:pPr>
            <a:r>
              <a:rPr lang="en-US">
                <a:latin typeface="Lato" pitchFamily="34" charset="0"/>
              </a:rPr>
              <a:t>One column bulleted list. Font size is 28 pts.</a:t>
            </a:r>
          </a:p>
        </p:txBody>
      </p:sp>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5" name="TextBox 14"/>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Tree>
    <p:extLst>
      <p:ext uri="{BB962C8B-B14F-4D97-AF65-F5344CB8AC3E}">
        <p14:creationId xmlns:p14="http://schemas.microsoft.com/office/powerpoint/2010/main" val="2428612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Hierarchy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0" y="54864"/>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9" name="Text Placeholder 8"/>
          <p:cNvSpPr>
            <a:spLocks noGrp="1"/>
          </p:cNvSpPr>
          <p:nvPr>
            <p:ph type="body" sz="quarter" idx="10" hasCustomPrompt="1"/>
          </p:nvPr>
        </p:nvSpPr>
        <p:spPr>
          <a:xfrm>
            <a:off x="685800" y="1028700"/>
            <a:ext cx="7863840" cy="3771900"/>
          </a:xfrm>
          <a:prstGeom prst="rect">
            <a:avLst/>
          </a:prstGeom>
        </p:spPr>
        <p:txBody>
          <a:bodyPr/>
          <a:lstStyle>
            <a:lvl1pPr marL="0" indent="-219456">
              <a:spcBef>
                <a:spcPts val="1350"/>
              </a:spcBef>
              <a:buClr>
                <a:srgbClr val="50B3CE"/>
              </a:buClr>
              <a:buFont typeface="Symbol" pitchFamily="18" charset="2"/>
              <a:buChar char="·"/>
              <a:defRPr sz="2100">
                <a:solidFill>
                  <a:srgbClr val="231F20"/>
                </a:solidFill>
                <a:latin typeface="Lato" pitchFamily="34" charset="0"/>
              </a:defRPr>
            </a:lvl1pPr>
            <a:lvl2pPr marL="514350" marR="0" indent="-171450" algn="l" defTabSz="685800" rtl="0" eaLnBrk="1" fontAlgn="auto" latinLnBrk="0" hangingPunct="1">
              <a:lnSpc>
                <a:spcPct val="100000"/>
              </a:lnSpc>
              <a:spcBef>
                <a:spcPts val="450"/>
              </a:spcBef>
              <a:spcAft>
                <a:spcPts val="0"/>
              </a:spcAft>
              <a:buClr>
                <a:srgbClr val="55B3CE"/>
              </a:buClr>
              <a:buSzTx/>
              <a:buFont typeface="Lato" pitchFamily="34" charset="0"/>
              <a:buChar char="-"/>
              <a:tabLst/>
              <a:defRPr sz="2100">
                <a:solidFill>
                  <a:srgbClr val="231F20"/>
                </a:solidFill>
                <a:latin typeface="Lato" pitchFamily="34" charset="0"/>
              </a:defRPr>
            </a:lvl2pPr>
            <a:lvl3pPr marL="902494" marR="0" indent="-216694" algn="l" defTabSz="685800" rtl="0" eaLnBrk="1" fontAlgn="auto" latinLnBrk="0" hangingPunct="1">
              <a:lnSpc>
                <a:spcPct val="100000"/>
              </a:lnSpc>
              <a:spcBef>
                <a:spcPts val="450"/>
              </a:spcBef>
              <a:spcAft>
                <a:spcPts val="0"/>
              </a:spcAft>
              <a:buClr>
                <a:srgbClr val="55B3CE"/>
              </a:buClr>
              <a:buSzTx/>
              <a:buFont typeface="Wingdings" pitchFamily="2" charset="2"/>
              <a:buChar char=""/>
              <a:tabLst/>
              <a:defRPr sz="2100">
                <a:solidFill>
                  <a:srgbClr val="231F20"/>
                </a:solidFill>
                <a:latin typeface="Lato" pitchFamily="34" charset="0"/>
              </a:defRPr>
            </a:lvl3pPr>
            <a:lvl5pPr marL="0" indent="0">
              <a:buNone/>
              <a:defRPr/>
            </a:lvl5pPr>
          </a:lstStyle>
          <a:p>
            <a:r>
              <a:rPr lang="en-US">
                <a:solidFill>
                  <a:srgbClr val="231F20"/>
                </a:solidFill>
                <a:latin typeface="Lato" pitchFamily="34" charset="0"/>
              </a:rPr>
              <a:t>Bullet hierarchy. Font size is 28 pts.</a:t>
            </a:r>
          </a:p>
          <a:p>
            <a:pPr lvl="1"/>
            <a:r>
              <a:rPr lang="en-US" err="1">
                <a:solidFill>
                  <a:srgbClr val="231F20"/>
                </a:solidFill>
                <a:latin typeface="Lato" pitchFamily="34" charset="0"/>
              </a:rPr>
              <a:t>Claritas</a:t>
            </a:r>
            <a:r>
              <a:rPr lang="en-US">
                <a:solidFill>
                  <a:srgbClr val="231F20"/>
                </a:solidFill>
                <a:latin typeface="Lato" pitchFamily="34" charset="0"/>
              </a:rPr>
              <a:t> </a:t>
            </a:r>
            <a:r>
              <a:rPr lang="en-US" err="1">
                <a:solidFill>
                  <a:srgbClr val="231F20"/>
                </a:solidFill>
                <a:latin typeface="Lato" pitchFamily="34" charset="0"/>
              </a:rPr>
              <a:t>est</a:t>
            </a:r>
            <a:r>
              <a:rPr lang="en-US">
                <a:solidFill>
                  <a:srgbClr val="231F20"/>
                </a:solidFill>
                <a:latin typeface="Lato" pitchFamily="34" charset="0"/>
              </a:rPr>
              <a:t> </a:t>
            </a:r>
            <a:r>
              <a:rPr lang="en-US" err="1">
                <a:solidFill>
                  <a:srgbClr val="231F20"/>
                </a:solidFill>
                <a:latin typeface="Lato" pitchFamily="34" charset="0"/>
              </a:rPr>
              <a:t>etiam</a:t>
            </a:r>
            <a:r>
              <a:rPr lang="en-US">
                <a:solidFill>
                  <a:srgbClr val="231F20"/>
                </a:solidFill>
                <a:latin typeface="Lato" pitchFamily="34" charset="0"/>
              </a:rPr>
              <a:t> </a:t>
            </a:r>
            <a:r>
              <a:rPr lang="en-US" err="1">
                <a:solidFill>
                  <a:srgbClr val="231F20"/>
                </a:solidFill>
                <a:latin typeface="Lato" pitchFamily="34" charset="0"/>
              </a:rPr>
              <a:t>processus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marL="902494" lvl="2" indent="-216694">
              <a:buClr>
                <a:srgbClr val="55B3CE"/>
              </a:buClr>
              <a:buFont typeface="Wingdings" pitchFamily="2" charset="2"/>
              <a:buChar char=""/>
            </a:pPr>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r>
              <a:rPr lang="en-US" sz="2100">
                <a:solidFill>
                  <a:srgbClr val="231F20"/>
                </a:solidFill>
                <a:latin typeface="Lato" pitchFamily="34" charset="0"/>
              </a:rPr>
              <a:t> 25 pts.</a:t>
            </a:r>
          </a:p>
          <a:p>
            <a:r>
              <a:rPr lang="pt-BR">
                <a:solidFill>
                  <a:srgbClr val="231F20"/>
                </a:solidFill>
                <a:latin typeface="Lato" pitchFamily="34" charset="0"/>
              </a:rPr>
              <a:t>Lorem ipsum dolor sit amet adiapisa putamus</a:t>
            </a:r>
          </a:p>
          <a:p>
            <a:pPr lvl="1"/>
            <a:r>
              <a:rPr lang="en-US">
                <a:solidFill>
                  <a:srgbClr val="231F20"/>
                </a:solidFill>
                <a:latin typeface="Lato" pitchFamily="34" charset="0"/>
              </a:rPr>
              <a:t>Me </a:t>
            </a:r>
            <a:r>
              <a:rPr lang="en-US" err="1">
                <a:solidFill>
                  <a:srgbClr val="231F20"/>
                </a:solidFill>
                <a:latin typeface="Lato" pitchFamily="34" charset="0"/>
              </a:rPr>
              <a:t>lius</a:t>
            </a:r>
            <a:r>
              <a:rPr lang="en-US">
                <a:solidFill>
                  <a:srgbClr val="231F20"/>
                </a:solidFill>
                <a:latin typeface="Lato" pitchFamily="34" charset="0"/>
              </a:rPr>
              <a:t> quod ii </a:t>
            </a:r>
            <a:r>
              <a:rPr lang="en-US" err="1">
                <a:solidFill>
                  <a:srgbClr val="231F20"/>
                </a:solidFill>
                <a:latin typeface="Lato" pitchFamily="34" charset="0"/>
              </a:rPr>
              <a:t>legunt</a:t>
            </a:r>
            <a:r>
              <a:rPr lang="en-US">
                <a:solidFill>
                  <a:srgbClr val="231F20"/>
                </a:solidFill>
                <a:latin typeface="Lato" pitchFamily="34" charset="0"/>
              </a:rPr>
              <a:t> </a:t>
            </a:r>
            <a:r>
              <a:rPr lang="en-US" err="1">
                <a:solidFill>
                  <a:srgbClr val="231F20"/>
                </a:solidFill>
                <a:latin typeface="Lato" pitchFamily="34" charset="0"/>
              </a:rPr>
              <a:t>saepius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lvl="2"/>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endParaRPr lang="en-US" sz="2100">
              <a:solidFill>
                <a:srgbClr val="231F20"/>
              </a:solidFill>
              <a:latin typeface="Lato" pitchFamily="34" charset="0"/>
            </a:endParaRPr>
          </a:p>
          <a:p>
            <a:r>
              <a:rPr lang="fr-FR" err="1">
                <a:solidFill>
                  <a:srgbClr val="231F20"/>
                </a:solidFill>
                <a:latin typeface="Lato" pitchFamily="34" charset="0"/>
              </a:rPr>
              <a:t>Suscipit</a:t>
            </a:r>
            <a:r>
              <a:rPr lang="fr-FR">
                <a:solidFill>
                  <a:srgbClr val="231F20"/>
                </a:solidFill>
                <a:latin typeface="Lato" pitchFamily="34" charset="0"/>
              </a:rPr>
              <a:t> </a:t>
            </a:r>
            <a:r>
              <a:rPr lang="fr-FR" err="1">
                <a:solidFill>
                  <a:srgbClr val="231F20"/>
                </a:solidFill>
                <a:latin typeface="Lato" pitchFamily="34" charset="0"/>
              </a:rPr>
              <a:t>lobortis</a:t>
            </a:r>
            <a:r>
              <a:rPr lang="fr-FR">
                <a:solidFill>
                  <a:srgbClr val="231F20"/>
                </a:solidFill>
                <a:latin typeface="Lato" pitchFamily="34" charset="0"/>
              </a:rPr>
              <a:t> </a:t>
            </a:r>
            <a:r>
              <a:rPr lang="fr-FR" err="1">
                <a:solidFill>
                  <a:srgbClr val="231F20"/>
                </a:solidFill>
                <a:latin typeface="Lato" pitchFamily="34" charset="0"/>
              </a:rPr>
              <a:t>nisl</a:t>
            </a:r>
            <a:r>
              <a:rPr lang="fr-FR">
                <a:solidFill>
                  <a:srgbClr val="231F20"/>
                </a:solidFill>
                <a:latin typeface="Lato" pitchFamily="34" charset="0"/>
              </a:rPr>
              <a:t> ut </a:t>
            </a:r>
            <a:r>
              <a:rPr lang="fr-FR" err="1">
                <a:solidFill>
                  <a:srgbClr val="231F20"/>
                </a:solidFill>
                <a:latin typeface="Lato" pitchFamily="34" charset="0"/>
              </a:rPr>
              <a:t>aliquip</a:t>
            </a:r>
            <a:r>
              <a:rPr lang="fr-FR">
                <a:solidFill>
                  <a:srgbClr val="231F20"/>
                </a:solidFill>
                <a:latin typeface="Lato" pitchFamily="34" charset="0"/>
              </a:rPr>
              <a:t> </a:t>
            </a:r>
            <a:r>
              <a:rPr lang="fr-FR" err="1">
                <a:solidFill>
                  <a:srgbClr val="231F20"/>
                </a:solidFill>
                <a:latin typeface="Lato" pitchFamily="34" charset="0"/>
              </a:rPr>
              <a:t>commodo</a:t>
            </a:r>
            <a:endParaRPr lang="fr-FR">
              <a:solidFill>
                <a:srgbClr val="231F20"/>
              </a:solidFill>
              <a:latin typeface="Lato" pitchFamily="34" charset="0"/>
            </a:endParaRPr>
          </a:p>
          <a:p>
            <a:pPr lvl="1"/>
            <a:r>
              <a:rPr lang="en-US" err="1">
                <a:solidFill>
                  <a:srgbClr val="231F20"/>
                </a:solidFill>
                <a:latin typeface="Lato" pitchFamily="34" charset="0"/>
              </a:rPr>
              <a:t>Investigationes</a:t>
            </a:r>
            <a:r>
              <a:rPr lang="en-US">
                <a:solidFill>
                  <a:srgbClr val="231F20"/>
                </a:solidFill>
                <a:latin typeface="Lato" pitchFamily="34" charset="0"/>
              </a:rPr>
              <a:t> </a:t>
            </a:r>
            <a:r>
              <a:rPr lang="en-US" err="1">
                <a:solidFill>
                  <a:srgbClr val="231F20"/>
                </a:solidFill>
                <a:latin typeface="Lato" pitchFamily="34" charset="0"/>
              </a:rPr>
              <a:t>demonstraverunt</a:t>
            </a:r>
            <a:r>
              <a:rPr lang="en-US">
                <a:solidFill>
                  <a:srgbClr val="231F20"/>
                </a:solidFill>
                <a:latin typeface="Lato" pitchFamily="34" charset="0"/>
              </a:rPr>
              <a:t> </a:t>
            </a:r>
            <a:r>
              <a:rPr lang="en-US" err="1">
                <a:solidFill>
                  <a:srgbClr val="231F20"/>
                </a:solidFill>
                <a:latin typeface="Lato" pitchFamily="34" charset="0"/>
              </a:rPr>
              <a:t>lectores</a:t>
            </a:r>
            <a:endParaRPr lang="en-US">
              <a:solidFill>
                <a:srgbClr val="231F20"/>
              </a:solidFill>
              <a:latin typeface="Lato" pitchFamily="34" charset="0"/>
            </a:endParaRPr>
          </a:p>
          <a:p>
            <a:pPr lvl="2"/>
            <a:r>
              <a:rPr lang="fr-FR" sz="2100" err="1">
                <a:solidFill>
                  <a:srgbClr val="231F20"/>
                </a:solidFill>
                <a:latin typeface="Lato" pitchFamily="34" charset="0"/>
              </a:rPr>
              <a:t>Suscipit</a:t>
            </a:r>
            <a:r>
              <a:rPr lang="fr-FR" sz="2100">
                <a:solidFill>
                  <a:srgbClr val="231F20"/>
                </a:solidFill>
                <a:latin typeface="Lato" pitchFamily="34" charset="0"/>
              </a:rPr>
              <a:t> </a:t>
            </a:r>
            <a:r>
              <a:rPr lang="fr-FR" sz="2100" err="1">
                <a:solidFill>
                  <a:srgbClr val="231F20"/>
                </a:solidFill>
                <a:latin typeface="Lato" pitchFamily="34" charset="0"/>
              </a:rPr>
              <a:t>lobortis</a:t>
            </a:r>
            <a:r>
              <a:rPr lang="fr-FR" sz="2100">
                <a:solidFill>
                  <a:srgbClr val="231F20"/>
                </a:solidFill>
                <a:latin typeface="Lato" pitchFamily="34" charset="0"/>
              </a:rPr>
              <a:t> </a:t>
            </a:r>
            <a:r>
              <a:rPr lang="fr-FR" sz="2100" err="1">
                <a:solidFill>
                  <a:srgbClr val="231F20"/>
                </a:solidFill>
                <a:latin typeface="Lato" pitchFamily="34" charset="0"/>
              </a:rPr>
              <a:t>nislut</a:t>
            </a:r>
            <a:r>
              <a:rPr lang="fr-FR" sz="2100">
                <a:solidFill>
                  <a:srgbClr val="231F20"/>
                </a:solidFill>
                <a:latin typeface="Lato" pitchFamily="34" charset="0"/>
              </a:rPr>
              <a:t> </a:t>
            </a:r>
            <a:r>
              <a:rPr lang="fr-FR" sz="2100" err="1">
                <a:solidFill>
                  <a:srgbClr val="231F20"/>
                </a:solidFill>
                <a:latin typeface="Lato" pitchFamily="34" charset="0"/>
              </a:rPr>
              <a:t>aliquip</a:t>
            </a:r>
            <a:r>
              <a:rPr lang="fr-FR" sz="2100">
                <a:solidFill>
                  <a:srgbClr val="231F20"/>
                </a:solidFill>
                <a:latin typeface="Lato" pitchFamily="34" charset="0"/>
              </a:rPr>
              <a:t> </a:t>
            </a:r>
            <a:r>
              <a:rPr lang="fr-FR" sz="2100" err="1">
                <a:solidFill>
                  <a:srgbClr val="231F20"/>
                </a:solidFill>
                <a:latin typeface="Lato" pitchFamily="34" charset="0"/>
              </a:rPr>
              <a:t>comodo</a:t>
            </a:r>
            <a:endParaRPr lang="en-US" sz="2100">
              <a:solidFill>
                <a:srgbClr val="231F20"/>
              </a:solidFill>
              <a:latin typeface="Lato" pitchFamily="34" charset="0"/>
            </a:endParaRPr>
          </a:p>
          <a:p>
            <a:pPr lvl="2"/>
            <a:endParaRPr lang="en-US">
              <a:latin typeface="Lato" pitchFamily="34" charset="0"/>
            </a:endParaRPr>
          </a:p>
          <a:p>
            <a:pPr lvl="4"/>
            <a:endParaRPr lang="en-US"/>
          </a:p>
        </p:txBody>
      </p:sp>
    </p:spTree>
    <p:extLst>
      <p:ext uri="{BB962C8B-B14F-4D97-AF65-F5344CB8AC3E}">
        <p14:creationId xmlns:p14="http://schemas.microsoft.com/office/powerpoint/2010/main" val="3565463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0292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
        <p:nvSpPr>
          <p:cNvPr id="13"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7" name="Text Placeholder 7"/>
          <p:cNvSpPr>
            <a:spLocks noGrp="1"/>
          </p:cNvSpPr>
          <p:nvPr>
            <p:ph type="body" sz="quarter" idx="15" hasCustomPrompt="1"/>
          </p:nvPr>
        </p:nvSpPr>
        <p:spPr>
          <a:xfrm>
            <a:off x="6858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Tree>
    <p:extLst>
      <p:ext uri="{BB962C8B-B14F-4D97-AF65-F5344CB8AC3E}">
        <p14:creationId xmlns:p14="http://schemas.microsoft.com/office/powerpoint/2010/main" val="393709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b="0">
                <a:solidFill>
                  <a:srgbClr val="164A7D"/>
                </a:solidFill>
              </a:rPr>
              <a:t>Slide Title - Font Size 28pts</a:t>
            </a:r>
            <a:endParaRPr lang="en-US"/>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13" name="TextBox 12"/>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419474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6" name="TextBox 5"/>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906782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091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722313" y="3815955"/>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Open Sans"/>
              <a:buNone/>
              <a:defRPr sz="4000" b="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txBox="1"/>
          <p:nvPr/>
        </p:nvSpPr>
        <p:spPr>
          <a:xfrm>
            <a:off x="722313" y="2794399"/>
            <a:ext cx="7772400" cy="1021556"/>
          </a:xfrm>
          <a:prstGeom prst="rect">
            <a:avLst/>
          </a:prstGeom>
          <a:noFill/>
          <a:ln>
            <a:noFill/>
          </a:ln>
        </p:spPr>
        <p:txBody>
          <a:bodyPr spcFirstLastPara="1" wrap="square" lIns="91425" tIns="45713" rIns="91425" bIns="45713" anchor="t" anchorCtr="0">
            <a:normAutofit fontScale="92500" lnSpcReduction="20000"/>
          </a:bodyPr>
          <a:lstStyle/>
          <a:p>
            <a:pPr marL="0" marR="0" lvl="0" indent="0" algn="l" rtl="0">
              <a:spcBef>
                <a:spcPts val="0"/>
              </a:spcBef>
              <a:spcAft>
                <a:spcPts val="0"/>
              </a:spcAft>
              <a:buClr>
                <a:schemeClr val="dk1"/>
              </a:buClr>
              <a:buSzPct val="100000"/>
              <a:buFont typeface="Open Sans"/>
              <a:buNone/>
            </a:pPr>
            <a:r>
              <a:rPr lang="en-US" sz="4000" b="1" cap="none" dirty="0">
                <a:solidFill>
                  <a:schemeClr val="dk1"/>
                </a:solidFill>
                <a:latin typeface="Open Sans"/>
                <a:ea typeface="Open Sans"/>
                <a:cs typeface="Open Sans"/>
                <a:sym typeface="Open Sans"/>
              </a:rPr>
              <a:t>CLICK TO EDIT MASTER TITLE STYLE</a:t>
            </a:r>
            <a:endParaRPr sz="1350" dirty="0"/>
          </a:p>
        </p:txBody>
      </p:sp>
    </p:spTree>
    <p:extLst>
      <p:ext uri="{BB962C8B-B14F-4D97-AF65-F5344CB8AC3E}">
        <p14:creationId xmlns:p14="http://schemas.microsoft.com/office/powerpoint/2010/main" val="34140646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4267"/>
              <a:buNone/>
              <a:defRPr>
                <a:solidFill>
                  <a:srgbClr val="888888"/>
                </a:solidFill>
              </a:defRPr>
            </a:lvl1pPr>
            <a:lvl2pPr lvl="1" algn="ctr">
              <a:spcBef>
                <a:spcPts val="560"/>
              </a:spcBef>
              <a:spcAft>
                <a:spcPts val="0"/>
              </a:spcAft>
              <a:buClr>
                <a:srgbClr val="888888"/>
              </a:buClr>
              <a:buSzPts val="3733"/>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7"/>
              <a:buNone/>
              <a:defRPr>
                <a:solidFill>
                  <a:srgbClr val="888888"/>
                </a:solidFill>
              </a:defRPr>
            </a:lvl4pPr>
            <a:lvl5pPr lvl="4" algn="ctr">
              <a:spcBef>
                <a:spcPts val="400"/>
              </a:spcBef>
              <a:spcAft>
                <a:spcPts val="0"/>
              </a:spcAft>
              <a:buClr>
                <a:srgbClr val="888888"/>
              </a:buClr>
              <a:buSzPts val="2667"/>
              <a:buNone/>
              <a:defRPr>
                <a:solidFill>
                  <a:srgbClr val="888888"/>
                </a:solidFill>
              </a:defRPr>
            </a:lvl5pPr>
            <a:lvl6pPr lvl="5" algn="ctr">
              <a:spcBef>
                <a:spcPts val="400"/>
              </a:spcBef>
              <a:spcAft>
                <a:spcPts val="0"/>
              </a:spcAft>
              <a:buClr>
                <a:srgbClr val="888888"/>
              </a:buClr>
              <a:buSzPts val="2667"/>
              <a:buNone/>
              <a:defRPr>
                <a:solidFill>
                  <a:srgbClr val="888888"/>
                </a:solidFill>
              </a:defRPr>
            </a:lvl6pPr>
            <a:lvl7pPr lvl="6" algn="ctr">
              <a:spcBef>
                <a:spcPts val="400"/>
              </a:spcBef>
              <a:spcAft>
                <a:spcPts val="0"/>
              </a:spcAft>
              <a:buClr>
                <a:srgbClr val="888888"/>
              </a:buClr>
              <a:buSzPts val="2667"/>
              <a:buNone/>
              <a:defRPr>
                <a:solidFill>
                  <a:srgbClr val="888888"/>
                </a:solidFill>
              </a:defRPr>
            </a:lvl7pPr>
            <a:lvl8pPr lvl="7" algn="ctr">
              <a:spcBef>
                <a:spcPts val="400"/>
              </a:spcBef>
              <a:spcAft>
                <a:spcPts val="0"/>
              </a:spcAft>
              <a:buClr>
                <a:srgbClr val="888888"/>
              </a:buClr>
              <a:buSzPts val="2667"/>
              <a:buNone/>
              <a:defRPr>
                <a:solidFill>
                  <a:srgbClr val="888888"/>
                </a:solidFill>
              </a:defRPr>
            </a:lvl8pPr>
            <a:lvl9pPr lvl="8" algn="ctr">
              <a:spcBef>
                <a:spcPts val="400"/>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8291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5/5/2023</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10116166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3575050" y="204789"/>
            <a:ext cx="4235450" cy="4389835"/>
          </a:xfrm>
          <a:prstGeom prst="rect">
            <a:avLst/>
          </a:prstGeom>
          <a:noFill/>
          <a:ln>
            <a:noFill/>
          </a:ln>
        </p:spPr>
        <p:txBody>
          <a:bodyPr spcFirstLastPara="1" wrap="square" lIns="91425" tIns="45700" rIns="91425" bIns="45700" anchor="t" anchorCtr="0">
            <a:normAutofit/>
          </a:bodyPr>
          <a:lstStyle>
            <a:lvl1pPr marL="342900" lvl="0" indent="-374666" algn="l">
              <a:spcBef>
                <a:spcPts val="640"/>
              </a:spcBef>
              <a:spcAft>
                <a:spcPts val="0"/>
              </a:spcAft>
              <a:buClr>
                <a:schemeClr val="dk1"/>
              </a:buClr>
              <a:buSzPts val="4267"/>
              <a:buChar char="•"/>
              <a:defRPr sz="3200"/>
            </a:lvl1pPr>
            <a:lvl2pPr marL="685800" lvl="1" indent="-349234" algn="l">
              <a:spcBef>
                <a:spcPts val="560"/>
              </a:spcBef>
              <a:spcAft>
                <a:spcPts val="0"/>
              </a:spcAft>
              <a:buClr>
                <a:schemeClr val="dk1"/>
              </a:buClr>
              <a:buSzPts val="3733"/>
              <a:buChar char="o"/>
              <a:defRPr sz="2800"/>
            </a:lvl2pPr>
            <a:lvl3pPr marL="1028700" lvl="2" indent="-323850" algn="l">
              <a:spcBef>
                <a:spcPts val="480"/>
              </a:spcBef>
              <a:spcAft>
                <a:spcPts val="0"/>
              </a:spcAft>
              <a:buClr>
                <a:schemeClr val="dk1"/>
              </a:buClr>
              <a:buSzPts val="3200"/>
              <a:buChar char="▪"/>
              <a:defRPr sz="2400"/>
            </a:lvl3pPr>
            <a:lvl4pPr marL="1371600" lvl="3" indent="-298466" algn="l">
              <a:spcBef>
                <a:spcPts val="400"/>
              </a:spcBef>
              <a:spcAft>
                <a:spcPts val="0"/>
              </a:spcAft>
              <a:buClr>
                <a:schemeClr val="dk1"/>
              </a:buClr>
              <a:buSzPts val="2667"/>
              <a:buChar char="•"/>
              <a:defRPr sz="2000"/>
            </a:lvl4pPr>
            <a:lvl5pPr marL="1714500" lvl="4" indent="-298466" algn="l">
              <a:spcBef>
                <a:spcPts val="400"/>
              </a:spcBef>
              <a:spcAft>
                <a:spcPts val="0"/>
              </a:spcAft>
              <a:buClr>
                <a:schemeClr val="dk1"/>
              </a:buClr>
              <a:buSzPts val="2667"/>
              <a:buChar char="o"/>
              <a:defRPr sz="2000"/>
            </a:lvl5pPr>
            <a:lvl6pPr marL="2057400" lvl="5" indent="-298466" algn="l">
              <a:spcBef>
                <a:spcPts val="400"/>
              </a:spcBef>
              <a:spcAft>
                <a:spcPts val="0"/>
              </a:spcAft>
              <a:buClr>
                <a:schemeClr val="dk1"/>
              </a:buClr>
              <a:buSzPts val="2667"/>
              <a:buChar char="•"/>
              <a:defRPr sz="2000"/>
            </a:lvl6pPr>
            <a:lvl7pPr marL="2400300" lvl="6" indent="-298466" algn="l">
              <a:spcBef>
                <a:spcPts val="400"/>
              </a:spcBef>
              <a:spcAft>
                <a:spcPts val="0"/>
              </a:spcAft>
              <a:buClr>
                <a:schemeClr val="dk1"/>
              </a:buClr>
              <a:buSzPts val="2667"/>
              <a:buChar char="•"/>
              <a:defRPr sz="2000"/>
            </a:lvl7pPr>
            <a:lvl8pPr marL="2743200" lvl="7" indent="-298466" algn="l">
              <a:spcBef>
                <a:spcPts val="400"/>
              </a:spcBef>
              <a:spcAft>
                <a:spcPts val="0"/>
              </a:spcAft>
              <a:buClr>
                <a:schemeClr val="dk1"/>
              </a:buClr>
              <a:buSzPts val="2667"/>
              <a:buChar char="•"/>
              <a:defRPr sz="2000"/>
            </a:lvl8pPr>
            <a:lvl9pPr marL="3086100" lvl="8" indent="-298466" algn="l">
              <a:spcBef>
                <a:spcPts val="400"/>
              </a:spcBef>
              <a:spcAft>
                <a:spcPts val="0"/>
              </a:spcAft>
              <a:buClr>
                <a:schemeClr val="dk1"/>
              </a:buClr>
              <a:buSzPts val="2667"/>
              <a:buChar char="•"/>
              <a:defRPr sz="2000"/>
            </a:lvl9pPr>
          </a:lstStyle>
          <a:p>
            <a:endParaRPr/>
          </a:p>
        </p:txBody>
      </p:sp>
      <p:sp>
        <p:nvSpPr>
          <p:cNvPr id="86" name="Google Shape;86;p4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87" name="Google Shape;87;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009928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1792288" y="459581"/>
            <a:ext cx="5486400" cy="3086100"/>
          </a:xfrm>
          <a:prstGeom prst="rect">
            <a:avLst/>
          </a:prstGeom>
          <a:noFill/>
          <a:ln>
            <a:noFill/>
          </a:ln>
        </p:spPr>
      </p:sp>
      <p:sp>
        <p:nvSpPr>
          <p:cNvPr id="92" name="Google Shape;92;p42"/>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93" name="Google Shape;93;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42459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2874765"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79223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5016558" y="1818823"/>
            <a:ext cx="4388644" cy="11629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105" name="Google Shape;10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2209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5/5/2023</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0190548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5/5/2023</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CLICK TO EDIT MASTER TITLE STYLE</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5/5/2023</a:t>
            </a:fld>
            <a:endParaRPr lang="en-US" dirty="0"/>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a:spLocks noGrp="1"/>
          </p:cNvSpPr>
          <p:nvPr>
            <p:ph type="pic" idx="2"/>
          </p:nvPr>
        </p:nvSpPr>
        <p:spPr>
          <a:xfrm>
            <a:off x="1792288" y="459581"/>
            <a:ext cx="5486400" cy="3086100"/>
          </a:xfrm>
          <a:prstGeom prst="rect">
            <a:avLst/>
          </a:prstGeom>
          <a:noFill/>
          <a:ln>
            <a:noFill/>
          </a:ln>
        </p:spPr>
      </p:sp>
      <p:sp>
        <p:nvSpPr>
          <p:cNvPr id="71" name="Google Shape;71;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4" name="Google Shape;84;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6.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0.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18.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11.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6.png"/><Relationship Id="rId2" Type="http://schemas.openxmlformats.org/officeDocument/2006/relationships/slideLayout" Target="../slideLayouts/slideLayout98.xml"/><Relationship Id="rId16" Type="http://schemas.openxmlformats.org/officeDocument/2006/relationships/theme" Target="../theme/theme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6.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25.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theme" Target="../theme/theme14.xml"/><Relationship Id="rId5" Type="http://schemas.openxmlformats.org/officeDocument/2006/relationships/slideLayout" Target="../slideLayouts/slideLayout127.xml"/><Relationship Id="rId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22.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theme" Target="../theme/theme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4.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64.xml"/><Relationship Id="rId7" Type="http://schemas.openxmlformats.org/officeDocument/2006/relationships/image" Target="../media/image15.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8.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17.png"/><Relationship Id="rId5" Type="http://schemas.openxmlformats.org/officeDocument/2006/relationships/slideLayout" Target="../slideLayouts/slideLayout71.xml"/><Relationship Id="rId10" Type="http://schemas.openxmlformats.org/officeDocument/2006/relationships/theme" Target="../theme/theme9.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8" name="Slide Number Placeholder 5">
            <a:extLst>
              <a:ext uri="{FF2B5EF4-FFF2-40B4-BE49-F238E27FC236}">
                <a16:creationId xmlns:a16="http://schemas.microsoft.com/office/drawing/2014/main" id="{7C1DAB40-4A20-F39D-DA0F-291BE4F65C75}"/>
              </a:ext>
            </a:extLst>
          </p:cNvPr>
          <p:cNvSpPr txBox="1">
            <a:spLocks/>
          </p:cNvSpPr>
          <p:nvPr userDrawn="1"/>
        </p:nvSpPr>
        <p:spPr>
          <a:xfrm>
            <a:off x="0" y="-6571"/>
            <a:ext cx="457200" cy="3292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latin typeface="Open Sans" panose="020B0606030504020204" pitchFamily="34" charset="0"/>
                <a:ea typeface="Open Sans" panose="020B0606030504020204" pitchFamily="34" charset="0"/>
                <a:cs typeface="Open Sans" panose="020B0606030504020204" pitchFamily="34" charset="0"/>
              </a:rPr>
              <a:pPr/>
              <a:t>‹#›</a:t>
            </a:fld>
            <a:endParaRPr 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673" r:id="rId8"/>
    <p:sldLayoutId id="2147483843" r:id="rId9"/>
    <p:sldLayoutId id="2147483675" r:id="rId10"/>
    <p:sldLayoutId id="2147483676"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26" descr="RESULTS_logo_EN_CMYK_BIG (flat)2_RESULTS_logo_EN_CMYK_BIG.png"/>
          <p:cNvPicPr preferRelativeResize="0"/>
          <p:nvPr/>
        </p:nvPicPr>
        <p:blipFill rotWithShape="1">
          <a:blip r:embed="rId12">
            <a:alphaModFix/>
          </a:blip>
          <a:srcRect/>
          <a:stretch/>
        </p:blipFill>
        <p:spPr>
          <a:xfrm>
            <a:off x="7858691" y="80916"/>
            <a:ext cx="1223628" cy="982313"/>
          </a:xfrm>
          <a:prstGeom prst="rect">
            <a:avLst/>
          </a:prstGeom>
          <a:noFill/>
          <a:ln>
            <a:noFill/>
          </a:ln>
        </p:spPr>
      </p:pic>
      <p:sp>
        <p:nvSpPr>
          <p:cNvPr id="23" name="Google Shape;23;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 name="Slide Number Placeholder 5">
            <a:extLst>
              <a:ext uri="{FF2B5EF4-FFF2-40B4-BE49-F238E27FC236}">
                <a16:creationId xmlns:a16="http://schemas.microsoft.com/office/drawing/2014/main" id="{099C3E6B-A4F1-A11C-997E-BF3145A82CF5}"/>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2">
            <a:extLst>
              <a:ext uri="{FF2B5EF4-FFF2-40B4-BE49-F238E27FC236}">
                <a16:creationId xmlns:a16="http://schemas.microsoft.com/office/drawing/2014/main" id="{8B3C30C0-4077-2EB8-009E-17D3A8C49D7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i="0" smtClean="0"/>
              <a:pPr/>
              <a:t>‹#›</a:t>
            </a:fld>
            <a:endParaRPr lang="en-US" sz="1350" i="0" dirty="0"/>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666" r:id="rId1"/>
    <p:sldLayoutId id="2147483953" r:id="rId2"/>
    <p:sldLayoutId id="2147483667" r:id="rId3"/>
    <p:sldLayoutId id="2147483668" r:id="rId4"/>
    <p:sldLayoutId id="2147483669" r:id="rId5"/>
    <p:sldLayoutId id="2147483934" r:id="rId6"/>
    <p:sldLayoutId id="2147483670" r:id="rId7"/>
    <p:sldLayoutId id="2147483923" r:id="rId8"/>
    <p:sldLayoutId id="2147483924" r:id="rId9"/>
    <p:sldLayoutId id="2147483935" r:id="rId10"/>
    <p:sldLayoutId id="2147483954" r:id="rId11"/>
    <p:sldLayoutId id="2147483887" r:id="rId12"/>
    <p:sldLayoutId id="2147483925" r:id="rId13"/>
    <p:sldLayoutId id="2147483889" r:id="rId14"/>
    <p:sldLayoutId id="2147483890" r:id="rId15"/>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5/5/2023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914" r:id="rId8"/>
    <p:sldLayoutId id="2147483807" r:id="rId9"/>
    <p:sldLayoutId id="2147483919" r:id="rId10"/>
    <p:sldLayoutId id="2147483916"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Tree>
    <p:extLst>
      <p:ext uri="{BB962C8B-B14F-4D97-AF65-F5344CB8AC3E}">
        <p14:creationId xmlns:p14="http://schemas.microsoft.com/office/powerpoint/2010/main" val="3089216018"/>
      </p:ext>
    </p:extLst>
  </p:cSld>
  <p:clrMap bg1="lt1" tx1="dk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215E87"/>
        </a:buClr>
        <a:buFont typeface="Arial"/>
        <a:buNone/>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5/5/2023</a:t>
            </a:fld>
            <a:endParaRPr lang="en-US" dirty="0"/>
          </a:p>
        </p:txBody>
      </p:sp>
      <p:sp>
        <p:nvSpPr>
          <p:cNvPr id="6" name="Slide Number Placeholder 5"/>
          <p:cNvSpPr>
            <a:spLocks noGrp="1"/>
          </p:cNvSpPr>
          <p:nvPr>
            <p:ph type="sldNum" sz="quarter" idx="4"/>
          </p:nvPr>
        </p:nvSpPr>
        <p:spPr>
          <a:xfrm>
            <a:off x="0" y="2091"/>
            <a:ext cx="399570" cy="297585"/>
          </a:xfrm>
          <a:prstGeom prst="rect">
            <a:avLst/>
          </a:prstGeom>
        </p:spPr>
        <p:txBody>
          <a:bodyPr vert="horz" lIns="91440" tIns="45720" rIns="91440" bIns="45720" rtlCol="0" anchor="ctr"/>
          <a:lstStyle>
            <a:lvl1pPr algn="l">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750" r:id="rId3"/>
    <p:sldLayoutId id="2147483770" r:id="rId4"/>
    <p:sldLayoutId id="2147483771" r:id="rId5"/>
    <p:sldLayoutId id="2147483751" r:id="rId6"/>
    <p:sldLayoutId id="2147483942" r:id="rId7"/>
    <p:sldLayoutId id="2147483752" r:id="rId8"/>
    <p:sldLayoutId id="2147483753" r:id="rId9"/>
    <p:sldLayoutId id="2147483754" r:id="rId10"/>
    <p:sldLayoutId id="2147483733" r:id="rId11"/>
    <p:sldLayoutId id="2147483943" r:id="rId12"/>
    <p:sldLayoutId id="2147483944" r:id="rId13"/>
    <p:sldLayoutId id="2147483755" r:id="rId14"/>
    <p:sldLayoutId id="2147483756" r:id="rId15"/>
    <p:sldLayoutId id="2147483757" r:id="rId16"/>
    <p:sldLayoutId id="2147483758"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pattern-PMS-018-Envelopes-D1.png"/>
          <p:cNvPicPr>
            <a:picLocks noChangeAspect="1"/>
          </p:cNvPicPr>
          <p:nvPr/>
        </p:nvPicPr>
        <p:blipFill rotWithShape="1">
          <a:blip r:embed="rId17">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a:extLst>
              <a:ext uri="{28A0092B-C50C-407E-A947-70E740481C1C}">
                <a14:useLocalDpi xmlns:a14="http://schemas.microsoft.com/office/drawing/2010/main" val="0"/>
              </a:ext>
            </a:extLst>
          </a:blip>
          <a:srcRect b="2239"/>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5/5/2023</a:t>
            </a:fld>
            <a:endParaRPr lang="en-US" dirty="0"/>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l">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5/5/2023</a:t>
            </a:fld>
            <a:endParaRPr lang="en-US" dirty="0"/>
          </a:p>
        </p:txBody>
      </p:sp>
      <p:sp>
        <p:nvSpPr>
          <p:cNvPr id="5" name="Slide Number Placeholder 2">
            <a:extLst>
              <a:ext uri="{FF2B5EF4-FFF2-40B4-BE49-F238E27FC236}">
                <a16:creationId xmlns:a16="http://schemas.microsoft.com/office/drawing/2014/main" id="{6E119C2F-20C1-0845-83A5-73FC67AA65A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dirty="0">
              <a:solidFill>
                <a:schemeClr val="tx1"/>
              </a:solidFill>
              <a:latin typeface="+mn-lt"/>
            </a:endParaRPr>
          </a:p>
        </p:txBody>
      </p:sp>
    </p:spTree>
    <p:extLst>
      <p:ext uri="{BB962C8B-B14F-4D97-AF65-F5344CB8AC3E}">
        <p14:creationId xmlns:p14="http://schemas.microsoft.com/office/powerpoint/2010/main" val="16149180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E:\Others\Pers\oDesk\Roxanne\New folder\oDesk_Source_Files\Untitled-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9144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Others\Pers\oDesk\Roxanne\New folder\oDesk_Source_Files\logo s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1202" y="162522"/>
            <a:ext cx="569913" cy="3607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6DD377A6-E02B-D1FF-BDF2-7A07B9B4AA85}"/>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dirty="0">
              <a:solidFill>
                <a:schemeClr val="tx1"/>
              </a:solidFill>
              <a:latin typeface="+mn-lt"/>
            </a:endParaRPr>
          </a:p>
        </p:txBody>
      </p:sp>
    </p:spTree>
    <p:extLst>
      <p:ext uri="{BB962C8B-B14F-4D97-AF65-F5344CB8AC3E}">
        <p14:creationId xmlns:p14="http://schemas.microsoft.com/office/powerpoint/2010/main" val="368108238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937" r:id="rId4"/>
    <p:sldLayoutId id="2147483938" r:id="rId5"/>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11">
            <a:alphaModFix/>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883" r:id="rId1"/>
    <p:sldLayoutId id="2147483884" r:id="rId2"/>
    <p:sldLayoutId id="2147483885" r:id="rId3"/>
    <p:sldLayoutId id="2147483853" r:id="rId4"/>
    <p:sldLayoutId id="2147483854" r:id="rId5"/>
    <p:sldLayoutId id="2147483855" r:id="rId6"/>
    <p:sldLayoutId id="2147483856" r:id="rId7"/>
    <p:sldLayoutId id="2147483857" r:id="rId8"/>
    <p:sldLayoutId id="214748395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hyperlink" Target="https://www.clasp.org/publications/report/brief/child-tax-credit-poll-3/" TargetMode="External"/><Relationship Id="rId7" Type="http://schemas.openxmlformats.org/officeDocument/2006/relationships/hyperlink" Target="https://ciswh.org/resources/the-impact-of-the-2021-expanded-child-tax-credit-ctc-on-families-raising-children-with-disabilities/" TargetMode="External"/><Relationship Id="rId12"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23.xml"/><Relationship Id="rId6" Type="http://schemas.openxmlformats.org/officeDocument/2006/relationships/hyperlink" Target="https://www.brookings.edu/research/the-impacts-of-the-2021-expanded-child-tax-credit-on-family-employment-nutrition-and-financial-well-being/" TargetMode="External"/><Relationship Id="rId11" Type="http://schemas.openxmlformats.org/officeDocument/2006/relationships/image" Target="../media/image27.jpeg"/><Relationship Id="rId5" Type="http://schemas.openxmlformats.org/officeDocument/2006/relationships/hyperlink" Target="https://www.povertycenter.columbia.edu/publication/child-tax-credit-payments-on-food-and-housing-hardship" TargetMode="External"/><Relationship Id="rId10" Type="http://schemas.openxmlformats.org/officeDocument/2006/relationships/image" Target="../media/image26.jpeg"/><Relationship Id="rId4" Type="http://schemas.openxmlformats.org/officeDocument/2006/relationships/hyperlink" Target="https://www.povertycenter.columbia.edu/publication/2022/child-tax-credit/research-roundup-one-year-on" TargetMode="External"/><Relationship Id="rId9" Type="http://schemas.openxmlformats.org/officeDocument/2006/relationships/image" Target="../media/image25.jpeg"/><Relationship Id="rId1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cssp.org/resource/where-do-we-go-from-here/" TargetMode="External"/><Relationship Id="rId7" Type="http://schemas.openxmlformats.org/officeDocument/2006/relationships/hyperlink" Target="https://cssp.org/resource/economic-security-in-good-times-and-bad-covid-19-demonstrates-why-we-need-a-child-allowance/" TargetMode="External"/><Relationship Id="rId2" Type="http://schemas.openxmlformats.org/officeDocument/2006/relationships/hyperlink" Target="https://cssp.org/resource/the-child-tax-credit-family-economic-security/" TargetMode="External"/><Relationship Id="rId1" Type="http://schemas.openxmlformats.org/officeDocument/2006/relationships/slideLayout" Target="../slideLayouts/slideLayout123.xml"/><Relationship Id="rId6" Type="http://schemas.openxmlformats.org/officeDocument/2006/relationships/hyperlink" Target="https://cssp.org/resource/the-american-rescue-plans-child-tax-credit-advancing-equity-and-laying-the-foundation-for-a-child-allowance/" TargetMode="External"/><Relationship Id="rId5" Type="http://schemas.openxmlformats.org/officeDocument/2006/relationships/hyperlink" Target="https://cssp.org/resource/a-godsend-how-temporary-investments-in-the-child-tax-credit-and-child-care-impacted-michigan-families/" TargetMode="External"/><Relationship Id="rId4" Type="http://schemas.openxmlformats.org/officeDocument/2006/relationships/hyperlink" Target="https://cssp.org/resource/we-dont-have-that-in-ms/" TargetMode="External"/><Relationship Id="rId9" Type="http://schemas.openxmlformats.org/officeDocument/2006/relationships/hyperlink" Target="https://cssp.org/our-work/project/advancing-antiracist-child-allowance/#stor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results.org/set-the-agenda"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jpeg"/><Relationship Id="rId26" Type="http://schemas.openxmlformats.org/officeDocument/2006/relationships/image" Target="../media/image64.jpeg"/><Relationship Id="rId3" Type="http://schemas.openxmlformats.org/officeDocument/2006/relationships/image" Target="../media/image41.png"/><Relationship Id="rId21" Type="http://schemas.openxmlformats.org/officeDocument/2006/relationships/image" Target="../media/image59.jpeg"/><Relationship Id="rId7" Type="http://schemas.openxmlformats.org/officeDocument/2006/relationships/image" Target="../media/image45.png"/><Relationship Id="rId12" Type="http://schemas.openxmlformats.org/officeDocument/2006/relationships/image" Target="../media/image50.jpeg"/><Relationship Id="rId17" Type="http://schemas.openxmlformats.org/officeDocument/2006/relationships/image" Target="../media/image55.png"/><Relationship Id="rId25" Type="http://schemas.openxmlformats.org/officeDocument/2006/relationships/image" Target="../media/image63.jpeg"/><Relationship Id="rId2" Type="http://schemas.openxmlformats.org/officeDocument/2006/relationships/image" Target="../media/image40.jpeg"/><Relationship Id="rId16" Type="http://schemas.openxmlformats.org/officeDocument/2006/relationships/image" Target="../media/image54.jpeg"/><Relationship Id="rId20" Type="http://schemas.openxmlformats.org/officeDocument/2006/relationships/image" Target="../media/image58.jpeg"/><Relationship Id="rId1" Type="http://schemas.openxmlformats.org/officeDocument/2006/relationships/slideLayout" Target="../slideLayouts/slideLayout88.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jpeg"/><Relationship Id="rId19" Type="http://schemas.openxmlformats.org/officeDocument/2006/relationships/image" Target="../media/image57.png"/><Relationship Id="rId4" Type="http://schemas.openxmlformats.org/officeDocument/2006/relationships/image" Target="../media/image42.gif"/><Relationship Id="rId9" Type="http://schemas.openxmlformats.org/officeDocument/2006/relationships/image" Target="../media/image47.jpeg"/><Relationship Id="rId14" Type="http://schemas.openxmlformats.org/officeDocument/2006/relationships/image" Target="../media/image52.jpeg"/><Relationship Id="rId22" Type="http://schemas.openxmlformats.org/officeDocument/2006/relationships/image" Target="../media/image60.jpeg"/><Relationship Id="rId27" Type="http://schemas.openxmlformats.org/officeDocument/2006/relationships/image" Target="../media/image65.jpeg"/></Relationships>
</file>

<file path=ppt/slides/_rels/slide1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72504%2frespond" TargetMode="External"/><Relationship Id="rId7" Type="http://schemas.openxmlformats.org/officeDocument/2006/relationships/hyperlink" Target="mailto:jlinn@results.org" TargetMode="External"/><Relationship Id="rId2" Type="http://schemas.openxmlformats.org/officeDocument/2006/relationships/hyperlink" Target="https://results.org/volunteers/action-center/action-alerts?vvsrc=%2fcampaigns%2f74353%2frespond" TargetMode="External"/><Relationship Id="rId1" Type="http://schemas.openxmlformats.org/officeDocument/2006/relationships/slideLayout" Target="../slideLayouts/slideLayout88.xml"/><Relationship Id="rId6" Type="http://schemas.openxmlformats.org/officeDocument/2006/relationships/hyperlink" Target="https://results.org/resources/2023-grassroots-media-packets" TargetMode="External"/><Relationship Id="rId5" Type="http://schemas.openxmlformats.org/officeDocument/2006/relationships/hyperlink" Target="https://results.org/volunteers/media-tools" TargetMode="External"/><Relationship Id="rId4" Type="http://schemas.openxmlformats.org/officeDocument/2006/relationships/hyperlink" Target="https://results.org/volunteers/action-center/action-alerts?vvsrc=%2fcampaigns%2f63557%2frespon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esults.org/wp-content/uploads/2023-Resource-Guide-for-Planning-In-Person-Events_Final.pdf" TargetMode="External"/><Relationship Id="rId2" Type="http://schemas.openxmlformats.org/officeDocument/2006/relationships/image" Target="../media/image68.png"/><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2" Type="http://schemas.openxmlformats.org/officeDocument/2006/relationships/hyperlink" Target="mailto:jdistefano@results.org" TargetMode="Externa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drive/folders/1Dpq2NCHS93pvFt5XZHBZe9HXhHuYXwSa" TargetMode="External"/><Relationship Id="rId2" Type="http://schemas.openxmlformats.org/officeDocument/2006/relationships/image" Target="../media/image71.png"/><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3" Type="http://schemas.openxmlformats.org/officeDocument/2006/relationships/hyperlink" Target="https://results.zoom.us/meeting/register/tJYkf-qprDwjH9PD5Q9E5V1HYSmsftlJ0AFp" TargetMode="External"/><Relationship Id="rId2" Type="http://schemas.openxmlformats.org/officeDocument/2006/relationships/hyperlink" Target="https://results.zoom.us/j/99349167795?pwd=WGs2RUJ1c3o1akpRY3R2OWJ2aVRDQT09" TargetMode="Externa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hyperlink" Target="https://results.zoom.us/meeting/register/tJYrdOqpqTIsGdOtvfG9B5qtAwMq3X1bpFg3#/registration" TargetMode="External"/><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hyperlink" Target="https://results.zoom.us/meeting/register/tJckcOmpqjgvG9K7qMWbEqoJNVlCMCwiqNlH" TargetMode="External"/><Relationship Id="rId2" Type="http://schemas.openxmlformats.org/officeDocument/2006/relationships/notesSlide" Target="../notesSlides/notesSlide18.xml"/><Relationship Id="rId1" Type="http://schemas.openxmlformats.org/officeDocument/2006/relationships/slideLayout" Target="../slideLayouts/slideLayout67.xml"/><Relationship Id="rId6" Type="http://schemas.openxmlformats.org/officeDocument/2006/relationships/hyperlink" Target="https://results.org/wp-content/uploads/Spring-2023-AO-Workshop-Descriptions.pdf" TargetMode="External"/><Relationship Id="rId5" Type="http://schemas.openxmlformats.org/officeDocument/2006/relationships/hyperlink" Target="https://results.org/event/anti-oppression-applied-learning-simulation" TargetMode="External"/><Relationship Id="rId4" Type="http://schemas.openxmlformats.org/officeDocument/2006/relationships/hyperlink" Target="https://results.zoom.us/meeting/register/tJMtc-mgqjsjGNHx51wSwXWrlNiujf3Ygt3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notesSlide" Target="../notesSlides/notesSlide19.xml"/><Relationship Id="rId1" Type="http://schemas.openxmlformats.org/officeDocument/2006/relationships/slideLayout" Target="../slideLayouts/slideLayout67.xml"/><Relationship Id="rId5" Type="http://schemas.openxmlformats.org/officeDocument/2006/relationships/hyperlink" Target="https://tinyurl.com/NAdvOrientation23" TargetMode="External"/><Relationship Id="rId4" Type="http://schemas.openxmlformats.org/officeDocument/2006/relationships/hyperlink" Target="mailto:jlinn@results.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tinyurl.com/GlobalAllies223" TargetMode="External"/><Relationship Id="rId2" Type="http://schemas.openxmlformats.org/officeDocument/2006/relationships/notesSlide" Target="../notesSlides/notesSlide20.xml"/><Relationship Id="rId1" Type="http://schemas.openxmlformats.org/officeDocument/2006/relationships/slideLayout" Target="../slideLayouts/slideLayout67.xml"/><Relationship Id="rId4" Type="http://schemas.openxmlformats.org/officeDocument/2006/relationships/hyperlink" Target="https://tinyurl.com/TWRPFeb"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results.zoom.us/meeting/register/tJYoceigpjooH9BBR-H_hzb-xoO1mW_3jd2L" TargetMode="External"/><Relationship Id="rId2" Type="http://schemas.openxmlformats.org/officeDocument/2006/relationships/notesSlide" Target="../notesSlides/notesSlide21.xml"/><Relationship Id="rId1" Type="http://schemas.openxmlformats.org/officeDocument/2006/relationships/slideLayout" Target="../slideLayouts/slideLayout67.xml"/><Relationship Id="rId4" Type="http://schemas.openxmlformats.org/officeDocument/2006/relationships/hyperlink" Target="https://results.zoom.us/meeting/register/tJ0qcuChqTkvE9Q-w6yP3TIBOM4Vodt1F8z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esults.zoom.us/j/93288388695" TargetMode="External"/><Relationship Id="rId2" Type="http://schemas.openxmlformats.org/officeDocument/2006/relationships/notesSlide" Target="../notesSlides/notesSlide22.xml"/><Relationship Id="rId1" Type="http://schemas.openxmlformats.org/officeDocument/2006/relationships/slideLayout" Target="../slideLayouts/slideLayout67.xml"/><Relationship Id="rId4" Type="http://schemas.openxmlformats.org/officeDocument/2006/relationships/hyperlink" Target="https://results.zoom.us/j/9153145667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esults.zoom.us/j/93668005494" TargetMode="External"/><Relationship Id="rId2" Type="http://schemas.openxmlformats.org/officeDocument/2006/relationships/notesSlide" Target="../notesSlides/notesSlide23.xml"/><Relationship Id="rId1" Type="http://schemas.openxmlformats.org/officeDocument/2006/relationships/slideLayout" Target="../slideLayouts/slideLayout67.xml"/><Relationship Id="rId4" Type="http://schemas.openxmlformats.org/officeDocument/2006/relationships/hyperlink" Target="https://results.zoom.us/j/660264158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openxmlformats.org/officeDocument/2006/relationships/hyperlink" Target="mailto:kpatteson@results.or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results.zoom.us/meeting/register/tJEof--srDwvHtRKRu5HEXSXm8y8CyX9uwlx" TargetMode="External"/><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QF2HKawtGx1kYYfYwGibPpKKnFs0jmX5-RxcpWyEpsk/edit#gid=2081581321" TargetMode="External"/><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hyperlink" Target="https://results.org/blog/how-to-take-action-on-upcoming-house-legislation-that-includes-the-child-tax-credi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kpatteson@results.org" TargetMode="External"/><Relationship Id="rId2" Type="http://schemas.openxmlformats.org/officeDocument/2006/relationships/notesSlide" Target="../notesSlides/notesSlide7.xml"/><Relationship Id="rId1" Type="http://schemas.openxmlformats.org/officeDocument/2006/relationships/slideLayout" Target="../slideLayouts/slideLayout67.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2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23.xml"/><Relationship Id="rId5" Type="http://schemas.openxmlformats.org/officeDocument/2006/relationships/hyperlink" Target="https://www.abccoalition.org/child-allowance-principles/" TargetMode="External"/><Relationship Id="rId4" Type="http://schemas.openxmlformats.org/officeDocument/2006/relationships/hyperlink" Target="https://www.abccoali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604633"/>
            <a:ext cx="914400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RESULTS National Webinar</a:t>
            </a:r>
            <a:endParaRPr lang="en-US" sz="2800" dirty="0">
              <a:solidFill>
                <a:schemeClr val="bg1"/>
              </a:solidFill>
              <a:ea typeface="Open Sans"/>
              <a:cs typeface="Open Sans"/>
            </a:endParaRPr>
          </a:p>
          <a:p>
            <a:pPr algn="ctr">
              <a:spcAft>
                <a:spcPts val="1200"/>
              </a:spcAft>
            </a:pPr>
            <a:r>
              <a:rPr lang="en-US" sz="2000" b="1" dirty="0">
                <a:solidFill>
                  <a:schemeClr val="bg1"/>
                </a:solidFill>
                <a:latin typeface="Open Sans"/>
                <a:ea typeface="Open Sans"/>
                <a:cs typeface="Open Sans"/>
              </a:rPr>
              <a:t>May 6, 2023</a:t>
            </a:r>
          </a:p>
          <a:p>
            <a:pPr algn="ctr">
              <a:spcAft>
                <a:spcPts val="1200"/>
              </a:spcAft>
            </a:pPr>
            <a:endParaRPr lang="en-US" sz="2400" b="1" i="1" dirty="0">
              <a:solidFill>
                <a:schemeClr val="bg1"/>
              </a:solidFill>
              <a:latin typeface="Open Sans"/>
              <a:ea typeface="Open Sans"/>
              <a:cs typeface="Open Sans"/>
            </a:endParaRP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2105" y="244221"/>
            <a:ext cx="6602459" cy="435600"/>
          </a:xfrm>
        </p:spPr>
        <p:txBody>
          <a:bodyPr/>
          <a:lstStyle/>
          <a:p>
            <a:r>
              <a:rPr lang="en-US" dirty="0">
                <a:latin typeface="Libre Franklin" pitchFamily="2" charset="0"/>
              </a:rPr>
              <a:t>Key research on the Child Tax Credit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BD66A6C-3806-4F03-9A0B-B2E89CE1BFBB}" type="slidenum">
              <a:rPr kumimoji="0" lang="en-US" sz="1400" b="0" i="0" u="none" strike="noStrike" kern="0" cap="none" spc="0" normalizeH="0" baseline="0" noProof="0" smtClean="0">
                <a:ln>
                  <a:noFill/>
                </a:ln>
                <a:solidFill>
                  <a:srgbClr val="FFFFFF"/>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5" name="Content Placeholder 1">
            <a:extLst>
              <a:ext uri="{FF2B5EF4-FFF2-40B4-BE49-F238E27FC236}">
                <a16:creationId xmlns:a16="http://schemas.microsoft.com/office/drawing/2014/main" id="{1AA459A9-B4B1-D747-F9ED-DC68172832B8}"/>
              </a:ext>
            </a:extLst>
          </p:cNvPr>
          <p:cNvSpPr>
            <a:spLocks noGrp="1"/>
          </p:cNvSpPr>
          <p:nvPr>
            <p:ph idx="1"/>
          </p:nvPr>
        </p:nvSpPr>
        <p:spPr>
          <a:xfrm>
            <a:off x="624377" y="736332"/>
            <a:ext cx="8387648" cy="3670835"/>
          </a:xfrm>
        </p:spPr>
        <p:txBody>
          <a:bodyPr/>
          <a:lstStyle/>
          <a:p>
            <a:pPr>
              <a:spcAft>
                <a:spcPts val="600"/>
              </a:spcAft>
            </a:pPr>
            <a:r>
              <a:rPr lang="en-US" sz="1600" dirty="0">
                <a:latin typeface="Libre Franklin" pitchFamily="2" charset="0"/>
                <a:hlinkClick r:id="rId3"/>
              </a:rPr>
              <a:t>Child Tax Credit: Key Findings from July 2022 National Survey</a:t>
            </a:r>
            <a:r>
              <a:rPr lang="en-US" sz="1600" dirty="0">
                <a:latin typeface="Libre Franklin" pitchFamily="2" charset="0"/>
              </a:rPr>
              <a:t>, CLASP</a:t>
            </a:r>
          </a:p>
          <a:p>
            <a:pPr>
              <a:spcAft>
                <a:spcPts val="600"/>
              </a:spcAft>
            </a:pPr>
            <a:r>
              <a:rPr lang="en-US" sz="1600" dirty="0">
                <a:latin typeface="Libre Franklin" pitchFamily="2" charset="0"/>
                <a:hlinkClick r:id="rId4"/>
              </a:rPr>
              <a:t>Research Roundup of the Expanded Child Tax Credit: One Year On</a:t>
            </a:r>
            <a:r>
              <a:rPr lang="en-US" sz="1600" dirty="0">
                <a:latin typeface="Libre Franklin" pitchFamily="2" charset="0"/>
              </a:rPr>
              <a:t>, CPSP at Columbia University</a:t>
            </a:r>
          </a:p>
          <a:p>
            <a:pPr>
              <a:spcAft>
                <a:spcPts val="600"/>
              </a:spcAft>
            </a:pPr>
            <a:r>
              <a:rPr lang="en-US" sz="1600" dirty="0">
                <a:latin typeface="Libre Franklin" pitchFamily="2" charset="0"/>
                <a:hlinkClick r:id="rId5"/>
              </a:rPr>
              <a:t>The Differential Effects of Monthly &amp; Lump-Sum Child Tax Credit Payments on Food &amp; Housing Hardship</a:t>
            </a:r>
            <a:r>
              <a:rPr lang="en-US" sz="1600" dirty="0">
                <a:latin typeface="Libre Franklin" pitchFamily="2" charset="0"/>
              </a:rPr>
              <a:t>, CPSP at Columbia University</a:t>
            </a:r>
          </a:p>
          <a:p>
            <a:pPr>
              <a:spcAft>
                <a:spcPts val="600"/>
              </a:spcAft>
            </a:pPr>
            <a:r>
              <a:rPr lang="en-US" sz="1600" dirty="0">
                <a:latin typeface="Libre Franklin" pitchFamily="2" charset="0"/>
                <a:hlinkClick r:id="rId6"/>
              </a:rPr>
              <a:t>The impacts of the 2021 expanded child tax credit on family employment, nutrition, and financial well-being</a:t>
            </a:r>
            <a:r>
              <a:rPr lang="en-US" sz="1600" dirty="0">
                <a:latin typeface="Libre Franklin" pitchFamily="2" charset="0"/>
              </a:rPr>
              <a:t>, Brookings</a:t>
            </a:r>
          </a:p>
          <a:p>
            <a:pPr>
              <a:spcAft>
                <a:spcPts val="600"/>
              </a:spcAft>
            </a:pPr>
            <a:r>
              <a:rPr lang="en-US" sz="1600" dirty="0">
                <a:latin typeface="Libre Franklin" pitchFamily="2" charset="0"/>
                <a:hlinkClick r:id="rId7"/>
              </a:rPr>
              <a:t>The Impact of the 2021 Expanded Child Tax Credit (CTC) on Families Raising Children with Disabilities</a:t>
            </a:r>
            <a:r>
              <a:rPr lang="en-US" sz="1600" dirty="0">
                <a:latin typeface="Libre Franklin" pitchFamily="2" charset="0"/>
              </a:rPr>
              <a:t>, Boston University, Washington University of St. Louis, Appalachian State University</a:t>
            </a:r>
          </a:p>
        </p:txBody>
      </p:sp>
      <p:pic>
        <p:nvPicPr>
          <p:cNvPr id="2" name="Picture 1">
            <a:extLst>
              <a:ext uri="{FF2B5EF4-FFF2-40B4-BE49-F238E27FC236}">
                <a16:creationId xmlns:a16="http://schemas.microsoft.com/office/drawing/2014/main" id="{E43FA7D9-B5FE-D98D-1572-4D6024E584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6544" y="4197185"/>
            <a:ext cx="1429351" cy="950976"/>
          </a:xfrm>
          <a:prstGeom prst="rect">
            <a:avLst/>
          </a:prstGeom>
        </p:spPr>
      </p:pic>
      <p:pic>
        <p:nvPicPr>
          <p:cNvPr id="6" name="Picture 5">
            <a:extLst>
              <a:ext uri="{FF2B5EF4-FFF2-40B4-BE49-F238E27FC236}">
                <a16:creationId xmlns:a16="http://schemas.microsoft.com/office/drawing/2014/main" id="{D366D2F2-36DC-972B-1510-BDEC9BC395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731" y="4197185"/>
            <a:ext cx="1427288" cy="950976"/>
          </a:xfrm>
          <a:prstGeom prst="rect">
            <a:avLst/>
          </a:prstGeom>
        </p:spPr>
      </p:pic>
      <p:pic>
        <p:nvPicPr>
          <p:cNvPr id="7" name="Picture 6">
            <a:extLst>
              <a:ext uri="{FF2B5EF4-FFF2-40B4-BE49-F238E27FC236}">
                <a16:creationId xmlns:a16="http://schemas.microsoft.com/office/drawing/2014/main" id="{EC77919B-31C5-36EF-7FE5-3D5958B9AA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7019" y="4200933"/>
            <a:ext cx="1427288" cy="950976"/>
          </a:xfrm>
          <a:prstGeom prst="rect">
            <a:avLst/>
          </a:prstGeom>
        </p:spPr>
      </p:pic>
      <p:pic>
        <p:nvPicPr>
          <p:cNvPr id="8" name="Picture 7">
            <a:extLst>
              <a:ext uri="{FF2B5EF4-FFF2-40B4-BE49-F238E27FC236}">
                <a16:creationId xmlns:a16="http://schemas.microsoft.com/office/drawing/2014/main" id="{EB5BCE93-A597-2BDB-D361-B12CAF7CBA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25967" y="4200408"/>
            <a:ext cx="1425229" cy="950976"/>
          </a:xfrm>
          <a:prstGeom prst="rect">
            <a:avLst/>
          </a:prstGeom>
        </p:spPr>
      </p:pic>
      <p:pic>
        <p:nvPicPr>
          <p:cNvPr id="9" name="Picture 8">
            <a:extLst>
              <a:ext uri="{FF2B5EF4-FFF2-40B4-BE49-F238E27FC236}">
                <a16:creationId xmlns:a16="http://schemas.microsoft.com/office/drawing/2014/main" id="{4324CB15-9E0B-1570-8536-0AEF7A1EC5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51465" y="4197185"/>
            <a:ext cx="1424406" cy="950976"/>
          </a:xfrm>
          <a:prstGeom prst="rect">
            <a:avLst/>
          </a:prstGeom>
        </p:spPr>
      </p:pic>
      <p:pic>
        <p:nvPicPr>
          <p:cNvPr id="10" name="Picture 9">
            <a:extLst>
              <a:ext uri="{FF2B5EF4-FFF2-40B4-BE49-F238E27FC236}">
                <a16:creationId xmlns:a16="http://schemas.microsoft.com/office/drawing/2014/main" id="{4FA54F37-08B8-7C4A-8397-74D5D0A4697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75871" y="4197185"/>
            <a:ext cx="1515618" cy="950976"/>
          </a:xfrm>
          <a:prstGeom prst="rect">
            <a:avLst/>
          </a:prstGeom>
        </p:spPr>
      </p:pic>
      <p:pic>
        <p:nvPicPr>
          <p:cNvPr id="11" name="Picture 10">
            <a:extLst>
              <a:ext uri="{FF2B5EF4-FFF2-40B4-BE49-F238E27FC236}">
                <a16:creationId xmlns:a16="http://schemas.microsoft.com/office/drawing/2014/main" id="{35FFF8AD-288C-F7A9-2525-40CE7B3C7B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3460" y="4197185"/>
            <a:ext cx="1483590" cy="950976"/>
          </a:xfrm>
          <a:prstGeom prst="rect">
            <a:avLst/>
          </a:prstGeom>
        </p:spPr>
      </p:pic>
    </p:spTree>
    <p:extLst>
      <p:ext uri="{BB962C8B-B14F-4D97-AF65-F5344CB8AC3E}">
        <p14:creationId xmlns:p14="http://schemas.microsoft.com/office/powerpoint/2010/main" val="40317649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270AF3-9569-404D-9605-3E4686E986DC}"/>
              </a:ext>
            </a:extLst>
          </p:cNvPr>
          <p:cNvSpPr>
            <a:spLocks noGrp="1"/>
          </p:cNvSpPr>
          <p:nvPr>
            <p:ph idx="1"/>
          </p:nvPr>
        </p:nvSpPr>
        <p:spPr>
          <a:xfrm>
            <a:off x="4332941" y="679821"/>
            <a:ext cx="4613835" cy="3516633"/>
          </a:xfrm>
        </p:spPr>
        <p:txBody>
          <a:bodyPr/>
          <a:lstStyle/>
          <a:p>
            <a:pPr algn="l">
              <a:spcAft>
                <a:spcPts val="600"/>
              </a:spcAft>
              <a:buFont typeface="Arial" panose="020B0604020202020204" pitchFamily="34" charset="0"/>
              <a:buChar char="•"/>
            </a:pPr>
            <a:r>
              <a:rPr lang="en-US" sz="1200" b="0" i="0" u="none" strike="noStrike" dirty="0">
                <a:solidFill>
                  <a:srgbClr val="FFFFFF"/>
                </a:solidFill>
                <a:effectLst/>
                <a:latin typeface="Libre Franklin" pitchFamily="2" charset="0"/>
                <a:hlinkClick r:id="rId2"/>
              </a:rPr>
              <a:t>The Child Tax Credit &amp; Family Economic Security: Findings from the Center for the Study of Social Policy’s Survey of Families with Children</a:t>
            </a:r>
            <a:endParaRPr lang="en-US" sz="1200" b="0" i="0" dirty="0">
              <a:solidFill>
                <a:srgbClr val="444444"/>
              </a:solidFill>
              <a:effectLst/>
              <a:latin typeface="Libre Franklin" pitchFamily="2" charset="0"/>
            </a:endParaRPr>
          </a:p>
          <a:p>
            <a:pPr algn="l">
              <a:spcAft>
                <a:spcPts val="600"/>
              </a:spcAft>
              <a:buFont typeface="Arial" panose="020B0604020202020204" pitchFamily="34" charset="0"/>
              <a:buChar char="•"/>
            </a:pPr>
            <a:r>
              <a:rPr lang="en-US" sz="1200" b="0" i="0" u="sng" dirty="0">
                <a:solidFill>
                  <a:srgbClr val="0F8570"/>
                </a:solidFill>
                <a:effectLst/>
                <a:latin typeface="Libre Franklin" pitchFamily="2" charset="0"/>
                <a:hlinkClick r:id="rId3"/>
              </a:rPr>
              <a:t>Where Do We Go From Here?: How Temporary Investments in the Child Tax Credit &amp; Child Care Impacted North Carolina Families, and the Road Ahead</a:t>
            </a:r>
            <a:endParaRPr lang="en-US" sz="1200" b="0" i="0" dirty="0">
              <a:solidFill>
                <a:srgbClr val="444444"/>
              </a:solidFill>
              <a:effectLst/>
              <a:latin typeface="Libre Franklin" pitchFamily="2" charset="0"/>
            </a:endParaRPr>
          </a:p>
          <a:p>
            <a:pPr algn="l">
              <a:spcAft>
                <a:spcPts val="600"/>
              </a:spcAft>
              <a:buFont typeface="Arial" panose="020B0604020202020204" pitchFamily="34" charset="0"/>
              <a:buChar char="•"/>
            </a:pPr>
            <a:r>
              <a:rPr lang="en-US" sz="1200" b="0" i="0" u="sng" dirty="0">
                <a:solidFill>
                  <a:srgbClr val="0F8570"/>
                </a:solidFill>
                <a:effectLst/>
                <a:latin typeface="Libre Franklin" pitchFamily="2" charset="0"/>
                <a:hlinkClick r:id="rId4"/>
              </a:rPr>
              <a:t>“We Don’t Have that in Mississippi”: How Temporary Expansions of the Child Tax Credit &amp; Child Care Demonstrate the Importance of Federal Investments &amp; Oversight</a:t>
            </a:r>
            <a:endParaRPr lang="en-US" sz="1200" b="0" i="0" dirty="0">
              <a:solidFill>
                <a:srgbClr val="444444"/>
              </a:solidFill>
              <a:effectLst/>
              <a:latin typeface="Libre Franklin" pitchFamily="2" charset="0"/>
            </a:endParaRPr>
          </a:p>
          <a:p>
            <a:pPr algn="l">
              <a:spcAft>
                <a:spcPts val="600"/>
              </a:spcAft>
              <a:buFont typeface="Arial" panose="020B0604020202020204" pitchFamily="34" charset="0"/>
              <a:buChar char="•"/>
            </a:pPr>
            <a:r>
              <a:rPr lang="en-US" sz="1200" b="0" i="0" u="sng" dirty="0">
                <a:solidFill>
                  <a:srgbClr val="0F8570"/>
                </a:solidFill>
                <a:effectLst/>
                <a:latin typeface="Libre Franklin" pitchFamily="2" charset="0"/>
                <a:hlinkClick r:id="rId5"/>
              </a:rPr>
              <a:t>A ‘Godsend’: How Temporary Investments in the Child Tax Credit and Child Care Impacted Michigan Families</a:t>
            </a:r>
            <a:endParaRPr lang="en-US" sz="1200" b="0" i="0" dirty="0">
              <a:solidFill>
                <a:srgbClr val="444444"/>
              </a:solidFill>
              <a:effectLst/>
              <a:latin typeface="Libre Franklin" pitchFamily="2" charset="0"/>
            </a:endParaRPr>
          </a:p>
          <a:p>
            <a:pPr algn="l">
              <a:spcAft>
                <a:spcPts val="600"/>
              </a:spcAft>
              <a:buFont typeface="Arial" panose="020B0604020202020204" pitchFamily="34" charset="0"/>
              <a:buChar char="•"/>
            </a:pPr>
            <a:r>
              <a:rPr lang="en-US" sz="1200" b="0" i="0" u="sng" dirty="0">
                <a:solidFill>
                  <a:srgbClr val="0F8570"/>
                </a:solidFill>
                <a:effectLst/>
                <a:latin typeface="Libre Franklin" pitchFamily="2" charset="0"/>
                <a:hlinkClick r:id="rId6"/>
              </a:rPr>
              <a:t>The American Rescue Plan’s Child Tax Credit: Advancing Equity and Laying the Foundation for a Child Allowance</a:t>
            </a:r>
            <a:endParaRPr lang="en-US" sz="1200" b="0" i="0" dirty="0">
              <a:solidFill>
                <a:srgbClr val="444444"/>
              </a:solidFill>
              <a:effectLst/>
              <a:latin typeface="Libre Franklin" pitchFamily="2" charset="0"/>
            </a:endParaRPr>
          </a:p>
          <a:p>
            <a:pPr algn="l">
              <a:spcAft>
                <a:spcPts val="600"/>
              </a:spcAft>
              <a:buFont typeface="Arial" panose="020B0604020202020204" pitchFamily="34" charset="0"/>
              <a:buChar char="•"/>
            </a:pPr>
            <a:r>
              <a:rPr lang="en-US" sz="1200" b="0" i="0" u="sng" dirty="0">
                <a:solidFill>
                  <a:srgbClr val="0F8570"/>
                </a:solidFill>
                <a:effectLst/>
                <a:latin typeface="Libre Franklin" pitchFamily="2" charset="0"/>
                <a:hlinkClick r:id="rId7"/>
              </a:rPr>
              <a:t>Economic Security in Good Times and Bad: COVID-19 Demonstrates Why We Need a Child Allowance</a:t>
            </a:r>
            <a:endParaRPr lang="en-US" sz="1200" b="0" i="0" dirty="0">
              <a:solidFill>
                <a:srgbClr val="444444"/>
              </a:solidFill>
              <a:effectLst/>
              <a:latin typeface="Libre Franklin" pitchFamily="2" charset="0"/>
            </a:endParaRPr>
          </a:p>
          <a:p>
            <a:endParaRPr lang="en-US" dirty="0"/>
          </a:p>
        </p:txBody>
      </p:sp>
      <p:sp>
        <p:nvSpPr>
          <p:cNvPr id="3" name="Title 2">
            <a:extLst>
              <a:ext uri="{FF2B5EF4-FFF2-40B4-BE49-F238E27FC236}">
                <a16:creationId xmlns:a16="http://schemas.microsoft.com/office/drawing/2014/main" id="{9DA08EB3-2B47-4331-AB85-F29EAFADB088}"/>
              </a:ext>
            </a:extLst>
          </p:cNvPr>
          <p:cNvSpPr>
            <a:spLocks noGrp="1"/>
          </p:cNvSpPr>
          <p:nvPr>
            <p:ph type="title"/>
          </p:nvPr>
        </p:nvSpPr>
        <p:spPr>
          <a:xfrm>
            <a:off x="1382106" y="244221"/>
            <a:ext cx="7564670" cy="435600"/>
          </a:xfrm>
        </p:spPr>
        <p:txBody>
          <a:bodyPr/>
          <a:lstStyle/>
          <a:p>
            <a:r>
              <a:rPr lang="en-US" dirty="0">
                <a:latin typeface="Libre Franklin" pitchFamily="2" charset="0"/>
              </a:rPr>
              <a:t>CSSP Research: Advancing an Anti-Racist Child Allowance</a:t>
            </a:r>
          </a:p>
        </p:txBody>
      </p:sp>
      <p:sp>
        <p:nvSpPr>
          <p:cNvPr id="4" name="Slide Number Placeholder 3">
            <a:extLst>
              <a:ext uri="{FF2B5EF4-FFF2-40B4-BE49-F238E27FC236}">
                <a16:creationId xmlns:a16="http://schemas.microsoft.com/office/drawing/2014/main" id="{E86CACB4-E7E0-49A4-8FE5-EAE200E19D6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BD66A6C-3806-4F03-9A0B-B2E89CE1BFBB}" type="slidenum">
              <a:rPr kumimoji="0" lang="en-US" sz="1400" b="0" i="0" u="none" strike="noStrike" kern="0" cap="none" spc="0" normalizeH="0" baseline="0" noProof="0" smtClean="0">
                <a:ln>
                  <a:noFill/>
                </a:ln>
                <a:solidFill>
                  <a:srgbClr val="FFFFFF"/>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dirty="0">
              <a:ln>
                <a:noFill/>
              </a:ln>
              <a:solidFill>
                <a:srgbClr val="FFFFFF"/>
              </a:solidFill>
              <a:effectLst/>
              <a:uLnTx/>
              <a:uFillTx/>
              <a:latin typeface="Arial"/>
              <a:cs typeface="Arial"/>
              <a:sym typeface="Arial"/>
            </a:endParaRPr>
          </a:p>
        </p:txBody>
      </p:sp>
      <p:pic>
        <p:nvPicPr>
          <p:cNvPr id="2050" name="Picture 2" descr="Afro,american,mixed Raced,family,looking,at,camera,in,cozy,summer">
            <a:extLst>
              <a:ext uri="{FF2B5EF4-FFF2-40B4-BE49-F238E27FC236}">
                <a16:creationId xmlns:a16="http://schemas.microsoft.com/office/drawing/2014/main" id="{62322F12-B421-5016-C0BF-B560BDBAF7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015" y="1325461"/>
            <a:ext cx="4025058" cy="26844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01EF9A-182D-D943-A5D6-53BE5F5EE571}"/>
              </a:ext>
            </a:extLst>
          </p:cNvPr>
          <p:cNvSpPr txBox="1"/>
          <p:nvPr/>
        </p:nvSpPr>
        <p:spPr>
          <a:xfrm>
            <a:off x="508000" y="4291173"/>
            <a:ext cx="36487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ibre Franklin" pitchFamily="2" charset="0"/>
                <a:cs typeface="Arial"/>
                <a:sym typeface="Arial"/>
                <a:hlinkClick r:id="rId9"/>
              </a:rPr>
              <a:t>Read about CSSP’s approach to research.</a:t>
            </a:r>
            <a:endParaRPr kumimoji="0" lang="en-US" sz="1400" b="0" i="0" u="none" strike="noStrike" kern="0" cap="none" spc="0" normalizeH="0" baseline="0" noProof="0" dirty="0">
              <a:ln>
                <a:noFill/>
              </a:ln>
              <a:solidFill>
                <a:srgbClr val="000000"/>
              </a:solidFill>
              <a:effectLst/>
              <a:uLnTx/>
              <a:uFillTx/>
              <a:latin typeface="Libre Franklin" pitchFamily="2" charset="0"/>
              <a:cs typeface="Arial"/>
              <a:sym typeface="Arial"/>
            </a:endParaRPr>
          </a:p>
        </p:txBody>
      </p:sp>
    </p:spTree>
    <p:extLst>
      <p:ext uri="{BB962C8B-B14F-4D97-AF65-F5344CB8AC3E}">
        <p14:creationId xmlns:p14="http://schemas.microsoft.com/office/powerpoint/2010/main" val="226756680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28387"/>
            <a:ext cx="9144000"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i="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Grassroots Café</a:t>
            </a:r>
          </a:p>
          <a:p>
            <a:pPr algn="ctr">
              <a:spcAft>
                <a:spcPts val="1200"/>
              </a:spcAft>
            </a:pPr>
            <a:endParaRPr lang="en-US" sz="2800" b="1" dirty="0">
              <a:solidFill>
                <a:schemeClr val="bg1"/>
              </a:solidFill>
              <a:latin typeface="Open Sans"/>
              <a:ea typeface="Open Sans"/>
              <a:cs typeface="Open Sans"/>
            </a:endParaRPr>
          </a:p>
        </p:txBody>
      </p:sp>
    </p:spTree>
    <p:extLst>
      <p:ext uri="{BB962C8B-B14F-4D97-AF65-F5344CB8AC3E}">
        <p14:creationId xmlns:p14="http://schemas.microsoft.com/office/powerpoint/2010/main" val="301047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471684" y="219315"/>
            <a:ext cx="7401491" cy="857250"/>
          </a:xfrm>
        </p:spPr>
        <p:txBody>
          <a:bodyPr>
            <a:normAutofit/>
          </a:bodyPr>
          <a:lstStyle/>
          <a:p>
            <a:r>
              <a:rPr lang="en-US" sz="3600" b="1" dirty="0">
                <a:solidFill>
                  <a:srgbClr val="D50032"/>
                </a:solidFill>
              </a:rPr>
              <a:t>Thank you for joining us!</a:t>
            </a:r>
          </a:p>
        </p:txBody>
      </p:sp>
      <p:sp>
        <p:nvSpPr>
          <p:cNvPr id="3" name="TextBox 2">
            <a:extLst>
              <a:ext uri="{FF2B5EF4-FFF2-40B4-BE49-F238E27FC236}">
                <a16:creationId xmlns:a16="http://schemas.microsoft.com/office/drawing/2014/main" id="{F6191203-F6F5-2BD3-3E34-C51B19806D7D}"/>
              </a:ext>
            </a:extLst>
          </p:cNvPr>
          <p:cNvSpPr txBox="1"/>
          <p:nvPr/>
        </p:nvSpPr>
        <p:spPr>
          <a:xfrm>
            <a:off x="343814" y="1488023"/>
            <a:ext cx="8469472" cy="2167453"/>
          </a:xfrm>
          <a:prstGeom prst="rect">
            <a:avLst/>
          </a:prstGeom>
          <a:noFill/>
        </p:spPr>
        <p:txBody>
          <a:bodyPr wrap="square" rtlCol="0">
            <a:spAutoFit/>
          </a:bodyPr>
          <a:lstStyle/>
          <a:p>
            <a:pPr algn="ctr">
              <a:lnSpc>
                <a:spcPct val="114000"/>
              </a:lnSpc>
            </a:pPr>
            <a:r>
              <a:rPr lang="en-US" sz="3200" i="1" dirty="0">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algn="ctr">
              <a:lnSpc>
                <a:spcPct val="114000"/>
              </a:lnSpc>
            </a:pPr>
            <a:endParaRPr lang="en-US" sz="32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800" dirty="0">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r>
              <a:rPr lang="en-US" sz="24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91541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FBBB6-842A-9931-551A-71725DBCB895}"/>
              </a:ext>
            </a:extLst>
          </p:cNvPr>
          <p:cNvSpPr>
            <a:spLocks noGrp="1"/>
          </p:cNvSpPr>
          <p:nvPr>
            <p:ph type="sldNum" sz="quarter" idx="12"/>
          </p:nvPr>
        </p:nvSpPr>
        <p:spPr/>
        <p:txBody>
          <a:bodyPr/>
          <a:lstStyle/>
          <a:p>
            <a:fld id="{307E6868-079E-1649-B8D1-459B42CE4DE3}" type="slidenum">
              <a:rPr lang="en-US" smtClean="0"/>
              <a:t>14</a:t>
            </a:fld>
            <a:endParaRPr lang="en-US" dirty="0"/>
          </a:p>
        </p:txBody>
      </p:sp>
      <p:sp>
        <p:nvSpPr>
          <p:cNvPr id="6" name="Title 1">
            <a:extLst>
              <a:ext uri="{FF2B5EF4-FFF2-40B4-BE49-F238E27FC236}">
                <a16:creationId xmlns:a16="http://schemas.microsoft.com/office/drawing/2014/main" id="{2380466F-4894-050D-36D7-4D9F39666F79}"/>
              </a:ext>
            </a:extLst>
          </p:cNvPr>
          <p:cNvSpPr txBox="1">
            <a:spLocks/>
          </p:cNvSpPr>
          <p:nvPr/>
        </p:nvSpPr>
        <p:spPr>
          <a:xfrm>
            <a:off x="871254" y="196736"/>
            <a:ext cx="7401491" cy="5054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3999"/>
              </a:lnSpc>
            </a:pPr>
            <a:r>
              <a:rPr lang="en-US" sz="28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Set the Agenda Campaign</a:t>
            </a:r>
          </a:p>
          <a:p>
            <a:pPr>
              <a:lnSpc>
                <a:spcPct val="113999"/>
              </a:lnSpc>
            </a:pPr>
            <a:r>
              <a:rPr lang="en-US" sz="1400" dirty="0">
                <a:latin typeface="Open Sans" panose="020B0606030504020204" pitchFamily="34" charset="0"/>
                <a:ea typeface="Open Sans" panose="020B0606030504020204" pitchFamily="34" charset="0"/>
                <a:cs typeface="Open Sans" panose="020B0606030504020204" pitchFamily="34" charset="0"/>
                <a:hlinkClick r:id="rId2"/>
              </a:rPr>
              <a:t>https://results.org/set-the-agenda</a:t>
            </a:r>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4" name="Picture 3">
            <a:extLst>
              <a:ext uri="{FF2B5EF4-FFF2-40B4-BE49-F238E27FC236}">
                <a16:creationId xmlns:a16="http://schemas.microsoft.com/office/drawing/2014/main" id="{9F0EE601-2159-24E4-0EA0-7BC3A0B99E8D}"/>
              </a:ext>
            </a:extLst>
          </p:cNvPr>
          <p:cNvPicPr>
            <a:picLocks noChangeAspect="1"/>
          </p:cNvPicPr>
          <p:nvPr/>
        </p:nvPicPr>
        <p:blipFill>
          <a:blip r:embed="rId3"/>
          <a:stretch>
            <a:fillRect/>
          </a:stretch>
        </p:blipFill>
        <p:spPr>
          <a:xfrm>
            <a:off x="1292025" y="1135811"/>
            <a:ext cx="6559950" cy="3498101"/>
          </a:xfrm>
          <a:prstGeom prst="rect">
            <a:avLst/>
          </a:prstGeom>
        </p:spPr>
      </p:pic>
    </p:spTree>
    <p:extLst>
      <p:ext uri="{BB962C8B-B14F-4D97-AF65-F5344CB8AC3E}">
        <p14:creationId xmlns:p14="http://schemas.microsoft.com/office/powerpoint/2010/main" val="189796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605357"/>
          </a:xfrm>
        </p:spPr>
        <p:txBody>
          <a:bodyPr>
            <a:normAutofit/>
          </a:bodyPr>
          <a:lstStyle/>
          <a:p>
            <a:r>
              <a:rPr lang="en-US" sz="2600" b="1" dirty="0">
                <a:solidFill>
                  <a:srgbClr val="D50032"/>
                </a:solidFill>
              </a:rPr>
              <a:t>You have “Set the Agenda”!</a:t>
            </a:r>
            <a:endParaRPr lang="en-US" dirty="0"/>
          </a:p>
        </p:txBody>
      </p:sp>
      <p:sp>
        <p:nvSpPr>
          <p:cNvPr id="3" name="TextBox 2">
            <a:extLst>
              <a:ext uri="{FF2B5EF4-FFF2-40B4-BE49-F238E27FC236}">
                <a16:creationId xmlns:a16="http://schemas.microsoft.com/office/drawing/2014/main" id="{F6191203-F6F5-2BD3-3E34-C51B19806D7D}"/>
              </a:ext>
            </a:extLst>
          </p:cNvPr>
          <p:cNvSpPr txBox="1"/>
          <p:nvPr/>
        </p:nvSpPr>
        <p:spPr>
          <a:xfrm>
            <a:off x="475200" y="957112"/>
            <a:ext cx="8193600" cy="3407151"/>
          </a:xfrm>
          <a:prstGeom prst="rect">
            <a:avLst/>
          </a:prstGeom>
          <a:noFill/>
        </p:spPr>
        <p:txBody>
          <a:bodyPr wrap="square" lIns="91440" tIns="45720" rIns="91440" bIns="45720" rtlCol="0" anchor="t">
            <a:spAutoFit/>
          </a:bodyPr>
          <a:lstStyle/>
          <a:p>
            <a:pPr marL="342900" indent="-342900">
              <a:spcAft>
                <a:spcPts val="1200"/>
              </a:spcAft>
              <a:buFont typeface="Arial"/>
              <a:buChar char="•"/>
            </a:pPr>
            <a:r>
              <a:rPr lang="en-US" sz="2000" b="1" dirty="0">
                <a:solidFill>
                  <a:srgbClr val="000000"/>
                </a:solidFill>
                <a:latin typeface="Open Sans"/>
                <a:ea typeface="Open Sans"/>
                <a:cs typeface="Open Sans"/>
              </a:rPr>
              <a:t>Set the Agenda lobby meetings </a:t>
            </a:r>
            <a:r>
              <a:rPr lang="en-US" sz="2000" i="1" dirty="0">
                <a:solidFill>
                  <a:srgbClr val="000000"/>
                </a:solidFill>
                <a:latin typeface="Open Sans"/>
                <a:ea typeface="Open Sans"/>
                <a:cs typeface="Open Sans"/>
              </a:rPr>
              <a:t>(Jan 1 through April 30):</a:t>
            </a:r>
            <a:r>
              <a:rPr lang="en-US" sz="2000" dirty="0">
                <a:solidFill>
                  <a:srgbClr val="000000"/>
                </a:solidFill>
                <a:latin typeface="Open Sans"/>
                <a:ea typeface="Open Sans"/>
                <a:cs typeface="Open Sans"/>
              </a:rPr>
              <a:t> </a:t>
            </a:r>
          </a:p>
          <a:p>
            <a:pPr marL="800100" lvl="1" indent="-342900">
              <a:spcAft>
                <a:spcPts val="1200"/>
              </a:spcAft>
              <a:buFont typeface="Arial"/>
              <a:buChar char="•"/>
            </a:pPr>
            <a:r>
              <a:rPr lang="en-US" sz="2000" dirty="0">
                <a:solidFill>
                  <a:srgbClr val="000000"/>
                </a:solidFill>
                <a:latin typeface="Open Sans"/>
                <a:ea typeface="Open Sans"/>
                <a:cs typeface="Open Sans"/>
              </a:rPr>
              <a:t>191 reported (37 face-to-face with members of Congress!)</a:t>
            </a:r>
          </a:p>
          <a:p>
            <a:pPr marL="342900" indent="-342900">
              <a:lnSpc>
                <a:spcPct val="114000"/>
              </a:lnSpc>
              <a:spcAft>
                <a:spcPts val="1200"/>
              </a:spcAft>
              <a:buFont typeface="Arial"/>
              <a:buChar char="•"/>
            </a:pPr>
            <a:r>
              <a:rPr lang="en-US" sz="2000" b="1" dirty="0">
                <a:latin typeface="Open Sans"/>
                <a:ea typeface="Open Sans"/>
                <a:cs typeface="Open Sans"/>
              </a:rPr>
              <a:t>You’ve invited people to join you </a:t>
            </a:r>
            <a:r>
              <a:rPr lang="en-US" sz="2000" dirty="0">
                <a:latin typeface="Open Sans"/>
                <a:ea typeface="Open Sans"/>
                <a:cs typeface="Open Sans"/>
              </a:rPr>
              <a:t>– new volunteers &amp; organizational partners!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1200"/>
              </a:spcAft>
              <a:buFont typeface="Arial"/>
              <a:buChar char="•"/>
            </a:pPr>
            <a:r>
              <a:rPr lang="en-US" sz="2000" dirty="0">
                <a:latin typeface="Open Sans"/>
                <a:ea typeface="Open Sans"/>
                <a:cs typeface="Open Sans"/>
              </a:rPr>
              <a:t>You’ve made bold asks on FY24 appropriations for global programs and engaged with your MOCs on equitable tax policies. </a:t>
            </a:r>
            <a:r>
              <a:rPr lang="en-US" sz="2000" b="1" dirty="0">
                <a:latin typeface="Open Sans"/>
                <a:ea typeface="Open Sans"/>
                <a:cs typeface="Open Sans"/>
              </a:rPr>
              <a:t>Every action you take matters!</a:t>
            </a:r>
            <a:endParaRPr lang="en-US" sz="2000" dirty="0">
              <a:latin typeface="Open Sans"/>
              <a:ea typeface="Open Sans"/>
              <a:cs typeface="Open Sans"/>
            </a:endParaRPr>
          </a:p>
          <a:p>
            <a:pPr marL="342900" indent="-342900">
              <a:lnSpc>
                <a:spcPct val="114000"/>
              </a:lnSpc>
              <a:spcAft>
                <a:spcPts val="1200"/>
              </a:spcAft>
              <a:buFont typeface="Arial"/>
              <a:buChar char="•"/>
            </a:pPr>
            <a:r>
              <a:rPr lang="en-US" sz="2000" b="1" dirty="0">
                <a:latin typeface="Open Sans"/>
                <a:ea typeface="Open Sans"/>
                <a:cs typeface="Open Sans"/>
              </a:rPr>
              <a:t>You’ve gained momentum – keep it going throughout 2023!</a:t>
            </a:r>
          </a:p>
        </p:txBody>
      </p:sp>
    </p:spTree>
    <p:extLst>
      <p:ext uri="{BB962C8B-B14F-4D97-AF65-F5344CB8AC3E}">
        <p14:creationId xmlns:p14="http://schemas.microsoft.com/office/powerpoint/2010/main" val="248774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605357"/>
          </a:xfrm>
        </p:spPr>
        <p:txBody>
          <a:bodyPr>
            <a:normAutofit/>
          </a:bodyPr>
          <a:lstStyle/>
          <a:p>
            <a:r>
              <a:rPr lang="en-US" sz="2600" b="1" dirty="0">
                <a:solidFill>
                  <a:srgbClr val="D50032"/>
                </a:solidFill>
              </a:rPr>
              <a:t>Grassroots Share: Set the Agenda</a:t>
            </a:r>
            <a:endParaRPr lang="en-US" dirty="0"/>
          </a:p>
        </p:txBody>
      </p:sp>
      <p:sp>
        <p:nvSpPr>
          <p:cNvPr id="4" name="TextBox 3">
            <a:extLst>
              <a:ext uri="{FF2B5EF4-FFF2-40B4-BE49-F238E27FC236}">
                <a16:creationId xmlns:a16="http://schemas.microsoft.com/office/drawing/2014/main" id="{2D8B3BEC-D1CC-DE8F-685D-A500382516B4}"/>
              </a:ext>
            </a:extLst>
          </p:cNvPr>
          <p:cNvSpPr txBox="1"/>
          <p:nvPr/>
        </p:nvSpPr>
        <p:spPr>
          <a:xfrm>
            <a:off x="1808680" y="1895047"/>
            <a:ext cx="55266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Natalia Loeb</a:t>
            </a:r>
          </a:p>
          <a:p>
            <a:pPr algn="ctr"/>
            <a:r>
              <a:rPr lang="en-US" sz="3600" dirty="0">
                <a:latin typeface="Open Sans" panose="020B0606030504020204" pitchFamily="34" charset="0"/>
                <a:ea typeface="Open Sans" panose="020B0606030504020204" pitchFamily="34" charset="0"/>
                <a:cs typeface="Open Sans" panose="020B0606030504020204" pitchFamily="34" charset="0"/>
              </a:rPr>
              <a:t>RESULTS North Florida</a:t>
            </a:r>
          </a:p>
        </p:txBody>
      </p:sp>
    </p:spTree>
    <p:extLst>
      <p:ext uri="{BB962C8B-B14F-4D97-AF65-F5344CB8AC3E}">
        <p14:creationId xmlns:p14="http://schemas.microsoft.com/office/powerpoint/2010/main" val="413793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B1D8DB5E-7CC3-B5E8-E057-DC681B2BB8AB}"/>
              </a:ext>
            </a:extLst>
          </p:cNvPr>
          <p:cNvPicPr>
            <a:picLocks noChangeAspect="1"/>
          </p:cNvPicPr>
          <p:nvPr/>
        </p:nvPicPr>
        <p:blipFill>
          <a:blip r:embed="rId3"/>
          <a:stretch>
            <a:fillRect/>
          </a:stretch>
        </p:blipFill>
        <p:spPr>
          <a:xfrm>
            <a:off x="5846107" y="2817368"/>
            <a:ext cx="2897597" cy="2173198"/>
          </a:xfrm>
          <a:prstGeom prst="rect">
            <a:avLst/>
          </a:prstGeom>
        </p:spPr>
      </p:pic>
      <p:pic>
        <p:nvPicPr>
          <p:cNvPr id="5" name="Picture 5" descr="A group of people posing for a photo in front of a large building&#10;&#10;Description automatically generated">
            <a:extLst>
              <a:ext uri="{FF2B5EF4-FFF2-40B4-BE49-F238E27FC236}">
                <a16:creationId xmlns:a16="http://schemas.microsoft.com/office/drawing/2014/main" id="{D2F83416-23BA-095E-A336-508B57D55042}"/>
              </a:ext>
            </a:extLst>
          </p:cNvPr>
          <p:cNvPicPr>
            <a:picLocks noChangeAspect="1"/>
          </p:cNvPicPr>
          <p:nvPr/>
        </p:nvPicPr>
        <p:blipFill>
          <a:blip r:embed="rId4"/>
          <a:stretch>
            <a:fillRect/>
          </a:stretch>
        </p:blipFill>
        <p:spPr>
          <a:xfrm>
            <a:off x="337858" y="1417102"/>
            <a:ext cx="2632658" cy="3510211"/>
          </a:xfrm>
          <a:prstGeom prst="rect">
            <a:avLst/>
          </a:prstGeom>
        </p:spPr>
      </p:pic>
      <p:pic>
        <p:nvPicPr>
          <p:cNvPr id="10" name="Picture 10">
            <a:extLst>
              <a:ext uri="{FF2B5EF4-FFF2-40B4-BE49-F238E27FC236}">
                <a16:creationId xmlns:a16="http://schemas.microsoft.com/office/drawing/2014/main" id="{4A36C7E5-DE70-F182-F98D-1CE4297F7A21}"/>
              </a:ext>
            </a:extLst>
          </p:cNvPr>
          <p:cNvPicPr>
            <a:picLocks noChangeAspect="1"/>
          </p:cNvPicPr>
          <p:nvPr/>
        </p:nvPicPr>
        <p:blipFill>
          <a:blip r:embed="rId5"/>
          <a:stretch>
            <a:fillRect/>
          </a:stretch>
        </p:blipFill>
        <p:spPr>
          <a:xfrm>
            <a:off x="5846107" y="1185086"/>
            <a:ext cx="2176376" cy="1632282"/>
          </a:xfrm>
          <a:prstGeom prst="rect">
            <a:avLst/>
          </a:prstGeom>
        </p:spPr>
      </p:pic>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76208"/>
            <a:ext cx="7401491" cy="605357"/>
          </a:xfrm>
        </p:spPr>
        <p:txBody>
          <a:bodyPr>
            <a:normAutofit/>
          </a:bodyPr>
          <a:lstStyle/>
          <a:p>
            <a:r>
              <a:rPr lang="en-US" sz="28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2023 RESULTS Fellowship Class</a:t>
            </a:r>
            <a:endParaRPr lang="en-US" sz="2800" dirty="0">
              <a:solidFill>
                <a:srgbClr val="D50032"/>
              </a:solidFill>
            </a:endParaRPr>
          </a:p>
        </p:txBody>
      </p:sp>
      <p:pic>
        <p:nvPicPr>
          <p:cNvPr id="3" name="Picture 4" descr="A group of people posing for a photo in front of a painting&#10;&#10;Description automatically generated">
            <a:extLst>
              <a:ext uri="{FF2B5EF4-FFF2-40B4-BE49-F238E27FC236}">
                <a16:creationId xmlns:a16="http://schemas.microsoft.com/office/drawing/2014/main" id="{4206F5CE-7D3E-687A-68D5-E8D97F6F246B}"/>
              </a:ext>
            </a:extLst>
          </p:cNvPr>
          <p:cNvPicPr>
            <a:picLocks noChangeAspect="1"/>
          </p:cNvPicPr>
          <p:nvPr/>
        </p:nvPicPr>
        <p:blipFill>
          <a:blip r:embed="rId6"/>
          <a:stretch>
            <a:fillRect/>
          </a:stretch>
        </p:blipFill>
        <p:spPr>
          <a:xfrm>
            <a:off x="3102908" y="2781887"/>
            <a:ext cx="2743200" cy="2208679"/>
          </a:xfrm>
          <a:prstGeom prst="rect">
            <a:avLst/>
          </a:prstGeom>
        </p:spPr>
      </p:pic>
      <p:pic>
        <p:nvPicPr>
          <p:cNvPr id="7" name="Picture 7">
            <a:extLst>
              <a:ext uri="{FF2B5EF4-FFF2-40B4-BE49-F238E27FC236}">
                <a16:creationId xmlns:a16="http://schemas.microsoft.com/office/drawing/2014/main" id="{A52A4006-227E-2D7C-0C28-3C0281A44EC5}"/>
              </a:ext>
            </a:extLst>
          </p:cNvPr>
          <p:cNvPicPr>
            <a:picLocks noChangeAspect="1"/>
          </p:cNvPicPr>
          <p:nvPr/>
        </p:nvPicPr>
        <p:blipFill>
          <a:blip r:embed="rId7"/>
          <a:stretch>
            <a:fillRect/>
          </a:stretch>
        </p:blipFill>
        <p:spPr>
          <a:xfrm>
            <a:off x="3102908" y="759968"/>
            <a:ext cx="2743200" cy="2057400"/>
          </a:xfrm>
          <a:prstGeom prst="rect">
            <a:avLst/>
          </a:prstGeom>
        </p:spPr>
      </p:pic>
      <p:pic>
        <p:nvPicPr>
          <p:cNvPr id="11" name="Picture 11" descr="A group of people posing for a photo&#10;&#10;Description automatically generated">
            <a:extLst>
              <a:ext uri="{FF2B5EF4-FFF2-40B4-BE49-F238E27FC236}">
                <a16:creationId xmlns:a16="http://schemas.microsoft.com/office/drawing/2014/main" id="{05E88ABC-7DB3-B664-8857-01D2AB79FA31}"/>
              </a:ext>
            </a:extLst>
          </p:cNvPr>
          <p:cNvPicPr>
            <a:picLocks noChangeAspect="1"/>
          </p:cNvPicPr>
          <p:nvPr/>
        </p:nvPicPr>
        <p:blipFill>
          <a:blip r:embed="rId8"/>
          <a:stretch>
            <a:fillRect/>
          </a:stretch>
        </p:blipFill>
        <p:spPr>
          <a:xfrm>
            <a:off x="321934" y="795450"/>
            <a:ext cx="2648582" cy="1986437"/>
          </a:xfrm>
          <a:prstGeom prst="rect">
            <a:avLst/>
          </a:prstGeom>
        </p:spPr>
      </p:pic>
    </p:spTree>
    <p:extLst>
      <p:ext uri="{BB962C8B-B14F-4D97-AF65-F5344CB8AC3E}">
        <p14:creationId xmlns:p14="http://schemas.microsoft.com/office/powerpoint/2010/main" val="151380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A2E941-898C-3DB6-610B-4732467F3A4E}"/>
              </a:ext>
            </a:extLst>
          </p:cNvPr>
          <p:cNvPicPr>
            <a:picLocks noChangeAspect="1"/>
          </p:cNvPicPr>
          <p:nvPr/>
        </p:nvPicPr>
        <p:blipFill>
          <a:blip r:embed="rId2"/>
          <a:stretch>
            <a:fillRect/>
          </a:stretch>
        </p:blipFill>
        <p:spPr>
          <a:xfrm>
            <a:off x="158497" y="918663"/>
            <a:ext cx="3200400" cy="288290"/>
          </a:xfrm>
          <a:prstGeom prst="rect">
            <a:avLst/>
          </a:prstGeom>
        </p:spPr>
      </p:pic>
      <p:pic>
        <p:nvPicPr>
          <p:cNvPr id="3" name="Picture 2" descr="Arizona Daily Star: Arizona candidates need to heed voters' voices ...">
            <a:extLst>
              <a:ext uri="{FF2B5EF4-FFF2-40B4-BE49-F238E27FC236}">
                <a16:creationId xmlns:a16="http://schemas.microsoft.com/office/drawing/2014/main" id="{B74A8FC4-05A5-9BDC-14B4-BDF1B5C4B7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8229" y="1231053"/>
            <a:ext cx="2618998" cy="628248"/>
          </a:xfrm>
          <a:prstGeom prst="rect">
            <a:avLst/>
          </a:prstGeom>
          <a:noFill/>
          <a:ln>
            <a:noFill/>
          </a:ln>
        </p:spPr>
      </p:pic>
      <p:pic>
        <p:nvPicPr>
          <p:cNvPr id="4" name="Picture 3" descr="Fact-finder urges middle ground in county-union stalemate">
            <a:extLst>
              <a:ext uri="{FF2B5EF4-FFF2-40B4-BE49-F238E27FC236}">
                <a16:creationId xmlns:a16="http://schemas.microsoft.com/office/drawing/2014/main" id="{2B437662-D108-5856-7BF7-BB35BB8176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7617" y="3058280"/>
            <a:ext cx="3200400" cy="418941"/>
          </a:xfrm>
          <a:prstGeom prst="rect">
            <a:avLst/>
          </a:prstGeom>
          <a:noFill/>
          <a:ln>
            <a:noFill/>
          </a:ln>
        </p:spPr>
      </p:pic>
      <p:pic>
        <p:nvPicPr>
          <p:cNvPr id="7" name="Picture 6" descr="A picture containing text, clipart&#10;&#10;Description automatically generated">
            <a:extLst>
              <a:ext uri="{FF2B5EF4-FFF2-40B4-BE49-F238E27FC236}">
                <a16:creationId xmlns:a16="http://schemas.microsoft.com/office/drawing/2014/main" id="{38051CF0-FDDB-0484-A4D6-8DF5E84C7855}"/>
              </a:ext>
            </a:extLst>
          </p:cNvPr>
          <p:cNvPicPr>
            <a:picLocks noChangeAspect="1"/>
          </p:cNvPicPr>
          <p:nvPr/>
        </p:nvPicPr>
        <p:blipFill>
          <a:blip r:embed="rId5"/>
          <a:stretch>
            <a:fillRect/>
          </a:stretch>
        </p:blipFill>
        <p:spPr>
          <a:xfrm>
            <a:off x="129384" y="2090374"/>
            <a:ext cx="3200400" cy="379492"/>
          </a:xfrm>
          <a:prstGeom prst="rect">
            <a:avLst/>
          </a:prstGeom>
        </p:spPr>
      </p:pic>
      <p:pic>
        <p:nvPicPr>
          <p:cNvPr id="9" name="Picture 8">
            <a:extLst>
              <a:ext uri="{FF2B5EF4-FFF2-40B4-BE49-F238E27FC236}">
                <a16:creationId xmlns:a16="http://schemas.microsoft.com/office/drawing/2014/main" id="{6AC77211-F51A-9E92-669E-9D8B08AD8E2B}"/>
              </a:ext>
            </a:extLst>
          </p:cNvPr>
          <p:cNvPicPr>
            <a:picLocks noChangeAspect="1"/>
          </p:cNvPicPr>
          <p:nvPr/>
        </p:nvPicPr>
        <p:blipFill>
          <a:blip r:embed="rId6"/>
          <a:stretch>
            <a:fillRect/>
          </a:stretch>
        </p:blipFill>
        <p:spPr>
          <a:xfrm>
            <a:off x="706395" y="2949954"/>
            <a:ext cx="1695915" cy="519524"/>
          </a:xfrm>
          <a:prstGeom prst="rect">
            <a:avLst/>
          </a:prstGeom>
        </p:spPr>
      </p:pic>
      <p:pic>
        <p:nvPicPr>
          <p:cNvPr id="11" name="Picture 10">
            <a:extLst>
              <a:ext uri="{FF2B5EF4-FFF2-40B4-BE49-F238E27FC236}">
                <a16:creationId xmlns:a16="http://schemas.microsoft.com/office/drawing/2014/main" id="{6C174E55-C6DC-EEB0-8B5B-3C5D9BB33E8D}"/>
              </a:ext>
            </a:extLst>
          </p:cNvPr>
          <p:cNvPicPr>
            <a:picLocks noChangeAspect="1"/>
          </p:cNvPicPr>
          <p:nvPr/>
        </p:nvPicPr>
        <p:blipFill>
          <a:blip r:embed="rId7"/>
          <a:stretch>
            <a:fillRect/>
          </a:stretch>
        </p:blipFill>
        <p:spPr>
          <a:xfrm>
            <a:off x="6363890" y="1962237"/>
            <a:ext cx="2485800" cy="465594"/>
          </a:xfrm>
          <a:prstGeom prst="rect">
            <a:avLst/>
          </a:prstGeom>
        </p:spPr>
      </p:pic>
      <p:pic>
        <p:nvPicPr>
          <p:cNvPr id="12" name="Picture 11" descr="Logo&#10;&#10;Description automatically generated">
            <a:extLst>
              <a:ext uri="{FF2B5EF4-FFF2-40B4-BE49-F238E27FC236}">
                <a16:creationId xmlns:a16="http://schemas.microsoft.com/office/drawing/2014/main" id="{B5D75862-2175-496C-6311-35A9A7CF16BD}"/>
              </a:ext>
            </a:extLst>
          </p:cNvPr>
          <p:cNvPicPr>
            <a:picLocks noChangeAspect="1"/>
          </p:cNvPicPr>
          <p:nvPr/>
        </p:nvPicPr>
        <p:blipFill>
          <a:blip r:embed="rId8"/>
          <a:stretch>
            <a:fillRect/>
          </a:stretch>
        </p:blipFill>
        <p:spPr>
          <a:xfrm>
            <a:off x="3555000" y="4242791"/>
            <a:ext cx="2914942" cy="342390"/>
          </a:xfrm>
          <a:prstGeom prst="rect">
            <a:avLst/>
          </a:prstGeom>
        </p:spPr>
      </p:pic>
      <p:pic>
        <p:nvPicPr>
          <p:cNvPr id="13" name="Picture 12">
            <a:extLst>
              <a:ext uri="{FF2B5EF4-FFF2-40B4-BE49-F238E27FC236}">
                <a16:creationId xmlns:a16="http://schemas.microsoft.com/office/drawing/2014/main" id="{C4F9D972-2809-A96E-E896-8A9F1EFD9C0B}"/>
              </a:ext>
            </a:extLst>
          </p:cNvPr>
          <p:cNvPicPr>
            <a:picLocks noChangeAspect="1"/>
          </p:cNvPicPr>
          <p:nvPr/>
        </p:nvPicPr>
        <p:blipFill>
          <a:blip r:embed="rId9"/>
          <a:stretch>
            <a:fillRect/>
          </a:stretch>
        </p:blipFill>
        <p:spPr>
          <a:xfrm>
            <a:off x="3555000" y="3137015"/>
            <a:ext cx="1544400" cy="497998"/>
          </a:xfrm>
          <a:prstGeom prst="rect">
            <a:avLst/>
          </a:prstGeom>
        </p:spPr>
      </p:pic>
      <p:pic>
        <p:nvPicPr>
          <p:cNvPr id="14" name="Picture 13" descr="A blue and white logo&#10;&#10;Description automatically generated with low confidence">
            <a:extLst>
              <a:ext uri="{FF2B5EF4-FFF2-40B4-BE49-F238E27FC236}">
                <a16:creationId xmlns:a16="http://schemas.microsoft.com/office/drawing/2014/main" id="{656DD8A3-54C6-D101-FDAD-2F5447D0339D}"/>
              </a:ext>
            </a:extLst>
          </p:cNvPr>
          <p:cNvPicPr>
            <a:picLocks noChangeAspect="1"/>
          </p:cNvPicPr>
          <p:nvPr/>
        </p:nvPicPr>
        <p:blipFill>
          <a:blip r:embed="rId10"/>
          <a:stretch>
            <a:fillRect/>
          </a:stretch>
        </p:blipFill>
        <p:spPr>
          <a:xfrm>
            <a:off x="3600821" y="1636190"/>
            <a:ext cx="2243004" cy="613266"/>
          </a:xfrm>
          <a:prstGeom prst="rect">
            <a:avLst/>
          </a:prstGeom>
        </p:spPr>
      </p:pic>
      <p:pic>
        <p:nvPicPr>
          <p:cNvPr id="15" name="Picture 14">
            <a:extLst>
              <a:ext uri="{FF2B5EF4-FFF2-40B4-BE49-F238E27FC236}">
                <a16:creationId xmlns:a16="http://schemas.microsoft.com/office/drawing/2014/main" id="{0FA4A600-2378-6442-C3EB-2EC79E11B0E0}"/>
              </a:ext>
            </a:extLst>
          </p:cNvPr>
          <p:cNvPicPr>
            <a:picLocks noChangeAspect="1"/>
          </p:cNvPicPr>
          <p:nvPr/>
        </p:nvPicPr>
        <p:blipFill>
          <a:blip r:embed="rId11"/>
          <a:stretch>
            <a:fillRect/>
          </a:stretch>
        </p:blipFill>
        <p:spPr>
          <a:xfrm>
            <a:off x="5742901" y="3635013"/>
            <a:ext cx="3200400" cy="250190"/>
          </a:xfrm>
          <a:prstGeom prst="rect">
            <a:avLst/>
          </a:prstGeom>
        </p:spPr>
      </p:pic>
      <p:pic>
        <p:nvPicPr>
          <p:cNvPr id="16" name="Picture 15">
            <a:extLst>
              <a:ext uri="{FF2B5EF4-FFF2-40B4-BE49-F238E27FC236}">
                <a16:creationId xmlns:a16="http://schemas.microsoft.com/office/drawing/2014/main" id="{7BFCB689-ECA8-4802-C932-BFCCE59238AD}"/>
              </a:ext>
            </a:extLst>
          </p:cNvPr>
          <p:cNvPicPr>
            <a:picLocks noChangeAspect="1"/>
          </p:cNvPicPr>
          <p:nvPr/>
        </p:nvPicPr>
        <p:blipFill>
          <a:blip r:embed="rId12"/>
          <a:stretch>
            <a:fillRect/>
          </a:stretch>
        </p:blipFill>
        <p:spPr>
          <a:xfrm>
            <a:off x="123481" y="4155936"/>
            <a:ext cx="3037012" cy="368780"/>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42D6A3E0-E03B-9482-812B-47DA737962CE}"/>
              </a:ext>
            </a:extLst>
          </p:cNvPr>
          <p:cNvPicPr>
            <a:picLocks noChangeAspect="1"/>
          </p:cNvPicPr>
          <p:nvPr/>
        </p:nvPicPr>
        <p:blipFill>
          <a:blip r:embed="rId13"/>
          <a:stretch>
            <a:fillRect/>
          </a:stretch>
        </p:blipFill>
        <p:spPr>
          <a:xfrm>
            <a:off x="226518" y="417543"/>
            <a:ext cx="2989801" cy="462114"/>
          </a:xfrm>
          <a:prstGeom prst="rect">
            <a:avLst/>
          </a:prstGeom>
        </p:spPr>
      </p:pic>
      <p:pic>
        <p:nvPicPr>
          <p:cNvPr id="18" name="Picture 17" descr="A red and white sign&#10;&#10;Description automatically generated with low confidence">
            <a:extLst>
              <a:ext uri="{FF2B5EF4-FFF2-40B4-BE49-F238E27FC236}">
                <a16:creationId xmlns:a16="http://schemas.microsoft.com/office/drawing/2014/main" id="{DFAFC3ED-3CB8-B886-DDBC-D3ED4D75495F}"/>
              </a:ext>
            </a:extLst>
          </p:cNvPr>
          <p:cNvPicPr>
            <a:picLocks noChangeAspect="1"/>
          </p:cNvPicPr>
          <p:nvPr/>
        </p:nvPicPr>
        <p:blipFill>
          <a:blip r:embed="rId14"/>
          <a:stretch>
            <a:fillRect/>
          </a:stretch>
        </p:blipFill>
        <p:spPr>
          <a:xfrm>
            <a:off x="2889343" y="3733741"/>
            <a:ext cx="2668925" cy="388159"/>
          </a:xfrm>
          <a:prstGeom prst="rect">
            <a:avLst/>
          </a:prstGeom>
        </p:spPr>
      </p:pic>
      <p:pic>
        <p:nvPicPr>
          <p:cNvPr id="19" name="Picture 18">
            <a:extLst>
              <a:ext uri="{FF2B5EF4-FFF2-40B4-BE49-F238E27FC236}">
                <a16:creationId xmlns:a16="http://schemas.microsoft.com/office/drawing/2014/main" id="{CAE9024F-6DDC-2FC3-92B1-6134AA9216C1}"/>
              </a:ext>
            </a:extLst>
          </p:cNvPr>
          <p:cNvPicPr>
            <a:picLocks noChangeAspect="1"/>
          </p:cNvPicPr>
          <p:nvPr/>
        </p:nvPicPr>
        <p:blipFill>
          <a:blip r:embed="rId15"/>
          <a:stretch>
            <a:fillRect/>
          </a:stretch>
        </p:blipFill>
        <p:spPr>
          <a:xfrm>
            <a:off x="2972701" y="4710848"/>
            <a:ext cx="2770200" cy="224804"/>
          </a:xfrm>
          <a:prstGeom prst="rect">
            <a:avLst/>
          </a:prstGeom>
        </p:spPr>
      </p:pic>
      <p:pic>
        <p:nvPicPr>
          <p:cNvPr id="20" name="Picture 19" descr="Newspapers Logos">
            <a:extLst>
              <a:ext uri="{FF2B5EF4-FFF2-40B4-BE49-F238E27FC236}">
                <a16:creationId xmlns:a16="http://schemas.microsoft.com/office/drawing/2014/main" id="{66CDEB37-82AD-B27D-4751-2F47452D5A29}"/>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334623" y="245593"/>
            <a:ext cx="2729542" cy="343901"/>
          </a:xfrm>
          <a:prstGeom prst="rect">
            <a:avLst/>
          </a:prstGeom>
          <a:noFill/>
          <a:ln>
            <a:noFill/>
          </a:ln>
        </p:spPr>
      </p:pic>
      <p:pic>
        <p:nvPicPr>
          <p:cNvPr id="21" name="Picture 20" descr="Icon&#10;&#10;Description automatically generated with low confidence">
            <a:extLst>
              <a:ext uri="{FF2B5EF4-FFF2-40B4-BE49-F238E27FC236}">
                <a16:creationId xmlns:a16="http://schemas.microsoft.com/office/drawing/2014/main" id="{ABA3FDC8-69AE-1A83-F7AD-B6E53EBA8785}"/>
              </a:ext>
            </a:extLst>
          </p:cNvPr>
          <p:cNvPicPr>
            <a:picLocks noChangeAspect="1"/>
          </p:cNvPicPr>
          <p:nvPr/>
        </p:nvPicPr>
        <p:blipFill>
          <a:blip r:embed="rId17"/>
          <a:stretch>
            <a:fillRect/>
          </a:stretch>
        </p:blipFill>
        <p:spPr>
          <a:xfrm>
            <a:off x="264617" y="3619880"/>
            <a:ext cx="2430226" cy="312940"/>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53588656-839E-6FD1-CA2D-595011A66B2A}"/>
              </a:ext>
            </a:extLst>
          </p:cNvPr>
          <p:cNvPicPr>
            <a:picLocks noChangeAspect="1"/>
          </p:cNvPicPr>
          <p:nvPr/>
        </p:nvPicPr>
        <p:blipFill>
          <a:blip r:embed="rId18"/>
          <a:stretch>
            <a:fillRect/>
          </a:stretch>
        </p:blipFill>
        <p:spPr>
          <a:xfrm>
            <a:off x="6864449" y="4008920"/>
            <a:ext cx="1702050" cy="488551"/>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99CAC3E1-EB46-062C-7752-21372EFF5D94}"/>
              </a:ext>
            </a:extLst>
          </p:cNvPr>
          <p:cNvPicPr>
            <a:picLocks noChangeAspect="1"/>
          </p:cNvPicPr>
          <p:nvPr/>
        </p:nvPicPr>
        <p:blipFill>
          <a:blip r:embed="rId19"/>
          <a:stretch>
            <a:fillRect/>
          </a:stretch>
        </p:blipFill>
        <p:spPr>
          <a:xfrm>
            <a:off x="5979602" y="4619729"/>
            <a:ext cx="3029398" cy="376872"/>
          </a:xfrm>
          <a:prstGeom prst="rect">
            <a:avLst/>
          </a:prstGeom>
        </p:spPr>
      </p:pic>
      <p:pic>
        <p:nvPicPr>
          <p:cNvPr id="24" name="Picture 23" descr="Logo&#10;&#10;Description automatically generated">
            <a:extLst>
              <a:ext uri="{FF2B5EF4-FFF2-40B4-BE49-F238E27FC236}">
                <a16:creationId xmlns:a16="http://schemas.microsoft.com/office/drawing/2014/main" id="{AD1C7065-A894-EC4A-9FE2-552BE13E1DB6}"/>
              </a:ext>
            </a:extLst>
          </p:cNvPr>
          <p:cNvPicPr>
            <a:picLocks noChangeAspect="1"/>
          </p:cNvPicPr>
          <p:nvPr/>
        </p:nvPicPr>
        <p:blipFill>
          <a:blip r:embed="rId20"/>
          <a:stretch>
            <a:fillRect/>
          </a:stretch>
        </p:blipFill>
        <p:spPr>
          <a:xfrm>
            <a:off x="261053" y="4591332"/>
            <a:ext cx="2586600" cy="433666"/>
          </a:xfrm>
          <a:prstGeom prst="rect">
            <a:avLst/>
          </a:prstGeom>
        </p:spPr>
      </p:pic>
      <p:pic>
        <p:nvPicPr>
          <p:cNvPr id="25" name="Picture 24" descr="A black and white sign&#10;&#10;Description automatically generated with low confidence">
            <a:extLst>
              <a:ext uri="{FF2B5EF4-FFF2-40B4-BE49-F238E27FC236}">
                <a16:creationId xmlns:a16="http://schemas.microsoft.com/office/drawing/2014/main" id="{F4B61F26-945A-9334-E867-4313FB685E0D}"/>
              </a:ext>
            </a:extLst>
          </p:cNvPr>
          <p:cNvPicPr>
            <a:picLocks noChangeAspect="1"/>
          </p:cNvPicPr>
          <p:nvPr/>
        </p:nvPicPr>
        <p:blipFill>
          <a:blip r:embed="rId21"/>
          <a:stretch>
            <a:fillRect/>
          </a:stretch>
        </p:blipFill>
        <p:spPr>
          <a:xfrm>
            <a:off x="348213" y="1407345"/>
            <a:ext cx="2731501" cy="444953"/>
          </a:xfrm>
          <a:prstGeom prst="rect">
            <a:avLst/>
          </a:prstGeom>
        </p:spPr>
      </p:pic>
      <p:pic>
        <p:nvPicPr>
          <p:cNvPr id="26" name="Picture 25">
            <a:extLst>
              <a:ext uri="{FF2B5EF4-FFF2-40B4-BE49-F238E27FC236}">
                <a16:creationId xmlns:a16="http://schemas.microsoft.com/office/drawing/2014/main" id="{4C2DE9B4-0792-C46F-C4F9-8C53FE5956F4}"/>
              </a:ext>
            </a:extLst>
          </p:cNvPr>
          <p:cNvPicPr>
            <a:picLocks noChangeAspect="1"/>
          </p:cNvPicPr>
          <p:nvPr/>
        </p:nvPicPr>
        <p:blipFill>
          <a:blip r:embed="rId22"/>
          <a:stretch>
            <a:fillRect/>
          </a:stretch>
        </p:blipFill>
        <p:spPr>
          <a:xfrm>
            <a:off x="5436827" y="2588715"/>
            <a:ext cx="3200400" cy="336550"/>
          </a:xfrm>
          <a:prstGeom prst="rect">
            <a:avLst/>
          </a:prstGeom>
        </p:spPr>
      </p:pic>
      <p:pic>
        <p:nvPicPr>
          <p:cNvPr id="27" name="Picture 26" descr="A picture containing text, clipart&#10;&#10;Description automatically generated">
            <a:extLst>
              <a:ext uri="{FF2B5EF4-FFF2-40B4-BE49-F238E27FC236}">
                <a16:creationId xmlns:a16="http://schemas.microsoft.com/office/drawing/2014/main" id="{30AD1F01-D8EB-56A1-0F84-B96F0BBC7741}"/>
              </a:ext>
            </a:extLst>
          </p:cNvPr>
          <p:cNvPicPr>
            <a:picLocks noChangeAspect="1"/>
          </p:cNvPicPr>
          <p:nvPr/>
        </p:nvPicPr>
        <p:blipFill>
          <a:blip r:embed="rId23"/>
          <a:stretch>
            <a:fillRect/>
          </a:stretch>
        </p:blipFill>
        <p:spPr>
          <a:xfrm>
            <a:off x="129384" y="2593872"/>
            <a:ext cx="1989901" cy="323754"/>
          </a:xfrm>
          <a:prstGeom prst="rect">
            <a:avLst/>
          </a:prstGeom>
        </p:spPr>
      </p:pic>
      <p:pic>
        <p:nvPicPr>
          <p:cNvPr id="28" name="Picture 27" descr="Logo&#10;&#10;Description automatically generated">
            <a:extLst>
              <a:ext uri="{FF2B5EF4-FFF2-40B4-BE49-F238E27FC236}">
                <a16:creationId xmlns:a16="http://schemas.microsoft.com/office/drawing/2014/main" id="{AD841BE2-ECD5-51FC-E63C-F414B597730A}"/>
              </a:ext>
            </a:extLst>
          </p:cNvPr>
          <p:cNvPicPr>
            <a:picLocks noChangeAspect="1"/>
          </p:cNvPicPr>
          <p:nvPr/>
        </p:nvPicPr>
        <p:blipFill>
          <a:blip r:embed="rId24"/>
          <a:stretch>
            <a:fillRect/>
          </a:stretch>
        </p:blipFill>
        <p:spPr>
          <a:xfrm>
            <a:off x="2847653" y="2736881"/>
            <a:ext cx="2337300" cy="431751"/>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24F072BB-A10E-CE5B-F900-C1BA35136988}"/>
              </a:ext>
            </a:extLst>
          </p:cNvPr>
          <p:cNvPicPr>
            <a:picLocks noChangeAspect="1"/>
          </p:cNvPicPr>
          <p:nvPr/>
        </p:nvPicPr>
        <p:blipFill>
          <a:blip r:embed="rId25"/>
          <a:stretch>
            <a:fillRect/>
          </a:stretch>
        </p:blipFill>
        <p:spPr>
          <a:xfrm>
            <a:off x="3805098" y="2337342"/>
            <a:ext cx="1360692" cy="332074"/>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67FD0FA4-D1F5-31DE-1468-AD07994ED1EA}"/>
              </a:ext>
            </a:extLst>
          </p:cNvPr>
          <p:cNvPicPr>
            <a:picLocks noChangeAspect="1"/>
          </p:cNvPicPr>
          <p:nvPr/>
        </p:nvPicPr>
        <p:blipFill>
          <a:blip r:embed="rId26"/>
          <a:stretch>
            <a:fillRect/>
          </a:stretch>
        </p:blipFill>
        <p:spPr>
          <a:xfrm>
            <a:off x="3633752" y="807616"/>
            <a:ext cx="1954800" cy="636668"/>
          </a:xfrm>
          <a:prstGeom prst="rect">
            <a:avLst/>
          </a:prstGeom>
        </p:spPr>
      </p:pic>
      <p:pic>
        <p:nvPicPr>
          <p:cNvPr id="31" name="Picture 30">
            <a:extLst>
              <a:ext uri="{FF2B5EF4-FFF2-40B4-BE49-F238E27FC236}">
                <a16:creationId xmlns:a16="http://schemas.microsoft.com/office/drawing/2014/main" id="{BFDE6980-3431-29C0-0E5A-8EBEFAB2311A}"/>
              </a:ext>
            </a:extLst>
          </p:cNvPr>
          <p:cNvPicPr>
            <a:picLocks noChangeAspect="1"/>
          </p:cNvPicPr>
          <p:nvPr/>
        </p:nvPicPr>
        <p:blipFill>
          <a:blip r:embed="rId27"/>
          <a:stretch>
            <a:fillRect/>
          </a:stretch>
        </p:blipFill>
        <p:spPr>
          <a:xfrm>
            <a:off x="5789650" y="685079"/>
            <a:ext cx="2149598" cy="372768"/>
          </a:xfrm>
          <a:prstGeom prst="rect">
            <a:avLst/>
          </a:prstGeom>
        </p:spPr>
      </p:pic>
    </p:spTree>
    <p:extLst>
      <p:ext uri="{BB962C8B-B14F-4D97-AF65-F5344CB8AC3E}">
        <p14:creationId xmlns:p14="http://schemas.microsoft.com/office/powerpoint/2010/main" val="212601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1313366" y="132702"/>
            <a:ext cx="5778461" cy="857250"/>
          </a:xfrm>
        </p:spPr>
        <p:txBody>
          <a:bodyPr>
            <a:normAutofit/>
          </a:bodyPr>
          <a:lstStyle/>
          <a:p>
            <a:r>
              <a:rPr lang="en-US" sz="3600" b="1" dirty="0">
                <a:solidFill>
                  <a:srgbClr val="D50032"/>
                </a:solidFill>
                <a:latin typeface="Open Sans"/>
              </a:rPr>
              <a:t>Grassroots Media Share</a:t>
            </a:r>
            <a:endParaRPr lang="en-US" sz="3600" dirty="0"/>
          </a:p>
        </p:txBody>
      </p:sp>
      <p:sp>
        <p:nvSpPr>
          <p:cNvPr id="6" name="TextBox 5">
            <a:extLst>
              <a:ext uri="{FF2B5EF4-FFF2-40B4-BE49-F238E27FC236}">
                <a16:creationId xmlns:a16="http://schemas.microsoft.com/office/drawing/2014/main" id="{04FAA228-9E8A-C57A-E50B-EC07CFCA6D59}"/>
              </a:ext>
            </a:extLst>
          </p:cNvPr>
          <p:cNvSpPr txBox="1"/>
          <p:nvPr/>
        </p:nvSpPr>
        <p:spPr>
          <a:xfrm>
            <a:off x="1449184" y="3671806"/>
            <a:ext cx="22824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Sarah Miller</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RESULTS St. Louis (US)</a:t>
            </a:r>
          </a:p>
        </p:txBody>
      </p:sp>
      <p:sp>
        <p:nvSpPr>
          <p:cNvPr id="5" name="TextBox 4">
            <a:extLst>
              <a:ext uri="{FF2B5EF4-FFF2-40B4-BE49-F238E27FC236}">
                <a16:creationId xmlns:a16="http://schemas.microsoft.com/office/drawing/2014/main" id="{DA444ED9-0687-F426-FF89-272CB8F0ABD2}"/>
              </a:ext>
            </a:extLst>
          </p:cNvPr>
          <p:cNvSpPr txBox="1"/>
          <p:nvPr/>
        </p:nvSpPr>
        <p:spPr>
          <a:xfrm>
            <a:off x="4202597" y="1970433"/>
            <a:ext cx="348863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Generating letters to the editor</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window, person&#10;&#10;Description automatically generated">
            <a:extLst>
              <a:ext uri="{FF2B5EF4-FFF2-40B4-BE49-F238E27FC236}">
                <a16:creationId xmlns:a16="http://schemas.microsoft.com/office/drawing/2014/main" id="{B0B37DFD-FC7B-3441-E490-31E0C7C9A922}"/>
              </a:ext>
            </a:extLst>
          </p:cNvPr>
          <p:cNvPicPr>
            <a:picLocks noChangeAspect="1"/>
          </p:cNvPicPr>
          <p:nvPr/>
        </p:nvPicPr>
        <p:blipFill>
          <a:blip r:embed="rId2"/>
          <a:stretch>
            <a:fillRect/>
          </a:stretch>
        </p:blipFill>
        <p:spPr>
          <a:xfrm rot="5400000">
            <a:off x="1304510" y="1421525"/>
            <a:ext cx="2571749" cy="1928812"/>
          </a:xfrm>
          <a:prstGeom prst="rect">
            <a:avLst/>
          </a:prstGeom>
        </p:spPr>
      </p:pic>
    </p:spTree>
    <p:extLst>
      <p:ext uri="{BB962C8B-B14F-4D97-AF65-F5344CB8AC3E}">
        <p14:creationId xmlns:p14="http://schemas.microsoft.com/office/powerpoint/2010/main" val="20783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3895324" y="2096378"/>
            <a:ext cx="5147187" cy="645943"/>
          </a:xfrm>
        </p:spPr>
        <p:txBody>
          <a:bodyPr>
            <a:normAutofit fontScale="90000"/>
          </a:bodyPr>
          <a:lstStyle/>
          <a:p>
            <a:br>
              <a:rPr lang="en-US" dirty="0"/>
            </a:br>
            <a:r>
              <a:rPr lang="en-US" sz="3200" b="1" dirty="0">
                <a:latin typeface="Open Sans"/>
                <a:ea typeface="Open Sans"/>
                <a:cs typeface="Open Sans"/>
              </a:rPr>
              <a:t>Joanne Carter</a:t>
            </a:r>
            <a:br>
              <a:rPr lang="en-US" sz="3200" b="1" dirty="0">
                <a:latin typeface="Open Sans"/>
              </a:rPr>
            </a:br>
            <a:r>
              <a:rPr lang="en-US" sz="3200" dirty="0">
                <a:latin typeface="Open Sans"/>
                <a:ea typeface="Open Sans"/>
                <a:cs typeface="Open Sans"/>
              </a:rPr>
              <a:t>RESULTS Executive Director</a:t>
            </a:r>
            <a:br>
              <a:rPr lang="en-US" sz="3200" dirty="0">
                <a:latin typeface="Open Sans"/>
              </a:rPr>
            </a:br>
            <a:endParaRPr lang="en-US" sz="2200" dirty="0">
              <a:latin typeface="Open Sans"/>
              <a:ea typeface="Open Sans"/>
              <a:cs typeface="Open Sans"/>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18854" y="109209"/>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D50032"/>
                </a:solidFill>
                <a:latin typeface="Open Sans"/>
                <a:ea typeface="Open Sans"/>
                <a:cs typeface="Open Sans"/>
              </a:rPr>
              <a:t>Welcome!</a:t>
            </a:r>
          </a:p>
        </p:txBody>
      </p:sp>
      <p:pic>
        <p:nvPicPr>
          <p:cNvPr id="9" name="Picture 8">
            <a:extLst>
              <a:ext uri="{FF2B5EF4-FFF2-40B4-BE49-F238E27FC236}">
                <a16:creationId xmlns:a16="http://schemas.microsoft.com/office/drawing/2014/main" id="{E11A0254-40CC-46EE-0A72-995913A0B41F}"/>
              </a:ext>
            </a:extLst>
          </p:cNvPr>
          <p:cNvPicPr>
            <a:picLocks noChangeAspect="1"/>
          </p:cNvPicPr>
          <p:nvPr/>
        </p:nvPicPr>
        <p:blipFill>
          <a:blip r:embed="rId3"/>
          <a:stretch>
            <a:fillRect/>
          </a:stretch>
        </p:blipFill>
        <p:spPr>
          <a:xfrm>
            <a:off x="747251" y="1123627"/>
            <a:ext cx="3064284" cy="3059125"/>
          </a:xfrm>
          <a:prstGeom prst="rect">
            <a:avLst/>
          </a:prstGeom>
        </p:spPr>
      </p:pic>
    </p:spTree>
    <p:extLst>
      <p:ext uri="{BB962C8B-B14F-4D97-AF65-F5344CB8AC3E}">
        <p14:creationId xmlns:p14="http://schemas.microsoft.com/office/powerpoint/2010/main" val="71838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1682769" y="132702"/>
            <a:ext cx="5778461" cy="857250"/>
          </a:xfrm>
        </p:spPr>
        <p:txBody>
          <a:bodyPr>
            <a:normAutofit/>
          </a:bodyPr>
          <a:lstStyle/>
          <a:p>
            <a:r>
              <a:rPr lang="en-US" sz="3200" b="1" dirty="0">
                <a:solidFill>
                  <a:srgbClr val="D50032"/>
                </a:solidFill>
                <a:latin typeface="Open Sans"/>
              </a:rPr>
              <a:t>Media 150 campaign</a:t>
            </a:r>
            <a:endParaRPr lang="en-US" sz="3200" dirty="0"/>
          </a:p>
        </p:txBody>
      </p:sp>
      <p:sp>
        <p:nvSpPr>
          <p:cNvPr id="5" name="TextBox 4">
            <a:extLst>
              <a:ext uri="{FF2B5EF4-FFF2-40B4-BE49-F238E27FC236}">
                <a16:creationId xmlns:a16="http://schemas.microsoft.com/office/drawing/2014/main" id="{DA444ED9-0687-F426-FF89-272CB8F0ABD2}"/>
              </a:ext>
            </a:extLst>
          </p:cNvPr>
          <p:cNvSpPr txBox="1"/>
          <p:nvPr/>
        </p:nvSpPr>
        <p:spPr>
          <a:xfrm>
            <a:off x="321796" y="989952"/>
            <a:ext cx="5071004" cy="3896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14000"/>
              </a:lnSpc>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Generate </a:t>
            </a:r>
            <a:r>
              <a:rPr lang="en-US" sz="2400" b="1" dirty="0">
                <a:latin typeface="Open Sans" panose="020B0606030504020204" pitchFamily="34" charset="0"/>
                <a:ea typeface="Open Sans" panose="020B0606030504020204" pitchFamily="34" charset="0"/>
                <a:cs typeface="Open Sans" panose="020B0606030504020204" pitchFamily="34" charset="0"/>
              </a:rPr>
              <a:t>150 media pieces </a:t>
            </a:r>
            <a:r>
              <a:rPr lang="en-US" sz="2400" dirty="0">
                <a:latin typeface="Open Sans" panose="020B0606030504020204" pitchFamily="34" charset="0"/>
                <a:ea typeface="Open Sans" panose="020B0606030504020204" pitchFamily="34" charset="0"/>
                <a:cs typeface="Open Sans" panose="020B0606030504020204" pitchFamily="34" charset="0"/>
              </a:rPr>
              <a:t>between April1 and June 30</a:t>
            </a:r>
          </a:p>
          <a:p>
            <a:pPr marL="342900" indent="-342900">
              <a:lnSpc>
                <a:spcPct val="114000"/>
              </a:lnSpc>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We are already </a:t>
            </a:r>
            <a:r>
              <a:rPr lang="en-US" sz="2400" b="1" dirty="0">
                <a:latin typeface="Open Sans" panose="020B0606030504020204" pitchFamily="34" charset="0"/>
                <a:ea typeface="Open Sans" panose="020B0606030504020204" pitchFamily="34" charset="0"/>
                <a:cs typeface="Open Sans" panose="020B0606030504020204" pitchFamily="34" charset="0"/>
              </a:rPr>
              <a:t>51 published pieces</a:t>
            </a:r>
            <a:r>
              <a:rPr lang="en-US" sz="2400" dirty="0">
                <a:latin typeface="Open Sans" panose="020B0606030504020204" pitchFamily="34" charset="0"/>
                <a:ea typeface="Open Sans" panose="020B0606030504020204" pitchFamily="34" charset="0"/>
                <a:cs typeface="Open Sans" panose="020B0606030504020204" pitchFamily="34" charset="0"/>
              </a:rPr>
              <a:t> total toward our goal</a:t>
            </a:r>
          </a:p>
          <a:p>
            <a:pPr marL="342900" indent="-342900">
              <a:lnSpc>
                <a:spcPct val="114000"/>
              </a:lnSpc>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Topics: budget cuts/debt ceiling, CTC, End TB Now Act</a:t>
            </a:r>
          </a:p>
          <a:p>
            <a:pPr marL="342900" indent="-342900">
              <a:lnSpc>
                <a:spcPct val="114000"/>
              </a:lnSpc>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Try for more than one or all of them!</a:t>
            </a:r>
          </a:p>
        </p:txBody>
      </p:sp>
      <p:pic>
        <p:nvPicPr>
          <p:cNvPr id="1026" name="Picture 2" descr="man sitting on bench reading newspaper">
            <a:extLst>
              <a:ext uri="{FF2B5EF4-FFF2-40B4-BE49-F238E27FC236}">
                <a16:creationId xmlns:a16="http://schemas.microsoft.com/office/drawing/2014/main" id="{1B2B5491-305D-2EE1-CA35-5E1892529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716" y="1725228"/>
            <a:ext cx="3208888" cy="21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9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1682769" y="139902"/>
            <a:ext cx="5778461" cy="857250"/>
          </a:xfrm>
        </p:spPr>
        <p:txBody>
          <a:bodyPr>
            <a:normAutofit/>
          </a:bodyPr>
          <a:lstStyle/>
          <a:p>
            <a:r>
              <a:rPr lang="en-US" sz="3200" b="1" dirty="0">
                <a:solidFill>
                  <a:srgbClr val="D50032"/>
                </a:solidFill>
                <a:latin typeface="Open Sans"/>
              </a:rPr>
              <a:t>Media 150 Resources</a:t>
            </a:r>
            <a:endParaRPr lang="en-US" sz="3200" dirty="0"/>
          </a:p>
        </p:txBody>
      </p:sp>
      <p:sp>
        <p:nvSpPr>
          <p:cNvPr id="5" name="TextBox 4">
            <a:extLst>
              <a:ext uri="{FF2B5EF4-FFF2-40B4-BE49-F238E27FC236}">
                <a16:creationId xmlns:a16="http://schemas.microsoft.com/office/drawing/2014/main" id="{DA444ED9-0687-F426-FF89-272CB8F0ABD2}"/>
              </a:ext>
            </a:extLst>
          </p:cNvPr>
          <p:cNvSpPr txBox="1"/>
          <p:nvPr/>
        </p:nvSpPr>
        <p:spPr>
          <a:xfrm>
            <a:off x="348097" y="997152"/>
            <a:ext cx="8447804" cy="376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14000"/>
              </a:lnSpc>
              <a:spcAft>
                <a:spcPts val="900"/>
              </a:spcAft>
              <a:buFont typeface="Arial" panose="020B0604020202020204" pitchFamily="34" charset="0"/>
              <a:buChar char="•"/>
            </a:pPr>
            <a:r>
              <a:rPr lang="en-US" sz="1900" dirty="0">
                <a:latin typeface="Open Sans" panose="020B0606030504020204" pitchFamily="34" charset="0"/>
                <a:ea typeface="Open Sans" panose="020B0606030504020204" pitchFamily="34" charset="0"/>
                <a:cs typeface="Open Sans" panose="020B0606030504020204" pitchFamily="34" charset="0"/>
              </a:rPr>
              <a:t>Online media action: </a:t>
            </a:r>
            <a:r>
              <a:rPr lang="en-US" sz="1900" dirty="0">
                <a:latin typeface="Open Sans" panose="020B0606030504020204" pitchFamily="34" charset="0"/>
                <a:ea typeface="Open Sans" panose="020B0606030504020204" pitchFamily="34" charset="0"/>
                <a:cs typeface="Open Sans" panose="020B0606030504020204" pitchFamily="34" charset="0"/>
                <a:hlinkClick r:id="rId2"/>
              </a:rPr>
              <a:t>House budget/debt ceiling </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900"/>
              </a:spcAft>
              <a:buFont typeface="Arial" panose="020B0604020202020204" pitchFamily="34" charset="0"/>
              <a:buChar char="•"/>
            </a:pPr>
            <a:r>
              <a:rPr lang="en-US" sz="1900" dirty="0">
                <a:latin typeface="Open Sans" panose="020B0606030504020204" pitchFamily="34" charset="0"/>
                <a:ea typeface="Open Sans" panose="020B0606030504020204" pitchFamily="34" charset="0"/>
                <a:cs typeface="Open Sans" panose="020B0606030504020204" pitchFamily="34" charset="0"/>
              </a:rPr>
              <a:t>Online media action: </a:t>
            </a:r>
            <a:r>
              <a:rPr lang="en-US" sz="1900" dirty="0">
                <a:latin typeface="Open Sans" panose="020B0606030504020204" pitchFamily="34" charset="0"/>
                <a:ea typeface="Open Sans" panose="020B0606030504020204" pitchFamily="34" charset="0"/>
                <a:cs typeface="Open Sans" panose="020B0606030504020204" pitchFamily="34" charset="0"/>
                <a:hlinkClick r:id="rId3"/>
              </a:rPr>
              <a:t>Child Tax Credit</a:t>
            </a:r>
            <a:r>
              <a:rPr lang="en-US" sz="1900" dirty="0">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Aft>
                <a:spcPts val="900"/>
              </a:spcAft>
              <a:buFont typeface="Arial" panose="020B0604020202020204" pitchFamily="34" charset="0"/>
              <a:buChar char="•"/>
            </a:pPr>
            <a:r>
              <a:rPr lang="en-US" sz="1900" dirty="0">
                <a:latin typeface="Open Sans" panose="020B0606030504020204" pitchFamily="34" charset="0"/>
                <a:ea typeface="Open Sans" panose="020B0606030504020204" pitchFamily="34" charset="0"/>
                <a:cs typeface="Open Sans" panose="020B0606030504020204" pitchFamily="34" charset="0"/>
              </a:rPr>
              <a:t>Online media action: </a:t>
            </a:r>
            <a:r>
              <a:rPr lang="en-US" sz="1900" dirty="0">
                <a:latin typeface="Open Sans" panose="020B0606030504020204" pitchFamily="34" charset="0"/>
                <a:ea typeface="Open Sans" panose="020B0606030504020204" pitchFamily="34" charset="0"/>
                <a:cs typeface="Open Sans" panose="020B0606030504020204" pitchFamily="34" charset="0"/>
                <a:hlinkClick r:id="rId4"/>
              </a:rPr>
              <a:t>End TB Now Act </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900"/>
              </a:spcAft>
              <a:buFont typeface="Arial" panose="020B0604020202020204" pitchFamily="34" charset="0"/>
              <a:buChar char="•"/>
            </a:pPr>
            <a:r>
              <a:rPr lang="en-US" sz="1900" dirty="0">
                <a:latin typeface="Open Sans" panose="020B0606030504020204" pitchFamily="34" charset="0"/>
                <a:ea typeface="Open Sans" panose="020B0606030504020204" pitchFamily="34" charset="0"/>
                <a:cs typeface="Open Sans" panose="020B0606030504020204" pitchFamily="34" charset="0"/>
              </a:rPr>
              <a:t>Brush up with our </a:t>
            </a:r>
            <a:r>
              <a:rPr lang="en-US" sz="1900" dirty="0">
                <a:latin typeface="Open Sans" panose="020B0606030504020204" pitchFamily="34" charset="0"/>
                <a:ea typeface="Open Sans" panose="020B0606030504020204" pitchFamily="34" charset="0"/>
                <a:cs typeface="Open Sans" panose="020B0606030504020204" pitchFamily="34" charset="0"/>
                <a:hlinkClick r:id="rId5"/>
              </a:rPr>
              <a:t>online media tools</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900"/>
              </a:spcAft>
              <a:buFont typeface="Arial" panose="020B0604020202020204" pitchFamily="34" charset="0"/>
              <a:buChar char="•"/>
            </a:pPr>
            <a:r>
              <a:rPr lang="en-US" sz="1900" dirty="0">
                <a:latin typeface="Open Sans" panose="020B0606030504020204" pitchFamily="34" charset="0"/>
                <a:ea typeface="Open Sans" panose="020B0606030504020204" pitchFamily="34" charset="0"/>
                <a:cs typeface="Open Sans" panose="020B0606030504020204" pitchFamily="34" charset="0"/>
              </a:rPr>
              <a:t>See media from RESULTS volunteers in our </a:t>
            </a:r>
            <a:r>
              <a:rPr lang="en-US" sz="1900" dirty="0">
                <a:latin typeface="Open Sans" panose="020B0606030504020204" pitchFamily="34" charset="0"/>
                <a:ea typeface="Open Sans" panose="020B0606030504020204" pitchFamily="34" charset="0"/>
                <a:cs typeface="Open Sans" panose="020B0606030504020204" pitchFamily="34" charset="0"/>
                <a:hlinkClick r:id="rId6"/>
              </a:rPr>
              <a:t>2023 Grassroots Media packets</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900"/>
              </a:spcAft>
              <a:buFont typeface="Arial" panose="020B0604020202020204" pitchFamily="34" charset="0"/>
              <a:buChar char="•"/>
            </a:pPr>
            <a:r>
              <a:rPr lang="en-US" sz="1900" dirty="0">
                <a:latin typeface="Open Sans" panose="020B0606030504020204" pitchFamily="34" charset="0"/>
                <a:ea typeface="Open Sans" panose="020B0606030504020204" pitchFamily="34" charset="0"/>
                <a:cs typeface="Open Sans" panose="020B0606030504020204" pitchFamily="34" charset="0"/>
              </a:rPr>
              <a:t>Writing an op-ed training: May 17 at 2:00pm ET (see more in the announcements)</a:t>
            </a:r>
          </a:p>
          <a:p>
            <a:pPr marL="342900" indent="-342900">
              <a:lnSpc>
                <a:spcPct val="114000"/>
              </a:lnSpc>
              <a:spcAft>
                <a:spcPts val="900"/>
              </a:spcAft>
              <a:buFont typeface="Arial" panose="020B0604020202020204" pitchFamily="34" charset="0"/>
              <a:buChar char="•"/>
            </a:pPr>
            <a:r>
              <a:rPr lang="en-US" sz="1900" dirty="0">
                <a:latin typeface="Open Sans" panose="020B0606030504020204" pitchFamily="34" charset="0"/>
                <a:ea typeface="Open Sans" panose="020B0606030504020204" pitchFamily="34" charset="0"/>
                <a:cs typeface="Open Sans" panose="020B0606030504020204" pitchFamily="34" charset="0"/>
              </a:rPr>
              <a:t>Contact Jos Linn (</a:t>
            </a:r>
            <a:r>
              <a:rPr lang="en-US" sz="1900" dirty="0">
                <a:latin typeface="Open Sans" panose="020B0606030504020204" pitchFamily="34" charset="0"/>
                <a:ea typeface="Open Sans" panose="020B0606030504020204" pitchFamily="34" charset="0"/>
                <a:cs typeface="Open Sans" panose="020B0606030504020204" pitchFamily="34" charset="0"/>
                <a:hlinkClick r:id="rId7"/>
              </a:rPr>
              <a:t>jlinn@results.org</a:t>
            </a:r>
            <a:r>
              <a:rPr lang="en-US" sz="1900" dirty="0">
                <a:latin typeface="Open Sans" panose="020B0606030504020204" pitchFamily="34" charset="0"/>
                <a:ea typeface="Open Sans" panose="020B0606030504020204" pitchFamily="34" charset="0"/>
                <a:cs typeface="Open Sans" panose="020B0606030504020204" pitchFamily="34" charset="0"/>
              </a:rPr>
              <a:t>) for questions and coaching</a:t>
            </a:r>
          </a:p>
        </p:txBody>
      </p:sp>
    </p:spTree>
    <p:extLst>
      <p:ext uri="{BB962C8B-B14F-4D97-AF65-F5344CB8AC3E}">
        <p14:creationId xmlns:p14="http://schemas.microsoft.com/office/powerpoint/2010/main" val="2409239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FA99-F87A-1655-D9F6-2C3A1AA96D11}"/>
              </a:ext>
            </a:extLst>
          </p:cNvPr>
          <p:cNvSpPr>
            <a:spLocks noGrp="1"/>
          </p:cNvSpPr>
          <p:nvPr>
            <p:ph type="title"/>
          </p:nvPr>
        </p:nvSpPr>
        <p:spPr>
          <a:xfrm>
            <a:off x="1083600" y="148840"/>
            <a:ext cx="6976799" cy="599960"/>
          </a:xfrm>
        </p:spPr>
        <p:txBody>
          <a:bodyPr>
            <a:noAutofit/>
          </a:bodyPr>
          <a:lstStyle/>
          <a:p>
            <a:r>
              <a:rPr lang="en-US" sz="2800" b="1" dirty="0">
                <a:solidFill>
                  <a:srgbClr val="D50032"/>
                </a:solidFill>
                <a:latin typeface="Open Sans"/>
              </a:rPr>
              <a:t>Resource Guide for In-Person Events</a:t>
            </a:r>
            <a:endParaRPr lang="en-US" sz="2800" dirty="0"/>
          </a:p>
        </p:txBody>
      </p:sp>
      <p:pic>
        <p:nvPicPr>
          <p:cNvPr id="3" name="Picture 3" descr="Text, application, chat or text message&#10;&#10;Description automatically generated">
            <a:extLst>
              <a:ext uri="{FF2B5EF4-FFF2-40B4-BE49-F238E27FC236}">
                <a16:creationId xmlns:a16="http://schemas.microsoft.com/office/drawing/2014/main" id="{71466BF6-48C8-4AA9-E940-C84FEDB10E31}"/>
              </a:ext>
            </a:extLst>
          </p:cNvPr>
          <p:cNvPicPr>
            <a:picLocks noChangeAspect="1"/>
          </p:cNvPicPr>
          <p:nvPr/>
        </p:nvPicPr>
        <p:blipFill>
          <a:blip r:embed="rId2"/>
          <a:stretch>
            <a:fillRect/>
          </a:stretch>
        </p:blipFill>
        <p:spPr>
          <a:xfrm>
            <a:off x="1351270" y="850921"/>
            <a:ext cx="3220730" cy="4132010"/>
          </a:xfrm>
          <a:prstGeom prst="rect">
            <a:avLst/>
          </a:prstGeom>
        </p:spPr>
      </p:pic>
      <p:sp>
        <p:nvSpPr>
          <p:cNvPr id="4" name="TextBox 3">
            <a:extLst>
              <a:ext uri="{FF2B5EF4-FFF2-40B4-BE49-F238E27FC236}">
                <a16:creationId xmlns:a16="http://schemas.microsoft.com/office/drawing/2014/main" id="{2C758AAE-64EC-7B83-C921-CD2A4D8A6E2B}"/>
              </a:ext>
            </a:extLst>
          </p:cNvPr>
          <p:cNvSpPr txBox="1"/>
          <p:nvPr/>
        </p:nvSpPr>
        <p:spPr>
          <a:xfrm>
            <a:off x="4773551" y="2154135"/>
            <a:ext cx="34994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Open Sans" panose="020B0606030504020204" pitchFamily="34" charset="0"/>
                <a:ea typeface="Open Sans" panose="020B0606030504020204" pitchFamily="34" charset="0"/>
                <a:cs typeface="Open Sans" panose="020B0606030504020204" pitchFamily="34" charset="0"/>
                <a:hlinkClick r:id="rId3"/>
              </a:rPr>
              <a:t>https://results.org/wp-content/uploads/2023-Resource-Guide-for-Planning-In-Person-Events_Final.pdf</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56317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FA86534-E947-7723-96BC-45085505781F}"/>
              </a:ext>
            </a:extLst>
          </p:cNvPr>
          <p:cNvPicPr>
            <a:picLocks noChangeAspect="1"/>
          </p:cNvPicPr>
          <p:nvPr/>
        </p:nvPicPr>
        <p:blipFill>
          <a:blip r:embed="rId2"/>
          <a:stretch>
            <a:fillRect/>
          </a:stretch>
        </p:blipFill>
        <p:spPr>
          <a:xfrm>
            <a:off x="1060760" y="1086669"/>
            <a:ext cx="7022480" cy="3918018"/>
          </a:xfrm>
          <a:prstGeom prst="rect">
            <a:avLst/>
          </a:prstGeom>
        </p:spPr>
      </p:pic>
      <p:sp>
        <p:nvSpPr>
          <p:cNvPr id="8" name="Oval 7">
            <a:extLst>
              <a:ext uri="{FF2B5EF4-FFF2-40B4-BE49-F238E27FC236}">
                <a16:creationId xmlns:a16="http://schemas.microsoft.com/office/drawing/2014/main" id="{6BFA3749-1B35-874A-BB28-E2EB823BEABD}"/>
              </a:ext>
            </a:extLst>
          </p:cNvPr>
          <p:cNvSpPr/>
          <p:nvPr/>
        </p:nvSpPr>
        <p:spPr>
          <a:xfrm>
            <a:off x="4382893" y="1239643"/>
            <a:ext cx="871189" cy="35544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F01D5EBD-3FD7-9B8F-7684-78818A92FC60}"/>
              </a:ext>
            </a:extLst>
          </p:cNvPr>
          <p:cNvSpPr/>
          <p:nvPr/>
        </p:nvSpPr>
        <p:spPr>
          <a:xfrm>
            <a:off x="5666213" y="2272060"/>
            <a:ext cx="954823" cy="153331"/>
          </a:xfrm>
          <a:prstGeom prst="lef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2773E81-EB3D-81C1-9768-5AB0C506567D}"/>
              </a:ext>
            </a:extLst>
          </p:cNvPr>
          <p:cNvSpPr>
            <a:spLocks noGrp="1"/>
          </p:cNvSpPr>
          <p:nvPr>
            <p:ph type="title"/>
          </p:nvPr>
        </p:nvSpPr>
        <p:spPr>
          <a:xfrm>
            <a:off x="1060760" y="181607"/>
            <a:ext cx="6976799" cy="599960"/>
          </a:xfrm>
        </p:spPr>
        <p:txBody>
          <a:bodyPr>
            <a:noAutofit/>
          </a:bodyPr>
          <a:lstStyle/>
          <a:p>
            <a:r>
              <a:rPr lang="en-US" sz="2800" b="1" dirty="0">
                <a:solidFill>
                  <a:srgbClr val="D50032"/>
                </a:solidFill>
                <a:latin typeface="Open Sans"/>
              </a:rPr>
              <a:t>Resource Guide for In-Person Events</a:t>
            </a:r>
            <a:endParaRPr lang="en-US" sz="2800" dirty="0"/>
          </a:p>
        </p:txBody>
      </p:sp>
    </p:spTree>
    <p:extLst>
      <p:ext uri="{BB962C8B-B14F-4D97-AF65-F5344CB8AC3E}">
        <p14:creationId xmlns:p14="http://schemas.microsoft.com/office/powerpoint/2010/main" val="341105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8A5E6B54-25D0-6F2D-B083-B1FCFDED3F1A}"/>
              </a:ext>
            </a:extLst>
          </p:cNvPr>
          <p:cNvPicPr>
            <a:picLocks noChangeAspect="1"/>
          </p:cNvPicPr>
          <p:nvPr/>
        </p:nvPicPr>
        <p:blipFill>
          <a:blip r:embed="rId2"/>
          <a:stretch>
            <a:fillRect/>
          </a:stretch>
        </p:blipFill>
        <p:spPr>
          <a:xfrm>
            <a:off x="1262877" y="1073466"/>
            <a:ext cx="6534612" cy="3986241"/>
          </a:xfrm>
          <a:prstGeom prst="rect">
            <a:avLst/>
          </a:prstGeom>
        </p:spPr>
      </p:pic>
      <p:sp>
        <p:nvSpPr>
          <p:cNvPr id="6" name="Oval 5">
            <a:extLst>
              <a:ext uri="{FF2B5EF4-FFF2-40B4-BE49-F238E27FC236}">
                <a16:creationId xmlns:a16="http://schemas.microsoft.com/office/drawing/2014/main" id="{70DFFE5D-9079-9A6E-B67D-267E3DAADB73}"/>
              </a:ext>
            </a:extLst>
          </p:cNvPr>
          <p:cNvSpPr/>
          <p:nvPr/>
        </p:nvSpPr>
        <p:spPr>
          <a:xfrm>
            <a:off x="2683261" y="2662352"/>
            <a:ext cx="1338147" cy="4042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624E6B04-B5F6-D4FE-37BD-4702F6B83732}"/>
              </a:ext>
            </a:extLst>
          </p:cNvPr>
          <p:cNvSpPr/>
          <p:nvPr/>
        </p:nvSpPr>
        <p:spPr>
          <a:xfrm>
            <a:off x="5917116" y="3219914"/>
            <a:ext cx="954823" cy="153331"/>
          </a:xfrm>
          <a:prstGeom prst="lef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2A06EB1-4A71-86DF-F35D-6D1262E3EE80}"/>
              </a:ext>
            </a:extLst>
          </p:cNvPr>
          <p:cNvSpPr>
            <a:spLocks noGrp="1"/>
          </p:cNvSpPr>
          <p:nvPr>
            <p:ph type="title"/>
          </p:nvPr>
        </p:nvSpPr>
        <p:spPr>
          <a:xfrm>
            <a:off x="457200" y="83793"/>
            <a:ext cx="7401491" cy="857250"/>
          </a:xfrm>
        </p:spPr>
        <p:txBody>
          <a:bodyPr>
            <a:normAutofit/>
          </a:bodyPr>
          <a:lstStyle/>
          <a:p>
            <a:r>
              <a:rPr lang="en-US" sz="2800" b="1" dirty="0">
                <a:solidFill>
                  <a:srgbClr val="D50032"/>
                </a:solidFill>
                <a:latin typeface="Open Sans"/>
              </a:rPr>
              <a:t>Resource Guide for In-Person Events</a:t>
            </a:r>
            <a:endParaRPr lang="en-US" sz="2800" dirty="0"/>
          </a:p>
        </p:txBody>
      </p:sp>
    </p:spTree>
    <p:extLst>
      <p:ext uri="{BB962C8B-B14F-4D97-AF65-F5344CB8AC3E}">
        <p14:creationId xmlns:p14="http://schemas.microsoft.com/office/powerpoint/2010/main" val="231125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a:bodyPr>
          <a:lstStyle/>
          <a:p>
            <a:r>
              <a:rPr lang="en-US" sz="3600" b="1" dirty="0">
                <a:solidFill>
                  <a:srgbClr val="D50032"/>
                </a:solidFill>
                <a:latin typeface="Open Sans"/>
              </a:rPr>
              <a:t> In-Person Events</a:t>
            </a:r>
            <a:endParaRPr lang="en-US" sz="3600" dirty="0"/>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15107" y="1341406"/>
            <a:ext cx="8320479" cy="2832991"/>
          </a:xfrm>
        </p:spPr>
        <p:txBody>
          <a:bodyPr>
            <a:normAutofit fontScale="92500" lnSpcReduction="20000"/>
          </a:bodyPr>
          <a:lstStyle/>
          <a:p>
            <a:pPr marL="114300" indent="0" algn="ctr">
              <a:lnSpc>
                <a:spcPct val="134000"/>
              </a:lnSpc>
              <a:spcBef>
                <a:spcPts val="0"/>
              </a:spcBef>
              <a:spcAft>
                <a:spcPts val="2400"/>
              </a:spcAft>
              <a:buNone/>
            </a:pPr>
            <a:r>
              <a:rPr lang="en-US" sz="2800" b="1" dirty="0">
                <a:latin typeface="Open Sans"/>
              </a:rPr>
              <a:t>Let us know what your plans are and if you're interested in applying for funding support! </a:t>
            </a:r>
            <a:endParaRPr lang="en-US" dirty="0"/>
          </a:p>
          <a:p>
            <a:pPr marL="114300" indent="0" algn="ctr">
              <a:lnSpc>
                <a:spcPct val="134000"/>
              </a:lnSpc>
              <a:spcBef>
                <a:spcPts val="0"/>
              </a:spcBef>
              <a:buNone/>
            </a:pPr>
            <a:r>
              <a:rPr lang="en-US" sz="2200" b="1" dirty="0">
                <a:latin typeface="Open Sans"/>
                <a:ea typeface="Open Sans"/>
                <a:cs typeface="Open Sans"/>
              </a:rPr>
              <a:t>CONTACT: Joanna DiStefano</a:t>
            </a:r>
          </a:p>
          <a:p>
            <a:pPr marL="114300" indent="0" algn="ctr">
              <a:lnSpc>
                <a:spcPct val="134000"/>
              </a:lnSpc>
              <a:spcBef>
                <a:spcPts val="0"/>
              </a:spcBef>
              <a:buNone/>
            </a:pPr>
            <a:r>
              <a:rPr lang="en-US" sz="2200" dirty="0">
                <a:latin typeface="Open Sans"/>
                <a:ea typeface="Open Sans"/>
                <a:cs typeface="Open Sans"/>
              </a:rPr>
              <a:t>Senior Associate for Grassroots Impact </a:t>
            </a:r>
            <a:endParaRPr lang="en-US" sz="2200" dirty="0">
              <a:ea typeface="Open Sans"/>
            </a:endParaRPr>
          </a:p>
          <a:p>
            <a:pPr marL="114300" indent="0" algn="ctr">
              <a:lnSpc>
                <a:spcPct val="134000"/>
              </a:lnSpc>
              <a:spcBef>
                <a:spcPts val="0"/>
              </a:spcBef>
              <a:buNone/>
            </a:pPr>
            <a:r>
              <a:rPr lang="en-US" sz="2200" dirty="0">
                <a:solidFill>
                  <a:schemeClr val="bg2"/>
                </a:solidFill>
                <a:latin typeface="Open Sans"/>
                <a:ea typeface="Open Sans"/>
                <a:cs typeface="Open Sans"/>
              </a:rPr>
              <a:t>(</a:t>
            </a:r>
            <a:r>
              <a:rPr lang="en-US" sz="2200" dirty="0">
                <a:solidFill>
                  <a:schemeClr val="bg2"/>
                </a:solidFill>
                <a:latin typeface="Open Sans"/>
                <a:ea typeface="Open Sans"/>
                <a:cs typeface="Open Sans"/>
                <a:hlinkClick r:id="rId2"/>
              </a:rPr>
              <a:t>jdistefano@results.org</a:t>
            </a:r>
            <a:r>
              <a:rPr lang="en-US" sz="2200" dirty="0">
                <a:solidFill>
                  <a:schemeClr val="bg2"/>
                </a:solidFill>
                <a:latin typeface="Open Sans"/>
                <a:ea typeface="Open Sans"/>
                <a:cs typeface="Open Sans"/>
              </a:rPr>
              <a:t>) </a:t>
            </a:r>
            <a:endParaRPr lang="en-US" sz="2200" dirty="0">
              <a:solidFill>
                <a:schemeClr val="bg2"/>
              </a:solidFill>
            </a:endParaRPr>
          </a:p>
          <a:p>
            <a:pPr marL="114300" indent="0">
              <a:lnSpc>
                <a:spcPct val="113999"/>
              </a:lnSpc>
              <a:spcBef>
                <a:spcPts val="0"/>
              </a:spcBef>
              <a:spcAft>
                <a:spcPts val="2400"/>
              </a:spcAft>
              <a:buNone/>
            </a:pPr>
            <a:endParaRPr lang="en-US" sz="2800" b="1" dirty="0">
              <a:latin typeface="Open Sans"/>
            </a:endParaRPr>
          </a:p>
        </p:txBody>
      </p:sp>
    </p:spTree>
    <p:extLst>
      <p:ext uri="{BB962C8B-B14F-4D97-AF65-F5344CB8AC3E}">
        <p14:creationId xmlns:p14="http://schemas.microsoft.com/office/powerpoint/2010/main" val="2403184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a:bodyPr>
          <a:lstStyle/>
          <a:p>
            <a:r>
              <a:rPr lang="en-US" sz="3600" b="1" dirty="0">
                <a:solidFill>
                  <a:srgbClr val="D50032"/>
                </a:solidFill>
                <a:latin typeface="Open Sans"/>
              </a:rPr>
              <a:t> In-Person Events</a:t>
            </a:r>
            <a:endParaRPr lang="en-US" sz="3600" dirty="0"/>
          </a:p>
        </p:txBody>
      </p:sp>
      <p:pic>
        <p:nvPicPr>
          <p:cNvPr id="2" name="Picture 2" descr="A group of people posing for a photo in the woods&#10;&#10;Description automatically generated">
            <a:extLst>
              <a:ext uri="{FF2B5EF4-FFF2-40B4-BE49-F238E27FC236}">
                <a16:creationId xmlns:a16="http://schemas.microsoft.com/office/drawing/2014/main" id="{AF1681AB-2E43-E9F5-F13D-9FAF2736BE7B}"/>
              </a:ext>
            </a:extLst>
          </p:cNvPr>
          <p:cNvPicPr>
            <a:picLocks noChangeAspect="1"/>
          </p:cNvPicPr>
          <p:nvPr/>
        </p:nvPicPr>
        <p:blipFill rotWithShape="1">
          <a:blip r:embed="rId2"/>
          <a:srcRect l="231" t="30" r="173" b="328"/>
          <a:stretch/>
        </p:blipFill>
        <p:spPr>
          <a:xfrm>
            <a:off x="2997428" y="1050045"/>
            <a:ext cx="5106998" cy="2779550"/>
          </a:xfrm>
          <a:prstGeom prst="rect">
            <a:avLst/>
          </a:prstGeom>
        </p:spPr>
      </p:pic>
      <p:sp>
        <p:nvSpPr>
          <p:cNvPr id="3" name="TextBox 2">
            <a:extLst>
              <a:ext uri="{FF2B5EF4-FFF2-40B4-BE49-F238E27FC236}">
                <a16:creationId xmlns:a16="http://schemas.microsoft.com/office/drawing/2014/main" id="{8C741B76-06FE-1397-E89E-728A202613A5}"/>
              </a:ext>
            </a:extLst>
          </p:cNvPr>
          <p:cNvSpPr txBox="1"/>
          <p:nvPr/>
        </p:nvSpPr>
        <p:spPr>
          <a:xfrm>
            <a:off x="754426" y="3829595"/>
            <a:ext cx="76316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Event photo gallery: </a:t>
            </a:r>
          </a:p>
          <a:p>
            <a:r>
              <a:rPr lang="en-US" dirty="0">
                <a:latin typeface="Open Sans" panose="020B0606030504020204" pitchFamily="34" charset="0"/>
                <a:ea typeface="Open Sans" panose="020B0606030504020204" pitchFamily="34" charset="0"/>
                <a:cs typeface="Open Sans" panose="020B0606030504020204" pitchFamily="34" charset="0"/>
                <a:hlinkClick r:id="rId3"/>
              </a:rPr>
              <a:t>https://drive.google.com/drive/folders/1Dpq2NCHS93pvFt5XZHBZe9HXhHuYXwSa</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5" name="TextBox 4">
            <a:extLst>
              <a:ext uri="{FF2B5EF4-FFF2-40B4-BE49-F238E27FC236}">
                <a16:creationId xmlns:a16="http://schemas.microsoft.com/office/drawing/2014/main" id="{939A167E-69DD-048B-A5E4-BE9CA8EBC451}"/>
              </a:ext>
            </a:extLst>
          </p:cNvPr>
          <p:cNvSpPr txBox="1"/>
          <p:nvPr/>
        </p:nvSpPr>
        <p:spPr>
          <a:xfrm>
            <a:off x="849876" y="1483293"/>
            <a:ext cx="27431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2023 Pacific Northwest Regional Conference, </a:t>
            </a:r>
          </a:p>
          <a:p>
            <a:r>
              <a:rPr lang="en-US" sz="2400" b="1" dirty="0">
                <a:latin typeface="Open Sans" panose="020B0606030504020204" pitchFamily="34" charset="0"/>
                <a:ea typeface="Open Sans" panose="020B0606030504020204" pitchFamily="34" charset="0"/>
                <a:cs typeface="Open Sans" panose="020B0606030504020204" pitchFamily="34" charset="0"/>
              </a:rPr>
              <a:t>April 14-16</a:t>
            </a:r>
          </a:p>
        </p:txBody>
      </p:sp>
    </p:spTree>
    <p:extLst>
      <p:ext uri="{BB962C8B-B14F-4D97-AF65-F5344CB8AC3E}">
        <p14:creationId xmlns:p14="http://schemas.microsoft.com/office/powerpoint/2010/main" val="4060179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a:bodyPr>
          <a:lstStyle/>
          <a:p>
            <a:r>
              <a:rPr lang="en-US" sz="3600" b="1" dirty="0">
                <a:solidFill>
                  <a:srgbClr val="D50032"/>
                </a:solidFill>
                <a:latin typeface="Open Sans"/>
              </a:rPr>
              <a:t> In-Person Events</a:t>
            </a:r>
            <a:endParaRPr lang="en-US" sz="3600" dirty="0"/>
          </a:p>
        </p:txBody>
      </p:sp>
      <p:sp>
        <p:nvSpPr>
          <p:cNvPr id="6" name="TextBox 5">
            <a:extLst>
              <a:ext uri="{FF2B5EF4-FFF2-40B4-BE49-F238E27FC236}">
                <a16:creationId xmlns:a16="http://schemas.microsoft.com/office/drawing/2014/main" id="{04FAA228-9E8A-C57A-E50B-EC07CFCA6D59}"/>
              </a:ext>
            </a:extLst>
          </p:cNvPr>
          <p:cNvSpPr txBox="1"/>
          <p:nvPr/>
        </p:nvSpPr>
        <p:spPr>
          <a:xfrm>
            <a:off x="4207564" y="2994162"/>
            <a:ext cx="40791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Eloise Sutherland</a:t>
            </a:r>
          </a:p>
          <a:p>
            <a:r>
              <a:rPr lang="en-US" dirty="0">
                <a:latin typeface="Open Sans" panose="020B0606030504020204" pitchFamily="34" charset="0"/>
                <a:ea typeface="Open Sans" panose="020B0606030504020204" pitchFamily="34" charset="0"/>
                <a:cs typeface="Open Sans" panose="020B0606030504020204" pitchFamily="34" charset="0"/>
              </a:rPr>
              <a:t>RESULTS Austin Global Group Leader</a:t>
            </a:r>
          </a:p>
        </p:txBody>
      </p:sp>
      <p:pic>
        <p:nvPicPr>
          <p:cNvPr id="2" name="Picture 2" descr="A picture containing person, indoor&#10;&#10;Description automatically generated">
            <a:extLst>
              <a:ext uri="{FF2B5EF4-FFF2-40B4-BE49-F238E27FC236}">
                <a16:creationId xmlns:a16="http://schemas.microsoft.com/office/drawing/2014/main" id="{75EE3BCD-C4F2-C93F-6C51-3047A50CBC09}"/>
              </a:ext>
            </a:extLst>
          </p:cNvPr>
          <p:cNvPicPr>
            <a:picLocks noChangeAspect="1"/>
          </p:cNvPicPr>
          <p:nvPr/>
        </p:nvPicPr>
        <p:blipFill>
          <a:blip r:embed="rId2"/>
          <a:stretch>
            <a:fillRect/>
          </a:stretch>
        </p:blipFill>
        <p:spPr>
          <a:xfrm>
            <a:off x="1328530" y="1173646"/>
            <a:ext cx="2287657" cy="3044687"/>
          </a:xfrm>
          <a:prstGeom prst="rect">
            <a:avLst/>
          </a:prstGeom>
        </p:spPr>
      </p:pic>
      <p:sp>
        <p:nvSpPr>
          <p:cNvPr id="5" name="TextBox 4">
            <a:extLst>
              <a:ext uri="{FF2B5EF4-FFF2-40B4-BE49-F238E27FC236}">
                <a16:creationId xmlns:a16="http://schemas.microsoft.com/office/drawing/2014/main" id="{DA444ED9-0687-F426-FF89-272CB8F0ABD2}"/>
              </a:ext>
            </a:extLst>
          </p:cNvPr>
          <p:cNvSpPr txBox="1"/>
          <p:nvPr/>
        </p:nvSpPr>
        <p:spPr>
          <a:xfrm>
            <a:off x="4210880" y="1721955"/>
            <a:ext cx="34886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Texas-Oklahoma Regional Conference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b="1" dirty="0">
                <a:latin typeface="Open Sans" panose="020B0606030504020204" pitchFamily="34" charset="0"/>
                <a:ea typeface="Open Sans" panose="020B0606030504020204" pitchFamily="34" charset="0"/>
                <a:cs typeface="Open Sans" panose="020B0606030504020204" pitchFamily="34" charset="0"/>
              </a:rPr>
              <a:t>August 19</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9594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a:bodyPr>
          <a:lstStyle/>
          <a:p>
            <a:r>
              <a:rPr lang="en-US" sz="3600" b="1" dirty="0">
                <a:solidFill>
                  <a:srgbClr val="D50032"/>
                </a:solidFill>
                <a:latin typeface="Open Sans"/>
              </a:rPr>
              <a:t> In-Person Events</a:t>
            </a:r>
            <a:endParaRPr lang="en-US" sz="3600" dirty="0"/>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249507" y="1103806"/>
            <a:ext cx="8320479" cy="3522972"/>
          </a:xfrm>
        </p:spPr>
        <p:txBody>
          <a:bodyPr>
            <a:noAutofit/>
          </a:bodyPr>
          <a:lstStyle/>
          <a:p>
            <a:pPr marL="571500" indent="-225425">
              <a:lnSpc>
                <a:spcPct val="114000"/>
              </a:lnSpc>
              <a:spcBef>
                <a:spcPts val="0"/>
              </a:spcBef>
              <a:spcAft>
                <a:spcPts val="1200"/>
              </a:spcAft>
            </a:pPr>
            <a:r>
              <a:rPr lang="en-US" sz="2000" b="1" dirty="0">
                <a:latin typeface="Open Sans" panose="020B0606030504020204" pitchFamily="34" charset="0"/>
                <a:ea typeface="Open Sans" panose="020B0606030504020204" pitchFamily="34" charset="0"/>
                <a:cs typeface="Open Sans" panose="020B0606030504020204" pitchFamily="34" charset="0"/>
              </a:rPr>
              <a:t>Check in with your regional coordinator </a:t>
            </a:r>
            <a:r>
              <a:rPr lang="en-US" sz="2000" dirty="0">
                <a:latin typeface="Open Sans" panose="020B0606030504020204" pitchFamily="34" charset="0"/>
                <a:ea typeface="Open Sans" panose="020B0606030504020204" pitchFamily="34" charset="0"/>
                <a:cs typeface="Open Sans" panose="020B0606030504020204" pitchFamily="34" charset="0"/>
              </a:rPr>
              <a:t>to talk through your ideas.</a:t>
            </a:r>
          </a:p>
          <a:p>
            <a:pPr marL="571500" indent="-225425">
              <a:lnSpc>
                <a:spcPct val="11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Stop by our </a:t>
            </a:r>
            <a:r>
              <a:rPr lang="en-US" sz="2000" b="1" dirty="0">
                <a:latin typeface="Open Sans" panose="020B0606030504020204" pitchFamily="34" charset="0"/>
                <a:ea typeface="Open Sans" panose="020B0606030504020204" pitchFamily="34" charset="0"/>
                <a:cs typeface="Open Sans" panose="020B0606030504020204" pitchFamily="34" charset="0"/>
              </a:rPr>
              <a:t>Event Planning Office Hours </a:t>
            </a:r>
            <a:r>
              <a:rPr lang="en-US" sz="2000" dirty="0">
                <a:latin typeface="Open Sans" panose="020B0606030504020204" pitchFamily="34" charset="0"/>
                <a:ea typeface="Open Sans" panose="020B0606030504020204" pitchFamily="34" charset="0"/>
                <a:cs typeface="Open Sans" panose="020B0606030504020204" pitchFamily="34" charset="0"/>
              </a:rPr>
              <a:t>each Friday at 12:00 pm ET this month: </a:t>
            </a:r>
            <a:r>
              <a:rPr lang="en-US" sz="2000" dirty="0">
                <a:latin typeface="Open Sans" panose="020B0606030504020204" pitchFamily="34" charset="0"/>
                <a:ea typeface="Open Sans" panose="020B0606030504020204" pitchFamily="34" charset="0"/>
                <a:cs typeface="Open Sans" panose="020B0606030504020204" pitchFamily="34" charset="0"/>
                <a:hlinkClick r:id="rId2"/>
              </a:rPr>
              <a:t>https://results.zoom.us/j/99349167795</a:t>
            </a:r>
            <a:r>
              <a:rPr lang="en-US" sz="2000" dirty="0">
                <a:latin typeface="Open Sans" panose="020B0606030504020204" pitchFamily="34" charset="0"/>
                <a:ea typeface="Open Sans" panose="020B0606030504020204" pitchFamily="34" charset="0"/>
                <a:cs typeface="Open Sans" panose="020B0606030504020204" pitchFamily="34" charset="0"/>
              </a:rPr>
              <a:t> or call (312) 626-6799, Meeting ID: 993 4916 7795.</a:t>
            </a:r>
          </a:p>
          <a:p>
            <a:pPr marL="571500" indent="-225425">
              <a:lnSpc>
                <a:spcPct val="11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Attend the </a:t>
            </a:r>
            <a:r>
              <a:rPr lang="en-US" sz="2000" b="1" dirty="0">
                <a:latin typeface="Open Sans" panose="020B0606030504020204" pitchFamily="34" charset="0"/>
                <a:ea typeface="Open Sans" panose="020B0606030504020204" pitchFamily="34" charset="0"/>
                <a:cs typeface="Open Sans" panose="020B0606030504020204" pitchFamily="34" charset="0"/>
              </a:rPr>
              <a:t>In-Person Events Planning Webinar </a:t>
            </a:r>
            <a:r>
              <a:rPr lang="en-US" sz="2000" dirty="0">
                <a:latin typeface="Open Sans" panose="020B0606030504020204" pitchFamily="34" charset="0"/>
                <a:ea typeface="Open Sans" panose="020B0606030504020204" pitchFamily="34" charset="0"/>
                <a:cs typeface="Open Sans" panose="020B0606030504020204" pitchFamily="34" charset="0"/>
              </a:rPr>
              <a:t>– Wednesday, June 7 at 8:00 pm ET.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Register today</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68565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907790"/>
            <a:ext cx="914400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1200"/>
              </a:spcBef>
              <a:spcAft>
                <a:spcPts val="1200"/>
              </a:spcAft>
              <a:buClrTx/>
              <a:buSzTx/>
              <a:buFontTx/>
              <a:buNone/>
              <a:tabLst/>
              <a:defRPr/>
            </a:pPr>
            <a:r>
              <a:rPr lang="en-US" sz="2800" b="1" dirty="0">
                <a:solidFill>
                  <a:prstClr val="white"/>
                </a:solidFill>
                <a:latin typeface="Open Sans"/>
                <a:ea typeface="Open Sans"/>
                <a:cs typeface="Open Sans"/>
              </a:rPr>
              <a:t>Announcements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93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466799"/>
          </a:xfrm>
          <a:prstGeom prst="rect">
            <a:avLst/>
          </a:prstGeom>
          <a:noFill/>
          <a:ln>
            <a:noFill/>
          </a:ln>
        </p:spPr>
        <p:txBody>
          <a:bodyPr spcFirstLastPara="1" wrap="square" lIns="91425" tIns="45700" rIns="91425" bIns="45700" anchor="ctr" anchorCtr="0">
            <a:normAutofit fontScale="90000"/>
          </a:bodyPr>
          <a:lstStyle/>
          <a:p>
            <a:pPr marL="0" marR="0" lvl="0" indent="0" algn="ctr" rtl="0">
              <a:spcBef>
                <a:spcPts val="0"/>
              </a:spcBef>
              <a:spcAft>
                <a:spcPts val="0"/>
              </a:spcAft>
              <a:buClr>
                <a:srgbClr val="D50032"/>
              </a:buClr>
              <a:buSzPts val="2600"/>
              <a:buFont typeface="Open Sans"/>
              <a:buNone/>
            </a:pPr>
            <a:r>
              <a:rPr lang="en-US" sz="2600" b="1" i="0" u="none" strike="noStrike" cap="none" dirty="0">
                <a:solidFill>
                  <a:srgbClr val="D50032"/>
                </a:solidFill>
                <a:latin typeface="Open Sans"/>
                <a:ea typeface="Open Sans"/>
                <a:cs typeface="Open Sans"/>
                <a:sym typeface="Open Sans"/>
              </a:rPr>
              <a:t>Our Values &amp; Resources</a:t>
            </a:r>
            <a:endParaRPr lang="en-US" dirty="0"/>
          </a:p>
        </p:txBody>
      </p:sp>
      <p:sp>
        <p:nvSpPr>
          <p:cNvPr id="195" name="Google Shape;195;g1dd29ec108d_0_96"/>
          <p:cNvSpPr txBox="1"/>
          <p:nvPr/>
        </p:nvSpPr>
        <p:spPr>
          <a:xfrm>
            <a:off x="323382" y="619200"/>
            <a:ext cx="7923000" cy="44347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a:t>
            </a:r>
            <a:r>
              <a:rPr lang="en-US" sz="135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dirty="0"/>
          </a:p>
          <a:p>
            <a:pPr marL="0" marR="0" lvl="0" indent="0" algn="l" rtl="0">
              <a:lnSpc>
                <a:spcPct val="114000"/>
              </a:lnSpc>
              <a:spcBef>
                <a:spcPts val="0"/>
              </a:spcBef>
              <a:spcAft>
                <a:spcPts val="0"/>
              </a:spcAft>
              <a:buNone/>
            </a:pPr>
            <a:endParaRPr sz="1350" b="0" i="1"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0"/>
              </a:spcAft>
              <a:buNone/>
            </a:pPr>
            <a:r>
              <a:rPr lang="en-US" sz="135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dirty="0"/>
          </a:p>
          <a:p>
            <a:pPr marL="0" marR="0" lvl="0" indent="0" algn="l" rtl="0">
              <a:lnSpc>
                <a:spcPct val="114000"/>
              </a:lnSpc>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0"/>
              </a:spcAft>
              <a:buNone/>
            </a:pPr>
            <a:r>
              <a:rPr lang="en-US" sz="1350" b="1" i="0" u="none" strike="noStrike" cap="none" dirty="0">
                <a:solidFill>
                  <a:schemeClr val="dk1"/>
                </a:solidFill>
                <a:latin typeface="Open Sans"/>
                <a:ea typeface="Open Sans"/>
                <a:cs typeface="Open Sans"/>
                <a:sym typeface="Open Sans"/>
              </a:rPr>
              <a:t>Read our full anti-oppression values statement here at </a:t>
            </a:r>
            <a:r>
              <a:rPr lang="en-US" sz="1350" b="1" i="0" u="sng" strike="noStrike" cap="none" dirty="0">
                <a:solidFill>
                  <a:schemeClr val="dk2"/>
                </a:solidFill>
                <a:latin typeface="Open Sans"/>
                <a:ea typeface="Open Sans"/>
                <a:cs typeface="Open Sans"/>
                <a:sym typeface="Open Sans"/>
              </a:rPr>
              <a:t>results.org/values</a:t>
            </a:r>
            <a:r>
              <a:rPr lang="en-US" sz="1350" b="1" i="0" u="none" strike="noStrike" cap="none" dirty="0">
                <a:solidFill>
                  <a:schemeClr val="dk1"/>
                </a:solidFill>
                <a:latin typeface="Open Sans"/>
                <a:ea typeface="Open Sans"/>
                <a:cs typeface="Open Sans"/>
                <a:sym typeface="Open Sans"/>
              </a:rPr>
              <a:t>. </a:t>
            </a:r>
            <a:endParaRPr sz="135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0"/>
              </a:spcAft>
              <a:buNone/>
            </a:pPr>
            <a:r>
              <a:rPr lang="en-US" sz="1350" b="0" i="0" u="none" strike="noStrike" cap="none" dirty="0">
                <a:solidFill>
                  <a:schemeClr val="dk1"/>
                </a:solidFill>
                <a:latin typeface="Open Sans"/>
                <a:ea typeface="Open Sans"/>
                <a:cs typeface="Open Sans"/>
                <a:sym typeface="Open Sans"/>
              </a:rPr>
              <a:t>Check out the </a:t>
            </a:r>
            <a:r>
              <a:rPr lang="en-US" sz="1350" b="0" i="0" u="sng" strike="noStrike" cap="none" dirty="0">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2023 Spring Anti-Oppression Workshop Schedule </a:t>
            </a:r>
            <a:r>
              <a:rPr lang="en-US" sz="1350" b="0" i="0" u="none" strike="noStrike" cap="none" dirty="0">
                <a:solidFill>
                  <a:schemeClr val="dk1"/>
                </a:solidFill>
                <a:latin typeface="Open Sans"/>
                <a:ea typeface="Open Sans"/>
                <a:cs typeface="Open Sans"/>
                <a:sym typeface="Open Sans"/>
              </a:rPr>
              <a:t>for training opportunities.</a:t>
            </a:r>
            <a:endParaRPr sz="135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None/>
            </a:pPr>
            <a:endParaRPr sz="1350" b="1"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0"/>
              </a:spcAft>
              <a:buNone/>
            </a:pPr>
            <a:r>
              <a:rPr lang="en-US" sz="1350" b="1" i="0" u="none" strike="noStrike" cap="none" dirty="0">
                <a:solidFill>
                  <a:schemeClr val="dk1"/>
                </a:solidFill>
                <a:latin typeface="Open Sans"/>
                <a:ea typeface="Open Sans"/>
                <a:cs typeface="Open Sans"/>
                <a:sym typeface="Open Sans"/>
              </a:rPr>
              <a:t>Find these resources and more at results.org/volunteers/anti-oppression:</a:t>
            </a:r>
            <a:endParaRPr dirty="0"/>
          </a:p>
          <a:p>
            <a:pPr marL="0" marR="0" lvl="0" indent="0" algn="l" rtl="0">
              <a:lnSpc>
                <a:spcPct val="114000"/>
              </a:lnSpc>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628650" marR="0" lvl="1" indent="-285750" algn="l" rtl="0">
              <a:lnSpc>
                <a:spcPct val="114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Resource Guides from our Diversity &amp; Inclusion trainings, including: </a:t>
            </a:r>
            <a:endParaRPr dirty="0"/>
          </a:p>
          <a:p>
            <a:pPr marL="971550" marR="0" lvl="2" indent="-285750" algn="l" rtl="0">
              <a:lnSpc>
                <a:spcPct val="114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Interrupting Microaggressions</a:t>
            </a:r>
            <a:endParaRPr dirty="0"/>
          </a:p>
          <a:p>
            <a:pPr marL="971550" marR="0" lvl="2" indent="-285750" algn="l" rtl="0">
              <a:lnSpc>
                <a:spcPct val="114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Creating Space for Critical Conversations</a:t>
            </a:r>
            <a:endParaRPr dirty="0"/>
          </a:p>
          <a:p>
            <a:pPr marL="628650" marR="0" lvl="1" indent="-285750" algn="l" rtl="0">
              <a:lnSpc>
                <a:spcPct val="114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Information on how RESULTS responds to oppressive incidents</a:t>
            </a:r>
            <a:endParaRPr dirty="0"/>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endParaRPr sz="1350" b="0" i="0" u="none" strike="noStrike" cap="none" dirty="0">
              <a:solidFill>
                <a:srgbClr val="000000"/>
              </a:solidFill>
              <a:latin typeface="Open Sans"/>
              <a:ea typeface="Open Sans"/>
              <a:cs typeface="Open Sans"/>
              <a:sym typeface="Open Sans"/>
            </a:endParaRPr>
          </a:p>
        </p:txBody>
      </p:sp>
      <p:sp>
        <p:nvSpPr>
          <p:cNvPr id="2" name="Rectangle 5">
            <a:extLst>
              <a:ext uri="{FF2B5EF4-FFF2-40B4-BE49-F238E27FC236}">
                <a16:creationId xmlns:a16="http://schemas.microsoft.com/office/drawing/2014/main" id="{16064897-DCF8-A50F-98AA-FE418918F5CA}"/>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800" b="1" dirty="0">
                <a:solidFill>
                  <a:srgbClr val="D50032"/>
                </a:solidFill>
              </a:rPr>
              <a:t>Grassroots Board Town Hall</a:t>
            </a:r>
            <a:endParaRPr lang="en-US" dirty="0"/>
          </a:p>
        </p:txBody>
      </p:sp>
      <p:sp>
        <p:nvSpPr>
          <p:cNvPr id="3" name="TextBox 2">
            <a:extLst>
              <a:ext uri="{FF2B5EF4-FFF2-40B4-BE49-F238E27FC236}">
                <a16:creationId xmlns:a16="http://schemas.microsoft.com/office/drawing/2014/main" id="{F6191203-F6F5-2BD3-3E34-C51B19806D7D}"/>
              </a:ext>
            </a:extLst>
          </p:cNvPr>
          <p:cNvSpPr txBox="1"/>
          <p:nvPr/>
        </p:nvSpPr>
        <p:spPr>
          <a:xfrm>
            <a:off x="603076" y="1118462"/>
            <a:ext cx="7937845" cy="3493200"/>
          </a:xfrm>
          <a:prstGeom prst="rect">
            <a:avLst/>
          </a:prstGeom>
          <a:noFill/>
        </p:spPr>
        <p:txBody>
          <a:bodyPr wrap="square" lIns="91440" tIns="45720" rIns="91440" bIns="45720" rtlCol="0" anchor="t">
            <a:spAutoFit/>
          </a:bodyPr>
          <a:lstStyle/>
          <a:p>
            <a:pPr algn="ctr">
              <a:lnSpc>
                <a:spcPct val="113999"/>
              </a:lnSpc>
            </a:pPr>
            <a:endParaRPr lang="en-US" sz="2000" dirty="0">
              <a:latin typeface="Open Sans"/>
              <a:ea typeface="Open Sans" panose="020B0606030504020204" pitchFamily="34" charset="0"/>
              <a:cs typeface="Arial"/>
            </a:endParaRPr>
          </a:p>
          <a:p>
            <a:pPr algn="ctr">
              <a:lnSpc>
                <a:spcPct val="113999"/>
              </a:lnSpc>
              <a:spcAft>
                <a:spcPts val="1200"/>
              </a:spcAft>
            </a:pPr>
            <a:r>
              <a:rPr lang="en-US" sz="2400" b="1" dirty="0">
                <a:latin typeface="Open Sans"/>
                <a:ea typeface="+mn-lt"/>
                <a:cs typeface="+mn-lt"/>
              </a:rPr>
              <a:t>Thursday, May 11, 8:30 pm ET</a:t>
            </a:r>
            <a:endParaRPr lang="en-US" sz="2400" b="1" dirty="0">
              <a:latin typeface="Open Sans"/>
              <a:ea typeface="Open Sans" panose="020B0606030504020204" pitchFamily="34" charset="0"/>
              <a:cs typeface="Arial"/>
            </a:endParaRPr>
          </a:p>
          <a:p>
            <a:pPr algn="ctr">
              <a:lnSpc>
                <a:spcPct val="113999"/>
              </a:lnSpc>
              <a:spcAft>
                <a:spcPts val="2400"/>
              </a:spcAft>
            </a:pPr>
            <a:r>
              <a:rPr lang="en-US" sz="2400" dirty="0">
                <a:solidFill>
                  <a:srgbClr val="212529"/>
                </a:solidFill>
                <a:latin typeface="Open Sans"/>
                <a:ea typeface="+mn-lt"/>
                <a:cs typeface="+mn-lt"/>
              </a:rPr>
              <a:t>Current Grassroots Board members will host a town hall meeting to introduce you to the candidates, as well as information on when voting will begin. </a:t>
            </a:r>
            <a:endParaRPr lang="en-US" sz="2400" u="sng" dirty="0">
              <a:solidFill>
                <a:srgbClr val="D50032"/>
              </a:solidFill>
              <a:latin typeface="Open Sans"/>
              <a:ea typeface="+mn-lt"/>
              <a:cs typeface="+mn-lt"/>
            </a:endParaRPr>
          </a:p>
          <a:p>
            <a:pPr algn="ctr">
              <a:lnSpc>
                <a:spcPct val="113999"/>
              </a:lnSpc>
              <a:spcAft>
                <a:spcPts val="1200"/>
              </a:spcAft>
            </a:pPr>
            <a:r>
              <a:rPr lang="en-US" sz="2400" b="1" u="sng" dirty="0">
                <a:solidFill>
                  <a:srgbClr val="D50032"/>
                </a:solidFill>
                <a:latin typeface="Open Sans"/>
                <a:ea typeface="+mn-lt"/>
                <a:cs typeface="+mn-lt"/>
                <a:hlinkClick r:id="rId3">
                  <a:extLst>
                    <a:ext uri="{A12FA001-AC4F-418D-AE19-62706E023703}">
                      <ahyp:hlinkClr xmlns:ahyp="http://schemas.microsoft.com/office/drawing/2018/hyperlinkcolor" val="tx"/>
                    </a:ext>
                  </a:extLst>
                </a:hlinkClick>
              </a:rPr>
              <a:t>Register to attend</a:t>
            </a:r>
            <a:r>
              <a:rPr lang="en-US" sz="2400" b="1" dirty="0">
                <a:solidFill>
                  <a:srgbClr val="212529"/>
                </a:solidFill>
                <a:latin typeface="Open Sans"/>
                <a:ea typeface="+mn-lt"/>
                <a:cs typeface="+mn-lt"/>
              </a:rPr>
              <a:t> the town hall today!</a:t>
            </a:r>
            <a:endParaRPr lang="en-US" sz="2400" b="1" dirty="0">
              <a:latin typeface="Open Sans"/>
              <a:ea typeface="+mn-lt"/>
              <a:cs typeface="+mn-lt"/>
            </a:endParaRPr>
          </a:p>
          <a:p>
            <a:pPr algn="ctr">
              <a:lnSpc>
                <a:spcPct val="113999"/>
              </a:lnSpc>
            </a:pPr>
            <a:endParaRPr lang="en-US" sz="2000" dirty="0">
              <a:latin typeface="Open Sans" panose="020B0606030504020204" pitchFamily="34" charset="0"/>
              <a:ea typeface="Open Sans" panose="020B0606030504020204" pitchFamily="34" charset="0"/>
              <a:cs typeface="Arial"/>
            </a:endParaRPr>
          </a:p>
        </p:txBody>
      </p:sp>
    </p:spTree>
    <p:extLst>
      <p:ext uri="{BB962C8B-B14F-4D97-AF65-F5344CB8AC3E}">
        <p14:creationId xmlns:p14="http://schemas.microsoft.com/office/powerpoint/2010/main" val="2065222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website&#10;&#10;Description automatically generated">
            <a:extLst>
              <a:ext uri="{FF2B5EF4-FFF2-40B4-BE49-F238E27FC236}">
                <a16:creationId xmlns:a16="http://schemas.microsoft.com/office/drawing/2014/main" id="{2E6C5DB7-65B3-83B8-4177-E7050D8F9C0F}"/>
              </a:ext>
            </a:extLst>
          </p:cNvPr>
          <p:cNvPicPr>
            <a:picLocks noChangeAspect="1"/>
          </p:cNvPicPr>
          <p:nvPr/>
        </p:nvPicPr>
        <p:blipFill>
          <a:blip r:embed="rId2"/>
          <a:stretch>
            <a:fillRect/>
          </a:stretch>
        </p:blipFill>
        <p:spPr>
          <a:xfrm>
            <a:off x="-14287" y="0"/>
            <a:ext cx="9158287" cy="5087096"/>
          </a:xfrm>
          <a:prstGeom prst="rect">
            <a:avLst/>
          </a:prstGeom>
        </p:spPr>
      </p:pic>
    </p:spTree>
    <p:extLst>
      <p:ext uri="{BB962C8B-B14F-4D97-AF65-F5344CB8AC3E}">
        <p14:creationId xmlns:p14="http://schemas.microsoft.com/office/powerpoint/2010/main" val="438615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62FFE14-126D-DFC4-5C14-59D80D36D7FA}"/>
              </a:ext>
            </a:extLst>
          </p:cNvPr>
          <p:cNvPicPr>
            <a:picLocks noChangeAspect="1"/>
          </p:cNvPicPr>
          <p:nvPr/>
        </p:nvPicPr>
        <p:blipFill>
          <a:blip r:embed="rId2"/>
          <a:stretch>
            <a:fillRect/>
          </a:stretch>
        </p:blipFill>
        <p:spPr>
          <a:xfrm>
            <a:off x="-611999" y="0"/>
            <a:ext cx="9363092" cy="5295499"/>
          </a:xfrm>
          <a:prstGeom prst="rect">
            <a:avLst/>
          </a:prstGeom>
        </p:spPr>
      </p:pic>
    </p:spTree>
    <p:extLst>
      <p:ext uri="{BB962C8B-B14F-4D97-AF65-F5344CB8AC3E}">
        <p14:creationId xmlns:p14="http://schemas.microsoft.com/office/powerpoint/2010/main" val="396354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group of people posing for a photo&#10;&#10;Description automatically generated">
            <a:extLst>
              <a:ext uri="{FF2B5EF4-FFF2-40B4-BE49-F238E27FC236}">
                <a16:creationId xmlns:a16="http://schemas.microsoft.com/office/drawing/2014/main" id="{64E4E55D-AA9E-2593-0AA6-22097D1F1824}"/>
              </a:ext>
            </a:extLst>
          </p:cNvPr>
          <p:cNvPicPr>
            <a:picLocks noChangeAspect="1"/>
          </p:cNvPicPr>
          <p:nvPr/>
        </p:nvPicPr>
        <p:blipFill>
          <a:blip r:embed="rId2"/>
          <a:stretch>
            <a:fillRect/>
          </a:stretch>
        </p:blipFill>
        <p:spPr>
          <a:xfrm>
            <a:off x="728664" y="650186"/>
            <a:ext cx="7029449" cy="4314614"/>
          </a:xfrm>
          <a:prstGeom prst="rect">
            <a:avLst/>
          </a:prstGeom>
        </p:spPr>
      </p:pic>
      <p:pic>
        <p:nvPicPr>
          <p:cNvPr id="4" name="Picture 4" descr="Logo&#10;&#10;Description automatically generated">
            <a:extLst>
              <a:ext uri="{FF2B5EF4-FFF2-40B4-BE49-F238E27FC236}">
                <a16:creationId xmlns:a16="http://schemas.microsoft.com/office/drawing/2014/main" id="{0ED32BB0-C97A-F20D-A937-C99A5E4913FE}"/>
              </a:ext>
            </a:extLst>
          </p:cNvPr>
          <p:cNvPicPr>
            <a:picLocks noChangeAspect="1"/>
          </p:cNvPicPr>
          <p:nvPr/>
        </p:nvPicPr>
        <p:blipFill>
          <a:blip r:embed="rId3"/>
          <a:stretch>
            <a:fillRect/>
          </a:stretch>
        </p:blipFill>
        <p:spPr>
          <a:xfrm>
            <a:off x="4043" y="-113295"/>
            <a:ext cx="8921869" cy="1008360"/>
          </a:xfrm>
          <a:prstGeom prst="rect">
            <a:avLst/>
          </a:prstGeom>
        </p:spPr>
      </p:pic>
    </p:spTree>
    <p:extLst>
      <p:ext uri="{BB962C8B-B14F-4D97-AF65-F5344CB8AC3E}">
        <p14:creationId xmlns:p14="http://schemas.microsoft.com/office/powerpoint/2010/main" val="3271021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3" y="172243"/>
            <a:ext cx="7401491" cy="857250"/>
          </a:xfrm>
        </p:spPr>
        <p:txBody>
          <a:bodyPr>
            <a:normAutofit/>
          </a:bodyPr>
          <a:lstStyle/>
          <a:p>
            <a:r>
              <a:rPr lang="en-US" sz="2600" b="1" dirty="0">
                <a:solidFill>
                  <a:srgbClr val="D50032"/>
                </a:solidFill>
              </a:rPr>
              <a:t>2023 Anti-Oppression Trainings</a:t>
            </a:r>
            <a:endParaRPr lang="en-US" dirty="0"/>
          </a:p>
        </p:txBody>
      </p:sp>
      <p:sp>
        <p:nvSpPr>
          <p:cNvPr id="3" name="TextBox 2">
            <a:extLst>
              <a:ext uri="{FF2B5EF4-FFF2-40B4-BE49-F238E27FC236}">
                <a16:creationId xmlns:a16="http://schemas.microsoft.com/office/drawing/2014/main" id="{F6191203-F6F5-2BD3-3E34-C51B19806D7D}"/>
              </a:ext>
            </a:extLst>
          </p:cNvPr>
          <p:cNvSpPr txBox="1"/>
          <p:nvPr/>
        </p:nvSpPr>
        <p:spPr>
          <a:xfrm>
            <a:off x="475199" y="1393103"/>
            <a:ext cx="8193600" cy="2800575"/>
          </a:xfrm>
          <a:prstGeom prst="rect">
            <a:avLst/>
          </a:prstGeom>
          <a:noFill/>
        </p:spPr>
        <p:txBody>
          <a:bodyPr wrap="square" lIns="91440" tIns="45720" rIns="91440" bIns="45720" rtlCol="0" anchor="t">
            <a:spAutoFit/>
          </a:bodyPr>
          <a:lstStyle/>
          <a:p>
            <a:pPr>
              <a:lnSpc>
                <a:spcPct val="114000"/>
              </a:lnSpc>
              <a:spcAft>
                <a:spcPts val="1800"/>
              </a:spcAft>
            </a:pPr>
            <a:r>
              <a:rPr lang="en-US" sz="2000" b="1" i="1" dirty="0">
                <a:latin typeface="Open Sans"/>
                <a:ea typeface="Open Sans"/>
                <a:cs typeface="Open Sans"/>
              </a:rPr>
              <a:t>Disrupting Biases on Poverty &amp; Classism </a:t>
            </a:r>
            <a:r>
              <a:rPr lang="en-US" sz="2000" i="1" dirty="0">
                <a:latin typeface="Open Sans"/>
                <a:ea typeface="Open Sans"/>
                <a:cs typeface="Open Sans"/>
              </a:rPr>
              <a:t>– </a:t>
            </a:r>
            <a:r>
              <a:rPr lang="en-US" sz="2000" b="1" dirty="0">
                <a:latin typeface="Open Sans"/>
                <a:ea typeface="Open Sans"/>
                <a:cs typeface="Open Sans"/>
              </a:rPr>
              <a:t>May 9, 8:00 pm ET</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a:ea typeface="Open Sans"/>
                <a:cs typeface="Open Sans"/>
              </a:rPr>
              <a:t>facilitated by RESULTS Experts on Poverty. </a:t>
            </a:r>
            <a:r>
              <a:rPr lang="en-US" sz="2000" dirty="0">
                <a:latin typeface="Open Sans"/>
                <a:ea typeface="Open Sans"/>
                <a:cs typeface="Open Sans"/>
                <a:hlinkClick r:id="rId3"/>
              </a:rPr>
              <a:t>Register here.</a:t>
            </a:r>
          </a:p>
          <a:p>
            <a:pPr defTabSz="914400">
              <a:lnSpc>
                <a:spcPct val="114000"/>
              </a:lnSpc>
              <a:spcAft>
                <a:spcPts val="1800"/>
              </a:spcAft>
            </a:pPr>
            <a:r>
              <a:rPr lang="en-US" sz="2000" b="1" i="1" kern="0" dirty="0">
                <a:latin typeface="Open Sans"/>
                <a:ea typeface="Open Sans"/>
                <a:cs typeface="Open Sans"/>
              </a:rPr>
              <a:t>Diversity &amp; Inclusion 101</a:t>
            </a:r>
            <a:r>
              <a:rPr lang="en-US" sz="2000" i="1" kern="0" dirty="0">
                <a:latin typeface="Open Sans"/>
                <a:ea typeface="Open Sans"/>
                <a:cs typeface="Open Sans"/>
              </a:rPr>
              <a:t> </a:t>
            </a:r>
            <a:r>
              <a:rPr lang="en-US" sz="2000" kern="0" dirty="0">
                <a:latin typeface="Open Sans"/>
                <a:ea typeface="Open Sans"/>
                <a:cs typeface="Open Sans"/>
              </a:rPr>
              <a:t>– </a:t>
            </a:r>
            <a:r>
              <a:rPr lang="en-US" sz="2000" b="1" dirty="0">
                <a:latin typeface="Open Sans"/>
                <a:ea typeface="Open Sans"/>
                <a:cs typeface="Open Sans"/>
              </a:rPr>
              <a:t>May 23, 8:00 pm ET. </a:t>
            </a:r>
            <a:r>
              <a:rPr lang="en-US" sz="2000" dirty="0">
                <a:latin typeface="Open Sans"/>
                <a:ea typeface="Open Sans"/>
                <a:cs typeface="Open Sans"/>
                <a:hlinkClick r:id="rId4"/>
              </a:rPr>
              <a:t>Register here.</a:t>
            </a:r>
          </a:p>
          <a:p>
            <a:pPr defTabSz="914400">
              <a:lnSpc>
                <a:spcPct val="114000"/>
              </a:lnSpc>
              <a:spcAft>
                <a:spcPts val="1800"/>
              </a:spcAft>
            </a:pPr>
            <a:r>
              <a:rPr lang="en-US" sz="2000" b="1" i="1" dirty="0">
                <a:latin typeface="Open Sans"/>
                <a:ea typeface="Open Sans"/>
                <a:cs typeface="Open Sans"/>
              </a:rPr>
              <a:t>Applied Learning Simulation</a:t>
            </a:r>
            <a:r>
              <a:rPr lang="en-US" sz="2000" i="1" dirty="0">
                <a:latin typeface="Open Sans"/>
                <a:ea typeface="Open Sans"/>
                <a:cs typeface="Open Sans"/>
              </a:rPr>
              <a:t> </a:t>
            </a:r>
            <a:r>
              <a:rPr lang="en-US" sz="2000" dirty="0">
                <a:latin typeface="Open Sans"/>
                <a:ea typeface="Open Sans"/>
                <a:cs typeface="Open Sans"/>
              </a:rPr>
              <a:t>– </a:t>
            </a:r>
            <a:r>
              <a:rPr lang="en-US" sz="2000" b="1" dirty="0">
                <a:latin typeface="Open Sans"/>
                <a:ea typeface="Open Sans"/>
                <a:cs typeface="Open Sans"/>
              </a:rPr>
              <a:t>June 30, 12:00 pm ET. </a:t>
            </a:r>
            <a:r>
              <a:rPr lang="en-US" sz="2000" dirty="0">
                <a:latin typeface="Open Sans"/>
                <a:ea typeface="Open Sans"/>
                <a:cs typeface="Open Sans"/>
                <a:hlinkClick r:id="rId5"/>
              </a:rPr>
              <a:t>Learn more.</a:t>
            </a:r>
            <a:endParaRPr lang="en-US" dirty="0">
              <a:solidFill>
                <a:schemeClr val="dk1"/>
              </a:solidFill>
              <a:latin typeface="Open Sans"/>
              <a:ea typeface="Open Sans"/>
              <a:cs typeface="Open Sans"/>
            </a:endParaRPr>
          </a:p>
          <a:p>
            <a:pPr algn="ctr" defTabSz="914400">
              <a:lnSpc>
                <a:spcPct val="114000"/>
              </a:lnSpc>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rPr>
              <a:t>Check out the details here: </a:t>
            </a:r>
          </a:p>
          <a:p>
            <a:pPr algn="ctr" defTabSz="914400">
              <a:lnSpc>
                <a:spcPct val="114000"/>
              </a:lnSpc>
              <a:spcAft>
                <a:spcPts val="1200"/>
              </a:spcAft>
            </a:pPr>
            <a:r>
              <a:rPr lang="en-US" u="sng" dirty="0">
                <a:solidFill>
                  <a:srgbClr val="D50032"/>
                </a:solidFill>
                <a:latin typeface="Open Sans"/>
                <a:ea typeface="Open Sans"/>
                <a:cs typeface="Open Sans"/>
                <a:hlinkClick r:id="rId6"/>
              </a:rPr>
              <a:t>2023 Spring Anti-Oppression Workshop Schedule</a:t>
            </a:r>
            <a:endParaRPr lang="en-US" u="sng" dirty="0">
              <a:solidFill>
                <a:srgbClr val="D50032"/>
              </a:solidFill>
              <a:latin typeface="Open Sans"/>
              <a:ea typeface="Open Sans"/>
              <a:cs typeface="Open Sans"/>
            </a:endParaRPr>
          </a:p>
        </p:txBody>
      </p:sp>
    </p:spTree>
    <p:extLst>
      <p:ext uri="{BB962C8B-B14F-4D97-AF65-F5344CB8AC3E}">
        <p14:creationId xmlns:p14="http://schemas.microsoft.com/office/powerpoint/2010/main" val="3074739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fontScale="90000"/>
          </a:bodyPr>
          <a:lstStyle/>
          <a:p>
            <a:r>
              <a:rPr lang="en-US" sz="2600" b="1" dirty="0">
                <a:solidFill>
                  <a:srgbClr val="D50032"/>
                </a:solidFill>
              </a:rPr>
              <a:t>Free Agents and New Advocate Orientations</a:t>
            </a:r>
          </a:p>
        </p:txBody>
      </p:sp>
      <p:sp>
        <p:nvSpPr>
          <p:cNvPr id="3" name="TextBox 2">
            <a:extLst>
              <a:ext uri="{FF2B5EF4-FFF2-40B4-BE49-F238E27FC236}">
                <a16:creationId xmlns:a16="http://schemas.microsoft.com/office/drawing/2014/main" id="{F6191203-F6F5-2BD3-3E34-C51B19806D7D}"/>
              </a:ext>
            </a:extLst>
          </p:cNvPr>
          <p:cNvSpPr txBox="1"/>
          <p:nvPr/>
        </p:nvSpPr>
        <p:spPr>
          <a:xfrm>
            <a:off x="414338" y="985138"/>
            <a:ext cx="8375416" cy="4127990"/>
          </a:xfrm>
          <a:prstGeom prst="rect">
            <a:avLst/>
          </a:prstGeom>
          <a:noFill/>
        </p:spPr>
        <p:txBody>
          <a:bodyPr wrap="square" lIns="91440" tIns="45720" rIns="91440" bIns="45720" rtlCol="0" anchor="t">
            <a:spAutoFit/>
          </a:bodyPr>
          <a:lstStyle/>
          <a:p>
            <a:pPr algn="ctr">
              <a:lnSpc>
                <a:spcPct val="114000"/>
              </a:lnSpc>
            </a:pPr>
            <a:r>
              <a:rPr lang="en-US" sz="2000" b="1" dirty="0">
                <a:latin typeface="Open Sans"/>
                <a:ea typeface="Open Sans"/>
                <a:cs typeface="Open Sans"/>
              </a:rPr>
              <a:t>Global Poverty Free Agents</a:t>
            </a:r>
          </a:p>
          <a:p>
            <a:pPr algn="ctr">
              <a:lnSpc>
                <a:spcPct val="114000"/>
              </a:lnSpc>
            </a:pPr>
            <a:r>
              <a:rPr lang="en-US" sz="2000" b="1" dirty="0">
                <a:latin typeface="Open Sans"/>
                <a:ea typeface="Open Sans"/>
                <a:cs typeface="Open Sans"/>
              </a:rPr>
              <a:t>May 8, 7:00 pm ET</a:t>
            </a:r>
          </a:p>
          <a:p>
            <a:pPr algn="ctr">
              <a:lnSpc>
                <a:spcPct val="114000"/>
              </a:lnSpc>
            </a:pPr>
            <a:r>
              <a:rPr lang="en-US" sz="2000" dirty="0">
                <a:latin typeface="Open Sans"/>
                <a:ea typeface="Open Sans"/>
                <a:cs typeface="Open Sans"/>
              </a:rPr>
              <a:t>Contact Lisa Marchal at </a:t>
            </a:r>
            <a:r>
              <a:rPr lang="en-US" sz="2000" dirty="0">
                <a:latin typeface="Open Sans"/>
                <a:ea typeface="Open Sans"/>
                <a:cs typeface="Open Sans"/>
                <a:hlinkClick r:id="rId3"/>
              </a:rPr>
              <a:t>lmarchal@results.org</a:t>
            </a:r>
            <a:r>
              <a:rPr lang="en-US" sz="2000" dirty="0">
                <a:latin typeface="Open Sans"/>
                <a:ea typeface="Open Sans"/>
                <a:cs typeface="Open Sans"/>
              </a:rPr>
              <a:t> for information.</a:t>
            </a:r>
          </a:p>
          <a:p>
            <a:pPr algn="ctr">
              <a:lnSpc>
                <a:spcPct val="114000"/>
              </a:lnSpc>
            </a:pPr>
            <a:endParaRPr lang="en-US" sz="2000" dirty="0">
              <a:latin typeface="Open Sans"/>
              <a:ea typeface="Open Sans"/>
              <a:cs typeface="Open Sans"/>
            </a:endParaRPr>
          </a:p>
          <a:p>
            <a:pPr algn="ctr">
              <a:lnSpc>
                <a:spcPct val="114000"/>
              </a:lnSpc>
            </a:pPr>
            <a:r>
              <a:rPr lang="en-US" sz="2000" b="1" dirty="0">
                <a:latin typeface="Open Sans"/>
                <a:ea typeface="Open Sans"/>
                <a:cs typeface="Open Sans"/>
              </a:rPr>
              <a:t>U.S. Poverty Free Agents</a:t>
            </a:r>
          </a:p>
          <a:p>
            <a:pPr algn="ctr">
              <a:lnSpc>
                <a:spcPct val="114000"/>
              </a:lnSpc>
            </a:pPr>
            <a:r>
              <a:rPr lang="en-US" sz="2000" b="1" dirty="0">
                <a:latin typeface="Open Sans"/>
                <a:ea typeface="Open Sans"/>
                <a:cs typeface="Open Sans"/>
              </a:rPr>
              <a:t>May 16, 1:00 pm ET and 9:00 pm ET (your choice) </a:t>
            </a:r>
          </a:p>
          <a:p>
            <a:pPr algn="ctr">
              <a:lnSpc>
                <a:spcPct val="114000"/>
              </a:lnSpc>
            </a:pPr>
            <a:r>
              <a:rPr lang="en-US" sz="2000" dirty="0">
                <a:latin typeface="Open Sans"/>
                <a:ea typeface="Open Sans"/>
                <a:cs typeface="Open Sans"/>
              </a:rPr>
              <a:t>Contact Jos Linn at </a:t>
            </a:r>
            <a:r>
              <a:rPr lang="en-US" sz="2000" dirty="0">
                <a:latin typeface="Open Sans"/>
                <a:ea typeface="Open Sans"/>
                <a:cs typeface="Open Sans"/>
                <a:hlinkClick r:id="rId4"/>
              </a:rPr>
              <a:t>jlinn@results.org</a:t>
            </a:r>
            <a:r>
              <a:rPr lang="en-US" sz="2000" dirty="0">
                <a:latin typeface="Open Sans"/>
                <a:ea typeface="Open Sans"/>
                <a:cs typeface="Open Sans"/>
              </a:rPr>
              <a:t> for information.</a:t>
            </a:r>
          </a:p>
          <a:p>
            <a:pPr algn="ctr">
              <a:lnSpc>
                <a:spcPct val="114000"/>
              </a:lnSpc>
            </a:pPr>
            <a:endParaRPr lang="en-US" sz="20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000" b="1" dirty="0">
                <a:latin typeface="Open Sans"/>
                <a:ea typeface="Open Sans"/>
                <a:cs typeface="Open Sans"/>
              </a:rPr>
              <a:t>2023 New Advocate Orientation sign-up page: </a:t>
            </a:r>
            <a:r>
              <a:rPr lang="en-US" sz="2000" dirty="0">
                <a:latin typeface="Open Sans"/>
                <a:ea typeface="Open Sans"/>
                <a:cs typeface="Open Sans"/>
                <a:hlinkClick r:id="rId5"/>
              </a:rPr>
              <a:t>https://tinyurl.com/NAdvOrientation23</a:t>
            </a:r>
            <a:endParaRPr lang="en-US" sz="2000" dirty="0">
              <a:latin typeface="Open Sans"/>
              <a:ea typeface="Open Sans"/>
              <a:cs typeface="Open Sans"/>
            </a:endParaRPr>
          </a:p>
          <a:p>
            <a:pPr algn="ctr">
              <a:lnSpc>
                <a:spcPct val="114000"/>
              </a:lnSpc>
            </a:pPr>
            <a:endParaRPr lang="en-US" sz="32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47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800" b="1" dirty="0">
                <a:solidFill>
                  <a:srgbClr val="D50032"/>
                </a:solidFill>
              </a:rPr>
              <a:t>Partner Organization Webinars</a:t>
            </a:r>
          </a:p>
        </p:txBody>
      </p:sp>
      <p:sp>
        <p:nvSpPr>
          <p:cNvPr id="3" name="TextBox 2">
            <a:extLst>
              <a:ext uri="{FF2B5EF4-FFF2-40B4-BE49-F238E27FC236}">
                <a16:creationId xmlns:a16="http://schemas.microsoft.com/office/drawing/2014/main" id="{F6191203-F6F5-2BD3-3E34-C51B19806D7D}"/>
              </a:ext>
            </a:extLst>
          </p:cNvPr>
          <p:cNvSpPr txBox="1"/>
          <p:nvPr/>
        </p:nvSpPr>
        <p:spPr>
          <a:xfrm>
            <a:off x="603076" y="1132862"/>
            <a:ext cx="7937845" cy="3228641"/>
          </a:xfrm>
          <a:prstGeom prst="rect">
            <a:avLst/>
          </a:prstGeom>
          <a:noFill/>
        </p:spPr>
        <p:txBody>
          <a:bodyPr wrap="square" lIns="91440" tIns="45720" rIns="91440" bIns="45720" rtlCol="0" anchor="t">
            <a:spAutoFit/>
          </a:bodyPr>
          <a:lstStyle/>
          <a:p>
            <a:pPr algn="ctr">
              <a:lnSpc>
                <a:spcPct val="113999"/>
              </a:lnSpc>
            </a:pPr>
            <a:r>
              <a:rPr lang="en-US" sz="2000" b="1" dirty="0">
                <a:latin typeface="Open Sans"/>
                <a:ea typeface="+mn-lt"/>
                <a:cs typeface="+mn-lt"/>
              </a:rPr>
              <a:t>Global Allies Program: Partners Ending Poverty </a:t>
            </a:r>
            <a:endParaRPr lang="en-US" sz="2000" dirty="0">
              <a:latin typeface="Open Sans"/>
              <a:ea typeface="+mn-lt"/>
              <a:cs typeface="+mn-lt"/>
            </a:endParaRPr>
          </a:p>
          <a:p>
            <a:pPr algn="ctr">
              <a:lnSpc>
                <a:spcPct val="113999"/>
              </a:lnSpc>
            </a:pPr>
            <a:r>
              <a:rPr lang="en-US" sz="2000" b="1" dirty="0">
                <a:latin typeface="Open Sans"/>
                <a:ea typeface="+mn-lt"/>
                <a:cs typeface="+mn-lt"/>
              </a:rPr>
              <a:t>with Returned Peace Corps Volunteers</a:t>
            </a:r>
            <a:endParaRPr lang="en-US" sz="2000" dirty="0">
              <a:latin typeface="Open Sans"/>
              <a:ea typeface="+mn-lt"/>
              <a:cs typeface="+mn-lt"/>
            </a:endParaRPr>
          </a:p>
          <a:p>
            <a:pPr algn="ctr">
              <a:lnSpc>
                <a:spcPct val="113999"/>
              </a:lnSpc>
            </a:pPr>
            <a:r>
              <a:rPr lang="en-US" sz="2000" b="1" dirty="0">
                <a:latin typeface="Open Sans"/>
                <a:ea typeface="+mn-lt"/>
                <a:cs typeface="+mn-lt"/>
              </a:rPr>
              <a:t>May 11, 8:30 pm ET</a:t>
            </a:r>
            <a:endParaRPr lang="en-US" sz="2000" dirty="0">
              <a:latin typeface="Open Sans"/>
              <a:ea typeface="+mn-lt"/>
              <a:cs typeface="+mn-lt"/>
            </a:endParaRPr>
          </a:p>
          <a:p>
            <a:pPr algn="ctr">
              <a:lnSpc>
                <a:spcPct val="113999"/>
              </a:lnSpc>
            </a:pPr>
            <a:r>
              <a:rPr lang="en-US" sz="2000" dirty="0">
                <a:latin typeface="Open Sans"/>
                <a:ea typeface="+mn-lt"/>
                <a:cs typeface="+mn-lt"/>
              </a:rPr>
              <a:t>Register at </a:t>
            </a:r>
            <a:r>
              <a:rPr lang="en-US" sz="2000" dirty="0">
                <a:latin typeface="Open Sans"/>
                <a:ea typeface="+mn-lt"/>
                <a:cs typeface="+mn-lt"/>
                <a:hlinkClick r:id="rId3"/>
              </a:rPr>
              <a:t>https://tinyurl.com/GlobalAllies223</a:t>
            </a:r>
            <a:endParaRPr lang="en-US" sz="2000" dirty="0">
              <a:latin typeface="Open Sans"/>
            </a:endParaRPr>
          </a:p>
          <a:p>
            <a:pPr algn="ctr">
              <a:lnSpc>
                <a:spcPct val="114000"/>
              </a:lnSpc>
            </a:pPr>
            <a:endParaRPr lang="en-US" sz="2000" b="1" dirty="0">
              <a:latin typeface="Open Sans"/>
              <a:ea typeface="Open Sans"/>
              <a:cs typeface="Open Sans"/>
            </a:endParaRPr>
          </a:p>
          <a:p>
            <a:pPr algn="ctr">
              <a:lnSpc>
                <a:spcPct val="114000"/>
              </a:lnSpc>
            </a:pPr>
            <a:r>
              <a:rPr lang="en-US" sz="2000" b="1" dirty="0">
                <a:latin typeface="Open Sans"/>
                <a:ea typeface="Open Sans"/>
                <a:cs typeface="Open Sans"/>
              </a:rPr>
              <a:t>Together Women Rise partnership webinar</a:t>
            </a:r>
            <a:endParaRPr lang="en-US" sz="2000" dirty="0">
              <a:latin typeface="Open Sans"/>
              <a:ea typeface="Open Sans"/>
              <a:cs typeface="Open Sans"/>
            </a:endParaRPr>
          </a:p>
          <a:p>
            <a:pPr algn="ctr">
              <a:lnSpc>
                <a:spcPct val="114000"/>
              </a:lnSpc>
            </a:pPr>
            <a:r>
              <a:rPr lang="en-US" sz="2000" b="1" dirty="0">
                <a:latin typeface="Open Sans"/>
                <a:ea typeface="Open Sans"/>
                <a:cs typeface="Open Sans"/>
              </a:rPr>
              <a:t>May 16, 8:30 pm ET</a:t>
            </a:r>
          </a:p>
          <a:p>
            <a:pPr algn="ctr">
              <a:lnSpc>
                <a:spcPct val="114000"/>
              </a:lnSpc>
            </a:pPr>
            <a:r>
              <a:rPr lang="en-US" sz="2000" dirty="0">
                <a:latin typeface="Open Sans"/>
                <a:ea typeface="Open Sans"/>
                <a:cs typeface="Open Sans"/>
              </a:rPr>
              <a:t>Join at </a:t>
            </a:r>
            <a:r>
              <a:rPr lang="en-US" sz="2000" dirty="0">
                <a:latin typeface="Open Sans"/>
                <a:ea typeface="+mn-lt"/>
                <a:cs typeface="+mn-lt"/>
                <a:hlinkClick r:id="rId4"/>
              </a:rPr>
              <a:t>https://tinyurl.com/TWRPFeb</a:t>
            </a:r>
            <a:endParaRPr lang="en-US" sz="2000" dirty="0">
              <a:latin typeface="Open Sans"/>
              <a:ea typeface="+mn-lt"/>
              <a:cs typeface="+mn-lt"/>
            </a:endParaRPr>
          </a:p>
          <a:p>
            <a:pPr algn="ctr">
              <a:lnSpc>
                <a:spcPct val="113999"/>
              </a:lnSpc>
            </a:pPr>
            <a:endParaRPr lang="en-US" sz="2000" dirty="0">
              <a:latin typeface="Open Sans"/>
              <a:ea typeface="Open Sans" panose="020B0606030504020204" pitchFamily="34" charset="0"/>
              <a:cs typeface="Arial"/>
            </a:endParaRPr>
          </a:p>
        </p:txBody>
      </p:sp>
    </p:spTree>
    <p:extLst>
      <p:ext uri="{BB962C8B-B14F-4D97-AF65-F5344CB8AC3E}">
        <p14:creationId xmlns:p14="http://schemas.microsoft.com/office/powerpoint/2010/main" val="2761104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800" b="1" dirty="0">
                <a:solidFill>
                  <a:srgbClr val="D50032"/>
                </a:solidFill>
              </a:rPr>
              <a:t>May Policy Forums</a:t>
            </a:r>
          </a:p>
        </p:txBody>
      </p:sp>
      <p:sp>
        <p:nvSpPr>
          <p:cNvPr id="3" name="TextBox 2">
            <a:extLst>
              <a:ext uri="{FF2B5EF4-FFF2-40B4-BE49-F238E27FC236}">
                <a16:creationId xmlns:a16="http://schemas.microsoft.com/office/drawing/2014/main" id="{F6191203-F6F5-2BD3-3E34-C51B19806D7D}"/>
              </a:ext>
            </a:extLst>
          </p:cNvPr>
          <p:cNvSpPr txBox="1"/>
          <p:nvPr/>
        </p:nvSpPr>
        <p:spPr>
          <a:xfrm>
            <a:off x="414338" y="985138"/>
            <a:ext cx="8375416" cy="3028521"/>
          </a:xfrm>
          <a:prstGeom prst="rect">
            <a:avLst/>
          </a:prstGeom>
          <a:noFill/>
        </p:spPr>
        <p:txBody>
          <a:bodyPr wrap="square" lIns="91440" tIns="45720" rIns="91440" bIns="45720" rtlCol="0" anchor="t">
            <a:spAutoFit/>
          </a:bodyPr>
          <a:lstStyle/>
          <a:p>
            <a:pPr algn="ctr">
              <a:lnSpc>
                <a:spcPct val="114000"/>
              </a:lnSpc>
            </a:pPr>
            <a:endParaRPr lang="en-US" sz="2000" dirty="0">
              <a:solidFill>
                <a:srgbClr val="212529"/>
              </a:solidFill>
              <a:latin typeface="Open Sans" panose="020B0606030504020204" pitchFamily="34" charset="0"/>
            </a:endParaRPr>
          </a:p>
          <a:p>
            <a:pPr algn="ctr"/>
            <a:r>
              <a:rPr lang="en-US" sz="2400" b="1" i="0" dirty="0">
                <a:solidFill>
                  <a:srgbClr val="212529"/>
                </a:solidFill>
                <a:effectLst/>
                <a:latin typeface="Open Sans"/>
                <a:ea typeface="Open Sans"/>
                <a:cs typeface="Open Sans"/>
              </a:rPr>
              <a:t>Thursday, </a:t>
            </a:r>
            <a:r>
              <a:rPr lang="en-US" sz="2400" b="1" dirty="0">
                <a:solidFill>
                  <a:srgbClr val="212529"/>
                </a:solidFill>
                <a:latin typeface="Open Sans"/>
                <a:ea typeface="Open Sans"/>
                <a:cs typeface="Open Sans"/>
              </a:rPr>
              <a:t>May 18</a:t>
            </a:r>
            <a:endParaRPr lang="en-US" sz="2400" b="1" i="0" dirty="0">
              <a:solidFill>
                <a:srgbClr val="212529"/>
              </a:solidFill>
              <a:effectLst/>
              <a:latin typeface="Open Sans"/>
              <a:ea typeface="Open Sans"/>
              <a:cs typeface="Open Sans"/>
            </a:endParaRPr>
          </a:p>
          <a:p>
            <a:pPr algn="ctr"/>
            <a:endParaRPr lang="en-US" sz="2400" b="1" dirty="0">
              <a:solidFill>
                <a:srgbClr val="212529"/>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dirty="0">
                <a:solidFill>
                  <a:srgbClr val="212529"/>
                </a:solidFill>
                <a:effectLst/>
                <a:latin typeface="Open Sans"/>
                <a:ea typeface="Open Sans"/>
                <a:cs typeface="Open Sans"/>
              </a:rPr>
              <a:t>8:00-8:45 pm ET: U.S. Poverty Policy Forum</a:t>
            </a:r>
          </a:p>
          <a:p>
            <a:pPr algn="ctr"/>
            <a:r>
              <a:rPr lang="en-US" sz="2400" dirty="0">
                <a:solidFill>
                  <a:srgbClr val="212529"/>
                </a:solidFill>
                <a:latin typeface="Open Sans"/>
                <a:ea typeface="Open Sans"/>
                <a:cs typeface="Open Sans"/>
                <a:hlinkClick r:id="rId3"/>
              </a:rPr>
              <a:t>Register today</a:t>
            </a:r>
            <a:r>
              <a:rPr lang="en-US" sz="2400" dirty="0">
                <a:solidFill>
                  <a:srgbClr val="212529"/>
                </a:solidFill>
                <a:latin typeface="Open Sans"/>
                <a:ea typeface="Open Sans"/>
                <a:cs typeface="Open Sans"/>
              </a:rPr>
              <a:t>.</a:t>
            </a:r>
          </a:p>
          <a:p>
            <a:pPr algn="ctr"/>
            <a:endParaRPr lang="en-US" sz="2400" b="1" dirty="0">
              <a:solidFill>
                <a:srgbClr val="212529"/>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dirty="0">
                <a:solidFill>
                  <a:srgbClr val="212529"/>
                </a:solidFill>
                <a:latin typeface="Open Sans"/>
                <a:ea typeface="Open Sans"/>
                <a:cs typeface="Open Sans"/>
              </a:rPr>
              <a:t>9:00-9:45 pm ET: Global Poverty Policy Forum</a:t>
            </a:r>
          </a:p>
          <a:p>
            <a:pPr algn="ctr"/>
            <a:r>
              <a:rPr lang="en-US" sz="2400" dirty="0">
                <a:solidFill>
                  <a:srgbClr val="212529"/>
                </a:solidFill>
                <a:latin typeface="Open Sans"/>
                <a:ea typeface="Open Sans"/>
                <a:cs typeface="Open Sans"/>
                <a:hlinkClick r:id="rId4"/>
              </a:rPr>
              <a:t>Register today</a:t>
            </a:r>
            <a:r>
              <a:rPr lang="en-US" sz="2400" dirty="0">
                <a:solidFill>
                  <a:srgbClr val="212529"/>
                </a:solidFill>
                <a:latin typeface="Open Sans"/>
                <a:ea typeface="Open Sans"/>
                <a:cs typeface="Open Sans"/>
              </a:rPr>
              <a:t>. </a:t>
            </a:r>
            <a:endParaRPr lang="en-US" sz="240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8756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564456"/>
          </a:xfrm>
        </p:spPr>
        <p:txBody>
          <a:bodyPr>
            <a:normAutofit/>
          </a:bodyPr>
          <a:lstStyle/>
          <a:p>
            <a:r>
              <a:rPr lang="en-US" sz="2600" b="1" dirty="0">
                <a:solidFill>
                  <a:srgbClr val="D50032"/>
                </a:solidFill>
              </a:rPr>
              <a:t>Learning and Sharing Opportunities</a:t>
            </a:r>
          </a:p>
        </p:txBody>
      </p:sp>
      <p:sp>
        <p:nvSpPr>
          <p:cNvPr id="3" name="TextBox 2">
            <a:extLst>
              <a:ext uri="{FF2B5EF4-FFF2-40B4-BE49-F238E27FC236}">
                <a16:creationId xmlns:a16="http://schemas.microsoft.com/office/drawing/2014/main" id="{F6191203-F6F5-2BD3-3E34-C51B19806D7D}"/>
              </a:ext>
            </a:extLst>
          </p:cNvPr>
          <p:cNvSpPr txBox="1"/>
          <p:nvPr/>
        </p:nvSpPr>
        <p:spPr>
          <a:xfrm>
            <a:off x="290017" y="727953"/>
            <a:ext cx="8563966" cy="3459473"/>
          </a:xfrm>
          <a:prstGeom prst="rect">
            <a:avLst/>
          </a:prstGeom>
          <a:noFill/>
        </p:spPr>
        <p:txBody>
          <a:bodyPr wrap="square" lIns="91440" tIns="45720" rIns="91440" bIns="45720" rtlCol="0" anchor="t">
            <a:spAutoFit/>
          </a:bodyPr>
          <a:lstStyle/>
          <a:p>
            <a:pPr algn="ctr">
              <a:lnSpc>
                <a:spcPct val="114000"/>
              </a:lnSpc>
            </a:pPr>
            <a:endParaRPr lang="en-US" sz="2000" b="1" dirty="0">
              <a:latin typeface="Open Sans"/>
              <a:ea typeface="Open Sans"/>
              <a:cs typeface="Open Sans"/>
            </a:endParaRPr>
          </a:p>
          <a:p>
            <a:pPr algn="ctr">
              <a:lnSpc>
                <a:spcPct val="113999"/>
              </a:lnSpc>
            </a:pPr>
            <a:endParaRPr lang="en-US" sz="2000" b="1" dirty="0">
              <a:latin typeface="Open Sans"/>
              <a:ea typeface="Open Sans"/>
              <a:cs typeface="Open Sans"/>
            </a:endParaRPr>
          </a:p>
          <a:p>
            <a:pPr algn="ctr">
              <a:lnSpc>
                <a:spcPct val="113999"/>
              </a:lnSpc>
            </a:pPr>
            <a:endParaRPr lang="en-US" sz="2000" b="1" dirty="0">
              <a:latin typeface="Open Sans"/>
              <a:ea typeface="Open Sans"/>
              <a:cs typeface="Open Sans"/>
            </a:endParaRPr>
          </a:p>
          <a:p>
            <a:pPr algn="ctr">
              <a:lnSpc>
                <a:spcPct val="113999"/>
              </a:lnSpc>
            </a:pPr>
            <a:r>
              <a:rPr lang="en-US" sz="2000" b="1" dirty="0">
                <a:latin typeface="Open Sans"/>
                <a:ea typeface="Open Sans"/>
                <a:cs typeface="Open Sans"/>
              </a:rPr>
              <a:t>Action Network Managers Webinar </a:t>
            </a:r>
            <a:endParaRPr lang="en-US" dirty="0">
              <a:cs typeface="Arial"/>
            </a:endParaRPr>
          </a:p>
          <a:p>
            <a:pPr algn="ctr">
              <a:lnSpc>
                <a:spcPct val="114000"/>
              </a:lnSpc>
            </a:pPr>
            <a:r>
              <a:rPr lang="en-US" sz="2000" b="1" dirty="0">
                <a:latin typeface="Open Sans"/>
                <a:ea typeface="Open Sans"/>
                <a:cs typeface="Open Sans"/>
              </a:rPr>
              <a:t>May 17</a:t>
            </a:r>
            <a:endParaRPr lang="en-US" sz="2000" dirty="0">
              <a:latin typeface="Open Sans"/>
              <a:ea typeface="Open Sans"/>
              <a:cs typeface="Open Sans"/>
            </a:endParaRPr>
          </a:p>
          <a:p>
            <a:pPr algn="ctr">
              <a:lnSpc>
                <a:spcPct val="114000"/>
              </a:lnSpc>
            </a:pPr>
            <a:r>
              <a:rPr lang="en-US" sz="2000" u="sng" dirty="0">
                <a:solidFill>
                  <a:srgbClr val="D50032"/>
                </a:solidFill>
                <a:latin typeface="Open Sans" panose="020B0606030504020204" pitchFamily="34" charset="0"/>
                <a:ea typeface="Open Sans" panose="020B0606030504020204" pitchFamily="34" charset="0"/>
                <a:cs typeface="Open Sans" panose="020B0606030504020204" pitchFamily="34" charset="0"/>
                <a:hlinkClick r:id="rId3"/>
              </a:rPr>
              <a:t>Click for the 12:30 pm ET session</a:t>
            </a:r>
          </a:p>
          <a:p>
            <a:pPr algn="ctr">
              <a:lnSpc>
                <a:spcPct val="114000"/>
              </a:lnSpc>
            </a:pPr>
            <a:r>
              <a:rPr lang="en-US" sz="2000" u="sng" dirty="0">
                <a:solidFill>
                  <a:srgbClr val="D50032"/>
                </a:solidFill>
                <a:latin typeface="Open Sans" panose="020B0606030504020204" pitchFamily="34" charset="0"/>
                <a:ea typeface="Open Sans" panose="020B0606030504020204" pitchFamily="34" charset="0"/>
                <a:cs typeface="Open Sans" panose="020B0606030504020204" pitchFamily="34" charset="0"/>
                <a:hlinkClick r:id="rId4"/>
              </a:rPr>
              <a:t>Click for the 8:00 pm ET session</a:t>
            </a:r>
          </a:p>
          <a:p>
            <a:pPr algn="ctr">
              <a:lnSpc>
                <a:spcPct val="114000"/>
              </a:lnSpc>
              <a:spcAft>
                <a:spcPts val="1800"/>
              </a:spcAft>
            </a:pPr>
            <a:r>
              <a:rPr lang="en-US" sz="2000" b="0" i="0" dirty="0">
                <a:effectLst/>
                <a:latin typeface="Open Sans" panose="020B0606030504020204" pitchFamily="34" charset="0"/>
                <a:ea typeface="Open Sans" panose="020B0606030504020204" pitchFamily="34" charset="0"/>
                <a:cs typeface="Open Sans" panose="020B0606030504020204" pitchFamily="34" charset="0"/>
              </a:rPr>
              <a:t>No registration required.</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44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564456"/>
          </a:xfrm>
        </p:spPr>
        <p:txBody>
          <a:bodyPr>
            <a:normAutofit/>
          </a:bodyPr>
          <a:lstStyle/>
          <a:p>
            <a:r>
              <a:rPr lang="en-US" sz="2600" b="1" dirty="0">
                <a:solidFill>
                  <a:srgbClr val="D50032"/>
                </a:solidFill>
              </a:rPr>
              <a:t>Learning and Sharing Opportunities</a:t>
            </a:r>
          </a:p>
        </p:txBody>
      </p:sp>
      <p:sp>
        <p:nvSpPr>
          <p:cNvPr id="3" name="TextBox 2">
            <a:extLst>
              <a:ext uri="{FF2B5EF4-FFF2-40B4-BE49-F238E27FC236}">
                <a16:creationId xmlns:a16="http://schemas.microsoft.com/office/drawing/2014/main" id="{F6191203-F6F5-2BD3-3E34-C51B19806D7D}"/>
              </a:ext>
            </a:extLst>
          </p:cNvPr>
          <p:cNvSpPr txBox="1"/>
          <p:nvPr/>
        </p:nvSpPr>
        <p:spPr>
          <a:xfrm>
            <a:off x="290016" y="1008753"/>
            <a:ext cx="8563966" cy="3579506"/>
          </a:xfrm>
          <a:prstGeom prst="rect">
            <a:avLst/>
          </a:prstGeom>
          <a:noFill/>
        </p:spPr>
        <p:txBody>
          <a:bodyPr wrap="square" lIns="91440" tIns="45720" rIns="91440" bIns="45720" rtlCol="0" anchor="t">
            <a:spAutoFit/>
          </a:bodyPr>
          <a:lstStyle/>
          <a:p>
            <a:pPr algn="ctr">
              <a:lnSpc>
                <a:spcPct val="114000"/>
              </a:lnSpc>
            </a:pPr>
            <a:r>
              <a:rPr lang="en-US" sz="2000" b="1" dirty="0">
                <a:latin typeface="Open Sans" panose="020B0606030504020204" pitchFamily="34" charset="0"/>
                <a:ea typeface="Open Sans" panose="020B0606030504020204" pitchFamily="34" charset="0"/>
                <a:cs typeface="Open Sans" panose="020B0606030504020204" pitchFamily="34" charset="0"/>
              </a:rPr>
              <a:t>Media Office Hour – Writing an op-ed training</a:t>
            </a:r>
          </a:p>
          <a:p>
            <a:pPr algn="ctr">
              <a:lnSpc>
                <a:spcPct val="114000"/>
              </a:lnSpc>
            </a:pPr>
            <a:r>
              <a:rPr lang="en-US" sz="2000" b="1" dirty="0">
                <a:latin typeface="Open Sans"/>
                <a:ea typeface="Open Sans"/>
                <a:cs typeface="Open Sans"/>
              </a:rPr>
              <a:t>May 17, 2:00 pm ET</a:t>
            </a:r>
          </a:p>
          <a:p>
            <a:pPr algn="ctr">
              <a:lnSpc>
                <a:spcPct val="114000"/>
              </a:lnSpc>
            </a:pPr>
            <a:r>
              <a:rPr lang="en-US" sz="2000" dirty="0">
                <a:latin typeface="Open Sans" panose="020B0606030504020204" pitchFamily="34" charset="0"/>
                <a:ea typeface="Open Sans" panose="020B0606030504020204" pitchFamily="34" charset="0"/>
                <a:cs typeface="Open Sans" panose="020B0606030504020204" pitchFamily="34" charset="0"/>
              </a:rPr>
              <a:t>Join via Zoom at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https://results.zoom.us/j/93668005494</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gn="ctr">
              <a:lnSpc>
                <a:spcPct val="114000"/>
              </a:lnSpc>
            </a:pPr>
            <a:r>
              <a:rPr lang="en-US" sz="2000" dirty="0">
                <a:latin typeface="Open Sans"/>
                <a:ea typeface="Open Sans"/>
                <a:cs typeface="Open Sans"/>
              </a:rPr>
              <a:t>or (312) 626-6799, meeting ID 936 6800 5494.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pPr>
            <a:r>
              <a:rPr lang="en-US" sz="2000" dirty="0">
                <a:latin typeface="Open Sans"/>
                <a:ea typeface="Open Sans"/>
                <a:cs typeface="Open Sans"/>
              </a:rPr>
              <a:t>No registration necessary.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pPr>
            <a:r>
              <a:rPr lang="en-US" sz="2000" b="1" dirty="0">
                <a:latin typeface="Open Sans"/>
                <a:ea typeface="Open Sans"/>
                <a:cs typeface="Open Sans"/>
              </a:rPr>
              <a:t>Group Leader Office Hour</a:t>
            </a:r>
          </a:p>
          <a:p>
            <a:pPr algn="ctr">
              <a:lnSpc>
                <a:spcPct val="113999"/>
              </a:lnSpc>
            </a:pPr>
            <a:r>
              <a:rPr lang="en-US" sz="2000" b="1" dirty="0">
                <a:latin typeface="Open Sans"/>
                <a:ea typeface="Open Sans"/>
                <a:cs typeface="Open Sans"/>
              </a:rPr>
              <a:t>May 25, 7:30 pm ET</a:t>
            </a:r>
          </a:p>
          <a:p>
            <a:pPr algn="ctr">
              <a:lnSpc>
                <a:spcPct val="113999"/>
              </a:lnSpc>
            </a:pPr>
            <a:r>
              <a:rPr lang="en-US" sz="2000" dirty="0">
                <a:latin typeface="Open Sans"/>
                <a:ea typeface="Open Sans"/>
                <a:cs typeface="Open Sans"/>
              </a:rPr>
              <a:t>Join via Zoom at</a:t>
            </a:r>
            <a:r>
              <a:rPr lang="en-US" sz="2000" dirty="0">
                <a:solidFill>
                  <a:srgbClr val="141827"/>
                </a:solidFill>
                <a:latin typeface="Open Sans"/>
                <a:ea typeface="Open Sans"/>
                <a:cs typeface="Arial"/>
              </a:rPr>
              <a:t> </a:t>
            </a:r>
            <a:r>
              <a:rPr lang="en-US" sz="2000" dirty="0">
                <a:solidFill>
                  <a:srgbClr val="D50032"/>
                </a:solidFill>
                <a:latin typeface="Open Sans"/>
                <a:ea typeface="+mn-lt"/>
                <a:cs typeface="+mn-lt"/>
                <a:hlinkClick r:id="rId4"/>
              </a:rPr>
              <a:t>https://results.zoom.us/j/6602641580</a:t>
            </a:r>
            <a:r>
              <a:rPr lang="en-US" sz="2000" dirty="0">
                <a:solidFill>
                  <a:srgbClr val="141827"/>
                </a:solidFill>
                <a:latin typeface="Open Sans"/>
                <a:ea typeface="+mn-lt"/>
                <a:cs typeface="+mn-lt"/>
              </a:rPr>
              <a:t>. </a:t>
            </a:r>
            <a:endParaRPr lang="en-US" sz="2000" b="1" dirty="0">
              <a:solidFill>
                <a:srgbClr val="000000"/>
              </a:solidFill>
              <a:latin typeface="Open Sans"/>
              <a:ea typeface="Open Sans"/>
              <a:cs typeface="Open Sans"/>
            </a:endParaRPr>
          </a:p>
          <a:p>
            <a:pPr algn="ctr">
              <a:lnSpc>
                <a:spcPct val="113999"/>
              </a:lnSpc>
            </a:pPr>
            <a:r>
              <a:rPr lang="en-US" sz="2000" dirty="0">
                <a:solidFill>
                  <a:srgbClr val="141827"/>
                </a:solidFill>
                <a:latin typeface="Open Sans"/>
                <a:ea typeface="+mn-lt"/>
                <a:cs typeface="+mn-lt"/>
              </a:rPr>
              <a:t>No registration necessary.</a:t>
            </a:r>
            <a:endParaRPr lang="en-US" sz="2000" b="1" dirty="0">
              <a:latin typeface="Open Sans"/>
              <a:ea typeface="Open Sans"/>
              <a:cs typeface="Open Sans"/>
            </a:endParaRPr>
          </a:p>
        </p:txBody>
      </p:sp>
    </p:spTree>
    <p:extLst>
      <p:ext uri="{BB962C8B-B14F-4D97-AF65-F5344CB8AC3E}">
        <p14:creationId xmlns:p14="http://schemas.microsoft.com/office/powerpoint/2010/main" val="28112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dirty="0">
              <a:solidFill>
                <a:srgbClr val="D50032"/>
              </a:solidFill>
              <a:latin typeface="Open Sans"/>
              <a:ea typeface="Open Sans"/>
              <a:cs typeface="Open Sans"/>
            </a:endParaRPr>
          </a:p>
        </p:txBody>
      </p:sp>
      <p:pic>
        <p:nvPicPr>
          <p:cNvPr id="1026" name="Picture 2" descr="David Plasterer">
            <a:extLst>
              <a:ext uri="{FF2B5EF4-FFF2-40B4-BE49-F238E27FC236}">
                <a16:creationId xmlns:a16="http://schemas.microsoft.com/office/drawing/2014/main" id="{83869C1C-8E45-4F4E-898A-59898B3BB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928" y="1227747"/>
            <a:ext cx="2050143" cy="223615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61B91B5E-C8CC-EA4E-9340-B6B2036D33C6}"/>
              </a:ext>
            </a:extLst>
          </p:cNvPr>
          <p:cNvSpPr txBox="1">
            <a:spLocks/>
          </p:cNvSpPr>
          <p:nvPr/>
        </p:nvSpPr>
        <p:spPr>
          <a:xfrm>
            <a:off x="1998405" y="3901264"/>
            <a:ext cx="5147187"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br>
              <a:rPr lang="en-US" sz="1600" dirty="0">
                <a:latin typeface="Open Sans"/>
              </a:rPr>
            </a:br>
            <a:endParaRPr lang="en-US" dirty="0"/>
          </a:p>
          <a:p>
            <a:endParaRPr lang="en-US" sz="1600" b="1" dirty="0">
              <a:latin typeface="Open Sans"/>
              <a:ea typeface="Open Sans"/>
              <a:cs typeface="Open Sans"/>
            </a:endParaRPr>
          </a:p>
          <a:p>
            <a:r>
              <a:rPr lang="en-US" sz="1600" b="1" dirty="0">
                <a:latin typeface="Open Sans"/>
                <a:ea typeface="Open Sans"/>
                <a:cs typeface="Open Sans"/>
              </a:rPr>
              <a:t>David Plasterer</a:t>
            </a:r>
            <a:br>
              <a:rPr lang="en-US" sz="1600" b="1" dirty="0">
                <a:latin typeface="Open Sans"/>
              </a:rPr>
            </a:br>
            <a:r>
              <a:rPr lang="en-US" sz="1600" dirty="0">
                <a:latin typeface="Open Sans"/>
                <a:ea typeface="Open Sans"/>
                <a:cs typeface="Open Sans"/>
              </a:rPr>
              <a:t>Senior Associate</a:t>
            </a:r>
            <a:br>
              <a:rPr lang="en-US" sz="1600" dirty="0">
                <a:latin typeface="Open Sans"/>
                <a:ea typeface="Open Sans"/>
                <a:cs typeface="Open Sans"/>
              </a:rPr>
            </a:br>
            <a:r>
              <a:rPr lang="en-US" sz="1600" dirty="0">
                <a:latin typeface="Open Sans"/>
                <a:ea typeface="Open Sans"/>
                <a:cs typeface="Open Sans"/>
              </a:rPr>
              <a:t>RESULTS U.S. Poverty Policy</a:t>
            </a:r>
            <a:br>
              <a:rPr lang="en-US" sz="1600" dirty="0">
                <a:latin typeface="Open Sans"/>
              </a:rPr>
            </a:br>
            <a:r>
              <a:rPr lang="en-US" sz="1600" dirty="0">
                <a:latin typeface="Open Sans"/>
                <a:ea typeface="Open Sans"/>
                <a:cs typeface="Open Sans"/>
                <a:hlinkClick r:id="rId4"/>
              </a:rPr>
              <a:t>dplasterer@results.org</a:t>
            </a:r>
            <a:r>
              <a:rPr lang="en-US" sz="1600" dirty="0">
                <a:latin typeface="Open Sans"/>
                <a:ea typeface="Open Sans"/>
                <a:cs typeface="Open Sans"/>
              </a:rPr>
              <a:t> </a:t>
            </a:r>
            <a:endParaRPr lang="en-US" dirty="0"/>
          </a:p>
        </p:txBody>
      </p:sp>
      <p:sp>
        <p:nvSpPr>
          <p:cNvPr id="11" name="Title 10">
            <a:extLst>
              <a:ext uri="{FF2B5EF4-FFF2-40B4-BE49-F238E27FC236}">
                <a16:creationId xmlns:a16="http://schemas.microsoft.com/office/drawing/2014/main" id="{696A52BC-A52D-21BA-6CB4-FC77CA4442E5}"/>
              </a:ext>
            </a:extLst>
          </p:cNvPr>
          <p:cNvSpPr>
            <a:spLocks noGrp="1"/>
          </p:cNvSpPr>
          <p:nvPr>
            <p:ph type="title"/>
          </p:nvPr>
        </p:nvSpPr>
        <p:spPr>
          <a:xfrm>
            <a:off x="718854" y="117386"/>
            <a:ext cx="7401491" cy="857250"/>
          </a:xfrm>
        </p:spPr>
        <p:txBody>
          <a:bodyPr>
            <a:normAutofit/>
          </a:bodyPr>
          <a:lstStyle/>
          <a:p>
            <a:r>
              <a:rPr lang="en-US" sz="4000" b="1" dirty="0">
                <a:solidFill>
                  <a:srgbClr val="D50032"/>
                </a:solidFill>
                <a:latin typeface="Open Sans"/>
                <a:ea typeface="Open Sans"/>
                <a:cs typeface="Open Sans"/>
              </a:rPr>
              <a:t>U.S. Poverty Campaigns</a:t>
            </a:r>
            <a:endParaRPr lang="en-US" dirty="0"/>
          </a:p>
        </p:txBody>
      </p:sp>
    </p:spTree>
    <p:extLst>
      <p:ext uri="{BB962C8B-B14F-4D97-AF65-F5344CB8AC3E}">
        <p14:creationId xmlns:p14="http://schemas.microsoft.com/office/powerpoint/2010/main" val="3898009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223757"/>
          </a:xfrm>
        </p:spPr>
        <p:txBody>
          <a:bodyPr>
            <a:normAutofit fontScale="90000"/>
          </a:bodyPr>
          <a:lstStyle/>
          <a:p>
            <a:br>
              <a:rPr lang="en-US" sz="2600" b="1" dirty="0">
                <a:solidFill>
                  <a:srgbClr val="D50032"/>
                </a:solidFill>
              </a:rPr>
            </a:br>
            <a:r>
              <a:rPr lang="en-US" sz="2600" b="1" dirty="0">
                <a:solidFill>
                  <a:srgbClr val="D50032"/>
                </a:solidFill>
              </a:rPr>
              <a:t>Learn with our Founder!</a:t>
            </a:r>
          </a:p>
        </p:txBody>
      </p:sp>
      <p:sp>
        <p:nvSpPr>
          <p:cNvPr id="3" name="TextBox 2">
            <a:extLst>
              <a:ext uri="{FF2B5EF4-FFF2-40B4-BE49-F238E27FC236}">
                <a16:creationId xmlns:a16="http://schemas.microsoft.com/office/drawing/2014/main" id="{F6191203-F6F5-2BD3-3E34-C51B19806D7D}"/>
              </a:ext>
            </a:extLst>
          </p:cNvPr>
          <p:cNvSpPr txBox="1"/>
          <p:nvPr/>
        </p:nvSpPr>
        <p:spPr>
          <a:xfrm>
            <a:off x="225217" y="778353"/>
            <a:ext cx="8563966" cy="3841886"/>
          </a:xfrm>
          <a:prstGeom prst="rect">
            <a:avLst/>
          </a:prstGeom>
          <a:noFill/>
        </p:spPr>
        <p:txBody>
          <a:bodyPr wrap="square" lIns="91440" tIns="45720" rIns="91440" bIns="45720" rtlCol="0" anchor="t">
            <a:spAutoFit/>
          </a:bodyPr>
          <a:lstStyle/>
          <a:p>
            <a:pPr algn="ctr"/>
            <a:r>
              <a:rPr lang="en-US" sz="2000" b="1" dirty="0">
                <a:latin typeface="Open Sans"/>
                <a:ea typeface="Open Sans"/>
                <a:cs typeface="Open Sans"/>
              </a:rPr>
              <a:t>The RESULTS Champion Scale </a:t>
            </a:r>
          </a:p>
          <a:p>
            <a:pPr algn="ctr"/>
            <a:r>
              <a:rPr lang="en-US" sz="2000" b="1" dirty="0">
                <a:latin typeface="Open Sans"/>
                <a:ea typeface="Open Sans"/>
                <a:cs typeface="Open Sans"/>
              </a:rPr>
              <a:t>with RESULTS Founder Sam Daley-Harris</a:t>
            </a:r>
          </a:p>
          <a:p>
            <a:pPr algn="ctr"/>
            <a:r>
              <a:rPr lang="en-US" sz="2000" dirty="0">
                <a:latin typeface="Open Sans"/>
                <a:ea typeface="Open Sans"/>
                <a:cs typeface="Open Sans"/>
              </a:rPr>
              <a:t>Wednesday, May 31, 8:00 pm ET</a:t>
            </a:r>
          </a:p>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1600" dirty="0">
                <a:latin typeface="Open Sans" panose="020B0606030504020204" pitchFamily="34" charset="0"/>
                <a:ea typeface="Open Sans" panose="020B0606030504020204" pitchFamily="34" charset="0"/>
                <a:cs typeface="Open Sans" panose="020B0606030504020204" pitchFamily="34" charset="0"/>
              </a:rPr>
              <a:t>Have you ever thought, “My member of Congress is opposed to our bills, what’s the point of meeting with them?” or “My member of Congress is good on our issues, there’s no reason to meet with them”? RESULTS founder Sam Daley-Harris will lead a workshop on “Moving Your Member of Congress Up the Champion Scale” from opposed </a:t>
            </a:r>
          </a:p>
          <a:p>
            <a:pPr algn="ctr">
              <a:lnSpc>
                <a:spcPct val="114000"/>
              </a:lnSpc>
            </a:pPr>
            <a:r>
              <a:rPr lang="en-US" sz="1600" dirty="0">
                <a:latin typeface="Open Sans" panose="020B0606030504020204" pitchFamily="34" charset="0"/>
                <a:ea typeface="Open Sans" panose="020B0606030504020204" pitchFamily="34" charset="0"/>
                <a:cs typeface="Open Sans" panose="020B0606030504020204" pitchFamily="34" charset="0"/>
              </a:rPr>
              <a:t>to neutral, to supporter, to advocate, to leader, and, eventually, </a:t>
            </a:r>
          </a:p>
          <a:p>
            <a:pPr algn="ctr">
              <a:lnSpc>
                <a:spcPct val="114000"/>
              </a:lnSpc>
              <a:spcAft>
                <a:spcPts val="1200"/>
              </a:spcAft>
            </a:pPr>
            <a:r>
              <a:rPr lang="en-US" sz="1600" dirty="0">
                <a:latin typeface="Open Sans" panose="020B0606030504020204" pitchFamily="34" charset="0"/>
                <a:ea typeface="Open Sans" panose="020B0606030504020204" pitchFamily="34" charset="0"/>
                <a:cs typeface="Open Sans" panose="020B0606030504020204" pitchFamily="34" charset="0"/>
              </a:rPr>
              <a:t>to champion. Join Sam for the fun.</a:t>
            </a:r>
          </a:p>
          <a:p>
            <a:pPr algn="ctr">
              <a:lnSpc>
                <a:spcPct val="114000"/>
              </a:lnSpc>
            </a:pPr>
            <a:r>
              <a:rPr lang="en-US" sz="2000" b="1" dirty="0">
                <a:latin typeface="Open Sans" panose="020B0606030504020204" pitchFamily="34" charset="0"/>
                <a:ea typeface="Open Sans" panose="020B0606030504020204" pitchFamily="34" charset="0"/>
                <a:cs typeface="Open Sans" panose="020B0606030504020204" pitchFamily="34" charset="0"/>
                <a:hlinkClick r:id="rId3"/>
              </a:rPr>
              <a:t>Register today</a:t>
            </a:r>
            <a:r>
              <a:rPr lang="en-US" sz="2000" b="1" dirty="0">
                <a:latin typeface="Open Sans" panose="020B0606030504020204" pitchFamily="34" charset="0"/>
                <a:ea typeface="Open Sans" panose="020B0606030504020204" pitchFamily="34" charset="0"/>
                <a:cs typeface="Open Sans" panose="020B0606030504020204" pitchFamily="34" charset="0"/>
              </a:rPr>
              <a:t>!</a:t>
            </a:r>
          </a:p>
          <a:p>
            <a:pPr algn="ctr">
              <a:lnSpc>
                <a:spcPct val="113999"/>
              </a:lnSpc>
            </a:pPr>
            <a:endParaRPr lang="en-US" sz="2000" b="1" dirty="0">
              <a:latin typeface="Open Sans"/>
              <a:ea typeface="Open Sans"/>
              <a:cs typeface="Open Sans"/>
            </a:endParaRPr>
          </a:p>
        </p:txBody>
      </p:sp>
    </p:spTree>
    <p:extLst>
      <p:ext uri="{BB962C8B-B14F-4D97-AF65-F5344CB8AC3E}">
        <p14:creationId xmlns:p14="http://schemas.microsoft.com/office/powerpoint/2010/main" val="108693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411771"/>
            <a:ext cx="9144000" cy="2579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algn="ctr">
              <a:lnSpc>
                <a:spcPct val="150000"/>
              </a:lnSpc>
              <a:spcBef>
                <a:spcPts val="1200"/>
              </a:spcBef>
              <a:spcAft>
                <a:spcPts val="1200"/>
              </a:spcAft>
              <a:defRPr/>
            </a:pPr>
            <a:r>
              <a:rPr lang="en-US" sz="2800" b="1" dirty="0">
                <a:solidFill>
                  <a:schemeClr val="bg1"/>
                </a:solidFill>
                <a:latin typeface="Open Sans"/>
                <a:ea typeface="Open Sans"/>
                <a:cs typeface="Open Sans"/>
              </a:rPr>
              <a:t>RESULTS Global Policy Work</a:t>
            </a:r>
            <a:endParaRPr lang="en-US" sz="18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1371631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1846003" y="3872111"/>
            <a:ext cx="5147187" cy="646198"/>
          </a:xfrm>
        </p:spPr>
        <p:txBody>
          <a:bodyPr>
            <a:noAutofit/>
          </a:bodyPr>
          <a:lstStyle/>
          <a:p>
            <a:br>
              <a:rPr lang="en-US" sz="1600" dirty="0">
                <a:latin typeface="Open Sans"/>
              </a:rPr>
            </a:br>
            <a:r>
              <a:rPr lang="pt-PT" sz="1800" b="1" dirty="0">
                <a:effectLst/>
                <a:latin typeface="Open Sans" panose="020B0606030504020204" pitchFamily="34" charset="0"/>
                <a:ea typeface="Open Sans" panose="020B0606030504020204" pitchFamily="34" charset="0"/>
                <a:cs typeface="Open Sans" panose="020B0606030504020204" pitchFamily="34" charset="0"/>
              </a:rPr>
              <a:t>Carol Nawina Kachenga</a:t>
            </a:r>
            <a:br>
              <a:rPr lang="en-US" sz="1800" dirty="0">
                <a:effectLst/>
                <a:latin typeface="SimSun" panose="02010600030101010101" pitchFamily="2" charset="-122"/>
                <a:ea typeface="SimSun" panose="02010600030101010101" pitchFamily="2" charset="-122"/>
                <a:cs typeface="Calibri" panose="020F0502020204030204" pitchFamily="34" charset="0"/>
              </a:rPr>
            </a:br>
            <a:r>
              <a:rPr lang="en-US" sz="1600" dirty="0">
                <a:latin typeface="Open Sans"/>
                <a:ea typeface="Open Sans"/>
                <a:cs typeface="Open Sans"/>
              </a:rPr>
              <a:t>Executive Director of CITAMplus </a:t>
            </a: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18854" y="47892"/>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D50032"/>
                </a:solidFill>
                <a:latin typeface="Open Sans"/>
                <a:ea typeface="Open Sans"/>
                <a:cs typeface="Open Sans"/>
              </a:rPr>
              <a:t>Guest Speaker</a:t>
            </a:r>
          </a:p>
        </p:txBody>
      </p:sp>
      <p:pic>
        <p:nvPicPr>
          <p:cNvPr id="3" name="Picture 2">
            <a:extLst>
              <a:ext uri="{FF2B5EF4-FFF2-40B4-BE49-F238E27FC236}">
                <a16:creationId xmlns:a16="http://schemas.microsoft.com/office/drawing/2014/main" id="{0A5103B0-0DEA-FA57-4F2E-6747164B9A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4097" y="905142"/>
            <a:ext cx="4191000" cy="2850515"/>
          </a:xfrm>
          <a:prstGeom prst="rect">
            <a:avLst/>
          </a:prstGeom>
          <a:noFill/>
        </p:spPr>
      </p:pic>
    </p:spTree>
    <p:extLst>
      <p:ext uri="{BB962C8B-B14F-4D97-AF65-F5344CB8AC3E}">
        <p14:creationId xmlns:p14="http://schemas.microsoft.com/office/powerpoint/2010/main" val="2105294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1581001" y="177640"/>
            <a:ext cx="5981997" cy="857250"/>
          </a:xfrm>
        </p:spPr>
        <p:txBody>
          <a:bodyPr>
            <a:normAutofit fontScale="90000"/>
          </a:bodyPr>
          <a:lstStyle/>
          <a:p>
            <a:r>
              <a:rPr lang="en-US" sz="3600" b="1" dirty="0">
                <a:solidFill>
                  <a:srgbClr val="D50032"/>
                </a:solidFill>
                <a:latin typeface="Open Sans"/>
              </a:rPr>
              <a:t> 2023 Plan to Accelerate TB</a:t>
            </a:r>
            <a:endParaRPr lang="en-US" sz="3600" dirty="0"/>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11759" y="1283806"/>
            <a:ext cx="8320479" cy="3321363"/>
          </a:xfrm>
        </p:spPr>
        <p:txBody>
          <a:bodyPr>
            <a:normAutofit/>
          </a:bodyPr>
          <a:lstStyle/>
          <a:p>
            <a:pPr marL="628650" indent="-514350">
              <a:lnSpc>
                <a:spcPct val="113999"/>
              </a:lnSpc>
              <a:spcBef>
                <a:spcPts val="0"/>
              </a:spcBef>
              <a:spcAft>
                <a:spcPts val="2400"/>
              </a:spcAft>
              <a:buAutoNum type="arabicPeriod"/>
            </a:pPr>
            <a:r>
              <a:rPr lang="en-US" sz="2800" dirty="0">
                <a:latin typeface="Open Sans"/>
              </a:rPr>
              <a:t>Increase TB funding</a:t>
            </a:r>
          </a:p>
          <a:p>
            <a:pPr marL="628650" indent="-514350">
              <a:lnSpc>
                <a:spcPct val="113999"/>
              </a:lnSpc>
              <a:spcBef>
                <a:spcPts val="0"/>
              </a:spcBef>
              <a:spcAft>
                <a:spcPts val="2400"/>
              </a:spcAft>
              <a:buAutoNum type="arabicPeriod"/>
            </a:pPr>
            <a:r>
              <a:rPr lang="en-US" sz="2800" dirty="0">
                <a:latin typeface="Open Sans"/>
              </a:rPr>
              <a:t>Use funding well to accelerate TB progress</a:t>
            </a:r>
          </a:p>
          <a:p>
            <a:pPr marL="628650" indent="-514350">
              <a:lnSpc>
                <a:spcPct val="113999"/>
              </a:lnSpc>
              <a:spcBef>
                <a:spcPts val="0"/>
              </a:spcBef>
              <a:spcAft>
                <a:spcPts val="2400"/>
              </a:spcAft>
              <a:buAutoNum type="arabicPeriod"/>
            </a:pPr>
            <a:r>
              <a:rPr lang="en-US" sz="2800" dirty="0">
                <a:latin typeface="Open Sans"/>
              </a:rPr>
              <a:t>Ensure US leadership on TB at UN High-Level Meetings on TB in September</a:t>
            </a:r>
          </a:p>
        </p:txBody>
      </p:sp>
    </p:spTree>
    <p:extLst>
      <p:ext uri="{BB962C8B-B14F-4D97-AF65-F5344CB8AC3E}">
        <p14:creationId xmlns:p14="http://schemas.microsoft.com/office/powerpoint/2010/main" val="4000850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1225745" y="192040"/>
            <a:ext cx="5981997" cy="857250"/>
          </a:xfrm>
        </p:spPr>
        <p:txBody>
          <a:bodyPr>
            <a:normAutofit/>
          </a:bodyPr>
          <a:lstStyle/>
          <a:p>
            <a:r>
              <a:rPr lang="en-US" sz="3600" b="1" dirty="0">
                <a:solidFill>
                  <a:srgbClr val="D50032"/>
                </a:solidFill>
                <a:latin typeface="Open Sans"/>
              </a:rPr>
              <a:t>1. Increase Funding</a:t>
            </a:r>
            <a:endParaRPr lang="en-US" sz="3600" dirty="0"/>
          </a:p>
        </p:txBody>
      </p:sp>
      <p:graphicFrame>
        <p:nvGraphicFramePr>
          <p:cNvPr id="3" name="Table 2">
            <a:extLst>
              <a:ext uri="{FF2B5EF4-FFF2-40B4-BE49-F238E27FC236}">
                <a16:creationId xmlns:a16="http://schemas.microsoft.com/office/drawing/2014/main" id="{15B54B82-5DB2-DA8E-B76C-17E96CBA72AE}"/>
              </a:ext>
            </a:extLst>
          </p:cNvPr>
          <p:cNvGraphicFramePr>
            <a:graphicFrameLocks noGrp="1"/>
          </p:cNvGraphicFramePr>
          <p:nvPr>
            <p:extLst>
              <p:ext uri="{D42A27DB-BD31-4B8C-83A1-F6EECF244321}">
                <p14:modId xmlns:p14="http://schemas.microsoft.com/office/powerpoint/2010/main" val="947817316"/>
              </p:ext>
            </p:extLst>
          </p:nvPr>
        </p:nvGraphicFramePr>
        <p:xfrm>
          <a:off x="457200" y="1874046"/>
          <a:ext cx="8167209" cy="2453517"/>
        </p:xfrm>
        <a:graphic>
          <a:graphicData uri="http://schemas.openxmlformats.org/drawingml/2006/table">
            <a:tbl>
              <a:tblPr firstRow="1" bandRow="1">
                <a:tableStyleId>{5C22544A-7EE6-4342-B048-85BDC9FD1C3A}</a:tableStyleId>
              </a:tblPr>
              <a:tblGrid>
                <a:gridCol w="1891145">
                  <a:extLst>
                    <a:ext uri="{9D8B030D-6E8A-4147-A177-3AD203B41FA5}">
                      <a16:colId xmlns:a16="http://schemas.microsoft.com/office/drawing/2014/main" val="1876251842"/>
                    </a:ext>
                  </a:extLst>
                </a:gridCol>
                <a:gridCol w="2192460">
                  <a:extLst>
                    <a:ext uri="{9D8B030D-6E8A-4147-A177-3AD203B41FA5}">
                      <a16:colId xmlns:a16="http://schemas.microsoft.com/office/drawing/2014/main" val="4250004414"/>
                    </a:ext>
                  </a:extLst>
                </a:gridCol>
                <a:gridCol w="2041802">
                  <a:extLst>
                    <a:ext uri="{9D8B030D-6E8A-4147-A177-3AD203B41FA5}">
                      <a16:colId xmlns:a16="http://schemas.microsoft.com/office/drawing/2014/main" val="1295655479"/>
                    </a:ext>
                  </a:extLst>
                </a:gridCol>
                <a:gridCol w="2041802">
                  <a:extLst>
                    <a:ext uri="{9D8B030D-6E8A-4147-A177-3AD203B41FA5}">
                      <a16:colId xmlns:a16="http://schemas.microsoft.com/office/drawing/2014/main" val="586579641"/>
                    </a:ext>
                  </a:extLst>
                </a:gridCol>
              </a:tblGrid>
              <a:tr h="1890494">
                <a:tc>
                  <a:txBody>
                    <a:bodyPr/>
                    <a:lstStyle/>
                    <a:p>
                      <a:pPr algn="ctr" rtl="0" fontAlgn="b"/>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Tuberculosis Dear Colleague Letter</a:t>
                      </a:r>
                    </a:p>
                  </a:txBody>
                  <a:tcPr marL="28575" marR="28575" marT="19050" marB="182880" anchor="b">
                    <a:solidFill>
                      <a:srgbClr val="FFB81C"/>
                    </a:solidFill>
                  </a:tcPr>
                </a:tc>
                <a:tc>
                  <a:txBody>
                    <a:bodyPr/>
                    <a:lstStyle/>
                    <a:p>
                      <a:pPr algn="ctr" rtl="0" fontAlgn="b"/>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Global Maternal and Child Health and Nutrition Dear Colleague Letter</a:t>
                      </a:r>
                    </a:p>
                  </a:txBody>
                  <a:tcPr marL="28575" marR="28575" marT="19050" marB="182880" anchor="b">
                    <a:solidFill>
                      <a:srgbClr val="FFB81C"/>
                    </a:solidFill>
                  </a:tcPr>
                </a:tc>
                <a:tc>
                  <a:txBody>
                    <a:bodyPr/>
                    <a:lstStyle/>
                    <a:p>
                      <a:pPr algn="ctr" rtl="0" fontAlgn="b"/>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International Basic Education Dear Colleague Letter</a:t>
                      </a:r>
                    </a:p>
                  </a:txBody>
                  <a:tcPr marL="28575" marR="28575" marT="19050" marB="182880" anchor="b">
                    <a:solidFill>
                      <a:srgbClr val="FFB81C"/>
                    </a:solidFill>
                  </a:tcPr>
                </a:tc>
                <a:tc>
                  <a:txBody>
                    <a:bodyPr/>
                    <a:lstStyle/>
                    <a:p>
                      <a:pPr algn="ctr" rtl="0" fontAlgn="b"/>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Global Fund to Fight AIDS, TB, and Malaria Dear Colleague Letter</a:t>
                      </a:r>
                    </a:p>
                  </a:txBody>
                  <a:tcPr marL="28575" marR="28575" marT="19050" marB="182880" anchor="b">
                    <a:solidFill>
                      <a:srgbClr val="FFB81C"/>
                    </a:solidFill>
                  </a:tcPr>
                </a:tc>
                <a:extLst>
                  <a:ext uri="{0D108BD9-81ED-4DB2-BD59-A6C34878D82A}">
                    <a16:rowId xmlns:a16="http://schemas.microsoft.com/office/drawing/2014/main" val="1971623666"/>
                  </a:ext>
                </a:extLst>
              </a:tr>
              <a:tr h="563023">
                <a:tc>
                  <a:txBody>
                    <a:bodyPr/>
                    <a:lstStyle/>
                    <a:p>
                      <a:pPr algn="ctr" rtl="0" fontAlgn="b"/>
                      <a:r>
                        <a:rPr lang="en-US" sz="2400" b="1" dirty="0">
                          <a:effectLst/>
                          <a:latin typeface="Open Sans" panose="020B0606030504020204" pitchFamily="34" charset="0"/>
                          <a:ea typeface="Open Sans" panose="020B0606030504020204" pitchFamily="34" charset="0"/>
                          <a:cs typeface="Open Sans" panose="020B0606030504020204" pitchFamily="34" charset="0"/>
                        </a:rPr>
                        <a:t>129</a:t>
                      </a:r>
                      <a:endParaRPr lang="en-US" sz="2400" b="1" i="1" dirty="0">
                        <a:effectLst/>
                        <a:latin typeface="Open Sans" panose="020B0606030504020204" pitchFamily="34" charset="0"/>
                        <a:ea typeface="Open Sans" panose="020B0606030504020204" pitchFamily="34" charset="0"/>
                        <a:cs typeface="Open Sans" panose="020B0606030504020204" pitchFamily="34" charset="0"/>
                      </a:endParaRPr>
                    </a:p>
                  </a:txBody>
                  <a:tcPr marL="28575" marR="28575" marT="91440" marB="91440" anchor="b">
                    <a:solidFill>
                      <a:schemeClr val="accent2">
                        <a:lumMod val="40000"/>
                        <a:lumOff val="60000"/>
                      </a:schemeClr>
                    </a:solidFill>
                  </a:tcPr>
                </a:tc>
                <a:tc>
                  <a:txBody>
                    <a:bodyPr/>
                    <a:lstStyle/>
                    <a:p>
                      <a:pPr algn="ctr" rtl="0" fontAlgn="b"/>
                      <a:r>
                        <a:rPr lang="en-US" sz="2400" b="1" dirty="0">
                          <a:effectLst/>
                          <a:latin typeface="Open Sans" panose="020B0606030504020204" pitchFamily="34" charset="0"/>
                          <a:ea typeface="Open Sans" panose="020B0606030504020204" pitchFamily="34" charset="0"/>
                          <a:cs typeface="Open Sans" panose="020B0606030504020204" pitchFamily="34" charset="0"/>
                        </a:rPr>
                        <a:t>154</a:t>
                      </a:r>
                      <a:endParaRPr lang="en-US" sz="2400" b="1" i="1" dirty="0">
                        <a:effectLst/>
                        <a:latin typeface="Open Sans" panose="020B0606030504020204" pitchFamily="34" charset="0"/>
                        <a:ea typeface="Open Sans" panose="020B0606030504020204" pitchFamily="34" charset="0"/>
                        <a:cs typeface="Open Sans" panose="020B0606030504020204" pitchFamily="34" charset="0"/>
                      </a:endParaRPr>
                    </a:p>
                  </a:txBody>
                  <a:tcPr marL="28575" marR="28575" marT="91440" marB="91440" anchor="b">
                    <a:solidFill>
                      <a:schemeClr val="accent2">
                        <a:lumMod val="40000"/>
                        <a:lumOff val="60000"/>
                      </a:schemeClr>
                    </a:solidFill>
                  </a:tcPr>
                </a:tc>
                <a:tc>
                  <a:txBody>
                    <a:bodyPr/>
                    <a:lstStyle/>
                    <a:p>
                      <a:pPr algn="ctr" rtl="0" fontAlgn="b"/>
                      <a:r>
                        <a:rPr lang="en-US" sz="2400" b="1" dirty="0">
                          <a:effectLst/>
                          <a:latin typeface="Open Sans" panose="020B0606030504020204" pitchFamily="34" charset="0"/>
                          <a:ea typeface="Open Sans" panose="020B0606030504020204" pitchFamily="34" charset="0"/>
                          <a:cs typeface="Open Sans" panose="020B0606030504020204" pitchFamily="34" charset="0"/>
                        </a:rPr>
                        <a:t>129</a:t>
                      </a:r>
                      <a:endParaRPr lang="en-US" sz="2400" b="1" i="1" dirty="0">
                        <a:effectLst/>
                        <a:latin typeface="Open Sans" panose="020B0606030504020204" pitchFamily="34" charset="0"/>
                        <a:ea typeface="Open Sans" panose="020B0606030504020204" pitchFamily="34" charset="0"/>
                        <a:cs typeface="Open Sans" panose="020B0606030504020204" pitchFamily="34" charset="0"/>
                      </a:endParaRPr>
                    </a:p>
                  </a:txBody>
                  <a:tcPr marL="28575" marR="28575" marT="91440" marB="91440" anchor="b">
                    <a:solidFill>
                      <a:schemeClr val="accent2">
                        <a:lumMod val="40000"/>
                        <a:lumOff val="60000"/>
                      </a:schemeClr>
                    </a:solidFill>
                  </a:tcPr>
                </a:tc>
                <a:tc>
                  <a:txBody>
                    <a:bodyPr/>
                    <a:lstStyle/>
                    <a:p>
                      <a:pPr algn="ctr" rtl="0" fontAlgn="b"/>
                      <a:r>
                        <a:rPr lang="en-US" sz="2400" b="1" dirty="0">
                          <a:effectLst/>
                          <a:latin typeface="Open Sans" panose="020B0606030504020204" pitchFamily="34" charset="0"/>
                          <a:ea typeface="Open Sans" panose="020B0606030504020204" pitchFamily="34" charset="0"/>
                          <a:cs typeface="Open Sans" panose="020B0606030504020204" pitchFamily="34" charset="0"/>
                        </a:rPr>
                        <a:t>144</a:t>
                      </a:r>
                      <a:endParaRPr lang="en-US" sz="2400" b="1" i="1" dirty="0">
                        <a:effectLst/>
                        <a:latin typeface="Open Sans" panose="020B0606030504020204" pitchFamily="34" charset="0"/>
                        <a:ea typeface="Open Sans" panose="020B0606030504020204" pitchFamily="34" charset="0"/>
                        <a:cs typeface="Open Sans" panose="020B0606030504020204" pitchFamily="34" charset="0"/>
                      </a:endParaRPr>
                    </a:p>
                  </a:txBody>
                  <a:tcPr marL="28575" marR="28575" marT="91440" marB="91440" anchor="b">
                    <a:solidFill>
                      <a:schemeClr val="accent2">
                        <a:lumMod val="40000"/>
                        <a:lumOff val="60000"/>
                      </a:schemeClr>
                    </a:solidFill>
                  </a:tcPr>
                </a:tc>
                <a:extLst>
                  <a:ext uri="{0D108BD9-81ED-4DB2-BD59-A6C34878D82A}">
                    <a16:rowId xmlns:a16="http://schemas.microsoft.com/office/drawing/2014/main" val="3484905309"/>
                  </a:ext>
                </a:extLst>
              </a:tr>
            </a:tbl>
          </a:graphicData>
        </a:graphic>
      </p:graphicFrame>
      <p:sp>
        <p:nvSpPr>
          <p:cNvPr id="6" name="Text Placeholder 5">
            <a:extLst>
              <a:ext uri="{FF2B5EF4-FFF2-40B4-BE49-F238E27FC236}">
                <a16:creationId xmlns:a16="http://schemas.microsoft.com/office/drawing/2014/main" id="{6BBAF1FB-10F1-8DF8-7063-2923C29AF10F}"/>
              </a:ext>
            </a:extLst>
          </p:cNvPr>
          <p:cNvSpPr>
            <a:spLocks noGrp="1"/>
          </p:cNvSpPr>
          <p:nvPr>
            <p:ph type="body" idx="1"/>
          </p:nvPr>
        </p:nvSpPr>
        <p:spPr>
          <a:xfrm>
            <a:off x="457200" y="1170819"/>
            <a:ext cx="8229600" cy="703227"/>
          </a:xfrm>
        </p:spPr>
        <p:txBody>
          <a:bodyPr>
            <a:normAutofit/>
          </a:bodyPr>
          <a:lstStyle/>
          <a:p>
            <a:pPr marL="114300" indent="0">
              <a:buNone/>
            </a:pPr>
            <a:r>
              <a:rPr lang="en-US" sz="2800" b="1" dirty="0">
                <a:latin typeface="Open Sans"/>
                <a:ea typeface="Open Sans"/>
                <a:cs typeface="Open Sans"/>
              </a:rPr>
              <a:t>FY 24 House Appropriations Sign-On Letters</a:t>
            </a:r>
            <a:endParaRPr lang="en-US" sz="2800" dirty="0">
              <a:latin typeface="Open Sans"/>
              <a:ea typeface="Open Sans"/>
              <a:cs typeface="Open Sans"/>
            </a:endParaRPr>
          </a:p>
        </p:txBody>
      </p:sp>
    </p:spTree>
    <p:extLst>
      <p:ext uri="{BB962C8B-B14F-4D97-AF65-F5344CB8AC3E}">
        <p14:creationId xmlns:p14="http://schemas.microsoft.com/office/powerpoint/2010/main" val="1003534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1581001" y="192040"/>
            <a:ext cx="5981997" cy="857250"/>
          </a:xfrm>
        </p:spPr>
        <p:txBody>
          <a:bodyPr>
            <a:normAutofit/>
          </a:bodyPr>
          <a:lstStyle/>
          <a:p>
            <a:r>
              <a:rPr lang="en-US" sz="3600" b="1" dirty="0">
                <a:solidFill>
                  <a:srgbClr val="D50032"/>
                </a:solidFill>
                <a:latin typeface="Open Sans"/>
              </a:rPr>
              <a:t>1. Increase Funding</a:t>
            </a:r>
            <a:endParaRPr lang="en-US" sz="3600" dirty="0"/>
          </a:p>
        </p:txBody>
      </p:sp>
      <p:sp>
        <p:nvSpPr>
          <p:cNvPr id="6" name="Text Placeholder 5">
            <a:extLst>
              <a:ext uri="{FF2B5EF4-FFF2-40B4-BE49-F238E27FC236}">
                <a16:creationId xmlns:a16="http://schemas.microsoft.com/office/drawing/2014/main" id="{6BBAF1FB-10F1-8DF8-7063-2923C29AF10F}"/>
              </a:ext>
            </a:extLst>
          </p:cNvPr>
          <p:cNvSpPr>
            <a:spLocks noGrp="1"/>
          </p:cNvSpPr>
          <p:nvPr>
            <p:ph type="body" idx="1"/>
          </p:nvPr>
        </p:nvSpPr>
        <p:spPr>
          <a:xfrm>
            <a:off x="457199" y="1049290"/>
            <a:ext cx="8229600" cy="703227"/>
          </a:xfrm>
        </p:spPr>
        <p:txBody>
          <a:bodyPr>
            <a:normAutofit/>
          </a:bodyPr>
          <a:lstStyle/>
          <a:p>
            <a:pPr marL="114300" indent="0">
              <a:buNone/>
            </a:pPr>
            <a:r>
              <a:rPr lang="en-US" sz="2800" b="1" dirty="0">
                <a:latin typeface="Open Sans"/>
                <a:ea typeface="Open Sans"/>
                <a:cs typeface="Open Sans"/>
              </a:rPr>
              <a:t>FY 24 Senate Appropriations Sign-On Letters</a:t>
            </a:r>
            <a:endParaRPr lang="en-US" sz="2800" dirty="0">
              <a:latin typeface="Open Sans"/>
              <a:ea typeface="Open Sans"/>
              <a:cs typeface="Open Sans"/>
            </a:endParaRPr>
          </a:p>
        </p:txBody>
      </p:sp>
      <p:graphicFrame>
        <p:nvGraphicFramePr>
          <p:cNvPr id="4" name="Table 3">
            <a:extLst>
              <a:ext uri="{FF2B5EF4-FFF2-40B4-BE49-F238E27FC236}">
                <a16:creationId xmlns:a16="http://schemas.microsoft.com/office/drawing/2014/main" id="{AD7C3CEA-CD41-2317-8127-62374B5542C5}"/>
              </a:ext>
            </a:extLst>
          </p:cNvPr>
          <p:cNvGraphicFramePr>
            <a:graphicFrameLocks noGrp="1"/>
          </p:cNvGraphicFramePr>
          <p:nvPr>
            <p:extLst>
              <p:ext uri="{D42A27DB-BD31-4B8C-83A1-F6EECF244321}">
                <p14:modId xmlns:p14="http://schemas.microsoft.com/office/powerpoint/2010/main" val="591762765"/>
              </p:ext>
            </p:extLst>
          </p:nvPr>
        </p:nvGraphicFramePr>
        <p:xfrm>
          <a:off x="457199" y="1988508"/>
          <a:ext cx="8084120" cy="2255520"/>
        </p:xfrm>
        <a:graphic>
          <a:graphicData uri="http://schemas.openxmlformats.org/drawingml/2006/table">
            <a:tbl>
              <a:tblPr firstRow="1" bandRow="1">
                <a:tableStyleId>{5C22544A-7EE6-4342-B048-85BDC9FD1C3A}</a:tableStyleId>
              </a:tblPr>
              <a:tblGrid>
                <a:gridCol w="1756500">
                  <a:extLst>
                    <a:ext uri="{9D8B030D-6E8A-4147-A177-3AD203B41FA5}">
                      <a16:colId xmlns:a16="http://schemas.microsoft.com/office/drawing/2014/main" val="3964149434"/>
                    </a:ext>
                  </a:extLst>
                </a:gridCol>
                <a:gridCol w="2105685">
                  <a:extLst>
                    <a:ext uri="{9D8B030D-6E8A-4147-A177-3AD203B41FA5}">
                      <a16:colId xmlns:a16="http://schemas.microsoft.com/office/drawing/2014/main" val="2184121840"/>
                    </a:ext>
                  </a:extLst>
                </a:gridCol>
                <a:gridCol w="2137428">
                  <a:extLst>
                    <a:ext uri="{9D8B030D-6E8A-4147-A177-3AD203B41FA5}">
                      <a16:colId xmlns:a16="http://schemas.microsoft.com/office/drawing/2014/main" val="1667755522"/>
                    </a:ext>
                  </a:extLst>
                </a:gridCol>
                <a:gridCol w="2084507">
                  <a:extLst>
                    <a:ext uri="{9D8B030D-6E8A-4147-A177-3AD203B41FA5}">
                      <a16:colId xmlns:a16="http://schemas.microsoft.com/office/drawing/2014/main" val="3189692796"/>
                    </a:ext>
                  </a:extLst>
                </a:gridCol>
              </a:tblGrid>
              <a:tr h="942975">
                <a:tc>
                  <a:txBody>
                    <a:bodyPr/>
                    <a:lstStyle/>
                    <a:p>
                      <a:pPr algn="ctr" rtl="0" fontAlgn="b"/>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Tuberculosis Dear Colleague Letter</a:t>
                      </a:r>
                    </a:p>
                  </a:txBody>
                  <a:tcPr marL="28575" marR="28575" marT="91440" marB="91440" anchor="b">
                    <a:solidFill>
                      <a:srgbClr val="FFB81C"/>
                    </a:solidFill>
                  </a:tcPr>
                </a:tc>
                <a:tc>
                  <a:txBody>
                    <a:bodyPr/>
                    <a:lstStyle/>
                    <a:p>
                      <a:pPr algn="ctr" rtl="0" fontAlgn="b"/>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Global Maternal and Child Health and Nutrition Dear Colleague Letter</a:t>
                      </a:r>
                    </a:p>
                  </a:txBody>
                  <a:tcPr marL="28575" marR="28575" marT="91440" marB="91440" anchor="b">
                    <a:solidFill>
                      <a:srgbClr val="FFB81C"/>
                    </a:solidFill>
                  </a:tcPr>
                </a:tc>
                <a:tc>
                  <a:txBody>
                    <a:bodyPr/>
                    <a:lstStyle/>
                    <a:p>
                      <a:pPr algn="ctr" rtl="0" fontAlgn="b"/>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International Basic Education Dear Colleague Letter</a:t>
                      </a:r>
                    </a:p>
                  </a:txBody>
                  <a:tcPr marL="28575" marR="28575" marT="91440" marB="91440" anchor="b">
                    <a:solidFill>
                      <a:srgbClr val="FFB81C"/>
                    </a:solidFill>
                  </a:tcPr>
                </a:tc>
                <a:tc>
                  <a:txBody>
                    <a:bodyPr/>
                    <a:lstStyle/>
                    <a:p>
                      <a:pPr algn="ctr" rtl="0" fontAlgn="b"/>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Global Fund to Fight AIDS, TB, and Malaria Dear Colleague Letter</a:t>
                      </a:r>
                    </a:p>
                  </a:txBody>
                  <a:tcPr marL="28575" marR="28575" marT="91440" marB="91440" anchor="b">
                    <a:solidFill>
                      <a:srgbClr val="FFB81C"/>
                    </a:solidFill>
                  </a:tcPr>
                </a:tc>
                <a:extLst>
                  <a:ext uri="{0D108BD9-81ED-4DB2-BD59-A6C34878D82A}">
                    <a16:rowId xmlns:a16="http://schemas.microsoft.com/office/drawing/2014/main" val="165066866"/>
                  </a:ext>
                </a:extLst>
              </a:tr>
              <a:tr h="0">
                <a:tc>
                  <a:txBody>
                    <a:bodyPr/>
                    <a:lstStyle/>
                    <a:p>
                      <a:pPr algn="ctr" rtl="0" fontAlgn="b"/>
                      <a:r>
                        <a:rPr lang="en-US" sz="2400" b="1" dirty="0">
                          <a:effectLst/>
                          <a:latin typeface="Open Sans" panose="020B0606030504020204" pitchFamily="34" charset="0"/>
                          <a:ea typeface="Open Sans" panose="020B0606030504020204" pitchFamily="34" charset="0"/>
                          <a:cs typeface="Open Sans" panose="020B0606030504020204" pitchFamily="34" charset="0"/>
                        </a:rPr>
                        <a:t>33</a:t>
                      </a:r>
                      <a:endParaRPr lang="en-US" sz="2400" b="1" i="1" dirty="0">
                        <a:effectLst/>
                        <a:latin typeface="Open Sans" panose="020B0606030504020204" pitchFamily="34" charset="0"/>
                        <a:ea typeface="Open Sans" panose="020B0606030504020204" pitchFamily="34" charset="0"/>
                        <a:cs typeface="Open Sans" panose="020B0606030504020204" pitchFamily="34" charset="0"/>
                      </a:endParaRPr>
                    </a:p>
                  </a:txBody>
                  <a:tcPr marL="28575" marR="28575" marT="91440" marB="91440" anchor="b">
                    <a:solidFill>
                      <a:schemeClr val="accent2">
                        <a:lumMod val="40000"/>
                        <a:lumOff val="60000"/>
                      </a:schemeClr>
                    </a:solidFill>
                  </a:tcPr>
                </a:tc>
                <a:tc>
                  <a:txBody>
                    <a:bodyPr/>
                    <a:lstStyle/>
                    <a:p>
                      <a:pPr algn="ctr" rtl="0" fontAlgn="b"/>
                      <a:r>
                        <a:rPr lang="en-US" sz="2400" b="1" dirty="0">
                          <a:effectLst/>
                          <a:latin typeface="Open Sans" panose="020B0606030504020204" pitchFamily="34" charset="0"/>
                          <a:ea typeface="Open Sans" panose="020B0606030504020204" pitchFamily="34" charset="0"/>
                          <a:cs typeface="Open Sans" panose="020B0606030504020204" pitchFamily="34" charset="0"/>
                        </a:rPr>
                        <a:t>42</a:t>
                      </a:r>
                      <a:endParaRPr lang="en-US" sz="2400" b="1" i="1" dirty="0">
                        <a:effectLst/>
                        <a:latin typeface="Open Sans" panose="020B0606030504020204" pitchFamily="34" charset="0"/>
                        <a:ea typeface="Open Sans" panose="020B0606030504020204" pitchFamily="34" charset="0"/>
                        <a:cs typeface="Open Sans" panose="020B0606030504020204" pitchFamily="34" charset="0"/>
                      </a:endParaRPr>
                    </a:p>
                  </a:txBody>
                  <a:tcPr marL="28575" marR="28575" marT="91440" marB="91440" anchor="b">
                    <a:solidFill>
                      <a:schemeClr val="accent2">
                        <a:lumMod val="40000"/>
                        <a:lumOff val="60000"/>
                      </a:schemeClr>
                    </a:solidFill>
                  </a:tcPr>
                </a:tc>
                <a:tc>
                  <a:txBody>
                    <a:bodyPr/>
                    <a:lstStyle/>
                    <a:p>
                      <a:pPr algn="ctr" rtl="0" fontAlgn="b"/>
                      <a:r>
                        <a:rPr lang="en-US" sz="2400" b="1" dirty="0">
                          <a:effectLst/>
                          <a:latin typeface="Open Sans" panose="020B0606030504020204" pitchFamily="34" charset="0"/>
                          <a:ea typeface="Open Sans" panose="020B0606030504020204" pitchFamily="34" charset="0"/>
                          <a:cs typeface="Open Sans" panose="020B0606030504020204" pitchFamily="34" charset="0"/>
                        </a:rPr>
                        <a:t>36</a:t>
                      </a:r>
                      <a:endParaRPr lang="en-US" sz="2400" b="1" i="1" dirty="0">
                        <a:effectLst/>
                        <a:latin typeface="Open Sans" panose="020B0606030504020204" pitchFamily="34" charset="0"/>
                        <a:ea typeface="Open Sans" panose="020B0606030504020204" pitchFamily="34" charset="0"/>
                        <a:cs typeface="Open Sans" panose="020B0606030504020204" pitchFamily="34" charset="0"/>
                      </a:endParaRPr>
                    </a:p>
                  </a:txBody>
                  <a:tcPr marL="28575" marR="28575" marT="91440" marB="91440" anchor="b">
                    <a:solidFill>
                      <a:schemeClr val="accent2">
                        <a:lumMod val="40000"/>
                        <a:lumOff val="60000"/>
                      </a:schemeClr>
                    </a:solidFill>
                  </a:tcPr>
                </a:tc>
                <a:tc>
                  <a:txBody>
                    <a:bodyPr/>
                    <a:lstStyle/>
                    <a:p>
                      <a:pPr algn="ctr" rtl="0" fontAlgn="b"/>
                      <a:r>
                        <a:rPr lang="en-US" sz="2400" b="1" dirty="0">
                          <a:effectLst/>
                          <a:latin typeface="Open Sans" panose="020B0606030504020204" pitchFamily="34" charset="0"/>
                          <a:ea typeface="Open Sans" panose="020B0606030504020204" pitchFamily="34" charset="0"/>
                          <a:cs typeface="Open Sans" panose="020B0606030504020204" pitchFamily="34" charset="0"/>
                        </a:rPr>
                        <a:t>38</a:t>
                      </a:r>
                      <a:endParaRPr lang="en-US" sz="2400" b="1" i="1" dirty="0">
                        <a:effectLst/>
                        <a:latin typeface="Open Sans" panose="020B0606030504020204" pitchFamily="34" charset="0"/>
                        <a:ea typeface="Open Sans" panose="020B0606030504020204" pitchFamily="34" charset="0"/>
                        <a:cs typeface="Open Sans" panose="020B0606030504020204" pitchFamily="34" charset="0"/>
                      </a:endParaRPr>
                    </a:p>
                  </a:txBody>
                  <a:tcPr marL="28575" marR="28575" marT="91440" marB="91440" anchor="b">
                    <a:solidFill>
                      <a:schemeClr val="accent2">
                        <a:lumMod val="40000"/>
                        <a:lumOff val="60000"/>
                      </a:schemeClr>
                    </a:solidFill>
                  </a:tcPr>
                </a:tc>
                <a:extLst>
                  <a:ext uri="{0D108BD9-81ED-4DB2-BD59-A6C34878D82A}">
                    <a16:rowId xmlns:a16="http://schemas.microsoft.com/office/drawing/2014/main" val="2914437117"/>
                  </a:ext>
                </a:extLst>
              </a:tr>
            </a:tbl>
          </a:graphicData>
        </a:graphic>
      </p:graphicFrame>
    </p:spTree>
    <p:extLst>
      <p:ext uri="{BB962C8B-B14F-4D97-AF65-F5344CB8AC3E}">
        <p14:creationId xmlns:p14="http://schemas.microsoft.com/office/powerpoint/2010/main" val="3879690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706200" y="192040"/>
            <a:ext cx="6969132" cy="857250"/>
          </a:xfrm>
        </p:spPr>
        <p:txBody>
          <a:bodyPr>
            <a:normAutofit fontScale="90000"/>
          </a:bodyPr>
          <a:lstStyle/>
          <a:p>
            <a:r>
              <a:rPr lang="en-US" sz="3600" b="1" dirty="0">
                <a:solidFill>
                  <a:srgbClr val="D50032"/>
                </a:solidFill>
                <a:latin typeface="Open Sans"/>
              </a:rPr>
              <a:t> 2. Use Funding to Accelerate TB </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11760" y="1143897"/>
            <a:ext cx="8320479" cy="3643481"/>
          </a:xfrm>
        </p:spPr>
        <p:txBody>
          <a:bodyPr>
            <a:normAutofit fontScale="92500" lnSpcReduction="20000"/>
          </a:bodyPr>
          <a:lstStyle/>
          <a:p>
            <a:pPr marL="114300" indent="0" algn="ctr">
              <a:lnSpc>
                <a:spcPct val="124000"/>
              </a:lnSpc>
              <a:spcBef>
                <a:spcPts val="0"/>
              </a:spcBef>
              <a:spcAft>
                <a:spcPts val="2400"/>
              </a:spcAft>
              <a:buNone/>
            </a:pPr>
            <a:r>
              <a:rPr lang="en-US" sz="2800" b="1" dirty="0">
                <a:latin typeface="Open Sans"/>
              </a:rPr>
              <a:t>End TB Now Act </a:t>
            </a:r>
            <a:r>
              <a:rPr lang="en-US" sz="2800" dirty="0">
                <a:latin typeface="Open Sans"/>
              </a:rPr>
              <a:t>(S.288, H.R.1776)</a:t>
            </a:r>
          </a:p>
          <a:p>
            <a:pPr marL="571500" indent="-457200">
              <a:lnSpc>
                <a:spcPct val="124000"/>
              </a:lnSpc>
              <a:spcBef>
                <a:spcPts val="0"/>
              </a:spcBef>
              <a:spcAft>
                <a:spcPts val="1200"/>
              </a:spcAft>
            </a:pPr>
            <a:r>
              <a:rPr lang="en-US" sz="2800" dirty="0">
                <a:latin typeface="Open Sans"/>
              </a:rPr>
              <a:t>Establish bold TB goals to reach most vulnerable</a:t>
            </a:r>
          </a:p>
          <a:p>
            <a:pPr marL="571500" indent="-457200">
              <a:lnSpc>
                <a:spcPct val="124000"/>
              </a:lnSpc>
              <a:spcBef>
                <a:spcPts val="0"/>
              </a:spcBef>
              <a:spcAft>
                <a:spcPts val="1200"/>
              </a:spcAft>
            </a:pPr>
            <a:r>
              <a:rPr lang="en-US" sz="2800" dirty="0">
                <a:latin typeface="Open Sans"/>
              </a:rPr>
              <a:t>Strengthen coordination</a:t>
            </a:r>
          </a:p>
          <a:p>
            <a:pPr marL="571500" indent="-457200">
              <a:lnSpc>
                <a:spcPct val="124000"/>
              </a:lnSpc>
              <a:spcBef>
                <a:spcPts val="0"/>
              </a:spcBef>
              <a:spcAft>
                <a:spcPts val="1200"/>
              </a:spcAft>
            </a:pPr>
            <a:r>
              <a:rPr lang="en-US" sz="2800" dirty="0">
                <a:latin typeface="Open Sans"/>
              </a:rPr>
              <a:t>Catalyze research and development</a:t>
            </a:r>
          </a:p>
          <a:p>
            <a:pPr marL="571500" indent="-457200">
              <a:lnSpc>
                <a:spcPct val="124000"/>
              </a:lnSpc>
              <a:spcBef>
                <a:spcPts val="0"/>
              </a:spcBef>
              <a:spcAft>
                <a:spcPts val="1200"/>
              </a:spcAft>
            </a:pPr>
            <a:r>
              <a:rPr lang="en-US" sz="2800" dirty="0">
                <a:latin typeface="Open Sans"/>
              </a:rPr>
              <a:t>Improve country capacity to address TB</a:t>
            </a:r>
          </a:p>
          <a:p>
            <a:pPr marL="571500" indent="-457200">
              <a:lnSpc>
                <a:spcPct val="124000"/>
              </a:lnSpc>
              <a:spcBef>
                <a:spcPts val="0"/>
              </a:spcBef>
              <a:spcAft>
                <a:spcPts val="1200"/>
              </a:spcAft>
            </a:pPr>
            <a:r>
              <a:rPr lang="en-US" sz="2800" dirty="0">
                <a:latin typeface="Open Sans"/>
              </a:rPr>
              <a:t>Accountability</a:t>
            </a:r>
          </a:p>
        </p:txBody>
      </p:sp>
    </p:spTree>
    <p:extLst>
      <p:ext uri="{BB962C8B-B14F-4D97-AF65-F5344CB8AC3E}">
        <p14:creationId xmlns:p14="http://schemas.microsoft.com/office/powerpoint/2010/main" val="3074050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706200" y="192040"/>
            <a:ext cx="6969132" cy="857250"/>
          </a:xfrm>
        </p:spPr>
        <p:txBody>
          <a:bodyPr>
            <a:normAutofit fontScale="90000"/>
          </a:bodyPr>
          <a:lstStyle/>
          <a:p>
            <a:r>
              <a:rPr lang="en-US" sz="3600" b="1" dirty="0">
                <a:solidFill>
                  <a:srgbClr val="D50032"/>
                </a:solidFill>
                <a:latin typeface="Open Sans"/>
              </a:rPr>
              <a:t> 2. Use Funding to Accelerate TB </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11760" y="1107897"/>
            <a:ext cx="8552240" cy="3643481"/>
          </a:xfrm>
        </p:spPr>
        <p:txBody>
          <a:bodyPr>
            <a:normAutofit fontScale="92500" lnSpcReduction="10000"/>
          </a:bodyPr>
          <a:lstStyle/>
          <a:p>
            <a:pPr marL="114300" indent="0" algn="ctr">
              <a:lnSpc>
                <a:spcPct val="124000"/>
              </a:lnSpc>
              <a:spcBef>
                <a:spcPts val="0"/>
              </a:spcBef>
              <a:spcAft>
                <a:spcPts val="2400"/>
              </a:spcAft>
              <a:buNone/>
            </a:pPr>
            <a:r>
              <a:rPr lang="en-US" sz="2800" b="1" dirty="0">
                <a:latin typeface="Open Sans" panose="020B0606030504020204" pitchFamily="34" charset="0"/>
                <a:ea typeface="Open Sans" panose="020B0606030504020204" pitchFamily="34" charset="0"/>
                <a:cs typeface="Open Sans" panose="020B0606030504020204" pitchFamily="34" charset="0"/>
              </a:rPr>
              <a:t>End TB Now Act</a:t>
            </a:r>
            <a:r>
              <a:rPr lang="en-US" sz="2800" dirty="0">
                <a:latin typeface="Open Sans" panose="020B0606030504020204" pitchFamily="34" charset="0"/>
                <a:ea typeface="Open Sans" panose="020B0606030504020204" pitchFamily="34" charset="0"/>
                <a:cs typeface="Open Sans" panose="020B0606030504020204" pitchFamily="34" charset="0"/>
              </a:rPr>
              <a:t> (S.288, H.R.1776)</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24000"/>
              </a:lnSpc>
              <a:spcBef>
                <a:spcPts val="0"/>
              </a:spcBef>
              <a:spcAft>
                <a:spcPts val="1200"/>
              </a:spcAft>
              <a:buNone/>
            </a:pPr>
            <a:r>
              <a:rPr lang="en-US" sz="2800" dirty="0">
                <a:latin typeface="Open Sans" panose="020B0606030504020204" pitchFamily="34" charset="0"/>
                <a:ea typeface="Open Sans" panose="020B0606030504020204" pitchFamily="34" charset="0"/>
                <a:cs typeface="Open Sans" panose="020B0606030504020204" pitchFamily="34" charset="0"/>
              </a:rPr>
              <a:t>May Ask for Congress: Please cosponsor the bipartisan End TB Now Act</a:t>
            </a:r>
          </a:p>
          <a:p>
            <a:pPr marL="571500" indent="-457200">
              <a:lnSpc>
                <a:spcPct val="124000"/>
              </a:lnSpc>
              <a:spcBef>
                <a:spcPts val="0"/>
              </a:spcBef>
              <a:spcAft>
                <a:spcPts val="1200"/>
              </a:spcAft>
            </a:pPr>
            <a:r>
              <a:rPr lang="en-US" sz="2800" dirty="0">
                <a:latin typeface="Open Sans" panose="020B0606030504020204" pitchFamily="34" charset="0"/>
                <a:ea typeface="Open Sans" panose="020B0606030504020204" pitchFamily="34" charset="0"/>
                <a:cs typeface="Open Sans" panose="020B0606030504020204" pitchFamily="34" charset="0"/>
              </a:rPr>
              <a:t>Find bill fact sheet in "Set the Agenda"</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571500" indent="-457200">
              <a:lnSpc>
                <a:spcPct val="124000"/>
              </a:lnSpc>
              <a:spcBef>
                <a:spcPts val="0"/>
              </a:spcBef>
              <a:spcAft>
                <a:spcPts val="1200"/>
              </a:spcAft>
            </a:pPr>
            <a:r>
              <a:rPr lang="en-US" sz="2800" dirty="0">
                <a:latin typeface="Open Sans" panose="020B0606030504020204" pitchFamily="34" charset="0"/>
                <a:ea typeface="Open Sans" panose="020B0606030504020204" pitchFamily="34" charset="0"/>
                <a:cs typeface="Open Sans" panose="020B0606030504020204" pitchFamily="34" charset="0"/>
              </a:rPr>
              <a:t>Find online action to Congress, media action, laser talk in the Action Center of website</a:t>
            </a:r>
          </a:p>
        </p:txBody>
      </p:sp>
    </p:spTree>
    <p:extLst>
      <p:ext uri="{BB962C8B-B14F-4D97-AF65-F5344CB8AC3E}">
        <p14:creationId xmlns:p14="http://schemas.microsoft.com/office/powerpoint/2010/main" val="1594680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706200" y="192040"/>
            <a:ext cx="6969132" cy="857250"/>
          </a:xfrm>
        </p:spPr>
        <p:txBody>
          <a:bodyPr>
            <a:normAutofit/>
          </a:bodyPr>
          <a:lstStyle/>
          <a:p>
            <a:r>
              <a:rPr lang="en-US" sz="3600" b="1" dirty="0">
                <a:solidFill>
                  <a:srgbClr val="D50032"/>
                </a:solidFill>
                <a:latin typeface="Open Sans"/>
              </a:rPr>
              <a:t> 3. Ensure U.S. Leadership</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11760" y="1479350"/>
            <a:ext cx="8320479" cy="3020028"/>
          </a:xfrm>
        </p:spPr>
        <p:txBody>
          <a:bodyPr>
            <a:normAutofit/>
          </a:bodyPr>
          <a:lstStyle/>
          <a:p>
            <a:pPr marL="114300" indent="0" algn="ctr">
              <a:lnSpc>
                <a:spcPct val="113999"/>
              </a:lnSpc>
              <a:spcBef>
                <a:spcPts val="0"/>
              </a:spcBef>
              <a:spcAft>
                <a:spcPts val="2400"/>
              </a:spcAft>
              <a:buNone/>
            </a:pPr>
            <a:r>
              <a:rPr lang="en-US" sz="2800" b="1" dirty="0">
                <a:latin typeface="Open Sans"/>
              </a:rPr>
              <a:t>Coming Soon: (Late May)</a:t>
            </a:r>
            <a:endParaRPr lang="en-US" dirty="0"/>
          </a:p>
          <a:p>
            <a:pPr marL="114300" indent="0" algn="ctr">
              <a:lnSpc>
                <a:spcPct val="113999"/>
              </a:lnSpc>
              <a:spcBef>
                <a:spcPts val="0"/>
              </a:spcBef>
              <a:spcAft>
                <a:spcPts val="2400"/>
              </a:spcAft>
              <a:buNone/>
            </a:pPr>
            <a:r>
              <a:rPr lang="en-US" sz="2800" dirty="0">
                <a:latin typeface="Open Sans"/>
              </a:rPr>
              <a:t>Bipartisan letter to the Biden Administration</a:t>
            </a:r>
            <a:endParaRPr lang="en-US" dirty="0"/>
          </a:p>
        </p:txBody>
      </p:sp>
    </p:spTree>
    <p:extLst>
      <p:ext uri="{BB962C8B-B14F-4D97-AF65-F5344CB8AC3E}">
        <p14:creationId xmlns:p14="http://schemas.microsoft.com/office/powerpoint/2010/main" val="1458844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777969" y="1332885"/>
            <a:ext cx="7588061" cy="24007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800" dirty="0">
                <a:latin typeface="Open Sans"/>
                <a:cs typeface="Open Sans"/>
              </a:rPr>
              <a:t>Join the next</a:t>
            </a:r>
          </a:p>
          <a:p>
            <a:pPr algn="ctr">
              <a:lnSpc>
                <a:spcPct val="114000"/>
              </a:lnSpc>
            </a:pPr>
            <a:r>
              <a:rPr lang="en-US" sz="2800" b="1" dirty="0">
                <a:solidFill>
                  <a:srgbClr val="D50032"/>
                </a:solidFill>
                <a:latin typeface="Open Sans"/>
                <a:cs typeface="Open Sans"/>
              </a:rPr>
              <a:t>RESULTS National Webinar</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spcAft>
                <a:spcPts val="2400"/>
              </a:spcAft>
            </a:pPr>
            <a:r>
              <a:rPr lang="en-US" sz="2800" b="1" dirty="0">
                <a:latin typeface="Open Sans"/>
                <a:ea typeface="Open Sans"/>
                <a:cs typeface="Open Sans"/>
              </a:rPr>
              <a:t>Saturday, June 3 at 1:00 pm ET</a:t>
            </a:r>
          </a:p>
          <a:p>
            <a:pPr algn="ctr">
              <a:lnSpc>
                <a:spcPct val="113999"/>
              </a:lnSpc>
              <a:spcAft>
                <a:spcPts val="3000"/>
              </a:spcAft>
            </a:pPr>
            <a:r>
              <a:rPr lang="en-US" sz="3200" i="1" dirty="0">
                <a:latin typeface="Open Sans"/>
                <a:ea typeface="Open Sans"/>
                <a:cs typeface="Open Sans"/>
              </a:rPr>
              <a:t>See you next month!</a:t>
            </a:r>
          </a:p>
        </p:txBody>
      </p:sp>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49</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574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5156-02F3-4E40-AC9A-4039ECB7EF2D}"/>
              </a:ext>
            </a:extLst>
          </p:cNvPr>
          <p:cNvSpPr>
            <a:spLocks noGrp="1"/>
          </p:cNvSpPr>
          <p:nvPr>
            <p:ph type="title"/>
          </p:nvPr>
        </p:nvSpPr>
        <p:spPr>
          <a:xfrm>
            <a:off x="457201" y="205979"/>
            <a:ext cx="7401491" cy="607621"/>
          </a:xfrm>
        </p:spPr>
        <p:txBody>
          <a:bodyPr>
            <a:normAutofit fontScale="90000"/>
          </a:bodyPr>
          <a:lstStyle/>
          <a:p>
            <a:r>
              <a:rPr lang="en-US" sz="3600" b="1" dirty="0">
                <a:solidFill>
                  <a:srgbClr val="D50032"/>
                </a:solidFill>
                <a:latin typeface="Open Sans"/>
                <a:ea typeface="Open Sans"/>
                <a:cs typeface="Open Sans"/>
              </a:rPr>
              <a:t>Hill Updates</a:t>
            </a:r>
            <a:endParaRPr lang="en-US" sz="3600" dirty="0">
              <a:solidFill>
                <a:srgbClr val="FF0000"/>
              </a:solidFill>
            </a:endParaRPr>
          </a:p>
        </p:txBody>
      </p:sp>
      <p:sp>
        <p:nvSpPr>
          <p:cNvPr id="3" name="Slide Number Placeholder 2">
            <a:extLst>
              <a:ext uri="{FF2B5EF4-FFF2-40B4-BE49-F238E27FC236}">
                <a16:creationId xmlns:a16="http://schemas.microsoft.com/office/drawing/2014/main" id="{C3084AE4-5070-FD4C-86E4-A68CCB5CCBE8}"/>
              </a:ext>
            </a:extLst>
          </p:cNvPr>
          <p:cNvSpPr>
            <a:spLocks noGrp="1"/>
          </p:cNvSpPr>
          <p:nvPr>
            <p:ph type="sldNum" sz="quarter" idx="12"/>
          </p:nvPr>
        </p:nvSpPr>
        <p:spPr/>
        <p:txBody>
          <a:bodyPr/>
          <a:lstStyle/>
          <a:p>
            <a:fld id="{307E6868-079E-1649-B8D1-459B42CE4DE3}" type="slidenum">
              <a:rPr lang="en-US" smtClean="0"/>
              <a:t>5</a:t>
            </a:fld>
            <a:endParaRPr lang="en-US" dirty="0"/>
          </a:p>
        </p:txBody>
      </p:sp>
      <p:sp>
        <p:nvSpPr>
          <p:cNvPr id="5" name="TextBox 4">
            <a:extLst>
              <a:ext uri="{FF2B5EF4-FFF2-40B4-BE49-F238E27FC236}">
                <a16:creationId xmlns:a16="http://schemas.microsoft.com/office/drawing/2014/main" id="{AEDDCEA7-3654-E84D-839A-1DAE17C6770C}"/>
              </a:ext>
            </a:extLst>
          </p:cNvPr>
          <p:cNvSpPr txBox="1"/>
          <p:nvPr/>
        </p:nvSpPr>
        <p:spPr>
          <a:xfrm>
            <a:off x="228600" y="846152"/>
            <a:ext cx="7982658" cy="3578993"/>
          </a:xfrm>
          <a:prstGeom prst="rect">
            <a:avLst/>
          </a:prstGeom>
          <a:noFill/>
        </p:spPr>
        <p:txBody>
          <a:bodyPr wrap="square" lIns="91440" tIns="45720" rIns="91440" bIns="45720" rtlCol="0" anchor="t">
            <a:spAutoFit/>
          </a:bodyPr>
          <a:lstStyle/>
          <a:p>
            <a:pPr marL="285750" indent="-285750">
              <a:lnSpc>
                <a:spcPct val="114000"/>
              </a:lnSpc>
              <a:spcAft>
                <a:spcPts val="600"/>
              </a:spcAft>
              <a:buFont typeface="Arial" panose="020B0604020202020204" pitchFamily="34" charset="0"/>
              <a:buChar char="•"/>
            </a:pPr>
            <a:r>
              <a:rPr lang="en-US" sz="2000" b="1" dirty="0">
                <a:latin typeface="Open Sans"/>
                <a:ea typeface="Open Sans"/>
                <a:cs typeface="Open Sans"/>
              </a:rPr>
              <a:t>Debt Ceiling Crisis </a:t>
            </a:r>
          </a:p>
          <a:p>
            <a:pPr marL="742950" lvl="1" indent="-285750">
              <a:lnSpc>
                <a:spcPct val="114000"/>
              </a:lnSpc>
              <a:spcAft>
                <a:spcPts val="600"/>
              </a:spcAft>
              <a:buFont typeface="Arial" panose="020B0604020202020204" pitchFamily="34" charset="0"/>
              <a:buChar char="•"/>
            </a:pPr>
            <a:r>
              <a:rPr lang="en-US" sz="2000" dirty="0">
                <a:latin typeface="Open Sans"/>
                <a:ea typeface="Open Sans"/>
                <a:cs typeface="Open Sans"/>
              </a:rPr>
              <a:t>Looming threats on budget, cuts to social spending and critical anti-poverty programs, e.g. SNAP, Medicaid</a:t>
            </a:r>
          </a:p>
          <a:p>
            <a:pPr marL="742950" lvl="1" indent="-285750">
              <a:lnSpc>
                <a:spcPct val="114000"/>
              </a:lnSpc>
              <a:spcAft>
                <a:spcPts val="600"/>
              </a:spcAft>
              <a:buFont typeface="Arial" panose="020B0604020202020204" pitchFamily="34" charset="0"/>
              <a:buChar char="•"/>
            </a:pPr>
            <a:r>
              <a:rPr lang="en-US" sz="2000" dirty="0">
                <a:latin typeface="Open Sans"/>
                <a:ea typeface="Open Sans"/>
                <a:cs typeface="Open Sans"/>
              </a:rPr>
              <a:t>Debt ceiling negotiations threaten U.S. and global economy and put anti-poverty programs at risk</a:t>
            </a:r>
          </a:p>
          <a:p>
            <a:pPr marL="742950" lvl="1" indent="-285750">
              <a:lnSpc>
                <a:spcPct val="114000"/>
              </a:lnSpc>
              <a:spcAft>
                <a:spcPts val="600"/>
              </a:spcAft>
              <a:buFont typeface="Arial" panose="020B0604020202020204" pitchFamily="34" charset="0"/>
              <a:buChar char="•"/>
            </a:pPr>
            <a:r>
              <a:rPr lang="en-US" sz="2000" dirty="0">
                <a:latin typeface="Open Sans"/>
                <a:ea typeface="Open Sans"/>
                <a:cs typeface="Open Sans"/>
              </a:rPr>
              <a:t>President Biden and congressional Leaders to meet May 9</a:t>
            </a:r>
          </a:p>
          <a:p>
            <a:pPr marL="285750" indent="-285750">
              <a:lnSpc>
                <a:spcPct val="114000"/>
              </a:lnSpc>
              <a:spcAft>
                <a:spcPts val="600"/>
              </a:spcAft>
              <a:buFont typeface="Arial" panose="020B0604020202020204" pitchFamily="34" charset="0"/>
              <a:buChar char="•"/>
            </a:pPr>
            <a:r>
              <a:rPr lang="en-US" sz="2000" b="1" dirty="0">
                <a:latin typeface="Open Sans"/>
                <a:ea typeface="Open Sans"/>
                <a:cs typeface="Open Sans"/>
              </a:rPr>
              <a:t>Annual government funding bill is best opportunity for CTC in 2023</a:t>
            </a:r>
          </a:p>
          <a:p>
            <a:pPr marL="742950" lvl="1" indent="-285750">
              <a:lnSpc>
                <a:spcPct val="114000"/>
              </a:lnSpc>
              <a:spcAft>
                <a:spcPts val="600"/>
              </a:spcAft>
              <a:buFont typeface="Arial" panose="020B0604020202020204" pitchFamily="34" charset="0"/>
              <a:buChar char="•"/>
            </a:pPr>
            <a:r>
              <a:rPr lang="en-US" sz="2000" dirty="0">
                <a:latin typeface="Open Sans"/>
                <a:ea typeface="Open Sans"/>
                <a:cs typeface="Open Sans"/>
              </a:rPr>
              <a:t>This fall at the earliest – after debt ceiling debate completed</a:t>
            </a:r>
            <a:endParaRPr lang="en-US" sz="1600" dirty="0"/>
          </a:p>
        </p:txBody>
      </p:sp>
    </p:spTree>
    <p:extLst>
      <p:ext uri="{BB962C8B-B14F-4D97-AF65-F5344CB8AC3E}">
        <p14:creationId xmlns:p14="http://schemas.microsoft.com/office/powerpoint/2010/main" val="2533348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1538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cs typeface="Open Sans"/>
              </a:rPr>
              <a:t>Targeted action on the CTC</a:t>
            </a:r>
            <a:endParaRPr lang="en-US" sz="3200" dirty="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269999" y="834546"/>
            <a:ext cx="8604000" cy="3984489"/>
          </a:xfrm>
          <a:prstGeom prst="rect">
            <a:avLst/>
          </a:prstGeom>
          <a:noFill/>
        </p:spPr>
        <p:txBody>
          <a:bodyPr wrap="square" lIns="91440" tIns="45720" rIns="91440" bIns="45720" rtlCol="0" anchor="t">
            <a:spAutoFit/>
          </a:bodyPr>
          <a:lstStyle/>
          <a:p>
            <a:pPr algn="ctr">
              <a:lnSpc>
                <a:spcPct val="114000"/>
              </a:lnSpc>
            </a:pPr>
            <a:r>
              <a:rPr lang="en-US" sz="2400" b="1" dirty="0">
                <a:latin typeface="Open Sans" panose="020B0606030504020204" pitchFamily="34" charset="0"/>
                <a:ea typeface="Open Sans" panose="020B0606030504020204" pitchFamily="34" charset="0"/>
                <a:cs typeface="Open Sans" panose="020B0606030504020204" pitchFamily="34" charset="0"/>
              </a:rPr>
              <a:t>Help get co-sponsors for the </a:t>
            </a:r>
          </a:p>
          <a:p>
            <a:pPr algn="ctr">
              <a:lnSpc>
                <a:spcPct val="114000"/>
              </a:lnSpc>
              <a:spcAft>
                <a:spcPts val="1200"/>
              </a:spcAft>
            </a:pPr>
            <a:r>
              <a:rPr lang="en-US" sz="2400" b="1" i="1" dirty="0">
                <a:latin typeface="Open Sans" panose="020B0606030504020204" pitchFamily="34" charset="0"/>
                <a:ea typeface="Open Sans" panose="020B0606030504020204" pitchFamily="34" charset="0"/>
                <a:cs typeface="Open Sans" panose="020B0606030504020204" pitchFamily="34" charset="0"/>
              </a:rPr>
              <a:t>American Families Act (AFA)</a:t>
            </a:r>
          </a:p>
          <a:p>
            <a:pPr algn="ctr">
              <a:lnSpc>
                <a:spcPct val="114000"/>
              </a:lnSpc>
              <a:spcAft>
                <a:spcPts val="1800"/>
              </a:spcAft>
            </a:pPr>
            <a:r>
              <a:rPr lang="en-US" sz="2000" dirty="0">
                <a:latin typeface="Open Sans"/>
                <a:ea typeface="Open Sans"/>
                <a:cs typeface="Open Sans"/>
              </a:rPr>
              <a:t>The AFA would restore the CTC to its 2021 levels, covering all families with low-incomes, regardless of earnings. </a:t>
            </a:r>
          </a:p>
          <a:p>
            <a:pPr algn="ctr">
              <a:lnSpc>
                <a:spcPct val="114000"/>
              </a:lnSpc>
              <a:spcAft>
                <a:spcPts val="1800"/>
              </a:spcAft>
            </a:pPr>
            <a:r>
              <a:rPr lang="en-US" sz="2000" b="1" dirty="0">
                <a:latin typeface="Open Sans"/>
                <a:ea typeface="Open Sans"/>
                <a:cs typeface="Open Sans"/>
              </a:rPr>
              <a:t>Goal is 175 original co-sponsors </a:t>
            </a:r>
            <a:r>
              <a:rPr lang="en-US" sz="2000" dirty="0">
                <a:latin typeface="Open Sans"/>
                <a:ea typeface="Open Sans"/>
                <a:cs typeface="Open Sans"/>
              </a:rPr>
              <a:t>(107 so far) to show strong support for expanding the CTC this year. </a:t>
            </a:r>
            <a:r>
              <a:rPr lang="en-US" sz="2000" dirty="0">
                <a:latin typeface="Open Sans"/>
                <a:ea typeface="Open Sans"/>
                <a:cs typeface="Open Sans"/>
                <a:hlinkClick r:id="rId3"/>
              </a:rPr>
              <a:t>See if your Democratic House member has signed on</a:t>
            </a:r>
            <a:r>
              <a:rPr lang="en-US" sz="2000" dirty="0">
                <a:latin typeface="Open Sans"/>
                <a:ea typeface="Open Sans"/>
                <a:cs typeface="Open Sans"/>
              </a:rPr>
              <a:t> as an original cosponsor.</a:t>
            </a:r>
          </a:p>
          <a:p>
            <a:pPr algn="ctr">
              <a:lnSpc>
                <a:spcPct val="114000"/>
              </a:lnSpc>
              <a:spcAft>
                <a:spcPts val="1200"/>
              </a:spcAft>
            </a:pPr>
            <a:r>
              <a:rPr lang="en-US" sz="2000" dirty="0">
                <a:latin typeface="Open Sans"/>
                <a:ea typeface="Open Sans"/>
                <a:cs typeface="Open Sans"/>
              </a:rPr>
              <a:t>Check this </a:t>
            </a:r>
            <a:r>
              <a:rPr lang="en-US" sz="2000" dirty="0">
                <a:latin typeface="Open Sans"/>
                <a:ea typeface="Open Sans"/>
                <a:cs typeface="Open Sans"/>
                <a:hlinkClick r:id="rId4"/>
              </a:rPr>
              <a:t>new blog</a:t>
            </a:r>
            <a:r>
              <a:rPr lang="en-US" sz="2000" dirty="0">
                <a:latin typeface="Open Sans"/>
                <a:ea typeface="Open Sans"/>
                <a:cs typeface="Open Sans"/>
              </a:rPr>
              <a:t> for resources to ask your Democratic member to sign on.</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346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1846004" y="3652352"/>
            <a:ext cx="5147187" cy="646198"/>
          </a:xfrm>
        </p:spPr>
        <p:txBody>
          <a:bodyPr>
            <a:noAutofit/>
          </a:bodyPr>
          <a:lstStyle/>
          <a:p>
            <a:br>
              <a:rPr lang="en-US" sz="1600" dirty="0">
                <a:latin typeface="Open Sans"/>
              </a:rPr>
            </a:br>
            <a:r>
              <a:rPr lang="en-US" sz="1600" b="1" dirty="0"/>
              <a:t>Alex Coccia, Ph.D.</a:t>
            </a:r>
            <a:br>
              <a:rPr lang="en-US" sz="1600" b="1" dirty="0">
                <a:latin typeface="Open Sans"/>
              </a:rPr>
            </a:br>
            <a:r>
              <a:rPr lang="en-US" sz="1600" dirty="0">
                <a:latin typeface="Open Sans"/>
                <a:ea typeface="Open Sans"/>
                <a:cs typeface="Open Sans"/>
              </a:rPr>
              <a:t>Senior Policy Analyst</a:t>
            </a:r>
            <a:br>
              <a:rPr lang="en-US" sz="1600" dirty="0">
                <a:latin typeface="Open Sans"/>
                <a:ea typeface="Open Sans"/>
                <a:cs typeface="Open Sans"/>
              </a:rPr>
            </a:br>
            <a:r>
              <a:rPr lang="en-US" sz="1600" dirty="0">
                <a:latin typeface="Open Sans"/>
                <a:ea typeface="Open Sans"/>
                <a:cs typeface="Open Sans"/>
              </a:rPr>
              <a:t>Center for the Study of Social Policy</a:t>
            </a:r>
            <a:br>
              <a:rPr lang="en-US" sz="1600" dirty="0">
                <a:latin typeface="Open Sans"/>
              </a:rPr>
            </a:br>
            <a:r>
              <a:rPr lang="en-US" sz="1600" dirty="0">
                <a:latin typeface="Open Sans"/>
                <a:ea typeface="Open Sans"/>
                <a:cs typeface="Open Sans"/>
                <a:hlinkClick r:id="rId3"/>
              </a:rPr>
              <a:t>alex.coccia@cssp.org</a:t>
            </a:r>
            <a:endParaRPr lang="en-US" sz="1600" dirty="0">
              <a:latin typeface="Open Sans"/>
              <a:ea typeface="Open Sans"/>
              <a:cs typeface="Open Sans"/>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18854" y="47892"/>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D50032"/>
                </a:solidFill>
                <a:latin typeface="Open Sans"/>
                <a:ea typeface="Open Sans"/>
                <a:cs typeface="Open Sans"/>
              </a:rPr>
              <a:t>Guest Speaker</a:t>
            </a:r>
          </a:p>
        </p:txBody>
      </p:sp>
      <p:pic>
        <p:nvPicPr>
          <p:cNvPr id="5" name="Picture 2" descr="Portrait of Alex Coccia">
            <a:extLst>
              <a:ext uri="{FF2B5EF4-FFF2-40B4-BE49-F238E27FC236}">
                <a16:creationId xmlns:a16="http://schemas.microsoft.com/office/drawing/2014/main" id="{1B10253A-3BA5-EBE9-5BBA-5CF854313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121" y="1049657"/>
            <a:ext cx="2006955" cy="25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4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520157" y="2087566"/>
            <a:ext cx="6103686" cy="57748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US" sz="2800" dirty="0">
                <a:latin typeface="Libre Franklin" pitchFamily="2" charset="0"/>
                <a:cs typeface="Helvetica" panose="020B0604020202020204" pitchFamily="34" charset="0"/>
              </a:rPr>
              <a:t>RESULTS National Webinar</a:t>
            </a:r>
            <a:br>
              <a:rPr lang="en-US" sz="2800" dirty="0">
                <a:latin typeface="Libre Franklin" pitchFamily="2" charset="0"/>
                <a:cs typeface="Helvetica" panose="020B0604020202020204" pitchFamily="34" charset="0"/>
              </a:rPr>
            </a:br>
            <a:r>
              <a:rPr lang="en-US" sz="2800" dirty="0">
                <a:latin typeface="Libre Franklin" pitchFamily="2" charset="0"/>
                <a:cs typeface="Helvetica" panose="020B0604020202020204" pitchFamily="34" charset="0"/>
              </a:rPr>
              <a:t>Saturday, May 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93907"/>
            <a:ext cx="2803021" cy="1084233"/>
          </a:xfrm>
          <a:prstGeom prst="rect">
            <a:avLst/>
          </a:prstGeom>
        </p:spPr>
      </p:pic>
      <p:sp>
        <p:nvSpPr>
          <p:cNvPr id="16" name="Shape 75"/>
          <p:cNvSpPr/>
          <p:nvPr/>
        </p:nvSpPr>
        <p:spPr>
          <a:xfrm>
            <a:off x="0" y="4868560"/>
            <a:ext cx="9144000" cy="293473"/>
          </a:xfrm>
          <a:prstGeom prst="rect">
            <a:avLst/>
          </a:prstGeom>
          <a:solidFill>
            <a:srgbClr val="215E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FFFFFF"/>
              </a:solidFill>
              <a:effectLst/>
              <a:uLnTx/>
              <a:uFillTx/>
              <a:latin typeface="Georgia" panose="02040502050405020303" pitchFamily="18" charset="0"/>
              <a:cs typeface="Arial"/>
              <a:sym typeface="Arial"/>
            </a:endParaRPr>
          </a:p>
        </p:txBody>
      </p:sp>
      <p:sp>
        <p:nvSpPr>
          <p:cNvPr id="9" name="TextBox 8"/>
          <p:cNvSpPr txBox="1"/>
          <p:nvPr/>
        </p:nvSpPr>
        <p:spPr>
          <a:xfrm>
            <a:off x="3959352" y="4868245"/>
            <a:ext cx="518464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cs typeface="Arial"/>
                <a:sym typeface="Arial"/>
              </a:rPr>
              <a:t>www.CSSP.org</a:t>
            </a:r>
            <a:r>
              <a:rPr kumimoji="0" lang="en-US" sz="1100" b="0" i="0" u="none" strike="noStrike" kern="0" cap="none" spc="0" normalizeH="0" baseline="0" noProof="0" dirty="0">
                <a:ln>
                  <a:noFill/>
                </a:ln>
                <a:solidFill>
                  <a:srgbClr val="000000"/>
                </a:solidFill>
                <a:effectLst/>
                <a:uLnTx/>
                <a:uFillTx/>
                <a:latin typeface="Arial"/>
                <a:cs typeface="Arial"/>
                <a:sym typeface="Arial"/>
              </a:rPr>
              <a:t>  |  </a:t>
            </a:r>
            <a:r>
              <a:rPr kumimoji="0" lang="en-US" sz="1100" b="0" i="0" u="none" strike="noStrike" kern="0" cap="none" spc="0" normalizeH="0" baseline="0" noProof="0" dirty="0">
                <a:ln>
                  <a:noFill/>
                </a:ln>
                <a:solidFill>
                  <a:srgbClr val="FFFFFF"/>
                </a:solidFill>
                <a:effectLst/>
                <a:uLnTx/>
                <a:uFillTx/>
                <a:latin typeface="Arial"/>
                <a:cs typeface="Arial"/>
                <a:sym typeface="Arial"/>
              </a:rPr>
              <a:t>info@CSSP.org </a:t>
            </a:r>
            <a:r>
              <a:rPr kumimoji="0" lang="en-US" sz="1100" b="0" i="0" u="none" strike="noStrike" kern="0" cap="none" spc="0" normalizeH="0" baseline="0" noProof="0" dirty="0">
                <a:ln>
                  <a:noFill/>
                </a:ln>
                <a:solidFill>
                  <a:srgbClr val="000000"/>
                </a:solidFill>
                <a:effectLst/>
                <a:uLnTx/>
                <a:uFillTx/>
                <a:latin typeface="Arial"/>
                <a:cs typeface="Arial"/>
                <a:sym typeface="Arial"/>
              </a:rPr>
              <a:t> | </a:t>
            </a:r>
            <a:r>
              <a:rPr kumimoji="0" lang="en-US" sz="1100" b="0" i="0" u="none" strike="noStrike" kern="0" cap="none" spc="0" normalizeH="0" baseline="0" noProof="0" dirty="0">
                <a:ln>
                  <a:noFill/>
                </a:ln>
                <a:solidFill>
                  <a:srgbClr val="FFFFFF"/>
                </a:solidFill>
                <a:effectLst/>
                <a:uLnTx/>
                <a:uFillTx/>
                <a:latin typeface="Arial"/>
                <a:cs typeface="Arial"/>
                <a:sym typeface="Arial"/>
              </a:rPr>
              <a:t>202.371.1565</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544" y="-4273"/>
            <a:ext cx="1429351" cy="95097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731" y="-4273"/>
            <a:ext cx="1427288" cy="95097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7019" y="-525"/>
            <a:ext cx="1427288" cy="95097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5967" y="-1050"/>
            <a:ext cx="1425229" cy="95097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1465" y="-4273"/>
            <a:ext cx="1424406" cy="95097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5871" y="-4273"/>
            <a:ext cx="1515618" cy="950976"/>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60" y="-4273"/>
            <a:ext cx="1483590" cy="950976"/>
          </a:xfrm>
          <a:prstGeom prst="rect">
            <a:avLst/>
          </a:prstGeom>
        </p:spPr>
      </p:pic>
      <p:sp>
        <p:nvSpPr>
          <p:cNvPr id="2" name="TextBox 1">
            <a:extLst>
              <a:ext uri="{FF2B5EF4-FFF2-40B4-BE49-F238E27FC236}">
                <a16:creationId xmlns:a16="http://schemas.microsoft.com/office/drawing/2014/main" id="{3D7246C0-8038-C7AE-73BD-DB7642E644D5}"/>
              </a:ext>
            </a:extLst>
          </p:cNvPr>
          <p:cNvSpPr txBox="1"/>
          <p:nvPr/>
        </p:nvSpPr>
        <p:spPr>
          <a:xfrm>
            <a:off x="2780432" y="2810144"/>
            <a:ext cx="330768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ibre Franklin" pitchFamily="2" charset="0"/>
                <a:cs typeface="Arial"/>
                <a:sym typeface="Arial"/>
              </a:rPr>
              <a:t>Alex Coccia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ibre Franklin" pitchFamily="2" charset="0"/>
                <a:cs typeface="Arial"/>
                <a:sym typeface="Arial"/>
              </a:rPr>
              <a:t>Senior Policy Analyst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Libre Franklin" pitchFamily="2" charset="0"/>
                <a:cs typeface="Arial"/>
                <a:sym typeface="Arial"/>
              </a:rPr>
              <a:t>Center for the Study of Social Policy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2105" y="244221"/>
            <a:ext cx="6602459" cy="435600"/>
          </a:xfrm>
        </p:spPr>
        <p:txBody>
          <a:bodyPr/>
          <a:lstStyle/>
          <a:p>
            <a:r>
              <a:rPr lang="en-US" dirty="0">
                <a:latin typeface="Libre Franklin" pitchFamily="2" charset="0"/>
              </a:rPr>
              <a:t>The ABC Coalition</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BD66A6C-3806-4F03-9A0B-B2E89CE1BFBB}" type="slidenum">
              <a:rPr kumimoji="0" lang="en-US" sz="1400" b="0" i="0" u="none" strike="noStrike" kern="0" cap="none" spc="0" normalizeH="0" baseline="0" noProof="0" smtClean="0">
                <a:ln>
                  <a:noFill/>
                </a:ln>
                <a:solidFill>
                  <a:srgbClr val="FFFFFF"/>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dirty="0">
              <a:ln>
                <a:noFill/>
              </a:ln>
              <a:solidFill>
                <a:srgbClr val="FFFFFF"/>
              </a:solidFill>
              <a:effectLst/>
              <a:uLnTx/>
              <a:uFillTx/>
              <a:latin typeface="Arial"/>
              <a:cs typeface="Arial"/>
              <a:sym typeface="Arial"/>
            </a:endParaRPr>
          </a:p>
        </p:txBody>
      </p:sp>
      <p:pic>
        <p:nvPicPr>
          <p:cNvPr id="1026" name="Picture 2" descr="A picture containing text, clipart&#10;&#10;Description automatically generated">
            <a:extLst>
              <a:ext uri="{FF2B5EF4-FFF2-40B4-BE49-F238E27FC236}">
                <a16:creationId xmlns:a16="http://schemas.microsoft.com/office/drawing/2014/main" id="{9DAFB505-FD2A-6504-7D3F-243DBAD60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923" y="3039758"/>
            <a:ext cx="5704822" cy="1746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B364585-DD9C-1FD1-A1D3-511639802E3E}"/>
              </a:ext>
            </a:extLst>
          </p:cNvPr>
          <p:cNvSpPr txBox="1"/>
          <p:nvPr/>
        </p:nvSpPr>
        <p:spPr>
          <a:xfrm>
            <a:off x="5418358" y="2571027"/>
            <a:ext cx="32255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ibre Franklin" pitchFamily="2" charset="0"/>
                <a:cs typeface="Arial"/>
                <a:sym typeface="Arial"/>
                <a:hlinkClick r:id="rId4"/>
              </a:rPr>
              <a:t>Learn more about the ABC Coalition</a:t>
            </a:r>
            <a:endParaRPr kumimoji="0" lang="en-US" sz="1400" b="0" i="0" u="none" strike="noStrike" kern="0" cap="none" spc="0" normalizeH="0" baseline="0" noProof="0" dirty="0">
              <a:ln>
                <a:noFill/>
              </a:ln>
              <a:solidFill>
                <a:srgbClr val="000000"/>
              </a:solidFill>
              <a:effectLst/>
              <a:uLnTx/>
              <a:uFillTx/>
              <a:latin typeface="Libre Franklin" pitchFamily="2" charset="0"/>
              <a:cs typeface="Arial"/>
              <a:sym typeface="Arial"/>
            </a:endParaRPr>
          </a:p>
        </p:txBody>
      </p:sp>
      <p:sp>
        <p:nvSpPr>
          <p:cNvPr id="6" name="TextBox 5">
            <a:extLst>
              <a:ext uri="{FF2B5EF4-FFF2-40B4-BE49-F238E27FC236}">
                <a16:creationId xmlns:a16="http://schemas.microsoft.com/office/drawing/2014/main" id="{76F1C6C9-A55F-4DF9-37BE-15566BB04535}"/>
              </a:ext>
            </a:extLst>
          </p:cNvPr>
          <p:cNvSpPr txBox="1"/>
          <p:nvPr/>
        </p:nvSpPr>
        <p:spPr>
          <a:xfrm>
            <a:off x="648361" y="2571027"/>
            <a:ext cx="315182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ibre Franklin" pitchFamily="2" charset="0"/>
                <a:cs typeface="Arial"/>
                <a:sym typeface="Arial"/>
                <a:hlinkClick r:id="rId5"/>
              </a:rPr>
              <a:t>Our Principles for a Child Allowance</a:t>
            </a:r>
            <a:endParaRPr kumimoji="0" lang="en-US" sz="1400" b="0" i="0" u="none" strike="noStrike" kern="0" cap="none" spc="0" normalizeH="0" baseline="0" noProof="0" dirty="0">
              <a:ln>
                <a:noFill/>
              </a:ln>
              <a:solidFill>
                <a:srgbClr val="000000"/>
              </a:solidFill>
              <a:effectLst/>
              <a:uLnTx/>
              <a:uFillTx/>
              <a:latin typeface="Libre Franklin" pitchFamily="2" charset="0"/>
              <a:cs typeface="Arial"/>
              <a:sym typeface="Arial"/>
            </a:endParaRPr>
          </a:p>
        </p:txBody>
      </p:sp>
      <p:sp>
        <p:nvSpPr>
          <p:cNvPr id="7" name="Content Placeholder 1">
            <a:extLst>
              <a:ext uri="{FF2B5EF4-FFF2-40B4-BE49-F238E27FC236}">
                <a16:creationId xmlns:a16="http://schemas.microsoft.com/office/drawing/2014/main" id="{924E0340-D6F9-FCB0-9511-A6FD1E7B4DFB}"/>
              </a:ext>
            </a:extLst>
          </p:cNvPr>
          <p:cNvSpPr txBox="1">
            <a:spLocks/>
          </p:cNvSpPr>
          <p:nvPr/>
        </p:nvSpPr>
        <p:spPr>
          <a:xfrm>
            <a:off x="225628" y="856209"/>
            <a:ext cx="8739078" cy="165252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15E87"/>
              </a:buClr>
              <a:buSzPts val="2400"/>
              <a:buFont typeface="Quattrocento Sans"/>
              <a:buChar char="◉"/>
              <a:defRPr sz="2400" b="0" i="0" u="none" strike="noStrike" cap="none">
                <a:solidFill>
                  <a:srgbClr val="000000"/>
                </a:solidFill>
                <a:latin typeface="+mn-lt"/>
                <a:ea typeface="Quattrocento Sans"/>
                <a:cs typeface="Quattrocento Sans"/>
                <a:sym typeface="Quattrocento Sans"/>
              </a:defRPr>
            </a:lvl1pPr>
            <a:lvl2pPr marL="914400" marR="0" lvl="1" indent="-355600" algn="l" rtl="0">
              <a:lnSpc>
                <a:spcPct val="100000"/>
              </a:lnSpc>
              <a:spcBef>
                <a:spcPts val="0"/>
              </a:spcBef>
              <a:spcAft>
                <a:spcPts val="0"/>
              </a:spcAft>
              <a:buClr>
                <a:srgbClr val="215E87"/>
              </a:buClr>
              <a:buSzPts val="2000"/>
              <a:buFont typeface="Quattrocento Sans"/>
              <a:buChar char="○"/>
              <a:defRPr sz="2000" b="0" i="0" u="none" strike="noStrike" cap="none">
                <a:solidFill>
                  <a:srgbClr val="000000"/>
                </a:solidFill>
                <a:latin typeface="+mn-lt"/>
                <a:ea typeface="Quattrocento Sans"/>
                <a:cs typeface="Quattrocento Sans"/>
                <a:sym typeface="Quattrocento Sans"/>
              </a:defRPr>
            </a:lvl2pPr>
            <a:lvl3pPr marL="1371600" marR="0" lvl="2" indent="-355600" algn="l" rtl="0">
              <a:lnSpc>
                <a:spcPct val="100000"/>
              </a:lnSpc>
              <a:spcBef>
                <a:spcPts val="0"/>
              </a:spcBef>
              <a:spcAft>
                <a:spcPts val="0"/>
              </a:spcAft>
              <a:buClr>
                <a:srgbClr val="215E87"/>
              </a:buClr>
              <a:buSzPts val="2000"/>
              <a:buFont typeface="Quattrocento Sans"/>
              <a:buChar char="■"/>
              <a:defRPr sz="2000" b="0" i="0" u="none" strike="noStrike" cap="none">
                <a:solidFill>
                  <a:srgbClr val="000000"/>
                </a:solidFill>
                <a:latin typeface="+mn-lt"/>
                <a:ea typeface="Quattrocento Sans"/>
                <a:cs typeface="Quattrocento Sans"/>
                <a:sym typeface="Quattrocento Sans"/>
              </a:defRPr>
            </a:lvl3pPr>
            <a:lvl4pPr marL="1828800" marR="0" lvl="3" indent="-342900" algn="l" rtl="0">
              <a:lnSpc>
                <a:spcPct val="100000"/>
              </a:lnSpc>
              <a:spcBef>
                <a:spcPts val="0"/>
              </a:spcBef>
              <a:spcAft>
                <a:spcPts val="0"/>
              </a:spcAft>
              <a:buClr>
                <a:srgbClr val="215E87"/>
              </a:buClr>
              <a:buSzPts val="1800"/>
              <a:buFont typeface="Quattrocento Sans"/>
              <a:buChar char="●"/>
              <a:defRPr sz="1800" b="0" i="0" u="none" strike="noStrike" cap="none">
                <a:solidFill>
                  <a:srgbClr val="000000"/>
                </a:solidFill>
                <a:latin typeface="+mn-lt"/>
                <a:ea typeface="Quattrocento Sans"/>
                <a:cs typeface="Quattrocento Sans"/>
                <a:sym typeface="Quattrocento Sans"/>
              </a:defRPr>
            </a:lvl4pPr>
            <a:lvl5pPr marL="2286000" marR="0" lvl="4" indent="-342900" algn="l" rtl="0">
              <a:lnSpc>
                <a:spcPct val="100000"/>
              </a:lnSpc>
              <a:spcBef>
                <a:spcPts val="0"/>
              </a:spcBef>
              <a:spcAft>
                <a:spcPts val="0"/>
              </a:spcAft>
              <a:buClr>
                <a:srgbClr val="215E87"/>
              </a:buClr>
              <a:buSzPts val="1800"/>
              <a:buFont typeface="Quattrocento Sans"/>
              <a:buChar char="○"/>
              <a:defRPr sz="1800" b="0" i="0" u="none" strike="noStrike" cap="none">
                <a:solidFill>
                  <a:srgbClr val="000000"/>
                </a:solidFill>
                <a:latin typeface="+mn-lt"/>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marR="0" lvl="0" indent="0" algn="just" defTabSz="914400" rtl="0" eaLnBrk="1" fontAlgn="auto" latinLnBrk="0" hangingPunct="1">
              <a:lnSpc>
                <a:spcPct val="100000"/>
              </a:lnSpc>
              <a:spcBef>
                <a:spcPts val="0"/>
              </a:spcBef>
              <a:spcAft>
                <a:spcPts val="0"/>
              </a:spcAft>
              <a:buClr>
                <a:srgbClr val="215E87"/>
              </a:buClr>
              <a:buSzPts val="2400"/>
              <a:buFont typeface="Quattrocento Sans"/>
              <a:buNone/>
              <a:tabLst/>
              <a:defRPr/>
            </a:pPr>
            <a:endParaRPr kumimoji="0" lang="en-US" sz="1400" b="0" i="0" u="none" strike="noStrike" kern="0" cap="none" spc="0" normalizeH="0" baseline="0" noProof="0" dirty="0">
              <a:ln>
                <a:noFill/>
              </a:ln>
              <a:solidFill>
                <a:srgbClr val="000000"/>
              </a:solidFill>
              <a:effectLst/>
              <a:uLnTx/>
              <a:uFillTx/>
              <a:latin typeface="Libre Franklin" pitchFamily="2" charset="0"/>
              <a:sym typeface="Quattrocento Sans"/>
            </a:endParaRPr>
          </a:p>
          <a:p>
            <a:pPr marL="76200" marR="0" lvl="0" indent="0" algn="just" defTabSz="914400" rtl="0" eaLnBrk="1" fontAlgn="auto" latinLnBrk="0" hangingPunct="1">
              <a:lnSpc>
                <a:spcPct val="100000"/>
              </a:lnSpc>
              <a:spcBef>
                <a:spcPts val="0"/>
              </a:spcBef>
              <a:spcAft>
                <a:spcPts val="0"/>
              </a:spcAft>
              <a:buClr>
                <a:srgbClr val="215E87"/>
              </a:buClr>
              <a:buSzPts val="2400"/>
              <a:buFont typeface="Quattrocento Sans"/>
              <a:buNone/>
              <a:tabLst/>
              <a:defRPr/>
            </a:pPr>
            <a:r>
              <a:rPr kumimoji="0" lang="en-US" sz="1400" b="0" i="0" u="none" strike="noStrike" kern="0" cap="none" spc="0" normalizeH="0" baseline="0" noProof="0" dirty="0">
                <a:ln>
                  <a:noFill/>
                </a:ln>
                <a:solidFill>
                  <a:srgbClr val="000000"/>
                </a:solidFill>
                <a:effectLst/>
                <a:uLnTx/>
                <a:uFillTx/>
                <a:latin typeface="Libre Franklin" pitchFamily="2" charset="0"/>
                <a:sym typeface="Quattrocento Sans"/>
              </a:rPr>
              <a:t>The Automatic Benefit for Children (ABC) Coalition is a cross-cutting group of national, state, and grassroots organizations. Our mission is to create a child allowance, or a guaranteed minimum income for children, that provides regular, meaningful assistance to families, promotes racial equity and justice, enjoys broad public support, and serves as a foundation for a more equitable and inclusive social support system. We see the expansion of a fully inclusive Child Tax Credit as a step toward that goal.</a:t>
            </a:r>
          </a:p>
          <a:p>
            <a:pPr marL="76200" marR="0" lvl="0" indent="0" algn="l" defTabSz="914400" rtl="0" eaLnBrk="1" fontAlgn="auto" latinLnBrk="0" hangingPunct="1">
              <a:lnSpc>
                <a:spcPct val="100000"/>
              </a:lnSpc>
              <a:spcBef>
                <a:spcPts val="0"/>
              </a:spcBef>
              <a:spcAft>
                <a:spcPts val="0"/>
              </a:spcAft>
              <a:buClr>
                <a:srgbClr val="215E87"/>
              </a:buClr>
              <a:buSzPts val="2400"/>
              <a:buFont typeface="Quattrocento Sans"/>
              <a:buNone/>
              <a:tabLst/>
              <a:defRPr/>
            </a:pPr>
            <a:br>
              <a:rPr kumimoji="0" lang="en-US" sz="2400" b="0" i="0" u="none" strike="noStrike" kern="0" cap="none" spc="0" normalizeH="0" baseline="0" noProof="0" dirty="0">
                <a:ln>
                  <a:noFill/>
                </a:ln>
                <a:solidFill>
                  <a:srgbClr val="000000"/>
                </a:solidFill>
                <a:effectLst/>
                <a:uLnTx/>
                <a:uFillTx/>
                <a:latin typeface="Arial" panose="020B0604020202020204"/>
                <a:sym typeface="Quattrocento Sans"/>
              </a:rPr>
            </a:br>
            <a:endParaRPr kumimoji="0" lang="en-US" sz="2400" b="0" i="0" u="none" strike="noStrike" kern="0" cap="none" spc="0" normalizeH="0" baseline="0" noProof="0" dirty="0">
              <a:ln>
                <a:noFill/>
              </a:ln>
              <a:solidFill>
                <a:srgbClr val="000000"/>
              </a:solidFill>
              <a:effectLst/>
              <a:uLnTx/>
              <a:uFillTx/>
              <a:latin typeface="Arial" panose="020B0604020202020204"/>
              <a:sym typeface="Quattrocento Sans"/>
            </a:endParaRPr>
          </a:p>
        </p:txBody>
      </p:sp>
    </p:spTree>
    <p:extLst>
      <p:ext uri="{BB962C8B-B14F-4D97-AF65-F5344CB8AC3E}">
        <p14:creationId xmlns:p14="http://schemas.microsoft.com/office/powerpoint/2010/main" val="1609489211"/>
      </p:ext>
    </p:extLst>
  </p:cSld>
  <p:clrMapOvr>
    <a:masterClrMapping/>
  </p:clrMapOvr>
  <p:transition>
    <p:fade thruBlk="1"/>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Custom 8">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Header Slides">
  <a:themeElements>
    <a:clrScheme name="TPC Dark1">
      <a:dk1>
        <a:srgbClr val="002060"/>
      </a:dk1>
      <a:lt1>
        <a:sysClr val="window" lastClr="FFFFFF"/>
      </a:lt1>
      <a:dk2>
        <a:srgbClr val="008BB0"/>
      </a:dk2>
      <a:lt2>
        <a:srgbClr val="CDE6EF"/>
      </a:lt2>
      <a:accent1>
        <a:srgbClr val="AD2C42"/>
      </a:accent1>
      <a:accent2>
        <a:srgbClr val="ED9520"/>
      </a:accent2>
      <a:accent3>
        <a:srgbClr val="B3D234"/>
      </a:accent3>
      <a:accent4>
        <a:srgbClr val="FFE783"/>
      </a:accent4>
      <a:accent5>
        <a:srgbClr val="91CBE0"/>
      </a:accent5>
      <a:accent6>
        <a:srgbClr val="008BB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fety Net_2019" id="{19CA9091-CE6E-421A-9391-A49DEE120021}" vid="{2F77C441-187C-4D55-AB78-7486EB7DBC57}"/>
    </a:ext>
  </a:extLst>
</a:theme>
</file>

<file path=ppt/theme/theme9.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f035fee-706e-4acb-9a43-6ee1a9ecef89">
      <UserInfo>
        <DisplayName>Blake Turpin</DisplayName>
        <AccountId>301</AccountId>
        <AccountType/>
      </UserInfo>
      <UserInfo>
        <DisplayName>Joanne Carter</DisplayName>
        <AccountId>189</AccountId>
        <AccountType/>
      </UserInfo>
      <UserInfo>
        <DisplayName>Jesse Marsden</DisplayName>
        <AccountId>44</AccountId>
        <AccountType/>
      </UserInfo>
      <UserInfo>
        <DisplayName>Lesley Reed</DisplayName>
        <AccountId>403</AccountId>
        <AccountType/>
      </UserInfo>
      <UserInfo>
        <DisplayName>Lisa Marchal</DisplayName>
        <AccountId>24</AccountId>
        <AccountType/>
      </UserInfo>
      <UserInfo>
        <DisplayName>Campaigns  Team Members</DisplayName>
        <AccountId>7</AccountId>
        <AccountType/>
      </UserInfo>
    </SharedWithUsers>
    <MediaLengthInSeconds xmlns="e1541ae8-567d-462c-9e78-c3b0dfdaed9d" xsi:nil="true"/>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5" ma:contentTypeDescription="Create a new document." ma:contentTypeScope="" ma:versionID="2980e4fcd8eca15e3b15bfcf451d7ff7">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f15cf0024e61c46ef28f59303a83247b"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B9959BF8-6FB4-40AF-AF38-2D057E67A497}">
  <ds:schemaRefs>
    <ds:schemaRef ds:uri="ef035fee-706e-4acb-9a43-6ee1a9ecef89"/>
    <ds:schemaRef ds:uri="http://www.w3.org/XML/1998/namespace"/>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e1541ae8-567d-462c-9e78-c3b0dfdaed9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EF67DBC-6AFE-4D0C-8F72-70929A9E123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2187</Words>
  <Application>Microsoft Office PowerPoint</Application>
  <PresentationFormat>On-screen Show (16:9)</PresentationFormat>
  <Paragraphs>289</Paragraphs>
  <Slides>50</Slides>
  <Notes>28</Notes>
  <HiddenSlides>0</HiddenSlides>
  <MMClips>0</MMClips>
  <ScaleCrop>false</ScaleCrop>
  <HeadingPairs>
    <vt:vector size="6" baseType="variant">
      <vt:variant>
        <vt:lpstr>Fonts Used</vt:lpstr>
      </vt:variant>
      <vt:variant>
        <vt:i4>14</vt:i4>
      </vt:variant>
      <vt:variant>
        <vt:lpstr>Theme</vt:lpstr>
      </vt:variant>
      <vt:variant>
        <vt:i4>14</vt:i4>
      </vt:variant>
      <vt:variant>
        <vt:lpstr>Slide Titles</vt:lpstr>
      </vt:variant>
      <vt:variant>
        <vt:i4>50</vt:i4>
      </vt:variant>
    </vt:vector>
  </HeadingPairs>
  <TitlesOfParts>
    <vt:vector size="78" baseType="lpstr">
      <vt:lpstr>SimSun</vt:lpstr>
      <vt:lpstr>Arial</vt:lpstr>
      <vt:lpstr>Calibri</vt:lpstr>
      <vt:lpstr>Courier New</vt:lpstr>
      <vt:lpstr>Georgia</vt:lpstr>
      <vt:lpstr>Lato</vt:lpstr>
      <vt:lpstr>Lato-Regular</vt:lpstr>
      <vt:lpstr>Libre Franklin</vt:lpstr>
      <vt:lpstr>Lora</vt:lpstr>
      <vt:lpstr>Noto Sans Symbols</vt:lpstr>
      <vt:lpstr>Open Sans</vt:lpstr>
      <vt:lpstr>Quattrocento Sans</vt:lpstr>
      <vt:lpstr>Symbol</vt:lpstr>
      <vt:lpstr>Wingdings</vt:lpstr>
      <vt:lpstr>Custom Design</vt:lpstr>
      <vt:lpstr>Office Theme</vt:lpstr>
      <vt:lpstr>Custom Design</vt:lpstr>
      <vt:lpstr>Back cover 2</vt:lpstr>
      <vt:lpstr>2_Inside layout</vt:lpstr>
      <vt:lpstr>1_Office Theme</vt:lpstr>
      <vt:lpstr>1_Office Theme</vt:lpstr>
      <vt:lpstr>Header Slides</vt:lpstr>
      <vt:lpstr>4_Office Theme</vt:lpstr>
      <vt:lpstr>Office Theme</vt:lpstr>
      <vt:lpstr>Office Theme</vt:lpstr>
      <vt:lpstr>Office Theme</vt:lpstr>
      <vt:lpstr>Office Theme</vt:lpstr>
      <vt:lpstr>Viola template</vt:lpstr>
      <vt:lpstr>PowerPoint Presentation</vt:lpstr>
      <vt:lpstr> Joanne Carter RESULTS Executive Director </vt:lpstr>
      <vt:lpstr>Our Values &amp; Resources</vt:lpstr>
      <vt:lpstr>U.S. Poverty Campaigns</vt:lpstr>
      <vt:lpstr>Hill Updates</vt:lpstr>
      <vt:lpstr>PowerPoint Presentation</vt:lpstr>
      <vt:lpstr> Alex Coccia, Ph.D. Senior Policy Analyst Center for the Study of Social Policy alex.coccia@cssp.org</vt:lpstr>
      <vt:lpstr>RESULTS National Webinar Saturday, May 6</vt:lpstr>
      <vt:lpstr>The ABC Coalition</vt:lpstr>
      <vt:lpstr>Key research on the Child Tax Credit</vt:lpstr>
      <vt:lpstr>CSSP Research: Advancing an Anti-Racist Child Allowance</vt:lpstr>
      <vt:lpstr>PowerPoint Presentation</vt:lpstr>
      <vt:lpstr>Thank you for joining us!</vt:lpstr>
      <vt:lpstr>PowerPoint Presentation</vt:lpstr>
      <vt:lpstr>You have “Set the Agenda”!</vt:lpstr>
      <vt:lpstr>Grassroots Share: Set the Agenda</vt:lpstr>
      <vt:lpstr>2023 RESULTS Fellowship Class</vt:lpstr>
      <vt:lpstr>PowerPoint Presentation</vt:lpstr>
      <vt:lpstr>Grassroots Media Share</vt:lpstr>
      <vt:lpstr>Media 150 campaign</vt:lpstr>
      <vt:lpstr>Media 150 Resources</vt:lpstr>
      <vt:lpstr>Resource Guide for In-Person Events</vt:lpstr>
      <vt:lpstr>Resource Guide for In-Person Events</vt:lpstr>
      <vt:lpstr>Resource Guide for In-Person Events</vt:lpstr>
      <vt:lpstr> In-Person Events</vt:lpstr>
      <vt:lpstr> In-Person Events</vt:lpstr>
      <vt:lpstr> In-Person Events</vt:lpstr>
      <vt:lpstr> In-Person Events</vt:lpstr>
      <vt:lpstr>PowerPoint Presentation</vt:lpstr>
      <vt:lpstr>Grassroots Board Town Hall</vt:lpstr>
      <vt:lpstr>PowerPoint Presentation</vt:lpstr>
      <vt:lpstr>PowerPoint Presentation</vt:lpstr>
      <vt:lpstr>PowerPoint Presentation</vt:lpstr>
      <vt:lpstr>2023 Anti-Oppression Trainings</vt:lpstr>
      <vt:lpstr>Free Agents and New Advocate Orientations</vt:lpstr>
      <vt:lpstr>Partner Organization Webinars</vt:lpstr>
      <vt:lpstr>May Policy Forums</vt:lpstr>
      <vt:lpstr>Learning and Sharing Opportunities</vt:lpstr>
      <vt:lpstr>Learning and Sharing Opportunities</vt:lpstr>
      <vt:lpstr> Learn with our Founder!</vt:lpstr>
      <vt:lpstr>PowerPoint Presentation</vt:lpstr>
      <vt:lpstr> Carol Nawina Kachenga Executive Director of CITAMplus </vt:lpstr>
      <vt:lpstr> 2023 Plan to Accelerate TB</vt:lpstr>
      <vt:lpstr>1. Increase Funding</vt:lpstr>
      <vt:lpstr>1. Increase Funding</vt:lpstr>
      <vt:lpstr> 2. Use Funding to Accelerate TB </vt:lpstr>
      <vt:lpstr> 2. Use Funding to Accelerate TB </vt:lpstr>
      <vt:lpstr> 3. Ensure U.S. Leadership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Jos Linn</cp:lastModifiedBy>
  <cp:revision>2</cp:revision>
  <dcterms:created xsi:type="dcterms:W3CDTF">2021-11-05T14:44:55Z</dcterms:created>
  <dcterms:modified xsi:type="dcterms:W3CDTF">2023-05-05T16:28:39Z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0x010100E1DF2243E6C85A4794611ACAEA088222</vt:lpwstr>
  </property>
  <property fmtid="{D5CDD505-2E9C-101B-9397-08002B2CF9AE}" pid="4" name="MediaServiceImageTags">
    <vt:lpwstr/>
  </property>
  <property fmtid="{D5CDD505-2E9C-101B-9397-08002B2CF9AE}" pid="5" name="NXPowerLiteLastOptimized">
    <vt:lpwstr>1575372</vt:lpwstr>
  </property>
  <property fmtid="{D5CDD505-2E9C-101B-9397-08002B2CF9AE}" pid="6" name="NXPowerLiteSettings">
    <vt:lpwstr>F7000400038000</vt:lpwstr>
  </property>
  <property fmtid="{D5CDD505-2E9C-101B-9397-08002B2CF9AE}" pid="7" name="NXPowerLiteVersion">
    <vt:lpwstr>S9.2.0</vt:lpwstr>
  </property>
  <property fmtid="{D5CDD505-2E9C-101B-9397-08002B2CF9AE}" pid="8" name="Order">
    <vt:r8>79600</vt:r8>
  </property>
  <property fmtid="{D5CDD505-2E9C-101B-9397-08002B2CF9AE}" pid="9" name="TemplateUrl">
    <vt:lpwstr/>
  </property>
  <property fmtid="{D5CDD505-2E9C-101B-9397-08002B2CF9AE}" pid="10" name="TriggerFlowInfo">
    <vt:lpwstr/>
  </property>
  <property fmtid="{D5CDD505-2E9C-101B-9397-08002B2CF9AE}" pid="11" name="_ExtendedDescription">
    <vt:lpwstr/>
  </property>
  <property fmtid="{D5CDD505-2E9C-101B-9397-08002B2CF9AE}" pid="12" name="xd_ProgID">
    <vt:lpwstr/>
  </property>
  <property fmtid="{D5CDD505-2E9C-101B-9397-08002B2CF9AE}" pid="13" name="xd_Signature">
    <vt:bool>false</vt:bool>
  </property>
</Properties>
</file>