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48_39ED4CB3.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939" r:id="rId11"/>
    <p:sldMasterId id="2147483882" r:id="rId12"/>
    <p:sldMasterId id="2147483870" r:id="rId13"/>
    <p:sldMasterId id="2147483844" r:id="rId14"/>
    <p:sldMasterId id="2147483926" r:id="rId15"/>
    <p:sldMasterId id="2147483665" r:id="rId16"/>
    <p:sldMasterId id="2147483811" r:id="rId17"/>
  </p:sldMasterIdLst>
  <p:notesMasterIdLst>
    <p:notesMasterId r:id="rId56"/>
  </p:notesMasterIdLst>
  <p:sldIdLst>
    <p:sldId id="953" r:id="rId18"/>
    <p:sldId id="259" r:id="rId19"/>
    <p:sldId id="1733" r:id="rId20"/>
    <p:sldId id="1869" r:id="rId21"/>
    <p:sldId id="1771" r:id="rId22"/>
    <p:sldId id="1705" r:id="rId23"/>
    <p:sldId id="1866" r:id="rId24"/>
    <p:sldId id="1800" r:id="rId25"/>
    <p:sldId id="1871" r:id="rId26"/>
    <p:sldId id="1811" r:id="rId27"/>
    <p:sldId id="1870" r:id="rId28"/>
    <p:sldId id="1838" r:id="rId29"/>
    <p:sldId id="1834" r:id="rId30"/>
    <p:sldId id="1872" r:id="rId31"/>
    <p:sldId id="1874" r:id="rId32"/>
    <p:sldId id="1767" r:id="rId33"/>
    <p:sldId id="1831" r:id="rId34"/>
    <p:sldId id="1817" r:id="rId35"/>
    <p:sldId id="1788" r:id="rId36"/>
    <p:sldId id="1775" r:id="rId37"/>
    <p:sldId id="1761" r:id="rId38"/>
    <p:sldId id="1685" r:id="rId39"/>
    <p:sldId id="263" r:id="rId40"/>
    <p:sldId id="1868" r:id="rId41"/>
    <p:sldId id="1797" r:id="rId42"/>
    <p:sldId id="1885" r:id="rId43"/>
    <p:sldId id="1863" r:id="rId44"/>
    <p:sldId id="1887" r:id="rId45"/>
    <p:sldId id="1886" r:id="rId46"/>
    <p:sldId id="1864" r:id="rId47"/>
    <p:sldId id="1888" r:id="rId48"/>
    <p:sldId id="1876" r:id="rId49"/>
    <p:sldId id="1844" r:id="rId50"/>
    <p:sldId id="1878" r:id="rId51"/>
    <p:sldId id="1846" r:id="rId52"/>
    <p:sldId id="1879" r:id="rId53"/>
    <p:sldId id="1809" r:id="rId54"/>
    <p:sldId id="954"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C49DC606-7489-472F-4DE9-34E452169DBE}" name="Alicia Stromberg" initials="AS" userId="S::astromberg@results.org::1c01489c-44f1-42fe-bb20-c08d6f679367" providerId="AD"/>
  <p188:author id="{7FCFBA07-6B54-8EE7-8272-7590908D35FF}" name="Sarah Leone" initials="SL" userId="S::sleone@results.org::6fd6b9b4-7dd9-4ff6-962d-65e3b34e859e"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D1944"/>
    <a:srgbClr val="D50035"/>
    <a:srgbClr val="E41034"/>
    <a:srgbClr val="FAB700"/>
    <a:srgbClr val="FFB81C"/>
    <a:srgbClr val="29B5CF"/>
    <a:srgbClr val="000000"/>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DA709-C48D-2B47-9C2F-C75A11659993}" v="114" dt="2023-03-03T20:13:25.520"/>
    <p1510:client id="{46CCBE07-602A-4EA6-82CF-6FC411122517}" v="187" dt="2023-03-03T19:12:56.091"/>
    <p1510:client id="{A1DF180B-468F-F37A-9C49-585D4DBE455D}" v="21" dt="2023-03-04T17:37:23.968"/>
    <p1510:client id="{D2477B6D-04B6-4079-BE0B-20E4A082AA8B}" v="3" dt="2023-03-04T16:59:44.044"/>
    <p1510:client id="{D4DD66E5-971C-975D-81C4-4757814169E7}" v="8" dt="2023-03-03T23:25:35.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748_39ED4CB3.xml><?xml version="1.0" encoding="utf-8"?>
<p188:cmLst xmlns:a="http://schemas.openxmlformats.org/drawingml/2006/main" xmlns:r="http://schemas.openxmlformats.org/officeDocument/2006/relationships" xmlns:p188="http://schemas.microsoft.com/office/powerpoint/2018/8/main">
  <p188:cm id="{83793BE6-942D-419E-AEFE-E2024F743DFB}" authorId="{0521AA30-22C4-80C6-2A4C-19C759C2BBBA}" status="resolved" created="2023-01-19T16:20:43.954" complete="100000">
    <pc:sldMkLst xmlns:pc="http://schemas.microsoft.com/office/powerpoint/2013/main/command">
      <pc:docMk/>
      <pc:sldMk cId="2843468080" sldId="1810"/>
    </pc:sldMkLst>
    <p188:txBody>
      <a:bodyPr/>
      <a:lstStyle/>
      <a:p>
        <a:r>
          <a:rPr lang="en-US"/>
          <a:t>Would make font bigger/reformat. Maybe Deborah help?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Dr. Christina Gunther (3 mins)</a:t>
            </a: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a:p>
        </p:txBody>
      </p:sp>
    </p:spTree>
    <p:extLst>
      <p:ext uri="{BB962C8B-B14F-4D97-AF65-F5344CB8AC3E}">
        <p14:creationId xmlns:p14="http://schemas.microsoft.com/office/powerpoint/2010/main" val="34032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19</a:t>
            </a:fld>
            <a:endParaRPr lang="en-US"/>
          </a:p>
        </p:txBody>
      </p:sp>
    </p:spTree>
    <p:extLst>
      <p:ext uri="{BB962C8B-B14F-4D97-AF65-F5344CB8AC3E}">
        <p14:creationId xmlns:p14="http://schemas.microsoft.com/office/powerpoint/2010/main" val="29970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62073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a:p>
        </p:txBody>
      </p:sp>
    </p:spTree>
    <p:extLst>
      <p:ext uri="{BB962C8B-B14F-4D97-AF65-F5344CB8AC3E}">
        <p14:creationId xmlns:p14="http://schemas.microsoft.com/office/powerpoint/2010/main" val="206281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22</a:t>
            </a:fld>
            <a:endParaRPr lang="en-US"/>
          </a:p>
        </p:txBody>
      </p:sp>
    </p:spTree>
    <p:extLst>
      <p:ext uri="{BB962C8B-B14F-4D97-AF65-F5344CB8AC3E}">
        <p14:creationId xmlns:p14="http://schemas.microsoft.com/office/powerpoint/2010/main" val="3965617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ourier New"/>
              <a:buChar char="○"/>
              <a:defRPr/>
            </a:pPr>
            <a:endParaRPr lang="en-US">
              <a:cs typeface="Calibri"/>
            </a:endParaRPr>
          </a:p>
          <a:p>
            <a:pPr marL="0" marR="0" lvl="0" indent="0" algn="l" defTabSz="914400">
              <a:lnSpc>
                <a:spcPct val="100000"/>
              </a:lnSpc>
              <a:spcBef>
                <a:spcPts val="0"/>
              </a:spcBef>
              <a:spcAft>
                <a:spcPts val="0"/>
              </a:spcAft>
              <a:buClrTx/>
              <a:buSzTx/>
              <a:buFontTx/>
              <a:buNone/>
              <a:tabLst/>
              <a:defRPr/>
            </a:pPr>
            <a:endParaRPr lang="en-US" sz="1200">
              <a:latin typeface="Calibri"/>
              <a:ea typeface="Open San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79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a:p>
        </p:txBody>
      </p:sp>
    </p:spTree>
    <p:extLst>
      <p:ext uri="{BB962C8B-B14F-4D97-AF65-F5344CB8AC3E}">
        <p14:creationId xmlns:p14="http://schemas.microsoft.com/office/powerpoint/2010/main" val="222172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285750">
              <a:buFont typeface="Wingdings"/>
              <a:buChar char="▪"/>
            </a:pPr>
            <a:endParaRPr lang="en-US">
              <a:cs typeface="Calibri"/>
            </a:endParaRPr>
          </a:p>
          <a:p>
            <a:endParaRPr lang="en-US" b="0" i="0">
              <a:solidFill>
                <a:srgbClr val="000000"/>
              </a:solidFill>
              <a:effectLst/>
              <a:latin typeface="Open Sans" panose="020B0606030504020204" pitchFamily="34" charset="0"/>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9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150" lvl="2" indent="-285750">
              <a:buFont typeface="Wingdings"/>
              <a:buChar char="▪"/>
            </a:pPr>
            <a:endParaRPr lang="en-US">
              <a:cs typeface="Calibri"/>
            </a:endParaRPr>
          </a:p>
          <a:p>
            <a:endParaRPr lang="en-US" b="0" i="0">
              <a:solidFill>
                <a:srgbClr val="000000"/>
              </a:solidFill>
              <a:effectLst/>
              <a:latin typeface="Open Sans" panose="020B0606030504020204" pitchFamily="34" charset="0"/>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3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a:buChar char="▪"/>
              <a:defRPr/>
            </a:pPr>
            <a:endParaRPr lang="en-US">
              <a:cs typeface="Calibri"/>
            </a:endParaRPr>
          </a:p>
          <a:p>
            <a:pPr>
              <a:defRPr/>
            </a:pPr>
            <a:endParaRPr lang="en-US" b="0" i="0">
              <a:solidFill>
                <a:srgbClr val="000000"/>
              </a:solidFill>
              <a:effectLst/>
              <a:latin typeface="Open Sans" panose="020B0606030504020204" pitchFamily="34" charset="0"/>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47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AO slide (2/22)</a:t>
            </a:r>
            <a:endParaRPr/>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a:buChar char="▪"/>
              <a:defRPr/>
            </a:pPr>
            <a:endParaRPr lang="en-US">
              <a:cs typeface="Calibri"/>
            </a:endParaRPr>
          </a:p>
          <a:p>
            <a:pPr>
              <a:defRPr/>
            </a:pPr>
            <a:endParaRPr lang="en-US" b="0" i="0">
              <a:solidFill>
                <a:srgbClr val="000000"/>
              </a:solidFill>
              <a:effectLst/>
              <a:latin typeface="Open Sans" panose="020B0606030504020204" pitchFamily="34" charset="0"/>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77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a:buChar char="▪"/>
              <a:defRPr/>
            </a:pPr>
            <a:endParaRPr lang="en-US">
              <a:cs typeface="Calibri"/>
            </a:endParaRPr>
          </a:p>
          <a:p>
            <a:pPr>
              <a:defRPr/>
            </a:pPr>
            <a:endParaRPr lang="en-US" b="0" i="0">
              <a:solidFill>
                <a:srgbClr val="000000"/>
              </a:solidFill>
              <a:effectLst/>
              <a:latin typeface="Open Sans" panose="020B0606030504020204" pitchFamily="34" charset="0"/>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621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a:buChar char="▪"/>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30</a:t>
            </a:fld>
            <a:endParaRPr lang="en-US"/>
          </a:p>
        </p:txBody>
      </p:sp>
    </p:spTree>
    <p:extLst>
      <p:ext uri="{BB962C8B-B14F-4D97-AF65-F5344CB8AC3E}">
        <p14:creationId xmlns:p14="http://schemas.microsoft.com/office/powerpoint/2010/main" val="73362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31</a:t>
            </a:fld>
            <a:endParaRPr lang="en-US"/>
          </a:p>
        </p:txBody>
      </p:sp>
    </p:spTree>
    <p:extLst>
      <p:ext uri="{BB962C8B-B14F-4D97-AF65-F5344CB8AC3E}">
        <p14:creationId xmlns:p14="http://schemas.microsoft.com/office/powerpoint/2010/main" val="2583996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32</a:t>
            </a:fld>
            <a:endParaRPr lang="en-US"/>
          </a:p>
        </p:txBody>
      </p:sp>
    </p:spTree>
    <p:extLst>
      <p:ext uri="{BB962C8B-B14F-4D97-AF65-F5344CB8AC3E}">
        <p14:creationId xmlns:p14="http://schemas.microsoft.com/office/powerpoint/2010/main" val="4083811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51C36-F2D6-4D20-82A0-EB9FFA1BF4F0}" type="slidenum">
              <a:rPr lang="en-US" smtClean="0"/>
              <a:t>34</a:t>
            </a:fld>
            <a:endParaRPr lang="en-US"/>
          </a:p>
        </p:txBody>
      </p:sp>
    </p:spTree>
    <p:extLst>
      <p:ext uri="{BB962C8B-B14F-4D97-AF65-F5344CB8AC3E}">
        <p14:creationId xmlns:p14="http://schemas.microsoft.com/office/powerpoint/2010/main" val="1226514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a:p>
        </p:txBody>
      </p:sp>
    </p:spTree>
    <p:extLst>
      <p:ext uri="{BB962C8B-B14F-4D97-AF65-F5344CB8AC3E}">
        <p14:creationId xmlns:p14="http://schemas.microsoft.com/office/powerpoint/2010/main" val="310069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38</a:t>
            </a:fld>
            <a:endParaRPr lang="en-US"/>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a:p>
        </p:txBody>
      </p:sp>
    </p:spTree>
    <p:extLst>
      <p:ext uri="{BB962C8B-B14F-4D97-AF65-F5344CB8AC3E}">
        <p14:creationId xmlns:p14="http://schemas.microsoft.com/office/powerpoint/2010/main" val="110533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a:p>
        </p:txBody>
      </p:sp>
    </p:spTree>
    <p:extLst>
      <p:ext uri="{BB962C8B-B14F-4D97-AF65-F5344CB8AC3E}">
        <p14:creationId xmlns:p14="http://schemas.microsoft.com/office/powerpoint/2010/main" val="25291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92300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a:p>
        </p:txBody>
      </p:sp>
    </p:spTree>
    <p:extLst>
      <p:ext uri="{BB962C8B-B14F-4D97-AF65-F5344CB8AC3E}">
        <p14:creationId xmlns:p14="http://schemas.microsoft.com/office/powerpoint/2010/main" val="396914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a:p>
        </p:txBody>
      </p:sp>
    </p:spTree>
    <p:extLst>
      <p:ext uri="{BB962C8B-B14F-4D97-AF65-F5344CB8AC3E}">
        <p14:creationId xmlns:p14="http://schemas.microsoft.com/office/powerpoint/2010/main" val="370353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78074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3/4/2023</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459581"/>
            <a:ext cx="5486400" cy="3086100"/>
          </a:xfrm>
          <a:prstGeom prst="rect">
            <a:avLst/>
          </a:prstGeom>
          <a:noFill/>
          <a:ln>
            <a:noFill/>
          </a:ln>
        </p:spPr>
      </p:sp>
      <p:sp>
        <p:nvSpPr>
          <p:cNvPr id="71" name="Google Shape;71;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3/4/2023</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3/4/2023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3/4/2023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3/4/2023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3/4/2023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3/4/2023</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3/4/2023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3/4/2023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3/4/2023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3/4/2023</a:t>
            </a:fld>
            <a:endParaRPr lang="en-US"/>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3/4/2023</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3/4/2023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a:solidFill>
                  <a:schemeClr val="bg1"/>
                </a:solidFill>
                <a:latin typeface="Arial"/>
                <a:cs typeface="Arial"/>
              </a:rPr>
              <a:t>25 E STREET, NW</a:t>
            </a:r>
          </a:p>
          <a:p>
            <a:pPr lvl="0">
              <a:lnSpc>
                <a:spcPct val="130000"/>
              </a:lnSpc>
            </a:pPr>
            <a:r>
              <a:rPr lang="en-US" sz="1400">
                <a:solidFill>
                  <a:schemeClr val="bg1"/>
                </a:solidFill>
                <a:latin typeface="Arial"/>
                <a:cs typeface="Arial"/>
              </a:rPr>
              <a:t>WASHINGTON, DC 20001</a:t>
            </a:r>
          </a:p>
          <a:p>
            <a:pPr lvl="0">
              <a:lnSpc>
                <a:spcPct val="130000"/>
              </a:lnSpc>
            </a:pPr>
            <a:r>
              <a:rPr lang="en-US" sz="1400">
                <a:solidFill>
                  <a:schemeClr val="bg1"/>
                </a:solidFill>
                <a:latin typeface="Arial"/>
                <a:cs typeface="Arial"/>
              </a:rPr>
              <a:t>(202) 628-8787</a:t>
            </a:r>
          </a:p>
          <a:p>
            <a:pPr lvl="0">
              <a:lnSpc>
                <a:spcPct val="130000"/>
              </a:lnSpc>
            </a:pPr>
            <a:r>
              <a:rPr lang="en-US" sz="1400">
                <a:solidFill>
                  <a:schemeClr val="bg1"/>
                </a:solidFill>
                <a:latin typeface="Arial"/>
                <a:cs typeface="Arial"/>
              </a:rPr>
              <a:t>1 (800) 233-1200</a:t>
            </a:r>
          </a:p>
          <a:p>
            <a:pPr lvl="0">
              <a:lnSpc>
                <a:spcPct val="130000"/>
              </a:lnSpc>
            </a:pPr>
            <a:r>
              <a:rPr lang="en-US" sz="1400" b="1">
                <a:solidFill>
                  <a:schemeClr val="bg1"/>
                </a:solidFill>
                <a:latin typeface="Arial"/>
                <a:cs typeface="Arial"/>
              </a:rPr>
              <a:t>WWW.CHILDRENSDEFENSE.ORG</a:t>
            </a:r>
          </a:p>
          <a:p>
            <a:pPr>
              <a:lnSpc>
                <a:spcPct val="130000"/>
              </a:lnSpc>
            </a:pPr>
            <a:endParaRPr lang="en-US" sz="140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3/4/2023</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329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3/4/2023</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3/4/2023</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3/4/2023</a:t>
            </a:fld>
            <a:endParaRPr lang="en-US"/>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3/4/2023</a:t>
            </a:fld>
            <a:endParaRPr lang="en-US"/>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3/4/2023</a:t>
            </a:fld>
            <a:endParaRPr lang="en-US"/>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3/4/2023</a:t>
            </a:fld>
            <a:endParaRPr lang="en-US"/>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3/4/2023</a:t>
            </a:fld>
            <a:endParaRPr lang="en-US"/>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3/4/2023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83672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30333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22650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3/4/2023</a:t>
            </a:fld>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045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3/4/2023</a:t>
            </a:fld>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248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3/4/2023</a:t>
            </a:fld>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14568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82791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3556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3/4/2023</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69768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38484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9091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722313" y="381595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Open Sans"/>
              <a:buNone/>
              <a:defRPr sz="40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p:nvPr/>
        </p:nvSpPr>
        <p:spPr>
          <a:xfrm>
            <a:off x="722313" y="2794399"/>
            <a:ext cx="7772400" cy="1021556"/>
          </a:xfrm>
          <a:prstGeom prst="rect">
            <a:avLst/>
          </a:prstGeom>
          <a:noFill/>
          <a:ln>
            <a:noFill/>
          </a:ln>
        </p:spPr>
        <p:txBody>
          <a:bodyPr spcFirstLastPara="1" wrap="square" lIns="91425" tIns="45713" rIns="91425" bIns="45713" anchor="t" anchorCtr="0">
            <a:normAutofit fontScale="92500" lnSpcReduction="20000"/>
          </a:bodyPr>
          <a:lstStyle/>
          <a:p>
            <a:pPr marL="0" marR="0" lvl="0" indent="0" algn="l" rtl="0">
              <a:spcBef>
                <a:spcPts val="0"/>
              </a:spcBef>
              <a:spcAft>
                <a:spcPts val="0"/>
              </a:spcAft>
              <a:buClr>
                <a:schemeClr val="dk1"/>
              </a:buClr>
              <a:buSzPct val="100000"/>
              <a:buFont typeface="Open Sans"/>
              <a:buNone/>
            </a:pPr>
            <a:r>
              <a:rPr lang="en-US" sz="4000" b="1" cap="none">
                <a:solidFill>
                  <a:schemeClr val="dk1"/>
                </a:solidFill>
                <a:latin typeface="Open Sans"/>
                <a:ea typeface="Open Sans"/>
                <a:cs typeface="Open Sans"/>
                <a:sym typeface="Open Sans"/>
              </a:rPr>
              <a:t>CLICK TO EDIT MASTER TITLE STYLE</a:t>
            </a:r>
            <a:endParaRPr sz="1350"/>
          </a:p>
        </p:txBody>
      </p:sp>
    </p:spTree>
    <p:extLst>
      <p:ext uri="{BB962C8B-B14F-4D97-AF65-F5344CB8AC3E}">
        <p14:creationId xmlns:p14="http://schemas.microsoft.com/office/powerpoint/2010/main" val="3414064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291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3/4/2023</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0992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245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9223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2209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5198-F781-5E46-ABE0-DAF0CA773F0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3C62F1-126E-E144-8C42-E1635C657FE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9FAAEFE9-23AF-D983-066D-C1188E48D47D}"/>
              </a:ext>
            </a:extLst>
          </p:cNvPr>
          <p:cNvSpPr>
            <a:spLocks noGrp="1"/>
          </p:cNvSpPr>
          <p:nvPr>
            <p:ph type="sldNum" sz="quarter" idx="10"/>
          </p:nvPr>
        </p:nvSpPr>
        <p:spPr>
          <a:xfrm>
            <a:off x="1" y="0"/>
            <a:ext cx="450272"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2291972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89BC-D3C6-4E4B-B0CF-89087EC1C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2A40E-D89D-1B4A-8CDB-EE9A3EF07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C12109-9277-9163-2B53-A11B4F6195B0}"/>
              </a:ext>
            </a:extLst>
          </p:cNvPr>
          <p:cNvSpPr>
            <a:spLocks noGrp="1"/>
          </p:cNvSpPr>
          <p:nvPr>
            <p:ph type="sldNum" sz="quarter" idx="12"/>
          </p:nvPr>
        </p:nvSpPr>
        <p:spPr>
          <a:xfrm>
            <a:off x="1" y="0"/>
            <a:ext cx="436418" cy="273844"/>
          </a:xfrm>
          <a:prstGeom prst="rect">
            <a:avLst/>
          </a:prstGeom>
        </p:spPr>
        <p:txBody>
          <a:bodyPr/>
          <a:lstStyle>
            <a:lvl1pPr algn="ctr">
              <a:defRPr>
                <a:solidFill>
                  <a:schemeClr val="tx1"/>
                </a:solidFill>
              </a:defRPr>
            </a:lvl1pPr>
          </a:lstStyle>
          <a:p>
            <a:fld id="{3E7508A3-06FD-8349-8381-FE79CD378FF5}" type="slidenum">
              <a:rPr lang="en-US" smtClean="0"/>
              <a:pPr/>
              <a:t>‹#›</a:t>
            </a:fld>
            <a:endParaRPr lang="en-US"/>
          </a:p>
        </p:txBody>
      </p:sp>
    </p:spTree>
    <p:extLst>
      <p:ext uri="{BB962C8B-B14F-4D97-AF65-F5344CB8AC3E}">
        <p14:creationId xmlns:p14="http://schemas.microsoft.com/office/powerpoint/2010/main" val="3672786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858E-3DA9-FA45-BC4B-649557040FC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3AC2C3-E05A-184E-835C-DA99A97760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73C88A4F-E5D0-A3DC-772F-02773FC4405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478347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8C95-525A-AB45-A62A-AD3742825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F39A0-0E75-0446-9D2B-D0193C1FAD7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5536A-1739-D443-BCA7-412A0FBD2B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EB299DE-69D2-ED9D-8ED0-C53093AA2BE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1112887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95B7-A409-514F-9A02-1C66F51EC9D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1EB0E-3D72-4A48-A279-CF7ABFA5D15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079BF-2927-3D47-8EF6-92D3957281B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3FB1D-F0C2-2246-80F8-A3423C1CBFA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AE1DE-801F-C742-8129-E737292EC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9071338-3203-DFD8-F302-2D1695542C0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207149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3/4/2023</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073C-6B25-B74F-A354-305A7BE6106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D4695E-CF62-30B3-EC86-3E5AE732CFAE}"/>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367221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F44DE-E847-458E-A4D1-611D0603FF49}"/>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416513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B838-6FC8-6142-8624-AB5A15D81D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192B31-87F9-864E-9E54-FAD53601A02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FCC6B-92FA-AC40-8364-87187191EF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98E060CB-A04D-07AF-FCD3-A9A00DDB80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0859758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925-52B6-0744-BD92-D12EE11F1A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9187D7-832B-F441-85C0-DA1FE56B532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D43D6CD-6433-9548-BBA2-5D6E47B257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614BEEFE-737C-B860-02EF-5F5913ECAA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5341814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7556-45BA-6840-9264-AB3A00FF2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DBC0E-3679-C34D-82F3-7ADE772B4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8A42FCE-3E39-72BD-0E72-64F90E0C9FEF}"/>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651206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1DFFD-57D5-DD44-959E-B7B3DC1034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7A844-02A3-7442-8B07-CE4731997B6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3F08449-C4EE-642C-D9DE-0693451101F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996177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3/4/2023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3/4/2023</a:t>
            </a:fld>
            <a:endParaRPr lang="en-US"/>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3/4/2023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3/4/2023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3/4/2023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3/4/2023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6.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1.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18.pn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12.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6.png"/><Relationship Id="rId2" Type="http://schemas.openxmlformats.org/officeDocument/2006/relationships/slideLayout" Target="../slideLayouts/slideLayout108.xml"/><Relationship Id="rId16" Type="http://schemas.openxmlformats.org/officeDocument/2006/relationships/theme" Target="../theme/theme13.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4.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64.xml"/><Relationship Id="rId7" Type="http://schemas.openxmlformats.org/officeDocument/2006/relationships/image" Target="../media/image15.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8.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7.png"/><Relationship Id="rId4" Type="http://schemas.openxmlformats.org/officeDocument/2006/relationships/slideLayout" Target="../slideLayouts/slideLayout7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37E2F-F548-7247-A442-2DDE1C1846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72695-C306-8545-8610-32A0E8A99B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E28FB26-EB10-5BC7-78F8-C2E3D11F28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1" name="Slide Number Placeholder 10">
            <a:extLst>
              <a:ext uri="{FF2B5EF4-FFF2-40B4-BE49-F238E27FC236}">
                <a16:creationId xmlns:a16="http://schemas.microsoft.com/office/drawing/2014/main" id="{5B1B48DA-6A93-DBAA-117A-160301A33F5B}"/>
              </a:ext>
            </a:extLst>
          </p:cNvPr>
          <p:cNvSpPr>
            <a:spLocks noGrp="1"/>
          </p:cNvSpPr>
          <p:nvPr>
            <p:ph type="sldNum" sz="quarter" idx="4"/>
          </p:nvPr>
        </p:nvSpPr>
        <p:spPr>
          <a:xfrm>
            <a:off x="0" y="0"/>
            <a:ext cx="441614" cy="273844"/>
          </a:xfrm>
          <a:prstGeom prst="rect">
            <a:avLst/>
          </a:prstGeom>
        </p:spPr>
        <p:txBody>
          <a:bodyPr vert="horz" lIns="91440" tIns="45720" rIns="91440" bIns="45720" rtlCol="0" anchor="ctr"/>
          <a:lstStyle>
            <a:lvl1pPr algn="l">
              <a:defRPr sz="13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72D305FB-3F63-49EB-BBD3-E006E22334BD}" type="slidenum">
              <a:rPr lang="en-US" smtClean="0"/>
              <a:pPr/>
              <a:t>‹#›</a:t>
            </a:fld>
            <a:endParaRPr lang="en-US"/>
          </a:p>
        </p:txBody>
      </p:sp>
    </p:spTree>
    <p:extLst>
      <p:ext uri="{BB962C8B-B14F-4D97-AF65-F5344CB8AC3E}">
        <p14:creationId xmlns:p14="http://schemas.microsoft.com/office/powerpoint/2010/main" val="209274168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3/4/2023</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1"/>
            <a:ext cx="457200" cy="3292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latin typeface="Open Sans" panose="020B0606030504020204" pitchFamily="34" charset="0"/>
                <a:ea typeface="Open Sans" panose="020B0606030504020204" pitchFamily="34" charset="0"/>
                <a:cs typeface="Open Sans" panose="020B0606030504020204" pitchFamily="34" charset="0"/>
              </a:rPr>
              <a:pPr/>
              <a:t>‹#›</a:t>
            </a:fld>
            <a:endParaRPr 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673" r:id="rId8"/>
    <p:sldLayoutId id="2147483843" r:id="rId9"/>
    <p:sldLayoutId id="2147483675" r:id="rId10"/>
    <p:sldLayoutId id="214748367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23" name="Google Shape;23;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 name="Slide Number Placeholder 5">
            <a:extLst>
              <a:ext uri="{FF2B5EF4-FFF2-40B4-BE49-F238E27FC236}">
                <a16:creationId xmlns:a16="http://schemas.microsoft.com/office/drawing/2014/main" id="{099C3E6B-A4F1-A11C-997E-BF3145A82CF5}"/>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3/4/2023</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i="0" smtClean="0"/>
              <a:pPr/>
              <a:t>‹#›</a:t>
            </a:fld>
            <a:endParaRPr lang="en-US" sz="1350" i="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666" r:id="rId1"/>
    <p:sldLayoutId id="2147483953" r:id="rId2"/>
    <p:sldLayoutId id="2147483667" r:id="rId3"/>
    <p:sldLayoutId id="2147483668" r:id="rId4"/>
    <p:sldLayoutId id="2147483669" r:id="rId5"/>
    <p:sldLayoutId id="2147483934" r:id="rId6"/>
    <p:sldLayoutId id="2147483670"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3/4/2023</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3/4/2023</a:t>
            </a:fld>
            <a:endParaRPr lang="en-US"/>
          </a:p>
        </p:txBody>
      </p:sp>
      <p:sp>
        <p:nvSpPr>
          <p:cNvPr id="6" name="Slide Number Placeholder 5"/>
          <p:cNvSpPr>
            <a:spLocks noGrp="1"/>
          </p:cNvSpPr>
          <p:nvPr>
            <p:ph type="sldNum" sz="quarter" idx="4"/>
          </p:nvPr>
        </p:nvSpPr>
        <p:spPr>
          <a:xfrm>
            <a:off x="0" y="2091"/>
            <a:ext cx="399570" cy="297585"/>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750" r:id="rId3"/>
    <p:sldLayoutId id="2147483770" r:id="rId4"/>
    <p:sldLayoutId id="2147483771" r:id="rId5"/>
    <p:sldLayoutId id="2147483751" r:id="rId6"/>
    <p:sldLayoutId id="2147483942" r:id="rId7"/>
    <p:sldLayoutId id="2147483752" r:id="rId8"/>
    <p:sldLayoutId id="2147483753" r:id="rId9"/>
    <p:sldLayoutId id="2147483754" r:id="rId10"/>
    <p:sldLayoutId id="2147483733" r:id="rId11"/>
    <p:sldLayoutId id="2147483943" r:id="rId12"/>
    <p:sldLayoutId id="2147483944" r:id="rId13"/>
    <p:sldLayoutId id="2147483755" r:id="rId14"/>
    <p:sldLayoutId id="2147483756" r:id="rId15"/>
    <p:sldLayoutId id="2147483757" r:id="rId16"/>
    <p:sldLayoutId id="2147483758"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b="2239"/>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3/4/2023</a:t>
            </a:fld>
            <a:endParaRPr lang="en-US"/>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3/4/2023</a:t>
            </a:fld>
            <a:endParaRPr lang="en-US"/>
          </a:p>
        </p:txBody>
      </p:sp>
      <p:sp>
        <p:nvSpPr>
          <p:cNvPr id="5" name="Slide Number Placeholder 2">
            <a:extLst>
              <a:ext uri="{FF2B5EF4-FFF2-40B4-BE49-F238E27FC236}">
                <a16:creationId xmlns:a16="http://schemas.microsoft.com/office/drawing/2014/main" id="{6E119C2F-20C1-0845-83A5-73FC67AA65A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a:solidFill>
                <a:schemeClr val="tx1"/>
              </a:solidFill>
              <a:latin typeface="+mn-lt"/>
            </a:endParaRPr>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6DD377A6-E02B-D1FF-BDF2-7A07B9B4AA85}"/>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a:solidFill>
                <a:schemeClr val="tx1"/>
              </a:solidFill>
              <a:latin typeface="+mn-lt"/>
            </a:endParaRPr>
          </a:p>
        </p:txBody>
      </p:sp>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937" r:id="rId4"/>
    <p:sldLayoutId id="2147483938"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4" r:id="rId2"/>
    <p:sldLayoutId id="2147483885" r:id="rId3"/>
    <p:sldLayoutId id="2147483853" r:id="rId4"/>
    <p:sldLayoutId id="2147483854" r:id="rId5"/>
    <p:sldLayoutId id="2147483855" r:id="rId6"/>
    <p:sldLayoutId id="2147483856" r:id="rId7"/>
    <p:sldLayoutId id="21474838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hyperlink" Target="https://results.org/set-the-agenda" TargetMode="Externa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2" Type="http://schemas.openxmlformats.org/officeDocument/2006/relationships/hyperlink" Target="https://results.org/set-the-agenda" TargetMode="External"/><Relationship Id="rId1" Type="http://schemas.openxmlformats.org/officeDocument/2006/relationships/slideLayout" Target="../slideLayouts/slideLayout11.xml"/><Relationship Id="rId4" Type="http://schemas.openxmlformats.org/officeDocument/2006/relationships/hyperlink" Target="mailto:kfleischer@result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hyperlink" Target="https://results.org/resources/create-and-deliver-a-laser-talk" TargetMode="External"/><Relationship Id="rId4" Type="http://schemas.openxmlformats.org/officeDocument/2006/relationships/hyperlink" Target="https://results.org/volunteers/laser-talk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results.org/volunteers/laser-talks" TargetMode="Externa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results.zoom.us/meeting/register/tJYoceigpjooH9BBR-H_hzb-xoO1mW_3jd2L" TargetMode="External"/><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hyperlink" Target="https://results.zoom.us/meeting/register/tJ0qcuChqTkvE9Q-w6yP3TIBOM4Vodt1F8z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sults.zoom.us/meeting/register/tJMtc-mgqjsjGNHx51wSwXWrlNiujf3Ygt3y"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hyperlink" Target="https://tinyurl.com/NAdvOrientation23" TargetMode="External"/><Relationship Id="rId4" Type="http://schemas.openxmlformats.org/officeDocument/2006/relationships/hyperlink" Target="mailto:lmarchal@result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TWRPFeb" TargetMode="External"/><Relationship Id="rId2" Type="http://schemas.openxmlformats.org/officeDocument/2006/relationships/notesSlide" Target="../notesSlides/notesSlide12.xml"/><Relationship Id="rId1" Type="http://schemas.openxmlformats.org/officeDocument/2006/relationships/slideLayout" Target="../slideLayouts/slideLayout67.xml"/><Relationship Id="rId4" Type="http://schemas.openxmlformats.org/officeDocument/2006/relationships/hyperlink" Target="https://tinyurl.com/GlobalAllies22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www.firstfocus.org/" TargetMode="External"/><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hyperlink" Target="http://www.familypromise.org/" TargetMode="Externa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5.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5.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hyperlink" Target="https://www.politico.com/news/2023/02/23/house-gops-tax-jason-smith-k-street-00083809" TargetMode="External"/><Relationship Id="rId2" Type="http://schemas.openxmlformats.org/officeDocument/2006/relationships/notesSlide" Target="../notesSlides/notesSlide19.xml"/><Relationship Id="rId1" Type="http://schemas.openxmlformats.org/officeDocument/2006/relationships/slideLayout" Target="../slideLayouts/slideLayout75.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s://www.nytimes.com/2023/02/17/us/housing-voucher-search-los-angeles.html" TargetMode="External"/><Relationship Id="rId2" Type="http://schemas.openxmlformats.org/officeDocument/2006/relationships/notesSlide" Target="../notesSlides/notesSlide20.xml"/><Relationship Id="rId1" Type="http://schemas.openxmlformats.org/officeDocument/2006/relationships/slideLayout" Target="../slideLayouts/slideLayout75.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hyperlink" Target="https://results.org/wp-content/uploads/State-Renters-Tax-Credits-8-22.xlsx" TargetMode="External"/><Relationship Id="rId13" Type="http://schemas.openxmlformats.org/officeDocument/2006/relationships/image" Target="../media/image42.png"/><Relationship Id="rId3" Type="http://schemas.openxmlformats.org/officeDocument/2006/relationships/hyperlink" Target="https://results.org/set-the-agenda" TargetMode="External"/><Relationship Id="rId7" Type="http://schemas.openxmlformats.org/officeDocument/2006/relationships/hyperlink" Target="https://www.capitol.hawaii.gov/session/measure_indiv.aspx?billtype=SB&amp;billnumber=55" TargetMode="External"/><Relationship Id="rId12" Type="http://schemas.openxmlformats.org/officeDocument/2006/relationships/hyperlink" Target="https://results.org/wp-content/uploads/2023-RESULTS-U.S.-Poverty-CTC-Leave-Behind.pdf" TargetMode="External"/><Relationship Id="rId17" Type="http://schemas.openxmlformats.org/officeDocument/2006/relationships/hyperlink" Target="https://familypromise.org/what-we-do/affiliates/affiliates-by-state/" TargetMode="External"/><Relationship Id="rId2" Type="http://schemas.openxmlformats.org/officeDocument/2006/relationships/notesSlide" Target="../notesSlides/notesSlide21.xml"/><Relationship Id="rId16" Type="http://schemas.openxmlformats.org/officeDocument/2006/relationships/hyperlink" Target="https://firstfocus.org/blog/its-way-too-early-to-declare-victory-over-child-poverty" TargetMode="External"/><Relationship Id="rId1" Type="http://schemas.openxmlformats.org/officeDocument/2006/relationships/slideLayout" Target="../slideLayouts/slideLayout75.xml"/><Relationship Id="rId6" Type="http://schemas.openxmlformats.org/officeDocument/2006/relationships/hyperlink" Target="https://results.org/blog/how-to-effectively-talk-to-your-lawmakers-about-the-renter-tax-credit" TargetMode="External"/><Relationship Id="rId11" Type="http://schemas.openxmlformats.org/officeDocument/2006/relationships/hyperlink" Target="https://results.org/blog/making-the-conservative-case-for-the-ctc" TargetMode="External"/><Relationship Id="rId5" Type="http://schemas.openxmlformats.org/officeDocument/2006/relationships/hyperlink" Target="https://youtu.be/7ulFrH0wpOI" TargetMode="External"/><Relationship Id="rId15" Type="http://schemas.openxmlformats.org/officeDocument/2006/relationships/hyperlink" Target="https://firstfocus.org/resources/fact-sheet/u-s-child-poverty-in-2021" TargetMode="External"/><Relationship Id="rId10" Type="http://schemas.openxmlformats.org/officeDocument/2006/relationships/hyperlink" Target="https://results.org/2023-results-u-s-poverty-ctc-policy-brief" TargetMode="External"/><Relationship Id="rId4" Type="http://schemas.openxmlformats.org/officeDocument/2006/relationships/hyperlink" Target="https://results.org/wp-content/uploads/2023-RESULTS-Backgrounder-on-RTC-Hill.pdf" TargetMode="External"/><Relationship Id="rId9" Type="http://schemas.openxmlformats.org/officeDocument/2006/relationships/hyperlink" Target="https://results.org/wp-content/uploads/2023-RESULTS-U.S.-Poverty-RTC-Leave-Behind.pdf" TargetMode="External"/><Relationship Id="rId14" Type="http://schemas.openxmlformats.org/officeDocument/2006/relationships/hyperlink" Target="https://campaignforchildren.org/resources/fact-sheet/policy-brief-child-youth-and-family-homelessness-in-the-united-states-undercounted-misunderstoo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experts-on-povert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microsoft.com/office/2018/10/relationships/comments" Target="../comments/modernComment_748_39ED4CB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8" Type="http://schemas.openxmlformats.org/officeDocument/2006/relationships/hyperlink" Target="https://results.org/blog/fy24-appropriations-tell-congress-to-fund-the-fight-against-poverty" TargetMode="External"/><Relationship Id="rId3" Type="http://schemas.openxmlformats.org/officeDocument/2006/relationships/image" Target="../media/image50.jpeg"/><Relationship Id="rId7" Type="http://schemas.openxmlformats.org/officeDocument/2006/relationships/image" Target="../media/image54.svg"/><Relationship Id="rId2" Type="http://schemas.openxmlformats.org/officeDocument/2006/relationships/image" Target="../media/image49.jpeg"/><Relationship Id="rId1" Type="http://schemas.openxmlformats.org/officeDocument/2006/relationships/slideLayout" Target="../slideLayouts/slideLayout113.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hyperlink" Target="https://results.org/resources/fy24-global-appropriations-memos" TargetMode="External"/><Relationship Id="rId1" Type="http://schemas.openxmlformats.org/officeDocument/2006/relationships/slideLayout" Target="../slideLayouts/slideLayout126.xml"/></Relationships>
</file>

<file path=ppt/slides/_rels/slide37.xml.rels><?xml version="1.0" encoding="UTF-8" standalone="yes"?>
<Relationships xmlns="http://schemas.openxmlformats.org/package/2006/relationships"><Relationship Id="rId3" Type="http://schemas.openxmlformats.org/officeDocument/2006/relationships/hyperlink" Target="https://results.org/experts-on-poverty"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lasho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bit.ly/set-the-agenda"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11.xml"/><Relationship Id="rId5" Type="http://schemas.openxmlformats.org/officeDocument/2006/relationships/hyperlink" Target="https://results.org/set-the-agenda" TargetMode="External"/><Relationship Id="rId4" Type="http://schemas.openxmlformats.org/officeDocument/2006/relationships/hyperlink" Target="mailto:astromberg@result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a:solidFill>
                <a:schemeClr val="bg1"/>
              </a:solidFill>
              <a:latin typeface="Open Sans"/>
              <a:ea typeface="Open Sans"/>
              <a:cs typeface="Open Sans"/>
            </a:endParaRPr>
          </a:p>
          <a:p>
            <a:pPr algn="ctr">
              <a:spcAft>
                <a:spcPts val="1200"/>
              </a:spcAft>
            </a:pPr>
            <a:r>
              <a:rPr lang="en-US" sz="2800" b="1">
                <a:solidFill>
                  <a:schemeClr val="bg1"/>
                </a:solidFill>
                <a:latin typeface="Open Sans"/>
                <a:ea typeface="Open Sans"/>
                <a:cs typeface="Open Sans"/>
              </a:rPr>
              <a:t>RESULTS National Webinar</a:t>
            </a:r>
            <a:endParaRPr lang="en-US" sz="2800">
              <a:solidFill>
                <a:schemeClr val="bg1"/>
              </a:solidFill>
              <a:ea typeface="Open Sans"/>
              <a:cs typeface="Open Sans"/>
            </a:endParaRPr>
          </a:p>
          <a:p>
            <a:pPr algn="ctr">
              <a:spcAft>
                <a:spcPts val="1200"/>
              </a:spcAft>
            </a:pPr>
            <a:r>
              <a:rPr lang="en-US" sz="2000" b="1">
                <a:solidFill>
                  <a:schemeClr val="bg1"/>
                </a:solidFill>
                <a:latin typeface="Open Sans"/>
                <a:ea typeface="Open Sans"/>
                <a:cs typeface="Open Sans"/>
              </a:rPr>
              <a:t>March 4, 2023</a:t>
            </a:r>
          </a:p>
          <a:p>
            <a:pPr algn="ctr">
              <a:spcAft>
                <a:spcPts val="1200"/>
              </a:spcAft>
            </a:pPr>
            <a:endParaRPr lang="en-US" sz="2400" b="1" i="1">
              <a:solidFill>
                <a:schemeClr val="bg1"/>
              </a:solidFill>
              <a:latin typeface="Open Sans"/>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FBBB6-842A-9931-551A-71725DBCB895}"/>
              </a:ext>
            </a:extLst>
          </p:cNvPr>
          <p:cNvSpPr>
            <a:spLocks noGrp="1"/>
          </p:cNvSpPr>
          <p:nvPr>
            <p:ph type="sldNum" sz="quarter" idx="12"/>
          </p:nvPr>
        </p:nvSpPr>
        <p:spPr/>
        <p:txBody>
          <a:bodyPr/>
          <a:lstStyle/>
          <a:p>
            <a:fld id="{307E6868-079E-1649-B8D1-459B42CE4DE3}" type="slidenum">
              <a:rPr lang="en-US" smtClean="0"/>
              <a:t>10</a:t>
            </a:fld>
            <a:endParaRPr lang="en-US"/>
          </a:p>
        </p:txBody>
      </p:sp>
      <p:sp>
        <p:nvSpPr>
          <p:cNvPr id="7" name="TextBox 6">
            <a:extLst>
              <a:ext uri="{FF2B5EF4-FFF2-40B4-BE49-F238E27FC236}">
                <a16:creationId xmlns:a16="http://schemas.microsoft.com/office/drawing/2014/main" id="{9AD8A84A-80AC-99CA-20AF-0369B2D04BFE}"/>
              </a:ext>
            </a:extLst>
          </p:cNvPr>
          <p:cNvSpPr txBox="1"/>
          <p:nvPr/>
        </p:nvSpPr>
        <p:spPr>
          <a:xfrm>
            <a:off x="388800" y="1026010"/>
            <a:ext cx="8373480" cy="1728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000"/>
              </a:lnSpc>
              <a:buFont typeface="+mj-lt"/>
              <a:buAutoNum type="arabicPeriod" startAt="3"/>
            </a:pPr>
            <a:r>
              <a:rPr lang="en-US" b="1">
                <a:latin typeface="Open Sans"/>
                <a:ea typeface="Open Sans"/>
                <a:cs typeface="Open Sans"/>
              </a:rPr>
              <a:t>Advocacy Goal: </a:t>
            </a:r>
            <a:r>
              <a:rPr lang="en-US">
                <a:latin typeface="Open Sans"/>
                <a:ea typeface="Open Sans"/>
                <a:cs typeface="Open Sans"/>
              </a:rPr>
              <a:t>Meet with 100 percent of congressional offices </a:t>
            </a: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a:latin typeface="Open Sans"/>
                <a:ea typeface="Open Sans"/>
                <a:cs typeface="Open Sans"/>
              </a:rPr>
              <a:t>we cover by end of March. </a:t>
            </a:r>
            <a:r>
              <a:rPr lang="en-US" b="1">
                <a:solidFill>
                  <a:srgbClr val="D50032"/>
                </a:solidFill>
                <a:latin typeface="Open Sans"/>
                <a:ea typeface="Open Sans"/>
                <a:cs typeface="Open Sans"/>
              </a:rPr>
              <a:t>Groups have had at least 40 meetings so far (with many more requests made)!</a:t>
            </a:r>
          </a:p>
          <a:p>
            <a:pPr>
              <a:lnSpc>
                <a:spcPct val="114000"/>
              </a:lnSpc>
              <a:spcAft>
                <a:spcPts val="600"/>
              </a:spcAft>
            </a:pPr>
            <a:endParaRPr lang="en-US" b="1">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600"/>
              </a:spcAft>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2380466F-4894-050D-36D7-4D9F39666F79}"/>
              </a:ext>
            </a:extLst>
          </p:cNvPr>
          <p:cNvSpPr txBox="1">
            <a:spLocks/>
          </p:cNvSpPr>
          <p:nvPr/>
        </p:nvSpPr>
        <p:spPr>
          <a:xfrm>
            <a:off x="871254" y="196736"/>
            <a:ext cx="7401491" cy="5054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3999"/>
              </a:lnSpc>
            </a:pPr>
            <a:r>
              <a:rPr lang="en-US" sz="2800" b="1">
                <a:solidFill>
                  <a:srgbClr val="D50032"/>
                </a:solidFill>
                <a:latin typeface="Open Sans" panose="020B0606030504020204" pitchFamily="34" charset="0"/>
                <a:ea typeface="Open Sans" panose="020B0606030504020204" pitchFamily="34" charset="0"/>
                <a:cs typeface="Open Sans" panose="020B0606030504020204" pitchFamily="34" charset="0"/>
              </a:rPr>
              <a:t>Set the Agenda Campaign</a:t>
            </a:r>
          </a:p>
          <a:p>
            <a:pPr>
              <a:lnSpc>
                <a:spcPct val="113999"/>
              </a:lnSpc>
            </a:pPr>
            <a:r>
              <a:rPr lang="en-US" sz="1400">
                <a:latin typeface="Open Sans" panose="020B0606030504020204" pitchFamily="34" charset="0"/>
                <a:ea typeface="Open Sans" panose="020B0606030504020204" pitchFamily="34" charset="0"/>
                <a:cs typeface="Open Sans" panose="020B0606030504020204" pitchFamily="34" charset="0"/>
                <a:hlinkClick r:id="rId2"/>
              </a:rPr>
              <a:t>https://results.org/set-the-agenda</a:t>
            </a:r>
            <a:r>
              <a:rPr lang="en-US" sz="1400">
                <a:latin typeface="Open Sans" panose="020B0606030504020204" pitchFamily="34" charset="0"/>
                <a:ea typeface="Open Sans" panose="020B0606030504020204" pitchFamily="34" charset="0"/>
                <a:cs typeface="Open Sans" panose="020B0606030504020204" pitchFamily="34" charset="0"/>
              </a:rPr>
              <a:t> </a:t>
            </a:r>
          </a:p>
        </p:txBody>
      </p:sp>
      <p:pic>
        <p:nvPicPr>
          <p:cNvPr id="8" name="Picture 7">
            <a:extLst>
              <a:ext uri="{FF2B5EF4-FFF2-40B4-BE49-F238E27FC236}">
                <a16:creationId xmlns:a16="http://schemas.microsoft.com/office/drawing/2014/main" id="{3A69933E-00E0-2757-38DD-B76F7B46DBE3}"/>
              </a:ext>
            </a:extLst>
          </p:cNvPr>
          <p:cNvPicPr>
            <a:picLocks noChangeAspect="1"/>
          </p:cNvPicPr>
          <p:nvPr/>
        </p:nvPicPr>
        <p:blipFill>
          <a:blip r:embed="rId3"/>
          <a:stretch>
            <a:fillRect/>
          </a:stretch>
        </p:blipFill>
        <p:spPr>
          <a:xfrm>
            <a:off x="184302" y="3843745"/>
            <a:ext cx="2208249" cy="828228"/>
          </a:xfrm>
          <a:prstGeom prst="rect">
            <a:avLst/>
          </a:prstGeom>
        </p:spPr>
      </p:pic>
      <p:pic>
        <p:nvPicPr>
          <p:cNvPr id="9" name="Picture 8">
            <a:extLst>
              <a:ext uri="{FF2B5EF4-FFF2-40B4-BE49-F238E27FC236}">
                <a16:creationId xmlns:a16="http://schemas.microsoft.com/office/drawing/2014/main" id="{F3D373AD-99B5-2DE8-24DB-53DB83C67DF2}"/>
              </a:ext>
            </a:extLst>
          </p:cNvPr>
          <p:cNvPicPr>
            <a:picLocks noChangeAspect="1"/>
          </p:cNvPicPr>
          <p:nvPr/>
        </p:nvPicPr>
        <p:blipFill>
          <a:blip r:embed="rId4"/>
          <a:stretch>
            <a:fillRect/>
          </a:stretch>
        </p:blipFill>
        <p:spPr>
          <a:xfrm>
            <a:off x="311142" y="2188726"/>
            <a:ext cx="1751409" cy="1316293"/>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5F1722DD-788E-4D69-DEEB-DF240BC2A7FB}"/>
              </a:ext>
            </a:extLst>
          </p:cNvPr>
          <p:cNvPicPr>
            <a:picLocks noChangeAspect="1"/>
          </p:cNvPicPr>
          <p:nvPr/>
        </p:nvPicPr>
        <p:blipFill>
          <a:blip r:embed="rId5"/>
          <a:stretch>
            <a:fillRect/>
          </a:stretch>
        </p:blipFill>
        <p:spPr>
          <a:xfrm>
            <a:off x="6478499" y="2864732"/>
            <a:ext cx="1305351" cy="979013"/>
          </a:xfrm>
          <a:prstGeom prst="rect">
            <a:avLst/>
          </a:prstGeom>
        </p:spPr>
      </p:pic>
      <p:pic>
        <p:nvPicPr>
          <p:cNvPr id="13" name="Picture 12" descr="A person and person posing for a picture&#10;&#10;Description automatically generated with medium confidence">
            <a:extLst>
              <a:ext uri="{FF2B5EF4-FFF2-40B4-BE49-F238E27FC236}">
                <a16:creationId xmlns:a16="http://schemas.microsoft.com/office/drawing/2014/main" id="{C6B1C8CA-5A2F-0748-B209-E03D51F88CA3}"/>
              </a:ext>
            </a:extLst>
          </p:cNvPr>
          <p:cNvPicPr>
            <a:picLocks noChangeAspect="1"/>
          </p:cNvPicPr>
          <p:nvPr/>
        </p:nvPicPr>
        <p:blipFill>
          <a:blip r:embed="rId6"/>
          <a:stretch>
            <a:fillRect/>
          </a:stretch>
        </p:blipFill>
        <p:spPr>
          <a:xfrm>
            <a:off x="7895187" y="2034094"/>
            <a:ext cx="905620" cy="1207493"/>
          </a:xfrm>
          <a:prstGeom prst="rect">
            <a:avLst/>
          </a:prstGeom>
        </p:spPr>
      </p:pic>
      <p:pic>
        <p:nvPicPr>
          <p:cNvPr id="15" name="Picture 14">
            <a:extLst>
              <a:ext uri="{FF2B5EF4-FFF2-40B4-BE49-F238E27FC236}">
                <a16:creationId xmlns:a16="http://schemas.microsoft.com/office/drawing/2014/main" id="{BCA5749B-0957-43D6-FBD2-D35E66D93931}"/>
              </a:ext>
            </a:extLst>
          </p:cNvPr>
          <p:cNvPicPr>
            <a:picLocks noChangeAspect="1"/>
          </p:cNvPicPr>
          <p:nvPr/>
        </p:nvPicPr>
        <p:blipFill>
          <a:blip r:embed="rId7"/>
          <a:stretch>
            <a:fillRect/>
          </a:stretch>
        </p:blipFill>
        <p:spPr>
          <a:xfrm>
            <a:off x="7895187" y="3438738"/>
            <a:ext cx="1082898" cy="1443864"/>
          </a:xfrm>
          <a:prstGeom prst="rect">
            <a:avLst/>
          </a:prstGeom>
        </p:spPr>
      </p:pic>
      <p:pic>
        <p:nvPicPr>
          <p:cNvPr id="12" name="Picture 11">
            <a:extLst>
              <a:ext uri="{FF2B5EF4-FFF2-40B4-BE49-F238E27FC236}">
                <a16:creationId xmlns:a16="http://schemas.microsoft.com/office/drawing/2014/main" id="{BB656129-2C9E-BDBC-0FB0-361E97D4E7ED}"/>
              </a:ext>
            </a:extLst>
          </p:cNvPr>
          <p:cNvPicPr>
            <a:picLocks noChangeAspect="1"/>
          </p:cNvPicPr>
          <p:nvPr/>
        </p:nvPicPr>
        <p:blipFill>
          <a:blip r:embed="rId8"/>
          <a:stretch>
            <a:fillRect/>
          </a:stretch>
        </p:blipFill>
        <p:spPr>
          <a:xfrm>
            <a:off x="2426866" y="2225057"/>
            <a:ext cx="3953775" cy="2148577"/>
          </a:xfrm>
          <a:prstGeom prst="rect">
            <a:avLst/>
          </a:prstGeom>
        </p:spPr>
      </p:pic>
    </p:spTree>
    <p:extLst>
      <p:ext uri="{BB962C8B-B14F-4D97-AF65-F5344CB8AC3E}">
        <p14:creationId xmlns:p14="http://schemas.microsoft.com/office/powerpoint/2010/main" val="189796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FBBB6-842A-9931-551A-71725DBCB895}"/>
              </a:ext>
            </a:extLst>
          </p:cNvPr>
          <p:cNvSpPr>
            <a:spLocks noGrp="1"/>
          </p:cNvSpPr>
          <p:nvPr>
            <p:ph type="sldNum" sz="quarter" idx="12"/>
          </p:nvPr>
        </p:nvSpPr>
        <p:spPr/>
        <p:txBody>
          <a:bodyPr/>
          <a:lstStyle/>
          <a:p>
            <a:fld id="{307E6868-079E-1649-B8D1-459B42CE4DE3}" type="slidenum">
              <a:rPr lang="en-US" smtClean="0"/>
              <a:t>11</a:t>
            </a:fld>
            <a:endParaRPr lang="en-US"/>
          </a:p>
        </p:txBody>
      </p:sp>
      <p:sp>
        <p:nvSpPr>
          <p:cNvPr id="7" name="TextBox 6">
            <a:extLst>
              <a:ext uri="{FF2B5EF4-FFF2-40B4-BE49-F238E27FC236}">
                <a16:creationId xmlns:a16="http://schemas.microsoft.com/office/drawing/2014/main" id="{9AD8A84A-80AC-99CA-20AF-0369B2D04BFE}"/>
              </a:ext>
            </a:extLst>
          </p:cNvPr>
          <p:cNvSpPr txBox="1"/>
          <p:nvPr/>
        </p:nvSpPr>
        <p:spPr>
          <a:xfrm>
            <a:off x="228600" y="1141210"/>
            <a:ext cx="8533680" cy="34614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7338" lvl="1" indent="-285750">
              <a:lnSpc>
                <a:spcPct val="115000"/>
              </a:lnSpc>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Set the Agenda resources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https://results.org/set-the-agenda</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Find links to policy briefs, lobby leave-behinds, and laser talks.</a:t>
            </a:r>
          </a:p>
          <a:p>
            <a:pPr marL="744538" lvl="2" indent="-285750">
              <a:lnSpc>
                <a:spcPct val="115000"/>
              </a:lnSpc>
              <a:spcAft>
                <a:spcPts val="1200"/>
              </a:spcAft>
              <a:buFont typeface="Arial" panose="020B0604020202020204" pitchFamily="34" charset="0"/>
              <a:buChar char="•"/>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Important! Please do not share background briefs with congressional offices. Only the Renter Tax Credit brief may be shared.</a:t>
            </a:r>
            <a:endPar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7338" lvl="1" indent="-285750">
              <a:lnSpc>
                <a:spcPct val="115000"/>
              </a:lnSpc>
              <a:spcAft>
                <a:spcPts val="1200"/>
              </a:spcAft>
              <a:buFont typeface="Arial" panose="020B0604020202020204" pitchFamily="34" charset="0"/>
              <a:buChar char="•"/>
            </a:pPr>
            <a:r>
              <a:rPr lang="en-US"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Submit meeting requests! </a:t>
            </a:r>
            <a:r>
              <a:rPr lang="en-US">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Find sample meeting requests and other lobbying materials at: </a:t>
            </a:r>
            <a:r>
              <a:rPr lang="en-US">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https://results.org/volunteers/lobbying</a:t>
            </a:r>
            <a:r>
              <a:rPr lang="en-US">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marL="744538" lvl="2" indent="-285750">
              <a:lnSpc>
                <a:spcPct val="115000"/>
              </a:lnSpc>
              <a:spcAft>
                <a:spcPts val="1200"/>
              </a:spcAft>
              <a:buFont typeface="Arial" panose="020B0604020202020204" pitchFamily="34" charset="0"/>
              <a:buChar char="•"/>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Upcoming recesses: </a:t>
            </a: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March 11-20 </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(House only); </a:t>
            </a: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April 1-16 </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(House and Senate).</a:t>
            </a:r>
            <a:endPar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7338" lvl="1" indent="-285750">
              <a:lnSpc>
                <a:spcPct val="115000"/>
              </a:lnSpc>
              <a:spcBef>
                <a:spcPts val="100"/>
              </a:spcBef>
              <a:spcAft>
                <a:spcPts val="1200"/>
              </a:spcAft>
              <a:buFont typeface="Arial" panose="020B0604020202020204" pitchFamily="34" charset="0"/>
              <a:buChar char="•"/>
            </a:pPr>
            <a:r>
              <a:rPr lang="en-US"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Set up your state lobby prep call </a:t>
            </a:r>
            <a:r>
              <a:rPr lang="en-US">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get ready for your lobby meetings. Contact</a:t>
            </a:r>
            <a:r>
              <a:rPr lang="en-US">
                <a:effectLst/>
                <a:latin typeface="Open Sans" panose="020B0606030504020204" pitchFamily="34" charset="0"/>
                <a:ea typeface="Open Sans" panose="020B0606030504020204" pitchFamily="34" charset="0"/>
                <a:cs typeface="Open Sans" panose="020B0606030504020204" pitchFamily="34" charset="0"/>
              </a:rPr>
              <a:t> Katie Fleischer (</a:t>
            </a:r>
            <a:r>
              <a:rPr lang="en-US">
                <a:effectLst/>
                <a:latin typeface="Open Sans" panose="020B0606030504020204" pitchFamily="34" charset="0"/>
                <a:ea typeface="Open Sans" panose="020B0606030504020204" pitchFamily="34" charset="0"/>
                <a:cs typeface="Open Sans" panose="020B0606030504020204" pitchFamily="34" charset="0"/>
                <a:hlinkClick r:id="rId4"/>
              </a:rPr>
              <a:t>kfleischer@results.org</a:t>
            </a:r>
            <a:r>
              <a:rPr lang="en-US">
                <a:effectLst/>
                <a:latin typeface="Open Sans" panose="020B0606030504020204" pitchFamily="34" charset="0"/>
                <a:ea typeface="Open Sans" panose="020B0606030504020204" pitchFamily="34" charset="0"/>
                <a:cs typeface="Open Sans" panose="020B0606030504020204" pitchFamily="34" charset="0"/>
              </a:rPr>
              <a:t>) to schedule your prep call. </a:t>
            </a:r>
          </a:p>
        </p:txBody>
      </p:sp>
      <p:sp>
        <p:nvSpPr>
          <p:cNvPr id="5" name="Title 1">
            <a:extLst>
              <a:ext uri="{FF2B5EF4-FFF2-40B4-BE49-F238E27FC236}">
                <a16:creationId xmlns:a16="http://schemas.microsoft.com/office/drawing/2014/main" id="{811EACCA-AD08-3C32-48EC-C93F4963211E}"/>
              </a:ext>
            </a:extLst>
          </p:cNvPr>
          <p:cNvSpPr txBox="1">
            <a:spLocks/>
          </p:cNvSpPr>
          <p:nvPr/>
        </p:nvSpPr>
        <p:spPr>
          <a:xfrm>
            <a:off x="871254" y="275936"/>
            <a:ext cx="7401491" cy="50542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3999"/>
              </a:lnSpc>
            </a:pPr>
            <a:r>
              <a:rPr lang="en-US" sz="3100" b="1">
                <a:solidFill>
                  <a:srgbClr val="D50032"/>
                </a:solidFill>
                <a:latin typeface="Open Sans"/>
                <a:ea typeface="Open Sans"/>
                <a:cs typeface="Calibri"/>
              </a:rPr>
              <a:t>Set the Agenda lobbying resources</a:t>
            </a:r>
            <a:endParaRPr lang="en-US"/>
          </a:p>
        </p:txBody>
      </p:sp>
    </p:spTree>
    <p:extLst>
      <p:ext uri="{BB962C8B-B14F-4D97-AF65-F5344CB8AC3E}">
        <p14:creationId xmlns:p14="http://schemas.microsoft.com/office/powerpoint/2010/main" val="360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9806-6BDA-AC5B-6F22-886D5772264A}"/>
              </a:ext>
            </a:extLst>
          </p:cNvPr>
          <p:cNvSpPr>
            <a:spLocks noGrp="1"/>
          </p:cNvSpPr>
          <p:nvPr>
            <p:ph type="title"/>
          </p:nvPr>
        </p:nvSpPr>
        <p:spPr>
          <a:xfrm>
            <a:off x="382361" y="205979"/>
            <a:ext cx="7476330" cy="857250"/>
          </a:xfrm>
        </p:spPr>
        <p:txBody>
          <a:bodyPr anchor="ctr">
            <a:noAutofit/>
          </a:bodyPr>
          <a:lstStyle/>
          <a:p>
            <a:r>
              <a:rPr lang="en-US" sz="3200" b="1">
                <a:solidFill>
                  <a:srgbClr val="D50032"/>
                </a:solidFill>
                <a:latin typeface="Open Sans"/>
                <a:ea typeface="Open Sans"/>
                <a:cs typeface="Open Sans"/>
              </a:rPr>
              <a:t>Let's practice our advocacy skills! </a:t>
            </a:r>
          </a:p>
        </p:txBody>
      </p:sp>
      <p:sp>
        <p:nvSpPr>
          <p:cNvPr id="3" name="Slide Number Placeholder 2">
            <a:extLst>
              <a:ext uri="{FF2B5EF4-FFF2-40B4-BE49-F238E27FC236}">
                <a16:creationId xmlns:a16="http://schemas.microsoft.com/office/drawing/2014/main" id="{9385DE5F-AE9C-6F92-671E-79C28A4B0009}"/>
              </a:ext>
            </a:extLst>
          </p:cNvPr>
          <p:cNvSpPr>
            <a:spLocks noGrp="1"/>
          </p:cNvSpPr>
          <p:nvPr>
            <p:ph type="sldNum" sz="quarter" idx="12"/>
          </p:nvPr>
        </p:nvSpPr>
        <p:spPr>
          <a:xfrm>
            <a:off x="0" y="9834"/>
            <a:ext cx="457200" cy="273844"/>
          </a:xfrm>
        </p:spPr>
        <p:txBody>
          <a:bodyPr anchor="ctr">
            <a:noAutofit/>
          </a:bodyPr>
          <a:lstStyle/>
          <a:p>
            <a:pPr>
              <a:lnSpc>
                <a:spcPct val="90000"/>
              </a:lnSpc>
              <a:spcAft>
                <a:spcPts val="600"/>
              </a:spcAft>
            </a:pPr>
            <a:fld id="{307E6868-079E-1649-B8D1-459B42CE4DE3}" type="slidenum">
              <a:rPr lang="en-US" smtClean="0"/>
              <a:pPr>
                <a:lnSpc>
                  <a:spcPct val="90000"/>
                </a:lnSpc>
                <a:spcAft>
                  <a:spcPts val="600"/>
                </a:spcAft>
              </a:pPr>
              <a:t>12</a:t>
            </a:fld>
            <a:endParaRPr lang="en-US"/>
          </a:p>
        </p:txBody>
      </p:sp>
      <p:pic>
        <p:nvPicPr>
          <p:cNvPr id="6" name="Graphic 5" descr="Boardroom with solid fill">
            <a:extLst>
              <a:ext uri="{FF2B5EF4-FFF2-40B4-BE49-F238E27FC236}">
                <a16:creationId xmlns:a16="http://schemas.microsoft.com/office/drawing/2014/main" id="{95446508-9417-6238-DAC1-A296B4804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4524" y="610501"/>
            <a:ext cx="2854952" cy="2854952"/>
          </a:xfrm>
          <a:prstGeom prst="rect">
            <a:avLst/>
          </a:prstGeom>
        </p:spPr>
      </p:pic>
      <p:sp>
        <p:nvSpPr>
          <p:cNvPr id="4" name="TextBox 3">
            <a:extLst>
              <a:ext uri="{FF2B5EF4-FFF2-40B4-BE49-F238E27FC236}">
                <a16:creationId xmlns:a16="http://schemas.microsoft.com/office/drawing/2014/main" id="{CB8BAF38-FBE5-D40B-D634-C94D6E56E6DE}"/>
              </a:ext>
            </a:extLst>
          </p:cNvPr>
          <p:cNvSpPr txBox="1"/>
          <p:nvPr/>
        </p:nvSpPr>
        <p:spPr>
          <a:xfrm>
            <a:off x="0" y="3006961"/>
            <a:ext cx="9144000" cy="1877437"/>
          </a:xfrm>
          <a:prstGeom prst="rect">
            <a:avLst/>
          </a:prstGeom>
          <a:noFill/>
        </p:spPr>
        <p:txBody>
          <a:bodyPr wrap="square" lIns="91440" tIns="45720" rIns="91440" bIns="45720" rtlCol="0" anchor="t">
            <a:spAutoFit/>
          </a:bodyPr>
          <a:lstStyle/>
          <a:p>
            <a:pPr algn="ctr">
              <a:spcAft>
                <a:spcPts val="1200"/>
              </a:spcAft>
            </a:pPr>
            <a:r>
              <a:rPr lang="en-US" sz="3200" b="1">
                <a:solidFill>
                  <a:srgbClr val="D50032"/>
                </a:solidFill>
                <a:latin typeface="Open Sans"/>
                <a:ea typeface="Open Sans"/>
                <a:cs typeface="Open Sans"/>
              </a:rPr>
              <a:t>EPIC Laser Talk training!</a:t>
            </a:r>
          </a:p>
          <a:p>
            <a:pPr algn="ctr"/>
            <a:r>
              <a:rPr lang="en-US" sz="1600">
                <a:latin typeface="Open Sans"/>
                <a:ea typeface="Open Sans"/>
                <a:cs typeface="Open Sans"/>
              </a:rPr>
              <a:t>Find all current Laser Talks at: </a:t>
            </a:r>
          </a:p>
          <a:p>
            <a:pPr algn="ctr">
              <a:spcAft>
                <a:spcPts val="1200"/>
              </a:spcAft>
            </a:pPr>
            <a:r>
              <a:rPr lang="en-US" sz="1600">
                <a:latin typeface="Open Sans"/>
                <a:ea typeface="Open Sans"/>
                <a:cs typeface="Open Sans"/>
                <a:hlinkClick r:id="rId4"/>
              </a:rPr>
              <a:t>https://results.org/volunteers/laser-talks</a:t>
            </a:r>
            <a:endParaRPr lang="en-US" sz="1600">
              <a:latin typeface="Open Sans"/>
              <a:ea typeface="Open Sans"/>
              <a:cs typeface="Open Sans"/>
            </a:endParaRPr>
          </a:p>
          <a:p>
            <a:pPr algn="ctr"/>
            <a:r>
              <a:rPr lang="en-US" sz="1600">
                <a:latin typeface="Open Sans"/>
                <a:ea typeface="Open Sans"/>
                <a:cs typeface="Open Sans"/>
              </a:rPr>
              <a:t>Learn how to draft and deliver your own EPIC Laser Talk at: </a:t>
            </a:r>
          </a:p>
          <a:p>
            <a:pPr algn="ctr"/>
            <a:r>
              <a:rPr lang="en-US" sz="1600">
                <a:latin typeface="Open Sans"/>
                <a:ea typeface="Open Sans"/>
                <a:cs typeface="Open Sans"/>
                <a:hlinkClick r:id="rId5"/>
              </a:rPr>
              <a:t>https://results.org/resources/create-and-deliver-a-laser-talk</a:t>
            </a:r>
            <a:r>
              <a:rPr lang="en-US" sz="1600">
                <a:latin typeface="Open Sans"/>
                <a:ea typeface="Open Sans"/>
                <a:cs typeface="Open Sans"/>
              </a:rPr>
              <a:t>  </a:t>
            </a:r>
            <a:endParaRPr lang="en-US"/>
          </a:p>
        </p:txBody>
      </p:sp>
    </p:spTree>
    <p:extLst>
      <p:ext uri="{BB962C8B-B14F-4D97-AF65-F5344CB8AC3E}">
        <p14:creationId xmlns:p14="http://schemas.microsoft.com/office/powerpoint/2010/main" val="162958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A99-F87A-1655-D9F6-2C3A1AA96D11}"/>
              </a:ext>
            </a:extLst>
          </p:cNvPr>
          <p:cNvSpPr>
            <a:spLocks noGrp="1"/>
          </p:cNvSpPr>
          <p:nvPr>
            <p:ph type="title"/>
          </p:nvPr>
        </p:nvSpPr>
        <p:spPr>
          <a:xfrm>
            <a:off x="0" y="205979"/>
            <a:ext cx="9144000" cy="857250"/>
          </a:xfrm>
        </p:spPr>
        <p:txBody>
          <a:bodyPr/>
          <a:lstStyle/>
          <a:p>
            <a:r>
              <a:rPr lang="en-US" b="1">
                <a:solidFill>
                  <a:srgbClr val="D50032"/>
                </a:solidFill>
                <a:latin typeface="Open Sans"/>
              </a:rPr>
              <a:t>Breakouts</a:t>
            </a:r>
          </a:p>
        </p:txBody>
      </p:sp>
      <p:sp>
        <p:nvSpPr>
          <p:cNvPr id="4" name="Text Placeholder 3">
            <a:extLst>
              <a:ext uri="{FF2B5EF4-FFF2-40B4-BE49-F238E27FC236}">
                <a16:creationId xmlns:a16="http://schemas.microsoft.com/office/drawing/2014/main" id="{DD095224-296A-A9E4-FF1B-5A36E7DF8CC3}"/>
              </a:ext>
            </a:extLst>
          </p:cNvPr>
          <p:cNvSpPr>
            <a:spLocks noGrp="1"/>
          </p:cNvSpPr>
          <p:nvPr>
            <p:ph type="body" idx="1"/>
          </p:nvPr>
        </p:nvSpPr>
        <p:spPr>
          <a:xfrm>
            <a:off x="366321" y="1250803"/>
            <a:ext cx="8320479" cy="3745997"/>
          </a:xfrm>
        </p:spPr>
        <p:txBody>
          <a:bodyPr>
            <a:normAutofit fontScale="85000" lnSpcReduction="20000"/>
          </a:bodyPr>
          <a:lstStyle/>
          <a:p>
            <a:pPr>
              <a:lnSpc>
                <a:spcPct val="134000"/>
              </a:lnSpc>
              <a:spcBef>
                <a:spcPts val="0"/>
              </a:spcBef>
              <a:spcAft>
                <a:spcPts val="1200"/>
              </a:spcAft>
            </a:pPr>
            <a:r>
              <a:rPr lang="en-US" sz="2800">
                <a:latin typeface="Open Sans"/>
              </a:rPr>
              <a:t>Let’s learn two of our laser talks.</a:t>
            </a:r>
          </a:p>
          <a:p>
            <a:pPr>
              <a:lnSpc>
                <a:spcPct val="134000"/>
              </a:lnSpc>
              <a:spcBef>
                <a:spcPts val="0"/>
              </a:spcBef>
              <a:spcAft>
                <a:spcPts val="1200"/>
              </a:spcAft>
            </a:pPr>
            <a:r>
              <a:rPr lang="en-US" sz="2800">
                <a:latin typeface="Open Sans"/>
              </a:rPr>
              <a:t>For the laser talk on </a:t>
            </a:r>
            <a:r>
              <a:rPr lang="en-US" sz="2800" b="1">
                <a:latin typeface="Open Sans"/>
              </a:rPr>
              <a:t>global TB appropriations</a:t>
            </a:r>
            <a:r>
              <a:rPr lang="en-US" sz="2800">
                <a:latin typeface="Open Sans"/>
              </a:rPr>
              <a:t>, </a:t>
            </a:r>
            <a:r>
              <a:rPr lang="en-US" sz="2800" b="1">
                <a:solidFill>
                  <a:srgbClr val="D50032"/>
                </a:solidFill>
                <a:latin typeface="Open Sans"/>
              </a:rPr>
              <a:t>STAY WHERE YOU ARE</a:t>
            </a:r>
            <a:r>
              <a:rPr lang="en-US" sz="2800">
                <a:latin typeface="Open Sans"/>
              </a:rPr>
              <a:t>.</a:t>
            </a:r>
          </a:p>
          <a:p>
            <a:pPr>
              <a:lnSpc>
                <a:spcPct val="134000"/>
              </a:lnSpc>
              <a:spcBef>
                <a:spcPts val="0"/>
              </a:spcBef>
              <a:spcAft>
                <a:spcPts val="1200"/>
              </a:spcAft>
            </a:pPr>
            <a:r>
              <a:rPr lang="en-US" sz="2800">
                <a:latin typeface="Open Sans"/>
              </a:rPr>
              <a:t>For the laser talk on the </a:t>
            </a:r>
            <a:r>
              <a:rPr lang="en-US" sz="2800" b="1">
                <a:latin typeface="Open Sans"/>
              </a:rPr>
              <a:t>Renter Tax Credit</a:t>
            </a:r>
            <a:r>
              <a:rPr lang="en-US" sz="2800">
                <a:latin typeface="Open Sans"/>
              </a:rPr>
              <a:t>, </a:t>
            </a:r>
            <a:r>
              <a:rPr lang="en-US" sz="2800" b="1">
                <a:solidFill>
                  <a:srgbClr val="D50032"/>
                </a:solidFill>
                <a:latin typeface="Open Sans"/>
              </a:rPr>
              <a:t>GO TO THE BREAKOUT ROOM</a:t>
            </a:r>
            <a:r>
              <a:rPr lang="en-US" sz="2800">
                <a:solidFill>
                  <a:srgbClr val="D50032"/>
                </a:solidFill>
                <a:latin typeface="Open Sans"/>
              </a:rPr>
              <a:t> </a:t>
            </a:r>
            <a:r>
              <a:rPr lang="en-US" sz="2800">
                <a:latin typeface="Open Sans"/>
              </a:rPr>
              <a:t>when promoted.</a:t>
            </a:r>
          </a:p>
          <a:p>
            <a:pPr>
              <a:lnSpc>
                <a:spcPct val="134000"/>
              </a:lnSpc>
              <a:spcBef>
                <a:spcPts val="0"/>
              </a:spcBef>
              <a:spcAft>
                <a:spcPts val="1200"/>
              </a:spcAft>
            </a:pPr>
            <a:r>
              <a:rPr lang="en-US" sz="2800">
                <a:latin typeface="Open Sans"/>
              </a:rPr>
              <a:t>Find all out 2023 laser talks at: </a:t>
            </a:r>
            <a:r>
              <a:rPr lang="en-US" sz="2800">
                <a:latin typeface="Open Sans"/>
                <a:hlinkClick r:id="rId2"/>
              </a:rPr>
              <a:t>https://results.org/volunteers/laser-talks</a:t>
            </a:r>
            <a:r>
              <a:rPr lang="en-US" sz="2800">
                <a:latin typeface="Open Sans"/>
              </a:rPr>
              <a:t> </a:t>
            </a:r>
          </a:p>
        </p:txBody>
      </p:sp>
    </p:spTree>
    <p:extLst>
      <p:ext uri="{BB962C8B-B14F-4D97-AF65-F5344CB8AC3E}">
        <p14:creationId xmlns:p14="http://schemas.microsoft.com/office/powerpoint/2010/main" val="32503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A99-F87A-1655-D9F6-2C3A1AA96D11}"/>
              </a:ext>
            </a:extLst>
          </p:cNvPr>
          <p:cNvSpPr>
            <a:spLocks noGrp="1"/>
          </p:cNvSpPr>
          <p:nvPr>
            <p:ph type="title"/>
          </p:nvPr>
        </p:nvSpPr>
        <p:spPr>
          <a:xfrm>
            <a:off x="0" y="79200"/>
            <a:ext cx="9144000" cy="857250"/>
          </a:xfrm>
        </p:spPr>
        <p:txBody>
          <a:bodyPr>
            <a:normAutofit/>
          </a:bodyPr>
          <a:lstStyle/>
          <a:p>
            <a:r>
              <a:rPr lang="en-US" sz="2400" b="1">
                <a:solidFill>
                  <a:srgbClr val="D50032"/>
                </a:solidFill>
                <a:latin typeface="Open Sans"/>
              </a:rPr>
              <a:t>U.S. Poverty Laser Talk </a:t>
            </a:r>
            <a:br>
              <a:rPr lang="en-US" sz="2400" b="1">
                <a:solidFill>
                  <a:srgbClr val="D50032"/>
                </a:solidFill>
                <a:latin typeface="Open Sans"/>
              </a:rPr>
            </a:br>
            <a:r>
              <a:rPr lang="en-US" sz="2400">
                <a:solidFill>
                  <a:schemeClr val="tx1"/>
                </a:solidFill>
                <a:latin typeface="Open Sans"/>
              </a:rPr>
              <a:t>Renter Tax Credit</a:t>
            </a:r>
          </a:p>
        </p:txBody>
      </p:sp>
      <p:sp>
        <p:nvSpPr>
          <p:cNvPr id="4" name="Text Placeholder 3">
            <a:extLst>
              <a:ext uri="{FF2B5EF4-FFF2-40B4-BE49-F238E27FC236}">
                <a16:creationId xmlns:a16="http://schemas.microsoft.com/office/drawing/2014/main" id="{DD095224-296A-A9E4-FF1B-5A36E7DF8CC3}"/>
              </a:ext>
            </a:extLst>
          </p:cNvPr>
          <p:cNvSpPr>
            <a:spLocks noGrp="1"/>
          </p:cNvSpPr>
          <p:nvPr>
            <p:ph type="body" idx="1"/>
          </p:nvPr>
        </p:nvSpPr>
        <p:spPr>
          <a:xfrm>
            <a:off x="201600" y="1036801"/>
            <a:ext cx="8530639" cy="3859200"/>
          </a:xfrm>
        </p:spPr>
        <p:txBody>
          <a:bodyPr>
            <a:noAutofit/>
          </a:bodyPr>
          <a:lstStyle/>
          <a:p>
            <a:pPr marL="114300" indent="0">
              <a:lnSpc>
                <a:spcPct val="114000"/>
              </a:lnSpc>
              <a:spcBef>
                <a:spcPts val="0"/>
              </a:spcBef>
              <a:spcAft>
                <a:spcPts val="1200"/>
              </a:spcAft>
              <a:buNone/>
            </a:pPr>
            <a:r>
              <a:rPr lang="en-US" sz="1500" b="1">
                <a:latin typeface="Open Sans"/>
              </a:rPr>
              <a:t>Engage: </a:t>
            </a:r>
            <a:r>
              <a:rPr lang="en-US" sz="1500">
                <a:latin typeface="Open Sans"/>
              </a:rPr>
              <a:t>The tax code provides billions in tax subsidies to homeowners, developers, businesses, and landlords, but almost nothing for the nearly 44 million Americans who rent.</a:t>
            </a:r>
          </a:p>
          <a:p>
            <a:pPr marL="114300" indent="0">
              <a:lnSpc>
                <a:spcPct val="114000"/>
              </a:lnSpc>
              <a:spcBef>
                <a:spcPts val="0"/>
              </a:spcBef>
              <a:spcAft>
                <a:spcPts val="1200"/>
              </a:spcAft>
              <a:buNone/>
            </a:pPr>
            <a:r>
              <a:rPr lang="en-US" sz="1500" b="1">
                <a:latin typeface="Open Sans"/>
              </a:rPr>
              <a:t>Problem: </a:t>
            </a:r>
            <a:r>
              <a:rPr lang="en-US" sz="1500">
                <a:latin typeface="Open Sans"/>
              </a:rPr>
              <a:t>Even employed households are having trouble keeping up with skyrocketing rents.</a:t>
            </a:r>
          </a:p>
          <a:p>
            <a:pPr marL="114300" indent="0">
              <a:lnSpc>
                <a:spcPct val="114000"/>
              </a:lnSpc>
              <a:spcBef>
                <a:spcPts val="0"/>
              </a:spcBef>
              <a:spcAft>
                <a:spcPts val="1200"/>
              </a:spcAft>
              <a:buNone/>
            </a:pPr>
            <a:r>
              <a:rPr lang="en-US" sz="1500" b="1">
                <a:latin typeface="Open Sans"/>
              </a:rPr>
              <a:t>Inform: </a:t>
            </a:r>
            <a:r>
              <a:rPr lang="en-US" sz="1500">
                <a:latin typeface="Open Sans"/>
              </a:rPr>
              <a:t>A Renter Tax Credit would help. The credit would be targeted to rent-burdened, low-income households and paid out on a monthly basis, essentially capping out-of-pocket rent and utilities costs at 30 percent of total income. This would allow low-income renters to afford a safe place to live without sacrificing other basic needs. It would broadly benefit households that existing housing and homelessness programs are unable to serve, resulting in fewer evictions and fewer people experiencing homelessness. </a:t>
            </a:r>
          </a:p>
          <a:p>
            <a:pPr marL="114300" indent="0">
              <a:lnSpc>
                <a:spcPct val="114000"/>
              </a:lnSpc>
              <a:spcBef>
                <a:spcPts val="0"/>
              </a:spcBef>
              <a:spcAft>
                <a:spcPts val="1200"/>
              </a:spcAft>
              <a:buNone/>
            </a:pPr>
            <a:r>
              <a:rPr lang="en-US" sz="1500" b="1">
                <a:latin typeface="Open Sans"/>
              </a:rPr>
              <a:t>Call to Action: </a:t>
            </a:r>
            <a:r>
              <a:rPr lang="en-US" sz="1500">
                <a:latin typeface="Open Sans"/>
              </a:rPr>
              <a:t>Stable housing is the foundation of financial security. Will you support using the tax code to target relief to renters with a Renter Tax Credit?  May we follow up with you with more details on how to use the tax code in this way? What’s the best way to follow up with you?</a:t>
            </a:r>
          </a:p>
        </p:txBody>
      </p:sp>
    </p:spTree>
    <p:extLst>
      <p:ext uri="{BB962C8B-B14F-4D97-AF65-F5344CB8AC3E}">
        <p14:creationId xmlns:p14="http://schemas.microsoft.com/office/powerpoint/2010/main" val="112793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A99-F87A-1655-D9F6-2C3A1AA96D11}"/>
              </a:ext>
            </a:extLst>
          </p:cNvPr>
          <p:cNvSpPr>
            <a:spLocks noGrp="1"/>
          </p:cNvSpPr>
          <p:nvPr>
            <p:ph type="title"/>
          </p:nvPr>
        </p:nvSpPr>
        <p:spPr>
          <a:xfrm>
            <a:off x="0" y="102462"/>
            <a:ext cx="9144000" cy="857250"/>
          </a:xfrm>
        </p:spPr>
        <p:txBody>
          <a:bodyPr>
            <a:normAutofit/>
          </a:bodyPr>
          <a:lstStyle/>
          <a:p>
            <a:r>
              <a:rPr lang="en-US" sz="2400" b="1">
                <a:solidFill>
                  <a:srgbClr val="D50032"/>
                </a:solidFill>
                <a:latin typeface="Open Sans"/>
              </a:rPr>
              <a:t>Global Poverty Laser Talk </a:t>
            </a:r>
            <a:br>
              <a:rPr lang="en-US" sz="2400" b="1">
                <a:solidFill>
                  <a:srgbClr val="D50032"/>
                </a:solidFill>
                <a:latin typeface="Open Sans"/>
              </a:rPr>
            </a:br>
            <a:r>
              <a:rPr lang="en-US" sz="2400">
                <a:solidFill>
                  <a:schemeClr val="tx1"/>
                </a:solidFill>
                <a:latin typeface="Open Sans"/>
              </a:rPr>
              <a:t>Appropriations for global tuberculosis</a:t>
            </a:r>
          </a:p>
        </p:txBody>
      </p:sp>
      <p:sp>
        <p:nvSpPr>
          <p:cNvPr id="5" name="TextBox 4">
            <a:extLst>
              <a:ext uri="{FF2B5EF4-FFF2-40B4-BE49-F238E27FC236}">
                <a16:creationId xmlns:a16="http://schemas.microsoft.com/office/drawing/2014/main" id="{280C0552-9580-1EB7-6880-9208A1700C87}"/>
              </a:ext>
            </a:extLst>
          </p:cNvPr>
          <p:cNvSpPr txBox="1"/>
          <p:nvPr/>
        </p:nvSpPr>
        <p:spPr>
          <a:xfrm>
            <a:off x="172800" y="1129002"/>
            <a:ext cx="8697600" cy="3695627"/>
          </a:xfrm>
          <a:prstGeom prst="rect">
            <a:avLst/>
          </a:prstGeom>
          <a:noFill/>
        </p:spPr>
        <p:txBody>
          <a:bodyPr wrap="square" lIns="91440" tIns="45720" rIns="91440" bIns="45720" anchor="t">
            <a:spAutoFit/>
          </a:bodyPr>
          <a:lstStyle/>
          <a:p>
            <a:pPr>
              <a:lnSpc>
                <a:spcPct val="114000"/>
              </a:lnSpc>
              <a:spcAft>
                <a:spcPts val="1200"/>
              </a:spcAft>
            </a:pPr>
            <a:r>
              <a:rPr lang="en-US" sz="1500" b="1">
                <a:latin typeface="Open Sans"/>
                <a:ea typeface="Open Sans"/>
                <a:cs typeface="Open Sans"/>
              </a:rPr>
              <a:t>Engage: </a:t>
            </a:r>
            <a:r>
              <a:rPr lang="en-US" sz="1500">
                <a:latin typeface="Open Sans"/>
                <a:ea typeface="Open Sans"/>
                <a:cs typeface="Open Sans"/>
              </a:rPr>
              <a:t>Tuberculosis - an airborne bacteria - now kills more people each year than HIV and malaria combined.</a:t>
            </a:r>
          </a:p>
          <a:p>
            <a:pPr>
              <a:lnSpc>
                <a:spcPct val="114000"/>
              </a:lnSpc>
              <a:spcAft>
                <a:spcPts val="1200"/>
              </a:spcAft>
            </a:pPr>
            <a:r>
              <a:rPr lang="en-US" sz="1500" b="1">
                <a:latin typeface="Open Sans"/>
                <a:ea typeface="Open Sans"/>
                <a:cs typeface="Open Sans"/>
              </a:rPr>
              <a:t>Problem: </a:t>
            </a:r>
            <a:r>
              <a:rPr lang="en-US" sz="1500">
                <a:latin typeface="Open Sans"/>
                <a:ea typeface="Open Sans"/>
                <a:cs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p>
          <a:p>
            <a:pPr>
              <a:lnSpc>
                <a:spcPct val="114000"/>
              </a:lnSpc>
              <a:spcAft>
                <a:spcPts val="1200"/>
              </a:spcAft>
            </a:pPr>
            <a:r>
              <a:rPr lang="en-US" sz="1500" b="1">
                <a:latin typeface="Open Sans" panose="020B0606030504020204" pitchFamily="34" charset="0"/>
                <a:ea typeface="Open Sans" panose="020B0606030504020204" pitchFamily="34" charset="0"/>
                <a:cs typeface="Open Sans" panose="020B0606030504020204" pitchFamily="34" charset="0"/>
              </a:rPr>
              <a:t>Inform: </a:t>
            </a:r>
            <a:r>
              <a:rPr lang="en-US" sz="1500">
                <a:latin typeface="Open Sans" panose="020B0606030504020204" pitchFamily="34" charset="0"/>
                <a:ea typeface="Open Sans" panose="020B0606030504020204" pitchFamily="34" charset="0"/>
                <a:cs typeface="Open Sans" panose="020B0606030504020204" pitchFamily="34" charset="0"/>
              </a:rPr>
              <a:t>The U.S. has been a leader in the fight against TB, and fiscal year 2024 decisions will soon be made in Congress by the committee that funds foreign aid.  </a:t>
            </a:r>
          </a:p>
          <a:p>
            <a:pPr>
              <a:lnSpc>
                <a:spcPct val="114000"/>
              </a:lnSpc>
              <a:spcAft>
                <a:spcPts val="1200"/>
              </a:spcAft>
            </a:pPr>
            <a:r>
              <a:rPr lang="en-US" sz="1500" b="1">
                <a:latin typeface="Open Sans" panose="020B0606030504020204" pitchFamily="34" charset="0"/>
                <a:ea typeface="Open Sans" panose="020B0606030504020204" pitchFamily="34" charset="0"/>
                <a:cs typeface="Open Sans" panose="020B0606030504020204" pitchFamily="34" charset="0"/>
              </a:rPr>
              <a:t>Call to Action: </a:t>
            </a:r>
            <a:r>
              <a:rPr lang="en-US" sz="1500">
                <a:latin typeface="Open Sans" panose="020B0606030504020204" pitchFamily="34" charset="0"/>
                <a:ea typeface="Open Sans" panose="020B0606030504020204" pitchFamily="34" charset="0"/>
                <a:cs typeface="Open Sans" panose="020B0606030504020204" pitchFamily="34" charset="0"/>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p>
        </p:txBody>
      </p:sp>
    </p:spTree>
    <p:extLst>
      <p:ext uri="{BB962C8B-B14F-4D97-AF65-F5344CB8AC3E}">
        <p14:creationId xmlns:p14="http://schemas.microsoft.com/office/powerpoint/2010/main" val="300058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35262"/>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a:solidFill>
                  <a:prstClr val="white"/>
                </a:solidFill>
                <a:latin typeface="Open Sans"/>
                <a:ea typeface="Open Sans"/>
                <a:cs typeface="Open Sans"/>
              </a:rPr>
              <a:t>Announcements</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a:solidFill>
                  <a:srgbClr val="D50032"/>
                </a:solidFill>
              </a:rPr>
              <a:t>March Policy Forums</a:t>
            </a:r>
          </a:p>
        </p:txBody>
      </p:sp>
      <p:sp>
        <p:nvSpPr>
          <p:cNvPr id="3" name="TextBox 2">
            <a:extLst>
              <a:ext uri="{FF2B5EF4-FFF2-40B4-BE49-F238E27FC236}">
                <a16:creationId xmlns:a16="http://schemas.microsoft.com/office/drawing/2014/main" id="{F6191203-F6F5-2BD3-3E34-C51B19806D7D}"/>
              </a:ext>
            </a:extLst>
          </p:cNvPr>
          <p:cNvSpPr txBox="1"/>
          <p:nvPr/>
        </p:nvSpPr>
        <p:spPr>
          <a:xfrm>
            <a:off x="414338" y="985138"/>
            <a:ext cx="8375416" cy="3028521"/>
          </a:xfrm>
          <a:prstGeom prst="rect">
            <a:avLst/>
          </a:prstGeom>
          <a:noFill/>
        </p:spPr>
        <p:txBody>
          <a:bodyPr wrap="square" lIns="91440" tIns="45720" rIns="91440" bIns="45720" rtlCol="0" anchor="t">
            <a:spAutoFit/>
          </a:bodyPr>
          <a:lstStyle/>
          <a:p>
            <a:pPr algn="ctr">
              <a:lnSpc>
                <a:spcPct val="114000"/>
              </a:lnSpc>
            </a:pPr>
            <a:endParaRPr lang="en-US" sz="2000">
              <a:solidFill>
                <a:srgbClr val="212529"/>
              </a:solidFill>
              <a:latin typeface="Open Sans" panose="020B0606030504020204" pitchFamily="34" charset="0"/>
            </a:endParaRPr>
          </a:p>
          <a:p>
            <a:pPr algn="ctr"/>
            <a:r>
              <a:rPr lang="en-US" sz="2400" b="1" i="0">
                <a:solidFill>
                  <a:srgbClr val="212529"/>
                </a:solidFill>
                <a:effectLst/>
                <a:latin typeface="Open Sans"/>
                <a:ea typeface="Open Sans"/>
                <a:cs typeface="Open Sans"/>
              </a:rPr>
              <a:t>Thursday, </a:t>
            </a:r>
            <a:r>
              <a:rPr lang="en-US" sz="2400" b="1">
                <a:solidFill>
                  <a:srgbClr val="212529"/>
                </a:solidFill>
                <a:latin typeface="Open Sans"/>
                <a:ea typeface="Open Sans"/>
                <a:cs typeface="Open Sans"/>
              </a:rPr>
              <a:t>March</a:t>
            </a:r>
            <a:r>
              <a:rPr lang="en-US" sz="2400" b="1" i="0">
                <a:solidFill>
                  <a:srgbClr val="212529"/>
                </a:solidFill>
                <a:effectLst/>
                <a:latin typeface="Open Sans"/>
                <a:ea typeface="Open Sans"/>
                <a:cs typeface="Open Sans"/>
              </a:rPr>
              <a:t> 16</a:t>
            </a:r>
          </a:p>
          <a:p>
            <a:pPr algn="ctr"/>
            <a:endParaRPr lang="en-US" sz="2400" b="1">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a:solidFill>
                  <a:srgbClr val="212529"/>
                </a:solidFill>
                <a:effectLst/>
                <a:latin typeface="Open Sans"/>
                <a:ea typeface="Open Sans"/>
                <a:cs typeface="Open Sans"/>
              </a:rPr>
              <a:t>8-8:45 pm ET: U.S. Poverty Policy Forum</a:t>
            </a:r>
          </a:p>
          <a:p>
            <a:pPr algn="ctr"/>
            <a:r>
              <a:rPr lang="en-US" sz="2400">
                <a:solidFill>
                  <a:srgbClr val="212529"/>
                </a:solidFill>
                <a:latin typeface="Open Sans"/>
                <a:ea typeface="Open Sans"/>
                <a:cs typeface="Open Sans"/>
                <a:hlinkClick r:id="rId3"/>
              </a:rPr>
              <a:t>Register today</a:t>
            </a:r>
            <a:r>
              <a:rPr lang="en-US" sz="2400">
                <a:solidFill>
                  <a:srgbClr val="212529"/>
                </a:solidFill>
                <a:latin typeface="Open Sans"/>
                <a:ea typeface="Open Sans"/>
                <a:cs typeface="Open Sans"/>
              </a:rPr>
              <a:t>.</a:t>
            </a:r>
          </a:p>
          <a:p>
            <a:pPr algn="ctr"/>
            <a:endParaRPr lang="en-US" sz="2400" b="1">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a:solidFill>
                  <a:srgbClr val="212529"/>
                </a:solidFill>
                <a:latin typeface="Open Sans"/>
                <a:ea typeface="Open Sans"/>
                <a:cs typeface="Open Sans"/>
              </a:rPr>
              <a:t>9-9:45 pm ET: Global Poverty Policy Forum</a:t>
            </a:r>
          </a:p>
          <a:p>
            <a:pPr algn="ctr"/>
            <a:r>
              <a:rPr lang="en-US" sz="2400">
                <a:solidFill>
                  <a:srgbClr val="212529"/>
                </a:solidFill>
                <a:latin typeface="Open Sans"/>
                <a:ea typeface="Open Sans"/>
                <a:cs typeface="Open Sans"/>
                <a:hlinkClick r:id="rId4"/>
              </a:rPr>
              <a:t>Register today</a:t>
            </a:r>
            <a:r>
              <a:rPr lang="en-US" sz="2400" b="1">
                <a:solidFill>
                  <a:srgbClr val="212529"/>
                </a:solidFill>
                <a:latin typeface="Open Sans"/>
                <a:ea typeface="Open Sans"/>
                <a:cs typeface="Open Sans"/>
              </a:rPr>
              <a:t>. </a:t>
            </a:r>
            <a:endParaRPr lang="en-US" sz="2400" b="0" i="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875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a:solidFill>
                  <a:srgbClr val="D50032"/>
                </a:solidFill>
              </a:rPr>
              <a:t>2023 Anti-Oppression Work</a:t>
            </a:r>
            <a:endParaRPr lang="en-US"/>
          </a:p>
        </p:txBody>
      </p:sp>
      <p:sp>
        <p:nvSpPr>
          <p:cNvPr id="3" name="TextBox 2">
            <a:extLst>
              <a:ext uri="{FF2B5EF4-FFF2-40B4-BE49-F238E27FC236}">
                <a16:creationId xmlns:a16="http://schemas.microsoft.com/office/drawing/2014/main" id="{F6191203-F6F5-2BD3-3E34-C51B19806D7D}"/>
              </a:ext>
            </a:extLst>
          </p:cNvPr>
          <p:cNvSpPr txBox="1"/>
          <p:nvPr/>
        </p:nvSpPr>
        <p:spPr>
          <a:xfrm>
            <a:off x="410400" y="1040303"/>
            <a:ext cx="8193600" cy="3656386"/>
          </a:xfrm>
          <a:prstGeom prst="rect">
            <a:avLst/>
          </a:prstGeom>
          <a:noFill/>
        </p:spPr>
        <p:txBody>
          <a:bodyPr wrap="square" lIns="91440" tIns="45720" rIns="91440" bIns="45720" rtlCol="0" anchor="t">
            <a:spAutoFit/>
          </a:bodyPr>
          <a:lstStyle/>
          <a:p>
            <a:pPr>
              <a:lnSpc>
                <a:spcPct val="114000"/>
              </a:lnSpc>
              <a:spcAft>
                <a:spcPts val="1800"/>
              </a:spcAft>
            </a:pPr>
            <a:r>
              <a:rPr lang="en-US" sz="2000" b="1" i="1">
                <a:latin typeface="Open Sans"/>
                <a:ea typeface="Open Sans"/>
                <a:cs typeface="Open Sans"/>
              </a:rPr>
              <a:t>Structural Racism </a:t>
            </a:r>
            <a:r>
              <a:rPr lang="en-US" sz="2000" i="1">
                <a:latin typeface="Open Sans"/>
                <a:ea typeface="Open Sans"/>
                <a:cs typeface="Open Sans"/>
              </a:rPr>
              <a:t>– </a:t>
            </a:r>
            <a:r>
              <a:rPr lang="en-US" sz="2000">
                <a:latin typeface="Open Sans"/>
                <a:ea typeface="Open Sans"/>
                <a:cs typeface="Open Sans"/>
              </a:rPr>
              <a:t>March 31, 12:00 pm ET</a:t>
            </a:r>
            <a:endParaRPr lang="en-US" sz="2000" i="1">
              <a:latin typeface="Open Sans"/>
              <a:ea typeface="Open Sans"/>
              <a:cs typeface="Open Sans"/>
            </a:endParaRPr>
          </a:p>
          <a:p>
            <a:pPr>
              <a:lnSpc>
                <a:spcPct val="114000"/>
              </a:lnSpc>
              <a:spcAft>
                <a:spcPts val="1800"/>
              </a:spcAft>
            </a:pPr>
            <a:r>
              <a:rPr lang="en-US" sz="2000" b="1" i="1">
                <a:latin typeface="Open Sans"/>
                <a:ea typeface="Open Sans"/>
                <a:cs typeface="Open Sans"/>
              </a:rPr>
              <a:t>Oppression: The Missing Perspectives</a:t>
            </a:r>
            <a:r>
              <a:rPr lang="en-US" sz="2000">
                <a:latin typeface="Open Sans"/>
                <a:ea typeface="Open Sans"/>
                <a:cs typeface="Open Sans"/>
              </a:rPr>
              <a:t> – April 28, 12:00 pm ET</a:t>
            </a:r>
          </a:p>
          <a:p>
            <a:pPr>
              <a:lnSpc>
                <a:spcPct val="114000"/>
              </a:lnSpc>
              <a:spcAft>
                <a:spcPts val="1800"/>
              </a:spcAft>
            </a:pPr>
            <a:r>
              <a:rPr lang="en-US" sz="2000" b="1" i="1">
                <a:latin typeface="Open Sans"/>
                <a:ea typeface="Open Sans"/>
                <a:cs typeface="Open Sans"/>
              </a:rPr>
              <a:t>Disrupting Biases on Poverty &amp; Classism </a:t>
            </a:r>
            <a:r>
              <a:rPr lang="en-US" sz="2000" i="1">
                <a:latin typeface="Open Sans"/>
                <a:ea typeface="Open Sans"/>
                <a:cs typeface="Open Sans"/>
              </a:rPr>
              <a:t>– </a:t>
            </a:r>
            <a:r>
              <a:rPr lang="en-US" sz="2000">
                <a:latin typeface="Open Sans"/>
                <a:ea typeface="Open Sans"/>
                <a:cs typeface="Open Sans"/>
              </a:rPr>
              <a:t>May 11, 8:00 pm ET</a:t>
            </a:r>
            <a:br>
              <a:rPr lang="en-US" sz="2000">
                <a:latin typeface="Open Sans" panose="020B0606030504020204" pitchFamily="34" charset="0"/>
                <a:ea typeface="Open Sans" panose="020B0606030504020204" pitchFamily="34" charset="0"/>
                <a:cs typeface="Open Sans" panose="020B0606030504020204" pitchFamily="34" charset="0"/>
              </a:rPr>
            </a:br>
            <a:r>
              <a:rPr lang="en-US" sz="2000">
                <a:latin typeface="Open Sans"/>
                <a:ea typeface="Open Sans"/>
                <a:cs typeface="Open Sans"/>
              </a:rPr>
              <a:t>facilitated by RESULTS Experts on Poverty</a:t>
            </a:r>
          </a:p>
          <a:p>
            <a:pPr defTabSz="914400">
              <a:lnSpc>
                <a:spcPct val="114000"/>
              </a:lnSpc>
              <a:spcAft>
                <a:spcPts val="1800"/>
              </a:spcAft>
            </a:pPr>
            <a:r>
              <a:rPr lang="en-US" sz="2000" b="1" i="1" kern="0">
                <a:latin typeface="Open Sans"/>
                <a:ea typeface="Open Sans"/>
                <a:cs typeface="Open Sans"/>
              </a:rPr>
              <a:t>Diversity &amp; Inclusion 101</a:t>
            </a:r>
            <a:r>
              <a:rPr lang="en-US" sz="2000" i="1" kern="0">
                <a:latin typeface="Open Sans"/>
                <a:ea typeface="Open Sans"/>
                <a:cs typeface="Open Sans"/>
              </a:rPr>
              <a:t> </a:t>
            </a:r>
            <a:r>
              <a:rPr lang="en-US" sz="2000" kern="0">
                <a:latin typeface="Open Sans"/>
                <a:ea typeface="Open Sans"/>
                <a:cs typeface="Open Sans"/>
              </a:rPr>
              <a:t>– </a:t>
            </a:r>
            <a:r>
              <a:rPr lang="en-US" sz="2000">
                <a:latin typeface="Open Sans"/>
                <a:ea typeface="Open Sans"/>
                <a:cs typeface="Open Sans"/>
              </a:rPr>
              <a:t>May 23, 8:00 pm ET.</a:t>
            </a:r>
            <a:r>
              <a:rPr lang="en-US" sz="2000" b="1">
                <a:latin typeface="Open Sans"/>
                <a:ea typeface="Open Sans"/>
                <a:cs typeface="Open Sans"/>
              </a:rPr>
              <a:t> </a:t>
            </a:r>
            <a:r>
              <a:rPr lang="en-US" sz="2000">
                <a:latin typeface="Open Sans"/>
                <a:ea typeface="Open Sans"/>
                <a:cs typeface="Open Sans"/>
              </a:rPr>
              <a:t>Register at: </a:t>
            </a:r>
            <a:r>
              <a:rPr lang="en-US" sz="2000">
                <a:latin typeface="Open Sans"/>
                <a:ea typeface="Open Sans"/>
                <a:cs typeface="Open Sans"/>
                <a:hlinkClick r:id="rId3"/>
              </a:rPr>
              <a:t>https://results.zoom.us/meeting/register/tJMtc-mgqjsjGNHx51wSwXWrlNiujf3Ygt3y</a:t>
            </a:r>
            <a:r>
              <a:rPr lang="en-US" sz="2000">
                <a:latin typeface="Open Sans"/>
                <a:ea typeface="Open Sans"/>
                <a:cs typeface="Open Sans"/>
              </a:rPr>
              <a:t>.</a:t>
            </a:r>
            <a:endParaRPr lang="en-US" sz="2000" kern="0">
              <a:solidFill>
                <a:srgbClr val="D50032"/>
              </a:solidFill>
              <a:latin typeface="Open Sans"/>
              <a:ea typeface="Open Sans"/>
              <a:cs typeface="Open Sans"/>
            </a:endParaRPr>
          </a:p>
          <a:p>
            <a:pPr algn="ctr">
              <a:spcAft>
                <a:spcPts val="1800"/>
              </a:spcAft>
            </a:pPr>
            <a:endParaRPr lang="en-US" sz="1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473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fontScale="90000"/>
          </a:bodyPr>
          <a:lstStyle/>
          <a:p>
            <a:r>
              <a:rPr lang="en-US" sz="2600" b="1">
                <a:solidFill>
                  <a:srgbClr val="D50032"/>
                </a:solidFill>
              </a:rPr>
              <a:t>Free Agents and New Advocate Orientations</a:t>
            </a:r>
          </a:p>
        </p:txBody>
      </p:sp>
      <p:sp>
        <p:nvSpPr>
          <p:cNvPr id="3" name="TextBox 2">
            <a:extLst>
              <a:ext uri="{FF2B5EF4-FFF2-40B4-BE49-F238E27FC236}">
                <a16:creationId xmlns:a16="http://schemas.microsoft.com/office/drawing/2014/main" id="{F6191203-F6F5-2BD3-3E34-C51B19806D7D}"/>
              </a:ext>
            </a:extLst>
          </p:cNvPr>
          <p:cNvSpPr txBox="1"/>
          <p:nvPr/>
        </p:nvSpPr>
        <p:spPr>
          <a:xfrm>
            <a:off x="414338" y="985138"/>
            <a:ext cx="8375416" cy="4127990"/>
          </a:xfrm>
          <a:prstGeom prst="rect">
            <a:avLst/>
          </a:prstGeom>
          <a:noFill/>
        </p:spPr>
        <p:txBody>
          <a:bodyPr wrap="square" lIns="91440" tIns="45720" rIns="91440" bIns="45720" rtlCol="0" anchor="t">
            <a:spAutoFit/>
          </a:bodyPr>
          <a:lstStyle/>
          <a:p>
            <a:pPr algn="ctr">
              <a:lnSpc>
                <a:spcPct val="114000"/>
              </a:lnSpc>
            </a:pPr>
            <a:r>
              <a:rPr lang="en-US" sz="2000" b="1">
                <a:latin typeface="Open Sans"/>
                <a:ea typeface="Open Sans"/>
                <a:cs typeface="Open Sans"/>
              </a:rPr>
              <a:t>U.S. Poverty Free Agents</a:t>
            </a:r>
          </a:p>
          <a:p>
            <a:pPr algn="ctr">
              <a:lnSpc>
                <a:spcPct val="114000"/>
              </a:lnSpc>
            </a:pPr>
            <a:r>
              <a:rPr lang="en-US" sz="2000" b="1">
                <a:latin typeface="Open Sans"/>
                <a:ea typeface="Open Sans"/>
                <a:cs typeface="Open Sans"/>
              </a:rPr>
              <a:t>March 21, 1:00 pm ET and 9:00 pm ET (your choice) </a:t>
            </a:r>
          </a:p>
          <a:p>
            <a:pPr algn="ctr">
              <a:lnSpc>
                <a:spcPct val="114000"/>
              </a:lnSpc>
            </a:pPr>
            <a:r>
              <a:rPr lang="en-US" sz="2000">
                <a:latin typeface="Open Sans"/>
                <a:ea typeface="Open Sans"/>
                <a:cs typeface="Open Sans"/>
              </a:rPr>
              <a:t>Contact Jos Linn at </a:t>
            </a:r>
            <a:r>
              <a:rPr lang="en-US" sz="2000">
                <a:latin typeface="Open Sans"/>
                <a:ea typeface="Open Sans"/>
                <a:cs typeface="Open Sans"/>
                <a:hlinkClick r:id="rId3"/>
              </a:rPr>
              <a:t>jlinn@results.org</a:t>
            </a:r>
            <a:r>
              <a:rPr lang="en-US" sz="2000">
                <a:latin typeface="Open Sans"/>
                <a:ea typeface="Open Sans"/>
                <a:cs typeface="Open Sans"/>
              </a:rPr>
              <a:t> for information.</a:t>
            </a:r>
          </a:p>
          <a:p>
            <a:pPr algn="ctr">
              <a:lnSpc>
                <a:spcPct val="114000"/>
              </a:lnSpc>
            </a:pPr>
            <a:endParaRPr lang="en-US" sz="2000" b="0" i="0">
              <a:solidFill>
                <a:srgbClr val="212529"/>
              </a:solidFill>
              <a:effectLst/>
              <a:latin typeface="Open Sans" panose="020B0606030504020204" pitchFamily="34" charset="0"/>
            </a:endParaRPr>
          </a:p>
          <a:p>
            <a:pPr algn="ctr">
              <a:lnSpc>
                <a:spcPct val="114000"/>
              </a:lnSpc>
            </a:pPr>
            <a:r>
              <a:rPr lang="en-US" sz="2000" b="1">
                <a:latin typeface="Open Sans"/>
                <a:ea typeface="Open Sans"/>
                <a:cs typeface="Open Sans"/>
              </a:rPr>
              <a:t>Global Poverty Free Agents</a:t>
            </a:r>
          </a:p>
          <a:p>
            <a:pPr algn="ctr">
              <a:lnSpc>
                <a:spcPct val="114000"/>
              </a:lnSpc>
            </a:pPr>
            <a:r>
              <a:rPr lang="en-US" sz="2000" b="1">
                <a:latin typeface="Open Sans"/>
                <a:ea typeface="Open Sans"/>
                <a:cs typeface="Open Sans"/>
              </a:rPr>
              <a:t>March 27, 7:00 pm ET</a:t>
            </a:r>
          </a:p>
          <a:p>
            <a:pPr algn="ctr">
              <a:lnSpc>
                <a:spcPct val="114000"/>
              </a:lnSpc>
            </a:pPr>
            <a:r>
              <a:rPr lang="en-US" sz="2000">
                <a:latin typeface="Open Sans"/>
                <a:ea typeface="Open Sans"/>
                <a:cs typeface="Open Sans"/>
              </a:rPr>
              <a:t>Contact Lisa Marchal at </a:t>
            </a:r>
            <a:r>
              <a:rPr lang="en-US" sz="2000">
                <a:latin typeface="Open Sans"/>
                <a:ea typeface="Open Sans"/>
                <a:cs typeface="Open Sans"/>
                <a:hlinkClick r:id="rId4"/>
              </a:rPr>
              <a:t>lmarchal@results.org</a:t>
            </a:r>
            <a:r>
              <a:rPr lang="en-US" sz="2000">
                <a:latin typeface="Open Sans"/>
                <a:ea typeface="Open Sans"/>
                <a:cs typeface="Open Sans"/>
              </a:rPr>
              <a:t> for information.</a:t>
            </a:r>
          </a:p>
          <a:p>
            <a:pPr algn="ctr">
              <a:lnSpc>
                <a:spcPct val="114000"/>
              </a:lnSpc>
            </a:pPr>
            <a:endParaRPr lang="en-US" sz="2000" i="1">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000" b="1">
                <a:latin typeface="Open Sans"/>
                <a:ea typeface="Open Sans"/>
                <a:cs typeface="Open Sans"/>
              </a:rPr>
              <a:t>2023 New Advocate Orientation sign-up page: </a:t>
            </a:r>
            <a:r>
              <a:rPr lang="en-US" sz="2000">
                <a:latin typeface="Open Sans"/>
                <a:ea typeface="Open Sans"/>
                <a:cs typeface="Open Sans"/>
                <a:hlinkClick r:id="rId5"/>
              </a:rPr>
              <a:t>https://tinyurl.com/NAdvOrientation23</a:t>
            </a:r>
            <a:endParaRPr lang="en-US" sz="2000">
              <a:latin typeface="Open Sans"/>
              <a:ea typeface="Open Sans"/>
              <a:cs typeface="Open Sans"/>
            </a:endParaRPr>
          </a:p>
          <a:p>
            <a:pPr algn="ctr">
              <a:lnSpc>
                <a:spcPct val="114000"/>
              </a:lnSpc>
            </a:pPr>
            <a:endParaRPr lang="en-US" sz="32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4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lang="en-US"/>
          </a:p>
        </p:txBody>
      </p:sp>
      <p:sp>
        <p:nvSpPr>
          <p:cNvPr id="195" name="Google Shape;195;g1dd29ec108d_0_96"/>
          <p:cNvSpPr txBox="1"/>
          <p:nvPr/>
        </p:nvSpPr>
        <p:spPr>
          <a:xfrm>
            <a:off x="301782" y="907042"/>
            <a:ext cx="7923000" cy="410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a:solidFill>
                  <a:srgbClr val="D50032"/>
                </a:solidFill>
              </a:rPr>
              <a:t>Partner Organization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015093"/>
            <a:ext cx="7937845" cy="3930371"/>
          </a:xfrm>
          <a:prstGeom prst="rect">
            <a:avLst/>
          </a:prstGeom>
          <a:noFill/>
        </p:spPr>
        <p:txBody>
          <a:bodyPr wrap="square" lIns="91440" tIns="45720" rIns="91440" bIns="45720" rtlCol="0" anchor="t">
            <a:spAutoFit/>
          </a:bodyPr>
          <a:lstStyle/>
          <a:p>
            <a:pPr algn="ctr">
              <a:lnSpc>
                <a:spcPct val="114000"/>
              </a:lnSpc>
            </a:pPr>
            <a:endParaRPr lang="en-US" sz="2000" b="1">
              <a:latin typeface="Open Sans"/>
              <a:ea typeface="Open Sans"/>
              <a:cs typeface="Open Sans"/>
            </a:endParaRPr>
          </a:p>
          <a:p>
            <a:pPr algn="ctr">
              <a:lnSpc>
                <a:spcPct val="114000"/>
              </a:lnSpc>
            </a:pPr>
            <a:r>
              <a:rPr lang="en-US" sz="2000" b="1">
                <a:latin typeface="Open Sans"/>
                <a:ea typeface="Open Sans"/>
                <a:cs typeface="Open Sans"/>
              </a:rPr>
              <a:t>Together Women Rise partnership webinar</a:t>
            </a:r>
            <a:endParaRPr lang="en-US" sz="2000">
              <a:latin typeface="Open Sans"/>
              <a:ea typeface="Open Sans"/>
              <a:cs typeface="Open Sans"/>
            </a:endParaRPr>
          </a:p>
          <a:p>
            <a:pPr algn="ctr">
              <a:lnSpc>
                <a:spcPct val="114000"/>
              </a:lnSpc>
            </a:pPr>
            <a:r>
              <a:rPr lang="en-US" sz="2000" b="1">
                <a:latin typeface="Open Sans"/>
                <a:ea typeface="Open Sans"/>
                <a:cs typeface="Open Sans"/>
              </a:rPr>
              <a:t>March 21, 8:30 pm ET</a:t>
            </a:r>
          </a:p>
          <a:p>
            <a:pPr algn="ctr">
              <a:lnSpc>
                <a:spcPct val="114000"/>
              </a:lnSpc>
            </a:pPr>
            <a:r>
              <a:rPr lang="en-US" sz="2000">
                <a:latin typeface="Open Sans"/>
                <a:ea typeface="Open Sans"/>
                <a:cs typeface="Open Sans"/>
              </a:rPr>
              <a:t>Join at </a:t>
            </a:r>
            <a:r>
              <a:rPr lang="en-US" sz="2000">
                <a:latin typeface="Open Sans"/>
                <a:ea typeface="+mn-lt"/>
                <a:cs typeface="+mn-lt"/>
                <a:hlinkClick r:id="rId3"/>
              </a:rPr>
              <a:t>https://tinyurl.com/TWRPFeb</a:t>
            </a:r>
            <a:endParaRPr lang="en-US" sz="2000">
              <a:latin typeface="Open Sans"/>
              <a:ea typeface="+mn-lt"/>
              <a:cs typeface="+mn-lt"/>
            </a:endParaRPr>
          </a:p>
          <a:p>
            <a:pPr algn="ctr">
              <a:lnSpc>
                <a:spcPct val="113999"/>
              </a:lnSpc>
            </a:pPr>
            <a:endParaRPr lang="en-US" sz="2000">
              <a:latin typeface="Open Sans"/>
              <a:ea typeface="Open Sans" panose="020B0606030504020204" pitchFamily="34" charset="0"/>
              <a:cs typeface="Arial"/>
            </a:endParaRPr>
          </a:p>
          <a:p>
            <a:pPr algn="ctr">
              <a:lnSpc>
                <a:spcPct val="113999"/>
              </a:lnSpc>
            </a:pPr>
            <a:r>
              <a:rPr lang="en-US" sz="2000" b="1">
                <a:latin typeface="Open Sans"/>
                <a:ea typeface="+mn-lt"/>
                <a:cs typeface="+mn-lt"/>
              </a:rPr>
              <a:t>Global Allies Program: Partners Ending Poverty </a:t>
            </a:r>
            <a:endParaRPr lang="en-US" sz="2000">
              <a:latin typeface="Open Sans"/>
              <a:ea typeface="+mn-lt"/>
              <a:cs typeface="+mn-lt"/>
            </a:endParaRPr>
          </a:p>
          <a:p>
            <a:pPr algn="ctr">
              <a:lnSpc>
                <a:spcPct val="113999"/>
              </a:lnSpc>
            </a:pPr>
            <a:r>
              <a:rPr lang="en-US" sz="2000" b="1">
                <a:latin typeface="Open Sans"/>
                <a:ea typeface="+mn-lt"/>
                <a:cs typeface="+mn-lt"/>
              </a:rPr>
              <a:t>with Returned Peace Corps Volunteers</a:t>
            </a:r>
            <a:endParaRPr lang="en-US" sz="2000">
              <a:latin typeface="Open Sans"/>
              <a:ea typeface="+mn-lt"/>
              <a:cs typeface="+mn-lt"/>
            </a:endParaRPr>
          </a:p>
          <a:p>
            <a:pPr algn="ctr">
              <a:lnSpc>
                <a:spcPct val="113999"/>
              </a:lnSpc>
            </a:pPr>
            <a:r>
              <a:rPr lang="en-US" sz="2000" b="1">
                <a:latin typeface="Open Sans"/>
                <a:ea typeface="+mn-lt"/>
                <a:cs typeface="+mn-lt"/>
              </a:rPr>
              <a:t>March 22, 8:30 pm ET</a:t>
            </a:r>
            <a:endParaRPr lang="en-US" sz="2000">
              <a:latin typeface="Open Sans"/>
              <a:ea typeface="+mn-lt"/>
              <a:cs typeface="+mn-lt"/>
            </a:endParaRPr>
          </a:p>
          <a:p>
            <a:pPr algn="ctr">
              <a:lnSpc>
                <a:spcPct val="113999"/>
              </a:lnSpc>
            </a:pPr>
            <a:r>
              <a:rPr lang="en-US" sz="2000">
                <a:latin typeface="Open Sans"/>
                <a:ea typeface="+mn-lt"/>
                <a:cs typeface="+mn-lt"/>
              </a:rPr>
              <a:t>Register at </a:t>
            </a:r>
            <a:r>
              <a:rPr lang="en-US" sz="2000">
                <a:latin typeface="Open Sans"/>
                <a:ea typeface="+mn-lt"/>
                <a:cs typeface="+mn-lt"/>
                <a:hlinkClick r:id="rId4"/>
              </a:rPr>
              <a:t>https://tinyurl.com/GlobalAllies223</a:t>
            </a:r>
            <a:endParaRPr lang="en-US">
              <a:latin typeface="Open Sans"/>
            </a:endParaRPr>
          </a:p>
          <a:p>
            <a:pPr algn="ctr">
              <a:lnSpc>
                <a:spcPct val="113999"/>
              </a:lnSpc>
            </a:pPr>
            <a:endParaRPr lang="en-US" sz="2000">
              <a:latin typeface="Open Sans" panose="020B0606030504020204" pitchFamily="34" charset="0"/>
              <a:ea typeface="Open Sans" panose="020B0606030504020204" pitchFamily="34" charset="0"/>
              <a:cs typeface="Arial"/>
            </a:endParaRPr>
          </a:p>
          <a:p>
            <a:pPr algn="ctr">
              <a:lnSpc>
                <a:spcPct val="114000"/>
              </a:lnSpc>
              <a:spcAft>
                <a:spcPts val="2400"/>
              </a:spcAft>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110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564456"/>
          </a:xfrm>
        </p:spPr>
        <p:txBody>
          <a:bodyPr>
            <a:normAutofit/>
          </a:bodyPr>
          <a:lstStyle/>
          <a:p>
            <a:r>
              <a:rPr lang="en-US" sz="2600" b="1">
                <a:solidFill>
                  <a:srgbClr val="D50032"/>
                </a:solidFill>
              </a:rPr>
              <a:t>Learning and Sharing Opportunities</a:t>
            </a:r>
          </a:p>
        </p:txBody>
      </p:sp>
      <p:sp>
        <p:nvSpPr>
          <p:cNvPr id="3" name="TextBox 2">
            <a:extLst>
              <a:ext uri="{FF2B5EF4-FFF2-40B4-BE49-F238E27FC236}">
                <a16:creationId xmlns:a16="http://schemas.microsoft.com/office/drawing/2014/main" id="{F6191203-F6F5-2BD3-3E34-C51B19806D7D}"/>
              </a:ext>
            </a:extLst>
          </p:cNvPr>
          <p:cNvSpPr txBox="1"/>
          <p:nvPr/>
        </p:nvSpPr>
        <p:spPr>
          <a:xfrm>
            <a:off x="290017" y="727953"/>
            <a:ext cx="8563966" cy="3626121"/>
          </a:xfrm>
          <a:prstGeom prst="rect">
            <a:avLst/>
          </a:prstGeom>
          <a:noFill/>
        </p:spPr>
        <p:txBody>
          <a:bodyPr wrap="square" lIns="91440" tIns="45720" rIns="91440" bIns="45720" rtlCol="0" anchor="t">
            <a:spAutoFit/>
          </a:bodyPr>
          <a:lstStyle/>
          <a:p>
            <a:pPr algn="ctr">
              <a:lnSpc>
                <a:spcPct val="114000"/>
              </a:lnSpc>
            </a:pPr>
            <a:r>
              <a:rPr lang="en-US" sz="1800" b="1">
                <a:latin typeface="Open Sans"/>
                <a:ea typeface="Open Sans"/>
                <a:cs typeface="Open Sans"/>
              </a:rPr>
              <a:t>Action Network Managers Webinar</a:t>
            </a:r>
            <a:r>
              <a:rPr lang="en-US" b="1">
                <a:latin typeface="Open Sans"/>
                <a:ea typeface="Open Sans"/>
                <a:cs typeface="Open Sans"/>
              </a:rPr>
              <a:t> </a:t>
            </a:r>
            <a:endParaRPr lang="en-US" sz="1800" b="1">
              <a:latin typeface="Open Sans"/>
              <a:ea typeface="Open Sans"/>
              <a:cs typeface="Open Sans"/>
            </a:endParaRPr>
          </a:p>
          <a:p>
            <a:pPr algn="ctr">
              <a:lnSpc>
                <a:spcPct val="114000"/>
              </a:lnSpc>
            </a:pPr>
            <a:r>
              <a:rPr lang="en-US" b="1">
                <a:latin typeface="Open Sans"/>
                <a:ea typeface="Open Sans"/>
                <a:cs typeface="Open Sans"/>
              </a:rPr>
              <a:t>March 15</a:t>
            </a:r>
            <a:endParaRPr lang="en-US" sz="1800" b="1">
              <a:latin typeface="Open Sans"/>
              <a:ea typeface="Open Sans"/>
              <a:cs typeface="Open Sans"/>
            </a:endParaRPr>
          </a:p>
          <a:p>
            <a:pPr algn="ctr">
              <a:lnSpc>
                <a:spcPct val="114000"/>
              </a:lnSpc>
            </a:pPr>
            <a:r>
              <a:rPr lang="en-US" u="sng">
                <a:solidFill>
                  <a:srgbClr val="D50032"/>
                </a:solidFill>
                <a:latin typeface="Open Sans"/>
                <a:ea typeface="Open Sans"/>
                <a:cs typeface="Open Sans"/>
              </a:rPr>
              <a:t>Click</a:t>
            </a:r>
            <a:r>
              <a:rPr lang="en-US" sz="1800" b="0" i="0" u="sng">
                <a:solidFill>
                  <a:srgbClr val="D50032"/>
                </a:solidFill>
                <a:effectLst/>
                <a:latin typeface="Open Sans"/>
                <a:ea typeface="Open Sans"/>
                <a:cs typeface="Open Sans"/>
              </a:rPr>
              <a:t> for the 8:00 pm ET session</a:t>
            </a:r>
            <a:endParaRPr lang="en-US" sz="1800" b="0" i="0" u="sng">
              <a:solidFill>
                <a:srgbClr val="D50032"/>
              </a:solidFill>
              <a:effectLst/>
              <a:latin typeface="Open Sans" panose="020B0606030504020204" pitchFamily="34" charset="0"/>
              <a:ea typeface="Open Sans"/>
              <a:cs typeface="Open Sans"/>
            </a:endParaRPr>
          </a:p>
          <a:p>
            <a:pPr algn="ctr">
              <a:lnSpc>
                <a:spcPct val="114000"/>
              </a:lnSpc>
            </a:pPr>
            <a:r>
              <a:rPr lang="en-US">
                <a:latin typeface="Open Sans"/>
                <a:ea typeface="Open Sans"/>
                <a:cs typeface="Open Sans"/>
              </a:rPr>
              <a:t>No mid-day session this month.</a:t>
            </a:r>
          </a:p>
          <a:p>
            <a:pPr algn="ctr">
              <a:lnSpc>
                <a:spcPct val="113999"/>
              </a:lnSpc>
            </a:pPr>
            <a:r>
              <a:rPr lang="en-US" sz="1800" b="0" i="0">
                <a:effectLst/>
                <a:latin typeface="Open Sans"/>
                <a:ea typeface="Open Sans"/>
                <a:cs typeface="Open Sans"/>
              </a:rPr>
              <a:t>No registration required.</a:t>
            </a:r>
            <a:endParaRPr lang="en-US"/>
          </a:p>
          <a:p>
            <a:pPr algn="ctr"/>
            <a:endParaRPr lang="en-US" sz="1200" b="1">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b="1">
                <a:latin typeface="Open Sans"/>
                <a:ea typeface="Open Sans"/>
                <a:cs typeface="Open Sans"/>
              </a:rPr>
              <a:t>Media Office Hour</a:t>
            </a:r>
          </a:p>
          <a:p>
            <a:pPr algn="ctr">
              <a:lnSpc>
                <a:spcPct val="114000"/>
              </a:lnSpc>
            </a:pPr>
            <a:r>
              <a:rPr lang="en-US" b="1">
                <a:latin typeface="Open Sans"/>
                <a:ea typeface="Open Sans"/>
                <a:cs typeface="Open Sans"/>
              </a:rPr>
              <a:t>March 22, 2:00 pm ET</a:t>
            </a:r>
          </a:p>
          <a:p>
            <a:pPr algn="ctr">
              <a:lnSpc>
                <a:spcPct val="114000"/>
              </a:lnSpc>
            </a:pPr>
            <a:r>
              <a:rPr lang="en-US">
                <a:latin typeface="Open Sans"/>
                <a:ea typeface="Open Sans"/>
                <a:cs typeface="Open Sans"/>
              </a:rPr>
              <a:t>Join via Zoom at </a:t>
            </a:r>
            <a:r>
              <a:rPr lang="en-US">
                <a:latin typeface="Open Sans"/>
                <a:ea typeface="Open Sans"/>
                <a:cs typeface="Open Sans"/>
                <a:hlinkClick r:id="rId3"/>
              </a:rPr>
              <a:t>https://results.zoom.us/j/93668005494</a:t>
            </a:r>
            <a:r>
              <a:rPr lang="en-US">
                <a:latin typeface="Open Sans"/>
                <a:ea typeface="Open Sans"/>
                <a:cs typeface="Open Sans"/>
              </a:rPr>
              <a:t> </a:t>
            </a:r>
          </a:p>
          <a:p>
            <a:pPr algn="ctr">
              <a:lnSpc>
                <a:spcPct val="114000"/>
              </a:lnSpc>
            </a:pPr>
            <a:r>
              <a:rPr lang="en-US">
                <a:latin typeface="Open Sans"/>
                <a:ea typeface="Open Sans"/>
                <a:cs typeface="Open Sans"/>
              </a:rPr>
              <a:t>or (312) 626-6799, meeting ID 936 6800 5494.</a:t>
            </a:r>
          </a:p>
          <a:p>
            <a:pPr algn="ctr">
              <a:lnSpc>
                <a:spcPct val="114000"/>
              </a:lnSpc>
            </a:pPr>
            <a:endParaRPr lang="en-US" sz="120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endParaRPr lang="en-US" b="1">
              <a:latin typeface="Open Sans"/>
              <a:ea typeface="Open Sans"/>
              <a:cs typeface="Open Sans"/>
            </a:endParaRPr>
          </a:p>
        </p:txBody>
      </p:sp>
    </p:spTree>
    <p:extLst>
      <p:ext uri="{BB962C8B-B14F-4D97-AF65-F5344CB8AC3E}">
        <p14:creationId xmlns:p14="http://schemas.microsoft.com/office/powerpoint/2010/main" val="3604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i="1">
              <a:solidFill>
                <a:schemeClr val="bg1"/>
              </a:solidFill>
              <a:latin typeface="Open Sans"/>
              <a:ea typeface="Open Sans"/>
              <a:cs typeface="Open Sans"/>
            </a:endParaRPr>
          </a:p>
          <a:p>
            <a:pPr algn="ctr">
              <a:spcAft>
                <a:spcPts val="1200"/>
              </a:spcAft>
            </a:pPr>
            <a:r>
              <a:rPr lang="en-US" sz="2800" b="1">
                <a:solidFill>
                  <a:schemeClr val="bg1"/>
                </a:solidFill>
                <a:latin typeface="Open Sans"/>
                <a:ea typeface="Open Sans"/>
                <a:cs typeface="Open Sans"/>
              </a:rPr>
              <a:t>U.S. and Global Poverty Policy Section</a:t>
            </a:r>
            <a:endParaRPr lang="en-US" sz="2400">
              <a:solidFill>
                <a:schemeClr val="bg1"/>
              </a:solidFill>
              <a:ea typeface="Open Sans"/>
              <a:cs typeface="Open Sans"/>
            </a:endParaRPr>
          </a:p>
        </p:txBody>
      </p:sp>
    </p:spTree>
    <p:extLst>
      <p:ext uri="{BB962C8B-B14F-4D97-AF65-F5344CB8AC3E}">
        <p14:creationId xmlns:p14="http://schemas.microsoft.com/office/powerpoint/2010/main" val="142431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1475-7A8A-F0C7-E67D-550D15C3EA23}"/>
              </a:ext>
            </a:extLst>
          </p:cNvPr>
          <p:cNvSpPr>
            <a:spLocks noGrp="1"/>
          </p:cNvSpPr>
          <p:nvPr>
            <p:ph type="title"/>
          </p:nvPr>
        </p:nvSpPr>
        <p:spPr>
          <a:xfrm>
            <a:off x="595403" y="352391"/>
            <a:ext cx="7401491" cy="857250"/>
          </a:xfrm>
        </p:spPr>
        <p:txBody>
          <a:bodyPr>
            <a:normAutofit fontScale="90000"/>
          </a:bodyPr>
          <a:lstStyle/>
          <a:p>
            <a:r>
              <a:rPr lang="en-US" sz="3600" b="1">
                <a:solidFill>
                  <a:srgbClr val="D50032"/>
                </a:solidFill>
                <a:latin typeface="Open Sans"/>
                <a:ea typeface="Open Sans"/>
                <a:cs typeface="Open Sans"/>
              </a:rPr>
              <a:t>Our long-term goal: </a:t>
            </a:r>
            <a:r>
              <a:rPr lang="en-US" sz="3600" b="1" i="1">
                <a:solidFill>
                  <a:srgbClr val="D50032"/>
                </a:solidFill>
                <a:latin typeface="Open Sans"/>
                <a:ea typeface="Open Sans"/>
                <a:cs typeface="Open Sans"/>
              </a:rPr>
              <a:t>Economic Justice through the tax code</a:t>
            </a:r>
            <a:endParaRPr lang="en-US" sz="3600" b="1" i="1">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descr="Tax outline">
            <a:extLst>
              <a:ext uri="{FF2B5EF4-FFF2-40B4-BE49-F238E27FC236}">
                <a16:creationId xmlns:a16="http://schemas.microsoft.com/office/drawing/2014/main" id="{1E8D54B3-0C52-0F78-9B4D-BF44007F1B6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671217" y="2721428"/>
            <a:ext cx="914397" cy="914397"/>
          </a:xfrm>
        </p:spPr>
      </p:pic>
      <p:pic>
        <p:nvPicPr>
          <p:cNvPr id="7" name="Graphic 6" descr="Mortgage outline">
            <a:extLst>
              <a:ext uri="{FF2B5EF4-FFF2-40B4-BE49-F238E27FC236}">
                <a16:creationId xmlns:a16="http://schemas.microsoft.com/office/drawing/2014/main" id="{11E7D9D6-C207-862E-9977-6F65D2539B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8949" y="3665317"/>
            <a:ext cx="914400" cy="914400"/>
          </a:xfrm>
          <a:prstGeom prst="rect">
            <a:avLst/>
          </a:prstGeom>
        </p:spPr>
      </p:pic>
      <p:pic>
        <p:nvPicPr>
          <p:cNvPr id="21" name="Graphic 20" descr="Man with baby outline">
            <a:extLst>
              <a:ext uri="{FF2B5EF4-FFF2-40B4-BE49-F238E27FC236}">
                <a16:creationId xmlns:a16="http://schemas.microsoft.com/office/drawing/2014/main" id="{1337A881-02EB-3A5B-E0F4-BD848261ED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949" y="1804051"/>
            <a:ext cx="914400" cy="914400"/>
          </a:xfrm>
          <a:prstGeom prst="rect">
            <a:avLst/>
          </a:prstGeom>
        </p:spPr>
      </p:pic>
      <p:pic>
        <p:nvPicPr>
          <p:cNvPr id="25" name="Graphic 24" descr="Fork In Road outline">
            <a:extLst>
              <a:ext uri="{FF2B5EF4-FFF2-40B4-BE49-F238E27FC236}">
                <a16:creationId xmlns:a16="http://schemas.microsoft.com/office/drawing/2014/main" id="{AA4DB2D8-8F8B-00E3-6180-6877A17EA8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3597800" y="2769205"/>
            <a:ext cx="914400" cy="914400"/>
          </a:xfrm>
          <a:prstGeom prst="rect">
            <a:avLst/>
          </a:prstGeom>
        </p:spPr>
      </p:pic>
      <p:sp>
        <p:nvSpPr>
          <p:cNvPr id="27" name="TextBox 26">
            <a:extLst>
              <a:ext uri="{FF2B5EF4-FFF2-40B4-BE49-F238E27FC236}">
                <a16:creationId xmlns:a16="http://schemas.microsoft.com/office/drawing/2014/main" id="{FBBD7BBF-6E6A-0080-86C8-F9E7F52DCA81}"/>
              </a:ext>
            </a:extLst>
          </p:cNvPr>
          <p:cNvSpPr txBox="1"/>
          <p:nvPr/>
        </p:nvSpPr>
        <p:spPr>
          <a:xfrm>
            <a:off x="4831462" y="2001227"/>
            <a:ext cx="152938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Child Tax Credit (CTC)</a:t>
            </a:r>
          </a:p>
        </p:txBody>
      </p:sp>
      <p:sp>
        <p:nvSpPr>
          <p:cNvPr id="28" name="TextBox 27">
            <a:extLst>
              <a:ext uri="{FF2B5EF4-FFF2-40B4-BE49-F238E27FC236}">
                <a16:creationId xmlns:a16="http://schemas.microsoft.com/office/drawing/2014/main" id="{530F6F08-DFBD-7943-4F25-918A2066E3CE}"/>
              </a:ext>
            </a:extLst>
          </p:cNvPr>
          <p:cNvSpPr txBox="1"/>
          <p:nvPr/>
        </p:nvSpPr>
        <p:spPr>
          <a:xfrm>
            <a:off x="4831461" y="3681297"/>
            <a:ext cx="1696929" cy="92333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Address Our Housing Crisis</a:t>
            </a:r>
          </a:p>
        </p:txBody>
      </p:sp>
      <p:sp>
        <p:nvSpPr>
          <p:cNvPr id="48" name="Rounded Rectangle 47">
            <a:extLst>
              <a:ext uri="{FF2B5EF4-FFF2-40B4-BE49-F238E27FC236}">
                <a16:creationId xmlns:a16="http://schemas.microsoft.com/office/drawing/2014/main" id="{68E56A12-4A51-4BDB-ED25-3813CB73D599}"/>
              </a:ext>
            </a:extLst>
          </p:cNvPr>
          <p:cNvSpPr/>
          <p:nvPr/>
        </p:nvSpPr>
        <p:spPr>
          <a:xfrm>
            <a:off x="2403445" y="1580385"/>
            <a:ext cx="4337109" cy="320427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57189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3398133" y="3441674"/>
            <a:ext cx="2651358" cy="990999"/>
          </a:xfrm>
        </p:spPr>
        <p:txBody>
          <a:bodyPr>
            <a:normAutofit fontScale="90000"/>
          </a:bodyPr>
          <a:lstStyle/>
          <a:p>
            <a:pPr>
              <a:spcBef>
                <a:spcPts val="0"/>
              </a:spcBef>
            </a:pPr>
            <a:br>
              <a:rPr lang="en-US"/>
            </a:br>
            <a:r>
              <a:rPr lang="en-US" sz="1800" b="1">
                <a:latin typeface="Open Sans"/>
                <a:ea typeface="Open Sans"/>
                <a:cs typeface="Open Sans"/>
              </a:rPr>
              <a:t>Cara Baldari</a:t>
            </a:r>
            <a:br>
              <a:rPr lang="en-US" sz="1800" b="1">
                <a:latin typeface="Open Sans"/>
                <a:ea typeface="Open Sans"/>
                <a:cs typeface="Open Sans"/>
              </a:rPr>
            </a:br>
            <a:r>
              <a:rPr lang="en-US" sz="1800">
                <a:latin typeface="Open Sans"/>
                <a:ea typeface="Open Sans"/>
                <a:cs typeface="Open Sans"/>
              </a:rPr>
              <a:t>First Focus on Children</a:t>
            </a:r>
            <a:br>
              <a:rPr lang="en-US" sz="1800">
                <a:latin typeface="Open Sans"/>
                <a:ea typeface="Open Sans"/>
                <a:cs typeface="Open Sans"/>
              </a:rPr>
            </a:br>
            <a:r>
              <a:rPr lang="en-US" sz="1800">
                <a:latin typeface="Open Sans"/>
                <a:ea typeface="Open Sans"/>
                <a:cs typeface="Open Sans"/>
                <a:hlinkClick r:id="rId3"/>
              </a:rPr>
              <a:t>www.firstfocus.org</a:t>
            </a:r>
            <a:br>
              <a:rPr lang="en-US" sz="3200" b="1">
                <a:latin typeface="Open Sans"/>
                <a:ea typeface="Open Sans"/>
                <a:cs typeface="Open Sans"/>
              </a:rPr>
            </a:br>
            <a:br>
              <a:rPr lang="en-US" sz="3200">
                <a:latin typeface="Open Sans"/>
              </a:rPr>
            </a:br>
            <a:endParaRPr lang="en-US" sz="2200">
              <a:latin typeface="Open Sans"/>
              <a:ea typeface="Open Sans"/>
              <a:cs typeface="Open Sans"/>
            </a:endParaRPr>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24</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109208"/>
            <a:ext cx="7401491" cy="9981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U.S. Poverty Policy</a:t>
            </a:r>
          </a:p>
          <a:p>
            <a:r>
              <a:rPr lang="en-US" sz="3200">
                <a:solidFill>
                  <a:srgbClr val="D50032"/>
                </a:solidFill>
                <a:latin typeface="Open Sans"/>
                <a:ea typeface="Open Sans"/>
                <a:cs typeface="Open Sans"/>
              </a:rPr>
              <a:t>Guest Speakers</a:t>
            </a:r>
          </a:p>
        </p:txBody>
      </p:sp>
      <p:pic>
        <p:nvPicPr>
          <p:cNvPr id="3076" name="Picture 4">
            <a:extLst>
              <a:ext uri="{FF2B5EF4-FFF2-40B4-BE49-F238E27FC236}">
                <a16:creationId xmlns:a16="http://schemas.microsoft.com/office/drawing/2014/main" id="{CB76AAC3-C49B-F54B-ADC3-89631D534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22" y="1354566"/>
            <a:ext cx="1841301" cy="18413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40B76E3-1804-5E27-813D-94590575B200}"/>
              </a:ext>
            </a:extLst>
          </p:cNvPr>
          <p:cNvSpPr txBox="1">
            <a:spLocks/>
          </p:cNvSpPr>
          <p:nvPr/>
        </p:nvSpPr>
        <p:spPr>
          <a:xfrm>
            <a:off x="675973" y="3550395"/>
            <a:ext cx="2485309" cy="64594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pPr>
            <a:br>
              <a:rPr lang="en-US" sz="5300">
                <a:latin typeface="Open Sans" panose="020B0606030504020204" pitchFamily="34" charset="0"/>
                <a:ea typeface="Open Sans" panose="020B0606030504020204" pitchFamily="34" charset="0"/>
                <a:cs typeface="Open Sans" panose="020B0606030504020204" pitchFamily="34" charset="0"/>
              </a:rPr>
            </a:br>
            <a:r>
              <a:rPr lang="en-US" sz="6400" b="1">
                <a:latin typeface="Open Sans"/>
                <a:ea typeface="Open Sans"/>
                <a:cs typeface="Open Sans"/>
              </a:rPr>
              <a:t>Stacy Pollard</a:t>
            </a:r>
            <a:br>
              <a:rPr lang="en-US" sz="6400" b="1">
                <a:latin typeface="Open Sans" panose="020B0606030504020204" pitchFamily="34" charset="0"/>
                <a:ea typeface="Open Sans" panose="020B0606030504020204" pitchFamily="34" charset="0"/>
                <a:cs typeface="Open Sans" panose="020B0606030504020204" pitchFamily="34" charset="0"/>
              </a:rPr>
            </a:br>
            <a:r>
              <a:rPr lang="en-US" sz="6400">
                <a:latin typeface="Open Sans"/>
                <a:ea typeface="Open Sans"/>
                <a:cs typeface="Open Sans"/>
              </a:rPr>
              <a:t>Family Promise</a:t>
            </a:r>
          </a:p>
          <a:p>
            <a:pPr>
              <a:lnSpc>
                <a:spcPct val="120000"/>
              </a:lnSpc>
              <a:spcBef>
                <a:spcPts val="0"/>
              </a:spcBef>
            </a:pPr>
            <a:br>
              <a:rPr lang="en-US" sz="6400">
                <a:latin typeface="Open Sans" panose="020B0606030504020204" pitchFamily="34" charset="0"/>
                <a:ea typeface="Open Sans" panose="020B0606030504020204" pitchFamily="34" charset="0"/>
                <a:cs typeface="Open Sans" panose="020B0606030504020204" pitchFamily="34" charset="0"/>
              </a:rPr>
            </a:br>
            <a:r>
              <a:rPr lang="en-US" sz="6400">
                <a:latin typeface="Open Sans"/>
                <a:ea typeface="Open Sans"/>
                <a:cs typeface="Open Sans"/>
                <a:hlinkClick r:id="rId5"/>
              </a:rPr>
              <a:t>www.familypromise.org</a:t>
            </a:r>
            <a:br>
              <a:rPr lang="en-US" sz="5300" b="1">
                <a:latin typeface="Open Sans" panose="020B0606030504020204" pitchFamily="34" charset="0"/>
                <a:ea typeface="Open Sans" panose="020B0606030504020204" pitchFamily="34" charset="0"/>
                <a:cs typeface="Open Sans" panose="020B0606030504020204" pitchFamily="34" charset="0"/>
              </a:rPr>
            </a:br>
            <a:br>
              <a:rPr lang="en-US" sz="3200">
                <a:latin typeface="Open Sans"/>
              </a:rPr>
            </a:br>
            <a:endParaRPr lang="en-US" sz="2200">
              <a:latin typeface="Open Sans"/>
              <a:ea typeface="Open Sans"/>
              <a:cs typeface="Open Sans"/>
            </a:endParaRPr>
          </a:p>
        </p:txBody>
      </p:sp>
      <p:pic>
        <p:nvPicPr>
          <p:cNvPr id="8" name="Picture 8" descr="A picture containing outdoor, person, grass&#10;&#10;Description automatically generated">
            <a:extLst>
              <a:ext uri="{FF2B5EF4-FFF2-40B4-BE49-F238E27FC236}">
                <a16:creationId xmlns:a16="http://schemas.microsoft.com/office/drawing/2014/main" id="{159BEF37-71E1-EB6D-C39E-8715644BE9C9}"/>
              </a:ext>
            </a:extLst>
          </p:cNvPr>
          <p:cNvPicPr>
            <a:picLocks noChangeAspect="1"/>
          </p:cNvPicPr>
          <p:nvPr/>
        </p:nvPicPr>
        <p:blipFill>
          <a:blip r:embed="rId6"/>
          <a:stretch>
            <a:fillRect/>
          </a:stretch>
        </p:blipFill>
        <p:spPr>
          <a:xfrm>
            <a:off x="3337044" y="1357811"/>
            <a:ext cx="2777637" cy="1836502"/>
          </a:xfrm>
          <a:prstGeom prst="rect">
            <a:avLst/>
          </a:prstGeom>
        </p:spPr>
      </p:pic>
      <p:sp>
        <p:nvSpPr>
          <p:cNvPr id="11" name="Title 1">
            <a:extLst>
              <a:ext uri="{FF2B5EF4-FFF2-40B4-BE49-F238E27FC236}">
                <a16:creationId xmlns:a16="http://schemas.microsoft.com/office/drawing/2014/main" id="{C9777C8C-BFB9-7FBC-6C56-A99D654939D1}"/>
              </a:ext>
            </a:extLst>
          </p:cNvPr>
          <p:cNvSpPr txBox="1">
            <a:spLocks/>
          </p:cNvSpPr>
          <p:nvPr/>
        </p:nvSpPr>
        <p:spPr>
          <a:xfrm>
            <a:off x="5936145" y="4446716"/>
            <a:ext cx="3106012" cy="51751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20000"/>
              </a:lnSpc>
            </a:pPr>
            <a:br>
              <a:rPr lang="en-US"/>
            </a:br>
            <a:r>
              <a:rPr lang="en-US" sz="4000">
                <a:latin typeface="Open Sans"/>
                <a:ea typeface="Open Sans"/>
                <a:cs typeface="Open Sans"/>
              </a:rPr>
              <a:t>Facilitated by</a:t>
            </a:r>
            <a:br>
              <a:rPr lang="en-US" sz="4000" b="1">
                <a:latin typeface="Open Sans"/>
                <a:ea typeface="Open Sans"/>
                <a:cs typeface="Open Sans"/>
              </a:rPr>
            </a:br>
            <a:r>
              <a:rPr lang="en-US" sz="4000" b="1">
                <a:latin typeface="Open Sans"/>
                <a:ea typeface="Open Sans"/>
                <a:cs typeface="Open Sans"/>
              </a:rPr>
              <a:t>Michael Santos </a:t>
            </a:r>
            <a:endParaRPr lang="en-US" sz="2200">
              <a:latin typeface="Open Sans"/>
              <a:ea typeface="Open Sans"/>
              <a:cs typeface="Open Sans"/>
            </a:endParaRPr>
          </a:p>
          <a:p>
            <a:pPr algn="r">
              <a:lnSpc>
                <a:spcPct val="120000"/>
              </a:lnSpc>
            </a:pPr>
            <a:r>
              <a:rPr lang="en-US" sz="4000">
                <a:latin typeface="Open Sans"/>
                <a:ea typeface="Open Sans"/>
                <a:cs typeface="Open Sans"/>
              </a:rPr>
              <a:t>RESULTS U.S. Poverty Associate Director</a:t>
            </a:r>
            <a:br>
              <a:rPr lang="en-US" sz="3200">
                <a:latin typeface="Open Sans"/>
              </a:rPr>
            </a:br>
            <a:endParaRPr lang="en-US" sz="2200">
              <a:latin typeface="Open Sans"/>
              <a:ea typeface="Open Sans"/>
              <a:cs typeface="Open Sans"/>
            </a:endParaRPr>
          </a:p>
        </p:txBody>
      </p:sp>
      <p:pic>
        <p:nvPicPr>
          <p:cNvPr id="9" name="Picture 12">
            <a:extLst>
              <a:ext uri="{FF2B5EF4-FFF2-40B4-BE49-F238E27FC236}">
                <a16:creationId xmlns:a16="http://schemas.microsoft.com/office/drawing/2014/main" id="{618EFEEA-D1DA-8F2F-8BDF-AB4D94AC5FD1}"/>
              </a:ext>
            </a:extLst>
          </p:cNvPr>
          <p:cNvPicPr>
            <a:picLocks noChangeAspect="1"/>
          </p:cNvPicPr>
          <p:nvPr/>
        </p:nvPicPr>
        <p:blipFill>
          <a:blip r:embed="rId7"/>
          <a:stretch>
            <a:fillRect/>
          </a:stretch>
        </p:blipFill>
        <p:spPr>
          <a:xfrm>
            <a:off x="7635264" y="3025780"/>
            <a:ext cx="1406893" cy="1406893"/>
          </a:xfrm>
          <a:prstGeom prst="rect">
            <a:avLst/>
          </a:prstGeom>
        </p:spPr>
      </p:pic>
    </p:spTree>
    <p:extLst>
      <p:ext uri="{BB962C8B-B14F-4D97-AF65-F5344CB8AC3E}">
        <p14:creationId xmlns:p14="http://schemas.microsoft.com/office/powerpoint/2010/main" val="17314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3"/>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25</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A927284D-F7BE-79AF-67AF-97C3E10F73DD}"/>
              </a:ext>
            </a:extLst>
          </p:cNvPr>
          <p:cNvSpPr>
            <a:spLocks noGrp="1"/>
          </p:cNvSpPr>
          <p:nvPr>
            <p:ph type="ctrTitle"/>
          </p:nvPr>
        </p:nvSpPr>
        <p:spPr/>
        <p:txBody>
          <a:bodyPr/>
          <a:lstStyle/>
          <a:p>
            <a:endParaRPr lang="en-US"/>
          </a:p>
        </p:txBody>
      </p:sp>
      <p:pic>
        <p:nvPicPr>
          <p:cNvPr id="8" name="Picture 8">
            <a:extLst>
              <a:ext uri="{FF2B5EF4-FFF2-40B4-BE49-F238E27FC236}">
                <a16:creationId xmlns:a16="http://schemas.microsoft.com/office/drawing/2014/main" id="{E77658F9-2C8E-68B5-D913-FD49AC894076}"/>
              </a:ext>
            </a:extLst>
          </p:cNvPr>
          <p:cNvPicPr>
            <a:picLocks noChangeAspect="1"/>
          </p:cNvPicPr>
          <p:nvPr/>
        </p:nvPicPr>
        <p:blipFill>
          <a:blip r:embed="rId4"/>
          <a:stretch>
            <a:fillRect/>
          </a:stretch>
        </p:blipFill>
        <p:spPr>
          <a:xfrm>
            <a:off x="-38100" y="-339"/>
            <a:ext cx="9185563" cy="5135519"/>
          </a:xfrm>
          <a:prstGeom prst="rect">
            <a:avLst/>
          </a:prstGeom>
        </p:spPr>
      </p:pic>
    </p:spTree>
    <p:extLst>
      <p:ext uri="{BB962C8B-B14F-4D97-AF65-F5344CB8AC3E}">
        <p14:creationId xmlns:p14="http://schemas.microsoft.com/office/powerpoint/2010/main" val="113550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3"/>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26</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3">
            <a:extLst>
              <a:ext uri="{FF2B5EF4-FFF2-40B4-BE49-F238E27FC236}">
                <a16:creationId xmlns:a16="http://schemas.microsoft.com/office/drawing/2014/main" id="{4DD7656D-51B1-E9AB-9103-152DBA92D58B}"/>
              </a:ext>
            </a:extLst>
          </p:cNvPr>
          <p:cNvPicPr>
            <a:picLocks noChangeAspect="1"/>
          </p:cNvPicPr>
          <p:nvPr/>
        </p:nvPicPr>
        <p:blipFill>
          <a:blip r:embed="rId4"/>
          <a:stretch>
            <a:fillRect/>
          </a:stretch>
        </p:blipFill>
        <p:spPr>
          <a:xfrm>
            <a:off x="-3464" y="4857"/>
            <a:ext cx="9150927" cy="5151104"/>
          </a:xfrm>
          <a:prstGeom prst="rect">
            <a:avLst/>
          </a:prstGeom>
        </p:spPr>
      </p:pic>
    </p:spTree>
    <p:extLst>
      <p:ext uri="{BB962C8B-B14F-4D97-AF65-F5344CB8AC3E}">
        <p14:creationId xmlns:p14="http://schemas.microsoft.com/office/powerpoint/2010/main" val="7710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321663" y="432388"/>
            <a:ext cx="8908337" cy="72933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1350"/>
              </a:spcAft>
            </a:pPr>
            <a:r>
              <a:rPr lang="en-US" sz="3200" b="1">
                <a:solidFill>
                  <a:srgbClr val="D50032"/>
                </a:solidFill>
                <a:latin typeface="Open Sans"/>
                <a:ea typeface="Open Sans"/>
                <a:cs typeface="Open Sans"/>
              </a:rPr>
              <a:t>State of Play on the Hill</a:t>
            </a:r>
            <a:endParaRPr lang="en-US" sz="3200" b="1">
              <a:solidFill>
                <a:srgbClr val="D50032"/>
              </a:solidFill>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AC52DA5-5208-446A-B31E-C4CC58F02086}"/>
              </a:ext>
            </a:extLst>
          </p:cNvPr>
          <p:cNvSpPr txBox="1"/>
          <p:nvPr/>
        </p:nvSpPr>
        <p:spPr>
          <a:xfrm>
            <a:off x="103323" y="1357094"/>
            <a:ext cx="8937353" cy="261738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lnSpc>
                <a:spcPct val="114000"/>
              </a:lnSpc>
              <a:spcAft>
                <a:spcPts val="600"/>
              </a:spcAft>
              <a:buFont typeface="Arial"/>
              <a:buChar char="•"/>
              <a:defRPr/>
            </a:pPr>
            <a:r>
              <a:rPr lang="en-US" sz="1800">
                <a:latin typeface="Open Sans" panose="020B0606030504020204" pitchFamily="34" charset="0"/>
                <a:ea typeface="Open Sans" panose="020B0606030504020204" pitchFamily="34" charset="0"/>
                <a:cs typeface="Open Sans" panose="020B0606030504020204" pitchFamily="34" charset="0"/>
                <a:hlinkClick r:id="rId3"/>
              </a:rPr>
              <a:t>Bipartisanship</a:t>
            </a:r>
            <a:r>
              <a:rPr lang="en-US" sz="1800">
                <a:latin typeface="Open Sans" panose="020B0606030504020204" pitchFamily="34" charset="0"/>
                <a:ea typeface="Open Sans" panose="020B0606030504020204" pitchFamily="34" charset="0"/>
                <a:cs typeface="Open Sans" panose="020B0606030504020204" pitchFamily="34" charset="0"/>
              </a:rPr>
              <a:t> still possible and key to getting something done in current Congress</a:t>
            </a:r>
          </a:p>
          <a:p>
            <a:pPr marL="285750" indent="-285750">
              <a:lnSpc>
                <a:spcPct val="114000"/>
              </a:lnSpc>
              <a:spcAft>
                <a:spcPts val="600"/>
              </a:spcAft>
              <a:buFont typeface="Arial"/>
              <a:buChar char="•"/>
              <a:defRPr/>
            </a:pPr>
            <a:r>
              <a:rPr lang="en-US" sz="1800">
                <a:latin typeface="Open Sans" panose="020B0606030504020204" pitchFamily="34" charset="0"/>
                <a:ea typeface="Open Sans" panose="020B0606030504020204" pitchFamily="34" charset="0"/>
                <a:cs typeface="Open Sans" panose="020B0606030504020204" pitchFamily="34" charset="0"/>
              </a:rPr>
              <a:t>Lobby meetings key to setting agenda, lay groundwork for possible tax legislation later this year. </a:t>
            </a:r>
          </a:p>
          <a:p>
            <a:pPr marL="285750" indent="-285750">
              <a:buFont typeface="Arial"/>
              <a:buChar char="•"/>
            </a:pPr>
            <a:endParaRPr lang="en-US" sz="1800">
              <a:cs typeface="Calibri" panose="020F0502020204030204"/>
            </a:endParaRPr>
          </a:p>
          <a:p>
            <a:pPr marL="285750" indent="-285750">
              <a:buFont typeface="Arial"/>
              <a:buChar char="•"/>
            </a:pPr>
            <a:endParaRPr lang="en-US" sz="1800">
              <a:cs typeface="Calibri" panose="020F0502020204030204"/>
            </a:endParaRPr>
          </a:p>
          <a:p>
            <a:pPr marL="285750" indent="-285750">
              <a:buFont typeface="Arial"/>
              <a:buChar char="•"/>
            </a:pPr>
            <a:endParaRPr lang="en-US" sz="1800">
              <a:cs typeface="Calibri" panose="020F0502020204030204"/>
            </a:endParaRPr>
          </a:p>
          <a:p>
            <a:pPr marL="628650" lvl="1" indent="-285750">
              <a:buFont typeface="Arial"/>
              <a:buChar char="•"/>
            </a:pPr>
            <a:endParaRPr lang="en-US" sz="1800">
              <a:cs typeface="Calibri" panose="020F0502020204030204"/>
            </a:endParaRPr>
          </a:p>
        </p:txBody>
      </p:sp>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4"/>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27</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61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321663" y="432388"/>
            <a:ext cx="8908337" cy="72933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1350"/>
              </a:spcAft>
            </a:pPr>
            <a:r>
              <a:rPr lang="en-US" sz="3200" b="1">
                <a:solidFill>
                  <a:srgbClr val="D50032"/>
                </a:solidFill>
                <a:latin typeface="Open Sans"/>
                <a:ea typeface="Open Sans"/>
                <a:cs typeface="Open Sans"/>
              </a:rPr>
              <a:t>State of U.S. Economy </a:t>
            </a:r>
            <a:endParaRPr lang="en-US" sz="3200" b="1">
              <a:solidFill>
                <a:srgbClr val="D50032"/>
              </a:solidFill>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AC52DA5-5208-446A-B31E-C4CC58F02086}"/>
              </a:ext>
            </a:extLst>
          </p:cNvPr>
          <p:cNvSpPr txBox="1"/>
          <p:nvPr/>
        </p:nvSpPr>
        <p:spPr>
          <a:xfrm>
            <a:off x="103323" y="1357094"/>
            <a:ext cx="8937353" cy="3557384"/>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lnSpc>
                <a:spcPct val="114000"/>
              </a:lnSpc>
              <a:spcAft>
                <a:spcPts val="600"/>
              </a:spcAft>
              <a:buFont typeface="Arial"/>
              <a:buChar char="•"/>
              <a:defRPr/>
            </a:pPr>
            <a:r>
              <a:rPr lang="en-US" sz="1800">
                <a:latin typeface="Open Sans" panose="020B0606030504020204" pitchFamily="34" charset="0"/>
                <a:ea typeface="Open Sans" panose="020B0606030504020204" pitchFamily="34" charset="0"/>
                <a:cs typeface="Open Sans" panose="020B0606030504020204" pitchFamily="34" charset="0"/>
              </a:rPr>
              <a:t>Employment rose and joblessness is at an all-time low</a:t>
            </a:r>
            <a:r>
              <a:rPr kumimoji="0" lang="en-US" sz="1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1800">
                <a:latin typeface="Open Sans" panose="020B0606030504020204" pitchFamily="34" charset="0"/>
                <a:ea typeface="Open Sans" panose="020B0606030504020204" pitchFamily="34" charset="0"/>
                <a:cs typeface="Open Sans" panose="020B0606030504020204" pitchFamily="34" charset="0"/>
              </a:rPr>
              <a:t>  </a:t>
            </a: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spcAft>
                <a:spcPts val="600"/>
              </a:spcAft>
              <a:buFont typeface="Arial"/>
              <a:buChar char="•"/>
              <a:defRPr/>
            </a:pPr>
            <a:r>
              <a:rPr lang="en-US" sz="1800">
                <a:latin typeface="Open Sans" panose="020B0606030504020204" pitchFamily="34" charset="0"/>
                <a:ea typeface="Open Sans" panose="020B0606030504020204" pitchFamily="34" charset="0"/>
                <a:cs typeface="Open Sans" panose="020B0606030504020204" pitchFamily="34" charset="0"/>
              </a:rPr>
              <a:t>But </a:t>
            </a:r>
            <a:r>
              <a:rPr lang="en-US" sz="1800">
                <a:latin typeface="Open Sans" panose="020B0606030504020204" pitchFamily="34" charset="0"/>
                <a:ea typeface="Open Sans" panose="020B0606030504020204" pitchFamily="34" charset="0"/>
                <a:cs typeface="Open Sans" panose="020B0606030504020204" pitchFamily="34" charset="0"/>
                <a:hlinkClick r:id="" action="ppaction://noaction"/>
              </a:rPr>
              <a:t>Americans feel poorer</a:t>
            </a:r>
            <a:r>
              <a:rPr lang="en-US" sz="1800">
                <a:latin typeface="Open Sans" panose="020B0606030504020204" pitchFamily="34" charset="0"/>
                <a:ea typeface="Open Sans" panose="020B0606030504020204" pitchFamily="34" charset="0"/>
                <a:cs typeface="Open Sans" panose="020B0606030504020204" pitchFamily="34" charset="0"/>
              </a:rPr>
              <a:t> because of lingering inflation: the average consumer good cost 6.4 percent more in January 2023 than in January 2022. Food costs rose 10 percent. </a:t>
            </a: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spcAft>
                <a:spcPts val="600"/>
              </a:spcAft>
              <a:buFont typeface="Arial"/>
              <a:buChar char="•"/>
            </a:pPr>
            <a:r>
              <a:rPr lang="en-US" sz="1800">
                <a:latin typeface="Open Sans" panose="020B0606030504020204" pitchFamily="34" charset="0"/>
                <a:ea typeface="Open Sans" panose="020B0606030504020204" pitchFamily="34" charset="0"/>
                <a:cs typeface="Open Sans" panose="020B0606030504020204" pitchFamily="34" charset="0"/>
              </a:rPr>
              <a:t>Lower-income Americans are struggling the most. </a:t>
            </a:r>
            <a:endParaRPr lang="en-US">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600"/>
              </a:spcAft>
              <a:buFont typeface="Arial"/>
              <a:buChar char="•"/>
            </a:pPr>
            <a:r>
              <a:rPr lang="en-US" sz="1800">
                <a:latin typeface="Open Sans" panose="020B0606030504020204" pitchFamily="34" charset="0"/>
                <a:ea typeface="Open Sans" panose="020B0606030504020204" pitchFamily="34" charset="0"/>
                <a:cs typeface="Open Sans" panose="020B0606030504020204" pitchFamily="34" charset="0"/>
              </a:rPr>
              <a:t>In the Gallup poll, 61 percent of low-income respondents said they are worse off than a year ago, compared to 43 percent of upper-income people</a:t>
            </a:r>
            <a:r>
              <a:rPr kumimoji="0" lang="en-US" sz="1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1800">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14000"/>
              </a:lnSpc>
              <a:spcAft>
                <a:spcPts val="600"/>
              </a:spcAft>
              <a:buFont typeface="Arial"/>
              <a:buChar char="•"/>
            </a:pPr>
            <a:r>
              <a:rPr lang="en-US" sz="1800">
                <a:latin typeface="Open Sans" panose="020B0606030504020204" pitchFamily="34" charset="0"/>
                <a:ea typeface="Open Sans" panose="020B0606030504020204" pitchFamily="34" charset="0"/>
                <a:cs typeface="Open Sans" panose="020B0606030504020204" pitchFamily="34" charset="0"/>
                <a:hlinkClick r:id="rId3"/>
              </a:rPr>
              <a:t>Securing housing in the current market remains challenging</a:t>
            </a:r>
            <a:r>
              <a:rPr lang="en-US" sz="1800">
                <a:latin typeface="Open Sans" panose="020B0606030504020204" pitchFamily="34" charset="0"/>
                <a:ea typeface="Open Sans" panose="020B0606030504020204" pitchFamily="34" charset="0"/>
                <a:cs typeface="Open Sans" panose="020B0606030504020204" pitchFamily="34" charset="0"/>
              </a:rPr>
              <a:t> for many. </a:t>
            </a:r>
          </a:p>
          <a:p>
            <a:pPr marL="285750" indent="-285750">
              <a:buFont typeface="Arial"/>
              <a:buChar char="•"/>
            </a:pPr>
            <a:endParaRPr lang="en-US" sz="1800">
              <a:cs typeface="Calibri" panose="020F0502020204030204"/>
            </a:endParaRPr>
          </a:p>
          <a:p>
            <a:pPr marL="628650" lvl="1" indent="-285750">
              <a:buFont typeface="Arial"/>
              <a:buChar char="•"/>
            </a:pPr>
            <a:endParaRPr lang="en-US" sz="1800">
              <a:cs typeface="Calibri" panose="020F0502020204030204"/>
            </a:endParaRPr>
          </a:p>
        </p:txBody>
      </p:sp>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4"/>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28</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341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1" y="7414"/>
            <a:ext cx="9144000" cy="72933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1350"/>
              </a:spcAft>
            </a:pPr>
            <a:r>
              <a:rPr lang="en-US" sz="3200" b="1">
                <a:solidFill>
                  <a:srgbClr val="D50032"/>
                </a:solidFill>
                <a:latin typeface="Open Sans"/>
                <a:ea typeface="Open Sans"/>
                <a:cs typeface="Open Sans"/>
              </a:rPr>
              <a:t>Additional Resources </a:t>
            </a:r>
            <a:endParaRPr lang="en-US" sz="3200" b="1">
              <a:solidFill>
                <a:srgbClr val="D50032"/>
              </a:solidFill>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AC52DA5-5208-446A-B31E-C4CC58F02086}"/>
              </a:ext>
            </a:extLst>
          </p:cNvPr>
          <p:cNvSpPr txBox="1"/>
          <p:nvPr/>
        </p:nvSpPr>
        <p:spPr>
          <a:xfrm>
            <a:off x="207169" y="951230"/>
            <a:ext cx="4606371" cy="4176784"/>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4000"/>
              </a:lnSpc>
              <a:spcAft>
                <a:spcPts val="300"/>
              </a:spcAft>
              <a:defRPr/>
            </a:pPr>
            <a:r>
              <a:rPr lang="en-US" sz="1400" b="1">
                <a:latin typeface="Open Sans" panose="020B0606030504020204" pitchFamily="34" charset="0"/>
                <a:ea typeface="Open Sans" panose="020B0606030504020204" pitchFamily="34" charset="0"/>
                <a:cs typeface="Open Sans" panose="020B0606030504020204" pitchFamily="34" charset="0"/>
                <a:hlinkClick r:id="rId3"/>
              </a:rPr>
              <a:t>Set the Agenda</a:t>
            </a:r>
            <a:r>
              <a:rPr lang="en-US" sz="1400" b="1">
                <a:latin typeface="Open Sans" panose="020B0606030504020204" pitchFamily="34" charset="0"/>
                <a:ea typeface="Open Sans" panose="020B0606030504020204" pitchFamily="34" charset="0"/>
                <a:cs typeface="Open Sans" panose="020B0606030504020204" pitchFamily="34" charset="0"/>
              </a:rPr>
              <a:t> Campaign Materials</a:t>
            </a:r>
          </a:p>
          <a:p>
            <a:pPr marL="285750"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rPr>
              <a:t>Renter Tax Credit</a:t>
            </a: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4"/>
              </a:rPr>
              <a:t>Policy Brief</a:t>
            </a:r>
            <a:r>
              <a:rPr lang="en-US" sz="1400">
                <a:latin typeface="Open Sans" panose="020B0606030504020204" pitchFamily="34" charset="0"/>
                <a:ea typeface="Open Sans" panose="020B0606030504020204" pitchFamily="34" charset="0"/>
                <a:cs typeface="Open Sans" panose="020B0606030504020204" pitchFamily="34" charset="0"/>
              </a:rPr>
              <a:t> </a:t>
            </a: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5"/>
              </a:rPr>
              <a:t>RTC Video</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6"/>
              </a:rPr>
              <a:t>How to Effectively Talk to Your Lawmakers About the RTC</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7"/>
              </a:rPr>
              <a:t>Hawaii State-Level Renter Tax Credit</a:t>
            </a:r>
            <a:r>
              <a:rPr lang="en-US" sz="1400">
                <a:latin typeface="Open Sans" panose="020B0606030504020204" pitchFamily="34" charset="0"/>
                <a:ea typeface="Open Sans" panose="020B0606030504020204" pitchFamily="34" charset="0"/>
                <a:cs typeface="Open Sans" panose="020B0606030504020204" pitchFamily="34" charset="0"/>
              </a:rPr>
              <a:t> on the news! </a:t>
            </a: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8"/>
              </a:rPr>
              <a:t>Where Other States Are on Renter Tax Credits</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9"/>
              </a:rPr>
              <a:t>RTC Leave Behind</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rPr>
              <a:t>Child Tax Credit  </a:t>
            </a: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0"/>
              </a:rPr>
              <a:t>Policy Brief</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1"/>
              </a:rPr>
              <a:t>Making the Conservative Case for CTC</a:t>
            </a:r>
            <a:endParaRPr lang="en-US" sz="1400">
              <a:latin typeface="Open Sans" panose="020B0606030504020204" pitchFamily="34" charset="0"/>
              <a:ea typeface="Open Sans" panose="020B0606030504020204" pitchFamily="34" charset="0"/>
              <a:cs typeface="Open Sans" panose="020B0606030504020204" pitchFamily="34" charset="0"/>
            </a:endParaRPr>
          </a:p>
          <a:p>
            <a:pPr marL="628650" lvl="1" indent="-2857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2"/>
              </a:rPr>
              <a:t>CTC Leave Behind</a:t>
            </a:r>
            <a:endParaRPr lang="en-US" sz="1400">
              <a:latin typeface="Open Sans"/>
              <a:ea typeface="Open Sans"/>
              <a:cs typeface="Calibri" panose="020F0502020204030204"/>
            </a:endParaRPr>
          </a:p>
          <a:p>
            <a:pPr marL="285750" indent="-285750">
              <a:buFont typeface="Arial"/>
              <a:buChar char="•"/>
              <a:defRPr/>
            </a:pPr>
            <a:endParaRPr lang="en-US" sz="1200">
              <a:latin typeface="Open Sans"/>
              <a:ea typeface="Open Sans"/>
              <a:cs typeface="Calibri" panose="020F0502020204030204"/>
            </a:endParaRPr>
          </a:p>
        </p:txBody>
      </p:sp>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13"/>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29</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8AB1B44-A4E4-98F0-E3F5-B9F1C9DB80DD}"/>
              </a:ext>
            </a:extLst>
          </p:cNvPr>
          <p:cNvSpPr txBox="1"/>
          <p:nvPr/>
        </p:nvSpPr>
        <p:spPr>
          <a:xfrm>
            <a:off x="5089584" y="1554110"/>
            <a:ext cx="3743729" cy="2526333"/>
          </a:xfrm>
          <a:prstGeom prst="rect">
            <a:avLst/>
          </a:prstGeom>
          <a:noFill/>
        </p:spPr>
        <p:txBody>
          <a:bodyPr wrap="square" rtlCol="0">
            <a:spAutoFit/>
          </a:bodyPr>
          <a:lstStyle/>
          <a:p>
            <a:pPr>
              <a:lnSpc>
                <a:spcPct val="114000"/>
              </a:lnSpc>
              <a:spcAft>
                <a:spcPts val="300"/>
              </a:spcAft>
              <a:defRPr/>
            </a:pPr>
            <a:r>
              <a:rPr lang="en-US" sz="1400" b="1">
                <a:latin typeface="Open Sans" panose="020B0606030504020204" pitchFamily="34" charset="0"/>
                <a:ea typeface="Open Sans" panose="020B0606030504020204" pitchFamily="34" charset="0"/>
                <a:cs typeface="Open Sans" panose="020B0606030504020204" pitchFamily="34" charset="0"/>
              </a:rPr>
              <a:t>Resources from today's speakers</a:t>
            </a:r>
          </a:p>
          <a:p>
            <a:pPr marL="171450" indent="-1714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4"/>
              </a:rPr>
              <a:t>FF Policy Brief on Child, Family and Youth Homelessness</a:t>
            </a:r>
            <a:r>
              <a:rPr lang="en-US" sz="1400">
                <a:latin typeface="Open Sans" panose="020B0606030504020204" pitchFamily="34" charset="0"/>
                <a:ea typeface="Open Sans" panose="020B0606030504020204" pitchFamily="34" charset="0"/>
                <a:cs typeface="Open Sans" panose="020B0606030504020204" pitchFamily="34" charset="0"/>
              </a:rPr>
              <a:t> (2021)</a:t>
            </a:r>
          </a:p>
          <a:p>
            <a:pPr marL="171450" indent="-1714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5"/>
              </a:rPr>
              <a:t>FF Fact Sheet on Child Poverty</a:t>
            </a:r>
            <a:r>
              <a:rPr lang="en-US" sz="1400">
                <a:latin typeface="Open Sans" panose="020B0606030504020204" pitchFamily="34" charset="0"/>
                <a:ea typeface="Open Sans" panose="020B0606030504020204" pitchFamily="34" charset="0"/>
                <a:cs typeface="Open Sans" panose="020B0606030504020204" pitchFamily="34" charset="0"/>
              </a:rPr>
              <a:t> (latest annual child poverty data) </a:t>
            </a:r>
          </a:p>
          <a:p>
            <a:pPr marL="171450" indent="-1714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hlinkClick r:id="rId16"/>
              </a:rPr>
              <a:t>It is way too early to declare victory over child poverty</a:t>
            </a:r>
            <a:r>
              <a:rPr lang="en-US" sz="1400">
                <a:latin typeface="Open Sans" panose="020B0606030504020204" pitchFamily="34" charset="0"/>
                <a:ea typeface="Open Sans" panose="020B0606030504020204" pitchFamily="34" charset="0"/>
                <a:cs typeface="Open Sans" panose="020B0606030504020204" pitchFamily="34" charset="0"/>
              </a:rPr>
              <a:t> (blog)</a:t>
            </a:r>
          </a:p>
          <a:p>
            <a:pPr marL="171450" indent="-171450">
              <a:lnSpc>
                <a:spcPct val="114000"/>
              </a:lnSpc>
              <a:spcAft>
                <a:spcPts val="300"/>
              </a:spcAft>
              <a:buFont typeface="Arial"/>
              <a:buChar char="•"/>
              <a:defRPr/>
            </a:pPr>
            <a:r>
              <a:rPr lang="en-US" sz="1400">
                <a:latin typeface="Open Sans" panose="020B0606030504020204" pitchFamily="34" charset="0"/>
                <a:ea typeface="Open Sans" panose="020B0606030504020204" pitchFamily="34" charset="0"/>
                <a:cs typeface="Open Sans" panose="020B0606030504020204" pitchFamily="34" charset="0"/>
              </a:rPr>
              <a:t>Family Promise </a:t>
            </a:r>
            <a:r>
              <a:rPr lang="en-US" sz="1400">
                <a:latin typeface="Open Sans" panose="020B0606030504020204" pitchFamily="34" charset="0"/>
                <a:ea typeface="Open Sans" panose="020B0606030504020204" pitchFamily="34" charset="0"/>
                <a:cs typeface="Open Sans" panose="020B0606030504020204" pitchFamily="34" charset="0"/>
                <a:hlinkClick r:id="rId17"/>
              </a:rPr>
              <a:t>List of Affiliates</a:t>
            </a:r>
            <a:endParaRPr lang="en-US" sz="1400">
              <a:latin typeface="Open Sans" panose="020B0606030504020204" pitchFamily="34" charset="0"/>
              <a:ea typeface="Open Sans" panose="020B0606030504020204" pitchFamily="34" charset="0"/>
              <a:cs typeface="Open Sans" panose="020B0606030504020204" pitchFamily="34" charset="0"/>
            </a:endParaRPr>
          </a:p>
          <a:p>
            <a:endParaRPr lang="en-US"/>
          </a:p>
        </p:txBody>
      </p:sp>
    </p:spTree>
    <p:extLst>
      <p:ext uri="{BB962C8B-B14F-4D97-AF65-F5344CB8AC3E}">
        <p14:creationId xmlns:p14="http://schemas.microsoft.com/office/powerpoint/2010/main" val="20481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3751324" y="2553578"/>
            <a:ext cx="5147187" cy="645943"/>
          </a:xfrm>
        </p:spPr>
        <p:txBody>
          <a:bodyPr>
            <a:normAutofit fontScale="90000"/>
          </a:bodyPr>
          <a:lstStyle/>
          <a:p>
            <a:br>
              <a:rPr lang="en-US"/>
            </a:br>
            <a:r>
              <a:rPr lang="en-US" sz="3200" b="1">
                <a:latin typeface="Open Sans"/>
                <a:ea typeface="Open Sans"/>
                <a:cs typeface="Open Sans"/>
              </a:rPr>
              <a:t>Lakeisha McVey</a:t>
            </a:r>
            <a:br>
              <a:rPr lang="en-US" sz="3200" b="1">
                <a:latin typeface="Open Sans"/>
              </a:rPr>
            </a:br>
            <a:r>
              <a:rPr lang="en-US" sz="3200">
                <a:latin typeface="Open Sans"/>
                <a:ea typeface="Open Sans"/>
                <a:cs typeface="Open Sans"/>
              </a:rPr>
              <a:t>Senior Associate, Experts on Poverty</a:t>
            </a:r>
            <a:br>
              <a:rPr lang="en-US" sz="3200">
                <a:latin typeface="Open Sans"/>
                <a:ea typeface="Open Sans"/>
                <a:cs typeface="Open Sans"/>
              </a:rPr>
            </a:br>
            <a:br>
              <a:rPr lang="en-US" sz="3200">
                <a:latin typeface="Open Sans"/>
                <a:ea typeface="Open Sans"/>
                <a:cs typeface="Open Sans"/>
              </a:rPr>
            </a:br>
            <a:r>
              <a:rPr lang="en-US" sz="1800">
                <a:latin typeface="Open Sans"/>
                <a:ea typeface="Open Sans"/>
                <a:cs typeface="Open Sans"/>
              </a:rPr>
              <a:t>Read more about the Experts on Poverty at </a:t>
            </a:r>
            <a:r>
              <a:rPr lang="en-US" sz="1800">
                <a:latin typeface="Open Sans"/>
                <a:ea typeface="Open Sans"/>
                <a:cs typeface="Open Sans"/>
                <a:hlinkClick r:id="rId3"/>
              </a:rPr>
              <a:t>https://results.org/experts-on-poverty</a:t>
            </a:r>
            <a:r>
              <a:rPr lang="en-US" sz="1800">
                <a:latin typeface="Open Sans"/>
                <a:ea typeface="Open Sans"/>
                <a:cs typeface="Open Sans"/>
              </a:rPr>
              <a:t> </a:t>
            </a:r>
            <a:br>
              <a:rPr lang="en-US" sz="3200">
                <a:latin typeface="Open Sans"/>
              </a:rPr>
            </a:br>
            <a:endParaRPr lang="en-US" sz="2200">
              <a:latin typeface="Open Sans"/>
              <a:ea typeface="Open Sans"/>
              <a:cs typeface="Open Sans"/>
            </a:endParaRPr>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109209"/>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a:solidFill>
                  <a:srgbClr val="D50032"/>
                </a:solidFill>
                <a:latin typeface="Open Sans"/>
                <a:ea typeface="Open Sans"/>
                <a:cs typeface="Open Sans"/>
              </a:rPr>
              <a:t>Welcome!</a:t>
            </a:r>
          </a:p>
        </p:txBody>
      </p:sp>
      <p:pic>
        <p:nvPicPr>
          <p:cNvPr id="13" name="Picture 12">
            <a:extLst>
              <a:ext uri="{FF2B5EF4-FFF2-40B4-BE49-F238E27FC236}">
                <a16:creationId xmlns:a16="http://schemas.microsoft.com/office/drawing/2014/main" id="{8F1B6B07-93F0-5AF6-AC09-B283BFF24948}"/>
              </a:ext>
            </a:extLst>
          </p:cNvPr>
          <p:cNvPicPr>
            <a:picLocks noChangeAspect="1"/>
          </p:cNvPicPr>
          <p:nvPr/>
        </p:nvPicPr>
        <p:blipFill>
          <a:blip r:embed="rId4"/>
          <a:stretch>
            <a:fillRect/>
          </a:stretch>
        </p:blipFill>
        <p:spPr>
          <a:xfrm>
            <a:off x="718854" y="1277025"/>
            <a:ext cx="2847975" cy="2762250"/>
          </a:xfrm>
          <a:prstGeom prst="rect">
            <a:avLst/>
          </a:prstGeom>
        </p:spPr>
      </p:pic>
    </p:spTree>
    <p:extLst>
      <p:ext uri="{BB962C8B-B14F-4D97-AF65-F5344CB8AC3E}">
        <p14:creationId xmlns:p14="http://schemas.microsoft.com/office/powerpoint/2010/main" val="357913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30</a:t>
            </a:fld>
            <a:endPar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277102" y="238728"/>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solidFill>
                  <a:srgbClr val="D50032"/>
                </a:solidFill>
                <a:latin typeface="Open Sans"/>
                <a:cs typeface="Open Sans"/>
              </a:rPr>
              <a:t>Take Action on Key U.S. Poverty Priorities</a:t>
            </a:r>
            <a:endParaRPr lang="en-US" sz="2800">
              <a:solidFill>
                <a:srgbClr val="D50032"/>
              </a:solidFill>
              <a:latin typeface="Open Sans"/>
              <a:ea typeface="Open Sans"/>
              <a:cs typeface="Calibri"/>
            </a:endParaRPr>
          </a:p>
        </p:txBody>
      </p:sp>
      <p:sp>
        <p:nvSpPr>
          <p:cNvPr id="8" name="Title 1">
            <a:extLst>
              <a:ext uri="{FF2B5EF4-FFF2-40B4-BE49-F238E27FC236}">
                <a16:creationId xmlns:a16="http://schemas.microsoft.com/office/drawing/2014/main" id="{87E10E4F-CA42-D4CB-1A37-571D63DB82C0}"/>
              </a:ext>
            </a:extLst>
          </p:cNvPr>
          <p:cNvSpPr txBox="1">
            <a:spLocks/>
          </p:cNvSpPr>
          <p:nvPr/>
        </p:nvSpPr>
        <p:spPr>
          <a:xfrm>
            <a:off x="371900" y="2846367"/>
            <a:ext cx="8015469" cy="15840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14000"/>
              </a:lnSpc>
              <a:buFont typeface="Arial"/>
              <a:buChar char="•"/>
            </a:pPr>
            <a:endParaRPr lang="en-US" sz="1600">
              <a:latin typeface="Open Sans"/>
              <a:ea typeface="+mj-lt"/>
              <a:cs typeface="+mj-lt"/>
            </a:endParaRPr>
          </a:p>
        </p:txBody>
      </p:sp>
      <p:sp>
        <p:nvSpPr>
          <p:cNvPr id="7" name="TextBox 6">
            <a:extLst>
              <a:ext uri="{FF2B5EF4-FFF2-40B4-BE49-F238E27FC236}">
                <a16:creationId xmlns:a16="http://schemas.microsoft.com/office/drawing/2014/main" id="{0CC6C9A8-5532-2A31-8A9C-1529ECF41E14}"/>
              </a:ext>
            </a:extLst>
          </p:cNvPr>
          <p:cNvSpPr txBox="1"/>
          <p:nvPr/>
        </p:nvSpPr>
        <p:spPr>
          <a:xfrm>
            <a:off x="277102" y="926384"/>
            <a:ext cx="8400201" cy="4085414"/>
          </a:xfrm>
          <a:prstGeom prst="rect">
            <a:avLst/>
          </a:prstGeom>
          <a:noFill/>
        </p:spPr>
        <p:txBody>
          <a:bodyPr wrap="square" rtlCol="0">
            <a:spAutoFit/>
          </a:bodyPr>
          <a:lstStyle/>
          <a:p>
            <a:pPr marL="285750" indent="-285750">
              <a:lnSpc>
                <a:spcPct val="114000"/>
              </a:lnSpc>
              <a:spcAft>
                <a:spcPts val="1200"/>
              </a:spcAft>
              <a:buFont typeface="Arial" panose="020B0604020202020204" pitchFamily="34" charset="0"/>
              <a:buChar char="•"/>
            </a:pPr>
            <a:r>
              <a:rPr lang="en-US" sz="2000" b="1">
                <a:latin typeface="Open Sans"/>
                <a:ea typeface="+mj-lt"/>
                <a:cs typeface="+mj-lt"/>
              </a:rPr>
              <a:t>Child Tax Credit</a:t>
            </a:r>
            <a:br>
              <a:rPr lang="en-US" sz="2000">
                <a:latin typeface="Open Sans"/>
                <a:ea typeface="+mj-lt"/>
                <a:cs typeface="+mj-lt"/>
              </a:rPr>
            </a:br>
            <a:r>
              <a:rPr lang="en-US" sz="2000">
                <a:latin typeface="Open Sans"/>
                <a:ea typeface="+mj-lt"/>
                <a:cs typeface="+mj-lt"/>
              </a:rPr>
              <a:t>Tell your member to urge colleagues – especially on Senate Finance and House Ways and Means – and leadership to expand the Child Tax Credit (CTC) with monthly payments prioritizing the lowest-income families in any tax legislation this year.</a:t>
            </a:r>
          </a:p>
          <a:p>
            <a:pPr marL="285750" indent="-285750">
              <a:lnSpc>
                <a:spcPct val="114000"/>
              </a:lnSpc>
              <a:buFont typeface="Arial" panose="020B0604020202020204" pitchFamily="34" charset="0"/>
              <a:buChar char="•"/>
            </a:pPr>
            <a:r>
              <a:rPr lang="en-US" sz="2000" b="1">
                <a:latin typeface="Open Sans"/>
                <a:ea typeface="+mj-lt"/>
                <a:cs typeface="+mj-lt"/>
              </a:rPr>
              <a:t>Renter Tax Credit</a:t>
            </a:r>
            <a:br>
              <a:rPr lang="en-US" sz="2000">
                <a:latin typeface="Open Sans"/>
                <a:ea typeface="+mj-lt"/>
                <a:cs typeface="+mj-lt"/>
              </a:rPr>
            </a:br>
            <a:r>
              <a:rPr lang="en-US" sz="2000">
                <a:latin typeface="Open Sans"/>
                <a:ea typeface="+mj-lt"/>
                <a:cs typeface="+mj-lt"/>
              </a:rPr>
              <a:t>Urge your member and their staff to read the RESULTS Renter Tax Credit policy brief to get more information about how this works. In addition, urge them to do their own research on tax policies that help lower-income renters, and to meet directly with constituents struggling with rent costs to discuss policy solutions</a:t>
            </a:r>
            <a:endParaRPr lang="en-US" sz="2000"/>
          </a:p>
        </p:txBody>
      </p:sp>
    </p:spTree>
    <p:extLst>
      <p:ext uri="{BB962C8B-B14F-4D97-AF65-F5344CB8AC3E}">
        <p14:creationId xmlns:p14="http://schemas.microsoft.com/office/powerpoint/2010/main" val="971852979"/>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566454" y="218803"/>
            <a:ext cx="7401491" cy="857250"/>
          </a:xfrm>
        </p:spPr>
        <p:txBody>
          <a:bodyPr>
            <a:normAutofit/>
          </a:bodyPr>
          <a:lstStyle/>
          <a:p>
            <a:r>
              <a:rPr lang="en-US" sz="2600" b="1">
                <a:solidFill>
                  <a:srgbClr val="D50032"/>
                </a:solidFill>
              </a:rPr>
              <a:t>U.S. Poverty Policy Staff Announcement</a:t>
            </a:r>
          </a:p>
        </p:txBody>
      </p:sp>
      <p:pic>
        <p:nvPicPr>
          <p:cNvPr id="3" name="Picture 3">
            <a:extLst>
              <a:ext uri="{FF2B5EF4-FFF2-40B4-BE49-F238E27FC236}">
                <a16:creationId xmlns:a16="http://schemas.microsoft.com/office/drawing/2014/main" id="{83599008-CED9-8D3D-49B5-9B72AFC092A4}"/>
              </a:ext>
            </a:extLst>
          </p:cNvPr>
          <p:cNvPicPr>
            <a:picLocks noChangeAspect="1"/>
          </p:cNvPicPr>
          <p:nvPr/>
        </p:nvPicPr>
        <p:blipFill>
          <a:blip r:embed="rId3"/>
          <a:stretch>
            <a:fillRect/>
          </a:stretch>
        </p:blipFill>
        <p:spPr>
          <a:xfrm>
            <a:off x="3610154" y="1134487"/>
            <a:ext cx="1934475" cy="2863744"/>
          </a:xfrm>
          <a:prstGeom prst="rect">
            <a:avLst/>
          </a:prstGeom>
        </p:spPr>
      </p:pic>
      <p:sp>
        <p:nvSpPr>
          <p:cNvPr id="7" name="Title 1">
            <a:extLst>
              <a:ext uri="{FF2B5EF4-FFF2-40B4-BE49-F238E27FC236}">
                <a16:creationId xmlns:a16="http://schemas.microsoft.com/office/drawing/2014/main" id="{7D05B7CB-EC2B-ED22-C982-448CB2C478F6}"/>
              </a:ext>
            </a:extLst>
          </p:cNvPr>
          <p:cNvSpPr txBox="1">
            <a:spLocks/>
          </p:cNvSpPr>
          <p:nvPr/>
        </p:nvSpPr>
        <p:spPr>
          <a:xfrm>
            <a:off x="1769897" y="3560288"/>
            <a:ext cx="5616688" cy="1864423"/>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br>
              <a:rPr lang="en-US" sz="5850" kern="0"/>
            </a:br>
            <a:r>
              <a:rPr lang="en-US" sz="2000" b="1" kern="0"/>
              <a:t>Gabe Hafemann (they/them)</a:t>
            </a:r>
            <a:br>
              <a:rPr lang="en-US" sz="2000" b="1" kern="0"/>
            </a:br>
            <a:r>
              <a:rPr lang="en-US" sz="2000" kern="0"/>
              <a:t>Congressional Hunger Center</a:t>
            </a:r>
          </a:p>
          <a:p>
            <a:pPr defTabSz="914400"/>
            <a:r>
              <a:rPr lang="en-US" sz="2000" kern="0"/>
              <a:t> 2023 RESULTS Bill Emerson National Hunger Fellow</a:t>
            </a:r>
            <a:br>
              <a:rPr lang="en-US" sz="3200" b="1" kern="0"/>
            </a:br>
            <a:br>
              <a:rPr lang="en-US" sz="3200" kern="0"/>
            </a:br>
            <a:endParaRPr lang="en-US" sz="2200" kern="0"/>
          </a:p>
        </p:txBody>
      </p:sp>
    </p:spTree>
    <p:extLst>
      <p:ext uri="{BB962C8B-B14F-4D97-AF65-F5344CB8AC3E}">
        <p14:creationId xmlns:p14="http://schemas.microsoft.com/office/powerpoint/2010/main" val="3532797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32</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109208"/>
            <a:ext cx="7401491" cy="9981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Global Poverty Policy</a:t>
            </a:r>
          </a:p>
          <a:p>
            <a:r>
              <a:rPr lang="en-US" sz="3200">
                <a:solidFill>
                  <a:srgbClr val="D50032"/>
                </a:solidFill>
                <a:latin typeface="Open Sans"/>
                <a:ea typeface="Open Sans"/>
                <a:cs typeface="Open Sans"/>
              </a:rPr>
              <a:t>Guest Speaker</a:t>
            </a:r>
          </a:p>
        </p:txBody>
      </p:sp>
      <p:sp>
        <p:nvSpPr>
          <p:cNvPr id="3" name="Title 1">
            <a:extLst>
              <a:ext uri="{FF2B5EF4-FFF2-40B4-BE49-F238E27FC236}">
                <a16:creationId xmlns:a16="http://schemas.microsoft.com/office/drawing/2014/main" id="{740B76E3-1804-5E27-813D-94590575B200}"/>
              </a:ext>
            </a:extLst>
          </p:cNvPr>
          <p:cNvSpPr txBox="1">
            <a:spLocks/>
          </p:cNvSpPr>
          <p:nvPr/>
        </p:nvSpPr>
        <p:spPr>
          <a:xfrm>
            <a:off x="3466624" y="1920154"/>
            <a:ext cx="3244150" cy="64594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br>
              <a:rPr lang="en-US" sz="5300">
                <a:latin typeface="Open Sans" panose="020B0606030504020204" pitchFamily="34" charset="0"/>
                <a:ea typeface="Open Sans" panose="020B0606030504020204" pitchFamily="34" charset="0"/>
                <a:cs typeface="Open Sans" panose="020B0606030504020204" pitchFamily="34" charset="0"/>
              </a:rPr>
            </a:br>
            <a:r>
              <a:rPr lang="en-US" sz="7200" b="1">
                <a:latin typeface="Open Sans" panose="020B0606030504020204" pitchFamily="34" charset="0"/>
                <a:ea typeface="Open Sans" panose="020B0606030504020204" pitchFamily="34" charset="0"/>
                <a:cs typeface="Open Sans" panose="020B0606030504020204" pitchFamily="34" charset="0"/>
              </a:rPr>
              <a:t>Atul Gawande</a:t>
            </a:r>
            <a:br>
              <a:rPr lang="en-US" sz="7200" b="1">
                <a:latin typeface="Open Sans" panose="020B0606030504020204" pitchFamily="34" charset="0"/>
                <a:ea typeface="Open Sans" panose="020B0606030504020204" pitchFamily="34" charset="0"/>
                <a:cs typeface="Open Sans" panose="020B0606030504020204" pitchFamily="34" charset="0"/>
              </a:rPr>
            </a:br>
            <a:r>
              <a:rPr lang="en-US" sz="7200">
                <a:latin typeface="Open Sans" panose="020B0606030504020204" pitchFamily="34" charset="0"/>
                <a:ea typeface="Open Sans" panose="020B0606030504020204" pitchFamily="34" charset="0"/>
                <a:cs typeface="Open Sans" panose="020B0606030504020204" pitchFamily="34" charset="0"/>
              </a:rPr>
              <a:t>Assistant Administrator for Global Health, </a:t>
            </a:r>
          </a:p>
          <a:p>
            <a:pPr algn="l">
              <a:lnSpc>
                <a:spcPct val="120000"/>
              </a:lnSpc>
            </a:pPr>
            <a:r>
              <a:rPr lang="en-US" sz="7200">
                <a:latin typeface="Open Sans" panose="020B0606030504020204" pitchFamily="34" charset="0"/>
                <a:ea typeface="Open Sans" panose="020B0606030504020204" pitchFamily="34" charset="0"/>
                <a:cs typeface="Open Sans" panose="020B0606030504020204" pitchFamily="34" charset="0"/>
              </a:rPr>
              <a:t>U.S. Agency for International Development (USAID)</a:t>
            </a:r>
            <a:br>
              <a:rPr lang="en-US" sz="5600" b="1">
                <a:latin typeface="Open Sans" panose="020B0606030504020204" pitchFamily="34" charset="0"/>
                <a:ea typeface="Open Sans" panose="020B0606030504020204" pitchFamily="34" charset="0"/>
                <a:cs typeface="Open Sans" panose="020B0606030504020204" pitchFamily="34" charset="0"/>
              </a:rPr>
            </a:br>
            <a:br>
              <a:rPr lang="en-US" sz="3600">
                <a:latin typeface="Open Sans"/>
              </a:rPr>
            </a:br>
            <a:endParaRPr lang="en-US" sz="2800">
              <a:latin typeface="Open Sans"/>
              <a:ea typeface="Open Sans"/>
              <a:cs typeface="Open Sans"/>
            </a:endParaRPr>
          </a:p>
        </p:txBody>
      </p:sp>
      <p:sp>
        <p:nvSpPr>
          <p:cNvPr id="11" name="Title 1">
            <a:extLst>
              <a:ext uri="{FF2B5EF4-FFF2-40B4-BE49-F238E27FC236}">
                <a16:creationId xmlns:a16="http://schemas.microsoft.com/office/drawing/2014/main" id="{BDA5684A-6611-0922-E0BE-F08BDD000330}"/>
              </a:ext>
            </a:extLst>
          </p:cNvPr>
          <p:cNvSpPr txBox="1">
            <a:spLocks/>
          </p:cNvSpPr>
          <p:nvPr/>
        </p:nvSpPr>
        <p:spPr>
          <a:xfrm>
            <a:off x="4830620" y="4399872"/>
            <a:ext cx="2403349" cy="51751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20000"/>
              </a:lnSpc>
            </a:pPr>
            <a:br>
              <a:rPr lang="en-US"/>
            </a:br>
            <a:r>
              <a:rPr lang="en-US" sz="4000">
                <a:latin typeface="Open Sans"/>
                <a:ea typeface="Open Sans"/>
                <a:cs typeface="Open Sans"/>
              </a:rPr>
              <a:t>Facilitated by</a:t>
            </a:r>
            <a:br>
              <a:rPr lang="en-US" sz="4000" b="1">
                <a:latin typeface="Open Sans"/>
                <a:ea typeface="Open Sans"/>
                <a:cs typeface="Open Sans"/>
              </a:rPr>
            </a:br>
            <a:r>
              <a:rPr lang="en-US" sz="4000" b="1">
                <a:latin typeface="Open Sans"/>
                <a:ea typeface="Open Sans"/>
                <a:cs typeface="Open Sans"/>
              </a:rPr>
              <a:t>Joanne Carter</a:t>
            </a:r>
            <a:br>
              <a:rPr lang="en-US" sz="4000">
                <a:latin typeface="Open Sans"/>
                <a:ea typeface="Open Sans"/>
                <a:cs typeface="Open Sans"/>
              </a:rPr>
            </a:br>
            <a:r>
              <a:rPr lang="en-US" sz="4000">
                <a:latin typeface="Open Sans"/>
                <a:ea typeface="Open Sans"/>
                <a:cs typeface="Open Sans"/>
              </a:rPr>
              <a:t>RESULTS Executive Director</a:t>
            </a:r>
            <a:br>
              <a:rPr lang="en-US" sz="3200">
                <a:latin typeface="Open Sans"/>
              </a:rPr>
            </a:br>
            <a:endParaRPr lang="en-US" sz="2200">
              <a:latin typeface="Open Sans"/>
              <a:ea typeface="Open Sans"/>
              <a:cs typeface="Open Sans"/>
            </a:endParaRPr>
          </a:p>
        </p:txBody>
      </p:sp>
      <p:pic>
        <p:nvPicPr>
          <p:cNvPr id="9" name="Picture 8">
            <a:extLst>
              <a:ext uri="{FF2B5EF4-FFF2-40B4-BE49-F238E27FC236}">
                <a16:creationId xmlns:a16="http://schemas.microsoft.com/office/drawing/2014/main" id="{7348F10A-88A3-7D16-6C81-8D4205279526}"/>
              </a:ext>
            </a:extLst>
          </p:cNvPr>
          <p:cNvPicPr>
            <a:picLocks noChangeAspect="1"/>
          </p:cNvPicPr>
          <p:nvPr/>
        </p:nvPicPr>
        <p:blipFill>
          <a:blip r:embed="rId3"/>
          <a:stretch>
            <a:fillRect/>
          </a:stretch>
        </p:blipFill>
        <p:spPr>
          <a:xfrm>
            <a:off x="7351654" y="3398684"/>
            <a:ext cx="1521334" cy="1518773"/>
          </a:xfrm>
          <a:prstGeom prst="rect">
            <a:avLst/>
          </a:prstGeom>
        </p:spPr>
      </p:pic>
      <p:pic>
        <p:nvPicPr>
          <p:cNvPr id="4098" name="Picture 2" descr="Atul Gawande Bio, Age, Wife, Height, Brigham and Women's Hospital......">
            <a:extLst>
              <a:ext uri="{FF2B5EF4-FFF2-40B4-BE49-F238E27FC236}">
                <a16:creationId xmlns:a16="http://schemas.microsoft.com/office/drawing/2014/main" id="{071CD067-3CD8-F561-F33B-BE9401F4A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9" y="1381207"/>
            <a:ext cx="2684392" cy="26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6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ress decides how to spend money during the appropriations process. This funding can support health, education, and economic opportunity for families around the world.">
            <a:extLst>
              <a:ext uri="{FF2B5EF4-FFF2-40B4-BE49-F238E27FC236}">
                <a16:creationId xmlns:a16="http://schemas.microsoft.com/office/drawing/2014/main" id="{5D2FD6ED-54CC-7DCC-C25C-148CCB07A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 y="8170"/>
            <a:ext cx="9144000" cy="5127161"/>
          </a:xfrm>
          <a:prstGeom prst="rect">
            <a:avLst/>
          </a:prstGeom>
        </p:spPr>
      </p:pic>
      <p:sp>
        <p:nvSpPr>
          <p:cNvPr id="2" name="Rectangle 5">
            <a:extLst>
              <a:ext uri="{FF2B5EF4-FFF2-40B4-BE49-F238E27FC236}">
                <a16:creationId xmlns:a16="http://schemas.microsoft.com/office/drawing/2014/main" id="{3F5BF6AD-E1EA-032E-2212-AB6302ED9A6E}"/>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33</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1101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3473-312F-1814-4676-8EA8347BF5EA}"/>
              </a:ext>
            </a:extLst>
          </p:cNvPr>
          <p:cNvSpPr>
            <a:spLocks noGrp="1"/>
          </p:cNvSpPr>
          <p:nvPr>
            <p:ph type="title"/>
          </p:nvPr>
        </p:nvSpPr>
        <p:spPr>
          <a:xfrm>
            <a:off x="545807" y="87766"/>
            <a:ext cx="7401491" cy="857250"/>
          </a:xfrm>
        </p:spPr>
        <p:txBody>
          <a:bodyPr vert="horz" lIns="91440" tIns="45720" rIns="91440" bIns="45720" rtlCol="0" anchor="ctr">
            <a:noAutofit/>
          </a:bodyPr>
          <a:lstStyle/>
          <a:p>
            <a:r>
              <a:rPr lang="en-US" sz="3200" b="1">
                <a:solidFill>
                  <a:srgbClr val="D50032"/>
                </a:solidFill>
                <a:ea typeface="Open Sans"/>
                <a:cs typeface="Open Sans"/>
              </a:rPr>
              <a:t>FY24 Appropriations Reque</a:t>
            </a:r>
            <a:r>
              <a:rPr lang="en-US" sz="3200" b="1">
                <a:solidFill>
                  <a:srgbClr val="E41034"/>
                </a:solidFill>
                <a:ea typeface="Open Sans"/>
                <a:cs typeface="Open Sans"/>
              </a:rPr>
              <a:t>sts</a:t>
            </a:r>
            <a:endParaRPr lang="en-US"/>
          </a:p>
        </p:txBody>
      </p:sp>
      <p:graphicFrame>
        <p:nvGraphicFramePr>
          <p:cNvPr id="6" name="Content Placeholder 5">
            <a:extLst>
              <a:ext uri="{FF2B5EF4-FFF2-40B4-BE49-F238E27FC236}">
                <a16:creationId xmlns:a16="http://schemas.microsoft.com/office/drawing/2014/main" id="{D410D6B5-7149-3E34-629B-B9F30D296132}"/>
              </a:ext>
            </a:extLst>
          </p:cNvPr>
          <p:cNvGraphicFramePr>
            <a:graphicFrameLocks noGrp="1"/>
          </p:cNvGraphicFramePr>
          <p:nvPr>
            <p:ph idx="1"/>
            <p:extLst>
              <p:ext uri="{D42A27DB-BD31-4B8C-83A1-F6EECF244321}">
                <p14:modId xmlns:p14="http://schemas.microsoft.com/office/powerpoint/2010/main" val="194773394"/>
              </p:ext>
            </p:extLst>
          </p:nvPr>
        </p:nvGraphicFramePr>
        <p:xfrm>
          <a:off x="419098" y="876298"/>
          <a:ext cx="8066983" cy="4267190"/>
        </p:xfrm>
        <a:graphic>
          <a:graphicData uri="http://schemas.openxmlformats.org/drawingml/2006/table">
            <a:tbl>
              <a:tblPr firstRow="1" bandRow="1">
                <a:tableStyleId>{5C22544A-7EE6-4342-B048-85BDC9FD1C3A}</a:tableStyleId>
              </a:tblPr>
              <a:tblGrid>
                <a:gridCol w="1977455">
                  <a:extLst>
                    <a:ext uri="{9D8B030D-6E8A-4147-A177-3AD203B41FA5}">
                      <a16:colId xmlns:a16="http://schemas.microsoft.com/office/drawing/2014/main" val="797169345"/>
                    </a:ext>
                  </a:extLst>
                </a:gridCol>
                <a:gridCol w="1393459">
                  <a:extLst>
                    <a:ext uri="{9D8B030D-6E8A-4147-A177-3AD203B41FA5}">
                      <a16:colId xmlns:a16="http://schemas.microsoft.com/office/drawing/2014/main" val="953049161"/>
                    </a:ext>
                  </a:extLst>
                </a:gridCol>
                <a:gridCol w="1400541">
                  <a:extLst>
                    <a:ext uri="{9D8B030D-6E8A-4147-A177-3AD203B41FA5}">
                      <a16:colId xmlns:a16="http://schemas.microsoft.com/office/drawing/2014/main" val="1677494019"/>
                    </a:ext>
                  </a:extLst>
                </a:gridCol>
                <a:gridCol w="1683883">
                  <a:extLst>
                    <a:ext uri="{9D8B030D-6E8A-4147-A177-3AD203B41FA5}">
                      <a16:colId xmlns:a16="http://schemas.microsoft.com/office/drawing/2014/main" val="1218115599"/>
                    </a:ext>
                  </a:extLst>
                </a:gridCol>
                <a:gridCol w="1611645">
                  <a:extLst>
                    <a:ext uri="{9D8B030D-6E8A-4147-A177-3AD203B41FA5}">
                      <a16:colId xmlns:a16="http://schemas.microsoft.com/office/drawing/2014/main" val="1515661508"/>
                    </a:ext>
                  </a:extLst>
                </a:gridCol>
              </a:tblGrid>
              <a:tr h="532412">
                <a:tc>
                  <a:txBody>
                    <a:bodyPr/>
                    <a:lstStyle/>
                    <a:p>
                      <a:pPr algn="ctr" fontAlgn="ctr"/>
                      <a:r>
                        <a:rPr lang="en-US" sz="1400">
                          <a:effectLst/>
                        </a:rPr>
                        <a:t>Account </a:t>
                      </a:r>
                      <a:endParaRPr lang="en-US" sz="1400" b="0" i="0">
                        <a:effectLst/>
                      </a:endParaRPr>
                    </a:p>
                  </a:txBody>
                  <a:tcPr anchor="ctr"/>
                </a:tc>
                <a:tc>
                  <a:txBody>
                    <a:bodyPr/>
                    <a:lstStyle/>
                    <a:p>
                      <a:pPr algn="ctr" fontAlgn="ctr"/>
                      <a:r>
                        <a:rPr lang="en-US" sz="1400">
                          <a:effectLst/>
                        </a:rPr>
                        <a:t>FY21 </a:t>
                      </a:r>
                      <a:endParaRPr lang="en-US" sz="1400" b="0" i="0">
                        <a:effectLst/>
                      </a:endParaRPr>
                    </a:p>
                  </a:txBody>
                  <a:tcPr anchor="ctr"/>
                </a:tc>
                <a:tc>
                  <a:txBody>
                    <a:bodyPr/>
                    <a:lstStyle/>
                    <a:p>
                      <a:pPr algn="ctr" fontAlgn="ctr"/>
                      <a:r>
                        <a:rPr lang="en-US" sz="1400">
                          <a:effectLst/>
                        </a:rPr>
                        <a:t>FY22 </a:t>
                      </a:r>
                      <a:endParaRPr lang="en-US" sz="1400" b="0" i="0">
                        <a:effectLst/>
                      </a:endParaRPr>
                    </a:p>
                  </a:txBody>
                  <a:tcPr anchor="ctr"/>
                </a:tc>
                <a:tc>
                  <a:txBody>
                    <a:bodyPr/>
                    <a:lstStyle/>
                    <a:p>
                      <a:pPr algn="ctr" fontAlgn="ctr"/>
                      <a:r>
                        <a:rPr lang="en-US" sz="1400">
                          <a:effectLst/>
                        </a:rPr>
                        <a:t>FY23 </a:t>
                      </a:r>
                      <a:endParaRPr lang="en-US" sz="1400" b="0" i="0">
                        <a:effectLst/>
                      </a:endParaRPr>
                    </a:p>
                  </a:txBody>
                  <a:tcPr anchor="ctr"/>
                </a:tc>
                <a:tc>
                  <a:txBody>
                    <a:bodyPr/>
                    <a:lstStyle/>
                    <a:p>
                      <a:pPr algn="ctr" fontAlgn="ctr"/>
                      <a:r>
                        <a:rPr lang="en-US" sz="1400">
                          <a:effectLst/>
                        </a:rPr>
                        <a:t>RESULTS’ FY24 Request </a:t>
                      </a:r>
                      <a:endParaRPr lang="en-US" sz="1400" b="0" i="0">
                        <a:effectLst/>
                      </a:endParaRPr>
                    </a:p>
                  </a:txBody>
                  <a:tcPr anchor="ctr"/>
                </a:tc>
                <a:extLst>
                  <a:ext uri="{0D108BD9-81ED-4DB2-BD59-A6C34878D82A}">
                    <a16:rowId xmlns:a16="http://schemas.microsoft.com/office/drawing/2014/main" val="1168855212"/>
                  </a:ext>
                </a:extLst>
              </a:tr>
              <a:tr h="427877">
                <a:tc>
                  <a:txBody>
                    <a:bodyPr/>
                    <a:lstStyle/>
                    <a:p>
                      <a:pPr algn="l" rtl="0" fontAlgn="base"/>
                      <a:r>
                        <a:rPr lang="en-US" sz="1400">
                          <a:effectLst/>
                        </a:rPr>
                        <a:t>USAID Tuberculosis </a:t>
                      </a:r>
                      <a:endParaRPr lang="en-US" sz="1400" b="0" i="0">
                        <a:effectLst/>
                      </a:endParaRPr>
                    </a:p>
                  </a:txBody>
                  <a:tcPr anchor="ctr"/>
                </a:tc>
                <a:tc>
                  <a:txBody>
                    <a:bodyPr/>
                    <a:lstStyle/>
                    <a:p>
                      <a:pPr algn="ctr" rtl="0" fontAlgn="base"/>
                      <a:r>
                        <a:rPr lang="en-US" sz="1400">
                          <a:effectLst/>
                        </a:rPr>
                        <a:t>$319 million </a:t>
                      </a:r>
                      <a:endParaRPr lang="en-US" sz="1400" b="0" i="0">
                        <a:effectLst/>
                      </a:endParaRPr>
                    </a:p>
                  </a:txBody>
                  <a:tcPr anchor="ctr"/>
                </a:tc>
                <a:tc>
                  <a:txBody>
                    <a:bodyPr/>
                    <a:lstStyle/>
                    <a:p>
                      <a:pPr algn="ctr" rtl="0" fontAlgn="base"/>
                      <a:r>
                        <a:rPr lang="en-US" sz="1400">
                          <a:effectLst/>
                        </a:rPr>
                        <a:t>$371 million </a:t>
                      </a:r>
                      <a:endParaRPr lang="en-US" sz="1400" b="0" i="0">
                        <a:effectLst/>
                      </a:endParaRPr>
                    </a:p>
                  </a:txBody>
                  <a:tcPr anchor="ctr"/>
                </a:tc>
                <a:tc>
                  <a:txBody>
                    <a:bodyPr/>
                    <a:lstStyle/>
                    <a:p>
                      <a:pPr algn="ctr" rtl="0" fontAlgn="base"/>
                      <a:r>
                        <a:rPr lang="en-US" sz="1400">
                          <a:effectLst/>
                        </a:rPr>
                        <a:t>$394.5 million </a:t>
                      </a:r>
                      <a:endParaRPr lang="en-US" sz="1400" b="0" i="0">
                        <a:effectLst/>
                      </a:endParaRPr>
                    </a:p>
                  </a:txBody>
                  <a:tcPr anchor="ctr"/>
                </a:tc>
                <a:tc>
                  <a:txBody>
                    <a:bodyPr/>
                    <a:lstStyle/>
                    <a:p>
                      <a:pPr algn="ctr" rtl="0" fontAlgn="base"/>
                      <a:r>
                        <a:rPr lang="en-US" sz="1400">
                          <a:effectLst/>
                        </a:rPr>
                        <a:t>$1 billion </a:t>
                      </a:r>
                      <a:endParaRPr lang="en-US" sz="1400" b="0" i="0">
                        <a:effectLst/>
                      </a:endParaRPr>
                    </a:p>
                  </a:txBody>
                  <a:tcPr anchor="ctr"/>
                </a:tc>
                <a:extLst>
                  <a:ext uri="{0D108BD9-81ED-4DB2-BD59-A6C34878D82A}">
                    <a16:rowId xmlns:a16="http://schemas.microsoft.com/office/drawing/2014/main" val="2700383601"/>
                  </a:ext>
                </a:extLst>
              </a:tr>
              <a:tr h="525780">
                <a:tc>
                  <a:txBody>
                    <a:bodyPr/>
                    <a:lstStyle/>
                    <a:p>
                      <a:pPr lvl="0" algn="l">
                        <a:buNone/>
                      </a:pPr>
                      <a:r>
                        <a:rPr lang="en-US" sz="1400">
                          <a:effectLst/>
                        </a:rPr>
                        <a:t>USAID Maternal and Child Health</a:t>
                      </a:r>
                      <a:endParaRPr lang="en-US" sz="2400"/>
                    </a:p>
                  </a:txBody>
                  <a:tcPr anchor="ctr"/>
                </a:tc>
                <a:tc>
                  <a:txBody>
                    <a:bodyPr/>
                    <a:lstStyle/>
                    <a:p>
                      <a:pPr lvl="0" algn="ctr">
                        <a:buNone/>
                      </a:pPr>
                      <a:r>
                        <a:rPr lang="en-US" sz="1400">
                          <a:effectLst/>
                        </a:rPr>
                        <a:t>$855 million</a:t>
                      </a:r>
                      <a:endParaRPr lang="en-US" sz="2400"/>
                    </a:p>
                  </a:txBody>
                  <a:tcPr anchor="ctr"/>
                </a:tc>
                <a:tc>
                  <a:txBody>
                    <a:bodyPr/>
                    <a:lstStyle/>
                    <a:p>
                      <a:pPr lvl="0" algn="ctr">
                        <a:buNone/>
                      </a:pPr>
                      <a:r>
                        <a:rPr lang="en-US" sz="1400">
                          <a:effectLst/>
                        </a:rPr>
                        <a:t>$890 million</a:t>
                      </a:r>
                      <a:endParaRPr lang="en-US" sz="2400"/>
                    </a:p>
                  </a:txBody>
                  <a:tcPr anchor="ctr"/>
                </a:tc>
                <a:tc>
                  <a:txBody>
                    <a:bodyPr/>
                    <a:lstStyle/>
                    <a:p>
                      <a:pPr lvl="0" algn="ctr">
                        <a:buNone/>
                      </a:pPr>
                      <a:r>
                        <a:rPr lang="en-US" sz="1400">
                          <a:effectLst/>
                        </a:rPr>
                        <a:t>$910 million</a:t>
                      </a:r>
                      <a:endParaRPr lang="en-US" sz="2400"/>
                    </a:p>
                  </a:txBody>
                  <a:tcPr anchor="ctr"/>
                </a:tc>
                <a:tc>
                  <a:txBody>
                    <a:bodyPr/>
                    <a:lstStyle/>
                    <a:p>
                      <a:pPr lvl="0" algn="ctr">
                        <a:buNone/>
                      </a:pPr>
                      <a:r>
                        <a:rPr lang="en-US" sz="1400">
                          <a:effectLst/>
                        </a:rPr>
                        <a:t>$1.15 billion</a:t>
                      </a:r>
                      <a:endParaRPr lang="en-US" sz="2400"/>
                    </a:p>
                  </a:txBody>
                  <a:tcPr anchor="ctr"/>
                </a:tc>
                <a:extLst>
                  <a:ext uri="{0D108BD9-81ED-4DB2-BD59-A6C34878D82A}">
                    <a16:rowId xmlns:a16="http://schemas.microsoft.com/office/drawing/2014/main" val="3719049531"/>
                  </a:ext>
                </a:extLst>
              </a:tr>
              <a:tr h="464912">
                <a:tc>
                  <a:txBody>
                    <a:bodyPr/>
                    <a:lstStyle/>
                    <a:p>
                      <a:pPr lvl="0">
                        <a:buNone/>
                      </a:pPr>
                      <a:r>
                        <a:rPr lang="en-US" sz="1400" i="1">
                          <a:effectLst/>
                        </a:rPr>
                        <a:t>Of which, Gavi</a:t>
                      </a:r>
                      <a:endParaRPr lang="en-US" sz="2400" i="1"/>
                    </a:p>
                  </a:txBody>
                  <a:tcPr anchor="ctr"/>
                </a:tc>
                <a:tc>
                  <a:txBody>
                    <a:bodyPr/>
                    <a:lstStyle/>
                    <a:p>
                      <a:pPr lvl="0" algn="ctr">
                        <a:buNone/>
                      </a:pPr>
                      <a:r>
                        <a:rPr lang="en-US" sz="1400" b="0" i="1">
                          <a:effectLst/>
                        </a:rPr>
                        <a:t>$290 million</a:t>
                      </a:r>
                      <a:endParaRPr lang="en-US" sz="2400" i="1"/>
                    </a:p>
                  </a:txBody>
                  <a:tcPr anchor="ctr"/>
                </a:tc>
                <a:tc>
                  <a:txBody>
                    <a:bodyPr/>
                    <a:lstStyle/>
                    <a:p>
                      <a:pPr lvl="0" algn="ctr">
                        <a:buNone/>
                      </a:pPr>
                      <a:r>
                        <a:rPr lang="en-US" sz="1400" b="0" i="1" u="none" strike="noStrike" noProof="0">
                          <a:effectLst/>
                          <a:latin typeface="Open Sans"/>
                        </a:rPr>
                        <a:t>$290 million</a:t>
                      </a:r>
                      <a:endParaRPr lang="en-US" sz="2400" i="1"/>
                    </a:p>
                  </a:txBody>
                  <a:tcPr anchor="ctr"/>
                </a:tc>
                <a:tc>
                  <a:txBody>
                    <a:bodyPr/>
                    <a:lstStyle/>
                    <a:p>
                      <a:pPr lvl="0" algn="ctr">
                        <a:buNone/>
                      </a:pPr>
                      <a:r>
                        <a:rPr lang="en-US" sz="1400" b="0" i="1" u="none" strike="noStrike" noProof="0">
                          <a:effectLst/>
                          <a:latin typeface="Open Sans"/>
                        </a:rPr>
                        <a:t>$290 million</a:t>
                      </a:r>
                      <a:endParaRPr lang="en-US" sz="2400" i="1"/>
                    </a:p>
                  </a:txBody>
                  <a:tcPr anchor="ctr"/>
                </a:tc>
                <a:tc>
                  <a:txBody>
                    <a:bodyPr/>
                    <a:lstStyle/>
                    <a:p>
                      <a:pPr lvl="0" algn="ctr">
                        <a:buNone/>
                      </a:pPr>
                      <a:r>
                        <a:rPr lang="en-US" sz="1400" b="0" i="1" u="none" strike="noStrike" noProof="0">
                          <a:effectLst/>
                          <a:latin typeface="Open Sans"/>
                        </a:rPr>
                        <a:t>$340 million</a:t>
                      </a:r>
                      <a:endParaRPr lang="en-US" sz="2400" i="1"/>
                    </a:p>
                  </a:txBody>
                  <a:tcPr anchor="ctr"/>
                </a:tc>
                <a:extLst>
                  <a:ext uri="{0D108BD9-81ED-4DB2-BD59-A6C34878D82A}">
                    <a16:rowId xmlns:a16="http://schemas.microsoft.com/office/drawing/2014/main" val="45161910"/>
                  </a:ext>
                </a:extLst>
              </a:tr>
              <a:tr h="308610">
                <a:tc>
                  <a:txBody>
                    <a:bodyPr/>
                    <a:lstStyle/>
                    <a:p>
                      <a:pPr lvl="0" algn="l">
                        <a:buNone/>
                      </a:pPr>
                      <a:r>
                        <a:rPr lang="en-US" sz="1400">
                          <a:effectLst/>
                        </a:rPr>
                        <a:t>USAID Nutrition</a:t>
                      </a:r>
                      <a:endParaRPr lang="en-US" sz="2400"/>
                    </a:p>
                  </a:txBody>
                  <a:tcPr anchor="ctr"/>
                </a:tc>
                <a:tc>
                  <a:txBody>
                    <a:bodyPr/>
                    <a:lstStyle/>
                    <a:p>
                      <a:pPr lvl="0" algn="ctr">
                        <a:buNone/>
                      </a:pPr>
                      <a:r>
                        <a:rPr lang="en-US" sz="1400">
                          <a:effectLst/>
                        </a:rPr>
                        <a:t>$150 million</a:t>
                      </a:r>
                      <a:endParaRPr lang="en-US" sz="2400"/>
                    </a:p>
                  </a:txBody>
                  <a:tcPr anchor="ctr"/>
                </a:tc>
                <a:tc>
                  <a:txBody>
                    <a:bodyPr/>
                    <a:lstStyle/>
                    <a:p>
                      <a:pPr lvl="0" algn="ctr">
                        <a:buNone/>
                      </a:pPr>
                      <a:r>
                        <a:rPr lang="en-US" sz="1400">
                          <a:effectLst/>
                        </a:rPr>
                        <a:t>$155 million</a:t>
                      </a:r>
                      <a:endParaRPr lang="en-US" sz="2400"/>
                    </a:p>
                  </a:txBody>
                  <a:tcPr anchor="ctr"/>
                </a:tc>
                <a:tc>
                  <a:txBody>
                    <a:bodyPr/>
                    <a:lstStyle/>
                    <a:p>
                      <a:pPr lvl="0" algn="ctr">
                        <a:buNone/>
                      </a:pPr>
                      <a:r>
                        <a:rPr lang="en-US" sz="1400">
                          <a:effectLst/>
                        </a:rPr>
                        <a:t>$160 million</a:t>
                      </a:r>
                      <a:endParaRPr lang="en-US" sz="2400"/>
                    </a:p>
                  </a:txBody>
                  <a:tcPr anchor="ctr"/>
                </a:tc>
                <a:tc>
                  <a:txBody>
                    <a:bodyPr/>
                    <a:lstStyle/>
                    <a:p>
                      <a:pPr lvl="0" algn="ctr">
                        <a:buNone/>
                      </a:pPr>
                      <a:r>
                        <a:rPr lang="en-US" sz="1400">
                          <a:effectLst/>
                        </a:rPr>
                        <a:t>$300 million</a:t>
                      </a:r>
                      <a:endParaRPr lang="en-US" sz="2400"/>
                    </a:p>
                  </a:txBody>
                  <a:tcPr anchor="ctr"/>
                </a:tc>
                <a:extLst>
                  <a:ext uri="{0D108BD9-81ED-4DB2-BD59-A6C34878D82A}">
                    <a16:rowId xmlns:a16="http://schemas.microsoft.com/office/drawing/2014/main" val="3595806155"/>
                  </a:ext>
                </a:extLst>
              </a:tr>
              <a:tr h="525780">
                <a:tc>
                  <a:txBody>
                    <a:bodyPr/>
                    <a:lstStyle/>
                    <a:p>
                      <a:pPr lvl="0" algn="l">
                        <a:buNone/>
                      </a:pPr>
                      <a:r>
                        <a:rPr lang="en-US" sz="1400">
                          <a:effectLst/>
                        </a:rPr>
                        <a:t>USAID International Basic Education</a:t>
                      </a:r>
                      <a:endParaRPr lang="en-US" sz="2400"/>
                    </a:p>
                  </a:txBody>
                  <a:tcPr anchor="ctr"/>
                </a:tc>
                <a:tc>
                  <a:txBody>
                    <a:bodyPr/>
                    <a:lstStyle/>
                    <a:p>
                      <a:pPr lvl="0" algn="ctr">
                        <a:buNone/>
                      </a:pPr>
                      <a:r>
                        <a:rPr lang="en-US" sz="1400">
                          <a:effectLst/>
                        </a:rPr>
                        <a:t>$950 million</a:t>
                      </a:r>
                      <a:endParaRPr lang="en-US" sz="2400"/>
                    </a:p>
                  </a:txBody>
                  <a:tcPr anchor="ctr"/>
                </a:tc>
                <a:tc>
                  <a:txBody>
                    <a:bodyPr/>
                    <a:lstStyle/>
                    <a:p>
                      <a:pPr lvl="0" algn="ctr">
                        <a:buNone/>
                      </a:pPr>
                      <a:r>
                        <a:rPr lang="en-US" sz="1400">
                          <a:effectLst/>
                        </a:rPr>
                        <a:t>$950 million</a:t>
                      </a:r>
                      <a:endParaRPr lang="en-US" sz="2400"/>
                    </a:p>
                  </a:txBody>
                  <a:tcPr anchor="ctr"/>
                </a:tc>
                <a:tc>
                  <a:txBody>
                    <a:bodyPr/>
                    <a:lstStyle/>
                    <a:p>
                      <a:pPr lvl="0" algn="ctr">
                        <a:buNone/>
                      </a:pPr>
                      <a:r>
                        <a:rPr lang="en-US" sz="1400">
                          <a:effectLst/>
                        </a:rPr>
                        <a:t>$970 million</a:t>
                      </a:r>
                      <a:endParaRPr lang="en-US" sz="2400"/>
                    </a:p>
                  </a:txBody>
                  <a:tcPr anchor="ctr"/>
                </a:tc>
                <a:tc>
                  <a:txBody>
                    <a:bodyPr/>
                    <a:lstStyle/>
                    <a:p>
                      <a:pPr lvl="0" algn="ctr">
                        <a:buNone/>
                      </a:pPr>
                      <a:r>
                        <a:rPr lang="en-US" sz="1400">
                          <a:effectLst/>
                        </a:rPr>
                        <a:t>$1.2 billion</a:t>
                      </a:r>
                      <a:endParaRPr lang="en-US" sz="2400"/>
                    </a:p>
                  </a:txBody>
                  <a:tcPr anchor="ctr"/>
                </a:tc>
                <a:extLst>
                  <a:ext uri="{0D108BD9-81ED-4DB2-BD59-A6C34878D82A}">
                    <a16:rowId xmlns:a16="http://schemas.microsoft.com/office/drawing/2014/main" val="3944273385"/>
                  </a:ext>
                </a:extLst>
              </a:tr>
              <a:tr h="742950">
                <a:tc>
                  <a:txBody>
                    <a:bodyPr/>
                    <a:lstStyle/>
                    <a:p>
                      <a:pPr lvl="0">
                        <a:buNone/>
                      </a:pPr>
                      <a:r>
                        <a:rPr lang="en-US" sz="1400" i="1">
                          <a:effectLst/>
                        </a:rPr>
                        <a:t>Of which, Global partnership for Education</a:t>
                      </a:r>
                      <a:endParaRPr lang="en-US" sz="2400" i="1"/>
                    </a:p>
                  </a:txBody>
                  <a:tcPr anchor="ctr"/>
                </a:tc>
                <a:tc>
                  <a:txBody>
                    <a:bodyPr/>
                    <a:lstStyle/>
                    <a:p>
                      <a:pPr lvl="0" algn="ctr">
                        <a:buNone/>
                      </a:pPr>
                      <a:r>
                        <a:rPr lang="en-US" sz="1400" b="0" i="1">
                          <a:effectLst/>
                        </a:rPr>
                        <a:t>$125 million</a:t>
                      </a:r>
                      <a:endParaRPr lang="en-US" sz="2400" i="1"/>
                    </a:p>
                  </a:txBody>
                  <a:tcPr anchor="ctr"/>
                </a:tc>
                <a:tc>
                  <a:txBody>
                    <a:bodyPr/>
                    <a:lstStyle/>
                    <a:p>
                      <a:pPr lvl="0" algn="ctr">
                        <a:buNone/>
                      </a:pPr>
                      <a:r>
                        <a:rPr lang="en-US" sz="1400" b="0" i="1" u="none" strike="noStrike" noProof="0">
                          <a:effectLst/>
                          <a:latin typeface="Open Sans"/>
                        </a:rPr>
                        <a:t>$125 million</a:t>
                      </a:r>
                      <a:endParaRPr lang="en-US" sz="2400" i="1"/>
                    </a:p>
                  </a:txBody>
                  <a:tcPr anchor="ctr"/>
                </a:tc>
                <a:tc>
                  <a:txBody>
                    <a:bodyPr/>
                    <a:lstStyle/>
                    <a:p>
                      <a:pPr lvl="0" algn="ctr">
                        <a:buNone/>
                      </a:pPr>
                      <a:r>
                        <a:rPr lang="en-US" sz="1400" b="0" i="1" u="none" strike="noStrike" noProof="0">
                          <a:effectLst/>
                          <a:latin typeface="Open Sans"/>
                        </a:rPr>
                        <a:t>$130 million</a:t>
                      </a:r>
                      <a:endParaRPr lang="en-US" sz="2400" i="1"/>
                    </a:p>
                  </a:txBody>
                  <a:tcPr anchor="ctr"/>
                </a:tc>
                <a:tc>
                  <a:txBody>
                    <a:bodyPr/>
                    <a:lstStyle/>
                    <a:p>
                      <a:pPr lvl="0" algn="ctr">
                        <a:buNone/>
                      </a:pPr>
                      <a:r>
                        <a:rPr lang="en-US" sz="1400" b="0" i="1" u="none" strike="noStrike" noProof="0">
                          <a:effectLst/>
                          <a:latin typeface="Open Sans"/>
                        </a:rPr>
                        <a:t>$200 million</a:t>
                      </a:r>
                      <a:endParaRPr lang="en-US" sz="2400" i="1"/>
                    </a:p>
                  </a:txBody>
                  <a:tcPr anchor="ctr"/>
                </a:tc>
                <a:extLst>
                  <a:ext uri="{0D108BD9-81ED-4DB2-BD59-A6C34878D82A}">
                    <a16:rowId xmlns:a16="http://schemas.microsoft.com/office/drawing/2014/main" val="3482357208"/>
                  </a:ext>
                </a:extLst>
              </a:tr>
              <a:tr h="738869">
                <a:tc>
                  <a:txBody>
                    <a:bodyPr/>
                    <a:lstStyle/>
                    <a:p>
                      <a:pPr lvl="0" algn="l">
                        <a:buNone/>
                      </a:pPr>
                      <a:r>
                        <a:rPr lang="en-US" sz="1400">
                          <a:effectLst/>
                        </a:rPr>
                        <a:t>Global Fund to Fight AIDS, TB, and Malaria</a:t>
                      </a:r>
                    </a:p>
                  </a:txBody>
                  <a:tcPr anchor="ctr"/>
                </a:tc>
                <a:tc>
                  <a:txBody>
                    <a:bodyPr/>
                    <a:lstStyle/>
                    <a:p>
                      <a:pPr lvl="0" algn="ctr">
                        <a:buNone/>
                      </a:pPr>
                      <a:r>
                        <a:rPr lang="en-US" sz="1400">
                          <a:effectLst/>
                        </a:rPr>
                        <a:t>$1.56 billion</a:t>
                      </a:r>
                    </a:p>
                  </a:txBody>
                  <a:tcPr anchor="ctr"/>
                </a:tc>
                <a:tc>
                  <a:txBody>
                    <a:bodyPr/>
                    <a:lstStyle/>
                    <a:p>
                      <a:pPr lvl="0" algn="ctr">
                        <a:buNone/>
                      </a:pPr>
                      <a:r>
                        <a:rPr lang="en-US" sz="1400">
                          <a:effectLst/>
                        </a:rPr>
                        <a:t>$1.56 billion</a:t>
                      </a:r>
                    </a:p>
                  </a:txBody>
                  <a:tcPr anchor="ctr"/>
                </a:tc>
                <a:tc>
                  <a:txBody>
                    <a:bodyPr/>
                    <a:lstStyle/>
                    <a:p>
                      <a:pPr lvl="0" algn="ctr">
                        <a:buNone/>
                      </a:pPr>
                      <a:r>
                        <a:rPr lang="en-US" sz="1400">
                          <a:effectLst/>
                        </a:rPr>
                        <a:t>$2 billion</a:t>
                      </a:r>
                    </a:p>
                  </a:txBody>
                  <a:tcPr anchor="ctr"/>
                </a:tc>
                <a:tc>
                  <a:txBody>
                    <a:bodyPr/>
                    <a:lstStyle/>
                    <a:p>
                      <a:pPr lvl="0" algn="ctr">
                        <a:buNone/>
                      </a:pPr>
                      <a:r>
                        <a:rPr lang="en-US" sz="1400">
                          <a:effectLst/>
                        </a:rPr>
                        <a:t>$2 billion</a:t>
                      </a:r>
                    </a:p>
                  </a:txBody>
                  <a:tcPr anchor="ctr"/>
                </a:tc>
                <a:extLst>
                  <a:ext uri="{0D108BD9-81ED-4DB2-BD59-A6C34878D82A}">
                    <a16:rowId xmlns:a16="http://schemas.microsoft.com/office/drawing/2014/main" val="2676323111"/>
                  </a:ext>
                </a:extLst>
              </a:tr>
            </a:tbl>
          </a:graphicData>
        </a:graphic>
      </p:graphicFrame>
      <p:sp>
        <p:nvSpPr>
          <p:cNvPr id="7" name="TextBox 6">
            <a:extLst>
              <a:ext uri="{FF2B5EF4-FFF2-40B4-BE49-F238E27FC236}">
                <a16:creationId xmlns:a16="http://schemas.microsoft.com/office/drawing/2014/main" id="{308CEFA8-CD2E-8D87-3DAC-19F12BF1251A}"/>
              </a:ext>
            </a:extLst>
          </p:cNvPr>
          <p:cNvSpPr txBox="1"/>
          <p:nvPr/>
        </p:nvSpPr>
        <p:spPr>
          <a:xfrm>
            <a:off x="3200400" y="2343151"/>
            <a:ext cx="2743200"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Segoe UI"/>
              <a:cs typeface="Segoe UI"/>
            </a:endParaRPr>
          </a:p>
          <a:p>
            <a:pPr algn="just"/>
            <a:endParaRPr lang="en-US" sz="1100">
              <a:ea typeface="Open Sans"/>
              <a:cs typeface="Open Sans"/>
            </a:endParaRPr>
          </a:p>
        </p:txBody>
      </p:sp>
    </p:spTree>
    <p:extLst>
      <p:ext uri="{BB962C8B-B14F-4D97-AF65-F5344CB8AC3E}">
        <p14:creationId xmlns:p14="http://schemas.microsoft.com/office/powerpoint/2010/main" val="352612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FF2AB10-B76F-334B-A441-69719DEABCE7}"/>
              </a:ext>
            </a:extLst>
          </p:cNvPr>
          <p:cNvSpPr txBox="1">
            <a:spLocks/>
          </p:cNvSpPr>
          <p:nvPr/>
        </p:nvSpPr>
        <p:spPr>
          <a:xfrm>
            <a:off x="511788" y="143733"/>
            <a:ext cx="4846953" cy="510495"/>
          </a:xfrm>
          <a:prstGeom prst="rect">
            <a:avLst/>
          </a:prstGeom>
        </p:spPr>
        <p:txBody>
          <a:bodyPr vert="horz" lIns="68580" tIns="34290" rIns="68580" bIns="34290" rtlCol="0" anchor="ctr">
            <a:normAutofit fontScale="97500"/>
          </a:bodyPr>
          <a:lstStyle>
            <a:lvl1pPr algn="ctr" defTabSz="609585" rtl="0" eaLnBrk="1" latinLnBrk="0" hangingPunct="1">
              <a:spcBef>
                <a:spcPct val="0"/>
              </a:spcBef>
              <a:buNone/>
              <a:defRPr sz="5000" kern="1200">
                <a:solidFill>
                  <a:schemeClr val="tx1"/>
                </a:solidFill>
                <a:latin typeface="+mj-lt"/>
                <a:ea typeface="+mj-ea"/>
                <a:cs typeface="+mj-cs"/>
              </a:defRPr>
            </a:lvl1pPr>
          </a:lstStyle>
          <a:p>
            <a:pPr algn="l"/>
            <a:r>
              <a:rPr lang="en-US" sz="2000" i="1"/>
              <a:t>we influence appropriations by…</a:t>
            </a:r>
          </a:p>
        </p:txBody>
      </p:sp>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204107" y="630020"/>
            <a:ext cx="8390389" cy="719085"/>
          </a:xfrm>
        </p:spPr>
        <p:txBody>
          <a:bodyPr>
            <a:noAutofit/>
          </a:bodyPr>
          <a:lstStyle/>
          <a:p>
            <a:pPr algn="l">
              <a:lnSpc>
                <a:spcPct val="114000"/>
              </a:lnSpc>
            </a:pPr>
            <a:r>
              <a:rPr lang="en-US" sz="2400"/>
              <a:t>asking members of Congress to sign “Dear Colleague” letters on funding.</a:t>
            </a:r>
            <a:endParaRPr lang="en-US" sz="2400">
              <a:ea typeface="Open Sans"/>
              <a:cs typeface="Open Sans"/>
            </a:endParaRPr>
          </a:p>
        </p:txBody>
      </p:sp>
      <p:pic>
        <p:nvPicPr>
          <p:cNvPr id="9" name="Picture 8">
            <a:extLst>
              <a:ext uri="{FF2B5EF4-FFF2-40B4-BE49-F238E27FC236}">
                <a16:creationId xmlns:a16="http://schemas.microsoft.com/office/drawing/2014/main" id="{1E917059-E0A3-3603-DD14-C2FBCE5377D2}"/>
              </a:ext>
              <a:ext uri="{C183D7F6-B498-43B3-948B-1728B52AA6E4}">
                <adec:decorative xmlns:adec="http://schemas.microsoft.com/office/drawing/2017/decorative" val="1"/>
              </a:ext>
            </a:extLst>
          </p:cNvPr>
          <p:cNvPicPr>
            <a:picLocks noChangeAspect="1"/>
          </p:cNvPicPr>
          <p:nvPr/>
        </p:nvPicPr>
        <p:blipFill rotWithShape="1">
          <a:blip r:embed="rId2"/>
          <a:srcRect t="69"/>
          <a:stretch/>
        </p:blipFill>
        <p:spPr>
          <a:xfrm>
            <a:off x="4906343" y="1528692"/>
            <a:ext cx="2025686" cy="2625332"/>
          </a:xfrm>
          <a:prstGeom prst="rect">
            <a:avLst/>
          </a:prstGeom>
          <a:ln w="12700">
            <a:solidFill>
              <a:schemeClr val="tx1"/>
            </a:solidFill>
          </a:ln>
        </p:spPr>
      </p:pic>
      <p:grpSp>
        <p:nvGrpSpPr>
          <p:cNvPr id="16" name="Group 15">
            <a:extLst>
              <a:ext uri="{FF2B5EF4-FFF2-40B4-BE49-F238E27FC236}">
                <a16:creationId xmlns:a16="http://schemas.microsoft.com/office/drawing/2014/main" id="{FAFFF15C-359E-BB80-BAA3-DB465DA7304E}"/>
              </a:ext>
              <a:ext uri="{C183D7F6-B498-43B3-948B-1728B52AA6E4}">
                <adec:decorative xmlns:adec="http://schemas.microsoft.com/office/drawing/2017/decorative" val="1"/>
              </a:ext>
            </a:extLst>
          </p:cNvPr>
          <p:cNvGrpSpPr/>
          <p:nvPr/>
        </p:nvGrpSpPr>
        <p:grpSpPr>
          <a:xfrm>
            <a:off x="1351650" y="1178520"/>
            <a:ext cx="2532806" cy="2969107"/>
            <a:chOff x="2137034" y="2185327"/>
            <a:chExt cx="3744467" cy="4380631"/>
          </a:xfrm>
        </p:grpSpPr>
        <p:pic>
          <p:nvPicPr>
            <p:cNvPr id="5" name="Picture 4">
              <a:extLst>
                <a:ext uri="{FF2B5EF4-FFF2-40B4-BE49-F238E27FC236}">
                  <a16:creationId xmlns:a16="http://schemas.microsoft.com/office/drawing/2014/main" id="{421E962A-E3A0-4704-F65C-E37299DDEC9B}"/>
                </a:ext>
              </a:extLst>
            </p:cNvPr>
            <p:cNvPicPr>
              <a:picLocks noChangeAspect="1"/>
            </p:cNvPicPr>
            <p:nvPr/>
          </p:nvPicPr>
          <p:blipFill rotWithShape="1">
            <a:blip r:embed="rId3"/>
            <a:srcRect t="84"/>
            <a:stretch/>
          </p:blipFill>
          <p:spPr>
            <a:xfrm>
              <a:off x="2137034" y="2667778"/>
              <a:ext cx="3027484" cy="3898180"/>
            </a:xfrm>
            <a:prstGeom prst="rect">
              <a:avLst/>
            </a:prstGeom>
            <a:ln w="12700">
              <a:solidFill>
                <a:schemeClr val="tx1"/>
              </a:solidFill>
            </a:ln>
          </p:spPr>
        </p:pic>
        <p:grpSp>
          <p:nvGrpSpPr>
            <p:cNvPr id="15" name="Group 14">
              <a:extLst>
                <a:ext uri="{FF2B5EF4-FFF2-40B4-BE49-F238E27FC236}">
                  <a16:creationId xmlns:a16="http://schemas.microsoft.com/office/drawing/2014/main" id="{06A3D3F8-6B36-9A14-BA61-7C7406326616}"/>
                </a:ext>
              </a:extLst>
            </p:cNvPr>
            <p:cNvGrpSpPr/>
            <p:nvPr/>
          </p:nvGrpSpPr>
          <p:grpSpPr>
            <a:xfrm>
              <a:off x="4612260" y="2185327"/>
              <a:ext cx="1269241" cy="1269241"/>
              <a:chOff x="1693297" y="1624084"/>
              <a:chExt cx="1692322" cy="1692322"/>
            </a:xfrm>
          </p:grpSpPr>
          <p:sp>
            <p:nvSpPr>
              <p:cNvPr id="13" name="Oval 12">
                <a:extLst>
                  <a:ext uri="{FF2B5EF4-FFF2-40B4-BE49-F238E27FC236}">
                    <a16:creationId xmlns:a16="http://schemas.microsoft.com/office/drawing/2014/main" id="{8055A528-F9E8-E2CD-D6A9-033F0E765835}"/>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14" name="Graphic 13" descr="Woman with baby with solid fill">
                <a:extLst>
                  <a:ext uri="{FF2B5EF4-FFF2-40B4-BE49-F238E27FC236}">
                    <a16:creationId xmlns:a16="http://schemas.microsoft.com/office/drawing/2014/main" id="{7A741238-42FC-C03F-C8BD-A8F3AB9171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3117" y="1808327"/>
                <a:ext cx="1317009" cy="1317009"/>
              </a:xfrm>
              <a:prstGeom prst="rect">
                <a:avLst/>
              </a:prstGeom>
            </p:spPr>
          </p:pic>
        </p:grpSp>
      </p:grpSp>
      <p:grpSp>
        <p:nvGrpSpPr>
          <p:cNvPr id="19" name="Group 18">
            <a:extLst>
              <a:ext uri="{FF2B5EF4-FFF2-40B4-BE49-F238E27FC236}">
                <a16:creationId xmlns:a16="http://schemas.microsoft.com/office/drawing/2014/main" id="{5E4A8E39-C13D-6300-9B3A-F4EE71147FE3}"/>
              </a:ext>
              <a:ext uri="{C183D7F6-B498-43B3-948B-1728B52AA6E4}">
                <adec:decorative xmlns:adec="http://schemas.microsoft.com/office/drawing/2017/decorative" val="1"/>
              </a:ext>
            </a:extLst>
          </p:cNvPr>
          <p:cNvGrpSpPr/>
          <p:nvPr/>
        </p:nvGrpSpPr>
        <p:grpSpPr>
          <a:xfrm>
            <a:off x="6552112" y="1178520"/>
            <a:ext cx="880494" cy="860083"/>
            <a:chOff x="5204119" y="1624084"/>
            <a:chExt cx="1692322" cy="1692322"/>
          </a:xfrm>
        </p:grpSpPr>
        <p:sp>
          <p:nvSpPr>
            <p:cNvPr id="17" name="Oval 16">
              <a:extLst>
                <a:ext uri="{FF2B5EF4-FFF2-40B4-BE49-F238E27FC236}">
                  <a16:creationId xmlns:a16="http://schemas.microsoft.com/office/drawing/2014/main" id="{354C4307-51E0-A1C2-CCC1-0762194A1631}"/>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18" name="Graphic 17" descr="Lungs with solid fill">
              <a:extLst>
                <a:ext uri="{FF2B5EF4-FFF2-40B4-BE49-F238E27FC236}">
                  <a16:creationId xmlns:a16="http://schemas.microsoft.com/office/drawing/2014/main" id="{D577F727-D066-61D8-75C8-79D5838FA7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4914" y="1808326"/>
              <a:ext cx="1317009" cy="1317009"/>
            </a:xfrm>
            <a:prstGeom prst="rect">
              <a:avLst/>
            </a:prstGeom>
          </p:spPr>
        </p:pic>
      </p:grpSp>
      <p:sp>
        <p:nvSpPr>
          <p:cNvPr id="2" name="TextBox 1">
            <a:extLst>
              <a:ext uri="{FF2B5EF4-FFF2-40B4-BE49-F238E27FC236}">
                <a16:creationId xmlns:a16="http://schemas.microsoft.com/office/drawing/2014/main" id="{74404D57-C96B-3344-BC45-6ABEE56A6D51}"/>
              </a:ext>
            </a:extLst>
          </p:cNvPr>
          <p:cNvSpPr txBox="1"/>
          <p:nvPr/>
        </p:nvSpPr>
        <p:spPr>
          <a:xfrm>
            <a:off x="204107" y="4327072"/>
            <a:ext cx="86847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mn-lt"/>
                <a:cs typeface="+mn-lt"/>
                <a:hlinkClick r:id="rId8">
                  <a:extLst>
                    <a:ext uri="{A12FA001-AC4F-418D-AE19-62706E023703}">
                      <ahyp:hlinkClr xmlns:ahyp="http://schemas.microsoft.com/office/drawing/2018/hyperlinkcolor" val="tx"/>
                    </a:ext>
                  </a:extLst>
                </a:hlinkClick>
              </a:rPr>
              <a:t>results.org/blog/fy24-appropriations-tell-congress-to-fund-the-fight-against-poverty</a:t>
            </a:r>
            <a:endParaRPr lang="en-US" sz="2000"/>
          </a:p>
        </p:txBody>
      </p:sp>
    </p:spTree>
    <p:extLst>
      <p:ext uri="{BB962C8B-B14F-4D97-AF65-F5344CB8AC3E}">
        <p14:creationId xmlns:p14="http://schemas.microsoft.com/office/powerpoint/2010/main" val="90326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1F1B-1949-43C9-9506-9C42C5CDAC95}"/>
              </a:ext>
            </a:extLst>
          </p:cNvPr>
          <p:cNvSpPr>
            <a:spLocks noGrp="1"/>
          </p:cNvSpPr>
          <p:nvPr>
            <p:ph type="title"/>
          </p:nvPr>
        </p:nvSpPr>
        <p:spPr>
          <a:xfrm>
            <a:off x="0" y="0"/>
            <a:ext cx="9144000" cy="857250"/>
          </a:xfrm>
        </p:spPr>
        <p:txBody>
          <a:bodyPr>
            <a:normAutofit/>
          </a:bodyPr>
          <a:lstStyle/>
          <a:p>
            <a:r>
              <a:rPr lang="en-US" sz="3200" b="1">
                <a:solidFill>
                  <a:srgbClr val="D50032"/>
                </a:solidFill>
              </a:rPr>
              <a:t>Appropriations Process</a:t>
            </a:r>
            <a:endParaRPr lang="en-US" sz="3200" b="1">
              <a:solidFill>
                <a:srgbClr val="D50032"/>
              </a:solidFill>
              <a:ea typeface="Open Sans"/>
              <a:cs typeface="Open Sans"/>
            </a:endParaRPr>
          </a:p>
        </p:txBody>
      </p:sp>
      <p:sp>
        <p:nvSpPr>
          <p:cNvPr id="3" name="TextBox 2">
            <a:extLst>
              <a:ext uri="{FF2B5EF4-FFF2-40B4-BE49-F238E27FC236}">
                <a16:creationId xmlns:a16="http://schemas.microsoft.com/office/drawing/2014/main" id="{85C238E4-A502-2E35-A98B-E9750006BAF0}"/>
              </a:ext>
            </a:extLst>
          </p:cNvPr>
          <p:cNvSpPr txBox="1"/>
          <p:nvPr/>
        </p:nvSpPr>
        <p:spPr>
          <a:xfrm>
            <a:off x="596900" y="912150"/>
            <a:ext cx="7950200" cy="4000519"/>
          </a:xfrm>
          <a:prstGeom prst="rect">
            <a:avLst/>
          </a:prstGeom>
          <a:noFill/>
        </p:spPr>
        <p:txBody>
          <a:bodyPr wrap="square" lIns="91440" tIns="45720" rIns="91440" bIns="45720" rtlCol="0" anchor="t">
            <a:spAutoFit/>
          </a:bodyPr>
          <a:lstStyle/>
          <a:p>
            <a:pPr>
              <a:lnSpc>
                <a:spcPct val="114000"/>
              </a:lnSpc>
            </a:pPr>
            <a:r>
              <a:rPr lang="en-US" sz="2400" b="1">
                <a:solidFill>
                  <a:srgbClr val="D50032"/>
                </a:solidFill>
              </a:rPr>
              <a:t>House Side Deadlines: </a:t>
            </a:r>
            <a:endParaRPr lang="en-US" sz="2400" b="1">
              <a:solidFill>
                <a:srgbClr val="D50032"/>
              </a:solidFill>
              <a:ea typeface="Open Sans"/>
              <a:cs typeface="Open Sans"/>
            </a:endParaRPr>
          </a:p>
          <a:p>
            <a:pPr marL="285750" indent="-285750">
              <a:lnSpc>
                <a:spcPct val="114000"/>
              </a:lnSpc>
              <a:buFont typeface="Arial"/>
              <a:buChar char="•"/>
            </a:pPr>
            <a:r>
              <a:rPr lang="en-US" sz="2000">
                <a:ea typeface="+mn-lt"/>
                <a:cs typeface="+mn-lt"/>
              </a:rPr>
              <a:t>SFOPS Member Day – March 8th</a:t>
            </a:r>
          </a:p>
          <a:p>
            <a:pPr marL="285750" indent="-285750">
              <a:lnSpc>
                <a:spcPct val="114000"/>
              </a:lnSpc>
              <a:buFont typeface="Arial"/>
              <a:buChar char="•"/>
            </a:pPr>
            <a:r>
              <a:rPr lang="en-US" sz="2000">
                <a:ea typeface="+mn-lt"/>
                <a:cs typeface="+mn-lt"/>
              </a:rPr>
              <a:t>SFOPS Committee deadline – March 24</a:t>
            </a:r>
            <a:r>
              <a:rPr lang="en-US" sz="2000" baseline="30000">
                <a:ea typeface="+mn-lt"/>
                <a:cs typeface="+mn-lt"/>
              </a:rPr>
              <a:t>th</a:t>
            </a:r>
            <a:endParaRPr lang="en-US" sz="2000" baseline="30000">
              <a:ea typeface="Open Sans"/>
              <a:cs typeface="Open Sans"/>
            </a:endParaRPr>
          </a:p>
          <a:p>
            <a:pPr marL="285750" indent="-285750">
              <a:lnSpc>
                <a:spcPct val="114000"/>
              </a:lnSpc>
              <a:buFont typeface="Arial"/>
              <a:buChar char="•"/>
            </a:pPr>
            <a:r>
              <a:rPr lang="en-US" sz="2000"/>
              <a:t>Most personal office deadlines are coming up soon!</a:t>
            </a:r>
            <a:endParaRPr lang="en-US" sz="2000">
              <a:ea typeface="Open Sans"/>
              <a:cs typeface="Open Sans"/>
            </a:endParaRPr>
          </a:p>
          <a:p>
            <a:pPr>
              <a:lnSpc>
                <a:spcPct val="114000"/>
              </a:lnSpc>
            </a:pPr>
            <a:endParaRPr lang="en-US" sz="1600">
              <a:ea typeface="Open Sans"/>
              <a:cs typeface="Open Sans"/>
            </a:endParaRPr>
          </a:p>
          <a:p>
            <a:pPr>
              <a:lnSpc>
                <a:spcPct val="114000"/>
              </a:lnSpc>
            </a:pPr>
            <a:r>
              <a:rPr lang="en-US" sz="2400" b="1">
                <a:solidFill>
                  <a:srgbClr val="D50032"/>
                </a:solidFill>
              </a:rPr>
              <a:t>Senate Side Deadlines: </a:t>
            </a:r>
            <a:endParaRPr lang="en-US" sz="2400" b="1">
              <a:solidFill>
                <a:srgbClr val="D50032"/>
              </a:solidFill>
              <a:ea typeface="Open Sans"/>
              <a:cs typeface="Open Sans"/>
            </a:endParaRPr>
          </a:p>
          <a:p>
            <a:pPr marL="342900" indent="-342900">
              <a:lnSpc>
                <a:spcPct val="114000"/>
              </a:lnSpc>
              <a:buFont typeface="Arial"/>
              <a:buChar char="•"/>
            </a:pPr>
            <a:r>
              <a:rPr lang="en-US" sz="2000"/>
              <a:t>SFOPS Committee deadline – April 12</a:t>
            </a:r>
            <a:r>
              <a:rPr lang="en-US" sz="2000" baseline="30000"/>
              <a:t>th</a:t>
            </a:r>
            <a:endParaRPr lang="en-US" sz="2000">
              <a:ea typeface="Open Sans"/>
              <a:cs typeface="Open Sans"/>
            </a:endParaRPr>
          </a:p>
          <a:p>
            <a:pPr marL="342900" indent="-342900">
              <a:lnSpc>
                <a:spcPct val="114000"/>
              </a:lnSpc>
              <a:buFont typeface="Arial"/>
              <a:buChar char="•"/>
            </a:pPr>
            <a:r>
              <a:rPr lang="en-US" sz="2000"/>
              <a:t>All personal office deadlines will be before that date. </a:t>
            </a:r>
            <a:endParaRPr lang="en-US" sz="2000">
              <a:ea typeface="Open Sans"/>
              <a:cs typeface="Open Sans"/>
            </a:endParaRPr>
          </a:p>
          <a:p>
            <a:pPr>
              <a:lnSpc>
                <a:spcPct val="114000"/>
              </a:lnSpc>
            </a:pPr>
            <a:endParaRPr lang="en-US" sz="1600">
              <a:ea typeface="Open Sans"/>
              <a:cs typeface="Open Sans"/>
            </a:endParaRPr>
          </a:p>
          <a:p>
            <a:pPr>
              <a:lnSpc>
                <a:spcPct val="114000"/>
              </a:lnSpc>
            </a:pPr>
            <a:r>
              <a:rPr lang="en-US" sz="2400" b="1">
                <a:solidFill>
                  <a:srgbClr val="D50032"/>
                </a:solidFill>
                <a:ea typeface="Open Sans"/>
                <a:cs typeface="Open Sans"/>
              </a:rPr>
              <a:t>Cheat sheets and leave-behinds:</a:t>
            </a:r>
            <a:r>
              <a:rPr lang="en-US" sz="2400">
                <a:ea typeface="Open Sans"/>
                <a:cs typeface="Open Sans"/>
              </a:rPr>
              <a:t> </a:t>
            </a:r>
          </a:p>
          <a:p>
            <a:pPr marL="342900" indent="-342900">
              <a:lnSpc>
                <a:spcPct val="114000"/>
              </a:lnSpc>
              <a:buFont typeface="Arial"/>
              <a:buChar char="•"/>
            </a:pPr>
            <a:r>
              <a:rPr lang="en-US" sz="2000">
                <a:ea typeface="Open Sans"/>
                <a:cs typeface="Open Sans"/>
                <a:hlinkClick r:id="rId2">
                  <a:extLst>
                    <a:ext uri="{A12FA001-AC4F-418D-AE19-62706E023703}">
                      <ahyp:hlinkClr xmlns:ahyp="http://schemas.microsoft.com/office/drawing/2018/hyperlinkcolor" val="tx"/>
                    </a:ext>
                  </a:extLst>
                </a:hlinkClick>
              </a:rPr>
              <a:t>results</a:t>
            </a:r>
            <a:r>
              <a:rPr lang="en-US" sz="2000">
                <a:ea typeface="+mn-lt"/>
                <a:cs typeface="+mn-lt"/>
                <a:hlinkClick r:id="rId2">
                  <a:extLst>
                    <a:ext uri="{A12FA001-AC4F-418D-AE19-62706E023703}">
                      <ahyp:hlinkClr xmlns:ahyp="http://schemas.microsoft.com/office/drawing/2018/hyperlinkcolor" val="tx"/>
                    </a:ext>
                  </a:extLst>
                </a:hlinkClick>
              </a:rPr>
              <a:t>.org/resources/fy24-global-appropriations-memos</a:t>
            </a:r>
            <a:endParaRPr lang="en-US" sz="1050">
              <a:ea typeface="Open Sans"/>
              <a:cs typeface="Open Sans"/>
            </a:endParaRPr>
          </a:p>
        </p:txBody>
      </p:sp>
      <p:sp>
        <p:nvSpPr>
          <p:cNvPr id="4" name="Rectangle 3">
            <a:extLst>
              <a:ext uri="{FF2B5EF4-FFF2-40B4-BE49-F238E27FC236}">
                <a16:creationId xmlns:a16="http://schemas.microsoft.com/office/drawing/2014/main" id="{F7CA38E2-4DCB-DDEB-BC91-BC7007DE7D90}"/>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36</a:t>
            </a:fld>
            <a:endPar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2776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77969" y="874586"/>
            <a:ext cx="7588061" cy="3394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800" b="1">
                <a:latin typeface="Open Sans"/>
                <a:cs typeface="Open Sans"/>
              </a:rPr>
              <a:t>Join the next</a:t>
            </a:r>
          </a:p>
          <a:p>
            <a:pPr algn="ctr">
              <a:lnSpc>
                <a:spcPct val="114000"/>
              </a:lnSpc>
            </a:pPr>
            <a:r>
              <a:rPr lang="en-US" sz="2800" b="1">
                <a:solidFill>
                  <a:srgbClr val="D50032"/>
                </a:solidFill>
                <a:latin typeface="Open Sans"/>
                <a:cs typeface="Open Sans"/>
              </a:rPr>
              <a:t>RESULTS National Webinar</a:t>
            </a:r>
            <a:endParaRPr lang="en-US" sz="280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spcAft>
                <a:spcPts val="3000"/>
              </a:spcAft>
            </a:pPr>
            <a:r>
              <a:rPr lang="en-US" sz="2800" b="1">
                <a:latin typeface="Open Sans"/>
                <a:ea typeface="Open Sans"/>
                <a:cs typeface="Open Sans"/>
              </a:rPr>
              <a:t>Saturday, April 1 at 1:00 pm ET</a:t>
            </a:r>
          </a:p>
          <a:p>
            <a:pPr algn="ctr">
              <a:lnSpc>
                <a:spcPct val="113999"/>
              </a:lnSpc>
              <a:spcAft>
                <a:spcPts val="1800"/>
              </a:spcAft>
            </a:pPr>
            <a:r>
              <a:rPr lang="en-US" sz="2800">
                <a:latin typeface="Open Sans"/>
                <a:ea typeface="Open Sans"/>
                <a:cs typeface="Open Sans"/>
              </a:rPr>
              <a:t>This webinar will focus on engaging people with the lived experience of poverty. It is hosted by the </a:t>
            </a:r>
            <a:r>
              <a:rPr lang="en-US" sz="2800">
                <a:latin typeface="Open Sans"/>
                <a:ea typeface="Open Sans"/>
                <a:cs typeface="Open Sans"/>
                <a:hlinkClick r:id="rId3"/>
              </a:rPr>
              <a:t>RESULTS Experts on Poverty</a:t>
            </a:r>
            <a:r>
              <a:rPr lang="en-US" sz="2800">
                <a:latin typeface="Open Sans"/>
                <a:ea typeface="Open Sans"/>
                <a:cs typeface="Open Sans"/>
              </a:rPr>
              <a:t>. </a:t>
            </a: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37</a:t>
            </a:fld>
            <a:endPar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574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839144" y="3421595"/>
            <a:ext cx="7465711" cy="1694743"/>
          </a:xfrm>
        </p:spPr>
        <p:txBody>
          <a:bodyPr>
            <a:normAutofit/>
          </a:bodyPr>
          <a:lstStyle/>
          <a:p>
            <a:pPr>
              <a:spcBef>
                <a:spcPts val="1800"/>
              </a:spcBef>
              <a:spcAft>
                <a:spcPts val="1800"/>
              </a:spcAft>
            </a:pPr>
            <a:r>
              <a:rPr lang="en-US" sz="2400" b="1">
                <a:latin typeface="Open Sans"/>
                <a:ea typeface="Open Sans"/>
                <a:cs typeface="Open Sans"/>
              </a:rPr>
              <a:t>La’Shon Marshall (and her son Caleb)</a:t>
            </a:r>
            <a:br>
              <a:rPr lang="en-US" sz="2400" b="1">
                <a:latin typeface="Open Sans"/>
              </a:rPr>
            </a:br>
            <a:r>
              <a:rPr lang="en-US" sz="2400">
                <a:latin typeface="Open Sans"/>
                <a:ea typeface="Open Sans"/>
                <a:cs typeface="Open Sans"/>
              </a:rPr>
              <a:t>RESULTS volunteer (Detroit) and Expert on Poverty</a:t>
            </a:r>
            <a:br>
              <a:rPr lang="en-US" sz="2400">
                <a:latin typeface="Open Sans"/>
                <a:ea typeface="Open Sans"/>
                <a:cs typeface="Open Sans"/>
              </a:rPr>
            </a:br>
            <a:br>
              <a:rPr lang="en-US" sz="1300">
                <a:latin typeface="Open Sans"/>
                <a:ea typeface="Open Sans"/>
                <a:cs typeface="Open Sans"/>
              </a:rPr>
            </a:br>
            <a:r>
              <a:rPr lang="en-US" sz="1600" b="0" i="1">
                <a:solidFill>
                  <a:srgbClr val="080F0F"/>
                </a:solidFill>
                <a:effectLst/>
                <a:latin typeface="Open Sans" panose="020B0606030504020204" pitchFamily="34" charset="0"/>
                <a:ea typeface="Open Sans" panose="020B0606030504020204" pitchFamily="34" charset="0"/>
                <a:cs typeface="Open Sans" panose="020B0606030504020204" pitchFamily="34" charset="0"/>
              </a:rPr>
              <a:t>We encourage you to visit her tribute page and share remembrances of La’Shon</a:t>
            </a:r>
            <a:r>
              <a:rPr lang="en-US" sz="1600" i="1">
                <a:solidFill>
                  <a:srgbClr val="080F0F"/>
                </a:solidFill>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https://results.org/lashon</a:t>
            </a:r>
            <a:r>
              <a:rPr lang="en-US" sz="1600" i="1">
                <a:solidFill>
                  <a:srgbClr val="080F0F"/>
                </a:solidFill>
                <a:latin typeface="Open Sans" panose="020B0606030504020204" pitchFamily="34" charset="0"/>
                <a:ea typeface="Open Sans" panose="020B0606030504020204" pitchFamily="34" charset="0"/>
                <a:cs typeface="Open Sans" panose="020B0606030504020204" pitchFamily="34" charset="0"/>
              </a:rPr>
              <a:t>)</a:t>
            </a:r>
            <a:endParaRPr lang="en-US" sz="1600">
              <a:latin typeface="Open Sans"/>
              <a:ea typeface="Open Sans"/>
              <a:cs typeface="Open Sans"/>
            </a:endParaRPr>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109209"/>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a:solidFill>
                  <a:srgbClr val="D50032"/>
                </a:solidFill>
                <a:latin typeface="Open Sans"/>
                <a:ea typeface="Open Sans"/>
                <a:cs typeface="Open Sans"/>
              </a:rPr>
              <a:t>Remembering La’Shon</a:t>
            </a:r>
          </a:p>
        </p:txBody>
      </p:sp>
      <p:pic>
        <p:nvPicPr>
          <p:cNvPr id="8" name="Picture 7">
            <a:extLst>
              <a:ext uri="{FF2B5EF4-FFF2-40B4-BE49-F238E27FC236}">
                <a16:creationId xmlns:a16="http://schemas.microsoft.com/office/drawing/2014/main" id="{2EC92E52-9025-F164-81C5-8FC8CD282713}"/>
              </a:ext>
            </a:extLst>
          </p:cNvPr>
          <p:cNvPicPr>
            <a:picLocks noChangeAspect="1"/>
          </p:cNvPicPr>
          <p:nvPr/>
        </p:nvPicPr>
        <p:blipFill rotWithShape="1">
          <a:blip r:embed="rId4"/>
          <a:srcRect l="2" r="72"/>
          <a:stretch/>
        </p:blipFill>
        <p:spPr>
          <a:xfrm>
            <a:off x="1665720" y="1070612"/>
            <a:ext cx="3840480" cy="2350983"/>
          </a:xfrm>
          <a:prstGeom prst="rect">
            <a:avLst/>
          </a:prstGeom>
        </p:spPr>
      </p:pic>
      <p:pic>
        <p:nvPicPr>
          <p:cNvPr id="3" name="Picture 8" descr="A picture containing outdoor, person&#10;&#10;Description automatically generated">
            <a:extLst>
              <a:ext uri="{FF2B5EF4-FFF2-40B4-BE49-F238E27FC236}">
                <a16:creationId xmlns:a16="http://schemas.microsoft.com/office/drawing/2014/main" id="{473866CF-D6BF-E169-AF66-CEB80C5360DE}"/>
              </a:ext>
            </a:extLst>
          </p:cNvPr>
          <p:cNvPicPr>
            <a:picLocks noChangeAspect="1"/>
          </p:cNvPicPr>
          <p:nvPr/>
        </p:nvPicPr>
        <p:blipFill>
          <a:blip r:embed="rId5"/>
          <a:stretch>
            <a:fillRect/>
          </a:stretch>
        </p:blipFill>
        <p:spPr>
          <a:xfrm>
            <a:off x="5983199" y="1070612"/>
            <a:ext cx="1737493" cy="2334208"/>
          </a:xfrm>
          <a:prstGeom prst="rect">
            <a:avLst/>
          </a:prstGeom>
        </p:spPr>
      </p:pic>
    </p:spTree>
    <p:extLst>
      <p:ext uri="{BB962C8B-B14F-4D97-AF65-F5344CB8AC3E}">
        <p14:creationId xmlns:p14="http://schemas.microsoft.com/office/powerpoint/2010/main" val="426701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i="1">
              <a:solidFill>
                <a:schemeClr val="bg1"/>
              </a:solidFill>
              <a:latin typeface="Open Sans"/>
              <a:ea typeface="Open Sans"/>
              <a:cs typeface="Open Sans"/>
            </a:endParaRPr>
          </a:p>
          <a:p>
            <a:pPr algn="ctr">
              <a:spcAft>
                <a:spcPts val="1200"/>
              </a:spcAft>
            </a:pPr>
            <a:r>
              <a:rPr lang="en-US" sz="2800" b="1">
                <a:solidFill>
                  <a:schemeClr val="bg1"/>
                </a:solidFill>
                <a:latin typeface="Open Sans"/>
                <a:ea typeface="Open Sans"/>
                <a:cs typeface="Open Sans"/>
              </a:rPr>
              <a:t>Grassroots Café</a:t>
            </a:r>
          </a:p>
          <a:p>
            <a:pPr algn="ctr">
              <a:spcAft>
                <a:spcPts val="1200"/>
              </a:spcAft>
            </a:pPr>
            <a:endParaRPr lang="en-US" sz="2800" b="1">
              <a:solidFill>
                <a:schemeClr val="bg1"/>
              </a:solidFill>
              <a:latin typeface="Open Sans"/>
              <a:ea typeface="Open Sans"/>
              <a:cs typeface="Open Sans"/>
            </a:endParaRPr>
          </a:p>
        </p:txBody>
      </p:sp>
    </p:spTree>
    <p:extLst>
      <p:ext uri="{BB962C8B-B14F-4D97-AF65-F5344CB8AC3E}">
        <p14:creationId xmlns:p14="http://schemas.microsoft.com/office/powerpoint/2010/main" val="301047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471684" y="219315"/>
            <a:ext cx="7401491" cy="857250"/>
          </a:xfrm>
        </p:spPr>
        <p:txBody>
          <a:bodyPr>
            <a:normAutofit/>
          </a:bodyPr>
          <a:lstStyle/>
          <a:p>
            <a:r>
              <a:rPr lang="en-US" sz="3600" b="1">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algn="ctr">
              <a:lnSpc>
                <a:spcPct val="114000"/>
              </a:lnSpc>
            </a:pPr>
            <a:r>
              <a:rPr lang="en-US" sz="3200" i="1">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algn="ctr">
              <a:lnSpc>
                <a:spcPct val="114000"/>
              </a:lnSpc>
            </a:pPr>
            <a:endParaRPr lang="en-US" sz="3200" i="1">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800">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lang="en-US" sz="240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5893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566454" y="218803"/>
            <a:ext cx="7401491" cy="857250"/>
          </a:xfrm>
        </p:spPr>
        <p:txBody>
          <a:bodyPr>
            <a:normAutofit/>
          </a:bodyPr>
          <a:lstStyle/>
          <a:p>
            <a:r>
              <a:rPr lang="en-US" sz="2600" b="1">
                <a:solidFill>
                  <a:srgbClr val="D50032"/>
                </a:solidFill>
              </a:rPr>
              <a:t>Welcome new RESULTS volunteers</a:t>
            </a:r>
            <a:endParaRPr lang="en-US"/>
          </a:p>
        </p:txBody>
      </p:sp>
      <p:sp>
        <p:nvSpPr>
          <p:cNvPr id="8" name="TextBox 7">
            <a:extLst>
              <a:ext uri="{FF2B5EF4-FFF2-40B4-BE49-F238E27FC236}">
                <a16:creationId xmlns:a16="http://schemas.microsoft.com/office/drawing/2014/main" id="{EC81653B-A496-6444-3122-0F7B63CA1BDD}"/>
              </a:ext>
            </a:extLst>
          </p:cNvPr>
          <p:cNvSpPr txBox="1"/>
          <p:nvPr/>
        </p:nvSpPr>
        <p:spPr>
          <a:xfrm>
            <a:off x="617306" y="916369"/>
            <a:ext cx="3895444" cy="4524315"/>
          </a:xfrm>
          <a:prstGeom prst="rect">
            <a:avLst/>
          </a:prstGeom>
          <a:noFill/>
        </p:spPr>
        <p:txBody>
          <a:bodyPr wrap="square" lIns="91440" tIns="45720" rIns="91440" bIns="45720" numCol="1" spcCol="0" anchor="t">
            <a:spAutoFit/>
          </a:bodyPr>
          <a:lstStyle/>
          <a:p>
            <a:pPr algn="ctr">
              <a:lnSpc>
                <a:spcPct val="150000"/>
              </a:lnSpc>
            </a:pPr>
            <a:r>
              <a:rPr lang="en-US" sz="1600">
                <a:latin typeface="Open Sans"/>
                <a:ea typeface="+mn-lt"/>
                <a:cs typeface="+mn-lt"/>
              </a:rPr>
              <a:t>Amanda Ortiz – Bronx, NY</a:t>
            </a:r>
            <a:endParaRPr lang="en-US" sz="1600">
              <a:latin typeface="Open Sans"/>
              <a:ea typeface="Open Sans"/>
              <a:cs typeface="Open Sans"/>
            </a:endParaRPr>
          </a:p>
          <a:p>
            <a:pPr algn="ctr">
              <a:lnSpc>
                <a:spcPct val="150000"/>
              </a:lnSpc>
            </a:pPr>
            <a:r>
              <a:rPr lang="en-US" sz="1600">
                <a:latin typeface="Open Sans"/>
                <a:ea typeface="+mn-lt"/>
                <a:cs typeface="+mn-lt"/>
              </a:rPr>
              <a:t>Anissa Corralez - San Antonio, TX</a:t>
            </a:r>
            <a:endParaRPr lang="en-US" sz="1600">
              <a:latin typeface="Open Sans"/>
              <a:ea typeface="Open Sans"/>
              <a:cs typeface="Open Sans"/>
            </a:endParaRPr>
          </a:p>
          <a:p>
            <a:pPr algn="ctr">
              <a:lnSpc>
                <a:spcPct val="150000"/>
              </a:lnSpc>
            </a:pPr>
            <a:r>
              <a:rPr lang="en-US" sz="1600">
                <a:latin typeface="Open Sans"/>
                <a:ea typeface="+mn-lt"/>
                <a:cs typeface="+mn-lt"/>
              </a:rPr>
              <a:t>Aubrey Molloy - New York, NY</a:t>
            </a:r>
            <a:endParaRPr lang="en-US" sz="1600">
              <a:latin typeface="Open Sans"/>
              <a:ea typeface="Open Sans"/>
              <a:cs typeface="Open Sans"/>
            </a:endParaRPr>
          </a:p>
          <a:p>
            <a:pPr algn="ctr">
              <a:lnSpc>
                <a:spcPct val="150000"/>
              </a:lnSpc>
            </a:pPr>
            <a:r>
              <a:rPr lang="en-US" sz="1600">
                <a:latin typeface="Open Sans"/>
                <a:ea typeface="+mn-lt"/>
                <a:cs typeface="+mn-lt"/>
              </a:rPr>
              <a:t>Chloe Harris – Mesa, AZ</a:t>
            </a:r>
            <a:endParaRPr lang="en-US" sz="1600">
              <a:latin typeface="Open Sans"/>
              <a:ea typeface="Open Sans"/>
              <a:cs typeface="Open Sans"/>
            </a:endParaRPr>
          </a:p>
          <a:p>
            <a:pPr algn="ctr">
              <a:lnSpc>
                <a:spcPct val="150000"/>
              </a:lnSpc>
            </a:pPr>
            <a:r>
              <a:rPr lang="en-US" sz="1600">
                <a:latin typeface="Open Sans"/>
                <a:ea typeface="+mn-lt"/>
                <a:cs typeface="+mn-lt"/>
              </a:rPr>
              <a:t>Degarland Mlo – Charlotte, NC</a:t>
            </a:r>
            <a:endParaRPr lang="en-US" sz="1600">
              <a:latin typeface="Open Sans"/>
              <a:ea typeface="Open Sans"/>
              <a:cs typeface="Open Sans"/>
            </a:endParaRPr>
          </a:p>
          <a:p>
            <a:pPr algn="ctr">
              <a:lnSpc>
                <a:spcPct val="150000"/>
              </a:lnSpc>
            </a:pPr>
            <a:r>
              <a:rPr lang="en-US" sz="1600">
                <a:latin typeface="Open Sans"/>
                <a:ea typeface="+mn-lt"/>
                <a:cs typeface="+mn-lt"/>
              </a:rPr>
              <a:t>Denishea Williams - Cedar Hill, TX</a:t>
            </a:r>
            <a:endParaRPr lang="en-US" sz="1600">
              <a:latin typeface="Open Sans"/>
              <a:ea typeface="Open Sans"/>
              <a:cs typeface="Open Sans"/>
            </a:endParaRPr>
          </a:p>
          <a:p>
            <a:pPr algn="ctr">
              <a:lnSpc>
                <a:spcPct val="150000"/>
              </a:lnSpc>
            </a:pPr>
            <a:r>
              <a:rPr lang="en-US" sz="1600">
                <a:latin typeface="Open Sans"/>
                <a:ea typeface="+mn-lt"/>
                <a:cs typeface="+mn-lt"/>
              </a:rPr>
              <a:t>Dorothy Venditto - Mount Kisco, NY</a:t>
            </a:r>
            <a:endParaRPr lang="en-US" sz="1600">
              <a:latin typeface="Open Sans"/>
              <a:ea typeface="Open Sans"/>
              <a:cs typeface="Open Sans"/>
            </a:endParaRPr>
          </a:p>
          <a:p>
            <a:pPr algn="ctr">
              <a:lnSpc>
                <a:spcPct val="150000"/>
              </a:lnSpc>
            </a:pPr>
            <a:r>
              <a:rPr lang="en-US" sz="1600">
                <a:latin typeface="Open Sans"/>
                <a:ea typeface="+mn-lt"/>
                <a:cs typeface="+mn-lt"/>
              </a:rPr>
              <a:t>Elizabeth Brown – Nottingham, NC</a:t>
            </a:r>
            <a:endParaRPr lang="en-US" sz="1600">
              <a:latin typeface="Open Sans"/>
              <a:ea typeface="Open Sans"/>
              <a:cs typeface="Open Sans"/>
            </a:endParaRPr>
          </a:p>
          <a:p>
            <a:pPr algn="ctr">
              <a:lnSpc>
                <a:spcPct val="150000"/>
              </a:lnSpc>
            </a:pPr>
            <a:r>
              <a:rPr lang="en-US" sz="1600">
                <a:latin typeface="Open Sans"/>
                <a:ea typeface="+mn-lt"/>
                <a:cs typeface="+mn-lt"/>
              </a:rPr>
              <a:t>Elizabeth Parent – Nottingham, MD</a:t>
            </a:r>
            <a:endParaRPr lang="en-US" sz="1600">
              <a:latin typeface="Open Sans"/>
              <a:ea typeface="Open Sans"/>
              <a:cs typeface="Open Sans"/>
            </a:endParaRPr>
          </a:p>
          <a:p>
            <a:pPr algn="ctr">
              <a:lnSpc>
                <a:spcPct val="150000"/>
              </a:lnSpc>
            </a:pPr>
            <a:r>
              <a:rPr lang="en-US" sz="1600">
                <a:latin typeface="Open Sans"/>
                <a:ea typeface="+mn-lt"/>
                <a:cs typeface="+mn-lt"/>
              </a:rPr>
              <a:t>Faith Ayepola- West Haven, CT</a:t>
            </a:r>
            <a:endParaRPr lang="en-US" sz="1600">
              <a:latin typeface="Open Sans"/>
              <a:ea typeface="Open Sans"/>
              <a:cs typeface="Open Sans"/>
            </a:endParaRPr>
          </a:p>
          <a:p>
            <a:pPr algn="ctr">
              <a:lnSpc>
                <a:spcPct val="150000"/>
              </a:lnSpc>
            </a:pPr>
            <a:r>
              <a:rPr lang="en-US" sz="1600">
                <a:latin typeface="Open Sans"/>
                <a:ea typeface="+mn-lt"/>
                <a:cs typeface="+mn-lt"/>
              </a:rPr>
              <a:t>Jonathan George – Indianapolis, IN</a:t>
            </a:r>
            <a:endParaRPr lang="en-US" sz="1600">
              <a:latin typeface="Open Sans"/>
              <a:ea typeface="Open Sans"/>
              <a:cs typeface="Open Sans"/>
            </a:endParaRPr>
          </a:p>
          <a:p>
            <a:pPr algn="ctr">
              <a:lnSpc>
                <a:spcPct val="150000"/>
              </a:lnSpc>
            </a:pPr>
            <a:endParaRPr lang="en-US" sz="1600">
              <a:latin typeface="Open Sans"/>
              <a:ea typeface="Open Sans"/>
              <a:cs typeface="Open Sans"/>
            </a:endParaRPr>
          </a:p>
        </p:txBody>
      </p:sp>
      <p:sp>
        <p:nvSpPr>
          <p:cNvPr id="5" name="TextBox 4">
            <a:extLst>
              <a:ext uri="{FF2B5EF4-FFF2-40B4-BE49-F238E27FC236}">
                <a16:creationId xmlns:a16="http://schemas.microsoft.com/office/drawing/2014/main" id="{7C5CC1A5-77E5-11DF-1DB5-14985AA0B0E6}"/>
              </a:ext>
            </a:extLst>
          </p:cNvPr>
          <p:cNvSpPr txBox="1"/>
          <p:nvPr/>
        </p:nvSpPr>
        <p:spPr>
          <a:xfrm>
            <a:off x="4512750" y="1076053"/>
            <a:ext cx="4366933" cy="3746347"/>
          </a:xfrm>
          <a:prstGeom prst="rect">
            <a:avLst/>
          </a:prstGeom>
          <a:noFill/>
        </p:spPr>
        <p:txBody>
          <a:bodyPr wrap="square">
            <a:spAutoFit/>
          </a:bodyPr>
          <a:lstStyle/>
          <a:p>
            <a:pPr algn="ctr">
              <a:lnSpc>
                <a:spcPct val="150000"/>
              </a:lnSpc>
            </a:pPr>
            <a:r>
              <a:rPr lang="en-US" sz="1600">
                <a:latin typeface="Open Sans"/>
                <a:ea typeface="+mn-lt"/>
                <a:cs typeface="+mn-lt"/>
              </a:rPr>
              <a:t>Julie  McCrobie - New York, NY</a:t>
            </a:r>
            <a:endParaRPr lang="en-US" sz="1600">
              <a:latin typeface="Open Sans"/>
              <a:ea typeface="Open Sans"/>
              <a:cs typeface="Open Sans"/>
            </a:endParaRPr>
          </a:p>
          <a:p>
            <a:pPr algn="ctr">
              <a:lnSpc>
                <a:spcPct val="150000"/>
              </a:lnSpc>
            </a:pPr>
            <a:r>
              <a:rPr lang="en-US" sz="1600">
                <a:latin typeface="Open Sans"/>
                <a:ea typeface="+mn-lt"/>
                <a:cs typeface="+mn-lt"/>
              </a:rPr>
              <a:t>Kate Crouthamel – Escondido, CA</a:t>
            </a:r>
            <a:endParaRPr lang="en-US" sz="1600">
              <a:latin typeface="Open Sans"/>
              <a:ea typeface="Open Sans"/>
              <a:cs typeface="Open Sans"/>
            </a:endParaRPr>
          </a:p>
          <a:p>
            <a:pPr algn="ctr">
              <a:lnSpc>
                <a:spcPct val="150000"/>
              </a:lnSpc>
            </a:pPr>
            <a:r>
              <a:rPr lang="en-US" sz="1600">
                <a:latin typeface="Open Sans"/>
                <a:ea typeface="+mn-lt"/>
                <a:cs typeface="+mn-lt"/>
              </a:rPr>
              <a:t>Kelly Miller – Hueysville, KY</a:t>
            </a:r>
            <a:endParaRPr lang="en-US" sz="1600">
              <a:latin typeface="Open Sans"/>
              <a:ea typeface="Open Sans"/>
              <a:cs typeface="Open Sans"/>
            </a:endParaRPr>
          </a:p>
          <a:p>
            <a:pPr algn="ctr">
              <a:lnSpc>
                <a:spcPct val="150000"/>
              </a:lnSpc>
            </a:pPr>
            <a:r>
              <a:rPr lang="en-US" sz="1600">
                <a:latin typeface="Open Sans"/>
                <a:ea typeface="+mn-lt"/>
                <a:cs typeface="+mn-lt"/>
              </a:rPr>
              <a:t>Lindsey Noyed – Minneapolis, MN</a:t>
            </a:r>
            <a:endParaRPr lang="en-US" sz="1600">
              <a:latin typeface="Open Sans"/>
              <a:ea typeface="Open Sans"/>
              <a:cs typeface="Open Sans"/>
            </a:endParaRPr>
          </a:p>
          <a:p>
            <a:pPr algn="ctr">
              <a:lnSpc>
                <a:spcPct val="150000"/>
              </a:lnSpc>
            </a:pPr>
            <a:r>
              <a:rPr lang="en-US" sz="1600">
                <a:latin typeface="Open Sans"/>
                <a:ea typeface="+mn-lt"/>
                <a:cs typeface="+mn-lt"/>
              </a:rPr>
              <a:t>Lisa Huron – Leander, TX</a:t>
            </a:r>
            <a:endParaRPr lang="en-US" sz="1600">
              <a:latin typeface="Open Sans"/>
              <a:ea typeface="Open Sans"/>
              <a:cs typeface="Open Sans"/>
            </a:endParaRPr>
          </a:p>
          <a:p>
            <a:pPr algn="ctr">
              <a:lnSpc>
                <a:spcPct val="150000"/>
              </a:lnSpc>
            </a:pPr>
            <a:r>
              <a:rPr lang="en-US" sz="1600">
                <a:latin typeface="Open Sans"/>
                <a:ea typeface="+mn-lt"/>
                <a:cs typeface="+mn-lt"/>
              </a:rPr>
              <a:t>Malachi Gillespie - Fort Collins, CO</a:t>
            </a:r>
            <a:endParaRPr lang="en-US" sz="1600">
              <a:latin typeface="Open Sans"/>
              <a:ea typeface="Open Sans"/>
              <a:cs typeface="Open Sans"/>
            </a:endParaRPr>
          </a:p>
          <a:p>
            <a:pPr algn="ctr">
              <a:lnSpc>
                <a:spcPct val="150000"/>
              </a:lnSpc>
            </a:pPr>
            <a:r>
              <a:rPr lang="en-US" sz="1600">
                <a:latin typeface="Open Sans"/>
                <a:ea typeface="+mn-lt"/>
                <a:cs typeface="+mn-lt"/>
              </a:rPr>
              <a:t>Mary Ellen Koenn - Star City, WV</a:t>
            </a:r>
            <a:endParaRPr lang="en-US" sz="1600">
              <a:latin typeface="Open Sans"/>
              <a:ea typeface="Open Sans"/>
              <a:cs typeface="Open Sans"/>
            </a:endParaRPr>
          </a:p>
          <a:p>
            <a:pPr algn="ctr">
              <a:lnSpc>
                <a:spcPct val="150000"/>
              </a:lnSpc>
            </a:pPr>
            <a:r>
              <a:rPr lang="en-US" sz="1600">
                <a:latin typeface="Open Sans"/>
                <a:ea typeface="+mn-lt"/>
                <a:cs typeface="+mn-lt"/>
              </a:rPr>
              <a:t>Rebecca Baker - San Antonio, TX</a:t>
            </a:r>
            <a:endParaRPr lang="en-US" sz="1600">
              <a:latin typeface="Open Sans"/>
              <a:ea typeface="Open Sans"/>
              <a:cs typeface="Open Sans"/>
            </a:endParaRPr>
          </a:p>
          <a:p>
            <a:pPr algn="ctr">
              <a:lnSpc>
                <a:spcPct val="150000"/>
              </a:lnSpc>
            </a:pPr>
            <a:r>
              <a:rPr lang="en-US" sz="1600">
                <a:latin typeface="Open Sans"/>
                <a:ea typeface="+mn-lt"/>
                <a:cs typeface="+mn-lt"/>
              </a:rPr>
              <a:t>Valerie Gregorio – California, MD</a:t>
            </a:r>
            <a:endParaRPr lang="en-US" sz="1600">
              <a:latin typeface="Open Sans"/>
              <a:ea typeface="Open Sans"/>
              <a:cs typeface="Open Sans"/>
            </a:endParaRPr>
          </a:p>
          <a:p>
            <a:pPr algn="ctr">
              <a:lnSpc>
                <a:spcPct val="150000"/>
              </a:lnSpc>
            </a:pPr>
            <a:r>
              <a:rPr lang="en-US" sz="1600">
                <a:latin typeface="Open Sans"/>
                <a:ea typeface="+mn-lt"/>
                <a:cs typeface="+mn-lt"/>
              </a:rPr>
              <a:t>Vanessa Yanez – Tucson, AZ</a:t>
            </a:r>
            <a:endParaRPr lang="en-US" sz="1600">
              <a:latin typeface="Open Sans"/>
              <a:ea typeface="Open Sans"/>
              <a:cs typeface="Open Sans"/>
            </a:endParaRPr>
          </a:p>
        </p:txBody>
      </p:sp>
    </p:spTree>
    <p:extLst>
      <p:ext uri="{BB962C8B-B14F-4D97-AF65-F5344CB8AC3E}">
        <p14:creationId xmlns:p14="http://schemas.microsoft.com/office/powerpoint/2010/main" val="309470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E3BC-E557-EAEC-8A78-522D80257448}"/>
              </a:ext>
            </a:extLst>
          </p:cNvPr>
          <p:cNvSpPr>
            <a:spLocks noGrp="1"/>
          </p:cNvSpPr>
          <p:nvPr>
            <p:ph type="title"/>
          </p:nvPr>
        </p:nvSpPr>
        <p:spPr>
          <a:xfrm>
            <a:off x="874835" y="205979"/>
            <a:ext cx="7401491" cy="857250"/>
          </a:xfrm>
        </p:spPr>
        <p:txBody>
          <a:bodyPr>
            <a:normAutofit/>
          </a:bodyPr>
          <a:lstStyle/>
          <a:p>
            <a:r>
              <a:rPr lang="en-US" sz="4000" b="1">
                <a:solidFill>
                  <a:schemeClr val="tx2"/>
                </a:solidFill>
                <a:latin typeface="Open Sans"/>
                <a:ea typeface="Open Sans"/>
                <a:cs typeface="Calibri"/>
              </a:rPr>
              <a:t>Set the Agenda!</a:t>
            </a:r>
            <a:endParaRPr lang="en-US" sz="4000" b="1">
              <a:solidFill>
                <a:schemeClr val="tx2"/>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C0D3436-9598-9EBF-35FF-1E3E28D6069D}"/>
              </a:ext>
            </a:extLst>
          </p:cNvPr>
          <p:cNvSpPr>
            <a:spLocks noGrp="1"/>
          </p:cNvSpPr>
          <p:nvPr>
            <p:ph type="sldNum" sz="quarter" idx="12"/>
          </p:nvPr>
        </p:nvSpPr>
        <p:spPr/>
        <p:txBody>
          <a:bodyPr/>
          <a:lstStyle/>
          <a:p>
            <a:fld id="{307E6868-079E-1649-B8D1-459B42CE4DE3}" type="slidenum">
              <a:rPr lang="en-US" smtClean="0"/>
              <a:t>8</a:t>
            </a:fld>
            <a:endParaRPr lang="en-US"/>
          </a:p>
        </p:txBody>
      </p:sp>
      <p:sp>
        <p:nvSpPr>
          <p:cNvPr id="5" name="TextBox 4">
            <a:extLst>
              <a:ext uri="{FF2B5EF4-FFF2-40B4-BE49-F238E27FC236}">
                <a16:creationId xmlns:a16="http://schemas.microsoft.com/office/drawing/2014/main" id="{58CC0599-7609-0A6D-525D-04B76E696DC6}"/>
              </a:ext>
            </a:extLst>
          </p:cNvPr>
          <p:cNvSpPr txBox="1"/>
          <p:nvPr/>
        </p:nvSpPr>
        <p:spPr>
          <a:xfrm>
            <a:off x="908907" y="4344087"/>
            <a:ext cx="731519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latin typeface="Open Sans"/>
                <a:ea typeface="Open Sans"/>
                <a:cs typeface="Open Sans"/>
              </a:rPr>
              <a:t> results.org/set-the-agenda</a:t>
            </a:r>
            <a:endParaRPr lang="en-US" b="1">
              <a:cs typeface="Calibri"/>
            </a:endParaRPr>
          </a:p>
        </p:txBody>
      </p:sp>
      <p:pic>
        <p:nvPicPr>
          <p:cNvPr id="4" name="Picture 5">
            <a:extLst>
              <a:ext uri="{FF2B5EF4-FFF2-40B4-BE49-F238E27FC236}">
                <a16:creationId xmlns:a16="http://schemas.microsoft.com/office/drawing/2014/main" id="{F891FB35-363B-D4EE-DEF1-F0E9A5207068}"/>
              </a:ext>
            </a:extLst>
          </p:cNvPr>
          <p:cNvPicPr>
            <a:picLocks noChangeAspect="1"/>
          </p:cNvPicPr>
          <p:nvPr/>
        </p:nvPicPr>
        <p:blipFill rotWithShape="1">
          <a:blip r:embed="rId2"/>
          <a:srcRect t="14" r="-116" b="20"/>
          <a:stretch/>
        </p:blipFill>
        <p:spPr>
          <a:xfrm>
            <a:off x="2189284" y="1283675"/>
            <a:ext cx="4759940" cy="2752138"/>
          </a:xfrm>
          <a:prstGeom prst="rect">
            <a:avLst/>
          </a:prstGeom>
        </p:spPr>
      </p:pic>
    </p:spTree>
    <p:extLst>
      <p:ext uri="{BB962C8B-B14F-4D97-AF65-F5344CB8AC3E}">
        <p14:creationId xmlns:p14="http://schemas.microsoft.com/office/powerpoint/2010/main" val="347624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FBBB6-842A-9931-551A-71725DBCB895}"/>
              </a:ext>
            </a:extLst>
          </p:cNvPr>
          <p:cNvSpPr>
            <a:spLocks noGrp="1"/>
          </p:cNvSpPr>
          <p:nvPr>
            <p:ph type="sldNum" sz="quarter" idx="12"/>
          </p:nvPr>
        </p:nvSpPr>
        <p:spPr/>
        <p:txBody>
          <a:bodyPr/>
          <a:lstStyle/>
          <a:p>
            <a:fld id="{307E6868-079E-1649-B8D1-459B42CE4DE3}" type="slidenum">
              <a:rPr lang="en-US" smtClean="0"/>
              <a:t>9</a:t>
            </a:fld>
            <a:endParaRPr lang="en-US"/>
          </a:p>
        </p:txBody>
      </p:sp>
      <p:sp>
        <p:nvSpPr>
          <p:cNvPr id="7" name="TextBox 6">
            <a:extLst>
              <a:ext uri="{FF2B5EF4-FFF2-40B4-BE49-F238E27FC236}">
                <a16:creationId xmlns:a16="http://schemas.microsoft.com/office/drawing/2014/main" id="{9AD8A84A-80AC-99CA-20AF-0369B2D04BFE}"/>
              </a:ext>
            </a:extLst>
          </p:cNvPr>
          <p:cNvSpPr txBox="1"/>
          <p:nvPr/>
        </p:nvSpPr>
        <p:spPr>
          <a:xfrm>
            <a:off x="399659" y="1014213"/>
            <a:ext cx="7635541" cy="3932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000"/>
              </a:lnSpc>
              <a:spcAft>
                <a:spcPts val="1200"/>
              </a:spcAft>
              <a:buFont typeface="+mj-lt"/>
              <a:buAutoNum type="arabicPeriod"/>
            </a:pPr>
            <a:r>
              <a:rPr lang="en-US" sz="1600" b="1">
                <a:latin typeface="Open Sans" panose="020B0606030504020204" pitchFamily="34" charset="0"/>
                <a:ea typeface="Open Sans" panose="020B0606030504020204" pitchFamily="34" charset="0"/>
                <a:cs typeface="Open Sans" panose="020B0606030504020204" pitchFamily="34" charset="0"/>
              </a:rPr>
              <a:t>Planning Goal: </a:t>
            </a:r>
            <a:r>
              <a:rPr lang="en-US" sz="1600">
                <a:latin typeface="Open Sans" panose="020B0606030504020204" pitchFamily="34" charset="0"/>
                <a:ea typeface="Open Sans" panose="020B0606030504020204" pitchFamily="34" charset="0"/>
                <a:cs typeface="Open Sans" panose="020B0606030504020204" pitchFamily="34" charset="0"/>
              </a:rPr>
              <a:t>100 percent of RESULTS groups complete their Group Roadmaps by January 31. </a:t>
            </a:r>
            <a:r>
              <a:rPr lang="en-US" sz="1600" b="1">
                <a:solidFill>
                  <a:srgbClr val="D50032"/>
                </a:solidFill>
                <a:latin typeface="Open Sans" panose="020B0606030504020204" pitchFamily="34" charset="0"/>
                <a:ea typeface="Open Sans" panose="020B0606030504020204" pitchFamily="34" charset="0"/>
                <a:cs typeface="Open Sans" panose="020B0606030504020204" pitchFamily="34" charset="0"/>
              </a:rPr>
              <a:t>76 percent are complete.</a:t>
            </a:r>
          </a:p>
          <a:p>
            <a:pPr marL="800100" lvl="1" indent="-342900">
              <a:lnSpc>
                <a:spcPct val="114000"/>
              </a:lnSpc>
              <a:spcAft>
                <a:spcPts val="1200"/>
              </a:spcAft>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If you have not updated your Group Roster and completed your Group Roadmap, please do so ASAP. </a:t>
            </a:r>
          </a:p>
          <a:p>
            <a:pPr marL="800100" lvl="1" indent="-342900">
              <a:lnSpc>
                <a:spcPct val="114000"/>
              </a:lnSpc>
              <a:spcAft>
                <a:spcPts val="1200"/>
              </a:spcAft>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Contact Jos Linn with questions (</a:t>
            </a:r>
            <a:r>
              <a:rPr lang="en-US" sz="1600">
                <a:latin typeface="Open Sans" panose="020B0606030504020204" pitchFamily="34" charset="0"/>
                <a:ea typeface="Open Sans" panose="020B0606030504020204" pitchFamily="34" charset="0"/>
                <a:cs typeface="Open Sans" panose="020B0606030504020204" pitchFamily="34" charset="0"/>
                <a:hlinkClick r:id="rId2"/>
              </a:rPr>
              <a:t>jlinn@results.org</a:t>
            </a:r>
            <a:r>
              <a:rPr lang="en-US" sz="160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1200"/>
              </a:spcAft>
              <a:buFont typeface="+mj-lt"/>
              <a:buAutoNum type="arabicPeriod"/>
            </a:pPr>
            <a:r>
              <a:rPr lang="en-US" sz="1600" b="1">
                <a:latin typeface="Open Sans" panose="020B0606030504020204" pitchFamily="34" charset="0"/>
                <a:ea typeface="Open Sans" panose="020B0606030504020204" pitchFamily="34" charset="0"/>
                <a:cs typeface="Open Sans" panose="020B0606030504020204" pitchFamily="34" charset="0"/>
              </a:rPr>
              <a:t>Organizing Goal: </a:t>
            </a:r>
            <a:r>
              <a:rPr lang="en-US" sz="1600">
                <a:latin typeface="Open Sans" panose="020B0606030504020204" pitchFamily="34" charset="0"/>
                <a:ea typeface="Open Sans" panose="020B0606030504020204" pitchFamily="34" charset="0"/>
                <a:cs typeface="Open Sans" panose="020B0606030504020204" pitchFamily="34" charset="0"/>
              </a:rPr>
              <a:t>Engage all new advocates in leadership by inviting  them to attend and speak at congressional meetings. </a:t>
            </a:r>
            <a:r>
              <a:rPr lang="en-US" sz="1600" b="1">
                <a:solidFill>
                  <a:srgbClr val="D50032"/>
                </a:solidFill>
                <a:latin typeface="Open Sans" panose="020B0606030504020204" pitchFamily="34" charset="0"/>
                <a:ea typeface="Open Sans" panose="020B0606030504020204" pitchFamily="34" charset="0"/>
                <a:cs typeface="Open Sans" panose="020B0606030504020204" pitchFamily="34" charset="0"/>
              </a:rPr>
              <a:t>Most groups are reaching out to our 4,500 “warm leads” and getting some positive responses.</a:t>
            </a:r>
          </a:p>
          <a:p>
            <a:pPr marL="742950" lvl="1" indent="-285750">
              <a:lnSpc>
                <a:spcPct val="114000"/>
              </a:lnSpc>
              <a:spcAft>
                <a:spcPts val="1200"/>
              </a:spcAft>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Use our Set the Agenda outreach guide </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https://bit.ly/set-the-agenda</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marL="742950" lvl="1" indent="-285750">
              <a:lnSpc>
                <a:spcPct val="114000"/>
              </a:lnSpc>
              <a:spcAft>
                <a:spcPts val="1200"/>
              </a:spcAft>
              <a:buFont typeface="Arial" panose="020B0604020202020204" pitchFamily="34" charset="0"/>
              <a:buChar char="•"/>
            </a:pP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If you have questions, contact </a:t>
            </a:r>
            <a:r>
              <a:rPr lang="en-US" sz="1600">
                <a:effectLst/>
                <a:latin typeface="Open Sans" panose="020B0606030504020204" pitchFamily="34" charset="0"/>
                <a:ea typeface="Open Sans" panose="020B0606030504020204" pitchFamily="34" charset="0"/>
                <a:cs typeface="Open Sans" panose="020B0606030504020204" pitchFamily="34" charset="0"/>
              </a:rPr>
              <a:t>Alicia Stromberg</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astromberg@results.org</a:t>
            </a:r>
            <a:r>
              <a:rPr lang="en-US" sz="16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811EACCA-AD08-3C32-48EC-C93F4963211E}"/>
              </a:ext>
            </a:extLst>
          </p:cNvPr>
          <p:cNvSpPr txBox="1">
            <a:spLocks/>
          </p:cNvSpPr>
          <p:nvPr/>
        </p:nvSpPr>
        <p:spPr>
          <a:xfrm>
            <a:off x="871254" y="196736"/>
            <a:ext cx="7401491" cy="5054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3999"/>
              </a:lnSpc>
            </a:pPr>
            <a:r>
              <a:rPr lang="en-US" sz="2800" b="1">
                <a:solidFill>
                  <a:srgbClr val="D50032"/>
                </a:solidFill>
                <a:latin typeface="Open Sans" panose="020B0606030504020204" pitchFamily="34" charset="0"/>
                <a:ea typeface="Open Sans" panose="020B0606030504020204" pitchFamily="34" charset="0"/>
                <a:cs typeface="Open Sans" panose="020B0606030504020204" pitchFamily="34" charset="0"/>
              </a:rPr>
              <a:t>Set the Agenda Campaign</a:t>
            </a:r>
          </a:p>
          <a:p>
            <a:pPr>
              <a:lnSpc>
                <a:spcPct val="113999"/>
              </a:lnSpc>
            </a:pPr>
            <a:r>
              <a:rPr lang="en-US" sz="1400">
                <a:latin typeface="Open Sans" panose="020B0606030504020204" pitchFamily="34" charset="0"/>
                <a:ea typeface="Open Sans" panose="020B0606030504020204" pitchFamily="34" charset="0"/>
                <a:cs typeface="Open Sans" panose="020B0606030504020204" pitchFamily="34" charset="0"/>
                <a:hlinkClick r:id="rId5"/>
              </a:rPr>
              <a:t>https://results.org/set-the-agenda</a:t>
            </a:r>
            <a:r>
              <a:rPr lang="en-US" sz="14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5850685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Custom 8">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9.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5" ma:contentTypeDescription="Create a new document." ma:contentTypeScope="" ma:versionID="2980e4fcd8eca15e3b15bfcf451d7ff7">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f15cf0024e61c46ef28f59303a83247b"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959BF8-6FB4-40AF-AF38-2D057E67A497}">
  <ds:schemaRefs>
    <ds:schemaRef ds:uri="http://www.w3.org/XML/1998/namespace"/>
    <ds:schemaRef ds:uri="http://schemas.microsoft.com/office/2006/metadata/properties"/>
    <ds:schemaRef ds:uri="http://purl.org/dc/elements/1.1/"/>
    <ds:schemaRef ds:uri="http://purl.org/dc/terms/"/>
    <ds:schemaRef ds:uri="http://schemas.microsoft.com/office/2006/documentManagement/types"/>
    <ds:schemaRef ds:uri="ef035fee-706e-4acb-9a43-6ee1a9ecef89"/>
    <ds:schemaRef ds:uri="http://schemas.microsoft.com/office/infopath/2007/PartnerControls"/>
    <ds:schemaRef ds:uri="http://schemas.openxmlformats.org/package/2006/metadata/core-properties"/>
    <ds:schemaRef ds:uri="e1541ae8-567d-462c-9e78-c3b0dfdaed9d"/>
    <ds:schemaRef ds:uri="http://purl.org/dc/dcmitype/"/>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6EF67DBC-6AFE-4D0C-8F72-70929A9E123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On-screen Show (16:9)</PresentationFormat>
  <Paragraphs>308</Paragraphs>
  <Slides>38</Slides>
  <Notes>27</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38</vt:i4>
      </vt:variant>
    </vt:vector>
  </HeadingPairs>
  <TitlesOfParts>
    <vt:vector size="62" baseType="lpstr">
      <vt:lpstr>Arial</vt:lpstr>
      <vt:lpstr>Calibri</vt:lpstr>
      <vt:lpstr>Courier New</vt:lpstr>
      <vt:lpstr>Lato</vt:lpstr>
      <vt:lpstr>Lato-Regular</vt:lpstr>
      <vt:lpstr>Noto Sans Symbols</vt:lpstr>
      <vt:lpstr>Open Sans</vt:lpstr>
      <vt:lpstr>Segoe UI</vt:lpstr>
      <vt:lpstr>Symbol</vt:lpstr>
      <vt:lpstr>Wingdings</vt:lpstr>
      <vt:lpstr>Custom Design</vt:lpstr>
      <vt:lpstr>Office Theme</vt:lpstr>
      <vt:lpstr>Custom Design</vt:lpstr>
      <vt:lpstr>Back cover 2</vt:lpstr>
      <vt:lpstr>2_Inside layout</vt:lpstr>
      <vt:lpstr>1_Office Theme</vt:lpstr>
      <vt:lpstr>1_Office Theme</vt:lpstr>
      <vt:lpstr>Header Slides</vt:lpstr>
      <vt:lpstr>4_Office Theme</vt:lpstr>
      <vt:lpstr>3_Office Theme</vt:lpstr>
      <vt:lpstr>Office Theme</vt:lpstr>
      <vt:lpstr>Office Theme</vt:lpstr>
      <vt:lpstr>Office Theme</vt:lpstr>
      <vt:lpstr>Office Theme</vt:lpstr>
      <vt:lpstr>PowerPoint Presentation</vt:lpstr>
      <vt:lpstr>Our Values &amp; Resources</vt:lpstr>
      <vt:lpstr> Lakeisha McVey Senior Associate, Experts on Poverty  Read more about the Experts on Poverty at https://results.org/experts-on-poverty  </vt:lpstr>
      <vt:lpstr>La’Shon Marshall (and her son Caleb) RESULTS volunteer (Detroit) and Expert on Poverty  We encourage you to visit her tribute page and share remembrances of La’Shon (https://results.org/lashon)</vt:lpstr>
      <vt:lpstr>PowerPoint Presentation</vt:lpstr>
      <vt:lpstr>Thank you for joining us!</vt:lpstr>
      <vt:lpstr>Welcome new RESULTS volunteers</vt:lpstr>
      <vt:lpstr>Set the Agenda!</vt:lpstr>
      <vt:lpstr>PowerPoint Presentation</vt:lpstr>
      <vt:lpstr>PowerPoint Presentation</vt:lpstr>
      <vt:lpstr>PowerPoint Presentation</vt:lpstr>
      <vt:lpstr>Let's practice our advocacy skills! </vt:lpstr>
      <vt:lpstr>Breakouts</vt:lpstr>
      <vt:lpstr>U.S. Poverty Laser Talk  Renter Tax Credit</vt:lpstr>
      <vt:lpstr>Global Poverty Laser Talk  Appropriations for global tuberculosis</vt:lpstr>
      <vt:lpstr>PowerPoint Presentation</vt:lpstr>
      <vt:lpstr>March Policy Forums</vt:lpstr>
      <vt:lpstr>2023 Anti-Oppression Work</vt:lpstr>
      <vt:lpstr>Free Agents and New Advocate Orientations</vt:lpstr>
      <vt:lpstr>Partner Organization Webinars</vt:lpstr>
      <vt:lpstr>Learning and Sharing Opportunities</vt:lpstr>
      <vt:lpstr>PowerPoint Presentation</vt:lpstr>
      <vt:lpstr>Our long-term goal: Economic Justice through the tax code</vt:lpstr>
      <vt:lpstr> Cara Baldari First Focus on Children www.firstfocus.org  </vt:lpstr>
      <vt:lpstr>PowerPoint Presentation</vt:lpstr>
      <vt:lpstr>PowerPoint Presentation</vt:lpstr>
      <vt:lpstr>State of Play on the Hill</vt:lpstr>
      <vt:lpstr>State of U.S. Economy </vt:lpstr>
      <vt:lpstr>Additional Resources </vt:lpstr>
      <vt:lpstr>PowerPoint Presentation</vt:lpstr>
      <vt:lpstr>U.S. Poverty Policy Staff Announcement</vt:lpstr>
      <vt:lpstr>PowerPoint Presentation</vt:lpstr>
      <vt:lpstr>PowerPoint Presentation</vt:lpstr>
      <vt:lpstr>FY24 Appropriations Requests</vt:lpstr>
      <vt:lpstr>asking members of Congress to sign “Dear Colleague” letters on funding.</vt:lpstr>
      <vt:lpstr>Appropriations Process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2</cp:revision>
  <dcterms:created xsi:type="dcterms:W3CDTF">2021-11-05T14:44:55Z</dcterms:created>
  <dcterms:modified xsi:type="dcterms:W3CDTF">2023-03-04T19:38:52Z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2255525</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