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9" r:id="rId5"/>
    <p:sldMasterId id="2147483764" r:id="rId6"/>
    <p:sldMasterId id="2147483694" r:id="rId7"/>
    <p:sldMasterId id="2147483717" r:id="rId8"/>
    <p:sldMasterId id="2147483734" r:id="rId9"/>
    <p:sldMasterId id="2147483679" r:id="rId10"/>
    <p:sldMasterId id="2147483807" r:id="rId11"/>
    <p:sldMasterId id="2147483882" r:id="rId12"/>
    <p:sldMasterId id="2147483886" r:id="rId13"/>
    <p:sldMasterId id="2147483870" r:id="rId14"/>
    <p:sldMasterId id="2147483844" r:id="rId15"/>
    <p:sldMasterId id="2147483648" r:id="rId16"/>
  </p:sldMasterIdLst>
  <p:notesMasterIdLst>
    <p:notesMasterId r:id="rId54"/>
  </p:notesMasterIdLst>
  <p:sldIdLst>
    <p:sldId id="953" r:id="rId17"/>
    <p:sldId id="1346" r:id="rId18"/>
    <p:sldId id="1733" r:id="rId19"/>
    <p:sldId id="1756" r:id="rId20"/>
    <p:sldId id="1685" r:id="rId21"/>
    <p:sldId id="1675" r:id="rId22"/>
    <p:sldId id="1787" r:id="rId23"/>
    <p:sldId id="1752" r:id="rId24"/>
    <p:sldId id="1750" r:id="rId25"/>
    <p:sldId id="1753" r:id="rId26"/>
    <p:sldId id="1765" r:id="rId27"/>
    <p:sldId id="1786" r:id="rId28"/>
    <p:sldId id="1781" r:id="rId29"/>
    <p:sldId id="1782" r:id="rId30"/>
    <p:sldId id="1780" r:id="rId31"/>
    <p:sldId id="1783" r:id="rId32"/>
    <p:sldId id="1784" r:id="rId33"/>
    <p:sldId id="1771" r:id="rId34"/>
    <p:sldId id="1705" r:id="rId35"/>
    <p:sldId id="1769" r:id="rId36"/>
    <p:sldId id="1773" r:id="rId37"/>
    <p:sldId id="1774" r:id="rId38"/>
    <p:sldId id="1776" r:id="rId39"/>
    <p:sldId id="1770" r:id="rId40"/>
    <p:sldId id="1778" r:id="rId41"/>
    <p:sldId id="1777" r:id="rId42"/>
    <p:sldId id="1662" r:id="rId43"/>
    <p:sldId id="1772" r:id="rId44"/>
    <p:sldId id="1768" r:id="rId45"/>
    <p:sldId id="1767" r:id="rId46"/>
    <p:sldId id="1762" r:id="rId47"/>
    <p:sldId id="1775" r:id="rId48"/>
    <p:sldId id="1788" r:id="rId49"/>
    <p:sldId id="1761" r:id="rId50"/>
    <p:sldId id="1763" r:id="rId51"/>
    <p:sldId id="1725" r:id="rId52"/>
    <p:sldId id="954"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36F06-47AD-FC03-EDF0-2FCA5D3AFB9E}" name="Katie Fleischer" initials="KF" userId="S::kfleischer@results.org::245d91a2-b874-4458-8cf1-313eb8d1d067" providerId="AD"/>
  <p188:author id="{0521AA30-22C4-80C6-2A4C-19C759C2BBBA}" name="Meredith Dodson" initials="MD" userId="S::mdodson@results.org::b527efdd-0004-489a-9f17-7b9e156c8416" providerId="AD"/>
  <p188:author id="{BD823E34-3925-9941-8C30-25418EC29A5A}" name="Sean" initials="S" userId="Sean" providerId="None"/>
  <p188:author id="{BB9DAE35-DCE7-55EA-A43E-6B5F23787161}" name="Michael Santos" initials="MS" userId="S::msantos@results.org::c2c81859-0763-49e8-9efe-48b9db78a9cc" providerId="AD"/>
  <p188:author id="{EF24129D-97F3-C03F-308B-4B66F8341C5F}" name="Ken Patterson" initials="KP" userId="S::kpatterson@results.org::88e63aaa-76ae-4019-8c1c-bcddfe995a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9"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29B5CF"/>
    <a:srgbClr val="D50035"/>
    <a:srgbClr val="000000"/>
    <a:srgbClr val="E41034"/>
    <a:srgbClr val="ED1944"/>
    <a:srgbClr val="FFB81C"/>
    <a:srgbClr val="FBFBFB"/>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2203D-257C-8295-239D-18F1FDBB3BC8}" v="65" dt="2022-12-02T15:16:51.542"/>
    <p1510:client id="{39798CF4-F7A4-402E-9B96-2C141CFF34AC}" v="164" dt="2022-12-01T23:00:22.571"/>
    <p1510:client id="{41B9B27F-2917-4883-9B61-D6BCE9627C00}" v="1613" dt="2022-12-02T21:02:49.519"/>
    <p1510:client id="{71746B59-6A30-056B-4DA6-A34675489503}" v="777" dt="2022-12-02T15:13:26.181"/>
    <p1510:client id="{899FC19F-453E-DA5A-B015-2CD35D79A85F}" v="18" dt="2022-12-02T17:15:26.340"/>
    <p1510:client id="{8F4A5BC8-479D-447A-BD83-F646921D06C0}" v="655" dt="2022-12-02T20:28:38.290"/>
    <p1510:client id="{93AE245F-58E3-D0EA-448E-0814097634FF}" v="676" dt="2022-12-02T15:33:19.080"/>
    <p1510:client id="{BCA1CBFD-A798-C563-05A6-9F126CAF5EEB}" v="46" dt="2022-12-01T22:49:14.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662" autoAdjust="0"/>
  </p:normalViewPr>
  <p:slideViewPr>
    <p:cSldViewPr snapToGrid="0">
      <p:cViewPr varScale="1">
        <p:scale>
          <a:sx n="154" d="100"/>
          <a:sy n="154" d="100"/>
        </p:scale>
        <p:origin x="984" y="18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3.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3/22/23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dirty="0"/>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dirty="0"/>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US" sz="1800" dirty="0"/>
              <a:t>This is for those of you who are Senate point people. And, I’ve got more detailed </a:t>
            </a:r>
          </a:p>
          <a:p>
            <a:pPr marL="0" marR="0" lvl="0" indent="0" algn="l" defTabSz="914400" rtl="0" eaLnBrk="1" fontAlgn="auto" latinLnBrk="0" hangingPunct="1">
              <a:lnSpc>
                <a:spcPct val="115000"/>
              </a:lnSpc>
              <a:spcBef>
                <a:spcPts val="0"/>
              </a:spcBef>
              <a:spcAft>
                <a:spcPts val="600"/>
              </a:spcAft>
              <a:buClrTx/>
              <a:buSzTx/>
              <a:buFontTx/>
              <a:buNone/>
              <a:tabLst/>
              <a:defRPr/>
            </a:pPr>
            <a:r>
              <a:rPr lang="en-US" sz="1800" dirty="0"/>
              <a:t>DP for some of you</a:t>
            </a:r>
          </a:p>
          <a:p>
            <a:pPr marL="0" marR="0" lvl="0" indent="0" algn="l" defTabSz="914400" rtl="0" eaLnBrk="1" fontAlgn="auto" latinLnBrk="0" hangingPunct="1">
              <a:lnSpc>
                <a:spcPct val="115000"/>
              </a:lnSpc>
              <a:spcBef>
                <a:spcPts val="0"/>
              </a:spcBef>
              <a:spcAft>
                <a:spcPts val="600"/>
              </a:spcAft>
              <a:buClrTx/>
              <a:buSzTx/>
              <a:buFontTx/>
              <a:buNone/>
              <a:tabLst/>
              <a:defRPr/>
            </a:pPr>
            <a:r>
              <a:rPr lang="en-US" sz="1800" dirty="0"/>
              <a:t>So, let’s pause for a moment and pair up to practice how we’ll make the “ask” 9:45-9:50</a:t>
            </a:r>
            <a:endParaRPr lang="en-US" sz="1800" dirty="0">
              <a:ea typeface="Calibri"/>
              <a:cs typeface="Calibri"/>
            </a:endParaRPr>
          </a:p>
          <a:p>
            <a:pPr marL="0" marR="0">
              <a:lnSpc>
                <a:spcPct val="115000"/>
              </a:lnSpc>
              <a:spcBef>
                <a:spcPts val="0"/>
              </a:spcBef>
              <a:spcAft>
                <a:spcPts val="600"/>
              </a:spcAft>
            </a:pPr>
            <a:endParaRPr lang="en-US" sz="18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0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media… Jos draft. Don’t say permanent.</a:t>
            </a:r>
          </a:p>
        </p:txBody>
      </p:sp>
      <p:sp>
        <p:nvSpPr>
          <p:cNvPr id="4" name="Slide Number Placeholder 3"/>
          <p:cNvSpPr>
            <a:spLocks noGrp="1"/>
          </p:cNvSpPr>
          <p:nvPr>
            <p:ph type="sldNum" sz="quarter" idx="5"/>
          </p:nvPr>
        </p:nvSpPr>
        <p:spPr/>
        <p:txBody>
          <a:bodyPr/>
          <a:lstStyle/>
          <a:p>
            <a:fld id="{C5EB412F-BD62-4D23-A74D-7CDB5EF1780C}" type="slidenum">
              <a:rPr lang="en-US" smtClean="0"/>
              <a:t>11</a:t>
            </a:fld>
            <a:endParaRPr lang="en-US" dirty="0"/>
          </a:p>
        </p:txBody>
      </p:sp>
    </p:spTree>
    <p:extLst>
      <p:ext uri="{BB962C8B-B14F-4D97-AF65-F5344CB8AC3E}">
        <p14:creationId xmlns:p14="http://schemas.microsoft.com/office/powerpoint/2010/main" val="3320904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18</a:t>
            </a:fld>
            <a:endParaRPr lang="en-US" dirty="0"/>
          </a:p>
        </p:txBody>
      </p:sp>
    </p:spTree>
    <p:extLst>
      <p:ext uri="{BB962C8B-B14F-4D97-AF65-F5344CB8AC3E}">
        <p14:creationId xmlns:p14="http://schemas.microsoft.com/office/powerpoint/2010/main" val="92300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19</a:t>
            </a:fld>
            <a:endParaRPr lang="en-US" dirty="0"/>
          </a:p>
        </p:txBody>
      </p:sp>
    </p:spTree>
    <p:extLst>
      <p:ext uri="{BB962C8B-B14F-4D97-AF65-F5344CB8AC3E}">
        <p14:creationId xmlns:p14="http://schemas.microsoft.com/office/powerpoint/2010/main" val="396914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01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31</a:t>
            </a:fld>
            <a:endParaRPr lang="en-US" dirty="0"/>
          </a:p>
        </p:txBody>
      </p:sp>
    </p:spTree>
    <p:extLst>
      <p:ext uri="{BB962C8B-B14F-4D97-AF65-F5344CB8AC3E}">
        <p14:creationId xmlns:p14="http://schemas.microsoft.com/office/powerpoint/2010/main" val="210521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32</a:t>
            </a:fld>
            <a:endParaRPr lang="en-US" dirty="0"/>
          </a:p>
        </p:txBody>
      </p:sp>
    </p:spTree>
    <p:extLst>
      <p:ext uri="{BB962C8B-B14F-4D97-AF65-F5344CB8AC3E}">
        <p14:creationId xmlns:p14="http://schemas.microsoft.com/office/powerpoint/2010/main" val="62073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33</a:t>
            </a:fld>
            <a:endParaRPr lang="en-US" dirty="0"/>
          </a:p>
        </p:txBody>
      </p:sp>
    </p:spTree>
    <p:extLst>
      <p:ext uri="{BB962C8B-B14F-4D97-AF65-F5344CB8AC3E}">
        <p14:creationId xmlns:p14="http://schemas.microsoft.com/office/powerpoint/2010/main" val="299709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34</a:t>
            </a:fld>
            <a:endParaRPr lang="en-US" dirty="0"/>
          </a:p>
        </p:txBody>
      </p:sp>
    </p:spTree>
    <p:extLst>
      <p:ext uri="{BB962C8B-B14F-4D97-AF65-F5344CB8AC3E}">
        <p14:creationId xmlns:p14="http://schemas.microsoft.com/office/powerpoint/2010/main" val="206281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35</a:t>
            </a:fld>
            <a:endParaRPr lang="en-US" dirty="0"/>
          </a:p>
        </p:txBody>
      </p:sp>
    </p:spTree>
    <p:extLst>
      <p:ext uri="{BB962C8B-B14F-4D97-AF65-F5344CB8AC3E}">
        <p14:creationId xmlns:p14="http://schemas.microsoft.com/office/powerpoint/2010/main" val="149064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a:t>
            </a:fld>
            <a:endParaRPr lang="en-US" dirty="0"/>
          </a:p>
        </p:txBody>
      </p:sp>
    </p:spTree>
    <p:extLst>
      <p:ext uri="{BB962C8B-B14F-4D97-AF65-F5344CB8AC3E}">
        <p14:creationId xmlns:p14="http://schemas.microsoft.com/office/powerpoint/2010/main" val="3063819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36</a:t>
            </a:fld>
            <a:endParaRPr lang="en-US" dirty="0"/>
          </a:p>
        </p:txBody>
      </p:sp>
    </p:spTree>
    <p:extLst>
      <p:ext uri="{BB962C8B-B14F-4D97-AF65-F5344CB8AC3E}">
        <p14:creationId xmlns:p14="http://schemas.microsoft.com/office/powerpoint/2010/main" val="2437661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37</a:t>
            </a:fld>
            <a:endParaRPr lang="en-US" dirty="0"/>
          </a:p>
        </p:txBody>
      </p:sp>
    </p:spTree>
    <p:extLst>
      <p:ext uri="{BB962C8B-B14F-4D97-AF65-F5344CB8AC3E}">
        <p14:creationId xmlns:p14="http://schemas.microsoft.com/office/powerpoint/2010/main" val="102233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dirty="0"/>
          </a:p>
        </p:txBody>
      </p:sp>
    </p:spTree>
    <p:extLst>
      <p:ext uri="{BB962C8B-B14F-4D97-AF65-F5344CB8AC3E}">
        <p14:creationId xmlns:p14="http://schemas.microsoft.com/office/powerpoint/2010/main" val="110533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a:t>
            </a:fld>
            <a:endParaRPr lang="en-US" dirty="0"/>
          </a:p>
        </p:txBody>
      </p:sp>
    </p:spTree>
    <p:extLst>
      <p:ext uri="{BB962C8B-B14F-4D97-AF65-F5344CB8AC3E}">
        <p14:creationId xmlns:p14="http://schemas.microsoft.com/office/powerpoint/2010/main" val="382821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dirty="0"/>
          </a:p>
        </p:txBody>
      </p:sp>
    </p:spTree>
    <p:extLst>
      <p:ext uri="{BB962C8B-B14F-4D97-AF65-F5344CB8AC3E}">
        <p14:creationId xmlns:p14="http://schemas.microsoft.com/office/powerpoint/2010/main" val="396561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MD revise before webinar, mention “year-end” = multiple approps bills, otherwise known as an omnibus. Key because that is the vehicle (vs a Continuing Resolution or CR) for any tax provisions – and Republican Senate Finance Committee staff if comes  9:25</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Most of this presentation is now going to focus more on potential responses from more conservative audiences. </a:t>
            </a:r>
          </a:p>
          <a:p>
            <a:endParaRPr lang="en-US" dirty="0">
              <a:ea typeface="Calibri"/>
              <a:cs typeface="Calibri"/>
            </a:endParaRPr>
          </a:p>
          <a:p>
            <a:r>
              <a:rPr lang="en-US" dirty="0">
                <a:ea typeface="Calibri"/>
                <a:cs typeface="Calibri"/>
              </a:rPr>
              <a:t>MD Dem strategy then </a:t>
            </a:r>
          </a:p>
          <a:p>
            <a:endParaRPr lang="en-US" dirty="0">
              <a:ea typeface="Calibri"/>
              <a:cs typeface="Calibri"/>
            </a:endParaRPr>
          </a:p>
          <a:p>
            <a:r>
              <a:rPr lang="en-US" dirty="0">
                <a:ea typeface="Calibri"/>
                <a:cs typeface="Calibri"/>
              </a:rPr>
              <a:t>DP GOP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10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MD revise before webinar, mention “year-end” = multiple approps bills, otherwise known as an omnibus. Key because that is the vehicle (vs a Continuing Resolution or CR) for any tax provisions – and Republican Senate Finance Committee staff if comes  9:25</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Most of this presentation is now going to focus more on potential responses from more conservative audiences. </a:t>
            </a:r>
          </a:p>
          <a:p>
            <a:endParaRPr lang="en-US" dirty="0">
              <a:ea typeface="Calibri"/>
              <a:cs typeface="Calibri"/>
            </a:endParaRPr>
          </a:p>
          <a:p>
            <a:r>
              <a:rPr lang="en-US" dirty="0">
                <a:ea typeface="Calibri"/>
                <a:cs typeface="Calibri"/>
              </a:rPr>
              <a:t>MD Dem strategy then </a:t>
            </a:r>
          </a:p>
          <a:p>
            <a:endParaRPr lang="en-US" dirty="0">
              <a:ea typeface="Calibri"/>
              <a:cs typeface="Calibri"/>
            </a:endParaRPr>
          </a:p>
          <a:p>
            <a:r>
              <a:rPr lang="en-US" dirty="0">
                <a:ea typeface="Calibri"/>
                <a:cs typeface="Calibri"/>
              </a:rPr>
              <a:t>DP GOP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92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MD 9:12 Many of you saw this new data on our November 17 webinar but I thought it would be helpful to go through it again – and to highlight that there are new state-specific numbers you can use in your advocacy the next few weeks.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As a reminder, last year was historic – we saw huge reductions in child poverty. For the first time, the CTC was fully available to the lowest income families. As a reminder, this is often called “full refundability”.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As of now, we are back at “current law” and this means that the policymakers have left millions of the lowest-income families out of receiving the full value of the CTC. New estimates from CBPP indicate that 19 million children in those lowest-income families are again left out from the Child Tax Credit under current law. Some families – those with the lowest incomes or no incomes, get no CTC at all while others only get a portion of the CTC that higher-income families can claim. State numbers from the new CBPP estimates are embedded in your leave behinds.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As I noted during our November 17 webinar: Here is a major policy designed to help with the costs of raising children that leaves out 19 million children whose families face challenges meeting basic expenses. This is a reminder of how skewed policymaking can be – and why people like you raising your voices is so important.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And, it is important to recognize the disparate impact of these policies. Because of the legacies of systemic and ongoing racism and other forms of oppression, Black families and other people of color </a:t>
            </a:r>
            <a:r>
              <a:rPr lang="en-US" sz="1200" b="0" i="0" dirty="0">
                <a:solidFill>
                  <a:srgbClr val="575757"/>
                </a:solidFill>
                <a:effectLst/>
                <a:latin typeface="Roboto" panose="02000000000000000000" pitchFamily="2" charset="0"/>
              </a:rPr>
              <a:t>are overrepresented in low-paid work. As you can see here, 45% of Black children and almost 40% of Latino and American Indian &amp; Alaskan Native children are left out of the full CTC. It is critical that we pass policies that close these racial poverty gaps – and do more to achieve racial equity and counter forms of intersecting oppression.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 addition, 1/3 of children in rural areas https://www.cbpp.org/research/federal-tax/year-end-tax-policy-priority-expand-the-child-tax-credit-for-the-19-million#appendix-table-1 – higher percentage than in metropolitan. These percentages for your state are also in your leave behind.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Also 670,000 children in veteran households nationwide are left out of CTC for lack of sufficient income.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So, let’s pause for a moment and pair up to practice how we are going to make the case for why each of us thinks expanding the CTC is important. 9:15-9:20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63AC6C3-941E-44A4-8A1A-AE32C757C6F6}"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a:cs typeface="+mn-cs"/>
            </a:endParaRPr>
          </a:p>
        </p:txBody>
      </p:sp>
    </p:spTree>
    <p:extLst>
      <p:ext uri="{BB962C8B-B14F-4D97-AF65-F5344CB8AC3E}">
        <p14:creationId xmlns:p14="http://schemas.microsoft.com/office/powerpoint/2010/main" val="48122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8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Anything can happen – if it doesn’t not lack of trying. You are tip of the spear – playing critical role in this… don’t stop now. </a:t>
            </a:r>
          </a:p>
          <a:p>
            <a:pPr marL="0" marR="0">
              <a:lnSpc>
                <a:spcPct val="115000"/>
              </a:lnSpc>
              <a:spcBef>
                <a:spcPts val="0"/>
              </a:spcBef>
              <a:spcAft>
                <a:spcPts val="600"/>
              </a:spcAft>
            </a:pPr>
            <a:r>
              <a:rPr lang="en-US" sz="18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Here’s how to get your whole group involved: 1. Point person reach out to Senate tax aide. 2. everyone (Action Network) call-in 12/7 call-in – we’ll send alert out on Wed, forward along and call yourselves. … </a:t>
            </a:r>
          </a:p>
          <a:p>
            <a:pPr marL="0" marR="0">
              <a:lnSpc>
                <a:spcPct val="115000"/>
              </a:lnSpc>
              <a:spcBef>
                <a:spcPts val="0"/>
              </a:spcBef>
              <a:spcAft>
                <a:spcPts val="600"/>
              </a:spcAft>
            </a:pPr>
            <a:r>
              <a:rPr lang="en-US" sz="18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DP your story has power – for those that can, I urge you to share why you think the CTC should be expanded. 9:40</a:t>
            </a:r>
          </a:p>
          <a:p>
            <a:pPr marL="0" marR="0">
              <a:lnSpc>
                <a:spcPct val="115000"/>
              </a:lnSpc>
              <a:spcBef>
                <a:spcPts val="0"/>
              </a:spcBef>
              <a:spcAft>
                <a:spcPts val="600"/>
              </a:spcAft>
            </a:pPr>
            <a:endParaRPr lang="en-US" sz="18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47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AC1FFA-72A9-44A4-8A51-2DE110A633AF}" type="datetime1">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4EE51-0DEF-41A3-AA68-933C407F6780}" type="datetime1">
              <a:rPr lang="en-US" smtClean="0"/>
              <a:t>3/22/23</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F94C2A-507C-4068-B820-450DE149F251}" type="datetime1">
              <a:rPr lang="en-US" smtClean="0"/>
              <a:t>3/22/23</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320DDC-577E-40B3-8138-E7F721BAA6E4}" type="datetime1">
              <a:rPr lang="en-US" smtClean="0"/>
              <a:t>3/22/23</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51FB32-7682-45B9-A2E3-3702586BC7CF}" type="datetime1">
              <a:rPr lang="en-US" smtClean="0"/>
              <a:t>3/22/23</a:t>
            </a:fld>
            <a:endParaRPr lang="en-US" dirty="0"/>
          </a:p>
        </p:txBody>
      </p:sp>
      <p:sp>
        <p:nvSpPr>
          <p:cNvPr id="4" name="Slide Number Placeholder 5">
            <a:extLst>
              <a:ext uri="{FF2B5EF4-FFF2-40B4-BE49-F238E27FC236}">
                <a16:creationId xmlns:a16="http://schemas.microsoft.com/office/drawing/2014/main" id="{A9801C87-D821-CE26-D68B-848F14933BCB}"/>
              </a:ext>
            </a:extLst>
          </p:cNvPr>
          <p:cNvSpPr txBox="1">
            <a:spLocks/>
          </p:cNvSpPr>
          <p:nvPr userDrawn="1"/>
        </p:nvSpPr>
        <p:spPr>
          <a:xfrm>
            <a:off x="0" y="-6570"/>
            <a:ext cx="368742"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D785A-0AA0-42B6-AB37-B4A84FE3946D}" type="datetime1">
              <a:rPr lang="en-US" smtClean="0"/>
              <a:t>3/22/23</a:t>
            </a:fld>
            <a:endParaRPr lang="en-US" dirty="0"/>
          </a:p>
        </p:txBody>
      </p:sp>
      <p:sp>
        <p:nvSpPr>
          <p:cNvPr id="3" name="Slide Number Placeholder 5">
            <a:extLst>
              <a:ext uri="{FF2B5EF4-FFF2-40B4-BE49-F238E27FC236}">
                <a16:creationId xmlns:a16="http://schemas.microsoft.com/office/drawing/2014/main" id="{D710AC2B-1FAC-FDB7-460C-0255CCB0A528}"/>
              </a:ext>
            </a:extLst>
          </p:cNvPr>
          <p:cNvSpPr txBox="1">
            <a:spLocks/>
          </p:cNvSpPr>
          <p:nvPr userDrawn="1"/>
        </p:nvSpPr>
        <p:spPr>
          <a:xfrm>
            <a:off x="0" y="-6570"/>
            <a:ext cx="368742"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3/22/23</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E23C0-9638-42A8-A1CD-2DF5BB271681}" type="datetime1">
              <a:rPr lang="en-US" smtClean="0"/>
              <a:t>3/22/23</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EA843-5BDB-4874-980D-BC431AE9BDB1}" type="datetime1">
              <a:rPr lang="en-US" smtClean="0"/>
              <a:t>3/22/23</a:t>
            </a:fld>
            <a:endParaRPr lang="en-US" dirty="0"/>
          </a:p>
        </p:txBody>
      </p:sp>
      <p:sp>
        <p:nvSpPr>
          <p:cNvPr id="6" name="Slide Number Placeholder 5">
            <a:extLst>
              <a:ext uri="{FF2B5EF4-FFF2-40B4-BE49-F238E27FC236}">
                <a16:creationId xmlns:a16="http://schemas.microsoft.com/office/drawing/2014/main" id="{0A458AFA-FA8C-3583-023C-D15DCBA1123E}"/>
              </a:ext>
            </a:extLst>
          </p:cNvPr>
          <p:cNvSpPr txBox="1">
            <a:spLocks/>
          </p:cNvSpPr>
          <p:nvPr userDrawn="1"/>
        </p:nvSpPr>
        <p:spPr>
          <a:xfrm>
            <a:off x="0" y="-6570"/>
            <a:ext cx="368742"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9BF96-131B-43EB-8661-BF193A56ACBF}" type="datetime1">
              <a:rPr lang="en-US" smtClean="0"/>
              <a:t>3/22/23</a:t>
            </a:fld>
            <a:endParaRPr lang="en-US" dirty="0"/>
          </a:p>
        </p:txBody>
      </p:sp>
      <p:sp>
        <p:nvSpPr>
          <p:cNvPr id="5" name="Slide Number Placeholder 5">
            <a:extLst>
              <a:ext uri="{FF2B5EF4-FFF2-40B4-BE49-F238E27FC236}">
                <a16:creationId xmlns:a16="http://schemas.microsoft.com/office/drawing/2014/main" id="{99238B10-87FB-665E-E4DD-B264836B8FEB}"/>
              </a:ext>
            </a:extLst>
          </p:cNvPr>
          <p:cNvSpPr txBox="1">
            <a:spLocks/>
          </p:cNvSpPr>
          <p:nvPr userDrawn="1"/>
        </p:nvSpPr>
        <p:spPr>
          <a:xfrm>
            <a:off x="0" y="-6570"/>
            <a:ext cx="368742"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0CE50-B169-4F42-AB9C-CA60D3C30CF6}" type="datetime1">
              <a:rPr lang="en-US" smtClean="0"/>
              <a:t>3/22/23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156EC6E7-5FA4-A007-254A-A6DF61ADEC9D}"/>
              </a:ext>
            </a:extLst>
          </p:cNvPr>
          <p:cNvSpPr txBox="1">
            <a:spLocks/>
          </p:cNvSpPr>
          <p:nvPr userDrawn="1"/>
        </p:nvSpPr>
        <p:spPr>
          <a:xfrm>
            <a:off x="0" y="-6570"/>
            <a:ext cx="368742"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3/22/23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dirty="0">
                <a:solidFill>
                  <a:schemeClr val="bg1"/>
                </a:solidFill>
                <a:latin typeface="Arial"/>
                <a:cs typeface="Arial"/>
              </a:rPr>
              <a:t>25 E STREET, NW</a:t>
            </a:r>
          </a:p>
          <a:p>
            <a:pPr lvl="0">
              <a:lnSpc>
                <a:spcPct val="130000"/>
              </a:lnSpc>
            </a:pPr>
            <a:r>
              <a:rPr lang="en-US" sz="1400" dirty="0">
                <a:solidFill>
                  <a:schemeClr val="bg1"/>
                </a:solidFill>
                <a:latin typeface="Arial"/>
                <a:cs typeface="Arial"/>
              </a:rPr>
              <a:t>WASHINGTON, DC 20001</a:t>
            </a:r>
          </a:p>
          <a:p>
            <a:pPr lvl="0">
              <a:lnSpc>
                <a:spcPct val="130000"/>
              </a:lnSpc>
            </a:pPr>
            <a:r>
              <a:rPr lang="en-US" sz="1400" dirty="0">
                <a:solidFill>
                  <a:schemeClr val="bg1"/>
                </a:solidFill>
                <a:latin typeface="Arial"/>
                <a:cs typeface="Arial"/>
              </a:rPr>
              <a:t>(202) 628-8787</a:t>
            </a:r>
          </a:p>
          <a:p>
            <a:pPr lvl="0">
              <a:lnSpc>
                <a:spcPct val="130000"/>
              </a:lnSpc>
            </a:pPr>
            <a:r>
              <a:rPr lang="en-US" sz="1400" dirty="0">
                <a:solidFill>
                  <a:schemeClr val="bg1"/>
                </a:solidFill>
                <a:latin typeface="Arial"/>
                <a:cs typeface="Arial"/>
              </a:rPr>
              <a:t>1 (800) 233-1200</a:t>
            </a:r>
          </a:p>
          <a:p>
            <a:pPr lvl="0">
              <a:lnSpc>
                <a:spcPct val="130000"/>
              </a:lnSpc>
            </a:pPr>
            <a:r>
              <a:rPr lang="en-US" sz="1400" b="1" dirty="0">
                <a:solidFill>
                  <a:schemeClr val="bg1"/>
                </a:solidFill>
                <a:latin typeface="Arial"/>
                <a:cs typeface="Arial"/>
              </a:rPr>
              <a:t>WWW.CHILDRENSDEFENSE.ORG</a:t>
            </a:r>
          </a:p>
          <a:p>
            <a:pPr>
              <a:lnSpc>
                <a:spcPct val="130000"/>
              </a:lnSpc>
            </a:pPr>
            <a:endParaRPr lang="en-US" sz="1400" dirty="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dirty="0"/>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3/22/23</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3297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3/22/23</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3/22/23</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3/22/23</a:t>
            </a:fld>
            <a:endParaRPr lang="en-US" dirty="0"/>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3/22/23</a:t>
            </a:fld>
            <a:endParaRPr lang="en-US" dirty="0"/>
          </a:p>
        </p:txBody>
      </p:sp>
      <p:sp>
        <p:nvSpPr>
          <p:cNvPr id="5" name="Slide Number Placeholder 4"/>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3/22/23</a:t>
            </a:fld>
            <a:endParaRPr lang="en-US" dirty="0"/>
          </a:p>
        </p:txBody>
      </p:sp>
      <p:sp>
        <p:nvSpPr>
          <p:cNvPr id="4" name="Slide Number Placeholder 3"/>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3/22/23</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3/22/23</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3/22/23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247771235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83672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30333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22650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3/22/23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24045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3/22/23</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3/22/23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24861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3/22/23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14568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5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82791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235565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569768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138484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Bulleted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028700"/>
            <a:ext cx="7787640" cy="3657600"/>
          </a:xfrm>
          <a:prstGeom prst="rect">
            <a:avLst/>
          </a:prstGeom>
        </p:spPr>
        <p:txBody>
          <a:bodyPr>
            <a:noAutofit/>
          </a:bodyPr>
          <a:lstStyle>
            <a:lvl1pPr marL="219075" indent="-219075">
              <a:spcBef>
                <a:spcPts val="450"/>
              </a:spcBef>
              <a:spcAft>
                <a:spcPts val="0"/>
              </a:spcAft>
              <a:buClr>
                <a:srgbClr val="50B3CF"/>
              </a:buClr>
              <a:buFont typeface="Symbol" pitchFamily="18" charset="2"/>
              <a:buChar char="·"/>
              <a:defRPr lang="pt-BR" sz="2100" b="0" i="0" u="none" strike="noStrike" baseline="0" smtClean="0">
                <a:solidFill>
                  <a:srgbClr val="231F20"/>
                </a:solidFill>
                <a:latin typeface="Lato" pitchFamily="34" charset="0"/>
              </a:defRPr>
            </a:lvl1pPr>
          </a:lstStyle>
          <a:p>
            <a:pPr>
              <a:buFont typeface="Symbol" pitchFamily="18" charset="2"/>
              <a:buChar char="·"/>
            </a:pPr>
            <a:r>
              <a:rPr lang="en-US">
                <a:latin typeface="Lato" pitchFamily="34" charset="0"/>
              </a:rPr>
              <a:t>One column bulleted list. Font size is 28 pts.</a:t>
            </a:r>
          </a:p>
        </p:txBody>
      </p:sp>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5" name="TextBox 14"/>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Tree>
    <p:extLst>
      <p:ext uri="{BB962C8B-B14F-4D97-AF65-F5344CB8AC3E}">
        <p14:creationId xmlns:p14="http://schemas.microsoft.com/office/powerpoint/2010/main" val="2428612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 Hierarchy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0" y="54864"/>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9" name="Text Placeholder 8"/>
          <p:cNvSpPr>
            <a:spLocks noGrp="1"/>
          </p:cNvSpPr>
          <p:nvPr>
            <p:ph type="body" sz="quarter" idx="10" hasCustomPrompt="1"/>
          </p:nvPr>
        </p:nvSpPr>
        <p:spPr>
          <a:xfrm>
            <a:off x="685800" y="1028700"/>
            <a:ext cx="7863840" cy="3771900"/>
          </a:xfrm>
          <a:prstGeom prst="rect">
            <a:avLst/>
          </a:prstGeom>
        </p:spPr>
        <p:txBody>
          <a:bodyPr/>
          <a:lstStyle>
            <a:lvl1pPr marL="0" indent="-219456">
              <a:spcBef>
                <a:spcPts val="1350"/>
              </a:spcBef>
              <a:buClr>
                <a:srgbClr val="50B3CE"/>
              </a:buClr>
              <a:buFont typeface="Symbol" pitchFamily="18" charset="2"/>
              <a:buChar char="·"/>
              <a:defRPr sz="2100">
                <a:solidFill>
                  <a:srgbClr val="231F20"/>
                </a:solidFill>
                <a:latin typeface="Lato" pitchFamily="34" charset="0"/>
              </a:defRPr>
            </a:lvl1pPr>
            <a:lvl2pPr marL="514350" marR="0" indent="-171450" algn="l" defTabSz="685800" rtl="0" eaLnBrk="1" fontAlgn="auto" latinLnBrk="0" hangingPunct="1">
              <a:lnSpc>
                <a:spcPct val="100000"/>
              </a:lnSpc>
              <a:spcBef>
                <a:spcPts val="450"/>
              </a:spcBef>
              <a:spcAft>
                <a:spcPts val="0"/>
              </a:spcAft>
              <a:buClr>
                <a:srgbClr val="55B3CE"/>
              </a:buClr>
              <a:buSzTx/>
              <a:buFont typeface="Lato" pitchFamily="34" charset="0"/>
              <a:buChar char="-"/>
              <a:tabLst/>
              <a:defRPr sz="2100">
                <a:solidFill>
                  <a:srgbClr val="231F20"/>
                </a:solidFill>
                <a:latin typeface="Lato" pitchFamily="34" charset="0"/>
              </a:defRPr>
            </a:lvl2pPr>
            <a:lvl3pPr marL="902494" marR="0" indent="-216694" algn="l" defTabSz="685800" rtl="0" eaLnBrk="1" fontAlgn="auto" latinLnBrk="0" hangingPunct="1">
              <a:lnSpc>
                <a:spcPct val="100000"/>
              </a:lnSpc>
              <a:spcBef>
                <a:spcPts val="450"/>
              </a:spcBef>
              <a:spcAft>
                <a:spcPts val="0"/>
              </a:spcAft>
              <a:buClr>
                <a:srgbClr val="55B3CE"/>
              </a:buClr>
              <a:buSzTx/>
              <a:buFont typeface="Wingdings" pitchFamily="2" charset="2"/>
              <a:buChar char=""/>
              <a:tabLst/>
              <a:defRPr sz="2100">
                <a:solidFill>
                  <a:srgbClr val="231F20"/>
                </a:solidFill>
                <a:latin typeface="Lato" pitchFamily="34" charset="0"/>
              </a:defRPr>
            </a:lvl3pPr>
            <a:lvl5pPr marL="0" indent="0">
              <a:buNone/>
              <a:defRPr/>
            </a:lvl5pPr>
          </a:lstStyle>
          <a:p>
            <a:r>
              <a:rPr lang="en-US">
                <a:solidFill>
                  <a:srgbClr val="231F20"/>
                </a:solidFill>
                <a:latin typeface="Lato" pitchFamily="34" charset="0"/>
              </a:rPr>
              <a:t>Bullet hierarchy. Font size is 28 pts.</a:t>
            </a:r>
          </a:p>
          <a:p>
            <a:pPr lvl="1"/>
            <a:r>
              <a:rPr lang="en-US" err="1">
                <a:solidFill>
                  <a:srgbClr val="231F20"/>
                </a:solidFill>
                <a:latin typeface="Lato" pitchFamily="34" charset="0"/>
              </a:rPr>
              <a:t>Claritas</a:t>
            </a:r>
            <a:r>
              <a:rPr lang="en-US">
                <a:solidFill>
                  <a:srgbClr val="231F20"/>
                </a:solidFill>
                <a:latin typeface="Lato" pitchFamily="34" charset="0"/>
              </a:rPr>
              <a:t> </a:t>
            </a:r>
            <a:r>
              <a:rPr lang="en-US" err="1">
                <a:solidFill>
                  <a:srgbClr val="231F20"/>
                </a:solidFill>
                <a:latin typeface="Lato" pitchFamily="34" charset="0"/>
              </a:rPr>
              <a:t>est</a:t>
            </a:r>
            <a:r>
              <a:rPr lang="en-US">
                <a:solidFill>
                  <a:srgbClr val="231F20"/>
                </a:solidFill>
                <a:latin typeface="Lato" pitchFamily="34" charset="0"/>
              </a:rPr>
              <a:t> </a:t>
            </a:r>
            <a:r>
              <a:rPr lang="en-US" err="1">
                <a:solidFill>
                  <a:srgbClr val="231F20"/>
                </a:solidFill>
                <a:latin typeface="Lato" pitchFamily="34" charset="0"/>
              </a:rPr>
              <a:t>etiam</a:t>
            </a:r>
            <a:r>
              <a:rPr lang="en-US">
                <a:solidFill>
                  <a:srgbClr val="231F20"/>
                </a:solidFill>
                <a:latin typeface="Lato" pitchFamily="34" charset="0"/>
              </a:rPr>
              <a:t> </a:t>
            </a:r>
            <a:r>
              <a:rPr lang="en-US" err="1">
                <a:solidFill>
                  <a:srgbClr val="231F20"/>
                </a:solidFill>
                <a:latin typeface="Lato" pitchFamily="34" charset="0"/>
              </a:rPr>
              <a:t>processus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marL="902494" lvl="2" indent="-216694">
              <a:buClr>
                <a:srgbClr val="55B3CE"/>
              </a:buClr>
              <a:buFont typeface="Wingdings" pitchFamily="2" charset="2"/>
              <a:buChar char=""/>
            </a:pPr>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r>
              <a:rPr lang="en-US" sz="2100">
                <a:solidFill>
                  <a:srgbClr val="231F20"/>
                </a:solidFill>
                <a:latin typeface="Lato" pitchFamily="34" charset="0"/>
              </a:rPr>
              <a:t> 25 pts.</a:t>
            </a:r>
          </a:p>
          <a:p>
            <a:r>
              <a:rPr lang="pt-BR">
                <a:solidFill>
                  <a:srgbClr val="231F20"/>
                </a:solidFill>
                <a:latin typeface="Lato" pitchFamily="34" charset="0"/>
              </a:rPr>
              <a:t>Lorem ipsum dolor sit amet adiapisa putamus</a:t>
            </a:r>
          </a:p>
          <a:p>
            <a:pPr lvl="1"/>
            <a:r>
              <a:rPr lang="en-US">
                <a:solidFill>
                  <a:srgbClr val="231F20"/>
                </a:solidFill>
                <a:latin typeface="Lato" pitchFamily="34" charset="0"/>
              </a:rPr>
              <a:t>Me </a:t>
            </a:r>
            <a:r>
              <a:rPr lang="en-US" err="1">
                <a:solidFill>
                  <a:srgbClr val="231F20"/>
                </a:solidFill>
                <a:latin typeface="Lato" pitchFamily="34" charset="0"/>
              </a:rPr>
              <a:t>lius</a:t>
            </a:r>
            <a:r>
              <a:rPr lang="en-US">
                <a:solidFill>
                  <a:srgbClr val="231F20"/>
                </a:solidFill>
                <a:latin typeface="Lato" pitchFamily="34" charset="0"/>
              </a:rPr>
              <a:t> quod ii </a:t>
            </a:r>
            <a:r>
              <a:rPr lang="en-US" err="1">
                <a:solidFill>
                  <a:srgbClr val="231F20"/>
                </a:solidFill>
                <a:latin typeface="Lato" pitchFamily="34" charset="0"/>
              </a:rPr>
              <a:t>legunt</a:t>
            </a:r>
            <a:r>
              <a:rPr lang="en-US">
                <a:solidFill>
                  <a:srgbClr val="231F20"/>
                </a:solidFill>
                <a:latin typeface="Lato" pitchFamily="34" charset="0"/>
              </a:rPr>
              <a:t> </a:t>
            </a:r>
            <a:r>
              <a:rPr lang="en-US" err="1">
                <a:solidFill>
                  <a:srgbClr val="231F20"/>
                </a:solidFill>
                <a:latin typeface="Lato" pitchFamily="34" charset="0"/>
              </a:rPr>
              <a:t>saepius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lvl="2"/>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endParaRPr lang="en-US" sz="2100">
              <a:solidFill>
                <a:srgbClr val="231F20"/>
              </a:solidFill>
              <a:latin typeface="Lato" pitchFamily="34" charset="0"/>
            </a:endParaRPr>
          </a:p>
          <a:p>
            <a:r>
              <a:rPr lang="fr-FR" err="1">
                <a:solidFill>
                  <a:srgbClr val="231F20"/>
                </a:solidFill>
                <a:latin typeface="Lato" pitchFamily="34" charset="0"/>
              </a:rPr>
              <a:t>Suscipit</a:t>
            </a:r>
            <a:r>
              <a:rPr lang="fr-FR">
                <a:solidFill>
                  <a:srgbClr val="231F20"/>
                </a:solidFill>
                <a:latin typeface="Lato" pitchFamily="34" charset="0"/>
              </a:rPr>
              <a:t> </a:t>
            </a:r>
            <a:r>
              <a:rPr lang="fr-FR" err="1">
                <a:solidFill>
                  <a:srgbClr val="231F20"/>
                </a:solidFill>
                <a:latin typeface="Lato" pitchFamily="34" charset="0"/>
              </a:rPr>
              <a:t>lobortis</a:t>
            </a:r>
            <a:r>
              <a:rPr lang="fr-FR">
                <a:solidFill>
                  <a:srgbClr val="231F20"/>
                </a:solidFill>
                <a:latin typeface="Lato" pitchFamily="34" charset="0"/>
              </a:rPr>
              <a:t> </a:t>
            </a:r>
            <a:r>
              <a:rPr lang="fr-FR" err="1">
                <a:solidFill>
                  <a:srgbClr val="231F20"/>
                </a:solidFill>
                <a:latin typeface="Lato" pitchFamily="34" charset="0"/>
              </a:rPr>
              <a:t>nisl</a:t>
            </a:r>
            <a:r>
              <a:rPr lang="fr-FR">
                <a:solidFill>
                  <a:srgbClr val="231F20"/>
                </a:solidFill>
                <a:latin typeface="Lato" pitchFamily="34" charset="0"/>
              </a:rPr>
              <a:t> ut </a:t>
            </a:r>
            <a:r>
              <a:rPr lang="fr-FR" err="1">
                <a:solidFill>
                  <a:srgbClr val="231F20"/>
                </a:solidFill>
                <a:latin typeface="Lato" pitchFamily="34" charset="0"/>
              </a:rPr>
              <a:t>aliquip</a:t>
            </a:r>
            <a:r>
              <a:rPr lang="fr-FR">
                <a:solidFill>
                  <a:srgbClr val="231F20"/>
                </a:solidFill>
                <a:latin typeface="Lato" pitchFamily="34" charset="0"/>
              </a:rPr>
              <a:t> </a:t>
            </a:r>
            <a:r>
              <a:rPr lang="fr-FR" err="1">
                <a:solidFill>
                  <a:srgbClr val="231F20"/>
                </a:solidFill>
                <a:latin typeface="Lato" pitchFamily="34" charset="0"/>
              </a:rPr>
              <a:t>commodo</a:t>
            </a:r>
            <a:endParaRPr lang="fr-FR">
              <a:solidFill>
                <a:srgbClr val="231F20"/>
              </a:solidFill>
              <a:latin typeface="Lato" pitchFamily="34" charset="0"/>
            </a:endParaRPr>
          </a:p>
          <a:p>
            <a:pPr lvl="1"/>
            <a:r>
              <a:rPr lang="en-US" err="1">
                <a:solidFill>
                  <a:srgbClr val="231F20"/>
                </a:solidFill>
                <a:latin typeface="Lato" pitchFamily="34" charset="0"/>
              </a:rPr>
              <a:t>Investigationes</a:t>
            </a:r>
            <a:r>
              <a:rPr lang="en-US">
                <a:solidFill>
                  <a:srgbClr val="231F20"/>
                </a:solidFill>
                <a:latin typeface="Lato" pitchFamily="34" charset="0"/>
              </a:rPr>
              <a:t> </a:t>
            </a:r>
            <a:r>
              <a:rPr lang="en-US" err="1">
                <a:solidFill>
                  <a:srgbClr val="231F20"/>
                </a:solidFill>
                <a:latin typeface="Lato" pitchFamily="34" charset="0"/>
              </a:rPr>
              <a:t>demonstraverunt</a:t>
            </a:r>
            <a:r>
              <a:rPr lang="en-US">
                <a:solidFill>
                  <a:srgbClr val="231F20"/>
                </a:solidFill>
                <a:latin typeface="Lato" pitchFamily="34" charset="0"/>
              </a:rPr>
              <a:t> </a:t>
            </a:r>
            <a:r>
              <a:rPr lang="en-US" err="1">
                <a:solidFill>
                  <a:srgbClr val="231F20"/>
                </a:solidFill>
                <a:latin typeface="Lato" pitchFamily="34" charset="0"/>
              </a:rPr>
              <a:t>lectores</a:t>
            </a:r>
            <a:endParaRPr lang="en-US">
              <a:solidFill>
                <a:srgbClr val="231F20"/>
              </a:solidFill>
              <a:latin typeface="Lato" pitchFamily="34" charset="0"/>
            </a:endParaRPr>
          </a:p>
          <a:p>
            <a:pPr lvl="2"/>
            <a:r>
              <a:rPr lang="fr-FR" sz="2100" err="1">
                <a:solidFill>
                  <a:srgbClr val="231F20"/>
                </a:solidFill>
                <a:latin typeface="Lato" pitchFamily="34" charset="0"/>
              </a:rPr>
              <a:t>Suscipit</a:t>
            </a:r>
            <a:r>
              <a:rPr lang="fr-FR" sz="2100">
                <a:solidFill>
                  <a:srgbClr val="231F20"/>
                </a:solidFill>
                <a:latin typeface="Lato" pitchFamily="34" charset="0"/>
              </a:rPr>
              <a:t> </a:t>
            </a:r>
            <a:r>
              <a:rPr lang="fr-FR" sz="2100" err="1">
                <a:solidFill>
                  <a:srgbClr val="231F20"/>
                </a:solidFill>
                <a:latin typeface="Lato" pitchFamily="34" charset="0"/>
              </a:rPr>
              <a:t>lobortis</a:t>
            </a:r>
            <a:r>
              <a:rPr lang="fr-FR" sz="2100">
                <a:solidFill>
                  <a:srgbClr val="231F20"/>
                </a:solidFill>
                <a:latin typeface="Lato" pitchFamily="34" charset="0"/>
              </a:rPr>
              <a:t> </a:t>
            </a:r>
            <a:r>
              <a:rPr lang="fr-FR" sz="2100" err="1">
                <a:solidFill>
                  <a:srgbClr val="231F20"/>
                </a:solidFill>
                <a:latin typeface="Lato" pitchFamily="34" charset="0"/>
              </a:rPr>
              <a:t>nislut</a:t>
            </a:r>
            <a:r>
              <a:rPr lang="fr-FR" sz="2100">
                <a:solidFill>
                  <a:srgbClr val="231F20"/>
                </a:solidFill>
                <a:latin typeface="Lato" pitchFamily="34" charset="0"/>
              </a:rPr>
              <a:t> </a:t>
            </a:r>
            <a:r>
              <a:rPr lang="fr-FR" sz="2100" err="1">
                <a:solidFill>
                  <a:srgbClr val="231F20"/>
                </a:solidFill>
                <a:latin typeface="Lato" pitchFamily="34" charset="0"/>
              </a:rPr>
              <a:t>aliquip</a:t>
            </a:r>
            <a:r>
              <a:rPr lang="fr-FR" sz="2100">
                <a:solidFill>
                  <a:srgbClr val="231F20"/>
                </a:solidFill>
                <a:latin typeface="Lato" pitchFamily="34" charset="0"/>
              </a:rPr>
              <a:t> </a:t>
            </a:r>
            <a:r>
              <a:rPr lang="fr-FR" sz="2100" err="1">
                <a:solidFill>
                  <a:srgbClr val="231F20"/>
                </a:solidFill>
                <a:latin typeface="Lato" pitchFamily="34" charset="0"/>
              </a:rPr>
              <a:t>comodo</a:t>
            </a:r>
            <a:endParaRPr lang="en-US" sz="2100">
              <a:solidFill>
                <a:srgbClr val="231F20"/>
              </a:solidFill>
              <a:latin typeface="Lato" pitchFamily="34" charset="0"/>
            </a:endParaRPr>
          </a:p>
          <a:p>
            <a:pPr lvl="2"/>
            <a:endParaRPr lang="en-US">
              <a:latin typeface="Lato" pitchFamily="34" charset="0"/>
            </a:endParaRPr>
          </a:p>
          <a:p>
            <a:pPr lvl="4"/>
            <a:endParaRPr lang="en-US"/>
          </a:p>
        </p:txBody>
      </p:sp>
    </p:spTree>
    <p:extLst>
      <p:ext uri="{BB962C8B-B14F-4D97-AF65-F5344CB8AC3E}">
        <p14:creationId xmlns:p14="http://schemas.microsoft.com/office/powerpoint/2010/main" val="3565463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0292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
        <p:nvSpPr>
          <p:cNvPr id="13"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7" name="Text Placeholder 7"/>
          <p:cNvSpPr>
            <a:spLocks noGrp="1"/>
          </p:cNvSpPr>
          <p:nvPr>
            <p:ph type="body" sz="quarter" idx="15" hasCustomPrompt="1"/>
          </p:nvPr>
        </p:nvSpPr>
        <p:spPr>
          <a:xfrm>
            <a:off x="6858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Tree>
    <p:extLst>
      <p:ext uri="{BB962C8B-B14F-4D97-AF65-F5344CB8AC3E}">
        <p14:creationId xmlns:p14="http://schemas.microsoft.com/office/powerpoint/2010/main" val="39370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3/22/23</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b="0">
                <a:solidFill>
                  <a:srgbClr val="164A7D"/>
                </a:solidFill>
              </a:rPr>
              <a:t>Slide Title - Font Size 28pts</a:t>
            </a:r>
            <a:endParaRPr lang="en-US"/>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13" name="TextBox 12"/>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4194741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6" name="TextBox 5"/>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906782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722313" y="381595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Open Sans"/>
              <a:buNone/>
              <a:defRPr sz="4000" b="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txBox="1"/>
          <p:nvPr/>
        </p:nvSpPr>
        <p:spPr>
          <a:xfrm>
            <a:off x="722313" y="2794399"/>
            <a:ext cx="7772400" cy="1021556"/>
          </a:xfrm>
          <a:prstGeom prst="rect">
            <a:avLst/>
          </a:prstGeom>
          <a:noFill/>
          <a:ln>
            <a:noFill/>
          </a:ln>
        </p:spPr>
        <p:txBody>
          <a:bodyPr spcFirstLastPara="1" wrap="square" lIns="91425" tIns="45713" rIns="91425" bIns="45713" anchor="t" anchorCtr="0">
            <a:normAutofit fontScale="92500" lnSpcReduction="20000"/>
          </a:bodyPr>
          <a:lstStyle/>
          <a:p>
            <a:pPr marL="0" marR="0" lvl="0" indent="0" algn="l" rtl="0">
              <a:spcBef>
                <a:spcPts val="0"/>
              </a:spcBef>
              <a:spcAft>
                <a:spcPts val="0"/>
              </a:spcAft>
              <a:buClr>
                <a:schemeClr val="dk1"/>
              </a:buClr>
              <a:buSzPct val="100000"/>
              <a:buFont typeface="Open Sans"/>
              <a:buNone/>
            </a:pPr>
            <a:r>
              <a:rPr lang="en-US" sz="4000" b="1" cap="none" dirty="0">
                <a:solidFill>
                  <a:schemeClr val="dk1"/>
                </a:solidFill>
                <a:latin typeface="Open Sans"/>
                <a:ea typeface="Open Sans"/>
                <a:cs typeface="Open Sans"/>
                <a:sym typeface="Open Sans"/>
              </a:rPr>
              <a:t>CLICK TO EDIT MASTER TITLE STYLE</a:t>
            </a:r>
            <a:endParaRPr sz="1350" dirty="0"/>
          </a:p>
        </p:txBody>
      </p:sp>
    </p:spTree>
    <p:extLst>
      <p:ext uri="{BB962C8B-B14F-4D97-AF65-F5344CB8AC3E}">
        <p14:creationId xmlns:p14="http://schemas.microsoft.com/office/powerpoint/2010/main" val="3414064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829165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011616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00992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4245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792237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220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3/22/23</a:t>
            </a:fld>
            <a:endParaRPr lang="en-US" dirty="0"/>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8305800" y="11907"/>
            <a:ext cx="685800" cy="273844"/>
          </a:xfrm>
          <a:prstGeom prst="rect">
            <a:avLst/>
          </a:prstGeom>
        </p:spPr>
        <p:txBody>
          <a:bodyPr/>
          <a:lstStyle>
            <a:lvl1pPr algn="r">
              <a:defRPr>
                <a:solidFill>
                  <a:schemeClr val="bg1"/>
                </a:solidFill>
              </a:defRPr>
            </a:lvl1pPr>
          </a:lstStyle>
          <a:p>
            <a:fld id="{D391454F-07E3-4287-AD19-7E12999A905B}" type="slidenum">
              <a:rPr lang="en-US" smtClean="0"/>
              <a:pPr/>
              <a:t>‹#›</a:t>
            </a:fld>
            <a:endParaRPr lang="en-US" dirty="0"/>
          </a:p>
        </p:txBody>
      </p:sp>
    </p:spTree>
    <p:extLst>
      <p:ext uri="{BB962C8B-B14F-4D97-AF65-F5344CB8AC3E}">
        <p14:creationId xmlns:p14="http://schemas.microsoft.com/office/powerpoint/2010/main" val="41492629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622017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2700" b="1" cap="all">
                <a:latin typeface="Franklin Gothic Medium" panose="020B0603020102020204" pitchFamily="34" charset="0"/>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CF4DCC83-79F8-4415-A7AA-61DBC831CCD9}" type="slidenum">
              <a:rPr lang="en-US"/>
              <a:pPr/>
              <a:t>‹#›</a:t>
            </a:fld>
            <a:endParaRPr lang="en-US" dirty="0"/>
          </a:p>
        </p:txBody>
      </p:sp>
    </p:spTree>
    <p:extLst>
      <p:ext uri="{BB962C8B-B14F-4D97-AF65-F5344CB8AC3E}">
        <p14:creationId xmlns:p14="http://schemas.microsoft.com/office/powerpoint/2010/main" val="5659903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6"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501E5826-D010-4E9F-AB0B-BCD67680CB3C}" type="slidenum">
              <a:rPr lang="en-US"/>
              <a:pPr/>
              <a:t>‹#›</a:t>
            </a:fld>
            <a:endParaRPr lang="en-US" dirty="0"/>
          </a:p>
        </p:txBody>
      </p:sp>
    </p:spTree>
    <p:extLst>
      <p:ext uri="{BB962C8B-B14F-4D97-AF65-F5344CB8AC3E}">
        <p14:creationId xmlns:p14="http://schemas.microsoft.com/office/powerpoint/2010/main" val="456436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8"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6D424B6A-6E4B-4D7C-AAAF-966C55997CE4}" type="slidenum">
              <a:rPr lang="en-US"/>
              <a:pPr/>
              <a:t>‹#›</a:t>
            </a:fld>
            <a:endParaRPr lang="en-US" dirty="0"/>
          </a:p>
        </p:txBody>
      </p:sp>
    </p:spTree>
    <p:extLst>
      <p:ext uri="{BB962C8B-B14F-4D97-AF65-F5344CB8AC3E}">
        <p14:creationId xmlns:p14="http://schemas.microsoft.com/office/powerpoint/2010/main" val="2328836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a:prstGeom prst="rect">
            <a:avLst/>
          </a:prstGeom>
        </p:spPr>
        <p:txBody>
          <a:bodyPr/>
          <a:lstStyle>
            <a:lvl1pPr>
              <a:defRPr sz="2400">
                <a:latin typeface="Franklin Gothic Medium" panose="020B0603020102020204" pitchFamily="34" charset="0"/>
              </a:defRPr>
            </a:lvl1pPr>
          </a:lstStyle>
          <a:p>
            <a:r>
              <a:rPr lang="en-US"/>
              <a:t>Click to edit Master title style</a:t>
            </a:r>
          </a:p>
        </p:txBody>
      </p:sp>
      <p:sp>
        <p:nvSpPr>
          <p:cNvPr id="3"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4"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4ECEBBAF-A1F5-4C63-908C-D50EB8EAF57D}" type="slidenum">
              <a:rPr lang="en-US"/>
              <a:pPr/>
              <a:t>‹#›</a:t>
            </a:fld>
            <a:endParaRPr lang="en-US" dirty="0"/>
          </a:p>
        </p:txBody>
      </p:sp>
    </p:spTree>
    <p:extLst>
      <p:ext uri="{BB962C8B-B14F-4D97-AF65-F5344CB8AC3E}">
        <p14:creationId xmlns:p14="http://schemas.microsoft.com/office/powerpoint/2010/main" val="2873788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3"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0020394B-D24E-4448-8418-9F852E14002B}" type="slidenum">
              <a:rPr lang="en-US"/>
              <a:pPr/>
              <a:t>‹#›</a:t>
            </a:fld>
            <a:endParaRPr lang="en-US" dirty="0"/>
          </a:p>
        </p:txBody>
      </p:sp>
    </p:spTree>
    <p:extLst>
      <p:ext uri="{BB962C8B-B14F-4D97-AF65-F5344CB8AC3E}">
        <p14:creationId xmlns:p14="http://schemas.microsoft.com/office/powerpoint/2010/main" val="39475656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6"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DAA3696B-30FA-4491-B3F3-9B91F8ECACA6}" type="slidenum">
              <a:rPr lang="en-US"/>
              <a:pPr/>
              <a:t>‹#›</a:t>
            </a:fld>
            <a:endParaRPr lang="en-US" dirty="0"/>
          </a:p>
        </p:txBody>
      </p:sp>
    </p:spTree>
    <p:extLst>
      <p:ext uri="{BB962C8B-B14F-4D97-AF65-F5344CB8AC3E}">
        <p14:creationId xmlns:p14="http://schemas.microsoft.com/office/powerpoint/2010/main" val="132087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6"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14BB7B8C-EE5D-480C-9C0C-F80004B6B365}" type="slidenum">
              <a:rPr lang="en-US"/>
              <a:pPr/>
              <a:t>‹#›</a:t>
            </a:fld>
            <a:endParaRPr lang="en-US" dirty="0"/>
          </a:p>
        </p:txBody>
      </p:sp>
    </p:spTree>
    <p:extLst>
      <p:ext uri="{BB962C8B-B14F-4D97-AF65-F5344CB8AC3E}">
        <p14:creationId xmlns:p14="http://schemas.microsoft.com/office/powerpoint/2010/main" val="1278341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78910E1D-ABB8-4096-805A-042D05941B49}" type="slidenum">
              <a:rPr lang="en-US"/>
              <a:pPr/>
              <a:t>‹#›</a:t>
            </a:fld>
            <a:endParaRPr lang="en-US" dirty="0"/>
          </a:p>
        </p:txBody>
      </p:sp>
    </p:spTree>
    <p:extLst>
      <p:ext uri="{BB962C8B-B14F-4D97-AF65-F5344CB8AC3E}">
        <p14:creationId xmlns:p14="http://schemas.microsoft.com/office/powerpoint/2010/main" val="271461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3/22/23</a:t>
            </a:fld>
            <a:endParaRPr lang="en-US" dirty="0"/>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902D0FE0-55AC-48F1-A473-7520118C8663}" type="slidenum">
              <a:rPr lang="en-US"/>
              <a:pPr/>
              <a:t>‹#›</a:t>
            </a:fld>
            <a:endParaRPr lang="en-US" dirty="0"/>
          </a:p>
        </p:txBody>
      </p:sp>
    </p:spTree>
    <p:extLst>
      <p:ext uri="{BB962C8B-B14F-4D97-AF65-F5344CB8AC3E}">
        <p14:creationId xmlns:p14="http://schemas.microsoft.com/office/powerpoint/2010/main" val="326834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5198-F781-5E46-ABE0-DAF0CA773F0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73C62F1-126E-E144-8C42-E1635C657FE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9FAAEFE9-23AF-D983-066D-C1188E48D47D}"/>
              </a:ext>
            </a:extLst>
          </p:cNvPr>
          <p:cNvSpPr>
            <a:spLocks noGrp="1"/>
          </p:cNvSpPr>
          <p:nvPr>
            <p:ph type="sldNum" sz="quarter" idx="10"/>
          </p:nvPr>
        </p:nvSpPr>
        <p:spPr>
          <a:xfrm>
            <a:off x="1" y="0"/>
            <a:ext cx="450272"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2291972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89BC-D3C6-4E4B-B0CF-89087EC1C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2A40E-D89D-1B4A-8CDB-EE9A3EF07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C12109-9277-9163-2B53-A11B4F6195B0}"/>
              </a:ext>
            </a:extLst>
          </p:cNvPr>
          <p:cNvSpPr>
            <a:spLocks noGrp="1"/>
          </p:cNvSpPr>
          <p:nvPr>
            <p:ph type="sldNum" sz="quarter" idx="12"/>
          </p:nvPr>
        </p:nvSpPr>
        <p:spPr>
          <a:xfrm>
            <a:off x="1" y="0"/>
            <a:ext cx="436418" cy="273844"/>
          </a:xfrm>
          <a:prstGeom prst="rect">
            <a:avLst/>
          </a:prstGeom>
        </p:spPr>
        <p:txBody>
          <a:bodyPr/>
          <a:lstStyle>
            <a:lvl1pPr algn="ctr">
              <a:defRPr>
                <a:solidFill>
                  <a:schemeClr val="tx1"/>
                </a:solidFill>
              </a:defRPr>
            </a:lvl1pPr>
          </a:lstStyle>
          <a:p>
            <a:fld id="{3E7508A3-06FD-8349-8381-FE79CD378FF5}" type="slidenum">
              <a:rPr lang="en-US" smtClean="0"/>
              <a:pPr/>
              <a:t>‹#›</a:t>
            </a:fld>
            <a:endParaRPr lang="en-US" dirty="0"/>
          </a:p>
        </p:txBody>
      </p:sp>
    </p:spTree>
    <p:extLst>
      <p:ext uri="{BB962C8B-B14F-4D97-AF65-F5344CB8AC3E}">
        <p14:creationId xmlns:p14="http://schemas.microsoft.com/office/powerpoint/2010/main" val="3672786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858E-3DA9-FA45-BC4B-649557040FC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3AC2C3-E05A-184E-835C-DA99A97760A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73C88A4F-E5D0-A3DC-772F-02773FC4405A}"/>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3478347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8C95-525A-AB45-A62A-AD3742825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F39A0-0E75-0446-9D2B-D0193C1FAD7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75536A-1739-D443-BCA7-412A0FBD2B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EB299DE-69D2-ED9D-8ED0-C53093AA2BEA}"/>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1112887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95B7-A409-514F-9A02-1C66F51EC9D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1EB0E-3D72-4A48-A279-CF7ABFA5D15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079BF-2927-3D47-8EF6-92D3957281B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3FB1D-F0C2-2246-80F8-A3423C1CBFA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AAE1DE-801F-C742-8129-E737292EC6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9071338-3203-DFD8-F302-2D1695542C0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20714972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073C-6B25-B74F-A354-305A7BE6106C}"/>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D4695E-CF62-30B3-EC86-3E5AE732CFAE}"/>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3367221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F44DE-E847-458E-A4D1-611D0603FF49}"/>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4165135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B838-6FC8-6142-8624-AB5A15D81D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192B31-87F9-864E-9E54-FAD53601A02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FCC6B-92FA-AC40-8364-87187191EF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98E060CB-A04D-07AF-FCD3-A9A00DDB802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30859758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8925-52B6-0744-BD92-D12EE11F1A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9187D7-832B-F441-85C0-DA1FE56B532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D43D6CD-6433-9548-BBA2-5D6E47B257A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614BEEFE-737C-B860-02EF-5F5913ECAA2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53418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3/22/23</a:t>
            </a:fld>
            <a:endParaRPr lang="en-US" dirty="0"/>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7556-45BA-6840-9264-AB3A00FF2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DBC0E-3679-C34D-82F3-7ADE772B4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8A42FCE-3E39-72BD-0E72-64F90E0C9FEF}"/>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36512062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1DFFD-57D5-DD44-959E-B7B3DC1034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07A844-02A3-7442-8B07-CE4731997B6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3F08449-C4EE-642C-D9DE-0693451101F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dirty="0"/>
          </a:p>
        </p:txBody>
      </p:sp>
    </p:spTree>
    <p:extLst>
      <p:ext uri="{BB962C8B-B14F-4D97-AF65-F5344CB8AC3E}">
        <p14:creationId xmlns:p14="http://schemas.microsoft.com/office/powerpoint/2010/main" val="39961779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3/22/23</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3/22/23</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3/22/23</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3/22/23</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8.wmf"/><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1.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6.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2.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3.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2.png"/><Relationship Id="rId2" Type="http://schemas.openxmlformats.org/officeDocument/2006/relationships/slideLayout" Target="../slideLayouts/slideLayout19.xml"/><Relationship Id="rId16"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59.xml"/><Relationship Id="rId7" Type="http://schemas.openxmlformats.org/officeDocument/2006/relationships/image" Target="../media/image15.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8.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17.png"/><Relationship Id="rId4" Type="http://schemas.openxmlformats.org/officeDocument/2006/relationships/slideLayout" Target="../slideLayouts/slideLayout6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53144" cy="311150"/>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Content Placeholder 2"/>
          <p:cNvSpPr txBox="1">
            <a:spLocks/>
          </p:cNvSpPr>
          <p:nvPr userDrawn="1"/>
        </p:nvSpPr>
        <p:spPr>
          <a:xfrm>
            <a:off x="608173" y="38098"/>
            <a:ext cx="5600011" cy="290516"/>
          </a:xfrm>
          <a:prstGeom prst="rect">
            <a:avLst/>
          </a:prstGeom>
        </p:spPr>
        <p:txBody>
          <a:bodyPr vert="horz" lIns="0" tIns="34290" rIns="0" bIns="34290" rtlCol="0">
            <a:noAutofit/>
          </a:bodyPr>
          <a:lstStyle/>
          <a:p>
            <a:pPr marL="257168" marR="0" lvl="0" indent="-257168" algn="l" defTabSz="685783" rtl="0" eaLnBrk="1" fontAlgn="auto" latinLnBrk="0" hangingPunct="1">
              <a:lnSpc>
                <a:spcPct val="100000"/>
              </a:lnSpc>
              <a:spcBef>
                <a:spcPts val="0"/>
              </a:spcBef>
              <a:spcAft>
                <a:spcPts val="0"/>
              </a:spcAft>
              <a:buClrTx/>
              <a:buSzTx/>
              <a:buFont typeface="Arial" pitchFamily="34" charset="0"/>
              <a:buNone/>
              <a:tabLst/>
              <a:defRPr/>
            </a:pPr>
            <a:r>
              <a:rPr kumimoji="0" lang="en-US" sz="1050" b="0" i="0" u="none" strike="noStrike" kern="1200" cap="none" spc="0" normalizeH="0" baseline="0" noProof="0" dirty="0">
                <a:ln>
                  <a:noFill/>
                </a:ln>
                <a:solidFill>
                  <a:schemeClr val="bg1"/>
                </a:solidFill>
                <a:effectLst/>
                <a:uLnTx/>
                <a:uFillTx/>
                <a:latin typeface="Baskerville Old Face"/>
                <a:ea typeface="+mn-ea"/>
                <a:cs typeface="Baskerville Old Face"/>
              </a:rPr>
              <a:t>Center on Budget and Policy Priorities</a:t>
            </a:r>
            <a:endParaRPr kumimoji="0" lang="en-US" sz="1050" b="0" i="0" u="none" strike="noStrike" kern="1200" cap="none" spc="0" normalizeH="0" baseline="0" noProof="0" dirty="0">
              <a:ln>
                <a:noFill/>
              </a:ln>
              <a:solidFill>
                <a:schemeClr val="bg1"/>
              </a:solidFill>
              <a:effectLst/>
              <a:uLnTx/>
              <a:uFillTx/>
              <a:latin typeface="Myriad Pro Light"/>
              <a:ea typeface="+mn-ea"/>
              <a:cs typeface="Myriad Pro Light"/>
            </a:endParaRPr>
          </a:p>
        </p:txBody>
      </p:sp>
      <p:pic>
        <p:nvPicPr>
          <p:cNvPr id="10" name="Picture 9" descr="logo.wmf"/>
          <p:cNvPicPr>
            <a:picLocks noChangeAspect="1"/>
          </p:cNvPicPr>
          <p:nvPr userDrawn="1"/>
        </p:nvPicPr>
        <p:blipFill>
          <a:blip r:embed="rId13" cstate="print"/>
          <a:stretch>
            <a:fillRect/>
          </a:stretch>
        </p:blipFill>
        <p:spPr>
          <a:xfrm>
            <a:off x="228948" y="35178"/>
            <a:ext cx="302336" cy="226752"/>
          </a:xfrm>
          <a:prstGeom prst="rect">
            <a:avLst/>
          </a:prstGeom>
        </p:spPr>
      </p:pic>
      <p:sp>
        <p:nvSpPr>
          <p:cNvPr id="5" name="TextBox 5"/>
          <p:cNvSpPr txBox="1">
            <a:spLocks noChangeArrowheads="1"/>
          </p:cNvSpPr>
          <p:nvPr userDrawn="1"/>
        </p:nvSpPr>
        <p:spPr bwMode="auto">
          <a:xfrm>
            <a:off x="7391400" y="4626770"/>
            <a:ext cx="1371600" cy="253916"/>
          </a:xfrm>
          <a:prstGeom prst="rect">
            <a:avLst/>
          </a:prstGeom>
          <a:noFill/>
          <a:ln w="9525">
            <a:noFill/>
            <a:miter lim="800000"/>
            <a:headEnd/>
            <a:tailEnd/>
          </a:ln>
          <a:effectLst>
            <a:glow>
              <a:schemeClr val="bg1"/>
            </a:glow>
            <a:outerShdw algn="ctr" rotWithShape="0">
              <a:schemeClr val="bg1"/>
            </a:outerShdw>
          </a:effectLst>
          <a:scene3d>
            <a:camera prst="orthographicFront"/>
            <a:lightRig rig="threePt" dir="t"/>
          </a:scene3d>
          <a:sp3d>
            <a:contourClr>
              <a:schemeClr val="bg1"/>
            </a:contourClr>
          </a:sp3d>
        </p:spPr>
        <p:txBody>
          <a:bodyPr>
            <a:spAutoFit/>
          </a:bodyPr>
          <a:lstStyle/>
          <a:p>
            <a:pPr algn="r"/>
            <a:r>
              <a:rPr lang="en-US" sz="1050" dirty="0">
                <a:solidFill>
                  <a:srgbClr val="0C61A4"/>
                </a:solidFill>
                <a:latin typeface="Franklin Gothic Medium"/>
                <a:cs typeface="Franklin Gothic Medium"/>
              </a:rPr>
              <a:t>cbpp.org</a:t>
            </a:r>
          </a:p>
        </p:txBody>
      </p:sp>
      <p:sp>
        <p:nvSpPr>
          <p:cNvPr id="6" name="Slide Number Placeholder 5"/>
          <p:cNvSpPr>
            <a:spLocks noGrp="1"/>
          </p:cNvSpPr>
          <p:nvPr>
            <p:ph type="sldNum" sz="quarter" idx="4"/>
          </p:nvPr>
        </p:nvSpPr>
        <p:spPr>
          <a:xfrm>
            <a:off x="8229600" y="69057"/>
            <a:ext cx="533400" cy="273844"/>
          </a:xfrm>
          <a:prstGeom prst="rect">
            <a:avLst/>
          </a:prstGeom>
        </p:spPr>
        <p:txBody>
          <a:bodyPr/>
          <a:lstStyle>
            <a:lvl1pPr algn="ctr">
              <a:defRPr sz="1050">
                <a:solidFill>
                  <a:schemeClr val="bg1"/>
                </a:solidFill>
                <a:latin typeface="Franklin Gothic Book"/>
                <a:cs typeface="Franklin Gothic Book"/>
              </a:defRPr>
            </a:lvl1pPr>
          </a:lstStyle>
          <a:p>
            <a:fld id="{D391454F-07E3-4287-AD19-7E12999A905B}" type="slidenum">
              <a:rPr lang="en-US" smtClean="0"/>
              <a:pPr/>
              <a:t>‹#›</a:t>
            </a:fld>
            <a:endParaRPr lang="en-US" dirty="0"/>
          </a:p>
        </p:txBody>
      </p:sp>
    </p:spTree>
    <p:extLst>
      <p:ext uri="{BB962C8B-B14F-4D97-AF65-F5344CB8AC3E}">
        <p14:creationId xmlns:p14="http://schemas.microsoft.com/office/powerpoint/2010/main" val="315015474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90" r:id="rId3"/>
    <p:sldLayoutId id="2147483891" r:id="rId4"/>
    <p:sldLayoutId id="2147483892" r:id="rId5"/>
    <p:sldLayoutId id="2147483893" r:id="rId6"/>
    <p:sldLayoutId id="2147483889" r:id="rId7"/>
    <p:sldLayoutId id="2147483866" r:id="rId8"/>
    <p:sldLayoutId id="2147483867" r:id="rId9"/>
    <p:sldLayoutId id="2147483868" r:id="rId10"/>
    <p:sldLayoutId id="2147483869" r:id="rId11"/>
  </p:sldLayoutIdLst>
  <p:hf hdr="0" ftr="0" dt="0"/>
  <p:txStyles>
    <p:titleStyle>
      <a:lvl1pPr algn="ctr" defTabSz="342892" rtl="0" eaLnBrk="0" fontAlgn="base" hangingPunct="0">
        <a:spcBef>
          <a:spcPct val="0"/>
        </a:spcBef>
        <a:spcAft>
          <a:spcPct val="0"/>
        </a:spcAft>
        <a:defRPr sz="3300" kern="1200">
          <a:solidFill>
            <a:schemeClr val="tx1"/>
          </a:solidFill>
          <a:latin typeface="+mj-lt"/>
          <a:ea typeface="ＭＳ Ｐゴシック" pitchFamily="-65" charset="-128"/>
          <a:cs typeface="ＭＳ Ｐゴシック" pitchFamily="-65" charset="-128"/>
        </a:defRPr>
      </a:lvl1pPr>
      <a:lvl2pPr algn="ctr" defTabSz="342892" rtl="0" eaLnBrk="0" fontAlgn="base" hangingPunct="0">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2pPr>
      <a:lvl3pPr algn="ctr" defTabSz="342892" rtl="0" eaLnBrk="0" fontAlgn="base" hangingPunct="0">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3pPr>
      <a:lvl4pPr algn="ctr" defTabSz="342892" rtl="0" eaLnBrk="0" fontAlgn="base" hangingPunct="0">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4pPr>
      <a:lvl5pPr algn="ctr" defTabSz="342892" rtl="0" eaLnBrk="0" fontAlgn="base" hangingPunct="0">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5pPr>
      <a:lvl6pPr marL="342892" algn="ctr" defTabSz="342892" rtl="0" fontAlgn="base">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6pPr>
      <a:lvl7pPr marL="685783" algn="ctr" defTabSz="342892" rtl="0" fontAlgn="base">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7pPr>
      <a:lvl8pPr marL="1028675" algn="ctr" defTabSz="342892" rtl="0" fontAlgn="base">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8pPr>
      <a:lvl9pPr marL="1371566" algn="ctr" defTabSz="342892" rtl="0" fontAlgn="base">
        <a:spcBef>
          <a:spcPct val="0"/>
        </a:spcBef>
        <a:spcAft>
          <a:spcPct val="0"/>
        </a:spcAft>
        <a:defRPr sz="3300">
          <a:solidFill>
            <a:schemeClr val="tx1"/>
          </a:solidFill>
          <a:latin typeface="Calibri" pitchFamily="-65" charset="0"/>
          <a:ea typeface="ＭＳ Ｐゴシック" pitchFamily="-65" charset="-128"/>
          <a:cs typeface="ＭＳ Ｐゴシック" pitchFamily="-65" charset="-128"/>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pitchFamily="-65" charset="-128"/>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ＭＳ Ｐゴシック" pitchFamily="-65" charset="-128"/>
          <a:cs typeface="ＭＳ Ｐゴシック"/>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65" charset="-128"/>
          <a:cs typeface="ＭＳ Ｐゴシック"/>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65" charset="-128"/>
          <a:cs typeface="ＭＳ Ｐゴシック"/>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65" charset="-128"/>
          <a:cs typeface="ＭＳ Ｐゴシック"/>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37E2F-F548-7247-A442-2DDE1C1846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72695-C306-8545-8610-32A0E8A99B6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E28FB26-EB10-5BC7-78F8-C2E3D11F28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1" name="Slide Number Placeholder 10">
            <a:extLst>
              <a:ext uri="{FF2B5EF4-FFF2-40B4-BE49-F238E27FC236}">
                <a16:creationId xmlns:a16="http://schemas.microsoft.com/office/drawing/2014/main" id="{5B1B48DA-6A93-DBAA-117A-160301A33F5B}"/>
              </a:ext>
            </a:extLst>
          </p:cNvPr>
          <p:cNvSpPr>
            <a:spLocks noGrp="1"/>
          </p:cNvSpPr>
          <p:nvPr>
            <p:ph type="sldNum" sz="quarter" idx="4"/>
          </p:nvPr>
        </p:nvSpPr>
        <p:spPr>
          <a:xfrm>
            <a:off x="0" y="0"/>
            <a:ext cx="441614" cy="273844"/>
          </a:xfrm>
          <a:prstGeom prst="rect">
            <a:avLst/>
          </a:prstGeom>
        </p:spPr>
        <p:txBody>
          <a:bodyPr vert="horz" lIns="91440" tIns="45720" rIns="91440" bIns="45720" rtlCol="0" anchor="ctr"/>
          <a:lstStyle>
            <a:lvl1pPr algn="ctr">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72D305FB-3F63-49EB-BBD3-E006E22334BD}" type="slidenum">
              <a:rPr lang="en-US" smtClean="0"/>
              <a:pPr/>
              <a:t>‹#›</a:t>
            </a:fld>
            <a:endParaRPr lang="en-US" dirty="0"/>
          </a:p>
        </p:txBody>
      </p:sp>
    </p:spTree>
    <p:extLst>
      <p:ext uri="{BB962C8B-B14F-4D97-AF65-F5344CB8AC3E}">
        <p14:creationId xmlns:p14="http://schemas.microsoft.com/office/powerpoint/2010/main" val="209274168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8" name="Slide Number Placeholder 5">
            <a:extLst>
              <a:ext uri="{FF2B5EF4-FFF2-40B4-BE49-F238E27FC236}">
                <a16:creationId xmlns:a16="http://schemas.microsoft.com/office/drawing/2014/main" id="{7C1DAB40-4A20-F39D-DA0F-291BE4F65C75}"/>
              </a:ext>
            </a:extLst>
          </p:cNvPr>
          <p:cNvSpPr txBox="1">
            <a:spLocks/>
          </p:cNvSpPr>
          <p:nvPr userDrawn="1"/>
        </p:nvSpPr>
        <p:spPr>
          <a:xfrm>
            <a:off x="0" y="-6570"/>
            <a:ext cx="36874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000" smtClean="0">
                <a:latin typeface="Open Sans" panose="020B0606030504020204" pitchFamily="34" charset="0"/>
                <a:ea typeface="Open Sans" panose="020B0606030504020204" pitchFamily="34" charset="0"/>
                <a:cs typeface="Open Sans" panose="020B0606030504020204" pitchFamily="34" charset="0"/>
              </a:rPr>
              <a:pPr/>
              <a:t>‹#›</a:t>
            </a:fld>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673" r:id="rId8"/>
    <p:sldLayoutId id="2147483843" r:id="rId9"/>
    <p:sldLayoutId id="2147483675" r:id="rId10"/>
    <p:sldLayoutId id="214748367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DCAAE95-F452-44CC-B8E3-7A63D8F60741}" type="datetime1">
              <a:rPr lang="en-US" smtClean="0"/>
              <a:t>3/22/23</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1920F6FB-0269-0CFE-5941-AD12F2EF57E4}"/>
              </a:ext>
            </a:extLst>
          </p:cNvPr>
          <p:cNvSpPr txBox="1">
            <a:spLocks/>
          </p:cNvSpPr>
          <p:nvPr userDrawn="1"/>
        </p:nvSpPr>
        <p:spPr>
          <a:xfrm>
            <a:off x="0" y="-6570"/>
            <a:ext cx="36874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000" smtClean="0">
                <a:latin typeface="Open Sans" panose="020B0606030504020204" pitchFamily="34" charset="0"/>
                <a:ea typeface="Open Sans" panose="020B0606030504020204" pitchFamily="34" charset="0"/>
                <a:cs typeface="Open Sans" panose="020B0606030504020204" pitchFamily="34" charset="0"/>
              </a:rPr>
              <a:pPr/>
              <a:t>‹#›</a:t>
            </a:fld>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858" r:id="rId1"/>
    <p:sldLayoutId id="2147483649" r:id="rId2"/>
    <p:sldLayoutId id="2147483650" r:id="rId3"/>
    <p:sldLayoutId id="2147483652" r:id="rId4"/>
    <p:sldLayoutId id="2147483653" r:id="rId5"/>
    <p:sldLayoutId id="2147483859" r:id="rId6"/>
    <p:sldLayoutId id="2147483860" r:id="rId7"/>
    <p:sldLayoutId id="2147483865" r:id="rId8"/>
    <p:sldLayoutId id="2147483861" r:id="rId9"/>
    <p:sldLayoutId id="2147483862" r:id="rId10"/>
    <p:sldLayoutId id="2147483863" r:id="rId11"/>
    <p:sldLayoutId id="2147483864"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3/22/23</a:t>
            </a:fld>
            <a:endParaRPr lang="en-US" dirty="0"/>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750" r:id="rId1"/>
    <p:sldLayoutId id="2147483770" r:id="rId2"/>
    <p:sldLayoutId id="2147483771" r:id="rId3"/>
    <p:sldLayoutId id="2147483751" r:id="rId4"/>
    <p:sldLayoutId id="2147483752" r:id="rId5"/>
    <p:sldLayoutId id="2147483753" r:id="rId6"/>
    <p:sldLayoutId id="2147483754" r:id="rId7"/>
    <p:sldLayoutId id="2147483733" r:id="rId8"/>
    <p:sldLayoutId id="2147483755" r:id="rId9"/>
    <p:sldLayoutId id="2147483756" r:id="rId10"/>
    <p:sldLayoutId id="2147483757" r:id="rId11"/>
    <p:sldLayoutId id="2147483758"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b="2239"/>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3/22/23</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ctr">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3/22/23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16149180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E:\Others\Pers\oDesk\Roxanne\New folder\oDesk_Source_Files\Untitled-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9144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thers\Pers\oDesk\Roxanne\New folder\oDesk_Source_Files\logo s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1202" y="162522"/>
            <a:ext cx="569913" cy="36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823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0">
            <a:alphaModFix/>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83" r:id="rId1"/>
    <p:sldLayoutId id="2147483884" r:id="rId2"/>
    <p:sldLayoutId id="2147483885" r:id="rId3"/>
    <p:sldLayoutId id="2147483853" r:id="rId4"/>
    <p:sldLayoutId id="2147483854" r:id="rId5"/>
    <p:sldLayoutId id="2147483855" r:id="rId6"/>
    <p:sldLayoutId id="2147483856" r:id="rId7"/>
    <p:sldLayoutId id="21474838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 TargetMode="External"/><Relationship Id="rId2" Type="http://schemas.openxmlformats.org/officeDocument/2006/relationships/notesSlide" Target="../notesSlides/notesSlide11.xml"/><Relationship Id="rId1" Type="http://schemas.openxmlformats.org/officeDocument/2006/relationships/slideLayout" Target="../slideLayouts/slideLayout86.xml"/><Relationship Id="rId5" Type="http://schemas.openxmlformats.org/officeDocument/2006/relationships/hyperlink" Target="mailto:jlinn@results.org" TargetMode="External"/><Relationship Id="rId4" Type="http://schemas.openxmlformats.org/officeDocument/2006/relationships/hyperlink" Target="https://results.org/volunteers/monthly-action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9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bryanlopez?utm_source=unsplash&amp;utm_medium=referral&amp;utm_content=creditCopyText" TargetMode="External"/><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hyperlink" Target="https://unsplash.com/s/photos/firework?utm_source=unsplash&amp;utm_medium=referral&amp;utm_content=creditCopyTex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hyperlink" Target="https://results.org/experts-on-poverty" TargetMode="External"/><Relationship Id="rId1" Type="http://schemas.openxmlformats.org/officeDocument/2006/relationships/slideLayout" Target="../slideLayouts/slideLayout6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hyperlink" Target="https://docs.google.com/forms/d/e/1FAIpQLSfNT1TcVj1KMtGuc1-ea1cx_KfNLTVjEXcHrxBEmbXaKnly5g/viewfor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sults.zoom.us/meeting/register/tJEld-Ggqz4vG9ObuUh2QzlbQnMK94FaCDVb" TargetMode="External"/><Relationship Id="rId2" Type="http://schemas.openxmlformats.org/officeDocument/2006/relationships/notesSlide" Target="../notesSlides/notesSlide16.xml"/><Relationship Id="rId1" Type="http://schemas.openxmlformats.org/officeDocument/2006/relationships/slideLayout" Target="../slideLayouts/slideLayout62.xml"/><Relationship Id="rId4" Type="http://schemas.openxmlformats.org/officeDocument/2006/relationships/hyperlink" Target="https://togetherwomenrise.org/advocacy/results-parntershi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inyurl.com/RANMW1230" TargetMode="External"/><Relationship Id="rId2" Type="http://schemas.openxmlformats.org/officeDocument/2006/relationships/notesSlide" Target="../notesSlides/notesSlide17.xml"/><Relationship Id="rId1" Type="http://schemas.openxmlformats.org/officeDocument/2006/relationships/slideLayout" Target="../slideLayouts/slideLayout62.xml"/><Relationship Id="rId4" Type="http://schemas.openxmlformats.org/officeDocument/2006/relationships/hyperlink" Target="https://tinyurl.com/RANMW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notesSlide" Target="../notesSlides/notesSlide18.xml"/><Relationship Id="rId1" Type="http://schemas.openxmlformats.org/officeDocument/2006/relationships/slideLayout" Target="../slideLayouts/slideLayout62.xml"/><Relationship Id="rId5" Type="http://schemas.openxmlformats.org/officeDocument/2006/relationships/hyperlink" Target="https://results.zoom.us/j/93668005494" TargetMode="External"/><Relationship Id="rId4" Type="http://schemas.openxmlformats.org/officeDocument/2006/relationships/hyperlink" Target="mailto:jlinn@results.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04633"/>
            <a:ext cx="914400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RESULTS National Webinar</a:t>
            </a:r>
            <a:endParaRPr lang="en-US" sz="2800" dirty="0">
              <a:solidFill>
                <a:schemeClr val="bg1"/>
              </a:solidFill>
              <a:ea typeface="Open Sans"/>
              <a:cs typeface="Open Sans"/>
            </a:endParaRPr>
          </a:p>
          <a:p>
            <a:pPr algn="ctr">
              <a:spcAft>
                <a:spcPts val="1200"/>
              </a:spcAft>
            </a:pPr>
            <a:r>
              <a:rPr lang="en-US" sz="2000" b="1" dirty="0">
                <a:solidFill>
                  <a:schemeClr val="bg1"/>
                </a:solidFill>
                <a:latin typeface="Open Sans"/>
                <a:ea typeface="Open Sans"/>
                <a:cs typeface="Open Sans"/>
              </a:rPr>
              <a:t>December 3, 2022</a:t>
            </a:r>
          </a:p>
          <a:p>
            <a:pPr algn="ctr">
              <a:spcAft>
                <a:spcPts val="1200"/>
              </a:spcAft>
            </a:pPr>
            <a:r>
              <a:rPr lang="en-US" sz="2400" b="1" i="1" dirty="0">
                <a:solidFill>
                  <a:schemeClr val="bg1"/>
                </a:solidFill>
                <a:latin typeface="Open Sans"/>
                <a:ea typeface="Open Sans"/>
                <a:cs typeface="Open Sans"/>
              </a:rPr>
              <a:t>Welcome!</a:t>
            </a:r>
            <a:endParaRPr lang="en-US" sz="2400" i="1" dirty="0">
              <a:solidFill>
                <a:schemeClr val="bg1"/>
              </a:solidFill>
              <a:ea typeface="Open Sans"/>
              <a:cs typeface="Open Sans"/>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454167" y="1045846"/>
            <a:ext cx="8512669" cy="2620301"/>
          </a:xfrm>
          <a:noFill/>
        </p:spPr>
        <p:txBody>
          <a:bodyPr vert="horz" lIns="91440" tIns="45720" rIns="91440" bIns="45720" rtlCol="0" anchor="t">
            <a:noAutofit/>
          </a:bodyPr>
          <a:lstStyle/>
          <a:p>
            <a:pPr marL="342257" indent="-342257">
              <a:lnSpc>
                <a:spcPct val="114000"/>
              </a:lnSpc>
              <a:spcBef>
                <a:spcPts val="0"/>
              </a:spcBef>
              <a:spcAft>
                <a:spcPts val="1200"/>
              </a:spcAft>
            </a:pP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Can we count on Sen. ____________ to relay that expanding the CTC is a priority in the next few days with both Leadership and Senate Finance Committee members? </a:t>
            </a:r>
          </a:p>
          <a:p>
            <a:pPr marL="342257" indent="-342257">
              <a:lnSpc>
                <a:spcPct val="114000"/>
              </a:lnSpc>
              <a:spcBef>
                <a:spcPts val="0"/>
              </a:spcBef>
              <a:spcAft>
                <a:spcPts val="1200"/>
              </a:spcAft>
            </a:pP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Can you let us know what actions your office is taking to support the CTC? We’d love to amplify what you all are doing.</a:t>
            </a:r>
          </a:p>
          <a:p>
            <a:pPr marL="342257" indent="-342257">
              <a:lnSpc>
                <a:spcPct val="114000"/>
              </a:lnSpc>
              <a:spcBef>
                <a:spcPts val="0"/>
              </a:spcBef>
              <a:spcAft>
                <a:spcPts val="1200"/>
              </a:spcAft>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How should we follow up?</a:t>
            </a:r>
            <a:endParaRPr lang="en-US" sz="2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14000"/>
              </a:lnSpc>
              <a:spcBef>
                <a:spcPts val="0"/>
              </a:spcBef>
              <a:spcAft>
                <a:spcPts val="1200"/>
              </a:spcAft>
              <a:buNone/>
            </a:pPr>
            <a:endParaRPr lang="en-US" sz="1800" dirty="0">
              <a:latin typeface="Open Sans"/>
              <a:ea typeface="Open Sans"/>
              <a:cs typeface="Open Sans"/>
            </a:endParaRPr>
          </a:p>
        </p:txBody>
      </p:sp>
      <p:sp>
        <p:nvSpPr>
          <p:cNvPr id="5" name="Title 3">
            <a:extLst>
              <a:ext uri="{FF2B5EF4-FFF2-40B4-BE49-F238E27FC236}">
                <a16:creationId xmlns:a16="http://schemas.microsoft.com/office/drawing/2014/main" id="{A9AA7F50-A0AD-770D-0605-8C3054A3FE4A}"/>
              </a:ext>
            </a:extLst>
          </p:cNvPr>
          <p:cNvSpPr txBox="1">
            <a:spLocks/>
          </p:cNvSpPr>
          <p:nvPr/>
        </p:nvSpPr>
        <p:spPr>
          <a:xfrm>
            <a:off x="750693" y="131332"/>
            <a:ext cx="7642614" cy="914513"/>
          </a:xfrm>
          <a:prstGeom prst="rect">
            <a:avLst/>
          </a:prstGeom>
        </p:spPr>
        <p:txBody>
          <a:bodyPr vert="horz" lIns="91440" tIns="45720" rIns="91440" bIns="45720" rtlCol="0" anchor="ctr">
            <a:noAutofit/>
          </a:bodyPr>
          <a:lstStyle>
            <a:defPPr>
              <a:defRPr lang="en-US"/>
            </a:defPPr>
            <a:lvl1pPr marL="0" algn="l" defTabSz="685800" rtl="0" eaLnBrk="1" latinLnBrk="0" hangingPunct="1">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a:r>
              <a:rPr lang="en-US" sz="3200" b="1" dirty="0">
                <a:solidFill>
                  <a:srgbClr val="D50032"/>
                </a:solidFill>
                <a:latin typeface="Open Sans"/>
                <a:ea typeface="Open Sans" panose="020B0606030504020204" pitchFamily="34" charset="0"/>
                <a:cs typeface="Open Sans" panose="020B0606030504020204" pitchFamily="34" charset="0"/>
              </a:rPr>
              <a:t>Engaging Senate Offices: Extend CTC</a:t>
            </a:r>
          </a:p>
        </p:txBody>
      </p:sp>
    </p:spTree>
    <p:extLst>
      <p:ext uri="{BB962C8B-B14F-4D97-AF65-F5344CB8AC3E}">
        <p14:creationId xmlns:p14="http://schemas.microsoft.com/office/powerpoint/2010/main" val="260804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D066-DAEF-257D-408D-12EA1510734C}"/>
              </a:ext>
            </a:extLst>
          </p:cNvPr>
          <p:cNvSpPr>
            <a:spLocks noGrp="1"/>
          </p:cNvSpPr>
          <p:nvPr>
            <p:ph type="title"/>
          </p:nvPr>
        </p:nvSpPr>
        <p:spPr>
          <a:xfrm>
            <a:off x="871251" y="157843"/>
            <a:ext cx="7401491" cy="721973"/>
          </a:xfrm>
        </p:spPr>
        <p:txBody>
          <a:bodyPr>
            <a:normAutofit/>
          </a:bodyPr>
          <a:lstStyle/>
          <a:p>
            <a:pPr algn="ctr"/>
            <a:r>
              <a:rPr lang="en-US" sz="3200" b="1" dirty="0">
                <a:solidFill>
                  <a:srgbClr val="D50032"/>
                </a:solidFill>
              </a:rPr>
              <a:t>December Action</a:t>
            </a:r>
          </a:p>
        </p:txBody>
      </p:sp>
      <p:sp>
        <p:nvSpPr>
          <p:cNvPr id="3" name="TextBox 2">
            <a:extLst>
              <a:ext uri="{FF2B5EF4-FFF2-40B4-BE49-F238E27FC236}">
                <a16:creationId xmlns:a16="http://schemas.microsoft.com/office/drawing/2014/main" id="{7030969F-1EF6-BA2D-9C45-C139E0D54EA9}"/>
              </a:ext>
            </a:extLst>
          </p:cNvPr>
          <p:cNvSpPr txBox="1"/>
          <p:nvPr/>
        </p:nvSpPr>
        <p:spPr>
          <a:xfrm>
            <a:off x="0" y="879816"/>
            <a:ext cx="9144000" cy="996619"/>
          </a:xfrm>
          <a:prstGeom prst="rect">
            <a:avLst/>
          </a:prstGeom>
          <a:noFill/>
        </p:spPr>
        <p:txBody>
          <a:bodyPr wrap="square" rtlCol="0">
            <a:spAutoFit/>
          </a:bodyPr>
          <a:lstStyle/>
          <a:p>
            <a:pPr algn="ctr">
              <a:lnSpc>
                <a:spcPct val="114000"/>
              </a:lnSpc>
              <a:spcAft>
                <a:spcPts val="1200"/>
              </a:spcAft>
            </a:pPr>
            <a:r>
              <a:rPr lang="en-US" sz="2400" b="1" dirty="0">
                <a:latin typeface="Open Sans" panose="020B0606030504020204" pitchFamily="34" charset="0"/>
                <a:ea typeface="Open Sans" panose="020B0606030504020204" pitchFamily="34" charset="0"/>
                <a:cs typeface="Open Sans" panose="020B0606030504020204" pitchFamily="34" charset="0"/>
              </a:rPr>
              <a:t>Keep getting media published </a:t>
            </a:r>
            <a:r>
              <a:rPr lang="en-US" sz="2400" dirty="0">
                <a:latin typeface="Open Sans" panose="020B0606030504020204" pitchFamily="34" charset="0"/>
                <a:ea typeface="Open Sans" panose="020B0606030504020204" pitchFamily="34" charset="0"/>
                <a:cs typeface="Open Sans" panose="020B0606030504020204" pitchFamily="34" charset="0"/>
              </a:rPr>
              <a:t>on the Child Tax Credit.</a:t>
            </a:r>
          </a:p>
          <a:p>
            <a:pPr algn="ctr">
              <a:lnSpc>
                <a:spcPct val="114000"/>
              </a:lnSpc>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It’s working – you’ve gotten </a:t>
            </a:r>
            <a:r>
              <a:rPr lang="en-US" sz="2000" b="1" dirty="0">
                <a:latin typeface="Open Sans" panose="020B0606030504020204" pitchFamily="34" charset="0"/>
                <a:ea typeface="Open Sans" panose="020B0606030504020204" pitchFamily="34" charset="0"/>
                <a:cs typeface="Open Sans" panose="020B0606030504020204" pitchFamily="34" charset="0"/>
              </a:rPr>
              <a:t>45 CTC media pieces since November 1!</a:t>
            </a:r>
          </a:p>
        </p:txBody>
      </p:sp>
      <p:sp>
        <p:nvSpPr>
          <p:cNvPr id="7" name="Rectangle 5">
            <a:extLst>
              <a:ext uri="{FF2B5EF4-FFF2-40B4-BE49-F238E27FC236}">
                <a16:creationId xmlns:a16="http://schemas.microsoft.com/office/drawing/2014/main" id="{35AFD37D-6EE4-86F3-1C3E-63DE92DDE4E8}"/>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11</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01ED8B33-C4D3-2749-0B22-DEAA9ACA2D3B}"/>
              </a:ext>
            </a:extLst>
          </p:cNvPr>
          <p:cNvSpPr txBox="1"/>
          <p:nvPr/>
        </p:nvSpPr>
        <p:spPr>
          <a:xfrm>
            <a:off x="335962" y="2008479"/>
            <a:ext cx="8472067" cy="2909258"/>
          </a:xfrm>
          <a:prstGeom prst="rect">
            <a:avLst/>
          </a:prstGeom>
          <a:noFill/>
        </p:spPr>
        <p:txBody>
          <a:bodyPr wrap="square" rtlCol="0">
            <a:spAutoFit/>
          </a:bodyPr>
          <a:lstStyle/>
          <a:p>
            <a:pPr algn="ctr">
              <a:lnSpc>
                <a:spcPct val="114000"/>
              </a:lnSpc>
              <a:spcAft>
                <a:spcPts val="600"/>
              </a:spcAft>
            </a:pPr>
            <a:r>
              <a:rPr lang="en-US" sz="2800" b="1" dirty="0">
                <a:latin typeface="Open Sans" panose="020B0606030504020204" pitchFamily="34" charset="0"/>
                <a:ea typeface="Open Sans" panose="020B0606030504020204" pitchFamily="34" charset="0"/>
                <a:cs typeface="Open Sans" panose="020B0606030504020204" pitchFamily="34" charset="0"/>
              </a:rPr>
              <a:t>TAKE ACTION!</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114000"/>
              </a:lnSpc>
              <a:spcAft>
                <a:spcPts val="600"/>
              </a:spcAf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If you have two minutes…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personalize the media templates</a:t>
            </a:r>
            <a:r>
              <a:rPr lang="en-US" sz="2000" dirty="0">
                <a:latin typeface="Open Sans" panose="020B0606030504020204" pitchFamily="34" charset="0"/>
                <a:ea typeface="Open Sans" panose="020B0606030504020204" pitchFamily="34" charset="0"/>
                <a:cs typeface="Open Sans" panose="020B0606030504020204" pitchFamily="34" charset="0"/>
              </a:rPr>
              <a:t> on our website and hit send!</a:t>
            </a:r>
          </a:p>
          <a:p>
            <a:pPr marL="228600" indent="-228600">
              <a:lnSpc>
                <a:spcPct val="114000"/>
              </a:lnSpc>
              <a:spcAft>
                <a:spcPts val="1200"/>
              </a:spcAf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If you have twenty minutes… </a:t>
            </a:r>
            <a:r>
              <a:rPr lang="en-US" sz="2000" dirty="0">
                <a:latin typeface="Open Sans" panose="020B0606030504020204" pitchFamily="34" charset="0"/>
                <a:ea typeface="Open Sans" panose="020B0606030504020204" pitchFamily="34" charset="0"/>
                <a:cs typeface="Open Sans" panose="020B0606030504020204" pitchFamily="34" charset="0"/>
              </a:rPr>
              <a:t>use our </a:t>
            </a:r>
            <a:r>
              <a:rPr lang="en-US" sz="2000" dirty="0">
                <a:latin typeface="Open Sans" panose="020B0606030504020204" pitchFamily="34" charset="0"/>
                <a:ea typeface="Open Sans" panose="020B0606030504020204" pitchFamily="34" charset="0"/>
                <a:cs typeface="Open Sans" panose="020B0606030504020204" pitchFamily="34" charset="0"/>
                <a:hlinkClick r:id="rId4"/>
              </a:rPr>
              <a:t>December Action Sheet</a:t>
            </a:r>
            <a:r>
              <a:rPr lang="en-US" sz="2000" dirty="0">
                <a:latin typeface="Open Sans" panose="020B0606030504020204" pitchFamily="34" charset="0"/>
                <a:ea typeface="Open Sans" panose="020B0606030504020204" pitchFamily="34" charset="0"/>
                <a:cs typeface="Open Sans" panose="020B0606030504020204" pitchFamily="34" charset="0"/>
              </a:rPr>
              <a:t> to draft your letters to the editor and send them to your local newspaper.</a:t>
            </a:r>
          </a:p>
          <a:p>
            <a:pPr algn="ctr">
              <a:lnSpc>
                <a:spcPct val="114000"/>
              </a:lnSpc>
              <a:spcAft>
                <a:spcPts val="600"/>
              </a:spcAft>
            </a:pPr>
            <a:r>
              <a:rPr lang="en-US" sz="1600" dirty="0">
                <a:latin typeface="Open Sans" panose="020B0606030504020204" pitchFamily="34" charset="0"/>
                <a:ea typeface="Open Sans" panose="020B0606030504020204" pitchFamily="34" charset="0"/>
                <a:cs typeface="Open Sans" panose="020B0606030504020204" pitchFamily="34" charset="0"/>
              </a:rPr>
              <a:t>If you need help with your letters, please contact </a:t>
            </a:r>
            <a:r>
              <a:rPr lang="en-US" sz="1600" dirty="0">
                <a:latin typeface="Open Sans" panose="020B0606030504020204" pitchFamily="34" charset="0"/>
                <a:ea typeface="Open Sans" panose="020B0606030504020204" pitchFamily="34" charset="0"/>
                <a:cs typeface="Open Sans" panose="020B0606030504020204" pitchFamily="34" charset="0"/>
                <a:hlinkClick r:id="rId5"/>
              </a:rPr>
              <a:t>Jos Linn </a:t>
            </a:r>
            <a:r>
              <a:rPr lang="en-US" sz="1600" dirty="0">
                <a:latin typeface="Open Sans" panose="020B0606030504020204" pitchFamily="34" charset="0"/>
                <a:ea typeface="Open Sans" panose="020B0606030504020204" pitchFamily="34" charset="0"/>
                <a:cs typeface="Open Sans" panose="020B0606030504020204" pitchFamily="34" charset="0"/>
              </a:rPr>
              <a:t>for assistance.</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289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D348599-CD1A-4D29-8AAD-FDB915471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63"/>
            <a:ext cx="9144000" cy="5075237"/>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332">
            <a:extLst>
              <a:ext uri="{FF2B5EF4-FFF2-40B4-BE49-F238E27FC236}">
                <a16:creationId xmlns:a16="http://schemas.microsoft.com/office/drawing/2014/main" id="{06134548-8C78-48CD-8C5F-4996B1B81958}"/>
              </a:ext>
            </a:extLst>
          </p:cNvPr>
          <p:cNvSpPr txBox="1">
            <a:spLocks/>
          </p:cNvSpPr>
          <p:nvPr/>
        </p:nvSpPr>
        <p:spPr>
          <a:xfrm>
            <a:off x="0" y="525"/>
            <a:ext cx="9144000" cy="760108"/>
          </a:xfrm>
          <a:prstGeom prst="rect">
            <a:avLst/>
          </a:prstGeom>
          <a:solidFill>
            <a:srgbClr val="29B5CF"/>
          </a:solidFill>
          <a:ln>
            <a:solidFill>
              <a:srgbClr val="29B5CF"/>
            </a:solidFill>
          </a:ln>
        </p:spPr>
        <p:txBody>
          <a:bodyPr vert="horz" lIns="0" tIns="0" rIns="0" bIns="0" rtlCol="0" anchor="ctr">
            <a:normAutofit/>
          </a:bodyPr>
          <a:lstStyle>
            <a:lvl1pPr algn="ctr" defTabSz="253960" rtl="0" eaLnBrk="1" latinLnBrk="0" hangingPunct="1">
              <a:spcBef>
                <a:spcPct val="0"/>
              </a:spcBef>
              <a:buNone/>
              <a:defRPr sz="3160" kern="1200">
                <a:solidFill>
                  <a:schemeClr val="accent6">
                    <a:lumOff val="-2588"/>
                  </a:schemeClr>
                </a:solidFill>
                <a:latin typeface="+mj-lt"/>
                <a:ea typeface="+mj-ea"/>
                <a:cs typeface="+mj-cs"/>
              </a:defRPr>
            </a:lvl1pPr>
          </a:lstStyle>
          <a:p>
            <a:r>
              <a:rPr lang="en-US" sz="3400" b="1" dirty="0">
                <a:solidFill>
                  <a:schemeClr val="bg1"/>
                </a:solidFill>
                <a:latin typeface="Open Sans"/>
                <a:ea typeface="Open Sans"/>
                <a:cs typeface="Open Sans"/>
              </a:rPr>
              <a:t>End of Year Opportunity</a:t>
            </a:r>
            <a:endParaRPr lang="en-US" dirty="0">
              <a:solidFill>
                <a:schemeClr val="bg1"/>
              </a:solidFill>
            </a:endParaRPr>
          </a:p>
        </p:txBody>
      </p:sp>
      <p:sp>
        <p:nvSpPr>
          <p:cNvPr id="2" name="TextBox 1">
            <a:extLst>
              <a:ext uri="{FF2B5EF4-FFF2-40B4-BE49-F238E27FC236}">
                <a16:creationId xmlns:a16="http://schemas.microsoft.com/office/drawing/2014/main" id="{EDE53FA4-A4FC-4E68-3D72-B0E8AC9CF1DF}"/>
              </a:ext>
            </a:extLst>
          </p:cNvPr>
          <p:cNvSpPr txBox="1"/>
          <p:nvPr/>
        </p:nvSpPr>
        <p:spPr>
          <a:xfrm>
            <a:off x="-328949" y="4374059"/>
            <a:ext cx="9472949" cy="769441"/>
          </a:xfrm>
          <a:prstGeom prst="rect">
            <a:avLst/>
          </a:prstGeom>
          <a:solidFill>
            <a:schemeClr val="bg2">
              <a:alpha val="80000"/>
            </a:schemeClr>
          </a:solidFill>
        </p:spPr>
        <p:txBody>
          <a:bodyPr wrap="square" lIns="91440" tIns="45720" rIns="91440" bIns="45720" rtlCol="0" anchor="t">
            <a:spAutoFit/>
          </a:bodyPr>
          <a:lstStyle/>
          <a:p>
            <a:pPr lvl="1" algn="ctr"/>
            <a:r>
              <a:rPr lang="en-US" sz="2200" b="1" dirty="0">
                <a:latin typeface="Open Sans"/>
                <a:ea typeface="Open Sans"/>
                <a:cs typeface="Open Sans"/>
              </a:rPr>
              <a:t>Take Action:</a:t>
            </a:r>
            <a:r>
              <a:rPr lang="en-US" sz="2200" dirty="0">
                <a:latin typeface="Open Sans"/>
                <a:ea typeface="Open Sans"/>
                <a:cs typeface="Open Sans"/>
              </a:rPr>
              <a:t> Tell your members that we need an end of year omnibus with our policy priorities, NOT a continuing resolution!</a:t>
            </a:r>
            <a:endParaRPr lang="en-US" sz="2200" b="1" dirty="0">
              <a:latin typeface="Open Sans"/>
              <a:ea typeface="Open Sans"/>
              <a:cs typeface="Open Sans"/>
            </a:endParaRPr>
          </a:p>
        </p:txBody>
      </p:sp>
      <p:sp>
        <p:nvSpPr>
          <p:cNvPr id="3" name="TextBox 2">
            <a:extLst>
              <a:ext uri="{FF2B5EF4-FFF2-40B4-BE49-F238E27FC236}">
                <a16:creationId xmlns:a16="http://schemas.microsoft.com/office/drawing/2014/main" id="{341D44E5-1215-9B2F-3DCC-4476543912B7}"/>
              </a:ext>
            </a:extLst>
          </p:cNvPr>
          <p:cNvSpPr txBox="1"/>
          <p:nvPr/>
        </p:nvSpPr>
        <p:spPr>
          <a:xfrm>
            <a:off x="-328949" y="763218"/>
            <a:ext cx="9472949" cy="1107996"/>
          </a:xfrm>
          <a:prstGeom prst="rect">
            <a:avLst/>
          </a:prstGeom>
          <a:solidFill>
            <a:schemeClr val="bg2">
              <a:alpha val="80000"/>
            </a:schemeClr>
          </a:solidFill>
        </p:spPr>
        <p:txBody>
          <a:bodyPr wrap="square" lIns="91440" tIns="45720" rIns="91440" bIns="45720" rtlCol="0" anchor="t">
            <a:spAutoFit/>
          </a:bodyPr>
          <a:lstStyle/>
          <a:p>
            <a:pPr lvl="1" algn="ctr"/>
            <a:r>
              <a:rPr lang="en-US" sz="2200" dirty="0">
                <a:latin typeface="Open Sans"/>
                <a:ea typeface="Open Sans"/>
                <a:cs typeface="Open Sans"/>
              </a:rPr>
              <a:t>Congress is negotiating an omnibus bill that could include global health funding and the CTC. But some Republicans may want to extend the deadline with a continuing resolution (CR).</a:t>
            </a:r>
            <a:endParaRPr lang="en-US" sz="2200" b="1" dirty="0">
              <a:latin typeface="Open Sans"/>
              <a:ea typeface="Open Sans"/>
              <a:cs typeface="Open Sans"/>
            </a:endParaRPr>
          </a:p>
        </p:txBody>
      </p:sp>
    </p:spTree>
    <p:extLst>
      <p:ext uri="{BB962C8B-B14F-4D97-AF65-F5344CB8AC3E}">
        <p14:creationId xmlns:p14="http://schemas.microsoft.com/office/powerpoint/2010/main" val="112954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8A359C-BF6B-3887-10D7-85B79D7F2FC3}"/>
              </a:ext>
            </a:extLst>
          </p:cNvPr>
          <p:cNvSpPr>
            <a:spLocks noGrp="1"/>
          </p:cNvSpPr>
          <p:nvPr>
            <p:ph type="title"/>
          </p:nvPr>
        </p:nvSpPr>
        <p:spPr>
          <a:xfrm>
            <a:off x="1" y="-807367"/>
            <a:ext cx="7401491" cy="673897"/>
          </a:xfrm>
        </p:spPr>
        <p:txBody>
          <a:bodyPr>
            <a:normAutofit fontScale="90000"/>
          </a:bodyPr>
          <a:lstStyle/>
          <a:p>
            <a:r>
              <a:rPr lang="en-US" sz="3150" b="1" dirty="0"/>
              <a:t>RESULTS appropriations advocacy issues</a:t>
            </a:r>
          </a:p>
        </p:txBody>
      </p:sp>
      <p:sp>
        <p:nvSpPr>
          <p:cNvPr id="3" name="Rectangle: Rounded Corners 2">
            <a:extLst>
              <a:ext uri="{FF2B5EF4-FFF2-40B4-BE49-F238E27FC236}">
                <a16:creationId xmlns:a16="http://schemas.microsoft.com/office/drawing/2014/main" id="{FC7F71CD-903E-019E-2B49-53FCA5B4D1A7}"/>
              </a:ext>
            </a:extLst>
          </p:cNvPr>
          <p:cNvSpPr/>
          <p:nvPr/>
        </p:nvSpPr>
        <p:spPr>
          <a:xfrm>
            <a:off x="195589" y="373418"/>
            <a:ext cx="4524234" cy="701342"/>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t>OUR ISSUES</a:t>
            </a:r>
          </a:p>
        </p:txBody>
      </p:sp>
      <p:pic>
        <p:nvPicPr>
          <p:cNvPr id="22" name="Graphic 21">
            <a:extLst>
              <a:ext uri="{FF2B5EF4-FFF2-40B4-BE49-F238E27FC236}">
                <a16:creationId xmlns:a16="http://schemas.microsoft.com/office/drawing/2014/main" id="{4A505DEA-1C8D-1BD6-3021-AC2AE4EA30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2338" y="1356246"/>
            <a:ext cx="987757" cy="987757"/>
          </a:xfrm>
          <a:prstGeom prst="rect">
            <a:avLst/>
          </a:prstGeom>
        </p:spPr>
      </p:pic>
      <p:grpSp>
        <p:nvGrpSpPr>
          <p:cNvPr id="4" name="Group 3">
            <a:extLst>
              <a:ext uri="{FF2B5EF4-FFF2-40B4-BE49-F238E27FC236}">
                <a16:creationId xmlns:a16="http://schemas.microsoft.com/office/drawing/2014/main" id="{2927D946-D0D8-91D6-2BAA-1132F8342667}"/>
              </a:ext>
              <a:ext uri="{C183D7F6-B498-43B3-948B-1728B52AA6E4}">
                <adec:decorative xmlns:adec="http://schemas.microsoft.com/office/drawing/2017/decorative" val="1"/>
              </a:ext>
            </a:extLst>
          </p:cNvPr>
          <p:cNvGrpSpPr/>
          <p:nvPr/>
        </p:nvGrpSpPr>
        <p:grpSpPr>
          <a:xfrm>
            <a:off x="622935" y="1218063"/>
            <a:ext cx="2400300" cy="3604564"/>
            <a:chOff x="4450080" y="1624084"/>
            <a:chExt cx="3200400" cy="4806085"/>
          </a:xfrm>
        </p:grpSpPr>
        <p:sp>
          <p:nvSpPr>
            <p:cNvPr id="17" name="Rectangle 16">
              <a:extLst>
                <a:ext uri="{FF2B5EF4-FFF2-40B4-BE49-F238E27FC236}">
                  <a16:creationId xmlns:a16="http://schemas.microsoft.com/office/drawing/2014/main" id="{3AD0FB91-4263-350E-2300-BDB69C2E999E}"/>
                </a:ext>
              </a:extLst>
            </p:cNvPr>
            <p:cNvSpPr/>
            <p:nvPr/>
          </p:nvSpPr>
          <p:spPr>
            <a:xfrm>
              <a:off x="4450080" y="2361063"/>
              <a:ext cx="3200400" cy="4069106"/>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50" b="1" dirty="0">
                <a:solidFill>
                  <a:schemeClr val="tx1"/>
                </a:solidFill>
              </a:endParaRPr>
            </a:p>
            <a:p>
              <a:pPr algn="ctr"/>
              <a:r>
                <a:rPr lang="en-US" sz="2250" dirty="0">
                  <a:solidFill>
                    <a:schemeClr val="tx1"/>
                  </a:solidFill>
                </a:rPr>
                <a:t>Ending the tuberculosis epidemic</a:t>
              </a:r>
            </a:p>
          </p:txBody>
        </p:sp>
        <p:sp>
          <p:nvSpPr>
            <p:cNvPr id="18" name="Oval 17">
              <a:extLst>
                <a:ext uri="{FF2B5EF4-FFF2-40B4-BE49-F238E27FC236}">
                  <a16:creationId xmlns:a16="http://schemas.microsoft.com/office/drawing/2014/main" id="{6DF07EC3-0A6A-F0FD-3F07-E44AE5B7E8CB}"/>
                </a:ext>
                <a:ext uri="{C183D7F6-B498-43B3-948B-1728B52AA6E4}">
                  <adec:decorative xmlns:adec="http://schemas.microsoft.com/office/drawing/2017/decorative" val="1"/>
                </a:ext>
              </a:extLst>
            </p:cNvPr>
            <p:cNvSpPr/>
            <p:nvPr/>
          </p:nvSpPr>
          <p:spPr>
            <a:xfrm>
              <a:off x="5204119" y="1624084"/>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schemeClr val="tx1"/>
                </a:solidFill>
              </a:endParaRPr>
            </a:p>
          </p:txBody>
        </p:sp>
        <p:pic>
          <p:nvPicPr>
            <p:cNvPr id="24" name="Graphic 23">
              <a:extLst>
                <a:ext uri="{FF2B5EF4-FFF2-40B4-BE49-F238E27FC236}">
                  <a16:creationId xmlns:a16="http://schemas.microsoft.com/office/drawing/2014/main" id="{70127395-6738-FADB-D21F-0EA9DFEF8D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4914" y="1808326"/>
              <a:ext cx="1317009" cy="1317009"/>
            </a:xfrm>
            <a:prstGeom prst="rect">
              <a:avLst/>
            </a:prstGeom>
          </p:spPr>
        </p:pic>
      </p:grpSp>
      <p:grpSp>
        <p:nvGrpSpPr>
          <p:cNvPr id="5" name="Group 4">
            <a:extLst>
              <a:ext uri="{FF2B5EF4-FFF2-40B4-BE49-F238E27FC236}">
                <a16:creationId xmlns:a16="http://schemas.microsoft.com/office/drawing/2014/main" id="{D027618E-7087-9355-6667-574B339B3F9E}"/>
              </a:ext>
              <a:ext uri="{C183D7F6-B498-43B3-948B-1728B52AA6E4}">
                <adec:decorative xmlns:adec="http://schemas.microsoft.com/office/drawing/2017/decorative" val="1"/>
              </a:ext>
            </a:extLst>
          </p:cNvPr>
          <p:cNvGrpSpPr/>
          <p:nvPr/>
        </p:nvGrpSpPr>
        <p:grpSpPr>
          <a:xfrm>
            <a:off x="6079796" y="1218063"/>
            <a:ext cx="2400300" cy="3604564"/>
            <a:chOff x="8106395" y="1624084"/>
            <a:chExt cx="3200400" cy="4806085"/>
          </a:xfrm>
        </p:grpSpPr>
        <p:sp>
          <p:nvSpPr>
            <p:cNvPr id="13" name="Rectangle 12">
              <a:extLst>
                <a:ext uri="{FF2B5EF4-FFF2-40B4-BE49-F238E27FC236}">
                  <a16:creationId xmlns:a16="http://schemas.microsoft.com/office/drawing/2014/main" id="{0BC07448-A12E-A728-BA9A-0643BA640D25}"/>
                </a:ext>
              </a:extLst>
            </p:cNvPr>
            <p:cNvSpPr/>
            <p:nvPr/>
          </p:nvSpPr>
          <p:spPr>
            <a:xfrm>
              <a:off x="8106395" y="2361063"/>
              <a:ext cx="3200400" cy="4069106"/>
            </a:xfrm>
            <a:prstGeom prst="rect">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250" b="1" dirty="0">
                <a:solidFill>
                  <a:schemeClr val="tx1"/>
                </a:solidFill>
              </a:endParaRPr>
            </a:p>
            <a:p>
              <a:pPr algn="ctr"/>
              <a:r>
                <a:rPr lang="en-US" sz="2250" dirty="0">
                  <a:solidFill>
                    <a:schemeClr val="tx1"/>
                  </a:solidFill>
                </a:rPr>
                <a:t>Ensuring access  to quality education for</a:t>
              </a:r>
              <a:endParaRPr lang="en-US" sz="2250" dirty="0">
                <a:solidFill>
                  <a:schemeClr val="tx1"/>
                </a:solidFill>
                <a:ea typeface="Open Sans"/>
                <a:cs typeface="Open Sans"/>
              </a:endParaRPr>
            </a:p>
            <a:p>
              <a:pPr algn="ctr"/>
              <a:r>
                <a:rPr lang="en-US" sz="2250" dirty="0">
                  <a:solidFill>
                    <a:schemeClr val="tx1"/>
                  </a:solidFill>
                </a:rPr>
                <a:t>all children</a:t>
              </a:r>
              <a:endParaRPr lang="en-US" sz="2250" dirty="0">
                <a:solidFill>
                  <a:schemeClr val="tx1"/>
                </a:solidFill>
                <a:ea typeface="Open Sans"/>
                <a:cs typeface="Open Sans"/>
              </a:endParaRPr>
            </a:p>
          </p:txBody>
        </p:sp>
        <p:sp>
          <p:nvSpPr>
            <p:cNvPr id="15" name="Oval 14">
              <a:extLst>
                <a:ext uri="{FF2B5EF4-FFF2-40B4-BE49-F238E27FC236}">
                  <a16:creationId xmlns:a16="http://schemas.microsoft.com/office/drawing/2014/main" id="{8FF91E16-D312-3E7D-FA31-13ED5DF15102}"/>
                </a:ext>
                <a:ext uri="{C183D7F6-B498-43B3-948B-1728B52AA6E4}">
                  <adec:decorative xmlns:adec="http://schemas.microsoft.com/office/drawing/2017/decorative" val="1"/>
                </a:ext>
              </a:extLst>
            </p:cNvPr>
            <p:cNvSpPr/>
            <p:nvPr/>
          </p:nvSpPr>
          <p:spPr>
            <a:xfrm>
              <a:off x="8860434" y="1624084"/>
              <a:ext cx="1692322" cy="16923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schemeClr val="tx1"/>
                </a:solidFill>
              </a:endParaRPr>
            </a:p>
          </p:txBody>
        </p:sp>
        <p:pic>
          <p:nvPicPr>
            <p:cNvPr id="30" name="Graphic 29">
              <a:extLst>
                <a:ext uri="{FF2B5EF4-FFF2-40B4-BE49-F238E27FC236}">
                  <a16:creationId xmlns:a16="http://schemas.microsoft.com/office/drawing/2014/main" id="{6F50D6B3-8697-E899-ED74-FEE06EBF0D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48227" y="1808599"/>
              <a:ext cx="1316736" cy="1316736"/>
            </a:xfrm>
            <a:prstGeom prst="rect">
              <a:avLst/>
            </a:prstGeom>
          </p:spPr>
        </p:pic>
      </p:grpSp>
      <p:grpSp>
        <p:nvGrpSpPr>
          <p:cNvPr id="6" name="Group 5">
            <a:extLst>
              <a:ext uri="{FF2B5EF4-FFF2-40B4-BE49-F238E27FC236}">
                <a16:creationId xmlns:a16="http://schemas.microsoft.com/office/drawing/2014/main" id="{4259ABDC-C79E-DC0A-19B4-D678E98F11DA}"/>
              </a:ext>
              <a:ext uri="{C183D7F6-B498-43B3-948B-1728B52AA6E4}">
                <adec:decorative xmlns:adec="http://schemas.microsoft.com/office/drawing/2017/decorative" val="1"/>
              </a:ext>
            </a:extLst>
          </p:cNvPr>
          <p:cNvGrpSpPr/>
          <p:nvPr/>
        </p:nvGrpSpPr>
        <p:grpSpPr>
          <a:xfrm>
            <a:off x="3327502" y="1218063"/>
            <a:ext cx="2331720" cy="3604564"/>
            <a:chOff x="885205" y="1624084"/>
            <a:chExt cx="3108960" cy="4806085"/>
          </a:xfrm>
        </p:grpSpPr>
        <p:sp>
          <p:nvSpPr>
            <p:cNvPr id="7" name="Rectangle 6">
              <a:extLst>
                <a:ext uri="{FF2B5EF4-FFF2-40B4-BE49-F238E27FC236}">
                  <a16:creationId xmlns:a16="http://schemas.microsoft.com/office/drawing/2014/main" id="{B48506F3-2F5B-0C92-65A1-B9470FC213E8}"/>
                </a:ext>
              </a:extLst>
            </p:cNvPr>
            <p:cNvSpPr/>
            <p:nvPr/>
          </p:nvSpPr>
          <p:spPr>
            <a:xfrm>
              <a:off x="885205" y="2361063"/>
              <a:ext cx="3108960" cy="4069106"/>
            </a:xfrm>
            <a:prstGeom prst="rect">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250" b="1" dirty="0">
                <a:solidFill>
                  <a:schemeClr val="tx1"/>
                </a:solidFill>
              </a:endParaRPr>
            </a:p>
            <a:p>
              <a:pPr algn="ctr"/>
              <a:r>
                <a:rPr lang="en-US" sz="2250" dirty="0">
                  <a:solidFill>
                    <a:schemeClr val="tx1"/>
                  </a:solidFill>
                </a:rPr>
                <a:t>Ending preventable maternal and child deaths</a:t>
              </a:r>
            </a:p>
          </p:txBody>
        </p:sp>
        <p:sp>
          <p:nvSpPr>
            <p:cNvPr id="8" name="Oval 7">
              <a:extLst>
                <a:ext uri="{FF2B5EF4-FFF2-40B4-BE49-F238E27FC236}">
                  <a16:creationId xmlns:a16="http://schemas.microsoft.com/office/drawing/2014/main" id="{E511A29D-F611-E07E-69FF-B2D7D02BBDA5}"/>
                </a:ext>
                <a:ext uri="{C183D7F6-B498-43B3-948B-1728B52AA6E4}">
                  <adec:decorative xmlns:adec="http://schemas.microsoft.com/office/drawing/2017/decorative" val="1"/>
                </a:ext>
              </a:extLst>
            </p:cNvPr>
            <p:cNvSpPr/>
            <p:nvPr/>
          </p:nvSpPr>
          <p:spPr>
            <a:xfrm>
              <a:off x="1693297" y="1624084"/>
              <a:ext cx="1692322" cy="169232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b="1" dirty="0">
                <a:solidFill>
                  <a:schemeClr val="tx1"/>
                </a:solidFill>
              </a:endParaRPr>
            </a:p>
          </p:txBody>
        </p:sp>
      </p:grpSp>
      <p:pic>
        <p:nvPicPr>
          <p:cNvPr id="11" name="Graphic 10">
            <a:extLst>
              <a:ext uri="{FF2B5EF4-FFF2-40B4-BE49-F238E27FC236}">
                <a16:creationId xmlns:a16="http://schemas.microsoft.com/office/drawing/2014/main" id="{17AFBA11-EB85-805E-8421-53F285A503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7361" y="1358286"/>
            <a:ext cx="987757" cy="987757"/>
          </a:xfrm>
          <a:prstGeom prst="rect">
            <a:avLst/>
          </a:prstGeom>
        </p:spPr>
      </p:pic>
      <p:sp>
        <p:nvSpPr>
          <p:cNvPr id="2" name="Rectangle 5">
            <a:extLst>
              <a:ext uri="{FF2B5EF4-FFF2-40B4-BE49-F238E27FC236}">
                <a16:creationId xmlns:a16="http://schemas.microsoft.com/office/drawing/2014/main" id="{A91E8475-ED1D-19FB-1D85-59F9C3530DFF}"/>
              </a:ext>
            </a:extLst>
          </p:cNvPr>
          <p:cNvSpPr>
            <a:spLocks noChangeArrowheads="1"/>
          </p:cNvSpPr>
          <p:nvPr/>
        </p:nvSpPr>
        <p:spPr bwMode="auto">
          <a:xfrm>
            <a:off x="0" y="16037"/>
            <a:ext cx="414338" cy="300082"/>
          </a:xfrm>
          <a:prstGeom prst="rect">
            <a:avLst/>
          </a:prstGeom>
          <a:solidFill>
            <a:schemeClr val="bg1"/>
          </a:solidFill>
          <a:ln>
            <a:noFill/>
          </a:ln>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87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CAD0-B3A1-8A0F-F016-F1E357429DD2}"/>
              </a:ext>
            </a:extLst>
          </p:cNvPr>
          <p:cNvSpPr>
            <a:spLocks noGrp="1"/>
          </p:cNvSpPr>
          <p:nvPr>
            <p:ph type="title"/>
          </p:nvPr>
        </p:nvSpPr>
        <p:spPr>
          <a:xfrm>
            <a:off x="219974" y="205979"/>
            <a:ext cx="7638717" cy="857250"/>
          </a:xfrm>
        </p:spPr>
        <p:txBody>
          <a:bodyPr vert="horz" lIns="91440" tIns="45720" rIns="91440" bIns="45720" rtlCol="0" anchor="ctr">
            <a:noAutofit/>
          </a:bodyPr>
          <a:lstStyle/>
          <a:p>
            <a:r>
              <a:rPr lang="en-US" sz="3200" b="1" dirty="0">
                <a:solidFill>
                  <a:srgbClr val="D50032"/>
                </a:solidFill>
                <a:latin typeface="Open Sans"/>
                <a:ea typeface="Open Sans"/>
                <a:cs typeface="Calibri"/>
              </a:rPr>
              <a:t>Global Legislation Status</a:t>
            </a:r>
            <a:endParaRPr lang="en-US" dirty="0"/>
          </a:p>
        </p:txBody>
      </p:sp>
      <p:sp>
        <p:nvSpPr>
          <p:cNvPr id="4" name="Slide Number Placeholder 3">
            <a:extLst>
              <a:ext uri="{FF2B5EF4-FFF2-40B4-BE49-F238E27FC236}">
                <a16:creationId xmlns:a16="http://schemas.microsoft.com/office/drawing/2014/main" id="{C1AB9E2C-0C89-8280-9558-D25CC296B819}"/>
              </a:ext>
            </a:extLst>
          </p:cNvPr>
          <p:cNvSpPr>
            <a:spLocks noGrp="1"/>
          </p:cNvSpPr>
          <p:nvPr>
            <p:ph type="sldNum" sz="quarter" idx="12"/>
          </p:nvPr>
        </p:nvSpPr>
        <p:spPr/>
        <p:txBody>
          <a:bodyPr/>
          <a:lstStyle/>
          <a:p>
            <a:fld id="{307E6868-079E-1649-B8D1-459B42CE4DE3}" type="slidenum">
              <a:rPr lang="en-US" smtClean="0"/>
              <a:t>14</a:t>
            </a:fld>
            <a:endParaRPr lang="en-US" dirty="0"/>
          </a:p>
        </p:txBody>
      </p:sp>
      <p:sp>
        <p:nvSpPr>
          <p:cNvPr id="6" name="TextBox 5">
            <a:extLst>
              <a:ext uri="{FF2B5EF4-FFF2-40B4-BE49-F238E27FC236}">
                <a16:creationId xmlns:a16="http://schemas.microsoft.com/office/drawing/2014/main" id="{8D660681-73DD-20C8-7705-85D04511B6F4}"/>
              </a:ext>
            </a:extLst>
          </p:cNvPr>
          <p:cNvSpPr txBox="1"/>
          <p:nvPr/>
        </p:nvSpPr>
        <p:spPr>
          <a:xfrm>
            <a:off x="2544348" y="4055301"/>
            <a:ext cx="40553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ea typeface="+mn-lt"/>
                <a:cs typeface="+mn-lt"/>
              </a:rPr>
              <a:t>results.org/fall2022</a:t>
            </a:r>
            <a:endParaRPr lang="en-US" sz="3600" dirty="0"/>
          </a:p>
        </p:txBody>
      </p:sp>
      <p:pic>
        <p:nvPicPr>
          <p:cNvPr id="3" name="Picture 6" descr="Graphical user interface, application&#10;&#10;Description automatically generated">
            <a:extLst>
              <a:ext uri="{FF2B5EF4-FFF2-40B4-BE49-F238E27FC236}">
                <a16:creationId xmlns:a16="http://schemas.microsoft.com/office/drawing/2014/main" id="{D04E5C6A-D699-E00C-3990-1882D93DAB9E}"/>
              </a:ext>
            </a:extLst>
          </p:cNvPr>
          <p:cNvPicPr>
            <a:picLocks noChangeAspect="1"/>
          </p:cNvPicPr>
          <p:nvPr/>
        </p:nvPicPr>
        <p:blipFill>
          <a:blip r:embed="rId2"/>
          <a:stretch>
            <a:fillRect/>
          </a:stretch>
        </p:blipFill>
        <p:spPr>
          <a:xfrm>
            <a:off x="-3464" y="1587058"/>
            <a:ext cx="9159586" cy="2073292"/>
          </a:xfrm>
          <a:prstGeom prst="rect">
            <a:avLst/>
          </a:prstGeom>
        </p:spPr>
      </p:pic>
    </p:spTree>
    <p:extLst>
      <p:ext uri="{BB962C8B-B14F-4D97-AF65-F5344CB8AC3E}">
        <p14:creationId xmlns:p14="http://schemas.microsoft.com/office/powerpoint/2010/main" val="406973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7441-F620-8CE5-223D-373E7D739D0C}"/>
              </a:ext>
            </a:extLst>
          </p:cNvPr>
          <p:cNvSpPr>
            <a:spLocks noGrp="1"/>
          </p:cNvSpPr>
          <p:nvPr>
            <p:ph type="title"/>
          </p:nvPr>
        </p:nvSpPr>
        <p:spPr>
          <a:xfrm>
            <a:off x="628650" y="157843"/>
            <a:ext cx="7886700" cy="540789"/>
          </a:xfrm>
        </p:spPr>
        <p:txBody>
          <a:bodyPr>
            <a:normAutofit fontScale="90000"/>
          </a:bodyPr>
          <a:lstStyle/>
          <a:p>
            <a:pPr algn="ctr"/>
            <a:r>
              <a:rPr lang="en-US" sz="3600" b="1" dirty="0">
                <a:solidFill>
                  <a:srgbClr val="D50032"/>
                </a:solidFill>
                <a:latin typeface="Open Sans"/>
                <a:ea typeface="Open Sans"/>
                <a:cs typeface="Open Sans"/>
              </a:rPr>
              <a:t>SFRC Members</a:t>
            </a:r>
            <a:endParaRPr lang="en-US" sz="3600" b="1" dirty="0">
              <a:solidFill>
                <a:srgbClr val="D50032"/>
              </a:solidFill>
            </a:endParaRPr>
          </a:p>
        </p:txBody>
      </p:sp>
      <p:sp>
        <p:nvSpPr>
          <p:cNvPr id="5" name="Text Placeholder 4">
            <a:extLst>
              <a:ext uri="{FF2B5EF4-FFF2-40B4-BE49-F238E27FC236}">
                <a16:creationId xmlns:a16="http://schemas.microsoft.com/office/drawing/2014/main" id="{904BA220-6AEA-590D-4466-C2B63C04BEBB}"/>
              </a:ext>
            </a:extLst>
          </p:cNvPr>
          <p:cNvSpPr>
            <a:spLocks noGrp="1"/>
          </p:cNvSpPr>
          <p:nvPr>
            <p:ph type="body" idx="1"/>
          </p:nvPr>
        </p:nvSpPr>
        <p:spPr>
          <a:xfrm>
            <a:off x="783772" y="2571750"/>
            <a:ext cx="8536962" cy="2857056"/>
          </a:xfrm>
        </p:spPr>
        <p:txBody>
          <a:bodyPr numCol="2">
            <a:normAutofit fontScale="25000" lnSpcReduction="20000"/>
          </a:bodyPr>
          <a:lstStyle/>
          <a:p>
            <a:pPr>
              <a:lnSpc>
                <a:spcPct val="134000"/>
              </a:lnSpc>
            </a:pPr>
            <a:r>
              <a:rPr lang="en-US" sz="7200" dirty="0">
                <a:latin typeface="Open Sans"/>
                <a:ea typeface="Open Sans"/>
                <a:cs typeface="Calibri"/>
              </a:rPr>
              <a:t>Majority Members</a:t>
            </a:r>
          </a:p>
          <a:p>
            <a:pPr>
              <a:lnSpc>
                <a:spcPct val="134000"/>
              </a:lnSpc>
              <a:spcBef>
                <a:spcPts val="400"/>
              </a:spcBef>
            </a:pPr>
            <a:r>
              <a:rPr lang="en-US" sz="7200" b="0" dirty="0">
                <a:solidFill>
                  <a:srgbClr val="000000"/>
                </a:solidFill>
                <a:highlight>
                  <a:srgbClr val="00FFFF"/>
                </a:highlight>
                <a:latin typeface="Open Sans"/>
                <a:ea typeface="+mn-lt"/>
                <a:cs typeface="+mn-lt"/>
              </a:rPr>
              <a:t>Menendez, Robert (NJ), Chairman</a:t>
            </a:r>
            <a:endParaRPr lang="en-US" sz="7200" b="0" dirty="0">
              <a:solidFill>
                <a:srgbClr val="000000"/>
              </a:solidFill>
              <a:highlight>
                <a:srgbClr val="00FFFF"/>
              </a:highlight>
              <a:latin typeface="Open Sans"/>
              <a:ea typeface="Open Sans"/>
              <a:cs typeface="+mn-lt"/>
            </a:endParaRPr>
          </a:p>
          <a:p>
            <a:pPr>
              <a:lnSpc>
                <a:spcPct val="134000"/>
              </a:lnSpc>
              <a:spcBef>
                <a:spcPts val="400"/>
              </a:spcBef>
            </a:pPr>
            <a:r>
              <a:rPr lang="en-US" sz="7200" b="0" dirty="0">
                <a:latin typeface="Open Sans"/>
                <a:ea typeface="+mn-lt"/>
                <a:cs typeface="+mn-lt"/>
              </a:rPr>
              <a:t>Cardin, Benjamin L. (MD)</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Shaheen, Jeanne (NH)</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Coons, Christopher A. (DE)</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Murphy, Christopher (CT)</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Kaine, Tim (VA)</a:t>
            </a:r>
            <a:endParaRPr lang="en-US" sz="7200" b="0" dirty="0">
              <a:latin typeface="Open Sans"/>
              <a:ea typeface="Open Sans"/>
              <a:cs typeface="+mn-lt"/>
            </a:endParaRPr>
          </a:p>
          <a:p>
            <a:pPr>
              <a:lnSpc>
                <a:spcPct val="134000"/>
              </a:lnSpc>
              <a:spcBef>
                <a:spcPts val="400"/>
              </a:spcBef>
            </a:pPr>
            <a:r>
              <a:rPr lang="en-US" sz="7200" b="0" dirty="0">
                <a:highlight>
                  <a:srgbClr val="C0C0C0"/>
                </a:highlight>
                <a:latin typeface="Open Sans"/>
                <a:ea typeface="+mn-lt"/>
                <a:cs typeface="+mn-lt"/>
              </a:rPr>
              <a:t>Markey, Edward J. (MA)</a:t>
            </a:r>
            <a:endParaRPr lang="en-US" sz="7200" b="0" dirty="0">
              <a:highlight>
                <a:srgbClr val="C0C0C0"/>
              </a:highlight>
              <a:latin typeface="Open Sans"/>
              <a:ea typeface="Open Sans"/>
              <a:cs typeface="+mn-lt"/>
            </a:endParaRPr>
          </a:p>
          <a:p>
            <a:pPr>
              <a:lnSpc>
                <a:spcPct val="134000"/>
              </a:lnSpc>
              <a:spcBef>
                <a:spcPts val="400"/>
              </a:spcBef>
            </a:pPr>
            <a:r>
              <a:rPr lang="en-US" sz="7200" b="0" dirty="0">
                <a:latin typeface="Open Sans"/>
                <a:ea typeface="+mn-lt"/>
                <a:cs typeface="+mn-lt"/>
              </a:rPr>
              <a:t>Merkley, Jeff (OR)</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Booker, Cory A. (NJ)</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Schatz, Brian (HI)</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Van Hollen, Chris (MD)</a:t>
            </a:r>
          </a:p>
          <a:p>
            <a:pPr>
              <a:lnSpc>
                <a:spcPct val="134000"/>
              </a:lnSpc>
              <a:spcBef>
                <a:spcPts val="400"/>
              </a:spcBef>
            </a:pPr>
            <a:endParaRPr lang="en-US" sz="7200" dirty="0">
              <a:latin typeface="Open Sans"/>
              <a:ea typeface="Open Sans"/>
              <a:cs typeface="Calibri"/>
            </a:endParaRPr>
          </a:p>
          <a:p>
            <a:pPr>
              <a:lnSpc>
                <a:spcPct val="134000"/>
              </a:lnSpc>
              <a:spcBef>
                <a:spcPts val="400"/>
              </a:spcBef>
            </a:pPr>
            <a:r>
              <a:rPr lang="en-US" sz="7200" dirty="0">
                <a:latin typeface="Open Sans"/>
                <a:ea typeface="Open Sans"/>
                <a:cs typeface="Calibri"/>
              </a:rPr>
              <a:t>Minority Members</a:t>
            </a:r>
          </a:p>
          <a:p>
            <a:pPr>
              <a:lnSpc>
                <a:spcPct val="134000"/>
              </a:lnSpc>
              <a:spcBef>
                <a:spcPts val="400"/>
              </a:spcBef>
            </a:pPr>
            <a:r>
              <a:rPr lang="en-US" sz="7200" b="0" dirty="0">
                <a:latin typeface="Open Sans"/>
                <a:ea typeface="+mn-lt"/>
                <a:cs typeface="+mn-lt"/>
              </a:rPr>
              <a:t>Risch, James E. (ID), Ranking Member</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Rubio, Marco (FL)</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Johnson, Ron (WI)</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Romney, Mitt (UT)</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Portman, Rob (OH)</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Paul, Rand (KY)</a:t>
            </a:r>
            <a:endParaRPr lang="en-US" sz="7200" b="0" dirty="0">
              <a:latin typeface="Open Sans"/>
              <a:ea typeface="Open Sans"/>
              <a:cs typeface="+mn-lt"/>
            </a:endParaRPr>
          </a:p>
          <a:p>
            <a:pPr>
              <a:lnSpc>
                <a:spcPct val="134000"/>
              </a:lnSpc>
              <a:spcBef>
                <a:spcPts val="400"/>
              </a:spcBef>
            </a:pPr>
            <a:r>
              <a:rPr lang="en-US" sz="7200" b="0" dirty="0">
                <a:highlight>
                  <a:srgbClr val="00FFFF"/>
                </a:highlight>
                <a:latin typeface="Open Sans"/>
                <a:ea typeface="+mn-lt"/>
                <a:cs typeface="+mn-lt"/>
              </a:rPr>
              <a:t>Young, Todd (IN)</a:t>
            </a:r>
            <a:endParaRPr lang="en-US" sz="7200" b="0" dirty="0">
              <a:highlight>
                <a:srgbClr val="00FFFF"/>
              </a:highlight>
              <a:latin typeface="Open Sans"/>
              <a:ea typeface="Open Sans"/>
              <a:cs typeface="+mn-lt"/>
            </a:endParaRPr>
          </a:p>
          <a:p>
            <a:pPr>
              <a:lnSpc>
                <a:spcPct val="134000"/>
              </a:lnSpc>
              <a:spcBef>
                <a:spcPts val="400"/>
              </a:spcBef>
            </a:pPr>
            <a:r>
              <a:rPr lang="en-US" sz="7200" b="0" dirty="0">
                <a:latin typeface="Open Sans"/>
                <a:ea typeface="+mn-lt"/>
                <a:cs typeface="+mn-lt"/>
              </a:rPr>
              <a:t>Barrasso, John (WY)</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Cruz, Ted (TX)</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Rounds, Mike (SD)</a:t>
            </a:r>
            <a:endParaRPr lang="en-US" sz="7200" b="0" dirty="0">
              <a:latin typeface="Open Sans"/>
              <a:ea typeface="Open Sans"/>
              <a:cs typeface="+mn-lt"/>
            </a:endParaRPr>
          </a:p>
          <a:p>
            <a:pPr>
              <a:lnSpc>
                <a:spcPct val="134000"/>
              </a:lnSpc>
              <a:spcBef>
                <a:spcPts val="400"/>
              </a:spcBef>
            </a:pPr>
            <a:r>
              <a:rPr lang="en-US" sz="7200" b="0" dirty="0">
                <a:latin typeface="Open Sans"/>
                <a:ea typeface="+mn-lt"/>
                <a:cs typeface="+mn-lt"/>
              </a:rPr>
              <a:t>Hagerty, Bill (TN)</a:t>
            </a:r>
            <a:endParaRPr lang="en-US" sz="7200" b="0" dirty="0">
              <a:latin typeface="Open Sans"/>
              <a:ea typeface="Open Sans"/>
            </a:endParaRPr>
          </a:p>
          <a:p>
            <a:pPr>
              <a:spcBef>
                <a:spcPts val="400"/>
              </a:spcBef>
            </a:pPr>
            <a:endParaRPr lang="en-US" dirty="0">
              <a:latin typeface="Open Sans"/>
              <a:ea typeface="Open Sans"/>
            </a:endParaRPr>
          </a:p>
        </p:txBody>
      </p:sp>
      <p:sp>
        <p:nvSpPr>
          <p:cNvPr id="8" name="Rectangle 5">
            <a:extLst>
              <a:ext uri="{FF2B5EF4-FFF2-40B4-BE49-F238E27FC236}">
                <a16:creationId xmlns:a16="http://schemas.microsoft.com/office/drawing/2014/main" id="{5FF5781B-8F72-39D7-A905-590CD0878D20}"/>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836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7441-F620-8CE5-223D-373E7D739D0C}"/>
              </a:ext>
            </a:extLst>
          </p:cNvPr>
          <p:cNvSpPr>
            <a:spLocks noGrp="1"/>
          </p:cNvSpPr>
          <p:nvPr>
            <p:ph type="title"/>
          </p:nvPr>
        </p:nvSpPr>
        <p:spPr>
          <a:xfrm>
            <a:off x="628650" y="177294"/>
            <a:ext cx="7886700" cy="502243"/>
          </a:xfrm>
        </p:spPr>
        <p:txBody>
          <a:bodyPr>
            <a:normAutofit fontScale="90000"/>
          </a:bodyPr>
          <a:lstStyle/>
          <a:p>
            <a:pPr algn="ctr"/>
            <a:r>
              <a:rPr lang="en-US" sz="3600" b="1" dirty="0">
                <a:solidFill>
                  <a:srgbClr val="D50032"/>
                </a:solidFill>
                <a:latin typeface="Open Sans"/>
                <a:ea typeface="Open Sans"/>
                <a:cs typeface="Open Sans"/>
              </a:rPr>
              <a:t>HFAC Members – Majority</a:t>
            </a:r>
            <a:endParaRPr lang="en-US" sz="3600" b="1" dirty="0">
              <a:solidFill>
                <a:srgbClr val="D50032"/>
              </a:solidFill>
            </a:endParaRPr>
          </a:p>
        </p:txBody>
      </p:sp>
      <p:sp>
        <p:nvSpPr>
          <p:cNvPr id="3" name="Content Placeholder 2">
            <a:extLst>
              <a:ext uri="{FF2B5EF4-FFF2-40B4-BE49-F238E27FC236}">
                <a16:creationId xmlns:a16="http://schemas.microsoft.com/office/drawing/2014/main" id="{664BF42A-3317-BDD9-F002-3532612DAFE4}"/>
              </a:ext>
            </a:extLst>
          </p:cNvPr>
          <p:cNvSpPr>
            <a:spLocks noGrp="1"/>
          </p:cNvSpPr>
          <p:nvPr>
            <p:ph sz="half" idx="2"/>
          </p:nvPr>
        </p:nvSpPr>
        <p:spPr>
          <a:xfrm>
            <a:off x="975872" y="788091"/>
            <a:ext cx="8029815" cy="4136173"/>
          </a:xfrm>
        </p:spPr>
        <p:txBody>
          <a:bodyPr vert="horz" wrap="square" lIns="91440" tIns="45720" rIns="91440" bIns="45720" numCol="2" rtlCol="0" anchor="t">
            <a:noAutofit/>
          </a:bodyPr>
          <a:lstStyle/>
          <a:p>
            <a:pPr marL="0" indent="0">
              <a:lnSpc>
                <a:spcPct val="100000"/>
              </a:lnSpc>
              <a:spcBef>
                <a:spcPts val="400"/>
              </a:spcBef>
              <a:buNone/>
            </a:pPr>
            <a:r>
              <a:rPr lang="en-US" sz="1600" dirty="0">
                <a:latin typeface="Open Sans"/>
                <a:ea typeface="+mn-lt"/>
                <a:cs typeface="+mn-lt"/>
              </a:rPr>
              <a:t>Meeks, Gregory (NY), Chair</a:t>
            </a:r>
          </a:p>
          <a:p>
            <a:pPr marL="0" indent="0">
              <a:lnSpc>
                <a:spcPct val="100000"/>
              </a:lnSpc>
              <a:spcBef>
                <a:spcPts val="400"/>
              </a:spcBef>
              <a:buNone/>
            </a:pPr>
            <a:r>
              <a:rPr lang="en-US" sz="1600" dirty="0">
                <a:latin typeface="Open Sans"/>
                <a:ea typeface="+mn-lt"/>
                <a:cs typeface="+mn-lt"/>
              </a:rPr>
              <a:t>Malinowski, Tom (NJ), Vice Chair</a:t>
            </a:r>
          </a:p>
          <a:p>
            <a:pPr marL="0" indent="0">
              <a:lnSpc>
                <a:spcPct val="100000"/>
              </a:lnSpc>
              <a:spcBef>
                <a:spcPts val="400"/>
              </a:spcBef>
              <a:buNone/>
            </a:pPr>
            <a:r>
              <a:rPr lang="en-US" sz="1600" dirty="0">
                <a:latin typeface="Open Sans"/>
                <a:ea typeface="+mn-lt"/>
                <a:cs typeface="+mn-lt"/>
              </a:rPr>
              <a:t>Sherman, Brad (CA)</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Sires, Albio (NJ)</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Connolly, Gerry (VA)</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Deutch, Ted (FL)</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Bass, Karen (CA)</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Keating, Bill (MA)</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Cicilline, David (RI)</a:t>
            </a:r>
            <a:endParaRPr lang="en-US" sz="1600" dirty="0">
              <a:latin typeface="Open Sans"/>
              <a:ea typeface="Open Sans"/>
              <a:cs typeface="Calibri"/>
            </a:endParaRPr>
          </a:p>
          <a:p>
            <a:pPr marL="0" indent="0">
              <a:lnSpc>
                <a:spcPct val="100000"/>
              </a:lnSpc>
              <a:spcBef>
                <a:spcPts val="400"/>
              </a:spcBef>
              <a:buNone/>
            </a:pPr>
            <a:r>
              <a:rPr lang="en-US" sz="1600" dirty="0">
                <a:highlight>
                  <a:srgbClr val="00FFFF"/>
                </a:highlight>
                <a:latin typeface="Open Sans"/>
                <a:ea typeface="+mn-lt"/>
                <a:cs typeface="+mn-lt"/>
              </a:rPr>
              <a:t>Bera, Ami (CA)</a:t>
            </a:r>
            <a:endParaRPr lang="en-US" sz="1600" dirty="0">
              <a:highlight>
                <a:srgbClr val="00FFFF"/>
              </a:highlight>
              <a:latin typeface="Open Sans"/>
              <a:ea typeface="Open Sans"/>
              <a:cs typeface="Calibri"/>
            </a:endParaRPr>
          </a:p>
          <a:p>
            <a:pPr marL="0" indent="0">
              <a:lnSpc>
                <a:spcPct val="100000"/>
              </a:lnSpc>
              <a:spcBef>
                <a:spcPts val="400"/>
              </a:spcBef>
              <a:buNone/>
            </a:pPr>
            <a:r>
              <a:rPr lang="en-US" sz="1600" dirty="0">
                <a:latin typeface="Open Sans"/>
                <a:ea typeface="+mn-lt"/>
                <a:cs typeface="+mn-lt"/>
              </a:rPr>
              <a:t>Castro, Joaquin (TX)</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Titus, Dina (NV)</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Lieu, Ted (CA)</a:t>
            </a:r>
            <a:endParaRPr lang="en-US" sz="1600" dirty="0">
              <a:latin typeface="Open Sans"/>
              <a:ea typeface="Open Sans"/>
              <a:cs typeface="Calibri"/>
            </a:endParaRPr>
          </a:p>
          <a:p>
            <a:pPr marL="0" indent="0">
              <a:lnSpc>
                <a:spcPct val="100000"/>
              </a:lnSpc>
              <a:spcBef>
                <a:spcPts val="400"/>
              </a:spcBef>
              <a:buNone/>
            </a:pPr>
            <a:r>
              <a:rPr lang="en-US" sz="1600" dirty="0">
                <a:latin typeface="Open Sans"/>
                <a:ea typeface="+mn-lt"/>
                <a:cs typeface="+mn-lt"/>
              </a:rPr>
              <a:t>Wild, Susan (PA)</a:t>
            </a:r>
          </a:p>
          <a:p>
            <a:pPr marL="0" indent="0">
              <a:lnSpc>
                <a:spcPct val="100000"/>
              </a:lnSpc>
              <a:spcBef>
                <a:spcPts val="400"/>
              </a:spcBef>
              <a:buNone/>
            </a:pPr>
            <a:endParaRPr lang="en-US" sz="1600" dirty="0">
              <a:latin typeface="Open Sans"/>
              <a:ea typeface="+mn-lt"/>
              <a:cs typeface="+mn-lt"/>
            </a:endParaRPr>
          </a:p>
          <a:p>
            <a:pPr marL="0" indent="0">
              <a:lnSpc>
                <a:spcPct val="100000"/>
              </a:lnSpc>
              <a:spcBef>
                <a:spcPts val="400"/>
              </a:spcBef>
              <a:buNone/>
            </a:pPr>
            <a:endParaRPr lang="en-US" sz="1600" dirty="0">
              <a:latin typeface="Open Sans"/>
              <a:ea typeface="+mn-lt"/>
              <a:cs typeface="+mn-lt"/>
            </a:endParaRPr>
          </a:p>
          <a:p>
            <a:pPr marL="0" indent="0">
              <a:lnSpc>
                <a:spcPct val="100000"/>
              </a:lnSpc>
              <a:spcBef>
                <a:spcPts val="400"/>
              </a:spcBef>
              <a:buNone/>
            </a:pPr>
            <a:r>
              <a:rPr lang="en-US" sz="1600" dirty="0">
                <a:latin typeface="Open Sans"/>
                <a:ea typeface="+mn-lt"/>
                <a:cs typeface="+mn-lt"/>
              </a:rPr>
              <a:t>Phillips, Dean (MN)</a:t>
            </a:r>
          </a:p>
          <a:p>
            <a:pPr marL="0" indent="0">
              <a:lnSpc>
                <a:spcPct val="100000"/>
              </a:lnSpc>
              <a:spcBef>
                <a:spcPts val="400"/>
              </a:spcBef>
              <a:buNone/>
            </a:pPr>
            <a:r>
              <a:rPr lang="en-US" sz="1600" dirty="0">
                <a:latin typeface="Open Sans"/>
                <a:ea typeface="+mn-lt"/>
                <a:cs typeface="+mn-lt"/>
              </a:rPr>
              <a:t>Omar, Ilhan (MN)</a:t>
            </a:r>
            <a:endParaRPr lang="en-US" sz="1600" dirty="0">
              <a:latin typeface="Open Sans"/>
              <a:ea typeface="Open Sans"/>
              <a:cs typeface="Open Sans"/>
            </a:endParaRPr>
          </a:p>
          <a:p>
            <a:pPr marL="0" indent="0">
              <a:lnSpc>
                <a:spcPct val="100000"/>
              </a:lnSpc>
              <a:spcBef>
                <a:spcPts val="400"/>
              </a:spcBef>
              <a:buNone/>
            </a:pPr>
            <a:r>
              <a:rPr lang="en-US" sz="1600" dirty="0">
                <a:latin typeface="Open Sans"/>
                <a:ea typeface="+mn-lt"/>
                <a:cs typeface="+mn-lt"/>
              </a:rPr>
              <a:t>Allred, Colin (TX)</a:t>
            </a:r>
            <a:endParaRPr lang="en-US" sz="1600" dirty="0">
              <a:latin typeface="Open Sans"/>
              <a:ea typeface="Open Sans"/>
              <a:cs typeface="Open Sans"/>
            </a:endParaRPr>
          </a:p>
          <a:p>
            <a:pPr marL="0" indent="0">
              <a:lnSpc>
                <a:spcPct val="100000"/>
              </a:lnSpc>
              <a:spcBef>
                <a:spcPts val="400"/>
              </a:spcBef>
              <a:buNone/>
            </a:pPr>
            <a:r>
              <a:rPr lang="en-US" sz="1600" dirty="0">
                <a:latin typeface="Open Sans"/>
                <a:ea typeface="+mn-lt"/>
                <a:cs typeface="+mn-lt"/>
              </a:rPr>
              <a:t>Levin, Andy (MI)</a:t>
            </a:r>
          </a:p>
          <a:p>
            <a:pPr marL="0" indent="0">
              <a:lnSpc>
                <a:spcPct val="100000"/>
              </a:lnSpc>
              <a:spcBef>
                <a:spcPts val="400"/>
              </a:spcBef>
              <a:buNone/>
            </a:pPr>
            <a:r>
              <a:rPr lang="en-US" sz="1600" dirty="0">
                <a:latin typeface="Open Sans"/>
                <a:ea typeface="+mn-lt"/>
                <a:cs typeface="+mn-lt"/>
              </a:rPr>
              <a:t>Spanberger, Abigail (VA)</a:t>
            </a:r>
          </a:p>
          <a:p>
            <a:pPr marL="0" indent="0">
              <a:lnSpc>
                <a:spcPct val="100000"/>
              </a:lnSpc>
              <a:spcBef>
                <a:spcPts val="400"/>
              </a:spcBef>
              <a:buNone/>
            </a:pPr>
            <a:r>
              <a:rPr lang="en-US" sz="1600" dirty="0">
                <a:latin typeface="Open Sans"/>
                <a:ea typeface="+mn-lt"/>
                <a:cs typeface="+mn-lt"/>
              </a:rPr>
              <a:t>Houlahan, Chrissy (PA)</a:t>
            </a:r>
          </a:p>
          <a:p>
            <a:pPr marL="0" indent="0">
              <a:lnSpc>
                <a:spcPct val="100000"/>
              </a:lnSpc>
              <a:spcBef>
                <a:spcPts val="400"/>
              </a:spcBef>
              <a:buNone/>
            </a:pPr>
            <a:r>
              <a:rPr lang="en-US" sz="1600" dirty="0">
                <a:latin typeface="Open Sans"/>
                <a:ea typeface="+mn-lt"/>
                <a:cs typeface="+mn-lt"/>
              </a:rPr>
              <a:t>Kim, Andy (NJ)</a:t>
            </a:r>
          </a:p>
          <a:p>
            <a:pPr marL="0" indent="0">
              <a:lnSpc>
                <a:spcPct val="100000"/>
              </a:lnSpc>
              <a:spcBef>
                <a:spcPts val="400"/>
              </a:spcBef>
              <a:buNone/>
            </a:pPr>
            <a:r>
              <a:rPr lang="en-US" sz="1600" dirty="0">
                <a:latin typeface="Open Sans"/>
                <a:ea typeface="+mn-lt"/>
                <a:cs typeface="+mn-lt"/>
              </a:rPr>
              <a:t>Jacobs, Sara (CA)</a:t>
            </a:r>
          </a:p>
          <a:p>
            <a:pPr marL="0" indent="0">
              <a:lnSpc>
                <a:spcPct val="100000"/>
              </a:lnSpc>
              <a:spcBef>
                <a:spcPts val="400"/>
              </a:spcBef>
              <a:buNone/>
            </a:pPr>
            <a:r>
              <a:rPr lang="en-US" sz="1600" dirty="0">
                <a:latin typeface="Open Sans"/>
                <a:ea typeface="+mn-lt"/>
                <a:cs typeface="+mn-lt"/>
              </a:rPr>
              <a:t>Manning, Kathy (NC)</a:t>
            </a:r>
          </a:p>
          <a:p>
            <a:pPr marL="0" indent="0">
              <a:lnSpc>
                <a:spcPct val="100000"/>
              </a:lnSpc>
              <a:spcBef>
                <a:spcPts val="400"/>
              </a:spcBef>
              <a:buNone/>
            </a:pPr>
            <a:r>
              <a:rPr lang="en-US" sz="1600" dirty="0">
                <a:latin typeface="Open Sans"/>
                <a:ea typeface="+mn-lt"/>
                <a:cs typeface="+mn-lt"/>
              </a:rPr>
              <a:t>Cherfilus-McCormick, Sheila (FL)</a:t>
            </a:r>
          </a:p>
          <a:p>
            <a:pPr marL="0" indent="0">
              <a:lnSpc>
                <a:spcPct val="100000"/>
              </a:lnSpc>
              <a:spcBef>
                <a:spcPts val="400"/>
              </a:spcBef>
              <a:buNone/>
            </a:pPr>
            <a:r>
              <a:rPr lang="en-US" sz="1600" dirty="0">
                <a:latin typeface="Open Sans"/>
                <a:ea typeface="+mn-lt"/>
                <a:cs typeface="+mn-lt"/>
              </a:rPr>
              <a:t>Costa, Jim (CA)</a:t>
            </a:r>
          </a:p>
          <a:p>
            <a:pPr marL="0" indent="0">
              <a:lnSpc>
                <a:spcPct val="100000"/>
              </a:lnSpc>
              <a:spcBef>
                <a:spcPts val="400"/>
              </a:spcBef>
              <a:buNone/>
            </a:pPr>
            <a:r>
              <a:rPr lang="en-US" sz="1600" dirty="0">
                <a:latin typeface="Open Sans"/>
                <a:ea typeface="+mn-lt"/>
                <a:cs typeface="+mn-lt"/>
              </a:rPr>
              <a:t>Vargas, Juan (CA)</a:t>
            </a:r>
          </a:p>
          <a:p>
            <a:pPr marL="0" indent="0">
              <a:lnSpc>
                <a:spcPct val="100000"/>
              </a:lnSpc>
              <a:spcBef>
                <a:spcPts val="400"/>
              </a:spcBef>
              <a:buNone/>
            </a:pPr>
            <a:r>
              <a:rPr lang="en-US" sz="1600" dirty="0">
                <a:latin typeface="Open Sans"/>
                <a:ea typeface="+mn-lt"/>
                <a:cs typeface="+mn-lt"/>
              </a:rPr>
              <a:t>Gonzalez, Vicente (TX)</a:t>
            </a:r>
          </a:p>
          <a:p>
            <a:pPr marL="0" indent="0">
              <a:lnSpc>
                <a:spcPct val="100000"/>
              </a:lnSpc>
              <a:spcBef>
                <a:spcPts val="400"/>
              </a:spcBef>
              <a:buNone/>
            </a:pPr>
            <a:r>
              <a:rPr lang="en-US" sz="1600" dirty="0">
                <a:latin typeface="Open Sans"/>
                <a:ea typeface="+mn-lt"/>
                <a:cs typeface="+mn-lt"/>
              </a:rPr>
              <a:t>Schneider, Brad (IL)</a:t>
            </a:r>
          </a:p>
          <a:p>
            <a:pPr>
              <a:spcBef>
                <a:spcPts val="400"/>
              </a:spcBef>
            </a:pPr>
            <a:endParaRPr lang="en-US" sz="1600" dirty="0">
              <a:latin typeface="Open Sans"/>
              <a:ea typeface="Open Sans"/>
              <a:cs typeface="Calibri" panose="020F0502020204030204"/>
            </a:endParaRPr>
          </a:p>
          <a:p>
            <a:pPr>
              <a:spcBef>
                <a:spcPts val="400"/>
              </a:spcBef>
            </a:pPr>
            <a:endParaRPr lang="en-US" sz="1100" dirty="0">
              <a:latin typeface="Calibri"/>
              <a:ea typeface="Open Sans"/>
              <a:cs typeface="Calibri" panose="020F0502020204030204"/>
            </a:endParaRPr>
          </a:p>
        </p:txBody>
      </p:sp>
      <p:sp>
        <p:nvSpPr>
          <p:cNvPr id="8" name="Rectangle 5">
            <a:extLst>
              <a:ext uri="{FF2B5EF4-FFF2-40B4-BE49-F238E27FC236}">
                <a16:creationId xmlns:a16="http://schemas.microsoft.com/office/drawing/2014/main" id="{66844A8C-B40F-33EF-4B88-131DC36A16D7}"/>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16</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248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7441-F620-8CE5-223D-373E7D739D0C}"/>
              </a:ext>
            </a:extLst>
          </p:cNvPr>
          <p:cNvSpPr>
            <a:spLocks noGrp="1"/>
          </p:cNvSpPr>
          <p:nvPr>
            <p:ph type="title"/>
          </p:nvPr>
        </p:nvSpPr>
        <p:spPr>
          <a:xfrm>
            <a:off x="628650" y="86329"/>
            <a:ext cx="7886700" cy="509927"/>
          </a:xfrm>
        </p:spPr>
        <p:txBody>
          <a:bodyPr>
            <a:normAutofit fontScale="90000"/>
          </a:bodyPr>
          <a:lstStyle/>
          <a:p>
            <a:pPr algn="ctr"/>
            <a:r>
              <a:rPr lang="en-US" sz="3200" b="1" dirty="0">
                <a:solidFill>
                  <a:srgbClr val="D50032"/>
                </a:solidFill>
                <a:latin typeface="Open Sans"/>
                <a:ea typeface="Open Sans"/>
                <a:cs typeface="Open Sans"/>
              </a:rPr>
              <a:t>HFAC Members – Minority</a:t>
            </a:r>
            <a:endParaRPr lang="en-US" sz="3200" b="1" dirty="0">
              <a:solidFill>
                <a:srgbClr val="D50032"/>
              </a:solidFill>
            </a:endParaRPr>
          </a:p>
        </p:txBody>
      </p:sp>
      <p:sp>
        <p:nvSpPr>
          <p:cNvPr id="3" name="Content Placeholder 2">
            <a:extLst>
              <a:ext uri="{FF2B5EF4-FFF2-40B4-BE49-F238E27FC236}">
                <a16:creationId xmlns:a16="http://schemas.microsoft.com/office/drawing/2014/main" id="{664BF42A-3317-BDD9-F002-3532612DAFE4}"/>
              </a:ext>
            </a:extLst>
          </p:cNvPr>
          <p:cNvSpPr>
            <a:spLocks noGrp="1"/>
          </p:cNvSpPr>
          <p:nvPr>
            <p:ph sz="half" idx="2"/>
          </p:nvPr>
        </p:nvSpPr>
        <p:spPr>
          <a:xfrm>
            <a:off x="394979" y="1244677"/>
            <a:ext cx="4784305" cy="3812494"/>
          </a:xfrm>
        </p:spPr>
        <p:txBody>
          <a:bodyPr vert="horz" lIns="91440" tIns="45720" rIns="91440" bIns="45720" rtlCol="0" anchor="t">
            <a:noAutofit/>
          </a:bodyPr>
          <a:lstStyle/>
          <a:p>
            <a:pPr>
              <a:spcBef>
                <a:spcPts val="400"/>
              </a:spcBef>
            </a:pPr>
            <a:endParaRPr lang="en-US" sz="1100" i="1" dirty="0">
              <a:latin typeface="Open Sans"/>
              <a:cs typeface="Calibri"/>
            </a:endParaRPr>
          </a:p>
          <a:p>
            <a:pPr>
              <a:spcBef>
                <a:spcPts val="400"/>
              </a:spcBef>
            </a:pPr>
            <a:endParaRPr lang="en-US" sz="1100" dirty="0">
              <a:latin typeface="Calibri"/>
              <a:ea typeface="Open Sans"/>
              <a:cs typeface="Calibri" panose="020F0502020204030204"/>
            </a:endParaRPr>
          </a:p>
        </p:txBody>
      </p:sp>
      <p:sp>
        <p:nvSpPr>
          <p:cNvPr id="8" name="Rectangle 5">
            <a:extLst>
              <a:ext uri="{FF2B5EF4-FFF2-40B4-BE49-F238E27FC236}">
                <a16:creationId xmlns:a16="http://schemas.microsoft.com/office/drawing/2014/main" id="{84A26ABE-5BA9-4210-62DA-CA767E93F0D8}"/>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17</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76EF3A29-4761-07DD-966E-4D6DD507A6BF}"/>
              </a:ext>
            </a:extLst>
          </p:cNvPr>
          <p:cNvSpPr txBox="1"/>
          <p:nvPr/>
        </p:nvSpPr>
        <p:spPr>
          <a:xfrm>
            <a:off x="628650" y="652795"/>
            <a:ext cx="8354042" cy="7661841"/>
          </a:xfrm>
          <a:prstGeom prst="rect">
            <a:avLst/>
          </a:prstGeom>
          <a:noFill/>
        </p:spPr>
        <p:txBody>
          <a:bodyPr wrap="square" numCol="2" spcCol="1828800">
            <a:spAutoFit/>
          </a:bodyPr>
          <a:lstStyle/>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McCaul, Michael (TX)</a:t>
            </a:r>
          </a:p>
          <a:p>
            <a:pPr>
              <a:lnSpc>
                <a:spcPct val="114000"/>
              </a:lnSpc>
            </a:pPr>
            <a:r>
              <a:rPr lang="en-US" dirty="0">
                <a:latin typeface="Open Sans" panose="020B0606030504020204" pitchFamily="34" charset="0"/>
                <a:ea typeface="Open Sans" panose="020B0606030504020204" pitchFamily="34" charset="0"/>
                <a:cs typeface="Open Sans" panose="020B0606030504020204" pitchFamily="34" charset="0"/>
              </a:rPr>
              <a:t>	</a:t>
            </a:r>
            <a:r>
              <a:rPr lang="en-US" sz="1800" dirty="0">
                <a:latin typeface="Open Sans" panose="020B0606030504020204" pitchFamily="34" charset="0"/>
                <a:ea typeface="Open Sans" panose="020B0606030504020204" pitchFamily="34" charset="0"/>
                <a:cs typeface="Open Sans" panose="020B0606030504020204" pitchFamily="34" charset="0"/>
              </a:rPr>
              <a:t>Ranking Member</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Wagner, Ann (MO) </a:t>
            </a:r>
          </a:p>
          <a:p>
            <a:pPr>
              <a:lnSpc>
                <a:spcPct val="114000"/>
              </a:lnSpc>
            </a:pPr>
            <a:r>
              <a:rPr lang="en-US" dirty="0">
                <a:latin typeface="Open Sans" panose="020B0606030504020204" pitchFamily="34" charset="0"/>
                <a:ea typeface="Open Sans" panose="020B0606030504020204" pitchFamily="34" charset="0"/>
                <a:cs typeface="Open Sans" panose="020B0606030504020204" pitchFamily="34" charset="0"/>
              </a:rPr>
              <a:t>	</a:t>
            </a:r>
            <a:r>
              <a:rPr lang="en-US" sz="1800" dirty="0">
                <a:latin typeface="Open Sans" panose="020B0606030504020204" pitchFamily="34" charset="0"/>
                <a:ea typeface="Open Sans" panose="020B0606030504020204" pitchFamily="34" charset="0"/>
                <a:cs typeface="Open Sans" panose="020B0606030504020204" pitchFamily="34" charset="0"/>
              </a:rPr>
              <a:t>Vice Ranking Member</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Smith, Chris (NJ)</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Chabot, Steve (OH)</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Wilson, Joe (SC)</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Perry, Scott (PA)</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Issa, Darrell (CA)</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Kinzinger, Adam (IL)</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Zeldin, Lee (NY)</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Mast, Brian (FL)</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Fitzpatrick, Brian (PA)</a:t>
            </a:r>
          </a:p>
          <a:p>
            <a:pPr>
              <a:lnSpc>
                <a:spcPct val="114000"/>
              </a:lnSpc>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Buck, Ken (CO)</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Burchett, Tim (TN)</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Green, Mark (TN)</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Barr, Andy (KY)</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Steube, Greg (FL)</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Meuser, Dan (PA)</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Tenney, Claudia (NY)</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Pfluger, August (TX)</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Malliotakis, Nicole (NY)</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Meijer, Peter (MI)</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Jackson, Ronny (TX)</a:t>
            </a:r>
          </a:p>
          <a:p>
            <a:pPr>
              <a:lnSpc>
                <a:spcPct val="114000"/>
              </a:lnSpc>
            </a:pPr>
            <a:r>
              <a:rPr lang="en-US" sz="1800" dirty="0">
                <a:latin typeface="Open Sans" panose="020B0606030504020204" pitchFamily="34" charset="0"/>
                <a:ea typeface="Open Sans" panose="020B0606030504020204" pitchFamily="34" charset="0"/>
                <a:cs typeface="Open Sans" panose="020B0606030504020204" pitchFamily="34" charset="0"/>
              </a:rPr>
              <a:t>Kim, Young (CA)</a:t>
            </a:r>
          </a:p>
          <a:p>
            <a:pPr>
              <a:lnSpc>
                <a:spcPct val="114000"/>
              </a:lnSpc>
            </a:pPr>
            <a:r>
              <a:rPr lang="en-US" sz="1800" dirty="0">
                <a:highlight>
                  <a:srgbClr val="00FFFF"/>
                </a:highlight>
                <a:latin typeface="Open Sans" panose="020B0606030504020204" pitchFamily="34" charset="0"/>
                <a:ea typeface="Open Sans" panose="020B0606030504020204" pitchFamily="34" charset="0"/>
                <a:cs typeface="Open Sans" panose="020B0606030504020204" pitchFamily="34" charset="0"/>
              </a:rPr>
              <a:t>Salazar, Maria (FL)</a:t>
            </a:r>
          </a:p>
        </p:txBody>
      </p:sp>
    </p:spTree>
    <p:extLst>
      <p:ext uri="{BB962C8B-B14F-4D97-AF65-F5344CB8AC3E}">
        <p14:creationId xmlns:p14="http://schemas.microsoft.com/office/powerpoint/2010/main" val="166289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28387"/>
            <a:ext cx="9144000"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i="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Grassroots Café</a:t>
            </a:r>
          </a:p>
          <a:p>
            <a:pPr algn="ctr">
              <a:spcAft>
                <a:spcPts val="1200"/>
              </a:spcAft>
            </a:pPr>
            <a:endParaRPr lang="en-US" sz="2800" b="1" dirty="0">
              <a:solidFill>
                <a:schemeClr val="bg1"/>
              </a:solidFill>
              <a:latin typeface="Open Sans"/>
              <a:ea typeface="Open Sans"/>
              <a:cs typeface="Open Sans"/>
            </a:endParaRPr>
          </a:p>
        </p:txBody>
      </p:sp>
    </p:spTree>
    <p:extLst>
      <p:ext uri="{BB962C8B-B14F-4D97-AF65-F5344CB8AC3E}">
        <p14:creationId xmlns:p14="http://schemas.microsoft.com/office/powerpoint/2010/main" val="301047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471684" y="219315"/>
            <a:ext cx="7401491" cy="857250"/>
          </a:xfrm>
        </p:spPr>
        <p:txBody>
          <a:bodyPr>
            <a:normAutofit/>
          </a:bodyPr>
          <a:lstStyle/>
          <a:p>
            <a:r>
              <a:rPr lang="en-US" sz="3600" b="1" dirty="0">
                <a:solidFill>
                  <a:srgbClr val="D50032"/>
                </a:solidFill>
              </a:rPr>
              <a:t>Thank you for joining us!</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2167453"/>
          </a:xfrm>
          <a:prstGeom prst="rect">
            <a:avLst/>
          </a:prstGeom>
          <a:noFill/>
        </p:spPr>
        <p:txBody>
          <a:bodyPr wrap="square" rtlCol="0">
            <a:spAutoFit/>
          </a:bodyPr>
          <a:lstStyle/>
          <a:p>
            <a:pPr algn="ctr">
              <a:lnSpc>
                <a:spcPct val="114000"/>
              </a:lnSpc>
            </a:pPr>
            <a:r>
              <a:rPr lang="en-US" sz="3200" i="1" dirty="0">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algn="ctr">
              <a:lnSpc>
                <a:spcPct val="114000"/>
              </a:lnSpc>
            </a:pPr>
            <a:endParaRPr lang="en-US" sz="32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800" dirty="0">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r>
              <a:rPr lang="en-US" sz="24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Rectangle 5">
            <a:extLst>
              <a:ext uri="{FF2B5EF4-FFF2-40B4-BE49-F238E27FC236}">
                <a16:creationId xmlns:a16="http://schemas.microsoft.com/office/drawing/2014/main" id="{A2DECAC9-F988-DB68-7A80-35CD5CBC877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19</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5893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416378" y="152401"/>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solidFill>
                  <a:srgbClr val="D50032"/>
                </a:solidFill>
                <a:latin typeface="Open Sans"/>
                <a:ea typeface="Open Sans" panose="020B0606030504020204" pitchFamily="34" charset="0"/>
                <a:cs typeface="Open Sans" panose="020B0606030504020204" pitchFamily="34" charset="0"/>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37084" y="820778"/>
            <a:ext cx="7718196" cy="415434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r>
              <a:rPr lang="en-US" sz="1800" dirty="0">
                <a:solidFill>
                  <a:srgbClr val="000000"/>
                </a:solidFill>
                <a:latin typeface="Calibri"/>
              </a:rPr>
              <a:t>​</a:t>
            </a:r>
            <a:r>
              <a:rPr lang="en-US" i="1" dirty="0">
                <a:latin typeface="Open Sans"/>
                <a:ea typeface="Open Sans"/>
                <a:cs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p>
          <a:p>
            <a:pPr defTabSz="457189">
              <a:defRPr/>
            </a:pPr>
            <a:endParaRPr lang="en-US" i="1" dirty="0">
              <a:latin typeface="Open Sans"/>
              <a:ea typeface="Open Sans"/>
              <a:cs typeface="Open Sans"/>
            </a:endParaRPr>
          </a:p>
          <a:p>
            <a:pPr defTabSz="457189">
              <a:defRPr/>
            </a:pPr>
            <a:r>
              <a:rPr lang="en-US" i="1" dirty="0">
                <a:latin typeface="Open Sans"/>
                <a:ea typeface="Open Sans"/>
                <a:cs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defTabSz="457189">
              <a:defRPr/>
            </a:pPr>
            <a:endParaRPr lang="en-US" i="1" dirty="0">
              <a:latin typeface="Open Sans"/>
              <a:ea typeface="Open Sans"/>
              <a:cs typeface="Open Sans"/>
            </a:endParaRPr>
          </a:p>
          <a:p>
            <a:pPr defTabSz="457189">
              <a:defRPr/>
            </a:pPr>
            <a:r>
              <a:rPr lang="en-US" i="1" dirty="0">
                <a:latin typeface="Open Sans"/>
                <a:ea typeface="Open Sans"/>
                <a:cs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defTabSz="457189">
              <a:defRPr/>
            </a:pPr>
            <a:endParaRPr lang="en-US" i="1" dirty="0">
              <a:latin typeface="Open Sans"/>
              <a:ea typeface="Open Sans"/>
              <a:cs typeface="Open Sans"/>
            </a:endParaRPr>
          </a:p>
          <a:p>
            <a:pPr defTabSz="457189">
              <a:defRPr/>
            </a:pPr>
            <a:r>
              <a:rPr lang="en-US" i="1" dirty="0">
                <a:latin typeface="Open Sans"/>
                <a:ea typeface="Open Sans"/>
                <a:cs typeface="Open Sans"/>
              </a:rPr>
              <a:t>There are no saviors — only partners, advocates, and allies. We agree to help make the RESULTS movement a respectful, inclusive space.</a:t>
            </a:r>
          </a:p>
          <a:p>
            <a:pPr defTabSz="457189">
              <a:defRPr/>
            </a:pPr>
            <a:endParaRPr lang="en-US" dirty="0">
              <a:latin typeface="Open Sans"/>
              <a:ea typeface="Open Sans"/>
              <a:cs typeface="Open Sans"/>
            </a:endParaRPr>
          </a:p>
          <a:p>
            <a:pPr defTabSz="457189">
              <a:defRPr/>
            </a:pPr>
            <a:r>
              <a:rPr lang="en-US" dirty="0">
                <a:latin typeface="Open Sans"/>
                <a:ea typeface="Open Sans"/>
                <a:cs typeface="Open Sans"/>
              </a:rPr>
              <a:t>Find all our anti-oppression resources at </a:t>
            </a:r>
            <a:r>
              <a:rPr lang="en-US" dirty="0">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https://results.org/volunteers/anti-oppression/</a:t>
            </a:r>
            <a:r>
              <a:rPr lang="en-US" dirty="0">
                <a:solidFill>
                  <a:schemeClr val="tx2"/>
                </a:solidFill>
                <a:latin typeface="Open Sans"/>
                <a:ea typeface="Open Sans"/>
                <a:cs typeface="Open Sans"/>
              </a:rPr>
              <a:t> </a:t>
            </a:r>
            <a:r>
              <a:rPr lang="en-US" dirty="0">
                <a:solidFill>
                  <a:schemeClr val="tx2"/>
                </a:solidFill>
                <a:ea typeface="+mn-lt"/>
                <a:cs typeface="+mn-lt"/>
              </a:rPr>
              <a:t> </a:t>
            </a:r>
          </a:p>
          <a:p>
            <a:pPr defTabSz="457189">
              <a:defRPr/>
            </a:pPr>
            <a:endParaRPr lang="en-US" sz="1400" dirty="0">
              <a:ea typeface="+mn-lt"/>
              <a:cs typeface="+mn-lt"/>
            </a:endParaRPr>
          </a:p>
          <a:p>
            <a:pPr defTabSz="457189">
              <a:lnSpc>
                <a:spcPct val="113999"/>
              </a:lnSpc>
              <a:spcAft>
                <a:spcPts val="600"/>
              </a:spcAft>
              <a:defRPr/>
            </a:pPr>
            <a:endParaRPr lang="en-US" sz="1400" dirty="0">
              <a:solidFill>
                <a:srgbClr val="000000"/>
              </a:solidFill>
              <a:latin typeface="Calibri"/>
              <a:ea typeface="Open Sans" panose="020B0606030504020204" pitchFamily="34" charset="0"/>
              <a:cs typeface="Calibri"/>
            </a:endParaRP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547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6CD1-91FC-A7CE-30A6-8DF0A594FC24}"/>
              </a:ext>
            </a:extLst>
          </p:cNvPr>
          <p:cNvSpPr>
            <a:spLocks noGrp="1"/>
          </p:cNvSpPr>
          <p:nvPr>
            <p:ph type="title"/>
          </p:nvPr>
        </p:nvSpPr>
        <p:spPr>
          <a:xfrm>
            <a:off x="871254" y="1805699"/>
            <a:ext cx="7401491" cy="857250"/>
          </a:xfrm>
        </p:spPr>
        <p:txBody>
          <a:bodyPr>
            <a:normAutofit fontScale="90000"/>
          </a:bodyPr>
          <a:lstStyle/>
          <a:p>
            <a:pPr>
              <a:lnSpc>
                <a:spcPct val="114000"/>
              </a:lnSpc>
            </a:pPr>
            <a:r>
              <a:rPr lang="en-US" sz="5600" b="1" dirty="0">
                <a:latin typeface="Open Sans"/>
                <a:ea typeface="Open Sans"/>
                <a:cs typeface="Calibri"/>
              </a:rPr>
              <a:t>YOU ARE FANTASTIC!</a:t>
            </a:r>
            <a:br>
              <a:rPr lang="en-US" b="1" dirty="0">
                <a:latin typeface="Open Sans"/>
                <a:ea typeface="Open Sans"/>
                <a:cs typeface="Calibri"/>
              </a:rPr>
            </a:br>
            <a:r>
              <a:rPr lang="en-US" dirty="0">
                <a:latin typeface="Open Sans"/>
                <a:ea typeface="Open Sans"/>
                <a:cs typeface="Calibri"/>
              </a:rPr>
              <a:t> 2022 Highlights by the Numbers (so far!)</a:t>
            </a:r>
            <a:endParaRPr lang="en-US" dirty="0">
              <a:cs typeface="Calibri"/>
            </a:endParaRPr>
          </a:p>
        </p:txBody>
      </p:sp>
      <p:sp>
        <p:nvSpPr>
          <p:cNvPr id="3" name="Slide Number Placeholder 2">
            <a:extLst>
              <a:ext uri="{FF2B5EF4-FFF2-40B4-BE49-F238E27FC236}">
                <a16:creationId xmlns:a16="http://schemas.microsoft.com/office/drawing/2014/main" id="{9900866A-0915-9889-7079-FA9E5D531BDA}"/>
              </a:ext>
            </a:extLst>
          </p:cNvPr>
          <p:cNvSpPr>
            <a:spLocks noGrp="1"/>
          </p:cNvSpPr>
          <p:nvPr>
            <p:ph type="sldNum" sz="quarter" idx="12"/>
          </p:nvPr>
        </p:nvSpPr>
        <p:spPr/>
        <p:txBody>
          <a:bodyPr/>
          <a:lstStyle/>
          <a:p>
            <a:fld id="{307E6868-079E-1649-B8D1-459B42CE4DE3}" type="slidenum">
              <a:rPr lang="en-US" smtClean="0"/>
              <a:t>20</a:t>
            </a:fld>
            <a:endParaRPr lang="en-US" dirty="0"/>
          </a:p>
        </p:txBody>
      </p:sp>
    </p:spTree>
    <p:extLst>
      <p:ext uri="{BB962C8B-B14F-4D97-AF65-F5344CB8AC3E}">
        <p14:creationId xmlns:p14="http://schemas.microsoft.com/office/powerpoint/2010/main" val="288187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6CD1-91FC-A7CE-30A6-8DF0A594FC24}"/>
              </a:ext>
            </a:extLst>
          </p:cNvPr>
          <p:cNvSpPr>
            <a:spLocks noGrp="1"/>
          </p:cNvSpPr>
          <p:nvPr>
            <p:ph type="title"/>
          </p:nvPr>
        </p:nvSpPr>
        <p:spPr>
          <a:xfrm>
            <a:off x="871254" y="1344657"/>
            <a:ext cx="7401491" cy="857250"/>
          </a:xfrm>
        </p:spPr>
        <p:txBody>
          <a:bodyPr>
            <a:normAutofit fontScale="90000"/>
          </a:bodyPr>
          <a:lstStyle/>
          <a:p>
            <a:br>
              <a:rPr lang="en-US" b="1" dirty="0">
                <a:latin typeface="Open Sans"/>
                <a:ea typeface="Open Sans"/>
                <a:cs typeface="Calibri"/>
              </a:rPr>
            </a:br>
            <a:r>
              <a:rPr lang="en-US" b="1" dirty="0">
                <a:solidFill>
                  <a:srgbClr val="C00000"/>
                </a:solidFill>
                <a:latin typeface="Open Sans"/>
                <a:ea typeface="Open Sans"/>
                <a:cs typeface="Calibri"/>
              </a:rPr>
              <a:t>Lobby meetings</a:t>
            </a:r>
            <a:br>
              <a:rPr lang="en-US" b="1" dirty="0">
                <a:latin typeface="Open Sans"/>
                <a:ea typeface="Open Sans"/>
                <a:cs typeface="Calibri"/>
              </a:rPr>
            </a:br>
            <a:br>
              <a:rPr lang="en-US" b="1" dirty="0">
                <a:latin typeface="Open Sans"/>
                <a:ea typeface="Open Sans"/>
                <a:cs typeface="Calibri"/>
              </a:rPr>
            </a:br>
            <a:r>
              <a:rPr lang="en-US" sz="8000" b="1" dirty="0">
                <a:latin typeface="Open Sans"/>
                <a:ea typeface="Open Sans"/>
                <a:cs typeface="Calibri"/>
              </a:rPr>
              <a:t>401!</a:t>
            </a:r>
            <a:br>
              <a:rPr lang="en-US" b="1" dirty="0">
                <a:latin typeface="Open Sans"/>
                <a:ea typeface="Open Sans"/>
                <a:cs typeface="Calibri"/>
              </a:rPr>
            </a:br>
            <a:r>
              <a:rPr lang="en-US" b="1" dirty="0">
                <a:latin typeface="Open Sans"/>
                <a:ea typeface="Open Sans"/>
                <a:cs typeface="Calibri"/>
              </a:rPr>
              <a:t>(151 Senate, 246 House, </a:t>
            </a:r>
            <a:br>
              <a:rPr lang="en-US" b="1" dirty="0">
                <a:latin typeface="Open Sans"/>
                <a:ea typeface="Open Sans"/>
                <a:cs typeface="Calibri"/>
              </a:rPr>
            </a:br>
            <a:r>
              <a:rPr lang="en-US" b="1" dirty="0">
                <a:latin typeface="Open Sans"/>
                <a:ea typeface="Open Sans"/>
                <a:cs typeface="Calibri"/>
              </a:rPr>
              <a:t>4 Candidates)</a:t>
            </a:r>
          </a:p>
        </p:txBody>
      </p:sp>
      <p:sp>
        <p:nvSpPr>
          <p:cNvPr id="3" name="Slide Number Placeholder 2">
            <a:extLst>
              <a:ext uri="{FF2B5EF4-FFF2-40B4-BE49-F238E27FC236}">
                <a16:creationId xmlns:a16="http://schemas.microsoft.com/office/drawing/2014/main" id="{9900866A-0915-9889-7079-FA9E5D531BDA}"/>
              </a:ext>
            </a:extLst>
          </p:cNvPr>
          <p:cNvSpPr>
            <a:spLocks noGrp="1"/>
          </p:cNvSpPr>
          <p:nvPr>
            <p:ph type="sldNum" sz="quarter" idx="12"/>
          </p:nvPr>
        </p:nvSpPr>
        <p:spPr/>
        <p:txBody>
          <a:bodyPr/>
          <a:lstStyle/>
          <a:p>
            <a:fld id="{307E6868-079E-1649-B8D1-459B42CE4DE3}" type="slidenum">
              <a:rPr lang="en-US" smtClean="0"/>
              <a:t>21</a:t>
            </a:fld>
            <a:endParaRPr lang="en-US" dirty="0"/>
          </a:p>
        </p:txBody>
      </p:sp>
    </p:spTree>
    <p:extLst>
      <p:ext uri="{BB962C8B-B14F-4D97-AF65-F5344CB8AC3E}">
        <p14:creationId xmlns:p14="http://schemas.microsoft.com/office/powerpoint/2010/main" val="209654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CC6A3F-7DE4-B1D0-4D30-2A11566F89BC}"/>
              </a:ext>
            </a:extLst>
          </p:cNvPr>
          <p:cNvSpPr>
            <a:spLocks noGrp="1"/>
          </p:cNvSpPr>
          <p:nvPr>
            <p:ph type="title"/>
          </p:nvPr>
        </p:nvSpPr>
        <p:spPr/>
        <p:txBody>
          <a:bodyPr/>
          <a:lstStyle/>
          <a:p>
            <a:r>
              <a:rPr lang="en-US" b="1" dirty="0">
                <a:solidFill>
                  <a:srgbClr val="C00000"/>
                </a:solidFill>
                <a:ea typeface="+mj-lt"/>
                <a:cs typeface="+mj-lt"/>
              </a:rPr>
              <a:t>More Success!</a:t>
            </a:r>
            <a:endParaRPr lang="en-US" dirty="0"/>
          </a:p>
        </p:txBody>
      </p:sp>
      <p:sp>
        <p:nvSpPr>
          <p:cNvPr id="9" name="Content Placeholder 8">
            <a:extLst>
              <a:ext uri="{FF2B5EF4-FFF2-40B4-BE49-F238E27FC236}">
                <a16:creationId xmlns:a16="http://schemas.microsoft.com/office/drawing/2014/main" id="{4E9157D1-FD36-4AE4-5621-CAF83535EFA5}"/>
              </a:ext>
            </a:extLst>
          </p:cNvPr>
          <p:cNvSpPr>
            <a:spLocks noGrp="1"/>
          </p:cNvSpPr>
          <p:nvPr>
            <p:ph sz="half" idx="1"/>
          </p:nvPr>
        </p:nvSpPr>
        <p:spPr/>
        <p:txBody>
          <a:bodyPr vert="horz" lIns="91440" tIns="45720" rIns="91440" bIns="45720" rtlCol="0" anchor="t">
            <a:normAutofit/>
          </a:bodyPr>
          <a:lstStyle/>
          <a:p>
            <a:pPr marL="0" indent="0" algn="ctr">
              <a:buNone/>
            </a:pPr>
            <a:r>
              <a:rPr lang="en-US" b="1" dirty="0">
                <a:latin typeface="Open Sans"/>
                <a:ea typeface="Open Sans"/>
                <a:cs typeface="Calibri"/>
              </a:rPr>
              <a:t>Media Hits</a:t>
            </a:r>
          </a:p>
          <a:p>
            <a:pPr marL="0" indent="0" algn="ctr">
              <a:buNone/>
            </a:pPr>
            <a:endParaRPr lang="en-US" b="1" dirty="0">
              <a:latin typeface="Open Sans"/>
              <a:ea typeface="Open Sans"/>
              <a:cs typeface="Calibri"/>
            </a:endParaRPr>
          </a:p>
          <a:p>
            <a:pPr marL="0" indent="0" algn="ctr">
              <a:buNone/>
            </a:pPr>
            <a:r>
              <a:rPr lang="en-US" sz="6000" b="1" dirty="0">
                <a:latin typeface="Open Sans"/>
                <a:ea typeface="Open Sans"/>
                <a:cs typeface="Calibri"/>
              </a:rPr>
              <a:t>422!</a:t>
            </a:r>
          </a:p>
        </p:txBody>
      </p:sp>
      <p:sp>
        <p:nvSpPr>
          <p:cNvPr id="10" name="Content Placeholder 9">
            <a:extLst>
              <a:ext uri="{FF2B5EF4-FFF2-40B4-BE49-F238E27FC236}">
                <a16:creationId xmlns:a16="http://schemas.microsoft.com/office/drawing/2014/main" id="{686A91C8-A969-5426-E1A5-8BC332ED32CF}"/>
              </a:ext>
            </a:extLst>
          </p:cNvPr>
          <p:cNvSpPr>
            <a:spLocks noGrp="1"/>
          </p:cNvSpPr>
          <p:nvPr>
            <p:ph sz="half" idx="2"/>
          </p:nvPr>
        </p:nvSpPr>
        <p:spPr/>
        <p:txBody>
          <a:bodyPr vert="horz" lIns="91440" tIns="45720" rIns="91440" bIns="45720" rtlCol="0" anchor="t">
            <a:normAutofit/>
          </a:bodyPr>
          <a:lstStyle/>
          <a:p>
            <a:pPr marL="0" indent="0" algn="ctr">
              <a:buNone/>
            </a:pPr>
            <a:r>
              <a:rPr lang="en-US" b="1" dirty="0">
                <a:latin typeface="Open Sans"/>
                <a:ea typeface="Open Sans"/>
                <a:cs typeface="Calibri"/>
              </a:rPr>
              <a:t>Outreach Efforts</a:t>
            </a:r>
          </a:p>
          <a:p>
            <a:pPr marL="0" indent="0" algn="ctr">
              <a:buNone/>
            </a:pPr>
            <a:endParaRPr lang="en-US" b="1" dirty="0">
              <a:latin typeface="Open Sans"/>
              <a:ea typeface="Open Sans"/>
              <a:cs typeface="Calibri"/>
            </a:endParaRPr>
          </a:p>
          <a:p>
            <a:pPr marL="0" indent="0" algn="ctr">
              <a:buNone/>
            </a:pPr>
            <a:r>
              <a:rPr lang="en-US" sz="6000" b="1" dirty="0">
                <a:latin typeface="Open Sans"/>
                <a:ea typeface="Open Sans"/>
                <a:cs typeface="Calibri"/>
              </a:rPr>
              <a:t>33+</a:t>
            </a:r>
          </a:p>
        </p:txBody>
      </p:sp>
      <p:sp>
        <p:nvSpPr>
          <p:cNvPr id="3" name="Slide Number Placeholder 2">
            <a:extLst>
              <a:ext uri="{FF2B5EF4-FFF2-40B4-BE49-F238E27FC236}">
                <a16:creationId xmlns:a16="http://schemas.microsoft.com/office/drawing/2014/main" id="{9900866A-0915-9889-7079-FA9E5D531BDA}"/>
              </a:ext>
            </a:extLst>
          </p:cNvPr>
          <p:cNvSpPr>
            <a:spLocks noGrp="1"/>
          </p:cNvSpPr>
          <p:nvPr>
            <p:ph type="sldNum" sz="quarter" idx="12"/>
          </p:nvPr>
        </p:nvSpPr>
        <p:spPr/>
        <p:txBody>
          <a:bodyPr/>
          <a:lstStyle/>
          <a:p>
            <a:fld id="{307E6868-079E-1649-B8D1-459B42CE4DE3}" type="slidenum">
              <a:rPr lang="en-US" smtClean="0"/>
              <a:t>22</a:t>
            </a:fld>
            <a:endParaRPr lang="en-US" dirty="0"/>
          </a:p>
        </p:txBody>
      </p:sp>
    </p:spTree>
    <p:extLst>
      <p:ext uri="{BB962C8B-B14F-4D97-AF65-F5344CB8AC3E}">
        <p14:creationId xmlns:p14="http://schemas.microsoft.com/office/powerpoint/2010/main" val="369153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E335B-235C-4928-3929-7535964E73DE}"/>
              </a:ext>
            </a:extLst>
          </p:cNvPr>
          <p:cNvSpPr>
            <a:spLocks noGrp="1"/>
          </p:cNvSpPr>
          <p:nvPr>
            <p:ph type="title"/>
          </p:nvPr>
        </p:nvSpPr>
        <p:spPr>
          <a:xfrm>
            <a:off x="330591" y="401526"/>
            <a:ext cx="5649810" cy="2436923"/>
          </a:xfrm>
        </p:spPr>
        <p:txBody>
          <a:bodyPr>
            <a:noAutofit/>
          </a:bodyPr>
          <a:lstStyle/>
          <a:p>
            <a:br>
              <a:rPr lang="en-US" sz="6000" b="1" dirty="0">
                <a:cs typeface="Calibri"/>
              </a:rPr>
            </a:br>
            <a:br>
              <a:rPr lang="en-US" sz="6000" b="1" dirty="0">
                <a:cs typeface="Calibri"/>
              </a:rPr>
            </a:br>
            <a:r>
              <a:rPr lang="en-US" sz="4500" b="1" dirty="0">
                <a:latin typeface="Open Sans"/>
                <a:ea typeface="Open Sans"/>
                <a:cs typeface="Calibri"/>
              </a:rPr>
              <a:t>What RESULTS victory from 2022 are you celebrating? </a:t>
            </a:r>
            <a:endParaRPr lang="en-US" sz="4500" dirty="0">
              <a:latin typeface="Open Sans"/>
              <a:ea typeface="Open Sans"/>
              <a:cs typeface="Calibri"/>
            </a:endParaRPr>
          </a:p>
        </p:txBody>
      </p:sp>
      <p:pic>
        <p:nvPicPr>
          <p:cNvPr id="7" name="Picture 12" descr="Fireworks in the night sky&#10;&#10;Description automatically generated">
            <a:extLst>
              <a:ext uri="{FF2B5EF4-FFF2-40B4-BE49-F238E27FC236}">
                <a16:creationId xmlns:a16="http://schemas.microsoft.com/office/drawing/2014/main" id="{3EB3F227-D72A-48C2-F780-6786E7C70665}"/>
              </a:ext>
            </a:extLst>
          </p:cNvPr>
          <p:cNvPicPr>
            <a:picLocks noChangeAspect="1"/>
          </p:cNvPicPr>
          <p:nvPr/>
        </p:nvPicPr>
        <p:blipFill>
          <a:blip r:embed="rId2"/>
          <a:stretch>
            <a:fillRect/>
          </a:stretch>
        </p:blipFill>
        <p:spPr>
          <a:xfrm rot="15540000">
            <a:off x="6590586" y="2139515"/>
            <a:ext cx="1578432" cy="2544369"/>
          </a:xfrm>
          <a:prstGeom prst="rect">
            <a:avLst/>
          </a:prstGeom>
        </p:spPr>
      </p:pic>
      <p:sp>
        <p:nvSpPr>
          <p:cNvPr id="8" name="TextBox 7">
            <a:extLst>
              <a:ext uri="{FF2B5EF4-FFF2-40B4-BE49-F238E27FC236}">
                <a16:creationId xmlns:a16="http://schemas.microsoft.com/office/drawing/2014/main" id="{1B15C11C-152F-6E0C-4A3D-DC71F3A8BCA4}"/>
              </a:ext>
            </a:extLst>
          </p:cNvPr>
          <p:cNvSpPr txBox="1"/>
          <p:nvPr/>
        </p:nvSpPr>
        <p:spPr>
          <a:xfrm rot="-11460000" flipV="1">
            <a:off x="6327567" y="4349916"/>
            <a:ext cx="26902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111111"/>
                </a:solidFill>
                <a:latin typeface="Open Sans"/>
              </a:rPr>
              <a:t>Photo by </a:t>
            </a:r>
            <a:r>
              <a:rPr lang="en-US" sz="1200" u="sng" dirty="0">
                <a:solidFill>
                  <a:srgbClr val="D50032"/>
                </a:solidFill>
                <a:latin typeface="Open Sans"/>
                <a:cs typeface="Segoe UI"/>
                <a:hlinkClick r:id="rId3"/>
              </a:rPr>
              <a:t>Bryan Lopez</a:t>
            </a:r>
            <a:r>
              <a:rPr lang="en-US" sz="1200" dirty="0">
                <a:solidFill>
                  <a:srgbClr val="111111"/>
                </a:solidFill>
                <a:latin typeface="Open Sans"/>
              </a:rPr>
              <a:t> on </a:t>
            </a:r>
            <a:r>
              <a:rPr lang="en-US" sz="1200" u="sng" dirty="0">
                <a:solidFill>
                  <a:srgbClr val="D50032"/>
                </a:solidFill>
                <a:latin typeface="Open Sans"/>
                <a:cs typeface="Segoe UI"/>
                <a:hlinkClick r:id="rId4"/>
              </a:rPr>
              <a:t>Unsplash</a:t>
            </a:r>
            <a:endParaRPr lang="en-US" sz="1200" dirty="0"/>
          </a:p>
        </p:txBody>
      </p:sp>
      <p:sp>
        <p:nvSpPr>
          <p:cNvPr id="9" name="Title 1">
            <a:extLst>
              <a:ext uri="{FF2B5EF4-FFF2-40B4-BE49-F238E27FC236}">
                <a16:creationId xmlns:a16="http://schemas.microsoft.com/office/drawing/2014/main" id="{E834D5A7-4758-7947-8008-8E6DFCF9CE42}"/>
              </a:ext>
            </a:extLst>
          </p:cNvPr>
          <p:cNvSpPr txBox="1">
            <a:spLocks/>
          </p:cNvSpPr>
          <p:nvPr/>
        </p:nvSpPr>
        <p:spPr>
          <a:xfrm>
            <a:off x="931635" y="139014"/>
            <a:ext cx="7130029" cy="72911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Breakout Rooms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5">
            <a:extLst>
              <a:ext uri="{FF2B5EF4-FFF2-40B4-BE49-F238E27FC236}">
                <a16:creationId xmlns:a16="http://schemas.microsoft.com/office/drawing/2014/main" id="{28E29C65-0E29-9346-90AA-FB516A9D7C3F}"/>
              </a:ext>
            </a:extLst>
          </p:cNvPr>
          <p:cNvSpPr>
            <a:spLocks noChangeArrowheads="1"/>
          </p:cNvSpPr>
          <p:nvPr/>
        </p:nvSpPr>
        <p:spPr bwMode="auto">
          <a:xfrm>
            <a:off x="0" y="-7566"/>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088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D066-DAEF-257D-408D-12EA1510734C}"/>
              </a:ext>
            </a:extLst>
          </p:cNvPr>
          <p:cNvSpPr>
            <a:spLocks noGrp="1"/>
          </p:cNvSpPr>
          <p:nvPr>
            <p:ph type="title"/>
          </p:nvPr>
        </p:nvSpPr>
        <p:spPr>
          <a:xfrm>
            <a:off x="-167815" y="519955"/>
            <a:ext cx="7130029" cy="729116"/>
          </a:xfrm>
        </p:spPr>
        <p:txBody>
          <a:bodyPr>
            <a:noAutofit/>
          </a:bodyPr>
          <a:lstStyle/>
          <a:p>
            <a:r>
              <a:rPr lang="en-US" sz="6000" b="1" dirty="0">
                <a:solidFill>
                  <a:schemeClr val="tx1"/>
                </a:solidFill>
              </a:rPr>
              <a:t>We welcomed…</a:t>
            </a:r>
            <a:endParaRPr lang="en-US" sz="6000" dirty="0">
              <a:solidFill>
                <a:schemeClr val="tx1"/>
              </a:solidFill>
            </a:endParaRPr>
          </a:p>
        </p:txBody>
      </p:sp>
      <p:sp>
        <p:nvSpPr>
          <p:cNvPr id="7" name="Rectangle 5">
            <a:extLst>
              <a:ext uri="{FF2B5EF4-FFF2-40B4-BE49-F238E27FC236}">
                <a16:creationId xmlns:a16="http://schemas.microsoft.com/office/drawing/2014/main" id="{35AFD37D-6EE4-86F3-1C3E-63DE92DDE4E8}"/>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48C02F7-494F-1D85-1661-10E01419CE0D}"/>
              </a:ext>
            </a:extLst>
          </p:cNvPr>
          <p:cNvSpPr txBox="1"/>
          <p:nvPr/>
        </p:nvSpPr>
        <p:spPr>
          <a:xfrm>
            <a:off x="1822070" y="1351462"/>
            <a:ext cx="6296585" cy="2554545"/>
          </a:xfrm>
          <a:prstGeom prst="rect">
            <a:avLst/>
          </a:prstGeom>
          <a:noFill/>
        </p:spPr>
        <p:txBody>
          <a:bodyPr wrap="square">
            <a:spAutoFit/>
          </a:bodyPr>
          <a:lstStyle/>
          <a:p>
            <a:r>
              <a:rPr lang="en-US" sz="16000" b="1" dirty="0">
                <a:solidFill>
                  <a:srgbClr val="D50032"/>
                </a:solidFill>
                <a:latin typeface="Open Sans" pitchFamily="2" charset="0"/>
                <a:ea typeface="Open Sans" pitchFamily="2" charset="0"/>
                <a:cs typeface="Open Sans" pitchFamily="2" charset="0"/>
              </a:rPr>
              <a:t>200+ </a:t>
            </a:r>
            <a:endParaRPr lang="en-US" sz="16000" dirty="0">
              <a:latin typeface="Open Sans" pitchFamily="2" charset="0"/>
              <a:ea typeface="Open Sans" pitchFamily="2" charset="0"/>
              <a:cs typeface="Open Sans" pitchFamily="2" charset="0"/>
            </a:endParaRPr>
          </a:p>
        </p:txBody>
      </p:sp>
      <p:sp>
        <p:nvSpPr>
          <p:cNvPr id="11" name="TextBox 10">
            <a:extLst>
              <a:ext uri="{FF2B5EF4-FFF2-40B4-BE49-F238E27FC236}">
                <a16:creationId xmlns:a16="http://schemas.microsoft.com/office/drawing/2014/main" id="{482B1782-A944-67EF-C82E-F23384E6DB25}"/>
              </a:ext>
            </a:extLst>
          </p:cNvPr>
          <p:cNvSpPr txBox="1"/>
          <p:nvPr/>
        </p:nvSpPr>
        <p:spPr>
          <a:xfrm>
            <a:off x="3462618" y="3792038"/>
            <a:ext cx="6999192" cy="923330"/>
          </a:xfrm>
          <a:prstGeom prst="rect">
            <a:avLst/>
          </a:prstGeom>
          <a:noFill/>
        </p:spPr>
        <p:txBody>
          <a:bodyPr wrap="square">
            <a:spAutoFit/>
          </a:bodyPr>
          <a:lstStyle/>
          <a:p>
            <a:r>
              <a:rPr lang="en-US" sz="5400" b="1" dirty="0">
                <a:latin typeface="Open Sans" pitchFamily="2" charset="0"/>
                <a:ea typeface="Open Sans" pitchFamily="2" charset="0"/>
                <a:cs typeface="Open Sans" pitchFamily="2" charset="0"/>
              </a:rPr>
              <a:t>new volunteers</a:t>
            </a:r>
            <a:endParaRPr lang="en-US" sz="5400" dirty="0"/>
          </a:p>
        </p:txBody>
      </p:sp>
    </p:spTree>
    <p:extLst>
      <p:ext uri="{BB962C8B-B14F-4D97-AF65-F5344CB8AC3E}">
        <p14:creationId xmlns:p14="http://schemas.microsoft.com/office/powerpoint/2010/main" val="217696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D066-DAEF-257D-408D-12EA1510734C}"/>
              </a:ext>
            </a:extLst>
          </p:cNvPr>
          <p:cNvSpPr>
            <a:spLocks noGrp="1"/>
          </p:cNvSpPr>
          <p:nvPr>
            <p:ph type="title"/>
          </p:nvPr>
        </p:nvSpPr>
        <p:spPr>
          <a:xfrm>
            <a:off x="785639" y="335490"/>
            <a:ext cx="7130029" cy="729116"/>
          </a:xfrm>
        </p:spPr>
        <p:txBody>
          <a:bodyPr>
            <a:normAutofit fontScale="90000"/>
          </a:bodyPr>
          <a:lstStyle/>
          <a:p>
            <a:r>
              <a:rPr lang="en-US" sz="3200" b="1" dirty="0">
                <a:solidFill>
                  <a:srgbClr val="D50032"/>
                </a:solidFill>
              </a:rPr>
              <a:t>Outreach &amp; Partnerships Coordinators</a:t>
            </a:r>
            <a:endParaRPr lang="en-US" dirty="0"/>
          </a:p>
        </p:txBody>
      </p:sp>
      <p:sp>
        <p:nvSpPr>
          <p:cNvPr id="7" name="Rectangle 5">
            <a:extLst>
              <a:ext uri="{FF2B5EF4-FFF2-40B4-BE49-F238E27FC236}">
                <a16:creationId xmlns:a16="http://schemas.microsoft.com/office/drawing/2014/main" id="{35AFD37D-6EE4-86F3-1C3E-63DE92DDE4E8}"/>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C842BBC-B8B2-2A5D-80AE-3D9AABF253BF}"/>
              </a:ext>
            </a:extLst>
          </p:cNvPr>
          <p:cNvSpPr txBox="1"/>
          <p:nvPr/>
        </p:nvSpPr>
        <p:spPr>
          <a:xfrm>
            <a:off x="207169" y="1701613"/>
            <a:ext cx="481435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Open Sans"/>
                <a:ea typeface="Open Sans"/>
                <a:cs typeface="Open Sans"/>
              </a:rPr>
              <a:t>Chloe Brown -Burlington, VT</a:t>
            </a:r>
          </a:p>
          <a:p>
            <a:endParaRPr lang="en-US" sz="2000" dirty="0">
              <a:latin typeface="Open Sans"/>
              <a:ea typeface="Open Sans"/>
              <a:cs typeface="Open Sans"/>
            </a:endParaRPr>
          </a:p>
          <a:p>
            <a:r>
              <a:rPr lang="en-US" sz="2000" dirty="0">
                <a:latin typeface="Open Sans"/>
                <a:ea typeface="Open Sans"/>
                <a:cs typeface="Open Sans"/>
              </a:rPr>
              <a:t>Korban Christensen - Fort Wayne, IN</a:t>
            </a:r>
          </a:p>
          <a:p>
            <a:endParaRPr lang="en-US" sz="2000" dirty="0">
              <a:latin typeface="Open Sans"/>
              <a:ea typeface="Open Sans"/>
              <a:cs typeface="Open Sans"/>
            </a:endParaRPr>
          </a:p>
          <a:p>
            <a:r>
              <a:rPr lang="en-US" sz="2000" dirty="0">
                <a:latin typeface="Open Sans"/>
                <a:ea typeface="Open Sans"/>
                <a:cs typeface="Open Sans"/>
              </a:rPr>
              <a:t>Molly Dreznick - Baton Rouge, LA</a:t>
            </a:r>
          </a:p>
          <a:p>
            <a:endParaRPr lang="en-US" sz="2000" dirty="0">
              <a:latin typeface="Open Sans"/>
              <a:ea typeface="Open Sans"/>
              <a:cs typeface="Open Sans"/>
            </a:endParaRPr>
          </a:p>
          <a:p>
            <a:r>
              <a:rPr lang="en-US" sz="2000" dirty="0">
                <a:latin typeface="Open Sans"/>
                <a:ea typeface="Open Sans"/>
                <a:cs typeface="Open Sans"/>
              </a:rPr>
              <a:t>Stephanie Gonzalez - Kansas City, MO</a:t>
            </a:r>
          </a:p>
          <a:p>
            <a:endParaRPr lang="en-US" sz="2000" dirty="0">
              <a:latin typeface="Open Sans"/>
              <a:ea typeface="Open Sans"/>
              <a:cs typeface="Open Sans"/>
            </a:endParaRPr>
          </a:p>
        </p:txBody>
      </p:sp>
      <p:sp>
        <p:nvSpPr>
          <p:cNvPr id="5" name="TextBox 4">
            <a:extLst>
              <a:ext uri="{FF2B5EF4-FFF2-40B4-BE49-F238E27FC236}">
                <a16:creationId xmlns:a16="http://schemas.microsoft.com/office/drawing/2014/main" id="{46FC15CC-CA49-138A-4259-81672279C587}"/>
              </a:ext>
            </a:extLst>
          </p:cNvPr>
          <p:cNvSpPr txBox="1"/>
          <p:nvPr/>
        </p:nvSpPr>
        <p:spPr>
          <a:xfrm>
            <a:off x="4909385" y="1701613"/>
            <a:ext cx="4580626" cy="2246769"/>
          </a:xfrm>
          <a:prstGeom prst="rect">
            <a:avLst/>
          </a:prstGeom>
          <a:noFill/>
        </p:spPr>
        <p:txBody>
          <a:bodyPr wrap="square">
            <a:spAutoFit/>
          </a:bodyPr>
          <a:lstStyle/>
          <a:p>
            <a:r>
              <a:rPr lang="en-US" sz="2000" dirty="0">
                <a:latin typeface="Open Sans"/>
                <a:ea typeface="Open Sans"/>
                <a:cs typeface="Open Sans"/>
              </a:rPr>
              <a:t>Akia Guillotte – Gulfport, MS</a:t>
            </a:r>
          </a:p>
          <a:p>
            <a:endParaRPr lang="en-US" sz="2000" dirty="0">
              <a:latin typeface="Open Sans"/>
              <a:ea typeface="Open Sans"/>
              <a:cs typeface="Open Sans"/>
            </a:endParaRPr>
          </a:p>
          <a:p>
            <a:r>
              <a:rPr lang="en-US" sz="2000" dirty="0">
                <a:latin typeface="Open Sans"/>
                <a:ea typeface="Open Sans"/>
                <a:cs typeface="Open Sans"/>
              </a:rPr>
              <a:t>Eliza Hardy – Tempe, AZ</a:t>
            </a:r>
          </a:p>
          <a:p>
            <a:endParaRPr lang="en-US" sz="2000" dirty="0">
              <a:latin typeface="Open Sans"/>
              <a:ea typeface="Open Sans"/>
              <a:cs typeface="Open Sans"/>
            </a:endParaRPr>
          </a:p>
          <a:p>
            <a:r>
              <a:rPr lang="en-US" sz="2000" dirty="0">
                <a:latin typeface="Open Sans"/>
                <a:ea typeface="Open Sans"/>
                <a:cs typeface="Open Sans"/>
              </a:rPr>
              <a:t>Jennifer Quinlivan -Cheyenne, WY</a:t>
            </a:r>
          </a:p>
          <a:p>
            <a:endParaRPr lang="en-US" sz="2000" dirty="0">
              <a:latin typeface="Open Sans"/>
              <a:ea typeface="Open Sans"/>
              <a:cs typeface="Open Sans"/>
            </a:endParaRPr>
          </a:p>
          <a:p>
            <a:r>
              <a:rPr lang="en-US" sz="2000" dirty="0">
                <a:latin typeface="Open Sans"/>
                <a:ea typeface="Open Sans"/>
                <a:cs typeface="Open Sans"/>
              </a:rPr>
              <a:t>Takoda Wheeler – Corvallis, OR</a:t>
            </a:r>
          </a:p>
        </p:txBody>
      </p:sp>
    </p:spTree>
    <p:extLst>
      <p:ext uri="{BB962C8B-B14F-4D97-AF65-F5344CB8AC3E}">
        <p14:creationId xmlns:p14="http://schemas.microsoft.com/office/powerpoint/2010/main" val="346567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D066-DAEF-257D-408D-12EA1510734C}"/>
              </a:ext>
            </a:extLst>
          </p:cNvPr>
          <p:cNvSpPr>
            <a:spLocks noGrp="1"/>
          </p:cNvSpPr>
          <p:nvPr>
            <p:ph type="title"/>
          </p:nvPr>
        </p:nvSpPr>
        <p:spPr>
          <a:xfrm>
            <a:off x="785639" y="46123"/>
            <a:ext cx="7130029" cy="729116"/>
          </a:xfrm>
        </p:spPr>
        <p:txBody>
          <a:bodyPr>
            <a:normAutofit fontScale="90000"/>
          </a:bodyPr>
          <a:lstStyle/>
          <a:p>
            <a:r>
              <a:rPr lang="en-US" sz="3200" b="1" dirty="0">
                <a:solidFill>
                  <a:srgbClr val="D50032"/>
                </a:solidFill>
              </a:rPr>
              <a:t>Celebrating our Experts on Poverty</a:t>
            </a:r>
            <a:endParaRPr lang="en-US" dirty="0"/>
          </a:p>
        </p:txBody>
      </p:sp>
      <p:sp>
        <p:nvSpPr>
          <p:cNvPr id="4" name="TextBox 3">
            <a:extLst>
              <a:ext uri="{FF2B5EF4-FFF2-40B4-BE49-F238E27FC236}">
                <a16:creationId xmlns:a16="http://schemas.microsoft.com/office/drawing/2014/main" id="{DB6AE9BF-F817-2AA4-3D6C-CF22588662CE}"/>
              </a:ext>
            </a:extLst>
          </p:cNvPr>
          <p:cNvSpPr txBox="1"/>
          <p:nvPr/>
        </p:nvSpPr>
        <p:spPr>
          <a:xfrm>
            <a:off x="2198716" y="4475389"/>
            <a:ext cx="4517968" cy="338554"/>
          </a:xfrm>
          <a:prstGeom prst="rect">
            <a:avLst/>
          </a:prstGeom>
          <a:noFill/>
        </p:spPr>
        <p:txBody>
          <a:bodyPr wrap="square" lIns="91440" tIns="45720" rIns="91440" bIns="45720" rtlCol="0" anchor="t">
            <a:spAutoFit/>
          </a:bodyPr>
          <a:lstStyle/>
          <a:p>
            <a:r>
              <a:rPr lang="en-US" sz="1600" dirty="0">
                <a:latin typeface="Open Sans"/>
                <a:ea typeface="Open Sans"/>
                <a:cs typeface="Open Sans"/>
              </a:rPr>
              <a:t>Learn more at </a:t>
            </a:r>
            <a:r>
              <a:rPr lang="en-US" sz="1600" dirty="0">
                <a:latin typeface="Open Sans"/>
                <a:ea typeface="Open Sans"/>
                <a:cs typeface="Open Sans"/>
                <a:hlinkClick r:id="rId2"/>
              </a:rPr>
              <a:t>results.org/experts-on-poverty</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5">
            <a:extLst>
              <a:ext uri="{FF2B5EF4-FFF2-40B4-BE49-F238E27FC236}">
                <a16:creationId xmlns:a16="http://schemas.microsoft.com/office/drawing/2014/main" id="{35AFD37D-6EE4-86F3-1C3E-63DE92DDE4E8}"/>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26</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4">
            <a:extLst>
              <a:ext uri="{FF2B5EF4-FFF2-40B4-BE49-F238E27FC236}">
                <a16:creationId xmlns:a16="http://schemas.microsoft.com/office/drawing/2014/main" id="{AE5F9E47-CE74-A6D4-1692-281AA5597555}"/>
              </a:ext>
            </a:extLst>
          </p:cNvPr>
          <p:cNvPicPr>
            <a:picLocks noChangeAspect="1"/>
          </p:cNvPicPr>
          <p:nvPr/>
        </p:nvPicPr>
        <p:blipFill rotWithShape="1">
          <a:blip r:embed="rId3"/>
          <a:srcRect l="101" t="-1342" r="211"/>
          <a:stretch/>
        </p:blipFill>
        <p:spPr>
          <a:xfrm>
            <a:off x="2774668" y="2738719"/>
            <a:ext cx="1680674" cy="1545449"/>
          </a:xfrm>
          <a:prstGeom prst="rect">
            <a:avLst/>
          </a:prstGeom>
        </p:spPr>
      </p:pic>
      <p:pic>
        <p:nvPicPr>
          <p:cNvPr id="5" name="Picture 7">
            <a:extLst>
              <a:ext uri="{FF2B5EF4-FFF2-40B4-BE49-F238E27FC236}">
                <a16:creationId xmlns:a16="http://schemas.microsoft.com/office/drawing/2014/main" id="{3933DCC5-FD1B-0204-B282-352CF1488665}"/>
              </a:ext>
            </a:extLst>
          </p:cNvPr>
          <p:cNvPicPr>
            <a:picLocks noChangeAspect="1"/>
          </p:cNvPicPr>
          <p:nvPr/>
        </p:nvPicPr>
        <p:blipFill rotWithShape="1">
          <a:blip r:embed="rId4"/>
          <a:srcRect l="258" t="217" r="153" b="71"/>
          <a:stretch/>
        </p:blipFill>
        <p:spPr>
          <a:xfrm>
            <a:off x="4783891" y="1061720"/>
            <a:ext cx="1685639" cy="1482385"/>
          </a:xfrm>
          <a:prstGeom prst="rect">
            <a:avLst/>
          </a:prstGeom>
        </p:spPr>
      </p:pic>
      <p:pic>
        <p:nvPicPr>
          <p:cNvPr id="9" name="Picture 9" descr="A picture containing person, wall, indoor, person&#10;&#10;Description automatically generated">
            <a:extLst>
              <a:ext uri="{FF2B5EF4-FFF2-40B4-BE49-F238E27FC236}">
                <a16:creationId xmlns:a16="http://schemas.microsoft.com/office/drawing/2014/main" id="{0B372CEA-65C2-0735-2B7F-6B76FE034D2E}"/>
              </a:ext>
            </a:extLst>
          </p:cNvPr>
          <p:cNvPicPr>
            <a:picLocks noChangeAspect="1"/>
          </p:cNvPicPr>
          <p:nvPr/>
        </p:nvPicPr>
        <p:blipFill rotWithShape="1">
          <a:blip r:embed="rId5"/>
          <a:srcRect l="42" t="33" r="168" b="41"/>
          <a:stretch/>
        </p:blipFill>
        <p:spPr>
          <a:xfrm>
            <a:off x="4799815" y="2738719"/>
            <a:ext cx="1684230" cy="1543723"/>
          </a:xfrm>
          <a:prstGeom prst="rect">
            <a:avLst/>
          </a:prstGeom>
        </p:spPr>
      </p:pic>
      <p:pic>
        <p:nvPicPr>
          <p:cNvPr id="10" name="Picture 10" descr="A person taking a selfie&#10;&#10;Description automatically generated">
            <a:extLst>
              <a:ext uri="{FF2B5EF4-FFF2-40B4-BE49-F238E27FC236}">
                <a16:creationId xmlns:a16="http://schemas.microsoft.com/office/drawing/2014/main" id="{BEEF4996-8E44-1946-B835-94A0694F62F8}"/>
              </a:ext>
            </a:extLst>
          </p:cNvPr>
          <p:cNvPicPr>
            <a:picLocks noChangeAspect="1"/>
          </p:cNvPicPr>
          <p:nvPr/>
        </p:nvPicPr>
        <p:blipFill rotWithShape="1">
          <a:blip r:embed="rId6"/>
          <a:srcRect l="98" t="174" r="-958" b="126"/>
          <a:stretch/>
        </p:blipFill>
        <p:spPr>
          <a:xfrm>
            <a:off x="2783641" y="1045320"/>
            <a:ext cx="1690233" cy="1492604"/>
          </a:xfrm>
          <a:prstGeom prst="rect">
            <a:avLst/>
          </a:prstGeom>
        </p:spPr>
      </p:pic>
      <p:pic>
        <p:nvPicPr>
          <p:cNvPr id="11" name="Picture 11">
            <a:extLst>
              <a:ext uri="{FF2B5EF4-FFF2-40B4-BE49-F238E27FC236}">
                <a16:creationId xmlns:a16="http://schemas.microsoft.com/office/drawing/2014/main" id="{09E6C180-A062-FC05-6BC1-5120C8E220E0}"/>
              </a:ext>
            </a:extLst>
          </p:cNvPr>
          <p:cNvPicPr>
            <a:picLocks noChangeAspect="1"/>
          </p:cNvPicPr>
          <p:nvPr/>
        </p:nvPicPr>
        <p:blipFill rotWithShape="1">
          <a:blip r:embed="rId7"/>
          <a:srcRect l="166" r="163"/>
          <a:stretch/>
        </p:blipFill>
        <p:spPr>
          <a:xfrm>
            <a:off x="6824962" y="2738719"/>
            <a:ext cx="1689729" cy="1539984"/>
          </a:xfrm>
          <a:prstGeom prst="rect">
            <a:avLst/>
          </a:prstGeom>
        </p:spPr>
      </p:pic>
      <p:pic>
        <p:nvPicPr>
          <p:cNvPr id="12" name="Picture 12">
            <a:extLst>
              <a:ext uri="{FF2B5EF4-FFF2-40B4-BE49-F238E27FC236}">
                <a16:creationId xmlns:a16="http://schemas.microsoft.com/office/drawing/2014/main" id="{203B63A1-E950-7DBC-2275-F39DAD12B3B0}"/>
              </a:ext>
            </a:extLst>
          </p:cNvPr>
          <p:cNvPicPr>
            <a:picLocks noChangeAspect="1"/>
          </p:cNvPicPr>
          <p:nvPr/>
        </p:nvPicPr>
        <p:blipFill rotWithShape="1">
          <a:blip r:embed="rId8"/>
          <a:srcRect l="193" r="153" b="-730"/>
          <a:stretch/>
        </p:blipFill>
        <p:spPr>
          <a:xfrm>
            <a:off x="6824962" y="1075936"/>
            <a:ext cx="1685640" cy="1475047"/>
          </a:xfrm>
          <a:prstGeom prst="rect">
            <a:avLst/>
          </a:prstGeom>
        </p:spPr>
      </p:pic>
      <p:pic>
        <p:nvPicPr>
          <p:cNvPr id="13" name="Picture 13">
            <a:extLst>
              <a:ext uri="{FF2B5EF4-FFF2-40B4-BE49-F238E27FC236}">
                <a16:creationId xmlns:a16="http://schemas.microsoft.com/office/drawing/2014/main" id="{2F7DF1A0-2559-7BE5-1CFD-D0CA0ABF25E5}"/>
              </a:ext>
            </a:extLst>
          </p:cNvPr>
          <p:cNvPicPr>
            <a:picLocks noChangeAspect="1"/>
          </p:cNvPicPr>
          <p:nvPr/>
        </p:nvPicPr>
        <p:blipFill rotWithShape="1">
          <a:blip r:embed="rId9"/>
          <a:srcRect l="196" r="39" b="173"/>
          <a:stretch/>
        </p:blipFill>
        <p:spPr>
          <a:xfrm>
            <a:off x="691543" y="2775059"/>
            <a:ext cx="1733292" cy="1495578"/>
          </a:xfrm>
          <a:prstGeom prst="rect">
            <a:avLst/>
          </a:prstGeom>
        </p:spPr>
      </p:pic>
      <p:pic>
        <p:nvPicPr>
          <p:cNvPr id="14" name="Picture 14" descr="A picture containing person, indoor, staring&#10;&#10;Description automatically generated">
            <a:extLst>
              <a:ext uri="{FF2B5EF4-FFF2-40B4-BE49-F238E27FC236}">
                <a16:creationId xmlns:a16="http://schemas.microsoft.com/office/drawing/2014/main" id="{A3ADC395-B64E-4C7E-EF5D-8DCF345EB028}"/>
              </a:ext>
            </a:extLst>
          </p:cNvPr>
          <p:cNvPicPr>
            <a:picLocks noChangeAspect="1"/>
          </p:cNvPicPr>
          <p:nvPr/>
        </p:nvPicPr>
        <p:blipFill rotWithShape="1">
          <a:blip r:embed="rId10"/>
          <a:srcRect l="138" t="24" r="25" b="-18"/>
          <a:stretch/>
        </p:blipFill>
        <p:spPr>
          <a:xfrm>
            <a:off x="691543" y="1065730"/>
            <a:ext cx="1736451" cy="1495933"/>
          </a:xfrm>
          <a:prstGeom prst="rect">
            <a:avLst/>
          </a:prstGeom>
        </p:spPr>
      </p:pic>
    </p:spTree>
    <p:extLst>
      <p:ext uri="{BB962C8B-B14F-4D97-AF65-F5344CB8AC3E}">
        <p14:creationId xmlns:p14="http://schemas.microsoft.com/office/powerpoint/2010/main" val="363832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D195-21CD-421E-2315-4678F594C8A4}"/>
              </a:ext>
            </a:extLst>
          </p:cNvPr>
          <p:cNvSpPr>
            <a:spLocks noGrp="1"/>
          </p:cNvSpPr>
          <p:nvPr>
            <p:ph type="title"/>
          </p:nvPr>
        </p:nvSpPr>
        <p:spPr>
          <a:xfrm>
            <a:off x="414338" y="159918"/>
            <a:ext cx="7401491" cy="857250"/>
          </a:xfrm>
        </p:spPr>
        <p:txBody>
          <a:bodyPr anchor="ctr">
            <a:normAutofit/>
          </a:bodyPr>
          <a:lstStyle/>
          <a:p>
            <a:pPr>
              <a:lnSpc>
                <a:spcPct val="90000"/>
              </a:lnSpc>
            </a:pPr>
            <a:r>
              <a:rPr lang="en-US" sz="2800" b="1" dirty="0">
                <a:latin typeface="Open Sans"/>
                <a:ea typeface="Open Sans"/>
                <a:cs typeface="Open Sans"/>
              </a:rPr>
              <a:t>Congratulations 2022 Fellows</a:t>
            </a:r>
            <a:endParaRPr lang="en-US" dirty="0"/>
          </a:p>
        </p:txBody>
      </p:sp>
      <p:pic>
        <p:nvPicPr>
          <p:cNvPr id="6" name="Content Placeholder 5" descr="Smiling fellows from the 2022 cohort stand in a group together">
            <a:extLst>
              <a:ext uri="{FF2B5EF4-FFF2-40B4-BE49-F238E27FC236}">
                <a16:creationId xmlns:a16="http://schemas.microsoft.com/office/drawing/2014/main" id="{F3318B3F-85DC-74A5-7AE7-783C6A5CB94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1063229"/>
            <a:ext cx="9144000" cy="2977143"/>
          </a:xfrm>
          <a:noFill/>
        </p:spPr>
      </p:pic>
      <p:sp>
        <p:nvSpPr>
          <p:cNvPr id="7" name="Title 1">
            <a:extLst>
              <a:ext uri="{FF2B5EF4-FFF2-40B4-BE49-F238E27FC236}">
                <a16:creationId xmlns:a16="http://schemas.microsoft.com/office/drawing/2014/main" id="{03FF599C-D7EA-9C6F-C50C-700EB5DA51BC}"/>
              </a:ext>
            </a:extLst>
          </p:cNvPr>
          <p:cNvSpPr txBox="1">
            <a:spLocks/>
          </p:cNvSpPr>
          <p:nvPr/>
        </p:nvSpPr>
        <p:spPr>
          <a:xfrm>
            <a:off x="871254" y="4040372"/>
            <a:ext cx="7401491" cy="10519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4000"/>
              </a:lnSpc>
            </a:pPr>
            <a:r>
              <a:rPr lang="en-US" sz="3200" b="1" dirty="0">
                <a:solidFill>
                  <a:schemeClr val="tx2"/>
                </a:solidFill>
                <a:latin typeface="Open Sans"/>
                <a:ea typeface="Open Sans"/>
                <a:cs typeface="Open Sans"/>
              </a:rPr>
              <a:t>results.org/fellowship</a:t>
            </a:r>
            <a:endParaRPr lang="en-US" sz="26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E50828A7-515E-E572-C58A-B24358265F47}"/>
              </a:ext>
            </a:extLst>
          </p:cNvPr>
          <p:cNvSpPr>
            <a:spLocks noChangeArrowheads="1"/>
          </p:cNvSpPr>
          <p:nvPr/>
        </p:nvSpPr>
        <p:spPr bwMode="auto">
          <a:xfrm>
            <a:off x="0" y="24580"/>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27</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734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6CD1-91FC-A7CE-30A6-8DF0A594FC24}"/>
              </a:ext>
            </a:extLst>
          </p:cNvPr>
          <p:cNvSpPr>
            <a:spLocks noGrp="1"/>
          </p:cNvSpPr>
          <p:nvPr>
            <p:ph type="title"/>
          </p:nvPr>
        </p:nvSpPr>
        <p:spPr>
          <a:xfrm>
            <a:off x="831396" y="1798015"/>
            <a:ext cx="7401491" cy="857250"/>
          </a:xfrm>
        </p:spPr>
        <p:txBody>
          <a:bodyPr>
            <a:normAutofit fontScale="90000"/>
          </a:bodyPr>
          <a:lstStyle/>
          <a:p>
            <a:r>
              <a:rPr lang="en-US" b="1" dirty="0">
                <a:latin typeface="Open Sans"/>
                <a:ea typeface="Open Sans"/>
                <a:cs typeface="Calibri"/>
              </a:rPr>
              <a:t>End Of Year Celebrations: Action Networks and their Managers!</a:t>
            </a:r>
            <a:r>
              <a:rPr lang="en-US" dirty="0">
                <a:cs typeface="Calibri"/>
              </a:rPr>
              <a:t> </a:t>
            </a:r>
          </a:p>
        </p:txBody>
      </p:sp>
      <p:sp>
        <p:nvSpPr>
          <p:cNvPr id="3" name="Slide Number Placeholder 2">
            <a:extLst>
              <a:ext uri="{FF2B5EF4-FFF2-40B4-BE49-F238E27FC236}">
                <a16:creationId xmlns:a16="http://schemas.microsoft.com/office/drawing/2014/main" id="{9900866A-0915-9889-7079-FA9E5D531BDA}"/>
              </a:ext>
            </a:extLst>
          </p:cNvPr>
          <p:cNvSpPr>
            <a:spLocks noGrp="1"/>
          </p:cNvSpPr>
          <p:nvPr>
            <p:ph type="sldNum" sz="quarter" idx="12"/>
          </p:nvPr>
        </p:nvSpPr>
        <p:spPr/>
        <p:txBody>
          <a:bodyPr/>
          <a:lstStyle/>
          <a:p>
            <a:fld id="{307E6868-079E-1649-B8D1-459B42CE4DE3}" type="slidenum">
              <a:rPr lang="en-US" smtClean="0"/>
              <a:t>28</a:t>
            </a:fld>
            <a:endParaRPr lang="en-US" dirty="0"/>
          </a:p>
        </p:txBody>
      </p:sp>
    </p:spTree>
    <p:extLst>
      <p:ext uri="{BB962C8B-B14F-4D97-AF65-F5344CB8AC3E}">
        <p14:creationId xmlns:p14="http://schemas.microsoft.com/office/powerpoint/2010/main" val="2458733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6CD1-91FC-A7CE-30A6-8DF0A594FC24}"/>
              </a:ext>
            </a:extLst>
          </p:cNvPr>
          <p:cNvSpPr>
            <a:spLocks noGrp="1"/>
          </p:cNvSpPr>
          <p:nvPr>
            <p:ph type="title"/>
          </p:nvPr>
        </p:nvSpPr>
        <p:spPr>
          <a:xfrm>
            <a:off x="457200" y="205979"/>
            <a:ext cx="7401491" cy="857250"/>
          </a:xfrm>
        </p:spPr>
        <p:txBody>
          <a:bodyPr anchor="ctr">
            <a:normAutofit fontScale="90000"/>
          </a:bodyPr>
          <a:lstStyle/>
          <a:p>
            <a:r>
              <a:rPr lang="en-US" b="1" dirty="0">
                <a:latin typeface="Open Sans"/>
                <a:ea typeface="Open Sans"/>
                <a:cs typeface="Open Sans"/>
              </a:rPr>
              <a:t>Share Your Advocacy Story! </a:t>
            </a:r>
          </a:p>
        </p:txBody>
      </p:sp>
      <p:pic>
        <p:nvPicPr>
          <p:cNvPr id="4" name="Picture 4" descr="Graphical user interface, text, application&#10;&#10;Description automatically generated">
            <a:extLst>
              <a:ext uri="{FF2B5EF4-FFF2-40B4-BE49-F238E27FC236}">
                <a16:creationId xmlns:a16="http://schemas.microsoft.com/office/drawing/2014/main" id="{E61A9720-EA91-9DAD-BA01-794F579825AA}"/>
              </a:ext>
            </a:extLst>
          </p:cNvPr>
          <p:cNvPicPr>
            <a:picLocks noChangeAspect="1"/>
          </p:cNvPicPr>
          <p:nvPr/>
        </p:nvPicPr>
        <p:blipFill>
          <a:blip r:embed="rId2"/>
          <a:stretch>
            <a:fillRect/>
          </a:stretch>
        </p:blipFill>
        <p:spPr>
          <a:xfrm>
            <a:off x="430167" y="1063229"/>
            <a:ext cx="8283665" cy="3795882"/>
          </a:xfrm>
          <a:prstGeom prst="rect">
            <a:avLst/>
          </a:prstGeom>
          <a:noFill/>
        </p:spPr>
      </p:pic>
      <p:sp>
        <p:nvSpPr>
          <p:cNvPr id="3" name="Slide Number Placeholder 2">
            <a:extLst>
              <a:ext uri="{FF2B5EF4-FFF2-40B4-BE49-F238E27FC236}">
                <a16:creationId xmlns:a16="http://schemas.microsoft.com/office/drawing/2014/main" id="{9900866A-0915-9889-7079-FA9E5D531BDA}"/>
              </a:ext>
            </a:extLst>
          </p:cNvPr>
          <p:cNvSpPr>
            <a:spLocks noGrp="1"/>
          </p:cNvSpPr>
          <p:nvPr>
            <p:ph type="sldNum" sz="quarter" idx="12"/>
          </p:nvPr>
        </p:nvSpPr>
        <p:spPr>
          <a:xfrm>
            <a:off x="0" y="9834"/>
            <a:ext cx="457200" cy="273844"/>
          </a:xfrm>
        </p:spPr>
        <p:txBody>
          <a:bodyPr anchor="ctr">
            <a:normAutofit lnSpcReduction="10000"/>
          </a:bodyPr>
          <a:lstStyle/>
          <a:p>
            <a:pPr>
              <a:lnSpc>
                <a:spcPct val="90000"/>
              </a:lnSpc>
              <a:spcAft>
                <a:spcPts val="600"/>
              </a:spcAft>
            </a:pPr>
            <a:fld id="{307E6868-079E-1649-B8D1-459B42CE4DE3}" type="slidenum">
              <a:rPr lang="en-US" smtClean="0"/>
              <a:pPr>
                <a:lnSpc>
                  <a:spcPct val="90000"/>
                </a:lnSpc>
                <a:spcAft>
                  <a:spcPts val="600"/>
                </a:spcAft>
              </a:pPr>
              <a:t>29</a:t>
            </a:fld>
            <a:endParaRPr lang="en-US" dirty="0"/>
          </a:p>
        </p:txBody>
      </p:sp>
    </p:spTree>
    <p:extLst>
      <p:ext uri="{BB962C8B-B14F-4D97-AF65-F5344CB8AC3E}">
        <p14:creationId xmlns:p14="http://schemas.microsoft.com/office/powerpoint/2010/main" val="165897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4267200" y="2020179"/>
            <a:ext cx="4608301" cy="645943"/>
          </a:xfrm>
        </p:spPr>
        <p:txBody>
          <a:bodyPr>
            <a:normAutofit fontScale="90000"/>
          </a:bodyPr>
          <a:lstStyle/>
          <a:p>
            <a:br>
              <a:rPr lang="en-US" dirty="0"/>
            </a:br>
            <a:r>
              <a:rPr lang="en-US" b="1" dirty="0"/>
              <a:t>Joanne Carter</a:t>
            </a:r>
            <a:br>
              <a:rPr lang="en-US" sz="3600" b="1" dirty="0"/>
            </a:br>
            <a:r>
              <a:rPr lang="en-US" sz="3600" b="1" dirty="0"/>
              <a:t>Executive Director</a:t>
            </a:r>
            <a:br>
              <a:rPr lang="en-US" sz="3600" dirty="0"/>
            </a:br>
            <a:r>
              <a:rPr lang="en-US" sz="3600" dirty="0"/>
              <a:t>RESULTS/RESULTS Educational Fund</a:t>
            </a:r>
          </a:p>
        </p:txBody>
      </p:sp>
      <p:sp>
        <p:nvSpPr>
          <p:cNvPr id="5" name="Rectangle 5">
            <a:extLst>
              <a:ext uri="{FF2B5EF4-FFF2-40B4-BE49-F238E27FC236}">
                <a16:creationId xmlns:a16="http://schemas.microsoft.com/office/drawing/2014/main" id="{85763432-72FC-DBD7-E90D-39F0BBE3D444}"/>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a:extLst>
              <a:ext uri="{FF2B5EF4-FFF2-40B4-BE49-F238E27FC236}">
                <a16:creationId xmlns:a16="http://schemas.microsoft.com/office/drawing/2014/main" id="{23E9FB9D-2D73-597F-DFBF-48B05932E2F3}"/>
              </a:ext>
            </a:extLst>
          </p:cNvPr>
          <p:cNvPicPr>
            <a:picLocks noChangeAspect="1"/>
          </p:cNvPicPr>
          <p:nvPr/>
        </p:nvPicPr>
        <p:blipFill>
          <a:blip r:embed="rId3"/>
          <a:stretch>
            <a:fillRect/>
          </a:stretch>
        </p:blipFill>
        <p:spPr>
          <a:xfrm>
            <a:off x="453973" y="729295"/>
            <a:ext cx="3966308" cy="3694491"/>
          </a:xfrm>
          <a:prstGeom prst="rect">
            <a:avLst/>
          </a:prstGeom>
        </p:spPr>
      </p:pic>
    </p:spTree>
    <p:extLst>
      <p:ext uri="{BB962C8B-B14F-4D97-AF65-F5344CB8AC3E}">
        <p14:creationId xmlns:p14="http://schemas.microsoft.com/office/powerpoint/2010/main" val="3579136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35262"/>
            <a:ext cx="91440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2800" b="1" dirty="0">
                <a:solidFill>
                  <a:prstClr val="white"/>
                </a:solidFill>
                <a:latin typeface="Open Sans"/>
                <a:ea typeface="Open Sans"/>
                <a:cs typeface="Open Sans"/>
              </a:rPr>
              <a:t>Announcements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93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dirty="0">
                <a:solidFill>
                  <a:srgbClr val="D50032"/>
                </a:solidFill>
              </a:rPr>
              <a:t>Let us know about your…</a:t>
            </a:r>
          </a:p>
        </p:txBody>
      </p:sp>
      <p:sp>
        <p:nvSpPr>
          <p:cNvPr id="3" name="TextBox 2">
            <a:extLst>
              <a:ext uri="{FF2B5EF4-FFF2-40B4-BE49-F238E27FC236}">
                <a16:creationId xmlns:a16="http://schemas.microsoft.com/office/drawing/2014/main" id="{F6191203-F6F5-2BD3-3E34-C51B19806D7D}"/>
              </a:ext>
            </a:extLst>
          </p:cNvPr>
          <p:cNvSpPr txBox="1"/>
          <p:nvPr/>
        </p:nvSpPr>
        <p:spPr>
          <a:xfrm>
            <a:off x="384291" y="1015093"/>
            <a:ext cx="8375416" cy="3459473"/>
          </a:xfrm>
          <a:prstGeom prst="rect">
            <a:avLst/>
          </a:prstGeom>
          <a:noFill/>
        </p:spPr>
        <p:txBody>
          <a:bodyPr wrap="square" lIns="91440" tIns="45720" rIns="91440" bIns="45720" rtlCol="0" anchor="t">
            <a:spAutoFit/>
          </a:bodyPr>
          <a:lstStyle/>
          <a:p>
            <a:pPr>
              <a:lnSpc>
                <a:spcPct val="114000"/>
              </a:lnSpc>
              <a:spcAft>
                <a:spcPts val="1800"/>
              </a:spcAft>
            </a:pPr>
            <a:r>
              <a:rPr lang="en-US" sz="2000" b="1" dirty="0">
                <a:latin typeface="Open Sans" panose="020B0606030504020204" pitchFamily="34" charset="0"/>
                <a:ea typeface="Open Sans" panose="020B0606030504020204" pitchFamily="34" charset="0"/>
                <a:cs typeface="Open Sans" panose="020B0606030504020204" pitchFamily="34" charset="0"/>
              </a:rPr>
              <a:t>2022 successes. </a:t>
            </a:r>
            <a:r>
              <a:rPr lang="en-US" sz="2000" dirty="0">
                <a:latin typeface="Open Sans" panose="020B0606030504020204" pitchFamily="34" charset="0"/>
                <a:ea typeface="Open Sans" panose="020B0606030504020204" pitchFamily="34" charset="0"/>
                <a:cs typeface="Open Sans" panose="020B0606030504020204" pitchFamily="34" charset="0"/>
              </a:rPr>
              <a:t>If you have unreported lobby meetings, media, outreach events, please let us know at: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rPr>
              <a:t>Thoughts on 2023 in-person events. </a:t>
            </a:r>
            <a:r>
              <a:rPr lang="en-US" sz="2000" dirty="0">
                <a:latin typeface="Open Sans" panose="020B0606030504020204" pitchFamily="34" charset="0"/>
                <a:ea typeface="Open Sans" panose="020B0606030504020204" pitchFamily="34" charset="0"/>
                <a:cs typeface="Open Sans" panose="020B0606030504020204" pitchFamily="34" charset="0"/>
              </a:rPr>
              <a:t>Let us know how you feel about RESULTS doing in-person gatherings next year. Fill out our grassroots survey now at: </a:t>
            </a:r>
            <a:r>
              <a:rPr lang="en-US" sz="200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https://docs.google.com/forms/d/e/1FAIpQLSfNT1TcVj1KMtGuc1-ea1cx_KfNLTVjEXcHrxBEmbXaKnly5g/viewform</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14000"/>
              </a:lnSpc>
              <a:spcAft>
                <a:spcPts val="1800"/>
              </a:spcAft>
            </a:pPr>
            <a:r>
              <a:rPr lang="en-US" sz="2000" b="1" i="1" dirty="0">
                <a:latin typeface="Open Sans" panose="020B0606030504020204" pitchFamily="34" charset="0"/>
                <a:ea typeface="Open Sans" panose="020B0606030504020204" pitchFamily="34" charset="0"/>
                <a:cs typeface="Open Sans" panose="020B0606030504020204" pitchFamily="34" charset="0"/>
              </a:rPr>
              <a:t>Deadline to complete the survey is this Monday, December 5.</a:t>
            </a:r>
          </a:p>
        </p:txBody>
      </p:sp>
      <p:sp>
        <p:nvSpPr>
          <p:cNvPr id="4" name="Rectangle 5">
            <a:extLst>
              <a:ext uri="{FF2B5EF4-FFF2-40B4-BE49-F238E27FC236}">
                <a16:creationId xmlns:a16="http://schemas.microsoft.com/office/drawing/2014/main" id="{A2DECAC9-F988-DB68-7A80-35CD5CBC877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31</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797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dirty="0">
                <a:solidFill>
                  <a:srgbClr val="D50032"/>
                </a:solidFill>
              </a:rPr>
              <a:t>Partner Org.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603076" y="1015093"/>
            <a:ext cx="7937845" cy="3459473"/>
          </a:xfrm>
          <a:prstGeom prst="rect">
            <a:avLst/>
          </a:prstGeom>
          <a:noFill/>
        </p:spPr>
        <p:txBody>
          <a:bodyPr wrap="square" lIns="91440" tIns="45720" rIns="91440" bIns="45720" rtlCol="0" anchor="t">
            <a:spAutoFit/>
          </a:bodyPr>
          <a:lstStyle/>
          <a:p>
            <a:pPr algn="ct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rPr>
              <a:t>Global Allies Program: Partners Ending Poverty </a:t>
            </a:r>
          </a:p>
          <a:p>
            <a:pPr algn="ct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rPr>
              <a:t>with Returned Peace Corps Volunteers</a:t>
            </a:r>
          </a:p>
          <a:p>
            <a:pPr algn="ct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rPr>
              <a:t>December 8, 8:30 pm ET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spcAft>
                <a:spcPts val="1800"/>
              </a:spcAft>
            </a:pPr>
            <a:r>
              <a:rPr lang="en-US" sz="2000" dirty="0">
                <a:latin typeface="Open Sans" panose="020B0606030504020204" pitchFamily="34" charset="0"/>
                <a:ea typeface="Open Sans" panose="020B0606030504020204" pitchFamily="34" charset="0"/>
                <a:cs typeface="Open Sans" panose="020B0606030504020204" pitchFamily="34" charset="0"/>
              </a:rPr>
              <a:t>Register: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https://results.zoom.us/meeting/register/tJEld-Ggqz4vG9ObuUh2QzlbQnMK94FaCDVb</a:t>
            </a:r>
            <a:endParaRPr lang="en-US" sz="32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rPr>
              <a:t>Together Women Rise partnership webinar</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sz="2000" b="1" dirty="0">
                <a:latin typeface="Open Sans" panose="020B0606030504020204" pitchFamily="34" charset="0"/>
                <a:ea typeface="Open Sans" panose="020B0606030504020204" pitchFamily="34" charset="0"/>
                <a:cs typeface="Open Sans" panose="020B0606030504020204" pitchFamily="34" charset="0"/>
              </a:rPr>
              <a:t>December 13, 8:30 pm ET</a:t>
            </a:r>
          </a:p>
          <a:p>
            <a:pPr algn="ctr">
              <a:lnSpc>
                <a:spcPct val="114000"/>
              </a:lnSpc>
            </a:pPr>
            <a:r>
              <a:rPr lang="en-US" sz="2000" dirty="0">
                <a:latin typeface="Open Sans" panose="020B0606030504020204" pitchFamily="34" charset="0"/>
                <a:ea typeface="Open Sans" panose="020B0606030504020204" pitchFamily="34" charset="0"/>
                <a:cs typeface="Open Sans" panose="020B0606030504020204" pitchFamily="34" charset="0"/>
              </a:rPr>
              <a:t>For more information: </a:t>
            </a:r>
          </a:p>
          <a:p>
            <a:pPr algn="ctr">
              <a:lnSpc>
                <a:spcPct val="114000"/>
              </a:lnSpc>
              <a:spcAft>
                <a:spcPts val="2400"/>
              </a:spcAft>
            </a:pPr>
            <a:r>
              <a:rPr lang="en-US" sz="2000" dirty="0">
                <a:latin typeface="Open Sans" panose="020B0606030504020204" pitchFamily="34" charset="0"/>
                <a:ea typeface="Open Sans" panose="020B0606030504020204" pitchFamily="34" charset="0"/>
                <a:cs typeface="Open Sans" panose="020B0606030504020204" pitchFamily="34" charset="0"/>
                <a:hlinkClick r:id="rId4"/>
              </a:rPr>
              <a:t>https://togetherwomenrise.org/advocacy/results-parntership/</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5">
            <a:extLst>
              <a:ext uri="{FF2B5EF4-FFF2-40B4-BE49-F238E27FC236}">
                <a16:creationId xmlns:a16="http://schemas.microsoft.com/office/drawing/2014/main" id="{A2DECAC9-F988-DB68-7A80-35CD5CBC877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32</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1104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dirty="0">
                <a:solidFill>
                  <a:srgbClr val="D50032"/>
                </a:solidFill>
              </a:rPr>
              <a:t>Learning and Sharing Opportunities</a:t>
            </a:r>
          </a:p>
        </p:txBody>
      </p:sp>
      <p:sp>
        <p:nvSpPr>
          <p:cNvPr id="3" name="TextBox 2">
            <a:extLst>
              <a:ext uri="{FF2B5EF4-FFF2-40B4-BE49-F238E27FC236}">
                <a16:creationId xmlns:a16="http://schemas.microsoft.com/office/drawing/2014/main" id="{F6191203-F6F5-2BD3-3E34-C51B19806D7D}"/>
              </a:ext>
            </a:extLst>
          </p:cNvPr>
          <p:cNvSpPr txBox="1"/>
          <p:nvPr/>
        </p:nvSpPr>
        <p:spPr>
          <a:xfrm>
            <a:off x="384291" y="803541"/>
            <a:ext cx="8375416" cy="2724528"/>
          </a:xfrm>
          <a:prstGeom prst="rect">
            <a:avLst/>
          </a:prstGeom>
          <a:noFill/>
        </p:spPr>
        <p:txBody>
          <a:bodyPr wrap="square" lIns="91440" tIns="45720" rIns="91440" bIns="45720" rtlCol="0" anchor="t">
            <a:spAutoFit/>
          </a:bodyPr>
          <a:lstStyle/>
          <a:p>
            <a:pPr algn="ctr">
              <a:lnSpc>
                <a:spcPct val="114000"/>
              </a:lnSpc>
            </a:pPr>
            <a:endParaRPr lang="en-US" sz="2000" b="1" dirty="0">
              <a:latin typeface="Open Sans"/>
              <a:ea typeface="Open Sans"/>
              <a:cs typeface="Open Sans"/>
            </a:endParaRPr>
          </a:p>
          <a:p>
            <a:pPr algn="ctr">
              <a:lnSpc>
                <a:spcPct val="114000"/>
              </a:lnSpc>
            </a:pPr>
            <a:r>
              <a:rPr lang="en-US" sz="2000" b="1" dirty="0">
                <a:latin typeface="Open Sans"/>
                <a:ea typeface="Open Sans"/>
                <a:cs typeface="Open Sans"/>
              </a:rPr>
              <a:t>Action Network End of Year Celebration webinars! (your choice)</a:t>
            </a:r>
            <a:endParaRPr lang="en-US" sz="2000" b="1" dirty="0">
              <a:latin typeface="Open Sans" panose="020B0606030504020204" pitchFamily="34" charset="0"/>
              <a:ea typeface="Open Sans" panose="020B0606030504020204" pitchFamily="34" charset="0"/>
              <a:cs typeface="Open Sans"/>
            </a:endParaRPr>
          </a:p>
          <a:p>
            <a:pPr algn="ctr">
              <a:lnSpc>
                <a:spcPct val="114000"/>
              </a:lnSpc>
            </a:pPr>
            <a:r>
              <a:rPr lang="en-US" sz="2000" b="1" dirty="0">
                <a:latin typeface="Open Sans"/>
                <a:ea typeface="Open Sans"/>
                <a:cs typeface="Open Sans"/>
              </a:rPr>
              <a:t>November 16</a:t>
            </a:r>
          </a:p>
          <a:p>
            <a:pPr algn="ctr">
              <a:lnSpc>
                <a:spcPct val="114000"/>
              </a:lnSpc>
            </a:pPr>
            <a:r>
              <a:rPr lang="en-US" sz="2000" dirty="0">
                <a:latin typeface="Open Sans"/>
                <a:ea typeface="Open Sans"/>
                <a:cs typeface="Open Sans"/>
              </a:rPr>
              <a:t>Register for </a:t>
            </a:r>
            <a:r>
              <a:rPr lang="en-US" sz="2000" b="1" dirty="0">
                <a:latin typeface="Open Sans"/>
                <a:ea typeface="Open Sans"/>
                <a:cs typeface="Open Sans"/>
              </a:rPr>
              <a:t>12:30 pm ET </a:t>
            </a:r>
            <a:r>
              <a:rPr lang="en-US" sz="2000" dirty="0">
                <a:latin typeface="Open Sans"/>
                <a:ea typeface="Open Sans"/>
                <a:cs typeface="Open Sans"/>
              </a:rPr>
              <a:t>webinar: </a:t>
            </a:r>
            <a:r>
              <a:rPr lang="en-US" sz="2000" dirty="0">
                <a:latin typeface="Open Sans"/>
                <a:ea typeface="+mn-lt"/>
                <a:cs typeface="+mn-lt"/>
                <a:hlinkClick r:id="rId3"/>
              </a:rPr>
              <a:t>https://tinyurl.com/RANMW1230</a:t>
            </a:r>
            <a:endParaRPr lang="en-US" sz="2000" dirty="0">
              <a:latin typeface="Open Sans"/>
              <a:ea typeface="Open Sans" panose="020B0606030504020204" pitchFamily="34" charset="0"/>
              <a:cs typeface="Open Sans"/>
            </a:endParaRPr>
          </a:p>
          <a:p>
            <a:pPr algn="ctr">
              <a:lnSpc>
                <a:spcPct val="114000"/>
              </a:lnSpc>
            </a:pPr>
            <a:r>
              <a:rPr lang="en-US" sz="2000" dirty="0">
                <a:latin typeface="Open Sans"/>
                <a:ea typeface="Open Sans"/>
                <a:cs typeface="Open Sans"/>
              </a:rPr>
              <a:t>Register for </a:t>
            </a:r>
            <a:r>
              <a:rPr lang="en-US" sz="2000" b="1" dirty="0">
                <a:latin typeface="Open Sans"/>
                <a:ea typeface="Open Sans"/>
                <a:cs typeface="Open Sans"/>
              </a:rPr>
              <a:t>8:00 pm ET </a:t>
            </a:r>
            <a:r>
              <a:rPr lang="en-US" sz="2000" dirty="0">
                <a:latin typeface="Open Sans"/>
                <a:ea typeface="Open Sans"/>
                <a:cs typeface="Open Sans"/>
              </a:rPr>
              <a:t>webinar: </a:t>
            </a:r>
            <a:r>
              <a:rPr lang="en-US" sz="2000" dirty="0">
                <a:latin typeface="Open Sans"/>
                <a:ea typeface="+mn-lt"/>
                <a:cs typeface="+mn-lt"/>
                <a:hlinkClick r:id="rId4"/>
              </a:rPr>
              <a:t>https://tinyurl.com/RANMW9</a:t>
            </a:r>
            <a:endParaRPr lang="en-US" sz="2000" dirty="0">
              <a:latin typeface="Open Sans"/>
              <a:ea typeface="+mn-lt"/>
              <a:cs typeface="+mn-lt"/>
            </a:endParaRPr>
          </a:p>
          <a:p>
            <a:pPr algn="ctr">
              <a:lnSpc>
                <a:spcPct val="114000"/>
              </a:lnSpc>
            </a:pPr>
            <a:endParaRPr lang="en-US" sz="2000" i="1" dirty="0">
              <a:latin typeface="Open Sans"/>
              <a:ea typeface="+mn-lt"/>
              <a:cs typeface="+mn-lt"/>
            </a:endParaRPr>
          </a:p>
          <a:p>
            <a:pPr algn="ctr">
              <a:lnSpc>
                <a:spcPct val="114000"/>
              </a:lnSpc>
            </a:pPr>
            <a:endParaRPr lang="en-US" sz="3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5">
            <a:extLst>
              <a:ext uri="{FF2B5EF4-FFF2-40B4-BE49-F238E27FC236}">
                <a16:creationId xmlns:a16="http://schemas.microsoft.com/office/drawing/2014/main" id="{A2DECAC9-F988-DB68-7A80-35CD5CBC877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33</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47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dirty="0">
                <a:solidFill>
                  <a:srgbClr val="D50032"/>
                </a:solidFill>
              </a:rPr>
              <a:t>Learning and Sharing Opportunities</a:t>
            </a:r>
          </a:p>
        </p:txBody>
      </p:sp>
      <p:sp>
        <p:nvSpPr>
          <p:cNvPr id="3" name="TextBox 2">
            <a:extLst>
              <a:ext uri="{FF2B5EF4-FFF2-40B4-BE49-F238E27FC236}">
                <a16:creationId xmlns:a16="http://schemas.microsoft.com/office/drawing/2014/main" id="{F6191203-F6F5-2BD3-3E34-C51B19806D7D}"/>
              </a:ext>
            </a:extLst>
          </p:cNvPr>
          <p:cNvSpPr txBox="1"/>
          <p:nvPr/>
        </p:nvSpPr>
        <p:spPr>
          <a:xfrm>
            <a:off x="290016" y="1015093"/>
            <a:ext cx="8563966" cy="4089261"/>
          </a:xfrm>
          <a:prstGeom prst="rect">
            <a:avLst/>
          </a:prstGeom>
          <a:noFill/>
        </p:spPr>
        <p:txBody>
          <a:bodyPr wrap="square" lIns="91440" tIns="45720" rIns="91440" bIns="45720" rtlCol="0" anchor="t">
            <a:spAutoFit/>
          </a:bodyPr>
          <a:lstStyle/>
          <a:p>
            <a:pPr algn="ct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Global Poverty Free Agents</a:t>
            </a:r>
          </a:p>
          <a:p>
            <a:pPr algn="ct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December 12, 7:00 pm ET</a:t>
            </a:r>
          </a:p>
          <a:p>
            <a:pPr algn="ctr">
              <a:lnSpc>
                <a:spcPct val="114000"/>
              </a:lnSpc>
            </a:pPr>
            <a:r>
              <a:rPr lang="en-US" dirty="0">
                <a:latin typeface="Open Sans" panose="020B0606030504020204" pitchFamily="34" charset="0"/>
                <a:ea typeface="Open Sans" panose="020B0606030504020204" pitchFamily="34" charset="0"/>
                <a:cs typeface="Open Sans" panose="020B0606030504020204" pitchFamily="34" charset="0"/>
              </a:rPr>
              <a:t>Contact Lisa Marchal at </a:t>
            </a:r>
            <a:r>
              <a:rPr lang="en-US" dirty="0">
                <a:latin typeface="Open Sans" panose="020B0606030504020204" pitchFamily="34" charset="0"/>
                <a:ea typeface="Open Sans" panose="020B0606030504020204" pitchFamily="34" charset="0"/>
                <a:cs typeface="Open Sans" panose="020B0606030504020204" pitchFamily="34" charset="0"/>
                <a:hlinkClick r:id="rId3"/>
              </a:rPr>
              <a:t>lmarchal@results.org</a:t>
            </a:r>
            <a:r>
              <a:rPr lang="en-US" dirty="0">
                <a:latin typeface="Open Sans" panose="020B0606030504020204" pitchFamily="34" charset="0"/>
                <a:ea typeface="Open Sans" panose="020B0606030504020204" pitchFamily="34" charset="0"/>
                <a:cs typeface="Open Sans" panose="020B0606030504020204" pitchFamily="34" charset="0"/>
              </a:rPr>
              <a:t> for information on how to join.</a:t>
            </a:r>
          </a:p>
          <a:p>
            <a:pPr algn="ctr">
              <a:lnSpc>
                <a:spcPct val="114000"/>
              </a:lnSpc>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U.S. Poverty Free Agents</a:t>
            </a:r>
          </a:p>
          <a:p>
            <a:pPr algn="ct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December 13, 1:00 pm ET and 9 pm ET (your choice) </a:t>
            </a:r>
          </a:p>
          <a:p>
            <a:pPr algn="ctr">
              <a:lnSpc>
                <a:spcPct val="114000"/>
              </a:lnSpc>
            </a:pPr>
            <a:r>
              <a:rPr lang="en-US" dirty="0">
                <a:latin typeface="Open Sans" panose="020B0606030504020204" pitchFamily="34" charset="0"/>
                <a:ea typeface="Open Sans" panose="020B0606030504020204" pitchFamily="34" charset="0"/>
                <a:cs typeface="Open Sans" panose="020B0606030504020204" pitchFamily="34" charset="0"/>
              </a:rPr>
              <a:t>Contact Jos Linn at </a:t>
            </a:r>
            <a:r>
              <a:rPr lang="en-US" dirty="0">
                <a:latin typeface="Open Sans" panose="020B0606030504020204" pitchFamily="34" charset="0"/>
                <a:ea typeface="Open Sans" panose="020B0606030504020204" pitchFamily="34" charset="0"/>
                <a:cs typeface="Open Sans" panose="020B0606030504020204" pitchFamily="34" charset="0"/>
                <a:hlinkClick r:id="rId4"/>
              </a:rPr>
              <a:t>jlinn@results.org</a:t>
            </a:r>
            <a:r>
              <a:rPr lang="en-US" dirty="0">
                <a:latin typeface="Open Sans" panose="020B0606030504020204" pitchFamily="34" charset="0"/>
                <a:ea typeface="Open Sans" panose="020B0606030504020204" pitchFamily="34" charset="0"/>
                <a:cs typeface="Open Sans" panose="020B0606030504020204" pitchFamily="34" charset="0"/>
              </a:rPr>
              <a:t> for information on how to join.</a:t>
            </a:r>
          </a:p>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Media Office Hour</a:t>
            </a:r>
          </a:p>
          <a:p>
            <a:pPr algn="ctr">
              <a:lnSpc>
                <a:spcPct val="114000"/>
              </a:lnSpc>
            </a:pPr>
            <a:r>
              <a:rPr lang="en-US" b="1" dirty="0">
                <a:latin typeface="Open Sans" panose="020B0606030504020204" pitchFamily="34" charset="0"/>
                <a:ea typeface="Open Sans" panose="020B0606030504020204" pitchFamily="34" charset="0"/>
                <a:cs typeface="Open Sans" panose="020B0606030504020204" pitchFamily="34" charset="0"/>
              </a:rPr>
              <a:t>December 14, 2:00 pm ET</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pPr>
            <a:r>
              <a:rPr lang="en-US" dirty="0">
                <a:latin typeface="Open Sans" panose="020B0606030504020204" pitchFamily="34" charset="0"/>
                <a:ea typeface="Open Sans" panose="020B0606030504020204" pitchFamily="34" charset="0"/>
                <a:cs typeface="Open Sans" panose="020B0606030504020204" pitchFamily="34" charset="0"/>
              </a:rPr>
              <a:t> Join via Zoom at </a:t>
            </a:r>
            <a:r>
              <a:rPr lang="en-US" dirty="0">
                <a:latin typeface="Open Sans" panose="020B0606030504020204" pitchFamily="34" charset="0"/>
                <a:ea typeface="Open Sans" panose="020B0606030504020204" pitchFamily="34" charset="0"/>
                <a:cs typeface="Open Sans" panose="020B0606030504020204" pitchFamily="34" charset="0"/>
                <a:hlinkClick r:id="rId5"/>
              </a:rPr>
              <a:t>https://results.zoom.us/j/93668005494</a:t>
            </a:r>
            <a:r>
              <a:rPr lang="en-US" dirty="0">
                <a:latin typeface="Open Sans" panose="020B0606030504020204" pitchFamily="34" charset="0"/>
                <a:ea typeface="Open Sans" panose="020B0606030504020204" pitchFamily="34" charset="0"/>
                <a:cs typeface="Open Sans" panose="020B0606030504020204" pitchFamily="34" charset="0"/>
              </a:rPr>
              <a:t> </a:t>
            </a:r>
          </a:p>
          <a:p>
            <a:pPr algn="ctr">
              <a:lnSpc>
                <a:spcPct val="114000"/>
              </a:lnSpc>
            </a:pPr>
            <a:r>
              <a:rPr lang="en-US" dirty="0">
                <a:latin typeface="Open Sans" panose="020B0606030504020204" pitchFamily="34" charset="0"/>
                <a:ea typeface="Open Sans" panose="020B0606030504020204" pitchFamily="34" charset="0"/>
                <a:cs typeface="Open Sans" panose="020B0606030504020204" pitchFamily="34" charset="0"/>
              </a:rPr>
              <a:t>or (312) 626-6799, meeting ID 936 6800 5494.</a:t>
            </a:r>
          </a:p>
          <a:p>
            <a:pPr algn="ctr"/>
            <a:endParaRPr lang="en-US" sz="1600" dirty="0">
              <a:latin typeface="Open Sans" panose="020B0606030504020204" pitchFamily="34" charset="0"/>
              <a:ea typeface="Open Sans" panose="020B0606030504020204" pitchFamily="34" charset="0"/>
              <a:cs typeface="Arial"/>
            </a:endParaRPr>
          </a:p>
        </p:txBody>
      </p:sp>
      <p:sp>
        <p:nvSpPr>
          <p:cNvPr id="4" name="Rectangle 5">
            <a:extLst>
              <a:ext uri="{FF2B5EF4-FFF2-40B4-BE49-F238E27FC236}">
                <a16:creationId xmlns:a16="http://schemas.microsoft.com/office/drawing/2014/main" id="{A2DECAC9-F988-DB68-7A80-35CD5CBC877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44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dirty="0">
                <a:solidFill>
                  <a:srgbClr val="D50032"/>
                </a:solidFill>
              </a:rPr>
              <a:t>Group Planning materials coming!</a:t>
            </a:r>
          </a:p>
        </p:txBody>
      </p:sp>
      <p:sp>
        <p:nvSpPr>
          <p:cNvPr id="3" name="TextBox 2">
            <a:extLst>
              <a:ext uri="{FF2B5EF4-FFF2-40B4-BE49-F238E27FC236}">
                <a16:creationId xmlns:a16="http://schemas.microsoft.com/office/drawing/2014/main" id="{F6191203-F6F5-2BD3-3E34-C51B19806D7D}"/>
              </a:ext>
            </a:extLst>
          </p:cNvPr>
          <p:cNvSpPr txBox="1"/>
          <p:nvPr/>
        </p:nvSpPr>
        <p:spPr>
          <a:xfrm>
            <a:off x="603076" y="1015093"/>
            <a:ext cx="7937845" cy="3475310"/>
          </a:xfrm>
          <a:prstGeom prst="rect">
            <a:avLst/>
          </a:prstGeom>
          <a:noFill/>
        </p:spPr>
        <p:txBody>
          <a:bodyPr wrap="square" lIns="91440" tIns="45720" rIns="91440" bIns="45720" rtlCol="0" anchor="t">
            <a:spAutoFit/>
          </a:bodyPr>
          <a:lstStyle/>
          <a:p>
            <a:pPr algn="ctr">
              <a:lnSpc>
                <a:spcPct val="114000"/>
              </a:lnSpc>
              <a:spcAft>
                <a:spcPts val="1800"/>
              </a:spcAft>
            </a:pPr>
            <a:r>
              <a:rPr lang="en-US" sz="2400" b="1" dirty="0">
                <a:latin typeface="Open Sans" panose="020B0606030504020204" pitchFamily="34" charset="0"/>
                <a:ea typeface="Open Sans" panose="020B0606030504020204" pitchFamily="34" charset="0"/>
                <a:cs typeface="Open Sans" panose="020B0606030504020204" pitchFamily="34" charset="0"/>
              </a:rPr>
              <a:t>Group Planning will be a major focus in January. 2023 will be a pivotal year for all groups to do planning.</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4000"/>
              </a:lnSpc>
              <a:spcAft>
                <a:spcPts val="1800"/>
              </a:spcAft>
            </a:pPr>
            <a:r>
              <a:rPr lang="en-US" sz="2400" dirty="0">
                <a:latin typeface="Open Sans" panose="020B0606030504020204" pitchFamily="34" charset="0"/>
                <a:ea typeface="Open Sans" panose="020B0606030504020204" pitchFamily="34" charset="0"/>
                <a:cs typeface="Open Sans" panose="020B0606030504020204" pitchFamily="34" charset="0"/>
              </a:rPr>
              <a:t>Materials will be available in mid-December for groups who want to do 2023 planning early.</a:t>
            </a:r>
          </a:p>
          <a:p>
            <a:pPr algn="ctr">
              <a:lnSpc>
                <a:spcPct val="114000"/>
              </a:lnSpc>
              <a:spcAft>
                <a:spcPts val="1800"/>
              </a:spcAft>
            </a:pPr>
            <a:r>
              <a:rPr lang="en-US" sz="2400" dirty="0">
                <a:latin typeface="Open Sans" panose="020B0606030504020204" pitchFamily="34" charset="0"/>
                <a:ea typeface="Open Sans" panose="020B0606030504020204" pitchFamily="34" charset="0"/>
                <a:cs typeface="Open Sans" panose="020B0606030504020204" pitchFamily="34" charset="0"/>
              </a:rPr>
              <a:t>Look for more info about planning in the Weekly Update and on January 2023 National Webinar.</a:t>
            </a:r>
          </a:p>
        </p:txBody>
      </p:sp>
      <p:sp>
        <p:nvSpPr>
          <p:cNvPr id="4" name="Rectangle 5">
            <a:extLst>
              <a:ext uri="{FF2B5EF4-FFF2-40B4-BE49-F238E27FC236}">
                <a16:creationId xmlns:a16="http://schemas.microsoft.com/office/drawing/2014/main" id="{A2DECAC9-F988-DB68-7A80-35CD5CBC8773}"/>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35</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9808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777963" y="1117066"/>
            <a:ext cx="7588061" cy="34551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800" b="1" dirty="0">
                <a:solidFill>
                  <a:srgbClr val="D50032"/>
                </a:solidFill>
                <a:latin typeface="Open Sans"/>
                <a:cs typeface="Open Sans"/>
              </a:rPr>
              <a:t>Join the next</a:t>
            </a:r>
          </a:p>
          <a:p>
            <a:pPr algn="ctr">
              <a:lnSpc>
                <a:spcPct val="114000"/>
              </a:lnSpc>
            </a:pPr>
            <a:r>
              <a:rPr lang="en-US" sz="2800" b="1" dirty="0">
                <a:solidFill>
                  <a:srgbClr val="D50032"/>
                </a:solidFill>
                <a:latin typeface="Open Sans"/>
                <a:cs typeface="Open Sans"/>
              </a:rPr>
              <a:t>RESULTS National Webinar</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spcAft>
                <a:spcPts val="1800"/>
              </a:spcAft>
            </a:pPr>
            <a:r>
              <a:rPr lang="en-US" sz="2800" b="1" dirty="0">
                <a:latin typeface="Open Sans" panose="020B0606030504020204" pitchFamily="34" charset="0"/>
                <a:ea typeface="Open Sans" panose="020B0606030504020204" pitchFamily="34" charset="0"/>
                <a:cs typeface="Open Sans" panose="020B0606030504020204" pitchFamily="34" charset="0"/>
              </a:rPr>
              <a:t>Saturday, January 7 at 1:00 pm ET</a:t>
            </a:r>
          </a:p>
          <a:p>
            <a:pPr algn="ctr">
              <a:lnSpc>
                <a:spcPct val="113999"/>
              </a:lnSpc>
              <a:spcAft>
                <a:spcPts val="1200"/>
              </a:spcAft>
            </a:pPr>
            <a:r>
              <a:rPr lang="en-US" sz="2400" i="1" dirty="0">
                <a:latin typeface="Open Sans" panose="020B0606030504020204" pitchFamily="34" charset="0"/>
                <a:ea typeface="Open Sans" panose="020B0606030504020204" pitchFamily="34" charset="0"/>
                <a:cs typeface="Open Sans" panose="020B0606030504020204" pitchFamily="34" charset="0"/>
              </a:rPr>
              <a:t>Note: We will use a new National Webinar Zoom number in 2023. Everyone will need to register for the January webinar. Look for the registration link in the Weekly Update.</a:t>
            </a:r>
          </a:p>
        </p:txBody>
      </p:sp>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36</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871249" y="299694"/>
            <a:ext cx="7401491"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Open Sans"/>
                <a:cs typeface="Open Sans"/>
              </a:rPr>
              <a:t>See you next month!</a:t>
            </a:r>
            <a:endParaRPr lang="en-US" sz="4800" dirty="0"/>
          </a:p>
        </p:txBody>
      </p:sp>
    </p:spTree>
    <p:extLst>
      <p:ext uri="{BB962C8B-B14F-4D97-AF65-F5344CB8AC3E}">
        <p14:creationId xmlns:p14="http://schemas.microsoft.com/office/powerpoint/2010/main" val="370137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F2B-F512-FDD9-A737-D3CC474DBEFA}"/>
              </a:ext>
            </a:extLst>
          </p:cNvPr>
          <p:cNvSpPr>
            <a:spLocks noGrp="1"/>
          </p:cNvSpPr>
          <p:nvPr>
            <p:ph type="title"/>
          </p:nvPr>
        </p:nvSpPr>
        <p:spPr>
          <a:xfrm>
            <a:off x="2259784" y="2248778"/>
            <a:ext cx="4624431" cy="645943"/>
          </a:xfrm>
        </p:spPr>
        <p:txBody>
          <a:bodyPr>
            <a:normAutofit fontScale="90000"/>
          </a:bodyPr>
          <a:lstStyle/>
          <a:p>
            <a:r>
              <a:rPr lang="en-US" sz="4000" dirty="0"/>
              <a:t>Guest Speaker</a:t>
            </a:r>
            <a:br>
              <a:rPr lang="en-US" dirty="0"/>
            </a:br>
            <a:r>
              <a:rPr lang="en-US" b="1" dirty="0"/>
              <a:t>Sen. Sherrod Brown</a:t>
            </a:r>
            <a:br>
              <a:rPr lang="en-US" sz="3600" b="1" dirty="0"/>
            </a:br>
            <a:r>
              <a:rPr lang="en-US" sz="3600" b="1" dirty="0"/>
              <a:t>D-OH</a:t>
            </a:r>
            <a:endParaRPr lang="en-US" sz="3600" dirty="0"/>
          </a:p>
        </p:txBody>
      </p:sp>
      <p:sp>
        <p:nvSpPr>
          <p:cNvPr id="5" name="Rectangle 5">
            <a:extLst>
              <a:ext uri="{FF2B5EF4-FFF2-40B4-BE49-F238E27FC236}">
                <a16:creationId xmlns:a16="http://schemas.microsoft.com/office/drawing/2014/main" id="{85763432-72FC-DBD7-E90D-39F0BBE3D444}"/>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4</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211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28387"/>
            <a:ext cx="91440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i="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Legislative Update</a:t>
            </a:r>
            <a:endParaRPr lang="en-US" sz="2400" dirty="0">
              <a:solidFill>
                <a:schemeClr val="bg1"/>
              </a:solidFill>
              <a:ea typeface="Open Sans"/>
              <a:cs typeface="Open Sans"/>
            </a:endParaRPr>
          </a:p>
        </p:txBody>
      </p:sp>
    </p:spTree>
    <p:extLst>
      <p:ext uri="{BB962C8B-B14F-4D97-AF65-F5344CB8AC3E}">
        <p14:creationId xmlns:p14="http://schemas.microsoft.com/office/powerpoint/2010/main" val="142431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893989" y="98867"/>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1350"/>
              </a:spcAft>
            </a:pPr>
            <a:r>
              <a:rPr lang="en-US" sz="3200" b="1" dirty="0">
                <a:solidFill>
                  <a:srgbClr val="D50032"/>
                </a:solidFill>
                <a:latin typeface="Open Sans"/>
                <a:ea typeface="Open Sans" panose="020B0606030504020204" pitchFamily="34" charset="0"/>
                <a:cs typeface="Open Sans" panose="020B0606030504020204" pitchFamily="34" charset="0"/>
              </a:rPr>
              <a:t>Grassroots Share</a:t>
            </a:r>
          </a:p>
        </p:txBody>
      </p:sp>
      <p:sp>
        <p:nvSpPr>
          <p:cNvPr id="6" name="TextBox 5">
            <a:extLst>
              <a:ext uri="{FF2B5EF4-FFF2-40B4-BE49-F238E27FC236}">
                <a16:creationId xmlns:a16="http://schemas.microsoft.com/office/drawing/2014/main" id="{8AC52DA5-5208-446A-B31E-C4CC58F02086}"/>
              </a:ext>
            </a:extLst>
          </p:cNvPr>
          <p:cNvSpPr txBox="1"/>
          <p:nvPr/>
        </p:nvSpPr>
        <p:spPr>
          <a:xfrm>
            <a:off x="682439" y="4214926"/>
            <a:ext cx="7783925" cy="636649"/>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algn="ctr">
              <a:lnSpc>
                <a:spcPct val="114000"/>
              </a:lnSpc>
            </a:pPr>
            <a:r>
              <a:rPr lang="en-US" sz="1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Liz Clerkin, RESULTS Cleveland </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(center)</a:t>
            </a:r>
          </a:p>
          <a:p>
            <a:pPr marL="85725" algn="ctr">
              <a:lnSpc>
                <a:spcPct val="114000"/>
              </a:lnSpc>
              <a:spcAft>
                <a:spcPts val="1350"/>
              </a:spcAft>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with Sen. Sherrod Brown and fellow Ohio RESULTS volunteers</a:t>
            </a:r>
          </a:p>
        </p:txBody>
      </p:sp>
      <p:pic>
        <p:nvPicPr>
          <p:cNvPr id="7" name="Picture 6" descr="Text&#10;&#10;Description automatically generated with medium confidence">
            <a:extLst>
              <a:ext uri="{FF2B5EF4-FFF2-40B4-BE49-F238E27FC236}">
                <a16:creationId xmlns:a16="http://schemas.microsoft.com/office/drawing/2014/main" id="{549E3887-0E0D-9742-9075-02602F97F68B}"/>
              </a:ext>
            </a:extLst>
          </p:cNvPr>
          <p:cNvPicPr>
            <a:picLocks noChangeAspect="1"/>
          </p:cNvPicPr>
          <p:nvPr/>
        </p:nvPicPr>
        <p:blipFill>
          <a:blip r:embed="rId3"/>
          <a:stretch>
            <a:fillRect/>
          </a:stretch>
        </p:blipFill>
        <p:spPr>
          <a:xfrm>
            <a:off x="7836081" y="0"/>
            <a:ext cx="1260566" cy="1269438"/>
          </a:xfrm>
          <a:prstGeom prst="rect">
            <a:avLst/>
          </a:prstGeom>
        </p:spPr>
      </p:pic>
      <p:pic>
        <p:nvPicPr>
          <p:cNvPr id="8" name="Picture 7">
            <a:extLst>
              <a:ext uri="{FF2B5EF4-FFF2-40B4-BE49-F238E27FC236}">
                <a16:creationId xmlns:a16="http://schemas.microsoft.com/office/drawing/2014/main" id="{FE424837-E5ED-B4BA-72E0-2B7EE610B577}"/>
              </a:ext>
            </a:extLst>
          </p:cNvPr>
          <p:cNvPicPr>
            <a:picLocks noChangeAspect="1"/>
          </p:cNvPicPr>
          <p:nvPr/>
        </p:nvPicPr>
        <p:blipFill>
          <a:blip r:embed="rId4"/>
          <a:stretch>
            <a:fillRect/>
          </a:stretch>
        </p:blipFill>
        <p:spPr>
          <a:xfrm>
            <a:off x="682438" y="1088753"/>
            <a:ext cx="7783926" cy="2965994"/>
          </a:xfrm>
          <a:prstGeom prst="rect">
            <a:avLst/>
          </a:prstGeom>
        </p:spPr>
      </p:pic>
      <p:sp>
        <p:nvSpPr>
          <p:cNvPr id="9" name="Rectangle 5">
            <a:extLst>
              <a:ext uri="{FF2B5EF4-FFF2-40B4-BE49-F238E27FC236}">
                <a16:creationId xmlns:a16="http://schemas.microsoft.com/office/drawing/2014/main" id="{10B03C15-D947-10AA-B5E8-E26289659F15}"/>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6</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553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416378" y="60553"/>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1350"/>
              </a:spcAft>
            </a:pPr>
            <a:r>
              <a:rPr lang="en-US" sz="3200" b="1" dirty="0">
                <a:solidFill>
                  <a:srgbClr val="D50032"/>
                </a:solidFill>
                <a:latin typeface="Open Sans"/>
                <a:ea typeface="Open Sans" panose="020B0606030504020204" pitchFamily="34" charset="0"/>
                <a:cs typeface="Open Sans" panose="020B0606030504020204" pitchFamily="34" charset="0"/>
              </a:rPr>
              <a:t>Latest from Capitol Hill</a:t>
            </a:r>
          </a:p>
        </p:txBody>
      </p:sp>
      <p:sp>
        <p:nvSpPr>
          <p:cNvPr id="6" name="TextBox 5">
            <a:extLst>
              <a:ext uri="{FF2B5EF4-FFF2-40B4-BE49-F238E27FC236}">
                <a16:creationId xmlns:a16="http://schemas.microsoft.com/office/drawing/2014/main" id="{8AC52DA5-5208-446A-B31E-C4CC58F02086}"/>
              </a:ext>
            </a:extLst>
          </p:cNvPr>
          <p:cNvSpPr txBox="1"/>
          <p:nvPr/>
        </p:nvSpPr>
        <p:spPr>
          <a:xfrm>
            <a:off x="47354" y="766723"/>
            <a:ext cx="5747811" cy="3953903"/>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171450">
              <a:lnSpc>
                <a:spcPct val="114000"/>
              </a:lnSpc>
              <a:spcAft>
                <a:spcPts val="1200"/>
              </a:spcAft>
              <a:buFont typeface="Arial" panose="020B0604020202020204" pitchFamily="34" charset="0"/>
              <a:buChar char="•"/>
            </a:pPr>
            <a:r>
              <a:rPr lang="en-US" sz="1950" dirty="0">
                <a:solidFill>
                  <a:prstClr val="black"/>
                </a:solidFill>
                <a:latin typeface="Open Sans" panose="020B0606030504020204" pitchFamily="34" charset="0"/>
                <a:ea typeface="Open Sans" panose="020B0606030504020204" pitchFamily="34" charset="0"/>
                <a:cs typeface="Open Sans" panose="020B0606030504020204" pitchFamily="34" charset="0"/>
              </a:rPr>
              <a:t>Some uncertainty on whether a larger year-end package will come together</a:t>
            </a:r>
          </a:p>
          <a:p>
            <a:pPr marL="257175" indent="-171450">
              <a:lnSpc>
                <a:spcPct val="114000"/>
              </a:lnSpc>
              <a:spcAft>
                <a:spcPts val="1200"/>
              </a:spcAft>
              <a:buFont typeface="Arial" panose="020B0604020202020204" pitchFamily="34" charset="0"/>
              <a:buChar char="•"/>
            </a:pPr>
            <a:r>
              <a:rPr lang="en-US" sz="1950" dirty="0">
                <a:solidFill>
                  <a:prstClr val="black"/>
                </a:solidFill>
                <a:latin typeface="Open Sans" panose="020B0606030504020204" pitchFamily="34" charset="0"/>
                <a:ea typeface="Open Sans" panose="020B0606030504020204" pitchFamily="34" charset="0"/>
                <a:cs typeface="Open Sans" panose="020B0606030504020204" pitchFamily="34" charset="0"/>
              </a:rPr>
              <a:t>Conversations between Republicans and Democrats are starting now on a potential year-end tax package</a:t>
            </a:r>
          </a:p>
          <a:p>
            <a:pPr marL="257175" indent="-171450">
              <a:lnSpc>
                <a:spcPct val="114000"/>
              </a:lnSpc>
              <a:spcAft>
                <a:spcPts val="1200"/>
              </a:spcAft>
              <a:buFont typeface="Arial" panose="020B0604020202020204" pitchFamily="34" charset="0"/>
              <a:buChar char="•"/>
            </a:pPr>
            <a:r>
              <a:rPr lang="en-US" sz="1950" dirty="0">
                <a:solidFill>
                  <a:prstClr val="black"/>
                </a:solidFill>
                <a:latin typeface="Open Sans" panose="020B0606030504020204" pitchFamily="34" charset="0"/>
                <a:ea typeface="Open Sans" panose="020B0606030504020204" pitchFamily="34" charset="0"/>
                <a:cs typeface="Open Sans" panose="020B0606030504020204" pitchFamily="34" charset="0"/>
              </a:rPr>
              <a:t>Republicans (and some Democrats) want to extend R&amp;D and other corporate tax breaks</a:t>
            </a:r>
          </a:p>
          <a:p>
            <a:pPr marL="257175" indent="-171450">
              <a:lnSpc>
                <a:spcPct val="114000"/>
              </a:lnSpc>
              <a:spcAft>
                <a:spcPts val="1200"/>
              </a:spcAft>
              <a:buFont typeface="Arial" panose="020B0604020202020204" pitchFamily="34" charset="0"/>
              <a:buChar char="•"/>
            </a:pPr>
            <a:r>
              <a:rPr lang="en-US" sz="1950" dirty="0">
                <a:solidFill>
                  <a:prstClr val="black"/>
                </a:solidFill>
                <a:latin typeface="Open Sans" panose="020B0606030504020204" pitchFamily="34" charset="0"/>
                <a:ea typeface="Open Sans" panose="020B0606030504020204" pitchFamily="34" charset="0"/>
                <a:cs typeface="Open Sans" panose="020B0606030504020204" pitchFamily="34" charset="0"/>
              </a:rPr>
              <a:t>Goals: Build enough bipartisan support/willingness so CTC for lowest-income families can pass in a larger package</a:t>
            </a:r>
          </a:p>
        </p:txBody>
      </p:sp>
      <p:pic>
        <p:nvPicPr>
          <p:cNvPr id="5" name="Picture 4">
            <a:extLst>
              <a:ext uri="{FF2B5EF4-FFF2-40B4-BE49-F238E27FC236}">
                <a16:creationId xmlns:a16="http://schemas.microsoft.com/office/drawing/2014/main" id="{544C58B4-6FDA-F642-B463-DE0503737946}"/>
              </a:ext>
            </a:extLst>
          </p:cNvPr>
          <p:cNvPicPr>
            <a:picLocks noChangeAspect="1"/>
          </p:cNvPicPr>
          <p:nvPr/>
        </p:nvPicPr>
        <p:blipFill rotWithShape="1">
          <a:blip r:embed="rId3"/>
          <a:srcRect t="44" r="-2" b="20"/>
          <a:stretch/>
        </p:blipFill>
        <p:spPr>
          <a:xfrm rot="5400000">
            <a:off x="6000434" y="1614382"/>
            <a:ext cx="2781337" cy="2676707"/>
          </a:xfrm>
          <a:prstGeom prst="rect">
            <a:avLst/>
          </a:prstGeom>
          <a:noFill/>
        </p:spPr>
      </p:pic>
      <p:pic>
        <p:nvPicPr>
          <p:cNvPr id="7" name="Picture 6" descr="Text&#10;&#10;Description automatically generated with medium confidence">
            <a:extLst>
              <a:ext uri="{FF2B5EF4-FFF2-40B4-BE49-F238E27FC236}">
                <a16:creationId xmlns:a16="http://schemas.microsoft.com/office/drawing/2014/main" id="{549E3887-0E0D-9742-9075-02602F97F68B}"/>
              </a:ext>
            </a:extLst>
          </p:cNvPr>
          <p:cNvPicPr>
            <a:picLocks noChangeAspect="1"/>
          </p:cNvPicPr>
          <p:nvPr/>
        </p:nvPicPr>
        <p:blipFill>
          <a:blip r:embed="rId4"/>
          <a:stretch>
            <a:fillRect/>
          </a:stretch>
        </p:blipFill>
        <p:spPr>
          <a:xfrm>
            <a:off x="7836081" y="0"/>
            <a:ext cx="1260566" cy="1269438"/>
          </a:xfrm>
          <a:prstGeom prst="rect">
            <a:avLst/>
          </a:prstGeom>
        </p:spPr>
      </p:pic>
      <p:sp>
        <p:nvSpPr>
          <p:cNvPr id="3" name="Rectangle 5">
            <a:extLst>
              <a:ext uri="{FF2B5EF4-FFF2-40B4-BE49-F238E27FC236}">
                <a16:creationId xmlns:a16="http://schemas.microsoft.com/office/drawing/2014/main" id="{999C54D0-187D-E8EE-7E4D-4587827C2A79}"/>
              </a:ext>
            </a:extLst>
          </p:cNvPr>
          <p:cNvSpPr>
            <a:spLocks noChangeArrowheads="1"/>
          </p:cNvSpPr>
          <p:nvPr/>
        </p:nvSpPr>
        <p:spPr bwMode="auto">
          <a:xfrm>
            <a:off x="0" y="15486"/>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7</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762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641" y="532593"/>
            <a:ext cx="6915150" cy="4496608"/>
          </a:xfrm>
        </p:spPr>
        <p:txBody>
          <a:bodyPr lIns="68580" tIns="34290" rIns="68580" bIns="34290" anchor="t"/>
          <a:lstStyle/>
          <a:p>
            <a:br>
              <a:rPr lang="en-US" sz="2250" b="1" dirty="0"/>
            </a:br>
            <a:br>
              <a:rPr lang="en-US" sz="2250" b="1" dirty="0"/>
            </a:br>
            <a:endParaRPr lang="en-US" sz="1800" dirty="0">
              <a:latin typeface="+mn-lt"/>
              <a:ea typeface="ＭＳ Ｐゴシック"/>
            </a:endParaRPr>
          </a:p>
        </p:txBody>
      </p:sp>
      <p:pic>
        <p:nvPicPr>
          <p:cNvPr id="7" name="Picture 6" descr="Chart, bubble chart&#10;&#10;Description automatically generated">
            <a:extLst>
              <a:ext uri="{FF2B5EF4-FFF2-40B4-BE49-F238E27FC236}">
                <a16:creationId xmlns:a16="http://schemas.microsoft.com/office/drawing/2014/main" id="{7FB17086-8936-F39E-BB38-A10475860D37}"/>
              </a:ext>
            </a:extLst>
          </p:cNvPr>
          <p:cNvPicPr>
            <a:picLocks noChangeAspect="1"/>
          </p:cNvPicPr>
          <p:nvPr/>
        </p:nvPicPr>
        <p:blipFill rotWithShape="1">
          <a:blip r:embed="rId3"/>
          <a:srcRect b="216"/>
          <a:stretch/>
        </p:blipFill>
        <p:spPr>
          <a:xfrm>
            <a:off x="1317879" y="417516"/>
            <a:ext cx="6305140" cy="4611685"/>
          </a:xfrm>
          <a:prstGeom prst="rect">
            <a:avLst/>
          </a:prstGeom>
        </p:spPr>
      </p:pic>
    </p:spTree>
    <p:extLst>
      <p:ext uri="{BB962C8B-B14F-4D97-AF65-F5344CB8AC3E}">
        <p14:creationId xmlns:p14="http://schemas.microsoft.com/office/powerpoint/2010/main" val="371227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549294" y="1770631"/>
            <a:ext cx="8045413" cy="2620301"/>
          </a:xfrm>
          <a:noFill/>
        </p:spPr>
        <p:txBody>
          <a:bodyPr vert="horz" lIns="91440" tIns="45720" rIns="91440" bIns="45720" rtlCol="0" anchor="t">
            <a:noAutofit/>
          </a:bodyPr>
          <a:lstStyle/>
          <a:p>
            <a:pPr marL="342257" indent="-342257">
              <a:lnSpc>
                <a:spcPct val="114000"/>
              </a:lnSpc>
              <a:spcBef>
                <a:spcPts val="0"/>
              </a:spcBef>
              <a:spcAft>
                <a:spcPts val="1200"/>
              </a:spcAft>
            </a:pPr>
            <a:r>
              <a:rPr lang="en-US" sz="2200" dirty="0">
                <a:latin typeface="Open Sans"/>
                <a:ea typeface="Open Sans"/>
                <a:cs typeface="Open Sans"/>
              </a:rPr>
              <a:t>The </a:t>
            </a:r>
            <a:r>
              <a:rPr lang="en-US" sz="2200" b="1" dirty="0">
                <a:latin typeface="Open Sans"/>
                <a:ea typeface="Open Sans"/>
                <a:cs typeface="Open Sans"/>
              </a:rPr>
              <a:t>CTC strengthened families </a:t>
            </a:r>
            <a:r>
              <a:rPr lang="en-US" sz="2200" dirty="0">
                <a:latin typeface="Open Sans"/>
                <a:ea typeface="Open Sans"/>
                <a:cs typeface="Open Sans"/>
              </a:rPr>
              <a:t>and helped them weather tough times (and share your story!)</a:t>
            </a:r>
          </a:p>
          <a:p>
            <a:pPr marL="342257" indent="-342257">
              <a:lnSpc>
                <a:spcPct val="114000"/>
              </a:lnSpc>
              <a:spcBef>
                <a:spcPts val="0"/>
              </a:spcBef>
              <a:spcAft>
                <a:spcPts val="1200"/>
              </a:spcAft>
            </a:pPr>
            <a:r>
              <a:rPr lang="en-US" sz="2200" dirty="0">
                <a:latin typeface="Open Sans"/>
                <a:ea typeface="Open Sans"/>
                <a:cs typeface="Open Sans"/>
              </a:rPr>
              <a:t>Urge Congress to </a:t>
            </a:r>
            <a:r>
              <a:rPr lang="en-US" sz="2200" b="1" dirty="0">
                <a:latin typeface="Open Sans"/>
                <a:ea typeface="Open Sans"/>
                <a:cs typeface="Open Sans"/>
              </a:rPr>
              <a:t>prioritize expanding the CTC in year-end legislation</a:t>
            </a:r>
            <a:endParaRPr lang="en-US" sz="2200" dirty="0">
              <a:latin typeface="Open Sans"/>
              <a:ea typeface="Open Sans"/>
              <a:cs typeface="Open Sans"/>
            </a:endParaRPr>
          </a:p>
          <a:p>
            <a:pPr marL="342257" indent="-342257">
              <a:lnSpc>
                <a:spcPct val="114000"/>
              </a:lnSpc>
              <a:spcBef>
                <a:spcPts val="0"/>
              </a:spcBef>
              <a:spcAft>
                <a:spcPts val="1200"/>
              </a:spcAft>
            </a:pPr>
            <a:r>
              <a:rPr lang="en-US" sz="2200" dirty="0">
                <a:latin typeface="Open Sans"/>
                <a:ea typeface="Open Sans"/>
                <a:cs typeface="Open Sans"/>
              </a:rPr>
              <a:t>Share that you oppose more tax breaks for large corporations unless they include support for families</a:t>
            </a:r>
          </a:p>
          <a:p>
            <a:pPr marL="0" indent="0">
              <a:lnSpc>
                <a:spcPct val="114000"/>
              </a:lnSpc>
              <a:spcBef>
                <a:spcPts val="0"/>
              </a:spcBef>
              <a:spcAft>
                <a:spcPts val="1200"/>
              </a:spcAft>
              <a:buNone/>
            </a:pPr>
            <a:endParaRPr lang="en-US" sz="2200" dirty="0">
              <a:latin typeface="Open Sans"/>
              <a:ea typeface="Open Sans"/>
              <a:cs typeface="Open Sans"/>
            </a:endParaRPr>
          </a:p>
        </p:txBody>
      </p:sp>
      <p:sp>
        <p:nvSpPr>
          <p:cNvPr id="5" name="Title 3">
            <a:extLst>
              <a:ext uri="{FF2B5EF4-FFF2-40B4-BE49-F238E27FC236}">
                <a16:creationId xmlns:a16="http://schemas.microsoft.com/office/drawing/2014/main" id="{A9AA7F50-A0AD-770D-0605-8C3054A3FE4A}"/>
              </a:ext>
            </a:extLst>
          </p:cNvPr>
          <p:cNvSpPr txBox="1">
            <a:spLocks/>
          </p:cNvSpPr>
          <p:nvPr/>
        </p:nvSpPr>
        <p:spPr>
          <a:xfrm>
            <a:off x="638421" y="354217"/>
            <a:ext cx="7382587" cy="1106406"/>
          </a:xfrm>
          <a:prstGeom prst="rect">
            <a:avLst/>
          </a:prstGeom>
        </p:spPr>
        <p:txBody>
          <a:bodyPr vert="horz" lIns="91440" tIns="45720" rIns="91440" bIns="45720" rtlCol="0" anchor="ctr">
            <a:noAutofit/>
          </a:bodyPr>
          <a:lstStyle>
            <a:defPPr>
              <a:defRPr lang="en-US"/>
            </a:defPPr>
            <a:lvl1pPr marL="0" algn="l" defTabSz="685800" rtl="0" eaLnBrk="1" latinLnBrk="0" hangingPunct="1">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a:r>
              <a:rPr lang="en-US" sz="3200" b="1" dirty="0">
                <a:solidFill>
                  <a:srgbClr val="D50032"/>
                </a:solidFill>
                <a:latin typeface="Open Sans"/>
                <a:ea typeface="Open Sans" panose="020B0606030504020204" pitchFamily="34" charset="0"/>
                <a:cs typeface="Open Sans" panose="020B0606030504020204" pitchFamily="34" charset="0"/>
              </a:rPr>
              <a:t>Tell Congress to extend the expanded Child Tax Credit (CTC)</a:t>
            </a:r>
          </a:p>
        </p:txBody>
      </p:sp>
    </p:spTree>
    <p:extLst>
      <p:ext uri="{BB962C8B-B14F-4D97-AF65-F5344CB8AC3E}">
        <p14:creationId xmlns:p14="http://schemas.microsoft.com/office/powerpoint/2010/main" val="29269076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id="{F33E7347-EC07-5441-B89C-C58067A3B5FA}" vid="{8D45FA13-1DD1-5241-95DA-B679759A1594}"/>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eader Slides">
  <a:themeElements>
    <a:clrScheme name="TPC Dark1">
      <a:dk1>
        <a:srgbClr val="002060"/>
      </a:dk1>
      <a:lt1>
        <a:sysClr val="window" lastClr="FFFFFF"/>
      </a:lt1>
      <a:dk2>
        <a:srgbClr val="008BB0"/>
      </a:dk2>
      <a:lt2>
        <a:srgbClr val="CDE6EF"/>
      </a:lt2>
      <a:accent1>
        <a:srgbClr val="AD2C42"/>
      </a:accent1>
      <a:accent2>
        <a:srgbClr val="ED9520"/>
      </a:accent2>
      <a:accent3>
        <a:srgbClr val="B3D234"/>
      </a:accent3>
      <a:accent4>
        <a:srgbClr val="FFE783"/>
      </a:accent4>
      <a:accent5>
        <a:srgbClr val="91CBE0"/>
      </a:accent5>
      <a:accent6>
        <a:srgbClr val="008B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ety Net_2019" id="{19CA9091-CE6E-421A-9391-A49DEE120021}" vid="{2F77C441-187C-4D55-AB78-7486EB7DBC57}"/>
    </a:ext>
  </a:extLst>
</a:theme>
</file>

<file path=ppt/theme/theme9.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5" ma:contentTypeDescription="Create a new document." ma:contentTypeScope="" ma:versionID="2980e4fcd8eca15e3b15bfcf451d7ff7">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f15cf0024e61c46ef28f59303a83247b"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f035fee-706e-4acb-9a43-6ee1a9ecef89">
      <UserInfo>
        <DisplayName>Blake Turpin</DisplayName>
        <AccountId>301</AccountId>
        <AccountType/>
      </UserInfo>
      <UserInfo>
        <DisplayName>Joanne Carter</DisplayName>
        <AccountId>189</AccountId>
        <AccountType/>
      </UserInfo>
      <UserInfo>
        <DisplayName>Jesse Marsden</DisplayName>
        <AccountId>44</AccountId>
        <AccountType/>
      </UserInfo>
      <UserInfo>
        <DisplayName>Lesley Reed</DisplayName>
        <AccountId>403</AccountId>
        <AccountType/>
      </UserInfo>
      <UserInfo>
        <DisplayName>Lisa Marchal</DisplayName>
        <AccountId>24</AccountId>
        <AccountType/>
      </UserInfo>
      <UserInfo>
        <DisplayName>Campaigns  Team Members</DisplayName>
        <AccountId>7</AccountId>
        <AccountType/>
      </UserInfo>
    </SharedWithUsers>
    <MediaLengthInSeconds xmlns="e1541ae8-567d-462c-9e78-c3b0dfdaed9d" xsi:nil="true"/>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6EF67DBC-6AFE-4D0C-8F72-70929A9E123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959BF8-6FB4-40AF-AF38-2D057E67A497}">
  <ds:schemaRefs>
    <ds:schemaRef ds:uri="http://purl.org/dc/dcmitype/"/>
    <ds:schemaRef ds:uri="http://schemas.microsoft.com/office/2006/metadata/properties"/>
    <ds:schemaRef ds:uri="http://schemas.microsoft.com/office/2006/documentManagement/types"/>
    <ds:schemaRef ds:uri="ef035fee-706e-4acb-9a43-6ee1a9ecef89"/>
    <ds:schemaRef ds:uri="http://purl.org/dc/terms/"/>
    <ds:schemaRef ds:uri="http://purl.org/dc/elements/1.1/"/>
    <ds:schemaRef ds:uri="http://schemas.microsoft.com/office/infopath/2007/PartnerControls"/>
    <ds:schemaRef ds:uri="http://schemas.openxmlformats.org/package/2006/metadata/core-properties"/>
    <ds:schemaRef ds:uri="e1541ae8-567d-462c-9e78-c3b0dfdaed9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6299</TotalTime>
  <Words>2558</Words>
  <Application>Microsoft Macintosh PowerPoint</Application>
  <PresentationFormat>On-screen Show (16:9)</PresentationFormat>
  <Paragraphs>331</Paragraphs>
  <Slides>37</Slides>
  <Notes>21</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37</vt:i4>
      </vt:variant>
    </vt:vector>
  </HeadingPairs>
  <TitlesOfParts>
    <vt:vector size="64" baseType="lpstr">
      <vt:lpstr>Arial</vt:lpstr>
      <vt:lpstr>Baskerville Old Face</vt:lpstr>
      <vt:lpstr>Calibri</vt:lpstr>
      <vt:lpstr>Courier New</vt:lpstr>
      <vt:lpstr>Franklin Gothic Book</vt:lpstr>
      <vt:lpstr>Franklin Gothic Medium</vt:lpstr>
      <vt:lpstr>Lato</vt:lpstr>
      <vt:lpstr>Lato-Regular</vt:lpstr>
      <vt:lpstr>Myriad Pro Light</vt:lpstr>
      <vt:lpstr>Noto Sans Symbols</vt:lpstr>
      <vt:lpstr>Open Sans</vt:lpstr>
      <vt:lpstr>Roboto</vt:lpstr>
      <vt:lpstr>Symbol</vt:lpstr>
      <vt:lpstr>Wingdings</vt:lpstr>
      <vt:lpstr>Custom Design</vt:lpstr>
      <vt:lpstr>Office Theme</vt:lpstr>
      <vt:lpstr>Custom Design</vt:lpstr>
      <vt:lpstr>Back cover 2</vt:lpstr>
      <vt:lpstr>2_Inside layout</vt:lpstr>
      <vt:lpstr>1_Office Theme</vt:lpstr>
      <vt:lpstr>1_Office Theme</vt:lpstr>
      <vt:lpstr>Header Slides</vt:lpstr>
      <vt:lpstr>4_Office Theme</vt:lpstr>
      <vt:lpstr>2_Office Theme</vt:lpstr>
      <vt:lpstr>3_Office Theme</vt:lpstr>
      <vt:lpstr>Office Theme</vt:lpstr>
      <vt:lpstr>Office Theme</vt:lpstr>
      <vt:lpstr>PowerPoint Presentation</vt:lpstr>
      <vt:lpstr>Our Anti-Oppression Values</vt:lpstr>
      <vt:lpstr> Joanne Carter Executive Director RESULTS/RESULTS Educational Fund</vt:lpstr>
      <vt:lpstr>Guest Speaker Sen. Sherrod Brown D-OH</vt:lpstr>
      <vt:lpstr>PowerPoint Presentation</vt:lpstr>
      <vt:lpstr>Grassroots Share</vt:lpstr>
      <vt:lpstr>Latest from Capitol Hill</vt:lpstr>
      <vt:lpstr>  </vt:lpstr>
      <vt:lpstr>PowerPoint Presentation</vt:lpstr>
      <vt:lpstr>PowerPoint Presentation</vt:lpstr>
      <vt:lpstr>December Action</vt:lpstr>
      <vt:lpstr>PowerPoint Presentation</vt:lpstr>
      <vt:lpstr>RESULTS appropriations advocacy issues</vt:lpstr>
      <vt:lpstr>Global Legislation Status</vt:lpstr>
      <vt:lpstr>SFRC Members</vt:lpstr>
      <vt:lpstr>HFAC Members – Majority</vt:lpstr>
      <vt:lpstr>HFAC Members – Minority</vt:lpstr>
      <vt:lpstr>PowerPoint Presentation</vt:lpstr>
      <vt:lpstr>Thank you for joining us!</vt:lpstr>
      <vt:lpstr>YOU ARE FANTASTIC!  2022 Highlights by the Numbers (so far!)</vt:lpstr>
      <vt:lpstr> Lobby meetings  401! (151 Senate, 246 House,  4 Candidates)</vt:lpstr>
      <vt:lpstr>More Success!</vt:lpstr>
      <vt:lpstr>  What RESULTS victory from 2022 are you celebrating? </vt:lpstr>
      <vt:lpstr>We welcomed…</vt:lpstr>
      <vt:lpstr>Outreach &amp; Partnerships Coordinators</vt:lpstr>
      <vt:lpstr>Celebrating our Experts on Poverty</vt:lpstr>
      <vt:lpstr>Congratulations 2022 Fellows</vt:lpstr>
      <vt:lpstr>End Of Year Celebrations: Action Networks and their Managers! </vt:lpstr>
      <vt:lpstr>Share Your Advocacy Story! </vt:lpstr>
      <vt:lpstr>PowerPoint Presentation</vt:lpstr>
      <vt:lpstr>Let us know about your…</vt:lpstr>
      <vt:lpstr>Partner Org. Webinars</vt:lpstr>
      <vt:lpstr>Learning and Sharing Opportunities</vt:lpstr>
      <vt:lpstr>Learning and Sharing Opportunities</vt:lpstr>
      <vt:lpstr>Group Planning materials coming!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Deborah Lash</cp:lastModifiedBy>
  <cp:revision>4</cp:revision>
  <dcterms:created xsi:type="dcterms:W3CDTF">2021-11-05T14:44:55Z</dcterms:created>
  <dcterms:modified xsi:type="dcterms:W3CDTF">2023-03-22T21:39:59Z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0x010100E1DF2243E6C85A4794611ACAEA088222</vt:lpwstr>
  </property>
  <property fmtid="{D5CDD505-2E9C-101B-9397-08002B2CF9AE}" pid="4" name="MediaServiceImageTags">
    <vt:lpwstr/>
  </property>
  <property fmtid="{D5CDD505-2E9C-101B-9397-08002B2CF9AE}" pid="5" name="NXPowerLiteLastOptimized">
    <vt:lpwstr>1069990</vt:lpwstr>
  </property>
  <property fmtid="{D5CDD505-2E9C-101B-9397-08002B2CF9AE}" pid="6" name="NXPowerLiteSettings">
    <vt:lpwstr>F7000400038000</vt:lpwstr>
  </property>
  <property fmtid="{D5CDD505-2E9C-101B-9397-08002B2CF9AE}" pid="7" name="NXPowerLiteVersion">
    <vt:lpwstr>S9.2.0</vt:lpwstr>
  </property>
  <property fmtid="{D5CDD505-2E9C-101B-9397-08002B2CF9AE}" pid="8" name="Order">
    <vt:r8>79600</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xd_ProgID">
    <vt:lpwstr/>
  </property>
  <property fmtid="{D5CDD505-2E9C-101B-9397-08002B2CF9AE}" pid="13" name="xd_Signature">
    <vt:bool>false</vt:bool>
  </property>
</Properties>
</file>