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16_FD9F329D.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48" r:id="rId5"/>
    <p:sldMasterId id="2147483759" r:id="rId6"/>
  </p:sldMasterIdLst>
  <p:notesMasterIdLst>
    <p:notesMasterId r:id="rId27"/>
  </p:notesMasterIdLst>
  <p:sldIdLst>
    <p:sldId id="953" r:id="rId7"/>
    <p:sldId id="1219" r:id="rId8"/>
    <p:sldId id="256" r:id="rId9"/>
    <p:sldId id="278" r:id="rId10"/>
    <p:sldId id="282" r:id="rId11"/>
    <p:sldId id="270" r:id="rId12"/>
    <p:sldId id="1318" r:id="rId13"/>
    <p:sldId id="279" r:id="rId14"/>
    <p:sldId id="1317" r:id="rId15"/>
    <p:sldId id="276" r:id="rId16"/>
    <p:sldId id="1326" r:id="rId17"/>
    <p:sldId id="1315" r:id="rId18"/>
    <p:sldId id="1321" r:id="rId19"/>
    <p:sldId id="1322" r:id="rId20"/>
    <p:sldId id="1323" r:id="rId21"/>
    <p:sldId id="1324" r:id="rId22"/>
    <p:sldId id="1325" r:id="rId23"/>
    <p:sldId id="1319" r:id="rId24"/>
    <p:sldId id="1327" r:id="rId25"/>
    <p:sldId id="269"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9DAE35-DCE7-55EA-A43E-6B5F23787161}" name="Michael Santos" initials="MS" userId="S::msantos@results.org::c2c81859-0763-49e8-9efe-48b9db78a9c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1" d="100"/>
          <a:sy n="131" d="100"/>
        </p:scale>
        <p:origin x="36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comments/modernComment_116_FD9F329D.xml><?xml version="1.0" encoding="utf-8"?>
<p188:cmLst xmlns:a="http://schemas.openxmlformats.org/drawingml/2006/main" xmlns:r="http://schemas.openxmlformats.org/officeDocument/2006/relationships" xmlns:p188="http://schemas.microsoft.com/office/powerpoint/2018/8/main">
  <p188:cm id="{3EA8AD9F-58A6-45C8-B161-128D4BC45D3C}" authorId="{BB9DAE35-DCE7-55EA-A43E-6B5F23787161}" status="resolved" created="2022-07-11T20:36:43.467" complete="100000">
    <ac:deMkLst xmlns:ac="http://schemas.microsoft.com/office/drawing/2013/main/command">
      <pc:docMk xmlns:pc="http://schemas.microsoft.com/office/powerpoint/2013/main/command"/>
      <pc:sldMk xmlns:pc="http://schemas.microsoft.com/office/powerpoint/2013/main/command" cId="4255068829" sldId="278"/>
      <ac:spMk id="3" creationId="{B2EB24D4-B02F-7243-8082-1A9A0684AFC2}"/>
    </ac:deMkLst>
    <p188:txBody>
      <a:bodyPr/>
      <a:lstStyle/>
      <a:p>
        <a:r>
          <a:rPr lang="en-US"/>
          <a:t>[@Blake Turpin] , go back in the Terner paper and see if you can add a slide on the different elements of a renter's tax credit, before going into the state-level RTCs. Be prepared to include a link in the notes / chat about the spreadsheet you compiled.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5A1D0A-F290-4682-9149-2845CEB4FFCF}" type="datetimeFigureOut">
              <a:t>10/20/2022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399368-8CB5-4DAD-B9FB-6FBE2C7DE942}" type="slidenum">
              <a:t>‹#›</a:t>
            </a:fld>
            <a:endParaRPr lang="en-US"/>
          </a:p>
        </p:txBody>
      </p:sp>
    </p:spTree>
    <p:extLst>
      <p:ext uri="{BB962C8B-B14F-4D97-AF65-F5344CB8AC3E}">
        <p14:creationId xmlns:p14="http://schemas.microsoft.com/office/powerpoint/2010/main" val="2396016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resultsorg.sharepoint.com/:x:/g/uspoverty/EWAmsHeefJ5CvgSDy7cL0fUBI0fHWgN8eZF_emcNNrn0UQ?e=O80mK9"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nytimes.com/2022/10/15/business/economy/rent-tenant-activism.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sd07.senate.ca.gov/news/2022-01-12-40-legislators-call-increase-renters-tax-credit#:~:text=California%20has%20not%20increased%20the,hit%20hard%20during%20COVID%2D19"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https/www.thecentersquare.com/missouri/bill-would-give-more-missouri-seniors-disabled-increased-property-tax-relief/article_f0f7262e-9350-11ec-a3fe-b381753e64e2.html" TargetMode="External"/><Relationship Id="rId4" Type="http://schemas.openxmlformats.org/officeDocument/2006/relationships/hyperlink" Target="http://-https/www.minnpost.com/state-government/2022/05/minnesota-lawmakers-say-they-have-a-deal-on-what-would-be-largest-tax-cut-in-state-history/"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theamericanconservative.com/in-defense-of-rent-subsidie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everyone! Happy </a:t>
            </a:r>
            <a:r>
              <a:rPr lang="en-US" dirty="0"/>
              <a:t>October</a:t>
            </a:r>
            <a:r>
              <a:rPr lang="en-US"/>
              <a:t>! My name is Michael Santos, Senior Policy Associate</a:t>
            </a:r>
          </a:p>
        </p:txBody>
      </p:sp>
      <p:sp>
        <p:nvSpPr>
          <p:cNvPr id="4" name="Slide Number Placeholder 3"/>
          <p:cNvSpPr>
            <a:spLocks noGrp="1"/>
          </p:cNvSpPr>
          <p:nvPr>
            <p:ph type="sldNum" sz="quarter" idx="5"/>
          </p:nvPr>
        </p:nvSpPr>
        <p:spPr/>
        <p:txBody>
          <a:bodyPr/>
          <a:lstStyle/>
          <a:p>
            <a:fld id="{C5EB412F-BD62-4D23-A74D-7CDB5EF1780C}" type="slidenum">
              <a:rPr lang="en-US" smtClean="0"/>
              <a:t>1</a:t>
            </a:fld>
            <a:endParaRPr lang="en-US"/>
          </a:p>
        </p:txBody>
      </p:sp>
    </p:spTree>
    <p:extLst>
      <p:ext uri="{BB962C8B-B14F-4D97-AF65-F5344CB8AC3E}">
        <p14:creationId xmlns:p14="http://schemas.microsoft.com/office/powerpoint/2010/main" val="2925139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Talking about who needs RTC can also touch on some of the overarching principles and values that inform our long-term campaign... expanding the definition of poverty, changing the narrative (and not buying into comparing people's stories and traumas), how an ounce of prevention is worth a pound of cure (preventative vs. Reactive – preventing evictions, preventing homelessness), achieving racial justice / addressing the racial wealth gap through economic justice, economic security. </a:t>
            </a:r>
            <a:endParaRPr lang="en-US"/>
          </a:p>
          <a:p>
            <a:endParaRPr lang="en-US"/>
          </a:p>
          <a:p>
            <a:r>
              <a:rPr lang="en-US"/>
              <a:t>For families with children: https://www.washingtonpost.com/business/interactive/2022/cost-raising-child-calculator/?itid=hp_business_1 </a:t>
            </a:r>
            <a:endParaRPr lang="en-US">
              <a:cs typeface="Calibri"/>
            </a:endParaRPr>
          </a:p>
        </p:txBody>
      </p:sp>
      <p:sp>
        <p:nvSpPr>
          <p:cNvPr id="4" name="Slide Number Placeholder 3"/>
          <p:cNvSpPr>
            <a:spLocks noGrp="1"/>
          </p:cNvSpPr>
          <p:nvPr>
            <p:ph type="sldNum" sz="quarter" idx="5"/>
          </p:nvPr>
        </p:nvSpPr>
        <p:spPr/>
        <p:txBody>
          <a:bodyPr/>
          <a:lstStyle/>
          <a:p>
            <a:fld id="{E1399368-8CB5-4DAD-B9FB-6FBE2C7DE942}" type="slidenum">
              <a:rPr lang="en-US"/>
              <a:t>10</a:t>
            </a:fld>
            <a:endParaRPr lang="en-US"/>
          </a:p>
        </p:txBody>
      </p:sp>
    </p:spTree>
    <p:extLst>
      <p:ext uri="{BB962C8B-B14F-4D97-AF65-F5344CB8AC3E}">
        <p14:creationId xmlns:p14="http://schemas.microsoft.com/office/powerpoint/2010/main" val="2041600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Discussion questions:  </a:t>
            </a:r>
          </a:p>
          <a:p>
            <a:pPr marL="171450" indent="-171450">
              <a:buFont typeface="Arial"/>
              <a:buChar char="•"/>
            </a:pPr>
            <a:r>
              <a:rPr lang="en-US"/>
              <a:t>Can you introduce yourself and your affiliation with RESULTS? Where are you from? </a:t>
            </a:r>
          </a:p>
          <a:p>
            <a:pPr marL="171450" indent="-171450">
              <a:buFont typeface="Arial"/>
              <a:buChar char="•"/>
            </a:pPr>
            <a:r>
              <a:rPr lang="en-US"/>
              <a:t>Can you tell us more about CA renter's tax credits?  Where is it now?</a:t>
            </a:r>
          </a:p>
          <a:p>
            <a:pPr marL="171450" indent="-171450">
              <a:buFont typeface="Arial"/>
              <a:buChar char="•"/>
            </a:pPr>
            <a:r>
              <a:rPr lang="en-US"/>
              <a:t>You've done quite a bit of advocacy with RESULTS this year and our policy priorities both on housing and CTC. Can you talk about how these issues intersect with economic justice? How does this intersection show up in both your personal/professional life? </a:t>
            </a:r>
          </a:p>
          <a:p>
            <a:pPr marL="171450" indent="-171450">
              <a:buFont typeface="Arial"/>
              <a:buChar char="•"/>
            </a:pPr>
            <a:r>
              <a:rPr lang="en-US"/>
              <a:t>How do you communicate to members of Congress about these issues? </a:t>
            </a:r>
          </a:p>
          <a:p>
            <a:pPr marL="171450" indent="-171450">
              <a:buFont typeface="Arial"/>
              <a:buChar char="•"/>
            </a:pPr>
            <a:r>
              <a:rPr lang="en-US"/>
              <a:t>Are there any lessons learned from your advocacy (both within and outside of RESULTS) that you'd like to share with other grassroots?</a:t>
            </a:r>
          </a:p>
          <a:p>
            <a:endParaRPr lang="en-US">
              <a:cs typeface="Calibri"/>
            </a:endParaRPr>
          </a:p>
          <a:p>
            <a:endParaRPr lang="en-US">
              <a:cs typeface="Calibri"/>
            </a:endParaRPr>
          </a:p>
          <a:p>
            <a:pPr marL="171450" indent="-171450">
              <a:buFont typeface="Arial"/>
              <a:buChar char="•"/>
            </a:pPr>
            <a:endParaRPr lang="en-US">
              <a:cs typeface="Calibri"/>
            </a:endParaRPr>
          </a:p>
          <a:p>
            <a:pPr marL="171450" indent="-171450">
              <a:buFont typeface="Arial"/>
              <a:buChar char="•"/>
            </a:pPr>
            <a:endParaRPr lang="en-US">
              <a:cs typeface="Calibri"/>
            </a:endParaRPr>
          </a:p>
          <a:p>
            <a:pPr marL="171450" indent="-171450">
              <a:buFont typeface="Arial"/>
              <a:buChar char="•"/>
            </a:pPr>
            <a:endParaRPr lang="en-US">
              <a:cs typeface="Calibri"/>
            </a:endParaRPr>
          </a:p>
          <a:p>
            <a:pPr marL="171450" indent="-171450">
              <a:buFont typeface="Arial"/>
              <a:buChar char="•"/>
            </a:pPr>
            <a:endParaRPr lang="en-US">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11</a:t>
            </a:fld>
            <a:endParaRPr lang="en-US"/>
          </a:p>
        </p:txBody>
      </p:sp>
    </p:spTree>
    <p:extLst>
      <p:ext uri="{BB962C8B-B14F-4D97-AF65-F5344CB8AC3E}">
        <p14:creationId xmlns:p14="http://schemas.microsoft.com/office/powerpoint/2010/main" val="3200399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12</a:t>
            </a:fld>
            <a:endParaRPr lang="en-US"/>
          </a:p>
        </p:txBody>
      </p:sp>
    </p:spTree>
    <p:extLst>
      <p:ext uri="{BB962C8B-B14F-4D97-AF65-F5344CB8AC3E}">
        <p14:creationId xmlns:p14="http://schemas.microsoft.com/office/powerpoint/2010/main" val="2645038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13</a:t>
            </a:fld>
            <a:endParaRPr lang="en-US"/>
          </a:p>
        </p:txBody>
      </p:sp>
    </p:spTree>
    <p:extLst>
      <p:ext uri="{BB962C8B-B14F-4D97-AF65-F5344CB8AC3E}">
        <p14:creationId xmlns:p14="http://schemas.microsoft.com/office/powerpoint/2010/main" val="3226195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14</a:t>
            </a:fld>
            <a:endParaRPr lang="en-US"/>
          </a:p>
        </p:txBody>
      </p:sp>
    </p:spTree>
    <p:extLst>
      <p:ext uri="{BB962C8B-B14F-4D97-AF65-F5344CB8AC3E}">
        <p14:creationId xmlns:p14="http://schemas.microsoft.com/office/powerpoint/2010/main" val="3706686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15</a:t>
            </a:fld>
            <a:endParaRPr lang="en-US"/>
          </a:p>
        </p:txBody>
      </p:sp>
    </p:spTree>
    <p:extLst>
      <p:ext uri="{BB962C8B-B14F-4D97-AF65-F5344CB8AC3E}">
        <p14:creationId xmlns:p14="http://schemas.microsoft.com/office/powerpoint/2010/main" val="1471206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16</a:t>
            </a:fld>
            <a:endParaRPr lang="en-US"/>
          </a:p>
        </p:txBody>
      </p:sp>
    </p:spTree>
    <p:extLst>
      <p:ext uri="{BB962C8B-B14F-4D97-AF65-F5344CB8AC3E}">
        <p14:creationId xmlns:p14="http://schemas.microsoft.com/office/powerpoint/2010/main" val="1960326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17</a:t>
            </a:fld>
            <a:endParaRPr lang="en-US"/>
          </a:p>
        </p:txBody>
      </p:sp>
    </p:spTree>
    <p:extLst>
      <p:ext uri="{BB962C8B-B14F-4D97-AF65-F5344CB8AC3E}">
        <p14:creationId xmlns:p14="http://schemas.microsoft.com/office/powerpoint/2010/main" val="4279941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 light of the information we just shared with you, what would be most helpful to hear about or learn from this topic as we approach the end of the year and the beginning of a new Congress?</a:t>
            </a:r>
          </a:p>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18</a:t>
            </a:fld>
            <a:endParaRPr lang="en-US"/>
          </a:p>
        </p:txBody>
      </p:sp>
    </p:spTree>
    <p:extLst>
      <p:ext uri="{BB962C8B-B14F-4D97-AF65-F5344CB8AC3E}">
        <p14:creationId xmlns:p14="http://schemas.microsoft.com/office/powerpoint/2010/main" val="366550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19</a:t>
            </a:fld>
            <a:endParaRPr lang="en-US"/>
          </a:p>
        </p:txBody>
      </p:sp>
    </p:spTree>
    <p:extLst>
      <p:ext uri="{BB962C8B-B14F-4D97-AF65-F5344CB8AC3E}">
        <p14:creationId xmlns:p14="http://schemas.microsoft.com/office/powerpoint/2010/main" val="3737033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2</a:t>
            </a:fld>
            <a:endParaRPr lang="en-US"/>
          </a:p>
        </p:txBody>
      </p:sp>
    </p:spTree>
    <p:extLst>
      <p:ext uri="{BB962C8B-B14F-4D97-AF65-F5344CB8AC3E}">
        <p14:creationId xmlns:p14="http://schemas.microsoft.com/office/powerpoint/2010/main" val="2886792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learn how to engage with lawmakers and candidates on the Renter’s Tax Credit and our long-term goal of achieving economic justice using the tax code. </a:t>
            </a:r>
            <a:endParaRPr lang="en-US">
              <a:cs typeface="Calibri"/>
            </a:endParaRPr>
          </a:p>
          <a:p>
            <a:endParaRPr lang="en-US">
              <a:cs typeface="Calibri"/>
            </a:endParaRPr>
          </a:p>
          <a:p>
            <a:r>
              <a:rPr lang="en-US"/>
              <a:t>A renter's tax credit is a form of tax benefit that targets renters and goes through the tax code, particularly for the benefit low-income renters. There is currently no federal renter's tax credit, but some states do have them. </a:t>
            </a:r>
            <a:endParaRPr lang="en-US">
              <a:cs typeface="Calibri"/>
            </a:endParaRPr>
          </a:p>
          <a:p>
            <a:endParaRPr lang="en-US">
              <a:cs typeface="Calibri"/>
            </a:endParaRPr>
          </a:p>
          <a:p>
            <a:r>
              <a:rPr lang="en-US">
                <a:cs typeface="Calibri"/>
              </a:rPr>
              <a:t>We have been getting information and feedback from gr, </a:t>
            </a:r>
            <a:r>
              <a:rPr lang="en-US" err="1">
                <a:cs typeface="Calibri"/>
              </a:rPr>
              <a:t>eops</a:t>
            </a:r>
            <a:r>
              <a:rPr lang="en-US">
                <a:cs typeface="Calibri"/>
              </a:rPr>
              <a:t>, and external stakeholders that has informed the campaign. And we will continue to do so in the coming weeks / months. We wanted to err on the side of inclusivity, making sure we include information for all levels</a:t>
            </a:r>
          </a:p>
          <a:p>
            <a:endParaRPr lang="en-US">
              <a:cs typeface="Calibri"/>
            </a:endParaRPr>
          </a:p>
          <a:p>
            <a:r>
              <a:rPr lang="en-US">
                <a:cs typeface="Calibri"/>
              </a:rPr>
              <a:t>We will keep an eye on questions and will try to answer them as we go along. But if we run out of time, you can always email or call me. </a:t>
            </a:r>
          </a:p>
        </p:txBody>
      </p:sp>
      <p:sp>
        <p:nvSpPr>
          <p:cNvPr id="4" name="Slide Number Placeholder 3"/>
          <p:cNvSpPr>
            <a:spLocks noGrp="1"/>
          </p:cNvSpPr>
          <p:nvPr>
            <p:ph type="sldNum" sz="quarter" idx="5"/>
          </p:nvPr>
        </p:nvSpPr>
        <p:spPr/>
        <p:txBody>
          <a:bodyPr/>
          <a:lstStyle/>
          <a:p>
            <a:fld id="{E1399368-8CB5-4DAD-B9FB-6FBE2C7DE942}" type="slidenum">
              <a:rPr lang="en-US"/>
              <a:t>3</a:t>
            </a:fld>
            <a:endParaRPr lang="en-US"/>
          </a:p>
        </p:txBody>
      </p:sp>
    </p:spTree>
    <p:extLst>
      <p:ext uri="{BB962C8B-B14F-4D97-AF65-F5344CB8AC3E}">
        <p14:creationId xmlns:p14="http://schemas.microsoft.com/office/powerpoint/2010/main" val="2876487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Evaluating state-level credits can give us an idea of how to target, determine eligibility for, and disburse credit. We looked at the elements of RTC earlier: </a:t>
            </a:r>
            <a:endParaRPr lang="en-US"/>
          </a:p>
          <a:p>
            <a:r>
              <a:rPr lang="en-US">
                <a:cs typeface="Calibri"/>
              </a:rPr>
              <a:t>Categorical eligibility, income thresholds, credit amounts, formulas for calculation, necessary documents/proof, but there are other policy considerations</a:t>
            </a:r>
            <a:endParaRPr lang="en-US"/>
          </a:p>
          <a:p>
            <a:pPr lvl="1"/>
            <a:r>
              <a:rPr lang="en-US">
                <a:cs typeface="Calibri"/>
              </a:rPr>
              <a:t>Marriage penalty</a:t>
            </a:r>
          </a:p>
          <a:p>
            <a:pPr lvl="1"/>
            <a:r>
              <a:rPr lang="en-US">
                <a:cs typeface="Calibri"/>
              </a:rPr>
              <a:t>Benefits through rebate system (like CO) vs. Tax returns</a:t>
            </a:r>
            <a:endParaRPr lang="en-US"/>
          </a:p>
          <a:p>
            <a:pPr lvl="1"/>
            <a:r>
              <a:rPr lang="en-US">
                <a:cs typeface="Calibri"/>
              </a:rPr>
              <a:t>Income / work requirements</a:t>
            </a:r>
          </a:p>
          <a:p>
            <a:pPr lvl="1"/>
            <a:r>
              <a:rPr lang="en-US">
                <a:cs typeface="Calibri"/>
              </a:rPr>
              <a:t>Household size (MD accounts for size of household)</a:t>
            </a:r>
          </a:p>
          <a:p>
            <a:pPr lvl="1"/>
            <a:r>
              <a:rPr lang="en-US">
                <a:cs typeface="Calibri"/>
              </a:rPr>
              <a:t>Credit calculations (limited legislative history + language)</a:t>
            </a:r>
          </a:p>
          <a:p>
            <a:endParaRPr lang="en-US">
              <a:cs typeface="Calibri"/>
            </a:endParaRPr>
          </a:p>
          <a:p>
            <a:r>
              <a:rPr lang="en-US">
                <a:cs typeface="Calibri"/>
              </a:rPr>
              <a:t>We can use the structure, language, and qualifications to think about what a federal-level policy would look like</a:t>
            </a:r>
            <a:endParaRPr lang="en-US"/>
          </a:p>
          <a:p>
            <a:endParaRPr lang="en-US">
              <a:cs typeface="Calibri"/>
            </a:endParaRPr>
          </a:p>
          <a:p>
            <a:r>
              <a:rPr lang="en-US">
                <a:cs typeface="Calibri"/>
              </a:rPr>
              <a:t>As a reminder, a deduction/nonrefundable/categorical eligibility is... See prior slides. </a:t>
            </a:r>
          </a:p>
          <a:p>
            <a:endParaRPr lang="en-US">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Calibri"/>
              </a:rPr>
              <a:t>We have a list of state level renter’s tax credits that we will make available to you: </a:t>
            </a:r>
            <a:r>
              <a:rPr lang="en-US">
                <a:hlinkClick r:id="rId3"/>
              </a:rPr>
              <a:t>state renters' tax credits.xlsx</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Calibri"/>
              </a:rPr>
              <a:t>Good examples: MN, DC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r>
              <a:rPr lang="en-US">
                <a:cs typeface="Calibri"/>
              </a:rPr>
              <a:t>It should inspire you to look at potential communities for targeting outreach </a:t>
            </a:r>
            <a:r>
              <a:rPr lang="en-US" err="1">
                <a:cs typeface="Calibri"/>
              </a:rPr>
              <a:t>bc</a:t>
            </a:r>
            <a:r>
              <a:rPr lang="en-US">
                <a:cs typeface="Calibri"/>
              </a:rPr>
              <a:t> they benefit from credit; complementary of other benefits, like </a:t>
            </a:r>
            <a:r>
              <a:rPr lang="en-US" err="1">
                <a:cs typeface="Calibri"/>
              </a:rPr>
              <a:t>ssi</a:t>
            </a:r>
            <a:r>
              <a:rPr lang="en-US">
                <a:cs typeface="Calibri"/>
              </a:rPr>
              <a:t>, disability, etc. – thinking about the other work we’re doing – expanding our capacity and recruiting. As part of advocacy strategy – before you meet with lawmakers or candidates: what do others think about RTC? And you have an important role to play because you are not a special interest group asking for direct assistance.</a:t>
            </a:r>
          </a:p>
          <a:p>
            <a:endParaRPr lang="en-US">
              <a:cs typeface="Calibri"/>
            </a:endParaRPr>
          </a:p>
          <a:p>
            <a:endParaRPr lang="en-US"/>
          </a:p>
        </p:txBody>
      </p:sp>
      <p:sp>
        <p:nvSpPr>
          <p:cNvPr id="4" name="Slide Number Placeholder 3"/>
          <p:cNvSpPr>
            <a:spLocks noGrp="1"/>
          </p:cNvSpPr>
          <p:nvPr>
            <p:ph type="sldNum" sz="quarter" idx="5"/>
          </p:nvPr>
        </p:nvSpPr>
        <p:spPr/>
        <p:txBody>
          <a:bodyPr/>
          <a:lstStyle/>
          <a:p>
            <a:fld id="{E1399368-8CB5-4DAD-B9FB-6FBE2C7DE942}" type="slidenum">
              <a:t>4</a:t>
            </a:fld>
            <a:endParaRPr lang="en-US"/>
          </a:p>
        </p:txBody>
      </p:sp>
    </p:spTree>
    <p:extLst>
      <p:ext uri="{BB962C8B-B14F-4D97-AF65-F5344CB8AC3E}">
        <p14:creationId xmlns:p14="http://schemas.microsoft.com/office/powerpoint/2010/main" val="1964627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Elements that we are not tied to, still determining with gr and stakeholders</a:t>
            </a:r>
          </a:p>
          <a:p>
            <a:endParaRPr lang="en-US">
              <a:cs typeface="Calibri"/>
            </a:endParaRPr>
          </a:p>
          <a:p>
            <a:r>
              <a:rPr lang="en-US">
                <a:cs typeface="Calibri"/>
              </a:rPr>
              <a:t>Amount calculations: tying to FMR. The amount of credit will be the sticking point – it’s a DIFFICULT policy design (no one fix, no quick fix). But the amount would also help inform the structure, who gets it, how much helpful it can be to people. The amount can be structured based on your input, based on what we’re hearing on the Hill and how lawmakers want to structure it. We’re going to spend the next few months as we build up the campaign on determining the elements and design of RTC. </a:t>
            </a:r>
          </a:p>
          <a:p>
            <a:endParaRPr lang="en-US">
              <a:cs typeface="Calibri"/>
            </a:endParaRPr>
          </a:p>
          <a:p>
            <a:r>
              <a:rPr lang="en-US">
                <a:cs typeface="Calibri"/>
              </a:rPr>
              <a:t>There will be constraints in determining amount (and the rest of the design), to be capped by costs. But we’re not going to be focused on the costs yet (estimated to be $76B). Before we talk about the costs, we want to generate the political will – hence the work ahead. </a:t>
            </a:r>
          </a:p>
        </p:txBody>
      </p:sp>
      <p:sp>
        <p:nvSpPr>
          <p:cNvPr id="4" name="Slide Number Placeholder 3"/>
          <p:cNvSpPr>
            <a:spLocks noGrp="1"/>
          </p:cNvSpPr>
          <p:nvPr>
            <p:ph type="sldNum" sz="quarter" idx="5"/>
          </p:nvPr>
        </p:nvSpPr>
        <p:spPr/>
        <p:txBody>
          <a:bodyPr/>
          <a:lstStyle/>
          <a:p>
            <a:fld id="{E1399368-8CB5-4DAD-B9FB-6FBE2C7DE942}" type="slidenum">
              <a:rPr lang="en-US"/>
              <a:t>5</a:t>
            </a:fld>
            <a:endParaRPr lang="en-US"/>
          </a:p>
        </p:txBody>
      </p:sp>
    </p:spTree>
    <p:extLst>
      <p:ext uri="{BB962C8B-B14F-4D97-AF65-F5344CB8AC3E}">
        <p14:creationId xmlns:p14="http://schemas.microsoft.com/office/powerpoint/2010/main" val="663147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Skyrocketing rents are affecting everyone. </a:t>
            </a:r>
            <a:r>
              <a:rPr lang="en-US" u="sng">
                <a:hlinkClick r:id="rId3"/>
              </a:rPr>
              <a:t>https://www.nytimes.com/2022/10/15/business/economy/rent-tenant-activism.html</a:t>
            </a:r>
            <a:r>
              <a:rPr lang="en-US"/>
              <a:t> - NYT reported on how rent affordability crisis is affecting everyone</a:t>
            </a:r>
          </a:p>
          <a:p>
            <a:pPr marL="171450" indent="-171450">
              <a:buFont typeface="Arial"/>
              <a:buChar char="•"/>
            </a:pPr>
            <a:r>
              <a:rPr lang="en-US">
                <a:cs typeface="Calibri"/>
              </a:rPr>
              <a:t>Inflation still high</a:t>
            </a:r>
          </a:p>
          <a:p>
            <a:pPr marL="171450" indent="-171450">
              <a:buFont typeface="Arial"/>
              <a:buChar char="•"/>
            </a:pPr>
            <a:r>
              <a:rPr lang="en-US"/>
              <a:t>A strong labor market - The combination of historically high job openings, steady consumer spending and federal stimulus gave workers leverage in the job market. </a:t>
            </a:r>
          </a:p>
          <a:p>
            <a:pPr marL="171450" indent="-171450">
              <a:buFont typeface="Arial"/>
              <a:buChar char="•"/>
            </a:pPr>
            <a:r>
              <a:rPr lang="en-US"/>
              <a:t>Housing shortage drives prices higher - A national shortage of affordable housing is putting pressure on American budgets and weighing heavily on inflation figures. The recovery from the COVID-19 recession has only made it worse.</a:t>
            </a:r>
          </a:p>
          <a:p>
            <a:pPr marL="171450" indent="-171450">
              <a:buFont typeface="Arial"/>
              <a:buChar char="•"/>
            </a:pPr>
            <a:r>
              <a:rPr lang="en-US"/>
              <a:t>While the Fed intends to slow activity in the housing sector by jacking up mortgage rates, the resulting slowdown in home sales has forced would-be homebuyers into a crowded rental market, where the number of affordable apartments and rental homes has long fallen short of demand.</a:t>
            </a:r>
          </a:p>
          <a:p>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E1399368-8CB5-4DAD-B9FB-6FBE2C7DE942}" type="slidenum">
              <a:rPr lang="en-US"/>
              <a:t>6</a:t>
            </a:fld>
            <a:endParaRPr lang="en-US"/>
          </a:p>
        </p:txBody>
      </p:sp>
    </p:spTree>
    <p:extLst>
      <p:ext uri="{BB962C8B-B14F-4D97-AF65-F5344CB8AC3E}">
        <p14:creationId xmlns:p14="http://schemas.microsoft.com/office/powerpoint/2010/main" val="3049069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342900" indent="-171450">
              <a:buFont typeface="Courier New"/>
              <a:buChar char="○"/>
            </a:pPr>
            <a:r>
              <a:rPr lang="en-US"/>
              <a:t>Legislative landscape + opportunities ahead</a:t>
            </a:r>
            <a:endParaRPr lang="en-US">
              <a:cs typeface="Calibri" panose="020F0502020204030204"/>
            </a:endParaRPr>
          </a:p>
          <a:p>
            <a:pPr marL="628650" lvl="1" indent="-171450">
              <a:buFont typeface="Wingdings"/>
              <a:buChar char="▪"/>
            </a:pPr>
            <a:r>
              <a:rPr lang="en-US"/>
              <a:t>Overview of the Campaign</a:t>
            </a:r>
            <a:endParaRPr lang="en-US">
              <a:cs typeface="Calibri" panose="020F0502020204030204"/>
            </a:endParaRPr>
          </a:p>
          <a:p>
            <a:pPr marL="628650" lvl="1" indent="-171450">
              <a:buFont typeface="Wingdings"/>
              <a:buChar char="▪"/>
            </a:pPr>
            <a:r>
              <a:rPr lang="en-US"/>
              <a:t>Work on supply of affordable housing underway</a:t>
            </a:r>
            <a:endParaRPr lang="en-US">
              <a:cs typeface="Calibri" panose="020F0502020204030204"/>
            </a:endParaRPr>
          </a:p>
          <a:p>
            <a:pPr marL="628650" lvl="1" indent="-171450">
              <a:buFont typeface="Wingdings"/>
              <a:buChar char="▪"/>
            </a:pPr>
            <a:r>
              <a:rPr lang="en-US"/>
              <a:t>Political pressures on addressing visible forms of poverty, criminalization</a:t>
            </a:r>
            <a:endParaRPr lang="en-US">
              <a:cs typeface="Calibri" panose="020F0502020204030204"/>
            </a:endParaRPr>
          </a:p>
          <a:p>
            <a:pPr marL="628650" lvl="1" indent="-171450">
              <a:buFont typeface="Wingdings"/>
              <a:buChar char="▪"/>
            </a:pPr>
            <a:endParaRPr lang="en-US">
              <a:cs typeface="Calibri" panose="020F0502020204030204"/>
            </a:endParaRPr>
          </a:p>
          <a:p>
            <a:pPr marL="628650" lvl="1" indent="-171450">
              <a:buFont typeface="Wingdings"/>
              <a:buChar char="▪"/>
            </a:pPr>
            <a:endParaRPr lang="en-US">
              <a:cs typeface="Calibri" panose="020F0502020204030204"/>
            </a:endParaRPr>
          </a:p>
          <a:p>
            <a:pPr marL="628650" lvl="1" indent="-171450">
              <a:buFont typeface="Wingdings"/>
              <a:buChar char="▪"/>
            </a:pPr>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E1399368-8CB5-4DAD-B9FB-6FBE2C7DE942}" type="slidenum">
              <a:rPr lang="en-US"/>
              <a:t>7</a:t>
            </a:fld>
            <a:endParaRPr lang="en-US"/>
          </a:p>
        </p:txBody>
      </p:sp>
    </p:spTree>
    <p:extLst>
      <p:ext uri="{BB962C8B-B14F-4D97-AF65-F5344CB8AC3E}">
        <p14:creationId xmlns:p14="http://schemas.microsoft.com/office/powerpoint/2010/main" val="17970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Importance of exploring different options: we can play with elements to reduce costs, address issues that may cause contention</a:t>
            </a:r>
            <a:endParaRPr lang="en-US"/>
          </a:p>
          <a:p>
            <a:endParaRPr lang="en-US"/>
          </a:p>
          <a:p>
            <a:r>
              <a:rPr lang="en-US"/>
              <a:t>- </a:t>
            </a:r>
            <a:r>
              <a:rPr lang="en-US">
                <a:hlinkClick r:id="rId3"/>
              </a:rPr>
              <a:t>https://sd07.senate.ca.gov/news/2022-01-12-40-legislators-call-increase-renters-tax-credit#:~:text=California%20has%20not%20increased%20the,hit%20hard%20during%20COVID%2D19</a:t>
            </a:r>
            <a:r>
              <a:rPr lang="en-US"/>
              <a:t>.</a:t>
            </a:r>
            <a:endParaRPr lang="en-US">
              <a:cs typeface="Calibri"/>
            </a:endParaRPr>
          </a:p>
          <a:p>
            <a:endParaRPr lang="en-US"/>
          </a:p>
          <a:p>
            <a:r>
              <a:rPr lang="en-US">
                <a:hlinkClick r:id="rId4"/>
              </a:rPr>
              <a:t>- https://www.minnpost.com/state-government/2022/05/minnesota-lawmakers-say-they-have-a-deal-on-what-would-be-largest-tax-cut-in-state-history/</a:t>
            </a:r>
            <a:endParaRPr lang="en-US"/>
          </a:p>
          <a:p>
            <a:endParaRPr lang="en-US"/>
          </a:p>
          <a:p>
            <a:pPr marL="171450" indent="-171450">
              <a:buFontTx/>
              <a:buChar char="-"/>
            </a:pPr>
            <a:r>
              <a:rPr lang="en-US">
                <a:hlinkClick r:id="rId5"/>
              </a:rPr>
              <a:t>https://www.thecentersquare.com/missouri/bill-would-give-more-missouri-seniors-disabled-increased-property-tax-relief/article_f0f7262e-9350-11ec-a3fe-b381753e64e2.html</a:t>
            </a:r>
            <a:endParaRPr lang="en-US"/>
          </a:p>
          <a:p>
            <a:pPr marL="171450" indent="-171450">
              <a:buFontTx/>
              <a:buChar char="-"/>
            </a:pPr>
            <a:endParaRPr lang="en-US"/>
          </a:p>
          <a:p>
            <a:pPr marL="0" indent="0">
              <a:buFontTx/>
              <a:buNone/>
            </a:pPr>
            <a:r>
              <a:rPr lang="en-US"/>
              <a:t>Bipartisanship will be key to get things done. And reading the political headwinds, bipartisanship will be the theme for the rest of this year and very likely next year – where it is predicted that Republicans will retake the majority in the House. It’s unlikely that one party will maintain control of the House, Senate, and the White House – the trifecta – next year (which is what we have now). </a:t>
            </a:r>
          </a:p>
        </p:txBody>
      </p:sp>
      <p:sp>
        <p:nvSpPr>
          <p:cNvPr id="4" name="Slide Number Placeholder 3"/>
          <p:cNvSpPr>
            <a:spLocks noGrp="1"/>
          </p:cNvSpPr>
          <p:nvPr>
            <p:ph type="sldNum" sz="quarter" idx="5"/>
          </p:nvPr>
        </p:nvSpPr>
        <p:spPr/>
        <p:txBody>
          <a:bodyPr/>
          <a:lstStyle/>
          <a:p>
            <a:fld id="{E1399368-8CB5-4DAD-B9FB-6FBE2C7DE942}" type="slidenum">
              <a:t>8</a:t>
            </a:fld>
            <a:endParaRPr lang="en-US"/>
          </a:p>
        </p:txBody>
      </p:sp>
    </p:spTree>
    <p:extLst>
      <p:ext uri="{BB962C8B-B14F-4D97-AF65-F5344CB8AC3E}">
        <p14:creationId xmlns:p14="http://schemas.microsoft.com/office/powerpoint/2010/main" val="1764161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171450" indent="-171450">
              <a:buFont typeface="Arial"/>
              <a:buChar char="•"/>
            </a:pPr>
            <a:r>
              <a:rPr lang="en-US">
                <a:hlinkClick r:id="rId3"/>
              </a:rPr>
              <a:t>https://www.theamericanconservative.com/in-defense-of-rent-subsidies/</a:t>
            </a:r>
            <a:endParaRPr lang="en-US"/>
          </a:p>
          <a:p>
            <a:pPr marL="171450" indent="-171450">
              <a:buFont typeface="Arial"/>
              <a:buChar char="•"/>
            </a:pPr>
            <a:r>
              <a:rPr lang="en-US"/>
              <a:t>The long-term answer to surging prices is to allow more housing. But when people find themselves stretched too thin, the best solution is fast cash subsidies for people in market-rate housing. </a:t>
            </a:r>
          </a:p>
          <a:p>
            <a:pPr marL="171450" indent="-171450">
              <a:buFont typeface="Arial"/>
              <a:buChar char="•"/>
            </a:pPr>
            <a:r>
              <a:rPr lang="en-US"/>
              <a:t>cash is the best way to deliver housing subsidies. Helping people pay rent is far more efficient than building and managing housing.</a:t>
            </a:r>
          </a:p>
          <a:p>
            <a:pPr marL="171450" indent="-171450">
              <a:buFont typeface="Arial"/>
              <a:buChar char="•"/>
            </a:pPr>
            <a:r>
              <a:rPr lang="en-US">
                <a:cs typeface="Calibri"/>
              </a:rPr>
              <a:t>Makes the case for no work requirements: "</a:t>
            </a:r>
            <a:r>
              <a:rPr lang="en-US"/>
              <a:t>But we shouldn't, out of principle, allow suffering simply to “build character.” Helping people with housing costs via subsidies might result in some abuse, but surely will not result in the erosion of people's character; massive tax-credit programs for building projects, by contrast, encourage blind money grubbing among already-wealthy organizations, non-profits, consultants, and lawyers."</a:t>
            </a:r>
          </a:p>
          <a:p>
            <a:pPr marL="171450" indent="-171450">
              <a:buFont typeface="Arial"/>
              <a:buChar char="•"/>
            </a:pPr>
            <a:r>
              <a:rPr lang="en-US"/>
              <a:t>Cash can subsidize work, not indolence, and allow people to save, pay down debt, and ultimately, lever themselves out of generational poverty. </a:t>
            </a:r>
            <a:endParaRPr lang="en-US">
              <a:cs typeface="Calibri"/>
            </a:endParaRPr>
          </a:p>
        </p:txBody>
      </p:sp>
      <p:sp>
        <p:nvSpPr>
          <p:cNvPr id="4" name="Slide Number Placeholder 3"/>
          <p:cNvSpPr>
            <a:spLocks noGrp="1"/>
          </p:cNvSpPr>
          <p:nvPr>
            <p:ph type="sldNum" sz="quarter" idx="5"/>
          </p:nvPr>
        </p:nvSpPr>
        <p:spPr/>
        <p:txBody>
          <a:bodyPr/>
          <a:lstStyle/>
          <a:p>
            <a:fld id="{E1399368-8CB5-4DAD-B9FB-6FBE2C7DE942}" type="slidenum">
              <a:rPr lang="en-US"/>
              <a:t>9</a:t>
            </a:fld>
            <a:endParaRPr lang="en-US"/>
          </a:p>
        </p:txBody>
      </p:sp>
    </p:spTree>
    <p:extLst>
      <p:ext uri="{BB962C8B-B14F-4D97-AF65-F5344CB8AC3E}">
        <p14:creationId xmlns:p14="http://schemas.microsoft.com/office/powerpoint/2010/main" val="1640811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10/20/2022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10/20/2022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10/20/2022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10/20/2022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10/20/2022</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10/20/2022</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10/20/2022</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10/20/2022</a:t>
            </a:fld>
            <a:endParaRPr lang="en-US"/>
          </a:p>
        </p:txBody>
      </p:sp>
      <p:sp>
        <p:nvSpPr>
          <p:cNvPr id="9" name="Slide Number Placeholder 8"/>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10/20/2022</a:t>
            </a:fld>
            <a:endParaRPr lang="en-US"/>
          </a:p>
        </p:txBody>
      </p:sp>
      <p:sp>
        <p:nvSpPr>
          <p:cNvPr id="5" name="Slide Number Placeholder 4"/>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10/20/2022</a:t>
            </a:fld>
            <a:endParaRPr lang="en-US"/>
          </a:p>
        </p:txBody>
      </p:sp>
      <p:sp>
        <p:nvSpPr>
          <p:cNvPr id="4" name="Slide Number Placeholder 3"/>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10/20/2022</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10/20/2022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10/20/2022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10/20/2022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10/20/2022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10/20/2022</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10/20/2022</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10/20/2022</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10/20/2022</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10/20/2022</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5.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10/20/2022</a:t>
            </a:fld>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7"/>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10/20/2022</a:t>
            </a:fld>
            <a:endParaRPr lang="en-US"/>
          </a:p>
        </p:txBody>
      </p:sp>
      <p:sp>
        <p:nvSpPr>
          <p:cNvPr id="6" name="Slide Number Placeholder 5"/>
          <p:cNvSpPr>
            <a:spLocks noGrp="1"/>
          </p:cNvSpPr>
          <p:nvPr>
            <p:ph type="sldNum" sz="quarter" idx="4"/>
          </p:nvPr>
        </p:nvSpPr>
        <p:spPr>
          <a:xfrm>
            <a:off x="0" y="2092"/>
            <a:ext cx="457200" cy="273844"/>
          </a:xfrm>
          <a:prstGeom prst="rect">
            <a:avLst/>
          </a:prstGeom>
        </p:spPr>
        <p:txBody>
          <a:bodyPr vert="horz" lIns="91440" tIns="45720" rIns="91440" bIns="45720" rtlCol="0" anchor="ctr"/>
          <a:lstStyle>
            <a:lvl1pPr algn="ctr">
              <a:defRPr sz="12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7858691" y="139014"/>
            <a:ext cx="1223628" cy="982313"/>
          </a:xfrm>
          <a:prstGeom prst="rect">
            <a:avLst/>
          </a:prstGeom>
        </p:spPr>
      </p:pic>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750" r:id="rId1"/>
    <p:sldLayoutId id="2147483760" r:id="rId2"/>
    <p:sldLayoutId id="2147483761" r:id="rId3"/>
    <p:sldLayoutId id="2147483751" r:id="rId4"/>
    <p:sldLayoutId id="2147483752" r:id="rId5"/>
    <p:sldLayoutId id="2147483753" r:id="rId6"/>
    <p:sldLayoutId id="2147483754" r:id="rId7"/>
    <p:sldLayoutId id="2147483733" r:id="rId8"/>
    <p:sldLayoutId id="2147483755" r:id="rId9"/>
    <p:sldLayoutId id="2147483756" r:id="rId10"/>
    <p:sldLayoutId id="2147483757" r:id="rId11"/>
    <p:sldLayoutId id="2147483758"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hyperlink" Target="https://docs.google.com/document/d/1Wew1tYBOFsUIQ6yw0RdnlLgXjYFg2dthfcsLSTHwwpU/edit" TargetMode="External"/><Relationship Id="rId4" Type="http://schemas.openxmlformats.org/officeDocument/2006/relationships/hyperlink" Target="https://results.zoom.us/meeting/register/tJAufu6upj8sG9c2Hx6HFenFh3vC3lgsLcqO"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volunteers/anti-oppressio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16_FD9F329D.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216477" y="2652211"/>
            <a:ext cx="8711046"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1200"/>
              </a:spcAft>
            </a:pPr>
            <a:endParaRPr lang="en-US" sz="2800" b="1">
              <a:solidFill>
                <a:schemeClr val="bg1"/>
              </a:solidFill>
              <a:latin typeface="Open Sans"/>
              <a:ea typeface="Open Sans" panose="020B0606030504020204" pitchFamily="34" charset="0"/>
              <a:cs typeface="Open Sans" panose="020B0606030504020204" pitchFamily="34" charset="0"/>
            </a:endParaRPr>
          </a:p>
          <a:p>
            <a:pPr algn="ctr">
              <a:spcAft>
                <a:spcPts val="1200"/>
              </a:spcAft>
            </a:pPr>
            <a:r>
              <a:rPr lang="en-US" sz="2800" b="1">
                <a:solidFill>
                  <a:schemeClr val="bg1"/>
                </a:solidFill>
                <a:latin typeface="Open Sans"/>
                <a:ea typeface="Open Sans"/>
                <a:cs typeface="Open Sans"/>
              </a:rPr>
              <a:t>U.S. Poverty –</a:t>
            </a:r>
            <a:r>
              <a:rPr lang="en-US" sz="2800" b="1" dirty="0">
                <a:solidFill>
                  <a:schemeClr val="bg1"/>
                </a:solidFill>
                <a:latin typeface="Open Sans"/>
                <a:ea typeface="Open Sans"/>
                <a:cs typeface="Open Sans"/>
              </a:rPr>
              <a:t> </a:t>
            </a:r>
            <a:r>
              <a:rPr lang="en-US" sz="2800" b="1">
                <a:solidFill>
                  <a:schemeClr val="bg1"/>
                </a:solidFill>
                <a:latin typeface="Open Sans"/>
                <a:ea typeface="Open Sans"/>
                <a:cs typeface="Open Sans"/>
              </a:rPr>
              <a:t>Policy Forum </a:t>
            </a:r>
          </a:p>
          <a:p>
            <a:pPr algn="ctr">
              <a:spcAft>
                <a:spcPts val="1200"/>
              </a:spcAft>
            </a:pPr>
            <a:r>
              <a:rPr lang="en-US" sz="2000" b="1">
                <a:solidFill>
                  <a:schemeClr val="bg1"/>
                </a:solidFill>
                <a:latin typeface="Open Sans"/>
                <a:ea typeface="Open Sans"/>
                <a:cs typeface="Open Sans"/>
              </a:rPr>
              <a:t>October 20, 2022</a:t>
            </a:r>
            <a:endParaRPr lang="en-US" sz="2000">
              <a:solidFill>
                <a:schemeClr val="bg1"/>
              </a:solidFill>
              <a:latin typeface="Open Sans"/>
              <a:ea typeface="Open Sans"/>
              <a:cs typeface="Open Sans"/>
            </a:endParaRPr>
          </a:p>
          <a:p>
            <a:pPr algn="ctr">
              <a:spcAft>
                <a:spcPts val="1200"/>
              </a:spcAft>
            </a:pPr>
            <a:r>
              <a:rPr lang="en-US" sz="3200" b="1" i="1" dirty="0">
                <a:solidFill>
                  <a:schemeClr val="bg1"/>
                </a:solidFill>
                <a:latin typeface="Open Sans"/>
                <a:ea typeface="Open Sans"/>
                <a:cs typeface="Open Sans"/>
              </a:rPr>
              <a:t>Welcome!</a:t>
            </a:r>
          </a:p>
        </p:txBody>
      </p:sp>
    </p:spTree>
    <p:extLst>
      <p:ext uri="{BB962C8B-B14F-4D97-AF65-F5344CB8AC3E}">
        <p14:creationId xmlns:p14="http://schemas.microsoft.com/office/powerpoint/2010/main" val="144063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814D-B74C-494B-8057-23A5DE6BDDDC}"/>
              </a:ext>
            </a:extLst>
          </p:cNvPr>
          <p:cNvSpPr>
            <a:spLocks noGrp="1"/>
          </p:cNvSpPr>
          <p:nvPr>
            <p:ph type="title"/>
          </p:nvPr>
        </p:nvSpPr>
        <p:spPr/>
        <p:txBody>
          <a:bodyPr>
            <a:normAutofit/>
          </a:bodyPr>
          <a:lstStyle/>
          <a:p>
            <a:pPr algn="l"/>
            <a:r>
              <a:rPr lang="en-US" sz="3200" b="1" dirty="0">
                <a:latin typeface="Open Sans"/>
                <a:ea typeface="Open Sans"/>
                <a:cs typeface="Open Sans"/>
              </a:rPr>
              <a:t>Who needs RTC? How can it help?</a:t>
            </a:r>
            <a:endParaRPr lang="en-US" sz="32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Content Placeholder 3">
            <a:extLst>
              <a:ext uri="{FF2B5EF4-FFF2-40B4-BE49-F238E27FC236}">
                <a16:creationId xmlns:a16="http://schemas.microsoft.com/office/drawing/2014/main" id="{AC7383DE-EF15-7456-6D25-2C8F8762748B}"/>
              </a:ext>
            </a:extLst>
          </p:cNvPr>
          <p:cNvSpPr>
            <a:spLocks noGrp="1"/>
          </p:cNvSpPr>
          <p:nvPr>
            <p:ph idx="1"/>
          </p:nvPr>
        </p:nvSpPr>
        <p:spPr>
          <a:xfrm>
            <a:off x="457200" y="1200151"/>
            <a:ext cx="8229600" cy="3872453"/>
          </a:xfrm>
        </p:spPr>
        <p:txBody>
          <a:bodyPr vert="horz" lIns="91440" tIns="45720" rIns="91440" bIns="45720" rtlCol="0" anchor="t">
            <a:normAutofit fontScale="92500" lnSpcReduction="10000"/>
          </a:bodyPr>
          <a:lstStyle/>
          <a:p>
            <a:pPr>
              <a:lnSpc>
                <a:spcPct val="124000"/>
              </a:lnSpc>
              <a:spcBef>
                <a:spcPts val="0"/>
              </a:spcBef>
              <a:spcAft>
                <a:spcPts val="600"/>
              </a:spcAft>
            </a:pPr>
            <a:r>
              <a:rPr lang="en-US" sz="2800" dirty="0">
                <a:latin typeface="Open Sans" panose="020B0606030504020204" pitchFamily="34" charset="0"/>
                <a:ea typeface="Open Sans" panose="020B0606030504020204" pitchFamily="34" charset="0"/>
                <a:cs typeface="Open Sans" panose="020B0606030504020204" pitchFamily="34" charset="0"/>
              </a:rPr>
              <a:t>Low-income tenants</a:t>
            </a:r>
          </a:p>
          <a:p>
            <a:pPr>
              <a:lnSpc>
                <a:spcPct val="124000"/>
              </a:lnSpc>
              <a:spcBef>
                <a:spcPts val="0"/>
              </a:spcBef>
              <a:spcAft>
                <a:spcPts val="600"/>
              </a:spcAft>
            </a:pPr>
            <a:r>
              <a:rPr lang="en-US" sz="2800" dirty="0">
                <a:latin typeface="Open Sans" panose="020B0606030504020204" pitchFamily="34" charset="0"/>
                <a:ea typeface="Open Sans" panose="020B0606030504020204" pitchFamily="34" charset="0"/>
                <a:cs typeface="Open Sans" panose="020B0606030504020204" pitchFamily="34" charset="0"/>
              </a:rPr>
              <a:t>Families with children</a:t>
            </a:r>
          </a:p>
          <a:p>
            <a:pPr>
              <a:lnSpc>
                <a:spcPct val="124000"/>
              </a:lnSpc>
              <a:spcBef>
                <a:spcPts val="0"/>
              </a:spcBef>
              <a:spcAft>
                <a:spcPts val="600"/>
              </a:spcAft>
            </a:pPr>
            <a:r>
              <a:rPr lang="en-US" sz="2800" dirty="0">
                <a:latin typeface="Open Sans" panose="020B0606030504020204" pitchFamily="34" charset="0"/>
                <a:ea typeface="Open Sans" panose="020B0606030504020204" pitchFamily="34" charset="0"/>
                <a:cs typeface="Open Sans" panose="020B0606030504020204" pitchFamily="34" charset="0"/>
              </a:rPr>
              <a:t>Students, young people</a:t>
            </a:r>
          </a:p>
          <a:p>
            <a:pPr>
              <a:lnSpc>
                <a:spcPct val="124000"/>
              </a:lnSpc>
              <a:spcBef>
                <a:spcPts val="0"/>
              </a:spcBef>
              <a:spcAft>
                <a:spcPts val="600"/>
              </a:spcAft>
            </a:pPr>
            <a:r>
              <a:rPr lang="en-US" sz="2800" dirty="0">
                <a:latin typeface="Open Sans" panose="020B0606030504020204" pitchFamily="34" charset="0"/>
                <a:ea typeface="Open Sans" panose="020B0606030504020204" pitchFamily="34" charset="0"/>
                <a:cs typeface="Open Sans" panose="020B0606030504020204" pitchFamily="34" charset="0"/>
              </a:rPr>
              <a:t>Employees</a:t>
            </a:r>
          </a:p>
          <a:p>
            <a:pPr>
              <a:lnSpc>
                <a:spcPct val="124000"/>
              </a:lnSpc>
              <a:spcBef>
                <a:spcPts val="0"/>
              </a:spcBef>
              <a:spcAft>
                <a:spcPts val="600"/>
              </a:spcAft>
            </a:pPr>
            <a:r>
              <a:rPr lang="en-US" sz="2800" dirty="0">
                <a:latin typeface="Open Sans" panose="020B0606030504020204" pitchFamily="34" charset="0"/>
                <a:ea typeface="Open Sans" panose="020B0606030504020204" pitchFamily="34" charset="0"/>
                <a:cs typeface="Open Sans" panose="020B0606030504020204" pitchFamily="34" charset="0"/>
              </a:rPr>
              <a:t>People with disabilities</a:t>
            </a:r>
          </a:p>
          <a:p>
            <a:pPr>
              <a:lnSpc>
                <a:spcPct val="124000"/>
              </a:lnSpc>
              <a:spcBef>
                <a:spcPts val="0"/>
              </a:spcBef>
              <a:spcAft>
                <a:spcPts val="600"/>
              </a:spcAft>
            </a:pPr>
            <a:r>
              <a:rPr lang="en-US" sz="2800" dirty="0">
                <a:latin typeface="Open Sans" panose="020B0606030504020204" pitchFamily="34" charset="0"/>
                <a:ea typeface="Open Sans" panose="020B0606030504020204" pitchFamily="34" charset="0"/>
                <a:cs typeface="Open Sans" panose="020B0606030504020204" pitchFamily="34" charset="0"/>
              </a:rPr>
              <a:t>Senior / Elderly</a:t>
            </a:r>
          </a:p>
          <a:p>
            <a:pPr>
              <a:lnSpc>
                <a:spcPct val="124000"/>
              </a:lnSpc>
              <a:spcBef>
                <a:spcPts val="0"/>
              </a:spcBef>
              <a:spcAft>
                <a:spcPts val="600"/>
              </a:spcAft>
            </a:pPr>
            <a:r>
              <a:rPr lang="en-US" sz="2800" dirty="0">
                <a:latin typeface="Open Sans" panose="020B0606030504020204" pitchFamily="34" charset="0"/>
                <a:ea typeface="Open Sans" panose="020B0606030504020204" pitchFamily="34" charset="0"/>
                <a:cs typeface="Open Sans" panose="020B0606030504020204" pitchFamily="34" charset="0"/>
              </a:rPr>
              <a:t>Landlords</a:t>
            </a:r>
          </a:p>
        </p:txBody>
      </p:sp>
    </p:spTree>
    <p:extLst>
      <p:ext uri="{BB962C8B-B14F-4D97-AF65-F5344CB8AC3E}">
        <p14:creationId xmlns:p14="http://schemas.microsoft.com/office/powerpoint/2010/main" val="2533762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9AB6E-32FD-47AF-8E74-3C0656574065}"/>
              </a:ext>
            </a:extLst>
          </p:cNvPr>
          <p:cNvSpPr>
            <a:spLocks noGrp="1"/>
          </p:cNvSpPr>
          <p:nvPr>
            <p:ph type="ctrTitle"/>
          </p:nvPr>
        </p:nvSpPr>
        <p:spPr>
          <a:xfrm>
            <a:off x="3206675" y="2050998"/>
            <a:ext cx="5933966" cy="1489032"/>
          </a:xfrm>
        </p:spPr>
        <p:txBody>
          <a:bodyPr>
            <a:normAutofit fontScale="90000"/>
          </a:bodyPr>
          <a:lstStyle/>
          <a:p>
            <a:pPr>
              <a:lnSpc>
                <a:spcPct val="114000"/>
              </a:lnSpc>
            </a:pPr>
            <a:r>
              <a:rPr lang="en-US" sz="24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U.S. Poverty Guest Speaker </a:t>
            </a:r>
            <a:br>
              <a:rPr lang="en-US" sz="2400" b="1" dirty="0">
                <a:latin typeface="Open Sans" panose="020B0606030504020204" pitchFamily="34" charset="0"/>
                <a:ea typeface="Open Sans" panose="020B0606030504020204" pitchFamily="34" charset="0"/>
                <a:cs typeface="Open Sans" panose="020B0606030504020204" pitchFamily="34" charset="0"/>
              </a:rPr>
            </a:br>
            <a:r>
              <a:rPr lang="en-US" sz="2400" b="1" i="1" dirty="0">
                <a:solidFill>
                  <a:srgbClr val="000000"/>
                </a:solidFill>
                <a:latin typeface="Open Sans" panose="020B0606030504020204" pitchFamily="34" charset="0"/>
                <a:ea typeface="Open Sans" panose="020B0606030504020204" pitchFamily="34" charset="0"/>
                <a:cs typeface="Open Sans" panose="020B0606030504020204" pitchFamily="34" charset="0"/>
              </a:rPr>
              <a:t>Danielle Bautista</a:t>
            </a:r>
            <a:br>
              <a:rPr lang="en-US" sz="2400" b="1" dirty="0">
                <a:latin typeface="Open Sans" panose="020B0606030504020204" pitchFamily="34" charset="0"/>
                <a:ea typeface="Open Sans" panose="020B0606030504020204" pitchFamily="34" charset="0"/>
                <a:cs typeface="Open Sans" panose="020B0606030504020204" pitchFamily="34" charset="0"/>
              </a:rPr>
            </a:br>
            <a:r>
              <a:rPr lang="en-US" sz="1400" b="1" dirty="0">
                <a:latin typeface="Open Sans" panose="020B0606030504020204" pitchFamily="34" charset="0"/>
                <a:ea typeface="Open Sans" panose="020B0606030504020204" pitchFamily="34" charset="0"/>
                <a:cs typeface="Open Sans" panose="020B0606030504020204" pitchFamily="34" charset="0"/>
              </a:rPr>
              <a:t>Senior Policy Associate</a:t>
            </a:r>
            <a:br>
              <a:rPr lang="en-US" b="1" dirty="0">
                <a:latin typeface="Open Sans" panose="020B0606030504020204" pitchFamily="34" charset="0"/>
                <a:ea typeface="Open Sans" panose="020B0606030504020204" pitchFamily="34" charset="0"/>
                <a:cs typeface="Open Sans" panose="020B0606030504020204" pitchFamily="34" charset="0"/>
              </a:rPr>
            </a:br>
            <a:r>
              <a:rPr lang="en-US" sz="1600" b="1" dirty="0" err="1">
                <a:latin typeface="Open Sans" panose="020B0606030504020204" pitchFamily="34" charset="0"/>
                <a:ea typeface="Open Sans" panose="020B0606030504020204" pitchFamily="34" charset="0"/>
                <a:cs typeface="Open Sans" panose="020B0606030504020204" pitchFamily="34" charset="0"/>
              </a:rPr>
              <a:t>SaverLife</a:t>
            </a:r>
            <a:br>
              <a:rPr lang="en-US" sz="2400" i="1" dirty="0">
                <a:latin typeface="Open Sans" panose="020B0606030504020204" pitchFamily="34" charset="0"/>
                <a:ea typeface="Open Sans" panose="020B0606030504020204" pitchFamily="34" charset="0"/>
                <a:cs typeface="Open Sans" panose="020B0606030504020204" pitchFamily="34" charset="0"/>
              </a:rPr>
            </a:br>
            <a:br>
              <a:rPr lang="en-US" sz="2400" i="1" dirty="0">
                <a:cs typeface="Calibri"/>
              </a:rPr>
            </a:br>
            <a:endParaRPr lang="en-US" sz="2400" i="1" dirty="0">
              <a:cs typeface="Calibri"/>
            </a:endParaRPr>
          </a:p>
        </p:txBody>
      </p:sp>
      <p:sp>
        <p:nvSpPr>
          <p:cNvPr id="6" name="Rectangle 5">
            <a:extLst>
              <a:ext uri="{FF2B5EF4-FFF2-40B4-BE49-F238E27FC236}">
                <a16:creationId xmlns:a16="http://schemas.microsoft.com/office/drawing/2014/main" id="{4179DF78-F474-4A2B-A926-68677503785E}"/>
              </a:ext>
            </a:extLst>
          </p:cNvPr>
          <p:cNvSpPr>
            <a:spLocks noChangeArrowheads="1"/>
          </p:cNvSpPr>
          <p:nvPr/>
        </p:nvSpPr>
        <p:spPr bwMode="auto">
          <a:xfrm>
            <a:off x="-1" y="7802"/>
            <a:ext cx="4572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spcBef>
                <a:spcPct val="0"/>
              </a:spcBef>
              <a:buNone/>
            </a:pPr>
            <a:fld id="{95BB2D1B-881B-4C36-91A0-2138573F7DA8}" type="slidenum">
              <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89">
                <a:spcBef>
                  <a:spcPct val="0"/>
                </a:spcBef>
                <a:buNone/>
              </a:pPr>
              <a:t>11</a:t>
            </a:fld>
            <a:endPar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6">
            <a:extLst>
              <a:ext uri="{FF2B5EF4-FFF2-40B4-BE49-F238E27FC236}">
                <a16:creationId xmlns:a16="http://schemas.microsoft.com/office/drawing/2014/main" id="{C989F85B-97DA-9DFE-059A-08D10E48FCF9}"/>
              </a:ext>
            </a:extLst>
          </p:cNvPr>
          <p:cNvPicPr>
            <a:picLocks noChangeAspect="1"/>
          </p:cNvPicPr>
          <p:nvPr/>
        </p:nvPicPr>
        <p:blipFill>
          <a:blip r:embed="rId3"/>
          <a:stretch>
            <a:fillRect/>
          </a:stretch>
        </p:blipFill>
        <p:spPr>
          <a:xfrm>
            <a:off x="1110928" y="730010"/>
            <a:ext cx="2339361" cy="3510951"/>
          </a:xfrm>
          <a:prstGeom prst="rect">
            <a:avLst/>
          </a:prstGeom>
        </p:spPr>
      </p:pic>
    </p:spTree>
    <p:extLst>
      <p:ext uri="{BB962C8B-B14F-4D97-AF65-F5344CB8AC3E}">
        <p14:creationId xmlns:p14="http://schemas.microsoft.com/office/powerpoint/2010/main" val="598968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B9FC929-49A9-4C4D-A06E-D6F04B171116}"/>
              </a:ext>
            </a:extLst>
          </p:cNvPr>
          <p:cNvSpPr>
            <a:spLocks noGrp="1"/>
          </p:cNvSpPr>
          <p:nvPr>
            <p:ph type="sldNum" sz="quarter" idx="12"/>
          </p:nvPr>
        </p:nvSpPr>
        <p:spPr>
          <a:xfrm>
            <a:off x="0" y="0"/>
            <a:ext cx="457200" cy="273844"/>
          </a:xfrm>
        </p:spPr>
        <p:txBody>
          <a:bodyPr vert="horz" lIns="91440" tIns="45720" rIns="91440" bIns="45720" rtlCol="0" anchor="ctr">
            <a:normAutofit/>
          </a:bodyPr>
          <a:lstStyle/>
          <a:p>
            <a:pPr>
              <a:lnSpc>
                <a:spcPct val="90000"/>
              </a:lnSpc>
              <a:spcAft>
                <a:spcPts val="600"/>
              </a:spcAft>
            </a:pPr>
            <a:fld id="{307E6868-079E-1649-B8D1-459B42CE4DE3}" type="slidenum">
              <a:rPr lang="en-US" smtClean="0"/>
              <a:pPr>
                <a:lnSpc>
                  <a:spcPct val="90000"/>
                </a:lnSpc>
                <a:spcAft>
                  <a:spcPts val="600"/>
                </a:spcAft>
              </a:pPr>
              <a:t>12</a:t>
            </a:fld>
            <a:endParaRPr lang="en-US"/>
          </a:p>
        </p:txBody>
      </p:sp>
      <p:pic>
        <p:nvPicPr>
          <p:cNvPr id="2" name="Picture 3" descr="Text&#10;&#10;Description automatically generated">
            <a:extLst>
              <a:ext uri="{FF2B5EF4-FFF2-40B4-BE49-F238E27FC236}">
                <a16:creationId xmlns:a16="http://schemas.microsoft.com/office/drawing/2014/main" id="{343E5270-2EAE-DB56-758A-75017EC3E262}"/>
              </a:ext>
            </a:extLst>
          </p:cNvPr>
          <p:cNvPicPr>
            <a:picLocks noChangeAspect="1"/>
          </p:cNvPicPr>
          <p:nvPr/>
        </p:nvPicPr>
        <p:blipFill>
          <a:blip r:embed="rId3"/>
          <a:stretch>
            <a:fillRect/>
          </a:stretch>
        </p:blipFill>
        <p:spPr>
          <a:xfrm>
            <a:off x="944852" y="176680"/>
            <a:ext cx="6754482" cy="4685569"/>
          </a:xfrm>
          <a:prstGeom prst="rect">
            <a:avLst/>
          </a:prstGeom>
        </p:spPr>
      </p:pic>
    </p:spTree>
    <p:extLst>
      <p:ext uri="{BB962C8B-B14F-4D97-AF65-F5344CB8AC3E}">
        <p14:creationId xmlns:p14="http://schemas.microsoft.com/office/powerpoint/2010/main" val="1103256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B9FC929-49A9-4C4D-A06E-D6F04B171116}"/>
              </a:ext>
            </a:extLst>
          </p:cNvPr>
          <p:cNvSpPr>
            <a:spLocks noGrp="1"/>
          </p:cNvSpPr>
          <p:nvPr>
            <p:ph type="sldNum" sz="quarter" idx="12"/>
          </p:nvPr>
        </p:nvSpPr>
        <p:spPr>
          <a:xfrm>
            <a:off x="0" y="0"/>
            <a:ext cx="457200" cy="273844"/>
          </a:xfrm>
        </p:spPr>
        <p:txBody>
          <a:bodyPr vert="horz" lIns="91440" tIns="45720" rIns="91440" bIns="45720" rtlCol="0" anchor="ctr">
            <a:normAutofit/>
          </a:bodyPr>
          <a:lstStyle/>
          <a:p>
            <a:pPr>
              <a:lnSpc>
                <a:spcPct val="90000"/>
              </a:lnSpc>
              <a:spcAft>
                <a:spcPts val="600"/>
              </a:spcAft>
            </a:pPr>
            <a:fld id="{307E6868-079E-1649-B8D1-459B42CE4DE3}" type="slidenum">
              <a:rPr lang="en-US" smtClean="0"/>
              <a:pPr>
                <a:lnSpc>
                  <a:spcPct val="90000"/>
                </a:lnSpc>
                <a:spcAft>
                  <a:spcPts val="600"/>
                </a:spcAft>
              </a:pPr>
              <a:t>13</a:t>
            </a:fld>
            <a:endParaRPr lang="en-US"/>
          </a:p>
        </p:txBody>
      </p:sp>
      <p:pic>
        <p:nvPicPr>
          <p:cNvPr id="2" name="Picture 2" descr="Text&#10;&#10;Description automatically generated">
            <a:extLst>
              <a:ext uri="{FF2B5EF4-FFF2-40B4-BE49-F238E27FC236}">
                <a16:creationId xmlns:a16="http://schemas.microsoft.com/office/drawing/2014/main" id="{93A81705-492D-144A-237A-75D5DE8B6A76}"/>
              </a:ext>
            </a:extLst>
          </p:cNvPr>
          <p:cNvPicPr>
            <a:picLocks noChangeAspect="1"/>
          </p:cNvPicPr>
          <p:nvPr/>
        </p:nvPicPr>
        <p:blipFill>
          <a:blip r:embed="rId3"/>
          <a:stretch>
            <a:fillRect/>
          </a:stretch>
        </p:blipFill>
        <p:spPr>
          <a:xfrm>
            <a:off x="1356503" y="263145"/>
            <a:ext cx="6075152" cy="4606427"/>
          </a:xfrm>
          <a:prstGeom prst="rect">
            <a:avLst/>
          </a:prstGeom>
        </p:spPr>
      </p:pic>
    </p:spTree>
    <p:extLst>
      <p:ext uri="{BB962C8B-B14F-4D97-AF65-F5344CB8AC3E}">
        <p14:creationId xmlns:p14="http://schemas.microsoft.com/office/powerpoint/2010/main" val="474354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B9FC929-49A9-4C4D-A06E-D6F04B171116}"/>
              </a:ext>
            </a:extLst>
          </p:cNvPr>
          <p:cNvSpPr>
            <a:spLocks noGrp="1"/>
          </p:cNvSpPr>
          <p:nvPr>
            <p:ph type="sldNum" sz="quarter" idx="12"/>
          </p:nvPr>
        </p:nvSpPr>
        <p:spPr>
          <a:xfrm>
            <a:off x="0" y="0"/>
            <a:ext cx="457200" cy="273844"/>
          </a:xfrm>
        </p:spPr>
        <p:txBody>
          <a:bodyPr vert="horz" lIns="91440" tIns="45720" rIns="91440" bIns="45720" rtlCol="0" anchor="ctr">
            <a:normAutofit/>
          </a:bodyPr>
          <a:lstStyle/>
          <a:p>
            <a:pPr>
              <a:lnSpc>
                <a:spcPct val="90000"/>
              </a:lnSpc>
              <a:spcAft>
                <a:spcPts val="600"/>
              </a:spcAft>
            </a:pPr>
            <a:fld id="{307E6868-079E-1649-B8D1-459B42CE4DE3}" type="slidenum">
              <a:rPr lang="en-US" smtClean="0"/>
              <a:pPr>
                <a:lnSpc>
                  <a:spcPct val="90000"/>
                </a:lnSpc>
                <a:spcAft>
                  <a:spcPts val="600"/>
                </a:spcAft>
              </a:pPr>
              <a:t>14</a:t>
            </a:fld>
            <a:endParaRPr lang="en-US"/>
          </a:p>
        </p:txBody>
      </p:sp>
      <p:pic>
        <p:nvPicPr>
          <p:cNvPr id="2" name="Picture 2" descr="Chart, bar chart&#10;&#10;Description automatically generated">
            <a:extLst>
              <a:ext uri="{FF2B5EF4-FFF2-40B4-BE49-F238E27FC236}">
                <a16:creationId xmlns:a16="http://schemas.microsoft.com/office/drawing/2014/main" id="{21380A4A-D529-3821-8AAF-9F47659BB9A2}"/>
              </a:ext>
            </a:extLst>
          </p:cNvPr>
          <p:cNvPicPr>
            <a:picLocks noChangeAspect="1"/>
          </p:cNvPicPr>
          <p:nvPr/>
        </p:nvPicPr>
        <p:blipFill>
          <a:blip r:embed="rId3"/>
          <a:stretch>
            <a:fillRect/>
          </a:stretch>
        </p:blipFill>
        <p:spPr>
          <a:xfrm>
            <a:off x="149470" y="377685"/>
            <a:ext cx="7789983" cy="3869385"/>
          </a:xfrm>
          <a:prstGeom prst="rect">
            <a:avLst/>
          </a:prstGeom>
        </p:spPr>
      </p:pic>
    </p:spTree>
    <p:extLst>
      <p:ext uri="{BB962C8B-B14F-4D97-AF65-F5344CB8AC3E}">
        <p14:creationId xmlns:p14="http://schemas.microsoft.com/office/powerpoint/2010/main" val="3986488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B9FC929-49A9-4C4D-A06E-D6F04B171116}"/>
              </a:ext>
            </a:extLst>
          </p:cNvPr>
          <p:cNvSpPr>
            <a:spLocks noGrp="1"/>
          </p:cNvSpPr>
          <p:nvPr>
            <p:ph type="sldNum" sz="quarter" idx="12"/>
          </p:nvPr>
        </p:nvSpPr>
        <p:spPr>
          <a:xfrm>
            <a:off x="0" y="0"/>
            <a:ext cx="457200" cy="273844"/>
          </a:xfrm>
        </p:spPr>
        <p:txBody>
          <a:bodyPr vert="horz" lIns="91440" tIns="45720" rIns="91440" bIns="45720" rtlCol="0" anchor="ctr">
            <a:normAutofit/>
          </a:bodyPr>
          <a:lstStyle/>
          <a:p>
            <a:pPr>
              <a:lnSpc>
                <a:spcPct val="90000"/>
              </a:lnSpc>
              <a:spcAft>
                <a:spcPts val="600"/>
              </a:spcAft>
            </a:pPr>
            <a:fld id="{307E6868-079E-1649-B8D1-459B42CE4DE3}" type="slidenum">
              <a:rPr lang="en-US" smtClean="0"/>
              <a:pPr>
                <a:lnSpc>
                  <a:spcPct val="90000"/>
                </a:lnSpc>
                <a:spcAft>
                  <a:spcPts val="600"/>
                </a:spcAft>
              </a:pPr>
              <a:t>15</a:t>
            </a:fld>
            <a:endParaRPr lang="en-US"/>
          </a:p>
        </p:txBody>
      </p:sp>
      <p:pic>
        <p:nvPicPr>
          <p:cNvPr id="2" name="Picture 2" descr="Text&#10;&#10;Description automatically generated">
            <a:extLst>
              <a:ext uri="{FF2B5EF4-FFF2-40B4-BE49-F238E27FC236}">
                <a16:creationId xmlns:a16="http://schemas.microsoft.com/office/drawing/2014/main" id="{858782E7-3558-B51E-321A-9EF9C3340404}"/>
              </a:ext>
            </a:extLst>
          </p:cNvPr>
          <p:cNvPicPr>
            <a:picLocks noChangeAspect="1"/>
          </p:cNvPicPr>
          <p:nvPr/>
        </p:nvPicPr>
        <p:blipFill>
          <a:blip r:embed="rId3"/>
          <a:stretch>
            <a:fillRect/>
          </a:stretch>
        </p:blipFill>
        <p:spPr>
          <a:xfrm>
            <a:off x="518747" y="349852"/>
            <a:ext cx="7288822" cy="4602056"/>
          </a:xfrm>
          <a:prstGeom prst="rect">
            <a:avLst/>
          </a:prstGeom>
        </p:spPr>
      </p:pic>
    </p:spTree>
    <p:extLst>
      <p:ext uri="{BB962C8B-B14F-4D97-AF65-F5344CB8AC3E}">
        <p14:creationId xmlns:p14="http://schemas.microsoft.com/office/powerpoint/2010/main" val="306445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B9FC929-49A9-4C4D-A06E-D6F04B171116}"/>
              </a:ext>
            </a:extLst>
          </p:cNvPr>
          <p:cNvSpPr>
            <a:spLocks noGrp="1"/>
          </p:cNvSpPr>
          <p:nvPr>
            <p:ph type="sldNum" sz="quarter" idx="12"/>
          </p:nvPr>
        </p:nvSpPr>
        <p:spPr>
          <a:xfrm>
            <a:off x="0" y="0"/>
            <a:ext cx="457200" cy="273844"/>
          </a:xfrm>
        </p:spPr>
        <p:txBody>
          <a:bodyPr vert="horz" lIns="91440" tIns="45720" rIns="91440" bIns="45720" rtlCol="0" anchor="ctr">
            <a:normAutofit/>
          </a:bodyPr>
          <a:lstStyle/>
          <a:p>
            <a:pPr>
              <a:lnSpc>
                <a:spcPct val="90000"/>
              </a:lnSpc>
              <a:spcAft>
                <a:spcPts val="600"/>
              </a:spcAft>
            </a:pPr>
            <a:fld id="{307E6868-079E-1649-B8D1-459B42CE4DE3}" type="slidenum">
              <a:rPr lang="en-US" smtClean="0"/>
              <a:pPr>
                <a:lnSpc>
                  <a:spcPct val="90000"/>
                </a:lnSpc>
                <a:spcAft>
                  <a:spcPts val="600"/>
                </a:spcAft>
              </a:pPr>
              <a:t>16</a:t>
            </a:fld>
            <a:endParaRPr lang="en-US"/>
          </a:p>
        </p:txBody>
      </p:sp>
      <p:pic>
        <p:nvPicPr>
          <p:cNvPr id="2" name="Picture 2" descr="Graphical user interface, text, application, email&#10;&#10;Description automatically generated">
            <a:extLst>
              <a:ext uri="{FF2B5EF4-FFF2-40B4-BE49-F238E27FC236}">
                <a16:creationId xmlns:a16="http://schemas.microsoft.com/office/drawing/2014/main" id="{D8E070D1-2365-2C1C-F7E7-83BEF81C9110}"/>
              </a:ext>
            </a:extLst>
          </p:cNvPr>
          <p:cNvPicPr>
            <a:picLocks noChangeAspect="1"/>
          </p:cNvPicPr>
          <p:nvPr/>
        </p:nvPicPr>
        <p:blipFill>
          <a:blip r:embed="rId3"/>
          <a:stretch>
            <a:fillRect/>
          </a:stretch>
        </p:blipFill>
        <p:spPr>
          <a:xfrm>
            <a:off x="571500" y="472092"/>
            <a:ext cx="7192107" cy="4269654"/>
          </a:xfrm>
          <a:prstGeom prst="rect">
            <a:avLst/>
          </a:prstGeom>
        </p:spPr>
      </p:pic>
    </p:spTree>
    <p:extLst>
      <p:ext uri="{BB962C8B-B14F-4D97-AF65-F5344CB8AC3E}">
        <p14:creationId xmlns:p14="http://schemas.microsoft.com/office/powerpoint/2010/main" val="3838793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B9FC929-49A9-4C4D-A06E-D6F04B171116}"/>
              </a:ext>
            </a:extLst>
          </p:cNvPr>
          <p:cNvSpPr>
            <a:spLocks noGrp="1"/>
          </p:cNvSpPr>
          <p:nvPr>
            <p:ph type="sldNum" sz="quarter" idx="12"/>
          </p:nvPr>
        </p:nvSpPr>
        <p:spPr>
          <a:xfrm>
            <a:off x="0" y="0"/>
            <a:ext cx="457200" cy="273844"/>
          </a:xfrm>
        </p:spPr>
        <p:txBody>
          <a:bodyPr vert="horz" lIns="91440" tIns="45720" rIns="91440" bIns="45720" rtlCol="0" anchor="ctr">
            <a:normAutofit/>
          </a:bodyPr>
          <a:lstStyle/>
          <a:p>
            <a:pPr>
              <a:lnSpc>
                <a:spcPct val="90000"/>
              </a:lnSpc>
              <a:spcAft>
                <a:spcPts val="600"/>
              </a:spcAft>
            </a:pPr>
            <a:fld id="{307E6868-079E-1649-B8D1-459B42CE4DE3}" type="slidenum">
              <a:rPr lang="en-US" smtClean="0"/>
              <a:pPr>
                <a:lnSpc>
                  <a:spcPct val="90000"/>
                </a:lnSpc>
                <a:spcAft>
                  <a:spcPts val="600"/>
                </a:spcAft>
              </a:pPr>
              <a:t>17</a:t>
            </a:fld>
            <a:endParaRPr lang="en-US"/>
          </a:p>
        </p:txBody>
      </p:sp>
      <p:pic>
        <p:nvPicPr>
          <p:cNvPr id="2" name="Picture 2" descr="Text&#10;&#10;Description automatically generated">
            <a:extLst>
              <a:ext uri="{FF2B5EF4-FFF2-40B4-BE49-F238E27FC236}">
                <a16:creationId xmlns:a16="http://schemas.microsoft.com/office/drawing/2014/main" id="{FCF81F67-4729-30BD-7FD0-1BAC267CA9A8}"/>
              </a:ext>
            </a:extLst>
          </p:cNvPr>
          <p:cNvPicPr>
            <a:picLocks noChangeAspect="1"/>
          </p:cNvPicPr>
          <p:nvPr/>
        </p:nvPicPr>
        <p:blipFill>
          <a:blip r:embed="rId3"/>
          <a:stretch>
            <a:fillRect/>
          </a:stretch>
        </p:blipFill>
        <p:spPr>
          <a:xfrm>
            <a:off x="615462" y="445536"/>
            <a:ext cx="7236069" cy="4437065"/>
          </a:xfrm>
          <a:prstGeom prst="rect">
            <a:avLst/>
          </a:prstGeom>
        </p:spPr>
      </p:pic>
    </p:spTree>
    <p:extLst>
      <p:ext uri="{BB962C8B-B14F-4D97-AF65-F5344CB8AC3E}">
        <p14:creationId xmlns:p14="http://schemas.microsoft.com/office/powerpoint/2010/main" val="16844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B9FC929-49A9-4C4D-A06E-D6F04B171116}"/>
              </a:ext>
            </a:extLst>
          </p:cNvPr>
          <p:cNvSpPr>
            <a:spLocks noGrp="1"/>
          </p:cNvSpPr>
          <p:nvPr>
            <p:ph type="sldNum" sz="quarter" idx="12"/>
          </p:nvPr>
        </p:nvSpPr>
        <p:spPr>
          <a:xfrm>
            <a:off x="0" y="0"/>
            <a:ext cx="457200" cy="273844"/>
          </a:xfrm>
        </p:spPr>
        <p:txBody>
          <a:bodyPr vert="horz" lIns="91440" tIns="45720" rIns="91440" bIns="45720" rtlCol="0" anchor="ctr">
            <a:normAutofit/>
          </a:bodyPr>
          <a:lstStyle/>
          <a:p>
            <a:pPr>
              <a:lnSpc>
                <a:spcPct val="90000"/>
              </a:lnSpc>
              <a:spcAft>
                <a:spcPts val="600"/>
              </a:spcAft>
            </a:pPr>
            <a:fld id="{307E6868-079E-1649-B8D1-459B42CE4DE3}" type="slidenum">
              <a:rPr lang="en-US" smtClean="0"/>
              <a:pPr>
                <a:lnSpc>
                  <a:spcPct val="90000"/>
                </a:lnSpc>
                <a:spcAft>
                  <a:spcPts val="600"/>
                </a:spcAft>
              </a:pPr>
              <a:t>18</a:t>
            </a:fld>
            <a:endParaRPr lang="en-US"/>
          </a:p>
        </p:txBody>
      </p:sp>
      <p:pic>
        <p:nvPicPr>
          <p:cNvPr id="3" name="Picture 3">
            <a:extLst>
              <a:ext uri="{FF2B5EF4-FFF2-40B4-BE49-F238E27FC236}">
                <a16:creationId xmlns:a16="http://schemas.microsoft.com/office/drawing/2014/main" id="{3B578DD8-E560-4362-A43B-65F7DC730AAE}"/>
              </a:ext>
            </a:extLst>
          </p:cNvPr>
          <p:cNvPicPr>
            <a:picLocks noChangeAspect="1"/>
          </p:cNvPicPr>
          <p:nvPr/>
        </p:nvPicPr>
        <p:blipFill>
          <a:blip r:embed="rId3"/>
          <a:stretch>
            <a:fillRect/>
          </a:stretch>
        </p:blipFill>
        <p:spPr>
          <a:xfrm>
            <a:off x="2373923" y="1337662"/>
            <a:ext cx="4387361" cy="2459384"/>
          </a:xfrm>
          <a:prstGeom prst="rect">
            <a:avLst/>
          </a:prstGeom>
        </p:spPr>
      </p:pic>
    </p:spTree>
    <p:extLst>
      <p:ext uri="{BB962C8B-B14F-4D97-AF65-F5344CB8AC3E}">
        <p14:creationId xmlns:p14="http://schemas.microsoft.com/office/powerpoint/2010/main" val="512490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B9FC929-49A9-4C4D-A06E-D6F04B171116}"/>
              </a:ext>
            </a:extLst>
          </p:cNvPr>
          <p:cNvSpPr>
            <a:spLocks noGrp="1"/>
          </p:cNvSpPr>
          <p:nvPr>
            <p:ph type="sldNum" sz="quarter" idx="12"/>
          </p:nvPr>
        </p:nvSpPr>
        <p:spPr>
          <a:xfrm>
            <a:off x="0" y="0"/>
            <a:ext cx="457200" cy="273844"/>
          </a:xfrm>
        </p:spPr>
        <p:txBody>
          <a:bodyPr vert="horz" lIns="91440" tIns="45720" rIns="91440" bIns="45720" rtlCol="0" anchor="ctr">
            <a:normAutofit/>
          </a:bodyPr>
          <a:lstStyle/>
          <a:p>
            <a:pPr>
              <a:lnSpc>
                <a:spcPct val="90000"/>
              </a:lnSpc>
              <a:spcAft>
                <a:spcPts val="600"/>
              </a:spcAft>
            </a:pPr>
            <a:fld id="{307E6868-079E-1649-B8D1-459B42CE4DE3}" type="slidenum">
              <a:rPr lang="en-US" smtClean="0"/>
              <a:pPr>
                <a:lnSpc>
                  <a:spcPct val="90000"/>
                </a:lnSpc>
                <a:spcAft>
                  <a:spcPts val="600"/>
                </a:spcAft>
              </a:pPr>
              <a:t>19</a:t>
            </a:fld>
            <a:endParaRPr lang="en-US"/>
          </a:p>
        </p:txBody>
      </p:sp>
      <p:sp>
        <p:nvSpPr>
          <p:cNvPr id="2" name="TextBox 1">
            <a:extLst>
              <a:ext uri="{FF2B5EF4-FFF2-40B4-BE49-F238E27FC236}">
                <a16:creationId xmlns:a16="http://schemas.microsoft.com/office/drawing/2014/main" id="{BE344D44-6CCB-3582-5828-80E612F89E06}"/>
              </a:ext>
            </a:extLst>
          </p:cNvPr>
          <p:cNvSpPr txBox="1"/>
          <p:nvPr/>
        </p:nvSpPr>
        <p:spPr>
          <a:xfrm>
            <a:off x="1464370" y="1226152"/>
            <a:ext cx="6215259" cy="1270541"/>
          </a:xfrm>
          <a:prstGeom prst="rect">
            <a:avLst/>
          </a:prstGeom>
          <a:noFill/>
        </p:spPr>
        <p:txBody>
          <a:bodyPr wrap="square" rtlCol="0">
            <a:spAutoFit/>
          </a:bodyPr>
          <a:lstStyle/>
          <a:p>
            <a:pPr algn="ctr">
              <a:lnSpc>
                <a:spcPct val="114000"/>
              </a:lnSpc>
              <a:spcAft>
                <a:spcPts val="600"/>
              </a:spcAft>
            </a:pPr>
            <a:r>
              <a:rPr lang="en-US" sz="2200" b="1" i="1">
                <a:solidFill>
                  <a:srgbClr val="232333"/>
                </a:solidFill>
                <a:effectLst/>
                <a:latin typeface="Open Sans" panose="020B0606030504020204" pitchFamily="34" charset="0"/>
                <a:ea typeface="Open Sans" panose="020B0606030504020204" pitchFamily="34" charset="0"/>
                <a:cs typeface="Open Sans" panose="020B0606030504020204" pitchFamily="34" charset="0"/>
              </a:rPr>
              <a:t>RESULTS Post-Election Webinar: What's next in the fight against poverty?</a:t>
            </a:r>
            <a:endParaRPr lang="en-US" sz="2200" i="1">
              <a:latin typeface="Open Sans" panose="020B0606030504020204" pitchFamily="34" charset="0"/>
              <a:ea typeface="Open Sans" panose="020B0606030504020204" pitchFamily="34" charset="0"/>
              <a:cs typeface="Open Sans" panose="020B0606030504020204" pitchFamily="34" charset="0"/>
            </a:endParaRPr>
          </a:p>
          <a:p>
            <a:pPr algn="ctr">
              <a:lnSpc>
                <a:spcPct val="114000"/>
              </a:lnSpc>
              <a:spcAft>
                <a:spcPts val="1200"/>
              </a:spcAft>
            </a:pPr>
            <a:r>
              <a:rPr lang="en-US" sz="2000" b="1">
                <a:latin typeface="Open Sans" panose="020B0606030504020204" pitchFamily="34" charset="0"/>
                <a:ea typeface="Open Sans" panose="020B0606030504020204" pitchFamily="34" charset="0"/>
                <a:cs typeface="Open Sans" panose="020B0606030504020204" pitchFamily="34" charset="0"/>
              </a:rPr>
              <a:t>Thursday, November 17, 8:30-9:30 pm ET</a:t>
            </a:r>
          </a:p>
        </p:txBody>
      </p:sp>
      <p:sp>
        <p:nvSpPr>
          <p:cNvPr id="8" name="TextBox 7">
            <a:extLst>
              <a:ext uri="{FF2B5EF4-FFF2-40B4-BE49-F238E27FC236}">
                <a16:creationId xmlns:a16="http://schemas.microsoft.com/office/drawing/2014/main" id="{A34C9A0E-0B9E-68CC-52A9-38092A574DCA}"/>
              </a:ext>
            </a:extLst>
          </p:cNvPr>
          <p:cNvSpPr txBox="1"/>
          <p:nvPr/>
        </p:nvSpPr>
        <p:spPr>
          <a:xfrm>
            <a:off x="1464370" y="130721"/>
            <a:ext cx="6215259" cy="908582"/>
          </a:xfrm>
          <a:prstGeom prst="rect">
            <a:avLst/>
          </a:prstGeom>
          <a:noFill/>
        </p:spPr>
        <p:txBody>
          <a:bodyPr wrap="square">
            <a:spAutoFit/>
          </a:bodyPr>
          <a:lstStyle/>
          <a:p>
            <a:pPr algn="ctr">
              <a:lnSpc>
                <a:spcPct val="114000"/>
              </a:lnSpc>
            </a:pPr>
            <a:r>
              <a:rPr lang="en-US" sz="2400" b="1">
                <a:solidFill>
                  <a:srgbClr val="D50032"/>
                </a:solidFill>
                <a:latin typeface="Open Sans" panose="020B0606030504020204" pitchFamily="34" charset="0"/>
                <a:ea typeface="Open Sans" panose="020B0606030504020204" pitchFamily="34" charset="0"/>
                <a:cs typeface="Open Sans" panose="020B0606030504020204" pitchFamily="34" charset="0"/>
              </a:rPr>
              <a:t>Join our special, post-election</a:t>
            </a:r>
          </a:p>
          <a:p>
            <a:pPr algn="ctr">
              <a:lnSpc>
                <a:spcPct val="114000"/>
              </a:lnSpc>
            </a:pPr>
            <a:r>
              <a:rPr lang="en-US" sz="2400" b="1">
                <a:solidFill>
                  <a:srgbClr val="D50032"/>
                </a:solidFill>
                <a:latin typeface="Open Sans" panose="020B0606030504020204" pitchFamily="34" charset="0"/>
                <a:ea typeface="Open Sans" panose="020B0606030504020204" pitchFamily="34" charset="0"/>
                <a:cs typeface="Open Sans" panose="020B0606030504020204" pitchFamily="34" charset="0"/>
              </a:rPr>
              <a:t>U.S. and Global Poverty Policy Forum </a:t>
            </a:r>
          </a:p>
        </p:txBody>
      </p:sp>
      <p:pic>
        <p:nvPicPr>
          <p:cNvPr id="9" name="Picture 2" descr="Voted printed papers on white surface">
            <a:extLst>
              <a:ext uri="{FF2B5EF4-FFF2-40B4-BE49-F238E27FC236}">
                <a16:creationId xmlns:a16="http://schemas.microsoft.com/office/drawing/2014/main" id="{BF0E6760-AD01-0359-A5ED-2BCA6B4BDA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04013"/>
            <a:ext cx="1221854" cy="81624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CA07100F-5D75-C4D5-2150-1EEED0CEE80B}"/>
              </a:ext>
            </a:extLst>
          </p:cNvPr>
          <p:cNvSpPr txBox="1"/>
          <p:nvPr/>
        </p:nvSpPr>
        <p:spPr>
          <a:xfrm>
            <a:off x="228599" y="2571750"/>
            <a:ext cx="8658967" cy="1874039"/>
          </a:xfrm>
          <a:prstGeom prst="rect">
            <a:avLst/>
          </a:prstGeom>
          <a:noFill/>
        </p:spPr>
        <p:txBody>
          <a:bodyPr wrap="square">
            <a:spAutoFit/>
          </a:bodyPr>
          <a:lstStyle/>
          <a:p>
            <a:pPr algn="ctr">
              <a:lnSpc>
                <a:spcPct val="114000"/>
              </a:lnSpc>
              <a:spcAft>
                <a:spcPts val="1200"/>
              </a:spcAft>
            </a:pPr>
            <a:r>
              <a:rPr lang="en-US" sz="1700" i="1">
                <a:latin typeface="Open Sans" panose="020B0606030504020204" pitchFamily="34" charset="0"/>
                <a:ea typeface="Open Sans" panose="020B0606030504020204" pitchFamily="34" charset="0"/>
                <a:cs typeface="Open Sans" panose="020B0606030504020204" pitchFamily="34" charset="0"/>
              </a:rPr>
              <a:t>This is a fantastic opportunity for new and current advocates to get informed, energized, and motivated to move our U.S. and global poverty agenda forward! </a:t>
            </a:r>
          </a:p>
          <a:p>
            <a:pPr algn="ctr">
              <a:lnSpc>
                <a:spcPct val="114000"/>
              </a:lnSpc>
              <a:spcAft>
                <a:spcPts val="1200"/>
              </a:spcAft>
            </a:pPr>
            <a:r>
              <a:rPr lang="en-US" sz="1700">
                <a:latin typeface="Open Sans" panose="020B0606030504020204" pitchFamily="34" charset="0"/>
                <a:ea typeface="Open Sans" panose="020B0606030504020204" pitchFamily="34" charset="0"/>
                <a:cs typeface="Open Sans" panose="020B0606030504020204" pitchFamily="34" charset="0"/>
              </a:rPr>
              <a:t>Register at: </a:t>
            </a:r>
            <a:r>
              <a:rPr lang="en-US" sz="1700">
                <a:solidFill>
                  <a:srgbClr val="D50032"/>
                </a:solidFill>
                <a:latin typeface="Open Sans" panose="020B0606030504020204"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https://results.zoom.us/meeting/register/tJAufu6upj8sG9c2Hx6HFenFh3vC3lgsLcqO</a:t>
            </a:r>
            <a:endParaRPr lang="en-US" sz="1700">
              <a:solidFill>
                <a:srgbClr val="D50032"/>
              </a:solidFill>
              <a:latin typeface="Open Sans" panose="020B0606030504020204" pitchFamily="34" charset="0"/>
              <a:ea typeface="Open Sans" panose="020B0606030504020204" pitchFamily="34" charset="0"/>
              <a:cs typeface="Open Sans" panose="020B0606030504020204" pitchFamily="34" charset="0"/>
            </a:endParaRPr>
          </a:p>
          <a:p>
            <a:pPr algn="ctr">
              <a:lnSpc>
                <a:spcPct val="114000"/>
              </a:lnSpc>
              <a:spcAft>
                <a:spcPts val="600"/>
              </a:spcAft>
            </a:pPr>
            <a:r>
              <a:rPr lang="en-US" sz="1700" b="1">
                <a:latin typeface="Open Sans" panose="020B0606030504020204" pitchFamily="34" charset="0"/>
                <a:ea typeface="Open Sans" panose="020B0606030504020204" pitchFamily="34" charset="0"/>
                <a:cs typeface="Open Sans" panose="020B0606030504020204" pitchFamily="34" charset="0"/>
              </a:rPr>
              <a:t> </a:t>
            </a:r>
            <a:r>
              <a:rPr lang="en-US" sz="1700" b="1" u="sng">
                <a:solidFill>
                  <a:srgbClr val="D50032"/>
                </a:solidFill>
                <a:latin typeface="Open Sans" panose="020B0606030504020204" pitchFamily="34" charset="0"/>
                <a:ea typeface="Open Sans" panose="020B0606030504020204" pitchFamily="34" charset="0"/>
                <a:cs typeface="Open Sans" panose="020B0606030504020204" pitchFamily="34" charset="0"/>
              </a:rPr>
              <a:t>U</a:t>
            </a:r>
            <a:r>
              <a:rPr lang="en-US" sz="1700" b="1" i="0" u="sng">
                <a:solidFill>
                  <a:srgbClr val="D50032"/>
                </a:solidFill>
                <a:effectLst/>
                <a:latin typeface="Open Sans" panose="020B0606030504020204" pitchFamily="34"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se this guide</a:t>
            </a:r>
            <a:r>
              <a:rPr lang="en-US" sz="1700" b="1" i="0">
                <a:solidFill>
                  <a:srgbClr val="D50032"/>
                </a:solidFill>
                <a:effectLst/>
                <a:latin typeface="Open Sans" panose="020B0606030504020204" pitchFamily="34" charset="0"/>
                <a:ea typeface="Open Sans" panose="020B0606030504020204" pitchFamily="34" charset="0"/>
                <a:cs typeface="Open Sans" panose="020B0606030504020204" pitchFamily="34" charset="0"/>
              </a:rPr>
              <a:t> </a:t>
            </a:r>
            <a:r>
              <a:rPr lang="en-US" sz="1700" b="1" i="0">
                <a:solidFill>
                  <a:srgbClr val="212529"/>
                </a:solidFill>
                <a:effectLst/>
                <a:latin typeface="Open Sans" panose="020B0606030504020204" pitchFamily="34" charset="0"/>
                <a:ea typeface="Open Sans" panose="020B0606030504020204" pitchFamily="34" charset="0"/>
                <a:cs typeface="Open Sans" panose="020B0606030504020204" pitchFamily="34" charset="0"/>
              </a:rPr>
              <a:t>to invite people you know to attend</a:t>
            </a:r>
            <a:endParaRPr lang="en-US" sz="1700"/>
          </a:p>
        </p:txBody>
      </p:sp>
      <p:pic>
        <p:nvPicPr>
          <p:cNvPr id="13" name="Picture 2" descr="Voted printed papers on white surface">
            <a:extLst>
              <a:ext uri="{FF2B5EF4-FFF2-40B4-BE49-F238E27FC236}">
                <a16:creationId xmlns:a16="http://schemas.microsoft.com/office/drawing/2014/main" id="{E6D53158-2A0B-7FBC-9DFF-D973512EED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5713" y="1304013"/>
            <a:ext cx="1221854" cy="816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75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0" y="152401"/>
            <a:ext cx="7772400" cy="706170"/>
          </a:xfrm>
        </p:spPr>
        <p:txBody>
          <a:bodyPr>
            <a:normAutofit/>
          </a:bodyPr>
          <a:lstStyle/>
          <a:p>
            <a:r>
              <a:rPr lang="en-US" sz="3200" b="1">
                <a:latin typeface="Open Sans"/>
                <a:ea typeface="Open Sans" panose="020B0606030504020204" pitchFamily="34" charset="0"/>
                <a:cs typeface="Open Sans" panose="020B0606030504020204" pitchFamily="34" charset="0"/>
              </a:rPr>
              <a:t>RESULTS Anti-Oppression Values</a:t>
            </a:r>
          </a:p>
        </p:txBody>
      </p:sp>
      <p:sp>
        <p:nvSpPr>
          <p:cNvPr id="6" name="TextBox 5">
            <a:extLst>
              <a:ext uri="{FF2B5EF4-FFF2-40B4-BE49-F238E27FC236}">
                <a16:creationId xmlns:a16="http://schemas.microsoft.com/office/drawing/2014/main" id="{8AC52DA5-5208-446A-B31E-C4CC58F02086}"/>
              </a:ext>
            </a:extLst>
          </p:cNvPr>
          <p:cNvSpPr txBox="1"/>
          <p:nvPr/>
        </p:nvSpPr>
        <p:spPr>
          <a:xfrm>
            <a:off x="292351" y="807166"/>
            <a:ext cx="8442357" cy="3770263"/>
          </a:xfrm>
          <a:prstGeom prst="rect">
            <a:avLst/>
          </a:prstGeom>
          <a:noFill/>
        </p:spPr>
        <p:txBody>
          <a:bodyPr wrap="square" lIns="91440" tIns="45720" rIns="91440" bIns="45720" rtlCol="0" anchor="t">
            <a:spAutoFit/>
          </a:bodyPr>
          <a:lstStyle/>
          <a:p>
            <a:r>
              <a:rPr lang="en-US"/>
              <a:t>​</a:t>
            </a:r>
            <a:r>
              <a:rPr lang="en-US" sz="1400" i="1">
                <a:latin typeface="Open Sans"/>
                <a:ea typeface="Open Sans" panose="020B0606030504020204" pitchFamily="34" charset="0"/>
                <a:cs typeface="Open Sans" panose="020B0606030504020204" pitchFamily="34" charset="0"/>
              </a:rPr>
              <a:t>RESULTS is a movement of passionate, committed everyday people. Together</a:t>
            </a:r>
          </a:p>
          <a:p>
            <a:r>
              <a:rPr lang="en-US" sz="1400" i="1">
                <a:latin typeface="Open Sans"/>
                <a:ea typeface="Open Sans" panose="020B0606030504020204" pitchFamily="34" charset="0"/>
                <a:cs typeface="Open Sans" panose="020B0606030504020204" pitchFamily="34" charset="0"/>
              </a:rPr>
              <a:t>we use our voices to influence political decisions that will bring an end to poverty.</a:t>
            </a:r>
          </a:p>
          <a:p>
            <a:pPr>
              <a:spcAft>
                <a:spcPts val="600"/>
              </a:spcAft>
            </a:pPr>
            <a:r>
              <a:rPr lang="en-US" sz="1400" i="1">
                <a:latin typeface="Open Sans"/>
                <a:ea typeface="Open Sans" panose="020B0606030504020204" pitchFamily="34" charset="0"/>
                <a:cs typeface="Open Sans" panose="020B0606030504020204" pitchFamily="34" charset="0"/>
              </a:rPr>
              <a:t>Poverty cannot end as long as oppression exists. </a:t>
            </a:r>
          </a:p>
          <a:p>
            <a:pPr>
              <a:spcAft>
                <a:spcPts val="600"/>
              </a:spcAft>
            </a:pPr>
            <a:r>
              <a:rPr lang="en-US" sz="1400" i="1">
                <a:latin typeface="Open Sans"/>
                <a:ea typeface="Open Sans" panose="020B0606030504020204" pitchFamily="34" charset="0"/>
                <a:cs typeface="Open Sans" panose="020B0606030504020204" pitchFamily="34" charset="0"/>
              </a:rPr>
              <a:t>We commit to opposing all forms of oppression, including racism, classism, colonialism, white saviorism, sexism, homophobia, transphobia, ableism, xenophobia, and religious discrimination. ​</a:t>
            </a:r>
          </a:p>
          <a:p>
            <a:pPr>
              <a:spcAft>
                <a:spcPts val="600"/>
              </a:spcAft>
            </a:pPr>
            <a:r>
              <a:rPr lang="en-US" sz="1400" i="1">
                <a:latin typeface="Open Sans"/>
                <a:ea typeface="Open Sans" panose="020B0606030504020204" pitchFamily="34" charset="0"/>
                <a:cs typeface="Open Sans" panose="020B0606030504020204" pitchFamily="34" charset="0"/>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 ​</a:t>
            </a:r>
          </a:p>
          <a:p>
            <a:pPr>
              <a:spcAft>
                <a:spcPts val="600"/>
              </a:spcAft>
            </a:pPr>
            <a:r>
              <a:rPr lang="en-US" sz="1400" i="1">
                <a:latin typeface="Open Sans"/>
                <a:ea typeface="Open Sans" panose="020B0606030504020204" pitchFamily="34" charset="0"/>
                <a:cs typeface="Open Sans" panose="020B0606030504020204" pitchFamily="34" charset="0"/>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 </a:t>
            </a:r>
          </a:p>
          <a:p>
            <a:pPr>
              <a:spcAft>
                <a:spcPts val="600"/>
              </a:spcAft>
            </a:pPr>
            <a:r>
              <a:rPr lang="en-US" sz="1400" i="1">
                <a:latin typeface="Open Sans"/>
                <a:ea typeface="Open Sans" panose="020B0606030504020204" pitchFamily="34" charset="0"/>
                <a:cs typeface="Open Sans" panose="020B0606030504020204" pitchFamily="34" charset="0"/>
              </a:rPr>
              <a:t>There are no saviors — only partners, advocates, and allies. We agree to help make the RESULTS movement a respectful, inclusive space.​</a:t>
            </a:r>
          </a:p>
          <a:p>
            <a:pPr>
              <a:spcAft>
                <a:spcPts val="600"/>
              </a:spcAft>
            </a:pPr>
            <a:r>
              <a:rPr lang="en-US" sz="1400">
                <a:latin typeface="Open Sans"/>
                <a:ea typeface="Open Sans" panose="020B0606030504020204" pitchFamily="34" charset="0"/>
                <a:cs typeface="Open Sans" panose="020B0606030504020204" pitchFamily="34" charset="0"/>
              </a:rPr>
              <a:t>Find all our anti-oppression resources at:  </a:t>
            </a:r>
            <a:r>
              <a:rPr lang="en-US" sz="1400">
                <a:latin typeface="Open Sans"/>
                <a:ea typeface="Open Sans" panose="020B0606030504020204" pitchFamily="34" charset="0"/>
                <a:cs typeface="Open Sans" panose="020B0606030504020204" pitchFamily="34" charset="0"/>
                <a:hlinkClick r:id="rId3"/>
              </a:rPr>
              <a:t>https://results.org/volunteers/anti-oppression/</a:t>
            </a:r>
            <a:r>
              <a:rPr lang="en-US" sz="1400">
                <a:latin typeface="Open Sans"/>
                <a:ea typeface="Open Sans" panose="020B0606030504020204" pitchFamily="34" charset="0"/>
                <a:cs typeface="Open Sans" panose="020B0606030504020204" pitchFamily="34" charset="0"/>
              </a:rPr>
              <a:t>  </a:t>
            </a:r>
          </a:p>
        </p:txBody>
      </p:sp>
      <p:sp>
        <p:nvSpPr>
          <p:cNvPr id="7" name="Slide Number Placeholder 6">
            <a:extLst>
              <a:ext uri="{FF2B5EF4-FFF2-40B4-BE49-F238E27FC236}">
                <a16:creationId xmlns:a16="http://schemas.microsoft.com/office/drawing/2014/main" id="{F7ECAE2D-F405-4057-8663-19CAF04BACC7}"/>
              </a:ext>
            </a:extLst>
          </p:cNvPr>
          <p:cNvSpPr>
            <a:spLocks noGrp="1"/>
          </p:cNvSpPr>
          <p:nvPr>
            <p:ph type="sldNum" sz="quarter" idx="12"/>
          </p:nvPr>
        </p:nvSpPr>
        <p:spPr>
          <a:xfrm>
            <a:off x="0" y="9834"/>
            <a:ext cx="457200" cy="273844"/>
          </a:xfrm>
        </p:spPr>
        <p:txBody>
          <a:bodyPr/>
          <a:lstStyle/>
          <a:p>
            <a:fld id="{307E6868-079E-1649-B8D1-459B42CE4DE3}" type="slidenum">
              <a:rPr lang="en-US" dirty="0" smtClean="0">
                <a:solidFill>
                  <a:schemeClr val="tx1"/>
                </a:solidFill>
              </a:rPr>
              <a:t>2</a:t>
            </a:fld>
            <a:endParaRPr lang="en-US">
              <a:solidFill>
                <a:schemeClr val="tx1"/>
              </a:solidFill>
            </a:endParaRPr>
          </a:p>
        </p:txBody>
      </p:sp>
    </p:spTree>
    <p:extLst>
      <p:ext uri="{BB962C8B-B14F-4D97-AF65-F5344CB8AC3E}">
        <p14:creationId xmlns:p14="http://schemas.microsoft.com/office/powerpoint/2010/main" val="2497675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423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972305-2F03-F541-94B8-9D13901228A8}"/>
              </a:ext>
            </a:extLst>
          </p:cNvPr>
          <p:cNvSpPr txBox="1"/>
          <p:nvPr/>
        </p:nvSpPr>
        <p:spPr>
          <a:xfrm>
            <a:off x="1088136" y="3471532"/>
            <a:ext cx="6967728" cy="1141274"/>
          </a:xfrm>
          <a:prstGeom prst="rect">
            <a:avLst/>
          </a:prstGeom>
          <a:noFill/>
        </p:spPr>
        <p:txBody>
          <a:bodyPr wrap="square" lIns="91440" tIns="45720" rIns="91440" bIns="45720" rtlCol="0" anchor="t">
            <a:spAutoFit/>
          </a:bodyPr>
          <a:lstStyle/>
          <a:p>
            <a:pPr algn="ctr">
              <a:lnSpc>
                <a:spcPct val="150000"/>
              </a:lnSpc>
            </a:pPr>
            <a:r>
              <a:rPr lang="en-US" sz="2400" b="1">
                <a:solidFill>
                  <a:schemeClr val="bg1"/>
                </a:solidFill>
                <a:latin typeface="Open Sans"/>
                <a:ea typeface="Open Sans"/>
                <a:cs typeface="Open Sans"/>
              </a:rPr>
              <a:t>Renter’s Tax Credit &amp; </a:t>
            </a:r>
          </a:p>
          <a:p>
            <a:pPr algn="ctr">
              <a:lnSpc>
                <a:spcPct val="150000"/>
              </a:lnSpc>
            </a:pPr>
            <a:r>
              <a:rPr lang="en-US" sz="2400" b="1">
                <a:solidFill>
                  <a:schemeClr val="bg1"/>
                </a:solidFill>
                <a:latin typeface="Open Sans"/>
                <a:ea typeface="Open Sans"/>
                <a:cs typeface="Open Sans"/>
              </a:rPr>
              <a:t>Achieving Economic Justice</a:t>
            </a:r>
          </a:p>
        </p:txBody>
      </p:sp>
    </p:spTree>
    <p:extLst>
      <p:ext uri="{BB962C8B-B14F-4D97-AF65-F5344CB8AC3E}">
        <p14:creationId xmlns:p14="http://schemas.microsoft.com/office/powerpoint/2010/main" val="4142540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EB24D4-B02F-7243-8082-1A9A0684AFC2}"/>
              </a:ext>
            </a:extLst>
          </p:cNvPr>
          <p:cNvSpPr>
            <a:spLocks noGrp="1"/>
          </p:cNvSpPr>
          <p:nvPr>
            <p:ph idx="1"/>
          </p:nvPr>
        </p:nvSpPr>
        <p:spPr>
          <a:xfrm>
            <a:off x="621792" y="422910"/>
            <a:ext cx="7900416" cy="4297680"/>
          </a:xfrm>
        </p:spPr>
        <p:txBody>
          <a:bodyPr vert="horz" lIns="91440" tIns="45720" rIns="91440" bIns="45720" rtlCol="0" anchor="t">
            <a:normAutofit fontScale="92500" lnSpcReduction="10000"/>
          </a:bodyPr>
          <a:lstStyle/>
          <a:p>
            <a:pPr marL="0" indent="0">
              <a:buNone/>
            </a:pPr>
            <a:r>
              <a:rPr lang="en-US" sz="2400" b="1" dirty="0">
                <a:latin typeface="Open Sans" panose="020B0606030504020204" pitchFamily="34" charset="0"/>
                <a:ea typeface="Open Sans" panose="020B0606030504020204" pitchFamily="34" charset="0"/>
                <a:cs typeface="Open Sans" panose="020B0606030504020204" pitchFamily="34" charset="0"/>
              </a:rPr>
              <a:t>State-Level Renter’s Tax Credits</a:t>
            </a:r>
          </a:p>
          <a:p>
            <a:pPr fontAlgn="base"/>
            <a:endParaRPr lang="en-US" sz="2400" dirty="0">
              <a:latin typeface="Open Sans" panose="020B0606030504020204" pitchFamily="34" charset="0"/>
              <a:ea typeface="Open Sans" panose="020B0606030504020204" pitchFamily="34" charset="0"/>
              <a:cs typeface="Open Sans" panose="020B0606030504020204" pitchFamily="34" charset="0"/>
            </a:endParaRPr>
          </a:p>
          <a:p>
            <a:r>
              <a:rPr lang="en-US" sz="2400" dirty="0">
                <a:latin typeface="Open Sans" panose="020B0606030504020204" pitchFamily="34" charset="0"/>
                <a:ea typeface="Open Sans" panose="020B0606030504020204" pitchFamily="34" charset="0"/>
                <a:cs typeface="Open Sans" panose="020B0606030504020204" pitchFamily="34" charset="0"/>
              </a:rPr>
              <a:t>23 states currently offer some type of renter’s tax credit or deduction</a:t>
            </a:r>
          </a:p>
          <a:p>
            <a:pPr lvl="1" fontAlgn="base"/>
            <a:endParaRPr lang="en-US" sz="1400" dirty="0">
              <a:latin typeface="Open Sans" panose="020B0606030504020204" pitchFamily="34" charset="0"/>
              <a:ea typeface="Open Sans" panose="020B0606030504020204" pitchFamily="34" charset="0"/>
              <a:cs typeface="Open Sans" panose="020B0606030504020204" pitchFamily="34" charset="0"/>
            </a:endParaRPr>
          </a:p>
          <a:p>
            <a:pPr lvl="1" fontAlgn="base"/>
            <a:r>
              <a:rPr lang="en-US" sz="1400" dirty="0">
                <a:latin typeface="Open Sans" panose="020B0606030504020204" pitchFamily="34" charset="0"/>
                <a:ea typeface="Open Sans" panose="020B0606030504020204" pitchFamily="34" charset="0"/>
                <a:cs typeface="Open Sans" panose="020B0606030504020204" pitchFamily="34" charset="0"/>
              </a:rPr>
              <a:t>Deductions: IN, MA, NJ​</a:t>
            </a:r>
          </a:p>
          <a:p>
            <a:pPr marL="457200" lvl="1" indent="0" fontAlgn="base">
              <a:buNone/>
            </a:pPr>
            <a:endParaRPr lang="en-US" sz="1400" dirty="0">
              <a:latin typeface="Open Sans" panose="020B0606030504020204" pitchFamily="34" charset="0"/>
              <a:ea typeface="Open Sans" panose="020B0606030504020204" pitchFamily="34" charset="0"/>
              <a:cs typeface="Open Sans" panose="020B0606030504020204" pitchFamily="34" charset="0"/>
            </a:endParaRPr>
          </a:p>
          <a:p>
            <a:pPr lvl="1" fontAlgn="base"/>
            <a:r>
              <a:rPr lang="en-US" sz="1400" dirty="0">
                <a:latin typeface="Open Sans" panose="020B0606030504020204" pitchFamily="34" charset="0"/>
                <a:ea typeface="Open Sans" panose="020B0606030504020204" pitchFamily="34" charset="0"/>
                <a:cs typeface="Open Sans" panose="020B0606030504020204" pitchFamily="34" charset="0"/>
              </a:rPr>
              <a:t>Non-Refundable Credits: AZ, CA, HI, MD, MI, MO, RI, UT​</a:t>
            </a:r>
          </a:p>
          <a:p>
            <a:pPr marL="457200" lvl="1" indent="0" fontAlgn="base">
              <a:buNone/>
            </a:pPr>
            <a:endParaRPr lang="en-US" sz="1400" dirty="0">
              <a:latin typeface="Open Sans" panose="020B0606030504020204" pitchFamily="34" charset="0"/>
              <a:ea typeface="Open Sans" panose="020B0606030504020204" pitchFamily="34" charset="0"/>
              <a:cs typeface="Open Sans" panose="020B0606030504020204" pitchFamily="34" charset="0"/>
            </a:endParaRPr>
          </a:p>
          <a:p>
            <a:pPr lvl="1" fontAlgn="base"/>
            <a:r>
              <a:rPr lang="en-US" sz="1400" dirty="0">
                <a:latin typeface="Open Sans" panose="020B0606030504020204" pitchFamily="34" charset="0"/>
                <a:ea typeface="Open Sans" panose="020B0606030504020204" pitchFamily="34" charset="0"/>
                <a:cs typeface="Open Sans" panose="020B0606030504020204" pitchFamily="34" charset="0"/>
              </a:rPr>
              <a:t>Categorical Eligibility (only for elderly and/or disabled): AZ, CO, CT, IA, MO, MT, NM, ND, PA, RI, UT​</a:t>
            </a:r>
          </a:p>
          <a:p>
            <a:pPr marL="457200" lvl="1" indent="0" fontAlgn="base">
              <a:buNone/>
            </a:pPr>
            <a:endParaRPr lang="en-US" sz="1400" dirty="0">
              <a:latin typeface="Open Sans" panose="020B0606030504020204" pitchFamily="34" charset="0"/>
              <a:ea typeface="Open Sans" panose="020B0606030504020204" pitchFamily="34" charset="0"/>
              <a:cs typeface="Open Sans" panose="020B0606030504020204" pitchFamily="34" charset="0"/>
            </a:endParaRPr>
          </a:p>
          <a:p>
            <a:pPr lvl="1" fontAlgn="base"/>
            <a:r>
              <a:rPr lang="en-US" sz="1400" dirty="0">
                <a:latin typeface="Open Sans" panose="020B0606030504020204" pitchFamily="34" charset="0"/>
                <a:ea typeface="Open Sans" panose="020B0606030504020204" pitchFamily="34" charset="0"/>
                <a:cs typeface="Open Sans" panose="020B0606030504020204" pitchFamily="34" charset="0"/>
              </a:rPr>
              <a:t>Others have refundable credits, but often they are not enough: CA: $60, HI: $50</a:t>
            </a:r>
          </a:p>
          <a:p>
            <a:pPr marL="457200" lvl="1" indent="0" fontAlgn="base">
              <a:buNone/>
            </a:pPr>
            <a:endParaRPr lang="en-US" sz="1400" dirty="0">
              <a:latin typeface="Open Sans" panose="020B0606030504020204" pitchFamily="34" charset="0"/>
              <a:ea typeface="Open Sans" panose="020B0606030504020204" pitchFamily="34" charset="0"/>
              <a:cs typeface="Open Sans" panose="020B0606030504020204" pitchFamily="34" charset="0"/>
            </a:endParaRPr>
          </a:p>
          <a:p>
            <a:pPr lvl="1"/>
            <a:r>
              <a:rPr lang="en-US" sz="1400" dirty="0">
                <a:latin typeface="Open Sans" panose="020B0606030504020204" pitchFamily="34" charset="0"/>
                <a:ea typeface="Open Sans" panose="020B0606030504020204" pitchFamily="34" charset="0"/>
                <a:cs typeface="Open Sans" panose="020B0606030504020204" pitchFamily="34" charset="0"/>
              </a:rPr>
              <a:t>Noteworthy states: MN, DC</a:t>
            </a:r>
          </a:p>
          <a:p>
            <a:pPr lvl="1"/>
            <a:endParaRPr lang="en-US" sz="1400" dirty="0">
              <a:latin typeface="Open Sans" panose="020B0606030504020204" pitchFamily="34" charset="0"/>
              <a:ea typeface="Open Sans" panose="020B0606030504020204" pitchFamily="34" charset="0"/>
              <a:cs typeface="Open Sans" panose="020B0606030504020204" pitchFamily="34" charset="0"/>
            </a:endParaRPr>
          </a:p>
          <a:p>
            <a:pPr lvl="1"/>
            <a:r>
              <a:rPr lang="en-US" sz="1400" dirty="0">
                <a:latin typeface="Open Sans" panose="020B0606030504020204" pitchFamily="34" charset="0"/>
                <a:ea typeface="Open Sans" panose="020B0606030504020204" pitchFamily="34" charset="0"/>
                <a:cs typeface="Open Sans" panose="020B0606030504020204" pitchFamily="34" charset="0"/>
              </a:rPr>
              <a:t>Two states recently introduced legislation: KY, NE</a:t>
            </a:r>
          </a:p>
        </p:txBody>
      </p:sp>
    </p:spTree>
    <p:extLst>
      <p:ext uri="{BB962C8B-B14F-4D97-AF65-F5344CB8AC3E}">
        <p14:creationId xmlns:p14="http://schemas.microsoft.com/office/powerpoint/2010/main" val="4255068829"/>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D1B-2F57-515D-5262-3169B65B75B9}"/>
              </a:ext>
            </a:extLst>
          </p:cNvPr>
          <p:cNvSpPr>
            <a:spLocks noGrp="1"/>
          </p:cNvSpPr>
          <p:nvPr>
            <p:ph type="title"/>
          </p:nvPr>
        </p:nvSpPr>
        <p:spPr>
          <a:xfrm>
            <a:off x="561109" y="205979"/>
            <a:ext cx="7401491" cy="857250"/>
          </a:xfrm>
        </p:spPr>
        <p:txBody>
          <a:bodyPr>
            <a:normAutofit/>
          </a:bodyPr>
          <a:lstStyle/>
          <a:p>
            <a:pPr algn="l"/>
            <a:r>
              <a:rPr lang="en-US" sz="3600" b="1" dirty="0">
                <a:latin typeface="Open Sans"/>
                <a:ea typeface="Open Sans"/>
                <a:cs typeface="Calibri"/>
              </a:rPr>
              <a:t>Elements of RTC</a:t>
            </a:r>
            <a:endParaRPr lang="en-US" sz="3600" b="1" dirty="0">
              <a:cs typeface="Calibri"/>
            </a:endParaRPr>
          </a:p>
        </p:txBody>
      </p:sp>
      <p:sp>
        <p:nvSpPr>
          <p:cNvPr id="3" name="Content Placeholder 2">
            <a:extLst>
              <a:ext uri="{FF2B5EF4-FFF2-40B4-BE49-F238E27FC236}">
                <a16:creationId xmlns:a16="http://schemas.microsoft.com/office/drawing/2014/main" id="{2D13D634-BE9E-F83E-B466-BBF9A0E5C63C}"/>
              </a:ext>
            </a:extLst>
          </p:cNvPr>
          <p:cNvSpPr>
            <a:spLocks noGrp="1"/>
          </p:cNvSpPr>
          <p:nvPr>
            <p:ph idx="1"/>
          </p:nvPr>
        </p:nvSpPr>
        <p:spPr>
          <a:xfrm>
            <a:off x="457200" y="1200151"/>
            <a:ext cx="8229600" cy="3560726"/>
          </a:xfrm>
        </p:spPr>
        <p:txBody>
          <a:bodyPr vert="horz" lIns="91440" tIns="45720" rIns="91440" bIns="45720" rtlCol="0" anchor="t">
            <a:normAutofit fontScale="47500" lnSpcReduction="20000"/>
          </a:bodyPr>
          <a:lstStyle/>
          <a:p>
            <a:pPr>
              <a:lnSpc>
                <a:spcPct val="134000"/>
              </a:lnSpc>
              <a:spcBef>
                <a:spcPts val="0"/>
              </a:spcBef>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Eligibility</a:t>
            </a:r>
          </a:p>
          <a:p>
            <a:pPr lvl="1">
              <a:lnSpc>
                <a:spcPct val="134000"/>
              </a:lnSpc>
              <a:spcBef>
                <a:spcPts val="0"/>
              </a:spcBef>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Income requirements/caps</a:t>
            </a:r>
          </a:p>
          <a:p>
            <a:pPr lvl="1">
              <a:lnSpc>
                <a:spcPct val="134000"/>
              </a:lnSpc>
              <a:spcBef>
                <a:spcPts val="0"/>
              </a:spcBef>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Age, (dis)ability, geographical area</a:t>
            </a:r>
          </a:p>
          <a:p>
            <a:pPr>
              <a:lnSpc>
                <a:spcPct val="134000"/>
              </a:lnSpc>
              <a:spcBef>
                <a:spcPts val="0"/>
              </a:spcBef>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Delivery </a:t>
            </a:r>
          </a:p>
          <a:p>
            <a:pPr lvl="1">
              <a:lnSpc>
                <a:spcPct val="134000"/>
              </a:lnSpc>
              <a:spcBef>
                <a:spcPts val="0"/>
              </a:spcBef>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Landlord or tenant?</a:t>
            </a:r>
          </a:p>
          <a:p>
            <a:pPr lvl="1">
              <a:lnSpc>
                <a:spcPct val="134000"/>
              </a:lnSpc>
              <a:spcBef>
                <a:spcPts val="0"/>
              </a:spcBef>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Periodic or annually?</a:t>
            </a:r>
          </a:p>
          <a:p>
            <a:pPr>
              <a:lnSpc>
                <a:spcPct val="134000"/>
              </a:lnSpc>
              <a:spcBef>
                <a:spcPts val="0"/>
              </a:spcBef>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Required Documents</a:t>
            </a:r>
          </a:p>
          <a:p>
            <a:pPr lvl="1">
              <a:lnSpc>
                <a:spcPct val="134000"/>
              </a:lnSpc>
              <a:spcBef>
                <a:spcPts val="0"/>
              </a:spcBef>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Lease, rent receipts, proof of residency</a:t>
            </a:r>
          </a:p>
          <a:p>
            <a:pPr>
              <a:lnSpc>
                <a:spcPct val="134000"/>
              </a:lnSpc>
              <a:spcBef>
                <a:spcPts val="0"/>
              </a:spcBef>
              <a:spcAft>
                <a:spcPts val="600"/>
              </a:spcAft>
            </a:pPr>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Amount Calculation</a:t>
            </a:r>
          </a:p>
          <a:p>
            <a:pPr lvl="1">
              <a:lnSpc>
                <a:spcPct val="134000"/>
              </a:lnSpc>
              <a:spcBef>
                <a:spcPts val="0"/>
              </a:spcBef>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Universal payment or relationship between income, rent payment, and/or local fair market rent</a:t>
            </a:r>
          </a:p>
        </p:txBody>
      </p:sp>
    </p:spTree>
    <p:extLst>
      <p:ext uri="{BB962C8B-B14F-4D97-AF65-F5344CB8AC3E}">
        <p14:creationId xmlns:p14="http://schemas.microsoft.com/office/powerpoint/2010/main" val="1407886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EB24D4-B02F-7243-8082-1A9A0684AFC2}"/>
              </a:ext>
            </a:extLst>
          </p:cNvPr>
          <p:cNvSpPr>
            <a:spLocks noGrp="1"/>
          </p:cNvSpPr>
          <p:nvPr>
            <p:ph idx="1"/>
          </p:nvPr>
        </p:nvSpPr>
        <p:spPr>
          <a:xfrm>
            <a:off x="298301" y="293514"/>
            <a:ext cx="7900416" cy="4297680"/>
          </a:xfrm>
        </p:spPr>
        <p:txBody>
          <a:bodyPr vert="horz" lIns="91440" tIns="45720" rIns="91440" bIns="45720" rtlCol="0" anchor="t">
            <a:normAutofit/>
          </a:bodyPr>
          <a:lstStyle/>
          <a:p>
            <a:pPr marL="0" indent="0">
              <a:buNone/>
            </a:pPr>
            <a:r>
              <a:rPr lang="en-US" sz="4000" b="1" dirty="0">
                <a:latin typeface="Open Sans" panose="020B0606030504020204" pitchFamily="34" charset="0"/>
                <a:ea typeface="Open Sans" panose="020B0606030504020204" pitchFamily="34" charset="0"/>
                <a:cs typeface="Open Sans" panose="020B0606030504020204" pitchFamily="34" charset="0"/>
              </a:rPr>
              <a:t>Why is renter's tax credit needed?</a:t>
            </a:r>
          </a:p>
          <a:p>
            <a:pPr marL="0" indent="0">
              <a:buNone/>
            </a:pPr>
            <a:endParaRPr lang="en-US" sz="4000" i="1" dirty="0">
              <a:latin typeface="Open Sans" panose="020B0606030504020204" pitchFamily="34" charset="0"/>
              <a:ea typeface="Open Sans" panose="020B0606030504020204" pitchFamily="34" charset="0"/>
              <a:cs typeface="Open Sans" panose="020B0606030504020204" pitchFamily="34" charset="0"/>
            </a:endParaRPr>
          </a:p>
          <a:p>
            <a:r>
              <a:rPr lang="en-US" sz="4000" dirty="0">
                <a:latin typeface="Open Sans" panose="020B0606030504020204" pitchFamily="34" charset="0"/>
                <a:ea typeface="Open Sans" panose="020B0606030504020204" pitchFamily="34" charset="0"/>
                <a:cs typeface="Open Sans" panose="020B0606030504020204" pitchFamily="34" charset="0"/>
              </a:rPr>
              <a:t>Unaffordable rents</a:t>
            </a:r>
          </a:p>
          <a:p>
            <a:r>
              <a:rPr lang="en-US" sz="4000" dirty="0">
                <a:latin typeface="Open Sans" panose="020B0606030504020204" pitchFamily="34" charset="0"/>
                <a:ea typeface="Open Sans" panose="020B0606030504020204" pitchFamily="34" charset="0"/>
                <a:cs typeface="Open Sans" panose="020B0606030504020204" pitchFamily="34" charset="0"/>
              </a:rPr>
              <a:t>Housing shortage</a:t>
            </a:r>
          </a:p>
          <a:p>
            <a:endParaRPr lang="en-US" sz="4400" dirty="0">
              <a:latin typeface="Calibri"/>
              <a:ea typeface="Open Sans" panose="020B0606030504020204" pitchFamily="34" charset="0"/>
              <a:cs typeface="Open Sans" panose="020B0606030504020204" pitchFamily="34" charset="0"/>
            </a:endParaRPr>
          </a:p>
          <a:p>
            <a:endParaRPr lang="en-US" sz="2800" dirty="0">
              <a:latin typeface="Calibri"/>
              <a:ea typeface="Open Sans" panose="020B0606030504020204" pitchFamily="34" charset="0"/>
              <a:cs typeface="Open Sans" panose="020B0606030504020204" pitchFamily="34" charset="0"/>
            </a:endParaRPr>
          </a:p>
          <a:p>
            <a:pPr marL="0" indent="0">
              <a:buNone/>
            </a:pPr>
            <a:endParaRPr lang="en-US" sz="2800" dirty="0">
              <a:latin typeface="Calibri"/>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508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697BCCAC-5530-7804-F7B5-491E81DD13E8}"/>
              </a:ext>
            </a:extLst>
          </p:cNvPr>
          <p:cNvPicPr>
            <a:picLocks noGrp="1" noChangeAspect="1"/>
          </p:cNvPicPr>
          <p:nvPr>
            <p:ph idx="1"/>
          </p:nvPr>
        </p:nvPicPr>
        <p:blipFill>
          <a:blip r:embed="rId3"/>
          <a:stretch>
            <a:fillRect/>
          </a:stretch>
        </p:blipFill>
        <p:spPr>
          <a:xfrm>
            <a:off x="788868" y="491696"/>
            <a:ext cx="6876151" cy="3862477"/>
          </a:xfrm>
        </p:spPr>
      </p:pic>
    </p:spTree>
    <p:extLst>
      <p:ext uri="{BB962C8B-B14F-4D97-AF65-F5344CB8AC3E}">
        <p14:creationId xmlns:p14="http://schemas.microsoft.com/office/powerpoint/2010/main" val="1320648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EB24D4-B02F-7243-8082-1A9A0684AFC2}"/>
              </a:ext>
            </a:extLst>
          </p:cNvPr>
          <p:cNvSpPr>
            <a:spLocks noGrp="1"/>
          </p:cNvSpPr>
          <p:nvPr>
            <p:ph idx="1"/>
          </p:nvPr>
        </p:nvSpPr>
        <p:spPr>
          <a:xfrm>
            <a:off x="621792" y="422910"/>
            <a:ext cx="7900416" cy="4297680"/>
          </a:xfrm>
        </p:spPr>
        <p:txBody>
          <a:bodyPr vert="horz" lIns="91440" tIns="45720" rIns="91440" bIns="45720" rtlCol="0" anchor="t">
            <a:normAutofit fontScale="47500" lnSpcReduction="20000"/>
          </a:bodyPr>
          <a:lstStyle/>
          <a:p>
            <a:pPr marL="0" indent="0">
              <a:lnSpc>
                <a:spcPct val="134000"/>
              </a:lnSpc>
              <a:spcBef>
                <a:spcPts val="0"/>
              </a:spcBef>
              <a:spcAft>
                <a:spcPts val="600"/>
              </a:spcAft>
              <a:buNone/>
            </a:pPr>
            <a:r>
              <a:rPr lang="en-US" sz="4200" b="1" dirty="0">
                <a:latin typeface="Open Sans" panose="020B0606030504020204" pitchFamily="34" charset="0"/>
                <a:ea typeface="Open Sans" panose="020B0606030504020204" pitchFamily="34" charset="0"/>
                <a:cs typeface="Open Sans" panose="020B0606030504020204" pitchFamily="34" charset="0"/>
              </a:rPr>
              <a:t>Bipartisanship</a:t>
            </a:r>
          </a:p>
          <a:p>
            <a:pPr>
              <a:lnSpc>
                <a:spcPct val="134000"/>
              </a:lnSpc>
              <a:spcBef>
                <a:spcPts val="0"/>
              </a:spcBef>
              <a:spcAft>
                <a:spcPts val="600"/>
              </a:spcAft>
            </a:pPr>
            <a:endParaRPr lang="en-US" sz="4200" dirty="0">
              <a:latin typeface="Open Sans" panose="020B0606030504020204" pitchFamily="34" charset="0"/>
              <a:ea typeface="Open Sans" panose="020B0606030504020204" pitchFamily="34" charset="0"/>
              <a:cs typeface="Open Sans" panose="020B0606030504020204" pitchFamily="34" charset="0"/>
            </a:endParaRPr>
          </a:p>
          <a:p>
            <a:pPr>
              <a:lnSpc>
                <a:spcPct val="134000"/>
              </a:lnSpc>
              <a:spcBef>
                <a:spcPts val="0"/>
              </a:spcBef>
              <a:spcAft>
                <a:spcPts val="600"/>
              </a:spcAft>
            </a:pPr>
            <a:r>
              <a:rPr lang="en-US" sz="4200" dirty="0">
                <a:latin typeface="Open Sans" panose="020B0606030504020204" pitchFamily="34" charset="0"/>
                <a:ea typeface="Open Sans" panose="020B0606030504020204" pitchFamily="34" charset="0"/>
                <a:cs typeface="Open Sans" panose="020B0606030504020204" pitchFamily="34" charset="0"/>
              </a:rPr>
              <a:t>Seeing support for state-level renter’s tax credits from </a:t>
            </a:r>
            <a:r>
              <a:rPr lang="en-US" sz="4200" b="1" i="1" dirty="0">
                <a:latin typeface="Open Sans" panose="020B0606030504020204" pitchFamily="34" charset="0"/>
                <a:ea typeface="Open Sans" panose="020B0606030504020204" pitchFamily="34" charset="0"/>
                <a:cs typeface="Open Sans" panose="020B0606030504020204" pitchFamily="34" charset="0"/>
              </a:rPr>
              <a:t>BOTH</a:t>
            </a:r>
            <a:r>
              <a:rPr lang="en-US" sz="4200" dirty="0">
                <a:latin typeface="Open Sans" panose="020B0606030504020204" pitchFamily="34" charset="0"/>
                <a:ea typeface="Open Sans" panose="020B0606030504020204" pitchFamily="34" charset="0"/>
                <a:cs typeface="Open Sans" panose="020B0606030504020204" pitchFamily="34" charset="0"/>
              </a:rPr>
              <a:t> Democrats and Republicans</a:t>
            </a:r>
            <a:endParaRPr lang="en-US" sz="3400" dirty="0">
              <a:latin typeface="Open Sans" panose="020B0606030504020204" pitchFamily="34" charset="0"/>
              <a:ea typeface="Open Sans" panose="020B0606030504020204" pitchFamily="34" charset="0"/>
              <a:cs typeface="Open Sans" panose="020B0606030504020204" pitchFamily="34" charset="0"/>
            </a:endParaRPr>
          </a:p>
          <a:p>
            <a:pPr marL="1028700" lvl="1">
              <a:lnSpc>
                <a:spcPct val="134000"/>
              </a:lnSpc>
              <a:spcBef>
                <a:spcPts val="0"/>
              </a:spcBef>
              <a:spcAft>
                <a:spcPts val="600"/>
              </a:spcAft>
            </a:pPr>
            <a:r>
              <a:rPr lang="en-US" sz="4200" dirty="0">
                <a:latin typeface="Open Sans" panose="020B0606030504020204" pitchFamily="34" charset="0"/>
                <a:ea typeface="Open Sans" panose="020B0606030504020204" pitchFamily="34" charset="0"/>
                <a:cs typeface="Open Sans" panose="020B0606030504020204" pitchFamily="34" charset="0"/>
              </a:rPr>
              <a:t>Bipartisan bills in state legislature to expand and increase credits in CA, MN, and MO</a:t>
            </a:r>
          </a:p>
          <a:p>
            <a:pPr marL="1028700" lvl="1">
              <a:lnSpc>
                <a:spcPct val="134000"/>
              </a:lnSpc>
              <a:spcBef>
                <a:spcPts val="0"/>
              </a:spcBef>
              <a:spcAft>
                <a:spcPts val="600"/>
              </a:spcAft>
            </a:pPr>
            <a:r>
              <a:rPr lang="en-US" sz="4200" dirty="0">
                <a:latin typeface="Open Sans" panose="020B0606030504020204" pitchFamily="34" charset="0"/>
                <a:ea typeface="Open Sans" panose="020B0606030504020204" pitchFamily="34" charset="0"/>
                <a:cs typeface="Open Sans" panose="020B0606030504020204" pitchFamily="34" charset="0"/>
              </a:rPr>
              <a:t>Republican support for programs that use categorical eligibility (CA, CT, MN, MT)</a:t>
            </a:r>
          </a:p>
          <a:p>
            <a:pPr>
              <a:lnSpc>
                <a:spcPct val="134000"/>
              </a:lnSpc>
              <a:spcBef>
                <a:spcPts val="0"/>
              </a:spcBef>
              <a:spcAft>
                <a:spcPts val="600"/>
              </a:spcAft>
            </a:pPr>
            <a:r>
              <a:rPr lang="en-US" sz="4200" dirty="0">
                <a:latin typeface="Open Sans" panose="020B0606030504020204" pitchFamily="34" charset="0"/>
                <a:ea typeface="Open Sans" panose="020B0606030504020204" pitchFamily="34" charset="0"/>
                <a:cs typeface="Open Sans" panose="020B0606030504020204" pitchFamily="34" charset="0"/>
              </a:rPr>
              <a:t>Main source of contention will likely be cost, work requirements</a:t>
            </a:r>
            <a:endParaRPr lang="en-US" sz="3400" dirty="0">
              <a:latin typeface="Open Sans" panose="020B0606030504020204" pitchFamily="34" charset="0"/>
              <a:ea typeface="Open Sans" panose="020B0606030504020204" pitchFamily="34" charset="0"/>
              <a:cs typeface="Open Sans" panose="020B0606030504020204" pitchFamily="34" charset="0"/>
            </a:endParaRPr>
          </a:p>
          <a:p>
            <a:pPr lvl="1" fontAlgn="base"/>
            <a:endParaRPr lang="en-US" dirty="0"/>
          </a:p>
          <a:p>
            <a:pPr fontAlgn="base"/>
            <a:endParaRPr lang="en-US" dirty="0"/>
          </a:p>
          <a:p>
            <a:pPr marL="0" indent="0">
              <a:buNone/>
            </a:pP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6954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368C2AF8-C269-5978-D5DB-C6D9C248861A}"/>
              </a:ext>
            </a:extLst>
          </p:cNvPr>
          <p:cNvPicPr>
            <a:picLocks noGrp="1" noChangeAspect="1"/>
          </p:cNvPicPr>
          <p:nvPr>
            <p:ph idx="1"/>
          </p:nvPr>
        </p:nvPicPr>
        <p:blipFill>
          <a:blip r:embed="rId3"/>
          <a:stretch>
            <a:fillRect/>
          </a:stretch>
        </p:blipFill>
        <p:spPr>
          <a:xfrm>
            <a:off x="1502893" y="240462"/>
            <a:ext cx="6127431" cy="4666868"/>
          </a:xfrm>
        </p:spPr>
      </p:pic>
    </p:spTree>
    <p:extLst>
      <p:ext uri="{BB962C8B-B14F-4D97-AF65-F5344CB8AC3E}">
        <p14:creationId xmlns:p14="http://schemas.microsoft.com/office/powerpoint/2010/main" val="3476418944"/>
      </p:ext>
    </p:extLst>
  </p:cSld>
  <p:clrMapOvr>
    <a:masterClrMapping/>
  </p:clrMapOvr>
</p:sld>
</file>

<file path=ppt/theme/theme1.xml><?xml version="1.0" encoding="utf-8"?>
<a:theme xmlns:a="http://schemas.openxmlformats.org/drawingml/2006/main" name="2020Rebra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lideGuidelines" id="{0C329B07-4D7F-8E49-B64E-BA15B3672D8D}" vid="{F4F3C6C2-6E19-C147-8286-39595280D853}"/>
    </a:ext>
  </a:extLst>
</a:theme>
</file>

<file path=ppt/theme/theme2.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lideGuidelines" id="{0C329B07-4D7F-8E49-B64E-BA15B3672D8D}" vid="{A99031BE-3395-D94C-B402-8563EACF8306}"/>
    </a:ext>
  </a:extLst>
</a:theme>
</file>

<file path=ppt/theme/theme3.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52b8659-eb92-470e-b40f-1c994b2ac523">
      <Terms xmlns="http://schemas.microsoft.com/office/infopath/2007/PartnerControls"/>
    </lcf76f155ced4ddcb4097134ff3c332f>
    <TaxCatchAll xmlns="876372d7-2542-4065-ad3b-22612840f7b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D0AB9154C171E409E0131327301D05C" ma:contentTypeVersion="16" ma:contentTypeDescription="Create a new document." ma:contentTypeScope="" ma:versionID="2720f51342580908b8c628f2ec2e6f4d">
  <xsd:schema xmlns:xsd="http://www.w3.org/2001/XMLSchema" xmlns:xs="http://www.w3.org/2001/XMLSchema" xmlns:p="http://schemas.microsoft.com/office/2006/metadata/properties" xmlns:ns2="876372d7-2542-4065-ad3b-22612840f7b4" xmlns:ns3="552b8659-eb92-470e-b40f-1c994b2ac523" targetNamespace="http://schemas.microsoft.com/office/2006/metadata/properties" ma:root="true" ma:fieldsID="1b824d3948b2e1322baff5ee174a7c2d" ns2:_="" ns3:_="">
    <xsd:import namespace="876372d7-2542-4065-ad3b-22612840f7b4"/>
    <xsd:import namespace="552b8659-eb92-470e-b40f-1c994b2ac52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372d7-2542-4065-ad3b-22612840f7b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c4304401-0739-43d9-9756-6f1eda3a30aa}" ma:internalName="TaxCatchAll" ma:showField="CatchAllData" ma:web="876372d7-2542-4065-ad3b-22612840f7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52b8659-eb92-470e-b40f-1c994b2ac52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0D6952-3845-40B3-AB8D-F1080482EE6B}">
  <ds:schemaRefs>
    <ds:schemaRef ds:uri="552b8659-eb92-470e-b40f-1c994b2ac523"/>
    <ds:schemaRef ds:uri="876372d7-2542-4065-ad3b-22612840f7b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911C449-FFBE-4D4C-9482-EA843A45E042}">
  <ds:schemaRefs>
    <ds:schemaRef ds:uri="552b8659-eb92-470e-b40f-1c994b2ac523"/>
    <ds:schemaRef ds:uri="876372d7-2542-4065-ad3b-22612840f7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EB5096D-35C9-4820-AB4B-93A132F231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2020Rebrand</Template>
  <TotalTime>2</TotalTime>
  <Words>2027</Words>
  <Application>Microsoft Office PowerPoint</Application>
  <PresentationFormat>On-screen Show (16:9)</PresentationFormat>
  <Paragraphs>169</Paragraphs>
  <Slides>20</Slides>
  <Notes>19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20</vt:i4>
      </vt:variant>
    </vt:vector>
  </HeadingPairs>
  <TitlesOfParts>
    <vt:vector size="28" baseType="lpstr">
      <vt:lpstr>Arial</vt:lpstr>
      <vt:lpstr>Calibri</vt:lpstr>
      <vt:lpstr>Courier New</vt:lpstr>
      <vt:lpstr>Open Sans</vt:lpstr>
      <vt:lpstr>Wingdings</vt:lpstr>
      <vt:lpstr>2020Rebrand</vt:lpstr>
      <vt:lpstr>Office Theme</vt:lpstr>
      <vt:lpstr>Office Theme</vt:lpstr>
      <vt:lpstr>PowerPoint Presentation</vt:lpstr>
      <vt:lpstr>RESULTS Anti-Oppression Values</vt:lpstr>
      <vt:lpstr>PowerPoint Presentation</vt:lpstr>
      <vt:lpstr>PowerPoint Presentation</vt:lpstr>
      <vt:lpstr>Elements of RTC</vt:lpstr>
      <vt:lpstr>PowerPoint Presentation</vt:lpstr>
      <vt:lpstr>PowerPoint Presentation</vt:lpstr>
      <vt:lpstr>PowerPoint Presentation</vt:lpstr>
      <vt:lpstr>PowerPoint Presentation</vt:lpstr>
      <vt:lpstr>Who needs RTC? How can it help?</vt:lpstr>
      <vt:lpstr>U.S. Poverty Guest Speaker  Danielle Bautista Senior Policy Associate SaverLife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Jos Linn</cp:lastModifiedBy>
  <cp:revision>2</cp:revision>
  <dcterms:created xsi:type="dcterms:W3CDTF">2022-07-07T16:06:10Z</dcterms:created>
  <dcterms:modified xsi:type="dcterms:W3CDTF">2022-10-21T00:20:28Z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0x0101003D0AB9154C171E409E0131327301D05C</vt:lpwstr>
  </property>
  <property fmtid="{D5CDD505-2E9C-101B-9397-08002B2CF9AE}" pid="3" name="MediaServiceImageTags">
    <vt:lpwstr/>
  </property>
  <property fmtid="{D5CDD505-2E9C-101B-9397-08002B2CF9AE}" pid="4" name="NXPowerLiteLastOptimized">
    <vt:lpwstr>615275</vt:lpwstr>
  </property>
  <property fmtid="{D5CDD505-2E9C-101B-9397-08002B2CF9AE}" pid="5" name="NXPowerLiteSettings">
    <vt:lpwstr>F7000400038000</vt:lpwstr>
  </property>
  <property fmtid="{D5CDD505-2E9C-101B-9397-08002B2CF9AE}" pid="6" name="NXPowerLiteVersion">
    <vt:lpwstr>S9.2.0</vt:lpwstr>
  </property>
</Properties>
</file>