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8.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9.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10.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9" r:id="rId5"/>
    <p:sldMasterId id="2147483764" r:id="rId6"/>
    <p:sldMasterId id="2147483694" r:id="rId7"/>
    <p:sldMasterId id="2147483717" r:id="rId8"/>
    <p:sldMasterId id="2147483734" r:id="rId9"/>
    <p:sldMasterId id="2147483679" r:id="rId10"/>
    <p:sldMasterId id="2147483784" r:id="rId11"/>
    <p:sldMasterId id="2147483813" r:id="rId12"/>
    <p:sldMasterId id="2147483807" r:id="rId13"/>
    <p:sldMasterId id="2147483648" r:id="rId14"/>
  </p:sldMasterIdLst>
  <p:notesMasterIdLst>
    <p:notesMasterId r:id="rId30"/>
  </p:notesMasterIdLst>
  <p:sldIdLst>
    <p:sldId id="953" r:id="rId15"/>
    <p:sldId id="1691" r:id="rId16"/>
    <p:sldId id="1699" r:id="rId17"/>
    <p:sldId id="1692" r:id="rId18"/>
    <p:sldId id="1693" r:id="rId19"/>
    <p:sldId id="1682" r:id="rId20"/>
    <p:sldId id="1683" r:id="rId21"/>
    <p:sldId id="1685" r:id="rId22"/>
    <p:sldId id="1676" r:id="rId23"/>
    <p:sldId id="1679" r:id="rId24"/>
    <p:sldId id="1684" r:id="rId25"/>
    <p:sldId id="1664" r:id="rId26"/>
    <p:sldId id="1696" r:id="rId27"/>
    <p:sldId id="1698" r:id="rId28"/>
    <p:sldId id="954"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5"/>
    <a:srgbClr val="D50032"/>
    <a:srgbClr val="29B5CF"/>
    <a:srgbClr val="FFB81C"/>
    <a:srgbClr val="000000"/>
    <a:srgbClr val="ED1944"/>
    <a:srgbClr val="FBFBFB"/>
    <a:srgbClr val="E41034"/>
    <a:srgbClr val="F5F9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1CFC0-6D80-4463-911C-080F9DFC2B3A}" v="614" dt="2022-10-14T20:37:37.643"/>
    <p1510:client id="{695D5922-6790-B191-71A4-9BC2EFC59904}" v="11" dt="2022-08-18T17:29:36.817"/>
    <p1510:client id="{7F769044-DFB2-BE47-28D0-BF9E2A3CCAA4}" v="573" dt="2022-09-16T14:07:29.301"/>
    <p1510:client id="{D43AA429-437A-4292-A3EE-7E23E3F3DB96}" v="1490" dt="2022-08-17T18:57:55.421"/>
    <p1510:client id="{D5493BB5-922A-6E0C-9214-BD13C6173C2C}" v="69" dt="2022-09-14T19:03:13.700"/>
    <p1510:client id="{D9EE2FC7-7C54-7397-05A5-20A336665C51}" v="312" dt="2022-10-20T17:07:22.199"/>
    <p1510:client id="{E501C1BA-2761-B05D-C658-15F9DFC7D7A5}" v="5" dt="2022-09-19T17:31:26.881"/>
    <p1510:client id="{F28D771D-42A1-8428-E8AF-0C4B61091169}" v="12" dt="2022-09-19T23:53:38.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21" Type="http://schemas.openxmlformats.org/officeDocument/2006/relationships/slide" Target="slides/slide7.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cbpp.org/blog/inflation-report-underscores-urgency-to-extend-child-tax-credit-expansion" TargetMode="External"/><Relationship Id="rId3" Type="http://schemas.openxmlformats.org/officeDocument/2006/relationships/hyperlink" Target="https://www.cbpp.org/blog/rising-food-and-energy-prices-underscore-the-urgency-of-acting-on-the-child-tax-credit" TargetMode="External"/><Relationship Id="rId7" Type="http://schemas.openxmlformats.org/officeDocument/2006/relationships/hyperlink" Target="https://skdknick.us2.list-manage.com/track/click?u=13ebd05ffc936c0e3ce907205&amp;id=1cf1e84b37&amp;e=1039295cc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thehill.com/policy/finance/597621-expected-rent-spike-adds-to-record-inflation/" TargetMode="External"/><Relationship Id="rId5" Type="http://schemas.openxmlformats.org/officeDocument/2006/relationships/hyperlink" Target="https://skdknick.us2.list-manage.com/track/click?u=13ebd05ffc936c0e3ce907205&amp;id=3c5c965646&amp;e=1039295ccd" TargetMode="External"/><Relationship Id="rId10" Type="http://schemas.openxmlformats.org/officeDocument/2006/relationships/hyperlink" Target="https://humanityforward.com/2022/04/study-finds-employment-declined-for-parents-after-ending-ctc-payments/" TargetMode="External"/><Relationship Id="rId4" Type="http://schemas.openxmlformats.org/officeDocument/2006/relationships/hyperlink" Target="https://www.brookings.edu/wp-content/uploads/2022/04/Child-Tax-Credit-Report-Final_Updated.pdf" TargetMode="External"/><Relationship Id="rId9" Type="http://schemas.openxmlformats.org/officeDocument/2006/relationships/hyperlink" Target="https://www.nytimes.com/2022/05/02/opinion/child-tax-credit.html?unlocked_article_code=AAAAAAAAAAAAAAAACEIPuomT1JKd6J17Vw1cRCfTTMQmqxCdw_PIxftm3iWka3DIDm4YiOMNAo6B_EGKbqpiY9d2wz2LAdRbPbMuWLpy0upbdQRLejWfn6Glyt4DMjln7sW6RH831JbAGuo0qWG7Pme3bbslnrH64hvcb326W_eOzXYrLAo29cdhJl760WcahfuQSp4D0dZ-3fsnBJ58VG1AMHHM56-0fk04bNaWbRjc6R00X_VbWlzQn92e7LEDd2ZCGA6MDSM_sStntoQqaJ5AN73_LhUgZMP6nbwSb2RpJ46tDJU1LJPGxuCQ3axhcabq9wP4ixdzrQ&amp;smid=url-shar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results.org/event/117143/"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results.zoom.us/meeting/register/tJ0pc-2spjkiY3WkF4QbtgAWikteQvMT2A" TargetMode="External"/><Relationship Id="rId4" Type="http://schemas.openxmlformats.org/officeDocument/2006/relationships/hyperlink" Target="https://us02web.zoom.us/j/89994576857?pwd=WUwyZ0NuNUFsVnh6TDR1MXF1Zy80dz09#succes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306381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4</a:t>
            </a:fld>
            <a:endParaRPr lang="en-US"/>
          </a:p>
        </p:txBody>
      </p:sp>
    </p:spTree>
    <p:extLst>
      <p:ext uri="{BB962C8B-B14F-4D97-AF65-F5344CB8AC3E}">
        <p14:creationId xmlns:p14="http://schemas.microsoft.com/office/powerpoint/2010/main" val="2279072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ea typeface="Calibri"/>
                <a:cs typeface="Calibri"/>
              </a:rPr>
              <a:t>Key for conversations: make it real, share how you have used the CTC, how your family or community has been impacted, and share some of the important data on the impact of the CTC. </a:t>
            </a:r>
          </a:p>
          <a:p>
            <a:pPr>
              <a:defRPr/>
            </a:pPr>
            <a:r>
              <a:rPr lang="en-US">
                <a:ea typeface="Calibri"/>
                <a:cs typeface="Calibri"/>
              </a:rPr>
              <a:t>Talking points:</a:t>
            </a:r>
            <a:endParaRPr lang="en-US">
              <a:cs typeface="Calibri"/>
            </a:endParaRPr>
          </a:p>
          <a:p>
            <a:r>
              <a:rPr lang="en-US">
                <a:ea typeface="Calibri"/>
                <a:cs typeface="Calibri"/>
              </a:rPr>
              <a:t>1. The CTC is so effective helping families make ends meet – and we have  studies show how families use their CTC – which includes housing. </a:t>
            </a:r>
            <a:r>
              <a:rPr lang="en-US" sz="1200">
                <a:effectLst/>
                <a:latin typeface="Open Sans"/>
                <a:ea typeface="Calibri"/>
                <a:cs typeface="Open Sans"/>
              </a:rPr>
              <a:t>This </a:t>
            </a:r>
            <a:r>
              <a:rPr lang="en-US" sz="1200" i="1"/>
              <a:t>CBPP analysis of U.S. </a:t>
            </a:r>
            <a:r>
              <a:rPr lang="en-US" sz="1200" i="1">
                <a:ea typeface="+mn-lt"/>
                <a:cs typeface="+mn-lt"/>
              </a:rPr>
              <a:t>Census Bureau’s Household Pulse Survey collected between July and September 2021 </a:t>
            </a:r>
            <a:r>
              <a:rPr lang="en-US" sz="1200" i="0">
                <a:ea typeface="+mn-lt"/>
                <a:cs typeface="+mn-lt"/>
              </a:rPr>
              <a:t>focuses specifically on how lower-income families used the CTC --</a:t>
            </a:r>
            <a:r>
              <a:rPr lang="en-US">
                <a:ea typeface="Calibri"/>
                <a:cs typeface="Calibri"/>
              </a:rPr>
              <a:t> families used the CTC for </a:t>
            </a:r>
            <a:r>
              <a:rPr lang="en-US">
                <a:solidFill>
                  <a:srgbClr val="000000"/>
                </a:solidFill>
                <a:latin typeface="Open Sans"/>
                <a:ea typeface="Open Sans"/>
                <a:cs typeface="Open Sans"/>
              </a:rPr>
              <a:t>housing, food, clothing, and utilities — and education.</a:t>
            </a:r>
            <a:endParaRPr lang="en-US">
              <a:ea typeface="Calibri"/>
              <a:cs typeface="Calibri"/>
            </a:endParaRPr>
          </a:p>
          <a:p>
            <a:pPr>
              <a:defRPr/>
            </a:pPr>
            <a:r>
              <a:rPr lang="en-US">
                <a:hlinkClick r:id="rId3"/>
              </a:rPr>
              <a:t>https://www.cbpp.org/blog/rising-food-and-energy-prices-underscore-the-urgency-of-acting-on-the-child-tax-credit</a:t>
            </a:r>
            <a:r>
              <a:rPr lang="en-US"/>
              <a:t> </a:t>
            </a:r>
          </a:p>
          <a:p>
            <a:pPr marL="0" marR="0">
              <a:lnSpc>
                <a:spcPct val="115000"/>
              </a:lnSpc>
              <a:spcBef>
                <a:spcPts val="0"/>
              </a:spcBef>
              <a:spcAft>
                <a:spcPts val="600"/>
              </a:spcAft>
            </a:pPr>
            <a:r>
              <a:rPr lang="en-US" sz="1800">
                <a:solidFill>
                  <a:srgbClr val="080F0F"/>
                </a:solidFill>
                <a:effectLst/>
                <a:latin typeface="Open Sans" panose="020B0606030504020204" pitchFamily="34" charset="0"/>
                <a:ea typeface="Times New Roman" panose="02020603050405020304" pitchFamily="18" charset="0"/>
              </a:rPr>
              <a:t>Related: A </a:t>
            </a:r>
            <a:r>
              <a:rPr lang="en-US" sz="1800" u="sng">
                <a:solidFill>
                  <a:srgbClr val="D50032"/>
                </a:solidFill>
                <a:effectLst/>
                <a:latin typeface="Open Sans" panose="020B0606030504020204" pitchFamily="34" charset="0"/>
                <a:ea typeface="Times New Roman" panose="02020603050405020304" pitchFamily="18" charset="0"/>
                <a:hlinkClick r:id="rId4"/>
              </a:rPr>
              <a:t>new study from the Brookings Institution</a:t>
            </a:r>
            <a:r>
              <a:rPr lang="en-US" sz="1800">
                <a:solidFill>
                  <a:srgbClr val="080F0F"/>
                </a:solidFill>
                <a:effectLst/>
                <a:latin typeface="Open Sans" panose="020B0606030504020204" pitchFamily="34" charset="0"/>
                <a:ea typeface="Times New Roman" panose="02020603050405020304" pitchFamily="18" charset="0"/>
              </a:rPr>
              <a:t> shows that the CTC monthly payments dramatically reduced child poverty, fostered healthier eating, and allowed parents to invest in their children’s education. Also, a steady supplement to their monthly income helped families avoid high-interest payday loans for financial help. As the study confirms, families spent their CTC payments on rent, food, and clothes for their kids.</a:t>
            </a:r>
            <a:endParaRPr lang="en-US" sz="1800">
              <a:effectLst/>
              <a:latin typeface="Times New Roman" panose="02020603050405020304" pitchFamily="18" charset="0"/>
              <a:ea typeface="Times New Roman" panose="02020603050405020304" pitchFamily="18" charset="0"/>
            </a:endParaRPr>
          </a:p>
          <a:p>
            <a:pPr>
              <a:defRPr/>
            </a:pPr>
            <a:r>
              <a:rPr lang="en-US">
                <a:ea typeface="Calibri"/>
                <a:cs typeface="Calibri"/>
              </a:rPr>
              <a:t>2. At a time when federal rental assistance is not universally available to all those who need it and instead only reaches one in four eligible households, the CTC played a role for some families as another form of rental assistance – and this is a big deal to help families weather high costs due to inflation.</a:t>
            </a: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3. This loss of monthly CTC payments and full refundability comes at the worst possible time – when families are facing higher costs from inflation. Moody’s Analytics says the average household is spending an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5"/>
              </a:rPr>
              <a:t>extra $327 per month</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due to inflation</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6"/>
              </a:rPr>
              <a:t>steep rise in rents</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fueling it.</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The 2021 CTC monthly payments averaged $444 per month per household</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math is simple; if you want to help families with higher costs, extend the CTC. </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Times New Roman" panose="02020603050405020304" pitchFamily="18" charset="0"/>
              </a:rPr>
              <a:t>4. Meanwhile it is important to note that the CTC does not cause inflation – and is a key tool for families feeling the pressure of rising costs</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00000"/>
                </a:solidFill>
                <a:effectLst/>
                <a:latin typeface="Open Sans" panose="020B0606030504020204" pitchFamily="34" charset="0"/>
                <a:ea typeface="Times New Roman" panose="02020603050405020304" pitchFamily="18" charset="0"/>
              </a:rPr>
              <a:t>In April,</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more than </a:t>
            </a:r>
            <a:r>
              <a:rPr lang="en-US" sz="1800" u="sng">
                <a:solidFill>
                  <a:srgbClr val="D50032"/>
                </a:solidFill>
                <a:effectLst/>
                <a:latin typeface="Open Sans" panose="020B0606030504020204" pitchFamily="34" charset="0"/>
                <a:ea typeface="Times New Roman" panose="02020603050405020304" pitchFamily="18" charset="0"/>
                <a:hlinkClick r:id="rId7"/>
              </a:rPr>
              <a:t>130 economists wrote</a:t>
            </a:r>
            <a:r>
              <a:rPr lang="en-US" sz="1800">
                <a:solidFill>
                  <a:srgbClr val="080F0F"/>
                </a:solidFill>
                <a:effectLst/>
                <a:latin typeface="Open Sans" panose="020B0606030504020204" pitchFamily="34" charset="0"/>
                <a:ea typeface="Times New Roman" panose="02020603050405020304" pitchFamily="18" charset="0"/>
              </a:rPr>
              <a:t> that, “the expanded Child Tax Credit is one of the easiest, most effective, and direct tools currently at our disposal to help families deal with the impact of inflation on family budgets.” </a:t>
            </a:r>
            <a:r>
              <a:rPr lang="en-US" sz="1800">
                <a:solidFill>
                  <a:srgbClr val="000000"/>
                </a:solidFill>
                <a:effectLst/>
                <a:latin typeface="Open Sans" panose="020B0606030504020204" pitchFamily="34" charset="0"/>
                <a:ea typeface="Times New Roman" panose="02020603050405020304" pitchFamily="18" charset="0"/>
              </a:rPr>
              <a:t>There is no evidence that the increased CTC in 2021 contributed to rising costs. </a:t>
            </a:r>
            <a:r>
              <a:rPr lang="en-US" sz="1800" u="sng">
                <a:solidFill>
                  <a:srgbClr val="000000"/>
                </a:solidFill>
                <a:effectLst/>
                <a:latin typeface="Open Sans" panose="020B0606030504020204" pitchFamily="34" charset="0"/>
                <a:ea typeface="Times New Roman" panose="02020603050405020304" pitchFamily="18" charset="0"/>
                <a:hlinkClick r:id="rId8"/>
              </a:rPr>
              <a:t>As noted by CBPP</a:t>
            </a:r>
            <a:r>
              <a:rPr lang="en-US" sz="1800">
                <a:solidFill>
                  <a:srgbClr val="000000"/>
                </a:solidFill>
                <a:effectLst/>
                <a:latin typeface="Open Sans" panose="020B0606030504020204" pitchFamily="34" charset="0"/>
                <a:ea typeface="Times New Roman" panose="02020603050405020304" pitchFamily="18" charset="0"/>
              </a:rPr>
              <a:t>, the expanded CTC would contribute “little or no inflationary pressure”, and two former Treasury Secretaries made a similar point in a </a:t>
            </a:r>
            <a:r>
              <a:rPr lang="en-US" sz="1800" u="sng">
                <a:solidFill>
                  <a:srgbClr val="000000"/>
                </a:solidFill>
                <a:effectLst/>
                <a:latin typeface="Open Sans" panose="020B0606030504020204" pitchFamily="34" charset="0"/>
                <a:ea typeface="Times New Roman" panose="02020603050405020304" pitchFamily="18" charset="0"/>
                <a:hlinkClick r:id="rId9"/>
              </a:rPr>
              <a:t>May 2 </a:t>
            </a:r>
            <a:r>
              <a:rPr lang="en-US" sz="1800" i="1" u="sng">
                <a:solidFill>
                  <a:srgbClr val="000000"/>
                </a:solidFill>
                <a:effectLst/>
                <a:latin typeface="Open Sans" panose="020B0606030504020204" pitchFamily="34" charset="0"/>
                <a:ea typeface="Times New Roman" panose="02020603050405020304" pitchFamily="18" charset="0"/>
                <a:hlinkClick r:id="rId9"/>
              </a:rPr>
              <a:t>New York </a:t>
            </a:r>
            <a:r>
              <a:rPr lang="en-US" sz="1800" u="sng">
                <a:solidFill>
                  <a:srgbClr val="000000"/>
                </a:solidFill>
                <a:effectLst/>
                <a:latin typeface="Times New Roman" panose="02020603050405020304" pitchFamily="18" charset="0"/>
                <a:ea typeface="Times New Roman" panose="02020603050405020304" pitchFamily="18" charset="0"/>
                <a:hlinkClick r:id="rId9"/>
              </a:rPr>
              <a:t>Times</a:t>
            </a:r>
            <a:r>
              <a:rPr lang="en-US" sz="1800" u="sng">
                <a:solidFill>
                  <a:srgbClr val="000000"/>
                </a:solidFill>
                <a:effectLst/>
                <a:latin typeface="Open Sans" panose="020B0606030504020204" pitchFamily="34" charset="0"/>
                <a:ea typeface="Times New Roman" panose="02020603050405020304" pitchFamily="18" charset="0"/>
                <a:hlinkClick r:id="rId9"/>
              </a:rPr>
              <a:t> op-ed</a:t>
            </a:r>
            <a:r>
              <a:rPr lang="en-US" sz="1800">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When a politician says that inflation is hurting families, the response should be, “Then why haven’t you extended the Child Tax Credit payments?”</a:t>
            </a:r>
            <a:endParaRPr lang="en-US" sz="18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600"/>
              </a:spcAft>
            </a:pPr>
            <a:r>
              <a:rPr lang="en-US" sz="1200">
                <a:solidFill>
                  <a:srgbClr val="080F0F"/>
                </a:solidFill>
                <a:effectLst/>
                <a:latin typeface="Open Sans" panose="020B0606030504020204" pitchFamily="34" charset="0"/>
                <a:ea typeface="Times New Roman" panose="02020603050405020304" pitchFamily="18" charset="0"/>
              </a:rPr>
              <a:t>5. Finally, we know that many of you have heard from policymakers that they would like an earnings requirement linked to the CTC. We urge you to share why you think investing in dramatic reductions in child poverty should be the goal, and that you are focused on reducing hardship for children regardless of their parents’ work history. You could share that </a:t>
            </a:r>
            <a:r>
              <a:rPr lang="en-US" sz="1200" u="sng">
                <a:solidFill>
                  <a:srgbClr val="D50032"/>
                </a:solidFill>
                <a:effectLst/>
                <a:latin typeface="Open Sans" panose="020B0606030504020204" pitchFamily="34" charset="0"/>
                <a:ea typeface="Times New Roman" panose="02020603050405020304" pitchFamily="18" charset="0"/>
                <a:hlinkClick r:id="rId10"/>
              </a:rPr>
              <a:t>1.4 million CTC households</a:t>
            </a:r>
            <a:r>
              <a:rPr lang="en-US" sz="1200">
                <a:solidFill>
                  <a:srgbClr val="080F0F"/>
                </a:solidFill>
                <a:effectLst/>
                <a:latin typeface="Open Sans" panose="020B0606030504020204" pitchFamily="34" charset="0"/>
                <a:ea typeface="Times New Roman" panose="02020603050405020304" pitchFamily="18" charset="0"/>
              </a:rPr>
              <a:t> have left their jobs since the payments stopped, primarily because they can no longer afford childcare. Now, as inflation bears down, families are facing greater obstacles to making ends meet.</a:t>
            </a:r>
            <a:endParaRPr lang="en-US" sz="1200">
              <a:effectLst/>
              <a:latin typeface="Times New Roman" panose="02020603050405020304" pitchFamily="18" charset="0"/>
              <a:ea typeface="Times New Roman" panose="02020603050405020304" pitchFamily="18" charset="0"/>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Open Sans" panose="020B0606030504020204" pitchFamily="34" charset="0"/>
                <a:ea typeface="Open Sans" panose="020B0606030504020204" pitchFamily="34" charset="0"/>
                <a:cs typeface="Calibri"/>
              </a:rPr>
              <a:t>INTERACTIVE: what is something you’ve shared about why you think the CTC is important in your media, outreach, or advocacy meetings? Or, what is something you plan to emphasize in your Advocacy Month meetings? </a:t>
            </a:r>
            <a:endParaRPr lang="en-US" sz="1200">
              <a:latin typeface="Open Sans" panose="020B0606030504020204" pitchFamily="34" charset="0"/>
              <a:ea typeface="Open Sans" panose="020B0606030504020204" pitchFamily="34" charset="0"/>
              <a:cs typeface="Open Sans" panose="020B0606030504020204" pitchFamily="34" charset="0"/>
            </a:endParaRPr>
          </a:p>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6</a:t>
            </a:fld>
            <a:endParaRPr lang="en-US"/>
          </a:p>
        </p:txBody>
      </p:sp>
    </p:spTree>
    <p:extLst>
      <p:ext uri="{BB962C8B-B14F-4D97-AF65-F5344CB8AC3E}">
        <p14:creationId xmlns:p14="http://schemas.microsoft.com/office/powerpoint/2010/main" val="14492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9</a:t>
            </a:fld>
            <a:endParaRPr lang="en-US"/>
          </a:p>
        </p:txBody>
      </p:sp>
    </p:spTree>
    <p:extLst>
      <p:ext uri="{BB962C8B-B14F-4D97-AF65-F5344CB8AC3E}">
        <p14:creationId xmlns:p14="http://schemas.microsoft.com/office/powerpoint/2010/main" val="239361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Chat: </a:t>
            </a:r>
            <a:r>
              <a:rPr lang="en-US">
                <a:hlinkClick r:id="rId3"/>
              </a:rPr>
              <a:t>https://results.org/event/117143/</a:t>
            </a:r>
            <a:endParaRPr lang="en-US"/>
          </a:p>
          <a:p>
            <a:r>
              <a:rPr lang="en-US">
                <a:hlinkClick r:id="rId4"/>
              </a:rPr>
              <a:t>https://us02web.zoom.us/j/89994576857?pwd=WUwyZ0NuNUFsVnh6TDR1MXF1Zy80dz09#success</a:t>
            </a:r>
            <a:endParaRPr lang="en-US"/>
          </a:p>
          <a:p>
            <a:r>
              <a:rPr lang="en-US">
                <a:hlinkClick r:id="rId5"/>
              </a:rPr>
              <a:t>https://results.zoom.us/meeting/register/tJ0pc-2spjkiY3WkF4QbtgAWikteQvMT2A</a:t>
            </a: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13</a:t>
            </a:fld>
            <a:endParaRPr lang="en-US"/>
          </a:p>
        </p:txBody>
      </p:sp>
    </p:spTree>
    <p:extLst>
      <p:ext uri="{BB962C8B-B14F-4D97-AF65-F5344CB8AC3E}">
        <p14:creationId xmlns:p14="http://schemas.microsoft.com/office/powerpoint/2010/main" val="3810132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14</a:t>
            </a:fld>
            <a:endParaRPr lang="en-US"/>
          </a:p>
        </p:txBody>
      </p:sp>
    </p:spTree>
    <p:extLst>
      <p:ext uri="{BB962C8B-B14F-4D97-AF65-F5344CB8AC3E}">
        <p14:creationId xmlns:p14="http://schemas.microsoft.com/office/powerpoint/2010/main" val="3737033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15</a:t>
            </a:fld>
            <a:endParaRPr lang="en-US"/>
          </a:p>
        </p:txBody>
      </p:sp>
    </p:spTree>
    <p:extLst>
      <p:ext uri="{BB962C8B-B14F-4D97-AF65-F5344CB8AC3E}">
        <p14:creationId xmlns:p14="http://schemas.microsoft.com/office/powerpoint/2010/main" val="102233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10/24/2022</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a:solidFill>
                  <a:schemeClr val="bg1"/>
                </a:solidFill>
                <a:latin typeface="Arial"/>
                <a:cs typeface="Arial"/>
              </a:rPr>
              <a:t>25 E STREET, NW</a:t>
            </a:r>
          </a:p>
          <a:p>
            <a:pPr lvl="0">
              <a:lnSpc>
                <a:spcPct val="130000"/>
              </a:lnSpc>
            </a:pPr>
            <a:r>
              <a:rPr lang="en-US" sz="1400">
                <a:solidFill>
                  <a:schemeClr val="bg1"/>
                </a:solidFill>
                <a:latin typeface="Arial"/>
                <a:cs typeface="Arial"/>
              </a:rPr>
              <a:t>WASHINGTON, DC 20001</a:t>
            </a:r>
          </a:p>
          <a:p>
            <a:pPr lvl="0">
              <a:lnSpc>
                <a:spcPct val="130000"/>
              </a:lnSpc>
            </a:pPr>
            <a:r>
              <a:rPr lang="en-US" sz="1400">
                <a:solidFill>
                  <a:schemeClr val="bg1"/>
                </a:solidFill>
                <a:latin typeface="Arial"/>
                <a:cs typeface="Arial"/>
              </a:rPr>
              <a:t>(202) 628-8787</a:t>
            </a:r>
          </a:p>
          <a:p>
            <a:pPr lvl="0">
              <a:lnSpc>
                <a:spcPct val="130000"/>
              </a:lnSpc>
            </a:pPr>
            <a:r>
              <a:rPr lang="en-US" sz="1400">
                <a:solidFill>
                  <a:schemeClr val="bg1"/>
                </a:solidFill>
                <a:latin typeface="Arial"/>
                <a:cs typeface="Arial"/>
              </a:rPr>
              <a:t>1 (800) 233-1200</a:t>
            </a:r>
          </a:p>
          <a:p>
            <a:pPr lvl="0">
              <a:lnSpc>
                <a:spcPct val="130000"/>
              </a:lnSpc>
            </a:pPr>
            <a:r>
              <a:rPr lang="en-US" sz="1400" b="1">
                <a:solidFill>
                  <a:schemeClr val="bg1"/>
                </a:solidFill>
                <a:latin typeface="Arial"/>
                <a:cs typeface="Arial"/>
              </a:rPr>
              <a:t>WWW.CHILDRENSDEFENSE.ORG</a:t>
            </a:r>
          </a:p>
          <a:p>
            <a:pPr>
              <a:lnSpc>
                <a:spcPct val="130000"/>
              </a:lnSpc>
            </a:pPr>
            <a:endParaRPr lang="en-US" sz="140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10/24/2022</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10/24/2022</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10/24/2022</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10/24/2022</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10/24/2022</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10/24/2022</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10/24/2022</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10/24/2022</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836725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303333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22650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10/24/2022</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4045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10/24/2022</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10/24/2022</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248614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10/24/2022</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14568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8279135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235565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5697689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384842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10/24/2022</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16755964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10/24/2022</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10/24/2022</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644114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10/24/2022</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057520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10/24/2022</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602914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10/24/2022</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10/24/2022</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5183881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10/24/2022</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09536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10/24/2022</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88820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344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10/24/2022</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10/24/2022</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10/24/2022</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2871639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2597244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0371065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5414618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8" name="Google Shape;38;p28"/>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9" name="Google Shape;39;p2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1"/>
        <p:cNvGrpSpPr/>
        <p:nvPr/>
      </p:nvGrpSpPr>
      <p:grpSpPr>
        <a:xfrm>
          <a:off x="0" y="0"/>
          <a:ext cx="0" cy="0"/>
          <a:chOff x="0" y="0"/>
          <a:chExt cx="0" cy="0"/>
        </a:xfrm>
      </p:grpSpPr>
      <p:sp>
        <p:nvSpPr>
          <p:cNvPr id="42" name="Google Shape;42;p30"/>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4" name="Google Shape;44;p3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chemeClr val="lt1"/>
        </a:solidFill>
        <a:effectLst/>
      </p:bgPr>
    </p:bg>
    <p:spTree>
      <p:nvGrpSpPr>
        <p:cNvPr id="1" name="Shape 46"/>
        <p:cNvGrpSpPr/>
        <p:nvPr/>
      </p:nvGrpSpPr>
      <p:grpSpPr>
        <a:xfrm>
          <a:off x="0" y="0"/>
          <a:ext cx="0" cy="0"/>
          <a:chOff x="0" y="0"/>
          <a:chExt cx="0" cy="0"/>
        </a:xfrm>
      </p:grpSpPr>
      <p:sp>
        <p:nvSpPr>
          <p:cNvPr id="47" name="Google Shape;47;p32"/>
          <p:cNvSpPr txBox="1">
            <a:spLocks noGrp="1"/>
          </p:cNvSpPr>
          <p:nvPr>
            <p:ph type="title"/>
          </p:nvPr>
        </p:nvSpPr>
        <p:spPr>
          <a:xfrm>
            <a:off x="722313" y="3815954"/>
            <a:ext cx="77724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2"/>
          <p:cNvSpPr txBox="1"/>
          <p:nvPr/>
        </p:nvSpPr>
        <p:spPr>
          <a:xfrm>
            <a:off x="722313" y="2794398"/>
            <a:ext cx="7772400" cy="1021556"/>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CLICK TO EDIT MASTER TITLE STYLE</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33"/>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2" name="Google Shape;52;p33"/>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3" name="Google Shape;53;p33"/>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4" name="Google Shape;54;p33"/>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5" name="Google Shape;55;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34"/>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10/24/2022</a:t>
            </a:fld>
            <a:endParaRPr lang="en-US"/>
          </a:p>
        </p:txBody>
      </p:sp>
      <p:sp>
        <p:nvSpPr>
          <p:cNvPr id="5" name="Slide Number Placeholder 4"/>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36"/>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6"/>
          <p:cNvSpPr txBox="1">
            <a:spLocks noGrp="1"/>
          </p:cNvSpPr>
          <p:nvPr>
            <p:ph type="body" idx="1"/>
          </p:nvPr>
        </p:nvSpPr>
        <p:spPr>
          <a:xfrm>
            <a:off x="3575050" y="204788"/>
            <a:ext cx="4235450" cy="438983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o"/>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o"/>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5" name="Google Shape;65;p36"/>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6" name="Google Shape;66;p3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37"/>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a:spLocks noGrp="1"/>
          </p:cNvSpPr>
          <p:nvPr>
            <p:ph type="pic" idx="2"/>
          </p:nvPr>
        </p:nvSpPr>
        <p:spPr>
          <a:xfrm>
            <a:off x="1792288" y="459581"/>
            <a:ext cx="5486400" cy="3086100"/>
          </a:xfrm>
          <a:prstGeom prst="rect">
            <a:avLst/>
          </a:prstGeom>
          <a:noFill/>
          <a:ln>
            <a:noFill/>
          </a:ln>
        </p:spPr>
      </p:sp>
      <p:sp>
        <p:nvSpPr>
          <p:cNvPr id="71" name="Google Shape;71;p37"/>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2" name="Google Shape;72;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3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8"/>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39"/>
          <p:cNvSpPr txBox="1">
            <a:spLocks noGrp="1"/>
          </p:cNvSpPr>
          <p:nvPr>
            <p:ph type="title"/>
          </p:nvPr>
        </p:nvSpPr>
        <p:spPr>
          <a:xfrm rot="5400000">
            <a:off x="5016557" y="1818822"/>
            <a:ext cx="4388644" cy="1162957"/>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9"/>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10/24/2022</a:t>
            </a:fld>
            <a:endParaRPr lang="en-US"/>
          </a:p>
        </p:txBody>
      </p:sp>
      <p:sp>
        <p:nvSpPr>
          <p:cNvPr id="4" name="Slide Number Placeholder 3"/>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10/24/2022</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10/24/2022</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10/24/2022</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slideLayout" Target="../slideLayouts/slideLayout86.xml"/><Relationship Id="rId7" Type="http://schemas.openxmlformats.org/officeDocument/2006/relationships/image" Target="../media/image16.jpeg"/><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theme" Target="../theme/theme10.xml"/><Relationship Id="rId5" Type="http://schemas.openxmlformats.org/officeDocument/2006/relationships/slideLayout" Target="../slideLayouts/slideLayout88.xml"/><Relationship Id="rId4" Type="http://schemas.openxmlformats.org/officeDocument/2006/relationships/slideLayout" Target="../slideLayouts/slideLayout8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1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8.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4.xml"/><Relationship Id="rId1" Type="http://schemas.openxmlformats.org/officeDocument/2006/relationships/slideLayout" Target="../slideLayouts/slideLayout17.xml"/><Relationship Id="rId4" Type="http://schemas.openxmlformats.org/officeDocument/2006/relationships/image" Target="../media/image1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image" Target="../media/image12.png"/><Relationship Id="rId2" Type="http://schemas.openxmlformats.org/officeDocument/2006/relationships/slideLayout" Target="../slideLayouts/slideLayout19.xml"/><Relationship Id="rId16" Type="http://schemas.openxmlformats.org/officeDocument/2006/relationships/theme" Target="../theme/theme5.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4.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6.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image" Target="../media/image6.png"/><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6.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theme" Target="../theme/theme8.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image" Target="../media/image6.pn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19" Type="http://schemas.openxmlformats.org/officeDocument/2006/relationships/image" Target="../media/image5.png"/><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image" Target="../media/image15.png"/><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theme" Target="../theme/theme9.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10/24/2022</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10/24/2022</a:t>
            </a:fld>
            <a:endParaRPr lang="en-US"/>
          </a:p>
        </p:txBody>
      </p:sp>
      <p:sp>
        <p:nvSpPr>
          <p:cNvPr id="6" name="Slide Number Placeholder 5"/>
          <p:cNvSpPr>
            <a:spLocks noGrp="1"/>
          </p:cNvSpPr>
          <p:nvPr>
            <p:ph type="sldNum" sz="quarter" idx="4"/>
          </p:nvPr>
        </p:nvSpPr>
        <p:spPr>
          <a:xfrm>
            <a:off x="0" y="2092"/>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858691" y="139014"/>
            <a:ext cx="1223628" cy="982313"/>
          </a:xfrm>
          <a:prstGeom prst="rect">
            <a:avLst/>
          </a:prstGeom>
        </p:spPr>
      </p:pic>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750" r:id="rId1"/>
    <p:sldLayoutId id="2147483770" r:id="rId2"/>
    <p:sldLayoutId id="2147483771" r:id="rId3"/>
    <p:sldLayoutId id="2147483751" r:id="rId4"/>
    <p:sldLayoutId id="2147483752" r:id="rId5"/>
    <p:sldLayoutId id="2147483753" r:id="rId6"/>
    <p:sldLayoutId id="2147483754" r:id="rId7"/>
    <p:sldLayoutId id="2147483733" r:id="rId8"/>
    <p:sldLayoutId id="2147483755" r:id="rId9"/>
    <p:sldLayoutId id="2147483756" r:id="rId10"/>
    <p:sldLayoutId id="2147483757" r:id="rId11"/>
    <p:sldLayoutId id="2147483758"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lue pattern-PMS-018-Envelopes-D1.png"/>
          <p:cNvPicPr>
            <a:picLocks noChangeAspect="1"/>
          </p:cNvPicPr>
          <p:nvPr/>
        </p:nvPicPr>
        <p:blipFill rotWithShape="1">
          <a:blip r:embed="rId17">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a:extLst>
              <a:ext uri="{28A0092B-C50C-407E-A947-70E740481C1C}">
                <a14:useLocalDpi xmlns:a14="http://schemas.microsoft.com/office/drawing/2010/main" val="0"/>
              </a:ext>
            </a:extLst>
          </a:blip>
          <a:srcRect b="2239"/>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10/24/2022</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10/24/2022</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10/24/2022</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878009277"/>
      </p:ext>
    </p:extLst>
  </p:cSld>
  <p:clrMap bg1="lt1" tx1="dk1" bg2="lt2" tx2="dk2" accent1="accent1" accent2="accent2" accent3="accent3" accent4="accent4" accent5="accent5" accent6="accent6" hlink="hlink" folHlink="folHlink"/>
  <p:sldLayoutIdLst>
    <p:sldLayoutId id="2147483789" r:id="rId1"/>
    <p:sldLayoutId id="2147483674" r:id="rId2"/>
    <p:sldLayoutId id="2147483804" r:id="rId3"/>
    <p:sldLayoutId id="2147483805" r:id="rId4"/>
    <p:sldLayoutId id="2147483806" r:id="rId5"/>
    <p:sldLayoutId id="2147483664" r:id="rId6"/>
    <p:sldLayoutId id="2147483791" r:id="rId7"/>
    <p:sldLayoutId id="2147483665" r:id="rId8"/>
    <p:sldLayoutId id="2147483666" r:id="rId9"/>
    <p:sldLayoutId id="2147483667" r:id="rId10"/>
    <p:sldLayoutId id="2147483668" r:id="rId11"/>
    <p:sldLayoutId id="2147483792" r:id="rId12"/>
    <p:sldLayoutId id="2147483793" r:id="rId13"/>
    <p:sldLayoutId id="2147483669" r:id="rId14"/>
    <p:sldLayoutId id="2147483670" r:id="rId15"/>
    <p:sldLayoutId id="2147483671" r:id="rId16"/>
    <p:sldLayoutId id="2147483672" r:id="rId17"/>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pic>
        <p:nvPicPr>
          <p:cNvPr id="22" name="Google Shape;22;p26" descr="RESULTS_logo_EN_CMYK_BIG (flat)2_RESULTS_logo_EN_CMYK_BIG.png"/>
          <p:cNvPicPr preferRelativeResize="0"/>
          <p:nvPr/>
        </p:nvPicPr>
        <p:blipFill rotWithShape="1">
          <a:blip r:embed="rId12">
            <a:alphaModFix/>
          </a:blip>
          <a:srcRect/>
          <a:stretch/>
        </p:blipFill>
        <p:spPr>
          <a:xfrm>
            <a:off x="7858691" y="80916"/>
            <a:ext cx="1223628" cy="982313"/>
          </a:xfrm>
          <a:prstGeom prst="rect">
            <a:avLst/>
          </a:prstGeom>
          <a:noFill/>
          <a:ln>
            <a:noFill/>
          </a:ln>
        </p:spPr>
      </p:pic>
      <p:sp>
        <p:nvSpPr>
          <p:cNvPr id="23" name="Google Shape;23;p26"/>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4" name="Google Shape;24;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Courier New"/>
              <a:buChar char="o"/>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2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2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814" r:id="rId1"/>
    <p:sldLayoutId id="2147483815" r:id="rId2"/>
    <p:sldLayoutId id="2147483817" r:id="rId3"/>
    <p:sldLayoutId id="2147483818" r:id="rId4"/>
    <p:sldLayoutId id="2147483819" r:id="rId5"/>
    <p:sldLayoutId id="2147483820" r:id="rId6"/>
    <p:sldLayoutId id="2147483816" r:id="rId7"/>
    <p:sldLayoutId id="2147483661" r:id="rId8"/>
    <p:sldLayoutId id="2147483662" r:id="rId9"/>
    <p:sldLayoutId id="214748366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results.org/resources/2022-fall-campaign-resource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results.zoom.us/meeting/register/tJcrcOGtqz8iHtJn7-kTToQQculMhyefnMHQ"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results.zoom.us/meeting/register/tJwkd-6gpz8tGNDgfnUBpVewqA9PtwIZco7y" TargetMode="External"/><Relationship Id="rId5" Type="http://schemas.openxmlformats.org/officeDocument/2006/relationships/hyperlink" Target="https://results.zoom.us/meeting/register/tJ0pc-2spjkiY3WkF4QbtgAWikteQvMT2A" TargetMode="External"/><Relationship Id="rId4" Type="http://schemas.openxmlformats.org/officeDocument/2006/relationships/hyperlink" Target="https://results.zoom.us/meeting/register/tJ0sdeCsqT0uGNDWIgsRliQ0EbcT3Slj9jp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92.xml"/><Relationship Id="rId5" Type="http://schemas.openxmlformats.org/officeDocument/2006/relationships/hyperlink" Target="https://docs.google.com/document/d/1Wew1tYBOFsUIQ6yw0RdnlLgXjYFg2dthfcsLSTHwwpU/edit" TargetMode="External"/><Relationship Id="rId4" Type="http://schemas.openxmlformats.org/officeDocument/2006/relationships/hyperlink" Target="https://results.zoom.us/meeting/register/tJAufu6upj8sG9c2Hx6HFenFh3vC3lgsLcqO"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61.xml"/><Relationship Id="rId4" Type="http://schemas.openxmlformats.org/officeDocument/2006/relationships/image" Target="../media/image21.svg"/></Relationships>
</file>

<file path=ppt/slides/_rels/slide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78.xml"/></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61.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604633"/>
            <a:ext cx="9144000"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a:solidFill>
                <a:schemeClr val="bg1"/>
              </a:solidFill>
              <a:latin typeface="Open Sans"/>
              <a:ea typeface="Open Sans"/>
              <a:cs typeface="Open Sans"/>
            </a:endParaRPr>
          </a:p>
          <a:p>
            <a:pPr algn="ctr">
              <a:spcAft>
                <a:spcPts val="1200"/>
              </a:spcAft>
            </a:pPr>
            <a:endParaRPr lang="en-US" sz="2800" b="1">
              <a:solidFill>
                <a:schemeClr val="bg1"/>
              </a:solidFill>
              <a:latin typeface="Open Sans"/>
              <a:ea typeface="Open Sans"/>
              <a:cs typeface="Open Sans"/>
            </a:endParaRPr>
          </a:p>
          <a:p>
            <a:pPr algn="ctr">
              <a:spcAft>
                <a:spcPts val="1200"/>
              </a:spcAft>
            </a:pPr>
            <a:r>
              <a:rPr lang="en-US" sz="2800" b="1">
                <a:solidFill>
                  <a:schemeClr val="bg1"/>
                </a:solidFill>
                <a:ea typeface="+mn-lt"/>
                <a:cs typeface="+mn-lt"/>
              </a:rPr>
              <a:t>The</a:t>
            </a:r>
            <a:r>
              <a:rPr lang="en-US" sz="2800" b="1" i="1">
                <a:solidFill>
                  <a:schemeClr val="bg1"/>
                </a:solidFill>
                <a:ea typeface="+mn-lt"/>
                <a:cs typeface="+mn-lt"/>
              </a:rPr>
              <a:t> </a:t>
            </a:r>
            <a:r>
              <a:rPr lang="en-US" sz="2800" b="1">
                <a:solidFill>
                  <a:schemeClr val="bg1"/>
                </a:solidFill>
                <a:ea typeface="+mn-lt"/>
                <a:cs typeface="+mn-lt"/>
              </a:rPr>
              <a:t>RESULTS Global Policy Forum</a:t>
            </a:r>
            <a:endParaRPr lang="en-US" sz="2800">
              <a:solidFill>
                <a:schemeClr val="bg1"/>
              </a:solidFill>
              <a:ea typeface="+mn-lt"/>
              <a:cs typeface="+mn-lt"/>
            </a:endParaRPr>
          </a:p>
          <a:p>
            <a:pPr algn="ctr">
              <a:spcAft>
                <a:spcPts val="1200"/>
              </a:spcAft>
            </a:pPr>
            <a:r>
              <a:rPr lang="en-US" sz="2800" b="1">
                <a:solidFill>
                  <a:schemeClr val="bg1"/>
                </a:solidFill>
                <a:ea typeface="+mn-lt"/>
                <a:cs typeface="+mn-lt"/>
              </a:rPr>
              <a:t>October 20, 2022</a:t>
            </a:r>
            <a:endParaRPr lang="en-US" sz="2800">
              <a:solidFill>
                <a:schemeClr val="bg1"/>
              </a:solidFill>
              <a:ea typeface="+mn-lt"/>
              <a:cs typeface="+mn-lt"/>
            </a:endParaRPr>
          </a:p>
          <a:p>
            <a:pPr algn="ctr">
              <a:spcAft>
                <a:spcPts val="1200"/>
              </a:spcAft>
            </a:pPr>
            <a:r>
              <a:rPr lang="en-US" sz="2800" b="1" i="1">
                <a:solidFill>
                  <a:schemeClr val="bg1"/>
                </a:solidFill>
                <a:ea typeface="+mn-lt"/>
                <a:cs typeface="+mn-lt"/>
              </a:rPr>
              <a:t>Welcome!</a:t>
            </a:r>
            <a:endParaRPr lang="en-US" sz="2800">
              <a:solidFill>
                <a:schemeClr val="bg1"/>
              </a:solidFill>
              <a:ea typeface="+mn-lt"/>
              <a:cs typeface="+mn-lt"/>
            </a:endParaRPr>
          </a:p>
          <a:p>
            <a:pPr algn="ctr">
              <a:spcAft>
                <a:spcPts val="1200"/>
              </a:spcAft>
            </a:pPr>
            <a:endParaRPr lang="en-US" sz="2800" b="1">
              <a:solidFill>
                <a:schemeClr val="bg1"/>
              </a:solidFill>
              <a:latin typeface="Open Sans"/>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000" b="1">
                <a:solidFill>
                  <a:srgbClr val="D50032"/>
                </a:solidFill>
                <a:latin typeface="Open Sans"/>
                <a:ea typeface="+mj-lt"/>
                <a:cs typeface="+mj-lt"/>
              </a:rPr>
              <a:t>End TB Now Act (H.R.8654 / S.3386)</a:t>
            </a:r>
            <a:endParaRPr lang="en-US" sz="3000" b="1">
              <a:latin typeface="Open Sans"/>
              <a:ea typeface="Open Sans"/>
              <a:cs typeface="Open Sans"/>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174174"/>
            <a:ext cx="8229600" cy="3533017"/>
          </a:xfrm>
        </p:spPr>
        <p:txBody>
          <a:bodyPr vert="horz" lIns="91440" tIns="45720" rIns="91440" bIns="45720" rtlCol="0" anchor="t">
            <a:noAutofit/>
          </a:bodyPr>
          <a:lstStyle/>
          <a:p>
            <a:pPr>
              <a:lnSpc>
                <a:spcPct val="135000"/>
              </a:lnSpc>
              <a:spcBef>
                <a:spcPts val="600"/>
              </a:spcBef>
              <a:spcAft>
                <a:spcPts val="600"/>
              </a:spcAft>
            </a:pPr>
            <a:r>
              <a:rPr lang="en-US" sz="1800">
                <a:latin typeface="Open Sans"/>
                <a:ea typeface="+mn-lt"/>
                <a:cs typeface="+mn-lt"/>
              </a:rPr>
              <a:t>Directs USAID to set bold targets to </a:t>
            </a:r>
            <a:r>
              <a:rPr lang="en-US" sz="1800" b="1">
                <a:latin typeface="Open Sans"/>
                <a:ea typeface="+mn-lt"/>
                <a:cs typeface="+mn-lt"/>
              </a:rPr>
              <a:t>reach vulnerable populations</a:t>
            </a:r>
            <a:r>
              <a:rPr lang="en-US" sz="1800">
                <a:latin typeface="Open Sans"/>
                <a:ea typeface="+mn-lt"/>
                <a:cs typeface="+mn-lt"/>
              </a:rPr>
              <a:t> and detect, cure, and prevent all forms of TB.</a:t>
            </a:r>
            <a:endParaRPr lang="en-US" sz="1800">
              <a:latin typeface="Open Sans"/>
              <a:ea typeface="Open Sans"/>
              <a:cs typeface="Calibri"/>
            </a:endParaRPr>
          </a:p>
          <a:p>
            <a:pPr>
              <a:lnSpc>
                <a:spcPct val="135000"/>
              </a:lnSpc>
              <a:spcBef>
                <a:spcPts val="600"/>
              </a:spcBef>
              <a:spcAft>
                <a:spcPts val="600"/>
              </a:spcAft>
            </a:pPr>
            <a:r>
              <a:rPr lang="en-US" sz="1800" b="1">
                <a:latin typeface="Open Sans"/>
                <a:ea typeface="+mn-lt"/>
                <a:cs typeface="+mn-lt"/>
              </a:rPr>
              <a:t>Improves coordination</a:t>
            </a:r>
            <a:r>
              <a:rPr lang="en-US" sz="1800">
                <a:latin typeface="Open Sans"/>
                <a:ea typeface="+mn-lt"/>
                <a:cs typeface="+mn-lt"/>
              </a:rPr>
              <a:t> with global organizations, including the Global Fund, and catalyzes support for </a:t>
            </a:r>
            <a:r>
              <a:rPr lang="en-US" sz="1800" b="1">
                <a:latin typeface="Open Sans"/>
                <a:ea typeface="+mn-lt"/>
                <a:cs typeface="+mn-lt"/>
              </a:rPr>
              <a:t>R&amp;D of new tools </a:t>
            </a:r>
            <a:r>
              <a:rPr lang="en-US" sz="1800">
                <a:latin typeface="Open Sans"/>
                <a:ea typeface="+mn-lt"/>
                <a:cs typeface="+mn-lt"/>
              </a:rPr>
              <a:t>to prevent, diagnose, and treat TB. </a:t>
            </a:r>
          </a:p>
          <a:p>
            <a:pPr>
              <a:lnSpc>
                <a:spcPct val="135000"/>
              </a:lnSpc>
              <a:spcBef>
                <a:spcPts val="600"/>
              </a:spcBef>
              <a:spcAft>
                <a:spcPts val="600"/>
              </a:spcAft>
            </a:pPr>
            <a:r>
              <a:rPr lang="en-US" sz="1800">
                <a:latin typeface="Open Sans"/>
                <a:ea typeface="+mn-lt"/>
                <a:cs typeface="+mn-lt"/>
              </a:rPr>
              <a:t>Requires annual reporting to Congress that </a:t>
            </a:r>
            <a:r>
              <a:rPr lang="en-US" sz="1800" b="1">
                <a:latin typeface="Open Sans"/>
                <a:ea typeface="+mn-lt"/>
                <a:cs typeface="+mn-lt"/>
              </a:rPr>
              <a:t>evaluates the effectiveness and impact of TB programs</a:t>
            </a:r>
            <a:r>
              <a:rPr lang="en-US" sz="1800">
                <a:latin typeface="Open Sans"/>
                <a:ea typeface="+mn-lt"/>
                <a:cs typeface="+mn-lt"/>
              </a:rPr>
              <a:t>, including their progress in recovering from the effects of COVID.</a:t>
            </a: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10</a:t>
            </a:fld>
            <a:endParaRPr lang="en-US"/>
          </a:p>
        </p:txBody>
      </p:sp>
    </p:spTree>
    <p:extLst>
      <p:ext uri="{BB962C8B-B14F-4D97-AF65-F5344CB8AC3E}">
        <p14:creationId xmlns:p14="http://schemas.microsoft.com/office/powerpoint/2010/main" val="262797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a:solidFill>
                  <a:srgbClr val="D50032"/>
                </a:solidFill>
                <a:latin typeface="Open Sans"/>
                <a:ea typeface="+mj-lt"/>
                <a:cs typeface="+mj-lt"/>
              </a:rPr>
              <a:t>Current Status</a:t>
            </a:r>
            <a:endParaRPr lang="en-US">
              <a:latin typeface="Open Sans"/>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199429"/>
            <a:ext cx="8229600" cy="3395194"/>
          </a:xfrm>
        </p:spPr>
        <p:txBody>
          <a:bodyPr vert="horz" lIns="91440" tIns="45720" rIns="91440" bIns="45720" rtlCol="0" anchor="t">
            <a:normAutofit/>
          </a:bodyPr>
          <a:lstStyle/>
          <a:p>
            <a:pPr>
              <a:spcBef>
                <a:spcPts val="1400"/>
              </a:spcBef>
              <a:spcAft>
                <a:spcPts val="1000"/>
              </a:spcAft>
            </a:pPr>
            <a:r>
              <a:rPr lang="en-US" sz="2400">
                <a:latin typeface="Open Sans"/>
                <a:ea typeface="+mn-lt"/>
                <a:cs typeface="+mn-lt"/>
              </a:rPr>
              <a:t>Introduced by Sens. Menendez (D-NJ) and Young (R-IN), and Reps. Bera (D-CA) and Salazar (R-FL)</a:t>
            </a:r>
            <a:endParaRPr lang="en-US" sz="2400">
              <a:latin typeface="Open Sans"/>
              <a:ea typeface="Open Sans"/>
              <a:cs typeface="Open Sans"/>
            </a:endParaRPr>
          </a:p>
          <a:p>
            <a:r>
              <a:rPr lang="en-US" sz="2400">
                <a:latin typeface="Open Sans"/>
                <a:ea typeface="+mn-lt"/>
                <a:cs typeface="+mn-lt"/>
              </a:rPr>
              <a:t>Goal: Gain bipartisan cosponsors in both House and Senate</a:t>
            </a:r>
          </a:p>
          <a:p>
            <a:r>
              <a:rPr lang="en-US" sz="2400">
                <a:latin typeface="Open Sans"/>
                <a:ea typeface="+mn-lt"/>
                <a:cs typeface="+mn-lt"/>
              </a:rPr>
              <a:t>Goal: Pass the bill through committee and on the floor. </a:t>
            </a:r>
            <a:endParaRPr lang="en-US" sz="2400">
              <a:latin typeface="Open Sans"/>
              <a:ea typeface="Open Sans"/>
              <a:cs typeface="Open Sans"/>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11</a:t>
            </a:fld>
            <a:endParaRPr lang="en-US"/>
          </a:p>
        </p:txBody>
      </p:sp>
      <p:pic>
        <p:nvPicPr>
          <p:cNvPr id="6" name="Picture 6">
            <a:extLst>
              <a:ext uri="{FF2B5EF4-FFF2-40B4-BE49-F238E27FC236}">
                <a16:creationId xmlns:a16="http://schemas.microsoft.com/office/drawing/2014/main" id="{629AB8A6-239E-E798-D876-2204CFC45C3D}"/>
              </a:ext>
            </a:extLst>
          </p:cNvPr>
          <p:cNvPicPr>
            <a:picLocks noChangeAspect="1"/>
          </p:cNvPicPr>
          <p:nvPr/>
        </p:nvPicPr>
        <p:blipFill>
          <a:blip r:embed="rId2"/>
          <a:stretch>
            <a:fillRect/>
          </a:stretch>
        </p:blipFill>
        <p:spPr>
          <a:xfrm>
            <a:off x="2005" y="3822492"/>
            <a:ext cx="9180094" cy="968247"/>
          </a:xfrm>
          <a:prstGeom prst="rect">
            <a:avLst/>
          </a:prstGeom>
        </p:spPr>
      </p:pic>
    </p:spTree>
    <p:extLst>
      <p:ext uri="{BB962C8B-B14F-4D97-AF65-F5344CB8AC3E}">
        <p14:creationId xmlns:p14="http://schemas.microsoft.com/office/powerpoint/2010/main" val="427372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6857-FE0C-56ED-8D4F-F8E09241143E}"/>
              </a:ext>
            </a:extLst>
          </p:cNvPr>
          <p:cNvSpPr>
            <a:spLocks noGrp="1"/>
          </p:cNvSpPr>
          <p:nvPr>
            <p:ph type="title"/>
          </p:nvPr>
        </p:nvSpPr>
        <p:spPr/>
        <p:txBody>
          <a:bodyPr>
            <a:normAutofit/>
          </a:bodyPr>
          <a:lstStyle/>
          <a:p>
            <a:r>
              <a:rPr lang="en-US" sz="3200" b="1">
                <a:solidFill>
                  <a:srgbClr val="D50032"/>
                </a:solidFill>
                <a:latin typeface="Open Sans"/>
                <a:ea typeface="Open Sans"/>
                <a:cs typeface="Calibri"/>
              </a:rPr>
              <a:t>Outreach Strategy</a:t>
            </a:r>
            <a:endParaRPr lang="en-US"/>
          </a:p>
        </p:txBody>
      </p:sp>
      <p:sp>
        <p:nvSpPr>
          <p:cNvPr id="3" name="Content Placeholder 2">
            <a:extLst>
              <a:ext uri="{FF2B5EF4-FFF2-40B4-BE49-F238E27FC236}">
                <a16:creationId xmlns:a16="http://schemas.microsoft.com/office/drawing/2014/main" id="{052DF135-D710-AE55-D6F3-2394778610E2}"/>
              </a:ext>
            </a:extLst>
          </p:cNvPr>
          <p:cNvSpPr>
            <a:spLocks noGrp="1"/>
          </p:cNvSpPr>
          <p:nvPr>
            <p:ph idx="1"/>
          </p:nvPr>
        </p:nvSpPr>
        <p:spPr>
          <a:xfrm>
            <a:off x="457200" y="1373333"/>
            <a:ext cx="8229600" cy="3394472"/>
          </a:xfrm>
        </p:spPr>
        <p:txBody>
          <a:bodyPr vert="horz" lIns="91440" tIns="45720" rIns="91440" bIns="45720" rtlCol="0" anchor="t">
            <a:normAutofit lnSpcReduction="10000"/>
          </a:bodyPr>
          <a:lstStyle/>
          <a:p>
            <a:pPr>
              <a:spcBef>
                <a:spcPts val="0"/>
              </a:spcBef>
              <a:spcAft>
                <a:spcPts val="1400"/>
              </a:spcAft>
            </a:pPr>
            <a:r>
              <a:rPr lang="en-US" sz="2400" b="1">
                <a:latin typeface="Open Sans"/>
                <a:ea typeface="Open Sans"/>
                <a:cs typeface="Calibri"/>
              </a:rPr>
              <a:t>Overall goals:</a:t>
            </a:r>
            <a:r>
              <a:rPr lang="en-US" sz="2400">
                <a:latin typeface="Open Sans"/>
                <a:ea typeface="Open Sans"/>
                <a:cs typeface="Calibri"/>
              </a:rPr>
              <a:t> Pass the bill through committee and call for a full vote before the end of the year.</a:t>
            </a:r>
          </a:p>
          <a:p>
            <a:pPr>
              <a:spcBef>
                <a:spcPts val="0"/>
              </a:spcBef>
              <a:spcAft>
                <a:spcPts val="1400"/>
              </a:spcAft>
            </a:pPr>
            <a:r>
              <a:rPr lang="en-US" sz="2400" b="1">
                <a:latin typeface="Open Sans"/>
                <a:ea typeface="Open Sans"/>
                <a:cs typeface="Calibri"/>
              </a:rPr>
              <a:t>Strategy:</a:t>
            </a:r>
            <a:r>
              <a:rPr lang="en-US" sz="2400">
                <a:latin typeface="Open Sans"/>
                <a:ea typeface="Open Sans"/>
                <a:cs typeface="Calibri"/>
              </a:rPr>
              <a:t> Targeted outreach to members of Congress, especially HFAC/SFRC members and Senate Republicans</a:t>
            </a:r>
          </a:p>
          <a:p>
            <a:pPr>
              <a:spcBef>
                <a:spcPts val="0"/>
              </a:spcBef>
              <a:spcAft>
                <a:spcPts val="1400"/>
              </a:spcAft>
            </a:pPr>
            <a:r>
              <a:rPr lang="en-US" sz="2400" b="1">
                <a:latin typeface="Open Sans"/>
                <a:ea typeface="Open Sans"/>
                <a:cs typeface="Calibri"/>
              </a:rPr>
              <a:t>Resources:</a:t>
            </a:r>
            <a:r>
              <a:rPr lang="en-US" sz="2400">
                <a:latin typeface="Open Sans"/>
                <a:ea typeface="Open Sans"/>
                <a:cs typeface="Calibri"/>
              </a:rPr>
              <a:t> Talking points, leave-behinds, and more are available on our </a:t>
            </a:r>
            <a:r>
              <a:rPr lang="en-US" sz="2400">
                <a:latin typeface="Open Sans"/>
                <a:ea typeface="Open Sans"/>
                <a:cs typeface="Calibri"/>
                <a:hlinkClick r:id="rId2"/>
              </a:rPr>
              <a:t>Fall 2022 Campaign Resources Page</a:t>
            </a:r>
            <a:endParaRPr lang="en-US" sz="2400">
              <a:latin typeface="Open Sans"/>
              <a:ea typeface="Open Sans"/>
              <a:cs typeface="Calibri"/>
            </a:endParaRPr>
          </a:p>
          <a:p>
            <a:pPr lvl="1">
              <a:spcBef>
                <a:spcPts val="0"/>
              </a:spcBef>
              <a:spcAft>
                <a:spcPts val="1400"/>
              </a:spcAft>
            </a:pPr>
            <a:endParaRPr lang="en-US" sz="2000">
              <a:latin typeface="Open Sans"/>
              <a:ea typeface="Open Sans"/>
              <a:cs typeface="Calibri"/>
            </a:endParaRPr>
          </a:p>
          <a:p>
            <a:pPr>
              <a:spcBef>
                <a:spcPts val="0"/>
              </a:spcBef>
              <a:spcAft>
                <a:spcPts val="1400"/>
              </a:spcAft>
            </a:pPr>
            <a:endParaRPr lang="en-US" sz="2400">
              <a:latin typeface="Open Sans"/>
              <a:ea typeface="Open Sans"/>
              <a:cs typeface="Calibri"/>
            </a:endParaRPr>
          </a:p>
        </p:txBody>
      </p:sp>
      <p:sp>
        <p:nvSpPr>
          <p:cNvPr id="4" name="Slide Number Placeholder 3">
            <a:extLst>
              <a:ext uri="{FF2B5EF4-FFF2-40B4-BE49-F238E27FC236}">
                <a16:creationId xmlns:a16="http://schemas.microsoft.com/office/drawing/2014/main" id="{FD9963EE-2DB4-3270-344A-1B27612E3AA1}"/>
              </a:ext>
            </a:extLst>
          </p:cNvPr>
          <p:cNvSpPr>
            <a:spLocks noGrp="1"/>
          </p:cNvSpPr>
          <p:nvPr>
            <p:ph type="sldNum" sz="quarter" idx="12"/>
          </p:nvPr>
        </p:nvSpPr>
        <p:spPr/>
        <p:txBody>
          <a:bodyPr/>
          <a:lstStyle/>
          <a:p>
            <a:fld id="{307E6868-079E-1649-B8D1-459B42CE4DE3}" type="slidenum">
              <a:rPr lang="en-US" smtClean="0"/>
              <a:t>12</a:t>
            </a:fld>
            <a:endParaRPr lang="en-US"/>
          </a:p>
        </p:txBody>
      </p:sp>
    </p:spTree>
    <p:extLst>
      <p:ext uri="{BB962C8B-B14F-4D97-AF65-F5344CB8AC3E}">
        <p14:creationId xmlns:p14="http://schemas.microsoft.com/office/powerpoint/2010/main" val="2929349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148">
            <a:extLst>
              <a:ext uri="{FF2B5EF4-FFF2-40B4-BE49-F238E27FC236}">
                <a16:creationId xmlns:a16="http://schemas.microsoft.com/office/drawing/2014/main" id="{E559B237-F597-4427-83D5-86EF8FF0EB34}"/>
              </a:ext>
            </a:extLst>
          </p:cNvPr>
          <p:cNvSpPr txBox="1"/>
          <p:nvPr/>
        </p:nvSpPr>
        <p:spPr>
          <a:xfrm>
            <a:off x="427760" y="1068966"/>
            <a:ext cx="7742539" cy="3339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14000"/>
              </a:lnSpc>
              <a:spcAft>
                <a:spcPts val="1200"/>
              </a:spcAft>
              <a:buFont typeface="Arial"/>
              <a:buChar char="•"/>
            </a:pPr>
            <a:r>
              <a:rPr lang="en-US" sz="2000" b="1">
                <a:latin typeface="Open Sans"/>
                <a:ea typeface="Open Sans"/>
                <a:cs typeface="Open Sans"/>
              </a:rPr>
              <a:t>Thursday, October 27: Creating Spaces for Critical Conversations, </a:t>
            </a:r>
            <a:r>
              <a:rPr lang="en-US" sz="2000" b="1">
                <a:latin typeface="Open Sans"/>
                <a:ea typeface="+mn-lt"/>
                <a:cs typeface="+mn-lt"/>
              </a:rPr>
              <a:t>8:00 pm ET.</a:t>
            </a:r>
            <a:r>
              <a:rPr lang="en-US" sz="2000">
                <a:latin typeface="Open Sans"/>
                <a:ea typeface="+mn-lt"/>
                <a:cs typeface="+mn-lt"/>
              </a:rPr>
              <a:t> </a:t>
            </a:r>
            <a:r>
              <a:rPr lang="en-US" sz="2000">
                <a:latin typeface="Open Sans"/>
                <a:ea typeface="+mn-lt"/>
                <a:cs typeface="+mn-lt"/>
                <a:hlinkClick r:id="rId3"/>
              </a:rPr>
              <a:t>Register here.</a:t>
            </a:r>
            <a:endParaRPr lang="en-US" sz="2000">
              <a:latin typeface="Open Sans"/>
              <a:ea typeface="+mn-lt"/>
              <a:cs typeface="+mn-lt"/>
            </a:endParaRPr>
          </a:p>
          <a:p>
            <a:pPr marL="285750" indent="-285750">
              <a:lnSpc>
                <a:spcPct val="113999"/>
              </a:lnSpc>
              <a:spcAft>
                <a:spcPts val="1200"/>
              </a:spcAft>
              <a:buFont typeface="Arial"/>
              <a:buChar char="•"/>
            </a:pPr>
            <a:r>
              <a:rPr lang="en-US" sz="2000" b="1">
                <a:latin typeface="Open Sans"/>
                <a:ea typeface="+mn-lt"/>
                <a:cs typeface="+mn-lt"/>
              </a:rPr>
              <a:t>Thursday, October 27: Social Media Advocacy 201, 8:00pm ET.</a:t>
            </a:r>
            <a:r>
              <a:rPr lang="en-US" sz="2000">
                <a:latin typeface="Open Sans"/>
                <a:ea typeface="+mn-lt"/>
                <a:cs typeface="+mn-lt"/>
              </a:rPr>
              <a:t> </a:t>
            </a:r>
            <a:r>
              <a:rPr lang="en-US" sz="2000">
                <a:latin typeface="Open Sans"/>
                <a:ea typeface="+mn-lt"/>
                <a:cs typeface="+mn-lt"/>
                <a:hlinkClick r:id="rId4"/>
              </a:rPr>
              <a:t>Register here.</a:t>
            </a:r>
            <a:endParaRPr lang="en-US" sz="2000">
              <a:latin typeface="Open Sans"/>
              <a:ea typeface="+mn-lt"/>
              <a:cs typeface="+mn-lt"/>
            </a:endParaRPr>
          </a:p>
          <a:p>
            <a:pPr marL="285750" indent="-285750">
              <a:lnSpc>
                <a:spcPct val="113999"/>
              </a:lnSpc>
              <a:spcAft>
                <a:spcPts val="1200"/>
              </a:spcAft>
              <a:buFont typeface="Arial"/>
              <a:buChar char="•"/>
            </a:pPr>
            <a:r>
              <a:rPr lang="en-US" sz="2000" b="1">
                <a:latin typeface="Open Sans"/>
                <a:ea typeface="+mn-lt"/>
                <a:cs typeface="+mn-lt"/>
              </a:rPr>
              <a:t>Saturday, November 5: RESULTS National Webinar, 1:00 pm ET.</a:t>
            </a:r>
            <a:r>
              <a:rPr lang="en-US" sz="2000">
                <a:latin typeface="Open Sans"/>
                <a:ea typeface="+mn-lt"/>
                <a:cs typeface="+mn-lt"/>
              </a:rPr>
              <a:t> </a:t>
            </a:r>
            <a:r>
              <a:rPr lang="en-US" sz="2000">
                <a:latin typeface="Open Sans"/>
                <a:ea typeface="+mn-lt"/>
                <a:cs typeface="+mn-lt"/>
                <a:hlinkClick r:id="rId5"/>
              </a:rPr>
              <a:t>Register here.</a:t>
            </a:r>
            <a:endParaRPr lang="en-US" sz="2000">
              <a:latin typeface="Open Sans"/>
              <a:ea typeface="+mn-lt"/>
              <a:cs typeface="+mn-lt"/>
            </a:endParaRPr>
          </a:p>
          <a:p>
            <a:pPr marL="285750" indent="-285750">
              <a:lnSpc>
                <a:spcPct val="113999"/>
              </a:lnSpc>
              <a:spcAft>
                <a:spcPts val="1200"/>
              </a:spcAft>
              <a:buFont typeface="Arial"/>
              <a:buChar char="•"/>
            </a:pPr>
            <a:r>
              <a:rPr lang="en-US" sz="2000" b="1">
                <a:latin typeface="Open Sans"/>
                <a:ea typeface="+mn-lt"/>
                <a:cs typeface="+mn-lt"/>
              </a:rPr>
              <a:t>Saturday, November 5: Diversity and Inclusion 101, 3:00 pm ET.</a:t>
            </a:r>
            <a:r>
              <a:rPr lang="en-US" sz="2000">
                <a:latin typeface="Open Sans"/>
                <a:ea typeface="+mn-lt"/>
                <a:cs typeface="+mn-lt"/>
              </a:rPr>
              <a:t> </a:t>
            </a:r>
            <a:r>
              <a:rPr lang="en-US" sz="2000">
                <a:latin typeface="Open Sans"/>
                <a:ea typeface="+mn-lt"/>
                <a:cs typeface="+mn-lt"/>
                <a:hlinkClick r:id="rId6"/>
              </a:rPr>
              <a:t>Register here.</a:t>
            </a:r>
            <a:endParaRPr lang="en-US" sz="2000">
              <a:latin typeface="Open Sans"/>
              <a:ea typeface="+mn-lt"/>
              <a:cs typeface="+mn-lt"/>
            </a:endParaRPr>
          </a:p>
        </p:txBody>
      </p:sp>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13</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425384" y="157341"/>
            <a:ext cx="7401491"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a:solidFill>
                  <a:srgbClr val="D50032"/>
                </a:solidFill>
                <a:latin typeface="Open Sans"/>
                <a:cs typeface="Open Sans"/>
              </a:rPr>
              <a:t>Upcoming Events</a:t>
            </a:r>
            <a:endParaRPr lang="en-US">
              <a:solidFill>
                <a:srgbClr val="D50032"/>
              </a:solidFill>
            </a:endParaRPr>
          </a:p>
        </p:txBody>
      </p:sp>
    </p:spTree>
    <p:extLst>
      <p:ext uri="{BB962C8B-B14F-4D97-AF65-F5344CB8AC3E}">
        <p14:creationId xmlns:p14="http://schemas.microsoft.com/office/powerpoint/2010/main" val="209513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14</a:t>
            </a:fld>
            <a:endParaRPr lang="en-US"/>
          </a:p>
        </p:txBody>
      </p:sp>
      <p:sp>
        <p:nvSpPr>
          <p:cNvPr id="2" name="TextBox 1">
            <a:extLst>
              <a:ext uri="{FF2B5EF4-FFF2-40B4-BE49-F238E27FC236}">
                <a16:creationId xmlns:a16="http://schemas.microsoft.com/office/drawing/2014/main" id="{BE344D44-6CCB-3582-5828-80E612F89E06}"/>
              </a:ext>
            </a:extLst>
          </p:cNvPr>
          <p:cNvSpPr txBox="1"/>
          <p:nvPr/>
        </p:nvSpPr>
        <p:spPr>
          <a:xfrm>
            <a:off x="1464370" y="1226152"/>
            <a:ext cx="6215259" cy="1270541"/>
          </a:xfrm>
          <a:prstGeom prst="rect">
            <a:avLst/>
          </a:prstGeom>
          <a:noFill/>
        </p:spPr>
        <p:txBody>
          <a:bodyPr wrap="square" rtlCol="0">
            <a:spAutoFit/>
          </a:bodyPr>
          <a:lstStyle/>
          <a:p>
            <a:pPr algn="ctr">
              <a:lnSpc>
                <a:spcPct val="114000"/>
              </a:lnSpc>
              <a:spcAft>
                <a:spcPts val="600"/>
              </a:spcAft>
            </a:pPr>
            <a:r>
              <a:rPr lang="en-US" sz="2200" b="1" i="1">
                <a:solidFill>
                  <a:srgbClr val="232333"/>
                </a:solidFill>
                <a:effectLst/>
                <a:latin typeface="Open Sans" panose="020B0606030504020204" pitchFamily="34" charset="0"/>
                <a:ea typeface="Open Sans" panose="020B0606030504020204" pitchFamily="34" charset="0"/>
                <a:cs typeface="Open Sans" panose="020B0606030504020204" pitchFamily="34" charset="0"/>
              </a:rPr>
              <a:t>RESULTS Post-Election Webinar: What's next in the fight against poverty?</a:t>
            </a:r>
            <a:endParaRPr lang="en-US" sz="2200" i="1">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spcAft>
                <a:spcPts val="1200"/>
              </a:spcAft>
            </a:pPr>
            <a:r>
              <a:rPr lang="en-US" sz="2000" b="1">
                <a:latin typeface="Open Sans" panose="020B0606030504020204" pitchFamily="34" charset="0"/>
                <a:ea typeface="Open Sans" panose="020B0606030504020204" pitchFamily="34" charset="0"/>
                <a:cs typeface="Open Sans" panose="020B0606030504020204" pitchFamily="34" charset="0"/>
              </a:rPr>
              <a:t>Thursday, November 17, 8:30-9:30 pm ET</a:t>
            </a:r>
          </a:p>
        </p:txBody>
      </p:sp>
      <p:sp>
        <p:nvSpPr>
          <p:cNvPr id="8" name="TextBox 7">
            <a:extLst>
              <a:ext uri="{FF2B5EF4-FFF2-40B4-BE49-F238E27FC236}">
                <a16:creationId xmlns:a16="http://schemas.microsoft.com/office/drawing/2014/main" id="{A34C9A0E-0B9E-68CC-52A9-38092A574DCA}"/>
              </a:ext>
            </a:extLst>
          </p:cNvPr>
          <p:cNvSpPr txBox="1"/>
          <p:nvPr/>
        </p:nvSpPr>
        <p:spPr>
          <a:xfrm>
            <a:off x="1464370" y="130721"/>
            <a:ext cx="6215259" cy="908582"/>
          </a:xfrm>
          <a:prstGeom prst="rect">
            <a:avLst/>
          </a:prstGeom>
          <a:noFill/>
        </p:spPr>
        <p:txBody>
          <a:bodyPr wrap="square">
            <a:spAutoFit/>
          </a:bodyPr>
          <a:lstStyle/>
          <a:p>
            <a:pPr algn="ctr">
              <a:lnSpc>
                <a:spcPct val="114000"/>
              </a:lnSpc>
            </a:pPr>
            <a:r>
              <a:rPr lang="en-US" sz="2400" b="1">
                <a:solidFill>
                  <a:srgbClr val="D50032"/>
                </a:solidFill>
                <a:latin typeface="Open Sans" panose="020B0606030504020204" pitchFamily="34" charset="0"/>
                <a:ea typeface="Open Sans" panose="020B0606030504020204" pitchFamily="34" charset="0"/>
                <a:cs typeface="Open Sans" panose="020B0606030504020204" pitchFamily="34" charset="0"/>
              </a:rPr>
              <a:t>Join our special, post-election</a:t>
            </a:r>
          </a:p>
          <a:p>
            <a:pPr algn="ctr">
              <a:lnSpc>
                <a:spcPct val="114000"/>
              </a:lnSpc>
            </a:pPr>
            <a:r>
              <a:rPr lang="en-US" sz="2400" b="1">
                <a:solidFill>
                  <a:srgbClr val="D50032"/>
                </a:solidFill>
                <a:latin typeface="Open Sans" panose="020B0606030504020204" pitchFamily="34" charset="0"/>
                <a:ea typeface="Open Sans" panose="020B0606030504020204" pitchFamily="34" charset="0"/>
                <a:cs typeface="Open Sans" panose="020B0606030504020204" pitchFamily="34" charset="0"/>
              </a:rPr>
              <a:t>U.S. and Global Poverty Policy Forum </a:t>
            </a:r>
          </a:p>
        </p:txBody>
      </p:sp>
      <p:pic>
        <p:nvPicPr>
          <p:cNvPr id="9" name="Picture 2" descr="Voted printed papers on white surface">
            <a:extLst>
              <a:ext uri="{FF2B5EF4-FFF2-40B4-BE49-F238E27FC236}">
                <a16:creationId xmlns:a16="http://schemas.microsoft.com/office/drawing/2014/main" id="{BF0E6760-AD01-0359-A5ED-2BCA6B4BDA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04013"/>
            <a:ext cx="1221854" cy="81624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A07100F-5D75-C4D5-2150-1EEED0CEE80B}"/>
              </a:ext>
            </a:extLst>
          </p:cNvPr>
          <p:cNvSpPr txBox="1"/>
          <p:nvPr/>
        </p:nvSpPr>
        <p:spPr>
          <a:xfrm>
            <a:off x="228599" y="2571750"/>
            <a:ext cx="8658967" cy="1874039"/>
          </a:xfrm>
          <a:prstGeom prst="rect">
            <a:avLst/>
          </a:prstGeom>
          <a:noFill/>
        </p:spPr>
        <p:txBody>
          <a:bodyPr wrap="square" lIns="91440" tIns="45720" rIns="91440" bIns="45720" anchor="t">
            <a:spAutoFit/>
          </a:bodyPr>
          <a:lstStyle/>
          <a:p>
            <a:pPr algn="ctr">
              <a:lnSpc>
                <a:spcPct val="114000"/>
              </a:lnSpc>
              <a:spcAft>
                <a:spcPts val="1200"/>
              </a:spcAft>
            </a:pPr>
            <a:r>
              <a:rPr lang="en-US" sz="1700" i="1">
                <a:latin typeface="Open Sans" panose="020B0606030504020204" pitchFamily="34" charset="0"/>
                <a:ea typeface="Open Sans" panose="020B0606030504020204" pitchFamily="34" charset="0"/>
                <a:cs typeface="Open Sans" panose="020B0606030504020204" pitchFamily="34" charset="0"/>
              </a:rPr>
              <a:t>This is a fantastic opportunity for new and current advocates to get informed, energized, and motivated to move our U.S. and global poverty agenda forward! </a:t>
            </a:r>
          </a:p>
          <a:p>
            <a:pPr algn="ctr">
              <a:lnSpc>
                <a:spcPct val="114000"/>
              </a:lnSpc>
              <a:spcAft>
                <a:spcPts val="1200"/>
              </a:spcAft>
            </a:pPr>
            <a:r>
              <a:rPr lang="en-US" sz="1700">
                <a:latin typeface="Open Sans" panose="020B0606030504020204" pitchFamily="34" charset="0"/>
                <a:ea typeface="Open Sans" panose="020B0606030504020204" pitchFamily="34" charset="0"/>
                <a:cs typeface="Open Sans" panose="020B0606030504020204" pitchFamily="34" charset="0"/>
              </a:rPr>
              <a:t>Register at: </a:t>
            </a:r>
            <a:r>
              <a:rPr lang="en-US" sz="1700">
                <a:solidFill>
                  <a:srgbClr val="D50032"/>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https://results.zoom.us/meeting/register/tJAufu6upj8sG9c2Hx6HFenFh3vC3lgsLcqO</a:t>
            </a:r>
            <a:endParaRPr lang="en-US" sz="1700">
              <a:solidFill>
                <a:srgbClr val="D50032"/>
              </a:solidFill>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spcAft>
                <a:spcPts val="600"/>
              </a:spcAft>
            </a:pPr>
            <a:r>
              <a:rPr lang="en-US" sz="1700" b="1">
                <a:solidFill>
                  <a:srgbClr val="D50035"/>
                </a:solidFill>
                <a:latin typeface="Open Sans"/>
                <a:ea typeface="Open Sans"/>
                <a:cs typeface="Open Sans"/>
              </a:rPr>
              <a:t> </a:t>
            </a:r>
            <a:r>
              <a:rPr lang="en-US" sz="1700" b="1" u="sng">
                <a:solidFill>
                  <a:srgbClr val="D50035"/>
                </a:solidFill>
                <a:latin typeface="Open Sans"/>
                <a:ea typeface="Open Sans"/>
                <a:cs typeface="Open Sans"/>
                <a:hlinkClick r:id="rId5">
                  <a:extLst>
                    <a:ext uri="{A12FA001-AC4F-418D-AE19-62706E023703}">
                      <ahyp:hlinkClr xmlns:ahyp="http://schemas.microsoft.com/office/drawing/2018/hyperlinkcolor" val="tx"/>
                    </a:ext>
                  </a:extLst>
                </a:hlinkClick>
              </a:rPr>
              <a:t>Use</a:t>
            </a:r>
            <a:r>
              <a:rPr lang="en-US" sz="1700" b="1" i="0" u="sng">
                <a:solidFill>
                  <a:srgbClr val="D50035"/>
                </a:solidFill>
                <a:effectLst/>
                <a:latin typeface="Open Sans"/>
                <a:ea typeface="Open Sans"/>
                <a:cs typeface="Open Sans"/>
                <a:hlinkClick r:id="rId5">
                  <a:extLst>
                    <a:ext uri="{A12FA001-AC4F-418D-AE19-62706E023703}">
                      <ahyp:hlinkClr xmlns:ahyp="http://schemas.microsoft.com/office/drawing/2018/hyperlinkcolor" val="tx"/>
                    </a:ext>
                  </a:extLst>
                </a:hlinkClick>
              </a:rPr>
              <a:t> this guide</a:t>
            </a:r>
            <a:r>
              <a:rPr lang="en-US" sz="1700" b="1" i="0">
                <a:solidFill>
                  <a:srgbClr val="D50032"/>
                </a:solidFill>
                <a:effectLst/>
                <a:latin typeface="Open Sans"/>
                <a:ea typeface="Open Sans"/>
                <a:cs typeface="Open Sans"/>
              </a:rPr>
              <a:t> </a:t>
            </a:r>
            <a:r>
              <a:rPr lang="en-US" sz="1700" b="1" i="0">
                <a:solidFill>
                  <a:srgbClr val="212529"/>
                </a:solidFill>
                <a:effectLst/>
                <a:latin typeface="Open Sans"/>
                <a:ea typeface="Open Sans"/>
                <a:cs typeface="Open Sans"/>
              </a:rPr>
              <a:t>to invite people you know to attend</a:t>
            </a:r>
            <a:endParaRPr lang="en-US" sz="1700">
              <a:latin typeface="Open Sans"/>
              <a:ea typeface="Open Sans"/>
              <a:cs typeface="Open Sans"/>
            </a:endParaRPr>
          </a:p>
        </p:txBody>
      </p:sp>
      <p:pic>
        <p:nvPicPr>
          <p:cNvPr id="13" name="Picture 2" descr="Voted printed papers on white surface">
            <a:extLst>
              <a:ext uri="{FF2B5EF4-FFF2-40B4-BE49-F238E27FC236}">
                <a16:creationId xmlns:a16="http://schemas.microsoft.com/office/drawing/2014/main" id="{E6D53158-2A0B-7FBC-9DFF-D973512EE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713" y="1304013"/>
            <a:ext cx="1221854" cy="816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60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416378" y="152401"/>
            <a:ext cx="7356021" cy="706170"/>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sz="3200" b="1">
                <a:solidFill>
                  <a:srgbClr val="D50032"/>
                </a:solidFill>
                <a:latin typeface="Open Sans"/>
                <a:ea typeface="Open Sans" panose="020B0606030504020204" pitchFamily="34" charset="0"/>
                <a:cs typeface="Open Sans" panose="020B0606030504020204" pitchFamily="34" charset="0"/>
              </a:rPr>
              <a:t>Our Anti-Oppression Values</a:t>
            </a:r>
          </a:p>
        </p:txBody>
      </p:sp>
      <p:sp>
        <p:nvSpPr>
          <p:cNvPr id="6" name="TextBox 5">
            <a:extLst>
              <a:ext uri="{FF2B5EF4-FFF2-40B4-BE49-F238E27FC236}">
                <a16:creationId xmlns:a16="http://schemas.microsoft.com/office/drawing/2014/main" id="{8AC52DA5-5208-446A-B31E-C4CC58F02086}"/>
              </a:ext>
            </a:extLst>
          </p:cNvPr>
          <p:cNvSpPr txBox="1"/>
          <p:nvPr/>
        </p:nvSpPr>
        <p:spPr>
          <a:xfrm>
            <a:off x="237084" y="820778"/>
            <a:ext cx="7718196" cy="4154342"/>
          </a:xfrm>
          <a:prstGeom prst="rect">
            <a:avLst/>
          </a:prstGeom>
          <a:noFill/>
        </p:spPr>
        <p:txBody>
          <a:bodyPr wrap="square" lIns="91440" tIns="45720" rIns="91440" bIns="45720" rtlCol="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defRPr/>
            </a:pPr>
            <a:r>
              <a:rPr lang="en-US" sz="1800">
                <a:solidFill>
                  <a:srgbClr val="000000"/>
                </a:solidFill>
                <a:latin typeface="Calibri"/>
              </a:rPr>
              <a:t>​</a:t>
            </a:r>
            <a:r>
              <a:rPr lang="en-US" i="1">
                <a:latin typeface="Open Sans"/>
                <a:ea typeface="Open Sans"/>
                <a:cs typeface="Open Sans"/>
              </a:rPr>
              <a:t>RESULTS is a movement of passionate, committed everyday people. Together we use our voices to influence political decisions that will bring an end to poverty. Poverty cannot end as long as oppression exists. We commit to opposing all forms of oppression, including ableism, ageism, biphobia, classism, colonialism, homophobia, racism, religious discrimination, sexism, transphobia, white saviorism, and xenophobia.</a:t>
            </a:r>
          </a:p>
          <a:p>
            <a:pPr defTabSz="457189">
              <a:defRPr/>
            </a:pPr>
            <a:endParaRPr lang="en-US" i="1">
              <a:latin typeface="Open Sans"/>
              <a:ea typeface="Open Sans"/>
              <a:cs typeface="Open Sans"/>
            </a:endParaRPr>
          </a:p>
          <a:p>
            <a:pPr defTabSz="457189">
              <a:defRPr/>
            </a:pPr>
            <a:r>
              <a:rPr lang="en-US" i="1">
                <a:latin typeface="Open Sans"/>
                <a:ea typeface="Open Sans"/>
                <a:cs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defTabSz="457189">
              <a:defRPr/>
            </a:pPr>
            <a:endParaRPr lang="en-US" i="1">
              <a:latin typeface="Open Sans"/>
              <a:ea typeface="Open Sans"/>
              <a:cs typeface="Open Sans"/>
            </a:endParaRPr>
          </a:p>
          <a:p>
            <a:pPr defTabSz="457189">
              <a:defRPr/>
            </a:pPr>
            <a:r>
              <a:rPr lang="en-US" i="1">
                <a:latin typeface="Open Sans"/>
                <a:ea typeface="Open Sans"/>
                <a:cs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p>
          <a:p>
            <a:pPr defTabSz="457189">
              <a:defRPr/>
            </a:pPr>
            <a:endParaRPr lang="en-US" i="1">
              <a:latin typeface="Open Sans"/>
              <a:ea typeface="Open Sans"/>
              <a:cs typeface="Open Sans"/>
            </a:endParaRPr>
          </a:p>
          <a:p>
            <a:pPr defTabSz="457189">
              <a:defRPr/>
            </a:pPr>
            <a:r>
              <a:rPr lang="en-US" i="1">
                <a:latin typeface="Open Sans"/>
                <a:ea typeface="Open Sans"/>
                <a:cs typeface="Open Sans"/>
              </a:rPr>
              <a:t>There are no saviors — only partners, advocates, and allies. We agree to help make the RESULTS movement a respectful, inclusive space.</a:t>
            </a:r>
          </a:p>
          <a:p>
            <a:pPr defTabSz="457189">
              <a:defRPr/>
            </a:pPr>
            <a:endParaRPr lang="en-US">
              <a:latin typeface="Open Sans"/>
              <a:ea typeface="Open Sans"/>
              <a:cs typeface="Open Sans"/>
            </a:endParaRPr>
          </a:p>
          <a:p>
            <a:pPr defTabSz="457189">
              <a:defRPr/>
            </a:pPr>
            <a:r>
              <a:rPr lang="en-US">
                <a:latin typeface="Open Sans"/>
                <a:ea typeface="Open Sans"/>
                <a:cs typeface="Open Sans"/>
              </a:rPr>
              <a:t>Find all our anti-oppression resources at </a:t>
            </a:r>
            <a:r>
              <a:rPr lang="en-US">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https://results.org/volunteers/anti-oppression/</a:t>
            </a:r>
            <a:r>
              <a:rPr lang="en-US">
                <a:solidFill>
                  <a:schemeClr val="tx2"/>
                </a:solidFill>
                <a:latin typeface="Open Sans"/>
                <a:ea typeface="Open Sans"/>
                <a:cs typeface="Open Sans"/>
              </a:rPr>
              <a:t> </a:t>
            </a:r>
            <a:r>
              <a:rPr lang="en-US">
                <a:solidFill>
                  <a:schemeClr val="tx2"/>
                </a:solidFill>
                <a:ea typeface="+mn-lt"/>
                <a:cs typeface="+mn-lt"/>
              </a:rPr>
              <a:t> </a:t>
            </a:r>
          </a:p>
          <a:p>
            <a:pPr defTabSz="457189">
              <a:defRPr/>
            </a:pPr>
            <a:endParaRPr lang="en-US" sz="1400">
              <a:ea typeface="+mn-lt"/>
              <a:cs typeface="+mn-lt"/>
            </a:endParaRPr>
          </a:p>
          <a:p>
            <a:pPr defTabSz="457189">
              <a:lnSpc>
                <a:spcPct val="113999"/>
              </a:lnSpc>
              <a:spcAft>
                <a:spcPts val="600"/>
              </a:spcAft>
              <a:defRPr/>
            </a:pPr>
            <a:endParaRPr lang="en-US" sz="1400">
              <a:solidFill>
                <a:srgbClr val="000000"/>
              </a:solidFill>
              <a:latin typeface="Calibri"/>
              <a:ea typeface="Open Sans" panose="020B0606030504020204" pitchFamily="34" charset="0"/>
              <a:cs typeface="Calibri"/>
            </a:endParaRPr>
          </a:p>
        </p:txBody>
      </p:sp>
      <p:sp>
        <p:nvSpPr>
          <p:cNvPr id="8" name="Rectangle 5">
            <a:extLst>
              <a:ext uri="{FF2B5EF4-FFF2-40B4-BE49-F238E27FC236}">
                <a16:creationId xmlns:a16="http://schemas.microsoft.com/office/drawing/2014/main" id="{6C542F64-7D1E-47E2-A286-B4E072C88045}"/>
              </a:ext>
            </a:extLst>
          </p:cNvPr>
          <p:cNvSpPr>
            <a:spLocks noChangeArrowheads="1"/>
          </p:cNvSpPr>
          <p:nvPr/>
        </p:nvSpPr>
        <p:spPr bwMode="auto">
          <a:xfrm>
            <a:off x="0" y="7802"/>
            <a:ext cx="23708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2</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5181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dirty="0">
                <a:solidFill>
                  <a:srgbClr val="D50032"/>
                </a:solidFill>
                <a:latin typeface="Open Sans"/>
                <a:ea typeface="Open Sans"/>
                <a:cs typeface="Calibri"/>
              </a:rPr>
              <a:t>Time to celebrate!</a:t>
            </a:r>
            <a:endParaRPr lang="en-US" dirty="0"/>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200151"/>
            <a:ext cx="8229600" cy="3648472"/>
          </a:xfrm>
        </p:spPr>
        <p:txBody>
          <a:bodyPr vert="horz" lIns="91440" tIns="45720" rIns="91440" bIns="45720" rtlCol="0" anchor="t">
            <a:normAutofit/>
          </a:bodyPr>
          <a:lstStyle/>
          <a:p>
            <a:pPr>
              <a:lnSpc>
                <a:spcPct val="135000"/>
              </a:lnSpc>
              <a:spcBef>
                <a:spcPts val="600"/>
              </a:spcBef>
              <a:spcAft>
                <a:spcPts val="600"/>
              </a:spcAft>
            </a:pPr>
            <a:r>
              <a:rPr lang="en-US" sz="2200" dirty="0">
                <a:latin typeface="Open Sans"/>
                <a:ea typeface="+mn-lt"/>
                <a:cs typeface="+mn-lt"/>
              </a:rPr>
              <a:t>The Global Malnutrition Prevention and Treatment Act (H.R.4693) was signed into law this week!</a:t>
            </a:r>
            <a:endParaRPr lang="en-US" sz="2200" b="1" dirty="0">
              <a:latin typeface="Open Sans"/>
              <a:ea typeface="+mn-lt"/>
              <a:cs typeface="+mn-lt"/>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3</a:t>
            </a:fld>
            <a:endParaRPr lang="en-US"/>
          </a:p>
        </p:txBody>
      </p:sp>
      <p:pic>
        <p:nvPicPr>
          <p:cNvPr id="5" name="Picture 5" descr="Graphical user interface&#10;&#10;Description automatically generated">
            <a:extLst>
              <a:ext uri="{FF2B5EF4-FFF2-40B4-BE49-F238E27FC236}">
                <a16:creationId xmlns:a16="http://schemas.microsoft.com/office/drawing/2014/main" id="{241F0A82-27D5-E5ED-4B22-2C21509F5114}"/>
              </a:ext>
            </a:extLst>
          </p:cNvPr>
          <p:cNvPicPr>
            <a:picLocks noChangeAspect="1"/>
          </p:cNvPicPr>
          <p:nvPr/>
        </p:nvPicPr>
        <p:blipFill rotWithShape="1">
          <a:blip r:embed="rId2"/>
          <a:srcRect t="37468" r="-206" b="3876"/>
          <a:stretch/>
        </p:blipFill>
        <p:spPr>
          <a:xfrm>
            <a:off x="76162" y="2325615"/>
            <a:ext cx="8981378" cy="2091981"/>
          </a:xfrm>
          <a:prstGeom prst="rect">
            <a:avLst/>
          </a:prstGeom>
        </p:spPr>
      </p:pic>
    </p:spTree>
    <p:extLst>
      <p:ext uri="{BB962C8B-B14F-4D97-AF65-F5344CB8AC3E}">
        <p14:creationId xmlns:p14="http://schemas.microsoft.com/office/powerpoint/2010/main" val="267653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141B-8495-5DD0-C0CA-F7DF78044AEC}"/>
              </a:ext>
            </a:extLst>
          </p:cNvPr>
          <p:cNvSpPr>
            <a:spLocks noGrp="1"/>
          </p:cNvSpPr>
          <p:nvPr>
            <p:ph type="title"/>
          </p:nvPr>
        </p:nvSpPr>
        <p:spPr>
          <a:xfrm>
            <a:off x="867119" y="3640371"/>
            <a:ext cx="7401491" cy="857250"/>
          </a:xfrm>
        </p:spPr>
        <p:txBody>
          <a:bodyPr>
            <a:normAutofit fontScale="90000"/>
          </a:bodyPr>
          <a:lstStyle/>
          <a:p>
            <a:r>
              <a:rPr lang="en-US" sz="3600" b="1">
                <a:solidFill>
                  <a:srgbClr val="D50032"/>
                </a:solidFill>
                <a:latin typeface="Open Sans"/>
                <a:ea typeface="Open Sans"/>
                <a:cs typeface="Calibri"/>
              </a:rPr>
              <a:t>Understanding the Impact of TB </a:t>
            </a:r>
            <a:br>
              <a:rPr lang="en-US" sz="3600" b="1">
                <a:latin typeface="Open Sans"/>
                <a:ea typeface="Open Sans"/>
                <a:cs typeface="Calibri"/>
              </a:rPr>
            </a:br>
            <a:endParaRPr lang="en-US" sz="3600" b="1">
              <a:solidFill>
                <a:srgbClr val="D50032"/>
              </a:solidFill>
              <a:latin typeface="Open Sans"/>
              <a:ea typeface="Open Sans"/>
              <a:cs typeface="Calibri"/>
            </a:endParaRPr>
          </a:p>
        </p:txBody>
      </p:sp>
      <p:pic>
        <p:nvPicPr>
          <p:cNvPr id="5" name="Graphic 5">
            <a:extLst>
              <a:ext uri="{FF2B5EF4-FFF2-40B4-BE49-F238E27FC236}">
                <a16:creationId xmlns:a16="http://schemas.microsoft.com/office/drawing/2014/main" id="{640EB1AA-5F55-CE89-0DF2-87EFBF65C853}"/>
              </a:ext>
              <a:ext uri="{C183D7F6-B498-43B3-948B-1728B52AA6E4}">
                <adec:decorative xmlns:adec="http://schemas.microsoft.com/office/drawing/2017/decorative" val="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97679" y="554248"/>
            <a:ext cx="2769079" cy="2769079"/>
          </a:xfrm>
        </p:spPr>
      </p:pic>
    </p:spTree>
    <p:extLst>
      <p:ext uri="{BB962C8B-B14F-4D97-AF65-F5344CB8AC3E}">
        <p14:creationId xmlns:p14="http://schemas.microsoft.com/office/powerpoint/2010/main" val="394903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457200" y="205979"/>
            <a:ext cx="7401491" cy="857250"/>
          </a:xfrm>
        </p:spPr>
        <p:txBody>
          <a:bodyPr vert="horz" lIns="91440" tIns="45720" rIns="91440" bIns="45720" rtlCol="0" anchor="ctr">
            <a:normAutofit/>
          </a:bodyPr>
          <a:lstStyle/>
          <a:p>
            <a:r>
              <a:rPr lang="en-US" sz="3200" b="1">
                <a:solidFill>
                  <a:srgbClr val="D50032"/>
                </a:solidFill>
                <a:latin typeface="Open Sans"/>
                <a:ea typeface="+mj-lt"/>
                <a:cs typeface="+mj-lt"/>
              </a:rPr>
              <a:t>Our speaker</a:t>
            </a:r>
            <a:endParaRPr lang="en-US"/>
          </a:p>
        </p:txBody>
      </p:sp>
      <p:pic>
        <p:nvPicPr>
          <p:cNvPr id="6" name="Picture 5" descr="Diagram&#10;&#10;Description automatically generated">
            <a:extLst>
              <a:ext uri="{FF2B5EF4-FFF2-40B4-BE49-F238E27FC236}">
                <a16:creationId xmlns:a16="http://schemas.microsoft.com/office/drawing/2014/main" id="{88A71929-3CC4-C14E-DB14-E8909677390F}"/>
              </a:ext>
            </a:extLst>
          </p:cNvPr>
          <p:cNvPicPr>
            <a:picLocks noChangeAspect="1"/>
          </p:cNvPicPr>
          <p:nvPr/>
        </p:nvPicPr>
        <p:blipFill rotWithShape="1">
          <a:blip r:embed="rId2"/>
          <a:srcRect l="71070" t="26254" r="1672" b="26844"/>
          <a:stretch/>
        </p:blipFill>
        <p:spPr>
          <a:xfrm rot="840000">
            <a:off x="206099" y="1306462"/>
            <a:ext cx="2299357" cy="2233803"/>
          </a:xfrm>
          <a:prstGeom prst="rect">
            <a:avLst/>
          </a:prstGeom>
          <a:noFill/>
        </p:spPr>
      </p:pic>
      <p:sp>
        <p:nvSpPr>
          <p:cNvPr id="3" name="Content Placeholder 2">
            <a:extLst>
              <a:ext uri="{FF2B5EF4-FFF2-40B4-BE49-F238E27FC236}">
                <a16:creationId xmlns:a16="http://schemas.microsoft.com/office/drawing/2014/main" id="{750CB647-A987-3FDA-407E-DAB96B76BF73}"/>
              </a:ext>
            </a:extLst>
          </p:cNvPr>
          <p:cNvSpPr>
            <a:spLocks noGrp="1"/>
          </p:cNvSpPr>
          <p:nvPr>
            <p:ph sz="half" idx="2"/>
          </p:nvPr>
        </p:nvSpPr>
        <p:spPr>
          <a:xfrm>
            <a:off x="2482518" y="1289448"/>
            <a:ext cx="6575255" cy="3716253"/>
          </a:xfrm>
        </p:spPr>
        <p:txBody>
          <a:bodyPr vert="horz" lIns="91440" tIns="45720" rIns="91440" bIns="45720" rtlCol="0" anchor="t">
            <a:noAutofit/>
          </a:bodyPr>
          <a:lstStyle/>
          <a:p>
            <a:pPr>
              <a:lnSpc>
                <a:spcPct val="90000"/>
              </a:lnSpc>
              <a:spcBef>
                <a:spcPts val="600"/>
              </a:spcBef>
              <a:spcAft>
                <a:spcPts val="600"/>
              </a:spcAft>
            </a:pPr>
            <a:r>
              <a:rPr lang="en-US" sz="1600" b="1">
                <a:latin typeface="Open Sans"/>
                <a:ea typeface="Open Sans"/>
                <a:cs typeface="Open Sans"/>
              </a:rPr>
              <a:t>Maggy </a:t>
            </a:r>
            <a:r>
              <a:rPr lang="en-US" sz="1600" b="1" err="1">
                <a:latin typeface="Open Sans"/>
                <a:ea typeface="Open Sans"/>
                <a:cs typeface="Open Sans"/>
              </a:rPr>
              <a:t>Ngombi</a:t>
            </a:r>
            <a:r>
              <a:rPr lang="en-US" sz="1600" b="1">
                <a:latin typeface="Open Sans"/>
                <a:ea typeface="Open Sans"/>
                <a:cs typeface="Open Sans"/>
              </a:rPr>
              <a:t> </a:t>
            </a:r>
            <a:r>
              <a:rPr lang="en-US" sz="1600">
                <a:latin typeface="Open Sans"/>
                <a:ea typeface="Open Sans"/>
                <a:cs typeface="Open Sans"/>
              </a:rPr>
              <a:t>is a TB survivor and advocate from New Jersey with a background in Economics and Finance. An active TB infection in 2019 led her to remain isolated for nearly 2 years.</a:t>
            </a:r>
          </a:p>
          <a:p>
            <a:pPr>
              <a:lnSpc>
                <a:spcPct val="90000"/>
              </a:lnSpc>
              <a:spcBef>
                <a:spcPts val="600"/>
              </a:spcBef>
              <a:spcAft>
                <a:spcPts val="600"/>
              </a:spcAft>
            </a:pPr>
            <a:r>
              <a:rPr lang="en-US" sz="1600">
                <a:latin typeface="Open Sans"/>
                <a:ea typeface="Open Sans"/>
                <a:cs typeface="Open Sans"/>
              </a:rPr>
              <a:t>During this ordeal, Maggy was astonished to learn about the mortality rate linked to TB and its overall socio-economic impact.</a:t>
            </a:r>
          </a:p>
          <a:p>
            <a:pPr>
              <a:lnSpc>
                <a:spcPct val="90000"/>
              </a:lnSpc>
              <a:spcBef>
                <a:spcPts val="600"/>
              </a:spcBef>
              <a:spcAft>
                <a:spcPts val="600"/>
              </a:spcAft>
            </a:pPr>
            <a:r>
              <a:rPr lang="en-US" sz="1600">
                <a:latin typeface="Open Sans"/>
                <a:ea typeface="Open Sans"/>
                <a:cs typeface="Open Sans"/>
              </a:rPr>
              <a:t>Maggy currently works for the National Tuberculosis Controllers Association, providing community engagement and treatment support through We Are TB, a TB Survivor advocacy organization. </a:t>
            </a:r>
          </a:p>
          <a:p>
            <a:pPr>
              <a:lnSpc>
                <a:spcPct val="90000"/>
              </a:lnSpc>
              <a:spcBef>
                <a:spcPts val="600"/>
              </a:spcBef>
              <a:spcAft>
                <a:spcPts val="600"/>
              </a:spcAft>
            </a:pPr>
            <a:r>
              <a:rPr lang="en-US" sz="1600">
                <a:latin typeface="Open Sans"/>
                <a:ea typeface="Open Sans"/>
                <a:cs typeface="Open Sans"/>
              </a:rPr>
              <a:t>Besides empowering and equipping people with hope and confidence for a future without TB, Maggy is passionate about enhancing cultural awareness in the aim to make each patient feel listened to, loved, and valued.</a:t>
            </a: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a:xfrm>
            <a:off x="0" y="2092"/>
            <a:ext cx="457200" cy="273844"/>
          </a:xfrm>
        </p:spPr>
        <p:txBody>
          <a:bodyPr anchor="ctr">
            <a:normAutofit/>
          </a:bodyPr>
          <a:lstStyle/>
          <a:p>
            <a:pPr>
              <a:lnSpc>
                <a:spcPct val="90000"/>
              </a:lnSpc>
              <a:spcAft>
                <a:spcPts val="600"/>
              </a:spcAft>
            </a:pPr>
            <a:fld id="{307E6868-079E-1649-B8D1-459B42CE4DE3}" type="slidenum">
              <a:rPr lang="en-US" smtClean="0"/>
              <a:pPr>
                <a:lnSpc>
                  <a:spcPct val="90000"/>
                </a:lnSpc>
                <a:spcAft>
                  <a:spcPts val="600"/>
                </a:spcAft>
              </a:pPr>
              <a:t>5</a:t>
            </a:fld>
            <a:endParaRPr lang="en-US"/>
          </a:p>
        </p:txBody>
      </p:sp>
    </p:spTree>
    <p:extLst>
      <p:ext uri="{BB962C8B-B14F-4D97-AF65-F5344CB8AC3E}">
        <p14:creationId xmlns:p14="http://schemas.microsoft.com/office/powerpoint/2010/main" val="417246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5842-269E-C156-CCF3-2501E188C27F}"/>
              </a:ext>
            </a:extLst>
          </p:cNvPr>
          <p:cNvSpPr>
            <a:spLocks noGrp="1"/>
          </p:cNvSpPr>
          <p:nvPr>
            <p:ph type="title"/>
          </p:nvPr>
        </p:nvSpPr>
        <p:spPr>
          <a:xfrm>
            <a:off x="408768" y="-2006"/>
            <a:ext cx="7401491" cy="857250"/>
          </a:xfrm>
        </p:spPr>
        <p:txBody>
          <a:bodyPr spcFirstLastPara="1" wrap="square" lIns="91425" tIns="45700" rIns="91425" bIns="45700" anchor="ctr" anchorCtr="0">
            <a:noAutofit/>
          </a:bodyPr>
          <a:lstStyle/>
          <a:p>
            <a:r>
              <a:rPr lang="en-US" sz="3200" b="1">
                <a:solidFill>
                  <a:srgbClr val="D50032"/>
                </a:solidFill>
                <a:latin typeface="Open Sans"/>
              </a:rPr>
              <a:t>Global Impact</a:t>
            </a:r>
            <a:endParaRPr lang="en-US" sz="3200">
              <a:latin typeface="Open Sans"/>
            </a:endParaRPr>
          </a:p>
        </p:txBody>
      </p:sp>
      <p:cxnSp>
        <p:nvCxnSpPr>
          <p:cNvPr id="6" name="Straight Arrow Connector 5">
            <a:extLst>
              <a:ext uri="{FF2B5EF4-FFF2-40B4-BE49-F238E27FC236}">
                <a16:creationId xmlns:a16="http://schemas.microsoft.com/office/drawing/2014/main" id="{12DCEAC7-E02B-85F8-D1FE-02D30961395B}"/>
              </a:ext>
            </a:extLst>
          </p:cNvPr>
          <p:cNvCxnSpPr/>
          <p:nvPr/>
        </p:nvCxnSpPr>
        <p:spPr>
          <a:xfrm>
            <a:off x="6191995" y="1287573"/>
            <a:ext cx="19210" cy="3227292"/>
          </a:xfrm>
          <a:prstGeom prst="straightConnector1">
            <a:avLst/>
          </a:prstGeom>
          <a:ln>
            <a:solidFill>
              <a:srgbClr val="D50035"/>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F6C858B-9638-920E-1DCD-98946E096D02}"/>
              </a:ext>
            </a:extLst>
          </p:cNvPr>
          <p:cNvSpPr txBox="1"/>
          <p:nvPr/>
        </p:nvSpPr>
        <p:spPr>
          <a:xfrm>
            <a:off x="6244542" y="1247725"/>
            <a:ext cx="2839755" cy="32804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1000"/>
              </a:spcAft>
              <a:buFont typeface="Arial" panose="020B0604020202020204" pitchFamily="34" charset="0"/>
              <a:buChar char="•"/>
            </a:pPr>
            <a:r>
              <a:rPr lang="en-US" sz="2000">
                <a:latin typeface="Open Sans"/>
                <a:ea typeface="+mn-lt"/>
                <a:cs typeface="+mn-lt"/>
              </a:rPr>
              <a:t>Tuberculosis sickens over </a:t>
            </a:r>
            <a:r>
              <a:rPr lang="en-US" sz="2000" b="1">
                <a:latin typeface="Open Sans"/>
                <a:ea typeface="+mn-lt"/>
                <a:cs typeface="+mn-lt"/>
              </a:rPr>
              <a:t>10 million people </a:t>
            </a:r>
            <a:r>
              <a:rPr lang="en-US" sz="2000">
                <a:latin typeface="Open Sans"/>
                <a:ea typeface="+mn-lt"/>
                <a:cs typeface="+mn-lt"/>
              </a:rPr>
              <a:t>every year, and killed </a:t>
            </a:r>
            <a:r>
              <a:rPr lang="en-US" sz="2000" b="1">
                <a:latin typeface="Open Sans"/>
                <a:ea typeface="+mn-lt"/>
                <a:cs typeface="+mn-lt"/>
              </a:rPr>
              <a:t>1.5 million people</a:t>
            </a:r>
            <a:r>
              <a:rPr lang="en-US" sz="2000">
                <a:latin typeface="Open Sans"/>
                <a:ea typeface="+mn-lt"/>
                <a:cs typeface="+mn-lt"/>
              </a:rPr>
              <a:t> in 2020.</a:t>
            </a:r>
          </a:p>
          <a:p>
            <a:pPr marL="342900" indent="-342900">
              <a:spcAft>
                <a:spcPts val="1000"/>
              </a:spcAft>
              <a:buFont typeface="Arial" panose="020B0604020202020204" pitchFamily="34" charset="0"/>
              <a:buChar char="•"/>
            </a:pPr>
            <a:r>
              <a:rPr lang="en-US" sz="2000">
                <a:latin typeface="Open Sans"/>
                <a:ea typeface="+mn-lt"/>
                <a:cs typeface="+mn-lt"/>
              </a:rPr>
              <a:t>Over </a:t>
            </a:r>
            <a:r>
              <a:rPr lang="en-US" sz="2000" b="1">
                <a:latin typeface="Open Sans"/>
                <a:ea typeface="+mn-lt"/>
                <a:cs typeface="+mn-lt"/>
              </a:rPr>
              <a:t>95 percent</a:t>
            </a:r>
            <a:r>
              <a:rPr lang="en-US" sz="2000">
                <a:latin typeface="Open Sans"/>
                <a:ea typeface="+mn-lt"/>
                <a:cs typeface="+mn-lt"/>
              </a:rPr>
              <a:t> of TB cases and deaths are in low-income countries.</a:t>
            </a:r>
            <a:endParaRPr lang="en-US" sz="2000">
              <a:cs typeface="Arial"/>
            </a:endParaRPr>
          </a:p>
        </p:txBody>
      </p:sp>
      <p:sp>
        <p:nvSpPr>
          <p:cNvPr id="12" name="TextBox 11">
            <a:extLst>
              <a:ext uri="{FF2B5EF4-FFF2-40B4-BE49-F238E27FC236}">
                <a16:creationId xmlns:a16="http://schemas.microsoft.com/office/drawing/2014/main" id="{D925444E-0D94-F3C3-C273-00FB639AE4DE}"/>
              </a:ext>
            </a:extLst>
          </p:cNvPr>
          <p:cNvSpPr txBox="1"/>
          <p:nvPr/>
        </p:nvSpPr>
        <p:spPr>
          <a:xfrm>
            <a:off x="407598" y="4629150"/>
            <a:ext cx="620454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a:latin typeface="Open Sans"/>
                <a:ea typeface="Open Sans"/>
                <a:cs typeface="Open Sans"/>
              </a:rPr>
              <a:t>Source: </a:t>
            </a:r>
            <a:r>
              <a:rPr lang="en-US" sz="1100" i="1">
                <a:latin typeface="Open Sans"/>
                <a:ea typeface="+mn-lt"/>
                <a:cs typeface="+mn-lt"/>
              </a:rPr>
              <a:t>World Health Organization 2021 Global Tuberculosis Report</a:t>
            </a:r>
          </a:p>
        </p:txBody>
      </p:sp>
      <p:sp>
        <p:nvSpPr>
          <p:cNvPr id="9" name="Rectangle 5">
            <a:extLst>
              <a:ext uri="{FF2B5EF4-FFF2-40B4-BE49-F238E27FC236}">
                <a16:creationId xmlns:a16="http://schemas.microsoft.com/office/drawing/2014/main" id="{8FEC85E1-E5CA-E494-2D1F-A0EA281F24CD}"/>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6</a:t>
            </a:fld>
            <a:endPar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3" descr="Estimated global TB incidence rates map, showing that the greatest rates of TB are in sub-Saharan Africa and South Asia.">
            <a:extLst>
              <a:ext uri="{FF2B5EF4-FFF2-40B4-BE49-F238E27FC236}">
                <a16:creationId xmlns:a16="http://schemas.microsoft.com/office/drawing/2014/main" id="{CFE7E1F0-AC45-7BB9-FEA7-29A0B84E9E6B}"/>
              </a:ext>
            </a:extLst>
          </p:cNvPr>
          <p:cNvPicPr>
            <a:picLocks noChangeAspect="1"/>
          </p:cNvPicPr>
          <p:nvPr/>
        </p:nvPicPr>
        <p:blipFill rotWithShape="1">
          <a:blip r:embed="rId3"/>
          <a:srcRect l="3179" t="8590" r="5636" b="1915"/>
          <a:stretch/>
        </p:blipFill>
        <p:spPr>
          <a:xfrm>
            <a:off x="334242" y="773307"/>
            <a:ext cx="5782701" cy="3860691"/>
          </a:xfrm>
          <a:prstGeom prst="rect">
            <a:avLst/>
          </a:prstGeom>
        </p:spPr>
      </p:pic>
    </p:spTree>
    <p:extLst>
      <p:ext uri="{BB962C8B-B14F-4D97-AF65-F5344CB8AC3E}">
        <p14:creationId xmlns:p14="http://schemas.microsoft.com/office/powerpoint/2010/main" val="22955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457200" y="205979"/>
            <a:ext cx="7401491" cy="857250"/>
          </a:xfrm>
        </p:spPr>
        <p:txBody>
          <a:bodyPr vert="horz" lIns="91440" tIns="45720" rIns="91440" bIns="45720" rtlCol="0" anchor="ctr">
            <a:normAutofit/>
          </a:bodyPr>
          <a:lstStyle/>
          <a:p>
            <a:r>
              <a:rPr lang="en-US" sz="3200" b="1">
                <a:solidFill>
                  <a:srgbClr val="D50032"/>
                </a:solidFill>
                <a:latin typeface="Open Sans"/>
                <a:ea typeface="Open Sans"/>
                <a:cs typeface="Open Sans"/>
              </a:rPr>
              <a:t>Tuberculosis in 2020</a:t>
            </a:r>
            <a:endParaRPr lang="en-US" sz="320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sz="half" idx="1"/>
          </p:nvPr>
        </p:nvSpPr>
        <p:spPr>
          <a:xfrm>
            <a:off x="385763" y="1398499"/>
            <a:ext cx="4038600" cy="3787377"/>
          </a:xfrm>
        </p:spPr>
        <p:txBody>
          <a:bodyPr vert="horz" lIns="91440" tIns="45720" rIns="91440" bIns="45720" rtlCol="0" anchor="t">
            <a:noAutofit/>
          </a:bodyPr>
          <a:lstStyle/>
          <a:p>
            <a:pPr>
              <a:lnSpc>
                <a:spcPct val="90000"/>
              </a:lnSpc>
              <a:spcBef>
                <a:spcPts val="1400"/>
              </a:spcBef>
              <a:spcAft>
                <a:spcPts val="1000"/>
              </a:spcAft>
            </a:pPr>
            <a:r>
              <a:rPr lang="en-US" sz="2400">
                <a:latin typeface="Open Sans"/>
                <a:ea typeface="Open Sans"/>
                <a:cs typeface="Open Sans"/>
              </a:rPr>
              <a:t>WHO confirmed the first </a:t>
            </a:r>
            <a:r>
              <a:rPr lang="en-US" sz="2400" b="1">
                <a:latin typeface="Open Sans"/>
                <a:ea typeface="Open Sans"/>
                <a:cs typeface="Open Sans"/>
              </a:rPr>
              <a:t>increase in TB deaths</a:t>
            </a:r>
            <a:r>
              <a:rPr lang="en-US" sz="2400">
                <a:latin typeface="Open Sans"/>
                <a:ea typeface="Open Sans"/>
                <a:cs typeface="Open Sans"/>
              </a:rPr>
              <a:t> in over a decade. </a:t>
            </a:r>
          </a:p>
          <a:p>
            <a:pPr>
              <a:lnSpc>
                <a:spcPct val="90000"/>
              </a:lnSpc>
              <a:spcBef>
                <a:spcPts val="1400"/>
              </a:spcBef>
              <a:spcAft>
                <a:spcPts val="1000"/>
              </a:spcAft>
            </a:pPr>
            <a:r>
              <a:rPr lang="en-US" sz="2400">
                <a:latin typeface="Open Sans"/>
                <a:ea typeface="+mn-lt"/>
                <a:cs typeface="+mn-lt"/>
              </a:rPr>
              <a:t>An estimated </a:t>
            </a:r>
            <a:r>
              <a:rPr lang="en-US" sz="2400" b="1">
                <a:latin typeface="Open Sans"/>
                <a:ea typeface="+mn-lt"/>
                <a:cs typeface="+mn-lt"/>
              </a:rPr>
              <a:t>1 million fewer people </a:t>
            </a:r>
            <a:r>
              <a:rPr lang="en-US" sz="2400">
                <a:latin typeface="Open Sans"/>
                <a:ea typeface="+mn-lt"/>
                <a:cs typeface="+mn-lt"/>
              </a:rPr>
              <a:t>received TB diagnoses and treatment.</a:t>
            </a:r>
          </a:p>
        </p:txBody>
      </p:sp>
      <p:pic>
        <p:nvPicPr>
          <p:cNvPr id="5" name="Picture 5" descr="Global Trend in case notifications of people newly diagnosed with TB, 2016-2020. The chart peaks in 2019 at around 7.2 million notifications per year, before sharply dropping to less than 6 million notifications in 2020.">
            <a:extLst>
              <a:ext uri="{FF2B5EF4-FFF2-40B4-BE49-F238E27FC236}">
                <a16:creationId xmlns:a16="http://schemas.microsoft.com/office/drawing/2014/main" id="{15FAF562-7346-D8DA-F199-F2D7A6612673}"/>
              </a:ext>
            </a:extLst>
          </p:cNvPr>
          <p:cNvPicPr>
            <a:picLocks noChangeAspect="1"/>
          </p:cNvPicPr>
          <p:nvPr/>
        </p:nvPicPr>
        <p:blipFill>
          <a:blip r:embed="rId2"/>
          <a:stretch>
            <a:fillRect/>
          </a:stretch>
        </p:blipFill>
        <p:spPr>
          <a:xfrm>
            <a:off x="4648200" y="1198162"/>
            <a:ext cx="4376304" cy="3173313"/>
          </a:xfrm>
          <a:prstGeom prst="rect">
            <a:avLst/>
          </a:prstGeom>
          <a:noFill/>
        </p:spPr>
      </p:pic>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a:xfrm>
            <a:off x="0" y="2092"/>
            <a:ext cx="457200" cy="273844"/>
          </a:xfrm>
        </p:spPr>
        <p:txBody>
          <a:bodyPr anchor="ctr">
            <a:normAutofit/>
          </a:bodyPr>
          <a:lstStyle/>
          <a:p>
            <a:pPr>
              <a:lnSpc>
                <a:spcPct val="90000"/>
              </a:lnSpc>
              <a:spcAft>
                <a:spcPts val="600"/>
              </a:spcAft>
            </a:pPr>
            <a:fld id="{307E6868-079E-1649-B8D1-459B42CE4DE3}" type="slidenum">
              <a:rPr lang="en-US" smtClean="0"/>
              <a:pPr>
                <a:lnSpc>
                  <a:spcPct val="90000"/>
                </a:lnSpc>
                <a:spcAft>
                  <a:spcPts val="600"/>
                </a:spcAft>
              </a:pPr>
              <a:t>7</a:t>
            </a:fld>
            <a:endParaRPr lang="en-US"/>
          </a:p>
        </p:txBody>
      </p:sp>
      <p:sp>
        <p:nvSpPr>
          <p:cNvPr id="7" name="TextBox 6">
            <a:extLst>
              <a:ext uri="{FF2B5EF4-FFF2-40B4-BE49-F238E27FC236}">
                <a16:creationId xmlns:a16="http://schemas.microsoft.com/office/drawing/2014/main" id="{4B210969-45D8-3F0D-96B2-50A861636BC2}"/>
              </a:ext>
            </a:extLst>
          </p:cNvPr>
          <p:cNvSpPr txBox="1"/>
          <p:nvPr/>
        </p:nvSpPr>
        <p:spPr>
          <a:xfrm>
            <a:off x="4685189" y="4438650"/>
            <a:ext cx="44813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a:latin typeface="Open Sans"/>
                <a:ea typeface="Open Sans"/>
                <a:cs typeface="Arial"/>
              </a:rPr>
              <a:t>Source: </a:t>
            </a:r>
            <a:r>
              <a:rPr lang="en-US" sz="1100" i="1">
                <a:latin typeface="Open Sans"/>
                <a:ea typeface="+mn-lt"/>
                <a:cs typeface="+mn-lt"/>
              </a:rPr>
              <a:t>World Health Organization 2021 Global Tuberculosis Report</a:t>
            </a:r>
          </a:p>
        </p:txBody>
      </p:sp>
      <p:cxnSp>
        <p:nvCxnSpPr>
          <p:cNvPr id="9" name="Straight Arrow Connector 8">
            <a:extLst>
              <a:ext uri="{FF2B5EF4-FFF2-40B4-BE49-F238E27FC236}">
                <a16:creationId xmlns:a16="http://schemas.microsoft.com/office/drawing/2014/main" id="{02C27C85-EB15-AB02-A7A5-4A81B21C1A24}"/>
              </a:ext>
            </a:extLst>
          </p:cNvPr>
          <p:cNvCxnSpPr/>
          <p:nvPr/>
        </p:nvCxnSpPr>
        <p:spPr>
          <a:xfrm>
            <a:off x="4581404" y="1218301"/>
            <a:ext cx="19210" cy="3227292"/>
          </a:xfrm>
          <a:prstGeom prst="straightConnector1">
            <a:avLst/>
          </a:prstGeom>
          <a:ln>
            <a:solidFill>
              <a:srgbClr val="D500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94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a:solidFill>
                  <a:srgbClr val="D50032"/>
                </a:solidFill>
                <a:latin typeface="Open Sans"/>
                <a:ea typeface="Open Sans"/>
                <a:cs typeface="Calibri"/>
              </a:rPr>
              <a:t>Future Impact</a:t>
            </a:r>
            <a:endParaRPr lang="en-US"/>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200151"/>
            <a:ext cx="8229600" cy="3648472"/>
          </a:xfrm>
        </p:spPr>
        <p:txBody>
          <a:bodyPr vert="horz" lIns="91440" tIns="45720" rIns="91440" bIns="45720" rtlCol="0" anchor="t">
            <a:normAutofit/>
          </a:bodyPr>
          <a:lstStyle/>
          <a:p>
            <a:pPr>
              <a:lnSpc>
                <a:spcPct val="135000"/>
              </a:lnSpc>
              <a:spcBef>
                <a:spcPts val="600"/>
              </a:spcBef>
              <a:spcAft>
                <a:spcPts val="600"/>
              </a:spcAft>
            </a:pPr>
            <a:r>
              <a:rPr lang="en-US" sz="2200">
                <a:latin typeface="Open Sans"/>
                <a:ea typeface="+mn-lt"/>
                <a:cs typeface="+mn-lt"/>
              </a:rPr>
              <a:t>Because of COVID, the global End TB Strategy and United Nations targets for TB are now off track. </a:t>
            </a:r>
            <a:endParaRPr lang="en-US" sz="2200" b="1">
              <a:latin typeface="Open Sans"/>
              <a:ea typeface="+mn-lt"/>
              <a:cs typeface="+mn-lt"/>
            </a:endParaRPr>
          </a:p>
          <a:p>
            <a:pPr>
              <a:lnSpc>
                <a:spcPct val="135000"/>
              </a:lnSpc>
              <a:spcBef>
                <a:spcPts val="600"/>
              </a:spcBef>
              <a:spcAft>
                <a:spcPts val="600"/>
              </a:spcAft>
            </a:pPr>
            <a:r>
              <a:rPr lang="en-US" sz="2200">
                <a:latin typeface="Open Sans"/>
                <a:ea typeface="+mn-lt"/>
                <a:cs typeface="+mn-lt"/>
              </a:rPr>
              <a:t>Failing to meet those goals will lead to an additional </a:t>
            </a:r>
            <a:r>
              <a:rPr lang="en-US" sz="2200" b="1">
                <a:latin typeface="Open Sans"/>
                <a:ea typeface="+mn-lt"/>
                <a:cs typeface="+mn-lt"/>
              </a:rPr>
              <a:t>43 million people</a:t>
            </a:r>
            <a:r>
              <a:rPr lang="en-US" sz="2200">
                <a:latin typeface="Open Sans"/>
                <a:ea typeface="+mn-lt"/>
                <a:cs typeface="+mn-lt"/>
              </a:rPr>
              <a:t> developing TB by 2030, and </a:t>
            </a:r>
            <a:r>
              <a:rPr lang="en-US" sz="2200" b="1">
                <a:latin typeface="Open Sans"/>
                <a:ea typeface="+mn-lt"/>
                <a:cs typeface="+mn-lt"/>
              </a:rPr>
              <a:t>6.6 million deaths</a:t>
            </a:r>
            <a:r>
              <a:rPr lang="en-US" sz="2200">
                <a:latin typeface="Open Sans"/>
                <a:ea typeface="+mn-lt"/>
                <a:cs typeface="+mn-lt"/>
              </a:rPr>
              <a:t>.</a:t>
            </a:r>
            <a:endParaRPr lang="en-US" sz="2200" b="1">
              <a:latin typeface="Open Sans"/>
              <a:ea typeface="+mn-lt"/>
              <a:cs typeface="+mn-lt"/>
            </a:endParaRPr>
          </a:p>
          <a:p>
            <a:pPr>
              <a:lnSpc>
                <a:spcPct val="135000"/>
              </a:lnSpc>
              <a:spcBef>
                <a:spcPts val="600"/>
              </a:spcBef>
              <a:spcAft>
                <a:spcPts val="600"/>
              </a:spcAft>
            </a:pPr>
            <a:r>
              <a:rPr lang="en-US" sz="2200">
                <a:latin typeface="Open Sans"/>
                <a:ea typeface="+mn-lt"/>
                <a:cs typeface="+mn-lt"/>
              </a:rPr>
              <a:t>This will cost upwards of </a:t>
            </a:r>
            <a:r>
              <a:rPr lang="en-US" sz="2200" b="1">
                <a:latin typeface="Open Sans"/>
                <a:ea typeface="+mn-lt"/>
                <a:cs typeface="+mn-lt"/>
              </a:rPr>
              <a:t>$1 trillion</a:t>
            </a:r>
            <a:r>
              <a:rPr lang="en-US" sz="2200">
                <a:latin typeface="Open Sans"/>
                <a:ea typeface="+mn-lt"/>
                <a:cs typeface="+mn-lt"/>
              </a:rPr>
              <a:t> in economic loss and </a:t>
            </a:r>
            <a:r>
              <a:rPr lang="en-US" sz="2200" b="1">
                <a:latin typeface="Open Sans"/>
                <a:ea typeface="+mn-lt"/>
                <a:cs typeface="+mn-lt"/>
              </a:rPr>
              <a:t>234 million disability-adjusted life years</a:t>
            </a: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8</a:t>
            </a:fld>
            <a:endParaRPr lang="en-US"/>
          </a:p>
        </p:txBody>
      </p:sp>
    </p:spTree>
    <p:extLst>
      <p:ext uri="{BB962C8B-B14F-4D97-AF65-F5344CB8AC3E}">
        <p14:creationId xmlns:p14="http://schemas.microsoft.com/office/powerpoint/2010/main" val="353792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141B-8495-5DD0-C0CA-F7DF78044AEC}"/>
              </a:ext>
            </a:extLst>
          </p:cNvPr>
          <p:cNvSpPr>
            <a:spLocks noGrp="1"/>
          </p:cNvSpPr>
          <p:nvPr>
            <p:ph type="title"/>
          </p:nvPr>
        </p:nvSpPr>
        <p:spPr>
          <a:xfrm>
            <a:off x="867119" y="3640371"/>
            <a:ext cx="7401491" cy="857250"/>
          </a:xfrm>
        </p:spPr>
        <p:txBody>
          <a:bodyPr>
            <a:normAutofit fontScale="90000"/>
          </a:bodyPr>
          <a:lstStyle/>
          <a:p>
            <a:r>
              <a:rPr lang="en-US" sz="3600" b="1">
                <a:solidFill>
                  <a:srgbClr val="D50032"/>
                </a:solidFill>
                <a:latin typeface="Open Sans"/>
                <a:ea typeface="Open Sans"/>
                <a:cs typeface="Calibri"/>
              </a:rPr>
              <a:t>The End TB Now Act </a:t>
            </a:r>
            <a:br>
              <a:rPr lang="en-US" sz="3600" b="1">
                <a:solidFill>
                  <a:srgbClr val="D50032"/>
                </a:solidFill>
                <a:latin typeface="Open Sans"/>
                <a:ea typeface="Open Sans"/>
                <a:cs typeface="Calibri"/>
              </a:rPr>
            </a:br>
            <a:r>
              <a:rPr lang="en-US" sz="3600" b="1">
                <a:solidFill>
                  <a:srgbClr val="D50032"/>
                </a:solidFill>
                <a:latin typeface="Open Sans"/>
                <a:ea typeface="Open Sans"/>
                <a:cs typeface="Calibri"/>
              </a:rPr>
              <a:t>(H.R. 8654 / S. 3386) </a:t>
            </a:r>
            <a:br>
              <a:rPr lang="en-US" sz="3600" b="1">
                <a:latin typeface="Open Sans"/>
                <a:ea typeface="Open Sans"/>
                <a:cs typeface="Calibri"/>
              </a:rPr>
            </a:br>
            <a:endParaRPr lang="en-US" sz="3600" b="1">
              <a:solidFill>
                <a:srgbClr val="D50032"/>
              </a:solidFill>
              <a:latin typeface="Open Sans"/>
              <a:ea typeface="Open Sans"/>
              <a:cs typeface="Calibri"/>
            </a:endParaRPr>
          </a:p>
        </p:txBody>
      </p:sp>
      <p:pic>
        <p:nvPicPr>
          <p:cNvPr id="5" name="Graphic 5">
            <a:extLst>
              <a:ext uri="{FF2B5EF4-FFF2-40B4-BE49-F238E27FC236}">
                <a16:creationId xmlns:a16="http://schemas.microsoft.com/office/drawing/2014/main" id="{640EB1AA-5F55-CE89-0DF2-87EFBF65C853}"/>
              </a:ext>
              <a:ext uri="{C183D7F6-B498-43B3-948B-1728B52AA6E4}">
                <adec:decorative xmlns:adec="http://schemas.microsoft.com/office/drawing/2017/decorative" val="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97679" y="554248"/>
            <a:ext cx="2769079" cy="2769079"/>
          </a:xfrm>
        </p:spPr>
      </p:pic>
    </p:spTree>
    <p:extLst>
      <p:ext uri="{BB962C8B-B14F-4D97-AF65-F5344CB8AC3E}">
        <p14:creationId xmlns:p14="http://schemas.microsoft.com/office/powerpoint/2010/main" val="248711105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11.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lideGuidelines" id="{0C329B07-4D7F-8E49-B64E-BA15B3672D8D}" vid="{A99031BE-3395-D94C-B402-8563EACF8306}"/>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_Office Theme">
  <a:themeElements>
    <a:clrScheme name="Custom 3">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2020 Rebrand Colors">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2" ma:contentTypeDescription="Create a new document." ma:contentTypeScope="" ma:versionID="2ae2e35b561639a804116eff63996398">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b8d69c45f7ee132e03bd064721501db2"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10008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21E227-BB64-40BB-8DB8-0DE5D7858178}">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9959BF8-6FB4-40AF-AF38-2D057E67A497}">
  <ds:schemaRefs>
    <ds:schemaRef ds:uri="876372d7-2542-4065-ad3b-22612840f7b4"/>
    <ds:schemaRef ds:uri="e1541ae8-567d-462c-9e78-c3b0dfdaed9d"/>
    <ds:schemaRef ds:uri="ef035fee-706e-4acb-9a43-6ee1a9ecef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223E2F6-89EB-4C1A-9B95-10F660D69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15</Slides>
  <Notes>8</Notes>
  <HiddenSlides>0</HiddenSlides>
  <ScaleCrop>false</ScaleCrop>
  <HeadingPairs>
    <vt:vector size="4" baseType="variant">
      <vt:variant>
        <vt:lpstr>Theme</vt:lpstr>
      </vt:variant>
      <vt:variant>
        <vt:i4>11</vt:i4>
      </vt:variant>
      <vt:variant>
        <vt:lpstr>Slide Titles</vt:lpstr>
      </vt:variant>
      <vt:variant>
        <vt:i4>15</vt:i4>
      </vt:variant>
    </vt:vector>
  </HeadingPairs>
  <TitlesOfParts>
    <vt:vector size="26" baseType="lpstr">
      <vt:lpstr>Custom Design</vt:lpstr>
      <vt:lpstr>Office Theme</vt:lpstr>
      <vt:lpstr>Custom Design</vt:lpstr>
      <vt:lpstr>Back cover 2</vt:lpstr>
      <vt:lpstr>2_Inside layout</vt:lpstr>
      <vt:lpstr>1_Office Theme</vt:lpstr>
      <vt:lpstr>1_Office Theme</vt:lpstr>
      <vt:lpstr>1_Office Theme</vt:lpstr>
      <vt:lpstr>Office Theme</vt:lpstr>
      <vt:lpstr>Header Slides</vt:lpstr>
      <vt:lpstr>Office Theme</vt:lpstr>
      <vt:lpstr>PowerPoint Presentation</vt:lpstr>
      <vt:lpstr>Our Anti-Oppression Values</vt:lpstr>
      <vt:lpstr>Time to celebrate!</vt:lpstr>
      <vt:lpstr>Understanding the Impact of TB  </vt:lpstr>
      <vt:lpstr>Our speaker</vt:lpstr>
      <vt:lpstr>Global Impact</vt:lpstr>
      <vt:lpstr>Tuberculosis in 2020</vt:lpstr>
      <vt:lpstr>Future Impact</vt:lpstr>
      <vt:lpstr>The End TB Now Act  (H.R. 8654 / S. 3386)  </vt:lpstr>
      <vt:lpstr>End TB Now Act (H.R.8654 / S.3386)</vt:lpstr>
      <vt:lpstr>Current Status</vt:lpstr>
      <vt:lpstr>Outreach Strategy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revision>23</cp:revision>
  <dcterms:created xsi:type="dcterms:W3CDTF">2021-11-05T14:44:55Z</dcterms:created>
  <dcterms:modified xsi:type="dcterms:W3CDTF">2022-10-24T14:10:24Z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NXPowerLiteLastOptimized">
    <vt:lpwstr>1209460</vt:lpwstr>
  </property>
  <property fmtid="{D5CDD505-2E9C-101B-9397-08002B2CF9AE}" pid="5" name="NXPowerLiteSettings">
    <vt:lpwstr>F7000400038000</vt:lpwstr>
  </property>
  <property fmtid="{D5CDD505-2E9C-101B-9397-08002B2CF9AE}" pid="6" name="NXPowerLiteVersion">
    <vt:lpwstr>S9.1.4</vt:lpwstr>
  </property>
  <property fmtid="{D5CDD505-2E9C-101B-9397-08002B2CF9AE}" pid="7" name="Order">
    <vt:r8>79600</vt:r8>
  </property>
  <property fmtid="{D5CDD505-2E9C-101B-9397-08002B2CF9AE}" pid="8" name="TemplateUrl">
    <vt:lpwstr/>
  </property>
  <property fmtid="{D5CDD505-2E9C-101B-9397-08002B2CF9AE}" pid="9" name="TriggerFlowInfo">
    <vt:lpwstr/>
  </property>
  <property fmtid="{D5CDD505-2E9C-101B-9397-08002B2CF9AE}" pid="10" name="_ExtendedDescription">
    <vt:lpwstr/>
  </property>
  <property fmtid="{D5CDD505-2E9C-101B-9397-08002B2CF9AE}" pid="11" name="xd_ProgID">
    <vt:lpwstr/>
  </property>
  <property fmtid="{D5CDD505-2E9C-101B-9397-08002B2CF9AE}" pid="12" name="xd_Signature">
    <vt:bool>false</vt:bool>
  </property>
  <property fmtid="{D5CDD505-2E9C-101B-9397-08002B2CF9AE}" pid="13" name="_SourceUrl">
    <vt:lpwstr/>
  </property>
  <property fmtid="{D5CDD505-2E9C-101B-9397-08002B2CF9AE}" pid="14" name="_SharedFileIndex">
    <vt:lpwstr/>
  </property>
</Properties>
</file>