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modernComment_68B_A6A068A2.xml" ContentType="application/vnd.ms-powerpoint.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modernComment_68D_A73FCC56.xml" ContentType="application/vnd.ms-powerpoint.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modernComment_68E_7AE9BEF7.xml" ContentType="application/vnd.ms-powerpoint.comment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omments/modernComment_68F_4791E37E.xml" ContentType="application/vnd.ms-powerpoint.comments+xml"/>
  <Override PartName="/ppt/notesSlides/notesSlide16.xml" ContentType="application/vnd.openxmlformats-officedocument.presentationml.notesSlide+xml"/>
  <Override PartName="/ppt/comments/modernComment_690_4D51324F.xml" ContentType="application/vnd.ms-powerpoint.comment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0" r:id="rId5"/>
  </p:sldMasterIdLst>
  <p:notesMasterIdLst>
    <p:notesMasterId r:id="rId25"/>
  </p:notesMasterIdLst>
  <p:sldIdLst>
    <p:sldId id="1663" r:id="rId6"/>
    <p:sldId id="1346" r:id="rId7"/>
    <p:sldId id="1674" r:id="rId8"/>
    <p:sldId id="1675" r:id="rId9"/>
    <p:sldId id="1668" r:id="rId10"/>
    <p:sldId id="1676" r:id="rId11"/>
    <p:sldId id="1677" r:id="rId12"/>
    <p:sldId id="1681" r:id="rId13"/>
    <p:sldId id="1678" r:id="rId14"/>
    <p:sldId id="1682" r:id="rId15"/>
    <p:sldId id="1683" r:id="rId16"/>
    <p:sldId id="1684" r:id="rId17"/>
    <p:sldId id="1685" r:id="rId18"/>
    <p:sldId id="1686" r:id="rId19"/>
    <p:sldId id="1687" r:id="rId20"/>
    <p:sldId id="1679" r:id="rId21"/>
    <p:sldId id="1680" r:id="rId22"/>
    <p:sldId id="1688" r:id="rId23"/>
    <p:sldId id="1673"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521AA30-22C4-80C6-2A4C-19C759C2BBBA}" name="Meredith Dodson" initials="MD" userId="S::mdodson@results.org::b527efdd-0004-489a-9f17-7b9e156c8416" providerId="AD"/>
  <p188:author id="{D51057A6-C50F-994A-C704-837B11BB6495}" name="David Plasterer" initials="DP" userId="S::dplasterer@results.org::91ded220-fec8-4bee-9033-6417c89ecd1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00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26C5BA-A54D-DF43-8F02-231938968AF3}" v="519" dt="2022-09-22T21:30:24.191"/>
    <p1510:client id="{E0AC800F-BD7D-4746-84B4-D0F09E2C6F53}" v="106" dt="2022-09-22T23:56:55.370"/>
    <p1510:client id="{FC8EDD1E-8015-4E94-9360-A2F68B1A4691}" v="3" dt="2022-09-21T19:55:40.2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967" autoAdjust="0"/>
  </p:normalViewPr>
  <p:slideViewPr>
    <p:cSldViewPr snapToGrid="0">
      <p:cViewPr varScale="1">
        <p:scale>
          <a:sx n="79" d="100"/>
          <a:sy n="79" d="100"/>
        </p:scale>
        <p:origin x="111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 Id="rId30" Type="http://schemas.microsoft.com/office/2015/10/relationships/revisionInfo" Target="revisionInfo.xml"/></Relationships>
</file>

<file path=ppt/comments/modernComment_68B_A6A068A2.xml><?xml version="1.0" encoding="utf-8"?>
<p188:cmLst xmlns:a="http://schemas.openxmlformats.org/drawingml/2006/main" xmlns:r="http://schemas.openxmlformats.org/officeDocument/2006/relationships" xmlns:p188="http://schemas.microsoft.com/office/powerpoint/2018/8/main">
  <p188:cm id="{9CCE4DB6-473E-403C-A0D0-D2DB87CE2E7F}" authorId="{0521AA30-22C4-80C6-2A4C-19C759C2BBBA}" status="resolved" created="2022-09-16T17:04:37.463" complete="100000">
    <ac:txMkLst xmlns:ac="http://schemas.microsoft.com/office/drawing/2013/main/command">
      <pc:docMk xmlns:pc="http://schemas.microsoft.com/office/powerpoint/2013/main/command"/>
      <pc:sldMk xmlns:pc="http://schemas.microsoft.com/office/powerpoint/2013/main/command" cId="2795530402" sldId="1675"/>
      <ac:spMk id="6" creationId="{8AC52DA5-5208-446A-B31E-C4CC58F02086}"/>
      <ac:txMk cp="176">
        <ac:context len="345" hash="469820067"/>
      </ac:txMk>
    </ac:txMkLst>
    <p188:pos x="6324892" y="2311273"/>
    <p188:replyLst>
      <p188:reply id="{270B8AFD-6E39-0148-8BC7-43771D4400D7}" authorId="{D51057A6-C50F-994A-C704-837B11BB6495}" created="2022-09-16T17:30:13.562">
        <p188:txBody>
          <a:bodyPr/>
          <a:lstStyle/>
          <a:p>
            <a:r>
              <a:rPr lang="en-US"/>
              <a:t>You’re right. How is it now?</a:t>
            </a:r>
          </a:p>
        </p188:txBody>
      </p188:reply>
    </p188:replyLst>
    <p188:txBody>
      <a:bodyPr/>
      <a:lstStyle/>
      <a:p>
        <a:r>
          <a:rPr lang="en-US"/>
          <a:t>[@David Plasterer] not totally sure should include or accurate since some convos </a:t>
        </a:r>
      </a:p>
    </p188:txBody>
  </p188:cm>
  <p188:cm id="{A040FD30-DE54-4686-BBAE-1AEBE1C2D1C8}" authorId="{0521AA30-22C4-80C6-2A4C-19C759C2BBBA}" status="resolved" created="2022-09-16T17:04:57.559" complete="100000">
    <ac:txMkLst xmlns:ac="http://schemas.microsoft.com/office/drawing/2013/main/command">
      <pc:docMk xmlns:pc="http://schemas.microsoft.com/office/powerpoint/2013/main/command"/>
      <pc:sldMk xmlns:pc="http://schemas.microsoft.com/office/powerpoint/2013/main/command" cId="2795530402" sldId="1675"/>
      <ac:spMk id="6" creationId="{8AC52DA5-5208-446A-B31E-C4CC58F02086}"/>
      <ac:txMk cp="267">
        <ac:context len="345" hash="469820067"/>
      </ac:txMk>
    </ac:txMkLst>
    <p188:pos x="5265526" y="3147614"/>
    <p188:replyLst>
      <p188:reply id="{CE005DB8-3159-467D-AF14-DFC0AB330FD5}" authorId="{0521AA30-22C4-80C6-2A4C-19C759C2BBBA}" created="2022-09-16T17:06:17.697">
        <p188:txBody>
          <a:bodyPr/>
          <a:lstStyle/>
          <a:p>
            <a:r>
              <a:rPr lang="en-US"/>
              <a:t>Would maybe delete this bullet (will help make text bigger)</a:t>
            </a:r>
          </a:p>
        </p188:txBody>
      </p188:reply>
    </p188:replyLst>
    <p188:txBody>
      <a:bodyPr/>
      <a:lstStyle/>
      <a:p>
        <a:r>
          <a:rPr lang="en-US"/>
          <a:t>Well, others are talking too...</a:t>
        </a:r>
      </a:p>
    </p188:txBody>
  </p188:cm>
</p188:cmLst>
</file>

<file path=ppt/comments/modernComment_68D_A73FCC56.xml><?xml version="1.0" encoding="utf-8"?>
<p188:cmLst xmlns:a="http://schemas.openxmlformats.org/drawingml/2006/main" xmlns:r="http://schemas.openxmlformats.org/officeDocument/2006/relationships" xmlns:p188="http://schemas.microsoft.com/office/powerpoint/2018/8/main">
  <p188:cm id="{276C099C-C891-4BD0-A022-9F4A21FAA041}" authorId="{0521AA30-22C4-80C6-2A4C-19C759C2BBBA}" status="resolved" created="2022-09-16T17:34:53.657" complete="100000">
    <ac:txMkLst xmlns:ac="http://schemas.microsoft.com/office/drawing/2013/main/command">
      <pc:docMk xmlns:pc="http://schemas.microsoft.com/office/powerpoint/2013/main/command"/>
      <pc:sldMk xmlns:pc="http://schemas.microsoft.com/office/powerpoint/2013/main/command" cId="2805976150" sldId="1677"/>
      <ac:spMk id="7" creationId="{C339DF71-F421-1D4E-9764-036EDF812874}"/>
      <ac:txMk cp="86" len="166">
        <ac:context len="283" hash="1977930644"/>
      </ac:txMk>
    </ac:txMkLst>
    <p188:pos x="7273850" y="1038467"/>
    <p188:replyLst>
      <p188:reply id="{C7911440-6DB9-4694-8772-3DC5D7B070DF}" authorId="{0521AA30-22C4-80C6-2A4C-19C759C2BBBA}" created="2022-09-16T17:35:10.279">
        <p188:txBody>
          <a:bodyPr/>
          <a:lstStyle/>
          <a:p>
            <a:r>
              <a:rPr lang="en-US"/>
              <a:t>Could you break this (and next) into 2 slides each? </a:t>
            </a:r>
          </a:p>
        </p188:txBody>
      </p188:reply>
      <p188:reply id="{C31CD764-5ADC-3B49-B76D-F53EC6EA790F}" authorId="{D51057A6-C50F-994A-C704-837B11BB6495}" created="2022-09-16T17:51:59.566">
        <p188:txBody>
          <a:bodyPr/>
          <a:lstStyle/>
          <a:p>
            <a:r>
              <a:rPr lang="en-US"/>
              <a:t>Sounds good on both. Thanks. </a:t>
            </a:r>
          </a:p>
        </p188:txBody>
      </p188:reply>
    </p188:replyLst>
    <p188:txBody>
      <a:bodyPr/>
      <a:lstStyle/>
      <a:p>
        <a:r>
          <a:rPr lang="en-US"/>
          <a:t>Government (eg Census)?</a:t>
        </a:r>
      </a:p>
    </p188:txBody>
  </p188:cm>
</p188:cmLst>
</file>

<file path=ppt/comments/modernComment_68E_7AE9BEF7.xml><?xml version="1.0" encoding="utf-8"?>
<p188:cmLst xmlns:a="http://schemas.openxmlformats.org/drawingml/2006/main" xmlns:r="http://schemas.openxmlformats.org/officeDocument/2006/relationships" xmlns:p188="http://schemas.microsoft.com/office/powerpoint/2018/8/main">
  <p188:cm id="{53481008-7ECA-45B0-8D47-442C7EE85A31}" authorId="{0521AA30-22C4-80C6-2A4C-19C759C2BBBA}" status="resolved" created="2022-09-16T17:36:03.100" complete="100000">
    <ac:txMkLst xmlns:ac="http://schemas.microsoft.com/office/drawing/2013/main/command">
      <pc:docMk xmlns:pc="http://schemas.microsoft.com/office/powerpoint/2013/main/command"/>
      <pc:sldMk xmlns:pc="http://schemas.microsoft.com/office/powerpoint/2013/main/command" cId="2062139127" sldId="1678"/>
      <ac:spMk id="7" creationId="{C339DF71-F421-1D4E-9764-036EDF812874}"/>
      <ac:txMk cp="0">
        <ac:context len="243" hash="1406910125"/>
      </ac:txMk>
    </ac:txMkLst>
    <p188:pos x="9805176" y="2164741"/>
    <p188:replyLst>
      <p188:reply id="{968A1791-8645-624D-9E86-90884A84095C}" authorId="{D51057A6-C50F-994A-C704-837B11BB6495}" created="2022-09-16T17:53:28.560">
        <p188:txBody>
          <a:bodyPr/>
          <a:lstStyle/>
          <a:p>
            <a:r>
              <a:rPr lang="en-US"/>
              <a:t>Do you mean 1 slide for each argument?
I do plan to talk about each one. Could make a slide for goals and a slide for arguments. Will give more space for detail on each argument. </a:t>
            </a:r>
          </a:p>
        </p188:txBody>
      </p188:reply>
      <p188:reply id="{81565A2B-85B5-4613-A49B-9C29B066DB94}" authorId="{0521AA30-22C4-80C6-2A4C-19C759C2BBBA}" created="2022-09-16T17:56:45.220">
        <p188:txBody>
          <a:bodyPr/>
          <a:lstStyle/>
          <a:p>
            <a:r>
              <a:rPr lang="en-US"/>
              <a:t>[@David Plasterer] that would be great. Also, a sep "Questions" slide? </a:t>
            </a:r>
          </a:p>
        </p188:txBody>
      </p188:reply>
    </p188:replyLst>
    <p188:txBody>
      <a:bodyPr/>
      <a:lstStyle/>
      <a:p>
        <a:r>
          <a:rPr lang="en-US"/>
          <a:t>Are you going to talk about them in detail? May make sense to make slide per each</a:t>
        </a:r>
      </a:p>
    </p188:txBody>
  </p188:cm>
</p188:cmLst>
</file>

<file path=ppt/comments/modernComment_68F_4791E37E.xml><?xml version="1.0" encoding="utf-8"?>
<p188:cmLst xmlns:a="http://schemas.openxmlformats.org/drawingml/2006/main" xmlns:r="http://schemas.openxmlformats.org/officeDocument/2006/relationships" xmlns:p188="http://schemas.microsoft.com/office/powerpoint/2018/8/main">
  <p188:cm id="{8CB315D8-8A69-4B1D-9D75-24540CD2A3D3}" authorId="{0521AA30-22C4-80C6-2A4C-19C759C2BBBA}" status="resolved" created="2022-09-16T17:45:25.139" complete="100000">
    <ac:txMkLst xmlns:ac="http://schemas.microsoft.com/office/drawing/2013/main/command">
      <pc:docMk xmlns:pc="http://schemas.microsoft.com/office/powerpoint/2013/main/command"/>
      <pc:sldMk xmlns:pc="http://schemas.microsoft.com/office/powerpoint/2013/main/command" cId="1200743294" sldId="1679"/>
      <ac:spMk id="7" creationId="{C339DF71-F421-1D4E-9764-036EDF812874}"/>
      <ac:txMk cp="23">
        <ac:context len="178" hash="3517036297"/>
      </ac:txMk>
    </ac:txMkLst>
    <p188:pos x="4597557" y="313638"/>
    <p188:txBody>
      <a:bodyPr/>
      <a:lstStyle/>
      <a:p>
        <a:r>
          <a:rPr lang="en-US"/>
          <a:t>Maybe don’t inc time -- more or less based on ?s</a:t>
        </a:r>
      </a:p>
    </p188:txBody>
  </p188:cm>
</p188:cmLst>
</file>

<file path=ppt/comments/modernComment_690_4D51324F.xml><?xml version="1.0" encoding="utf-8"?>
<p188:cmLst xmlns:a="http://schemas.openxmlformats.org/drawingml/2006/main" xmlns:r="http://schemas.openxmlformats.org/officeDocument/2006/relationships" xmlns:p188="http://schemas.microsoft.com/office/powerpoint/2018/8/main">
  <p188:cm id="{323AD6ED-6B32-4EEB-ABC5-C381D5AAAD61}" authorId="{0521AA30-22C4-80C6-2A4C-19C759C2BBBA}" created="2022-09-16T18:03:32.278">
    <ac:txMkLst xmlns:ac="http://schemas.microsoft.com/office/drawing/2013/main/command">
      <pc:docMk xmlns:pc="http://schemas.microsoft.com/office/powerpoint/2013/main/command"/>
      <pc:sldMk xmlns:pc="http://schemas.microsoft.com/office/powerpoint/2013/main/command" cId="1297166927" sldId="1680"/>
      <ac:spMk id="8" creationId="{0BEC43DD-6097-420F-90C3-9384855B8B5F}"/>
      <ac:txMk cp="487">
        <ac:context len="488" hash="1239790619"/>
      </ac:txMk>
    </ac:txMkLst>
    <p188:pos x="11376798" y="4938542"/>
    <p188:replyLst>
      <p188:reply id="{16C470F8-8A7F-4C21-9CD0-53B3E81997B3}" authorId="{0521AA30-22C4-80C6-2A4C-19C759C2BBBA}" created="2022-09-16T18:03:50.801">
        <p188:txBody>
          <a:bodyPr/>
          <a:lstStyle/>
          <a:p>
            <a:r>
              <a:rPr lang="en-US"/>
              <a:t>Would maybe add something re sending feedback to dplasterer@results.org</a:t>
            </a:r>
          </a:p>
        </p188:txBody>
      </p188:reply>
    </p188:replyLst>
    <p188:txBody>
      <a:bodyPr/>
      <a:lstStyle/>
      <a:p>
        <a:r>
          <a:rPr lang="en-US"/>
          <a:t>[@David Plasterer] (or [@Jos Linn]) can also mention LTEs verbally or in chat with link to LTE alert. But like keeping this similar</a:t>
        </a:r>
      </a:p>
    </p188:txBody>
  </p188:cm>
</p188:cmLst>
</file>

<file path=ppt/diagrams/_rels/data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rawing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914147-E4AA-43FD-83D2-B42CF9C87543}" type="doc">
      <dgm:prSet loTypeId="urn:microsoft.com/office/officeart/2018/2/layout/IconLabelDescriptionList" loCatId="icon" qsTypeId="urn:microsoft.com/office/officeart/2005/8/quickstyle/simple1" qsCatId="simple" csTypeId="urn:microsoft.com/office/officeart/2005/8/colors/accent1_2" csCatId="accent1" phldr="1"/>
      <dgm:spPr/>
      <dgm:t>
        <a:bodyPr/>
        <a:lstStyle/>
        <a:p>
          <a:endParaRPr lang="en-US"/>
        </a:p>
      </dgm:t>
    </dgm:pt>
    <dgm:pt modelId="{C09DA717-B42A-44D9-8772-968639FAE877}">
      <dgm:prSet/>
      <dgm:spPr/>
      <dgm:t>
        <a:bodyPr/>
        <a:lstStyle/>
        <a:p>
          <a:pPr>
            <a:lnSpc>
              <a:spcPct val="100000"/>
            </a:lnSpc>
            <a:defRPr b="1"/>
          </a:pPr>
          <a:r>
            <a:rPr lang="en-US" b="1">
              <a:latin typeface="Open Sans" panose="020B0606030504020204" pitchFamily="34" charset="0"/>
              <a:ea typeface="Open Sans" panose="020B0606030504020204" pitchFamily="34" charset="0"/>
              <a:cs typeface="Open Sans" panose="020B0606030504020204" pitchFamily="34" charset="0"/>
            </a:rPr>
            <a:t>Thank You for Joining us Tonight!</a:t>
          </a:r>
          <a:endParaRPr lang="en-US">
            <a:latin typeface="Open Sans" panose="020B0606030504020204" pitchFamily="34" charset="0"/>
            <a:ea typeface="Open Sans" panose="020B0606030504020204" pitchFamily="34" charset="0"/>
            <a:cs typeface="Open Sans" panose="020B0606030504020204" pitchFamily="34" charset="0"/>
          </a:endParaRPr>
        </a:p>
      </dgm:t>
    </dgm:pt>
    <dgm:pt modelId="{7BFDCBFD-9136-4D28-95F8-D9AD3A4B0835}" type="parTrans" cxnId="{4088A44C-FF68-44B3-8880-EEB637362CD1}">
      <dgm:prSet/>
      <dgm:spPr/>
      <dgm:t>
        <a:bodyPr/>
        <a:lstStyle/>
        <a:p>
          <a:endParaRPr lang="en-US"/>
        </a:p>
      </dgm:t>
    </dgm:pt>
    <dgm:pt modelId="{E1A382DF-01D5-46EA-B6FD-071D3D1AD228}" type="sibTrans" cxnId="{4088A44C-FF68-44B3-8880-EEB637362CD1}">
      <dgm:prSet/>
      <dgm:spPr/>
      <dgm:t>
        <a:bodyPr/>
        <a:lstStyle/>
        <a:p>
          <a:endParaRPr lang="en-US"/>
        </a:p>
      </dgm:t>
    </dgm:pt>
    <dgm:pt modelId="{58A4E2CB-98EC-485E-804E-0A77A1C925AA}">
      <dgm:prSet/>
      <dgm:spPr/>
      <dgm:t>
        <a:bodyPr/>
        <a:lstStyle/>
        <a:p>
          <a:pPr>
            <a:lnSpc>
              <a:spcPct val="100000"/>
            </a:lnSpc>
            <a:defRPr b="1"/>
          </a:pPr>
          <a:r>
            <a:rPr lang="en-US" b="1">
              <a:latin typeface="Open Sans" panose="020B0606030504020204" pitchFamily="34" charset="0"/>
              <a:ea typeface="Open Sans" panose="020B0606030504020204" pitchFamily="34" charset="0"/>
              <a:cs typeface="Open Sans" panose="020B0606030504020204" pitchFamily="34" charset="0"/>
            </a:rPr>
            <a:t>Please share in the chat:</a:t>
          </a:r>
          <a:endParaRPr lang="en-US">
            <a:latin typeface="Open Sans" panose="020B0606030504020204" pitchFamily="34" charset="0"/>
            <a:ea typeface="Open Sans" panose="020B0606030504020204" pitchFamily="34" charset="0"/>
            <a:cs typeface="Open Sans" panose="020B0606030504020204" pitchFamily="34" charset="0"/>
          </a:endParaRPr>
        </a:p>
      </dgm:t>
    </dgm:pt>
    <dgm:pt modelId="{1A985782-D893-4398-9762-38CECE95716B}" type="parTrans" cxnId="{A224EF2D-462D-4FC7-9089-658F53200C29}">
      <dgm:prSet/>
      <dgm:spPr/>
      <dgm:t>
        <a:bodyPr/>
        <a:lstStyle/>
        <a:p>
          <a:endParaRPr lang="en-US"/>
        </a:p>
      </dgm:t>
    </dgm:pt>
    <dgm:pt modelId="{473C60AF-3A42-4FBE-A553-6665A87AF8A2}" type="sibTrans" cxnId="{A224EF2D-462D-4FC7-9089-658F53200C29}">
      <dgm:prSet/>
      <dgm:spPr/>
      <dgm:t>
        <a:bodyPr/>
        <a:lstStyle/>
        <a:p>
          <a:endParaRPr lang="en-US"/>
        </a:p>
      </dgm:t>
    </dgm:pt>
    <dgm:pt modelId="{5AA32BEF-6D9A-4505-9EF6-842330425FB0}">
      <dgm:prSet/>
      <dgm:spPr/>
      <dgm:t>
        <a:bodyPr/>
        <a:lstStyle/>
        <a:p>
          <a:pPr>
            <a:lnSpc>
              <a:spcPct val="100000"/>
            </a:lnSpc>
          </a:pPr>
          <a:r>
            <a:rPr lang="en-US" b="1">
              <a:latin typeface="Open Sans" panose="020B0606030504020204" pitchFamily="34" charset="0"/>
              <a:ea typeface="Open Sans" panose="020B0606030504020204" pitchFamily="34" charset="0"/>
              <a:cs typeface="Open Sans" panose="020B0606030504020204" pitchFamily="34" charset="0"/>
            </a:rPr>
            <a:t>Your name </a:t>
          </a:r>
          <a:endParaRPr lang="en-US">
            <a:latin typeface="Open Sans" panose="020B0606030504020204" pitchFamily="34" charset="0"/>
            <a:ea typeface="Open Sans" panose="020B0606030504020204" pitchFamily="34" charset="0"/>
            <a:cs typeface="Open Sans" panose="020B0606030504020204" pitchFamily="34" charset="0"/>
          </a:endParaRPr>
        </a:p>
      </dgm:t>
    </dgm:pt>
    <dgm:pt modelId="{CE8409F6-3308-4437-A0D3-1B4D27007ED7}" type="parTrans" cxnId="{1EA0B6F9-CB56-49B0-B4D7-CE4EEE64370F}">
      <dgm:prSet/>
      <dgm:spPr/>
      <dgm:t>
        <a:bodyPr/>
        <a:lstStyle/>
        <a:p>
          <a:endParaRPr lang="en-US"/>
        </a:p>
      </dgm:t>
    </dgm:pt>
    <dgm:pt modelId="{25466FA0-3F9A-4150-809A-1D14F38CE2FB}" type="sibTrans" cxnId="{1EA0B6F9-CB56-49B0-B4D7-CE4EEE64370F}">
      <dgm:prSet/>
      <dgm:spPr/>
      <dgm:t>
        <a:bodyPr/>
        <a:lstStyle/>
        <a:p>
          <a:endParaRPr lang="en-US"/>
        </a:p>
      </dgm:t>
    </dgm:pt>
    <dgm:pt modelId="{C6FA28AE-8215-4E3E-B62D-8F1ACD9C3C54}">
      <dgm:prSet/>
      <dgm:spPr/>
      <dgm:t>
        <a:bodyPr/>
        <a:lstStyle/>
        <a:p>
          <a:pPr>
            <a:lnSpc>
              <a:spcPct val="100000"/>
            </a:lnSpc>
          </a:pPr>
          <a:r>
            <a:rPr lang="en-US" b="1">
              <a:latin typeface="Open Sans" panose="020B0606030504020204" pitchFamily="34" charset="0"/>
              <a:ea typeface="Open Sans" panose="020B0606030504020204" pitchFamily="34" charset="0"/>
              <a:cs typeface="Open Sans" panose="020B0606030504020204" pitchFamily="34" charset="0"/>
            </a:rPr>
            <a:t>Where you are joining from tonight </a:t>
          </a:r>
          <a:endParaRPr lang="en-US">
            <a:latin typeface="Open Sans" panose="020B0606030504020204" pitchFamily="34" charset="0"/>
            <a:ea typeface="Open Sans" panose="020B0606030504020204" pitchFamily="34" charset="0"/>
            <a:cs typeface="Open Sans" panose="020B0606030504020204" pitchFamily="34" charset="0"/>
          </a:endParaRPr>
        </a:p>
      </dgm:t>
    </dgm:pt>
    <dgm:pt modelId="{ED9B37A4-925C-4617-A4B2-AEB03D28D53B}" type="parTrans" cxnId="{6F373686-B291-440C-ACDD-A487C522A7DE}">
      <dgm:prSet/>
      <dgm:spPr/>
      <dgm:t>
        <a:bodyPr/>
        <a:lstStyle/>
        <a:p>
          <a:endParaRPr lang="en-US"/>
        </a:p>
      </dgm:t>
    </dgm:pt>
    <dgm:pt modelId="{D5996CC0-7156-412A-BE2B-7EBC0A0644F9}" type="sibTrans" cxnId="{6F373686-B291-440C-ACDD-A487C522A7DE}">
      <dgm:prSet/>
      <dgm:spPr/>
      <dgm:t>
        <a:bodyPr/>
        <a:lstStyle/>
        <a:p>
          <a:endParaRPr lang="en-US"/>
        </a:p>
      </dgm:t>
    </dgm:pt>
    <dgm:pt modelId="{5177E09F-6D14-488F-A4D5-B2F409AAEBE6}">
      <dgm:prSet/>
      <dgm:spPr/>
      <dgm:t>
        <a:bodyPr/>
        <a:lstStyle/>
        <a:p>
          <a:pPr>
            <a:lnSpc>
              <a:spcPct val="100000"/>
            </a:lnSpc>
          </a:pPr>
          <a:r>
            <a:rPr lang="en-US" b="1">
              <a:latin typeface="Open Sans" panose="020B0606030504020204" pitchFamily="34" charset="0"/>
              <a:ea typeface="Open Sans" panose="020B0606030504020204" pitchFamily="34" charset="0"/>
              <a:cs typeface="Open Sans" panose="020B0606030504020204" pitchFamily="34" charset="0"/>
            </a:rPr>
            <a:t>One argument against expanding the CTC that you have heard</a:t>
          </a:r>
          <a:endParaRPr lang="en-US">
            <a:latin typeface="Open Sans" panose="020B0606030504020204" pitchFamily="34" charset="0"/>
            <a:ea typeface="Open Sans" panose="020B0606030504020204" pitchFamily="34" charset="0"/>
            <a:cs typeface="Open Sans" panose="020B0606030504020204" pitchFamily="34" charset="0"/>
          </a:endParaRPr>
        </a:p>
      </dgm:t>
    </dgm:pt>
    <dgm:pt modelId="{5FCA6314-D82D-4FF5-87EB-1FD676D39944}" type="parTrans" cxnId="{E5F1155C-EB0F-4426-ABEF-400D4F7D5CB3}">
      <dgm:prSet/>
      <dgm:spPr/>
      <dgm:t>
        <a:bodyPr/>
        <a:lstStyle/>
        <a:p>
          <a:endParaRPr lang="en-US"/>
        </a:p>
      </dgm:t>
    </dgm:pt>
    <dgm:pt modelId="{810EEEE2-AE47-4A15-851A-0397FA11D46D}" type="sibTrans" cxnId="{E5F1155C-EB0F-4426-ABEF-400D4F7D5CB3}">
      <dgm:prSet/>
      <dgm:spPr/>
      <dgm:t>
        <a:bodyPr/>
        <a:lstStyle/>
        <a:p>
          <a:endParaRPr lang="en-US"/>
        </a:p>
      </dgm:t>
    </dgm:pt>
    <dgm:pt modelId="{4DCEFB49-7817-4667-AF79-82174653BCD3}" type="pres">
      <dgm:prSet presAssocID="{3B914147-E4AA-43FD-83D2-B42CF9C87543}" presName="root" presStyleCnt="0">
        <dgm:presLayoutVars>
          <dgm:dir/>
          <dgm:resizeHandles val="exact"/>
        </dgm:presLayoutVars>
      </dgm:prSet>
      <dgm:spPr/>
    </dgm:pt>
    <dgm:pt modelId="{32440971-4D5A-4CDC-A53E-593CF82678D3}" type="pres">
      <dgm:prSet presAssocID="{C09DA717-B42A-44D9-8772-968639FAE877}" presName="compNode" presStyleCnt="0"/>
      <dgm:spPr/>
    </dgm:pt>
    <dgm:pt modelId="{705B3B16-F17E-4835-A60E-4838913FAD3A}" type="pres">
      <dgm:prSet presAssocID="{C09DA717-B42A-44D9-8772-968639FAE877}" presName="iconRect" presStyleLbl="node1" presStyleIdx="0" presStyleCnt="2" custLinFactNeighborX="73705" custLinFactNeighborY="294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Receiver"/>
        </a:ext>
      </dgm:extLst>
    </dgm:pt>
    <dgm:pt modelId="{7D98E1DA-2738-4260-9416-C3089070C9EA}" type="pres">
      <dgm:prSet presAssocID="{C09DA717-B42A-44D9-8772-968639FAE877}" presName="iconSpace" presStyleCnt="0"/>
      <dgm:spPr/>
    </dgm:pt>
    <dgm:pt modelId="{1494938A-736C-4119-883E-6A8DE54F95B0}" type="pres">
      <dgm:prSet presAssocID="{C09DA717-B42A-44D9-8772-968639FAE877}" presName="parTx" presStyleLbl="revTx" presStyleIdx="0" presStyleCnt="4">
        <dgm:presLayoutVars>
          <dgm:chMax val="0"/>
          <dgm:chPref val="0"/>
        </dgm:presLayoutVars>
      </dgm:prSet>
      <dgm:spPr/>
    </dgm:pt>
    <dgm:pt modelId="{CBC7CE40-207E-4F7E-89B9-0CD16F41EAF6}" type="pres">
      <dgm:prSet presAssocID="{C09DA717-B42A-44D9-8772-968639FAE877}" presName="txSpace" presStyleCnt="0"/>
      <dgm:spPr/>
    </dgm:pt>
    <dgm:pt modelId="{EA3A240A-BD15-486A-B9B9-E449A1A6BCD3}" type="pres">
      <dgm:prSet presAssocID="{C09DA717-B42A-44D9-8772-968639FAE877}" presName="desTx" presStyleLbl="revTx" presStyleIdx="1" presStyleCnt="4">
        <dgm:presLayoutVars/>
      </dgm:prSet>
      <dgm:spPr/>
    </dgm:pt>
    <dgm:pt modelId="{E92A840E-B7DD-4477-8F50-38F441EF6823}" type="pres">
      <dgm:prSet presAssocID="{E1A382DF-01D5-46EA-B6FD-071D3D1AD228}" presName="sibTrans" presStyleCnt="0"/>
      <dgm:spPr/>
    </dgm:pt>
    <dgm:pt modelId="{132C242A-4548-4289-B9B2-CCD773DBCF62}" type="pres">
      <dgm:prSet presAssocID="{58A4E2CB-98EC-485E-804E-0A77A1C925AA}" presName="compNode" presStyleCnt="0"/>
      <dgm:spPr/>
    </dgm:pt>
    <dgm:pt modelId="{D2D22537-0D5E-49BE-933B-848DB45B16DC}" type="pres">
      <dgm:prSet presAssocID="{58A4E2CB-98EC-485E-804E-0A77A1C925AA}" presName="iconRect" presStyleLbl="node1" presStyleIdx="1" presStyleCnt="2" custLinFactNeighborX="57641" custLinFactNeighborY="294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hat"/>
        </a:ext>
      </dgm:extLst>
    </dgm:pt>
    <dgm:pt modelId="{841296A9-A87E-4F12-A926-807D13736233}" type="pres">
      <dgm:prSet presAssocID="{58A4E2CB-98EC-485E-804E-0A77A1C925AA}" presName="iconSpace" presStyleCnt="0"/>
      <dgm:spPr/>
    </dgm:pt>
    <dgm:pt modelId="{E847A935-3736-4C34-B65F-90D3F0A4A5EC}" type="pres">
      <dgm:prSet presAssocID="{58A4E2CB-98EC-485E-804E-0A77A1C925AA}" presName="parTx" presStyleLbl="revTx" presStyleIdx="2" presStyleCnt="4">
        <dgm:presLayoutVars>
          <dgm:chMax val="0"/>
          <dgm:chPref val="0"/>
        </dgm:presLayoutVars>
      </dgm:prSet>
      <dgm:spPr/>
    </dgm:pt>
    <dgm:pt modelId="{34742AAF-B912-4310-94FE-78D179EA1BFE}" type="pres">
      <dgm:prSet presAssocID="{58A4E2CB-98EC-485E-804E-0A77A1C925AA}" presName="txSpace" presStyleCnt="0"/>
      <dgm:spPr/>
    </dgm:pt>
    <dgm:pt modelId="{FBC85760-E1BA-4B90-8606-96BDF69A8912}" type="pres">
      <dgm:prSet presAssocID="{58A4E2CB-98EC-485E-804E-0A77A1C925AA}" presName="desTx" presStyleLbl="revTx" presStyleIdx="3" presStyleCnt="4">
        <dgm:presLayoutVars/>
      </dgm:prSet>
      <dgm:spPr/>
    </dgm:pt>
  </dgm:ptLst>
  <dgm:cxnLst>
    <dgm:cxn modelId="{A224EF2D-462D-4FC7-9089-658F53200C29}" srcId="{3B914147-E4AA-43FD-83D2-B42CF9C87543}" destId="{58A4E2CB-98EC-485E-804E-0A77A1C925AA}" srcOrd="1" destOrd="0" parTransId="{1A985782-D893-4398-9762-38CECE95716B}" sibTransId="{473C60AF-3A42-4FBE-A553-6665A87AF8A2}"/>
    <dgm:cxn modelId="{E5F1155C-EB0F-4426-ABEF-400D4F7D5CB3}" srcId="{58A4E2CB-98EC-485E-804E-0A77A1C925AA}" destId="{5177E09F-6D14-488F-A4D5-B2F409AAEBE6}" srcOrd="2" destOrd="0" parTransId="{5FCA6314-D82D-4FF5-87EB-1FD676D39944}" sibTransId="{810EEEE2-AE47-4A15-851A-0397FA11D46D}"/>
    <dgm:cxn modelId="{6A497A44-AF64-488F-9F5C-095A71F6D5BA}" type="presOf" srcId="{5AA32BEF-6D9A-4505-9EF6-842330425FB0}" destId="{FBC85760-E1BA-4B90-8606-96BDF69A8912}" srcOrd="0" destOrd="0" presId="urn:microsoft.com/office/officeart/2018/2/layout/IconLabelDescriptionList"/>
    <dgm:cxn modelId="{4088A44C-FF68-44B3-8880-EEB637362CD1}" srcId="{3B914147-E4AA-43FD-83D2-B42CF9C87543}" destId="{C09DA717-B42A-44D9-8772-968639FAE877}" srcOrd="0" destOrd="0" parTransId="{7BFDCBFD-9136-4D28-95F8-D9AD3A4B0835}" sibTransId="{E1A382DF-01D5-46EA-B6FD-071D3D1AD228}"/>
    <dgm:cxn modelId="{7F38BB6F-3D36-4443-B3CA-48F8D7E2C1C9}" type="presOf" srcId="{C6FA28AE-8215-4E3E-B62D-8F1ACD9C3C54}" destId="{FBC85760-E1BA-4B90-8606-96BDF69A8912}" srcOrd="0" destOrd="1" presId="urn:microsoft.com/office/officeart/2018/2/layout/IconLabelDescriptionList"/>
    <dgm:cxn modelId="{6F373686-B291-440C-ACDD-A487C522A7DE}" srcId="{58A4E2CB-98EC-485E-804E-0A77A1C925AA}" destId="{C6FA28AE-8215-4E3E-B62D-8F1ACD9C3C54}" srcOrd="1" destOrd="0" parTransId="{ED9B37A4-925C-4617-A4B2-AEB03D28D53B}" sibTransId="{D5996CC0-7156-412A-BE2B-7EBC0A0644F9}"/>
    <dgm:cxn modelId="{C404BFB9-C0A8-41E5-A0D3-FD88CB2E6DE2}" type="presOf" srcId="{5177E09F-6D14-488F-A4D5-B2F409AAEBE6}" destId="{FBC85760-E1BA-4B90-8606-96BDF69A8912}" srcOrd="0" destOrd="2" presId="urn:microsoft.com/office/officeart/2018/2/layout/IconLabelDescriptionList"/>
    <dgm:cxn modelId="{3CF171E0-4CE0-40B5-93DF-3DD28F0FBCE7}" type="presOf" srcId="{3B914147-E4AA-43FD-83D2-B42CF9C87543}" destId="{4DCEFB49-7817-4667-AF79-82174653BCD3}" srcOrd="0" destOrd="0" presId="urn:microsoft.com/office/officeart/2018/2/layout/IconLabelDescriptionList"/>
    <dgm:cxn modelId="{E14A37EF-1F66-48D6-AB7D-66982283F8C7}" type="presOf" srcId="{58A4E2CB-98EC-485E-804E-0A77A1C925AA}" destId="{E847A935-3736-4C34-B65F-90D3F0A4A5EC}" srcOrd="0" destOrd="0" presId="urn:microsoft.com/office/officeart/2018/2/layout/IconLabelDescriptionList"/>
    <dgm:cxn modelId="{0B7D8EF9-C41F-408A-8DD6-E588206488C4}" type="presOf" srcId="{C09DA717-B42A-44D9-8772-968639FAE877}" destId="{1494938A-736C-4119-883E-6A8DE54F95B0}" srcOrd="0" destOrd="0" presId="urn:microsoft.com/office/officeart/2018/2/layout/IconLabelDescriptionList"/>
    <dgm:cxn modelId="{1EA0B6F9-CB56-49B0-B4D7-CE4EEE64370F}" srcId="{58A4E2CB-98EC-485E-804E-0A77A1C925AA}" destId="{5AA32BEF-6D9A-4505-9EF6-842330425FB0}" srcOrd="0" destOrd="0" parTransId="{CE8409F6-3308-4437-A0D3-1B4D27007ED7}" sibTransId="{25466FA0-3F9A-4150-809A-1D14F38CE2FB}"/>
    <dgm:cxn modelId="{8D42A4AA-5AE0-4C3D-B212-84036515EC0B}" type="presParOf" srcId="{4DCEFB49-7817-4667-AF79-82174653BCD3}" destId="{32440971-4D5A-4CDC-A53E-593CF82678D3}" srcOrd="0" destOrd="0" presId="urn:microsoft.com/office/officeart/2018/2/layout/IconLabelDescriptionList"/>
    <dgm:cxn modelId="{22A5B3DD-1A9A-4CE1-869D-113C9209920D}" type="presParOf" srcId="{32440971-4D5A-4CDC-A53E-593CF82678D3}" destId="{705B3B16-F17E-4835-A60E-4838913FAD3A}" srcOrd="0" destOrd="0" presId="urn:microsoft.com/office/officeart/2018/2/layout/IconLabelDescriptionList"/>
    <dgm:cxn modelId="{B30D5755-47B0-4C33-96EE-71E020D4A398}" type="presParOf" srcId="{32440971-4D5A-4CDC-A53E-593CF82678D3}" destId="{7D98E1DA-2738-4260-9416-C3089070C9EA}" srcOrd="1" destOrd="0" presId="urn:microsoft.com/office/officeart/2018/2/layout/IconLabelDescriptionList"/>
    <dgm:cxn modelId="{531350C6-5B47-4204-B118-63DA483AC79A}" type="presParOf" srcId="{32440971-4D5A-4CDC-A53E-593CF82678D3}" destId="{1494938A-736C-4119-883E-6A8DE54F95B0}" srcOrd="2" destOrd="0" presId="urn:microsoft.com/office/officeart/2018/2/layout/IconLabelDescriptionList"/>
    <dgm:cxn modelId="{B66A160A-50EE-4C1E-93E7-F65EB6A0B30D}" type="presParOf" srcId="{32440971-4D5A-4CDC-A53E-593CF82678D3}" destId="{CBC7CE40-207E-4F7E-89B9-0CD16F41EAF6}" srcOrd="3" destOrd="0" presId="urn:microsoft.com/office/officeart/2018/2/layout/IconLabelDescriptionList"/>
    <dgm:cxn modelId="{71E5F683-F23B-42AC-9A39-6B14B9AF947F}" type="presParOf" srcId="{32440971-4D5A-4CDC-A53E-593CF82678D3}" destId="{EA3A240A-BD15-486A-B9B9-E449A1A6BCD3}" srcOrd="4" destOrd="0" presId="urn:microsoft.com/office/officeart/2018/2/layout/IconLabelDescriptionList"/>
    <dgm:cxn modelId="{2F094E7B-F82D-42D7-BA0F-4A99444A835E}" type="presParOf" srcId="{4DCEFB49-7817-4667-AF79-82174653BCD3}" destId="{E92A840E-B7DD-4477-8F50-38F441EF6823}" srcOrd="1" destOrd="0" presId="urn:microsoft.com/office/officeart/2018/2/layout/IconLabelDescriptionList"/>
    <dgm:cxn modelId="{861A355C-55DA-42C9-9399-5486B9E42975}" type="presParOf" srcId="{4DCEFB49-7817-4667-AF79-82174653BCD3}" destId="{132C242A-4548-4289-B9B2-CCD773DBCF62}" srcOrd="2" destOrd="0" presId="urn:microsoft.com/office/officeart/2018/2/layout/IconLabelDescriptionList"/>
    <dgm:cxn modelId="{BE04EEF5-71F9-4631-ABA6-088122B605EC}" type="presParOf" srcId="{132C242A-4548-4289-B9B2-CCD773DBCF62}" destId="{D2D22537-0D5E-49BE-933B-848DB45B16DC}" srcOrd="0" destOrd="0" presId="urn:microsoft.com/office/officeart/2018/2/layout/IconLabelDescriptionList"/>
    <dgm:cxn modelId="{538E477A-7F0C-4F35-96B3-46FE9AB9DBB3}" type="presParOf" srcId="{132C242A-4548-4289-B9B2-CCD773DBCF62}" destId="{841296A9-A87E-4F12-A926-807D13736233}" srcOrd="1" destOrd="0" presId="urn:microsoft.com/office/officeart/2018/2/layout/IconLabelDescriptionList"/>
    <dgm:cxn modelId="{E30D4C8C-ACCD-4499-A65D-FAF2E005A30C}" type="presParOf" srcId="{132C242A-4548-4289-B9B2-CCD773DBCF62}" destId="{E847A935-3736-4C34-B65F-90D3F0A4A5EC}" srcOrd="2" destOrd="0" presId="urn:microsoft.com/office/officeart/2018/2/layout/IconLabelDescriptionList"/>
    <dgm:cxn modelId="{4291E1EC-8C56-4BCC-BB36-CB97227A8122}" type="presParOf" srcId="{132C242A-4548-4289-B9B2-CCD773DBCF62}" destId="{34742AAF-B912-4310-94FE-78D179EA1BFE}" srcOrd="3" destOrd="0" presId="urn:microsoft.com/office/officeart/2018/2/layout/IconLabelDescriptionList"/>
    <dgm:cxn modelId="{ED278612-3DF2-47DC-9370-1364CA20F3D9}" type="presParOf" srcId="{132C242A-4548-4289-B9B2-CCD773DBCF62}" destId="{FBC85760-E1BA-4B90-8606-96BDF69A8912}" srcOrd="4" destOrd="0" presId="urn:microsoft.com/office/officeart/2018/2/layout/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5B3B16-F17E-4835-A60E-4838913FAD3A}">
      <dsp:nvSpPr>
        <dsp:cNvPr id="0" name=""/>
        <dsp:cNvSpPr/>
      </dsp:nvSpPr>
      <dsp:spPr>
        <a:xfrm>
          <a:off x="1320433" y="347646"/>
          <a:ext cx="1512000" cy="1512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494938A-736C-4119-883E-6A8DE54F95B0}">
      <dsp:nvSpPr>
        <dsp:cNvPr id="0" name=""/>
        <dsp:cNvSpPr/>
      </dsp:nvSpPr>
      <dsp:spPr>
        <a:xfrm>
          <a:off x="206014" y="1970730"/>
          <a:ext cx="4320000"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89000">
            <a:lnSpc>
              <a:spcPct val="100000"/>
            </a:lnSpc>
            <a:spcBef>
              <a:spcPct val="0"/>
            </a:spcBef>
            <a:spcAft>
              <a:spcPct val="35000"/>
            </a:spcAft>
            <a:buNone/>
            <a:defRPr b="1"/>
          </a:pPr>
          <a:r>
            <a:rPr lang="en-US" sz="2000" b="1" kern="1200">
              <a:latin typeface="Open Sans" panose="020B0606030504020204" pitchFamily="34" charset="0"/>
              <a:ea typeface="Open Sans" panose="020B0606030504020204" pitchFamily="34" charset="0"/>
              <a:cs typeface="Open Sans" panose="020B0606030504020204" pitchFamily="34" charset="0"/>
            </a:rPr>
            <a:t>Thank You for Joining us Tonight!</a:t>
          </a:r>
          <a:endParaRPr lang="en-US" sz="2000" kern="1200">
            <a:latin typeface="Open Sans" panose="020B0606030504020204" pitchFamily="34" charset="0"/>
            <a:ea typeface="Open Sans" panose="020B0606030504020204" pitchFamily="34" charset="0"/>
            <a:cs typeface="Open Sans" panose="020B0606030504020204" pitchFamily="34" charset="0"/>
          </a:endParaRPr>
        </a:p>
      </dsp:txBody>
      <dsp:txXfrm>
        <a:off x="206014" y="1970730"/>
        <a:ext cx="4320000" cy="648000"/>
      </dsp:txXfrm>
    </dsp:sp>
    <dsp:sp modelId="{EA3A240A-BD15-486A-B9B9-E449A1A6BCD3}">
      <dsp:nvSpPr>
        <dsp:cNvPr id="0" name=""/>
        <dsp:cNvSpPr/>
      </dsp:nvSpPr>
      <dsp:spPr>
        <a:xfrm>
          <a:off x="206014" y="2691122"/>
          <a:ext cx="4320000" cy="1231561"/>
        </a:xfrm>
        <a:prstGeom prst="rect">
          <a:avLst/>
        </a:prstGeom>
        <a:noFill/>
        <a:ln>
          <a:noFill/>
        </a:ln>
        <a:effectLst/>
      </dsp:spPr>
      <dsp:style>
        <a:lnRef idx="0">
          <a:scrgbClr r="0" g="0" b="0"/>
        </a:lnRef>
        <a:fillRef idx="0">
          <a:scrgbClr r="0" g="0" b="0"/>
        </a:fillRef>
        <a:effectRef idx="0">
          <a:scrgbClr r="0" g="0" b="0"/>
        </a:effectRef>
        <a:fontRef idx="minor"/>
      </dsp:style>
    </dsp:sp>
    <dsp:sp modelId="{D2D22537-0D5E-49BE-933B-848DB45B16DC}">
      <dsp:nvSpPr>
        <dsp:cNvPr id="0" name=""/>
        <dsp:cNvSpPr/>
      </dsp:nvSpPr>
      <dsp:spPr>
        <a:xfrm>
          <a:off x="6153545" y="347646"/>
          <a:ext cx="1512000" cy="1512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47A935-3736-4C34-B65F-90D3F0A4A5EC}">
      <dsp:nvSpPr>
        <dsp:cNvPr id="0" name=""/>
        <dsp:cNvSpPr/>
      </dsp:nvSpPr>
      <dsp:spPr>
        <a:xfrm>
          <a:off x="5282014" y="1970730"/>
          <a:ext cx="4320000"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89000">
            <a:lnSpc>
              <a:spcPct val="100000"/>
            </a:lnSpc>
            <a:spcBef>
              <a:spcPct val="0"/>
            </a:spcBef>
            <a:spcAft>
              <a:spcPct val="35000"/>
            </a:spcAft>
            <a:buNone/>
            <a:defRPr b="1"/>
          </a:pPr>
          <a:r>
            <a:rPr lang="en-US" sz="2000" b="1" kern="1200">
              <a:latin typeface="Open Sans" panose="020B0606030504020204" pitchFamily="34" charset="0"/>
              <a:ea typeface="Open Sans" panose="020B0606030504020204" pitchFamily="34" charset="0"/>
              <a:cs typeface="Open Sans" panose="020B0606030504020204" pitchFamily="34" charset="0"/>
            </a:rPr>
            <a:t>Please share in the chat:</a:t>
          </a:r>
          <a:endParaRPr lang="en-US" sz="2000" kern="1200">
            <a:latin typeface="Open Sans" panose="020B0606030504020204" pitchFamily="34" charset="0"/>
            <a:ea typeface="Open Sans" panose="020B0606030504020204" pitchFamily="34" charset="0"/>
            <a:cs typeface="Open Sans" panose="020B0606030504020204" pitchFamily="34" charset="0"/>
          </a:endParaRPr>
        </a:p>
      </dsp:txBody>
      <dsp:txXfrm>
        <a:off x="5282014" y="1970730"/>
        <a:ext cx="4320000" cy="648000"/>
      </dsp:txXfrm>
    </dsp:sp>
    <dsp:sp modelId="{FBC85760-E1BA-4B90-8606-96BDF69A8912}">
      <dsp:nvSpPr>
        <dsp:cNvPr id="0" name=""/>
        <dsp:cNvSpPr/>
      </dsp:nvSpPr>
      <dsp:spPr>
        <a:xfrm>
          <a:off x="5282014" y="2691122"/>
          <a:ext cx="4320000" cy="1231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66750">
            <a:lnSpc>
              <a:spcPct val="100000"/>
            </a:lnSpc>
            <a:spcBef>
              <a:spcPct val="0"/>
            </a:spcBef>
            <a:spcAft>
              <a:spcPct val="35000"/>
            </a:spcAft>
            <a:buNone/>
          </a:pPr>
          <a:r>
            <a:rPr lang="en-US" sz="1500" b="1" kern="1200">
              <a:latin typeface="Open Sans" panose="020B0606030504020204" pitchFamily="34" charset="0"/>
              <a:ea typeface="Open Sans" panose="020B0606030504020204" pitchFamily="34" charset="0"/>
              <a:cs typeface="Open Sans" panose="020B0606030504020204" pitchFamily="34" charset="0"/>
            </a:rPr>
            <a:t>Your name </a:t>
          </a:r>
          <a:endParaRPr lang="en-US" sz="1500" kern="1200">
            <a:latin typeface="Open Sans" panose="020B0606030504020204" pitchFamily="34" charset="0"/>
            <a:ea typeface="Open Sans" panose="020B0606030504020204" pitchFamily="34" charset="0"/>
            <a:cs typeface="Open Sans" panose="020B0606030504020204" pitchFamily="34" charset="0"/>
          </a:endParaRPr>
        </a:p>
        <a:p>
          <a:pPr marL="0" lvl="0" indent="0" algn="l" defTabSz="666750">
            <a:lnSpc>
              <a:spcPct val="100000"/>
            </a:lnSpc>
            <a:spcBef>
              <a:spcPct val="0"/>
            </a:spcBef>
            <a:spcAft>
              <a:spcPct val="35000"/>
            </a:spcAft>
            <a:buNone/>
          </a:pPr>
          <a:r>
            <a:rPr lang="en-US" sz="1500" b="1" kern="1200">
              <a:latin typeface="Open Sans" panose="020B0606030504020204" pitchFamily="34" charset="0"/>
              <a:ea typeface="Open Sans" panose="020B0606030504020204" pitchFamily="34" charset="0"/>
              <a:cs typeface="Open Sans" panose="020B0606030504020204" pitchFamily="34" charset="0"/>
            </a:rPr>
            <a:t>Where you are joining from tonight </a:t>
          </a:r>
          <a:endParaRPr lang="en-US" sz="1500" kern="1200">
            <a:latin typeface="Open Sans" panose="020B0606030504020204" pitchFamily="34" charset="0"/>
            <a:ea typeface="Open Sans" panose="020B0606030504020204" pitchFamily="34" charset="0"/>
            <a:cs typeface="Open Sans" panose="020B0606030504020204" pitchFamily="34" charset="0"/>
          </a:endParaRPr>
        </a:p>
        <a:p>
          <a:pPr marL="0" lvl="0" indent="0" algn="l" defTabSz="666750">
            <a:lnSpc>
              <a:spcPct val="100000"/>
            </a:lnSpc>
            <a:spcBef>
              <a:spcPct val="0"/>
            </a:spcBef>
            <a:spcAft>
              <a:spcPct val="35000"/>
            </a:spcAft>
            <a:buNone/>
          </a:pPr>
          <a:r>
            <a:rPr lang="en-US" sz="1500" b="1" kern="1200">
              <a:latin typeface="Open Sans" panose="020B0606030504020204" pitchFamily="34" charset="0"/>
              <a:ea typeface="Open Sans" panose="020B0606030504020204" pitchFamily="34" charset="0"/>
              <a:cs typeface="Open Sans" panose="020B0606030504020204" pitchFamily="34" charset="0"/>
            </a:rPr>
            <a:t>One argument against expanding the CTC that you have heard</a:t>
          </a:r>
          <a:endParaRPr lang="en-US" sz="1500" kern="1200">
            <a:latin typeface="Open Sans" panose="020B0606030504020204" pitchFamily="34" charset="0"/>
            <a:ea typeface="Open Sans" panose="020B0606030504020204" pitchFamily="34" charset="0"/>
            <a:cs typeface="Open Sans" panose="020B0606030504020204" pitchFamily="34" charset="0"/>
          </a:endParaRPr>
        </a:p>
      </dsp:txBody>
      <dsp:txXfrm>
        <a:off x="5282014" y="2691122"/>
        <a:ext cx="4320000" cy="1231561"/>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A24793-586C-974F-A198-473D31556E3B}" type="datetimeFigureOut">
              <a:rPr lang="en-US" smtClean="0"/>
              <a:t>9/22/2022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B66AFF-1947-7B42-BB22-67A46E8E8CBF}" type="slidenum">
              <a:rPr lang="en-US" smtClean="0"/>
              <a:t>‹#›</a:t>
            </a:fld>
            <a:endParaRPr lang="en-US"/>
          </a:p>
        </p:txBody>
      </p:sp>
    </p:spTree>
    <p:extLst>
      <p:ext uri="{BB962C8B-B14F-4D97-AF65-F5344CB8AC3E}">
        <p14:creationId xmlns:p14="http://schemas.microsoft.com/office/powerpoint/2010/main" val="246589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5EB412F-BD62-4D23-A74D-7CDB5EF178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280691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p:txBody>
      </p:sp>
      <p:sp>
        <p:nvSpPr>
          <p:cNvPr id="4" name="Slide Number Placeholder 3"/>
          <p:cNvSpPr>
            <a:spLocks noGrp="1"/>
          </p:cNvSpPr>
          <p:nvPr>
            <p:ph type="sldNum" sz="quarter" idx="5"/>
          </p:nvPr>
        </p:nvSpPr>
        <p:spPr/>
        <p:txBody>
          <a:bodyPr/>
          <a:lstStyle/>
          <a:p>
            <a:fld id="{C5EB412F-BD62-4D23-A74D-7CDB5EF1780C}" type="slidenum">
              <a:rPr lang="en-US" smtClean="0"/>
              <a:t>10</a:t>
            </a:fld>
            <a:endParaRPr lang="en-US"/>
          </a:p>
        </p:txBody>
      </p:sp>
    </p:spTree>
    <p:extLst>
      <p:ext uri="{BB962C8B-B14F-4D97-AF65-F5344CB8AC3E}">
        <p14:creationId xmlns:p14="http://schemas.microsoft.com/office/powerpoint/2010/main" val="12861262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p:txBody>
      </p:sp>
      <p:sp>
        <p:nvSpPr>
          <p:cNvPr id="4" name="Slide Number Placeholder 3"/>
          <p:cNvSpPr>
            <a:spLocks noGrp="1"/>
          </p:cNvSpPr>
          <p:nvPr>
            <p:ph type="sldNum" sz="quarter" idx="5"/>
          </p:nvPr>
        </p:nvSpPr>
        <p:spPr/>
        <p:txBody>
          <a:bodyPr/>
          <a:lstStyle/>
          <a:p>
            <a:fld id="{C5EB412F-BD62-4D23-A74D-7CDB5EF1780C}" type="slidenum">
              <a:rPr lang="en-US" smtClean="0"/>
              <a:t>11</a:t>
            </a:fld>
            <a:endParaRPr lang="en-US"/>
          </a:p>
        </p:txBody>
      </p:sp>
    </p:spTree>
    <p:extLst>
      <p:ext uri="{BB962C8B-B14F-4D97-AF65-F5344CB8AC3E}">
        <p14:creationId xmlns:p14="http://schemas.microsoft.com/office/powerpoint/2010/main" val="4033618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p:txBody>
      </p:sp>
      <p:sp>
        <p:nvSpPr>
          <p:cNvPr id="4" name="Slide Number Placeholder 3"/>
          <p:cNvSpPr>
            <a:spLocks noGrp="1"/>
          </p:cNvSpPr>
          <p:nvPr>
            <p:ph type="sldNum" sz="quarter" idx="5"/>
          </p:nvPr>
        </p:nvSpPr>
        <p:spPr/>
        <p:txBody>
          <a:bodyPr/>
          <a:lstStyle/>
          <a:p>
            <a:fld id="{C5EB412F-BD62-4D23-A74D-7CDB5EF1780C}" type="slidenum">
              <a:rPr lang="en-US" smtClean="0"/>
              <a:t>12</a:t>
            </a:fld>
            <a:endParaRPr lang="en-US"/>
          </a:p>
        </p:txBody>
      </p:sp>
    </p:spTree>
    <p:extLst>
      <p:ext uri="{BB962C8B-B14F-4D97-AF65-F5344CB8AC3E}">
        <p14:creationId xmlns:p14="http://schemas.microsoft.com/office/powerpoint/2010/main" val="25466610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p:txBody>
      </p:sp>
      <p:sp>
        <p:nvSpPr>
          <p:cNvPr id="4" name="Slide Number Placeholder 3"/>
          <p:cNvSpPr>
            <a:spLocks noGrp="1"/>
          </p:cNvSpPr>
          <p:nvPr>
            <p:ph type="sldNum" sz="quarter" idx="5"/>
          </p:nvPr>
        </p:nvSpPr>
        <p:spPr/>
        <p:txBody>
          <a:bodyPr/>
          <a:lstStyle/>
          <a:p>
            <a:fld id="{C5EB412F-BD62-4D23-A74D-7CDB5EF1780C}" type="slidenum">
              <a:rPr lang="en-US" smtClean="0"/>
              <a:t>13</a:t>
            </a:fld>
            <a:endParaRPr lang="en-US"/>
          </a:p>
        </p:txBody>
      </p:sp>
    </p:spTree>
    <p:extLst>
      <p:ext uri="{BB962C8B-B14F-4D97-AF65-F5344CB8AC3E}">
        <p14:creationId xmlns:p14="http://schemas.microsoft.com/office/powerpoint/2010/main" val="41834704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p:txBody>
      </p:sp>
      <p:sp>
        <p:nvSpPr>
          <p:cNvPr id="4" name="Slide Number Placeholder 3"/>
          <p:cNvSpPr>
            <a:spLocks noGrp="1"/>
          </p:cNvSpPr>
          <p:nvPr>
            <p:ph type="sldNum" sz="quarter" idx="5"/>
          </p:nvPr>
        </p:nvSpPr>
        <p:spPr/>
        <p:txBody>
          <a:bodyPr/>
          <a:lstStyle/>
          <a:p>
            <a:fld id="{C5EB412F-BD62-4D23-A74D-7CDB5EF1780C}" type="slidenum">
              <a:rPr lang="en-US" smtClean="0"/>
              <a:t>14</a:t>
            </a:fld>
            <a:endParaRPr lang="en-US"/>
          </a:p>
        </p:txBody>
      </p:sp>
    </p:spTree>
    <p:extLst>
      <p:ext uri="{BB962C8B-B14F-4D97-AF65-F5344CB8AC3E}">
        <p14:creationId xmlns:p14="http://schemas.microsoft.com/office/powerpoint/2010/main" val="27788453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p:txBody>
      </p:sp>
      <p:sp>
        <p:nvSpPr>
          <p:cNvPr id="4" name="Slide Number Placeholder 3"/>
          <p:cNvSpPr>
            <a:spLocks noGrp="1"/>
          </p:cNvSpPr>
          <p:nvPr>
            <p:ph type="sldNum" sz="quarter" idx="5"/>
          </p:nvPr>
        </p:nvSpPr>
        <p:spPr/>
        <p:txBody>
          <a:bodyPr/>
          <a:lstStyle/>
          <a:p>
            <a:fld id="{C5EB412F-BD62-4D23-A74D-7CDB5EF1780C}" type="slidenum">
              <a:rPr lang="en-US" smtClean="0"/>
              <a:t>16</a:t>
            </a:fld>
            <a:endParaRPr lang="en-US"/>
          </a:p>
        </p:txBody>
      </p:sp>
    </p:spTree>
    <p:extLst>
      <p:ext uri="{BB962C8B-B14F-4D97-AF65-F5344CB8AC3E}">
        <p14:creationId xmlns:p14="http://schemas.microsoft.com/office/powerpoint/2010/main" val="22898326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5EB412F-BD62-4D23-A74D-7CDB5EF178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030689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5EB412F-BD62-4D23-A74D-7CDB5EF178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18899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5EB412F-BD62-4D23-A74D-7CDB5EF178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13098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p:txBody>
      </p:sp>
      <p:sp>
        <p:nvSpPr>
          <p:cNvPr id="4" name="Slide Number Placeholder 3"/>
          <p:cNvSpPr>
            <a:spLocks noGrp="1"/>
          </p:cNvSpPr>
          <p:nvPr>
            <p:ph type="sldNum" sz="quarter" idx="5"/>
          </p:nvPr>
        </p:nvSpPr>
        <p:spPr/>
        <p:txBody>
          <a:bodyPr/>
          <a:lstStyle/>
          <a:p>
            <a:fld id="{C5EB412F-BD62-4D23-A74D-7CDB5EF1780C}" type="slidenum">
              <a:rPr lang="en-US" smtClean="0"/>
              <a:t>2</a:t>
            </a:fld>
            <a:endParaRPr lang="en-US"/>
          </a:p>
        </p:txBody>
      </p:sp>
    </p:spTree>
    <p:extLst>
      <p:ext uri="{BB962C8B-B14F-4D97-AF65-F5344CB8AC3E}">
        <p14:creationId xmlns:p14="http://schemas.microsoft.com/office/powerpoint/2010/main" val="3063819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p:txBody>
      </p:sp>
      <p:sp>
        <p:nvSpPr>
          <p:cNvPr id="4" name="Slide Number Placeholder 3"/>
          <p:cNvSpPr>
            <a:spLocks noGrp="1"/>
          </p:cNvSpPr>
          <p:nvPr>
            <p:ph type="sldNum" sz="quarter" idx="5"/>
          </p:nvPr>
        </p:nvSpPr>
        <p:spPr/>
        <p:txBody>
          <a:bodyPr/>
          <a:lstStyle/>
          <a:p>
            <a:fld id="{C5EB412F-BD62-4D23-A74D-7CDB5EF1780C}" type="slidenum">
              <a:rPr lang="en-US" smtClean="0"/>
              <a:t>3</a:t>
            </a:fld>
            <a:endParaRPr lang="en-US"/>
          </a:p>
        </p:txBody>
      </p:sp>
    </p:spTree>
    <p:extLst>
      <p:ext uri="{BB962C8B-B14F-4D97-AF65-F5344CB8AC3E}">
        <p14:creationId xmlns:p14="http://schemas.microsoft.com/office/powerpoint/2010/main" val="30638194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Calibri"/>
                <a:cs typeface="Calibri"/>
              </a:rPr>
              <a:t>Note that final negotiations after election, more intense. </a:t>
            </a:r>
          </a:p>
        </p:txBody>
      </p:sp>
      <p:sp>
        <p:nvSpPr>
          <p:cNvPr id="4" name="Slide Number Placeholder 3"/>
          <p:cNvSpPr>
            <a:spLocks noGrp="1"/>
          </p:cNvSpPr>
          <p:nvPr>
            <p:ph type="sldNum" sz="quarter" idx="5"/>
          </p:nvPr>
        </p:nvSpPr>
        <p:spPr/>
        <p:txBody>
          <a:bodyPr/>
          <a:lstStyle/>
          <a:p>
            <a:fld id="{C5EB412F-BD62-4D23-A74D-7CDB5EF1780C}" type="slidenum">
              <a:rPr lang="en-US" smtClean="0"/>
              <a:t>4</a:t>
            </a:fld>
            <a:endParaRPr lang="en-US"/>
          </a:p>
        </p:txBody>
      </p:sp>
    </p:spTree>
    <p:extLst>
      <p:ext uri="{BB962C8B-B14F-4D97-AF65-F5344CB8AC3E}">
        <p14:creationId xmlns:p14="http://schemas.microsoft.com/office/powerpoint/2010/main" val="15091049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p:txBody>
      </p:sp>
      <p:sp>
        <p:nvSpPr>
          <p:cNvPr id="4" name="Slide Number Placeholder 3"/>
          <p:cNvSpPr>
            <a:spLocks noGrp="1"/>
          </p:cNvSpPr>
          <p:nvPr>
            <p:ph type="sldNum" sz="quarter" idx="5"/>
          </p:nvPr>
        </p:nvSpPr>
        <p:spPr/>
        <p:txBody>
          <a:bodyPr/>
          <a:lstStyle/>
          <a:p>
            <a:fld id="{C5EB412F-BD62-4D23-A74D-7CDB5EF1780C}" type="slidenum">
              <a:rPr lang="en-US" smtClean="0"/>
              <a:t>5</a:t>
            </a:fld>
            <a:endParaRPr lang="en-US"/>
          </a:p>
        </p:txBody>
      </p:sp>
    </p:spTree>
    <p:extLst>
      <p:ext uri="{BB962C8B-B14F-4D97-AF65-F5344CB8AC3E}">
        <p14:creationId xmlns:p14="http://schemas.microsoft.com/office/powerpoint/2010/main" val="26256374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p:txBody>
      </p:sp>
      <p:sp>
        <p:nvSpPr>
          <p:cNvPr id="4" name="Slide Number Placeholder 3"/>
          <p:cNvSpPr>
            <a:spLocks noGrp="1"/>
          </p:cNvSpPr>
          <p:nvPr>
            <p:ph type="sldNum" sz="quarter" idx="5"/>
          </p:nvPr>
        </p:nvSpPr>
        <p:spPr/>
        <p:txBody>
          <a:bodyPr/>
          <a:lstStyle/>
          <a:p>
            <a:fld id="{C5EB412F-BD62-4D23-A74D-7CDB5EF1780C}" type="slidenum">
              <a:rPr lang="en-US" smtClean="0"/>
              <a:t>6</a:t>
            </a:fld>
            <a:endParaRPr lang="en-US"/>
          </a:p>
        </p:txBody>
      </p:sp>
    </p:spTree>
    <p:extLst>
      <p:ext uri="{BB962C8B-B14F-4D97-AF65-F5344CB8AC3E}">
        <p14:creationId xmlns:p14="http://schemas.microsoft.com/office/powerpoint/2010/main" val="28484246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C5EB412F-BD62-4D23-A74D-7CDB5EF1780C}" type="slidenum">
              <a:rPr lang="en-US" smtClean="0"/>
              <a:t>7</a:t>
            </a:fld>
            <a:endParaRPr lang="en-US"/>
          </a:p>
        </p:txBody>
      </p:sp>
    </p:spTree>
    <p:extLst>
      <p:ext uri="{BB962C8B-B14F-4D97-AF65-F5344CB8AC3E}">
        <p14:creationId xmlns:p14="http://schemas.microsoft.com/office/powerpoint/2010/main" val="16401905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p:txBody>
      </p:sp>
      <p:sp>
        <p:nvSpPr>
          <p:cNvPr id="4" name="Slide Number Placeholder 3"/>
          <p:cNvSpPr>
            <a:spLocks noGrp="1"/>
          </p:cNvSpPr>
          <p:nvPr>
            <p:ph type="sldNum" sz="quarter" idx="5"/>
          </p:nvPr>
        </p:nvSpPr>
        <p:spPr/>
        <p:txBody>
          <a:bodyPr/>
          <a:lstStyle/>
          <a:p>
            <a:fld id="{C5EB412F-BD62-4D23-A74D-7CDB5EF1780C}" type="slidenum">
              <a:rPr lang="en-US" smtClean="0"/>
              <a:t>8</a:t>
            </a:fld>
            <a:endParaRPr lang="en-US"/>
          </a:p>
        </p:txBody>
      </p:sp>
    </p:spTree>
    <p:extLst>
      <p:ext uri="{BB962C8B-B14F-4D97-AF65-F5344CB8AC3E}">
        <p14:creationId xmlns:p14="http://schemas.microsoft.com/office/powerpoint/2010/main" val="28803888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p:txBody>
      </p:sp>
      <p:sp>
        <p:nvSpPr>
          <p:cNvPr id="4" name="Slide Number Placeholder 3"/>
          <p:cNvSpPr>
            <a:spLocks noGrp="1"/>
          </p:cNvSpPr>
          <p:nvPr>
            <p:ph type="sldNum" sz="quarter" idx="5"/>
          </p:nvPr>
        </p:nvSpPr>
        <p:spPr/>
        <p:txBody>
          <a:bodyPr/>
          <a:lstStyle/>
          <a:p>
            <a:fld id="{C5EB412F-BD62-4D23-A74D-7CDB5EF1780C}" type="slidenum">
              <a:rPr lang="en-US" smtClean="0"/>
              <a:t>9</a:t>
            </a:fld>
            <a:endParaRPr lang="en-US"/>
          </a:p>
        </p:txBody>
      </p:sp>
    </p:spTree>
    <p:extLst>
      <p:ext uri="{BB962C8B-B14F-4D97-AF65-F5344CB8AC3E}">
        <p14:creationId xmlns:p14="http://schemas.microsoft.com/office/powerpoint/2010/main" val="1401134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65198-F781-5E46-ABE0-DAF0CA773F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73C62F1-126E-E144-8C42-E1635C657F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Slide Number Placeholder 6">
            <a:extLst>
              <a:ext uri="{FF2B5EF4-FFF2-40B4-BE49-F238E27FC236}">
                <a16:creationId xmlns:a16="http://schemas.microsoft.com/office/drawing/2014/main" id="{9FAAEFE9-23AF-D983-066D-C1188E48D47D}"/>
              </a:ext>
            </a:extLst>
          </p:cNvPr>
          <p:cNvSpPr>
            <a:spLocks noGrp="1"/>
          </p:cNvSpPr>
          <p:nvPr>
            <p:ph type="sldNum" sz="quarter" idx="10"/>
          </p:nvPr>
        </p:nvSpPr>
        <p:spPr>
          <a:xfrm>
            <a:off x="0" y="0"/>
            <a:ext cx="600363" cy="365125"/>
          </a:xfrm>
          <a:prstGeom prst="rect">
            <a:avLst/>
          </a:prstGeom>
        </p:spPr>
        <p:txBody>
          <a:bodyPr/>
          <a:lstStyle/>
          <a:p>
            <a:fld id="{E44B2F36-CA91-43D8-8EB5-8826FF2677A1}" type="slidenum">
              <a:rPr lang="en-US" smtClean="0"/>
              <a:pPr/>
              <a:t>‹#›</a:t>
            </a:fld>
            <a:endParaRPr lang="en-US"/>
          </a:p>
        </p:txBody>
      </p:sp>
    </p:spTree>
    <p:extLst>
      <p:ext uri="{BB962C8B-B14F-4D97-AF65-F5344CB8AC3E}">
        <p14:creationId xmlns:p14="http://schemas.microsoft.com/office/powerpoint/2010/main" val="2320333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E7556-45BA-6840-9264-AB3A00FF2A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C4DBC0E-3679-C34D-82F3-7ADE772B49E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78A42FCE-3E39-72BD-0E72-64F90E0C9FEF}"/>
              </a:ext>
            </a:extLst>
          </p:cNvPr>
          <p:cNvSpPr>
            <a:spLocks noGrp="1"/>
          </p:cNvSpPr>
          <p:nvPr>
            <p:ph type="sldNum" sz="quarter" idx="10"/>
          </p:nvPr>
        </p:nvSpPr>
        <p:spPr>
          <a:xfrm>
            <a:off x="0" y="0"/>
            <a:ext cx="581891" cy="365125"/>
          </a:xfrm>
          <a:prstGeom prst="rect">
            <a:avLst/>
          </a:prstGeom>
        </p:spPr>
        <p:txBody>
          <a:bodyPr/>
          <a:lstStyle/>
          <a:p>
            <a:fld id="{E44B2F36-CA91-43D8-8EB5-8826FF2677A1}" type="slidenum">
              <a:rPr lang="en-US" smtClean="0"/>
              <a:pPr/>
              <a:t>‹#›</a:t>
            </a:fld>
            <a:endParaRPr lang="en-US"/>
          </a:p>
        </p:txBody>
      </p:sp>
    </p:spTree>
    <p:extLst>
      <p:ext uri="{BB962C8B-B14F-4D97-AF65-F5344CB8AC3E}">
        <p14:creationId xmlns:p14="http://schemas.microsoft.com/office/powerpoint/2010/main" val="598283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3F1DFFD-57D5-DD44-959E-B7B3DC10349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907A844-02A3-7442-8B07-CE4731997B6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53F08449-C4EE-642C-D9DE-0693451101FC}"/>
              </a:ext>
            </a:extLst>
          </p:cNvPr>
          <p:cNvSpPr>
            <a:spLocks noGrp="1"/>
          </p:cNvSpPr>
          <p:nvPr>
            <p:ph type="sldNum" sz="quarter" idx="10"/>
          </p:nvPr>
        </p:nvSpPr>
        <p:spPr>
          <a:xfrm>
            <a:off x="0" y="0"/>
            <a:ext cx="581891" cy="365125"/>
          </a:xfrm>
          <a:prstGeom prst="rect">
            <a:avLst/>
          </a:prstGeom>
        </p:spPr>
        <p:txBody>
          <a:bodyPr/>
          <a:lstStyle/>
          <a:p>
            <a:fld id="{E44B2F36-CA91-43D8-8EB5-8826FF2677A1}" type="slidenum">
              <a:rPr lang="en-US" smtClean="0"/>
              <a:pPr/>
              <a:t>‹#›</a:t>
            </a:fld>
            <a:endParaRPr lang="en-US"/>
          </a:p>
        </p:txBody>
      </p:sp>
    </p:spTree>
    <p:extLst>
      <p:ext uri="{BB962C8B-B14F-4D97-AF65-F5344CB8AC3E}">
        <p14:creationId xmlns:p14="http://schemas.microsoft.com/office/powerpoint/2010/main" val="5783523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98707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TextBox 4"/>
          <p:cNvSpPr txBox="1"/>
          <p:nvPr userDrawn="1"/>
        </p:nvSpPr>
        <p:spPr>
          <a:xfrm>
            <a:off x="1113352" y="5171109"/>
            <a:ext cx="3422952" cy="461665"/>
          </a:xfrm>
          <a:prstGeom prst="rect">
            <a:avLst/>
          </a:prstGeom>
          <a:noFill/>
        </p:spPr>
        <p:txBody>
          <a:bodyPr wrap="square" rtlCol="0">
            <a:spAutoFit/>
          </a:bodyPr>
          <a:lstStyle/>
          <a:p>
            <a:r>
              <a:rPr lang="en-US" sz="2400" baseline="0">
                <a:solidFill>
                  <a:schemeClr val="bg1"/>
                </a:solidFill>
              </a:rPr>
              <a:t>/</a:t>
            </a:r>
            <a:r>
              <a:rPr lang="en-US" sz="2400" b="1" baseline="0">
                <a:solidFill>
                  <a:schemeClr val="bg1"/>
                </a:solidFill>
              </a:rPr>
              <a:t>RESULTSEdFund</a:t>
            </a:r>
          </a:p>
        </p:txBody>
      </p:sp>
      <p:pic>
        <p:nvPicPr>
          <p:cNvPr id="6" name="Picture 5" descr="instagram-icon.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43467" y="5852588"/>
            <a:ext cx="462037" cy="462037"/>
          </a:xfrm>
          <a:prstGeom prst="rect">
            <a:avLst/>
          </a:prstGeom>
        </p:spPr>
      </p:pic>
      <p:pic>
        <p:nvPicPr>
          <p:cNvPr id="7" name="Picture 6" descr="facebook_circle.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643467" y="5195298"/>
            <a:ext cx="462037" cy="462037"/>
          </a:xfrm>
          <a:prstGeom prst="rect">
            <a:avLst/>
          </a:prstGeom>
        </p:spPr>
      </p:pic>
      <p:pic>
        <p:nvPicPr>
          <p:cNvPr id="8" name="Picture 7" descr="twitter_circle.png"/>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643468" y="4536796"/>
            <a:ext cx="462037" cy="462037"/>
          </a:xfrm>
          <a:prstGeom prst="rect">
            <a:avLst/>
          </a:prstGeom>
        </p:spPr>
      </p:pic>
      <p:sp>
        <p:nvSpPr>
          <p:cNvPr id="9" name="Rectangle 8"/>
          <p:cNvSpPr/>
          <p:nvPr userDrawn="1"/>
        </p:nvSpPr>
        <p:spPr>
          <a:xfrm>
            <a:off x="1113347" y="4521594"/>
            <a:ext cx="2595006" cy="461665"/>
          </a:xfrm>
          <a:prstGeom prst="rect">
            <a:avLst/>
          </a:prstGeom>
        </p:spPr>
        <p:txBody>
          <a:bodyPr wrap="none">
            <a:spAutoFit/>
          </a:bodyPr>
          <a:lstStyle/>
          <a:p>
            <a:pPr algn="l"/>
            <a:r>
              <a:rPr lang="en-US" sz="2400" baseline="0">
                <a:solidFill>
                  <a:schemeClr val="bg1"/>
                </a:solidFill>
              </a:rPr>
              <a:t>@</a:t>
            </a:r>
            <a:r>
              <a:rPr lang="en-US" sz="2400" b="1" baseline="0">
                <a:solidFill>
                  <a:schemeClr val="bg1"/>
                </a:solidFill>
              </a:rPr>
              <a:t>RESULTS_Tweets</a:t>
            </a:r>
          </a:p>
        </p:txBody>
      </p:sp>
      <p:sp>
        <p:nvSpPr>
          <p:cNvPr id="10" name="Rectangle 9"/>
          <p:cNvSpPr/>
          <p:nvPr userDrawn="1"/>
        </p:nvSpPr>
        <p:spPr>
          <a:xfrm>
            <a:off x="1105505" y="5838762"/>
            <a:ext cx="2262222" cy="461665"/>
          </a:xfrm>
          <a:prstGeom prst="rect">
            <a:avLst/>
          </a:prstGeom>
        </p:spPr>
        <p:txBody>
          <a:bodyPr wrap="none">
            <a:spAutoFit/>
          </a:bodyPr>
          <a:lstStyle/>
          <a:p>
            <a:r>
              <a:rPr lang="en-US" sz="2400" baseline="0">
                <a:solidFill>
                  <a:schemeClr val="bg1"/>
                </a:solidFill>
              </a:rPr>
              <a:t>@</a:t>
            </a:r>
            <a:r>
              <a:rPr lang="en-US" sz="2400" b="1" baseline="0">
                <a:solidFill>
                  <a:schemeClr val="bg1"/>
                </a:solidFill>
              </a:rPr>
              <a:t>voices4results</a:t>
            </a:r>
            <a:endParaRPr lang="en-US" sz="2400" b="1">
              <a:solidFill>
                <a:schemeClr val="bg1"/>
              </a:solidFill>
            </a:endParaRPr>
          </a:p>
        </p:txBody>
      </p:sp>
      <p:sp>
        <p:nvSpPr>
          <p:cNvPr id="11" name="TextBox 10"/>
          <p:cNvSpPr txBox="1"/>
          <p:nvPr userDrawn="1"/>
        </p:nvSpPr>
        <p:spPr>
          <a:xfrm>
            <a:off x="7027333" y="5571419"/>
            <a:ext cx="4559907" cy="748988"/>
          </a:xfrm>
          <a:prstGeom prst="rect">
            <a:avLst/>
          </a:prstGeom>
          <a:noFill/>
        </p:spPr>
        <p:txBody>
          <a:bodyPr wrap="square" rtlCol="0">
            <a:spAutoFit/>
          </a:bodyPr>
          <a:lstStyle/>
          <a:p>
            <a:pPr algn="r"/>
            <a:r>
              <a:rPr lang="en-US" sz="4267" b="1">
                <a:solidFill>
                  <a:schemeClr val="bg1"/>
                </a:solidFill>
              </a:rPr>
              <a:t>www.results.org</a:t>
            </a:r>
          </a:p>
        </p:txBody>
      </p:sp>
    </p:spTree>
    <p:extLst>
      <p:ext uri="{BB962C8B-B14F-4D97-AF65-F5344CB8AC3E}">
        <p14:creationId xmlns:p14="http://schemas.microsoft.com/office/powerpoint/2010/main" val="1143317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089BC-D3C6-4E4B-B0CF-89087EC1C9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92A40E-D89D-1B4A-8CDB-EE9A3EF0728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15C12109-9277-9163-2B53-A11B4F6195B0}"/>
              </a:ext>
            </a:extLst>
          </p:cNvPr>
          <p:cNvSpPr>
            <a:spLocks noGrp="1"/>
          </p:cNvSpPr>
          <p:nvPr>
            <p:ph type="sldNum" sz="quarter" idx="12"/>
          </p:nvPr>
        </p:nvSpPr>
        <p:spPr>
          <a:xfrm>
            <a:off x="0" y="0"/>
            <a:ext cx="581891" cy="365125"/>
          </a:xfrm>
          <a:prstGeom prst="rect">
            <a:avLst/>
          </a:prstGeom>
        </p:spPr>
        <p:txBody>
          <a:bodyPr/>
          <a:lstStyle>
            <a:lvl1pPr algn="ctr">
              <a:defRPr>
                <a:solidFill>
                  <a:schemeClr val="tx1"/>
                </a:solidFill>
              </a:defRPr>
            </a:lvl1pPr>
          </a:lstStyle>
          <a:p>
            <a:fld id="{3E7508A3-06FD-8349-8381-FE79CD378FF5}" type="slidenum">
              <a:rPr lang="en-US" smtClean="0"/>
              <a:pPr/>
              <a:t>‹#›</a:t>
            </a:fld>
            <a:endParaRPr lang="en-US"/>
          </a:p>
        </p:txBody>
      </p:sp>
    </p:spTree>
    <p:extLst>
      <p:ext uri="{BB962C8B-B14F-4D97-AF65-F5344CB8AC3E}">
        <p14:creationId xmlns:p14="http://schemas.microsoft.com/office/powerpoint/2010/main" val="2690611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1858E-3DA9-FA45-BC4B-649557040F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23AC2C3-E05A-184E-835C-DA99A97760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Slide Number Placeholder 6">
            <a:extLst>
              <a:ext uri="{FF2B5EF4-FFF2-40B4-BE49-F238E27FC236}">
                <a16:creationId xmlns:a16="http://schemas.microsoft.com/office/drawing/2014/main" id="{73C88A4F-E5D0-A3DC-772F-02773FC4405A}"/>
              </a:ext>
            </a:extLst>
          </p:cNvPr>
          <p:cNvSpPr>
            <a:spLocks noGrp="1"/>
          </p:cNvSpPr>
          <p:nvPr>
            <p:ph type="sldNum" sz="quarter" idx="10"/>
          </p:nvPr>
        </p:nvSpPr>
        <p:spPr>
          <a:xfrm>
            <a:off x="0" y="0"/>
            <a:ext cx="581891" cy="365125"/>
          </a:xfrm>
          <a:prstGeom prst="rect">
            <a:avLst/>
          </a:prstGeom>
        </p:spPr>
        <p:txBody>
          <a:bodyPr/>
          <a:lstStyle/>
          <a:p>
            <a:fld id="{E44B2F36-CA91-43D8-8EB5-8826FF2677A1}" type="slidenum">
              <a:rPr lang="en-US" smtClean="0"/>
              <a:pPr/>
              <a:t>‹#›</a:t>
            </a:fld>
            <a:endParaRPr lang="en-US"/>
          </a:p>
        </p:txBody>
      </p:sp>
    </p:spTree>
    <p:extLst>
      <p:ext uri="{BB962C8B-B14F-4D97-AF65-F5344CB8AC3E}">
        <p14:creationId xmlns:p14="http://schemas.microsoft.com/office/powerpoint/2010/main" val="3885449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48C95-525A-AB45-A62A-AD37428254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0F39A0-0E75-0446-9D2B-D0193C1FAD7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775536A-1739-D443-BCA7-412A0FBD2B8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7">
            <a:extLst>
              <a:ext uri="{FF2B5EF4-FFF2-40B4-BE49-F238E27FC236}">
                <a16:creationId xmlns:a16="http://schemas.microsoft.com/office/drawing/2014/main" id="{AEB299DE-69D2-ED9D-8ED0-C53093AA2BEA}"/>
              </a:ext>
            </a:extLst>
          </p:cNvPr>
          <p:cNvSpPr>
            <a:spLocks noGrp="1"/>
          </p:cNvSpPr>
          <p:nvPr>
            <p:ph type="sldNum" sz="quarter" idx="10"/>
          </p:nvPr>
        </p:nvSpPr>
        <p:spPr>
          <a:xfrm>
            <a:off x="0" y="0"/>
            <a:ext cx="581891" cy="365125"/>
          </a:xfrm>
          <a:prstGeom prst="rect">
            <a:avLst/>
          </a:prstGeom>
        </p:spPr>
        <p:txBody>
          <a:bodyPr/>
          <a:lstStyle/>
          <a:p>
            <a:fld id="{E44B2F36-CA91-43D8-8EB5-8826FF2677A1}" type="slidenum">
              <a:rPr lang="en-US" smtClean="0"/>
              <a:pPr/>
              <a:t>‹#›</a:t>
            </a:fld>
            <a:endParaRPr lang="en-US"/>
          </a:p>
        </p:txBody>
      </p:sp>
    </p:spTree>
    <p:extLst>
      <p:ext uri="{BB962C8B-B14F-4D97-AF65-F5344CB8AC3E}">
        <p14:creationId xmlns:p14="http://schemas.microsoft.com/office/powerpoint/2010/main" val="4273366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195B7-A409-514F-9A02-1C66F51EC9D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31EB0E-3D72-4A48-A279-CF7ABFA5D1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7A079BF-2927-3D47-8EF6-92D3957281B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133FB1D-F0C2-2246-80F8-A3423C1CBF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8AAE1DE-801F-C742-8129-E737292EC62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9">
            <a:extLst>
              <a:ext uri="{FF2B5EF4-FFF2-40B4-BE49-F238E27FC236}">
                <a16:creationId xmlns:a16="http://schemas.microsoft.com/office/drawing/2014/main" id="{09071338-3203-DFD8-F302-2D1695542C0C}"/>
              </a:ext>
            </a:extLst>
          </p:cNvPr>
          <p:cNvSpPr>
            <a:spLocks noGrp="1"/>
          </p:cNvSpPr>
          <p:nvPr>
            <p:ph type="sldNum" sz="quarter" idx="10"/>
          </p:nvPr>
        </p:nvSpPr>
        <p:spPr>
          <a:xfrm>
            <a:off x="0" y="0"/>
            <a:ext cx="581891" cy="365125"/>
          </a:xfrm>
          <a:prstGeom prst="rect">
            <a:avLst/>
          </a:prstGeom>
        </p:spPr>
        <p:txBody>
          <a:bodyPr/>
          <a:lstStyle/>
          <a:p>
            <a:fld id="{E44B2F36-CA91-43D8-8EB5-8826FF2677A1}" type="slidenum">
              <a:rPr lang="en-US" smtClean="0"/>
              <a:pPr/>
              <a:t>‹#›</a:t>
            </a:fld>
            <a:endParaRPr lang="en-US"/>
          </a:p>
        </p:txBody>
      </p:sp>
    </p:spTree>
    <p:extLst>
      <p:ext uri="{BB962C8B-B14F-4D97-AF65-F5344CB8AC3E}">
        <p14:creationId xmlns:p14="http://schemas.microsoft.com/office/powerpoint/2010/main" val="747707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C073C-6B25-B74F-A354-305A7BE6106C}"/>
              </a:ext>
            </a:extLst>
          </p:cNvPr>
          <p:cNvSpPr>
            <a:spLocks noGrp="1"/>
          </p:cNvSpPr>
          <p:nvPr>
            <p:ph type="title"/>
          </p:nvPr>
        </p:nvSpPr>
        <p:spPr/>
        <p:txBody>
          <a:bodyPr/>
          <a:lstStyle/>
          <a:p>
            <a:r>
              <a:rPr lang="en-US"/>
              <a:t>Click to edit Master title style</a:t>
            </a:r>
          </a:p>
        </p:txBody>
      </p:sp>
      <p:sp>
        <p:nvSpPr>
          <p:cNvPr id="6" name="Slide Number Placeholder 5">
            <a:extLst>
              <a:ext uri="{FF2B5EF4-FFF2-40B4-BE49-F238E27FC236}">
                <a16:creationId xmlns:a16="http://schemas.microsoft.com/office/drawing/2014/main" id="{BCD4695E-CF62-30B3-EC86-3E5AE732CFAE}"/>
              </a:ext>
            </a:extLst>
          </p:cNvPr>
          <p:cNvSpPr>
            <a:spLocks noGrp="1"/>
          </p:cNvSpPr>
          <p:nvPr>
            <p:ph type="sldNum" sz="quarter" idx="10"/>
          </p:nvPr>
        </p:nvSpPr>
        <p:spPr>
          <a:xfrm>
            <a:off x="0" y="0"/>
            <a:ext cx="581891" cy="365125"/>
          </a:xfrm>
          <a:prstGeom prst="rect">
            <a:avLst/>
          </a:prstGeom>
        </p:spPr>
        <p:txBody>
          <a:bodyPr/>
          <a:lstStyle/>
          <a:p>
            <a:fld id="{E44B2F36-CA91-43D8-8EB5-8826FF2677A1}" type="slidenum">
              <a:rPr lang="en-US" smtClean="0"/>
              <a:pPr/>
              <a:t>‹#›</a:t>
            </a:fld>
            <a:endParaRPr lang="en-US"/>
          </a:p>
        </p:txBody>
      </p:sp>
    </p:spTree>
    <p:extLst>
      <p:ext uri="{BB962C8B-B14F-4D97-AF65-F5344CB8AC3E}">
        <p14:creationId xmlns:p14="http://schemas.microsoft.com/office/powerpoint/2010/main" val="2390577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92F44DE-E847-458E-A4D1-611D0603FF49}"/>
              </a:ext>
            </a:extLst>
          </p:cNvPr>
          <p:cNvSpPr>
            <a:spLocks noGrp="1"/>
          </p:cNvSpPr>
          <p:nvPr>
            <p:ph type="sldNum" sz="quarter" idx="10"/>
          </p:nvPr>
        </p:nvSpPr>
        <p:spPr>
          <a:xfrm>
            <a:off x="0" y="0"/>
            <a:ext cx="581891" cy="365125"/>
          </a:xfrm>
          <a:prstGeom prst="rect">
            <a:avLst/>
          </a:prstGeom>
        </p:spPr>
        <p:txBody>
          <a:bodyPr/>
          <a:lstStyle/>
          <a:p>
            <a:fld id="{E44B2F36-CA91-43D8-8EB5-8826FF2677A1}" type="slidenum">
              <a:rPr lang="en-US" smtClean="0"/>
              <a:pPr/>
              <a:t>‹#›</a:t>
            </a:fld>
            <a:endParaRPr lang="en-US"/>
          </a:p>
        </p:txBody>
      </p:sp>
    </p:spTree>
    <p:extLst>
      <p:ext uri="{BB962C8B-B14F-4D97-AF65-F5344CB8AC3E}">
        <p14:creationId xmlns:p14="http://schemas.microsoft.com/office/powerpoint/2010/main" val="1270344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CB838-6FC8-6142-8624-AB5A15D81D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C192B31-87F9-864E-9E54-FAD53601A0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E6FCC6B-92FA-AC40-8364-87187191EF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Slide Number Placeholder 7">
            <a:extLst>
              <a:ext uri="{FF2B5EF4-FFF2-40B4-BE49-F238E27FC236}">
                <a16:creationId xmlns:a16="http://schemas.microsoft.com/office/drawing/2014/main" id="{98E060CB-A04D-07AF-FCD3-A9A00DDB802C}"/>
              </a:ext>
            </a:extLst>
          </p:cNvPr>
          <p:cNvSpPr>
            <a:spLocks noGrp="1"/>
          </p:cNvSpPr>
          <p:nvPr>
            <p:ph type="sldNum" sz="quarter" idx="10"/>
          </p:nvPr>
        </p:nvSpPr>
        <p:spPr>
          <a:xfrm>
            <a:off x="0" y="0"/>
            <a:ext cx="581891" cy="365125"/>
          </a:xfrm>
          <a:prstGeom prst="rect">
            <a:avLst/>
          </a:prstGeom>
        </p:spPr>
        <p:txBody>
          <a:bodyPr/>
          <a:lstStyle/>
          <a:p>
            <a:fld id="{E44B2F36-CA91-43D8-8EB5-8826FF2677A1}" type="slidenum">
              <a:rPr lang="en-US" smtClean="0"/>
              <a:pPr/>
              <a:t>‹#›</a:t>
            </a:fld>
            <a:endParaRPr lang="en-US"/>
          </a:p>
        </p:txBody>
      </p:sp>
    </p:spTree>
    <p:extLst>
      <p:ext uri="{BB962C8B-B14F-4D97-AF65-F5344CB8AC3E}">
        <p14:creationId xmlns:p14="http://schemas.microsoft.com/office/powerpoint/2010/main" val="4256150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48925-52B6-0744-BD92-D12EE11F1A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9187D7-832B-F441-85C0-DA1FE56B53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D43D6CD-6433-9548-BBA2-5D6E47B257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Slide Number Placeholder 7">
            <a:extLst>
              <a:ext uri="{FF2B5EF4-FFF2-40B4-BE49-F238E27FC236}">
                <a16:creationId xmlns:a16="http://schemas.microsoft.com/office/drawing/2014/main" id="{614BEEFE-737C-B860-02EF-5F5913ECAA2C}"/>
              </a:ext>
            </a:extLst>
          </p:cNvPr>
          <p:cNvSpPr>
            <a:spLocks noGrp="1"/>
          </p:cNvSpPr>
          <p:nvPr>
            <p:ph type="sldNum" sz="quarter" idx="10"/>
          </p:nvPr>
        </p:nvSpPr>
        <p:spPr>
          <a:xfrm>
            <a:off x="0" y="0"/>
            <a:ext cx="581891" cy="365125"/>
          </a:xfrm>
          <a:prstGeom prst="rect">
            <a:avLst/>
          </a:prstGeom>
        </p:spPr>
        <p:txBody>
          <a:bodyPr/>
          <a:lstStyle/>
          <a:p>
            <a:fld id="{E44B2F36-CA91-43D8-8EB5-8826FF2677A1}" type="slidenum">
              <a:rPr lang="en-US" smtClean="0"/>
              <a:pPr/>
              <a:t>‹#›</a:t>
            </a:fld>
            <a:endParaRPr lang="en-US"/>
          </a:p>
        </p:txBody>
      </p:sp>
    </p:spTree>
    <p:extLst>
      <p:ext uri="{BB962C8B-B14F-4D97-AF65-F5344CB8AC3E}">
        <p14:creationId xmlns:p14="http://schemas.microsoft.com/office/powerpoint/2010/main" val="3651451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4D37E2F-F548-7247-A442-2DDE1C1846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5D72695-C306-8545-8610-32A0E8A99B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8">
            <a:extLst>
              <a:ext uri="{FF2B5EF4-FFF2-40B4-BE49-F238E27FC236}">
                <a16:creationId xmlns:a16="http://schemas.microsoft.com/office/drawing/2014/main" id="{0E28FB26-EB10-5BC7-78F8-C2E3D11F28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1" name="Slide Number Placeholder 10">
            <a:extLst>
              <a:ext uri="{FF2B5EF4-FFF2-40B4-BE49-F238E27FC236}">
                <a16:creationId xmlns:a16="http://schemas.microsoft.com/office/drawing/2014/main" id="{5B1B48DA-6A93-DBAA-117A-160301A33F5B}"/>
              </a:ext>
            </a:extLst>
          </p:cNvPr>
          <p:cNvSpPr>
            <a:spLocks noGrp="1"/>
          </p:cNvSpPr>
          <p:nvPr>
            <p:ph type="sldNum" sz="quarter" idx="4"/>
          </p:nvPr>
        </p:nvSpPr>
        <p:spPr>
          <a:xfrm>
            <a:off x="0" y="0"/>
            <a:ext cx="588818" cy="365125"/>
          </a:xfrm>
          <a:prstGeom prst="rect">
            <a:avLst/>
          </a:prstGeom>
        </p:spPr>
        <p:txBody>
          <a:bodyPr vert="horz" lIns="91440" tIns="45720" rIns="91440" bIns="45720" rtlCol="0" anchor="ctr"/>
          <a:lstStyle>
            <a:lvl1pPr algn="ctr">
              <a:defRPr sz="14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fld id="{72D305FB-3F63-49EB-BBD3-E006E22334BD}" type="slidenum">
              <a:rPr lang="en-US" smtClean="0"/>
              <a:pPr/>
              <a:t>‹#›</a:t>
            </a:fld>
            <a:endParaRPr lang="en-US"/>
          </a:p>
        </p:txBody>
      </p:sp>
    </p:spTree>
    <p:extLst>
      <p:ext uri="{BB962C8B-B14F-4D97-AF65-F5344CB8AC3E}">
        <p14:creationId xmlns:p14="http://schemas.microsoft.com/office/powerpoint/2010/main" val="1432614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E4103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5343072"/>
            <a:ext cx="10972800" cy="1143000"/>
          </a:xfrm>
          <a:prstGeom prst="rect">
            <a:avLst/>
          </a:prstGeom>
        </p:spPr>
        <p:txBody>
          <a:bodyPr vert="horz" lIns="91440" tIns="45720" rIns="91440" bIns="45720" rtlCol="0" anchor="ctr">
            <a:normAutofit/>
          </a:bodyPr>
          <a:lstStyle/>
          <a:p>
            <a:r>
              <a:rPr lang="en-US"/>
              <a:t>Click to edit Master title style</a:t>
            </a:r>
          </a:p>
        </p:txBody>
      </p:sp>
      <p:pic>
        <p:nvPicPr>
          <p:cNvPr id="8" name="Picture 7" descr="Asset 1@4x.png"/>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4136572" y="991812"/>
            <a:ext cx="3918857" cy="3123469"/>
          </a:xfrm>
          <a:prstGeom prst="rect">
            <a:avLst/>
          </a:prstGeom>
        </p:spPr>
      </p:pic>
    </p:spTree>
    <p:extLst>
      <p:ext uri="{BB962C8B-B14F-4D97-AF65-F5344CB8AC3E}">
        <p14:creationId xmlns:p14="http://schemas.microsoft.com/office/powerpoint/2010/main" val="2728250661"/>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ftr="0" dt="0"/>
  <p:txStyles>
    <p:titleStyle>
      <a:lvl1pPr algn="ctr" defTabSz="609585" rtl="0" eaLnBrk="1" latinLnBrk="0" hangingPunct="1">
        <a:spcBef>
          <a:spcPct val="0"/>
        </a:spcBef>
        <a:buNone/>
        <a:defRPr sz="5867" b="1" kern="1200">
          <a:solidFill>
            <a:schemeClr val="bg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nytimes.com/2022/05/02/opinion/child-tax-credit.html"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s://www.niskanencenter.org/will-the-child-tax-credits-effect-on-work-decrease-its-poverty-impact/" TargetMode="External"/><Relationship Id="rId7" Type="http://schemas.openxmlformats.org/officeDocument/2006/relationships/hyperlink" Target="https://twitter.com/TrisiDanilo/status/1572269274605166594"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socialpolicyinstitute.wustl.edu/items/child-tax-credit/" TargetMode="External"/><Relationship Id="rId5" Type="http://schemas.openxmlformats.org/officeDocument/2006/relationships/hyperlink" Target="https://www.nber.org/system/files/working_papers/w29823/w29823.pdf" TargetMode="External"/><Relationship Id="rId4" Type="http://schemas.openxmlformats.org/officeDocument/2006/relationships/hyperlink" Target="https://www.taxpolicycenter.org/publications/child-tax-credit-recipients-experienced-larger-decline-food-insecurity-and-similar/full"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18/10/relationships/comments" Target="../comments/modernComment_68F_4791E37E.xm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12.jpeg"/></Relationships>
</file>

<file path=ppt/slides/_rels/slide17.xml.rels><?xml version="1.0" encoding="UTF-8" standalone="yes"?>
<Relationships xmlns="http://schemas.openxmlformats.org/package/2006/relationships"><Relationship Id="rId3" Type="http://schemas.microsoft.com/office/2018/10/relationships/comments" Target="../comments/modernComment_690_4D51324F.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hyperlink" Target="https://results.org/volunteers/monthly-actions/"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hyperlink" Target="mailto:dplasterer@results.org"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results.org/volunteers/anti-oppression/"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microsoft.com/office/2018/10/relationships/comments" Target="../comments/modernComment_68B_A6A068A2.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10.jpeg"/><Relationship Id="rId4" Type="http://schemas.openxmlformats.org/officeDocument/2006/relationships/hyperlink" Target="https://results.org/blog/the-latest-from-capitol-hill-on-recovery-package/" TargetMode="Externa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video" Target="https://www.youtube.com/embed/jCLKfhQI-04?feature=oembed" TargetMode="External"/><Relationship Id="rId5" Type="http://schemas.openxmlformats.org/officeDocument/2006/relationships/image" Target="../media/image9.png"/><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3" Type="http://schemas.openxmlformats.org/officeDocument/2006/relationships/hyperlink" Target="https://results.org/blog/making-the-conservative-case-for-the-ctc"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microsoft.com/office/2018/10/relationships/comments" Target="../comments/modernComment_68D_A73FCC56.xm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hyperlink" Target="https://results.org/resources/getting-unstuck-with-your-members-of-congress-using-motivational-interviewing-techniques"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microsoft.com/office/2018/10/relationships/comments" Target="../comments/modernComment_68E_7AE9BEF7.xm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6A12654-F1BE-427F-95A1-3FF78C7F75D0}"/>
              </a:ext>
            </a:extLst>
          </p:cNvPr>
          <p:cNvSpPr txBox="1"/>
          <p:nvPr/>
        </p:nvSpPr>
        <p:spPr>
          <a:xfrm>
            <a:off x="0" y="1880021"/>
            <a:ext cx="12192000" cy="4595745"/>
          </a:xfrm>
          <a:prstGeom prst="rect">
            <a:avLst/>
          </a:prstGeom>
          <a:noFill/>
        </p:spPr>
        <p:txBody>
          <a:bodyPr rot="0" spcFirstLastPara="0" vertOverflow="overflow" horzOverflow="overflow" vert="horz" wrap="square" lIns="121920" tIns="60960" rIns="121920" bIns="60960" numCol="1" spcCol="0" rtlCol="0" fromWordArt="0" anchor="t" anchorCtr="0" forceAA="0" compatLnSpc="1">
            <a:prstTxWarp prst="textNoShape">
              <a:avLst/>
            </a:prstTxWarp>
            <a:spAutoFit/>
          </a:bodyPr>
          <a:lstStyle/>
          <a:p>
            <a:pPr algn="ctr" defTabSz="609585">
              <a:spcAft>
                <a:spcPts val="1600"/>
              </a:spcAft>
            </a:pPr>
            <a:endParaRPr lang="en-US" sz="3733" b="1">
              <a:solidFill>
                <a:prstClr val="white"/>
              </a:solidFill>
              <a:latin typeface="Open Sans"/>
              <a:ea typeface="Open Sans" panose="020B0606030504020204" pitchFamily="34" charset="0"/>
              <a:cs typeface="Open Sans" panose="020B0606030504020204" pitchFamily="34" charset="0"/>
            </a:endParaRPr>
          </a:p>
          <a:p>
            <a:pPr algn="ctr" defTabSz="609585">
              <a:spcAft>
                <a:spcPts val="1600"/>
              </a:spcAft>
            </a:pPr>
            <a:endParaRPr lang="en-US" sz="3733" b="1">
              <a:solidFill>
                <a:prstClr val="white"/>
              </a:solidFill>
              <a:latin typeface="Open Sans"/>
              <a:ea typeface="Open Sans"/>
              <a:cs typeface="Open Sans"/>
            </a:endParaRPr>
          </a:p>
          <a:p>
            <a:pPr algn="ctr" defTabSz="609585">
              <a:spcAft>
                <a:spcPts val="1600"/>
              </a:spcAft>
            </a:pPr>
            <a:endParaRPr lang="en-US" sz="3733" b="1">
              <a:solidFill>
                <a:prstClr val="white"/>
              </a:solidFill>
              <a:latin typeface="Open Sans"/>
              <a:ea typeface="Open Sans"/>
              <a:cs typeface="Open Sans"/>
            </a:endParaRPr>
          </a:p>
          <a:p>
            <a:pPr algn="ctr" defTabSz="609585">
              <a:spcAft>
                <a:spcPts val="1600"/>
              </a:spcAft>
            </a:pPr>
            <a:r>
              <a:rPr lang="en-US" sz="3733" b="1">
                <a:solidFill>
                  <a:prstClr val="white"/>
                </a:solidFill>
                <a:latin typeface="Open Sans"/>
                <a:ea typeface="Open Sans"/>
                <a:cs typeface="Open Sans"/>
              </a:rPr>
              <a:t>US Poverty Policy Forum</a:t>
            </a:r>
          </a:p>
          <a:p>
            <a:pPr algn="ctr" defTabSz="609585">
              <a:spcAft>
                <a:spcPts val="1600"/>
              </a:spcAft>
            </a:pPr>
            <a:r>
              <a:rPr lang="en-US" sz="3733" b="1" i="1">
                <a:solidFill>
                  <a:prstClr val="white"/>
                </a:solidFill>
                <a:latin typeface="Open Sans"/>
                <a:ea typeface="Open Sans"/>
                <a:cs typeface="Open Sans"/>
              </a:rPr>
              <a:t>September 21, 2022</a:t>
            </a:r>
          </a:p>
          <a:p>
            <a:pPr algn="ctr" defTabSz="609585">
              <a:spcAft>
                <a:spcPts val="1600"/>
              </a:spcAft>
            </a:pPr>
            <a:r>
              <a:rPr lang="en-US" sz="3733" b="1" i="1">
                <a:solidFill>
                  <a:prstClr val="white"/>
                </a:solidFill>
                <a:latin typeface="Open Sans"/>
                <a:ea typeface="Open Sans"/>
                <a:cs typeface="Open Sans"/>
              </a:rPr>
              <a:t>Making the Conservative Case for the CTC</a:t>
            </a:r>
            <a:endParaRPr lang="en-US" sz="3200" i="1">
              <a:solidFill>
                <a:prstClr val="white"/>
              </a:solidFill>
              <a:latin typeface="Calibri"/>
              <a:ea typeface="Open Sans"/>
              <a:cs typeface="Open Sans"/>
            </a:endParaRPr>
          </a:p>
        </p:txBody>
      </p:sp>
    </p:spTree>
    <p:extLst>
      <p:ext uri="{BB962C8B-B14F-4D97-AF65-F5344CB8AC3E}">
        <p14:creationId xmlns:p14="http://schemas.microsoft.com/office/powerpoint/2010/main" val="4027845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F0AF678-9D00-4F4A-8358-C8698305689A}"/>
              </a:ext>
            </a:extLst>
          </p:cNvPr>
          <p:cNvSpPr>
            <a:spLocks noGrp="1"/>
          </p:cNvSpPr>
          <p:nvPr>
            <p:ph type="ctrTitle"/>
          </p:nvPr>
        </p:nvSpPr>
        <p:spPr>
          <a:xfrm>
            <a:off x="0" y="328563"/>
            <a:ext cx="10726548" cy="633462"/>
          </a:xfrm>
        </p:spPr>
        <p:txBody>
          <a:bodyPr>
            <a:normAutofit fontScale="90000"/>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spcAft>
                <a:spcPts val="1800"/>
              </a:spcAft>
            </a:pPr>
            <a:r>
              <a:rPr lang="en-US" sz="4267" b="1">
                <a:solidFill>
                  <a:srgbClr val="D50032"/>
                </a:solidFill>
                <a:latin typeface="Open Sans"/>
                <a:ea typeface="Open Sans" panose="020B0606030504020204" pitchFamily="34" charset="0"/>
                <a:cs typeface="Open Sans" panose="020B0606030504020204" pitchFamily="34" charset="0"/>
              </a:rPr>
              <a:t>Making the Conservative Case for the CTC</a:t>
            </a:r>
          </a:p>
        </p:txBody>
      </p:sp>
      <p:sp>
        <p:nvSpPr>
          <p:cNvPr id="7" name="TextBox 6">
            <a:extLst>
              <a:ext uri="{FF2B5EF4-FFF2-40B4-BE49-F238E27FC236}">
                <a16:creationId xmlns:a16="http://schemas.microsoft.com/office/drawing/2014/main" id="{C339DF71-F421-1D4E-9764-036EDF812874}"/>
              </a:ext>
            </a:extLst>
          </p:cNvPr>
          <p:cNvSpPr txBox="1"/>
          <p:nvPr/>
        </p:nvSpPr>
        <p:spPr>
          <a:xfrm>
            <a:off x="625075" y="1271010"/>
            <a:ext cx="10726548" cy="4051878"/>
          </a:xfrm>
          <a:prstGeom prst="rect">
            <a:avLst/>
          </a:prstGeom>
          <a:noFill/>
        </p:spPr>
        <p:txBody>
          <a:bodyPr wrap="square">
            <a:spAutoFit/>
          </a:bodyPr>
          <a:lstStyle/>
          <a:p>
            <a:pPr marL="228600" indent="-228600" defTabSz="914400">
              <a:lnSpc>
                <a:spcPct val="114000"/>
              </a:lnSpc>
              <a:spcAft>
                <a:spcPts val="600"/>
              </a:spcAft>
              <a:buFont typeface="Arial" panose="020B0604020202020204" pitchFamily="34" charset="0"/>
              <a:buChar char="•"/>
            </a:pPr>
            <a:r>
              <a:rPr lang="en-US" sz="3000" b="1">
                <a:latin typeface="Open Sans" panose="020B0606030504020204" pitchFamily="34" charset="0"/>
                <a:ea typeface="Open Sans" panose="020B0606030504020204" pitchFamily="34" charset="0"/>
                <a:cs typeface="Open Sans" panose="020B0606030504020204" pitchFamily="34" charset="0"/>
              </a:rPr>
              <a:t>Common Arguments against CTC Expansion from Lobby Reports</a:t>
            </a:r>
          </a:p>
          <a:p>
            <a:pPr marL="800100" lvl="1" indent="-228600" defTabSz="914400">
              <a:lnSpc>
                <a:spcPct val="114000"/>
              </a:lnSpc>
              <a:spcAft>
                <a:spcPts val="600"/>
              </a:spcAft>
              <a:buFont typeface="Arial" panose="020B0604020202020204" pitchFamily="34" charset="0"/>
              <a:buChar char="•"/>
            </a:pPr>
            <a:r>
              <a:rPr lang="en-US" sz="3000">
                <a:latin typeface="Open Sans" panose="020B0606030504020204" pitchFamily="34" charset="0"/>
                <a:ea typeface="Open Sans" panose="020B0606030504020204" pitchFamily="34" charset="0"/>
                <a:cs typeface="Open Sans" panose="020B0606030504020204" pitchFamily="34" charset="0"/>
              </a:rPr>
              <a:t>Costs too much/Increases Inflation</a:t>
            </a:r>
          </a:p>
          <a:p>
            <a:pPr marL="800100" lvl="1" indent="-228600" defTabSz="914400">
              <a:lnSpc>
                <a:spcPct val="114000"/>
              </a:lnSpc>
              <a:spcAft>
                <a:spcPts val="600"/>
              </a:spcAft>
              <a:buFont typeface="Arial" panose="020B0604020202020204" pitchFamily="34" charset="0"/>
              <a:buChar char="•"/>
            </a:pPr>
            <a:r>
              <a:rPr lang="en-US" sz="3000">
                <a:latin typeface="Open Sans" panose="020B0606030504020204" pitchFamily="34" charset="0"/>
                <a:ea typeface="Open Sans" panose="020B0606030504020204" pitchFamily="34" charset="0"/>
                <a:cs typeface="Open Sans" panose="020B0606030504020204" pitchFamily="34" charset="0"/>
              </a:rPr>
              <a:t>Disincentivizes work</a:t>
            </a:r>
          </a:p>
          <a:p>
            <a:pPr marL="800100" lvl="1" indent="-228600" defTabSz="914400">
              <a:lnSpc>
                <a:spcPct val="114000"/>
              </a:lnSpc>
              <a:spcAft>
                <a:spcPts val="600"/>
              </a:spcAft>
              <a:buFont typeface="Arial" panose="020B0604020202020204" pitchFamily="34" charset="0"/>
              <a:buChar char="•"/>
            </a:pPr>
            <a:r>
              <a:rPr lang="en-US" sz="3000">
                <a:latin typeface="Open Sans" panose="020B0606030504020204" pitchFamily="34" charset="0"/>
                <a:ea typeface="Open Sans" panose="020B0606030504020204" pitchFamily="34" charset="0"/>
                <a:cs typeface="Open Sans" panose="020B0606030504020204" pitchFamily="34" charset="0"/>
              </a:rPr>
              <a:t>Not the place of government to promote the general welfare of the people</a:t>
            </a:r>
          </a:p>
          <a:p>
            <a:pPr marL="800100" lvl="1" indent="-228600" defTabSz="914400">
              <a:lnSpc>
                <a:spcPct val="114000"/>
              </a:lnSpc>
              <a:spcAft>
                <a:spcPts val="2400"/>
              </a:spcAft>
              <a:buFont typeface="Arial" panose="020B0604020202020204" pitchFamily="34" charset="0"/>
              <a:buChar char="•"/>
            </a:pPr>
            <a:r>
              <a:rPr lang="en-US" sz="3000">
                <a:latin typeface="Open Sans" panose="020B0606030504020204" pitchFamily="34" charset="0"/>
                <a:ea typeface="Open Sans" panose="020B0606030504020204" pitchFamily="34" charset="0"/>
                <a:cs typeface="Open Sans" panose="020B0606030504020204" pitchFamily="34" charset="0"/>
              </a:rPr>
              <a:t>Partisanship</a:t>
            </a:r>
          </a:p>
        </p:txBody>
      </p:sp>
      <p:pic>
        <p:nvPicPr>
          <p:cNvPr id="5" name="Picture 4" descr="Text&#10;&#10;Description automatically generated with medium confidence">
            <a:extLst>
              <a:ext uri="{FF2B5EF4-FFF2-40B4-BE49-F238E27FC236}">
                <a16:creationId xmlns:a16="http://schemas.microsoft.com/office/drawing/2014/main" id="{1A10DC65-46FA-0342-A6D8-333DC3124FEC}"/>
              </a:ext>
            </a:extLst>
          </p:cNvPr>
          <p:cNvPicPr>
            <a:picLocks noChangeAspect="1"/>
          </p:cNvPicPr>
          <p:nvPr/>
        </p:nvPicPr>
        <p:blipFill>
          <a:blip r:embed="rId3"/>
          <a:stretch>
            <a:fillRect/>
          </a:stretch>
        </p:blipFill>
        <p:spPr>
          <a:xfrm>
            <a:off x="10511246" y="0"/>
            <a:ext cx="1680754" cy="1680754"/>
          </a:xfrm>
          <a:prstGeom prst="rect">
            <a:avLst/>
          </a:prstGeom>
        </p:spPr>
      </p:pic>
      <p:sp>
        <p:nvSpPr>
          <p:cNvPr id="2" name="Slide Number Placeholder 1">
            <a:extLst>
              <a:ext uri="{FF2B5EF4-FFF2-40B4-BE49-F238E27FC236}">
                <a16:creationId xmlns:a16="http://schemas.microsoft.com/office/drawing/2014/main" id="{862BAABF-D5AB-9616-6878-B812ECA662FC}"/>
              </a:ext>
            </a:extLst>
          </p:cNvPr>
          <p:cNvSpPr>
            <a:spLocks noGrp="1"/>
          </p:cNvSpPr>
          <p:nvPr>
            <p:ph type="sldNum" sz="quarter" idx="10"/>
          </p:nvPr>
        </p:nvSpPr>
        <p:spPr/>
        <p:txBody>
          <a:bodyPr/>
          <a:lstStyle/>
          <a:p>
            <a:fld id="{E44B2F36-CA91-43D8-8EB5-8826FF2677A1}" type="slidenum">
              <a:rPr lang="en-US" smtClean="0"/>
              <a:pPr/>
              <a:t>10</a:t>
            </a:fld>
            <a:endParaRPr lang="en-US"/>
          </a:p>
        </p:txBody>
      </p:sp>
    </p:spTree>
    <p:extLst>
      <p:ext uri="{BB962C8B-B14F-4D97-AF65-F5344CB8AC3E}">
        <p14:creationId xmlns:p14="http://schemas.microsoft.com/office/powerpoint/2010/main" val="1480342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F0AF678-9D00-4F4A-8358-C8698305689A}"/>
              </a:ext>
            </a:extLst>
          </p:cNvPr>
          <p:cNvSpPr>
            <a:spLocks noGrp="1"/>
          </p:cNvSpPr>
          <p:nvPr>
            <p:ph type="ctrTitle"/>
          </p:nvPr>
        </p:nvSpPr>
        <p:spPr>
          <a:xfrm>
            <a:off x="0" y="328563"/>
            <a:ext cx="10726548" cy="633462"/>
          </a:xfrm>
        </p:spPr>
        <p:txBody>
          <a:bodyPr>
            <a:normAutofit fontScale="90000"/>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spcAft>
                <a:spcPts val="1800"/>
              </a:spcAft>
            </a:pPr>
            <a:r>
              <a:rPr lang="en-US" sz="4267" b="1">
                <a:solidFill>
                  <a:srgbClr val="D50032"/>
                </a:solidFill>
                <a:latin typeface="Open Sans"/>
                <a:ea typeface="Open Sans" panose="020B0606030504020204" pitchFamily="34" charset="0"/>
                <a:cs typeface="Open Sans" panose="020B0606030504020204" pitchFamily="34" charset="0"/>
              </a:rPr>
              <a:t>Common Arguments against CTC Expansion</a:t>
            </a:r>
          </a:p>
        </p:txBody>
      </p:sp>
      <p:sp>
        <p:nvSpPr>
          <p:cNvPr id="7" name="TextBox 6">
            <a:extLst>
              <a:ext uri="{FF2B5EF4-FFF2-40B4-BE49-F238E27FC236}">
                <a16:creationId xmlns:a16="http://schemas.microsoft.com/office/drawing/2014/main" id="{C339DF71-F421-1D4E-9764-036EDF812874}"/>
              </a:ext>
            </a:extLst>
          </p:cNvPr>
          <p:cNvSpPr txBox="1"/>
          <p:nvPr/>
        </p:nvSpPr>
        <p:spPr>
          <a:xfrm>
            <a:off x="625075" y="1271010"/>
            <a:ext cx="10726548" cy="3974934"/>
          </a:xfrm>
          <a:prstGeom prst="rect">
            <a:avLst/>
          </a:prstGeom>
          <a:noFill/>
        </p:spPr>
        <p:txBody>
          <a:bodyPr wrap="square">
            <a:spAutoFit/>
          </a:bodyPr>
          <a:lstStyle/>
          <a:p>
            <a:pPr marL="228600" indent="-228600" defTabSz="914400">
              <a:lnSpc>
                <a:spcPct val="114000"/>
              </a:lnSpc>
              <a:spcAft>
                <a:spcPts val="600"/>
              </a:spcAft>
              <a:buFont typeface="Arial" panose="020B0604020202020204" pitchFamily="34" charset="0"/>
              <a:buChar char="•"/>
            </a:pPr>
            <a:r>
              <a:rPr lang="en-US" sz="3000" b="1" dirty="0">
                <a:latin typeface="Open Sans" panose="020B0606030504020204" pitchFamily="34" charset="0"/>
                <a:ea typeface="Open Sans" panose="020B0606030504020204" pitchFamily="34" charset="0"/>
                <a:cs typeface="Open Sans" panose="020B0606030504020204" pitchFamily="34" charset="0"/>
              </a:rPr>
              <a:t>Costs too much/Increases Inflation</a:t>
            </a:r>
          </a:p>
          <a:p>
            <a:pPr marL="800100" lvl="1" indent="-228600">
              <a:lnSpc>
                <a:spcPct val="114000"/>
              </a:lnSpc>
              <a:spcAft>
                <a:spcPts val="600"/>
              </a:spcAft>
              <a:buFont typeface="Arial" panose="020B0604020202020204" pitchFamily="34" charset="0"/>
              <a:buChar char="•"/>
            </a:pPr>
            <a:r>
              <a:rPr lang="en-US" sz="3000" dirty="0">
                <a:latin typeface="Open Sans" panose="020B0606030504020204" pitchFamily="34" charset="0"/>
                <a:ea typeface="Open Sans" panose="020B0606030504020204" pitchFamily="34" charset="0"/>
                <a:cs typeface="Open Sans" panose="020B0606030504020204" pitchFamily="34" charset="0"/>
              </a:rPr>
              <a:t>Corporate tax breaks also have high costs, if we can afford those, we can afford CTC</a:t>
            </a:r>
          </a:p>
          <a:p>
            <a:pPr marL="800100" lvl="1" indent="-228600">
              <a:lnSpc>
                <a:spcPct val="114000"/>
              </a:lnSpc>
              <a:spcAft>
                <a:spcPts val="600"/>
              </a:spcAft>
              <a:buFont typeface="Arial" panose="020B0604020202020204" pitchFamily="34" charset="0"/>
              <a:buChar char="•"/>
            </a:pPr>
            <a:r>
              <a:rPr lang="en-US" sz="3000" dirty="0">
                <a:latin typeface="Open Sans" panose="020B0606030504020204" pitchFamily="34" charset="0"/>
                <a:ea typeface="Open Sans" panose="020B0606030504020204" pitchFamily="34" charset="0"/>
                <a:cs typeface="Open Sans" panose="020B0606030504020204" pitchFamily="34" charset="0"/>
              </a:rPr>
              <a:t>Janet Yellen told Sen. Brown inflation “has utterly nothing to do with the CTC”</a:t>
            </a:r>
          </a:p>
          <a:p>
            <a:pPr marL="800100" lvl="1" indent="-228600">
              <a:lnSpc>
                <a:spcPct val="114000"/>
              </a:lnSpc>
              <a:spcAft>
                <a:spcPts val="600"/>
              </a:spcAft>
              <a:buFont typeface="Arial" panose="020B0604020202020204" pitchFamily="34" charset="0"/>
              <a:buChar char="•"/>
            </a:pPr>
            <a:r>
              <a:rPr lang="en-US" sz="3000" dirty="0">
                <a:latin typeface="Open Sans" panose="020B0606030504020204" pitchFamily="34" charset="0"/>
                <a:ea typeface="Open Sans" panose="020B0606030504020204" pitchFamily="34" charset="0"/>
                <a:cs typeface="Open Sans" panose="020B0606030504020204" pitchFamily="34" charset="0"/>
                <a:hlinkClick r:id="rId3"/>
              </a:rPr>
              <a:t>Former Treasury Secretaries Robert Rubin and Jack Lew </a:t>
            </a:r>
            <a:r>
              <a:rPr lang="en-US" sz="3000" dirty="0" err="1">
                <a:latin typeface="Open Sans" panose="020B0606030504020204" pitchFamily="34" charset="0"/>
                <a:ea typeface="Open Sans" panose="020B0606030504020204" pitchFamily="34" charset="0"/>
                <a:cs typeface="Open Sans" panose="020B0606030504020204" pitchFamily="34" charset="0"/>
                <a:hlinkClick r:id="rId3"/>
              </a:rPr>
              <a:t>OpEd</a:t>
            </a:r>
            <a:r>
              <a:rPr lang="en-US" sz="3000" dirty="0">
                <a:latin typeface="Open Sans" panose="020B0606030504020204" pitchFamily="34" charset="0"/>
                <a:ea typeface="Open Sans" panose="020B0606030504020204" pitchFamily="34" charset="0"/>
                <a:cs typeface="Open Sans" panose="020B0606030504020204" pitchFamily="34" charset="0"/>
                <a:hlinkClick r:id="rId3"/>
              </a:rPr>
              <a:t> supporting CTC</a:t>
            </a:r>
            <a:endParaRPr lang="en-US" sz="3000" dirty="0">
              <a:latin typeface="Open Sans" panose="020B0606030504020204" pitchFamily="34" charset="0"/>
              <a:ea typeface="Open Sans" panose="020B0606030504020204" pitchFamily="34" charset="0"/>
              <a:cs typeface="Open Sans" panose="020B060603050402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1A10DC65-46FA-0342-A6D8-333DC3124FEC}"/>
              </a:ext>
            </a:extLst>
          </p:cNvPr>
          <p:cNvPicPr>
            <a:picLocks noChangeAspect="1"/>
          </p:cNvPicPr>
          <p:nvPr/>
        </p:nvPicPr>
        <p:blipFill>
          <a:blip r:embed="rId4"/>
          <a:stretch>
            <a:fillRect/>
          </a:stretch>
        </p:blipFill>
        <p:spPr>
          <a:xfrm>
            <a:off x="10511246" y="0"/>
            <a:ext cx="1680754" cy="1680754"/>
          </a:xfrm>
          <a:prstGeom prst="rect">
            <a:avLst/>
          </a:prstGeom>
        </p:spPr>
      </p:pic>
      <p:sp>
        <p:nvSpPr>
          <p:cNvPr id="2" name="Slide Number Placeholder 1">
            <a:extLst>
              <a:ext uri="{FF2B5EF4-FFF2-40B4-BE49-F238E27FC236}">
                <a16:creationId xmlns:a16="http://schemas.microsoft.com/office/drawing/2014/main" id="{862BAABF-D5AB-9616-6878-B812ECA662FC}"/>
              </a:ext>
            </a:extLst>
          </p:cNvPr>
          <p:cNvSpPr>
            <a:spLocks noGrp="1"/>
          </p:cNvSpPr>
          <p:nvPr>
            <p:ph type="sldNum" sz="quarter" idx="10"/>
          </p:nvPr>
        </p:nvSpPr>
        <p:spPr/>
        <p:txBody>
          <a:bodyPr/>
          <a:lstStyle/>
          <a:p>
            <a:fld id="{E44B2F36-CA91-43D8-8EB5-8826FF2677A1}" type="slidenum">
              <a:rPr lang="en-US" smtClean="0"/>
              <a:pPr/>
              <a:t>11</a:t>
            </a:fld>
            <a:endParaRPr lang="en-US"/>
          </a:p>
        </p:txBody>
      </p:sp>
    </p:spTree>
    <p:extLst>
      <p:ext uri="{BB962C8B-B14F-4D97-AF65-F5344CB8AC3E}">
        <p14:creationId xmlns:p14="http://schemas.microsoft.com/office/powerpoint/2010/main" val="1737645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F0AF678-9D00-4F4A-8358-C8698305689A}"/>
              </a:ext>
            </a:extLst>
          </p:cNvPr>
          <p:cNvSpPr>
            <a:spLocks noGrp="1"/>
          </p:cNvSpPr>
          <p:nvPr>
            <p:ph type="ctrTitle"/>
          </p:nvPr>
        </p:nvSpPr>
        <p:spPr>
          <a:xfrm>
            <a:off x="0" y="328563"/>
            <a:ext cx="10726548" cy="633462"/>
          </a:xfrm>
        </p:spPr>
        <p:txBody>
          <a:bodyPr>
            <a:normAutofit fontScale="90000"/>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spcAft>
                <a:spcPts val="1800"/>
              </a:spcAft>
            </a:pPr>
            <a:r>
              <a:rPr lang="en-US" sz="4267" b="1">
                <a:solidFill>
                  <a:srgbClr val="D50032"/>
                </a:solidFill>
                <a:latin typeface="Open Sans"/>
                <a:ea typeface="Open Sans" panose="020B0606030504020204" pitchFamily="34" charset="0"/>
                <a:cs typeface="Open Sans" panose="020B0606030504020204" pitchFamily="34" charset="0"/>
              </a:rPr>
              <a:t>Common Arguments against CTC Expansion</a:t>
            </a:r>
          </a:p>
        </p:txBody>
      </p:sp>
      <p:sp>
        <p:nvSpPr>
          <p:cNvPr id="7" name="TextBox 6">
            <a:extLst>
              <a:ext uri="{FF2B5EF4-FFF2-40B4-BE49-F238E27FC236}">
                <a16:creationId xmlns:a16="http://schemas.microsoft.com/office/drawing/2014/main" id="{C339DF71-F421-1D4E-9764-036EDF812874}"/>
              </a:ext>
            </a:extLst>
          </p:cNvPr>
          <p:cNvSpPr txBox="1"/>
          <p:nvPr/>
        </p:nvSpPr>
        <p:spPr>
          <a:xfrm>
            <a:off x="625075" y="962025"/>
            <a:ext cx="10726548" cy="6387903"/>
          </a:xfrm>
          <a:prstGeom prst="rect">
            <a:avLst/>
          </a:prstGeom>
          <a:noFill/>
        </p:spPr>
        <p:txBody>
          <a:bodyPr wrap="square">
            <a:spAutoFit/>
          </a:bodyPr>
          <a:lstStyle/>
          <a:p>
            <a:pPr defTabSz="914400">
              <a:lnSpc>
                <a:spcPct val="114000"/>
              </a:lnSpc>
              <a:spcAft>
                <a:spcPts val="600"/>
              </a:spcAft>
            </a:pPr>
            <a:r>
              <a:rPr lang="en-US" sz="3000" b="1">
                <a:latin typeface="Open Sans" panose="020B0606030504020204" pitchFamily="34" charset="0"/>
                <a:ea typeface="Open Sans" panose="020B0606030504020204" pitchFamily="34" charset="0"/>
                <a:cs typeface="Open Sans" panose="020B0606030504020204" pitchFamily="34" charset="0"/>
              </a:rPr>
              <a:t>Disincentivizes work</a:t>
            </a:r>
          </a:p>
          <a:p>
            <a:pPr marL="800100" lvl="1" indent="-228600">
              <a:lnSpc>
                <a:spcPct val="114000"/>
              </a:lnSpc>
              <a:spcAft>
                <a:spcPts val="600"/>
              </a:spcAft>
              <a:buFont typeface="Arial" panose="020B0604020202020204" pitchFamily="34" charset="0"/>
              <a:buChar char="•"/>
            </a:pPr>
            <a:r>
              <a:rPr lang="en-US" sz="3000">
                <a:latin typeface="Open Sans" panose="020B0606030504020204" pitchFamily="34" charset="0"/>
                <a:ea typeface="Open Sans" panose="020B0606030504020204" pitchFamily="34" charset="0"/>
                <a:cs typeface="Open Sans" panose="020B0606030504020204" pitchFamily="34" charset="0"/>
                <a:hlinkClick r:id="rId3"/>
              </a:rPr>
              <a:t>Univ. of Chicago Study rebuttal by Niskanen Center</a:t>
            </a:r>
            <a:endParaRPr lang="en-US" sz="3000">
              <a:latin typeface="Open Sans" panose="020B0606030504020204" pitchFamily="34" charset="0"/>
              <a:ea typeface="Open Sans" panose="020B0606030504020204" pitchFamily="34" charset="0"/>
              <a:cs typeface="Open Sans" panose="020B0606030504020204" pitchFamily="34" charset="0"/>
            </a:endParaRPr>
          </a:p>
          <a:p>
            <a:pPr marL="800100" lvl="1" indent="-228600">
              <a:lnSpc>
                <a:spcPct val="114000"/>
              </a:lnSpc>
              <a:spcAft>
                <a:spcPts val="600"/>
              </a:spcAft>
              <a:buFont typeface="Arial" panose="020B0604020202020204" pitchFamily="34" charset="0"/>
              <a:buChar char="•"/>
            </a:pPr>
            <a:r>
              <a:rPr lang="en-US" sz="3000">
                <a:latin typeface="Open Sans" panose="020B0606030504020204" pitchFamily="34" charset="0"/>
                <a:ea typeface="Open Sans" panose="020B0606030504020204" pitchFamily="34" charset="0"/>
                <a:cs typeface="Open Sans" panose="020B0606030504020204" pitchFamily="34" charset="0"/>
              </a:rPr>
              <a:t>Real world evidence by </a:t>
            </a:r>
            <a:r>
              <a:rPr lang="en-US" sz="3000">
                <a:latin typeface="Open Sans" panose="020B0606030504020204" pitchFamily="34" charset="0"/>
                <a:ea typeface="Open Sans" panose="020B0606030504020204" pitchFamily="34" charset="0"/>
                <a:cs typeface="Open Sans" panose="020B0606030504020204" pitchFamily="34" charset="0"/>
                <a:hlinkClick r:id="rId4"/>
              </a:rPr>
              <a:t>Tax Policy Center </a:t>
            </a:r>
            <a:r>
              <a:rPr lang="en-US" sz="3000">
                <a:latin typeface="Open Sans" panose="020B0606030504020204" pitchFamily="34" charset="0"/>
                <a:ea typeface="Open Sans" panose="020B0606030504020204" pitchFamily="34" charset="0"/>
                <a:cs typeface="Open Sans" panose="020B0606030504020204" pitchFamily="34" charset="0"/>
              </a:rPr>
              <a:t>and </a:t>
            </a:r>
            <a:r>
              <a:rPr lang="en-US" sz="3000">
                <a:latin typeface="Open Sans" panose="020B0606030504020204" pitchFamily="34" charset="0"/>
                <a:ea typeface="Open Sans" panose="020B0606030504020204" pitchFamily="34" charset="0"/>
                <a:cs typeface="Open Sans" panose="020B0606030504020204" pitchFamily="34" charset="0"/>
                <a:hlinkClick r:id="rId5"/>
              </a:rPr>
              <a:t>NBER</a:t>
            </a:r>
            <a:endParaRPr lang="en-US" sz="3000">
              <a:latin typeface="Open Sans" panose="020B0606030504020204" pitchFamily="34" charset="0"/>
              <a:ea typeface="Open Sans" panose="020B0606030504020204" pitchFamily="34" charset="0"/>
              <a:cs typeface="Open Sans" panose="020B0606030504020204" pitchFamily="34" charset="0"/>
            </a:endParaRPr>
          </a:p>
          <a:p>
            <a:pPr marL="800100" lvl="1" indent="-228600">
              <a:lnSpc>
                <a:spcPct val="114000"/>
              </a:lnSpc>
              <a:spcAft>
                <a:spcPts val="600"/>
              </a:spcAft>
              <a:buFont typeface="Arial" panose="020B0604020202020204" pitchFamily="34" charset="0"/>
              <a:buChar char="•"/>
            </a:pPr>
            <a:r>
              <a:rPr lang="en-US" sz="3000">
                <a:latin typeface="Open Sans" panose="020B0606030504020204" pitchFamily="34" charset="0"/>
                <a:ea typeface="Open Sans" panose="020B0606030504020204" pitchFamily="34" charset="0"/>
                <a:cs typeface="Open Sans" panose="020B0606030504020204" pitchFamily="34" charset="0"/>
              </a:rPr>
              <a:t>CTC helped people go to work i.e. childcare, transportation, stable housing</a:t>
            </a:r>
          </a:p>
          <a:p>
            <a:pPr marL="800100" lvl="1" indent="-228600">
              <a:lnSpc>
                <a:spcPct val="114000"/>
              </a:lnSpc>
              <a:spcAft>
                <a:spcPts val="600"/>
              </a:spcAft>
              <a:buFont typeface="Arial" panose="020B0604020202020204" pitchFamily="34" charset="0"/>
              <a:buChar char="•"/>
            </a:pPr>
            <a:r>
              <a:rPr lang="en-US" sz="3000">
                <a:latin typeface="Open Sans" panose="020B0606030504020204" pitchFamily="34" charset="0"/>
                <a:ea typeface="Open Sans" panose="020B0606030504020204" pitchFamily="34" charset="0"/>
                <a:cs typeface="Open Sans" panose="020B0606030504020204" pitchFamily="34" charset="0"/>
                <a:hlinkClick r:id="rId6"/>
              </a:rPr>
              <a:t>1.4 million left the workforce </a:t>
            </a:r>
            <a:r>
              <a:rPr lang="en-US" sz="3000">
                <a:latin typeface="Open Sans" panose="020B0606030504020204" pitchFamily="34" charset="0"/>
                <a:ea typeface="Open Sans" panose="020B0606030504020204" pitchFamily="34" charset="0"/>
                <a:cs typeface="Open Sans" panose="020B0606030504020204" pitchFamily="34" charset="0"/>
              </a:rPr>
              <a:t>when CTC ended</a:t>
            </a:r>
          </a:p>
          <a:p>
            <a:pPr marL="800100" lvl="1" indent="-228600">
              <a:lnSpc>
                <a:spcPct val="114000"/>
              </a:lnSpc>
              <a:spcAft>
                <a:spcPts val="600"/>
              </a:spcAft>
              <a:buFont typeface="Arial" panose="020B0604020202020204" pitchFamily="34" charset="0"/>
              <a:buChar char="•"/>
            </a:pPr>
            <a:r>
              <a:rPr lang="en-US" sz="3000">
                <a:latin typeface="Open Sans" panose="020B0606030504020204" pitchFamily="34" charset="0"/>
                <a:ea typeface="Open Sans" panose="020B0606030504020204" pitchFamily="34" charset="0"/>
                <a:cs typeface="Open Sans" panose="020B0606030504020204" pitchFamily="34" charset="0"/>
                <a:hlinkClick r:id="rId7"/>
              </a:rPr>
              <a:t>New Twitter thread from CBPP</a:t>
            </a:r>
            <a:r>
              <a:rPr lang="en-US" sz="3000">
                <a:latin typeface="Open Sans" panose="020B0606030504020204" pitchFamily="34" charset="0"/>
                <a:ea typeface="Open Sans" panose="020B0606030504020204" pitchFamily="34" charset="0"/>
                <a:cs typeface="Open Sans" panose="020B0606030504020204" pitchFamily="34" charset="0"/>
              </a:rPr>
              <a:t> showing no change in employment in 2021 from Census data</a:t>
            </a:r>
          </a:p>
          <a:p>
            <a:pPr marL="800100" lvl="1" indent="-228600">
              <a:lnSpc>
                <a:spcPct val="114000"/>
              </a:lnSpc>
              <a:spcAft>
                <a:spcPts val="600"/>
              </a:spcAft>
              <a:buFont typeface="Arial" panose="020B0604020202020204" pitchFamily="34" charset="0"/>
              <a:buChar char="•"/>
            </a:pPr>
            <a:r>
              <a:rPr lang="en-US" sz="3000">
                <a:latin typeface="Open Sans" panose="020B0606030504020204" pitchFamily="34" charset="0"/>
                <a:ea typeface="Open Sans" panose="020B0606030504020204" pitchFamily="34" charset="0"/>
                <a:cs typeface="Open Sans" panose="020B0606030504020204" pitchFamily="34" charset="0"/>
              </a:rPr>
              <a:t>Make the ”moral argument” that the CTC is proven to reduce child poverty and should be expanded</a:t>
            </a:r>
          </a:p>
          <a:p>
            <a:pPr marL="800100" lvl="1" indent="-228600">
              <a:lnSpc>
                <a:spcPct val="114000"/>
              </a:lnSpc>
              <a:spcAft>
                <a:spcPts val="600"/>
              </a:spcAft>
              <a:buFont typeface="Arial" panose="020B0604020202020204" pitchFamily="34" charset="0"/>
              <a:buChar char="•"/>
            </a:pPr>
            <a:endParaRPr lang="en-US" sz="3000">
              <a:latin typeface="Open Sans" panose="020B0606030504020204" pitchFamily="34" charset="0"/>
              <a:ea typeface="Open Sans" panose="020B0606030504020204" pitchFamily="34" charset="0"/>
              <a:cs typeface="Open Sans" panose="020B060603050402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1A10DC65-46FA-0342-A6D8-333DC3124FEC}"/>
              </a:ext>
            </a:extLst>
          </p:cNvPr>
          <p:cNvPicPr>
            <a:picLocks noChangeAspect="1"/>
          </p:cNvPicPr>
          <p:nvPr/>
        </p:nvPicPr>
        <p:blipFill>
          <a:blip r:embed="rId8"/>
          <a:stretch>
            <a:fillRect/>
          </a:stretch>
        </p:blipFill>
        <p:spPr>
          <a:xfrm>
            <a:off x="10511246" y="0"/>
            <a:ext cx="1680754" cy="1680754"/>
          </a:xfrm>
          <a:prstGeom prst="rect">
            <a:avLst/>
          </a:prstGeom>
        </p:spPr>
      </p:pic>
      <p:sp>
        <p:nvSpPr>
          <p:cNvPr id="2" name="Slide Number Placeholder 1">
            <a:extLst>
              <a:ext uri="{FF2B5EF4-FFF2-40B4-BE49-F238E27FC236}">
                <a16:creationId xmlns:a16="http://schemas.microsoft.com/office/drawing/2014/main" id="{862BAABF-D5AB-9616-6878-B812ECA662FC}"/>
              </a:ext>
            </a:extLst>
          </p:cNvPr>
          <p:cNvSpPr>
            <a:spLocks noGrp="1"/>
          </p:cNvSpPr>
          <p:nvPr>
            <p:ph type="sldNum" sz="quarter" idx="10"/>
          </p:nvPr>
        </p:nvSpPr>
        <p:spPr/>
        <p:txBody>
          <a:bodyPr/>
          <a:lstStyle/>
          <a:p>
            <a:fld id="{E44B2F36-CA91-43D8-8EB5-8826FF2677A1}" type="slidenum">
              <a:rPr lang="en-US" smtClean="0"/>
              <a:pPr/>
              <a:t>12</a:t>
            </a:fld>
            <a:endParaRPr lang="en-US"/>
          </a:p>
        </p:txBody>
      </p:sp>
    </p:spTree>
    <p:extLst>
      <p:ext uri="{BB962C8B-B14F-4D97-AF65-F5344CB8AC3E}">
        <p14:creationId xmlns:p14="http://schemas.microsoft.com/office/powerpoint/2010/main" val="4171609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F0AF678-9D00-4F4A-8358-C8698305689A}"/>
              </a:ext>
            </a:extLst>
          </p:cNvPr>
          <p:cNvSpPr>
            <a:spLocks noGrp="1"/>
          </p:cNvSpPr>
          <p:nvPr>
            <p:ph type="ctrTitle"/>
          </p:nvPr>
        </p:nvSpPr>
        <p:spPr>
          <a:xfrm>
            <a:off x="0" y="328563"/>
            <a:ext cx="10726548" cy="633462"/>
          </a:xfrm>
        </p:spPr>
        <p:txBody>
          <a:bodyPr>
            <a:normAutofit fontScale="90000"/>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spcAft>
                <a:spcPts val="1800"/>
              </a:spcAft>
            </a:pPr>
            <a:r>
              <a:rPr lang="en-US" sz="4267" b="1">
                <a:solidFill>
                  <a:srgbClr val="D50032"/>
                </a:solidFill>
                <a:latin typeface="Open Sans"/>
                <a:ea typeface="Open Sans" panose="020B0606030504020204" pitchFamily="34" charset="0"/>
                <a:cs typeface="Open Sans" panose="020B0606030504020204" pitchFamily="34" charset="0"/>
              </a:rPr>
              <a:t>Common Arguments against CTC Expansion</a:t>
            </a:r>
          </a:p>
        </p:txBody>
      </p:sp>
      <p:sp>
        <p:nvSpPr>
          <p:cNvPr id="7" name="TextBox 6">
            <a:extLst>
              <a:ext uri="{FF2B5EF4-FFF2-40B4-BE49-F238E27FC236}">
                <a16:creationId xmlns:a16="http://schemas.microsoft.com/office/drawing/2014/main" id="{C339DF71-F421-1D4E-9764-036EDF812874}"/>
              </a:ext>
            </a:extLst>
          </p:cNvPr>
          <p:cNvSpPr txBox="1"/>
          <p:nvPr/>
        </p:nvSpPr>
        <p:spPr>
          <a:xfrm>
            <a:off x="625075" y="1271010"/>
            <a:ext cx="10726548" cy="4501232"/>
          </a:xfrm>
          <a:prstGeom prst="rect">
            <a:avLst/>
          </a:prstGeom>
          <a:noFill/>
        </p:spPr>
        <p:txBody>
          <a:bodyPr wrap="square">
            <a:spAutoFit/>
          </a:bodyPr>
          <a:lstStyle/>
          <a:p>
            <a:pPr defTabSz="914400">
              <a:lnSpc>
                <a:spcPct val="114000"/>
              </a:lnSpc>
              <a:spcAft>
                <a:spcPts val="600"/>
              </a:spcAft>
            </a:pPr>
            <a:r>
              <a:rPr lang="en-US" sz="3000" b="1">
                <a:latin typeface="Open Sans" panose="020B0606030504020204" pitchFamily="34" charset="0"/>
                <a:ea typeface="Open Sans" panose="020B0606030504020204" pitchFamily="34" charset="0"/>
                <a:cs typeface="Open Sans" panose="020B0606030504020204" pitchFamily="34" charset="0"/>
              </a:rPr>
              <a:t>Not the place of government to promote the general welfare of the people</a:t>
            </a:r>
          </a:p>
          <a:p>
            <a:pPr marL="800100" lvl="1" indent="-228600">
              <a:lnSpc>
                <a:spcPct val="114000"/>
              </a:lnSpc>
              <a:spcAft>
                <a:spcPts val="600"/>
              </a:spcAft>
              <a:buFont typeface="Arial" panose="020B0604020202020204" pitchFamily="34" charset="0"/>
              <a:buChar char="•"/>
            </a:pPr>
            <a:r>
              <a:rPr lang="en-US" sz="3000">
                <a:latin typeface="Open Sans" panose="020B0606030504020204" pitchFamily="34" charset="0"/>
                <a:ea typeface="Open Sans" panose="020B0606030504020204" pitchFamily="34" charset="0"/>
                <a:cs typeface="Open Sans" panose="020B0606030504020204" pitchFamily="34" charset="0"/>
              </a:rPr>
              <a:t>CTC improves parental freedom by utilizing direct payments</a:t>
            </a:r>
          </a:p>
          <a:p>
            <a:pPr marL="800100" lvl="1" indent="-228600">
              <a:lnSpc>
                <a:spcPct val="114000"/>
              </a:lnSpc>
              <a:spcAft>
                <a:spcPts val="600"/>
              </a:spcAft>
              <a:buFont typeface="Arial" panose="020B0604020202020204" pitchFamily="34" charset="0"/>
              <a:buChar char="•"/>
            </a:pPr>
            <a:r>
              <a:rPr lang="en-US" sz="3000">
                <a:latin typeface="Open Sans" panose="020B0606030504020204" pitchFamily="34" charset="0"/>
                <a:ea typeface="Open Sans" panose="020B0606030504020204" pitchFamily="34" charset="0"/>
                <a:cs typeface="Open Sans" panose="020B0606030504020204" pitchFamily="34" charset="0"/>
              </a:rPr>
              <a:t>If government can provide corporate welfare, then it can provide for families as well</a:t>
            </a:r>
          </a:p>
          <a:p>
            <a:pPr marL="800100" lvl="1" indent="-228600">
              <a:lnSpc>
                <a:spcPct val="114000"/>
              </a:lnSpc>
              <a:spcAft>
                <a:spcPts val="600"/>
              </a:spcAft>
              <a:buFont typeface="Arial" panose="020B0604020202020204" pitchFamily="34" charset="0"/>
              <a:buChar char="•"/>
            </a:pPr>
            <a:r>
              <a:rPr lang="en-US" sz="3000">
                <a:latin typeface="Open Sans" panose="020B0606030504020204" pitchFamily="34" charset="0"/>
                <a:ea typeface="Open Sans" panose="020B0606030504020204" pitchFamily="34" charset="0"/>
                <a:cs typeface="Open Sans" panose="020B0606030504020204" pitchFamily="34" charset="0"/>
              </a:rPr>
              <a:t>Make the ”moral argument” that the CTC is proven to reduce child poverty and should be expanded</a:t>
            </a:r>
          </a:p>
        </p:txBody>
      </p:sp>
      <p:pic>
        <p:nvPicPr>
          <p:cNvPr id="5" name="Picture 4" descr="Text&#10;&#10;Description automatically generated with medium confidence">
            <a:extLst>
              <a:ext uri="{FF2B5EF4-FFF2-40B4-BE49-F238E27FC236}">
                <a16:creationId xmlns:a16="http://schemas.microsoft.com/office/drawing/2014/main" id="{1A10DC65-46FA-0342-A6D8-333DC3124FEC}"/>
              </a:ext>
            </a:extLst>
          </p:cNvPr>
          <p:cNvPicPr>
            <a:picLocks noChangeAspect="1"/>
          </p:cNvPicPr>
          <p:nvPr/>
        </p:nvPicPr>
        <p:blipFill>
          <a:blip r:embed="rId3"/>
          <a:stretch>
            <a:fillRect/>
          </a:stretch>
        </p:blipFill>
        <p:spPr>
          <a:xfrm>
            <a:off x="10511246" y="0"/>
            <a:ext cx="1680754" cy="1422400"/>
          </a:xfrm>
          <a:prstGeom prst="rect">
            <a:avLst/>
          </a:prstGeom>
        </p:spPr>
      </p:pic>
      <p:sp>
        <p:nvSpPr>
          <p:cNvPr id="2" name="Slide Number Placeholder 1">
            <a:extLst>
              <a:ext uri="{FF2B5EF4-FFF2-40B4-BE49-F238E27FC236}">
                <a16:creationId xmlns:a16="http://schemas.microsoft.com/office/drawing/2014/main" id="{862BAABF-D5AB-9616-6878-B812ECA662FC}"/>
              </a:ext>
            </a:extLst>
          </p:cNvPr>
          <p:cNvSpPr>
            <a:spLocks noGrp="1"/>
          </p:cNvSpPr>
          <p:nvPr>
            <p:ph type="sldNum" sz="quarter" idx="10"/>
          </p:nvPr>
        </p:nvSpPr>
        <p:spPr/>
        <p:txBody>
          <a:bodyPr/>
          <a:lstStyle/>
          <a:p>
            <a:fld id="{E44B2F36-CA91-43D8-8EB5-8826FF2677A1}" type="slidenum">
              <a:rPr lang="en-US" smtClean="0"/>
              <a:pPr/>
              <a:t>13</a:t>
            </a:fld>
            <a:endParaRPr lang="en-US"/>
          </a:p>
        </p:txBody>
      </p:sp>
    </p:spTree>
    <p:extLst>
      <p:ext uri="{BB962C8B-B14F-4D97-AF65-F5344CB8AC3E}">
        <p14:creationId xmlns:p14="http://schemas.microsoft.com/office/powerpoint/2010/main" val="3065660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F0AF678-9D00-4F4A-8358-C8698305689A}"/>
              </a:ext>
            </a:extLst>
          </p:cNvPr>
          <p:cNvSpPr>
            <a:spLocks noGrp="1"/>
          </p:cNvSpPr>
          <p:nvPr>
            <p:ph type="ctrTitle"/>
          </p:nvPr>
        </p:nvSpPr>
        <p:spPr>
          <a:xfrm>
            <a:off x="0" y="328563"/>
            <a:ext cx="10726548" cy="633462"/>
          </a:xfrm>
        </p:spPr>
        <p:txBody>
          <a:bodyPr>
            <a:normAutofit fontScale="90000"/>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spcAft>
                <a:spcPts val="1800"/>
              </a:spcAft>
            </a:pPr>
            <a:r>
              <a:rPr lang="en-US" sz="4267" b="1">
                <a:solidFill>
                  <a:srgbClr val="D50032"/>
                </a:solidFill>
                <a:latin typeface="Open Sans"/>
                <a:ea typeface="Open Sans" panose="020B0606030504020204" pitchFamily="34" charset="0"/>
                <a:cs typeface="Open Sans" panose="020B0606030504020204" pitchFamily="34" charset="0"/>
              </a:rPr>
              <a:t>Common Arguments against CTC Expansion </a:t>
            </a:r>
          </a:p>
        </p:txBody>
      </p:sp>
      <p:sp>
        <p:nvSpPr>
          <p:cNvPr id="7" name="TextBox 6">
            <a:extLst>
              <a:ext uri="{FF2B5EF4-FFF2-40B4-BE49-F238E27FC236}">
                <a16:creationId xmlns:a16="http://schemas.microsoft.com/office/drawing/2014/main" id="{C339DF71-F421-1D4E-9764-036EDF812874}"/>
              </a:ext>
            </a:extLst>
          </p:cNvPr>
          <p:cNvSpPr txBox="1"/>
          <p:nvPr/>
        </p:nvSpPr>
        <p:spPr>
          <a:xfrm>
            <a:off x="625075" y="1271010"/>
            <a:ext cx="10726548" cy="4655121"/>
          </a:xfrm>
          <a:prstGeom prst="rect">
            <a:avLst/>
          </a:prstGeom>
          <a:noFill/>
        </p:spPr>
        <p:txBody>
          <a:bodyPr wrap="square">
            <a:spAutoFit/>
          </a:bodyPr>
          <a:lstStyle/>
          <a:p>
            <a:pPr marL="228600" indent="-228600" defTabSz="914400">
              <a:lnSpc>
                <a:spcPct val="114000"/>
              </a:lnSpc>
              <a:spcAft>
                <a:spcPts val="600"/>
              </a:spcAft>
              <a:buFont typeface="Arial" panose="020B0604020202020204" pitchFamily="34" charset="0"/>
              <a:buChar char="•"/>
            </a:pPr>
            <a:r>
              <a:rPr lang="en-US" sz="3000" b="1">
                <a:latin typeface="Open Sans" panose="020B0606030504020204" pitchFamily="34" charset="0"/>
                <a:ea typeface="Open Sans" panose="020B0606030504020204" pitchFamily="34" charset="0"/>
                <a:cs typeface="Open Sans" panose="020B0606030504020204" pitchFamily="34" charset="0"/>
              </a:rPr>
              <a:t>Partisanship</a:t>
            </a:r>
          </a:p>
          <a:p>
            <a:pPr marL="800100" lvl="1" indent="-228600">
              <a:lnSpc>
                <a:spcPct val="114000"/>
              </a:lnSpc>
              <a:spcAft>
                <a:spcPts val="600"/>
              </a:spcAft>
              <a:buFont typeface="Arial" panose="020B0604020202020204" pitchFamily="34" charset="0"/>
              <a:buChar char="•"/>
            </a:pPr>
            <a:r>
              <a:rPr lang="en-US" sz="3000">
                <a:latin typeface="Open Sans" panose="020B0606030504020204" pitchFamily="34" charset="0"/>
                <a:ea typeface="Open Sans" panose="020B0606030504020204" pitchFamily="34" charset="0"/>
                <a:cs typeface="Open Sans" panose="020B0606030504020204" pitchFamily="34" charset="0"/>
              </a:rPr>
              <a:t>Reinforce that CTC has bipartisan support</a:t>
            </a:r>
          </a:p>
          <a:p>
            <a:pPr marL="800100" lvl="1" indent="-228600">
              <a:lnSpc>
                <a:spcPct val="114000"/>
              </a:lnSpc>
              <a:spcAft>
                <a:spcPts val="600"/>
              </a:spcAft>
              <a:buFont typeface="Arial" panose="020B0604020202020204" pitchFamily="34" charset="0"/>
              <a:buChar char="•"/>
            </a:pPr>
            <a:r>
              <a:rPr lang="en-US" sz="3000">
                <a:latin typeface="Open Sans" panose="020B0606030504020204" pitchFamily="34" charset="0"/>
                <a:ea typeface="Open Sans" panose="020B0606030504020204" pitchFamily="34" charset="0"/>
                <a:cs typeface="Open Sans" panose="020B0606030504020204" pitchFamily="34" charset="0"/>
              </a:rPr>
              <a:t>Primarily an argument during reconciliation</a:t>
            </a:r>
          </a:p>
          <a:p>
            <a:pPr marL="800100" lvl="1" indent="-228600">
              <a:lnSpc>
                <a:spcPct val="114000"/>
              </a:lnSpc>
              <a:spcAft>
                <a:spcPts val="600"/>
              </a:spcAft>
              <a:buFont typeface="Arial" panose="020B0604020202020204" pitchFamily="34" charset="0"/>
              <a:buChar char="•"/>
            </a:pPr>
            <a:r>
              <a:rPr lang="en-US" sz="3000">
                <a:latin typeface="Open Sans" panose="020B0606030504020204" pitchFamily="34" charset="0"/>
                <a:ea typeface="Open Sans" panose="020B0606030504020204" pitchFamily="34" charset="0"/>
                <a:cs typeface="Open Sans" panose="020B0606030504020204" pitchFamily="34" charset="0"/>
              </a:rPr>
              <a:t>Ask them to reach out to make bipartisan expansion a reality</a:t>
            </a:r>
          </a:p>
          <a:p>
            <a:pPr marL="800100" lvl="1" indent="-228600">
              <a:lnSpc>
                <a:spcPct val="114000"/>
              </a:lnSpc>
              <a:spcAft>
                <a:spcPts val="600"/>
              </a:spcAft>
              <a:buFont typeface="Arial" panose="020B0604020202020204" pitchFamily="34" charset="0"/>
              <a:buChar char="•"/>
            </a:pPr>
            <a:r>
              <a:rPr lang="en-US" sz="3000">
                <a:latin typeface="Open Sans" panose="020B0606030504020204" pitchFamily="34" charset="0"/>
                <a:ea typeface="Open Sans" panose="020B0606030504020204" pitchFamily="34" charset="0"/>
                <a:cs typeface="Open Sans" panose="020B0606030504020204" pitchFamily="34" charset="0"/>
              </a:rPr>
              <a:t>Ask their thoughts on other conservative proposals – open-ended questions lead to discussion</a:t>
            </a:r>
          </a:p>
          <a:p>
            <a:pPr marL="800100" lvl="1" indent="-228600" defTabSz="914400">
              <a:lnSpc>
                <a:spcPct val="114000"/>
              </a:lnSpc>
              <a:spcAft>
                <a:spcPts val="2400"/>
              </a:spcAft>
              <a:buFont typeface="Arial" panose="020B0604020202020204" pitchFamily="34" charset="0"/>
              <a:buChar char="•"/>
            </a:pPr>
            <a:endParaRPr lang="en-US" sz="3000" b="1" i="1">
              <a:latin typeface="Open Sans" panose="020B0606030504020204" pitchFamily="34" charset="0"/>
              <a:ea typeface="Open Sans" panose="020B0606030504020204" pitchFamily="34" charset="0"/>
              <a:cs typeface="Open Sans" panose="020B060603050402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1A10DC65-46FA-0342-A6D8-333DC3124FEC}"/>
              </a:ext>
            </a:extLst>
          </p:cNvPr>
          <p:cNvPicPr>
            <a:picLocks noChangeAspect="1"/>
          </p:cNvPicPr>
          <p:nvPr/>
        </p:nvPicPr>
        <p:blipFill>
          <a:blip r:embed="rId3"/>
          <a:stretch>
            <a:fillRect/>
          </a:stretch>
        </p:blipFill>
        <p:spPr>
          <a:xfrm>
            <a:off x="10511246" y="0"/>
            <a:ext cx="1680754" cy="1680754"/>
          </a:xfrm>
          <a:prstGeom prst="rect">
            <a:avLst/>
          </a:prstGeom>
        </p:spPr>
      </p:pic>
      <p:sp>
        <p:nvSpPr>
          <p:cNvPr id="2" name="Slide Number Placeholder 1">
            <a:extLst>
              <a:ext uri="{FF2B5EF4-FFF2-40B4-BE49-F238E27FC236}">
                <a16:creationId xmlns:a16="http://schemas.microsoft.com/office/drawing/2014/main" id="{862BAABF-D5AB-9616-6878-B812ECA662FC}"/>
              </a:ext>
            </a:extLst>
          </p:cNvPr>
          <p:cNvSpPr>
            <a:spLocks noGrp="1"/>
          </p:cNvSpPr>
          <p:nvPr>
            <p:ph type="sldNum" sz="quarter" idx="10"/>
          </p:nvPr>
        </p:nvSpPr>
        <p:spPr/>
        <p:txBody>
          <a:bodyPr/>
          <a:lstStyle/>
          <a:p>
            <a:fld id="{E44B2F36-CA91-43D8-8EB5-8826FF2677A1}" type="slidenum">
              <a:rPr lang="en-US" smtClean="0"/>
              <a:pPr/>
              <a:t>14</a:t>
            </a:fld>
            <a:endParaRPr lang="en-US"/>
          </a:p>
        </p:txBody>
      </p:sp>
    </p:spTree>
    <p:extLst>
      <p:ext uri="{BB962C8B-B14F-4D97-AF65-F5344CB8AC3E}">
        <p14:creationId xmlns:p14="http://schemas.microsoft.com/office/powerpoint/2010/main" val="3279968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7DCB2A-CC59-0F43-9FB3-F4E1A05D283E}"/>
              </a:ext>
            </a:extLst>
          </p:cNvPr>
          <p:cNvSpPr>
            <a:spLocks noGrp="1"/>
          </p:cNvSpPr>
          <p:nvPr>
            <p:ph idx="1"/>
          </p:nvPr>
        </p:nvSpPr>
        <p:spPr>
          <a:xfrm>
            <a:off x="838200" y="365125"/>
            <a:ext cx="10515600" cy="5811838"/>
          </a:xfrm>
        </p:spPr>
        <p:txBody>
          <a:bodyPr anchor="ctr">
            <a:normAutofit/>
          </a:bodyPr>
          <a:lstStyle/>
          <a:p>
            <a:pPr marL="0" indent="0" algn="ctr">
              <a:buNone/>
            </a:pPr>
            <a:r>
              <a:rPr lang="en-US" sz="6000">
                <a:solidFill>
                  <a:srgbClr val="D50032"/>
                </a:solidFill>
                <a:latin typeface="Open Sans" panose="020B0606030504020204" pitchFamily="34" charset="0"/>
                <a:ea typeface="Open Sans" panose="020B0606030504020204" pitchFamily="34" charset="0"/>
                <a:cs typeface="Open Sans" panose="020B0606030504020204" pitchFamily="34" charset="0"/>
              </a:rPr>
              <a:t>Questions?</a:t>
            </a:r>
          </a:p>
        </p:txBody>
      </p:sp>
      <p:sp>
        <p:nvSpPr>
          <p:cNvPr id="4" name="Slide Number Placeholder 3">
            <a:extLst>
              <a:ext uri="{FF2B5EF4-FFF2-40B4-BE49-F238E27FC236}">
                <a16:creationId xmlns:a16="http://schemas.microsoft.com/office/drawing/2014/main" id="{60C565C4-65ED-4B40-BA6D-A34ED0107278}"/>
              </a:ext>
            </a:extLst>
          </p:cNvPr>
          <p:cNvSpPr>
            <a:spLocks noGrp="1"/>
          </p:cNvSpPr>
          <p:nvPr>
            <p:ph type="sldNum" sz="quarter" idx="12"/>
          </p:nvPr>
        </p:nvSpPr>
        <p:spPr/>
        <p:txBody>
          <a:bodyPr/>
          <a:lstStyle/>
          <a:p>
            <a:fld id="{3E7508A3-06FD-8349-8381-FE79CD378FF5}" type="slidenum">
              <a:rPr lang="en-US" smtClean="0"/>
              <a:pPr/>
              <a:t>15</a:t>
            </a:fld>
            <a:endParaRPr lang="en-US"/>
          </a:p>
        </p:txBody>
      </p:sp>
    </p:spTree>
    <p:extLst>
      <p:ext uri="{BB962C8B-B14F-4D97-AF65-F5344CB8AC3E}">
        <p14:creationId xmlns:p14="http://schemas.microsoft.com/office/powerpoint/2010/main" val="5521220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F0AF678-9D00-4F4A-8358-C8698305689A}"/>
              </a:ext>
            </a:extLst>
          </p:cNvPr>
          <p:cNvSpPr>
            <a:spLocks noGrp="1"/>
          </p:cNvSpPr>
          <p:nvPr>
            <p:ph type="ctrTitle"/>
          </p:nvPr>
        </p:nvSpPr>
        <p:spPr>
          <a:xfrm>
            <a:off x="555171" y="339125"/>
            <a:ext cx="10726548" cy="689575"/>
          </a:xfrm>
        </p:spPr>
        <p:txBody>
          <a:bodyPr>
            <a:norm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spcAft>
                <a:spcPts val="1800"/>
              </a:spcAft>
            </a:pPr>
            <a:r>
              <a:rPr lang="en-US" sz="4267" b="1">
                <a:solidFill>
                  <a:srgbClr val="D50032"/>
                </a:solidFill>
                <a:latin typeface="Open Sans"/>
                <a:ea typeface="Open Sans" panose="020B0606030504020204" pitchFamily="34" charset="0"/>
                <a:cs typeface="Open Sans" panose="020B0606030504020204" pitchFamily="34" charset="0"/>
              </a:rPr>
              <a:t>Let’s Practice</a:t>
            </a:r>
          </a:p>
        </p:txBody>
      </p:sp>
      <p:sp>
        <p:nvSpPr>
          <p:cNvPr id="7" name="TextBox 6">
            <a:extLst>
              <a:ext uri="{FF2B5EF4-FFF2-40B4-BE49-F238E27FC236}">
                <a16:creationId xmlns:a16="http://schemas.microsoft.com/office/drawing/2014/main" id="{C339DF71-F421-1D4E-9764-036EDF812874}"/>
              </a:ext>
            </a:extLst>
          </p:cNvPr>
          <p:cNvSpPr txBox="1"/>
          <p:nvPr/>
        </p:nvSpPr>
        <p:spPr>
          <a:xfrm>
            <a:off x="446975" y="1421200"/>
            <a:ext cx="6607929" cy="4483279"/>
          </a:xfrm>
          <a:prstGeom prst="rect">
            <a:avLst/>
          </a:prstGeom>
          <a:noFill/>
        </p:spPr>
        <p:txBody>
          <a:bodyPr wrap="square">
            <a:spAutoFit/>
          </a:bodyPr>
          <a:lstStyle/>
          <a:p>
            <a:pPr marL="342900" indent="-342900">
              <a:lnSpc>
                <a:spcPct val="114000"/>
              </a:lnSpc>
              <a:buFont typeface="Arial" panose="020B0604020202020204" pitchFamily="34" charset="0"/>
              <a:buChar char="•"/>
            </a:pPr>
            <a:r>
              <a:rPr lang="en-US" sz="2800">
                <a:latin typeface="Open Sans" panose="020B0606030504020204" pitchFamily="34" charset="0"/>
                <a:ea typeface="Open Sans" panose="020B0606030504020204" pitchFamily="34" charset="0"/>
                <a:cs typeface="Open Sans" panose="020B0606030504020204" pitchFamily="34" charset="0"/>
              </a:rPr>
              <a:t>Breakout Room Options </a:t>
            </a:r>
          </a:p>
          <a:p>
            <a:pPr marL="800100" lvl="1" indent="-342900">
              <a:lnSpc>
                <a:spcPct val="114000"/>
              </a:lnSpc>
              <a:buFont typeface="Arial" panose="020B0604020202020204" pitchFamily="34" charset="0"/>
              <a:buChar char="•"/>
            </a:pPr>
            <a:r>
              <a:rPr lang="en-US" sz="2800">
                <a:latin typeface="Open Sans" panose="020B0606030504020204" pitchFamily="34" charset="0"/>
                <a:ea typeface="Open Sans" panose="020B0606030504020204" pitchFamily="34" charset="0"/>
                <a:cs typeface="Open Sans" panose="020B0606030504020204" pitchFamily="34" charset="0"/>
              </a:rPr>
              <a:t>Practice elevator speech</a:t>
            </a:r>
          </a:p>
          <a:p>
            <a:pPr marL="800100" lvl="1" indent="-342900">
              <a:lnSpc>
                <a:spcPct val="114000"/>
              </a:lnSpc>
              <a:buFont typeface="Arial" panose="020B0604020202020204" pitchFamily="34" charset="0"/>
              <a:buChar char="•"/>
            </a:pPr>
            <a:r>
              <a:rPr lang="en-US" sz="2800">
                <a:latin typeface="Open Sans" panose="020B0606030504020204" pitchFamily="34" charset="0"/>
                <a:ea typeface="Open Sans" panose="020B0606030504020204" pitchFamily="34" charset="0"/>
                <a:cs typeface="Open Sans" panose="020B0606030504020204" pitchFamily="34" charset="0"/>
              </a:rPr>
              <a:t>Practice response to common responses</a:t>
            </a:r>
          </a:p>
          <a:p>
            <a:pPr lvl="1">
              <a:lnSpc>
                <a:spcPct val="114000"/>
              </a:lnSpc>
            </a:pPr>
            <a:endParaRPr lang="en-US" sz="2800">
              <a:latin typeface="Open Sans" panose="020B0606030504020204" pitchFamily="34" charset="0"/>
              <a:ea typeface="Open Sans" panose="020B0606030504020204" pitchFamily="34" charset="0"/>
              <a:cs typeface="Open Sans" panose="020B0606030504020204" pitchFamily="34" charset="0"/>
            </a:endParaRPr>
          </a:p>
          <a:p>
            <a:pPr marL="342900" indent="-342900">
              <a:lnSpc>
                <a:spcPct val="114000"/>
              </a:lnSpc>
              <a:buFont typeface="Arial" panose="020B0604020202020204" pitchFamily="34" charset="0"/>
              <a:buChar char="•"/>
            </a:pPr>
            <a:r>
              <a:rPr lang="en-US" sz="2800">
                <a:latin typeface="Open Sans" panose="020B0606030504020204" pitchFamily="34" charset="0"/>
                <a:ea typeface="Open Sans" panose="020B0606030504020204" pitchFamily="34" charset="0"/>
                <a:cs typeface="Open Sans" panose="020B0606030504020204" pitchFamily="34" charset="0"/>
              </a:rPr>
              <a:t>When We Return</a:t>
            </a:r>
          </a:p>
          <a:p>
            <a:pPr marL="800100" lvl="1" indent="-342900">
              <a:lnSpc>
                <a:spcPct val="114000"/>
              </a:lnSpc>
              <a:buFont typeface="Arial" panose="020B0604020202020204" pitchFamily="34" charset="0"/>
              <a:buChar char="•"/>
            </a:pPr>
            <a:r>
              <a:rPr lang="en-US" sz="2800">
                <a:latin typeface="Open Sans" panose="020B0606030504020204" pitchFamily="34" charset="0"/>
                <a:ea typeface="Open Sans" panose="020B0606030504020204" pitchFamily="34" charset="0"/>
                <a:cs typeface="Open Sans" panose="020B0606030504020204" pitchFamily="34" charset="0"/>
              </a:rPr>
              <a:t>Share what you practiced/learned</a:t>
            </a:r>
          </a:p>
          <a:p>
            <a:pPr marL="800100" lvl="1" indent="-342900">
              <a:lnSpc>
                <a:spcPct val="114000"/>
              </a:lnSpc>
              <a:buFont typeface="Arial" panose="020B0604020202020204" pitchFamily="34" charset="0"/>
              <a:buChar char="•"/>
            </a:pPr>
            <a:r>
              <a:rPr lang="en-US" sz="2800">
                <a:latin typeface="Open Sans" panose="020B0606030504020204" pitchFamily="34" charset="0"/>
                <a:ea typeface="Open Sans" panose="020B0606030504020204" pitchFamily="34" charset="0"/>
                <a:cs typeface="Open Sans" panose="020B0606030504020204" pitchFamily="34" charset="0"/>
              </a:rPr>
              <a:t>Time for specific questions about your MOC</a:t>
            </a:r>
          </a:p>
        </p:txBody>
      </p:sp>
      <p:pic>
        <p:nvPicPr>
          <p:cNvPr id="5" name="Picture 2" descr="Lessons - Blendspace">
            <a:extLst>
              <a:ext uri="{FF2B5EF4-FFF2-40B4-BE49-F238E27FC236}">
                <a16:creationId xmlns:a16="http://schemas.microsoft.com/office/drawing/2014/main" id="{D0232451-259B-6A4B-8C4A-D9B1B3540708}"/>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141"/>
          <a:stretch/>
        </p:blipFill>
        <p:spPr bwMode="auto">
          <a:xfrm>
            <a:off x="7340655" y="1626674"/>
            <a:ext cx="3941064" cy="409651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Text&#10;&#10;Description automatically generated with medium confidence">
            <a:extLst>
              <a:ext uri="{FF2B5EF4-FFF2-40B4-BE49-F238E27FC236}">
                <a16:creationId xmlns:a16="http://schemas.microsoft.com/office/drawing/2014/main" id="{4A61D721-28E8-4440-9BC6-61AC1C602C49}"/>
              </a:ext>
            </a:extLst>
          </p:cNvPr>
          <p:cNvPicPr>
            <a:picLocks noChangeAspect="1"/>
          </p:cNvPicPr>
          <p:nvPr/>
        </p:nvPicPr>
        <p:blipFill>
          <a:blip r:embed="rId5"/>
          <a:stretch>
            <a:fillRect/>
          </a:stretch>
        </p:blipFill>
        <p:spPr>
          <a:xfrm>
            <a:off x="10441342" y="0"/>
            <a:ext cx="1680754" cy="1680754"/>
          </a:xfrm>
          <a:prstGeom prst="rect">
            <a:avLst/>
          </a:prstGeom>
        </p:spPr>
      </p:pic>
      <p:sp>
        <p:nvSpPr>
          <p:cNvPr id="2" name="Slide Number Placeholder 1">
            <a:extLst>
              <a:ext uri="{FF2B5EF4-FFF2-40B4-BE49-F238E27FC236}">
                <a16:creationId xmlns:a16="http://schemas.microsoft.com/office/drawing/2014/main" id="{9245CD61-F951-F9C2-F377-7D02D468060A}"/>
              </a:ext>
            </a:extLst>
          </p:cNvPr>
          <p:cNvSpPr>
            <a:spLocks noGrp="1"/>
          </p:cNvSpPr>
          <p:nvPr>
            <p:ph type="sldNum" sz="quarter" idx="10"/>
          </p:nvPr>
        </p:nvSpPr>
        <p:spPr/>
        <p:txBody>
          <a:bodyPr/>
          <a:lstStyle/>
          <a:p>
            <a:fld id="{E44B2F36-CA91-43D8-8EB5-8826FF2677A1}" type="slidenum">
              <a:rPr lang="en-US" smtClean="0"/>
              <a:pPr/>
              <a:t>16</a:t>
            </a:fld>
            <a:endParaRPr lang="en-US"/>
          </a:p>
        </p:txBody>
      </p:sp>
    </p:spTree>
    <p:extLst>
      <p:ext uri="{BB962C8B-B14F-4D97-AF65-F5344CB8AC3E}">
        <p14:creationId xmlns:p14="http://schemas.microsoft.com/office/powerpoint/2010/main" val="1200743294"/>
      </p:ext>
    </p:extLst>
  </p:cSld>
  <p:clrMapOvr>
    <a:masterClrMapping/>
  </p:clrMapOvr>
  <p:extLst>
    <p:ext uri="{6950BFC3-D8DA-4A85-94F7-54DA5524770B}">
      <p188:commentRel xmlns:p188="http://schemas.microsoft.com/office/powerpoint/2018/8/main" r:id="rId3"/>
    </p:ext>
  </p:extLs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0BEC43DD-6097-420F-90C3-9384855B8B5F}"/>
              </a:ext>
            </a:extLst>
          </p:cNvPr>
          <p:cNvSpPr>
            <a:spLocks noGrp="1"/>
          </p:cNvSpPr>
          <p:nvPr>
            <p:ph idx="1"/>
          </p:nvPr>
        </p:nvSpPr>
        <p:spPr>
          <a:xfrm>
            <a:off x="276226" y="1027360"/>
            <a:ext cx="11773261" cy="5412482"/>
          </a:xfrm>
          <a:noFill/>
        </p:spPr>
        <p:txBody>
          <a:bodyPr vert="horz" lIns="121920" tIns="60960" rIns="121920" bIns="60960" rtlCol="0" anchor="t">
            <a:noAutofit/>
          </a:bodyPr>
          <a:lstStyle/>
          <a:p>
            <a:pPr marL="0" indent="0">
              <a:lnSpc>
                <a:spcPct val="113999"/>
              </a:lnSpc>
              <a:spcBef>
                <a:spcPts val="0"/>
              </a:spcBef>
              <a:spcAft>
                <a:spcPts val="1600"/>
              </a:spcAft>
              <a:buNone/>
            </a:pPr>
            <a:r>
              <a:rPr lang="en-US" sz="2667" dirty="0">
                <a:solidFill>
                  <a:srgbClr val="000000"/>
                </a:solidFill>
                <a:latin typeface="Open Sans"/>
                <a:ea typeface="Open Sans"/>
                <a:cs typeface="Open Sans"/>
              </a:rPr>
              <a:t>Tell Congress to </a:t>
            </a:r>
            <a:r>
              <a:rPr lang="en-US" sz="2667" b="1" dirty="0">
                <a:solidFill>
                  <a:srgbClr val="000000"/>
                </a:solidFill>
                <a:latin typeface="Open Sans"/>
                <a:ea typeface="Open Sans"/>
                <a:cs typeface="Open Sans"/>
              </a:rPr>
              <a:t>extend the Child Tax Credit (CTC)</a:t>
            </a:r>
          </a:p>
          <a:p>
            <a:pPr marL="456342" indent="-456342">
              <a:lnSpc>
                <a:spcPct val="114000"/>
              </a:lnSpc>
              <a:spcBef>
                <a:spcPts val="0"/>
              </a:spcBef>
              <a:spcAft>
                <a:spcPts val="1600"/>
              </a:spcAft>
            </a:pPr>
            <a:r>
              <a:rPr lang="en-US">
                <a:latin typeface="Open Sans"/>
                <a:ea typeface="Open Sans"/>
                <a:cs typeface="Open Sans"/>
              </a:rPr>
              <a:t>Remind lawmakers that </a:t>
            </a:r>
            <a:r>
              <a:rPr lang="en-US" b="1">
                <a:latin typeface="Open Sans"/>
                <a:ea typeface="Open Sans"/>
                <a:cs typeface="Open Sans"/>
              </a:rPr>
              <a:t>families are struggling to makes ends meet and facing higher costs</a:t>
            </a:r>
            <a:r>
              <a:rPr lang="en-US">
                <a:latin typeface="Open Sans"/>
                <a:ea typeface="Open Sans"/>
                <a:cs typeface="Open Sans"/>
              </a:rPr>
              <a:t> for rent, food, gas, </a:t>
            </a:r>
            <a:r>
              <a:rPr lang="en-US" err="1">
                <a:latin typeface="Open Sans"/>
                <a:ea typeface="Open Sans"/>
                <a:cs typeface="Open Sans"/>
              </a:rPr>
              <a:t>etc</a:t>
            </a:r>
            <a:endParaRPr lang="en-US">
              <a:latin typeface="Open Sans"/>
              <a:ea typeface="Open Sans"/>
              <a:cs typeface="Open Sans"/>
            </a:endParaRPr>
          </a:p>
          <a:p>
            <a:pPr marL="456342" indent="-456342">
              <a:lnSpc>
                <a:spcPct val="114000"/>
              </a:lnSpc>
              <a:spcBef>
                <a:spcPts val="0"/>
              </a:spcBef>
              <a:spcAft>
                <a:spcPts val="1600"/>
              </a:spcAft>
            </a:pPr>
            <a:r>
              <a:rPr lang="en-US">
                <a:latin typeface="Open Sans"/>
                <a:ea typeface="Open Sans"/>
                <a:cs typeface="Open Sans"/>
              </a:rPr>
              <a:t>Highlight that </a:t>
            </a:r>
            <a:r>
              <a:rPr lang="en-US" b="1">
                <a:latin typeface="Open Sans"/>
                <a:ea typeface="Open Sans"/>
                <a:cs typeface="Open Sans"/>
              </a:rPr>
              <a:t>the CTC strengthened families and helped them weather tough times</a:t>
            </a:r>
            <a:endParaRPr lang="en-US">
              <a:latin typeface="Open Sans"/>
              <a:ea typeface="Open Sans"/>
              <a:cs typeface="Open Sans"/>
            </a:endParaRPr>
          </a:p>
          <a:p>
            <a:pPr marL="456342" indent="-456342">
              <a:lnSpc>
                <a:spcPct val="114000"/>
              </a:lnSpc>
              <a:spcBef>
                <a:spcPts val="0"/>
              </a:spcBef>
              <a:spcAft>
                <a:spcPts val="1600"/>
              </a:spcAft>
            </a:pPr>
            <a:r>
              <a:rPr lang="en-US">
                <a:latin typeface="Open Sans"/>
                <a:ea typeface="Open Sans"/>
                <a:cs typeface="Open Sans"/>
              </a:rPr>
              <a:t>Urge them to </a:t>
            </a:r>
            <a:r>
              <a:rPr lang="en-US" b="1">
                <a:latin typeface="Open Sans"/>
                <a:ea typeface="Open Sans"/>
                <a:cs typeface="Open Sans"/>
              </a:rPr>
              <a:t>prioritize expanding the CTC in year-end legislation</a:t>
            </a:r>
            <a:r>
              <a:rPr lang="en-US">
                <a:latin typeface="Open Sans"/>
                <a:ea typeface="Open Sans"/>
                <a:cs typeface="Open Sans"/>
              </a:rPr>
              <a:t>, and that you oppose any more tax breaks for large corporations unless they include support for families. They should specifically voice that CTC is a priority to leadership.</a:t>
            </a:r>
          </a:p>
        </p:txBody>
      </p:sp>
      <p:sp>
        <p:nvSpPr>
          <p:cNvPr id="2" name="Title 1">
            <a:extLst>
              <a:ext uri="{FF2B5EF4-FFF2-40B4-BE49-F238E27FC236}">
                <a16:creationId xmlns:a16="http://schemas.microsoft.com/office/drawing/2014/main" id="{5C0F93A8-556E-49D3-A1C1-DFB2F767B691}"/>
              </a:ext>
            </a:extLst>
          </p:cNvPr>
          <p:cNvSpPr>
            <a:spLocks noGrp="1"/>
          </p:cNvSpPr>
          <p:nvPr>
            <p:ph type="title"/>
          </p:nvPr>
        </p:nvSpPr>
        <p:spPr>
          <a:xfrm>
            <a:off x="847634" y="418158"/>
            <a:ext cx="10496732" cy="424745"/>
          </a:xfrm>
        </p:spPr>
        <p:txBody>
          <a:bodyPr>
            <a:noAutofit/>
          </a:bodyPr>
          <a:lstStyle/>
          <a:p>
            <a:r>
              <a:rPr lang="en-US" sz="4000" b="1">
                <a:solidFill>
                  <a:srgbClr val="D50032"/>
                </a:solidFill>
                <a:latin typeface="Open Sans"/>
                <a:ea typeface="Open Sans"/>
                <a:cs typeface="Open Sans"/>
              </a:rPr>
              <a:t>RESULTS U.S. Poverty Key Action</a:t>
            </a:r>
          </a:p>
        </p:txBody>
      </p:sp>
      <p:pic>
        <p:nvPicPr>
          <p:cNvPr id="5" name="Picture 4" descr="Text&#10;&#10;Description automatically generated with medium confidence">
            <a:extLst>
              <a:ext uri="{FF2B5EF4-FFF2-40B4-BE49-F238E27FC236}">
                <a16:creationId xmlns:a16="http://schemas.microsoft.com/office/drawing/2014/main" id="{0D159086-1EE8-C246-9A72-17A6018090FD}"/>
              </a:ext>
            </a:extLst>
          </p:cNvPr>
          <p:cNvPicPr>
            <a:picLocks noChangeAspect="1"/>
          </p:cNvPicPr>
          <p:nvPr/>
        </p:nvPicPr>
        <p:blipFill>
          <a:blip r:embed="rId4"/>
          <a:stretch>
            <a:fillRect/>
          </a:stretch>
        </p:blipFill>
        <p:spPr>
          <a:xfrm>
            <a:off x="10503989" y="10403"/>
            <a:ext cx="1680754" cy="1680754"/>
          </a:xfrm>
          <a:prstGeom prst="rect">
            <a:avLst/>
          </a:prstGeom>
        </p:spPr>
      </p:pic>
      <p:sp>
        <p:nvSpPr>
          <p:cNvPr id="4" name="Slide Number Placeholder 1">
            <a:extLst>
              <a:ext uri="{FF2B5EF4-FFF2-40B4-BE49-F238E27FC236}">
                <a16:creationId xmlns:a16="http://schemas.microsoft.com/office/drawing/2014/main" id="{03226491-A085-B6EC-62C0-D13346A63F5B}"/>
              </a:ext>
            </a:extLst>
          </p:cNvPr>
          <p:cNvSpPr txBox="1">
            <a:spLocks/>
          </p:cNvSpPr>
          <p:nvPr/>
        </p:nvSpPr>
        <p:spPr>
          <a:xfrm>
            <a:off x="0" y="0"/>
            <a:ext cx="600363"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E44B2F36-CA91-43D8-8EB5-8826FF2677A1}" type="slidenum">
              <a:rPr lang="en-US" sz="1400" smtClean="0">
                <a:latin typeface="Open Sans" panose="020B0606030504020204" pitchFamily="34" charset="0"/>
                <a:ea typeface="Open Sans" panose="020B0606030504020204" pitchFamily="34" charset="0"/>
                <a:cs typeface="Open Sans" panose="020B0606030504020204" pitchFamily="34" charset="0"/>
              </a:rPr>
              <a:pPr algn="ctr"/>
              <a:t>17</a:t>
            </a:fld>
            <a:endParaRPr lang="en-US" sz="140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297166927"/>
      </p:ext>
    </p:extLst>
  </p:cSld>
  <p:clrMapOvr>
    <a:masterClrMapping/>
  </p:clrMapOvr>
  <p:extLst>
    <p:ext uri="{6950BFC3-D8DA-4A85-94F7-54DA5524770B}">
      <p188:commentRel xmlns:p188="http://schemas.microsoft.com/office/powerpoint/2018/8/main" r:id="rId3"/>
    </p:ext>
  </p:extLs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0BEC43DD-6097-420F-90C3-9384855B8B5F}"/>
              </a:ext>
            </a:extLst>
          </p:cNvPr>
          <p:cNvSpPr>
            <a:spLocks noGrp="1"/>
          </p:cNvSpPr>
          <p:nvPr>
            <p:ph idx="1"/>
          </p:nvPr>
        </p:nvSpPr>
        <p:spPr>
          <a:xfrm>
            <a:off x="276226" y="1027360"/>
            <a:ext cx="11773261" cy="4803280"/>
          </a:xfrm>
          <a:noFill/>
        </p:spPr>
        <p:txBody>
          <a:bodyPr vert="horz" lIns="121920" tIns="60960" rIns="121920" bIns="60960" rtlCol="0" anchor="t">
            <a:noAutofit/>
          </a:bodyPr>
          <a:lstStyle/>
          <a:p>
            <a:pPr marL="0" indent="0">
              <a:lnSpc>
                <a:spcPct val="114000"/>
              </a:lnSpc>
              <a:spcBef>
                <a:spcPts val="0"/>
              </a:spcBef>
              <a:spcAft>
                <a:spcPts val="1600"/>
              </a:spcAft>
              <a:buNone/>
            </a:pPr>
            <a:endParaRPr lang="en-US" sz="2667" b="1">
              <a:latin typeface="Open Sans"/>
              <a:ea typeface="Open Sans"/>
              <a:cs typeface="Open Sans"/>
            </a:endParaRPr>
          </a:p>
          <a:p>
            <a:pPr marL="0" indent="0">
              <a:lnSpc>
                <a:spcPct val="114000"/>
              </a:lnSpc>
              <a:spcBef>
                <a:spcPts val="0"/>
              </a:spcBef>
              <a:spcAft>
                <a:spcPts val="1600"/>
              </a:spcAft>
              <a:buNone/>
            </a:pPr>
            <a:r>
              <a:rPr lang="en-US" sz="2667" b="1">
                <a:latin typeface="Open Sans"/>
                <a:ea typeface="Open Sans"/>
                <a:cs typeface="Open Sans"/>
              </a:rPr>
              <a:t>Follow up with tax aides</a:t>
            </a:r>
            <a:r>
              <a:rPr lang="en-US" sz="2667">
                <a:latin typeface="Open Sans"/>
                <a:ea typeface="Open Sans"/>
                <a:cs typeface="Open Sans"/>
              </a:rPr>
              <a:t>, and write letters to Congress about the CTC using the </a:t>
            </a:r>
            <a:r>
              <a:rPr lang="en-US" sz="2667">
                <a:latin typeface="Open Sans"/>
                <a:ea typeface="Open Sans"/>
                <a:cs typeface="Open Sans"/>
                <a:hlinkClick r:id="rId3"/>
              </a:rPr>
              <a:t>September U.S. Poverty Action</a:t>
            </a:r>
            <a:r>
              <a:rPr lang="en-US" sz="2667">
                <a:latin typeface="Open Sans"/>
                <a:ea typeface="Open Sans"/>
                <a:cs typeface="Open Sans"/>
              </a:rPr>
              <a:t>. </a:t>
            </a:r>
          </a:p>
          <a:p>
            <a:pPr marL="0" indent="0">
              <a:lnSpc>
                <a:spcPct val="114000"/>
              </a:lnSpc>
              <a:spcBef>
                <a:spcPts val="0"/>
              </a:spcBef>
              <a:spcAft>
                <a:spcPts val="1600"/>
              </a:spcAft>
              <a:buNone/>
            </a:pPr>
            <a:endParaRPr lang="en-US" sz="2667">
              <a:latin typeface="Open Sans"/>
              <a:ea typeface="Open Sans"/>
              <a:cs typeface="Open Sans"/>
            </a:endParaRPr>
          </a:p>
          <a:p>
            <a:pPr marL="0" indent="0">
              <a:lnSpc>
                <a:spcPct val="114000"/>
              </a:lnSpc>
              <a:spcBef>
                <a:spcPts val="0"/>
              </a:spcBef>
              <a:spcAft>
                <a:spcPts val="1600"/>
              </a:spcAft>
              <a:buNone/>
            </a:pPr>
            <a:r>
              <a:rPr lang="en-US" sz="2667">
                <a:latin typeface="Open Sans"/>
                <a:ea typeface="Open Sans"/>
                <a:cs typeface="Open Sans"/>
              </a:rPr>
              <a:t>Send feedback to </a:t>
            </a:r>
            <a:r>
              <a:rPr lang="en-US" sz="2667">
                <a:latin typeface="Open Sans"/>
                <a:ea typeface="Open Sans"/>
                <a:cs typeface="Open Sans"/>
                <a:hlinkClick r:id="rId4"/>
              </a:rPr>
              <a:t>dplasterer@results.org</a:t>
            </a:r>
            <a:endParaRPr lang="en-US" sz="2667">
              <a:latin typeface="Open Sans"/>
              <a:ea typeface="Open Sans"/>
              <a:cs typeface="Open Sans"/>
            </a:endParaRPr>
          </a:p>
          <a:p>
            <a:pPr marL="0" indent="0">
              <a:lnSpc>
                <a:spcPct val="114000"/>
              </a:lnSpc>
              <a:spcBef>
                <a:spcPts val="0"/>
              </a:spcBef>
              <a:spcAft>
                <a:spcPts val="1600"/>
              </a:spcAft>
              <a:buNone/>
            </a:pPr>
            <a:endParaRPr lang="en-US" sz="2667">
              <a:latin typeface="Open Sans"/>
              <a:ea typeface="Open Sans"/>
              <a:cs typeface="Open Sans"/>
            </a:endParaRPr>
          </a:p>
          <a:p>
            <a:pPr marL="0" indent="0">
              <a:lnSpc>
                <a:spcPct val="114000"/>
              </a:lnSpc>
              <a:spcBef>
                <a:spcPts val="0"/>
              </a:spcBef>
              <a:spcAft>
                <a:spcPts val="1600"/>
              </a:spcAft>
              <a:buNone/>
            </a:pPr>
            <a:endParaRPr lang="en-US" sz="2667">
              <a:latin typeface="Open Sans"/>
              <a:ea typeface="Open Sans"/>
              <a:cs typeface="Open Sans"/>
            </a:endParaRPr>
          </a:p>
          <a:p>
            <a:pPr marL="456342" indent="-456342">
              <a:lnSpc>
                <a:spcPct val="114000"/>
              </a:lnSpc>
              <a:spcBef>
                <a:spcPts val="0"/>
              </a:spcBef>
              <a:spcAft>
                <a:spcPts val="800"/>
              </a:spcAft>
            </a:pPr>
            <a:endParaRPr lang="en-US" sz="2933">
              <a:latin typeface="Open Sans"/>
              <a:ea typeface="Open Sans"/>
              <a:cs typeface="Open Sans"/>
            </a:endParaRPr>
          </a:p>
        </p:txBody>
      </p:sp>
      <p:sp>
        <p:nvSpPr>
          <p:cNvPr id="2" name="Title 1">
            <a:extLst>
              <a:ext uri="{FF2B5EF4-FFF2-40B4-BE49-F238E27FC236}">
                <a16:creationId xmlns:a16="http://schemas.microsoft.com/office/drawing/2014/main" id="{5C0F93A8-556E-49D3-A1C1-DFB2F767B691}"/>
              </a:ext>
            </a:extLst>
          </p:cNvPr>
          <p:cNvSpPr>
            <a:spLocks noGrp="1"/>
          </p:cNvSpPr>
          <p:nvPr>
            <p:ph type="title"/>
          </p:nvPr>
        </p:nvSpPr>
        <p:spPr>
          <a:xfrm>
            <a:off x="847634" y="418158"/>
            <a:ext cx="10496732" cy="424745"/>
          </a:xfrm>
        </p:spPr>
        <p:txBody>
          <a:bodyPr>
            <a:noAutofit/>
          </a:bodyPr>
          <a:lstStyle/>
          <a:p>
            <a:r>
              <a:rPr lang="en-US" sz="4000" b="1">
                <a:solidFill>
                  <a:srgbClr val="D50032"/>
                </a:solidFill>
                <a:latin typeface="Open Sans"/>
                <a:ea typeface="Open Sans"/>
                <a:cs typeface="Open Sans"/>
              </a:rPr>
              <a:t>RESULTS U.S. Poverty Key Action</a:t>
            </a:r>
          </a:p>
        </p:txBody>
      </p:sp>
      <p:pic>
        <p:nvPicPr>
          <p:cNvPr id="5" name="Picture 4" descr="Text&#10;&#10;Description automatically generated with medium confidence">
            <a:extLst>
              <a:ext uri="{FF2B5EF4-FFF2-40B4-BE49-F238E27FC236}">
                <a16:creationId xmlns:a16="http://schemas.microsoft.com/office/drawing/2014/main" id="{0D159086-1EE8-C246-9A72-17A6018090FD}"/>
              </a:ext>
            </a:extLst>
          </p:cNvPr>
          <p:cNvPicPr>
            <a:picLocks noChangeAspect="1"/>
          </p:cNvPicPr>
          <p:nvPr/>
        </p:nvPicPr>
        <p:blipFill>
          <a:blip r:embed="rId5"/>
          <a:stretch>
            <a:fillRect/>
          </a:stretch>
        </p:blipFill>
        <p:spPr>
          <a:xfrm>
            <a:off x="10503989" y="10403"/>
            <a:ext cx="1680754" cy="1680754"/>
          </a:xfrm>
          <a:prstGeom prst="rect">
            <a:avLst/>
          </a:prstGeom>
        </p:spPr>
      </p:pic>
      <p:sp>
        <p:nvSpPr>
          <p:cNvPr id="4" name="Slide Number Placeholder 1">
            <a:extLst>
              <a:ext uri="{FF2B5EF4-FFF2-40B4-BE49-F238E27FC236}">
                <a16:creationId xmlns:a16="http://schemas.microsoft.com/office/drawing/2014/main" id="{03226491-A085-B6EC-62C0-D13346A63F5B}"/>
              </a:ext>
            </a:extLst>
          </p:cNvPr>
          <p:cNvSpPr txBox="1">
            <a:spLocks/>
          </p:cNvSpPr>
          <p:nvPr/>
        </p:nvSpPr>
        <p:spPr>
          <a:xfrm>
            <a:off x="0" y="0"/>
            <a:ext cx="600363"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E44B2F36-CA91-43D8-8EB5-8826FF2677A1}" type="slidenum">
              <a:rPr lang="en-US" sz="1400" smtClean="0">
                <a:latin typeface="Open Sans" panose="020B0606030504020204" pitchFamily="34" charset="0"/>
                <a:ea typeface="Open Sans" panose="020B0606030504020204" pitchFamily="34" charset="0"/>
                <a:cs typeface="Open Sans" panose="020B0606030504020204" pitchFamily="34" charset="0"/>
              </a:rPr>
              <a:pPr algn="ctr"/>
              <a:t>18</a:t>
            </a:fld>
            <a:endParaRPr lang="en-US" sz="140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3963371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6A12654-F1BE-427F-95A1-3FF78C7F75D0}"/>
              </a:ext>
            </a:extLst>
          </p:cNvPr>
          <p:cNvSpPr txBox="1"/>
          <p:nvPr/>
        </p:nvSpPr>
        <p:spPr>
          <a:xfrm>
            <a:off x="0" y="1880021"/>
            <a:ext cx="12192000" cy="4390561"/>
          </a:xfrm>
          <a:prstGeom prst="rect">
            <a:avLst/>
          </a:prstGeom>
          <a:noFill/>
        </p:spPr>
        <p:txBody>
          <a:bodyPr rot="0" spcFirstLastPara="0" vertOverflow="overflow" horzOverflow="overflow" vert="horz" wrap="square" lIns="121920" tIns="60960" rIns="121920" bIns="60960" numCol="1" spcCol="0" rtlCol="0" fromWordArt="0" anchor="t" anchorCtr="0" forceAA="0" compatLnSpc="1">
            <a:prstTxWarp prst="textNoShape">
              <a:avLst/>
            </a:prstTxWarp>
            <a:spAutoFit/>
          </a:bodyPr>
          <a:lstStyle/>
          <a:p>
            <a:pPr algn="ctr" defTabSz="609585">
              <a:spcAft>
                <a:spcPts val="1600"/>
              </a:spcAft>
            </a:pPr>
            <a:endParaRPr lang="en-US" sz="3733" b="1">
              <a:solidFill>
                <a:prstClr val="white"/>
              </a:solidFill>
              <a:latin typeface="Open Sans"/>
              <a:ea typeface="Open Sans" panose="020B0606030504020204" pitchFamily="34" charset="0"/>
              <a:cs typeface="Open Sans" panose="020B0606030504020204" pitchFamily="34" charset="0"/>
            </a:endParaRPr>
          </a:p>
          <a:p>
            <a:pPr algn="ctr" defTabSz="609585">
              <a:spcAft>
                <a:spcPts val="1600"/>
              </a:spcAft>
            </a:pPr>
            <a:endParaRPr lang="en-US" sz="3733" b="1">
              <a:solidFill>
                <a:prstClr val="white"/>
              </a:solidFill>
              <a:latin typeface="Open Sans"/>
              <a:ea typeface="Open Sans"/>
              <a:cs typeface="Open Sans"/>
            </a:endParaRPr>
          </a:p>
          <a:p>
            <a:pPr algn="ctr" defTabSz="609585">
              <a:spcAft>
                <a:spcPts val="1600"/>
              </a:spcAft>
            </a:pPr>
            <a:endParaRPr lang="en-US" sz="3733" b="1">
              <a:solidFill>
                <a:prstClr val="white"/>
              </a:solidFill>
              <a:latin typeface="Open Sans"/>
              <a:ea typeface="Open Sans"/>
              <a:cs typeface="Open Sans"/>
            </a:endParaRPr>
          </a:p>
          <a:p>
            <a:pPr algn="ctr" defTabSz="609585">
              <a:spcAft>
                <a:spcPts val="1600"/>
              </a:spcAft>
            </a:pPr>
            <a:endParaRPr lang="en-US" sz="3733" b="1">
              <a:solidFill>
                <a:prstClr val="white"/>
              </a:solidFill>
              <a:latin typeface="Open Sans"/>
              <a:ea typeface="Open Sans"/>
              <a:cs typeface="Open Sans"/>
            </a:endParaRPr>
          </a:p>
          <a:p>
            <a:pPr algn="ctr" defTabSz="609585">
              <a:spcAft>
                <a:spcPts val="1600"/>
              </a:spcAft>
            </a:pPr>
            <a:r>
              <a:rPr lang="en-US" sz="3733" b="1">
                <a:solidFill>
                  <a:prstClr val="white"/>
                </a:solidFill>
                <a:latin typeface="Open Sans"/>
                <a:ea typeface="Open Sans"/>
                <a:cs typeface="Open Sans"/>
              </a:rPr>
              <a:t>Thank you for joining us tonight and for all you do to better our world!</a:t>
            </a:r>
            <a:endParaRPr lang="en-US" sz="3200" i="1">
              <a:solidFill>
                <a:prstClr val="white"/>
              </a:solidFill>
              <a:latin typeface="Calibri"/>
              <a:ea typeface="Open Sans"/>
              <a:cs typeface="Open Sans"/>
            </a:endParaRPr>
          </a:p>
        </p:txBody>
      </p:sp>
    </p:spTree>
    <p:extLst>
      <p:ext uri="{BB962C8B-B14F-4D97-AF65-F5344CB8AC3E}">
        <p14:creationId xmlns:p14="http://schemas.microsoft.com/office/powerpoint/2010/main" val="1730689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F0AF678-9D00-4F4A-8358-C8698305689A}"/>
              </a:ext>
            </a:extLst>
          </p:cNvPr>
          <p:cNvSpPr>
            <a:spLocks noGrp="1"/>
          </p:cNvSpPr>
          <p:nvPr>
            <p:ph type="ctrTitle"/>
          </p:nvPr>
        </p:nvSpPr>
        <p:spPr>
          <a:xfrm>
            <a:off x="745672" y="353413"/>
            <a:ext cx="9808028" cy="941560"/>
          </a:xfrm>
        </p:spPr>
        <p:txBody>
          <a:bodyPr>
            <a:norm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r>
              <a:rPr lang="en-US" sz="4400" b="1">
                <a:solidFill>
                  <a:srgbClr val="D50032"/>
                </a:solidFill>
                <a:latin typeface="Open Sans"/>
                <a:ea typeface="Open Sans" panose="020B0606030504020204" pitchFamily="34" charset="0"/>
                <a:cs typeface="Open Sans" panose="020B0606030504020204" pitchFamily="34" charset="0"/>
              </a:rPr>
              <a:t>Welcome and Icebreaker</a:t>
            </a:r>
          </a:p>
        </p:txBody>
      </p:sp>
      <p:graphicFrame>
        <p:nvGraphicFramePr>
          <p:cNvPr id="7" name="Title 3">
            <a:extLst>
              <a:ext uri="{FF2B5EF4-FFF2-40B4-BE49-F238E27FC236}">
                <a16:creationId xmlns:a16="http://schemas.microsoft.com/office/drawing/2014/main" id="{949D7BB1-CEC1-3006-CB05-1ADE6CF8F021}"/>
              </a:ext>
            </a:extLst>
          </p:cNvPr>
          <p:cNvGraphicFramePr/>
          <p:nvPr>
            <p:extLst>
              <p:ext uri="{D42A27DB-BD31-4B8C-83A1-F6EECF244321}">
                <p14:modId xmlns:p14="http://schemas.microsoft.com/office/powerpoint/2010/main" val="2333485325"/>
              </p:ext>
            </p:extLst>
          </p:nvPr>
        </p:nvGraphicFramePr>
        <p:xfrm>
          <a:off x="1191986" y="1581665"/>
          <a:ext cx="9808028" cy="42257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descr="Text&#10;&#10;Description automatically generated with medium confidence">
            <a:extLst>
              <a:ext uri="{FF2B5EF4-FFF2-40B4-BE49-F238E27FC236}">
                <a16:creationId xmlns:a16="http://schemas.microsoft.com/office/drawing/2014/main" id="{441E49D7-AACE-9B4D-B237-ECA9893DEE31}"/>
              </a:ext>
            </a:extLst>
          </p:cNvPr>
          <p:cNvPicPr>
            <a:picLocks noChangeAspect="1"/>
          </p:cNvPicPr>
          <p:nvPr/>
        </p:nvPicPr>
        <p:blipFill>
          <a:blip r:embed="rId8"/>
          <a:stretch>
            <a:fillRect/>
          </a:stretch>
        </p:blipFill>
        <p:spPr>
          <a:xfrm>
            <a:off x="10511246" y="0"/>
            <a:ext cx="1680754" cy="1680754"/>
          </a:xfrm>
          <a:prstGeom prst="rect">
            <a:avLst/>
          </a:prstGeom>
        </p:spPr>
      </p:pic>
      <p:sp>
        <p:nvSpPr>
          <p:cNvPr id="2" name="Slide Number Placeholder 1">
            <a:extLst>
              <a:ext uri="{FF2B5EF4-FFF2-40B4-BE49-F238E27FC236}">
                <a16:creationId xmlns:a16="http://schemas.microsoft.com/office/drawing/2014/main" id="{6F212681-8965-66B3-DFBF-6B7BCA022951}"/>
              </a:ext>
            </a:extLst>
          </p:cNvPr>
          <p:cNvSpPr>
            <a:spLocks noGrp="1"/>
          </p:cNvSpPr>
          <p:nvPr>
            <p:ph type="sldNum" sz="quarter" idx="10"/>
          </p:nvPr>
        </p:nvSpPr>
        <p:spPr/>
        <p:txBody>
          <a:bodyPr/>
          <a:lstStyle/>
          <a:p>
            <a:fld id="{E44B2F36-CA91-43D8-8EB5-8826FF2677A1}" type="slidenum">
              <a:rPr lang="en-US" smtClean="0"/>
              <a:pPr/>
              <a:t>2</a:t>
            </a:fld>
            <a:endParaRPr lang="en-US"/>
          </a:p>
        </p:txBody>
      </p:sp>
    </p:spTree>
    <p:extLst>
      <p:ext uri="{BB962C8B-B14F-4D97-AF65-F5344CB8AC3E}">
        <p14:creationId xmlns:p14="http://schemas.microsoft.com/office/powerpoint/2010/main" val="3295478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F0AF678-9D00-4F4A-8358-C8698305689A}"/>
              </a:ext>
            </a:extLst>
          </p:cNvPr>
          <p:cNvSpPr>
            <a:spLocks noGrp="1"/>
          </p:cNvSpPr>
          <p:nvPr>
            <p:ph type="ctrTitle"/>
          </p:nvPr>
        </p:nvSpPr>
        <p:spPr>
          <a:xfrm>
            <a:off x="555171" y="203201"/>
            <a:ext cx="9808028" cy="663574"/>
          </a:xfrm>
        </p:spPr>
        <p:txBody>
          <a:bodyPr>
            <a:normAutofit fontScale="90000"/>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r>
              <a:rPr lang="en-US" sz="4267" b="1">
                <a:solidFill>
                  <a:srgbClr val="D50032"/>
                </a:solidFill>
                <a:latin typeface="Open Sans"/>
                <a:ea typeface="Open Sans" panose="020B0606030504020204" pitchFamily="34" charset="0"/>
                <a:cs typeface="Open Sans" panose="020B0606030504020204" pitchFamily="34" charset="0"/>
              </a:rPr>
              <a:t>Our Anti-Oppression Values</a:t>
            </a:r>
          </a:p>
        </p:txBody>
      </p:sp>
      <p:sp>
        <p:nvSpPr>
          <p:cNvPr id="6" name="TextBox 5">
            <a:extLst>
              <a:ext uri="{FF2B5EF4-FFF2-40B4-BE49-F238E27FC236}">
                <a16:creationId xmlns:a16="http://schemas.microsoft.com/office/drawing/2014/main" id="{8AC52DA5-5208-446A-B31E-C4CC58F02086}"/>
              </a:ext>
            </a:extLst>
          </p:cNvPr>
          <p:cNvSpPr txBox="1"/>
          <p:nvPr/>
        </p:nvSpPr>
        <p:spPr>
          <a:xfrm>
            <a:off x="316112" y="1094371"/>
            <a:ext cx="10290928" cy="6351547"/>
          </a:xfrm>
          <a:prstGeom prst="rect">
            <a:avLst/>
          </a:prstGeom>
          <a:noFill/>
        </p:spPr>
        <p:txBody>
          <a:bodyPr wrap="square" lIns="121920" tIns="60960" rIns="121920" bIns="60960" rtlCol="0" anchor="t">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defTabSz="609570">
              <a:defRPr/>
            </a:pPr>
            <a:r>
              <a:rPr lang="en-US" sz="2400">
                <a:solidFill>
                  <a:srgbClr val="000000"/>
                </a:solidFill>
                <a:latin typeface="Calibri"/>
              </a:rPr>
              <a:t>​</a:t>
            </a:r>
            <a:r>
              <a:rPr lang="en-US" sz="1800" i="1">
                <a:latin typeface="Open Sans"/>
                <a:ea typeface="Open Sans"/>
                <a:cs typeface="Open Sans"/>
              </a:rPr>
              <a:t>RESULTS is a movement of passionate, committed everyday people. Together we use our voices to influence political decisions that will bring an end to poverty. Poverty cannot end as long as oppression exists. We commit to opposing all forms of oppression, including ableism, ageism, biphobia, classism, colonialism, homophobia, racism, religious discrimination, sexism, transphobia, white saviorism, and xenophobia.</a:t>
            </a:r>
          </a:p>
          <a:p>
            <a:pPr defTabSz="609570">
              <a:defRPr/>
            </a:pPr>
            <a:endParaRPr lang="en-US" sz="1800" i="1">
              <a:latin typeface="Open Sans"/>
              <a:ea typeface="Open Sans"/>
              <a:cs typeface="Open Sans"/>
            </a:endParaRPr>
          </a:p>
          <a:p>
            <a:pPr defTabSz="609570">
              <a:defRPr/>
            </a:pPr>
            <a:r>
              <a:rPr lang="en-US" sz="1800" i="1">
                <a:latin typeface="Open Sans"/>
                <a:ea typeface="Open Sans"/>
                <a:cs typeface="Open Sans"/>
              </a:rPr>
              <a:t>At RESULTS we pledge to create space for all voices, including those of us who are currently experiencing poverty. We will address oppressive behavior in our interactions, families, communities, work, and world. Our strength is rooted in our diversity of experiences, not in our assumptions.</a:t>
            </a:r>
          </a:p>
          <a:p>
            <a:pPr defTabSz="609570">
              <a:defRPr/>
            </a:pPr>
            <a:endParaRPr lang="en-US" sz="1800" i="1">
              <a:latin typeface="Open Sans"/>
              <a:ea typeface="Open Sans"/>
              <a:cs typeface="Open Sans"/>
            </a:endParaRPr>
          </a:p>
          <a:p>
            <a:pPr defTabSz="609570">
              <a:defRPr/>
            </a:pPr>
            <a:r>
              <a:rPr lang="en-US" sz="1800" i="1">
                <a:latin typeface="Open Sans"/>
                <a:ea typeface="Open Sans"/>
                <a:cs typeface="Open Sans"/>
              </a:rPr>
              <a:t>With unearned privilege comes the responsibility to act so the burden to educate and change doesn’t fall solely on those experiencing oppression. When we miss the mark on our values, we will acknowledge our mistake, seek forgiveness, learn, and work together as a community to pursue equity.</a:t>
            </a:r>
          </a:p>
          <a:p>
            <a:pPr defTabSz="609570">
              <a:defRPr/>
            </a:pPr>
            <a:endParaRPr lang="en-US" sz="1800" i="1">
              <a:latin typeface="Open Sans"/>
              <a:ea typeface="Open Sans"/>
              <a:cs typeface="Open Sans"/>
            </a:endParaRPr>
          </a:p>
          <a:p>
            <a:pPr defTabSz="609570">
              <a:defRPr/>
            </a:pPr>
            <a:r>
              <a:rPr lang="en-US" sz="1800" i="1">
                <a:latin typeface="Open Sans"/>
                <a:ea typeface="Open Sans"/>
                <a:cs typeface="Open Sans"/>
              </a:rPr>
              <a:t>There are no saviors — only partners, advocates, and allies. We agree to help make the RESULTS movement a respectful, inclusive space.</a:t>
            </a:r>
          </a:p>
          <a:p>
            <a:pPr defTabSz="609570">
              <a:defRPr/>
            </a:pPr>
            <a:endParaRPr lang="en-US" sz="1800">
              <a:latin typeface="Open Sans"/>
              <a:ea typeface="Open Sans"/>
              <a:cs typeface="Open Sans"/>
            </a:endParaRPr>
          </a:p>
          <a:p>
            <a:pPr defTabSz="609570">
              <a:defRPr/>
            </a:pPr>
            <a:r>
              <a:rPr lang="en-US" sz="1800">
                <a:latin typeface="Open Sans"/>
                <a:ea typeface="Open Sans"/>
                <a:cs typeface="Open Sans"/>
              </a:rPr>
              <a:t>Find all our anti-oppression resources at </a:t>
            </a:r>
            <a:r>
              <a:rPr lang="en-US" sz="1800">
                <a:solidFill>
                  <a:schemeClr val="tx2"/>
                </a:solidFill>
                <a:latin typeface="Open Sans"/>
                <a:ea typeface="Open Sans"/>
                <a:cs typeface="Open Sans"/>
                <a:hlinkClick r:id="rId3">
                  <a:extLst>
                    <a:ext uri="{A12FA001-AC4F-418D-AE19-62706E023703}">
                      <ahyp:hlinkClr xmlns:ahyp="http://schemas.microsoft.com/office/drawing/2018/hyperlinkcolor" val="tx"/>
                    </a:ext>
                  </a:extLst>
                </a:hlinkClick>
              </a:rPr>
              <a:t>https://results.org/volunteers/anti-oppression/</a:t>
            </a:r>
            <a:r>
              <a:rPr lang="en-US" sz="1800">
                <a:solidFill>
                  <a:schemeClr val="tx2"/>
                </a:solidFill>
                <a:latin typeface="Open Sans"/>
                <a:ea typeface="Open Sans"/>
                <a:cs typeface="Open Sans"/>
              </a:rPr>
              <a:t> </a:t>
            </a:r>
            <a:r>
              <a:rPr lang="en-US" sz="1800">
                <a:solidFill>
                  <a:schemeClr val="tx2"/>
                </a:solidFill>
                <a:ea typeface="+mn-lt"/>
                <a:cs typeface="+mn-lt"/>
              </a:rPr>
              <a:t> </a:t>
            </a:r>
          </a:p>
          <a:p>
            <a:pPr defTabSz="609570">
              <a:defRPr/>
            </a:pPr>
            <a:endParaRPr lang="en-US" sz="1867">
              <a:ea typeface="+mn-lt"/>
              <a:cs typeface="+mn-lt"/>
            </a:endParaRPr>
          </a:p>
          <a:p>
            <a:pPr defTabSz="609570">
              <a:lnSpc>
                <a:spcPct val="113999"/>
              </a:lnSpc>
              <a:spcAft>
                <a:spcPts val="800"/>
              </a:spcAft>
              <a:defRPr/>
            </a:pPr>
            <a:endParaRPr lang="en-US" sz="1867">
              <a:solidFill>
                <a:srgbClr val="000000"/>
              </a:solidFill>
              <a:latin typeface="Calibri"/>
              <a:ea typeface="Open Sans" panose="020B0606030504020204" pitchFamily="34" charset="0"/>
              <a:cs typeface="Calibri"/>
            </a:endParaRPr>
          </a:p>
        </p:txBody>
      </p:sp>
      <p:pic>
        <p:nvPicPr>
          <p:cNvPr id="5" name="Picture 4" descr="Text&#10;&#10;Description automatically generated with medium confidence">
            <a:extLst>
              <a:ext uri="{FF2B5EF4-FFF2-40B4-BE49-F238E27FC236}">
                <a16:creationId xmlns:a16="http://schemas.microsoft.com/office/drawing/2014/main" id="{55B36289-A118-9243-8C4A-3D5AF67BA75C}"/>
              </a:ext>
            </a:extLst>
          </p:cNvPr>
          <p:cNvPicPr>
            <a:picLocks noChangeAspect="1"/>
          </p:cNvPicPr>
          <p:nvPr/>
        </p:nvPicPr>
        <p:blipFill>
          <a:blip r:embed="rId4"/>
          <a:stretch>
            <a:fillRect/>
          </a:stretch>
        </p:blipFill>
        <p:spPr>
          <a:xfrm>
            <a:off x="10511246" y="20321"/>
            <a:ext cx="1680754" cy="1680754"/>
          </a:xfrm>
          <a:prstGeom prst="rect">
            <a:avLst/>
          </a:prstGeom>
        </p:spPr>
      </p:pic>
      <p:sp>
        <p:nvSpPr>
          <p:cNvPr id="2" name="Slide Number Placeholder 1">
            <a:extLst>
              <a:ext uri="{FF2B5EF4-FFF2-40B4-BE49-F238E27FC236}">
                <a16:creationId xmlns:a16="http://schemas.microsoft.com/office/drawing/2014/main" id="{C25AB35A-E341-E615-48EB-57338EC23285}"/>
              </a:ext>
            </a:extLst>
          </p:cNvPr>
          <p:cNvSpPr>
            <a:spLocks noGrp="1"/>
          </p:cNvSpPr>
          <p:nvPr>
            <p:ph type="sldNum" sz="quarter" idx="10"/>
          </p:nvPr>
        </p:nvSpPr>
        <p:spPr/>
        <p:txBody>
          <a:bodyPr/>
          <a:lstStyle/>
          <a:p>
            <a:fld id="{E44B2F36-CA91-43D8-8EB5-8826FF2677A1}" type="slidenum">
              <a:rPr lang="en-US" smtClean="0"/>
              <a:pPr/>
              <a:t>3</a:t>
            </a:fld>
            <a:endParaRPr lang="en-US"/>
          </a:p>
        </p:txBody>
      </p:sp>
    </p:spTree>
    <p:extLst>
      <p:ext uri="{BB962C8B-B14F-4D97-AF65-F5344CB8AC3E}">
        <p14:creationId xmlns:p14="http://schemas.microsoft.com/office/powerpoint/2010/main" val="3788375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F0AF678-9D00-4F4A-8358-C8698305689A}"/>
              </a:ext>
            </a:extLst>
          </p:cNvPr>
          <p:cNvSpPr>
            <a:spLocks noGrp="1"/>
          </p:cNvSpPr>
          <p:nvPr>
            <p:ph type="ctrTitle"/>
          </p:nvPr>
        </p:nvSpPr>
        <p:spPr>
          <a:xfrm>
            <a:off x="555171" y="203201"/>
            <a:ext cx="9808028" cy="941560"/>
          </a:xfrm>
        </p:spPr>
        <p:txBody>
          <a:bodyPr>
            <a:norm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spcAft>
                <a:spcPts val="1800"/>
              </a:spcAft>
            </a:pPr>
            <a:r>
              <a:rPr lang="en-US" sz="4267" b="1">
                <a:solidFill>
                  <a:srgbClr val="D50032"/>
                </a:solidFill>
                <a:latin typeface="Open Sans"/>
                <a:ea typeface="Open Sans" panose="020B0606030504020204" pitchFamily="34" charset="0"/>
                <a:cs typeface="Open Sans" panose="020B0606030504020204" pitchFamily="34" charset="0"/>
              </a:rPr>
              <a:t>Latest from Capitol Hill</a:t>
            </a:r>
          </a:p>
        </p:txBody>
      </p:sp>
      <p:sp>
        <p:nvSpPr>
          <p:cNvPr id="6" name="TextBox 5">
            <a:extLst>
              <a:ext uri="{FF2B5EF4-FFF2-40B4-BE49-F238E27FC236}">
                <a16:creationId xmlns:a16="http://schemas.microsoft.com/office/drawing/2014/main" id="{8AC52DA5-5208-446A-B31E-C4CC58F02086}"/>
              </a:ext>
            </a:extLst>
          </p:cNvPr>
          <p:cNvSpPr txBox="1"/>
          <p:nvPr/>
        </p:nvSpPr>
        <p:spPr>
          <a:xfrm>
            <a:off x="254328" y="1390932"/>
            <a:ext cx="7198032" cy="5349157"/>
          </a:xfrm>
          <a:prstGeom prst="rect">
            <a:avLst/>
          </a:prstGeom>
          <a:noFill/>
        </p:spPr>
        <p:txBody>
          <a:bodyPr wrap="square" lIns="121920" tIns="60960" rIns="121920" bIns="60960" rtlCol="0" anchor="t">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342900" indent="-228600" defTabSz="914400">
              <a:lnSpc>
                <a:spcPct val="114000"/>
              </a:lnSpc>
              <a:spcAft>
                <a:spcPts val="1800"/>
              </a:spcAft>
              <a:buFont typeface="Arial" panose="020B0604020202020204" pitchFamily="34" charset="0"/>
              <a:buChar char="•"/>
            </a:pPr>
            <a:r>
              <a:rPr lang="en-US" sz="2600">
                <a:latin typeface="Open Sans" panose="020B0606030504020204" pitchFamily="34" charset="0"/>
                <a:ea typeface="Open Sans" panose="020B0606030504020204" pitchFamily="34" charset="0"/>
                <a:cs typeface="Open Sans" panose="020B0606030504020204" pitchFamily="34" charset="0"/>
              </a:rPr>
              <a:t>Expanded CTC was not included in </a:t>
            </a:r>
            <a:r>
              <a:rPr lang="en-US" sz="2600">
                <a:latin typeface="Open Sans" panose="020B0606030504020204" pitchFamily="34" charset="0"/>
                <a:ea typeface="Open Sans" panose="020B0606030504020204" pitchFamily="34" charset="0"/>
                <a:cs typeface="Open Sans" panose="020B0606030504020204" pitchFamily="34" charset="0"/>
                <a:hlinkClick r:id="rId4"/>
              </a:rPr>
              <a:t>reconciliation</a:t>
            </a:r>
            <a:r>
              <a:rPr lang="en-US" sz="2600">
                <a:latin typeface="Open Sans" panose="020B0606030504020204" pitchFamily="34" charset="0"/>
                <a:ea typeface="Open Sans" panose="020B0606030504020204" pitchFamily="34" charset="0"/>
                <a:cs typeface="Open Sans" panose="020B0606030504020204" pitchFamily="34" charset="0"/>
              </a:rPr>
              <a:t> (Inflation Reduction Act)</a:t>
            </a:r>
          </a:p>
          <a:p>
            <a:pPr marL="342900" indent="-228600" defTabSz="914400">
              <a:lnSpc>
                <a:spcPct val="114000"/>
              </a:lnSpc>
              <a:spcAft>
                <a:spcPts val="1800"/>
              </a:spcAft>
              <a:buFont typeface="Arial" panose="020B0604020202020204" pitchFamily="34" charset="0"/>
              <a:buChar char="•"/>
            </a:pPr>
            <a:r>
              <a:rPr lang="en-US" sz="2600">
                <a:latin typeface="Open Sans" panose="020B0606030504020204" pitchFamily="34" charset="0"/>
                <a:ea typeface="Open Sans" panose="020B0606030504020204" pitchFamily="34" charset="0"/>
                <a:cs typeface="Open Sans" panose="020B0606030504020204" pitchFamily="34" charset="0"/>
              </a:rPr>
              <a:t>Best chance for legislation expanding the CTC in 2022 will be in a bipartisan end of year tax package</a:t>
            </a:r>
          </a:p>
          <a:p>
            <a:pPr marL="342900" indent="-228600" defTabSz="914400">
              <a:lnSpc>
                <a:spcPct val="114000"/>
              </a:lnSpc>
              <a:spcAft>
                <a:spcPts val="1800"/>
              </a:spcAft>
              <a:buFont typeface="Arial" panose="020B0604020202020204" pitchFamily="34" charset="0"/>
              <a:buChar char="•"/>
            </a:pPr>
            <a:r>
              <a:rPr lang="en-US" sz="2600">
                <a:latin typeface="Open Sans" panose="020B0606030504020204" pitchFamily="34" charset="0"/>
                <a:ea typeface="Open Sans" panose="020B0606030504020204" pitchFamily="34" charset="0"/>
                <a:cs typeface="Open Sans" panose="020B0606030504020204" pitchFamily="34" charset="0"/>
              </a:rPr>
              <a:t>Influence ongoing conversations now – will need broad bipartisan support for final negotiations</a:t>
            </a:r>
          </a:p>
          <a:p>
            <a:pPr marL="342900" indent="-228600" defTabSz="914400">
              <a:lnSpc>
                <a:spcPct val="114000"/>
              </a:lnSpc>
              <a:spcAft>
                <a:spcPts val="1200"/>
              </a:spcAft>
              <a:buFont typeface="Arial" panose="020B0604020202020204" pitchFamily="34" charset="0"/>
              <a:buChar char="•"/>
            </a:pPr>
            <a:r>
              <a:rPr lang="en-US" sz="2600">
                <a:latin typeface="Open Sans" panose="020B0606030504020204" pitchFamily="34" charset="0"/>
                <a:ea typeface="Open Sans" panose="020B0606030504020204" pitchFamily="34" charset="0"/>
                <a:cs typeface="Open Sans" panose="020B0606030504020204" pitchFamily="34" charset="0"/>
              </a:rPr>
              <a:t>Strategy is to use corporate tax breaks (R&amp;D </a:t>
            </a:r>
            <a:r>
              <a:rPr lang="en-US" sz="2600" err="1">
                <a:latin typeface="Open Sans" panose="020B0606030504020204" pitchFamily="34" charset="0"/>
                <a:ea typeface="Open Sans" panose="020B0606030504020204" pitchFamily="34" charset="0"/>
                <a:cs typeface="Open Sans" panose="020B0606030504020204" pitchFamily="34" charset="0"/>
              </a:rPr>
              <a:t>etc</a:t>
            </a:r>
            <a:r>
              <a:rPr lang="en-US" sz="2600">
                <a:latin typeface="Open Sans" panose="020B0606030504020204" pitchFamily="34" charset="0"/>
                <a:ea typeface="Open Sans" panose="020B0606030504020204" pitchFamily="34" charset="0"/>
                <a:cs typeface="Open Sans" panose="020B0606030504020204" pitchFamily="34" charset="0"/>
              </a:rPr>
              <a:t>) as leverage to get CTC</a:t>
            </a:r>
          </a:p>
        </p:txBody>
      </p:sp>
      <p:pic>
        <p:nvPicPr>
          <p:cNvPr id="5" name="Picture 4">
            <a:extLst>
              <a:ext uri="{FF2B5EF4-FFF2-40B4-BE49-F238E27FC236}">
                <a16:creationId xmlns:a16="http://schemas.microsoft.com/office/drawing/2014/main" id="{544C58B4-6FDA-F642-B463-DE0503737946}"/>
              </a:ext>
            </a:extLst>
          </p:cNvPr>
          <p:cNvPicPr>
            <a:picLocks noChangeAspect="1"/>
          </p:cNvPicPr>
          <p:nvPr/>
        </p:nvPicPr>
        <p:blipFill rotWithShape="1">
          <a:blip r:embed="rId5"/>
          <a:srcRect t="44" r="-2" b="20"/>
          <a:stretch/>
        </p:blipFill>
        <p:spPr>
          <a:xfrm rot="5400000">
            <a:off x="7735238" y="1519776"/>
            <a:ext cx="4035020" cy="3881906"/>
          </a:xfrm>
          <a:prstGeom prst="rect">
            <a:avLst/>
          </a:prstGeom>
          <a:noFill/>
        </p:spPr>
      </p:pic>
      <p:pic>
        <p:nvPicPr>
          <p:cNvPr id="7" name="Picture 6" descr="Text&#10;&#10;Description automatically generated with medium confidence">
            <a:extLst>
              <a:ext uri="{FF2B5EF4-FFF2-40B4-BE49-F238E27FC236}">
                <a16:creationId xmlns:a16="http://schemas.microsoft.com/office/drawing/2014/main" id="{549E3887-0E0D-9742-9075-02602F97F68B}"/>
              </a:ext>
            </a:extLst>
          </p:cNvPr>
          <p:cNvPicPr>
            <a:picLocks noChangeAspect="1"/>
          </p:cNvPicPr>
          <p:nvPr/>
        </p:nvPicPr>
        <p:blipFill>
          <a:blip r:embed="rId6"/>
          <a:stretch>
            <a:fillRect/>
          </a:stretch>
        </p:blipFill>
        <p:spPr>
          <a:xfrm>
            <a:off x="10448108" y="0"/>
            <a:ext cx="1680754" cy="1692584"/>
          </a:xfrm>
          <a:prstGeom prst="rect">
            <a:avLst/>
          </a:prstGeom>
        </p:spPr>
      </p:pic>
      <p:sp>
        <p:nvSpPr>
          <p:cNvPr id="2" name="Slide Number Placeholder 1">
            <a:extLst>
              <a:ext uri="{FF2B5EF4-FFF2-40B4-BE49-F238E27FC236}">
                <a16:creationId xmlns:a16="http://schemas.microsoft.com/office/drawing/2014/main" id="{94F8C919-5EFE-06B8-6601-41CF4051C338}"/>
              </a:ext>
            </a:extLst>
          </p:cNvPr>
          <p:cNvSpPr>
            <a:spLocks noGrp="1"/>
          </p:cNvSpPr>
          <p:nvPr>
            <p:ph type="sldNum" sz="quarter" idx="10"/>
          </p:nvPr>
        </p:nvSpPr>
        <p:spPr/>
        <p:txBody>
          <a:bodyPr/>
          <a:lstStyle/>
          <a:p>
            <a:fld id="{E44B2F36-CA91-43D8-8EB5-8826FF2677A1}" type="slidenum">
              <a:rPr lang="en-US" smtClean="0"/>
              <a:pPr/>
              <a:t>4</a:t>
            </a:fld>
            <a:endParaRPr lang="en-US"/>
          </a:p>
        </p:txBody>
      </p:sp>
    </p:spTree>
    <p:extLst>
      <p:ext uri="{BB962C8B-B14F-4D97-AF65-F5344CB8AC3E}">
        <p14:creationId xmlns:p14="http://schemas.microsoft.com/office/powerpoint/2010/main" val="2795530402"/>
      </p:ext>
    </p:extLst>
  </p:cSld>
  <p:clrMapOvr>
    <a:masterClrMapping/>
  </p:clrMapOvr>
  <p:extLst>
    <p:ext uri="{6950BFC3-D8DA-4A85-94F7-54DA5524770B}">
      <p188:commentRel xmlns:p188="http://schemas.microsoft.com/office/powerpoint/2018/8/main" r:id="rId3"/>
    </p:ext>
  </p:extLst>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F0AF678-9D00-4F4A-8358-C8698305689A}"/>
              </a:ext>
            </a:extLst>
          </p:cNvPr>
          <p:cNvSpPr>
            <a:spLocks noGrp="1"/>
          </p:cNvSpPr>
          <p:nvPr>
            <p:ph type="title"/>
          </p:nvPr>
        </p:nvSpPr>
        <p:spPr>
          <a:xfrm>
            <a:off x="838200" y="365126"/>
            <a:ext cx="8747760" cy="968910"/>
          </a:xfrm>
        </p:spPr>
        <p:txBody>
          <a:bodyPr>
            <a:no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sz="3400" b="1">
                <a:solidFill>
                  <a:srgbClr val="D50032"/>
                </a:solidFill>
                <a:latin typeface="Open Sans"/>
                <a:ea typeface="Open Sans" panose="020B0606030504020204" pitchFamily="34" charset="0"/>
                <a:cs typeface="Open Sans" panose="020B0606030504020204" pitchFamily="34" charset="0"/>
              </a:rPr>
              <a:t>Congressional Champions in the News</a:t>
            </a:r>
          </a:p>
        </p:txBody>
      </p:sp>
      <p:sp>
        <p:nvSpPr>
          <p:cNvPr id="3" name="Content Placeholder 2">
            <a:extLst>
              <a:ext uri="{FF2B5EF4-FFF2-40B4-BE49-F238E27FC236}">
                <a16:creationId xmlns:a16="http://schemas.microsoft.com/office/drawing/2014/main" id="{9A16E7CF-3273-4B41-90F3-03D5EF1195CE}"/>
              </a:ext>
            </a:extLst>
          </p:cNvPr>
          <p:cNvSpPr>
            <a:spLocks noGrp="1"/>
          </p:cNvSpPr>
          <p:nvPr>
            <p:ph sz="half" idx="1"/>
          </p:nvPr>
        </p:nvSpPr>
        <p:spPr>
          <a:xfrm>
            <a:off x="601040" y="1665352"/>
            <a:ext cx="5181600" cy="4776381"/>
          </a:xfrm>
        </p:spPr>
        <p:txBody>
          <a:bodyPr>
            <a:normAutofit fontScale="92500"/>
          </a:bodyPr>
          <a:lstStyle/>
          <a:p>
            <a:pPr marL="0" indent="0">
              <a:buNone/>
            </a:pPr>
            <a:r>
              <a:rPr lang="en-US" sz="2400" b="1"/>
              <a:t>Sens. Brown, Booker, Bennet and Reps. DelBene, DeLauro, and Torres release statement on heels of Census Poverty Data</a:t>
            </a:r>
          </a:p>
          <a:p>
            <a:r>
              <a:rPr lang="en-US" sz="2400" i="1" u="none" strike="noStrike">
                <a:solidFill>
                  <a:srgbClr val="0D1F38"/>
                </a:solidFill>
                <a:effectLst/>
                <a:latin typeface="Zilla Slab"/>
              </a:rPr>
              <a:t>“Today’s Census data confirms that the expanded Child Tax Credit worked: it allowed the hard work of tens of millions of parents to pay off and helped them keep up with the cost of living, dramatically reducing child poverty and hunger. We should have never allowed this critical program to lapse, and we should not extend corporate tax breaks at the end of this year without also extending the expanded Child Tax Credit.”</a:t>
            </a:r>
            <a:endParaRPr lang="en-US" sz="3600" i="1"/>
          </a:p>
        </p:txBody>
      </p:sp>
      <p:sp>
        <p:nvSpPr>
          <p:cNvPr id="6" name="Content Placeholder 5">
            <a:extLst>
              <a:ext uri="{FF2B5EF4-FFF2-40B4-BE49-F238E27FC236}">
                <a16:creationId xmlns:a16="http://schemas.microsoft.com/office/drawing/2014/main" id="{13BE1306-430A-314E-8643-6C018DB1F680}"/>
              </a:ext>
            </a:extLst>
          </p:cNvPr>
          <p:cNvSpPr>
            <a:spLocks noGrp="1"/>
          </p:cNvSpPr>
          <p:nvPr>
            <p:ph sz="half" idx="2"/>
          </p:nvPr>
        </p:nvSpPr>
        <p:spPr>
          <a:xfrm>
            <a:off x="6155136" y="1665353"/>
            <a:ext cx="5181600" cy="4776381"/>
          </a:xfrm>
        </p:spPr>
        <p:txBody>
          <a:bodyPr>
            <a:normAutofit fontScale="92500"/>
          </a:bodyPr>
          <a:lstStyle/>
          <a:p>
            <a:pPr marL="0" indent="0">
              <a:buNone/>
            </a:pPr>
            <a:r>
              <a:rPr lang="en-US" sz="2400" b="1"/>
              <a:t>Sen. Sherrod Brown on Washington Post Live</a:t>
            </a:r>
          </a:p>
        </p:txBody>
      </p:sp>
      <p:sp>
        <p:nvSpPr>
          <p:cNvPr id="5" name="Title 3">
            <a:extLst>
              <a:ext uri="{FF2B5EF4-FFF2-40B4-BE49-F238E27FC236}">
                <a16:creationId xmlns:a16="http://schemas.microsoft.com/office/drawing/2014/main" id="{5DBF0A2B-6CBD-1540-BAE8-628120BE49F2}"/>
              </a:ext>
            </a:extLst>
          </p:cNvPr>
          <p:cNvSpPr txBox="1">
            <a:spLocks/>
          </p:cNvSpPr>
          <p:nvPr/>
        </p:nvSpPr>
        <p:spPr>
          <a:xfrm>
            <a:off x="278155" y="1400582"/>
            <a:ext cx="11008970" cy="4709834"/>
          </a:xfrm>
          <a:prstGeom prst="rect">
            <a:avLst/>
          </a:prstGeom>
        </p:spPr>
        <p:txBody>
          <a:bodyPr vert="horz" lIns="91440" tIns="45720" rIns="91440" bIns="45720" rtlCol="0" anchor="t">
            <a:normAutofit/>
          </a:bodyPr>
          <a:lstStyle>
            <a:defPPr>
              <a:defRPr lang="en-US"/>
            </a:defPPr>
            <a:lvl1pPr marL="0" algn="l" defTabSz="685800" rtl="0" eaLnBrk="1" latinLnBrk="0" hangingPunct="1">
              <a:lnSpc>
                <a:spcPct val="90000"/>
              </a:lnSpc>
              <a:spcBef>
                <a:spcPct val="0"/>
              </a:spcBef>
              <a:buNone/>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endParaRPr lang="en-US" sz="4267" b="1">
              <a:latin typeface="Open Sans"/>
              <a:ea typeface="Open Sans" panose="020B0606030504020204" pitchFamily="34" charset="0"/>
              <a:cs typeface="Open Sans" panose="020B0606030504020204" pitchFamily="34" charset="0"/>
            </a:endParaRPr>
          </a:p>
        </p:txBody>
      </p:sp>
      <p:pic>
        <p:nvPicPr>
          <p:cNvPr id="2" name="Online Media 1" descr="Sen. Brown on extending the child tax credit">
            <a:hlinkClick r:id="" action="ppaction://media"/>
            <a:extLst>
              <a:ext uri="{FF2B5EF4-FFF2-40B4-BE49-F238E27FC236}">
                <a16:creationId xmlns:a16="http://schemas.microsoft.com/office/drawing/2014/main" id="{F861BC6B-7E93-194F-8EE6-8F3C05877373}"/>
              </a:ext>
            </a:extLst>
          </p:cNvPr>
          <p:cNvPicPr>
            <a:picLocks noRot="1" noChangeAspect="1"/>
          </p:cNvPicPr>
          <p:nvPr>
            <a:videoFile r:link="rId1"/>
          </p:nvPr>
        </p:nvPicPr>
        <p:blipFill>
          <a:blip r:embed="rId4"/>
          <a:stretch>
            <a:fillRect/>
          </a:stretch>
        </p:blipFill>
        <p:spPr>
          <a:xfrm>
            <a:off x="6172200" y="2368550"/>
            <a:ext cx="5214147" cy="3117443"/>
          </a:xfrm>
          <a:prstGeom prst="rect">
            <a:avLst/>
          </a:prstGeom>
        </p:spPr>
      </p:pic>
      <p:pic>
        <p:nvPicPr>
          <p:cNvPr id="8" name="Picture 7" descr="Text&#10;&#10;Description automatically generated with medium confidence">
            <a:extLst>
              <a:ext uri="{FF2B5EF4-FFF2-40B4-BE49-F238E27FC236}">
                <a16:creationId xmlns:a16="http://schemas.microsoft.com/office/drawing/2014/main" id="{98E72D28-8678-C843-BEFC-EE1648451CBE}"/>
              </a:ext>
            </a:extLst>
          </p:cNvPr>
          <p:cNvPicPr>
            <a:picLocks noChangeAspect="1"/>
          </p:cNvPicPr>
          <p:nvPr/>
        </p:nvPicPr>
        <p:blipFill>
          <a:blip r:embed="rId5"/>
          <a:stretch>
            <a:fillRect/>
          </a:stretch>
        </p:blipFill>
        <p:spPr>
          <a:xfrm>
            <a:off x="10496359" y="0"/>
            <a:ext cx="1680754" cy="1680754"/>
          </a:xfrm>
          <a:prstGeom prst="rect">
            <a:avLst/>
          </a:prstGeom>
        </p:spPr>
      </p:pic>
      <p:sp>
        <p:nvSpPr>
          <p:cNvPr id="7" name="Slide Number Placeholder 6">
            <a:extLst>
              <a:ext uri="{FF2B5EF4-FFF2-40B4-BE49-F238E27FC236}">
                <a16:creationId xmlns:a16="http://schemas.microsoft.com/office/drawing/2014/main" id="{D85DC136-E2FD-EA65-A642-78F6E001CD7E}"/>
              </a:ext>
            </a:extLst>
          </p:cNvPr>
          <p:cNvSpPr>
            <a:spLocks noGrp="1"/>
          </p:cNvSpPr>
          <p:nvPr>
            <p:ph type="sldNum" sz="quarter" idx="10"/>
          </p:nvPr>
        </p:nvSpPr>
        <p:spPr>
          <a:xfrm>
            <a:off x="8610600" y="6356350"/>
            <a:ext cx="2743200" cy="365125"/>
          </a:xfrm>
          <a:prstGeom prst="rect">
            <a:avLst/>
          </a:prstGeom>
        </p:spPr>
        <p:txBody>
          <a:bodyPr/>
          <a:lstStyle/>
          <a:p>
            <a:fld id="{3E7508A3-06FD-8349-8381-FE79CD378FF5}" type="slidenum">
              <a:rPr lang="en-US" smtClean="0"/>
              <a:t>5</a:t>
            </a:fld>
            <a:endParaRPr lang="en-US"/>
          </a:p>
        </p:txBody>
      </p:sp>
      <p:sp>
        <p:nvSpPr>
          <p:cNvPr id="9" name="Slide Number Placeholder 1">
            <a:extLst>
              <a:ext uri="{FF2B5EF4-FFF2-40B4-BE49-F238E27FC236}">
                <a16:creationId xmlns:a16="http://schemas.microsoft.com/office/drawing/2014/main" id="{2B2D17D3-6192-5F02-CDBF-39B9A1C51264}"/>
              </a:ext>
            </a:extLst>
          </p:cNvPr>
          <p:cNvSpPr txBox="1">
            <a:spLocks/>
          </p:cNvSpPr>
          <p:nvPr/>
        </p:nvSpPr>
        <p:spPr>
          <a:xfrm>
            <a:off x="0" y="19050"/>
            <a:ext cx="600363" cy="365125"/>
          </a:xfrm>
          <a:prstGeom prst="rect">
            <a:avLst/>
          </a:prstGeom>
        </p:spPr>
        <p:txBody>
          <a:bodyPr vert="horz" lIns="91440" tIns="45720" rIns="91440" bIns="45720" rtlCol="0" anchor="ctr"/>
          <a:lstStyle>
            <a:defPPr>
              <a:defRPr lang="en-US"/>
            </a:defPPr>
            <a:lvl1pPr marL="0" algn="ctr" defTabSz="914400" rtl="0" eaLnBrk="1" latinLnBrk="0" hangingPunct="1">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44B2F36-CA91-43D8-8EB5-8826FF2677A1}" type="slidenum">
              <a:rPr lang="en-US" smtClean="0"/>
              <a:pPr/>
              <a:t>5</a:t>
            </a:fld>
            <a:endParaRPr lang="en-US"/>
          </a:p>
        </p:txBody>
      </p:sp>
    </p:spTree>
    <p:extLst>
      <p:ext uri="{BB962C8B-B14F-4D97-AF65-F5344CB8AC3E}">
        <p14:creationId xmlns:p14="http://schemas.microsoft.com/office/powerpoint/2010/main" val="2146060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F0AF678-9D00-4F4A-8358-C8698305689A}"/>
              </a:ext>
            </a:extLst>
          </p:cNvPr>
          <p:cNvSpPr>
            <a:spLocks noGrp="1"/>
          </p:cNvSpPr>
          <p:nvPr>
            <p:ph type="ctrTitle"/>
          </p:nvPr>
        </p:nvSpPr>
        <p:spPr>
          <a:xfrm>
            <a:off x="128451" y="339125"/>
            <a:ext cx="10726548" cy="941560"/>
          </a:xfrm>
        </p:spPr>
        <p:txBody>
          <a:bodyPr>
            <a:normAutofit fontScale="90000"/>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spcAft>
                <a:spcPts val="1800"/>
              </a:spcAft>
            </a:pPr>
            <a:r>
              <a:rPr lang="en-US" sz="4267" b="1">
                <a:solidFill>
                  <a:srgbClr val="D50032"/>
                </a:solidFill>
                <a:latin typeface="Open Sans"/>
                <a:ea typeface="Open Sans" panose="020B0606030504020204" pitchFamily="34" charset="0"/>
                <a:cs typeface="Open Sans" panose="020B0606030504020204" pitchFamily="34" charset="0"/>
              </a:rPr>
              <a:t>Making the Conservative Case for the CTC</a:t>
            </a:r>
          </a:p>
        </p:txBody>
      </p:sp>
      <p:sp>
        <p:nvSpPr>
          <p:cNvPr id="7" name="TextBox 6">
            <a:extLst>
              <a:ext uri="{FF2B5EF4-FFF2-40B4-BE49-F238E27FC236}">
                <a16:creationId xmlns:a16="http://schemas.microsoft.com/office/drawing/2014/main" id="{C339DF71-F421-1D4E-9764-036EDF812874}"/>
              </a:ext>
            </a:extLst>
          </p:cNvPr>
          <p:cNvSpPr txBox="1"/>
          <p:nvPr/>
        </p:nvSpPr>
        <p:spPr>
          <a:xfrm>
            <a:off x="555171" y="1574646"/>
            <a:ext cx="10726548" cy="4196277"/>
          </a:xfrm>
          <a:prstGeom prst="rect">
            <a:avLst/>
          </a:prstGeom>
          <a:noFill/>
        </p:spPr>
        <p:txBody>
          <a:bodyPr wrap="square">
            <a:spAutoFit/>
          </a:bodyPr>
          <a:lstStyle/>
          <a:p>
            <a:pPr defTabSz="914400">
              <a:lnSpc>
                <a:spcPct val="114000"/>
              </a:lnSpc>
              <a:spcAft>
                <a:spcPts val="2400"/>
              </a:spcAft>
            </a:pPr>
            <a:r>
              <a:rPr lang="en-US" sz="3000">
                <a:latin typeface="Open Sans" panose="020B0606030504020204" pitchFamily="34" charset="0"/>
                <a:ea typeface="Open Sans" panose="020B0606030504020204" pitchFamily="34" charset="0"/>
                <a:cs typeface="Open Sans" panose="020B0606030504020204" pitchFamily="34" charset="0"/>
              </a:rPr>
              <a:t>Three key things to do to connect with your Conservative MOC</a:t>
            </a:r>
            <a:endParaRPr lang="en-US" sz="3000" b="1">
              <a:latin typeface="Open Sans" panose="020B0606030504020204" pitchFamily="34" charset="0"/>
              <a:ea typeface="Open Sans" panose="020B0606030504020204" pitchFamily="34" charset="0"/>
              <a:cs typeface="Open Sans" panose="020B0606030504020204" pitchFamily="34" charset="0"/>
            </a:endParaRPr>
          </a:p>
          <a:p>
            <a:pPr marL="457200" indent="-228600" defTabSz="914400">
              <a:lnSpc>
                <a:spcPct val="114000"/>
              </a:lnSpc>
              <a:spcAft>
                <a:spcPts val="1800"/>
              </a:spcAft>
              <a:buFont typeface="Arial" panose="020B0604020202020204" pitchFamily="34" charset="0"/>
              <a:buChar char="•"/>
            </a:pPr>
            <a:r>
              <a:rPr lang="en-US" sz="3000" b="1">
                <a:latin typeface="Open Sans" panose="020B0606030504020204" pitchFamily="34" charset="0"/>
                <a:ea typeface="Open Sans" panose="020B0606030504020204" pitchFamily="34" charset="0"/>
                <a:cs typeface="Open Sans" panose="020B0606030504020204" pitchFamily="34" charset="0"/>
              </a:rPr>
              <a:t>Find shared sources </a:t>
            </a:r>
          </a:p>
          <a:p>
            <a:pPr marL="457200" indent="-228600" defTabSz="914400">
              <a:lnSpc>
                <a:spcPct val="114000"/>
              </a:lnSpc>
              <a:spcAft>
                <a:spcPts val="1800"/>
              </a:spcAft>
              <a:buFont typeface="Arial" panose="020B0604020202020204" pitchFamily="34" charset="0"/>
              <a:buChar char="•"/>
            </a:pPr>
            <a:r>
              <a:rPr lang="en-US" sz="3000" b="1">
                <a:latin typeface="Open Sans" panose="020B0606030504020204" pitchFamily="34" charset="0"/>
                <a:ea typeface="Open Sans" panose="020B0606030504020204" pitchFamily="34" charset="0"/>
                <a:cs typeface="Open Sans" panose="020B0606030504020204" pitchFamily="34" charset="0"/>
              </a:rPr>
              <a:t>Find shared values</a:t>
            </a:r>
          </a:p>
          <a:p>
            <a:pPr marL="457200" indent="-228600" defTabSz="914400">
              <a:lnSpc>
                <a:spcPct val="114000"/>
              </a:lnSpc>
              <a:spcAft>
                <a:spcPts val="2400"/>
              </a:spcAft>
              <a:buFont typeface="Arial" panose="020B0604020202020204" pitchFamily="34" charset="0"/>
              <a:buChar char="•"/>
            </a:pPr>
            <a:r>
              <a:rPr lang="en-US" sz="3000" b="1">
                <a:latin typeface="Open Sans" panose="020B0606030504020204" pitchFamily="34" charset="0"/>
                <a:ea typeface="Open Sans" panose="020B0606030504020204" pitchFamily="34" charset="0"/>
                <a:cs typeface="Open Sans" panose="020B0606030504020204" pitchFamily="34" charset="0"/>
              </a:rPr>
              <a:t>Find shared goals</a:t>
            </a:r>
          </a:p>
          <a:p>
            <a:pPr defTabSz="914400">
              <a:lnSpc>
                <a:spcPct val="114000"/>
              </a:lnSpc>
            </a:pPr>
            <a:r>
              <a:rPr lang="en-US" sz="2400" i="1">
                <a:latin typeface="Open Sans" panose="020B0606030504020204" pitchFamily="34" charset="0"/>
                <a:ea typeface="Open Sans" panose="020B0606030504020204" pitchFamily="34" charset="0"/>
                <a:cs typeface="Open Sans" panose="020B0606030504020204" pitchFamily="34" charset="0"/>
              </a:rPr>
              <a:t>Link to Blog: </a:t>
            </a:r>
            <a:r>
              <a:rPr lang="en-US" sz="2400" i="1">
                <a:latin typeface="Open Sans" panose="020B0606030504020204" pitchFamily="34" charset="0"/>
                <a:ea typeface="Open Sans" panose="020B0606030504020204" pitchFamily="34" charset="0"/>
                <a:cs typeface="Open Sans" panose="020B0606030504020204" pitchFamily="34" charset="0"/>
                <a:hlinkClick r:id="rId3"/>
              </a:rPr>
              <a:t>https://results.org/blog/making-the-conservative-case-for-the-ctc</a:t>
            </a:r>
            <a:endParaRPr lang="en-US" sz="2400" i="1">
              <a:latin typeface="Open Sans" panose="020B0606030504020204" pitchFamily="34" charset="0"/>
              <a:ea typeface="Open Sans" panose="020B0606030504020204" pitchFamily="34" charset="0"/>
              <a:cs typeface="Open Sans" panose="020B0606030504020204" pitchFamily="34" charset="0"/>
            </a:endParaRPr>
          </a:p>
        </p:txBody>
      </p:sp>
      <p:pic>
        <p:nvPicPr>
          <p:cNvPr id="8" name="Picture 7" descr="Text&#10;&#10;Description automatically generated with medium confidence">
            <a:extLst>
              <a:ext uri="{FF2B5EF4-FFF2-40B4-BE49-F238E27FC236}">
                <a16:creationId xmlns:a16="http://schemas.microsoft.com/office/drawing/2014/main" id="{19CC4147-36FD-C343-9DD6-50016CC2C42E}"/>
              </a:ext>
            </a:extLst>
          </p:cNvPr>
          <p:cNvPicPr>
            <a:picLocks noChangeAspect="1"/>
          </p:cNvPicPr>
          <p:nvPr/>
        </p:nvPicPr>
        <p:blipFill>
          <a:blip r:embed="rId4"/>
          <a:stretch>
            <a:fillRect/>
          </a:stretch>
        </p:blipFill>
        <p:spPr>
          <a:xfrm>
            <a:off x="10511246" y="0"/>
            <a:ext cx="1680754" cy="1680754"/>
          </a:xfrm>
          <a:prstGeom prst="rect">
            <a:avLst/>
          </a:prstGeom>
        </p:spPr>
      </p:pic>
      <p:sp>
        <p:nvSpPr>
          <p:cNvPr id="2" name="Slide Number Placeholder 1">
            <a:extLst>
              <a:ext uri="{FF2B5EF4-FFF2-40B4-BE49-F238E27FC236}">
                <a16:creationId xmlns:a16="http://schemas.microsoft.com/office/drawing/2014/main" id="{5D7CF2D1-7123-BC36-1C85-6E9AD42F33DE}"/>
              </a:ext>
            </a:extLst>
          </p:cNvPr>
          <p:cNvSpPr>
            <a:spLocks noGrp="1"/>
          </p:cNvSpPr>
          <p:nvPr>
            <p:ph type="sldNum" sz="quarter" idx="10"/>
          </p:nvPr>
        </p:nvSpPr>
        <p:spPr/>
        <p:txBody>
          <a:bodyPr/>
          <a:lstStyle/>
          <a:p>
            <a:fld id="{E44B2F36-CA91-43D8-8EB5-8826FF2677A1}" type="slidenum">
              <a:rPr lang="en-US" smtClean="0"/>
              <a:pPr/>
              <a:t>6</a:t>
            </a:fld>
            <a:endParaRPr lang="en-US"/>
          </a:p>
        </p:txBody>
      </p:sp>
    </p:spTree>
    <p:extLst>
      <p:ext uri="{BB962C8B-B14F-4D97-AF65-F5344CB8AC3E}">
        <p14:creationId xmlns:p14="http://schemas.microsoft.com/office/powerpoint/2010/main" val="2699973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F0AF678-9D00-4F4A-8358-C8698305689A}"/>
              </a:ext>
            </a:extLst>
          </p:cNvPr>
          <p:cNvSpPr>
            <a:spLocks noGrp="1"/>
          </p:cNvSpPr>
          <p:nvPr>
            <p:ph type="ctrTitle"/>
          </p:nvPr>
        </p:nvSpPr>
        <p:spPr>
          <a:xfrm>
            <a:off x="113211" y="411545"/>
            <a:ext cx="10726548" cy="651445"/>
          </a:xfrm>
        </p:spPr>
        <p:txBody>
          <a:bodyPr>
            <a:normAutofit fontScale="90000"/>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spcAft>
                <a:spcPts val="1800"/>
              </a:spcAft>
            </a:pPr>
            <a:r>
              <a:rPr lang="en-US" sz="4267" b="1">
                <a:solidFill>
                  <a:srgbClr val="D50032"/>
                </a:solidFill>
                <a:latin typeface="Open Sans"/>
                <a:ea typeface="Open Sans" panose="020B0606030504020204" pitchFamily="34" charset="0"/>
                <a:cs typeface="Open Sans" panose="020B0606030504020204" pitchFamily="34" charset="0"/>
              </a:rPr>
              <a:t>Making the Conservative Case for the CTC</a:t>
            </a:r>
          </a:p>
        </p:txBody>
      </p:sp>
      <p:sp>
        <p:nvSpPr>
          <p:cNvPr id="7" name="TextBox 6">
            <a:extLst>
              <a:ext uri="{FF2B5EF4-FFF2-40B4-BE49-F238E27FC236}">
                <a16:creationId xmlns:a16="http://schemas.microsoft.com/office/drawing/2014/main" id="{C339DF71-F421-1D4E-9764-036EDF812874}"/>
              </a:ext>
            </a:extLst>
          </p:cNvPr>
          <p:cNvSpPr txBox="1"/>
          <p:nvPr/>
        </p:nvSpPr>
        <p:spPr>
          <a:xfrm>
            <a:off x="600363" y="1341981"/>
            <a:ext cx="10726548" cy="5104474"/>
          </a:xfrm>
          <a:prstGeom prst="rect">
            <a:avLst/>
          </a:prstGeom>
          <a:noFill/>
        </p:spPr>
        <p:txBody>
          <a:bodyPr wrap="square">
            <a:spAutoFit/>
          </a:bodyPr>
          <a:lstStyle/>
          <a:p>
            <a:pPr indent="-228600" defTabSz="914400">
              <a:lnSpc>
                <a:spcPct val="114000"/>
              </a:lnSpc>
              <a:spcAft>
                <a:spcPts val="600"/>
              </a:spcAft>
              <a:buFont typeface="Arial" panose="020B0604020202020204" pitchFamily="34" charset="0"/>
              <a:buChar char="•"/>
            </a:pPr>
            <a:r>
              <a:rPr lang="en-US" sz="3000" b="1">
                <a:latin typeface="Open Sans" panose="020B0606030504020204" pitchFamily="34" charset="0"/>
                <a:ea typeface="Open Sans" panose="020B0606030504020204" pitchFamily="34" charset="0"/>
                <a:cs typeface="Open Sans" panose="020B0606030504020204" pitchFamily="34" charset="0"/>
              </a:rPr>
              <a:t>Finding Shared Sources</a:t>
            </a:r>
          </a:p>
          <a:p>
            <a:pPr marL="800100" lvl="1" indent="-228600" defTabSz="914400">
              <a:lnSpc>
                <a:spcPct val="114000"/>
              </a:lnSpc>
              <a:spcAft>
                <a:spcPts val="600"/>
              </a:spcAft>
              <a:buFont typeface="Arial" panose="020B0604020202020204" pitchFamily="34" charset="0"/>
              <a:buChar char="•"/>
            </a:pPr>
            <a:r>
              <a:rPr lang="en-US" sz="3000">
                <a:latin typeface="Open Sans" panose="020B0606030504020204" pitchFamily="34" charset="0"/>
                <a:ea typeface="Open Sans" panose="020B0606030504020204" pitchFamily="34" charset="0"/>
                <a:cs typeface="Open Sans" panose="020B0606030504020204" pitchFamily="34" charset="0"/>
              </a:rPr>
              <a:t>We need to have a shared set of facts to begin discussion</a:t>
            </a:r>
          </a:p>
          <a:p>
            <a:pPr marL="800100" lvl="1" indent="-228600" defTabSz="914400">
              <a:lnSpc>
                <a:spcPct val="114000"/>
              </a:lnSpc>
              <a:spcAft>
                <a:spcPts val="600"/>
              </a:spcAft>
              <a:buFont typeface="Arial" panose="020B0604020202020204" pitchFamily="34" charset="0"/>
              <a:buChar char="•"/>
            </a:pPr>
            <a:r>
              <a:rPr lang="en-US" sz="3000">
                <a:latin typeface="Open Sans" panose="020B0606030504020204" pitchFamily="34" charset="0"/>
                <a:ea typeface="Open Sans" panose="020B0606030504020204" pitchFamily="34" charset="0"/>
                <a:cs typeface="Open Sans" panose="020B0606030504020204" pitchFamily="34" charset="0"/>
              </a:rPr>
              <a:t>Some Conservative/Nonpartisan sources to consider:</a:t>
            </a:r>
          </a:p>
          <a:p>
            <a:pPr marL="1143000" lvl="2" indent="-228600" defTabSz="914400">
              <a:lnSpc>
                <a:spcPct val="114000"/>
              </a:lnSpc>
              <a:buFont typeface="Arial" panose="020B0604020202020204" pitchFamily="34" charset="0"/>
              <a:buChar char="•"/>
            </a:pPr>
            <a:r>
              <a:rPr lang="en-US" sz="3000" i="1" err="1">
                <a:latin typeface="Open Sans"/>
                <a:ea typeface="Open Sans"/>
                <a:cs typeface="Open Sans"/>
              </a:rPr>
              <a:t>Niskanen</a:t>
            </a:r>
            <a:r>
              <a:rPr lang="en-US" sz="3000" i="1">
                <a:latin typeface="Open Sans"/>
                <a:ea typeface="Open Sans"/>
                <a:cs typeface="Open Sans"/>
              </a:rPr>
              <a:t> Center</a:t>
            </a:r>
          </a:p>
          <a:p>
            <a:pPr marL="1143000" lvl="2" indent="-228600" defTabSz="914400">
              <a:lnSpc>
                <a:spcPct val="114000"/>
              </a:lnSpc>
              <a:buFont typeface="Arial" panose="020B0604020202020204" pitchFamily="34" charset="0"/>
              <a:buChar char="•"/>
            </a:pPr>
            <a:r>
              <a:rPr lang="en-US" sz="3000" i="1">
                <a:latin typeface="Open Sans" panose="020B0606030504020204" pitchFamily="34" charset="0"/>
                <a:ea typeface="Open Sans" panose="020B0606030504020204" pitchFamily="34" charset="0"/>
                <a:cs typeface="Open Sans" panose="020B0606030504020204" pitchFamily="34" charset="0"/>
              </a:rPr>
              <a:t>American Enterprise Institute</a:t>
            </a:r>
          </a:p>
          <a:p>
            <a:pPr marL="1143000" lvl="2" indent="-228600" defTabSz="914400">
              <a:lnSpc>
                <a:spcPct val="114000"/>
              </a:lnSpc>
              <a:buFont typeface="Arial" panose="020B0604020202020204" pitchFamily="34" charset="0"/>
              <a:buChar char="•"/>
            </a:pPr>
            <a:r>
              <a:rPr lang="en-US" sz="3000" i="1">
                <a:latin typeface="Open Sans" panose="020B0606030504020204" pitchFamily="34" charset="0"/>
                <a:ea typeface="Open Sans" panose="020B0606030504020204" pitchFamily="34" charset="0"/>
                <a:cs typeface="Open Sans" panose="020B0606030504020204" pitchFamily="34" charset="0"/>
              </a:rPr>
              <a:t>National Bureau of Economic Research</a:t>
            </a:r>
          </a:p>
          <a:p>
            <a:pPr marL="1143000" lvl="2" indent="-228600" defTabSz="914400">
              <a:lnSpc>
                <a:spcPct val="114000"/>
              </a:lnSpc>
              <a:spcAft>
                <a:spcPts val="600"/>
              </a:spcAft>
              <a:buFont typeface="Arial" panose="020B0604020202020204" pitchFamily="34" charset="0"/>
              <a:buChar char="•"/>
            </a:pPr>
            <a:r>
              <a:rPr lang="en-US" sz="3000" i="1">
                <a:latin typeface="Open Sans" panose="020B0606030504020204" pitchFamily="34" charset="0"/>
                <a:ea typeface="Open Sans" panose="020B0606030504020204" pitchFamily="34" charset="0"/>
                <a:cs typeface="Open Sans" panose="020B0606030504020204" pitchFamily="34" charset="0"/>
              </a:rPr>
              <a:t>Congressional Republican’s Statements</a:t>
            </a:r>
          </a:p>
          <a:p>
            <a:pPr marL="1143000" lvl="2" indent="-228600" defTabSz="914400">
              <a:lnSpc>
                <a:spcPct val="114000"/>
              </a:lnSpc>
              <a:spcAft>
                <a:spcPts val="600"/>
              </a:spcAft>
              <a:buFont typeface="Arial" panose="020B0604020202020204" pitchFamily="34" charset="0"/>
              <a:buChar char="•"/>
            </a:pPr>
            <a:r>
              <a:rPr lang="en-US" sz="3000" i="1">
                <a:latin typeface="Open Sans" panose="020B0606030504020204" pitchFamily="34" charset="0"/>
                <a:ea typeface="Open Sans" panose="020B0606030504020204" pitchFamily="34" charset="0"/>
                <a:cs typeface="Open Sans" panose="020B0606030504020204" pitchFamily="34" charset="0"/>
              </a:rPr>
              <a:t>Government Data (Census, CBO)</a:t>
            </a:r>
          </a:p>
        </p:txBody>
      </p:sp>
      <p:pic>
        <p:nvPicPr>
          <p:cNvPr id="5" name="Picture 4" descr="Text&#10;&#10;Description automatically generated with medium confidence">
            <a:extLst>
              <a:ext uri="{FF2B5EF4-FFF2-40B4-BE49-F238E27FC236}">
                <a16:creationId xmlns:a16="http://schemas.microsoft.com/office/drawing/2014/main" id="{363DD45E-8CAD-264A-B327-D12E568E2E9E}"/>
              </a:ext>
            </a:extLst>
          </p:cNvPr>
          <p:cNvPicPr>
            <a:picLocks noChangeAspect="1"/>
          </p:cNvPicPr>
          <p:nvPr/>
        </p:nvPicPr>
        <p:blipFill>
          <a:blip r:embed="rId4"/>
          <a:stretch>
            <a:fillRect/>
          </a:stretch>
        </p:blipFill>
        <p:spPr>
          <a:xfrm>
            <a:off x="10511246" y="41948"/>
            <a:ext cx="1680754" cy="1680754"/>
          </a:xfrm>
          <a:prstGeom prst="rect">
            <a:avLst/>
          </a:prstGeom>
        </p:spPr>
      </p:pic>
      <p:sp>
        <p:nvSpPr>
          <p:cNvPr id="2" name="Slide Number Placeholder 1">
            <a:extLst>
              <a:ext uri="{FF2B5EF4-FFF2-40B4-BE49-F238E27FC236}">
                <a16:creationId xmlns:a16="http://schemas.microsoft.com/office/drawing/2014/main" id="{44EE63B5-05EB-0255-E7A7-89EC0EF4FA33}"/>
              </a:ext>
            </a:extLst>
          </p:cNvPr>
          <p:cNvSpPr>
            <a:spLocks noGrp="1"/>
          </p:cNvSpPr>
          <p:nvPr>
            <p:ph type="sldNum" sz="quarter" idx="10"/>
          </p:nvPr>
        </p:nvSpPr>
        <p:spPr/>
        <p:txBody>
          <a:bodyPr/>
          <a:lstStyle/>
          <a:p>
            <a:fld id="{E44B2F36-CA91-43D8-8EB5-8826FF2677A1}" type="slidenum">
              <a:rPr lang="en-US" smtClean="0"/>
              <a:pPr/>
              <a:t>7</a:t>
            </a:fld>
            <a:endParaRPr lang="en-US"/>
          </a:p>
        </p:txBody>
      </p:sp>
    </p:spTree>
    <p:extLst>
      <p:ext uri="{BB962C8B-B14F-4D97-AF65-F5344CB8AC3E}">
        <p14:creationId xmlns:p14="http://schemas.microsoft.com/office/powerpoint/2010/main" val="2805976150"/>
      </p:ext>
    </p:extLst>
  </p:cSld>
  <p:clrMapOvr>
    <a:masterClrMapping/>
  </p:clrMapOvr>
  <p:extLst>
    <p:ext uri="{6950BFC3-D8DA-4A85-94F7-54DA5524770B}">
      <p188:commentRel xmlns:p188="http://schemas.microsoft.com/office/powerpoint/2018/8/main" r:id="rId3"/>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F0AF678-9D00-4F4A-8358-C8698305689A}"/>
              </a:ext>
            </a:extLst>
          </p:cNvPr>
          <p:cNvSpPr>
            <a:spLocks noGrp="1"/>
          </p:cNvSpPr>
          <p:nvPr>
            <p:ph type="ctrTitle"/>
          </p:nvPr>
        </p:nvSpPr>
        <p:spPr>
          <a:xfrm>
            <a:off x="113211" y="411545"/>
            <a:ext cx="10726548" cy="693355"/>
          </a:xfrm>
        </p:spPr>
        <p:txBody>
          <a:bodyPr>
            <a:normAutofit fontScale="90000"/>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spcAft>
                <a:spcPts val="1800"/>
              </a:spcAft>
            </a:pPr>
            <a:r>
              <a:rPr lang="en-US" sz="4267" b="1">
                <a:solidFill>
                  <a:srgbClr val="D50032"/>
                </a:solidFill>
                <a:latin typeface="Open Sans"/>
                <a:ea typeface="Open Sans" panose="020B0606030504020204" pitchFamily="34" charset="0"/>
                <a:cs typeface="Open Sans" panose="020B0606030504020204" pitchFamily="34" charset="0"/>
              </a:rPr>
              <a:t>Making the Conservative Case for the CTC</a:t>
            </a:r>
          </a:p>
        </p:txBody>
      </p:sp>
      <p:sp>
        <p:nvSpPr>
          <p:cNvPr id="7" name="TextBox 6">
            <a:extLst>
              <a:ext uri="{FF2B5EF4-FFF2-40B4-BE49-F238E27FC236}">
                <a16:creationId xmlns:a16="http://schemas.microsoft.com/office/drawing/2014/main" id="{C339DF71-F421-1D4E-9764-036EDF812874}"/>
              </a:ext>
            </a:extLst>
          </p:cNvPr>
          <p:cNvSpPr txBox="1"/>
          <p:nvPr/>
        </p:nvSpPr>
        <p:spPr>
          <a:xfrm>
            <a:off x="625075" y="1285510"/>
            <a:ext cx="10726548" cy="5027595"/>
          </a:xfrm>
          <a:prstGeom prst="rect">
            <a:avLst/>
          </a:prstGeom>
          <a:noFill/>
        </p:spPr>
        <p:txBody>
          <a:bodyPr wrap="square">
            <a:spAutoFit/>
          </a:bodyPr>
          <a:lstStyle/>
          <a:p>
            <a:pPr indent="-228600" defTabSz="914400">
              <a:lnSpc>
                <a:spcPct val="114000"/>
              </a:lnSpc>
              <a:spcAft>
                <a:spcPts val="600"/>
              </a:spcAft>
              <a:buFont typeface="Arial" panose="020B0604020202020204" pitchFamily="34" charset="0"/>
              <a:buChar char="•"/>
            </a:pPr>
            <a:r>
              <a:rPr lang="en-US" sz="3000" b="1" dirty="0">
                <a:latin typeface="Open Sans" panose="020B0606030504020204" pitchFamily="34" charset="0"/>
                <a:ea typeface="Open Sans" panose="020B0606030504020204" pitchFamily="34" charset="0"/>
                <a:cs typeface="Open Sans" panose="020B0606030504020204" pitchFamily="34" charset="0"/>
              </a:rPr>
              <a:t>Finding Shared Values</a:t>
            </a:r>
          </a:p>
          <a:p>
            <a:pPr marL="800100" lvl="1" indent="-228600" defTabSz="914400">
              <a:lnSpc>
                <a:spcPct val="114000"/>
              </a:lnSpc>
              <a:spcAft>
                <a:spcPts val="600"/>
              </a:spcAft>
              <a:buFont typeface="Arial" panose="020B0604020202020204" pitchFamily="34" charset="0"/>
              <a:buChar char="•"/>
            </a:pPr>
            <a:r>
              <a:rPr lang="en-US" sz="3000" dirty="0">
                <a:latin typeface="Open Sans" panose="020B0606030504020204" pitchFamily="34" charset="0"/>
                <a:ea typeface="Open Sans" panose="020B0606030504020204" pitchFamily="34" charset="0"/>
                <a:cs typeface="Open Sans" panose="020B0606030504020204" pitchFamily="34" charset="0"/>
              </a:rPr>
              <a:t>Consider workshops on Motivational Interviewing where we have discussed finding shared values. </a:t>
            </a:r>
            <a:r>
              <a:rPr lang="en-US" sz="3000" dirty="0">
                <a:latin typeface="Open Sans" panose="020B0606030504020204" pitchFamily="34" charset="0"/>
                <a:ea typeface="Open Sans" panose="020B0606030504020204" pitchFamily="34" charset="0"/>
                <a:cs typeface="Open Sans" panose="020B0606030504020204" pitchFamily="34" charset="0"/>
                <a:hlinkClick r:id="rId3"/>
              </a:rPr>
              <a:t>Link to past Motivational Interviewing training</a:t>
            </a:r>
            <a:endParaRPr lang="en-US" sz="3000" dirty="0">
              <a:latin typeface="Open Sans" panose="020B0606030504020204" pitchFamily="34" charset="0"/>
              <a:ea typeface="Open Sans" panose="020B0606030504020204" pitchFamily="34" charset="0"/>
              <a:cs typeface="Open Sans" panose="020B0606030504020204" pitchFamily="34" charset="0"/>
            </a:endParaRPr>
          </a:p>
          <a:p>
            <a:pPr marL="800100" lvl="1" indent="-228600" defTabSz="914400">
              <a:lnSpc>
                <a:spcPct val="114000"/>
              </a:lnSpc>
              <a:spcAft>
                <a:spcPts val="600"/>
              </a:spcAft>
              <a:buFont typeface="Arial" panose="020B0604020202020204" pitchFamily="34" charset="0"/>
              <a:buChar char="•"/>
            </a:pPr>
            <a:r>
              <a:rPr lang="en-US" sz="3000" dirty="0">
                <a:latin typeface="Open Sans" panose="020B0606030504020204" pitchFamily="34" charset="0"/>
                <a:ea typeface="Open Sans" panose="020B0606030504020204" pitchFamily="34" charset="0"/>
                <a:cs typeface="Open Sans" panose="020B0606030504020204" pitchFamily="34" charset="0"/>
              </a:rPr>
              <a:t>Some values you may share with conservatives:</a:t>
            </a:r>
          </a:p>
          <a:p>
            <a:pPr marL="1143000" lvl="2" indent="-228600" defTabSz="914400">
              <a:lnSpc>
                <a:spcPct val="114000"/>
              </a:lnSpc>
              <a:buFont typeface="Arial" panose="020B0604020202020204" pitchFamily="34" charset="0"/>
              <a:buChar char="•"/>
            </a:pPr>
            <a:r>
              <a:rPr lang="en-US" sz="3000" i="1" dirty="0">
                <a:latin typeface="Open Sans" panose="020B0606030504020204" pitchFamily="34" charset="0"/>
                <a:ea typeface="Open Sans" panose="020B0606030504020204" pitchFamily="34" charset="0"/>
                <a:cs typeface="Open Sans" panose="020B0606030504020204" pitchFamily="34" charset="0"/>
              </a:rPr>
              <a:t>Bipartisanship                         </a:t>
            </a:r>
          </a:p>
          <a:p>
            <a:pPr marL="1143000" lvl="2" indent="-228600" defTabSz="914400">
              <a:lnSpc>
                <a:spcPct val="114000"/>
              </a:lnSpc>
              <a:buFont typeface="Arial" panose="020B0604020202020204" pitchFamily="34" charset="0"/>
              <a:buChar char="•"/>
            </a:pPr>
            <a:r>
              <a:rPr lang="en-US" sz="3000" i="1" dirty="0">
                <a:latin typeface="Open Sans"/>
                <a:ea typeface="Open Sans"/>
                <a:cs typeface="Open Sans"/>
              </a:rPr>
              <a:t>Family Stability &amp; Self-Sufficiency</a:t>
            </a:r>
            <a:endParaRPr lang="en-US" sz="3000" i="1" dirty="0">
              <a:latin typeface="Open Sans" panose="020B0606030504020204" pitchFamily="34" charset="0"/>
              <a:ea typeface="Open Sans" panose="020B0606030504020204" pitchFamily="34" charset="0"/>
              <a:cs typeface="Open Sans" panose="020B0606030504020204" pitchFamily="34" charset="0"/>
            </a:endParaRPr>
          </a:p>
          <a:p>
            <a:pPr marL="1143000" lvl="2" indent="-228600" defTabSz="914400">
              <a:lnSpc>
                <a:spcPct val="114000"/>
              </a:lnSpc>
              <a:buFont typeface="Arial" panose="020B0604020202020204" pitchFamily="34" charset="0"/>
              <a:buChar char="•"/>
            </a:pPr>
            <a:r>
              <a:rPr lang="en-US" sz="3000" i="1" dirty="0">
                <a:latin typeface="Open Sans" panose="020B0606030504020204" pitchFamily="34" charset="0"/>
                <a:ea typeface="Open Sans" panose="020B0606030504020204" pitchFamily="34" charset="0"/>
                <a:cs typeface="Open Sans" panose="020B0606030504020204" pitchFamily="34" charset="0"/>
              </a:rPr>
              <a:t>Parental Freedom</a:t>
            </a:r>
          </a:p>
          <a:p>
            <a:pPr marL="1143000" lvl="2" indent="-228600" defTabSz="914400">
              <a:lnSpc>
                <a:spcPct val="114000"/>
              </a:lnSpc>
              <a:buFont typeface="Arial" panose="020B0604020202020204" pitchFamily="34" charset="0"/>
              <a:buChar char="•"/>
            </a:pPr>
            <a:r>
              <a:rPr lang="en-US" sz="3000" i="1" dirty="0">
                <a:latin typeface="Open Sans" panose="020B0606030504020204" pitchFamily="34" charset="0"/>
                <a:ea typeface="Open Sans" panose="020B0606030504020204" pitchFamily="34" charset="0"/>
                <a:cs typeface="Open Sans" panose="020B0606030504020204" pitchFamily="34" charset="0"/>
              </a:rPr>
              <a:t>Economic Growth (especially locally)</a:t>
            </a:r>
          </a:p>
        </p:txBody>
      </p:sp>
      <p:pic>
        <p:nvPicPr>
          <p:cNvPr id="5" name="Picture 4" descr="Text&#10;&#10;Description automatically generated with medium confidence">
            <a:extLst>
              <a:ext uri="{FF2B5EF4-FFF2-40B4-BE49-F238E27FC236}">
                <a16:creationId xmlns:a16="http://schemas.microsoft.com/office/drawing/2014/main" id="{363DD45E-8CAD-264A-B327-D12E568E2E9E}"/>
              </a:ext>
            </a:extLst>
          </p:cNvPr>
          <p:cNvPicPr>
            <a:picLocks noChangeAspect="1"/>
          </p:cNvPicPr>
          <p:nvPr/>
        </p:nvPicPr>
        <p:blipFill>
          <a:blip r:embed="rId4"/>
          <a:stretch>
            <a:fillRect/>
          </a:stretch>
        </p:blipFill>
        <p:spPr>
          <a:xfrm>
            <a:off x="10511246" y="41948"/>
            <a:ext cx="1680754" cy="1680754"/>
          </a:xfrm>
          <a:prstGeom prst="rect">
            <a:avLst/>
          </a:prstGeom>
        </p:spPr>
      </p:pic>
      <p:sp>
        <p:nvSpPr>
          <p:cNvPr id="2" name="Slide Number Placeholder 1">
            <a:extLst>
              <a:ext uri="{FF2B5EF4-FFF2-40B4-BE49-F238E27FC236}">
                <a16:creationId xmlns:a16="http://schemas.microsoft.com/office/drawing/2014/main" id="{3D5F9CA3-BAC3-0E8D-B641-53ACB2656BE9}"/>
              </a:ext>
            </a:extLst>
          </p:cNvPr>
          <p:cNvSpPr>
            <a:spLocks noGrp="1"/>
          </p:cNvSpPr>
          <p:nvPr>
            <p:ph type="sldNum" sz="quarter" idx="10"/>
          </p:nvPr>
        </p:nvSpPr>
        <p:spPr/>
        <p:txBody>
          <a:bodyPr/>
          <a:lstStyle/>
          <a:p>
            <a:fld id="{E44B2F36-CA91-43D8-8EB5-8826FF2677A1}" type="slidenum">
              <a:rPr lang="en-US" smtClean="0"/>
              <a:pPr/>
              <a:t>8</a:t>
            </a:fld>
            <a:endParaRPr lang="en-US"/>
          </a:p>
        </p:txBody>
      </p:sp>
    </p:spTree>
    <p:extLst>
      <p:ext uri="{BB962C8B-B14F-4D97-AF65-F5344CB8AC3E}">
        <p14:creationId xmlns:p14="http://schemas.microsoft.com/office/powerpoint/2010/main" val="622362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F0AF678-9D00-4F4A-8358-C8698305689A}"/>
              </a:ext>
            </a:extLst>
          </p:cNvPr>
          <p:cNvSpPr>
            <a:spLocks noGrp="1"/>
          </p:cNvSpPr>
          <p:nvPr>
            <p:ph type="ctrTitle"/>
          </p:nvPr>
        </p:nvSpPr>
        <p:spPr>
          <a:xfrm>
            <a:off x="0" y="397143"/>
            <a:ext cx="10726548" cy="642987"/>
          </a:xfrm>
        </p:spPr>
        <p:txBody>
          <a:bodyPr>
            <a:normAutofit fontScale="90000"/>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spcAft>
                <a:spcPts val="1800"/>
              </a:spcAft>
            </a:pPr>
            <a:r>
              <a:rPr lang="en-US" sz="4267" b="1">
                <a:solidFill>
                  <a:srgbClr val="D50032"/>
                </a:solidFill>
                <a:latin typeface="Open Sans"/>
                <a:ea typeface="Open Sans" panose="020B0606030504020204" pitchFamily="34" charset="0"/>
                <a:cs typeface="Open Sans" panose="020B0606030504020204" pitchFamily="34" charset="0"/>
              </a:rPr>
              <a:t>Making the Conservative Case for the CTC</a:t>
            </a:r>
          </a:p>
        </p:txBody>
      </p:sp>
      <p:sp>
        <p:nvSpPr>
          <p:cNvPr id="7" name="TextBox 6">
            <a:extLst>
              <a:ext uri="{FF2B5EF4-FFF2-40B4-BE49-F238E27FC236}">
                <a16:creationId xmlns:a16="http://schemas.microsoft.com/office/drawing/2014/main" id="{C339DF71-F421-1D4E-9764-036EDF812874}"/>
              </a:ext>
            </a:extLst>
          </p:cNvPr>
          <p:cNvSpPr txBox="1"/>
          <p:nvPr/>
        </p:nvSpPr>
        <p:spPr>
          <a:xfrm>
            <a:off x="732726" y="1626674"/>
            <a:ext cx="10726548" cy="4051943"/>
          </a:xfrm>
          <a:prstGeom prst="rect">
            <a:avLst/>
          </a:prstGeom>
          <a:noFill/>
        </p:spPr>
        <p:txBody>
          <a:bodyPr wrap="square">
            <a:spAutoFit/>
          </a:bodyPr>
          <a:lstStyle/>
          <a:p>
            <a:pPr indent="-228600" defTabSz="914400">
              <a:lnSpc>
                <a:spcPct val="114000"/>
              </a:lnSpc>
              <a:spcAft>
                <a:spcPts val="600"/>
              </a:spcAft>
              <a:buFont typeface="Arial" panose="020B0604020202020204" pitchFamily="34" charset="0"/>
              <a:buChar char="•"/>
            </a:pPr>
            <a:r>
              <a:rPr lang="en-US" sz="3000" b="1" dirty="0">
                <a:latin typeface="Open Sans" panose="020B0606030504020204" pitchFamily="34" charset="0"/>
                <a:ea typeface="Open Sans" panose="020B0606030504020204" pitchFamily="34" charset="0"/>
                <a:cs typeface="Open Sans" panose="020B0606030504020204" pitchFamily="34" charset="0"/>
              </a:rPr>
              <a:t>Finding Shared Goals</a:t>
            </a:r>
          </a:p>
          <a:p>
            <a:pPr marL="800100" lvl="1" indent="-228600" defTabSz="914400">
              <a:lnSpc>
                <a:spcPct val="114000"/>
              </a:lnSpc>
              <a:spcAft>
                <a:spcPts val="600"/>
              </a:spcAft>
              <a:buFont typeface="Arial" panose="020B0604020202020204" pitchFamily="34" charset="0"/>
              <a:buChar char="•"/>
            </a:pPr>
            <a:r>
              <a:rPr lang="en-US" sz="3000" dirty="0">
                <a:latin typeface="Open Sans" panose="020B0606030504020204" pitchFamily="34" charset="0"/>
                <a:ea typeface="Open Sans" panose="020B0606030504020204" pitchFamily="34" charset="0"/>
                <a:cs typeface="Open Sans" panose="020B0606030504020204" pitchFamily="34" charset="0"/>
              </a:rPr>
              <a:t>This is the biggest challenge</a:t>
            </a:r>
          </a:p>
          <a:p>
            <a:pPr marL="800100" lvl="1" indent="-228600" defTabSz="914400">
              <a:lnSpc>
                <a:spcPct val="114000"/>
              </a:lnSpc>
              <a:spcAft>
                <a:spcPts val="600"/>
              </a:spcAft>
              <a:buFont typeface="Arial" panose="020B0604020202020204" pitchFamily="34" charset="0"/>
              <a:buChar char="•"/>
            </a:pPr>
            <a:r>
              <a:rPr lang="en-US" sz="3000" b="1" dirty="0">
                <a:latin typeface="Open Sans" panose="020B0606030504020204" pitchFamily="34" charset="0"/>
                <a:ea typeface="Open Sans" panose="020B0606030504020204" pitchFamily="34" charset="0"/>
                <a:cs typeface="Open Sans" panose="020B0606030504020204" pitchFamily="34" charset="0"/>
              </a:rPr>
              <a:t>Objective: </a:t>
            </a:r>
            <a:r>
              <a:rPr lang="en-US" sz="3000" dirty="0">
                <a:latin typeface="Open Sans" panose="020B0606030504020204" pitchFamily="34" charset="0"/>
                <a:ea typeface="Open Sans" panose="020B0606030504020204" pitchFamily="34" charset="0"/>
                <a:cs typeface="Open Sans" panose="020B0606030504020204" pitchFamily="34" charset="0"/>
              </a:rPr>
              <a:t>align on shared goal to expand the CTC (even if it is “reluctant acceptance”)</a:t>
            </a:r>
          </a:p>
          <a:p>
            <a:pPr marL="800100" lvl="1" indent="-228600" defTabSz="914400">
              <a:lnSpc>
                <a:spcPct val="114000"/>
              </a:lnSpc>
              <a:spcAft>
                <a:spcPts val="600"/>
              </a:spcAft>
              <a:buFont typeface="Arial" panose="020B0604020202020204" pitchFamily="34" charset="0"/>
              <a:buChar char="•"/>
            </a:pPr>
            <a:r>
              <a:rPr lang="en-US" sz="3000" dirty="0">
                <a:latin typeface="Open Sans" panose="020B0606030504020204" pitchFamily="34" charset="0"/>
                <a:ea typeface="Open Sans" panose="020B0606030504020204" pitchFamily="34" charset="0"/>
                <a:cs typeface="Open Sans" panose="020B0606030504020204" pitchFamily="34" charset="0"/>
              </a:rPr>
              <a:t>Put it all together in one clear compelling case – tailored elevator speech</a:t>
            </a:r>
          </a:p>
          <a:p>
            <a:pPr marL="800100" lvl="1" indent="-228600" defTabSz="914400">
              <a:lnSpc>
                <a:spcPct val="114000"/>
              </a:lnSpc>
              <a:spcAft>
                <a:spcPts val="1200"/>
              </a:spcAft>
              <a:buFont typeface="Arial" panose="020B0604020202020204" pitchFamily="34" charset="0"/>
              <a:buChar char="•"/>
            </a:pPr>
            <a:r>
              <a:rPr lang="en-US" sz="3000" dirty="0">
                <a:latin typeface="Open Sans" panose="020B0606030504020204" pitchFamily="34" charset="0"/>
                <a:ea typeface="Open Sans" panose="020B0606030504020204" pitchFamily="34" charset="0"/>
                <a:cs typeface="Open Sans" panose="020B0606030504020204" pitchFamily="34" charset="0"/>
              </a:rPr>
              <a:t>Must be ready for pushback</a:t>
            </a:r>
          </a:p>
        </p:txBody>
      </p:sp>
      <p:pic>
        <p:nvPicPr>
          <p:cNvPr id="5" name="Picture 4" descr="Text&#10;&#10;Description automatically generated with medium confidence">
            <a:extLst>
              <a:ext uri="{FF2B5EF4-FFF2-40B4-BE49-F238E27FC236}">
                <a16:creationId xmlns:a16="http://schemas.microsoft.com/office/drawing/2014/main" id="{1A10DC65-46FA-0342-A6D8-333DC3124FEC}"/>
              </a:ext>
            </a:extLst>
          </p:cNvPr>
          <p:cNvPicPr>
            <a:picLocks noChangeAspect="1"/>
          </p:cNvPicPr>
          <p:nvPr/>
        </p:nvPicPr>
        <p:blipFill>
          <a:blip r:embed="rId4"/>
          <a:stretch>
            <a:fillRect/>
          </a:stretch>
        </p:blipFill>
        <p:spPr>
          <a:xfrm>
            <a:off x="10511246" y="0"/>
            <a:ext cx="1680754" cy="1680754"/>
          </a:xfrm>
          <a:prstGeom prst="rect">
            <a:avLst/>
          </a:prstGeom>
        </p:spPr>
      </p:pic>
      <p:sp>
        <p:nvSpPr>
          <p:cNvPr id="2" name="Slide Number Placeholder 1">
            <a:extLst>
              <a:ext uri="{FF2B5EF4-FFF2-40B4-BE49-F238E27FC236}">
                <a16:creationId xmlns:a16="http://schemas.microsoft.com/office/drawing/2014/main" id="{A884D1B1-C629-C5E7-3E67-AF0F9ECE7A3C}"/>
              </a:ext>
            </a:extLst>
          </p:cNvPr>
          <p:cNvSpPr>
            <a:spLocks noGrp="1"/>
          </p:cNvSpPr>
          <p:nvPr>
            <p:ph type="sldNum" sz="quarter" idx="10"/>
          </p:nvPr>
        </p:nvSpPr>
        <p:spPr/>
        <p:txBody>
          <a:bodyPr/>
          <a:lstStyle/>
          <a:p>
            <a:fld id="{E44B2F36-CA91-43D8-8EB5-8826FF2677A1}" type="slidenum">
              <a:rPr lang="en-US" smtClean="0"/>
              <a:pPr/>
              <a:t>9</a:t>
            </a:fld>
            <a:endParaRPr lang="en-US"/>
          </a:p>
        </p:txBody>
      </p:sp>
    </p:spTree>
    <p:extLst>
      <p:ext uri="{BB962C8B-B14F-4D97-AF65-F5344CB8AC3E}">
        <p14:creationId xmlns:p14="http://schemas.microsoft.com/office/powerpoint/2010/main" val="2062139127"/>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1DF2243E6C85A4794611ACAEA088222" ma:contentTypeVersion="12" ma:contentTypeDescription="Create a new document." ma:contentTypeScope="" ma:versionID="2ae2e35b561639a804116eff63996398">
  <xsd:schema xmlns:xsd="http://www.w3.org/2001/XMLSchema" xmlns:xs="http://www.w3.org/2001/XMLSchema" xmlns:p="http://schemas.microsoft.com/office/2006/metadata/properties" xmlns:ns2="ef035fee-706e-4acb-9a43-6ee1a9ecef89" xmlns:ns3="e1541ae8-567d-462c-9e78-c3b0dfdaed9d" targetNamespace="http://schemas.microsoft.com/office/2006/metadata/properties" ma:root="true" ma:fieldsID="b8d69c45f7ee132e03bd064721501db2" ns2:_="" ns3:_="">
    <xsd:import namespace="ef035fee-706e-4acb-9a43-6ee1a9ecef89"/>
    <xsd:import namespace="e1541ae8-567d-462c-9e78-c3b0dfdaed9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035fee-706e-4acb-9a43-6ee1a9ecef8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1541ae8-567d-462c-9e78-c3b0dfdaed9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4F78F34-FC83-400C-9F33-CD65183FFA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f035fee-706e-4acb-9a43-6ee1a9ecef89"/>
    <ds:schemaRef ds:uri="e1541ae8-567d-462c-9e78-c3b0dfdaed9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C03DB13-CEF8-4A40-9E26-8DF9AD8D4DA5}">
  <ds:schemaRefs>
    <ds:schemaRef ds:uri="http://schemas.microsoft.com/sharepoint/v3/contenttype/forms"/>
  </ds:schemaRefs>
</ds:datastoreItem>
</file>

<file path=customXml/itemProps3.xml><?xml version="1.0" encoding="utf-8"?>
<ds:datastoreItem xmlns:ds="http://schemas.openxmlformats.org/officeDocument/2006/customXml" ds:itemID="{5B0C890C-29A3-46BB-BE81-E8240531C8F6}">
  <ds:schemaRefs>
    <ds:schemaRef ds:uri="http://schemas.microsoft.com/office/infopath/2007/PartnerControls"/>
    <ds:schemaRef ds:uri="http://schemas.openxmlformats.org/package/2006/metadata/core-properties"/>
    <ds:schemaRef ds:uri="ef035fee-706e-4acb-9a43-6ee1a9ecef89"/>
    <ds:schemaRef ds:uri="http://purl.org/dc/terms/"/>
    <ds:schemaRef ds:uri="http://purl.org/dc/elements/1.1/"/>
    <ds:schemaRef ds:uri="http://schemas.microsoft.com/office/2006/metadata/properties"/>
    <ds:schemaRef ds:uri="http://schemas.microsoft.com/office/2006/documentManagement/types"/>
    <ds:schemaRef ds:uri="http://purl.org/dc/dcmitype/"/>
    <ds:schemaRef ds:uri="e1541ae8-567d-462c-9e78-c3b0dfdaed9d"/>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1156</Words>
  <Application>Microsoft Office PowerPoint</Application>
  <PresentationFormat>Widescreen</PresentationFormat>
  <Paragraphs>152</Paragraphs>
  <Slides>19</Slides>
  <Notes>18</Notes>
  <HiddenSlides>0</HiddenSlides>
  <MMClips>1</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19</vt:i4>
      </vt:variant>
    </vt:vector>
  </HeadingPairs>
  <TitlesOfParts>
    <vt:vector size="25" baseType="lpstr">
      <vt:lpstr>Arial</vt:lpstr>
      <vt:lpstr>Calibri</vt:lpstr>
      <vt:lpstr>Open Sans</vt:lpstr>
      <vt:lpstr>Zilla Slab</vt:lpstr>
      <vt:lpstr>Office Theme</vt:lpstr>
      <vt:lpstr>Custom Design</vt:lpstr>
      <vt:lpstr>PowerPoint Presentation</vt:lpstr>
      <vt:lpstr>Welcome and Icebreaker</vt:lpstr>
      <vt:lpstr>Our Anti-Oppression Values</vt:lpstr>
      <vt:lpstr>Latest from Capitol Hill</vt:lpstr>
      <vt:lpstr>Congressional Champions in the News</vt:lpstr>
      <vt:lpstr>Making the Conservative Case for the CTC</vt:lpstr>
      <vt:lpstr>Making the Conservative Case for the CTC</vt:lpstr>
      <vt:lpstr>Making the Conservative Case for the CTC</vt:lpstr>
      <vt:lpstr>Making the Conservative Case for the CTC</vt:lpstr>
      <vt:lpstr>Making the Conservative Case for the CTC</vt:lpstr>
      <vt:lpstr>Common Arguments against CTC Expansion</vt:lpstr>
      <vt:lpstr>Common Arguments against CTC Expansion</vt:lpstr>
      <vt:lpstr>Common Arguments against CTC Expansion</vt:lpstr>
      <vt:lpstr>Common Arguments against CTC Expansion </vt:lpstr>
      <vt:lpstr>PowerPoint Presentation</vt:lpstr>
      <vt:lpstr>Let’s Practice</vt:lpstr>
      <vt:lpstr>RESULTS U.S. Poverty Key Action</vt:lpstr>
      <vt:lpstr>RESULTS U.S. Poverty Key Action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Plasterer</dc:creator>
  <cp:lastModifiedBy>Jos Linn</cp:lastModifiedBy>
  <cp:revision>1</cp:revision>
  <dcterms:created xsi:type="dcterms:W3CDTF">2022-06-21T20:41:45Z</dcterms:created>
  <dcterms:modified xsi:type="dcterms:W3CDTF">2022-09-23T01:13:22Z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0x010100E1DF2243E6C85A4794611ACAEA088222</vt:lpwstr>
  </property>
  <property fmtid="{D5CDD505-2E9C-101B-9397-08002B2CF9AE}" pid="3" name="MediaServiceImageTags">
    <vt:lpwstr/>
  </property>
  <property fmtid="{D5CDD505-2E9C-101B-9397-08002B2CF9AE}" pid="4" name="NXPowerLiteLastOptimized">
    <vt:lpwstr>227695</vt:lpwstr>
  </property>
  <property fmtid="{D5CDD505-2E9C-101B-9397-08002B2CF9AE}" pid="5" name="NXPowerLiteSettings">
    <vt:lpwstr>F7000400038000</vt:lpwstr>
  </property>
  <property fmtid="{D5CDD505-2E9C-101B-9397-08002B2CF9AE}" pid="6" name="NXPowerLiteVersion">
    <vt:lpwstr>S9.2.0</vt:lpwstr>
  </property>
</Properties>
</file>