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5" r:id="rId4"/>
    <p:sldMasterId id="2147483769" r:id="rId5"/>
    <p:sldMasterId id="2147483764" r:id="rId6"/>
    <p:sldMasterId id="2147483694" r:id="rId7"/>
    <p:sldMasterId id="2147483717" r:id="rId8"/>
    <p:sldMasterId id="2147483734" r:id="rId9"/>
    <p:sldMasterId id="2147483679" r:id="rId10"/>
    <p:sldMasterId id="2147483813" r:id="rId11"/>
    <p:sldMasterId id="2147483807" r:id="rId12"/>
    <p:sldMasterId id="2147483648" r:id="rId13"/>
    <p:sldMasterId id="2147483845" r:id="rId14"/>
  </p:sldMasterIdLst>
  <p:notesMasterIdLst>
    <p:notesMasterId r:id="rId75"/>
  </p:notesMasterIdLst>
  <p:sldIdLst>
    <p:sldId id="953" r:id="rId15"/>
    <p:sldId id="1346" r:id="rId16"/>
    <p:sldId id="1697" r:id="rId17"/>
    <p:sldId id="1711" r:id="rId18"/>
    <p:sldId id="1702" r:id="rId19"/>
    <p:sldId id="1699" r:id="rId20"/>
    <p:sldId id="1698" r:id="rId21"/>
    <p:sldId id="1695" r:id="rId22"/>
    <p:sldId id="1694" r:id="rId23"/>
    <p:sldId id="1693" r:id="rId24"/>
    <p:sldId id="1692" r:id="rId25"/>
    <p:sldId id="1691" r:id="rId26"/>
    <p:sldId id="1690" r:id="rId27"/>
    <p:sldId id="1689" r:id="rId28"/>
    <p:sldId id="1688" r:id="rId29"/>
    <p:sldId id="1687" r:id="rId30"/>
    <p:sldId id="1686" r:id="rId31"/>
    <p:sldId id="1685" r:id="rId32"/>
    <p:sldId id="1684" r:id="rId33"/>
    <p:sldId id="1683" r:id="rId34"/>
    <p:sldId id="1682" r:id="rId35"/>
    <p:sldId id="1681" r:id="rId36"/>
    <p:sldId id="1680" r:id="rId37"/>
    <p:sldId id="1679" r:id="rId38"/>
    <p:sldId id="1678" r:id="rId39"/>
    <p:sldId id="1677" r:id="rId40"/>
    <p:sldId id="1676" r:id="rId41"/>
    <p:sldId id="1675" r:id="rId42"/>
    <p:sldId id="1674" r:id="rId43"/>
    <p:sldId id="1673" r:id="rId44"/>
    <p:sldId id="1707" r:id="rId45"/>
    <p:sldId id="1672" r:id="rId46"/>
    <p:sldId id="1671" r:id="rId47"/>
    <p:sldId id="1670" r:id="rId48"/>
    <p:sldId id="1669" r:id="rId49"/>
    <p:sldId id="1668" r:id="rId50"/>
    <p:sldId id="1703" r:id="rId51"/>
    <p:sldId id="1666" r:id="rId52"/>
    <p:sldId id="1667" r:id="rId53"/>
    <p:sldId id="1710" r:id="rId54"/>
    <p:sldId id="1665" r:id="rId55"/>
    <p:sldId id="1709" r:id="rId56"/>
    <p:sldId id="1664" r:id="rId57"/>
    <p:sldId id="1706" r:id="rId58"/>
    <p:sldId id="1708" r:id="rId59"/>
    <p:sldId id="1663" r:id="rId60"/>
    <p:sldId id="1700" r:id="rId61"/>
    <p:sldId id="1712" r:id="rId62"/>
    <p:sldId id="1713" r:id="rId63"/>
    <p:sldId id="1701" r:id="rId64"/>
    <p:sldId id="1704" r:id="rId65"/>
    <p:sldId id="1714" r:id="rId66"/>
    <p:sldId id="1705" r:id="rId67"/>
    <p:sldId id="1651" r:id="rId68"/>
    <p:sldId id="1662" r:id="rId69"/>
    <p:sldId id="1652" r:id="rId70"/>
    <p:sldId id="1653" r:id="rId71"/>
    <p:sldId id="1696" r:id="rId72"/>
    <p:sldId id="1620" r:id="rId73"/>
    <p:sldId id="954" r:id="rId7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236F06-47AD-FC03-EDF0-2FCA5D3AFB9E}" name="Katie Fleischer" initials="KF" userId="S::kfleischer@results.org::245d91a2-b874-4458-8cf1-313eb8d1d067" providerId="AD"/>
  <p188:author id="{0521AA30-22C4-80C6-2A4C-19C759C2BBBA}" name="Meredith Dodson" initials="MD" userId="S::mdodson@results.org::b527efdd-0004-489a-9f17-7b9e156c8416" providerId="AD"/>
  <p188:author id="{BD823E34-3925-9941-8C30-25418EC29A5A}" name="Sean" initials="S" userId="Sean" providerId="None"/>
  <p188:author id="{BB9DAE35-DCE7-55EA-A43E-6B5F23787161}" name="Michael Santos" initials="MS" userId="S::msantos@results.org::c2c81859-0763-49e8-9efe-48b9db78a9cc" providerId="AD"/>
  <p188:author id="{EF24129D-97F3-C03F-308B-4B66F8341C5F}" name="Ken Patterson" initials="KP" userId="S::kpatterson@results.org::88e63aaa-76ae-4019-8c1c-bcddfe995a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isa Marchal" initials="LM" lastIdx="1" clrIdx="6">
    <p:extLst>
      <p:ext uri="{19B8F6BF-5375-455C-9EA6-DF929625EA0E}">
        <p15:presenceInfo xmlns:p15="http://schemas.microsoft.com/office/powerpoint/2012/main" userId="S::lmarchal@results.org::a3c7f03c-0fb5-4fb0-bd6e-4e40ec3db419" providerId="AD"/>
      </p:ext>
    </p:extLst>
  </p:cmAuthor>
  <p:cmAuthor id="1" name="Meredith Dodson" initials="MD" lastIdx="33" clrIdx="0">
    <p:extLst>
      <p:ext uri="{19B8F6BF-5375-455C-9EA6-DF929625EA0E}">
        <p15:presenceInfo xmlns:p15="http://schemas.microsoft.com/office/powerpoint/2012/main" userId="S::mdodson@results.org::b527efdd-0004-489a-9f17-7b9e156c8416" providerId="AD"/>
      </p:ext>
    </p:extLst>
  </p:cmAuthor>
  <p:cmAuthor id="8" name="Michael Santos" initials="MS" lastIdx="9" clrIdx="7">
    <p:extLst>
      <p:ext uri="{19B8F6BF-5375-455C-9EA6-DF929625EA0E}">
        <p15:presenceInfo xmlns:p15="http://schemas.microsoft.com/office/powerpoint/2012/main" userId="S::msantos@results.org::c2c81859-0763-49e8-9efe-48b9db78a9cc" providerId="AD"/>
      </p:ext>
    </p:extLst>
  </p:cmAuthor>
  <p:cmAuthor id="2" name="Jessi Russell" initials="JR" lastIdx="2" clrIdx="1">
    <p:extLst>
      <p:ext uri="{19B8F6BF-5375-455C-9EA6-DF929625EA0E}">
        <p15:presenceInfo xmlns:p15="http://schemas.microsoft.com/office/powerpoint/2012/main" userId="S::jrussell@results.org::2b248bfa-964e-405f-b4f5-4efe61ce48dd" providerId="AD"/>
      </p:ext>
    </p:extLst>
  </p:cmAuthor>
  <p:cmAuthor id="9" name="Sarah Leone" initials="SL" lastIdx="4" clrIdx="8">
    <p:extLst>
      <p:ext uri="{19B8F6BF-5375-455C-9EA6-DF929625EA0E}">
        <p15:presenceInfo xmlns:p15="http://schemas.microsoft.com/office/powerpoint/2012/main" userId="S::sleone@results.org::6fd6b9b4-7dd9-4ff6-962d-65e3b34e859e" providerId="AD"/>
      </p:ext>
    </p:extLst>
  </p:cmAuthor>
  <p:cmAuthor id="3" name="Alexa Angelo" initials="AA" lastIdx="1" clrIdx="2">
    <p:extLst>
      <p:ext uri="{19B8F6BF-5375-455C-9EA6-DF929625EA0E}">
        <p15:presenceInfo xmlns:p15="http://schemas.microsoft.com/office/powerpoint/2012/main" userId="S::aangelo@results.org::856f2e18-2518-4e0c-af50-d33678c50fb5" providerId="AD"/>
      </p:ext>
    </p:extLst>
  </p:cmAuthor>
  <p:cmAuthor id="10" name="Ken Patterson" initials="KP" lastIdx="1" clrIdx="9">
    <p:extLst>
      <p:ext uri="{19B8F6BF-5375-455C-9EA6-DF929625EA0E}">
        <p15:presenceInfo xmlns:p15="http://schemas.microsoft.com/office/powerpoint/2012/main" userId="S::kpatterson@results.org::88e63aaa-76ae-4019-8c1c-bcddfe995a39" providerId="AD"/>
      </p:ext>
    </p:extLst>
  </p:cmAuthor>
  <p:cmAuthor id="4" name="Jos Linn" initials="JL" lastIdx="6" clrIdx="3">
    <p:extLst>
      <p:ext uri="{19B8F6BF-5375-455C-9EA6-DF929625EA0E}">
        <p15:presenceInfo xmlns:p15="http://schemas.microsoft.com/office/powerpoint/2012/main" userId="S::jlinn@results.org::55fbf92f-147f-4c15-a351-ac42045ce5c1" providerId="AD"/>
      </p:ext>
    </p:extLst>
  </p:cmAuthor>
  <p:cmAuthor id="5" name="Dorothy Monza" initials="DM" lastIdx="4" clrIdx="4">
    <p:extLst>
      <p:ext uri="{19B8F6BF-5375-455C-9EA6-DF929625EA0E}">
        <p15:presenceInfo xmlns:p15="http://schemas.microsoft.com/office/powerpoint/2012/main" userId="S::dmonza@results.org::043ee8e1-e4ea-4588-a66a-785612e0a5e6" providerId="AD"/>
      </p:ext>
    </p:extLst>
  </p:cmAuthor>
  <p:cmAuthor id="6" name="Alicia Stromberg" initials="AS" lastIdx="2" clrIdx="5">
    <p:extLst>
      <p:ext uri="{19B8F6BF-5375-455C-9EA6-DF929625EA0E}">
        <p15:presenceInfo xmlns:p15="http://schemas.microsoft.com/office/powerpoint/2012/main" userId="S::astromberg@results.org::1c01489c-44f1-42fe-bb20-c08d6f679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D50035"/>
    <a:srgbClr val="000000"/>
    <a:srgbClr val="E41034"/>
    <a:srgbClr val="ED1944"/>
    <a:srgbClr val="29B5CF"/>
    <a:srgbClr val="FFB81C"/>
    <a:srgbClr val="FBFBFB"/>
    <a:srgbClr val="F5F9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A54496-A4D1-4A1F-92E1-10E80743A2D7}" v="274" dt="2022-08-05T16:48:26.790"/>
    <p1510:client id="{2482BBC4-B5DC-BEA4-4D47-33C58215DA11}" v="595" dt="2022-08-05T04:56:38.713"/>
    <p1510:client id="{42CD6919-C68D-004B-DE03-61F618F82DCD}" v="1" dt="2022-08-04T18:44:40.630"/>
    <p1510:client id="{4702A154-ED0A-C82D-2667-A6B2436ED5E5}" v="162" dt="2022-08-04T21:57:25.661"/>
    <p1510:client id="{5BF52C34-62C7-46C8-A100-8C9CD8CAE565}" v="1151" dt="2022-08-05T15:55:03.661"/>
    <p1510:client id="{92682EB4-99A7-3307-3D17-175F5ADF3921}" v="16" dt="2022-08-05T13:55:03.970"/>
    <p1510:client id="{A0676941-F58F-5627-0097-11456003F1ED}" v="58" dt="2022-08-05T15:17:58.404"/>
    <p1510:client id="{BA0B5EF5-A9F2-4EDB-B4F9-8DB910007884}" v="1274" dt="2022-08-05T17:59:39.547"/>
    <p1510:client id="{F8CBD540-4027-FD05-712C-5548272B3C23}" v="314" dt="2022-08-04T19:11:22.718"/>
    <p1510:client id="{F982204A-BE23-37B3-C033-BFF2D75D98B5}" v="9" dt="2022-08-05T17:28:29.2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1" d="100"/>
          <a:sy n="131" d="100"/>
        </p:scale>
        <p:origin x="360" y="12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16" Type="http://schemas.openxmlformats.org/officeDocument/2006/relationships/slide" Target="slides/slide2.xml"/><Relationship Id="rId11" Type="http://schemas.openxmlformats.org/officeDocument/2006/relationships/slideMaster" Target="slideMasters/slideMaster8.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47.xml"/><Relationship Id="rId82" Type="http://schemas.microsoft.com/office/2018/10/relationships/authors" Target="authors.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57.xml"/><Relationship Id="rId2" Type="http://schemas.openxmlformats.org/officeDocument/2006/relationships/customXml" Target="../customXml/item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BB5E40-6E18-0C47-9472-71077DBFC1B1}"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974E1EA7-DDAA-094D-852F-C9DCDD6475FE}">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August</a:t>
          </a:r>
        </a:p>
      </dgm:t>
    </dgm:pt>
    <dgm:pt modelId="{2D02242B-DE36-5943-A033-DB9636DF2B92}" type="parTrans" cxnId="{AF134A40-4B67-0D40-A246-A32DE468E92A}">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7E8D8E2-8184-2148-84D3-75E70B049DE7}" type="sibTrans" cxnId="{AF134A40-4B67-0D40-A246-A32DE468E92A}">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E4F82722-0762-944C-A955-F8F70742B713}">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Set Outreach Goals &amp; Plans</a:t>
          </a:r>
        </a:p>
      </dgm:t>
    </dgm:pt>
    <dgm:pt modelId="{0918B9CE-7F3B-684B-82F9-12D40B83FC33}" type="parTrans" cxnId="{896B0C02-2729-4A45-8373-B859B2A9FA37}">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A37EE5A-8540-CA4E-AA11-D9B554AEFCA8}" type="sibTrans" cxnId="{896B0C02-2729-4A45-8373-B859B2A9FA37}">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617319A-DB0A-0347-8A75-9DED5052C2F3}">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September</a:t>
          </a:r>
        </a:p>
      </dgm:t>
    </dgm:pt>
    <dgm:pt modelId="{9A25639B-FD84-934B-9417-E4F4244680E7}" type="parTrans" cxnId="{3D58B2BA-B3F9-454C-B8B2-CCB3B705F974}">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435EEE45-D1BE-124E-8DCC-BB17744C0753}" type="sibTrans" cxnId="{3D58B2BA-B3F9-454C-B8B2-CCB3B705F974}">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35E66FB-E2B0-BA41-B16F-9B016E870C49}">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Training &amp; Resourcing</a:t>
          </a:r>
        </a:p>
      </dgm:t>
    </dgm:pt>
    <dgm:pt modelId="{9F79C53E-7C7D-3D4C-8609-2F20271E163C}" type="parTrans" cxnId="{1C2D4FEA-A87F-4744-92E3-FEE498C812B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48FA609-C11E-AD43-AE28-73E5337CEFCB}" type="sibTrans" cxnId="{1C2D4FEA-A87F-4744-92E3-FEE498C812B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9CA3562-1B5D-8A4A-BE0D-F45E548DA890}">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October</a:t>
          </a:r>
        </a:p>
      </dgm:t>
    </dgm:pt>
    <dgm:pt modelId="{A777953E-17BE-ED42-91D1-DBEF5402689C}" type="parTrans" cxnId="{A5F5D689-FC63-A047-8C20-8497F400AF47}">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C34C57A-1408-BF45-8F20-BB88FB6EC6A5}" type="sibTrans" cxnId="{A5F5D689-FC63-A047-8C20-8497F400AF47}">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D407359A-FB48-6F45-87D3-E76B17626AF6}">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Outreach Actions</a:t>
          </a:r>
        </a:p>
      </dgm:t>
    </dgm:pt>
    <dgm:pt modelId="{A9CDA596-AEF3-754A-A13A-5F7A831B7A24}" type="parTrans" cxnId="{76B6CD0F-F52E-1148-8A45-8FD64F659BB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E03CDAF6-47DF-4F4D-8577-DAE1183D0FE0}" type="sibTrans" cxnId="{76B6CD0F-F52E-1148-8A45-8FD64F659BB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806DE2AC-7855-8E4A-8BF9-63899295E356}">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November</a:t>
          </a:r>
        </a:p>
      </dgm:t>
    </dgm:pt>
    <dgm:pt modelId="{17996E63-AC3B-754C-A66E-31ED09991A43}" type="parTrans" cxnId="{DD612C6F-0C2D-BD4D-9F57-C6160CF17399}">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9E8C68DC-26AA-D847-8F3D-2279EEA77C81}" type="sibTrans" cxnId="{DD612C6F-0C2D-BD4D-9F57-C6160CF17399}">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953BEF89-B4C4-114C-8B11-F5309C5D433C}">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December</a:t>
          </a:r>
        </a:p>
      </dgm:t>
    </dgm:pt>
    <dgm:pt modelId="{0D38A1AF-4161-DA43-8705-FF11EDD59335}" type="parTrans" cxnId="{45019526-4A2C-DD4F-952D-714697EA731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94D2157E-70AF-F640-B86F-8D87193C8618}" type="sibTrans" cxnId="{45019526-4A2C-DD4F-952D-714697EA731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FDCAEFF7-32A5-4143-B5B6-3735A7396A0D}">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Convene New Advocates Post-Election</a:t>
          </a:r>
        </a:p>
      </dgm:t>
    </dgm:pt>
    <dgm:pt modelId="{823ECE6F-F538-0F49-BD3E-7D606B6DA918}" type="parTrans" cxnId="{512E7157-B443-6B4C-ACD2-74541A6393A5}">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D19CA6F5-B977-D142-888B-3410FF8E3820}" type="sibTrans" cxnId="{512E7157-B443-6B4C-ACD2-74541A6393A5}">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6B48C6C-4538-B444-BBFF-ED95F839897B}">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Celebrate &amp; Recommit for 2023</a:t>
          </a:r>
        </a:p>
      </dgm:t>
    </dgm:pt>
    <dgm:pt modelId="{0ABC6538-AB86-C448-888C-E519535C7FC2}" type="parTrans" cxnId="{AA92D840-F8A9-334D-BBD0-7692753DAA9B}">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476373E0-9187-9D4B-B5E7-83A087753492}" type="sibTrans" cxnId="{AA92D840-F8A9-334D-BBD0-7692753DAA9B}">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95E2A193-D5FA-7140-A85C-2CA14D75075F}">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Start Outreach Actions</a:t>
          </a:r>
        </a:p>
      </dgm:t>
    </dgm:pt>
    <dgm:pt modelId="{F4688D81-DED2-3342-B6B9-AF638CF7C8EB}" type="parTrans" cxnId="{0EEC3DF6-C468-1647-9B12-3C0E6AA52D31}">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00AA75B-1672-D04F-9AA8-97E7E86C33B8}" type="sibTrans" cxnId="{0EEC3DF6-C468-1647-9B12-3C0E6AA52D31}">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14119096-A6F1-8045-92D5-5F0BFEA6D76F}" type="pres">
      <dgm:prSet presAssocID="{93BB5E40-6E18-0C47-9472-71077DBFC1B1}" presName="Name0" presStyleCnt="0">
        <dgm:presLayoutVars>
          <dgm:chPref val="3"/>
          <dgm:dir/>
          <dgm:animLvl val="lvl"/>
          <dgm:resizeHandles/>
        </dgm:presLayoutVars>
      </dgm:prSet>
      <dgm:spPr/>
    </dgm:pt>
    <dgm:pt modelId="{742F1CD3-F645-9045-85A4-A8D2FB6E458D}" type="pres">
      <dgm:prSet presAssocID="{974E1EA7-DDAA-094D-852F-C9DCDD6475FE}" presName="horFlow" presStyleCnt="0"/>
      <dgm:spPr/>
    </dgm:pt>
    <dgm:pt modelId="{FCCBF741-177A-CE46-99C4-1A40FAC0FFF8}" type="pres">
      <dgm:prSet presAssocID="{974E1EA7-DDAA-094D-852F-C9DCDD6475FE}" presName="bigChev" presStyleLbl="node1" presStyleIdx="0" presStyleCnt="5"/>
      <dgm:spPr/>
    </dgm:pt>
    <dgm:pt modelId="{19ED762D-BF7B-074B-AE96-193F6004C1A0}" type="pres">
      <dgm:prSet presAssocID="{0918B9CE-7F3B-684B-82F9-12D40B83FC33}" presName="parTrans" presStyleCnt="0"/>
      <dgm:spPr/>
    </dgm:pt>
    <dgm:pt modelId="{F5EB4690-77B6-384C-A9A8-DBA8435B28C3}" type="pres">
      <dgm:prSet presAssocID="{E4F82722-0762-944C-A955-F8F70742B713}" presName="node" presStyleLbl="alignAccFollowNode1" presStyleIdx="0" presStyleCnt="6" custScaleX="330884">
        <dgm:presLayoutVars>
          <dgm:bulletEnabled val="1"/>
        </dgm:presLayoutVars>
      </dgm:prSet>
      <dgm:spPr/>
    </dgm:pt>
    <dgm:pt modelId="{18A324A3-A52B-0049-9BA8-6089D1A66427}" type="pres">
      <dgm:prSet presAssocID="{974E1EA7-DDAA-094D-852F-C9DCDD6475FE}" presName="vSp" presStyleCnt="0"/>
      <dgm:spPr/>
    </dgm:pt>
    <dgm:pt modelId="{9FF24686-1876-7C4E-9EB7-5BF72AE462C6}" type="pres">
      <dgm:prSet presAssocID="{2617319A-DB0A-0347-8A75-9DED5052C2F3}" presName="horFlow" presStyleCnt="0"/>
      <dgm:spPr/>
    </dgm:pt>
    <dgm:pt modelId="{D4EB5835-A539-A64E-BB1A-C49E1AF8B7F7}" type="pres">
      <dgm:prSet presAssocID="{2617319A-DB0A-0347-8A75-9DED5052C2F3}" presName="bigChev" presStyleLbl="node1" presStyleIdx="1" presStyleCnt="5"/>
      <dgm:spPr/>
    </dgm:pt>
    <dgm:pt modelId="{43A9106E-6632-AA42-8919-85F4E4FE6DC7}" type="pres">
      <dgm:prSet presAssocID="{9F79C53E-7C7D-3D4C-8609-2F20271E163C}" presName="parTrans" presStyleCnt="0"/>
      <dgm:spPr/>
    </dgm:pt>
    <dgm:pt modelId="{DFFEF013-7254-CF4E-8F56-FFAF8311FBBC}" type="pres">
      <dgm:prSet presAssocID="{235E66FB-E2B0-BA41-B16F-9B016E870C49}" presName="node" presStyleLbl="alignAccFollowNode1" presStyleIdx="1" presStyleCnt="6" custScaleX="175217">
        <dgm:presLayoutVars>
          <dgm:bulletEnabled val="1"/>
        </dgm:presLayoutVars>
      </dgm:prSet>
      <dgm:spPr/>
    </dgm:pt>
    <dgm:pt modelId="{C5211645-4A1C-2047-BADD-2BBB1B1605CE}" type="pres">
      <dgm:prSet presAssocID="{B48FA609-C11E-AD43-AE28-73E5337CEFCB}" presName="sibTrans" presStyleCnt="0"/>
      <dgm:spPr/>
    </dgm:pt>
    <dgm:pt modelId="{97FF2DF7-69ED-E54C-8013-AA3E10DA0270}" type="pres">
      <dgm:prSet presAssocID="{95E2A193-D5FA-7140-A85C-2CA14D75075F}" presName="node" presStyleLbl="alignAccFollowNode1" presStyleIdx="2" presStyleCnt="6" custScaleX="165775">
        <dgm:presLayoutVars>
          <dgm:bulletEnabled val="1"/>
        </dgm:presLayoutVars>
      </dgm:prSet>
      <dgm:spPr/>
    </dgm:pt>
    <dgm:pt modelId="{518CEDDB-EA52-464B-AC27-1C6C077CB82E}" type="pres">
      <dgm:prSet presAssocID="{2617319A-DB0A-0347-8A75-9DED5052C2F3}" presName="vSp" presStyleCnt="0"/>
      <dgm:spPr/>
    </dgm:pt>
    <dgm:pt modelId="{16274699-6013-CF44-B7B6-A1A1D5EEC34A}" type="pres">
      <dgm:prSet presAssocID="{B9CA3562-1B5D-8A4A-BE0D-F45E548DA890}" presName="horFlow" presStyleCnt="0"/>
      <dgm:spPr/>
    </dgm:pt>
    <dgm:pt modelId="{3826B2A8-EBAF-FA48-BB02-BB977D7FDD5E}" type="pres">
      <dgm:prSet presAssocID="{B9CA3562-1B5D-8A4A-BE0D-F45E548DA890}" presName="bigChev" presStyleLbl="node1" presStyleIdx="2" presStyleCnt="5"/>
      <dgm:spPr/>
    </dgm:pt>
    <dgm:pt modelId="{F7EB95A7-B3D4-6F41-810B-F71A091A60CB}" type="pres">
      <dgm:prSet presAssocID="{A9CDA596-AEF3-754A-A13A-5F7A831B7A24}" presName="parTrans" presStyleCnt="0"/>
      <dgm:spPr/>
    </dgm:pt>
    <dgm:pt modelId="{E2679435-397A-2243-AA15-E33F1669CB74}" type="pres">
      <dgm:prSet presAssocID="{D407359A-FB48-6F45-87D3-E76B17626AF6}" presName="node" presStyleLbl="alignAccFollowNode1" presStyleIdx="3" presStyleCnt="6" custScaleX="329420">
        <dgm:presLayoutVars>
          <dgm:bulletEnabled val="1"/>
        </dgm:presLayoutVars>
      </dgm:prSet>
      <dgm:spPr/>
    </dgm:pt>
    <dgm:pt modelId="{2767E1A2-A982-1840-AFDF-FE4DD84C3FF9}" type="pres">
      <dgm:prSet presAssocID="{B9CA3562-1B5D-8A4A-BE0D-F45E548DA890}" presName="vSp" presStyleCnt="0"/>
      <dgm:spPr/>
    </dgm:pt>
    <dgm:pt modelId="{1F769063-B654-0848-9AC9-F4C5DD8FE88A}" type="pres">
      <dgm:prSet presAssocID="{806DE2AC-7855-8E4A-8BF9-63899295E356}" presName="horFlow" presStyleCnt="0"/>
      <dgm:spPr/>
    </dgm:pt>
    <dgm:pt modelId="{8A9BE50C-3AC4-C54A-9DC9-6EDC9B643ADB}" type="pres">
      <dgm:prSet presAssocID="{806DE2AC-7855-8E4A-8BF9-63899295E356}" presName="bigChev" presStyleLbl="node1" presStyleIdx="3" presStyleCnt="5"/>
      <dgm:spPr/>
    </dgm:pt>
    <dgm:pt modelId="{DCFDE558-25FF-C141-9F21-2E80518058C6}" type="pres">
      <dgm:prSet presAssocID="{823ECE6F-F538-0F49-BD3E-7D606B6DA918}" presName="parTrans" presStyleCnt="0"/>
      <dgm:spPr/>
    </dgm:pt>
    <dgm:pt modelId="{C9A105FF-5405-8C4E-B3D7-9307120A3C17}" type="pres">
      <dgm:prSet presAssocID="{FDCAEFF7-32A5-4143-B5B6-3735A7396A0D}" presName="node" presStyleLbl="alignAccFollowNode1" presStyleIdx="4" presStyleCnt="6" custScaleX="330454">
        <dgm:presLayoutVars>
          <dgm:bulletEnabled val="1"/>
        </dgm:presLayoutVars>
      </dgm:prSet>
      <dgm:spPr/>
    </dgm:pt>
    <dgm:pt modelId="{E86E007C-7D29-B84C-B610-41DDF864238A}" type="pres">
      <dgm:prSet presAssocID="{806DE2AC-7855-8E4A-8BF9-63899295E356}" presName="vSp" presStyleCnt="0"/>
      <dgm:spPr/>
    </dgm:pt>
    <dgm:pt modelId="{4C0A6B5A-2CCB-9943-A4CF-A6EFBE3DC8F4}" type="pres">
      <dgm:prSet presAssocID="{953BEF89-B4C4-114C-8B11-F5309C5D433C}" presName="horFlow" presStyleCnt="0"/>
      <dgm:spPr/>
    </dgm:pt>
    <dgm:pt modelId="{9DE81B5C-42DC-6346-B026-D00F25114AAB}" type="pres">
      <dgm:prSet presAssocID="{953BEF89-B4C4-114C-8B11-F5309C5D433C}" presName="bigChev" presStyleLbl="node1" presStyleIdx="4" presStyleCnt="5"/>
      <dgm:spPr/>
    </dgm:pt>
    <dgm:pt modelId="{B6F3D6E2-0E1B-7C4A-BF09-6E8E99D11253}" type="pres">
      <dgm:prSet presAssocID="{0ABC6538-AB86-C448-888C-E519535C7FC2}" presName="parTrans" presStyleCnt="0"/>
      <dgm:spPr/>
    </dgm:pt>
    <dgm:pt modelId="{96A9FDED-0CE4-9146-8F91-9289BD4BD5E6}" type="pres">
      <dgm:prSet presAssocID="{66B48C6C-4538-B444-BBFF-ED95F839897B}" presName="node" presStyleLbl="alignAccFollowNode1" presStyleIdx="5" presStyleCnt="6" custScaleX="330454">
        <dgm:presLayoutVars>
          <dgm:bulletEnabled val="1"/>
        </dgm:presLayoutVars>
      </dgm:prSet>
      <dgm:spPr/>
    </dgm:pt>
  </dgm:ptLst>
  <dgm:cxnLst>
    <dgm:cxn modelId="{896B0C02-2729-4A45-8373-B859B2A9FA37}" srcId="{974E1EA7-DDAA-094D-852F-C9DCDD6475FE}" destId="{E4F82722-0762-944C-A955-F8F70742B713}" srcOrd="0" destOrd="0" parTransId="{0918B9CE-7F3B-684B-82F9-12D40B83FC33}" sibTransId="{BA37EE5A-8540-CA4E-AA11-D9B554AEFCA8}"/>
    <dgm:cxn modelId="{7287B005-6604-7044-9CDC-6298FE676EF4}" type="presOf" srcId="{95E2A193-D5FA-7140-A85C-2CA14D75075F}" destId="{97FF2DF7-69ED-E54C-8013-AA3E10DA0270}" srcOrd="0" destOrd="0" presId="urn:microsoft.com/office/officeart/2005/8/layout/lProcess3"/>
    <dgm:cxn modelId="{76B6CD0F-F52E-1148-8A45-8FD64F659BB6}" srcId="{B9CA3562-1B5D-8A4A-BE0D-F45E548DA890}" destId="{D407359A-FB48-6F45-87D3-E76B17626AF6}" srcOrd="0" destOrd="0" parTransId="{A9CDA596-AEF3-754A-A13A-5F7A831B7A24}" sibTransId="{E03CDAF6-47DF-4F4D-8577-DAE1183D0FE0}"/>
    <dgm:cxn modelId="{45019526-4A2C-DD4F-952D-714697EA731D}" srcId="{93BB5E40-6E18-0C47-9472-71077DBFC1B1}" destId="{953BEF89-B4C4-114C-8B11-F5309C5D433C}" srcOrd="4" destOrd="0" parTransId="{0D38A1AF-4161-DA43-8705-FF11EDD59335}" sibTransId="{94D2157E-70AF-F640-B86F-8D87193C8618}"/>
    <dgm:cxn modelId="{AF134A40-4B67-0D40-A246-A32DE468E92A}" srcId="{93BB5E40-6E18-0C47-9472-71077DBFC1B1}" destId="{974E1EA7-DDAA-094D-852F-C9DCDD6475FE}" srcOrd="0" destOrd="0" parTransId="{2D02242B-DE36-5943-A033-DB9636DF2B92}" sibTransId="{27E8D8E2-8184-2148-84D3-75E70B049DE7}"/>
    <dgm:cxn modelId="{AA92D840-F8A9-334D-BBD0-7692753DAA9B}" srcId="{953BEF89-B4C4-114C-8B11-F5309C5D433C}" destId="{66B48C6C-4538-B444-BBFF-ED95F839897B}" srcOrd="0" destOrd="0" parTransId="{0ABC6538-AB86-C448-888C-E519535C7FC2}" sibTransId="{476373E0-9187-9D4B-B5E7-83A087753492}"/>
    <dgm:cxn modelId="{BEFBB146-115C-8348-A492-AF629B52D2AB}" type="presOf" srcId="{806DE2AC-7855-8E4A-8BF9-63899295E356}" destId="{8A9BE50C-3AC4-C54A-9DC9-6EDC9B643ADB}" srcOrd="0" destOrd="0" presId="urn:microsoft.com/office/officeart/2005/8/layout/lProcess3"/>
    <dgm:cxn modelId="{22769F69-6D3A-AF41-ADFF-59F955E94245}" type="presOf" srcId="{974E1EA7-DDAA-094D-852F-C9DCDD6475FE}" destId="{FCCBF741-177A-CE46-99C4-1A40FAC0FFF8}" srcOrd="0" destOrd="0" presId="urn:microsoft.com/office/officeart/2005/8/layout/lProcess3"/>
    <dgm:cxn modelId="{C3A30C4D-5E41-C141-82E5-BCA71AA60C96}" type="presOf" srcId="{66B48C6C-4538-B444-BBFF-ED95F839897B}" destId="{96A9FDED-0CE4-9146-8F91-9289BD4BD5E6}" srcOrd="0" destOrd="0" presId="urn:microsoft.com/office/officeart/2005/8/layout/lProcess3"/>
    <dgm:cxn modelId="{DE1F724D-AF80-4C49-95F8-53ACC2B9042F}" type="presOf" srcId="{E4F82722-0762-944C-A955-F8F70742B713}" destId="{F5EB4690-77B6-384C-A9A8-DBA8435B28C3}" srcOrd="0" destOrd="0" presId="urn:microsoft.com/office/officeart/2005/8/layout/lProcess3"/>
    <dgm:cxn modelId="{DB5C144E-A26A-9348-8D7B-DFCA34D7DD23}" type="presOf" srcId="{235E66FB-E2B0-BA41-B16F-9B016E870C49}" destId="{DFFEF013-7254-CF4E-8F56-FFAF8311FBBC}" srcOrd="0" destOrd="0" presId="urn:microsoft.com/office/officeart/2005/8/layout/lProcess3"/>
    <dgm:cxn modelId="{DD612C6F-0C2D-BD4D-9F57-C6160CF17399}" srcId="{93BB5E40-6E18-0C47-9472-71077DBFC1B1}" destId="{806DE2AC-7855-8E4A-8BF9-63899295E356}" srcOrd="3" destOrd="0" parTransId="{17996E63-AC3B-754C-A66E-31ED09991A43}" sibTransId="{9E8C68DC-26AA-D847-8F3D-2279EEA77C81}"/>
    <dgm:cxn modelId="{AF9A7072-7CD0-1F46-BEAD-7B435E0D6E18}" type="presOf" srcId="{953BEF89-B4C4-114C-8B11-F5309C5D433C}" destId="{9DE81B5C-42DC-6346-B026-D00F25114AAB}" srcOrd="0" destOrd="0" presId="urn:microsoft.com/office/officeart/2005/8/layout/lProcess3"/>
    <dgm:cxn modelId="{512E7157-B443-6B4C-ACD2-74541A6393A5}" srcId="{806DE2AC-7855-8E4A-8BF9-63899295E356}" destId="{FDCAEFF7-32A5-4143-B5B6-3735A7396A0D}" srcOrd="0" destOrd="0" parTransId="{823ECE6F-F538-0F49-BD3E-7D606B6DA918}" sibTransId="{D19CA6F5-B977-D142-888B-3410FF8E3820}"/>
    <dgm:cxn modelId="{4C6BBF5A-D2D5-AD48-91A3-3AE92717CDE4}" type="presOf" srcId="{D407359A-FB48-6F45-87D3-E76B17626AF6}" destId="{E2679435-397A-2243-AA15-E33F1669CB74}" srcOrd="0" destOrd="0" presId="urn:microsoft.com/office/officeart/2005/8/layout/lProcess3"/>
    <dgm:cxn modelId="{A5F5D689-FC63-A047-8C20-8497F400AF47}" srcId="{93BB5E40-6E18-0C47-9472-71077DBFC1B1}" destId="{B9CA3562-1B5D-8A4A-BE0D-F45E548DA890}" srcOrd="2" destOrd="0" parTransId="{A777953E-17BE-ED42-91D1-DBEF5402689C}" sibTransId="{6C34C57A-1408-BF45-8F20-BB88FB6EC6A5}"/>
    <dgm:cxn modelId="{3A57A79F-98A7-7A45-8E31-D8B7AFDB6E5A}" type="presOf" srcId="{B9CA3562-1B5D-8A4A-BE0D-F45E548DA890}" destId="{3826B2A8-EBAF-FA48-BB02-BB977D7FDD5E}" srcOrd="0" destOrd="0" presId="urn:microsoft.com/office/officeart/2005/8/layout/lProcess3"/>
    <dgm:cxn modelId="{384A6EAA-E419-914A-AC40-83E768D5D39A}" type="presOf" srcId="{2617319A-DB0A-0347-8A75-9DED5052C2F3}" destId="{D4EB5835-A539-A64E-BB1A-C49E1AF8B7F7}" srcOrd="0" destOrd="0" presId="urn:microsoft.com/office/officeart/2005/8/layout/lProcess3"/>
    <dgm:cxn modelId="{3D58B2BA-B3F9-454C-B8B2-CCB3B705F974}" srcId="{93BB5E40-6E18-0C47-9472-71077DBFC1B1}" destId="{2617319A-DB0A-0347-8A75-9DED5052C2F3}" srcOrd="1" destOrd="0" parTransId="{9A25639B-FD84-934B-9417-E4F4244680E7}" sibTransId="{435EEE45-D1BE-124E-8DCC-BB17744C0753}"/>
    <dgm:cxn modelId="{1C2D4FEA-A87F-4744-92E3-FEE498C812B2}" srcId="{2617319A-DB0A-0347-8A75-9DED5052C2F3}" destId="{235E66FB-E2B0-BA41-B16F-9B016E870C49}" srcOrd="0" destOrd="0" parTransId="{9F79C53E-7C7D-3D4C-8609-2F20271E163C}" sibTransId="{B48FA609-C11E-AD43-AE28-73E5337CEFCB}"/>
    <dgm:cxn modelId="{B05832EC-980D-254C-BC47-25B37E8E8C1E}" type="presOf" srcId="{93BB5E40-6E18-0C47-9472-71077DBFC1B1}" destId="{14119096-A6F1-8045-92D5-5F0BFEA6D76F}" srcOrd="0" destOrd="0" presId="urn:microsoft.com/office/officeart/2005/8/layout/lProcess3"/>
    <dgm:cxn modelId="{0EEC3DF6-C468-1647-9B12-3C0E6AA52D31}" srcId="{2617319A-DB0A-0347-8A75-9DED5052C2F3}" destId="{95E2A193-D5FA-7140-A85C-2CA14D75075F}" srcOrd="1" destOrd="0" parTransId="{F4688D81-DED2-3342-B6B9-AF638CF7C8EB}" sibTransId="{200AA75B-1672-D04F-9AA8-97E7E86C33B8}"/>
    <dgm:cxn modelId="{13BA82F8-EA5D-CC40-AD11-8711CE8D3E52}" type="presOf" srcId="{FDCAEFF7-32A5-4143-B5B6-3735A7396A0D}" destId="{C9A105FF-5405-8C4E-B3D7-9307120A3C17}" srcOrd="0" destOrd="0" presId="urn:microsoft.com/office/officeart/2005/8/layout/lProcess3"/>
    <dgm:cxn modelId="{12E2EEE7-4966-214C-B429-9E476FF7C2D4}" type="presParOf" srcId="{14119096-A6F1-8045-92D5-5F0BFEA6D76F}" destId="{742F1CD3-F645-9045-85A4-A8D2FB6E458D}" srcOrd="0" destOrd="0" presId="urn:microsoft.com/office/officeart/2005/8/layout/lProcess3"/>
    <dgm:cxn modelId="{73B14358-8018-824A-87C8-823E0C8CA986}" type="presParOf" srcId="{742F1CD3-F645-9045-85A4-A8D2FB6E458D}" destId="{FCCBF741-177A-CE46-99C4-1A40FAC0FFF8}" srcOrd="0" destOrd="0" presId="urn:microsoft.com/office/officeart/2005/8/layout/lProcess3"/>
    <dgm:cxn modelId="{443949A9-3213-1A43-B6D6-B37FFFB8AE7F}" type="presParOf" srcId="{742F1CD3-F645-9045-85A4-A8D2FB6E458D}" destId="{19ED762D-BF7B-074B-AE96-193F6004C1A0}" srcOrd="1" destOrd="0" presId="urn:microsoft.com/office/officeart/2005/8/layout/lProcess3"/>
    <dgm:cxn modelId="{0FF7301B-078F-2345-B497-DA76FDEF60A7}" type="presParOf" srcId="{742F1CD3-F645-9045-85A4-A8D2FB6E458D}" destId="{F5EB4690-77B6-384C-A9A8-DBA8435B28C3}" srcOrd="2" destOrd="0" presId="urn:microsoft.com/office/officeart/2005/8/layout/lProcess3"/>
    <dgm:cxn modelId="{3E0979C5-6C97-B946-847E-A4354010D0F8}" type="presParOf" srcId="{14119096-A6F1-8045-92D5-5F0BFEA6D76F}" destId="{18A324A3-A52B-0049-9BA8-6089D1A66427}" srcOrd="1" destOrd="0" presId="urn:microsoft.com/office/officeart/2005/8/layout/lProcess3"/>
    <dgm:cxn modelId="{600A4FA5-844C-4740-AA59-31CD8B534040}" type="presParOf" srcId="{14119096-A6F1-8045-92D5-5F0BFEA6D76F}" destId="{9FF24686-1876-7C4E-9EB7-5BF72AE462C6}" srcOrd="2" destOrd="0" presId="urn:microsoft.com/office/officeart/2005/8/layout/lProcess3"/>
    <dgm:cxn modelId="{07A81A74-CE76-EC4D-A519-C27FAC9CC29B}" type="presParOf" srcId="{9FF24686-1876-7C4E-9EB7-5BF72AE462C6}" destId="{D4EB5835-A539-A64E-BB1A-C49E1AF8B7F7}" srcOrd="0" destOrd="0" presId="urn:microsoft.com/office/officeart/2005/8/layout/lProcess3"/>
    <dgm:cxn modelId="{BE246565-6C13-D24D-8475-BC1314C86827}" type="presParOf" srcId="{9FF24686-1876-7C4E-9EB7-5BF72AE462C6}" destId="{43A9106E-6632-AA42-8919-85F4E4FE6DC7}" srcOrd="1" destOrd="0" presId="urn:microsoft.com/office/officeart/2005/8/layout/lProcess3"/>
    <dgm:cxn modelId="{8DA1417E-A593-F044-B528-6320A1AE1D70}" type="presParOf" srcId="{9FF24686-1876-7C4E-9EB7-5BF72AE462C6}" destId="{DFFEF013-7254-CF4E-8F56-FFAF8311FBBC}" srcOrd="2" destOrd="0" presId="urn:microsoft.com/office/officeart/2005/8/layout/lProcess3"/>
    <dgm:cxn modelId="{5EFB3DD3-150D-EF49-9F47-E10741EA09CA}" type="presParOf" srcId="{9FF24686-1876-7C4E-9EB7-5BF72AE462C6}" destId="{C5211645-4A1C-2047-BADD-2BBB1B1605CE}" srcOrd="3" destOrd="0" presId="urn:microsoft.com/office/officeart/2005/8/layout/lProcess3"/>
    <dgm:cxn modelId="{800523E8-3140-904A-80E9-3E31151C0594}" type="presParOf" srcId="{9FF24686-1876-7C4E-9EB7-5BF72AE462C6}" destId="{97FF2DF7-69ED-E54C-8013-AA3E10DA0270}" srcOrd="4" destOrd="0" presId="urn:microsoft.com/office/officeart/2005/8/layout/lProcess3"/>
    <dgm:cxn modelId="{E114E217-A344-0F47-8627-A8444ACBBA89}" type="presParOf" srcId="{14119096-A6F1-8045-92D5-5F0BFEA6D76F}" destId="{518CEDDB-EA52-464B-AC27-1C6C077CB82E}" srcOrd="3" destOrd="0" presId="urn:microsoft.com/office/officeart/2005/8/layout/lProcess3"/>
    <dgm:cxn modelId="{BCF75A38-3C7C-2946-82F0-84A342386445}" type="presParOf" srcId="{14119096-A6F1-8045-92D5-5F0BFEA6D76F}" destId="{16274699-6013-CF44-B7B6-A1A1D5EEC34A}" srcOrd="4" destOrd="0" presId="urn:microsoft.com/office/officeart/2005/8/layout/lProcess3"/>
    <dgm:cxn modelId="{1862E986-0CA0-8445-A419-87EF9FAE5FA6}" type="presParOf" srcId="{16274699-6013-CF44-B7B6-A1A1D5EEC34A}" destId="{3826B2A8-EBAF-FA48-BB02-BB977D7FDD5E}" srcOrd="0" destOrd="0" presId="urn:microsoft.com/office/officeart/2005/8/layout/lProcess3"/>
    <dgm:cxn modelId="{7415F494-1E5D-1248-BEC8-13011B455A0E}" type="presParOf" srcId="{16274699-6013-CF44-B7B6-A1A1D5EEC34A}" destId="{F7EB95A7-B3D4-6F41-810B-F71A091A60CB}" srcOrd="1" destOrd="0" presId="urn:microsoft.com/office/officeart/2005/8/layout/lProcess3"/>
    <dgm:cxn modelId="{01C8F83E-2E82-F341-877A-553743AA2583}" type="presParOf" srcId="{16274699-6013-CF44-B7B6-A1A1D5EEC34A}" destId="{E2679435-397A-2243-AA15-E33F1669CB74}" srcOrd="2" destOrd="0" presId="urn:microsoft.com/office/officeart/2005/8/layout/lProcess3"/>
    <dgm:cxn modelId="{2225C22B-0901-8F43-A174-9254631EB084}" type="presParOf" srcId="{14119096-A6F1-8045-92D5-5F0BFEA6D76F}" destId="{2767E1A2-A982-1840-AFDF-FE4DD84C3FF9}" srcOrd="5" destOrd="0" presId="urn:microsoft.com/office/officeart/2005/8/layout/lProcess3"/>
    <dgm:cxn modelId="{DD8D45C9-0117-0044-84C0-D812F8BC2481}" type="presParOf" srcId="{14119096-A6F1-8045-92D5-5F0BFEA6D76F}" destId="{1F769063-B654-0848-9AC9-F4C5DD8FE88A}" srcOrd="6" destOrd="0" presId="urn:microsoft.com/office/officeart/2005/8/layout/lProcess3"/>
    <dgm:cxn modelId="{59C68ECE-1B01-8B4D-8004-19394B3E6B93}" type="presParOf" srcId="{1F769063-B654-0848-9AC9-F4C5DD8FE88A}" destId="{8A9BE50C-3AC4-C54A-9DC9-6EDC9B643ADB}" srcOrd="0" destOrd="0" presId="urn:microsoft.com/office/officeart/2005/8/layout/lProcess3"/>
    <dgm:cxn modelId="{EED30509-3A26-5F47-A278-439EBC1CAD9C}" type="presParOf" srcId="{1F769063-B654-0848-9AC9-F4C5DD8FE88A}" destId="{DCFDE558-25FF-C141-9F21-2E80518058C6}" srcOrd="1" destOrd="0" presId="urn:microsoft.com/office/officeart/2005/8/layout/lProcess3"/>
    <dgm:cxn modelId="{285FBA6D-A0D7-5048-B527-6D54F7733A40}" type="presParOf" srcId="{1F769063-B654-0848-9AC9-F4C5DD8FE88A}" destId="{C9A105FF-5405-8C4E-B3D7-9307120A3C17}" srcOrd="2" destOrd="0" presId="urn:microsoft.com/office/officeart/2005/8/layout/lProcess3"/>
    <dgm:cxn modelId="{B8506EC6-E548-1A43-AFE9-5E31FC48AA82}" type="presParOf" srcId="{14119096-A6F1-8045-92D5-5F0BFEA6D76F}" destId="{E86E007C-7D29-B84C-B610-41DDF864238A}" srcOrd="7" destOrd="0" presId="urn:microsoft.com/office/officeart/2005/8/layout/lProcess3"/>
    <dgm:cxn modelId="{26F30CAF-49E6-5744-9267-40A83C4B184E}" type="presParOf" srcId="{14119096-A6F1-8045-92D5-5F0BFEA6D76F}" destId="{4C0A6B5A-2CCB-9943-A4CF-A6EFBE3DC8F4}" srcOrd="8" destOrd="0" presId="urn:microsoft.com/office/officeart/2005/8/layout/lProcess3"/>
    <dgm:cxn modelId="{8600B47A-3D9E-8A4D-90DB-A5241142BE55}" type="presParOf" srcId="{4C0A6B5A-2CCB-9943-A4CF-A6EFBE3DC8F4}" destId="{9DE81B5C-42DC-6346-B026-D00F25114AAB}" srcOrd="0" destOrd="0" presId="urn:microsoft.com/office/officeart/2005/8/layout/lProcess3"/>
    <dgm:cxn modelId="{212D9DA1-4601-464E-9BDD-CBA103CFB820}" type="presParOf" srcId="{4C0A6B5A-2CCB-9943-A4CF-A6EFBE3DC8F4}" destId="{B6F3D6E2-0E1B-7C4A-BF09-6E8E99D11253}" srcOrd="1" destOrd="0" presId="urn:microsoft.com/office/officeart/2005/8/layout/lProcess3"/>
    <dgm:cxn modelId="{1E5E6407-B7A4-1F45-8D97-E3C3B1D11C4F}" type="presParOf" srcId="{4C0A6B5A-2CCB-9943-A4CF-A6EFBE3DC8F4}" destId="{96A9FDED-0CE4-9146-8F91-9289BD4BD5E6}"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315D6F-E833-DC44-9319-4C1674DB9E40}"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US"/>
        </a:p>
      </dgm:t>
    </dgm:pt>
    <dgm:pt modelId="{AE53725F-A040-DB43-B421-092BAD796334}">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Get updates on Campaign</a:t>
          </a:r>
        </a:p>
      </dgm:t>
    </dgm:pt>
    <dgm:pt modelId="{E8A85719-045A-F645-B4E6-3E092F9DE718}" type="parTrans" cxnId="{E433C163-2916-C742-B0C8-0985DCB59601}">
      <dgm:prSet/>
      <dgm:spPr/>
      <dgm:t>
        <a:bodyPr/>
        <a:lstStyle/>
        <a:p>
          <a:endParaRPr lang="en-US"/>
        </a:p>
      </dgm:t>
    </dgm:pt>
    <dgm:pt modelId="{EE292A55-4644-BD4D-BEA5-1234D2C72E21}" type="sibTrans" cxnId="{E433C163-2916-C742-B0C8-0985DCB59601}">
      <dgm:prSet/>
      <dgm:spPr/>
      <dgm:t>
        <a:bodyPr/>
        <a:lstStyle/>
        <a:p>
          <a:endParaRPr lang="en-US"/>
        </a:p>
      </dgm:t>
    </dgm:pt>
    <dgm:pt modelId="{B46EF9F3-A42A-F948-9579-3109F65456DD}">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Take a quick or online action (1 action) </a:t>
          </a:r>
        </a:p>
      </dgm:t>
    </dgm:pt>
    <dgm:pt modelId="{AEE6A514-7FE2-C144-8D91-6AC27278162C}" type="parTrans" cxnId="{59E19CF3-5629-B547-8073-DC02B8265472}">
      <dgm:prSet/>
      <dgm:spPr/>
      <dgm:t>
        <a:bodyPr/>
        <a:lstStyle/>
        <a:p>
          <a:endParaRPr lang="en-US"/>
        </a:p>
      </dgm:t>
    </dgm:pt>
    <dgm:pt modelId="{101C9856-2ECC-EE43-A031-001631921DD1}" type="sibTrans" cxnId="{59E19CF3-5629-B547-8073-DC02B8265472}">
      <dgm:prSet/>
      <dgm:spPr/>
      <dgm:t>
        <a:bodyPr/>
        <a:lstStyle/>
        <a:p>
          <a:endParaRPr lang="en-US"/>
        </a:p>
      </dgm:t>
    </dgm:pt>
    <dgm:pt modelId="{F6C1F2AA-559C-674B-878E-794148827641}">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Join our Action Network</a:t>
          </a:r>
        </a:p>
        <a:p>
          <a:r>
            <a:rPr lang="en-US" dirty="0">
              <a:latin typeface="Open Sans" panose="020B0606030504020204" pitchFamily="34" charset="0"/>
              <a:ea typeface="Open Sans" panose="020B0606030504020204" pitchFamily="34" charset="0"/>
              <a:cs typeface="Open Sans" panose="020B0606030504020204" pitchFamily="34" charset="0"/>
            </a:rPr>
            <a:t>(regular  action)</a:t>
          </a:r>
        </a:p>
      </dgm:t>
    </dgm:pt>
    <dgm:pt modelId="{724A9220-0F64-C447-AEDC-8DF89F288E16}" type="parTrans" cxnId="{2047B72C-1A2A-5B43-8499-A8C39A1176C9}">
      <dgm:prSet/>
      <dgm:spPr/>
      <dgm:t>
        <a:bodyPr/>
        <a:lstStyle/>
        <a:p>
          <a:endParaRPr lang="en-US"/>
        </a:p>
      </dgm:t>
    </dgm:pt>
    <dgm:pt modelId="{BA29ADF1-28C4-4E4F-913B-3AB933DC6000}" type="sibTrans" cxnId="{2047B72C-1A2A-5B43-8499-A8C39A1176C9}">
      <dgm:prSet/>
      <dgm:spPr/>
      <dgm:t>
        <a:bodyPr/>
        <a:lstStyle/>
        <a:p>
          <a:endParaRPr lang="en-US"/>
        </a:p>
      </dgm:t>
    </dgm:pt>
    <dgm:pt modelId="{7A5DA46C-779F-D743-ADEE-B41F3B01647D}">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Become a leader</a:t>
          </a:r>
        </a:p>
      </dgm:t>
    </dgm:pt>
    <dgm:pt modelId="{F8CB393D-4430-6049-8B9C-C99081C1196A}" type="parTrans" cxnId="{6DC7A5ED-00F8-6F40-B809-8D5E4C695694}">
      <dgm:prSet/>
      <dgm:spPr/>
      <dgm:t>
        <a:bodyPr/>
        <a:lstStyle/>
        <a:p>
          <a:endParaRPr lang="en-US"/>
        </a:p>
      </dgm:t>
    </dgm:pt>
    <dgm:pt modelId="{968A7A14-B851-3348-8653-AE41BC65DDCD}" type="sibTrans" cxnId="{6DC7A5ED-00F8-6F40-B809-8D5E4C695694}">
      <dgm:prSet/>
      <dgm:spPr/>
      <dgm:t>
        <a:bodyPr/>
        <a:lstStyle/>
        <a:p>
          <a:endParaRPr lang="en-US"/>
        </a:p>
      </dgm:t>
    </dgm:pt>
    <dgm:pt modelId="{B6F962CF-B90F-9F41-A8AD-22EC15C0C1B4}">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Attend an action event with our group</a:t>
          </a:r>
        </a:p>
      </dgm:t>
    </dgm:pt>
    <dgm:pt modelId="{AF2F26E9-EC04-FB40-877C-6AA919607B9D}" type="parTrans" cxnId="{3BC0589E-5D3C-3C45-9462-012AC0970499}">
      <dgm:prSet/>
      <dgm:spPr/>
      <dgm:t>
        <a:bodyPr/>
        <a:lstStyle/>
        <a:p>
          <a:endParaRPr lang="en-US"/>
        </a:p>
      </dgm:t>
    </dgm:pt>
    <dgm:pt modelId="{5B9CFA0C-C4D8-324E-81D8-59A50D7E116D}" type="sibTrans" cxnId="{3BC0589E-5D3C-3C45-9462-012AC0970499}">
      <dgm:prSet/>
      <dgm:spPr/>
      <dgm:t>
        <a:bodyPr/>
        <a:lstStyle/>
        <a:p>
          <a:endParaRPr lang="en-US"/>
        </a:p>
      </dgm:t>
    </dgm:pt>
    <dgm:pt modelId="{51AE3F47-FB2D-B34E-A8FF-A19CA8DC03BD}">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Join our team -Be a Volunteer</a:t>
          </a:r>
        </a:p>
      </dgm:t>
    </dgm:pt>
    <dgm:pt modelId="{06F19D8E-BD77-0342-9656-16A2EEE2C91C}" type="parTrans" cxnId="{A4746C01-1E52-D947-8F75-7583EFD2C681}">
      <dgm:prSet/>
      <dgm:spPr/>
      <dgm:t>
        <a:bodyPr/>
        <a:lstStyle/>
        <a:p>
          <a:endParaRPr lang="en-US"/>
        </a:p>
      </dgm:t>
    </dgm:pt>
    <dgm:pt modelId="{F2AE2C9A-691B-9B4B-A14A-AA38BD0642AC}" type="sibTrans" cxnId="{A4746C01-1E52-D947-8F75-7583EFD2C681}">
      <dgm:prSet/>
      <dgm:spPr/>
      <dgm:t>
        <a:bodyPr/>
        <a:lstStyle/>
        <a:p>
          <a:endParaRPr lang="en-US"/>
        </a:p>
      </dgm:t>
    </dgm:pt>
    <dgm:pt modelId="{9645D7B3-7310-B74F-86A6-A2F3829AD3A1}" type="pres">
      <dgm:prSet presAssocID="{22315D6F-E833-DC44-9319-4C1674DB9E40}" presName="rootnode" presStyleCnt="0">
        <dgm:presLayoutVars>
          <dgm:chMax/>
          <dgm:chPref/>
          <dgm:dir/>
          <dgm:animLvl val="lvl"/>
        </dgm:presLayoutVars>
      </dgm:prSet>
      <dgm:spPr/>
    </dgm:pt>
    <dgm:pt modelId="{EEBA1362-ED25-3549-B4DA-91DB25E0A901}" type="pres">
      <dgm:prSet presAssocID="{AE53725F-A040-DB43-B421-092BAD796334}" presName="composite" presStyleCnt="0"/>
      <dgm:spPr/>
    </dgm:pt>
    <dgm:pt modelId="{27C4BAC7-E727-F24C-99A5-B06D783D9B24}" type="pres">
      <dgm:prSet presAssocID="{AE53725F-A040-DB43-B421-092BAD796334}" presName="LShape" presStyleLbl="alignNode1" presStyleIdx="0" presStyleCnt="11"/>
      <dgm:spPr/>
    </dgm:pt>
    <dgm:pt modelId="{89741051-1B19-A64A-B5AB-D5E5B2155C48}" type="pres">
      <dgm:prSet presAssocID="{AE53725F-A040-DB43-B421-092BAD796334}" presName="ParentText" presStyleLbl="revTx" presStyleIdx="0" presStyleCnt="6">
        <dgm:presLayoutVars>
          <dgm:chMax val="0"/>
          <dgm:chPref val="0"/>
          <dgm:bulletEnabled val="1"/>
        </dgm:presLayoutVars>
      </dgm:prSet>
      <dgm:spPr/>
    </dgm:pt>
    <dgm:pt modelId="{FE27BCBE-32E5-3A47-BF89-F8220C352C1B}" type="pres">
      <dgm:prSet presAssocID="{AE53725F-A040-DB43-B421-092BAD796334}" presName="Triangle" presStyleLbl="alignNode1" presStyleIdx="1" presStyleCnt="11"/>
      <dgm:spPr/>
    </dgm:pt>
    <dgm:pt modelId="{45624A2D-F229-AB45-9A6B-5D436FBB67D2}" type="pres">
      <dgm:prSet presAssocID="{EE292A55-4644-BD4D-BEA5-1234D2C72E21}" presName="sibTrans" presStyleCnt="0"/>
      <dgm:spPr/>
    </dgm:pt>
    <dgm:pt modelId="{CF2F0EBC-1478-B54C-A69F-CC6ABC0C5898}" type="pres">
      <dgm:prSet presAssocID="{EE292A55-4644-BD4D-BEA5-1234D2C72E21}" presName="space" presStyleCnt="0"/>
      <dgm:spPr/>
    </dgm:pt>
    <dgm:pt modelId="{FCB8A49C-5148-3C42-A667-378AFA4C1E1A}" type="pres">
      <dgm:prSet presAssocID="{B46EF9F3-A42A-F948-9579-3109F65456DD}" presName="composite" presStyleCnt="0"/>
      <dgm:spPr/>
    </dgm:pt>
    <dgm:pt modelId="{FB04340A-C719-8C44-B11D-12C726D7A642}" type="pres">
      <dgm:prSet presAssocID="{B46EF9F3-A42A-F948-9579-3109F65456DD}" presName="LShape" presStyleLbl="alignNode1" presStyleIdx="2" presStyleCnt="11"/>
      <dgm:spPr/>
    </dgm:pt>
    <dgm:pt modelId="{F3519CC4-17D2-BA4E-B011-3A13D4A3558B}" type="pres">
      <dgm:prSet presAssocID="{B46EF9F3-A42A-F948-9579-3109F65456DD}" presName="ParentText" presStyleLbl="revTx" presStyleIdx="1" presStyleCnt="6" custScaleX="99885">
        <dgm:presLayoutVars>
          <dgm:chMax val="0"/>
          <dgm:chPref val="0"/>
          <dgm:bulletEnabled val="1"/>
        </dgm:presLayoutVars>
      </dgm:prSet>
      <dgm:spPr/>
    </dgm:pt>
    <dgm:pt modelId="{E3C942A2-D2D3-4C46-ADB2-AB4969ED5662}" type="pres">
      <dgm:prSet presAssocID="{B46EF9F3-A42A-F948-9579-3109F65456DD}" presName="Triangle" presStyleLbl="alignNode1" presStyleIdx="3" presStyleCnt="11"/>
      <dgm:spPr/>
    </dgm:pt>
    <dgm:pt modelId="{B847F09F-FB50-8548-8816-44B1F1330776}" type="pres">
      <dgm:prSet presAssocID="{101C9856-2ECC-EE43-A031-001631921DD1}" presName="sibTrans" presStyleCnt="0"/>
      <dgm:spPr/>
    </dgm:pt>
    <dgm:pt modelId="{1F6D81F4-32A5-7543-BE73-6BA0E250A5C4}" type="pres">
      <dgm:prSet presAssocID="{101C9856-2ECC-EE43-A031-001631921DD1}" presName="space" presStyleCnt="0"/>
      <dgm:spPr/>
    </dgm:pt>
    <dgm:pt modelId="{19BBF8A1-55AB-FA4A-9AE9-76D2992B45F0}" type="pres">
      <dgm:prSet presAssocID="{F6C1F2AA-559C-674B-878E-794148827641}" presName="composite" presStyleCnt="0"/>
      <dgm:spPr/>
    </dgm:pt>
    <dgm:pt modelId="{F1265C1B-6BAD-0640-B2FD-A73CB73FF98A}" type="pres">
      <dgm:prSet presAssocID="{F6C1F2AA-559C-674B-878E-794148827641}" presName="LShape" presStyleLbl="alignNode1" presStyleIdx="4" presStyleCnt="11"/>
      <dgm:spPr/>
    </dgm:pt>
    <dgm:pt modelId="{5A109C7A-8BBF-3248-A4D3-94EAD160BD05}" type="pres">
      <dgm:prSet presAssocID="{F6C1F2AA-559C-674B-878E-794148827641}" presName="ParentText" presStyleLbl="revTx" presStyleIdx="2" presStyleCnt="6">
        <dgm:presLayoutVars>
          <dgm:chMax val="0"/>
          <dgm:chPref val="0"/>
          <dgm:bulletEnabled val="1"/>
        </dgm:presLayoutVars>
      </dgm:prSet>
      <dgm:spPr/>
    </dgm:pt>
    <dgm:pt modelId="{26303C3A-BE64-4248-AF0D-7F044C44766F}" type="pres">
      <dgm:prSet presAssocID="{F6C1F2AA-559C-674B-878E-794148827641}" presName="Triangle" presStyleLbl="alignNode1" presStyleIdx="5" presStyleCnt="11"/>
      <dgm:spPr/>
    </dgm:pt>
    <dgm:pt modelId="{743A8067-8B57-DE46-88DE-0417A3EF60D8}" type="pres">
      <dgm:prSet presAssocID="{BA29ADF1-28C4-4E4F-913B-3AB933DC6000}" presName="sibTrans" presStyleCnt="0"/>
      <dgm:spPr/>
    </dgm:pt>
    <dgm:pt modelId="{EF69B887-AB0A-DF41-BEAA-74EA3A4A2F6D}" type="pres">
      <dgm:prSet presAssocID="{BA29ADF1-28C4-4E4F-913B-3AB933DC6000}" presName="space" presStyleCnt="0"/>
      <dgm:spPr/>
    </dgm:pt>
    <dgm:pt modelId="{FB2E7F8E-A936-AC49-BDF6-98BEC4DFE46C}" type="pres">
      <dgm:prSet presAssocID="{B6F962CF-B90F-9F41-A8AD-22EC15C0C1B4}" presName="composite" presStyleCnt="0"/>
      <dgm:spPr/>
    </dgm:pt>
    <dgm:pt modelId="{86D99376-5922-2C4A-BFD5-916899BD9E90}" type="pres">
      <dgm:prSet presAssocID="{B6F962CF-B90F-9F41-A8AD-22EC15C0C1B4}" presName="LShape" presStyleLbl="alignNode1" presStyleIdx="6" presStyleCnt="11"/>
      <dgm:spPr/>
    </dgm:pt>
    <dgm:pt modelId="{546B9F09-A949-5842-90B4-F767799E1F40}" type="pres">
      <dgm:prSet presAssocID="{B6F962CF-B90F-9F41-A8AD-22EC15C0C1B4}" presName="ParentText" presStyleLbl="revTx" presStyleIdx="3" presStyleCnt="6">
        <dgm:presLayoutVars>
          <dgm:chMax val="0"/>
          <dgm:chPref val="0"/>
          <dgm:bulletEnabled val="1"/>
        </dgm:presLayoutVars>
      </dgm:prSet>
      <dgm:spPr/>
    </dgm:pt>
    <dgm:pt modelId="{997C3036-77A8-D044-8626-6D88A326BB4A}" type="pres">
      <dgm:prSet presAssocID="{B6F962CF-B90F-9F41-A8AD-22EC15C0C1B4}" presName="Triangle" presStyleLbl="alignNode1" presStyleIdx="7" presStyleCnt="11"/>
      <dgm:spPr/>
    </dgm:pt>
    <dgm:pt modelId="{860042CC-28E1-314A-8C63-4740ECCF29B4}" type="pres">
      <dgm:prSet presAssocID="{5B9CFA0C-C4D8-324E-81D8-59A50D7E116D}" presName="sibTrans" presStyleCnt="0"/>
      <dgm:spPr/>
    </dgm:pt>
    <dgm:pt modelId="{A43BEB8C-5FD4-1E4B-8879-290F2DBFD88E}" type="pres">
      <dgm:prSet presAssocID="{5B9CFA0C-C4D8-324E-81D8-59A50D7E116D}" presName="space" presStyleCnt="0"/>
      <dgm:spPr/>
    </dgm:pt>
    <dgm:pt modelId="{3997A2F4-2B22-154A-9121-E52565B92A35}" type="pres">
      <dgm:prSet presAssocID="{51AE3F47-FB2D-B34E-A8FF-A19CA8DC03BD}" presName="composite" presStyleCnt="0"/>
      <dgm:spPr/>
    </dgm:pt>
    <dgm:pt modelId="{FFF1BF54-8059-AE4E-89F0-BFDD1F59F356}" type="pres">
      <dgm:prSet presAssocID="{51AE3F47-FB2D-B34E-A8FF-A19CA8DC03BD}" presName="LShape" presStyleLbl="alignNode1" presStyleIdx="8" presStyleCnt="11"/>
      <dgm:spPr/>
    </dgm:pt>
    <dgm:pt modelId="{E56207B5-640D-9446-A142-A0115BED7184}" type="pres">
      <dgm:prSet presAssocID="{51AE3F47-FB2D-B34E-A8FF-A19CA8DC03BD}" presName="ParentText" presStyleLbl="revTx" presStyleIdx="4" presStyleCnt="6">
        <dgm:presLayoutVars>
          <dgm:chMax val="0"/>
          <dgm:chPref val="0"/>
          <dgm:bulletEnabled val="1"/>
        </dgm:presLayoutVars>
      </dgm:prSet>
      <dgm:spPr/>
    </dgm:pt>
    <dgm:pt modelId="{747E0FB1-940D-0A41-B406-7513FAFBF18B}" type="pres">
      <dgm:prSet presAssocID="{51AE3F47-FB2D-B34E-A8FF-A19CA8DC03BD}" presName="Triangle" presStyleLbl="alignNode1" presStyleIdx="9" presStyleCnt="11"/>
      <dgm:spPr/>
    </dgm:pt>
    <dgm:pt modelId="{4E220CBD-EBDC-6941-8692-54008C74C152}" type="pres">
      <dgm:prSet presAssocID="{F2AE2C9A-691B-9B4B-A14A-AA38BD0642AC}" presName="sibTrans" presStyleCnt="0"/>
      <dgm:spPr/>
    </dgm:pt>
    <dgm:pt modelId="{1C28A52E-DCA0-0C44-8D02-F1DB8B06304B}" type="pres">
      <dgm:prSet presAssocID="{F2AE2C9A-691B-9B4B-A14A-AA38BD0642AC}" presName="space" presStyleCnt="0"/>
      <dgm:spPr/>
    </dgm:pt>
    <dgm:pt modelId="{3D80B4F6-3C97-0146-8F7E-7AF429FA4444}" type="pres">
      <dgm:prSet presAssocID="{7A5DA46C-779F-D743-ADEE-B41F3B01647D}" presName="composite" presStyleCnt="0"/>
      <dgm:spPr/>
    </dgm:pt>
    <dgm:pt modelId="{5212B158-2ED6-FA46-9351-1A4A01FEFE3C}" type="pres">
      <dgm:prSet presAssocID="{7A5DA46C-779F-D743-ADEE-B41F3B01647D}" presName="LShape" presStyleLbl="alignNode1" presStyleIdx="10" presStyleCnt="11"/>
      <dgm:spPr/>
    </dgm:pt>
    <dgm:pt modelId="{5D180263-FD1D-644E-B61A-863977745B54}" type="pres">
      <dgm:prSet presAssocID="{7A5DA46C-779F-D743-ADEE-B41F3B01647D}" presName="ParentText" presStyleLbl="revTx" presStyleIdx="5" presStyleCnt="6">
        <dgm:presLayoutVars>
          <dgm:chMax val="0"/>
          <dgm:chPref val="0"/>
          <dgm:bulletEnabled val="1"/>
        </dgm:presLayoutVars>
      </dgm:prSet>
      <dgm:spPr/>
    </dgm:pt>
  </dgm:ptLst>
  <dgm:cxnLst>
    <dgm:cxn modelId="{A4746C01-1E52-D947-8F75-7583EFD2C681}" srcId="{22315D6F-E833-DC44-9319-4C1674DB9E40}" destId="{51AE3F47-FB2D-B34E-A8FF-A19CA8DC03BD}" srcOrd="4" destOrd="0" parTransId="{06F19D8E-BD77-0342-9656-16A2EEE2C91C}" sibTransId="{F2AE2C9A-691B-9B4B-A14A-AA38BD0642AC}"/>
    <dgm:cxn modelId="{6957EF23-303C-CD4E-B057-D571A8C1522C}" type="presOf" srcId="{B6F962CF-B90F-9F41-A8AD-22EC15C0C1B4}" destId="{546B9F09-A949-5842-90B4-F767799E1F40}" srcOrd="0" destOrd="0" presId="urn:microsoft.com/office/officeart/2009/3/layout/StepUpProcess"/>
    <dgm:cxn modelId="{2047B72C-1A2A-5B43-8499-A8C39A1176C9}" srcId="{22315D6F-E833-DC44-9319-4C1674DB9E40}" destId="{F6C1F2AA-559C-674B-878E-794148827641}" srcOrd="2" destOrd="0" parTransId="{724A9220-0F64-C447-AEDC-8DF89F288E16}" sibTransId="{BA29ADF1-28C4-4E4F-913B-3AB933DC6000}"/>
    <dgm:cxn modelId="{22D95C63-B51D-9449-A9E4-A5F18A463F4F}" type="presOf" srcId="{51AE3F47-FB2D-B34E-A8FF-A19CA8DC03BD}" destId="{E56207B5-640D-9446-A142-A0115BED7184}" srcOrd="0" destOrd="0" presId="urn:microsoft.com/office/officeart/2009/3/layout/StepUpProcess"/>
    <dgm:cxn modelId="{E433C163-2916-C742-B0C8-0985DCB59601}" srcId="{22315D6F-E833-DC44-9319-4C1674DB9E40}" destId="{AE53725F-A040-DB43-B421-092BAD796334}" srcOrd="0" destOrd="0" parTransId="{E8A85719-045A-F645-B4E6-3E092F9DE718}" sibTransId="{EE292A55-4644-BD4D-BEA5-1234D2C72E21}"/>
    <dgm:cxn modelId="{0F88E744-66E6-F843-82D4-FEDD6A009725}" type="presOf" srcId="{22315D6F-E833-DC44-9319-4C1674DB9E40}" destId="{9645D7B3-7310-B74F-86A6-A2F3829AD3A1}" srcOrd="0" destOrd="0" presId="urn:microsoft.com/office/officeart/2009/3/layout/StepUpProcess"/>
    <dgm:cxn modelId="{E014C970-8794-1D47-80B7-E8E90815C17F}" type="presOf" srcId="{AE53725F-A040-DB43-B421-092BAD796334}" destId="{89741051-1B19-A64A-B5AB-D5E5B2155C48}" srcOrd="0" destOrd="0" presId="urn:microsoft.com/office/officeart/2009/3/layout/StepUpProcess"/>
    <dgm:cxn modelId="{3BC0589E-5D3C-3C45-9462-012AC0970499}" srcId="{22315D6F-E833-DC44-9319-4C1674DB9E40}" destId="{B6F962CF-B90F-9F41-A8AD-22EC15C0C1B4}" srcOrd="3" destOrd="0" parTransId="{AF2F26E9-EC04-FB40-877C-6AA919607B9D}" sibTransId="{5B9CFA0C-C4D8-324E-81D8-59A50D7E116D}"/>
    <dgm:cxn modelId="{DE6BB0D2-DA81-5B4D-B1F6-CE6727384EDB}" type="presOf" srcId="{7A5DA46C-779F-D743-ADEE-B41F3B01647D}" destId="{5D180263-FD1D-644E-B61A-863977745B54}" srcOrd="0" destOrd="0" presId="urn:microsoft.com/office/officeart/2009/3/layout/StepUpProcess"/>
    <dgm:cxn modelId="{6DC7A5ED-00F8-6F40-B809-8D5E4C695694}" srcId="{22315D6F-E833-DC44-9319-4C1674DB9E40}" destId="{7A5DA46C-779F-D743-ADEE-B41F3B01647D}" srcOrd="5" destOrd="0" parTransId="{F8CB393D-4430-6049-8B9C-C99081C1196A}" sibTransId="{968A7A14-B851-3348-8653-AE41BC65DDCD}"/>
    <dgm:cxn modelId="{2EC807F0-EE47-DC47-8583-59F1E74691D6}" type="presOf" srcId="{F6C1F2AA-559C-674B-878E-794148827641}" destId="{5A109C7A-8BBF-3248-A4D3-94EAD160BD05}" srcOrd="0" destOrd="0" presId="urn:microsoft.com/office/officeart/2009/3/layout/StepUpProcess"/>
    <dgm:cxn modelId="{59E19CF3-5629-B547-8073-DC02B8265472}" srcId="{22315D6F-E833-DC44-9319-4C1674DB9E40}" destId="{B46EF9F3-A42A-F948-9579-3109F65456DD}" srcOrd="1" destOrd="0" parTransId="{AEE6A514-7FE2-C144-8D91-6AC27278162C}" sibTransId="{101C9856-2ECC-EE43-A031-001631921DD1}"/>
    <dgm:cxn modelId="{AD1F0BF5-09F4-074A-AC71-75745DF7C9B7}" type="presOf" srcId="{B46EF9F3-A42A-F948-9579-3109F65456DD}" destId="{F3519CC4-17D2-BA4E-B011-3A13D4A3558B}" srcOrd="0" destOrd="0" presId="urn:microsoft.com/office/officeart/2009/3/layout/StepUpProcess"/>
    <dgm:cxn modelId="{B1DC8DDE-F966-4643-9864-69E19EBFA47E}" type="presParOf" srcId="{9645D7B3-7310-B74F-86A6-A2F3829AD3A1}" destId="{EEBA1362-ED25-3549-B4DA-91DB25E0A901}" srcOrd="0" destOrd="0" presId="urn:microsoft.com/office/officeart/2009/3/layout/StepUpProcess"/>
    <dgm:cxn modelId="{0764A5C9-8330-074B-8263-B91701CB146B}" type="presParOf" srcId="{EEBA1362-ED25-3549-B4DA-91DB25E0A901}" destId="{27C4BAC7-E727-F24C-99A5-B06D783D9B24}" srcOrd="0" destOrd="0" presId="urn:microsoft.com/office/officeart/2009/3/layout/StepUpProcess"/>
    <dgm:cxn modelId="{D6AD86B8-3EDA-C944-8186-35FC005B257B}" type="presParOf" srcId="{EEBA1362-ED25-3549-B4DA-91DB25E0A901}" destId="{89741051-1B19-A64A-B5AB-D5E5B2155C48}" srcOrd="1" destOrd="0" presId="urn:microsoft.com/office/officeart/2009/3/layout/StepUpProcess"/>
    <dgm:cxn modelId="{40CC34A1-A754-6645-9A01-C4D24B41CD60}" type="presParOf" srcId="{EEBA1362-ED25-3549-B4DA-91DB25E0A901}" destId="{FE27BCBE-32E5-3A47-BF89-F8220C352C1B}" srcOrd="2" destOrd="0" presId="urn:microsoft.com/office/officeart/2009/3/layout/StepUpProcess"/>
    <dgm:cxn modelId="{41442237-64AB-BE4F-BB2B-CF8B2E8EA41E}" type="presParOf" srcId="{9645D7B3-7310-B74F-86A6-A2F3829AD3A1}" destId="{45624A2D-F229-AB45-9A6B-5D436FBB67D2}" srcOrd="1" destOrd="0" presId="urn:microsoft.com/office/officeart/2009/3/layout/StepUpProcess"/>
    <dgm:cxn modelId="{A423E67A-D31E-DC48-A45E-8877A640C1B1}" type="presParOf" srcId="{45624A2D-F229-AB45-9A6B-5D436FBB67D2}" destId="{CF2F0EBC-1478-B54C-A69F-CC6ABC0C5898}" srcOrd="0" destOrd="0" presId="urn:microsoft.com/office/officeart/2009/3/layout/StepUpProcess"/>
    <dgm:cxn modelId="{A063D35D-6CF7-5A49-8173-DFE91D2272D4}" type="presParOf" srcId="{9645D7B3-7310-B74F-86A6-A2F3829AD3A1}" destId="{FCB8A49C-5148-3C42-A667-378AFA4C1E1A}" srcOrd="2" destOrd="0" presId="urn:microsoft.com/office/officeart/2009/3/layout/StepUpProcess"/>
    <dgm:cxn modelId="{C6A97D37-620A-7B41-A679-84EA24EC3D33}" type="presParOf" srcId="{FCB8A49C-5148-3C42-A667-378AFA4C1E1A}" destId="{FB04340A-C719-8C44-B11D-12C726D7A642}" srcOrd="0" destOrd="0" presId="urn:microsoft.com/office/officeart/2009/3/layout/StepUpProcess"/>
    <dgm:cxn modelId="{B7F30F94-4A67-9F40-BD42-61F1D3ED567F}" type="presParOf" srcId="{FCB8A49C-5148-3C42-A667-378AFA4C1E1A}" destId="{F3519CC4-17D2-BA4E-B011-3A13D4A3558B}" srcOrd="1" destOrd="0" presId="urn:microsoft.com/office/officeart/2009/3/layout/StepUpProcess"/>
    <dgm:cxn modelId="{94876371-2C42-E240-8319-D6CD20FB0AA8}" type="presParOf" srcId="{FCB8A49C-5148-3C42-A667-378AFA4C1E1A}" destId="{E3C942A2-D2D3-4C46-ADB2-AB4969ED5662}" srcOrd="2" destOrd="0" presId="urn:microsoft.com/office/officeart/2009/3/layout/StepUpProcess"/>
    <dgm:cxn modelId="{5337229F-B219-494E-AC37-9A95F583A675}" type="presParOf" srcId="{9645D7B3-7310-B74F-86A6-A2F3829AD3A1}" destId="{B847F09F-FB50-8548-8816-44B1F1330776}" srcOrd="3" destOrd="0" presId="urn:microsoft.com/office/officeart/2009/3/layout/StepUpProcess"/>
    <dgm:cxn modelId="{1CE7ACDA-0E88-2546-83AA-2DB739D2B178}" type="presParOf" srcId="{B847F09F-FB50-8548-8816-44B1F1330776}" destId="{1F6D81F4-32A5-7543-BE73-6BA0E250A5C4}" srcOrd="0" destOrd="0" presId="urn:microsoft.com/office/officeart/2009/3/layout/StepUpProcess"/>
    <dgm:cxn modelId="{0B077486-81DF-F948-9287-7BCA0914809A}" type="presParOf" srcId="{9645D7B3-7310-B74F-86A6-A2F3829AD3A1}" destId="{19BBF8A1-55AB-FA4A-9AE9-76D2992B45F0}" srcOrd="4" destOrd="0" presId="urn:microsoft.com/office/officeart/2009/3/layout/StepUpProcess"/>
    <dgm:cxn modelId="{C13B7B8B-7A27-F94E-B1F8-C5200CDB09A7}" type="presParOf" srcId="{19BBF8A1-55AB-FA4A-9AE9-76D2992B45F0}" destId="{F1265C1B-6BAD-0640-B2FD-A73CB73FF98A}" srcOrd="0" destOrd="0" presId="urn:microsoft.com/office/officeart/2009/3/layout/StepUpProcess"/>
    <dgm:cxn modelId="{FF6A63C3-C0B2-464A-95C5-6646A210DA28}" type="presParOf" srcId="{19BBF8A1-55AB-FA4A-9AE9-76D2992B45F0}" destId="{5A109C7A-8BBF-3248-A4D3-94EAD160BD05}" srcOrd="1" destOrd="0" presId="urn:microsoft.com/office/officeart/2009/3/layout/StepUpProcess"/>
    <dgm:cxn modelId="{74A94975-2DE9-9942-B1EE-BFEC208F0D51}" type="presParOf" srcId="{19BBF8A1-55AB-FA4A-9AE9-76D2992B45F0}" destId="{26303C3A-BE64-4248-AF0D-7F044C44766F}" srcOrd="2" destOrd="0" presId="urn:microsoft.com/office/officeart/2009/3/layout/StepUpProcess"/>
    <dgm:cxn modelId="{216C36A7-0617-7348-B2C4-699E6FF5B3F4}" type="presParOf" srcId="{9645D7B3-7310-B74F-86A6-A2F3829AD3A1}" destId="{743A8067-8B57-DE46-88DE-0417A3EF60D8}" srcOrd="5" destOrd="0" presId="urn:microsoft.com/office/officeart/2009/3/layout/StepUpProcess"/>
    <dgm:cxn modelId="{96FC3A24-7B03-CA4A-A1A9-50D7DF0C6DE1}" type="presParOf" srcId="{743A8067-8B57-DE46-88DE-0417A3EF60D8}" destId="{EF69B887-AB0A-DF41-BEAA-74EA3A4A2F6D}" srcOrd="0" destOrd="0" presId="urn:microsoft.com/office/officeart/2009/3/layout/StepUpProcess"/>
    <dgm:cxn modelId="{CFE828F5-C9FF-D343-9030-E91F88BBF825}" type="presParOf" srcId="{9645D7B3-7310-B74F-86A6-A2F3829AD3A1}" destId="{FB2E7F8E-A936-AC49-BDF6-98BEC4DFE46C}" srcOrd="6" destOrd="0" presId="urn:microsoft.com/office/officeart/2009/3/layout/StepUpProcess"/>
    <dgm:cxn modelId="{D3464A8A-FF6E-8042-BBB5-1564D13445B9}" type="presParOf" srcId="{FB2E7F8E-A936-AC49-BDF6-98BEC4DFE46C}" destId="{86D99376-5922-2C4A-BFD5-916899BD9E90}" srcOrd="0" destOrd="0" presId="urn:microsoft.com/office/officeart/2009/3/layout/StepUpProcess"/>
    <dgm:cxn modelId="{0B8BF15F-9549-5B42-B6C9-90CD5B2199FA}" type="presParOf" srcId="{FB2E7F8E-A936-AC49-BDF6-98BEC4DFE46C}" destId="{546B9F09-A949-5842-90B4-F767799E1F40}" srcOrd="1" destOrd="0" presId="urn:microsoft.com/office/officeart/2009/3/layout/StepUpProcess"/>
    <dgm:cxn modelId="{FD38D930-21E2-D746-858D-1CA94B75DF38}" type="presParOf" srcId="{FB2E7F8E-A936-AC49-BDF6-98BEC4DFE46C}" destId="{997C3036-77A8-D044-8626-6D88A326BB4A}" srcOrd="2" destOrd="0" presId="urn:microsoft.com/office/officeart/2009/3/layout/StepUpProcess"/>
    <dgm:cxn modelId="{67BB1114-B56B-AC47-AD53-4F7BC19E8141}" type="presParOf" srcId="{9645D7B3-7310-B74F-86A6-A2F3829AD3A1}" destId="{860042CC-28E1-314A-8C63-4740ECCF29B4}" srcOrd="7" destOrd="0" presId="urn:microsoft.com/office/officeart/2009/3/layout/StepUpProcess"/>
    <dgm:cxn modelId="{9A7AB54B-4D3F-1643-B2F2-2F598C7DE5D5}" type="presParOf" srcId="{860042CC-28E1-314A-8C63-4740ECCF29B4}" destId="{A43BEB8C-5FD4-1E4B-8879-290F2DBFD88E}" srcOrd="0" destOrd="0" presId="urn:microsoft.com/office/officeart/2009/3/layout/StepUpProcess"/>
    <dgm:cxn modelId="{165D9941-2EBD-304B-B184-1A9C800B4828}" type="presParOf" srcId="{9645D7B3-7310-B74F-86A6-A2F3829AD3A1}" destId="{3997A2F4-2B22-154A-9121-E52565B92A35}" srcOrd="8" destOrd="0" presId="urn:microsoft.com/office/officeart/2009/3/layout/StepUpProcess"/>
    <dgm:cxn modelId="{D4273FF8-23E4-A844-B768-44BDC2B88EE1}" type="presParOf" srcId="{3997A2F4-2B22-154A-9121-E52565B92A35}" destId="{FFF1BF54-8059-AE4E-89F0-BFDD1F59F356}" srcOrd="0" destOrd="0" presId="urn:microsoft.com/office/officeart/2009/3/layout/StepUpProcess"/>
    <dgm:cxn modelId="{0701CF6A-B50C-584B-BAFE-3F6166CA5004}" type="presParOf" srcId="{3997A2F4-2B22-154A-9121-E52565B92A35}" destId="{E56207B5-640D-9446-A142-A0115BED7184}" srcOrd="1" destOrd="0" presId="urn:microsoft.com/office/officeart/2009/3/layout/StepUpProcess"/>
    <dgm:cxn modelId="{530A4F51-1D8F-394B-8001-C1F05145AC25}" type="presParOf" srcId="{3997A2F4-2B22-154A-9121-E52565B92A35}" destId="{747E0FB1-940D-0A41-B406-7513FAFBF18B}" srcOrd="2" destOrd="0" presId="urn:microsoft.com/office/officeart/2009/3/layout/StepUpProcess"/>
    <dgm:cxn modelId="{85162193-562C-D644-8E2D-8EF330295CCE}" type="presParOf" srcId="{9645D7B3-7310-B74F-86A6-A2F3829AD3A1}" destId="{4E220CBD-EBDC-6941-8692-54008C74C152}" srcOrd="9" destOrd="0" presId="urn:microsoft.com/office/officeart/2009/3/layout/StepUpProcess"/>
    <dgm:cxn modelId="{86E5868F-816C-1241-BF4C-9BAE1776A259}" type="presParOf" srcId="{4E220CBD-EBDC-6941-8692-54008C74C152}" destId="{1C28A52E-DCA0-0C44-8D02-F1DB8B06304B}" srcOrd="0" destOrd="0" presId="urn:microsoft.com/office/officeart/2009/3/layout/StepUpProcess"/>
    <dgm:cxn modelId="{E4280821-8DBC-7145-9475-0246E424128D}" type="presParOf" srcId="{9645D7B3-7310-B74F-86A6-A2F3829AD3A1}" destId="{3D80B4F6-3C97-0146-8F7E-7AF429FA4444}" srcOrd="10" destOrd="0" presId="urn:microsoft.com/office/officeart/2009/3/layout/StepUpProcess"/>
    <dgm:cxn modelId="{7C319C66-6DF7-4045-ADE3-B188399D6AE2}" type="presParOf" srcId="{3D80B4F6-3C97-0146-8F7E-7AF429FA4444}" destId="{5212B158-2ED6-FA46-9351-1A4A01FEFE3C}" srcOrd="0" destOrd="0" presId="urn:microsoft.com/office/officeart/2009/3/layout/StepUpProcess"/>
    <dgm:cxn modelId="{09DE2EC2-C2E4-CA4D-8DF1-D3C30E057DDC}" type="presParOf" srcId="{3D80B4F6-3C97-0146-8F7E-7AF429FA4444}" destId="{5D180263-FD1D-644E-B61A-863977745B5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568786-8283-2E44-85F8-54B41CAF7F95}"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58A6F196-7DB9-4F4F-A23B-3D450EF1DA64}">
      <dgm:prSet phldrT="[Text]"/>
      <dgm:spPr>
        <a:ln>
          <a:solidFill>
            <a:schemeClr val="bg1"/>
          </a:solidFill>
        </a:ln>
      </dgm:spPr>
      <dgm:t>
        <a:bodyPr/>
        <a:lstStyle/>
        <a:p>
          <a:r>
            <a:rPr lang="en-US"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Advocacy Success</a:t>
          </a:r>
        </a:p>
      </dgm:t>
    </dgm:pt>
    <dgm:pt modelId="{EEA98575-7B0D-EB4C-80B5-F6B769AB3703}" type="parTrans" cxnId="{E81FB60C-2898-E449-894C-EBC2A6F3E21E}">
      <dgm:prSet/>
      <dgm:spPr/>
      <dgm:t>
        <a:bodyPr/>
        <a:lstStyle/>
        <a:p>
          <a:endParaRPr lang="en-US"/>
        </a:p>
      </dgm:t>
    </dgm:pt>
    <dgm:pt modelId="{A8A3B112-6F96-DE45-8548-5C255BCA3195}" type="sibTrans" cxnId="{E81FB60C-2898-E449-894C-EBC2A6F3E21E}">
      <dgm:prSet/>
      <dgm:spPr/>
      <dgm:t>
        <a:bodyPr/>
        <a:lstStyle/>
        <a:p>
          <a:endParaRPr lang="en-US"/>
        </a:p>
      </dgm:t>
    </dgm:pt>
    <dgm:pt modelId="{7B325A16-864F-114C-8282-79309CF4A933}">
      <dgm:prSet phldrT="[Text]"/>
      <dgm:spPr/>
      <dgm:t>
        <a:bodyPr/>
        <a:lstStyle/>
        <a:p>
          <a:r>
            <a:rPr lang="en-US"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Awareness &amp; Outreach</a:t>
          </a:r>
        </a:p>
      </dgm:t>
    </dgm:pt>
    <dgm:pt modelId="{87C3D84C-9545-3B4C-8585-4D21A11AA13D}" type="parTrans" cxnId="{DB65DF25-F3C9-7C42-8FC4-06A37275B82F}">
      <dgm:prSet/>
      <dgm:spPr/>
      <dgm:t>
        <a:bodyPr/>
        <a:lstStyle/>
        <a:p>
          <a:endParaRPr lang="en-US"/>
        </a:p>
      </dgm:t>
    </dgm:pt>
    <dgm:pt modelId="{C9F997DF-4A91-B243-BFFC-F00C5E704786}" type="sibTrans" cxnId="{DB65DF25-F3C9-7C42-8FC4-06A37275B82F}">
      <dgm:prSet/>
      <dgm:spPr/>
      <dgm:t>
        <a:bodyPr/>
        <a:lstStyle/>
        <a:p>
          <a:endParaRPr lang="en-US"/>
        </a:p>
      </dgm:t>
    </dgm:pt>
    <dgm:pt modelId="{B4CB6916-65A9-8A43-87D9-F948558B76A2}">
      <dgm:prSet phldrT="[Text]"/>
      <dgm:spPr/>
      <dgm:t>
        <a:bodyPr/>
        <a:lstStyle/>
        <a:p>
          <a:r>
            <a:rPr lang="en-US"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Mobilizing for Action</a:t>
          </a:r>
        </a:p>
      </dgm:t>
    </dgm:pt>
    <dgm:pt modelId="{DE4453F1-04EE-AF48-9794-C82F582889F5}" type="parTrans" cxnId="{EC79AFEC-87CC-8F44-965F-5D24506EFD67}">
      <dgm:prSet/>
      <dgm:spPr/>
      <dgm:t>
        <a:bodyPr/>
        <a:lstStyle/>
        <a:p>
          <a:endParaRPr lang="en-US"/>
        </a:p>
      </dgm:t>
    </dgm:pt>
    <dgm:pt modelId="{E1067ACD-B15C-D84F-BB7C-432CDB943C27}" type="sibTrans" cxnId="{EC79AFEC-87CC-8F44-965F-5D24506EFD67}">
      <dgm:prSet/>
      <dgm:spPr/>
      <dgm:t>
        <a:bodyPr/>
        <a:lstStyle/>
        <a:p>
          <a:endParaRPr lang="en-US"/>
        </a:p>
      </dgm:t>
    </dgm:pt>
    <dgm:pt modelId="{65FCDF1D-4080-F940-B738-ED092D382FB5}">
      <dgm:prSet phldrT="[Text]"/>
      <dgm:spPr/>
      <dgm:t>
        <a:bodyPr/>
        <a:lstStyle/>
        <a:p>
          <a:r>
            <a:rPr lang="en-US"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Organizing for Power</a:t>
          </a:r>
        </a:p>
      </dgm:t>
    </dgm:pt>
    <dgm:pt modelId="{F809ECB6-72ED-9E4B-B6FD-0348C67C43F8}" type="parTrans" cxnId="{A4FA42E2-5D2B-8649-A728-530C184CA0F4}">
      <dgm:prSet/>
      <dgm:spPr/>
      <dgm:t>
        <a:bodyPr/>
        <a:lstStyle/>
        <a:p>
          <a:endParaRPr lang="en-US"/>
        </a:p>
      </dgm:t>
    </dgm:pt>
    <dgm:pt modelId="{C3C66060-5871-DB42-86F2-0B9E4919F282}" type="sibTrans" cxnId="{A4FA42E2-5D2B-8649-A728-530C184CA0F4}">
      <dgm:prSet/>
      <dgm:spPr/>
      <dgm:t>
        <a:bodyPr/>
        <a:lstStyle/>
        <a:p>
          <a:endParaRPr lang="en-US"/>
        </a:p>
      </dgm:t>
    </dgm:pt>
    <dgm:pt modelId="{0F7E60B0-4655-D64B-8B32-7FCC710183BF}">
      <dgm:prSet phldrT="[Text]"/>
      <dgm:spPr/>
      <dgm:t>
        <a:bodyPr/>
        <a:lstStyle/>
        <a:p>
          <a:endParaRPr lang="en-US"/>
        </a:p>
      </dgm:t>
    </dgm:pt>
    <dgm:pt modelId="{8FA19B1B-9798-0D4F-9C6D-D919EAF6D9DF}" type="parTrans" cxnId="{1A44C47D-F92B-334C-B7D1-3E236C3BED4B}">
      <dgm:prSet/>
      <dgm:spPr/>
      <dgm:t>
        <a:bodyPr/>
        <a:lstStyle/>
        <a:p>
          <a:endParaRPr lang="en-US"/>
        </a:p>
      </dgm:t>
    </dgm:pt>
    <dgm:pt modelId="{580F8DB2-9C56-BE4B-B009-87752E78E492}" type="sibTrans" cxnId="{1A44C47D-F92B-334C-B7D1-3E236C3BED4B}">
      <dgm:prSet/>
      <dgm:spPr/>
      <dgm:t>
        <a:bodyPr/>
        <a:lstStyle/>
        <a:p>
          <a:endParaRPr lang="en-US"/>
        </a:p>
      </dgm:t>
    </dgm:pt>
    <dgm:pt modelId="{77F7E428-D8BE-CE49-9D62-6BC9B27B1101}" type="pres">
      <dgm:prSet presAssocID="{52568786-8283-2E44-85F8-54B41CAF7F95}" presName="Name0" presStyleCnt="0">
        <dgm:presLayoutVars>
          <dgm:chMax val="1"/>
          <dgm:dir/>
          <dgm:animLvl val="ctr"/>
          <dgm:resizeHandles val="exact"/>
        </dgm:presLayoutVars>
      </dgm:prSet>
      <dgm:spPr/>
    </dgm:pt>
    <dgm:pt modelId="{FFDB13E2-EA39-AF47-8AEA-931AAC51FE5F}" type="pres">
      <dgm:prSet presAssocID="{58A6F196-7DB9-4F4F-A23B-3D450EF1DA64}" presName="centerShape" presStyleLbl="node0" presStyleIdx="0" presStyleCnt="1"/>
      <dgm:spPr/>
    </dgm:pt>
    <dgm:pt modelId="{CCCEFC48-E818-AE40-A220-4A544F8CD0C6}" type="pres">
      <dgm:prSet presAssocID="{7B325A16-864F-114C-8282-79309CF4A933}" presName="node" presStyleLbl="node1" presStyleIdx="0" presStyleCnt="3">
        <dgm:presLayoutVars>
          <dgm:bulletEnabled val="1"/>
        </dgm:presLayoutVars>
      </dgm:prSet>
      <dgm:spPr/>
    </dgm:pt>
    <dgm:pt modelId="{3C433B9C-04F3-3542-B9B4-E0BDF47B831F}" type="pres">
      <dgm:prSet presAssocID="{7B325A16-864F-114C-8282-79309CF4A933}" presName="dummy" presStyleCnt="0"/>
      <dgm:spPr/>
    </dgm:pt>
    <dgm:pt modelId="{499EDC50-1FBC-9540-A7C7-3AD5A0EB1765}" type="pres">
      <dgm:prSet presAssocID="{C9F997DF-4A91-B243-BFFC-F00C5E704786}" presName="sibTrans" presStyleLbl="sibTrans2D1" presStyleIdx="0" presStyleCnt="3"/>
      <dgm:spPr/>
    </dgm:pt>
    <dgm:pt modelId="{3510B85D-5648-5442-ADE4-7A03300A191D}" type="pres">
      <dgm:prSet presAssocID="{B4CB6916-65A9-8A43-87D9-F948558B76A2}" presName="node" presStyleLbl="node1" presStyleIdx="1" presStyleCnt="3">
        <dgm:presLayoutVars>
          <dgm:bulletEnabled val="1"/>
        </dgm:presLayoutVars>
      </dgm:prSet>
      <dgm:spPr/>
    </dgm:pt>
    <dgm:pt modelId="{63903E8C-DC23-1A4B-A2E9-FEE0F9F39F9B}" type="pres">
      <dgm:prSet presAssocID="{B4CB6916-65A9-8A43-87D9-F948558B76A2}" presName="dummy" presStyleCnt="0"/>
      <dgm:spPr/>
    </dgm:pt>
    <dgm:pt modelId="{5272A7CE-B6CE-6647-90AA-9DA61716B625}" type="pres">
      <dgm:prSet presAssocID="{E1067ACD-B15C-D84F-BB7C-432CDB943C27}" presName="sibTrans" presStyleLbl="sibTrans2D1" presStyleIdx="1" presStyleCnt="3"/>
      <dgm:spPr/>
    </dgm:pt>
    <dgm:pt modelId="{2CDB6784-5F7D-CB4F-A0A7-FB4021108123}" type="pres">
      <dgm:prSet presAssocID="{65FCDF1D-4080-F940-B738-ED092D382FB5}" presName="node" presStyleLbl="node1" presStyleIdx="2" presStyleCnt="3">
        <dgm:presLayoutVars>
          <dgm:bulletEnabled val="1"/>
        </dgm:presLayoutVars>
      </dgm:prSet>
      <dgm:spPr/>
    </dgm:pt>
    <dgm:pt modelId="{881EC875-ED6C-7D4B-8AA4-BBBE4427BFC6}" type="pres">
      <dgm:prSet presAssocID="{65FCDF1D-4080-F940-B738-ED092D382FB5}" presName="dummy" presStyleCnt="0"/>
      <dgm:spPr/>
    </dgm:pt>
    <dgm:pt modelId="{A65E8F3A-EE79-B341-90DD-01EB847E042E}" type="pres">
      <dgm:prSet presAssocID="{C3C66060-5871-DB42-86F2-0B9E4919F282}" presName="sibTrans" presStyleLbl="sibTrans2D1" presStyleIdx="2" presStyleCnt="3"/>
      <dgm:spPr/>
    </dgm:pt>
  </dgm:ptLst>
  <dgm:cxnLst>
    <dgm:cxn modelId="{E81FB60C-2898-E449-894C-EBC2A6F3E21E}" srcId="{52568786-8283-2E44-85F8-54B41CAF7F95}" destId="{58A6F196-7DB9-4F4F-A23B-3D450EF1DA64}" srcOrd="0" destOrd="0" parTransId="{EEA98575-7B0D-EB4C-80B5-F6B769AB3703}" sibTransId="{A8A3B112-6F96-DE45-8548-5C255BCA3195}"/>
    <dgm:cxn modelId="{96550B10-CACD-A846-B9A9-A3D0328FA7B5}" type="presOf" srcId="{E1067ACD-B15C-D84F-BB7C-432CDB943C27}" destId="{5272A7CE-B6CE-6647-90AA-9DA61716B625}" srcOrd="0" destOrd="0" presId="urn:microsoft.com/office/officeart/2005/8/layout/radial6"/>
    <dgm:cxn modelId="{62DD0524-C5D3-594D-A616-FBB45B35A84D}" type="presOf" srcId="{65FCDF1D-4080-F940-B738-ED092D382FB5}" destId="{2CDB6784-5F7D-CB4F-A0A7-FB4021108123}" srcOrd="0" destOrd="0" presId="urn:microsoft.com/office/officeart/2005/8/layout/radial6"/>
    <dgm:cxn modelId="{DB65DF25-F3C9-7C42-8FC4-06A37275B82F}" srcId="{58A6F196-7DB9-4F4F-A23B-3D450EF1DA64}" destId="{7B325A16-864F-114C-8282-79309CF4A933}" srcOrd="0" destOrd="0" parTransId="{87C3D84C-9545-3B4C-8585-4D21A11AA13D}" sibTransId="{C9F997DF-4A91-B243-BFFC-F00C5E704786}"/>
    <dgm:cxn modelId="{9234BE36-4879-1C43-B3FC-C7469424C71C}" type="presOf" srcId="{58A6F196-7DB9-4F4F-A23B-3D450EF1DA64}" destId="{FFDB13E2-EA39-AF47-8AEA-931AAC51FE5F}" srcOrd="0" destOrd="0" presId="urn:microsoft.com/office/officeart/2005/8/layout/radial6"/>
    <dgm:cxn modelId="{3E6EF360-5CD5-794E-ADCD-44114D196D34}" type="presOf" srcId="{C3C66060-5871-DB42-86F2-0B9E4919F282}" destId="{A65E8F3A-EE79-B341-90DD-01EB847E042E}" srcOrd="0" destOrd="0" presId="urn:microsoft.com/office/officeart/2005/8/layout/radial6"/>
    <dgm:cxn modelId="{1A44C47D-F92B-334C-B7D1-3E236C3BED4B}" srcId="{52568786-8283-2E44-85F8-54B41CAF7F95}" destId="{0F7E60B0-4655-D64B-8B32-7FCC710183BF}" srcOrd="1" destOrd="0" parTransId="{8FA19B1B-9798-0D4F-9C6D-D919EAF6D9DF}" sibTransId="{580F8DB2-9C56-BE4B-B009-87752E78E492}"/>
    <dgm:cxn modelId="{29F5998E-525A-9047-9EFB-DAA2D96705BE}" type="presOf" srcId="{C9F997DF-4A91-B243-BFFC-F00C5E704786}" destId="{499EDC50-1FBC-9540-A7C7-3AD5A0EB1765}" srcOrd="0" destOrd="0" presId="urn:microsoft.com/office/officeart/2005/8/layout/radial6"/>
    <dgm:cxn modelId="{90F18D9B-2E62-F142-8F2B-081257E36A8B}" type="presOf" srcId="{52568786-8283-2E44-85F8-54B41CAF7F95}" destId="{77F7E428-D8BE-CE49-9D62-6BC9B27B1101}" srcOrd="0" destOrd="0" presId="urn:microsoft.com/office/officeart/2005/8/layout/radial6"/>
    <dgm:cxn modelId="{520EAFBF-524E-2A43-8F55-DD76813D48A7}" type="presOf" srcId="{7B325A16-864F-114C-8282-79309CF4A933}" destId="{CCCEFC48-E818-AE40-A220-4A544F8CD0C6}" srcOrd="0" destOrd="0" presId="urn:microsoft.com/office/officeart/2005/8/layout/radial6"/>
    <dgm:cxn modelId="{1FB009C6-635E-4B45-B3D1-0247BC26D7E5}" type="presOf" srcId="{B4CB6916-65A9-8A43-87D9-F948558B76A2}" destId="{3510B85D-5648-5442-ADE4-7A03300A191D}" srcOrd="0" destOrd="0" presId="urn:microsoft.com/office/officeart/2005/8/layout/radial6"/>
    <dgm:cxn modelId="{A4FA42E2-5D2B-8649-A728-530C184CA0F4}" srcId="{58A6F196-7DB9-4F4F-A23B-3D450EF1DA64}" destId="{65FCDF1D-4080-F940-B738-ED092D382FB5}" srcOrd="2" destOrd="0" parTransId="{F809ECB6-72ED-9E4B-B6FD-0348C67C43F8}" sibTransId="{C3C66060-5871-DB42-86F2-0B9E4919F282}"/>
    <dgm:cxn modelId="{EC79AFEC-87CC-8F44-965F-5D24506EFD67}" srcId="{58A6F196-7DB9-4F4F-A23B-3D450EF1DA64}" destId="{B4CB6916-65A9-8A43-87D9-F948558B76A2}" srcOrd="1" destOrd="0" parTransId="{DE4453F1-04EE-AF48-9794-C82F582889F5}" sibTransId="{E1067ACD-B15C-D84F-BB7C-432CDB943C27}"/>
    <dgm:cxn modelId="{E50491CA-2EBD-6841-9B4D-57BD1CF2FECC}" type="presParOf" srcId="{77F7E428-D8BE-CE49-9D62-6BC9B27B1101}" destId="{FFDB13E2-EA39-AF47-8AEA-931AAC51FE5F}" srcOrd="0" destOrd="0" presId="urn:microsoft.com/office/officeart/2005/8/layout/radial6"/>
    <dgm:cxn modelId="{D8755C06-6F9F-C84B-BB0C-DB6FF5A8D623}" type="presParOf" srcId="{77F7E428-D8BE-CE49-9D62-6BC9B27B1101}" destId="{CCCEFC48-E818-AE40-A220-4A544F8CD0C6}" srcOrd="1" destOrd="0" presId="urn:microsoft.com/office/officeart/2005/8/layout/radial6"/>
    <dgm:cxn modelId="{06856E4A-0C84-9946-AEEE-0CC6997DB6FC}" type="presParOf" srcId="{77F7E428-D8BE-CE49-9D62-6BC9B27B1101}" destId="{3C433B9C-04F3-3542-B9B4-E0BDF47B831F}" srcOrd="2" destOrd="0" presId="urn:microsoft.com/office/officeart/2005/8/layout/radial6"/>
    <dgm:cxn modelId="{0EA22927-3E19-3B43-83A0-8E2618C4E4F6}" type="presParOf" srcId="{77F7E428-D8BE-CE49-9D62-6BC9B27B1101}" destId="{499EDC50-1FBC-9540-A7C7-3AD5A0EB1765}" srcOrd="3" destOrd="0" presId="urn:microsoft.com/office/officeart/2005/8/layout/radial6"/>
    <dgm:cxn modelId="{6F164034-B7A8-E943-A8D7-B3F75A114304}" type="presParOf" srcId="{77F7E428-D8BE-CE49-9D62-6BC9B27B1101}" destId="{3510B85D-5648-5442-ADE4-7A03300A191D}" srcOrd="4" destOrd="0" presId="urn:microsoft.com/office/officeart/2005/8/layout/radial6"/>
    <dgm:cxn modelId="{B3DE2AE7-5C33-7F46-A133-BF8990FEDD14}" type="presParOf" srcId="{77F7E428-D8BE-CE49-9D62-6BC9B27B1101}" destId="{63903E8C-DC23-1A4B-A2E9-FEE0F9F39F9B}" srcOrd="5" destOrd="0" presId="urn:microsoft.com/office/officeart/2005/8/layout/radial6"/>
    <dgm:cxn modelId="{685B8036-8AB2-BB49-B844-FD99445AFF83}" type="presParOf" srcId="{77F7E428-D8BE-CE49-9D62-6BC9B27B1101}" destId="{5272A7CE-B6CE-6647-90AA-9DA61716B625}" srcOrd="6" destOrd="0" presId="urn:microsoft.com/office/officeart/2005/8/layout/radial6"/>
    <dgm:cxn modelId="{4A453689-24AA-7441-922B-3AC62C3D1AD3}" type="presParOf" srcId="{77F7E428-D8BE-CE49-9D62-6BC9B27B1101}" destId="{2CDB6784-5F7D-CB4F-A0A7-FB4021108123}" srcOrd="7" destOrd="0" presId="urn:microsoft.com/office/officeart/2005/8/layout/radial6"/>
    <dgm:cxn modelId="{AED672E7-D91D-884A-A659-BF5290C521D6}" type="presParOf" srcId="{77F7E428-D8BE-CE49-9D62-6BC9B27B1101}" destId="{881EC875-ED6C-7D4B-8AA4-BBBE4427BFC6}" srcOrd="8" destOrd="0" presId="urn:microsoft.com/office/officeart/2005/8/layout/radial6"/>
    <dgm:cxn modelId="{8EBB5102-7916-C444-B6AD-8604653B5C97}" type="presParOf" srcId="{77F7E428-D8BE-CE49-9D62-6BC9B27B1101}" destId="{A65E8F3A-EE79-B341-90DD-01EB847E042E}"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BF741-177A-CE46-99C4-1A40FAC0FFF8}">
      <dsp:nvSpPr>
        <dsp:cNvPr id="0" name=""/>
        <dsp:cNvSpPr/>
      </dsp:nvSpPr>
      <dsp:spPr>
        <a:xfrm>
          <a:off x="731518" y="371"/>
          <a:ext cx="1672251" cy="6689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August</a:t>
          </a:r>
        </a:p>
      </dsp:txBody>
      <dsp:txXfrm>
        <a:off x="1065968" y="371"/>
        <a:ext cx="1003351" cy="668900"/>
      </dsp:txXfrm>
    </dsp:sp>
    <dsp:sp modelId="{F5EB4690-77B6-384C-A9A8-DBA8435B28C3}">
      <dsp:nvSpPr>
        <dsp:cNvPr id="0" name=""/>
        <dsp:cNvSpPr/>
      </dsp:nvSpPr>
      <dsp:spPr>
        <a:xfrm>
          <a:off x="2186377" y="57228"/>
          <a:ext cx="4592565" cy="55518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Open Sans" panose="020B0606030504020204" pitchFamily="34" charset="0"/>
              <a:ea typeface="Open Sans" panose="020B0606030504020204" pitchFamily="34" charset="0"/>
              <a:cs typeface="Open Sans" panose="020B0606030504020204" pitchFamily="34" charset="0"/>
            </a:rPr>
            <a:t>Set Outreach Goals &amp; Plans</a:t>
          </a:r>
        </a:p>
      </dsp:txBody>
      <dsp:txXfrm>
        <a:off x="2463971" y="57228"/>
        <a:ext cx="4037378" cy="555187"/>
      </dsp:txXfrm>
    </dsp:sp>
    <dsp:sp modelId="{D4EB5835-A539-A64E-BB1A-C49E1AF8B7F7}">
      <dsp:nvSpPr>
        <dsp:cNvPr id="0" name=""/>
        <dsp:cNvSpPr/>
      </dsp:nvSpPr>
      <dsp:spPr>
        <a:xfrm>
          <a:off x="731518" y="762918"/>
          <a:ext cx="1672251" cy="6689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September</a:t>
          </a:r>
        </a:p>
      </dsp:txBody>
      <dsp:txXfrm>
        <a:off x="1065968" y="762918"/>
        <a:ext cx="1003351" cy="668900"/>
      </dsp:txXfrm>
    </dsp:sp>
    <dsp:sp modelId="{DFFEF013-7254-CF4E-8F56-FFAF8311FBBC}">
      <dsp:nvSpPr>
        <dsp:cNvPr id="0" name=""/>
        <dsp:cNvSpPr/>
      </dsp:nvSpPr>
      <dsp:spPr>
        <a:xfrm>
          <a:off x="2186377" y="819774"/>
          <a:ext cx="2431956" cy="55518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Open Sans" panose="020B0606030504020204" pitchFamily="34" charset="0"/>
              <a:ea typeface="Open Sans" panose="020B0606030504020204" pitchFamily="34" charset="0"/>
              <a:cs typeface="Open Sans" panose="020B0606030504020204" pitchFamily="34" charset="0"/>
            </a:rPr>
            <a:t>Training &amp; Resourcing</a:t>
          </a:r>
        </a:p>
      </dsp:txBody>
      <dsp:txXfrm>
        <a:off x="2463971" y="819774"/>
        <a:ext cx="1876769" cy="555187"/>
      </dsp:txXfrm>
    </dsp:sp>
    <dsp:sp modelId="{97FF2DF7-69ED-E54C-8013-AA3E10DA0270}">
      <dsp:nvSpPr>
        <dsp:cNvPr id="0" name=""/>
        <dsp:cNvSpPr/>
      </dsp:nvSpPr>
      <dsp:spPr>
        <a:xfrm>
          <a:off x="4424018" y="819774"/>
          <a:ext cx="2300904" cy="55518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Open Sans" panose="020B0606030504020204" pitchFamily="34" charset="0"/>
              <a:ea typeface="Open Sans" panose="020B0606030504020204" pitchFamily="34" charset="0"/>
              <a:cs typeface="Open Sans" panose="020B0606030504020204" pitchFamily="34" charset="0"/>
            </a:rPr>
            <a:t>Start Outreach Actions</a:t>
          </a:r>
        </a:p>
      </dsp:txBody>
      <dsp:txXfrm>
        <a:off x="4701612" y="819774"/>
        <a:ext cx="1745717" cy="555187"/>
      </dsp:txXfrm>
    </dsp:sp>
    <dsp:sp modelId="{3826B2A8-EBAF-FA48-BB02-BB977D7FDD5E}">
      <dsp:nvSpPr>
        <dsp:cNvPr id="0" name=""/>
        <dsp:cNvSpPr/>
      </dsp:nvSpPr>
      <dsp:spPr>
        <a:xfrm>
          <a:off x="731518" y="1525464"/>
          <a:ext cx="1672251" cy="6689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October</a:t>
          </a:r>
        </a:p>
      </dsp:txBody>
      <dsp:txXfrm>
        <a:off x="1065968" y="1525464"/>
        <a:ext cx="1003351" cy="668900"/>
      </dsp:txXfrm>
    </dsp:sp>
    <dsp:sp modelId="{E2679435-397A-2243-AA15-E33F1669CB74}">
      <dsp:nvSpPr>
        <dsp:cNvPr id="0" name=""/>
        <dsp:cNvSpPr/>
      </dsp:nvSpPr>
      <dsp:spPr>
        <a:xfrm>
          <a:off x="2186377" y="1582321"/>
          <a:ext cx="4572246" cy="55518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Open Sans" panose="020B0606030504020204" pitchFamily="34" charset="0"/>
              <a:ea typeface="Open Sans" panose="020B0606030504020204" pitchFamily="34" charset="0"/>
              <a:cs typeface="Open Sans" panose="020B0606030504020204" pitchFamily="34" charset="0"/>
            </a:rPr>
            <a:t>Outreach Actions</a:t>
          </a:r>
        </a:p>
      </dsp:txBody>
      <dsp:txXfrm>
        <a:off x="2463971" y="1582321"/>
        <a:ext cx="4017059" cy="555187"/>
      </dsp:txXfrm>
    </dsp:sp>
    <dsp:sp modelId="{8A9BE50C-3AC4-C54A-9DC9-6EDC9B643ADB}">
      <dsp:nvSpPr>
        <dsp:cNvPr id="0" name=""/>
        <dsp:cNvSpPr/>
      </dsp:nvSpPr>
      <dsp:spPr>
        <a:xfrm>
          <a:off x="731518" y="2288011"/>
          <a:ext cx="1672251" cy="6689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November</a:t>
          </a:r>
        </a:p>
      </dsp:txBody>
      <dsp:txXfrm>
        <a:off x="1065968" y="2288011"/>
        <a:ext cx="1003351" cy="668900"/>
      </dsp:txXfrm>
    </dsp:sp>
    <dsp:sp modelId="{C9A105FF-5405-8C4E-B3D7-9307120A3C17}">
      <dsp:nvSpPr>
        <dsp:cNvPr id="0" name=""/>
        <dsp:cNvSpPr/>
      </dsp:nvSpPr>
      <dsp:spPr>
        <a:xfrm>
          <a:off x="2186377" y="2344867"/>
          <a:ext cx="4586597" cy="55518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Open Sans" panose="020B0606030504020204" pitchFamily="34" charset="0"/>
              <a:ea typeface="Open Sans" panose="020B0606030504020204" pitchFamily="34" charset="0"/>
              <a:cs typeface="Open Sans" panose="020B0606030504020204" pitchFamily="34" charset="0"/>
            </a:rPr>
            <a:t>Convene New Advocates Post-Election</a:t>
          </a:r>
        </a:p>
      </dsp:txBody>
      <dsp:txXfrm>
        <a:off x="2463971" y="2344867"/>
        <a:ext cx="4031410" cy="555187"/>
      </dsp:txXfrm>
    </dsp:sp>
    <dsp:sp modelId="{9DE81B5C-42DC-6346-B026-D00F25114AAB}">
      <dsp:nvSpPr>
        <dsp:cNvPr id="0" name=""/>
        <dsp:cNvSpPr/>
      </dsp:nvSpPr>
      <dsp:spPr>
        <a:xfrm>
          <a:off x="731518" y="3050557"/>
          <a:ext cx="1672251" cy="6689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December</a:t>
          </a:r>
        </a:p>
      </dsp:txBody>
      <dsp:txXfrm>
        <a:off x="1065968" y="3050557"/>
        <a:ext cx="1003351" cy="668900"/>
      </dsp:txXfrm>
    </dsp:sp>
    <dsp:sp modelId="{96A9FDED-0CE4-9146-8F91-9289BD4BD5E6}">
      <dsp:nvSpPr>
        <dsp:cNvPr id="0" name=""/>
        <dsp:cNvSpPr/>
      </dsp:nvSpPr>
      <dsp:spPr>
        <a:xfrm>
          <a:off x="2186377" y="3107414"/>
          <a:ext cx="4586597" cy="55518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Open Sans" panose="020B0606030504020204" pitchFamily="34" charset="0"/>
              <a:ea typeface="Open Sans" panose="020B0606030504020204" pitchFamily="34" charset="0"/>
              <a:cs typeface="Open Sans" panose="020B0606030504020204" pitchFamily="34" charset="0"/>
            </a:rPr>
            <a:t>Celebrate &amp; Recommit for 2023</a:t>
          </a:r>
        </a:p>
      </dsp:txBody>
      <dsp:txXfrm>
        <a:off x="2463971" y="3107414"/>
        <a:ext cx="4031410" cy="555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4BAC7-E727-F24C-99A5-B06D783D9B24}">
      <dsp:nvSpPr>
        <dsp:cNvPr id="0" name=""/>
        <dsp:cNvSpPr/>
      </dsp:nvSpPr>
      <dsp:spPr>
        <a:xfrm rot="5400000">
          <a:off x="275788" y="2620465"/>
          <a:ext cx="813233" cy="135320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741051-1B19-A64A-B5AB-D5E5B2155C48}">
      <dsp:nvSpPr>
        <dsp:cNvPr id="0" name=""/>
        <dsp:cNvSpPr/>
      </dsp:nvSpPr>
      <dsp:spPr>
        <a:xfrm>
          <a:off x="140039" y="3024781"/>
          <a:ext cx="1221679" cy="1070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Open Sans" panose="020B0606030504020204" pitchFamily="34" charset="0"/>
              <a:ea typeface="Open Sans" panose="020B0606030504020204" pitchFamily="34" charset="0"/>
              <a:cs typeface="Open Sans" panose="020B0606030504020204" pitchFamily="34" charset="0"/>
            </a:rPr>
            <a:t>Get updates on Campaign</a:t>
          </a:r>
        </a:p>
      </dsp:txBody>
      <dsp:txXfrm>
        <a:off x="140039" y="3024781"/>
        <a:ext cx="1221679" cy="1070873"/>
      </dsp:txXfrm>
    </dsp:sp>
    <dsp:sp modelId="{FE27BCBE-32E5-3A47-BF89-F8220C352C1B}">
      <dsp:nvSpPr>
        <dsp:cNvPr id="0" name=""/>
        <dsp:cNvSpPr/>
      </dsp:nvSpPr>
      <dsp:spPr>
        <a:xfrm>
          <a:off x="1131212" y="2520840"/>
          <a:ext cx="230505" cy="23050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4340A-C719-8C44-B11D-12C726D7A642}">
      <dsp:nvSpPr>
        <dsp:cNvPr id="0" name=""/>
        <dsp:cNvSpPr/>
      </dsp:nvSpPr>
      <dsp:spPr>
        <a:xfrm rot="5400000">
          <a:off x="1771362" y="2250383"/>
          <a:ext cx="813233" cy="135320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519CC4-17D2-BA4E-B011-3A13D4A3558B}">
      <dsp:nvSpPr>
        <dsp:cNvPr id="0" name=""/>
        <dsp:cNvSpPr/>
      </dsp:nvSpPr>
      <dsp:spPr>
        <a:xfrm>
          <a:off x="1636315" y="2654699"/>
          <a:ext cx="1220274" cy="1070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Open Sans" panose="020B0606030504020204" pitchFamily="34" charset="0"/>
              <a:ea typeface="Open Sans" panose="020B0606030504020204" pitchFamily="34" charset="0"/>
              <a:cs typeface="Open Sans" panose="020B0606030504020204" pitchFamily="34" charset="0"/>
            </a:rPr>
            <a:t>Take a quick or online action (1 action) </a:t>
          </a:r>
        </a:p>
      </dsp:txBody>
      <dsp:txXfrm>
        <a:off x="1636315" y="2654699"/>
        <a:ext cx="1220274" cy="1070873"/>
      </dsp:txXfrm>
    </dsp:sp>
    <dsp:sp modelId="{E3C942A2-D2D3-4C46-ADB2-AB4969ED5662}">
      <dsp:nvSpPr>
        <dsp:cNvPr id="0" name=""/>
        <dsp:cNvSpPr/>
      </dsp:nvSpPr>
      <dsp:spPr>
        <a:xfrm>
          <a:off x="2626786" y="2150759"/>
          <a:ext cx="230505" cy="23050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265C1B-6BAD-0640-B2FD-A73CB73FF98A}">
      <dsp:nvSpPr>
        <dsp:cNvPr id="0" name=""/>
        <dsp:cNvSpPr/>
      </dsp:nvSpPr>
      <dsp:spPr>
        <a:xfrm rot="5400000">
          <a:off x="3266935" y="1880302"/>
          <a:ext cx="813233" cy="135320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109C7A-8BBF-3248-A4D3-94EAD160BD05}">
      <dsp:nvSpPr>
        <dsp:cNvPr id="0" name=""/>
        <dsp:cNvSpPr/>
      </dsp:nvSpPr>
      <dsp:spPr>
        <a:xfrm>
          <a:off x="3131186" y="2284618"/>
          <a:ext cx="1221679" cy="1070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Open Sans" panose="020B0606030504020204" pitchFamily="34" charset="0"/>
              <a:ea typeface="Open Sans" panose="020B0606030504020204" pitchFamily="34" charset="0"/>
              <a:cs typeface="Open Sans" panose="020B0606030504020204" pitchFamily="34" charset="0"/>
            </a:rPr>
            <a:t>Join our Action Network</a:t>
          </a:r>
        </a:p>
        <a:p>
          <a:pPr marL="0" lvl="0" indent="0" algn="l" defTabSz="533400">
            <a:lnSpc>
              <a:spcPct val="90000"/>
            </a:lnSpc>
            <a:spcBef>
              <a:spcPct val="0"/>
            </a:spcBef>
            <a:spcAft>
              <a:spcPct val="35000"/>
            </a:spcAft>
            <a:buNone/>
          </a:pPr>
          <a:r>
            <a:rPr lang="en-US" sz="1200" kern="1200" dirty="0">
              <a:latin typeface="Open Sans" panose="020B0606030504020204" pitchFamily="34" charset="0"/>
              <a:ea typeface="Open Sans" panose="020B0606030504020204" pitchFamily="34" charset="0"/>
              <a:cs typeface="Open Sans" panose="020B0606030504020204" pitchFamily="34" charset="0"/>
            </a:rPr>
            <a:t>(regular  action)</a:t>
          </a:r>
        </a:p>
      </dsp:txBody>
      <dsp:txXfrm>
        <a:off x="3131186" y="2284618"/>
        <a:ext cx="1221679" cy="1070873"/>
      </dsp:txXfrm>
    </dsp:sp>
    <dsp:sp modelId="{26303C3A-BE64-4248-AF0D-7F044C44766F}">
      <dsp:nvSpPr>
        <dsp:cNvPr id="0" name=""/>
        <dsp:cNvSpPr/>
      </dsp:nvSpPr>
      <dsp:spPr>
        <a:xfrm>
          <a:off x="4122360" y="1780678"/>
          <a:ext cx="230505" cy="23050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99376-5922-2C4A-BFD5-916899BD9E90}">
      <dsp:nvSpPr>
        <dsp:cNvPr id="0" name=""/>
        <dsp:cNvSpPr/>
      </dsp:nvSpPr>
      <dsp:spPr>
        <a:xfrm rot="5400000">
          <a:off x="4762509" y="1510221"/>
          <a:ext cx="813233" cy="135320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6B9F09-A949-5842-90B4-F767799E1F40}">
      <dsp:nvSpPr>
        <dsp:cNvPr id="0" name=""/>
        <dsp:cNvSpPr/>
      </dsp:nvSpPr>
      <dsp:spPr>
        <a:xfrm>
          <a:off x="4626760" y="1914537"/>
          <a:ext cx="1221679" cy="1070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Open Sans" panose="020B0606030504020204" pitchFamily="34" charset="0"/>
              <a:ea typeface="Open Sans" panose="020B0606030504020204" pitchFamily="34" charset="0"/>
              <a:cs typeface="Open Sans" panose="020B0606030504020204" pitchFamily="34" charset="0"/>
            </a:rPr>
            <a:t>Attend an action event with our group</a:t>
          </a:r>
        </a:p>
      </dsp:txBody>
      <dsp:txXfrm>
        <a:off x="4626760" y="1914537"/>
        <a:ext cx="1221679" cy="1070873"/>
      </dsp:txXfrm>
    </dsp:sp>
    <dsp:sp modelId="{997C3036-77A8-D044-8626-6D88A326BB4A}">
      <dsp:nvSpPr>
        <dsp:cNvPr id="0" name=""/>
        <dsp:cNvSpPr/>
      </dsp:nvSpPr>
      <dsp:spPr>
        <a:xfrm>
          <a:off x="5617934" y="1410597"/>
          <a:ext cx="230505" cy="23050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F1BF54-8059-AE4E-89F0-BFDD1F59F356}">
      <dsp:nvSpPr>
        <dsp:cNvPr id="0" name=""/>
        <dsp:cNvSpPr/>
      </dsp:nvSpPr>
      <dsp:spPr>
        <a:xfrm rot="5400000">
          <a:off x="6258083" y="1140140"/>
          <a:ext cx="813233" cy="135320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6207B5-640D-9446-A142-A0115BED7184}">
      <dsp:nvSpPr>
        <dsp:cNvPr id="0" name=""/>
        <dsp:cNvSpPr/>
      </dsp:nvSpPr>
      <dsp:spPr>
        <a:xfrm>
          <a:off x="6122334" y="1544456"/>
          <a:ext cx="1221679" cy="1070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Open Sans" panose="020B0606030504020204" pitchFamily="34" charset="0"/>
              <a:ea typeface="Open Sans" panose="020B0606030504020204" pitchFamily="34" charset="0"/>
              <a:cs typeface="Open Sans" panose="020B0606030504020204" pitchFamily="34" charset="0"/>
            </a:rPr>
            <a:t>Join our team -Be a Volunteer</a:t>
          </a:r>
        </a:p>
      </dsp:txBody>
      <dsp:txXfrm>
        <a:off x="6122334" y="1544456"/>
        <a:ext cx="1221679" cy="1070873"/>
      </dsp:txXfrm>
    </dsp:sp>
    <dsp:sp modelId="{747E0FB1-940D-0A41-B406-7513FAFBF18B}">
      <dsp:nvSpPr>
        <dsp:cNvPr id="0" name=""/>
        <dsp:cNvSpPr/>
      </dsp:nvSpPr>
      <dsp:spPr>
        <a:xfrm>
          <a:off x="7113507" y="1040515"/>
          <a:ext cx="230505" cy="23050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12B158-2ED6-FA46-9351-1A4A01FEFE3C}">
      <dsp:nvSpPr>
        <dsp:cNvPr id="0" name=""/>
        <dsp:cNvSpPr/>
      </dsp:nvSpPr>
      <dsp:spPr>
        <a:xfrm rot="5400000">
          <a:off x="7753657" y="770059"/>
          <a:ext cx="813233" cy="135320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180263-FD1D-644E-B61A-863977745B54}">
      <dsp:nvSpPr>
        <dsp:cNvPr id="0" name=""/>
        <dsp:cNvSpPr/>
      </dsp:nvSpPr>
      <dsp:spPr>
        <a:xfrm>
          <a:off x="7617908" y="1174375"/>
          <a:ext cx="1221679" cy="1070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Open Sans" panose="020B0606030504020204" pitchFamily="34" charset="0"/>
              <a:ea typeface="Open Sans" panose="020B0606030504020204" pitchFamily="34" charset="0"/>
              <a:cs typeface="Open Sans" panose="020B0606030504020204" pitchFamily="34" charset="0"/>
            </a:rPr>
            <a:t>Become a leader</a:t>
          </a:r>
        </a:p>
      </dsp:txBody>
      <dsp:txXfrm>
        <a:off x="7617908" y="1174375"/>
        <a:ext cx="1221679" cy="1070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E8F3A-EE79-B341-90DD-01EB847E042E}">
      <dsp:nvSpPr>
        <dsp:cNvPr id="0" name=""/>
        <dsp:cNvSpPr/>
      </dsp:nvSpPr>
      <dsp:spPr>
        <a:xfrm>
          <a:off x="1260848" y="456299"/>
          <a:ext cx="3053957" cy="3053957"/>
        </a:xfrm>
        <a:prstGeom prst="blockArc">
          <a:avLst>
            <a:gd name="adj1" fmla="val 90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72A7CE-B6CE-6647-90AA-9DA61716B625}">
      <dsp:nvSpPr>
        <dsp:cNvPr id="0" name=""/>
        <dsp:cNvSpPr/>
      </dsp:nvSpPr>
      <dsp:spPr>
        <a:xfrm>
          <a:off x="1260848" y="456299"/>
          <a:ext cx="3053957" cy="3053957"/>
        </a:xfrm>
        <a:prstGeom prst="blockArc">
          <a:avLst>
            <a:gd name="adj1" fmla="val 1800000"/>
            <a:gd name="adj2" fmla="val 90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9EDC50-1FBC-9540-A7C7-3AD5A0EB1765}">
      <dsp:nvSpPr>
        <dsp:cNvPr id="0" name=""/>
        <dsp:cNvSpPr/>
      </dsp:nvSpPr>
      <dsp:spPr>
        <a:xfrm>
          <a:off x="1260848" y="456299"/>
          <a:ext cx="3053957" cy="3053957"/>
        </a:xfrm>
        <a:prstGeom prst="blockArc">
          <a:avLst>
            <a:gd name="adj1" fmla="val 16200000"/>
            <a:gd name="adj2" fmla="val 1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DB13E2-EA39-AF47-8AEA-931AAC51FE5F}">
      <dsp:nvSpPr>
        <dsp:cNvPr id="0" name=""/>
        <dsp:cNvSpPr/>
      </dsp:nvSpPr>
      <dsp:spPr>
        <a:xfrm>
          <a:off x="2085425" y="1280876"/>
          <a:ext cx="1404803" cy="1404803"/>
        </a:xfrm>
        <a:prstGeom prst="ellips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Advocacy Success</a:t>
          </a:r>
        </a:p>
      </dsp:txBody>
      <dsp:txXfrm>
        <a:off x="2291154" y="1486605"/>
        <a:ext cx="993345" cy="993345"/>
      </dsp:txXfrm>
    </dsp:sp>
    <dsp:sp modelId="{CCCEFC48-E818-AE40-A220-4A544F8CD0C6}">
      <dsp:nvSpPr>
        <dsp:cNvPr id="0" name=""/>
        <dsp:cNvSpPr/>
      </dsp:nvSpPr>
      <dsp:spPr>
        <a:xfrm>
          <a:off x="2296145" y="19"/>
          <a:ext cx="983362" cy="9833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Awareness &amp; Outreach</a:t>
          </a:r>
        </a:p>
      </dsp:txBody>
      <dsp:txXfrm>
        <a:off x="2440155" y="144029"/>
        <a:ext cx="695342" cy="695342"/>
      </dsp:txXfrm>
    </dsp:sp>
    <dsp:sp modelId="{3510B85D-5648-5442-ADE4-7A03300A191D}">
      <dsp:nvSpPr>
        <dsp:cNvPr id="0" name=""/>
        <dsp:cNvSpPr/>
      </dsp:nvSpPr>
      <dsp:spPr>
        <a:xfrm>
          <a:off x="3587889" y="2237386"/>
          <a:ext cx="983362" cy="9833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Mobilizing for Action</a:t>
          </a:r>
        </a:p>
      </dsp:txBody>
      <dsp:txXfrm>
        <a:off x="3731899" y="2381396"/>
        <a:ext cx="695342" cy="695342"/>
      </dsp:txXfrm>
    </dsp:sp>
    <dsp:sp modelId="{2CDB6784-5F7D-CB4F-A0A7-FB4021108123}">
      <dsp:nvSpPr>
        <dsp:cNvPr id="0" name=""/>
        <dsp:cNvSpPr/>
      </dsp:nvSpPr>
      <dsp:spPr>
        <a:xfrm>
          <a:off x="1004401" y="2237386"/>
          <a:ext cx="983362" cy="9833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Organizing for Power</a:t>
          </a:r>
        </a:p>
      </dsp:txBody>
      <dsp:txXfrm>
        <a:off x="1148411" y="2381396"/>
        <a:ext cx="695342" cy="69534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30807-8F53-483E-A197-58E6C39F5B15}" type="datetimeFigureOut">
              <a:rPr lang="en-US" smtClean="0"/>
              <a:t>8/5/2022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B412F-BD62-4D23-A74D-7CDB5EF1780C}" type="slidenum">
              <a:rPr lang="en-US" smtClean="0"/>
              <a:t>‹#›</a:t>
            </a:fld>
            <a:endParaRPr lang="en-US" dirty="0"/>
          </a:p>
        </p:txBody>
      </p:sp>
    </p:spTree>
    <p:extLst>
      <p:ext uri="{BB962C8B-B14F-4D97-AF65-F5344CB8AC3E}">
        <p14:creationId xmlns:p14="http://schemas.microsoft.com/office/powerpoint/2010/main" val="74077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ud.gov/program_offices/fair_housing_equal_opp/fair_housing_act_overview" TargetMode="External"/><Relationship Id="rId7" Type="http://schemas.openxmlformats.org/officeDocument/2006/relationships/hyperlink" Target="https://results.org/blog/housing-justice-is-racial-justic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npr.org/sections/thetwo-way/2016/10/19/498536077/interactive-redlining-map-zooms-in-on-americas-history-of-discrimination" TargetMode="External"/><Relationship Id="rId5" Type="http://schemas.openxmlformats.org/officeDocument/2006/relationships/hyperlink" Target="https://books.google.com/books?id=aoJLAAAAYAAJ&amp;pg=PT192&amp;lpg=PT192&amp;dq=%22artificially+established+barriers+will+prove+effective+in+protecting+a+neighborhood%22&amp;source=bl&amp;ots=a6vVVGYWWb&amp;sig=JL-pSZH5hUSNjvbM5bwEnAKG5o8&amp;hl=en&amp;sa=X&amp;ved=0ahUKEwisvO3x7Y_aAhXJtVkKHXnzA08Q6AEINzAD#v=onepage&amp;q=%22artificially%20established%20barriers%20will%20prove%20effective%20in%20protecting%20a%20neighborhood%22&amp;f=false" TargetMode="External"/><Relationship Id="rId4" Type="http://schemas.openxmlformats.org/officeDocument/2006/relationships/hyperlink" Target="https://www.theatlantic.com/politics/archive/2018/03/the-unfulfilled-promise-of-fair-housing/557009/"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a:t>
            </a:fld>
            <a:endParaRPr lang="en-US" dirty="0"/>
          </a:p>
        </p:txBody>
      </p:sp>
    </p:spTree>
    <p:extLst>
      <p:ext uri="{BB962C8B-B14F-4D97-AF65-F5344CB8AC3E}">
        <p14:creationId xmlns:p14="http://schemas.microsoft.com/office/powerpoint/2010/main" val="292513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You’re all proof that inviting others to be advocates works -- Whether you found us on volunteermatch, saw us on Google, attended a local action event, came through a partner org, were invited to be involved by friends/family .. Or any other way you found your way here – you responded to an invitation</a:t>
            </a:r>
          </a:p>
          <a:p>
            <a:endParaRPr lang="en-US" dirty="0">
              <a:cs typeface="Calibri"/>
            </a:endParaRPr>
          </a:p>
          <a:p>
            <a:r>
              <a:rPr lang="en-US" dirty="0">
                <a:cs typeface="Calibri"/>
              </a:rPr>
              <a:t>Invitations come in all shapes and sizes – saw an ad online – met an advocate at a tabling event – friend or family spoke with you – saw something in the newspaper </a:t>
            </a:r>
          </a:p>
          <a:p>
            <a:r>
              <a:rPr lang="en-US" dirty="0">
                <a:cs typeface="Calibri"/>
              </a:rPr>
              <a:t>All of those are invitations that were strategically put out in front of you to open a door and invite you to explore more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277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542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Staff Led vs Volunteer Led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745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issues matter to your community …</a:t>
            </a:r>
          </a:p>
          <a:p>
            <a:r>
              <a:rPr lang="en-US" dirty="0">
                <a:cs typeface="Calibri"/>
              </a:rPr>
              <a:t>There are more opportunities in your community to be out there and share in the Fall and especially in major election years…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071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important discussions are happening in the community, your community needs to hear from you</a:t>
            </a:r>
          </a:p>
          <a:p>
            <a:r>
              <a:rPr lang="en-US" dirty="0">
                <a:cs typeface="Calibri"/>
              </a:rPr>
              <a:t>Not only do candidates need to hear that issues like housing, economic security, global health, hunger &amp; nutrition are things that people care about ..</a:t>
            </a:r>
          </a:p>
          <a:p>
            <a:r>
              <a:rPr lang="en-US" dirty="0">
                <a:cs typeface="Calibri"/>
              </a:rPr>
              <a:t>Community members need to hear that there are people out there that feel the same way they do and are doing something – that there is a place that they belong, and there is hope to make a difference</a:t>
            </a:r>
          </a:p>
          <a:p>
            <a:endParaRPr lang="en-US" dirty="0">
              <a:cs typeface="Calibri"/>
            </a:endParaRPr>
          </a:p>
          <a:p>
            <a:r>
              <a:rPr lang="en-US" dirty="0">
                <a:cs typeface="Calibri"/>
              </a:rPr>
              <a:t>The opposition wins when negative, hopeless feelings dominate. They beat us from the inside out. They don’t even need to try harder or develop new strategies – b/c there isno one pushing back. So not only does outreach / organizing give us more power by bringing more ppl together, but by not doing it we are making our chances of winning and being successful lower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896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are the most effective messenger to offer an invitation in your community!</a:t>
            </a:r>
          </a:p>
          <a:p>
            <a:r>
              <a:rPr lang="en-US" dirty="0">
                <a:cs typeface="Calibri"/>
              </a:rPr>
              <a:t>You’re local – you know your community and you know what’s going on (or can easily find the things)</a:t>
            </a:r>
          </a:p>
          <a:p>
            <a:r>
              <a:rPr lang="en-US" dirty="0">
                <a:cs typeface="Calibri"/>
              </a:rPr>
              <a:t>You are trusted – your friends family and networks already know you and what you’re about – you don’t have to convince them you’re legit</a:t>
            </a:r>
          </a:p>
          <a:p>
            <a:endParaRPr lang="en-US" dirty="0">
              <a:cs typeface="Calibri"/>
            </a:endParaRPr>
          </a:p>
          <a:p>
            <a:r>
              <a:rPr lang="en-US" dirty="0">
                <a:cs typeface="Calibri"/>
              </a:rPr>
              <a:t>You have personal reasons for being involved – deeply held values and beliefs – visions for what you want to see happen in your community and the world – and likely personal connections that share some of those things with you – and at the least, connections that share your community and shared experience</a:t>
            </a:r>
          </a:p>
          <a:p>
            <a:endParaRPr lang="en-US" dirty="0">
              <a:cs typeface="Calibri"/>
            </a:endParaRPr>
          </a:p>
          <a:p>
            <a:r>
              <a:rPr lang="en-US" dirty="0">
                <a:cs typeface="Calibri"/>
              </a:rPr>
              <a:t>It matters that people hear from you</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666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684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18</a:t>
            </a:fld>
            <a:endParaRPr lang="en-US" dirty="0"/>
          </a:p>
        </p:txBody>
      </p:sp>
    </p:spTree>
    <p:extLst>
      <p:ext uri="{BB962C8B-B14F-4D97-AF65-F5344CB8AC3E}">
        <p14:creationId xmlns:p14="http://schemas.microsoft.com/office/powerpoint/2010/main" val="3965617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often see success in outreach and recruitment as “did they become a volunteer – did they take on a position in the group – did they come to our monthly meetings regularly”</a:t>
            </a:r>
          </a:p>
          <a:p>
            <a:r>
              <a:rPr lang="en-US" dirty="0">
                <a:cs typeface="Calibri"/>
              </a:rPr>
              <a:t>Ultimately – to build power and maintain success – we want our outreach and organizing to lead to that! But it’s only one part of ‘success’ – and when we don’t reach it, we feel like we’ve failed. And once we fail a few times .. We convince ourselves that we’re not good at this and shouldn’t try anymore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295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382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is National Fair Housing Month. Housing advocates across the country are celebrating the 54th anniversary of the passage of the </a:t>
            </a:r>
            <a:r>
              <a:rPr lang="en-US" dirty="0">
                <a:hlinkClick r:id="rId3"/>
              </a:rPr>
              <a:t>Fair Housing Act</a:t>
            </a:r>
            <a:r>
              <a:rPr lang="en-US" dirty="0"/>
              <a:t>. Signed into law by President Lyndon B. Johnson on April 11, 1968, this landmark legislation prohibits discrimination in the sale, rental and financing of housing based on race, color, religion, national origin, sex, disability, and family status. Yet the federal law’s promise to promote a more equitable and integrated society remains </a:t>
            </a:r>
            <a:r>
              <a:rPr lang="en-US" dirty="0">
                <a:hlinkClick r:id="rId4"/>
              </a:rPr>
              <a:t>largely unfulfilled</a:t>
            </a:r>
            <a:r>
              <a:rPr lang="en-US" dirty="0"/>
              <a:t>. Shortly after the law passed, the federal government </a:t>
            </a:r>
            <a:r>
              <a:rPr lang="en-US" dirty="0">
                <a:hlinkClick r:id="rId5"/>
              </a:rPr>
              <a:t>adopted policies</a:t>
            </a:r>
            <a:r>
              <a:rPr lang="en-US" dirty="0"/>
              <a:t> meant to keep Black people and others out of white neighborhoods, which in turn perpetuated the </a:t>
            </a:r>
            <a:r>
              <a:rPr lang="en-US" dirty="0">
                <a:hlinkClick r:id="rId6"/>
              </a:rPr>
              <a:t>segregated and unequal society</a:t>
            </a:r>
            <a:r>
              <a:rPr lang="en-US" dirty="0"/>
              <a:t> we now see. Many were (and continue to be) left behind, unable to access and benefit from the opportunities only made available in white neighborhoods - read more here: </a:t>
            </a:r>
            <a:r>
              <a:rPr lang="en-US" dirty="0">
                <a:hlinkClick r:id="rId7"/>
              </a:rPr>
              <a:t>https://results.org/blog/housing-justice-is-racial-justice/</a:t>
            </a:r>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2</a:t>
            </a:fld>
            <a:endParaRPr lang="en-US" dirty="0"/>
          </a:p>
        </p:txBody>
      </p:sp>
    </p:spTree>
    <p:extLst>
      <p:ext uri="{BB962C8B-B14F-4D97-AF65-F5344CB8AC3E}">
        <p14:creationId xmlns:p14="http://schemas.microsoft.com/office/powerpoint/2010/main" val="3063819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have to meet ppl where they are</a:t>
            </a:r>
          </a:p>
          <a:p>
            <a:endParaRPr lang="en-US" dirty="0">
              <a:ea typeface="Calibri"/>
              <a:cs typeface="Calibri"/>
            </a:endParaRPr>
          </a:p>
          <a:p>
            <a:r>
              <a:rPr lang="en-US" dirty="0">
                <a:ea typeface="Calibri"/>
                <a:cs typeface="Calibri"/>
              </a:rPr>
              <a:t>This fall – I’d like to challenge you to redefine what success in your outreach looks like --- </a:t>
            </a:r>
          </a:p>
          <a:p>
            <a:endParaRPr lang="en-US" dirty="0">
              <a:ea typeface="Calibri"/>
              <a:cs typeface="Calibri"/>
            </a:endParaRPr>
          </a:p>
          <a:p>
            <a:r>
              <a:rPr lang="en-US" dirty="0">
                <a:ea typeface="Calibri"/>
                <a:cs typeface="Calibri"/>
              </a:rPr>
              <a:t>Some asks that we think are small – like be a volunteer, come to a meeting or event – are actually pretty big leaps for many new people! And some of the hardest won successes from organizers. Some people will be ready for it so we need to be prepared to recognize and enlist and engage them early and often. But most people won’t be ready to make that commitment yet. Commitment is a journey, not a single action. And there are too many logistical and emotional needs and barriers along that journey that people deal with before committing. So we need to support them on a journey to commitment. Meet them where they are. Ask them to do something small and agitate them up a scale. What might that look like?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472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are all important. These are all related. And growing in any or all of these areas is powerful and represents success. So let’s redefine ‘success’ from “joined RESULTS or didn’t” “became a leader or didn’t” to incorporate all the benefits that outreach, mobilizing, and organizing bring to our collective work</a:t>
            </a:r>
            <a:endParaRPr dirty="0"/>
          </a:p>
        </p:txBody>
      </p:sp>
      <p:sp>
        <p:nvSpPr>
          <p:cNvPr id="159" name="Google Shape;15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Commitment is a journey </a:t>
            </a:r>
          </a:p>
          <a:p>
            <a:r>
              <a:rPr lang="en-US" dirty="0">
                <a:cs typeface="Calibri"/>
              </a:rPr>
              <a:t>You might be starting at the first step – or in the middle – you have to meet people where they are, get them on the journey </a:t>
            </a:r>
          </a:p>
          <a:p>
            <a:endParaRPr lang="en-US" dirty="0">
              <a:cs typeface="Calibri"/>
            </a:endParaRPr>
          </a:p>
          <a:p>
            <a:r>
              <a:rPr lang="en-US" dirty="0">
                <a:cs typeface="Calibri"/>
              </a:rPr>
              <a:t>Even if you only get someone to sign up for updates on RESULTS website – we will send them a ‘welcome series’ to help them learn more about RESULTS and take them down the commitment journey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740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While we want to get more members and advocates to sustain our groups and grow our list of local leads / following – those aren’t just organzing / outreach goals that exist on their own. All of our outreach &amp; organizing activities also support our advocacy success both in the short term (immediate actions you’ll take this fall) but also in the long term (having a sustaining group with new leaders to carry on the long term work to make bigger change happen)</a:t>
            </a:r>
          </a:p>
          <a:p>
            <a:endParaRPr lang="en-US" dirty="0">
              <a:cs typeface="Calibri"/>
            </a:endParaRPr>
          </a:p>
          <a:p>
            <a:r>
              <a:rPr lang="en-US" dirty="0">
                <a:cs typeface="Calibri"/>
              </a:rPr>
              <a:t>Success of our campaigns this year – and in the future – will depend on having more people taking action. By engaging in awareness, outreach we build those lists of immediate action takers but also future leaders. By mobilizing those people to take an action, like making a phone call when a vote on major tax legislation comes up later this year, or publishing media to thank MoCs for passing global nutrition bill and calling on them to support more, or following up on your Advocacy Month meetings later in the fall with new people for your MoCs to see at the table - we increase the power of our voice with members of Congress.  </a:t>
            </a:r>
          </a:p>
          <a:p>
            <a:endParaRPr lang="en-US" dirty="0">
              <a:cs typeface="Calibri"/>
            </a:endParaRPr>
          </a:p>
          <a:p>
            <a:r>
              <a:rPr lang="en-US" dirty="0">
                <a:cs typeface="Calibri"/>
              </a:rPr>
              <a:t>So this fall – we don’t’ want you to see the actions you’re doing to reach out and engage your community, recruit more action takers, and cultivate new advocates, as something separate from your advocacy. But really we want to help you connect HOW you can use outreach and mobilizing activities as part of your advocacy actions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474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instead of just saying success is enrolling new vols in our group – and having a pass/fail “did they join our group or not?” we can redefine what success looks like by setting small goals to build a following if you don’t have one – to mobilize that following as you act on our campaigns – and to organize your most active followers for future membership and leadership</a:t>
            </a:r>
          </a:p>
          <a:p>
            <a:endParaRPr lang="en-US" dirty="0">
              <a:cs typeface="Calibri"/>
            </a:endParaRPr>
          </a:p>
          <a:p>
            <a:endParaRPr lang="en-US" dirty="0">
              <a:cs typeface="Calibri"/>
            </a:endParaRPr>
          </a:p>
          <a:p>
            <a:r>
              <a:rPr lang="en-US" dirty="0">
                <a:cs typeface="Calibri"/>
              </a:rPr>
              <a:t>What other ideas do you have for what success could look like in your local outreach and organizing?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439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go through these – think about how these can be used to 1 – build a following 2– mobilize key actions and 3 – bring people together for relationship and collective action</a:t>
            </a:r>
          </a:p>
        </p:txBody>
      </p:sp>
      <p:sp>
        <p:nvSpPr>
          <p:cNvPr id="4" name="Slide Number Placeholder 3"/>
          <p:cNvSpPr>
            <a:spLocks noGrp="1"/>
          </p:cNvSpPr>
          <p:nvPr>
            <p:ph type="sldNum" sz="quarter" idx="5"/>
          </p:nvPr>
        </p:nvSpPr>
        <p:spPr/>
        <p:txBody>
          <a:bodyPr/>
          <a:lstStyle/>
          <a:p>
            <a:fld id="{C5EB412F-BD62-4D23-A74D-7CDB5EF1780C}" type="slidenum">
              <a:rPr lang="en-US" smtClean="0"/>
              <a:t>26</a:t>
            </a:fld>
            <a:endParaRPr lang="en-US" dirty="0"/>
          </a:p>
        </p:txBody>
      </p:sp>
    </p:spTree>
    <p:extLst>
      <p:ext uri="{BB962C8B-B14F-4D97-AF65-F5344CB8AC3E}">
        <p14:creationId xmlns:p14="http://schemas.microsoft.com/office/powerpoint/2010/main" val="862317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Staff Led vs Volunteer Led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705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To make progress in our communities the most impactful thing we can do is create meaningful conversations with the people who we are already connected with. </a:t>
            </a:r>
            <a:r>
              <a:rPr lang="en-US" sz="1200" dirty="0">
                <a:latin typeface="Open Sans" panose="020B0606030504020204" pitchFamily="34" charset="0"/>
                <a:ea typeface="Open Sans" panose="020B0606030504020204" pitchFamily="34" charset="0"/>
                <a:cs typeface="Open Sans" panose="020B0606030504020204" pitchFamily="34" charset="0"/>
              </a:rPr>
              <a:t>Connection is at the heart of relational organizing</a:t>
            </a:r>
          </a:p>
          <a:p>
            <a:endParaRPr lang="en-US" dirty="0">
              <a:cs typeface="Calibri"/>
            </a:endParaRPr>
          </a:p>
          <a:p>
            <a:endParaRPr lang="en-US" dirty="0">
              <a:cs typeface="Calibri"/>
            </a:endParaRPr>
          </a:p>
          <a:p>
            <a:r>
              <a:rPr lang="en-US" dirty="0">
                <a:cs typeface="Calibri"/>
              </a:rPr>
              <a:t>Wherever your people are – however your people are connecting – that’s where this stuff happens. So you don’t need to plan an event to bring people together or orchestrate an action – just show up as you normally would and have a conversation</a:t>
            </a:r>
          </a:p>
          <a:p>
            <a:endParaRPr lang="en-US" dirty="0">
              <a:cs typeface="Calibri"/>
            </a:endParaRPr>
          </a:p>
          <a:p>
            <a:r>
              <a:rPr lang="en-US" dirty="0">
                <a:cs typeface="Calibri"/>
              </a:rPr>
              <a:t>The first conversations you have with someone probably won’t have the ‘join our group’ ask! But they might include you sharing your own values / concerns and how you use RESULTS advocacy to meet your needs. Your first ask here might just be to see if they’re open to hearing updates about what’s going on </a:t>
            </a:r>
          </a:p>
          <a:p>
            <a:endParaRPr lang="en-US" dirty="0">
              <a:cs typeface="Calibri"/>
            </a:endParaRPr>
          </a:p>
          <a:p>
            <a:endParaRPr lang="en-US" dirty="0">
              <a:cs typeface="Calibri"/>
            </a:endParaRPr>
          </a:p>
          <a:p>
            <a:r>
              <a:rPr lang="en-US" sz="1200" i="1" dirty="0">
                <a:latin typeface="Open Sans" panose="020B0606030504020204" pitchFamily="34" charset="0"/>
                <a:ea typeface="Open Sans" panose="020B0606030504020204" pitchFamily="34" charset="0"/>
                <a:cs typeface="Open Sans" panose="020B0606030504020204" pitchFamily="34" charset="0"/>
              </a:rPr>
              <a:t>This could look like..</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1200" dirty="0">
                <a:latin typeface="Open Sans" panose="020B0606030504020204" pitchFamily="34" charset="0"/>
                <a:ea typeface="Open Sans" panose="020B0606030504020204" pitchFamily="34" charset="0"/>
                <a:cs typeface="Open Sans" panose="020B0606030504020204" pitchFamily="34" charset="0"/>
              </a:rPr>
              <a:t>Having coffee with a friend/family/colleague and talking about shared values and concerns</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1200" dirty="0">
                <a:latin typeface="Open Sans" panose="020B0606030504020204" pitchFamily="34" charset="0"/>
                <a:ea typeface="Open Sans" panose="020B0606030504020204" pitchFamily="34" charset="0"/>
                <a:cs typeface="Open Sans" panose="020B0606030504020204" pitchFamily="34" charset="0"/>
              </a:rPr>
              <a:t>Following up and sharing updates on your advocacy that are connected to their values/concerns</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1200" dirty="0">
                <a:latin typeface="Open Sans" panose="020B0606030504020204" pitchFamily="34" charset="0"/>
                <a:ea typeface="Open Sans" panose="020B0606030504020204" pitchFamily="34" charset="0"/>
                <a:cs typeface="Open Sans" panose="020B0606030504020204" pitchFamily="34" charset="0"/>
              </a:rPr>
              <a:t>Reaching out with key, timely action opportunities connected to their concerns/interests</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433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you’re thinking “wait- how will getting people to sign up for basic emails help us meet our outreach goals?’</a:t>
            </a:r>
          </a:p>
          <a:p>
            <a:endParaRPr lang="en-US" dirty="0">
              <a:cs typeface="Calibri"/>
            </a:endParaRPr>
          </a:p>
          <a:p>
            <a:r>
              <a:rPr lang="en-US" dirty="0">
                <a:cs typeface="Calibri"/>
              </a:rPr>
              <a:t>Anyone added to our email lists will get a welcome series to help move them along the commitment journey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887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Staff Led vs Volunteer Led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89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564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Staff Led vs Volunteer Led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487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Staff Led vs Volunteer Led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31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Don’t be discouraged if your outreach doesn’t result in immediate volunteers – you’re building a following – commitment is a process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247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you’ve connected with people – built a bigger following – mobilized small actions – after the election there’s a big opportunity to bring people together (organizing!) to talk about what’s possible moving forward and get commitment for sustained engagement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537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784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often see success in outreach and recruitment as “did they become a volunteer – did they take on a position in the group – did they come to our monthly meetings regularly”</a:t>
            </a:r>
          </a:p>
          <a:p>
            <a:r>
              <a:rPr lang="en-US" dirty="0">
                <a:cs typeface="Calibri"/>
              </a:rPr>
              <a:t>Ultimately – to build power and maintain success – we want our outreach and organizing to lead to that! But it’s only one part of ‘success’ – and when we don’t reach it, we feel like we’ve failed. And once we fail a few times .. We convince ourselves that we’re not good at this and shouldn’t try anymore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402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37</a:t>
            </a:fld>
            <a:endParaRPr lang="en-US" dirty="0"/>
          </a:p>
        </p:txBody>
      </p:sp>
    </p:spTree>
    <p:extLst>
      <p:ext uri="{BB962C8B-B14F-4D97-AF65-F5344CB8AC3E}">
        <p14:creationId xmlns:p14="http://schemas.microsoft.com/office/powerpoint/2010/main" val="2773777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Staff Led vs Volunteer Led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869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Overwhelm from not understanding all the issues and sense of overwhelm with not being able to navigate the website and find information of their own. Next few slides are things that can help</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277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Staff Led vs Volunteer Led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88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461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Staff Led vs Volunteer Led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612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Staff Led vs Volunteer Led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2833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Staff Led vs Volunteer Led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016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364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7140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Staff Led vs Volunteer Led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9780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 launches poll</a:t>
            </a:r>
          </a:p>
        </p:txBody>
      </p:sp>
      <p:sp>
        <p:nvSpPr>
          <p:cNvPr id="4" name="Slide Number Placeholder 3"/>
          <p:cNvSpPr>
            <a:spLocks noGrp="1"/>
          </p:cNvSpPr>
          <p:nvPr>
            <p:ph type="sldNum" sz="quarter" idx="5"/>
          </p:nvPr>
        </p:nvSpPr>
        <p:spPr/>
        <p:txBody>
          <a:bodyPr/>
          <a:lstStyle/>
          <a:p>
            <a:fld id="{C5EB412F-BD62-4D23-A74D-7CDB5EF1780C}" type="slidenum">
              <a:rPr lang="en-US" smtClean="0"/>
              <a:t>53</a:t>
            </a:fld>
            <a:endParaRPr lang="en-US" dirty="0"/>
          </a:p>
        </p:txBody>
      </p:sp>
    </p:spTree>
    <p:extLst>
      <p:ext uri="{BB962C8B-B14F-4D97-AF65-F5344CB8AC3E}">
        <p14:creationId xmlns:p14="http://schemas.microsoft.com/office/powerpoint/2010/main" val="39691429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54</a:t>
            </a:fld>
            <a:endParaRPr lang="en-US" dirty="0"/>
          </a:p>
        </p:txBody>
      </p:sp>
    </p:spTree>
    <p:extLst>
      <p:ext uri="{BB962C8B-B14F-4D97-AF65-F5344CB8AC3E}">
        <p14:creationId xmlns:p14="http://schemas.microsoft.com/office/powerpoint/2010/main" val="37764611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56</a:t>
            </a:fld>
            <a:endParaRPr lang="en-US" dirty="0"/>
          </a:p>
        </p:txBody>
      </p:sp>
    </p:spTree>
    <p:extLst>
      <p:ext uri="{BB962C8B-B14F-4D97-AF65-F5344CB8AC3E}">
        <p14:creationId xmlns:p14="http://schemas.microsoft.com/office/powerpoint/2010/main" val="28682668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57</a:t>
            </a:fld>
            <a:endParaRPr lang="en-US" dirty="0"/>
          </a:p>
        </p:txBody>
      </p:sp>
    </p:spTree>
    <p:extLst>
      <p:ext uri="{BB962C8B-B14F-4D97-AF65-F5344CB8AC3E}">
        <p14:creationId xmlns:p14="http://schemas.microsoft.com/office/powerpoint/2010/main" val="3810132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3311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58</a:t>
            </a:fld>
            <a:endParaRPr lang="en-US" dirty="0"/>
          </a:p>
        </p:txBody>
      </p:sp>
    </p:spTree>
    <p:extLst>
      <p:ext uri="{BB962C8B-B14F-4D97-AF65-F5344CB8AC3E}">
        <p14:creationId xmlns:p14="http://schemas.microsoft.com/office/powerpoint/2010/main" val="16991106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1c1a92eb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11c1a92ebf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Reflection - 1 min, share 2 mins</a:t>
            </a:r>
            <a:endParaRPr dirty="0"/>
          </a:p>
        </p:txBody>
      </p:sp>
      <p:sp>
        <p:nvSpPr>
          <p:cNvPr id="111" name="Google Shape;111;g111c1a92ebf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59</a:t>
            </a:fld>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60</a:t>
            </a:fld>
            <a:endParaRPr lang="en-US" dirty="0"/>
          </a:p>
        </p:txBody>
      </p:sp>
    </p:spTree>
    <p:extLst>
      <p:ext uri="{BB962C8B-B14F-4D97-AF65-F5344CB8AC3E}">
        <p14:creationId xmlns:p14="http://schemas.microsoft.com/office/powerpoint/2010/main" val="102233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policy updates to be posted on the chat:</a:t>
            </a:r>
          </a:p>
          <a:p>
            <a:r>
              <a:rPr lang="en-US" dirty="0"/>
              <a:t>“WE ARE GRATEFUL FOR ALL YOUR HARD WORK, which we plan to build upon in the coming months, as we bring more advocates to join us in our fight for ending poverty in Congress. Your advocacy already made a difference, even in this budget reconciliation bill that does not include our main priorities, because there are provisions in the bill that we consider as incremental steps towards achieving our goals, among them is more funding for the federal agency that implements and enforces the tax code, including the Child Tax Credit. We need more advocates to join us to keep pushing Congress for our priorities, particularly at a time of high inflation, skyrocketing rent prices, and higher costs of living. We will get into more details of what's ahead at the August policy forum, so please stay tuned.”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05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8</a:t>
            </a:fld>
            <a:endParaRPr lang="en-US" dirty="0"/>
          </a:p>
        </p:txBody>
      </p:sp>
    </p:spTree>
    <p:extLst>
      <p:ext uri="{BB962C8B-B14F-4D97-AF65-F5344CB8AC3E}">
        <p14:creationId xmlns:p14="http://schemas.microsoft.com/office/powerpoint/2010/main" val="299900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Want to ask – why are you here? And I don’t mean what’s your “why” for being an advocate or the values and goals that motivate you to be involved. But logistically .. Why are you here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805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 your ‘why’ but logically .. Logistically ... Why are you an advocate? What happened in order to get you connected and in action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66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8/5/2022</a:t>
            </a:fld>
            <a:endParaRPr lang="en-US" dirty="0"/>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8/5/2022</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8/5/2022</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8/5/2022</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back cover">
    <p:spTree>
      <p:nvGrpSpPr>
        <p:cNvPr id="1" name=""/>
        <p:cNvGrpSpPr/>
        <p:nvPr/>
      </p:nvGrpSpPr>
      <p:grpSpPr>
        <a:xfrm>
          <a:off x="0" y="0"/>
          <a:ext cx="0" cy="0"/>
          <a:chOff x="0" y="0"/>
          <a:chExt cx="0" cy="0"/>
        </a:xfrm>
      </p:grpSpPr>
      <p:sp>
        <p:nvSpPr>
          <p:cNvPr id="3" name="TextBox 2"/>
          <p:cNvSpPr txBox="1"/>
          <p:nvPr userDrawn="1"/>
        </p:nvSpPr>
        <p:spPr>
          <a:xfrm>
            <a:off x="3701098" y="2616639"/>
            <a:ext cx="4754880" cy="1762021"/>
          </a:xfrm>
          <a:prstGeom prst="rect">
            <a:avLst/>
          </a:prstGeom>
          <a:noFill/>
        </p:spPr>
        <p:txBody>
          <a:bodyPr wrap="square" rtlCol="0">
            <a:spAutoFit/>
          </a:bodyPr>
          <a:lstStyle/>
          <a:p>
            <a:pPr lvl="0">
              <a:lnSpc>
                <a:spcPct val="130000"/>
              </a:lnSpc>
            </a:pPr>
            <a:r>
              <a:rPr lang="en-US" sz="1400" dirty="0">
                <a:solidFill>
                  <a:schemeClr val="bg1"/>
                </a:solidFill>
                <a:latin typeface="Arial"/>
                <a:cs typeface="Arial"/>
              </a:rPr>
              <a:t>25 E STREET, NW</a:t>
            </a:r>
          </a:p>
          <a:p>
            <a:pPr lvl="0">
              <a:lnSpc>
                <a:spcPct val="130000"/>
              </a:lnSpc>
            </a:pPr>
            <a:r>
              <a:rPr lang="en-US" sz="1400" dirty="0">
                <a:solidFill>
                  <a:schemeClr val="bg1"/>
                </a:solidFill>
                <a:latin typeface="Arial"/>
                <a:cs typeface="Arial"/>
              </a:rPr>
              <a:t>WASHINGTON, DC 20001</a:t>
            </a:r>
          </a:p>
          <a:p>
            <a:pPr lvl="0">
              <a:lnSpc>
                <a:spcPct val="130000"/>
              </a:lnSpc>
            </a:pPr>
            <a:r>
              <a:rPr lang="en-US" sz="1400" dirty="0">
                <a:solidFill>
                  <a:schemeClr val="bg1"/>
                </a:solidFill>
                <a:latin typeface="Arial"/>
                <a:cs typeface="Arial"/>
              </a:rPr>
              <a:t>(202) 628-8787</a:t>
            </a:r>
          </a:p>
          <a:p>
            <a:pPr lvl="0">
              <a:lnSpc>
                <a:spcPct val="130000"/>
              </a:lnSpc>
            </a:pPr>
            <a:r>
              <a:rPr lang="en-US" sz="1400" dirty="0">
                <a:solidFill>
                  <a:schemeClr val="bg1"/>
                </a:solidFill>
                <a:latin typeface="Arial"/>
                <a:cs typeface="Arial"/>
              </a:rPr>
              <a:t>1 (800) 233-1200</a:t>
            </a:r>
          </a:p>
          <a:p>
            <a:pPr lvl="0">
              <a:lnSpc>
                <a:spcPct val="130000"/>
              </a:lnSpc>
            </a:pPr>
            <a:r>
              <a:rPr lang="en-US" sz="1400" b="1" dirty="0">
                <a:solidFill>
                  <a:schemeClr val="bg1"/>
                </a:solidFill>
                <a:latin typeface="Arial"/>
                <a:cs typeface="Arial"/>
              </a:rPr>
              <a:t>WWW.CHILDRENSDEFENSE.ORG</a:t>
            </a:r>
          </a:p>
          <a:p>
            <a:pPr>
              <a:lnSpc>
                <a:spcPct val="130000"/>
              </a:lnSpc>
            </a:pPr>
            <a:endParaRPr lang="en-US" sz="1400" dirty="0">
              <a:solidFill>
                <a:schemeClr val="bg1"/>
              </a:solidFill>
              <a:latin typeface="Arial"/>
              <a:cs typeface="Arial"/>
            </a:endParaRPr>
          </a:p>
        </p:txBody>
      </p:sp>
    </p:spTree>
    <p:extLst>
      <p:ext uri="{BB962C8B-B14F-4D97-AF65-F5344CB8AC3E}">
        <p14:creationId xmlns:p14="http://schemas.microsoft.com/office/powerpoint/2010/main" val="1428446268"/>
      </p:ext>
    </p:extLst>
  </p:cSld>
  <p:clrMapOvr>
    <a:masterClrMapping/>
  </p:clrMapOvr>
  <p:transition spd="slow" advTm="7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2281524663"/>
      </p:ext>
    </p:extLst>
  </p:cSld>
  <p:clrMapOvr>
    <a:masterClrMapping/>
  </p:clrMapOvr>
  <p:transition spd="slow" advTm="7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lumns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561675242"/>
      </p:ext>
    </p:extLst>
  </p:cSld>
  <p:clrMapOvr>
    <a:masterClrMapping/>
  </p:clrMapOvr>
  <p:transition spd="slow" advTm="7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lines title/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954959215"/>
      </p:ext>
    </p:extLst>
  </p:cSld>
  <p:clrMapOvr>
    <a:masterClrMapping/>
  </p:clrMapOvr>
  <p:transition spd="slow" advTm="7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lines titles/2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p:txBody>
      </p:sp>
      <p:sp>
        <p:nvSpPr>
          <p:cNvPr id="4"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072182027"/>
      </p:ext>
    </p:extLst>
  </p:cSld>
  <p:clrMapOvr>
    <a:masterClrMapping/>
  </p:clrMapOvr>
  <p:transition spd="slow" advTm="7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on the lef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577850" y="955040"/>
            <a:ext cx="6209029" cy="418846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9"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99313424"/>
      </p:ext>
    </p:extLst>
  </p:cSld>
  <p:clrMapOvr>
    <a:masterClrMapping/>
  </p:clrMapOvr>
  <p:transition spd="slow" advTm="7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Full page photo">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193040" y="955040"/>
            <a:ext cx="9489440" cy="435864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4"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207331902"/>
      </p:ext>
    </p:extLst>
  </p:cSld>
  <p:clrMapOvr>
    <a:masterClrMapping/>
  </p:clrMapOvr>
  <p:transition spd="slow" advTm="7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wo pics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00531" y="958489"/>
            <a:ext cx="3923029" cy="4185011"/>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9" name="Picture Placeholder 7"/>
          <p:cNvSpPr>
            <a:spLocks noGrp="1"/>
          </p:cNvSpPr>
          <p:nvPr>
            <p:ph type="pic" sz="quarter" idx="11"/>
          </p:nvPr>
        </p:nvSpPr>
        <p:spPr>
          <a:xfrm>
            <a:off x="4844143" y="958489"/>
            <a:ext cx="4299857" cy="2626995"/>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266264105"/>
      </p:ext>
    </p:extLst>
  </p:cSld>
  <p:clrMapOvr>
    <a:masterClrMapping/>
  </p:clrMapOvr>
  <p:transition spd="slow" advTm="7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on the left/titl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061117" y="2109931"/>
            <a:ext cx="3909701" cy="660719"/>
          </a:xfrm>
          <a:prstGeom prst="rect">
            <a:avLst/>
          </a:prstGeom>
        </p:spPr>
        <p:txBody>
          <a:bodyPr vert="horz"/>
          <a:lstStyle>
            <a:lvl1pPr marL="0" indent="0">
              <a:buNone/>
              <a:defRPr sz="2800" b="1" baseline="0">
                <a:latin typeface="Arial"/>
                <a:cs typeface="Arial"/>
              </a:defRPr>
            </a:lvl1pPr>
          </a:lstStyle>
          <a:p>
            <a:pPr lvl="0"/>
            <a:r>
              <a:rPr lang="en-US"/>
              <a:t>Name</a:t>
            </a:r>
          </a:p>
        </p:txBody>
      </p:sp>
      <p:sp>
        <p:nvSpPr>
          <p:cNvPr id="5" name="Text Placeholder 7"/>
          <p:cNvSpPr>
            <a:spLocks noGrp="1"/>
          </p:cNvSpPr>
          <p:nvPr>
            <p:ph type="body" sz="quarter" idx="12" hasCustomPrompt="1"/>
          </p:nvPr>
        </p:nvSpPr>
        <p:spPr>
          <a:xfrm>
            <a:off x="5061117" y="2770650"/>
            <a:ext cx="3909701" cy="792656"/>
          </a:xfrm>
          <a:prstGeom prst="rect">
            <a:avLst/>
          </a:prstGeom>
        </p:spPr>
        <p:txBody>
          <a:bodyPr vert="horz"/>
          <a:lstStyle>
            <a:lvl1pPr marL="0" indent="0">
              <a:buNone/>
              <a:defRPr sz="1800" b="0" baseline="0">
                <a:latin typeface="Arial"/>
                <a:cs typeface="Arial"/>
              </a:defRPr>
            </a:lvl1pPr>
          </a:lstStyle>
          <a:p>
            <a:pPr lvl="0"/>
            <a:r>
              <a:rPr lang="en-US"/>
              <a:t>Title</a:t>
            </a:r>
          </a:p>
        </p:txBody>
      </p:sp>
      <p:sp>
        <p:nvSpPr>
          <p:cNvPr id="7" name="Picture Placeholder 7"/>
          <p:cNvSpPr>
            <a:spLocks noGrp="1"/>
          </p:cNvSpPr>
          <p:nvPr>
            <p:ph type="pic" sz="quarter" idx="10" hasCustomPrompt="1"/>
          </p:nvPr>
        </p:nvSpPr>
        <p:spPr>
          <a:xfrm>
            <a:off x="592138" y="966574"/>
            <a:ext cx="4254182" cy="4176926"/>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r>
              <a:rPr lang="en-US" dirty="0"/>
              <a:t>     </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83933131"/>
      </p:ext>
    </p:extLst>
  </p:cSld>
  <p:clrMapOvr>
    <a:masterClrMapping/>
  </p:clrMapOvr>
  <p:transition spd="slow" advTm="7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107298" y="1246188"/>
            <a:ext cx="3863520" cy="2706052"/>
          </a:xfrm>
          <a:prstGeom prst="rect">
            <a:avLst/>
          </a:prstGeom>
        </p:spPr>
        <p:txBody>
          <a:bodyPr vert="horz"/>
          <a:lstStyle>
            <a:lvl1pPr marL="0" indent="0">
              <a:lnSpc>
                <a:spcPct val="110000"/>
              </a:lnSpc>
              <a:buNone/>
              <a:defRPr sz="2400" b="1" i="1" baseline="0">
                <a:solidFill>
                  <a:srgbClr val="15A3BC"/>
                </a:solidFill>
                <a:latin typeface="Arial"/>
                <a:cs typeface="Arial"/>
              </a:defRPr>
            </a:lvl1pPr>
          </a:lstStyle>
          <a:p>
            <a:pPr lvl="0"/>
            <a:r>
              <a:rPr lang="en-US"/>
              <a:t>Pull quote! </a:t>
            </a:r>
            <a:br>
              <a:rPr lang="en-US"/>
            </a:br>
            <a:r>
              <a:rPr lang="en-US"/>
              <a:t>Arial Bold 24pts</a:t>
            </a:r>
          </a:p>
        </p:txBody>
      </p:sp>
      <p:sp>
        <p:nvSpPr>
          <p:cNvPr id="5" name="Text Placeholder 7"/>
          <p:cNvSpPr>
            <a:spLocks noGrp="1"/>
          </p:cNvSpPr>
          <p:nvPr>
            <p:ph type="body" sz="quarter" idx="12" hasCustomPrompt="1"/>
          </p:nvPr>
        </p:nvSpPr>
        <p:spPr>
          <a:xfrm>
            <a:off x="5107298" y="4094480"/>
            <a:ext cx="3655702" cy="864677"/>
          </a:xfrm>
          <a:prstGeom prst="rect">
            <a:avLst/>
          </a:prstGeom>
        </p:spPr>
        <p:txBody>
          <a:bodyPr vert="horz"/>
          <a:lstStyle>
            <a:lvl1pPr marL="0" indent="0">
              <a:buNone/>
              <a:defRPr sz="1800" b="0" baseline="0">
                <a:latin typeface="Arial"/>
                <a:cs typeface="Arial"/>
              </a:defRPr>
            </a:lvl1pPr>
          </a:lstStyle>
          <a:p>
            <a:pPr lvl="0"/>
            <a:r>
              <a:rPr lang="en-US"/>
              <a:t>Name and Title</a:t>
            </a:r>
          </a:p>
        </p:txBody>
      </p:sp>
      <p:sp>
        <p:nvSpPr>
          <p:cNvPr id="9" name="Picture Placeholder 7"/>
          <p:cNvSpPr>
            <a:spLocks noGrp="1"/>
          </p:cNvSpPr>
          <p:nvPr>
            <p:ph type="pic" sz="quarter" idx="10"/>
          </p:nvPr>
        </p:nvSpPr>
        <p:spPr>
          <a:xfrm>
            <a:off x="600531" y="964402"/>
            <a:ext cx="4268469" cy="4179098"/>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81836260"/>
      </p:ext>
    </p:extLst>
  </p:cSld>
  <p:clrMapOvr>
    <a:masterClrMapping/>
  </p:clrMapOvr>
  <p:transition spd="slow" advTm="7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with bullet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
        <p:nvSpPr>
          <p:cNvPr id="9" name="Content Placeholder 3"/>
          <p:cNvSpPr>
            <a:spLocks noGrp="1"/>
          </p:cNvSpPr>
          <p:nvPr>
            <p:ph sz="half" idx="2"/>
          </p:nvPr>
        </p:nvSpPr>
        <p:spPr>
          <a:xfrm>
            <a:off x="4721543" y="1818223"/>
            <a:ext cx="4038600" cy="3058578"/>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10"/>
          </p:nvPr>
        </p:nvSpPr>
        <p:spPr>
          <a:xfrm>
            <a:off x="484363" y="1807639"/>
            <a:ext cx="4038600" cy="3069161"/>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94325260"/>
      </p:ext>
    </p:extLst>
  </p:cSld>
  <p:clrMapOvr>
    <a:masterClrMapping/>
  </p:clrMapOvr>
  <p:transition spd="slow" advTm="7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95618" y="1146177"/>
            <a:ext cx="8290935" cy="585642"/>
          </a:xfrm>
          <a:prstGeom prst="rect">
            <a:avLst/>
          </a:prstGeom>
        </p:spPr>
        <p:txBody>
          <a:bodyPr vert="horz"/>
          <a:lstStyle>
            <a:lvl1pPr marL="0" indent="0">
              <a:buNone/>
              <a:defRPr sz="2800" b="1">
                <a:latin typeface="Arial"/>
                <a:cs typeface="Arial"/>
              </a:defRPr>
            </a:lvl1pPr>
            <a:lvl2pPr marL="457200" indent="0">
              <a:buNone/>
              <a:defRPr sz="1800">
                <a:latin typeface="Arial"/>
                <a:cs typeface="Arial"/>
              </a:defRPr>
            </a:lvl2pPr>
            <a:lvl3pPr marL="914400" indent="0">
              <a:buNone/>
              <a:defRPr sz="1800">
                <a:latin typeface="Arial"/>
                <a:cs typeface="Arial"/>
              </a:defRPr>
            </a:lvl3pPr>
            <a:lvl4pPr marL="1371600" indent="0">
              <a:buNone/>
              <a:defRPr sz="1800">
                <a:latin typeface="Arial"/>
                <a:cs typeface="Arial"/>
              </a:defRPr>
            </a:lvl4pPr>
            <a:lvl5pPr marL="1828800" indent="0">
              <a:buNone/>
              <a:defRPr sz="1800">
                <a:latin typeface="Arial"/>
                <a:cs typeface="Arial"/>
              </a:defRPr>
            </a:lvl5pPr>
          </a:lstStyle>
          <a:p>
            <a:pPr lvl="0"/>
            <a:r>
              <a:rPr lang="en-US"/>
              <a:t>Subhead (28pts)</a:t>
            </a:r>
          </a:p>
        </p:txBody>
      </p:sp>
      <p:sp>
        <p:nvSpPr>
          <p:cNvPr id="19" name="Content Placeholder 17"/>
          <p:cNvSpPr>
            <a:spLocks noGrp="1"/>
          </p:cNvSpPr>
          <p:nvPr>
            <p:ph sz="quarter" idx="11" hasCustomPrompt="1"/>
          </p:nvPr>
        </p:nvSpPr>
        <p:spPr>
          <a:xfrm>
            <a:off x="485458" y="1731820"/>
            <a:ext cx="8290935" cy="3071090"/>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sz="2000">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Body text 18-20 </a:t>
            </a:r>
            <a:r>
              <a:rPr lang="en-US" err="1"/>
              <a:t>pts</a:t>
            </a:r>
            <a:r>
              <a:rPr lang="en-US"/>
              <a: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a:t>
            </a:r>
          </a:p>
          <a:p>
            <a:pPr lvl="0"/>
            <a:r>
              <a:rPr lang="en-US"/>
              <a:t> </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025370040"/>
      </p:ext>
    </p:extLst>
  </p:cSld>
  <p:clrMapOvr>
    <a:masterClrMapping/>
  </p:clrMapOvr>
  <p:transition spd="slow" advTm="7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umn with bullet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58799" y="1754909"/>
            <a:ext cx="8109527" cy="2839316"/>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0"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6"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Tree>
    <p:extLst>
      <p:ext uri="{BB962C8B-B14F-4D97-AF65-F5344CB8AC3E}">
        <p14:creationId xmlns:p14="http://schemas.microsoft.com/office/powerpoint/2010/main" val="318443763"/>
      </p:ext>
    </p:extLst>
  </p:cSld>
  <p:clrMapOvr>
    <a:masterClrMapping/>
  </p:clrMapOvr>
  <p:transition spd="slow" advTm="7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1 column with Graphic">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30" name="Content Placeholder 10"/>
          <p:cNvSpPr>
            <a:spLocks noGrp="1"/>
          </p:cNvSpPr>
          <p:nvPr>
            <p:ph sz="quarter" idx="11" hasCustomPrompt="1"/>
          </p:nvPr>
        </p:nvSpPr>
        <p:spPr>
          <a:xfrm>
            <a:off x="576263" y="1210599"/>
            <a:ext cx="7886555" cy="418821"/>
          </a:xfrm>
          <a:prstGeom prst="rect">
            <a:avLst/>
          </a:prstGeom>
        </p:spPr>
        <p:txBody>
          <a:bodyPr vert="horz"/>
          <a:lstStyle>
            <a:lvl1pPr marL="0" indent="0">
              <a:buNone/>
              <a:defRPr sz="2000" b="1"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Subhead: Arial Bold 20 </a:t>
            </a:r>
            <a:r>
              <a:rPr lang="en-US" err="1"/>
              <a:t>pts</a:t>
            </a:r>
            <a:endParaRPr lang="en-US"/>
          </a:p>
        </p:txBody>
      </p:sp>
      <p:sp>
        <p:nvSpPr>
          <p:cNvPr id="31" name="Content Placeholder 10"/>
          <p:cNvSpPr>
            <a:spLocks noGrp="1"/>
          </p:cNvSpPr>
          <p:nvPr>
            <p:ph sz="quarter" idx="12" hasCustomPrompt="1"/>
          </p:nvPr>
        </p:nvSpPr>
        <p:spPr>
          <a:xfrm>
            <a:off x="576263" y="4004166"/>
            <a:ext cx="8336828" cy="733136"/>
          </a:xfrm>
          <a:prstGeom prst="rect">
            <a:avLst/>
          </a:prstGeom>
        </p:spPr>
        <p:txBody>
          <a:bodyPr vert="horz"/>
          <a:lstStyle>
            <a:lvl1pPr marL="0" indent="0">
              <a:buNone/>
              <a:defRPr sz="1800" b="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Text</a:t>
            </a:r>
          </a:p>
        </p:txBody>
      </p:sp>
      <p:sp>
        <p:nvSpPr>
          <p:cNvPr id="5" name="ClipArt Placeholder 4"/>
          <p:cNvSpPr>
            <a:spLocks noGrp="1"/>
          </p:cNvSpPr>
          <p:nvPr>
            <p:ph type="clipArt" sz="quarter" idx="13" hasCustomPrompt="1"/>
          </p:nvPr>
        </p:nvSpPr>
        <p:spPr>
          <a:xfrm>
            <a:off x="576262" y="1798638"/>
            <a:ext cx="7998777" cy="2103437"/>
          </a:xfrm>
          <a:prstGeom prst="rect">
            <a:avLst/>
          </a:prstGeom>
        </p:spPr>
        <p:txBody>
          <a:bodyPr vert="horz"/>
          <a:lstStyle>
            <a:lvl1pPr marL="0" indent="0">
              <a:buNone/>
              <a:defRPr>
                <a:latin typeface="Arial"/>
                <a:cs typeface="Arial"/>
              </a:defRPr>
            </a:lvl1pPr>
          </a:lstStyle>
          <a:p>
            <a:r>
              <a:rPr lang="en-US" dirty="0"/>
              <a:t>Graphic</a:t>
            </a:r>
          </a:p>
        </p:txBody>
      </p:sp>
    </p:spTree>
    <p:extLst>
      <p:ext uri="{BB962C8B-B14F-4D97-AF65-F5344CB8AC3E}">
        <p14:creationId xmlns:p14="http://schemas.microsoft.com/office/powerpoint/2010/main" val="253223371"/>
      </p:ext>
    </p:extLst>
  </p:cSld>
  <p:clrMapOvr>
    <a:masterClrMapping/>
  </p:clrMapOvr>
  <p:transition spd="slow" advTm="7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Graphic with text">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4" name="Text Placeholder 3"/>
          <p:cNvSpPr>
            <a:spLocks noGrp="1"/>
          </p:cNvSpPr>
          <p:nvPr>
            <p:ph type="body" sz="quarter" idx="10" hasCustomPrompt="1"/>
          </p:nvPr>
        </p:nvSpPr>
        <p:spPr>
          <a:xfrm>
            <a:off x="4379594" y="2074485"/>
            <a:ext cx="4114165" cy="1827590"/>
          </a:xfrm>
          <a:prstGeom prst="rect">
            <a:avLst/>
          </a:prstGeom>
        </p:spPr>
        <p:txBody>
          <a:bodyPr vert="horz"/>
          <a:lstStyle>
            <a:lvl1pPr marL="0" indent="0">
              <a:buNone/>
              <a:defRPr sz="2800" b="1" baseline="0">
                <a:latin typeface="Arial"/>
                <a:cs typeface="Arial"/>
              </a:defRPr>
            </a:lvl1pPr>
            <a:lvl2pPr marL="457200" indent="0">
              <a:buNone/>
              <a:defRPr b="1">
                <a:latin typeface="Arial"/>
                <a:cs typeface="Arial"/>
              </a:defRPr>
            </a:lvl2pPr>
            <a:lvl3pPr marL="914400" indent="0">
              <a:buNone/>
              <a:defRPr b="1">
                <a:latin typeface="Arial"/>
                <a:cs typeface="Arial"/>
              </a:defRPr>
            </a:lvl3pPr>
            <a:lvl4pPr marL="1371600" indent="0">
              <a:buNone/>
              <a:defRPr b="1">
                <a:latin typeface="Arial"/>
                <a:cs typeface="Arial"/>
              </a:defRPr>
            </a:lvl4pPr>
            <a:lvl5pPr marL="1828800" indent="0">
              <a:buNone/>
              <a:defRPr b="1">
                <a:latin typeface="Arial"/>
                <a:cs typeface="Arial"/>
              </a:defRPr>
            </a:lvl5pPr>
          </a:lstStyle>
          <a:p>
            <a:pPr lvl="0"/>
            <a:r>
              <a:rPr lang="en-US"/>
              <a:t>Arial Bold 28pts</a:t>
            </a:r>
          </a:p>
        </p:txBody>
      </p:sp>
      <p:sp>
        <p:nvSpPr>
          <p:cNvPr id="3" name="ClipArt Placeholder 2"/>
          <p:cNvSpPr>
            <a:spLocks noGrp="1"/>
          </p:cNvSpPr>
          <p:nvPr>
            <p:ph type="clipArt" sz="quarter" idx="11" hasCustomPrompt="1"/>
          </p:nvPr>
        </p:nvSpPr>
        <p:spPr>
          <a:xfrm>
            <a:off x="500297" y="1361758"/>
            <a:ext cx="3479565" cy="3515042"/>
          </a:xfrm>
          <a:prstGeom prst="rect">
            <a:avLst/>
          </a:prstGeom>
        </p:spPr>
        <p:txBody>
          <a:bodyPr vert="horz"/>
          <a:lstStyle>
            <a:lvl1pPr marL="0" indent="0">
              <a:buNone/>
              <a:defRPr>
                <a:latin typeface="Arial"/>
                <a:cs typeface="Arial"/>
              </a:defRPr>
            </a:lvl1pPr>
          </a:lstStyle>
          <a:p>
            <a:r>
              <a:rPr lang="en-US" dirty="0"/>
              <a:t>Graphic</a:t>
            </a:r>
          </a:p>
        </p:txBody>
      </p:sp>
    </p:spTree>
    <p:extLst>
      <p:ext uri="{BB962C8B-B14F-4D97-AF65-F5344CB8AC3E}">
        <p14:creationId xmlns:p14="http://schemas.microsoft.com/office/powerpoint/2010/main" val="352275896"/>
      </p:ext>
    </p:extLst>
  </p:cSld>
  <p:clrMapOvr>
    <a:masterClrMapping/>
  </p:clrMapOvr>
  <p:transition spd="slow" advTm="7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headline/statistic">
    <p:spTree>
      <p:nvGrpSpPr>
        <p:cNvPr id="1" name=""/>
        <p:cNvGrpSpPr/>
        <p:nvPr/>
      </p:nvGrpSpPr>
      <p:grpSpPr>
        <a:xfrm>
          <a:off x="0" y="0"/>
          <a:ext cx="0" cy="0"/>
          <a:chOff x="0" y="0"/>
          <a:chExt cx="0" cy="0"/>
        </a:xfrm>
      </p:grpSpPr>
      <p:sp>
        <p:nvSpPr>
          <p:cNvPr id="10" name="Content Placeholder 10"/>
          <p:cNvSpPr>
            <a:spLocks noGrp="1"/>
          </p:cNvSpPr>
          <p:nvPr>
            <p:ph sz="quarter" idx="15" hasCustomPrompt="1"/>
          </p:nvPr>
        </p:nvSpPr>
        <p:spPr>
          <a:xfrm>
            <a:off x="576263" y="1209675"/>
            <a:ext cx="7966365" cy="703262"/>
          </a:xfrm>
          <a:prstGeom prst="rect">
            <a:avLst/>
          </a:prstGeom>
        </p:spPr>
        <p:txBody>
          <a:bodyPr vert="horz"/>
          <a:lstStyle>
            <a:lvl1pPr marL="0" indent="0">
              <a:buNone/>
              <a:defRPr sz="2400" b="1" baseline="0">
                <a:solidFill>
                  <a:srgbClr val="15A3BC"/>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Blue Subhead: Arial Bold 24pts</a:t>
            </a:r>
          </a:p>
        </p:txBody>
      </p:sp>
      <p:sp>
        <p:nvSpPr>
          <p:cNvPr id="12" name="Content Placeholder 10"/>
          <p:cNvSpPr>
            <a:spLocks noGrp="1"/>
          </p:cNvSpPr>
          <p:nvPr>
            <p:ph sz="quarter" idx="16" hasCustomPrompt="1"/>
          </p:nvPr>
        </p:nvSpPr>
        <p:spPr>
          <a:xfrm>
            <a:off x="576263" y="2351499"/>
            <a:ext cx="8096023" cy="2240821"/>
          </a:xfrm>
          <a:prstGeom prst="rect">
            <a:avLst/>
          </a:prstGeom>
        </p:spPr>
        <p:txBody>
          <a:bodyPr vert="horz"/>
          <a:lstStyle>
            <a:lvl1pPr marL="0" indent="0">
              <a:buNone/>
              <a:defRPr sz="1800" b="0"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Statistic: Arial </a:t>
            </a:r>
            <a:r>
              <a:rPr lang="en-US" err="1"/>
              <a:t>Reg</a:t>
            </a:r>
            <a:r>
              <a:rPr lang="en-US"/>
              <a:t> 18pts</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123422535"/>
      </p:ext>
    </p:extLst>
  </p:cSld>
  <p:clrMapOvr>
    <a:masterClrMapping/>
  </p:clrMapOvr>
  <p:transition spd="slow" advTm="7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9"/>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8/5/2022</a:t>
            </a:fld>
            <a:endParaRPr lang="en-US" dirty="0"/>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673297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8/5/2022</a:t>
            </a:fld>
            <a:endParaRPr lang="en-US" dirty="0"/>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8/5/2022</a:t>
            </a:fld>
            <a:endParaRPr lang="en-US" dirty="0"/>
          </a:p>
        </p:txBody>
      </p:sp>
      <p:sp>
        <p:nvSpPr>
          <p:cNvPr id="7" name="Slide Number Placeholder 6"/>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8/5/2022</a:t>
            </a:fld>
            <a:endParaRPr lang="en-US" dirty="0"/>
          </a:p>
        </p:txBody>
      </p:sp>
      <p:sp>
        <p:nvSpPr>
          <p:cNvPr id="9" name="Slide Number Placeholder 8"/>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8/5/2022</a:t>
            </a:fld>
            <a:endParaRPr lang="en-US" dirty="0"/>
          </a:p>
        </p:txBody>
      </p:sp>
      <p:sp>
        <p:nvSpPr>
          <p:cNvPr id="5" name="Slide Number Placeholder 4"/>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8/5/2022</a:t>
            </a:fld>
            <a:endParaRPr lang="en-US" dirty="0"/>
          </a:p>
        </p:txBody>
      </p:sp>
      <p:sp>
        <p:nvSpPr>
          <p:cNvPr id="4" name="Slide Number Placeholder 3"/>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511260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8/5/2022</a:t>
            </a:fld>
            <a:endParaRPr lang="en-US" dirty="0"/>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517368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8/5/2022</a:t>
            </a:fld>
            <a:endParaRPr lang="en-US" dirty="0"/>
          </a:p>
        </p:txBody>
      </p:sp>
      <p:sp>
        <p:nvSpPr>
          <p:cNvPr id="7" name="Slide Number Placeholder 6"/>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8/5/2022</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8/5/2022</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8/5/2022</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dirty="0"/>
              <a:t>Click to edit Master title style</a:t>
            </a:r>
          </a:p>
        </p:txBody>
      </p:sp>
    </p:spTree>
    <p:extLst>
      <p:ext uri="{BB962C8B-B14F-4D97-AF65-F5344CB8AC3E}">
        <p14:creationId xmlns:p14="http://schemas.microsoft.com/office/powerpoint/2010/main" val="247771235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483672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1303333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8226505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24045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8/5/2022</a:t>
            </a:fld>
            <a:endParaRPr lang="en-US" dirty="0"/>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248614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814568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5255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827913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2355657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5697689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1384842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 name="Google Shape;29;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sp>
        <p:nvSpPr>
          <p:cNvPr id="36" name="Google Shape;36;p2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28"/>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0" name="Google Shape;40;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1"/>
        <p:cNvGrpSpPr/>
        <p:nvPr/>
      </p:nvGrpSpPr>
      <p:grpSpPr>
        <a:xfrm>
          <a:off x="0" y="0"/>
          <a:ext cx="0" cy="0"/>
          <a:chOff x="0" y="0"/>
          <a:chExt cx="0" cy="0"/>
        </a:xfrm>
      </p:grpSpPr>
      <p:sp>
        <p:nvSpPr>
          <p:cNvPr id="42" name="Google Shape;42;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 name="Google Shape;44;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5" name="Google Shape;45;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8/5/2022</a:t>
            </a:fld>
            <a:endParaRPr lang="en-US" dirty="0"/>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46"/>
        <p:cNvGrpSpPr/>
        <p:nvPr/>
      </p:nvGrpSpPr>
      <p:grpSpPr>
        <a:xfrm>
          <a:off x="0" y="0"/>
          <a:ext cx="0" cy="0"/>
          <a:chOff x="0" y="0"/>
          <a:chExt cx="0" cy="0"/>
        </a:xfrm>
      </p:grpSpPr>
      <p:sp>
        <p:nvSpPr>
          <p:cNvPr id="47" name="Google Shape;47;p32"/>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2"/>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CLICK TO EDIT MASTER TITLE STYLE</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3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33"/>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33"/>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1"/>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36"/>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5" name="Google Shape;65;p36"/>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6" name="Google Shape;6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a:spLocks noGrp="1"/>
          </p:cNvSpPr>
          <p:nvPr>
            <p:ph type="pic" idx="2"/>
          </p:nvPr>
        </p:nvSpPr>
        <p:spPr>
          <a:xfrm>
            <a:off x="1792288" y="459581"/>
            <a:ext cx="5486400" cy="3086100"/>
          </a:xfrm>
          <a:prstGeom prst="rect">
            <a:avLst/>
          </a:prstGeom>
          <a:noFill/>
          <a:ln>
            <a:noFill/>
          </a:ln>
        </p:spPr>
      </p:sp>
      <p:sp>
        <p:nvSpPr>
          <p:cNvPr id="71" name="Google Shape;71;p37"/>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2" name="Google Shape;72;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4" name="Google Shape;84;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ne Column Bulleted ">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85800" y="1028700"/>
            <a:ext cx="7787640" cy="3657600"/>
          </a:xfrm>
          <a:prstGeom prst="rect">
            <a:avLst/>
          </a:prstGeom>
        </p:spPr>
        <p:txBody>
          <a:bodyPr>
            <a:noAutofit/>
          </a:bodyPr>
          <a:lstStyle>
            <a:lvl1pPr marL="219075" indent="-219075">
              <a:spcBef>
                <a:spcPts val="450"/>
              </a:spcBef>
              <a:spcAft>
                <a:spcPts val="0"/>
              </a:spcAft>
              <a:buClr>
                <a:srgbClr val="50B3CF"/>
              </a:buClr>
              <a:buFont typeface="Symbol" pitchFamily="18" charset="2"/>
              <a:buChar char="·"/>
              <a:defRPr lang="pt-BR" sz="2100" b="0" i="0" u="none" strike="noStrike" baseline="0" smtClean="0">
                <a:solidFill>
                  <a:srgbClr val="231F20"/>
                </a:solidFill>
                <a:latin typeface="Lato" pitchFamily="34" charset="0"/>
              </a:defRPr>
            </a:lvl1pPr>
          </a:lstStyle>
          <a:p>
            <a:pPr>
              <a:buFont typeface="Symbol" pitchFamily="18" charset="2"/>
              <a:buChar char="·"/>
            </a:pPr>
            <a:r>
              <a:rPr lang="en-US">
                <a:latin typeface="Lato" pitchFamily="34" charset="0"/>
              </a:rPr>
              <a:t>One column bulleted list. Font size is 28 pts.</a:t>
            </a:r>
          </a:p>
        </p:txBody>
      </p:sp>
      <p:sp>
        <p:nvSpPr>
          <p:cNvPr id="7"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2" name="TextBox 11"/>
          <p:cNvSpPr txBox="1"/>
          <p:nvPr userDrawn="1"/>
        </p:nvSpPr>
        <p:spPr>
          <a:xfrm>
            <a:off x="228600" y="4800600"/>
            <a:ext cx="3429000" cy="230832"/>
          </a:xfrm>
          <a:prstGeom prst="rect">
            <a:avLst/>
          </a:prstGeom>
          <a:noFill/>
        </p:spPr>
        <p:txBody>
          <a:bodyPr wrap="square" rtlCol="0">
            <a:spAutoFit/>
          </a:bodyPr>
          <a:lstStyle/>
          <a:p>
            <a:r>
              <a:rPr lang="en-US" sz="900" kern="1200" dirty="0">
                <a:solidFill>
                  <a:schemeClr val="tx1"/>
                </a:solidFill>
                <a:latin typeface="Lato" pitchFamily="34" charset="0"/>
                <a:ea typeface="+mn-ea"/>
                <a:cs typeface="+mn-cs"/>
              </a:rPr>
              <a:t>www.taxpolicycenter.org</a:t>
            </a:r>
          </a:p>
        </p:txBody>
      </p:sp>
      <p:sp>
        <p:nvSpPr>
          <p:cNvPr id="15" name="TextBox 14"/>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dirty="0">
              <a:latin typeface="Lato" pitchFamily="34" charset="0"/>
            </a:endParaRPr>
          </a:p>
        </p:txBody>
      </p:sp>
    </p:spTree>
    <p:extLst>
      <p:ext uri="{BB962C8B-B14F-4D97-AF65-F5344CB8AC3E}">
        <p14:creationId xmlns:p14="http://schemas.microsoft.com/office/powerpoint/2010/main" val="24286129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ullet Hierarchy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28600" y="54864"/>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6" name="TextBox 15"/>
          <p:cNvSpPr txBox="1"/>
          <p:nvPr userDrawn="1"/>
        </p:nvSpPr>
        <p:spPr>
          <a:xfrm>
            <a:off x="228600" y="4800600"/>
            <a:ext cx="3429000" cy="230832"/>
          </a:xfrm>
          <a:prstGeom prst="rect">
            <a:avLst/>
          </a:prstGeom>
          <a:noFill/>
        </p:spPr>
        <p:txBody>
          <a:bodyPr wrap="square" rtlCol="0">
            <a:spAutoFit/>
          </a:bodyPr>
          <a:lstStyle/>
          <a:p>
            <a:r>
              <a:rPr lang="en-US" sz="900" kern="1200" dirty="0">
                <a:solidFill>
                  <a:schemeClr val="tx1"/>
                </a:solidFill>
                <a:latin typeface="Lato" pitchFamily="34" charset="0"/>
                <a:ea typeface="+mn-ea"/>
                <a:cs typeface="+mn-cs"/>
              </a:rPr>
              <a:t>www.taxpolicycenter.org</a:t>
            </a:r>
          </a:p>
        </p:txBody>
      </p:sp>
      <p:sp>
        <p:nvSpPr>
          <p:cNvPr id="17" name="TextBox 16"/>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dirty="0">
              <a:latin typeface="Lato" pitchFamily="34" charset="0"/>
            </a:endParaRPr>
          </a:p>
        </p:txBody>
      </p:sp>
      <p:sp>
        <p:nvSpPr>
          <p:cNvPr id="9" name="Text Placeholder 8"/>
          <p:cNvSpPr>
            <a:spLocks noGrp="1"/>
          </p:cNvSpPr>
          <p:nvPr>
            <p:ph type="body" sz="quarter" idx="10" hasCustomPrompt="1"/>
          </p:nvPr>
        </p:nvSpPr>
        <p:spPr>
          <a:xfrm>
            <a:off x="685800" y="1028700"/>
            <a:ext cx="7863840" cy="3771900"/>
          </a:xfrm>
          <a:prstGeom prst="rect">
            <a:avLst/>
          </a:prstGeom>
        </p:spPr>
        <p:txBody>
          <a:bodyPr/>
          <a:lstStyle>
            <a:lvl1pPr marL="0" indent="-219456">
              <a:spcBef>
                <a:spcPts val="1350"/>
              </a:spcBef>
              <a:buClr>
                <a:srgbClr val="50B3CE"/>
              </a:buClr>
              <a:buFont typeface="Symbol" pitchFamily="18" charset="2"/>
              <a:buChar char="·"/>
              <a:defRPr sz="2100">
                <a:solidFill>
                  <a:srgbClr val="231F20"/>
                </a:solidFill>
                <a:latin typeface="Lato" pitchFamily="34" charset="0"/>
              </a:defRPr>
            </a:lvl1pPr>
            <a:lvl2pPr marL="514350" marR="0" indent="-171450" algn="l" defTabSz="685800" rtl="0" eaLnBrk="1" fontAlgn="auto" latinLnBrk="0" hangingPunct="1">
              <a:lnSpc>
                <a:spcPct val="100000"/>
              </a:lnSpc>
              <a:spcBef>
                <a:spcPts val="450"/>
              </a:spcBef>
              <a:spcAft>
                <a:spcPts val="0"/>
              </a:spcAft>
              <a:buClr>
                <a:srgbClr val="55B3CE"/>
              </a:buClr>
              <a:buSzTx/>
              <a:buFont typeface="Lato" pitchFamily="34" charset="0"/>
              <a:buChar char="-"/>
              <a:tabLst/>
              <a:defRPr sz="2100">
                <a:solidFill>
                  <a:srgbClr val="231F20"/>
                </a:solidFill>
                <a:latin typeface="Lato" pitchFamily="34" charset="0"/>
              </a:defRPr>
            </a:lvl2pPr>
            <a:lvl3pPr marL="902494" marR="0" indent="-216694" algn="l" defTabSz="685800" rtl="0" eaLnBrk="1" fontAlgn="auto" latinLnBrk="0" hangingPunct="1">
              <a:lnSpc>
                <a:spcPct val="100000"/>
              </a:lnSpc>
              <a:spcBef>
                <a:spcPts val="450"/>
              </a:spcBef>
              <a:spcAft>
                <a:spcPts val="0"/>
              </a:spcAft>
              <a:buClr>
                <a:srgbClr val="55B3CE"/>
              </a:buClr>
              <a:buSzTx/>
              <a:buFont typeface="Wingdings" pitchFamily="2" charset="2"/>
              <a:buChar char=""/>
              <a:tabLst/>
              <a:defRPr sz="2100">
                <a:solidFill>
                  <a:srgbClr val="231F20"/>
                </a:solidFill>
                <a:latin typeface="Lato" pitchFamily="34" charset="0"/>
              </a:defRPr>
            </a:lvl3pPr>
            <a:lvl5pPr marL="0" indent="0">
              <a:buNone/>
              <a:defRPr/>
            </a:lvl5pPr>
          </a:lstStyle>
          <a:p>
            <a:r>
              <a:rPr lang="en-US">
                <a:solidFill>
                  <a:srgbClr val="231F20"/>
                </a:solidFill>
                <a:latin typeface="Lato" pitchFamily="34" charset="0"/>
              </a:rPr>
              <a:t>Bullet hierarchy. Font size is 28 pts.</a:t>
            </a:r>
          </a:p>
          <a:p>
            <a:pPr lvl="1"/>
            <a:r>
              <a:rPr lang="en-US" err="1">
                <a:solidFill>
                  <a:srgbClr val="231F20"/>
                </a:solidFill>
                <a:latin typeface="Lato" pitchFamily="34" charset="0"/>
              </a:rPr>
              <a:t>Claritas</a:t>
            </a:r>
            <a:r>
              <a:rPr lang="en-US">
                <a:solidFill>
                  <a:srgbClr val="231F20"/>
                </a:solidFill>
                <a:latin typeface="Lato" pitchFamily="34" charset="0"/>
              </a:rPr>
              <a:t> </a:t>
            </a:r>
            <a:r>
              <a:rPr lang="en-US" err="1">
                <a:solidFill>
                  <a:srgbClr val="231F20"/>
                </a:solidFill>
                <a:latin typeface="Lato" pitchFamily="34" charset="0"/>
              </a:rPr>
              <a:t>est</a:t>
            </a:r>
            <a:r>
              <a:rPr lang="en-US">
                <a:solidFill>
                  <a:srgbClr val="231F20"/>
                </a:solidFill>
                <a:latin typeface="Lato" pitchFamily="34" charset="0"/>
              </a:rPr>
              <a:t> </a:t>
            </a:r>
            <a:r>
              <a:rPr lang="en-US" err="1">
                <a:solidFill>
                  <a:srgbClr val="231F20"/>
                </a:solidFill>
                <a:latin typeface="Lato" pitchFamily="34" charset="0"/>
              </a:rPr>
              <a:t>etiam</a:t>
            </a:r>
            <a:r>
              <a:rPr lang="en-US">
                <a:solidFill>
                  <a:srgbClr val="231F20"/>
                </a:solidFill>
                <a:latin typeface="Lato" pitchFamily="34" charset="0"/>
              </a:rPr>
              <a:t> </a:t>
            </a:r>
            <a:r>
              <a:rPr lang="en-US" err="1">
                <a:solidFill>
                  <a:srgbClr val="231F20"/>
                </a:solidFill>
                <a:latin typeface="Lato" pitchFamily="34" charset="0"/>
              </a:rPr>
              <a:t>processus</a:t>
            </a:r>
            <a:r>
              <a:rPr lang="en-US">
                <a:solidFill>
                  <a:srgbClr val="231F20"/>
                </a:solidFill>
                <a:latin typeface="Lato" pitchFamily="34" charset="0"/>
              </a:rPr>
              <a:t> </a:t>
            </a:r>
            <a:r>
              <a:rPr lang="en-US" err="1">
                <a:solidFill>
                  <a:srgbClr val="231F20"/>
                </a:solidFill>
                <a:latin typeface="Lato" pitchFamily="34" charset="0"/>
              </a:rPr>
              <a:t>dynamicus</a:t>
            </a:r>
            <a:endParaRPr lang="en-US">
              <a:solidFill>
                <a:srgbClr val="231F20"/>
              </a:solidFill>
              <a:latin typeface="Lato" pitchFamily="34" charset="0"/>
            </a:endParaRPr>
          </a:p>
          <a:p>
            <a:pPr marL="902494" lvl="2" indent="-216694">
              <a:buClr>
                <a:srgbClr val="55B3CE"/>
              </a:buClr>
              <a:buFont typeface="Wingdings" pitchFamily="2" charset="2"/>
              <a:buChar char=""/>
            </a:pPr>
            <a:r>
              <a:rPr lang="en-US" sz="2100" err="1">
                <a:solidFill>
                  <a:srgbClr val="231F20"/>
                </a:solidFill>
                <a:latin typeface="Lato" pitchFamily="34" charset="0"/>
              </a:rPr>
              <a:t>Nibh</a:t>
            </a:r>
            <a:r>
              <a:rPr lang="en-US" sz="2100">
                <a:solidFill>
                  <a:srgbClr val="231F20"/>
                </a:solidFill>
                <a:latin typeface="Lato" pitchFamily="34" charset="0"/>
              </a:rPr>
              <a:t> </a:t>
            </a:r>
            <a:r>
              <a:rPr lang="en-US" sz="2100" err="1">
                <a:solidFill>
                  <a:srgbClr val="231F20"/>
                </a:solidFill>
                <a:latin typeface="Lato" pitchFamily="34" charset="0"/>
              </a:rPr>
              <a:t>euismod</a:t>
            </a:r>
            <a:r>
              <a:rPr lang="en-US" sz="2100">
                <a:solidFill>
                  <a:srgbClr val="231F20"/>
                </a:solidFill>
                <a:latin typeface="Lato" pitchFamily="34" charset="0"/>
              </a:rPr>
              <a:t> </a:t>
            </a:r>
            <a:r>
              <a:rPr lang="en-US" sz="2100" err="1">
                <a:solidFill>
                  <a:srgbClr val="231F20"/>
                </a:solidFill>
                <a:latin typeface="Lato" pitchFamily="34" charset="0"/>
              </a:rPr>
              <a:t>tincidunt</a:t>
            </a:r>
            <a:r>
              <a:rPr lang="en-US" sz="2100">
                <a:solidFill>
                  <a:srgbClr val="231F20"/>
                </a:solidFill>
                <a:latin typeface="Lato" pitchFamily="34" charset="0"/>
              </a:rPr>
              <a:t> </a:t>
            </a:r>
            <a:r>
              <a:rPr lang="en-US" sz="2100" err="1">
                <a:solidFill>
                  <a:srgbClr val="231F20"/>
                </a:solidFill>
                <a:latin typeface="Lato" pitchFamily="34" charset="0"/>
              </a:rPr>
              <a:t>ut</a:t>
            </a:r>
            <a:r>
              <a:rPr lang="en-US" sz="2100">
                <a:solidFill>
                  <a:srgbClr val="231F20"/>
                </a:solidFill>
                <a:latin typeface="Lato" pitchFamily="34" charset="0"/>
              </a:rPr>
              <a:t> </a:t>
            </a:r>
            <a:r>
              <a:rPr lang="en-US" sz="2100" err="1">
                <a:solidFill>
                  <a:srgbClr val="231F20"/>
                </a:solidFill>
                <a:latin typeface="Lato" pitchFamily="34" charset="0"/>
              </a:rPr>
              <a:t>laoreet</a:t>
            </a:r>
            <a:r>
              <a:rPr lang="en-US" sz="2100">
                <a:solidFill>
                  <a:srgbClr val="231F20"/>
                </a:solidFill>
                <a:latin typeface="Lato" pitchFamily="34" charset="0"/>
              </a:rPr>
              <a:t> 25 pts.</a:t>
            </a:r>
          </a:p>
          <a:p>
            <a:r>
              <a:rPr lang="pt-BR">
                <a:solidFill>
                  <a:srgbClr val="231F20"/>
                </a:solidFill>
                <a:latin typeface="Lato" pitchFamily="34" charset="0"/>
              </a:rPr>
              <a:t>Lorem ipsum dolor sit amet adiapisa putamus</a:t>
            </a:r>
          </a:p>
          <a:p>
            <a:pPr lvl="1"/>
            <a:r>
              <a:rPr lang="en-US">
                <a:solidFill>
                  <a:srgbClr val="231F20"/>
                </a:solidFill>
                <a:latin typeface="Lato" pitchFamily="34" charset="0"/>
              </a:rPr>
              <a:t>Me </a:t>
            </a:r>
            <a:r>
              <a:rPr lang="en-US" err="1">
                <a:solidFill>
                  <a:srgbClr val="231F20"/>
                </a:solidFill>
                <a:latin typeface="Lato" pitchFamily="34" charset="0"/>
              </a:rPr>
              <a:t>lius</a:t>
            </a:r>
            <a:r>
              <a:rPr lang="en-US">
                <a:solidFill>
                  <a:srgbClr val="231F20"/>
                </a:solidFill>
                <a:latin typeface="Lato" pitchFamily="34" charset="0"/>
              </a:rPr>
              <a:t> quod ii </a:t>
            </a:r>
            <a:r>
              <a:rPr lang="en-US" err="1">
                <a:solidFill>
                  <a:srgbClr val="231F20"/>
                </a:solidFill>
                <a:latin typeface="Lato" pitchFamily="34" charset="0"/>
              </a:rPr>
              <a:t>legunt</a:t>
            </a:r>
            <a:r>
              <a:rPr lang="en-US">
                <a:solidFill>
                  <a:srgbClr val="231F20"/>
                </a:solidFill>
                <a:latin typeface="Lato" pitchFamily="34" charset="0"/>
              </a:rPr>
              <a:t> </a:t>
            </a:r>
            <a:r>
              <a:rPr lang="en-US" err="1">
                <a:solidFill>
                  <a:srgbClr val="231F20"/>
                </a:solidFill>
                <a:latin typeface="Lato" pitchFamily="34" charset="0"/>
              </a:rPr>
              <a:t>saepius</a:t>
            </a:r>
            <a:r>
              <a:rPr lang="en-US">
                <a:solidFill>
                  <a:srgbClr val="231F20"/>
                </a:solidFill>
                <a:latin typeface="Lato" pitchFamily="34" charset="0"/>
              </a:rPr>
              <a:t> </a:t>
            </a:r>
            <a:r>
              <a:rPr lang="en-US" err="1">
                <a:solidFill>
                  <a:srgbClr val="231F20"/>
                </a:solidFill>
                <a:latin typeface="Lato" pitchFamily="34" charset="0"/>
              </a:rPr>
              <a:t>dynamicus</a:t>
            </a:r>
            <a:endParaRPr lang="en-US">
              <a:solidFill>
                <a:srgbClr val="231F20"/>
              </a:solidFill>
              <a:latin typeface="Lato" pitchFamily="34" charset="0"/>
            </a:endParaRPr>
          </a:p>
          <a:p>
            <a:pPr lvl="2"/>
            <a:r>
              <a:rPr lang="en-US" sz="2100" err="1">
                <a:solidFill>
                  <a:srgbClr val="231F20"/>
                </a:solidFill>
                <a:latin typeface="Lato" pitchFamily="34" charset="0"/>
              </a:rPr>
              <a:t>Nibh</a:t>
            </a:r>
            <a:r>
              <a:rPr lang="en-US" sz="2100">
                <a:solidFill>
                  <a:srgbClr val="231F20"/>
                </a:solidFill>
                <a:latin typeface="Lato" pitchFamily="34" charset="0"/>
              </a:rPr>
              <a:t> </a:t>
            </a:r>
            <a:r>
              <a:rPr lang="en-US" sz="2100" err="1">
                <a:solidFill>
                  <a:srgbClr val="231F20"/>
                </a:solidFill>
                <a:latin typeface="Lato" pitchFamily="34" charset="0"/>
              </a:rPr>
              <a:t>euismod</a:t>
            </a:r>
            <a:r>
              <a:rPr lang="en-US" sz="2100">
                <a:solidFill>
                  <a:srgbClr val="231F20"/>
                </a:solidFill>
                <a:latin typeface="Lato" pitchFamily="34" charset="0"/>
              </a:rPr>
              <a:t> </a:t>
            </a:r>
            <a:r>
              <a:rPr lang="en-US" sz="2100" err="1">
                <a:solidFill>
                  <a:srgbClr val="231F20"/>
                </a:solidFill>
                <a:latin typeface="Lato" pitchFamily="34" charset="0"/>
              </a:rPr>
              <a:t>tincidunt</a:t>
            </a:r>
            <a:r>
              <a:rPr lang="en-US" sz="2100">
                <a:solidFill>
                  <a:srgbClr val="231F20"/>
                </a:solidFill>
                <a:latin typeface="Lato" pitchFamily="34" charset="0"/>
              </a:rPr>
              <a:t> </a:t>
            </a:r>
            <a:r>
              <a:rPr lang="en-US" sz="2100" err="1">
                <a:solidFill>
                  <a:srgbClr val="231F20"/>
                </a:solidFill>
                <a:latin typeface="Lato" pitchFamily="34" charset="0"/>
              </a:rPr>
              <a:t>ut</a:t>
            </a:r>
            <a:r>
              <a:rPr lang="en-US" sz="2100">
                <a:solidFill>
                  <a:srgbClr val="231F20"/>
                </a:solidFill>
                <a:latin typeface="Lato" pitchFamily="34" charset="0"/>
              </a:rPr>
              <a:t> </a:t>
            </a:r>
            <a:r>
              <a:rPr lang="en-US" sz="2100" err="1">
                <a:solidFill>
                  <a:srgbClr val="231F20"/>
                </a:solidFill>
                <a:latin typeface="Lato" pitchFamily="34" charset="0"/>
              </a:rPr>
              <a:t>laoreet</a:t>
            </a:r>
            <a:endParaRPr lang="en-US" sz="2100">
              <a:solidFill>
                <a:srgbClr val="231F20"/>
              </a:solidFill>
              <a:latin typeface="Lato" pitchFamily="34" charset="0"/>
            </a:endParaRPr>
          </a:p>
          <a:p>
            <a:r>
              <a:rPr lang="fr-FR" err="1">
                <a:solidFill>
                  <a:srgbClr val="231F20"/>
                </a:solidFill>
                <a:latin typeface="Lato" pitchFamily="34" charset="0"/>
              </a:rPr>
              <a:t>Suscipit</a:t>
            </a:r>
            <a:r>
              <a:rPr lang="fr-FR">
                <a:solidFill>
                  <a:srgbClr val="231F20"/>
                </a:solidFill>
                <a:latin typeface="Lato" pitchFamily="34" charset="0"/>
              </a:rPr>
              <a:t> </a:t>
            </a:r>
            <a:r>
              <a:rPr lang="fr-FR" err="1">
                <a:solidFill>
                  <a:srgbClr val="231F20"/>
                </a:solidFill>
                <a:latin typeface="Lato" pitchFamily="34" charset="0"/>
              </a:rPr>
              <a:t>lobortis</a:t>
            </a:r>
            <a:r>
              <a:rPr lang="fr-FR">
                <a:solidFill>
                  <a:srgbClr val="231F20"/>
                </a:solidFill>
                <a:latin typeface="Lato" pitchFamily="34" charset="0"/>
              </a:rPr>
              <a:t> </a:t>
            </a:r>
            <a:r>
              <a:rPr lang="fr-FR" err="1">
                <a:solidFill>
                  <a:srgbClr val="231F20"/>
                </a:solidFill>
                <a:latin typeface="Lato" pitchFamily="34" charset="0"/>
              </a:rPr>
              <a:t>nisl</a:t>
            </a:r>
            <a:r>
              <a:rPr lang="fr-FR">
                <a:solidFill>
                  <a:srgbClr val="231F20"/>
                </a:solidFill>
                <a:latin typeface="Lato" pitchFamily="34" charset="0"/>
              </a:rPr>
              <a:t> ut </a:t>
            </a:r>
            <a:r>
              <a:rPr lang="fr-FR" err="1">
                <a:solidFill>
                  <a:srgbClr val="231F20"/>
                </a:solidFill>
                <a:latin typeface="Lato" pitchFamily="34" charset="0"/>
              </a:rPr>
              <a:t>aliquip</a:t>
            </a:r>
            <a:r>
              <a:rPr lang="fr-FR">
                <a:solidFill>
                  <a:srgbClr val="231F20"/>
                </a:solidFill>
                <a:latin typeface="Lato" pitchFamily="34" charset="0"/>
              </a:rPr>
              <a:t> </a:t>
            </a:r>
            <a:r>
              <a:rPr lang="fr-FR" err="1">
                <a:solidFill>
                  <a:srgbClr val="231F20"/>
                </a:solidFill>
                <a:latin typeface="Lato" pitchFamily="34" charset="0"/>
              </a:rPr>
              <a:t>commodo</a:t>
            </a:r>
            <a:endParaRPr lang="fr-FR">
              <a:solidFill>
                <a:srgbClr val="231F20"/>
              </a:solidFill>
              <a:latin typeface="Lato" pitchFamily="34" charset="0"/>
            </a:endParaRPr>
          </a:p>
          <a:p>
            <a:pPr lvl="1"/>
            <a:r>
              <a:rPr lang="en-US" err="1">
                <a:solidFill>
                  <a:srgbClr val="231F20"/>
                </a:solidFill>
                <a:latin typeface="Lato" pitchFamily="34" charset="0"/>
              </a:rPr>
              <a:t>Investigationes</a:t>
            </a:r>
            <a:r>
              <a:rPr lang="en-US">
                <a:solidFill>
                  <a:srgbClr val="231F20"/>
                </a:solidFill>
                <a:latin typeface="Lato" pitchFamily="34" charset="0"/>
              </a:rPr>
              <a:t> </a:t>
            </a:r>
            <a:r>
              <a:rPr lang="en-US" err="1">
                <a:solidFill>
                  <a:srgbClr val="231F20"/>
                </a:solidFill>
                <a:latin typeface="Lato" pitchFamily="34" charset="0"/>
              </a:rPr>
              <a:t>demonstraverunt</a:t>
            </a:r>
            <a:r>
              <a:rPr lang="en-US">
                <a:solidFill>
                  <a:srgbClr val="231F20"/>
                </a:solidFill>
                <a:latin typeface="Lato" pitchFamily="34" charset="0"/>
              </a:rPr>
              <a:t> </a:t>
            </a:r>
            <a:r>
              <a:rPr lang="en-US" err="1">
                <a:solidFill>
                  <a:srgbClr val="231F20"/>
                </a:solidFill>
                <a:latin typeface="Lato" pitchFamily="34" charset="0"/>
              </a:rPr>
              <a:t>lectores</a:t>
            </a:r>
            <a:endParaRPr lang="en-US">
              <a:solidFill>
                <a:srgbClr val="231F20"/>
              </a:solidFill>
              <a:latin typeface="Lato" pitchFamily="34" charset="0"/>
            </a:endParaRPr>
          </a:p>
          <a:p>
            <a:pPr lvl="2"/>
            <a:r>
              <a:rPr lang="fr-FR" sz="2100" err="1">
                <a:solidFill>
                  <a:srgbClr val="231F20"/>
                </a:solidFill>
                <a:latin typeface="Lato" pitchFamily="34" charset="0"/>
              </a:rPr>
              <a:t>Suscipit</a:t>
            </a:r>
            <a:r>
              <a:rPr lang="fr-FR" sz="2100">
                <a:solidFill>
                  <a:srgbClr val="231F20"/>
                </a:solidFill>
                <a:latin typeface="Lato" pitchFamily="34" charset="0"/>
              </a:rPr>
              <a:t> </a:t>
            </a:r>
            <a:r>
              <a:rPr lang="fr-FR" sz="2100" err="1">
                <a:solidFill>
                  <a:srgbClr val="231F20"/>
                </a:solidFill>
                <a:latin typeface="Lato" pitchFamily="34" charset="0"/>
              </a:rPr>
              <a:t>lobortis</a:t>
            </a:r>
            <a:r>
              <a:rPr lang="fr-FR" sz="2100">
                <a:solidFill>
                  <a:srgbClr val="231F20"/>
                </a:solidFill>
                <a:latin typeface="Lato" pitchFamily="34" charset="0"/>
              </a:rPr>
              <a:t> </a:t>
            </a:r>
            <a:r>
              <a:rPr lang="fr-FR" sz="2100" err="1">
                <a:solidFill>
                  <a:srgbClr val="231F20"/>
                </a:solidFill>
                <a:latin typeface="Lato" pitchFamily="34" charset="0"/>
              </a:rPr>
              <a:t>nislut</a:t>
            </a:r>
            <a:r>
              <a:rPr lang="fr-FR" sz="2100">
                <a:solidFill>
                  <a:srgbClr val="231F20"/>
                </a:solidFill>
                <a:latin typeface="Lato" pitchFamily="34" charset="0"/>
              </a:rPr>
              <a:t> </a:t>
            </a:r>
            <a:r>
              <a:rPr lang="fr-FR" sz="2100" err="1">
                <a:solidFill>
                  <a:srgbClr val="231F20"/>
                </a:solidFill>
                <a:latin typeface="Lato" pitchFamily="34" charset="0"/>
              </a:rPr>
              <a:t>aliquip</a:t>
            </a:r>
            <a:r>
              <a:rPr lang="fr-FR" sz="2100">
                <a:solidFill>
                  <a:srgbClr val="231F20"/>
                </a:solidFill>
                <a:latin typeface="Lato" pitchFamily="34" charset="0"/>
              </a:rPr>
              <a:t> </a:t>
            </a:r>
            <a:r>
              <a:rPr lang="fr-FR" sz="2100" err="1">
                <a:solidFill>
                  <a:srgbClr val="231F20"/>
                </a:solidFill>
                <a:latin typeface="Lato" pitchFamily="34" charset="0"/>
              </a:rPr>
              <a:t>comodo</a:t>
            </a:r>
            <a:endParaRPr lang="en-US" sz="2100">
              <a:solidFill>
                <a:srgbClr val="231F20"/>
              </a:solidFill>
              <a:latin typeface="Lato" pitchFamily="34" charset="0"/>
            </a:endParaRPr>
          </a:p>
          <a:p>
            <a:pPr lvl="2"/>
            <a:endParaRPr lang="en-US">
              <a:latin typeface="Lato" pitchFamily="34" charset="0"/>
            </a:endParaRPr>
          </a:p>
          <a:p>
            <a:pPr lvl="4"/>
            <a:endParaRPr lang="en-US"/>
          </a:p>
        </p:txBody>
      </p:sp>
    </p:spTree>
    <p:extLst>
      <p:ext uri="{BB962C8B-B14F-4D97-AF65-F5344CB8AC3E}">
        <p14:creationId xmlns:p14="http://schemas.microsoft.com/office/powerpoint/2010/main" val="35654635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Text Placeholder 7"/>
          <p:cNvSpPr>
            <a:spLocks noGrp="1"/>
          </p:cNvSpPr>
          <p:nvPr>
            <p:ph type="body" sz="quarter" idx="14" hasCustomPrompt="1"/>
          </p:nvPr>
        </p:nvSpPr>
        <p:spPr>
          <a:xfrm>
            <a:off x="5029200" y="1028700"/>
            <a:ext cx="3657600" cy="3657600"/>
          </a:xfrm>
          <a:prstGeom prst="rect">
            <a:avLst/>
          </a:prstGeom>
        </p:spPr>
        <p:txBody>
          <a:bodyPr>
            <a:noAutofit/>
          </a:bodyPr>
          <a:lstStyle>
            <a:lvl1pPr marL="0" indent="0">
              <a:spcBef>
                <a:spcPts val="1350"/>
              </a:spcBef>
              <a:spcAft>
                <a:spcPts val="0"/>
              </a:spcAft>
              <a:buClr>
                <a:srgbClr val="50B3CF"/>
              </a:buClr>
              <a:buFont typeface="Symbol" pitchFamily="18" charset="2"/>
              <a:buChar char="·"/>
              <a:tabLst>
                <a:tab pos="257175" algn="l"/>
              </a:tabLst>
              <a:defRPr lang="en-US" sz="2100" b="0" i="0" u="none" strike="noStrike" kern="1200" baseline="0" dirty="0" smtClean="0">
                <a:solidFill>
                  <a:srgbClr val="231F20"/>
                </a:solidFill>
                <a:latin typeface="Lato" pitchFamily="34" charset="0"/>
                <a:ea typeface="+mn-ea"/>
                <a:cs typeface="+mn-cs"/>
              </a:defRPr>
            </a:lvl1pPr>
          </a:lstStyle>
          <a:p>
            <a:r>
              <a:rPr lang="en-US" sz="2100" b="0" i="0" u="none" strike="noStrike" baseline="0">
                <a:solidFill>
                  <a:srgbClr val="FFFFFF"/>
                </a:solidFill>
                <a:latin typeface="Lato-Regular"/>
              </a:rPr>
              <a:t> </a:t>
            </a:r>
            <a:r>
              <a:rPr lang="en-US">
                <a:latin typeface="Lato" pitchFamily="34" charset="0"/>
              </a:rPr>
              <a:t>Two column slide, font size is 28 pts.</a:t>
            </a:r>
          </a:p>
        </p:txBody>
      </p:sp>
      <p:sp>
        <p:nvSpPr>
          <p:cNvPr id="13"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6" name="TextBox 15"/>
          <p:cNvSpPr txBox="1"/>
          <p:nvPr userDrawn="1"/>
        </p:nvSpPr>
        <p:spPr>
          <a:xfrm>
            <a:off x="228600" y="4800600"/>
            <a:ext cx="3429000" cy="230832"/>
          </a:xfrm>
          <a:prstGeom prst="rect">
            <a:avLst/>
          </a:prstGeom>
          <a:noFill/>
        </p:spPr>
        <p:txBody>
          <a:bodyPr wrap="square" rtlCol="0">
            <a:spAutoFit/>
          </a:bodyPr>
          <a:lstStyle/>
          <a:p>
            <a:r>
              <a:rPr lang="en-US" sz="900" kern="1200" dirty="0">
                <a:solidFill>
                  <a:schemeClr val="tx1"/>
                </a:solidFill>
                <a:latin typeface="Lato" pitchFamily="34" charset="0"/>
                <a:ea typeface="+mn-ea"/>
                <a:cs typeface="+mn-cs"/>
              </a:rPr>
              <a:t>www.taxpolicycenter.org</a:t>
            </a:r>
          </a:p>
        </p:txBody>
      </p:sp>
      <p:sp>
        <p:nvSpPr>
          <p:cNvPr id="17" name="TextBox 16"/>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dirty="0">
              <a:latin typeface="Lato" pitchFamily="34" charset="0"/>
            </a:endParaRPr>
          </a:p>
        </p:txBody>
      </p:sp>
      <p:sp>
        <p:nvSpPr>
          <p:cNvPr id="7" name="Text Placeholder 7"/>
          <p:cNvSpPr>
            <a:spLocks noGrp="1"/>
          </p:cNvSpPr>
          <p:nvPr>
            <p:ph type="body" sz="quarter" idx="15" hasCustomPrompt="1"/>
          </p:nvPr>
        </p:nvSpPr>
        <p:spPr>
          <a:xfrm>
            <a:off x="685800" y="1028700"/>
            <a:ext cx="3657600" cy="3657600"/>
          </a:xfrm>
          <a:prstGeom prst="rect">
            <a:avLst/>
          </a:prstGeom>
        </p:spPr>
        <p:txBody>
          <a:bodyPr>
            <a:noAutofit/>
          </a:bodyPr>
          <a:lstStyle>
            <a:lvl1pPr marL="0" indent="0">
              <a:spcBef>
                <a:spcPts val="1350"/>
              </a:spcBef>
              <a:spcAft>
                <a:spcPts val="0"/>
              </a:spcAft>
              <a:buClr>
                <a:srgbClr val="50B3CF"/>
              </a:buClr>
              <a:buFont typeface="Symbol" pitchFamily="18" charset="2"/>
              <a:buChar char="·"/>
              <a:tabLst>
                <a:tab pos="257175" algn="l"/>
              </a:tabLst>
              <a:defRPr lang="en-US" sz="2100" b="0" i="0" u="none" strike="noStrike" kern="1200" baseline="0" dirty="0" smtClean="0">
                <a:solidFill>
                  <a:srgbClr val="231F20"/>
                </a:solidFill>
                <a:latin typeface="Lato" pitchFamily="34" charset="0"/>
                <a:ea typeface="+mn-ea"/>
                <a:cs typeface="+mn-cs"/>
              </a:defRPr>
            </a:lvl1pPr>
          </a:lstStyle>
          <a:p>
            <a:r>
              <a:rPr lang="en-US" sz="2100" b="0" i="0" u="none" strike="noStrike" baseline="0">
                <a:solidFill>
                  <a:srgbClr val="FFFFFF"/>
                </a:solidFill>
                <a:latin typeface="Lato-Regular"/>
              </a:rPr>
              <a:t> </a:t>
            </a:r>
            <a:r>
              <a:rPr lang="en-US">
                <a:latin typeface="Lato" pitchFamily="34" charset="0"/>
              </a:rPr>
              <a:t>Two column slide, font size is 28 pts.</a:t>
            </a:r>
          </a:p>
        </p:txBody>
      </p:sp>
    </p:spTree>
    <p:extLst>
      <p:ext uri="{BB962C8B-B14F-4D97-AF65-F5344CB8AC3E}">
        <p14:creationId xmlns:p14="http://schemas.microsoft.com/office/powerpoint/2010/main" val="39370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8/5/2022</a:t>
            </a:fld>
            <a:endParaRPr lang="en-US" dirty="0"/>
          </a:p>
        </p:txBody>
      </p:sp>
      <p:sp>
        <p:nvSpPr>
          <p:cNvPr id="9" name="Slide Number Placeholder 8"/>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b="0">
                <a:solidFill>
                  <a:srgbClr val="164A7D"/>
                </a:solidFill>
              </a:rPr>
              <a:t>Slide Title - Font Size 28pts</a:t>
            </a:r>
            <a:endParaRPr lang="en-US"/>
          </a:p>
        </p:txBody>
      </p:sp>
      <p:sp>
        <p:nvSpPr>
          <p:cNvPr id="12" name="TextBox 11"/>
          <p:cNvSpPr txBox="1"/>
          <p:nvPr userDrawn="1"/>
        </p:nvSpPr>
        <p:spPr>
          <a:xfrm>
            <a:off x="228600" y="4800600"/>
            <a:ext cx="3429000" cy="230832"/>
          </a:xfrm>
          <a:prstGeom prst="rect">
            <a:avLst/>
          </a:prstGeom>
          <a:noFill/>
        </p:spPr>
        <p:txBody>
          <a:bodyPr wrap="square" rtlCol="0">
            <a:spAutoFit/>
          </a:bodyPr>
          <a:lstStyle/>
          <a:p>
            <a:r>
              <a:rPr lang="en-US" sz="900" kern="1200" dirty="0">
                <a:solidFill>
                  <a:srgbClr val="164A7D"/>
                </a:solidFill>
                <a:latin typeface="Lato" pitchFamily="34" charset="0"/>
                <a:ea typeface="+mn-ea"/>
                <a:cs typeface="+mn-cs"/>
              </a:rPr>
              <a:t>www.taxpolicycenter.org</a:t>
            </a:r>
          </a:p>
        </p:txBody>
      </p:sp>
      <p:sp>
        <p:nvSpPr>
          <p:cNvPr id="13" name="TextBox 12"/>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solidFill>
                  <a:srgbClr val="164A7D"/>
                </a:solidFill>
                <a:latin typeface="Lato" pitchFamily="34" charset="0"/>
              </a:rPr>
              <a:pPr algn="r"/>
              <a:t>‹#›</a:t>
            </a:fld>
            <a:endParaRPr lang="en-US" sz="900" dirty="0">
              <a:solidFill>
                <a:srgbClr val="164A7D"/>
              </a:solidFill>
              <a:latin typeface="Lato" pitchFamily="34" charset="0"/>
            </a:endParaRPr>
          </a:p>
        </p:txBody>
      </p:sp>
    </p:spTree>
    <p:extLst>
      <p:ext uri="{BB962C8B-B14F-4D97-AF65-F5344CB8AC3E}">
        <p14:creationId xmlns:p14="http://schemas.microsoft.com/office/powerpoint/2010/main" val="14194741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28600" y="4800600"/>
            <a:ext cx="3429000" cy="230832"/>
          </a:xfrm>
          <a:prstGeom prst="rect">
            <a:avLst/>
          </a:prstGeom>
          <a:noFill/>
        </p:spPr>
        <p:txBody>
          <a:bodyPr wrap="square" rtlCol="0">
            <a:spAutoFit/>
          </a:bodyPr>
          <a:lstStyle/>
          <a:p>
            <a:r>
              <a:rPr lang="en-US" sz="900" kern="1200" dirty="0">
                <a:solidFill>
                  <a:srgbClr val="164A7D"/>
                </a:solidFill>
                <a:latin typeface="Lato" pitchFamily="34" charset="0"/>
                <a:ea typeface="+mn-ea"/>
                <a:cs typeface="+mn-cs"/>
              </a:rPr>
              <a:t>www.taxpolicycenter.org</a:t>
            </a:r>
          </a:p>
        </p:txBody>
      </p:sp>
      <p:sp>
        <p:nvSpPr>
          <p:cNvPr id="6" name="TextBox 5"/>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solidFill>
                  <a:srgbClr val="164A7D"/>
                </a:solidFill>
                <a:latin typeface="Lato" pitchFamily="34" charset="0"/>
              </a:rPr>
              <a:pPr algn="r"/>
              <a:t>‹#›</a:t>
            </a:fld>
            <a:endParaRPr lang="en-US" sz="900" dirty="0">
              <a:solidFill>
                <a:srgbClr val="164A7D"/>
              </a:solidFill>
              <a:latin typeface="Lato" pitchFamily="34" charset="0"/>
            </a:endParaRPr>
          </a:p>
        </p:txBody>
      </p:sp>
    </p:spTree>
    <p:extLst>
      <p:ext uri="{BB962C8B-B14F-4D97-AF65-F5344CB8AC3E}">
        <p14:creationId xmlns:p14="http://schemas.microsoft.com/office/powerpoint/2010/main" val="19067827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dirty="0"/>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517368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5112606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8/5/2022</a:t>
            </a:fld>
            <a:endParaRPr lang="en-US" dirty="0"/>
          </a:p>
        </p:txBody>
      </p:sp>
      <p:sp>
        <p:nvSpPr>
          <p:cNvPr id="5" name="Slide Number Placeholder 4"/>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8/5/2022</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8"/>
        <p:cNvGrpSpPr/>
        <p:nvPr/>
      </p:nvGrpSpPr>
      <p:grpSpPr>
        <a:xfrm>
          <a:off x="0" y="0"/>
          <a:ext cx="0" cy="0"/>
          <a:chOff x="0" y="0"/>
          <a:chExt cx="0" cy="0"/>
        </a:xfrm>
      </p:grpSpPr>
      <p:sp>
        <p:nvSpPr>
          <p:cNvPr id="49" name="Google Shape;49;p27"/>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o"/>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o"/>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51" name="Google Shape;51;p2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2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266437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490918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60"/>
        <p:cNvGrpSpPr/>
        <p:nvPr/>
      </p:nvGrpSpPr>
      <p:grpSpPr>
        <a:xfrm>
          <a:off x="0" y="0"/>
          <a:ext cx="0" cy="0"/>
          <a:chOff x="0" y="0"/>
          <a:chExt cx="0" cy="0"/>
        </a:xfrm>
      </p:grpSpPr>
      <p:sp>
        <p:nvSpPr>
          <p:cNvPr id="61" name="Google Shape;61;p36"/>
          <p:cNvSpPr txBox="1">
            <a:spLocks noGrp="1"/>
          </p:cNvSpPr>
          <p:nvPr>
            <p:ph type="title"/>
          </p:nvPr>
        </p:nvSpPr>
        <p:spPr>
          <a:xfrm>
            <a:off x="722313" y="3815955"/>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3"/>
              <a:buFont typeface="Open Sans"/>
              <a:buNone/>
              <a:defRPr sz="4000" b="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6"/>
          <p:cNvSpPr txBox="1"/>
          <p:nvPr/>
        </p:nvSpPr>
        <p:spPr>
          <a:xfrm>
            <a:off x="722313" y="2794399"/>
            <a:ext cx="7772400" cy="1021556"/>
          </a:xfrm>
          <a:prstGeom prst="rect">
            <a:avLst/>
          </a:prstGeom>
          <a:noFill/>
          <a:ln>
            <a:noFill/>
          </a:ln>
        </p:spPr>
        <p:txBody>
          <a:bodyPr spcFirstLastPara="1" wrap="square" lIns="91425" tIns="45713" rIns="91425" bIns="45713" anchor="t" anchorCtr="0">
            <a:normAutofit fontScale="92500" lnSpcReduction="20000"/>
          </a:bodyPr>
          <a:lstStyle/>
          <a:p>
            <a:pPr marL="0" marR="0" lvl="0" indent="0" algn="l" rtl="0">
              <a:spcBef>
                <a:spcPts val="0"/>
              </a:spcBef>
              <a:spcAft>
                <a:spcPts val="0"/>
              </a:spcAft>
              <a:buClr>
                <a:schemeClr val="dk1"/>
              </a:buClr>
              <a:buSzPct val="100000"/>
              <a:buFont typeface="Open Sans"/>
              <a:buNone/>
            </a:pPr>
            <a:r>
              <a:rPr lang="en-US" sz="4000" b="1" cap="none" dirty="0">
                <a:solidFill>
                  <a:schemeClr val="dk1"/>
                </a:solidFill>
                <a:latin typeface="Open Sans"/>
                <a:ea typeface="Open Sans"/>
                <a:cs typeface="Open Sans"/>
                <a:sym typeface="Open Sans"/>
              </a:rPr>
              <a:t>CLICK TO EDIT MASTER TITLE STYLE</a:t>
            </a:r>
            <a:endParaRPr sz="1350" dirty="0"/>
          </a:p>
        </p:txBody>
      </p:sp>
    </p:spTree>
    <p:extLst>
      <p:ext uri="{BB962C8B-B14F-4D97-AF65-F5344CB8AC3E}">
        <p14:creationId xmlns:p14="http://schemas.microsoft.com/office/powerpoint/2010/main" val="34140646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3"/>
        <p:cNvGrpSpPr/>
        <p:nvPr/>
      </p:nvGrpSpPr>
      <p:grpSpPr>
        <a:xfrm>
          <a:off x="0" y="0"/>
          <a:ext cx="0" cy="0"/>
          <a:chOff x="0" y="0"/>
          <a:chExt cx="0" cy="0"/>
        </a:xfrm>
      </p:grpSpPr>
      <p:sp>
        <p:nvSpPr>
          <p:cNvPr id="64" name="Google Shape;64;p37"/>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4267"/>
              <a:buNone/>
              <a:defRPr>
                <a:solidFill>
                  <a:srgbClr val="888888"/>
                </a:solidFill>
              </a:defRPr>
            </a:lvl1pPr>
            <a:lvl2pPr lvl="1" algn="ctr">
              <a:spcBef>
                <a:spcPts val="560"/>
              </a:spcBef>
              <a:spcAft>
                <a:spcPts val="0"/>
              </a:spcAft>
              <a:buClr>
                <a:srgbClr val="888888"/>
              </a:buClr>
              <a:buSzPts val="3733"/>
              <a:buNone/>
              <a:defRPr>
                <a:solidFill>
                  <a:srgbClr val="888888"/>
                </a:solidFill>
              </a:defRPr>
            </a:lvl2pPr>
            <a:lvl3pPr lvl="2" algn="ctr">
              <a:spcBef>
                <a:spcPts val="480"/>
              </a:spcBef>
              <a:spcAft>
                <a:spcPts val="0"/>
              </a:spcAft>
              <a:buClr>
                <a:srgbClr val="888888"/>
              </a:buClr>
              <a:buSzPts val="3200"/>
              <a:buNone/>
              <a:defRPr>
                <a:solidFill>
                  <a:srgbClr val="888888"/>
                </a:solidFill>
              </a:defRPr>
            </a:lvl3pPr>
            <a:lvl4pPr lvl="3" algn="ctr">
              <a:spcBef>
                <a:spcPts val="400"/>
              </a:spcBef>
              <a:spcAft>
                <a:spcPts val="0"/>
              </a:spcAft>
              <a:buClr>
                <a:srgbClr val="888888"/>
              </a:buClr>
              <a:buSzPts val="2667"/>
              <a:buNone/>
              <a:defRPr>
                <a:solidFill>
                  <a:srgbClr val="888888"/>
                </a:solidFill>
              </a:defRPr>
            </a:lvl4pPr>
            <a:lvl5pPr lvl="4" algn="ctr">
              <a:spcBef>
                <a:spcPts val="400"/>
              </a:spcBef>
              <a:spcAft>
                <a:spcPts val="0"/>
              </a:spcAft>
              <a:buClr>
                <a:srgbClr val="888888"/>
              </a:buClr>
              <a:buSzPts val="2667"/>
              <a:buNone/>
              <a:defRPr>
                <a:solidFill>
                  <a:srgbClr val="888888"/>
                </a:solidFill>
              </a:defRPr>
            </a:lvl5pPr>
            <a:lvl6pPr lvl="5" algn="ctr">
              <a:spcBef>
                <a:spcPts val="400"/>
              </a:spcBef>
              <a:spcAft>
                <a:spcPts val="0"/>
              </a:spcAft>
              <a:buClr>
                <a:srgbClr val="888888"/>
              </a:buClr>
              <a:buSzPts val="2667"/>
              <a:buNone/>
              <a:defRPr>
                <a:solidFill>
                  <a:srgbClr val="888888"/>
                </a:solidFill>
              </a:defRPr>
            </a:lvl6pPr>
            <a:lvl7pPr lvl="6" algn="ctr">
              <a:spcBef>
                <a:spcPts val="400"/>
              </a:spcBef>
              <a:spcAft>
                <a:spcPts val="0"/>
              </a:spcAft>
              <a:buClr>
                <a:srgbClr val="888888"/>
              </a:buClr>
              <a:buSzPts val="2667"/>
              <a:buNone/>
              <a:defRPr>
                <a:solidFill>
                  <a:srgbClr val="888888"/>
                </a:solidFill>
              </a:defRPr>
            </a:lvl7pPr>
            <a:lvl8pPr lvl="7" algn="ctr">
              <a:spcBef>
                <a:spcPts val="400"/>
              </a:spcBef>
              <a:spcAft>
                <a:spcPts val="0"/>
              </a:spcAft>
              <a:buClr>
                <a:srgbClr val="888888"/>
              </a:buClr>
              <a:buSzPts val="2667"/>
              <a:buNone/>
              <a:defRPr>
                <a:solidFill>
                  <a:srgbClr val="888888"/>
                </a:solidFill>
              </a:defRPr>
            </a:lvl8pPr>
            <a:lvl9pPr lvl="8" algn="ctr">
              <a:spcBef>
                <a:spcPts val="400"/>
              </a:spcBef>
              <a:spcAft>
                <a:spcPts val="0"/>
              </a:spcAft>
              <a:buClr>
                <a:srgbClr val="888888"/>
              </a:buClr>
              <a:buSzPts val="2667"/>
              <a:buNone/>
              <a:defRPr>
                <a:solidFill>
                  <a:srgbClr val="888888"/>
                </a:solidFill>
              </a:defRPr>
            </a:lvl9pPr>
          </a:lstStyle>
          <a:p>
            <a:endParaRPr/>
          </a:p>
        </p:txBody>
      </p:sp>
      <p:sp>
        <p:nvSpPr>
          <p:cNvPr id="66" name="Google Shape;66;p3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3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829165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8"/>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342900" lvl="0" indent="-349234" algn="l">
              <a:spcBef>
                <a:spcPts val="560"/>
              </a:spcBef>
              <a:spcAft>
                <a:spcPts val="0"/>
              </a:spcAft>
              <a:buClr>
                <a:schemeClr val="dk1"/>
              </a:buClr>
              <a:buSzPts val="3733"/>
              <a:buChar char="•"/>
              <a:defRPr sz="2800"/>
            </a:lvl1pPr>
            <a:lvl2pPr marL="685800" lvl="1" indent="-323850" algn="l">
              <a:spcBef>
                <a:spcPts val="480"/>
              </a:spcBef>
              <a:spcAft>
                <a:spcPts val="0"/>
              </a:spcAft>
              <a:buClr>
                <a:schemeClr val="dk1"/>
              </a:buClr>
              <a:buSzPts val="3200"/>
              <a:buChar char="o"/>
              <a:defRPr sz="2400"/>
            </a:lvl2pPr>
            <a:lvl3pPr marL="1028700" lvl="2" indent="-298466" algn="l">
              <a:spcBef>
                <a:spcPts val="400"/>
              </a:spcBef>
              <a:spcAft>
                <a:spcPts val="0"/>
              </a:spcAft>
              <a:buClr>
                <a:schemeClr val="dk1"/>
              </a:buClr>
              <a:buSzPts val="2667"/>
              <a:buChar char="▪"/>
              <a:defRPr sz="2000"/>
            </a:lvl3pPr>
            <a:lvl4pPr marL="1371600" lvl="3" indent="-285750" algn="l">
              <a:spcBef>
                <a:spcPts val="360"/>
              </a:spcBef>
              <a:spcAft>
                <a:spcPts val="0"/>
              </a:spcAft>
              <a:buClr>
                <a:schemeClr val="dk1"/>
              </a:buClr>
              <a:buSzPts val="2400"/>
              <a:buChar char="•"/>
              <a:defRPr sz="1800"/>
            </a:lvl4pPr>
            <a:lvl5pPr marL="1714500" lvl="4" indent="-285750" algn="l">
              <a:spcBef>
                <a:spcPts val="360"/>
              </a:spcBef>
              <a:spcAft>
                <a:spcPts val="0"/>
              </a:spcAft>
              <a:buClr>
                <a:schemeClr val="dk1"/>
              </a:buClr>
              <a:buSzPts val="2400"/>
              <a:buChar char="o"/>
              <a:defRPr sz="1800"/>
            </a:lvl5pPr>
            <a:lvl6pPr marL="2057400" lvl="5" indent="-285750" algn="l">
              <a:spcBef>
                <a:spcPts val="360"/>
              </a:spcBef>
              <a:spcAft>
                <a:spcPts val="0"/>
              </a:spcAft>
              <a:buClr>
                <a:schemeClr val="dk1"/>
              </a:buClr>
              <a:buSzPts val="2400"/>
              <a:buChar char="•"/>
              <a:defRPr sz="1800"/>
            </a:lvl6pPr>
            <a:lvl7pPr marL="2400300" lvl="6" indent="-285750" algn="l">
              <a:spcBef>
                <a:spcPts val="360"/>
              </a:spcBef>
              <a:spcAft>
                <a:spcPts val="0"/>
              </a:spcAft>
              <a:buClr>
                <a:schemeClr val="dk1"/>
              </a:buClr>
              <a:buSzPts val="2400"/>
              <a:buChar char="•"/>
              <a:defRPr sz="1800"/>
            </a:lvl7pPr>
            <a:lvl8pPr marL="2743200" lvl="7" indent="-285750" algn="l">
              <a:spcBef>
                <a:spcPts val="360"/>
              </a:spcBef>
              <a:spcAft>
                <a:spcPts val="0"/>
              </a:spcAft>
              <a:buClr>
                <a:schemeClr val="dk1"/>
              </a:buClr>
              <a:buSzPts val="2400"/>
              <a:buChar char="•"/>
              <a:defRPr sz="1800"/>
            </a:lvl8pPr>
            <a:lvl9pPr marL="3086100" lvl="8" indent="-285750" algn="l">
              <a:spcBef>
                <a:spcPts val="360"/>
              </a:spcBef>
              <a:spcAft>
                <a:spcPts val="0"/>
              </a:spcAft>
              <a:buClr>
                <a:schemeClr val="dk1"/>
              </a:buClr>
              <a:buSzPts val="2400"/>
              <a:buChar char="•"/>
              <a:defRPr sz="1800"/>
            </a:lvl9pPr>
          </a:lstStyle>
          <a:p>
            <a:endParaRPr/>
          </a:p>
        </p:txBody>
      </p:sp>
      <p:sp>
        <p:nvSpPr>
          <p:cNvPr id="71" name="Google Shape;71;p38"/>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342900" lvl="0" indent="-349234" algn="l">
              <a:spcBef>
                <a:spcPts val="560"/>
              </a:spcBef>
              <a:spcAft>
                <a:spcPts val="0"/>
              </a:spcAft>
              <a:buClr>
                <a:schemeClr val="dk1"/>
              </a:buClr>
              <a:buSzPts val="3733"/>
              <a:buChar char="•"/>
              <a:defRPr sz="2800"/>
            </a:lvl1pPr>
            <a:lvl2pPr marL="685800" lvl="1" indent="-323850" algn="l">
              <a:spcBef>
                <a:spcPts val="480"/>
              </a:spcBef>
              <a:spcAft>
                <a:spcPts val="0"/>
              </a:spcAft>
              <a:buClr>
                <a:schemeClr val="dk1"/>
              </a:buClr>
              <a:buSzPts val="3200"/>
              <a:buChar char="o"/>
              <a:defRPr sz="2400"/>
            </a:lvl2pPr>
            <a:lvl3pPr marL="1028700" lvl="2" indent="-298466" algn="l">
              <a:spcBef>
                <a:spcPts val="400"/>
              </a:spcBef>
              <a:spcAft>
                <a:spcPts val="0"/>
              </a:spcAft>
              <a:buClr>
                <a:schemeClr val="dk1"/>
              </a:buClr>
              <a:buSzPts val="2667"/>
              <a:buChar char="▪"/>
              <a:defRPr sz="2000"/>
            </a:lvl3pPr>
            <a:lvl4pPr marL="1371600" lvl="3" indent="-285750" algn="l">
              <a:spcBef>
                <a:spcPts val="360"/>
              </a:spcBef>
              <a:spcAft>
                <a:spcPts val="0"/>
              </a:spcAft>
              <a:buClr>
                <a:schemeClr val="dk1"/>
              </a:buClr>
              <a:buSzPts val="2400"/>
              <a:buChar char="•"/>
              <a:defRPr sz="1800"/>
            </a:lvl4pPr>
            <a:lvl5pPr marL="1714500" lvl="4" indent="-285750" algn="l">
              <a:spcBef>
                <a:spcPts val="360"/>
              </a:spcBef>
              <a:spcAft>
                <a:spcPts val="0"/>
              </a:spcAft>
              <a:buClr>
                <a:schemeClr val="dk1"/>
              </a:buClr>
              <a:buSzPts val="2400"/>
              <a:buChar char="o"/>
              <a:defRPr sz="1800"/>
            </a:lvl5pPr>
            <a:lvl6pPr marL="2057400" lvl="5" indent="-285750" algn="l">
              <a:spcBef>
                <a:spcPts val="360"/>
              </a:spcBef>
              <a:spcAft>
                <a:spcPts val="0"/>
              </a:spcAft>
              <a:buClr>
                <a:schemeClr val="dk1"/>
              </a:buClr>
              <a:buSzPts val="2400"/>
              <a:buChar char="•"/>
              <a:defRPr sz="1800"/>
            </a:lvl6pPr>
            <a:lvl7pPr marL="2400300" lvl="6" indent="-285750" algn="l">
              <a:spcBef>
                <a:spcPts val="360"/>
              </a:spcBef>
              <a:spcAft>
                <a:spcPts val="0"/>
              </a:spcAft>
              <a:buClr>
                <a:schemeClr val="dk1"/>
              </a:buClr>
              <a:buSzPts val="2400"/>
              <a:buChar char="•"/>
              <a:defRPr sz="1800"/>
            </a:lvl7pPr>
            <a:lvl8pPr marL="2743200" lvl="7" indent="-285750" algn="l">
              <a:spcBef>
                <a:spcPts val="360"/>
              </a:spcBef>
              <a:spcAft>
                <a:spcPts val="0"/>
              </a:spcAft>
              <a:buClr>
                <a:schemeClr val="dk1"/>
              </a:buClr>
              <a:buSzPts val="2400"/>
              <a:buChar char="•"/>
              <a:defRPr sz="1800"/>
            </a:lvl8pPr>
            <a:lvl9pPr marL="3086100" lvl="8" indent="-285750" algn="l">
              <a:spcBef>
                <a:spcPts val="360"/>
              </a:spcBef>
              <a:spcAft>
                <a:spcPts val="0"/>
              </a:spcAft>
              <a:buClr>
                <a:schemeClr val="dk1"/>
              </a:buClr>
              <a:buSzPts val="2400"/>
              <a:buChar char="•"/>
              <a:defRPr sz="1800"/>
            </a:lvl9pPr>
          </a:lstStyle>
          <a:p>
            <a:endParaRPr/>
          </a:p>
        </p:txBody>
      </p:sp>
      <p:sp>
        <p:nvSpPr>
          <p:cNvPr id="72" name="Google Shape;72;p3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3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9401558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5867"/>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342900" lvl="0" indent="-171450" algn="l">
              <a:spcBef>
                <a:spcPts val="480"/>
              </a:spcBef>
              <a:spcAft>
                <a:spcPts val="0"/>
              </a:spcAft>
              <a:buClr>
                <a:schemeClr val="dk1"/>
              </a:buClr>
              <a:buSzPts val="3200"/>
              <a:buNone/>
              <a:defRPr sz="2400" b="1"/>
            </a:lvl1pPr>
            <a:lvl2pPr marL="685800" lvl="1" indent="-171450" algn="l">
              <a:spcBef>
                <a:spcPts val="400"/>
              </a:spcBef>
              <a:spcAft>
                <a:spcPts val="0"/>
              </a:spcAft>
              <a:buClr>
                <a:schemeClr val="dk1"/>
              </a:buClr>
              <a:buSzPts val="2667"/>
              <a:buNone/>
              <a:defRPr sz="2000" b="1"/>
            </a:lvl2pPr>
            <a:lvl3pPr marL="1028700" lvl="2" indent="-171450" algn="l">
              <a:spcBef>
                <a:spcPts val="360"/>
              </a:spcBef>
              <a:spcAft>
                <a:spcPts val="0"/>
              </a:spcAft>
              <a:buClr>
                <a:schemeClr val="dk1"/>
              </a:buClr>
              <a:buSzPts val="2400"/>
              <a:buNone/>
              <a:defRPr sz="1800" b="1"/>
            </a:lvl3pPr>
            <a:lvl4pPr marL="1371600" lvl="3" indent="-171450" algn="l">
              <a:spcBef>
                <a:spcPts val="320"/>
              </a:spcBef>
              <a:spcAft>
                <a:spcPts val="0"/>
              </a:spcAft>
              <a:buClr>
                <a:schemeClr val="dk1"/>
              </a:buClr>
              <a:buSzPts val="2133"/>
              <a:buNone/>
              <a:defRPr sz="1600" b="1"/>
            </a:lvl4pPr>
            <a:lvl5pPr marL="1714500" lvl="4" indent="-171450" algn="l">
              <a:spcBef>
                <a:spcPts val="320"/>
              </a:spcBef>
              <a:spcAft>
                <a:spcPts val="0"/>
              </a:spcAft>
              <a:buClr>
                <a:schemeClr val="dk1"/>
              </a:buClr>
              <a:buSzPts val="2133"/>
              <a:buNone/>
              <a:defRPr sz="1600" b="1"/>
            </a:lvl5pPr>
            <a:lvl6pPr marL="2057400" lvl="5" indent="-171450" algn="l">
              <a:spcBef>
                <a:spcPts val="320"/>
              </a:spcBef>
              <a:spcAft>
                <a:spcPts val="0"/>
              </a:spcAft>
              <a:buClr>
                <a:schemeClr val="dk1"/>
              </a:buClr>
              <a:buSzPts val="2133"/>
              <a:buNone/>
              <a:defRPr sz="1600" b="1"/>
            </a:lvl6pPr>
            <a:lvl7pPr marL="2400300" lvl="6" indent="-171450" algn="l">
              <a:spcBef>
                <a:spcPts val="320"/>
              </a:spcBef>
              <a:spcAft>
                <a:spcPts val="0"/>
              </a:spcAft>
              <a:buClr>
                <a:schemeClr val="dk1"/>
              </a:buClr>
              <a:buSzPts val="2133"/>
              <a:buNone/>
              <a:defRPr sz="1600" b="1"/>
            </a:lvl7pPr>
            <a:lvl8pPr marL="2743200" lvl="7" indent="-171450" algn="l">
              <a:spcBef>
                <a:spcPts val="320"/>
              </a:spcBef>
              <a:spcAft>
                <a:spcPts val="0"/>
              </a:spcAft>
              <a:buClr>
                <a:schemeClr val="dk1"/>
              </a:buClr>
              <a:buSzPts val="2133"/>
              <a:buNone/>
              <a:defRPr sz="1600" b="1"/>
            </a:lvl8pPr>
            <a:lvl9pPr marL="3086100" lvl="8" indent="-171450" algn="l">
              <a:spcBef>
                <a:spcPts val="320"/>
              </a:spcBef>
              <a:spcAft>
                <a:spcPts val="0"/>
              </a:spcAft>
              <a:buClr>
                <a:schemeClr val="dk1"/>
              </a:buClr>
              <a:buSzPts val="2133"/>
              <a:buNone/>
              <a:defRPr sz="1600" b="1"/>
            </a:lvl9pPr>
          </a:lstStyle>
          <a:p>
            <a:endParaRPr/>
          </a:p>
        </p:txBody>
      </p:sp>
      <p:sp>
        <p:nvSpPr>
          <p:cNvPr id="77" name="Google Shape;77;p39"/>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dk1"/>
              </a:buClr>
              <a:buSzPts val="3200"/>
              <a:buChar char="•"/>
              <a:defRPr sz="2400"/>
            </a:lvl1pPr>
            <a:lvl2pPr marL="685800" lvl="1" indent="-298466" algn="l">
              <a:spcBef>
                <a:spcPts val="400"/>
              </a:spcBef>
              <a:spcAft>
                <a:spcPts val="0"/>
              </a:spcAft>
              <a:buClr>
                <a:schemeClr val="dk1"/>
              </a:buClr>
              <a:buSzPts val="2667"/>
              <a:buChar char="o"/>
              <a:defRPr sz="2000"/>
            </a:lvl2pPr>
            <a:lvl3pPr marL="1028700" lvl="2" indent="-285750" algn="l">
              <a:spcBef>
                <a:spcPts val="360"/>
              </a:spcBef>
              <a:spcAft>
                <a:spcPts val="0"/>
              </a:spcAft>
              <a:buClr>
                <a:schemeClr val="dk1"/>
              </a:buClr>
              <a:buSzPts val="2400"/>
              <a:buChar char="▪"/>
              <a:defRPr sz="1800"/>
            </a:lvl3pPr>
            <a:lvl4pPr marL="1371600" lvl="3" indent="-273034" algn="l">
              <a:spcBef>
                <a:spcPts val="320"/>
              </a:spcBef>
              <a:spcAft>
                <a:spcPts val="0"/>
              </a:spcAft>
              <a:buClr>
                <a:schemeClr val="dk1"/>
              </a:buClr>
              <a:buSzPts val="2133"/>
              <a:buChar char="•"/>
              <a:defRPr sz="1600"/>
            </a:lvl4pPr>
            <a:lvl5pPr marL="1714500" lvl="4" indent="-273034" algn="l">
              <a:spcBef>
                <a:spcPts val="320"/>
              </a:spcBef>
              <a:spcAft>
                <a:spcPts val="0"/>
              </a:spcAft>
              <a:buClr>
                <a:schemeClr val="dk1"/>
              </a:buClr>
              <a:buSzPts val="2133"/>
              <a:buChar char="o"/>
              <a:defRPr sz="1600"/>
            </a:lvl5pPr>
            <a:lvl6pPr marL="2057400" lvl="5" indent="-273034" algn="l">
              <a:spcBef>
                <a:spcPts val="320"/>
              </a:spcBef>
              <a:spcAft>
                <a:spcPts val="0"/>
              </a:spcAft>
              <a:buClr>
                <a:schemeClr val="dk1"/>
              </a:buClr>
              <a:buSzPts val="2133"/>
              <a:buChar char="•"/>
              <a:defRPr sz="1600"/>
            </a:lvl6pPr>
            <a:lvl7pPr marL="2400300" lvl="6" indent="-273034" algn="l">
              <a:spcBef>
                <a:spcPts val="320"/>
              </a:spcBef>
              <a:spcAft>
                <a:spcPts val="0"/>
              </a:spcAft>
              <a:buClr>
                <a:schemeClr val="dk1"/>
              </a:buClr>
              <a:buSzPts val="2133"/>
              <a:buChar char="•"/>
              <a:defRPr sz="1600"/>
            </a:lvl7pPr>
            <a:lvl8pPr marL="2743200" lvl="7" indent="-273034" algn="l">
              <a:spcBef>
                <a:spcPts val="320"/>
              </a:spcBef>
              <a:spcAft>
                <a:spcPts val="0"/>
              </a:spcAft>
              <a:buClr>
                <a:schemeClr val="dk1"/>
              </a:buClr>
              <a:buSzPts val="2133"/>
              <a:buChar char="•"/>
              <a:defRPr sz="1600"/>
            </a:lvl8pPr>
            <a:lvl9pPr marL="3086100" lvl="8" indent="-273034" algn="l">
              <a:spcBef>
                <a:spcPts val="320"/>
              </a:spcBef>
              <a:spcAft>
                <a:spcPts val="0"/>
              </a:spcAft>
              <a:buClr>
                <a:schemeClr val="dk1"/>
              </a:buClr>
              <a:buSzPts val="2133"/>
              <a:buChar char="•"/>
              <a:defRPr sz="1600"/>
            </a:lvl9pPr>
          </a:lstStyle>
          <a:p>
            <a:endParaRPr/>
          </a:p>
        </p:txBody>
      </p:sp>
      <p:sp>
        <p:nvSpPr>
          <p:cNvPr id="78" name="Google Shape;78;p39"/>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rmAutofit/>
          </a:bodyPr>
          <a:lstStyle>
            <a:lvl1pPr marL="342900" lvl="0" indent="-171450" algn="l">
              <a:spcBef>
                <a:spcPts val="480"/>
              </a:spcBef>
              <a:spcAft>
                <a:spcPts val="0"/>
              </a:spcAft>
              <a:buClr>
                <a:schemeClr val="dk1"/>
              </a:buClr>
              <a:buSzPts val="3200"/>
              <a:buNone/>
              <a:defRPr sz="2400" b="1"/>
            </a:lvl1pPr>
            <a:lvl2pPr marL="685800" lvl="1" indent="-171450" algn="l">
              <a:spcBef>
                <a:spcPts val="400"/>
              </a:spcBef>
              <a:spcAft>
                <a:spcPts val="0"/>
              </a:spcAft>
              <a:buClr>
                <a:schemeClr val="dk1"/>
              </a:buClr>
              <a:buSzPts val="2667"/>
              <a:buNone/>
              <a:defRPr sz="2000" b="1"/>
            </a:lvl2pPr>
            <a:lvl3pPr marL="1028700" lvl="2" indent="-171450" algn="l">
              <a:spcBef>
                <a:spcPts val="360"/>
              </a:spcBef>
              <a:spcAft>
                <a:spcPts val="0"/>
              </a:spcAft>
              <a:buClr>
                <a:schemeClr val="dk1"/>
              </a:buClr>
              <a:buSzPts val="2400"/>
              <a:buNone/>
              <a:defRPr sz="1800" b="1"/>
            </a:lvl3pPr>
            <a:lvl4pPr marL="1371600" lvl="3" indent="-171450" algn="l">
              <a:spcBef>
                <a:spcPts val="320"/>
              </a:spcBef>
              <a:spcAft>
                <a:spcPts val="0"/>
              </a:spcAft>
              <a:buClr>
                <a:schemeClr val="dk1"/>
              </a:buClr>
              <a:buSzPts val="2133"/>
              <a:buNone/>
              <a:defRPr sz="1600" b="1"/>
            </a:lvl4pPr>
            <a:lvl5pPr marL="1714500" lvl="4" indent="-171450" algn="l">
              <a:spcBef>
                <a:spcPts val="320"/>
              </a:spcBef>
              <a:spcAft>
                <a:spcPts val="0"/>
              </a:spcAft>
              <a:buClr>
                <a:schemeClr val="dk1"/>
              </a:buClr>
              <a:buSzPts val="2133"/>
              <a:buNone/>
              <a:defRPr sz="1600" b="1"/>
            </a:lvl5pPr>
            <a:lvl6pPr marL="2057400" lvl="5" indent="-171450" algn="l">
              <a:spcBef>
                <a:spcPts val="320"/>
              </a:spcBef>
              <a:spcAft>
                <a:spcPts val="0"/>
              </a:spcAft>
              <a:buClr>
                <a:schemeClr val="dk1"/>
              </a:buClr>
              <a:buSzPts val="2133"/>
              <a:buNone/>
              <a:defRPr sz="1600" b="1"/>
            </a:lvl6pPr>
            <a:lvl7pPr marL="2400300" lvl="6" indent="-171450" algn="l">
              <a:spcBef>
                <a:spcPts val="320"/>
              </a:spcBef>
              <a:spcAft>
                <a:spcPts val="0"/>
              </a:spcAft>
              <a:buClr>
                <a:schemeClr val="dk1"/>
              </a:buClr>
              <a:buSzPts val="2133"/>
              <a:buNone/>
              <a:defRPr sz="1600" b="1"/>
            </a:lvl7pPr>
            <a:lvl8pPr marL="2743200" lvl="7" indent="-171450" algn="l">
              <a:spcBef>
                <a:spcPts val="320"/>
              </a:spcBef>
              <a:spcAft>
                <a:spcPts val="0"/>
              </a:spcAft>
              <a:buClr>
                <a:schemeClr val="dk1"/>
              </a:buClr>
              <a:buSzPts val="2133"/>
              <a:buNone/>
              <a:defRPr sz="1600" b="1"/>
            </a:lvl8pPr>
            <a:lvl9pPr marL="3086100" lvl="8" indent="-171450" algn="l">
              <a:spcBef>
                <a:spcPts val="320"/>
              </a:spcBef>
              <a:spcAft>
                <a:spcPts val="0"/>
              </a:spcAft>
              <a:buClr>
                <a:schemeClr val="dk1"/>
              </a:buClr>
              <a:buSzPts val="2133"/>
              <a:buNone/>
              <a:defRPr sz="1600" b="1"/>
            </a:lvl9pPr>
          </a:lstStyle>
          <a:p>
            <a:endParaRPr/>
          </a:p>
        </p:txBody>
      </p:sp>
      <p:sp>
        <p:nvSpPr>
          <p:cNvPr id="79" name="Google Shape;79;p39"/>
          <p:cNvSpPr txBox="1">
            <a:spLocks noGrp="1"/>
          </p:cNvSpPr>
          <p:nvPr>
            <p:ph type="body" idx="4"/>
          </p:nvPr>
        </p:nvSpPr>
        <p:spPr>
          <a:xfrm>
            <a:off x="4645027" y="1631156"/>
            <a:ext cx="4041775" cy="2963466"/>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dk1"/>
              </a:buClr>
              <a:buSzPts val="3200"/>
              <a:buChar char="•"/>
              <a:defRPr sz="2400"/>
            </a:lvl1pPr>
            <a:lvl2pPr marL="685800" lvl="1" indent="-298466" algn="l">
              <a:spcBef>
                <a:spcPts val="400"/>
              </a:spcBef>
              <a:spcAft>
                <a:spcPts val="0"/>
              </a:spcAft>
              <a:buClr>
                <a:schemeClr val="dk1"/>
              </a:buClr>
              <a:buSzPts val="2667"/>
              <a:buChar char="o"/>
              <a:defRPr sz="2000"/>
            </a:lvl2pPr>
            <a:lvl3pPr marL="1028700" lvl="2" indent="-285750" algn="l">
              <a:spcBef>
                <a:spcPts val="360"/>
              </a:spcBef>
              <a:spcAft>
                <a:spcPts val="0"/>
              </a:spcAft>
              <a:buClr>
                <a:schemeClr val="dk1"/>
              </a:buClr>
              <a:buSzPts val="2400"/>
              <a:buChar char="▪"/>
              <a:defRPr sz="1800"/>
            </a:lvl3pPr>
            <a:lvl4pPr marL="1371600" lvl="3" indent="-273034" algn="l">
              <a:spcBef>
                <a:spcPts val="320"/>
              </a:spcBef>
              <a:spcAft>
                <a:spcPts val="0"/>
              </a:spcAft>
              <a:buClr>
                <a:schemeClr val="dk1"/>
              </a:buClr>
              <a:buSzPts val="2133"/>
              <a:buChar char="•"/>
              <a:defRPr sz="1600"/>
            </a:lvl4pPr>
            <a:lvl5pPr marL="1714500" lvl="4" indent="-273034" algn="l">
              <a:spcBef>
                <a:spcPts val="320"/>
              </a:spcBef>
              <a:spcAft>
                <a:spcPts val="0"/>
              </a:spcAft>
              <a:buClr>
                <a:schemeClr val="dk1"/>
              </a:buClr>
              <a:buSzPts val="2133"/>
              <a:buChar char="o"/>
              <a:defRPr sz="1600"/>
            </a:lvl5pPr>
            <a:lvl6pPr marL="2057400" lvl="5" indent="-273034" algn="l">
              <a:spcBef>
                <a:spcPts val="320"/>
              </a:spcBef>
              <a:spcAft>
                <a:spcPts val="0"/>
              </a:spcAft>
              <a:buClr>
                <a:schemeClr val="dk1"/>
              </a:buClr>
              <a:buSzPts val="2133"/>
              <a:buChar char="•"/>
              <a:defRPr sz="1600"/>
            </a:lvl6pPr>
            <a:lvl7pPr marL="2400300" lvl="6" indent="-273034" algn="l">
              <a:spcBef>
                <a:spcPts val="320"/>
              </a:spcBef>
              <a:spcAft>
                <a:spcPts val="0"/>
              </a:spcAft>
              <a:buClr>
                <a:schemeClr val="dk1"/>
              </a:buClr>
              <a:buSzPts val="2133"/>
              <a:buChar char="•"/>
              <a:defRPr sz="1600"/>
            </a:lvl7pPr>
            <a:lvl8pPr marL="2743200" lvl="7" indent="-273034" algn="l">
              <a:spcBef>
                <a:spcPts val="320"/>
              </a:spcBef>
              <a:spcAft>
                <a:spcPts val="0"/>
              </a:spcAft>
              <a:buClr>
                <a:schemeClr val="dk1"/>
              </a:buClr>
              <a:buSzPts val="2133"/>
              <a:buChar char="•"/>
              <a:defRPr sz="1600"/>
            </a:lvl8pPr>
            <a:lvl9pPr marL="3086100" lvl="8" indent="-273034" algn="l">
              <a:spcBef>
                <a:spcPts val="320"/>
              </a:spcBef>
              <a:spcAft>
                <a:spcPts val="0"/>
              </a:spcAft>
              <a:buClr>
                <a:schemeClr val="dk1"/>
              </a:buClr>
              <a:buSzPts val="2133"/>
              <a:buChar char="•"/>
              <a:defRPr sz="1600"/>
            </a:lvl9pPr>
          </a:lstStyle>
          <a:p>
            <a:endParaRPr/>
          </a:p>
        </p:txBody>
      </p:sp>
      <p:sp>
        <p:nvSpPr>
          <p:cNvPr id="80" name="Google Shape;80;p3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3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53227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8/5/2022</a:t>
            </a:fld>
            <a:endParaRPr lang="en-US" dirty="0"/>
          </a:p>
        </p:txBody>
      </p:sp>
      <p:sp>
        <p:nvSpPr>
          <p:cNvPr id="4" name="Slide Number Placeholder 3"/>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5112606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2"/>
        <p:cNvGrpSpPr/>
        <p:nvPr/>
      </p:nvGrpSpPr>
      <p:grpSpPr>
        <a:xfrm>
          <a:off x="0" y="0"/>
          <a:ext cx="0" cy="0"/>
          <a:chOff x="0" y="0"/>
          <a:chExt cx="0" cy="0"/>
        </a:xfrm>
      </p:grpSpPr>
    </p:spTree>
    <p:extLst>
      <p:ext uri="{BB962C8B-B14F-4D97-AF65-F5344CB8AC3E}">
        <p14:creationId xmlns:p14="http://schemas.microsoft.com/office/powerpoint/2010/main" val="10116166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3"/>
        <p:cNvGrpSpPr/>
        <p:nvPr/>
      </p:nvGrpSpPr>
      <p:grpSpPr>
        <a:xfrm>
          <a:off x="0" y="0"/>
          <a:ext cx="0" cy="0"/>
          <a:chOff x="0" y="0"/>
          <a:chExt cx="0" cy="0"/>
        </a:xfrm>
      </p:grpSpPr>
      <p:sp>
        <p:nvSpPr>
          <p:cNvPr id="84" name="Google Shape;84;p41"/>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1"/>
          <p:cNvSpPr txBox="1">
            <a:spLocks noGrp="1"/>
          </p:cNvSpPr>
          <p:nvPr>
            <p:ph type="body" idx="1"/>
          </p:nvPr>
        </p:nvSpPr>
        <p:spPr>
          <a:xfrm>
            <a:off x="3575050" y="204789"/>
            <a:ext cx="4235450" cy="4389835"/>
          </a:xfrm>
          <a:prstGeom prst="rect">
            <a:avLst/>
          </a:prstGeom>
          <a:noFill/>
          <a:ln>
            <a:noFill/>
          </a:ln>
        </p:spPr>
        <p:txBody>
          <a:bodyPr spcFirstLastPara="1" wrap="square" lIns="91425" tIns="45700" rIns="91425" bIns="45700" anchor="t" anchorCtr="0">
            <a:normAutofit/>
          </a:bodyPr>
          <a:lstStyle>
            <a:lvl1pPr marL="342900" lvl="0" indent="-374666" algn="l">
              <a:spcBef>
                <a:spcPts val="640"/>
              </a:spcBef>
              <a:spcAft>
                <a:spcPts val="0"/>
              </a:spcAft>
              <a:buClr>
                <a:schemeClr val="dk1"/>
              </a:buClr>
              <a:buSzPts val="4267"/>
              <a:buChar char="•"/>
              <a:defRPr sz="3200"/>
            </a:lvl1pPr>
            <a:lvl2pPr marL="685800" lvl="1" indent="-349234" algn="l">
              <a:spcBef>
                <a:spcPts val="560"/>
              </a:spcBef>
              <a:spcAft>
                <a:spcPts val="0"/>
              </a:spcAft>
              <a:buClr>
                <a:schemeClr val="dk1"/>
              </a:buClr>
              <a:buSzPts val="3733"/>
              <a:buChar char="o"/>
              <a:defRPr sz="2800"/>
            </a:lvl2pPr>
            <a:lvl3pPr marL="1028700" lvl="2" indent="-323850" algn="l">
              <a:spcBef>
                <a:spcPts val="480"/>
              </a:spcBef>
              <a:spcAft>
                <a:spcPts val="0"/>
              </a:spcAft>
              <a:buClr>
                <a:schemeClr val="dk1"/>
              </a:buClr>
              <a:buSzPts val="3200"/>
              <a:buChar char="▪"/>
              <a:defRPr sz="2400"/>
            </a:lvl3pPr>
            <a:lvl4pPr marL="1371600" lvl="3" indent="-298466" algn="l">
              <a:spcBef>
                <a:spcPts val="400"/>
              </a:spcBef>
              <a:spcAft>
                <a:spcPts val="0"/>
              </a:spcAft>
              <a:buClr>
                <a:schemeClr val="dk1"/>
              </a:buClr>
              <a:buSzPts val="2667"/>
              <a:buChar char="•"/>
              <a:defRPr sz="2000"/>
            </a:lvl4pPr>
            <a:lvl5pPr marL="1714500" lvl="4" indent="-298466" algn="l">
              <a:spcBef>
                <a:spcPts val="400"/>
              </a:spcBef>
              <a:spcAft>
                <a:spcPts val="0"/>
              </a:spcAft>
              <a:buClr>
                <a:schemeClr val="dk1"/>
              </a:buClr>
              <a:buSzPts val="2667"/>
              <a:buChar char="o"/>
              <a:defRPr sz="2000"/>
            </a:lvl5pPr>
            <a:lvl6pPr marL="2057400" lvl="5" indent="-298466" algn="l">
              <a:spcBef>
                <a:spcPts val="400"/>
              </a:spcBef>
              <a:spcAft>
                <a:spcPts val="0"/>
              </a:spcAft>
              <a:buClr>
                <a:schemeClr val="dk1"/>
              </a:buClr>
              <a:buSzPts val="2667"/>
              <a:buChar char="•"/>
              <a:defRPr sz="2000"/>
            </a:lvl6pPr>
            <a:lvl7pPr marL="2400300" lvl="6" indent="-298466" algn="l">
              <a:spcBef>
                <a:spcPts val="400"/>
              </a:spcBef>
              <a:spcAft>
                <a:spcPts val="0"/>
              </a:spcAft>
              <a:buClr>
                <a:schemeClr val="dk1"/>
              </a:buClr>
              <a:buSzPts val="2667"/>
              <a:buChar char="•"/>
              <a:defRPr sz="2000"/>
            </a:lvl7pPr>
            <a:lvl8pPr marL="2743200" lvl="7" indent="-298466" algn="l">
              <a:spcBef>
                <a:spcPts val="400"/>
              </a:spcBef>
              <a:spcAft>
                <a:spcPts val="0"/>
              </a:spcAft>
              <a:buClr>
                <a:schemeClr val="dk1"/>
              </a:buClr>
              <a:buSzPts val="2667"/>
              <a:buChar char="•"/>
              <a:defRPr sz="2000"/>
            </a:lvl8pPr>
            <a:lvl9pPr marL="3086100" lvl="8" indent="-298466" algn="l">
              <a:spcBef>
                <a:spcPts val="400"/>
              </a:spcBef>
              <a:spcAft>
                <a:spcPts val="0"/>
              </a:spcAft>
              <a:buClr>
                <a:schemeClr val="dk1"/>
              </a:buClr>
              <a:buSzPts val="2667"/>
              <a:buChar char="•"/>
              <a:defRPr sz="2000"/>
            </a:lvl9pPr>
          </a:lstStyle>
          <a:p>
            <a:endParaRPr/>
          </a:p>
        </p:txBody>
      </p:sp>
      <p:sp>
        <p:nvSpPr>
          <p:cNvPr id="86" name="Google Shape;86;p41"/>
          <p:cNvSpPr txBox="1">
            <a:spLocks noGrp="1"/>
          </p:cNvSpPr>
          <p:nvPr>
            <p:ph type="body" idx="2"/>
          </p:nvPr>
        </p:nvSpPr>
        <p:spPr>
          <a:xfrm>
            <a:off x="457202" y="1076327"/>
            <a:ext cx="3008313" cy="3518297"/>
          </a:xfrm>
          <a:prstGeom prst="rect">
            <a:avLst/>
          </a:prstGeom>
          <a:noFill/>
          <a:ln>
            <a:noFill/>
          </a:ln>
        </p:spPr>
        <p:txBody>
          <a:bodyPr spcFirstLastPara="1" wrap="square" lIns="91425" tIns="45700" rIns="91425" bIns="45700" anchor="t" anchorCtr="0">
            <a:normAutofit/>
          </a:bodyPr>
          <a:lstStyle>
            <a:lvl1pPr marL="342900" lvl="0" indent="-171450" algn="l">
              <a:spcBef>
                <a:spcPts val="280"/>
              </a:spcBef>
              <a:spcAft>
                <a:spcPts val="0"/>
              </a:spcAft>
              <a:buClr>
                <a:schemeClr val="dk1"/>
              </a:buClr>
              <a:buSzPts val="1867"/>
              <a:buNone/>
              <a:defRPr sz="1400"/>
            </a:lvl1pPr>
            <a:lvl2pPr marL="685800" lvl="1" indent="-171450" algn="l">
              <a:spcBef>
                <a:spcPts val="240"/>
              </a:spcBef>
              <a:spcAft>
                <a:spcPts val="0"/>
              </a:spcAft>
              <a:buClr>
                <a:schemeClr val="dk1"/>
              </a:buClr>
              <a:buSzPts val="1600"/>
              <a:buNone/>
              <a:defRPr sz="1200"/>
            </a:lvl2pPr>
            <a:lvl3pPr marL="1028700" lvl="2" indent="-171450" algn="l">
              <a:spcBef>
                <a:spcPts val="200"/>
              </a:spcBef>
              <a:spcAft>
                <a:spcPts val="0"/>
              </a:spcAft>
              <a:buClr>
                <a:schemeClr val="dk1"/>
              </a:buClr>
              <a:buSzPts val="1333"/>
              <a:buNone/>
              <a:defRPr sz="1000"/>
            </a:lvl3pPr>
            <a:lvl4pPr marL="1371600" lvl="3" indent="-171450" algn="l">
              <a:spcBef>
                <a:spcPts val="180"/>
              </a:spcBef>
              <a:spcAft>
                <a:spcPts val="0"/>
              </a:spcAft>
              <a:buClr>
                <a:schemeClr val="dk1"/>
              </a:buClr>
              <a:buSzPts val="1200"/>
              <a:buNone/>
              <a:defRPr sz="900"/>
            </a:lvl4pPr>
            <a:lvl5pPr marL="1714500" lvl="4" indent="-171450" algn="l">
              <a:spcBef>
                <a:spcPts val="180"/>
              </a:spcBef>
              <a:spcAft>
                <a:spcPts val="0"/>
              </a:spcAft>
              <a:buClr>
                <a:schemeClr val="dk1"/>
              </a:buClr>
              <a:buSzPts val="1200"/>
              <a:buNone/>
              <a:defRPr sz="900"/>
            </a:lvl5pPr>
            <a:lvl6pPr marL="2057400" lvl="5" indent="-171450" algn="l">
              <a:spcBef>
                <a:spcPts val="180"/>
              </a:spcBef>
              <a:spcAft>
                <a:spcPts val="0"/>
              </a:spcAft>
              <a:buClr>
                <a:schemeClr val="dk1"/>
              </a:buClr>
              <a:buSzPts val="1200"/>
              <a:buNone/>
              <a:defRPr sz="900"/>
            </a:lvl6pPr>
            <a:lvl7pPr marL="2400300" lvl="6" indent="-171450" algn="l">
              <a:spcBef>
                <a:spcPts val="180"/>
              </a:spcBef>
              <a:spcAft>
                <a:spcPts val="0"/>
              </a:spcAft>
              <a:buClr>
                <a:schemeClr val="dk1"/>
              </a:buClr>
              <a:buSzPts val="1200"/>
              <a:buNone/>
              <a:defRPr sz="900"/>
            </a:lvl7pPr>
            <a:lvl8pPr marL="2743200" lvl="7" indent="-171450" algn="l">
              <a:spcBef>
                <a:spcPts val="180"/>
              </a:spcBef>
              <a:spcAft>
                <a:spcPts val="0"/>
              </a:spcAft>
              <a:buClr>
                <a:schemeClr val="dk1"/>
              </a:buClr>
              <a:buSzPts val="1200"/>
              <a:buNone/>
              <a:defRPr sz="900"/>
            </a:lvl8pPr>
            <a:lvl9pPr marL="3086100" lvl="8" indent="-171450" algn="l">
              <a:spcBef>
                <a:spcPts val="180"/>
              </a:spcBef>
              <a:spcAft>
                <a:spcPts val="0"/>
              </a:spcAft>
              <a:buClr>
                <a:schemeClr val="dk1"/>
              </a:buClr>
              <a:buSzPts val="1200"/>
              <a:buNone/>
              <a:defRPr sz="900"/>
            </a:lvl9pPr>
          </a:lstStyle>
          <a:p>
            <a:endParaRPr/>
          </a:p>
        </p:txBody>
      </p:sp>
      <p:sp>
        <p:nvSpPr>
          <p:cNvPr id="87" name="Google Shape;87;p4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4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9009928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9"/>
        <p:cNvGrpSpPr/>
        <p:nvPr/>
      </p:nvGrpSpPr>
      <p:grpSpPr>
        <a:xfrm>
          <a:off x="0" y="0"/>
          <a:ext cx="0" cy="0"/>
          <a:chOff x="0" y="0"/>
          <a:chExt cx="0" cy="0"/>
        </a:xfrm>
      </p:grpSpPr>
      <p:sp>
        <p:nvSpPr>
          <p:cNvPr id="90" name="Google Shape;90;p42"/>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2"/>
          <p:cNvSpPr>
            <a:spLocks noGrp="1"/>
          </p:cNvSpPr>
          <p:nvPr>
            <p:ph type="pic" idx="2"/>
          </p:nvPr>
        </p:nvSpPr>
        <p:spPr>
          <a:xfrm>
            <a:off x="1792288" y="459581"/>
            <a:ext cx="5486400" cy="3086100"/>
          </a:xfrm>
          <a:prstGeom prst="rect">
            <a:avLst/>
          </a:prstGeom>
          <a:noFill/>
          <a:ln>
            <a:noFill/>
          </a:ln>
        </p:spPr>
      </p:sp>
      <p:sp>
        <p:nvSpPr>
          <p:cNvPr id="92" name="Google Shape;92;p42"/>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rmAutofit/>
          </a:bodyPr>
          <a:lstStyle>
            <a:lvl1pPr marL="342900" lvl="0" indent="-171450" algn="l">
              <a:spcBef>
                <a:spcPts val="280"/>
              </a:spcBef>
              <a:spcAft>
                <a:spcPts val="0"/>
              </a:spcAft>
              <a:buClr>
                <a:schemeClr val="dk1"/>
              </a:buClr>
              <a:buSzPts val="1867"/>
              <a:buNone/>
              <a:defRPr sz="1400"/>
            </a:lvl1pPr>
            <a:lvl2pPr marL="685800" lvl="1" indent="-171450" algn="l">
              <a:spcBef>
                <a:spcPts val="240"/>
              </a:spcBef>
              <a:spcAft>
                <a:spcPts val="0"/>
              </a:spcAft>
              <a:buClr>
                <a:schemeClr val="dk1"/>
              </a:buClr>
              <a:buSzPts val="1600"/>
              <a:buNone/>
              <a:defRPr sz="1200"/>
            </a:lvl2pPr>
            <a:lvl3pPr marL="1028700" lvl="2" indent="-171450" algn="l">
              <a:spcBef>
                <a:spcPts val="200"/>
              </a:spcBef>
              <a:spcAft>
                <a:spcPts val="0"/>
              </a:spcAft>
              <a:buClr>
                <a:schemeClr val="dk1"/>
              </a:buClr>
              <a:buSzPts val="1333"/>
              <a:buNone/>
              <a:defRPr sz="1000"/>
            </a:lvl3pPr>
            <a:lvl4pPr marL="1371600" lvl="3" indent="-171450" algn="l">
              <a:spcBef>
                <a:spcPts val="180"/>
              </a:spcBef>
              <a:spcAft>
                <a:spcPts val="0"/>
              </a:spcAft>
              <a:buClr>
                <a:schemeClr val="dk1"/>
              </a:buClr>
              <a:buSzPts val="1200"/>
              <a:buNone/>
              <a:defRPr sz="900"/>
            </a:lvl4pPr>
            <a:lvl5pPr marL="1714500" lvl="4" indent="-171450" algn="l">
              <a:spcBef>
                <a:spcPts val="180"/>
              </a:spcBef>
              <a:spcAft>
                <a:spcPts val="0"/>
              </a:spcAft>
              <a:buClr>
                <a:schemeClr val="dk1"/>
              </a:buClr>
              <a:buSzPts val="1200"/>
              <a:buNone/>
              <a:defRPr sz="900"/>
            </a:lvl5pPr>
            <a:lvl6pPr marL="2057400" lvl="5" indent="-171450" algn="l">
              <a:spcBef>
                <a:spcPts val="180"/>
              </a:spcBef>
              <a:spcAft>
                <a:spcPts val="0"/>
              </a:spcAft>
              <a:buClr>
                <a:schemeClr val="dk1"/>
              </a:buClr>
              <a:buSzPts val="1200"/>
              <a:buNone/>
              <a:defRPr sz="900"/>
            </a:lvl6pPr>
            <a:lvl7pPr marL="2400300" lvl="6" indent="-171450" algn="l">
              <a:spcBef>
                <a:spcPts val="180"/>
              </a:spcBef>
              <a:spcAft>
                <a:spcPts val="0"/>
              </a:spcAft>
              <a:buClr>
                <a:schemeClr val="dk1"/>
              </a:buClr>
              <a:buSzPts val="1200"/>
              <a:buNone/>
              <a:defRPr sz="900"/>
            </a:lvl7pPr>
            <a:lvl8pPr marL="2743200" lvl="7" indent="-171450" algn="l">
              <a:spcBef>
                <a:spcPts val="180"/>
              </a:spcBef>
              <a:spcAft>
                <a:spcPts val="0"/>
              </a:spcAft>
              <a:buClr>
                <a:schemeClr val="dk1"/>
              </a:buClr>
              <a:buSzPts val="1200"/>
              <a:buNone/>
              <a:defRPr sz="900"/>
            </a:lvl8pPr>
            <a:lvl9pPr marL="3086100" lvl="8" indent="-171450" algn="l">
              <a:spcBef>
                <a:spcPts val="180"/>
              </a:spcBef>
              <a:spcAft>
                <a:spcPts val="0"/>
              </a:spcAft>
              <a:buClr>
                <a:schemeClr val="dk1"/>
              </a:buClr>
              <a:buSzPts val="1200"/>
              <a:buNone/>
              <a:defRPr sz="900"/>
            </a:lvl9pPr>
          </a:lstStyle>
          <a:p>
            <a:endParaRPr/>
          </a:p>
        </p:txBody>
      </p:sp>
      <p:sp>
        <p:nvSpPr>
          <p:cNvPr id="93" name="Google Shape;93;p4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4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242459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5"/>
        <p:cNvGrpSpPr/>
        <p:nvPr/>
      </p:nvGrpSpPr>
      <p:grpSpPr>
        <a:xfrm>
          <a:off x="0" y="0"/>
          <a:ext cx="0" cy="0"/>
          <a:chOff x="0" y="0"/>
          <a:chExt cx="0" cy="0"/>
        </a:xfrm>
      </p:grpSpPr>
      <p:sp>
        <p:nvSpPr>
          <p:cNvPr id="96" name="Google Shape;96;p43"/>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3"/>
          <p:cNvSpPr txBox="1">
            <a:spLocks noGrp="1"/>
          </p:cNvSpPr>
          <p:nvPr>
            <p:ph type="body" idx="1"/>
          </p:nvPr>
        </p:nvSpPr>
        <p:spPr>
          <a:xfrm rot="5400000">
            <a:off x="2874765" y="-1217414"/>
            <a:ext cx="3394472" cy="82296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o"/>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o"/>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98" name="Google Shape;98;p4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9" name="Google Shape;99;p4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792237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0"/>
        <p:cNvGrpSpPr/>
        <p:nvPr/>
      </p:nvGrpSpPr>
      <p:grpSpPr>
        <a:xfrm>
          <a:off x="0" y="0"/>
          <a:ext cx="0" cy="0"/>
          <a:chOff x="0" y="0"/>
          <a:chExt cx="0" cy="0"/>
        </a:xfrm>
      </p:grpSpPr>
      <p:sp>
        <p:nvSpPr>
          <p:cNvPr id="101" name="Google Shape;101;p44"/>
          <p:cNvSpPr txBox="1">
            <a:spLocks noGrp="1"/>
          </p:cNvSpPr>
          <p:nvPr>
            <p:ph type="title"/>
          </p:nvPr>
        </p:nvSpPr>
        <p:spPr>
          <a:xfrm rot="5400000">
            <a:off x="5016558" y="1818823"/>
            <a:ext cx="4388644" cy="11629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44"/>
          <p:cNvSpPr txBox="1">
            <a:spLocks noGrp="1"/>
          </p:cNvSpPr>
          <p:nvPr>
            <p:ph type="body" idx="1"/>
          </p:nvPr>
        </p:nvSpPr>
        <p:spPr>
          <a:xfrm rot="5400000">
            <a:off x="1272779" y="-609599"/>
            <a:ext cx="4388644" cy="60198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o"/>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o"/>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103" name="Google Shape;103;p4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4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dirty="0"/>
          </a:p>
        </p:txBody>
      </p:sp>
      <p:sp>
        <p:nvSpPr>
          <p:cNvPr id="105" name="Google Shape;105;p4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722098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10.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9.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11.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6.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4.xml"/><Relationship Id="rId1" Type="http://schemas.openxmlformats.org/officeDocument/2006/relationships/slideLayout" Target="../slideLayouts/slideLayout17.xml"/><Relationship Id="rId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2.png"/><Relationship Id="rId2" Type="http://schemas.openxmlformats.org/officeDocument/2006/relationships/slideLayout" Target="../slideLayouts/slideLayout19.xml"/><Relationship Id="rId16" Type="http://schemas.openxmlformats.org/officeDocument/2006/relationships/theme" Target="../theme/theme5.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4.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6.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15.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8.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69.xml"/><Relationship Id="rId7" Type="http://schemas.openxmlformats.org/officeDocument/2006/relationships/image" Target="../media/image16.jpe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9.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738" r:id="rId1"/>
    <p:sldLayoutId id="2147483737" r:id="rId2"/>
  </p:sldLayoutIdLst>
  <p:hf hdr="0" ftr="0" dt="0"/>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8/5/2022</a:t>
            </a:fld>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pic>
        <p:nvPicPr>
          <p:cNvPr id="43" name="Google Shape;43;p26" descr="RESULTS_logo_EN_CMYK_BIG (flat)2_RESULTS_logo_EN_CMYK_BIG.png"/>
          <p:cNvPicPr preferRelativeResize="0"/>
          <p:nvPr/>
        </p:nvPicPr>
        <p:blipFill rotWithShape="1">
          <a:blip r:embed="rId13">
            <a:alphaModFix/>
          </a:blip>
          <a:srcRect/>
          <a:stretch/>
        </p:blipFill>
        <p:spPr>
          <a:xfrm>
            <a:off x="7858691" y="80917"/>
            <a:ext cx="1223628" cy="982313"/>
          </a:xfrm>
          <a:prstGeom prst="rect">
            <a:avLst/>
          </a:prstGeom>
          <a:noFill/>
          <a:ln>
            <a:noFill/>
          </a:ln>
        </p:spPr>
      </p:pic>
      <p:sp>
        <p:nvSpPr>
          <p:cNvPr id="44" name="Google Shape;44;p26"/>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Open Sans"/>
              <a:buNone/>
              <a:defRPr sz="5867"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Open Sans"/>
                <a:ea typeface="Open Sans"/>
                <a:cs typeface="Open Sans"/>
                <a:sym typeface="Open Sans"/>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Open Sans"/>
                <a:ea typeface="Open Sans"/>
                <a:cs typeface="Open Sans"/>
                <a:sym typeface="Open Sans"/>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Open Sans"/>
                <a:ea typeface="Open Sans"/>
                <a:cs typeface="Open Sans"/>
                <a:sym typeface="Open Sans"/>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Open Sans"/>
                <a:ea typeface="Open Sans"/>
                <a:cs typeface="Open Sans"/>
                <a:sym typeface="Open Sans"/>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9pPr>
          </a:lstStyle>
          <a:p>
            <a:endParaRPr/>
          </a:p>
        </p:txBody>
      </p:sp>
      <p:sp>
        <p:nvSpPr>
          <p:cNvPr id="46" name="Google Shape;46;p2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dirty="0"/>
          </a:p>
        </p:txBody>
      </p:sp>
      <p:sp>
        <p:nvSpPr>
          <p:cNvPr id="47" name="Google Shape;47;p2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732303163"/>
      </p:ext>
    </p:extLst>
  </p:cSld>
  <p:clrMap bg1="lt1" tx1="dk1" bg2="dk2" tx2="lt2" accent1="accent1" accent2="accent2" accent3="accent3" accent4="accent4" accent5="accent5" accent6="accent6" hlink="hlink" folHlink="folHlink"/>
  <p:sldLayoutIdLst>
    <p:sldLayoutId id="2147483846" r:id="rId1"/>
    <p:sldLayoutId id="2147483847"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58691" y="143447"/>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8/5/2022</a:t>
            </a:fld>
            <a:endParaRPr lang="en-US" dirty="0"/>
          </a:p>
        </p:txBody>
      </p:sp>
      <p:sp>
        <p:nvSpPr>
          <p:cNvPr id="6" name="Slide Number Placeholder 5"/>
          <p:cNvSpPr>
            <a:spLocks noGrp="1"/>
          </p:cNvSpPr>
          <p:nvPr>
            <p:ph type="sldNum" sz="quarter" idx="4"/>
          </p:nvPr>
        </p:nvSpPr>
        <p:spPr>
          <a:xfrm>
            <a:off x="0" y="2092"/>
            <a:ext cx="457200" cy="273844"/>
          </a:xfrm>
          <a:prstGeom prst="rect">
            <a:avLst/>
          </a:prstGeom>
        </p:spPr>
        <p:txBody>
          <a:bodyPr vert="horz" lIns="91440" tIns="45720" rIns="91440" bIns="45720" rtlCol="0" anchor="ctr"/>
          <a:lstStyle>
            <a:lvl1pPr algn="ctr">
              <a:defRPr sz="12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dirty="0"/>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858691" y="139014"/>
            <a:ext cx="1223628" cy="982313"/>
          </a:xfrm>
          <a:prstGeom prst="rect">
            <a:avLst/>
          </a:prstGeom>
        </p:spPr>
      </p:pic>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750" r:id="rId1"/>
    <p:sldLayoutId id="2147483770" r:id="rId2"/>
    <p:sldLayoutId id="2147483771" r:id="rId3"/>
    <p:sldLayoutId id="2147483751" r:id="rId4"/>
    <p:sldLayoutId id="2147483752" r:id="rId5"/>
    <p:sldLayoutId id="2147483753" r:id="rId6"/>
    <p:sldLayoutId id="2147483754" r:id="rId7"/>
    <p:sldLayoutId id="2147483733" r:id="rId8"/>
    <p:sldLayoutId id="2147483755" r:id="rId9"/>
    <p:sldLayoutId id="2147483756" r:id="rId10"/>
    <p:sldLayoutId id="2147483757" r:id="rId11"/>
    <p:sldLayoutId id="2147483758"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765" r:id="rId1"/>
    <p:sldLayoutId id="2147483763"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219364" y="-160462"/>
            <a:ext cx="9477664" cy="5557962"/>
          </a:xfrm>
          <a:prstGeom prst="rect">
            <a:avLst/>
          </a:prstGeom>
          <a:solidFill>
            <a:srgbClr val="15A3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5A3BC"/>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408" y="1270000"/>
            <a:ext cx="4198529" cy="1196975"/>
          </a:xfrm>
          <a:prstGeom prst="rect">
            <a:avLst/>
          </a:prstGeom>
        </p:spPr>
      </p:pic>
      <p:pic>
        <p:nvPicPr>
          <p:cNvPr id="4" name="Picture 3" descr="Blue pattern-PMS-018-Envelopes-D1.png"/>
          <p:cNvPicPr>
            <a:picLocks noChangeAspect="1"/>
          </p:cNvPicPr>
          <p:nvPr/>
        </p:nvPicPr>
        <p:blipFill rotWithShape="1">
          <a:blip r:embed="rId4">
            <a:alphaModFix amt="60000"/>
            <a:extLst>
              <a:ext uri="{28A0092B-C50C-407E-A947-70E740481C1C}">
                <a14:useLocalDpi xmlns:a14="http://schemas.microsoft.com/office/drawing/2010/main" val="0"/>
              </a:ext>
            </a:extLst>
          </a:blip>
          <a:srcRect r="5"/>
          <a:stretch/>
        </p:blipFill>
        <p:spPr>
          <a:xfrm flipH="1">
            <a:off x="7890722" y="-291850"/>
            <a:ext cx="1486958" cy="6064776"/>
          </a:xfrm>
          <a:prstGeom prst="rect">
            <a:avLst/>
          </a:prstGeom>
        </p:spPr>
      </p:pic>
    </p:spTree>
    <p:extLst>
      <p:ext uri="{BB962C8B-B14F-4D97-AF65-F5344CB8AC3E}">
        <p14:creationId xmlns:p14="http://schemas.microsoft.com/office/powerpoint/2010/main" val="2556883786"/>
      </p:ext>
    </p:extLst>
  </p:cSld>
  <p:clrMap bg1="lt1" tx1="dk1" bg2="lt2" tx2="dk2" accent1="accent1" accent2="accent2" accent3="accent3" accent4="accent4" accent5="accent5" accent6="accent6" hlink="hlink" folHlink="folHlink"/>
  <p:sldLayoutIdLst>
    <p:sldLayoutId id="2147483696" r:id="rId1"/>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142240" y="892908"/>
            <a:ext cx="9400540" cy="4450701"/>
          </a:xfrm>
          <a:prstGeom prst="rect">
            <a:avLst/>
          </a:prstGeom>
          <a:solidFill>
            <a:srgbClr val="15A3BC">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5A3BC"/>
              </a:solidFill>
            </a:endParaRPr>
          </a:p>
        </p:txBody>
      </p:sp>
      <p:sp>
        <p:nvSpPr>
          <p:cNvPr id="10" name="Rectangle 9"/>
          <p:cNvSpPr/>
          <p:nvPr/>
        </p:nvSpPr>
        <p:spPr>
          <a:xfrm>
            <a:off x="-188042" y="-203200"/>
            <a:ext cx="9575882" cy="1096108"/>
          </a:xfrm>
          <a:prstGeom prst="rect">
            <a:avLst/>
          </a:prstGeom>
          <a:solidFill>
            <a:srgbClr val="15A3B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Blue pattern-PMS-018-Envelopes-D1.png"/>
          <p:cNvPicPr>
            <a:picLocks noChangeAspect="1"/>
          </p:cNvPicPr>
          <p:nvPr/>
        </p:nvPicPr>
        <p:blipFill rotWithShape="1">
          <a:blip r:embed="rId17">
            <a:alphaModFix amt="60000"/>
            <a:extLst>
              <a:ext uri="{28A0092B-C50C-407E-A947-70E740481C1C}">
                <a14:useLocalDpi xmlns:a14="http://schemas.microsoft.com/office/drawing/2010/main" val="0"/>
              </a:ext>
            </a:extLst>
          </a:blip>
          <a:srcRect r="5"/>
          <a:stretch/>
        </p:blipFill>
        <p:spPr>
          <a:xfrm flipH="1">
            <a:off x="7890722" y="-291850"/>
            <a:ext cx="1486958" cy="6064776"/>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05753" y="4569965"/>
            <a:ext cx="1470888" cy="329620"/>
          </a:xfrm>
          <a:prstGeom prst="rect">
            <a:avLst/>
          </a:prstGeom>
        </p:spPr>
      </p:pic>
      <p:pic>
        <p:nvPicPr>
          <p:cNvPr id="9" name="Picture 8" descr="Green pattern.png"/>
          <p:cNvPicPr>
            <a:picLocks noChangeAspect="1"/>
          </p:cNvPicPr>
          <p:nvPr/>
        </p:nvPicPr>
        <p:blipFill rotWithShape="1">
          <a:blip r:embed="rId19">
            <a:extLst>
              <a:ext uri="{28A0092B-C50C-407E-A947-70E740481C1C}">
                <a14:useLocalDpi xmlns:a14="http://schemas.microsoft.com/office/drawing/2010/main" val="0"/>
              </a:ext>
            </a:extLst>
          </a:blip>
          <a:srcRect b="2239"/>
          <a:stretch/>
        </p:blipFill>
        <p:spPr>
          <a:xfrm>
            <a:off x="-637541" y="842743"/>
            <a:ext cx="9893301" cy="123092"/>
          </a:xfrm>
          <a:prstGeom prst="rect">
            <a:avLst/>
          </a:prstGeom>
        </p:spPr>
      </p:pic>
    </p:spTree>
    <p:extLst>
      <p:ext uri="{BB962C8B-B14F-4D97-AF65-F5344CB8AC3E}">
        <p14:creationId xmlns:p14="http://schemas.microsoft.com/office/powerpoint/2010/main" val="110965392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58691" y="143448"/>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8/5/2022</a:t>
            </a:fld>
            <a:endParaRPr lang="en-US" dirty="0"/>
          </a:p>
        </p:txBody>
      </p:sp>
      <p:sp>
        <p:nvSpPr>
          <p:cNvPr id="6" name="Slide Number Placeholder 5"/>
          <p:cNvSpPr>
            <a:spLocks noGrp="1"/>
          </p:cNvSpPr>
          <p:nvPr>
            <p:ph type="sldNum" sz="quarter" idx="4"/>
          </p:nvPr>
        </p:nvSpPr>
        <p:spPr>
          <a:xfrm>
            <a:off x="0" y="2093"/>
            <a:ext cx="457200" cy="273844"/>
          </a:xfrm>
          <a:prstGeom prst="rect">
            <a:avLst/>
          </a:prstGeom>
        </p:spPr>
        <p:txBody>
          <a:bodyPr vert="horz" lIns="91440" tIns="45720" rIns="91440" bIns="45720" rtlCol="0" anchor="ctr"/>
          <a:lstStyle>
            <a:lvl1pPr algn="ctr">
              <a:defRPr sz="12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dirty="0"/>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58691" y="139015"/>
            <a:ext cx="1223628" cy="982313"/>
          </a:xfrm>
          <a:prstGeom prst="rect">
            <a:avLst/>
          </a:prstGeom>
        </p:spPr>
      </p:pic>
    </p:spTree>
    <p:extLst>
      <p:ext uri="{BB962C8B-B14F-4D97-AF65-F5344CB8AC3E}">
        <p14:creationId xmlns:p14="http://schemas.microsoft.com/office/powerpoint/2010/main" val="3035491392"/>
      </p:ext>
    </p:extLst>
  </p:cSld>
  <p:clrMap bg1="lt1" tx1="dk1" bg2="lt2" tx2="dk2" accent1="accent1" accent2="accent2" accent3="accent3" accent4="accent4" accent5="accent5" accent6="accent6" hlink="hlink" folHlink="folHlink"/>
  <p:sldLayoutIdLst>
    <p:sldLayoutId id="2147483794" r:id="rId1"/>
    <p:sldLayoutId id="2147483736" r:id="rId2"/>
    <p:sldLayoutId id="2147483768" r:id="rId3"/>
    <p:sldLayoutId id="2147483716" r:id="rId4"/>
    <p:sldLayoutId id="2147483796" r:id="rId5"/>
    <p:sldLayoutId id="2147483797" r:id="rId6"/>
    <p:sldLayoutId id="2147483798" r:id="rId7"/>
    <p:sldLayoutId id="2147483772" r:id="rId8"/>
    <p:sldLayoutId id="2147483799" r:id="rId9"/>
    <p:sldLayoutId id="2147483800" r:id="rId10"/>
    <p:sldLayoutId id="2147483801" r:id="rId11"/>
    <p:sldLayoutId id="2147483802" r:id="rId1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Courier New"/>
        <a:buChar char="o"/>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Wingdings" charset="2"/>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Courier New"/>
        <a:buChar char="o"/>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8/5/2022</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Tree>
    <p:extLst>
      <p:ext uri="{BB962C8B-B14F-4D97-AF65-F5344CB8AC3E}">
        <p14:creationId xmlns:p14="http://schemas.microsoft.com/office/powerpoint/2010/main" val="16149180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pic>
        <p:nvPicPr>
          <p:cNvPr id="22" name="Google Shape;22;p26" descr="RESULTS_logo_EN_CMYK_BIG (flat)2_RESULTS_logo_EN_CMYK_BIG.png"/>
          <p:cNvPicPr preferRelativeResize="0"/>
          <p:nvPr/>
        </p:nvPicPr>
        <p:blipFill rotWithShape="1">
          <a:blip r:embed="rId12">
            <a:alphaModFix/>
          </a:blip>
          <a:srcRect/>
          <a:stretch/>
        </p:blipFill>
        <p:spPr>
          <a:xfrm>
            <a:off x="7858691" y="80916"/>
            <a:ext cx="1223628" cy="982313"/>
          </a:xfrm>
          <a:prstGeom prst="rect">
            <a:avLst/>
          </a:prstGeom>
          <a:noFill/>
          <a:ln>
            <a:noFill/>
          </a:ln>
        </p:spPr>
      </p:pic>
      <p:sp>
        <p:nvSpPr>
          <p:cNvPr id="23" name="Google Shape;23;p26"/>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6" name="Google Shape;26;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814" r:id="rId1"/>
    <p:sldLayoutId id="2147483815" r:id="rId2"/>
    <p:sldLayoutId id="2147483816" r:id="rId3"/>
    <p:sldLayoutId id="2147483818" r:id="rId4"/>
    <p:sldLayoutId id="2147483819" r:id="rId5"/>
    <p:sldLayoutId id="2147483820" r:id="rId6"/>
    <p:sldLayoutId id="2147483817"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E:\Others\Pers\oDesk\Roxanne\New folder\oDesk_Source_Files\Untitled-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
            <a:ext cx="9144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Others\Pers\oDesk\Roxanne\New folder\oDesk_Source_Files\logo sm.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31202" y="162522"/>
            <a:ext cx="569913" cy="36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08238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Lst>
  <p:hf hdr="0" ft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4.jpeg"/><Relationship Id="rId7" Type="http://schemas.openxmlformats.org/officeDocument/2006/relationships/hyperlink" Target="https://unsplash.com/s/photos/sleep?utm_source=unsplash&amp;utm_medium=referral&amp;utm_content=creditCopyTex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unsplash.com/@kstonematheson?utm_source=unsplash&amp;utm_medium=referral&amp;utm_content=creditCopyText" TargetMode="External"/><Relationship Id="rId5" Type="http://schemas.openxmlformats.org/officeDocument/2006/relationships/hyperlink" Target="https://unsplash.com/s/photos/baby?utm_source=unsplash&amp;utm_medium=referral&amp;utm_content=creditCopyText" TargetMode="External"/><Relationship Id="rId4" Type="http://schemas.openxmlformats.org/officeDocument/2006/relationships/hyperlink" Target="https://unsplash.com/@kaushal319?utm_source=unsplash&amp;utm_medium=referral&amp;utm_content=creditCopyTex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8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unsplash.com/s/photos/skydive?utm_source=unsplash&amp;utm_medium=referral&amp;utm_content=creditCopyText" TargetMode="External"/><Relationship Id="rId4" Type="http://schemas.openxmlformats.org/officeDocument/2006/relationships/hyperlink" Target="https://unsplash.com/@papazoglou?utm_source=unsplash&amp;utm_medium=referral&amp;utm_content=creditCopyTex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8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hyperlink" Target="https://unsplash.com/s/photos/conversation?utm_source=unsplash&amp;utm_medium=referral&amp;utm_content=creditCopyText" TargetMode="External"/><Relationship Id="rId4" Type="http://schemas.openxmlformats.org/officeDocument/2006/relationships/hyperlink" Target="https://unsplash.com/es/@linkedinsalesnavigator?utm_source=unsplash&amp;utm_medium=referral&amp;utm_content=creditCopyText"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84.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8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89.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4.xml"/><Relationship Id="rId1" Type="http://schemas.openxmlformats.org/officeDocument/2006/relationships/slideLayout" Target="../slideLayouts/slideLayout8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85.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results.org/resources/2022-fall-campaign-resources/" TargetMode="External"/><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3" Type="http://schemas.openxmlformats.org/officeDocument/2006/relationships/hyperlink" Target="https://results.zoom.us/meeting/register/tJEoc-CvrD4oGNLFmh30yEWDpdb0JypCRveT"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hyperlink" Target="https://results.zoom.us/meeting/register/tJwpc-mupzkpGty5kTSmK5-nhz6NAlU1G6vc"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3" Type="http://schemas.openxmlformats.org/officeDocument/2006/relationships/hyperlink" Target="https://results.zoom.us/j/96733806790?pwd=Zm9lM3hLWG1nWE50OGZ4OUl3OHBaUT09"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hyperlink" Target="https://results.org/event/together-women-rise-webinar-tuesday-july-19th-at-830-pm-et/" TargetMode="External"/><Relationship Id="rId5" Type="http://schemas.openxmlformats.org/officeDocument/2006/relationships/hyperlink" Target="mailto:jlinn@results.org" TargetMode="External"/><Relationship Id="rId4" Type="http://schemas.openxmlformats.org/officeDocument/2006/relationships/hyperlink" Target="https://results.zoom.us/meeting/register/tJEld-Ggqz4vG9ObuUh2QzlbQnMK94FaCDVb"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results.zoom.us/j/93668005494"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hyperlink" Target="https://results.org/event/building-resilience-in-challenging-times/" TargetMode="External"/><Relationship Id="rId5" Type="http://schemas.openxmlformats.org/officeDocument/2006/relationships/hyperlink" Target="https://results.zoom.us/meeting/register/tJEodOqtqT0tGdRw0bIv2yZOE47EwIJxuoX-" TargetMode="External"/><Relationship Id="rId4" Type="http://schemas.openxmlformats.org/officeDocument/2006/relationships/hyperlink" Target="mailto:lmarchal@results.or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results.org/volunteer"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hyperlink" Target="https://results.zoom.us/meeting/register/tJ0pc-2spjkiY3WkF4QbtgAWikteQvMT2A" TargetMode="External"/><Relationship Id="rId4" Type="http://schemas.openxmlformats.org/officeDocument/2006/relationships/hyperlink" Target="https://results.org/events/"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unsplash.com/@hannahbusing?utm_source=unsplash&amp;utm_medium=referral&amp;utm_content=creditCopyText" TargetMode="External"/><Relationship Id="rId2" Type="http://schemas.openxmlformats.org/officeDocument/2006/relationships/notesSlide" Target="../notesSlides/notesSlide51.xml"/><Relationship Id="rId1" Type="http://schemas.openxmlformats.org/officeDocument/2006/relationships/slideLayout" Target="../slideLayouts/slideLayout57.xml"/><Relationship Id="rId5" Type="http://schemas.openxmlformats.org/officeDocument/2006/relationships/image" Target="../media/image46.jpeg"/><Relationship Id="rId4" Type="http://schemas.openxmlformats.org/officeDocument/2006/relationships/hyperlink" Target="https://unsplash.com/s/photos/community?utm_source=unsplash&amp;utm_medium=referral&amp;utm_content=creditCopyTex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unsplash.com/s/photos/anxious?utm_source=unsplash&amp;utm_medium=referral&amp;utm_content=creditCopyText" TargetMode="External"/><Relationship Id="rId4" Type="http://schemas.openxmlformats.org/officeDocument/2006/relationships/hyperlink" Target="https://unsplash.com/@henrikkedue?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604633"/>
            <a:ext cx="9144000"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dirty="0">
              <a:solidFill>
                <a:schemeClr val="bg1"/>
              </a:solidFill>
              <a:latin typeface="Open Sans"/>
              <a:ea typeface="Open Sans" panose="020B0606030504020204" pitchFamily="34" charset="0"/>
              <a:cs typeface="Open Sans" panose="020B0606030504020204" pitchFamily="34" charset="0"/>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r>
              <a:rPr lang="en-US" sz="2800" b="1" dirty="0">
                <a:solidFill>
                  <a:schemeClr val="bg1"/>
                </a:solidFill>
                <a:latin typeface="Open Sans"/>
                <a:ea typeface="Open Sans"/>
                <a:cs typeface="Open Sans"/>
              </a:rPr>
              <a:t>RESULTS National Webinar</a:t>
            </a:r>
            <a:endParaRPr lang="en-US" sz="2800" dirty="0">
              <a:solidFill>
                <a:schemeClr val="bg1"/>
              </a:solidFill>
              <a:ea typeface="Open Sans"/>
              <a:cs typeface="Open Sans"/>
            </a:endParaRPr>
          </a:p>
          <a:p>
            <a:pPr algn="ctr">
              <a:spcAft>
                <a:spcPts val="1200"/>
              </a:spcAft>
            </a:pPr>
            <a:r>
              <a:rPr lang="en-US" sz="2000" b="1" dirty="0">
                <a:solidFill>
                  <a:schemeClr val="bg1"/>
                </a:solidFill>
                <a:latin typeface="Open Sans"/>
                <a:ea typeface="Open Sans"/>
                <a:cs typeface="Open Sans"/>
              </a:rPr>
              <a:t>August 6, 2022</a:t>
            </a:r>
          </a:p>
          <a:p>
            <a:pPr algn="ctr">
              <a:spcAft>
                <a:spcPts val="1200"/>
              </a:spcAft>
            </a:pPr>
            <a:r>
              <a:rPr lang="en-US" sz="2400" b="1" i="1" dirty="0">
                <a:solidFill>
                  <a:schemeClr val="bg1"/>
                </a:solidFill>
                <a:latin typeface="Open Sans"/>
                <a:ea typeface="Open Sans"/>
                <a:cs typeface="Open Sans"/>
              </a:rPr>
              <a:t>Welcome!</a:t>
            </a:r>
            <a:endParaRPr lang="en-US" sz="2400" i="1" dirty="0">
              <a:solidFill>
                <a:schemeClr val="bg1"/>
              </a:solidFill>
              <a:ea typeface="Open Sans"/>
              <a:cs typeface="Open Sans"/>
            </a:endParaRPr>
          </a:p>
        </p:txBody>
      </p:sp>
    </p:spTree>
    <p:extLst>
      <p:ext uri="{BB962C8B-B14F-4D97-AF65-F5344CB8AC3E}">
        <p14:creationId xmlns:p14="http://schemas.microsoft.com/office/powerpoint/2010/main" val="14406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10</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3" name="Title 2">
            <a:extLst>
              <a:ext uri="{FF2B5EF4-FFF2-40B4-BE49-F238E27FC236}">
                <a16:creationId xmlns:a16="http://schemas.microsoft.com/office/drawing/2014/main" id="{199E1615-1AFD-5AD8-8F5C-4B37F4F659EA}"/>
              </a:ext>
            </a:extLst>
          </p:cNvPr>
          <p:cNvSpPr>
            <a:spLocks noGrp="1"/>
          </p:cNvSpPr>
          <p:nvPr>
            <p:ph type="title"/>
          </p:nvPr>
        </p:nvSpPr>
        <p:spPr>
          <a:xfrm>
            <a:off x="700806" y="279269"/>
            <a:ext cx="7401491" cy="436166"/>
          </a:xfrm>
        </p:spPr>
        <p:txBody>
          <a:bodyPr>
            <a:normAutofit fontScale="90000"/>
          </a:bodyPr>
          <a:lstStyle/>
          <a:p>
            <a:r>
              <a:rPr lang="en-US" b="1" i="1" dirty="0">
                <a:solidFill>
                  <a:srgbClr val="D50035"/>
                </a:solidFill>
                <a:latin typeface="Open Sans"/>
                <a:ea typeface="+mn-lt"/>
                <a:cs typeface="+mn-lt"/>
              </a:rPr>
              <a:t>Why are you here?</a:t>
            </a:r>
            <a:endParaRPr lang="en-US" dirty="0"/>
          </a:p>
        </p:txBody>
      </p:sp>
      <p:sp>
        <p:nvSpPr>
          <p:cNvPr id="7" name="Text Placeholder 6">
            <a:extLst>
              <a:ext uri="{FF2B5EF4-FFF2-40B4-BE49-F238E27FC236}">
                <a16:creationId xmlns:a16="http://schemas.microsoft.com/office/drawing/2014/main" id="{F33BAECE-E061-D8A4-0A8D-4F97384E88AF}"/>
              </a:ext>
            </a:extLst>
          </p:cNvPr>
          <p:cNvSpPr>
            <a:spLocks noGrp="1"/>
          </p:cNvSpPr>
          <p:nvPr>
            <p:ph type="body" idx="1"/>
          </p:nvPr>
        </p:nvSpPr>
        <p:spPr>
          <a:xfrm>
            <a:off x="207169" y="1346834"/>
            <a:ext cx="3795311" cy="479822"/>
          </a:xfrm>
        </p:spPr>
        <p:txBody>
          <a:bodyPr>
            <a:noAutofit/>
          </a:bodyPr>
          <a:lstStyle/>
          <a:p>
            <a:pPr algn="ctr"/>
            <a:r>
              <a:rPr lang="en-US" sz="2000" dirty="0"/>
              <a:t>I was literally born an advocate..</a:t>
            </a:r>
          </a:p>
        </p:txBody>
      </p:sp>
      <p:sp>
        <p:nvSpPr>
          <p:cNvPr id="2" name="Content Placeholder 2">
            <a:extLst>
              <a:ext uri="{FF2B5EF4-FFF2-40B4-BE49-F238E27FC236}">
                <a16:creationId xmlns:a16="http://schemas.microsoft.com/office/drawing/2014/main" id="{19FA262D-8473-2472-365A-EFB503B3A225}"/>
              </a:ext>
            </a:extLst>
          </p:cNvPr>
          <p:cNvSpPr>
            <a:spLocks noGrp="1"/>
          </p:cNvSpPr>
          <p:nvPr>
            <p:ph sz="half" idx="2"/>
          </p:nvPr>
        </p:nvSpPr>
        <p:spPr>
          <a:noFill/>
        </p:spPr>
        <p:txBody>
          <a:bodyPr vert="horz" lIns="91440" tIns="45720" rIns="91440" bIns="45720" rtlCol="0" anchor="t">
            <a:noAutofit/>
          </a:bodyPr>
          <a:lstStyle/>
          <a:p>
            <a:pPr marL="7620" lvl="1" indent="0">
              <a:lnSpc>
                <a:spcPct val="114000"/>
              </a:lnSpc>
              <a:spcBef>
                <a:spcPts val="0"/>
              </a:spcBef>
              <a:spcAft>
                <a:spcPts val="600"/>
              </a:spcAft>
              <a:buNone/>
            </a:pPr>
            <a:endParaRPr lang="en-US" sz="1800" dirty="0">
              <a:latin typeface="Open Sans"/>
              <a:ea typeface="+mn-lt"/>
              <a:cs typeface="+mn-lt"/>
            </a:endParaRPr>
          </a:p>
          <a:p>
            <a:pPr marL="7620" lvl="1" indent="0">
              <a:lnSpc>
                <a:spcPct val="114000"/>
              </a:lnSpc>
              <a:spcBef>
                <a:spcPts val="0"/>
              </a:spcBef>
              <a:spcAft>
                <a:spcPts val="600"/>
              </a:spcAft>
              <a:buNone/>
            </a:pPr>
            <a:endParaRPr lang="en-US" sz="1800" dirty="0">
              <a:latin typeface="Open Sans"/>
              <a:ea typeface="+mn-lt"/>
              <a:cs typeface="+mn-lt"/>
            </a:endParaRPr>
          </a:p>
        </p:txBody>
      </p:sp>
      <p:sp>
        <p:nvSpPr>
          <p:cNvPr id="9" name="Text Placeholder 8">
            <a:extLst>
              <a:ext uri="{FF2B5EF4-FFF2-40B4-BE49-F238E27FC236}">
                <a16:creationId xmlns:a16="http://schemas.microsoft.com/office/drawing/2014/main" id="{247EFB75-7328-432A-8B7E-A867DC932D73}"/>
              </a:ext>
            </a:extLst>
          </p:cNvPr>
          <p:cNvSpPr>
            <a:spLocks noGrp="1"/>
          </p:cNvSpPr>
          <p:nvPr>
            <p:ph type="body" sz="quarter" idx="3"/>
          </p:nvPr>
        </p:nvSpPr>
        <p:spPr>
          <a:xfrm>
            <a:off x="4401551" y="1346291"/>
            <a:ext cx="4189413" cy="479822"/>
          </a:xfrm>
        </p:spPr>
        <p:txBody>
          <a:bodyPr>
            <a:noAutofit/>
          </a:bodyPr>
          <a:lstStyle/>
          <a:p>
            <a:pPr algn="ctr"/>
            <a:r>
              <a:rPr lang="en-US" sz="2000" dirty="0"/>
              <a:t>I dreamt I was an advocate and when I woke up it was true…</a:t>
            </a:r>
          </a:p>
        </p:txBody>
      </p:sp>
      <p:pic>
        <p:nvPicPr>
          <p:cNvPr id="15" name="Content Placeholder 14" descr="A cat sleeping under a blanket&#10;&#10;Description automatically generated with medium confidence">
            <a:extLst>
              <a:ext uri="{FF2B5EF4-FFF2-40B4-BE49-F238E27FC236}">
                <a16:creationId xmlns:a16="http://schemas.microsoft.com/office/drawing/2014/main" id="{A8DF18DF-1086-AFBD-1CF4-E55DFD6432E0}"/>
              </a:ext>
            </a:extLst>
          </p:cNvPr>
          <p:cNvPicPr>
            <a:picLocks noGrp="1" noChangeAspect="1"/>
          </p:cNvPicPr>
          <p:nvPr>
            <p:ph sz="quarter" idx="4"/>
          </p:nvPr>
        </p:nvPicPr>
        <p:blipFill rotWithShape="1">
          <a:blip r:embed="rId3"/>
          <a:srcRect r="-302" b="10"/>
          <a:stretch/>
        </p:blipFill>
        <p:spPr>
          <a:xfrm>
            <a:off x="5687365" y="1891680"/>
            <a:ext cx="1617784" cy="2514354"/>
          </a:xfrm>
        </p:spPr>
      </p:pic>
      <p:sp>
        <p:nvSpPr>
          <p:cNvPr id="8" name="TextBox 7">
            <a:extLst>
              <a:ext uri="{FF2B5EF4-FFF2-40B4-BE49-F238E27FC236}">
                <a16:creationId xmlns:a16="http://schemas.microsoft.com/office/drawing/2014/main" id="{5E25C4DC-4F3C-CF96-65B0-FE8F5F0F0817}"/>
              </a:ext>
            </a:extLst>
          </p:cNvPr>
          <p:cNvSpPr txBox="1"/>
          <p:nvPr/>
        </p:nvSpPr>
        <p:spPr>
          <a:xfrm>
            <a:off x="937654" y="4501603"/>
            <a:ext cx="2321950" cy="261610"/>
          </a:xfrm>
          <a:prstGeom prst="rect">
            <a:avLst/>
          </a:prstGeom>
          <a:noFill/>
        </p:spPr>
        <p:txBody>
          <a:bodyPr wrap="square" rtlCol="0">
            <a:spAutoFit/>
          </a:bodyPr>
          <a:lstStyle/>
          <a:p>
            <a:r>
              <a:rPr lang="en-US" sz="1100" dirty="0"/>
              <a:t>Photo by </a:t>
            </a:r>
            <a:r>
              <a:rPr lang="en-US" sz="1100" dirty="0">
                <a:hlinkClick r:id="rId4"/>
              </a:rPr>
              <a:t>kaushal mishra</a:t>
            </a:r>
            <a:r>
              <a:rPr lang="en-US" sz="1100" dirty="0"/>
              <a:t> on </a:t>
            </a:r>
            <a:r>
              <a:rPr lang="en-US" sz="1100" dirty="0">
                <a:hlinkClick r:id="rId5"/>
              </a:rPr>
              <a:t>Unsplash</a:t>
            </a:r>
            <a:r>
              <a:rPr lang="en-US" sz="1100" dirty="0"/>
              <a:t> </a:t>
            </a:r>
          </a:p>
        </p:txBody>
      </p:sp>
      <p:sp>
        <p:nvSpPr>
          <p:cNvPr id="13" name="TextBox 12">
            <a:extLst>
              <a:ext uri="{FF2B5EF4-FFF2-40B4-BE49-F238E27FC236}">
                <a16:creationId xmlns:a16="http://schemas.microsoft.com/office/drawing/2014/main" id="{AB65EA50-FCCB-7EC9-5985-C5065D96EF24}"/>
              </a:ext>
            </a:extLst>
          </p:cNvPr>
          <p:cNvSpPr txBox="1"/>
          <p:nvPr/>
        </p:nvSpPr>
        <p:spPr>
          <a:xfrm>
            <a:off x="5090947" y="4471601"/>
            <a:ext cx="2707924" cy="261610"/>
          </a:xfrm>
          <a:prstGeom prst="rect">
            <a:avLst/>
          </a:prstGeom>
          <a:noFill/>
        </p:spPr>
        <p:txBody>
          <a:bodyPr wrap="square" rtlCol="0">
            <a:spAutoFit/>
          </a:bodyPr>
          <a:lstStyle/>
          <a:p>
            <a:r>
              <a:rPr lang="en-US" sz="1100" dirty="0"/>
              <a:t>Photo by </a:t>
            </a:r>
            <a:r>
              <a:rPr lang="en-US" sz="1100" dirty="0">
                <a:hlinkClick r:id="rId6"/>
              </a:rPr>
              <a:t>Kate Stone Matheson</a:t>
            </a:r>
            <a:r>
              <a:rPr lang="en-US" sz="1100" dirty="0"/>
              <a:t> on </a:t>
            </a:r>
            <a:r>
              <a:rPr lang="en-US" sz="1100" dirty="0">
                <a:hlinkClick r:id="rId7"/>
              </a:rPr>
              <a:t>Unsplash</a:t>
            </a:r>
            <a:r>
              <a:rPr lang="en-US" sz="1100" dirty="0"/>
              <a:t> </a:t>
            </a:r>
          </a:p>
        </p:txBody>
      </p:sp>
      <p:pic>
        <p:nvPicPr>
          <p:cNvPr id="20" name="Picture 19" descr="A picture containing indoor, bed, baby, laying&#10;&#10;Description automatically generated">
            <a:extLst>
              <a:ext uri="{FF2B5EF4-FFF2-40B4-BE49-F238E27FC236}">
                <a16:creationId xmlns:a16="http://schemas.microsoft.com/office/drawing/2014/main" id="{F55EF3EA-B4E4-B9CB-36E9-F4BA31B52F34}"/>
              </a:ext>
            </a:extLst>
          </p:cNvPr>
          <p:cNvPicPr>
            <a:picLocks noChangeAspect="1"/>
          </p:cNvPicPr>
          <p:nvPr/>
        </p:nvPicPr>
        <p:blipFill rotWithShape="1">
          <a:blip r:embed="rId8"/>
          <a:srcRect b="6"/>
          <a:stretch/>
        </p:blipFill>
        <p:spPr>
          <a:xfrm>
            <a:off x="1203064" y="1890991"/>
            <a:ext cx="1791130" cy="2515043"/>
          </a:xfrm>
          <a:prstGeom prst="rect">
            <a:avLst/>
          </a:prstGeom>
        </p:spPr>
      </p:pic>
    </p:spTree>
    <p:extLst>
      <p:ext uri="{BB962C8B-B14F-4D97-AF65-F5344CB8AC3E}">
        <p14:creationId xmlns:p14="http://schemas.microsoft.com/office/powerpoint/2010/main" val="57714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11</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2" name="Content Placeholder 2">
            <a:extLst>
              <a:ext uri="{FF2B5EF4-FFF2-40B4-BE49-F238E27FC236}">
                <a16:creationId xmlns:a16="http://schemas.microsoft.com/office/drawing/2014/main" id="{19FA262D-8473-2472-365A-EFB503B3A225}"/>
              </a:ext>
            </a:extLst>
          </p:cNvPr>
          <p:cNvSpPr>
            <a:spLocks noGrp="1"/>
          </p:cNvSpPr>
          <p:nvPr>
            <p:ph idx="1"/>
          </p:nvPr>
        </p:nvSpPr>
        <p:spPr>
          <a:xfrm>
            <a:off x="2926672" y="157369"/>
            <a:ext cx="3290653" cy="889046"/>
          </a:xfrm>
          <a:noFill/>
        </p:spPr>
        <p:txBody>
          <a:bodyPr vert="horz" lIns="91440" tIns="45720" rIns="91440" bIns="45720" rtlCol="0" anchor="t">
            <a:noAutofit/>
          </a:bodyPr>
          <a:lstStyle/>
          <a:p>
            <a:pPr marL="7620" lvl="1" indent="0">
              <a:lnSpc>
                <a:spcPct val="114000"/>
              </a:lnSpc>
              <a:spcBef>
                <a:spcPts val="0"/>
              </a:spcBef>
              <a:spcAft>
                <a:spcPts val="2400"/>
              </a:spcAft>
              <a:buNone/>
            </a:pPr>
            <a:r>
              <a:rPr lang="en-US" b="1" i="1" dirty="0">
                <a:solidFill>
                  <a:srgbClr val="D50035"/>
                </a:solidFill>
                <a:latin typeface="Open Sans"/>
                <a:ea typeface="+mn-lt"/>
                <a:cs typeface="+mn-lt"/>
              </a:rPr>
              <a:t>Why are you here?</a:t>
            </a:r>
            <a:endParaRPr lang="en-US" dirty="0">
              <a:latin typeface="Open Sans"/>
              <a:ea typeface="+mn-lt"/>
              <a:cs typeface="+mn-lt"/>
            </a:endParaRPr>
          </a:p>
          <a:p>
            <a:pPr marL="7620" lvl="1" indent="0">
              <a:lnSpc>
                <a:spcPct val="114000"/>
              </a:lnSpc>
              <a:spcBef>
                <a:spcPts val="0"/>
              </a:spcBef>
              <a:spcAft>
                <a:spcPts val="600"/>
              </a:spcAft>
              <a:buNone/>
            </a:pPr>
            <a:endParaRPr lang="en-US" sz="1800" dirty="0">
              <a:latin typeface="Open Sans"/>
              <a:ea typeface="+mn-lt"/>
              <a:cs typeface="+mn-lt"/>
            </a:endParaRPr>
          </a:p>
          <a:p>
            <a:pPr marL="7620" lvl="1" indent="0">
              <a:lnSpc>
                <a:spcPct val="114000"/>
              </a:lnSpc>
              <a:spcBef>
                <a:spcPts val="0"/>
              </a:spcBef>
              <a:spcAft>
                <a:spcPts val="600"/>
              </a:spcAft>
              <a:buNone/>
            </a:pPr>
            <a:endParaRPr lang="en-US" sz="1800" dirty="0">
              <a:latin typeface="Open Sans"/>
              <a:ea typeface="+mn-lt"/>
              <a:cs typeface="+mn-lt"/>
            </a:endParaRPr>
          </a:p>
        </p:txBody>
      </p:sp>
      <p:pic>
        <p:nvPicPr>
          <p:cNvPr id="7" name="Picture 6" descr="A group of people posing for a photo in front of a white building&#10;&#10;Description automatically generated">
            <a:extLst>
              <a:ext uri="{FF2B5EF4-FFF2-40B4-BE49-F238E27FC236}">
                <a16:creationId xmlns:a16="http://schemas.microsoft.com/office/drawing/2014/main" id="{DC9FEB4C-374E-2D5D-E7B2-A130711E9870}"/>
              </a:ext>
            </a:extLst>
          </p:cNvPr>
          <p:cNvPicPr>
            <a:picLocks noChangeAspect="1"/>
          </p:cNvPicPr>
          <p:nvPr/>
        </p:nvPicPr>
        <p:blipFill rotWithShape="1">
          <a:blip r:embed="rId3"/>
          <a:srcRect b="65"/>
          <a:stretch/>
        </p:blipFill>
        <p:spPr>
          <a:xfrm>
            <a:off x="1796613" y="892680"/>
            <a:ext cx="5550773" cy="3358139"/>
          </a:xfrm>
          <a:prstGeom prst="rect">
            <a:avLst/>
          </a:prstGeom>
        </p:spPr>
      </p:pic>
      <p:sp>
        <p:nvSpPr>
          <p:cNvPr id="9" name="Content Placeholder 2">
            <a:extLst>
              <a:ext uri="{FF2B5EF4-FFF2-40B4-BE49-F238E27FC236}">
                <a16:creationId xmlns:a16="http://schemas.microsoft.com/office/drawing/2014/main" id="{176F5F8D-A24D-4413-A3C2-8AD2F3F22ABD}"/>
              </a:ext>
            </a:extLst>
          </p:cNvPr>
          <p:cNvSpPr txBox="1">
            <a:spLocks/>
          </p:cNvSpPr>
          <p:nvPr/>
        </p:nvSpPr>
        <p:spPr>
          <a:xfrm>
            <a:off x="354124" y="4361466"/>
            <a:ext cx="8435748" cy="481148"/>
          </a:xfrm>
          <a:prstGeom prst="rect">
            <a:avLst/>
          </a:prstGeom>
          <a:noFill/>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620" lvl="1" indent="0" algn="ctr">
              <a:lnSpc>
                <a:spcPct val="114000"/>
              </a:lnSpc>
              <a:spcBef>
                <a:spcPts val="0"/>
              </a:spcBef>
              <a:spcAft>
                <a:spcPts val="2400"/>
              </a:spcAft>
              <a:buFont typeface="Courier New"/>
              <a:buNone/>
            </a:pPr>
            <a:r>
              <a:rPr lang="en-US" sz="2400" b="1" i="1" dirty="0">
                <a:solidFill>
                  <a:srgbClr val="D50035"/>
                </a:solidFill>
                <a:latin typeface="Open Sans"/>
                <a:ea typeface="+mn-lt"/>
                <a:cs typeface="+mn-lt"/>
              </a:rPr>
              <a:t>I responded to an invitation to be an advocate</a:t>
            </a:r>
            <a:endParaRPr lang="en-US" sz="2400" dirty="0">
              <a:latin typeface="Open Sans"/>
              <a:ea typeface="+mn-lt"/>
              <a:cs typeface="+mn-lt"/>
            </a:endParaRPr>
          </a:p>
          <a:p>
            <a:pPr marL="7620" lvl="1" indent="0">
              <a:lnSpc>
                <a:spcPct val="114000"/>
              </a:lnSpc>
              <a:spcBef>
                <a:spcPts val="0"/>
              </a:spcBef>
              <a:spcAft>
                <a:spcPts val="600"/>
              </a:spcAft>
              <a:buFont typeface="Courier New"/>
              <a:buNone/>
            </a:pPr>
            <a:endParaRPr lang="en-US" sz="1800" dirty="0">
              <a:latin typeface="Open Sans"/>
              <a:ea typeface="+mn-lt"/>
              <a:cs typeface="+mn-lt"/>
            </a:endParaRPr>
          </a:p>
          <a:p>
            <a:pPr marL="7620" lvl="1" indent="0">
              <a:lnSpc>
                <a:spcPct val="114000"/>
              </a:lnSpc>
              <a:spcBef>
                <a:spcPts val="0"/>
              </a:spcBef>
              <a:spcAft>
                <a:spcPts val="600"/>
              </a:spcAft>
              <a:buFont typeface="Courier New"/>
              <a:buNone/>
            </a:pPr>
            <a:endParaRPr lang="en-US" sz="1800" dirty="0">
              <a:latin typeface="Open Sans"/>
              <a:ea typeface="+mn-lt"/>
              <a:cs typeface="+mn-lt"/>
            </a:endParaRPr>
          </a:p>
        </p:txBody>
      </p:sp>
    </p:spTree>
    <p:extLst>
      <p:ext uri="{BB962C8B-B14F-4D97-AF65-F5344CB8AC3E}">
        <p14:creationId xmlns:p14="http://schemas.microsoft.com/office/powerpoint/2010/main" val="256992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12</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6" name="Content Placeholder 2">
            <a:extLst>
              <a:ext uri="{FF2B5EF4-FFF2-40B4-BE49-F238E27FC236}">
                <a16:creationId xmlns:a16="http://schemas.microsoft.com/office/drawing/2014/main" id="{33C26DBD-0336-D14F-B891-35224CC9C2DA}"/>
              </a:ext>
            </a:extLst>
          </p:cNvPr>
          <p:cNvSpPr>
            <a:spLocks noGrp="1"/>
          </p:cNvSpPr>
          <p:nvPr>
            <p:ph idx="1"/>
          </p:nvPr>
        </p:nvSpPr>
        <p:spPr>
          <a:xfrm>
            <a:off x="634175" y="1298552"/>
            <a:ext cx="7875648" cy="3340258"/>
          </a:xfrm>
          <a:noFill/>
        </p:spPr>
        <p:txBody>
          <a:bodyPr vert="horz" lIns="91440" tIns="45720" rIns="91440" bIns="45720" rtlCol="0" anchor="t">
            <a:noAutofit/>
          </a:bodyPr>
          <a:lstStyle/>
          <a:p>
            <a:pPr marL="521970" lvl="1" indent="-514350">
              <a:lnSpc>
                <a:spcPct val="114000"/>
              </a:lnSpc>
              <a:spcBef>
                <a:spcPts val="0"/>
              </a:spcBef>
              <a:spcAft>
                <a:spcPts val="600"/>
              </a:spcAft>
              <a:buAutoNum type="arabicParenR"/>
            </a:pPr>
            <a:r>
              <a:rPr lang="en-US" sz="2400" dirty="0">
                <a:latin typeface="Open Sans"/>
                <a:ea typeface="+mn-lt"/>
                <a:cs typeface="+mn-lt"/>
              </a:rPr>
              <a:t>Get inspired by Fall Outreach Opportunities to Maximize Advocacy Success</a:t>
            </a:r>
          </a:p>
          <a:p>
            <a:pPr marL="521970" lvl="1" indent="-514350">
              <a:lnSpc>
                <a:spcPct val="114000"/>
              </a:lnSpc>
              <a:spcBef>
                <a:spcPts val="0"/>
              </a:spcBef>
              <a:spcAft>
                <a:spcPts val="600"/>
              </a:spcAft>
              <a:buAutoNum type="arabicParenR"/>
            </a:pPr>
            <a:r>
              <a:rPr lang="en-US" sz="2400" dirty="0">
                <a:latin typeface="Open Sans"/>
                <a:ea typeface="+mn-lt"/>
                <a:cs typeface="+mn-lt"/>
              </a:rPr>
              <a:t>Set Your Goals for Fall Outreach and Advocacy Success</a:t>
            </a:r>
          </a:p>
          <a:p>
            <a:pPr marL="521970" lvl="1" indent="-514350">
              <a:lnSpc>
                <a:spcPct val="114000"/>
              </a:lnSpc>
              <a:spcBef>
                <a:spcPts val="0"/>
              </a:spcBef>
              <a:spcAft>
                <a:spcPts val="600"/>
              </a:spcAft>
              <a:buAutoNum type="arabicParenR"/>
            </a:pPr>
            <a:r>
              <a:rPr lang="en-US" sz="2400" dirty="0">
                <a:latin typeface="Open Sans"/>
                <a:ea typeface="+mn-lt"/>
                <a:cs typeface="+mn-lt"/>
              </a:rPr>
              <a:t>Prepare Your Group for New Advocates</a:t>
            </a:r>
          </a:p>
          <a:p>
            <a:pPr marL="521970" lvl="1" indent="-514350">
              <a:lnSpc>
                <a:spcPct val="114000"/>
              </a:lnSpc>
              <a:spcBef>
                <a:spcPts val="0"/>
              </a:spcBef>
              <a:spcAft>
                <a:spcPts val="600"/>
              </a:spcAft>
              <a:buAutoNum type="arabicParenR"/>
            </a:pPr>
            <a:endParaRPr lang="en-US" sz="2400" dirty="0">
              <a:latin typeface="Open Sans"/>
              <a:ea typeface="+mn-lt"/>
              <a:cs typeface="+mn-lt"/>
            </a:endParaRPr>
          </a:p>
          <a:p>
            <a:pPr marL="7620" lvl="1" indent="0">
              <a:lnSpc>
                <a:spcPct val="114000"/>
              </a:lnSpc>
              <a:spcBef>
                <a:spcPts val="0"/>
              </a:spcBef>
              <a:spcAft>
                <a:spcPts val="600"/>
              </a:spcAft>
              <a:buNone/>
            </a:pPr>
            <a:r>
              <a:rPr lang="en-US" sz="2400" b="1" i="1" dirty="0">
                <a:latin typeface="Open Sans"/>
                <a:ea typeface="+mn-lt"/>
                <a:cs typeface="+mn-lt"/>
              </a:rPr>
              <a:t>Coming Soon: </a:t>
            </a:r>
            <a:r>
              <a:rPr lang="en-US" sz="2400" i="1" dirty="0">
                <a:latin typeface="Open Sans"/>
                <a:ea typeface="+mn-lt"/>
                <a:cs typeface="+mn-lt"/>
              </a:rPr>
              <a:t>Outreach skills training &amp; messaging</a:t>
            </a:r>
          </a:p>
          <a:p>
            <a:pPr marL="521970" lvl="1" indent="-514350">
              <a:lnSpc>
                <a:spcPct val="114000"/>
              </a:lnSpc>
              <a:spcBef>
                <a:spcPts val="0"/>
              </a:spcBef>
              <a:spcAft>
                <a:spcPts val="600"/>
              </a:spcAft>
              <a:buAutoNum type="arabicParenR"/>
            </a:pPr>
            <a:endParaRPr lang="en-US" dirty="0">
              <a:latin typeface="Open Sans"/>
              <a:ea typeface="+mn-lt"/>
              <a:cs typeface="+mn-lt"/>
            </a:endParaRPr>
          </a:p>
          <a:p>
            <a:pPr marL="7620" lvl="1" indent="0">
              <a:lnSpc>
                <a:spcPct val="114000"/>
              </a:lnSpc>
              <a:spcBef>
                <a:spcPts val="0"/>
              </a:spcBef>
              <a:spcAft>
                <a:spcPts val="600"/>
              </a:spcAft>
              <a:buNone/>
            </a:pPr>
            <a:endParaRPr lang="en-US" sz="1800" dirty="0">
              <a:latin typeface="Open Sans"/>
              <a:ea typeface="+mn-lt"/>
              <a:cs typeface="+mn-lt"/>
            </a:endParaRPr>
          </a:p>
          <a:p>
            <a:pPr marL="7620" lvl="1" indent="0">
              <a:lnSpc>
                <a:spcPct val="114000"/>
              </a:lnSpc>
              <a:spcBef>
                <a:spcPts val="0"/>
              </a:spcBef>
              <a:spcAft>
                <a:spcPts val="600"/>
              </a:spcAft>
              <a:buNone/>
            </a:pPr>
            <a:endParaRPr lang="en-US" sz="1800" dirty="0">
              <a:latin typeface="Open Sans"/>
              <a:ea typeface="+mn-lt"/>
              <a:cs typeface="+mn-lt"/>
            </a:endParaRPr>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634175" y="418755"/>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D50032"/>
                </a:solidFill>
                <a:latin typeface="Open Sans"/>
              </a:rPr>
              <a:t>Steps to Take Today</a:t>
            </a:r>
            <a:endParaRPr lang="en-US" sz="3200" b="1" u="sng" dirty="0">
              <a:solidFill>
                <a:schemeClr val="tx2"/>
              </a:solidFill>
              <a:latin typeface="Open Sans"/>
              <a:ea typeface="Open Sans"/>
              <a:cs typeface="Open Sans"/>
            </a:endParaRPr>
          </a:p>
        </p:txBody>
      </p:sp>
    </p:spTree>
    <p:extLst>
      <p:ext uri="{BB962C8B-B14F-4D97-AF65-F5344CB8AC3E}">
        <p14:creationId xmlns:p14="http://schemas.microsoft.com/office/powerpoint/2010/main" val="318231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13</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634175" y="276231"/>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D50032"/>
                </a:solidFill>
                <a:latin typeface="Open Sans"/>
              </a:rPr>
              <a:t>Fall Outreach &amp; Organizing Timeline</a:t>
            </a:r>
            <a:endParaRPr lang="en-US" sz="2400" b="1" dirty="0">
              <a:solidFill>
                <a:schemeClr val="tx2"/>
              </a:solidFill>
              <a:latin typeface="Open Sans"/>
              <a:ea typeface="Open Sans"/>
              <a:cs typeface="Open Sans"/>
            </a:endParaRPr>
          </a:p>
        </p:txBody>
      </p:sp>
      <p:graphicFrame>
        <p:nvGraphicFramePr>
          <p:cNvPr id="2" name="Diagram 1">
            <a:extLst>
              <a:ext uri="{FF2B5EF4-FFF2-40B4-BE49-F238E27FC236}">
                <a16:creationId xmlns:a16="http://schemas.microsoft.com/office/drawing/2014/main" id="{8E3AF184-3989-F547-A05B-DE0B34DC807E}"/>
              </a:ext>
            </a:extLst>
          </p:cNvPr>
          <p:cNvGraphicFramePr/>
          <p:nvPr>
            <p:extLst>
              <p:ext uri="{D42A27DB-BD31-4B8C-83A1-F6EECF244321}">
                <p14:modId xmlns:p14="http://schemas.microsoft.com/office/powerpoint/2010/main" val="258428427"/>
              </p:ext>
            </p:extLst>
          </p:nvPr>
        </p:nvGraphicFramePr>
        <p:xfrm>
          <a:off x="414338" y="1058423"/>
          <a:ext cx="7510462" cy="3719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2978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14</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pic>
        <p:nvPicPr>
          <p:cNvPr id="9" name="Picture 8" descr="A picture containing text&#10;&#10;Description automatically generated">
            <a:extLst>
              <a:ext uri="{FF2B5EF4-FFF2-40B4-BE49-F238E27FC236}">
                <a16:creationId xmlns:a16="http://schemas.microsoft.com/office/drawing/2014/main" id="{B5807B0D-03BD-4A7A-177F-1DAC6B5443B7}"/>
              </a:ext>
            </a:extLst>
          </p:cNvPr>
          <p:cNvPicPr>
            <a:picLocks noChangeAspect="1"/>
          </p:cNvPicPr>
          <p:nvPr/>
        </p:nvPicPr>
        <p:blipFill rotWithShape="1">
          <a:blip r:embed="rId3">
            <a:alphaModFix amt="22000"/>
          </a:blip>
          <a:srcRect b="9"/>
          <a:stretch/>
        </p:blipFill>
        <p:spPr>
          <a:xfrm>
            <a:off x="0" y="0"/>
            <a:ext cx="9144000" cy="5127897"/>
          </a:xfrm>
          <a:prstGeom prst="rect">
            <a:avLst/>
          </a:prstGeom>
        </p:spPr>
      </p:pic>
      <p:sp>
        <p:nvSpPr>
          <p:cNvPr id="8" name="Title 1">
            <a:extLst>
              <a:ext uri="{FF2B5EF4-FFF2-40B4-BE49-F238E27FC236}">
                <a16:creationId xmlns:a16="http://schemas.microsoft.com/office/drawing/2014/main" id="{8746ACF0-E791-5261-4B85-4BB652EF09FA}"/>
              </a:ext>
            </a:extLst>
          </p:cNvPr>
          <p:cNvSpPr txBox="1">
            <a:spLocks/>
          </p:cNvSpPr>
          <p:nvPr/>
        </p:nvSpPr>
        <p:spPr>
          <a:xfrm>
            <a:off x="634175" y="2287082"/>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latin typeface="Open Sans"/>
              </a:rPr>
              <a:t>Fall 2022 Is a Big Opportunity!</a:t>
            </a:r>
          </a:p>
          <a:p>
            <a:r>
              <a:rPr lang="en-US" sz="2400" i="1" dirty="0">
                <a:latin typeface="Open Sans"/>
                <a:ea typeface="Open Sans"/>
                <a:cs typeface="Open Sans"/>
              </a:rPr>
              <a:t>(but not the only opportunity…)</a:t>
            </a:r>
          </a:p>
        </p:txBody>
      </p:sp>
    </p:spTree>
    <p:extLst>
      <p:ext uri="{BB962C8B-B14F-4D97-AF65-F5344CB8AC3E}">
        <p14:creationId xmlns:p14="http://schemas.microsoft.com/office/powerpoint/2010/main" val="2953657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15</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559563" y="252256"/>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D50032"/>
                </a:solidFill>
                <a:latin typeface="Open Sans"/>
              </a:rPr>
              <a:t>Your Community NEEDS to Hear from You</a:t>
            </a:r>
            <a:endParaRPr lang="en-US" sz="2400" b="1" u="sng" dirty="0">
              <a:solidFill>
                <a:schemeClr val="tx2"/>
              </a:solidFill>
              <a:latin typeface="Open Sans"/>
              <a:ea typeface="Open Sans"/>
              <a:cs typeface="Open Sans"/>
            </a:endParaRPr>
          </a:p>
        </p:txBody>
      </p:sp>
      <p:sp>
        <p:nvSpPr>
          <p:cNvPr id="3" name="Text Placeholder 2">
            <a:extLst>
              <a:ext uri="{FF2B5EF4-FFF2-40B4-BE49-F238E27FC236}">
                <a16:creationId xmlns:a16="http://schemas.microsoft.com/office/drawing/2014/main" id="{EA2B92F4-F124-E092-F2C1-5D6F55BEC91B}"/>
              </a:ext>
            </a:extLst>
          </p:cNvPr>
          <p:cNvSpPr>
            <a:spLocks noGrp="1"/>
          </p:cNvSpPr>
          <p:nvPr>
            <p:ph type="body" idx="1"/>
          </p:nvPr>
        </p:nvSpPr>
        <p:spPr>
          <a:xfrm>
            <a:off x="457199" y="1151335"/>
            <a:ext cx="4040188" cy="479822"/>
          </a:xfrm>
        </p:spPr>
        <p:txBody>
          <a:bodyPr>
            <a:normAutofit fontScale="85000" lnSpcReduction="10000"/>
          </a:bodyPr>
          <a:lstStyle/>
          <a:p>
            <a:r>
              <a:rPr lang="en-US" dirty="0">
                <a:latin typeface="Open Sans" panose="020B0606030504020204" pitchFamily="34" charset="0"/>
                <a:ea typeface="Open Sans" panose="020B0606030504020204" pitchFamily="34" charset="0"/>
                <a:cs typeface="Open Sans" panose="020B0606030504020204" pitchFamily="34" charset="0"/>
              </a:rPr>
              <a:t>Without an Invitation to Act</a:t>
            </a:r>
          </a:p>
        </p:txBody>
      </p:sp>
      <p:sp>
        <p:nvSpPr>
          <p:cNvPr id="12" name="Content Placeholder 11">
            <a:extLst>
              <a:ext uri="{FF2B5EF4-FFF2-40B4-BE49-F238E27FC236}">
                <a16:creationId xmlns:a16="http://schemas.microsoft.com/office/drawing/2014/main" id="{EEC8F329-9E4A-DAF6-C1DB-22884BC67E8A}"/>
              </a:ext>
            </a:extLst>
          </p:cNvPr>
          <p:cNvSpPr>
            <a:spLocks noGrp="1"/>
          </p:cNvSpPr>
          <p:nvPr>
            <p:ph sz="half" idx="2"/>
          </p:nvPr>
        </p:nvSpPr>
        <p:spPr>
          <a:xfrm>
            <a:off x="559563" y="1791117"/>
            <a:ext cx="4040188" cy="2963466"/>
          </a:xfrm>
        </p:spPr>
        <p:txBody>
          <a:bodyPr>
            <a:normAutofit lnSpcReduction="10000"/>
          </a:bodyPr>
          <a:lstStyle/>
          <a:p>
            <a:r>
              <a:rPr lang="en-US" dirty="0">
                <a:latin typeface="Open Sans" panose="020B0606030504020204" pitchFamily="34" charset="0"/>
                <a:ea typeface="Open Sans" panose="020B0606030504020204" pitchFamily="34" charset="0"/>
                <a:cs typeface="Open Sans" panose="020B0606030504020204" pitchFamily="34" charset="0"/>
              </a:rPr>
              <a:t>Hopelessness</a:t>
            </a:r>
          </a:p>
          <a:p>
            <a:r>
              <a:rPr lang="en-US" dirty="0">
                <a:latin typeface="Open Sans" panose="020B0606030504020204" pitchFamily="34" charset="0"/>
                <a:ea typeface="Open Sans" panose="020B0606030504020204" pitchFamily="34" charset="0"/>
                <a:cs typeface="Open Sans" panose="020B0606030504020204" pitchFamily="34" charset="0"/>
              </a:rPr>
              <a:t>Anxiety</a:t>
            </a:r>
          </a:p>
          <a:p>
            <a:r>
              <a:rPr lang="en-US" dirty="0">
                <a:latin typeface="Open Sans" panose="020B0606030504020204" pitchFamily="34" charset="0"/>
                <a:ea typeface="Open Sans" panose="020B0606030504020204" pitchFamily="34" charset="0"/>
                <a:cs typeface="Open Sans" panose="020B0606030504020204" pitchFamily="34" charset="0"/>
              </a:rPr>
              <a:t>Frustration</a:t>
            </a:r>
          </a:p>
          <a:p>
            <a:r>
              <a:rPr lang="en-US" dirty="0">
                <a:latin typeface="Open Sans" panose="020B0606030504020204" pitchFamily="34" charset="0"/>
                <a:ea typeface="Open Sans" panose="020B0606030504020204" pitchFamily="34" charset="0"/>
                <a:cs typeface="Open Sans" panose="020B0606030504020204" pitchFamily="34" charset="0"/>
              </a:rPr>
              <a:t>Apathy</a:t>
            </a:r>
          </a:p>
          <a:p>
            <a:r>
              <a:rPr lang="en-US" dirty="0">
                <a:latin typeface="Open Sans" panose="020B0606030504020204" pitchFamily="34" charset="0"/>
                <a:ea typeface="Open Sans" panose="020B0606030504020204" pitchFamily="34" charset="0"/>
                <a:cs typeface="Open Sans" panose="020B0606030504020204" pitchFamily="34" charset="0"/>
              </a:rPr>
              <a:t>Cynicism</a:t>
            </a:r>
          </a:p>
          <a:p>
            <a:r>
              <a:rPr lang="en-US" dirty="0">
                <a:latin typeface="Open Sans" panose="020B0606030504020204" pitchFamily="34" charset="0"/>
                <a:ea typeface="Open Sans" panose="020B0606030504020204" pitchFamily="34" charset="0"/>
                <a:cs typeface="Open Sans" panose="020B0606030504020204" pitchFamily="34" charset="0"/>
              </a:rPr>
              <a:t>Disengagement</a:t>
            </a:r>
          </a:p>
          <a:p>
            <a:r>
              <a:rPr lang="en-US" dirty="0">
                <a:latin typeface="Open Sans" panose="020B0606030504020204" pitchFamily="34" charset="0"/>
                <a:ea typeface="Open Sans" panose="020B0606030504020204" pitchFamily="34" charset="0"/>
                <a:cs typeface="Open Sans" panose="020B0606030504020204" pitchFamily="34" charset="0"/>
              </a:rPr>
              <a:t>“Doomism”</a:t>
            </a:r>
          </a:p>
        </p:txBody>
      </p:sp>
      <p:sp>
        <p:nvSpPr>
          <p:cNvPr id="6" name="Text Placeholder 5">
            <a:extLst>
              <a:ext uri="{FF2B5EF4-FFF2-40B4-BE49-F238E27FC236}">
                <a16:creationId xmlns:a16="http://schemas.microsoft.com/office/drawing/2014/main" id="{B00FCE30-0064-E33D-3FF2-D828AF360DE1}"/>
              </a:ext>
            </a:extLst>
          </p:cNvPr>
          <p:cNvSpPr>
            <a:spLocks noGrp="1"/>
          </p:cNvSpPr>
          <p:nvPr>
            <p:ph type="body" sz="quarter" idx="3"/>
          </p:nvPr>
        </p:nvSpPr>
        <p:spPr>
          <a:xfrm>
            <a:off x="4966895" y="1151335"/>
            <a:ext cx="4041775" cy="479822"/>
          </a:xfrm>
        </p:spPr>
        <p:txBody>
          <a:bodyPr>
            <a:normAutofit fontScale="85000" lnSpcReduction="10000"/>
          </a:bodyPr>
          <a:lstStyle/>
          <a:p>
            <a:r>
              <a:rPr lang="en-US" dirty="0">
                <a:latin typeface="Open Sans" panose="020B0606030504020204" pitchFamily="34" charset="0"/>
                <a:ea typeface="Open Sans" panose="020B0606030504020204" pitchFamily="34" charset="0"/>
                <a:cs typeface="Open Sans" panose="020B0606030504020204" pitchFamily="34" charset="0"/>
              </a:rPr>
              <a:t>With an Invitation to Act</a:t>
            </a:r>
          </a:p>
        </p:txBody>
      </p:sp>
      <p:sp>
        <p:nvSpPr>
          <p:cNvPr id="13" name="Content Placeholder 12">
            <a:extLst>
              <a:ext uri="{FF2B5EF4-FFF2-40B4-BE49-F238E27FC236}">
                <a16:creationId xmlns:a16="http://schemas.microsoft.com/office/drawing/2014/main" id="{95EA7850-3678-9F72-4AF9-07B6A7EDD353}"/>
              </a:ext>
            </a:extLst>
          </p:cNvPr>
          <p:cNvSpPr>
            <a:spLocks noGrp="1"/>
          </p:cNvSpPr>
          <p:nvPr>
            <p:ph sz="quarter" idx="4"/>
          </p:nvPr>
        </p:nvSpPr>
        <p:spPr>
          <a:xfrm>
            <a:off x="4966895" y="1791117"/>
            <a:ext cx="4041775" cy="2963466"/>
          </a:xfrm>
        </p:spPr>
        <p:txBody>
          <a:bodyPr>
            <a:normAutofit lnSpcReduction="10000"/>
          </a:bodyPr>
          <a:lstStyle/>
          <a:p>
            <a:r>
              <a:rPr lang="en-US" dirty="0">
                <a:latin typeface="Open Sans" panose="020B0606030504020204" pitchFamily="34" charset="0"/>
                <a:ea typeface="Open Sans" panose="020B0606030504020204" pitchFamily="34" charset="0"/>
                <a:cs typeface="Open Sans" panose="020B0606030504020204" pitchFamily="34" charset="0"/>
              </a:rPr>
              <a:t>Hopeful</a:t>
            </a:r>
          </a:p>
          <a:p>
            <a:r>
              <a:rPr lang="en-US" dirty="0">
                <a:latin typeface="Open Sans" panose="020B0606030504020204" pitchFamily="34" charset="0"/>
                <a:ea typeface="Open Sans" panose="020B0606030504020204" pitchFamily="34" charset="0"/>
                <a:cs typeface="Open Sans" panose="020B0606030504020204" pitchFamily="34" charset="0"/>
              </a:rPr>
              <a:t>Engaged</a:t>
            </a:r>
          </a:p>
          <a:p>
            <a:r>
              <a:rPr lang="en-US" dirty="0">
                <a:latin typeface="Open Sans" panose="020B0606030504020204" pitchFamily="34" charset="0"/>
                <a:ea typeface="Open Sans" panose="020B0606030504020204" pitchFamily="34" charset="0"/>
                <a:cs typeface="Open Sans" panose="020B0606030504020204" pitchFamily="34" charset="0"/>
              </a:rPr>
              <a:t>In Action</a:t>
            </a:r>
          </a:p>
          <a:p>
            <a:r>
              <a:rPr lang="en-US" dirty="0">
                <a:latin typeface="Open Sans" panose="020B0606030504020204" pitchFamily="34" charset="0"/>
                <a:ea typeface="Open Sans" panose="020B0606030504020204" pitchFamily="34" charset="0"/>
                <a:cs typeface="Open Sans" panose="020B0606030504020204" pitchFamily="34" charset="0"/>
              </a:rPr>
              <a:t>Sense of Agency</a:t>
            </a:r>
          </a:p>
          <a:p>
            <a:r>
              <a:rPr lang="en-US" dirty="0">
                <a:latin typeface="Open Sans" panose="020B0606030504020204" pitchFamily="34" charset="0"/>
                <a:ea typeface="Open Sans" panose="020B0606030504020204" pitchFamily="34" charset="0"/>
                <a:cs typeface="Open Sans" panose="020B0606030504020204" pitchFamily="34" charset="0"/>
              </a:rPr>
              <a:t>Powerful</a:t>
            </a:r>
          </a:p>
          <a:p>
            <a:r>
              <a:rPr lang="en-US" dirty="0">
                <a:latin typeface="Open Sans" panose="020B0606030504020204" pitchFamily="34" charset="0"/>
                <a:ea typeface="Open Sans" panose="020B0606030504020204" pitchFamily="34" charset="0"/>
                <a:cs typeface="Open Sans" panose="020B0606030504020204" pitchFamily="34" charset="0"/>
              </a:rPr>
              <a:t>Supported</a:t>
            </a:r>
          </a:p>
          <a:p>
            <a:r>
              <a:rPr lang="en-US" dirty="0">
                <a:latin typeface="Open Sans" panose="020B0606030504020204" pitchFamily="34" charset="0"/>
                <a:ea typeface="Open Sans" panose="020B0606030504020204" pitchFamily="34" charset="0"/>
                <a:cs typeface="Open Sans" panose="020B0606030504020204" pitchFamily="34" charset="0"/>
              </a:rPr>
              <a:t>Connected</a:t>
            </a:r>
          </a:p>
        </p:txBody>
      </p:sp>
    </p:spTree>
    <p:extLst>
      <p:ext uri="{BB962C8B-B14F-4D97-AF65-F5344CB8AC3E}">
        <p14:creationId xmlns:p14="http://schemas.microsoft.com/office/powerpoint/2010/main" val="1309285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16</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2" name="Content Placeholder 2">
            <a:extLst>
              <a:ext uri="{FF2B5EF4-FFF2-40B4-BE49-F238E27FC236}">
                <a16:creationId xmlns:a16="http://schemas.microsoft.com/office/drawing/2014/main" id="{19FA262D-8473-2472-365A-EFB503B3A225}"/>
              </a:ext>
            </a:extLst>
          </p:cNvPr>
          <p:cNvSpPr>
            <a:spLocks noGrp="1"/>
          </p:cNvSpPr>
          <p:nvPr>
            <p:ph idx="1"/>
          </p:nvPr>
        </p:nvSpPr>
        <p:spPr>
          <a:xfrm>
            <a:off x="634176" y="1922401"/>
            <a:ext cx="7875648" cy="889046"/>
          </a:xfrm>
          <a:noFill/>
        </p:spPr>
        <p:txBody>
          <a:bodyPr vert="horz" lIns="91440" tIns="45720" rIns="91440" bIns="45720" rtlCol="0" anchor="t">
            <a:noAutofit/>
          </a:bodyPr>
          <a:lstStyle/>
          <a:p>
            <a:pPr marL="7620" lvl="1" indent="0" algn="ctr">
              <a:lnSpc>
                <a:spcPct val="114000"/>
              </a:lnSpc>
              <a:spcBef>
                <a:spcPts val="0"/>
              </a:spcBef>
              <a:spcAft>
                <a:spcPts val="2400"/>
              </a:spcAft>
              <a:buNone/>
            </a:pPr>
            <a:r>
              <a:rPr lang="en-US" b="1" i="1" dirty="0">
                <a:solidFill>
                  <a:srgbClr val="D50035"/>
                </a:solidFill>
                <a:latin typeface="Open Sans"/>
                <a:ea typeface="+mn-lt"/>
                <a:cs typeface="+mn-lt"/>
              </a:rPr>
              <a:t>You are the most effective messenger to make invitations in your community!</a:t>
            </a:r>
            <a:endParaRPr lang="en-US" dirty="0">
              <a:latin typeface="Open Sans"/>
              <a:ea typeface="+mn-lt"/>
              <a:cs typeface="+mn-lt"/>
            </a:endParaRPr>
          </a:p>
          <a:p>
            <a:pPr marL="7620" lvl="1" indent="0">
              <a:lnSpc>
                <a:spcPct val="114000"/>
              </a:lnSpc>
              <a:spcBef>
                <a:spcPts val="0"/>
              </a:spcBef>
              <a:spcAft>
                <a:spcPts val="600"/>
              </a:spcAft>
              <a:buNone/>
            </a:pPr>
            <a:endParaRPr lang="en-US" sz="1800" dirty="0">
              <a:latin typeface="Open Sans"/>
              <a:ea typeface="+mn-lt"/>
              <a:cs typeface="+mn-lt"/>
            </a:endParaRPr>
          </a:p>
          <a:p>
            <a:pPr marL="7620" lvl="1" indent="0">
              <a:lnSpc>
                <a:spcPct val="114000"/>
              </a:lnSpc>
              <a:spcBef>
                <a:spcPts val="0"/>
              </a:spcBef>
              <a:spcAft>
                <a:spcPts val="600"/>
              </a:spcAft>
              <a:buNone/>
            </a:pPr>
            <a:endParaRPr lang="en-US" sz="1800" dirty="0">
              <a:latin typeface="Open Sans"/>
              <a:ea typeface="+mn-lt"/>
              <a:cs typeface="+mn-lt"/>
            </a:endParaRPr>
          </a:p>
        </p:txBody>
      </p:sp>
    </p:spTree>
    <p:extLst>
      <p:ext uri="{BB962C8B-B14F-4D97-AF65-F5344CB8AC3E}">
        <p14:creationId xmlns:p14="http://schemas.microsoft.com/office/powerpoint/2010/main" val="299040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17</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7" name="Text Placeholder 6">
            <a:extLst>
              <a:ext uri="{FF2B5EF4-FFF2-40B4-BE49-F238E27FC236}">
                <a16:creationId xmlns:a16="http://schemas.microsoft.com/office/drawing/2014/main" id="{38D04229-BBFD-00C7-980F-EDCE775262F3}"/>
              </a:ext>
            </a:extLst>
          </p:cNvPr>
          <p:cNvSpPr>
            <a:spLocks noGrp="1"/>
          </p:cNvSpPr>
          <p:nvPr>
            <p:ph type="body" sz="quarter" idx="3"/>
          </p:nvPr>
        </p:nvSpPr>
        <p:spPr>
          <a:xfrm>
            <a:off x="4645026" y="1656297"/>
            <a:ext cx="4041775" cy="1126490"/>
          </a:xfrm>
        </p:spPr>
        <p:txBody>
          <a:bodyPr anchor="ctr">
            <a:no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Maxine Thomas</a:t>
            </a:r>
          </a:p>
          <a:p>
            <a:pPr algn="ctr"/>
            <a:r>
              <a:rPr lang="en-US" sz="2000" b="0" dirty="0">
                <a:latin typeface="Open Sans" panose="020B0606030504020204" pitchFamily="34" charset="0"/>
                <a:ea typeface="Open Sans" panose="020B0606030504020204" pitchFamily="34" charset="0"/>
                <a:cs typeface="Open Sans" panose="020B0606030504020204" pitchFamily="34" charset="0"/>
              </a:rPr>
              <a:t>RESULTS Grassroots Board Member and Advocate</a:t>
            </a:r>
          </a:p>
        </p:txBody>
      </p:sp>
      <p:sp>
        <p:nvSpPr>
          <p:cNvPr id="9" name="Content Placeholder 8">
            <a:extLst>
              <a:ext uri="{FF2B5EF4-FFF2-40B4-BE49-F238E27FC236}">
                <a16:creationId xmlns:a16="http://schemas.microsoft.com/office/drawing/2014/main" id="{5C0C2F99-3800-B01D-A5F8-5C0FBC48B9B3}"/>
              </a:ext>
            </a:extLst>
          </p:cNvPr>
          <p:cNvSpPr>
            <a:spLocks noGrp="1"/>
          </p:cNvSpPr>
          <p:nvPr>
            <p:ph sz="quarter" idx="4"/>
          </p:nvPr>
        </p:nvSpPr>
        <p:spPr>
          <a:xfrm>
            <a:off x="4645026" y="2571750"/>
            <a:ext cx="4041775" cy="2430542"/>
          </a:xfrm>
        </p:spPr>
        <p:txBody>
          <a:bodyPr/>
          <a:lstStyle/>
          <a:p>
            <a:pPr marL="0" indent="0" algn="ctr">
              <a:buNone/>
            </a:pPr>
            <a:endParaRPr lang="en-US" dirty="0"/>
          </a:p>
          <a:p>
            <a:pPr marL="0" indent="0" algn="ctr">
              <a:buNone/>
            </a:pPr>
            <a:r>
              <a:rPr lang="en-US" dirty="0">
                <a:latin typeface="Open Sans" panose="020B0606030504020204" pitchFamily="34" charset="0"/>
                <a:ea typeface="Open Sans" panose="020B0606030504020204" pitchFamily="34" charset="0"/>
                <a:cs typeface="Open Sans" panose="020B0606030504020204" pitchFamily="34" charset="0"/>
              </a:rPr>
              <a:t>How I use my passion for change to mobilize the community</a:t>
            </a:r>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888685" y="321239"/>
            <a:ext cx="736662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D50032"/>
                </a:solidFill>
                <a:latin typeface="Open Sans"/>
              </a:rPr>
              <a:t>Share: Using My Passion to Connect My Community</a:t>
            </a:r>
          </a:p>
        </p:txBody>
      </p:sp>
      <p:pic>
        <p:nvPicPr>
          <p:cNvPr id="3" name="Picture 2" descr="A person wearing a white shirt and a gold necklace&#10;&#10;Description automatically generated with low confidence">
            <a:extLst>
              <a:ext uri="{FF2B5EF4-FFF2-40B4-BE49-F238E27FC236}">
                <a16:creationId xmlns:a16="http://schemas.microsoft.com/office/drawing/2014/main" id="{D68FCB51-6C95-F243-C24B-F30254ADA36C}"/>
              </a:ext>
            </a:extLst>
          </p:cNvPr>
          <p:cNvPicPr>
            <a:picLocks noChangeAspect="1"/>
          </p:cNvPicPr>
          <p:nvPr/>
        </p:nvPicPr>
        <p:blipFill>
          <a:blip r:embed="rId3"/>
          <a:stretch>
            <a:fillRect/>
          </a:stretch>
        </p:blipFill>
        <p:spPr>
          <a:xfrm>
            <a:off x="759061" y="1396954"/>
            <a:ext cx="3207067" cy="3193676"/>
          </a:xfrm>
          <a:prstGeom prst="rect">
            <a:avLst/>
          </a:prstGeom>
        </p:spPr>
      </p:pic>
    </p:spTree>
    <p:extLst>
      <p:ext uri="{BB962C8B-B14F-4D97-AF65-F5344CB8AC3E}">
        <p14:creationId xmlns:p14="http://schemas.microsoft.com/office/powerpoint/2010/main" val="271875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735262"/>
            <a:ext cx="91440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dirty="0">
              <a:solidFill>
                <a:schemeClr val="bg1"/>
              </a:solidFill>
              <a:latin typeface="Open Sans"/>
              <a:ea typeface="Open Sans" panose="020B0606030504020204" pitchFamily="34" charset="0"/>
              <a:cs typeface="Open Sans" panose="020B0606030504020204" pitchFamily="34" charset="0"/>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r>
              <a:rPr lang="en-US" sz="2800" b="1" dirty="0">
                <a:solidFill>
                  <a:schemeClr val="bg1"/>
                </a:solidFill>
                <a:latin typeface="Open Sans"/>
                <a:ea typeface="Open Sans"/>
                <a:cs typeface="Open Sans"/>
              </a:rPr>
              <a:t>Outreach &amp; Advocacy Goals</a:t>
            </a:r>
          </a:p>
          <a:p>
            <a:pPr algn="ctr">
              <a:spcAft>
                <a:spcPts val="1200"/>
              </a:spcAft>
            </a:pPr>
            <a:r>
              <a:rPr lang="en-US" sz="2800" b="1" i="1" dirty="0">
                <a:solidFill>
                  <a:schemeClr val="bg1"/>
                </a:solidFill>
                <a:latin typeface="Open Sans"/>
                <a:ea typeface="Open Sans"/>
                <a:cs typeface="Open Sans"/>
              </a:rPr>
              <a:t>Defining (or redefining) Success</a:t>
            </a:r>
            <a:endParaRPr lang="en-US" sz="2400" i="1" dirty="0">
              <a:solidFill>
                <a:schemeClr val="bg1"/>
              </a:solidFill>
              <a:ea typeface="Open Sans"/>
              <a:cs typeface="Open Sans"/>
            </a:endParaRPr>
          </a:p>
        </p:txBody>
      </p:sp>
    </p:spTree>
    <p:extLst>
      <p:ext uri="{BB962C8B-B14F-4D97-AF65-F5344CB8AC3E}">
        <p14:creationId xmlns:p14="http://schemas.microsoft.com/office/powerpoint/2010/main" val="1424310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19</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207169" y="307884"/>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Open Sans"/>
              </a:rPr>
              <a:t>What Does Success Look Like?</a:t>
            </a:r>
            <a:endParaRPr lang="en-US" sz="3200" b="1" u="sng" dirty="0">
              <a:latin typeface="Open Sans"/>
              <a:ea typeface="Open Sans"/>
              <a:cs typeface="Open Sans"/>
            </a:endParaRPr>
          </a:p>
        </p:txBody>
      </p:sp>
      <p:pic>
        <p:nvPicPr>
          <p:cNvPr id="3" name="Picture 2" descr="Graphical user interface, text&#10;&#10;Description automatically generated">
            <a:extLst>
              <a:ext uri="{FF2B5EF4-FFF2-40B4-BE49-F238E27FC236}">
                <a16:creationId xmlns:a16="http://schemas.microsoft.com/office/drawing/2014/main" id="{FC5F54F5-3996-F794-0B21-1392104B0392}"/>
              </a:ext>
            </a:extLst>
          </p:cNvPr>
          <p:cNvPicPr>
            <a:picLocks noChangeAspect="1"/>
          </p:cNvPicPr>
          <p:nvPr/>
        </p:nvPicPr>
        <p:blipFill>
          <a:blip r:embed="rId3"/>
          <a:stretch>
            <a:fillRect/>
          </a:stretch>
        </p:blipFill>
        <p:spPr>
          <a:xfrm>
            <a:off x="0" y="1057558"/>
            <a:ext cx="9144000" cy="3868283"/>
          </a:xfrm>
          <a:prstGeom prst="rect">
            <a:avLst/>
          </a:prstGeom>
        </p:spPr>
      </p:pic>
    </p:spTree>
    <p:extLst>
      <p:ext uri="{BB962C8B-B14F-4D97-AF65-F5344CB8AC3E}">
        <p14:creationId xmlns:p14="http://schemas.microsoft.com/office/powerpoint/2010/main" val="1287712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416378" y="152401"/>
            <a:ext cx="7356021" cy="706170"/>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b="1" dirty="0">
                <a:solidFill>
                  <a:srgbClr val="D50032"/>
                </a:solidFill>
                <a:latin typeface="Open Sans"/>
                <a:ea typeface="Open Sans" panose="020B0606030504020204" pitchFamily="34" charset="0"/>
                <a:cs typeface="Open Sans" panose="020B0606030504020204" pitchFamily="34" charset="0"/>
              </a:rPr>
              <a:t>Our Anti-Oppression Values</a:t>
            </a:r>
          </a:p>
        </p:txBody>
      </p:sp>
      <p:sp>
        <p:nvSpPr>
          <p:cNvPr id="6" name="TextBox 5">
            <a:extLst>
              <a:ext uri="{FF2B5EF4-FFF2-40B4-BE49-F238E27FC236}">
                <a16:creationId xmlns:a16="http://schemas.microsoft.com/office/drawing/2014/main" id="{8AC52DA5-5208-446A-B31E-C4CC58F02086}"/>
              </a:ext>
            </a:extLst>
          </p:cNvPr>
          <p:cNvSpPr txBox="1"/>
          <p:nvPr/>
        </p:nvSpPr>
        <p:spPr>
          <a:xfrm>
            <a:off x="237084" y="820778"/>
            <a:ext cx="7718196" cy="4154342"/>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defRPr/>
            </a:pPr>
            <a:r>
              <a:rPr lang="en-US" sz="1800" dirty="0">
                <a:solidFill>
                  <a:srgbClr val="000000"/>
                </a:solidFill>
                <a:latin typeface="Calibri"/>
              </a:rPr>
              <a:t>​</a:t>
            </a:r>
            <a:r>
              <a:rPr lang="en-US" i="1" dirty="0">
                <a:latin typeface="Open Sans"/>
                <a:ea typeface="Open Sans"/>
                <a:cs typeface="Open Sans"/>
              </a:rPr>
              <a:t>RESULTS is a movement of passionate, committed everyday people. Together we use our voices to influence political decisions that will bring an end to poverty. Poverty cannot end as long as oppression exists. We commit to opposing all forms of oppression, including ableism, ageism, biphobia, classism, colonialism, homophobia, racism, religious discrimination, sexism, transphobia, white saviorism, and xenophobia.</a:t>
            </a:r>
          </a:p>
          <a:p>
            <a:pPr defTabSz="457189">
              <a:defRPr/>
            </a:pPr>
            <a:endParaRPr lang="en-US" i="1" dirty="0">
              <a:latin typeface="Open Sans"/>
              <a:ea typeface="Open Sans"/>
              <a:cs typeface="Open Sans"/>
            </a:endParaRPr>
          </a:p>
          <a:p>
            <a:pPr defTabSz="457189">
              <a:defRPr/>
            </a:pPr>
            <a:r>
              <a:rPr lang="en-US" i="1" dirty="0">
                <a:latin typeface="Open Sans"/>
                <a:ea typeface="Open Sans"/>
                <a:cs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defTabSz="457189">
              <a:defRPr/>
            </a:pPr>
            <a:endParaRPr lang="en-US" i="1" dirty="0">
              <a:latin typeface="Open Sans"/>
              <a:ea typeface="Open Sans"/>
              <a:cs typeface="Open Sans"/>
            </a:endParaRPr>
          </a:p>
          <a:p>
            <a:pPr defTabSz="457189">
              <a:defRPr/>
            </a:pPr>
            <a:r>
              <a:rPr lang="en-US" i="1" dirty="0">
                <a:latin typeface="Open Sans"/>
                <a:ea typeface="Open Sans"/>
                <a:cs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p>
          <a:p>
            <a:pPr defTabSz="457189">
              <a:defRPr/>
            </a:pPr>
            <a:endParaRPr lang="en-US" i="1" dirty="0">
              <a:latin typeface="Open Sans"/>
              <a:ea typeface="Open Sans"/>
              <a:cs typeface="Open Sans"/>
            </a:endParaRPr>
          </a:p>
          <a:p>
            <a:pPr defTabSz="457189">
              <a:defRPr/>
            </a:pPr>
            <a:r>
              <a:rPr lang="en-US" i="1" dirty="0">
                <a:latin typeface="Open Sans"/>
                <a:ea typeface="Open Sans"/>
                <a:cs typeface="Open Sans"/>
              </a:rPr>
              <a:t>There are no saviors — only partners, advocates, and allies. We agree to help make the RESULTS movement a respectful, inclusive space.</a:t>
            </a:r>
          </a:p>
          <a:p>
            <a:pPr defTabSz="457189">
              <a:defRPr/>
            </a:pPr>
            <a:endParaRPr lang="en-US" dirty="0">
              <a:latin typeface="Open Sans"/>
              <a:ea typeface="Open Sans"/>
              <a:cs typeface="Open Sans"/>
            </a:endParaRPr>
          </a:p>
          <a:p>
            <a:pPr defTabSz="457189">
              <a:defRPr/>
            </a:pPr>
            <a:r>
              <a:rPr lang="en-US" dirty="0">
                <a:latin typeface="Open Sans"/>
                <a:ea typeface="Open Sans"/>
                <a:cs typeface="Open Sans"/>
              </a:rPr>
              <a:t>Find all our anti-oppression resources at </a:t>
            </a:r>
            <a:r>
              <a:rPr lang="en-US" dirty="0">
                <a:solidFill>
                  <a:schemeClr val="tx2"/>
                </a:solidFill>
                <a:latin typeface="Open Sans"/>
                <a:ea typeface="Open Sans"/>
                <a:cs typeface="Open Sans"/>
                <a:hlinkClick r:id="rId3">
                  <a:extLst>
                    <a:ext uri="{A12FA001-AC4F-418D-AE19-62706E023703}">
                      <ahyp:hlinkClr xmlns:ahyp="http://schemas.microsoft.com/office/drawing/2018/hyperlinkcolor" val="tx"/>
                    </a:ext>
                  </a:extLst>
                </a:hlinkClick>
              </a:rPr>
              <a:t>https://results.org/volunteers/anti-oppression/</a:t>
            </a:r>
            <a:r>
              <a:rPr lang="en-US" dirty="0">
                <a:solidFill>
                  <a:schemeClr val="tx2"/>
                </a:solidFill>
                <a:latin typeface="Open Sans"/>
                <a:ea typeface="Open Sans"/>
                <a:cs typeface="Open Sans"/>
              </a:rPr>
              <a:t> </a:t>
            </a:r>
            <a:r>
              <a:rPr lang="en-US" dirty="0">
                <a:solidFill>
                  <a:schemeClr val="tx2"/>
                </a:solidFill>
                <a:ea typeface="+mn-lt"/>
                <a:cs typeface="+mn-lt"/>
              </a:rPr>
              <a:t> </a:t>
            </a:r>
          </a:p>
          <a:p>
            <a:pPr defTabSz="457189">
              <a:defRPr/>
            </a:pPr>
            <a:endParaRPr lang="en-US" sz="1400" dirty="0">
              <a:ea typeface="+mn-lt"/>
              <a:cs typeface="+mn-lt"/>
            </a:endParaRPr>
          </a:p>
          <a:p>
            <a:pPr defTabSz="457189">
              <a:lnSpc>
                <a:spcPct val="113999"/>
              </a:lnSpc>
              <a:spcAft>
                <a:spcPts val="600"/>
              </a:spcAft>
              <a:defRPr/>
            </a:pPr>
            <a:endParaRPr lang="en-US" sz="1400" dirty="0">
              <a:solidFill>
                <a:srgbClr val="000000"/>
              </a:solidFill>
              <a:latin typeface="Calibri"/>
              <a:ea typeface="Open Sans" panose="020B0606030504020204" pitchFamily="34" charset="0"/>
              <a:cs typeface="Calibri"/>
            </a:endParaRPr>
          </a:p>
        </p:txBody>
      </p:sp>
      <p:sp>
        <p:nvSpPr>
          <p:cNvPr id="8" name="Rectangle 5">
            <a:extLst>
              <a:ext uri="{FF2B5EF4-FFF2-40B4-BE49-F238E27FC236}">
                <a16:creationId xmlns:a16="http://schemas.microsoft.com/office/drawing/2014/main" id="{6C542F64-7D1E-47E2-A286-B4E072C88045}"/>
              </a:ext>
            </a:extLst>
          </p:cNvPr>
          <p:cNvSpPr>
            <a:spLocks noChangeArrowheads="1"/>
          </p:cNvSpPr>
          <p:nvPr/>
        </p:nvSpPr>
        <p:spPr bwMode="auto">
          <a:xfrm>
            <a:off x="0" y="7802"/>
            <a:ext cx="2370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2</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95478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20</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2" name="Content Placeholder 2">
            <a:extLst>
              <a:ext uri="{FF2B5EF4-FFF2-40B4-BE49-F238E27FC236}">
                <a16:creationId xmlns:a16="http://schemas.microsoft.com/office/drawing/2014/main" id="{19FA262D-8473-2472-365A-EFB503B3A225}"/>
              </a:ext>
            </a:extLst>
          </p:cNvPr>
          <p:cNvSpPr>
            <a:spLocks noGrp="1"/>
          </p:cNvSpPr>
          <p:nvPr>
            <p:ph idx="1"/>
          </p:nvPr>
        </p:nvSpPr>
        <p:spPr>
          <a:xfrm>
            <a:off x="634176" y="2010184"/>
            <a:ext cx="7875648" cy="889046"/>
          </a:xfrm>
          <a:noFill/>
        </p:spPr>
        <p:txBody>
          <a:bodyPr vert="horz" lIns="91440" tIns="45720" rIns="91440" bIns="45720" rtlCol="0" anchor="t">
            <a:noAutofit/>
          </a:bodyPr>
          <a:lstStyle/>
          <a:p>
            <a:pPr marL="7620" lvl="1" indent="0" algn="ctr">
              <a:lnSpc>
                <a:spcPct val="114000"/>
              </a:lnSpc>
              <a:spcBef>
                <a:spcPts val="0"/>
              </a:spcBef>
              <a:buNone/>
            </a:pPr>
            <a:r>
              <a:rPr lang="en-US" b="1" i="1" dirty="0">
                <a:solidFill>
                  <a:srgbClr val="D50035"/>
                </a:solidFill>
                <a:latin typeface="Open Sans"/>
                <a:ea typeface="+mn-lt"/>
                <a:cs typeface="+mn-lt"/>
              </a:rPr>
              <a:t>Commitment is a JOURNEY </a:t>
            </a:r>
          </a:p>
          <a:p>
            <a:pPr marL="7620" lvl="1" indent="0" algn="ctr">
              <a:lnSpc>
                <a:spcPct val="114000"/>
              </a:lnSpc>
              <a:spcBef>
                <a:spcPts val="0"/>
              </a:spcBef>
              <a:spcAft>
                <a:spcPts val="2400"/>
              </a:spcAft>
              <a:buNone/>
            </a:pPr>
            <a:r>
              <a:rPr lang="en-US" i="1" dirty="0">
                <a:solidFill>
                  <a:srgbClr val="D50035"/>
                </a:solidFill>
                <a:latin typeface="Open Sans"/>
                <a:ea typeface="+mn-lt"/>
                <a:cs typeface="+mn-lt"/>
              </a:rPr>
              <a:t>(not a single action)</a:t>
            </a:r>
            <a:endParaRPr lang="en-US" dirty="0">
              <a:latin typeface="Open Sans"/>
              <a:ea typeface="+mn-lt"/>
              <a:cs typeface="+mn-lt"/>
            </a:endParaRPr>
          </a:p>
          <a:p>
            <a:pPr marL="7620" lvl="1" indent="0">
              <a:lnSpc>
                <a:spcPct val="114000"/>
              </a:lnSpc>
              <a:spcBef>
                <a:spcPts val="0"/>
              </a:spcBef>
              <a:spcAft>
                <a:spcPts val="600"/>
              </a:spcAft>
              <a:buNone/>
            </a:pPr>
            <a:endParaRPr lang="en-US" sz="1800" dirty="0">
              <a:latin typeface="Open Sans"/>
              <a:ea typeface="+mn-lt"/>
              <a:cs typeface="+mn-lt"/>
            </a:endParaRPr>
          </a:p>
          <a:p>
            <a:pPr marL="7620" lvl="1" indent="0">
              <a:lnSpc>
                <a:spcPct val="114000"/>
              </a:lnSpc>
              <a:spcBef>
                <a:spcPts val="0"/>
              </a:spcBef>
              <a:spcAft>
                <a:spcPts val="600"/>
              </a:spcAft>
              <a:buNone/>
            </a:pPr>
            <a:endParaRPr lang="en-US" sz="1800" dirty="0">
              <a:latin typeface="Open Sans"/>
              <a:ea typeface="+mn-lt"/>
              <a:cs typeface="+mn-lt"/>
            </a:endParaRPr>
          </a:p>
        </p:txBody>
      </p:sp>
    </p:spTree>
    <p:extLst>
      <p:ext uri="{BB962C8B-B14F-4D97-AF65-F5344CB8AC3E}">
        <p14:creationId xmlns:p14="http://schemas.microsoft.com/office/powerpoint/2010/main" val="1735336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457200" y="205979"/>
            <a:ext cx="7401491" cy="857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457200" fontAlgn="auto">
              <a:spcBef>
                <a:spcPct val="0"/>
              </a:spcBef>
              <a:spcAft>
                <a:spcPts val="600"/>
              </a:spcAft>
              <a:buClrTx/>
              <a:buSzTx/>
              <a:tabLst/>
              <a:defRPr/>
            </a:pPr>
            <a:r>
              <a:rPr lang="en-US" altLang="en-US" sz="4000" b="1" kern="1200" dirty="0">
                <a:solidFill>
                  <a:srgbClr val="D50032"/>
                </a:solidFill>
                <a:latin typeface="Open Sans" panose="020B0606030504020204" pitchFamily="34" charset="0"/>
                <a:ea typeface="Open Sans" panose="020B0606030504020204" pitchFamily="34" charset="0"/>
                <a:cs typeface="Open Sans" panose="020B0606030504020204" pitchFamily="34" charset="0"/>
              </a:rPr>
              <a:t>Redefining Success... </a:t>
            </a:r>
            <a:endParaRPr kumimoji="0" lang="en-US" altLang="en-US" sz="4000" b="1" i="0" u="none" strike="noStrike" kern="1200" cap="none" spc="0" normalizeH="0" baseline="0" noProof="0" dirty="0">
              <a:ln>
                <a:noFill/>
              </a:ln>
              <a:solidFill>
                <a:srgbClr val="D5003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picture containing sky, outdoor, flying, plane&#10;&#10;Description automatically generated">
            <a:extLst>
              <a:ext uri="{FF2B5EF4-FFF2-40B4-BE49-F238E27FC236}">
                <a16:creationId xmlns:a16="http://schemas.microsoft.com/office/drawing/2014/main" id="{F8D9212B-A895-AFA9-7F66-A75CB72E4AEB}"/>
              </a:ext>
            </a:extLst>
          </p:cNvPr>
          <p:cNvPicPr>
            <a:picLocks noChangeAspect="1"/>
          </p:cNvPicPr>
          <p:nvPr/>
        </p:nvPicPr>
        <p:blipFill rotWithShape="1">
          <a:blip r:embed="rId3"/>
          <a:srcRect r="9" b="-1"/>
          <a:stretch/>
        </p:blipFill>
        <p:spPr>
          <a:xfrm>
            <a:off x="228600" y="1235221"/>
            <a:ext cx="4887895" cy="3585257"/>
          </a:xfrm>
          <a:prstGeom prst="rect">
            <a:avLst/>
          </a:prstGeom>
          <a:noFill/>
        </p:spPr>
      </p:pic>
      <p:sp>
        <p:nvSpPr>
          <p:cNvPr id="27" name="Content Placeholder 5">
            <a:extLst>
              <a:ext uri="{FF2B5EF4-FFF2-40B4-BE49-F238E27FC236}">
                <a16:creationId xmlns:a16="http://schemas.microsoft.com/office/drawing/2014/main" id="{2E372373-CADD-2F82-3428-B62B4EAB9D96}"/>
              </a:ext>
            </a:extLst>
          </p:cNvPr>
          <p:cNvSpPr>
            <a:spLocks noGrp="1"/>
          </p:cNvSpPr>
          <p:nvPr>
            <p:ph sz="quarter" idx="4"/>
          </p:nvPr>
        </p:nvSpPr>
        <p:spPr>
          <a:xfrm>
            <a:off x="5349239" y="1454556"/>
            <a:ext cx="3566161" cy="3146585"/>
          </a:xfrm>
        </p:spPr>
        <p:txBody>
          <a:bodyPr/>
          <a:lstStyle/>
          <a:p>
            <a:pPr marL="0" indent="0" algn="ctr">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4000"/>
              </a:lnSpc>
              <a:spcBef>
                <a:spcPts val="0"/>
              </a:spcBef>
              <a:spcAft>
                <a:spcPts val="2400"/>
              </a:spcAft>
              <a:buNone/>
            </a:pPr>
            <a:r>
              <a:rPr lang="en-US" b="1" i="1" dirty="0">
                <a:latin typeface="Open Sans" panose="020B0606030504020204" pitchFamily="34" charset="0"/>
                <a:ea typeface="Open Sans" panose="020B0606030504020204" pitchFamily="34" charset="0"/>
                <a:cs typeface="Open Sans" panose="020B0606030504020204" pitchFamily="34" charset="0"/>
              </a:rPr>
              <a:t>Sign up to volunteer!</a:t>
            </a:r>
          </a:p>
          <a:p>
            <a:pPr marL="0" indent="0" algn="ctr">
              <a:lnSpc>
                <a:spcPct val="114000"/>
              </a:lnSpc>
              <a:spcBef>
                <a:spcPts val="0"/>
              </a:spcBef>
              <a:spcAft>
                <a:spcPts val="2400"/>
              </a:spcAft>
              <a:buNone/>
            </a:pPr>
            <a:r>
              <a:rPr lang="en-US" b="1" i="1" dirty="0">
                <a:latin typeface="Open Sans" panose="020B0606030504020204" pitchFamily="34" charset="0"/>
                <a:ea typeface="Open Sans" panose="020B0606030504020204" pitchFamily="34" charset="0"/>
                <a:cs typeface="Open Sans" panose="020B0606030504020204" pitchFamily="34" charset="0"/>
              </a:rPr>
              <a:t>Join our group!</a:t>
            </a:r>
          </a:p>
          <a:p>
            <a:pPr marL="0" indent="0" algn="ctr">
              <a:lnSpc>
                <a:spcPct val="114000"/>
              </a:lnSpc>
              <a:spcBef>
                <a:spcPts val="0"/>
              </a:spcBef>
              <a:spcAft>
                <a:spcPts val="2400"/>
              </a:spcAft>
              <a:buNone/>
            </a:pPr>
            <a:r>
              <a:rPr lang="en-US" b="1" i="1" dirty="0">
                <a:latin typeface="Open Sans" panose="020B0606030504020204" pitchFamily="34" charset="0"/>
                <a:ea typeface="Open Sans" panose="020B0606030504020204" pitchFamily="34" charset="0"/>
                <a:cs typeface="Open Sans" panose="020B0606030504020204" pitchFamily="34" charset="0"/>
              </a:rPr>
              <a:t>Come to our next meeting / event!</a:t>
            </a:r>
          </a:p>
          <a:p>
            <a:pPr marL="0" indent="0" algn="ctr">
              <a:buNone/>
            </a:pPr>
            <a:endParaRPr lang="en-US" dirty="0"/>
          </a:p>
        </p:txBody>
      </p:sp>
      <p:sp>
        <p:nvSpPr>
          <p:cNvPr id="6" name="Rectangle 5">
            <a:extLst>
              <a:ext uri="{FF2B5EF4-FFF2-40B4-BE49-F238E27FC236}">
                <a16:creationId xmlns:a16="http://schemas.microsoft.com/office/drawing/2014/main" id="{39670DEA-E6F4-12B8-C3EC-FE39B4922323}"/>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21</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49688055-CFED-5B44-E8DB-764CDF3FF329}"/>
              </a:ext>
            </a:extLst>
          </p:cNvPr>
          <p:cNvSpPr txBox="1"/>
          <p:nvPr/>
        </p:nvSpPr>
        <p:spPr>
          <a:xfrm>
            <a:off x="337405" y="4815987"/>
            <a:ext cx="466102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Photo by </a:t>
            </a:r>
            <a:r>
              <a:rPr lang="en-US" sz="1200" dirty="0">
                <a:hlinkClick r:id="rId4"/>
              </a:rPr>
              <a:t>Thanos Papazoglou</a:t>
            </a:r>
            <a:r>
              <a:rPr lang="en-US" sz="1200" dirty="0"/>
              <a:t> on </a:t>
            </a:r>
            <a:r>
              <a:rPr lang="en-US" sz="1200" dirty="0">
                <a:hlinkClick r:id="rId5"/>
              </a:rPr>
              <a:t>Unsplash</a:t>
            </a:r>
            <a:endParaRPr lang="en-US" sz="1200" dirty="0"/>
          </a:p>
        </p:txBody>
      </p:sp>
    </p:spTree>
    <p:extLst>
      <p:ext uri="{BB962C8B-B14F-4D97-AF65-F5344CB8AC3E}">
        <p14:creationId xmlns:p14="http://schemas.microsoft.com/office/powerpoint/2010/main" val="1493376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0"/>
        <p:cNvGrpSpPr/>
        <p:nvPr/>
      </p:nvGrpSpPr>
      <p:grpSpPr>
        <a:xfrm>
          <a:off x="0" y="0"/>
          <a:ext cx="0" cy="0"/>
          <a:chOff x="0" y="0"/>
          <a:chExt cx="0" cy="0"/>
        </a:xfrm>
      </p:grpSpPr>
      <p:sp>
        <p:nvSpPr>
          <p:cNvPr id="167" name="Google Shape;167;p10"/>
          <p:cNvSpPr/>
          <p:nvPr/>
        </p:nvSpPr>
        <p:spPr>
          <a:xfrm>
            <a:off x="414338" y="157843"/>
            <a:ext cx="2633662" cy="1510703"/>
          </a:xfrm>
          <a:custGeom>
            <a:avLst/>
            <a:gdLst/>
            <a:ahLst/>
            <a:cxnLst/>
            <a:rect l="l" t="t" r="r" b="b"/>
            <a:pathLst>
              <a:path w="2274119" h="1137059" extrusionOk="0">
                <a:moveTo>
                  <a:pt x="0" y="189514"/>
                </a:moveTo>
                <a:cubicBezTo>
                  <a:pt x="0" y="84848"/>
                  <a:pt x="84848" y="0"/>
                  <a:pt x="189514" y="0"/>
                </a:cubicBezTo>
                <a:lnTo>
                  <a:pt x="2084605" y="0"/>
                </a:lnTo>
                <a:cubicBezTo>
                  <a:pt x="2189271" y="0"/>
                  <a:pt x="2274119" y="84848"/>
                  <a:pt x="2274119" y="189514"/>
                </a:cubicBezTo>
                <a:lnTo>
                  <a:pt x="2274119" y="947545"/>
                </a:lnTo>
                <a:cubicBezTo>
                  <a:pt x="2274119" y="1052211"/>
                  <a:pt x="2189271" y="1137059"/>
                  <a:pt x="2084605" y="1137059"/>
                </a:cubicBezTo>
                <a:lnTo>
                  <a:pt x="189514" y="1137059"/>
                </a:lnTo>
                <a:cubicBezTo>
                  <a:pt x="84848" y="1137059"/>
                  <a:pt x="0" y="1052211"/>
                  <a:pt x="0" y="947545"/>
                </a:cubicBezTo>
                <a:lnTo>
                  <a:pt x="0" y="189514"/>
                </a:lnTo>
                <a:close/>
              </a:path>
            </a:pathLst>
          </a:custGeom>
          <a:solidFill>
            <a:schemeClr val="lt1"/>
          </a:solidFill>
          <a:ln w="25400" cap="flat" cmpd="sng">
            <a:noFill/>
            <a:prstDash val="solid"/>
            <a:round/>
            <a:headEnd type="none" w="sm" len="sm"/>
            <a:tailEnd type="none" w="sm" len="sm"/>
          </a:ln>
        </p:spPr>
        <p:txBody>
          <a:bodyPr spcFirstLastPara="1" wrap="square" lIns="93056" tIns="93056" rIns="93056" bIns="93056" anchor="ctr" anchorCtr="0">
            <a:noAutofit/>
          </a:bodyPr>
          <a:lstStyle/>
          <a:p>
            <a:pPr algn="ctr" defTabSz="685800">
              <a:lnSpc>
                <a:spcPct val="90000"/>
              </a:lnSpc>
              <a:buClr>
                <a:srgbClr val="E40D33"/>
              </a:buClr>
              <a:buSzPts val="1800"/>
              <a:defRPr/>
            </a:pPr>
            <a:r>
              <a:rPr lang="en-US" sz="1600" b="1" kern="0" dirty="0">
                <a:solidFill>
                  <a:srgbClr val="E40D33"/>
                </a:solidFill>
                <a:latin typeface="Open Sans"/>
                <a:ea typeface="Open Sans"/>
                <a:cs typeface="Open Sans"/>
                <a:sym typeface="Open Sans"/>
              </a:rPr>
              <a:t>Community Outreach for Connection &amp; Awareness</a:t>
            </a:r>
            <a:endParaRPr sz="1600" kern="0" dirty="0">
              <a:solidFill>
                <a:srgbClr val="000000"/>
              </a:solidFill>
              <a:latin typeface="Arial"/>
              <a:cs typeface="Arial"/>
              <a:sym typeface="Arial"/>
            </a:endParaRPr>
          </a:p>
        </p:txBody>
      </p:sp>
      <p:sp>
        <p:nvSpPr>
          <p:cNvPr id="14" name="Rectangle 5">
            <a:extLst>
              <a:ext uri="{FF2B5EF4-FFF2-40B4-BE49-F238E27FC236}">
                <a16:creationId xmlns:a16="http://schemas.microsoft.com/office/drawing/2014/main" id="{17B5EB00-D0C4-31FE-8959-17A28B980AF3}"/>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22</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Google Shape;167;p10">
            <a:extLst>
              <a:ext uri="{FF2B5EF4-FFF2-40B4-BE49-F238E27FC236}">
                <a16:creationId xmlns:a16="http://schemas.microsoft.com/office/drawing/2014/main" id="{EF91A009-9CD0-C615-3F66-396923D5AF46}"/>
              </a:ext>
            </a:extLst>
          </p:cNvPr>
          <p:cNvSpPr/>
          <p:nvPr/>
        </p:nvSpPr>
        <p:spPr>
          <a:xfrm>
            <a:off x="414338" y="1816398"/>
            <a:ext cx="2633662" cy="1510703"/>
          </a:xfrm>
          <a:custGeom>
            <a:avLst/>
            <a:gdLst/>
            <a:ahLst/>
            <a:cxnLst/>
            <a:rect l="l" t="t" r="r" b="b"/>
            <a:pathLst>
              <a:path w="2274119" h="1137059" extrusionOk="0">
                <a:moveTo>
                  <a:pt x="0" y="189514"/>
                </a:moveTo>
                <a:cubicBezTo>
                  <a:pt x="0" y="84848"/>
                  <a:pt x="84848" y="0"/>
                  <a:pt x="189514" y="0"/>
                </a:cubicBezTo>
                <a:lnTo>
                  <a:pt x="2084605" y="0"/>
                </a:lnTo>
                <a:cubicBezTo>
                  <a:pt x="2189271" y="0"/>
                  <a:pt x="2274119" y="84848"/>
                  <a:pt x="2274119" y="189514"/>
                </a:cubicBezTo>
                <a:lnTo>
                  <a:pt x="2274119" y="947545"/>
                </a:lnTo>
                <a:cubicBezTo>
                  <a:pt x="2274119" y="1052211"/>
                  <a:pt x="2189271" y="1137059"/>
                  <a:pt x="2084605" y="1137059"/>
                </a:cubicBezTo>
                <a:lnTo>
                  <a:pt x="189514" y="1137059"/>
                </a:lnTo>
                <a:cubicBezTo>
                  <a:pt x="84848" y="1137059"/>
                  <a:pt x="0" y="1052211"/>
                  <a:pt x="0" y="947545"/>
                </a:cubicBezTo>
                <a:lnTo>
                  <a:pt x="0" y="189514"/>
                </a:lnTo>
                <a:close/>
              </a:path>
            </a:pathLst>
          </a:custGeom>
          <a:solidFill>
            <a:schemeClr val="lt1"/>
          </a:solidFill>
          <a:ln w="25400" cap="flat" cmpd="sng">
            <a:noFill/>
            <a:prstDash val="solid"/>
            <a:round/>
            <a:headEnd type="none" w="sm" len="sm"/>
            <a:tailEnd type="none" w="sm" len="sm"/>
          </a:ln>
        </p:spPr>
        <p:txBody>
          <a:bodyPr spcFirstLastPara="1" wrap="square" lIns="93056" tIns="93056" rIns="93056" bIns="93056" anchor="ctr" anchorCtr="0">
            <a:noAutofit/>
          </a:bodyPr>
          <a:lstStyle/>
          <a:p>
            <a:pPr algn="ctr" defTabSz="685800">
              <a:lnSpc>
                <a:spcPct val="90000"/>
              </a:lnSpc>
              <a:buClr>
                <a:srgbClr val="E40D33"/>
              </a:buClr>
              <a:buSzPts val="1800"/>
              <a:defRPr/>
            </a:pPr>
            <a:r>
              <a:rPr lang="en-US" sz="1600" b="1" kern="0" dirty="0">
                <a:solidFill>
                  <a:srgbClr val="E40D33"/>
                </a:solidFill>
                <a:latin typeface="Open Sans"/>
                <a:ea typeface="Open Sans"/>
                <a:cs typeface="Open Sans"/>
                <a:sym typeface="Open Sans"/>
              </a:rPr>
              <a:t>Mobilize for Action</a:t>
            </a:r>
            <a:endParaRPr sz="1600" kern="0" dirty="0">
              <a:solidFill>
                <a:srgbClr val="000000"/>
              </a:solidFill>
              <a:latin typeface="Arial"/>
              <a:cs typeface="Arial"/>
              <a:sym typeface="Arial"/>
            </a:endParaRPr>
          </a:p>
        </p:txBody>
      </p:sp>
      <p:sp>
        <p:nvSpPr>
          <p:cNvPr id="22" name="Google Shape;167;p10">
            <a:extLst>
              <a:ext uri="{FF2B5EF4-FFF2-40B4-BE49-F238E27FC236}">
                <a16:creationId xmlns:a16="http://schemas.microsoft.com/office/drawing/2014/main" id="{3B124333-1034-E562-DD82-5F18CC8D70EA}"/>
              </a:ext>
            </a:extLst>
          </p:cNvPr>
          <p:cNvSpPr/>
          <p:nvPr/>
        </p:nvSpPr>
        <p:spPr>
          <a:xfrm>
            <a:off x="414338" y="3474954"/>
            <a:ext cx="2633662" cy="1510703"/>
          </a:xfrm>
          <a:custGeom>
            <a:avLst/>
            <a:gdLst/>
            <a:ahLst/>
            <a:cxnLst/>
            <a:rect l="l" t="t" r="r" b="b"/>
            <a:pathLst>
              <a:path w="2274119" h="1137059" extrusionOk="0">
                <a:moveTo>
                  <a:pt x="0" y="189514"/>
                </a:moveTo>
                <a:cubicBezTo>
                  <a:pt x="0" y="84848"/>
                  <a:pt x="84848" y="0"/>
                  <a:pt x="189514" y="0"/>
                </a:cubicBezTo>
                <a:lnTo>
                  <a:pt x="2084605" y="0"/>
                </a:lnTo>
                <a:cubicBezTo>
                  <a:pt x="2189271" y="0"/>
                  <a:pt x="2274119" y="84848"/>
                  <a:pt x="2274119" y="189514"/>
                </a:cubicBezTo>
                <a:lnTo>
                  <a:pt x="2274119" y="947545"/>
                </a:lnTo>
                <a:cubicBezTo>
                  <a:pt x="2274119" y="1052211"/>
                  <a:pt x="2189271" y="1137059"/>
                  <a:pt x="2084605" y="1137059"/>
                </a:cubicBezTo>
                <a:lnTo>
                  <a:pt x="189514" y="1137059"/>
                </a:lnTo>
                <a:cubicBezTo>
                  <a:pt x="84848" y="1137059"/>
                  <a:pt x="0" y="1052211"/>
                  <a:pt x="0" y="947545"/>
                </a:cubicBezTo>
                <a:lnTo>
                  <a:pt x="0" y="189514"/>
                </a:lnTo>
                <a:close/>
              </a:path>
            </a:pathLst>
          </a:custGeom>
          <a:solidFill>
            <a:schemeClr val="lt1"/>
          </a:solidFill>
          <a:ln w="25400" cap="flat" cmpd="sng">
            <a:noFill/>
            <a:prstDash val="solid"/>
            <a:round/>
            <a:headEnd type="none" w="sm" len="sm"/>
            <a:tailEnd type="none" w="sm" len="sm"/>
          </a:ln>
        </p:spPr>
        <p:txBody>
          <a:bodyPr spcFirstLastPara="1" wrap="square" lIns="93056" tIns="93056" rIns="93056" bIns="93056" anchor="ctr" anchorCtr="0">
            <a:noAutofit/>
          </a:bodyPr>
          <a:lstStyle/>
          <a:p>
            <a:pPr algn="ctr" defTabSz="685800">
              <a:lnSpc>
                <a:spcPct val="90000"/>
              </a:lnSpc>
              <a:buClr>
                <a:srgbClr val="E40D33"/>
              </a:buClr>
              <a:buSzPts val="1800"/>
              <a:defRPr/>
            </a:pPr>
            <a:r>
              <a:rPr lang="en-US" sz="1600" b="1" kern="0" dirty="0">
                <a:solidFill>
                  <a:srgbClr val="E40D33"/>
                </a:solidFill>
                <a:latin typeface="Open Sans"/>
                <a:ea typeface="Open Sans"/>
                <a:cs typeface="Open Sans"/>
                <a:sym typeface="Open Sans"/>
              </a:rPr>
              <a:t>Organize for Power</a:t>
            </a:r>
            <a:endParaRPr sz="1600" kern="0" dirty="0">
              <a:solidFill>
                <a:srgbClr val="000000"/>
              </a:solidFill>
              <a:latin typeface="Arial"/>
              <a:cs typeface="Arial"/>
              <a:sym typeface="Arial"/>
            </a:endParaRPr>
          </a:p>
        </p:txBody>
      </p:sp>
      <p:sp>
        <p:nvSpPr>
          <p:cNvPr id="24" name="TextBox 23">
            <a:extLst>
              <a:ext uri="{FF2B5EF4-FFF2-40B4-BE49-F238E27FC236}">
                <a16:creationId xmlns:a16="http://schemas.microsoft.com/office/drawing/2014/main" id="{FD74A694-38DD-570B-CD53-B159CA4D0517}"/>
              </a:ext>
            </a:extLst>
          </p:cNvPr>
          <p:cNvSpPr txBox="1"/>
          <p:nvPr/>
        </p:nvSpPr>
        <p:spPr>
          <a:xfrm>
            <a:off x="3230756" y="559251"/>
            <a:ext cx="4005943" cy="707886"/>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CREATE A FOLLOWING</a:t>
            </a:r>
          </a:p>
          <a:p>
            <a:r>
              <a:rPr lang="en-US" sz="2000" i="1" dirty="0">
                <a:latin typeface="Open Sans" panose="020B0606030504020204" pitchFamily="34" charset="0"/>
                <a:ea typeface="Open Sans" panose="020B0606030504020204" pitchFamily="34" charset="0"/>
                <a:cs typeface="Open Sans" panose="020B0606030504020204" pitchFamily="34" charset="0"/>
              </a:rPr>
              <a:t>Build community awareness.</a:t>
            </a:r>
          </a:p>
        </p:txBody>
      </p:sp>
      <p:sp>
        <p:nvSpPr>
          <p:cNvPr id="25" name="TextBox 24">
            <a:extLst>
              <a:ext uri="{FF2B5EF4-FFF2-40B4-BE49-F238E27FC236}">
                <a16:creationId xmlns:a16="http://schemas.microsoft.com/office/drawing/2014/main" id="{F6D2B988-A766-F5EF-C147-194410A47E5E}"/>
              </a:ext>
            </a:extLst>
          </p:cNvPr>
          <p:cNvSpPr txBox="1"/>
          <p:nvPr/>
        </p:nvSpPr>
        <p:spPr>
          <a:xfrm>
            <a:off x="3230757" y="2217806"/>
            <a:ext cx="4005943" cy="707886"/>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ENGAGE YOUR FOLLOWING</a:t>
            </a:r>
          </a:p>
          <a:p>
            <a:r>
              <a:rPr lang="en-US" sz="2000" i="1" dirty="0">
                <a:latin typeface="Open Sans" panose="020B0606030504020204" pitchFamily="34" charset="0"/>
                <a:ea typeface="Open Sans" panose="020B0606030504020204" pitchFamily="34" charset="0"/>
                <a:cs typeface="Open Sans" panose="020B0606030504020204" pitchFamily="34" charset="0"/>
              </a:rPr>
              <a:t>Support community to act.</a:t>
            </a:r>
          </a:p>
        </p:txBody>
      </p:sp>
      <p:sp>
        <p:nvSpPr>
          <p:cNvPr id="26" name="TextBox 25">
            <a:extLst>
              <a:ext uri="{FF2B5EF4-FFF2-40B4-BE49-F238E27FC236}">
                <a16:creationId xmlns:a16="http://schemas.microsoft.com/office/drawing/2014/main" id="{46344814-B4ED-3EB3-2C86-DC8250C0B62F}"/>
              </a:ext>
            </a:extLst>
          </p:cNvPr>
          <p:cNvSpPr txBox="1"/>
          <p:nvPr/>
        </p:nvSpPr>
        <p:spPr>
          <a:xfrm>
            <a:off x="3230757" y="3568585"/>
            <a:ext cx="5405242" cy="1323439"/>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BUILD POWER</a:t>
            </a:r>
          </a:p>
          <a:p>
            <a:r>
              <a:rPr lang="en-US" sz="2000" i="1" dirty="0">
                <a:latin typeface="Open Sans" panose="020B0606030504020204" pitchFamily="34" charset="0"/>
                <a:ea typeface="Open Sans" panose="020B0606030504020204" pitchFamily="34" charset="0"/>
                <a:cs typeface="Open Sans" panose="020B0606030504020204" pitchFamily="34" charset="0"/>
              </a:rPr>
              <a:t>Connect community for long-term advocacy.</a:t>
            </a:r>
          </a:p>
          <a:p>
            <a:r>
              <a:rPr lang="en-US" sz="2000" i="1" dirty="0">
                <a:latin typeface="Open Sans" panose="020B0606030504020204" pitchFamily="34" charset="0"/>
                <a:ea typeface="Open Sans" panose="020B0606030504020204" pitchFamily="34" charset="0"/>
                <a:cs typeface="Open Sans" panose="020B0606030504020204" pitchFamily="34" charset="0"/>
              </a:rPr>
              <a:t>Nurture new relationships. Enlist new advocates. Develop new leaders.</a:t>
            </a:r>
          </a:p>
        </p:txBody>
      </p:sp>
    </p:spTree>
    <p:extLst>
      <p:ext uri="{BB962C8B-B14F-4D97-AF65-F5344CB8AC3E}">
        <p14:creationId xmlns:p14="http://schemas.microsoft.com/office/powerpoint/2010/main" val="1687693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23</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graphicFrame>
        <p:nvGraphicFramePr>
          <p:cNvPr id="2" name="Diagram 1">
            <a:extLst>
              <a:ext uri="{FF2B5EF4-FFF2-40B4-BE49-F238E27FC236}">
                <a16:creationId xmlns:a16="http://schemas.microsoft.com/office/drawing/2014/main" id="{BCC0E4E5-DA33-85C8-1E09-7389E57A3186}"/>
              </a:ext>
            </a:extLst>
          </p:cNvPr>
          <p:cNvGraphicFramePr/>
          <p:nvPr>
            <p:extLst>
              <p:ext uri="{D42A27DB-BD31-4B8C-83A1-F6EECF244321}">
                <p14:modId xmlns:p14="http://schemas.microsoft.com/office/powerpoint/2010/main" val="1401261374"/>
              </p:ext>
            </p:extLst>
          </p:nvPr>
        </p:nvGraphicFramePr>
        <p:xfrm>
          <a:off x="91439" y="7802"/>
          <a:ext cx="8845391" cy="5135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8746ACF0-E791-5261-4B85-4BB652EF09FA}"/>
              </a:ext>
            </a:extLst>
          </p:cNvPr>
          <p:cNvSpPr txBox="1">
            <a:spLocks/>
          </p:cNvSpPr>
          <p:nvPr/>
        </p:nvSpPr>
        <p:spPr>
          <a:xfrm>
            <a:off x="576308" y="253169"/>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latin typeface="Open Sans"/>
              </a:rPr>
              <a:t>Small Steps </a:t>
            </a:r>
            <a:r>
              <a:rPr lang="en-US" sz="3600" b="1" dirty="0">
                <a:latin typeface="Open Sans"/>
                <a:sym typeface="Wingdings" pitchFamily="2" charset="2"/>
              </a:rPr>
              <a:t> Big Results</a:t>
            </a:r>
            <a:endParaRPr lang="en-US" sz="3600" b="1" u="sng" dirty="0">
              <a:latin typeface="Open Sans"/>
              <a:ea typeface="Open Sans"/>
              <a:cs typeface="Open Sans"/>
            </a:endParaRPr>
          </a:p>
        </p:txBody>
      </p:sp>
      <p:sp>
        <p:nvSpPr>
          <p:cNvPr id="3" name="Title 1">
            <a:extLst>
              <a:ext uri="{FF2B5EF4-FFF2-40B4-BE49-F238E27FC236}">
                <a16:creationId xmlns:a16="http://schemas.microsoft.com/office/drawing/2014/main" id="{FE1D3B63-5328-A958-A9E8-CA6843443047}"/>
              </a:ext>
            </a:extLst>
          </p:cNvPr>
          <p:cNvSpPr txBox="1">
            <a:spLocks/>
          </p:cNvSpPr>
          <p:nvPr/>
        </p:nvSpPr>
        <p:spPr>
          <a:xfrm>
            <a:off x="207169" y="4116099"/>
            <a:ext cx="3554158" cy="553731"/>
          </a:xfrm>
          <a:prstGeom prst="rect">
            <a:avLst/>
          </a:prstGeom>
          <a:ln>
            <a:solidFill>
              <a:schemeClr val="accent1"/>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latin typeface="Open Sans"/>
                <a:ea typeface="Open Sans"/>
                <a:cs typeface="Open Sans"/>
              </a:rPr>
              <a:t>Create a Following</a:t>
            </a:r>
          </a:p>
        </p:txBody>
      </p:sp>
      <p:sp>
        <p:nvSpPr>
          <p:cNvPr id="6" name="Title 1">
            <a:extLst>
              <a:ext uri="{FF2B5EF4-FFF2-40B4-BE49-F238E27FC236}">
                <a16:creationId xmlns:a16="http://schemas.microsoft.com/office/drawing/2014/main" id="{F36D05BD-CD53-CBA2-8525-44F8B506B1A1}"/>
              </a:ext>
            </a:extLst>
          </p:cNvPr>
          <p:cNvSpPr txBox="1">
            <a:spLocks/>
          </p:cNvSpPr>
          <p:nvPr/>
        </p:nvSpPr>
        <p:spPr>
          <a:xfrm>
            <a:off x="2648757" y="3332988"/>
            <a:ext cx="3730753" cy="553731"/>
          </a:xfrm>
          <a:prstGeom prst="rect">
            <a:avLst/>
          </a:prstGeom>
          <a:ln>
            <a:solidFill>
              <a:schemeClr val="accent1"/>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latin typeface="Open Sans"/>
                <a:ea typeface="Open Sans"/>
                <a:cs typeface="Open Sans"/>
              </a:rPr>
              <a:t>Mobilize your Following </a:t>
            </a:r>
          </a:p>
        </p:txBody>
      </p:sp>
      <p:sp>
        <p:nvSpPr>
          <p:cNvPr id="7" name="Title 1">
            <a:extLst>
              <a:ext uri="{FF2B5EF4-FFF2-40B4-BE49-F238E27FC236}">
                <a16:creationId xmlns:a16="http://schemas.microsoft.com/office/drawing/2014/main" id="{C42F3C84-C551-F6B3-3603-5C4F2611CFB0}"/>
              </a:ext>
            </a:extLst>
          </p:cNvPr>
          <p:cNvSpPr txBox="1">
            <a:spLocks/>
          </p:cNvSpPr>
          <p:nvPr/>
        </p:nvSpPr>
        <p:spPr>
          <a:xfrm>
            <a:off x="5617416" y="2571750"/>
            <a:ext cx="3319414" cy="553731"/>
          </a:xfrm>
          <a:prstGeom prst="rect">
            <a:avLst/>
          </a:prstGeom>
          <a:ln>
            <a:solidFill>
              <a:schemeClr val="accent1"/>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latin typeface="Open Sans"/>
                <a:ea typeface="Open Sans"/>
                <a:cs typeface="Open Sans"/>
              </a:rPr>
              <a:t>Build Power</a:t>
            </a:r>
          </a:p>
        </p:txBody>
      </p:sp>
    </p:spTree>
    <p:extLst>
      <p:ext uri="{BB962C8B-B14F-4D97-AF65-F5344CB8AC3E}">
        <p14:creationId xmlns:p14="http://schemas.microsoft.com/office/powerpoint/2010/main" val="901084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24</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349247" y="4532337"/>
            <a:ext cx="8445505"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D50032"/>
                </a:solidFill>
                <a:latin typeface="Open Sans"/>
              </a:rPr>
              <a:t>Meet Advocacy Goals Through Outreach Activities </a:t>
            </a:r>
            <a:endParaRPr lang="en-US" sz="2400" b="1" dirty="0">
              <a:solidFill>
                <a:schemeClr val="tx2"/>
              </a:solidFill>
              <a:latin typeface="Open Sans"/>
              <a:ea typeface="Open Sans"/>
              <a:cs typeface="Open Sans"/>
            </a:endParaRPr>
          </a:p>
        </p:txBody>
      </p:sp>
      <p:graphicFrame>
        <p:nvGraphicFramePr>
          <p:cNvPr id="40" name="Diagram 39">
            <a:extLst>
              <a:ext uri="{FF2B5EF4-FFF2-40B4-BE49-F238E27FC236}">
                <a16:creationId xmlns:a16="http://schemas.microsoft.com/office/drawing/2014/main" id="{6C384759-2069-19E5-60AF-46F1F2C2EADF}"/>
              </a:ext>
            </a:extLst>
          </p:cNvPr>
          <p:cNvGraphicFramePr/>
          <p:nvPr>
            <p:extLst>
              <p:ext uri="{D42A27DB-BD31-4B8C-83A1-F6EECF244321}">
                <p14:modId xmlns:p14="http://schemas.microsoft.com/office/powerpoint/2010/main" val="2440941260"/>
              </p:ext>
            </p:extLst>
          </p:nvPr>
        </p:nvGraphicFramePr>
        <p:xfrm>
          <a:off x="-768584" y="40199"/>
          <a:ext cx="5575654" cy="3706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TextBox 40">
            <a:extLst>
              <a:ext uri="{FF2B5EF4-FFF2-40B4-BE49-F238E27FC236}">
                <a16:creationId xmlns:a16="http://schemas.microsoft.com/office/drawing/2014/main" id="{BE6066AD-3D41-F78A-EAD4-04684F3DC938}"/>
              </a:ext>
            </a:extLst>
          </p:cNvPr>
          <p:cNvSpPr txBox="1"/>
          <p:nvPr/>
        </p:nvSpPr>
        <p:spPr>
          <a:xfrm>
            <a:off x="4007510" y="160951"/>
            <a:ext cx="3734718" cy="1478803"/>
          </a:xfrm>
          <a:prstGeom prst="rect">
            <a:avLst/>
          </a:prstGeom>
          <a:noFill/>
        </p:spPr>
        <p:txBody>
          <a:bodyPr wrap="square" rtlCol="0">
            <a:spAutoFit/>
          </a:bodyPr>
          <a:lstStyle/>
          <a:p>
            <a:pPr>
              <a:lnSpc>
                <a:spcPct val="114000"/>
              </a:lnSpc>
            </a:pPr>
            <a:r>
              <a:rPr lang="en-US" sz="1600" dirty="0">
                <a:latin typeface="Open Sans" panose="020B0606030504020204" pitchFamily="34" charset="0"/>
                <a:ea typeface="Open Sans" panose="020B0606030504020204" pitchFamily="34" charset="0"/>
                <a:cs typeface="Open Sans" panose="020B0606030504020204" pitchFamily="34" charset="0"/>
              </a:rPr>
              <a:t>More people .. </a:t>
            </a:r>
          </a:p>
          <a:p>
            <a:pPr marL="285750" indent="-285750">
              <a:lnSpc>
                <a:spcPct val="114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Know about &amp; trust RESULTS</a:t>
            </a:r>
          </a:p>
          <a:p>
            <a:pPr marL="285750" indent="-285750">
              <a:lnSpc>
                <a:spcPct val="114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Are aware of issues &amp; solutions</a:t>
            </a:r>
          </a:p>
          <a:p>
            <a:pPr marL="285750" indent="-285750">
              <a:lnSpc>
                <a:spcPct val="114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Are in touch with their values</a:t>
            </a:r>
          </a:p>
          <a:p>
            <a:pPr marL="285750" indent="-285750">
              <a:lnSpc>
                <a:spcPct val="114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Have opportunities to be in action</a:t>
            </a:r>
          </a:p>
        </p:txBody>
      </p:sp>
      <p:sp>
        <p:nvSpPr>
          <p:cNvPr id="42" name="TextBox 41">
            <a:extLst>
              <a:ext uri="{FF2B5EF4-FFF2-40B4-BE49-F238E27FC236}">
                <a16:creationId xmlns:a16="http://schemas.microsoft.com/office/drawing/2014/main" id="{C013F12A-2A88-D6AF-4F8D-C70924ECB327}"/>
              </a:ext>
            </a:extLst>
          </p:cNvPr>
          <p:cNvSpPr txBox="1"/>
          <p:nvPr/>
        </p:nvSpPr>
        <p:spPr>
          <a:xfrm>
            <a:off x="4010601" y="1893373"/>
            <a:ext cx="4926230" cy="1759521"/>
          </a:xfrm>
          <a:prstGeom prst="rect">
            <a:avLst/>
          </a:prstGeom>
          <a:noFill/>
        </p:spPr>
        <p:txBody>
          <a:bodyPr wrap="square" rtlCol="0">
            <a:spAutoFit/>
          </a:bodyPr>
          <a:lstStyle/>
          <a:p>
            <a:pPr>
              <a:lnSpc>
                <a:spcPct val="114000"/>
              </a:lnSpc>
            </a:pPr>
            <a:r>
              <a:rPr lang="en-US" sz="1600" dirty="0">
                <a:latin typeface="Open Sans" panose="020B0606030504020204" pitchFamily="34" charset="0"/>
                <a:ea typeface="Open Sans" panose="020B0606030504020204" pitchFamily="34" charset="0"/>
                <a:cs typeface="Open Sans" panose="020B0606030504020204" pitchFamily="34" charset="0"/>
              </a:rPr>
              <a:t>MoCs hear from more people through increased..</a:t>
            </a:r>
          </a:p>
          <a:p>
            <a:pPr marL="285750" indent="-285750">
              <a:lnSpc>
                <a:spcPct val="114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Letters/emails generated</a:t>
            </a:r>
          </a:p>
          <a:p>
            <a:pPr marL="285750" indent="-285750">
              <a:lnSpc>
                <a:spcPct val="114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Media published</a:t>
            </a:r>
          </a:p>
          <a:p>
            <a:pPr marL="285750" indent="-285750">
              <a:lnSpc>
                <a:spcPct val="114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Calls to the office at important decision points</a:t>
            </a:r>
          </a:p>
          <a:p>
            <a:pPr marL="285750" indent="-285750">
              <a:lnSpc>
                <a:spcPct val="114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Community participation in MoC meetings and events</a:t>
            </a:r>
          </a:p>
        </p:txBody>
      </p:sp>
      <p:sp>
        <p:nvSpPr>
          <p:cNvPr id="43" name="TextBox 42">
            <a:extLst>
              <a:ext uri="{FF2B5EF4-FFF2-40B4-BE49-F238E27FC236}">
                <a16:creationId xmlns:a16="http://schemas.microsoft.com/office/drawing/2014/main" id="{F1DC7A80-9F8F-0F8A-4EA9-1584055C6E2E}"/>
              </a:ext>
            </a:extLst>
          </p:cNvPr>
          <p:cNvSpPr txBox="1"/>
          <p:nvPr/>
        </p:nvSpPr>
        <p:spPr>
          <a:xfrm>
            <a:off x="198399" y="3589831"/>
            <a:ext cx="6735498" cy="917367"/>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More members to sustain group</a:t>
            </a:r>
          </a:p>
          <a:p>
            <a:pPr marL="285750" indent="-285750">
              <a:lnSpc>
                <a:spcPct val="114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New leaders to drive change </a:t>
            </a:r>
          </a:p>
          <a:p>
            <a:pPr marL="285750" indent="-285750">
              <a:lnSpc>
                <a:spcPct val="114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Strong partnerships to demonstrate broad community support</a:t>
            </a:r>
          </a:p>
        </p:txBody>
      </p:sp>
    </p:spTree>
    <p:extLst>
      <p:ext uri="{BB962C8B-B14F-4D97-AF65-F5344CB8AC3E}">
        <p14:creationId xmlns:p14="http://schemas.microsoft.com/office/powerpoint/2010/main" val="2845510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25</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444658" y="307884"/>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D50032"/>
                </a:solidFill>
                <a:latin typeface="Open Sans"/>
              </a:rPr>
              <a:t>What </a:t>
            </a:r>
            <a:r>
              <a:rPr lang="en-US" sz="3200" b="1" i="1" dirty="0">
                <a:solidFill>
                  <a:srgbClr val="D50032"/>
                </a:solidFill>
                <a:latin typeface="Open Sans"/>
              </a:rPr>
              <a:t>Could</a:t>
            </a:r>
            <a:r>
              <a:rPr lang="en-US" sz="3200" b="1" dirty="0">
                <a:solidFill>
                  <a:srgbClr val="D50032"/>
                </a:solidFill>
                <a:latin typeface="Open Sans"/>
              </a:rPr>
              <a:t> Success Look Like?</a:t>
            </a:r>
            <a:endParaRPr lang="en-US" sz="3200" b="1" u="sng" dirty="0">
              <a:solidFill>
                <a:srgbClr val="D50032"/>
              </a:solidFill>
              <a:latin typeface="Open Sans"/>
              <a:ea typeface="Open Sans"/>
              <a:cs typeface="Open Sans"/>
            </a:endParaRPr>
          </a:p>
        </p:txBody>
      </p:sp>
      <p:sp>
        <p:nvSpPr>
          <p:cNvPr id="9" name="Text Placeholder 8">
            <a:extLst>
              <a:ext uri="{FF2B5EF4-FFF2-40B4-BE49-F238E27FC236}">
                <a16:creationId xmlns:a16="http://schemas.microsoft.com/office/drawing/2014/main" id="{ABB44E88-13CF-5FC6-C3FB-36F75D30CFFF}"/>
              </a:ext>
            </a:extLst>
          </p:cNvPr>
          <p:cNvSpPr>
            <a:spLocks noGrp="1"/>
          </p:cNvSpPr>
          <p:nvPr>
            <p:ph type="body" idx="1"/>
          </p:nvPr>
        </p:nvSpPr>
        <p:spPr>
          <a:xfrm>
            <a:off x="321071" y="1114894"/>
            <a:ext cx="2418080" cy="479822"/>
          </a:xfrm>
        </p:spPr>
        <p:txBody>
          <a:bodyPr>
            <a:normAutofit/>
          </a:bodyPr>
          <a:lstStyle/>
          <a:p>
            <a:r>
              <a:rPr lang="en-US" sz="1800" dirty="0"/>
              <a:t>Build a Following</a:t>
            </a:r>
          </a:p>
        </p:txBody>
      </p:sp>
      <p:sp>
        <p:nvSpPr>
          <p:cNvPr id="10" name="Text Placeholder 9">
            <a:extLst>
              <a:ext uri="{FF2B5EF4-FFF2-40B4-BE49-F238E27FC236}">
                <a16:creationId xmlns:a16="http://schemas.microsoft.com/office/drawing/2014/main" id="{257A72F8-F95F-D5D6-CAA0-5E3D14B23A78}"/>
              </a:ext>
            </a:extLst>
          </p:cNvPr>
          <p:cNvSpPr>
            <a:spLocks noGrp="1"/>
          </p:cNvSpPr>
          <p:nvPr>
            <p:ph type="body" idx="2"/>
          </p:nvPr>
        </p:nvSpPr>
        <p:spPr>
          <a:xfrm>
            <a:off x="317022" y="1678898"/>
            <a:ext cx="2418080" cy="3226503"/>
          </a:xfrm>
        </p:spPr>
        <p:txBody>
          <a:bodyPr>
            <a:normAutofit fontScale="25000" lnSpcReduction="20000"/>
          </a:bodyPr>
          <a:lstStyle/>
          <a:p>
            <a:pPr>
              <a:lnSpc>
                <a:spcPct val="134000"/>
              </a:lnSpc>
              <a:spcBef>
                <a:spcPts val="0"/>
              </a:spcBef>
              <a:spcAft>
                <a:spcPts val="1200"/>
              </a:spcAft>
              <a:buSzPct val="150000"/>
              <a:buFont typeface="Wingdings" pitchFamily="2" charset="2"/>
              <a:buChar char="q"/>
            </a:pPr>
            <a:r>
              <a:rPr lang="en-US" sz="5600" dirty="0"/>
              <a:t>Have a 1:1 conversation with 5 people in my network</a:t>
            </a:r>
          </a:p>
          <a:p>
            <a:pPr>
              <a:lnSpc>
                <a:spcPct val="134000"/>
              </a:lnSpc>
              <a:spcBef>
                <a:spcPts val="0"/>
              </a:spcBef>
              <a:spcAft>
                <a:spcPts val="1200"/>
              </a:spcAft>
              <a:buSzPct val="150000"/>
              <a:buFont typeface="Wingdings" pitchFamily="2" charset="2"/>
              <a:buChar char="q"/>
            </a:pPr>
            <a:r>
              <a:rPr lang="en-US" sz="5600" dirty="0"/>
              <a:t>Add 30 new people to RESULTS email list</a:t>
            </a:r>
          </a:p>
          <a:p>
            <a:pPr>
              <a:lnSpc>
                <a:spcPct val="134000"/>
              </a:lnSpc>
              <a:spcBef>
                <a:spcPts val="0"/>
              </a:spcBef>
              <a:spcAft>
                <a:spcPts val="1200"/>
              </a:spcAft>
              <a:buSzPct val="150000"/>
              <a:buFont typeface="Wingdings" pitchFamily="2" charset="2"/>
              <a:buChar char="q"/>
            </a:pPr>
            <a:r>
              <a:rPr lang="en-US" sz="5600" dirty="0"/>
              <a:t>Connect with 3 possible new community partners</a:t>
            </a:r>
          </a:p>
          <a:p>
            <a:pPr>
              <a:lnSpc>
                <a:spcPct val="134000"/>
              </a:lnSpc>
              <a:spcBef>
                <a:spcPts val="0"/>
              </a:spcBef>
              <a:spcAft>
                <a:spcPts val="1200"/>
              </a:spcAft>
              <a:buSzPct val="150000"/>
              <a:buFont typeface="Wingdings" pitchFamily="2" charset="2"/>
              <a:buChar char="q"/>
            </a:pPr>
            <a:r>
              <a:rPr lang="en-US" sz="5600" dirty="0"/>
              <a:t>Show up vocally at 3 community / election / tabling events</a:t>
            </a:r>
          </a:p>
          <a:p>
            <a:endParaRPr lang="en-US" sz="1600" u="sng" dirty="0"/>
          </a:p>
        </p:txBody>
      </p:sp>
      <p:sp>
        <p:nvSpPr>
          <p:cNvPr id="15" name="Text Placeholder 8">
            <a:extLst>
              <a:ext uri="{FF2B5EF4-FFF2-40B4-BE49-F238E27FC236}">
                <a16:creationId xmlns:a16="http://schemas.microsoft.com/office/drawing/2014/main" id="{1E9D8500-44FA-C0EF-39E9-1E770B443DDB}"/>
              </a:ext>
            </a:extLst>
          </p:cNvPr>
          <p:cNvSpPr txBox="1">
            <a:spLocks/>
          </p:cNvSpPr>
          <p:nvPr/>
        </p:nvSpPr>
        <p:spPr>
          <a:xfrm>
            <a:off x="3033228" y="1114894"/>
            <a:ext cx="2702560" cy="479822"/>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L="342900" marR="0" lvl="0" indent="-171450" algn="l" rtl="0">
              <a:lnSpc>
                <a:spcPct val="100000"/>
              </a:lnSpc>
              <a:spcBef>
                <a:spcPts val="480"/>
              </a:spcBef>
              <a:spcAft>
                <a:spcPts val="0"/>
              </a:spcAft>
              <a:buClr>
                <a:schemeClr val="dk1"/>
              </a:buClr>
              <a:buSzPts val="3200"/>
              <a:buFont typeface="Arial"/>
              <a:buNone/>
              <a:defRPr sz="2400" b="1" i="0" u="none" strike="noStrike" cap="none">
                <a:solidFill>
                  <a:schemeClr val="dk1"/>
                </a:solidFill>
                <a:latin typeface="Open Sans"/>
                <a:ea typeface="Open Sans"/>
                <a:cs typeface="Open Sans"/>
                <a:sym typeface="Open Sans"/>
              </a:defRPr>
            </a:lvl1pPr>
            <a:lvl2pPr marL="685800" marR="0" lvl="1" indent="-171450" algn="l" rtl="0">
              <a:lnSpc>
                <a:spcPct val="100000"/>
              </a:lnSpc>
              <a:spcBef>
                <a:spcPts val="400"/>
              </a:spcBef>
              <a:spcAft>
                <a:spcPts val="0"/>
              </a:spcAft>
              <a:buClr>
                <a:schemeClr val="dk1"/>
              </a:buClr>
              <a:buSzPts val="2667"/>
              <a:buFont typeface="Courier New"/>
              <a:buNone/>
              <a:defRPr sz="2000" b="1" i="0" u="none" strike="noStrike" cap="none">
                <a:solidFill>
                  <a:schemeClr val="dk1"/>
                </a:solidFill>
                <a:latin typeface="Open Sans"/>
                <a:ea typeface="Open Sans"/>
                <a:cs typeface="Open Sans"/>
                <a:sym typeface="Open Sans"/>
              </a:defRPr>
            </a:lvl2pPr>
            <a:lvl3pPr marL="1028700" marR="0" lvl="2" indent="-171450" algn="l" rtl="0">
              <a:lnSpc>
                <a:spcPct val="100000"/>
              </a:lnSpc>
              <a:spcBef>
                <a:spcPts val="360"/>
              </a:spcBef>
              <a:spcAft>
                <a:spcPts val="0"/>
              </a:spcAft>
              <a:buClr>
                <a:schemeClr val="dk1"/>
              </a:buClr>
              <a:buSzPts val="2400"/>
              <a:buFont typeface="Noto Sans Symbols"/>
              <a:buNone/>
              <a:defRPr sz="1800" b="1" i="0" u="none" strike="noStrike" cap="none">
                <a:solidFill>
                  <a:schemeClr val="dk1"/>
                </a:solidFill>
                <a:latin typeface="Open Sans"/>
                <a:ea typeface="Open Sans"/>
                <a:cs typeface="Open Sans"/>
                <a:sym typeface="Open Sans"/>
              </a:defRPr>
            </a:lvl3pPr>
            <a:lvl4pPr marL="1371600" marR="0" lvl="3"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4pPr>
            <a:lvl5pPr marL="1714500" marR="0" lvl="4" indent="-171450" algn="l" rtl="0">
              <a:lnSpc>
                <a:spcPct val="100000"/>
              </a:lnSpc>
              <a:spcBef>
                <a:spcPts val="320"/>
              </a:spcBef>
              <a:spcAft>
                <a:spcPts val="0"/>
              </a:spcAft>
              <a:buClr>
                <a:schemeClr val="dk1"/>
              </a:buClr>
              <a:buSzPts val="2133"/>
              <a:buFont typeface="Courier New"/>
              <a:buNone/>
              <a:defRPr sz="1600" b="1" i="0" u="none" strike="noStrike" cap="none">
                <a:solidFill>
                  <a:schemeClr val="dk1"/>
                </a:solidFill>
                <a:latin typeface="Open Sans"/>
                <a:ea typeface="Open Sans"/>
                <a:cs typeface="Open Sans"/>
                <a:sym typeface="Open Sans"/>
              </a:defRPr>
            </a:lvl5pPr>
            <a:lvl6pPr marL="2057400" marR="0" lvl="5"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6pPr>
            <a:lvl7pPr marL="2400300" marR="0" lvl="6"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7pPr>
            <a:lvl8pPr marL="2743200" marR="0" lvl="7"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8pPr>
            <a:lvl9pPr marL="3086100" marR="0" lvl="8"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9pPr>
          </a:lstStyle>
          <a:p>
            <a:pPr defTabSz="914400"/>
            <a:r>
              <a:rPr lang="en-US" sz="1800" kern="0" dirty="0"/>
              <a:t>Mobilize for Action</a:t>
            </a:r>
          </a:p>
        </p:txBody>
      </p:sp>
      <p:sp>
        <p:nvSpPr>
          <p:cNvPr id="16" name="Text Placeholder 8">
            <a:extLst>
              <a:ext uri="{FF2B5EF4-FFF2-40B4-BE49-F238E27FC236}">
                <a16:creationId xmlns:a16="http://schemas.microsoft.com/office/drawing/2014/main" id="{3C1626C3-D81C-76ED-DB2B-B339299AC98A}"/>
              </a:ext>
            </a:extLst>
          </p:cNvPr>
          <p:cNvSpPr txBox="1">
            <a:spLocks/>
          </p:cNvSpPr>
          <p:nvPr/>
        </p:nvSpPr>
        <p:spPr>
          <a:xfrm>
            <a:off x="6029865" y="1114894"/>
            <a:ext cx="2793064" cy="479822"/>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L="342900" marR="0" lvl="0" indent="-171450" algn="l" rtl="0">
              <a:lnSpc>
                <a:spcPct val="100000"/>
              </a:lnSpc>
              <a:spcBef>
                <a:spcPts val="480"/>
              </a:spcBef>
              <a:spcAft>
                <a:spcPts val="0"/>
              </a:spcAft>
              <a:buClr>
                <a:schemeClr val="dk1"/>
              </a:buClr>
              <a:buSzPts val="3200"/>
              <a:buFont typeface="Arial"/>
              <a:buNone/>
              <a:defRPr sz="2400" b="1" i="0" u="none" strike="noStrike" cap="none">
                <a:solidFill>
                  <a:schemeClr val="dk1"/>
                </a:solidFill>
                <a:latin typeface="Open Sans"/>
                <a:ea typeface="Open Sans"/>
                <a:cs typeface="Open Sans"/>
                <a:sym typeface="Open Sans"/>
              </a:defRPr>
            </a:lvl1pPr>
            <a:lvl2pPr marL="685800" marR="0" lvl="1" indent="-171450" algn="l" rtl="0">
              <a:lnSpc>
                <a:spcPct val="100000"/>
              </a:lnSpc>
              <a:spcBef>
                <a:spcPts val="400"/>
              </a:spcBef>
              <a:spcAft>
                <a:spcPts val="0"/>
              </a:spcAft>
              <a:buClr>
                <a:schemeClr val="dk1"/>
              </a:buClr>
              <a:buSzPts val="2667"/>
              <a:buFont typeface="Courier New"/>
              <a:buNone/>
              <a:defRPr sz="2000" b="1" i="0" u="none" strike="noStrike" cap="none">
                <a:solidFill>
                  <a:schemeClr val="dk1"/>
                </a:solidFill>
                <a:latin typeface="Open Sans"/>
                <a:ea typeface="Open Sans"/>
                <a:cs typeface="Open Sans"/>
                <a:sym typeface="Open Sans"/>
              </a:defRPr>
            </a:lvl2pPr>
            <a:lvl3pPr marL="1028700" marR="0" lvl="2" indent="-171450" algn="l" rtl="0">
              <a:lnSpc>
                <a:spcPct val="100000"/>
              </a:lnSpc>
              <a:spcBef>
                <a:spcPts val="360"/>
              </a:spcBef>
              <a:spcAft>
                <a:spcPts val="0"/>
              </a:spcAft>
              <a:buClr>
                <a:schemeClr val="dk1"/>
              </a:buClr>
              <a:buSzPts val="2400"/>
              <a:buFont typeface="Noto Sans Symbols"/>
              <a:buNone/>
              <a:defRPr sz="1800" b="1" i="0" u="none" strike="noStrike" cap="none">
                <a:solidFill>
                  <a:schemeClr val="dk1"/>
                </a:solidFill>
                <a:latin typeface="Open Sans"/>
                <a:ea typeface="Open Sans"/>
                <a:cs typeface="Open Sans"/>
                <a:sym typeface="Open Sans"/>
              </a:defRPr>
            </a:lvl3pPr>
            <a:lvl4pPr marL="1371600" marR="0" lvl="3"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4pPr>
            <a:lvl5pPr marL="1714500" marR="0" lvl="4" indent="-171450" algn="l" rtl="0">
              <a:lnSpc>
                <a:spcPct val="100000"/>
              </a:lnSpc>
              <a:spcBef>
                <a:spcPts val="320"/>
              </a:spcBef>
              <a:spcAft>
                <a:spcPts val="0"/>
              </a:spcAft>
              <a:buClr>
                <a:schemeClr val="dk1"/>
              </a:buClr>
              <a:buSzPts val="2133"/>
              <a:buFont typeface="Courier New"/>
              <a:buNone/>
              <a:defRPr sz="1600" b="1" i="0" u="none" strike="noStrike" cap="none">
                <a:solidFill>
                  <a:schemeClr val="dk1"/>
                </a:solidFill>
                <a:latin typeface="Open Sans"/>
                <a:ea typeface="Open Sans"/>
                <a:cs typeface="Open Sans"/>
                <a:sym typeface="Open Sans"/>
              </a:defRPr>
            </a:lvl5pPr>
            <a:lvl6pPr marL="2057400" marR="0" lvl="5"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6pPr>
            <a:lvl7pPr marL="2400300" marR="0" lvl="6"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7pPr>
            <a:lvl8pPr marL="2743200" marR="0" lvl="7"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8pPr>
            <a:lvl9pPr marL="3086100" marR="0" lvl="8"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9pPr>
          </a:lstStyle>
          <a:p>
            <a:pPr defTabSz="914400"/>
            <a:r>
              <a:rPr lang="en-US" sz="1800" kern="0" dirty="0"/>
              <a:t>Organize for Power</a:t>
            </a:r>
          </a:p>
        </p:txBody>
      </p:sp>
      <p:sp>
        <p:nvSpPr>
          <p:cNvPr id="17" name="Text Placeholder 9">
            <a:extLst>
              <a:ext uri="{FF2B5EF4-FFF2-40B4-BE49-F238E27FC236}">
                <a16:creationId xmlns:a16="http://schemas.microsoft.com/office/drawing/2014/main" id="{D29A4BC8-FD57-38B3-F5C1-454F180A7AF7}"/>
              </a:ext>
            </a:extLst>
          </p:cNvPr>
          <p:cNvSpPr txBox="1">
            <a:spLocks/>
          </p:cNvSpPr>
          <p:nvPr/>
        </p:nvSpPr>
        <p:spPr>
          <a:xfrm>
            <a:off x="3173443" y="1678898"/>
            <a:ext cx="2418080" cy="29634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42900" marR="0" lvl="0" indent="-323850" algn="l" rtl="0">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Open Sans"/>
                <a:ea typeface="Open Sans"/>
                <a:cs typeface="Open Sans"/>
                <a:sym typeface="Open Sans"/>
              </a:defRPr>
            </a:lvl1pPr>
            <a:lvl2pPr marL="685800" marR="0" lvl="1" indent="-298466" algn="l" rtl="0">
              <a:lnSpc>
                <a:spcPct val="100000"/>
              </a:lnSpc>
              <a:spcBef>
                <a:spcPts val="400"/>
              </a:spcBef>
              <a:spcAft>
                <a:spcPts val="0"/>
              </a:spcAft>
              <a:buClr>
                <a:schemeClr val="dk1"/>
              </a:buClr>
              <a:buSzPts val="2667"/>
              <a:buFont typeface="Courier New"/>
              <a:buChar char="o"/>
              <a:defRPr sz="2000" b="0" i="0" u="none" strike="noStrike" cap="none">
                <a:solidFill>
                  <a:schemeClr val="dk1"/>
                </a:solidFill>
                <a:latin typeface="Open Sans"/>
                <a:ea typeface="Open Sans"/>
                <a:cs typeface="Open Sans"/>
                <a:sym typeface="Open Sans"/>
              </a:defRPr>
            </a:lvl2pPr>
            <a:lvl3pPr marL="1028700" marR="0" lvl="2" indent="-285750" algn="l" rtl="0">
              <a:lnSpc>
                <a:spcPct val="100000"/>
              </a:lnSpc>
              <a:spcBef>
                <a:spcPts val="360"/>
              </a:spcBef>
              <a:spcAft>
                <a:spcPts val="0"/>
              </a:spcAft>
              <a:buClr>
                <a:schemeClr val="dk1"/>
              </a:buClr>
              <a:buSzPts val="2400"/>
              <a:buFont typeface="Noto Sans Symbols"/>
              <a:buChar char="▪"/>
              <a:defRPr sz="1800" b="0" i="0" u="none" strike="noStrike" cap="none">
                <a:solidFill>
                  <a:schemeClr val="dk1"/>
                </a:solidFill>
                <a:latin typeface="Open Sans"/>
                <a:ea typeface="Open Sans"/>
                <a:cs typeface="Open Sans"/>
                <a:sym typeface="Open Sans"/>
              </a:defRPr>
            </a:lvl3pPr>
            <a:lvl4pPr marL="1371600" marR="0" lvl="3"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4pPr>
            <a:lvl5pPr marL="1714500" marR="0" lvl="4" indent="-273034" algn="l" rtl="0">
              <a:lnSpc>
                <a:spcPct val="100000"/>
              </a:lnSpc>
              <a:spcBef>
                <a:spcPts val="320"/>
              </a:spcBef>
              <a:spcAft>
                <a:spcPts val="0"/>
              </a:spcAft>
              <a:buClr>
                <a:schemeClr val="dk1"/>
              </a:buClr>
              <a:buSzPts val="2133"/>
              <a:buFont typeface="Courier New"/>
              <a:buChar char="o"/>
              <a:defRPr sz="1600" b="0" i="0" u="none" strike="noStrike" cap="none">
                <a:solidFill>
                  <a:schemeClr val="dk1"/>
                </a:solidFill>
                <a:latin typeface="Open Sans"/>
                <a:ea typeface="Open Sans"/>
                <a:cs typeface="Open Sans"/>
                <a:sym typeface="Open Sans"/>
              </a:defRPr>
            </a:lvl5pPr>
            <a:lvl6pPr marL="2057400" marR="0" lvl="5"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6pPr>
            <a:lvl7pPr marL="2400300" marR="0" lvl="6"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7pPr>
            <a:lvl8pPr marL="2743200" marR="0" lvl="7"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8pPr>
            <a:lvl9pPr marL="3086100" marR="0" lvl="8"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9pPr>
          </a:lstStyle>
          <a:p>
            <a:pPr defTabSz="914400">
              <a:lnSpc>
                <a:spcPct val="124000"/>
              </a:lnSpc>
              <a:spcBef>
                <a:spcPts val="0"/>
              </a:spcBef>
              <a:spcAft>
                <a:spcPts val="1200"/>
              </a:spcAft>
              <a:buSzPct val="150000"/>
              <a:buFont typeface="Wingdings" pitchFamily="2" charset="2"/>
              <a:buChar char="q"/>
            </a:pPr>
            <a:r>
              <a:rPr lang="en-US" sz="1400" kern="0" dirty="0"/>
              <a:t>Support 25 people to take an online / supportive action</a:t>
            </a:r>
          </a:p>
          <a:p>
            <a:pPr defTabSz="914400">
              <a:lnSpc>
                <a:spcPct val="124000"/>
              </a:lnSpc>
              <a:spcBef>
                <a:spcPts val="0"/>
              </a:spcBef>
              <a:spcAft>
                <a:spcPts val="1200"/>
              </a:spcAft>
              <a:buSzPct val="150000"/>
              <a:buFont typeface="Wingdings" pitchFamily="2" charset="2"/>
              <a:buChar char="q"/>
            </a:pPr>
            <a:r>
              <a:rPr lang="en-US" sz="1400" dirty="0"/>
              <a:t>Grow our local Action Network by 15 people</a:t>
            </a:r>
          </a:p>
          <a:p>
            <a:pPr defTabSz="914400">
              <a:lnSpc>
                <a:spcPct val="124000"/>
              </a:lnSpc>
              <a:spcBef>
                <a:spcPts val="0"/>
              </a:spcBef>
              <a:spcAft>
                <a:spcPts val="1200"/>
              </a:spcAft>
              <a:buSzPct val="150000"/>
              <a:buFont typeface="Wingdings" pitchFamily="2" charset="2"/>
              <a:buChar char="q"/>
            </a:pPr>
            <a:r>
              <a:rPr lang="en-US" sz="1400" dirty="0"/>
              <a:t>Invite 5 new people to election event or MoC meeting</a:t>
            </a:r>
            <a:endParaRPr lang="en-US" sz="1600" kern="0" dirty="0"/>
          </a:p>
          <a:p>
            <a:pPr marL="19050" indent="0" defTabSz="914400">
              <a:buNone/>
            </a:pPr>
            <a:endParaRPr lang="en-US" sz="1600" kern="0" dirty="0"/>
          </a:p>
        </p:txBody>
      </p:sp>
      <p:sp>
        <p:nvSpPr>
          <p:cNvPr id="18" name="Text Placeholder 9">
            <a:extLst>
              <a:ext uri="{FF2B5EF4-FFF2-40B4-BE49-F238E27FC236}">
                <a16:creationId xmlns:a16="http://schemas.microsoft.com/office/drawing/2014/main" id="{DD4C9718-8057-0741-6FA0-7E5319F4B44D}"/>
              </a:ext>
            </a:extLst>
          </p:cNvPr>
          <p:cNvSpPr txBox="1">
            <a:spLocks/>
          </p:cNvSpPr>
          <p:nvPr/>
        </p:nvSpPr>
        <p:spPr>
          <a:xfrm>
            <a:off x="6127301" y="1678898"/>
            <a:ext cx="2418080" cy="2963466"/>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342900" marR="0" lvl="0" indent="-323850" algn="l" rtl="0">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Open Sans"/>
                <a:ea typeface="Open Sans"/>
                <a:cs typeface="Open Sans"/>
                <a:sym typeface="Open Sans"/>
              </a:defRPr>
            </a:lvl1pPr>
            <a:lvl2pPr marL="685800" marR="0" lvl="1" indent="-298466" algn="l" rtl="0">
              <a:lnSpc>
                <a:spcPct val="100000"/>
              </a:lnSpc>
              <a:spcBef>
                <a:spcPts val="400"/>
              </a:spcBef>
              <a:spcAft>
                <a:spcPts val="0"/>
              </a:spcAft>
              <a:buClr>
                <a:schemeClr val="dk1"/>
              </a:buClr>
              <a:buSzPts val="2667"/>
              <a:buFont typeface="Courier New"/>
              <a:buChar char="o"/>
              <a:defRPr sz="2000" b="0" i="0" u="none" strike="noStrike" cap="none">
                <a:solidFill>
                  <a:schemeClr val="dk1"/>
                </a:solidFill>
                <a:latin typeface="Open Sans"/>
                <a:ea typeface="Open Sans"/>
                <a:cs typeface="Open Sans"/>
                <a:sym typeface="Open Sans"/>
              </a:defRPr>
            </a:lvl2pPr>
            <a:lvl3pPr marL="1028700" marR="0" lvl="2" indent="-285750" algn="l" rtl="0">
              <a:lnSpc>
                <a:spcPct val="100000"/>
              </a:lnSpc>
              <a:spcBef>
                <a:spcPts val="360"/>
              </a:spcBef>
              <a:spcAft>
                <a:spcPts val="0"/>
              </a:spcAft>
              <a:buClr>
                <a:schemeClr val="dk1"/>
              </a:buClr>
              <a:buSzPts val="2400"/>
              <a:buFont typeface="Noto Sans Symbols"/>
              <a:buChar char="▪"/>
              <a:defRPr sz="1800" b="0" i="0" u="none" strike="noStrike" cap="none">
                <a:solidFill>
                  <a:schemeClr val="dk1"/>
                </a:solidFill>
                <a:latin typeface="Open Sans"/>
                <a:ea typeface="Open Sans"/>
                <a:cs typeface="Open Sans"/>
                <a:sym typeface="Open Sans"/>
              </a:defRPr>
            </a:lvl3pPr>
            <a:lvl4pPr marL="1371600" marR="0" lvl="3"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4pPr>
            <a:lvl5pPr marL="1714500" marR="0" lvl="4" indent="-273034" algn="l" rtl="0">
              <a:lnSpc>
                <a:spcPct val="100000"/>
              </a:lnSpc>
              <a:spcBef>
                <a:spcPts val="320"/>
              </a:spcBef>
              <a:spcAft>
                <a:spcPts val="0"/>
              </a:spcAft>
              <a:buClr>
                <a:schemeClr val="dk1"/>
              </a:buClr>
              <a:buSzPts val="2133"/>
              <a:buFont typeface="Courier New"/>
              <a:buChar char="o"/>
              <a:defRPr sz="1600" b="0" i="0" u="none" strike="noStrike" cap="none">
                <a:solidFill>
                  <a:schemeClr val="dk1"/>
                </a:solidFill>
                <a:latin typeface="Open Sans"/>
                <a:ea typeface="Open Sans"/>
                <a:cs typeface="Open Sans"/>
                <a:sym typeface="Open Sans"/>
              </a:defRPr>
            </a:lvl5pPr>
            <a:lvl6pPr marL="2057400" marR="0" lvl="5"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6pPr>
            <a:lvl7pPr marL="2400300" marR="0" lvl="6"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7pPr>
            <a:lvl8pPr marL="2743200" marR="0" lvl="7"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8pPr>
            <a:lvl9pPr marL="3086100" marR="0" lvl="8"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9pPr>
          </a:lstStyle>
          <a:p>
            <a:pPr defTabSz="914400">
              <a:lnSpc>
                <a:spcPct val="114000"/>
              </a:lnSpc>
              <a:spcBef>
                <a:spcPts val="0"/>
              </a:spcBef>
              <a:spcAft>
                <a:spcPts val="1200"/>
              </a:spcAft>
              <a:buSzPct val="150000"/>
              <a:buFont typeface="Wingdings" pitchFamily="2" charset="2"/>
              <a:buChar char="q"/>
            </a:pPr>
            <a:r>
              <a:rPr lang="en-US" sz="1600" kern="0" dirty="0"/>
              <a:t>Support 3 members to take on new leadership</a:t>
            </a:r>
          </a:p>
          <a:p>
            <a:pPr defTabSz="914400">
              <a:lnSpc>
                <a:spcPct val="114000"/>
              </a:lnSpc>
              <a:spcBef>
                <a:spcPts val="0"/>
              </a:spcBef>
              <a:spcAft>
                <a:spcPts val="1200"/>
              </a:spcAft>
              <a:buSzPct val="150000"/>
              <a:buFont typeface="Wingdings" pitchFamily="2" charset="2"/>
              <a:buChar char="q"/>
            </a:pPr>
            <a:r>
              <a:rPr lang="en-US" sz="1600" kern="0" dirty="0"/>
              <a:t>Host 2 Group Action events with 10 potential new advocates</a:t>
            </a:r>
          </a:p>
          <a:p>
            <a:pPr defTabSz="914400">
              <a:lnSpc>
                <a:spcPct val="114000"/>
              </a:lnSpc>
              <a:spcBef>
                <a:spcPts val="0"/>
              </a:spcBef>
              <a:spcAft>
                <a:spcPts val="1200"/>
              </a:spcAft>
              <a:buSzPct val="150000"/>
              <a:buFont typeface="Wingdings" pitchFamily="2" charset="2"/>
              <a:buChar char="q"/>
            </a:pPr>
            <a:r>
              <a:rPr lang="en-US" sz="1600" kern="0" dirty="0"/>
              <a:t>Welcome 4 new advocates to our team</a:t>
            </a:r>
          </a:p>
          <a:p>
            <a:pPr marL="19050" indent="0" defTabSz="914400">
              <a:buNone/>
            </a:pPr>
            <a:endParaRPr lang="en-US" sz="1600" kern="0" dirty="0"/>
          </a:p>
        </p:txBody>
      </p:sp>
    </p:spTree>
    <p:extLst>
      <p:ext uri="{BB962C8B-B14F-4D97-AF65-F5344CB8AC3E}">
        <p14:creationId xmlns:p14="http://schemas.microsoft.com/office/powerpoint/2010/main" val="2813921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852989"/>
            <a:ext cx="9144000"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dirty="0">
              <a:solidFill>
                <a:schemeClr val="bg1"/>
              </a:solidFill>
              <a:latin typeface="Open Sans"/>
              <a:ea typeface="Open Sans" panose="020B0606030504020204" pitchFamily="34" charset="0"/>
              <a:cs typeface="Open Sans" panose="020B0606030504020204" pitchFamily="34" charset="0"/>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r>
              <a:rPr lang="en-US" sz="2800" b="1" dirty="0">
                <a:solidFill>
                  <a:schemeClr val="bg1"/>
                </a:solidFill>
                <a:latin typeface="Open Sans"/>
                <a:ea typeface="Open Sans"/>
                <a:cs typeface="Open Sans"/>
              </a:rPr>
              <a:t>Fall Outreach Activities to Build, Mobilize, and Organize a Following</a:t>
            </a:r>
            <a:endParaRPr lang="en-US" sz="2400" i="1" dirty="0">
              <a:solidFill>
                <a:schemeClr val="bg1"/>
              </a:solidFill>
              <a:ea typeface="Open Sans"/>
              <a:cs typeface="Open Sans"/>
            </a:endParaRPr>
          </a:p>
        </p:txBody>
      </p:sp>
    </p:spTree>
    <p:extLst>
      <p:ext uri="{BB962C8B-B14F-4D97-AF65-F5344CB8AC3E}">
        <p14:creationId xmlns:p14="http://schemas.microsoft.com/office/powerpoint/2010/main" val="1330214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27</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273006" y="307884"/>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D50032"/>
                </a:solidFill>
                <a:latin typeface="Open Sans"/>
              </a:rPr>
              <a:t>RESULTS Fall Outreach &amp; Organizing Campaign</a:t>
            </a:r>
          </a:p>
          <a:p>
            <a:r>
              <a:rPr lang="en-US" sz="2400" b="1" dirty="0">
                <a:solidFill>
                  <a:srgbClr val="D50032"/>
                </a:solidFill>
                <a:latin typeface="Open Sans"/>
                <a:ea typeface="Open Sans"/>
                <a:cs typeface="Open Sans"/>
              </a:rPr>
              <a:t>August-December 2022</a:t>
            </a:r>
            <a:endParaRPr lang="en-US" sz="2400" b="1" dirty="0">
              <a:solidFill>
                <a:schemeClr val="tx2"/>
              </a:solidFill>
              <a:latin typeface="Open Sans"/>
              <a:ea typeface="Open Sans"/>
              <a:cs typeface="Open Sans"/>
            </a:endParaRPr>
          </a:p>
        </p:txBody>
      </p:sp>
      <p:sp>
        <p:nvSpPr>
          <p:cNvPr id="17" name="Text Placeholder 16">
            <a:extLst>
              <a:ext uri="{FF2B5EF4-FFF2-40B4-BE49-F238E27FC236}">
                <a16:creationId xmlns:a16="http://schemas.microsoft.com/office/drawing/2014/main" id="{3126AA5A-3D57-C23C-197D-472BF70CAC01}"/>
              </a:ext>
            </a:extLst>
          </p:cNvPr>
          <p:cNvSpPr>
            <a:spLocks noGrp="1"/>
          </p:cNvSpPr>
          <p:nvPr>
            <p:ph type="body" idx="1"/>
          </p:nvPr>
        </p:nvSpPr>
        <p:spPr>
          <a:xfrm>
            <a:off x="457200" y="1207216"/>
            <a:ext cx="8229600" cy="3394472"/>
          </a:xfrm>
        </p:spPr>
        <p:txBody>
          <a:bodyPr>
            <a:normAutofit/>
          </a:bodyPr>
          <a:lstStyle/>
          <a:p>
            <a:pPr>
              <a:lnSpc>
                <a:spcPct val="114000"/>
              </a:lnSpc>
              <a:spcBef>
                <a:spcPts val="0"/>
              </a:spcBef>
              <a:spcAft>
                <a:spcPts val="600"/>
              </a:spcAft>
            </a:pPr>
            <a:r>
              <a:rPr lang="en-US" sz="2400" b="1" dirty="0"/>
              <a:t>Online Recruitment </a:t>
            </a:r>
            <a:r>
              <a:rPr lang="en-US" sz="2400" dirty="0"/>
              <a:t>(RESULTS Staff Led)</a:t>
            </a:r>
            <a:endParaRPr lang="en-US" sz="1600" b="1" dirty="0"/>
          </a:p>
          <a:p>
            <a:pPr>
              <a:lnSpc>
                <a:spcPct val="114000"/>
              </a:lnSpc>
              <a:spcBef>
                <a:spcPts val="0"/>
              </a:spcBef>
              <a:spcAft>
                <a:spcPts val="600"/>
              </a:spcAft>
            </a:pPr>
            <a:r>
              <a:rPr lang="en-US" sz="2400" b="1" dirty="0"/>
              <a:t>Word of Mouth Recruitment </a:t>
            </a:r>
            <a:r>
              <a:rPr lang="en-US" sz="2400" dirty="0"/>
              <a:t>(Local Volunteer Led)</a:t>
            </a:r>
          </a:p>
          <a:p>
            <a:pPr lvl="1">
              <a:lnSpc>
                <a:spcPct val="114000"/>
              </a:lnSpc>
              <a:spcBef>
                <a:spcPts val="0"/>
              </a:spcBef>
              <a:spcAft>
                <a:spcPts val="600"/>
              </a:spcAft>
            </a:pPr>
            <a:r>
              <a:rPr lang="en-US" sz="2000" dirty="0"/>
              <a:t>Relational Organizing</a:t>
            </a:r>
          </a:p>
          <a:p>
            <a:pPr lvl="1">
              <a:lnSpc>
                <a:spcPct val="114000"/>
              </a:lnSpc>
              <a:spcBef>
                <a:spcPts val="0"/>
              </a:spcBef>
              <a:spcAft>
                <a:spcPts val="600"/>
              </a:spcAft>
            </a:pPr>
            <a:r>
              <a:rPr lang="en-US" sz="2000" dirty="0"/>
              <a:t>Digital Outreach</a:t>
            </a:r>
          </a:p>
          <a:p>
            <a:pPr lvl="1">
              <a:lnSpc>
                <a:spcPct val="114000"/>
              </a:lnSpc>
              <a:spcBef>
                <a:spcPts val="0"/>
              </a:spcBef>
              <a:spcAft>
                <a:spcPts val="600"/>
              </a:spcAft>
            </a:pPr>
            <a:r>
              <a:rPr lang="en-US" sz="2000" dirty="0"/>
              <a:t>Candidate &amp; Community Events</a:t>
            </a:r>
          </a:p>
          <a:p>
            <a:pPr lvl="1">
              <a:lnSpc>
                <a:spcPct val="114000"/>
              </a:lnSpc>
              <a:spcBef>
                <a:spcPts val="0"/>
              </a:spcBef>
              <a:spcAft>
                <a:spcPts val="600"/>
              </a:spcAft>
            </a:pPr>
            <a:r>
              <a:rPr lang="en-US" sz="2000" dirty="0"/>
              <a:t>Partnership Development / Strengthening</a:t>
            </a:r>
          </a:p>
          <a:p>
            <a:pPr lvl="1">
              <a:lnSpc>
                <a:spcPct val="114000"/>
              </a:lnSpc>
              <a:spcBef>
                <a:spcPts val="0"/>
              </a:spcBef>
              <a:spcAft>
                <a:spcPts val="600"/>
              </a:spcAft>
            </a:pPr>
            <a:r>
              <a:rPr lang="en-US" sz="2000" dirty="0"/>
              <a:t>Hosting Education &amp; Action Events</a:t>
            </a:r>
          </a:p>
          <a:p>
            <a:pPr marL="428625" lvl="1" indent="0">
              <a:buNone/>
            </a:pPr>
            <a:endParaRPr lang="en-US" sz="1600" dirty="0"/>
          </a:p>
        </p:txBody>
      </p:sp>
    </p:spTree>
    <p:extLst>
      <p:ext uri="{BB962C8B-B14F-4D97-AF65-F5344CB8AC3E}">
        <p14:creationId xmlns:p14="http://schemas.microsoft.com/office/powerpoint/2010/main" val="1852880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28</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399105" y="304519"/>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D50032"/>
                </a:solidFill>
                <a:latin typeface="Open Sans"/>
              </a:rPr>
              <a:t>Relational Organizing</a:t>
            </a:r>
            <a:endParaRPr lang="en-US" sz="3200" b="1" dirty="0">
              <a:solidFill>
                <a:srgbClr val="D50032"/>
              </a:solidFill>
              <a:latin typeface="Open Sans"/>
              <a:ea typeface="Open Sans"/>
              <a:cs typeface="Open Sans"/>
            </a:endParaRPr>
          </a:p>
        </p:txBody>
      </p:sp>
      <p:pic>
        <p:nvPicPr>
          <p:cNvPr id="7" name="Picture 6">
            <a:extLst>
              <a:ext uri="{FF2B5EF4-FFF2-40B4-BE49-F238E27FC236}">
                <a16:creationId xmlns:a16="http://schemas.microsoft.com/office/drawing/2014/main" id="{919A2CD8-FFE9-5E3B-EC33-97EA42AC9FAB}"/>
              </a:ext>
            </a:extLst>
          </p:cNvPr>
          <p:cNvPicPr>
            <a:picLocks noChangeAspect="1"/>
          </p:cNvPicPr>
          <p:nvPr/>
        </p:nvPicPr>
        <p:blipFill rotWithShape="1">
          <a:blip r:embed="rId3"/>
          <a:srcRect r="9"/>
          <a:stretch/>
        </p:blipFill>
        <p:spPr>
          <a:xfrm>
            <a:off x="4559528" y="1173712"/>
            <a:ext cx="3914657" cy="2736719"/>
          </a:xfrm>
          <a:prstGeom prst="rect">
            <a:avLst/>
          </a:prstGeom>
        </p:spPr>
      </p:pic>
      <p:sp>
        <p:nvSpPr>
          <p:cNvPr id="6" name="Text Placeholder 5">
            <a:extLst>
              <a:ext uri="{FF2B5EF4-FFF2-40B4-BE49-F238E27FC236}">
                <a16:creationId xmlns:a16="http://schemas.microsoft.com/office/drawing/2014/main" id="{7CCC6E13-0636-EC41-7FEA-50EF1A9C3022}"/>
              </a:ext>
            </a:extLst>
          </p:cNvPr>
          <p:cNvSpPr>
            <a:spLocks noGrp="1"/>
          </p:cNvSpPr>
          <p:nvPr>
            <p:ph type="body" sz="half" idx="2"/>
          </p:nvPr>
        </p:nvSpPr>
        <p:spPr>
          <a:xfrm>
            <a:off x="357979" y="1005944"/>
            <a:ext cx="4050739" cy="3438660"/>
          </a:xfrm>
        </p:spPr>
        <p:txBody>
          <a:bodyPr>
            <a:noAutofit/>
          </a:bodyPr>
          <a:lstStyle/>
          <a:p>
            <a:pPr>
              <a:lnSpc>
                <a:spcPct val="114000"/>
              </a:lnSpc>
              <a:spcBef>
                <a:spcPts val="0"/>
              </a:spcBef>
              <a:spcAft>
                <a:spcPts val="600"/>
              </a:spcAft>
            </a:pPr>
            <a:r>
              <a:rPr lang="en-US" sz="1800" b="1" dirty="0">
                <a:latin typeface="Open Sans" panose="020B0606030504020204" pitchFamily="34" charset="0"/>
                <a:ea typeface="Open Sans" panose="020B0606030504020204" pitchFamily="34" charset="0"/>
                <a:cs typeface="Open Sans" panose="020B0606030504020204" pitchFamily="34" charset="0"/>
              </a:rPr>
              <a:t>Mobilizing personal contacts within your network</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Bef>
                <a:spcPts val="0"/>
              </a:spcBef>
              <a:spcAft>
                <a:spcPts val="600"/>
              </a:spcAft>
            </a:pPr>
            <a:r>
              <a:rPr lang="en-US" sz="1800" dirty="0">
                <a:latin typeface="Open Sans" panose="020B0606030504020204" pitchFamily="34" charset="0"/>
                <a:ea typeface="Open Sans" panose="020B0606030504020204" pitchFamily="34" charset="0"/>
                <a:cs typeface="Open Sans" panose="020B0606030504020204" pitchFamily="34" charset="0"/>
              </a:rPr>
              <a:t>This can be a…</a:t>
            </a:r>
          </a:p>
          <a:p>
            <a:pPr marL="285750" indent="-285750">
              <a:lnSpc>
                <a:spcPct val="114000"/>
              </a:lnSpc>
              <a:spcBef>
                <a:spcPts val="0"/>
              </a:spcBef>
              <a:spcAft>
                <a:spcPts val="600"/>
              </a:spcAft>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Text</a:t>
            </a:r>
          </a:p>
          <a:p>
            <a:pPr marL="285750" indent="-285750">
              <a:lnSpc>
                <a:spcPct val="114000"/>
              </a:lnSpc>
              <a:spcBef>
                <a:spcPts val="0"/>
              </a:spcBef>
              <a:spcAft>
                <a:spcPts val="600"/>
              </a:spcAft>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Call</a:t>
            </a:r>
          </a:p>
          <a:p>
            <a:pPr marL="285750" indent="-285750">
              <a:lnSpc>
                <a:spcPct val="114000"/>
              </a:lnSpc>
              <a:spcBef>
                <a:spcPts val="0"/>
              </a:spcBef>
              <a:spcAft>
                <a:spcPts val="600"/>
              </a:spcAft>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Social media direct message</a:t>
            </a:r>
          </a:p>
          <a:p>
            <a:pPr marL="285750" indent="-285750">
              <a:lnSpc>
                <a:spcPct val="114000"/>
              </a:lnSpc>
              <a:spcBef>
                <a:spcPts val="0"/>
              </a:spcBef>
              <a:spcAft>
                <a:spcPts val="600"/>
              </a:spcAft>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Friendly chat at work</a:t>
            </a:r>
          </a:p>
          <a:p>
            <a:pPr marL="285750" indent="-285750">
              <a:lnSpc>
                <a:spcPct val="114000"/>
              </a:lnSpc>
              <a:spcBef>
                <a:spcPts val="0"/>
              </a:spcBef>
              <a:spcAft>
                <a:spcPts val="600"/>
              </a:spcAft>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Coffee date…</a:t>
            </a:r>
            <a:endParaRPr lang="en-US" sz="1800" dirty="0"/>
          </a:p>
          <a:p>
            <a:endParaRPr lang="en-US" dirty="0"/>
          </a:p>
          <a:p>
            <a:endParaRPr lang="en-US" sz="1600" dirty="0"/>
          </a:p>
        </p:txBody>
      </p:sp>
      <p:sp>
        <p:nvSpPr>
          <p:cNvPr id="2" name="TextBox 1">
            <a:extLst>
              <a:ext uri="{FF2B5EF4-FFF2-40B4-BE49-F238E27FC236}">
                <a16:creationId xmlns:a16="http://schemas.microsoft.com/office/drawing/2014/main" id="{E6BBF1A4-F67A-3322-A49F-6620475CDF14}"/>
              </a:ext>
            </a:extLst>
          </p:cNvPr>
          <p:cNvSpPr txBox="1"/>
          <p:nvPr/>
        </p:nvSpPr>
        <p:spPr>
          <a:xfrm>
            <a:off x="207169" y="4284814"/>
            <a:ext cx="9143999" cy="636649"/>
          </a:xfrm>
          <a:prstGeom prst="rect">
            <a:avLst/>
          </a:prstGeom>
          <a:noFill/>
        </p:spPr>
        <p:txBody>
          <a:bodyPr wrap="square" rtlCol="0">
            <a:spAutoFit/>
          </a:bodyPr>
          <a:lstStyle/>
          <a:p>
            <a:pPr>
              <a:lnSpc>
                <a:spcPct val="114000"/>
              </a:lnSpc>
              <a:spcBef>
                <a:spcPts val="0"/>
              </a:spcBef>
            </a:pPr>
            <a:r>
              <a:rPr lang="en-US" sz="1600" b="1" dirty="0">
                <a:solidFill>
                  <a:srgbClr val="D50035"/>
                </a:solidFill>
                <a:latin typeface="Open Sans" panose="020B0606030504020204" pitchFamily="34" charset="0"/>
                <a:ea typeface="Open Sans" panose="020B0606030504020204" pitchFamily="34" charset="0"/>
                <a:cs typeface="Open Sans" panose="020B0606030504020204" pitchFamily="34" charset="0"/>
              </a:rPr>
              <a:t>Upcoming Trainings (more details soon): </a:t>
            </a:r>
            <a:r>
              <a:rPr lang="en-US" sz="1600" b="1" dirty="0">
                <a:latin typeface="Open Sans" panose="020B0606030504020204" pitchFamily="34" charset="0"/>
                <a:ea typeface="Open Sans" panose="020B0606030504020204" pitchFamily="34" charset="0"/>
                <a:cs typeface="Open Sans" panose="020B0606030504020204" pitchFamily="34" charset="0"/>
              </a:rPr>
              <a:t>RESULTS National Webinar, September 10; </a:t>
            </a:r>
          </a:p>
          <a:p>
            <a:pPr>
              <a:lnSpc>
                <a:spcPct val="114000"/>
              </a:lnSpc>
              <a:spcBef>
                <a:spcPts val="0"/>
              </a:spcBef>
            </a:pPr>
            <a:r>
              <a:rPr lang="en-US" sz="1600" b="1" dirty="0">
                <a:latin typeface="Open Sans" panose="020B0606030504020204" pitchFamily="34" charset="0"/>
                <a:ea typeface="Open Sans" panose="020B0606030504020204" pitchFamily="34" charset="0"/>
                <a:cs typeface="Open Sans" panose="020B0606030504020204" pitchFamily="34" charset="0"/>
              </a:rPr>
              <a:t>Relational Organizing training, September 13</a:t>
            </a:r>
          </a:p>
        </p:txBody>
      </p:sp>
      <p:sp>
        <p:nvSpPr>
          <p:cNvPr id="3" name="TextBox 2">
            <a:extLst>
              <a:ext uri="{FF2B5EF4-FFF2-40B4-BE49-F238E27FC236}">
                <a16:creationId xmlns:a16="http://schemas.microsoft.com/office/drawing/2014/main" id="{EFA2EC57-AC79-0CD4-F115-77CD3152B852}"/>
              </a:ext>
            </a:extLst>
          </p:cNvPr>
          <p:cNvSpPr txBox="1"/>
          <p:nvPr/>
        </p:nvSpPr>
        <p:spPr>
          <a:xfrm>
            <a:off x="5145698" y="3705958"/>
            <a:ext cx="466651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Photo by </a:t>
            </a:r>
            <a:r>
              <a:rPr lang="en-US" sz="1100" dirty="0">
                <a:hlinkClick r:id="rId4"/>
              </a:rPr>
              <a:t>LinkedIn Sales Solutions</a:t>
            </a:r>
            <a:r>
              <a:rPr lang="en-US" sz="1100" dirty="0"/>
              <a:t> on </a:t>
            </a:r>
            <a:r>
              <a:rPr lang="en-US" sz="1100" dirty="0">
                <a:hlinkClick r:id="rId5"/>
              </a:rPr>
              <a:t>Unsplash</a:t>
            </a:r>
            <a:endParaRPr lang="en-US" sz="1100" dirty="0"/>
          </a:p>
        </p:txBody>
      </p:sp>
    </p:spTree>
    <p:extLst>
      <p:ext uri="{BB962C8B-B14F-4D97-AF65-F5344CB8AC3E}">
        <p14:creationId xmlns:p14="http://schemas.microsoft.com/office/powerpoint/2010/main" val="155453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29</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634175" y="264782"/>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D50032"/>
                </a:solidFill>
                <a:latin typeface="Open Sans"/>
              </a:rPr>
              <a:t>Digital Outreach</a:t>
            </a:r>
            <a:endParaRPr lang="en-US" sz="3200" b="1" dirty="0">
              <a:solidFill>
                <a:schemeClr val="tx2"/>
              </a:solidFill>
              <a:latin typeface="Open Sans"/>
              <a:ea typeface="Open Sans"/>
              <a:cs typeface="Open Sans"/>
            </a:endParaRPr>
          </a:p>
        </p:txBody>
      </p:sp>
      <p:sp>
        <p:nvSpPr>
          <p:cNvPr id="31" name="Text Placeholder 5">
            <a:extLst>
              <a:ext uri="{FF2B5EF4-FFF2-40B4-BE49-F238E27FC236}">
                <a16:creationId xmlns:a16="http://schemas.microsoft.com/office/drawing/2014/main" id="{81F26DD4-40F4-9D1D-A075-AC7EED4DD788}"/>
              </a:ext>
            </a:extLst>
          </p:cNvPr>
          <p:cNvSpPr txBox="1">
            <a:spLocks/>
          </p:cNvSpPr>
          <p:nvPr/>
        </p:nvSpPr>
        <p:spPr>
          <a:xfrm>
            <a:off x="634175" y="1130302"/>
            <a:ext cx="7852595" cy="30905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nSpc>
                <a:spcPct val="114000"/>
              </a:lnSpc>
              <a:spcBef>
                <a:spcPts val="0"/>
              </a:spcBef>
              <a:spcAft>
                <a:spcPts val="600"/>
              </a:spcAft>
              <a:buNone/>
            </a:pPr>
            <a:r>
              <a:rPr lang="en-US" i="1" dirty="0">
                <a:latin typeface="Open Sans" panose="020B0606030504020204" pitchFamily="34" charset="0"/>
                <a:ea typeface="Open Sans" panose="020B0606030504020204" pitchFamily="34" charset="0"/>
                <a:cs typeface="Open Sans" panose="020B0606030504020204" pitchFamily="34" charset="0"/>
              </a:rPr>
              <a:t>This could look like…</a:t>
            </a:r>
          </a:p>
          <a:p>
            <a:pPr>
              <a:lnSpc>
                <a:spcPct val="114000"/>
              </a:lnSpc>
              <a:spcBef>
                <a:spcPts val="0"/>
              </a:spcBef>
              <a:spcAft>
                <a:spcPts val="600"/>
              </a:spcAft>
            </a:pPr>
            <a:r>
              <a:rPr lang="en-US" sz="1800" dirty="0">
                <a:latin typeface="Open Sans" panose="020B0606030504020204" pitchFamily="34" charset="0"/>
                <a:ea typeface="Open Sans" panose="020B0606030504020204" pitchFamily="34" charset="0"/>
                <a:cs typeface="Open Sans" panose="020B0606030504020204" pitchFamily="34" charset="0"/>
              </a:rPr>
              <a:t>Sharing your ‘why’ on social media, connected with a picture of you in action and invitation to ‘sign up for updates’</a:t>
            </a:r>
          </a:p>
          <a:p>
            <a:pPr>
              <a:lnSpc>
                <a:spcPct val="114000"/>
              </a:lnSpc>
              <a:spcBef>
                <a:spcPts val="0"/>
              </a:spcBef>
              <a:spcAft>
                <a:spcPts val="1800"/>
              </a:spcAft>
            </a:pPr>
            <a:r>
              <a:rPr lang="en-US" sz="1800" dirty="0">
                <a:latin typeface="Open Sans" panose="020B0606030504020204" pitchFamily="34" charset="0"/>
                <a:ea typeface="Open Sans" panose="020B0606030504020204" pitchFamily="34" charset="0"/>
                <a:cs typeface="Open Sans" panose="020B0606030504020204" pitchFamily="34" charset="0"/>
              </a:rPr>
              <a:t>Sharing visuals/graphics RESULTS creates with invitations to take an online action</a:t>
            </a:r>
          </a:p>
          <a:p>
            <a:pPr marL="0" indent="0">
              <a:lnSpc>
                <a:spcPct val="114000"/>
              </a:lnSpc>
              <a:spcBef>
                <a:spcPts val="0"/>
              </a:spcBef>
              <a:spcAft>
                <a:spcPts val="600"/>
              </a:spcAft>
              <a:buNone/>
            </a:pPr>
            <a:r>
              <a:rPr lang="en-US" i="1" dirty="0">
                <a:latin typeface="Open Sans" panose="020B0606030504020204" pitchFamily="34" charset="0"/>
                <a:ea typeface="Open Sans" panose="020B0606030504020204" pitchFamily="34" charset="0"/>
                <a:cs typeface="Open Sans" panose="020B0606030504020204" pitchFamily="34" charset="0"/>
              </a:rPr>
              <a:t>This could lead to…</a:t>
            </a:r>
          </a:p>
          <a:p>
            <a:pPr>
              <a:lnSpc>
                <a:spcPct val="114000"/>
              </a:lnSpc>
              <a:spcBef>
                <a:spcPts val="0"/>
              </a:spcBef>
              <a:spcAft>
                <a:spcPts val="600"/>
              </a:spcAft>
            </a:pPr>
            <a:r>
              <a:rPr lang="en-US" sz="1800" dirty="0">
                <a:latin typeface="Open Sans" panose="020B0606030504020204" pitchFamily="34" charset="0"/>
                <a:ea typeface="Open Sans" panose="020B0606030504020204" pitchFamily="34" charset="0"/>
                <a:cs typeface="Open Sans" panose="020B0606030504020204" pitchFamily="34" charset="0"/>
              </a:rPr>
              <a:t>Bigger following &amp; Action Network to be mobilized</a:t>
            </a:r>
          </a:p>
          <a:p>
            <a:pPr>
              <a:lnSpc>
                <a:spcPct val="114000"/>
              </a:lnSpc>
              <a:spcBef>
                <a:spcPts val="0"/>
              </a:spcBef>
              <a:spcAft>
                <a:spcPts val="600"/>
              </a:spcAft>
            </a:pPr>
            <a:r>
              <a:rPr lang="en-US" sz="1800" dirty="0">
                <a:latin typeface="Open Sans" panose="020B0606030504020204" pitchFamily="34" charset="0"/>
                <a:ea typeface="Open Sans" panose="020B0606030504020204" pitchFamily="34" charset="0"/>
                <a:cs typeface="Open Sans" panose="020B0606030504020204" pitchFamily="34" charset="0"/>
              </a:rPr>
              <a:t>Anyone added to RESULTS emails will receive a “Welcome Series”</a:t>
            </a:r>
          </a:p>
          <a:p>
            <a:pPr marL="0" indent="0">
              <a:buNone/>
            </a:pPr>
            <a:endParaRPr lang="en-US" sz="1600" dirty="0"/>
          </a:p>
        </p:txBody>
      </p:sp>
    </p:spTree>
    <p:extLst>
      <p:ext uri="{BB962C8B-B14F-4D97-AF65-F5344CB8AC3E}">
        <p14:creationId xmlns:p14="http://schemas.microsoft.com/office/powerpoint/2010/main" val="394907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446228" y="747502"/>
            <a:ext cx="5949398"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D50032"/>
                </a:solidFill>
                <a:latin typeface="Open Sans"/>
              </a:rPr>
              <a:t>Congratulations to our newest Grassroots Board Member</a:t>
            </a:r>
          </a:p>
          <a:p>
            <a:r>
              <a:rPr lang="en-US" sz="2400" b="1" dirty="0">
                <a:solidFill>
                  <a:srgbClr val="D50032"/>
                </a:solidFill>
                <a:latin typeface="Open Sans"/>
              </a:rPr>
              <a:t>Lynne Patalano!</a:t>
            </a:r>
            <a:endParaRPr lang="en-US" sz="2400" dirty="0"/>
          </a:p>
        </p:txBody>
      </p:sp>
      <p:pic>
        <p:nvPicPr>
          <p:cNvPr id="9" name="Picture 8">
            <a:extLst>
              <a:ext uri="{FF2B5EF4-FFF2-40B4-BE49-F238E27FC236}">
                <a16:creationId xmlns:a16="http://schemas.microsoft.com/office/drawing/2014/main" id="{71C62EFF-9D43-786C-036B-63E74DE94836}"/>
              </a:ext>
            </a:extLst>
          </p:cNvPr>
          <p:cNvPicPr>
            <a:picLocks noChangeAspect="1"/>
          </p:cNvPicPr>
          <p:nvPr/>
        </p:nvPicPr>
        <p:blipFill>
          <a:blip r:embed="rId3"/>
          <a:stretch>
            <a:fillRect/>
          </a:stretch>
        </p:blipFill>
        <p:spPr>
          <a:xfrm>
            <a:off x="1514058" y="1726193"/>
            <a:ext cx="2028825" cy="2371725"/>
          </a:xfrm>
          <a:prstGeom prst="rect">
            <a:avLst/>
          </a:prstGeom>
        </p:spPr>
      </p:pic>
      <p:pic>
        <p:nvPicPr>
          <p:cNvPr id="10" name="Picture 9" descr="A person wearing a white shirt and a gold necklace&#10;&#10;Description automatically generated with low confidence">
            <a:extLst>
              <a:ext uri="{FF2B5EF4-FFF2-40B4-BE49-F238E27FC236}">
                <a16:creationId xmlns:a16="http://schemas.microsoft.com/office/drawing/2014/main" id="{D075FF18-3640-293C-853D-274324BE8C66}"/>
              </a:ext>
            </a:extLst>
          </p:cNvPr>
          <p:cNvPicPr>
            <a:picLocks noChangeAspect="1"/>
          </p:cNvPicPr>
          <p:nvPr/>
        </p:nvPicPr>
        <p:blipFill>
          <a:blip r:embed="rId4"/>
          <a:stretch>
            <a:fillRect/>
          </a:stretch>
        </p:blipFill>
        <p:spPr>
          <a:xfrm>
            <a:off x="5601119" y="1396954"/>
            <a:ext cx="2271564" cy="2262079"/>
          </a:xfrm>
          <a:prstGeom prst="rect">
            <a:avLst/>
          </a:prstGeom>
        </p:spPr>
      </p:pic>
      <p:sp>
        <p:nvSpPr>
          <p:cNvPr id="11" name="Title 1">
            <a:extLst>
              <a:ext uri="{FF2B5EF4-FFF2-40B4-BE49-F238E27FC236}">
                <a16:creationId xmlns:a16="http://schemas.microsoft.com/office/drawing/2014/main" id="{924F47AD-F200-07D2-A5E2-92642AEC2939}"/>
              </a:ext>
            </a:extLst>
          </p:cNvPr>
          <p:cNvSpPr txBox="1">
            <a:spLocks/>
          </p:cNvSpPr>
          <p:nvPr/>
        </p:nvSpPr>
        <p:spPr>
          <a:xfrm>
            <a:off x="4293624" y="4002490"/>
            <a:ext cx="4886554"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D50032"/>
                </a:solidFill>
                <a:latin typeface="Open Sans"/>
              </a:rPr>
              <a:t>And thank you to </a:t>
            </a:r>
            <a:r>
              <a:rPr lang="en-US" sz="2400" b="1" dirty="0">
                <a:solidFill>
                  <a:srgbClr val="D50032"/>
                </a:solidFill>
                <a:latin typeface="Open Sans"/>
              </a:rPr>
              <a:t>Maxine Thomas</a:t>
            </a:r>
            <a:r>
              <a:rPr lang="en-US" sz="2400" dirty="0">
                <a:solidFill>
                  <a:srgbClr val="D50032"/>
                </a:solidFill>
                <a:latin typeface="Open Sans"/>
              </a:rPr>
              <a:t> for her exceptional service on the Board</a:t>
            </a:r>
            <a:endParaRPr lang="en-US" sz="2400" dirty="0"/>
          </a:p>
        </p:txBody>
      </p:sp>
    </p:spTree>
    <p:extLst>
      <p:ext uri="{BB962C8B-B14F-4D97-AF65-F5344CB8AC3E}">
        <p14:creationId xmlns:p14="http://schemas.microsoft.com/office/powerpoint/2010/main" val="261040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30</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207169" y="406288"/>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D50032"/>
                </a:solidFill>
                <a:latin typeface="Open Sans"/>
              </a:rPr>
              <a:t>Candidate &amp; Community Events</a:t>
            </a:r>
            <a:endParaRPr lang="en-US" sz="2800" b="1" dirty="0">
              <a:solidFill>
                <a:schemeClr val="tx2"/>
              </a:solidFill>
              <a:latin typeface="Open Sans"/>
              <a:ea typeface="Open Sans"/>
              <a:cs typeface="Open Sans"/>
            </a:endParaRPr>
          </a:p>
        </p:txBody>
      </p:sp>
      <p:sp>
        <p:nvSpPr>
          <p:cNvPr id="11" name="Text Placeholder 5">
            <a:extLst>
              <a:ext uri="{FF2B5EF4-FFF2-40B4-BE49-F238E27FC236}">
                <a16:creationId xmlns:a16="http://schemas.microsoft.com/office/drawing/2014/main" id="{54697D7E-0985-16F0-AE8A-DF10C1B75EC6}"/>
              </a:ext>
            </a:extLst>
          </p:cNvPr>
          <p:cNvSpPr txBox="1">
            <a:spLocks/>
          </p:cNvSpPr>
          <p:nvPr/>
        </p:nvSpPr>
        <p:spPr>
          <a:xfrm>
            <a:off x="511968" y="1058423"/>
            <a:ext cx="7570850" cy="343866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nSpc>
                <a:spcPct val="114000"/>
              </a:lnSpc>
              <a:spcBef>
                <a:spcPts val="0"/>
              </a:spcBef>
              <a:spcAft>
                <a:spcPts val="1200"/>
              </a:spcAft>
              <a:buNone/>
            </a:pPr>
            <a:r>
              <a:rPr lang="en-US" sz="2800" i="1" dirty="0">
                <a:latin typeface="Open Sans" panose="020B0606030504020204" pitchFamily="34" charset="0"/>
                <a:ea typeface="Open Sans" panose="020B0606030504020204" pitchFamily="34" charset="0"/>
                <a:cs typeface="Open Sans" panose="020B0606030504020204" pitchFamily="34" charset="0"/>
              </a:rPr>
              <a:t>This could look like..</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4000"/>
              </a:lnSpc>
              <a:spcBef>
                <a:spcPts val="0"/>
              </a:spcBef>
              <a:spcAft>
                <a:spcPts val="1200"/>
              </a:spcAft>
              <a:buNone/>
            </a:pPr>
            <a:r>
              <a:rPr lang="en-US" sz="2000" dirty="0">
                <a:latin typeface="Open Sans" panose="020B0606030504020204" pitchFamily="34" charset="0"/>
                <a:ea typeface="Open Sans" panose="020B0606030504020204" pitchFamily="34" charset="0"/>
                <a:cs typeface="Open Sans" panose="020B0606030504020204" pitchFamily="34" charset="0"/>
              </a:rPr>
              <a:t>Candidate Events:</a:t>
            </a:r>
          </a:p>
          <a:p>
            <a:pPr>
              <a:lnSpc>
                <a:spcPct val="114000"/>
              </a:lnSpc>
              <a:spcBef>
                <a:spcPts val="0"/>
              </a:spcBef>
              <a:spcAft>
                <a:spcPts val="1200"/>
              </a:spcAft>
            </a:pPr>
            <a:r>
              <a:rPr lang="en-US" sz="2000" dirty="0">
                <a:latin typeface="Open Sans" panose="020B0606030504020204" pitchFamily="34" charset="0"/>
                <a:ea typeface="Open Sans" panose="020B0606030504020204" pitchFamily="34" charset="0"/>
                <a:cs typeface="Open Sans" panose="020B0606030504020204" pitchFamily="34" charset="0"/>
              </a:rPr>
              <a:t>Advocacy: Showing up at a Town Hall / Candidate Events to ask a question </a:t>
            </a:r>
          </a:p>
          <a:p>
            <a:pPr>
              <a:lnSpc>
                <a:spcPct val="114000"/>
              </a:lnSpc>
              <a:spcBef>
                <a:spcPts val="0"/>
              </a:spcBef>
              <a:spcAft>
                <a:spcPts val="1200"/>
              </a:spcAft>
            </a:pPr>
            <a:r>
              <a:rPr lang="en-US" sz="2000" dirty="0">
                <a:latin typeface="Open Sans" panose="020B0606030504020204" pitchFamily="34" charset="0"/>
                <a:ea typeface="Open Sans" panose="020B0606030504020204" pitchFamily="34" charset="0"/>
                <a:cs typeface="Open Sans" panose="020B0606030504020204" pitchFamily="34" charset="0"/>
              </a:rPr>
              <a:t>Outreach: While there, striking up conversations with other attendees &amp; exchanging contact information</a:t>
            </a:r>
          </a:p>
          <a:p>
            <a:pPr marL="0" indent="0">
              <a:lnSpc>
                <a:spcPct val="114000"/>
              </a:lnSpc>
              <a:spcBef>
                <a:spcPts val="0"/>
              </a:spcBef>
              <a:spcAft>
                <a:spcPts val="600"/>
              </a:spcAft>
              <a:buNone/>
            </a:pPr>
            <a:r>
              <a:rPr lang="en-US" sz="2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Upcoming Training: </a:t>
            </a:r>
            <a:r>
              <a:rPr lang="en-US" sz="2000" b="1" dirty="0">
                <a:latin typeface="Open Sans" panose="020B0606030504020204" pitchFamily="34" charset="0"/>
                <a:ea typeface="Open Sans" panose="020B0606030504020204" pitchFamily="34" charset="0"/>
                <a:cs typeface="Open Sans" panose="020B0606030504020204" pitchFamily="34" charset="0"/>
              </a:rPr>
              <a:t>RESULTS and Right2Health “Birddogging” Training, Tuesday, August 9 at 8:30pm ET</a:t>
            </a:r>
          </a:p>
          <a:p>
            <a:pPr marL="0" indent="0">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600" dirty="0"/>
          </a:p>
          <a:p>
            <a:pPr marL="0" indent="0">
              <a:buNone/>
            </a:pPr>
            <a:endParaRPr lang="en-US" sz="1600" dirty="0">
              <a:cs typeface="Arial"/>
            </a:endParaRPr>
          </a:p>
        </p:txBody>
      </p:sp>
    </p:spTree>
    <p:extLst>
      <p:ext uri="{BB962C8B-B14F-4D97-AF65-F5344CB8AC3E}">
        <p14:creationId xmlns:p14="http://schemas.microsoft.com/office/powerpoint/2010/main" val="1142073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31</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207169" y="406288"/>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D50032"/>
                </a:solidFill>
                <a:latin typeface="Open Sans"/>
              </a:rPr>
              <a:t>Candidate &amp; Community Events</a:t>
            </a:r>
            <a:endParaRPr lang="en-US" sz="2800" b="1" dirty="0">
              <a:solidFill>
                <a:schemeClr val="tx2"/>
              </a:solidFill>
              <a:latin typeface="Open Sans"/>
              <a:ea typeface="Open Sans"/>
              <a:cs typeface="Open Sans"/>
            </a:endParaRPr>
          </a:p>
        </p:txBody>
      </p:sp>
      <p:sp>
        <p:nvSpPr>
          <p:cNvPr id="11" name="Text Placeholder 5">
            <a:extLst>
              <a:ext uri="{FF2B5EF4-FFF2-40B4-BE49-F238E27FC236}">
                <a16:creationId xmlns:a16="http://schemas.microsoft.com/office/drawing/2014/main" id="{54697D7E-0985-16F0-AE8A-DF10C1B75EC6}"/>
              </a:ext>
            </a:extLst>
          </p:cNvPr>
          <p:cNvSpPr txBox="1">
            <a:spLocks/>
          </p:cNvSpPr>
          <p:nvPr/>
        </p:nvSpPr>
        <p:spPr>
          <a:xfrm>
            <a:off x="511968" y="960019"/>
            <a:ext cx="7570850" cy="343866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nSpc>
                <a:spcPct val="114000"/>
              </a:lnSpc>
              <a:spcBef>
                <a:spcPts val="0"/>
              </a:spcBef>
              <a:spcAft>
                <a:spcPts val="600"/>
              </a:spcAft>
              <a:buNone/>
            </a:pPr>
            <a:r>
              <a:rPr lang="en-US" i="1" dirty="0">
                <a:latin typeface="Open Sans"/>
                <a:ea typeface="Open Sans"/>
                <a:cs typeface="Open Sans"/>
              </a:rPr>
              <a:t>This could also look like..</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4000"/>
              </a:lnSpc>
              <a:spcBef>
                <a:spcPts val="0"/>
              </a:spcBef>
              <a:spcAft>
                <a:spcPts val="600"/>
              </a:spcAft>
              <a:buNone/>
            </a:pPr>
            <a:r>
              <a:rPr lang="en-US" sz="1800" dirty="0">
                <a:latin typeface="Open Sans"/>
                <a:ea typeface="Open Sans"/>
                <a:cs typeface="Open Sans"/>
              </a:rPr>
              <a:t>Community Events:</a:t>
            </a:r>
          </a:p>
          <a:p>
            <a:pPr>
              <a:lnSpc>
                <a:spcPct val="114000"/>
              </a:lnSpc>
              <a:spcBef>
                <a:spcPts val="0"/>
              </a:spcBef>
              <a:spcAft>
                <a:spcPts val="600"/>
              </a:spcAft>
            </a:pPr>
            <a:r>
              <a:rPr lang="en-US" sz="1800" dirty="0">
                <a:latin typeface="Open Sans"/>
                <a:ea typeface="Open Sans"/>
                <a:cs typeface="Open Sans"/>
              </a:rPr>
              <a:t>Outreach: Tabling at university fairs, community events, farmer’s markets, or other high traffic areas to advertise RESULTS opportunity. </a:t>
            </a:r>
          </a:p>
          <a:p>
            <a:pPr>
              <a:lnSpc>
                <a:spcPct val="114000"/>
              </a:lnSpc>
              <a:spcBef>
                <a:spcPts val="0"/>
              </a:spcBef>
              <a:spcAft>
                <a:spcPts val="600"/>
              </a:spcAft>
            </a:pPr>
            <a:r>
              <a:rPr lang="en-US" sz="1800" dirty="0">
                <a:latin typeface="Open Sans"/>
                <a:ea typeface="Open Sans"/>
                <a:cs typeface="Open Sans"/>
              </a:rPr>
              <a:t>Outreach: Attending other local orgs community events related to RESULTS values / issues and connecting with allies</a:t>
            </a:r>
          </a:p>
          <a:p>
            <a:pPr>
              <a:lnSpc>
                <a:spcPct val="114000"/>
              </a:lnSpc>
              <a:spcBef>
                <a:spcPts val="0"/>
              </a:spcBef>
              <a:spcAft>
                <a:spcPts val="1200"/>
              </a:spcAft>
            </a:pPr>
            <a:r>
              <a:rPr lang="en-US" sz="1800" dirty="0">
                <a:latin typeface="Open Sans"/>
                <a:ea typeface="Open Sans"/>
                <a:cs typeface="Open Sans"/>
              </a:rPr>
              <a:t>Advocacy: Asking people to take a ‘quick action’ at your table to support RESULTS policy campaigns</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4000"/>
              </a:lnSpc>
              <a:spcBef>
                <a:spcPts val="0"/>
              </a:spcBef>
              <a:spcAft>
                <a:spcPts val="600"/>
              </a:spcAft>
              <a:buNone/>
            </a:pPr>
            <a:r>
              <a:rPr lang="en-US" sz="1600" b="1" i="1" dirty="0">
                <a:latin typeface="Open Sans"/>
                <a:ea typeface="Open Sans"/>
                <a:cs typeface="Open Sans"/>
              </a:rPr>
              <a:t>Chat Box: What other opportunities exist in your community? Where do people gather?</a:t>
            </a:r>
          </a:p>
          <a:p>
            <a:pPr marL="0" indent="0">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3077753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32</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207169" y="406288"/>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D50032"/>
                </a:solidFill>
                <a:latin typeface="Open Sans"/>
              </a:rPr>
              <a:t>Partnership Development &amp; Strengthening</a:t>
            </a:r>
            <a:endParaRPr lang="en-US" sz="2400" b="1" dirty="0">
              <a:solidFill>
                <a:schemeClr val="tx2"/>
              </a:solidFill>
              <a:latin typeface="Open Sans"/>
              <a:ea typeface="Open Sans"/>
              <a:cs typeface="Open Sans"/>
            </a:endParaRPr>
          </a:p>
        </p:txBody>
      </p:sp>
      <p:sp>
        <p:nvSpPr>
          <p:cNvPr id="10" name="Text Placeholder 5">
            <a:extLst>
              <a:ext uri="{FF2B5EF4-FFF2-40B4-BE49-F238E27FC236}">
                <a16:creationId xmlns:a16="http://schemas.microsoft.com/office/drawing/2014/main" id="{73789205-4551-60C7-124A-42EA586EF4EB}"/>
              </a:ext>
            </a:extLst>
          </p:cNvPr>
          <p:cNvSpPr txBox="1">
            <a:spLocks/>
          </p:cNvSpPr>
          <p:nvPr/>
        </p:nvSpPr>
        <p:spPr>
          <a:xfrm>
            <a:off x="384010" y="1298552"/>
            <a:ext cx="7500149" cy="34386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nSpc>
                <a:spcPct val="114000"/>
              </a:lnSpc>
              <a:spcBef>
                <a:spcPts val="0"/>
              </a:spcBef>
              <a:spcAft>
                <a:spcPts val="1200"/>
              </a:spcAft>
              <a:buNone/>
            </a:pPr>
            <a:r>
              <a:rPr lang="en-US" sz="2800" i="1" dirty="0">
                <a:latin typeface="Open Sans" panose="020B0606030504020204" pitchFamily="34" charset="0"/>
                <a:ea typeface="Open Sans" panose="020B0606030504020204" pitchFamily="34" charset="0"/>
                <a:cs typeface="Open Sans" panose="020B0606030504020204" pitchFamily="34" charset="0"/>
              </a:rPr>
              <a:t>This could look like..</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Bef>
                <a:spcPts val="0"/>
              </a:spcBef>
              <a:spcAft>
                <a:spcPts val="1200"/>
              </a:spcAft>
            </a:pPr>
            <a:r>
              <a:rPr lang="en-US" sz="2000" dirty="0">
                <a:latin typeface="Open Sans" panose="020B0606030504020204" pitchFamily="34" charset="0"/>
                <a:ea typeface="Open Sans" panose="020B0606030504020204" pitchFamily="34" charset="0"/>
                <a:cs typeface="Open Sans" panose="020B0606030504020204" pitchFamily="34" charset="0"/>
              </a:rPr>
              <a:t>Connecting with your local Returned Peace Corps or Together Women Rise group to take a joint action</a:t>
            </a:r>
          </a:p>
          <a:p>
            <a:pPr>
              <a:lnSpc>
                <a:spcPct val="114000"/>
              </a:lnSpc>
              <a:spcBef>
                <a:spcPts val="0"/>
              </a:spcBef>
              <a:spcAft>
                <a:spcPts val="1200"/>
              </a:spcAft>
            </a:pPr>
            <a:r>
              <a:rPr lang="en-US" sz="2000" dirty="0">
                <a:latin typeface="Open Sans" panose="020B0606030504020204" pitchFamily="34" charset="0"/>
                <a:ea typeface="Open Sans" panose="020B0606030504020204" pitchFamily="34" charset="0"/>
                <a:cs typeface="Open Sans" panose="020B0606030504020204" pitchFamily="34" charset="0"/>
              </a:rPr>
              <a:t>Identifying like-minded organizations at fairs / community events and setting up a one-one conversation </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3441875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33</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207169" y="406288"/>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D50032"/>
                </a:solidFill>
                <a:latin typeface="Open Sans"/>
              </a:rPr>
              <a:t>Tips for Making the Most of Outreach</a:t>
            </a:r>
            <a:endParaRPr lang="en-US" sz="2800" b="1" dirty="0">
              <a:solidFill>
                <a:schemeClr val="tx2"/>
              </a:solidFill>
              <a:latin typeface="Open Sans"/>
              <a:ea typeface="Open Sans"/>
              <a:cs typeface="Open Sans"/>
            </a:endParaRPr>
          </a:p>
        </p:txBody>
      </p:sp>
      <p:sp>
        <p:nvSpPr>
          <p:cNvPr id="11" name="Text Placeholder 5">
            <a:extLst>
              <a:ext uri="{FF2B5EF4-FFF2-40B4-BE49-F238E27FC236}">
                <a16:creationId xmlns:a16="http://schemas.microsoft.com/office/drawing/2014/main" id="{54697D7E-0985-16F0-AE8A-DF10C1B75EC6}"/>
              </a:ext>
            </a:extLst>
          </p:cNvPr>
          <p:cNvSpPr txBox="1">
            <a:spLocks/>
          </p:cNvSpPr>
          <p:nvPr/>
        </p:nvSpPr>
        <p:spPr>
          <a:xfrm>
            <a:off x="511968" y="1305720"/>
            <a:ext cx="7570850" cy="34386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nSpc>
                <a:spcPct val="114000"/>
              </a:lnSpc>
              <a:spcBef>
                <a:spcPts val="0"/>
              </a:spcBef>
              <a:spcAft>
                <a:spcPts val="600"/>
              </a:spcAft>
              <a:buNone/>
            </a:pPr>
            <a:r>
              <a:rPr lang="en-US" sz="2000" dirty="0">
                <a:latin typeface="Open Sans" panose="020B0606030504020204" pitchFamily="34" charset="0"/>
                <a:ea typeface="Open Sans" panose="020B0606030504020204" pitchFamily="34" charset="0"/>
                <a:cs typeface="Open Sans" panose="020B0606030504020204" pitchFamily="34" charset="0"/>
              </a:rPr>
              <a:t>Be present – show up!</a:t>
            </a:r>
          </a:p>
          <a:p>
            <a:pPr marL="0" indent="0">
              <a:lnSpc>
                <a:spcPct val="114000"/>
              </a:lnSpc>
              <a:spcBef>
                <a:spcPts val="0"/>
              </a:spcBef>
              <a:spcAft>
                <a:spcPts val="600"/>
              </a:spcAft>
              <a:buNone/>
            </a:pPr>
            <a:r>
              <a:rPr lang="en-US" sz="2000" dirty="0">
                <a:latin typeface="Open Sans" panose="020B0606030504020204" pitchFamily="34" charset="0"/>
                <a:ea typeface="Open Sans" panose="020B0606030504020204" pitchFamily="34" charset="0"/>
                <a:cs typeface="Open Sans" panose="020B0606030504020204" pitchFamily="34" charset="0"/>
              </a:rPr>
              <a:t>Be aware – look for signs of interest in the crowd</a:t>
            </a:r>
          </a:p>
          <a:p>
            <a:pPr marL="0" indent="0">
              <a:lnSpc>
                <a:spcPct val="114000"/>
              </a:lnSpc>
              <a:spcBef>
                <a:spcPts val="0"/>
              </a:spcBef>
              <a:spcAft>
                <a:spcPts val="600"/>
              </a:spcAft>
              <a:buNone/>
            </a:pPr>
            <a:r>
              <a:rPr lang="en-US" sz="2000" dirty="0">
                <a:latin typeface="Open Sans" panose="020B0606030504020204" pitchFamily="34" charset="0"/>
                <a:ea typeface="Open Sans" panose="020B0606030504020204" pitchFamily="34" charset="0"/>
                <a:cs typeface="Open Sans" panose="020B0606030504020204" pitchFamily="34" charset="0"/>
              </a:rPr>
              <a:t>Be ready – always have a way to collect contact info</a:t>
            </a:r>
          </a:p>
          <a:p>
            <a:pPr marL="0" indent="0">
              <a:lnSpc>
                <a:spcPct val="114000"/>
              </a:lnSpc>
              <a:spcBef>
                <a:spcPts val="0"/>
              </a:spcBef>
              <a:spcAft>
                <a:spcPts val="600"/>
              </a:spcAft>
              <a:buNone/>
            </a:pPr>
            <a:r>
              <a:rPr lang="en-US" sz="2000" dirty="0">
                <a:latin typeface="Open Sans" panose="020B0606030504020204" pitchFamily="34" charset="0"/>
                <a:ea typeface="Open Sans" panose="020B0606030504020204" pitchFamily="34" charset="0"/>
                <a:cs typeface="Open Sans" panose="020B0606030504020204" pitchFamily="34" charset="0"/>
              </a:rPr>
              <a:t>Be active – bring Action Sheets for quick actions anytime</a:t>
            </a:r>
          </a:p>
          <a:p>
            <a:pPr marL="0" indent="0">
              <a:lnSpc>
                <a:spcPct val="114000"/>
              </a:lnSpc>
              <a:spcBef>
                <a:spcPts val="0"/>
              </a:spcBef>
              <a:spcAft>
                <a:spcPts val="1800"/>
              </a:spcAft>
              <a:buNone/>
            </a:pPr>
            <a:r>
              <a:rPr lang="en-US" sz="2000" b="1" dirty="0">
                <a:latin typeface="Open Sans" panose="020B0606030504020204" pitchFamily="34" charset="0"/>
                <a:ea typeface="Open Sans" panose="020B0606030504020204" pitchFamily="34" charset="0"/>
                <a:cs typeface="Open Sans" panose="020B0606030504020204" pitchFamily="34" charset="0"/>
              </a:rPr>
              <a:t>Remember: Commitment is a process. </a:t>
            </a:r>
          </a:p>
          <a:p>
            <a:pPr marL="0" indent="0">
              <a:lnSpc>
                <a:spcPct val="114000"/>
              </a:lnSpc>
              <a:spcBef>
                <a:spcPts val="0"/>
              </a:spcBef>
              <a:spcAft>
                <a:spcPts val="600"/>
              </a:spcAft>
              <a:buNone/>
            </a:pPr>
            <a:r>
              <a:rPr lang="en-US" sz="2000" i="1" dirty="0">
                <a:latin typeface="Open Sans" panose="020B0606030504020204" pitchFamily="34" charset="0"/>
                <a:ea typeface="Open Sans" panose="020B0606030504020204" pitchFamily="34" charset="0"/>
                <a:cs typeface="Open Sans" panose="020B0606030504020204" pitchFamily="34" charset="0"/>
              </a:rPr>
              <a:t>Anyone who signs up for campaign updates or actions will receive a Welcome Series tailored to increase commitment</a:t>
            </a:r>
          </a:p>
          <a:p>
            <a:pPr marL="0" indent="0">
              <a:buNone/>
            </a:pPr>
            <a:endParaRPr lang="en-US" sz="1600" dirty="0"/>
          </a:p>
        </p:txBody>
      </p:sp>
    </p:spTree>
    <p:extLst>
      <p:ext uri="{BB962C8B-B14F-4D97-AF65-F5344CB8AC3E}">
        <p14:creationId xmlns:p14="http://schemas.microsoft.com/office/powerpoint/2010/main" val="1942186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34</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207169" y="406288"/>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D50032"/>
                </a:solidFill>
                <a:latin typeface="Open Sans"/>
              </a:rPr>
              <a:t>Education &amp; Action Events</a:t>
            </a:r>
            <a:endParaRPr lang="en-US" sz="2800" b="1" dirty="0">
              <a:solidFill>
                <a:schemeClr val="tx2"/>
              </a:solidFill>
              <a:latin typeface="Open Sans"/>
              <a:ea typeface="Open Sans"/>
              <a:cs typeface="Open Sans"/>
            </a:endParaRPr>
          </a:p>
        </p:txBody>
      </p:sp>
      <p:pic>
        <p:nvPicPr>
          <p:cNvPr id="7" name="Picture 6" descr="A group of people standing in front of a sign&#10;&#10;Description automatically generated with medium confidence">
            <a:extLst>
              <a:ext uri="{FF2B5EF4-FFF2-40B4-BE49-F238E27FC236}">
                <a16:creationId xmlns:a16="http://schemas.microsoft.com/office/drawing/2014/main" id="{08F367B0-EF4A-86E1-06B7-AC08978CA929}"/>
              </a:ext>
            </a:extLst>
          </p:cNvPr>
          <p:cNvPicPr>
            <a:picLocks noChangeAspect="1"/>
          </p:cNvPicPr>
          <p:nvPr/>
        </p:nvPicPr>
        <p:blipFill rotWithShape="1">
          <a:blip r:embed="rId3"/>
          <a:srcRect b="-11"/>
          <a:stretch/>
        </p:blipFill>
        <p:spPr>
          <a:xfrm>
            <a:off x="414338" y="1200150"/>
            <a:ext cx="2871271" cy="3328917"/>
          </a:xfrm>
          <a:prstGeom prst="rect">
            <a:avLst/>
          </a:prstGeom>
        </p:spPr>
      </p:pic>
      <p:sp>
        <p:nvSpPr>
          <p:cNvPr id="9" name="Text Placeholder 5">
            <a:extLst>
              <a:ext uri="{FF2B5EF4-FFF2-40B4-BE49-F238E27FC236}">
                <a16:creationId xmlns:a16="http://schemas.microsoft.com/office/drawing/2014/main" id="{38A1FA54-1076-349C-69F9-EA79470DE1C4}"/>
              </a:ext>
            </a:extLst>
          </p:cNvPr>
          <p:cNvSpPr txBox="1">
            <a:spLocks/>
          </p:cNvSpPr>
          <p:nvPr/>
        </p:nvSpPr>
        <p:spPr>
          <a:xfrm>
            <a:off x="3832472" y="1637085"/>
            <a:ext cx="4189960" cy="210451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nSpc>
                <a:spcPct val="114000"/>
              </a:lnSpc>
              <a:spcBef>
                <a:spcPts val="0"/>
              </a:spcBef>
              <a:buNone/>
            </a:pPr>
            <a:r>
              <a:rPr lang="en-US" dirty="0">
                <a:latin typeface="Open Sans" panose="020B0606030504020204" pitchFamily="34" charset="0"/>
                <a:ea typeface="Open Sans" panose="020B0606030504020204" pitchFamily="34" charset="0"/>
                <a:cs typeface="Open Sans" panose="020B0606030504020204" pitchFamily="34" charset="0"/>
              </a:rPr>
              <a:t>Use November &amp; December group meetings to bring people together for collective action &amp; relationship building</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2444203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35</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7" name="Text Placeholder 6">
            <a:extLst>
              <a:ext uri="{FF2B5EF4-FFF2-40B4-BE49-F238E27FC236}">
                <a16:creationId xmlns:a16="http://schemas.microsoft.com/office/drawing/2014/main" id="{38D04229-BBFD-00C7-980F-EDCE775262F3}"/>
              </a:ext>
            </a:extLst>
          </p:cNvPr>
          <p:cNvSpPr>
            <a:spLocks noGrp="1"/>
          </p:cNvSpPr>
          <p:nvPr>
            <p:ph type="body" sz="quarter" idx="3"/>
          </p:nvPr>
        </p:nvSpPr>
        <p:spPr>
          <a:xfrm>
            <a:off x="4645025" y="1200150"/>
            <a:ext cx="4041775" cy="1126490"/>
          </a:xfrm>
        </p:spPr>
        <p:txBody>
          <a:bodyPr anchor="ctr">
            <a:noAutofit/>
          </a:bodyPr>
          <a:lstStyle/>
          <a:p>
            <a:pPr algn="ctr">
              <a:lnSpc>
                <a:spcPct val="114000"/>
              </a:lnSpc>
              <a:spcBef>
                <a:spcPts val="0"/>
              </a:spcBef>
            </a:pPr>
            <a:r>
              <a:rPr lang="en-US" sz="2000" dirty="0"/>
              <a:t>Jennn Koo</a:t>
            </a:r>
          </a:p>
          <a:p>
            <a:pPr algn="ctr">
              <a:lnSpc>
                <a:spcPct val="114000"/>
              </a:lnSpc>
              <a:spcBef>
                <a:spcPts val="0"/>
              </a:spcBef>
            </a:pPr>
            <a:r>
              <a:rPr lang="en-US" sz="2000" b="0" dirty="0"/>
              <a:t>RESULTS Grassroots Board Member and Advocate</a:t>
            </a:r>
          </a:p>
        </p:txBody>
      </p:sp>
      <p:sp>
        <p:nvSpPr>
          <p:cNvPr id="9" name="Content Placeholder 8">
            <a:extLst>
              <a:ext uri="{FF2B5EF4-FFF2-40B4-BE49-F238E27FC236}">
                <a16:creationId xmlns:a16="http://schemas.microsoft.com/office/drawing/2014/main" id="{5C0C2F99-3800-B01D-A5F8-5C0FBC48B9B3}"/>
              </a:ext>
            </a:extLst>
          </p:cNvPr>
          <p:cNvSpPr>
            <a:spLocks noGrp="1"/>
          </p:cNvSpPr>
          <p:nvPr>
            <p:ph sz="quarter" idx="4"/>
          </p:nvPr>
        </p:nvSpPr>
        <p:spPr>
          <a:xfrm>
            <a:off x="4645026" y="2164080"/>
            <a:ext cx="4041775" cy="2430542"/>
          </a:xfrm>
        </p:spPr>
        <p:txBody>
          <a:bodyPr/>
          <a:lstStyle/>
          <a:p>
            <a:pPr marL="0" indent="0" algn="ctr">
              <a:buNone/>
            </a:pPr>
            <a:endParaRPr lang="en-US" dirty="0"/>
          </a:p>
          <a:p>
            <a:pPr marL="0" indent="0" algn="ctr">
              <a:lnSpc>
                <a:spcPct val="114000"/>
              </a:lnSpc>
              <a:spcBef>
                <a:spcPts val="0"/>
              </a:spcBef>
              <a:buNone/>
            </a:pPr>
            <a:r>
              <a:rPr lang="en-US" dirty="0"/>
              <a:t>Connecting my friends, family, and local network with advocacy opportunities</a:t>
            </a:r>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888685" y="307884"/>
            <a:ext cx="736662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D50032"/>
                </a:solidFill>
                <a:latin typeface="Open Sans"/>
              </a:rPr>
              <a:t>Share: Relational Organizing</a:t>
            </a:r>
          </a:p>
        </p:txBody>
      </p:sp>
      <p:pic>
        <p:nvPicPr>
          <p:cNvPr id="3" name="Picture 2" descr="A person smiling for the camera&#10;&#10;Description automatically generated with low confidence">
            <a:extLst>
              <a:ext uri="{FF2B5EF4-FFF2-40B4-BE49-F238E27FC236}">
                <a16:creationId xmlns:a16="http://schemas.microsoft.com/office/drawing/2014/main" id="{5D4DB2C7-D4D0-450B-33FB-DF80D2647D45}"/>
              </a:ext>
            </a:extLst>
          </p:cNvPr>
          <p:cNvPicPr>
            <a:picLocks noChangeAspect="1"/>
          </p:cNvPicPr>
          <p:nvPr/>
        </p:nvPicPr>
        <p:blipFill>
          <a:blip r:embed="rId3"/>
          <a:stretch>
            <a:fillRect/>
          </a:stretch>
        </p:blipFill>
        <p:spPr>
          <a:xfrm>
            <a:off x="695885" y="1259751"/>
            <a:ext cx="3334871" cy="3334871"/>
          </a:xfrm>
          <a:prstGeom prst="rect">
            <a:avLst/>
          </a:prstGeom>
        </p:spPr>
      </p:pic>
    </p:spTree>
    <p:extLst>
      <p:ext uri="{BB962C8B-B14F-4D97-AF65-F5344CB8AC3E}">
        <p14:creationId xmlns:p14="http://schemas.microsoft.com/office/powerpoint/2010/main" val="3290482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36</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207169" y="326926"/>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2"/>
                </a:solidFill>
                <a:latin typeface="Open Sans"/>
              </a:rPr>
              <a:t>What are you excited to work towards this fall?</a:t>
            </a:r>
            <a:endParaRPr lang="en-US" sz="2400" b="1" u="sng" dirty="0">
              <a:solidFill>
                <a:schemeClr val="bg2"/>
              </a:solidFill>
              <a:latin typeface="Open Sans"/>
              <a:ea typeface="Open Sans"/>
              <a:cs typeface="Open Sans"/>
            </a:endParaRPr>
          </a:p>
        </p:txBody>
      </p:sp>
      <p:sp>
        <p:nvSpPr>
          <p:cNvPr id="9" name="Text Placeholder 8">
            <a:extLst>
              <a:ext uri="{FF2B5EF4-FFF2-40B4-BE49-F238E27FC236}">
                <a16:creationId xmlns:a16="http://schemas.microsoft.com/office/drawing/2014/main" id="{ABB44E88-13CF-5FC6-C3FB-36F75D30CFFF}"/>
              </a:ext>
            </a:extLst>
          </p:cNvPr>
          <p:cNvSpPr>
            <a:spLocks noGrp="1"/>
          </p:cNvSpPr>
          <p:nvPr>
            <p:ph type="body" idx="1"/>
          </p:nvPr>
        </p:nvSpPr>
        <p:spPr>
          <a:xfrm>
            <a:off x="207169" y="1114894"/>
            <a:ext cx="2418080" cy="479822"/>
          </a:xfrm>
        </p:spPr>
        <p:txBody>
          <a:bodyPr>
            <a:normAutofit/>
          </a:bodyPr>
          <a:lstStyle/>
          <a:p>
            <a:r>
              <a:rPr lang="en-US" sz="1800" dirty="0"/>
              <a:t>Build a Following</a:t>
            </a:r>
          </a:p>
        </p:txBody>
      </p:sp>
      <p:sp>
        <p:nvSpPr>
          <p:cNvPr id="10" name="Text Placeholder 9">
            <a:extLst>
              <a:ext uri="{FF2B5EF4-FFF2-40B4-BE49-F238E27FC236}">
                <a16:creationId xmlns:a16="http://schemas.microsoft.com/office/drawing/2014/main" id="{257A72F8-F95F-D5D6-CAA0-5E3D14B23A78}"/>
              </a:ext>
            </a:extLst>
          </p:cNvPr>
          <p:cNvSpPr>
            <a:spLocks noGrp="1"/>
          </p:cNvSpPr>
          <p:nvPr>
            <p:ph type="body" idx="2"/>
          </p:nvPr>
        </p:nvSpPr>
        <p:spPr>
          <a:xfrm>
            <a:off x="330669" y="1696908"/>
            <a:ext cx="2702559" cy="2987621"/>
          </a:xfrm>
        </p:spPr>
        <p:txBody>
          <a:bodyPr>
            <a:noAutofit/>
          </a:bodyPr>
          <a:lstStyle/>
          <a:p>
            <a:pPr>
              <a:lnSpc>
                <a:spcPct val="114000"/>
              </a:lnSpc>
              <a:spcBef>
                <a:spcPts val="0"/>
              </a:spcBef>
              <a:spcAft>
                <a:spcPts val="1200"/>
              </a:spcAft>
              <a:buSzPct val="150000"/>
              <a:buFont typeface="Wingdings" pitchFamily="2" charset="2"/>
              <a:buChar char="q"/>
            </a:pPr>
            <a:r>
              <a:rPr lang="en-US" sz="1400" dirty="0"/>
              <a:t>Have a 1:1 conversation with ___ personal contacts</a:t>
            </a:r>
          </a:p>
          <a:p>
            <a:pPr>
              <a:lnSpc>
                <a:spcPct val="114000"/>
              </a:lnSpc>
              <a:spcBef>
                <a:spcPts val="0"/>
              </a:spcBef>
              <a:spcAft>
                <a:spcPts val="1200"/>
              </a:spcAft>
              <a:buSzPct val="150000"/>
              <a:buFont typeface="Wingdings" pitchFamily="2" charset="2"/>
              <a:buChar char="q"/>
            </a:pPr>
            <a:r>
              <a:rPr lang="en-US" sz="1400" dirty="0"/>
              <a:t>Add __ new people to RESULTS email list</a:t>
            </a:r>
          </a:p>
          <a:p>
            <a:pPr>
              <a:lnSpc>
                <a:spcPct val="114000"/>
              </a:lnSpc>
              <a:spcBef>
                <a:spcPts val="0"/>
              </a:spcBef>
              <a:spcAft>
                <a:spcPts val="1200"/>
              </a:spcAft>
              <a:buSzPct val="150000"/>
              <a:buFont typeface="Wingdings" pitchFamily="2" charset="2"/>
              <a:buChar char="q"/>
            </a:pPr>
            <a:r>
              <a:rPr lang="en-US" sz="1400" dirty="0"/>
              <a:t>Show up vocally at __ community / election events</a:t>
            </a:r>
          </a:p>
          <a:p>
            <a:pPr>
              <a:lnSpc>
                <a:spcPct val="114000"/>
              </a:lnSpc>
              <a:spcBef>
                <a:spcPts val="0"/>
              </a:spcBef>
              <a:spcAft>
                <a:spcPts val="1200"/>
              </a:spcAft>
              <a:buSzPct val="150000"/>
              <a:buFont typeface="Wingdings" pitchFamily="2" charset="2"/>
              <a:buChar char="q"/>
            </a:pPr>
            <a:r>
              <a:rPr lang="en-US" sz="1400" dirty="0"/>
              <a:t>Connect with __ new community partners</a:t>
            </a:r>
          </a:p>
          <a:p>
            <a:pPr>
              <a:buFont typeface="Wingdings" pitchFamily="2" charset="2"/>
              <a:buChar char="q"/>
            </a:pPr>
            <a:endParaRPr lang="en-US" sz="1400" dirty="0"/>
          </a:p>
          <a:p>
            <a:pPr>
              <a:buFont typeface="Wingdings" pitchFamily="2" charset="2"/>
              <a:buChar char="q"/>
            </a:pPr>
            <a:endParaRPr lang="en-US" sz="1600" dirty="0"/>
          </a:p>
        </p:txBody>
      </p:sp>
      <p:sp>
        <p:nvSpPr>
          <p:cNvPr id="15" name="Text Placeholder 8">
            <a:extLst>
              <a:ext uri="{FF2B5EF4-FFF2-40B4-BE49-F238E27FC236}">
                <a16:creationId xmlns:a16="http://schemas.microsoft.com/office/drawing/2014/main" id="{1E9D8500-44FA-C0EF-39E9-1E770B443DDB}"/>
              </a:ext>
            </a:extLst>
          </p:cNvPr>
          <p:cNvSpPr txBox="1">
            <a:spLocks/>
          </p:cNvSpPr>
          <p:nvPr/>
        </p:nvSpPr>
        <p:spPr>
          <a:xfrm>
            <a:off x="2995497" y="1114894"/>
            <a:ext cx="2702560" cy="479822"/>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L="342900" marR="0" lvl="0" indent="-171450" algn="l" rtl="0">
              <a:lnSpc>
                <a:spcPct val="100000"/>
              </a:lnSpc>
              <a:spcBef>
                <a:spcPts val="480"/>
              </a:spcBef>
              <a:spcAft>
                <a:spcPts val="0"/>
              </a:spcAft>
              <a:buClr>
                <a:schemeClr val="dk1"/>
              </a:buClr>
              <a:buSzPts val="3200"/>
              <a:buFont typeface="Arial"/>
              <a:buNone/>
              <a:defRPr sz="2400" b="1" i="0" u="none" strike="noStrike" cap="none">
                <a:solidFill>
                  <a:schemeClr val="dk1"/>
                </a:solidFill>
                <a:latin typeface="Open Sans"/>
                <a:ea typeface="Open Sans"/>
                <a:cs typeface="Open Sans"/>
                <a:sym typeface="Open Sans"/>
              </a:defRPr>
            </a:lvl1pPr>
            <a:lvl2pPr marL="685800" marR="0" lvl="1" indent="-171450" algn="l" rtl="0">
              <a:lnSpc>
                <a:spcPct val="100000"/>
              </a:lnSpc>
              <a:spcBef>
                <a:spcPts val="400"/>
              </a:spcBef>
              <a:spcAft>
                <a:spcPts val="0"/>
              </a:spcAft>
              <a:buClr>
                <a:schemeClr val="dk1"/>
              </a:buClr>
              <a:buSzPts val="2667"/>
              <a:buFont typeface="Courier New"/>
              <a:buNone/>
              <a:defRPr sz="2000" b="1" i="0" u="none" strike="noStrike" cap="none">
                <a:solidFill>
                  <a:schemeClr val="dk1"/>
                </a:solidFill>
                <a:latin typeface="Open Sans"/>
                <a:ea typeface="Open Sans"/>
                <a:cs typeface="Open Sans"/>
                <a:sym typeface="Open Sans"/>
              </a:defRPr>
            </a:lvl2pPr>
            <a:lvl3pPr marL="1028700" marR="0" lvl="2" indent="-171450" algn="l" rtl="0">
              <a:lnSpc>
                <a:spcPct val="100000"/>
              </a:lnSpc>
              <a:spcBef>
                <a:spcPts val="360"/>
              </a:spcBef>
              <a:spcAft>
                <a:spcPts val="0"/>
              </a:spcAft>
              <a:buClr>
                <a:schemeClr val="dk1"/>
              </a:buClr>
              <a:buSzPts val="2400"/>
              <a:buFont typeface="Noto Sans Symbols"/>
              <a:buNone/>
              <a:defRPr sz="1800" b="1" i="0" u="none" strike="noStrike" cap="none">
                <a:solidFill>
                  <a:schemeClr val="dk1"/>
                </a:solidFill>
                <a:latin typeface="Open Sans"/>
                <a:ea typeface="Open Sans"/>
                <a:cs typeface="Open Sans"/>
                <a:sym typeface="Open Sans"/>
              </a:defRPr>
            </a:lvl3pPr>
            <a:lvl4pPr marL="1371600" marR="0" lvl="3"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4pPr>
            <a:lvl5pPr marL="1714500" marR="0" lvl="4" indent="-171450" algn="l" rtl="0">
              <a:lnSpc>
                <a:spcPct val="100000"/>
              </a:lnSpc>
              <a:spcBef>
                <a:spcPts val="320"/>
              </a:spcBef>
              <a:spcAft>
                <a:spcPts val="0"/>
              </a:spcAft>
              <a:buClr>
                <a:schemeClr val="dk1"/>
              </a:buClr>
              <a:buSzPts val="2133"/>
              <a:buFont typeface="Courier New"/>
              <a:buNone/>
              <a:defRPr sz="1600" b="1" i="0" u="none" strike="noStrike" cap="none">
                <a:solidFill>
                  <a:schemeClr val="dk1"/>
                </a:solidFill>
                <a:latin typeface="Open Sans"/>
                <a:ea typeface="Open Sans"/>
                <a:cs typeface="Open Sans"/>
                <a:sym typeface="Open Sans"/>
              </a:defRPr>
            </a:lvl5pPr>
            <a:lvl6pPr marL="2057400" marR="0" lvl="5"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6pPr>
            <a:lvl7pPr marL="2400300" marR="0" lvl="6"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7pPr>
            <a:lvl8pPr marL="2743200" marR="0" lvl="7"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8pPr>
            <a:lvl9pPr marL="3086100" marR="0" lvl="8"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9pPr>
          </a:lstStyle>
          <a:p>
            <a:pPr defTabSz="914400"/>
            <a:r>
              <a:rPr lang="en-US" sz="1800" kern="0" dirty="0"/>
              <a:t>Mobilize for Action</a:t>
            </a:r>
          </a:p>
        </p:txBody>
      </p:sp>
      <p:sp>
        <p:nvSpPr>
          <p:cNvPr id="16" name="Text Placeholder 8">
            <a:extLst>
              <a:ext uri="{FF2B5EF4-FFF2-40B4-BE49-F238E27FC236}">
                <a16:creationId xmlns:a16="http://schemas.microsoft.com/office/drawing/2014/main" id="{3C1626C3-D81C-76ED-DB2B-B339299AC98A}"/>
              </a:ext>
            </a:extLst>
          </p:cNvPr>
          <p:cNvSpPr txBox="1">
            <a:spLocks/>
          </p:cNvSpPr>
          <p:nvPr/>
        </p:nvSpPr>
        <p:spPr>
          <a:xfrm>
            <a:off x="5973234" y="1114894"/>
            <a:ext cx="2793064" cy="479822"/>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L="342900" marR="0" lvl="0" indent="-171450" algn="l" rtl="0">
              <a:lnSpc>
                <a:spcPct val="100000"/>
              </a:lnSpc>
              <a:spcBef>
                <a:spcPts val="480"/>
              </a:spcBef>
              <a:spcAft>
                <a:spcPts val="0"/>
              </a:spcAft>
              <a:buClr>
                <a:schemeClr val="dk1"/>
              </a:buClr>
              <a:buSzPts val="3200"/>
              <a:buFont typeface="Arial"/>
              <a:buNone/>
              <a:defRPr sz="2400" b="1" i="0" u="none" strike="noStrike" cap="none">
                <a:solidFill>
                  <a:schemeClr val="dk1"/>
                </a:solidFill>
                <a:latin typeface="Open Sans"/>
                <a:ea typeface="Open Sans"/>
                <a:cs typeface="Open Sans"/>
                <a:sym typeface="Open Sans"/>
              </a:defRPr>
            </a:lvl1pPr>
            <a:lvl2pPr marL="685800" marR="0" lvl="1" indent="-171450" algn="l" rtl="0">
              <a:lnSpc>
                <a:spcPct val="100000"/>
              </a:lnSpc>
              <a:spcBef>
                <a:spcPts val="400"/>
              </a:spcBef>
              <a:spcAft>
                <a:spcPts val="0"/>
              </a:spcAft>
              <a:buClr>
                <a:schemeClr val="dk1"/>
              </a:buClr>
              <a:buSzPts val="2667"/>
              <a:buFont typeface="Courier New"/>
              <a:buNone/>
              <a:defRPr sz="2000" b="1" i="0" u="none" strike="noStrike" cap="none">
                <a:solidFill>
                  <a:schemeClr val="dk1"/>
                </a:solidFill>
                <a:latin typeface="Open Sans"/>
                <a:ea typeface="Open Sans"/>
                <a:cs typeface="Open Sans"/>
                <a:sym typeface="Open Sans"/>
              </a:defRPr>
            </a:lvl2pPr>
            <a:lvl3pPr marL="1028700" marR="0" lvl="2" indent="-171450" algn="l" rtl="0">
              <a:lnSpc>
                <a:spcPct val="100000"/>
              </a:lnSpc>
              <a:spcBef>
                <a:spcPts val="360"/>
              </a:spcBef>
              <a:spcAft>
                <a:spcPts val="0"/>
              </a:spcAft>
              <a:buClr>
                <a:schemeClr val="dk1"/>
              </a:buClr>
              <a:buSzPts val="2400"/>
              <a:buFont typeface="Noto Sans Symbols"/>
              <a:buNone/>
              <a:defRPr sz="1800" b="1" i="0" u="none" strike="noStrike" cap="none">
                <a:solidFill>
                  <a:schemeClr val="dk1"/>
                </a:solidFill>
                <a:latin typeface="Open Sans"/>
                <a:ea typeface="Open Sans"/>
                <a:cs typeface="Open Sans"/>
                <a:sym typeface="Open Sans"/>
              </a:defRPr>
            </a:lvl3pPr>
            <a:lvl4pPr marL="1371600" marR="0" lvl="3"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4pPr>
            <a:lvl5pPr marL="1714500" marR="0" lvl="4" indent="-171450" algn="l" rtl="0">
              <a:lnSpc>
                <a:spcPct val="100000"/>
              </a:lnSpc>
              <a:spcBef>
                <a:spcPts val="320"/>
              </a:spcBef>
              <a:spcAft>
                <a:spcPts val="0"/>
              </a:spcAft>
              <a:buClr>
                <a:schemeClr val="dk1"/>
              </a:buClr>
              <a:buSzPts val="2133"/>
              <a:buFont typeface="Courier New"/>
              <a:buNone/>
              <a:defRPr sz="1600" b="1" i="0" u="none" strike="noStrike" cap="none">
                <a:solidFill>
                  <a:schemeClr val="dk1"/>
                </a:solidFill>
                <a:latin typeface="Open Sans"/>
                <a:ea typeface="Open Sans"/>
                <a:cs typeface="Open Sans"/>
                <a:sym typeface="Open Sans"/>
              </a:defRPr>
            </a:lvl5pPr>
            <a:lvl6pPr marL="2057400" marR="0" lvl="5"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6pPr>
            <a:lvl7pPr marL="2400300" marR="0" lvl="6"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7pPr>
            <a:lvl8pPr marL="2743200" marR="0" lvl="7"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8pPr>
            <a:lvl9pPr marL="3086100" marR="0" lvl="8" indent="-171450" algn="l" rtl="0">
              <a:lnSpc>
                <a:spcPct val="100000"/>
              </a:lnSpc>
              <a:spcBef>
                <a:spcPts val="320"/>
              </a:spcBef>
              <a:spcAft>
                <a:spcPts val="0"/>
              </a:spcAft>
              <a:buClr>
                <a:schemeClr val="dk1"/>
              </a:buClr>
              <a:buSzPts val="2133"/>
              <a:buFont typeface="Arial"/>
              <a:buNone/>
              <a:defRPr sz="1600" b="1" i="0" u="none" strike="noStrike" cap="none">
                <a:solidFill>
                  <a:schemeClr val="dk1"/>
                </a:solidFill>
                <a:latin typeface="Open Sans"/>
                <a:ea typeface="Open Sans"/>
                <a:cs typeface="Open Sans"/>
                <a:sym typeface="Open Sans"/>
              </a:defRPr>
            </a:lvl9pPr>
          </a:lstStyle>
          <a:p>
            <a:pPr defTabSz="914400"/>
            <a:r>
              <a:rPr lang="en-US" sz="1800" kern="0" dirty="0"/>
              <a:t>Organize for Power</a:t>
            </a:r>
          </a:p>
        </p:txBody>
      </p:sp>
      <p:sp>
        <p:nvSpPr>
          <p:cNvPr id="17" name="Text Placeholder 9">
            <a:extLst>
              <a:ext uri="{FF2B5EF4-FFF2-40B4-BE49-F238E27FC236}">
                <a16:creationId xmlns:a16="http://schemas.microsoft.com/office/drawing/2014/main" id="{D29A4BC8-FD57-38B3-F5C1-454F180A7AF7}"/>
              </a:ext>
            </a:extLst>
          </p:cNvPr>
          <p:cNvSpPr txBox="1">
            <a:spLocks/>
          </p:cNvSpPr>
          <p:nvPr/>
        </p:nvSpPr>
        <p:spPr>
          <a:xfrm>
            <a:off x="3118307" y="1701970"/>
            <a:ext cx="2702559" cy="31944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42900" marR="0" lvl="0" indent="-323850" algn="l" rtl="0">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Open Sans"/>
                <a:ea typeface="Open Sans"/>
                <a:cs typeface="Open Sans"/>
                <a:sym typeface="Open Sans"/>
              </a:defRPr>
            </a:lvl1pPr>
            <a:lvl2pPr marL="685800" marR="0" lvl="1" indent="-298466" algn="l" rtl="0">
              <a:lnSpc>
                <a:spcPct val="100000"/>
              </a:lnSpc>
              <a:spcBef>
                <a:spcPts val="400"/>
              </a:spcBef>
              <a:spcAft>
                <a:spcPts val="0"/>
              </a:spcAft>
              <a:buClr>
                <a:schemeClr val="dk1"/>
              </a:buClr>
              <a:buSzPts val="2667"/>
              <a:buFont typeface="Courier New"/>
              <a:buChar char="o"/>
              <a:defRPr sz="2000" b="0" i="0" u="none" strike="noStrike" cap="none">
                <a:solidFill>
                  <a:schemeClr val="dk1"/>
                </a:solidFill>
                <a:latin typeface="Open Sans"/>
                <a:ea typeface="Open Sans"/>
                <a:cs typeface="Open Sans"/>
                <a:sym typeface="Open Sans"/>
              </a:defRPr>
            </a:lvl2pPr>
            <a:lvl3pPr marL="1028700" marR="0" lvl="2" indent="-285750" algn="l" rtl="0">
              <a:lnSpc>
                <a:spcPct val="100000"/>
              </a:lnSpc>
              <a:spcBef>
                <a:spcPts val="360"/>
              </a:spcBef>
              <a:spcAft>
                <a:spcPts val="0"/>
              </a:spcAft>
              <a:buClr>
                <a:schemeClr val="dk1"/>
              </a:buClr>
              <a:buSzPts val="2400"/>
              <a:buFont typeface="Noto Sans Symbols"/>
              <a:buChar char="▪"/>
              <a:defRPr sz="1800" b="0" i="0" u="none" strike="noStrike" cap="none">
                <a:solidFill>
                  <a:schemeClr val="dk1"/>
                </a:solidFill>
                <a:latin typeface="Open Sans"/>
                <a:ea typeface="Open Sans"/>
                <a:cs typeface="Open Sans"/>
                <a:sym typeface="Open Sans"/>
              </a:defRPr>
            </a:lvl3pPr>
            <a:lvl4pPr marL="1371600" marR="0" lvl="3"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4pPr>
            <a:lvl5pPr marL="1714500" marR="0" lvl="4" indent="-273034" algn="l" rtl="0">
              <a:lnSpc>
                <a:spcPct val="100000"/>
              </a:lnSpc>
              <a:spcBef>
                <a:spcPts val="320"/>
              </a:spcBef>
              <a:spcAft>
                <a:spcPts val="0"/>
              </a:spcAft>
              <a:buClr>
                <a:schemeClr val="dk1"/>
              </a:buClr>
              <a:buSzPts val="2133"/>
              <a:buFont typeface="Courier New"/>
              <a:buChar char="o"/>
              <a:defRPr sz="1600" b="0" i="0" u="none" strike="noStrike" cap="none">
                <a:solidFill>
                  <a:schemeClr val="dk1"/>
                </a:solidFill>
                <a:latin typeface="Open Sans"/>
                <a:ea typeface="Open Sans"/>
                <a:cs typeface="Open Sans"/>
                <a:sym typeface="Open Sans"/>
              </a:defRPr>
            </a:lvl5pPr>
            <a:lvl6pPr marL="2057400" marR="0" lvl="5"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6pPr>
            <a:lvl7pPr marL="2400300" marR="0" lvl="6"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7pPr>
            <a:lvl8pPr marL="2743200" marR="0" lvl="7"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8pPr>
            <a:lvl9pPr marL="3086100" marR="0" lvl="8"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9pPr>
          </a:lstStyle>
          <a:p>
            <a:pPr defTabSz="914400">
              <a:lnSpc>
                <a:spcPct val="114000"/>
              </a:lnSpc>
              <a:spcBef>
                <a:spcPts val="0"/>
              </a:spcBef>
              <a:spcAft>
                <a:spcPts val="1200"/>
              </a:spcAft>
              <a:buSzPct val="150000"/>
              <a:buFont typeface="Wingdings" pitchFamily="2" charset="2"/>
              <a:buChar char="q"/>
            </a:pPr>
            <a:r>
              <a:rPr lang="en-US" sz="1400" kern="0" dirty="0"/>
              <a:t>Support __ people to take an online / quick action</a:t>
            </a:r>
          </a:p>
          <a:p>
            <a:pPr defTabSz="914400">
              <a:lnSpc>
                <a:spcPct val="114000"/>
              </a:lnSpc>
              <a:spcBef>
                <a:spcPts val="0"/>
              </a:spcBef>
              <a:spcAft>
                <a:spcPts val="1200"/>
              </a:spcAft>
              <a:buSzPct val="150000"/>
              <a:buFont typeface="Wingdings" pitchFamily="2" charset="2"/>
              <a:buChar char="q"/>
            </a:pPr>
            <a:r>
              <a:rPr lang="en-US" sz="1400" dirty="0"/>
              <a:t>Grow our Local Action Network by __ people</a:t>
            </a:r>
            <a:endParaRPr lang="en-US" sz="1400" kern="0" dirty="0"/>
          </a:p>
          <a:p>
            <a:pPr>
              <a:lnSpc>
                <a:spcPct val="114000"/>
              </a:lnSpc>
              <a:spcBef>
                <a:spcPts val="0"/>
              </a:spcBef>
              <a:spcAft>
                <a:spcPts val="1200"/>
              </a:spcAft>
              <a:buSzPct val="150000"/>
              <a:buFont typeface="Wingdings" pitchFamily="2" charset="2"/>
              <a:buChar char="q"/>
            </a:pPr>
            <a:r>
              <a:rPr lang="en-US" sz="1400" dirty="0"/>
              <a:t>Invite ___ new people to election event or MoC meeting</a:t>
            </a:r>
          </a:p>
        </p:txBody>
      </p:sp>
      <p:sp>
        <p:nvSpPr>
          <p:cNvPr id="18" name="Text Placeholder 9">
            <a:extLst>
              <a:ext uri="{FF2B5EF4-FFF2-40B4-BE49-F238E27FC236}">
                <a16:creationId xmlns:a16="http://schemas.microsoft.com/office/drawing/2014/main" id="{DD4C9718-8057-0741-6FA0-7E5319F4B44D}"/>
              </a:ext>
            </a:extLst>
          </p:cNvPr>
          <p:cNvSpPr txBox="1">
            <a:spLocks/>
          </p:cNvSpPr>
          <p:nvPr/>
        </p:nvSpPr>
        <p:spPr>
          <a:xfrm>
            <a:off x="6102204" y="1696908"/>
            <a:ext cx="2418080" cy="2963466"/>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342900" marR="0" lvl="0" indent="-323850" algn="l" rtl="0">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Open Sans"/>
                <a:ea typeface="Open Sans"/>
                <a:cs typeface="Open Sans"/>
                <a:sym typeface="Open Sans"/>
              </a:defRPr>
            </a:lvl1pPr>
            <a:lvl2pPr marL="685800" marR="0" lvl="1" indent="-298466" algn="l" rtl="0">
              <a:lnSpc>
                <a:spcPct val="100000"/>
              </a:lnSpc>
              <a:spcBef>
                <a:spcPts val="400"/>
              </a:spcBef>
              <a:spcAft>
                <a:spcPts val="0"/>
              </a:spcAft>
              <a:buClr>
                <a:schemeClr val="dk1"/>
              </a:buClr>
              <a:buSzPts val="2667"/>
              <a:buFont typeface="Courier New"/>
              <a:buChar char="o"/>
              <a:defRPr sz="2000" b="0" i="0" u="none" strike="noStrike" cap="none">
                <a:solidFill>
                  <a:schemeClr val="dk1"/>
                </a:solidFill>
                <a:latin typeface="Open Sans"/>
                <a:ea typeface="Open Sans"/>
                <a:cs typeface="Open Sans"/>
                <a:sym typeface="Open Sans"/>
              </a:defRPr>
            </a:lvl2pPr>
            <a:lvl3pPr marL="1028700" marR="0" lvl="2" indent="-285750" algn="l" rtl="0">
              <a:lnSpc>
                <a:spcPct val="100000"/>
              </a:lnSpc>
              <a:spcBef>
                <a:spcPts val="360"/>
              </a:spcBef>
              <a:spcAft>
                <a:spcPts val="0"/>
              </a:spcAft>
              <a:buClr>
                <a:schemeClr val="dk1"/>
              </a:buClr>
              <a:buSzPts val="2400"/>
              <a:buFont typeface="Noto Sans Symbols"/>
              <a:buChar char="▪"/>
              <a:defRPr sz="1800" b="0" i="0" u="none" strike="noStrike" cap="none">
                <a:solidFill>
                  <a:schemeClr val="dk1"/>
                </a:solidFill>
                <a:latin typeface="Open Sans"/>
                <a:ea typeface="Open Sans"/>
                <a:cs typeface="Open Sans"/>
                <a:sym typeface="Open Sans"/>
              </a:defRPr>
            </a:lvl3pPr>
            <a:lvl4pPr marL="1371600" marR="0" lvl="3"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4pPr>
            <a:lvl5pPr marL="1714500" marR="0" lvl="4" indent="-273034" algn="l" rtl="0">
              <a:lnSpc>
                <a:spcPct val="100000"/>
              </a:lnSpc>
              <a:spcBef>
                <a:spcPts val="320"/>
              </a:spcBef>
              <a:spcAft>
                <a:spcPts val="0"/>
              </a:spcAft>
              <a:buClr>
                <a:schemeClr val="dk1"/>
              </a:buClr>
              <a:buSzPts val="2133"/>
              <a:buFont typeface="Courier New"/>
              <a:buChar char="o"/>
              <a:defRPr sz="1600" b="0" i="0" u="none" strike="noStrike" cap="none">
                <a:solidFill>
                  <a:schemeClr val="dk1"/>
                </a:solidFill>
                <a:latin typeface="Open Sans"/>
                <a:ea typeface="Open Sans"/>
                <a:cs typeface="Open Sans"/>
                <a:sym typeface="Open Sans"/>
              </a:defRPr>
            </a:lvl5pPr>
            <a:lvl6pPr marL="2057400" marR="0" lvl="5"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6pPr>
            <a:lvl7pPr marL="2400300" marR="0" lvl="6"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7pPr>
            <a:lvl8pPr marL="2743200" marR="0" lvl="7"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8pPr>
            <a:lvl9pPr marL="3086100" marR="0" lvl="8" indent="-273034" algn="l" rtl="0">
              <a:lnSpc>
                <a:spcPct val="100000"/>
              </a:lnSpc>
              <a:spcBef>
                <a:spcPts val="320"/>
              </a:spcBef>
              <a:spcAft>
                <a:spcPts val="0"/>
              </a:spcAft>
              <a:buClr>
                <a:schemeClr val="dk1"/>
              </a:buClr>
              <a:buSzPts val="2133"/>
              <a:buFont typeface="Arial"/>
              <a:buChar char="•"/>
              <a:defRPr sz="1600" b="0" i="0" u="none" strike="noStrike" cap="none">
                <a:solidFill>
                  <a:schemeClr val="dk1"/>
                </a:solidFill>
                <a:latin typeface="Open Sans"/>
                <a:ea typeface="Open Sans"/>
                <a:cs typeface="Open Sans"/>
                <a:sym typeface="Open Sans"/>
              </a:defRPr>
            </a:lvl9pPr>
          </a:lstStyle>
          <a:p>
            <a:pPr defTabSz="914400">
              <a:lnSpc>
                <a:spcPct val="114000"/>
              </a:lnSpc>
              <a:spcBef>
                <a:spcPts val="0"/>
              </a:spcBef>
              <a:spcAft>
                <a:spcPts val="1200"/>
              </a:spcAft>
              <a:buSzPct val="150000"/>
              <a:buFont typeface="Wingdings" pitchFamily="2" charset="2"/>
              <a:buChar char="q"/>
            </a:pPr>
            <a:r>
              <a:rPr lang="en-US" sz="1400" kern="0" dirty="0"/>
              <a:t>Support __ members to take on new leadership</a:t>
            </a:r>
          </a:p>
          <a:p>
            <a:pPr defTabSz="914400">
              <a:lnSpc>
                <a:spcPct val="114000"/>
              </a:lnSpc>
              <a:spcBef>
                <a:spcPts val="0"/>
              </a:spcBef>
              <a:spcAft>
                <a:spcPts val="1200"/>
              </a:spcAft>
              <a:buSzPct val="150000"/>
              <a:buFont typeface="Wingdings" pitchFamily="2" charset="2"/>
              <a:buChar char="q"/>
            </a:pPr>
            <a:r>
              <a:rPr lang="en-US" sz="1400" kern="0" dirty="0"/>
              <a:t>Host __ Group Education &amp; Action events with __ potential new advocates</a:t>
            </a:r>
          </a:p>
          <a:p>
            <a:pPr defTabSz="914400">
              <a:lnSpc>
                <a:spcPct val="114000"/>
              </a:lnSpc>
              <a:spcBef>
                <a:spcPts val="0"/>
              </a:spcBef>
              <a:spcAft>
                <a:spcPts val="1200"/>
              </a:spcAft>
              <a:buSzPct val="150000"/>
              <a:buFont typeface="Wingdings" pitchFamily="2" charset="2"/>
              <a:buChar char="q"/>
            </a:pPr>
            <a:r>
              <a:rPr lang="en-US" sz="1400" kern="0" dirty="0"/>
              <a:t>Welcome __ new advocates to our team</a:t>
            </a:r>
          </a:p>
          <a:p>
            <a:pPr marL="19050" indent="0" defTabSz="914400">
              <a:buNone/>
            </a:pPr>
            <a:endParaRPr lang="en-US" sz="1600" kern="0" dirty="0"/>
          </a:p>
        </p:txBody>
      </p:sp>
    </p:spTree>
    <p:extLst>
      <p:ext uri="{BB962C8B-B14F-4D97-AF65-F5344CB8AC3E}">
        <p14:creationId xmlns:p14="http://schemas.microsoft.com/office/powerpoint/2010/main" val="3077897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946379"/>
            <a:ext cx="9144000"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dirty="0">
              <a:solidFill>
                <a:schemeClr val="bg1"/>
              </a:solidFill>
              <a:latin typeface="Open Sans"/>
              <a:ea typeface="Open Sans" panose="020B0606030504020204" pitchFamily="34" charset="0"/>
              <a:cs typeface="Open Sans" panose="020B0606030504020204" pitchFamily="34" charset="0"/>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r>
              <a:rPr lang="en-US" sz="2800" b="1" dirty="0">
                <a:solidFill>
                  <a:schemeClr val="bg1"/>
                </a:solidFill>
                <a:latin typeface="Open Sans"/>
                <a:ea typeface="Open Sans"/>
                <a:cs typeface="Open Sans"/>
              </a:rPr>
              <a:t>Preparing For &amp; Welcoming New Advocates</a:t>
            </a:r>
          </a:p>
        </p:txBody>
      </p:sp>
    </p:spTree>
    <p:extLst>
      <p:ext uri="{BB962C8B-B14F-4D97-AF65-F5344CB8AC3E}">
        <p14:creationId xmlns:p14="http://schemas.microsoft.com/office/powerpoint/2010/main" val="1467947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38</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634175" y="307884"/>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D50032"/>
                </a:solidFill>
                <a:latin typeface="Open Sans"/>
                <a:ea typeface="Open Sans"/>
                <a:cs typeface="Open Sans"/>
              </a:rPr>
              <a:t>Preparing for New Advocates</a:t>
            </a:r>
            <a:endParaRPr lang="en-US" sz="3200" b="1" dirty="0">
              <a:solidFill>
                <a:schemeClr val="tx2"/>
              </a:solidFill>
              <a:latin typeface="Open Sans"/>
              <a:ea typeface="Open Sans"/>
              <a:cs typeface="Open Sans"/>
            </a:endParaRPr>
          </a:p>
        </p:txBody>
      </p:sp>
      <p:sp>
        <p:nvSpPr>
          <p:cNvPr id="11" name="Text Placeholder 5">
            <a:extLst>
              <a:ext uri="{FF2B5EF4-FFF2-40B4-BE49-F238E27FC236}">
                <a16:creationId xmlns:a16="http://schemas.microsoft.com/office/drawing/2014/main" id="{54697D7E-0985-16F0-AE8A-DF10C1B75EC6}"/>
              </a:ext>
            </a:extLst>
          </p:cNvPr>
          <p:cNvSpPr txBox="1">
            <a:spLocks/>
          </p:cNvSpPr>
          <p:nvPr/>
        </p:nvSpPr>
        <p:spPr>
          <a:xfrm>
            <a:off x="634175" y="1298552"/>
            <a:ext cx="7875650" cy="3340258"/>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nSpc>
                <a:spcPct val="114000"/>
              </a:lnSpc>
              <a:spcBef>
                <a:spcPts val="0"/>
              </a:spcBef>
              <a:spcAft>
                <a:spcPts val="1200"/>
              </a:spcAft>
              <a:buNone/>
            </a:pPr>
            <a:r>
              <a:rPr lang="en-US" sz="3200" dirty="0">
                <a:latin typeface="Open Sans"/>
                <a:ea typeface="Open Sans"/>
                <a:cs typeface="Open Sans"/>
              </a:rPr>
              <a:t>Barriers to advocacy </a:t>
            </a:r>
          </a:p>
          <a:p>
            <a:pPr marL="0" indent="0">
              <a:lnSpc>
                <a:spcPct val="114000"/>
              </a:lnSpc>
              <a:spcBef>
                <a:spcPts val="0"/>
              </a:spcBef>
              <a:spcAft>
                <a:spcPts val="1200"/>
              </a:spcAft>
              <a:buNone/>
            </a:pPr>
            <a:r>
              <a:rPr lang="en-US" sz="3200" dirty="0">
                <a:latin typeface="Open Sans"/>
                <a:ea typeface="Open Sans"/>
                <a:cs typeface="Open Sans"/>
              </a:rPr>
              <a:t>General Best Practices</a:t>
            </a:r>
          </a:p>
          <a:p>
            <a:pPr marL="0" indent="0">
              <a:lnSpc>
                <a:spcPct val="114000"/>
              </a:lnSpc>
              <a:spcBef>
                <a:spcPts val="0"/>
              </a:spcBef>
              <a:spcAft>
                <a:spcPts val="1200"/>
              </a:spcAft>
              <a:buNone/>
            </a:pPr>
            <a:r>
              <a:rPr lang="en-US" sz="3200" dirty="0">
                <a:latin typeface="Open Sans"/>
                <a:ea typeface="Open Sans"/>
                <a:cs typeface="Open Sans"/>
              </a:rPr>
              <a:t>Meeting emotional needs</a:t>
            </a:r>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4000"/>
              </a:lnSpc>
              <a:spcBef>
                <a:spcPts val="0"/>
              </a:spcBef>
              <a:spcAft>
                <a:spcPts val="1200"/>
              </a:spcAft>
              <a:buNone/>
            </a:pPr>
            <a:r>
              <a:rPr lang="en-US" sz="3200" dirty="0">
                <a:latin typeface="Open Sans"/>
                <a:ea typeface="Open Sans"/>
                <a:cs typeface="Open Sans"/>
              </a:rPr>
              <a:t>Meeting informational needs</a:t>
            </a:r>
          </a:p>
          <a:p>
            <a:pPr marL="0" indent="0">
              <a:buNone/>
            </a:pPr>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250828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39</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634175" y="307884"/>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D50032"/>
                </a:solidFill>
                <a:latin typeface="Open Sans"/>
              </a:rPr>
              <a:t>Barriers for New Advocates</a:t>
            </a:r>
            <a:endParaRPr lang="en-US" sz="2800" b="1" dirty="0">
              <a:solidFill>
                <a:schemeClr val="tx2"/>
              </a:solidFill>
              <a:latin typeface="Open Sans"/>
              <a:ea typeface="Open Sans"/>
              <a:cs typeface="Open Sans"/>
            </a:endParaRPr>
          </a:p>
        </p:txBody>
      </p:sp>
      <p:sp>
        <p:nvSpPr>
          <p:cNvPr id="11" name="Text Placeholder 5">
            <a:extLst>
              <a:ext uri="{FF2B5EF4-FFF2-40B4-BE49-F238E27FC236}">
                <a16:creationId xmlns:a16="http://schemas.microsoft.com/office/drawing/2014/main" id="{54697D7E-0985-16F0-AE8A-DF10C1B75EC6}"/>
              </a:ext>
            </a:extLst>
          </p:cNvPr>
          <p:cNvSpPr txBox="1">
            <a:spLocks/>
          </p:cNvSpPr>
          <p:nvPr/>
        </p:nvSpPr>
        <p:spPr>
          <a:xfrm>
            <a:off x="411269" y="1199932"/>
            <a:ext cx="8299893" cy="343866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lnSpc>
                <a:spcPct val="114000"/>
              </a:lnSpc>
              <a:spcBef>
                <a:spcPts val="0"/>
              </a:spcBef>
              <a:spcAft>
                <a:spcPts val="1200"/>
              </a:spcAft>
            </a:pPr>
            <a:r>
              <a:rPr lang="en-US" sz="2200" dirty="0">
                <a:latin typeface="Open Sans"/>
                <a:ea typeface="Open Sans"/>
                <a:cs typeface="Open Sans"/>
              </a:rPr>
              <a:t>Sense of overwhelm</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Bef>
                <a:spcPts val="0"/>
              </a:spcBef>
              <a:spcAft>
                <a:spcPts val="1200"/>
              </a:spcAft>
            </a:pPr>
            <a:r>
              <a:rPr lang="en-US" sz="2200" dirty="0">
                <a:latin typeface="Open Sans"/>
                <a:ea typeface="Open Sans"/>
                <a:cs typeface="Open Sans"/>
              </a:rPr>
              <a:t>Not feeling connected to the group / Struggling to see how they fit in</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Bef>
                <a:spcPts val="0"/>
              </a:spcBef>
              <a:spcAft>
                <a:spcPts val="1200"/>
              </a:spcAft>
            </a:pPr>
            <a:r>
              <a:rPr lang="en-US" sz="2200" dirty="0">
                <a:latin typeface="Open Sans"/>
                <a:ea typeface="Open Sans"/>
                <a:cs typeface="Open Sans"/>
              </a:rPr>
              <a:t>Not feeling connected to all the issues</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Bef>
                <a:spcPts val="0"/>
              </a:spcBef>
              <a:spcAft>
                <a:spcPts val="1200"/>
              </a:spcAft>
            </a:pPr>
            <a:r>
              <a:rPr lang="en-US" sz="2200" dirty="0">
                <a:latin typeface="Open Sans"/>
                <a:ea typeface="Open Sans"/>
                <a:cs typeface="Open Sans"/>
              </a:rPr>
              <a:t>Lack of understanding of the impact of RESULTS actions</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a:lnSpc>
                <a:spcPct val="113999"/>
              </a:lnSpc>
              <a:spcBef>
                <a:spcPts val="0"/>
              </a:spcBef>
              <a:spcAft>
                <a:spcPts val="1200"/>
              </a:spcAft>
            </a:pPr>
            <a:r>
              <a:rPr lang="en-US" sz="2200" dirty="0">
                <a:latin typeface="Open Sans"/>
                <a:ea typeface="+mn-lt"/>
                <a:cs typeface="+mn-lt"/>
              </a:rPr>
              <a:t>Not feeling like they are having impact</a:t>
            </a:r>
            <a:endParaRPr lang="en-US" sz="2200" dirty="0">
              <a:latin typeface="Open Sans"/>
              <a:ea typeface="Open Sans"/>
              <a:cs typeface="Open Sans"/>
            </a:endParaRPr>
          </a:p>
          <a:p>
            <a:pPr>
              <a:lnSpc>
                <a:spcPct val="113999"/>
              </a:lnSpc>
              <a:spcBef>
                <a:spcPts val="0"/>
              </a:spcBef>
              <a:spcAft>
                <a:spcPts val="1200"/>
              </a:spcAft>
            </a:pPr>
            <a:r>
              <a:rPr lang="en-US" sz="2200" dirty="0">
                <a:latin typeface="Open Sans"/>
                <a:ea typeface="Open Sans"/>
                <a:cs typeface="Open Sans"/>
              </a:rPr>
              <a:t>Feeling that this is "unbelievable"</a:t>
            </a:r>
          </a:p>
          <a:p>
            <a:pPr marL="0" indent="0">
              <a:buNone/>
            </a:pPr>
            <a:endParaRPr lang="en-US" sz="2000" dirty="0">
              <a:latin typeface="Open Sans"/>
              <a:ea typeface="Open Sans"/>
              <a:cs typeface="Open Sans"/>
            </a:endParaRPr>
          </a:p>
          <a:p>
            <a:pPr marL="0" indent="0">
              <a:buNone/>
            </a:pPr>
            <a:endParaRPr lang="en-US" sz="2000" dirty="0">
              <a:latin typeface="Open Sans"/>
              <a:ea typeface="Open Sans"/>
              <a:cs typeface="Open Sans"/>
            </a:endParaRPr>
          </a:p>
          <a:p>
            <a:pPr marL="0" indent="0">
              <a:buNone/>
            </a:pPr>
            <a:endParaRPr lang="en-US" sz="1600" dirty="0"/>
          </a:p>
          <a:p>
            <a:pPr marL="0" indent="0">
              <a:buNone/>
            </a:pPr>
            <a:endParaRPr lang="en-US" sz="1600" dirty="0"/>
          </a:p>
          <a:p>
            <a:pPr marL="0" indent="0">
              <a:buNone/>
            </a:pPr>
            <a:endParaRPr lang="en-US" sz="1600" dirty="0">
              <a:cs typeface="Arial"/>
            </a:endParaRPr>
          </a:p>
        </p:txBody>
      </p:sp>
    </p:spTree>
    <p:extLst>
      <p:ext uri="{BB962C8B-B14F-4D97-AF65-F5344CB8AC3E}">
        <p14:creationId xmlns:p14="http://schemas.microsoft.com/office/powerpoint/2010/main" val="205524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4</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6" name="Content Placeholder 2">
            <a:extLst>
              <a:ext uri="{FF2B5EF4-FFF2-40B4-BE49-F238E27FC236}">
                <a16:creationId xmlns:a16="http://schemas.microsoft.com/office/drawing/2014/main" id="{33C26DBD-0336-D14F-B891-35224CC9C2DA}"/>
              </a:ext>
            </a:extLst>
          </p:cNvPr>
          <p:cNvSpPr>
            <a:spLocks noGrp="1"/>
          </p:cNvSpPr>
          <p:nvPr>
            <p:ph idx="1"/>
          </p:nvPr>
        </p:nvSpPr>
        <p:spPr>
          <a:xfrm>
            <a:off x="414338" y="1495358"/>
            <a:ext cx="8226114" cy="3340258"/>
          </a:xfrm>
          <a:noFill/>
        </p:spPr>
        <p:txBody>
          <a:bodyPr vert="horz" lIns="91440" tIns="45720" rIns="91440" bIns="45720" rtlCol="0" anchor="t">
            <a:noAutofit/>
          </a:bodyPr>
          <a:lstStyle/>
          <a:p>
            <a:pPr marL="7620" lvl="1" indent="0">
              <a:lnSpc>
                <a:spcPct val="114000"/>
              </a:lnSpc>
              <a:spcBef>
                <a:spcPts val="0"/>
              </a:spcBef>
              <a:spcAft>
                <a:spcPts val="600"/>
              </a:spcAft>
              <a:buNone/>
            </a:pPr>
            <a:r>
              <a:rPr lang="en-US" sz="2400" i="1" dirty="0">
                <a:latin typeface="Open Sans"/>
                <a:ea typeface="+mn-lt"/>
                <a:cs typeface="+mn-lt"/>
              </a:rPr>
              <a:t>Goal: Three bills, signed into law, requiring equity &amp; impact in the fight against global poverty</a:t>
            </a:r>
            <a:endParaRPr lang="en-US" sz="2400" i="1" dirty="0">
              <a:latin typeface="Calibri"/>
              <a:ea typeface="Open Sans"/>
              <a:cs typeface="Calibri"/>
            </a:endParaRPr>
          </a:p>
          <a:p>
            <a:pPr marL="521970" lvl="1" indent="-514350">
              <a:lnSpc>
                <a:spcPct val="114000"/>
              </a:lnSpc>
              <a:spcBef>
                <a:spcPts val="0"/>
              </a:spcBef>
              <a:spcAft>
                <a:spcPts val="600"/>
              </a:spcAft>
              <a:buAutoNum type="arabicParenR"/>
            </a:pPr>
            <a:r>
              <a:rPr lang="en-US" sz="2400" b="1" dirty="0">
                <a:latin typeface="Open Sans"/>
                <a:ea typeface="Open Sans"/>
                <a:cs typeface="Calibri"/>
              </a:rPr>
              <a:t>Tuberculosis</a:t>
            </a:r>
            <a:endParaRPr lang="en-US" sz="2400" b="1" dirty="0">
              <a:latin typeface="Open Sans"/>
              <a:cs typeface="Calibri"/>
            </a:endParaRPr>
          </a:p>
          <a:p>
            <a:pPr marL="521970" lvl="1" indent="-514350">
              <a:lnSpc>
                <a:spcPct val="114000"/>
              </a:lnSpc>
              <a:spcBef>
                <a:spcPts val="0"/>
              </a:spcBef>
              <a:spcAft>
                <a:spcPts val="600"/>
              </a:spcAft>
              <a:buAutoNum type="arabicParenR"/>
            </a:pPr>
            <a:r>
              <a:rPr lang="en-US" sz="2400" b="1" dirty="0">
                <a:latin typeface="Open Sans"/>
                <a:ea typeface="+mn-lt"/>
                <a:cs typeface="+mn-lt"/>
              </a:rPr>
              <a:t>Nutrition</a:t>
            </a:r>
            <a:endParaRPr lang="en-US" sz="3200" b="1" dirty="0"/>
          </a:p>
          <a:p>
            <a:pPr marL="521970" lvl="1" indent="-514350">
              <a:lnSpc>
                <a:spcPct val="114000"/>
              </a:lnSpc>
              <a:spcBef>
                <a:spcPts val="0"/>
              </a:spcBef>
              <a:spcAft>
                <a:spcPts val="600"/>
              </a:spcAft>
              <a:buAutoNum type="arabicParenR"/>
            </a:pPr>
            <a:r>
              <a:rPr lang="en-US" sz="2400" b="1" dirty="0">
                <a:latin typeface="Open Sans"/>
                <a:ea typeface="+mn-lt"/>
                <a:cs typeface="+mn-lt"/>
              </a:rPr>
              <a:t>Education</a:t>
            </a:r>
          </a:p>
          <a:p>
            <a:pPr marL="7620" lvl="1" indent="0">
              <a:lnSpc>
                <a:spcPct val="114000"/>
              </a:lnSpc>
              <a:spcBef>
                <a:spcPts val="0"/>
              </a:spcBef>
              <a:spcAft>
                <a:spcPts val="600"/>
              </a:spcAft>
              <a:buNone/>
            </a:pPr>
            <a:r>
              <a:rPr lang="en-US" sz="1800" dirty="0">
                <a:latin typeface="Open Sans"/>
                <a:ea typeface="+mn-lt"/>
                <a:cs typeface="+mn-lt"/>
              </a:rPr>
              <a:t>Join the Global Poverty Policy Forum: August 18 at 9:00 pm ET for more details</a:t>
            </a:r>
          </a:p>
          <a:p>
            <a:pPr marL="521970" lvl="1" indent="-514350">
              <a:lnSpc>
                <a:spcPct val="113999"/>
              </a:lnSpc>
              <a:spcBef>
                <a:spcPts val="0"/>
              </a:spcBef>
              <a:spcAft>
                <a:spcPts val="600"/>
              </a:spcAft>
              <a:buAutoNum type="arabicParenR"/>
            </a:pPr>
            <a:endParaRPr lang="en-US" sz="2000" dirty="0">
              <a:latin typeface="Open Sans"/>
              <a:ea typeface="+mn-lt"/>
              <a:cs typeface="+mn-lt"/>
            </a:endParaRPr>
          </a:p>
          <a:p>
            <a:pPr marL="521970" lvl="1" indent="-514350">
              <a:lnSpc>
                <a:spcPct val="114000"/>
              </a:lnSpc>
              <a:spcBef>
                <a:spcPts val="0"/>
              </a:spcBef>
              <a:spcAft>
                <a:spcPts val="600"/>
              </a:spcAft>
              <a:buAutoNum type="arabicParenR"/>
            </a:pPr>
            <a:endParaRPr lang="en-US" sz="2000" dirty="0">
              <a:latin typeface="Open Sans"/>
              <a:ea typeface="+mn-lt"/>
              <a:cs typeface="+mn-lt"/>
            </a:endParaRPr>
          </a:p>
          <a:p>
            <a:pPr marL="7620" lvl="1" indent="0">
              <a:lnSpc>
                <a:spcPct val="114000"/>
              </a:lnSpc>
              <a:spcBef>
                <a:spcPts val="0"/>
              </a:spcBef>
              <a:spcAft>
                <a:spcPts val="600"/>
              </a:spcAft>
              <a:buNone/>
            </a:pPr>
            <a:endParaRPr lang="en-US" dirty="0">
              <a:latin typeface="Open Sans"/>
              <a:ea typeface="+mn-lt"/>
              <a:cs typeface="+mn-lt"/>
            </a:endParaRPr>
          </a:p>
          <a:p>
            <a:pPr marL="7620" lvl="1" indent="0">
              <a:lnSpc>
                <a:spcPct val="114000"/>
              </a:lnSpc>
              <a:spcBef>
                <a:spcPts val="0"/>
              </a:spcBef>
              <a:spcAft>
                <a:spcPts val="600"/>
              </a:spcAft>
              <a:buNone/>
            </a:pPr>
            <a:endParaRPr lang="en-US" sz="1800" dirty="0">
              <a:latin typeface="Open Sans"/>
              <a:ea typeface="+mn-lt"/>
              <a:cs typeface="+mn-lt"/>
            </a:endParaRPr>
          </a:p>
          <a:p>
            <a:pPr marL="7620" lvl="1" indent="0">
              <a:lnSpc>
                <a:spcPct val="114000"/>
              </a:lnSpc>
              <a:spcBef>
                <a:spcPts val="0"/>
              </a:spcBef>
              <a:spcAft>
                <a:spcPts val="600"/>
              </a:spcAft>
              <a:buNone/>
            </a:pPr>
            <a:endParaRPr lang="en-US" sz="1800" dirty="0">
              <a:latin typeface="Open Sans"/>
              <a:ea typeface="+mn-lt"/>
              <a:cs typeface="+mn-lt"/>
            </a:endParaRPr>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589570" y="408367"/>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D50032"/>
                </a:solidFill>
                <a:latin typeface="Open Sans"/>
              </a:rPr>
              <a:t>Equity &amp; Impact in Global Anti-Poverty Programs</a:t>
            </a:r>
            <a:endParaRPr lang="en-US" dirty="0"/>
          </a:p>
        </p:txBody>
      </p:sp>
    </p:spTree>
    <p:extLst>
      <p:ext uri="{BB962C8B-B14F-4D97-AF65-F5344CB8AC3E}">
        <p14:creationId xmlns:p14="http://schemas.microsoft.com/office/powerpoint/2010/main" val="1994384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40</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568338" y="227824"/>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D50032"/>
                </a:solidFill>
                <a:latin typeface="Open Sans"/>
                <a:ea typeface="Open Sans"/>
                <a:cs typeface="Open Sans"/>
              </a:rPr>
              <a:t>General Best Practices</a:t>
            </a:r>
            <a:endParaRPr lang="en-US" sz="2800" b="1" dirty="0">
              <a:solidFill>
                <a:schemeClr val="tx2"/>
              </a:solidFill>
              <a:latin typeface="Open Sans"/>
              <a:ea typeface="Open Sans"/>
              <a:cs typeface="Open Sans"/>
            </a:endParaRPr>
          </a:p>
        </p:txBody>
      </p:sp>
      <p:sp>
        <p:nvSpPr>
          <p:cNvPr id="11" name="Text Placeholder 5">
            <a:extLst>
              <a:ext uri="{FF2B5EF4-FFF2-40B4-BE49-F238E27FC236}">
                <a16:creationId xmlns:a16="http://schemas.microsoft.com/office/drawing/2014/main" id="{54697D7E-0985-16F0-AE8A-DF10C1B75EC6}"/>
              </a:ext>
            </a:extLst>
          </p:cNvPr>
          <p:cNvSpPr txBox="1">
            <a:spLocks/>
          </p:cNvSpPr>
          <p:nvPr/>
        </p:nvSpPr>
        <p:spPr>
          <a:xfrm>
            <a:off x="684873" y="1200150"/>
            <a:ext cx="7642578" cy="343866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lnSpc>
                <a:spcPct val="114000"/>
              </a:lnSpc>
              <a:spcBef>
                <a:spcPts val="0"/>
              </a:spcBef>
              <a:spcAft>
                <a:spcPts val="1200"/>
              </a:spcAft>
            </a:pPr>
            <a:r>
              <a:rPr lang="en-US" sz="2200" dirty="0">
                <a:latin typeface="Open Sans"/>
                <a:ea typeface="Open Sans"/>
                <a:cs typeface="Open Sans"/>
              </a:rPr>
              <a:t>Revisit the Group Guide to Welcoming &amp; Supporting New Advocates</a:t>
            </a:r>
          </a:p>
          <a:p>
            <a:pPr>
              <a:lnSpc>
                <a:spcPct val="114000"/>
              </a:lnSpc>
              <a:spcBef>
                <a:spcPts val="0"/>
              </a:spcBef>
              <a:spcAft>
                <a:spcPts val="1200"/>
              </a:spcAft>
            </a:pPr>
            <a:r>
              <a:rPr lang="en-US" sz="2200" dirty="0">
                <a:latin typeface="Open Sans"/>
                <a:ea typeface="Open Sans"/>
                <a:cs typeface="Open Sans"/>
              </a:rPr>
              <a:t>Be intentional</a:t>
            </a:r>
          </a:p>
          <a:p>
            <a:pPr lvl="1">
              <a:lnSpc>
                <a:spcPct val="114000"/>
              </a:lnSpc>
              <a:spcBef>
                <a:spcPts val="0"/>
              </a:spcBef>
              <a:spcAft>
                <a:spcPts val="1200"/>
              </a:spcAft>
            </a:pPr>
            <a:r>
              <a:rPr lang="en-US" sz="2200" dirty="0">
                <a:latin typeface="Open Sans"/>
                <a:ea typeface="Open Sans"/>
                <a:cs typeface="Open Sans"/>
              </a:rPr>
              <a:t>Create a plan beforehand for welcoming new advocates</a:t>
            </a:r>
          </a:p>
          <a:p>
            <a:pPr>
              <a:lnSpc>
                <a:spcPct val="114000"/>
              </a:lnSpc>
              <a:spcBef>
                <a:spcPts val="0"/>
              </a:spcBef>
              <a:spcAft>
                <a:spcPts val="1200"/>
              </a:spcAft>
            </a:pPr>
            <a:r>
              <a:rPr lang="en-US" sz="2200" dirty="0">
                <a:latin typeface="Open Sans"/>
                <a:ea typeface="Open Sans"/>
                <a:cs typeface="Open Sans"/>
              </a:rPr>
              <a:t>Be prepared to be flexible. New member, new group.</a:t>
            </a:r>
          </a:p>
          <a:p>
            <a:pPr marL="685800" lvl="1">
              <a:lnSpc>
                <a:spcPct val="114000"/>
              </a:lnSpc>
              <a:spcBef>
                <a:spcPts val="0"/>
              </a:spcBef>
              <a:spcAft>
                <a:spcPts val="1200"/>
              </a:spcAft>
            </a:pPr>
            <a:r>
              <a:rPr lang="en-US" sz="2200" dirty="0">
                <a:latin typeface="Open Sans"/>
                <a:ea typeface="Open Sans"/>
                <a:cs typeface="Open Sans"/>
              </a:rPr>
              <a:t>Be "rigid" with the why, but flexible with the how</a:t>
            </a:r>
          </a:p>
          <a:p>
            <a:pPr marL="0" indent="0">
              <a:buNone/>
            </a:pPr>
            <a:endParaRPr lang="en-US" sz="1600" dirty="0">
              <a:ea typeface="Open Sans"/>
              <a:cs typeface="Arial"/>
            </a:endParaRPr>
          </a:p>
        </p:txBody>
      </p:sp>
    </p:spTree>
    <p:extLst>
      <p:ext uri="{BB962C8B-B14F-4D97-AF65-F5344CB8AC3E}">
        <p14:creationId xmlns:p14="http://schemas.microsoft.com/office/powerpoint/2010/main" val="1171388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41</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2010556" y="412998"/>
            <a:ext cx="5122887"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D50032"/>
                </a:solidFill>
                <a:latin typeface="Open Sans"/>
                <a:ea typeface="Open Sans"/>
                <a:cs typeface="Open Sans"/>
              </a:rPr>
              <a:t>Meeting Emotional Needs of New Advocates</a:t>
            </a:r>
            <a:endParaRPr lang="en-US" sz="2800" b="1" dirty="0">
              <a:solidFill>
                <a:schemeClr val="tx2"/>
              </a:solidFill>
              <a:latin typeface="Open Sans"/>
              <a:ea typeface="Open Sans"/>
              <a:cs typeface="Open Sans"/>
            </a:endParaRPr>
          </a:p>
        </p:txBody>
      </p:sp>
      <p:sp>
        <p:nvSpPr>
          <p:cNvPr id="11" name="Text Placeholder 5">
            <a:extLst>
              <a:ext uri="{FF2B5EF4-FFF2-40B4-BE49-F238E27FC236}">
                <a16:creationId xmlns:a16="http://schemas.microsoft.com/office/drawing/2014/main" id="{54697D7E-0985-16F0-AE8A-DF10C1B75EC6}"/>
              </a:ext>
            </a:extLst>
          </p:cNvPr>
          <p:cNvSpPr txBox="1">
            <a:spLocks/>
          </p:cNvSpPr>
          <p:nvPr/>
        </p:nvSpPr>
        <p:spPr>
          <a:xfrm>
            <a:off x="634175" y="1287038"/>
            <a:ext cx="7875650" cy="343866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lnSpc>
                <a:spcPct val="114000"/>
              </a:lnSpc>
              <a:spcBef>
                <a:spcPts val="0"/>
              </a:spcBef>
              <a:spcAft>
                <a:spcPts val="600"/>
              </a:spcAft>
            </a:pPr>
            <a:r>
              <a:rPr lang="en-US" sz="2000" dirty="0">
                <a:latin typeface="Open Sans"/>
                <a:ea typeface="Open Sans"/>
                <a:cs typeface="Open Sans"/>
              </a:rPr>
              <a:t>Create a sense of belonging</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lvl="1">
              <a:lnSpc>
                <a:spcPct val="114000"/>
              </a:lnSpc>
              <a:spcBef>
                <a:spcPts val="0"/>
              </a:spcBef>
              <a:spcAft>
                <a:spcPts val="600"/>
              </a:spcAft>
            </a:pPr>
            <a:r>
              <a:rPr lang="en-US" dirty="0">
                <a:latin typeface="Open Sans"/>
                <a:ea typeface="Open Sans"/>
                <a:cs typeface="Open Sans"/>
              </a:rPr>
              <a:t>Take the time to do introductions</a:t>
            </a: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Bef>
                <a:spcPts val="0"/>
              </a:spcBef>
              <a:spcAft>
                <a:spcPts val="600"/>
              </a:spcAft>
            </a:pPr>
            <a:r>
              <a:rPr lang="en-US" sz="2000" dirty="0">
                <a:latin typeface="Open Sans"/>
                <a:ea typeface="Open Sans"/>
                <a:cs typeface="Open Sans"/>
              </a:rPr>
              <a:t>Create a sense of community</a:t>
            </a:r>
          </a:p>
          <a:p>
            <a:pPr lvl="1">
              <a:lnSpc>
                <a:spcPct val="114000"/>
              </a:lnSpc>
              <a:spcBef>
                <a:spcPts val="0"/>
              </a:spcBef>
              <a:spcAft>
                <a:spcPts val="600"/>
              </a:spcAft>
            </a:pPr>
            <a:r>
              <a:rPr lang="en-US" dirty="0">
                <a:latin typeface="Open Sans"/>
                <a:ea typeface="Open Sans"/>
                <a:cs typeface="Open Sans"/>
              </a:rPr>
              <a:t>Do a group building activity that will help the group connect on a personal level</a:t>
            </a: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Bef>
                <a:spcPts val="0"/>
              </a:spcBef>
              <a:spcAft>
                <a:spcPts val="600"/>
              </a:spcAft>
            </a:pPr>
            <a:r>
              <a:rPr lang="en-US" sz="2000" dirty="0">
                <a:latin typeface="Open Sans"/>
                <a:ea typeface="Open Sans"/>
                <a:cs typeface="Open Sans"/>
              </a:rPr>
              <a:t>Utilize the Outreach and Partnerships Coordinator role</a:t>
            </a:r>
          </a:p>
          <a:p>
            <a:pPr lvl="1">
              <a:lnSpc>
                <a:spcPct val="114000"/>
              </a:lnSpc>
              <a:spcBef>
                <a:spcPts val="0"/>
              </a:spcBef>
              <a:spcAft>
                <a:spcPts val="600"/>
              </a:spcAft>
            </a:pPr>
            <a:r>
              <a:rPr lang="en-US" dirty="0">
                <a:latin typeface="Open Sans"/>
                <a:ea typeface="Open Sans"/>
                <a:cs typeface="Open Sans"/>
              </a:rPr>
              <a:t>Grow your group through local outreach</a:t>
            </a:r>
          </a:p>
          <a:p>
            <a:pPr marL="0" indent="0">
              <a:buNone/>
            </a:pPr>
            <a:endParaRPr lang="en-US" sz="1400" dirty="0">
              <a:latin typeface="Open Sans"/>
              <a:ea typeface="Open Sans"/>
              <a:cs typeface="Arial"/>
            </a:endParaRPr>
          </a:p>
        </p:txBody>
      </p:sp>
    </p:spTree>
    <p:extLst>
      <p:ext uri="{BB962C8B-B14F-4D97-AF65-F5344CB8AC3E}">
        <p14:creationId xmlns:p14="http://schemas.microsoft.com/office/powerpoint/2010/main" val="4108636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42</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11" name="Text Placeholder 5">
            <a:extLst>
              <a:ext uri="{FF2B5EF4-FFF2-40B4-BE49-F238E27FC236}">
                <a16:creationId xmlns:a16="http://schemas.microsoft.com/office/drawing/2014/main" id="{54697D7E-0985-16F0-AE8A-DF10C1B75EC6}"/>
              </a:ext>
            </a:extLst>
          </p:cNvPr>
          <p:cNvSpPr txBox="1">
            <a:spLocks/>
          </p:cNvSpPr>
          <p:nvPr/>
        </p:nvSpPr>
        <p:spPr>
          <a:xfrm>
            <a:off x="634175" y="1287038"/>
            <a:ext cx="7875650" cy="343866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lnSpc>
                <a:spcPct val="114000"/>
              </a:lnSpc>
              <a:spcBef>
                <a:spcPts val="0"/>
              </a:spcBef>
              <a:spcAft>
                <a:spcPts val="600"/>
              </a:spcAft>
            </a:pPr>
            <a:r>
              <a:rPr lang="en-US" dirty="0">
                <a:latin typeface="Open Sans"/>
                <a:ea typeface="+mn-lt"/>
                <a:cs typeface="+mn-lt"/>
              </a:rPr>
              <a:t>Utilize the New Advocate Mentor role</a:t>
            </a:r>
          </a:p>
          <a:p>
            <a:pPr marL="746125" lvl="1" indent="-344488">
              <a:lnSpc>
                <a:spcPct val="114000"/>
              </a:lnSpc>
              <a:spcBef>
                <a:spcPts val="0"/>
              </a:spcBef>
              <a:spcAft>
                <a:spcPts val="600"/>
              </a:spcAft>
            </a:pPr>
            <a:r>
              <a:rPr lang="en-US" sz="2400" dirty="0">
                <a:latin typeface="Open Sans"/>
                <a:ea typeface="+mn-lt"/>
                <a:cs typeface="+mn-lt"/>
              </a:rPr>
              <a:t>Welcome new advocates and give them coaching and support</a:t>
            </a:r>
          </a:p>
          <a:p>
            <a:pPr>
              <a:lnSpc>
                <a:spcPct val="114000"/>
              </a:lnSpc>
              <a:spcBef>
                <a:spcPts val="0"/>
              </a:spcBef>
              <a:spcAft>
                <a:spcPts val="600"/>
              </a:spcAft>
            </a:pPr>
            <a:r>
              <a:rPr lang="en-US" dirty="0">
                <a:latin typeface="Open Sans"/>
                <a:ea typeface="+mn-lt"/>
                <a:cs typeface="+mn-lt"/>
              </a:rPr>
              <a:t>Understand that commitment is a journey</a:t>
            </a:r>
          </a:p>
          <a:p>
            <a:pPr marL="746125" lvl="1" indent="-344488">
              <a:lnSpc>
                <a:spcPct val="114000"/>
              </a:lnSpc>
              <a:spcBef>
                <a:spcPts val="0"/>
              </a:spcBef>
              <a:spcAft>
                <a:spcPts val="600"/>
              </a:spcAft>
            </a:pPr>
            <a:r>
              <a:rPr lang="en-US" sz="2400" dirty="0">
                <a:latin typeface="Open Sans"/>
                <a:ea typeface="+mn-lt"/>
                <a:cs typeface="+mn-lt"/>
              </a:rPr>
              <a:t>Redefine what commitment looks like</a:t>
            </a:r>
          </a:p>
          <a:p>
            <a:pPr marL="0" indent="0">
              <a:buNone/>
            </a:pPr>
            <a:endParaRPr lang="en-US" sz="1800" dirty="0">
              <a:latin typeface="Open Sans"/>
              <a:ea typeface="Open Sans"/>
              <a:cs typeface="Open Sans"/>
            </a:endParaRPr>
          </a:p>
        </p:txBody>
      </p:sp>
      <p:sp>
        <p:nvSpPr>
          <p:cNvPr id="6" name="Title 1">
            <a:extLst>
              <a:ext uri="{FF2B5EF4-FFF2-40B4-BE49-F238E27FC236}">
                <a16:creationId xmlns:a16="http://schemas.microsoft.com/office/drawing/2014/main" id="{CCDA5A56-BC31-5CE0-C840-4B6E3BACA55C}"/>
              </a:ext>
            </a:extLst>
          </p:cNvPr>
          <p:cNvSpPr txBox="1">
            <a:spLocks/>
          </p:cNvSpPr>
          <p:nvPr/>
        </p:nvSpPr>
        <p:spPr>
          <a:xfrm>
            <a:off x="2010556" y="412998"/>
            <a:ext cx="5122887"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D50032"/>
                </a:solidFill>
                <a:latin typeface="Open Sans"/>
                <a:ea typeface="Open Sans"/>
                <a:cs typeface="Open Sans"/>
              </a:rPr>
              <a:t>Meeting Emotional Needs of New Advocates</a:t>
            </a:r>
            <a:endParaRPr lang="en-US" sz="2800" b="1" dirty="0">
              <a:solidFill>
                <a:schemeClr val="tx2"/>
              </a:solidFill>
              <a:latin typeface="Open Sans"/>
              <a:ea typeface="Open Sans"/>
              <a:cs typeface="Open Sans"/>
            </a:endParaRPr>
          </a:p>
        </p:txBody>
      </p:sp>
    </p:spTree>
    <p:extLst>
      <p:ext uri="{BB962C8B-B14F-4D97-AF65-F5344CB8AC3E}">
        <p14:creationId xmlns:p14="http://schemas.microsoft.com/office/powerpoint/2010/main" val="3274493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43</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634175" y="157843"/>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D50032"/>
                </a:solidFill>
                <a:latin typeface="Open Sans"/>
                <a:ea typeface="Open Sans"/>
                <a:cs typeface="Open Sans"/>
              </a:rPr>
              <a:t>Meeting Informational Needs</a:t>
            </a:r>
            <a:endParaRPr lang="en-US" sz="2800" b="1" dirty="0">
              <a:solidFill>
                <a:schemeClr val="tx2"/>
              </a:solidFill>
              <a:latin typeface="Open Sans"/>
              <a:ea typeface="Open Sans"/>
              <a:cs typeface="Open Sans"/>
            </a:endParaRPr>
          </a:p>
        </p:txBody>
      </p:sp>
      <p:sp>
        <p:nvSpPr>
          <p:cNvPr id="11" name="Text Placeholder 5">
            <a:extLst>
              <a:ext uri="{FF2B5EF4-FFF2-40B4-BE49-F238E27FC236}">
                <a16:creationId xmlns:a16="http://schemas.microsoft.com/office/drawing/2014/main" id="{54697D7E-0985-16F0-AE8A-DF10C1B75EC6}"/>
              </a:ext>
            </a:extLst>
          </p:cNvPr>
          <p:cNvSpPr txBox="1">
            <a:spLocks/>
          </p:cNvSpPr>
          <p:nvPr/>
        </p:nvSpPr>
        <p:spPr>
          <a:xfrm>
            <a:off x="343813" y="947517"/>
            <a:ext cx="8456371" cy="343866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lnSpc>
                <a:spcPct val="114000"/>
              </a:lnSpc>
              <a:spcBef>
                <a:spcPts val="0"/>
              </a:spcBef>
              <a:spcAft>
                <a:spcPts val="600"/>
              </a:spcAft>
            </a:pPr>
            <a:r>
              <a:rPr lang="en-US" sz="2000" dirty="0">
                <a:latin typeface="Open Sans"/>
                <a:ea typeface="Open Sans"/>
                <a:cs typeface="Open Sans"/>
              </a:rPr>
              <a:t>Walk new advocates through resources and tools</a:t>
            </a:r>
          </a:p>
          <a:p>
            <a:pPr lvl="1">
              <a:lnSpc>
                <a:spcPct val="114000"/>
              </a:lnSpc>
              <a:spcBef>
                <a:spcPts val="0"/>
              </a:spcBef>
              <a:spcAft>
                <a:spcPts val="600"/>
              </a:spcAft>
            </a:pPr>
            <a:r>
              <a:rPr lang="en-US" dirty="0">
                <a:latin typeface="Open Sans"/>
                <a:ea typeface="Open Sans"/>
                <a:cs typeface="Open Sans"/>
              </a:rPr>
              <a:t>Take the time to show </a:t>
            </a:r>
            <a:r>
              <a:rPr lang="en-US" i="1" dirty="0">
                <a:latin typeface="Open Sans"/>
                <a:ea typeface="Open Sans"/>
                <a:cs typeface="Open Sans"/>
              </a:rPr>
              <a:t>and</a:t>
            </a:r>
            <a:r>
              <a:rPr lang="en-US" dirty="0">
                <a:latin typeface="Open Sans"/>
                <a:ea typeface="Open Sans"/>
                <a:cs typeface="Open Sans"/>
              </a:rPr>
              <a:t> tell</a:t>
            </a: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Bef>
                <a:spcPts val="0"/>
              </a:spcBef>
              <a:spcAft>
                <a:spcPts val="600"/>
              </a:spcAft>
            </a:pPr>
            <a:r>
              <a:rPr lang="en-US" sz="2000" dirty="0">
                <a:latin typeface="Open Sans"/>
                <a:ea typeface="Open Sans"/>
                <a:cs typeface="Open Sans"/>
              </a:rPr>
              <a:t>Help new advocates become familiar with campaigns</a:t>
            </a:r>
          </a:p>
          <a:p>
            <a:pPr lvl="1">
              <a:lnSpc>
                <a:spcPct val="114000"/>
              </a:lnSpc>
              <a:spcBef>
                <a:spcPts val="0"/>
              </a:spcBef>
              <a:spcAft>
                <a:spcPts val="600"/>
              </a:spcAft>
            </a:pPr>
            <a:r>
              <a:rPr lang="en-US" dirty="0">
                <a:latin typeface="Open Sans"/>
                <a:ea typeface="Open Sans"/>
                <a:cs typeface="Open Sans"/>
              </a:rPr>
              <a:t>Provide resources</a:t>
            </a:r>
            <a:endParaRPr lang="en-US" dirty="0">
              <a:latin typeface="Open Sans" panose="020B0606030504020204" pitchFamily="34" charset="0"/>
              <a:ea typeface="Open Sans" panose="020B0606030504020204" pitchFamily="34" charset="0"/>
              <a:cs typeface="Open Sans" panose="020B0606030504020204" pitchFamily="34" charset="0"/>
            </a:endParaRPr>
          </a:p>
          <a:p>
            <a:pPr lvl="1">
              <a:lnSpc>
                <a:spcPct val="114000"/>
              </a:lnSpc>
              <a:spcBef>
                <a:spcPts val="0"/>
              </a:spcBef>
              <a:spcAft>
                <a:spcPts val="600"/>
              </a:spcAft>
            </a:pPr>
            <a:r>
              <a:rPr lang="en-US" dirty="0">
                <a:latin typeface="Open Sans"/>
                <a:ea typeface="Open Sans"/>
                <a:cs typeface="Open Sans"/>
              </a:rPr>
              <a:t>Reiterate webinar and forum opportunities </a:t>
            </a:r>
            <a:endParaRPr lang="en-US" dirty="0">
              <a:latin typeface="Open Sans" panose="020B0606030504020204" pitchFamily="34" charset="0"/>
              <a:ea typeface="Open Sans" panose="020B0606030504020204" pitchFamily="34" charset="0"/>
              <a:cs typeface="Open Sans" panose="020B0606030504020204" pitchFamily="34" charset="0"/>
            </a:endParaRPr>
          </a:p>
          <a:p>
            <a:pPr lvl="1">
              <a:lnSpc>
                <a:spcPct val="114000"/>
              </a:lnSpc>
              <a:spcBef>
                <a:spcPts val="0"/>
              </a:spcBef>
              <a:spcAft>
                <a:spcPts val="600"/>
              </a:spcAft>
            </a:pPr>
            <a:r>
              <a:rPr lang="en-US" dirty="0">
                <a:latin typeface="Open Sans"/>
                <a:ea typeface="Open Sans"/>
                <a:cs typeface="Open Sans"/>
              </a:rPr>
              <a:t>Encourage new advocates to make the issues personal</a:t>
            </a: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Bef>
                <a:spcPts val="0"/>
              </a:spcBef>
              <a:spcAft>
                <a:spcPts val="600"/>
              </a:spcAft>
            </a:pPr>
            <a:r>
              <a:rPr lang="en-US" sz="2000" dirty="0">
                <a:latin typeface="Open Sans"/>
                <a:ea typeface="Open Sans"/>
                <a:cs typeface="Open Sans"/>
              </a:rPr>
              <a:t>Prepare beforehand to utilize shared leadership within your group</a:t>
            </a:r>
          </a:p>
          <a:p>
            <a:pPr marL="685800" lvl="1">
              <a:lnSpc>
                <a:spcPct val="114000"/>
              </a:lnSpc>
              <a:spcBef>
                <a:spcPts val="0"/>
              </a:spcBef>
              <a:spcAft>
                <a:spcPts val="600"/>
              </a:spcAft>
            </a:pPr>
            <a:r>
              <a:rPr lang="en-US" dirty="0">
                <a:latin typeface="Open Sans"/>
                <a:ea typeface="Open Sans"/>
                <a:cs typeface="Open Sans"/>
              </a:rPr>
              <a:t>Group Leader, Outreach and Partnerships Coordinator, New Advocate Mentor, and Action Network Manager</a:t>
            </a:r>
          </a:p>
          <a:p>
            <a:pPr marL="0" indent="0">
              <a:buNone/>
            </a:pPr>
            <a:endParaRPr lang="en-US" sz="1600" dirty="0"/>
          </a:p>
          <a:p>
            <a:pPr marL="0" indent="0">
              <a:buNone/>
            </a:pPr>
            <a:endParaRPr lang="en-US" sz="1600" dirty="0"/>
          </a:p>
          <a:p>
            <a:pPr marL="0" indent="0">
              <a:buNone/>
            </a:pPr>
            <a:endParaRPr lang="en-US" sz="1600" dirty="0">
              <a:cs typeface="Arial"/>
            </a:endParaRPr>
          </a:p>
        </p:txBody>
      </p:sp>
    </p:spTree>
    <p:extLst>
      <p:ext uri="{BB962C8B-B14F-4D97-AF65-F5344CB8AC3E}">
        <p14:creationId xmlns:p14="http://schemas.microsoft.com/office/powerpoint/2010/main" val="2993916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44</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7" name="Text Placeholder 6">
            <a:extLst>
              <a:ext uri="{FF2B5EF4-FFF2-40B4-BE49-F238E27FC236}">
                <a16:creationId xmlns:a16="http://schemas.microsoft.com/office/drawing/2014/main" id="{38D04229-BBFD-00C7-980F-EDCE775262F3}"/>
              </a:ext>
            </a:extLst>
          </p:cNvPr>
          <p:cNvSpPr>
            <a:spLocks noGrp="1"/>
          </p:cNvSpPr>
          <p:nvPr>
            <p:ph type="body" sz="quarter" idx="3"/>
          </p:nvPr>
        </p:nvSpPr>
        <p:spPr>
          <a:xfrm>
            <a:off x="4645024" y="1200150"/>
            <a:ext cx="4041775" cy="1126490"/>
          </a:xfrm>
        </p:spPr>
        <p:txBody>
          <a:bodyPr anchor="ctr">
            <a:noAutofit/>
          </a:bodyPr>
          <a:lstStyle/>
          <a:p>
            <a:pPr algn="ctr"/>
            <a:r>
              <a:rPr lang="en-US" dirty="0"/>
              <a:t>Molly Dreznick</a:t>
            </a:r>
          </a:p>
          <a:p>
            <a:pPr algn="ctr"/>
            <a:r>
              <a:rPr lang="en-US" b="0" dirty="0"/>
              <a:t>Grassroots Advocate</a:t>
            </a:r>
            <a:endParaRPr lang="en-US" sz="2000" b="0" dirty="0"/>
          </a:p>
        </p:txBody>
      </p:sp>
      <p:sp>
        <p:nvSpPr>
          <p:cNvPr id="9" name="Content Placeholder 8">
            <a:extLst>
              <a:ext uri="{FF2B5EF4-FFF2-40B4-BE49-F238E27FC236}">
                <a16:creationId xmlns:a16="http://schemas.microsoft.com/office/drawing/2014/main" id="{5C0C2F99-3800-B01D-A5F8-5C0FBC48B9B3}"/>
              </a:ext>
            </a:extLst>
          </p:cNvPr>
          <p:cNvSpPr>
            <a:spLocks noGrp="1"/>
          </p:cNvSpPr>
          <p:nvPr>
            <p:ph sz="quarter" idx="4"/>
          </p:nvPr>
        </p:nvSpPr>
        <p:spPr>
          <a:xfrm>
            <a:off x="4494212" y="2712958"/>
            <a:ext cx="4343400" cy="2430542"/>
          </a:xfrm>
        </p:spPr>
        <p:txBody>
          <a:bodyPr>
            <a:normAutofit/>
          </a:bodyPr>
          <a:lstStyle/>
          <a:p>
            <a:pPr marL="0" indent="0" algn="ctr">
              <a:buNone/>
            </a:pPr>
            <a:r>
              <a:rPr lang="en-US" dirty="0"/>
              <a:t>Mentorship and clear communication empowered me to take powerful action as a new advocate</a:t>
            </a:r>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634729" y="260101"/>
            <a:ext cx="7326424"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D50032"/>
                </a:solidFill>
                <a:latin typeface="Open Sans"/>
              </a:rPr>
              <a:t>Share: New Advocate Support = Success</a:t>
            </a:r>
          </a:p>
        </p:txBody>
      </p:sp>
      <p:pic>
        <p:nvPicPr>
          <p:cNvPr id="3" name="Picture 2" descr="A person wearing glasses&#10;&#10;Description automatically generated with low confidence">
            <a:extLst>
              <a:ext uri="{FF2B5EF4-FFF2-40B4-BE49-F238E27FC236}">
                <a16:creationId xmlns:a16="http://schemas.microsoft.com/office/drawing/2014/main" id="{00ECB2EC-306E-93B4-A0F5-CE5135ABC111}"/>
              </a:ext>
            </a:extLst>
          </p:cNvPr>
          <p:cNvPicPr>
            <a:picLocks noChangeAspect="1"/>
          </p:cNvPicPr>
          <p:nvPr/>
        </p:nvPicPr>
        <p:blipFill rotWithShape="1">
          <a:blip r:embed="rId3"/>
          <a:srcRect r="-19" b="-17"/>
          <a:stretch/>
        </p:blipFill>
        <p:spPr>
          <a:xfrm>
            <a:off x="1216838" y="1200150"/>
            <a:ext cx="2763490" cy="3247180"/>
          </a:xfrm>
          <a:prstGeom prst="rect">
            <a:avLst/>
          </a:prstGeom>
        </p:spPr>
      </p:pic>
    </p:spTree>
    <p:extLst>
      <p:ext uri="{BB962C8B-B14F-4D97-AF65-F5344CB8AC3E}">
        <p14:creationId xmlns:p14="http://schemas.microsoft.com/office/powerpoint/2010/main" val="4135670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45</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7" name="Text Placeholder 6">
            <a:extLst>
              <a:ext uri="{FF2B5EF4-FFF2-40B4-BE49-F238E27FC236}">
                <a16:creationId xmlns:a16="http://schemas.microsoft.com/office/drawing/2014/main" id="{38D04229-BBFD-00C7-980F-EDCE775262F3}"/>
              </a:ext>
            </a:extLst>
          </p:cNvPr>
          <p:cNvSpPr>
            <a:spLocks noGrp="1"/>
          </p:cNvSpPr>
          <p:nvPr>
            <p:ph type="body" sz="quarter" idx="3"/>
          </p:nvPr>
        </p:nvSpPr>
        <p:spPr>
          <a:xfrm>
            <a:off x="4645025" y="1200150"/>
            <a:ext cx="4041775" cy="1126490"/>
          </a:xfrm>
        </p:spPr>
        <p:txBody>
          <a:bodyPr anchor="ctr">
            <a:noAutofit/>
          </a:bodyPr>
          <a:lstStyle/>
          <a:p>
            <a:pPr algn="ctr"/>
            <a:r>
              <a:rPr lang="en-US" dirty="0"/>
              <a:t>Rita Egan</a:t>
            </a:r>
          </a:p>
          <a:p>
            <a:pPr algn="ctr"/>
            <a:r>
              <a:rPr lang="en-US" b="0" dirty="0"/>
              <a:t>Grassroots Advocate</a:t>
            </a:r>
          </a:p>
        </p:txBody>
      </p:sp>
      <p:sp>
        <p:nvSpPr>
          <p:cNvPr id="9" name="Content Placeholder 8">
            <a:extLst>
              <a:ext uri="{FF2B5EF4-FFF2-40B4-BE49-F238E27FC236}">
                <a16:creationId xmlns:a16="http://schemas.microsoft.com/office/drawing/2014/main" id="{5C0C2F99-3800-B01D-A5F8-5C0FBC48B9B3}"/>
              </a:ext>
            </a:extLst>
          </p:cNvPr>
          <p:cNvSpPr>
            <a:spLocks noGrp="1"/>
          </p:cNvSpPr>
          <p:nvPr>
            <p:ph sz="quarter" idx="4"/>
          </p:nvPr>
        </p:nvSpPr>
        <p:spPr>
          <a:xfrm>
            <a:off x="4645024" y="2558281"/>
            <a:ext cx="4041775" cy="1858146"/>
          </a:xfrm>
        </p:spPr>
        <p:txBody>
          <a:bodyPr>
            <a:normAutofit/>
          </a:bodyPr>
          <a:lstStyle/>
          <a:p>
            <a:pPr marL="0" indent="0" algn="ctr">
              <a:buNone/>
            </a:pPr>
            <a:r>
              <a:rPr lang="en-US" dirty="0"/>
              <a:t>Personal relationships and invitations to engage helped me to succeed as an advocate </a:t>
            </a:r>
          </a:p>
        </p:txBody>
      </p:sp>
      <p:sp>
        <p:nvSpPr>
          <p:cNvPr id="11" name="Title 1">
            <a:extLst>
              <a:ext uri="{FF2B5EF4-FFF2-40B4-BE49-F238E27FC236}">
                <a16:creationId xmlns:a16="http://schemas.microsoft.com/office/drawing/2014/main" id="{373A8765-A894-10E1-9F66-409720946EE3}"/>
              </a:ext>
            </a:extLst>
          </p:cNvPr>
          <p:cNvSpPr txBox="1">
            <a:spLocks/>
          </p:cNvSpPr>
          <p:nvPr/>
        </p:nvSpPr>
        <p:spPr>
          <a:xfrm>
            <a:off x="888685" y="173342"/>
            <a:ext cx="736662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D50032"/>
                </a:solidFill>
                <a:latin typeface="Open Sans"/>
              </a:rPr>
              <a:t>Share: New Advocate Support = Success</a:t>
            </a:r>
          </a:p>
        </p:txBody>
      </p:sp>
      <p:pic>
        <p:nvPicPr>
          <p:cNvPr id="3" name="Picture 2" descr="A picture containing person, person, outdoor, glasses&#10;&#10;Description automatically generated">
            <a:extLst>
              <a:ext uri="{FF2B5EF4-FFF2-40B4-BE49-F238E27FC236}">
                <a16:creationId xmlns:a16="http://schemas.microsoft.com/office/drawing/2014/main" id="{9DDC92F8-2F97-5794-1156-1C3816759A51}"/>
              </a:ext>
            </a:extLst>
          </p:cNvPr>
          <p:cNvPicPr>
            <a:picLocks noChangeAspect="1"/>
          </p:cNvPicPr>
          <p:nvPr/>
        </p:nvPicPr>
        <p:blipFill rotWithShape="1">
          <a:blip r:embed="rId3"/>
          <a:srcRect b="-32"/>
          <a:stretch/>
        </p:blipFill>
        <p:spPr>
          <a:xfrm>
            <a:off x="1140543" y="1208098"/>
            <a:ext cx="2548050" cy="3224843"/>
          </a:xfrm>
          <a:prstGeom prst="rect">
            <a:avLst/>
          </a:prstGeom>
        </p:spPr>
      </p:pic>
    </p:spTree>
    <p:extLst>
      <p:ext uri="{BB962C8B-B14F-4D97-AF65-F5344CB8AC3E}">
        <p14:creationId xmlns:p14="http://schemas.microsoft.com/office/powerpoint/2010/main" val="3347499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46</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581699" y="198945"/>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D50032"/>
                </a:solidFill>
                <a:latin typeface="Open Sans"/>
                <a:ea typeface="Open Sans"/>
                <a:cs typeface="Open Sans"/>
              </a:rPr>
              <a:t>Breakout Room Prompts</a:t>
            </a:r>
            <a:endParaRPr lang="en-US" sz="2800" b="1" dirty="0">
              <a:solidFill>
                <a:schemeClr val="tx2"/>
              </a:solidFill>
              <a:latin typeface="Open Sans"/>
              <a:ea typeface="Open Sans"/>
              <a:cs typeface="Open Sans"/>
            </a:endParaRPr>
          </a:p>
        </p:txBody>
      </p:sp>
      <p:sp>
        <p:nvSpPr>
          <p:cNvPr id="11" name="Text Placeholder 5">
            <a:extLst>
              <a:ext uri="{FF2B5EF4-FFF2-40B4-BE49-F238E27FC236}">
                <a16:creationId xmlns:a16="http://schemas.microsoft.com/office/drawing/2014/main" id="{54697D7E-0985-16F0-AE8A-DF10C1B75EC6}"/>
              </a:ext>
            </a:extLst>
          </p:cNvPr>
          <p:cNvSpPr txBox="1">
            <a:spLocks/>
          </p:cNvSpPr>
          <p:nvPr/>
        </p:nvSpPr>
        <p:spPr>
          <a:xfrm>
            <a:off x="414338" y="1086411"/>
            <a:ext cx="8210373" cy="343866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457200" indent="-457200">
              <a:lnSpc>
                <a:spcPct val="114000"/>
              </a:lnSpc>
              <a:spcBef>
                <a:spcPts val="0"/>
              </a:spcBef>
              <a:spcAft>
                <a:spcPts val="1200"/>
              </a:spcAft>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What outreach ideas are you most excited about trying and what would that success look like for you?</a:t>
            </a:r>
          </a:p>
          <a:p>
            <a:pPr marL="457200" indent="-457200">
              <a:lnSpc>
                <a:spcPct val="114000"/>
              </a:lnSpc>
              <a:spcBef>
                <a:spcPts val="0"/>
              </a:spcBef>
              <a:spcAft>
                <a:spcPts val="1200"/>
              </a:spcAft>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Despite past outreach challenges, what can you do now to reach new advocates in your community? This is an opportunity to be creative and think outside of the box.</a:t>
            </a:r>
          </a:p>
          <a:p>
            <a:pPr marL="457200" indent="-457200">
              <a:buFont typeface="+mj-lt"/>
              <a:buAutoNum type="arabicPeriod"/>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600" dirty="0"/>
          </a:p>
        </p:txBody>
      </p:sp>
    </p:spTree>
    <p:extLst>
      <p:ext uri="{BB962C8B-B14F-4D97-AF65-F5344CB8AC3E}">
        <p14:creationId xmlns:p14="http://schemas.microsoft.com/office/powerpoint/2010/main" val="1581624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D024-70C9-A11F-578A-13CF64E8440E}"/>
              </a:ext>
            </a:extLst>
          </p:cNvPr>
          <p:cNvSpPr>
            <a:spLocks noGrp="1"/>
          </p:cNvSpPr>
          <p:nvPr>
            <p:ph type="title"/>
          </p:nvPr>
        </p:nvSpPr>
        <p:spPr>
          <a:xfrm>
            <a:off x="179882" y="0"/>
            <a:ext cx="7963623" cy="1228120"/>
          </a:xfrm>
        </p:spPr>
        <p:txBody>
          <a:bodyPr>
            <a:normAutofit/>
          </a:bodyPr>
          <a:lstStyle/>
          <a:p>
            <a:r>
              <a:rPr lang="en-US" sz="3200" b="1" i="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3200" b="1" i="0" dirty="0">
                <a:solidFill>
                  <a:srgbClr val="D50032"/>
                </a:solidFill>
                <a:effectLst/>
                <a:latin typeface="Open Sans" panose="020B0606030504020204" pitchFamily="34" charset="0"/>
                <a:ea typeface="Open Sans" panose="020B0606030504020204" pitchFamily="34" charset="0"/>
                <a:cs typeface="Open Sans" panose="020B0606030504020204" pitchFamily="34" charset="0"/>
              </a:rPr>
              <a:t>Outreach: Preparing for Success</a:t>
            </a:r>
            <a:endParaRPr lang="en-US" sz="3200" b="1"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C3CEBEE2-16EE-6C12-946E-96746FE2A46E}"/>
              </a:ext>
            </a:extLst>
          </p:cNvPr>
          <p:cNvSpPr txBox="1"/>
          <p:nvPr/>
        </p:nvSpPr>
        <p:spPr>
          <a:xfrm>
            <a:off x="1413513" y="998763"/>
            <a:ext cx="7900787" cy="4401205"/>
          </a:xfrm>
          <a:prstGeom prst="rect">
            <a:avLst/>
          </a:prstGeom>
          <a:noFill/>
        </p:spPr>
        <p:txBody>
          <a:bodyPr wrap="square" rtlCol="0">
            <a:spAutoFit/>
          </a:bodyPr>
          <a:lstStyle/>
          <a:p>
            <a:endParaRPr lang="en-US" sz="2800" dirty="0"/>
          </a:p>
          <a:p>
            <a:r>
              <a:rPr lang="en-US" sz="2800" b="1" dirty="0"/>
              <a:t>Set outreach goals and create a plan</a:t>
            </a:r>
          </a:p>
          <a:p>
            <a:endParaRPr lang="en-US" sz="2800" dirty="0"/>
          </a:p>
          <a:p>
            <a:endParaRPr lang="en-US" sz="2800" dirty="0"/>
          </a:p>
          <a:p>
            <a:r>
              <a:rPr lang="en-US" sz="2800" b="1" dirty="0"/>
              <a:t>Prepare to receive new advocates</a:t>
            </a:r>
          </a:p>
          <a:p>
            <a:endParaRPr lang="en-US" sz="2800" dirty="0"/>
          </a:p>
          <a:p>
            <a:endParaRPr lang="en-US" sz="2800" dirty="0"/>
          </a:p>
          <a:p>
            <a:r>
              <a:rPr lang="en-US" sz="2800" b="1" dirty="0"/>
              <a:t>Engage with candidates and community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pic>
        <p:nvPicPr>
          <p:cNvPr id="5" name="Graphic 4" descr="List with solid fill">
            <a:extLst>
              <a:ext uri="{FF2B5EF4-FFF2-40B4-BE49-F238E27FC236}">
                <a16:creationId xmlns:a16="http://schemas.microsoft.com/office/drawing/2014/main" id="{FB0DDF8A-1748-7CBA-16A5-C89C29D026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823" y="1228120"/>
            <a:ext cx="914400" cy="914400"/>
          </a:xfrm>
          <a:prstGeom prst="rect">
            <a:avLst/>
          </a:prstGeom>
        </p:spPr>
      </p:pic>
      <p:pic>
        <p:nvPicPr>
          <p:cNvPr id="8" name="Graphic 7" descr="Users with solid fill">
            <a:extLst>
              <a:ext uri="{FF2B5EF4-FFF2-40B4-BE49-F238E27FC236}">
                <a16:creationId xmlns:a16="http://schemas.microsoft.com/office/drawing/2014/main" id="{B2589C75-828C-C9B1-2242-54BE463730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9823" y="2497970"/>
            <a:ext cx="914400" cy="914400"/>
          </a:xfrm>
          <a:prstGeom prst="rect">
            <a:avLst/>
          </a:prstGeom>
        </p:spPr>
      </p:pic>
      <p:pic>
        <p:nvPicPr>
          <p:cNvPr id="12" name="Graphic 11" descr="Cycle with people with solid fill">
            <a:extLst>
              <a:ext uri="{FF2B5EF4-FFF2-40B4-BE49-F238E27FC236}">
                <a16:creationId xmlns:a16="http://schemas.microsoft.com/office/drawing/2014/main" id="{E2EF0FAD-8535-F644-6C60-CE279492E9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4606" y="3767820"/>
            <a:ext cx="1124262" cy="1124262"/>
          </a:xfrm>
          <a:prstGeom prst="rect">
            <a:avLst/>
          </a:prstGeom>
        </p:spPr>
      </p:pic>
      <p:sp>
        <p:nvSpPr>
          <p:cNvPr id="9" name="Rectangle 5">
            <a:extLst>
              <a:ext uri="{FF2B5EF4-FFF2-40B4-BE49-F238E27FC236}">
                <a16:creationId xmlns:a16="http://schemas.microsoft.com/office/drawing/2014/main" id="{8D3C77F3-565D-4900-E927-F3AFE8BFD9FF}"/>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47</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3942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324853-E83A-F747-F266-58AD79ED0D2B}"/>
              </a:ext>
            </a:extLst>
          </p:cNvPr>
          <p:cNvPicPr>
            <a:picLocks noChangeAspect="1"/>
          </p:cNvPicPr>
          <p:nvPr/>
        </p:nvPicPr>
        <p:blipFill>
          <a:blip r:embed="rId2"/>
          <a:stretch>
            <a:fillRect/>
          </a:stretch>
        </p:blipFill>
        <p:spPr>
          <a:xfrm>
            <a:off x="1127542" y="762889"/>
            <a:ext cx="6535447" cy="4070218"/>
          </a:xfrm>
          <a:prstGeom prst="rect">
            <a:avLst/>
          </a:prstGeom>
        </p:spPr>
      </p:pic>
      <p:sp>
        <p:nvSpPr>
          <p:cNvPr id="2" name="Title 1">
            <a:extLst>
              <a:ext uri="{FF2B5EF4-FFF2-40B4-BE49-F238E27FC236}">
                <a16:creationId xmlns:a16="http://schemas.microsoft.com/office/drawing/2014/main" id="{90D6C100-D1F1-0F80-95BC-7717324BED65}"/>
              </a:ext>
            </a:extLst>
          </p:cNvPr>
          <p:cNvSpPr>
            <a:spLocks noGrp="1"/>
          </p:cNvSpPr>
          <p:nvPr>
            <p:ph type="title"/>
          </p:nvPr>
        </p:nvSpPr>
        <p:spPr>
          <a:xfrm>
            <a:off x="504340" y="0"/>
            <a:ext cx="7781852" cy="656611"/>
          </a:xfrm>
        </p:spPr>
        <p:txBody>
          <a:bodyPr>
            <a:noAutofit/>
          </a:bodyPr>
          <a:lstStyle/>
          <a:p>
            <a:r>
              <a:rPr lang="en-US" sz="3600" b="1" i="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3200" b="1" i="0" dirty="0">
                <a:solidFill>
                  <a:srgbClr val="D50032"/>
                </a:solidFill>
                <a:effectLst/>
                <a:latin typeface="Open Sans" panose="020B0606030504020204" pitchFamily="34" charset="0"/>
                <a:ea typeface="Open Sans" panose="020B0606030504020204" pitchFamily="34" charset="0"/>
                <a:cs typeface="Open Sans" panose="020B0606030504020204" pitchFamily="34" charset="0"/>
              </a:rPr>
              <a:t>Outreach: Preparing for Success</a:t>
            </a:r>
            <a:endParaRPr lang="en-US" sz="3600" dirty="0">
              <a:solidFill>
                <a:srgbClr val="D50032"/>
              </a:solidFill>
            </a:endParaRPr>
          </a:p>
        </p:txBody>
      </p:sp>
      <p:sp>
        <p:nvSpPr>
          <p:cNvPr id="5" name="Oval 4">
            <a:extLst>
              <a:ext uri="{FF2B5EF4-FFF2-40B4-BE49-F238E27FC236}">
                <a16:creationId xmlns:a16="http://schemas.microsoft.com/office/drawing/2014/main" id="{C625137B-C7EC-DB6D-F678-03C962F1AE55}"/>
              </a:ext>
            </a:extLst>
          </p:cNvPr>
          <p:cNvSpPr/>
          <p:nvPr/>
        </p:nvSpPr>
        <p:spPr>
          <a:xfrm>
            <a:off x="3436383" y="4493143"/>
            <a:ext cx="1252497" cy="4462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5">
            <a:extLst>
              <a:ext uri="{FF2B5EF4-FFF2-40B4-BE49-F238E27FC236}">
                <a16:creationId xmlns:a16="http://schemas.microsoft.com/office/drawing/2014/main" id="{F5F8FD9E-2ACC-5C43-BA23-D0DEC16D9709}"/>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48</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7633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F314AC-ABEC-5532-0A6F-8AB9DD34F336}"/>
              </a:ext>
            </a:extLst>
          </p:cNvPr>
          <p:cNvPicPr>
            <a:picLocks noChangeAspect="1"/>
          </p:cNvPicPr>
          <p:nvPr/>
        </p:nvPicPr>
        <p:blipFill>
          <a:blip r:embed="rId2"/>
          <a:stretch>
            <a:fillRect/>
          </a:stretch>
        </p:blipFill>
        <p:spPr>
          <a:xfrm>
            <a:off x="1189757" y="771197"/>
            <a:ext cx="6426388" cy="4077515"/>
          </a:xfrm>
          <a:prstGeom prst="rect">
            <a:avLst/>
          </a:prstGeom>
        </p:spPr>
      </p:pic>
      <p:sp>
        <p:nvSpPr>
          <p:cNvPr id="9" name="Oval 8">
            <a:extLst>
              <a:ext uri="{FF2B5EF4-FFF2-40B4-BE49-F238E27FC236}">
                <a16:creationId xmlns:a16="http://schemas.microsoft.com/office/drawing/2014/main" id="{B1CC4558-7662-2029-AA56-E1E2B6779C26}"/>
              </a:ext>
            </a:extLst>
          </p:cNvPr>
          <p:cNvSpPr/>
          <p:nvPr/>
        </p:nvSpPr>
        <p:spPr>
          <a:xfrm>
            <a:off x="3540154" y="4541231"/>
            <a:ext cx="1156411" cy="42206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26A048F8-13F9-5354-CD5F-7E352B8ADB02}"/>
              </a:ext>
            </a:extLst>
          </p:cNvPr>
          <p:cNvSpPr/>
          <p:nvPr/>
        </p:nvSpPr>
        <p:spPr>
          <a:xfrm>
            <a:off x="986130" y="2596560"/>
            <a:ext cx="407253" cy="10517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F0E26969-E3F0-80C4-43FE-90A9851D91E1}"/>
              </a:ext>
            </a:extLst>
          </p:cNvPr>
          <p:cNvSpPr/>
          <p:nvPr/>
        </p:nvSpPr>
        <p:spPr>
          <a:xfrm>
            <a:off x="993218" y="3193797"/>
            <a:ext cx="407253" cy="10517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BE955977-1A75-0B98-E0A9-04A4E98829F8}"/>
              </a:ext>
            </a:extLst>
          </p:cNvPr>
          <p:cNvSpPr/>
          <p:nvPr/>
        </p:nvSpPr>
        <p:spPr>
          <a:xfrm>
            <a:off x="986129" y="3360970"/>
            <a:ext cx="407253" cy="10517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CF7D7D96-0E0D-4B20-708D-178D125ED181}"/>
              </a:ext>
            </a:extLst>
          </p:cNvPr>
          <p:cNvSpPr txBox="1">
            <a:spLocks/>
          </p:cNvSpPr>
          <p:nvPr/>
        </p:nvSpPr>
        <p:spPr>
          <a:xfrm>
            <a:off x="504340" y="0"/>
            <a:ext cx="7781852" cy="65661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Open Sans"/>
              <a:buNone/>
              <a:defRPr sz="5867"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400"/>
            <a:r>
              <a:rPr lang="en-US" sz="36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US" sz="3200" b="1" kern="0" dirty="0">
                <a:solidFill>
                  <a:srgbClr val="D50032"/>
                </a:solidFill>
                <a:latin typeface="Open Sans" panose="020B0606030504020204" pitchFamily="34" charset="0"/>
                <a:ea typeface="Open Sans" panose="020B0606030504020204" pitchFamily="34" charset="0"/>
                <a:cs typeface="Open Sans" panose="020B0606030504020204" pitchFamily="34" charset="0"/>
              </a:rPr>
              <a:t>Outreach: Preparing for Success</a:t>
            </a:r>
            <a:endParaRPr lang="en-US" sz="3600" kern="0" dirty="0">
              <a:solidFill>
                <a:srgbClr val="D50032"/>
              </a:solidFill>
            </a:endParaRPr>
          </a:p>
        </p:txBody>
      </p:sp>
      <p:sp>
        <p:nvSpPr>
          <p:cNvPr id="18" name="Rectangle 5">
            <a:extLst>
              <a:ext uri="{FF2B5EF4-FFF2-40B4-BE49-F238E27FC236}">
                <a16:creationId xmlns:a16="http://schemas.microsoft.com/office/drawing/2014/main" id="{DFD187EA-90A2-1955-F8DB-0AC0BC15EFEC}"/>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49</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4991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0C977-9917-92EE-039E-95282EE824C5}"/>
              </a:ext>
            </a:extLst>
          </p:cNvPr>
          <p:cNvSpPr>
            <a:spLocks noGrp="1"/>
          </p:cNvSpPr>
          <p:nvPr>
            <p:ph type="title"/>
          </p:nvPr>
        </p:nvSpPr>
        <p:spPr>
          <a:xfrm>
            <a:off x="1255614" y="208812"/>
            <a:ext cx="6632770" cy="857250"/>
          </a:xfrm>
        </p:spPr>
        <p:txBody>
          <a:bodyPr>
            <a:normAutofit/>
          </a:bodyPr>
          <a:lstStyle/>
          <a:p>
            <a:r>
              <a:rPr lang="en-US" sz="3600" b="1" dirty="0">
                <a:solidFill>
                  <a:schemeClr val="tx2"/>
                </a:solidFill>
                <a:latin typeface="Open Sans"/>
                <a:ea typeface="Open Sans"/>
                <a:cs typeface="Open Sans"/>
              </a:rPr>
              <a:t>Fall resources and tracker</a:t>
            </a:r>
            <a:endParaRPr lang="en-US" sz="3600" dirty="0">
              <a:solidFill>
                <a:schemeClr val="tx2"/>
              </a:solidFill>
              <a:cs typeface="Calibri"/>
            </a:endParaRPr>
          </a:p>
        </p:txBody>
      </p:sp>
      <p:pic>
        <p:nvPicPr>
          <p:cNvPr id="5" name="Picture 5" descr="Graphical user interface, application&#10;&#10;Description automatically generated">
            <a:extLst>
              <a:ext uri="{FF2B5EF4-FFF2-40B4-BE49-F238E27FC236}">
                <a16:creationId xmlns:a16="http://schemas.microsoft.com/office/drawing/2014/main" id="{7C4BAD71-4C9E-0DED-ABFD-B334699476D1}"/>
              </a:ext>
            </a:extLst>
          </p:cNvPr>
          <p:cNvPicPr>
            <a:picLocks noGrp="1" noChangeAspect="1"/>
          </p:cNvPicPr>
          <p:nvPr>
            <p:ph idx="1"/>
          </p:nvPr>
        </p:nvPicPr>
        <p:blipFill>
          <a:blip r:embed="rId2"/>
          <a:stretch>
            <a:fillRect/>
          </a:stretch>
        </p:blipFill>
        <p:spPr>
          <a:xfrm>
            <a:off x="457200" y="1560035"/>
            <a:ext cx="8229600" cy="2240557"/>
          </a:xfrm>
        </p:spPr>
      </p:pic>
      <p:sp>
        <p:nvSpPr>
          <p:cNvPr id="6" name="TextBox 5">
            <a:extLst>
              <a:ext uri="{FF2B5EF4-FFF2-40B4-BE49-F238E27FC236}">
                <a16:creationId xmlns:a16="http://schemas.microsoft.com/office/drawing/2014/main" id="{1D6DE9E8-13D0-B8A4-C671-EF9BE634B0CB}"/>
              </a:ext>
            </a:extLst>
          </p:cNvPr>
          <p:cNvSpPr txBox="1"/>
          <p:nvPr/>
        </p:nvSpPr>
        <p:spPr>
          <a:xfrm>
            <a:off x="1325495" y="4091747"/>
            <a:ext cx="64930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latin typeface="Open Sans"/>
                <a:ea typeface="Open Sans"/>
                <a:cs typeface="Calibri"/>
              </a:rPr>
              <a:t>results.org/fall2022</a:t>
            </a:r>
            <a:endParaRPr lang="en-US" sz="3600" b="1" dirty="0">
              <a:latin typeface="Open Sans"/>
              <a:ea typeface="Open Sans"/>
              <a:cs typeface="Open Sans"/>
            </a:endParaRPr>
          </a:p>
        </p:txBody>
      </p:sp>
      <p:sp>
        <p:nvSpPr>
          <p:cNvPr id="7" name="Rectangle 5">
            <a:extLst>
              <a:ext uri="{FF2B5EF4-FFF2-40B4-BE49-F238E27FC236}">
                <a16:creationId xmlns:a16="http://schemas.microsoft.com/office/drawing/2014/main" id="{0AF34DC4-38DB-553C-0CAB-10D79558DD2A}"/>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5</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35730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5F2B-F512-FDD9-A737-D3CC474DBEFA}"/>
              </a:ext>
            </a:extLst>
          </p:cNvPr>
          <p:cNvSpPr>
            <a:spLocks noGrp="1"/>
          </p:cNvSpPr>
          <p:nvPr>
            <p:ph type="title"/>
          </p:nvPr>
        </p:nvSpPr>
        <p:spPr/>
        <p:txBody>
          <a:bodyPr>
            <a:normAutofit fontScale="90000"/>
          </a:bodyPr>
          <a:lstStyle/>
          <a:p>
            <a:r>
              <a:rPr lang="en-US" sz="3600" b="1" dirty="0">
                <a:solidFill>
                  <a:srgbClr val="C00000"/>
                </a:solidFill>
              </a:rPr>
              <a:t>Candidate Engagement Training</a:t>
            </a:r>
          </a:p>
        </p:txBody>
      </p:sp>
      <p:sp>
        <p:nvSpPr>
          <p:cNvPr id="3" name="TextBox 2">
            <a:extLst>
              <a:ext uri="{FF2B5EF4-FFF2-40B4-BE49-F238E27FC236}">
                <a16:creationId xmlns:a16="http://schemas.microsoft.com/office/drawing/2014/main" id="{EC77854E-1D8F-9FCF-7592-C3EC884C4EEC}"/>
              </a:ext>
            </a:extLst>
          </p:cNvPr>
          <p:cNvSpPr txBox="1"/>
          <p:nvPr/>
        </p:nvSpPr>
        <p:spPr>
          <a:xfrm>
            <a:off x="0" y="1340644"/>
            <a:ext cx="9039068" cy="1231106"/>
          </a:xfrm>
          <a:prstGeom prst="rect">
            <a:avLst/>
          </a:prstGeom>
          <a:noFill/>
        </p:spPr>
        <p:txBody>
          <a:bodyPr wrap="square" rtlCol="0">
            <a:spAutoFit/>
          </a:bodyPr>
          <a:lstStyle/>
          <a:p>
            <a:pPr algn="ctr"/>
            <a:r>
              <a:rPr lang="en-US" sz="2800" b="1" i="0" dirty="0">
                <a:effectLst/>
                <a:latin typeface="Open Sans" panose="020B0606030504020204" pitchFamily="34" charset="0"/>
              </a:rPr>
              <a:t>Join us on Tuesday!</a:t>
            </a:r>
          </a:p>
          <a:p>
            <a:pPr algn="ctr"/>
            <a:r>
              <a:rPr lang="en-US" sz="2800" b="1" i="0" dirty="0">
                <a:effectLst/>
                <a:latin typeface="Open Sans" panose="020B0606030504020204" pitchFamily="34" charset="0"/>
              </a:rPr>
              <a:t>August 9 @ 8:30 pm - </a:t>
            </a:r>
            <a:r>
              <a:rPr lang="en-US" sz="2800" b="1" dirty="0">
                <a:latin typeface="Open Sans" panose="020B0606030504020204" pitchFamily="34" charset="0"/>
              </a:rPr>
              <a:t>10:0</a:t>
            </a:r>
            <a:r>
              <a:rPr lang="en-US" sz="2800" b="1" i="0" dirty="0">
                <a:effectLst/>
                <a:latin typeface="Open Sans" panose="020B0606030504020204" pitchFamily="34" charset="0"/>
              </a:rPr>
              <a:t>0 pm EDT</a:t>
            </a:r>
          </a:p>
          <a:p>
            <a:endParaRPr lang="en-US" dirty="0"/>
          </a:p>
        </p:txBody>
      </p:sp>
      <p:sp>
        <p:nvSpPr>
          <p:cNvPr id="4" name="TextBox 3">
            <a:extLst>
              <a:ext uri="{FF2B5EF4-FFF2-40B4-BE49-F238E27FC236}">
                <a16:creationId xmlns:a16="http://schemas.microsoft.com/office/drawing/2014/main" id="{3BACE787-0AA9-1D3C-35C2-C85205CE2586}"/>
              </a:ext>
            </a:extLst>
          </p:cNvPr>
          <p:cNvSpPr txBox="1"/>
          <p:nvPr/>
        </p:nvSpPr>
        <p:spPr>
          <a:xfrm>
            <a:off x="262328" y="2692627"/>
            <a:ext cx="9039068" cy="1996893"/>
          </a:xfrm>
          <a:prstGeom prst="rect">
            <a:avLst/>
          </a:prstGeom>
          <a:noFill/>
        </p:spPr>
        <p:txBody>
          <a:bodyPr wrap="square" rtlCol="0">
            <a:spAutoFit/>
          </a:bodyPr>
          <a:lstStyle/>
          <a:p>
            <a:pPr marL="457200" indent="-457200">
              <a:lnSpc>
                <a:spcPct val="114000"/>
              </a:lnSpc>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Learn </a:t>
            </a:r>
            <a:r>
              <a:rPr lang="en-US" sz="2800" b="0" i="0" dirty="0">
                <a:solidFill>
                  <a:srgbClr val="141827"/>
                </a:solidFill>
                <a:effectLst/>
                <a:latin typeface="Open Sans" panose="020B0606030504020204" pitchFamily="34" charset="0"/>
                <a:ea typeface="Open Sans" panose="020B0606030504020204" pitchFamily="34" charset="0"/>
                <a:cs typeface="Open Sans" panose="020B0606030504020204" pitchFamily="34" charset="0"/>
              </a:rPr>
              <a:t>tactics of “birddogging” candidates</a:t>
            </a:r>
            <a:endParaRPr lang="en-US" sz="2800" dirty="0">
              <a:solidFill>
                <a:srgbClr val="141827"/>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14000"/>
              </a:lnSpc>
              <a:buFont typeface="Arial" panose="020B0604020202020204" pitchFamily="34" charset="0"/>
              <a:buChar char="•"/>
            </a:pPr>
            <a:r>
              <a:rPr lang="en-US" sz="2800" b="0" i="0" dirty="0">
                <a:solidFill>
                  <a:srgbClr val="141827"/>
                </a:solidFill>
                <a:effectLst/>
                <a:latin typeface="Open Sans" panose="020B0606030504020204" pitchFamily="34" charset="0"/>
                <a:ea typeface="Open Sans" panose="020B0606030504020204" pitchFamily="34" charset="0"/>
                <a:cs typeface="Open Sans" panose="020B0606030504020204" pitchFamily="34" charset="0"/>
              </a:rPr>
              <a:t>Get ideas about engaging people in your community in transformational advocacy</a:t>
            </a:r>
            <a:endParaRPr lang="en-US" sz="2800" dirty="0">
              <a:latin typeface="Open Sans" panose="020B0606030504020204" pitchFamily="34" charset="0"/>
              <a:ea typeface="Open Sans" panose="020B0606030504020204" pitchFamily="34" charset="0"/>
              <a:cs typeface="Open Sans" panose="020B0606030504020204" pitchFamily="34" charset="0"/>
            </a:endParaRPr>
          </a:p>
          <a:p>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5">
            <a:extLst>
              <a:ext uri="{FF2B5EF4-FFF2-40B4-BE49-F238E27FC236}">
                <a16:creationId xmlns:a16="http://schemas.microsoft.com/office/drawing/2014/main" id="{85763432-72FC-DBD7-E90D-39F0BBE3D444}"/>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50</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89417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D066-DAEF-257D-408D-12EA1510734C}"/>
              </a:ext>
            </a:extLst>
          </p:cNvPr>
          <p:cNvSpPr>
            <a:spLocks noGrp="1"/>
          </p:cNvSpPr>
          <p:nvPr>
            <p:ph type="title"/>
          </p:nvPr>
        </p:nvSpPr>
        <p:spPr>
          <a:xfrm>
            <a:off x="785639" y="46123"/>
            <a:ext cx="7401491" cy="721973"/>
          </a:xfrm>
        </p:spPr>
        <p:txBody>
          <a:bodyPr>
            <a:normAutofit/>
          </a:bodyPr>
          <a:lstStyle/>
          <a:p>
            <a:r>
              <a:rPr lang="en-US" sz="3200" b="1" dirty="0">
                <a:solidFill>
                  <a:srgbClr val="D50032"/>
                </a:solidFill>
              </a:rPr>
              <a:t>Fall 2022 Campaign Resources</a:t>
            </a:r>
          </a:p>
        </p:txBody>
      </p:sp>
      <p:sp>
        <p:nvSpPr>
          <p:cNvPr id="3" name="TextBox 2">
            <a:extLst>
              <a:ext uri="{FF2B5EF4-FFF2-40B4-BE49-F238E27FC236}">
                <a16:creationId xmlns:a16="http://schemas.microsoft.com/office/drawing/2014/main" id="{7030969F-1EF6-BA2D-9C45-C139E0D54EA9}"/>
              </a:ext>
            </a:extLst>
          </p:cNvPr>
          <p:cNvSpPr txBox="1"/>
          <p:nvPr/>
        </p:nvSpPr>
        <p:spPr>
          <a:xfrm>
            <a:off x="211843" y="3788059"/>
            <a:ext cx="8851690" cy="1174296"/>
          </a:xfrm>
          <a:prstGeom prst="rect">
            <a:avLst/>
          </a:prstGeom>
          <a:noFill/>
        </p:spPr>
        <p:txBody>
          <a:bodyPr wrap="square" rtlCol="0">
            <a:spAutoFit/>
          </a:bodyPr>
          <a:lstStyle/>
          <a:p>
            <a:pPr marL="457200" indent="-457200">
              <a:lnSpc>
                <a:spcPct val="114000"/>
              </a:lnSpc>
              <a:spcAft>
                <a:spcPts val="6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Organizing Resources for working with congress, candidates and community</a:t>
            </a:r>
          </a:p>
          <a:p>
            <a:pPr marL="457200" indent="-457200">
              <a:lnSpc>
                <a:spcPct val="114000"/>
              </a:lnSpc>
              <a:spcAft>
                <a:spcPts val="6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Global Policy Campaign Resources</a:t>
            </a:r>
          </a:p>
          <a:p>
            <a:pPr marL="457200" indent="-457200">
              <a:lnSpc>
                <a:spcPct val="114000"/>
              </a:lnSpc>
              <a:spcAft>
                <a:spcPts val="6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U.S. Policy Campaign Resources </a:t>
            </a:r>
          </a:p>
        </p:txBody>
      </p:sp>
      <p:sp>
        <p:nvSpPr>
          <p:cNvPr id="4" name="TextBox 3">
            <a:extLst>
              <a:ext uri="{FF2B5EF4-FFF2-40B4-BE49-F238E27FC236}">
                <a16:creationId xmlns:a16="http://schemas.microsoft.com/office/drawing/2014/main" id="{DB6AE9BF-F817-2AA4-3D6C-CF22588662CE}"/>
              </a:ext>
            </a:extLst>
          </p:cNvPr>
          <p:cNvSpPr txBox="1"/>
          <p:nvPr/>
        </p:nvSpPr>
        <p:spPr>
          <a:xfrm>
            <a:off x="1972103" y="3407194"/>
            <a:ext cx="4872616" cy="276999"/>
          </a:xfrm>
          <a:prstGeom prst="rect">
            <a:avLst/>
          </a:prstGeom>
          <a:noFill/>
        </p:spPr>
        <p:txBody>
          <a:bodyPr wrap="non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Link: </a:t>
            </a:r>
            <a:r>
              <a:rPr lang="en-US" sz="1200" dirty="0">
                <a:latin typeface="Open Sans" panose="020B0606030504020204" pitchFamily="34" charset="0"/>
                <a:ea typeface="Open Sans" panose="020B0606030504020204" pitchFamily="34" charset="0"/>
                <a:cs typeface="Open Sans" panose="020B0606030504020204" pitchFamily="34" charset="0"/>
                <a:hlinkClick r:id="rId2"/>
              </a:rPr>
              <a:t>https://results.org/resources/2022-fall-campaign-resources/</a:t>
            </a:r>
            <a:r>
              <a:rPr lang="en-US" sz="120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6" name="Picture 5">
            <a:extLst>
              <a:ext uri="{FF2B5EF4-FFF2-40B4-BE49-F238E27FC236}">
                <a16:creationId xmlns:a16="http://schemas.microsoft.com/office/drawing/2014/main" id="{DC83A0F4-FB1D-E792-FE5A-D47C962EBDD7}"/>
              </a:ext>
            </a:extLst>
          </p:cNvPr>
          <p:cNvPicPr>
            <a:picLocks noChangeAspect="1"/>
          </p:cNvPicPr>
          <p:nvPr/>
        </p:nvPicPr>
        <p:blipFill>
          <a:blip r:embed="rId3"/>
          <a:stretch>
            <a:fillRect/>
          </a:stretch>
        </p:blipFill>
        <p:spPr>
          <a:xfrm>
            <a:off x="1036104" y="768096"/>
            <a:ext cx="6744614" cy="2638466"/>
          </a:xfrm>
          <a:prstGeom prst="rect">
            <a:avLst/>
          </a:prstGeom>
          <a:ln w="3175">
            <a:solidFill>
              <a:schemeClr val="tx1"/>
            </a:solidFill>
          </a:ln>
        </p:spPr>
      </p:pic>
      <p:sp>
        <p:nvSpPr>
          <p:cNvPr id="7" name="Rectangle 5">
            <a:extLst>
              <a:ext uri="{FF2B5EF4-FFF2-40B4-BE49-F238E27FC236}">
                <a16:creationId xmlns:a16="http://schemas.microsoft.com/office/drawing/2014/main" id="{35AFD37D-6EE4-86F3-1C3E-63DE92DDE4E8}"/>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51</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94125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28D86-10AE-76EC-60BA-1C21581179E0}"/>
              </a:ext>
            </a:extLst>
          </p:cNvPr>
          <p:cNvSpPr>
            <a:spLocks noGrp="1"/>
          </p:cNvSpPr>
          <p:nvPr>
            <p:ph type="title"/>
          </p:nvPr>
        </p:nvSpPr>
        <p:spPr/>
        <p:txBody>
          <a:bodyPr>
            <a:normAutofit/>
          </a:bodyPr>
          <a:lstStyle/>
          <a:p>
            <a:r>
              <a:rPr lang="en-US" sz="3600" b="1" dirty="0">
                <a:solidFill>
                  <a:srgbClr val="D50032"/>
                </a:solidFill>
              </a:rPr>
              <a:t>Important Reminder!</a:t>
            </a:r>
            <a:endParaRPr lang="en-US" sz="3600" dirty="0"/>
          </a:p>
        </p:txBody>
      </p:sp>
      <p:pic>
        <p:nvPicPr>
          <p:cNvPr id="4" name="Picture 3">
            <a:extLst>
              <a:ext uri="{FF2B5EF4-FFF2-40B4-BE49-F238E27FC236}">
                <a16:creationId xmlns:a16="http://schemas.microsoft.com/office/drawing/2014/main" id="{9CD74B64-837D-7571-D8C8-94C35E237C41}"/>
              </a:ext>
            </a:extLst>
          </p:cNvPr>
          <p:cNvPicPr>
            <a:picLocks noChangeAspect="1"/>
          </p:cNvPicPr>
          <p:nvPr/>
        </p:nvPicPr>
        <p:blipFill>
          <a:blip r:embed="rId2"/>
          <a:stretch>
            <a:fillRect/>
          </a:stretch>
        </p:blipFill>
        <p:spPr>
          <a:xfrm>
            <a:off x="680038" y="1596741"/>
            <a:ext cx="2667372" cy="2534004"/>
          </a:xfrm>
          <a:prstGeom prst="rect">
            <a:avLst/>
          </a:prstGeom>
        </p:spPr>
      </p:pic>
      <p:sp>
        <p:nvSpPr>
          <p:cNvPr id="5" name="TextBox 4">
            <a:extLst>
              <a:ext uri="{FF2B5EF4-FFF2-40B4-BE49-F238E27FC236}">
                <a16:creationId xmlns:a16="http://schemas.microsoft.com/office/drawing/2014/main" id="{59D3FEFC-4635-A2A1-49C1-680C2F2574A4}"/>
              </a:ext>
            </a:extLst>
          </p:cNvPr>
          <p:cNvSpPr txBox="1"/>
          <p:nvPr/>
        </p:nvSpPr>
        <p:spPr>
          <a:xfrm>
            <a:off x="3355432" y="1830924"/>
            <a:ext cx="4882319" cy="1742080"/>
          </a:xfrm>
          <a:prstGeom prst="rect">
            <a:avLst/>
          </a:prstGeom>
          <a:noFill/>
        </p:spPr>
        <p:txBody>
          <a:bodyPr wrap="square" rtlCol="0">
            <a:spAutoFit/>
          </a:bodyPr>
          <a:lstStyle/>
          <a:p>
            <a:pPr algn="ctr">
              <a:lnSpc>
                <a:spcPct val="114000"/>
              </a:lnSpc>
            </a:pPr>
            <a:r>
              <a:rPr lang="en-US" sz="3200" b="1" dirty="0">
                <a:latin typeface="Open Sans" panose="020B0606030504020204" pitchFamily="34" charset="0"/>
                <a:ea typeface="Open Sans" panose="020B0606030504020204" pitchFamily="34" charset="0"/>
                <a:cs typeface="Open Sans" panose="020B0606030504020204" pitchFamily="34" charset="0"/>
              </a:rPr>
              <a:t>Please complete your lobby reports and your outreach reports!</a:t>
            </a:r>
          </a:p>
        </p:txBody>
      </p:sp>
      <p:sp>
        <p:nvSpPr>
          <p:cNvPr id="6" name="Rectangle 5">
            <a:extLst>
              <a:ext uri="{FF2B5EF4-FFF2-40B4-BE49-F238E27FC236}">
                <a16:creationId xmlns:a16="http://schemas.microsoft.com/office/drawing/2014/main" id="{E8A2EF68-9BF9-851B-8D3C-3767C4155095}"/>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52</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3050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971146" y="212464"/>
            <a:ext cx="7401491" cy="857250"/>
          </a:xfrm>
        </p:spPr>
        <p:txBody>
          <a:bodyPr>
            <a:normAutofit/>
          </a:bodyPr>
          <a:lstStyle/>
          <a:p>
            <a:r>
              <a:rPr lang="en-US" sz="3600" b="1" dirty="0">
                <a:solidFill>
                  <a:srgbClr val="D50032"/>
                </a:solidFill>
              </a:rPr>
              <a:t>Thank you for joining us!</a:t>
            </a:r>
          </a:p>
        </p:txBody>
      </p:sp>
      <p:sp>
        <p:nvSpPr>
          <p:cNvPr id="3" name="TextBox 2">
            <a:extLst>
              <a:ext uri="{FF2B5EF4-FFF2-40B4-BE49-F238E27FC236}">
                <a16:creationId xmlns:a16="http://schemas.microsoft.com/office/drawing/2014/main" id="{F6191203-F6F5-2BD3-3E34-C51B19806D7D}"/>
              </a:ext>
            </a:extLst>
          </p:cNvPr>
          <p:cNvSpPr txBox="1"/>
          <p:nvPr/>
        </p:nvSpPr>
        <p:spPr>
          <a:xfrm>
            <a:off x="276625" y="1758110"/>
            <a:ext cx="8606117" cy="1984014"/>
          </a:xfrm>
          <a:prstGeom prst="rect">
            <a:avLst/>
          </a:prstGeom>
          <a:noFill/>
        </p:spPr>
        <p:txBody>
          <a:bodyPr wrap="square" rtlCol="0">
            <a:spAutoFit/>
          </a:bodyPr>
          <a:lstStyle/>
          <a:p>
            <a:pPr algn="ctr"/>
            <a:r>
              <a:rPr lang="en-US" sz="3200" i="1" dirty="0">
                <a:latin typeface="Open Sans" panose="020B0606030504020204" pitchFamily="34" charset="0"/>
                <a:ea typeface="Open Sans" panose="020B0606030504020204" pitchFamily="34" charset="0"/>
                <a:cs typeface="Open Sans" panose="020B0606030504020204" pitchFamily="34" charset="0"/>
              </a:rPr>
              <a:t>Who is joining you in the room today?</a:t>
            </a:r>
          </a:p>
          <a:p>
            <a:pPr algn="ctr"/>
            <a:endParaRPr lang="en-US" sz="3200" i="1" dirty="0">
              <a:latin typeface="Open Sans" panose="020B0606030504020204" pitchFamily="34" charset="0"/>
              <a:ea typeface="Open Sans" panose="020B0606030504020204" pitchFamily="34" charset="0"/>
              <a:cs typeface="Open Sans" panose="020B0606030504020204" pitchFamily="34" charset="0"/>
            </a:endParaRPr>
          </a:p>
          <a:p>
            <a:pPr algn="ctr"/>
            <a:r>
              <a:rPr lang="en-US" sz="2800" dirty="0">
                <a:latin typeface="Open Sans" panose="020B0606030504020204" pitchFamily="34" charset="0"/>
                <a:ea typeface="Open Sans" panose="020B0606030504020204" pitchFamily="34" charset="0"/>
                <a:cs typeface="Open Sans" panose="020B0606030504020204" pitchFamily="34" charset="0"/>
              </a:rPr>
              <a:t>In the poll, please respond with the number of people in the room with you (including yourself</a:t>
            </a:r>
            <a:r>
              <a:rPr lang="en-US" sz="2400" dirty="0">
                <a:latin typeface="Open Sans" panose="020B0606030504020204" pitchFamily="34" charset="0"/>
                <a:ea typeface="Open Sans" panose="020B0606030504020204" pitchFamily="34" charset="0"/>
                <a:cs typeface="Open Sans" panose="020B0606030504020204" pitchFamily="34" charset="0"/>
              </a:rPr>
              <a:t>).</a:t>
            </a:r>
          </a:p>
        </p:txBody>
      </p:sp>
      <p:sp>
        <p:nvSpPr>
          <p:cNvPr id="4" name="Rectangle 5">
            <a:extLst>
              <a:ext uri="{FF2B5EF4-FFF2-40B4-BE49-F238E27FC236}">
                <a16:creationId xmlns:a16="http://schemas.microsoft.com/office/drawing/2014/main" id="{A2DECAC9-F988-DB68-7A80-35CD5CBC8773}"/>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53</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589348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E559B237-F597-4427-83D5-86EF8FF0EB34}"/>
              </a:ext>
            </a:extLst>
          </p:cNvPr>
          <p:cNvSpPr txBox="1"/>
          <p:nvPr/>
        </p:nvSpPr>
        <p:spPr>
          <a:xfrm>
            <a:off x="805198" y="1443553"/>
            <a:ext cx="7533604" cy="31177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4000"/>
              </a:lnSpc>
              <a:spcAft>
                <a:spcPts val="1800"/>
              </a:spcAft>
            </a:pPr>
            <a:r>
              <a:rPr lang="en-US" sz="3200" b="1" dirty="0">
                <a:solidFill>
                  <a:srgbClr val="000000"/>
                </a:solidFill>
                <a:latin typeface="Open Sans"/>
                <a:cs typeface="Open Sans"/>
              </a:rPr>
              <a:t>Thursday, August 18</a:t>
            </a:r>
            <a:endParaRPr lang="en-US" sz="3200" b="1" dirty="0">
              <a:solidFill>
                <a:srgbClr val="000000"/>
              </a:solidFill>
            </a:endParaRPr>
          </a:p>
          <a:p>
            <a:pPr algn="l">
              <a:lnSpc>
                <a:spcPct val="114000"/>
              </a:lnSpc>
              <a:spcAft>
                <a:spcPts val="1200"/>
              </a:spcAft>
            </a:pPr>
            <a:r>
              <a:rPr lang="en-US" sz="2400" b="1" i="0" dirty="0">
                <a:effectLst/>
                <a:latin typeface="Open Sans" panose="020B0606030504020204" pitchFamily="34" charset="0"/>
              </a:rPr>
              <a:t>U.S. Poverty Policy Forum, 8:00 pm ET. </a:t>
            </a:r>
            <a:r>
              <a:rPr lang="en-US" sz="2400" b="0" i="0" dirty="0">
                <a:effectLst/>
                <a:latin typeface="Open Sans" panose="020B0606030504020204" pitchFamily="34" charset="0"/>
              </a:rPr>
              <a:t>Focus: Using the tax code to address America’s housing problem. </a:t>
            </a:r>
            <a:r>
              <a:rPr lang="en-US" sz="2400" b="0" i="0" u="sng" dirty="0">
                <a:solidFill>
                  <a:srgbClr val="D50032"/>
                </a:solidFill>
                <a:effectLst/>
                <a:latin typeface="Open Sans" panose="020B0606030504020204" pitchFamily="34" charset="0"/>
                <a:hlinkClick r:id="rId3"/>
              </a:rPr>
              <a:t>Register here</a:t>
            </a:r>
            <a:r>
              <a:rPr lang="en-US" sz="2400" b="0" i="0" dirty="0">
                <a:effectLst/>
                <a:latin typeface="Open Sans" panose="020B0606030504020204" pitchFamily="34" charset="0"/>
              </a:rPr>
              <a:t>.</a:t>
            </a:r>
          </a:p>
          <a:p>
            <a:pPr algn="l">
              <a:lnSpc>
                <a:spcPct val="114000"/>
              </a:lnSpc>
              <a:spcAft>
                <a:spcPts val="1200"/>
              </a:spcAft>
            </a:pPr>
            <a:r>
              <a:rPr lang="en-US" sz="2400" b="1" i="0" dirty="0">
                <a:effectLst/>
                <a:latin typeface="Open Sans" panose="020B0606030504020204" pitchFamily="34" charset="0"/>
              </a:rPr>
              <a:t>Global Poverty Policy Forum, 9:00 pm ET.</a:t>
            </a:r>
            <a:r>
              <a:rPr lang="en-US" sz="2400" b="0" i="0" dirty="0">
                <a:effectLst/>
                <a:latin typeface="Open Sans" panose="020B0606030504020204" pitchFamily="34" charset="0"/>
              </a:rPr>
              <a:t> Focus: Fall global campaigns overview. </a:t>
            </a:r>
            <a:r>
              <a:rPr lang="en-US" sz="2400" b="0" i="0" u="sng" dirty="0">
                <a:solidFill>
                  <a:srgbClr val="D50032"/>
                </a:solidFill>
                <a:effectLst/>
                <a:latin typeface="Open Sans" panose="020B0606030504020204" pitchFamily="34" charset="0"/>
                <a:hlinkClick r:id="rId4"/>
              </a:rPr>
              <a:t>Register here</a:t>
            </a:r>
            <a:r>
              <a:rPr lang="en-US" sz="2400" b="0" i="0" dirty="0">
                <a:effectLst/>
                <a:latin typeface="Open Sans" panose="020B0606030504020204" pitchFamily="34" charset="0"/>
              </a:rPr>
              <a:t>.</a:t>
            </a:r>
          </a:p>
        </p:txBody>
      </p:sp>
      <p:sp>
        <p:nvSpPr>
          <p:cNvPr id="6" name="Rectangle 5">
            <a:extLst>
              <a:ext uri="{FF2B5EF4-FFF2-40B4-BE49-F238E27FC236}">
                <a16:creationId xmlns:a16="http://schemas.microsoft.com/office/drawing/2014/main" id="{3B437165-232B-4941-B335-847FAFFD7EC9}"/>
              </a:ext>
            </a:extLst>
          </p:cNvPr>
          <p:cNvSpPr>
            <a:spLocks noChangeArrowheads="1"/>
          </p:cNvSpPr>
          <p:nvPr/>
        </p:nvSpPr>
        <p:spPr bwMode="auto">
          <a:xfrm>
            <a:off x="-1" y="7802"/>
            <a:ext cx="4191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54</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2C2595CE-1CFA-4847-AAE5-FAE41AD06DF4}"/>
              </a:ext>
            </a:extLst>
          </p:cNvPr>
          <p:cNvSpPr txBox="1">
            <a:spLocks/>
          </p:cNvSpPr>
          <p:nvPr/>
        </p:nvSpPr>
        <p:spPr>
          <a:xfrm>
            <a:off x="1089254" y="307884"/>
            <a:ext cx="6965492"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D50032"/>
                </a:solidFill>
                <a:latin typeface="Open Sans"/>
                <a:cs typeface="Open Sans"/>
              </a:rPr>
              <a:t>Join the</a:t>
            </a:r>
          </a:p>
          <a:p>
            <a:r>
              <a:rPr lang="en-US" sz="3600" b="1" dirty="0">
                <a:solidFill>
                  <a:srgbClr val="D50032"/>
                </a:solidFill>
                <a:latin typeface="Open Sans"/>
                <a:cs typeface="Open Sans"/>
              </a:rPr>
              <a:t>August Policy Forums</a:t>
            </a:r>
          </a:p>
        </p:txBody>
      </p:sp>
    </p:spTree>
    <p:extLst>
      <p:ext uri="{BB962C8B-B14F-4D97-AF65-F5344CB8AC3E}">
        <p14:creationId xmlns:p14="http://schemas.microsoft.com/office/powerpoint/2010/main" val="995415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4D195-21CD-421E-2315-4678F594C8A4}"/>
              </a:ext>
            </a:extLst>
          </p:cNvPr>
          <p:cNvSpPr>
            <a:spLocks noGrp="1"/>
          </p:cNvSpPr>
          <p:nvPr>
            <p:ph type="title"/>
          </p:nvPr>
        </p:nvSpPr>
        <p:spPr>
          <a:xfrm>
            <a:off x="457200" y="205979"/>
            <a:ext cx="7401491" cy="857250"/>
          </a:xfrm>
        </p:spPr>
        <p:txBody>
          <a:bodyPr anchor="ctr">
            <a:normAutofit/>
          </a:bodyPr>
          <a:lstStyle/>
          <a:p>
            <a:pPr>
              <a:lnSpc>
                <a:spcPct val="90000"/>
              </a:lnSpc>
            </a:pPr>
            <a:r>
              <a:rPr lang="en-US" sz="2800" b="1" dirty="0">
                <a:latin typeface="Open Sans" panose="020B0606030504020204" pitchFamily="34" charset="0"/>
                <a:ea typeface="Open Sans" panose="020B0606030504020204" pitchFamily="34" charset="0"/>
                <a:cs typeface="Open Sans" panose="020B0606030504020204" pitchFamily="34" charset="0"/>
              </a:rPr>
              <a:t>2023 Fellowship application open!</a:t>
            </a:r>
          </a:p>
        </p:txBody>
      </p:sp>
      <p:pic>
        <p:nvPicPr>
          <p:cNvPr id="6" name="Content Placeholder 5" descr="Smiling fellows from the 2022 cohort stand in a group together">
            <a:extLst>
              <a:ext uri="{FF2B5EF4-FFF2-40B4-BE49-F238E27FC236}">
                <a16:creationId xmlns:a16="http://schemas.microsoft.com/office/drawing/2014/main" id="{F3318B3F-85DC-74A5-7AE7-783C6A5CB942}"/>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0" y="1063229"/>
            <a:ext cx="9144000" cy="2977143"/>
          </a:xfrm>
          <a:noFill/>
        </p:spPr>
      </p:pic>
      <p:sp>
        <p:nvSpPr>
          <p:cNvPr id="7" name="Title 1">
            <a:extLst>
              <a:ext uri="{FF2B5EF4-FFF2-40B4-BE49-F238E27FC236}">
                <a16:creationId xmlns:a16="http://schemas.microsoft.com/office/drawing/2014/main" id="{03FF599C-D7EA-9C6F-C50C-700EB5DA51BC}"/>
              </a:ext>
            </a:extLst>
          </p:cNvPr>
          <p:cNvSpPr txBox="1">
            <a:spLocks/>
          </p:cNvSpPr>
          <p:nvPr/>
        </p:nvSpPr>
        <p:spPr>
          <a:xfrm>
            <a:off x="871254" y="4181309"/>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results.org/fellowship</a:t>
            </a:r>
          </a:p>
        </p:txBody>
      </p:sp>
      <p:sp>
        <p:nvSpPr>
          <p:cNvPr id="5" name="Rectangle 5">
            <a:extLst>
              <a:ext uri="{FF2B5EF4-FFF2-40B4-BE49-F238E27FC236}">
                <a16:creationId xmlns:a16="http://schemas.microsoft.com/office/drawing/2014/main" id="{E50828A7-515E-E572-C58A-B24358265F47}"/>
              </a:ext>
            </a:extLst>
          </p:cNvPr>
          <p:cNvSpPr>
            <a:spLocks noChangeArrowheads="1"/>
          </p:cNvSpPr>
          <p:nvPr/>
        </p:nvSpPr>
        <p:spPr bwMode="auto">
          <a:xfrm>
            <a:off x="0" y="24580"/>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55</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97341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E559B237-F597-4427-83D5-86EF8FF0EB34}"/>
              </a:ext>
            </a:extLst>
          </p:cNvPr>
          <p:cNvSpPr txBox="1"/>
          <p:nvPr/>
        </p:nvSpPr>
        <p:spPr>
          <a:xfrm>
            <a:off x="419100" y="886793"/>
            <a:ext cx="7742539" cy="41951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114000"/>
              </a:lnSpc>
              <a:spcAft>
                <a:spcPts val="1200"/>
              </a:spcAft>
            </a:pPr>
            <a:r>
              <a:rPr lang="en-US" b="1" i="0" dirty="0">
                <a:solidFill>
                  <a:srgbClr val="212529"/>
                </a:solidFill>
                <a:effectLst/>
                <a:latin typeface="Open Sans" panose="020B0606030504020204" pitchFamily="34" charset="0"/>
              </a:rPr>
              <a:t>Tuesday, August 9: Candidate Engagement Training, 8:30 pm ET.</a:t>
            </a:r>
            <a:r>
              <a:rPr lang="en-US" i="0" dirty="0">
                <a:solidFill>
                  <a:srgbClr val="212529"/>
                </a:solidFill>
                <a:effectLst/>
                <a:latin typeface="Open Sans" panose="020B0606030504020204" pitchFamily="34" charset="0"/>
              </a:rPr>
              <a:t> Join </a:t>
            </a:r>
            <a:r>
              <a:rPr lang="en-US" i="0" u="sng" dirty="0">
                <a:solidFill>
                  <a:srgbClr val="D50032"/>
                </a:solidFill>
                <a:effectLst/>
                <a:latin typeface="Open Sans" panose="020B0606030504020204" pitchFamily="34" charset="0"/>
                <a:hlinkClick r:id="rId3"/>
              </a:rPr>
              <a:t>using this Zoom link</a:t>
            </a:r>
            <a:r>
              <a:rPr lang="en-US" i="0" dirty="0">
                <a:solidFill>
                  <a:srgbClr val="212529"/>
                </a:solidFill>
                <a:effectLst/>
                <a:latin typeface="Open Sans" panose="020B0606030504020204" pitchFamily="34" charset="0"/>
              </a:rPr>
              <a:t> or dial 669-900-6833, meeting ID: 967 3380 6790, passcode: 764508.</a:t>
            </a:r>
          </a:p>
          <a:p>
            <a:pPr algn="l">
              <a:lnSpc>
                <a:spcPct val="114000"/>
              </a:lnSpc>
              <a:spcAft>
                <a:spcPts val="1200"/>
              </a:spcAft>
            </a:pPr>
            <a:r>
              <a:rPr lang="en-US" b="1" i="0" dirty="0">
                <a:solidFill>
                  <a:srgbClr val="212529"/>
                </a:solidFill>
                <a:effectLst/>
                <a:latin typeface="Open Sans" panose="020B0606030504020204" pitchFamily="34" charset="0"/>
              </a:rPr>
              <a:t>Thursday, August 11: Global Allies Program (with Returned Peace Corps Volunteers), 8:30 pm ET. </a:t>
            </a:r>
            <a:r>
              <a:rPr lang="en-US" i="0" u="sng" dirty="0">
                <a:solidFill>
                  <a:srgbClr val="D50032"/>
                </a:solidFill>
                <a:effectLst/>
                <a:latin typeface="Open Sans" panose="020B0606030504020204" pitchFamily="34" charset="0"/>
                <a:hlinkClick r:id="rId4"/>
              </a:rPr>
              <a:t>Register today</a:t>
            </a:r>
            <a:r>
              <a:rPr lang="en-US" i="0" dirty="0">
                <a:solidFill>
                  <a:srgbClr val="212529"/>
                </a:solidFill>
                <a:effectLst/>
                <a:latin typeface="Open Sans" panose="020B0606030504020204" pitchFamily="34" charset="0"/>
              </a:rPr>
              <a:t>!</a:t>
            </a:r>
          </a:p>
          <a:p>
            <a:pPr marL="0" marR="0">
              <a:lnSpc>
                <a:spcPct val="114000"/>
              </a:lnSpc>
              <a:spcAft>
                <a:spcPts val="1200"/>
              </a:spcAft>
            </a:pPr>
            <a:r>
              <a:rPr lang="en-US"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Tuesday, August 16: U.S. Poverty Free Agents, 1:00 pm and 9:00 pm ET.</a:t>
            </a:r>
            <a:r>
              <a:rPr lang="en-US"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If you are interested in joining, contact</a:t>
            </a:r>
            <a:r>
              <a:rPr lang="en-US"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 </a:t>
            </a:r>
            <a:r>
              <a:rPr lang="en-US" u="sng" dirty="0">
                <a:solidFill>
                  <a:srgbClr val="D50032"/>
                </a:solidFill>
                <a:effectLst/>
                <a:latin typeface="Open Sans" panose="020B0606030504020204" pitchFamily="34" charset="0"/>
                <a:ea typeface="Open Sans" panose="020B0606030504020204" pitchFamily="34" charset="0"/>
                <a:cs typeface="Open Sans" panose="020B0606030504020204" pitchFamily="34" charset="0"/>
                <a:hlinkClick r:id="rId5"/>
              </a:rPr>
              <a:t>Jos Linn</a:t>
            </a:r>
            <a:r>
              <a:rPr lang="en-US"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 </a:t>
            </a:r>
            <a:r>
              <a:rPr lang="en-US"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for more information.</a:t>
            </a:r>
            <a:endParaRPr lang="en-US"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4000"/>
              </a:lnSpc>
              <a:spcAft>
                <a:spcPts val="1200"/>
              </a:spcAft>
            </a:pPr>
            <a:r>
              <a:rPr lang="en-US" b="1" dirty="0">
                <a:effectLst/>
                <a:latin typeface="Open Sans" panose="020B0606030504020204" pitchFamily="34" charset="0"/>
                <a:ea typeface="Open Sans" panose="020B0606030504020204" pitchFamily="34" charset="0"/>
                <a:cs typeface="Open Sans" panose="020B0606030504020204" pitchFamily="34" charset="0"/>
              </a:rPr>
              <a:t>Tuesday, August 16: Together Women Rise Advocacy Chapter with RESULTS, 8:30 pm ET</a:t>
            </a:r>
            <a:r>
              <a:rPr lang="en-US" dirty="0">
                <a:effectLst/>
                <a:latin typeface="Open Sans" panose="020B0606030504020204" pitchFamily="34" charset="0"/>
                <a:ea typeface="Open Sans" panose="020B0606030504020204" pitchFamily="34" charset="0"/>
                <a:cs typeface="Open Sans" panose="020B0606030504020204" pitchFamily="34" charset="0"/>
              </a:rPr>
              <a:t>. </a:t>
            </a:r>
            <a:r>
              <a:rPr lang="en-US" u="sng"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6"/>
              </a:rPr>
              <a:t>Check out more information.</a:t>
            </a:r>
            <a:r>
              <a:rPr lang="en-US" dirty="0">
                <a:effectLst/>
                <a:latin typeface="Open Sans" panose="020B0606030504020204" pitchFamily="34" charset="0"/>
                <a:ea typeface="Open Sans" panose="020B0606030504020204" pitchFamily="34" charset="0"/>
                <a:cs typeface="Open Sans" panose="020B0606030504020204" pitchFamily="34" charset="0"/>
              </a:rPr>
              <a:t> </a:t>
            </a:r>
          </a:p>
          <a:p>
            <a:pPr>
              <a:lnSpc>
                <a:spcPct val="114000"/>
              </a:lnSpc>
              <a:spcAft>
                <a:spcPts val="1200"/>
              </a:spcAft>
            </a:pPr>
            <a:endParaRPr lang="en-US" sz="2000" dirty="0">
              <a:latin typeface="Open Sans"/>
              <a:ea typeface="Open Sans"/>
              <a:cs typeface="Calibri"/>
            </a:endParaRPr>
          </a:p>
        </p:txBody>
      </p:sp>
      <p:sp>
        <p:nvSpPr>
          <p:cNvPr id="6" name="Rectangle 5">
            <a:extLst>
              <a:ext uri="{FF2B5EF4-FFF2-40B4-BE49-F238E27FC236}">
                <a16:creationId xmlns:a16="http://schemas.microsoft.com/office/drawing/2014/main" id="{3B437165-232B-4941-B335-847FAFFD7EC9}"/>
              </a:ext>
            </a:extLst>
          </p:cNvPr>
          <p:cNvSpPr>
            <a:spLocks noChangeArrowheads="1"/>
          </p:cNvSpPr>
          <p:nvPr/>
        </p:nvSpPr>
        <p:spPr bwMode="auto">
          <a:xfrm>
            <a:off x="-1" y="7802"/>
            <a:ext cx="4191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56</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2C2595CE-1CFA-4847-AAE5-FAE41AD06DF4}"/>
              </a:ext>
            </a:extLst>
          </p:cNvPr>
          <p:cNvSpPr txBox="1">
            <a:spLocks/>
          </p:cNvSpPr>
          <p:nvPr/>
        </p:nvSpPr>
        <p:spPr>
          <a:xfrm>
            <a:off x="425384" y="157341"/>
            <a:ext cx="7401491"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D50032"/>
                </a:solidFill>
                <a:latin typeface="Open Sans"/>
                <a:cs typeface="Open Sans"/>
              </a:rPr>
              <a:t>Upcoming Events</a:t>
            </a:r>
            <a:endParaRPr lang="en-US" dirty="0">
              <a:solidFill>
                <a:srgbClr val="D50032"/>
              </a:solidFill>
            </a:endParaRPr>
          </a:p>
        </p:txBody>
      </p:sp>
    </p:spTree>
    <p:extLst>
      <p:ext uri="{BB962C8B-B14F-4D97-AF65-F5344CB8AC3E}">
        <p14:creationId xmlns:p14="http://schemas.microsoft.com/office/powerpoint/2010/main" val="16884213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E559B237-F597-4427-83D5-86EF8FF0EB34}"/>
              </a:ext>
            </a:extLst>
          </p:cNvPr>
          <p:cNvSpPr txBox="1"/>
          <p:nvPr/>
        </p:nvSpPr>
        <p:spPr>
          <a:xfrm>
            <a:off x="419100" y="835171"/>
            <a:ext cx="7742539" cy="3692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lnSpc>
                <a:spcPct val="114000"/>
              </a:lnSpc>
              <a:spcAft>
                <a:spcPts val="1200"/>
              </a:spcAft>
            </a:pPr>
            <a:r>
              <a:rPr lang="en-US"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Wednesday, August 17: Media office hour, 1:00 pm ET. </a:t>
            </a:r>
            <a:r>
              <a:rPr lang="en-US" b="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Get your media questions answered. Join via Zoom at: </a:t>
            </a:r>
            <a:r>
              <a:rPr lang="en-US" b="0" u="sng"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3"/>
              </a:rPr>
              <a:t>https://results.zoom.us/j/93668005494</a:t>
            </a:r>
            <a:r>
              <a:rPr lang="en-US" b="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or (312) 626-6799, meeting ID: 936 6800 5494.</a:t>
            </a:r>
            <a:endParaRPr lang="en-US"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1200"/>
              </a:spcAft>
            </a:pPr>
            <a:r>
              <a:rPr lang="en-US" b="1" dirty="0">
                <a:latin typeface="Open Sans" panose="020B0606030504020204" pitchFamily="34" charset="0"/>
                <a:ea typeface="Open Sans" panose="020B0606030504020204" pitchFamily="34" charset="0"/>
                <a:cs typeface="Open Sans" panose="020B0606030504020204" pitchFamily="34" charset="0"/>
              </a:rPr>
              <a:t>Monday, August 22: Global Poverty Free Agents Webinar, 7:00 pm ET. </a:t>
            </a:r>
            <a:r>
              <a:rPr lang="en-US" dirty="0">
                <a:latin typeface="Open Sans" panose="020B0606030504020204" pitchFamily="34" charset="0"/>
                <a:ea typeface="Open Sans" panose="020B0606030504020204" pitchFamily="34" charset="0"/>
                <a:cs typeface="Open Sans" panose="020B0606030504020204" pitchFamily="34" charset="0"/>
              </a:rPr>
              <a:t>Contact Lisa Marchal at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lmarchal@results.org</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for more information.</a:t>
            </a:r>
          </a:p>
          <a:p>
            <a:pPr algn="l">
              <a:lnSpc>
                <a:spcPct val="114000"/>
              </a:lnSpc>
              <a:spcAft>
                <a:spcPts val="1200"/>
              </a:spcAft>
            </a:pPr>
            <a:r>
              <a:rPr lang="en-US" b="1" i="0" dirty="0">
                <a:solidFill>
                  <a:srgbClr val="212529"/>
                </a:solidFill>
                <a:effectLst/>
                <a:latin typeface="Open Sans" panose="020B0606030504020204" pitchFamily="34" charset="0"/>
              </a:rPr>
              <a:t>Tuesday, August 23: Diversity and Inclusion 101, 12:00 pm ET.</a:t>
            </a:r>
            <a:r>
              <a:rPr lang="en-US" b="0" i="0" dirty="0">
                <a:solidFill>
                  <a:srgbClr val="212529"/>
                </a:solidFill>
                <a:effectLst/>
                <a:latin typeface="Open Sans" panose="020B0606030504020204" pitchFamily="34" charset="0"/>
              </a:rPr>
              <a:t> </a:t>
            </a:r>
            <a:r>
              <a:rPr lang="en-US" b="0" i="0" u="sng" dirty="0">
                <a:solidFill>
                  <a:srgbClr val="D50032"/>
                </a:solidFill>
                <a:effectLst/>
                <a:latin typeface="Open Sans" panose="020B0606030504020204" pitchFamily="34" charset="0"/>
                <a:hlinkClick r:id="rId5"/>
              </a:rPr>
              <a:t>Register here</a:t>
            </a:r>
            <a:r>
              <a:rPr lang="en-US" b="0" i="0" dirty="0">
                <a:solidFill>
                  <a:srgbClr val="212529"/>
                </a:solidFill>
                <a:effectLst/>
                <a:latin typeface="Open Sans" panose="020B0606030504020204" pitchFamily="34" charset="0"/>
              </a:rPr>
              <a:t>.</a:t>
            </a:r>
          </a:p>
          <a:p>
            <a:pPr algn="l">
              <a:lnSpc>
                <a:spcPct val="114000"/>
              </a:lnSpc>
              <a:spcAft>
                <a:spcPts val="1200"/>
              </a:spcAft>
            </a:pPr>
            <a:r>
              <a:rPr lang="en-US" b="1" i="0" dirty="0">
                <a:solidFill>
                  <a:srgbClr val="212529"/>
                </a:solidFill>
                <a:effectLst/>
                <a:latin typeface="Open Sans" panose="020B0606030504020204" pitchFamily="34" charset="0"/>
              </a:rPr>
              <a:t>Saturday, August 27: Building Resilience in Challenging Times, 11:00 am ET.</a:t>
            </a:r>
            <a:r>
              <a:rPr lang="en-US" b="0" i="0" dirty="0">
                <a:solidFill>
                  <a:srgbClr val="212529"/>
                </a:solidFill>
                <a:effectLst/>
                <a:latin typeface="Open Sans" panose="020B0606030504020204" pitchFamily="34" charset="0"/>
              </a:rPr>
              <a:t> Read more and </a:t>
            </a:r>
            <a:r>
              <a:rPr lang="en-US" b="0" i="0" u="sng" dirty="0">
                <a:solidFill>
                  <a:srgbClr val="D50032"/>
                </a:solidFill>
                <a:effectLst/>
                <a:latin typeface="Open Sans" panose="020B0606030504020204" pitchFamily="34" charset="0"/>
                <a:hlinkClick r:id="rId6"/>
              </a:rPr>
              <a:t>join here</a:t>
            </a:r>
            <a:r>
              <a:rPr lang="en-US" b="0" i="0" dirty="0">
                <a:solidFill>
                  <a:srgbClr val="212529"/>
                </a:solidFill>
                <a:effectLst/>
                <a:latin typeface="Open Sans" panose="020B0606030504020204" pitchFamily="34" charset="0"/>
              </a:rPr>
              <a:t>.</a:t>
            </a:r>
          </a:p>
        </p:txBody>
      </p:sp>
      <p:sp>
        <p:nvSpPr>
          <p:cNvPr id="6" name="Rectangle 5">
            <a:extLst>
              <a:ext uri="{FF2B5EF4-FFF2-40B4-BE49-F238E27FC236}">
                <a16:creationId xmlns:a16="http://schemas.microsoft.com/office/drawing/2014/main" id="{3B437165-232B-4941-B335-847FAFFD7EC9}"/>
              </a:ext>
            </a:extLst>
          </p:cNvPr>
          <p:cNvSpPr>
            <a:spLocks noChangeArrowheads="1"/>
          </p:cNvSpPr>
          <p:nvPr/>
        </p:nvSpPr>
        <p:spPr bwMode="auto">
          <a:xfrm>
            <a:off x="-1" y="7802"/>
            <a:ext cx="4191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57</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2C2595CE-1CFA-4847-AAE5-FAE41AD06DF4}"/>
              </a:ext>
            </a:extLst>
          </p:cNvPr>
          <p:cNvSpPr txBox="1">
            <a:spLocks/>
          </p:cNvSpPr>
          <p:nvPr/>
        </p:nvSpPr>
        <p:spPr>
          <a:xfrm>
            <a:off x="425384" y="157341"/>
            <a:ext cx="7401491"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D50032"/>
                </a:solidFill>
                <a:latin typeface="Open Sans"/>
                <a:cs typeface="Open Sans"/>
              </a:rPr>
              <a:t>Upcoming Events</a:t>
            </a:r>
            <a:endParaRPr lang="en-US" dirty="0">
              <a:solidFill>
                <a:srgbClr val="D50032"/>
              </a:solidFill>
            </a:endParaRPr>
          </a:p>
        </p:txBody>
      </p:sp>
    </p:spTree>
    <p:extLst>
      <p:ext uri="{BB962C8B-B14F-4D97-AF65-F5344CB8AC3E}">
        <p14:creationId xmlns:p14="http://schemas.microsoft.com/office/powerpoint/2010/main" val="15892718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E559B237-F597-4427-83D5-86EF8FF0EB34}"/>
              </a:ext>
            </a:extLst>
          </p:cNvPr>
          <p:cNvSpPr txBox="1"/>
          <p:nvPr/>
        </p:nvSpPr>
        <p:spPr>
          <a:xfrm>
            <a:off x="419100" y="725443"/>
            <a:ext cx="7742539" cy="404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spcAft>
                <a:spcPts val="1200"/>
              </a:spcAft>
            </a:pPr>
            <a:r>
              <a:rPr lang="en-US" b="1" dirty="0">
                <a:latin typeface="Open Sans" panose="020B0606030504020204" pitchFamily="34" charset="0"/>
                <a:ea typeface="Open Sans" panose="020B0606030504020204" pitchFamily="34" charset="0"/>
                <a:cs typeface="Open Sans" panose="020B0606030504020204" pitchFamily="34" charset="0"/>
              </a:rPr>
              <a:t>New Advocate Orientations</a:t>
            </a:r>
            <a:r>
              <a:rPr lang="en-US" dirty="0">
                <a:latin typeface="Open Sans" panose="020B0606030504020204" pitchFamily="34" charset="0"/>
                <a:ea typeface="Open Sans" panose="020B0606030504020204" pitchFamily="34" charset="0"/>
                <a:cs typeface="Open Sans" panose="020B0606030504020204" pitchFamily="34" charset="0"/>
              </a:rPr>
              <a:t> are on-going! Register for an upcoming orientation at: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www.results.org/volunteer</a:t>
            </a:r>
            <a:r>
              <a:rPr lang="en-US" dirty="0">
                <a:latin typeface="Open Sans" panose="020B0606030504020204" pitchFamily="34" charset="0"/>
                <a:ea typeface="Open Sans" panose="020B0606030504020204" pitchFamily="34" charset="0"/>
                <a:cs typeface="Open Sans" panose="020B0606030504020204" pitchFamily="34" charset="0"/>
              </a:rPr>
              <a:t>. </a:t>
            </a:r>
            <a:endParaRPr lang="en-US" b="1"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2400"/>
              </a:spcAft>
            </a:pPr>
            <a:r>
              <a:rPr lang="en-US" b="1" dirty="0">
                <a:latin typeface="Open Sans" panose="020B0606030504020204" pitchFamily="34" charset="0"/>
                <a:ea typeface="Open Sans" panose="020B0606030504020204" pitchFamily="34" charset="0"/>
                <a:cs typeface="Open Sans" panose="020B0606030504020204" pitchFamily="34" charset="0"/>
              </a:rPr>
              <a:t>See all events on the RESULTS Events Calendar: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https://results.org/events/</a:t>
            </a:r>
            <a:r>
              <a:rPr lang="en-US" dirty="0">
                <a:latin typeface="Open Sans" panose="020B0606030504020204" pitchFamily="34" charset="0"/>
                <a:ea typeface="Open Sans" panose="020B0606030504020204" pitchFamily="34" charset="0"/>
                <a:cs typeface="Open Sans" panose="020B0606030504020204" pitchFamily="34" charset="0"/>
              </a:rPr>
              <a:t>.</a:t>
            </a:r>
          </a:p>
          <a:p>
            <a:pPr algn="ctr">
              <a:spcAft>
                <a:spcPts val="600"/>
              </a:spcAft>
            </a:pPr>
            <a:r>
              <a:rPr lang="en-US" sz="2000" b="1" dirty="0">
                <a:solidFill>
                  <a:srgbClr val="D50032"/>
                </a:solidFill>
                <a:latin typeface="Open Sans"/>
                <a:cs typeface="Open Sans"/>
              </a:rPr>
              <a:t>Join the</a:t>
            </a:r>
          </a:p>
          <a:p>
            <a:pPr algn="ctr">
              <a:spcAft>
                <a:spcPts val="600"/>
              </a:spcAft>
            </a:pPr>
            <a:r>
              <a:rPr lang="en-US" sz="2000" b="1" dirty="0">
                <a:solidFill>
                  <a:srgbClr val="D50032"/>
                </a:solidFill>
                <a:latin typeface="Open Sans"/>
                <a:cs typeface="Open Sans"/>
              </a:rPr>
              <a:t>September National Webinar</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ctr">
              <a:lnSpc>
                <a:spcPct val="113999"/>
              </a:lnSpc>
            </a:pPr>
            <a:r>
              <a:rPr lang="en-US" sz="2000" b="1" dirty="0">
                <a:latin typeface="Open Sans" panose="020B0606030504020204" pitchFamily="34" charset="0"/>
                <a:ea typeface="Open Sans" panose="020B0606030504020204" pitchFamily="34" charset="0"/>
                <a:cs typeface="Open Sans" panose="020B0606030504020204" pitchFamily="34" charset="0"/>
              </a:rPr>
              <a:t>Saturday, September 10 at 1:00 pm ET </a:t>
            </a:r>
          </a:p>
          <a:p>
            <a:pPr algn="ctr">
              <a:lnSpc>
                <a:spcPct val="113999"/>
              </a:lnSpc>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(delayed a week due to Labor Day holiday)</a:t>
            </a:r>
          </a:p>
          <a:p>
            <a:pPr algn="ctr">
              <a:lnSpc>
                <a:spcPct val="113999"/>
              </a:lnSpc>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Register at: </a:t>
            </a:r>
            <a:r>
              <a:rPr lang="en-US" sz="2000" i="0" u="none" strike="noStrike" dirty="0">
                <a:solidFill>
                  <a:srgbClr val="033A7D"/>
                </a:solidFill>
                <a:effectLst/>
                <a:latin typeface="Open Sans" panose="020B0606030504020204" pitchFamily="34" charset="0"/>
                <a:ea typeface="Open Sans" panose="020B0606030504020204" pitchFamily="34" charset="0"/>
                <a:cs typeface="Open Sans" panose="020B0606030504020204" pitchFamily="34" charset="0"/>
                <a:hlinkClick r:id="rId5"/>
              </a:rPr>
              <a:t>https://results.zoom.us/meeting/register/tJ0pc-2spjkiY3WkF4QbtgAWikteQvMT2A</a:t>
            </a:r>
            <a:endParaRPr lang="en-US" sz="2000" dirty="0">
              <a:latin typeface="Open Sans"/>
              <a:ea typeface="Open Sans"/>
              <a:cs typeface="Calibri"/>
            </a:endParaRPr>
          </a:p>
        </p:txBody>
      </p:sp>
      <p:sp>
        <p:nvSpPr>
          <p:cNvPr id="6" name="Rectangle 5">
            <a:extLst>
              <a:ext uri="{FF2B5EF4-FFF2-40B4-BE49-F238E27FC236}">
                <a16:creationId xmlns:a16="http://schemas.microsoft.com/office/drawing/2014/main" id="{3B437165-232B-4941-B335-847FAFFD7EC9}"/>
              </a:ext>
            </a:extLst>
          </p:cNvPr>
          <p:cNvSpPr>
            <a:spLocks noChangeArrowheads="1"/>
          </p:cNvSpPr>
          <p:nvPr/>
        </p:nvSpPr>
        <p:spPr bwMode="auto">
          <a:xfrm>
            <a:off x="-1" y="7802"/>
            <a:ext cx="4191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58</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2C2595CE-1CFA-4847-AAE5-FAE41AD06DF4}"/>
              </a:ext>
            </a:extLst>
          </p:cNvPr>
          <p:cNvSpPr txBox="1">
            <a:spLocks/>
          </p:cNvSpPr>
          <p:nvPr/>
        </p:nvSpPr>
        <p:spPr>
          <a:xfrm>
            <a:off x="425384" y="157341"/>
            <a:ext cx="7401491"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D50032"/>
                </a:solidFill>
                <a:latin typeface="Open Sans"/>
                <a:cs typeface="Open Sans"/>
              </a:rPr>
              <a:t>Upcoming Events</a:t>
            </a:r>
            <a:endParaRPr lang="en-US" dirty="0">
              <a:solidFill>
                <a:srgbClr val="D50032"/>
              </a:solidFill>
            </a:endParaRPr>
          </a:p>
        </p:txBody>
      </p:sp>
    </p:spTree>
    <p:extLst>
      <p:ext uri="{BB962C8B-B14F-4D97-AF65-F5344CB8AC3E}">
        <p14:creationId xmlns:p14="http://schemas.microsoft.com/office/powerpoint/2010/main" val="27746103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3" name="Rectangle 5">
            <a:extLst>
              <a:ext uri="{FF2B5EF4-FFF2-40B4-BE49-F238E27FC236}">
                <a16:creationId xmlns:a16="http://schemas.microsoft.com/office/drawing/2014/main" id="{751104A1-6739-445C-99D2-D49AB20E7A03}"/>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59</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F6B75634-97F7-4D89-AEBF-79581D085FB4}"/>
              </a:ext>
            </a:extLst>
          </p:cNvPr>
          <p:cNvSpPr txBox="1"/>
          <p:nvPr/>
        </p:nvSpPr>
        <p:spPr>
          <a:xfrm>
            <a:off x="2104329" y="4734788"/>
            <a:ext cx="4637248" cy="276999"/>
          </a:xfrm>
          <a:prstGeom prst="rect">
            <a:avLst/>
          </a:prstGeom>
          <a:noFill/>
        </p:spPr>
        <p:txBody>
          <a:bodyPr wrap="square" lIns="91440" tIns="45720" rIns="91440" bIns="45720" rtlCol="0" anchor="t">
            <a:spAutoFit/>
          </a:bodyPr>
          <a:lstStyle/>
          <a:p>
            <a:pPr algn="ctr"/>
            <a:r>
              <a:rPr lang="en-US" sz="1200" b="0" i="0" dirty="0">
                <a:solidFill>
                  <a:srgbClr val="111111"/>
                </a:solidFill>
                <a:effectLst/>
                <a:latin typeface="Open Sans" panose="020B0606030504020204" pitchFamily="34" charset="0"/>
                <a:ea typeface="Open Sans" panose="020B0606030504020204" pitchFamily="34" charset="0"/>
                <a:cs typeface="Open Sans" panose="020B0606030504020204" pitchFamily="34" charset="0"/>
              </a:rPr>
              <a:t>Photo by </a:t>
            </a:r>
            <a:r>
              <a:rPr lang="en-US" sz="1200" b="0" i="0" dirty="0">
                <a:solidFill>
                  <a:srgbClr val="767676"/>
                </a:solidFill>
                <a:effectLst/>
                <a:latin typeface="Open Sans" panose="020B0606030504020204" pitchFamily="34" charset="0"/>
                <a:ea typeface="Open Sans" panose="020B0606030504020204" pitchFamily="34" charset="0"/>
                <a:cs typeface="Open Sans" panose="020B0606030504020204" pitchFamily="34" charset="0"/>
                <a:hlinkClick r:id="rId3"/>
              </a:rPr>
              <a:t>Hannah Busing</a:t>
            </a:r>
            <a:r>
              <a:rPr lang="en-US" sz="1200" b="0" i="0" dirty="0">
                <a:solidFill>
                  <a:srgbClr val="111111"/>
                </a:solidFill>
                <a:effectLst/>
                <a:latin typeface="Open Sans" panose="020B0606030504020204" pitchFamily="34" charset="0"/>
                <a:ea typeface="Open Sans" panose="020B0606030504020204" pitchFamily="34" charset="0"/>
                <a:cs typeface="Open Sans" panose="020B0606030504020204" pitchFamily="34" charset="0"/>
              </a:rPr>
              <a:t> on </a:t>
            </a:r>
            <a:r>
              <a:rPr lang="en-US" sz="1200" b="0" i="0" dirty="0">
                <a:solidFill>
                  <a:srgbClr val="767676"/>
                </a:solidFill>
                <a:effectLst/>
                <a:latin typeface="Open Sans" panose="020B0606030504020204" pitchFamily="34" charset="0"/>
                <a:ea typeface="Open Sans" panose="020B0606030504020204" pitchFamily="34" charset="0"/>
                <a:cs typeface="Open Sans" panose="020B0606030504020204" pitchFamily="34" charset="0"/>
                <a:hlinkClick r:id="rId4"/>
              </a:rPr>
              <a:t>Unsplash</a:t>
            </a:r>
            <a:endParaRPr lang="en-US" sz="12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C816ABBC-74E1-75B6-320D-05185B3D0F95}"/>
              </a:ext>
            </a:extLst>
          </p:cNvPr>
          <p:cNvPicPr>
            <a:picLocks noChangeAspect="1"/>
          </p:cNvPicPr>
          <p:nvPr/>
        </p:nvPicPr>
        <p:blipFill>
          <a:blip r:embed="rId5"/>
          <a:stretch>
            <a:fillRect/>
          </a:stretch>
        </p:blipFill>
        <p:spPr>
          <a:xfrm>
            <a:off x="1680140" y="737254"/>
            <a:ext cx="5783720" cy="3852352"/>
          </a:xfrm>
          <a:prstGeom prst="rect">
            <a:avLst/>
          </a:prstGeom>
        </p:spPr>
      </p:pic>
      <p:sp>
        <p:nvSpPr>
          <p:cNvPr id="8" name="Title 1">
            <a:extLst>
              <a:ext uri="{FF2B5EF4-FFF2-40B4-BE49-F238E27FC236}">
                <a16:creationId xmlns:a16="http://schemas.microsoft.com/office/drawing/2014/main" id="{23691C34-D283-91F5-44D1-A10E684BFB44}"/>
              </a:ext>
            </a:extLst>
          </p:cNvPr>
          <p:cNvSpPr txBox="1">
            <a:spLocks/>
          </p:cNvSpPr>
          <p:nvPr/>
        </p:nvSpPr>
        <p:spPr>
          <a:xfrm>
            <a:off x="871254" y="131713"/>
            <a:ext cx="7401491"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D50032"/>
                </a:solidFill>
                <a:latin typeface="Open Sans"/>
                <a:cs typeface="Open Sans"/>
              </a:rPr>
              <a:t>Let’s do this!</a:t>
            </a:r>
            <a:endParaRPr lang="en-US" sz="4800" dirty="0">
              <a:solidFill>
                <a:srgbClr val="D50032"/>
              </a:solidFill>
            </a:endParaRPr>
          </a:p>
        </p:txBody>
      </p:sp>
    </p:spTree>
    <p:extLst>
      <p:ext uri="{BB962C8B-B14F-4D97-AF65-F5344CB8AC3E}">
        <p14:creationId xmlns:p14="http://schemas.microsoft.com/office/powerpoint/2010/main" val="421804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6</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6" name="Content Placeholder 2">
            <a:extLst>
              <a:ext uri="{FF2B5EF4-FFF2-40B4-BE49-F238E27FC236}">
                <a16:creationId xmlns:a16="http://schemas.microsoft.com/office/drawing/2014/main" id="{33C26DBD-0336-D14F-B891-35224CC9C2DA}"/>
              </a:ext>
            </a:extLst>
          </p:cNvPr>
          <p:cNvSpPr>
            <a:spLocks noGrp="1"/>
          </p:cNvSpPr>
          <p:nvPr>
            <p:ph idx="1"/>
          </p:nvPr>
        </p:nvSpPr>
        <p:spPr>
          <a:xfrm>
            <a:off x="634176" y="1473412"/>
            <a:ext cx="7875648" cy="3340258"/>
          </a:xfrm>
          <a:noFill/>
        </p:spPr>
        <p:txBody>
          <a:bodyPr vert="horz" lIns="91440" tIns="45720" rIns="91440" bIns="45720" rtlCol="0" anchor="t">
            <a:noAutofit/>
          </a:bodyPr>
          <a:lstStyle/>
          <a:p>
            <a:pPr marL="7620" lvl="1" indent="0">
              <a:lnSpc>
                <a:spcPct val="114000"/>
              </a:lnSpc>
              <a:spcBef>
                <a:spcPts val="0"/>
              </a:spcBef>
              <a:spcAft>
                <a:spcPts val="600"/>
              </a:spcAft>
              <a:buNone/>
            </a:pPr>
            <a:r>
              <a:rPr lang="en-US" sz="2400" i="1" dirty="0">
                <a:latin typeface="Open Sans" panose="020B0606030504020204" pitchFamily="34" charset="0"/>
                <a:ea typeface="Open Sans" panose="020B0606030504020204" pitchFamily="34" charset="0"/>
                <a:cs typeface="Open Sans" panose="020B0606030504020204" pitchFamily="34" charset="0"/>
              </a:rPr>
              <a:t>Goals: </a:t>
            </a:r>
          </a:p>
          <a:p>
            <a:pPr marL="521970" lvl="1" indent="-514350">
              <a:lnSpc>
                <a:spcPct val="113999"/>
              </a:lnSpc>
              <a:spcBef>
                <a:spcPts val="0"/>
              </a:spcBef>
              <a:spcAft>
                <a:spcPts val="600"/>
              </a:spcAft>
              <a:buAutoNum type="arabicParenR"/>
            </a:pPr>
            <a:r>
              <a:rPr lang="en-US" sz="2400" b="1" dirty="0">
                <a:latin typeface="Open Sans" panose="020B0606030504020204" pitchFamily="34" charset="0"/>
                <a:ea typeface="Open Sans" panose="020B0606030504020204" pitchFamily="34" charset="0"/>
                <a:cs typeface="Open Sans" panose="020B0606030504020204" pitchFamily="34" charset="0"/>
              </a:rPr>
              <a:t>Expansion of the Child Tax Credit by end of year</a:t>
            </a:r>
          </a:p>
          <a:p>
            <a:pPr marL="521970" lvl="1" indent="-514350">
              <a:lnSpc>
                <a:spcPct val="113999"/>
              </a:lnSpc>
              <a:spcBef>
                <a:spcPts val="0"/>
              </a:spcBef>
              <a:spcAft>
                <a:spcPts val="1800"/>
              </a:spcAft>
              <a:buAutoNum type="arabicParenR"/>
            </a:pPr>
            <a:r>
              <a:rPr lang="en-US" sz="2400" b="1" dirty="0">
                <a:latin typeface="Open Sans" panose="020B0606030504020204" pitchFamily="34" charset="0"/>
                <a:ea typeface="Open Sans" panose="020B0606030504020204" pitchFamily="34" charset="0"/>
                <a:cs typeface="Open Sans" panose="020B0606030504020204" pitchFamily="34" charset="0"/>
              </a:rPr>
              <a:t>Reduce poverty &amp; housing instability with a Renter's Tax Credit in the next Congress</a:t>
            </a:r>
          </a:p>
          <a:p>
            <a:pPr marL="7620" lvl="1" indent="0">
              <a:lnSpc>
                <a:spcPct val="113999"/>
              </a:lnSpc>
              <a:spcBef>
                <a:spcPts val="0"/>
              </a:spcBef>
              <a:spcAft>
                <a:spcPts val="600"/>
              </a:spcAft>
              <a:buNone/>
            </a:pPr>
            <a:r>
              <a:rPr lang="en-US" sz="1800" dirty="0">
                <a:latin typeface="Open Sans" panose="020B0606030504020204" pitchFamily="34" charset="0"/>
                <a:ea typeface="Open Sans" panose="020B0606030504020204" pitchFamily="34" charset="0"/>
                <a:cs typeface="Open Sans" panose="020B0606030504020204" pitchFamily="34" charset="0"/>
              </a:rPr>
              <a:t>Join the US Poverty Policy Forum on August 18 at 8:00pm ET for more details </a:t>
            </a:r>
          </a:p>
          <a:p>
            <a:pPr marL="521970" lvl="1" indent="-514350">
              <a:lnSpc>
                <a:spcPct val="113999"/>
              </a:lnSpc>
              <a:spcBef>
                <a:spcPts val="0"/>
              </a:spcBef>
              <a:spcAft>
                <a:spcPts val="600"/>
              </a:spcAft>
              <a:buAutoNum type="arabicParenR"/>
            </a:pP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521970" lvl="1" indent="-514350">
              <a:lnSpc>
                <a:spcPct val="113999"/>
              </a:lnSpc>
              <a:spcBef>
                <a:spcPts val="0"/>
              </a:spcBef>
              <a:spcAft>
                <a:spcPts val="600"/>
              </a:spcAft>
              <a:buAutoNum type="arabicParenR"/>
            </a:pPr>
            <a:endParaRPr lang="en-US" sz="2000" dirty="0">
              <a:latin typeface="Calibri"/>
              <a:ea typeface="Open Sans"/>
              <a:cs typeface="+mn-lt"/>
            </a:endParaRPr>
          </a:p>
          <a:p>
            <a:pPr marL="521970" lvl="1" indent="-514350">
              <a:lnSpc>
                <a:spcPct val="114000"/>
              </a:lnSpc>
              <a:spcBef>
                <a:spcPts val="0"/>
              </a:spcBef>
              <a:spcAft>
                <a:spcPts val="600"/>
              </a:spcAft>
              <a:buAutoNum type="arabicParenR"/>
            </a:pPr>
            <a:endParaRPr lang="en-US" sz="2000" dirty="0">
              <a:latin typeface="Open Sans"/>
              <a:ea typeface="+mn-lt"/>
              <a:cs typeface="+mn-lt"/>
            </a:endParaRPr>
          </a:p>
          <a:p>
            <a:pPr marL="7620" lvl="1" indent="0">
              <a:lnSpc>
                <a:spcPct val="114000"/>
              </a:lnSpc>
              <a:spcBef>
                <a:spcPts val="0"/>
              </a:spcBef>
              <a:spcAft>
                <a:spcPts val="600"/>
              </a:spcAft>
              <a:buNone/>
            </a:pPr>
            <a:endParaRPr lang="en-US" dirty="0">
              <a:latin typeface="Open Sans"/>
              <a:ea typeface="+mn-lt"/>
              <a:cs typeface="+mn-lt"/>
            </a:endParaRPr>
          </a:p>
          <a:p>
            <a:pPr marL="7620" lvl="1" indent="0">
              <a:lnSpc>
                <a:spcPct val="114000"/>
              </a:lnSpc>
              <a:spcBef>
                <a:spcPts val="0"/>
              </a:spcBef>
              <a:spcAft>
                <a:spcPts val="600"/>
              </a:spcAft>
              <a:buNone/>
            </a:pPr>
            <a:endParaRPr lang="en-US" sz="1800" dirty="0">
              <a:latin typeface="Open Sans"/>
              <a:ea typeface="+mn-lt"/>
              <a:cs typeface="+mn-lt"/>
            </a:endParaRPr>
          </a:p>
          <a:p>
            <a:pPr marL="7620" lvl="1" indent="0">
              <a:lnSpc>
                <a:spcPct val="114000"/>
              </a:lnSpc>
              <a:spcBef>
                <a:spcPts val="0"/>
              </a:spcBef>
              <a:spcAft>
                <a:spcPts val="600"/>
              </a:spcAft>
              <a:buNone/>
            </a:pPr>
            <a:endParaRPr lang="en-US" sz="1800" dirty="0">
              <a:latin typeface="Open Sans"/>
              <a:ea typeface="+mn-lt"/>
              <a:cs typeface="+mn-lt"/>
            </a:endParaRPr>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634175" y="408367"/>
            <a:ext cx="787564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D50032"/>
                </a:solidFill>
                <a:latin typeface="Open Sans"/>
              </a:rPr>
              <a:t>Achieving Economic Justice </a:t>
            </a:r>
            <a:endParaRPr lang="en-US" dirty="0">
              <a:solidFill>
                <a:srgbClr val="000000"/>
              </a:solidFill>
              <a:latin typeface="Calibri"/>
              <a:cs typeface="Calibri"/>
            </a:endParaRPr>
          </a:p>
          <a:p>
            <a:r>
              <a:rPr lang="en-US" sz="3200" b="1" dirty="0">
                <a:solidFill>
                  <a:srgbClr val="D50032"/>
                </a:solidFill>
                <a:latin typeface="Open Sans"/>
              </a:rPr>
              <a:t>through the Tax Code</a:t>
            </a:r>
            <a:endParaRPr lang="en-US" dirty="0">
              <a:cs typeface="Calibri"/>
            </a:endParaRPr>
          </a:p>
        </p:txBody>
      </p:sp>
    </p:spTree>
    <p:extLst>
      <p:ext uri="{BB962C8B-B14F-4D97-AF65-F5344CB8AC3E}">
        <p14:creationId xmlns:p14="http://schemas.microsoft.com/office/powerpoint/2010/main" val="10320934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227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7</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6" name="Content Placeholder 2">
            <a:extLst>
              <a:ext uri="{FF2B5EF4-FFF2-40B4-BE49-F238E27FC236}">
                <a16:creationId xmlns:a16="http://schemas.microsoft.com/office/drawing/2014/main" id="{33C26DBD-0336-D14F-B891-35224CC9C2DA}"/>
              </a:ext>
            </a:extLst>
          </p:cNvPr>
          <p:cNvSpPr>
            <a:spLocks noGrp="1"/>
          </p:cNvSpPr>
          <p:nvPr>
            <p:ph idx="1"/>
          </p:nvPr>
        </p:nvSpPr>
        <p:spPr>
          <a:xfrm>
            <a:off x="572617" y="1428313"/>
            <a:ext cx="7875648" cy="3340258"/>
          </a:xfrm>
          <a:noFill/>
        </p:spPr>
        <p:txBody>
          <a:bodyPr vert="horz" lIns="91440" tIns="45720" rIns="91440" bIns="45720" rtlCol="0" anchor="t">
            <a:noAutofit/>
          </a:bodyPr>
          <a:lstStyle/>
          <a:p>
            <a:pPr>
              <a:lnSpc>
                <a:spcPct val="114000"/>
              </a:lnSpc>
              <a:spcBef>
                <a:spcPts val="0"/>
              </a:spcBef>
              <a:spcAft>
                <a:spcPts val="1200"/>
              </a:spcAft>
            </a:pPr>
            <a:r>
              <a:rPr lang="en-US" sz="2000" dirty="0">
                <a:latin typeface="Open Sans"/>
                <a:ea typeface="+mn-lt"/>
                <a:cs typeface="+mn-lt"/>
              </a:rPr>
              <a:t>Congress currently working on a reconciliation bill, but without RESULTS' domestic policy priorities. </a:t>
            </a:r>
          </a:p>
          <a:p>
            <a:pPr lvl="1">
              <a:lnSpc>
                <a:spcPct val="114000"/>
              </a:lnSpc>
              <a:spcBef>
                <a:spcPts val="0"/>
              </a:spcBef>
              <a:spcAft>
                <a:spcPts val="1200"/>
              </a:spcAft>
            </a:pPr>
            <a:r>
              <a:rPr lang="en-US" sz="1600" dirty="0">
                <a:latin typeface="Open Sans"/>
                <a:ea typeface="+mn-lt"/>
                <a:cs typeface="+mn-lt"/>
              </a:rPr>
              <a:t>Note that the bill does have important provisions to make health care more affordable and bring more equity to the tax code</a:t>
            </a:r>
          </a:p>
          <a:p>
            <a:pPr>
              <a:lnSpc>
                <a:spcPct val="114000"/>
              </a:lnSpc>
              <a:spcBef>
                <a:spcPts val="0"/>
              </a:spcBef>
              <a:spcAft>
                <a:spcPts val="1200"/>
              </a:spcAft>
            </a:pPr>
            <a:r>
              <a:rPr lang="en-US" sz="2000" dirty="0">
                <a:latin typeface="Open Sans"/>
                <a:ea typeface="+mn-lt"/>
                <a:cs typeface="+mn-lt"/>
              </a:rPr>
              <a:t>Build on your prior advocacy on CTC and housing to seize an opportunity to advance our goals at an end-of-the-year tax bill.</a:t>
            </a:r>
            <a:endParaRPr lang="en-US" sz="2000" dirty="0">
              <a:latin typeface="Open Sans"/>
              <a:ea typeface="Calibri"/>
              <a:cs typeface="Calibri"/>
            </a:endParaRPr>
          </a:p>
          <a:p>
            <a:pPr>
              <a:lnSpc>
                <a:spcPct val="114000"/>
              </a:lnSpc>
              <a:spcBef>
                <a:spcPts val="0"/>
              </a:spcBef>
              <a:spcAft>
                <a:spcPts val="1200"/>
              </a:spcAft>
            </a:pPr>
            <a:r>
              <a:rPr lang="en-US" sz="2000" dirty="0">
                <a:latin typeface="Open Sans"/>
                <a:ea typeface="+mn-lt"/>
                <a:cs typeface="+mn-lt"/>
              </a:rPr>
              <a:t>The work continues to make the tax code more equitable at a time of high inflation.</a:t>
            </a:r>
          </a:p>
        </p:txBody>
      </p:sp>
      <p:sp>
        <p:nvSpPr>
          <p:cNvPr id="8" name="Title 1">
            <a:extLst>
              <a:ext uri="{FF2B5EF4-FFF2-40B4-BE49-F238E27FC236}">
                <a16:creationId xmlns:a16="http://schemas.microsoft.com/office/drawing/2014/main" id="{8746ACF0-E791-5261-4B85-4BB652EF09FA}"/>
              </a:ext>
            </a:extLst>
          </p:cNvPr>
          <p:cNvSpPr txBox="1">
            <a:spLocks/>
          </p:cNvSpPr>
          <p:nvPr/>
        </p:nvSpPr>
        <p:spPr>
          <a:xfrm>
            <a:off x="913896" y="448081"/>
            <a:ext cx="7193089" cy="553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D50032"/>
                </a:solidFill>
                <a:latin typeface="Open Sans"/>
              </a:rPr>
              <a:t>U.S. Poverty – Quick Policy Updates</a:t>
            </a:r>
            <a:endParaRPr lang="en-US" sz="3200" b="1" dirty="0">
              <a:solidFill>
                <a:srgbClr val="D50032"/>
              </a:solidFill>
              <a:latin typeface="Open Sans"/>
              <a:ea typeface="Open Sans"/>
              <a:cs typeface="Open Sans"/>
            </a:endParaRPr>
          </a:p>
        </p:txBody>
      </p:sp>
    </p:spTree>
    <p:extLst>
      <p:ext uri="{BB962C8B-B14F-4D97-AF65-F5344CB8AC3E}">
        <p14:creationId xmlns:p14="http://schemas.microsoft.com/office/powerpoint/2010/main" val="253770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946379"/>
            <a:ext cx="9144000"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dirty="0">
              <a:solidFill>
                <a:schemeClr val="bg1"/>
              </a:solidFill>
              <a:latin typeface="Open Sans"/>
              <a:ea typeface="Open Sans" panose="020B0606030504020204" pitchFamily="34" charset="0"/>
              <a:cs typeface="Open Sans" panose="020B0606030504020204" pitchFamily="34" charset="0"/>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r>
              <a:rPr lang="en-US" sz="2800" b="1" dirty="0">
                <a:solidFill>
                  <a:schemeClr val="bg1"/>
                </a:solidFill>
                <a:latin typeface="Open Sans"/>
                <a:ea typeface="Open Sans"/>
                <a:cs typeface="Open Sans"/>
              </a:rPr>
              <a:t>Building Power for Lasting Change</a:t>
            </a:r>
            <a:endParaRPr lang="en-US" sz="2400" i="1" dirty="0">
              <a:solidFill>
                <a:schemeClr val="bg1"/>
              </a:solidFill>
              <a:ea typeface="Open Sans"/>
              <a:cs typeface="Open Sans"/>
            </a:endParaRPr>
          </a:p>
        </p:txBody>
      </p:sp>
    </p:spTree>
    <p:extLst>
      <p:ext uri="{BB962C8B-B14F-4D97-AF65-F5344CB8AC3E}">
        <p14:creationId xmlns:p14="http://schemas.microsoft.com/office/powerpoint/2010/main" val="3275594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E4745AC-64C9-45C6-8E73-1E99E428DFE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9</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ED74102-47FC-F603-4D1F-212567D5504A}"/>
              </a:ext>
            </a:extLst>
          </p:cNvPr>
          <p:cNvSpPr txBox="1"/>
          <p:nvPr/>
        </p:nvSpPr>
        <p:spPr>
          <a:xfrm>
            <a:off x="4807070" y="1200150"/>
            <a:ext cx="1222795" cy="196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pic>
        <p:nvPicPr>
          <p:cNvPr id="9" name="Picture 8" descr="A person with the hand on the face&#10;&#10;Description automatically generated with low confidence">
            <a:extLst>
              <a:ext uri="{FF2B5EF4-FFF2-40B4-BE49-F238E27FC236}">
                <a16:creationId xmlns:a16="http://schemas.microsoft.com/office/drawing/2014/main" id="{94B9A4F0-9969-CA57-15A5-836F42DD7A3E}"/>
              </a:ext>
            </a:extLst>
          </p:cNvPr>
          <p:cNvPicPr>
            <a:picLocks noChangeAspect="1"/>
          </p:cNvPicPr>
          <p:nvPr/>
        </p:nvPicPr>
        <p:blipFill>
          <a:blip r:embed="rId3"/>
          <a:stretch>
            <a:fillRect/>
          </a:stretch>
        </p:blipFill>
        <p:spPr>
          <a:xfrm>
            <a:off x="0" y="43905"/>
            <a:ext cx="3429000" cy="5099595"/>
          </a:xfrm>
          <a:prstGeom prst="rect">
            <a:avLst/>
          </a:prstGeom>
        </p:spPr>
      </p:pic>
      <p:sp>
        <p:nvSpPr>
          <p:cNvPr id="10" name="Title 1">
            <a:extLst>
              <a:ext uri="{FF2B5EF4-FFF2-40B4-BE49-F238E27FC236}">
                <a16:creationId xmlns:a16="http://schemas.microsoft.com/office/drawing/2014/main" id="{2F7F753A-90D9-99DB-DA69-3FBCE8732E94}"/>
              </a:ext>
            </a:extLst>
          </p:cNvPr>
          <p:cNvSpPr txBox="1">
            <a:spLocks/>
          </p:cNvSpPr>
          <p:nvPr/>
        </p:nvSpPr>
        <p:spPr>
          <a:xfrm>
            <a:off x="3878664" y="307884"/>
            <a:ext cx="3531633" cy="461554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4000"/>
              </a:lnSpc>
              <a:spcAft>
                <a:spcPts val="1200"/>
              </a:spcAft>
            </a:pPr>
            <a:r>
              <a:rPr lang="en-US" sz="2200" b="1" dirty="0">
                <a:latin typeface="Open Sans"/>
              </a:rPr>
              <a:t>I know, but … </a:t>
            </a:r>
          </a:p>
          <a:p>
            <a:pPr algn="l">
              <a:lnSpc>
                <a:spcPct val="114000"/>
              </a:lnSpc>
              <a:spcAft>
                <a:spcPts val="1200"/>
              </a:spcAft>
            </a:pPr>
            <a:r>
              <a:rPr lang="en-US" sz="2200" dirty="0">
                <a:latin typeface="Open Sans"/>
                <a:ea typeface="Open Sans"/>
                <a:cs typeface="Open Sans"/>
              </a:rPr>
              <a:t>I’ve tried this before…</a:t>
            </a:r>
          </a:p>
          <a:p>
            <a:pPr algn="l">
              <a:lnSpc>
                <a:spcPct val="114000"/>
              </a:lnSpc>
              <a:spcAft>
                <a:spcPts val="1200"/>
              </a:spcAft>
            </a:pPr>
            <a:r>
              <a:rPr lang="en-US" sz="2200" dirty="0">
                <a:latin typeface="Open Sans"/>
                <a:ea typeface="Open Sans"/>
                <a:cs typeface="Open Sans"/>
              </a:rPr>
              <a:t>No one shows up…</a:t>
            </a:r>
          </a:p>
          <a:p>
            <a:pPr algn="l">
              <a:lnSpc>
                <a:spcPct val="114000"/>
              </a:lnSpc>
              <a:spcAft>
                <a:spcPts val="1200"/>
              </a:spcAft>
            </a:pPr>
            <a:r>
              <a:rPr lang="en-US" sz="2200" dirty="0">
                <a:latin typeface="Open Sans"/>
                <a:ea typeface="Open Sans"/>
                <a:cs typeface="Open Sans"/>
              </a:rPr>
              <a:t>It’s discouraging…</a:t>
            </a:r>
          </a:p>
          <a:p>
            <a:pPr algn="l">
              <a:lnSpc>
                <a:spcPct val="114000"/>
              </a:lnSpc>
              <a:spcAft>
                <a:spcPts val="1200"/>
              </a:spcAft>
            </a:pPr>
            <a:r>
              <a:rPr lang="en-US" sz="2200" dirty="0">
                <a:latin typeface="Open Sans"/>
                <a:ea typeface="Open Sans"/>
                <a:cs typeface="Open Sans"/>
              </a:rPr>
              <a:t>“Failing” feels bad…</a:t>
            </a:r>
          </a:p>
          <a:p>
            <a:pPr algn="l">
              <a:lnSpc>
                <a:spcPct val="114000"/>
              </a:lnSpc>
              <a:spcAft>
                <a:spcPts val="1200"/>
              </a:spcAft>
            </a:pPr>
            <a:r>
              <a:rPr lang="en-US" sz="2200" dirty="0">
                <a:latin typeface="Open Sans"/>
                <a:ea typeface="Open Sans"/>
                <a:cs typeface="Open Sans"/>
              </a:rPr>
              <a:t>I don’t wanna do it….</a:t>
            </a:r>
          </a:p>
          <a:p>
            <a:pPr algn="l">
              <a:lnSpc>
                <a:spcPct val="114000"/>
              </a:lnSpc>
              <a:spcAft>
                <a:spcPts val="1200"/>
              </a:spcAft>
            </a:pPr>
            <a:r>
              <a:rPr lang="en-US" sz="2200" dirty="0">
                <a:latin typeface="Open Sans"/>
                <a:ea typeface="Open Sans"/>
                <a:cs typeface="Open Sans"/>
              </a:rPr>
              <a:t>I must not be good at it…</a:t>
            </a:r>
          </a:p>
          <a:p>
            <a:pPr algn="l">
              <a:lnSpc>
                <a:spcPct val="114000"/>
              </a:lnSpc>
              <a:spcAft>
                <a:spcPts val="1200"/>
              </a:spcAft>
            </a:pPr>
            <a:r>
              <a:rPr lang="en-US" sz="2200" b="1" dirty="0">
                <a:latin typeface="Open Sans"/>
                <a:ea typeface="Open Sans"/>
                <a:cs typeface="Open Sans"/>
              </a:rPr>
              <a:t>It just doesn’t work…</a:t>
            </a:r>
          </a:p>
        </p:txBody>
      </p:sp>
      <p:sp>
        <p:nvSpPr>
          <p:cNvPr id="11" name="TextBox 10">
            <a:extLst>
              <a:ext uri="{FF2B5EF4-FFF2-40B4-BE49-F238E27FC236}">
                <a16:creationId xmlns:a16="http://schemas.microsoft.com/office/drawing/2014/main" id="{8DE68B0D-61A7-199A-F51B-971433532539}"/>
              </a:ext>
            </a:extLst>
          </p:cNvPr>
          <p:cNvSpPr txBox="1"/>
          <p:nvPr/>
        </p:nvSpPr>
        <p:spPr>
          <a:xfrm>
            <a:off x="0" y="4858699"/>
            <a:ext cx="3429000" cy="276999"/>
          </a:xfrm>
          <a:prstGeom prst="rect">
            <a:avLst/>
          </a:prstGeom>
          <a:solidFill>
            <a:schemeClr val="bg1"/>
          </a:solidFill>
        </p:spPr>
        <p:txBody>
          <a:bodyPr wrap="square" rtlCol="0">
            <a:spAutoFit/>
          </a:bodyPr>
          <a:lstStyle/>
          <a:p>
            <a:r>
              <a:rPr lang="en-US" sz="1200" dirty="0"/>
              <a:t>Photo by </a:t>
            </a:r>
            <a:r>
              <a:rPr lang="en-US" sz="1200" u="sng" dirty="0">
                <a:hlinkClick r:id="rId4"/>
              </a:rPr>
              <a:t>Henrikke Due</a:t>
            </a:r>
            <a:r>
              <a:rPr lang="en-US" sz="1200" dirty="0"/>
              <a:t> on </a:t>
            </a:r>
            <a:r>
              <a:rPr lang="en-US" sz="1200" u="sng" dirty="0">
                <a:hlinkClick r:id="rId5"/>
              </a:rPr>
              <a:t>Unsplash</a:t>
            </a:r>
            <a:endParaRPr lang="en-US" sz="1200" dirty="0"/>
          </a:p>
        </p:txBody>
      </p:sp>
      <p:sp>
        <p:nvSpPr>
          <p:cNvPr id="7" name="Rectangle 5">
            <a:extLst>
              <a:ext uri="{FF2B5EF4-FFF2-40B4-BE49-F238E27FC236}">
                <a16:creationId xmlns:a16="http://schemas.microsoft.com/office/drawing/2014/main" id="{CB024732-E00D-6E71-FBA5-792BDB837D49}"/>
              </a:ext>
            </a:extLst>
          </p:cNvPr>
          <p:cNvSpPr>
            <a:spLocks noChangeArrowheads="1"/>
          </p:cNvSpPr>
          <p:nvPr/>
        </p:nvSpPr>
        <p:spPr bwMode="auto">
          <a:xfrm>
            <a:off x="0" y="0"/>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9</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7363202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4_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ack cove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Inside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Custom 2">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Custom 6">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Header Slides">
  <a:themeElements>
    <a:clrScheme name="TPC Dark1">
      <a:dk1>
        <a:srgbClr val="002060"/>
      </a:dk1>
      <a:lt1>
        <a:sysClr val="window" lastClr="FFFFFF"/>
      </a:lt1>
      <a:dk2>
        <a:srgbClr val="008BB0"/>
      </a:dk2>
      <a:lt2>
        <a:srgbClr val="CDE6EF"/>
      </a:lt2>
      <a:accent1>
        <a:srgbClr val="AD2C42"/>
      </a:accent1>
      <a:accent2>
        <a:srgbClr val="ED9520"/>
      </a:accent2>
      <a:accent3>
        <a:srgbClr val="B3D234"/>
      </a:accent3>
      <a:accent4>
        <a:srgbClr val="FFE783"/>
      </a:accent4>
      <a:accent5>
        <a:srgbClr val="91CBE0"/>
      </a:accent5>
      <a:accent6>
        <a:srgbClr val="008BB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fety Net_2019" id="{19CA9091-CE6E-421A-9391-A49DEE120021}" vid="{2F77C441-187C-4D55-AB78-7486EB7DBC5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f035fee-706e-4acb-9a43-6ee1a9ecef89">
      <UserInfo>
        <DisplayName>Blake Turpin</DisplayName>
        <AccountId>301</AccountId>
        <AccountType/>
      </UserInfo>
    </SharedWithUsers>
    <MediaLengthInSeconds xmlns="e1541ae8-567d-462c-9e78-c3b0dfdaed9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2" ma:contentTypeDescription="Create a new document." ma:contentTypeScope="" ma:versionID="2ae2e35b561639a804116eff63996398">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b8d69c45f7ee132e03bd064721501db2"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959BF8-6FB4-40AF-AF38-2D057E67A497}">
  <ds:schemaRefs>
    <ds:schemaRef ds:uri="e1541ae8-567d-462c-9e78-c3b0dfdaed9d"/>
    <ds:schemaRef ds:uri="ef035fee-706e-4acb-9a43-6ee1a9ecef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223E2F6-89EB-4C1A-9B95-10F660D69816}">
  <ds:schemaRefs>
    <ds:schemaRef ds:uri="http://schemas.microsoft.com/sharepoint/v3/contenttype/forms"/>
  </ds:schemaRefs>
</ds:datastoreItem>
</file>

<file path=customXml/itemProps3.xml><?xml version="1.0" encoding="utf-8"?>
<ds:datastoreItem xmlns:ds="http://schemas.openxmlformats.org/officeDocument/2006/customXml" ds:itemID="{FC0ED92C-0AC8-4923-A955-D334E4AD191C}">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1664</TotalTime>
  <Words>4776</Words>
  <Application>Microsoft Office PowerPoint</Application>
  <PresentationFormat>On-screen Show (16:9)</PresentationFormat>
  <Paragraphs>564</Paragraphs>
  <Slides>60</Slides>
  <Notes>52</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60</vt:i4>
      </vt:variant>
    </vt:vector>
  </HeadingPairs>
  <TitlesOfParts>
    <vt:vector size="80" baseType="lpstr">
      <vt:lpstr>Arial</vt:lpstr>
      <vt:lpstr>Calibri</vt:lpstr>
      <vt:lpstr>Courier New</vt:lpstr>
      <vt:lpstr>Lato</vt:lpstr>
      <vt:lpstr>Lato-Regular</vt:lpstr>
      <vt:lpstr>Noto Sans Symbols</vt:lpstr>
      <vt:lpstr>Open Sans</vt:lpstr>
      <vt:lpstr>Symbol</vt:lpstr>
      <vt:lpstr>Wingdings</vt:lpstr>
      <vt:lpstr>Custom Design</vt:lpstr>
      <vt:lpstr>Office Theme</vt:lpstr>
      <vt:lpstr>Custom Design</vt:lpstr>
      <vt:lpstr>Back cover 2</vt:lpstr>
      <vt:lpstr>2_Inside layout</vt:lpstr>
      <vt:lpstr>1_Office Theme</vt:lpstr>
      <vt:lpstr>1_Office Theme</vt:lpstr>
      <vt:lpstr>Office Theme</vt:lpstr>
      <vt:lpstr>Header Slides</vt:lpstr>
      <vt:lpstr>Office Theme</vt:lpstr>
      <vt:lpstr>4_Office Theme</vt:lpstr>
      <vt:lpstr>PowerPoint Presentation</vt:lpstr>
      <vt:lpstr>Our Anti-Oppression Values</vt:lpstr>
      <vt:lpstr>PowerPoint Presentation</vt:lpstr>
      <vt:lpstr>PowerPoint Presentation</vt:lpstr>
      <vt:lpstr>Fall resources and tracker</vt:lpstr>
      <vt:lpstr>PowerPoint Presentation</vt:lpstr>
      <vt:lpstr>PowerPoint Presentation</vt:lpstr>
      <vt:lpstr>PowerPoint Presentation</vt:lpstr>
      <vt:lpstr>PowerPoint Presentation</vt:lpstr>
      <vt:lpstr>Why are you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Outreach: Preparing for Success</vt:lpstr>
      <vt:lpstr> Outreach: Preparing for Success</vt:lpstr>
      <vt:lpstr>PowerPoint Presentation</vt:lpstr>
      <vt:lpstr>Candidate Engagement Training</vt:lpstr>
      <vt:lpstr>Fall 2022 Campaign Resources</vt:lpstr>
      <vt:lpstr>Important Reminder!</vt:lpstr>
      <vt:lpstr>Thank you for joining us!</vt:lpstr>
      <vt:lpstr>PowerPoint Presentation</vt:lpstr>
      <vt:lpstr>2023 Fellowship application open!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Jos Linn</cp:lastModifiedBy>
  <cp:revision>3</cp:revision>
  <dcterms:created xsi:type="dcterms:W3CDTF">2021-11-05T14:44:55Z</dcterms:created>
  <dcterms:modified xsi:type="dcterms:W3CDTF">2022-08-05T18:02:13Z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ContentTypeId">
    <vt:lpwstr>0x010100E1DF2243E6C85A4794611ACAEA088222</vt:lpwstr>
  </property>
  <property fmtid="{D5CDD505-2E9C-101B-9397-08002B2CF9AE}" pid="4" name="NXPowerLiteLastOptimized">
    <vt:lpwstr>1318151</vt:lpwstr>
  </property>
  <property fmtid="{D5CDD505-2E9C-101B-9397-08002B2CF9AE}" pid="5" name="NXPowerLiteSettings">
    <vt:lpwstr>F7000400038000</vt:lpwstr>
  </property>
  <property fmtid="{D5CDD505-2E9C-101B-9397-08002B2CF9AE}" pid="6" name="NXPowerLiteVersion">
    <vt:lpwstr>S9.1.4</vt:lpwstr>
  </property>
  <property fmtid="{D5CDD505-2E9C-101B-9397-08002B2CF9AE}" pid="7" name="Order">
    <vt:r8>79600</vt:r8>
  </property>
  <property fmtid="{D5CDD505-2E9C-101B-9397-08002B2CF9AE}" pid="8" name="TemplateUrl">
    <vt:lpwstr/>
  </property>
  <property fmtid="{D5CDD505-2E9C-101B-9397-08002B2CF9AE}" pid="9" name="TriggerFlowInfo">
    <vt:lpwstr/>
  </property>
  <property fmtid="{D5CDD505-2E9C-101B-9397-08002B2CF9AE}" pid="10" name="_ExtendedDescription">
    <vt:lpwstr/>
  </property>
  <property fmtid="{D5CDD505-2E9C-101B-9397-08002B2CF9AE}" pid="11" name="xd_ProgID">
    <vt:lpwstr/>
  </property>
  <property fmtid="{D5CDD505-2E9C-101B-9397-08002B2CF9AE}" pid="12" name="xd_Signature">
    <vt:bool>false</vt:bool>
  </property>
</Properties>
</file>