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5" r:id="rId4"/>
    <p:sldMasterId id="2147483673" r:id="rId5"/>
    <p:sldMasterId id="2147483670" r:id="rId6"/>
    <p:sldMasterId id="2147483694" r:id="rId7"/>
    <p:sldMasterId id="2147483717" r:id="rId8"/>
    <p:sldMasterId id="2147483734" r:id="rId9"/>
    <p:sldMasterId id="2147483742" r:id="rId10"/>
  </p:sldMasterIdLst>
  <p:notesMasterIdLst>
    <p:notesMasterId r:id="rId58"/>
  </p:notesMasterIdLst>
  <p:sldIdLst>
    <p:sldId id="953" r:id="rId11"/>
    <p:sldId id="1346" r:id="rId12"/>
    <p:sldId id="1351" r:id="rId13"/>
    <p:sldId id="1292" r:id="rId14"/>
    <p:sldId id="1252" r:id="rId15"/>
    <p:sldId id="1306" r:id="rId16"/>
    <p:sldId id="1354" r:id="rId17"/>
    <p:sldId id="1264" r:id="rId18"/>
    <p:sldId id="1355" r:id="rId19"/>
    <p:sldId id="1371" r:id="rId20"/>
    <p:sldId id="1370" r:id="rId21"/>
    <p:sldId id="1369" r:id="rId22"/>
    <p:sldId id="1368" r:id="rId23"/>
    <p:sldId id="1367" r:id="rId24"/>
    <p:sldId id="1366" r:id="rId25"/>
    <p:sldId id="1365" r:id="rId26"/>
    <p:sldId id="1364" r:id="rId27"/>
    <p:sldId id="1363" r:id="rId28"/>
    <p:sldId id="1362" r:id="rId29"/>
    <p:sldId id="1361" r:id="rId30"/>
    <p:sldId id="1360" r:id="rId31"/>
    <p:sldId id="1247" r:id="rId32"/>
    <p:sldId id="1312" r:id="rId33"/>
    <p:sldId id="1324" r:id="rId34"/>
    <p:sldId id="1289" r:id="rId35"/>
    <p:sldId id="1328" r:id="rId36"/>
    <p:sldId id="1310" r:id="rId37"/>
    <p:sldId id="1344" r:id="rId38"/>
    <p:sldId id="1271" r:id="rId39"/>
    <p:sldId id="1347" r:id="rId40"/>
    <p:sldId id="1350" r:id="rId41"/>
    <p:sldId id="1348" r:id="rId42"/>
    <p:sldId id="1349" r:id="rId43"/>
    <p:sldId id="1372" r:id="rId44"/>
    <p:sldId id="1343" r:id="rId45"/>
    <p:sldId id="1358" r:id="rId46"/>
    <p:sldId id="1379" r:id="rId47"/>
    <p:sldId id="1353" r:id="rId48"/>
    <p:sldId id="1356" r:id="rId49"/>
    <p:sldId id="1154" r:id="rId50"/>
    <p:sldId id="1378" r:id="rId51"/>
    <p:sldId id="1377" r:id="rId52"/>
    <p:sldId id="1376" r:id="rId53"/>
    <p:sldId id="1375" r:id="rId54"/>
    <p:sldId id="1374" r:id="rId55"/>
    <p:sldId id="1373" r:id="rId56"/>
    <p:sldId id="954"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sa Marchal" initials="LM" lastIdx="1" clrIdx="6">
    <p:extLst>
      <p:ext uri="{19B8F6BF-5375-455C-9EA6-DF929625EA0E}">
        <p15:presenceInfo xmlns:p15="http://schemas.microsoft.com/office/powerpoint/2012/main" userId="S::lmarchal@results.org::a3c7f03c-0fb5-4fb0-bd6e-4e40ec3db419" providerId="AD"/>
      </p:ext>
    </p:extLst>
  </p:cmAuthor>
  <p:cmAuthor id="1" name="Meredith Dodson" initials="MD" lastIdx="33" clrIdx="0">
    <p:extLst>
      <p:ext uri="{19B8F6BF-5375-455C-9EA6-DF929625EA0E}">
        <p15:presenceInfo xmlns:p15="http://schemas.microsoft.com/office/powerpoint/2012/main" userId="S::mdodson@results.org::b527efdd-0004-489a-9f17-7b9e156c8416" providerId="AD"/>
      </p:ext>
    </p:extLst>
  </p:cmAuthor>
  <p:cmAuthor id="8" name="Michael Santos" initials="MS" lastIdx="8" clrIdx="7">
    <p:extLst>
      <p:ext uri="{19B8F6BF-5375-455C-9EA6-DF929625EA0E}">
        <p15:presenceInfo xmlns:p15="http://schemas.microsoft.com/office/powerpoint/2012/main" userId="S::msantos@results.org::c2c81859-0763-49e8-9efe-48b9db78a9cc" providerId="AD"/>
      </p:ext>
    </p:extLst>
  </p:cmAuthor>
  <p:cmAuthor id="2" name="Jessi Russell" initials="JR" lastIdx="2" clrIdx="1">
    <p:extLst>
      <p:ext uri="{19B8F6BF-5375-455C-9EA6-DF929625EA0E}">
        <p15:presenceInfo xmlns:p15="http://schemas.microsoft.com/office/powerpoint/2012/main" userId="S::jrussell@results.org::2b248bfa-964e-405f-b4f5-4efe61ce48dd" providerId="AD"/>
      </p:ext>
    </p:extLst>
  </p:cmAuthor>
  <p:cmAuthor id="9" name="Sarah Leone" initials="SL" lastIdx="4" clrIdx="8">
    <p:extLst>
      <p:ext uri="{19B8F6BF-5375-455C-9EA6-DF929625EA0E}">
        <p15:presenceInfo xmlns:p15="http://schemas.microsoft.com/office/powerpoint/2012/main" userId="S::sleone@results.org::6fd6b9b4-7dd9-4ff6-962d-65e3b34e859e" providerId="AD"/>
      </p:ext>
    </p:extLst>
  </p:cmAuthor>
  <p:cmAuthor id="3" name="Alexa Angelo" initials="AA" lastIdx="1" clrIdx="2">
    <p:extLst>
      <p:ext uri="{19B8F6BF-5375-455C-9EA6-DF929625EA0E}">
        <p15:presenceInfo xmlns:p15="http://schemas.microsoft.com/office/powerpoint/2012/main" userId="S::aangelo@results.org::856f2e18-2518-4e0c-af50-d33678c50fb5" providerId="AD"/>
      </p:ext>
    </p:extLst>
  </p:cmAuthor>
  <p:cmAuthor id="10" name="Ken Patterson" initials="KP" lastIdx="1" clrIdx="9">
    <p:extLst>
      <p:ext uri="{19B8F6BF-5375-455C-9EA6-DF929625EA0E}">
        <p15:presenceInfo xmlns:p15="http://schemas.microsoft.com/office/powerpoint/2012/main" userId="S::kpatterson@results.org::88e63aaa-76ae-4019-8c1c-bcddfe995a39" providerId="AD"/>
      </p:ext>
    </p:extLst>
  </p:cmAuthor>
  <p:cmAuthor id="4" name="Jos Linn" initials="JL" lastIdx="6" clrIdx="3">
    <p:extLst>
      <p:ext uri="{19B8F6BF-5375-455C-9EA6-DF929625EA0E}">
        <p15:presenceInfo xmlns:p15="http://schemas.microsoft.com/office/powerpoint/2012/main" userId="S::jlinn@results.org::55fbf92f-147f-4c15-a351-ac42045ce5c1" providerId="AD"/>
      </p:ext>
    </p:extLst>
  </p:cmAuthor>
  <p:cmAuthor id="5" name="Dorothy Monza" initials="DM" lastIdx="4" clrIdx="4">
    <p:extLst>
      <p:ext uri="{19B8F6BF-5375-455C-9EA6-DF929625EA0E}">
        <p15:presenceInfo xmlns:p15="http://schemas.microsoft.com/office/powerpoint/2012/main" userId="S::dmonza@results.org::043ee8e1-e4ea-4588-a66a-785612e0a5e6" providerId="AD"/>
      </p:ext>
    </p:extLst>
  </p:cmAuthor>
  <p:cmAuthor id="6" name="Alicia Stromberg" initials="AS" lastIdx="2" clrIdx="5">
    <p:extLst>
      <p:ext uri="{19B8F6BF-5375-455C-9EA6-DF929625EA0E}">
        <p15:presenceInfo xmlns:p15="http://schemas.microsoft.com/office/powerpoint/2012/main" userId="S::astromberg@results.org::1c01489c-44f1-42fe-bb20-c08d6f679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FBFBFB"/>
    <a:srgbClr val="29B5CF"/>
    <a:srgbClr val="FFB81C"/>
    <a:srgbClr val="D50035"/>
    <a:srgbClr val="E41034"/>
    <a:srgbClr val="ED1944"/>
    <a:srgbClr val="F5F9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27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commentAuthors" Target="commen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30807-8F53-483E-A197-58E6C39F5B15}" type="datetimeFigureOut">
              <a:rPr lang="en-US" smtClean="0"/>
              <a:t>7/10/2021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B412F-BD62-4D23-A74D-7CDB5EF1780C}" type="slidenum">
              <a:rPr lang="en-US" smtClean="0"/>
              <a:t>‹#›</a:t>
            </a:fld>
            <a:endParaRPr lang="en-US" dirty="0"/>
          </a:p>
        </p:txBody>
      </p:sp>
    </p:spTree>
    <p:extLst>
      <p:ext uri="{BB962C8B-B14F-4D97-AF65-F5344CB8AC3E}">
        <p14:creationId xmlns:p14="http://schemas.microsoft.com/office/powerpoint/2010/main" val="74077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aysandmeans.house.gov/media-center/press-releases/chairman-neal-unveils-groundbreaking-proposal-reshape-american-economy"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brown.senate.gov/newsroom/press/release/brown-lead-senate-democrats-tax-cuts-workers-families-permanent" TargetMode="External"/><Relationship Id="rId4" Type="http://schemas.openxmlformats.org/officeDocument/2006/relationships/hyperlink" Target="https://www.brown.senate.gov/download/eitc-ctc-letter-march-2021__"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ensus.gov/data-tools/demo/hhp/#/?measures=EXR"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static1.squarespace.com/static/5743308460b5e922a25a6dc7/t/600f2123fdfa730101a4426a/1611604260458/Poverty-Reduction-Analysis-American-Family-Act-CPSP-2020.pdf" TargetMode="External"/><Relationship Id="rId5" Type="http://schemas.openxmlformats.org/officeDocument/2006/relationships/hyperlink" Target="https://nlihc.org/coronavirus-and-housing-homelessness/eviction-update" TargetMode="External"/><Relationship Id="rId4" Type="http://schemas.openxmlformats.org/officeDocument/2006/relationships/hyperlink" Target="https://nlihc.org/housing-needs-by-stat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ults.org/wp-content/uploads/Housing-Choice-Voucher-Dear-Colleague-Letter.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cs.google.com/spreadsheets/d/1Yh2WErLzjjKVSPqINqrX-oWGUS3vzJ9OPRCb7y146_4/edit?usp=sharing"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congress.gov/bill/116th-congress/house-bill/4300" TargetMode="External"/><Relationship Id="rId3" Type="http://schemas.openxmlformats.org/officeDocument/2006/relationships/hyperlink" Target="https://financialservices.house.gov/uploadedfiles/bills-117pih-endinghomelessnessactof2021.pdf" TargetMode="External"/><Relationship Id="rId7" Type="http://schemas.openxmlformats.org/officeDocument/2006/relationships/hyperlink" Target="https://www.congress.gov/bill/115th-congress/senate-bill/2945" TargetMode="External"/><Relationship Id="rId12" Type="http://schemas.openxmlformats.org/officeDocument/2006/relationships/hyperlink" Target="https://www.congress.gov/bill/116th-congress/house-bill/6395"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ongress.gov/bill/115th-congress/house-bill/5793" TargetMode="External"/><Relationship Id="rId11" Type="http://schemas.openxmlformats.org/officeDocument/2006/relationships/hyperlink" Target="https://www.congress.gov/bill/116th-congress/house-bill/2398" TargetMode="External"/><Relationship Id="rId5" Type="http://schemas.openxmlformats.org/officeDocument/2006/relationships/hyperlink" Target="https://www.coons.senate.gov/imo/media/doc/text_choice_in_affordable_housing_act_117.pdf" TargetMode="External"/><Relationship Id="rId10" Type="http://schemas.openxmlformats.org/officeDocument/2006/relationships/hyperlink" Target="https://www.congress.gov/bill/116th-congress/house-bill/7105" TargetMode="External"/><Relationship Id="rId4" Type="http://schemas.openxmlformats.org/officeDocument/2006/relationships/hyperlink" Target="https://www.vanhollen.senate.gov/news/press-releases/van-hollen-young-reintroduce-legislation-to-boost-housing-mobility-vouchers-increase-americans-access-to-opportunity" TargetMode="External"/><Relationship Id="rId9" Type="http://schemas.openxmlformats.org/officeDocument/2006/relationships/hyperlink" Target="https://www.congress.gov/bill/116th-congress/senate-bill/2803/all-info#:~:text=Fostering%20Stable%20Housing%20Opportunities%20Act%20of%202019%20This,aging%20out%20of%20foster%20care%20under%20specified%20circumstance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victionlab.org/eviction-track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dirty="0"/>
          </a:p>
        </p:txBody>
      </p:sp>
    </p:spTree>
    <p:extLst>
      <p:ext uri="{BB962C8B-B14F-4D97-AF65-F5344CB8AC3E}">
        <p14:creationId xmlns:p14="http://schemas.microsoft.com/office/powerpoint/2010/main" val="2925139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13</a:t>
            </a:fld>
            <a:endParaRPr lang="en-US" dirty="0"/>
          </a:p>
        </p:txBody>
      </p:sp>
    </p:spTree>
    <p:extLst>
      <p:ext uri="{BB962C8B-B14F-4D97-AF65-F5344CB8AC3E}">
        <p14:creationId xmlns:p14="http://schemas.microsoft.com/office/powerpoint/2010/main" val="27276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CA9D5-999B-496C-8B83-EB3E7C3DB969}" type="slidenum">
              <a:rPr lang="en-US" smtClean="0"/>
              <a:t>14</a:t>
            </a:fld>
            <a:endParaRPr lang="en-US" dirty="0"/>
          </a:p>
        </p:txBody>
      </p:sp>
    </p:spTree>
    <p:extLst>
      <p:ext uri="{BB962C8B-B14F-4D97-AF65-F5344CB8AC3E}">
        <p14:creationId xmlns:p14="http://schemas.microsoft.com/office/powerpoint/2010/main" val="124886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15</a:t>
            </a:fld>
            <a:endParaRPr lang="en-US" dirty="0"/>
          </a:p>
        </p:txBody>
      </p:sp>
    </p:spTree>
    <p:extLst>
      <p:ext uri="{BB962C8B-B14F-4D97-AF65-F5344CB8AC3E}">
        <p14:creationId xmlns:p14="http://schemas.microsoft.com/office/powerpoint/2010/main" val="3582909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16</a:t>
            </a:fld>
            <a:endParaRPr lang="en-US" dirty="0"/>
          </a:p>
        </p:txBody>
      </p:sp>
    </p:spTree>
    <p:extLst>
      <p:ext uri="{BB962C8B-B14F-4D97-AF65-F5344CB8AC3E}">
        <p14:creationId xmlns:p14="http://schemas.microsoft.com/office/powerpoint/2010/main" val="2965995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17</a:t>
            </a:fld>
            <a:endParaRPr lang="en-US" dirty="0"/>
          </a:p>
        </p:txBody>
      </p:sp>
    </p:spTree>
    <p:extLst>
      <p:ext uri="{BB962C8B-B14F-4D97-AF65-F5344CB8AC3E}">
        <p14:creationId xmlns:p14="http://schemas.microsoft.com/office/powerpoint/2010/main" val="1862830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18</a:t>
            </a:fld>
            <a:endParaRPr lang="en-US" dirty="0"/>
          </a:p>
        </p:txBody>
      </p:sp>
    </p:spTree>
    <p:extLst>
      <p:ext uri="{BB962C8B-B14F-4D97-AF65-F5344CB8AC3E}">
        <p14:creationId xmlns:p14="http://schemas.microsoft.com/office/powerpoint/2010/main" val="2019380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19</a:t>
            </a:fld>
            <a:endParaRPr lang="en-US" dirty="0"/>
          </a:p>
        </p:txBody>
      </p:sp>
    </p:spTree>
    <p:extLst>
      <p:ext uri="{BB962C8B-B14F-4D97-AF65-F5344CB8AC3E}">
        <p14:creationId xmlns:p14="http://schemas.microsoft.com/office/powerpoint/2010/main" val="64918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20</a:t>
            </a:fld>
            <a:endParaRPr lang="en-US" dirty="0"/>
          </a:p>
        </p:txBody>
      </p:sp>
    </p:spTree>
    <p:extLst>
      <p:ext uri="{BB962C8B-B14F-4D97-AF65-F5344CB8AC3E}">
        <p14:creationId xmlns:p14="http://schemas.microsoft.com/office/powerpoint/2010/main" val="615715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BCA9D5-999B-496C-8B83-EB3E7C3DB969}" type="slidenum">
              <a:rPr lang="en-US" smtClean="0"/>
              <a:t>21</a:t>
            </a:fld>
            <a:endParaRPr lang="en-US" dirty="0"/>
          </a:p>
        </p:txBody>
      </p:sp>
    </p:spTree>
    <p:extLst>
      <p:ext uri="{BB962C8B-B14F-4D97-AF65-F5344CB8AC3E}">
        <p14:creationId xmlns:p14="http://schemas.microsoft.com/office/powerpoint/2010/main" val="1766324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22</a:t>
            </a:fld>
            <a:endParaRPr lang="en-US" dirty="0"/>
          </a:p>
        </p:txBody>
      </p:sp>
    </p:spTree>
    <p:extLst>
      <p:ext uri="{BB962C8B-B14F-4D97-AF65-F5344CB8AC3E}">
        <p14:creationId xmlns:p14="http://schemas.microsoft.com/office/powerpoint/2010/main" val="2572658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Biden gave speech to joint session in Congress, talking about lifting children out of poverty, affordable housing, preventing evictions </a:t>
            </a:r>
          </a:p>
          <a:p>
            <a:r>
              <a:rPr lang="en-US" dirty="0"/>
              <a:t>Tax: Biden maybe only going to 2025 on EITC/CTC but MoCs pushing for permanence; RESULTS would push for permanence </a:t>
            </a:r>
          </a:p>
          <a:p>
            <a:r>
              <a:rPr lang="en-US" dirty="0"/>
              <a:t>Housing: Not expecting universal vouchers from Biden and Congress </a:t>
            </a:r>
          </a:p>
          <a:p>
            <a:r>
              <a:rPr lang="en-US" dirty="0"/>
              <a:t>RESULTS will continue to push for significant increase in housing assistance for low-income renters (via vouchers) </a:t>
            </a:r>
          </a:p>
          <a:p>
            <a:pPr lvl="0"/>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24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lang="en-US" sz="1200" kern="1200" dirty="0">
                <a:solidFill>
                  <a:schemeClr val="tx1"/>
                </a:solidFill>
                <a:effectLst/>
                <a:latin typeface="+mn-lt"/>
                <a:ea typeface="+mn-ea"/>
                <a:cs typeface="+mn-cs"/>
              </a:rPr>
              <a:t>Source: https://www.cbpp.org/research/federal-tax/congress-should-adopt-american-families-plans-permanent-expansions-of-child </a:t>
            </a:r>
          </a:p>
          <a:p>
            <a:pPr marL="0" marR="0" lvl="0" indent="0" algn="l" defTabSz="914400" rtl="0" eaLnBrk="1" fontAlgn="auto" latinLnBrk="0" hangingPunct="1">
              <a:lnSpc>
                <a:spcPct val="114000"/>
              </a:lnSpc>
              <a:spcBef>
                <a:spcPts val="0"/>
              </a:spcBef>
              <a:spcAft>
                <a:spcPts val="600"/>
              </a:spcAft>
              <a:buClrTx/>
              <a:buSzTx/>
              <a:buFontTx/>
              <a:buNone/>
              <a:tabLst/>
              <a:defRPr/>
            </a:pP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23</a:t>
            </a:fld>
            <a:endParaRPr lang="en-US" dirty="0"/>
          </a:p>
        </p:txBody>
      </p:sp>
    </p:spTree>
    <p:extLst>
      <p:ext uri="{BB962C8B-B14F-4D97-AF65-F5344CB8AC3E}">
        <p14:creationId xmlns:p14="http://schemas.microsoft.com/office/powerpoint/2010/main" val="1129372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1419"/>
                </a:solidFill>
                <a:effectLst/>
                <a:latin typeface="-apple-system"/>
              </a:rPr>
              <a:t>To quickly touch base on tax policy, a reminder that 4/10 children who live in low-income families will not get the full value of the CTC in 2022 unless Congress makes the current CTC permanent – this chart shows a breakdown of what that looks like by race and ethnicity. </a:t>
            </a:r>
          </a:p>
          <a:p>
            <a:r>
              <a:rPr lang="en-US" b="0" i="0" dirty="0">
                <a:solidFill>
                  <a:srgbClr val="0F1419"/>
                </a:solidFill>
                <a:effectLst/>
                <a:latin typeface="-apple-system"/>
              </a:rPr>
              <a:t>Source: Child Tax Credit Is a Critical Component of Recovery </a:t>
            </a:r>
            <a:r>
              <a:rPr lang="en-US" b="0" i="0" dirty="0">
                <a:solidFill>
                  <a:srgbClr val="1B95E0"/>
                </a:solidFill>
                <a:effectLst/>
                <a:latin typeface="-apple-system"/>
              </a:rPr>
              <a:t>@iteptweets</a:t>
            </a:r>
            <a:r>
              <a:rPr lang="en-US" b="0" i="0" dirty="0">
                <a:solidFill>
                  <a:srgbClr val="0F1419"/>
                </a:solidFill>
                <a:effectLst/>
                <a:latin typeface="-apple-system"/>
              </a:rPr>
              <a:t> </a:t>
            </a:r>
            <a:r>
              <a:rPr lang="en-US" b="0" i="0" dirty="0">
                <a:solidFill>
                  <a:srgbClr val="1B95E0"/>
                </a:solidFill>
                <a:effectLst/>
                <a:latin typeface="-apple-system"/>
              </a:rPr>
              <a:t>https://itep.org/child-tax-credit-is-critical-component-of-biden-administrations-recovery-package/</a:t>
            </a:r>
          </a:p>
          <a:p>
            <a:r>
              <a:rPr lang="en-US" sz="1200" b="0" i="0" kern="1200" dirty="0">
                <a:solidFill>
                  <a:schemeClr val="tx1"/>
                </a:solidFill>
                <a:effectLst/>
                <a:latin typeface="+mn-lt"/>
                <a:ea typeface="+mn-ea"/>
                <a:cs typeface="+mn-cs"/>
              </a:rPr>
              <a:t>And, we’ll push to make the larger Child Tax Credit permanent beyond 2025, to maximize the impact on child poverty. </a:t>
            </a:r>
            <a:endParaRPr lang="en-US" sz="1200" b="0" i="0" kern="1200" dirty="0">
              <a:solidFill>
                <a:srgbClr val="1B95E0"/>
              </a:solidFill>
              <a:effectLst/>
              <a:latin typeface="-apple-system"/>
              <a:ea typeface="+mn-ea"/>
              <a:cs typeface="+mn-cs"/>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24</a:t>
            </a:fld>
            <a:endParaRPr lang="en-US" dirty="0"/>
          </a:p>
        </p:txBody>
      </p:sp>
    </p:spTree>
    <p:extLst>
      <p:ext uri="{BB962C8B-B14F-4D97-AF65-F5344CB8AC3E}">
        <p14:creationId xmlns:p14="http://schemas.microsoft.com/office/powerpoint/2010/main" val="1380183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12529"/>
                </a:solidFill>
                <a:effectLst/>
                <a:latin typeface="Open Sans" panose="020B0606030504020204" pitchFamily="34" charset="0"/>
              </a:rPr>
              <a:t>This past week, the Administration unveiled their full recovery proposal – you can read more about that here: https://results.org/blog/recovery-must-focus-on-reducing-poverty-and-systemic-inequities/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dirty="0">
              <a:solidFill>
                <a:srgbClr val="212529"/>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12529"/>
                </a:solidFill>
                <a:effectLst/>
                <a:latin typeface="Open Sans" panose="020B0606030504020204" pitchFamily="34" charset="0"/>
              </a:rPr>
              <a:t>proposed to permanently increase the EITC for younger workers and others who are not raising children in their homes, along with making the CTC fully available to low-income families. While these steps are important, Congress should go further and make the full Child Tax Credit expansion permanent, as House Ways and Means Chairman Neal </a:t>
            </a:r>
            <a:r>
              <a:rPr lang="en-US" sz="2800" b="0" i="0" u="none" strike="noStrike" dirty="0">
                <a:solidFill>
                  <a:srgbClr val="D50032"/>
                </a:solidFill>
                <a:effectLst/>
                <a:latin typeface="Open Sans" panose="020B0606030504020204" pitchFamily="34" charset="0"/>
                <a:hlinkClick r:id="rId3"/>
              </a:rPr>
              <a:t>proposed this week</a:t>
            </a:r>
            <a:r>
              <a:rPr lang="en-US" sz="2800" b="0" i="0" dirty="0">
                <a:solidFill>
                  <a:srgbClr val="212529"/>
                </a:solidFill>
                <a:effectLst/>
                <a:latin typeface="Open Sans" panose="020B0606030504020204" pitchFamily="34" charset="0"/>
              </a:rPr>
              <a:t>. </a:t>
            </a:r>
            <a:r>
              <a:rPr lang="en-US" sz="4000" b="0" i="0" dirty="0">
                <a:solidFill>
                  <a:srgbClr val="212529"/>
                </a:solidFill>
                <a:effectLst/>
                <a:latin typeface="Open Sans" panose="020B0606030504020204" pitchFamily="34" charset="0"/>
              </a:rPr>
              <a:t>Ultimately, it is important for our members of Congress to hear from constituents that these policies should be permanent -- and for them to weigh in with Congressional leadership.</a:t>
            </a:r>
            <a:endParaRPr lang="en-US" sz="2800" b="0" i="0" dirty="0">
              <a:solidFill>
                <a:srgbClr val="212529"/>
              </a:solidFill>
              <a:effectLst/>
              <a:latin typeface="Open Sans" panose="020B060603050402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And a quick back story (only if time): a few weeks ago, RESULTS staff reached out to some of you who are Senate point people – and you did some amazing targeted work to get 41 senators on a letter that was sent to the Administration on March 26 urging them to prioritize making the Child Tax Credit and Earned Income Tax Credit permanent in their upcoming recovery proposal. There were only 17 senators on board at the start of the week and it was critical that 41 (of 50) Democratic senators signed this letter by the time it was sent four days later – and I *</a:t>
            </a:r>
            <a:r>
              <a:rPr lang="en-US" sz="1800" b="1" dirty="0">
                <a:effectLst/>
                <a:latin typeface="Calibri" panose="020F0502020204030204" pitchFamily="34" charset="0"/>
                <a:ea typeface="Calibri" panose="020F0502020204030204" pitchFamily="34" charset="0"/>
              </a:rPr>
              <a:t>know</a:t>
            </a:r>
            <a:r>
              <a:rPr lang="en-US" sz="1800" dirty="0">
                <a:effectLst/>
                <a:latin typeface="Calibri" panose="020F0502020204030204" pitchFamily="34" charset="0"/>
                <a:ea typeface="Calibri" panose="020F0502020204030204" pitchFamily="34" charset="0"/>
              </a:rPr>
              <a:t>* that many of you made the difference getting the vast majority of Senate Democrats on board in the last . This letter made a big difference and helped lay the groundwork for the permanent tax policies we just saw from the Administration.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letter is here: </a:t>
            </a:r>
            <a:r>
              <a:rPr lang="en-US" sz="1800" u="sng" dirty="0">
                <a:solidFill>
                  <a:srgbClr val="0563C1"/>
                </a:solidFill>
                <a:effectLst/>
                <a:latin typeface="Calibri" panose="020F0502020204030204" pitchFamily="34" charset="0"/>
                <a:ea typeface="Calibri" panose="020F0502020204030204" pitchFamily="34" charset="0"/>
                <a:hlinkClick r:id="rId4"/>
              </a:rPr>
              <a:t>https://www.brown.senate.gov/download/eitc-ctc-letter-march-2021__</a:t>
            </a:r>
            <a:r>
              <a:rPr lang="en-US" sz="1800" dirty="0">
                <a:effectLst/>
                <a:latin typeface="Calibri" panose="020F0502020204030204" pitchFamily="34" charset="0"/>
                <a:ea typeface="Calibri" panose="020F0502020204030204" pitchFamily="34" charset="0"/>
              </a:rPr>
              <a:t> along with this press release from Sen Brown: </a:t>
            </a:r>
            <a:r>
              <a:rPr lang="en-US" sz="1800" u="sng" dirty="0">
                <a:solidFill>
                  <a:srgbClr val="0563C1"/>
                </a:solidFill>
                <a:effectLst/>
                <a:latin typeface="Calibri" panose="020F0502020204030204" pitchFamily="34" charset="0"/>
                <a:ea typeface="Calibri" panose="020F0502020204030204" pitchFamily="34" charset="0"/>
                <a:hlinkClick r:id="rId5"/>
              </a:rPr>
              <a:t>https://www.brown.senate.gov/newsroom/press/release/brown-lead-senate-democrats-tax-cuts-workers-families-permanent</a:t>
            </a:r>
            <a:r>
              <a:rPr lang="en-US" sz="1800" dirty="0">
                <a:effectLst/>
                <a:latin typeface="Calibri" panose="020F0502020204030204" pitchFamily="34" charset="0"/>
                <a:ea typeface="Calibri" panose="020F0502020204030204" pitchFamily="34" charset="0"/>
              </a:rPr>
              <a: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lv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688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i="0" kern="1200" dirty="0">
                <a:solidFill>
                  <a:schemeClr val="tx1"/>
                </a:solidFill>
                <a:effectLst/>
                <a:latin typeface="+mn-lt"/>
                <a:ea typeface="+mn-ea"/>
                <a:cs typeface="+mn-cs"/>
              </a:rPr>
              <a:t>Start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579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100"/>
              </a:spcBef>
              <a:spcAft>
                <a:spcPts val="500"/>
              </a:spcAft>
              <a:buFont typeface="Symbol" panose="05050102010706020507" pitchFamily="18" charset="2"/>
              <a:buNone/>
            </a:pPr>
            <a:r>
              <a:rPr lang="en-US" sz="1100" dirty="0">
                <a:effectLst/>
                <a:latin typeface="Open Sans" panose="020B0606030504020204" pitchFamily="34" charset="0"/>
                <a:ea typeface="Open Sans" panose="020B0606030504020204" pitchFamily="34" charset="0"/>
              </a:rPr>
              <a:t>Action: building on the really important conversations you all have had this year as part of the First 100 Days campaign, need to put public pressure – thus the media push that Ken will discuss more in a few minutes. </a:t>
            </a:r>
            <a:endParaRPr lang="en-US" sz="1000" dirty="0">
              <a:effectLst/>
              <a:latin typeface="Arial" panose="020B0604020202020204" pitchFamily="34" charset="0"/>
              <a:ea typeface="Arial Unicode MS"/>
            </a:endParaRPr>
          </a:p>
          <a:p>
            <a:pPr marL="742950" marR="0" lvl="1" indent="-285750">
              <a:spcBef>
                <a:spcPts val="100"/>
              </a:spcBef>
              <a:spcAft>
                <a:spcPts val="500"/>
              </a:spcAft>
              <a:buFont typeface="Courier New" panose="02070309020205020404" pitchFamily="49" charset="0"/>
              <a:buChar char="o"/>
            </a:pPr>
            <a:r>
              <a:rPr lang="en-US" sz="1100" dirty="0">
                <a:effectLst/>
                <a:latin typeface="Open Sans" panose="020B0606030504020204" pitchFamily="34" charset="0"/>
                <a:ea typeface="Open Sans" panose="020B0606030504020204" pitchFamily="34" charset="0"/>
              </a:rPr>
              <a:t>And media gives you a great excuse to follow up with staff to reiterate our priorities, ask them what their boss is doing re weighing in with leadership - key decisions being made on the hill</a:t>
            </a:r>
            <a:endParaRPr lang="en-US" sz="1000" dirty="0">
              <a:effectLst/>
              <a:latin typeface="Arial" panose="020B0604020202020204" pitchFamily="34" charset="0"/>
              <a:ea typeface="Open Sans" panose="020B0606030504020204" pitchFamily="34" charset="0"/>
            </a:endParaRPr>
          </a:p>
          <a:p>
            <a:pPr marL="742950" marR="0" lvl="1" indent="-285750">
              <a:spcBef>
                <a:spcPts val="100"/>
              </a:spcBef>
              <a:spcAft>
                <a:spcPts val="500"/>
              </a:spcAft>
              <a:buFont typeface="Courier New" panose="02070309020205020404" pitchFamily="49" charset="0"/>
              <a:buChar char="o"/>
            </a:pPr>
            <a:r>
              <a:rPr lang="en-US" sz="1100" dirty="0">
                <a:effectLst/>
                <a:latin typeface="Open Sans" panose="020B0606030504020204" pitchFamily="34" charset="0"/>
                <a:ea typeface="Open Sans" panose="020B0606030504020204" pitchFamily="34" charset="0"/>
              </a:rPr>
              <a:t>Overall, continued engagement with staff in the coming months will be key – if you are the point person with a Congressional housing or tax aide, this is a good time to connect with them to get their reaction to the Biden Administration’s recovery proposal and urge them to weigh in with leadership</a:t>
            </a:r>
          </a:p>
          <a:p>
            <a:endParaRPr lang="en-US" sz="1100" dirty="0">
              <a:effectLst/>
              <a:latin typeface="Open Sans" panose="020B0606030504020204" pitchFamily="34" charset="0"/>
              <a:ea typeface="Open Sans" panose="020B0606030504020204" pitchFamily="34" charset="0"/>
            </a:endParaRPr>
          </a:p>
          <a:p>
            <a:r>
              <a:rPr lang="en-US" dirty="0"/>
              <a:t>Reach out if you need support – especially if you are meeting with a policymaker directly or scheduled with aides for a key committee leader, etc. </a:t>
            </a:r>
          </a:p>
          <a:p>
            <a:endParaRPr lang="en-US" dirty="0"/>
          </a:p>
          <a:p>
            <a:pPr lvl="0"/>
            <a:r>
              <a:rPr lang="en-US" dirty="0"/>
              <a:t>We are updating our </a:t>
            </a:r>
            <a:r>
              <a:rPr lang="en-US" sz="1200" kern="1200" dirty="0">
                <a:solidFill>
                  <a:schemeClr val="tx1"/>
                </a:solidFill>
                <a:effectLst/>
                <a:latin typeface="+mn-lt"/>
                <a:ea typeface="+mn-ea"/>
                <a:cs typeface="+mn-cs"/>
              </a:rPr>
              <a:t>State data but in the meantime, can put a few resources in the chat… </a:t>
            </a:r>
          </a:p>
          <a:p>
            <a:pPr lvl="1"/>
            <a:r>
              <a:rPr lang="en-US" sz="1200" kern="1200" dirty="0">
                <a:solidFill>
                  <a:schemeClr val="tx1"/>
                </a:solidFill>
                <a:effectLst/>
                <a:latin typeface="+mn-lt"/>
                <a:ea typeface="+mn-ea"/>
                <a:cs typeface="+mn-cs"/>
              </a:rPr>
              <a:t>Census Household Pulse data </a:t>
            </a:r>
            <a:r>
              <a:rPr lang="en-US" sz="1200" u="sng" kern="1200" dirty="0">
                <a:solidFill>
                  <a:schemeClr val="tx1"/>
                </a:solidFill>
                <a:effectLst/>
                <a:latin typeface="+mn-lt"/>
                <a:ea typeface="+mn-ea"/>
                <a:cs typeface="+mn-cs"/>
                <a:hlinkClick r:id="rId3"/>
              </a:rPr>
              <a:t>https://www.census.gov/data-tools/demo/hhp/#/?measures=EXR</a:t>
            </a:r>
            <a:r>
              <a:rPr lang="en-US" sz="1200" kern="1200" dirty="0">
                <a:solidFill>
                  <a:schemeClr val="tx1"/>
                </a:solidFill>
                <a:effectLst/>
                <a:latin typeface="+mn-lt"/>
                <a:ea typeface="+mn-ea"/>
                <a:cs typeface="+mn-cs"/>
              </a:rPr>
              <a:t> </a:t>
            </a:r>
          </a:p>
          <a:p>
            <a:pPr lvl="1"/>
            <a:r>
              <a:rPr lang="en-US" sz="1200" kern="1200" dirty="0">
                <a:solidFill>
                  <a:schemeClr val="tx1"/>
                </a:solidFill>
                <a:effectLst/>
                <a:latin typeface="+mn-lt"/>
                <a:ea typeface="+mn-ea"/>
                <a:cs typeface="+mn-cs"/>
              </a:rPr>
              <a:t>Housing </a:t>
            </a:r>
            <a:r>
              <a:rPr lang="en-US" sz="1200" u="sng" kern="1200" dirty="0">
                <a:solidFill>
                  <a:schemeClr val="tx1"/>
                </a:solidFill>
                <a:effectLst/>
                <a:latin typeface="+mn-lt"/>
                <a:ea typeface="+mn-ea"/>
                <a:cs typeface="+mn-cs"/>
                <a:hlinkClick r:id="rId4"/>
              </a:rPr>
              <a:t>https://nlihc.org/housing-needs-by-state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5"/>
              </a:rPr>
              <a:t>https://nlihc.org/coronavirus-and-housing-homelessness/eviction-update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Columbia on CTC: </a:t>
            </a:r>
            <a:r>
              <a:rPr lang="en-US" sz="1200" u="sng" kern="1200" dirty="0">
                <a:solidFill>
                  <a:schemeClr val="tx1"/>
                </a:solidFill>
                <a:effectLst/>
                <a:latin typeface="+mn-lt"/>
                <a:ea typeface="+mn-ea"/>
                <a:cs typeface="+mn-cs"/>
                <a:hlinkClick r:id="rId6"/>
              </a:rPr>
              <a:t>https://static1.squarespace.com/static/5743308460b5e922a25a6dc7/t/600f2123fdfa730101a4426a/1611604260458/Poverty-Reduction-Analysis-American-Family-Act-CPSP-2020.pdf</a:t>
            </a:r>
            <a:r>
              <a:rPr lang="en-US" sz="1200" kern="1200" dirty="0">
                <a:solidFill>
                  <a:schemeClr val="tx1"/>
                </a:solidFill>
                <a:effectLst/>
                <a:latin typeface="+mn-lt"/>
                <a:ea typeface="+mn-ea"/>
                <a:cs typeface="+mn-cs"/>
              </a:rPr>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27</a:t>
            </a:fld>
            <a:endParaRPr lang="en-US" dirty="0"/>
          </a:p>
        </p:txBody>
      </p:sp>
    </p:spTree>
    <p:extLst>
      <p:ext uri="{BB962C8B-B14F-4D97-AF65-F5344CB8AC3E}">
        <p14:creationId xmlns:p14="http://schemas.microsoft.com/office/powerpoint/2010/main" val="822595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28</a:t>
            </a:fld>
            <a:endParaRPr lang="en-US" dirty="0"/>
          </a:p>
        </p:txBody>
      </p:sp>
    </p:spTree>
    <p:extLst>
      <p:ext uri="{BB962C8B-B14F-4D97-AF65-F5344CB8AC3E}">
        <p14:creationId xmlns:p14="http://schemas.microsoft.com/office/powerpoint/2010/main" val="3775387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29</a:t>
            </a:fld>
            <a:endParaRPr lang="en-US" dirty="0"/>
          </a:p>
        </p:txBody>
      </p:sp>
    </p:spTree>
    <p:extLst>
      <p:ext uri="{BB962C8B-B14F-4D97-AF65-F5344CB8AC3E}">
        <p14:creationId xmlns:p14="http://schemas.microsoft.com/office/powerpoint/2010/main" val="1425642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33</a:t>
            </a:fld>
            <a:endParaRPr lang="en-US" dirty="0"/>
          </a:p>
        </p:txBody>
      </p:sp>
    </p:spTree>
    <p:extLst>
      <p:ext uri="{BB962C8B-B14F-4D97-AF65-F5344CB8AC3E}">
        <p14:creationId xmlns:p14="http://schemas.microsoft.com/office/powerpoint/2010/main" val="4183003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35</a:t>
            </a:fld>
            <a:endParaRPr lang="en-US" dirty="0"/>
          </a:p>
        </p:txBody>
      </p:sp>
    </p:spTree>
    <p:extLst>
      <p:ext uri="{BB962C8B-B14F-4D97-AF65-F5344CB8AC3E}">
        <p14:creationId xmlns:p14="http://schemas.microsoft.com/office/powerpoint/2010/main" val="1772878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36</a:t>
            </a:fld>
            <a:endParaRPr lang="en-US" dirty="0"/>
          </a:p>
        </p:txBody>
      </p:sp>
    </p:spTree>
    <p:extLst>
      <p:ext uri="{BB962C8B-B14F-4D97-AF65-F5344CB8AC3E}">
        <p14:creationId xmlns:p14="http://schemas.microsoft.com/office/powerpoint/2010/main" val="80162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Open Sans"/>
                <a:ea typeface="Open Sans"/>
                <a:cs typeface="Open Sans"/>
              </a:rPr>
              <a:t>Michael reiterate our top ask and build on Zach’s section: we are pushing to get MoCs to speak to leadership</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5</a:t>
            </a:fld>
            <a:endParaRPr lang="en-US" dirty="0"/>
          </a:p>
        </p:txBody>
      </p:sp>
    </p:spTree>
    <p:extLst>
      <p:ext uri="{BB962C8B-B14F-4D97-AF65-F5344CB8AC3E}">
        <p14:creationId xmlns:p14="http://schemas.microsoft.com/office/powerpoint/2010/main" val="70068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37</a:t>
            </a:fld>
            <a:endParaRPr lang="en-US" dirty="0"/>
          </a:p>
        </p:txBody>
      </p:sp>
    </p:spTree>
    <p:extLst>
      <p:ext uri="{BB962C8B-B14F-4D97-AF65-F5344CB8AC3E}">
        <p14:creationId xmlns:p14="http://schemas.microsoft.com/office/powerpoint/2010/main" val="1236805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38</a:t>
            </a:fld>
            <a:endParaRPr lang="en-US" dirty="0"/>
          </a:p>
        </p:txBody>
      </p:sp>
    </p:spTree>
    <p:extLst>
      <p:ext uri="{BB962C8B-B14F-4D97-AF65-F5344CB8AC3E}">
        <p14:creationId xmlns:p14="http://schemas.microsoft.com/office/powerpoint/2010/main" val="3498791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39</a:t>
            </a:fld>
            <a:endParaRPr lang="en-US" dirty="0"/>
          </a:p>
        </p:txBody>
      </p:sp>
    </p:spTree>
    <p:extLst>
      <p:ext uri="{BB962C8B-B14F-4D97-AF65-F5344CB8AC3E}">
        <p14:creationId xmlns:p14="http://schemas.microsoft.com/office/powerpoint/2010/main" val="3025916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40</a:t>
            </a:fld>
            <a:endParaRPr lang="en-US" dirty="0"/>
          </a:p>
        </p:txBody>
      </p:sp>
    </p:spTree>
    <p:extLst>
      <p:ext uri="{BB962C8B-B14F-4D97-AF65-F5344CB8AC3E}">
        <p14:creationId xmlns:p14="http://schemas.microsoft.com/office/powerpoint/2010/main" val="4247260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491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990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4371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b="0" i="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EB412F-BD62-4D23-A74D-7CDB5EF178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073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47</a:t>
            </a:fld>
            <a:endParaRPr lang="en-US" dirty="0"/>
          </a:p>
        </p:txBody>
      </p:sp>
    </p:spTree>
    <p:extLst>
      <p:ext uri="{BB962C8B-B14F-4D97-AF65-F5344CB8AC3E}">
        <p14:creationId xmlns:p14="http://schemas.microsoft.com/office/powerpoint/2010/main" val="102233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12529"/>
                </a:solidFill>
                <a:latin typeface="Open Sans"/>
                <a:ea typeface="Open Sans"/>
                <a:cs typeface="Open Sans"/>
              </a:rPr>
              <a:t>Dear Colleague Letter available here:  </a:t>
            </a:r>
            <a:r>
              <a:rPr lang="en-US" dirty="0">
                <a:hlinkClick r:id="rId3"/>
              </a:rPr>
              <a:t>https://results.org/wp-content/uploads/Housing-Choice-Voucher-Dear-Colleague-Letter.pdf</a:t>
            </a:r>
            <a:r>
              <a:rPr lang="en-US" dirty="0"/>
              <a:t> </a:t>
            </a:r>
          </a:p>
          <a:p>
            <a:r>
              <a:rPr lang="en-US" dirty="0"/>
              <a:t>Tracker updates here: </a:t>
            </a:r>
            <a:r>
              <a:rPr lang="en-US" u="sng" dirty="0">
                <a:hlinkClick r:id="rId4"/>
              </a:rPr>
              <a:t>https://docs.google.com/spreadsheets/d/1Yh2WErLzjjKVSPqINqrX-oWGUS3vzJ9OPRCb7y146_4/edit?usp=sharing</a:t>
            </a:r>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6</a:t>
            </a:fld>
            <a:endParaRPr lang="en-US" dirty="0"/>
          </a:p>
        </p:txBody>
      </p:sp>
    </p:spTree>
    <p:extLst>
      <p:ext uri="{BB962C8B-B14F-4D97-AF65-F5344CB8AC3E}">
        <p14:creationId xmlns:p14="http://schemas.microsoft.com/office/powerpoint/2010/main" val="3511034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12529"/>
                </a:solidFill>
                <a:latin typeface="Open Sans"/>
                <a:ea typeface="Open Sans"/>
                <a:cs typeface="Open Sans"/>
              </a:rPr>
              <a:t>Maxine Waters' Ending Homelessness Act to be introduced soon - </a:t>
            </a:r>
            <a:r>
              <a:rPr lang="en-US" dirty="0">
                <a:hlinkClick r:id="rId3"/>
              </a:rPr>
              <a:t>https://financialservices.house.gov/uploadedfiles/bills-117pih-endinghomelessnessactof2021.pdf</a:t>
            </a:r>
            <a:endParaRPr lang="en-US" dirty="0"/>
          </a:p>
          <a:p>
            <a:endParaRPr lang="en-US" dirty="0">
              <a:cs typeface="Calibri"/>
            </a:endParaRPr>
          </a:p>
          <a:p>
            <a:r>
              <a:rPr lang="en-US" dirty="0">
                <a:cs typeface="Calibri"/>
              </a:rPr>
              <a:t>Bipartisan support for vouchers:</a:t>
            </a:r>
          </a:p>
          <a:p>
            <a:pPr marL="1085850" lvl="2" indent="-171450">
              <a:buFont typeface="Wingdings"/>
              <a:buChar char="▪"/>
            </a:pPr>
            <a:r>
              <a:rPr lang="en-US" u="sng" dirty="0">
                <a:hlinkClick r:id="rId4"/>
              </a:rPr>
              <a:t>The Family Stability and Opportunity Vouchers Act</a:t>
            </a:r>
            <a:r>
              <a:rPr lang="en-US" dirty="0"/>
              <a:t> was re-introduced by Sens. Todd Young (R-IN) and Chris Van Hollen (D-MD) in 2019, to create 500,000 new Housing Choice Vouchers for families with young children experiencing homelessness or housing instability.</a:t>
            </a:r>
          </a:p>
          <a:p>
            <a:pPr marL="1085850" lvl="2" indent="-171450">
              <a:buFont typeface="Wingdings"/>
              <a:buChar char="▪"/>
            </a:pPr>
            <a:r>
              <a:rPr lang="en-US" u="sng" dirty="0">
                <a:hlinkClick r:id="rId5"/>
              </a:rPr>
              <a:t>Choice in Affordable Housing Act of 2021</a:t>
            </a:r>
            <a:r>
              <a:rPr lang="en-US" dirty="0"/>
              <a:t> by Sens. Chris Coons (D-Del.) and Kevin Cramer (R-ND) would invest $500 million to increase the number of rental units that accept Housing Choice Vouchers in high-opportunity neighborhoods. </a:t>
            </a:r>
          </a:p>
          <a:p>
            <a:pPr marL="1085850" lvl="2" indent="-171450">
              <a:buFont typeface="Wingdings"/>
              <a:buChar char="▪"/>
            </a:pPr>
            <a:r>
              <a:rPr lang="en-US" dirty="0"/>
              <a:t>The Housing Choice Voucher Mobility Demonstration Act (</a:t>
            </a:r>
            <a:r>
              <a:rPr lang="en-US" u="sng" dirty="0">
                <a:hlinkClick r:id="rId6"/>
              </a:rPr>
              <a:t>H.R. 5793</a:t>
            </a:r>
            <a:r>
              <a:rPr lang="en-US" dirty="0"/>
              <a:t>/</a:t>
            </a:r>
            <a:r>
              <a:rPr lang="en-US" u="sng" dirty="0">
                <a:hlinkClick r:id="rId7"/>
              </a:rPr>
              <a:t>S. 2945</a:t>
            </a:r>
            <a:r>
              <a:rPr lang="en-US" dirty="0"/>
              <a:t>) was introduced in 2018 by Rep. Sean Duffy (R-WI) and Rep. Emmanuel Cleaver (D-MO). It proposed a limited demonstration program enabling public housing agencies to provide housing vouchers designed to encourage low-income families receiving such assistance to move to lower-poverty areas and access to areas of greater opportunity. Congress authorized and funded the demonstration with $50 million in both the fiscal year 2019 and 2020 appropriation bills.</a:t>
            </a:r>
          </a:p>
          <a:p>
            <a:pPr marL="1085850" lvl="2" indent="-171450">
              <a:buFont typeface="Wingdings"/>
              <a:buChar char="▪"/>
            </a:pPr>
            <a:r>
              <a:rPr lang="en-US" dirty="0"/>
              <a:t>The Fostering Stable Housing Opportunities Act (</a:t>
            </a:r>
            <a:r>
              <a:rPr lang="en-US" u="sng" dirty="0">
                <a:hlinkClick r:id="rId8"/>
              </a:rPr>
              <a:t>H.R. 4300</a:t>
            </a:r>
            <a:r>
              <a:rPr lang="en-US" dirty="0"/>
              <a:t>/</a:t>
            </a:r>
            <a:r>
              <a:rPr lang="en-US" u="sng" dirty="0">
                <a:hlinkClick r:id="rId9"/>
              </a:rPr>
              <a:t>S. 2803</a:t>
            </a:r>
            <a:r>
              <a:rPr lang="en-US" dirty="0"/>
              <a:t>) was introduced by Sens. Sherrod Brown (D-OH) and Chuck Grassley (R-IA) and Reps. Madeleine Dean (D-PA), Mike Turner (R-OH), Karen Bass (D-CA), and Steve Stivers (R-OH) to provide “on demand” vouchers to foster youth who are at risk of homelessness as they transition to adulthood. The legislation became law as part of the fiscal year 2021 appropriations bill that passed in December 2020 with additional COVID-19 relief.</a:t>
            </a:r>
          </a:p>
          <a:p>
            <a:pPr marL="1085850" lvl="2" indent="-171450">
              <a:buFont typeface="Wingdings"/>
              <a:buChar char="▪"/>
            </a:pPr>
            <a:r>
              <a:rPr lang="en-US" dirty="0"/>
              <a:t>HUD-VASH provides housing vouchers and case management services to veterans experiencing chronic homelessness. In recent years, Congress has provided sufficient funding to renew all HUD-VASH vouchers and advanced bipartisan legislation to improve the program and expand eligibility, passing the Johnny Isakson and David P. Roe, M.D., Veterans Health Care and Benefits Improvement Act (</a:t>
            </a:r>
            <a:r>
              <a:rPr lang="en-US" u="sng" dirty="0">
                <a:hlinkClick r:id="rId10"/>
              </a:rPr>
              <a:t>H.R. 7105/P.L. 116-315</a:t>
            </a:r>
            <a:r>
              <a:rPr lang="en-US" dirty="0"/>
              <a:t>) and the Veteran HOUSE Act (</a:t>
            </a:r>
            <a:r>
              <a:rPr lang="en-US" u="sng" dirty="0">
                <a:hlinkClick r:id="rId11"/>
              </a:rPr>
              <a:t>H.R. 2398</a:t>
            </a:r>
            <a:r>
              <a:rPr lang="en-US" dirty="0"/>
              <a:t>/incorporated into </a:t>
            </a:r>
            <a:r>
              <a:rPr lang="en-US" u="sng" dirty="0">
                <a:hlinkClick r:id="rId12"/>
              </a:rPr>
              <a:t>P.L. 116-283</a:t>
            </a:r>
            <a:r>
              <a:rPr lang="en-US" dirty="0"/>
              <a:t>).</a:t>
            </a:r>
          </a:p>
          <a:p>
            <a:endParaRPr lang="en-US" dirty="0">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7</a:t>
            </a:fld>
            <a:endParaRPr lang="en-US" dirty="0"/>
          </a:p>
        </p:txBody>
      </p:sp>
    </p:spTree>
    <p:extLst>
      <p:ext uri="{BB962C8B-B14F-4D97-AF65-F5344CB8AC3E}">
        <p14:creationId xmlns:p14="http://schemas.microsoft.com/office/powerpoint/2010/main" val="200579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https://www.cbpp.org/1-in-5-renters-living-with-children-not-caught-up-on-rent-with-families-of-color-facing-greatest</a:t>
            </a:r>
          </a:p>
          <a:p>
            <a:r>
              <a:rPr lang="en-US" dirty="0"/>
              <a:t>Source: </a:t>
            </a:r>
            <a:r>
              <a:rPr lang="en-US" dirty="0">
                <a:hlinkClick r:id="rId3"/>
              </a:rPr>
              <a:t>https://evictionlab.org/eviction-tracking/</a:t>
            </a:r>
            <a:r>
              <a:rPr lang="en-US" dirty="0"/>
              <a:t> </a:t>
            </a:r>
            <a:endParaRPr lang="en-US" dirty="0">
              <a:cs typeface="Calibri"/>
            </a:endParaRPr>
          </a:p>
          <a:p>
            <a:r>
              <a:rPr lang="en-US" dirty="0">
                <a:cs typeface="Calibri"/>
              </a:rPr>
              <a:t>Note that CDC Eviction Moratorium expires July 31st. </a:t>
            </a:r>
          </a:p>
        </p:txBody>
      </p:sp>
      <p:sp>
        <p:nvSpPr>
          <p:cNvPr id="4" name="Slide Number Placeholder 3"/>
          <p:cNvSpPr>
            <a:spLocks noGrp="1"/>
          </p:cNvSpPr>
          <p:nvPr>
            <p:ph type="sldNum" sz="quarter" idx="5"/>
          </p:nvPr>
        </p:nvSpPr>
        <p:spPr/>
        <p:txBody>
          <a:bodyPr/>
          <a:lstStyle/>
          <a:p>
            <a:fld id="{C5EB412F-BD62-4D23-A74D-7CDB5EF1780C}" type="slidenum">
              <a:rPr lang="en-US" smtClean="0"/>
              <a:t>8</a:t>
            </a:fld>
            <a:endParaRPr lang="en-US" dirty="0"/>
          </a:p>
        </p:txBody>
      </p:sp>
    </p:spTree>
    <p:extLst>
      <p:ext uri="{BB962C8B-B14F-4D97-AF65-F5344CB8AC3E}">
        <p14:creationId xmlns:p14="http://schemas.microsoft.com/office/powerpoint/2010/main" val="1449277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B412F-BD62-4D23-A74D-7CDB5EF1780C}" type="slidenum">
              <a:rPr lang="en-US" smtClean="0"/>
              <a:t>9</a:t>
            </a:fld>
            <a:endParaRPr lang="en-US" dirty="0"/>
          </a:p>
        </p:txBody>
      </p:sp>
    </p:spTree>
    <p:extLst>
      <p:ext uri="{BB962C8B-B14F-4D97-AF65-F5344CB8AC3E}">
        <p14:creationId xmlns:p14="http://schemas.microsoft.com/office/powerpoint/2010/main" val="351368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CA9D5-999B-496C-8B83-EB3E7C3DB969}" type="slidenum">
              <a:rPr lang="en-US" smtClean="0"/>
              <a:t>10</a:t>
            </a:fld>
            <a:endParaRPr lang="en-US" dirty="0"/>
          </a:p>
        </p:txBody>
      </p:sp>
    </p:spTree>
    <p:extLst>
      <p:ext uri="{BB962C8B-B14F-4D97-AF65-F5344CB8AC3E}">
        <p14:creationId xmlns:p14="http://schemas.microsoft.com/office/powerpoint/2010/main" val="2327505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CA9D5-999B-496C-8B83-EB3E7C3DB969}" type="slidenum">
              <a:rPr lang="en-US" smtClean="0"/>
              <a:t>12</a:t>
            </a:fld>
            <a:endParaRPr lang="en-US" dirty="0"/>
          </a:p>
        </p:txBody>
      </p:sp>
    </p:spTree>
    <p:extLst>
      <p:ext uri="{BB962C8B-B14F-4D97-AF65-F5344CB8AC3E}">
        <p14:creationId xmlns:p14="http://schemas.microsoft.com/office/powerpoint/2010/main" val="287556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42354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7/10/2021</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455581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7/10/2021</a:t>
            </a:fld>
            <a:endParaRPr lang="en-US" dirty="0"/>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3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7/10/2021</a:t>
            </a:fld>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91096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16295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7/10/2021</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698332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back cover">
    <p:spTree>
      <p:nvGrpSpPr>
        <p:cNvPr id="1" name=""/>
        <p:cNvGrpSpPr/>
        <p:nvPr/>
      </p:nvGrpSpPr>
      <p:grpSpPr>
        <a:xfrm>
          <a:off x="0" y="0"/>
          <a:ext cx="0" cy="0"/>
          <a:chOff x="0" y="0"/>
          <a:chExt cx="0" cy="0"/>
        </a:xfrm>
      </p:grpSpPr>
      <p:sp>
        <p:nvSpPr>
          <p:cNvPr id="3" name="TextBox 2"/>
          <p:cNvSpPr txBox="1"/>
          <p:nvPr userDrawn="1"/>
        </p:nvSpPr>
        <p:spPr>
          <a:xfrm>
            <a:off x="3701098" y="2616639"/>
            <a:ext cx="4754880" cy="1762021"/>
          </a:xfrm>
          <a:prstGeom prst="rect">
            <a:avLst/>
          </a:prstGeom>
          <a:noFill/>
        </p:spPr>
        <p:txBody>
          <a:bodyPr wrap="square" rtlCol="0">
            <a:spAutoFit/>
          </a:bodyPr>
          <a:lstStyle/>
          <a:p>
            <a:pPr lvl="0">
              <a:lnSpc>
                <a:spcPct val="130000"/>
              </a:lnSpc>
            </a:pPr>
            <a:r>
              <a:rPr lang="en-US" sz="1400" dirty="0">
                <a:solidFill>
                  <a:schemeClr val="bg1"/>
                </a:solidFill>
                <a:latin typeface="Arial"/>
                <a:cs typeface="Arial"/>
              </a:rPr>
              <a:t>25 E STREET, NW</a:t>
            </a:r>
          </a:p>
          <a:p>
            <a:pPr lvl="0">
              <a:lnSpc>
                <a:spcPct val="130000"/>
              </a:lnSpc>
            </a:pPr>
            <a:r>
              <a:rPr lang="en-US" sz="1400" dirty="0">
                <a:solidFill>
                  <a:schemeClr val="bg1"/>
                </a:solidFill>
                <a:latin typeface="Arial"/>
                <a:cs typeface="Arial"/>
              </a:rPr>
              <a:t>WASHINGTON, DC 20001</a:t>
            </a:r>
          </a:p>
          <a:p>
            <a:pPr lvl="0">
              <a:lnSpc>
                <a:spcPct val="130000"/>
              </a:lnSpc>
            </a:pPr>
            <a:r>
              <a:rPr lang="en-US" sz="1400" dirty="0">
                <a:solidFill>
                  <a:schemeClr val="bg1"/>
                </a:solidFill>
                <a:latin typeface="Arial"/>
                <a:cs typeface="Arial"/>
              </a:rPr>
              <a:t>(202) 628-8787</a:t>
            </a:r>
          </a:p>
          <a:p>
            <a:pPr lvl="0">
              <a:lnSpc>
                <a:spcPct val="130000"/>
              </a:lnSpc>
            </a:pPr>
            <a:r>
              <a:rPr lang="en-US" sz="1400" dirty="0">
                <a:solidFill>
                  <a:schemeClr val="bg1"/>
                </a:solidFill>
                <a:latin typeface="Arial"/>
                <a:cs typeface="Arial"/>
              </a:rPr>
              <a:t>1 (800) 233-1200</a:t>
            </a:r>
          </a:p>
          <a:p>
            <a:pPr lvl="0">
              <a:lnSpc>
                <a:spcPct val="130000"/>
              </a:lnSpc>
            </a:pPr>
            <a:r>
              <a:rPr lang="en-US" sz="1400" b="1" dirty="0">
                <a:solidFill>
                  <a:schemeClr val="bg1"/>
                </a:solidFill>
                <a:latin typeface="Arial"/>
                <a:cs typeface="Arial"/>
              </a:rPr>
              <a:t>WWW.CHILDRENSDEFENSE.ORG</a:t>
            </a:r>
          </a:p>
          <a:p>
            <a:pPr>
              <a:lnSpc>
                <a:spcPct val="130000"/>
              </a:lnSpc>
            </a:pPr>
            <a:endParaRPr lang="en-US" sz="1400" dirty="0">
              <a:solidFill>
                <a:schemeClr val="bg1"/>
              </a:solidFill>
              <a:latin typeface="Arial"/>
              <a:cs typeface="Arial"/>
            </a:endParaRPr>
          </a:p>
        </p:txBody>
      </p:sp>
    </p:spTree>
    <p:extLst>
      <p:ext uri="{BB962C8B-B14F-4D97-AF65-F5344CB8AC3E}">
        <p14:creationId xmlns:p14="http://schemas.microsoft.com/office/powerpoint/2010/main" val="1428446268"/>
      </p:ext>
    </p:extLst>
  </p:cSld>
  <p:clrMapOvr>
    <a:masterClrMapping/>
  </p:clrMapOvr>
  <p:transition spd="slow" advTm="7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2281524663"/>
      </p:ext>
    </p:extLst>
  </p:cSld>
  <p:clrMapOvr>
    <a:masterClrMapping/>
  </p:clrMapOvr>
  <p:transition spd="slow" advTm="7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lumns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209674"/>
            <a:ext cx="8200390" cy="3707765"/>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500298" y="10227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561675242"/>
      </p:ext>
    </p:extLst>
  </p:cSld>
  <p:clrMapOvr>
    <a:masterClrMapping/>
  </p:clrMapOvr>
  <p:transition spd="slow" advTm="7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835014" y="3878331"/>
            <a:ext cx="2567214" cy="369332"/>
          </a:xfrm>
          <a:prstGeom prst="rect">
            <a:avLst/>
          </a:prstGeom>
          <a:noFill/>
        </p:spPr>
        <p:txBody>
          <a:bodyPr wrap="square" rtlCol="0">
            <a:spAutoFit/>
          </a:bodyPr>
          <a:lstStyle/>
          <a:p>
            <a:r>
              <a:rPr lang="en-US" baseline="0" dirty="0">
                <a:solidFill>
                  <a:schemeClr val="bg1"/>
                </a:solidFill>
              </a:rPr>
              <a:t>/</a:t>
            </a:r>
            <a:r>
              <a:rPr lang="en-US" b="1" baseline="0" dirty="0">
                <a:solidFill>
                  <a:schemeClr val="bg1"/>
                </a:solidFill>
              </a:rPr>
              <a:t>RESULTSEdFund</a:t>
            </a:r>
          </a:p>
        </p:txBody>
      </p:sp>
      <p:pic>
        <p:nvPicPr>
          <p:cNvPr id="6" name="Picture 5" descr="instagram-ico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600" y="4389441"/>
            <a:ext cx="346528" cy="346528"/>
          </a:xfrm>
          <a:prstGeom prst="rect">
            <a:avLst/>
          </a:prstGeom>
        </p:spPr>
      </p:pic>
      <p:pic>
        <p:nvPicPr>
          <p:cNvPr id="7" name="Picture 6" descr="facebook_circl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2600" y="3896473"/>
            <a:ext cx="346528" cy="346528"/>
          </a:xfrm>
          <a:prstGeom prst="rect">
            <a:avLst/>
          </a:prstGeom>
        </p:spPr>
      </p:pic>
      <p:pic>
        <p:nvPicPr>
          <p:cNvPr id="8" name="Picture 7" descr="twitter_circle.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601" y="3402597"/>
            <a:ext cx="346528" cy="346528"/>
          </a:xfrm>
          <a:prstGeom prst="rect">
            <a:avLst/>
          </a:prstGeom>
        </p:spPr>
      </p:pic>
      <p:sp>
        <p:nvSpPr>
          <p:cNvPr id="9" name="Rectangle 8"/>
          <p:cNvSpPr/>
          <p:nvPr userDrawn="1"/>
        </p:nvSpPr>
        <p:spPr>
          <a:xfrm>
            <a:off x="835010" y="3391195"/>
            <a:ext cx="2020167" cy="369332"/>
          </a:xfrm>
          <a:prstGeom prst="rect">
            <a:avLst/>
          </a:prstGeom>
        </p:spPr>
        <p:txBody>
          <a:bodyPr wrap="none">
            <a:spAutoFit/>
          </a:bodyPr>
          <a:lstStyle/>
          <a:p>
            <a:pPr algn="l"/>
            <a:r>
              <a:rPr lang="en-US" baseline="0" dirty="0">
                <a:solidFill>
                  <a:schemeClr val="bg1"/>
                </a:solidFill>
              </a:rPr>
              <a:t>@</a:t>
            </a:r>
            <a:r>
              <a:rPr lang="en-US" b="1" baseline="0" dirty="0">
                <a:solidFill>
                  <a:schemeClr val="bg1"/>
                </a:solidFill>
              </a:rPr>
              <a:t>RESULTS_Tweets</a:t>
            </a:r>
          </a:p>
        </p:txBody>
      </p:sp>
      <p:sp>
        <p:nvSpPr>
          <p:cNvPr id="10" name="Rectangle 9"/>
          <p:cNvSpPr/>
          <p:nvPr userDrawn="1"/>
        </p:nvSpPr>
        <p:spPr>
          <a:xfrm>
            <a:off x="829129" y="4379071"/>
            <a:ext cx="1749197" cy="369332"/>
          </a:xfrm>
          <a:prstGeom prst="rect">
            <a:avLst/>
          </a:prstGeom>
        </p:spPr>
        <p:txBody>
          <a:bodyPr wrap="none">
            <a:spAutoFit/>
          </a:bodyPr>
          <a:lstStyle/>
          <a:p>
            <a:r>
              <a:rPr lang="en-US" baseline="0" dirty="0">
                <a:solidFill>
                  <a:schemeClr val="bg1"/>
                </a:solidFill>
              </a:rPr>
              <a:t>@</a:t>
            </a:r>
            <a:r>
              <a:rPr lang="en-US" b="1" baseline="0" dirty="0">
                <a:solidFill>
                  <a:schemeClr val="bg1"/>
                </a:solidFill>
              </a:rPr>
              <a:t>voices4results</a:t>
            </a:r>
            <a:endParaRPr lang="en-US" b="1" dirty="0">
              <a:solidFill>
                <a:schemeClr val="bg1"/>
              </a:solidFill>
            </a:endParaRPr>
          </a:p>
        </p:txBody>
      </p:sp>
      <p:sp>
        <p:nvSpPr>
          <p:cNvPr id="11" name="TextBox 10"/>
          <p:cNvSpPr txBox="1"/>
          <p:nvPr userDrawn="1"/>
        </p:nvSpPr>
        <p:spPr>
          <a:xfrm>
            <a:off x="5270500" y="4178564"/>
            <a:ext cx="3419930" cy="584776"/>
          </a:xfrm>
          <a:prstGeom prst="rect">
            <a:avLst/>
          </a:prstGeom>
          <a:noFill/>
        </p:spPr>
        <p:txBody>
          <a:bodyPr wrap="square" rtlCol="0">
            <a:spAutoFit/>
          </a:bodyPr>
          <a:lstStyle/>
          <a:p>
            <a:pPr algn="r"/>
            <a:r>
              <a:rPr lang="en-US" sz="3200" b="1" dirty="0">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lines title/One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a:lstStyle>
            <a:lvl1pPr marL="342900" marR="0" indent="-342900" algn="l" defTabSz="457200" rtl="0" eaLnBrk="1" fontAlgn="auto" latinLnBrk="0" hangingPunct="1">
              <a:lnSpc>
                <a:spcPct val="13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endParaRPr lang="en-US"/>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a:p>
            <a:pPr lvl="0"/>
            <a:endParaRPr lang="en-US"/>
          </a:p>
        </p:txBody>
      </p:sp>
      <p:sp>
        <p:nvSpPr>
          <p:cNvPr id="10"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954959215"/>
      </p:ext>
    </p:extLst>
  </p:cSld>
  <p:clrMapOvr>
    <a:masterClrMapping/>
  </p:clrMapOvr>
  <p:transition spd="slow" advTm="7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lines titles/2 column Agenda">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86410" y="1350963"/>
            <a:ext cx="8200390" cy="3566476"/>
          </a:xfrm>
          <a:prstGeom prst="rect">
            <a:avLst/>
          </a:prstGeom>
        </p:spPr>
        <p:txBody>
          <a:bodyPr vert="horz" numCol="2"/>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800">
                <a:latin typeface="Arial"/>
                <a:cs typeface="Arial"/>
              </a:defRPr>
            </a:lvl1pPr>
          </a:lstStyle>
          <a:p>
            <a:pPr lvl="0"/>
            <a:r>
              <a:rPr lang="en-US"/>
              <a:t>Arial 28 </a:t>
            </a:r>
            <a:r>
              <a:rPr lang="en-US" err="1"/>
              <a:t>pts</a:t>
            </a:r>
            <a:r>
              <a:rPr lang="en-US"/>
              <a:t> or smaller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a:t>Click to edit Master text styles</a:t>
            </a:r>
          </a:p>
          <a:p>
            <a:pPr lvl="0"/>
            <a:endParaRPr lang="en-US"/>
          </a:p>
          <a:p>
            <a:pPr lvl="0"/>
            <a:endParaRPr lang="en-US"/>
          </a:p>
          <a:p>
            <a:pPr lvl="0"/>
            <a:endParaRPr lang="en-US"/>
          </a:p>
        </p:txBody>
      </p:sp>
      <p:sp>
        <p:nvSpPr>
          <p:cNvPr id="4" name="Subtitle 2"/>
          <p:cNvSpPr>
            <a:spLocks noGrp="1"/>
          </p:cNvSpPr>
          <p:nvPr>
            <p:ph type="subTitle" idx="1" hasCustomPrompt="1"/>
          </p:nvPr>
        </p:nvSpPr>
        <p:spPr>
          <a:xfrm>
            <a:off x="491227" y="-106361"/>
            <a:ext cx="8353485" cy="761328"/>
          </a:xfrm>
          <a:prstGeom prst="rect">
            <a:avLst/>
          </a:prstGeom>
          <a:effectLst>
            <a:outerShdw blurRad="50800" dist="38100" dir="2700000" algn="tl" rotWithShape="0">
              <a:prstClr val="black">
                <a:alpha val="40000"/>
              </a:prstClr>
            </a:outerShdw>
          </a:effectLst>
        </p:spPr>
        <p:txBody>
          <a:bodyPr/>
          <a:lstStyle>
            <a:lvl1pPr marL="0" indent="0" algn="l">
              <a:lnSpc>
                <a:spcPct val="90000"/>
              </a:lnSpc>
              <a:buNone/>
              <a:defRPr sz="32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Title (2 lines)</a:t>
            </a:r>
            <a:br>
              <a:rPr lang="en-US"/>
            </a:br>
            <a:r>
              <a:rPr lang="en-US"/>
              <a:t>Arial Bold 32 </a:t>
            </a:r>
            <a:r>
              <a:rPr lang="en-US" err="1"/>
              <a:t>pts</a:t>
            </a:r>
            <a:endParaRPr lang="en-US"/>
          </a:p>
        </p:txBody>
      </p:sp>
    </p:spTree>
    <p:extLst>
      <p:ext uri="{BB962C8B-B14F-4D97-AF65-F5344CB8AC3E}">
        <p14:creationId xmlns:p14="http://schemas.microsoft.com/office/powerpoint/2010/main" val="3072182027"/>
      </p:ext>
    </p:extLst>
  </p:cSld>
  <p:clrMapOvr>
    <a:masterClrMapping/>
  </p:clrMapOvr>
  <p:transition spd="slow" advTm="7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on the lef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577850" y="955040"/>
            <a:ext cx="6209029" cy="418846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99313424"/>
      </p:ext>
    </p:extLst>
  </p:cSld>
  <p:clrMapOvr>
    <a:masterClrMapping/>
  </p:clrMapOvr>
  <p:transition spd="slow" advTm="7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Full page photo">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193040" y="955040"/>
            <a:ext cx="9489440" cy="4358640"/>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4"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207331902"/>
      </p:ext>
    </p:extLst>
  </p:cSld>
  <p:clrMapOvr>
    <a:masterClrMapping/>
  </p:clrMapOvr>
  <p:transition spd="slow" advTm="7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wo pics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00531" y="958489"/>
            <a:ext cx="3923029" cy="4185011"/>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9" name="Picture Placeholder 7"/>
          <p:cNvSpPr>
            <a:spLocks noGrp="1"/>
          </p:cNvSpPr>
          <p:nvPr>
            <p:ph type="pic" sz="quarter" idx="11"/>
          </p:nvPr>
        </p:nvSpPr>
        <p:spPr>
          <a:xfrm>
            <a:off x="4844143" y="958489"/>
            <a:ext cx="4299857" cy="2626995"/>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266264105"/>
      </p:ext>
    </p:extLst>
  </p:cSld>
  <p:clrMapOvr>
    <a:masterClrMapping/>
  </p:clrMapOvr>
  <p:transition spd="slow" advTm="7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 the left/titl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061117" y="2109931"/>
            <a:ext cx="3909701" cy="660719"/>
          </a:xfrm>
          <a:prstGeom prst="rect">
            <a:avLst/>
          </a:prstGeom>
        </p:spPr>
        <p:txBody>
          <a:bodyPr vert="horz"/>
          <a:lstStyle>
            <a:lvl1pPr marL="0" indent="0">
              <a:buNone/>
              <a:defRPr sz="2800" b="1" baseline="0">
                <a:latin typeface="Arial"/>
                <a:cs typeface="Arial"/>
              </a:defRPr>
            </a:lvl1pPr>
          </a:lstStyle>
          <a:p>
            <a:pPr lvl="0"/>
            <a:r>
              <a:rPr lang="en-US"/>
              <a:t>Name</a:t>
            </a:r>
          </a:p>
        </p:txBody>
      </p:sp>
      <p:sp>
        <p:nvSpPr>
          <p:cNvPr id="5" name="Text Placeholder 7"/>
          <p:cNvSpPr>
            <a:spLocks noGrp="1"/>
          </p:cNvSpPr>
          <p:nvPr>
            <p:ph type="body" sz="quarter" idx="12" hasCustomPrompt="1"/>
          </p:nvPr>
        </p:nvSpPr>
        <p:spPr>
          <a:xfrm>
            <a:off x="5061117" y="2770650"/>
            <a:ext cx="3909701" cy="792656"/>
          </a:xfrm>
          <a:prstGeom prst="rect">
            <a:avLst/>
          </a:prstGeom>
        </p:spPr>
        <p:txBody>
          <a:bodyPr vert="horz"/>
          <a:lstStyle>
            <a:lvl1pPr marL="0" indent="0">
              <a:buNone/>
              <a:defRPr sz="1800" b="0" baseline="0">
                <a:latin typeface="Arial"/>
                <a:cs typeface="Arial"/>
              </a:defRPr>
            </a:lvl1pPr>
          </a:lstStyle>
          <a:p>
            <a:pPr lvl="0"/>
            <a:r>
              <a:rPr lang="en-US"/>
              <a:t>Title</a:t>
            </a:r>
          </a:p>
        </p:txBody>
      </p:sp>
      <p:sp>
        <p:nvSpPr>
          <p:cNvPr id="7" name="Picture Placeholder 7"/>
          <p:cNvSpPr>
            <a:spLocks noGrp="1"/>
          </p:cNvSpPr>
          <p:nvPr>
            <p:ph type="pic" sz="quarter" idx="10" hasCustomPrompt="1"/>
          </p:nvPr>
        </p:nvSpPr>
        <p:spPr>
          <a:xfrm>
            <a:off x="592138" y="966574"/>
            <a:ext cx="4254182" cy="4176926"/>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r>
              <a:rPr lang="en-US" dirty="0"/>
              <a:t>     </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1183933131"/>
      </p:ext>
    </p:extLst>
  </p:cSld>
  <p:clrMapOvr>
    <a:masterClrMapping/>
  </p:clrMapOvr>
  <p:transition spd="slow" advTm="7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4" name="Text Placeholder 7"/>
          <p:cNvSpPr>
            <a:spLocks noGrp="1"/>
          </p:cNvSpPr>
          <p:nvPr>
            <p:ph type="body" sz="quarter" idx="11" hasCustomPrompt="1"/>
          </p:nvPr>
        </p:nvSpPr>
        <p:spPr>
          <a:xfrm>
            <a:off x="5107298" y="1246188"/>
            <a:ext cx="3863520" cy="2706052"/>
          </a:xfrm>
          <a:prstGeom prst="rect">
            <a:avLst/>
          </a:prstGeom>
        </p:spPr>
        <p:txBody>
          <a:bodyPr vert="horz"/>
          <a:lstStyle>
            <a:lvl1pPr marL="0" indent="0">
              <a:lnSpc>
                <a:spcPct val="110000"/>
              </a:lnSpc>
              <a:buNone/>
              <a:defRPr sz="2400" b="1" i="1" baseline="0">
                <a:solidFill>
                  <a:srgbClr val="15A3BC"/>
                </a:solidFill>
                <a:latin typeface="Arial"/>
                <a:cs typeface="Arial"/>
              </a:defRPr>
            </a:lvl1pPr>
          </a:lstStyle>
          <a:p>
            <a:pPr lvl="0"/>
            <a:r>
              <a:rPr lang="en-US"/>
              <a:t>Pull quote! </a:t>
            </a:r>
            <a:br>
              <a:rPr lang="en-US"/>
            </a:br>
            <a:r>
              <a:rPr lang="en-US"/>
              <a:t>Arial Bold 24pts</a:t>
            </a:r>
          </a:p>
        </p:txBody>
      </p:sp>
      <p:sp>
        <p:nvSpPr>
          <p:cNvPr id="5" name="Text Placeholder 7"/>
          <p:cNvSpPr>
            <a:spLocks noGrp="1"/>
          </p:cNvSpPr>
          <p:nvPr>
            <p:ph type="body" sz="quarter" idx="12" hasCustomPrompt="1"/>
          </p:nvPr>
        </p:nvSpPr>
        <p:spPr>
          <a:xfrm>
            <a:off x="5107298" y="4094480"/>
            <a:ext cx="3655702" cy="864677"/>
          </a:xfrm>
          <a:prstGeom prst="rect">
            <a:avLst/>
          </a:prstGeom>
        </p:spPr>
        <p:txBody>
          <a:bodyPr vert="horz"/>
          <a:lstStyle>
            <a:lvl1pPr marL="0" indent="0">
              <a:buNone/>
              <a:defRPr sz="1800" b="0" baseline="0">
                <a:latin typeface="Arial"/>
                <a:cs typeface="Arial"/>
              </a:defRPr>
            </a:lvl1pPr>
          </a:lstStyle>
          <a:p>
            <a:pPr lvl="0"/>
            <a:r>
              <a:rPr lang="en-US"/>
              <a:t>Name and Title</a:t>
            </a:r>
          </a:p>
        </p:txBody>
      </p:sp>
      <p:sp>
        <p:nvSpPr>
          <p:cNvPr id="9" name="Picture Placeholder 7"/>
          <p:cNvSpPr>
            <a:spLocks noGrp="1"/>
          </p:cNvSpPr>
          <p:nvPr>
            <p:ph type="pic" sz="quarter" idx="10"/>
          </p:nvPr>
        </p:nvSpPr>
        <p:spPr>
          <a:xfrm>
            <a:off x="600531" y="964402"/>
            <a:ext cx="4268469" cy="4179098"/>
          </a:xfrm>
          <a:prstGeom prst="rect">
            <a:avLst/>
          </a:prstGeom>
          <a:solidFill>
            <a:schemeClr val="bg1">
              <a:lumMod val="85000"/>
            </a:schemeClr>
          </a:solidFill>
          <a:ln w="57150" cmpd="sng">
            <a:noFill/>
          </a:ln>
          <a:effectLst/>
        </p:spPr>
        <p:txBody>
          <a:bodyPr vert="horz"/>
          <a:lstStyle>
            <a:lvl1pPr>
              <a:defRPr>
                <a:effectLst>
                  <a:outerShdw blurRad="50800" dist="38100" dir="2700000" algn="tl" rotWithShape="0">
                    <a:prstClr val="black">
                      <a:alpha val="40000"/>
                    </a:prstClr>
                  </a:outerShdw>
                </a:effectLst>
                <a:latin typeface="Arial"/>
                <a:cs typeface="Arial"/>
              </a:defRPr>
            </a:lvl1pPr>
          </a:lstStyle>
          <a:p>
            <a:endParaRPr lang="en-US" dirty="0"/>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81836260"/>
      </p:ext>
    </p:extLst>
  </p:cSld>
  <p:clrMapOvr>
    <a:masterClrMapping/>
  </p:clrMapOvr>
  <p:transition spd="slow" advTm="7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with bulle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
        <p:nvSpPr>
          <p:cNvPr id="9" name="Content Placeholder 3"/>
          <p:cNvSpPr>
            <a:spLocks noGrp="1"/>
          </p:cNvSpPr>
          <p:nvPr>
            <p:ph sz="half" idx="2"/>
          </p:nvPr>
        </p:nvSpPr>
        <p:spPr>
          <a:xfrm>
            <a:off x="4721543" y="1818223"/>
            <a:ext cx="4038600" cy="3058578"/>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0"/>
          </p:nvPr>
        </p:nvSpPr>
        <p:spPr>
          <a:xfrm>
            <a:off x="484363" y="1807639"/>
            <a:ext cx="4038600" cy="3069161"/>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3194325260"/>
      </p:ext>
    </p:extLst>
  </p:cSld>
  <p:clrMapOvr>
    <a:masterClrMapping/>
  </p:clrMapOvr>
  <p:transition spd="slow" advTm="7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8" name="Content Placeholder 17"/>
          <p:cNvSpPr>
            <a:spLocks noGrp="1"/>
          </p:cNvSpPr>
          <p:nvPr>
            <p:ph sz="quarter" idx="10" hasCustomPrompt="1"/>
          </p:nvPr>
        </p:nvSpPr>
        <p:spPr>
          <a:xfrm>
            <a:off x="495618" y="1146177"/>
            <a:ext cx="8290935" cy="585642"/>
          </a:xfrm>
          <a:prstGeom prst="rect">
            <a:avLst/>
          </a:prstGeom>
        </p:spPr>
        <p:txBody>
          <a:bodyPr vert="horz"/>
          <a:lstStyle>
            <a:lvl1pPr marL="0" indent="0">
              <a:buNone/>
              <a:defRPr sz="2800" b="1">
                <a:latin typeface="Arial"/>
                <a:cs typeface="Arial"/>
              </a:defRPr>
            </a:lvl1pPr>
            <a:lvl2pPr marL="457200" indent="0">
              <a:buNone/>
              <a:defRPr sz="1800">
                <a:latin typeface="Arial"/>
                <a:cs typeface="Arial"/>
              </a:defRPr>
            </a:lvl2pPr>
            <a:lvl3pPr marL="914400" indent="0">
              <a:buNone/>
              <a:defRPr sz="1800">
                <a:latin typeface="Arial"/>
                <a:cs typeface="Arial"/>
              </a:defRPr>
            </a:lvl3pPr>
            <a:lvl4pPr marL="1371600" indent="0">
              <a:buNone/>
              <a:defRPr sz="1800">
                <a:latin typeface="Arial"/>
                <a:cs typeface="Arial"/>
              </a:defRPr>
            </a:lvl4pPr>
            <a:lvl5pPr marL="1828800" indent="0">
              <a:buNone/>
              <a:defRPr sz="1800">
                <a:latin typeface="Arial"/>
                <a:cs typeface="Arial"/>
              </a:defRPr>
            </a:lvl5pPr>
          </a:lstStyle>
          <a:p>
            <a:pPr lvl="0"/>
            <a:r>
              <a:rPr lang="en-US"/>
              <a:t>Subhead (28pts)</a:t>
            </a:r>
          </a:p>
        </p:txBody>
      </p:sp>
      <p:sp>
        <p:nvSpPr>
          <p:cNvPr id="19" name="Content Placeholder 17"/>
          <p:cNvSpPr>
            <a:spLocks noGrp="1"/>
          </p:cNvSpPr>
          <p:nvPr>
            <p:ph sz="quarter" idx="11" hasCustomPrompt="1"/>
          </p:nvPr>
        </p:nvSpPr>
        <p:spPr>
          <a:xfrm>
            <a:off x="485458" y="1731820"/>
            <a:ext cx="8290935" cy="3071090"/>
          </a:xfrm>
          <a:prstGeom prst="rect">
            <a:avLst/>
          </a:prstGeom>
        </p:spPr>
        <p:txBody>
          <a:bodyPr vert="horz"/>
          <a:lstStyle>
            <a:lvl1pPr marL="0" marR="0" indent="0" algn="l" defTabSz="457200" rtl="0" eaLnBrk="1" fontAlgn="auto" latinLnBrk="0" hangingPunct="1">
              <a:lnSpc>
                <a:spcPct val="120000"/>
              </a:lnSpc>
              <a:spcBef>
                <a:spcPct val="20000"/>
              </a:spcBef>
              <a:spcAft>
                <a:spcPts val="0"/>
              </a:spcAft>
              <a:buClrTx/>
              <a:buSzTx/>
              <a:buFont typeface="Arial"/>
              <a:buNone/>
              <a:tabLst/>
              <a:defRPr sz="2000">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a:t>Body text 18-20 </a:t>
            </a:r>
            <a:r>
              <a:rPr lang="en-US" err="1"/>
              <a:t>pts</a:t>
            </a:r>
            <a:r>
              <a:rPr lang="en-US"/>
              <a: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p>
          <a:p>
            <a:pPr lvl="0"/>
            <a:r>
              <a:rPr lang="en-US"/>
              <a:t> </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025370040"/>
      </p:ext>
    </p:extLst>
  </p:cSld>
  <p:clrMapOvr>
    <a:masterClrMapping/>
  </p:clrMapOvr>
  <p:transition spd="slow" advTm="7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with bullets">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8799" y="1754909"/>
            <a:ext cx="8109527" cy="2839316"/>
          </a:xfrm>
          <a:prstGeom prst="rect">
            <a:avLst/>
          </a:prstGeom>
        </p:spPr>
        <p:txBody>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ubtitle 2"/>
          <p:cNvSpPr>
            <a:spLocks noGrp="1"/>
          </p:cNvSpPr>
          <p:nvPr>
            <p:ph type="subTitle" idx="10"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6" name="Title 1"/>
          <p:cNvSpPr>
            <a:spLocks noGrp="1"/>
          </p:cNvSpPr>
          <p:nvPr>
            <p:ph type="title" hasCustomPrompt="1"/>
          </p:nvPr>
        </p:nvSpPr>
        <p:spPr>
          <a:xfrm>
            <a:off x="472440" y="1147334"/>
            <a:ext cx="8297863" cy="675217"/>
          </a:xfrm>
          <a:prstGeom prst="rect">
            <a:avLst/>
          </a:prstGeom>
        </p:spPr>
        <p:txBody>
          <a:bodyPr/>
          <a:lstStyle>
            <a:lvl1pPr algn="l">
              <a:defRPr sz="2800" b="1">
                <a:solidFill>
                  <a:srgbClr val="15A3BC"/>
                </a:solidFill>
                <a:latin typeface="Arial"/>
                <a:cs typeface="Arial"/>
              </a:defRPr>
            </a:lvl1pPr>
          </a:lstStyle>
          <a:p>
            <a:r>
              <a:rPr lang="en-US"/>
              <a:t>Subhead: Arial Bold 28pts</a:t>
            </a:r>
          </a:p>
        </p:txBody>
      </p:sp>
    </p:spTree>
    <p:extLst>
      <p:ext uri="{BB962C8B-B14F-4D97-AF65-F5344CB8AC3E}">
        <p14:creationId xmlns:p14="http://schemas.microsoft.com/office/powerpoint/2010/main" val="318443763"/>
      </p:ext>
    </p:extLst>
  </p:cSld>
  <p:clrMapOvr>
    <a:masterClrMapping/>
  </p:clrMapOvr>
  <p:transition spd="slow" advTm="7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815954"/>
            <a:ext cx="7772400" cy="1021556"/>
          </a:xfrm>
        </p:spPr>
        <p:txBody>
          <a:bodyPr anchor="t"/>
          <a:lstStyle>
            <a:lvl1pPr algn="l">
              <a:defRPr sz="4000" b="0" cap="all">
                <a:solidFill>
                  <a:schemeClr val="tx1"/>
                </a:solidFill>
              </a:defRPr>
            </a:lvl1pPr>
          </a:lstStyle>
          <a:p>
            <a:r>
              <a:rPr lang="en-US"/>
              <a:t>Click to edit Master title style</a:t>
            </a:r>
          </a:p>
        </p:txBody>
      </p:sp>
      <p:sp>
        <p:nvSpPr>
          <p:cNvPr id="9" name="Title 1"/>
          <p:cNvSpPr txBox="1">
            <a:spLocks/>
          </p:cNvSpPr>
          <p:nvPr userDrawn="1"/>
        </p:nvSpPr>
        <p:spPr>
          <a:xfrm>
            <a:off x="722313" y="2794398"/>
            <a:ext cx="7772400" cy="102155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b="1" dirty="0"/>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1 column with Graphic">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30" name="Content Placeholder 10"/>
          <p:cNvSpPr>
            <a:spLocks noGrp="1"/>
          </p:cNvSpPr>
          <p:nvPr>
            <p:ph sz="quarter" idx="11" hasCustomPrompt="1"/>
          </p:nvPr>
        </p:nvSpPr>
        <p:spPr>
          <a:xfrm>
            <a:off x="576263" y="1210599"/>
            <a:ext cx="7886555" cy="418821"/>
          </a:xfrm>
          <a:prstGeom prst="rect">
            <a:avLst/>
          </a:prstGeom>
        </p:spPr>
        <p:txBody>
          <a:bodyPr vert="horz"/>
          <a:lstStyle>
            <a:lvl1pPr marL="0" indent="0">
              <a:buNone/>
              <a:defRPr sz="2000" b="1"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Subhead: Arial Bold 20 </a:t>
            </a:r>
            <a:r>
              <a:rPr lang="en-US" err="1"/>
              <a:t>pts</a:t>
            </a:r>
            <a:endParaRPr lang="en-US"/>
          </a:p>
        </p:txBody>
      </p:sp>
      <p:sp>
        <p:nvSpPr>
          <p:cNvPr id="31" name="Content Placeholder 10"/>
          <p:cNvSpPr>
            <a:spLocks noGrp="1"/>
          </p:cNvSpPr>
          <p:nvPr>
            <p:ph sz="quarter" idx="12" hasCustomPrompt="1"/>
          </p:nvPr>
        </p:nvSpPr>
        <p:spPr>
          <a:xfrm>
            <a:off x="576263" y="4004166"/>
            <a:ext cx="8336828" cy="733136"/>
          </a:xfrm>
          <a:prstGeom prst="rect">
            <a:avLst/>
          </a:prstGeom>
        </p:spPr>
        <p:txBody>
          <a:bodyPr vert="horz"/>
          <a:lstStyle>
            <a:lvl1pPr marL="0" indent="0">
              <a:buNone/>
              <a:defRPr sz="1800" b="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Text</a:t>
            </a:r>
          </a:p>
        </p:txBody>
      </p:sp>
      <p:sp>
        <p:nvSpPr>
          <p:cNvPr id="5" name="ClipArt Placeholder 4"/>
          <p:cNvSpPr>
            <a:spLocks noGrp="1"/>
          </p:cNvSpPr>
          <p:nvPr>
            <p:ph type="clipArt" sz="quarter" idx="13" hasCustomPrompt="1"/>
          </p:nvPr>
        </p:nvSpPr>
        <p:spPr>
          <a:xfrm>
            <a:off x="576262" y="1798638"/>
            <a:ext cx="7998777" cy="2103437"/>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253223371"/>
      </p:ext>
    </p:extLst>
  </p:cSld>
  <p:clrMapOvr>
    <a:masterClrMapping/>
  </p:clrMapOvr>
  <p:transition spd="slow" advTm="7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Graphic with text">
    <p:spTree>
      <p:nvGrpSpPr>
        <p:cNvPr id="1" name=""/>
        <p:cNvGrpSpPr/>
        <p:nvPr/>
      </p:nvGrpSpPr>
      <p:grpSpPr>
        <a:xfrm>
          <a:off x="0" y="0"/>
          <a:ext cx="0" cy="0"/>
          <a:chOff x="0" y="0"/>
          <a:chExt cx="0" cy="0"/>
        </a:xfrm>
      </p:grpSpPr>
      <p:sp>
        <p:nvSpPr>
          <p:cNvPr id="13"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
        <p:nvSpPr>
          <p:cNvPr id="4" name="Text Placeholder 3"/>
          <p:cNvSpPr>
            <a:spLocks noGrp="1"/>
          </p:cNvSpPr>
          <p:nvPr>
            <p:ph type="body" sz="quarter" idx="10" hasCustomPrompt="1"/>
          </p:nvPr>
        </p:nvSpPr>
        <p:spPr>
          <a:xfrm>
            <a:off x="4379594" y="2074485"/>
            <a:ext cx="4114165" cy="1827590"/>
          </a:xfrm>
          <a:prstGeom prst="rect">
            <a:avLst/>
          </a:prstGeom>
        </p:spPr>
        <p:txBody>
          <a:bodyPr vert="horz"/>
          <a:lstStyle>
            <a:lvl1pPr marL="0" indent="0">
              <a:buNone/>
              <a:defRPr sz="2800" b="1" baseline="0">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en-US"/>
              <a:t>Arial Bold 28pts</a:t>
            </a:r>
          </a:p>
        </p:txBody>
      </p:sp>
      <p:sp>
        <p:nvSpPr>
          <p:cNvPr id="3" name="ClipArt Placeholder 2"/>
          <p:cNvSpPr>
            <a:spLocks noGrp="1"/>
          </p:cNvSpPr>
          <p:nvPr>
            <p:ph type="clipArt" sz="quarter" idx="11" hasCustomPrompt="1"/>
          </p:nvPr>
        </p:nvSpPr>
        <p:spPr>
          <a:xfrm>
            <a:off x="500297" y="1361758"/>
            <a:ext cx="3479565" cy="3515042"/>
          </a:xfrm>
          <a:prstGeom prst="rect">
            <a:avLst/>
          </a:prstGeom>
        </p:spPr>
        <p:txBody>
          <a:bodyPr vert="horz"/>
          <a:lstStyle>
            <a:lvl1pPr marL="0" indent="0">
              <a:buNone/>
              <a:defRPr>
                <a:latin typeface="Arial"/>
                <a:cs typeface="Arial"/>
              </a:defRPr>
            </a:lvl1pPr>
          </a:lstStyle>
          <a:p>
            <a:r>
              <a:rPr lang="en-US" dirty="0"/>
              <a:t>Graphic</a:t>
            </a:r>
          </a:p>
        </p:txBody>
      </p:sp>
    </p:spTree>
    <p:extLst>
      <p:ext uri="{BB962C8B-B14F-4D97-AF65-F5344CB8AC3E}">
        <p14:creationId xmlns:p14="http://schemas.microsoft.com/office/powerpoint/2010/main" val="352275896"/>
      </p:ext>
    </p:extLst>
  </p:cSld>
  <p:clrMapOvr>
    <a:masterClrMapping/>
  </p:clrMapOvr>
  <p:transition spd="slow" advTm="7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headline/statistic">
    <p:spTree>
      <p:nvGrpSpPr>
        <p:cNvPr id="1" name=""/>
        <p:cNvGrpSpPr/>
        <p:nvPr/>
      </p:nvGrpSpPr>
      <p:grpSpPr>
        <a:xfrm>
          <a:off x="0" y="0"/>
          <a:ext cx="0" cy="0"/>
          <a:chOff x="0" y="0"/>
          <a:chExt cx="0" cy="0"/>
        </a:xfrm>
      </p:grpSpPr>
      <p:sp>
        <p:nvSpPr>
          <p:cNvPr id="10" name="Content Placeholder 10"/>
          <p:cNvSpPr>
            <a:spLocks noGrp="1"/>
          </p:cNvSpPr>
          <p:nvPr>
            <p:ph sz="quarter" idx="15" hasCustomPrompt="1"/>
          </p:nvPr>
        </p:nvSpPr>
        <p:spPr>
          <a:xfrm>
            <a:off x="576263" y="1209675"/>
            <a:ext cx="7966365" cy="703262"/>
          </a:xfrm>
          <a:prstGeom prst="rect">
            <a:avLst/>
          </a:prstGeom>
        </p:spPr>
        <p:txBody>
          <a:bodyPr vert="horz"/>
          <a:lstStyle>
            <a:lvl1pPr marL="0" indent="0">
              <a:buNone/>
              <a:defRPr sz="2400" b="1" baseline="0">
                <a:solidFill>
                  <a:srgbClr val="15A3BC"/>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Blue Subhead: Arial Bold 24pts</a:t>
            </a:r>
          </a:p>
        </p:txBody>
      </p:sp>
      <p:sp>
        <p:nvSpPr>
          <p:cNvPr id="12" name="Content Placeholder 10"/>
          <p:cNvSpPr>
            <a:spLocks noGrp="1"/>
          </p:cNvSpPr>
          <p:nvPr>
            <p:ph sz="quarter" idx="16" hasCustomPrompt="1"/>
          </p:nvPr>
        </p:nvSpPr>
        <p:spPr>
          <a:xfrm>
            <a:off x="576263" y="2351499"/>
            <a:ext cx="8096023" cy="2240821"/>
          </a:xfrm>
          <a:prstGeom prst="rect">
            <a:avLst/>
          </a:prstGeom>
        </p:spPr>
        <p:txBody>
          <a:bodyPr vert="horz"/>
          <a:lstStyle>
            <a:lvl1pPr marL="0" indent="0">
              <a:buNone/>
              <a:defRPr sz="1800" b="0" baseline="0">
                <a:solidFill>
                  <a:schemeClr val="tx1"/>
                </a:solidFill>
                <a:latin typeface="Arial"/>
                <a:cs typeface="Arial"/>
              </a:defRPr>
            </a:lvl1pPr>
            <a:lvl2pPr marL="457200" indent="0">
              <a:buNone/>
              <a:defRPr>
                <a:latin typeface="Arial"/>
                <a:cs typeface="Arial"/>
              </a:defRPr>
            </a:lvl2pPr>
            <a:lvl3pPr marL="914400" indent="0">
              <a:buNone/>
              <a:defRPr>
                <a:latin typeface="Arial"/>
                <a:cs typeface="Arial"/>
              </a:defRPr>
            </a:lvl3pPr>
            <a:lvl4pPr marL="1371600" indent="0">
              <a:buNone/>
              <a:defRPr>
                <a:latin typeface="Arial"/>
                <a:cs typeface="Arial"/>
              </a:defRPr>
            </a:lvl4pPr>
            <a:lvl5pPr marL="1828800" indent="0">
              <a:buNone/>
              <a:defRPr>
                <a:latin typeface="Arial"/>
                <a:cs typeface="Arial"/>
              </a:defRPr>
            </a:lvl5pPr>
          </a:lstStyle>
          <a:p>
            <a:pPr lvl="0"/>
            <a:r>
              <a:rPr lang="en-US"/>
              <a:t>Statistic: Arial </a:t>
            </a:r>
            <a:r>
              <a:rPr lang="en-US" err="1"/>
              <a:t>Reg</a:t>
            </a:r>
            <a:r>
              <a:rPr lang="en-US"/>
              <a:t> 18pts</a:t>
            </a:r>
          </a:p>
        </p:txBody>
      </p:sp>
      <p:sp>
        <p:nvSpPr>
          <p:cNvPr id="5" name="Subtitle 2"/>
          <p:cNvSpPr>
            <a:spLocks noGrp="1"/>
          </p:cNvSpPr>
          <p:nvPr>
            <p:ph type="subTitle" idx="1" hasCustomPrompt="1"/>
          </p:nvPr>
        </p:nvSpPr>
        <p:spPr>
          <a:xfrm>
            <a:off x="500298" y="71792"/>
            <a:ext cx="8353485" cy="761328"/>
          </a:xfrm>
          <a:prstGeom prst="rect">
            <a:avLst/>
          </a:prstGeom>
          <a:effectLst>
            <a:outerShdw blurRad="50800" dist="38100" dir="2700000" algn="tl" rotWithShape="0">
              <a:prstClr val="black">
                <a:alpha val="40000"/>
              </a:prstClr>
            </a:outerShdw>
          </a:effectLst>
        </p:spPr>
        <p:txBody>
          <a:bodyPr/>
          <a:lstStyle>
            <a:lvl1pPr marL="0" indent="0" algn="l">
              <a:buNone/>
              <a:defRPr sz="3600" b="1"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Headline: Arial Bold 36pts</a:t>
            </a:r>
          </a:p>
        </p:txBody>
      </p:sp>
    </p:spTree>
    <p:extLst>
      <p:ext uri="{BB962C8B-B14F-4D97-AF65-F5344CB8AC3E}">
        <p14:creationId xmlns:p14="http://schemas.microsoft.com/office/powerpoint/2010/main" val="4123422535"/>
      </p:ext>
    </p:extLst>
  </p:cSld>
  <p:clrMapOvr>
    <a:masterClrMapping/>
  </p:clrMapOvr>
  <p:transition spd="slow" advTm="7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7/10/2021</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673297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a:prstGeom prst="rect">
            <a:avLst/>
          </a:prstGeom>
        </p:spPr>
        <p:txBody>
          <a:bodyPr anchor="b"/>
          <a:lstStyle>
            <a:lvl1pPr algn="ctr">
              <a:defRPr sz="2300" b="1">
                <a:solidFill>
                  <a:srgbClr val="0C61A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6254772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lvl1pPr algn="ctr">
              <a:lnSpc>
                <a:spcPct val="100000"/>
              </a:lnSpc>
              <a:defRPr sz="2300" b="1">
                <a:solidFill>
                  <a:srgbClr val="0C61A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460432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lgn="l">
              <a:lnSpc>
                <a:spcPct val="100000"/>
              </a:lnSpc>
              <a:defRPr sz="2300" b="1">
                <a:solidFill>
                  <a:srgbClr val="0C61A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23888" y="3442099"/>
            <a:ext cx="7886700" cy="1125140"/>
          </a:xfrm>
          <a:prstGeom prst="rect">
            <a:avLst/>
          </a:prstGeom>
        </p:spPr>
        <p:txBody>
          <a:bodyPr/>
          <a:lstStyle>
            <a:lvl1pPr marL="0" indent="0">
              <a:buNone/>
              <a:defRPr sz="1800">
                <a:solidFill>
                  <a:schemeClr val="tx1"/>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42252656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28650" y="273845"/>
            <a:ext cx="7886700" cy="994172"/>
          </a:xfrm>
          <a:prstGeom prst="rect">
            <a:avLst/>
          </a:prstGeom>
        </p:spPr>
        <p:txBody>
          <a:bodyPr/>
          <a:lstStyle>
            <a:lvl1pPr algn="ctr">
              <a:lnSpc>
                <a:spcPct val="100000"/>
              </a:lnSpc>
              <a:defRPr sz="2300" b="1">
                <a:solidFill>
                  <a:srgbClr val="0C61A4"/>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934468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400" b="1">
                <a:latin typeface="Arial" panose="020B0604020202020204" pitchFamily="34" charset="0"/>
                <a:cs typeface="Arial" panose="020B0604020202020204"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400" b="1">
                <a:latin typeface="Arial" panose="020B0604020202020204" pitchFamily="34" charset="0"/>
                <a:cs typeface="Arial" panose="020B0604020202020204"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28650" y="273845"/>
            <a:ext cx="7886700" cy="994172"/>
          </a:xfrm>
          <a:prstGeom prst="rect">
            <a:avLst/>
          </a:prstGeom>
        </p:spPr>
        <p:txBody>
          <a:bodyPr/>
          <a:lstStyle>
            <a:lvl1pPr algn="ctr">
              <a:lnSpc>
                <a:spcPct val="100000"/>
              </a:lnSpc>
              <a:defRPr sz="2300" b="1">
                <a:solidFill>
                  <a:srgbClr val="0C61A4"/>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lide Number Placeholder 5"/>
          <p:cNvSpPr>
            <a:spLocks noGrp="1"/>
          </p:cNvSpPr>
          <p:nvPr>
            <p:ph type="sldNum" sz="quarter" idx="10"/>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209943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28650" y="273845"/>
            <a:ext cx="7886700" cy="994172"/>
          </a:xfrm>
          <a:prstGeom prst="rect">
            <a:avLst/>
          </a:prstGeom>
        </p:spPr>
        <p:txBody>
          <a:bodyPr/>
          <a:lstStyle>
            <a:lvl1pPr algn="ctr">
              <a:lnSpc>
                <a:spcPct val="100000"/>
              </a:lnSpc>
              <a:defRPr sz="2300" b="1">
                <a:solidFill>
                  <a:srgbClr val="0C61A4"/>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215845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7/10/2021</a:t>
            </a:fld>
            <a:endParaRPr lang="en-US" dirty="0"/>
          </a:p>
        </p:txBody>
      </p:sp>
      <p:sp>
        <p:nvSpPr>
          <p:cNvPr id="6" name="Slide Number Placeholder 5"/>
          <p:cNvSpPr>
            <a:spLocks noGrp="1"/>
          </p:cNvSpPr>
          <p:nvPr>
            <p:ph type="sldNum" sz="quarter" idx="12"/>
          </p:nvPr>
        </p:nvSpPr>
        <p:spPr>
          <a:xfrm>
            <a:off x="0" y="0"/>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15173686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39065090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lnSpc>
                <a:spcPct val="100000"/>
              </a:lnSpc>
              <a:defRPr sz="2300" b="1">
                <a:solidFill>
                  <a:srgbClr val="0C61A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6"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11721786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lnSpc>
                <a:spcPct val="100000"/>
              </a:lnSpc>
              <a:defRPr sz="2300" b="1">
                <a:solidFill>
                  <a:srgbClr val="0C61A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6"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809609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7/10/2021</a:t>
            </a:fld>
            <a:endParaRPr lang="en-US" dirty="0"/>
          </a:p>
        </p:txBody>
      </p:sp>
      <p:sp>
        <p:nvSpPr>
          <p:cNvPr id="6" name="Slide Number Placeholder 5"/>
          <p:cNvSpPr>
            <a:spLocks noGrp="1"/>
          </p:cNvSpPr>
          <p:nvPr>
            <p:ph type="sldNum" sz="quarter" idx="12"/>
          </p:nvPr>
        </p:nvSpPr>
        <p:spPr>
          <a:xfrm>
            <a:off x="0" y="9834"/>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7/10/2021</a:t>
            </a:fld>
            <a:endParaRPr lang="en-US" dirty="0"/>
          </a:p>
        </p:txBody>
      </p:sp>
      <p:sp>
        <p:nvSpPr>
          <p:cNvPr id="7" name="Slide Number Placeholder 6"/>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610373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7/10/2021</a:t>
            </a:fld>
            <a:endParaRPr lang="en-US" dirty="0"/>
          </a:p>
        </p:txBody>
      </p:sp>
      <p:sp>
        <p:nvSpPr>
          <p:cNvPr id="9" name="Slide Number Placeholder 8"/>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3448367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7/10/2021</a:t>
            </a:fld>
            <a:endParaRPr lang="en-US" dirty="0"/>
          </a:p>
        </p:txBody>
      </p:sp>
      <p:sp>
        <p:nvSpPr>
          <p:cNvPr id="5" name="Slide Number Placeholder 4"/>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2995034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7/10/2021</a:t>
            </a:fld>
            <a:endParaRPr lang="en-US" dirty="0"/>
          </a:p>
        </p:txBody>
      </p:sp>
      <p:sp>
        <p:nvSpPr>
          <p:cNvPr id="4" name="Slide Number Placeholder 3"/>
          <p:cNvSpPr>
            <a:spLocks noGrp="1"/>
          </p:cNvSpPr>
          <p:nvPr>
            <p:ph type="sldNum" sz="quarter" idx="12"/>
          </p:nvPr>
        </p:nvSpPr>
        <p:spPr>
          <a:xfrm>
            <a:off x="0" y="2092"/>
            <a:ext cx="457200" cy="273844"/>
          </a:xfrm>
        </p:spPr>
        <p:txBody>
          <a:bodyPr/>
          <a:lstStyle/>
          <a:p>
            <a:fld id="{307E6868-079E-1649-B8D1-459B42CE4DE3}" type="slidenum">
              <a:rPr lang="en-US" smtClean="0"/>
              <a:t>‹#›</a:t>
            </a:fld>
            <a:endParaRPr lang="en-US" dirty="0"/>
          </a:p>
        </p:txBody>
      </p:sp>
    </p:spTree>
    <p:extLst>
      <p:ext uri="{BB962C8B-B14F-4D97-AF65-F5344CB8AC3E}">
        <p14:creationId xmlns:p14="http://schemas.microsoft.com/office/powerpoint/2010/main" val="51126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4.xml"/><Relationship Id="rId1" Type="http://schemas.openxmlformats.org/officeDocument/2006/relationships/slideLayout" Target="../slideLayouts/slideLayout17.xml"/><Relationship Id="rId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2.png"/><Relationship Id="rId2" Type="http://schemas.openxmlformats.org/officeDocument/2006/relationships/slideLayout" Target="../slideLayouts/slideLayout19.xml"/><Relationship Id="rId16" Type="http://schemas.openxmlformats.org/officeDocument/2006/relationships/theme" Target="../theme/theme5.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4.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33.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5.png"/><Relationship Id="rId5" Type="http://schemas.openxmlformats.org/officeDocument/2006/relationships/slideLayout" Target="../slideLayouts/slideLayout38.xml"/><Relationship Id="rId10" Type="http://schemas.openxmlformats.org/officeDocument/2006/relationships/theme" Target="../theme/theme7.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38" r:id="rId1"/>
    <p:sldLayoutId id="2147483737" r:id="rId2"/>
  </p:sldLayoutIdLst>
  <p:hf hdr="0" ftr="0" dt="0"/>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58691" y="143447"/>
            <a:ext cx="1223628" cy="982313"/>
          </a:xfrm>
          <a:prstGeom prst="rect">
            <a:avLst/>
          </a:prstGeom>
        </p:spPr>
      </p:pic>
      <p:sp>
        <p:nvSpPr>
          <p:cNvPr id="2" name="Title Placeholder 1"/>
          <p:cNvSpPr>
            <a:spLocks noGrp="1"/>
          </p:cNvSpPr>
          <p:nvPr>
            <p:ph type="title"/>
          </p:nvPr>
        </p:nvSpPr>
        <p:spPr>
          <a:xfrm>
            <a:off x="457200"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7/10/2021</a:t>
            </a:fld>
            <a:endParaRPr lang="en-US" dirty="0"/>
          </a:p>
        </p:txBody>
      </p:sp>
      <p:sp>
        <p:nvSpPr>
          <p:cNvPr id="6" name="Slide Number Placeholder 5"/>
          <p:cNvSpPr>
            <a:spLocks noGrp="1"/>
          </p:cNvSpPr>
          <p:nvPr>
            <p:ph type="sldNum" sz="quarter" idx="4"/>
          </p:nvPr>
        </p:nvSpPr>
        <p:spPr>
          <a:xfrm>
            <a:off x="0" y="2092"/>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858691" y="139014"/>
            <a:ext cx="1223628" cy="982313"/>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651" r:id="rId1"/>
    <p:sldLayoutId id="2147483674" r:id="rId2"/>
    <p:sldLayoutId id="2147483675" r:id="rId3"/>
    <p:sldLayoutId id="2147483652" r:id="rId4"/>
    <p:sldLayoutId id="2147483653" r:id="rId5"/>
    <p:sldLayoutId id="2147483654" r:id="rId6"/>
    <p:sldLayoutId id="2147483655" r:id="rId7"/>
    <p:sldLayoutId id="2147483733" r:id="rId8"/>
    <p:sldLayoutId id="2147483656" r:id="rId9"/>
    <p:sldLayoutId id="2147483657" r:id="rId10"/>
    <p:sldLayoutId id="2147483658" r:id="rId11"/>
    <p:sldLayoutId id="214748365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Courier New"/>
        <a:buChar char="o"/>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007304"/>
            <a:ext cx="8229600" cy="85725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02428" y="743859"/>
            <a:ext cx="2939143" cy="2342602"/>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219364" y="-160462"/>
            <a:ext cx="9477664" cy="5557962"/>
          </a:xfrm>
          <a:prstGeom prst="rect">
            <a:avLst/>
          </a:prstGeom>
          <a:solidFill>
            <a:srgbClr val="15A3B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9408" y="1270000"/>
            <a:ext cx="4198529" cy="1196975"/>
          </a:xfrm>
          <a:prstGeom prst="rect">
            <a:avLst/>
          </a:prstGeom>
        </p:spPr>
      </p:pic>
      <p:pic>
        <p:nvPicPr>
          <p:cNvPr id="4" name="Picture 3" descr="Blue pattern-PMS-018-Envelopes-D1.png"/>
          <p:cNvPicPr>
            <a:picLocks noChangeAspect="1"/>
          </p:cNvPicPr>
          <p:nvPr/>
        </p:nvPicPr>
        <p:blipFill rotWithShape="1">
          <a:blip r:embed="rId4">
            <a:alphaModFix amt="60000"/>
            <a:extLst>
              <a:ext uri="{28A0092B-C50C-407E-A947-70E740481C1C}">
                <a14:useLocalDpi xmlns:a14="http://schemas.microsoft.com/office/drawing/2010/main" val="0"/>
              </a:ext>
            </a:extLst>
          </a:blip>
          <a:srcRect r="83005"/>
          <a:stretch/>
        </p:blipFill>
        <p:spPr>
          <a:xfrm flipH="1">
            <a:off x="7890722" y="-291850"/>
            <a:ext cx="1486958" cy="6064776"/>
          </a:xfrm>
          <a:prstGeom prst="rect">
            <a:avLst/>
          </a:prstGeom>
        </p:spPr>
      </p:pic>
    </p:spTree>
    <p:extLst>
      <p:ext uri="{BB962C8B-B14F-4D97-AF65-F5344CB8AC3E}">
        <p14:creationId xmlns:p14="http://schemas.microsoft.com/office/powerpoint/2010/main" val="2556883786"/>
      </p:ext>
    </p:extLst>
  </p:cSld>
  <p:clrMap bg1="lt1" tx1="dk1" bg2="lt2" tx2="dk2" accent1="accent1" accent2="accent2" accent3="accent3" accent4="accent4" accent5="accent5" accent6="accent6" hlink="hlink" folHlink="folHlink"/>
  <p:sldLayoutIdLst>
    <p:sldLayoutId id="2147483696" r:id="rId1"/>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42240" y="892908"/>
            <a:ext cx="9400540" cy="4450701"/>
          </a:xfrm>
          <a:prstGeom prst="rect">
            <a:avLst/>
          </a:prstGeom>
          <a:solidFill>
            <a:srgbClr val="15A3BC">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5A3BC"/>
              </a:solidFill>
            </a:endParaRPr>
          </a:p>
        </p:txBody>
      </p:sp>
      <p:sp>
        <p:nvSpPr>
          <p:cNvPr id="10" name="Rectangle 9"/>
          <p:cNvSpPr/>
          <p:nvPr/>
        </p:nvSpPr>
        <p:spPr>
          <a:xfrm>
            <a:off x="-188042" y="-203200"/>
            <a:ext cx="9575882" cy="1096108"/>
          </a:xfrm>
          <a:prstGeom prst="rect">
            <a:avLst/>
          </a:prstGeom>
          <a:solidFill>
            <a:srgbClr val="15A3B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Blue pattern-PMS-018-Envelopes-D1.png"/>
          <p:cNvPicPr>
            <a:picLocks noChangeAspect="1"/>
          </p:cNvPicPr>
          <p:nvPr/>
        </p:nvPicPr>
        <p:blipFill rotWithShape="1">
          <a:blip r:embed="rId17">
            <a:alphaModFix amt="60000"/>
            <a:extLst>
              <a:ext uri="{28A0092B-C50C-407E-A947-70E740481C1C}">
                <a14:useLocalDpi xmlns:a14="http://schemas.microsoft.com/office/drawing/2010/main" val="0"/>
              </a:ext>
            </a:extLst>
          </a:blip>
          <a:srcRect r="83005"/>
          <a:stretch/>
        </p:blipFill>
        <p:spPr>
          <a:xfrm flipH="1">
            <a:off x="7890722" y="-291850"/>
            <a:ext cx="1486958" cy="6064776"/>
          </a:xfrm>
          <a:prstGeom prst="rect">
            <a:avLst/>
          </a:prstGeom>
        </p:spPr>
      </p:pic>
      <p:pic>
        <p:nvPicPr>
          <p:cNvPr id="8" name="Picture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205753" y="4569965"/>
            <a:ext cx="1470888" cy="329620"/>
          </a:xfrm>
          <a:prstGeom prst="rect">
            <a:avLst/>
          </a:prstGeom>
        </p:spPr>
      </p:pic>
      <p:pic>
        <p:nvPicPr>
          <p:cNvPr id="9" name="Picture 8" descr="Green pattern.png"/>
          <p:cNvPicPr>
            <a:picLocks noChangeAspect="1"/>
          </p:cNvPicPr>
          <p:nvPr/>
        </p:nvPicPr>
        <p:blipFill rotWithShape="1">
          <a:blip r:embed="rId19">
            <a:extLst>
              <a:ext uri="{28A0092B-C50C-407E-A947-70E740481C1C}">
                <a14:useLocalDpi xmlns:a14="http://schemas.microsoft.com/office/drawing/2010/main" val="0"/>
              </a:ext>
            </a:extLst>
          </a:blip>
          <a:srcRect t="31674" b="40953"/>
          <a:stretch/>
        </p:blipFill>
        <p:spPr>
          <a:xfrm>
            <a:off x="-637541" y="842743"/>
            <a:ext cx="9893301" cy="123092"/>
          </a:xfrm>
          <a:prstGeom prst="rect">
            <a:avLst/>
          </a:prstGeom>
        </p:spPr>
      </p:pic>
    </p:spTree>
    <p:extLst>
      <p:ext uri="{BB962C8B-B14F-4D97-AF65-F5344CB8AC3E}">
        <p14:creationId xmlns:p14="http://schemas.microsoft.com/office/powerpoint/2010/main" val="1109653929"/>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spd="slow" advTm="7000">
    <p:fade/>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58691" y="143448"/>
            <a:ext cx="1223628" cy="982313"/>
          </a:xfrm>
          <a:prstGeom prst="rect">
            <a:avLst/>
          </a:prstGeom>
        </p:spPr>
      </p:pic>
      <p:sp>
        <p:nvSpPr>
          <p:cNvPr id="2" name="Title Placeholder 1"/>
          <p:cNvSpPr>
            <a:spLocks noGrp="1"/>
          </p:cNvSpPr>
          <p:nvPr>
            <p:ph type="title"/>
          </p:nvPr>
        </p:nvSpPr>
        <p:spPr>
          <a:xfrm>
            <a:off x="457201" y="205979"/>
            <a:ext cx="7401491"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93FC7D-EDB8-42B6-B18C-A191D57ABB0D}" type="datetime1">
              <a:rPr lang="en-US" smtClean="0"/>
              <a:t>7/10/2021</a:t>
            </a:fld>
            <a:endParaRPr lang="en-US" dirty="0"/>
          </a:p>
        </p:txBody>
      </p:sp>
      <p:sp>
        <p:nvSpPr>
          <p:cNvPr id="6" name="Slide Number Placeholder 5"/>
          <p:cNvSpPr>
            <a:spLocks noGrp="1"/>
          </p:cNvSpPr>
          <p:nvPr>
            <p:ph type="sldNum" sz="quarter" idx="4"/>
          </p:nvPr>
        </p:nvSpPr>
        <p:spPr>
          <a:xfrm>
            <a:off x="0" y="2093"/>
            <a:ext cx="457200" cy="273844"/>
          </a:xfrm>
          <a:prstGeom prst="rect">
            <a:avLst/>
          </a:prstGeom>
        </p:spPr>
        <p:txBody>
          <a:bodyPr vert="horz" lIns="91440" tIns="45720" rIns="91440" bIns="45720" rtlCol="0" anchor="ctr"/>
          <a:lstStyle>
            <a:lvl1pPr algn="ctr">
              <a:defRPr sz="12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dirty="0"/>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58691" y="139015"/>
            <a:ext cx="1223628" cy="982313"/>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4543651"/>
            <a:ext cx="9143244" cy="580596"/>
          </a:xfrm>
          <a:prstGeom prst="rect">
            <a:avLst/>
          </a:prstGeom>
        </p:spPr>
      </p:pic>
      <p:sp>
        <p:nvSpPr>
          <p:cNvPr id="4" name="Slide Number Placeholder 5"/>
          <p:cNvSpPr>
            <a:spLocks noGrp="1"/>
          </p:cNvSpPr>
          <p:nvPr>
            <p:ph type="sldNum" sz="quarter" idx="4"/>
          </p:nvPr>
        </p:nvSpPr>
        <p:spPr>
          <a:xfrm>
            <a:off x="390529" y="4687658"/>
            <a:ext cx="312206" cy="202638"/>
          </a:xfrm>
          <a:prstGeom prst="rect">
            <a:avLst/>
          </a:prstGeom>
          <a:solidFill>
            <a:schemeClr val="bg1"/>
          </a:solidFill>
        </p:spPr>
        <p:txBody>
          <a:bodyPr lIns="0" tIns="0" rIns="0" bIns="0"/>
          <a:lstStyle>
            <a:lvl1pPr>
              <a:defRPr sz="800">
                <a:solidFill>
                  <a:srgbClr val="0076BF"/>
                </a:solidFill>
                <a:latin typeface="Arial" panose="020B0604020202020204" pitchFamily="34" charset="0"/>
                <a:cs typeface="Arial" panose="020B0604020202020204" pitchFamily="34" charset="0"/>
              </a:defRPr>
            </a:lvl1pPr>
          </a:lstStyle>
          <a:p>
            <a:fld id="{89C387D8-FB26-4387-87B2-89A5A49F9816}" type="slidenum">
              <a:rPr lang="en-US" smtClean="0"/>
              <a:pPr/>
              <a:t>‹#›</a:t>
            </a:fld>
            <a:endParaRPr lang="en-US" dirty="0"/>
          </a:p>
        </p:txBody>
      </p:sp>
    </p:spTree>
    <p:extLst>
      <p:ext uri="{BB962C8B-B14F-4D97-AF65-F5344CB8AC3E}">
        <p14:creationId xmlns:p14="http://schemas.microsoft.com/office/powerpoint/2010/main" val="2556981521"/>
      </p:ext>
    </p:extLst>
  </p:cSld>
  <p:clrMap bg1="lt1" tx1="dk1" bg2="lt2" tx2="dk2" accent1="accent1" accent2="accent2" accent3="accent3" accent4="accent4" accent5="accent5" accent6="accent6" hlink="hlink" folHlink="folHlink"/>
  <p:sldLayoutIdLst>
    <p:sldLayoutId id="2147483739" r:id="rId1"/>
    <p:sldLayoutId id="2147483743" r:id="rId2"/>
    <p:sldLayoutId id="2147483663" r:id="rId3"/>
    <p:sldLayoutId id="2147483664" r:id="rId4"/>
    <p:sldLayoutId id="2147483665" r:id="rId5"/>
    <p:sldLayoutId id="2147483666" r:id="rId6"/>
    <p:sldLayoutId id="2147483667" r:id="rId7"/>
    <p:sldLayoutId id="2147483741" r:id="rId8"/>
    <p:sldLayoutId id="2147483740" r:id="rId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bpp.org/sites/default/files/5-3-21hous-infographic.pdf" TargetMode="External"/><Relationship Id="rId2" Type="http://schemas.openxmlformats.org/officeDocument/2006/relationships/hyperlink" Target="https://www.cbpp.org/research/resource-lists/expanding-housing-vouchers" TargetMode="External"/><Relationship Id="rId1" Type="http://schemas.openxmlformats.org/officeDocument/2006/relationships/slideLayout" Target="../slideLayouts/slideLayout35.xml"/><Relationship Id="rId4" Type="http://schemas.openxmlformats.org/officeDocument/2006/relationships/hyperlink" Target="https://drive.google.com/file/d/1dz6Uu5jB9hjBI_wGEYWbJGnRSNYwmGMA/view"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hyperlink" Target="https://results.org/volunteers/anti-oppression/" TargetMode="Externa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www.childtaxcredit.gov/"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tatic1.squarespace.com/static/5743308460b5e922a25a6dc7/t/600f2123fdfa730101a4426a/1611604260458/Poverty-Reduction-Analysis-American-Family-Act-CPSP-2020.pdf"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results.org/volunteers/monthly-action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hyperlink" Target="https://nlihc.org/housing-needs-by-state" TargetMode="External"/><Relationship Id="rId3" Type="http://schemas.openxmlformats.org/officeDocument/2006/relationships/hyperlink" Target="https://results.org/volunteers/monthly-actions/" TargetMode="External"/><Relationship Id="rId7" Type="http://schemas.openxmlformats.org/officeDocument/2006/relationships/hyperlink" Target="https://www.cbpp.org/research/federal-tax/congress-should-adopt-american-families-plans-permanent-expansions-of-child"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www.tinyurl.com/RESLobbyReport" TargetMode="External"/><Relationship Id="rId5" Type="http://schemas.openxmlformats.org/officeDocument/2006/relationships/hyperlink" Target="https://results.org/volunteers/laser-talks/" TargetMode="External"/><Relationship Id="rId10" Type="http://schemas.openxmlformats.org/officeDocument/2006/relationships/hyperlink" Target="http://www.tinyurl.com/ColumbiaHousingCTC" TargetMode="External"/><Relationship Id="rId4" Type="http://schemas.openxmlformats.org/officeDocument/2006/relationships/hyperlink" Target="https://results.org/volunteers/lobbying/" TargetMode="External"/><Relationship Id="rId9" Type="http://schemas.openxmlformats.org/officeDocument/2006/relationships/hyperlink" Target="http://www.tinyurl.com/ColumbiaCTC"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results.zoom.us/meeting/register/tJAqd-6trzwtGd2fU8sONULOMASo-Yg57o62"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results.org/resources/results-op-ed-101-train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cbpp.org/" TargetMode="Externa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youtube.com/watch?v=SieVaUTFqBs"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results.org/blog/results-2021-grassroots-board-election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results.zoom.us/meeting/register/tJAqd-6trzwtGd2fU8sONULOMASo-Yg57o62"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results.org/resources/results-op-ed-101-train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results.org/events"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results.org/volunteer?_ga=2.99212312.743781404.1617036384-1389534777.161653007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mailto:jlinn@results.org"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results.org/events/" TargetMode="External"/><Relationship Id="rId4" Type="http://schemas.openxmlformats.org/officeDocument/2006/relationships/hyperlink" Target="mailto:lmarchal@results.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citizen.org/" TargetMode="Externa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hyperlink" Target="https://www.congress.gov/bill/116th-congress/house-bill/4300" TargetMode="External"/><Relationship Id="rId13" Type="http://schemas.openxmlformats.org/officeDocument/2006/relationships/image" Target="../media/image19.jpeg"/><Relationship Id="rId3" Type="http://schemas.openxmlformats.org/officeDocument/2006/relationships/hyperlink" Target="https://financialservices.house.gov/uploadedfiles/bills-117pih-endinghomelessnessactof2021.pdf" TargetMode="External"/><Relationship Id="rId7" Type="http://schemas.openxmlformats.org/officeDocument/2006/relationships/hyperlink" Target="https://www.congress.gov/bill/115th-congress/senate-bill/2945" TargetMode="External"/><Relationship Id="rId12" Type="http://schemas.openxmlformats.org/officeDocument/2006/relationships/hyperlink" Target="https://www.congress.gov/bill/116th-congress/house-bill/6395"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congress.gov/bill/115th-congress/house-bill/5793" TargetMode="External"/><Relationship Id="rId11" Type="http://schemas.openxmlformats.org/officeDocument/2006/relationships/hyperlink" Target="https://www.congress.gov/bill/116th-congress/house-bill/2398" TargetMode="External"/><Relationship Id="rId5" Type="http://schemas.openxmlformats.org/officeDocument/2006/relationships/hyperlink" Target="https://www.coons.senate.gov/imo/media/doc/text_choice_in_affordable_housing_act_117.pdf" TargetMode="External"/><Relationship Id="rId10" Type="http://schemas.openxmlformats.org/officeDocument/2006/relationships/hyperlink" Target="https://www.congress.gov/bill/116th-congress/house-bill/7105" TargetMode="External"/><Relationship Id="rId4" Type="http://schemas.openxmlformats.org/officeDocument/2006/relationships/hyperlink" Target="https://www.vanhollen.senate.gov/news/press-releases/van-hollen-young-reintroduce-legislation-to-boost-housing-mobility-vouchers-increase-americans-access-to-opportunity" TargetMode="External"/><Relationship Id="rId9" Type="http://schemas.openxmlformats.org/officeDocument/2006/relationships/hyperlink" Target="https://www.congress.gov/bill/116th-congress/senate-bill/2803/all-info#:~:text=Fostering%20Stable%20Housing%20Opportunities%20Act%20of%202019%20This,aging%20out%20of%20foster%20care%20under%20specified%20circumstanc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216477" y="2652211"/>
            <a:ext cx="8711046"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r>
              <a:rPr lang="en-US" sz="2800" b="1" dirty="0">
                <a:solidFill>
                  <a:schemeClr val="bg1"/>
                </a:solidFill>
                <a:latin typeface="Open Sans"/>
                <a:ea typeface="Open Sans"/>
                <a:cs typeface="Open Sans"/>
              </a:rPr>
              <a:t>The</a:t>
            </a:r>
            <a:r>
              <a:rPr lang="en-US" sz="2800" b="1" i="1" dirty="0">
                <a:solidFill>
                  <a:schemeClr val="bg1"/>
                </a:solidFill>
                <a:latin typeface="Open Sans"/>
                <a:ea typeface="Open Sans"/>
                <a:cs typeface="Open Sans"/>
              </a:rPr>
              <a:t> </a:t>
            </a:r>
            <a:r>
              <a:rPr lang="en-US" sz="2800" b="1" dirty="0">
                <a:solidFill>
                  <a:schemeClr val="bg1"/>
                </a:solidFill>
                <a:latin typeface="Open Sans"/>
                <a:ea typeface="Open Sans"/>
                <a:cs typeface="Open Sans"/>
              </a:rPr>
              <a:t>RESULTS National Webinar </a:t>
            </a:r>
            <a:endParaRPr lang="en-US" sz="2800" dirty="0">
              <a:solidFill>
                <a:schemeClr val="bg1"/>
              </a:solidFill>
              <a:ea typeface="Open Sans"/>
              <a:cs typeface="Open Sans"/>
            </a:endParaRPr>
          </a:p>
          <a:p>
            <a:pPr algn="ctr">
              <a:spcAft>
                <a:spcPts val="1200"/>
              </a:spcAft>
            </a:pPr>
            <a:r>
              <a:rPr lang="en-US" sz="2000" b="1" dirty="0">
                <a:solidFill>
                  <a:schemeClr val="bg1"/>
                </a:solidFill>
                <a:latin typeface="Open Sans"/>
                <a:ea typeface="Open Sans"/>
                <a:cs typeface="Open Sans"/>
              </a:rPr>
              <a:t>July 10, 2021</a:t>
            </a:r>
            <a:endParaRPr lang="en-US" sz="2000" dirty="0">
              <a:solidFill>
                <a:schemeClr val="bg1"/>
              </a:solidFill>
              <a:ea typeface="Open Sans"/>
              <a:cs typeface="Open Sans"/>
            </a:endParaRPr>
          </a:p>
          <a:p>
            <a:pPr algn="ctr">
              <a:spcAft>
                <a:spcPts val="1200"/>
              </a:spcAft>
            </a:pPr>
            <a:r>
              <a:rPr lang="en-US" sz="3200" b="1" i="1" dirty="0">
                <a:solidFill>
                  <a:schemeClr val="bg1"/>
                </a:solidFill>
                <a:latin typeface="Open Sans"/>
                <a:ea typeface="Open Sans"/>
                <a:cs typeface="Open Sans"/>
              </a:rPr>
              <a:t>Welcome!</a:t>
            </a:r>
          </a:p>
        </p:txBody>
      </p:sp>
    </p:spTree>
    <p:extLst>
      <p:ext uri="{BB962C8B-B14F-4D97-AF65-F5344CB8AC3E}">
        <p14:creationId xmlns:p14="http://schemas.microsoft.com/office/powerpoint/2010/main" val="14406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592036" y="1477736"/>
            <a:ext cx="3644333" cy="797744"/>
          </a:xfrm>
          <a:prstGeom prst="rect">
            <a:avLst/>
          </a:prstGeom>
          <a:noFill/>
        </p:spPr>
        <p:txBody>
          <a:bodyPr wrap="square" rtlCol="0">
            <a:spAutoFit/>
          </a:bodyPr>
          <a:lstStyle/>
          <a:p>
            <a:r>
              <a:rPr lang="en-US" sz="2300" b="1" dirty="0">
                <a:solidFill>
                  <a:srgbClr val="0C61A4"/>
                </a:solidFill>
                <a:latin typeface="Arial" panose="020B0604020202020204" pitchFamily="34" charset="0"/>
                <a:cs typeface="Arial" panose="020B0604020202020204" pitchFamily="34" charset="0"/>
              </a:rPr>
              <a:t>Rental Assistance and an Equitable Recovery </a:t>
            </a:r>
          </a:p>
        </p:txBody>
      </p:sp>
      <p:sp>
        <p:nvSpPr>
          <p:cNvPr id="6" name="TextBox 5"/>
          <p:cNvSpPr txBox="1"/>
          <p:nvPr/>
        </p:nvSpPr>
        <p:spPr>
          <a:xfrm>
            <a:off x="1597262" y="2258441"/>
            <a:ext cx="3553382" cy="1200329"/>
          </a:xfrm>
          <a:prstGeom prst="rect">
            <a:avLst/>
          </a:prstGeom>
          <a:noFill/>
        </p:spPr>
        <p:txBody>
          <a:bodyPr wrap="square" rtlCol="0">
            <a:spAutoFit/>
          </a:bodyPr>
          <a:lstStyle/>
          <a:p>
            <a:r>
              <a:rPr lang="en-US" dirty="0">
                <a:solidFill>
                  <a:srgbClr val="0C61A4"/>
                </a:solidFill>
                <a:latin typeface="Arial" panose="020B0604020202020204" pitchFamily="34" charset="0"/>
                <a:cs typeface="Arial" panose="020B0604020202020204" pitchFamily="34" charset="0"/>
              </a:rPr>
              <a:t>How State and Local Advocates Can Support Unprecedented Investments to Help People Struggling to Afford Housing</a:t>
            </a:r>
          </a:p>
        </p:txBody>
      </p:sp>
      <p:cxnSp>
        <p:nvCxnSpPr>
          <p:cNvPr id="8" name="Straight Connector 7"/>
          <p:cNvCxnSpPr/>
          <p:nvPr/>
        </p:nvCxnSpPr>
        <p:spPr>
          <a:xfrm>
            <a:off x="5715000" y="478632"/>
            <a:ext cx="0" cy="3850481"/>
          </a:xfrm>
          <a:prstGeom prst="line">
            <a:avLst/>
          </a:prstGeom>
          <a:ln w="19050">
            <a:solidFill>
              <a:srgbClr val="0C61A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1484" y="1885822"/>
            <a:ext cx="1314453" cy="745238"/>
          </a:xfrm>
          <a:prstGeom prst="rect">
            <a:avLst/>
          </a:prstGeom>
        </p:spPr>
      </p:pic>
      <p:sp>
        <p:nvSpPr>
          <p:cNvPr id="12" name="TextBox 11"/>
          <p:cNvSpPr txBox="1"/>
          <p:nvPr/>
        </p:nvSpPr>
        <p:spPr>
          <a:xfrm>
            <a:off x="1597262" y="4182784"/>
            <a:ext cx="3639107" cy="261610"/>
          </a:xfrm>
          <a:prstGeom prst="rect">
            <a:avLst/>
          </a:prstGeom>
          <a:noFill/>
        </p:spPr>
        <p:txBody>
          <a:bodyPr wrap="square" rtlCol="0">
            <a:spAutoFit/>
          </a:bodyPr>
          <a:lstStyle/>
          <a:p>
            <a:r>
              <a:rPr lang="en-US" sz="1100" dirty="0">
                <a:solidFill>
                  <a:srgbClr val="0C61A4"/>
                </a:solidFill>
                <a:latin typeface="Arial" panose="020B0604020202020204" pitchFamily="34" charset="0"/>
                <a:cs typeface="Arial" panose="020B0604020202020204" pitchFamily="34" charset="0"/>
              </a:rPr>
              <a:t>July 2021</a:t>
            </a:r>
          </a:p>
        </p:txBody>
      </p:sp>
      <p:sp>
        <p:nvSpPr>
          <p:cNvPr id="7" name="Rectangle 5">
            <a:extLst>
              <a:ext uri="{FF2B5EF4-FFF2-40B4-BE49-F238E27FC236}">
                <a16:creationId xmlns:a16="http://schemas.microsoft.com/office/drawing/2014/main" id="{D21CA452-DB3A-42F0-A1E4-08D22954D448}"/>
              </a:ext>
            </a:extLst>
          </p:cNvPr>
          <p:cNvSpPr>
            <a:spLocks noChangeArrowheads="1"/>
          </p:cNvSpPr>
          <p:nvPr/>
        </p:nvSpPr>
        <p:spPr bwMode="auto">
          <a:xfrm>
            <a:off x="0" y="7802"/>
            <a:ext cx="39188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10</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92648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8C2F-C7E8-4332-A695-8E50AB32A1B3}"/>
              </a:ext>
            </a:extLst>
          </p:cNvPr>
          <p:cNvSpPr>
            <a:spLocks noGrp="1"/>
          </p:cNvSpPr>
          <p:nvPr>
            <p:ph type="title"/>
          </p:nvPr>
        </p:nvSpPr>
        <p:spPr/>
        <p:txBody>
          <a:bodyPr/>
          <a:lstStyle/>
          <a:p>
            <a:r>
              <a:rPr lang="en-US" sz="2800" dirty="0"/>
              <a:t>Resources</a:t>
            </a:r>
          </a:p>
        </p:txBody>
      </p:sp>
      <p:sp>
        <p:nvSpPr>
          <p:cNvPr id="3" name="Content Placeholder 2">
            <a:extLst>
              <a:ext uri="{FF2B5EF4-FFF2-40B4-BE49-F238E27FC236}">
                <a16:creationId xmlns:a16="http://schemas.microsoft.com/office/drawing/2014/main" id="{E9CA5E24-2A5C-4D05-A8A6-299B964A011F}"/>
              </a:ext>
            </a:extLst>
          </p:cNvPr>
          <p:cNvSpPr>
            <a:spLocks noGrp="1"/>
          </p:cNvSpPr>
          <p:nvPr>
            <p:ph idx="1"/>
          </p:nvPr>
        </p:nvSpPr>
        <p:spPr>
          <a:xfrm>
            <a:off x="930729" y="939998"/>
            <a:ext cx="7707085" cy="3263504"/>
          </a:xfrm>
        </p:spPr>
        <p:txBody>
          <a:bodyPr/>
          <a:lstStyle/>
          <a:p>
            <a:pPr>
              <a:spcBef>
                <a:spcPts val="0"/>
              </a:spcBef>
              <a:spcAft>
                <a:spcPts val="1800"/>
              </a:spcAft>
            </a:pPr>
            <a:r>
              <a:rPr lang="en-US" sz="1800" dirty="0"/>
              <a:t>CBPP’s dedicated page on voucher expansion: </a:t>
            </a:r>
            <a:r>
              <a:rPr lang="en-US" sz="1800" dirty="0">
                <a:hlinkClick r:id="rId2"/>
              </a:rPr>
              <a:t>https://www.cbpp.org/research/resource-lists/expanding-housing-vouchers</a:t>
            </a:r>
            <a:r>
              <a:rPr lang="en-US" sz="1800" dirty="0"/>
              <a:t> </a:t>
            </a:r>
          </a:p>
          <a:p>
            <a:pPr>
              <a:spcBef>
                <a:spcPts val="0"/>
              </a:spcBef>
              <a:spcAft>
                <a:spcPts val="1800"/>
              </a:spcAft>
            </a:pPr>
            <a:r>
              <a:rPr lang="en-US" sz="1800" dirty="0"/>
              <a:t>One pager/infographic: </a:t>
            </a:r>
            <a:r>
              <a:rPr lang="en-US" sz="1800" dirty="0">
                <a:hlinkClick r:id="rId3"/>
              </a:rPr>
              <a:t>https://www.cbpp.org/sites/default/files/5-3-21hous-infographic.pdf</a:t>
            </a:r>
            <a:r>
              <a:rPr lang="en-US" sz="1800" dirty="0"/>
              <a:t> </a:t>
            </a:r>
          </a:p>
          <a:p>
            <a:pPr>
              <a:spcBef>
                <a:spcPts val="0"/>
              </a:spcBef>
              <a:spcAft>
                <a:spcPts val="1800"/>
              </a:spcAft>
            </a:pPr>
            <a:r>
              <a:rPr lang="en-US" sz="1800" dirty="0"/>
              <a:t>Toolkit: Check out our NEW toolkit on housing vouchers with talking points, sample social media content, and ideas for action in your community.</a:t>
            </a:r>
          </a:p>
          <a:p>
            <a:pPr lvl="1">
              <a:spcBef>
                <a:spcPts val="0"/>
              </a:spcBef>
              <a:spcAft>
                <a:spcPts val="1800"/>
              </a:spcAft>
            </a:pPr>
            <a:r>
              <a:rPr lang="en-US" sz="1800" dirty="0">
                <a:hlinkClick r:id="rId4"/>
              </a:rPr>
              <a:t>https://drive.google.com/file/d/1dz6Uu5jB9hjBI_wGEYWbJGnRSNYwmGMA/view</a:t>
            </a:r>
            <a:r>
              <a:rPr lang="en-US" sz="1800" dirty="0"/>
              <a:t> </a:t>
            </a:r>
          </a:p>
        </p:txBody>
      </p:sp>
      <p:sp>
        <p:nvSpPr>
          <p:cNvPr id="4" name="Slide Number Placeholder 3">
            <a:extLst>
              <a:ext uri="{FF2B5EF4-FFF2-40B4-BE49-F238E27FC236}">
                <a16:creationId xmlns:a16="http://schemas.microsoft.com/office/drawing/2014/main" id="{8634F4FD-E349-48AE-B928-A161C6AD6094}"/>
              </a:ext>
            </a:extLst>
          </p:cNvPr>
          <p:cNvSpPr>
            <a:spLocks noGrp="1"/>
          </p:cNvSpPr>
          <p:nvPr>
            <p:ph type="sldNum" sz="quarter" idx="4"/>
          </p:nvPr>
        </p:nvSpPr>
        <p:spPr/>
        <p:txBody>
          <a:bodyPr/>
          <a:lstStyle/>
          <a:p>
            <a:fld id="{89C387D8-FB26-4387-87B2-89A5A49F9816}" type="slidenum">
              <a:rPr lang="en-US" smtClean="0"/>
              <a:pPr/>
              <a:t>11</a:t>
            </a:fld>
            <a:endParaRPr lang="en-US" dirty="0"/>
          </a:p>
        </p:txBody>
      </p:sp>
    </p:spTree>
    <p:extLst>
      <p:ext uri="{BB962C8B-B14F-4D97-AF65-F5344CB8AC3E}">
        <p14:creationId xmlns:p14="http://schemas.microsoft.com/office/powerpoint/2010/main" val="311186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14488" y="1999603"/>
            <a:ext cx="5915025" cy="726542"/>
          </a:xfrm>
        </p:spPr>
        <p:txBody>
          <a:bodyPr/>
          <a:lstStyle/>
          <a:p>
            <a:pPr>
              <a:lnSpc>
                <a:spcPct val="100000"/>
              </a:lnSpc>
            </a:pPr>
            <a:r>
              <a:rPr lang="en-US" sz="2800" dirty="0"/>
              <a:t>Now Is the Time to Expand Federal Rental Assistance</a:t>
            </a:r>
          </a:p>
        </p:txBody>
      </p:sp>
      <p:sp>
        <p:nvSpPr>
          <p:cNvPr id="6" name="Slide Number Placeholder 5"/>
          <p:cNvSpPr>
            <a:spLocks noGrp="1"/>
          </p:cNvSpPr>
          <p:nvPr>
            <p:ph type="sldNum" sz="quarter" idx="4"/>
          </p:nvPr>
        </p:nvSpPr>
        <p:spPr/>
        <p:txBody>
          <a:bodyPr/>
          <a:lstStyle/>
          <a:p>
            <a:fld id="{89C387D8-FB26-4387-87B2-89A5A49F9816}" type="slidenum">
              <a:rPr lang="en-US" smtClean="0"/>
              <a:pPr/>
              <a:t>12</a:t>
            </a:fld>
            <a:endParaRPr lang="en-US" dirty="0"/>
          </a:p>
        </p:txBody>
      </p:sp>
    </p:spTree>
    <p:extLst>
      <p:ext uri="{BB962C8B-B14F-4D97-AF65-F5344CB8AC3E}">
        <p14:creationId xmlns:p14="http://schemas.microsoft.com/office/powerpoint/2010/main" val="3028645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399EF5B-884C-4C94-BCEF-BD1C43462627}"/>
              </a:ext>
            </a:extLst>
          </p:cNvPr>
          <p:cNvSpPr>
            <a:spLocks noGrp="1"/>
          </p:cNvSpPr>
          <p:nvPr>
            <p:ph type="sldNum" sz="quarter" idx="4"/>
          </p:nvPr>
        </p:nvSpPr>
        <p:spPr/>
        <p:txBody>
          <a:bodyPr/>
          <a:lstStyle/>
          <a:p>
            <a:fld id="{89C387D8-FB26-4387-87B2-89A5A49F9816}" type="slidenum">
              <a:rPr lang="en-US" smtClean="0"/>
              <a:pPr/>
              <a:t>13</a:t>
            </a:fld>
            <a:endParaRPr lang="en-US" dirty="0"/>
          </a:p>
        </p:txBody>
      </p:sp>
      <p:pic>
        <p:nvPicPr>
          <p:cNvPr id="6" name="Picture 5">
            <a:extLst>
              <a:ext uri="{FF2B5EF4-FFF2-40B4-BE49-F238E27FC236}">
                <a16:creationId xmlns:a16="http://schemas.microsoft.com/office/drawing/2014/main" id="{ECEB1D09-6F82-4F10-B953-4D58D7EFF190}"/>
              </a:ext>
            </a:extLst>
          </p:cNvPr>
          <p:cNvPicPr>
            <a:picLocks noChangeAspect="1"/>
          </p:cNvPicPr>
          <p:nvPr/>
        </p:nvPicPr>
        <p:blipFill rotWithShape="1">
          <a:blip r:embed="rId3"/>
          <a:srcRect l="14651" t="25401" r="57674" b="14651"/>
          <a:stretch/>
        </p:blipFill>
        <p:spPr>
          <a:xfrm>
            <a:off x="1030887" y="0"/>
            <a:ext cx="7394314" cy="4504939"/>
          </a:xfrm>
          <a:prstGeom prst="rect">
            <a:avLst/>
          </a:prstGeom>
        </p:spPr>
      </p:pic>
      <p:sp>
        <p:nvSpPr>
          <p:cNvPr id="7" name="TextBox 6">
            <a:extLst>
              <a:ext uri="{FF2B5EF4-FFF2-40B4-BE49-F238E27FC236}">
                <a16:creationId xmlns:a16="http://schemas.microsoft.com/office/drawing/2014/main" id="{5FF51FA4-C54B-4898-A25A-0E26C8FC61DF}"/>
              </a:ext>
            </a:extLst>
          </p:cNvPr>
          <p:cNvSpPr txBox="1"/>
          <p:nvPr/>
        </p:nvSpPr>
        <p:spPr>
          <a:xfrm>
            <a:off x="1670052" y="4568294"/>
            <a:ext cx="4672270" cy="230832"/>
          </a:xfrm>
          <a:prstGeom prst="rect">
            <a:avLst/>
          </a:prstGeom>
          <a:noFill/>
        </p:spPr>
        <p:txBody>
          <a:bodyPr wrap="square" rtlCol="0">
            <a:spAutoFit/>
          </a:bodyPr>
          <a:lstStyle/>
          <a:p>
            <a:r>
              <a:rPr lang="en-US" sz="900" dirty="0"/>
              <a:t>Source: HUD Annual Homeless Assessment Report Part 1, 2020</a:t>
            </a:r>
          </a:p>
        </p:txBody>
      </p:sp>
    </p:spTree>
    <p:extLst>
      <p:ext uri="{BB962C8B-B14F-4D97-AF65-F5344CB8AC3E}">
        <p14:creationId xmlns:p14="http://schemas.microsoft.com/office/powerpoint/2010/main" val="3627603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14486" y="118724"/>
            <a:ext cx="5915025" cy="369093"/>
          </a:xfrm>
        </p:spPr>
        <p:txBody>
          <a:bodyPr/>
          <a:lstStyle/>
          <a:p>
            <a:pPr>
              <a:lnSpc>
                <a:spcPct val="100000"/>
              </a:lnSpc>
            </a:pPr>
            <a:r>
              <a:rPr lang="en-US" dirty="0"/>
              <a:t>Discretionary Housing Assistance Spending Has Fallen to Historic Lows</a:t>
            </a:r>
          </a:p>
        </p:txBody>
      </p:sp>
      <p:sp>
        <p:nvSpPr>
          <p:cNvPr id="6" name="Slide Number Placeholder 5"/>
          <p:cNvSpPr>
            <a:spLocks noGrp="1"/>
          </p:cNvSpPr>
          <p:nvPr>
            <p:ph type="sldNum" sz="quarter" idx="4"/>
          </p:nvPr>
        </p:nvSpPr>
        <p:spPr/>
        <p:txBody>
          <a:bodyPr/>
          <a:lstStyle/>
          <a:p>
            <a:fld id="{89C387D8-FB26-4387-87B2-89A5A49F9816}" type="slidenum">
              <a:rPr lang="en-US" smtClean="0"/>
              <a:pPr/>
              <a:t>14</a:t>
            </a:fld>
            <a:endParaRPr lang="en-US" dirty="0"/>
          </a:p>
        </p:txBody>
      </p:sp>
      <p:sp>
        <p:nvSpPr>
          <p:cNvPr id="10" name="Title 1"/>
          <p:cNvSpPr txBox="1">
            <a:spLocks/>
          </p:cNvSpPr>
          <p:nvPr/>
        </p:nvSpPr>
        <p:spPr>
          <a:xfrm>
            <a:off x="1525190" y="831202"/>
            <a:ext cx="6093616" cy="369093"/>
          </a:xfrm>
          <a:prstGeom prst="rect">
            <a:avLst/>
          </a:prstGeom>
        </p:spPr>
        <p:txBody>
          <a:bodyPr/>
          <a:lstStyle>
            <a:lvl1pPr algn="ctr" defTabSz="914400" rtl="0" eaLnBrk="1" latinLnBrk="0" hangingPunct="1">
              <a:lnSpc>
                <a:spcPct val="90000"/>
              </a:lnSpc>
              <a:spcBef>
                <a:spcPct val="0"/>
              </a:spcBef>
              <a:buNone/>
              <a:defRPr sz="2800" b="1" kern="1200">
                <a:solidFill>
                  <a:srgbClr val="0C61A4"/>
                </a:solidFill>
                <a:latin typeface="Arial" panose="020B0604020202020204" pitchFamily="34" charset="0"/>
                <a:ea typeface="+mj-ea"/>
                <a:cs typeface="Arial" panose="020B0604020202020204" pitchFamily="34" charset="0"/>
              </a:defRPr>
            </a:lvl1pPr>
          </a:lstStyle>
          <a:p>
            <a:pPr>
              <a:lnSpc>
                <a:spcPct val="100000"/>
              </a:lnSpc>
            </a:pPr>
            <a:r>
              <a:rPr lang="en-US" sz="1800" b="0" dirty="0">
                <a:solidFill>
                  <a:schemeClr val="tx1"/>
                </a:solidFill>
              </a:rPr>
              <a:t>Spending as a percent of gross domestic product</a:t>
            </a:r>
          </a:p>
        </p:txBody>
      </p:sp>
      <p:sp>
        <p:nvSpPr>
          <p:cNvPr id="4" name="TextBox 3">
            <a:extLst>
              <a:ext uri="{FF2B5EF4-FFF2-40B4-BE49-F238E27FC236}">
                <a16:creationId xmlns:a16="http://schemas.microsoft.com/office/drawing/2014/main" id="{D27A1C3F-5463-4E26-83DB-E5F2DE24C586}"/>
              </a:ext>
            </a:extLst>
          </p:cNvPr>
          <p:cNvSpPr txBox="1"/>
          <p:nvPr/>
        </p:nvSpPr>
        <p:spPr>
          <a:xfrm>
            <a:off x="2447765" y="4520650"/>
            <a:ext cx="2743200" cy="230832"/>
          </a:xfrm>
          <a:prstGeom prst="rect">
            <a:avLst/>
          </a:prstGeom>
          <a:noFill/>
        </p:spPr>
        <p:txBody>
          <a:bodyPr wrap="square" rtlCol="0">
            <a:spAutoFit/>
          </a:bodyPr>
          <a:lstStyle/>
          <a:p>
            <a:r>
              <a:rPr lang="en-US" sz="900" dirty="0"/>
              <a:t>Source: President’s Fiscal Year 2021 Budget</a:t>
            </a:r>
          </a:p>
        </p:txBody>
      </p:sp>
      <p:pic>
        <p:nvPicPr>
          <p:cNvPr id="2" name="Picture 1">
            <a:extLst>
              <a:ext uri="{FF2B5EF4-FFF2-40B4-BE49-F238E27FC236}">
                <a16:creationId xmlns:a16="http://schemas.microsoft.com/office/drawing/2014/main" id="{E91B81E6-BCD2-4DDA-BF6E-326A72C0A995}"/>
              </a:ext>
            </a:extLst>
          </p:cNvPr>
          <p:cNvPicPr>
            <a:picLocks noChangeAspect="1"/>
          </p:cNvPicPr>
          <p:nvPr/>
        </p:nvPicPr>
        <p:blipFill>
          <a:blip r:embed="rId3"/>
          <a:stretch>
            <a:fillRect/>
          </a:stretch>
        </p:blipFill>
        <p:spPr>
          <a:xfrm>
            <a:off x="2307556" y="1234739"/>
            <a:ext cx="4528884" cy="3285911"/>
          </a:xfrm>
          <a:prstGeom prst="rect">
            <a:avLst/>
          </a:prstGeom>
        </p:spPr>
      </p:pic>
    </p:spTree>
    <p:extLst>
      <p:ext uri="{BB962C8B-B14F-4D97-AF65-F5344CB8AC3E}">
        <p14:creationId xmlns:p14="http://schemas.microsoft.com/office/powerpoint/2010/main" val="210211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7B3547-3555-4EC7-AC0D-7347DCC5D1F1}"/>
              </a:ext>
            </a:extLst>
          </p:cNvPr>
          <p:cNvSpPr>
            <a:spLocks noGrp="1"/>
          </p:cNvSpPr>
          <p:nvPr>
            <p:ph type="title"/>
          </p:nvPr>
        </p:nvSpPr>
        <p:spPr>
          <a:xfrm>
            <a:off x="1614488" y="273845"/>
            <a:ext cx="5915025" cy="671447"/>
          </a:xfrm>
        </p:spPr>
        <p:txBody>
          <a:bodyPr/>
          <a:lstStyle/>
          <a:p>
            <a:r>
              <a:rPr lang="en-US" dirty="0"/>
              <a:t>Why Housing Choice Vouchers?</a:t>
            </a:r>
          </a:p>
        </p:txBody>
      </p:sp>
      <p:sp>
        <p:nvSpPr>
          <p:cNvPr id="4" name="Slide Number Placeholder 3">
            <a:extLst>
              <a:ext uri="{FF2B5EF4-FFF2-40B4-BE49-F238E27FC236}">
                <a16:creationId xmlns:a16="http://schemas.microsoft.com/office/drawing/2014/main" id="{517BCA14-106E-4F8F-90CA-9550B5604372}"/>
              </a:ext>
            </a:extLst>
          </p:cNvPr>
          <p:cNvSpPr>
            <a:spLocks noGrp="1"/>
          </p:cNvSpPr>
          <p:nvPr>
            <p:ph type="sldNum" sz="quarter" idx="4"/>
          </p:nvPr>
        </p:nvSpPr>
        <p:spPr/>
        <p:txBody>
          <a:bodyPr/>
          <a:lstStyle/>
          <a:p>
            <a:fld id="{89C387D8-FB26-4387-87B2-89A5A49F9816}" type="slidenum">
              <a:rPr lang="en-US" smtClean="0"/>
              <a:pPr/>
              <a:t>15</a:t>
            </a:fld>
            <a:endParaRPr lang="en-US" dirty="0"/>
          </a:p>
        </p:txBody>
      </p:sp>
      <p:pic>
        <p:nvPicPr>
          <p:cNvPr id="9" name="Picture 8">
            <a:extLst>
              <a:ext uri="{FF2B5EF4-FFF2-40B4-BE49-F238E27FC236}">
                <a16:creationId xmlns:a16="http://schemas.microsoft.com/office/drawing/2014/main" id="{674413CF-6C0C-483B-9C1C-981FB7A2C3AD}"/>
              </a:ext>
            </a:extLst>
          </p:cNvPr>
          <p:cNvPicPr>
            <a:picLocks noChangeAspect="1"/>
          </p:cNvPicPr>
          <p:nvPr/>
        </p:nvPicPr>
        <p:blipFill>
          <a:blip r:embed="rId3"/>
          <a:stretch>
            <a:fillRect/>
          </a:stretch>
        </p:blipFill>
        <p:spPr>
          <a:xfrm>
            <a:off x="390529" y="839113"/>
            <a:ext cx="2997650" cy="3757769"/>
          </a:xfrm>
          <a:prstGeom prst="rect">
            <a:avLst/>
          </a:prstGeom>
        </p:spPr>
      </p:pic>
      <p:sp>
        <p:nvSpPr>
          <p:cNvPr id="12" name="TextBox 11">
            <a:extLst>
              <a:ext uri="{FF2B5EF4-FFF2-40B4-BE49-F238E27FC236}">
                <a16:creationId xmlns:a16="http://schemas.microsoft.com/office/drawing/2014/main" id="{DF92129E-DDE0-4C2A-8281-C0E9A962A8A3}"/>
              </a:ext>
            </a:extLst>
          </p:cNvPr>
          <p:cNvSpPr txBox="1"/>
          <p:nvPr/>
        </p:nvSpPr>
        <p:spPr>
          <a:xfrm>
            <a:off x="3630275" y="839113"/>
            <a:ext cx="4868745" cy="3816429"/>
          </a:xfrm>
          <a:prstGeom prst="rect">
            <a:avLst/>
          </a:prstGeom>
          <a:noFill/>
        </p:spPr>
        <p:txBody>
          <a:bodyPr wrap="square" rtlCol="0">
            <a:spAutoFit/>
          </a:bodyPr>
          <a:lstStyle/>
          <a:p>
            <a:pPr algn="l">
              <a:spcAft>
                <a:spcPts val="600"/>
              </a:spcAft>
            </a:pPr>
            <a:r>
              <a:rPr lang="en-US" sz="2000" b="1" dirty="0">
                <a:solidFill>
                  <a:srgbClr val="0A5088"/>
                </a:solidFill>
                <a:latin typeface="ProximaNova-Bold"/>
              </a:rPr>
              <a:t>Research shows that Housing Choice Vouchers:</a:t>
            </a:r>
          </a:p>
          <a:p>
            <a:pPr marL="214313" indent="-214313">
              <a:spcAft>
                <a:spcPts val="600"/>
              </a:spcAft>
              <a:buFont typeface="Arial" panose="020B0604020202020204" pitchFamily="34" charset="0"/>
              <a:buChar char="•"/>
            </a:pPr>
            <a:r>
              <a:rPr lang="en-US" sz="1400" dirty="0">
                <a:solidFill>
                  <a:srgbClr val="000000"/>
                </a:solidFill>
                <a:highlight>
                  <a:srgbClr val="FFFF00"/>
                </a:highlight>
                <a:latin typeface="ProximaNova-Regular"/>
              </a:rPr>
              <a:t>Reduce the share of families living in shelters or on the street by three-fourths, the share living in overcrowded conditions by more than half, and the share of adults experiencing domestic violence by half.</a:t>
            </a:r>
          </a:p>
          <a:p>
            <a:pPr marL="214313" indent="-214313">
              <a:spcAft>
                <a:spcPts val="600"/>
              </a:spcAft>
              <a:buFont typeface="Arial" panose="020B0604020202020204" pitchFamily="34" charset="0"/>
              <a:buChar char="•"/>
            </a:pPr>
            <a:r>
              <a:rPr lang="en-US" sz="1400" dirty="0">
                <a:solidFill>
                  <a:srgbClr val="000000"/>
                </a:solidFill>
                <a:latin typeface="ProximaNova-Regular"/>
              </a:rPr>
              <a:t>Allow seniors to remain in their homes and allow people with disabilities to live independently.</a:t>
            </a:r>
          </a:p>
          <a:p>
            <a:pPr marL="214313" indent="-214313">
              <a:spcAft>
                <a:spcPts val="600"/>
              </a:spcAft>
              <a:buFont typeface="Arial" panose="020B0604020202020204" pitchFamily="34" charset="0"/>
              <a:buChar char="•"/>
            </a:pPr>
            <a:r>
              <a:rPr lang="en-US" sz="1400" dirty="0">
                <a:solidFill>
                  <a:srgbClr val="000000"/>
                </a:solidFill>
                <a:latin typeface="ProximaNova-Regular"/>
              </a:rPr>
              <a:t>Reduce how frequently children must change schools. This also benefits their classmates by helping their teachers better gauge and advance students’ learning.</a:t>
            </a:r>
          </a:p>
          <a:p>
            <a:pPr marL="214313" indent="-214313">
              <a:spcAft>
                <a:spcPts val="600"/>
              </a:spcAft>
              <a:buFont typeface="Arial" panose="020B0604020202020204" pitchFamily="34" charset="0"/>
              <a:buChar char="•"/>
            </a:pPr>
            <a:r>
              <a:rPr lang="en-US" sz="1400" dirty="0">
                <a:solidFill>
                  <a:srgbClr val="000000"/>
                </a:solidFill>
                <a:latin typeface="ProximaNova-Regular"/>
              </a:rPr>
              <a:t>Give low-income children better access to low-poverty, high-resource neighborhoods – particularly children of color, who disproportionately live in high-poverty areas due to a long history of discriminatory government policies.</a:t>
            </a:r>
            <a:endParaRPr lang="en-US" sz="1400" dirty="0"/>
          </a:p>
        </p:txBody>
      </p:sp>
    </p:spTree>
    <p:extLst>
      <p:ext uri="{BB962C8B-B14F-4D97-AF65-F5344CB8AC3E}">
        <p14:creationId xmlns:p14="http://schemas.microsoft.com/office/powerpoint/2010/main" val="222603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waterfall chart&#10;&#10;Description automatically generated">
            <a:extLst>
              <a:ext uri="{FF2B5EF4-FFF2-40B4-BE49-F238E27FC236}">
                <a16:creationId xmlns:a16="http://schemas.microsoft.com/office/drawing/2014/main" id="{D1945EA4-2756-4F11-995A-0FC413D3E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258" y="212127"/>
            <a:ext cx="5607485" cy="4399720"/>
          </a:xfrm>
          <a:prstGeom prst="rect">
            <a:avLst/>
          </a:prstGeom>
        </p:spPr>
      </p:pic>
      <p:sp>
        <p:nvSpPr>
          <p:cNvPr id="2" name="Oval 1">
            <a:extLst>
              <a:ext uri="{FF2B5EF4-FFF2-40B4-BE49-F238E27FC236}">
                <a16:creationId xmlns:a16="http://schemas.microsoft.com/office/drawing/2014/main" id="{1514E64A-FF24-4952-B3F3-D5D7830715F1}"/>
              </a:ext>
            </a:extLst>
          </p:cNvPr>
          <p:cNvSpPr/>
          <p:nvPr/>
        </p:nvSpPr>
        <p:spPr>
          <a:xfrm>
            <a:off x="3423685" y="531654"/>
            <a:ext cx="2089298" cy="1156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4C2401F-7B23-4B4D-B4C4-C0B45F140B71}"/>
              </a:ext>
            </a:extLst>
          </p:cNvPr>
          <p:cNvSpPr>
            <a:spLocks noGrp="1"/>
          </p:cNvSpPr>
          <p:nvPr>
            <p:ph type="sldNum" sz="quarter" idx="4"/>
          </p:nvPr>
        </p:nvSpPr>
        <p:spPr>
          <a:xfrm>
            <a:off x="390529" y="4687658"/>
            <a:ext cx="312206" cy="202638"/>
          </a:xfrm>
        </p:spPr>
        <p:txBody>
          <a:bodyPr/>
          <a:lstStyle/>
          <a:p>
            <a:fld id="{89C387D8-FB26-4387-87B2-89A5A49F9816}" type="slidenum">
              <a:rPr lang="en-US" smtClean="0"/>
              <a:pPr/>
              <a:t>16</a:t>
            </a:fld>
            <a:endParaRPr lang="en-US" dirty="0"/>
          </a:p>
        </p:txBody>
      </p:sp>
    </p:spTree>
    <p:extLst>
      <p:ext uri="{BB962C8B-B14F-4D97-AF65-F5344CB8AC3E}">
        <p14:creationId xmlns:p14="http://schemas.microsoft.com/office/powerpoint/2010/main" val="115428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6 Million Households Needing Federal Rental Assistance Do Not Receive It Due to Funding Limits">
            <a:extLst>
              <a:ext uri="{FF2B5EF4-FFF2-40B4-BE49-F238E27FC236}">
                <a16:creationId xmlns:a16="http://schemas.microsoft.com/office/drawing/2014/main" id="{F25C042C-C25F-4586-9D5F-BEBF8C9AD0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51" b="6147"/>
          <a:stretch/>
        </p:blipFill>
        <p:spPr bwMode="auto">
          <a:xfrm>
            <a:off x="2762219" y="105461"/>
            <a:ext cx="3619562" cy="458639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F5E04803-375D-4176-87EC-DAE423B992A7}"/>
              </a:ext>
            </a:extLst>
          </p:cNvPr>
          <p:cNvSpPr txBox="1">
            <a:spLocks/>
          </p:cNvSpPr>
          <p:nvPr/>
        </p:nvSpPr>
        <p:spPr>
          <a:xfrm>
            <a:off x="390529" y="4687658"/>
            <a:ext cx="312206" cy="202638"/>
          </a:xfrm>
          <a:prstGeom prst="rect">
            <a:avLst/>
          </a:prstGeom>
          <a:solidFill>
            <a:schemeClr val="bg1"/>
          </a:solidFill>
        </p:spPr>
        <p:txBody>
          <a:bodyPr lIns="0" tIns="0" rIns="0" bIns="0"/>
          <a:lstStyle>
            <a:defPPr>
              <a:defRPr lang="en-US"/>
            </a:defPPr>
            <a:lvl1pPr marL="0" algn="l" defTabSz="457200" rtl="0" eaLnBrk="1" latinLnBrk="0" hangingPunct="1">
              <a:defRPr sz="800" kern="1200">
                <a:solidFill>
                  <a:srgbClr val="0076B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9C387D8-FB26-4387-87B2-89A5A49F9816}" type="slidenum">
              <a:rPr lang="en-US" smtClean="0"/>
              <a:pPr/>
              <a:t>17</a:t>
            </a:fld>
            <a:endParaRPr lang="en-US" dirty="0"/>
          </a:p>
        </p:txBody>
      </p:sp>
    </p:spTree>
    <p:extLst>
      <p:ext uri="{BB962C8B-B14F-4D97-AF65-F5344CB8AC3E}">
        <p14:creationId xmlns:p14="http://schemas.microsoft.com/office/powerpoint/2010/main" val="2929402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9C387D8-FB26-4387-87B2-89A5A49F9816}" type="slidenum">
              <a:rPr lang="en-US" smtClean="0"/>
              <a:pPr/>
              <a:t>18</a:t>
            </a:fld>
            <a:endParaRPr lang="en-US" dirty="0"/>
          </a:p>
        </p:txBody>
      </p:sp>
      <p:sp>
        <p:nvSpPr>
          <p:cNvPr id="7" name="Title 1"/>
          <p:cNvSpPr>
            <a:spLocks noGrp="1"/>
          </p:cNvSpPr>
          <p:nvPr>
            <p:ph type="title"/>
          </p:nvPr>
        </p:nvSpPr>
        <p:spPr>
          <a:xfrm>
            <a:off x="1614488" y="273845"/>
            <a:ext cx="5915025" cy="369093"/>
          </a:xfrm>
        </p:spPr>
        <p:txBody>
          <a:bodyPr/>
          <a:lstStyle/>
          <a:p>
            <a:pPr>
              <a:lnSpc>
                <a:spcPct val="100000"/>
              </a:lnSpc>
            </a:pPr>
            <a:r>
              <a:rPr lang="en-US" dirty="0"/>
              <a:t>24 million people</a:t>
            </a:r>
          </a:p>
        </p:txBody>
      </p:sp>
      <p:sp>
        <p:nvSpPr>
          <p:cNvPr id="8" name="Title 1"/>
          <p:cNvSpPr txBox="1">
            <a:spLocks/>
          </p:cNvSpPr>
          <p:nvPr/>
        </p:nvSpPr>
        <p:spPr>
          <a:xfrm>
            <a:off x="1525192" y="659608"/>
            <a:ext cx="6093616" cy="369093"/>
          </a:xfrm>
          <a:prstGeom prst="rect">
            <a:avLst/>
          </a:prstGeom>
        </p:spPr>
        <p:txBody>
          <a:bodyPr/>
          <a:lstStyle>
            <a:lvl1pPr algn="ctr" defTabSz="914400" rtl="0" eaLnBrk="1" latinLnBrk="0" hangingPunct="1">
              <a:lnSpc>
                <a:spcPct val="90000"/>
              </a:lnSpc>
              <a:spcBef>
                <a:spcPct val="0"/>
              </a:spcBef>
              <a:buNone/>
              <a:defRPr sz="2800" b="1" kern="1200">
                <a:solidFill>
                  <a:srgbClr val="0C61A4"/>
                </a:solidFill>
                <a:latin typeface="Arial" panose="020B0604020202020204" pitchFamily="34" charset="0"/>
                <a:ea typeface="+mj-ea"/>
                <a:cs typeface="Arial" panose="020B0604020202020204" pitchFamily="34" charset="0"/>
              </a:defRPr>
            </a:lvl1pPr>
          </a:lstStyle>
          <a:p>
            <a:pPr>
              <a:lnSpc>
                <a:spcPct val="100000"/>
              </a:lnSpc>
            </a:pPr>
            <a:r>
              <a:rPr lang="en-US" sz="1800" b="0" dirty="0">
                <a:solidFill>
                  <a:schemeClr val="tx1"/>
                </a:solidFill>
              </a:rPr>
              <a:t>live in low-income renter households that pay more than half their income for housing (rent and utilities)</a:t>
            </a:r>
          </a:p>
        </p:txBody>
      </p:sp>
      <p:pic>
        <p:nvPicPr>
          <p:cNvPr id="6" name="Picture 5" descr="Application, company name&#10;&#10;Description automatically generated">
            <a:extLst>
              <a:ext uri="{FF2B5EF4-FFF2-40B4-BE49-F238E27FC236}">
                <a16:creationId xmlns:a16="http://schemas.microsoft.com/office/drawing/2014/main" id="{E270BD72-2212-7647-AB83-9B1D181E12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545" b="16351"/>
          <a:stretch/>
        </p:blipFill>
        <p:spPr>
          <a:xfrm>
            <a:off x="1485900" y="1428304"/>
            <a:ext cx="6172200" cy="2088224"/>
          </a:xfrm>
          <a:prstGeom prst="rect">
            <a:avLst/>
          </a:prstGeom>
        </p:spPr>
      </p:pic>
      <p:sp>
        <p:nvSpPr>
          <p:cNvPr id="9" name="TextBox 8">
            <a:extLst>
              <a:ext uri="{FF2B5EF4-FFF2-40B4-BE49-F238E27FC236}">
                <a16:creationId xmlns:a16="http://schemas.microsoft.com/office/drawing/2014/main" id="{E48C14F0-A32E-3B40-A606-05FD7A345660}"/>
              </a:ext>
            </a:extLst>
          </p:cNvPr>
          <p:cNvSpPr txBox="1"/>
          <p:nvPr/>
        </p:nvSpPr>
        <p:spPr>
          <a:xfrm>
            <a:off x="1569839" y="3897844"/>
            <a:ext cx="6004321" cy="525785"/>
          </a:xfrm>
          <a:prstGeom prst="rect">
            <a:avLst/>
          </a:prstGeom>
          <a:noFill/>
        </p:spPr>
        <p:txBody>
          <a:bodyPr wrap="square" rtlCol="0">
            <a:spAutoFit/>
          </a:bodyPr>
          <a:lstStyle/>
          <a:p>
            <a:pPr>
              <a:spcBef>
                <a:spcPts val="150"/>
              </a:spcBef>
              <a:spcAft>
                <a:spcPts val="300"/>
              </a:spcAft>
            </a:pPr>
            <a:r>
              <a:rPr lang="en-US" sz="800" dirty="0">
                <a:solidFill>
                  <a:schemeClr val="bg1">
                    <a:lumMod val="50000"/>
                  </a:schemeClr>
                </a:solidFill>
                <a:latin typeface="Arial" panose="020B0604020202020204" pitchFamily="34" charset="0"/>
                <a:cs typeface="Arial" panose="020B0604020202020204" pitchFamily="34" charset="0"/>
              </a:rPr>
              <a:t>Notes: Low income = household earns less than 80% of the local median income. Severely cost-burdened = household pays more than 50% of their monthly income on rent and utilities.</a:t>
            </a:r>
          </a:p>
          <a:p>
            <a:pPr>
              <a:spcBef>
                <a:spcPts val="150"/>
              </a:spcBef>
              <a:spcAft>
                <a:spcPts val="300"/>
              </a:spcAft>
            </a:pPr>
            <a:r>
              <a:rPr lang="en-US" sz="800" dirty="0">
                <a:solidFill>
                  <a:schemeClr val="bg1">
                    <a:lumMod val="50000"/>
                  </a:schemeClr>
                </a:solidFill>
                <a:latin typeface="Arial" panose="020B0604020202020204" pitchFamily="34" charset="0"/>
                <a:cs typeface="Arial" panose="020B0604020202020204" pitchFamily="34" charset="0"/>
              </a:rPr>
              <a:t>Source: CBPP analysis of 2014-2018 American Community Survey microdata and 2018 HUD area median income limits.</a:t>
            </a:r>
          </a:p>
        </p:txBody>
      </p:sp>
    </p:spTree>
    <p:extLst>
      <p:ext uri="{BB962C8B-B14F-4D97-AF65-F5344CB8AC3E}">
        <p14:creationId xmlns:p14="http://schemas.microsoft.com/office/powerpoint/2010/main" val="365402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50BF45C7-9C9E-409B-8779-56330EDBBB38}"/>
              </a:ext>
            </a:extLst>
          </p:cNvPr>
          <p:cNvPicPr>
            <a:picLocks noChangeAspect="1"/>
          </p:cNvPicPr>
          <p:nvPr/>
        </p:nvPicPr>
        <p:blipFill>
          <a:blip r:embed="rId3"/>
          <a:stretch>
            <a:fillRect/>
          </a:stretch>
        </p:blipFill>
        <p:spPr>
          <a:xfrm>
            <a:off x="1713171" y="250975"/>
            <a:ext cx="5717658" cy="4464473"/>
          </a:xfrm>
          <a:prstGeom prst="rect">
            <a:avLst/>
          </a:prstGeom>
        </p:spPr>
      </p:pic>
      <p:sp>
        <p:nvSpPr>
          <p:cNvPr id="3" name="Slide Number Placeholder 3">
            <a:extLst>
              <a:ext uri="{FF2B5EF4-FFF2-40B4-BE49-F238E27FC236}">
                <a16:creationId xmlns:a16="http://schemas.microsoft.com/office/drawing/2014/main" id="{188493EB-F6B3-4179-A814-9722A5EC2DC8}"/>
              </a:ext>
            </a:extLst>
          </p:cNvPr>
          <p:cNvSpPr>
            <a:spLocks noGrp="1"/>
          </p:cNvSpPr>
          <p:nvPr>
            <p:ph type="sldNum" sz="quarter" idx="4"/>
          </p:nvPr>
        </p:nvSpPr>
        <p:spPr>
          <a:xfrm>
            <a:off x="390529" y="4687658"/>
            <a:ext cx="312206" cy="202638"/>
          </a:xfrm>
        </p:spPr>
        <p:txBody>
          <a:bodyPr/>
          <a:lstStyle/>
          <a:p>
            <a:fld id="{89C387D8-FB26-4387-87B2-89A5A49F9816}" type="slidenum">
              <a:rPr lang="en-US" smtClean="0"/>
              <a:pPr/>
              <a:t>19</a:t>
            </a:fld>
            <a:endParaRPr lang="en-US" dirty="0"/>
          </a:p>
        </p:txBody>
      </p:sp>
    </p:spTree>
    <p:extLst>
      <p:ext uri="{BB962C8B-B14F-4D97-AF65-F5344CB8AC3E}">
        <p14:creationId xmlns:p14="http://schemas.microsoft.com/office/powerpoint/2010/main" val="66664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416378" y="152401"/>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latin typeface="Open Sans"/>
                <a:ea typeface="Open Sans" panose="020B0606030504020204" pitchFamily="34" charset="0"/>
                <a:cs typeface="Open Sans" panose="020B0606030504020204" pitchFamily="34" charset="0"/>
              </a:rPr>
              <a:t>Our Anti-Oppression Values</a:t>
            </a:r>
          </a:p>
        </p:txBody>
      </p:sp>
      <p:sp>
        <p:nvSpPr>
          <p:cNvPr id="6" name="TextBox 5">
            <a:extLst>
              <a:ext uri="{FF2B5EF4-FFF2-40B4-BE49-F238E27FC236}">
                <a16:creationId xmlns:a16="http://schemas.microsoft.com/office/drawing/2014/main" id="{8AC52DA5-5208-446A-B31E-C4CC58F02086}"/>
              </a:ext>
            </a:extLst>
          </p:cNvPr>
          <p:cNvSpPr txBox="1"/>
          <p:nvPr/>
        </p:nvSpPr>
        <p:spPr>
          <a:xfrm>
            <a:off x="228601" y="911857"/>
            <a:ext cx="8589475" cy="3790124"/>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lnSpc>
                <a:spcPct val="114000"/>
              </a:lnSpc>
              <a:spcAft>
                <a:spcPts val="600"/>
              </a:spcAft>
              <a:defRPr/>
            </a:pPr>
            <a:r>
              <a:rPr lang="en-US" sz="1800" dirty="0">
                <a:solidFill>
                  <a:srgbClr val="000000"/>
                </a:solidFill>
                <a:latin typeface="Calibri"/>
              </a:rPr>
              <a:t>​</a:t>
            </a:r>
            <a:r>
              <a:rPr lang="en-US" sz="1450" i="1" dirty="0">
                <a:solidFill>
                  <a:srgbClr val="000000"/>
                </a:solidFill>
                <a:latin typeface="Open Sans" panose="020B0606030504020204" pitchFamily="34" charset="0"/>
                <a:ea typeface="Open Sans" panose="020B0606030504020204" pitchFamily="34" charset="0"/>
                <a:cs typeface="Open Sans" panose="020B0606030504020204" pitchFamily="34" charset="0"/>
              </a:rPr>
              <a:t>RESULTS is a movement of passionate, committed everyday people. Together we use our voices to influence political decisions that will bring an end to poverty. Poverty cannot end as long as oppression exists. We commit to opposing all forms of oppression, including ableism, ageism, classism, colonialism, homophobia, racism, religious discrimination, sexism, transphobia, white saviorism, and xenophobia.</a:t>
            </a:r>
          </a:p>
          <a:p>
            <a:pPr defTabSz="457189">
              <a:lnSpc>
                <a:spcPct val="114000"/>
              </a:lnSpc>
              <a:spcAft>
                <a:spcPts val="600"/>
              </a:spcAft>
              <a:defRPr/>
            </a:pPr>
            <a:r>
              <a:rPr lang="en-US" sz="1450" i="1" dirty="0">
                <a:solidFill>
                  <a:srgbClr val="000000"/>
                </a:solidFill>
                <a:latin typeface="Open Sans" panose="020B0606030504020204" pitchFamily="34" charset="0"/>
                <a:ea typeface="Open Sans" panose="020B0606030504020204" pitchFamily="34" charset="0"/>
                <a:cs typeface="Open Sans" panose="020B0606030504020204" pitchFamily="34" charset="0"/>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p>
          <a:p>
            <a:pPr defTabSz="457189">
              <a:lnSpc>
                <a:spcPct val="114000"/>
              </a:lnSpc>
              <a:spcAft>
                <a:spcPts val="600"/>
              </a:spcAft>
              <a:defRPr/>
            </a:pPr>
            <a:r>
              <a:rPr lang="en-US" sz="1450" i="1" dirty="0">
                <a:solidFill>
                  <a:srgbClr val="000000"/>
                </a:solidFill>
                <a:latin typeface="Open Sans" panose="020B0606030504020204" pitchFamily="34" charset="0"/>
                <a:ea typeface="Open Sans" panose="020B0606030504020204" pitchFamily="34" charset="0"/>
                <a:cs typeface="Open Sans" panose="020B0606030504020204" pitchFamily="34" charset="0"/>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p>
          <a:p>
            <a:pPr defTabSz="457189">
              <a:lnSpc>
                <a:spcPct val="114000"/>
              </a:lnSpc>
              <a:spcAft>
                <a:spcPts val="1200"/>
              </a:spcAft>
              <a:defRPr/>
            </a:pPr>
            <a:r>
              <a:rPr lang="en-US" sz="1450" i="1" dirty="0">
                <a:solidFill>
                  <a:srgbClr val="000000"/>
                </a:solidFill>
                <a:latin typeface="Open Sans" panose="020B0606030504020204" pitchFamily="34" charset="0"/>
                <a:ea typeface="Open Sans" panose="020B0606030504020204" pitchFamily="34" charset="0"/>
                <a:cs typeface="Open Sans" panose="020B0606030504020204" pitchFamily="34" charset="0"/>
              </a:rPr>
              <a:t>There are no saviors — only partners, advocates, and allies. We agree to help make the RESULTS movement a respectful, inclusive space.</a:t>
            </a:r>
          </a:p>
          <a:p>
            <a:pPr defTabSz="457189">
              <a:defRPr/>
            </a:pPr>
            <a:r>
              <a:rPr lang="en-US" sz="1450" dirty="0">
                <a:solidFill>
                  <a:srgbClr val="000000"/>
                </a:solidFill>
                <a:latin typeface="Open Sans" panose="020B0606030504020204" pitchFamily="34" charset="0"/>
                <a:ea typeface="Open Sans" panose="020B0606030504020204" pitchFamily="34" charset="0"/>
                <a:cs typeface="Open Sans" panose="020B0606030504020204" pitchFamily="34" charset="0"/>
              </a:rPr>
              <a:t>Find all our anti-oppression resources at:  </a:t>
            </a:r>
            <a:r>
              <a:rPr lang="en-US" sz="145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2"/>
              </a:rPr>
              <a:t>https://results.org/volunteers/anti-oppression/</a:t>
            </a:r>
            <a:r>
              <a:rPr lang="en-US" sz="145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9547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C4A8F5D-E685-4F97-A0EA-3FEED9B34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138" y="119192"/>
            <a:ext cx="2645723" cy="4610997"/>
          </a:xfrm>
          <a:prstGeom prst="rect">
            <a:avLst/>
          </a:prstGeom>
        </p:spPr>
      </p:pic>
      <p:sp>
        <p:nvSpPr>
          <p:cNvPr id="4" name="Slide Number Placeholder 3">
            <a:extLst>
              <a:ext uri="{FF2B5EF4-FFF2-40B4-BE49-F238E27FC236}">
                <a16:creationId xmlns:a16="http://schemas.microsoft.com/office/drawing/2014/main" id="{E9C4AB37-C0BA-48BF-834F-895B069639FE}"/>
              </a:ext>
            </a:extLst>
          </p:cNvPr>
          <p:cNvSpPr>
            <a:spLocks noGrp="1"/>
          </p:cNvSpPr>
          <p:nvPr>
            <p:ph type="sldNum" sz="quarter" idx="4"/>
          </p:nvPr>
        </p:nvSpPr>
        <p:spPr>
          <a:xfrm>
            <a:off x="390529" y="4687658"/>
            <a:ext cx="312206" cy="202638"/>
          </a:xfrm>
        </p:spPr>
        <p:txBody>
          <a:bodyPr/>
          <a:lstStyle/>
          <a:p>
            <a:fld id="{89C387D8-FB26-4387-87B2-89A5A49F9816}" type="slidenum">
              <a:rPr lang="en-US" smtClean="0"/>
              <a:pPr/>
              <a:t>20</a:t>
            </a:fld>
            <a:endParaRPr lang="en-US" dirty="0"/>
          </a:p>
        </p:txBody>
      </p:sp>
    </p:spTree>
    <p:extLst>
      <p:ext uri="{BB962C8B-B14F-4D97-AF65-F5344CB8AC3E}">
        <p14:creationId xmlns:p14="http://schemas.microsoft.com/office/powerpoint/2010/main" val="211828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541287" y="1858018"/>
            <a:ext cx="3553382" cy="1982594"/>
          </a:xfrm>
          <a:prstGeom prst="rect">
            <a:avLst/>
          </a:prstGeom>
          <a:noFill/>
        </p:spPr>
        <p:txBody>
          <a:bodyPr wrap="square" lIns="0" tIns="0" rIns="0" bIns="0" rtlCol="0">
            <a:spAutoFit/>
          </a:bodyPr>
          <a:lstStyle/>
          <a:p>
            <a:pPr algn="r">
              <a:spcAft>
                <a:spcPts val="450"/>
              </a:spcAft>
            </a:pPr>
            <a:endParaRPr lang="en-US" sz="1500" dirty="0">
              <a:solidFill>
                <a:schemeClr val="bg1">
                  <a:lumMod val="50000"/>
                </a:schemeClr>
              </a:solidFill>
              <a:latin typeface="Arial" panose="020B0604020202020204" pitchFamily="34" charset="0"/>
              <a:cs typeface="Arial" panose="020B0604020202020204" pitchFamily="34" charset="0"/>
            </a:endParaRPr>
          </a:p>
          <a:p>
            <a:pPr algn="r">
              <a:spcAft>
                <a:spcPts val="450"/>
              </a:spcAft>
            </a:pPr>
            <a:r>
              <a:rPr lang="en-US" sz="2400" b="1" dirty="0">
                <a:solidFill>
                  <a:srgbClr val="0076BF"/>
                </a:solidFill>
                <a:latin typeface="Arial" panose="020B0604020202020204" pitchFamily="34" charset="0"/>
                <a:cs typeface="Arial" panose="020B0604020202020204" pitchFamily="34" charset="0"/>
              </a:rPr>
              <a:t>Ann Oliva</a:t>
            </a:r>
          </a:p>
          <a:p>
            <a:pPr algn="r">
              <a:spcAft>
                <a:spcPts val="450"/>
              </a:spcAft>
            </a:pPr>
            <a:r>
              <a:rPr lang="en-US" sz="2400" dirty="0">
                <a:solidFill>
                  <a:schemeClr val="bg1">
                    <a:lumMod val="50000"/>
                  </a:schemeClr>
                </a:solidFill>
                <a:latin typeface="Arial" panose="020B0604020202020204" pitchFamily="34" charset="0"/>
                <a:cs typeface="Arial" panose="020B0604020202020204" pitchFamily="34" charset="0"/>
              </a:rPr>
              <a:t>aoliva@cbpp.org</a:t>
            </a:r>
          </a:p>
          <a:p>
            <a:pPr algn="r">
              <a:spcAft>
                <a:spcPts val="450"/>
              </a:spcAft>
            </a:pPr>
            <a:endParaRPr lang="en-US" sz="1500" dirty="0">
              <a:solidFill>
                <a:schemeClr val="bg1">
                  <a:lumMod val="50000"/>
                </a:schemeClr>
              </a:solidFill>
              <a:latin typeface="Arial" panose="020B0604020202020204" pitchFamily="34" charset="0"/>
              <a:cs typeface="Arial" panose="020B0604020202020204" pitchFamily="34" charset="0"/>
            </a:endParaRPr>
          </a:p>
          <a:p>
            <a:pPr algn="r">
              <a:spcAft>
                <a:spcPts val="450"/>
              </a:spcAft>
            </a:pPr>
            <a:endParaRPr lang="en-US" sz="1500" dirty="0">
              <a:solidFill>
                <a:schemeClr val="bg1">
                  <a:lumMod val="50000"/>
                </a:schemeClr>
              </a:solidFill>
              <a:latin typeface="Arial" panose="020B0604020202020204" pitchFamily="34" charset="0"/>
              <a:cs typeface="Arial" panose="020B0604020202020204" pitchFamily="34" charset="0"/>
            </a:endParaRPr>
          </a:p>
          <a:p>
            <a:pPr algn="r">
              <a:spcAft>
                <a:spcPts val="450"/>
              </a:spcAft>
            </a:pPr>
            <a:endParaRPr lang="en-US" sz="1500" dirty="0">
              <a:solidFill>
                <a:schemeClr val="bg1">
                  <a:lumMod val="50000"/>
                </a:schemeClr>
              </a:solidFill>
              <a:latin typeface="Arial" panose="020B0604020202020204" pitchFamily="34" charset="0"/>
              <a:cs typeface="Arial" panose="020B0604020202020204" pitchFamily="34" charset="0"/>
            </a:endParaRPr>
          </a:p>
        </p:txBody>
      </p:sp>
      <p:cxnSp>
        <p:nvCxnSpPr>
          <p:cNvPr id="8" name="Straight Connector 7"/>
          <p:cNvCxnSpPr>
            <a:cxnSpLocks/>
          </p:cNvCxnSpPr>
          <p:nvPr/>
        </p:nvCxnSpPr>
        <p:spPr>
          <a:xfrm>
            <a:off x="5715000" y="898869"/>
            <a:ext cx="0" cy="2577091"/>
          </a:xfrm>
          <a:prstGeom prst="line">
            <a:avLst/>
          </a:prstGeom>
          <a:ln w="19050">
            <a:solidFill>
              <a:srgbClr val="0C61A4"/>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7447" y="1858017"/>
            <a:ext cx="1314453" cy="745238"/>
          </a:xfrm>
          <a:prstGeom prst="rect">
            <a:avLst/>
          </a:prstGeom>
        </p:spPr>
      </p:pic>
      <p:sp>
        <p:nvSpPr>
          <p:cNvPr id="5" name="Rectangle 5">
            <a:extLst>
              <a:ext uri="{FF2B5EF4-FFF2-40B4-BE49-F238E27FC236}">
                <a16:creationId xmlns:a16="http://schemas.microsoft.com/office/drawing/2014/main" id="{2A3092A2-D942-41A5-B570-1C3D51A2C6BE}"/>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21</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91311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375557" y="198918"/>
            <a:ext cx="7560129" cy="708891"/>
          </a:xfrm>
        </p:spPr>
        <p:txBody>
          <a:bodyPr>
            <a:normAutofit fontScale="90000"/>
          </a:bodyPr>
          <a:lstStyle/>
          <a:p>
            <a:r>
              <a:rPr lang="en-US" sz="2800" b="1" dirty="0">
                <a:solidFill>
                  <a:srgbClr val="D50032"/>
                </a:solidFill>
                <a:latin typeface="Open Sans"/>
              </a:rPr>
              <a:t>American Rescue Plan EITC and CTC changes</a:t>
            </a:r>
          </a:p>
        </p:txBody>
      </p:sp>
      <p:sp>
        <p:nvSpPr>
          <p:cNvPr id="3" name="Content Placeholder 2">
            <a:extLst>
              <a:ext uri="{FF2B5EF4-FFF2-40B4-BE49-F238E27FC236}">
                <a16:creationId xmlns:a16="http://schemas.microsoft.com/office/drawing/2014/main" id="{781A9CC3-9929-4FEF-A6C6-90F14F48A097}"/>
              </a:ext>
            </a:extLst>
          </p:cNvPr>
          <p:cNvSpPr>
            <a:spLocks noGrp="1"/>
          </p:cNvSpPr>
          <p:nvPr>
            <p:ph idx="1"/>
          </p:nvPr>
        </p:nvSpPr>
        <p:spPr>
          <a:xfrm>
            <a:off x="457199" y="907810"/>
            <a:ext cx="8441871" cy="4036772"/>
          </a:xfrm>
        </p:spPr>
        <p:txBody>
          <a:bodyPr>
            <a:normAutofit lnSpcReduction="10000"/>
          </a:bodyPr>
          <a:lstStyle/>
          <a:p>
            <a:pPr>
              <a:lnSpc>
                <a:spcPct val="12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Expansion of EITC for workers without children</a:t>
            </a:r>
          </a:p>
          <a:p>
            <a:pPr lvl="1">
              <a:lnSpc>
                <a:spcPct val="124000"/>
              </a:lnSpc>
              <a:spcBef>
                <a:spcPts val="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Increases maximum credit from around $500/yr to $1,500/yr</a:t>
            </a:r>
          </a:p>
          <a:p>
            <a:pPr lvl="1">
              <a:lnSpc>
                <a:spcPct val="124000"/>
              </a:lnSpc>
              <a:spcBef>
                <a:spcPts val="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Expands eligible workers to 19 yrs + (previously 25-64 yrs old)</a:t>
            </a:r>
          </a:p>
          <a:p>
            <a:pPr>
              <a:lnSpc>
                <a:spcPct val="124000"/>
              </a:lnSpc>
              <a:spcBef>
                <a:spcPts val="0"/>
              </a:spcBef>
              <a:spcAft>
                <a:spcPts val="600"/>
              </a:spcAft>
            </a:pPr>
            <a:r>
              <a:rPr lang="en-US" sz="2400" b="1" dirty="0">
                <a:latin typeface="Open Sans" panose="020B0606030504020204" pitchFamily="34" charset="0"/>
                <a:ea typeface="Open Sans" panose="020B0606030504020204" pitchFamily="34" charset="0"/>
                <a:cs typeface="Open Sans" panose="020B0606030504020204" pitchFamily="34" charset="0"/>
              </a:rPr>
              <a:t>Expansion of CTC for families with children</a:t>
            </a:r>
          </a:p>
          <a:p>
            <a:pPr lvl="1">
              <a:lnSpc>
                <a:spcPct val="124000"/>
              </a:lnSpc>
              <a:spcBef>
                <a:spcPts val="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All low-income families get the full credit, </a:t>
            </a:r>
            <a:r>
              <a:rPr lang="en-US" sz="2000" i="1" dirty="0">
                <a:latin typeface="Open Sans" panose="020B0606030504020204" pitchFamily="34" charset="0"/>
                <a:ea typeface="Open Sans" panose="020B0606030504020204" pitchFamily="34" charset="0"/>
                <a:cs typeface="Open Sans" panose="020B0606030504020204" pitchFamily="34" charset="0"/>
              </a:rPr>
              <a:t>even if you have no income</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lvl="2">
              <a:lnSpc>
                <a:spcPct val="124000"/>
              </a:lnSpc>
              <a:spcBef>
                <a:spcPts val="0"/>
              </a:spcBef>
              <a:spcAft>
                <a:spcPts val="600"/>
              </a:spcAft>
            </a:pPr>
            <a:r>
              <a:rPr lang="en-US" sz="1600" dirty="0">
                <a:latin typeface="Open Sans" panose="020B0606030504020204" pitchFamily="34" charset="0"/>
                <a:ea typeface="Open Sans" panose="020B0606030504020204" pitchFamily="34" charset="0"/>
                <a:cs typeface="Open Sans" panose="020B0606030504020204" pitchFamily="34" charset="0"/>
              </a:rPr>
              <a:t>Before 2021, max refund was $1,400 and families earning below $2,500/yr got nothing, while wealthy families got the full $2,000 credit</a:t>
            </a:r>
          </a:p>
          <a:p>
            <a:pPr lvl="1">
              <a:lnSpc>
                <a:spcPct val="124000"/>
              </a:lnSpc>
              <a:spcBef>
                <a:spcPts val="0"/>
              </a:spcBef>
              <a:spcAft>
                <a:spcPts val="600"/>
              </a:spcAft>
            </a:pPr>
            <a:r>
              <a:rPr lang="en-US" sz="2000" dirty="0">
                <a:latin typeface="Open Sans" panose="020B0606030504020204" pitchFamily="34" charset="0"/>
                <a:ea typeface="Open Sans" panose="020B0606030504020204" pitchFamily="34" charset="0"/>
                <a:cs typeface="Open Sans" panose="020B0606030504020204" pitchFamily="34" charset="0"/>
              </a:rPr>
              <a:t>Credit increased from $2,000 per child to $3,000 per child 6-17 yrs old and $3,600 per child under 6</a:t>
            </a:r>
          </a:p>
        </p:txBody>
      </p:sp>
      <p:sp>
        <p:nvSpPr>
          <p:cNvPr id="5" name="Rectangle 5">
            <a:extLst>
              <a:ext uri="{FF2B5EF4-FFF2-40B4-BE49-F238E27FC236}">
                <a16:creationId xmlns:a16="http://schemas.microsoft.com/office/drawing/2014/main" id="{C8075815-D92A-48B6-AB0D-C922483893BB}"/>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22</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81819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1117642" y="146756"/>
            <a:ext cx="6533158" cy="681277"/>
          </a:xfrm>
        </p:spPr>
        <p:txBody>
          <a:bodyPr>
            <a:normAutofit fontScale="90000"/>
          </a:bodyPr>
          <a:lstStyle/>
          <a:p>
            <a:pPr algn="l"/>
            <a:r>
              <a:rPr lang="en-US" sz="2800" b="1" dirty="0">
                <a:latin typeface="Open Sans"/>
              </a:rPr>
              <a:t>The improvements are game-changers!</a:t>
            </a:r>
          </a:p>
        </p:txBody>
      </p:sp>
      <p:pic>
        <p:nvPicPr>
          <p:cNvPr id="3" name="Picture 2">
            <a:extLst>
              <a:ext uri="{FF2B5EF4-FFF2-40B4-BE49-F238E27FC236}">
                <a16:creationId xmlns:a16="http://schemas.microsoft.com/office/drawing/2014/main" id="{66C69C67-E7C8-4A10-A120-ECF004AD82C1}"/>
              </a:ext>
            </a:extLst>
          </p:cNvPr>
          <p:cNvPicPr>
            <a:picLocks noChangeAspect="1"/>
          </p:cNvPicPr>
          <p:nvPr/>
        </p:nvPicPr>
        <p:blipFill>
          <a:blip r:embed="rId3"/>
          <a:stretch>
            <a:fillRect/>
          </a:stretch>
        </p:blipFill>
        <p:spPr>
          <a:xfrm>
            <a:off x="929000" y="901211"/>
            <a:ext cx="6910442" cy="2123655"/>
          </a:xfrm>
          <a:prstGeom prst="rect">
            <a:avLst/>
          </a:prstGeom>
        </p:spPr>
      </p:pic>
      <p:pic>
        <p:nvPicPr>
          <p:cNvPr id="6" name="Picture 5">
            <a:extLst>
              <a:ext uri="{FF2B5EF4-FFF2-40B4-BE49-F238E27FC236}">
                <a16:creationId xmlns:a16="http://schemas.microsoft.com/office/drawing/2014/main" id="{4FE1F3F9-12E6-4946-A614-2EB1B3023913}"/>
              </a:ext>
            </a:extLst>
          </p:cNvPr>
          <p:cNvPicPr>
            <a:picLocks noChangeAspect="1"/>
          </p:cNvPicPr>
          <p:nvPr/>
        </p:nvPicPr>
        <p:blipFill>
          <a:blip r:embed="rId4"/>
          <a:stretch>
            <a:fillRect/>
          </a:stretch>
        </p:blipFill>
        <p:spPr>
          <a:xfrm>
            <a:off x="826532" y="3148603"/>
            <a:ext cx="6845074" cy="1730448"/>
          </a:xfrm>
          <a:prstGeom prst="rect">
            <a:avLst/>
          </a:prstGeom>
        </p:spPr>
      </p:pic>
      <p:sp>
        <p:nvSpPr>
          <p:cNvPr id="9" name="TextBox 8">
            <a:extLst>
              <a:ext uri="{FF2B5EF4-FFF2-40B4-BE49-F238E27FC236}">
                <a16:creationId xmlns:a16="http://schemas.microsoft.com/office/drawing/2014/main" id="{E2D0533C-8CEE-4A13-9496-A516606034B8}"/>
              </a:ext>
            </a:extLst>
          </p:cNvPr>
          <p:cNvSpPr txBox="1"/>
          <p:nvPr/>
        </p:nvSpPr>
        <p:spPr>
          <a:xfrm rot="16200000">
            <a:off x="-292944" y="1778373"/>
            <a:ext cx="1869621" cy="369332"/>
          </a:xfrm>
          <a:prstGeom prst="rect">
            <a:avLst/>
          </a:prstGeom>
          <a:noFill/>
        </p:spPr>
        <p:txBody>
          <a:bodyPr wrap="square" rtlCol="0">
            <a:spAutoFit/>
          </a:bodyPr>
          <a:lstStyle/>
          <a:p>
            <a:r>
              <a:rPr lang="en-US" b="1" dirty="0">
                <a:solidFill>
                  <a:srgbClr val="D50032"/>
                </a:solidFill>
                <a:latin typeface="Open Sans" panose="020B0606030504020204" pitchFamily="34" charset="0"/>
                <a:ea typeface="Open Sans" panose="020B0606030504020204" pitchFamily="34" charset="0"/>
                <a:cs typeface="Open Sans" panose="020B0606030504020204" pitchFamily="34" charset="0"/>
              </a:rPr>
              <a:t>CTC Expansion</a:t>
            </a:r>
          </a:p>
        </p:txBody>
      </p:sp>
      <p:sp>
        <p:nvSpPr>
          <p:cNvPr id="10" name="TextBox 9">
            <a:extLst>
              <a:ext uri="{FF2B5EF4-FFF2-40B4-BE49-F238E27FC236}">
                <a16:creationId xmlns:a16="http://schemas.microsoft.com/office/drawing/2014/main" id="{CA1C4988-FF40-414B-A543-DED81712EEA5}"/>
              </a:ext>
            </a:extLst>
          </p:cNvPr>
          <p:cNvSpPr txBox="1"/>
          <p:nvPr/>
        </p:nvSpPr>
        <p:spPr>
          <a:xfrm rot="16200000">
            <a:off x="-348735" y="3829161"/>
            <a:ext cx="1981202" cy="369332"/>
          </a:xfrm>
          <a:prstGeom prst="rect">
            <a:avLst/>
          </a:prstGeom>
          <a:noFill/>
        </p:spPr>
        <p:txBody>
          <a:bodyPr wrap="square" rtlCol="0">
            <a:spAutoFit/>
          </a:bodyPr>
          <a:lstStyle/>
          <a:p>
            <a:r>
              <a:rPr lang="en-US" b="1" dirty="0">
                <a:solidFill>
                  <a:srgbClr val="D50032"/>
                </a:solidFill>
                <a:latin typeface="Open Sans" panose="020B0606030504020204" pitchFamily="34" charset="0"/>
                <a:ea typeface="Open Sans" panose="020B0606030504020204" pitchFamily="34" charset="0"/>
                <a:cs typeface="Open Sans" panose="020B0606030504020204" pitchFamily="34" charset="0"/>
              </a:rPr>
              <a:t>EITC Expansion</a:t>
            </a:r>
          </a:p>
        </p:txBody>
      </p:sp>
      <p:sp>
        <p:nvSpPr>
          <p:cNvPr id="14" name="Oval 13">
            <a:extLst>
              <a:ext uri="{FF2B5EF4-FFF2-40B4-BE49-F238E27FC236}">
                <a16:creationId xmlns:a16="http://schemas.microsoft.com/office/drawing/2014/main" id="{A2C866E9-3DA4-42E9-8C08-33F5CF7EBFAA}"/>
              </a:ext>
            </a:extLst>
          </p:cNvPr>
          <p:cNvSpPr/>
          <p:nvPr/>
        </p:nvSpPr>
        <p:spPr>
          <a:xfrm>
            <a:off x="5617029" y="2571750"/>
            <a:ext cx="1118507" cy="520896"/>
          </a:xfrm>
          <a:prstGeom prst="ellipse">
            <a:avLst/>
          </a:prstGeom>
          <a:noFill/>
          <a:ln w="381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71A3DCCC-B2EA-48A3-9962-6FA243443ED2}"/>
              </a:ext>
            </a:extLst>
          </p:cNvPr>
          <p:cNvSpPr/>
          <p:nvPr/>
        </p:nvSpPr>
        <p:spPr>
          <a:xfrm>
            <a:off x="2144486" y="2565019"/>
            <a:ext cx="1118507" cy="520896"/>
          </a:xfrm>
          <a:prstGeom prst="ellipse">
            <a:avLst/>
          </a:prstGeom>
          <a:noFill/>
          <a:ln w="381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78A77DA8-1365-437C-8150-391623024E01}"/>
              </a:ext>
            </a:extLst>
          </p:cNvPr>
          <p:cNvSpPr/>
          <p:nvPr/>
        </p:nvSpPr>
        <p:spPr>
          <a:xfrm>
            <a:off x="2046516" y="4428226"/>
            <a:ext cx="1006928" cy="520896"/>
          </a:xfrm>
          <a:prstGeom prst="ellipse">
            <a:avLst/>
          </a:prstGeom>
          <a:noFill/>
          <a:ln w="38100">
            <a:solidFill>
              <a:srgbClr val="D5003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5">
            <a:extLst>
              <a:ext uri="{FF2B5EF4-FFF2-40B4-BE49-F238E27FC236}">
                <a16:creationId xmlns:a16="http://schemas.microsoft.com/office/drawing/2014/main" id="{2EC04405-2443-4560-B1ED-3E035E47EA05}"/>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23</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91835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302079" y="124102"/>
            <a:ext cx="7380514" cy="700491"/>
          </a:xfrm>
        </p:spPr>
        <p:txBody>
          <a:bodyPr>
            <a:normAutofit/>
          </a:bodyPr>
          <a:lstStyle/>
          <a:p>
            <a:r>
              <a:rPr lang="en-US" sz="3200" b="1" dirty="0">
                <a:latin typeface="Open Sans"/>
              </a:rPr>
              <a:t>New Child Tax Credit payments</a:t>
            </a:r>
          </a:p>
        </p:txBody>
      </p:sp>
      <p:sp>
        <p:nvSpPr>
          <p:cNvPr id="5" name="Content Placeholder 2">
            <a:extLst>
              <a:ext uri="{FF2B5EF4-FFF2-40B4-BE49-F238E27FC236}">
                <a16:creationId xmlns:a16="http://schemas.microsoft.com/office/drawing/2014/main" id="{E8A28AD7-BB04-4CC0-A833-F00B446C7A53}"/>
              </a:ext>
            </a:extLst>
          </p:cNvPr>
          <p:cNvSpPr>
            <a:spLocks noGrp="1"/>
          </p:cNvSpPr>
          <p:nvPr>
            <p:ph idx="1"/>
          </p:nvPr>
        </p:nvSpPr>
        <p:spPr>
          <a:xfrm>
            <a:off x="302079" y="938861"/>
            <a:ext cx="8329613" cy="2280307"/>
          </a:xfrm>
        </p:spPr>
        <p:txBody>
          <a:bodyPr vert="horz" lIns="91440" tIns="45720" rIns="91440" bIns="45720" rtlCol="0" anchor="t">
            <a:noAutofit/>
          </a:bodyPr>
          <a:lstStyle/>
          <a:p>
            <a:pPr>
              <a:lnSpc>
                <a:spcPct val="114000"/>
              </a:lnSpc>
              <a:spcBef>
                <a:spcPts val="0"/>
              </a:spcBef>
              <a:spcAft>
                <a:spcPts val="600"/>
              </a:spcAft>
            </a:pPr>
            <a:r>
              <a:rPr lang="en-US" sz="2200" b="1" dirty="0">
                <a:latin typeface="Open Sans"/>
                <a:ea typeface="Open Sans"/>
                <a:cs typeface="Open Sans"/>
              </a:rPr>
              <a:t>July 15: IRS starts monthly CTC payments to families</a:t>
            </a:r>
          </a:p>
          <a:p>
            <a:pPr lvl="1">
              <a:lnSpc>
                <a:spcPct val="114000"/>
              </a:lnSpc>
              <a:spcBef>
                <a:spcPts val="0"/>
              </a:spcBef>
              <a:spcAft>
                <a:spcPts val="600"/>
              </a:spcAft>
            </a:pPr>
            <a:r>
              <a:rPr lang="en-US" sz="2200" dirty="0">
                <a:solidFill>
                  <a:srgbClr val="000000"/>
                </a:solidFill>
                <a:latin typeface="Open Sans"/>
                <a:ea typeface="Open Sans"/>
                <a:cs typeface="Open Sans"/>
              </a:rPr>
              <a:t>Most families will get $250-300 per child </a:t>
            </a:r>
            <a:endParaRPr lang="en-US" sz="2200" dirty="0">
              <a:latin typeface="Open Sans"/>
              <a:ea typeface="Open Sans"/>
              <a:cs typeface="Open Sans"/>
            </a:endParaRPr>
          </a:p>
          <a:p>
            <a:pPr>
              <a:lnSpc>
                <a:spcPct val="113999"/>
              </a:lnSpc>
              <a:spcBef>
                <a:spcPts val="0"/>
              </a:spcBef>
              <a:spcAft>
                <a:spcPts val="600"/>
              </a:spcAft>
            </a:pPr>
            <a:r>
              <a:rPr lang="en-US" sz="2200" b="1" dirty="0">
                <a:latin typeface="Open Sans"/>
                <a:ea typeface="Open Sans"/>
                <a:cs typeface="Open Sans"/>
              </a:rPr>
              <a:t>Payment will go out each month through December</a:t>
            </a:r>
            <a:endParaRPr lang="en-US" dirty="0"/>
          </a:p>
          <a:p>
            <a:pPr lvl="1">
              <a:lnSpc>
                <a:spcPct val="114000"/>
              </a:lnSpc>
              <a:spcBef>
                <a:spcPts val="0"/>
              </a:spcBef>
              <a:spcAft>
                <a:spcPts val="600"/>
              </a:spcAft>
            </a:pPr>
            <a:r>
              <a:rPr lang="en-US" sz="2200" dirty="0">
                <a:latin typeface="Open Sans"/>
                <a:ea typeface="Open Sans"/>
                <a:cs typeface="Open Sans"/>
              </a:rPr>
              <a:t>This will amount to ½ of their 2021 CTC; other half will be paid as a lump sum at tax time next year</a:t>
            </a:r>
          </a:p>
          <a:p>
            <a:pPr>
              <a:lnSpc>
                <a:spcPct val="114000"/>
              </a:lnSpc>
              <a:spcBef>
                <a:spcPts val="0"/>
              </a:spcBef>
              <a:spcAft>
                <a:spcPts val="600"/>
              </a:spcAft>
            </a:pPr>
            <a:r>
              <a:rPr lang="en-US" sz="2200" dirty="0">
                <a:latin typeface="Open Sans"/>
                <a:ea typeface="Open Sans"/>
                <a:cs typeface="Open Sans"/>
              </a:rPr>
              <a:t>Most will get payments automatically but </a:t>
            </a:r>
            <a:r>
              <a:rPr lang="en-US" sz="2200" b="1" dirty="0">
                <a:latin typeface="Open Sans"/>
                <a:ea typeface="Open Sans"/>
                <a:cs typeface="Open Sans"/>
              </a:rPr>
              <a:t>if you have not filed taxes in last two years, you may need to sign up</a:t>
            </a:r>
          </a:p>
          <a:p>
            <a:pPr>
              <a:lnSpc>
                <a:spcPct val="114000"/>
              </a:lnSpc>
              <a:spcBef>
                <a:spcPts val="0"/>
              </a:spcBef>
              <a:spcAft>
                <a:spcPts val="600"/>
              </a:spcAft>
            </a:pPr>
            <a:r>
              <a:rPr lang="en-US" sz="2200" dirty="0">
                <a:latin typeface="Open Sans"/>
                <a:ea typeface="Open Sans"/>
                <a:cs typeface="Open Sans"/>
              </a:rPr>
              <a:t>Go to </a:t>
            </a:r>
            <a:r>
              <a:rPr lang="en-US" sz="2200" b="1" dirty="0">
                <a:latin typeface="Open Sans"/>
                <a:ea typeface="Open Sans"/>
                <a:cs typeface="Open Sans"/>
                <a:hlinkClick r:id="rId3"/>
              </a:rPr>
              <a:t>www.childtaxcredit.gov</a:t>
            </a:r>
            <a:r>
              <a:rPr lang="en-US" sz="2200" b="1" dirty="0">
                <a:latin typeface="Open Sans"/>
                <a:ea typeface="Open Sans"/>
                <a:cs typeface="Open Sans"/>
              </a:rPr>
              <a:t> </a:t>
            </a:r>
            <a:r>
              <a:rPr lang="en-US" sz="2200" dirty="0">
                <a:latin typeface="Open Sans"/>
                <a:ea typeface="Open Sans"/>
                <a:cs typeface="Open Sans"/>
              </a:rPr>
              <a:t>for more info</a:t>
            </a:r>
          </a:p>
        </p:txBody>
      </p:sp>
      <p:sp>
        <p:nvSpPr>
          <p:cNvPr id="6" name="Rectangle 5">
            <a:extLst>
              <a:ext uri="{FF2B5EF4-FFF2-40B4-BE49-F238E27FC236}">
                <a16:creationId xmlns:a16="http://schemas.microsoft.com/office/drawing/2014/main" id="{01AB454F-9A11-4B9A-890E-401116A626FD}"/>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24</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3947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306944" y="487961"/>
            <a:ext cx="7758545" cy="341153"/>
          </a:xfrm>
        </p:spPr>
        <p:txBody>
          <a:bodyPr>
            <a:noAutofit/>
          </a:bodyPr>
          <a:lstStyle/>
          <a:p>
            <a:pPr algn="l"/>
            <a:r>
              <a:rPr lang="en-US" sz="2800" b="1" dirty="0">
                <a:solidFill>
                  <a:srgbClr val="D50032"/>
                </a:solidFill>
                <a:latin typeface="Open Sans"/>
              </a:rPr>
              <a:t>It is time for Congress to protect workers and children</a:t>
            </a:r>
            <a:endParaRPr lang="en-US" sz="2800" b="1" u="sng" dirty="0">
              <a:solidFill>
                <a:srgbClr val="D50032"/>
              </a:solidFill>
              <a:latin typeface="Open Sans"/>
            </a:endParaRP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457200" y="1252435"/>
            <a:ext cx="8329613" cy="2280307"/>
          </a:xfrm>
        </p:spPr>
        <p:txBody>
          <a:bodyPr vert="horz" lIns="91440" tIns="45720" rIns="91440" bIns="45720" rtlCol="0" anchor="t">
            <a:noAutofit/>
          </a:bodyPr>
          <a:lstStyle/>
          <a:p>
            <a:pPr>
              <a:lnSpc>
                <a:spcPct val="114000"/>
              </a:lnSpc>
              <a:spcBef>
                <a:spcPts val="0"/>
              </a:spcBef>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The CTC expansions could </a:t>
            </a:r>
            <a:r>
              <a:rPr lang="en-US" sz="2200" b="1" dirty="0">
                <a:latin typeface="Open Sans" panose="020B0606030504020204" pitchFamily="34" charset="0"/>
                <a:ea typeface="Open Sans" panose="020B0606030504020204" pitchFamily="34" charset="0"/>
                <a:cs typeface="Open Sans" panose="020B0606030504020204" pitchFamily="34" charset="0"/>
              </a:rPr>
              <a:t>cut child poverty by </a:t>
            </a:r>
            <a:r>
              <a:rPr lang="en-US" sz="2200" b="1"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almost half</a:t>
            </a:r>
            <a:r>
              <a:rPr lang="en-US" sz="2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p>
          <a:p>
            <a:pPr>
              <a:lnSpc>
                <a:spcPct val="114000"/>
              </a:lnSpc>
              <a:spcBef>
                <a:spcPts val="0"/>
              </a:spcBef>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EITC expansion </a:t>
            </a:r>
            <a:r>
              <a:rPr lang="en-US" sz="2200" b="1" dirty="0">
                <a:latin typeface="Open Sans" panose="020B0606030504020204" pitchFamily="34" charset="0"/>
                <a:ea typeface="Open Sans" panose="020B0606030504020204" pitchFamily="34" charset="0"/>
                <a:cs typeface="Open Sans" panose="020B0606030504020204" pitchFamily="34" charset="0"/>
              </a:rPr>
              <a:t>stops low-wage workers from being taxed into poverty</a:t>
            </a:r>
          </a:p>
          <a:p>
            <a:pPr>
              <a:lnSpc>
                <a:spcPct val="114000"/>
              </a:lnSpc>
              <a:spcBef>
                <a:spcPts val="0"/>
              </a:spcBef>
              <a:spcAft>
                <a:spcPts val="600"/>
              </a:spcAft>
            </a:pPr>
            <a:r>
              <a:rPr lang="en-US" sz="2200" dirty="0">
                <a:latin typeface="Open Sans" panose="020B0606030504020204" pitchFamily="34" charset="0"/>
                <a:ea typeface="Open Sans" panose="020B0606030504020204" pitchFamily="34" charset="0"/>
                <a:cs typeface="Open Sans" panose="020B0606030504020204" pitchFamily="34" charset="0"/>
              </a:rPr>
              <a:t>BUT… </a:t>
            </a:r>
            <a:r>
              <a:rPr lang="en-US" sz="2200" b="1" dirty="0">
                <a:latin typeface="Open Sans" panose="020B0606030504020204" pitchFamily="34" charset="0"/>
                <a:ea typeface="Open Sans" panose="020B0606030504020204" pitchFamily="34" charset="0"/>
                <a:cs typeface="Open Sans" panose="020B0606030504020204" pitchFamily="34" charset="0"/>
              </a:rPr>
              <a:t>the changes only last one year </a:t>
            </a:r>
            <a:r>
              <a:rPr lang="en-US" sz="2200" dirty="0">
                <a:latin typeface="Open Sans" panose="020B0606030504020204" pitchFamily="34" charset="0"/>
                <a:ea typeface="Open Sans" panose="020B0606030504020204" pitchFamily="34" charset="0"/>
                <a:cs typeface="Open Sans" panose="020B0606030504020204" pitchFamily="34" charset="0"/>
              </a:rPr>
              <a:t>(including the CTC monthly payment)</a:t>
            </a:r>
          </a:p>
          <a:p>
            <a:pPr marL="0" indent="0">
              <a:lnSpc>
                <a:spcPct val="114000"/>
              </a:lnSpc>
              <a:spcBef>
                <a:spcPts val="0"/>
              </a:spcBef>
              <a:spcAft>
                <a:spcPts val="600"/>
              </a:spcAft>
              <a:buNone/>
            </a:pPr>
            <a:r>
              <a:rPr lang="en-US" sz="2400" b="1" dirty="0">
                <a:solidFill>
                  <a:srgbClr val="D50032"/>
                </a:solidFill>
                <a:latin typeface="Open Sans"/>
              </a:rPr>
              <a:t>Tax credits for low-income workers and families should be made permanent this year.</a:t>
            </a:r>
          </a:p>
          <a:p>
            <a:pPr>
              <a:lnSpc>
                <a:spcPct val="114000"/>
              </a:lnSpc>
              <a:spcBef>
                <a:spcPts val="0"/>
              </a:spcBef>
              <a:spcAft>
                <a:spcPts val="600"/>
              </a:spcAft>
            </a:pP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5">
            <a:extLst>
              <a:ext uri="{FF2B5EF4-FFF2-40B4-BE49-F238E27FC236}">
                <a16:creationId xmlns:a16="http://schemas.microsoft.com/office/drawing/2014/main" id="{081159CA-AEF9-49D5-9D37-13046E35803B}"/>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25</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6620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283678"/>
            <a:ext cx="9143999" cy="341153"/>
          </a:xfrm>
        </p:spPr>
        <p:txBody>
          <a:bodyPr>
            <a:noAutofit/>
          </a:bodyPr>
          <a:lstStyle/>
          <a:p>
            <a:r>
              <a:rPr lang="en-US" sz="3600" b="1" dirty="0">
                <a:ln w="3175">
                  <a:solidFill>
                    <a:schemeClr val="tx1"/>
                  </a:solidFill>
                </a:ln>
                <a:solidFill>
                  <a:schemeClr val="bg1"/>
                </a:solidFill>
                <a:latin typeface="Open Sans"/>
              </a:rPr>
              <a:t>July U.S. Poverty Action</a:t>
            </a:r>
            <a:endParaRPr lang="en-US" sz="3600" b="1" u="sng" dirty="0">
              <a:ln w="3175">
                <a:solidFill>
                  <a:schemeClr val="tx1"/>
                </a:solidFill>
              </a:ln>
              <a:solidFill>
                <a:schemeClr val="bg1"/>
              </a:solidFill>
              <a:latin typeface="Open Sans"/>
              <a:ea typeface="Open Sans"/>
              <a:cs typeface="Open Sans"/>
            </a:endParaRPr>
          </a:p>
        </p:txBody>
      </p:sp>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228600" y="898675"/>
            <a:ext cx="8538414" cy="3961147"/>
          </a:xfrm>
          <a:solidFill>
            <a:srgbClr val="29B5CF"/>
          </a:solidFill>
        </p:spPr>
        <p:txBody>
          <a:bodyPr vert="horz" lIns="91440" tIns="45720" rIns="91440" bIns="45720" rtlCol="0" anchor="t">
            <a:noAutofit/>
          </a:bodyPr>
          <a:lstStyle/>
          <a:p>
            <a:pPr marL="0" indent="0">
              <a:lnSpc>
                <a:spcPct val="114000"/>
              </a:lnSpc>
              <a:spcBef>
                <a:spcPts val="0"/>
              </a:spcBef>
              <a:spcAft>
                <a:spcPts val="1200"/>
              </a:spcAft>
              <a:buNone/>
            </a:pPr>
            <a:r>
              <a:rPr lang="en-US" sz="2200" dirty="0">
                <a:latin typeface="Open Sans"/>
                <a:ea typeface="Open Sans" panose="020B0606030504020204" pitchFamily="34" charset="0"/>
                <a:cs typeface="Open Sans" panose="020B0606030504020204" pitchFamily="34" charset="0"/>
              </a:rPr>
              <a:t>Submit your own letters to the editor this month:</a:t>
            </a:r>
          </a:p>
          <a:p>
            <a:pPr>
              <a:lnSpc>
                <a:spcPct val="114000"/>
              </a:lnSpc>
              <a:spcBef>
                <a:spcPts val="0"/>
              </a:spcBef>
              <a:spcAft>
                <a:spcPts val="1200"/>
              </a:spcAft>
            </a:pPr>
            <a:r>
              <a:rPr lang="en-US" sz="2200" b="1" dirty="0">
                <a:latin typeface="Open Sans"/>
                <a:ea typeface="Open Sans" panose="020B0606030504020204" pitchFamily="34" charset="0"/>
                <a:cs typeface="Open Sans" panose="020B0606030504020204" pitchFamily="34" charset="0"/>
              </a:rPr>
              <a:t>Remind people about the new CTC monthly payments and urge Congress to make the EITC and CTC provisions permanent. </a:t>
            </a:r>
          </a:p>
          <a:p>
            <a:pPr>
              <a:lnSpc>
                <a:spcPct val="114000"/>
              </a:lnSpc>
              <a:spcBef>
                <a:spcPts val="0"/>
              </a:spcBef>
              <a:spcAft>
                <a:spcPts val="1200"/>
              </a:spcAft>
            </a:pPr>
            <a:r>
              <a:rPr lang="en-US" sz="2200" b="1" dirty="0">
                <a:latin typeface="Open Sans"/>
                <a:ea typeface="Open Sans" panose="020B0606030504020204" pitchFamily="34" charset="0"/>
                <a:cs typeface="Open Sans" panose="020B0606030504020204" pitchFamily="34" charset="0"/>
              </a:rPr>
              <a:t>Call on Congress to commit to guaranteed, multi-year funding for the Housing Choice Voucher program so that all eligible renters can get help. </a:t>
            </a:r>
          </a:p>
          <a:p>
            <a:pPr marL="0" indent="0">
              <a:lnSpc>
                <a:spcPct val="114000"/>
              </a:lnSpc>
              <a:spcBef>
                <a:spcPts val="0"/>
              </a:spcBef>
              <a:spcAft>
                <a:spcPts val="1200"/>
              </a:spcAft>
              <a:buNone/>
            </a:pPr>
            <a:r>
              <a:rPr lang="en-US" sz="2200" dirty="0">
                <a:latin typeface="Open Sans"/>
                <a:ea typeface="Open Sans" panose="020B0606030504020204" pitchFamily="34" charset="0"/>
                <a:cs typeface="Open Sans" panose="020B0606030504020204" pitchFamily="34" charset="0"/>
              </a:rPr>
              <a:t>The July 2021 U.S. Poverty Action has template LTEs and other resources at: </a:t>
            </a:r>
            <a:r>
              <a:rPr lang="en-US" sz="2200" dirty="0">
                <a:solidFill>
                  <a:schemeClr val="bg1"/>
                </a:solidFill>
                <a:latin typeface="Open Sans"/>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https://results.org/volunteers/monthly-actions/</a:t>
            </a:r>
            <a:r>
              <a:rPr lang="en-US" sz="2200" dirty="0">
                <a:solidFill>
                  <a:schemeClr val="bg1"/>
                </a:solidFill>
                <a:latin typeface="Open Sans"/>
                <a:ea typeface="Open Sans" panose="020B0606030504020204" pitchFamily="34" charset="0"/>
                <a:cs typeface="Open Sans" panose="020B0606030504020204" pitchFamily="34" charset="0"/>
              </a:rPr>
              <a:t> </a:t>
            </a:r>
          </a:p>
        </p:txBody>
      </p:sp>
      <p:sp>
        <p:nvSpPr>
          <p:cNvPr id="5" name="Rectangle 5">
            <a:extLst>
              <a:ext uri="{FF2B5EF4-FFF2-40B4-BE49-F238E27FC236}">
                <a16:creationId xmlns:a16="http://schemas.microsoft.com/office/drawing/2014/main" id="{553187D1-D309-4455-A9E7-3F2192C4592A}"/>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26</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9848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48ADDA-6576-405C-8C67-7B321506DFDD}"/>
              </a:ext>
            </a:extLst>
          </p:cNvPr>
          <p:cNvSpPr>
            <a:spLocks noGrp="1"/>
          </p:cNvSpPr>
          <p:nvPr>
            <p:ph idx="1"/>
          </p:nvPr>
        </p:nvSpPr>
        <p:spPr>
          <a:xfrm>
            <a:off x="228600" y="751150"/>
            <a:ext cx="8743950" cy="4144978"/>
          </a:xfrm>
        </p:spPr>
        <p:txBody>
          <a:bodyPr vert="horz" lIns="91440" tIns="45720" rIns="91440" bIns="45720" rtlCol="0" anchor="t">
            <a:noAutofit/>
          </a:bodyPr>
          <a:lstStyle/>
          <a:p>
            <a:pPr marL="0" lvl="1" indent="0">
              <a:lnSpc>
                <a:spcPct val="114000"/>
              </a:lnSpc>
              <a:spcBef>
                <a:spcPts val="0"/>
              </a:spcBef>
              <a:spcAft>
                <a:spcPts val="400"/>
              </a:spcAft>
              <a:buNone/>
            </a:pPr>
            <a:r>
              <a:rPr lang="en-US" sz="1800" b="1" kern="1200" dirty="0">
                <a:effectLst/>
                <a:latin typeface="Open Sans"/>
                <a:ea typeface="Open Sans" panose="020B0606030504020204" pitchFamily="34" charset="0"/>
                <a:cs typeface="Open Sans" panose="020B0606030504020204" pitchFamily="34" charset="0"/>
              </a:rPr>
              <a:t>Main Resources</a:t>
            </a:r>
          </a:p>
          <a:p>
            <a:pPr marL="288925" lvl="1">
              <a:lnSpc>
                <a:spcPct val="114000"/>
              </a:lnSpc>
              <a:spcBef>
                <a:spcPts val="0"/>
              </a:spcBef>
              <a:spcAft>
                <a:spcPts val="400"/>
              </a:spcAft>
            </a:pPr>
            <a:r>
              <a:rPr lang="en-US" sz="1800" kern="1200" dirty="0">
                <a:effectLst/>
                <a:latin typeface="Open Sans"/>
                <a:ea typeface="Open Sans" panose="020B0606030504020204" pitchFamily="34" charset="0"/>
                <a:cs typeface="Open Sans" panose="020B0606030504020204" pitchFamily="34" charset="0"/>
              </a:rPr>
              <a:t>Monthly Action Sheets: </a:t>
            </a:r>
            <a:r>
              <a:rPr lang="en-US" sz="1800" dirty="0">
                <a:latin typeface="Open Sans"/>
                <a:ea typeface="Open Sans" panose="020B0606030504020204" pitchFamily="34" charset="0"/>
                <a:cs typeface="Open Sans" panose="020B0606030504020204" pitchFamily="34" charset="0"/>
                <a:hlinkClick r:id="rId3"/>
              </a:rPr>
              <a:t>https://results.org/volunteers/monthly-actions/</a:t>
            </a:r>
            <a:r>
              <a:rPr lang="en-US" sz="1800" dirty="0">
                <a:latin typeface="Open Sans"/>
                <a:ea typeface="Open Sans" panose="020B0606030504020204" pitchFamily="34" charset="0"/>
                <a:cs typeface="Open Sans" panose="020B0606030504020204" pitchFamily="34" charset="0"/>
              </a:rPr>
              <a:t>  </a:t>
            </a:r>
            <a:endParaRPr lang="en-US" sz="1800" kern="1200" dirty="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dirty="0">
                <a:latin typeface="Open Sans"/>
                <a:ea typeface="Open Sans" panose="020B0606030504020204" pitchFamily="34" charset="0"/>
                <a:cs typeface="Open Sans" panose="020B0606030504020204" pitchFamily="34" charset="0"/>
              </a:rPr>
              <a:t>Lobby Resources: </a:t>
            </a:r>
            <a:r>
              <a:rPr lang="en-US" sz="1800" dirty="0">
                <a:latin typeface="Open Sans"/>
                <a:ea typeface="Open Sans" panose="020B0606030504020204" pitchFamily="34" charset="0"/>
                <a:cs typeface="Open Sans" panose="020B0606030504020204" pitchFamily="34" charset="0"/>
                <a:hlinkClick r:id="rId4"/>
              </a:rPr>
              <a:t>https://results.org/volunteers/lobbying/</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kern="1200" dirty="0">
                <a:effectLst/>
                <a:latin typeface="Open Sans"/>
                <a:ea typeface="Open Sans" panose="020B0606030504020204" pitchFamily="34" charset="0"/>
                <a:cs typeface="Open Sans" panose="020B0606030504020204" pitchFamily="34" charset="0"/>
              </a:rPr>
              <a:t>Laser Talks: </a:t>
            </a:r>
            <a:r>
              <a:rPr lang="en-US" sz="1800" dirty="0">
                <a:latin typeface="Open Sans"/>
                <a:ea typeface="Open Sans" panose="020B0606030504020204" pitchFamily="34" charset="0"/>
                <a:cs typeface="Open Sans" panose="020B0606030504020204" pitchFamily="34" charset="0"/>
                <a:hlinkClick r:id="rId5"/>
              </a:rPr>
              <a:t>https://results.org/volunteers/laser-talks/</a:t>
            </a:r>
            <a:r>
              <a:rPr lang="en-US" sz="1800" dirty="0">
                <a:latin typeface="Open Sans"/>
                <a:ea typeface="Open Sans" panose="020B0606030504020204" pitchFamily="34" charset="0"/>
                <a:cs typeface="Open Sans" panose="020B0606030504020204" pitchFamily="34" charset="0"/>
              </a:rPr>
              <a:t> </a:t>
            </a:r>
            <a:endParaRPr lang="en-US" sz="1800" kern="1200" dirty="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dirty="0">
                <a:latin typeface="Open Sans"/>
                <a:ea typeface="Open Sans" panose="020B0606030504020204" pitchFamily="34" charset="0"/>
                <a:cs typeface="Open Sans" panose="020B0606030504020204" pitchFamily="34" charset="0"/>
              </a:rPr>
              <a:t>Lobby Report Form: </a:t>
            </a:r>
            <a:r>
              <a:rPr lang="en-US" sz="1800" dirty="0">
                <a:latin typeface="Open Sans"/>
                <a:ea typeface="Open Sans" panose="020B0606030504020204" pitchFamily="34" charset="0"/>
                <a:cs typeface="Open Sans" panose="020B0606030504020204" pitchFamily="34" charset="0"/>
                <a:hlinkClick r:id="rId6"/>
              </a:rPr>
              <a:t>www.</a:t>
            </a:r>
            <a:r>
              <a:rPr lang="en-US" sz="1800" i="0" dirty="0">
                <a:solidFill>
                  <a:srgbClr val="212529"/>
                </a:solidFill>
                <a:effectLst/>
                <a:latin typeface="Open Sans"/>
                <a:ea typeface="Open Sans" panose="020B0606030504020204" pitchFamily="34" charset="0"/>
                <a:cs typeface="Open Sans" panose="020B0606030504020204" pitchFamily="34" charset="0"/>
                <a:hlinkClick r:id="rId6"/>
              </a:rPr>
              <a:t>tinyurl.com/RESLobbyReport</a:t>
            </a:r>
            <a:r>
              <a:rPr lang="en-US" sz="1800" dirty="0">
                <a:solidFill>
                  <a:srgbClr val="212529"/>
                </a:solidFill>
                <a:latin typeface="Open Sans"/>
                <a:ea typeface="Open Sans" panose="020B0606030504020204" pitchFamily="34" charset="0"/>
                <a:cs typeface="Open Sans" panose="020B0606030504020204" pitchFamily="34" charset="0"/>
              </a:rPr>
              <a:t>  </a:t>
            </a:r>
            <a:endParaRPr lang="en-US" sz="1800" i="0" dirty="0">
              <a:solidFill>
                <a:srgbClr val="212529"/>
              </a:solidFill>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kern="1200" dirty="0">
                <a:effectLst/>
                <a:latin typeface="Open Sans"/>
                <a:ea typeface="Open Sans" panose="020B0606030504020204" pitchFamily="34" charset="0"/>
                <a:cs typeface="Open Sans" panose="020B0606030504020204" pitchFamily="34" charset="0"/>
              </a:rPr>
              <a:t>EITC and CTC stats by state: </a:t>
            </a:r>
            <a:r>
              <a:rPr lang="en-US" sz="1800" kern="1200" dirty="0">
                <a:effectLst/>
                <a:latin typeface="Open Sans"/>
                <a:ea typeface="Open Sans" panose="020B0606030504020204" pitchFamily="34" charset="0"/>
                <a:cs typeface="Open Sans" panose="020B0606030504020204" pitchFamily="34" charset="0"/>
                <a:hlinkClick r:id="rId7"/>
              </a:rPr>
              <a:t>https://www.cbpp.org/research/federal-tax/congress-should-adopt-american-families-plans-permanent-expansions-of-child</a:t>
            </a:r>
            <a:r>
              <a:rPr lang="en-US" sz="1800" kern="1200" dirty="0">
                <a:effectLst/>
                <a:latin typeface="Open Sans"/>
                <a:ea typeface="Open Sans" panose="020B0606030504020204" pitchFamily="34" charset="0"/>
                <a:cs typeface="Open Sans" panose="020B0606030504020204" pitchFamily="34" charset="0"/>
              </a:rPr>
              <a:t> </a:t>
            </a:r>
          </a:p>
          <a:p>
            <a:pPr marL="288925" lvl="1">
              <a:lnSpc>
                <a:spcPct val="114000"/>
              </a:lnSpc>
              <a:spcBef>
                <a:spcPts val="0"/>
              </a:spcBef>
              <a:spcAft>
                <a:spcPts val="400"/>
              </a:spcAft>
            </a:pPr>
            <a:r>
              <a:rPr lang="en-US" sz="1800" kern="1200" dirty="0">
                <a:effectLst/>
                <a:latin typeface="Open Sans"/>
                <a:ea typeface="Open Sans" panose="020B0606030504020204" pitchFamily="34" charset="0"/>
                <a:cs typeface="Open Sans" panose="020B0606030504020204" pitchFamily="34" charset="0"/>
              </a:rPr>
              <a:t>State housing data </a:t>
            </a:r>
            <a:r>
              <a:rPr lang="en-US" sz="1800" u="sng" dirty="0">
                <a:latin typeface="Open Sans"/>
                <a:ea typeface="Open Sans" panose="020B0606030504020204" pitchFamily="34" charset="0"/>
                <a:cs typeface="Open Sans" panose="020B0606030504020204" pitchFamily="34" charset="0"/>
                <a:hlinkClick r:id="rId8"/>
              </a:rPr>
              <a:t>https://nlihc.org/housing-needs-by-state</a:t>
            </a:r>
            <a:r>
              <a:rPr lang="en-US" sz="1800" u="sng" dirty="0">
                <a:latin typeface="Open Sans"/>
                <a:ea typeface="Open Sans" panose="020B0606030504020204" pitchFamily="34" charset="0"/>
                <a:cs typeface="Open Sans" panose="020B0606030504020204" pitchFamily="34" charset="0"/>
              </a:rPr>
              <a:t> </a:t>
            </a:r>
            <a:endParaRPr lang="en-US" sz="1800" kern="1200" dirty="0">
              <a:effectLst/>
              <a:latin typeface="Open Sans" panose="020B0606030504020204" pitchFamily="34" charset="0"/>
              <a:ea typeface="Open Sans" panose="020B0606030504020204" pitchFamily="34" charset="0"/>
              <a:cs typeface="Open Sans" panose="020B0606030504020204" pitchFamily="34" charset="0"/>
            </a:endParaRPr>
          </a:p>
          <a:p>
            <a:pPr marL="288925" lvl="1">
              <a:lnSpc>
                <a:spcPct val="114000"/>
              </a:lnSpc>
              <a:spcBef>
                <a:spcPts val="0"/>
              </a:spcBef>
              <a:spcAft>
                <a:spcPts val="400"/>
              </a:spcAft>
            </a:pPr>
            <a:r>
              <a:rPr lang="en-US" sz="1800" kern="1200" dirty="0">
                <a:effectLst/>
                <a:latin typeface="Open Sans"/>
                <a:ea typeface="Open Sans" panose="020B0606030504020204" pitchFamily="34" charset="0"/>
                <a:cs typeface="Open Sans" panose="020B0606030504020204" pitchFamily="34" charset="0"/>
              </a:rPr>
              <a:t>Columbia University poverty data on expanding CTC: </a:t>
            </a:r>
            <a:r>
              <a:rPr lang="en-US" sz="1800" i="0" dirty="0">
                <a:solidFill>
                  <a:srgbClr val="212529"/>
                </a:solidFill>
                <a:effectLst/>
                <a:latin typeface="Open Sans"/>
                <a:ea typeface="Open Sans" panose="020B0606030504020204" pitchFamily="34" charset="0"/>
                <a:cs typeface="Open Sans" panose="020B0606030504020204" pitchFamily="34" charset="0"/>
                <a:hlinkClick r:id="rId9"/>
              </a:rPr>
              <a:t>www.tinyurl.com/ColumbiaCTC</a:t>
            </a:r>
            <a:r>
              <a:rPr lang="en-US" sz="1800" i="0" dirty="0">
                <a:solidFill>
                  <a:srgbClr val="212529"/>
                </a:solidFill>
                <a:effectLst/>
                <a:latin typeface="Open Sans"/>
                <a:ea typeface="Open Sans" panose="020B0606030504020204" pitchFamily="34" charset="0"/>
                <a:cs typeface="Open Sans" panose="020B0606030504020204" pitchFamily="34" charset="0"/>
              </a:rPr>
              <a:t> and</a:t>
            </a:r>
            <a:r>
              <a:rPr lang="en-US" sz="1800" dirty="0">
                <a:solidFill>
                  <a:srgbClr val="212529"/>
                </a:solidFill>
                <a:latin typeface="Open Sans"/>
                <a:ea typeface="Open Sans" panose="020B0606030504020204" pitchFamily="34" charset="0"/>
                <a:cs typeface="Open Sans" panose="020B0606030504020204" pitchFamily="34" charset="0"/>
              </a:rPr>
              <a:t> expanding </a:t>
            </a:r>
            <a:r>
              <a:rPr lang="en-US" sz="1800" i="0" dirty="0">
                <a:solidFill>
                  <a:srgbClr val="212529"/>
                </a:solidFill>
                <a:effectLst/>
                <a:latin typeface="Open Sans"/>
                <a:ea typeface="Open Sans" panose="020B0606030504020204" pitchFamily="34" charset="0"/>
                <a:cs typeface="Open Sans" panose="020B0606030504020204" pitchFamily="34" charset="0"/>
              </a:rPr>
              <a:t>HCVs </a:t>
            </a:r>
            <a:r>
              <a:rPr lang="en-US" sz="1800" dirty="0">
                <a:solidFill>
                  <a:srgbClr val="212529"/>
                </a:solidFill>
                <a:latin typeface="Open Sans"/>
                <a:ea typeface="Open Sans" panose="020B0606030504020204" pitchFamily="34" charset="0"/>
                <a:cs typeface="Open Sans" panose="020B0606030504020204" pitchFamily="34" charset="0"/>
              </a:rPr>
              <a:t>with </a:t>
            </a:r>
            <a:r>
              <a:rPr lang="en-US" sz="1800" i="0" dirty="0">
                <a:solidFill>
                  <a:srgbClr val="212529"/>
                </a:solidFill>
                <a:effectLst/>
                <a:latin typeface="Open Sans"/>
                <a:ea typeface="Open Sans" panose="020B0606030504020204" pitchFamily="34" charset="0"/>
                <a:cs typeface="Open Sans" panose="020B0606030504020204" pitchFamily="34" charset="0"/>
              </a:rPr>
              <a:t>CTC:</a:t>
            </a:r>
            <a:r>
              <a:rPr lang="en-US" sz="1800" dirty="0">
                <a:solidFill>
                  <a:srgbClr val="212529"/>
                </a:solidFill>
                <a:latin typeface="Open Sans"/>
                <a:ea typeface="Open Sans" panose="020B0606030504020204" pitchFamily="34" charset="0"/>
                <a:cs typeface="Open Sans" panose="020B0606030504020204" pitchFamily="34" charset="0"/>
              </a:rPr>
              <a:t> </a:t>
            </a:r>
            <a:r>
              <a:rPr lang="en-US" sz="1800" i="0" dirty="0">
                <a:solidFill>
                  <a:srgbClr val="212529"/>
                </a:solidFill>
                <a:effectLst/>
                <a:latin typeface="Open Sans"/>
                <a:ea typeface="Open Sans" panose="020B0606030504020204" pitchFamily="34" charset="0"/>
                <a:cs typeface="Open Sans" panose="020B0606030504020204" pitchFamily="34" charset="0"/>
              </a:rPr>
              <a:t> </a:t>
            </a:r>
            <a:r>
              <a:rPr lang="en-US" sz="1800" dirty="0">
                <a:latin typeface="Open Sans"/>
                <a:ea typeface="Open Sans" panose="020B0606030504020204" pitchFamily="34" charset="0"/>
                <a:cs typeface="Open Sans" panose="020B0606030504020204" pitchFamily="34" charset="0"/>
                <a:hlinkClick r:id="rId10"/>
              </a:rPr>
              <a:t>www.</a:t>
            </a:r>
            <a:r>
              <a:rPr lang="en-US" sz="1800" dirty="0">
                <a:solidFill>
                  <a:srgbClr val="212529"/>
                </a:solidFill>
                <a:latin typeface="Open Sans"/>
                <a:ea typeface="Open Sans" panose="020B0606030504020204" pitchFamily="34" charset="0"/>
                <a:cs typeface="Open Sans" panose="020B0606030504020204" pitchFamily="34" charset="0"/>
                <a:hlinkClick r:id="rId10"/>
              </a:rPr>
              <a:t>tinyurl.com/ColumbiaHousingCTC</a:t>
            </a:r>
            <a:r>
              <a:rPr lang="en-US" sz="1800" dirty="0">
                <a:solidFill>
                  <a:srgbClr val="212529"/>
                </a:solidFill>
                <a:latin typeface="Open Sans"/>
                <a:ea typeface="Open Sans" panose="020B0606030504020204" pitchFamily="34" charset="0"/>
                <a:cs typeface="Open Sans" panose="020B0606030504020204" pitchFamily="34" charset="0"/>
              </a:rPr>
              <a:t>  </a:t>
            </a:r>
            <a:endParaRPr lang="en-US" sz="1800" dirty="0">
              <a:latin typeface="Open Sans" panose="020B0606030504020204" pitchFamily="34" charset="0"/>
              <a:ea typeface="Open Sans" panose="020B0606030504020204" pitchFamily="34" charset="0"/>
              <a:cs typeface="Open Sans" panose="020B0606030504020204" pitchFamily="34" charset="0"/>
            </a:endParaRPr>
          </a:p>
          <a:p>
            <a:pPr algn="ctr">
              <a:lnSpc>
                <a:spcPct val="124000"/>
              </a:lnSpc>
              <a:spcBef>
                <a:spcPts val="0"/>
              </a:spcBef>
            </a:pP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1">
            <a:extLst>
              <a:ext uri="{FF2B5EF4-FFF2-40B4-BE49-F238E27FC236}">
                <a16:creationId xmlns:a16="http://schemas.microsoft.com/office/drawing/2014/main" id="{B9443825-57B1-4328-8F7E-A985C293A62D}"/>
              </a:ext>
            </a:extLst>
          </p:cNvPr>
          <p:cNvSpPr>
            <a:spLocks noGrp="1"/>
          </p:cNvSpPr>
          <p:nvPr>
            <p:ph type="title"/>
          </p:nvPr>
        </p:nvSpPr>
        <p:spPr>
          <a:xfrm>
            <a:off x="457200" y="107705"/>
            <a:ext cx="7559863" cy="643445"/>
          </a:xfrm>
        </p:spPr>
        <p:txBody>
          <a:bodyPr>
            <a:normAutofit/>
          </a:bodyPr>
          <a:lstStyle/>
          <a:p>
            <a:r>
              <a:rPr lang="en-US" sz="2800" b="1" dirty="0">
                <a:latin typeface="Open Sans"/>
              </a:rPr>
              <a:t>July U.S. Poverty Action Resources</a:t>
            </a:r>
          </a:p>
        </p:txBody>
      </p:sp>
      <p:sp>
        <p:nvSpPr>
          <p:cNvPr id="5" name="Rectangle 5">
            <a:extLst>
              <a:ext uri="{FF2B5EF4-FFF2-40B4-BE49-F238E27FC236}">
                <a16:creationId xmlns:a16="http://schemas.microsoft.com/office/drawing/2014/main" id="{ACFFD4D0-C895-4CBD-BDB5-281DCF4672CD}"/>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27</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7141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141371" y="395665"/>
            <a:ext cx="8607817" cy="4848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Open Sans"/>
                <a:ea typeface="Open Sans"/>
                <a:cs typeface="Open Sans"/>
              </a:rPr>
              <a:t>RESULTS Op-ed Workshop</a:t>
            </a:r>
          </a:p>
          <a:p>
            <a:pPr algn="ctr"/>
            <a:r>
              <a:rPr lang="en-US" sz="2400" b="1" dirty="0">
                <a:latin typeface="Open Sans"/>
                <a:ea typeface="Open Sans"/>
                <a:cs typeface="Open Sans"/>
              </a:rPr>
              <a:t>Tuesday, July 20, 9:00 pm ET</a:t>
            </a:r>
          </a:p>
          <a:p>
            <a:endParaRPr lang="en-US" sz="2000" b="1" dirty="0">
              <a:latin typeface="Open Sans"/>
              <a:ea typeface="Open Sans"/>
              <a:cs typeface="Open Sans"/>
            </a:endParaRPr>
          </a:p>
          <a:p>
            <a:pPr algn="ctr"/>
            <a:r>
              <a:rPr lang="en-US" sz="2000" dirty="0">
                <a:latin typeface="Open Sans"/>
                <a:ea typeface="+mn-lt"/>
                <a:cs typeface="+mn-lt"/>
              </a:rPr>
              <a:t>Register at: </a:t>
            </a:r>
            <a:r>
              <a:rPr lang="en-US" sz="2000" dirty="0">
                <a:latin typeface="Open Sans"/>
                <a:ea typeface="+mn-lt"/>
                <a:cs typeface="+mn-lt"/>
                <a:hlinkClick r:id="rId3"/>
              </a:rPr>
              <a:t>https://results.zoom.us/meeting/register/tJAqd-6trzwtGd2fU8sONULOMASo-Yg57o62</a:t>
            </a:r>
            <a:r>
              <a:rPr lang="en-US" sz="2000" dirty="0">
                <a:latin typeface="Open Sans"/>
                <a:ea typeface="+mn-lt"/>
                <a:cs typeface="+mn-lt"/>
              </a:rPr>
              <a:t> </a:t>
            </a:r>
            <a:endParaRPr lang="en-US" sz="2000" dirty="0">
              <a:latin typeface="Open Sans"/>
              <a:ea typeface="Open Sans"/>
              <a:cs typeface="Open Sans"/>
            </a:endParaRPr>
          </a:p>
          <a:p>
            <a:endParaRPr lang="en-US" sz="2000" b="1" dirty="0">
              <a:latin typeface="Open Sans"/>
              <a:ea typeface="Open Sans"/>
              <a:cs typeface="Open Sans"/>
            </a:endParaRPr>
          </a:p>
          <a:p>
            <a:pPr algn="ctr">
              <a:lnSpc>
                <a:spcPct val="114000"/>
              </a:lnSpc>
              <a:spcAft>
                <a:spcPts val="1800"/>
              </a:spcAft>
            </a:pPr>
            <a:r>
              <a:rPr lang="en-US" sz="2000" dirty="0">
                <a:latin typeface="Open Sans"/>
                <a:ea typeface="+mn-lt"/>
                <a:cs typeface="+mn-lt"/>
              </a:rPr>
              <a:t>Join us to start writing your own op-ed</a:t>
            </a:r>
          </a:p>
          <a:p>
            <a:pPr algn="ctr">
              <a:lnSpc>
                <a:spcPct val="114000"/>
              </a:lnSpc>
              <a:spcAft>
                <a:spcPts val="1800"/>
              </a:spcAft>
            </a:pPr>
            <a:r>
              <a:rPr lang="en-US" sz="2000" dirty="0">
                <a:latin typeface="Open Sans"/>
                <a:ea typeface="+mn-lt"/>
                <a:cs typeface="+mn-lt"/>
              </a:rPr>
              <a:t>Bring an idea or a draft first sentence of your op-ed to get started </a:t>
            </a:r>
          </a:p>
          <a:p>
            <a:pPr algn="ctr">
              <a:lnSpc>
                <a:spcPct val="114000"/>
              </a:lnSpc>
              <a:spcAft>
                <a:spcPts val="1800"/>
              </a:spcAft>
            </a:pPr>
            <a:r>
              <a:rPr lang="en-US" sz="1600" i="1" dirty="0">
                <a:latin typeface="Open Sans"/>
                <a:ea typeface="+mn-lt"/>
                <a:cs typeface="+mn-lt"/>
              </a:rPr>
              <a:t>Also, we recommend you listen to previous op-ed overview training beforehand. You can find the recording and slides at: </a:t>
            </a:r>
            <a:r>
              <a:rPr lang="en-US" sz="1600" i="1" dirty="0">
                <a:latin typeface="Open Sans"/>
                <a:ea typeface="+mn-lt"/>
                <a:cs typeface="+mn-lt"/>
                <a:hlinkClick r:id="rId4"/>
              </a:rPr>
              <a:t>https://results.org/resources/results-op-ed-101-training/</a:t>
            </a:r>
            <a:r>
              <a:rPr lang="en-US" sz="1600" i="1" dirty="0">
                <a:latin typeface="Open Sans"/>
                <a:ea typeface="+mn-lt"/>
                <a:cs typeface="+mn-lt"/>
              </a:rPr>
              <a:t>.</a:t>
            </a:r>
          </a:p>
          <a:p>
            <a:endParaRPr lang="en-US" i="1" dirty="0">
              <a:latin typeface="Open Sans"/>
              <a:ea typeface="+mn-lt"/>
              <a:cs typeface="+mn-lt"/>
            </a:endParaRPr>
          </a:p>
          <a:p>
            <a:endParaRPr lang="en-US" sz="2000" b="1" dirty="0">
              <a:latin typeface="Open Sans"/>
              <a:ea typeface="Open Sans"/>
              <a:cs typeface="Open Sans"/>
            </a:endParaRPr>
          </a:p>
          <a:p>
            <a:pPr algn="ctr"/>
            <a:endParaRPr lang="en-US" sz="1600" b="1" dirty="0">
              <a:latin typeface="Open Sans"/>
              <a:ea typeface="Open Sans"/>
              <a:cs typeface="Calibri"/>
            </a:endParaRPr>
          </a:p>
        </p:txBody>
      </p:sp>
      <p:sp>
        <p:nvSpPr>
          <p:cNvPr id="4" name="Rectangle 5">
            <a:extLst>
              <a:ext uri="{FF2B5EF4-FFF2-40B4-BE49-F238E27FC236}">
                <a16:creationId xmlns:a16="http://schemas.microsoft.com/office/drawing/2014/main" id="{BAA5EB26-E341-4080-BE70-851126BF505E}"/>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28</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09445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9AB6E-32FD-47AF-8E74-3C0656574065}"/>
              </a:ext>
            </a:extLst>
          </p:cNvPr>
          <p:cNvSpPr>
            <a:spLocks noGrp="1"/>
          </p:cNvSpPr>
          <p:nvPr>
            <p:ph type="ctrTitle"/>
          </p:nvPr>
        </p:nvSpPr>
        <p:spPr>
          <a:xfrm>
            <a:off x="3200400" y="899160"/>
            <a:ext cx="5265420" cy="2567334"/>
          </a:xfrm>
        </p:spPr>
        <p:txBody>
          <a:bodyPr>
            <a:normAutofit/>
          </a:bodyPr>
          <a:lstStyle/>
          <a:p>
            <a:r>
              <a:rPr lang="en-US" b="1" dirty="0">
                <a:latin typeface="Open Sans" panose="020B0606030504020204"/>
              </a:rPr>
              <a:t>Dr. Joanne Carter</a:t>
            </a:r>
            <a:br>
              <a:rPr lang="en-US" dirty="0">
                <a:latin typeface="Open Sans" panose="020B0606030504020204"/>
              </a:rPr>
            </a:br>
            <a:r>
              <a:rPr lang="en-US" dirty="0">
                <a:latin typeface="Open Sans" panose="020B0606030504020204"/>
              </a:rPr>
              <a:t>Executive Director</a:t>
            </a:r>
          </a:p>
        </p:txBody>
      </p:sp>
      <p:pic>
        <p:nvPicPr>
          <p:cNvPr id="5" name="Picture 4">
            <a:extLst>
              <a:ext uri="{FF2B5EF4-FFF2-40B4-BE49-F238E27FC236}">
                <a16:creationId xmlns:a16="http://schemas.microsoft.com/office/drawing/2014/main" id="{FC059EC3-9E46-4753-BC5B-0E408D4DC3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202" y="749246"/>
            <a:ext cx="2546878" cy="3645008"/>
          </a:xfrm>
          <a:prstGeom prst="rect">
            <a:avLst/>
          </a:prstGeom>
        </p:spPr>
      </p:pic>
      <p:sp>
        <p:nvSpPr>
          <p:cNvPr id="6" name="Rectangle 5">
            <a:extLst>
              <a:ext uri="{FF2B5EF4-FFF2-40B4-BE49-F238E27FC236}">
                <a16:creationId xmlns:a16="http://schemas.microsoft.com/office/drawing/2014/main" id="{4179DF78-F474-4A2B-A926-68677503785E}"/>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29</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7076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416378" y="152401"/>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latin typeface="Open Sans"/>
                <a:ea typeface="Open Sans" panose="020B0606030504020204" pitchFamily="34" charset="0"/>
                <a:cs typeface="Open Sans" panose="020B0606030504020204" pitchFamily="34" charset="0"/>
              </a:rPr>
              <a:t>Guest Speaker: Ann Oliva</a:t>
            </a:r>
          </a:p>
        </p:txBody>
      </p:sp>
      <p:sp>
        <p:nvSpPr>
          <p:cNvPr id="6" name="TextBox 5">
            <a:extLst>
              <a:ext uri="{FF2B5EF4-FFF2-40B4-BE49-F238E27FC236}">
                <a16:creationId xmlns:a16="http://schemas.microsoft.com/office/drawing/2014/main" id="{8AC52DA5-5208-446A-B31E-C4CC58F02086}"/>
              </a:ext>
            </a:extLst>
          </p:cNvPr>
          <p:cNvSpPr txBox="1"/>
          <p:nvPr/>
        </p:nvSpPr>
        <p:spPr>
          <a:xfrm>
            <a:off x="3633106" y="1143000"/>
            <a:ext cx="5151666" cy="3297762"/>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Senior Fellow with the Housing team at the Center on Budget and Policy Priorities (</a:t>
            </a:r>
            <a:r>
              <a:rPr lang="en-US" sz="1550" dirty="0">
                <a:solidFill>
                  <a:srgbClr val="000000"/>
                </a:solidFill>
                <a:latin typeface="Open Sans"/>
                <a:ea typeface="Open Sans"/>
                <a:cs typeface="Open Sans"/>
                <a:hlinkClick r:id="rId2"/>
              </a:rPr>
              <a:t>www.cbpp.org</a:t>
            </a:r>
            <a:r>
              <a:rPr lang="en-US" sz="1550" dirty="0">
                <a:solidFill>
                  <a:srgbClr val="000000"/>
                </a:solidFill>
                <a:latin typeface="Open Sans"/>
                <a:ea typeface="Open Sans"/>
                <a:cs typeface="Open Sans"/>
              </a:rPr>
              <a:t>) </a:t>
            </a:r>
            <a:endParaRPr lang="en-US" sz="15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Former Senior Policy Advisor at the Corporation for Supportive Housing</a:t>
            </a:r>
          </a:p>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From 2007 to 2017, official at HUD, most recently as Deputy Assistant Secretary for Special Needs Assistance Program (SNAP). </a:t>
            </a:r>
            <a:endParaRPr lang="en-US" sz="15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In 2015, Oliva was named one of the 50 Most Influential Leaders in HUD’s 50-year history and was honored with the True Colors Fund’s True Leader Award. </a:t>
            </a:r>
            <a:endParaRPr lang="en-US" sz="15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ann-oliva-3">
            <a:extLst>
              <a:ext uri="{FF2B5EF4-FFF2-40B4-BE49-F238E27FC236}">
                <a16:creationId xmlns:a16="http://schemas.microsoft.com/office/drawing/2014/main" id="{189C4A95-FA24-489D-A50C-880A08A0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8" y="139609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0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C3D7-F4D0-42E0-BAA5-1D3048CA7FB3}"/>
              </a:ext>
            </a:extLst>
          </p:cNvPr>
          <p:cNvSpPr>
            <a:spLocks noGrp="1"/>
          </p:cNvSpPr>
          <p:nvPr>
            <p:ph type="ctrTitle"/>
          </p:nvPr>
        </p:nvSpPr>
        <p:spPr>
          <a:xfrm>
            <a:off x="179612" y="132189"/>
            <a:ext cx="8752115" cy="662781"/>
          </a:xfrm>
        </p:spPr>
        <p:txBody>
          <a:bodyPr>
            <a:norm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International Conference Wrap Up</a:t>
            </a:r>
          </a:p>
        </p:txBody>
      </p:sp>
      <p:sp>
        <p:nvSpPr>
          <p:cNvPr id="5" name="Rectangle 5">
            <a:extLst>
              <a:ext uri="{FF2B5EF4-FFF2-40B4-BE49-F238E27FC236}">
                <a16:creationId xmlns:a16="http://schemas.microsoft.com/office/drawing/2014/main" id="{682ACE75-1B6A-4E7E-9874-580AE8A4DB6D}"/>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30</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hlinkClick r:id="rId2"/>
            <a:extLst>
              <a:ext uri="{FF2B5EF4-FFF2-40B4-BE49-F238E27FC236}">
                <a16:creationId xmlns:a16="http://schemas.microsoft.com/office/drawing/2014/main" id="{034B1C1B-1EFA-40D7-9450-9DFEE0767C17}"/>
              </a:ext>
            </a:extLst>
          </p:cNvPr>
          <p:cNvPicPr>
            <a:picLocks noChangeAspect="1"/>
          </p:cNvPicPr>
          <p:nvPr/>
        </p:nvPicPr>
        <p:blipFill>
          <a:blip r:embed="rId3"/>
          <a:stretch>
            <a:fillRect/>
          </a:stretch>
        </p:blipFill>
        <p:spPr>
          <a:xfrm>
            <a:off x="1637831" y="920320"/>
            <a:ext cx="5868338" cy="3302860"/>
          </a:xfrm>
          <a:prstGeom prst="rect">
            <a:avLst/>
          </a:prstGeom>
        </p:spPr>
      </p:pic>
      <p:sp>
        <p:nvSpPr>
          <p:cNvPr id="7" name="TextBox 6">
            <a:extLst>
              <a:ext uri="{FF2B5EF4-FFF2-40B4-BE49-F238E27FC236}">
                <a16:creationId xmlns:a16="http://schemas.microsoft.com/office/drawing/2014/main" id="{A0E350E3-BACF-4AE3-AE52-892A257D88FE}"/>
              </a:ext>
            </a:extLst>
          </p:cNvPr>
          <p:cNvSpPr txBox="1"/>
          <p:nvPr/>
        </p:nvSpPr>
        <p:spPr>
          <a:xfrm>
            <a:off x="2174325" y="4403245"/>
            <a:ext cx="4795352" cy="523220"/>
          </a:xfrm>
          <a:prstGeom prst="rect">
            <a:avLst/>
          </a:prstGeom>
          <a:noFill/>
        </p:spPr>
        <p:txBody>
          <a:bodyPr wrap="none" rtlCol="0">
            <a:spAutoFit/>
          </a:bodyPr>
          <a:lstStyle/>
          <a:p>
            <a:pPr algn="ctr"/>
            <a:r>
              <a:rPr lang="en-US" sz="1400" dirty="0">
                <a:latin typeface="Open Sans" panose="020B0606030504020204" pitchFamily="34" charset="0"/>
                <a:ea typeface="Open Sans" panose="020B0606030504020204" pitchFamily="34" charset="0"/>
                <a:cs typeface="Open Sans" panose="020B0606030504020204" pitchFamily="34" charset="0"/>
              </a:rPr>
              <a:t>Watch our new 2021 International Conference video at: </a:t>
            </a:r>
          </a:p>
          <a:p>
            <a:pPr algn="ctr"/>
            <a:r>
              <a:rPr lang="en-US" sz="1400" dirty="0">
                <a:latin typeface="Open Sans" panose="020B0606030504020204" pitchFamily="34" charset="0"/>
                <a:ea typeface="Open Sans" panose="020B0606030504020204" pitchFamily="34" charset="0"/>
                <a:cs typeface="Open Sans" panose="020B0606030504020204" pitchFamily="34" charset="0"/>
                <a:hlinkClick r:id="rId2"/>
              </a:rPr>
              <a:t>https://www.youtube.com/watch?v=SieVaUTFqBs</a:t>
            </a:r>
            <a:r>
              <a:rPr lang="en-US" sz="1400" dirty="0">
                <a:latin typeface="Open Sans" panose="020B0606030504020204" pitchFamily="34" charset="0"/>
                <a:ea typeface="Open Sans" panose="020B0606030504020204" pitchFamily="34" charset="0"/>
                <a:cs typeface="Open Sans" panose="020B0606030504020204" pitchFamily="34" charset="0"/>
              </a:rPr>
              <a:t> </a:t>
            </a:r>
          </a:p>
        </p:txBody>
      </p:sp>
    </p:spTree>
    <p:extLst>
      <p:ext uri="{BB962C8B-B14F-4D97-AF65-F5344CB8AC3E}">
        <p14:creationId xmlns:p14="http://schemas.microsoft.com/office/powerpoint/2010/main" val="1105696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C3D7-F4D0-42E0-BAA5-1D3048CA7FB3}"/>
              </a:ext>
            </a:extLst>
          </p:cNvPr>
          <p:cNvSpPr>
            <a:spLocks noGrp="1"/>
          </p:cNvSpPr>
          <p:nvPr>
            <p:ph type="ctrTitle"/>
          </p:nvPr>
        </p:nvSpPr>
        <p:spPr>
          <a:xfrm>
            <a:off x="558800" y="137319"/>
            <a:ext cx="7772400" cy="722079"/>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IC Advocacy Week Share</a:t>
            </a:r>
          </a:p>
        </p:txBody>
      </p:sp>
      <p:sp>
        <p:nvSpPr>
          <p:cNvPr id="3" name="TextBox 2">
            <a:extLst>
              <a:ext uri="{FF2B5EF4-FFF2-40B4-BE49-F238E27FC236}">
                <a16:creationId xmlns:a16="http://schemas.microsoft.com/office/drawing/2014/main" id="{538B0DEF-C526-4607-A631-340EB3DB5662}"/>
              </a:ext>
            </a:extLst>
          </p:cNvPr>
          <p:cNvSpPr txBox="1"/>
          <p:nvPr/>
        </p:nvSpPr>
        <p:spPr>
          <a:xfrm>
            <a:off x="4569618" y="2040186"/>
            <a:ext cx="302895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chemeClr val="bg2">
                    <a:lumMod val="10000"/>
                  </a:schemeClr>
                </a:solidFill>
                <a:latin typeface="Open Sans"/>
                <a:ea typeface="Open Sans"/>
                <a:cs typeface="Open Sans"/>
              </a:rPr>
              <a:t>Amy Stern</a:t>
            </a:r>
          </a:p>
          <a:p>
            <a:pPr algn="ctr"/>
            <a:r>
              <a:rPr lang="en-US" sz="2400" dirty="0">
                <a:solidFill>
                  <a:schemeClr val="bg2">
                    <a:lumMod val="10000"/>
                  </a:schemeClr>
                </a:solidFill>
                <a:latin typeface="Open Sans"/>
                <a:ea typeface="Open Sans"/>
                <a:cs typeface="Open Sans"/>
              </a:rPr>
              <a:t>Volunteer Advocate</a:t>
            </a:r>
          </a:p>
          <a:p>
            <a:pPr algn="ctr"/>
            <a:r>
              <a:rPr lang="en-US" sz="2400" dirty="0">
                <a:solidFill>
                  <a:schemeClr val="bg2">
                    <a:lumMod val="10000"/>
                  </a:schemeClr>
                </a:solidFill>
                <a:latin typeface="Open Sans"/>
                <a:ea typeface="Open Sans"/>
                <a:cs typeface="Open Sans"/>
              </a:rPr>
              <a:t>RESULTS New York</a:t>
            </a:r>
          </a:p>
        </p:txBody>
      </p:sp>
      <p:pic>
        <p:nvPicPr>
          <p:cNvPr id="5" name="Picture 5" descr="A picture containing person, person, indoor, smiling&#10;&#10;Description automatically generated">
            <a:extLst>
              <a:ext uri="{FF2B5EF4-FFF2-40B4-BE49-F238E27FC236}">
                <a16:creationId xmlns:a16="http://schemas.microsoft.com/office/drawing/2014/main" id="{B3B0308F-615F-4540-AE49-91BB76CEB9A2}"/>
              </a:ext>
            </a:extLst>
          </p:cNvPr>
          <p:cNvPicPr>
            <a:picLocks noChangeAspect="1"/>
          </p:cNvPicPr>
          <p:nvPr/>
        </p:nvPicPr>
        <p:blipFill>
          <a:blip r:embed="rId2"/>
          <a:stretch>
            <a:fillRect/>
          </a:stretch>
        </p:blipFill>
        <p:spPr>
          <a:xfrm>
            <a:off x="1545432" y="1448944"/>
            <a:ext cx="2284562" cy="2740324"/>
          </a:xfrm>
          <a:prstGeom prst="rect">
            <a:avLst/>
          </a:prstGeom>
        </p:spPr>
      </p:pic>
      <p:sp>
        <p:nvSpPr>
          <p:cNvPr id="6" name="Rectangle 5">
            <a:extLst>
              <a:ext uri="{FF2B5EF4-FFF2-40B4-BE49-F238E27FC236}">
                <a16:creationId xmlns:a16="http://schemas.microsoft.com/office/drawing/2014/main" id="{FFF9CF24-B673-4CDD-B0E0-24E720F70577}"/>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31</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65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8B0DEF-C526-4607-A631-340EB3DB5662}"/>
              </a:ext>
            </a:extLst>
          </p:cNvPr>
          <p:cNvSpPr txBox="1"/>
          <p:nvPr/>
        </p:nvSpPr>
        <p:spPr>
          <a:xfrm>
            <a:off x="4056361" y="1972549"/>
            <a:ext cx="436574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Open Sans"/>
                <a:ea typeface="Open Sans"/>
                <a:cs typeface="Calibri"/>
              </a:rPr>
              <a:t>Imtisal Imran</a:t>
            </a:r>
          </a:p>
          <a:p>
            <a:pPr algn="ctr"/>
            <a:r>
              <a:rPr lang="en-US" sz="2400" dirty="0">
                <a:latin typeface="Open Sans"/>
                <a:ea typeface="Open Sans"/>
                <a:cs typeface="Calibri"/>
              </a:rPr>
              <a:t>Volunteer Advocate</a:t>
            </a:r>
            <a:endParaRPr lang="en-US" sz="2400" dirty="0">
              <a:latin typeface="Open Sans"/>
              <a:ea typeface="Open Sans"/>
              <a:cs typeface="Open Sans"/>
            </a:endParaRPr>
          </a:p>
          <a:p>
            <a:pPr algn="ctr"/>
            <a:r>
              <a:rPr lang="en-US" sz="2400" dirty="0">
                <a:latin typeface="Open Sans"/>
                <a:ea typeface="Open Sans"/>
                <a:cs typeface="Open Sans"/>
              </a:rPr>
              <a:t>RESULTS Nova Southeastern University (NSU)</a:t>
            </a:r>
          </a:p>
        </p:txBody>
      </p:sp>
      <p:pic>
        <p:nvPicPr>
          <p:cNvPr id="5" name="Picture 5" descr="A picture containing person, wall, clothing, scarf&#10;&#10;Description automatically generated">
            <a:extLst>
              <a:ext uri="{FF2B5EF4-FFF2-40B4-BE49-F238E27FC236}">
                <a16:creationId xmlns:a16="http://schemas.microsoft.com/office/drawing/2014/main" id="{E2FD74C7-B63E-4C6F-9F97-DB666CDA41C8}"/>
              </a:ext>
            </a:extLst>
          </p:cNvPr>
          <p:cNvPicPr>
            <a:picLocks noChangeAspect="1"/>
          </p:cNvPicPr>
          <p:nvPr/>
        </p:nvPicPr>
        <p:blipFill>
          <a:blip r:embed="rId2"/>
          <a:stretch>
            <a:fillRect/>
          </a:stretch>
        </p:blipFill>
        <p:spPr>
          <a:xfrm>
            <a:off x="1372978" y="1245656"/>
            <a:ext cx="2330947" cy="3023447"/>
          </a:xfrm>
          <a:prstGeom prst="rect">
            <a:avLst/>
          </a:prstGeom>
        </p:spPr>
      </p:pic>
      <p:sp>
        <p:nvSpPr>
          <p:cNvPr id="6" name="Rectangle 5">
            <a:extLst>
              <a:ext uri="{FF2B5EF4-FFF2-40B4-BE49-F238E27FC236}">
                <a16:creationId xmlns:a16="http://schemas.microsoft.com/office/drawing/2014/main" id="{D7E510A1-1538-49CC-A70F-AE1502CBCB36}"/>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32</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itle 1">
            <a:extLst>
              <a:ext uri="{FF2B5EF4-FFF2-40B4-BE49-F238E27FC236}">
                <a16:creationId xmlns:a16="http://schemas.microsoft.com/office/drawing/2014/main" id="{97E954F8-3E7D-41FA-B34C-4A2ADFA502F1}"/>
              </a:ext>
            </a:extLst>
          </p:cNvPr>
          <p:cNvSpPr>
            <a:spLocks noGrp="1"/>
          </p:cNvSpPr>
          <p:nvPr>
            <p:ph type="ctrTitle"/>
          </p:nvPr>
        </p:nvSpPr>
        <p:spPr>
          <a:xfrm>
            <a:off x="558800" y="137319"/>
            <a:ext cx="7772400" cy="722079"/>
          </a:xfrm>
        </p:spPr>
        <p:txBody>
          <a:bodyPr>
            <a:normAutofit/>
          </a:bodyPr>
          <a:lstStyle/>
          <a:p>
            <a:r>
              <a:rPr lang="en-US" sz="3200" b="1" dirty="0">
                <a:latin typeface="Open Sans" panose="020B0606030504020204" pitchFamily="34" charset="0"/>
                <a:ea typeface="Open Sans" panose="020B0606030504020204" pitchFamily="34" charset="0"/>
                <a:cs typeface="Open Sans" panose="020B0606030504020204" pitchFamily="34" charset="0"/>
              </a:rPr>
              <a:t>IC Advocacy Week Share</a:t>
            </a:r>
          </a:p>
        </p:txBody>
      </p:sp>
    </p:spTree>
    <p:extLst>
      <p:ext uri="{BB962C8B-B14F-4D97-AF65-F5344CB8AC3E}">
        <p14:creationId xmlns:p14="http://schemas.microsoft.com/office/powerpoint/2010/main" val="1392453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 application&#10;&#10;Description automatically generated">
            <a:extLst>
              <a:ext uri="{FF2B5EF4-FFF2-40B4-BE49-F238E27FC236}">
                <a16:creationId xmlns:a16="http://schemas.microsoft.com/office/drawing/2014/main" id="{6E5FEA05-DC82-41D3-80E2-3FCAED4E0F9E}"/>
              </a:ext>
            </a:extLst>
          </p:cNvPr>
          <p:cNvPicPr>
            <a:picLocks noChangeAspect="1"/>
          </p:cNvPicPr>
          <p:nvPr/>
        </p:nvPicPr>
        <p:blipFill>
          <a:blip r:embed="rId3"/>
          <a:stretch>
            <a:fillRect/>
          </a:stretch>
        </p:blipFill>
        <p:spPr>
          <a:xfrm>
            <a:off x="542880" y="1333516"/>
            <a:ext cx="2762250" cy="2166938"/>
          </a:xfrm>
          <a:prstGeom prst="rect">
            <a:avLst/>
          </a:prstGeom>
        </p:spPr>
      </p:pic>
      <p:pic>
        <p:nvPicPr>
          <p:cNvPr id="16" name="Picture 15" descr="A collage of a person&#10;&#10;Description automatically generated with low confidence">
            <a:extLst>
              <a:ext uri="{FF2B5EF4-FFF2-40B4-BE49-F238E27FC236}">
                <a16:creationId xmlns:a16="http://schemas.microsoft.com/office/drawing/2014/main" id="{A5E258DF-8735-4BDE-98FB-A31985935B78}"/>
              </a:ext>
            </a:extLst>
          </p:cNvPr>
          <p:cNvPicPr>
            <a:picLocks noChangeAspect="1"/>
          </p:cNvPicPr>
          <p:nvPr/>
        </p:nvPicPr>
        <p:blipFill>
          <a:blip r:embed="rId4"/>
          <a:stretch>
            <a:fillRect/>
          </a:stretch>
        </p:blipFill>
        <p:spPr>
          <a:xfrm>
            <a:off x="542880" y="3568716"/>
            <a:ext cx="2762250" cy="1158875"/>
          </a:xfrm>
          <a:prstGeom prst="rect">
            <a:avLst/>
          </a:prstGeom>
        </p:spPr>
      </p:pic>
      <p:pic>
        <p:nvPicPr>
          <p:cNvPr id="8" name="Picture 7" descr="A collage of a person&#10;&#10;Description automatically generated with medium confidence">
            <a:extLst>
              <a:ext uri="{FF2B5EF4-FFF2-40B4-BE49-F238E27FC236}">
                <a16:creationId xmlns:a16="http://schemas.microsoft.com/office/drawing/2014/main" id="{2F263385-F274-4393-AF1F-EBAE566F519F}"/>
              </a:ext>
            </a:extLst>
          </p:cNvPr>
          <p:cNvPicPr>
            <a:picLocks noChangeAspect="1"/>
          </p:cNvPicPr>
          <p:nvPr/>
        </p:nvPicPr>
        <p:blipFill>
          <a:blip r:embed="rId5"/>
          <a:stretch>
            <a:fillRect/>
          </a:stretch>
        </p:blipFill>
        <p:spPr>
          <a:xfrm>
            <a:off x="3373392" y="1333516"/>
            <a:ext cx="2709863" cy="996950"/>
          </a:xfrm>
          <a:prstGeom prst="rect">
            <a:avLst/>
          </a:prstGeom>
        </p:spPr>
      </p:pic>
      <p:pic>
        <p:nvPicPr>
          <p:cNvPr id="10" name="Picture 9" descr="A collage of a person&#10;&#10;Description automatically generated with low confidence">
            <a:extLst>
              <a:ext uri="{FF2B5EF4-FFF2-40B4-BE49-F238E27FC236}">
                <a16:creationId xmlns:a16="http://schemas.microsoft.com/office/drawing/2014/main" id="{B5E031FA-65D2-48C7-8A3C-94B2CFB068E2}"/>
              </a:ext>
            </a:extLst>
          </p:cNvPr>
          <p:cNvPicPr>
            <a:picLocks noChangeAspect="1"/>
          </p:cNvPicPr>
          <p:nvPr/>
        </p:nvPicPr>
        <p:blipFill>
          <a:blip r:embed="rId6"/>
          <a:stretch>
            <a:fillRect/>
          </a:stretch>
        </p:blipFill>
        <p:spPr>
          <a:xfrm>
            <a:off x="6153105" y="1333516"/>
            <a:ext cx="1879600" cy="996950"/>
          </a:xfrm>
          <a:prstGeom prst="rect">
            <a:avLst/>
          </a:prstGeom>
        </p:spPr>
      </p:pic>
      <p:pic>
        <p:nvPicPr>
          <p:cNvPr id="12" name="Picture 11" descr="A collage of a person&#10;&#10;Description automatically generated with low confidence">
            <a:extLst>
              <a:ext uri="{FF2B5EF4-FFF2-40B4-BE49-F238E27FC236}">
                <a16:creationId xmlns:a16="http://schemas.microsoft.com/office/drawing/2014/main" id="{6C5B7067-26B4-4CF4-BB55-06B6256FBC01}"/>
              </a:ext>
            </a:extLst>
          </p:cNvPr>
          <p:cNvPicPr>
            <a:picLocks noChangeAspect="1"/>
          </p:cNvPicPr>
          <p:nvPr/>
        </p:nvPicPr>
        <p:blipFill>
          <a:blip r:embed="rId7"/>
          <a:stretch>
            <a:fillRect/>
          </a:stretch>
        </p:blipFill>
        <p:spPr>
          <a:xfrm>
            <a:off x="3373392" y="2398729"/>
            <a:ext cx="4659313" cy="2328863"/>
          </a:xfrm>
          <a:prstGeom prst="rect">
            <a:avLst/>
          </a:prstGeom>
        </p:spPr>
      </p:pic>
      <p:sp>
        <p:nvSpPr>
          <p:cNvPr id="2" name="Title 1">
            <a:extLst>
              <a:ext uri="{FF2B5EF4-FFF2-40B4-BE49-F238E27FC236}">
                <a16:creationId xmlns:a16="http://schemas.microsoft.com/office/drawing/2014/main" id="{6332C3D7-F4D0-42E0-BAA5-1D3048CA7FB3}"/>
              </a:ext>
            </a:extLst>
          </p:cNvPr>
          <p:cNvSpPr>
            <a:spLocks noGrp="1"/>
          </p:cNvSpPr>
          <p:nvPr>
            <p:ph type="ctrTitle" idx="4294967295"/>
          </p:nvPr>
        </p:nvSpPr>
        <p:spPr>
          <a:xfrm>
            <a:off x="457200" y="205979"/>
            <a:ext cx="7401491" cy="857250"/>
          </a:xfrm>
        </p:spPr>
        <p:txBody>
          <a:bodyPr anchor="ctr">
            <a:noAutofit/>
          </a:bodyPr>
          <a:lstStyle/>
          <a:p>
            <a:r>
              <a:rPr lang="en-US" sz="2800" b="1" dirty="0">
                <a:latin typeface="Open Sans" panose="020B0606030504020204" pitchFamily="34" charset="0"/>
                <a:ea typeface="Open Sans" panose="020B0606030504020204" pitchFamily="34" charset="0"/>
                <a:cs typeface="Open Sans" panose="020B0606030504020204" pitchFamily="34" charset="0"/>
              </a:rPr>
              <a:t>Open Shares</a:t>
            </a:r>
            <a:br>
              <a:rPr lang="en-US" sz="2800" b="1" dirty="0">
                <a:latin typeface="Open Sans" panose="020B0606030504020204" pitchFamily="34" charset="0"/>
                <a:ea typeface="Open Sans" panose="020B0606030504020204" pitchFamily="34" charset="0"/>
                <a:cs typeface="Open Sans" panose="020B0606030504020204" pitchFamily="34" charset="0"/>
              </a:rPr>
            </a:br>
            <a:r>
              <a:rPr lang="en-US" sz="2800" b="1" dirty="0">
                <a:latin typeface="Open Sans" panose="020B0606030504020204" pitchFamily="34" charset="0"/>
                <a:ea typeface="Open Sans" panose="020B0606030504020204" pitchFamily="34" charset="0"/>
                <a:cs typeface="Open Sans" panose="020B0606030504020204" pitchFamily="34" charset="0"/>
              </a:rPr>
              <a:t> IC Advocacy Week</a:t>
            </a:r>
          </a:p>
        </p:txBody>
      </p:sp>
      <p:sp>
        <p:nvSpPr>
          <p:cNvPr id="9" name="Rectangle 5">
            <a:extLst>
              <a:ext uri="{FF2B5EF4-FFF2-40B4-BE49-F238E27FC236}">
                <a16:creationId xmlns:a16="http://schemas.microsoft.com/office/drawing/2014/main" id="{EF7CF3E2-B4E4-4EAD-AF4F-6073DFA608AD}"/>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33</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7028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294D-2697-4AE6-82F0-636C6D81EC15}"/>
              </a:ext>
            </a:extLst>
          </p:cNvPr>
          <p:cNvSpPr>
            <a:spLocks noGrp="1"/>
          </p:cNvSpPr>
          <p:nvPr>
            <p:ph type="title"/>
          </p:nvPr>
        </p:nvSpPr>
        <p:spPr>
          <a:xfrm>
            <a:off x="300625" y="205979"/>
            <a:ext cx="7558066" cy="857250"/>
          </a:xfrm>
        </p:spPr>
        <p:txBody>
          <a:bodyPr>
            <a:noAutofit/>
          </a:bodyPr>
          <a:lstStyle/>
          <a:p>
            <a:r>
              <a:rPr lang="en-US" sz="3200" b="1" dirty="0">
                <a:latin typeface="Open Sans"/>
                <a:ea typeface="Open Sans"/>
                <a:cs typeface="Calibri"/>
              </a:rPr>
              <a:t>Accomplishments since January 2021!</a:t>
            </a:r>
            <a:r>
              <a:rPr lang="en-US" sz="3200" dirty="0">
                <a:latin typeface="Open Sans"/>
                <a:ea typeface="Open Sans"/>
                <a:cs typeface="Calibri"/>
              </a:rPr>
              <a:t> </a:t>
            </a:r>
            <a:endParaRPr lang="en-US" sz="3200" dirty="0">
              <a:latin typeface="Open Sans"/>
              <a:ea typeface="Open Sans"/>
              <a:cs typeface="Open Sans"/>
            </a:endParaRPr>
          </a:p>
        </p:txBody>
      </p:sp>
      <p:sp>
        <p:nvSpPr>
          <p:cNvPr id="3" name="Content Placeholder 2">
            <a:extLst>
              <a:ext uri="{FF2B5EF4-FFF2-40B4-BE49-F238E27FC236}">
                <a16:creationId xmlns:a16="http://schemas.microsoft.com/office/drawing/2014/main" id="{6486192C-6C86-40CE-844E-66482DDACA02}"/>
              </a:ext>
            </a:extLst>
          </p:cNvPr>
          <p:cNvSpPr>
            <a:spLocks noGrp="1"/>
          </p:cNvSpPr>
          <p:nvPr>
            <p:ph idx="1"/>
          </p:nvPr>
        </p:nvSpPr>
        <p:spPr>
          <a:xfrm>
            <a:off x="457200" y="1395870"/>
            <a:ext cx="8229600" cy="3394472"/>
          </a:xfrm>
        </p:spPr>
        <p:txBody>
          <a:bodyPr vert="horz" lIns="91440" tIns="45720" rIns="91440" bIns="45720" rtlCol="0" anchor="t">
            <a:normAutofit lnSpcReduction="10000"/>
          </a:bodyPr>
          <a:lstStyle/>
          <a:p>
            <a:pPr>
              <a:lnSpc>
                <a:spcPct val="150000"/>
              </a:lnSpc>
            </a:pPr>
            <a:r>
              <a:rPr lang="en-US" sz="2800" dirty="0">
                <a:cs typeface="Calibri"/>
              </a:rPr>
              <a:t>Recap of </a:t>
            </a:r>
            <a:r>
              <a:rPr lang="en-US" sz="2800" i="1" dirty="0">
                <a:cs typeface="Calibri"/>
              </a:rPr>
              <a:t>the First 100 Days Campaign!</a:t>
            </a:r>
            <a:endParaRPr lang="en-US" dirty="0"/>
          </a:p>
          <a:p>
            <a:pPr>
              <a:lnSpc>
                <a:spcPct val="150000"/>
              </a:lnSpc>
            </a:pPr>
            <a:r>
              <a:rPr lang="en-US" sz="2800" dirty="0">
                <a:cs typeface="Calibri"/>
              </a:rPr>
              <a:t>Appropriations: House SFOPS </a:t>
            </a:r>
          </a:p>
          <a:p>
            <a:pPr>
              <a:lnSpc>
                <a:spcPct val="150000"/>
              </a:lnSpc>
            </a:pPr>
            <a:r>
              <a:rPr lang="en-US" sz="2800" dirty="0">
                <a:cs typeface="Calibri"/>
              </a:rPr>
              <a:t>Media Progress: 245 pieces as of June 30th, 2021</a:t>
            </a:r>
          </a:p>
          <a:p>
            <a:pPr>
              <a:lnSpc>
                <a:spcPct val="150000"/>
              </a:lnSpc>
            </a:pPr>
            <a:r>
              <a:rPr lang="en-US" sz="2800" dirty="0">
                <a:cs typeface="Calibri"/>
              </a:rPr>
              <a:t>Meeting Progress: 517 House and Senate meetings as of July 8th, 2021 </a:t>
            </a:r>
          </a:p>
          <a:p>
            <a:pPr>
              <a:lnSpc>
                <a:spcPct val="150000"/>
              </a:lnSpc>
            </a:pPr>
            <a:endParaRPr lang="en-US" sz="2800" dirty="0">
              <a:cs typeface="Calibri"/>
            </a:endParaRPr>
          </a:p>
        </p:txBody>
      </p:sp>
      <p:sp>
        <p:nvSpPr>
          <p:cNvPr id="5" name="Rectangle 5">
            <a:extLst>
              <a:ext uri="{FF2B5EF4-FFF2-40B4-BE49-F238E27FC236}">
                <a16:creationId xmlns:a16="http://schemas.microsoft.com/office/drawing/2014/main" id="{E7651BF8-89D1-41C7-9DAF-D9A643ECDBED}"/>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34</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92871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457199" y="883327"/>
            <a:ext cx="8073916" cy="38556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3999"/>
              </a:lnSpc>
            </a:pPr>
            <a:r>
              <a:rPr lang="en-US" sz="2400" b="1" dirty="0">
                <a:solidFill>
                  <a:srgbClr val="212529"/>
                </a:solidFill>
                <a:latin typeface="Open Sans"/>
                <a:ea typeface="Open Sans"/>
                <a:cs typeface="Open Sans"/>
              </a:rPr>
              <a:t>July</a:t>
            </a:r>
            <a:endParaRPr lang="en-US" sz="2400" dirty="0">
              <a:solidFill>
                <a:srgbClr val="000000"/>
              </a:solidFill>
              <a:latin typeface="Open Sans"/>
              <a:ea typeface="Open Sans"/>
              <a:cs typeface="Calibri"/>
            </a:endParaRPr>
          </a:p>
          <a:p>
            <a:pPr marL="342900" indent="-342900">
              <a:lnSpc>
                <a:spcPct val="113999"/>
              </a:lnSpc>
              <a:buFont typeface="Arial" panose="020B0604020202020204" pitchFamily="34" charset="0"/>
              <a:buChar char="•"/>
            </a:pPr>
            <a:r>
              <a:rPr lang="en-US" sz="2400" dirty="0">
                <a:solidFill>
                  <a:srgbClr val="000000"/>
                </a:solidFill>
                <a:latin typeface="Open Sans"/>
                <a:ea typeface="Open Sans"/>
                <a:cs typeface="Calibri"/>
              </a:rPr>
              <a:t>Housing, tax, vaccine actions</a:t>
            </a:r>
          </a:p>
          <a:p>
            <a:pPr marL="342900" indent="-342900">
              <a:lnSpc>
                <a:spcPct val="113999"/>
              </a:lnSpc>
              <a:buFont typeface="Arial" panose="020B0604020202020204" pitchFamily="34" charset="0"/>
              <a:buChar char="•"/>
            </a:pPr>
            <a:r>
              <a:rPr lang="en-US" sz="2400" dirty="0">
                <a:solidFill>
                  <a:srgbClr val="000000"/>
                </a:solidFill>
                <a:latin typeface="Open Sans"/>
                <a:ea typeface="Open Sans"/>
                <a:cs typeface="Calibri"/>
              </a:rPr>
              <a:t>Work with RCs to assess your group’s health, review roadmaps, regional conferences</a:t>
            </a:r>
          </a:p>
          <a:p>
            <a:pPr marL="342900" indent="-342900">
              <a:lnSpc>
                <a:spcPct val="113999"/>
              </a:lnSpc>
              <a:buFont typeface="Arial" panose="020B0604020202020204" pitchFamily="34" charset="0"/>
              <a:buChar char="•"/>
            </a:pPr>
            <a:r>
              <a:rPr lang="en-US" sz="2400" dirty="0">
                <a:solidFill>
                  <a:srgbClr val="000000"/>
                </a:solidFill>
                <a:latin typeface="Open Sans"/>
                <a:ea typeface="Open Sans"/>
                <a:cs typeface="Calibri"/>
              </a:rPr>
              <a:t>July 22 policy forums: 8 pm ET US Poverty; 9 pm ET Global Poverty</a:t>
            </a:r>
            <a:endParaRPr lang="en-US" sz="2400" b="1" dirty="0">
              <a:solidFill>
                <a:srgbClr val="000000"/>
              </a:solidFill>
              <a:latin typeface="Open Sans"/>
              <a:ea typeface="Open Sans"/>
              <a:cs typeface="Calibri"/>
            </a:endParaRPr>
          </a:p>
          <a:p>
            <a:pPr>
              <a:lnSpc>
                <a:spcPct val="113999"/>
              </a:lnSpc>
            </a:pPr>
            <a:r>
              <a:rPr lang="en-US" sz="2400" b="1" dirty="0">
                <a:solidFill>
                  <a:srgbClr val="000000"/>
                </a:solidFill>
                <a:latin typeface="Open Sans"/>
                <a:ea typeface="Open Sans"/>
                <a:cs typeface="Calibri"/>
              </a:rPr>
              <a:t>August</a:t>
            </a:r>
          </a:p>
          <a:p>
            <a:pPr marL="285750" indent="-285750">
              <a:lnSpc>
                <a:spcPct val="113999"/>
              </a:lnSpc>
              <a:buFont typeface="Arial" panose="020B0604020202020204" pitchFamily="34" charset="0"/>
              <a:buChar char="•"/>
            </a:pPr>
            <a:r>
              <a:rPr lang="en-US" sz="2400" dirty="0">
                <a:solidFill>
                  <a:srgbClr val="000000"/>
                </a:solidFill>
                <a:latin typeface="Open Sans"/>
                <a:ea typeface="Open Sans"/>
                <a:cs typeface="Calibri"/>
              </a:rPr>
              <a:t>Key actions</a:t>
            </a:r>
          </a:p>
          <a:p>
            <a:pPr marL="285750" indent="-285750">
              <a:lnSpc>
                <a:spcPct val="113999"/>
              </a:lnSpc>
              <a:buFont typeface="Arial" panose="020B0604020202020204" pitchFamily="34" charset="0"/>
              <a:buChar char="•"/>
            </a:pPr>
            <a:r>
              <a:rPr lang="en-US" sz="2400" dirty="0">
                <a:solidFill>
                  <a:srgbClr val="000000"/>
                </a:solidFill>
                <a:latin typeface="Open Sans"/>
                <a:ea typeface="Open Sans"/>
                <a:cs typeface="Calibri"/>
              </a:rPr>
              <a:t>Slower pace: no National Webinar, no Policy Forums</a:t>
            </a:r>
          </a:p>
        </p:txBody>
      </p:sp>
      <p:sp>
        <p:nvSpPr>
          <p:cNvPr id="11" name="Title 1">
            <a:extLst>
              <a:ext uri="{FF2B5EF4-FFF2-40B4-BE49-F238E27FC236}">
                <a16:creationId xmlns:a16="http://schemas.microsoft.com/office/drawing/2014/main" id="{76011996-521C-4176-A943-ED790CE4E1FE}"/>
              </a:ext>
            </a:extLst>
          </p:cNvPr>
          <p:cNvSpPr>
            <a:spLocks noGrp="1"/>
          </p:cNvSpPr>
          <p:nvPr>
            <p:ph type="title"/>
          </p:nvPr>
        </p:nvSpPr>
        <p:spPr>
          <a:xfrm>
            <a:off x="457200" y="303414"/>
            <a:ext cx="7401491" cy="579913"/>
          </a:xfrm>
        </p:spPr>
        <p:txBody>
          <a:bodyPr>
            <a:noAutofit/>
          </a:bodyPr>
          <a:lstStyle/>
          <a:p>
            <a:pPr algn="l"/>
            <a:r>
              <a:rPr lang="en-US" sz="3600" b="1" dirty="0">
                <a:latin typeface="Open Sans"/>
                <a:cs typeface="Calibri"/>
              </a:rPr>
              <a:t>Looking Ahead</a:t>
            </a:r>
            <a:endParaRPr lang="en-US" sz="3600" b="1" dirty="0">
              <a:latin typeface="Open Sans"/>
            </a:endParaRPr>
          </a:p>
        </p:txBody>
      </p:sp>
      <p:sp>
        <p:nvSpPr>
          <p:cNvPr id="5" name="Rectangle 5">
            <a:extLst>
              <a:ext uri="{FF2B5EF4-FFF2-40B4-BE49-F238E27FC236}">
                <a16:creationId xmlns:a16="http://schemas.microsoft.com/office/drawing/2014/main" id="{DDE2912D-0906-41BC-839D-5A247673559F}"/>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35</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10409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402199" y="1087908"/>
            <a:ext cx="8073916" cy="29004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3999"/>
              </a:lnSpc>
              <a:spcAft>
                <a:spcPts val="600"/>
              </a:spcAft>
            </a:pPr>
            <a:r>
              <a:rPr lang="en-US" sz="2400" b="1" dirty="0">
                <a:solidFill>
                  <a:srgbClr val="212529"/>
                </a:solidFill>
                <a:latin typeface="Open Sans"/>
                <a:ea typeface="Open Sans"/>
                <a:cs typeface="Open Sans"/>
              </a:rPr>
              <a:t>September</a:t>
            </a:r>
            <a:endParaRPr lang="en-US" sz="2400" dirty="0">
              <a:solidFill>
                <a:srgbClr val="000000"/>
              </a:solidFill>
              <a:latin typeface="Open Sans"/>
              <a:ea typeface="Open Sans"/>
              <a:cs typeface="Calibri"/>
            </a:endParaRPr>
          </a:p>
          <a:p>
            <a:pPr marL="342900" indent="-342900">
              <a:lnSpc>
                <a:spcPct val="113999"/>
              </a:lnSpc>
              <a:spcAft>
                <a:spcPts val="600"/>
              </a:spcAft>
              <a:buFont typeface="Arial" panose="020B0604020202020204" pitchFamily="34" charset="0"/>
              <a:buChar char="•"/>
            </a:pPr>
            <a:r>
              <a:rPr lang="en-US" sz="2400" dirty="0">
                <a:solidFill>
                  <a:srgbClr val="000000"/>
                </a:solidFill>
                <a:latin typeface="Open Sans"/>
                <a:ea typeface="Open Sans"/>
                <a:cs typeface="Calibri"/>
              </a:rPr>
              <a:t>Motivational Interviewing series starts</a:t>
            </a:r>
          </a:p>
          <a:p>
            <a:pPr marL="342900" indent="-342900">
              <a:lnSpc>
                <a:spcPct val="113999"/>
              </a:lnSpc>
              <a:spcAft>
                <a:spcPts val="600"/>
              </a:spcAft>
              <a:buFont typeface="Arial" panose="020B0604020202020204" pitchFamily="34" charset="0"/>
              <a:buChar char="•"/>
            </a:pPr>
            <a:r>
              <a:rPr lang="en-US" sz="2400" dirty="0">
                <a:solidFill>
                  <a:srgbClr val="000000"/>
                </a:solidFill>
                <a:latin typeface="Open Sans"/>
                <a:ea typeface="Open Sans"/>
                <a:cs typeface="Calibri"/>
              </a:rPr>
              <a:t>StrengthFinder leadership training offering</a:t>
            </a:r>
          </a:p>
          <a:p>
            <a:pPr marL="342900" indent="-342900">
              <a:lnSpc>
                <a:spcPct val="113999"/>
              </a:lnSpc>
              <a:spcAft>
                <a:spcPts val="600"/>
              </a:spcAft>
              <a:buFont typeface="Arial" panose="020B0604020202020204" pitchFamily="34" charset="0"/>
              <a:buChar char="•"/>
            </a:pPr>
            <a:r>
              <a:rPr lang="en-US" sz="2400" dirty="0">
                <a:solidFill>
                  <a:srgbClr val="000000"/>
                </a:solidFill>
                <a:latin typeface="Open Sans"/>
                <a:ea typeface="Open Sans"/>
                <a:cs typeface="Calibri"/>
              </a:rPr>
              <a:t>Regional Conference planning for fall</a:t>
            </a:r>
          </a:p>
          <a:p>
            <a:pPr marL="342900" indent="-342900">
              <a:lnSpc>
                <a:spcPct val="113999"/>
              </a:lnSpc>
              <a:spcAft>
                <a:spcPts val="600"/>
              </a:spcAft>
              <a:buFont typeface="Arial" panose="020B0604020202020204" pitchFamily="34" charset="0"/>
              <a:buChar char="•"/>
            </a:pPr>
            <a:r>
              <a:rPr lang="en-US" sz="2400" dirty="0">
                <a:solidFill>
                  <a:srgbClr val="000000"/>
                </a:solidFill>
                <a:latin typeface="Open Sans"/>
                <a:ea typeface="Open Sans"/>
                <a:cs typeface="Calibri"/>
              </a:rPr>
              <a:t>New advocates start being referred to groups by Expansion Team</a:t>
            </a:r>
          </a:p>
        </p:txBody>
      </p:sp>
      <p:sp>
        <p:nvSpPr>
          <p:cNvPr id="11" name="Title 1">
            <a:extLst>
              <a:ext uri="{FF2B5EF4-FFF2-40B4-BE49-F238E27FC236}">
                <a16:creationId xmlns:a16="http://schemas.microsoft.com/office/drawing/2014/main" id="{76011996-521C-4176-A943-ED790CE4E1FE}"/>
              </a:ext>
            </a:extLst>
          </p:cNvPr>
          <p:cNvSpPr>
            <a:spLocks noGrp="1"/>
          </p:cNvSpPr>
          <p:nvPr>
            <p:ph type="title"/>
          </p:nvPr>
        </p:nvSpPr>
        <p:spPr>
          <a:xfrm>
            <a:off x="457200" y="303414"/>
            <a:ext cx="7401491" cy="579913"/>
          </a:xfrm>
        </p:spPr>
        <p:txBody>
          <a:bodyPr>
            <a:noAutofit/>
          </a:bodyPr>
          <a:lstStyle/>
          <a:p>
            <a:pPr algn="l"/>
            <a:r>
              <a:rPr lang="en-US" sz="3600" b="1" dirty="0">
                <a:latin typeface="Open Sans"/>
                <a:cs typeface="Calibri"/>
              </a:rPr>
              <a:t>Looking Ahead</a:t>
            </a:r>
            <a:endParaRPr lang="en-US" sz="3600" b="1" dirty="0">
              <a:latin typeface="Open Sans"/>
            </a:endParaRPr>
          </a:p>
        </p:txBody>
      </p:sp>
      <p:sp>
        <p:nvSpPr>
          <p:cNvPr id="5" name="Rectangle 5">
            <a:extLst>
              <a:ext uri="{FF2B5EF4-FFF2-40B4-BE49-F238E27FC236}">
                <a16:creationId xmlns:a16="http://schemas.microsoft.com/office/drawing/2014/main" id="{12F78BCB-AF46-46E7-83AE-7BE3C67A86A1}"/>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36</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48422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268091" y="1190586"/>
            <a:ext cx="8607817" cy="3321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14000"/>
              </a:lnSpc>
              <a:spcAft>
                <a:spcPts val="1200"/>
              </a:spcAft>
            </a:pPr>
            <a:r>
              <a:rPr lang="en-US" sz="2400" dirty="0">
                <a:latin typeface="Open Sans"/>
                <a:ea typeface="Open Sans"/>
                <a:cs typeface="Open Sans"/>
              </a:rPr>
              <a:t>We have 3 outstanding candidates running for one of our four RESULTS Grassroots Board Member seats.</a:t>
            </a:r>
            <a:endParaRPr lang="en-US" sz="2400" i="1" dirty="0">
              <a:latin typeface="Open Sans"/>
              <a:ea typeface="Open Sans"/>
              <a:cs typeface="Open Sans"/>
            </a:endParaRPr>
          </a:p>
          <a:p>
            <a:pPr algn="ctr">
              <a:lnSpc>
                <a:spcPct val="114000"/>
              </a:lnSpc>
            </a:pPr>
            <a:r>
              <a:rPr lang="en-US" sz="2400" b="1" dirty="0">
                <a:latin typeface="Open Sans"/>
                <a:ea typeface="Open Sans"/>
                <a:cs typeface="Open Sans"/>
              </a:rPr>
              <a:t>The deadline to vote is Saturday, July 17.</a:t>
            </a:r>
          </a:p>
          <a:p>
            <a:pPr algn="ctr">
              <a:lnSpc>
                <a:spcPct val="114000"/>
              </a:lnSpc>
              <a:spcAft>
                <a:spcPts val="1200"/>
              </a:spcAft>
            </a:pPr>
            <a:r>
              <a:rPr lang="en-US" sz="2400" dirty="0">
                <a:latin typeface="Open Sans"/>
                <a:ea typeface="Open Sans"/>
                <a:cs typeface="Open Sans"/>
              </a:rPr>
              <a:t>All active RESULTS volunteers are eligible to vote.</a:t>
            </a:r>
          </a:p>
          <a:p>
            <a:pPr algn="ctr">
              <a:lnSpc>
                <a:spcPct val="114000"/>
              </a:lnSpc>
              <a:spcAft>
                <a:spcPts val="1200"/>
              </a:spcAft>
            </a:pPr>
            <a:r>
              <a:rPr lang="en-US" sz="2400" dirty="0">
                <a:latin typeface="Open Sans"/>
                <a:ea typeface="Open Sans"/>
                <a:cs typeface="Open Sans"/>
              </a:rPr>
              <a:t>Go to </a:t>
            </a:r>
            <a:r>
              <a:rPr lang="en-US" sz="2400" dirty="0">
                <a:latin typeface="Open Sans"/>
                <a:ea typeface="Open Sans"/>
                <a:cs typeface="Open Sans"/>
                <a:hlinkClick r:id="rId3"/>
              </a:rPr>
              <a:t>https://results.org/blog/results-2021-grassroots-board-elections/</a:t>
            </a:r>
            <a:r>
              <a:rPr lang="en-US" sz="2400" dirty="0">
                <a:latin typeface="Open Sans"/>
                <a:ea typeface="Open Sans"/>
                <a:cs typeface="Open Sans"/>
              </a:rPr>
              <a:t> to learn about the candidates and vote today!</a:t>
            </a:r>
            <a:endParaRPr lang="en-US" sz="1600" dirty="0">
              <a:latin typeface="Open Sans"/>
              <a:ea typeface="+mn-lt"/>
              <a:cs typeface="+mn-lt"/>
            </a:endParaRPr>
          </a:p>
        </p:txBody>
      </p:sp>
      <p:sp>
        <p:nvSpPr>
          <p:cNvPr id="4" name="Title 1">
            <a:extLst>
              <a:ext uri="{FF2B5EF4-FFF2-40B4-BE49-F238E27FC236}">
                <a16:creationId xmlns:a16="http://schemas.microsoft.com/office/drawing/2014/main" id="{5D3D0B29-FB2E-C94E-AEB1-0D39086AF2AF}"/>
              </a:ext>
            </a:extLst>
          </p:cNvPr>
          <p:cNvSpPr>
            <a:spLocks noGrp="1"/>
          </p:cNvSpPr>
          <p:nvPr>
            <p:ph type="title"/>
          </p:nvPr>
        </p:nvSpPr>
        <p:spPr>
          <a:xfrm>
            <a:off x="871253" y="297285"/>
            <a:ext cx="7401491" cy="579913"/>
          </a:xfrm>
        </p:spPr>
        <p:txBody>
          <a:bodyPr>
            <a:noAutofit/>
          </a:bodyPr>
          <a:lstStyle/>
          <a:p>
            <a:r>
              <a:rPr lang="en-US" sz="3600" b="1" dirty="0">
                <a:latin typeface="Open Sans"/>
                <a:cs typeface="Calibri"/>
              </a:rPr>
              <a:t>Vote in Board Election</a:t>
            </a:r>
            <a:endParaRPr lang="en-US" sz="3600" b="1" dirty="0">
              <a:latin typeface="Open Sans"/>
            </a:endParaRPr>
          </a:p>
        </p:txBody>
      </p:sp>
      <p:sp>
        <p:nvSpPr>
          <p:cNvPr id="5" name="Rectangle 5">
            <a:extLst>
              <a:ext uri="{FF2B5EF4-FFF2-40B4-BE49-F238E27FC236}">
                <a16:creationId xmlns:a16="http://schemas.microsoft.com/office/drawing/2014/main" id="{E7DD3F4B-F0E0-43AB-AC21-41C6E2D846AE}"/>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37</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0889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78983" y="1070271"/>
            <a:ext cx="8607817" cy="3769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Open Sans"/>
                <a:ea typeface="Open Sans"/>
                <a:cs typeface="Open Sans"/>
              </a:rPr>
              <a:t>RESULTS Op-ed Workshop</a:t>
            </a:r>
          </a:p>
          <a:p>
            <a:pPr algn="ctr"/>
            <a:r>
              <a:rPr lang="en-US" sz="2400" b="1" dirty="0">
                <a:latin typeface="Open Sans"/>
                <a:ea typeface="Open Sans"/>
                <a:cs typeface="Open Sans"/>
              </a:rPr>
              <a:t>Tuesday, July 20, 9:00 pm ET</a:t>
            </a:r>
          </a:p>
          <a:p>
            <a:endParaRPr lang="en-US" sz="2000" b="1" dirty="0">
              <a:latin typeface="Open Sans"/>
              <a:ea typeface="Open Sans"/>
              <a:cs typeface="Open Sans"/>
            </a:endParaRPr>
          </a:p>
          <a:p>
            <a:pPr algn="ctr"/>
            <a:r>
              <a:rPr lang="en-US" sz="2000" dirty="0">
                <a:latin typeface="Open Sans"/>
                <a:ea typeface="+mn-lt"/>
                <a:cs typeface="+mn-lt"/>
              </a:rPr>
              <a:t>Register at: </a:t>
            </a:r>
            <a:r>
              <a:rPr lang="en-US" sz="2000" dirty="0">
                <a:latin typeface="Open Sans"/>
                <a:ea typeface="+mn-lt"/>
                <a:cs typeface="+mn-lt"/>
                <a:hlinkClick r:id="rId3"/>
              </a:rPr>
              <a:t>https://results.zoom.us/meeting/register/tJAqd-6trzwtGd2fU8sONULOMASo-Yg57o62</a:t>
            </a:r>
            <a:r>
              <a:rPr lang="en-US" sz="2000" dirty="0">
                <a:latin typeface="Open Sans"/>
                <a:ea typeface="+mn-lt"/>
                <a:cs typeface="+mn-lt"/>
              </a:rPr>
              <a:t> </a:t>
            </a:r>
            <a:endParaRPr lang="en-US" sz="2000" dirty="0">
              <a:latin typeface="Open Sans"/>
              <a:ea typeface="Open Sans"/>
              <a:cs typeface="Open Sans"/>
            </a:endParaRPr>
          </a:p>
          <a:p>
            <a:endParaRPr lang="en-US" sz="2000" b="1" dirty="0">
              <a:latin typeface="Open Sans"/>
              <a:ea typeface="Open Sans"/>
              <a:cs typeface="Open Sans"/>
            </a:endParaRPr>
          </a:p>
          <a:p>
            <a:pPr algn="ctr">
              <a:lnSpc>
                <a:spcPct val="114000"/>
              </a:lnSpc>
              <a:spcAft>
                <a:spcPts val="1800"/>
              </a:spcAft>
            </a:pPr>
            <a:r>
              <a:rPr lang="en-US" sz="2000" dirty="0">
                <a:latin typeface="Open Sans"/>
                <a:ea typeface="+mn-lt"/>
                <a:cs typeface="+mn-lt"/>
              </a:rPr>
              <a:t>Join us to start writing your own op-ed</a:t>
            </a:r>
          </a:p>
          <a:p>
            <a:pPr algn="ctr">
              <a:lnSpc>
                <a:spcPct val="114000"/>
              </a:lnSpc>
              <a:spcAft>
                <a:spcPts val="1800"/>
              </a:spcAft>
            </a:pPr>
            <a:r>
              <a:rPr lang="en-US" sz="2000" dirty="0">
                <a:latin typeface="Open Sans"/>
                <a:ea typeface="+mn-lt"/>
                <a:cs typeface="+mn-lt"/>
              </a:rPr>
              <a:t>Bring an idea or a draft first sentence of your op-ed to get started </a:t>
            </a:r>
          </a:p>
          <a:p>
            <a:pPr algn="ctr">
              <a:lnSpc>
                <a:spcPct val="114000"/>
              </a:lnSpc>
              <a:spcAft>
                <a:spcPts val="1800"/>
              </a:spcAft>
            </a:pPr>
            <a:r>
              <a:rPr lang="en-US" sz="1600" i="1" dirty="0">
                <a:latin typeface="Open Sans"/>
                <a:ea typeface="+mn-lt"/>
                <a:cs typeface="+mn-lt"/>
              </a:rPr>
              <a:t>Also, we recommend you listen to previous op-ed overview training beforehand. You can find the recording and slides at: </a:t>
            </a:r>
            <a:r>
              <a:rPr lang="en-US" sz="1600" i="1" dirty="0">
                <a:latin typeface="Open Sans"/>
                <a:ea typeface="+mn-lt"/>
                <a:cs typeface="+mn-lt"/>
                <a:hlinkClick r:id="rId4"/>
              </a:rPr>
              <a:t>https://results.org/resources/results-op-ed-101-training/</a:t>
            </a:r>
            <a:r>
              <a:rPr lang="en-US" sz="1600" i="1" dirty="0">
                <a:latin typeface="Open Sans"/>
                <a:ea typeface="+mn-lt"/>
                <a:cs typeface="+mn-lt"/>
              </a:rPr>
              <a:t>.</a:t>
            </a:r>
          </a:p>
        </p:txBody>
      </p:sp>
      <p:sp>
        <p:nvSpPr>
          <p:cNvPr id="4" name="Title 1">
            <a:extLst>
              <a:ext uri="{FF2B5EF4-FFF2-40B4-BE49-F238E27FC236}">
                <a16:creationId xmlns:a16="http://schemas.microsoft.com/office/drawing/2014/main" id="{5D3D0B29-FB2E-C94E-AEB1-0D39086AF2AF}"/>
              </a:ext>
            </a:extLst>
          </p:cNvPr>
          <p:cNvSpPr>
            <a:spLocks noGrp="1"/>
          </p:cNvSpPr>
          <p:nvPr>
            <p:ph type="title"/>
          </p:nvPr>
        </p:nvSpPr>
        <p:spPr>
          <a:xfrm>
            <a:off x="682145" y="165624"/>
            <a:ext cx="7401491" cy="579913"/>
          </a:xfrm>
        </p:spPr>
        <p:txBody>
          <a:bodyPr>
            <a:noAutofit/>
          </a:bodyPr>
          <a:lstStyle/>
          <a:p>
            <a:r>
              <a:rPr lang="en-US" sz="3600" b="1" dirty="0">
                <a:latin typeface="Open Sans"/>
                <a:cs typeface="Calibri"/>
              </a:rPr>
              <a:t>July Events</a:t>
            </a:r>
            <a:endParaRPr lang="en-US" sz="3600" b="1" dirty="0">
              <a:latin typeface="Open Sans"/>
            </a:endParaRPr>
          </a:p>
        </p:txBody>
      </p:sp>
      <p:sp>
        <p:nvSpPr>
          <p:cNvPr id="5" name="Rectangle 5">
            <a:extLst>
              <a:ext uri="{FF2B5EF4-FFF2-40B4-BE49-F238E27FC236}">
                <a16:creationId xmlns:a16="http://schemas.microsoft.com/office/drawing/2014/main" id="{E7DD3F4B-F0E0-43AB-AC21-41C6E2D846AE}"/>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38</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1820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457200" y="1072439"/>
            <a:ext cx="8073916" cy="30401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3999"/>
              </a:lnSpc>
            </a:pPr>
            <a:r>
              <a:rPr lang="en-US" sz="2200" b="1" dirty="0">
                <a:solidFill>
                  <a:srgbClr val="212529"/>
                </a:solidFill>
                <a:latin typeface="Open Sans"/>
                <a:ea typeface="Open Sans"/>
                <a:cs typeface="Open Sans"/>
              </a:rPr>
              <a:t>July 22</a:t>
            </a:r>
            <a:endParaRPr lang="en-US" sz="2200" dirty="0">
              <a:solidFill>
                <a:srgbClr val="000000"/>
              </a:solidFill>
              <a:latin typeface="Open Sans"/>
              <a:ea typeface="Open Sans"/>
              <a:cs typeface="Calibri"/>
            </a:endParaRPr>
          </a:p>
          <a:p>
            <a:pPr marL="342900" indent="-342900">
              <a:lnSpc>
                <a:spcPct val="113999"/>
              </a:lnSpc>
              <a:buFont typeface="Arial"/>
              <a:buChar char="•"/>
            </a:pPr>
            <a:r>
              <a:rPr lang="en-US" sz="2200" dirty="0">
                <a:solidFill>
                  <a:srgbClr val="000000"/>
                </a:solidFill>
                <a:latin typeface="Open Sans"/>
                <a:ea typeface="Open Sans"/>
                <a:cs typeface="Calibri"/>
              </a:rPr>
              <a:t>8 pm ET – U.S. Poverty Policy Forum</a:t>
            </a:r>
          </a:p>
          <a:p>
            <a:pPr marL="342900" indent="-342900">
              <a:lnSpc>
                <a:spcPct val="113999"/>
              </a:lnSpc>
              <a:buFont typeface="Arial"/>
              <a:buChar char="•"/>
            </a:pPr>
            <a:r>
              <a:rPr lang="en-US" sz="2200" dirty="0">
                <a:solidFill>
                  <a:srgbClr val="000000"/>
                </a:solidFill>
                <a:latin typeface="Open Sans"/>
                <a:ea typeface="Open Sans"/>
                <a:cs typeface="Calibri"/>
              </a:rPr>
              <a:t>9 pm ET – Global Poverty Policy Forum</a:t>
            </a:r>
          </a:p>
          <a:p>
            <a:pPr>
              <a:lnSpc>
                <a:spcPct val="113999"/>
              </a:lnSpc>
            </a:pPr>
            <a:r>
              <a:rPr lang="en-US" sz="2200" dirty="0">
                <a:solidFill>
                  <a:srgbClr val="000000"/>
                </a:solidFill>
                <a:latin typeface="Open Sans"/>
                <a:ea typeface="Open Sans"/>
                <a:cs typeface="Calibri"/>
              </a:rPr>
              <a:t>Register for one or both at: </a:t>
            </a:r>
            <a:r>
              <a:rPr lang="en-US" sz="2200" dirty="0">
                <a:solidFill>
                  <a:srgbClr val="000000"/>
                </a:solidFill>
                <a:latin typeface="Open Sans"/>
                <a:ea typeface="Open Sans"/>
                <a:cs typeface="Calibri"/>
                <a:hlinkClick r:id="rId3"/>
              </a:rPr>
              <a:t>www.results.org/events</a:t>
            </a:r>
            <a:r>
              <a:rPr lang="en-US" sz="2200" dirty="0">
                <a:solidFill>
                  <a:srgbClr val="000000"/>
                </a:solidFill>
                <a:latin typeface="Open Sans"/>
                <a:ea typeface="Open Sans"/>
                <a:cs typeface="Calibri"/>
              </a:rPr>
              <a:t> </a:t>
            </a:r>
          </a:p>
          <a:p>
            <a:pPr>
              <a:lnSpc>
                <a:spcPct val="113999"/>
              </a:lnSpc>
              <a:spcBef>
                <a:spcPct val="0"/>
              </a:spcBef>
            </a:pPr>
            <a:endParaRPr lang="en-US" sz="2200" b="1" dirty="0">
              <a:solidFill>
                <a:srgbClr val="000000"/>
              </a:solidFill>
              <a:highlight>
                <a:srgbClr val="FFFF00"/>
              </a:highlight>
              <a:latin typeface="Calibri"/>
              <a:ea typeface="Open Sans"/>
              <a:cs typeface="Calibri"/>
            </a:endParaRPr>
          </a:p>
          <a:p>
            <a:pPr>
              <a:lnSpc>
                <a:spcPct val="113999"/>
              </a:lnSpc>
              <a:spcBef>
                <a:spcPct val="0"/>
              </a:spcBef>
            </a:pPr>
            <a:r>
              <a:rPr lang="en-US" sz="2200" dirty="0">
                <a:latin typeface="Open Sans"/>
                <a:ea typeface="+mn-lt"/>
                <a:cs typeface="+mn-lt"/>
              </a:rPr>
              <a:t>New Advocate Orientations are on-going! Register for an upcoming orientation at: </a:t>
            </a:r>
            <a:r>
              <a:rPr lang="en-US" sz="2200" dirty="0">
                <a:latin typeface="Open Sans"/>
                <a:ea typeface="+mn-lt"/>
                <a:cs typeface="+mn-lt"/>
                <a:hlinkClick r:id="rId4"/>
              </a:rPr>
              <a:t>www.results.org/volunteer</a:t>
            </a:r>
            <a:endParaRPr lang="en-US" sz="2200" dirty="0">
              <a:latin typeface="Open Sans"/>
              <a:ea typeface="Open Sans"/>
              <a:cs typeface="Open Sans"/>
            </a:endParaRPr>
          </a:p>
          <a:p>
            <a:pPr algn="ctr"/>
            <a:endParaRPr lang="en-US" sz="1600" b="1" dirty="0">
              <a:latin typeface="Open Sans"/>
              <a:ea typeface="Open Sans"/>
              <a:cs typeface="Calibri"/>
            </a:endParaRPr>
          </a:p>
        </p:txBody>
      </p:sp>
      <p:sp>
        <p:nvSpPr>
          <p:cNvPr id="5" name="Rectangle 5">
            <a:extLst>
              <a:ext uri="{FF2B5EF4-FFF2-40B4-BE49-F238E27FC236}">
                <a16:creationId xmlns:a16="http://schemas.microsoft.com/office/drawing/2014/main" id="{64683081-2BBC-4216-90F6-DBAF639B3074}"/>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39</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9FF95E45-77D8-4209-9CEA-6477A2DE022C}"/>
              </a:ext>
            </a:extLst>
          </p:cNvPr>
          <p:cNvSpPr txBox="1">
            <a:spLocks/>
          </p:cNvSpPr>
          <p:nvPr/>
        </p:nvSpPr>
        <p:spPr>
          <a:xfrm>
            <a:off x="682145" y="165624"/>
            <a:ext cx="7401491" cy="5799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latin typeface="Open Sans"/>
                <a:cs typeface="Calibri"/>
              </a:rPr>
              <a:t>July Events</a:t>
            </a:r>
            <a:endParaRPr lang="en-US" sz="3600" b="1" dirty="0">
              <a:latin typeface="Open Sans"/>
            </a:endParaRPr>
          </a:p>
        </p:txBody>
      </p:sp>
    </p:spTree>
    <p:extLst>
      <p:ext uri="{BB962C8B-B14F-4D97-AF65-F5344CB8AC3E}">
        <p14:creationId xmlns:p14="http://schemas.microsoft.com/office/powerpoint/2010/main" val="297691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0" y="283678"/>
            <a:ext cx="9143999" cy="341153"/>
          </a:xfrm>
        </p:spPr>
        <p:txBody>
          <a:bodyPr>
            <a:noAutofit/>
          </a:bodyPr>
          <a:lstStyle/>
          <a:p>
            <a:r>
              <a:rPr lang="en-US" sz="3600" b="1" dirty="0">
                <a:solidFill>
                  <a:schemeClr val="bg1"/>
                </a:solidFill>
                <a:latin typeface="Open Sans"/>
              </a:rPr>
              <a:t>U.S. Poverty “Asks”</a:t>
            </a:r>
            <a:endParaRPr lang="en-US" sz="3600" b="1" u="sng" dirty="0">
              <a:solidFill>
                <a:schemeClr val="bg1"/>
              </a:solidFill>
              <a:latin typeface="Open Sans"/>
              <a:ea typeface="Open Sans"/>
              <a:cs typeface="Open Sans"/>
            </a:endParaRPr>
          </a:p>
        </p:txBody>
      </p:sp>
      <p:sp>
        <p:nvSpPr>
          <p:cNvPr id="8" name="Content Placeholder 2">
            <a:extLst>
              <a:ext uri="{FF2B5EF4-FFF2-40B4-BE49-F238E27FC236}">
                <a16:creationId xmlns:a16="http://schemas.microsoft.com/office/drawing/2014/main" id="{0BEC43DD-6097-420F-90C3-9384855B8B5F}"/>
              </a:ext>
            </a:extLst>
          </p:cNvPr>
          <p:cNvSpPr>
            <a:spLocks noGrp="1"/>
          </p:cNvSpPr>
          <p:nvPr>
            <p:ph idx="1"/>
          </p:nvPr>
        </p:nvSpPr>
        <p:spPr>
          <a:xfrm>
            <a:off x="230522" y="1060397"/>
            <a:ext cx="8538414" cy="3480866"/>
          </a:xfrm>
          <a:solidFill>
            <a:srgbClr val="29B5CF"/>
          </a:solidFill>
        </p:spPr>
        <p:txBody>
          <a:bodyPr vert="horz" lIns="91440" tIns="45720" rIns="91440" bIns="45720" rtlCol="0" anchor="t">
            <a:noAutofit/>
          </a:bodyPr>
          <a:lstStyle/>
          <a:p>
            <a:pPr marL="0" indent="0">
              <a:lnSpc>
                <a:spcPct val="114000"/>
              </a:lnSpc>
              <a:spcBef>
                <a:spcPts val="0"/>
              </a:spcBef>
              <a:buNone/>
            </a:pPr>
            <a:r>
              <a:rPr lang="en-US" sz="2400" dirty="0">
                <a:latin typeface="Open Sans"/>
                <a:ea typeface="Open Sans"/>
                <a:cs typeface="Open Sans"/>
              </a:rPr>
              <a:t>Follow up with housing and tax aides. </a:t>
            </a:r>
            <a:r>
              <a:rPr lang="en-US" sz="2400" b="1" dirty="0">
                <a:latin typeface="Open Sans"/>
                <a:ea typeface="Open Sans"/>
                <a:cs typeface="Open Sans"/>
              </a:rPr>
              <a:t>Urge them to speak to leadership, urging them to focus on bold and long-term anti-poverty policies</a:t>
            </a:r>
            <a:r>
              <a:rPr lang="en-US" sz="2400" dirty="0">
                <a:latin typeface="Open Sans"/>
                <a:ea typeface="Open Sans"/>
                <a:cs typeface="Open Sans"/>
              </a:rPr>
              <a:t>: </a:t>
            </a:r>
            <a:endParaRPr lang="en-US" sz="2400" dirty="0">
              <a:latin typeface="Open Sans"/>
              <a:ea typeface="Open Sans" panose="020B0606030504020204" pitchFamily="34" charset="0"/>
              <a:cs typeface="Open Sans" panose="020B0606030504020204" pitchFamily="34" charset="0"/>
            </a:endParaRPr>
          </a:p>
          <a:p>
            <a:pPr>
              <a:lnSpc>
                <a:spcPct val="114000"/>
              </a:lnSpc>
              <a:spcBef>
                <a:spcPts val="0"/>
              </a:spcBef>
              <a:spcAft>
                <a:spcPts val="600"/>
              </a:spcAft>
            </a:pPr>
            <a:r>
              <a:rPr lang="en-US" sz="2400" dirty="0">
                <a:latin typeface="Open Sans"/>
                <a:ea typeface="Open Sans"/>
                <a:cs typeface="Open Sans"/>
              </a:rPr>
              <a:t>Making 2021 EITC/CTC provisions permanent</a:t>
            </a:r>
          </a:p>
          <a:p>
            <a:pPr>
              <a:lnSpc>
                <a:spcPct val="114000"/>
              </a:lnSpc>
              <a:spcBef>
                <a:spcPts val="0"/>
              </a:spcBef>
              <a:spcAft>
                <a:spcPts val="600"/>
              </a:spcAft>
            </a:pPr>
            <a:r>
              <a:rPr lang="en-US" sz="2400" dirty="0">
                <a:latin typeface="Open Sans"/>
                <a:ea typeface="Open Sans"/>
                <a:cs typeface="Open Sans"/>
              </a:rPr>
              <a:t>Rental assistance (likely via Housing Choice Vouchers) should be universal for all those who qualify – with multi-year guaranteed funding</a:t>
            </a:r>
          </a:p>
          <a:p>
            <a:pPr>
              <a:lnSpc>
                <a:spcPct val="114000"/>
              </a:lnSpc>
              <a:spcBef>
                <a:spcPts val="0"/>
              </a:spcBef>
              <a:spcAft>
                <a:spcPts val="600"/>
              </a:spcAft>
            </a:pPr>
            <a:r>
              <a:rPr lang="en-US" sz="2400" dirty="0">
                <a:latin typeface="Open Sans"/>
                <a:ea typeface="+mn-lt"/>
                <a:cs typeface="+mn-lt"/>
              </a:rPr>
              <a:t>Support efforts to address access to affordable housing + racial inequities</a:t>
            </a:r>
          </a:p>
          <a:p>
            <a:pPr algn="ctr">
              <a:lnSpc>
                <a:spcPct val="124000"/>
              </a:lnSpc>
              <a:spcBef>
                <a:spcPts val="0"/>
              </a:spcBef>
            </a:pPr>
            <a:endParaRPr lang="en-US" sz="2800" dirty="0">
              <a:latin typeface="Open Sans"/>
              <a:ea typeface="Open Sans" panose="020B0606030504020204" pitchFamily="34" charset="0"/>
              <a:cs typeface="Open Sans" panose="020B0606030504020204" pitchFamily="34" charset="0"/>
            </a:endParaRPr>
          </a:p>
          <a:p>
            <a:pPr algn="ctr">
              <a:lnSpc>
                <a:spcPct val="124000"/>
              </a:lnSpc>
              <a:spcBef>
                <a:spcPts val="0"/>
              </a:spcBef>
            </a:pPr>
            <a:endParaRPr lang="en-US" sz="2800" b="1" dirty="0">
              <a:latin typeface="Open Sans"/>
              <a:ea typeface="Open Sans" panose="020B0606030504020204" pitchFamily="34" charset="0"/>
              <a:cs typeface="Open Sans" panose="020B0606030504020204" pitchFamily="34" charset="0"/>
            </a:endParaRPr>
          </a:p>
        </p:txBody>
      </p:sp>
      <p:sp>
        <p:nvSpPr>
          <p:cNvPr id="5" name="Rectangle 5">
            <a:extLst>
              <a:ext uri="{FF2B5EF4-FFF2-40B4-BE49-F238E27FC236}">
                <a16:creationId xmlns:a16="http://schemas.microsoft.com/office/drawing/2014/main" id="{60E92C69-62B7-4CAE-8112-66B13529BCC9}"/>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4</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9515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Box 148">
            <a:extLst>
              <a:ext uri="{FF2B5EF4-FFF2-40B4-BE49-F238E27FC236}">
                <a16:creationId xmlns:a16="http://schemas.microsoft.com/office/drawing/2014/main" id="{E559B237-F597-4427-83D5-86EF8FF0EB34}"/>
              </a:ext>
            </a:extLst>
          </p:cNvPr>
          <p:cNvSpPr txBox="1"/>
          <p:nvPr/>
        </p:nvSpPr>
        <p:spPr>
          <a:xfrm>
            <a:off x="457200" y="1070528"/>
            <a:ext cx="8210535" cy="32624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pPr>
            <a:r>
              <a:rPr lang="en-US" sz="2000" b="1" dirty="0">
                <a:latin typeface="Open Sans"/>
              </a:rPr>
              <a:t>U.S. Poverty Free Agents Webinars </a:t>
            </a:r>
            <a:endParaRPr lang="en-US" sz="2000" b="1" dirty="0">
              <a:latin typeface="Open Sans"/>
              <a:ea typeface="Open Sans"/>
              <a:cs typeface="Open Sans"/>
            </a:endParaRPr>
          </a:p>
          <a:p>
            <a:pPr>
              <a:lnSpc>
                <a:spcPct val="114000"/>
              </a:lnSpc>
            </a:pPr>
            <a:r>
              <a:rPr lang="en-US" sz="2000" dirty="0">
                <a:latin typeface="Open Sans"/>
              </a:rPr>
              <a:t>Tuesday, July 20, 1:00 pm and 8:00 pm ET</a:t>
            </a:r>
            <a:endParaRPr lang="en-US" sz="2000" dirty="0">
              <a:latin typeface="Open Sans"/>
              <a:ea typeface="Open Sans"/>
              <a:cs typeface="Open Sans"/>
            </a:endParaRPr>
          </a:p>
          <a:p>
            <a:pPr>
              <a:lnSpc>
                <a:spcPct val="114000"/>
              </a:lnSpc>
              <a:spcAft>
                <a:spcPts val="1200"/>
              </a:spcAft>
            </a:pPr>
            <a:r>
              <a:rPr lang="en-US" sz="2000" dirty="0">
                <a:latin typeface="Open Sans"/>
                <a:cs typeface="Calibri"/>
              </a:rPr>
              <a:t>Contact Jos Linn at </a:t>
            </a:r>
            <a:r>
              <a:rPr lang="en-US" sz="2000" dirty="0">
                <a:latin typeface="Open Sans"/>
                <a:cs typeface="Calibri"/>
                <a:hlinkClick r:id="rId3"/>
              </a:rPr>
              <a:t>jlinn@results.org</a:t>
            </a:r>
            <a:r>
              <a:rPr lang="en-US" sz="2000" dirty="0">
                <a:latin typeface="Open Sans"/>
                <a:cs typeface="Calibri"/>
              </a:rPr>
              <a:t> for more information.</a:t>
            </a:r>
            <a:endParaRPr lang="en-US" sz="2000" dirty="0">
              <a:latin typeface="Open Sans"/>
              <a:ea typeface="Open Sans"/>
              <a:cs typeface="Calibri"/>
            </a:endParaRPr>
          </a:p>
          <a:p>
            <a:pPr>
              <a:lnSpc>
                <a:spcPct val="114000"/>
              </a:lnSpc>
            </a:pPr>
            <a:r>
              <a:rPr lang="en-US" sz="2000" b="1" dirty="0">
                <a:latin typeface="Open Sans"/>
              </a:rPr>
              <a:t>Global Poverty Free Agents Webinar</a:t>
            </a:r>
            <a:endParaRPr lang="en-US" sz="2000" b="1" dirty="0">
              <a:latin typeface="Open Sans"/>
              <a:ea typeface="Open Sans"/>
              <a:cs typeface="Open Sans"/>
            </a:endParaRPr>
          </a:p>
          <a:p>
            <a:pPr>
              <a:lnSpc>
                <a:spcPct val="114000"/>
              </a:lnSpc>
            </a:pPr>
            <a:r>
              <a:rPr lang="en-US" sz="2000" dirty="0">
                <a:latin typeface="Open Sans"/>
                <a:cs typeface="Calibri"/>
              </a:rPr>
              <a:t>Monday, July 26, 7:00 pm ET</a:t>
            </a:r>
            <a:endParaRPr lang="en-US" sz="2000" dirty="0">
              <a:latin typeface="Open Sans"/>
              <a:ea typeface="Open Sans"/>
              <a:cs typeface="Calibri"/>
            </a:endParaRPr>
          </a:p>
          <a:p>
            <a:pPr>
              <a:lnSpc>
                <a:spcPct val="114000"/>
              </a:lnSpc>
              <a:spcAft>
                <a:spcPts val="1800"/>
              </a:spcAft>
            </a:pPr>
            <a:r>
              <a:rPr lang="en-US" sz="2000" dirty="0">
                <a:latin typeface="Open Sans"/>
                <a:cs typeface="Calibri"/>
              </a:rPr>
              <a:t>Contact Lisa Marchal at </a:t>
            </a:r>
            <a:r>
              <a:rPr lang="en-US" sz="2000" dirty="0">
                <a:latin typeface="Open Sans"/>
                <a:cs typeface="Calibri"/>
                <a:hlinkClick r:id="rId4"/>
              </a:rPr>
              <a:t>lmarchal@results.org</a:t>
            </a:r>
            <a:r>
              <a:rPr lang="en-US" sz="2000" dirty="0">
                <a:latin typeface="Open Sans"/>
                <a:cs typeface="Calibri"/>
              </a:rPr>
              <a:t> for more information.</a:t>
            </a:r>
            <a:endParaRPr lang="en-US" sz="2000" dirty="0">
              <a:latin typeface="Open Sans"/>
              <a:ea typeface="Open Sans"/>
              <a:cs typeface="Calibri"/>
            </a:endParaRPr>
          </a:p>
          <a:p>
            <a:pPr>
              <a:lnSpc>
                <a:spcPct val="114000"/>
              </a:lnSpc>
            </a:pPr>
            <a:r>
              <a:rPr lang="en-US" sz="2000" dirty="0">
                <a:solidFill>
                  <a:srgbClr val="D50032"/>
                </a:solidFill>
                <a:latin typeface="Open Sans"/>
                <a:ea typeface="Open Sans"/>
                <a:cs typeface="Open Sans"/>
              </a:rPr>
              <a:t>See more on the RESULTS Events Calendar: </a:t>
            </a:r>
            <a:r>
              <a:rPr lang="en-US" sz="2000" dirty="0">
                <a:solidFill>
                  <a:srgbClr val="D50032"/>
                </a:solidFill>
                <a:latin typeface="Open Sans"/>
                <a:ea typeface="Open Sans"/>
                <a:cs typeface="Open Sans"/>
                <a:hlinkClick r:id="rId5"/>
              </a:rPr>
              <a:t>https://results.org/events/</a:t>
            </a:r>
            <a:endParaRPr lang="en-US" sz="2000" dirty="0">
              <a:latin typeface="Open Sans"/>
              <a:ea typeface="Open Sans"/>
              <a:cs typeface="Open Sans"/>
            </a:endParaRPr>
          </a:p>
        </p:txBody>
      </p:sp>
      <p:sp>
        <p:nvSpPr>
          <p:cNvPr id="5" name="Rectangle 5">
            <a:extLst>
              <a:ext uri="{FF2B5EF4-FFF2-40B4-BE49-F238E27FC236}">
                <a16:creationId xmlns:a16="http://schemas.microsoft.com/office/drawing/2014/main" id="{C6241CDE-D41D-4C3F-A9A6-344ECBC19E69}"/>
              </a:ext>
            </a:extLst>
          </p:cNvPr>
          <p:cNvSpPr>
            <a:spLocks noChangeArrowheads="1"/>
          </p:cNvSpPr>
          <p:nvPr/>
        </p:nvSpPr>
        <p:spPr bwMode="auto">
          <a:xfrm>
            <a:off x="-1" y="7802"/>
            <a:ext cx="4572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40</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a:extLst>
              <a:ext uri="{FF2B5EF4-FFF2-40B4-BE49-F238E27FC236}">
                <a16:creationId xmlns:a16="http://schemas.microsoft.com/office/drawing/2014/main" id="{48B052CF-7E55-4AD3-9A43-F7A0A215A739}"/>
              </a:ext>
            </a:extLst>
          </p:cNvPr>
          <p:cNvSpPr>
            <a:spLocks noGrp="1"/>
          </p:cNvSpPr>
          <p:nvPr>
            <p:ph type="title"/>
          </p:nvPr>
        </p:nvSpPr>
        <p:spPr>
          <a:xfrm>
            <a:off x="682145" y="165624"/>
            <a:ext cx="7401491" cy="579913"/>
          </a:xfrm>
        </p:spPr>
        <p:txBody>
          <a:bodyPr>
            <a:noAutofit/>
          </a:bodyPr>
          <a:lstStyle/>
          <a:p>
            <a:r>
              <a:rPr lang="en-US" sz="3600" b="1" dirty="0">
                <a:latin typeface="Open Sans"/>
                <a:cs typeface="Calibri"/>
              </a:rPr>
              <a:t>July Events</a:t>
            </a:r>
            <a:endParaRPr lang="en-US" sz="3600" b="1" dirty="0">
              <a:latin typeface="Open Sans"/>
            </a:endParaRPr>
          </a:p>
        </p:txBody>
      </p:sp>
    </p:spTree>
    <p:extLst>
      <p:ext uri="{BB962C8B-B14F-4D97-AF65-F5344CB8AC3E}">
        <p14:creationId xmlns:p14="http://schemas.microsoft.com/office/powerpoint/2010/main" val="3624324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9B5CF"/>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lstStyle/>
          <a:p>
            <a:pPr defTabSz="457189"/>
            <a:fld id="{307E6868-079E-1649-B8D1-459B42CE4DE3}" type="slidenum">
              <a:rPr lang="en-US" dirty="0">
                <a:solidFill>
                  <a:srgbClr val="000000"/>
                </a:solidFill>
              </a:rPr>
              <a:pPr defTabSz="457189"/>
              <a:t>41</a:t>
            </a:fld>
            <a:endParaRPr lang="en-US" dirty="0">
              <a:solidFill>
                <a:srgbClr val="000000"/>
              </a:solidFill>
            </a:endParaRPr>
          </a:p>
        </p:txBody>
      </p:sp>
      <p:sp>
        <p:nvSpPr>
          <p:cNvPr id="4" name="Content Placeholder 3">
            <a:extLst>
              <a:ext uri="{FF2B5EF4-FFF2-40B4-BE49-F238E27FC236}">
                <a16:creationId xmlns:a16="http://schemas.microsoft.com/office/drawing/2014/main" id="{BE02C12C-9C7F-4512-BE26-8CA092790FAB}"/>
              </a:ext>
            </a:extLst>
          </p:cNvPr>
          <p:cNvSpPr>
            <a:spLocks noGrp="1"/>
          </p:cNvSpPr>
          <p:nvPr>
            <p:ph idx="1"/>
          </p:nvPr>
        </p:nvSpPr>
        <p:spPr/>
        <p:txBody>
          <a:bodyPr vert="horz" lIns="91440" tIns="45720" rIns="91440" bIns="45720" rtlCol="0" anchor="t">
            <a:normAutofit/>
          </a:bodyPr>
          <a:lstStyle/>
          <a:p>
            <a:pPr marL="0" indent="0">
              <a:buNone/>
            </a:pPr>
            <a:r>
              <a:rPr lang="en-US" sz="5400" b="1" dirty="0">
                <a:solidFill>
                  <a:schemeClr val="bg1"/>
                </a:solidFill>
                <a:latin typeface="Open Sans"/>
                <a:ea typeface="Open Sans"/>
                <a:cs typeface="Calibri"/>
              </a:rPr>
              <a:t>U.S. Leadership to Address the Global Vaccine Access Crisis</a:t>
            </a:r>
          </a:p>
        </p:txBody>
      </p:sp>
    </p:spTree>
    <p:extLst>
      <p:ext uri="{BB962C8B-B14F-4D97-AF65-F5344CB8AC3E}">
        <p14:creationId xmlns:p14="http://schemas.microsoft.com/office/powerpoint/2010/main" val="910402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5313A3-CD04-4B45-A6AF-E2CA21882328}"/>
              </a:ext>
            </a:extLst>
          </p:cNvPr>
          <p:cNvSpPr txBox="1"/>
          <p:nvPr/>
        </p:nvSpPr>
        <p:spPr>
          <a:xfrm>
            <a:off x="457200" y="359076"/>
            <a:ext cx="3878917" cy="453778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ct val="20000"/>
              </a:spcBef>
              <a:spcAft>
                <a:spcPts val="1000"/>
              </a:spcAft>
            </a:pPr>
            <a:r>
              <a:rPr lang="en-US" sz="2400" i="1" dirty="0">
                <a:latin typeface="Open Sans"/>
                <a:ea typeface="Open Sans"/>
                <a:cs typeface="Open Sans"/>
              </a:rPr>
              <a:t>As the first vaccines begin to be deployed, the promise of equitable access is at serious risk.​</a:t>
            </a:r>
            <a:endParaRPr lang="en-US" sz="2400" i="1" dirty="0">
              <a:latin typeface="Open Sans"/>
              <a:ea typeface="Open Sans"/>
              <a:cs typeface="Calibri"/>
            </a:endParaRPr>
          </a:p>
          <a:p>
            <a:pPr>
              <a:spcBef>
                <a:spcPct val="20000"/>
              </a:spcBef>
              <a:spcAft>
                <a:spcPts val="1000"/>
              </a:spcAft>
            </a:pPr>
            <a:r>
              <a:rPr lang="en-US" sz="2400" i="1" dirty="0">
                <a:latin typeface="Open Sans"/>
                <a:ea typeface="Open Sans"/>
                <a:cs typeface="Open Sans"/>
              </a:rPr>
              <a:t>I need to be blunt: </a:t>
            </a:r>
            <a:r>
              <a:rPr lang="en-US" sz="2400" b="1" i="1" dirty="0">
                <a:latin typeface="Open Sans"/>
                <a:ea typeface="Open Sans"/>
                <a:cs typeface="Open Sans"/>
              </a:rPr>
              <a:t>the world is on the brink of a catastrophic moral failure</a:t>
            </a:r>
            <a:r>
              <a:rPr lang="en-US" sz="2400" i="1" dirty="0">
                <a:latin typeface="Open Sans"/>
                <a:ea typeface="Open Sans"/>
                <a:cs typeface="Open Sans"/>
              </a:rPr>
              <a:t> – and the price of this failure will be paid with lives and livelihoods in the world’s poorest countries.​</a:t>
            </a:r>
          </a:p>
        </p:txBody>
      </p:sp>
      <p:pic>
        <p:nvPicPr>
          <p:cNvPr id="3" name="Picture 3" descr="WHO / Christopher Black&#10;WHO Director-General, Dr Tedros Adhanom Ghebreyesus during his opening remark&amp;#39;s at the opening session of the 148th Executive Board. Geneva, Switzerland, 18 January 2021.">
            <a:extLst>
              <a:ext uri="{FF2B5EF4-FFF2-40B4-BE49-F238E27FC236}">
                <a16:creationId xmlns:a16="http://schemas.microsoft.com/office/drawing/2014/main" id="{00AE84CB-0974-4D73-A6A1-34A3D891CA48}"/>
              </a:ext>
            </a:extLst>
          </p:cNvPr>
          <p:cNvPicPr>
            <a:picLocks noChangeAspect="1"/>
          </p:cNvPicPr>
          <p:nvPr/>
        </p:nvPicPr>
        <p:blipFill rotWithShape="1">
          <a:blip r:embed="rId3"/>
          <a:srcRect l="13667" r="6914" b="-3"/>
          <a:stretch/>
        </p:blipFill>
        <p:spPr>
          <a:xfrm>
            <a:off x="4572719" y="283594"/>
            <a:ext cx="3229716" cy="2710227"/>
          </a:xfrm>
          <a:prstGeom prst="rect">
            <a:avLst/>
          </a:prstGeom>
          <a:noFill/>
        </p:spPr>
      </p:pic>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2092"/>
            <a:ext cx="457200" cy="273844"/>
          </a:xfrm>
        </p:spPr>
        <p:txBody>
          <a:bodyPr vert="horz" lIns="91440" tIns="45720" rIns="91440" bIns="45720" rtlCol="0" anchor="ctr">
            <a:normAutofit/>
          </a:bodyPr>
          <a:lstStyle/>
          <a:p>
            <a:pPr>
              <a:lnSpc>
                <a:spcPct val="90000"/>
              </a:lnSpc>
              <a:spcAft>
                <a:spcPts val="600"/>
              </a:spcAft>
            </a:pPr>
            <a:fld id="{307E6868-079E-1649-B8D1-459B42CE4DE3}" type="slidenum">
              <a:rPr lang="en-US" dirty="0"/>
              <a:pPr>
                <a:lnSpc>
                  <a:spcPct val="90000"/>
                </a:lnSpc>
                <a:spcAft>
                  <a:spcPts val="600"/>
                </a:spcAft>
              </a:pPr>
              <a:t>42</a:t>
            </a:fld>
            <a:endParaRPr lang="en-US" dirty="0"/>
          </a:p>
        </p:txBody>
      </p:sp>
      <p:sp>
        <p:nvSpPr>
          <p:cNvPr id="8" name="TextBox 7">
            <a:extLst>
              <a:ext uri="{FF2B5EF4-FFF2-40B4-BE49-F238E27FC236}">
                <a16:creationId xmlns:a16="http://schemas.microsoft.com/office/drawing/2014/main" id="{47D08A87-681C-4F08-AF27-4058A79359B6}"/>
              </a:ext>
            </a:extLst>
          </p:cNvPr>
          <p:cNvSpPr txBox="1"/>
          <p:nvPr/>
        </p:nvSpPr>
        <p:spPr>
          <a:xfrm>
            <a:off x="4576314" y="3259707"/>
            <a:ext cx="4027817" cy="138883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r>
              <a:rPr lang="en-US" sz="2000" dirty="0"/>
              <a:t>Tedros Adhanom Ghebreyesus​</a:t>
            </a:r>
            <a:endParaRPr lang="en-US" sz="2000" dirty="0">
              <a:cs typeface="Calibri"/>
            </a:endParaRPr>
          </a:p>
          <a:p>
            <a:r>
              <a:rPr lang="en-US" sz="2000" dirty="0"/>
              <a:t>Director General</a:t>
            </a:r>
            <a:endParaRPr lang="en-US" sz="2000" dirty="0">
              <a:cs typeface="Calibri"/>
            </a:endParaRPr>
          </a:p>
          <a:p>
            <a:r>
              <a:rPr lang="en-US" sz="2000" dirty="0"/>
              <a:t>World </a:t>
            </a:r>
            <a:r>
              <a:rPr lang="en-US" dirty="0"/>
              <a:t>Health</a:t>
            </a:r>
            <a:r>
              <a:rPr lang="en-US" sz="2000" dirty="0"/>
              <a:t> Organization​</a:t>
            </a:r>
            <a:endParaRPr lang="en-US" sz="2000" dirty="0">
              <a:cs typeface="Calibri"/>
            </a:endParaRPr>
          </a:p>
          <a:p>
            <a:r>
              <a:rPr lang="en-US" sz="2000" dirty="0"/>
              <a:t>January 2021</a:t>
            </a:r>
            <a:endParaRPr lang="en-US" sz="2000" dirty="0">
              <a:cs typeface="Calibri"/>
            </a:endParaRPr>
          </a:p>
        </p:txBody>
      </p:sp>
    </p:spTree>
    <p:extLst>
      <p:ext uri="{BB962C8B-B14F-4D97-AF65-F5344CB8AC3E}">
        <p14:creationId xmlns:p14="http://schemas.microsoft.com/office/powerpoint/2010/main" val="910444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nchor="ctr">
            <a:normAutofit/>
          </a:bodyPr>
          <a:lstStyle/>
          <a:p>
            <a:pPr defTabSz="457189">
              <a:lnSpc>
                <a:spcPct val="90000"/>
              </a:lnSpc>
              <a:spcAft>
                <a:spcPts val="600"/>
              </a:spcAft>
            </a:pPr>
            <a:fld id="{307E6868-079E-1649-B8D1-459B42CE4DE3}" type="slidenum">
              <a:rPr lang="en-US" dirty="0"/>
              <a:pPr defTabSz="457189">
                <a:lnSpc>
                  <a:spcPct val="90000"/>
                </a:lnSpc>
                <a:spcAft>
                  <a:spcPts val="600"/>
                </a:spcAft>
              </a:pPr>
              <a:t>43</a:t>
            </a:fld>
            <a:endParaRPr lang="en-US" dirty="0"/>
          </a:p>
        </p:txBody>
      </p:sp>
      <p:pic>
        <p:nvPicPr>
          <p:cNvPr id="2" name="Picture 2" descr="Map&#10;&#10;Description automatically generated">
            <a:extLst>
              <a:ext uri="{FF2B5EF4-FFF2-40B4-BE49-F238E27FC236}">
                <a16:creationId xmlns:a16="http://schemas.microsoft.com/office/drawing/2014/main" id="{B3FC4A16-7949-4033-87AD-1D8CD6EDAE44}"/>
              </a:ext>
            </a:extLst>
          </p:cNvPr>
          <p:cNvPicPr>
            <a:picLocks noChangeAspect="1"/>
          </p:cNvPicPr>
          <p:nvPr/>
        </p:nvPicPr>
        <p:blipFill>
          <a:blip r:embed="rId3"/>
          <a:stretch>
            <a:fillRect/>
          </a:stretch>
        </p:blipFill>
        <p:spPr>
          <a:xfrm>
            <a:off x="687481" y="115981"/>
            <a:ext cx="6995831" cy="4911536"/>
          </a:xfrm>
          <a:prstGeom prst="rect">
            <a:avLst/>
          </a:prstGeom>
        </p:spPr>
      </p:pic>
    </p:spTree>
    <p:extLst>
      <p:ext uri="{BB962C8B-B14F-4D97-AF65-F5344CB8AC3E}">
        <p14:creationId xmlns:p14="http://schemas.microsoft.com/office/powerpoint/2010/main" val="2939237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762EAD-106D-48C7-8332-9216A44C60F7}"/>
              </a:ext>
            </a:extLst>
          </p:cNvPr>
          <p:cNvSpPr>
            <a:spLocks noGrp="1"/>
          </p:cNvSpPr>
          <p:nvPr>
            <p:ph type="sldNum" sz="quarter" idx="12"/>
          </p:nvPr>
        </p:nvSpPr>
        <p:spPr>
          <a:xfrm>
            <a:off x="0" y="9834"/>
            <a:ext cx="457200" cy="273844"/>
          </a:xfrm>
        </p:spPr>
        <p:txBody>
          <a:bodyPr anchor="ctr">
            <a:normAutofit/>
          </a:bodyPr>
          <a:lstStyle/>
          <a:p>
            <a:pPr defTabSz="457189">
              <a:lnSpc>
                <a:spcPct val="90000"/>
              </a:lnSpc>
              <a:spcAft>
                <a:spcPts val="600"/>
              </a:spcAft>
            </a:pPr>
            <a:fld id="{307E6868-079E-1649-B8D1-459B42CE4DE3}" type="slidenum">
              <a:rPr lang="en-US" dirty="0"/>
              <a:pPr defTabSz="457189">
                <a:lnSpc>
                  <a:spcPct val="90000"/>
                </a:lnSpc>
                <a:spcAft>
                  <a:spcPts val="600"/>
                </a:spcAft>
              </a:pPr>
              <a:t>44</a:t>
            </a:fld>
            <a:endParaRPr lang="en-US" dirty="0"/>
          </a:p>
        </p:txBody>
      </p:sp>
      <p:pic>
        <p:nvPicPr>
          <p:cNvPr id="2" name="Picture 2" descr="Chart, bar chart&#10;&#10;Description automatically generated">
            <a:extLst>
              <a:ext uri="{FF2B5EF4-FFF2-40B4-BE49-F238E27FC236}">
                <a16:creationId xmlns:a16="http://schemas.microsoft.com/office/drawing/2014/main" id="{BFA2E47A-ADCC-438B-969D-7359758B474F}"/>
              </a:ext>
            </a:extLst>
          </p:cNvPr>
          <p:cNvPicPr>
            <a:picLocks noChangeAspect="1"/>
          </p:cNvPicPr>
          <p:nvPr/>
        </p:nvPicPr>
        <p:blipFill>
          <a:blip r:embed="rId3"/>
          <a:stretch>
            <a:fillRect/>
          </a:stretch>
        </p:blipFill>
        <p:spPr>
          <a:xfrm>
            <a:off x="595031" y="149599"/>
            <a:ext cx="6852957" cy="4844301"/>
          </a:xfrm>
          <a:prstGeom prst="rect">
            <a:avLst/>
          </a:prstGeom>
        </p:spPr>
      </p:pic>
    </p:spTree>
    <p:extLst>
      <p:ext uri="{BB962C8B-B14F-4D97-AF65-F5344CB8AC3E}">
        <p14:creationId xmlns:p14="http://schemas.microsoft.com/office/powerpoint/2010/main" val="4070083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0AF678-9D00-4F4A-8358-C8698305689A}"/>
              </a:ext>
            </a:extLst>
          </p:cNvPr>
          <p:cNvSpPr>
            <a:spLocks noGrp="1"/>
          </p:cNvSpPr>
          <p:nvPr>
            <p:ph type="ctrTitle"/>
          </p:nvPr>
        </p:nvSpPr>
        <p:spPr>
          <a:xfrm>
            <a:off x="416378" y="152401"/>
            <a:ext cx="7356021" cy="706170"/>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3200" b="1" dirty="0">
                <a:latin typeface="Open Sans"/>
                <a:ea typeface="Open Sans" panose="020B0606030504020204" pitchFamily="34" charset="0"/>
                <a:cs typeface="Open Sans" panose="020B0606030504020204" pitchFamily="34" charset="0"/>
              </a:rPr>
              <a:t>Guest Speaker: Robert Weissman</a:t>
            </a:r>
          </a:p>
        </p:txBody>
      </p:sp>
      <p:sp>
        <p:nvSpPr>
          <p:cNvPr id="6" name="TextBox 5">
            <a:extLst>
              <a:ext uri="{FF2B5EF4-FFF2-40B4-BE49-F238E27FC236}">
                <a16:creationId xmlns:a16="http://schemas.microsoft.com/office/drawing/2014/main" id="{8AC52DA5-5208-446A-B31E-C4CC58F02086}"/>
              </a:ext>
            </a:extLst>
          </p:cNvPr>
          <p:cNvSpPr txBox="1"/>
          <p:nvPr/>
        </p:nvSpPr>
        <p:spPr>
          <a:xfrm>
            <a:off x="3143249" y="1080690"/>
            <a:ext cx="5470072" cy="3995517"/>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President of Public Citizen (</a:t>
            </a:r>
            <a:r>
              <a:rPr lang="en-US" sz="1550" dirty="0">
                <a:solidFill>
                  <a:srgbClr val="000000"/>
                </a:solidFill>
                <a:latin typeface="Open Sans"/>
                <a:ea typeface="Open Sans"/>
                <a:cs typeface="Open Sans"/>
                <a:hlinkClick r:id="rId2"/>
              </a:rPr>
              <a:t>https://www.citizen.org</a:t>
            </a:r>
            <a:r>
              <a:rPr lang="en-US" sz="1550" dirty="0">
                <a:solidFill>
                  <a:srgbClr val="000000"/>
                </a:solidFill>
                <a:latin typeface="Open Sans"/>
                <a:ea typeface="Open Sans"/>
                <a:cs typeface="Open Sans"/>
              </a:rPr>
              <a:t>). </a:t>
            </a:r>
          </a:p>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Worked as director of the corporate accountability organization Essential Action from 1995 to 2009. </a:t>
            </a:r>
          </a:p>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From 1989 to 2009, editor of the Multinational Monitor magazine tracking multinational corporations. </a:t>
            </a:r>
          </a:p>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Weissman helped make HIV drugs available to the developing world and has provided assistance to numerous governments on intellectual property and access to medicine issues. </a:t>
            </a:r>
          </a:p>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Previously worked as a public interest attorney at the Center for Study of Responsive Law. </a:t>
            </a:r>
          </a:p>
          <a:p>
            <a:pPr marL="285750" indent="-285750" defTabSz="457189">
              <a:lnSpc>
                <a:spcPct val="114000"/>
              </a:lnSpc>
              <a:spcAft>
                <a:spcPts val="600"/>
              </a:spcAft>
              <a:buFont typeface="Arial" panose="020B0604020202020204" pitchFamily="34" charset="0"/>
              <a:buChar char="•"/>
              <a:defRPr/>
            </a:pPr>
            <a:r>
              <a:rPr lang="en-US" sz="1550" dirty="0">
                <a:solidFill>
                  <a:srgbClr val="000000"/>
                </a:solidFill>
                <a:latin typeface="Open Sans"/>
                <a:ea typeface="Open Sans"/>
                <a:cs typeface="Open Sans"/>
              </a:rPr>
              <a:t>Earned a J.D. from Harvard Law School, graduated magna cum laude.</a:t>
            </a:r>
            <a:endParaRPr lang="en-US" sz="15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5">
            <a:extLst>
              <a:ext uri="{FF2B5EF4-FFF2-40B4-BE49-F238E27FC236}">
                <a16:creationId xmlns:a16="http://schemas.microsoft.com/office/drawing/2014/main" id="{6C542F64-7D1E-47E2-A286-B4E072C88045}"/>
              </a:ext>
            </a:extLst>
          </p:cNvPr>
          <p:cNvSpPr>
            <a:spLocks noChangeArrowheads="1"/>
          </p:cNvSpPr>
          <p:nvPr/>
        </p:nvSpPr>
        <p:spPr bwMode="auto">
          <a:xfrm>
            <a:off x="0" y="7802"/>
            <a:ext cx="41637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45</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52" name="Picture 4" descr="Robert Weissman - Public Citizen">
            <a:extLst>
              <a:ext uri="{FF2B5EF4-FFF2-40B4-BE49-F238E27FC236}">
                <a16:creationId xmlns:a16="http://schemas.microsoft.com/office/drawing/2014/main" id="{4DBE2E69-A977-43DD-87D0-16ED5BD3A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156" y="1142999"/>
            <a:ext cx="2261507" cy="3400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53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10B8A-5699-4663-B452-C5DA6C18F286}"/>
              </a:ext>
            </a:extLst>
          </p:cNvPr>
          <p:cNvSpPr>
            <a:spLocks noGrp="1"/>
          </p:cNvSpPr>
          <p:nvPr>
            <p:ph type="title"/>
          </p:nvPr>
        </p:nvSpPr>
        <p:spPr/>
        <p:txBody>
          <a:bodyPr/>
          <a:lstStyle/>
          <a:p>
            <a:r>
              <a:rPr lang="en-US" b="1" dirty="0">
                <a:cs typeface="Calibri"/>
              </a:rPr>
              <a:t>Take Action</a:t>
            </a:r>
          </a:p>
        </p:txBody>
      </p:sp>
      <p:sp>
        <p:nvSpPr>
          <p:cNvPr id="3" name="Content Placeholder 2">
            <a:extLst>
              <a:ext uri="{FF2B5EF4-FFF2-40B4-BE49-F238E27FC236}">
                <a16:creationId xmlns:a16="http://schemas.microsoft.com/office/drawing/2014/main" id="{0EEA25EE-758E-441F-8F60-B4007080D1AE}"/>
              </a:ext>
            </a:extLst>
          </p:cNvPr>
          <p:cNvSpPr>
            <a:spLocks noGrp="1"/>
          </p:cNvSpPr>
          <p:nvPr>
            <p:ph idx="1"/>
          </p:nvPr>
        </p:nvSpPr>
        <p:spPr/>
        <p:txBody>
          <a:bodyPr vert="horz" lIns="91440" tIns="45720" rIns="91440" bIns="45720" rtlCol="0" anchor="t">
            <a:normAutofit/>
          </a:bodyPr>
          <a:lstStyle/>
          <a:p>
            <a:r>
              <a:rPr lang="en-US" dirty="0">
                <a:cs typeface="Calibri"/>
              </a:rPr>
              <a:t>Tell President Biden: the United States must lead the global effort to boost the supply of Covid-19 vaccines an end to the pandemic.</a:t>
            </a:r>
          </a:p>
          <a:p>
            <a:r>
              <a:rPr lang="en-US" dirty="0">
                <a:cs typeface="Calibri"/>
              </a:rPr>
              <a:t>Tell Congress: The U.S. should allocate $25 billion to accelerate the production of vaccines and bring an end to the pandemic.</a:t>
            </a:r>
          </a:p>
        </p:txBody>
      </p:sp>
      <p:sp>
        <p:nvSpPr>
          <p:cNvPr id="4" name="Slide Number Placeholder 3">
            <a:extLst>
              <a:ext uri="{FF2B5EF4-FFF2-40B4-BE49-F238E27FC236}">
                <a16:creationId xmlns:a16="http://schemas.microsoft.com/office/drawing/2014/main" id="{17F928DE-9493-44FD-8C43-08F079F4D580}"/>
              </a:ext>
            </a:extLst>
          </p:cNvPr>
          <p:cNvSpPr>
            <a:spLocks noGrp="1"/>
          </p:cNvSpPr>
          <p:nvPr>
            <p:ph type="sldNum" sz="quarter" idx="12"/>
          </p:nvPr>
        </p:nvSpPr>
        <p:spPr/>
        <p:txBody>
          <a:bodyPr/>
          <a:lstStyle/>
          <a:p>
            <a:fld id="{307E6868-079E-1649-B8D1-459B42CE4DE3}" type="slidenum">
              <a:rPr lang="en-US" smtClean="0"/>
              <a:t>46</a:t>
            </a:fld>
            <a:endParaRPr lang="en-US" dirty="0"/>
          </a:p>
        </p:txBody>
      </p:sp>
    </p:spTree>
    <p:extLst>
      <p:ext uri="{BB962C8B-B14F-4D97-AF65-F5344CB8AC3E}">
        <p14:creationId xmlns:p14="http://schemas.microsoft.com/office/powerpoint/2010/main" val="2455801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22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81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3A8-556E-49D3-A1C1-DFB2F767B691}"/>
              </a:ext>
            </a:extLst>
          </p:cNvPr>
          <p:cNvSpPr>
            <a:spLocks noGrp="1"/>
          </p:cNvSpPr>
          <p:nvPr>
            <p:ph type="title"/>
          </p:nvPr>
        </p:nvSpPr>
        <p:spPr>
          <a:xfrm>
            <a:off x="457200" y="283677"/>
            <a:ext cx="7559863" cy="681277"/>
          </a:xfrm>
        </p:spPr>
        <p:txBody>
          <a:bodyPr>
            <a:normAutofit/>
          </a:bodyPr>
          <a:lstStyle/>
          <a:p>
            <a:pPr algn="l"/>
            <a:r>
              <a:rPr lang="en-US" sz="3200" b="1" dirty="0">
                <a:latin typeface="Open Sans"/>
              </a:rPr>
              <a:t>Now is the time to be bold.</a:t>
            </a:r>
          </a:p>
        </p:txBody>
      </p:sp>
      <p:sp>
        <p:nvSpPr>
          <p:cNvPr id="3" name="Content Placeholder 2">
            <a:extLst>
              <a:ext uri="{FF2B5EF4-FFF2-40B4-BE49-F238E27FC236}">
                <a16:creationId xmlns:a16="http://schemas.microsoft.com/office/drawing/2014/main" id="{96CEF331-2BCF-440B-82F6-EE587274F4C1}"/>
              </a:ext>
            </a:extLst>
          </p:cNvPr>
          <p:cNvSpPr>
            <a:spLocks noGrp="1"/>
          </p:cNvSpPr>
          <p:nvPr>
            <p:ph idx="1"/>
          </p:nvPr>
        </p:nvSpPr>
        <p:spPr>
          <a:xfrm>
            <a:off x="457200" y="964954"/>
            <a:ext cx="8515350" cy="2800221"/>
          </a:xfrm>
        </p:spPr>
        <p:txBody>
          <a:bodyPr vert="horz" lIns="91440" tIns="45720" rIns="91440" bIns="45720" rtlCol="0" anchor="t">
            <a:noAutofit/>
          </a:bodyPr>
          <a:lstStyle/>
          <a:p>
            <a:pPr marL="0" indent="0">
              <a:lnSpc>
                <a:spcPct val="114000"/>
              </a:lnSpc>
              <a:spcBef>
                <a:spcPts val="0"/>
              </a:spcBef>
              <a:spcAft>
                <a:spcPts val="600"/>
              </a:spcAft>
              <a:buNone/>
            </a:pPr>
            <a:r>
              <a:rPr lang="en-US" sz="1900" dirty="0">
                <a:latin typeface="Open Sans" panose="020B0606030504020204" pitchFamily="34" charset="0"/>
                <a:ea typeface="Open Sans" panose="020B0606030504020204" pitchFamily="34" charset="0"/>
                <a:cs typeface="Open Sans" panose="020B0606030504020204" pitchFamily="34" charset="0"/>
              </a:rPr>
              <a:t>Bipartisan Infrastructure + Budget Reconciliation</a:t>
            </a:r>
          </a:p>
          <a:p>
            <a:pPr marL="0" indent="0">
              <a:lnSpc>
                <a:spcPct val="114000"/>
              </a:lnSpc>
              <a:spcBef>
                <a:spcPts val="0"/>
              </a:spcBef>
              <a:spcAft>
                <a:spcPts val="600"/>
              </a:spcAft>
              <a:buNone/>
            </a:pPr>
            <a:r>
              <a:rPr lang="en-US" sz="1900" dirty="0">
                <a:latin typeface="Open Sans" panose="020B0606030504020204" pitchFamily="34" charset="0"/>
                <a:ea typeface="Open Sans" panose="020B0606030504020204" pitchFamily="34" charset="0"/>
                <a:cs typeface="Open Sans" panose="020B0606030504020204" pitchFamily="34" charset="0"/>
              </a:rPr>
              <a:t>Opportunity to secure large-scale policies that:</a:t>
            </a:r>
          </a:p>
          <a:p>
            <a:pPr lvl="1">
              <a:lnSpc>
                <a:spcPct val="114000"/>
              </a:lnSpc>
              <a:spcBef>
                <a:spcPts val="0"/>
              </a:spcBef>
              <a:spcAft>
                <a:spcPts val="600"/>
              </a:spcAft>
            </a:pPr>
            <a:r>
              <a:rPr lang="en-US" sz="1900" dirty="0">
                <a:latin typeface="Open Sans" panose="020B0606030504020204" pitchFamily="34" charset="0"/>
                <a:ea typeface="Open Sans" panose="020B0606030504020204" pitchFamily="34" charset="0"/>
                <a:cs typeface="Open Sans" panose="020B0606030504020204" pitchFamily="34" charset="0"/>
              </a:rPr>
              <a:t>Dramatically reduce child poverty</a:t>
            </a:r>
          </a:p>
          <a:p>
            <a:pPr lvl="1">
              <a:lnSpc>
                <a:spcPct val="114000"/>
              </a:lnSpc>
              <a:spcBef>
                <a:spcPts val="0"/>
              </a:spcBef>
              <a:spcAft>
                <a:spcPts val="600"/>
              </a:spcAft>
            </a:pPr>
            <a:r>
              <a:rPr lang="en-US" sz="1900" dirty="0">
                <a:latin typeface="Open Sans" panose="020B0606030504020204" pitchFamily="34" charset="0"/>
                <a:ea typeface="Open Sans" panose="020B0606030504020204" pitchFamily="34" charset="0"/>
                <a:cs typeface="Open Sans" panose="020B0606030504020204" pitchFamily="34" charset="0"/>
              </a:rPr>
              <a:t>Address racial inequities</a:t>
            </a:r>
          </a:p>
          <a:p>
            <a:pPr marL="0" indent="0">
              <a:lnSpc>
                <a:spcPct val="114000"/>
              </a:lnSpc>
              <a:spcBef>
                <a:spcPts val="0"/>
              </a:spcBef>
              <a:spcAft>
                <a:spcPts val="600"/>
              </a:spcAft>
              <a:buNone/>
            </a:pPr>
            <a:r>
              <a:rPr lang="en-US" sz="1900" dirty="0">
                <a:latin typeface="Open Sans" panose="020B0606030504020204" pitchFamily="34" charset="0"/>
                <a:ea typeface="Open Sans" panose="020B0606030504020204" pitchFamily="34" charset="0"/>
                <a:cs typeface="Open Sans" panose="020B0606030504020204" pitchFamily="34" charset="0"/>
              </a:rPr>
              <a:t>Why is it key for members of Congress to speak to leadership (our “Ask”)?</a:t>
            </a:r>
          </a:p>
          <a:p>
            <a:pPr lvl="1">
              <a:lnSpc>
                <a:spcPct val="114000"/>
              </a:lnSpc>
              <a:spcBef>
                <a:spcPts val="0"/>
              </a:spcBef>
              <a:spcAft>
                <a:spcPts val="600"/>
              </a:spcAft>
            </a:pPr>
            <a:r>
              <a:rPr lang="en-US" sz="1900" dirty="0">
                <a:latin typeface="Open Sans" panose="020B0606030504020204" pitchFamily="34" charset="0"/>
                <a:ea typeface="Open Sans" panose="020B0606030504020204" pitchFamily="34" charset="0"/>
                <a:cs typeface="Open Sans" panose="020B0606030504020204" pitchFamily="34" charset="0"/>
              </a:rPr>
              <a:t>Conversations happening now about their recovery priorities – specifically what changes they want to include beyond the Administration’s proposal</a:t>
            </a:r>
          </a:p>
          <a:p>
            <a:pPr lvl="1">
              <a:lnSpc>
                <a:spcPct val="114000"/>
              </a:lnSpc>
              <a:spcBef>
                <a:spcPts val="0"/>
              </a:spcBef>
              <a:spcAft>
                <a:spcPts val="600"/>
              </a:spcAft>
            </a:pPr>
            <a:r>
              <a:rPr lang="en-US" sz="1900" dirty="0">
                <a:latin typeface="Open Sans" panose="020B0606030504020204" pitchFamily="34" charset="0"/>
                <a:ea typeface="Open Sans" panose="020B0606030504020204" pitchFamily="34" charset="0"/>
                <a:cs typeface="Open Sans" panose="020B0606030504020204" pitchFamily="34" charset="0"/>
              </a:rPr>
              <a:t>As Congress moves large-scale legislation, key that Congressional leaders/negotiators their peers care about poverty and equity</a:t>
            </a:r>
          </a:p>
        </p:txBody>
      </p:sp>
      <p:sp>
        <p:nvSpPr>
          <p:cNvPr id="5" name="Rectangle 5">
            <a:extLst>
              <a:ext uri="{FF2B5EF4-FFF2-40B4-BE49-F238E27FC236}">
                <a16:creationId xmlns:a16="http://schemas.microsoft.com/office/drawing/2014/main" id="{8E96996E-D064-4BA5-8D0E-DCCB6D75B659}"/>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5</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97864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964EC4-5A90-4E0C-9715-E6207A37C852}"/>
              </a:ext>
            </a:extLst>
          </p:cNvPr>
          <p:cNvSpPr txBox="1">
            <a:spLocks/>
          </p:cNvSpPr>
          <p:nvPr/>
        </p:nvSpPr>
        <p:spPr>
          <a:xfrm>
            <a:off x="1878668" y="0"/>
            <a:ext cx="5386664" cy="935918"/>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34000"/>
              </a:lnSpc>
            </a:pPr>
            <a:r>
              <a:rPr lang="en-US" sz="3200" b="1" dirty="0">
                <a:latin typeface="Open Sans"/>
              </a:rPr>
              <a:t>Housing Sign-on Letter</a:t>
            </a:r>
          </a:p>
          <a:p>
            <a:pPr>
              <a:lnSpc>
                <a:spcPct val="134000"/>
              </a:lnSpc>
            </a:pPr>
            <a:r>
              <a:rPr lang="en-US" sz="2400" b="1" dirty="0">
                <a:solidFill>
                  <a:srgbClr val="FF0000"/>
                </a:solidFill>
                <a:latin typeface="Open Sans"/>
                <a:ea typeface="Open Sans"/>
                <a:cs typeface="Open Sans"/>
              </a:rPr>
              <a:t>Deadline: Tuesday, July 13</a:t>
            </a:r>
          </a:p>
        </p:txBody>
      </p:sp>
      <p:pic>
        <p:nvPicPr>
          <p:cNvPr id="3" name="Picture 4" descr="Text, letter&#10;&#10;Description automatically generated">
            <a:extLst>
              <a:ext uri="{FF2B5EF4-FFF2-40B4-BE49-F238E27FC236}">
                <a16:creationId xmlns:a16="http://schemas.microsoft.com/office/drawing/2014/main" id="{D98ABF0C-C9DA-4C94-9745-1B64E237D6EE}"/>
              </a:ext>
            </a:extLst>
          </p:cNvPr>
          <p:cNvPicPr>
            <a:picLocks noChangeAspect="1"/>
          </p:cNvPicPr>
          <p:nvPr/>
        </p:nvPicPr>
        <p:blipFill>
          <a:blip r:embed="rId3"/>
          <a:stretch>
            <a:fillRect/>
          </a:stretch>
        </p:blipFill>
        <p:spPr>
          <a:xfrm>
            <a:off x="404029" y="810709"/>
            <a:ext cx="2781807" cy="4135605"/>
          </a:xfrm>
          <a:prstGeom prst="rect">
            <a:avLst/>
          </a:prstGeom>
        </p:spPr>
      </p:pic>
      <p:pic>
        <p:nvPicPr>
          <p:cNvPr id="5" name="Picture 5" descr="Text, letter&#10;&#10;Description automatically generated">
            <a:extLst>
              <a:ext uri="{FF2B5EF4-FFF2-40B4-BE49-F238E27FC236}">
                <a16:creationId xmlns:a16="http://schemas.microsoft.com/office/drawing/2014/main" id="{6BBE57A7-3D81-4705-AD50-3B97782C9301}"/>
              </a:ext>
            </a:extLst>
          </p:cNvPr>
          <p:cNvPicPr>
            <a:picLocks noChangeAspect="1"/>
          </p:cNvPicPr>
          <p:nvPr/>
        </p:nvPicPr>
        <p:blipFill>
          <a:blip r:embed="rId4"/>
          <a:stretch>
            <a:fillRect/>
          </a:stretch>
        </p:blipFill>
        <p:spPr>
          <a:xfrm>
            <a:off x="3200400" y="923660"/>
            <a:ext cx="2743200" cy="3867205"/>
          </a:xfrm>
          <a:prstGeom prst="rect">
            <a:avLst/>
          </a:prstGeom>
        </p:spPr>
      </p:pic>
      <p:sp>
        <p:nvSpPr>
          <p:cNvPr id="6" name="TextBox 5">
            <a:extLst>
              <a:ext uri="{FF2B5EF4-FFF2-40B4-BE49-F238E27FC236}">
                <a16:creationId xmlns:a16="http://schemas.microsoft.com/office/drawing/2014/main" id="{5AFB13B3-9752-410C-BAC4-2166EAE04437}"/>
              </a:ext>
            </a:extLst>
          </p:cNvPr>
          <p:cNvSpPr txBox="1"/>
          <p:nvPr/>
        </p:nvSpPr>
        <p:spPr>
          <a:xfrm>
            <a:off x="3461657" y="3374572"/>
            <a:ext cx="5508674" cy="1198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114000"/>
              </a:lnSpc>
            </a:pPr>
            <a:r>
              <a:rPr lang="en-US" sz="1600" dirty="0">
                <a:latin typeface="Open Sans"/>
                <a:ea typeface="Open Sans"/>
                <a:cs typeface="Open Sans"/>
              </a:rPr>
              <a:t>For more information or to sign onto the letter, please contact matthew_traylor@merkley.senate.gov in Sen. Merkley’s office or christopher.jerrolds@mail.house.gov in Rep. Torres’s office. </a:t>
            </a:r>
          </a:p>
        </p:txBody>
      </p:sp>
      <p:sp>
        <p:nvSpPr>
          <p:cNvPr id="7" name="Rectangle 5">
            <a:extLst>
              <a:ext uri="{FF2B5EF4-FFF2-40B4-BE49-F238E27FC236}">
                <a16:creationId xmlns:a16="http://schemas.microsoft.com/office/drawing/2014/main" id="{840AFFAB-C33F-4E9B-8F0A-1C6EC6505D04}"/>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6</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804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FB13B3-9752-410C-BAC4-2166EAE04437}"/>
              </a:ext>
            </a:extLst>
          </p:cNvPr>
          <p:cNvSpPr txBox="1"/>
          <p:nvPr/>
        </p:nvSpPr>
        <p:spPr>
          <a:xfrm>
            <a:off x="231755" y="752135"/>
            <a:ext cx="6276201" cy="4389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2" indent="-228600">
              <a:lnSpc>
                <a:spcPct val="114000"/>
              </a:lnSpc>
              <a:spcAft>
                <a:spcPts val="600"/>
              </a:spcAft>
              <a:buFont typeface="Arial" panose="020B0604020202020204" pitchFamily="34" charset="0"/>
              <a:buChar char="•"/>
            </a:pPr>
            <a:r>
              <a:rPr lang="en-US" sz="1550" dirty="0">
                <a:latin typeface="Open Sans" panose="020B0606030504020204" pitchFamily="34" charset="0"/>
                <a:ea typeface="Open Sans" panose="020B0606030504020204" pitchFamily="34" charset="0"/>
                <a:cs typeface="Open Sans" panose="020B0606030504020204" pitchFamily="34" charset="0"/>
                <a:hlinkClick r:id="rId3"/>
              </a:rPr>
              <a:t>Ending Homelessness Act</a:t>
            </a:r>
            <a:r>
              <a:rPr lang="en-US" sz="1550" dirty="0">
                <a:latin typeface="Open Sans" panose="020B0606030504020204" pitchFamily="34" charset="0"/>
                <a:ea typeface="Open Sans" panose="020B0606030504020204" pitchFamily="34" charset="0"/>
                <a:cs typeface="Open Sans" panose="020B0606030504020204" pitchFamily="34" charset="0"/>
              </a:rPr>
              <a:t>, Rep. Maxine Waters (D-CA). Phased-in expansion of HCVs  with guaranteed funding – </a:t>
            </a:r>
            <a:r>
              <a:rPr lang="en-US" sz="1550" b="1" dirty="0">
                <a:solidFill>
                  <a:srgbClr val="FF0000"/>
                </a:solidFill>
                <a:latin typeface="Open Sans" panose="020B0606030504020204" pitchFamily="34" charset="0"/>
                <a:ea typeface="Open Sans" panose="020B0606030504020204" pitchFamily="34" charset="0"/>
                <a:cs typeface="Open Sans" panose="020B0606030504020204" pitchFamily="34" charset="0"/>
              </a:rPr>
              <a:t>TO BE INTRODUCED SOON!</a:t>
            </a:r>
          </a:p>
          <a:p>
            <a:pPr marL="228600" lvl="2" indent="-228600">
              <a:lnSpc>
                <a:spcPct val="114000"/>
              </a:lnSpc>
              <a:spcAft>
                <a:spcPts val="600"/>
              </a:spcAft>
              <a:buFont typeface="Arial" panose="020B0604020202020204" pitchFamily="34" charset="0"/>
              <a:buChar char="•"/>
            </a:pPr>
            <a:r>
              <a:rPr lang="en-US" sz="1550" u="sng" dirty="0">
                <a:latin typeface="Open Sans" panose="020B0606030504020204" pitchFamily="34" charset="0"/>
                <a:ea typeface="Open Sans" panose="020B0606030504020204" pitchFamily="34" charset="0"/>
                <a:cs typeface="Open Sans" panose="020B0606030504020204" pitchFamily="34" charset="0"/>
                <a:hlinkClick r:id="rId4"/>
              </a:rPr>
              <a:t>The Family Stability and Opportunity Vouchers Act</a:t>
            </a:r>
            <a:r>
              <a:rPr lang="en-US" sz="1550" dirty="0">
                <a:latin typeface="Open Sans" panose="020B0606030504020204" pitchFamily="34" charset="0"/>
                <a:ea typeface="Open Sans" panose="020B0606030504020204" pitchFamily="34" charset="0"/>
                <a:cs typeface="Open Sans" panose="020B0606030504020204" pitchFamily="34" charset="0"/>
              </a:rPr>
              <a:t> , Sens. Todd Young (R-IN) and Chris Van Hollen (D-MD)</a:t>
            </a:r>
          </a:p>
          <a:p>
            <a:pPr marL="228600" lvl="2" indent="-228600">
              <a:lnSpc>
                <a:spcPct val="114000"/>
              </a:lnSpc>
              <a:spcAft>
                <a:spcPts val="600"/>
              </a:spcAft>
              <a:buFont typeface="Arial" panose="020B0604020202020204" pitchFamily="34" charset="0"/>
              <a:buChar char="•"/>
            </a:pPr>
            <a:r>
              <a:rPr lang="en-US" sz="1550" u="sng" dirty="0">
                <a:latin typeface="Open Sans" panose="020B0606030504020204" pitchFamily="34" charset="0"/>
                <a:ea typeface="Open Sans" panose="020B0606030504020204" pitchFamily="34" charset="0"/>
                <a:cs typeface="Open Sans" panose="020B0606030504020204" pitchFamily="34" charset="0"/>
                <a:hlinkClick r:id="rId5"/>
              </a:rPr>
              <a:t>Choice in Affordable Housing Act of 2021</a:t>
            </a:r>
            <a:r>
              <a:rPr lang="en-US" sz="1550" u="sng" dirty="0">
                <a:latin typeface="Open Sans" panose="020B0606030504020204" pitchFamily="34" charset="0"/>
                <a:ea typeface="Open Sans" panose="020B0606030504020204" pitchFamily="34" charset="0"/>
                <a:cs typeface="Open Sans" panose="020B0606030504020204" pitchFamily="34" charset="0"/>
              </a:rPr>
              <a:t>, </a:t>
            </a:r>
            <a:r>
              <a:rPr lang="en-US" sz="1550" dirty="0">
                <a:latin typeface="Open Sans" panose="020B0606030504020204" pitchFamily="34" charset="0"/>
                <a:ea typeface="Open Sans" panose="020B0606030504020204" pitchFamily="34" charset="0"/>
                <a:cs typeface="Open Sans" panose="020B0606030504020204" pitchFamily="34" charset="0"/>
              </a:rPr>
              <a:t>Sens. Chris Coons (D-Del.) and Kevin Cramer (R-ND) </a:t>
            </a:r>
          </a:p>
          <a:p>
            <a:pPr marL="228600" lvl="2" indent="-228600">
              <a:lnSpc>
                <a:spcPct val="114000"/>
              </a:lnSpc>
              <a:spcAft>
                <a:spcPts val="600"/>
              </a:spcAft>
              <a:buFont typeface="Arial" panose="020B0604020202020204" pitchFamily="34" charset="0"/>
              <a:buChar char="•"/>
            </a:pPr>
            <a:r>
              <a:rPr lang="en-US" sz="1550" dirty="0">
                <a:latin typeface="Open Sans" panose="020B0606030504020204" pitchFamily="34" charset="0"/>
                <a:ea typeface="Open Sans" panose="020B0606030504020204" pitchFamily="34" charset="0"/>
                <a:cs typeface="Open Sans" panose="020B0606030504020204" pitchFamily="34" charset="0"/>
              </a:rPr>
              <a:t>The Housing Choice Voucher Mobility Demonstration Act (</a:t>
            </a:r>
            <a:r>
              <a:rPr lang="en-US" sz="1550" u="sng" dirty="0">
                <a:latin typeface="Open Sans" panose="020B0606030504020204" pitchFamily="34" charset="0"/>
                <a:ea typeface="Open Sans" panose="020B0606030504020204" pitchFamily="34" charset="0"/>
                <a:cs typeface="Open Sans" panose="020B0606030504020204" pitchFamily="34" charset="0"/>
                <a:hlinkClick r:id="rId6"/>
              </a:rPr>
              <a:t>H.R. 5793</a:t>
            </a:r>
            <a:r>
              <a:rPr lang="en-US" sz="1550" dirty="0">
                <a:latin typeface="Open Sans" panose="020B0606030504020204" pitchFamily="34" charset="0"/>
                <a:ea typeface="Open Sans" panose="020B0606030504020204" pitchFamily="34" charset="0"/>
                <a:cs typeface="Open Sans" panose="020B0606030504020204" pitchFamily="34" charset="0"/>
              </a:rPr>
              <a:t>/</a:t>
            </a:r>
            <a:r>
              <a:rPr lang="en-US" sz="1550" u="sng" dirty="0">
                <a:latin typeface="Open Sans" panose="020B0606030504020204" pitchFamily="34" charset="0"/>
                <a:ea typeface="Open Sans" panose="020B0606030504020204" pitchFamily="34" charset="0"/>
                <a:cs typeface="Open Sans" panose="020B0606030504020204" pitchFamily="34" charset="0"/>
                <a:hlinkClick r:id="rId7"/>
              </a:rPr>
              <a:t>S. 2945</a:t>
            </a:r>
            <a:r>
              <a:rPr lang="en-US" sz="1550" dirty="0">
                <a:latin typeface="Open Sans" panose="020B0606030504020204" pitchFamily="34" charset="0"/>
                <a:ea typeface="Open Sans" panose="020B0606030504020204" pitchFamily="34" charset="0"/>
                <a:cs typeface="Open Sans" panose="020B0606030504020204" pitchFamily="34" charset="0"/>
              </a:rPr>
              <a:t>) </a:t>
            </a:r>
          </a:p>
          <a:p>
            <a:pPr marL="228600" lvl="2" indent="-228600">
              <a:lnSpc>
                <a:spcPct val="114000"/>
              </a:lnSpc>
              <a:spcAft>
                <a:spcPts val="600"/>
              </a:spcAft>
              <a:buFont typeface="Arial" panose="020B0604020202020204" pitchFamily="34" charset="0"/>
              <a:buChar char="•"/>
            </a:pPr>
            <a:r>
              <a:rPr lang="en-US" sz="1550" dirty="0">
                <a:latin typeface="Open Sans" panose="020B0606030504020204" pitchFamily="34" charset="0"/>
                <a:ea typeface="Open Sans" panose="020B0606030504020204" pitchFamily="34" charset="0"/>
                <a:cs typeface="Open Sans" panose="020B0606030504020204" pitchFamily="34" charset="0"/>
              </a:rPr>
              <a:t>The Fostering Stable Housing Opportunities Act (</a:t>
            </a:r>
            <a:r>
              <a:rPr lang="en-US" sz="1550" u="sng" dirty="0">
                <a:latin typeface="Open Sans" panose="020B0606030504020204" pitchFamily="34" charset="0"/>
                <a:ea typeface="Open Sans" panose="020B0606030504020204" pitchFamily="34" charset="0"/>
                <a:cs typeface="Open Sans" panose="020B0606030504020204" pitchFamily="34" charset="0"/>
                <a:hlinkClick r:id="rId8"/>
              </a:rPr>
              <a:t>H.R. 4300</a:t>
            </a:r>
            <a:r>
              <a:rPr lang="en-US" sz="1550" dirty="0">
                <a:latin typeface="Open Sans" panose="020B0606030504020204" pitchFamily="34" charset="0"/>
                <a:ea typeface="Open Sans" panose="020B0606030504020204" pitchFamily="34" charset="0"/>
                <a:cs typeface="Open Sans" panose="020B0606030504020204" pitchFamily="34" charset="0"/>
              </a:rPr>
              <a:t>/</a:t>
            </a:r>
            <a:r>
              <a:rPr lang="en-US" sz="1550" u="sng" dirty="0">
                <a:latin typeface="Open Sans" panose="020B0606030504020204" pitchFamily="34" charset="0"/>
                <a:ea typeface="Open Sans" panose="020B0606030504020204" pitchFamily="34" charset="0"/>
                <a:cs typeface="Open Sans" panose="020B0606030504020204" pitchFamily="34" charset="0"/>
                <a:hlinkClick r:id="rId9"/>
              </a:rPr>
              <a:t>S. 2803</a:t>
            </a:r>
            <a:r>
              <a:rPr lang="en-US" sz="1550" dirty="0">
                <a:latin typeface="Open Sans" panose="020B0606030504020204" pitchFamily="34" charset="0"/>
                <a:ea typeface="Open Sans" panose="020B0606030504020204" pitchFamily="34" charset="0"/>
                <a:cs typeface="Open Sans" panose="020B0606030504020204" pitchFamily="34" charset="0"/>
              </a:rPr>
              <a:t>)  </a:t>
            </a:r>
          </a:p>
          <a:p>
            <a:pPr marL="228600" lvl="2" indent="-228600">
              <a:lnSpc>
                <a:spcPct val="114000"/>
              </a:lnSpc>
              <a:spcAft>
                <a:spcPts val="600"/>
              </a:spcAft>
              <a:buFont typeface="Arial" panose="020B0604020202020204" pitchFamily="34" charset="0"/>
              <a:buChar char="•"/>
            </a:pPr>
            <a:r>
              <a:rPr lang="en-US" sz="1550" dirty="0">
                <a:latin typeface="Open Sans" panose="020B0606030504020204" pitchFamily="34" charset="0"/>
                <a:ea typeface="Open Sans" panose="020B0606030504020204" pitchFamily="34" charset="0"/>
                <a:cs typeface="Open Sans" panose="020B0606030504020204" pitchFamily="34" charset="0"/>
              </a:rPr>
              <a:t>Veterans Health Care and Benefits Improvement Act (</a:t>
            </a:r>
            <a:r>
              <a:rPr lang="en-US" sz="1550" u="sng" dirty="0">
                <a:latin typeface="Open Sans" panose="020B0606030504020204" pitchFamily="34" charset="0"/>
                <a:ea typeface="Open Sans" panose="020B0606030504020204" pitchFamily="34" charset="0"/>
                <a:cs typeface="Open Sans" panose="020B0606030504020204" pitchFamily="34" charset="0"/>
                <a:hlinkClick r:id="rId10"/>
              </a:rPr>
              <a:t>H.R. 7105/P.L. 116-315</a:t>
            </a:r>
            <a:r>
              <a:rPr lang="en-US" sz="1550" dirty="0">
                <a:latin typeface="Open Sans" panose="020B0606030504020204" pitchFamily="34" charset="0"/>
                <a:ea typeface="Open Sans" panose="020B0606030504020204" pitchFamily="34" charset="0"/>
                <a:cs typeface="Open Sans" panose="020B0606030504020204" pitchFamily="34" charset="0"/>
              </a:rPr>
              <a:t>) and the Veteran HOUSE Act (</a:t>
            </a:r>
            <a:r>
              <a:rPr lang="en-US" sz="1550" u="sng" dirty="0">
                <a:latin typeface="Open Sans" panose="020B0606030504020204" pitchFamily="34" charset="0"/>
                <a:ea typeface="Open Sans" panose="020B0606030504020204" pitchFamily="34" charset="0"/>
                <a:cs typeface="Open Sans" panose="020B0606030504020204" pitchFamily="34" charset="0"/>
                <a:hlinkClick r:id="rId11"/>
              </a:rPr>
              <a:t>H.R. 2398</a:t>
            </a:r>
            <a:r>
              <a:rPr lang="en-US" sz="1550" dirty="0">
                <a:latin typeface="Open Sans" panose="020B0606030504020204" pitchFamily="34" charset="0"/>
                <a:ea typeface="Open Sans" panose="020B0606030504020204" pitchFamily="34" charset="0"/>
                <a:cs typeface="Open Sans" panose="020B0606030504020204" pitchFamily="34" charset="0"/>
              </a:rPr>
              <a:t>/incorporated into </a:t>
            </a:r>
            <a:r>
              <a:rPr lang="en-US" sz="1550" u="sng" dirty="0">
                <a:latin typeface="Open Sans" panose="020B0606030504020204" pitchFamily="34" charset="0"/>
                <a:ea typeface="Open Sans" panose="020B0606030504020204" pitchFamily="34" charset="0"/>
                <a:cs typeface="Open Sans" panose="020B0606030504020204" pitchFamily="34" charset="0"/>
                <a:hlinkClick r:id="rId12"/>
              </a:rPr>
              <a:t>P.L. 116-283</a:t>
            </a:r>
            <a:r>
              <a:rPr lang="en-US" sz="1550" dirty="0">
                <a:latin typeface="Open Sans" panose="020B0606030504020204" pitchFamily="34" charset="0"/>
                <a:ea typeface="Open Sans" panose="020B0606030504020204" pitchFamily="34" charset="0"/>
                <a:cs typeface="Open Sans" panose="020B0606030504020204" pitchFamily="34" charset="0"/>
              </a:rPr>
              <a:t>).</a:t>
            </a:r>
          </a:p>
        </p:txBody>
      </p:sp>
      <p:pic>
        <p:nvPicPr>
          <p:cNvPr id="2" name="Picture 6" descr="Graphical user interface, text, application&#10;&#10;Description automatically generated">
            <a:extLst>
              <a:ext uri="{FF2B5EF4-FFF2-40B4-BE49-F238E27FC236}">
                <a16:creationId xmlns:a16="http://schemas.microsoft.com/office/drawing/2014/main" id="{43E733B7-CBAE-4901-9B2A-4D4D2E0ACA32}"/>
              </a:ext>
            </a:extLst>
          </p:cNvPr>
          <p:cNvPicPr>
            <a:picLocks noChangeAspect="1"/>
          </p:cNvPicPr>
          <p:nvPr/>
        </p:nvPicPr>
        <p:blipFill>
          <a:blip r:embed="rId13"/>
          <a:stretch>
            <a:fillRect/>
          </a:stretch>
        </p:blipFill>
        <p:spPr>
          <a:xfrm>
            <a:off x="6577579" y="1308422"/>
            <a:ext cx="2516414" cy="3537192"/>
          </a:xfrm>
          <a:prstGeom prst="rect">
            <a:avLst/>
          </a:prstGeom>
        </p:spPr>
      </p:pic>
      <p:sp>
        <p:nvSpPr>
          <p:cNvPr id="9" name="Title 1">
            <a:extLst>
              <a:ext uri="{FF2B5EF4-FFF2-40B4-BE49-F238E27FC236}">
                <a16:creationId xmlns:a16="http://schemas.microsoft.com/office/drawing/2014/main" id="{3D964EC4-5A90-4E0C-9715-E6207A37C852}"/>
              </a:ext>
            </a:extLst>
          </p:cNvPr>
          <p:cNvSpPr txBox="1">
            <a:spLocks/>
          </p:cNvSpPr>
          <p:nvPr/>
        </p:nvSpPr>
        <p:spPr>
          <a:xfrm>
            <a:off x="1409700" y="297886"/>
            <a:ext cx="5525139" cy="3095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dirty="0">
                <a:latin typeface="Open Sans"/>
              </a:rPr>
              <a:t>Bipartisan Support for Vouchers</a:t>
            </a:r>
            <a:endParaRPr lang="en-US" sz="2600" dirty="0"/>
          </a:p>
        </p:txBody>
      </p:sp>
      <p:sp>
        <p:nvSpPr>
          <p:cNvPr id="7" name="Rectangle 5">
            <a:extLst>
              <a:ext uri="{FF2B5EF4-FFF2-40B4-BE49-F238E27FC236}">
                <a16:creationId xmlns:a16="http://schemas.microsoft.com/office/drawing/2014/main" id="{7D179026-02FE-4799-B59D-2F3951BD6321}"/>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7</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7936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5E58F94-713D-4147-845F-379EF1C8D4A5}"/>
              </a:ext>
            </a:extLst>
          </p:cNvPr>
          <p:cNvSpPr>
            <a:spLocks noGrp="1"/>
          </p:cNvSpPr>
          <p:nvPr>
            <p:ph type="title"/>
          </p:nvPr>
        </p:nvSpPr>
        <p:spPr>
          <a:xfrm>
            <a:off x="122927" y="205979"/>
            <a:ext cx="7735764" cy="857250"/>
          </a:xfrm>
        </p:spPr>
        <p:txBody>
          <a:bodyPr anchor="ctr">
            <a:noAutofit/>
          </a:bodyPr>
          <a:lstStyle/>
          <a:p>
            <a:r>
              <a:rPr lang="en-US" sz="2600" b="1" dirty="0">
                <a:latin typeface="Open Sans"/>
                <a:ea typeface="Open Sans"/>
                <a:cs typeface="Open Sans"/>
              </a:rPr>
              <a:t>Housing Unaffordability + Instability Persist</a:t>
            </a:r>
          </a:p>
        </p:txBody>
      </p:sp>
      <p:sp>
        <p:nvSpPr>
          <p:cNvPr id="13" name="Content Placeholder 3">
            <a:extLst>
              <a:ext uri="{FF2B5EF4-FFF2-40B4-BE49-F238E27FC236}">
                <a16:creationId xmlns:a16="http://schemas.microsoft.com/office/drawing/2014/main" id="{CFF70CB3-CCED-4654-8442-BE86B2E9D085}"/>
              </a:ext>
            </a:extLst>
          </p:cNvPr>
          <p:cNvSpPr>
            <a:spLocks noGrp="1"/>
          </p:cNvSpPr>
          <p:nvPr>
            <p:ph sz="half" idx="2"/>
          </p:nvPr>
        </p:nvSpPr>
        <p:spPr>
          <a:xfrm>
            <a:off x="4648200" y="1200151"/>
            <a:ext cx="4038600" cy="3394472"/>
          </a:xfrm>
        </p:spPr>
        <p:txBody>
          <a:bodyPr vert="horz" lIns="91440" tIns="45720" rIns="91440" bIns="45720" rtlCol="0" anchor="t">
            <a:normAutofit fontScale="92500"/>
          </a:bodyPr>
          <a:lstStyle/>
          <a:p>
            <a:r>
              <a:rPr lang="en-US" sz="2400" dirty="0">
                <a:latin typeface="Open Sans"/>
                <a:ea typeface="+mn-lt"/>
                <a:cs typeface="+mn-lt"/>
              </a:rPr>
              <a:t>CDC Eviction Moratorium Expires July 31!</a:t>
            </a:r>
          </a:p>
          <a:p>
            <a:r>
              <a:rPr lang="en-US" sz="2400" dirty="0">
                <a:latin typeface="Open Sans"/>
                <a:ea typeface="+mn-lt"/>
                <a:cs typeface="+mn-lt"/>
              </a:rPr>
              <a:t>In the 5 states and 27 cities, landlords have filed for </a:t>
            </a:r>
            <a:r>
              <a:rPr lang="en-US" sz="3200" b="1" dirty="0">
                <a:solidFill>
                  <a:srgbClr val="0070C0"/>
                </a:solidFill>
                <a:latin typeface="Open Sans"/>
                <a:ea typeface="+mn-lt"/>
                <a:cs typeface="+mn-lt"/>
              </a:rPr>
              <a:t>385,996</a:t>
            </a:r>
            <a:r>
              <a:rPr lang="en-US" sz="2400" dirty="0">
                <a:latin typeface="Open Sans"/>
                <a:ea typeface="+mn-lt"/>
                <a:cs typeface="+mn-lt"/>
              </a:rPr>
              <a:t> evictions during the pandemic.</a:t>
            </a:r>
            <a:endParaRPr lang="en-US" dirty="0"/>
          </a:p>
          <a:p>
            <a:r>
              <a:rPr lang="en-US" sz="3200" b="1" dirty="0">
                <a:solidFill>
                  <a:srgbClr val="0070C0"/>
                </a:solidFill>
                <a:latin typeface="Open Sans"/>
                <a:ea typeface="Open Sans"/>
                <a:cs typeface="Calibri"/>
              </a:rPr>
              <a:t>6,250</a:t>
            </a:r>
            <a:r>
              <a:rPr lang="en-US" sz="2400" dirty="0">
                <a:latin typeface="Open Sans"/>
                <a:ea typeface="Open Sans"/>
                <a:cs typeface="Calibri"/>
              </a:rPr>
              <a:t> evictions were filed two weeks ago.</a:t>
            </a:r>
            <a:r>
              <a:rPr lang="en-US" dirty="0">
                <a:cs typeface="Calibri"/>
              </a:rPr>
              <a:t> </a:t>
            </a:r>
          </a:p>
        </p:txBody>
      </p:sp>
      <p:sp>
        <p:nvSpPr>
          <p:cNvPr id="3" name="TextBox 2">
            <a:extLst>
              <a:ext uri="{FF2B5EF4-FFF2-40B4-BE49-F238E27FC236}">
                <a16:creationId xmlns:a16="http://schemas.microsoft.com/office/drawing/2014/main" id="{F5038650-F144-4F80-AE52-E59A70DDACE0}"/>
              </a:ext>
            </a:extLst>
          </p:cNvPr>
          <p:cNvSpPr txBox="1"/>
          <p:nvPr/>
        </p:nvSpPr>
        <p:spPr>
          <a:xfrm>
            <a:off x="4985246" y="4409381"/>
            <a:ext cx="40479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latin typeface="Open Sans"/>
                <a:ea typeface="Open Sans"/>
                <a:cs typeface="Open Sans"/>
              </a:rPr>
              <a:t>Source: https://evictionlab.org/eviction-tracking/</a:t>
            </a:r>
          </a:p>
        </p:txBody>
      </p:sp>
      <p:sp>
        <p:nvSpPr>
          <p:cNvPr id="4" name="TextBox 3">
            <a:extLst>
              <a:ext uri="{FF2B5EF4-FFF2-40B4-BE49-F238E27FC236}">
                <a16:creationId xmlns:a16="http://schemas.microsoft.com/office/drawing/2014/main" id="{E2586568-D0D9-477B-8740-D5FD821104AB}"/>
              </a:ext>
            </a:extLst>
          </p:cNvPr>
          <p:cNvSpPr txBox="1"/>
          <p:nvPr/>
        </p:nvSpPr>
        <p:spPr>
          <a:xfrm>
            <a:off x="450730" y="4553669"/>
            <a:ext cx="469492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Open Sans"/>
                <a:ea typeface="Open Sans"/>
                <a:cs typeface="Open Sans"/>
              </a:rPr>
              <a:t>Source: </a:t>
            </a:r>
            <a:r>
              <a:rPr lang="en-US" sz="1100" dirty="0">
                <a:ea typeface="+mn-lt"/>
                <a:cs typeface="+mn-lt"/>
              </a:rPr>
              <a:t>https://www.cbpp.org/1-in-5-renters-living-with-children-not-caught-up-on-rent-with-families-of-color-facing-greatest</a:t>
            </a:r>
            <a:endParaRPr lang="en-US" sz="1100" dirty="0">
              <a:latin typeface="Open Sans"/>
              <a:ea typeface="Open Sans"/>
              <a:cs typeface="Open Sans"/>
            </a:endParaRPr>
          </a:p>
        </p:txBody>
      </p:sp>
      <p:pic>
        <p:nvPicPr>
          <p:cNvPr id="5" name="Picture 5" descr="Chart, bar chart&#10;&#10;Description automatically generated">
            <a:extLst>
              <a:ext uri="{FF2B5EF4-FFF2-40B4-BE49-F238E27FC236}">
                <a16:creationId xmlns:a16="http://schemas.microsoft.com/office/drawing/2014/main" id="{E26F4442-67DA-423D-8E43-4916A0E28B5A}"/>
              </a:ext>
            </a:extLst>
          </p:cNvPr>
          <p:cNvPicPr>
            <a:picLocks noChangeAspect="1"/>
          </p:cNvPicPr>
          <p:nvPr/>
        </p:nvPicPr>
        <p:blipFill>
          <a:blip r:embed="rId3"/>
          <a:stretch>
            <a:fillRect/>
          </a:stretch>
        </p:blipFill>
        <p:spPr>
          <a:xfrm>
            <a:off x="542471" y="1058447"/>
            <a:ext cx="3849914" cy="3498322"/>
          </a:xfrm>
          <a:prstGeom prst="rect">
            <a:avLst/>
          </a:prstGeom>
        </p:spPr>
      </p:pic>
      <p:sp>
        <p:nvSpPr>
          <p:cNvPr id="9" name="Rectangle 5">
            <a:extLst>
              <a:ext uri="{FF2B5EF4-FFF2-40B4-BE49-F238E27FC236}">
                <a16:creationId xmlns:a16="http://schemas.microsoft.com/office/drawing/2014/main" id="{A95E190E-A695-4EA3-9886-8C0EF8C8735B}"/>
              </a:ext>
            </a:extLst>
          </p:cNvPr>
          <p:cNvSpPr>
            <a:spLocks noChangeArrowheads="1"/>
          </p:cNvSpPr>
          <p:nvPr/>
        </p:nvSpPr>
        <p:spPr bwMode="auto">
          <a:xfrm>
            <a:off x="-1" y="7802"/>
            <a:ext cx="34375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8</a:t>
            </a:fld>
            <a:endParaRPr lang="en-US" alt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324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216477" y="2652211"/>
            <a:ext cx="871104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1200"/>
              </a:spcAft>
            </a:pPr>
            <a:endParaRPr lang="en-US" sz="2800" b="1" dirty="0">
              <a:solidFill>
                <a:schemeClr val="bg1"/>
              </a:solidFill>
              <a:latin typeface="Open Sans"/>
              <a:ea typeface="Open Sans" panose="020B0606030504020204" pitchFamily="34" charset="0"/>
              <a:cs typeface="Open Sans" panose="020B0606030504020204" pitchFamily="34" charset="0"/>
            </a:endParaRPr>
          </a:p>
          <a:p>
            <a:pPr algn="ctr">
              <a:spcAft>
                <a:spcPts val="1200"/>
              </a:spcAft>
            </a:pPr>
            <a:r>
              <a:rPr lang="en-US" sz="2800" b="1" dirty="0">
                <a:solidFill>
                  <a:schemeClr val="bg1"/>
                </a:solidFill>
                <a:latin typeface="Open Sans"/>
                <a:ea typeface="Open Sans"/>
                <a:cs typeface="Open Sans"/>
              </a:rPr>
              <a:t>Q&amp; A with Ann Oliva</a:t>
            </a:r>
            <a:endParaRPr lang="en-US" dirty="0">
              <a:solidFill>
                <a:schemeClr val="bg1"/>
              </a:solidFill>
            </a:endParaRPr>
          </a:p>
        </p:txBody>
      </p:sp>
      <p:sp>
        <p:nvSpPr>
          <p:cNvPr id="4" name="Rectangle 5">
            <a:extLst>
              <a:ext uri="{FF2B5EF4-FFF2-40B4-BE49-F238E27FC236}">
                <a16:creationId xmlns:a16="http://schemas.microsoft.com/office/drawing/2014/main" id="{D615E5A5-B8B4-4B47-89CB-DE8B7BF79364}"/>
              </a:ext>
            </a:extLst>
          </p:cNvPr>
          <p:cNvSpPr>
            <a:spLocks noChangeArrowheads="1"/>
          </p:cNvSpPr>
          <p:nvPr/>
        </p:nvSpPr>
        <p:spPr bwMode="auto">
          <a:xfrm>
            <a:off x="0" y="7802"/>
            <a:ext cx="23708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spcBef>
                <a:spcPct val="0"/>
              </a:spcBef>
              <a:buNone/>
            </a:pPr>
            <a:fld id="{95BB2D1B-881B-4C36-91A0-2138573F7DA8}" type="slidenum">
              <a:rPr lang="en-US" altLang="en-US" sz="1350">
                <a:solidFill>
                  <a:schemeClr val="bg1"/>
                </a:solidFill>
                <a:latin typeface="Open Sans" panose="020B0606030504020204" pitchFamily="34" charset="0"/>
                <a:ea typeface="Open Sans" panose="020B0606030504020204" pitchFamily="34" charset="0"/>
                <a:cs typeface="Open Sans" panose="020B0606030504020204" pitchFamily="34" charset="0"/>
              </a:rPr>
              <a:pPr defTabSz="457189">
                <a:spcBef>
                  <a:spcPct val="0"/>
                </a:spcBef>
                <a:buNone/>
              </a:pPr>
              <a:t>9</a:t>
            </a:fld>
            <a:endParaRPr lang="en-US" altLang="en-US" sz="13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3125145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ack cov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nsid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PP-PowerPoint-Template.pptx" id="{BD42459B-20D3-4341-80D8-E5EA5336FE7D}" vid="{51610DDD-1102-F649-B9BD-BC88C4644C7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7C4F8466E1834FB2722B7EC1D9E46D" ma:contentTypeVersion="6" ma:contentTypeDescription="Create a new document." ma:contentTypeScope="" ma:versionID="342715797c2ca419396fef9ad41edf69">
  <xsd:schema xmlns:xsd="http://www.w3.org/2001/XMLSchema" xmlns:xs="http://www.w3.org/2001/XMLSchema" xmlns:p="http://schemas.microsoft.com/office/2006/metadata/properties" xmlns:ns2="655ca6b8-0f94-4989-841e-604707552b5c" xmlns:ns3="f42ee926-7c83-4218-bf2b-8b85ac63f15d" targetNamespace="http://schemas.microsoft.com/office/2006/metadata/properties" ma:root="true" ma:fieldsID="b90e4ea577cc8a707d15d5029edbbbd0" ns2:_="" ns3:_="">
    <xsd:import namespace="655ca6b8-0f94-4989-841e-604707552b5c"/>
    <xsd:import namespace="f42ee926-7c83-4218-bf2b-8b85ac63f1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5ca6b8-0f94-4989-841e-604707552b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2ee926-7c83-4218-bf2b-8b85ac63f1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4B2DA4-D8CB-490E-80FB-DA0115A994A9}">
  <ds:schemaRefs>
    <ds:schemaRef ds:uri="655ca6b8-0f94-4989-841e-604707552b5c"/>
    <ds:schemaRef ds:uri="f42ee926-7c83-4218-bf2b-8b85ac63f1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0223E2F6-89EB-4C1A-9B95-10F660D69816}">
  <ds:schemaRefs>
    <ds:schemaRef ds:uri="http://schemas.microsoft.com/sharepoint/v3/contenttype/forms"/>
  </ds:schemaRefs>
</ds:datastoreItem>
</file>

<file path=customXml/itemProps3.xml><?xml version="1.0" encoding="utf-8"?>
<ds:datastoreItem xmlns:ds="http://schemas.openxmlformats.org/officeDocument/2006/customXml" ds:itemID="{B9959BF8-6FB4-40AF-AF38-2D057E67A497}">
  <ds:schemaRefs>
    <ds:schemaRef ds:uri="http://schemas.microsoft.com/office/2006/metadata/properties"/>
    <ds:schemaRef ds:uri="http://purl.org/dc/elements/1.1/"/>
    <ds:schemaRef ds:uri="655ca6b8-0f94-4989-841e-604707552b5c"/>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 ds:uri="f42ee926-7c83-4218-bf2b-8b85ac63f15d"/>
  </ds:schemaRefs>
</ds:datastoreItem>
</file>

<file path=docProps/app.xml><?xml version="1.0" encoding="utf-8"?>
<Properties xmlns="http://schemas.openxmlformats.org/officeDocument/2006/extended-properties" xmlns:vt="http://schemas.openxmlformats.org/officeDocument/2006/docPropsVTypes">
  <TotalTime>1</TotalTime>
  <Words>3707</Words>
  <Application>Microsoft Office PowerPoint</Application>
  <PresentationFormat>On-screen Show (16:9)</PresentationFormat>
  <Paragraphs>322</Paragraphs>
  <Slides>47</Slides>
  <Notes>38</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47</vt:i4>
      </vt:variant>
    </vt:vector>
  </HeadingPairs>
  <TitlesOfParts>
    <vt:vector size="63" baseType="lpstr">
      <vt:lpstr>-apple-system</vt:lpstr>
      <vt:lpstr>Arial</vt:lpstr>
      <vt:lpstr>Calibri</vt:lpstr>
      <vt:lpstr>Courier New</vt:lpstr>
      <vt:lpstr>Open Sans</vt:lpstr>
      <vt:lpstr>ProximaNova-Bold</vt:lpstr>
      <vt:lpstr>ProximaNova-Regular</vt:lpstr>
      <vt:lpstr>Symbol</vt:lpstr>
      <vt:lpstr>Wingdings</vt:lpstr>
      <vt:lpstr>Custom Design</vt:lpstr>
      <vt:lpstr>Office Theme</vt:lpstr>
      <vt:lpstr>Custom Design</vt:lpstr>
      <vt:lpstr>Back cover 2</vt:lpstr>
      <vt:lpstr>2_Inside layout</vt:lpstr>
      <vt:lpstr>1_Office Theme</vt:lpstr>
      <vt:lpstr>Office Theme</vt:lpstr>
      <vt:lpstr>PowerPoint Presentation</vt:lpstr>
      <vt:lpstr>Our Anti-Oppression Values</vt:lpstr>
      <vt:lpstr>Guest Speaker: Ann Oliva</vt:lpstr>
      <vt:lpstr>U.S. Poverty “Asks”</vt:lpstr>
      <vt:lpstr>Now is the time to be bold.</vt:lpstr>
      <vt:lpstr>PowerPoint Presentation</vt:lpstr>
      <vt:lpstr>PowerPoint Presentation</vt:lpstr>
      <vt:lpstr>Housing Unaffordability + Instability Persist</vt:lpstr>
      <vt:lpstr>PowerPoint Presentation</vt:lpstr>
      <vt:lpstr>PowerPoint Presentation</vt:lpstr>
      <vt:lpstr>Resources</vt:lpstr>
      <vt:lpstr>Now Is the Time to Expand Federal Rental Assistance</vt:lpstr>
      <vt:lpstr>PowerPoint Presentation</vt:lpstr>
      <vt:lpstr>Discretionary Housing Assistance Spending Has Fallen to Historic Lows</vt:lpstr>
      <vt:lpstr>Why Housing Choice Vouchers?</vt:lpstr>
      <vt:lpstr>PowerPoint Presentation</vt:lpstr>
      <vt:lpstr>PowerPoint Presentation</vt:lpstr>
      <vt:lpstr>24 million people</vt:lpstr>
      <vt:lpstr>PowerPoint Presentation</vt:lpstr>
      <vt:lpstr>PowerPoint Presentation</vt:lpstr>
      <vt:lpstr>PowerPoint Presentation</vt:lpstr>
      <vt:lpstr>American Rescue Plan EITC and CTC changes</vt:lpstr>
      <vt:lpstr>The improvements are game-changers!</vt:lpstr>
      <vt:lpstr>New Child Tax Credit payments</vt:lpstr>
      <vt:lpstr>It is time for Congress to protect workers and children</vt:lpstr>
      <vt:lpstr>July U.S. Poverty Action</vt:lpstr>
      <vt:lpstr>July U.S. Poverty Action Resources</vt:lpstr>
      <vt:lpstr>PowerPoint Presentation</vt:lpstr>
      <vt:lpstr>Dr. Joanne Carter Executive Director</vt:lpstr>
      <vt:lpstr>International Conference Wrap Up</vt:lpstr>
      <vt:lpstr>IC Advocacy Week Share</vt:lpstr>
      <vt:lpstr>IC Advocacy Week Share</vt:lpstr>
      <vt:lpstr>Open Shares  IC Advocacy Week</vt:lpstr>
      <vt:lpstr>Accomplishments since January 2021! </vt:lpstr>
      <vt:lpstr>Looking Ahead</vt:lpstr>
      <vt:lpstr>Looking Ahead</vt:lpstr>
      <vt:lpstr>Vote in Board Election</vt:lpstr>
      <vt:lpstr>July Events</vt:lpstr>
      <vt:lpstr>PowerPoint Presentation</vt:lpstr>
      <vt:lpstr>July Events</vt:lpstr>
      <vt:lpstr>PowerPoint Presentation</vt:lpstr>
      <vt:lpstr>PowerPoint Presentation</vt:lpstr>
      <vt:lpstr>PowerPoint Presentation</vt:lpstr>
      <vt:lpstr>PowerPoint Presentation</vt:lpstr>
      <vt:lpstr>Guest Speaker: Robert Weissman</vt:lpstr>
      <vt:lpstr>Take Action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Dodson</dc:creator>
  <cp:lastModifiedBy>Jos Linn</cp:lastModifiedBy>
  <cp:revision>2</cp:revision>
  <dcterms:created xsi:type="dcterms:W3CDTF">2021-03-03T16:23:08Z</dcterms:created>
  <dcterms:modified xsi:type="dcterms:W3CDTF">2021-07-10T18:41:55Z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0x010100187C4F8466E1834FB2722B7EC1D9E46D</vt:lpwstr>
  </property>
  <property fmtid="{D5CDD505-2E9C-101B-9397-08002B2CF9AE}" pid="3" name="NXPowerLiteLastOptimized">
    <vt:lpwstr>1625870</vt:lpwstr>
  </property>
  <property fmtid="{D5CDD505-2E9C-101B-9397-08002B2CF9AE}" pid="4" name="NXPowerLiteSettings">
    <vt:lpwstr>C7000400038000</vt:lpwstr>
  </property>
  <property fmtid="{D5CDD505-2E9C-101B-9397-08002B2CF9AE}" pid="5" name="NXPowerLiteVersion">
    <vt:lpwstr>S9.0.3</vt:lpwstr>
  </property>
</Properties>
</file>