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5" r:id="rId4"/>
    <p:sldMasterId id="2147483673" r:id="rId5"/>
    <p:sldMasterId id="2147483670" r:id="rId6"/>
    <p:sldMasterId id="2147483694" r:id="rId7"/>
    <p:sldMasterId id="2147483717" r:id="rId8"/>
    <p:sldMasterId id="2147483734" r:id="rId9"/>
    <p:sldMasterId id="2147483739" r:id="rId10"/>
  </p:sldMasterIdLst>
  <p:notesMasterIdLst>
    <p:notesMasterId r:id="rId36"/>
  </p:notesMasterIdLst>
  <p:sldIdLst>
    <p:sldId id="953" r:id="rId11"/>
    <p:sldId id="1346" r:id="rId12"/>
    <p:sldId id="1324" r:id="rId13"/>
    <p:sldId id="1292" r:id="rId14"/>
    <p:sldId id="1347" r:id="rId15"/>
    <p:sldId id="380" r:id="rId16"/>
    <p:sldId id="259" r:id="rId17"/>
    <p:sldId id="261" r:id="rId18"/>
    <p:sldId id="273" r:id="rId19"/>
    <p:sldId id="267" r:id="rId20"/>
    <p:sldId id="275" r:id="rId21"/>
    <p:sldId id="390" r:id="rId22"/>
    <p:sldId id="269" r:id="rId23"/>
    <p:sldId id="389" r:id="rId24"/>
    <p:sldId id="385" r:id="rId25"/>
    <p:sldId id="263" r:id="rId26"/>
    <p:sldId id="382" r:id="rId27"/>
    <p:sldId id="399" r:id="rId28"/>
    <p:sldId id="398" r:id="rId29"/>
    <p:sldId id="377" r:id="rId30"/>
    <p:sldId id="401" r:id="rId31"/>
    <p:sldId id="400" r:id="rId32"/>
    <p:sldId id="397" r:id="rId33"/>
    <p:sldId id="1310" r:id="rId34"/>
    <p:sldId id="954"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sa Marchal" initials="LM" lastIdx="1" clrIdx="6">
    <p:extLst>
      <p:ext uri="{19B8F6BF-5375-455C-9EA6-DF929625EA0E}">
        <p15:presenceInfo xmlns:p15="http://schemas.microsoft.com/office/powerpoint/2012/main" userId="S::lmarchal@results.org::a3c7f03c-0fb5-4fb0-bd6e-4e40ec3db419" providerId="AD"/>
      </p:ext>
    </p:extLst>
  </p:cmAuthor>
  <p:cmAuthor id="1" name="Meredith Dodson" initials="MD" lastIdx="33" clrIdx="0">
    <p:extLst>
      <p:ext uri="{19B8F6BF-5375-455C-9EA6-DF929625EA0E}">
        <p15:presenceInfo xmlns:p15="http://schemas.microsoft.com/office/powerpoint/2012/main" userId="S::mdodson@results.org::b527efdd-0004-489a-9f17-7b9e156c8416" providerId="AD"/>
      </p:ext>
    </p:extLst>
  </p:cmAuthor>
  <p:cmAuthor id="8" name="Michael Santos" initials="MS" lastIdx="8" clrIdx="7">
    <p:extLst>
      <p:ext uri="{19B8F6BF-5375-455C-9EA6-DF929625EA0E}">
        <p15:presenceInfo xmlns:p15="http://schemas.microsoft.com/office/powerpoint/2012/main" userId="S::msantos@results.org::c2c81859-0763-49e8-9efe-48b9db78a9cc" providerId="AD"/>
      </p:ext>
    </p:extLst>
  </p:cmAuthor>
  <p:cmAuthor id="2" name="Jessi Russell" initials="JR" lastIdx="2" clrIdx="1">
    <p:extLst>
      <p:ext uri="{19B8F6BF-5375-455C-9EA6-DF929625EA0E}">
        <p15:presenceInfo xmlns:p15="http://schemas.microsoft.com/office/powerpoint/2012/main" userId="S::jrussell@results.org::2b248bfa-964e-405f-b4f5-4efe61ce48dd" providerId="AD"/>
      </p:ext>
    </p:extLst>
  </p:cmAuthor>
  <p:cmAuthor id="9" name="Sarah Leone" initials="SL" lastIdx="4" clrIdx="8">
    <p:extLst>
      <p:ext uri="{19B8F6BF-5375-455C-9EA6-DF929625EA0E}">
        <p15:presenceInfo xmlns:p15="http://schemas.microsoft.com/office/powerpoint/2012/main" userId="S::sleone@results.org::6fd6b9b4-7dd9-4ff6-962d-65e3b34e859e" providerId="AD"/>
      </p:ext>
    </p:extLst>
  </p:cmAuthor>
  <p:cmAuthor id="3" name="Alexa Angelo" initials="AA" lastIdx="1" clrIdx="2">
    <p:extLst>
      <p:ext uri="{19B8F6BF-5375-455C-9EA6-DF929625EA0E}">
        <p15:presenceInfo xmlns:p15="http://schemas.microsoft.com/office/powerpoint/2012/main" userId="S::aangelo@results.org::856f2e18-2518-4e0c-af50-d33678c50fb5" providerId="AD"/>
      </p:ext>
    </p:extLst>
  </p:cmAuthor>
  <p:cmAuthor id="10" name="Ken Patterson" initials="KP" lastIdx="1" clrIdx="9">
    <p:extLst>
      <p:ext uri="{19B8F6BF-5375-455C-9EA6-DF929625EA0E}">
        <p15:presenceInfo xmlns:p15="http://schemas.microsoft.com/office/powerpoint/2012/main" userId="S::kpatterson@results.org::88e63aaa-76ae-4019-8c1c-bcddfe995a39" providerId="AD"/>
      </p:ext>
    </p:extLst>
  </p:cmAuthor>
  <p:cmAuthor id="4" name="Jos Linn" initials="JL" lastIdx="6" clrIdx="3">
    <p:extLst>
      <p:ext uri="{19B8F6BF-5375-455C-9EA6-DF929625EA0E}">
        <p15:presenceInfo xmlns:p15="http://schemas.microsoft.com/office/powerpoint/2012/main" userId="S::jlinn@results.org::55fbf92f-147f-4c15-a351-ac42045ce5c1" providerId="AD"/>
      </p:ext>
    </p:extLst>
  </p:cmAuthor>
  <p:cmAuthor id="5" name="Dorothy Monza" initials="DM" lastIdx="4" clrIdx="4">
    <p:extLst>
      <p:ext uri="{19B8F6BF-5375-455C-9EA6-DF929625EA0E}">
        <p15:presenceInfo xmlns:p15="http://schemas.microsoft.com/office/powerpoint/2012/main" userId="S::dmonza@results.org::043ee8e1-e4ea-4588-a66a-785612e0a5e6" providerId="AD"/>
      </p:ext>
    </p:extLst>
  </p:cmAuthor>
  <p:cmAuthor id="6" name="Alicia Stromberg" initials="AS" lastIdx="2" clrIdx="5">
    <p:extLst>
      <p:ext uri="{19B8F6BF-5375-455C-9EA6-DF929625EA0E}">
        <p15:presenceInfo xmlns:p15="http://schemas.microsoft.com/office/powerpoint/2012/main" userId="S::astromberg@results.org::1c01489c-44f1-42fe-bb20-c08d6f679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D50032"/>
    <a:srgbClr val="FBFBFB"/>
    <a:srgbClr val="29B5CF"/>
    <a:srgbClr val="D50035"/>
    <a:srgbClr val="E41034"/>
    <a:srgbClr val="ED1944"/>
    <a:srgbClr val="F5F9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A4F3E4-6B27-21DF-A5EC-EEDAC8A991D8}" v="174" dt="2021-07-22T18:15:36.229"/>
    <p1510:client id="{445E74EF-0935-4B8A-8BFD-C3EDBB4A789F}" v="584" dt="2021-07-23T00:22:05.836"/>
    <p1510:client id="{A0615871-6BC5-4E2E-8883-F8F04C17D833}" v="20" dt="2021-07-23T01:02:54.2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270"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c4893\Dropbox\CPSP\Presentations\NAS%20graph%20data_child%20poverty%20COVID%20relief.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c4893\Dropbox\CPSP\Presentations\RESULTS%20graphs%20July%20202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lumMod val="60000"/>
                  <a:lumOff val="40000"/>
                </a:schemeClr>
              </a:solidFill>
              <a:round/>
            </a:ln>
            <a:effectLst/>
          </c:spPr>
          <c:marker>
            <c:symbol val="diamond"/>
            <c:size val="7"/>
            <c:spPr>
              <a:solidFill>
                <a:schemeClr val="accent1">
                  <a:lumMod val="60000"/>
                  <a:lumOff val="40000"/>
                </a:schemeClr>
              </a:solidFill>
              <a:ln w="9525">
                <a:solidFill>
                  <a:schemeClr val="accent1">
                    <a:lumMod val="60000"/>
                    <a:lumOff val="40000"/>
                  </a:schemeClr>
                </a:solidFill>
              </a:ln>
              <a:effectLst/>
            </c:spPr>
          </c:marker>
          <c:cat>
            <c:strRef>
              <c:f>Sheet1!$C$19:$C$35</c:f>
              <c:strCache>
                <c:ptCount val="17"/>
                <c:pt idx="0">
                  <c:v>Jan 2020</c:v>
                </c:pt>
                <c:pt idx="1">
                  <c:v>Feb</c:v>
                </c:pt>
                <c:pt idx="2">
                  <c:v>Mar</c:v>
                </c:pt>
                <c:pt idx="3">
                  <c:v>Apr</c:v>
                </c:pt>
                <c:pt idx="4">
                  <c:v>May</c:v>
                </c:pt>
                <c:pt idx="5">
                  <c:v>Jun</c:v>
                </c:pt>
                <c:pt idx="6">
                  <c:v>Jul</c:v>
                </c:pt>
                <c:pt idx="7">
                  <c:v>Aug</c:v>
                </c:pt>
                <c:pt idx="8">
                  <c:v>Sep</c:v>
                </c:pt>
                <c:pt idx="9">
                  <c:v>Oct</c:v>
                </c:pt>
                <c:pt idx="10">
                  <c:v>Nov</c:v>
                </c:pt>
                <c:pt idx="11">
                  <c:v>Dec</c:v>
                </c:pt>
                <c:pt idx="12">
                  <c:v>Jan 2021</c:v>
                </c:pt>
                <c:pt idx="13">
                  <c:v>Feb</c:v>
                </c:pt>
                <c:pt idx="14">
                  <c:v>Mar</c:v>
                </c:pt>
                <c:pt idx="15">
                  <c:v>Apr</c:v>
                </c:pt>
                <c:pt idx="16">
                  <c:v>May</c:v>
                </c:pt>
              </c:strCache>
            </c:strRef>
          </c:cat>
          <c:val>
            <c:numRef>
              <c:f>Sheet1!$D$19:$D$35</c:f>
              <c:numCache>
                <c:formatCode>0.00%</c:formatCode>
                <c:ptCount val="17"/>
                <c:pt idx="0">
                  <c:v>0.187</c:v>
                </c:pt>
                <c:pt idx="1">
                  <c:v>0.186</c:v>
                </c:pt>
                <c:pt idx="2">
                  <c:v>0.111</c:v>
                </c:pt>
                <c:pt idx="3">
                  <c:v>0.155</c:v>
                </c:pt>
                <c:pt idx="4">
                  <c:v>0.17</c:v>
                </c:pt>
                <c:pt idx="5">
                  <c:v>0.19800000000000001</c:v>
                </c:pt>
                <c:pt idx="6">
                  <c:v>0.20100000000000001</c:v>
                </c:pt>
                <c:pt idx="7">
                  <c:v>0.215</c:v>
                </c:pt>
                <c:pt idx="8">
                  <c:v>0.20300000000000001</c:v>
                </c:pt>
                <c:pt idx="9">
                  <c:v>0.19800000000000001</c:v>
                </c:pt>
                <c:pt idx="10">
                  <c:v>0.19700000000000001</c:v>
                </c:pt>
                <c:pt idx="11">
                  <c:v>0.19700000000000001</c:v>
                </c:pt>
                <c:pt idx="12">
                  <c:v>0.153</c:v>
                </c:pt>
                <c:pt idx="13">
                  <c:v>0.17</c:v>
                </c:pt>
                <c:pt idx="14">
                  <c:v>7.6999999999999999E-2</c:v>
                </c:pt>
                <c:pt idx="15">
                  <c:v>0.13500000000000001</c:v>
                </c:pt>
                <c:pt idx="16">
                  <c:v>0.16200000000000001</c:v>
                </c:pt>
              </c:numCache>
            </c:numRef>
          </c:val>
          <c:smooth val="0"/>
          <c:extLst>
            <c:ext xmlns:c16="http://schemas.microsoft.com/office/drawing/2014/chart" uri="{C3380CC4-5D6E-409C-BE32-E72D297353CC}">
              <c16:uniqueId val="{00000000-7A9C-4022-80B0-02F2923D75DF}"/>
            </c:ext>
          </c:extLst>
        </c:ser>
        <c:ser>
          <c:idx val="1"/>
          <c:order val="1"/>
          <c:spPr>
            <a:ln w="28575" cap="rnd">
              <a:solidFill>
                <a:schemeClr val="accent1">
                  <a:lumMod val="50000"/>
                </a:schemeClr>
              </a:solidFill>
              <a:round/>
            </a:ln>
            <a:effectLst/>
          </c:spPr>
          <c:marker>
            <c:symbol val="diamond"/>
            <c:size val="6"/>
            <c:spPr>
              <a:solidFill>
                <a:schemeClr val="accent1">
                  <a:lumMod val="50000"/>
                </a:schemeClr>
              </a:solidFill>
              <a:ln w="9525">
                <a:solidFill>
                  <a:schemeClr val="accent1">
                    <a:lumMod val="50000"/>
                  </a:schemeClr>
                </a:solidFill>
              </a:ln>
              <a:effectLst/>
            </c:spPr>
          </c:marker>
          <c:cat>
            <c:strRef>
              <c:f>Sheet1!$C$19:$C$35</c:f>
              <c:strCache>
                <c:ptCount val="17"/>
                <c:pt idx="0">
                  <c:v>Jan 2020</c:v>
                </c:pt>
                <c:pt idx="1">
                  <c:v>Feb</c:v>
                </c:pt>
                <c:pt idx="2">
                  <c:v>Mar</c:v>
                </c:pt>
                <c:pt idx="3">
                  <c:v>Apr</c:v>
                </c:pt>
                <c:pt idx="4">
                  <c:v>May</c:v>
                </c:pt>
                <c:pt idx="5">
                  <c:v>Jun</c:v>
                </c:pt>
                <c:pt idx="6">
                  <c:v>Jul</c:v>
                </c:pt>
                <c:pt idx="7">
                  <c:v>Aug</c:v>
                </c:pt>
                <c:pt idx="8">
                  <c:v>Sep</c:v>
                </c:pt>
                <c:pt idx="9">
                  <c:v>Oct</c:v>
                </c:pt>
                <c:pt idx="10">
                  <c:v>Nov</c:v>
                </c:pt>
                <c:pt idx="11">
                  <c:v>Dec</c:v>
                </c:pt>
                <c:pt idx="12">
                  <c:v>Jan 2021</c:v>
                </c:pt>
                <c:pt idx="13">
                  <c:v>Feb</c:v>
                </c:pt>
                <c:pt idx="14">
                  <c:v>Mar</c:v>
                </c:pt>
                <c:pt idx="15">
                  <c:v>Apr</c:v>
                </c:pt>
                <c:pt idx="16">
                  <c:v>May</c:v>
                </c:pt>
              </c:strCache>
            </c:strRef>
          </c:cat>
          <c:val>
            <c:numRef>
              <c:f>Sheet1!$E$19:$E$35</c:f>
              <c:numCache>
                <c:formatCode>0.00%</c:formatCode>
                <c:ptCount val="17"/>
                <c:pt idx="0">
                  <c:v>0.187</c:v>
                </c:pt>
                <c:pt idx="1">
                  <c:v>0.186</c:v>
                </c:pt>
                <c:pt idx="2">
                  <c:v>0.114</c:v>
                </c:pt>
                <c:pt idx="3">
                  <c:v>0.216</c:v>
                </c:pt>
                <c:pt idx="4">
                  <c:v>0.24099999999999999</c:v>
                </c:pt>
                <c:pt idx="5">
                  <c:v>0.24299999999999999</c:v>
                </c:pt>
                <c:pt idx="6">
                  <c:v>0.24099999999999999</c:v>
                </c:pt>
                <c:pt idx="7">
                  <c:v>0.23100000000000001</c:v>
                </c:pt>
                <c:pt idx="8">
                  <c:v>0.217</c:v>
                </c:pt>
                <c:pt idx="9">
                  <c:v>0.21199999999999999</c:v>
                </c:pt>
                <c:pt idx="10">
                  <c:v>0.20899999999999999</c:v>
                </c:pt>
                <c:pt idx="11">
                  <c:v>0.21</c:v>
                </c:pt>
                <c:pt idx="12">
                  <c:v>0.214</c:v>
                </c:pt>
                <c:pt idx="13">
                  <c:v>0.214</c:v>
                </c:pt>
                <c:pt idx="14">
                  <c:v>0.126</c:v>
                </c:pt>
                <c:pt idx="15">
                  <c:v>0.17399999999999999</c:v>
                </c:pt>
                <c:pt idx="16">
                  <c:v>0.20300000000000001</c:v>
                </c:pt>
              </c:numCache>
            </c:numRef>
          </c:val>
          <c:smooth val="0"/>
          <c:extLst>
            <c:ext xmlns:c16="http://schemas.microsoft.com/office/drawing/2014/chart" uri="{C3380CC4-5D6E-409C-BE32-E72D297353CC}">
              <c16:uniqueId val="{00000001-7A9C-4022-80B0-02F2923D75DF}"/>
            </c:ext>
          </c:extLst>
        </c:ser>
        <c:dLbls>
          <c:showLegendKey val="0"/>
          <c:showVal val="0"/>
          <c:showCatName val="0"/>
          <c:showSerName val="0"/>
          <c:showPercent val="0"/>
          <c:showBubbleSize val="0"/>
        </c:dLbls>
        <c:marker val="1"/>
        <c:smooth val="0"/>
        <c:axId val="2131233119"/>
        <c:axId val="2053187807"/>
      </c:lineChart>
      <c:catAx>
        <c:axId val="2131233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053187807"/>
        <c:crosses val="autoZero"/>
        <c:auto val="1"/>
        <c:lblAlgn val="ctr"/>
        <c:lblOffset val="100"/>
        <c:noMultiLvlLbl val="0"/>
      </c:catAx>
      <c:valAx>
        <c:axId val="20531878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131233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Sheet1!$B$3</c:f>
              <c:strCache>
                <c:ptCount val="1"/>
                <c:pt idx="0">
                  <c:v>Without the American Rescue Plan</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Pt>
            <c:idx val="0"/>
            <c:invertIfNegative val="0"/>
            <c:bubble3D val="0"/>
            <c:spPr>
              <a:solidFill>
                <a:schemeClr val="bg1">
                  <a:lumMod val="75000"/>
                </a:schemeClr>
              </a:solidFill>
              <a:ln w="9525" cap="flat" cmpd="sng" algn="ctr">
                <a:solidFill>
                  <a:schemeClr val="accent1">
                    <a:shade val="95000"/>
                  </a:schemeClr>
                </a:solidFill>
                <a:round/>
              </a:ln>
              <a:effectLst/>
            </c:spPr>
            <c:extLst>
              <c:ext xmlns:c16="http://schemas.microsoft.com/office/drawing/2014/chart" uri="{C3380CC4-5D6E-409C-BE32-E72D297353CC}">
                <c16:uniqueId val="{00000001-74A4-4B7A-8069-6C9F57882EE1}"/>
              </c:ext>
            </c:extLst>
          </c:dPt>
          <c:dPt>
            <c:idx val="1"/>
            <c:invertIfNegative val="0"/>
            <c:bubble3D val="0"/>
            <c:spPr>
              <a:solidFill>
                <a:schemeClr val="bg1">
                  <a:lumMod val="75000"/>
                </a:schemeClr>
              </a:solidFill>
              <a:ln w="9525" cap="flat" cmpd="sng" algn="ctr">
                <a:solidFill>
                  <a:schemeClr val="accent1">
                    <a:shade val="95000"/>
                  </a:schemeClr>
                </a:solidFill>
                <a:round/>
              </a:ln>
              <a:effectLst/>
            </c:spPr>
            <c:extLst>
              <c:ext xmlns:c16="http://schemas.microsoft.com/office/drawing/2014/chart" uri="{C3380CC4-5D6E-409C-BE32-E72D297353CC}">
                <c16:uniqueId val="{00000003-74A4-4B7A-8069-6C9F57882EE1}"/>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Sheet1!$A$4:$A$5</c:f>
              <c:strCache>
                <c:ptCount val="2"/>
                <c:pt idx="0">
                  <c:v>U.S. Population</c:v>
                </c:pt>
                <c:pt idx="1">
                  <c:v>Under 18 </c:v>
                </c:pt>
              </c:strCache>
            </c:strRef>
          </c:cat>
          <c:val>
            <c:numRef>
              <c:f>Sheet1!$B$4:$B$5</c:f>
              <c:numCache>
                <c:formatCode>0.0%</c:formatCode>
                <c:ptCount val="2"/>
                <c:pt idx="0">
                  <c:v>0.123</c:v>
                </c:pt>
                <c:pt idx="1">
                  <c:v>0.13500000000000001</c:v>
                </c:pt>
              </c:numCache>
            </c:numRef>
          </c:val>
          <c:extLst>
            <c:ext xmlns:c16="http://schemas.microsoft.com/office/drawing/2014/chart" uri="{C3380CC4-5D6E-409C-BE32-E72D297353CC}">
              <c16:uniqueId val="{00000004-74A4-4B7A-8069-6C9F57882EE1}"/>
            </c:ext>
          </c:extLst>
        </c:ser>
        <c:ser>
          <c:idx val="1"/>
          <c:order val="1"/>
          <c:tx>
            <c:strRef>
              <c:f>Sheet1!$C$3</c:f>
              <c:strCache>
                <c:ptCount val="1"/>
                <c:pt idx="0">
                  <c:v>With the American Rescue Plan</c:v>
                </c:pt>
              </c:strCache>
            </c:strRef>
          </c:tx>
          <c:spPr>
            <a:solidFill>
              <a:schemeClr val="accent1">
                <a:lumMod val="60000"/>
                <a:lumOff val="40000"/>
              </a:schemeClr>
            </a:soli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Sheet1!$A$4:$A$5</c:f>
              <c:strCache>
                <c:ptCount val="2"/>
                <c:pt idx="0">
                  <c:v>U.S. Population</c:v>
                </c:pt>
                <c:pt idx="1">
                  <c:v>Under 18 </c:v>
                </c:pt>
              </c:strCache>
            </c:strRef>
          </c:cat>
          <c:val>
            <c:numRef>
              <c:f>Sheet1!$C$4:$C$5</c:f>
              <c:numCache>
                <c:formatCode>0.0%</c:formatCode>
                <c:ptCount val="2"/>
                <c:pt idx="0">
                  <c:v>8.5000000000000006E-2</c:v>
                </c:pt>
                <c:pt idx="1">
                  <c:v>5.8999999999999997E-2</c:v>
                </c:pt>
              </c:numCache>
            </c:numRef>
          </c:val>
          <c:extLst>
            <c:ext xmlns:c16="http://schemas.microsoft.com/office/drawing/2014/chart" uri="{C3380CC4-5D6E-409C-BE32-E72D297353CC}">
              <c16:uniqueId val="{00000005-74A4-4B7A-8069-6C9F57882EE1}"/>
            </c:ext>
          </c:extLst>
        </c:ser>
        <c:dLbls>
          <c:dLblPos val="outEnd"/>
          <c:showLegendKey val="0"/>
          <c:showVal val="1"/>
          <c:showCatName val="0"/>
          <c:showSerName val="0"/>
          <c:showPercent val="0"/>
          <c:showBubbleSize val="0"/>
        </c:dLbls>
        <c:gapWidth val="100"/>
        <c:overlap val="-24"/>
        <c:axId val="146630735"/>
        <c:axId val="187319391"/>
      </c:barChart>
      <c:catAx>
        <c:axId val="1466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crossAx val="187319391"/>
        <c:crosses val="autoZero"/>
        <c:auto val="1"/>
        <c:lblAlgn val="ctr"/>
        <c:lblOffset val="100"/>
        <c:noMultiLvlLbl val="0"/>
      </c:catAx>
      <c:valAx>
        <c:axId val="187319391"/>
        <c:scaling>
          <c:orientation val="minMax"/>
          <c:max val="0.18000000000000002"/>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crossAx val="1466307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Sheet1!$B$23</c:f>
              <c:strCache>
                <c:ptCount val="1"/>
                <c:pt idx="0">
                  <c:v>Without the American Families Plan</c:v>
                </c:pt>
              </c:strCache>
            </c:strRef>
          </c:tx>
          <c:spPr>
            <a:solidFill>
              <a:schemeClr val="bg1">
                <a:lumMod val="75000"/>
              </a:schemeClr>
            </a:soli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Sheet1!$A$24:$A$25</c:f>
              <c:strCache>
                <c:ptCount val="2"/>
                <c:pt idx="0">
                  <c:v>U.S. Population</c:v>
                </c:pt>
                <c:pt idx="1">
                  <c:v>Under 18 </c:v>
                </c:pt>
              </c:strCache>
            </c:strRef>
          </c:cat>
          <c:val>
            <c:numRef>
              <c:f>Sheet1!$B$24:$B$25</c:f>
              <c:numCache>
                <c:formatCode>0.0%</c:formatCode>
                <c:ptCount val="2"/>
                <c:pt idx="0">
                  <c:v>0.13300000000000001</c:v>
                </c:pt>
                <c:pt idx="1">
                  <c:v>0.14699999999999999</c:v>
                </c:pt>
              </c:numCache>
            </c:numRef>
          </c:val>
          <c:extLst>
            <c:ext xmlns:c16="http://schemas.microsoft.com/office/drawing/2014/chart" uri="{C3380CC4-5D6E-409C-BE32-E72D297353CC}">
              <c16:uniqueId val="{00000000-B589-4539-801E-1C5211D6194F}"/>
            </c:ext>
          </c:extLst>
        </c:ser>
        <c:ser>
          <c:idx val="1"/>
          <c:order val="1"/>
          <c:tx>
            <c:strRef>
              <c:f>Sheet1!$C$23</c:f>
              <c:strCache>
                <c:ptCount val="1"/>
                <c:pt idx="0">
                  <c:v>With the American Families Plan</c:v>
                </c:pt>
              </c:strCache>
            </c:strRef>
          </c:tx>
          <c:spPr>
            <a:solidFill>
              <a:schemeClr val="accent1">
                <a:lumMod val="60000"/>
                <a:lumOff val="40000"/>
              </a:schemeClr>
            </a:soli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Sheet1!$A$24:$A$25</c:f>
              <c:strCache>
                <c:ptCount val="2"/>
                <c:pt idx="0">
                  <c:v>U.S. Population</c:v>
                </c:pt>
                <c:pt idx="1">
                  <c:v>Under 18 </c:v>
                </c:pt>
              </c:strCache>
            </c:strRef>
          </c:cat>
          <c:val>
            <c:numRef>
              <c:f>Sheet1!$C$24:$C$25</c:f>
              <c:numCache>
                <c:formatCode>0.0%</c:formatCode>
                <c:ptCount val="2"/>
                <c:pt idx="0">
                  <c:v>0.10199999999999999</c:v>
                </c:pt>
                <c:pt idx="1">
                  <c:v>7.8E-2</c:v>
                </c:pt>
              </c:numCache>
            </c:numRef>
          </c:val>
          <c:extLst>
            <c:ext xmlns:c16="http://schemas.microsoft.com/office/drawing/2014/chart" uri="{C3380CC4-5D6E-409C-BE32-E72D297353CC}">
              <c16:uniqueId val="{00000001-B589-4539-801E-1C5211D6194F}"/>
            </c:ext>
          </c:extLst>
        </c:ser>
        <c:dLbls>
          <c:dLblPos val="outEnd"/>
          <c:showLegendKey val="0"/>
          <c:showVal val="1"/>
          <c:showCatName val="0"/>
          <c:showSerName val="0"/>
          <c:showPercent val="0"/>
          <c:showBubbleSize val="0"/>
        </c:dLbls>
        <c:gapWidth val="100"/>
        <c:overlap val="-24"/>
        <c:axId val="146630735"/>
        <c:axId val="187319391"/>
      </c:barChart>
      <c:catAx>
        <c:axId val="146630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crossAx val="187319391"/>
        <c:crosses val="autoZero"/>
        <c:auto val="1"/>
        <c:lblAlgn val="ctr"/>
        <c:lblOffset val="100"/>
        <c:noMultiLvlLbl val="0"/>
      </c:catAx>
      <c:valAx>
        <c:axId val="187319391"/>
        <c:scaling>
          <c:orientation val="minMax"/>
          <c:max val="0.18000000000000002"/>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crossAx val="14663073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Sheet1!$B$4</c:f>
              <c:strCache>
                <c:ptCount val="1"/>
                <c:pt idx="0">
                  <c:v>Current law</c:v>
                </c:pt>
              </c:strCache>
            </c:strRef>
          </c:tx>
          <c:spPr>
            <a:solidFill>
              <a:schemeClr val="accent1"/>
            </a:solidFill>
            <a:ln>
              <a:noFill/>
            </a:ln>
            <a:effectLst/>
          </c:spPr>
          <c:invertIfNegative val="0"/>
          <c:dLbls>
            <c:dLbl>
              <c:idx val="0"/>
              <c:layout>
                <c:manualLayout>
                  <c:x val="7.2633984245277602E-8"/>
                  <c:y val="0.2490037306407344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mn-lt"/>
                        <a:ea typeface="+mn-ea"/>
                        <a:cs typeface="+mn-cs"/>
                      </a:defRPr>
                    </a:pPr>
                    <a:fld id="{D20F0732-F169-42EB-BD88-528F54F5112D}" type="VALUE">
                      <a:rPr lang="en-US" sz="1300" b="1" smtClean="0">
                        <a:solidFill>
                          <a:schemeClr val="bg1"/>
                        </a:solidFill>
                      </a:rPr>
                      <a:pPr>
                        <a:defRPr sz="1100"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4479991516350627E-2"/>
                      <c:h val="9.2663751720066939E-2"/>
                    </c:manualLayout>
                  </c15:layout>
                  <c15:dlblFieldTable/>
                  <c15:showDataLabelsRange val="0"/>
                </c:ext>
                <c:ext xmlns:c16="http://schemas.microsoft.com/office/drawing/2014/chart" uri="{C3380CC4-5D6E-409C-BE32-E72D297353CC}">
                  <c16:uniqueId val="{00000002-2443-4AC1-BE34-F3DC121A5BF7}"/>
                </c:ext>
              </c:extLst>
            </c:dLbl>
            <c:dLbl>
              <c:idx val="1"/>
              <c:layout>
                <c:manualLayout>
                  <c:x val="0"/>
                  <c:y val="0.26991244084720839"/>
                </c:manualLayout>
              </c:layout>
              <c:tx>
                <c:rich>
                  <a:bodyPr/>
                  <a:lstStyle/>
                  <a:p>
                    <a:fld id="{8F9E5D00-68E6-4214-B21E-D8E4D8DF8FA7}" type="VALUE">
                      <a:rPr lang="en-US" sz="1300" b="1">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443-4AC1-BE34-F3DC121A5BF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Sheet1!$A$5:$A$6</c:f>
              <c:strCache>
                <c:ptCount val="2"/>
                <c:pt idx="0">
                  <c:v>US Population</c:v>
                </c:pt>
                <c:pt idx="1">
                  <c:v>Under 18</c:v>
                </c:pt>
              </c:strCache>
            </c:strRef>
          </c:cat>
          <c:val>
            <c:numRef>
              <c:f>Sheet1!$B$5:$B$6</c:f>
              <c:numCache>
                <c:formatCode>General</c:formatCode>
                <c:ptCount val="2"/>
                <c:pt idx="0">
                  <c:v>12.7</c:v>
                </c:pt>
                <c:pt idx="1">
                  <c:v>13.6</c:v>
                </c:pt>
              </c:numCache>
            </c:numRef>
          </c:val>
          <c:extLst>
            <c:ext xmlns:c16="http://schemas.microsoft.com/office/drawing/2014/chart" uri="{C3380CC4-5D6E-409C-BE32-E72D297353CC}">
              <c16:uniqueId val="{00000000-2443-4AC1-BE34-F3DC121A5BF7}"/>
            </c:ext>
          </c:extLst>
        </c:ser>
        <c:ser>
          <c:idx val="1"/>
          <c:order val="1"/>
          <c:tx>
            <c:strRef>
              <c:f>Sheet1!$C$4</c:f>
              <c:strCache>
                <c:ptCount val="1"/>
                <c:pt idx="0">
                  <c:v>Expanded Section 8 vouchers</c:v>
                </c:pt>
              </c:strCache>
            </c:strRef>
          </c:tx>
          <c:spPr>
            <a:solidFill>
              <a:schemeClr val="accent2"/>
            </a:solidFill>
            <a:ln>
              <a:noFill/>
            </a:ln>
            <a:effectLst/>
          </c:spPr>
          <c:invertIfNegative val="0"/>
          <c:dLbls>
            <c:dLbl>
              <c:idx val="0"/>
              <c:layout>
                <c:manualLayout>
                  <c:x val="-6.7645669243392021E-17"/>
                  <c:y val="0.18247601634740848"/>
                </c:manualLayout>
              </c:layout>
              <c:tx>
                <c:rich>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fld id="{D23A9F54-9DA4-4324-AEA4-447D29E8BCCB}" type="VALUE">
                      <a:rPr lang="en-US" sz="1300" b="1" smtClean="0">
                        <a:solidFill>
                          <a:schemeClr val="bg1"/>
                        </a:solidFill>
                      </a:rPr>
                      <a:pPr>
                        <a:defRPr b="1">
                          <a:solidFill>
                            <a:schemeClr val="bg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43-4AC1-BE34-F3DC121A5BF7}"/>
                </c:ext>
              </c:extLst>
            </c:dLbl>
            <c:dLbl>
              <c:idx val="1"/>
              <c:layout>
                <c:manualLayout>
                  <c:x val="0"/>
                  <c:y val="0.14446017960836505"/>
                </c:manualLayout>
              </c:layout>
              <c:tx>
                <c:rich>
                  <a:bodyPr/>
                  <a:lstStyle/>
                  <a:p>
                    <a:fld id="{7A6284EE-276F-4A33-82F7-512AE0A793D0}" type="VALUE">
                      <a:rPr lang="en-US" sz="1300">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443-4AC1-BE34-F3DC121A5BF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Sheet1!$A$5:$A$6</c:f>
              <c:strCache>
                <c:ptCount val="2"/>
                <c:pt idx="0">
                  <c:v>US Population</c:v>
                </c:pt>
                <c:pt idx="1">
                  <c:v>Under 18</c:v>
                </c:pt>
              </c:strCache>
            </c:strRef>
          </c:cat>
          <c:val>
            <c:numRef>
              <c:f>Sheet1!$C$5:$C$6</c:f>
              <c:numCache>
                <c:formatCode>General</c:formatCode>
                <c:ptCount val="2"/>
                <c:pt idx="0">
                  <c:v>9.9</c:v>
                </c:pt>
                <c:pt idx="1">
                  <c:v>9.1</c:v>
                </c:pt>
              </c:numCache>
            </c:numRef>
          </c:val>
          <c:extLst>
            <c:ext xmlns:c16="http://schemas.microsoft.com/office/drawing/2014/chart" uri="{C3380CC4-5D6E-409C-BE32-E72D297353CC}">
              <c16:uniqueId val="{00000001-2443-4AC1-BE34-F3DC121A5BF7}"/>
            </c:ext>
          </c:extLst>
        </c:ser>
        <c:dLbls>
          <c:showLegendKey val="0"/>
          <c:showVal val="0"/>
          <c:showCatName val="0"/>
          <c:showSerName val="0"/>
          <c:showPercent val="0"/>
          <c:showBubbleSize val="0"/>
        </c:dLbls>
        <c:gapWidth val="219"/>
        <c:overlap val="-27"/>
        <c:axId val="1283845312"/>
        <c:axId val="1379259040"/>
      </c:barChart>
      <c:catAx>
        <c:axId val="128384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379259040"/>
        <c:crosses val="autoZero"/>
        <c:auto val="1"/>
        <c:lblAlgn val="ctr"/>
        <c:lblOffset val="100"/>
        <c:noMultiLvlLbl val="0"/>
      </c:catAx>
      <c:valAx>
        <c:axId val="137925904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2838453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Sheet1!$B$20</c:f>
              <c:strCache>
                <c:ptCount val="1"/>
                <c:pt idx="0">
                  <c:v>Current law</c:v>
                </c:pt>
              </c:strCache>
            </c:strRef>
          </c:tx>
          <c:spPr>
            <a:solidFill>
              <a:schemeClr val="accent1"/>
            </a:solidFill>
            <a:ln>
              <a:noFill/>
            </a:ln>
            <a:effectLst/>
          </c:spPr>
          <c:invertIfNegative val="0"/>
          <c:dLbls>
            <c:dLbl>
              <c:idx val="0"/>
              <c:layout>
                <c:manualLayout>
                  <c:x val="0"/>
                  <c:y val="0.1459050971319280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E8-4DD7-81A1-90A674EAFD25}"/>
                </c:ext>
              </c:extLst>
            </c:dLbl>
            <c:dLbl>
              <c:idx val="1"/>
              <c:layout>
                <c:manualLayout>
                  <c:x val="-5.5837579033798778E-17"/>
                  <c:y val="8.6848272102338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AE8-4DD7-81A1-90A674EAFD25}"/>
                </c:ext>
              </c:extLst>
            </c:dLbl>
            <c:dLbl>
              <c:idx val="2"/>
              <c:layout>
                <c:manualLayout>
                  <c:x val="-5.5837579033798778E-17"/>
                  <c:y val="0.111165788290992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AE8-4DD7-81A1-90A674EAFD25}"/>
                </c:ext>
              </c:extLst>
            </c:dLbl>
            <c:dLbl>
              <c:idx val="3"/>
              <c:layout>
                <c:manualLayout>
                  <c:x val="0"/>
                  <c:y val="8.337434121824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AE8-4DD7-81A1-90A674EAFD25}"/>
                </c:ext>
              </c:extLst>
            </c:dLbl>
            <c:dLbl>
              <c:idx val="4"/>
              <c:layout>
                <c:manualLayout>
                  <c:x val="0"/>
                  <c:y val="6.9478617681870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AE8-4DD7-81A1-90A674EAFD25}"/>
                </c:ext>
              </c:extLst>
            </c:dLbl>
            <c:dLbl>
              <c:idx val="5"/>
              <c:layout>
                <c:manualLayout>
                  <c:x val="-7.6143032828570245E-4"/>
                  <c:y val="7.6426479450057594E-2"/>
                </c:manualLayout>
              </c:layout>
              <c:showLegendKey val="0"/>
              <c:showVal val="1"/>
              <c:showCatName val="0"/>
              <c:showSerName val="0"/>
              <c:showPercent val="0"/>
              <c:showBubbleSize val="0"/>
              <c:extLst>
                <c:ext xmlns:c15="http://schemas.microsoft.com/office/drawing/2012/chart" uri="{CE6537A1-D6FC-4f65-9D91-7224C49458BB}">
                  <c15:layout>
                    <c:manualLayout>
                      <c:w val="3.0122183786977931E-2"/>
                      <c:h val="4.5595479622659987E-2"/>
                    </c:manualLayout>
                  </c15:layout>
                </c:ext>
                <c:ext xmlns:c16="http://schemas.microsoft.com/office/drawing/2014/chart" uri="{C3380CC4-5D6E-409C-BE32-E72D297353CC}">
                  <c16:uniqueId val="{0000000D-9AE8-4DD7-81A1-90A674EAFD2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Sheet1!$A$21:$A$26</c:f>
              <c:strCache>
                <c:ptCount val="6"/>
                <c:pt idx="0">
                  <c:v>American Indian/Alaska Native</c:v>
                </c:pt>
                <c:pt idx="1">
                  <c:v>Asian American 
&amp; Pacific Islander</c:v>
                </c:pt>
                <c:pt idx="2">
                  <c:v>Black 
(non-Latino)</c:v>
                </c:pt>
                <c:pt idx="3">
                  <c:v>Latino</c:v>
                </c:pt>
                <c:pt idx="4">
                  <c:v>Multiracial &amp; 
all other groups</c:v>
                </c:pt>
                <c:pt idx="5">
                  <c:v>White 
(non-Latino)</c:v>
                </c:pt>
              </c:strCache>
            </c:strRef>
          </c:cat>
          <c:val>
            <c:numRef>
              <c:f>Sheet1!$B$21:$B$26</c:f>
              <c:numCache>
                <c:formatCode>General</c:formatCode>
                <c:ptCount val="6"/>
                <c:pt idx="0">
                  <c:v>19</c:v>
                </c:pt>
                <c:pt idx="1">
                  <c:v>14</c:v>
                </c:pt>
                <c:pt idx="2">
                  <c:v>20.399999999999999</c:v>
                </c:pt>
                <c:pt idx="3">
                  <c:v>20.3</c:v>
                </c:pt>
                <c:pt idx="4">
                  <c:v>13.1</c:v>
                </c:pt>
                <c:pt idx="5">
                  <c:v>8.6999999999999993</c:v>
                </c:pt>
              </c:numCache>
            </c:numRef>
          </c:val>
          <c:extLst>
            <c:ext xmlns:c16="http://schemas.microsoft.com/office/drawing/2014/chart" uri="{C3380CC4-5D6E-409C-BE32-E72D297353CC}">
              <c16:uniqueId val="{00000000-9AE8-4DD7-81A1-90A674EAFD25}"/>
            </c:ext>
          </c:extLst>
        </c:ser>
        <c:ser>
          <c:idx val="1"/>
          <c:order val="1"/>
          <c:tx>
            <c:strRef>
              <c:f>Sheet1!$C$20</c:f>
              <c:strCache>
                <c:ptCount val="1"/>
                <c:pt idx="0">
                  <c:v>Expanded Section 8 vouchers</c:v>
                </c:pt>
              </c:strCache>
            </c:strRef>
          </c:tx>
          <c:spPr>
            <a:solidFill>
              <a:schemeClr val="accent2"/>
            </a:solidFill>
            <a:ln>
              <a:noFill/>
            </a:ln>
            <a:effectLst/>
          </c:spPr>
          <c:invertIfNegative val="0"/>
          <c:dLbls>
            <c:dLbl>
              <c:idx val="0"/>
              <c:layout>
                <c:manualLayout>
                  <c:x val="0"/>
                  <c:y val="0.11116578829099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E8-4DD7-81A1-90A674EAFD25}"/>
                </c:ext>
              </c:extLst>
            </c:dLbl>
            <c:dLbl>
              <c:idx val="1"/>
              <c:layout>
                <c:manualLayout>
                  <c:x val="0"/>
                  <c:y val="8.3374341218244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E8-4DD7-81A1-90A674EAFD25}"/>
                </c:ext>
              </c:extLst>
            </c:dLbl>
            <c:dLbl>
              <c:idx val="2"/>
              <c:layout>
                <c:manualLayout>
                  <c:x val="1.5228606565711239E-3"/>
                  <c:y val="0.100743995638712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E8-4DD7-81A1-90A674EAFD25}"/>
                </c:ext>
              </c:extLst>
            </c:dLbl>
            <c:dLbl>
              <c:idx val="3"/>
              <c:layout>
                <c:manualLayout>
                  <c:x val="0"/>
                  <c:y val="9.727006475461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AE8-4DD7-81A1-90A674EAFD25}"/>
                </c:ext>
              </c:extLst>
            </c:dLbl>
            <c:dLbl>
              <c:idx val="4"/>
              <c:layout>
                <c:manualLayout>
                  <c:x val="1.5228606565711796E-3"/>
                  <c:y val="0.100743995638712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AE8-4DD7-81A1-90A674EAFD25}"/>
                </c:ext>
              </c:extLst>
            </c:dLbl>
            <c:dLbl>
              <c:idx val="5"/>
              <c:layout>
                <c:manualLayout>
                  <c:x val="0"/>
                  <c:y val="6.6004686797777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AE8-4DD7-81A1-90A674EAFD2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Sheet1!$A$21:$A$26</c:f>
              <c:strCache>
                <c:ptCount val="6"/>
                <c:pt idx="0">
                  <c:v>American Indian/Alaska Native</c:v>
                </c:pt>
                <c:pt idx="1">
                  <c:v>Asian American 
&amp; Pacific Islander</c:v>
                </c:pt>
                <c:pt idx="2">
                  <c:v>Black 
(non-Latino)</c:v>
                </c:pt>
                <c:pt idx="3">
                  <c:v>Latino</c:v>
                </c:pt>
                <c:pt idx="4">
                  <c:v>Multiracial &amp; 
all other groups</c:v>
                </c:pt>
                <c:pt idx="5">
                  <c:v>White 
(non-Latino)</c:v>
                </c:pt>
              </c:strCache>
            </c:strRef>
          </c:cat>
          <c:val>
            <c:numRef>
              <c:f>Sheet1!$C$21:$C$26</c:f>
              <c:numCache>
                <c:formatCode>General</c:formatCode>
                <c:ptCount val="6"/>
                <c:pt idx="0">
                  <c:v>15.4</c:v>
                </c:pt>
                <c:pt idx="1">
                  <c:v>11.1</c:v>
                </c:pt>
                <c:pt idx="2">
                  <c:v>15.1</c:v>
                </c:pt>
                <c:pt idx="3">
                  <c:v>13.4</c:v>
                </c:pt>
                <c:pt idx="4">
                  <c:v>10.1</c:v>
                </c:pt>
                <c:pt idx="5">
                  <c:v>7.5</c:v>
                </c:pt>
              </c:numCache>
            </c:numRef>
          </c:val>
          <c:extLst>
            <c:ext xmlns:c16="http://schemas.microsoft.com/office/drawing/2014/chart" uri="{C3380CC4-5D6E-409C-BE32-E72D297353CC}">
              <c16:uniqueId val="{00000001-9AE8-4DD7-81A1-90A674EAFD25}"/>
            </c:ext>
          </c:extLst>
        </c:ser>
        <c:dLbls>
          <c:showLegendKey val="0"/>
          <c:showVal val="0"/>
          <c:showCatName val="0"/>
          <c:showSerName val="0"/>
          <c:showPercent val="0"/>
          <c:showBubbleSize val="0"/>
        </c:dLbls>
        <c:gapWidth val="219"/>
        <c:overlap val="-27"/>
        <c:axId val="1283852512"/>
        <c:axId val="1322830016"/>
      </c:barChart>
      <c:catAx>
        <c:axId val="128385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322830016"/>
        <c:crosses val="autoZero"/>
        <c:auto val="1"/>
        <c:lblAlgn val="ctr"/>
        <c:lblOffset val="100"/>
        <c:noMultiLvlLbl val="0"/>
      </c:catAx>
      <c:valAx>
        <c:axId val="13228300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1283852512"/>
        <c:crosses val="autoZero"/>
        <c:crossBetween val="between"/>
      </c:valAx>
      <c:spPr>
        <a:noFill/>
        <a:ln>
          <a:noFill/>
        </a:ln>
        <a:effectLst/>
      </c:spPr>
    </c:plotArea>
    <c:legend>
      <c:legendPos val="t"/>
      <c:layout>
        <c:manualLayout>
          <c:xMode val="edge"/>
          <c:yMode val="edge"/>
          <c:x val="0.26792574867187363"/>
          <c:y val="6.2530755913683483E-2"/>
          <c:w val="0.43064544830139889"/>
          <c:h val="7.1141727900397217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0.35005</cdr:x>
      <cdr:y>0.02869</cdr:y>
    </cdr:from>
    <cdr:to>
      <cdr:x>0.62961</cdr:x>
      <cdr:y>0.10656</cdr:y>
    </cdr:to>
    <cdr:sp macro="" textlink="">
      <cdr:nvSpPr>
        <cdr:cNvPr id="2" name="TextBox 1">
          <a:extLst xmlns:a="http://schemas.openxmlformats.org/drawingml/2006/main">
            <a:ext uri="{FF2B5EF4-FFF2-40B4-BE49-F238E27FC236}">
              <a16:creationId xmlns:a16="http://schemas.microsoft.com/office/drawing/2014/main" id="{3F402081-7368-4D89-9D7C-A0C14015688F}"/>
            </a:ext>
          </a:extLst>
        </cdr:cNvPr>
        <cdr:cNvSpPr txBox="1"/>
      </cdr:nvSpPr>
      <cdr:spPr>
        <a:xfrm xmlns:a="http://schemas.openxmlformats.org/drawingml/2006/main">
          <a:off x="2950834" y="104079"/>
          <a:ext cx="2356624" cy="2824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300" dirty="0">
              <a:latin typeface="Times New Roman" panose="02020603050405020304" pitchFamily="18" charset="0"/>
              <a:cs typeface="Times New Roman" panose="02020603050405020304" pitchFamily="18" charset="0"/>
            </a:rPr>
            <a:t>January 2020 to May 2021</a:t>
          </a:r>
        </a:p>
      </cdr:txBody>
    </cdr:sp>
  </cdr:relSizeAnchor>
  <cdr:relSizeAnchor xmlns:cdr="http://schemas.openxmlformats.org/drawingml/2006/chartDrawing">
    <cdr:from>
      <cdr:x>0.18475</cdr:x>
      <cdr:y>0.57021</cdr:y>
    </cdr:from>
    <cdr:to>
      <cdr:x>0.33969</cdr:x>
      <cdr:y>0.6805</cdr:y>
    </cdr:to>
    <cdr:sp macro="" textlink="">
      <cdr:nvSpPr>
        <cdr:cNvPr id="3" name="TextBox 9">
          <a:extLst xmlns:a="http://schemas.openxmlformats.org/drawingml/2006/main">
            <a:ext uri="{FF2B5EF4-FFF2-40B4-BE49-F238E27FC236}">
              <a16:creationId xmlns:a16="http://schemas.microsoft.com/office/drawing/2014/main" id="{5E457062-F779-4BC0-AB31-9BE6C0698ABD}"/>
            </a:ext>
          </a:extLst>
        </cdr:cNvPr>
        <cdr:cNvSpPr txBox="1"/>
      </cdr:nvSpPr>
      <cdr:spPr>
        <a:xfrm xmlns:a="http://schemas.openxmlformats.org/drawingml/2006/main">
          <a:off x="1525884" y="2068655"/>
          <a:ext cx="1279707"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dirty="0">
              <a:latin typeface="Times New Roman" panose="02020603050405020304" pitchFamily="18" charset="0"/>
              <a:cs typeface="Times New Roman" panose="02020603050405020304" pitchFamily="18" charset="0"/>
            </a:rPr>
            <a:t>CARES Act </a:t>
          </a:r>
          <a:br>
            <a:rPr lang="en-US" sz="1000" dirty="0">
              <a:latin typeface="Times New Roman" panose="02020603050405020304" pitchFamily="18" charset="0"/>
              <a:cs typeface="Times New Roman" panose="02020603050405020304" pitchFamily="18" charset="0"/>
            </a:rPr>
          </a:br>
          <a:r>
            <a:rPr lang="en-US" sz="1000" dirty="0">
              <a:latin typeface="Times New Roman" panose="02020603050405020304" pitchFamily="18" charset="0"/>
              <a:cs typeface="Times New Roman" panose="02020603050405020304" pitchFamily="18" charset="0"/>
            </a:rPr>
            <a:t>enacted March 27</a:t>
          </a:r>
        </a:p>
      </cdr:txBody>
    </cdr:sp>
  </cdr:relSizeAnchor>
  <cdr:relSizeAnchor xmlns:cdr="http://schemas.openxmlformats.org/drawingml/2006/chartDrawing">
    <cdr:from>
      <cdr:x>0.33138</cdr:x>
      <cdr:y>0.47165</cdr:y>
    </cdr:from>
    <cdr:to>
      <cdr:x>0.5448</cdr:x>
      <cdr:y>0.59469</cdr:y>
    </cdr:to>
    <cdr:sp macro="" textlink="">
      <cdr:nvSpPr>
        <cdr:cNvPr id="5" name="TextBox 4">
          <a:extLst xmlns:a="http://schemas.openxmlformats.org/drawingml/2006/main">
            <a:ext uri="{FF2B5EF4-FFF2-40B4-BE49-F238E27FC236}">
              <a16:creationId xmlns:a16="http://schemas.microsoft.com/office/drawing/2014/main" id="{FC0865A2-4917-4348-B26F-92DAC92D3EDB}"/>
            </a:ext>
          </a:extLst>
        </cdr:cNvPr>
        <cdr:cNvSpPr txBox="1"/>
      </cdr:nvSpPr>
      <cdr:spPr>
        <a:xfrm xmlns:a="http://schemas.openxmlformats.org/drawingml/2006/main">
          <a:off x="2793501" y="1711089"/>
          <a:ext cx="1799064" cy="4463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dirty="0">
              <a:latin typeface="Times New Roman" panose="02020603050405020304" pitchFamily="18" charset="0"/>
              <a:cs typeface="Times New Roman" panose="02020603050405020304" pitchFamily="18" charset="0"/>
            </a:rPr>
            <a:t>$600 per week unemployment supplement expires</a:t>
          </a:r>
        </a:p>
      </cdr:txBody>
    </cdr:sp>
  </cdr:relSizeAnchor>
</c:userShapes>
</file>

<file path=ppt/drawings/drawing2.xml><?xml version="1.0" encoding="utf-8"?>
<c:userShapes xmlns:c="http://schemas.openxmlformats.org/drawingml/2006/chart">
  <cdr:relSizeAnchor xmlns:cdr="http://schemas.openxmlformats.org/drawingml/2006/chartDrawing">
    <cdr:from>
      <cdr:x>0.33394</cdr:x>
      <cdr:y>0.2887</cdr:y>
    </cdr:from>
    <cdr:to>
      <cdr:x>0.33394</cdr:x>
      <cdr:y>0.37039</cdr:y>
    </cdr:to>
    <cdr:cxnSp macro="">
      <cdr:nvCxnSpPr>
        <cdr:cNvPr id="4" name="Straight Arrow Connector 3">
          <a:extLst xmlns:a="http://schemas.openxmlformats.org/drawingml/2006/main">
            <a:ext uri="{FF2B5EF4-FFF2-40B4-BE49-F238E27FC236}">
              <a16:creationId xmlns:a16="http://schemas.microsoft.com/office/drawing/2014/main" id="{D9853865-8644-48B6-981A-2F55BA267313}"/>
            </a:ext>
          </a:extLst>
        </cdr:cNvPr>
        <cdr:cNvCxnSpPr/>
      </cdr:nvCxnSpPr>
      <cdr:spPr>
        <a:xfrm xmlns:a="http://schemas.openxmlformats.org/drawingml/2006/main">
          <a:off x="2298817" y="964449"/>
          <a:ext cx="0" cy="27293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0.32774</cdr:x>
      <cdr:y>0.27455</cdr:y>
    </cdr:from>
    <cdr:to>
      <cdr:x>0.41091</cdr:x>
      <cdr:y>0.39396</cdr:y>
    </cdr:to>
    <cdr:sp macro="" textlink="">
      <cdr:nvSpPr>
        <cdr:cNvPr id="5" name="TextBox 4">
          <a:extLst xmlns:a="http://schemas.openxmlformats.org/drawingml/2006/main">
            <a:ext uri="{FF2B5EF4-FFF2-40B4-BE49-F238E27FC236}">
              <a16:creationId xmlns:a16="http://schemas.microsoft.com/office/drawing/2014/main" id="{E3861E1B-2029-47C7-977B-447109F1262E}"/>
            </a:ext>
          </a:extLst>
        </cdr:cNvPr>
        <cdr:cNvSpPr txBox="1"/>
      </cdr:nvSpPr>
      <cdr:spPr>
        <a:xfrm xmlns:a="http://schemas.openxmlformats.org/drawingml/2006/main">
          <a:off x="2256089" y="917206"/>
          <a:ext cx="572568" cy="3989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i="1" dirty="0">
              <a:solidFill>
                <a:schemeClr val="accent3">
                  <a:lumMod val="50000"/>
                </a:schemeClr>
              </a:solidFill>
            </a:rPr>
            <a:t>23%</a:t>
          </a:r>
        </a:p>
      </cdr:txBody>
    </cdr:sp>
  </cdr:relSizeAnchor>
  <cdr:relSizeAnchor xmlns:cdr="http://schemas.openxmlformats.org/drawingml/2006/chartDrawing">
    <cdr:from>
      <cdr:x>0.76341</cdr:x>
      <cdr:y>0.27607</cdr:y>
    </cdr:from>
    <cdr:to>
      <cdr:x>0.87024</cdr:x>
      <cdr:y>0.44205</cdr:y>
    </cdr:to>
    <cdr:sp macro="" textlink="">
      <cdr:nvSpPr>
        <cdr:cNvPr id="6" name="Oval 5">
          <a:extLst xmlns:a="http://schemas.openxmlformats.org/drawingml/2006/main">
            <a:ext uri="{FF2B5EF4-FFF2-40B4-BE49-F238E27FC236}">
              <a16:creationId xmlns:a16="http://schemas.microsoft.com/office/drawing/2014/main" id="{DA6A2F17-6E1E-4F6D-A7E9-AAB8C017B47F}"/>
            </a:ext>
          </a:extLst>
        </cdr:cNvPr>
        <cdr:cNvSpPr/>
      </cdr:nvSpPr>
      <cdr:spPr>
        <a:xfrm xmlns:a="http://schemas.openxmlformats.org/drawingml/2006/main">
          <a:off x="5255187" y="922254"/>
          <a:ext cx="735414" cy="554503"/>
        </a:xfrm>
        <a:prstGeom xmlns:a="http://schemas.openxmlformats.org/drawingml/2006/main" prst="ellipse">
          <a:avLst/>
        </a:prstGeom>
        <a:noFill xmlns:a="http://schemas.openxmlformats.org/drawingml/2006/main"/>
        <a:ln xmlns:a="http://schemas.openxmlformats.org/drawingml/2006/main" w="12700">
          <a:solidFill>
            <a:schemeClr val="accent3">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0.79196</cdr:x>
      <cdr:y>0.31398</cdr:y>
    </cdr:from>
    <cdr:to>
      <cdr:x>0.79196</cdr:x>
      <cdr:y>0.39568</cdr:y>
    </cdr:to>
    <cdr:cxnSp macro="">
      <cdr:nvCxnSpPr>
        <cdr:cNvPr id="7" name="Straight Arrow Connector 6">
          <a:extLst xmlns:a="http://schemas.openxmlformats.org/drawingml/2006/main">
            <a:ext uri="{FF2B5EF4-FFF2-40B4-BE49-F238E27FC236}">
              <a16:creationId xmlns:a16="http://schemas.microsoft.com/office/drawing/2014/main" id="{4FFFA8AA-6EC6-4C30-839F-E5E278A9E9F5}"/>
            </a:ext>
          </a:extLst>
        </cdr:cNvPr>
        <cdr:cNvCxnSpPr/>
      </cdr:nvCxnSpPr>
      <cdr:spPr>
        <a:xfrm xmlns:a="http://schemas.openxmlformats.org/drawingml/2006/main">
          <a:off x="5451740" y="1048930"/>
          <a:ext cx="0" cy="272931"/>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0.78451</cdr:x>
      <cdr:y>0.31097</cdr:y>
    </cdr:from>
    <cdr:to>
      <cdr:x>0.86769</cdr:x>
      <cdr:y>0.43038</cdr:y>
    </cdr:to>
    <cdr:sp macro="" textlink="">
      <cdr:nvSpPr>
        <cdr:cNvPr id="8" name="TextBox 1">
          <a:extLst xmlns:a="http://schemas.openxmlformats.org/drawingml/2006/main">
            <a:ext uri="{FF2B5EF4-FFF2-40B4-BE49-F238E27FC236}">
              <a16:creationId xmlns:a16="http://schemas.microsoft.com/office/drawing/2014/main" id="{25874BB5-DE26-4A8F-82A4-20E86B84505B}"/>
            </a:ext>
          </a:extLst>
        </cdr:cNvPr>
        <cdr:cNvSpPr txBox="1"/>
      </cdr:nvSpPr>
      <cdr:spPr>
        <a:xfrm xmlns:a="http://schemas.openxmlformats.org/drawingml/2006/main">
          <a:off x="5400466" y="1038873"/>
          <a:ext cx="572568" cy="3989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i="1" dirty="0">
              <a:solidFill>
                <a:schemeClr val="accent3">
                  <a:lumMod val="50000"/>
                </a:schemeClr>
              </a:solidFill>
            </a:rPr>
            <a:t>34%</a:t>
          </a:r>
        </a:p>
      </cdr:txBody>
    </cdr:sp>
  </cdr:relSizeAnchor>
  <cdr:relSizeAnchor xmlns:cdr="http://schemas.openxmlformats.org/drawingml/2006/chartDrawing">
    <cdr:from>
      <cdr:x>0.30401</cdr:x>
      <cdr:y>0.24777</cdr:y>
    </cdr:from>
    <cdr:to>
      <cdr:x>0.41084</cdr:x>
      <cdr:y>0.41376</cdr:y>
    </cdr:to>
    <cdr:sp macro="" textlink="">
      <cdr:nvSpPr>
        <cdr:cNvPr id="9" name="Oval 8">
          <a:extLst xmlns:a="http://schemas.openxmlformats.org/drawingml/2006/main">
            <a:ext uri="{FF2B5EF4-FFF2-40B4-BE49-F238E27FC236}">
              <a16:creationId xmlns:a16="http://schemas.microsoft.com/office/drawing/2014/main" id="{3675774F-9067-4BE1-815A-21B4E2B2C910}"/>
            </a:ext>
          </a:extLst>
        </cdr:cNvPr>
        <cdr:cNvSpPr/>
      </cdr:nvSpPr>
      <cdr:spPr>
        <a:xfrm xmlns:a="http://schemas.openxmlformats.org/drawingml/2006/main">
          <a:off x="2092769" y="827738"/>
          <a:ext cx="735414" cy="554503"/>
        </a:xfrm>
        <a:prstGeom xmlns:a="http://schemas.openxmlformats.org/drawingml/2006/main" prst="ellipse">
          <a:avLst/>
        </a:prstGeom>
        <a:noFill xmlns:a="http://schemas.openxmlformats.org/drawingml/2006/main"/>
        <a:ln xmlns:a="http://schemas.openxmlformats.org/drawingml/2006/main" w="12700">
          <a:solidFill>
            <a:schemeClr val="accent3">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30807-8F53-483E-A197-58E6C39F5B15}" type="datetimeFigureOut">
              <a:rPr lang="en-US" smtClean="0"/>
              <a:t>7/22/2021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B412F-BD62-4D23-A74D-7CDB5EF1780C}" type="slidenum">
              <a:rPr lang="en-US" smtClean="0"/>
              <a:t>‹#›</a:t>
            </a:fld>
            <a:endParaRPr lang="en-US" dirty="0"/>
          </a:p>
        </p:txBody>
      </p:sp>
    </p:spTree>
    <p:extLst>
      <p:ext uri="{BB962C8B-B14F-4D97-AF65-F5344CB8AC3E}">
        <p14:creationId xmlns:p14="http://schemas.microsoft.com/office/powerpoint/2010/main" val="74077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daanniversary.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ensus.gov/data-tools/demo/hhp/#/?measures=EXR"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static1.squarespace.com/static/5743308460b5e922a25a6dc7/t/600f2123fdfa730101a4426a/1611604260458/Poverty-Reduction-Analysis-American-Family-Act-CPSP-2020.pdf" TargetMode="External"/><Relationship Id="rId5" Type="http://schemas.openxmlformats.org/officeDocument/2006/relationships/hyperlink" Target="https://nlihc.org/coronavirus-and-housing-homelessness/eviction-update" TargetMode="External"/><Relationship Id="rId4" Type="http://schemas.openxmlformats.org/officeDocument/2006/relationships/hyperlink" Target="https://nlihc.org/housing-needs-by-stat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sults.org/volunteers/action-center/?vvsrc=%2fBills%2fUSA%2f20212022r%2fH.R.+4496"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financialservices.house.gov/uploadedfiles/hiinfr_003_xml.pdf" TargetMode="External"/><Relationship Id="rId4" Type="http://schemas.openxmlformats.org/officeDocument/2006/relationships/hyperlink" Target="https://results.org/volunteers/action-center/?vvsrc=%2fBills%2fUSA%2f20212022r%2fH.R.+449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a:t>
            </a:fld>
            <a:endParaRPr lang="en-US" dirty="0"/>
          </a:p>
        </p:txBody>
      </p:sp>
    </p:spTree>
    <p:extLst>
      <p:ext uri="{BB962C8B-B14F-4D97-AF65-F5344CB8AC3E}">
        <p14:creationId xmlns:p14="http://schemas.microsoft.com/office/powerpoint/2010/main" val="292513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bb2a0df1a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bb2a0df1a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MEGAN</a:t>
            </a:r>
            <a:endParaRPr dirty="0"/>
          </a:p>
        </p:txBody>
      </p:sp>
    </p:spTree>
    <p:extLst>
      <p:ext uri="{BB962C8B-B14F-4D97-AF65-F5344CB8AC3E}">
        <p14:creationId xmlns:p14="http://schemas.microsoft.com/office/powerpoint/2010/main" val="3467298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bb2a0df1a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bb2a0df1a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MEGAN</a:t>
            </a:r>
            <a:endParaRPr dirty="0"/>
          </a:p>
        </p:txBody>
      </p:sp>
    </p:spTree>
    <p:extLst>
      <p:ext uri="{BB962C8B-B14F-4D97-AF65-F5344CB8AC3E}">
        <p14:creationId xmlns:p14="http://schemas.microsoft.com/office/powerpoint/2010/main" val="4212031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bb2a0df1a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bb2a0df1a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MEGAN</a:t>
            </a:r>
            <a:endParaRPr dirty="0"/>
          </a:p>
        </p:txBody>
      </p:sp>
    </p:spTree>
    <p:extLst>
      <p:ext uri="{BB962C8B-B14F-4D97-AF65-F5344CB8AC3E}">
        <p14:creationId xmlns:p14="http://schemas.microsoft.com/office/powerpoint/2010/main" val="4286230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MEGAN</a:t>
            </a:r>
          </a:p>
        </p:txBody>
      </p:sp>
    </p:spTree>
    <p:extLst>
      <p:ext uri="{BB962C8B-B14F-4D97-AF65-F5344CB8AC3E}">
        <p14:creationId xmlns:p14="http://schemas.microsoft.com/office/powerpoint/2010/main" val="2512912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SOPHIE</a:t>
            </a:r>
          </a:p>
        </p:txBody>
      </p:sp>
    </p:spTree>
    <p:extLst>
      <p:ext uri="{BB962C8B-B14F-4D97-AF65-F5344CB8AC3E}">
        <p14:creationId xmlns:p14="http://schemas.microsoft.com/office/powerpoint/2010/main" val="810406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SOPHIE</a:t>
            </a:r>
          </a:p>
        </p:txBody>
      </p:sp>
    </p:spTree>
    <p:extLst>
      <p:ext uri="{BB962C8B-B14F-4D97-AF65-F5344CB8AC3E}">
        <p14:creationId xmlns:p14="http://schemas.microsoft.com/office/powerpoint/2010/main" val="141979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b2a0df1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bb2a0df1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SOPHIE</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SOPHIE</a:t>
            </a:r>
          </a:p>
        </p:txBody>
      </p:sp>
    </p:spTree>
    <p:extLst>
      <p:ext uri="{BB962C8B-B14F-4D97-AF65-F5344CB8AC3E}">
        <p14:creationId xmlns:p14="http://schemas.microsoft.com/office/powerpoint/2010/main" val="1555548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MEGAN</a:t>
            </a:r>
          </a:p>
          <a:p>
            <a:r>
              <a:rPr lang="en-US" dirty="0"/>
              <a:t>Explain how important housing has become during COVID</a:t>
            </a:r>
          </a:p>
          <a:p>
            <a:r>
              <a:rPr lang="en-US" dirty="0"/>
              <a:t>Context: Section 8 does not cover all, many more not eligible who may be housing insecure</a:t>
            </a:r>
          </a:p>
        </p:txBody>
      </p:sp>
    </p:spTree>
    <p:extLst>
      <p:ext uri="{BB962C8B-B14F-4D97-AF65-F5344CB8AC3E}">
        <p14:creationId xmlns:p14="http://schemas.microsoft.com/office/powerpoint/2010/main" val="4152813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SOPHIE</a:t>
            </a:r>
          </a:p>
        </p:txBody>
      </p:sp>
    </p:spTree>
    <p:extLst>
      <p:ext uri="{BB962C8B-B14F-4D97-AF65-F5344CB8AC3E}">
        <p14:creationId xmlns:p14="http://schemas.microsoft.com/office/powerpoint/2010/main" val="739083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 Americans with Disabilities Act turns 31 on July 26 - </a:t>
            </a:r>
            <a:r>
              <a:rPr lang="en-US" dirty="0">
                <a:hlinkClick r:id="rId3"/>
              </a:rPr>
              <a:t>https://www.adaanniversary.org/</a:t>
            </a:r>
            <a:r>
              <a:rPr lang="en-US" dirty="0"/>
              <a:t>. A good reminder how our work complements efforts toward disability justice. </a:t>
            </a:r>
            <a:endParaRPr lang="en-US" dirty="0">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2</a:t>
            </a:fld>
            <a:endParaRPr lang="en-US" dirty="0"/>
          </a:p>
        </p:txBody>
      </p:sp>
    </p:spTree>
    <p:extLst>
      <p:ext uri="{BB962C8B-B14F-4D97-AF65-F5344CB8AC3E}">
        <p14:creationId xmlns:p14="http://schemas.microsoft.com/office/powerpoint/2010/main" val="1143337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bb2a0df1a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bb2a0df1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SOPHIE</a:t>
            </a:r>
            <a:endParaRPr dirty="0"/>
          </a:p>
        </p:txBody>
      </p:sp>
    </p:spTree>
    <p:extLst>
      <p:ext uri="{BB962C8B-B14F-4D97-AF65-F5344CB8AC3E}">
        <p14:creationId xmlns:p14="http://schemas.microsoft.com/office/powerpoint/2010/main" val="2304818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SOPHIE</a:t>
            </a:r>
          </a:p>
        </p:txBody>
      </p:sp>
    </p:spTree>
    <p:extLst>
      <p:ext uri="{BB962C8B-B14F-4D97-AF65-F5344CB8AC3E}">
        <p14:creationId xmlns:p14="http://schemas.microsoft.com/office/powerpoint/2010/main" val="3042461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SOPHIE</a:t>
            </a:r>
          </a:p>
        </p:txBody>
      </p:sp>
    </p:spTree>
    <p:extLst>
      <p:ext uri="{BB962C8B-B14F-4D97-AF65-F5344CB8AC3E}">
        <p14:creationId xmlns:p14="http://schemas.microsoft.com/office/powerpoint/2010/main" val="1827510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MEGAN &amp; SOPHIE Q&amp;A </a:t>
            </a:r>
          </a:p>
        </p:txBody>
      </p:sp>
    </p:spTree>
    <p:extLst>
      <p:ext uri="{BB962C8B-B14F-4D97-AF65-F5344CB8AC3E}">
        <p14:creationId xmlns:p14="http://schemas.microsoft.com/office/powerpoint/2010/main" val="1766144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100"/>
              </a:spcBef>
              <a:spcAft>
                <a:spcPts val="500"/>
              </a:spcAft>
              <a:buFont typeface="Symbol" panose="05050102010706020507" pitchFamily="18" charset="2"/>
              <a:buNone/>
            </a:pPr>
            <a:r>
              <a:rPr lang="en-US" sz="1100" dirty="0">
                <a:effectLst/>
                <a:latin typeface="Open Sans" panose="020B0606030504020204" pitchFamily="34" charset="0"/>
                <a:ea typeface="Open Sans" panose="020B0606030504020204" pitchFamily="34" charset="0"/>
              </a:rPr>
              <a:t>No webinar/policy forum next month</a:t>
            </a:r>
          </a:p>
          <a:p>
            <a:pPr marL="0" marR="0" lvl="0" indent="0">
              <a:spcBef>
                <a:spcPts val="100"/>
              </a:spcBef>
              <a:spcAft>
                <a:spcPts val="500"/>
              </a:spcAft>
              <a:buFont typeface="Symbol" panose="05050102010706020507" pitchFamily="18" charset="2"/>
              <a:buNone/>
            </a:pPr>
            <a:endParaRPr lang="en-US" sz="1100" dirty="0">
              <a:effectLst/>
              <a:latin typeface="Open Sans" panose="020B0606030504020204" pitchFamily="34" charset="0"/>
              <a:ea typeface="Open Sans" panose="020B0606030504020204" pitchFamily="34" charset="0"/>
            </a:endParaRPr>
          </a:p>
          <a:p>
            <a:pPr marL="0" marR="0" lvl="0" indent="0">
              <a:spcBef>
                <a:spcPts val="100"/>
              </a:spcBef>
              <a:spcAft>
                <a:spcPts val="500"/>
              </a:spcAft>
              <a:buFont typeface="Symbol" panose="05050102010706020507" pitchFamily="18" charset="2"/>
              <a:buNone/>
            </a:pPr>
            <a:r>
              <a:rPr lang="en-US" sz="1100" dirty="0">
                <a:effectLst/>
                <a:latin typeface="Open Sans" panose="020B0606030504020204" pitchFamily="34" charset="0"/>
                <a:ea typeface="Open Sans" panose="020B0606030504020204" pitchFamily="34" charset="0"/>
              </a:rPr>
              <a:t>Action: building on the really important conversations you all have had this year as part of the First 100 Days campaign, need to put public pressure – thus the media push that Ken will discuss more in a few minutes. </a:t>
            </a:r>
            <a:endParaRPr lang="en-US" sz="1000" dirty="0">
              <a:effectLst/>
              <a:latin typeface="Arial" panose="020B0604020202020204" pitchFamily="34" charset="0"/>
              <a:ea typeface="Arial Unicode MS"/>
            </a:endParaRPr>
          </a:p>
          <a:p>
            <a:pPr marL="742950" marR="0" lvl="1" indent="-285750">
              <a:spcBef>
                <a:spcPts val="100"/>
              </a:spcBef>
              <a:spcAft>
                <a:spcPts val="500"/>
              </a:spcAft>
              <a:buFont typeface="Courier New" panose="02070309020205020404" pitchFamily="49" charset="0"/>
              <a:buChar char="o"/>
            </a:pPr>
            <a:r>
              <a:rPr lang="en-US" sz="1100" dirty="0">
                <a:effectLst/>
                <a:latin typeface="Open Sans" panose="020B0606030504020204" pitchFamily="34" charset="0"/>
                <a:ea typeface="Open Sans" panose="020B0606030504020204" pitchFamily="34" charset="0"/>
              </a:rPr>
              <a:t>And media gives you a great excuse to follow up with staff to reiterate our priorities, ask them what their boss is doing re weighing in with leadership - key decisions being made on the hill</a:t>
            </a:r>
            <a:endParaRPr lang="en-US" sz="1000" dirty="0">
              <a:effectLst/>
              <a:latin typeface="Arial" panose="020B0604020202020204" pitchFamily="34" charset="0"/>
              <a:ea typeface="Open Sans" panose="020B0606030504020204" pitchFamily="34" charset="0"/>
            </a:endParaRPr>
          </a:p>
          <a:p>
            <a:pPr marL="742950" marR="0" lvl="1" indent="-285750">
              <a:spcBef>
                <a:spcPts val="100"/>
              </a:spcBef>
              <a:spcAft>
                <a:spcPts val="500"/>
              </a:spcAft>
              <a:buFont typeface="Courier New" panose="02070309020205020404" pitchFamily="49" charset="0"/>
              <a:buChar char="o"/>
            </a:pPr>
            <a:r>
              <a:rPr lang="en-US" sz="1100" dirty="0">
                <a:effectLst/>
                <a:latin typeface="Open Sans" panose="020B0606030504020204" pitchFamily="34" charset="0"/>
                <a:ea typeface="Open Sans" panose="020B0606030504020204" pitchFamily="34" charset="0"/>
              </a:rPr>
              <a:t>Overall, continued engagement with staff in the coming months will be key – if you are the point person with a Congressional housing or tax aide, this is a good time to connect with them to get their reaction to the Biden Administration’s recovery proposal and urge them to weigh in with leadership</a:t>
            </a:r>
          </a:p>
          <a:p>
            <a:endParaRPr lang="en-US" sz="1100" dirty="0">
              <a:effectLst/>
              <a:latin typeface="Open Sans" panose="020B0606030504020204" pitchFamily="34" charset="0"/>
              <a:ea typeface="Open Sans" panose="020B0606030504020204" pitchFamily="34" charset="0"/>
            </a:endParaRPr>
          </a:p>
          <a:p>
            <a:r>
              <a:rPr lang="en-US" dirty="0"/>
              <a:t>Reach out if you need support – especially if you are meeting with a policymaker directly or scheduled with aides for a key committee leader, etc. </a:t>
            </a:r>
          </a:p>
          <a:p>
            <a:endParaRPr lang="en-US" dirty="0"/>
          </a:p>
          <a:p>
            <a:pPr lvl="0"/>
            <a:r>
              <a:rPr lang="en-US" dirty="0"/>
              <a:t>We are updating our </a:t>
            </a:r>
            <a:r>
              <a:rPr lang="en-US" sz="1200" kern="1200" dirty="0">
                <a:solidFill>
                  <a:schemeClr val="tx1"/>
                </a:solidFill>
                <a:effectLst/>
                <a:latin typeface="+mn-lt"/>
                <a:ea typeface="+mn-ea"/>
                <a:cs typeface="+mn-cs"/>
              </a:rPr>
              <a:t>State data but in the meantime, can put a few resources in the chat… </a:t>
            </a:r>
          </a:p>
          <a:p>
            <a:pPr lvl="1"/>
            <a:r>
              <a:rPr lang="en-US" sz="1200" kern="1200" dirty="0">
                <a:solidFill>
                  <a:schemeClr val="tx1"/>
                </a:solidFill>
                <a:effectLst/>
                <a:latin typeface="+mn-lt"/>
                <a:ea typeface="+mn-ea"/>
                <a:cs typeface="+mn-cs"/>
              </a:rPr>
              <a:t>Census Household Pulse data </a:t>
            </a:r>
            <a:r>
              <a:rPr lang="en-US" sz="1200" u="sng" kern="1200" dirty="0">
                <a:solidFill>
                  <a:schemeClr val="tx1"/>
                </a:solidFill>
                <a:effectLst/>
                <a:latin typeface="+mn-lt"/>
                <a:ea typeface="+mn-ea"/>
                <a:cs typeface="+mn-cs"/>
                <a:hlinkClick r:id="rId3"/>
              </a:rPr>
              <a:t>https://www.census.gov/data-tools/demo/hhp/#/?measures=EXR</a:t>
            </a:r>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Housing </a:t>
            </a:r>
            <a:r>
              <a:rPr lang="en-US" sz="1200" u="sng" kern="1200" dirty="0">
                <a:solidFill>
                  <a:schemeClr val="tx1"/>
                </a:solidFill>
                <a:effectLst/>
                <a:latin typeface="+mn-lt"/>
                <a:ea typeface="+mn-ea"/>
                <a:cs typeface="+mn-cs"/>
                <a:hlinkClick r:id="rId4"/>
              </a:rPr>
              <a:t>https://nlihc.org/housing-needs-by-state</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hlinkClick r:id="rId5"/>
              </a:rPr>
              <a:t>https://nlihc.org/coronavirus-and-housing-homelessness/eviction-update</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Columbia on CTC: </a:t>
            </a:r>
            <a:r>
              <a:rPr lang="en-US" sz="1200" u="sng" kern="1200" dirty="0">
                <a:solidFill>
                  <a:schemeClr val="tx1"/>
                </a:solidFill>
                <a:effectLst/>
                <a:latin typeface="+mn-lt"/>
                <a:ea typeface="+mn-ea"/>
                <a:cs typeface="+mn-cs"/>
                <a:hlinkClick r:id="rId6"/>
              </a:rPr>
              <a:t>https://static1.squarespace.com/static/5743308460b5e922a25a6dc7/t/600f2123fdfa730101a4426a/1611604260458/Poverty-Reduction-Analysis-American-Family-Act-CPSP-2020.pdf</a:t>
            </a:r>
            <a:r>
              <a:rPr lang="en-US" sz="1200" kern="1200" dirty="0">
                <a:solidFill>
                  <a:schemeClr val="tx1"/>
                </a:solidFill>
                <a:effectLst/>
                <a:latin typeface="+mn-lt"/>
                <a:ea typeface="+mn-ea"/>
                <a:cs typeface="+mn-cs"/>
              </a:rPr>
              <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24</a:t>
            </a:fld>
            <a:endParaRPr lang="en-US" dirty="0"/>
          </a:p>
        </p:txBody>
      </p:sp>
    </p:spTree>
    <p:extLst>
      <p:ext uri="{BB962C8B-B14F-4D97-AF65-F5344CB8AC3E}">
        <p14:creationId xmlns:p14="http://schemas.microsoft.com/office/powerpoint/2010/main" val="822595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25</a:t>
            </a:fld>
            <a:endParaRPr lang="en-US" dirty="0"/>
          </a:p>
        </p:txBody>
      </p:sp>
    </p:spTree>
    <p:extLst>
      <p:ext uri="{BB962C8B-B14F-4D97-AF65-F5344CB8AC3E}">
        <p14:creationId xmlns:p14="http://schemas.microsoft.com/office/powerpoint/2010/main" val="102233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1419"/>
                </a:solidFill>
                <a:effectLst/>
                <a:latin typeface="-apple-system"/>
              </a:rPr>
              <a:t>To quickly touch base on tax policy, a reminder that 4/10 children who live in low-income families will not get the full value of the CTC in 2022 unless Congress makes the current CTC permanent </a:t>
            </a:r>
          </a:p>
          <a:p>
            <a:r>
              <a:rPr lang="en-US" b="0" i="0" dirty="0">
                <a:solidFill>
                  <a:srgbClr val="0F1419"/>
                </a:solidFill>
                <a:effectLst/>
                <a:latin typeface="-apple-system"/>
              </a:rPr>
              <a:t>breakdown of what that looks like by race and ethnicity via Child Tax Credit Is a Critical Component of Recovery </a:t>
            </a:r>
            <a:r>
              <a:rPr lang="en-US" b="0" i="0" dirty="0">
                <a:solidFill>
                  <a:srgbClr val="1B95E0"/>
                </a:solidFill>
                <a:effectLst/>
                <a:latin typeface="-apple-system"/>
              </a:rPr>
              <a:t>@iteptweets</a:t>
            </a:r>
            <a:r>
              <a:rPr lang="en-US" b="0" i="0" dirty="0">
                <a:solidFill>
                  <a:srgbClr val="0F1419"/>
                </a:solidFill>
                <a:effectLst/>
                <a:latin typeface="-apple-system"/>
              </a:rPr>
              <a:t> </a:t>
            </a:r>
            <a:r>
              <a:rPr lang="en-US" b="0" i="0" dirty="0">
                <a:solidFill>
                  <a:srgbClr val="1B95E0"/>
                </a:solidFill>
                <a:effectLst/>
                <a:latin typeface="-apple-system"/>
              </a:rPr>
              <a:t>https://itep.org/child-tax-credit-is-critical-component-of-biden-administrations-recovery-package/</a:t>
            </a:r>
          </a:p>
          <a:p>
            <a:r>
              <a:rPr lang="en-US" sz="1200" b="0" i="0" kern="1200" dirty="0">
                <a:solidFill>
                  <a:schemeClr val="tx1"/>
                </a:solidFill>
                <a:effectLst/>
                <a:latin typeface="+mn-lt"/>
                <a:ea typeface="+mn-ea"/>
                <a:cs typeface="+mn-cs"/>
              </a:rPr>
              <a:t>And, we’ll push to make the larger Child Tax Credit permanent beyond 2025, to maximize the impact on child poverty. </a:t>
            </a:r>
            <a:endParaRPr lang="en-US" sz="1200" b="0" i="0" kern="1200" dirty="0">
              <a:solidFill>
                <a:srgbClr val="1B95E0"/>
              </a:solidFill>
              <a:effectLst/>
              <a:latin typeface="-apple-system"/>
              <a:ea typeface="+mn-ea"/>
              <a:cs typeface="+mn-cs"/>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3</a:t>
            </a:fld>
            <a:endParaRPr lang="en-US" dirty="0"/>
          </a:p>
        </p:txBody>
      </p:sp>
    </p:spTree>
    <p:extLst>
      <p:ext uri="{BB962C8B-B14F-4D97-AF65-F5344CB8AC3E}">
        <p14:creationId xmlns:p14="http://schemas.microsoft.com/office/powerpoint/2010/main" val="138018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Biden gave speech to joint session in Congress, talking about lifting children out of poverty, affordable housing, preventing evictions </a:t>
            </a:r>
          </a:p>
          <a:p>
            <a:r>
              <a:rPr lang="en-US" dirty="0"/>
              <a:t>Tax: Biden maybe only going to 2025 on EITC/CTC but MoCs pushing for permanence; RESULTS would push for permanence </a:t>
            </a:r>
          </a:p>
          <a:p>
            <a:r>
              <a:rPr lang="en-US" dirty="0"/>
              <a:t>Housing: Not expecting universal vouchers from Biden and Congress </a:t>
            </a:r>
          </a:p>
          <a:p>
            <a:r>
              <a:rPr lang="en-US" dirty="0"/>
              <a:t>RESULTS will continue to push for significant increase in housing assistance for low-income renters (via vouchers) </a:t>
            </a:r>
          </a:p>
          <a:p>
            <a:pPr lvl="0"/>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24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Ending Homelessness Act (HR4496) - </a:t>
            </a:r>
            <a:r>
              <a:rPr lang="en-US" dirty="0">
                <a:hlinkClick r:id="rId3"/>
              </a:rPr>
              <a:t>https://results.org/volunteers/action-center/?vvsrc=%2fBills%2fUSA%2f20212022r%2fH.R.+4496</a:t>
            </a:r>
            <a:r>
              <a:rPr lang="en-US" dirty="0"/>
              <a:t> (expands HCVs with guaranteed multi-year funding); full text here: https://financialservices.house.gov/uploadedfiles/waters_ending_homelessness_act.pdf</a:t>
            </a:r>
            <a:endParaRPr lang="en-US" dirty="0">
              <a:cs typeface="Calibri"/>
            </a:endParaRPr>
          </a:p>
          <a:p>
            <a:r>
              <a:rPr lang="en-US" dirty="0">
                <a:cs typeface="Calibri"/>
              </a:rPr>
              <a:t>Housing is Infrastructure Act (HR4497) - </a:t>
            </a:r>
            <a:r>
              <a:rPr lang="en-US" dirty="0">
                <a:hlinkClick r:id="rId4"/>
              </a:rPr>
              <a:t>https://results.org/volunteers/action-center/?vvsrc=%2fBills%2fUSA%2f20212022r%2fH.R.+4497</a:t>
            </a:r>
            <a:r>
              <a:rPr lang="en-US" dirty="0"/>
              <a:t> ($150B funding for HCVs); full text here: </a:t>
            </a:r>
            <a:r>
              <a:rPr lang="en-US" dirty="0">
                <a:hlinkClick r:id="rId5"/>
              </a:rPr>
              <a:t>https://financialservices.house.gov/uploadedfiles/hiinfr_003_xml.pdf</a:t>
            </a:r>
            <a:r>
              <a:rPr lang="en-US" dirty="0"/>
              <a:t> </a:t>
            </a:r>
            <a:endParaRPr lang="en-US" b="0" i="0" kern="1200" dirty="0">
              <a:effectLst/>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682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1745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bb2a0df1a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bb2a0df1a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MEGAN</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b2a0df1a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b2a0df1a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MEGAN</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MEGAN</a:t>
            </a:r>
          </a:p>
        </p:txBody>
      </p:sp>
    </p:spTree>
    <p:extLst>
      <p:ext uri="{BB962C8B-B14F-4D97-AF65-F5344CB8AC3E}">
        <p14:creationId xmlns:p14="http://schemas.microsoft.com/office/powerpoint/2010/main" val="1215231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emf"/><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7/22/2021</a:t>
            </a:fld>
            <a:endParaRPr lang="en-US" dirty="0"/>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7/22/2021</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7/22/2021</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7/22/2021</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back cover">
    <p:spTree>
      <p:nvGrpSpPr>
        <p:cNvPr id="1" name=""/>
        <p:cNvGrpSpPr/>
        <p:nvPr/>
      </p:nvGrpSpPr>
      <p:grpSpPr>
        <a:xfrm>
          <a:off x="0" y="0"/>
          <a:ext cx="0" cy="0"/>
          <a:chOff x="0" y="0"/>
          <a:chExt cx="0" cy="0"/>
        </a:xfrm>
      </p:grpSpPr>
      <p:sp>
        <p:nvSpPr>
          <p:cNvPr id="3" name="TextBox 2"/>
          <p:cNvSpPr txBox="1"/>
          <p:nvPr userDrawn="1"/>
        </p:nvSpPr>
        <p:spPr>
          <a:xfrm>
            <a:off x="3701098" y="2616639"/>
            <a:ext cx="4754880" cy="1762021"/>
          </a:xfrm>
          <a:prstGeom prst="rect">
            <a:avLst/>
          </a:prstGeom>
          <a:noFill/>
        </p:spPr>
        <p:txBody>
          <a:bodyPr wrap="square" rtlCol="0">
            <a:spAutoFit/>
          </a:bodyPr>
          <a:lstStyle/>
          <a:p>
            <a:pPr lvl="0">
              <a:lnSpc>
                <a:spcPct val="130000"/>
              </a:lnSpc>
            </a:pPr>
            <a:r>
              <a:rPr lang="en-US" sz="1400" dirty="0">
                <a:solidFill>
                  <a:schemeClr val="bg1"/>
                </a:solidFill>
                <a:latin typeface="Arial"/>
                <a:cs typeface="Arial"/>
              </a:rPr>
              <a:t>25 E STREET, NW</a:t>
            </a:r>
          </a:p>
          <a:p>
            <a:pPr lvl="0">
              <a:lnSpc>
                <a:spcPct val="130000"/>
              </a:lnSpc>
            </a:pPr>
            <a:r>
              <a:rPr lang="en-US" sz="1400" dirty="0">
                <a:solidFill>
                  <a:schemeClr val="bg1"/>
                </a:solidFill>
                <a:latin typeface="Arial"/>
                <a:cs typeface="Arial"/>
              </a:rPr>
              <a:t>WASHINGTON, DC 20001</a:t>
            </a:r>
          </a:p>
          <a:p>
            <a:pPr lvl="0">
              <a:lnSpc>
                <a:spcPct val="130000"/>
              </a:lnSpc>
            </a:pPr>
            <a:r>
              <a:rPr lang="en-US" sz="1400" dirty="0">
                <a:solidFill>
                  <a:schemeClr val="bg1"/>
                </a:solidFill>
                <a:latin typeface="Arial"/>
                <a:cs typeface="Arial"/>
              </a:rPr>
              <a:t>(202) 628-8787</a:t>
            </a:r>
          </a:p>
          <a:p>
            <a:pPr lvl="0">
              <a:lnSpc>
                <a:spcPct val="130000"/>
              </a:lnSpc>
            </a:pPr>
            <a:r>
              <a:rPr lang="en-US" sz="1400" dirty="0">
                <a:solidFill>
                  <a:schemeClr val="bg1"/>
                </a:solidFill>
                <a:latin typeface="Arial"/>
                <a:cs typeface="Arial"/>
              </a:rPr>
              <a:t>1 (800) 233-1200</a:t>
            </a:r>
          </a:p>
          <a:p>
            <a:pPr lvl="0">
              <a:lnSpc>
                <a:spcPct val="130000"/>
              </a:lnSpc>
            </a:pPr>
            <a:r>
              <a:rPr lang="en-US" sz="1400" b="1" dirty="0">
                <a:solidFill>
                  <a:schemeClr val="bg1"/>
                </a:solidFill>
                <a:latin typeface="Arial"/>
                <a:cs typeface="Arial"/>
              </a:rPr>
              <a:t>WWW.CHILDRENSDEFENSE.ORG</a:t>
            </a:r>
          </a:p>
          <a:p>
            <a:pPr>
              <a:lnSpc>
                <a:spcPct val="130000"/>
              </a:lnSpc>
            </a:pPr>
            <a:endParaRPr lang="en-US" sz="1400" dirty="0">
              <a:solidFill>
                <a:schemeClr val="bg1"/>
              </a:solidFill>
              <a:latin typeface="Arial"/>
              <a:cs typeface="Arial"/>
            </a:endParaRPr>
          </a:p>
        </p:txBody>
      </p:sp>
    </p:spTree>
    <p:extLst>
      <p:ext uri="{BB962C8B-B14F-4D97-AF65-F5344CB8AC3E}">
        <p14:creationId xmlns:p14="http://schemas.microsoft.com/office/powerpoint/2010/main" val="1428446268"/>
      </p:ext>
    </p:extLst>
  </p:cSld>
  <p:clrMapOvr>
    <a:masterClrMapping/>
  </p:clrMapOvr>
  <p:transition spd="slow" advTm="7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2281524663"/>
      </p:ext>
    </p:extLst>
  </p:cSld>
  <p:clrMapOvr>
    <a:masterClrMapping/>
  </p:clrMapOvr>
  <p:transition spd="slow" advTm="7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lumns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561675242"/>
      </p:ext>
    </p:extLst>
  </p:cSld>
  <p:clrMapOvr>
    <a:masterClrMapping/>
  </p:clrMapOvr>
  <p:transition spd="slow" advTm="7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lines title/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954959215"/>
      </p:ext>
    </p:extLst>
  </p:cSld>
  <p:clrMapOvr>
    <a:masterClrMapping/>
  </p:clrMapOvr>
  <p:transition spd="slow" advTm="7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lines titles/2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p:txBody>
      </p:sp>
      <p:sp>
        <p:nvSpPr>
          <p:cNvPr id="4"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072182027"/>
      </p:ext>
    </p:extLst>
  </p:cSld>
  <p:clrMapOvr>
    <a:masterClrMapping/>
  </p:clrMapOvr>
  <p:transition spd="slow" advTm="7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on the lef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577850" y="955040"/>
            <a:ext cx="6209029" cy="418846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9"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99313424"/>
      </p:ext>
    </p:extLst>
  </p:cSld>
  <p:clrMapOvr>
    <a:masterClrMapping/>
  </p:clrMapOvr>
  <p:transition spd="slow" advTm="7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Full page photo">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193040" y="955040"/>
            <a:ext cx="9489440" cy="435864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4"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207331902"/>
      </p:ext>
    </p:extLst>
  </p:cSld>
  <p:clrMapOvr>
    <a:masterClrMapping/>
  </p:clrMapOvr>
  <p:transition spd="slow" advTm="7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wo pics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00531" y="958489"/>
            <a:ext cx="3923029" cy="4185011"/>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9" name="Picture Placeholder 7"/>
          <p:cNvSpPr>
            <a:spLocks noGrp="1"/>
          </p:cNvSpPr>
          <p:nvPr>
            <p:ph type="pic" sz="quarter" idx="11"/>
          </p:nvPr>
        </p:nvSpPr>
        <p:spPr>
          <a:xfrm>
            <a:off x="4844143" y="958489"/>
            <a:ext cx="4299857" cy="2626995"/>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266264105"/>
      </p:ext>
    </p:extLst>
  </p:cSld>
  <p:clrMapOvr>
    <a:masterClrMapping/>
  </p:clrMapOvr>
  <p:transition spd="slow" advTm="7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on the left/titl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061117" y="2109931"/>
            <a:ext cx="3909701" cy="660719"/>
          </a:xfrm>
          <a:prstGeom prst="rect">
            <a:avLst/>
          </a:prstGeom>
        </p:spPr>
        <p:txBody>
          <a:bodyPr vert="horz"/>
          <a:lstStyle>
            <a:lvl1pPr marL="0" indent="0">
              <a:buNone/>
              <a:defRPr sz="2800" b="1" baseline="0">
                <a:latin typeface="Arial"/>
                <a:cs typeface="Arial"/>
              </a:defRPr>
            </a:lvl1pPr>
          </a:lstStyle>
          <a:p>
            <a:pPr lvl="0"/>
            <a:r>
              <a:rPr lang="en-US"/>
              <a:t>Name</a:t>
            </a:r>
          </a:p>
        </p:txBody>
      </p:sp>
      <p:sp>
        <p:nvSpPr>
          <p:cNvPr id="5" name="Text Placeholder 7"/>
          <p:cNvSpPr>
            <a:spLocks noGrp="1"/>
          </p:cNvSpPr>
          <p:nvPr>
            <p:ph type="body" sz="quarter" idx="12" hasCustomPrompt="1"/>
          </p:nvPr>
        </p:nvSpPr>
        <p:spPr>
          <a:xfrm>
            <a:off x="5061117" y="2770650"/>
            <a:ext cx="3909701" cy="792656"/>
          </a:xfrm>
          <a:prstGeom prst="rect">
            <a:avLst/>
          </a:prstGeom>
        </p:spPr>
        <p:txBody>
          <a:bodyPr vert="horz"/>
          <a:lstStyle>
            <a:lvl1pPr marL="0" indent="0">
              <a:buNone/>
              <a:defRPr sz="1800" b="0" baseline="0">
                <a:latin typeface="Arial"/>
                <a:cs typeface="Arial"/>
              </a:defRPr>
            </a:lvl1pPr>
          </a:lstStyle>
          <a:p>
            <a:pPr lvl="0"/>
            <a:r>
              <a:rPr lang="en-US"/>
              <a:t>Title</a:t>
            </a:r>
          </a:p>
        </p:txBody>
      </p:sp>
      <p:sp>
        <p:nvSpPr>
          <p:cNvPr id="7" name="Picture Placeholder 7"/>
          <p:cNvSpPr>
            <a:spLocks noGrp="1"/>
          </p:cNvSpPr>
          <p:nvPr>
            <p:ph type="pic" sz="quarter" idx="10" hasCustomPrompt="1"/>
          </p:nvPr>
        </p:nvSpPr>
        <p:spPr>
          <a:xfrm>
            <a:off x="592138" y="966574"/>
            <a:ext cx="4254182" cy="4176926"/>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r>
              <a:rPr lang="en-US" dirty="0"/>
              <a:t>     </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83933131"/>
      </p:ext>
    </p:extLst>
  </p:cSld>
  <p:clrMapOvr>
    <a:masterClrMapping/>
  </p:clrMapOvr>
  <p:transition spd="slow" advTm="7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107298" y="1246188"/>
            <a:ext cx="3863520" cy="2706052"/>
          </a:xfrm>
          <a:prstGeom prst="rect">
            <a:avLst/>
          </a:prstGeom>
        </p:spPr>
        <p:txBody>
          <a:bodyPr vert="horz"/>
          <a:lstStyle>
            <a:lvl1pPr marL="0" indent="0">
              <a:lnSpc>
                <a:spcPct val="110000"/>
              </a:lnSpc>
              <a:buNone/>
              <a:defRPr sz="2400" b="1" i="1" baseline="0">
                <a:solidFill>
                  <a:srgbClr val="15A3BC"/>
                </a:solidFill>
                <a:latin typeface="Arial"/>
                <a:cs typeface="Arial"/>
              </a:defRPr>
            </a:lvl1pPr>
          </a:lstStyle>
          <a:p>
            <a:pPr lvl="0"/>
            <a:r>
              <a:rPr lang="en-US"/>
              <a:t>Pull quote! </a:t>
            </a:r>
            <a:br>
              <a:rPr lang="en-US"/>
            </a:br>
            <a:r>
              <a:rPr lang="en-US"/>
              <a:t>Arial Bold 24pts</a:t>
            </a:r>
          </a:p>
        </p:txBody>
      </p:sp>
      <p:sp>
        <p:nvSpPr>
          <p:cNvPr id="5" name="Text Placeholder 7"/>
          <p:cNvSpPr>
            <a:spLocks noGrp="1"/>
          </p:cNvSpPr>
          <p:nvPr>
            <p:ph type="body" sz="quarter" idx="12" hasCustomPrompt="1"/>
          </p:nvPr>
        </p:nvSpPr>
        <p:spPr>
          <a:xfrm>
            <a:off x="5107298" y="4094480"/>
            <a:ext cx="3655702" cy="864677"/>
          </a:xfrm>
          <a:prstGeom prst="rect">
            <a:avLst/>
          </a:prstGeom>
        </p:spPr>
        <p:txBody>
          <a:bodyPr vert="horz"/>
          <a:lstStyle>
            <a:lvl1pPr marL="0" indent="0">
              <a:buNone/>
              <a:defRPr sz="1800" b="0" baseline="0">
                <a:latin typeface="Arial"/>
                <a:cs typeface="Arial"/>
              </a:defRPr>
            </a:lvl1pPr>
          </a:lstStyle>
          <a:p>
            <a:pPr lvl="0"/>
            <a:r>
              <a:rPr lang="en-US"/>
              <a:t>Name and Title</a:t>
            </a:r>
          </a:p>
        </p:txBody>
      </p:sp>
      <p:sp>
        <p:nvSpPr>
          <p:cNvPr id="9" name="Picture Placeholder 7"/>
          <p:cNvSpPr>
            <a:spLocks noGrp="1"/>
          </p:cNvSpPr>
          <p:nvPr>
            <p:ph type="pic" sz="quarter" idx="10"/>
          </p:nvPr>
        </p:nvSpPr>
        <p:spPr>
          <a:xfrm>
            <a:off x="600531" y="964402"/>
            <a:ext cx="4268469" cy="4179098"/>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81836260"/>
      </p:ext>
    </p:extLst>
  </p:cSld>
  <p:clrMapOvr>
    <a:masterClrMapping/>
  </p:clrMapOvr>
  <p:transition spd="slow" advTm="7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with bullet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
        <p:nvSpPr>
          <p:cNvPr id="9" name="Content Placeholder 3"/>
          <p:cNvSpPr>
            <a:spLocks noGrp="1"/>
          </p:cNvSpPr>
          <p:nvPr>
            <p:ph sz="half" idx="2"/>
          </p:nvPr>
        </p:nvSpPr>
        <p:spPr>
          <a:xfrm>
            <a:off x="4721543" y="1818223"/>
            <a:ext cx="4038600" cy="3058578"/>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10"/>
          </p:nvPr>
        </p:nvSpPr>
        <p:spPr>
          <a:xfrm>
            <a:off x="484363" y="1807639"/>
            <a:ext cx="4038600" cy="3069161"/>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94325260"/>
      </p:ext>
    </p:extLst>
  </p:cSld>
  <p:clrMapOvr>
    <a:masterClrMapping/>
  </p:clrMapOvr>
  <p:transition spd="slow" advTm="7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95618" y="1146177"/>
            <a:ext cx="8290935" cy="585642"/>
          </a:xfrm>
          <a:prstGeom prst="rect">
            <a:avLst/>
          </a:prstGeom>
        </p:spPr>
        <p:txBody>
          <a:bodyPr vert="horz"/>
          <a:lstStyle>
            <a:lvl1pPr marL="0" indent="0">
              <a:buNone/>
              <a:defRPr sz="2800" b="1">
                <a:latin typeface="Arial"/>
                <a:cs typeface="Arial"/>
              </a:defRPr>
            </a:lvl1pPr>
            <a:lvl2pPr marL="457200" indent="0">
              <a:buNone/>
              <a:defRPr sz="1800">
                <a:latin typeface="Arial"/>
                <a:cs typeface="Arial"/>
              </a:defRPr>
            </a:lvl2pPr>
            <a:lvl3pPr marL="914400" indent="0">
              <a:buNone/>
              <a:defRPr sz="1800">
                <a:latin typeface="Arial"/>
                <a:cs typeface="Arial"/>
              </a:defRPr>
            </a:lvl3pPr>
            <a:lvl4pPr marL="1371600" indent="0">
              <a:buNone/>
              <a:defRPr sz="1800">
                <a:latin typeface="Arial"/>
                <a:cs typeface="Arial"/>
              </a:defRPr>
            </a:lvl4pPr>
            <a:lvl5pPr marL="1828800" indent="0">
              <a:buNone/>
              <a:defRPr sz="1800">
                <a:latin typeface="Arial"/>
                <a:cs typeface="Arial"/>
              </a:defRPr>
            </a:lvl5pPr>
          </a:lstStyle>
          <a:p>
            <a:pPr lvl="0"/>
            <a:r>
              <a:rPr lang="en-US"/>
              <a:t>Subhead (28pts)</a:t>
            </a:r>
          </a:p>
        </p:txBody>
      </p:sp>
      <p:sp>
        <p:nvSpPr>
          <p:cNvPr id="19" name="Content Placeholder 17"/>
          <p:cNvSpPr>
            <a:spLocks noGrp="1"/>
          </p:cNvSpPr>
          <p:nvPr>
            <p:ph sz="quarter" idx="11" hasCustomPrompt="1"/>
          </p:nvPr>
        </p:nvSpPr>
        <p:spPr>
          <a:xfrm>
            <a:off x="485458" y="1731820"/>
            <a:ext cx="8290935" cy="3071090"/>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sz="2000">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Body text 18-20 </a:t>
            </a:r>
            <a:r>
              <a:rPr lang="en-US" err="1"/>
              <a:t>pts</a:t>
            </a:r>
            <a:r>
              <a:rPr lang="en-US"/>
              <a: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a:t>
            </a:r>
          </a:p>
          <a:p>
            <a:pPr lvl="0"/>
            <a:r>
              <a:rPr lang="en-US"/>
              <a:t> </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025370040"/>
      </p:ext>
    </p:extLst>
  </p:cSld>
  <p:clrMapOvr>
    <a:masterClrMapping/>
  </p:clrMapOvr>
  <p:transition spd="slow" advTm="7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umn with bullet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58799" y="1754909"/>
            <a:ext cx="8109527" cy="2839316"/>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0"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6"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Tree>
    <p:extLst>
      <p:ext uri="{BB962C8B-B14F-4D97-AF65-F5344CB8AC3E}">
        <p14:creationId xmlns:p14="http://schemas.microsoft.com/office/powerpoint/2010/main" val="318443763"/>
      </p:ext>
    </p:extLst>
  </p:cSld>
  <p:clrMapOvr>
    <a:masterClrMapping/>
  </p:clrMapOvr>
  <p:transition spd="slow" advTm="7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1 column with Graphic">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30" name="Content Placeholder 10"/>
          <p:cNvSpPr>
            <a:spLocks noGrp="1"/>
          </p:cNvSpPr>
          <p:nvPr>
            <p:ph sz="quarter" idx="11" hasCustomPrompt="1"/>
          </p:nvPr>
        </p:nvSpPr>
        <p:spPr>
          <a:xfrm>
            <a:off x="576263" y="1210599"/>
            <a:ext cx="7886555" cy="418821"/>
          </a:xfrm>
          <a:prstGeom prst="rect">
            <a:avLst/>
          </a:prstGeom>
        </p:spPr>
        <p:txBody>
          <a:bodyPr vert="horz"/>
          <a:lstStyle>
            <a:lvl1pPr marL="0" indent="0">
              <a:buNone/>
              <a:defRPr sz="2000" b="1"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Subhead: Arial Bold 20 </a:t>
            </a:r>
            <a:r>
              <a:rPr lang="en-US" err="1"/>
              <a:t>pts</a:t>
            </a:r>
            <a:endParaRPr lang="en-US"/>
          </a:p>
        </p:txBody>
      </p:sp>
      <p:sp>
        <p:nvSpPr>
          <p:cNvPr id="31" name="Content Placeholder 10"/>
          <p:cNvSpPr>
            <a:spLocks noGrp="1"/>
          </p:cNvSpPr>
          <p:nvPr>
            <p:ph sz="quarter" idx="12" hasCustomPrompt="1"/>
          </p:nvPr>
        </p:nvSpPr>
        <p:spPr>
          <a:xfrm>
            <a:off x="576263" y="4004166"/>
            <a:ext cx="8336828" cy="733136"/>
          </a:xfrm>
          <a:prstGeom prst="rect">
            <a:avLst/>
          </a:prstGeom>
        </p:spPr>
        <p:txBody>
          <a:bodyPr vert="horz"/>
          <a:lstStyle>
            <a:lvl1pPr marL="0" indent="0">
              <a:buNone/>
              <a:defRPr sz="1800" b="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Text</a:t>
            </a:r>
          </a:p>
        </p:txBody>
      </p:sp>
      <p:sp>
        <p:nvSpPr>
          <p:cNvPr id="5" name="ClipArt Placeholder 4"/>
          <p:cNvSpPr>
            <a:spLocks noGrp="1"/>
          </p:cNvSpPr>
          <p:nvPr>
            <p:ph type="clipArt" sz="quarter" idx="13" hasCustomPrompt="1"/>
          </p:nvPr>
        </p:nvSpPr>
        <p:spPr>
          <a:xfrm>
            <a:off x="576262" y="1798638"/>
            <a:ext cx="7998777" cy="2103437"/>
          </a:xfrm>
          <a:prstGeom prst="rect">
            <a:avLst/>
          </a:prstGeom>
        </p:spPr>
        <p:txBody>
          <a:bodyPr vert="horz"/>
          <a:lstStyle>
            <a:lvl1pPr marL="0" indent="0">
              <a:buNone/>
              <a:defRPr>
                <a:latin typeface="Arial"/>
                <a:cs typeface="Arial"/>
              </a:defRPr>
            </a:lvl1pPr>
          </a:lstStyle>
          <a:p>
            <a:r>
              <a:rPr lang="en-US" dirty="0"/>
              <a:t>Graphic</a:t>
            </a:r>
          </a:p>
        </p:txBody>
      </p:sp>
    </p:spTree>
    <p:extLst>
      <p:ext uri="{BB962C8B-B14F-4D97-AF65-F5344CB8AC3E}">
        <p14:creationId xmlns:p14="http://schemas.microsoft.com/office/powerpoint/2010/main" val="253223371"/>
      </p:ext>
    </p:extLst>
  </p:cSld>
  <p:clrMapOvr>
    <a:masterClrMapping/>
  </p:clrMapOvr>
  <p:transition spd="slow" advTm="7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Graphic with text">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4" name="Text Placeholder 3"/>
          <p:cNvSpPr>
            <a:spLocks noGrp="1"/>
          </p:cNvSpPr>
          <p:nvPr>
            <p:ph type="body" sz="quarter" idx="10" hasCustomPrompt="1"/>
          </p:nvPr>
        </p:nvSpPr>
        <p:spPr>
          <a:xfrm>
            <a:off x="4379594" y="2074485"/>
            <a:ext cx="4114165" cy="1827590"/>
          </a:xfrm>
          <a:prstGeom prst="rect">
            <a:avLst/>
          </a:prstGeom>
        </p:spPr>
        <p:txBody>
          <a:bodyPr vert="horz"/>
          <a:lstStyle>
            <a:lvl1pPr marL="0" indent="0">
              <a:buNone/>
              <a:defRPr sz="2800" b="1" baseline="0">
                <a:latin typeface="Arial"/>
                <a:cs typeface="Arial"/>
              </a:defRPr>
            </a:lvl1pPr>
            <a:lvl2pPr marL="457200" indent="0">
              <a:buNone/>
              <a:defRPr b="1">
                <a:latin typeface="Arial"/>
                <a:cs typeface="Arial"/>
              </a:defRPr>
            </a:lvl2pPr>
            <a:lvl3pPr marL="914400" indent="0">
              <a:buNone/>
              <a:defRPr b="1">
                <a:latin typeface="Arial"/>
                <a:cs typeface="Arial"/>
              </a:defRPr>
            </a:lvl3pPr>
            <a:lvl4pPr marL="1371600" indent="0">
              <a:buNone/>
              <a:defRPr b="1">
                <a:latin typeface="Arial"/>
                <a:cs typeface="Arial"/>
              </a:defRPr>
            </a:lvl4pPr>
            <a:lvl5pPr marL="1828800" indent="0">
              <a:buNone/>
              <a:defRPr b="1">
                <a:latin typeface="Arial"/>
                <a:cs typeface="Arial"/>
              </a:defRPr>
            </a:lvl5pPr>
          </a:lstStyle>
          <a:p>
            <a:pPr lvl="0"/>
            <a:r>
              <a:rPr lang="en-US"/>
              <a:t>Arial Bold 28pts</a:t>
            </a:r>
          </a:p>
        </p:txBody>
      </p:sp>
      <p:sp>
        <p:nvSpPr>
          <p:cNvPr id="3" name="ClipArt Placeholder 2"/>
          <p:cNvSpPr>
            <a:spLocks noGrp="1"/>
          </p:cNvSpPr>
          <p:nvPr>
            <p:ph type="clipArt" sz="quarter" idx="11" hasCustomPrompt="1"/>
          </p:nvPr>
        </p:nvSpPr>
        <p:spPr>
          <a:xfrm>
            <a:off x="500297" y="1361758"/>
            <a:ext cx="3479565" cy="3515042"/>
          </a:xfrm>
          <a:prstGeom prst="rect">
            <a:avLst/>
          </a:prstGeom>
        </p:spPr>
        <p:txBody>
          <a:bodyPr vert="horz"/>
          <a:lstStyle>
            <a:lvl1pPr marL="0" indent="0">
              <a:buNone/>
              <a:defRPr>
                <a:latin typeface="Arial"/>
                <a:cs typeface="Arial"/>
              </a:defRPr>
            </a:lvl1pPr>
          </a:lstStyle>
          <a:p>
            <a:r>
              <a:rPr lang="en-US" dirty="0"/>
              <a:t>Graphic</a:t>
            </a:r>
          </a:p>
        </p:txBody>
      </p:sp>
    </p:spTree>
    <p:extLst>
      <p:ext uri="{BB962C8B-B14F-4D97-AF65-F5344CB8AC3E}">
        <p14:creationId xmlns:p14="http://schemas.microsoft.com/office/powerpoint/2010/main" val="352275896"/>
      </p:ext>
    </p:extLst>
  </p:cSld>
  <p:clrMapOvr>
    <a:masterClrMapping/>
  </p:clrMapOvr>
  <p:transition spd="slow" advTm="7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headline/statistic">
    <p:spTree>
      <p:nvGrpSpPr>
        <p:cNvPr id="1" name=""/>
        <p:cNvGrpSpPr/>
        <p:nvPr/>
      </p:nvGrpSpPr>
      <p:grpSpPr>
        <a:xfrm>
          <a:off x="0" y="0"/>
          <a:ext cx="0" cy="0"/>
          <a:chOff x="0" y="0"/>
          <a:chExt cx="0" cy="0"/>
        </a:xfrm>
      </p:grpSpPr>
      <p:sp>
        <p:nvSpPr>
          <p:cNvPr id="10" name="Content Placeholder 10"/>
          <p:cNvSpPr>
            <a:spLocks noGrp="1"/>
          </p:cNvSpPr>
          <p:nvPr>
            <p:ph sz="quarter" idx="15" hasCustomPrompt="1"/>
          </p:nvPr>
        </p:nvSpPr>
        <p:spPr>
          <a:xfrm>
            <a:off x="576263" y="1209675"/>
            <a:ext cx="7966365" cy="703262"/>
          </a:xfrm>
          <a:prstGeom prst="rect">
            <a:avLst/>
          </a:prstGeom>
        </p:spPr>
        <p:txBody>
          <a:bodyPr vert="horz"/>
          <a:lstStyle>
            <a:lvl1pPr marL="0" indent="0">
              <a:buNone/>
              <a:defRPr sz="2400" b="1" baseline="0">
                <a:solidFill>
                  <a:srgbClr val="15A3BC"/>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Blue Subhead: Arial Bold 24pts</a:t>
            </a:r>
          </a:p>
        </p:txBody>
      </p:sp>
      <p:sp>
        <p:nvSpPr>
          <p:cNvPr id="12" name="Content Placeholder 10"/>
          <p:cNvSpPr>
            <a:spLocks noGrp="1"/>
          </p:cNvSpPr>
          <p:nvPr>
            <p:ph sz="quarter" idx="16" hasCustomPrompt="1"/>
          </p:nvPr>
        </p:nvSpPr>
        <p:spPr>
          <a:xfrm>
            <a:off x="576263" y="2351499"/>
            <a:ext cx="8096023" cy="2240821"/>
          </a:xfrm>
          <a:prstGeom prst="rect">
            <a:avLst/>
          </a:prstGeom>
        </p:spPr>
        <p:txBody>
          <a:bodyPr vert="horz"/>
          <a:lstStyle>
            <a:lvl1pPr marL="0" indent="0">
              <a:buNone/>
              <a:defRPr sz="1800" b="0"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Statistic: Arial </a:t>
            </a:r>
            <a:r>
              <a:rPr lang="en-US" err="1"/>
              <a:t>Reg</a:t>
            </a:r>
            <a:r>
              <a:rPr lang="en-US"/>
              <a:t> 18pts</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123422535"/>
      </p:ext>
    </p:extLst>
  </p:cSld>
  <p:clrMapOvr>
    <a:masterClrMapping/>
  </p:clrMapOvr>
  <p:transition spd="slow" advTm="7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7/22/2021</a:t>
            </a:fld>
            <a:endParaRPr lang="en-US" dirty="0"/>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673297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542400" y="287549"/>
            <a:ext cx="8070377" cy="79231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542400" y="1152475"/>
            <a:ext cx="8009417" cy="3219228"/>
          </a:xfrm>
          <a:prstGeom prst="rect">
            <a:avLst/>
          </a:prstGeom>
        </p:spPr>
        <p:txBody>
          <a:bodyPr spcFirstLastPara="1" wrap="square" lIns="91425" tIns="91425" rIns="91425" bIns="91425" anchor="t" anchorCtr="0">
            <a:normAutofit/>
          </a:bodyPr>
          <a:lstStyle>
            <a:lvl1pPr marL="114300" lvl="0" indent="0">
              <a:spcBef>
                <a:spcPts val="0"/>
              </a:spcBef>
              <a:spcAft>
                <a:spcPts val="0"/>
              </a:spcAft>
              <a:buSzPts val="1800"/>
              <a:buNone/>
              <a:defRPr sz="2800">
                <a:latin typeface="+mn-lt"/>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extLst>
      <p:ext uri="{BB962C8B-B14F-4D97-AF65-F5344CB8AC3E}">
        <p14:creationId xmlns:p14="http://schemas.microsoft.com/office/powerpoint/2010/main" val="2157968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531223" y="287550"/>
            <a:ext cx="8081554" cy="774896"/>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531223" y="1155419"/>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28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612879" y="1161307"/>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28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3813308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712293" y="329178"/>
            <a:ext cx="5747883"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5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712294" y="1483817"/>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2500">
                <a:latin typeface="+mn-lt"/>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1767258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551211" y="371774"/>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638403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40" name="Google Shape;40;p9"/>
          <p:cNvSpPr txBox="1">
            <a:spLocks noGrp="1"/>
          </p:cNvSpPr>
          <p:nvPr>
            <p:ph type="title"/>
          </p:nvPr>
        </p:nvSpPr>
        <p:spPr>
          <a:xfrm>
            <a:off x="526800" y="1215758"/>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526800" y="2837909"/>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500">
                <a:latin typeface="+mn-lt"/>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sz="2500">
                <a:latin typeface="+mn-lt"/>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extLst>
      <p:ext uri="{BB962C8B-B14F-4D97-AF65-F5344CB8AC3E}">
        <p14:creationId xmlns:p14="http://schemas.microsoft.com/office/powerpoint/2010/main" val="12702360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529415" y="4256700"/>
            <a:ext cx="5775591"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sz="2500">
                <a:latin typeface="+mn-lt"/>
              </a:defRPr>
            </a:lvl1pPr>
          </a:lstStyle>
          <a:p>
            <a:endParaRPr/>
          </a:p>
        </p:txBody>
      </p:sp>
    </p:spTree>
    <p:extLst>
      <p:ext uri="{BB962C8B-B14F-4D97-AF65-F5344CB8AC3E}">
        <p14:creationId xmlns:p14="http://schemas.microsoft.com/office/powerpoint/2010/main" val="329585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7/22/2021</a:t>
            </a:fld>
            <a:endParaRPr lang="en-US" dirty="0"/>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517368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531222" y="1106125"/>
            <a:ext cx="8081555"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a:spLocks noGrp="1"/>
          </p:cNvSpPr>
          <p:nvPr>
            <p:ph type="body" idx="1"/>
          </p:nvPr>
        </p:nvSpPr>
        <p:spPr>
          <a:xfrm>
            <a:off x="531222" y="3152225"/>
            <a:ext cx="8081555"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sz="2500">
                <a:latin typeface="+mn-lt"/>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3769219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622E0-878A-3148-9A30-0ABB9CDBBCBB}"/>
              </a:ext>
            </a:extLst>
          </p:cNvPr>
          <p:cNvPicPr>
            <a:picLocks noChangeAspect="1"/>
          </p:cNvPicPr>
          <p:nvPr userDrawn="1"/>
        </p:nvPicPr>
        <p:blipFill>
          <a:blip r:embed="rId3"/>
          <a:stretch>
            <a:fillRect/>
          </a:stretch>
        </p:blipFill>
        <p:spPr>
          <a:xfrm>
            <a:off x="-130629" y="-249382"/>
            <a:ext cx="9417133" cy="5479226"/>
          </a:xfrm>
          <a:prstGeom prst="rect">
            <a:avLst/>
          </a:prstGeom>
          <a:solidFill>
            <a:srgbClr val="B1DBEE"/>
          </a:solidFill>
        </p:spPr>
      </p:pic>
      <p:sp>
        <p:nvSpPr>
          <p:cNvPr id="4" name="Text Placeholder 3">
            <a:extLst>
              <a:ext uri="{FF2B5EF4-FFF2-40B4-BE49-F238E27FC236}">
                <a16:creationId xmlns:a16="http://schemas.microsoft.com/office/drawing/2014/main" id="{AFCA2B52-6982-5D45-B987-2FC416497C14}"/>
              </a:ext>
            </a:extLst>
          </p:cNvPr>
          <p:cNvSpPr>
            <a:spLocks noGrp="1"/>
          </p:cNvSpPr>
          <p:nvPr>
            <p:ph type="body" sz="quarter" idx="10" hasCustomPrompt="1"/>
          </p:nvPr>
        </p:nvSpPr>
        <p:spPr>
          <a:xfrm>
            <a:off x="574540" y="174081"/>
            <a:ext cx="1576387" cy="984250"/>
          </a:xfrm>
        </p:spPr>
        <p:txBody>
          <a:bodyPr>
            <a:noAutofit/>
          </a:bodyPr>
          <a:lstStyle>
            <a:lvl1pPr marL="114300" indent="0">
              <a:buNone/>
              <a:defRPr sz="10000" b="1">
                <a:solidFill>
                  <a:schemeClr val="accent4"/>
                </a:solidFill>
                <a:latin typeface="+mj-lt"/>
              </a:defRPr>
            </a:lvl1pPr>
          </a:lstStyle>
          <a:p>
            <a:pPr lvl="0"/>
            <a:r>
              <a:rPr lang="en-US"/>
              <a:t>“</a:t>
            </a:r>
          </a:p>
        </p:txBody>
      </p:sp>
      <p:pic>
        <p:nvPicPr>
          <p:cNvPr id="6" name="Google Shape;61;p13">
            <a:extLst>
              <a:ext uri="{FF2B5EF4-FFF2-40B4-BE49-F238E27FC236}">
                <a16:creationId xmlns:a16="http://schemas.microsoft.com/office/drawing/2014/main" id="{EE756C03-4D8C-5147-9F05-30BCCFF6CD4D}"/>
              </a:ext>
            </a:extLst>
          </p:cNvPr>
          <p:cNvPicPr preferRelativeResize="0"/>
          <p:nvPr userDrawn="1"/>
        </p:nvPicPr>
        <p:blipFill>
          <a:blip r:embed="rId4">
            <a:alphaModFix amt="20000"/>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2852173" y="-55875"/>
            <a:ext cx="6213569" cy="5153910"/>
          </a:xfrm>
          <a:prstGeom prst="rect">
            <a:avLst/>
          </a:prstGeom>
          <a:noFill/>
          <a:ln>
            <a:noFill/>
          </a:ln>
        </p:spPr>
      </p:pic>
      <p:sp>
        <p:nvSpPr>
          <p:cNvPr id="8" name="Text Placeholder 7">
            <a:extLst>
              <a:ext uri="{FF2B5EF4-FFF2-40B4-BE49-F238E27FC236}">
                <a16:creationId xmlns:a16="http://schemas.microsoft.com/office/drawing/2014/main" id="{422DC61C-22B6-1046-A582-33A3024D0382}"/>
              </a:ext>
            </a:extLst>
          </p:cNvPr>
          <p:cNvSpPr>
            <a:spLocks noGrp="1"/>
          </p:cNvSpPr>
          <p:nvPr>
            <p:ph type="body" sz="quarter" idx="11" hasCustomPrompt="1"/>
          </p:nvPr>
        </p:nvSpPr>
        <p:spPr>
          <a:xfrm>
            <a:off x="574675" y="1246188"/>
            <a:ext cx="8037513" cy="3617912"/>
          </a:xfrm>
        </p:spPr>
        <p:txBody>
          <a:bodyPr>
            <a:normAutofit/>
          </a:bodyPr>
          <a:lstStyle>
            <a:lvl1pPr marL="114300" indent="0">
              <a:buNone/>
              <a:defRPr sz="2500">
                <a:solidFill>
                  <a:schemeClr val="accent4"/>
                </a:solidFill>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Enter Quote</a:t>
            </a:r>
          </a:p>
        </p:txBody>
      </p:sp>
    </p:spTree>
    <p:extLst>
      <p:ext uri="{BB962C8B-B14F-4D97-AF65-F5344CB8AC3E}">
        <p14:creationId xmlns:p14="http://schemas.microsoft.com/office/powerpoint/2010/main" val="1161729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BCF2F6-82C5-674C-A62E-D7EB68921EF2}"/>
              </a:ext>
            </a:extLst>
          </p:cNvPr>
          <p:cNvPicPr>
            <a:picLocks noChangeAspect="1"/>
          </p:cNvPicPr>
          <p:nvPr userDrawn="1"/>
        </p:nvPicPr>
        <p:blipFill>
          <a:blip r:embed="rId2"/>
          <a:stretch>
            <a:fillRect/>
          </a:stretch>
        </p:blipFill>
        <p:spPr>
          <a:xfrm>
            <a:off x="-130629" y="-249382"/>
            <a:ext cx="9417133" cy="5479226"/>
          </a:xfrm>
          <a:prstGeom prst="rect">
            <a:avLst/>
          </a:prstGeom>
        </p:spPr>
      </p:pic>
      <p:sp>
        <p:nvSpPr>
          <p:cNvPr id="2" name="Title 1">
            <a:extLst>
              <a:ext uri="{FF2B5EF4-FFF2-40B4-BE49-F238E27FC236}">
                <a16:creationId xmlns:a16="http://schemas.microsoft.com/office/drawing/2014/main" id="{68D51DAB-BFA2-014C-8D4D-017CD0B2E1AF}"/>
              </a:ext>
            </a:extLst>
          </p:cNvPr>
          <p:cNvSpPr>
            <a:spLocks noGrp="1"/>
          </p:cNvSpPr>
          <p:nvPr>
            <p:ph type="title"/>
          </p:nvPr>
        </p:nvSpPr>
        <p:spPr/>
        <p:txBody>
          <a:bodyPr/>
          <a:lstStyle>
            <a:lvl1pPr>
              <a:defRPr>
                <a:solidFill>
                  <a:schemeClr val="accent4"/>
                </a:solidFill>
              </a:defRPr>
            </a:lvl1pPr>
          </a:lstStyle>
          <a:p>
            <a:r>
              <a:rPr lang="en-US"/>
              <a:t>Click to edit Master title style</a:t>
            </a:r>
          </a:p>
        </p:txBody>
      </p:sp>
      <p:sp>
        <p:nvSpPr>
          <p:cNvPr id="6" name="Text Placeholder 5">
            <a:extLst>
              <a:ext uri="{FF2B5EF4-FFF2-40B4-BE49-F238E27FC236}">
                <a16:creationId xmlns:a16="http://schemas.microsoft.com/office/drawing/2014/main" id="{DF89BF42-935F-9D46-A2E2-0F3FF018FDEB}"/>
              </a:ext>
            </a:extLst>
          </p:cNvPr>
          <p:cNvSpPr>
            <a:spLocks noGrp="1"/>
          </p:cNvSpPr>
          <p:nvPr>
            <p:ph type="body" sz="quarter" idx="10" hasCustomPrompt="1"/>
          </p:nvPr>
        </p:nvSpPr>
        <p:spPr>
          <a:xfrm>
            <a:off x="5514934" y="1312228"/>
            <a:ext cx="2442151" cy="2741612"/>
          </a:xfrm>
        </p:spPr>
        <p:txBody>
          <a:bodyPr>
            <a:noAutofit/>
          </a:bodyPr>
          <a:lstStyle>
            <a:lvl1pPr marL="114300" indent="0">
              <a:buNone/>
              <a:defRPr sz="14000">
                <a:solidFill>
                  <a:schemeClr val="accent4"/>
                </a:solidFill>
                <a:latin typeface="+mn-lt"/>
              </a:defRPr>
            </a:lvl1pPr>
          </a:lstStyle>
          <a:p>
            <a:pPr lvl="0"/>
            <a:r>
              <a:rPr lang="en-US"/>
              <a:t>%</a:t>
            </a:r>
          </a:p>
        </p:txBody>
      </p:sp>
      <p:sp>
        <p:nvSpPr>
          <p:cNvPr id="8" name="Text Placeholder 7">
            <a:extLst>
              <a:ext uri="{FF2B5EF4-FFF2-40B4-BE49-F238E27FC236}">
                <a16:creationId xmlns:a16="http://schemas.microsoft.com/office/drawing/2014/main" id="{E3AF6971-D023-FE45-BDF9-5C9A7C47D514}"/>
              </a:ext>
            </a:extLst>
          </p:cNvPr>
          <p:cNvSpPr>
            <a:spLocks noGrp="1"/>
          </p:cNvSpPr>
          <p:nvPr>
            <p:ph type="body" sz="quarter" idx="11" hasCustomPrompt="1"/>
          </p:nvPr>
        </p:nvSpPr>
        <p:spPr>
          <a:xfrm>
            <a:off x="1116013" y="1312227"/>
            <a:ext cx="4340225" cy="2767647"/>
          </a:xfrm>
        </p:spPr>
        <p:txBody>
          <a:bodyPr/>
          <a:lstStyle>
            <a:lvl1pPr marL="114300" indent="0">
              <a:buNone/>
              <a:defRPr>
                <a:solidFill>
                  <a:schemeClr val="accent4"/>
                </a:solidFill>
                <a:latin typeface="+mn-lt"/>
              </a:defRPr>
            </a:lvl1pPr>
            <a:lvl2pPr marL="596900" indent="0">
              <a:buNone/>
              <a:defRPr/>
            </a:lvl2pPr>
            <a:lvl3pPr marL="1054100" indent="0">
              <a:buNone/>
              <a:defRPr/>
            </a:lvl3pPr>
            <a:lvl4pPr marL="1511300" indent="0">
              <a:buNone/>
              <a:defRPr/>
            </a:lvl4pPr>
            <a:lvl5pPr marL="1968500" indent="0">
              <a:buNone/>
              <a:defRPr/>
            </a:lvl5pPr>
          </a:lstStyle>
          <a:p>
            <a:pPr lvl="0"/>
            <a:r>
              <a:rPr lang="en-US"/>
              <a:t>Enter Percentage for statistic</a:t>
            </a:r>
          </a:p>
        </p:txBody>
      </p:sp>
      <p:pic>
        <p:nvPicPr>
          <p:cNvPr id="10" name="Google Shape;61;p13">
            <a:extLst>
              <a:ext uri="{FF2B5EF4-FFF2-40B4-BE49-F238E27FC236}">
                <a16:creationId xmlns:a16="http://schemas.microsoft.com/office/drawing/2014/main" id="{D5FDE45C-9E15-4AAB-B03C-48C8B53F15C7}"/>
              </a:ext>
            </a:extLst>
          </p:cNvPr>
          <p:cNvPicPr preferRelativeResize="0"/>
          <p:nvPr userDrawn="1"/>
        </p:nvPicPr>
        <p:blipFill>
          <a:blip r:embed="rId3">
            <a:alphaModFix amt="20000"/>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2852173" y="-55875"/>
            <a:ext cx="6213569" cy="5153910"/>
          </a:xfrm>
          <a:prstGeom prst="rect">
            <a:avLst/>
          </a:prstGeom>
          <a:noFill/>
          <a:ln>
            <a:noFill/>
          </a:ln>
        </p:spPr>
      </p:pic>
    </p:spTree>
    <p:extLst>
      <p:ext uri="{BB962C8B-B14F-4D97-AF65-F5344CB8AC3E}">
        <p14:creationId xmlns:p14="http://schemas.microsoft.com/office/powerpoint/2010/main" val="3352499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B1DBEE"/>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1CBEFE-C734-6743-97C5-78008DCE0246}"/>
              </a:ext>
            </a:extLst>
          </p:cNvPr>
          <p:cNvPicPr>
            <a:picLocks noChangeAspect="1"/>
          </p:cNvPicPr>
          <p:nvPr userDrawn="1"/>
        </p:nvPicPr>
        <p:blipFill>
          <a:blip r:embed="rId2"/>
          <a:stretch>
            <a:fillRect/>
          </a:stretch>
        </p:blipFill>
        <p:spPr>
          <a:xfrm>
            <a:off x="-130629" y="-249382"/>
            <a:ext cx="9417133" cy="5479226"/>
          </a:xfrm>
          <a:prstGeom prst="rect">
            <a:avLst/>
          </a:prstGeom>
        </p:spPr>
      </p:pic>
      <p:sp>
        <p:nvSpPr>
          <p:cNvPr id="2" name="Title 1">
            <a:extLst>
              <a:ext uri="{FF2B5EF4-FFF2-40B4-BE49-F238E27FC236}">
                <a16:creationId xmlns:a16="http://schemas.microsoft.com/office/drawing/2014/main" id="{CF787F7A-082D-D445-BC29-4C8E61F49DA2}"/>
              </a:ext>
            </a:extLst>
          </p:cNvPr>
          <p:cNvSpPr>
            <a:spLocks noGrp="1"/>
          </p:cNvSpPr>
          <p:nvPr>
            <p:ph type="title"/>
          </p:nvPr>
        </p:nvSpPr>
        <p:spPr/>
        <p:txBody>
          <a:bodyPr/>
          <a:lstStyle>
            <a:lvl1pPr>
              <a:defRPr>
                <a:solidFill>
                  <a:schemeClr val="accent4"/>
                </a:solidFill>
              </a:defRPr>
            </a:lvl1pPr>
          </a:lstStyle>
          <a:p>
            <a:r>
              <a:rPr lang="en-US"/>
              <a:t>Click to edit Master title style</a:t>
            </a:r>
          </a:p>
        </p:txBody>
      </p:sp>
      <p:sp>
        <p:nvSpPr>
          <p:cNvPr id="6" name="Text Placeholder 5">
            <a:extLst>
              <a:ext uri="{FF2B5EF4-FFF2-40B4-BE49-F238E27FC236}">
                <a16:creationId xmlns:a16="http://schemas.microsoft.com/office/drawing/2014/main" id="{84B1BA62-7C47-6A49-8CA7-5E48A8D8B23B}"/>
              </a:ext>
            </a:extLst>
          </p:cNvPr>
          <p:cNvSpPr>
            <a:spLocks noGrp="1"/>
          </p:cNvSpPr>
          <p:nvPr>
            <p:ph type="body" sz="quarter" idx="10" hasCustomPrompt="1"/>
          </p:nvPr>
        </p:nvSpPr>
        <p:spPr>
          <a:xfrm>
            <a:off x="457200" y="1446213"/>
            <a:ext cx="4114800" cy="2978150"/>
          </a:xfrm>
        </p:spPr>
        <p:txBody>
          <a:bodyPr/>
          <a:lstStyle>
            <a:lvl1pPr marL="114300" indent="0">
              <a:buNone/>
              <a:defRPr>
                <a:solidFill>
                  <a:schemeClr val="accent4"/>
                </a:solidFill>
                <a:latin typeface="+mn-lt"/>
              </a:defRPr>
            </a:lvl1pPr>
          </a:lstStyle>
          <a:p>
            <a:pPr lvl="0"/>
            <a:r>
              <a:rPr lang="en-US"/>
              <a:t>Insert Name and Contact Information</a:t>
            </a:r>
          </a:p>
        </p:txBody>
      </p:sp>
      <p:pic>
        <p:nvPicPr>
          <p:cNvPr id="7" name="Google Shape;61;p13">
            <a:extLst>
              <a:ext uri="{FF2B5EF4-FFF2-40B4-BE49-F238E27FC236}">
                <a16:creationId xmlns:a16="http://schemas.microsoft.com/office/drawing/2014/main" id="{48ADFA6F-7F9B-483D-AC45-81D8336FA9FB}"/>
              </a:ext>
            </a:extLst>
          </p:cNvPr>
          <p:cNvPicPr preferRelativeResize="0"/>
          <p:nvPr userDrawn="1"/>
        </p:nvPicPr>
        <p:blipFill>
          <a:blip r:embed="rId3">
            <a:alphaModFix amt="20000"/>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2852173" y="-55875"/>
            <a:ext cx="6213569" cy="5153910"/>
          </a:xfrm>
          <a:prstGeom prst="rect">
            <a:avLst/>
          </a:prstGeom>
          <a:noFill/>
          <a:ln>
            <a:noFill/>
          </a:ln>
        </p:spPr>
      </p:pic>
    </p:spTree>
    <p:extLst>
      <p:ext uri="{BB962C8B-B14F-4D97-AF65-F5344CB8AC3E}">
        <p14:creationId xmlns:p14="http://schemas.microsoft.com/office/powerpoint/2010/main" val="1826313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7/22/2021</a:t>
            </a:fld>
            <a:endParaRPr lang="en-US" dirty="0"/>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7/22/2021</a:t>
            </a:fld>
            <a:endParaRPr lang="en-US" dirty="0"/>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7/22/2021</a:t>
            </a:fld>
            <a:endParaRPr lang="en-US" dirty="0"/>
          </a:p>
        </p:txBody>
      </p:sp>
      <p:sp>
        <p:nvSpPr>
          <p:cNvPr id="9" name="Slide Number Placeholder 8"/>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7/22/2021</a:t>
            </a:fld>
            <a:endParaRPr lang="en-US" dirty="0"/>
          </a:p>
        </p:txBody>
      </p:sp>
      <p:sp>
        <p:nvSpPr>
          <p:cNvPr id="5" name="Slide Number Placeholder 4"/>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7/22/2021</a:t>
            </a:fld>
            <a:endParaRPr lang="en-US" dirty="0"/>
          </a:p>
        </p:txBody>
      </p:sp>
      <p:sp>
        <p:nvSpPr>
          <p:cNvPr id="4" name="Slide Number Placeholder 3"/>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6.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4.xml"/><Relationship Id="rId1" Type="http://schemas.openxmlformats.org/officeDocument/2006/relationships/slideLayout" Target="../slideLayouts/slideLayout17.xml"/><Relationship Id="rId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2.png"/><Relationship Id="rId2" Type="http://schemas.openxmlformats.org/officeDocument/2006/relationships/slideLayout" Target="../slideLayouts/slideLayout19.xml"/><Relationship Id="rId16" Type="http://schemas.openxmlformats.org/officeDocument/2006/relationships/theme" Target="../theme/theme5.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4.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33.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15.jpe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7.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738" r:id="rId1"/>
    <p:sldLayoutId id="2147483737" r:id="rId2"/>
  </p:sldLayoutIdLst>
  <p:hf hdr="0" ftr="0" dt="0"/>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58691" y="143447"/>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7/22/2021</a:t>
            </a:fld>
            <a:endParaRPr lang="en-US" dirty="0"/>
          </a:p>
        </p:txBody>
      </p:sp>
      <p:sp>
        <p:nvSpPr>
          <p:cNvPr id="6" name="Slide Number Placeholder 5"/>
          <p:cNvSpPr>
            <a:spLocks noGrp="1"/>
          </p:cNvSpPr>
          <p:nvPr>
            <p:ph type="sldNum" sz="quarter" idx="4"/>
          </p:nvPr>
        </p:nvSpPr>
        <p:spPr>
          <a:xfrm>
            <a:off x="0" y="2092"/>
            <a:ext cx="457200" cy="273844"/>
          </a:xfrm>
          <a:prstGeom prst="rect">
            <a:avLst/>
          </a:prstGeom>
        </p:spPr>
        <p:txBody>
          <a:bodyPr vert="horz" lIns="91440" tIns="45720" rIns="91440" bIns="45720" rtlCol="0" anchor="ctr"/>
          <a:lstStyle>
            <a:lvl1pPr algn="ctr">
              <a:defRPr sz="12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dirty="0"/>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858691" y="139014"/>
            <a:ext cx="1223628" cy="982313"/>
          </a:xfrm>
          <a:prstGeom prst="rect">
            <a:avLst/>
          </a:prstGeom>
        </p:spPr>
      </p:pic>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74" r:id="rId2"/>
    <p:sldLayoutId id="2147483675" r:id="rId3"/>
    <p:sldLayoutId id="2147483652" r:id="rId4"/>
    <p:sldLayoutId id="2147483653" r:id="rId5"/>
    <p:sldLayoutId id="2147483654" r:id="rId6"/>
    <p:sldLayoutId id="2147483655" r:id="rId7"/>
    <p:sldLayoutId id="2147483733"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219364" y="-160462"/>
            <a:ext cx="9477664" cy="5557962"/>
          </a:xfrm>
          <a:prstGeom prst="rect">
            <a:avLst/>
          </a:prstGeom>
          <a:solidFill>
            <a:srgbClr val="15A3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5A3BC"/>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408" y="1270000"/>
            <a:ext cx="4198529" cy="1196975"/>
          </a:xfrm>
          <a:prstGeom prst="rect">
            <a:avLst/>
          </a:prstGeom>
        </p:spPr>
      </p:pic>
      <p:pic>
        <p:nvPicPr>
          <p:cNvPr id="4" name="Picture 3" descr="Blue pattern-PMS-018-Envelopes-D1.png"/>
          <p:cNvPicPr>
            <a:picLocks noChangeAspect="1"/>
          </p:cNvPicPr>
          <p:nvPr/>
        </p:nvPicPr>
        <p:blipFill rotWithShape="1">
          <a:blip r:embed="rId4">
            <a:alphaModFix amt="60000"/>
            <a:extLst>
              <a:ext uri="{28A0092B-C50C-407E-A947-70E740481C1C}">
                <a14:useLocalDpi xmlns:a14="http://schemas.microsoft.com/office/drawing/2010/main" val="0"/>
              </a:ext>
            </a:extLst>
          </a:blip>
          <a:srcRect r="83005"/>
          <a:stretch/>
        </p:blipFill>
        <p:spPr>
          <a:xfrm flipH="1">
            <a:off x="7890722" y="-291850"/>
            <a:ext cx="1486958" cy="6064776"/>
          </a:xfrm>
          <a:prstGeom prst="rect">
            <a:avLst/>
          </a:prstGeom>
        </p:spPr>
      </p:pic>
    </p:spTree>
    <p:extLst>
      <p:ext uri="{BB962C8B-B14F-4D97-AF65-F5344CB8AC3E}">
        <p14:creationId xmlns:p14="http://schemas.microsoft.com/office/powerpoint/2010/main" val="2556883786"/>
      </p:ext>
    </p:extLst>
  </p:cSld>
  <p:clrMap bg1="lt1" tx1="dk1" bg2="lt2" tx2="dk2" accent1="accent1" accent2="accent2" accent3="accent3" accent4="accent4" accent5="accent5" accent6="accent6" hlink="hlink" folHlink="folHlink"/>
  <p:sldLayoutIdLst>
    <p:sldLayoutId id="2147483696" r:id="rId1"/>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142240" y="892908"/>
            <a:ext cx="9400540" cy="4450701"/>
          </a:xfrm>
          <a:prstGeom prst="rect">
            <a:avLst/>
          </a:prstGeom>
          <a:solidFill>
            <a:srgbClr val="15A3BC">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5A3BC"/>
              </a:solidFill>
            </a:endParaRPr>
          </a:p>
        </p:txBody>
      </p:sp>
      <p:sp>
        <p:nvSpPr>
          <p:cNvPr id="10" name="Rectangle 9"/>
          <p:cNvSpPr/>
          <p:nvPr/>
        </p:nvSpPr>
        <p:spPr>
          <a:xfrm>
            <a:off x="-188042" y="-203200"/>
            <a:ext cx="9575882" cy="1096108"/>
          </a:xfrm>
          <a:prstGeom prst="rect">
            <a:avLst/>
          </a:prstGeom>
          <a:solidFill>
            <a:srgbClr val="15A3B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Blue pattern-PMS-018-Envelopes-D1.png"/>
          <p:cNvPicPr>
            <a:picLocks noChangeAspect="1"/>
          </p:cNvPicPr>
          <p:nvPr/>
        </p:nvPicPr>
        <p:blipFill rotWithShape="1">
          <a:blip r:embed="rId17">
            <a:alphaModFix amt="60000"/>
            <a:extLst>
              <a:ext uri="{28A0092B-C50C-407E-A947-70E740481C1C}">
                <a14:useLocalDpi xmlns:a14="http://schemas.microsoft.com/office/drawing/2010/main" val="0"/>
              </a:ext>
            </a:extLst>
          </a:blip>
          <a:srcRect r="83005"/>
          <a:stretch/>
        </p:blipFill>
        <p:spPr>
          <a:xfrm flipH="1">
            <a:off x="7890722" y="-291850"/>
            <a:ext cx="1486958" cy="6064776"/>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05753" y="4569965"/>
            <a:ext cx="1470888" cy="329620"/>
          </a:xfrm>
          <a:prstGeom prst="rect">
            <a:avLst/>
          </a:prstGeom>
        </p:spPr>
      </p:pic>
      <p:pic>
        <p:nvPicPr>
          <p:cNvPr id="9" name="Picture 8" descr="Green pattern.png"/>
          <p:cNvPicPr>
            <a:picLocks noChangeAspect="1"/>
          </p:cNvPicPr>
          <p:nvPr/>
        </p:nvPicPr>
        <p:blipFill rotWithShape="1">
          <a:blip r:embed="rId19">
            <a:extLst>
              <a:ext uri="{28A0092B-C50C-407E-A947-70E740481C1C}">
                <a14:useLocalDpi xmlns:a14="http://schemas.microsoft.com/office/drawing/2010/main" val="0"/>
              </a:ext>
            </a:extLst>
          </a:blip>
          <a:srcRect t="31674" b="40953"/>
          <a:stretch/>
        </p:blipFill>
        <p:spPr>
          <a:xfrm>
            <a:off x="-637541" y="842743"/>
            <a:ext cx="9893301" cy="123092"/>
          </a:xfrm>
          <a:prstGeom prst="rect">
            <a:avLst/>
          </a:prstGeom>
        </p:spPr>
      </p:pic>
    </p:spTree>
    <p:extLst>
      <p:ext uri="{BB962C8B-B14F-4D97-AF65-F5344CB8AC3E}">
        <p14:creationId xmlns:p14="http://schemas.microsoft.com/office/powerpoint/2010/main" val="110965392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58691" y="143448"/>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7/22/2021</a:t>
            </a:fld>
            <a:endParaRPr lang="en-US" dirty="0"/>
          </a:p>
        </p:txBody>
      </p:sp>
      <p:sp>
        <p:nvSpPr>
          <p:cNvPr id="6" name="Slide Number Placeholder 5"/>
          <p:cNvSpPr>
            <a:spLocks noGrp="1"/>
          </p:cNvSpPr>
          <p:nvPr>
            <p:ph type="sldNum" sz="quarter" idx="4"/>
          </p:nvPr>
        </p:nvSpPr>
        <p:spPr>
          <a:xfrm>
            <a:off x="0" y="2093"/>
            <a:ext cx="457200" cy="273844"/>
          </a:xfrm>
          <a:prstGeom prst="rect">
            <a:avLst/>
          </a:prstGeom>
        </p:spPr>
        <p:txBody>
          <a:bodyPr vert="horz" lIns="91440" tIns="45720" rIns="91440" bIns="45720" rtlCol="0" anchor="ctr"/>
          <a:lstStyle>
            <a:lvl1pPr algn="ctr">
              <a:defRPr sz="12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dirty="0"/>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58691" y="139015"/>
            <a:ext cx="1223628" cy="982313"/>
          </a:xfrm>
          <a:prstGeom prst="rect">
            <a:avLst/>
          </a:prstGeom>
        </p:spPr>
      </p:pic>
    </p:spTree>
    <p:extLst>
      <p:ext uri="{BB962C8B-B14F-4D97-AF65-F5344CB8AC3E}">
        <p14:creationId xmlns:p14="http://schemas.microsoft.com/office/powerpoint/2010/main" val="3035491392"/>
      </p:ext>
    </p:extLst>
  </p:cSld>
  <p:clrMap bg1="lt1" tx1="dk1" bg2="lt2" tx2="dk2" accent1="accent1" accent2="accent2" accent3="accent3" accent4="accent4" accent5="accent5" accent6="accent6" hlink="hlink" folHlink="folHlink"/>
  <p:sldLayoutIdLst>
    <p:sldLayoutId id="2147483736" r:id="rId1"/>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Courier New"/>
        <a:buChar char="o"/>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Wingdings" charset="2"/>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Courier New"/>
        <a:buChar char="o"/>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700" y="0"/>
            <a:ext cx="456000" cy="5143500"/>
          </a:xfrm>
          <a:prstGeom prst="rect">
            <a:avLst/>
          </a:prstGeom>
          <a:solidFill>
            <a:srgbClr val="B1D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7;p1"/>
          <p:cNvSpPr/>
          <p:nvPr userDrawn="1"/>
        </p:nvSpPr>
        <p:spPr>
          <a:xfrm>
            <a:off x="-2700" y="274638"/>
            <a:ext cx="9144000" cy="852600"/>
          </a:xfrm>
          <a:prstGeom prst="rect">
            <a:avLst/>
          </a:prstGeom>
          <a:solidFill>
            <a:srgbClr val="000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p1"/>
          <p:cNvSpPr txBox="1">
            <a:spLocks noGrp="1"/>
          </p:cNvSpPr>
          <p:nvPr>
            <p:ph type="body" idx="1"/>
          </p:nvPr>
        </p:nvSpPr>
        <p:spPr>
          <a:xfrm>
            <a:off x="542400" y="1152475"/>
            <a:ext cx="8070377"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Helvetica Neue"/>
              <a:buChar char="●"/>
              <a:defRPr sz="1800">
                <a:solidFill>
                  <a:schemeClr val="dk2"/>
                </a:solidFill>
                <a:latin typeface="Helvetica Neue"/>
                <a:ea typeface="Helvetica Neue"/>
                <a:cs typeface="Helvetica Neue"/>
                <a:sym typeface="Helvetica Neue"/>
              </a:defRPr>
            </a:lvl1pPr>
            <a:lvl2pPr marL="914400" lvl="1"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2pPr>
            <a:lvl3pPr marL="1371600" lvl="2"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3pPr>
            <a:lvl4pPr marL="1828800" lvl="3"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4pPr>
            <a:lvl5pPr marL="2286000" lvl="4"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5pPr>
            <a:lvl6pPr marL="2743200" lvl="5"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6pPr>
            <a:lvl7pPr marL="3200400" lvl="6"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7pPr>
            <a:lvl8pPr marL="3657600" lvl="7"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8pPr>
            <a:lvl9pPr marL="4114800" lvl="8" indent="-317500">
              <a:lnSpc>
                <a:spcPct val="115000"/>
              </a:lnSpc>
              <a:spcBef>
                <a:spcPts val="0"/>
              </a:spcBef>
              <a:spcAft>
                <a:spcPts val="0"/>
              </a:spcAft>
              <a:buClr>
                <a:schemeClr val="dk2"/>
              </a:buClr>
              <a:buSzPts val="1400"/>
              <a:buFont typeface="Helvetica Neue"/>
              <a:buChar char="■"/>
              <a:defRPr>
                <a:solidFill>
                  <a:schemeClr val="dk2"/>
                </a:solidFill>
                <a:latin typeface="Helvetica Neue"/>
                <a:ea typeface="Helvetica Neue"/>
                <a:cs typeface="Helvetica Neue"/>
                <a:sym typeface="Helvetica Neue"/>
              </a:defRPr>
            </a:lvl9pPr>
          </a:lstStyle>
          <a:p>
            <a:r>
              <a:rPr lang="en-US"/>
              <a:t>Click to add text</a:t>
            </a:r>
            <a:endParaRPr/>
          </a:p>
        </p:txBody>
      </p:sp>
      <p:pic>
        <p:nvPicPr>
          <p:cNvPr id="11" name="Google Shape;11;p1"/>
          <p:cNvPicPr preferRelativeResize="0"/>
          <p:nvPr/>
        </p:nvPicPr>
        <p:blipFill>
          <a:blip r:embed="rId12">
            <a:alphaModFix/>
          </a:blip>
          <a:stretch>
            <a:fillRect/>
          </a:stretch>
        </p:blipFill>
        <p:spPr>
          <a:xfrm>
            <a:off x="6888240" y="4426025"/>
            <a:ext cx="1742143" cy="572700"/>
          </a:xfrm>
          <a:prstGeom prst="rect">
            <a:avLst/>
          </a:prstGeom>
          <a:noFill/>
          <a:ln>
            <a:noFill/>
          </a:ln>
        </p:spPr>
      </p:pic>
      <p:sp>
        <p:nvSpPr>
          <p:cNvPr id="3" name="Title Placeholder 2">
            <a:extLst>
              <a:ext uri="{FF2B5EF4-FFF2-40B4-BE49-F238E27FC236}">
                <a16:creationId xmlns:a16="http://schemas.microsoft.com/office/drawing/2014/main" id="{0695BC78-0EC0-D24C-BCED-03A09755A970}"/>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4190335435"/>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chemeClr val="bg1"/>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Font typeface="Arial" panose="020B0604020202020204" pitchFamily="34" charset="0"/>
        <a:buChar char="•"/>
        <a:defRPr sz="2400" b="0" i="0" u="none" strike="noStrike" cap="none">
          <a:solidFill>
            <a:srgbClr val="000000"/>
          </a:solidFill>
          <a:latin typeface="Garamond" panose="02020404030301010803" pitchFamily="18" charset="0"/>
          <a:ea typeface="Roboto Light"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pos="54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openxmlformats.org/officeDocument/2006/relationships/hyperlink" Target="https://www.povertycenter.columbia.edu/s/Poverty-Reduction-Analysis-American-Rescue-Plan-CPSP-2021.pdf" TargetMode="External"/><Relationship Id="rId4" Type="http://schemas.openxmlformats.org/officeDocument/2006/relationships/hyperlink" Target="https://static1.squarespace.com/static/5743308460b5e922a25a6dc7/t/604aa2465cfc4a35b8a1c236/1615503943944/Poverty-Reduction-Analysis-American-Rescue-Plan-CPSP-2021.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tatic1.squarespace.com/static/5743308460b5e922a25a6dc7/t/604aa2465cfc4a35b8a1c236/1615503943944/Poverty-Reduction-Analysis-American-Rescue-Plan-CPSP-2021.pdf" TargetMode="External"/><Relationship Id="rId2" Type="http://schemas.openxmlformats.org/officeDocument/2006/relationships/notesSlide" Target="../notesSlides/notesSlide11.xml"/><Relationship Id="rId1" Type="http://schemas.openxmlformats.org/officeDocument/2006/relationships/slideLayout" Target="../slideLayouts/slideLayout34.xml"/><Relationship Id="rId5" Type="http://schemas.openxmlformats.org/officeDocument/2006/relationships/chart" Target="../charts/chart3.xml"/><Relationship Id="rId4" Type="http://schemas.openxmlformats.org/officeDocument/2006/relationships/hyperlink" Target="https://www.povertycenter.columbia.edu/s/Poverty-Reduction-Analysis-American-Families-Plan-CPSP-2021.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povertycenter.columbia.edu/s/Poverty-Social-Policy-Brief_Who-Is-Left-Behind-in-the-Federal-CTC.pdf" TargetMode="External"/><Relationship Id="rId7" Type="http://schemas.openxmlformats.org/officeDocument/2006/relationships/hyperlink" Target="https://www.povertycenter.columbia.edu/s/Child-Tax-Credit-Larger-Families-CPSP-2020.pdf" TargetMode="External"/><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image" Target="../media/image26.jpeg"/><Relationship Id="rId5" Type="http://schemas.openxmlformats.org/officeDocument/2006/relationships/hyperlink" Target="https://www.povertycenter.columbia.edu/news-internal/losingout-ctc-largerfamilies" TargetMode="Externa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hyperlink" Target="https://www.povertycenter.columbia.edu/s/Child-Allowance-CBA-NYC-CPSP-2021.pdf" TargetMode="External"/><Relationship Id="rId3" Type="http://schemas.openxmlformats.org/officeDocument/2006/relationships/hyperlink" Target="https://www.povertycenter.columbia.edu/news-internal/leftoutofctc" TargetMode="External"/><Relationship Id="rId7" Type="http://schemas.openxmlformats.org/officeDocument/2006/relationships/hyperlink" Target="https://www.povertycenter.columbia.edu/s/Child-Allowance-CBA-NY-CPSP-2021.pdf" TargetMode="External"/><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hyperlink" Target="https://www.povertycenter.columbia.edu/news-internal/2021/child-allowance/cost-benefit-analysis" TargetMode="External"/><Relationship Id="rId5" Type="http://schemas.openxmlformats.org/officeDocument/2006/relationships/hyperlink" Target="https://www.povertycenter.columbia.edu/news-internal/losingout-ctc" TargetMode="External"/><Relationship Id="rId4" Type="http://schemas.openxmlformats.org/officeDocument/2006/relationships/hyperlink" Target="https://www.povertycenter.columbia.edu/news-internal/losingout-ctc-largerfamilies" TargetMode="External"/><Relationship Id="rId9" Type="http://schemas.openxmlformats.org/officeDocument/2006/relationships/hyperlink" Target="https://www.povertycenter.columbia.edu/news-internal/2019/3/5/the-afa-and-child-poverty"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hyperlink" Target="https://www.povertycenter.columbia.edu/news-internal/2021/child-allowance/cost-benefit-analysis" TargetMode="External"/><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3" Type="http://schemas.openxmlformats.org/officeDocument/2006/relationships/hyperlink" Target="http://apps.cbpp.org/shareables_housing_unmet/chart.html" TargetMode="External"/><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hyperlink" Target="https://www.povertycenter.columbia.edu/news-internal/2021/section-8-housing-expansion-poverty-impact"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hyperlink" Target="https://www.povertycenter.columbia.edu/news-internal/2021/section-8-housing-expansion-poverty-impac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hyperlink" Target="https://www.povertycenter.columbia.edu/news-internal/2021/section-8-housing-expansion-poverty-impact" TargetMode="Externa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hyperlink" Target="mailto:cpsp@Columbia.edu" TargetMode="External"/><Relationship Id="rId7"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3.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jpeg"/><Relationship Id="rId4" Type="http://schemas.openxmlformats.org/officeDocument/2006/relationships/image" Target="../media/image37.jpeg"/><Relationship Id="rId9"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hyperlink" Target="https://nlihc.org/housing-needs-by-state" TargetMode="External"/><Relationship Id="rId3" Type="http://schemas.openxmlformats.org/officeDocument/2006/relationships/hyperlink" Target="https://results.org/volunteers/monthly-actions/" TargetMode="External"/><Relationship Id="rId7" Type="http://schemas.openxmlformats.org/officeDocument/2006/relationships/hyperlink" Target="https://www.cbpp.org/research/federal-tax/congress-should-adopt-american-families-plans-permanent-expansions-of-child"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www.tinyurl.com/RESLobbyReport" TargetMode="External"/><Relationship Id="rId5" Type="http://schemas.openxmlformats.org/officeDocument/2006/relationships/hyperlink" Target="https://results.org/volunteers/laser-talks/" TargetMode="External"/><Relationship Id="rId4" Type="http://schemas.openxmlformats.org/officeDocument/2006/relationships/hyperlink" Target="https://results.org/volunteers/lobbyin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www.childtaxcredit.gov/"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hyperlink" Target="https://www.census.gov/topics/income-poverty/supplemental-poverty-measure.html" TargetMode="External"/><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hyperlink" Target="https://www.povertycenter.columbia.edu/forecasting-monthly-poverty-data" TargetMode="External"/><Relationship Id="rId4" Type="http://schemas.openxmlformats.org/officeDocument/2006/relationships/hyperlink" Target="https://www.povertycenter.columbia.edu/s/COVID-Projecting-Poverty-Monthly-CPSP-2020.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216477" y="2652211"/>
            <a:ext cx="871104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dirty="0">
              <a:solidFill>
                <a:schemeClr val="bg1"/>
              </a:solidFill>
              <a:latin typeface="Open Sans"/>
              <a:ea typeface="Open Sans" panose="020B0606030504020204" pitchFamily="34" charset="0"/>
              <a:cs typeface="Open Sans" panose="020B0606030504020204" pitchFamily="34" charset="0"/>
            </a:endParaRPr>
          </a:p>
          <a:p>
            <a:pPr algn="ctr">
              <a:spcAft>
                <a:spcPts val="1200"/>
              </a:spcAft>
            </a:pPr>
            <a:r>
              <a:rPr lang="en-US" sz="2800" b="1" dirty="0">
                <a:solidFill>
                  <a:schemeClr val="bg1"/>
                </a:solidFill>
                <a:latin typeface="Open Sans"/>
                <a:ea typeface="Open Sans"/>
                <a:cs typeface="Open Sans"/>
              </a:rPr>
              <a:t>The</a:t>
            </a:r>
            <a:r>
              <a:rPr lang="en-US" sz="2800" b="1" i="1" dirty="0">
                <a:solidFill>
                  <a:schemeClr val="bg1"/>
                </a:solidFill>
                <a:latin typeface="Open Sans"/>
                <a:ea typeface="Open Sans"/>
                <a:cs typeface="Open Sans"/>
              </a:rPr>
              <a:t> </a:t>
            </a:r>
            <a:r>
              <a:rPr lang="en-US" sz="2800" b="1" dirty="0">
                <a:solidFill>
                  <a:schemeClr val="bg1"/>
                </a:solidFill>
                <a:latin typeface="Open Sans"/>
                <a:ea typeface="Open Sans"/>
                <a:cs typeface="Open Sans"/>
              </a:rPr>
              <a:t>RESULTS U.S. Poverty Policy Forum</a:t>
            </a:r>
            <a:endParaRPr lang="en-US" sz="2800" dirty="0">
              <a:solidFill>
                <a:schemeClr val="bg1"/>
              </a:solidFill>
              <a:ea typeface="Open Sans"/>
              <a:cs typeface="Open Sans"/>
            </a:endParaRPr>
          </a:p>
          <a:p>
            <a:pPr algn="ctr">
              <a:spcAft>
                <a:spcPts val="1200"/>
              </a:spcAft>
            </a:pPr>
            <a:r>
              <a:rPr lang="en-US" sz="2000" b="1" dirty="0">
                <a:solidFill>
                  <a:schemeClr val="bg1"/>
                </a:solidFill>
                <a:latin typeface="Open Sans"/>
                <a:ea typeface="Open Sans"/>
                <a:cs typeface="Open Sans"/>
              </a:rPr>
              <a:t>July 22, 2021</a:t>
            </a:r>
            <a:endParaRPr lang="en-US" sz="2000" dirty="0">
              <a:solidFill>
                <a:schemeClr val="bg1"/>
              </a:solidFill>
              <a:ea typeface="Open Sans"/>
              <a:cs typeface="Open Sans"/>
            </a:endParaRPr>
          </a:p>
          <a:p>
            <a:pPr algn="ctr">
              <a:spcAft>
                <a:spcPts val="1200"/>
              </a:spcAft>
            </a:pPr>
            <a:r>
              <a:rPr lang="en-US" sz="3200" b="1" i="1" dirty="0">
                <a:solidFill>
                  <a:schemeClr val="bg1"/>
                </a:solidFill>
                <a:latin typeface="Open Sans"/>
                <a:ea typeface="Open Sans"/>
                <a:cs typeface="Open Sans"/>
              </a:rPr>
              <a:t>Welcome!</a:t>
            </a:r>
          </a:p>
        </p:txBody>
      </p:sp>
    </p:spTree>
    <p:extLst>
      <p:ext uri="{BB962C8B-B14F-4D97-AF65-F5344CB8AC3E}">
        <p14:creationId xmlns:p14="http://schemas.microsoft.com/office/powerpoint/2010/main" val="14406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389847"/>
            <a:ext cx="8520600" cy="572700"/>
          </a:xfrm>
          <a:prstGeom prst="rect">
            <a:avLst/>
          </a:prstGeom>
        </p:spPr>
        <p:txBody>
          <a:bodyPr spcFirstLastPara="1" wrap="square" lIns="91425" tIns="91425" rIns="91425" bIns="91425" anchor="t" anchorCtr="0">
            <a:noAutofit/>
          </a:bodyPr>
          <a:lstStyle/>
          <a:p>
            <a:pPr lvl="0"/>
            <a:r>
              <a:rPr lang="en-US" sz="2900" dirty="0">
                <a:solidFill>
                  <a:schemeClr val="bg1"/>
                </a:solidFill>
                <a:latin typeface="Times New Roman" panose="02020603050405020304" pitchFamily="18" charset="0"/>
                <a:cs typeface="Times New Roman" panose="02020603050405020304" pitchFamily="18" charset="0"/>
              </a:rPr>
              <a:t>Anti-Poverty Potential of the American Rescue Plan</a:t>
            </a:r>
            <a:endParaRPr sz="2900"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C893E35-8B8F-459A-AD82-05C05CE7264E}"/>
              </a:ext>
            </a:extLst>
          </p:cNvPr>
          <p:cNvSpPr txBox="1"/>
          <p:nvPr/>
        </p:nvSpPr>
        <p:spPr>
          <a:xfrm>
            <a:off x="-299226" y="1090398"/>
            <a:ext cx="684513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Projected 2021 poverty rates with and without </a:t>
            </a:r>
            <a:br>
              <a:rPr kumimoji="0" lang="en-US" sz="14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br>
            <a:r>
              <a:rPr kumimoji="0" lang="en-US" sz="14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the American Rescue Plan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12" name="Content Placeholder 10">
            <a:extLst>
              <a:ext uri="{FF2B5EF4-FFF2-40B4-BE49-F238E27FC236}">
                <a16:creationId xmlns:a16="http://schemas.microsoft.com/office/drawing/2014/main" id="{44AD4846-CCD4-4F42-AEDE-50CD3BCB6E34}"/>
              </a:ext>
            </a:extLst>
          </p:cNvPr>
          <p:cNvGraphicFramePr>
            <a:graphicFrameLocks/>
          </p:cNvGraphicFramePr>
          <p:nvPr/>
        </p:nvGraphicFramePr>
        <p:xfrm>
          <a:off x="472139" y="1578883"/>
          <a:ext cx="5302405" cy="30728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52CAA16-3B17-4D0C-BF51-48C293875975}"/>
              </a:ext>
            </a:extLst>
          </p:cNvPr>
          <p:cNvSpPr txBox="1"/>
          <p:nvPr/>
        </p:nvSpPr>
        <p:spPr>
          <a:xfrm>
            <a:off x="6419385" y="1174484"/>
            <a:ext cx="2587083" cy="3262432"/>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The American Rescue Plan includes:</a:t>
            </a:r>
            <a:b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br>
            <a:endPar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Extension of 15% SNAP increase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Direct payments  of $1,400 per person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Extension of $300 per week UI supplement</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1" u="none" strike="noStrike" kern="0" cap="none" spc="0" normalizeH="0" baseline="0" noProof="0" dirty="0">
                <a:ln>
                  <a:noFill/>
                </a:ln>
                <a:solidFill>
                  <a:srgbClr val="005193">
                    <a:lumMod val="75000"/>
                  </a:srgbClr>
                </a:solidFill>
                <a:effectLst/>
                <a:uLnTx/>
                <a:uFillTx/>
                <a:latin typeface="Times New Roman" panose="02020603050405020304" pitchFamily="18" charset="0"/>
                <a:cs typeface="Times New Roman" panose="02020603050405020304" pitchFamily="18" charset="0"/>
                <a:sym typeface="Arial"/>
              </a:rPr>
              <a:t>Fully refundable increased </a:t>
            </a:r>
            <a:br>
              <a:rPr kumimoji="0" lang="en-US" sz="1200" b="1" i="1" u="none" strike="noStrike" kern="0" cap="none" spc="0" normalizeH="0" baseline="0" noProof="0" dirty="0">
                <a:ln>
                  <a:noFill/>
                </a:ln>
                <a:solidFill>
                  <a:srgbClr val="005193">
                    <a:lumMod val="75000"/>
                  </a:srgbClr>
                </a:solidFill>
                <a:effectLst/>
                <a:uLnTx/>
                <a:uFillTx/>
                <a:latin typeface="Times New Roman" panose="02020603050405020304" pitchFamily="18" charset="0"/>
                <a:cs typeface="Times New Roman" panose="02020603050405020304" pitchFamily="18" charset="0"/>
                <a:sym typeface="Arial"/>
              </a:rPr>
            </a:br>
            <a:r>
              <a:rPr kumimoji="0" lang="en-US" sz="1200" b="1" i="1" u="none" strike="noStrike" kern="0" cap="none" spc="0" normalizeH="0" baseline="0" noProof="0" dirty="0">
                <a:ln>
                  <a:noFill/>
                </a:ln>
                <a:solidFill>
                  <a:srgbClr val="005193">
                    <a:lumMod val="75000"/>
                  </a:srgbClr>
                </a:solidFill>
                <a:effectLst/>
                <a:uLnTx/>
                <a:uFillTx/>
                <a:latin typeface="Times New Roman" panose="02020603050405020304" pitchFamily="18" charset="0"/>
                <a:cs typeface="Times New Roman" panose="02020603050405020304" pitchFamily="18" charset="0"/>
                <a:sym typeface="Arial"/>
              </a:rPr>
              <a:t>Child Tax Credit ($3000/$3600)</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Expanded Earned Income Tax Credit for childless workers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Expanded and refundable CDCTC</a:t>
            </a:r>
          </a:p>
        </p:txBody>
      </p:sp>
      <p:sp>
        <p:nvSpPr>
          <p:cNvPr id="7" name="Rectangle 6">
            <a:extLst>
              <a:ext uri="{FF2B5EF4-FFF2-40B4-BE49-F238E27FC236}">
                <a16:creationId xmlns:a16="http://schemas.microsoft.com/office/drawing/2014/main" id="{5B2F1604-4682-455B-8F72-EB95158DB945}"/>
              </a:ext>
            </a:extLst>
          </p:cNvPr>
          <p:cNvSpPr/>
          <p:nvPr/>
        </p:nvSpPr>
        <p:spPr>
          <a:xfrm>
            <a:off x="205439" y="4743390"/>
            <a:ext cx="7243576"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Based on: </a:t>
            </a: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4"/>
              </a:rPr>
              <a:t>Parolin, Collyer, Curran, Wimer (2021)</a:t>
            </a:r>
            <a:endPar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Access all results at: </a:t>
            </a: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5"/>
              </a:rPr>
              <a:t>https://www.povertycenter.columbia.edu/s/Poverty-Reduction-Analysis-American-Rescue-Plan-CPSP-2021.pdf</a:t>
            </a:r>
            <a:endPar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4716E886-DECD-40DF-A012-144E5AB4D22D}"/>
              </a:ext>
            </a:extLst>
          </p:cNvPr>
          <p:cNvSpPr/>
          <p:nvPr/>
        </p:nvSpPr>
        <p:spPr>
          <a:xfrm>
            <a:off x="1847385" y="4560140"/>
            <a:ext cx="4572000" cy="215444"/>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1" u="none" strike="noStrike" kern="0" cap="none" spc="0" normalizeH="0" baseline="0" noProof="0" dirty="0">
                <a:ln>
                  <a:noFill/>
                </a:ln>
                <a:solidFill>
                  <a:srgbClr val="FFFFFF">
                    <a:lumMod val="65000"/>
                  </a:srgbClr>
                </a:solidFill>
                <a:effectLst/>
                <a:uLnTx/>
                <a:uFillTx/>
                <a:latin typeface="Times New Roman" panose="02020603050405020304" pitchFamily="18" charset="0"/>
                <a:cs typeface="Times New Roman" panose="02020603050405020304" pitchFamily="18" charset="0"/>
                <a:sym typeface="Arial"/>
              </a:rPr>
              <a:t>*These projections also account for the December 2020 relief</a:t>
            </a:r>
          </a:p>
        </p:txBody>
      </p:sp>
      <p:sp>
        <p:nvSpPr>
          <p:cNvPr id="16" name="Oval 15">
            <a:extLst>
              <a:ext uri="{FF2B5EF4-FFF2-40B4-BE49-F238E27FC236}">
                <a16:creationId xmlns:a16="http://schemas.microsoft.com/office/drawing/2014/main" id="{4E2F1B19-DC04-41D3-B5E2-98D66BD2E4F6}"/>
              </a:ext>
            </a:extLst>
          </p:cNvPr>
          <p:cNvSpPr/>
          <p:nvPr/>
        </p:nvSpPr>
        <p:spPr>
          <a:xfrm>
            <a:off x="2053470" y="2329954"/>
            <a:ext cx="593766" cy="576431"/>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Garamond" panose="02020404030301010803"/>
              <a:ea typeface="+mn-ea"/>
              <a:cs typeface="+mn-cs"/>
              <a:sym typeface="Arial"/>
            </a:endParaRPr>
          </a:p>
        </p:txBody>
      </p:sp>
      <p:cxnSp>
        <p:nvCxnSpPr>
          <p:cNvPr id="17" name="Straight Arrow Connector 16">
            <a:extLst>
              <a:ext uri="{FF2B5EF4-FFF2-40B4-BE49-F238E27FC236}">
                <a16:creationId xmlns:a16="http://schemas.microsoft.com/office/drawing/2014/main" id="{6F3B17D2-DE4F-4B1A-B6A4-67BD8B9D44C2}"/>
              </a:ext>
            </a:extLst>
          </p:cNvPr>
          <p:cNvCxnSpPr>
            <a:cxnSpLocks/>
          </p:cNvCxnSpPr>
          <p:nvPr/>
        </p:nvCxnSpPr>
        <p:spPr>
          <a:xfrm flipH="1">
            <a:off x="2213643" y="2472321"/>
            <a:ext cx="2706" cy="291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7E2BCA-01EE-4F90-9BE5-2AC425925C52}"/>
              </a:ext>
            </a:extLst>
          </p:cNvPr>
          <p:cNvSpPr txBox="1"/>
          <p:nvPr/>
        </p:nvSpPr>
        <p:spPr>
          <a:xfrm>
            <a:off x="2201026" y="2472321"/>
            <a:ext cx="5937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1" u="none" strike="noStrike" kern="0" cap="none" spc="0" normalizeH="0" baseline="0" noProof="0" dirty="0">
                <a:ln>
                  <a:noFill/>
                </a:ln>
                <a:solidFill>
                  <a:srgbClr val="005193"/>
                </a:solidFill>
                <a:effectLst/>
                <a:uLnTx/>
                <a:uFillTx/>
                <a:latin typeface="Times New Roman" panose="02020603050405020304" pitchFamily="18" charset="0"/>
                <a:cs typeface="Times New Roman" panose="02020603050405020304" pitchFamily="18" charset="0"/>
                <a:sym typeface="Arial"/>
              </a:rPr>
              <a:t>31%</a:t>
            </a:r>
          </a:p>
        </p:txBody>
      </p:sp>
      <p:sp>
        <p:nvSpPr>
          <p:cNvPr id="19" name="Oval 18">
            <a:extLst>
              <a:ext uri="{FF2B5EF4-FFF2-40B4-BE49-F238E27FC236}">
                <a16:creationId xmlns:a16="http://schemas.microsoft.com/office/drawing/2014/main" id="{A3FB853A-76D3-4D38-B71A-40FAF93B3133}"/>
              </a:ext>
            </a:extLst>
          </p:cNvPr>
          <p:cNvSpPr/>
          <p:nvPr/>
        </p:nvSpPr>
        <p:spPr>
          <a:xfrm>
            <a:off x="4439333" y="2375767"/>
            <a:ext cx="593766" cy="576431"/>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Garamond" panose="02020404030301010803"/>
              <a:ea typeface="+mn-ea"/>
              <a:cs typeface="+mn-cs"/>
              <a:sym typeface="Arial"/>
            </a:endParaRPr>
          </a:p>
        </p:txBody>
      </p:sp>
      <p:sp>
        <p:nvSpPr>
          <p:cNvPr id="20" name="TextBox 19">
            <a:extLst>
              <a:ext uri="{FF2B5EF4-FFF2-40B4-BE49-F238E27FC236}">
                <a16:creationId xmlns:a16="http://schemas.microsoft.com/office/drawing/2014/main" id="{3BA062D6-4C8E-44AC-8505-9AC9FB29B25E}"/>
              </a:ext>
            </a:extLst>
          </p:cNvPr>
          <p:cNvSpPr txBox="1"/>
          <p:nvPr/>
        </p:nvSpPr>
        <p:spPr>
          <a:xfrm>
            <a:off x="4575420" y="2502406"/>
            <a:ext cx="5937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1" u="none" strike="noStrike" kern="0" cap="none" spc="0" normalizeH="0" baseline="0" noProof="0" dirty="0">
                <a:ln>
                  <a:noFill/>
                </a:ln>
                <a:solidFill>
                  <a:srgbClr val="005193"/>
                </a:solidFill>
                <a:effectLst/>
                <a:uLnTx/>
                <a:uFillTx/>
                <a:latin typeface="Times New Roman" panose="02020603050405020304" pitchFamily="18" charset="0"/>
                <a:cs typeface="Times New Roman" panose="02020603050405020304" pitchFamily="18" charset="0"/>
                <a:sym typeface="Arial"/>
              </a:rPr>
              <a:t>56%</a:t>
            </a:r>
          </a:p>
        </p:txBody>
      </p:sp>
      <p:cxnSp>
        <p:nvCxnSpPr>
          <p:cNvPr id="21" name="Straight Arrow Connector 20">
            <a:extLst>
              <a:ext uri="{FF2B5EF4-FFF2-40B4-BE49-F238E27FC236}">
                <a16:creationId xmlns:a16="http://schemas.microsoft.com/office/drawing/2014/main" id="{96AD94A8-F46B-4F66-A7D5-7A2106C67169}"/>
              </a:ext>
            </a:extLst>
          </p:cNvPr>
          <p:cNvCxnSpPr>
            <a:cxnSpLocks/>
          </p:cNvCxnSpPr>
          <p:nvPr/>
        </p:nvCxnSpPr>
        <p:spPr>
          <a:xfrm flipH="1">
            <a:off x="4575420" y="2514005"/>
            <a:ext cx="2706" cy="291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031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59821" y="389386"/>
            <a:ext cx="8746842" cy="572700"/>
          </a:xfrm>
          <a:prstGeom prst="rect">
            <a:avLst/>
          </a:prstGeom>
        </p:spPr>
        <p:txBody>
          <a:bodyPr spcFirstLastPara="1" wrap="square" lIns="91425" tIns="91425" rIns="91425" bIns="91425" anchor="t" anchorCtr="0">
            <a:noAutofit/>
          </a:bodyPr>
          <a:lstStyle/>
          <a:p>
            <a:pPr lvl="0"/>
            <a:r>
              <a:rPr lang="en-US" sz="3100" dirty="0">
                <a:solidFill>
                  <a:schemeClr val="bg1"/>
                </a:solidFill>
                <a:latin typeface="Times New Roman" panose="02020603050405020304" pitchFamily="18" charset="0"/>
                <a:cs typeface="Times New Roman" panose="02020603050405020304" pitchFamily="18" charset="0"/>
              </a:rPr>
              <a:t>Anti-Poverty Potential of the American Families Plan</a:t>
            </a:r>
            <a:endParaRPr sz="3100" dirty="0">
              <a:solidFill>
                <a:schemeClr val="bg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C893E35-8B8F-459A-AD82-05C05CE7264E}"/>
              </a:ext>
            </a:extLst>
          </p:cNvPr>
          <p:cNvSpPr txBox="1"/>
          <p:nvPr/>
        </p:nvSpPr>
        <p:spPr>
          <a:xfrm>
            <a:off x="-299226" y="1090398"/>
            <a:ext cx="684513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Projected 2022 poverty rates with and without </a:t>
            </a:r>
            <a:br>
              <a:rPr kumimoji="0" lang="en-US" sz="14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br>
            <a:r>
              <a:rPr kumimoji="0" lang="en-US" sz="14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the American Families Plan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4" name="TextBox 3">
            <a:extLst>
              <a:ext uri="{FF2B5EF4-FFF2-40B4-BE49-F238E27FC236}">
                <a16:creationId xmlns:a16="http://schemas.microsoft.com/office/drawing/2014/main" id="{A52CAA16-3B17-4D0C-BF51-48C293875975}"/>
              </a:ext>
            </a:extLst>
          </p:cNvPr>
          <p:cNvSpPr txBox="1"/>
          <p:nvPr/>
        </p:nvSpPr>
        <p:spPr>
          <a:xfrm>
            <a:off x="6279395" y="1287381"/>
            <a:ext cx="2720898" cy="2893100"/>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The American Families Plan includes:</a:t>
            </a:r>
            <a:br>
              <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br>
            <a:endParaRPr kumimoji="0" lang="en-U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Expansion of subsidized child care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1" u="none" strike="noStrike" kern="0" cap="none" spc="0" normalizeH="0" baseline="0" noProof="0" dirty="0">
                <a:ln>
                  <a:noFill/>
                </a:ln>
                <a:solidFill>
                  <a:srgbClr val="005193">
                    <a:lumMod val="75000"/>
                  </a:srgbClr>
                </a:solidFill>
                <a:effectLst/>
                <a:uLnTx/>
                <a:uFillTx/>
                <a:latin typeface="Times New Roman" panose="02020603050405020304" pitchFamily="18" charset="0"/>
                <a:cs typeface="Times New Roman" panose="02020603050405020304" pitchFamily="18" charset="0"/>
                <a:sym typeface="Arial"/>
              </a:rPr>
              <a:t>Fully refundable increased </a:t>
            </a:r>
            <a:br>
              <a:rPr kumimoji="0" lang="en-US" sz="1200" b="1" i="1" u="none" strike="noStrike" kern="0" cap="none" spc="0" normalizeH="0" baseline="0" noProof="0" dirty="0">
                <a:ln>
                  <a:noFill/>
                </a:ln>
                <a:solidFill>
                  <a:srgbClr val="005193">
                    <a:lumMod val="75000"/>
                  </a:srgbClr>
                </a:solidFill>
                <a:effectLst/>
                <a:uLnTx/>
                <a:uFillTx/>
                <a:latin typeface="Times New Roman" panose="02020603050405020304" pitchFamily="18" charset="0"/>
                <a:cs typeface="Times New Roman" panose="02020603050405020304" pitchFamily="18" charset="0"/>
                <a:sym typeface="Arial"/>
              </a:rPr>
            </a:br>
            <a:r>
              <a:rPr kumimoji="0" lang="en-US" sz="1200" b="1" i="1" u="none" strike="noStrike" kern="0" cap="none" spc="0" normalizeH="0" baseline="0" noProof="0" dirty="0">
                <a:ln>
                  <a:noFill/>
                </a:ln>
                <a:solidFill>
                  <a:srgbClr val="005193">
                    <a:lumMod val="75000"/>
                  </a:srgbClr>
                </a:solidFill>
                <a:effectLst/>
                <a:uLnTx/>
                <a:uFillTx/>
                <a:latin typeface="Times New Roman" panose="02020603050405020304" pitchFamily="18" charset="0"/>
                <a:cs typeface="Times New Roman" panose="02020603050405020304" pitchFamily="18" charset="0"/>
                <a:sym typeface="Arial"/>
              </a:rPr>
              <a:t>Child Tax Credit ($3000/$3600)</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Expanded Earned Income Tax Credit for childless workers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Expanded and refundable CDCTC</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Expansion of Summer-EBT benefits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Expansion of the Pell Grant</a:t>
            </a:r>
          </a:p>
        </p:txBody>
      </p:sp>
      <p:sp>
        <p:nvSpPr>
          <p:cNvPr id="7" name="Rectangle 6">
            <a:extLst>
              <a:ext uri="{FF2B5EF4-FFF2-40B4-BE49-F238E27FC236}">
                <a16:creationId xmlns:a16="http://schemas.microsoft.com/office/drawing/2014/main" id="{5B2F1604-4682-455B-8F72-EB95158DB945}"/>
              </a:ext>
            </a:extLst>
          </p:cNvPr>
          <p:cNvSpPr/>
          <p:nvPr/>
        </p:nvSpPr>
        <p:spPr>
          <a:xfrm>
            <a:off x="205439" y="4743390"/>
            <a:ext cx="7243576"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Based on: </a:t>
            </a: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3"/>
              </a:rPr>
              <a:t>Parolin, Collyer, Curran, Wimer (2021)</a:t>
            </a:r>
            <a:endPar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Access all results at: </a:t>
            </a: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4"/>
              </a:rPr>
              <a:t>https://www.povertycenter.columbia.edu/s/Poverty-Reduction-Analysis-American-Families-Plan-CPSP-2021.pdf</a:t>
            </a:r>
            <a:endPar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cxnSp>
        <p:nvCxnSpPr>
          <p:cNvPr id="17" name="Straight Arrow Connector 16">
            <a:extLst>
              <a:ext uri="{FF2B5EF4-FFF2-40B4-BE49-F238E27FC236}">
                <a16:creationId xmlns:a16="http://schemas.microsoft.com/office/drawing/2014/main" id="{6F3B17D2-DE4F-4B1A-B6A4-67BD8B9D44C2}"/>
              </a:ext>
            </a:extLst>
          </p:cNvPr>
          <p:cNvCxnSpPr>
            <a:cxnSpLocks/>
          </p:cNvCxnSpPr>
          <p:nvPr/>
        </p:nvCxnSpPr>
        <p:spPr>
          <a:xfrm flipH="1">
            <a:off x="2213643" y="2472321"/>
            <a:ext cx="2706" cy="291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6AD94A8-F46B-4F66-A7D5-7A2106C67169}"/>
              </a:ext>
            </a:extLst>
          </p:cNvPr>
          <p:cNvCxnSpPr>
            <a:cxnSpLocks/>
          </p:cNvCxnSpPr>
          <p:nvPr/>
        </p:nvCxnSpPr>
        <p:spPr>
          <a:xfrm flipH="1">
            <a:off x="4575420" y="2514005"/>
            <a:ext cx="2706" cy="291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Chart 13">
            <a:extLst>
              <a:ext uri="{FF2B5EF4-FFF2-40B4-BE49-F238E27FC236}">
                <a16:creationId xmlns:a16="http://schemas.microsoft.com/office/drawing/2014/main" id="{314AECC0-66FC-4B5A-91EC-BCFDD23F3760}"/>
              </a:ext>
            </a:extLst>
          </p:cNvPr>
          <p:cNvGraphicFramePr>
            <a:graphicFrameLocks/>
          </p:cNvGraphicFramePr>
          <p:nvPr/>
        </p:nvGraphicFramePr>
        <p:xfrm>
          <a:off x="470337" y="1590907"/>
          <a:ext cx="5657384" cy="3152483"/>
        </p:xfrm>
        <a:graphic>
          <a:graphicData uri="http://schemas.openxmlformats.org/drawingml/2006/chart">
            <c:chart xmlns:c="http://schemas.openxmlformats.org/drawingml/2006/chart" xmlns:r="http://schemas.openxmlformats.org/officeDocument/2006/relationships" r:id="rId5"/>
          </a:graphicData>
        </a:graphic>
      </p:graphicFrame>
      <p:sp>
        <p:nvSpPr>
          <p:cNvPr id="16" name="Oval 15">
            <a:extLst>
              <a:ext uri="{FF2B5EF4-FFF2-40B4-BE49-F238E27FC236}">
                <a16:creationId xmlns:a16="http://schemas.microsoft.com/office/drawing/2014/main" id="{4E2F1B19-DC04-41D3-B5E2-98D66BD2E4F6}"/>
              </a:ext>
            </a:extLst>
          </p:cNvPr>
          <p:cNvSpPr/>
          <p:nvPr/>
        </p:nvSpPr>
        <p:spPr>
          <a:xfrm>
            <a:off x="2064975" y="2274901"/>
            <a:ext cx="593766" cy="576431"/>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Garamond" panose="02020404030301010803"/>
              <a:ea typeface="+mn-ea"/>
              <a:cs typeface="+mn-cs"/>
              <a:sym typeface="Arial"/>
            </a:endParaRPr>
          </a:p>
        </p:txBody>
      </p:sp>
      <p:sp>
        <p:nvSpPr>
          <p:cNvPr id="18" name="TextBox 17">
            <a:extLst>
              <a:ext uri="{FF2B5EF4-FFF2-40B4-BE49-F238E27FC236}">
                <a16:creationId xmlns:a16="http://schemas.microsoft.com/office/drawing/2014/main" id="{D17E2BCA-01EE-4F90-9BE5-2AC425925C52}"/>
              </a:ext>
            </a:extLst>
          </p:cNvPr>
          <p:cNvSpPr txBox="1"/>
          <p:nvPr/>
        </p:nvSpPr>
        <p:spPr>
          <a:xfrm>
            <a:off x="2216649" y="2432311"/>
            <a:ext cx="5937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1" u="none" strike="noStrike" kern="0" cap="none" spc="0" normalizeH="0" baseline="0" noProof="0" dirty="0">
                <a:ln>
                  <a:noFill/>
                </a:ln>
                <a:solidFill>
                  <a:srgbClr val="005193"/>
                </a:solidFill>
                <a:effectLst/>
                <a:uLnTx/>
                <a:uFillTx/>
                <a:latin typeface="Times New Roman" panose="02020603050405020304" pitchFamily="18" charset="0"/>
                <a:cs typeface="Times New Roman" panose="02020603050405020304" pitchFamily="18" charset="0"/>
                <a:sym typeface="Arial"/>
              </a:rPr>
              <a:t>23%</a:t>
            </a:r>
          </a:p>
        </p:txBody>
      </p:sp>
      <p:sp>
        <p:nvSpPr>
          <p:cNvPr id="19" name="Oval 18">
            <a:extLst>
              <a:ext uri="{FF2B5EF4-FFF2-40B4-BE49-F238E27FC236}">
                <a16:creationId xmlns:a16="http://schemas.microsoft.com/office/drawing/2014/main" id="{A3FB853A-76D3-4D38-B71A-40FAF93B3133}"/>
              </a:ext>
            </a:extLst>
          </p:cNvPr>
          <p:cNvSpPr/>
          <p:nvPr/>
        </p:nvSpPr>
        <p:spPr>
          <a:xfrm>
            <a:off x="4645007" y="2274900"/>
            <a:ext cx="593766" cy="576431"/>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Garamond" panose="02020404030301010803"/>
              <a:ea typeface="+mn-ea"/>
              <a:cs typeface="+mn-cs"/>
              <a:sym typeface="Arial"/>
            </a:endParaRPr>
          </a:p>
        </p:txBody>
      </p:sp>
      <p:sp>
        <p:nvSpPr>
          <p:cNvPr id="20" name="TextBox 19">
            <a:extLst>
              <a:ext uri="{FF2B5EF4-FFF2-40B4-BE49-F238E27FC236}">
                <a16:creationId xmlns:a16="http://schemas.microsoft.com/office/drawing/2014/main" id="{3BA062D6-4C8E-44AC-8505-9AC9FB29B25E}"/>
              </a:ext>
            </a:extLst>
          </p:cNvPr>
          <p:cNvSpPr txBox="1"/>
          <p:nvPr/>
        </p:nvSpPr>
        <p:spPr>
          <a:xfrm>
            <a:off x="4825856" y="2432310"/>
            <a:ext cx="59376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1" u="none" strike="noStrike" kern="0" cap="none" spc="0" normalizeH="0" baseline="0" noProof="0" dirty="0">
                <a:ln>
                  <a:noFill/>
                </a:ln>
                <a:solidFill>
                  <a:srgbClr val="005193"/>
                </a:solidFill>
                <a:effectLst/>
                <a:uLnTx/>
                <a:uFillTx/>
                <a:latin typeface="Times New Roman" panose="02020603050405020304" pitchFamily="18" charset="0"/>
                <a:cs typeface="Times New Roman" panose="02020603050405020304" pitchFamily="18" charset="0"/>
                <a:sym typeface="Arial"/>
              </a:rPr>
              <a:t>47%</a:t>
            </a:r>
          </a:p>
        </p:txBody>
      </p:sp>
      <p:cxnSp>
        <p:nvCxnSpPr>
          <p:cNvPr id="15" name="Straight Arrow Connector 14">
            <a:extLst>
              <a:ext uri="{FF2B5EF4-FFF2-40B4-BE49-F238E27FC236}">
                <a16:creationId xmlns:a16="http://schemas.microsoft.com/office/drawing/2014/main" id="{0A175279-66CC-463B-A32D-AFD5F28D0A31}"/>
              </a:ext>
            </a:extLst>
          </p:cNvPr>
          <p:cNvCxnSpPr>
            <a:cxnSpLocks/>
          </p:cNvCxnSpPr>
          <p:nvPr/>
        </p:nvCxnSpPr>
        <p:spPr>
          <a:xfrm>
            <a:off x="2244136" y="2401879"/>
            <a:ext cx="0" cy="322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8C5BE4C-2BBA-4D45-BE21-71DD2F901C66}"/>
              </a:ext>
            </a:extLst>
          </p:cNvPr>
          <p:cNvCxnSpPr>
            <a:cxnSpLocks/>
          </p:cNvCxnSpPr>
          <p:nvPr/>
        </p:nvCxnSpPr>
        <p:spPr>
          <a:xfrm>
            <a:off x="4843024" y="2390059"/>
            <a:ext cx="0" cy="322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59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412614" y="318535"/>
            <a:ext cx="8070377" cy="792313"/>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3900" dirty="0"/>
              <a:t>Child Tax Credit: The Case for Reform</a:t>
            </a:r>
            <a:endParaRPr sz="3900" dirty="0"/>
          </a:p>
        </p:txBody>
      </p:sp>
      <p:sp>
        <p:nvSpPr>
          <p:cNvPr id="104" name="Google Shape;104;p19"/>
          <p:cNvSpPr txBox="1">
            <a:spLocks noGrp="1"/>
          </p:cNvSpPr>
          <p:nvPr>
            <p:ph type="body" idx="1"/>
          </p:nvPr>
        </p:nvSpPr>
        <p:spPr>
          <a:xfrm>
            <a:off x="442115" y="1114844"/>
            <a:ext cx="8259769" cy="1034070"/>
          </a:xfrm>
          <a:prstGeom prst="rect">
            <a:avLst/>
          </a:prstGeom>
        </p:spPr>
        <p:txBody>
          <a:bodyPr spcFirstLastPara="1" wrap="square" lIns="91425" tIns="91425" rIns="91425" bIns="91425" anchor="t" anchorCtr="0">
            <a:noAutofit/>
          </a:bodyPr>
          <a:lstStyle/>
          <a:p>
            <a:pPr marL="0" algn="ctr">
              <a:lnSpc>
                <a:spcPct val="100000"/>
              </a:lnSpc>
              <a:spcAft>
                <a:spcPts val="1200"/>
              </a:spcAft>
            </a:pPr>
            <a:r>
              <a:rPr lang="en-US" sz="2100" dirty="0">
                <a:solidFill>
                  <a:srgbClr val="000D74"/>
                </a:solidFill>
              </a:rPr>
              <a:t>1 in 3 children in the US were excluded from the full Child Tax Credit </a:t>
            </a:r>
            <a:br>
              <a:rPr lang="en-US" sz="2100" dirty="0">
                <a:solidFill>
                  <a:srgbClr val="000D74"/>
                </a:solidFill>
              </a:rPr>
            </a:br>
            <a:r>
              <a:rPr lang="en-US" sz="2100" dirty="0">
                <a:solidFill>
                  <a:srgbClr val="000D74"/>
                </a:solidFill>
              </a:rPr>
              <a:t>because their families earned too little to qualify</a:t>
            </a:r>
          </a:p>
        </p:txBody>
      </p:sp>
      <p:pic>
        <p:nvPicPr>
          <p:cNvPr id="3" name="Picture 2">
            <a:hlinkClick r:id="rId3"/>
            <a:extLst>
              <a:ext uri="{FF2B5EF4-FFF2-40B4-BE49-F238E27FC236}">
                <a16:creationId xmlns:a16="http://schemas.microsoft.com/office/drawing/2014/main" id="{DF26C301-9D30-4CCD-BE71-810E789FF32B}"/>
              </a:ext>
            </a:extLst>
          </p:cNvPr>
          <p:cNvPicPr>
            <a:picLocks noChangeAspect="1"/>
          </p:cNvPicPr>
          <p:nvPr/>
        </p:nvPicPr>
        <p:blipFill rotWithShape="1">
          <a:blip r:embed="rId4"/>
          <a:srcRect t="19403" b="29803"/>
          <a:stretch/>
        </p:blipFill>
        <p:spPr>
          <a:xfrm>
            <a:off x="3152455" y="1902724"/>
            <a:ext cx="2314873" cy="1034070"/>
          </a:xfrm>
          <a:prstGeom prst="rect">
            <a:avLst/>
          </a:prstGeom>
        </p:spPr>
      </p:pic>
      <p:sp>
        <p:nvSpPr>
          <p:cNvPr id="5" name="Rectangle 4">
            <a:extLst>
              <a:ext uri="{FF2B5EF4-FFF2-40B4-BE49-F238E27FC236}">
                <a16:creationId xmlns:a16="http://schemas.microsoft.com/office/drawing/2014/main" id="{242BE57C-9E18-4A34-AB2D-3047B835AE19}"/>
              </a:ext>
            </a:extLst>
          </p:cNvPr>
          <p:cNvSpPr/>
          <p:nvPr/>
        </p:nvSpPr>
        <p:spPr>
          <a:xfrm>
            <a:off x="6725540" y="4296255"/>
            <a:ext cx="1976344" cy="728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Garamond" panose="02020404030301010803"/>
              <a:ea typeface="+mn-ea"/>
              <a:cs typeface="+mn-cs"/>
              <a:sym typeface="Arial"/>
            </a:endParaRPr>
          </a:p>
        </p:txBody>
      </p:sp>
      <p:sp>
        <p:nvSpPr>
          <p:cNvPr id="4" name="Rectangle 3">
            <a:extLst>
              <a:ext uri="{FF2B5EF4-FFF2-40B4-BE49-F238E27FC236}">
                <a16:creationId xmlns:a16="http://schemas.microsoft.com/office/drawing/2014/main" id="{7816C842-8EC3-43E7-B1B1-584963C367AF}"/>
              </a:ext>
            </a:extLst>
          </p:cNvPr>
          <p:cNvSpPr/>
          <p:nvPr/>
        </p:nvSpPr>
        <p:spPr>
          <a:xfrm>
            <a:off x="412614" y="2940353"/>
            <a:ext cx="4975919" cy="200054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D74"/>
                </a:solidFill>
                <a:effectLst/>
                <a:uLnTx/>
                <a:uFillTx/>
                <a:latin typeface="Garamond" panose="02020404030301010803"/>
                <a:cs typeface="Arial"/>
                <a:sym typeface="Arial"/>
              </a:rPr>
              <a:t>More than 1 in 2 Black children were left out</a:t>
            </a:r>
          </a:p>
          <a:p>
            <a:pPr marL="342900" marR="0" lvl="0" indent="-34290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D74"/>
                </a:solidFill>
                <a:effectLst/>
                <a:uLnTx/>
                <a:uFillTx/>
                <a:latin typeface="Garamond" panose="02020404030301010803"/>
                <a:cs typeface="Arial"/>
                <a:sym typeface="Arial"/>
              </a:rPr>
              <a:t>1 in 2 Latino children were left out</a:t>
            </a:r>
          </a:p>
          <a:p>
            <a:pPr marL="342900" marR="0" lvl="0" indent="-34290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D74"/>
                </a:solidFill>
                <a:effectLst/>
                <a:uLnTx/>
                <a:uFillTx/>
                <a:latin typeface="Garamond" panose="02020404030301010803"/>
                <a:cs typeface="Arial"/>
                <a:sym typeface="Arial"/>
              </a:rPr>
              <a:t>Close to 3 in 4 children in single-parent hhs were left out</a:t>
            </a:r>
          </a:p>
          <a:p>
            <a:pPr marL="342900" marR="0" lvl="0" indent="-34290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D74"/>
                </a:solidFill>
                <a:effectLst/>
                <a:uLnTx/>
                <a:uFillTx/>
                <a:latin typeface="Garamond" panose="02020404030301010803"/>
                <a:cs typeface="Arial"/>
                <a:sym typeface="Arial"/>
              </a:rPr>
              <a:t>Close to 1 in 3 children in rural areas were left out</a:t>
            </a:r>
          </a:p>
          <a:p>
            <a:pPr marL="342900" marR="0" lvl="0" indent="-342900" algn="l" defTabSz="914400" rtl="0" eaLnBrk="1" fontAlgn="auto" latinLnBrk="0" hangingPunct="1">
              <a:lnSpc>
                <a:spcPct val="100000"/>
              </a:lnSpc>
              <a:spcBef>
                <a:spcPts val="0"/>
              </a:spcBef>
              <a:spcAft>
                <a:spcPts val="120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D74"/>
                </a:solidFill>
                <a:effectLst/>
                <a:uLnTx/>
                <a:uFillTx/>
                <a:latin typeface="Garamond" panose="02020404030301010803"/>
                <a:cs typeface="Arial"/>
                <a:sym typeface="Arial"/>
              </a:rPr>
              <a:t>Close to 1 in 2 children in larger families </a:t>
            </a:r>
            <a:r>
              <a:rPr kumimoji="0" lang="en-US" sz="1100" b="0" i="0" u="none" strike="noStrike" kern="0" cap="none" spc="0" normalizeH="0" baseline="0" noProof="0" dirty="0">
                <a:ln>
                  <a:noFill/>
                </a:ln>
                <a:solidFill>
                  <a:srgbClr val="000D74"/>
                </a:solidFill>
                <a:effectLst/>
                <a:uLnTx/>
                <a:uFillTx/>
                <a:latin typeface="Garamond" panose="02020404030301010803"/>
                <a:cs typeface="Arial"/>
                <a:sym typeface="Arial"/>
              </a:rPr>
              <a:t>(hhs with three or more children)</a:t>
            </a:r>
            <a:r>
              <a:rPr kumimoji="0" lang="en-US" sz="1400" b="0" i="0" u="none" strike="noStrike" kern="0" cap="none" spc="0" normalizeH="0" baseline="0" noProof="0" dirty="0">
                <a:ln>
                  <a:noFill/>
                </a:ln>
                <a:solidFill>
                  <a:srgbClr val="000D74"/>
                </a:solidFill>
                <a:effectLst/>
                <a:uLnTx/>
                <a:uFillTx/>
                <a:latin typeface="Garamond" panose="02020404030301010803"/>
                <a:cs typeface="Arial"/>
                <a:sym typeface="Arial"/>
              </a:rPr>
              <a:t> were left out</a:t>
            </a:r>
          </a:p>
        </p:txBody>
      </p:sp>
      <p:pic>
        <p:nvPicPr>
          <p:cNvPr id="8" name="Picture 7">
            <a:hlinkClick r:id="rId5"/>
            <a:extLst>
              <a:ext uri="{FF2B5EF4-FFF2-40B4-BE49-F238E27FC236}">
                <a16:creationId xmlns:a16="http://schemas.microsoft.com/office/drawing/2014/main" id="{E2AB5BE9-2C50-43E6-AE21-8010793C742F}"/>
              </a:ext>
            </a:extLst>
          </p:cNvPr>
          <p:cNvPicPr>
            <a:picLocks noChangeAspect="1"/>
          </p:cNvPicPr>
          <p:nvPr/>
        </p:nvPicPr>
        <p:blipFill rotWithShape="1">
          <a:blip r:embed="rId6"/>
          <a:srcRect l="21044" t="39652" r="63475" b="21381"/>
          <a:stretch/>
        </p:blipFill>
        <p:spPr>
          <a:xfrm>
            <a:off x="5368786" y="2133304"/>
            <a:ext cx="3737040" cy="2645402"/>
          </a:xfrm>
          <a:prstGeom prst="rect">
            <a:avLst/>
          </a:prstGeom>
        </p:spPr>
      </p:pic>
      <p:sp>
        <p:nvSpPr>
          <p:cNvPr id="9" name="TextBox 8">
            <a:extLst>
              <a:ext uri="{FF2B5EF4-FFF2-40B4-BE49-F238E27FC236}">
                <a16:creationId xmlns:a16="http://schemas.microsoft.com/office/drawing/2014/main" id="{53538724-4A75-4F16-811D-C5C341D0D68E}"/>
              </a:ext>
            </a:extLst>
          </p:cNvPr>
          <p:cNvSpPr txBox="1"/>
          <p:nvPr/>
        </p:nvSpPr>
        <p:spPr>
          <a:xfrm>
            <a:off x="6430765" y="4778706"/>
            <a:ext cx="180414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7"/>
              </a:rPr>
              <a:t>Curran and Collyer (2020)</a:t>
            </a:r>
            <a:endPar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52242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F2DF-9F33-4406-BB2E-026F077A139F}"/>
              </a:ext>
            </a:extLst>
          </p:cNvPr>
          <p:cNvSpPr>
            <a:spLocks noGrp="1"/>
          </p:cNvSpPr>
          <p:nvPr>
            <p:ph type="title"/>
          </p:nvPr>
        </p:nvSpPr>
        <p:spPr/>
        <p:txBody>
          <a:bodyPr>
            <a:noAutofit/>
          </a:bodyPr>
          <a:lstStyle/>
          <a:p>
            <a:r>
              <a:rPr lang="en-US" sz="4000" dirty="0"/>
              <a:t>CPSP Child Tax Credit Resources</a:t>
            </a:r>
          </a:p>
        </p:txBody>
      </p:sp>
      <p:sp>
        <p:nvSpPr>
          <p:cNvPr id="4" name="Rectangle 3">
            <a:extLst>
              <a:ext uri="{FF2B5EF4-FFF2-40B4-BE49-F238E27FC236}">
                <a16:creationId xmlns:a16="http://schemas.microsoft.com/office/drawing/2014/main" id="{31B4EA79-B6CF-4CB8-9558-18C186944508}"/>
              </a:ext>
            </a:extLst>
          </p:cNvPr>
          <p:cNvSpPr/>
          <p:nvPr/>
        </p:nvSpPr>
        <p:spPr>
          <a:xfrm>
            <a:off x="6853727" y="4144710"/>
            <a:ext cx="1880075"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Garamond" panose="02020404030301010803"/>
              <a:ea typeface="+mn-ea"/>
              <a:cs typeface="+mn-cs"/>
              <a:sym typeface="Arial"/>
            </a:endParaRPr>
          </a:p>
        </p:txBody>
      </p:sp>
      <p:sp>
        <p:nvSpPr>
          <p:cNvPr id="3" name="Text Placeholder 2">
            <a:extLst>
              <a:ext uri="{FF2B5EF4-FFF2-40B4-BE49-F238E27FC236}">
                <a16:creationId xmlns:a16="http://schemas.microsoft.com/office/drawing/2014/main" id="{1BDDA4DF-58B6-4A7D-9CEA-33CAE2918E81}"/>
              </a:ext>
            </a:extLst>
          </p:cNvPr>
          <p:cNvSpPr>
            <a:spLocks noGrp="1"/>
          </p:cNvSpPr>
          <p:nvPr>
            <p:ph type="body" idx="1"/>
          </p:nvPr>
        </p:nvSpPr>
        <p:spPr>
          <a:xfrm>
            <a:off x="427050" y="1079861"/>
            <a:ext cx="8614400" cy="3979249"/>
          </a:xfrm>
        </p:spPr>
        <p:txBody>
          <a:bodyPr>
            <a:normAutofit/>
          </a:bodyPr>
          <a:lstStyle/>
          <a:p>
            <a:r>
              <a:rPr lang="en-US" sz="2500" dirty="0"/>
              <a:t>CPSP policy briefs</a:t>
            </a:r>
            <a:r>
              <a:rPr lang="en-US" dirty="0"/>
              <a:t>:</a:t>
            </a:r>
          </a:p>
          <a:p>
            <a:pPr lvl="1"/>
            <a:r>
              <a:rPr lang="en-US" dirty="0">
                <a:latin typeface="Times New Roman" panose="02020603050405020304" pitchFamily="18" charset="0"/>
                <a:cs typeface="Times New Roman" panose="02020603050405020304" pitchFamily="18" charset="0"/>
              </a:rPr>
              <a:t>The </a:t>
            </a:r>
            <a:r>
              <a:rPr lang="en-US" b="1" dirty="0">
                <a:solidFill>
                  <a:schemeClr val="tx1"/>
                </a:solidFill>
                <a:latin typeface="Times New Roman" panose="02020603050405020304" pitchFamily="18" charset="0"/>
                <a:cs typeface="Times New Roman" panose="02020603050405020304" pitchFamily="18" charset="0"/>
              </a:rPr>
              <a:t>national</a:t>
            </a:r>
            <a:r>
              <a:rPr lang="en-US" dirty="0">
                <a:latin typeface="Times New Roman" panose="02020603050405020304" pitchFamily="18" charset="0"/>
                <a:cs typeface="Times New Roman" panose="02020603050405020304" pitchFamily="18" charset="0"/>
              </a:rPr>
              <a:t> profile of the children left out of the CTC </a:t>
            </a:r>
            <a:r>
              <a:rPr lang="en-US" b="1" dirty="0">
                <a:latin typeface="Times New Roman" panose="02020603050405020304" pitchFamily="18" charset="0"/>
                <a:cs typeface="Times New Roman" panose="02020603050405020304" pitchFamily="18" charset="0"/>
                <a:hlinkClick r:id="rId3"/>
              </a:rPr>
              <a:t>HERE</a:t>
            </a:r>
            <a:r>
              <a:rPr lang="en-US" b="1" dirty="0">
                <a:latin typeface="Times New Roman" panose="02020603050405020304" pitchFamily="18" charset="0"/>
                <a:cs typeface="Times New Roman" panose="02020603050405020304" pitchFamily="18" charset="0"/>
              </a:rPr>
              <a:t> &amp; </a:t>
            </a:r>
            <a:r>
              <a:rPr lang="en-US" b="1" dirty="0">
                <a:latin typeface="Times New Roman" panose="02020603050405020304" pitchFamily="18" charset="0"/>
                <a:cs typeface="Times New Roman" panose="02020603050405020304" pitchFamily="18" charset="0"/>
                <a:hlinkClick r:id="rId4"/>
              </a:rPr>
              <a:t>HERE</a:t>
            </a:r>
            <a:r>
              <a:rPr lang="en-US" b="1" dirty="0">
                <a:latin typeface="Times New Roman" panose="02020603050405020304" pitchFamily="18"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endParaRPr lang="en-US" sz="700"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How many children were left out (i.e. how many </a:t>
            </a:r>
            <a:r>
              <a:rPr lang="en-US" i="1" dirty="0">
                <a:latin typeface="Times New Roman" panose="02020603050405020304" pitchFamily="18" charset="0"/>
                <a:cs typeface="Times New Roman" panose="02020603050405020304" pitchFamily="18" charset="0"/>
              </a:rPr>
              <a:t>benefit</a:t>
            </a:r>
            <a:r>
              <a:rPr lang="en-US" dirty="0">
                <a:latin typeface="Times New Roman" panose="02020603050405020304" pitchFamily="18" charset="0"/>
                <a:cs typeface="Times New Roman" panose="02020603050405020304" pitchFamily="18" charset="0"/>
              </a:rPr>
              <a:t> from CTC reform) </a:t>
            </a:r>
            <a:r>
              <a:rPr lang="en-US" b="1" dirty="0">
                <a:solidFill>
                  <a:schemeClr val="tx1"/>
                </a:solidFill>
                <a:latin typeface="Times New Roman" panose="02020603050405020304" pitchFamily="18" charset="0"/>
                <a:cs typeface="Times New Roman" panose="02020603050405020304" pitchFamily="18" charset="0"/>
              </a:rPr>
              <a:t>by</a:t>
            </a:r>
            <a:r>
              <a:rPr lang="en-US" dirty="0">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state &amp;</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b="1" dirty="0">
                <a:solidFill>
                  <a:schemeClr val="tx1"/>
                </a:solidFill>
                <a:latin typeface="Times New Roman" panose="02020603050405020304" pitchFamily="18" charset="0"/>
                <a:cs typeface="Times New Roman" panose="02020603050405020304" pitchFamily="18" charset="0"/>
              </a:rPr>
              <a:t>Congressional district </a:t>
            </a:r>
            <a:r>
              <a:rPr lang="en-US" b="1" dirty="0">
                <a:latin typeface="Times New Roman" panose="02020603050405020304" pitchFamily="18" charset="0"/>
                <a:cs typeface="Times New Roman" panose="02020603050405020304" pitchFamily="18" charset="0"/>
                <a:hlinkClick r:id="rId5"/>
              </a:rPr>
              <a:t>(HERE)</a:t>
            </a:r>
            <a:br>
              <a:rPr lang="en-US" b="1" dirty="0">
                <a:latin typeface="Times New Roman" panose="02020603050405020304" pitchFamily="18" charset="0"/>
                <a:cs typeface="Times New Roman" panose="02020603050405020304" pitchFamily="18" charset="0"/>
              </a:rPr>
            </a:br>
            <a:endParaRPr lang="en-US" sz="700" b="1"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How an expanded CTC can </a:t>
            </a:r>
            <a:r>
              <a:rPr lang="en-US" b="1" dirty="0">
                <a:solidFill>
                  <a:schemeClr val="tx1"/>
                </a:solidFill>
                <a:latin typeface="Times New Roman" panose="02020603050405020304" pitchFamily="18" charset="0"/>
                <a:cs typeface="Times New Roman" panose="02020603050405020304" pitchFamily="18" charset="0"/>
              </a:rPr>
              <a:t>generate benefits over 8x the value of its annual cost</a:t>
            </a:r>
            <a:r>
              <a:rPr lang="en-US" dirty="0">
                <a:latin typeface="Times New Roman" panose="02020603050405020304" pitchFamily="18" charset="0"/>
                <a:cs typeface="Times New Roman" panose="02020603050405020304" pitchFamily="18" charset="0"/>
              </a:rPr>
              <a:t>, in our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cost-benefit analysis </a:t>
            </a:r>
            <a:r>
              <a:rPr lang="en-US" b="1" dirty="0">
                <a:latin typeface="Times New Roman" panose="02020603050405020304" pitchFamily="18" charset="0"/>
                <a:cs typeface="Times New Roman" panose="02020603050405020304" pitchFamily="18" charset="0"/>
                <a:hlinkClick r:id="rId6"/>
              </a:rPr>
              <a:t>HERE</a:t>
            </a:r>
            <a:r>
              <a:rPr lang="en-US" dirty="0">
                <a:latin typeface="Times New Roman" panose="02020603050405020304" pitchFamily="18" charset="0"/>
                <a:cs typeface="Times New Roman" panose="02020603050405020304" pitchFamily="18" charset="0"/>
              </a:rPr>
              <a:t> </a:t>
            </a:r>
            <a:r>
              <a:rPr lang="en-US" sz="1100" i="1" dirty="0">
                <a:latin typeface="Times New Roman" panose="02020603050405020304" pitchFamily="18" charset="0"/>
                <a:cs typeface="Times New Roman" panose="02020603050405020304" pitchFamily="18" charset="0"/>
              </a:rPr>
              <a:t>(plus </a:t>
            </a:r>
            <a:r>
              <a:rPr lang="en-US" sz="1100" i="1" dirty="0">
                <a:latin typeface="Times New Roman" panose="02020603050405020304" pitchFamily="18" charset="0"/>
                <a:cs typeface="Times New Roman" panose="02020603050405020304" pitchFamily="18" charset="0"/>
                <a:hlinkClick r:id="rId7"/>
              </a:rPr>
              <a:t>New York State </a:t>
            </a:r>
            <a:r>
              <a:rPr lang="en-US" sz="1100" i="1" dirty="0">
                <a:latin typeface="Times New Roman" panose="02020603050405020304" pitchFamily="18" charset="0"/>
                <a:cs typeface="Times New Roman" panose="02020603050405020304" pitchFamily="18" charset="0"/>
              </a:rPr>
              <a:t>&amp; </a:t>
            </a:r>
            <a:r>
              <a:rPr lang="en-US" sz="1100" i="1" dirty="0">
                <a:latin typeface="Times New Roman" panose="02020603050405020304" pitchFamily="18" charset="0"/>
                <a:cs typeface="Times New Roman" panose="02020603050405020304" pitchFamily="18" charset="0"/>
                <a:hlinkClick r:id="rId8"/>
              </a:rPr>
              <a:t>New York City-specific </a:t>
            </a:r>
            <a:r>
              <a:rPr lang="en-US" sz="1100" i="1" dirty="0">
                <a:latin typeface="Times New Roman" panose="02020603050405020304" pitchFamily="18" charset="0"/>
                <a:cs typeface="Times New Roman" panose="02020603050405020304" pitchFamily="18" charset="0"/>
              </a:rPr>
              <a:t>analyses</a:t>
            </a:r>
            <a:r>
              <a:rPr lang="en-US" sz="1100" dirty="0">
                <a:latin typeface="Times New Roman" panose="02020603050405020304" pitchFamily="18" charset="0"/>
                <a:cs typeface="Times New Roman" panose="02020603050405020304" pitchFamily="18" charset="0"/>
              </a:rPr>
              <a:t>)</a:t>
            </a:r>
          </a:p>
          <a:p>
            <a:pPr lvl="1"/>
            <a:endParaRPr lang="en-US" dirty="0"/>
          </a:p>
          <a:p>
            <a:r>
              <a:rPr lang="en-US" sz="2500" dirty="0"/>
              <a:t>CPSP fact sheets</a:t>
            </a:r>
            <a:r>
              <a:rPr lang="en-US" dirty="0"/>
              <a:t>: </a:t>
            </a:r>
            <a:endParaRPr lang="en-US" sz="1400" b="1" dirty="0"/>
          </a:p>
          <a:p>
            <a:pPr lvl="1"/>
            <a:r>
              <a:rPr lang="en-US" dirty="0">
                <a:latin typeface="Times New Roman" panose="02020603050405020304" pitchFamily="18" charset="0"/>
                <a:cs typeface="Times New Roman" panose="02020603050405020304" pitchFamily="18" charset="0"/>
              </a:rPr>
              <a:t>A breakdown </a:t>
            </a:r>
            <a:r>
              <a:rPr lang="en-US" b="1" dirty="0">
                <a:latin typeface="Times New Roman" panose="02020603050405020304" pitchFamily="18" charset="0"/>
                <a:cs typeface="Times New Roman" panose="02020603050405020304" pitchFamily="18" charset="0"/>
                <a:hlinkClick r:id="rId9"/>
              </a:rPr>
              <a:t>HERE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the anti-poverty impact of an expanded CTC by:</a:t>
            </a:r>
            <a:br>
              <a:rPr lang="en-US" dirty="0">
                <a:latin typeface="Times New Roman" panose="02020603050405020304" pitchFamily="18" charset="0"/>
                <a:cs typeface="Times New Roman" panose="02020603050405020304" pitchFamily="18" charset="0"/>
              </a:rPr>
            </a:br>
            <a:endParaRPr lang="en-US" sz="700"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Children’s race and ethnicity; family structure and size; &amp; disability status </a:t>
            </a:r>
            <a:r>
              <a:rPr lang="en-US" b="1" i="1" dirty="0">
                <a:solidFill>
                  <a:schemeClr val="tx1"/>
                </a:solidFill>
                <a:latin typeface="Times New Roman" panose="02020603050405020304" pitchFamily="18" charset="0"/>
                <a:cs typeface="Times New Roman" panose="02020603050405020304" pitchFamily="18" charset="0"/>
              </a:rPr>
              <a:t>(nationwide)</a:t>
            </a:r>
          </a:p>
          <a:p>
            <a:pPr lvl="2"/>
            <a:r>
              <a:rPr lang="en-US" dirty="0">
                <a:latin typeface="Times New Roman" panose="02020603050405020304" pitchFamily="18" charset="0"/>
                <a:cs typeface="Times New Roman" panose="02020603050405020304" pitchFamily="18" charset="0"/>
              </a:rPr>
              <a:t>Number of families moved out of poverty, deep poverty, and low income status </a:t>
            </a:r>
            <a:r>
              <a:rPr lang="en-US" b="1" i="1" dirty="0">
                <a:solidFill>
                  <a:schemeClr val="tx1"/>
                </a:solidFill>
                <a:latin typeface="Times New Roman" panose="02020603050405020304" pitchFamily="18" charset="0"/>
                <a:cs typeface="Times New Roman" panose="02020603050405020304" pitchFamily="18" charset="0"/>
              </a:rPr>
              <a:t>(state-by-state)</a:t>
            </a:r>
          </a:p>
          <a:p>
            <a:pPr lvl="2"/>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221217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4825456-A25D-4926-AC0E-601B85E48867}"/>
              </a:ext>
            </a:extLst>
          </p:cNvPr>
          <p:cNvSpPr txBox="1"/>
          <p:nvPr/>
        </p:nvSpPr>
        <p:spPr>
          <a:xfrm>
            <a:off x="398115" y="1098252"/>
            <a:ext cx="8347770" cy="17851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500" b="1" i="0" u="none" strike="noStrike" kern="0" cap="none" spc="0" normalizeH="0" baseline="0" noProof="0" dirty="0">
                <a:ln>
                  <a:noFill/>
                </a:ln>
                <a:solidFill>
                  <a:srgbClr val="000D74"/>
                </a:solidFill>
                <a:effectLst/>
                <a:uLnTx/>
                <a:uFillTx/>
                <a:latin typeface="Garamond" panose="02020404030301010803"/>
                <a:cs typeface="Arial"/>
                <a:sym typeface="Arial"/>
              </a:rPr>
              <a:t>Child allowances are a winning investment</a:t>
            </a:r>
            <a:endParaRPr kumimoji="0" lang="fr-FR" sz="5500" b="1" i="0" u="none" strike="noStrike" kern="0" cap="none" spc="0" normalizeH="0" baseline="0" noProof="0" dirty="0">
              <a:ln>
                <a:noFill/>
              </a:ln>
              <a:solidFill>
                <a:srgbClr val="000D74"/>
              </a:solidFill>
              <a:effectLst/>
              <a:uLnTx/>
              <a:uFillTx/>
              <a:latin typeface="Garamond" panose="02020404030301010803"/>
              <a:cs typeface="Arial"/>
              <a:sym typeface="Arial"/>
            </a:endParaRPr>
          </a:p>
        </p:txBody>
      </p:sp>
    </p:spTree>
    <p:extLst>
      <p:ext uri="{BB962C8B-B14F-4D97-AF65-F5344CB8AC3E}">
        <p14:creationId xmlns:p14="http://schemas.microsoft.com/office/powerpoint/2010/main" val="3660913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4E22D5-24A2-8B4B-9596-16D456FD301E}"/>
              </a:ext>
            </a:extLst>
          </p:cNvPr>
          <p:cNvSpPr>
            <a:spLocks noGrp="1"/>
          </p:cNvSpPr>
          <p:nvPr>
            <p:ph type="title"/>
          </p:nvPr>
        </p:nvSpPr>
        <p:spPr/>
        <p:txBody>
          <a:bodyPr>
            <a:normAutofit/>
          </a:bodyPr>
          <a:lstStyle/>
          <a:p>
            <a:r>
              <a:rPr lang="en-US" sz="3600" dirty="0"/>
              <a:t>Cost-Benefit Analysis: A Policy Tool </a:t>
            </a:r>
          </a:p>
        </p:txBody>
      </p:sp>
      <p:sp>
        <p:nvSpPr>
          <p:cNvPr id="6" name="Text Placeholder 5">
            <a:extLst>
              <a:ext uri="{FF2B5EF4-FFF2-40B4-BE49-F238E27FC236}">
                <a16:creationId xmlns:a16="http://schemas.microsoft.com/office/drawing/2014/main" id="{B1C19AEE-0418-724D-9276-58EE1EFE6846}"/>
              </a:ext>
            </a:extLst>
          </p:cNvPr>
          <p:cNvSpPr>
            <a:spLocks noGrp="1"/>
          </p:cNvSpPr>
          <p:nvPr>
            <p:ph type="body" idx="1"/>
          </p:nvPr>
        </p:nvSpPr>
        <p:spPr>
          <a:xfrm>
            <a:off x="3989386" y="1557012"/>
            <a:ext cx="4715826" cy="3098249"/>
          </a:xfrm>
        </p:spPr>
        <p:txBody>
          <a:bodyPr>
            <a:normAutofit/>
          </a:bodyPr>
          <a:lstStyle/>
          <a:p>
            <a:pPr algn="ctr"/>
            <a:r>
              <a:rPr lang="en-US" dirty="0">
                <a:solidFill>
                  <a:srgbClr val="000D74"/>
                </a:solidFill>
              </a:rPr>
              <a:t>There are a lot of benefits to society associated with the CTC expansion beyond the </a:t>
            </a:r>
            <a:br>
              <a:rPr lang="en-US" dirty="0">
                <a:solidFill>
                  <a:srgbClr val="000D74"/>
                </a:solidFill>
              </a:rPr>
            </a:br>
            <a:r>
              <a:rPr lang="en-US" dirty="0">
                <a:solidFill>
                  <a:srgbClr val="000D74"/>
                </a:solidFill>
              </a:rPr>
              <a:t>poverty reduction.</a:t>
            </a:r>
          </a:p>
        </p:txBody>
      </p:sp>
      <p:pic>
        <p:nvPicPr>
          <p:cNvPr id="4" name="Picture 3">
            <a:extLst>
              <a:ext uri="{FF2B5EF4-FFF2-40B4-BE49-F238E27FC236}">
                <a16:creationId xmlns:a16="http://schemas.microsoft.com/office/drawing/2014/main" id="{22B6BA08-0D6F-4BB6-B6CE-7285E13DAED6}"/>
              </a:ext>
            </a:extLst>
          </p:cNvPr>
          <p:cNvPicPr>
            <a:picLocks noChangeAspect="1"/>
          </p:cNvPicPr>
          <p:nvPr/>
        </p:nvPicPr>
        <p:blipFill>
          <a:blip r:embed="rId3"/>
          <a:stretch>
            <a:fillRect/>
          </a:stretch>
        </p:blipFill>
        <p:spPr>
          <a:xfrm>
            <a:off x="542400" y="1309606"/>
            <a:ext cx="3098249" cy="3098249"/>
          </a:xfrm>
          <a:prstGeom prst="rect">
            <a:avLst/>
          </a:prstGeom>
        </p:spPr>
      </p:pic>
    </p:spTree>
    <p:extLst>
      <p:ext uri="{BB962C8B-B14F-4D97-AF65-F5344CB8AC3E}">
        <p14:creationId xmlns:p14="http://schemas.microsoft.com/office/powerpoint/2010/main" val="3175184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Summary Findings  </a:t>
            </a:r>
            <a:endParaRPr dirty="0"/>
          </a:p>
        </p:txBody>
      </p:sp>
      <p:sp>
        <p:nvSpPr>
          <p:cNvPr id="2" name="Text Placeholder 1">
            <a:extLst>
              <a:ext uri="{FF2B5EF4-FFF2-40B4-BE49-F238E27FC236}">
                <a16:creationId xmlns:a16="http://schemas.microsoft.com/office/drawing/2014/main" id="{CC48F03B-0D74-3C45-BF39-ECB43ECB38DD}"/>
              </a:ext>
            </a:extLst>
          </p:cNvPr>
          <p:cNvSpPr>
            <a:spLocks noGrp="1"/>
          </p:cNvSpPr>
          <p:nvPr>
            <p:ph type="body" idx="1"/>
          </p:nvPr>
        </p:nvSpPr>
        <p:spPr>
          <a:xfrm>
            <a:off x="542400" y="1449037"/>
            <a:ext cx="8009417" cy="3219228"/>
          </a:xfrm>
        </p:spPr>
        <p:txBody>
          <a:bodyPr>
            <a:normAutofit fontScale="77500" lnSpcReduction="20000"/>
          </a:bodyPr>
          <a:lstStyle/>
          <a:p>
            <a:pPr marL="571500" indent="-457200">
              <a:buFont typeface="Arial" panose="020B0604020202020204" pitchFamily="34" charset="0"/>
              <a:buChar char="•"/>
            </a:pPr>
            <a:r>
              <a:rPr lang="en-US" dirty="0">
                <a:solidFill>
                  <a:schemeClr val="tx1"/>
                </a:solidFill>
              </a:rPr>
              <a:t>High quality research shows that cash and near-cash benefits increase </a:t>
            </a:r>
            <a:r>
              <a:rPr lang="en-US" b="1" dirty="0">
                <a:solidFill>
                  <a:schemeClr val="tx1"/>
                </a:solidFill>
              </a:rPr>
              <a:t>children’s health</a:t>
            </a:r>
            <a:r>
              <a:rPr lang="en-US" dirty="0">
                <a:solidFill>
                  <a:schemeClr val="tx1"/>
                </a:solidFill>
              </a:rPr>
              <a:t>, </a:t>
            </a:r>
            <a:r>
              <a:rPr lang="en-US" b="1" dirty="0">
                <a:solidFill>
                  <a:schemeClr val="tx1"/>
                </a:solidFill>
              </a:rPr>
              <a:t>education</a:t>
            </a:r>
            <a:r>
              <a:rPr lang="en-US" dirty="0">
                <a:solidFill>
                  <a:schemeClr val="tx1"/>
                </a:solidFill>
              </a:rPr>
              <a:t>, and </a:t>
            </a:r>
            <a:r>
              <a:rPr lang="en-US" b="1" dirty="0">
                <a:solidFill>
                  <a:schemeClr val="tx1"/>
                </a:solidFill>
              </a:rPr>
              <a:t>future</a:t>
            </a:r>
            <a:r>
              <a:rPr lang="en-US" dirty="0">
                <a:solidFill>
                  <a:schemeClr val="tx1"/>
                </a:solidFill>
              </a:rPr>
              <a:t> </a:t>
            </a:r>
            <a:r>
              <a:rPr lang="en-US" b="1" dirty="0">
                <a:solidFill>
                  <a:schemeClr val="tx1"/>
                </a:solidFill>
              </a:rPr>
              <a:t>earnings.</a:t>
            </a:r>
            <a:r>
              <a:rPr lang="en-US" dirty="0">
                <a:solidFill>
                  <a:schemeClr val="tx1"/>
                </a:solidFill>
              </a:rPr>
              <a:t> </a:t>
            </a:r>
          </a:p>
          <a:p>
            <a:pPr marL="571500" indent="-457200">
              <a:buFont typeface="Arial" panose="020B0604020202020204" pitchFamily="34" charset="0"/>
              <a:buChar char="•"/>
            </a:pPr>
            <a:endParaRPr lang="en-US" dirty="0">
              <a:solidFill>
                <a:schemeClr val="tx1"/>
              </a:solidFill>
            </a:endParaRPr>
          </a:p>
          <a:p>
            <a:pPr marL="571500" indent="-457200">
              <a:buFont typeface="Arial" panose="020B0604020202020204" pitchFamily="34" charset="0"/>
              <a:buChar char="•"/>
            </a:pPr>
            <a:r>
              <a:rPr lang="en-US" dirty="0">
                <a:solidFill>
                  <a:schemeClr val="tx1"/>
                </a:solidFill>
              </a:rPr>
              <a:t>They also decrease social spending on health, child protection, and criminal justice. </a:t>
            </a:r>
          </a:p>
          <a:p>
            <a:pPr marL="571500" indent="-457200">
              <a:buFont typeface="Arial" panose="020B0604020202020204" pitchFamily="34" charset="0"/>
              <a:buChar char="•"/>
            </a:pPr>
            <a:endParaRPr lang="en-US" dirty="0">
              <a:solidFill>
                <a:schemeClr val="tx1"/>
              </a:solidFill>
            </a:endParaRPr>
          </a:p>
          <a:p>
            <a:pPr marL="571500" indent="-457200">
              <a:buFont typeface="Arial" panose="020B0604020202020204" pitchFamily="34" charset="0"/>
              <a:buChar char="•"/>
            </a:pPr>
            <a:r>
              <a:rPr lang="en-US" dirty="0">
                <a:solidFill>
                  <a:schemeClr val="tx1"/>
                </a:solidFill>
              </a:rPr>
              <a:t>Altogether, the value to society that flows from the CTC expansion is equal to over eight times the annual costs.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3304DF-7987-934C-A4A9-7733BA4F2A77}"/>
              </a:ext>
            </a:extLst>
          </p:cNvPr>
          <p:cNvSpPr>
            <a:spLocks noGrp="1"/>
          </p:cNvSpPr>
          <p:nvPr>
            <p:ph type="body" sz="quarter" idx="10"/>
          </p:nvPr>
        </p:nvSpPr>
        <p:spPr>
          <a:xfrm>
            <a:off x="227698" y="-704850"/>
            <a:ext cx="1576387" cy="984250"/>
          </a:xfrm>
        </p:spPr>
        <p:txBody>
          <a:bodyPr/>
          <a:lstStyle/>
          <a:p>
            <a:r>
              <a:rPr lang="en-US" sz="15000" dirty="0"/>
              <a:t>“</a:t>
            </a:r>
          </a:p>
        </p:txBody>
      </p:sp>
      <p:sp>
        <p:nvSpPr>
          <p:cNvPr id="3" name="Text Placeholder 2">
            <a:extLst>
              <a:ext uri="{FF2B5EF4-FFF2-40B4-BE49-F238E27FC236}">
                <a16:creationId xmlns:a16="http://schemas.microsoft.com/office/drawing/2014/main" id="{39D007E2-29DD-1441-AF28-43E1654919C5}"/>
              </a:ext>
            </a:extLst>
          </p:cNvPr>
          <p:cNvSpPr>
            <a:spLocks noGrp="1"/>
          </p:cNvSpPr>
          <p:nvPr>
            <p:ph type="body" sz="quarter" idx="11"/>
          </p:nvPr>
        </p:nvSpPr>
        <p:spPr>
          <a:xfrm>
            <a:off x="344412" y="1786920"/>
            <a:ext cx="4928343" cy="3290601"/>
          </a:xfrm>
        </p:spPr>
        <p:txBody>
          <a:bodyPr>
            <a:normAutofit fontScale="92500" lnSpcReduction="20000"/>
          </a:bodyPr>
          <a:lstStyle/>
          <a:p>
            <a:r>
              <a:rPr lang="en-US" sz="3000" dirty="0"/>
              <a:t>At the worst, a child allowance is a pretty good investment. At the best, it’s an extraordinary investment. </a:t>
            </a:r>
          </a:p>
          <a:p>
            <a:pPr marL="571500" indent="-457200" algn="r">
              <a:buFontTx/>
              <a:buChar char="-"/>
            </a:pPr>
            <a:r>
              <a:rPr lang="en-US" sz="3000" dirty="0"/>
              <a:t>Irwin Garfinkel, </a:t>
            </a:r>
            <a:br>
              <a:rPr lang="en-US" sz="3000" dirty="0"/>
            </a:br>
            <a:r>
              <a:rPr lang="en-US" sz="3000" dirty="0"/>
              <a:t>CPSP Co-Director</a:t>
            </a:r>
          </a:p>
          <a:p>
            <a:endParaRPr lang="en-US" sz="1500" dirty="0"/>
          </a:p>
          <a:p>
            <a:endParaRPr lang="en-US" sz="1500" dirty="0"/>
          </a:p>
          <a:p>
            <a:r>
              <a:rPr lang="en-US" sz="1500" dirty="0"/>
              <a:t>Access full benefit-cost analysis </a:t>
            </a:r>
            <a:r>
              <a:rPr lang="en-US" sz="1500" dirty="0">
                <a:hlinkClick r:id="rId3"/>
              </a:rPr>
              <a:t>here</a:t>
            </a:r>
            <a:r>
              <a:rPr lang="en-US" sz="1500" dirty="0"/>
              <a:t>. </a:t>
            </a:r>
            <a:endParaRPr lang="en-US" sz="3000" dirty="0"/>
          </a:p>
        </p:txBody>
      </p:sp>
      <p:sp>
        <p:nvSpPr>
          <p:cNvPr id="4" name="Rectangle 3">
            <a:extLst>
              <a:ext uri="{FF2B5EF4-FFF2-40B4-BE49-F238E27FC236}">
                <a16:creationId xmlns:a16="http://schemas.microsoft.com/office/drawing/2014/main" id="{2C165013-36A2-4DDD-A61B-F3AC6AECA832}"/>
              </a:ext>
            </a:extLst>
          </p:cNvPr>
          <p:cNvSpPr/>
          <p:nvPr/>
        </p:nvSpPr>
        <p:spPr>
          <a:xfrm>
            <a:off x="465171" y="810625"/>
            <a:ext cx="4698722"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0D74"/>
                </a:solidFill>
                <a:effectLst/>
                <a:uLnTx/>
                <a:uFillTx/>
                <a:latin typeface="Garamond" panose="02020404030301010803"/>
                <a:cs typeface="Arial"/>
                <a:sym typeface="Arial"/>
              </a:rPr>
              <a:t>A Win for Society</a:t>
            </a:r>
          </a:p>
        </p:txBody>
      </p:sp>
      <p:sp>
        <p:nvSpPr>
          <p:cNvPr id="5" name="TextBox 4">
            <a:extLst>
              <a:ext uri="{FF2B5EF4-FFF2-40B4-BE49-F238E27FC236}">
                <a16:creationId xmlns:a16="http://schemas.microsoft.com/office/drawing/2014/main" id="{9DB4F573-383C-46A5-82D0-315C2760021B}"/>
              </a:ext>
            </a:extLst>
          </p:cNvPr>
          <p:cNvSpPr txBox="1"/>
          <p:nvPr/>
        </p:nvSpPr>
        <p:spPr>
          <a:xfrm>
            <a:off x="4486542" y="2931709"/>
            <a:ext cx="4396747" cy="178510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500" b="1" i="0" u="none" strike="noStrike" kern="0" cap="none" spc="0" normalizeH="0" baseline="0" noProof="0" dirty="0">
                <a:ln>
                  <a:noFill/>
                </a:ln>
                <a:solidFill>
                  <a:srgbClr val="000D74"/>
                </a:solidFill>
                <a:effectLst/>
                <a:uLnTx/>
                <a:uFillTx/>
                <a:latin typeface="Garamond" panose="02020404030301010803"/>
                <a:cs typeface="Arial"/>
                <a:sym typeface="Arial"/>
              </a:rPr>
              <a:t>Rate of Return</a:t>
            </a:r>
            <a:endParaRPr kumimoji="0" lang="fr-FR" sz="16600" b="1" i="0" u="none" strike="noStrike" kern="0" cap="none" spc="0" normalizeH="0" baseline="0" noProof="0" dirty="0">
              <a:ln>
                <a:noFill/>
              </a:ln>
              <a:solidFill>
                <a:srgbClr val="6CADDF"/>
              </a:solidFill>
              <a:effectLst/>
              <a:uLnTx/>
              <a:uFillTx/>
              <a:latin typeface="Garamond" panose="02020404030301010803"/>
              <a:cs typeface="Arial"/>
              <a:sym typeface="Arial"/>
            </a:endParaRPr>
          </a:p>
        </p:txBody>
      </p:sp>
      <p:sp>
        <p:nvSpPr>
          <p:cNvPr id="6" name="Rectangle 5">
            <a:extLst>
              <a:ext uri="{FF2B5EF4-FFF2-40B4-BE49-F238E27FC236}">
                <a16:creationId xmlns:a16="http://schemas.microsoft.com/office/drawing/2014/main" id="{45F70EB7-BCEF-481A-ABD4-E125DAAD76CF}"/>
              </a:ext>
            </a:extLst>
          </p:cNvPr>
          <p:cNvSpPr/>
          <p:nvPr/>
        </p:nvSpPr>
        <p:spPr>
          <a:xfrm>
            <a:off x="6409345" y="748802"/>
            <a:ext cx="3467813" cy="240065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0" b="1" i="0" u="none" strike="noStrike" kern="0" cap="none" spc="0" normalizeH="0" baseline="0" noProof="0" dirty="0">
                <a:ln>
                  <a:noFill/>
                </a:ln>
                <a:solidFill>
                  <a:srgbClr val="6CADDF"/>
                </a:solidFill>
                <a:effectLst/>
                <a:uLnTx/>
                <a:uFillTx/>
                <a:latin typeface="Arial"/>
                <a:cs typeface="Arial"/>
                <a:sym typeface="Arial"/>
              </a:rPr>
              <a:t>8X</a:t>
            </a:r>
            <a:endParaRPr kumimoji="0" lang="en-US" sz="150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72827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2D65DA-F547-4642-8D43-14FFEB678141}"/>
              </a:ext>
            </a:extLst>
          </p:cNvPr>
          <p:cNvSpPr txBox="1"/>
          <p:nvPr/>
        </p:nvSpPr>
        <p:spPr>
          <a:xfrm>
            <a:off x="4227555" y="1279401"/>
            <a:ext cx="4744995"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000" b="1" i="0" u="none" strike="noStrike" kern="0" cap="none" spc="0" normalizeH="0" baseline="0" noProof="0" dirty="0">
                <a:ln>
                  <a:noFill/>
                </a:ln>
                <a:solidFill>
                  <a:srgbClr val="000D74"/>
                </a:solidFill>
                <a:effectLst/>
                <a:uLnTx/>
                <a:uFillTx/>
                <a:latin typeface="Garamond" panose="02020404030301010803"/>
                <a:cs typeface="Arial"/>
                <a:sym typeface="Arial"/>
              </a:rPr>
              <a:t>Expanding Housing Voucher Access</a:t>
            </a:r>
            <a:endParaRPr kumimoji="0" lang="fr-FR" sz="5000" b="1" i="0" u="none" strike="noStrike" kern="0" cap="none" spc="0" normalizeH="0" baseline="0" noProof="0" dirty="0">
              <a:ln>
                <a:noFill/>
              </a:ln>
              <a:solidFill>
                <a:srgbClr val="000D74"/>
              </a:solidFill>
              <a:effectLst/>
              <a:uLnTx/>
              <a:uFillTx/>
              <a:latin typeface="Garamond" panose="02020404030301010803"/>
              <a:cs typeface="Arial"/>
              <a:sym typeface="Arial"/>
            </a:endParaRPr>
          </a:p>
        </p:txBody>
      </p:sp>
      <p:pic>
        <p:nvPicPr>
          <p:cNvPr id="5" name="Picture 4">
            <a:extLst>
              <a:ext uri="{FF2B5EF4-FFF2-40B4-BE49-F238E27FC236}">
                <a16:creationId xmlns:a16="http://schemas.microsoft.com/office/drawing/2014/main" id="{7B71739A-2738-488D-B2F8-0EF83EE01DAA}"/>
              </a:ext>
            </a:extLst>
          </p:cNvPr>
          <p:cNvPicPr>
            <a:picLocks noChangeAspect="1"/>
          </p:cNvPicPr>
          <p:nvPr/>
        </p:nvPicPr>
        <p:blipFill>
          <a:blip r:embed="rId3"/>
          <a:stretch>
            <a:fillRect/>
          </a:stretch>
        </p:blipFill>
        <p:spPr>
          <a:xfrm>
            <a:off x="171450" y="590660"/>
            <a:ext cx="3778140" cy="3778140"/>
          </a:xfrm>
          <a:prstGeom prst="rect">
            <a:avLst/>
          </a:prstGeom>
        </p:spPr>
      </p:pic>
    </p:spTree>
    <p:extLst>
      <p:ext uri="{BB962C8B-B14F-4D97-AF65-F5344CB8AC3E}">
        <p14:creationId xmlns:p14="http://schemas.microsoft.com/office/powerpoint/2010/main" val="3125492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9EF07-A909-498A-92CF-3B71CE02CC27}"/>
              </a:ext>
            </a:extLst>
          </p:cNvPr>
          <p:cNvSpPr>
            <a:spLocks noGrp="1"/>
          </p:cNvSpPr>
          <p:nvPr>
            <p:ph type="title"/>
          </p:nvPr>
        </p:nvSpPr>
        <p:spPr/>
        <p:txBody>
          <a:bodyPr>
            <a:noAutofit/>
          </a:bodyPr>
          <a:lstStyle/>
          <a:p>
            <a:r>
              <a:rPr lang="en-US" sz="4000" dirty="0"/>
              <a:t>Section 8 Housing Choice Vouchers</a:t>
            </a:r>
          </a:p>
        </p:txBody>
      </p:sp>
      <p:sp>
        <p:nvSpPr>
          <p:cNvPr id="3" name="Text Placeholder 2">
            <a:extLst>
              <a:ext uri="{FF2B5EF4-FFF2-40B4-BE49-F238E27FC236}">
                <a16:creationId xmlns:a16="http://schemas.microsoft.com/office/drawing/2014/main" id="{1EE5A01A-998D-40B2-A123-0DAABEE40655}"/>
              </a:ext>
            </a:extLst>
          </p:cNvPr>
          <p:cNvSpPr>
            <a:spLocks noGrp="1"/>
          </p:cNvSpPr>
          <p:nvPr>
            <p:ph type="body" idx="1"/>
          </p:nvPr>
        </p:nvSpPr>
        <p:spPr/>
        <p:txBody>
          <a:bodyPr>
            <a:normAutofit fontScale="92500" lnSpcReduction="10000"/>
          </a:bodyPr>
          <a:lstStyle/>
          <a:p>
            <a:endParaRPr lang="en-US" sz="2000" dirty="0"/>
          </a:p>
          <a:p>
            <a:r>
              <a:rPr lang="en-US" sz="2000" dirty="0">
                <a:solidFill>
                  <a:schemeClr val="tx1"/>
                </a:solidFill>
              </a:rPr>
              <a:t>The nation’s largest form of rental assistance</a:t>
            </a:r>
          </a:p>
          <a:p>
            <a:endParaRPr lang="en-US" sz="2000" dirty="0">
              <a:solidFill>
                <a:schemeClr val="tx1"/>
              </a:solidFill>
            </a:endParaRPr>
          </a:p>
          <a:p>
            <a:r>
              <a:rPr lang="en-US" sz="1900" dirty="0">
                <a:solidFill>
                  <a:schemeClr val="tx1"/>
                </a:solidFill>
              </a:rPr>
              <a:t>Federal program administered by state and local housing agencies</a:t>
            </a:r>
          </a:p>
          <a:p>
            <a:endParaRPr lang="en-US" sz="1900" dirty="0">
              <a:solidFill>
                <a:schemeClr val="tx1"/>
              </a:solidFill>
            </a:endParaRPr>
          </a:p>
          <a:p>
            <a:r>
              <a:rPr lang="en-US" sz="1800" dirty="0">
                <a:solidFill>
                  <a:schemeClr val="tx1"/>
                </a:solidFill>
              </a:rPr>
              <a:t>Aim is to help very low-income families, the elderly, and individuals with disabilities pay for housing in the private market</a:t>
            </a:r>
            <a:endParaRPr lang="en-US" sz="1900" dirty="0">
              <a:solidFill>
                <a:schemeClr val="tx1"/>
              </a:solidFill>
            </a:endParaRPr>
          </a:p>
        </p:txBody>
      </p:sp>
      <p:sp>
        <p:nvSpPr>
          <p:cNvPr id="4" name="Text Placeholder 3">
            <a:extLst>
              <a:ext uri="{FF2B5EF4-FFF2-40B4-BE49-F238E27FC236}">
                <a16:creationId xmlns:a16="http://schemas.microsoft.com/office/drawing/2014/main" id="{102A6D62-C5C0-47A9-81BE-48FD78E650A6}"/>
              </a:ext>
            </a:extLst>
          </p:cNvPr>
          <p:cNvSpPr>
            <a:spLocks noGrp="1"/>
          </p:cNvSpPr>
          <p:nvPr>
            <p:ph type="body" idx="2"/>
          </p:nvPr>
        </p:nvSpPr>
        <p:spPr>
          <a:xfrm>
            <a:off x="4612879" y="1439550"/>
            <a:ext cx="4749800" cy="3416400"/>
          </a:xfrm>
        </p:spPr>
        <p:txBody>
          <a:bodyPr/>
          <a:lstStyle/>
          <a:p>
            <a:pPr marL="139700" indent="0">
              <a:buNone/>
            </a:pPr>
            <a:endParaRPr lang="en-US" sz="2000" dirty="0"/>
          </a:p>
          <a:p>
            <a:pPr marL="139700" indent="0">
              <a:buNone/>
            </a:pPr>
            <a:r>
              <a:rPr lang="en-US" sz="2500" dirty="0">
                <a:solidFill>
                  <a:schemeClr val="tx1"/>
                </a:solidFill>
              </a:rPr>
              <a:t>BUT…</a:t>
            </a:r>
          </a:p>
          <a:p>
            <a:pPr marL="139700" indent="0">
              <a:buNone/>
            </a:pPr>
            <a:r>
              <a:rPr lang="en-US" sz="2500" dirty="0">
                <a:solidFill>
                  <a:schemeClr val="tx1"/>
                </a:solidFill>
              </a:rPr>
              <a:t>only 1 in 4 households eligible </a:t>
            </a:r>
            <a:br>
              <a:rPr lang="en-US" sz="2500" dirty="0">
                <a:solidFill>
                  <a:schemeClr val="tx1"/>
                </a:solidFill>
              </a:rPr>
            </a:br>
            <a:r>
              <a:rPr lang="en-US" sz="2500" dirty="0">
                <a:solidFill>
                  <a:schemeClr val="tx1"/>
                </a:solidFill>
              </a:rPr>
              <a:t>for Section 8 vouchers </a:t>
            </a:r>
            <a:br>
              <a:rPr lang="en-US" sz="2500" dirty="0">
                <a:solidFill>
                  <a:schemeClr val="tx1"/>
                </a:solidFill>
              </a:rPr>
            </a:br>
            <a:r>
              <a:rPr lang="en-US" sz="2500" dirty="0">
                <a:solidFill>
                  <a:schemeClr val="tx1"/>
                </a:solidFill>
              </a:rPr>
              <a:t>actually receive them</a:t>
            </a:r>
            <a:r>
              <a:rPr lang="en-US" sz="1900" baseline="30000" dirty="0"/>
              <a:t>1</a:t>
            </a:r>
          </a:p>
        </p:txBody>
      </p:sp>
      <p:sp>
        <p:nvSpPr>
          <p:cNvPr id="5" name="TextBox 4">
            <a:extLst>
              <a:ext uri="{FF2B5EF4-FFF2-40B4-BE49-F238E27FC236}">
                <a16:creationId xmlns:a16="http://schemas.microsoft.com/office/drawing/2014/main" id="{5C03FA93-49C0-468C-A7BC-4396F464BAE3}"/>
              </a:ext>
            </a:extLst>
          </p:cNvPr>
          <p:cNvSpPr txBox="1"/>
          <p:nvPr/>
        </p:nvSpPr>
        <p:spPr>
          <a:xfrm>
            <a:off x="461318" y="4777947"/>
            <a:ext cx="366583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30000" noProof="0" dirty="0">
                <a:ln>
                  <a:noFill/>
                </a:ln>
                <a:solidFill>
                  <a:srgbClr val="000000"/>
                </a:solidFill>
                <a:effectLst/>
                <a:uLnTx/>
                <a:uFillTx/>
                <a:latin typeface="Arial"/>
                <a:cs typeface="Arial"/>
                <a:sym typeface="Arial"/>
              </a:rPr>
              <a:t>1</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3"/>
              </a:rPr>
              <a:t> Center on Budget and Policy Priorities (2016)</a:t>
            </a:r>
            <a:r>
              <a:rPr kumimoji="0" lang="en-US" sz="1400" b="0" i="0" u="none" strike="noStrike" kern="0" cap="none" spc="0" normalizeH="0" baseline="0" noProof="0" dirty="0">
                <a:ln>
                  <a:noFill/>
                </a:ln>
                <a:solidFill>
                  <a:srgbClr val="000000"/>
                </a:solidFill>
                <a:effectLst/>
                <a:uLnTx/>
                <a:uFillTx/>
                <a:latin typeface="Arial"/>
                <a:cs typeface="Arial"/>
                <a:sym typeface="Arial"/>
              </a:rPr>
              <a:t> </a:t>
            </a:r>
          </a:p>
        </p:txBody>
      </p:sp>
    </p:spTree>
    <p:extLst>
      <p:ext uri="{BB962C8B-B14F-4D97-AF65-F5344CB8AC3E}">
        <p14:creationId xmlns:p14="http://schemas.microsoft.com/office/powerpoint/2010/main" val="64596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416378" y="152401"/>
            <a:ext cx="7356021" cy="706170"/>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b="1" dirty="0">
                <a:latin typeface="Open Sans"/>
                <a:ea typeface="Open Sans" panose="020B0606030504020204" pitchFamily="34" charset="0"/>
                <a:cs typeface="Open Sans" panose="020B0606030504020204" pitchFamily="34" charset="0"/>
              </a:rPr>
              <a:t>Our Anti-Oppression Values</a:t>
            </a:r>
          </a:p>
        </p:txBody>
      </p:sp>
      <p:sp>
        <p:nvSpPr>
          <p:cNvPr id="6" name="TextBox 5">
            <a:extLst>
              <a:ext uri="{FF2B5EF4-FFF2-40B4-BE49-F238E27FC236}">
                <a16:creationId xmlns:a16="http://schemas.microsoft.com/office/drawing/2014/main" id="{8AC52DA5-5208-446A-B31E-C4CC58F02086}"/>
              </a:ext>
            </a:extLst>
          </p:cNvPr>
          <p:cNvSpPr txBox="1"/>
          <p:nvPr/>
        </p:nvSpPr>
        <p:spPr>
          <a:xfrm>
            <a:off x="228601" y="911857"/>
            <a:ext cx="8589475" cy="379012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lnSpc>
                <a:spcPct val="114000"/>
              </a:lnSpc>
              <a:spcAft>
                <a:spcPts val="600"/>
              </a:spcAft>
              <a:defRPr/>
            </a:pPr>
            <a:r>
              <a:rPr lang="en-US" sz="1800" dirty="0">
                <a:solidFill>
                  <a:srgbClr val="000000"/>
                </a:solidFill>
                <a:latin typeface="Calibri"/>
              </a:rPr>
              <a:t>​</a:t>
            </a:r>
            <a:r>
              <a:rPr lang="en-US" sz="1450" i="1" dirty="0">
                <a:solidFill>
                  <a:srgbClr val="000000"/>
                </a:solidFill>
                <a:latin typeface="Open Sans" panose="020B0606030504020204" pitchFamily="34" charset="0"/>
                <a:ea typeface="Open Sans" panose="020B0606030504020204" pitchFamily="34" charset="0"/>
                <a:cs typeface="Open Sans" panose="020B0606030504020204" pitchFamily="34" charset="0"/>
              </a:rPr>
              <a:t>RESULTS is a movement of passionate, committed everyday people. Together we use our voices to influence political decisions that will bring an end to poverty. Poverty cannot end as long as oppression exists. We commit to opposing all forms of oppression, including ableism, ageism, classism, colonialism, homophobia, racism, religious discrimination, sexism, transphobia, white saviorism, and xenophobia.</a:t>
            </a:r>
          </a:p>
          <a:p>
            <a:pPr defTabSz="457189">
              <a:lnSpc>
                <a:spcPct val="114000"/>
              </a:lnSpc>
              <a:spcAft>
                <a:spcPts val="600"/>
              </a:spcAft>
              <a:defRPr/>
            </a:pPr>
            <a:r>
              <a:rPr lang="en-US" sz="1450" i="1" dirty="0">
                <a:solidFill>
                  <a:srgbClr val="000000"/>
                </a:solidFill>
                <a:latin typeface="Open Sans" panose="020B0606030504020204" pitchFamily="34" charset="0"/>
                <a:ea typeface="Open Sans" panose="020B0606030504020204" pitchFamily="34" charset="0"/>
                <a:cs typeface="Open Sans" panose="020B0606030504020204" pitchFamily="34" charset="0"/>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defTabSz="457189">
              <a:lnSpc>
                <a:spcPct val="114000"/>
              </a:lnSpc>
              <a:spcAft>
                <a:spcPts val="600"/>
              </a:spcAft>
              <a:defRPr/>
            </a:pPr>
            <a:r>
              <a:rPr lang="en-US" sz="1450" i="1" dirty="0">
                <a:solidFill>
                  <a:srgbClr val="000000"/>
                </a:solidFill>
                <a:latin typeface="Open Sans" panose="020B0606030504020204" pitchFamily="34" charset="0"/>
                <a:ea typeface="Open Sans" panose="020B0606030504020204" pitchFamily="34" charset="0"/>
                <a:cs typeface="Open Sans" panose="020B0606030504020204" pitchFamily="34" charset="0"/>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p>
          <a:p>
            <a:pPr defTabSz="457189">
              <a:lnSpc>
                <a:spcPct val="114000"/>
              </a:lnSpc>
              <a:spcAft>
                <a:spcPts val="1200"/>
              </a:spcAft>
              <a:defRPr/>
            </a:pPr>
            <a:r>
              <a:rPr lang="en-US" sz="1450" i="1" dirty="0">
                <a:solidFill>
                  <a:srgbClr val="000000"/>
                </a:solidFill>
                <a:latin typeface="Open Sans" panose="020B0606030504020204" pitchFamily="34" charset="0"/>
                <a:ea typeface="Open Sans" panose="020B0606030504020204" pitchFamily="34" charset="0"/>
                <a:cs typeface="Open Sans" panose="020B0606030504020204" pitchFamily="34" charset="0"/>
              </a:rPr>
              <a:t>There are no saviors — only partners, advocates, and allies. We agree to help make the RESULTS movement a respectful, inclusive space.</a:t>
            </a:r>
          </a:p>
          <a:p>
            <a:pPr defTabSz="457189">
              <a:defRPr/>
            </a:pPr>
            <a:r>
              <a:rPr lang="en-US" sz="1450" dirty="0">
                <a:solidFill>
                  <a:srgbClr val="000000"/>
                </a:solidFill>
                <a:latin typeface="Open Sans" panose="020B0606030504020204" pitchFamily="34" charset="0"/>
                <a:ea typeface="Open Sans" panose="020B0606030504020204" pitchFamily="34" charset="0"/>
                <a:cs typeface="Open Sans" panose="020B0606030504020204" pitchFamily="34" charset="0"/>
              </a:rPr>
              <a:t>Find all our anti-oppression resources at:  </a:t>
            </a:r>
            <a:r>
              <a:rPr lang="en-US" sz="145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3"/>
              </a:rPr>
              <a:t>https://results.org/volunteers/anti-oppression/</a:t>
            </a:r>
            <a:r>
              <a:rPr lang="en-US" sz="145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 name="Rectangle 5">
            <a:extLst>
              <a:ext uri="{FF2B5EF4-FFF2-40B4-BE49-F238E27FC236}">
                <a16:creationId xmlns:a16="http://schemas.microsoft.com/office/drawing/2014/main" id="{6C542F64-7D1E-47E2-A286-B4E072C88045}"/>
              </a:ext>
            </a:extLst>
          </p:cNvPr>
          <p:cNvSpPr>
            <a:spLocks noChangeArrowheads="1"/>
          </p:cNvSpPr>
          <p:nvPr/>
        </p:nvSpPr>
        <p:spPr bwMode="auto">
          <a:xfrm>
            <a:off x="0" y="7802"/>
            <a:ext cx="2370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2</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95478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a:t>Anti-Poverty Effects of Voucher Expansion</a:t>
            </a:r>
            <a:endParaRPr sz="3500" dirty="0"/>
          </a:p>
        </p:txBody>
      </p:sp>
      <p:graphicFrame>
        <p:nvGraphicFramePr>
          <p:cNvPr id="4" name="Chart 3">
            <a:extLst>
              <a:ext uri="{FF2B5EF4-FFF2-40B4-BE49-F238E27FC236}">
                <a16:creationId xmlns:a16="http://schemas.microsoft.com/office/drawing/2014/main" id="{6C0F6198-5F73-4A93-A8BB-7DC1F473E6DF}"/>
              </a:ext>
            </a:extLst>
          </p:cNvPr>
          <p:cNvGraphicFramePr>
            <a:graphicFrameLocks/>
          </p:cNvGraphicFramePr>
          <p:nvPr/>
        </p:nvGraphicFramePr>
        <p:xfrm>
          <a:off x="905855" y="1393656"/>
          <a:ext cx="6883830" cy="33407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694EBB2-2D5C-4C34-A28B-DA528C853F12}"/>
              </a:ext>
            </a:extLst>
          </p:cNvPr>
          <p:cNvSpPr txBox="1"/>
          <p:nvPr/>
        </p:nvSpPr>
        <p:spPr>
          <a:xfrm>
            <a:off x="491127" y="2845750"/>
            <a:ext cx="4489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p:sp>
        <p:nvSpPr>
          <p:cNvPr id="6" name="TextBox 5">
            <a:extLst>
              <a:ext uri="{FF2B5EF4-FFF2-40B4-BE49-F238E27FC236}">
                <a16:creationId xmlns:a16="http://schemas.microsoft.com/office/drawing/2014/main" id="{50479EC5-A6C4-45CA-A329-570E31758CD0}"/>
              </a:ext>
            </a:extLst>
          </p:cNvPr>
          <p:cNvSpPr txBox="1"/>
          <p:nvPr/>
        </p:nvSpPr>
        <p:spPr>
          <a:xfrm>
            <a:off x="2803021" y="1166783"/>
            <a:ext cx="329013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Percent living in SPM poverty nationwide</a:t>
            </a:r>
          </a:p>
        </p:txBody>
      </p:sp>
      <p:sp>
        <p:nvSpPr>
          <p:cNvPr id="7" name="TextBox 6">
            <a:extLst>
              <a:ext uri="{FF2B5EF4-FFF2-40B4-BE49-F238E27FC236}">
                <a16:creationId xmlns:a16="http://schemas.microsoft.com/office/drawing/2014/main" id="{B48884B2-5F77-4589-858C-9C1DE0806FBF}"/>
              </a:ext>
            </a:extLst>
          </p:cNvPr>
          <p:cNvSpPr txBox="1"/>
          <p:nvPr/>
        </p:nvSpPr>
        <p:spPr>
          <a:xfrm>
            <a:off x="371486" y="4880339"/>
            <a:ext cx="75248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50000"/>
                  </a:srgbClr>
                </a:solidFill>
                <a:effectLst/>
                <a:uLnTx/>
                <a:uFillTx/>
                <a:latin typeface="Arial"/>
                <a:cs typeface="Arial"/>
                <a:sym typeface="Arial"/>
              </a:rPr>
              <a:t>*</a:t>
            </a:r>
            <a:r>
              <a:rPr kumimoji="0" lang="en-US" sz="1200" b="0" i="1" u="none" strike="noStrike" kern="0" cap="none" spc="0" normalizeH="0" baseline="0" noProof="0" dirty="0">
                <a:ln>
                  <a:noFill/>
                </a:ln>
                <a:solidFill>
                  <a:srgbClr val="FFFFFF">
                    <a:lumMod val="50000"/>
                  </a:srgbClr>
                </a:solidFill>
                <a:effectLst/>
                <a:uLnTx/>
                <a:uFillTx/>
                <a:latin typeface="Times New Roman" panose="02020603050405020304" pitchFamily="18" charset="0"/>
                <a:cs typeface="Times New Roman" panose="02020603050405020304" pitchFamily="18" charset="0"/>
                <a:sym typeface="Arial"/>
              </a:rPr>
              <a:t>Based on pre-pandemic data; does not account for American Rescue Plan and other pandemic economic relief efforts</a:t>
            </a:r>
          </a:p>
        </p:txBody>
      </p:sp>
      <p:sp>
        <p:nvSpPr>
          <p:cNvPr id="8" name="TextBox 7">
            <a:extLst>
              <a:ext uri="{FF2B5EF4-FFF2-40B4-BE49-F238E27FC236}">
                <a16:creationId xmlns:a16="http://schemas.microsoft.com/office/drawing/2014/main" id="{6864AB4F-A86C-49C3-92B2-15E629E07220}"/>
              </a:ext>
            </a:extLst>
          </p:cNvPr>
          <p:cNvSpPr txBox="1"/>
          <p:nvPr/>
        </p:nvSpPr>
        <p:spPr>
          <a:xfrm>
            <a:off x="7896313" y="2442586"/>
            <a:ext cx="1042588" cy="954107"/>
          </a:xfrm>
          <a:prstGeom prst="rect">
            <a:avLst/>
          </a:prstGeom>
          <a:noFill/>
          <a:ln>
            <a:solidFill>
              <a:schemeClr val="accent2">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Access full poverty results </a:t>
            </a:r>
            <a:b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br>
            <a:r>
              <a:rPr kumimoji="0" lang="en-US" sz="14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4"/>
              </a:rPr>
              <a:t>here</a:t>
            </a:r>
            <a:endParaRPr kumimoji="0" lang="en-US" sz="14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740872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11;p20">
            <a:extLst>
              <a:ext uri="{FF2B5EF4-FFF2-40B4-BE49-F238E27FC236}">
                <a16:creationId xmlns:a16="http://schemas.microsoft.com/office/drawing/2014/main" id="{F73E05F0-4023-4E0E-B875-F900FDCD0D10}"/>
              </a:ext>
            </a:extLst>
          </p:cNvPr>
          <p:cNvSpPr txBox="1">
            <a:spLocks noGrp="1"/>
          </p:cNvSpPr>
          <p:nvPr>
            <p:ph type="title"/>
          </p:nvPr>
        </p:nvSpPr>
        <p:spPr>
          <a:xfrm>
            <a:off x="542400" y="287549"/>
            <a:ext cx="8070377" cy="79231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a:t>Anti-Poverty Effects of Voucher Expansion</a:t>
            </a:r>
            <a:endParaRPr sz="3500" dirty="0"/>
          </a:p>
        </p:txBody>
      </p:sp>
      <p:sp>
        <p:nvSpPr>
          <p:cNvPr id="7" name="Rectangle 6">
            <a:extLst>
              <a:ext uri="{FF2B5EF4-FFF2-40B4-BE49-F238E27FC236}">
                <a16:creationId xmlns:a16="http://schemas.microsoft.com/office/drawing/2014/main" id="{F0703747-43B9-42B4-8E71-D0E258E7BDCD}"/>
              </a:ext>
            </a:extLst>
          </p:cNvPr>
          <p:cNvSpPr/>
          <p:nvPr/>
        </p:nvSpPr>
        <p:spPr>
          <a:xfrm>
            <a:off x="6890799" y="4063637"/>
            <a:ext cx="1991170" cy="1012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Garamond" panose="02020404030301010803"/>
              <a:ea typeface="+mn-ea"/>
              <a:cs typeface="+mn-cs"/>
              <a:sym typeface="Arial"/>
            </a:endParaRPr>
          </a:p>
        </p:txBody>
      </p:sp>
      <p:graphicFrame>
        <p:nvGraphicFramePr>
          <p:cNvPr id="6" name="Chart 5">
            <a:extLst>
              <a:ext uri="{FF2B5EF4-FFF2-40B4-BE49-F238E27FC236}">
                <a16:creationId xmlns:a16="http://schemas.microsoft.com/office/drawing/2014/main" id="{EDF534A4-E086-4A2A-AC66-8E452044EDFF}"/>
              </a:ext>
            </a:extLst>
          </p:cNvPr>
          <p:cNvGraphicFramePr>
            <a:graphicFrameLocks/>
          </p:cNvGraphicFramePr>
          <p:nvPr/>
        </p:nvGraphicFramePr>
        <p:xfrm>
          <a:off x="498437" y="1348366"/>
          <a:ext cx="8339568" cy="36558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22D789E-9EC5-472A-ADC2-DC8785D81910}"/>
              </a:ext>
            </a:extLst>
          </p:cNvPr>
          <p:cNvSpPr txBox="1"/>
          <p:nvPr/>
        </p:nvSpPr>
        <p:spPr>
          <a:xfrm>
            <a:off x="2926935" y="1194477"/>
            <a:ext cx="329013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Percent living in SPM poverty nationwide</a:t>
            </a:r>
          </a:p>
        </p:txBody>
      </p:sp>
      <p:sp>
        <p:nvSpPr>
          <p:cNvPr id="9" name="TextBox 8">
            <a:extLst>
              <a:ext uri="{FF2B5EF4-FFF2-40B4-BE49-F238E27FC236}">
                <a16:creationId xmlns:a16="http://schemas.microsoft.com/office/drawing/2014/main" id="{DF483A5F-0CD8-41C8-AAE9-473007CC8424}"/>
              </a:ext>
            </a:extLst>
          </p:cNvPr>
          <p:cNvSpPr txBox="1"/>
          <p:nvPr/>
        </p:nvSpPr>
        <p:spPr>
          <a:xfrm>
            <a:off x="123819" y="2852297"/>
            <a:ext cx="4489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p>
        </p:txBody>
      </p:sp>
      <p:sp>
        <p:nvSpPr>
          <p:cNvPr id="10" name="Oval 9">
            <a:extLst>
              <a:ext uri="{FF2B5EF4-FFF2-40B4-BE49-F238E27FC236}">
                <a16:creationId xmlns:a16="http://schemas.microsoft.com/office/drawing/2014/main" id="{0ED9C74C-67BD-4A93-9823-F2E45CCCDF11}"/>
              </a:ext>
            </a:extLst>
          </p:cNvPr>
          <p:cNvSpPr/>
          <p:nvPr/>
        </p:nvSpPr>
        <p:spPr>
          <a:xfrm>
            <a:off x="1666192" y="2277407"/>
            <a:ext cx="520699" cy="448701"/>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srgbClr val="FFFFFF"/>
              </a:solidFill>
              <a:effectLst/>
              <a:uLnTx/>
              <a:uFillTx/>
              <a:latin typeface="Garamond" panose="02020404030301010803"/>
              <a:ea typeface="+mn-ea"/>
              <a:cs typeface="+mn-cs"/>
              <a:sym typeface="Arial"/>
            </a:endParaRPr>
          </a:p>
        </p:txBody>
      </p:sp>
      <p:cxnSp>
        <p:nvCxnSpPr>
          <p:cNvPr id="12" name="Straight Arrow Connector 11">
            <a:extLst>
              <a:ext uri="{FF2B5EF4-FFF2-40B4-BE49-F238E27FC236}">
                <a16:creationId xmlns:a16="http://schemas.microsoft.com/office/drawing/2014/main" id="{6B96468A-ED54-4541-B462-81BBD563D0A5}"/>
              </a:ext>
            </a:extLst>
          </p:cNvPr>
          <p:cNvCxnSpPr>
            <a:cxnSpLocks/>
          </p:cNvCxnSpPr>
          <p:nvPr/>
        </p:nvCxnSpPr>
        <p:spPr>
          <a:xfrm>
            <a:off x="1810282" y="2348933"/>
            <a:ext cx="0" cy="30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
            <a:extLst>
              <a:ext uri="{FF2B5EF4-FFF2-40B4-BE49-F238E27FC236}">
                <a16:creationId xmlns:a16="http://schemas.microsoft.com/office/drawing/2014/main" id="{4AD53945-7A62-4710-903F-44440859562C}"/>
              </a:ext>
            </a:extLst>
          </p:cNvPr>
          <p:cNvSpPr txBox="1"/>
          <p:nvPr/>
        </p:nvSpPr>
        <p:spPr>
          <a:xfrm>
            <a:off x="1738237" y="2348933"/>
            <a:ext cx="448654" cy="3077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1" u="none" strike="noStrike" kern="0" cap="none" spc="0" normalizeH="0" baseline="0" noProof="0" dirty="0">
                <a:ln>
                  <a:noFill/>
                </a:ln>
                <a:solidFill>
                  <a:srgbClr val="6DAEDF">
                    <a:lumMod val="50000"/>
                  </a:srgbClr>
                </a:solidFill>
                <a:effectLst/>
                <a:uLnTx/>
                <a:uFillTx/>
                <a:latin typeface="Garamond" panose="02020404030301010803"/>
                <a:ea typeface="+mn-ea"/>
                <a:cs typeface="+mn-cs"/>
                <a:sym typeface="Arial"/>
              </a:rPr>
              <a:t>19%</a:t>
            </a:r>
          </a:p>
        </p:txBody>
      </p:sp>
      <p:sp>
        <p:nvSpPr>
          <p:cNvPr id="15" name="Oval 14">
            <a:extLst>
              <a:ext uri="{FF2B5EF4-FFF2-40B4-BE49-F238E27FC236}">
                <a16:creationId xmlns:a16="http://schemas.microsoft.com/office/drawing/2014/main" id="{D8188285-B7D0-4BF1-BCE0-326C7379E6B3}"/>
              </a:ext>
            </a:extLst>
          </p:cNvPr>
          <p:cNvSpPr/>
          <p:nvPr/>
        </p:nvSpPr>
        <p:spPr>
          <a:xfrm>
            <a:off x="2920999" y="2696326"/>
            <a:ext cx="520699" cy="448701"/>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srgbClr val="FFFFFF"/>
              </a:solidFill>
              <a:effectLst/>
              <a:uLnTx/>
              <a:uFillTx/>
              <a:latin typeface="Garamond" panose="02020404030301010803"/>
              <a:ea typeface="+mn-ea"/>
              <a:cs typeface="+mn-cs"/>
              <a:sym typeface="Arial"/>
            </a:endParaRPr>
          </a:p>
        </p:txBody>
      </p:sp>
      <p:cxnSp>
        <p:nvCxnSpPr>
          <p:cNvPr id="16" name="Straight Arrow Connector 15">
            <a:extLst>
              <a:ext uri="{FF2B5EF4-FFF2-40B4-BE49-F238E27FC236}">
                <a16:creationId xmlns:a16="http://schemas.microsoft.com/office/drawing/2014/main" id="{AB86E3D6-3CA9-42C2-8140-FD1154DA914E}"/>
              </a:ext>
            </a:extLst>
          </p:cNvPr>
          <p:cNvCxnSpPr>
            <a:cxnSpLocks/>
          </p:cNvCxnSpPr>
          <p:nvPr/>
        </p:nvCxnSpPr>
        <p:spPr>
          <a:xfrm>
            <a:off x="3055723" y="2766787"/>
            <a:ext cx="0" cy="30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
            <a:extLst>
              <a:ext uri="{FF2B5EF4-FFF2-40B4-BE49-F238E27FC236}">
                <a16:creationId xmlns:a16="http://schemas.microsoft.com/office/drawing/2014/main" id="{2A3CF3B9-2108-468C-9DC4-F47F311F840A}"/>
              </a:ext>
            </a:extLst>
          </p:cNvPr>
          <p:cNvSpPr txBox="1"/>
          <p:nvPr/>
        </p:nvSpPr>
        <p:spPr>
          <a:xfrm>
            <a:off x="2993044" y="2766786"/>
            <a:ext cx="448654" cy="3077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1" u="none" strike="noStrike" kern="0" cap="none" spc="0" normalizeH="0" baseline="0" noProof="0" dirty="0">
                <a:ln>
                  <a:noFill/>
                </a:ln>
                <a:solidFill>
                  <a:srgbClr val="6DAEDF">
                    <a:lumMod val="50000"/>
                  </a:srgbClr>
                </a:solidFill>
                <a:effectLst/>
                <a:uLnTx/>
                <a:uFillTx/>
                <a:latin typeface="Garamond" panose="02020404030301010803"/>
                <a:ea typeface="+mn-ea"/>
                <a:cs typeface="+mn-cs"/>
                <a:sym typeface="Arial"/>
              </a:rPr>
              <a:t>21%</a:t>
            </a:r>
          </a:p>
        </p:txBody>
      </p:sp>
      <p:sp>
        <p:nvSpPr>
          <p:cNvPr id="18" name="Oval 17">
            <a:extLst>
              <a:ext uri="{FF2B5EF4-FFF2-40B4-BE49-F238E27FC236}">
                <a16:creationId xmlns:a16="http://schemas.microsoft.com/office/drawing/2014/main" id="{B94E0C8E-068E-4F58-9E8A-9B3932EAAA0A}"/>
              </a:ext>
            </a:extLst>
          </p:cNvPr>
          <p:cNvSpPr/>
          <p:nvPr/>
        </p:nvSpPr>
        <p:spPr>
          <a:xfrm>
            <a:off x="4175806" y="2284637"/>
            <a:ext cx="520699" cy="448701"/>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srgbClr val="FFFFFF"/>
              </a:solidFill>
              <a:effectLst/>
              <a:uLnTx/>
              <a:uFillTx/>
              <a:latin typeface="Garamond" panose="02020404030301010803"/>
              <a:ea typeface="+mn-ea"/>
              <a:cs typeface="+mn-cs"/>
              <a:sym typeface="Arial"/>
            </a:endParaRPr>
          </a:p>
        </p:txBody>
      </p:sp>
      <p:cxnSp>
        <p:nvCxnSpPr>
          <p:cNvPr id="19" name="Straight Arrow Connector 18">
            <a:extLst>
              <a:ext uri="{FF2B5EF4-FFF2-40B4-BE49-F238E27FC236}">
                <a16:creationId xmlns:a16="http://schemas.microsoft.com/office/drawing/2014/main" id="{AFDF9C83-9BC2-471D-B734-532894BE722A}"/>
              </a:ext>
            </a:extLst>
          </p:cNvPr>
          <p:cNvCxnSpPr>
            <a:cxnSpLocks/>
          </p:cNvCxnSpPr>
          <p:nvPr/>
        </p:nvCxnSpPr>
        <p:spPr>
          <a:xfrm>
            <a:off x="4310530" y="2355098"/>
            <a:ext cx="0" cy="30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
            <a:extLst>
              <a:ext uri="{FF2B5EF4-FFF2-40B4-BE49-F238E27FC236}">
                <a16:creationId xmlns:a16="http://schemas.microsoft.com/office/drawing/2014/main" id="{E181CDC4-EE94-44DB-82FE-939989BC65EB}"/>
              </a:ext>
            </a:extLst>
          </p:cNvPr>
          <p:cNvSpPr txBox="1"/>
          <p:nvPr/>
        </p:nvSpPr>
        <p:spPr>
          <a:xfrm>
            <a:off x="4214557" y="2370971"/>
            <a:ext cx="520699" cy="3077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1" u="none" strike="noStrike" kern="0" cap="none" spc="0" normalizeH="0" baseline="0" noProof="0" dirty="0">
                <a:ln>
                  <a:noFill/>
                </a:ln>
                <a:solidFill>
                  <a:srgbClr val="6DAEDF">
                    <a:lumMod val="50000"/>
                  </a:srgbClr>
                </a:solidFill>
                <a:effectLst/>
                <a:uLnTx/>
                <a:uFillTx/>
                <a:latin typeface="Garamond" panose="02020404030301010803"/>
                <a:ea typeface="+mn-ea"/>
                <a:cs typeface="+mn-cs"/>
                <a:sym typeface="Arial"/>
              </a:rPr>
              <a:t>26%</a:t>
            </a:r>
          </a:p>
        </p:txBody>
      </p:sp>
      <p:sp>
        <p:nvSpPr>
          <p:cNvPr id="21" name="Oval 20">
            <a:extLst>
              <a:ext uri="{FF2B5EF4-FFF2-40B4-BE49-F238E27FC236}">
                <a16:creationId xmlns:a16="http://schemas.microsoft.com/office/drawing/2014/main" id="{29BC0F50-8724-439D-A1E8-98CBBFB79C88}"/>
              </a:ext>
            </a:extLst>
          </p:cNvPr>
          <p:cNvSpPr/>
          <p:nvPr/>
        </p:nvSpPr>
        <p:spPr>
          <a:xfrm>
            <a:off x="5493228" y="2449983"/>
            <a:ext cx="520699" cy="448701"/>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srgbClr val="FFFFFF"/>
              </a:solidFill>
              <a:effectLst/>
              <a:uLnTx/>
              <a:uFillTx/>
              <a:latin typeface="Garamond" panose="02020404030301010803"/>
              <a:ea typeface="+mn-ea"/>
              <a:cs typeface="+mn-cs"/>
              <a:sym typeface="Arial"/>
            </a:endParaRPr>
          </a:p>
        </p:txBody>
      </p:sp>
      <p:cxnSp>
        <p:nvCxnSpPr>
          <p:cNvPr id="22" name="Straight Arrow Connector 21">
            <a:extLst>
              <a:ext uri="{FF2B5EF4-FFF2-40B4-BE49-F238E27FC236}">
                <a16:creationId xmlns:a16="http://schemas.microsoft.com/office/drawing/2014/main" id="{7DBFADD5-88B2-4D0C-9D45-7F970A0EAA73}"/>
              </a:ext>
            </a:extLst>
          </p:cNvPr>
          <p:cNvCxnSpPr>
            <a:cxnSpLocks/>
          </p:cNvCxnSpPr>
          <p:nvPr/>
        </p:nvCxnSpPr>
        <p:spPr>
          <a:xfrm>
            <a:off x="5625159" y="2520444"/>
            <a:ext cx="0" cy="30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1">
            <a:extLst>
              <a:ext uri="{FF2B5EF4-FFF2-40B4-BE49-F238E27FC236}">
                <a16:creationId xmlns:a16="http://schemas.microsoft.com/office/drawing/2014/main" id="{BAD482DF-7073-4F29-9EFF-EE17478E5AED}"/>
              </a:ext>
            </a:extLst>
          </p:cNvPr>
          <p:cNvSpPr txBox="1"/>
          <p:nvPr/>
        </p:nvSpPr>
        <p:spPr>
          <a:xfrm>
            <a:off x="5532085" y="2530389"/>
            <a:ext cx="520699" cy="3077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1" u="none" strike="noStrike" kern="0" cap="none" spc="0" normalizeH="0" baseline="0" noProof="0" dirty="0">
                <a:ln>
                  <a:noFill/>
                </a:ln>
                <a:solidFill>
                  <a:srgbClr val="6DAEDF">
                    <a:lumMod val="50000"/>
                  </a:srgbClr>
                </a:solidFill>
                <a:effectLst/>
                <a:uLnTx/>
                <a:uFillTx/>
                <a:latin typeface="Garamond" panose="02020404030301010803"/>
                <a:ea typeface="+mn-ea"/>
                <a:cs typeface="+mn-cs"/>
                <a:sym typeface="Arial"/>
              </a:rPr>
              <a:t>34%</a:t>
            </a:r>
          </a:p>
        </p:txBody>
      </p:sp>
      <p:sp>
        <p:nvSpPr>
          <p:cNvPr id="24" name="Oval 23">
            <a:extLst>
              <a:ext uri="{FF2B5EF4-FFF2-40B4-BE49-F238E27FC236}">
                <a16:creationId xmlns:a16="http://schemas.microsoft.com/office/drawing/2014/main" id="{7F09F787-56FF-4C1C-9DA3-EC49740D2084}"/>
              </a:ext>
            </a:extLst>
          </p:cNvPr>
          <p:cNvSpPr/>
          <p:nvPr/>
        </p:nvSpPr>
        <p:spPr>
          <a:xfrm>
            <a:off x="6771899" y="2812611"/>
            <a:ext cx="520699" cy="448701"/>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srgbClr val="FFFFFF"/>
              </a:solidFill>
              <a:effectLst/>
              <a:uLnTx/>
              <a:uFillTx/>
              <a:latin typeface="Garamond" panose="02020404030301010803"/>
              <a:ea typeface="+mn-ea"/>
              <a:cs typeface="+mn-cs"/>
              <a:sym typeface="Arial"/>
            </a:endParaRPr>
          </a:p>
        </p:txBody>
      </p:sp>
      <p:cxnSp>
        <p:nvCxnSpPr>
          <p:cNvPr id="25" name="Straight Arrow Connector 24">
            <a:extLst>
              <a:ext uri="{FF2B5EF4-FFF2-40B4-BE49-F238E27FC236}">
                <a16:creationId xmlns:a16="http://schemas.microsoft.com/office/drawing/2014/main" id="{806DE21B-6194-488B-9711-21D609B7A14D}"/>
              </a:ext>
            </a:extLst>
          </p:cNvPr>
          <p:cNvCxnSpPr>
            <a:cxnSpLocks/>
          </p:cNvCxnSpPr>
          <p:nvPr/>
        </p:nvCxnSpPr>
        <p:spPr>
          <a:xfrm>
            <a:off x="6908493" y="2873465"/>
            <a:ext cx="0" cy="30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1">
            <a:extLst>
              <a:ext uri="{FF2B5EF4-FFF2-40B4-BE49-F238E27FC236}">
                <a16:creationId xmlns:a16="http://schemas.microsoft.com/office/drawing/2014/main" id="{E7C8DD3B-27A3-4442-887F-113B8F20FF9C}"/>
              </a:ext>
            </a:extLst>
          </p:cNvPr>
          <p:cNvSpPr txBox="1"/>
          <p:nvPr/>
        </p:nvSpPr>
        <p:spPr>
          <a:xfrm>
            <a:off x="6802559" y="2883074"/>
            <a:ext cx="520699" cy="3077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1" u="none" strike="noStrike" kern="0" cap="none" spc="0" normalizeH="0" baseline="0" noProof="0" dirty="0">
                <a:ln>
                  <a:noFill/>
                </a:ln>
                <a:solidFill>
                  <a:srgbClr val="6DAEDF">
                    <a:lumMod val="50000"/>
                  </a:srgbClr>
                </a:solidFill>
                <a:effectLst/>
                <a:uLnTx/>
                <a:uFillTx/>
                <a:latin typeface="Garamond" panose="02020404030301010803"/>
                <a:ea typeface="+mn-ea"/>
                <a:cs typeface="+mn-cs"/>
                <a:sym typeface="Arial"/>
              </a:rPr>
              <a:t>23%</a:t>
            </a:r>
          </a:p>
        </p:txBody>
      </p:sp>
      <p:sp>
        <p:nvSpPr>
          <p:cNvPr id="27" name="Oval 26">
            <a:extLst>
              <a:ext uri="{FF2B5EF4-FFF2-40B4-BE49-F238E27FC236}">
                <a16:creationId xmlns:a16="http://schemas.microsoft.com/office/drawing/2014/main" id="{933DED76-0109-4AEF-9A0D-F0568D079083}"/>
              </a:ext>
            </a:extLst>
          </p:cNvPr>
          <p:cNvSpPr/>
          <p:nvPr/>
        </p:nvSpPr>
        <p:spPr>
          <a:xfrm>
            <a:off x="8050570" y="3081664"/>
            <a:ext cx="520699" cy="448701"/>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srgbClr val="FFFFFF"/>
              </a:solidFill>
              <a:effectLst/>
              <a:uLnTx/>
              <a:uFillTx/>
              <a:latin typeface="Garamond" panose="02020404030301010803"/>
              <a:ea typeface="+mn-ea"/>
              <a:cs typeface="+mn-cs"/>
              <a:sym typeface="Arial"/>
            </a:endParaRPr>
          </a:p>
        </p:txBody>
      </p:sp>
      <p:cxnSp>
        <p:nvCxnSpPr>
          <p:cNvPr id="28" name="Straight Arrow Connector 27">
            <a:extLst>
              <a:ext uri="{FF2B5EF4-FFF2-40B4-BE49-F238E27FC236}">
                <a16:creationId xmlns:a16="http://schemas.microsoft.com/office/drawing/2014/main" id="{43D01DB6-F65F-4390-99CD-643416B939E7}"/>
              </a:ext>
            </a:extLst>
          </p:cNvPr>
          <p:cNvCxnSpPr>
            <a:cxnSpLocks/>
          </p:cNvCxnSpPr>
          <p:nvPr/>
        </p:nvCxnSpPr>
        <p:spPr>
          <a:xfrm>
            <a:off x="8188938" y="3152125"/>
            <a:ext cx="0" cy="307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1">
            <a:extLst>
              <a:ext uri="{FF2B5EF4-FFF2-40B4-BE49-F238E27FC236}">
                <a16:creationId xmlns:a16="http://schemas.microsoft.com/office/drawing/2014/main" id="{F3CB3BC4-B37F-4852-BAEB-344E606D8A7F}"/>
              </a:ext>
            </a:extLst>
          </p:cNvPr>
          <p:cNvSpPr txBox="1"/>
          <p:nvPr/>
        </p:nvSpPr>
        <p:spPr>
          <a:xfrm>
            <a:off x="8092078" y="3176266"/>
            <a:ext cx="520699" cy="3077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1" u="none" strike="noStrike" kern="0" cap="none" spc="0" normalizeH="0" baseline="0" noProof="0" dirty="0">
                <a:ln>
                  <a:noFill/>
                </a:ln>
                <a:solidFill>
                  <a:srgbClr val="6DAEDF">
                    <a:lumMod val="50000"/>
                  </a:srgbClr>
                </a:solidFill>
                <a:effectLst/>
                <a:uLnTx/>
                <a:uFillTx/>
                <a:latin typeface="Garamond" panose="02020404030301010803"/>
                <a:ea typeface="+mn-ea"/>
                <a:cs typeface="+mn-cs"/>
                <a:sym typeface="Arial"/>
              </a:rPr>
              <a:t>14%</a:t>
            </a:r>
          </a:p>
        </p:txBody>
      </p:sp>
      <p:sp>
        <p:nvSpPr>
          <p:cNvPr id="31" name="TextBox 30">
            <a:extLst>
              <a:ext uri="{FF2B5EF4-FFF2-40B4-BE49-F238E27FC236}">
                <a16:creationId xmlns:a16="http://schemas.microsoft.com/office/drawing/2014/main" id="{270C2938-6223-47C5-8CB8-FA4807C942E9}"/>
              </a:ext>
            </a:extLst>
          </p:cNvPr>
          <p:cNvSpPr txBox="1"/>
          <p:nvPr/>
        </p:nvSpPr>
        <p:spPr>
          <a:xfrm>
            <a:off x="371486" y="4880339"/>
            <a:ext cx="870414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lumMod val="50000"/>
                  </a:srgbClr>
                </a:solidFill>
                <a:effectLst/>
                <a:uLnTx/>
                <a:uFillTx/>
                <a:latin typeface="Arial"/>
                <a:cs typeface="Arial"/>
                <a:sym typeface="Arial"/>
              </a:rPr>
              <a:t>*</a:t>
            </a:r>
            <a:r>
              <a:rPr kumimoji="0" lang="en-US" sz="1200" b="0" i="1" u="none" strike="noStrike" kern="0" cap="none" spc="0" normalizeH="0" baseline="0" noProof="0" dirty="0">
                <a:ln>
                  <a:noFill/>
                </a:ln>
                <a:solidFill>
                  <a:srgbClr val="FFFFFF">
                    <a:lumMod val="50000"/>
                  </a:srgbClr>
                </a:solidFill>
                <a:effectLst/>
                <a:uLnTx/>
                <a:uFillTx/>
                <a:latin typeface="Times New Roman" panose="02020603050405020304" pitchFamily="18" charset="0"/>
                <a:cs typeface="Times New Roman" panose="02020603050405020304" pitchFamily="18" charset="0"/>
                <a:sym typeface="Arial"/>
              </a:rPr>
              <a:t>Based on pre-pandemic data; does not account for American Rescue Plan and other pandemic economic relief efforts; full results </a:t>
            </a:r>
            <a:r>
              <a:rPr kumimoji="0" lang="en-US" sz="1200" b="1" i="1" u="none" strike="noStrike" kern="0" cap="none" spc="0" normalizeH="0" baseline="0" noProof="0" dirty="0">
                <a:ln>
                  <a:noFill/>
                </a:ln>
                <a:solidFill>
                  <a:srgbClr val="FFFFFF">
                    <a:lumMod val="50000"/>
                  </a:srgbClr>
                </a:solidFill>
                <a:effectLst/>
                <a:uLnTx/>
                <a:uFillTx/>
                <a:latin typeface="Times New Roman" panose="02020603050405020304" pitchFamily="18" charset="0"/>
                <a:cs typeface="Times New Roman" panose="02020603050405020304" pitchFamily="18" charset="0"/>
                <a:sym typeface="Arial"/>
                <a:hlinkClick r:id="rId4"/>
              </a:rPr>
              <a:t>here</a:t>
            </a:r>
            <a:r>
              <a:rPr kumimoji="0" lang="en-US" sz="1200" b="0" i="1" u="none" strike="noStrike" kern="0" cap="none" spc="0" normalizeH="0" baseline="0" noProof="0" dirty="0">
                <a:ln>
                  <a:noFill/>
                </a:ln>
                <a:solidFill>
                  <a:srgbClr val="FFFFFF">
                    <a:lumMod val="50000"/>
                  </a:srgbClr>
                </a:solidFill>
                <a:effectLst/>
                <a:uLnTx/>
                <a:uFillTx/>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1358012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749317A-BE06-4312-9B75-E3D86731B68E}"/>
              </a:ext>
            </a:extLst>
          </p:cNvPr>
          <p:cNvPicPr>
            <a:picLocks noChangeAspect="1"/>
          </p:cNvPicPr>
          <p:nvPr/>
        </p:nvPicPr>
        <p:blipFill rotWithShape="1">
          <a:blip r:embed="rId3"/>
          <a:srcRect l="83077" t="52281" r="11592" b="29045"/>
          <a:stretch/>
        </p:blipFill>
        <p:spPr>
          <a:xfrm>
            <a:off x="4065911" y="3397993"/>
            <a:ext cx="1722501" cy="1697061"/>
          </a:xfrm>
          <a:prstGeom prst="rect">
            <a:avLst/>
          </a:prstGeom>
        </p:spPr>
      </p:pic>
      <p:sp>
        <p:nvSpPr>
          <p:cNvPr id="2" name="Title 1">
            <a:extLst>
              <a:ext uri="{FF2B5EF4-FFF2-40B4-BE49-F238E27FC236}">
                <a16:creationId xmlns:a16="http://schemas.microsoft.com/office/drawing/2014/main" id="{9E555EAD-3CAF-4070-B71C-37E7080ACDC7}"/>
              </a:ext>
            </a:extLst>
          </p:cNvPr>
          <p:cNvSpPr>
            <a:spLocks noGrp="1"/>
          </p:cNvSpPr>
          <p:nvPr>
            <p:ph type="title"/>
          </p:nvPr>
        </p:nvSpPr>
        <p:spPr/>
        <p:txBody>
          <a:bodyPr>
            <a:noAutofit/>
          </a:bodyPr>
          <a:lstStyle/>
          <a:p>
            <a:r>
              <a:rPr lang="en-US" sz="4000" dirty="0"/>
              <a:t>State-Level Results</a:t>
            </a:r>
          </a:p>
        </p:txBody>
      </p:sp>
      <p:sp>
        <p:nvSpPr>
          <p:cNvPr id="4" name="Text Placeholder 3">
            <a:extLst>
              <a:ext uri="{FF2B5EF4-FFF2-40B4-BE49-F238E27FC236}">
                <a16:creationId xmlns:a16="http://schemas.microsoft.com/office/drawing/2014/main" id="{491DC491-14EA-4A53-AC8D-CA446CD52D6D}"/>
              </a:ext>
            </a:extLst>
          </p:cNvPr>
          <p:cNvSpPr>
            <a:spLocks noGrp="1"/>
          </p:cNvSpPr>
          <p:nvPr>
            <p:ph type="body" idx="2"/>
          </p:nvPr>
        </p:nvSpPr>
        <p:spPr>
          <a:xfrm>
            <a:off x="2648963" y="1332175"/>
            <a:ext cx="846268" cy="654238"/>
          </a:xfrm>
        </p:spPr>
        <p:txBody>
          <a:bodyPr>
            <a:normAutofit lnSpcReduction="10000"/>
          </a:bodyPr>
          <a:lstStyle/>
          <a:p>
            <a:pPr marL="139700" indent="0">
              <a:buNone/>
            </a:pPr>
            <a:r>
              <a:rPr lang="en-US" dirty="0"/>
              <a:t>Ex:</a:t>
            </a:r>
          </a:p>
        </p:txBody>
      </p:sp>
      <p:pic>
        <p:nvPicPr>
          <p:cNvPr id="5" name="Picture 4">
            <a:hlinkClick r:id="rId4"/>
            <a:extLst>
              <a:ext uri="{FF2B5EF4-FFF2-40B4-BE49-F238E27FC236}">
                <a16:creationId xmlns:a16="http://schemas.microsoft.com/office/drawing/2014/main" id="{E04BF56C-2D06-4A81-9FA9-402EA2D691A1}"/>
              </a:ext>
            </a:extLst>
          </p:cNvPr>
          <p:cNvPicPr>
            <a:picLocks noChangeAspect="1"/>
          </p:cNvPicPr>
          <p:nvPr/>
        </p:nvPicPr>
        <p:blipFill rotWithShape="1">
          <a:blip r:embed="rId5"/>
          <a:srcRect l="73551" t="13801" r="16449" b="15421"/>
          <a:stretch/>
        </p:blipFill>
        <p:spPr>
          <a:xfrm>
            <a:off x="606749" y="1345478"/>
            <a:ext cx="1956757" cy="3371801"/>
          </a:xfrm>
          <a:prstGeom prst="rect">
            <a:avLst/>
          </a:prstGeom>
        </p:spPr>
      </p:pic>
      <p:sp>
        <p:nvSpPr>
          <p:cNvPr id="6" name="Rectangle 5">
            <a:extLst>
              <a:ext uri="{FF2B5EF4-FFF2-40B4-BE49-F238E27FC236}">
                <a16:creationId xmlns:a16="http://schemas.microsoft.com/office/drawing/2014/main" id="{890B63F4-A8F6-44AB-83A6-B518859E9C64}"/>
              </a:ext>
            </a:extLst>
          </p:cNvPr>
          <p:cNvSpPr/>
          <p:nvPr/>
        </p:nvSpPr>
        <p:spPr>
          <a:xfrm>
            <a:off x="390969" y="4796958"/>
            <a:ext cx="2514601"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Access all state poverty results </a:t>
            </a:r>
            <a:r>
              <a:rPr kumimoji="0" lang="en-US" sz="12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4"/>
              </a:rPr>
              <a:t>here</a:t>
            </a:r>
            <a:endParaRPr kumimoji="0" lang="en-US" sz="12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7" name="Picture 6">
            <a:extLst>
              <a:ext uri="{FF2B5EF4-FFF2-40B4-BE49-F238E27FC236}">
                <a16:creationId xmlns:a16="http://schemas.microsoft.com/office/drawing/2014/main" id="{65E3F33A-CD4F-4D94-8C0A-98AA0DF91A83}"/>
              </a:ext>
            </a:extLst>
          </p:cNvPr>
          <p:cNvPicPr>
            <a:picLocks noChangeAspect="1"/>
          </p:cNvPicPr>
          <p:nvPr/>
        </p:nvPicPr>
        <p:blipFill rotWithShape="1">
          <a:blip r:embed="rId6"/>
          <a:srcRect l="74953" t="25089" r="14673" b="38016"/>
          <a:stretch/>
        </p:blipFill>
        <p:spPr>
          <a:xfrm>
            <a:off x="2709015" y="2256142"/>
            <a:ext cx="1623702" cy="1624119"/>
          </a:xfrm>
          <a:prstGeom prst="rect">
            <a:avLst/>
          </a:prstGeom>
        </p:spPr>
      </p:pic>
      <p:pic>
        <p:nvPicPr>
          <p:cNvPr id="8" name="Picture 7">
            <a:extLst>
              <a:ext uri="{FF2B5EF4-FFF2-40B4-BE49-F238E27FC236}">
                <a16:creationId xmlns:a16="http://schemas.microsoft.com/office/drawing/2014/main" id="{9148319D-7FB4-4A0C-BCDF-9DFC1DD64EBD}"/>
              </a:ext>
            </a:extLst>
          </p:cNvPr>
          <p:cNvPicPr>
            <a:picLocks noChangeAspect="1"/>
          </p:cNvPicPr>
          <p:nvPr/>
        </p:nvPicPr>
        <p:blipFill rotWithShape="1">
          <a:blip r:embed="rId7"/>
          <a:srcRect l="76168" t="33074" r="12804" b="47653"/>
          <a:stretch/>
        </p:blipFill>
        <p:spPr>
          <a:xfrm>
            <a:off x="4883826" y="2132937"/>
            <a:ext cx="1819349" cy="894256"/>
          </a:xfrm>
          <a:prstGeom prst="rect">
            <a:avLst/>
          </a:prstGeom>
        </p:spPr>
      </p:pic>
      <p:pic>
        <p:nvPicPr>
          <p:cNvPr id="10" name="Picture 9">
            <a:extLst>
              <a:ext uri="{FF2B5EF4-FFF2-40B4-BE49-F238E27FC236}">
                <a16:creationId xmlns:a16="http://schemas.microsoft.com/office/drawing/2014/main" id="{722FBA7A-55C0-43BE-81E3-4919DACBBA70}"/>
              </a:ext>
            </a:extLst>
          </p:cNvPr>
          <p:cNvPicPr>
            <a:picLocks noChangeAspect="1"/>
          </p:cNvPicPr>
          <p:nvPr/>
        </p:nvPicPr>
        <p:blipFill rotWithShape="1">
          <a:blip r:embed="rId8"/>
          <a:srcRect l="59439" t="24970" r="31306" b="56368"/>
          <a:stretch/>
        </p:blipFill>
        <p:spPr>
          <a:xfrm>
            <a:off x="6793904" y="1388505"/>
            <a:ext cx="2078441" cy="1178777"/>
          </a:xfrm>
          <a:prstGeom prst="rect">
            <a:avLst/>
          </a:prstGeom>
        </p:spPr>
      </p:pic>
      <p:pic>
        <p:nvPicPr>
          <p:cNvPr id="12" name="Picture 11">
            <a:extLst>
              <a:ext uri="{FF2B5EF4-FFF2-40B4-BE49-F238E27FC236}">
                <a16:creationId xmlns:a16="http://schemas.microsoft.com/office/drawing/2014/main" id="{D781EC45-3DB0-43B6-BA58-0510489793EF}"/>
              </a:ext>
            </a:extLst>
          </p:cNvPr>
          <p:cNvPicPr>
            <a:picLocks noChangeAspect="1"/>
          </p:cNvPicPr>
          <p:nvPr/>
        </p:nvPicPr>
        <p:blipFill rotWithShape="1">
          <a:blip r:embed="rId9"/>
          <a:srcRect l="62673" t="36147" r="28432" b="50875"/>
          <a:stretch/>
        </p:blipFill>
        <p:spPr>
          <a:xfrm>
            <a:off x="6433599" y="2746253"/>
            <a:ext cx="2179178" cy="894256"/>
          </a:xfrm>
          <a:prstGeom prst="rect">
            <a:avLst/>
          </a:prstGeom>
        </p:spPr>
      </p:pic>
      <p:pic>
        <p:nvPicPr>
          <p:cNvPr id="11" name="Picture 10">
            <a:extLst>
              <a:ext uri="{FF2B5EF4-FFF2-40B4-BE49-F238E27FC236}">
                <a16:creationId xmlns:a16="http://schemas.microsoft.com/office/drawing/2014/main" id="{2AB65ECD-B29B-4FAC-A05D-31DB0BBD61F8}"/>
              </a:ext>
            </a:extLst>
          </p:cNvPr>
          <p:cNvPicPr>
            <a:picLocks noChangeAspect="1"/>
          </p:cNvPicPr>
          <p:nvPr/>
        </p:nvPicPr>
        <p:blipFill rotWithShape="1">
          <a:blip r:embed="rId10"/>
          <a:srcRect l="70298" t="33439" r="25280" b="48234"/>
          <a:stretch/>
        </p:blipFill>
        <p:spPr>
          <a:xfrm>
            <a:off x="5905143" y="3259614"/>
            <a:ext cx="1223295" cy="1426293"/>
          </a:xfrm>
          <a:prstGeom prst="rect">
            <a:avLst/>
          </a:prstGeom>
        </p:spPr>
      </p:pic>
      <p:pic>
        <p:nvPicPr>
          <p:cNvPr id="14" name="Picture 13">
            <a:extLst>
              <a:ext uri="{FF2B5EF4-FFF2-40B4-BE49-F238E27FC236}">
                <a16:creationId xmlns:a16="http://schemas.microsoft.com/office/drawing/2014/main" id="{49761D0F-78EF-4AE0-AADC-079C2974A591}"/>
              </a:ext>
            </a:extLst>
          </p:cNvPr>
          <p:cNvPicPr>
            <a:picLocks noChangeAspect="1"/>
          </p:cNvPicPr>
          <p:nvPr/>
        </p:nvPicPr>
        <p:blipFill rotWithShape="1">
          <a:blip r:embed="rId11"/>
          <a:srcRect l="62401" t="26098" r="33248" b="58514"/>
          <a:stretch/>
        </p:blipFill>
        <p:spPr>
          <a:xfrm>
            <a:off x="4066116" y="1263239"/>
            <a:ext cx="1134449" cy="1128238"/>
          </a:xfrm>
          <a:prstGeom prst="rect">
            <a:avLst/>
          </a:prstGeom>
        </p:spPr>
      </p:pic>
      <p:sp>
        <p:nvSpPr>
          <p:cNvPr id="15" name="TextBox 14">
            <a:extLst>
              <a:ext uri="{FF2B5EF4-FFF2-40B4-BE49-F238E27FC236}">
                <a16:creationId xmlns:a16="http://schemas.microsoft.com/office/drawing/2014/main" id="{5D1674C0-581C-4F62-9B29-266C6936D835}"/>
              </a:ext>
            </a:extLst>
          </p:cNvPr>
          <p:cNvSpPr txBox="1"/>
          <p:nvPr/>
        </p:nvSpPr>
        <p:spPr>
          <a:xfrm>
            <a:off x="2905570" y="2468036"/>
            <a:ext cx="5277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CA</a:t>
            </a:r>
          </a:p>
        </p:txBody>
      </p:sp>
      <p:cxnSp>
        <p:nvCxnSpPr>
          <p:cNvPr id="16" name="Straight Arrow Connector 15">
            <a:extLst>
              <a:ext uri="{FF2B5EF4-FFF2-40B4-BE49-F238E27FC236}">
                <a16:creationId xmlns:a16="http://schemas.microsoft.com/office/drawing/2014/main" id="{F5F02156-DF2D-47F1-A35F-57EC4DE8D81D}"/>
              </a:ext>
            </a:extLst>
          </p:cNvPr>
          <p:cNvCxnSpPr>
            <a:cxnSpLocks/>
          </p:cNvCxnSpPr>
          <p:nvPr/>
        </p:nvCxnSpPr>
        <p:spPr>
          <a:xfrm>
            <a:off x="3280159" y="2873304"/>
            <a:ext cx="0" cy="3077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5FFB1E9-1CCD-4D6A-814E-6C58FFF7AAD5}"/>
              </a:ext>
            </a:extLst>
          </p:cNvPr>
          <p:cNvSpPr txBox="1"/>
          <p:nvPr/>
        </p:nvSpPr>
        <p:spPr>
          <a:xfrm>
            <a:off x="3262240" y="2930020"/>
            <a:ext cx="5711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34%</a:t>
            </a:r>
          </a:p>
        </p:txBody>
      </p:sp>
      <p:sp>
        <p:nvSpPr>
          <p:cNvPr id="18" name="TextBox 17">
            <a:extLst>
              <a:ext uri="{FF2B5EF4-FFF2-40B4-BE49-F238E27FC236}">
                <a16:creationId xmlns:a16="http://schemas.microsoft.com/office/drawing/2014/main" id="{2A8C91A4-6184-4A30-9CA7-7E0E03245709}"/>
              </a:ext>
            </a:extLst>
          </p:cNvPr>
          <p:cNvSpPr txBox="1"/>
          <p:nvPr/>
        </p:nvSpPr>
        <p:spPr>
          <a:xfrm>
            <a:off x="4308140" y="1505405"/>
            <a:ext cx="5277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WI</a:t>
            </a:r>
          </a:p>
        </p:txBody>
      </p:sp>
      <p:sp>
        <p:nvSpPr>
          <p:cNvPr id="19" name="TextBox 18">
            <a:extLst>
              <a:ext uri="{FF2B5EF4-FFF2-40B4-BE49-F238E27FC236}">
                <a16:creationId xmlns:a16="http://schemas.microsoft.com/office/drawing/2014/main" id="{D76F3793-7129-4350-B9F4-A05C3871B5BC}"/>
              </a:ext>
            </a:extLst>
          </p:cNvPr>
          <p:cNvSpPr txBox="1"/>
          <p:nvPr/>
        </p:nvSpPr>
        <p:spPr>
          <a:xfrm>
            <a:off x="4491646" y="1823262"/>
            <a:ext cx="5711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17%</a:t>
            </a:r>
          </a:p>
        </p:txBody>
      </p:sp>
      <p:cxnSp>
        <p:nvCxnSpPr>
          <p:cNvPr id="20" name="Straight Arrow Connector 19">
            <a:extLst>
              <a:ext uri="{FF2B5EF4-FFF2-40B4-BE49-F238E27FC236}">
                <a16:creationId xmlns:a16="http://schemas.microsoft.com/office/drawing/2014/main" id="{FF6CBB09-15BE-4966-9C31-4638A7144D5B}"/>
              </a:ext>
            </a:extLst>
          </p:cNvPr>
          <p:cNvCxnSpPr>
            <a:cxnSpLocks/>
          </p:cNvCxnSpPr>
          <p:nvPr/>
        </p:nvCxnSpPr>
        <p:spPr>
          <a:xfrm>
            <a:off x="4491646" y="1832524"/>
            <a:ext cx="0" cy="3077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60D7F95-E8F6-4464-9816-B14877A71F7A}"/>
              </a:ext>
            </a:extLst>
          </p:cNvPr>
          <p:cNvSpPr txBox="1"/>
          <p:nvPr/>
        </p:nvSpPr>
        <p:spPr>
          <a:xfrm>
            <a:off x="4672845" y="3789907"/>
            <a:ext cx="5277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TX</a:t>
            </a:r>
          </a:p>
        </p:txBody>
      </p:sp>
      <p:cxnSp>
        <p:nvCxnSpPr>
          <p:cNvPr id="22" name="Straight Arrow Connector 21">
            <a:extLst>
              <a:ext uri="{FF2B5EF4-FFF2-40B4-BE49-F238E27FC236}">
                <a16:creationId xmlns:a16="http://schemas.microsoft.com/office/drawing/2014/main" id="{189ABE91-6C1F-47F2-BD74-32B1AFF7CC4C}"/>
              </a:ext>
            </a:extLst>
          </p:cNvPr>
          <p:cNvCxnSpPr>
            <a:cxnSpLocks/>
          </p:cNvCxnSpPr>
          <p:nvPr/>
        </p:nvCxnSpPr>
        <p:spPr>
          <a:xfrm>
            <a:off x="4974568" y="4092634"/>
            <a:ext cx="0" cy="3077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7FBC6A8-AF9A-4E9B-AA15-477A71208630}"/>
              </a:ext>
            </a:extLst>
          </p:cNvPr>
          <p:cNvSpPr txBox="1"/>
          <p:nvPr/>
        </p:nvSpPr>
        <p:spPr>
          <a:xfrm>
            <a:off x="4940997" y="4092633"/>
            <a:ext cx="5711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19%</a:t>
            </a:r>
          </a:p>
        </p:txBody>
      </p:sp>
      <p:sp>
        <p:nvSpPr>
          <p:cNvPr id="24" name="TextBox 23">
            <a:extLst>
              <a:ext uri="{FF2B5EF4-FFF2-40B4-BE49-F238E27FC236}">
                <a16:creationId xmlns:a16="http://schemas.microsoft.com/office/drawing/2014/main" id="{F3B41299-538D-4AC7-86C9-AB36550D058F}"/>
              </a:ext>
            </a:extLst>
          </p:cNvPr>
          <p:cNvSpPr txBox="1"/>
          <p:nvPr/>
        </p:nvSpPr>
        <p:spPr>
          <a:xfrm>
            <a:off x="5467744" y="2534800"/>
            <a:ext cx="5277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KY</a:t>
            </a:r>
          </a:p>
        </p:txBody>
      </p:sp>
      <p:sp>
        <p:nvSpPr>
          <p:cNvPr id="25" name="TextBox 24">
            <a:extLst>
              <a:ext uri="{FF2B5EF4-FFF2-40B4-BE49-F238E27FC236}">
                <a16:creationId xmlns:a16="http://schemas.microsoft.com/office/drawing/2014/main" id="{14A2605D-9ED6-4D7B-A9A7-2E68F16276D4}"/>
              </a:ext>
            </a:extLst>
          </p:cNvPr>
          <p:cNvSpPr txBox="1"/>
          <p:nvPr/>
        </p:nvSpPr>
        <p:spPr>
          <a:xfrm>
            <a:off x="5917920" y="2534061"/>
            <a:ext cx="5711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11%</a:t>
            </a:r>
          </a:p>
        </p:txBody>
      </p:sp>
      <p:cxnSp>
        <p:nvCxnSpPr>
          <p:cNvPr id="26" name="Straight Arrow Connector 25">
            <a:extLst>
              <a:ext uri="{FF2B5EF4-FFF2-40B4-BE49-F238E27FC236}">
                <a16:creationId xmlns:a16="http://schemas.microsoft.com/office/drawing/2014/main" id="{1FFC2843-74DF-4801-91E9-174D282D0250}"/>
              </a:ext>
            </a:extLst>
          </p:cNvPr>
          <p:cNvCxnSpPr>
            <a:cxnSpLocks/>
          </p:cNvCxnSpPr>
          <p:nvPr/>
        </p:nvCxnSpPr>
        <p:spPr>
          <a:xfrm>
            <a:off x="5930145" y="2534060"/>
            <a:ext cx="0" cy="3077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6FB7D80-A0B1-4F80-B946-792F66BF2993}"/>
              </a:ext>
            </a:extLst>
          </p:cNvPr>
          <p:cNvSpPr txBox="1"/>
          <p:nvPr/>
        </p:nvSpPr>
        <p:spPr>
          <a:xfrm>
            <a:off x="6124856" y="3511703"/>
            <a:ext cx="5277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GA</a:t>
            </a:r>
          </a:p>
        </p:txBody>
      </p:sp>
      <p:cxnSp>
        <p:nvCxnSpPr>
          <p:cNvPr id="28" name="Straight Arrow Connector 27">
            <a:extLst>
              <a:ext uri="{FF2B5EF4-FFF2-40B4-BE49-F238E27FC236}">
                <a16:creationId xmlns:a16="http://schemas.microsoft.com/office/drawing/2014/main" id="{8527CAD1-9899-42FD-BEF9-A2F0DB7662E7}"/>
              </a:ext>
            </a:extLst>
          </p:cNvPr>
          <p:cNvCxnSpPr>
            <a:cxnSpLocks/>
          </p:cNvCxnSpPr>
          <p:nvPr/>
        </p:nvCxnSpPr>
        <p:spPr>
          <a:xfrm>
            <a:off x="6304736" y="3873523"/>
            <a:ext cx="0" cy="3077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17EB9DE-202C-4CB0-B5E8-127A3CA763CD}"/>
              </a:ext>
            </a:extLst>
          </p:cNvPr>
          <p:cNvSpPr txBox="1"/>
          <p:nvPr/>
        </p:nvSpPr>
        <p:spPr>
          <a:xfrm>
            <a:off x="6308215" y="3846093"/>
            <a:ext cx="5711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17%</a:t>
            </a:r>
          </a:p>
        </p:txBody>
      </p:sp>
      <p:sp>
        <p:nvSpPr>
          <p:cNvPr id="30" name="TextBox 29">
            <a:extLst>
              <a:ext uri="{FF2B5EF4-FFF2-40B4-BE49-F238E27FC236}">
                <a16:creationId xmlns:a16="http://schemas.microsoft.com/office/drawing/2014/main" id="{D707227B-7E91-48B9-A94F-2C24CF21CDD9}"/>
              </a:ext>
            </a:extLst>
          </p:cNvPr>
          <p:cNvSpPr txBox="1"/>
          <p:nvPr/>
        </p:nvSpPr>
        <p:spPr>
          <a:xfrm>
            <a:off x="7107848" y="2914312"/>
            <a:ext cx="5277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NC</a:t>
            </a:r>
          </a:p>
        </p:txBody>
      </p:sp>
      <p:sp>
        <p:nvSpPr>
          <p:cNvPr id="31" name="TextBox 30">
            <a:extLst>
              <a:ext uri="{FF2B5EF4-FFF2-40B4-BE49-F238E27FC236}">
                <a16:creationId xmlns:a16="http://schemas.microsoft.com/office/drawing/2014/main" id="{26DE9881-1B71-41FF-8DE8-ACBD557B5554}"/>
              </a:ext>
            </a:extLst>
          </p:cNvPr>
          <p:cNvSpPr txBox="1"/>
          <p:nvPr/>
        </p:nvSpPr>
        <p:spPr>
          <a:xfrm>
            <a:off x="7610993" y="2914311"/>
            <a:ext cx="5711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18%</a:t>
            </a:r>
          </a:p>
        </p:txBody>
      </p:sp>
      <p:cxnSp>
        <p:nvCxnSpPr>
          <p:cNvPr id="32" name="Straight Arrow Connector 31">
            <a:extLst>
              <a:ext uri="{FF2B5EF4-FFF2-40B4-BE49-F238E27FC236}">
                <a16:creationId xmlns:a16="http://schemas.microsoft.com/office/drawing/2014/main" id="{EC613A8E-916F-4BDE-A8EC-2AF7AA8C6047}"/>
              </a:ext>
            </a:extLst>
          </p:cNvPr>
          <p:cNvCxnSpPr>
            <a:cxnSpLocks/>
          </p:cNvCxnSpPr>
          <p:nvPr/>
        </p:nvCxnSpPr>
        <p:spPr>
          <a:xfrm>
            <a:off x="7610993" y="2914311"/>
            <a:ext cx="0" cy="3077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AB6893BB-3591-4060-8538-88B5F1178FF4}"/>
              </a:ext>
            </a:extLst>
          </p:cNvPr>
          <p:cNvSpPr txBox="1"/>
          <p:nvPr/>
        </p:nvSpPr>
        <p:spPr>
          <a:xfrm>
            <a:off x="7519537" y="1751245"/>
            <a:ext cx="52772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NY</a:t>
            </a:r>
          </a:p>
        </p:txBody>
      </p:sp>
      <p:cxnSp>
        <p:nvCxnSpPr>
          <p:cNvPr id="34" name="Straight Arrow Connector 33">
            <a:extLst>
              <a:ext uri="{FF2B5EF4-FFF2-40B4-BE49-F238E27FC236}">
                <a16:creationId xmlns:a16="http://schemas.microsoft.com/office/drawing/2014/main" id="{24B65FF5-5E75-4D10-B450-955B6395D2DB}"/>
              </a:ext>
            </a:extLst>
          </p:cNvPr>
          <p:cNvCxnSpPr>
            <a:cxnSpLocks/>
          </p:cNvCxnSpPr>
          <p:nvPr/>
        </p:nvCxnSpPr>
        <p:spPr>
          <a:xfrm>
            <a:off x="7971166" y="1728752"/>
            <a:ext cx="0" cy="3077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982047B-E850-4E07-BAA6-ABC379376818}"/>
              </a:ext>
            </a:extLst>
          </p:cNvPr>
          <p:cNvSpPr txBox="1"/>
          <p:nvPr/>
        </p:nvSpPr>
        <p:spPr>
          <a:xfrm>
            <a:off x="7966106" y="1709643"/>
            <a:ext cx="5711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32%</a:t>
            </a:r>
          </a:p>
        </p:txBody>
      </p:sp>
    </p:spTree>
    <p:extLst>
      <p:ext uri="{BB962C8B-B14F-4D97-AF65-F5344CB8AC3E}">
        <p14:creationId xmlns:p14="http://schemas.microsoft.com/office/powerpoint/2010/main" val="2054318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8643-E635-6E42-A430-03383946F578}"/>
              </a:ext>
            </a:extLst>
          </p:cNvPr>
          <p:cNvSpPr>
            <a:spLocks noGrp="1"/>
          </p:cNvSpPr>
          <p:nvPr>
            <p:ph type="title"/>
          </p:nvPr>
        </p:nvSpPr>
        <p:spPr>
          <a:xfrm>
            <a:off x="313812" y="1825242"/>
            <a:ext cx="3657600" cy="993775"/>
          </a:xfrm>
        </p:spPr>
        <p:txBody>
          <a:bodyPr/>
          <a:lstStyle/>
          <a:p>
            <a:pPr algn="ctr"/>
            <a:r>
              <a:rPr lang="en-US" sz="3300" i="1" dirty="0"/>
              <a:t>Keep in touch!</a:t>
            </a:r>
          </a:p>
        </p:txBody>
      </p:sp>
      <p:sp>
        <p:nvSpPr>
          <p:cNvPr id="4" name="TextBox 3">
            <a:extLst>
              <a:ext uri="{FF2B5EF4-FFF2-40B4-BE49-F238E27FC236}">
                <a16:creationId xmlns:a16="http://schemas.microsoft.com/office/drawing/2014/main" id="{F0B67AD2-E1FB-EE4E-8889-0F614B475990}"/>
              </a:ext>
            </a:extLst>
          </p:cNvPr>
          <p:cNvSpPr txBox="1"/>
          <p:nvPr/>
        </p:nvSpPr>
        <p:spPr>
          <a:xfrm>
            <a:off x="5356623" y="2174097"/>
            <a:ext cx="3518058" cy="1708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0" i="0" u="none" strike="noStrike" kern="0" cap="none" spc="0" normalizeH="0" baseline="0" noProof="0" dirty="0">
                <a:ln>
                  <a:noFill/>
                </a:ln>
                <a:solidFill>
                  <a:srgbClr val="040D74"/>
                </a:solidFill>
                <a:effectLst/>
                <a:uLnTx/>
                <a:uFillTx/>
                <a:latin typeface="Garamond" panose="02020404030301010803"/>
                <a:cs typeface="Arial"/>
                <a:sym typeface="Arial"/>
              </a:rPr>
              <a:t>povertycenter.columbia.edu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100" b="0" i="0" u="none" strike="noStrike" kern="0" cap="none" spc="0" normalizeH="0" baseline="0" noProof="0" dirty="0">
              <a:ln>
                <a:noFill/>
              </a:ln>
              <a:solidFill>
                <a:srgbClr val="040D74"/>
              </a:solidFill>
              <a:effectLst/>
              <a:uLnTx/>
              <a:uFillTx/>
              <a:latin typeface="Garamond" panose="02020404030301010803"/>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0" i="0" u="none" strike="noStrike" kern="0" cap="none" spc="0" normalizeH="0" baseline="0" noProof="0" dirty="0">
                <a:ln>
                  <a:noFill/>
                </a:ln>
                <a:solidFill>
                  <a:srgbClr val="040D74"/>
                </a:solidFill>
                <a:effectLst/>
                <a:uLnTx/>
                <a:uFillTx/>
                <a:latin typeface="Garamond" panose="02020404030301010803"/>
                <a:cs typeface="Arial"/>
                <a:sym typeface="Arial"/>
                <a:hlinkClick r:id="rId3">
                  <a:extLst>
                    <a:ext uri="{A12FA001-AC4F-418D-AE19-62706E023703}">
                      <ahyp:hlinkClr xmlns:ahyp="http://schemas.microsoft.com/office/drawing/2018/hyperlinkcolor" val="tx"/>
                    </a:ext>
                  </a:extLst>
                </a:hlinkClick>
              </a:rPr>
              <a:t>cpsp@columbia.edu</a:t>
            </a:r>
            <a:endParaRPr kumimoji="0" lang="en-US" sz="2100" b="0" i="0" u="none" strike="noStrike" kern="0" cap="none" spc="0" normalizeH="0" baseline="0" noProof="0" dirty="0">
              <a:ln>
                <a:noFill/>
              </a:ln>
              <a:solidFill>
                <a:srgbClr val="040D74"/>
              </a:solidFill>
              <a:effectLst/>
              <a:uLnTx/>
              <a:uFillTx/>
              <a:latin typeface="Garamond" panose="02020404030301010803"/>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100" b="0" i="0" u="none" strike="noStrike" kern="0" cap="none" spc="0" normalizeH="0" baseline="0" noProof="0" dirty="0">
              <a:ln>
                <a:noFill/>
              </a:ln>
              <a:solidFill>
                <a:srgbClr val="040D74"/>
              </a:solidFill>
              <a:effectLst/>
              <a:uLnTx/>
              <a:uFillTx/>
              <a:latin typeface="Garamond" panose="02020404030301010803"/>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0" i="0" u="none" strike="noStrike" kern="0" cap="none" spc="0" normalizeH="0" baseline="0" noProof="0" dirty="0">
                <a:ln>
                  <a:noFill/>
                </a:ln>
                <a:solidFill>
                  <a:srgbClr val="040D74"/>
                </a:solidFill>
                <a:effectLst/>
                <a:uLnTx/>
                <a:uFillTx/>
                <a:latin typeface="Garamond" panose="02020404030301010803"/>
                <a:cs typeface="Arial"/>
                <a:sym typeface="Arial"/>
              </a:rPr>
              <a:t>@cpsppoverty</a:t>
            </a:r>
          </a:p>
        </p:txBody>
      </p:sp>
      <p:pic>
        <p:nvPicPr>
          <p:cNvPr id="1028" name="Picture 4">
            <a:extLst>
              <a:ext uri="{FF2B5EF4-FFF2-40B4-BE49-F238E27FC236}">
                <a16:creationId xmlns:a16="http://schemas.microsoft.com/office/drawing/2014/main" id="{3A2B5A78-C31B-BC40-A534-7C46016BCB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0" y="6438900"/>
            <a:ext cx="2032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Envelope">
            <a:extLst>
              <a:ext uri="{FF2B5EF4-FFF2-40B4-BE49-F238E27FC236}">
                <a16:creationId xmlns:a16="http://schemas.microsoft.com/office/drawing/2014/main" id="{F4294883-BA9A-4767-9A2D-552ED8AC96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32463" y="2793480"/>
            <a:ext cx="593477" cy="593477"/>
          </a:xfrm>
          <a:prstGeom prst="rect">
            <a:avLst/>
          </a:prstGeom>
        </p:spPr>
      </p:pic>
      <p:pic>
        <p:nvPicPr>
          <p:cNvPr id="8" name="Graphic 7" descr="Internet">
            <a:extLst>
              <a:ext uri="{FF2B5EF4-FFF2-40B4-BE49-F238E27FC236}">
                <a16:creationId xmlns:a16="http://schemas.microsoft.com/office/drawing/2014/main" id="{F77F47BD-089A-4BD1-97FA-519601A720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78610" y="2156971"/>
            <a:ext cx="593477" cy="593477"/>
          </a:xfrm>
          <a:prstGeom prst="rect">
            <a:avLst/>
          </a:prstGeom>
        </p:spPr>
      </p:pic>
      <p:pic>
        <p:nvPicPr>
          <p:cNvPr id="10" name="Picture 9">
            <a:extLst>
              <a:ext uri="{FF2B5EF4-FFF2-40B4-BE49-F238E27FC236}">
                <a16:creationId xmlns:a16="http://schemas.microsoft.com/office/drawing/2014/main" id="{63A71519-8E40-45C8-A0B8-D9E6E15F52DC}"/>
              </a:ext>
            </a:extLst>
          </p:cNvPr>
          <p:cNvPicPr>
            <a:picLocks noChangeAspect="1"/>
          </p:cNvPicPr>
          <p:nvPr/>
        </p:nvPicPr>
        <p:blipFill>
          <a:blip r:embed="rId9">
            <a:duotone>
              <a:schemeClr val="accent6">
                <a:shade val="45000"/>
                <a:satMod val="135000"/>
              </a:schemeClr>
              <a:prstClr val="white"/>
            </a:duotone>
          </a:blip>
          <a:stretch>
            <a:fillRect/>
          </a:stretch>
        </p:blipFill>
        <p:spPr>
          <a:xfrm>
            <a:off x="4806454" y="3429989"/>
            <a:ext cx="495300" cy="495300"/>
          </a:xfrm>
          <a:prstGeom prst="rect">
            <a:avLst/>
          </a:prstGeom>
        </p:spPr>
      </p:pic>
      <p:sp>
        <p:nvSpPr>
          <p:cNvPr id="12" name="TextBox 11">
            <a:extLst>
              <a:ext uri="{FF2B5EF4-FFF2-40B4-BE49-F238E27FC236}">
                <a16:creationId xmlns:a16="http://schemas.microsoft.com/office/drawing/2014/main" id="{E71487EF-90FF-459A-8A0A-8B13AF519DD6}"/>
              </a:ext>
            </a:extLst>
          </p:cNvPr>
          <p:cNvSpPr txBox="1"/>
          <p:nvPr/>
        </p:nvSpPr>
        <p:spPr>
          <a:xfrm>
            <a:off x="4165508" y="4025910"/>
            <a:ext cx="4523345"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dirty="0">
                <a:ln>
                  <a:noFill/>
                </a:ln>
                <a:solidFill>
                  <a:srgbClr val="000D74"/>
                </a:solidFill>
                <a:effectLst/>
                <a:uLnTx/>
                <a:uFillTx/>
                <a:latin typeface="Garamond" panose="02020404030301010803"/>
                <a:cs typeface="Arial"/>
                <a:sym typeface="Arial"/>
              </a:rPr>
              <a:t>Join our email list for policy updates and information about upcoming policy seminars.</a:t>
            </a:r>
          </a:p>
        </p:txBody>
      </p:sp>
      <p:pic>
        <p:nvPicPr>
          <p:cNvPr id="5" name="Picture 4">
            <a:extLst>
              <a:ext uri="{FF2B5EF4-FFF2-40B4-BE49-F238E27FC236}">
                <a16:creationId xmlns:a16="http://schemas.microsoft.com/office/drawing/2014/main" id="{ED522DCF-2C23-4D15-AB36-3059E24A76CC}"/>
              </a:ext>
            </a:extLst>
          </p:cNvPr>
          <p:cNvPicPr>
            <a:picLocks noChangeAspect="1"/>
          </p:cNvPicPr>
          <p:nvPr/>
        </p:nvPicPr>
        <p:blipFill rotWithShape="1">
          <a:blip r:embed="rId10"/>
          <a:srcRect l="68370" t="31904" r="26010" b="48428"/>
          <a:stretch/>
        </p:blipFill>
        <p:spPr>
          <a:xfrm>
            <a:off x="767856" y="2767428"/>
            <a:ext cx="1220010" cy="1200893"/>
          </a:xfrm>
          <a:prstGeom prst="rect">
            <a:avLst/>
          </a:prstGeom>
        </p:spPr>
      </p:pic>
      <p:pic>
        <p:nvPicPr>
          <p:cNvPr id="7" name="Picture 6">
            <a:extLst>
              <a:ext uri="{FF2B5EF4-FFF2-40B4-BE49-F238E27FC236}">
                <a16:creationId xmlns:a16="http://schemas.microsoft.com/office/drawing/2014/main" id="{3A424C05-3E14-4055-912C-90B60CC9668D}"/>
              </a:ext>
            </a:extLst>
          </p:cNvPr>
          <p:cNvPicPr>
            <a:picLocks noChangeAspect="1"/>
          </p:cNvPicPr>
          <p:nvPr/>
        </p:nvPicPr>
        <p:blipFill rotWithShape="1">
          <a:blip r:embed="rId10"/>
          <a:srcRect l="81951" t="31317" r="12464" b="48824"/>
          <a:stretch/>
        </p:blipFill>
        <p:spPr>
          <a:xfrm>
            <a:off x="2559796" y="2750448"/>
            <a:ext cx="1200892" cy="1200893"/>
          </a:xfrm>
          <a:prstGeom prst="rect">
            <a:avLst/>
          </a:prstGeom>
        </p:spPr>
      </p:pic>
      <p:sp>
        <p:nvSpPr>
          <p:cNvPr id="13" name="TextBox 12">
            <a:extLst>
              <a:ext uri="{FF2B5EF4-FFF2-40B4-BE49-F238E27FC236}">
                <a16:creationId xmlns:a16="http://schemas.microsoft.com/office/drawing/2014/main" id="{3D9776B3-29A6-4DC3-A8D2-39CCB733DBBA}"/>
              </a:ext>
            </a:extLst>
          </p:cNvPr>
          <p:cNvSpPr txBox="1"/>
          <p:nvPr/>
        </p:nvSpPr>
        <p:spPr>
          <a:xfrm>
            <a:off x="2395491" y="4102854"/>
            <a:ext cx="15295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D74"/>
                </a:solidFill>
                <a:effectLst/>
                <a:uLnTx/>
                <a:uFillTx/>
                <a:latin typeface="Garamond" panose="02020404030301010803"/>
                <a:cs typeface="Arial"/>
                <a:sym typeface="Arial"/>
              </a:rPr>
              <a:t>Megan Curran Policy Director</a:t>
            </a:r>
            <a:endParaRPr kumimoji="0" lang="en-US" sz="1400" b="0" i="0" u="none" strike="noStrike" kern="0" cap="none" spc="0" normalizeH="0" baseline="0" noProof="0" dirty="0">
              <a:ln>
                <a:noFill/>
              </a:ln>
              <a:solidFill>
                <a:srgbClr val="000000"/>
              </a:solidFill>
              <a:effectLst/>
              <a:uLnTx/>
              <a:uFillTx/>
              <a:latin typeface="Garamond" panose="02020404030301010803"/>
              <a:cs typeface="Times New Roman" panose="02020603050405020304" pitchFamily="18" charset="0"/>
              <a:sym typeface="Arial"/>
            </a:endParaRPr>
          </a:p>
        </p:txBody>
      </p:sp>
      <p:sp>
        <p:nvSpPr>
          <p:cNvPr id="15" name="TextBox 14">
            <a:extLst>
              <a:ext uri="{FF2B5EF4-FFF2-40B4-BE49-F238E27FC236}">
                <a16:creationId xmlns:a16="http://schemas.microsoft.com/office/drawing/2014/main" id="{1635D590-1A05-48C8-94D7-DC6BD80553D9}"/>
              </a:ext>
            </a:extLst>
          </p:cNvPr>
          <p:cNvSpPr txBox="1"/>
          <p:nvPr/>
        </p:nvSpPr>
        <p:spPr>
          <a:xfrm>
            <a:off x="613110" y="4102854"/>
            <a:ext cx="15295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D74"/>
                </a:solidFill>
                <a:effectLst/>
                <a:uLnTx/>
                <a:uFillTx/>
                <a:latin typeface="Garamond" panose="02020404030301010803"/>
                <a:cs typeface="Arial"/>
                <a:sym typeface="Arial"/>
              </a:rPr>
              <a:t>Sophie Collyer</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D74"/>
                </a:solidFill>
                <a:effectLst/>
                <a:uLnTx/>
                <a:uFillTx/>
                <a:latin typeface="Garamond" panose="02020404030301010803"/>
                <a:cs typeface="Arial"/>
                <a:sym typeface="Arial"/>
              </a:rPr>
              <a:t>Research Director</a:t>
            </a:r>
            <a:endParaRPr kumimoji="0" lang="en-US" sz="1400" b="0" i="0" u="none" strike="noStrike" kern="0" cap="none" spc="0" normalizeH="0" baseline="0" noProof="0" dirty="0">
              <a:ln>
                <a:noFill/>
              </a:ln>
              <a:solidFill>
                <a:srgbClr val="000000"/>
              </a:solidFill>
              <a:effectLst/>
              <a:uLnTx/>
              <a:uFillTx/>
              <a:latin typeface="Garamond" panose="02020404030301010803"/>
              <a:cs typeface="Times New Roman" panose="02020603050405020304" pitchFamily="18" charset="0"/>
              <a:sym typeface="Arial"/>
            </a:endParaRPr>
          </a:p>
        </p:txBody>
      </p:sp>
      <p:cxnSp>
        <p:nvCxnSpPr>
          <p:cNvPr id="16" name="Straight Connector 15">
            <a:extLst>
              <a:ext uri="{FF2B5EF4-FFF2-40B4-BE49-F238E27FC236}">
                <a16:creationId xmlns:a16="http://schemas.microsoft.com/office/drawing/2014/main" id="{3B5CA8C9-D257-404A-8AFA-73AF7B2B9F6B}"/>
              </a:ext>
            </a:extLst>
          </p:cNvPr>
          <p:cNvCxnSpPr/>
          <p:nvPr/>
        </p:nvCxnSpPr>
        <p:spPr>
          <a:xfrm>
            <a:off x="435836" y="1751888"/>
            <a:ext cx="7634701"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Title 1">
            <a:extLst>
              <a:ext uri="{FF2B5EF4-FFF2-40B4-BE49-F238E27FC236}">
                <a16:creationId xmlns:a16="http://schemas.microsoft.com/office/drawing/2014/main" id="{ECE2E328-975A-411B-905C-A9461F6084EF}"/>
              </a:ext>
            </a:extLst>
          </p:cNvPr>
          <p:cNvSpPr txBox="1">
            <a:spLocks/>
          </p:cNvSpPr>
          <p:nvPr/>
        </p:nvSpPr>
        <p:spPr>
          <a:xfrm>
            <a:off x="2585298" y="305082"/>
            <a:ext cx="3657600" cy="993775"/>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500" b="0" i="0" u="none" strike="noStrike" cap="none">
                <a:solidFill>
                  <a:schemeClr val="accent4"/>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300" b="0" i="1" u="none" strike="noStrike" kern="0" cap="none" spc="0" normalizeH="0" baseline="0" noProof="0" dirty="0">
                <a:ln>
                  <a:noFill/>
                </a:ln>
                <a:solidFill>
                  <a:srgbClr val="040D74"/>
                </a:solidFill>
                <a:effectLst/>
                <a:uLnTx/>
                <a:uFillTx/>
                <a:latin typeface="Garamond" panose="02020404030301010803"/>
                <a:cs typeface="Arial"/>
                <a:sym typeface="Arial"/>
              </a:rPr>
              <a:t>Questions?</a:t>
            </a:r>
          </a:p>
        </p:txBody>
      </p:sp>
    </p:spTree>
    <p:extLst>
      <p:ext uri="{BB962C8B-B14F-4D97-AF65-F5344CB8AC3E}">
        <p14:creationId xmlns:p14="http://schemas.microsoft.com/office/powerpoint/2010/main" val="2160247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48ADDA-6576-405C-8C67-7B321506DFDD}"/>
              </a:ext>
            </a:extLst>
          </p:cNvPr>
          <p:cNvSpPr>
            <a:spLocks noGrp="1"/>
          </p:cNvSpPr>
          <p:nvPr>
            <p:ph idx="1"/>
          </p:nvPr>
        </p:nvSpPr>
        <p:spPr>
          <a:xfrm>
            <a:off x="228599" y="951329"/>
            <a:ext cx="8743950" cy="4144978"/>
          </a:xfrm>
        </p:spPr>
        <p:txBody>
          <a:bodyPr vert="horz" lIns="91440" tIns="45720" rIns="91440" bIns="45720" rtlCol="0" anchor="t">
            <a:noAutofit/>
          </a:bodyPr>
          <a:lstStyle/>
          <a:p>
            <a:pPr marL="288925" lvl="1">
              <a:lnSpc>
                <a:spcPct val="114000"/>
              </a:lnSpc>
              <a:spcBef>
                <a:spcPts val="0"/>
              </a:spcBef>
              <a:spcAft>
                <a:spcPts val="400"/>
              </a:spcAft>
            </a:pPr>
            <a:r>
              <a:rPr lang="en-US" sz="2200" kern="1200" dirty="0">
                <a:effectLst/>
                <a:latin typeface="Open Sans"/>
                <a:ea typeface="Open Sans" panose="020B0606030504020204" pitchFamily="34" charset="0"/>
                <a:cs typeface="Open Sans" panose="020B0606030504020204" pitchFamily="34" charset="0"/>
              </a:rPr>
              <a:t>Monthly Action Sheets: </a:t>
            </a:r>
            <a:r>
              <a:rPr lang="en-US" sz="2200" dirty="0">
                <a:latin typeface="Open Sans"/>
                <a:ea typeface="Open Sans" panose="020B0606030504020204" pitchFamily="34" charset="0"/>
                <a:cs typeface="Open Sans" panose="020B0606030504020204" pitchFamily="34" charset="0"/>
                <a:hlinkClick r:id="rId3"/>
              </a:rPr>
              <a:t>https://results.org/volunteers/monthly-actions/</a:t>
            </a:r>
            <a:r>
              <a:rPr lang="en-US" sz="2200" dirty="0">
                <a:latin typeface="Open Sans"/>
                <a:ea typeface="Open Sans" panose="020B0606030504020204" pitchFamily="34" charset="0"/>
                <a:cs typeface="Open Sans" panose="020B0606030504020204" pitchFamily="34" charset="0"/>
              </a:rPr>
              <a:t>  </a:t>
            </a:r>
            <a:endParaRPr lang="en-US" sz="2200" kern="1200" dirty="0">
              <a:effectLst/>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2200" dirty="0">
                <a:latin typeface="Open Sans"/>
                <a:ea typeface="Open Sans" panose="020B0606030504020204" pitchFamily="34" charset="0"/>
                <a:cs typeface="Open Sans" panose="020B0606030504020204" pitchFamily="34" charset="0"/>
              </a:rPr>
              <a:t>Lobby Resources: </a:t>
            </a:r>
            <a:r>
              <a:rPr lang="en-US" sz="2200" dirty="0">
                <a:latin typeface="Open Sans"/>
                <a:ea typeface="Open Sans" panose="020B0606030504020204" pitchFamily="34" charset="0"/>
                <a:cs typeface="Open Sans" panose="020B0606030504020204" pitchFamily="34" charset="0"/>
                <a:hlinkClick r:id="rId4"/>
              </a:rPr>
              <a:t>https://results.org/volunteers/lobbying/</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2200" kern="1200" dirty="0">
                <a:effectLst/>
                <a:latin typeface="Open Sans"/>
                <a:ea typeface="Open Sans" panose="020B0606030504020204" pitchFamily="34" charset="0"/>
                <a:cs typeface="Open Sans" panose="020B0606030504020204" pitchFamily="34" charset="0"/>
              </a:rPr>
              <a:t>Laser Talks: </a:t>
            </a:r>
            <a:r>
              <a:rPr lang="en-US" sz="2200" dirty="0">
                <a:latin typeface="Open Sans"/>
                <a:ea typeface="Open Sans" panose="020B0606030504020204" pitchFamily="34" charset="0"/>
                <a:cs typeface="Open Sans" panose="020B0606030504020204" pitchFamily="34" charset="0"/>
                <a:hlinkClick r:id="rId5"/>
              </a:rPr>
              <a:t>https://results.org/volunteers/laser-talks/</a:t>
            </a:r>
            <a:r>
              <a:rPr lang="en-US" sz="2200" dirty="0">
                <a:latin typeface="Open Sans"/>
                <a:ea typeface="Open Sans" panose="020B0606030504020204" pitchFamily="34" charset="0"/>
                <a:cs typeface="Open Sans" panose="020B0606030504020204" pitchFamily="34" charset="0"/>
              </a:rPr>
              <a:t> </a:t>
            </a:r>
            <a:endParaRPr lang="en-US" sz="2200" kern="1200" dirty="0">
              <a:effectLst/>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2200" dirty="0">
                <a:latin typeface="Open Sans"/>
                <a:ea typeface="Open Sans" panose="020B0606030504020204" pitchFamily="34" charset="0"/>
                <a:cs typeface="Open Sans" panose="020B0606030504020204" pitchFamily="34" charset="0"/>
              </a:rPr>
              <a:t>Lobby Report Form: </a:t>
            </a:r>
            <a:r>
              <a:rPr lang="en-US" sz="2200" dirty="0">
                <a:latin typeface="Open Sans"/>
                <a:ea typeface="Open Sans" panose="020B0606030504020204" pitchFamily="34" charset="0"/>
                <a:cs typeface="Open Sans" panose="020B0606030504020204" pitchFamily="34" charset="0"/>
                <a:hlinkClick r:id="rId6"/>
              </a:rPr>
              <a:t>www.</a:t>
            </a:r>
            <a:r>
              <a:rPr lang="en-US" sz="2200" i="0" dirty="0">
                <a:solidFill>
                  <a:srgbClr val="212529"/>
                </a:solidFill>
                <a:effectLst/>
                <a:latin typeface="Open Sans"/>
                <a:ea typeface="Open Sans" panose="020B0606030504020204" pitchFamily="34" charset="0"/>
                <a:cs typeface="Open Sans" panose="020B0606030504020204" pitchFamily="34" charset="0"/>
                <a:hlinkClick r:id="rId6"/>
              </a:rPr>
              <a:t>tinyurl.com/RESLobbyReport</a:t>
            </a:r>
            <a:r>
              <a:rPr lang="en-US" sz="2200" dirty="0">
                <a:solidFill>
                  <a:srgbClr val="212529"/>
                </a:solidFill>
                <a:latin typeface="Open Sans"/>
                <a:ea typeface="Open Sans" panose="020B0606030504020204" pitchFamily="34" charset="0"/>
                <a:cs typeface="Open Sans" panose="020B0606030504020204" pitchFamily="34" charset="0"/>
              </a:rPr>
              <a:t>  </a:t>
            </a:r>
            <a:endParaRPr lang="en-US" sz="220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2200" kern="1200" dirty="0">
                <a:effectLst/>
                <a:latin typeface="Open Sans"/>
                <a:ea typeface="Open Sans" panose="020B0606030504020204" pitchFamily="34" charset="0"/>
                <a:cs typeface="Open Sans" panose="020B0606030504020204" pitchFamily="34" charset="0"/>
              </a:rPr>
              <a:t>EITC and CTC stats by state: </a:t>
            </a:r>
            <a:r>
              <a:rPr lang="en-US" sz="2200" kern="1200" dirty="0">
                <a:effectLst/>
                <a:latin typeface="Open Sans"/>
                <a:ea typeface="Open Sans" panose="020B0606030504020204" pitchFamily="34" charset="0"/>
                <a:cs typeface="Open Sans" panose="020B0606030504020204" pitchFamily="34" charset="0"/>
                <a:hlinkClick r:id="rId7"/>
              </a:rPr>
              <a:t>https://www.cbpp.org/research/federal-tax/congress-should-adopt-american-families-plans-permanent-expansions-of-child</a:t>
            </a:r>
            <a:r>
              <a:rPr lang="en-US" sz="2200" kern="1200" dirty="0">
                <a:effectLst/>
                <a:latin typeface="Open Sans"/>
                <a:ea typeface="Open Sans" panose="020B0606030504020204" pitchFamily="34" charset="0"/>
                <a:cs typeface="Open Sans" panose="020B0606030504020204" pitchFamily="34" charset="0"/>
              </a:rPr>
              <a:t> </a:t>
            </a:r>
          </a:p>
          <a:p>
            <a:pPr marL="288925" lvl="1">
              <a:lnSpc>
                <a:spcPct val="114000"/>
              </a:lnSpc>
              <a:spcBef>
                <a:spcPts val="0"/>
              </a:spcBef>
              <a:spcAft>
                <a:spcPts val="400"/>
              </a:spcAft>
            </a:pPr>
            <a:r>
              <a:rPr lang="en-US" sz="2200" kern="1200" dirty="0">
                <a:effectLst/>
                <a:latin typeface="Open Sans"/>
                <a:ea typeface="Open Sans" panose="020B0606030504020204" pitchFamily="34" charset="0"/>
                <a:cs typeface="Open Sans" panose="020B0606030504020204" pitchFamily="34" charset="0"/>
              </a:rPr>
              <a:t>State housing data </a:t>
            </a:r>
            <a:r>
              <a:rPr lang="en-US" sz="2200" u="sng" dirty="0">
                <a:latin typeface="Open Sans"/>
                <a:ea typeface="Open Sans" panose="020B0606030504020204" pitchFamily="34" charset="0"/>
                <a:cs typeface="Open Sans" panose="020B0606030504020204" pitchFamily="34" charset="0"/>
                <a:hlinkClick r:id="rId8"/>
              </a:rPr>
              <a:t>https://nlihc.org/housing-needs-by-state</a:t>
            </a:r>
            <a:r>
              <a:rPr lang="en-US" sz="2200" u="sng" dirty="0">
                <a:latin typeface="Open Sans"/>
                <a:ea typeface="Open Sans" panose="020B0606030504020204" pitchFamily="34" charset="0"/>
                <a:cs typeface="Open Sans" panose="020B0606030504020204" pitchFamily="34" charset="0"/>
              </a:rPr>
              <a:t> </a:t>
            </a:r>
            <a:endParaRPr lang="en-US" sz="2200" kern="12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B9443825-57B1-4328-8F7E-A985C293A62D}"/>
              </a:ext>
            </a:extLst>
          </p:cNvPr>
          <p:cNvSpPr>
            <a:spLocks noGrp="1"/>
          </p:cNvSpPr>
          <p:nvPr>
            <p:ph type="title"/>
          </p:nvPr>
        </p:nvSpPr>
        <p:spPr>
          <a:xfrm>
            <a:off x="457199" y="157843"/>
            <a:ext cx="7559863" cy="643445"/>
          </a:xfrm>
        </p:spPr>
        <p:txBody>
          <a:bodyPr>
            <a:normAutofit/>
          </a:bodyPr>
          <a:lstStyle/>
          <a:p>
            <a:r>
              <a:rPr lang="en-US" sz="2800" b="1" dirty="0">
                <a:latin typeface="Open Sans"/>
              </a:rPr>
              <a:t>July U.S. Poverty Action Resources</a:t>
            </a:r>
          </a:p>
        </p:txBody>
      </p:sp>
      <p:sp>
        <p:nvSpPr>
          <p:cNvPr id="5" name="Rectangle 5">
            <a:extLst>
              <a:ext uri="{FF2B5EF4-FFF2-40B4-BE49-F238E27FC236}">
                <a16:creationId xmlns:a16="http://schemas.microsoft.com/office/drawing/2014/main" id="{ACFFD4D0-C895-4CBD-BDB5-281DCF4672CD}"/>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24</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27141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22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5E58F94-713D-4147-845F-379EF1C8D4A5}"/>
              </a:ext>
            </a:extLst>
          </p:cNvPr>
          <p:cNvSpPr>
            <a:spLocks noGrp="1"/>
          </p:cNvSpPr>
          <p:nvPr>
            <p:ph type="title"/>
          </p:nvPr>
        </p:nvSpPr>
        <p:spPr>
          <a:xfrm>
            <a:off x="302079" y="124102"/>
            <a:ext cx="7380514" cy="700491"/>
          </a:xfrm>
        </p:spPr>
        <p:txBody>
          <a:bodyPr>
            <a:normAutofit/>
          </a:bodyPr>
          <a:lstStyle/>
          <a:p>
            <a:r>
              <a:rPr lang="en-US" sz="3200" b="1" dirty="0">
                <a:latin typeface="Open Sans"/>
              </a:rPr>
              <a:t>New Child Tax Credit payments</a:t>
            </a:r>
          </a:p>
        </p:txBody>
      </p:sp>
      <p:sp>
        <p:nvSpPr>
          <p:cNvPr id="5" name="Content Placeholder 2">
            <a:extLst>
              <a:ext uri="{FF2B5EF4-FFF2-40B4-BE49-F238E27FC236}">
                <a16:creationId xmlns:a16="http://schemas.microsoft.com/office/drawing/2014/main" id="{E8A28AD7-BB04-4CC0-A833-F00B446C7A53}"/>
              </a:ext>
            </a:extLst>
          </p:cNvPr>
          <p:cNvSpPr>
            <a:spLocks noGrp="1"/>
          </p:cNvSpPr>
          <p:nvPr>
            <p:ph idx="1"/>
          </p:nvPr>
        </p:nvSpPr>
        <p:spPr>
          <a:xfrm>
            <a:off x="228599" y="1042228"/>
            <a:ext cx="8329613" cy="2280307"/>
          </a:xfrm>
        </p:spPr>
        <p:txBody>
          <a:bodyPr vert="horz" lIns="91440" tIns="45720" rIns="91440" bIns="45720" rtlCol="0" anchor="t">
            <a:noAutofit/>
          </a:bodyPr>
          <a:lstStyle/>
          <a:p>
            <a:pPr>
              <a:lnSpc>
                <a:spcPct val="114000"/>
              </a:lnSpc>
              <a:spcBef>
                <a:spcPts val="0"/>
              </a:spcBef>
              <a:spcAft>
                <a:spcPts val="600"/>
              </a:spcAft>
            </a:pPr>
            <a:r>
              <a:rPr lang="en-US" sz="2200" b="1" dirty="0">
                <a:latin typeface="Open Sans"/>
                <a:ea typeface="Open Sans"/>
                <a:cs typeface="Open Sans"/>
              </a:rPr>
              <a:t>July 15: IRS started monthly CTC payments to families</a:t>
            </a:r>
          </a:p>
          <a:p>
            <a:pPr lvl="1">
              <a:lnSpc>
                <a:spcPct val="114000"/>
              </a:lnSpc>
              <a:spcBef>
                <a:spcPts val="0"/>
              </a:spcBef>
              <a:spcAft>
                <a:spcPts val="600"/>
              </a:spcAft>
            </a:pPr>
            <a:r>
              <a:rPr lang="en-US" sz="2200" dirty="0">
                <a:solidFill>
                  <a:srgbClr val="000000"/>
                </a:solidFill>
                <a:latin typeface="Open Sans"/>
                <a:ea typeface="Open Sans"/>
                <a:cs typeface="Open Sans"/>
              </a:rPr>
              <a:t>Most families will get $250-300 per child </a:t>
            </a:r>
            <a:endParaRPr lang="en-US" sz="2200" dirty="0">
              <a:latin typeface="Open Sans"/>
              <a:ea typeface="Open Sans"/>
              <a:cs typeface="Open Sans"/>
            </a:endParaRPr>
          </a:p>
          <a:p>
            <a:pPr>
              <a:lnSpc>
                <a:spcPct val="113999"/>
              </a:lnSpc>
              <a:spcBef>
                <a:spcPts val="0"/>
              </a:spcBef>
              <a:spcAft>
                <a:spcPts val="600"/>
              </a:spcAft>
            </a:pPr>
            <a:r>
              <a:rPr lang="en-US" sz="2200" b="1" dirty="0">
                <a:latin typeface="Open Sans"/>
                <a:ea typeface="Open Sans"/>
                <a:cs typeface="Open Sans"/>
              </a:rPr>
              <a:t>Payment will go out each month through December</a:t>
            </a:r>
            <a:endParaRPr lang="en-US" dirty="0"/>
          </a:p>
          <a:p>
            <a:pPr lvl="1">
              <a:lnSpc>
                <a:spcPct val="114000"/>
              </a:lnSpc>
              <a:spcBef>
                <a:spcPts val="0"/>
              </a:spcBef>
              <a:spcAft>
                <a:spcPts val="600"/>
              </a:spcAft>
            </a:pPr>
            <a:r>
              <a:rPr lang="en-US" sz="2200" dirty="0">
                <a:latin typeface="Open Sans"/>
                <a:ea typeface="Open Sans"/>
                <a:cs typeface="Open Sans"/>
              </a:rPr>
              <a:t>This will amount to ½ of their 2021 CTC; other half will be paid as a lump sum at tax time next year</a:t>
            </a:r>
          </a:p>
          <a:p>
            <a:pPr>
              <a:lnSpc>
                <a:spcPct val="114000"/>
              </a:lnSpc>
              <a:spcBef>
                <a:spcPts val="0"/>
              </a:spcBef>
              <a:spcAft>
                <a:spcPts val="600"/>
              </a:spcAft>
            </a:pPr>
            <a:r>
              <a:rPr lang="en-US" sz="2200" dirty="0">
                <a:latin typeface="Open Sans"/>
                <a:ea typeface="Open Sans"/>
                <a:cs typeface="Open Sans"/>
              </a:rPr>
              <a:t>Most will get payments automatically but </a:t>
            </a:r>
            <a:r>
              <a:rPr lang="en-US" sz="2200" b="1" dirty="0">
                <a:latin typeface="Open Sans"/>
                <a:ea typeface="Open Sans"/>
                <a:cs typeface="Open Sans"/>
              </a:rPr>
              <a:t>if you have not filed taxes in last two years, you may need to sign up</a:t>
            </a:r>
          </a:p>
          <a:p>
            <a:pPr>
              <a:lnSpc>
                <a:spcPct val="114000"/>
              </a:lnSpc>
              <a:spcBef>
                <a:spcPts val="0"/>
              </a:spcBef>
              <a:spcAft>
                <a:spcPts val="600"/>
              </a:spcAft>
            </a:pPr>
            <a:r>
              <a:rPr lang="en-US" sz="2200" dirty="0">
                <a:latin typeface="Open Sans"/>
                <a:ea typeface="Open Sans"/>
                <a:cs typeface="Open Sans"/>
              </a:rPr>
              <a:t>Go to </a:t>
            </a:r>
            <a:r>
              <a:rPr lang="en-US" sz="2200" b="1" dirty="0">
                <a:latin typeface="Open Sans"/>
                <a:ea typeface="Open Sans"/>
                <a:cs typeface="Open Sans"/>
                <a:hlinkClick r:id="rId3"/>
              </a:rPr>
              <a:t>www.childtaxcredit.gov</a:t>
            </a:r>
            <a:r>
              <a:rPr lang="en-US" sz="2200" b="1" dirty="0">
                <a:latin typeface="Open Sans"/>
                <a:ea typeface="Open Sans"/>
                <a:cs typeface="Open Sans"/>
              </a:rPr>
              <a:t> </a:t>
            </a:r>
            <a:r>
              <a:rPr lang="en-US" sz="2200" dirty="0">
                <a:latin typeface="Open Sans"/>
                <a:ea typeface="Open Sans"/>
                <a:cs typeface="Open Sans"/>
              </a:rPr>
              <a:t>for more info</a:t>
            </a:r>
          </a:p>
        </p:txBody>
      </p:sp>
      <p:sp>
        <p:nvSpPr>
          <p:cNvPr id="6" name="Rectangle 5">
            <a:extLst>
              <a:ext uri="{FF2B5EF4-FFF2-40B4-BE49-F238E27FC236}">
                <a16:creationId xmlns:a16="http://schemas.microsoft.com/office/drawing/2014/main" id="{01AB454F-9A11-4B9A-890E-401116A626FD}"/>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3</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3947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0" y="283678"/>
            <a:ext cx="7872549" cy="318559"/>
          </a:xfrm>
        </p:spPr>
        <p:txBody>
          <a:bodyPr>
            <a:noAutofit/>
          </a:bodyPr>
          <a:lstStyle/>
          <a:p>
            <a:r>
              <a:rPr lang="en-US" sz="3600" b="1" dirty="0">
                <a:latin typeface="Open Sans"/>
              </a:rPr>
              <a:t>Update on Recovery Negotiations</a:t>
            </a:r>
            <a:endParaRPr lang="en-US" sz="3600" b="1" u="sng" dirty="0">
              <a:latin typeface="Open Sans"/>
              <a:ea typeface="Open Sans"/>
              <a:cs typeface="Open Sans"/>
            </a:endParaRPr>
          </a:p>
        </p:txBody>
      </p:sp>
      <p:sp>
        <p:nvSpPr>
          <p:cNvPr id="8" name="Content Placeholder 2">
            <a:extLst>
              <a:ext uri="{FF2B5EF4-FFF2-40B4-BE49-F238E27FC236}">
                <a16:creationId xmlns:a16="http://schemas.microsoft.com/office/drawing/2014/main" id="{0BEC43DD-6097-420F-90C3-9384855B8B5F}"/>
              </a:ext>
            </a:extLst>
          </p:cNvPr>
          <p:cNvSpPr>
            <a:spLocks noGrp="1"/>
          </p:cNvSpPr>
          <p:nvPr>
            <p:ph idx="1"/>
          </p:nvPr>
        </p:nvSpPr>
        <p:spPr>
          <a:xfrm>
            <a:off x="237084" y="947186"/>
            <a:ext cx="8538414" cy="3480866"/>
          </a:xfrm>
          <a:noFill/>
        </p:spPr>
        <p:txBody>
          <a:bodyPr vert="horz" lIns="91440" tIns="45720" rIns="91440" bIns="45720" rtlCol="0" anchor="t">
            <a:noAutofit/>
          </a:bodyPr>
          <a:lstStyle/>
          <a:p>
            <a:pPr marL="0" indent="0">
              <a:lnSpc>
                <a:spcPct val="114000"/>
              </a:lnSpc>
              <a:spcBef>
                <a:spcPts val="0"/>
              </a:spcBef>
              <a:buNone/>
            </a:pPr>
            <a:r>
              <a:rPr lang="en-US" sz="2200" dirty="0">
                <a:latin typeface="Open Sans"/>
                <a:ea typeface="Open Sans"/>
                <a:cs typeface="Open Sans"/>
              </a:rPr>
              <a:t>Congressional leaders have agreed to a broad $3.5 trillion framework, will see parameters next week</a:t>
            </a:r>
          </a:p>
          <a:p>
            <a:pPr>
              <a:lnSpc>
                <a:spcPct val="114000"/>
              </a:lnSpc>
              <a:spcBef>
                <a:spcPts val="0"/>
              </a:spcBef>
              <a:buFont typeface="Arial" panose="020B0604020202020204" pitchFamily="34" charset="0"/>
              <a:buChar char="•"/>
            </a:pPr>
            <a:r>
              <a:rPr lang="en-US" sz="2200" dirty="0">
                <a:latin typeface="Open Sans"/>
                <a:ea typeface="Open Sans"/>
                <a:cs typeface="Open Sans"/>
              </a:rPr>
              <a:t>Will assign spending amounts to different committees with assumptions of what they'll do, but not binding</a:t>
            </a:r>
          </a:p>
          <a:p>
            <a:pPr>
              <a:lnSpc>
                <a:spcPct val="114000"/>
              </a:lnSpc>
              <a:spcBef>
                <a:spcPts val="0"/>
              </a:spcBef>
              <a:buFont typeface="Arial" panose="020B0604020202020204" pitchFamily="34" charset="0"/>
              <a:buChar char="•"/>
            </a:pPr>
            <a:r>
              <a:rPr lang="en-US" sz="2200" dirty="0">
                <a:latin typeface="Open Sans"/>
                <a:ea typeface="Open Sans"/>
                <a:cs typeface="Open Sans"/>
              </a:rPr>
              <a:t>Will be taken up in Senate, then House, in coming weeks </a:t>
            </a:r>
          </a:p>
          <a:p>
            <a:pPr marL="0" indent="0">
              <a:lnSpc>
                <a:spcPct val="114000"/>
              </a:lnSpc>
              <a:spcBef>
                <a:spcPts val="0"/>
              </a:spcBef>
              <a:buNone/>
            </a:pPr>
            <a:endParaRPr lang="en-US" sz="2200" dirty="0">
              <a:latin typeface="Open Sans"/>
              <a:ea typeface="Open Sans"/>
              <a:cs typeface="Open Sans"/>
            </a:endParaRPr>
          </a:p>
          <a:p>
            <a:pPr marL="0" indent="0">
              <a:lnSpc>
                <a:spcPct val="114000"/>
              </a:lnSpc>
              <a:spcBef>
                <a:spcPts val="0"/>
              </a:spcBef>
              <a:buNone/>
            </a:pPr>
            <a:r>
              <a:rPr lang="en-US" sz="2200" dirty="0">
                <a:latin typeface="Open Sans"/>
                <a:ea typeface="Open Sans"/>
                <a:cs typeface="Open Sans"/>
              </a:rPr>
              <a:t>Committees will craft specific bills, work already underway</a:t>
            </a:r>
          </a:p>
          <a:p>
            <a:pPr>
              <a:lnSpc>
                <a:spcPct val="114000"/>
              </a:lnSpc>
              <a:spcBef>
                <a:spcPts val="0"/>
              </a:spcBef>
              <a:buFont typeface="Arial" panose="020B0604020202020204" pitchFamily="34" charset="0"/>
              <a:buChar char="•"/>
            </a:pPr>
            <a:r>
              <a:rPr lang="en-US" sz="2200" dirty="0">
                <a:latin typeface="Open Sans"/>
                <a:ea typeface="Open Sans"/>
                <a:cs typeface="Open Sans"/>
              </a:rPr>
              <a:t>Up to Senate Banking/House Financial Services to then include increased rental assistance in their bill</a:t>
            </a:r>
          </a:p>
          <a:p>
            <a:pPr>
              <a:lnSpc>
                <a:spcPct val="114000"/>
              </a:lnSpc>
              <a:spcBef>
                <a:spcPts val="0"/>
              </a:spcBef>
              <a:buFont typeface="Arial" panose="020B0604020202020204" pitchFamily="34" charset="0"/>
              <a:buChar char="•"/>
            </a:pPr>
            <a:r>
              <a:rPr lang="en-US" sz="2200" dirty="0">
                <a:latin typeface="Open Sans"/>
                <a:ea typeface="Open Sans"/>
                <a:cs typeface="Open Sans"/>
              </a:rPr>
              <a:t>Up to Finance/Ways and Means to make EITC/CTC permanent</a:t>
            </a:r>
          </a:p>
          <a:p>
            <a:pPr algn="ctr">
              <a:lnSpc>
                <a:spcPct val="124000"/>
              </a:lnSpc>
              <a:spcBef>
                <a:spcPts val="0"/>
              </a:spcBef>
            </a:pPr>
            <a:endParaRPr lang="en-US" sz="2800" b="1" dirty="0">
              <a:latin typeface="Open Sans"/>
              <a:ea typeface="Open Sans" panose="020B0606030504020204" pitchFamily="34" charset="0"/>
              <a:cs typeface="Open Sans" panose="020B0606030504020204" pitchFamily="34" charset="0"/>
            </a:endParaRPr>
          </a:p>
        </p:txBody>
      </p:sp>
      <p:sp>
        <p:nvSpPr>
          <p:cNvPr id="5" name="Rectangle 5">
            <a:extLst>
              <a:ext uri="{FF2B5EF4-FFF2-40B4-BE49-F238E27FC236}">
                <a16:creationId xmlns:a16="http://schemas.microsoft.com/office/drawing/2014/main" id="{60E92C69-62B7-4CAE-8112-66B13529BCC9}"/>
              </a:ext>
            </a:extLst>
          </p:cNvPr>
          <p:cNvSpPr>
            <a:spLocks noChangeArrowheads="1"/>
          </p:cNvSpPr>
          <p:nvPr/>
        </p:nvSpPr>
        <p:spPr bwMode="auto">
          <a:xfrm>
            <a:off x="0" y="7802"/>
            <a:ext cx="2370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4</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951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81C"/>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BEC43DD-6097-420F-90C3-9384855B8B5F}"/>
              </a:ext>
            </a:extLst>
          </p:cNvPr>
          <p:cNvSpPr>
            <a:spLocks noGrp="1"/>
          </p:cNvSpPr>
          <p:nvPr>
            <p:ph idx="1"/>
          </p:nvPr>
        </p:nvSpPr>
        <p:spPr>
          <a:xfrm>
            <a:off x="237084" y="1028592"/>
            <a:ext cx="8667954" cy="3480866"/>
          </a:xfrm>
          <a:solidFill>
            <a:srgbClr val="FFB81C"/>
          </a:solidFill>
        </p:spPr>
        <p:txBody>
          <a:bodyPr vert="horz" lIns="91440" tIns="45720" rIns="91440" bIns="45720" rtlCol="0" anchor="t">
            <a:noAutofit/>
          </a:bodyPr>
          <a:lstStyle/>
          <a:p>
            <a:pPr marL="0" indent="0">
              <a:lnSpc>
                <a:spcPct val="114000"/>
              </a:lnSpc>
              <a:spcBef>
                <a:spcPts val="0"/>
              </a:spcBef>
              <a:buNone/>
            </a:pPr>
            <a:r>
              <a:rPr lang="en-US" sz="2400" dirty="0">
                <a:latin typeface="Open Sans"/>
                <a:ea typeface="Open Sans"/>
                <a:cs typeface="Open Sans"/>
              </a:rPr>
              <a:t>Follow up with housing and tax aides. </a:t>
            </a:r>
            <a:r>
              <a:rPr lang="en-US" sz="2400" b="1" dirty="0">
                <a:latin typeface="Open Sans"/>
                <a:ea typeface="Open Sans"/>
                <a:cs typeface="Open Sans"/>
              </a:rPr>
              <a:t>Urge them to </a:t>
            </a:r>
          </a:p>
          <a:p>
            <a:pPr marL="0" indent="0">
              <a:lnSpc>
                <a:spcPct val="114000"/>
              </a:lnSpc>
              <a:spcBef>
                <a:spcPts val="0"/>
              </a:spcBef>
              <a:buNone/>
            </a:pPr>
            <a:r>
              <a:rPr lang="en-US" sz="2400" b="1" dirty="0">
                <a:latin typeface="Open Sans"/>
                <a:ea typeface="Open Sans"/>
                <a:cs typeface="Open Sans"/>
              </a:rPr>
              <a:t>speak to key committees, urging them to prioritize our bold and long-term anti-poverty policies in their reconciliation bills</a:t>
            </a:r>
            <a:r>
              <a:rPr lang="en-US" sz="2400" dirty="0">
                <a:latin typeface="Open Sans"/>
                <a:ea typeface="Open Sans"/>
                <a:cs typeface="Open Sans"/>
              </a:rPr>
              <a:t>: </a:t>
            </a:r>
            <a:endParaRPr lang="en-US" sz="2400" dirty="0">
              <a:latin typeface="Open Sans"/>
              <a:ea typeface="Open Sans" panose="020B0606030504020204" pitchFamily="34" charset="0"/>
              <a:cs typeface="Open Sans" panose="020B0606030504020204" pitchFamily="34" charset="0"/>
            </a:endParaRPr>
          </a:p>
          <a:p>
            <a:pPr>
              <a:lnSpc>
                <a:spcPct val="114000"/>
              </a:lnSpc>
              <a:spcBef>
                <a:spcPts val="0"/>
              </a:spcBef>
              <a:spcAft>
                <a:spcPts val="600"/>
              </a:spcAft>
            </a:pPr>
            <a:r>
              <a:rPr lang="en-US" sz="2400" dirty="0">
                <a:latin typeface="Open Sans"/>
                <a:ea typeface="Open Sans"/>
                <a:cs typeface="Open Sans"/>
              </a:rPr>
              <a:t>Making 2021 EITC/CTC provisions permanent</a:t>
            </a:r>
          </a:p>
          <a:p>
            <a:pPr>
              <a:lnSpc>
                <a:spcPct val="113999"/>
              </a:lnSpc>
              <a:spcBef>
                <a:spcPts val="0"/>
              </a:spcBef>
              <a:spcAft>
                <a:spcPts val="600"/>
              </a:spcAft>
            </a:pPr>
            <a:r>
              <a:rPr lang="en-US" sz="2400" dirty="0">
                <a:latin typeface="Open Sans"/>
                <a:ea typeface="+mn-lt"/>
                <a:cs typeface="+mn-lt"/>
              </a:rPr>
              <a:t>Guaranteed multi-year funding for rental assistance via Housing Choice Vouchers </a:t>
            </a:r>
            <a:endParaRPr lang="en-US" sz="2400" dirty="0">
              <a:latin typeface="Open Sans"/>
              <a:ea typeface="Open Sans"/>
              <a:cs typeface="Open Sans"/>
            </a:endParaRPr>
          </a:p>
          <a:p>
            <a:pPr lvl="1">
              <a:lnSpc>
                <a:spcPct val="113999"/>
              </a:lnSpc>
              <a:spcBef>
                <a:spcPts val="0"/>
              </a:spcBef>
              <a:spcAft>
                <a:spcPts val="600"/>
              </a:spcAft>
            </a:pPr>
            <a:r>
              <a:rPr lang="en-US" sz="1600" dirty="0">
                <a:latin typeface="Open Sans"/>
                <a:ea typeface="+mn-lt"/>
                <a:cs typeface="+mn-lt"/>
              </a:rPr>
              <a:t>House: Support Waters' Ending Homelessness Act (HR 4496) + Housing is Infrastructure Act (HR 4497)</a:t>
            </a:r>
          </a:p>
          <a:p>
            <a:pPr lvl="1">
              <a:lnSpc>
                <a:spcPct val="113999"/>
              </a:lnSpc>
              <a:spcBef>
                <a:spcPts val="0"/>
              </a:spcBef>
              <a:spcAft>
                <a:spcPts val="600"/>
              </a:spcAft>
            </a:pPr>
            <a:r>
              <a:rPr lang="en-US" sz="1600" dirty="0">
                <a:latin typeface="Open Sans"/>
                <a:ea typeface="+mn-lt"/>
                <a:cs typeface="+mn-lt"/>
              </a:rPr>
              <a:t>And great work on the Dear Colleague letters! </a:t>
            </a:r>
            <a:endParaRPr lang="en-US" sz="2800" dirty="0">
              <a:latin typeface="Open Sans"/>
              <a:ea typeface="Open Sans" panose="020B0606030504020204" pitchFamily="34" charset="0"/>
              <a:cs typeface="Open Sans" panose="020B0606030504020204" pitchFamily="34" charset="0"/>
            </a:endParaRPr>
          </a:p>
          <a:p>
            <a:pPr algn="ctr">
              <a:lnSpc>
                <a:spcPct val="124000"/>
              </a:lnSpc>
              <a:spcBef>
                <a:spcPts val="0"/>
              </a:spcBef>
            </a:pPr>
            <a:endParaRPr lang="en-US" sz="2800" b="1" dirty="0">
              <a:latin typeface="Open Sans"/>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635725" y="313618"/>
            <a:ext cx="7872549" cy="318559"/>
          </a:xfrm>
        </p:spPr>
        <p:txBody>
          <a:bodyPr>
            <a:noAutofit/>
          </a:bodyPr>
          <a:lstStyle/>
          <a:p>
            <a:r>
              <a:rPr lang="en-US" sz="3600" b="1" dirty="0">
                <a:latin typeface="Open Sans"/>
                <a:ea typeface="Open Sans"/>
                <a:cs typeface="Open Sans"/>
              </a:rPr>
              <a:t>RESULTS “Asks”</a:t>
            </a:r>
          </a:p>
        </p:txBody>
      </p:sp>
      <p:sp>
        <p:nvSpPr>
          <p:cNvPr id="5" name="Rectangle 5">
            <a:extLst>
              <a:ext uri="{FF2B5EF4-FFF2-40B4-BE49-F238E27FC236}">
                <a16:creationId xmlns:a16="http://schemas.microsoft.com/office/drawing/2014/main" id="{60E92C69-62B7-4CAE-8112-66B13529BCC9}"/>
              </a:ext>
            </a:extLst>
          </p:cNvPr>
          <p:cNvSpPr>
            <a:spLocks noChangeArrowheads="1"/>
          </p:cNvSpPr>
          <p:nvPr/>
        </p:nvSpPr>
        <p:spPr bwMode="auto">
          <a:xfrm>
            <a:off x="0" y="7802"/>
            <a:ext cx="2370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5</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6431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2D65DA-F547-4642-8D43-14FFEB678141}"/>
              </a:ext>
            </a:extLst>
          </p:cNvPr>
          <p:cNvSpPr txBox="1"/>
          <p:nvPr/>
        </p:nvSpPr>
        <p:spPr>
          <a:xfrm>
            <a:off x="733165" y="581769"/>
            <a:ext cx="7677665" cy="1923604"/>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1" i="0" u="none" strike="noStrike" kern="0" cap="none" spc="0" normalizeH="0" baseline="0" noProof="0" dirty="0">
                <a:ln>
                  <a:noFill/>
                </a:ln>
                <a:solidFill>
                  <a:srgbClr val="000D74"/>
                </a:solidFill>
                <a:effectLst/>
                <a:uLnTx/>
                <a:uFillTx/>
                <a:latin typeface="Garamond" panose="02020404030301010803"/>
                <a:cs typeface="Arial"/>
                <a:sym typeface="Arial"/>
              </a:rPr>
              <a:t>Poverty and Policy: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00" b="1" i="0" u="none" strike="noStrike" kern="0" cap="none" spc="0" normalizeH="0" baseline="0" noProof="0" dirty="0">
                <a:ln>
                  <a:noFill/>
                </a:ln>
                <a:solidFill>
                  <a:srgbClr val="000D74"/>
                </a:solidFill>
                <a:effectLst/>
                <a:uLnTx/>
                <a:uFillTx/>
                <a:latin typeface="Garamond" panose="02020404030301010803"/>
                <a:cs typeface="Arial"/>
                <a:sym typeface="Arial"/>
              </a:rPr>
              <a:t>Expanding the Child Tax Credit and Housing Assistance</a:t>
            </a:r>
            <a:endParaRPr kumimoji="0" lang="fr-FR" sz="3700" b="1" i="0" u="none" strike="noStrike" kern="0" cap="none" spc="0" normalizeH="0" baseline="0" noProof="0" dirty="0">
              <a:ln>
                <a:noFill/>
              </a:ln>
              <a:solidFill>
                <a:srgbClr val="000D74"/>
              </a:solidFill>
              <a:effectLst/>
              <a:uLnTx/>
              <a:uFillTx/>
              <a:latin typeface="Garamond" panose="02020404030301010803"/>
              <a:cs typeface="Arial"/>
              <a:sym typeface="Arial"/>
            </a:endParaRPr>
          </a:p>
        </p:txBody>
      </p:sp>
      <p:sp>
        <p:nvSpPr>
          <p:cNvPr id="5" name="TextBox 4">
            <a:extLst>
              <a:ext uri="{FF2B5EF4-FFF2-40B4-BE49-F238E27FC236}">
                <a16:creationId xmlns:a16="http://schemas.microsoft.com/office/drawing/2014/main" id="{250B12BB-4B4A-4485-A770-97F0ED35E399}"/>
              </a:ext>
            </a:extLst>
          </p:cNvPr>
          <p:cNvSpPr txBox="1"/>
          <p:nvPr/>
        </p:nvSpPr>
        <p:spPr>
          <a:xfrm>
            <a:off x="411888" y="3453741"/>
            <a:ext cx="832021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500" b="1" i="0" u="none" strike="noStrike" kern="0" cap="none" spc="0" normalizeH="0" baseline="0" noProof="0" dirty="0">
              <a:ln>
                <a:noFill/>
              </a:ln>
              <a:solidFill>
                <a:srgbClr val="000D74"/>
              </a:solidFill>
              <a:effectLst/>
              <a:uLnTx/>
              <a:uFillTx/>
              <a:latin typeface="Garamond" panose="02020404030301010803"/>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000D74"/>
                </a:solidFill>
                <a:effectLst/>
                <a:uLnTx/>
                <a:uFillTx/>
                <a:latin typeface="Garamond" panose="02020404030301010803"/>
                <a:cs typeface="Arial"/>
                <a:sym typeface="Arial"/>
              </a:rPr>
              <a:t>Sophie Collyer and Megan Curran</a:t>
            </a:r>
          </a:p>
        </p:txBody>
      </p:sp>
      <p:sp>
        <p:nvSpPr>
          <p:cNvPr id="4" name="TextBox 3">
            <a:extLst>
              <a:ext uri="{FF2B5EF4-FFF2-40B4-BE49-F238E27FC236}">
                <a16:creationId xmlns:a16="http://schemas.microsoft.com/office/drawing/2014/main" id="{C523CC7C-6599-497C-BB1B-5389ABC264E0}"/>
              </a:ext>
            </a:extLst>
          </p:cNvPr>
          <p:cNvSpPr txBox="1"/>
          <p:nvPr/>
        </p:nvSpPr>
        <p:spPr>
          <a:xfrm>
            <a:off x="642549" y="2356310"/>
            <a:ext cx="7677665" cy="12464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500" b="1" i="0" u="none" strike="noStrike" kern="0" cap="none" spc="0" normalizeH="0" baseline="0" noProof="0" dirty="0">
              <a:ln>
                <a:noFill/>
              </a:ln>
              <a:solidFill>
                <a:srgbClr val="000D74"/>
              </a:solidFill>
              <a:effectLst/>
              <a:uLnTx/>
              <a:uFillTx/>
              <a:latin typeface="Garamond" panose="02020404030301010803"/>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005193"/>
                </a:solidFill>
                <a:effectLst/>
                <a:uLnTx/>
                <a:uFillTx/>
                <a:latin typeface="Garamond" panose="02020404030301010803"/>
                <a:cs typeface="Arial"/>
                <a:sym typeface="Arial"/>
              </a:rPr>
              <a:t>RESULTS U.S. Poverty Monthly Poverty Forum</a:t>
            </a:r>
            <a:br>
              <a:rPr kumimoji="0" lang="en-US" sz="2500" b="1" i="0" u="none" strike="noStrike" kern="0" cap="none" spc="0" normalizeH="0" baseline="0" noProof="0" dirty="0">
                <a:ln>
                  <a:noFill/>
                </a:ln>
                <a:solidFill>
                  <a:srgbClr val="005193"/>
                </a:solidFill>
                <a:effectLst/>
                <a:uLnTx/>
                <a:uFillTx/>
                <a:latin typeface="Garamond" panose="02020404030301010803"/>
                <a:cs typeface="Arial"/>
                <a:sym typeface="Arial"/>
              </a:rPr>
            </a:br>
            <a:r>
              <a:rPr kumimoji="0" lang="en-US" sz="2500" b="1" i="0" u="none" strike="noStrike" kern="0" cap="none" spc="0" normalizeH="0" baseline="0" noProof="0" dirty="0">
                <a:ln>
                  <a:noFill/>
                </a:ln>
                <a:solidFill>
                  <a:srgbClr val="005193"/>
                </a:solidFill>
                <a:effectLst/>
                <a:uLnTx/>
                <a:uFillTx/>
                <a:latin typeface="Garamond" panose="02020404030301010803"/>
                <a:cs typeface="Arial"/>
                <a:sym typeface="Arial"/>
              </a:rPr>
              <a:t>July 2021</a:t>
            </a:r>
            <a:endParaRPr kumimoji="0" lang="fr-FR" sz="2500" b="1" i="0" u="none" strike="noStrike" kern="0" cap="none" spc="0" normalizeH="0" baseline="0" noProof="0" dirty="0">
              <a:ln>
                <a:noFill/>
              </a:ln>
              <a:solidFill>
                <a:srgbClr val="005193"/>
              </a:solidFill>
              <a:effectLst/>
              <a:uLnTx/>
              <a:uFillTx/>
              <a:latin typeface="Garamond" panose="02020404030301010803"/>
              <a:cs typeface="Arial"/>
              <a:sym typeface="Arial"/>
            </a:endParaRPr>
          </a:p>
        </p:txBody>
      </p:sp>
      <p:pic>
        <p:nvPicPr>
          <p:cNvPr id="3" name="Picture 2">
            <a:extLst>
              <a:ext uri="{FF2B5EF4-FFF2-40B4-BE49-F238E27FC236}">
                <a16:creationId xmlns:a16="http://schemas.microsoft.com/office/drawing/2014/main" id="{49C7B998-35B1-4864-A9ED-562424B0807F}"/>
              </a:ext>
            </a:extLst>
          </p:cNvPr>
          <p:cNvPicPr>
            <a:picLocks noChangeAspect="1"/>
          </p:cNvPicPr>
          <p:nvPr/>
        </p:nvPicPr>
        <p:blipFill rotWithShape="1">
          <a:blip r:embed="rId3"/>
          <a:srcRect l="36907" t="72469" r="57748" b="20110"/>
          <a:stretch/>
        </p:blipFill>
        <p:spPr>
          <a:xfrm>
            <a:off x="3657600" y="4272631"/>
            <a:ext cx="1701266" cy="664258"/>
          </a:xfrm>
          <a:prstGeom prst="rect">
            <a:avLst/>
          </a:prstGeom>
        </p:spPr>
      </p:pic>
    </p:spTree>
    <p:extLst>
      <p:ext uri="{BB962C8B-B14F-4D97-AF65-F5344CB8AC3E}">
        <p14:creationId xmlns:p14="http://schemas.microsoft.com/office/powerpoint/2010/main" val="151336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287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000" dirty="0"/>
              <a:t>U.S. Poverty Measures</a:t>
            </a:r>
            <a:endParaRPr sz="4000" dirty="0"/>
          </a:p>
        </p:txBody>
      </p:sp>
      <p:pic>
        <p:nvPicPr>
          <p:cNvPr id="3" name="Picture 2">
            <a:extLst>
              <a:ext uri="{FF2B5EF4-FFF2-40B4-BE49-F238E27FC236}">
                <a16:creationId xmlns:a16="http://schemas.microsoft.com/office/drawing/2014/main" id="{50471900-4E82-47C7-B6E4-55003743FE49}"/>
              </a:ext>
            </a:extLst>
          </p:cNvPr>
          <p:cNvPicPr>
            <a:picLocks noChangeAspect="1"/>
          </p:cNvPicPr>
          <p:nvPr/>
        </p:nvPicPr>
        <p:blipFill rotWithShape="1">
          <a:blip r:embed="rId3"/>
          <a:srcRect l="46204" t="20574" b="-3229"/>
          <a:stretch/>
        </p:blipFill>
        <p:spPr>
          <a:xfrm>
            <a:off x="5743858" y="1207593"/>
            <a:ext cx="2130115" cy="462309"/>
          </a:xfrm>
          <a:prstGeom prst="rect">
            <a:avLst/>
          </a:prstGeom>
        </p:spPr>
      </p:pic>
      <p:sp>
        <p:nvSpPr>
          <p:cNvPr id="4" name="TextBox 3">
            <a:extLst>
              <a:ext uri="{FF2B5EF4-FFF2-40B4-BE49-F238E27FC236}">
                <a16:creationId xmlns:a16="http://schemas.microsoft.com/office/drawing/2014/main" id="{35C2D3D3-029F-40F6-A6CD-BBAB4A8F2913}"/>
              </a:ext>
            </a:extLst>
          </p:cNvPr>
          <p:cNvSpPr txBox="1"/>
          <p:nvPr/>
        </p:nvSpPr>
        <p:spPr>
          <a:xfrm>
            <a:off x="5192110" y="1821525"/>
            <a:ext cx="7242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(SPM)</a:t>
            </a:r>
          </a:p>
        </p:txBody>
      </p:sp>
      <p:sp>
        <p:nvSpPr>
          <p:cNvPr id="7" name="TextBox 6">
            <a:extLst>
              <a:ext uri="{FF2B5EF4-FFF2-40B4-BE49-F238E27FC236}">
                <a16:creationId xmlns:a16="http://schemas.microsoft.com/office/drawing/2014/main" id="{6D9ABF2C-3955-40BC-80AC-72CA13EF64A2}"/>
              </a:ext>
            </a:extLst>
          </p:cNvPr>
          <p:cNvSpPr txBox="1"/>
          <p:nvPr/>
        </p:nvSpPr>
        <p:spPr>
          <a:xfrm>
            <a:off x="2865584" y="1809246"/>
            <a:ext cx="72420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cs typeface="Arial"/>
                <a:sym typeface="Arial"/>
              </a:rPr>
              <a:t>(OPM)</a:t>
            </a:r>
          </a:p>
        </p:txBody>
      </p:sp>
      <p:pic>
        <p:nvPicPr>
          <p:cNvPr id="6" name="Picture 5">
            <a:extLst>
              <a:ext uri="{FF2B5EF4-FFF2-40B4-BE49-F238E27FC236}">
                <a16:creationId xmlns:a16="http://schemas.microsoft.com/office/drawing/2014/main" id="{4A68F3C1-FF8A-4ABE-9491-AFD4DA54EEE4}"/>
              </a:ext>
            </a:extLst>
          </p:cNvPr>
          <p:cNvPicPr>
            <a:picLocks noChangeAspect="1"/>
          </p:cNvPicPr>
          <p:nvPr/>
        </p:nvPicPr>
        <p:blipFill rotWithShape="1">
          <a:blip r:embed="rId4"/>
          <a:srcRect l="46477"/>
          <a:stretch/>
        </p:blipFill>
        <p:spPr>
          <a:xfrm>
            <a:off x="6865216" y="1708079"/>
            <a:ext cx="2130115" cy="3267575"/>
          </a:xfrm>
          <a:prstGeom prst="rect">
            <a:avLst/>
          </a:prstGeom>
        </p:spPr>
      </p:pic>
      <p:pic>
        <p:nvPicPr>
          <p:cNvPr id="10" name="Picture 9">
            <a:extLst>
              <a:ext uri="{FF2B5EF4-FFF2-40B4-BE49-F238E27FC236}">
                <a16:creationId xmlns:a16="http://schemas.microsoft.com/office/drawing/2014/main" id="{5F309483-5B82-44FD-80A7-97A89F1FAF15}"/>
              </a:ext>
            </a:extLst>
          </p:cNvPr>
          <p:cNvPicPr>
            <a:picLocks noChangeAspect="1"/>
          </p:cNvPicPr>
          <p:nvPr/>
        </p:nvPicPr>
        <p:blipFill rotWithShape="1">
          <a:blip r:embed="rId4"/>
          <a:srcRect r="55470" b="15643"/>
          <a:stretch/>
        </p:blipFill>
        <p:spPr>
          <a:xfrm>
            <a:off x="499892" y="1959259"/>
            <a:ext cx="1872161" cy="2643779"/>
          </a:xfrm>
          <a:prstGeom prst="rect">
            <a:avLst/>
          </a:prstGeom>
        </p:spPr>
      </p:pic>
      <p:pic>
        <p:nvPicPr>
          <p:cNvPr id="8" name="Picture 7">
            <a:extLst>
              <a:ext uri="{FF2B5EF4-FFF2-40B4-BE49-F238E27FC236}">
                <a16:creationId xmlns:a16="http://schemas.microsoft.com/office/drawing/2014/main" id="{FDF31DF5-F711-44BA-BB29-22039DB5D2EC}"/>
              </a:ext>
            </a:extLst>
          </p:cNvPr>
          <p:cNvPicPr>
            <a:picLocks noChangeAspect="1"/>
          </p:cNvPicPr>
          <p:nvPr/>
        </p:nvPicPr>
        <p:blipFill rotWithShape="1">
          <a:blip r:embed="rId5"/>
          <a:srcRect l="16607" t="31034" r="75798" b="43837"/>
          <a:stretch/>
        </p:blipFill>
        <p:spPr>
          <a:xfrm>
            <a:off x="2502411" y="2335771"/>
            <a:ext cx="1711268" cy="1592479"/>
          </a:xfrm>
          <a:prstGeom prst="rect">
            <a:avLst/>
          </a:prstGeom>
        </p:spPr>
      </p:pic>
      <p:sp>
        <p:nvSpPr>
          <p:cNvPr id="9" name="TextBox 8">
            <a:extLst>
              <a:ext uri="{FF2B5EF4-FFF2-40B4-BE49-F238E27FC236}">
                <a16:creationId xmlns:a16="http://schemas.microsoft.com/office/drawing/2014/main" id="{343DC5D2-1930-44A8-99E2-9D9FDA4FE783}"/>
              </a:ext>
            </a:extLst>
          </p:cNvPr>
          <p:cNvSpPr txBox="1"/>
          <p:nvPr/>
        </p:nvSpPr>
        <p:spPr>
          <a:xfrm>
            <a:off x="451636" y="4855950"/>
            <a:ext cx="336912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Arial"/>
                <a:cs typeface="Arial"/>
                <a:sym typeface="Arial"/>
                <a:hlinkClick r:id="rId6"/>
              </a:rPr>
              <a:t>For images &amp; more information, see US Census Bureau</a:t>
            </a:r>
            <a:endParaRPr kumimoji="0" lang="en-US" sz="1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4" name="Picture 13">
            <a:extLst>
              <a:ext uri="{FF2B5EF4-FFF2-40B4-BE49-F238E27FC236}">
                <a16:creationId xmlns:a16="http://schemas.microsoft.com/office/drawing/2014/main" id="{068B8B71-4CA4-4D33-85D2-AB7C3241584E}"/>
              </a:ext>
            </a:extLst>
          </p:cNvPr>
          <p:cNvPicPr>
            <a:picLocks noChangeAspect="1"/>
          </p:cNvPicPr>
          <p:nvPr/>
        </p:nvPicPr>
        <p:blipFill rotWithShape="1">
          <a:blip r:embed="rId3"/>
          <a:srcRect t="20574" r="56620"/>
          <a:stretch/>
        </p:blipFill>
        <p:spPr>
          <a:xfrm>
            <a:off x="1509996" y="1216625"/>
            <a:ext cx="1717691" cy="444246"/>
          </a:xfrm>
          <a:prstGeom prst="rect">
            <a:avLst/>
          </a:prstGeom>
        </p:spPr>
      </p:pic>
      <p:pic>
        <p:nvPicPr>
          <p:cNvPr id="2" name="Picture 1">
            <a:extLst>
              <a:ext uri="{FF2B5EF4-FFF2-40B4-BE49-F238E27FC236}">
                <a16:creationId xmlns:a16="http://schemas.microsoft.com/office/drawing/2014/main" id="{E9DDBFBF-74EA-4D07-8A1A-05BA7991BA73}"/>
              </a:ext>
            </a:extLst>
          </p:cNvPr>
          <p:cNvPicPr>
            <a:picLocks noChangeAspect="1"/>
          </p:cNvPicPr>
          <p:nvPr/>
        </p:nvPicPr>
        <p:blipFill rotWithShape="1">
          <a:blip r:embed="rId7"/>
          <a:srcRect l="76705" t="78018" r="19472" b="13875"/>
          <a:stretch/>
        </p:blipFill>
        <p:spPr>
          <a:xfrm>
            <a:off x="5105535" y="3928250"/>
            <a:ext cx="1129668" cy="673645"/>
          </a:xfrm>
          <a:prstGeom prst="rect">
            <a:avLst/>
          </a:prstGeom>
        </p:spPr>
      </p:pic>
      <p:pic>
        <p:nvPicPr>
          <p:cNvPr id="15" name="Picture 14">
            <a:extLst>
              <a:ext uri="{FF2B5EF4-FFF2-40B4-BE49-F238E27FC236}">
                <a16:creationId xmlns:a16="http://schemas.microsoft.com/office/drawing/2014/main" id="{3174B143-A3AB-4186-9064-B11BF0720290}"/>
              </a:ext>
            </a:extLst>
          </p:cNvPr>
          <p:cNvPicPr>
            <a:picLocks noChangeAspect="1"/>
          </p:cNvPicPr>
          <p:nvPr/>
        </p:nvPicPr>
        <p:blipFill rotWithShape="1">
          <a:blip r:embed="rId8"/>
          <a:srcRect l="19748" t="37127" r="64415" b="26036"/>
          <a:stretch/>
        </p:blipFill>
        <p:spPr>
          <a:xfrm>
            <a:off x="4416310" y="2332218"/>
            <a:ext cx="2318548" cy="1516718"/>
          </a:xfrm>
          <a:prstGeom prst="rect">
            <a:avLst/>
          </a:prstGeom>
        </p:spPr>
      </p:pic>
      <p:cxnSp>
        <p:nvCxnSpPr>
          <p:cNvPr id="11" name="Straight Connector 10">
            <a:extLst>
              <a:ext uri="{FF2B5EF4-FFF2-40B4-BE49-F238E27FC236}">
                <a16:creationId xmlns:a16="http://schemas.microsoft.com/office/drawing/2014/main" id="{E8E5BA0A-310A-4120-9196-4EF4E3AEEF44}"/>
              </a:ext>
            </a:extLst>
          </p:cNvPr>
          <p:cNvCxnSpPr/>
          <p:nvPr/>
        </p:nvCxnSpPr>
        <p:spPr>
          <a:xfrm>
            <a:off x="4341341" y="1207593"/>
            <a:ext cx="0" cy="3768061"/>
          </a:xfrm>
          <a:prstGeom prst="line">
            <a:avLst/>
          </a:prstGeom>
          <a:ln w="57150">
            <a:solidFill>
              <a:srgbClr val="30B4C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226242" y="373008"/>
            <a:ext cx="8520600" cy="572700"/>
          </a:xfrm>
          <a:prstGeom prst="rect">
            <a:avLst/>
          </a:prstGeom>
        </p:spPr>
        <p:txBody>
          <a:bodyPr spcFirstLastPara="1" wrap="square" lIns="91425" tIns="91425" rIns="91425" bIns="91425" anchor="t" anchorCtr="0">
            <a:noAutofit/>
          </a:bodyPr>
          <a:lstStyle/>
          <a:p>
            <a:pPr lvl="0"/>
            <a:r>
              <a:rPr lang="en-US" sz="2900" dirty="0">
                <a:solidFill>
                  <a:schemeClr val="bg1"/>
                </a:solidFill>
                <a:latin typeface="Times New Roman" panose="02020603050405020304" pitchFamily="18" charset="0"/>
                <a:cs typeface="Times New Roman" panose="02020603050405020304" pitchFamily="18" charset="0"/>
              </a:rPr>
              <a:t>3 Ways CPSP Is Measuring Poverty During COVID-19</a:t>
            </a:r>
            <a:endParaRPr sz="2900" dirty="0">
              <a:solidFill>
                <a:schemeClr val="bg1"/>
              </a:solidFill>
              <a:latin typeface="Times New Roman" panose="02020603050405020304" pitchFamily="18" charset="0"/>
              <a:cs typeface="Times New Roman" panose="02020603050405020304" pitchFamily="18" charset="0"/>
            </a:endParaRPr>
          </a:p>
        </p:txBody>
      </p:sp>
      <p:sp>
        <p:nvSpPr>
          <p:cNvPr id="7" name="Google Shape;89;p17">
            <a:extLst>
              <a:ext uri="{FF2B5EF4-FFF2-40B4-BE49-F238E27FC236}">
                <a16:creationId xmlns:a16="http://schemas.microsoft.com/office/drawing/2014/main" id="{5B5F1952-6556-4A8B-8907-6229BDF10340}"/>
              </a:ext>
            </a:extLst>
          </p:cNvPr>
          <p:cNvSpPr txBox="1">
            <a:spLocks noGrp="1"/>
          </p:cNvSpPr>
          <p:nvPr>
            <p:ph type="body" idx="1"/>
          </p:nvPr>
        </p:nvSpPr>
        <p:spPr>
          <a:xfrm>
            <a:off x="538232" y="1218076"/>
            <a:ext cx="8520600" cy="3925424"/>
          </a:xfrm>
          <a:prstGeom prst="rect">
            <a:avLst/>
          </a:prstGeom>
        </p:spPr>
        <p:txBody>
          <a:bodyPr spcFirstLastPara="1" vert="horz" wrap="square" lIns="121900" tIns="121900" rIns="121900" bIns="121900" rtlCol="0" anchor="t" anchorCtr="0">
            <a:normAutofit fontScale="55000" lnSpcReduction="20000"/>
          </a:bodyPr>
          <a:lstStyle/>
          <a:p>
            <a:pPr marL="380990" indent="-380990">
              <a:spcAft>
                <a:spcPts val="1600"/>
              </a:spcAft>
              <a:buFont typeface="Arial" panose="020B0604020202020204" pitchFamily="34" charset="0"/>
              <a:buChar char="•"/>
            </a:pPr>
            <a:r>
              <a:rPr lang="en-US" sz="3400" b="1" dirty="0">
                <a:solidFill>
                  <a:schemeClr val="accent1"/>
                </a:solidFill>
                <a:latin typeface="Times New Roman" panose="02020603050405020304" pitchFamily="18" charset="0"/>
                <a:cs typeface="Times New Roman" panose="02020603050405020304" pitchFamily="18" charset="0"/>
              </a:rPr>
              <a:t>Traditional Supplemental Poverty Measure (SPM) poverty analysis</a:t>
            </a:r>
          </a:p>
          <a:p>
            <a:pPr marL="0" indent="0">
              <a:spcAft>
                <a:spcPts val="1600"/>
              </a:spcAft>
              <a:buNone/>
            </a:pPr>
            <a:r>
              <a:rPr lang="en-US" dirty="0">
                <a:latin typeface="Times New Roman" panose="02020603050405020304" pitchFamily="18" charset="0"/>
                <a:cs typeface="Times New Roman" panose="02020603050405020304" pitchFamily="18" charset="0"/>
              </a:rPr>
              <a:t>       </a:t>
            </a:r>
            <a:r>
              <a:rPr lang="en-US" sz="3100" dirty="0">
                <a:solidFill>
                  <a:schemeClr val="tx1"/>
                </a:solidFill>
                <a:latin typeface="Times New Roman" panose="02020603050405020304" pitchFamily="18" charset="0"/>
                <a:cs typeface="Times New Roman" panose="02020603050405020304" pitchFamily="18" charset="0"/>
              </a:rPr>
              <a:t>Use annual data available on a considerable lag; assess impact of policy on poverty within a  </a:t>
            </a:r>
            <a:br>
              <a:rPr lang="en-US" sz="3100" dirty="0">
                <a:solidFill>
                  <a:schemeClr val="tx1"/>
                </a:solidFill>
                <a:latin typeface="Times New Roman" panose="02020603050405020304" pitchFamily="18" charset="0"/>
                <a:cs typeface="Times New Roman" panose="02020603050405020304" pitchFamily="18" charset="0"/>
              </a:rPr>
            </a:br>
            <a:r>
              <a:rPr lang="en-US" sz="3100" dirty="0">
                <a:solidFill>
                  <a:schemeClr val="tx1"/>
                </a:solidFill>
                <a:latin typeface="Times New Roman" panose="02020603050405020304" pitchFamily="18" charset="0"/>
                <a:cs typeface="Times New Roman" panose="02020603050405020304" pitchFamily="18" charset="0"/>
              </a:rPr>
              <a:t>       one-year window </a:t>
            </a:r>
            <a:r>
              <a:rPr lang="en-US" sz="2400" dirty="0">
                <a:solidFill>
                  <a:schemeClr val="tx1"/>
                </a:solidFill>
                <a:latin typeface="Times New Roman" panose="02020603050405020304" pitchFamily="18" charset="0"/>
                <a:cs typeface="Times New Roman" panose="02020603050405020304" pitchFamily="18" charset="0"/>
              </a:rPr>
              <a:t>(</a:t>
            </a:r>
            <a:r>
              <a:rPr lang="en-US" sz="2400" i="1" dirty="0">
                <a:solidFill>
                  <a:schemeClr val="tx1"/>
                </a:solidFill>
                <a:latin typeface="Times New Roman" panose="02020603050405020304" pitchFamily="18" charset="0"/>
                <a:cs typeface="Times New Roman" panose="02020603050405020304" pitchFamily="18" charset="0"/>
              </a:rPr>
              <a:t>e.g. assess poverty and policy based on 2018 or 2019 data</a:t>
            </a:r>
            <a:r>
              <a:rPr lang="en-US" sz="2400"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p>
            <a:pPr marL="380990" indent="-380990">
              <a:spcAft>
                <a:spcPts val="1600"/>
              </a:spcAft>
              <a:buFont typeface="Arial" panose="020B0604020202020204" pitchFamily="34" charset="0"/>
              <a:buChar char="•"/>
            </a:pPr>
            <a:r>
              <a:rPr lang="en-US" sz="3400" b="1" dirty="0">
                <a:solidFill>
                  <a:schemeClr val="accent1"/>
                </a:solidFill>
                <a:latin typeface="Times New Roman" panose="02020603050405020304" pitchFamily="18" charset="0"/>
                <a:cs typeface="Times New Roman" panose="02020603050405020304" pitchFamily="18" charset="0"/>
              </a:rPr>
              <a:t>Forecasting  ‘real-time’ </a:t>
            </a:r>
            <a:r>
              <a:rPr lang="en-US" sz="3400" b="1" i="1" dirty="0">
                <a:solidFill>
                  <a:schemeClr val="accent1"/>
                </a:solidFill>
                <a:latin typeface="Times New Roman" panose="02020603050405020304" pitchFamily="18" charset="0"/>
                <a:cs typeface="Times New Roman" panose="02020603050405020304" pitchFamily="18" charset="0"/>
              </a:rPr>
              <a:t>monthly</a:t>
            </a:r>
            <a:r>
              <a:rPr lang="en-US" sz="3400" b="1" dirty="0">
                <a:solidFill>
                  <a:schemeClr val="accent1"/>
                </a:solidFill>
                <a:latin typeface="Times New Roman" panose="02020603050405020304" pitchFamily="18" charset="0"/>
                <a:cs typeface="Times New Roman" panose="02020603050405020304" pitchFamily="18" charset="0"/>
              </a:rPr>
              <a:t>  SPM poverty estimates</a:t>
            </a:r>
          </a:p>
          <a:p>
            <a:pPr marL="0" indent="0">
              <a:spcAft>
                <a:spcPts val="1600"/>
              </a:spcAft>
              <a:buNone/>
            </a:pPr>
            <a:r>
              <a:rPr lang="en-US" dirty="0">
                <a:solidFill>
                  <a:schemeClr val="tx1"/>
                </a:solidFill>
                <a:latin typeface="Times New Roman" panose="02020603050405020304" pitchFamily="18" charset="0"/>
                <a:cs typeface="Times New Roman" panose="02020603050405020304" pitchFamily="18" charset="0"/>
              </a:rPr>
              <a:t>       </a:t>
            </a:r>
            <a:r>
              <a:rPr lang="en-US" sz="3100" dirty="0">
                <a:solidFill>
                  <a:schemeClr val="tx1"/>
                </a:solidFill>
                <a:latin typeface="Times New Roman" panose="02020603050405020304" pitchFamily="18" charset="0"/>
                <a:cs typeface="Times New Roman" panose="02020603050405020304" pitchFamily="18" charset="0"/>
              </a:rPr>
              <a:t>Use combination of available monthly data to assess changes in family income &amp; </a:t>
            </a:r>
            <a:br>
              <a:rPr lang="en-US" sz="3100" dirty="0">
                <a:solidFill>
                  <a:schemeClr val="tx1"/>
                </a:solidFill>
                <a:latin typeface="Times New Roman" panose="02020603050405020304" pitchFamily="18" charset="0"/>
                <a:cs typeface="Times New Roman" panose="02020603050405020304" pitchFamily="18" charset="0"/>
              </a:rPr>
            </a:br>
            <a:r>
              <a:rPr lang="en-US" sz="3100" dirty="0">
                <a:solidFill>
                  <a:schemeClr val="tx1"/>
                </a:solidFill>
                <a:latin typeface="Times New Roman" panose="02020603050405020304" pitchFamily="18" charset="0"/>
                <a:cs typeface="Times New Roman" panose="02020603050405020304" pitchFamily="18" charset="0"/>
              </a:rPr>
              <a:t>       poverty rates by month </a:t>
            </a:r>
            <a:r>
              <a:rPr lang="en-US" sz="2400" dirty="0">
                <a:solidFill>
                  <a:schemeClr val="tx1"/>
                </a:solidFill>
                <a:latin typeface="Times New Roman" panose="02020603050405020304" pitchFamily="18" charset="0"/>
                <a:cs typeface="Times New Roman" panose="02020603050405020304" pitchFamily="18" charset="0"/>
              </a:rPr>
              <a:t>(</a:t>
            </a:r>
            <a:r>
              <a:rPr lang="en-US" sz="2400" i="1" dirty="0">
                <a:solidFill>
                  <a:schemeClr val="tx1"/>
                </a:solidFill>
                <a:latin typeface="Times New Roman" panose="02020603050405020304" pitchFamily="18" charset="0"/>
                <a:cs typeface="Times New Roman" panose="02020603050405020304" pitchFamily="18" charset="0"/>
              </a:rPr>
              <a:t>monthly SPM poverty threshold = annual SPM income threshold divided by 12)</a:t>
            </a:r>
            <a:endParaRPr lang="en-US" sz="2400" b="1" i="1" dirty="0">
              <a:solidFill>
                <a:schemeClr val="accent1"/>
              </a:solidFill>
              <a:latin typeface="Times New Roman" panose="02020603050405020304" pitchFamily="18" charset="0"/>
              <a:cs typeface="Times New Roman" panose="02020603050405020304" pitchFamily="18" charset="0"/>
            </a:endParaRPr>
          </a:p>
          <a:p>
            <a:pPr marL="380990" indent="-380990">
              <a:spcAft>
                <a:spcPts val="1600"/>
              </a:spcAft>
              <a:buFont typeface="Arial" panose="020B0604020202020204" pitchFamily="34" charset="0"/>
              <a:buChar char="•"/>
            </a:pPr>
            <a:r>
              <a:rPr lang="en-US" sz="3400" b="1" dirty="0">
                <a:solidFill>
                  <a:schemeClr val="accent1"/>
                </a:solidFill>
                <a:latin typeface="Times New Roman" panose="02020603050405020304" pitchFamily="18" charset="0"/>
                <a:cs typeface="Times New Roman" panose="02020603050405020304" pitchFamily="18" charset="0"/>
              </a:rPr>
              <a:t>Forecasting  ‘real-time’ </a:t>
            </a:r>
            <a:r>
              <a:rPr lang="en-US" sz="3400" b="1" i="1" dirty="0">
                <a:solidFill>
                  <a:schemeClr val="accent1"/>
                </a:solidFill>
                <a:latin typeface="Times New Roman" panose="02020603050405020304" pitchFamily="18" charset="0"/>
                <a:cs typeface="Times New Roman" panose="02020603050405020304" pitchFamily="18" charset="0"/>
              </a:rPr>
              <a:t>annual</a:t>
            </a:r>
            <a:r>
              <a:rPr lang="en-US" sz="3400" b="1" dirty="0">
                <a:solidFill>
                  <a:schemeClr val="accent1"/>
                </a:solidFill>
                <a:latin typeface="Times New Roman" panose="02020603050405020304" pitchFamily="18" charset="0"/>
                <a:cs typeface="Times New Roman" panose="02020603050405020304" pitchFamily="18" charset="0"/>
              </a:rPr>
              <a:t>  SPM poverty estimates</a:t>
            </a:r>
          </a:p>
          <a:p>
            <a:pPr marL="0" indent="0">
              <a:spcAft>
                <a:spcPts val="1600"/>
              </a:spcAft>
              <a:buNone/>
            </a:pPr>
            <a:r>
              <a:rPr lang="en-US" dirty="0">
                <a:solidFill>
                  <a:schemeClr val="tx1"/>
                </a:solidFill>
                <a:latin typeface="Times New Roman" panose="02020603050405020304" pitchFamily="18" charset="0"/>
                <a:cs typeface="Times New Roman" panose="02020603050405020304" pitchFamily="18" charset="0"/>
              </a:rPr>
              <a:t>       </a:t>
            </a:r>
            <a:r>
              <a:rPr lang="en-US" sz="3100" dirty="0">
                <a:solidFill>
                  <a:schemeClr val="tx1"/>
                </a:solidFill>
                <a:latin typeface="Times New Roman" panose="02020603050405020304" pitchFamily="18" charset="0"/>
                <a:cs typeface="Times New Roman" panose="02020603050405020304" pitchFamily="18" charset="0"/>
              </a:rPr>
              <a:t>Project family income &amp; poverty rates for the current or near-future years </a:t>
            </a:r>
            <a:br>
              <a:rPr lang="en-US" sz="3100" dirty="0">
                <a:solidFill>
                  <a:schemeClr val="tx1"/>
                </a:solidFill>
                <a:latin typeface="Times New Roman" panose="02020603050405020304" pitchFamily="18" charset="0"/>
                <a:cs typeface="Times New Roman" panose="02020603050405020304" pitchFamily="18" charset="0"/>
              </a:rPr>
            </a:br>
            <a:r>
              <a:rPr lang="en-US" sz="31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a:t>
            </a:r>
            <a:r>
              <a:rPr lang="en-US" sz="2400" i="1" dirty="0">
                <a:solidFill>
                  <a:schemeClr val="tx1"/>
                </a:solidFill>
                <a:latin typeface="Times New Roman" panose="02020603050405020304" pitchFamily="18" charset="0"/>
                <a:cs typeface="Times New Roman" panose="02020603050405020304" pitchFamily="18" charset="0"/>
              </a:rPr>
              <a:t>e.g. what might 2021 or 2022 poverty look like?</a:t>
            </a:r>
            <a:r>
              <a:rPr lang="en-US" sz="2400" dirty="0">
                <a:solidFill>
                  <a:schemeClr val="tx1"/>
                </a:solidFill>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ACB90D2-73DB-4858-AC9D-CCC74A4F56DA}"/>
              </a:ext>
            </a:extLst>
          </p:cNvPr>
          <p:cNvSpPr/>
          <p:nvPr/>
        </p:nvSpPr>
        <p:spPr>
          <a:xfrm>
            <a:off x="2298816" y="2486690"/>
            <a:ext cx="2093721" cy="35906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Garamond" panose="02020404030301010803"/>
              <a:ea typeface="+mn-ea"/>
              <a:cs typeface="+mn-cs"/>
              <a:sym typeface="Arial"/>
            </a:endParaRPr>
          </a:p>
        </p:txBody>
      </p:sp>
      <p:sp>
        <p:nvSpPr>
          <p:cNvPr id="10" name="Rectangle 9">
            <a:extLst>
              <a:ext uri="{FF2B5EF4-FFF2-40B4-BE49-F238E27FC236}">
                <a16:creationId xmlns:a16="http://schemas.microsoft.com/office/drawing/2014/main" id="{EB4CD895-8C75-46B9-9EDB-60A701BA477B}"/>
              </a:ext>
            </a:extLst>
          </p:cNvPr>
          <p:cNvSpPr/>
          <p:nvPr/>
        </p:nvSpPr>
        <p:spPr>
          <a:xfrm>
            <a:off x="2298817" y="3609021"/>
            <a:ext cx="2016809" cy="424593"/>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Garamond" panose="02020404030301010803"/>
              <a:ea typeface="+mn-ea"/>
              <a:cs typeface="+mn-cs"/>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BA04A-6DE2-4EC6-824A-185410ECE4A8}"/>
              </a:ext>
            </a:extLst>
          </p:cNvPr>
          <p:cNvSpPr/>
          <p:nvPr/>
        </p:nvSpPr>
        <p:spPr>
          <a:xfrm>
            <a:off x="7196254" y="4200293"/>
            <a:ext cx="1888273" cy="8697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Garamond" panose="02020404030301010803"/>
              <a:ea typeface="+mn-ea"/>
              <a:cs typeface="+mn-cs"/>
              <a:sym typeface="Arial"/>
            </a:endParaRPr>
          </a:p>
        </p:txBody>
      </p:sp>
      <p:sp>
        <p:nvSpPr>
          <p:cNvPr id="2" name="Title 1">
            <a:extLst>
              <a:ext uri="{FF2B5EF4-FFF2-40B4-BE49-F238E27FC236}">
                <a16:creationId xmlns:a16="http://schemas.microsoft.com/office/drawing/2014/main" id="{141985FC-7116-4046-B567-00A67B75662C}"/>
              </a:ext>
            </a:extLst>
          </p:cNvPr>
          <p:cNvSpPr>
            <a:spLocks noGrp="1"/>
          </p:cNvSpPr>
          <p:nvPr>
            <p:ph type="title"/>
          </p:nvPr>
        </p:nvSpPr>
        <p:spPr>
          <a:xfrm>
            <a:off x="421604" y="345395"/>
            <a:ext cx="8070377" cy="792313"/>
          </a:xfrm>
        </p:spPr>
        <p:txBody>
          <a:bodyPr>
            <a:normAutofit fontScale="90000"/>
          </a:bodyPr>
          <a:lstStyle/>
          <a:p>
            <a:r>
              <a:rPr lang="en-US" sz="3900" dirty="0">
                <a:solidFill>
                  <a:schemeClr val="bg1"/>
                </a:solidFill>
                <a:latin typeface="Times New Roman" panose="02020603050405020304" pitchFamily="18" charset="0"/>
                <a:cs typeface="Times New Roman" panose="02020603050405020304" pitchFamily="18" charset="0"/>
              </a:rPr>
              <a:t>Monthly Child Poverty During COVID-19</a:t>
            </a:r>
            <a:br>
              <a:rPr lang="en-US" b="1" dirty="0">
                <a:solidFill>
                  <a:schemeClr val="bg1"/>
                </a:solidFill>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A40CFC4B-5C33-4080-996F-2088A5D31666}"/>
              </a:ext>
            </a:extLst>
          </p:cNvPr>
          <p:cNvGraphicFramePr>
            <a:graphicFrameLocks/>
          </p:cNvGraphicFramePr>
          <p:nvPr/>
        </p:nvGraphicFramePr>
        <p:xfrm>
          <a:off x="327147" y="1084749"/>
          <a:ext cx="8259292" cy="362786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4AE5DB3B-4894-47F5-B672-8C71C0B9A367}"/>
              </a:ext>
            </a:extLst>
          </p:cNvPr>
          <p:cNvSpPr/>
          <p:nvPr/>
        </p:nvSpPr>
        <p:spPr>
          <a:xfrm>
            <a:off x="1713830" y="4712613"/>
            <a:ext cx="5865542"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Based on: </a:t>
            </a: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4"/>
              </a:rPr>
              <a:t>Parolin, Curran, Matsudaira, Waldfogel, and Wimer (2020)</a:t>
            </a:r>
            <a:b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br>
            <a:r>
              <a:rPr kumimoji="0" lang="en-US" sz="11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Access all results at: </a:t>
            </a:r>
            <a:r>
              <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hlinkClick r:id="rId5"/>
              </a:rPr>
              <a:t>https://www.povertycenter.columbia.edu/forecasting-monthly-poverty-data</a:t>
            </a:r>
            <a:endParaRPr kumimoji="0" lang="en-US" sz="11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cxnSp>
        <p:nvCxnSpPr>
          <p:cNvPr id="7" name="Straight Arrow Connector 6">
            <a:extLst>
              <a:ext uri="{FF2B5EF4-FFF2-40B4-BE49-F238E27FC236}">
                <a16:creationId xmlns:a16="http://schemas.microsoft.com/office/drawing/2014/main" id="{B73E6379-3D45-4037-A781-5D1C0443D91E}"/>
              </a:ext>
            </a:extLst>
          </p:cNvPr>
          <p:cNvCxnSpPr>
            <a:cxnSpLocks/>
          </p:cNvCxnSpPr>
          <p:nvPr/>
        </p:nvCxnSpPr>
        <p:spPr>
          <a:xfrm flipV="1">
            <a:off x="1853032" y="3309444"/>
            <a:ext cx="0" cy="380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A09D5F0-BDBD-4A3B-8557-6F3CDEF845B3}"/>
              </a:ext>
            </a:extLst>
          </p:cNvPr>
          <p:cNvSpPr txBox="1"/>
          <p:nvPr/>
        </p:nvSpPr>
        <p:spPr>
          <a:xfrm>
            <a:off x="1014539" y="3664398"/>
            <a:ext cx="167698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Large share of EITC/CTC transfers delivered</a:t>
            </a:r>
          </a:p>
        </p:txBody>
      </p:sp>
      <p:cxnSp>
        <p:nvCxnSpPr>
          <p:cNvPr id="9" name="Straight Arrow Connector 8">
            <a:extLst>
              <a:ext uri="{FF2B5EF4-FFF2-40B4-BE49-F238E27FC236}">
                <a16:creationId xmlns:a16="http://schemas.microsoft.com/office/drawing/2014/main" id="{EA0817EB-ECDE-4969-814E-19E2BDE469C5}"/>
              </a:ext>
            </a:extLst>
          </p:cNvPr>
          <p:cNvCxnSpPr>
            <a:cxnSpLocks/>
          </p:cNvCxnSpPr>
          <p:nvPr/>
        </p:nvCxnSpPr>
        <p:spPr>
          <a:xfrm flipH="1" flipV="1">
            <a:off x="2191284" y="3009236"/>
            <a:ext cx="143037" cy="1595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D616A35-6F95-4E7C-98B1-D10BBAF8ADFA}"/>
              </a:ext>
            </a:extLst>
          </p:cNvPr>
          <p:cNvCxnSpPr>
            <a:cxnSpLocks/>
          </p:cNvCxnSpPr>
          <p:nvPr/>
        </p:nvCxnSpPr>
        <p:spPr>
          <a:xfrm flipV="1">
            <a:off x="3990920" y="2223517"/>
            <a:ext cx="0" cy="5710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65313CE-C33B-4767-8171-6896418C830E}"/>
              </a:ext>
            </a:extLst>
          </p:cNvPr>
          <p:cNvCxnSpPr>
            <a:cxnSpLocks/>
          </p:cNvCxnSpPr>
          <p:nvPr/>
        </p:nvCxnSpPr>
        <p:spPr>
          <a:xfrm flipH="1">
            <a:off x="6333892" y="1717485"/>
            <a:ext cx="491812" cy="8264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4F2C9D3-230A-41C0-8CB2-45D43716A0E8}"/>
              </a:ext>
            </a:extLst>
          </p:cNvPr>
          <p:cNvSpPr txBox="1"/>
          <p:nvPr/>
        </p:nvSpPr>
        <p:spPr>
          <a:xfrm>
            <a:off x="5820936" y="1317866"/>
            <a:ext cx="240866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$300 per week unemployment supplement + stimulus checks + SNAP expansions</a:t>
            </a:r>
          </a:p>
        </p:txBody>
      </p:sp>
      <p:cxnSp>
        <p:nvCxnSpPr>
          <p:cNvPr id="15" name="Straight Arrow Connector 14">
            <a:extLst>
              <a:ext uri="{FF2B5EF4-FFF2-40B4-BE49-F238E27FC236}">
                <a16:creationId xmlns:a16="http://schemas.microsoft.com/office/drawing/2014/main" id="{1F874507-7A6C-4449-98E1-3C8A880C11B8}"/>
              </a:ext>
            </a:extLst>
          </p:cNvPr>
          <p:cNvCxnSpPr/>
          <p:nvPr/>
        </p:nvCxnSpPr>
        <p:spPr>
          <a:xfrm flipV="1">
            <a:off x="6579798" y="3097281"/>
            <a:ext cx="332503" cy="1617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FE84DB1-9EBE-4E78-A035-3CA11464FDCF}"/>
              </a:ext>
            </a:extLst>
          </p:cNvPr>
          <p:cNvSpPr txBox="1"/>
          <p:nvPr/>
        </p:nvSpPr>
        <p:spPr>
          <a:xfrm>
            <a:off x="4921404" y="3208128"/>
            <a:ext cx="210386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Large share of EITC/CTC transfers </a:t>
            </a:r>
            <a:b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b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stimulus checks delivered</a:t>
            </a:r>
          </a:p>
        </p:txBody>
      </p:sp>
      <p:sp>
        <p:nvSpPr>
          <p:cNvPr id="17" name="TextBox 16">
            <a:extLst>
              <a:ext uri="{FF2B5EF4-FFF2-40B4-BE49-F238E27FC236}">
                <a16:creationId xmlns:a16="http://schemas.microsoft.com/office/drawing/2014/main" id="{55DBE23E-5292-4711-9DEE-ED7CDD37DFA0}"/>
              </a:ext>
            </a:extLst>
          </p:cNvPr>
          <p:cNvSpPr txBox="1"/>
          <p:nvPr/>
        </p:nvSpPr>
        <p:spPr>
          <a:xfrm>
            <a:off x="8266399" y="1870953"/>
            <a:ext cx="677794" cy="553998"/>
          </a:xfrm>
          <a:prstGeom prst="rect">
            <a:avLst/>
          </a:prstGeom>
          <a:noFill/>
          <a:ln w="12700">
            <a:solidFill>
              <a:schemeClr val="tx2">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5193">
                    <a:lumMod val="50000"/>
                  </a:srgbClr>
                </a:solidFill>
                <a:effectLst/>
                <a:uLnTx/>
                <a:uFillTx/>
                <a:latin typeface="Times New Roman" panose="02020603050405020304" pitchFamily="18" charset="0"/>
                <a:cs typeface="Times New Roman" panose="02020603050405020304" pitchFamily="18" charset="0"/>
                <a:sym typeface="Arial"/>
              </a:rPr>
              <a:t>Without </a:t>
            </a:r>
            <a:br>
              <a:rPr kumimoji="0" lang="en-US" sz="1000" b="1" i="0" u="none" strike="noStrike" kern="0" cap="none" spc="0" normalizeH="0" baseline="0" noProof="0" dirty="0">
                <a:ln>
                  <a:noFill/>
                </a:ln>
                <a:solidFill>
                  <a:srgbClr val="005193">
                    <a:lumMod val="50000"/>
                  </a:srgbClr>
                </a:solidFill>
                <a:effectLst/>
                <a:uLnTx/>
                <a:uFillTx/>
                <a:latin typeface="Times New Roman" panose="02020603050405020304" pitchFamily="18" charset="0"/>
                <a:cs typeface="Times New Roman" panose="02020603050405020304" pitchFamily="18" charset="0"/>
                <a:sym typeface="Arial"/>
              </a:rPr>
            </a:br>
            <a:r>
              <a:rPr kumimoji="0" lang="en-US" sz="1000" b="1" i="0" u="none" strike="noStrike" kern="0" cap="none" spc="0" normalizeH="0" baseline="0" noProof="0" dirty="0">
                <a:ln>
                  <a:noFill/>
                </a:ln>
                <a:solidFill>
                  <a:srgbClr val="005193">
                    <a:lumMod val="50000"/>
                  </a:srgbClr>
                </a:solidFill>
                <a:effectLst/>
                <a:uLnTx/>
                <a:uFillTx/>
                <a:latin typeface="Times New Roman" panose="02020603050405020304" pitchFamily="18" charset="0"/>
                <a:cs typeface="Times New Roman" panose="02020603050405020304" pitchFamily="18" charset="0"/>
                <a:sym typeface="Arial"/>
              </a:rPr>
              <a:t>COVID </a:t>
            </a:r>
            <a:br>
              <a:rPr kumimoji="0" lang="en-US" sz="1000" b="1" i="0" u="none" strike="noStrike" kern="0" cap="none" spc="0" normalizeH="0" baseline="0" noProof="0" dirty="0">
                <a:ln>
                  <a:noFill/>
                </a:ln>
                <a:solidFill>
                  <a:srgbClr val="005193">
                    <a:lumMod val="50000"/>
                  </a:srgbClr>
                </a:solidFill>
                <a:effectLst/>
                <a:uLnTx/>
                <a:uFillTx/>
                <a:latin typeface="Times New Roman" panose="02020603050405020304" pitchFamily="18" charset="0"/>
                <a:cs typeface="Times New Roman" panose="02020603050405020304" pitchFamily="18" charset="0"/>
                <a:sym typeface="Arial"/>
              </a:rPr>
            </a:br>
            <a:r>
              <a:rPr kumimoji="0" lang="en-US" sz="1000" b="1" i="0" u="none" strike="noStrike" kern="0" cap="none" spc="0" normalizeH="0" baseline="0" noProof="0" dirty="0">
                <a:ln>
                  <a:noFill/>
                </a:ln>
                <a:solidFill>
                  <a:srgbClr val="005193">
                    <a:lumMod val="50000"/>
                  </a:srgbClr>
                </a:solidFill>
                <a:effectLst/>
                <a:uLnTx/>
                <a:uFillTx/>
                <a:latin typeface="Times New Roman" panose="02020603050405020304" pitchFamily="18" charset="0"/>
                <a:cs typeface="Times New Roman" panose="02020603050405020304" pitchFamily="18" charset="0"/>
                <a:sym typeface="Arial"/>
              </a:rPr>
              <a:t>relief</a:t>
            </a:r>
          </a:p>
        </p:txBody>
      </p:sp>
      <p:sp>
        <p:nvSpPr>
          <p:cNvPr id="18" name="TextBox 17">
            <a:extLst>
              <a:ext uri="{FF2B5EF4-FFF2-40B4-BE49-F238E27FC236}">
                <a16:creationId xmlns:a16="http://schemas.microsoft.com/office/drawing/2014/main" id="{B436AAEE-ED2F-449B-802B-E817C7B9DBAC}"/>
              </a:ext>
            </a:extLst>
          </p:cNvPr>
          <p:cNvSpPr txBox="1"/>
          <p:nvPr/>
        </p:nvSpPr>
        <p:spPr>
          <a:xfrm>
            <a:off x="8285256" y="2485339"/>
            <a:ext cx="640080" cy="553998"/>
          </a:xfrm>
          <a:prstGeom prst="rect">
            <a:avLst/>
          </a:prstGeom>
          <a:noFill/>
          <a:ln w="12700">
            <a:solidFill>
              <a:schemeClr val="accent1">
                <a:lumMod val="60000"/>
                <a:lumOff val="4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005193">
                    <a:lumMod val="60000"/>
                    <a:lumOff val="40000"/>
                  </a:srgbClr>
                </a:solidFill>
                <a:effectLst/>
                <a:uLnTx/>
                <a:uFillTx/>
                <a:latin typeface="Times New Roman" panose="02020603050405020304" pitchFamily="18" charset="0"/>
                <a:cs typeface="Times New Roman" panose="02020603050405020304" pitchFamily="18" charset="0"/>
                <a:sym typeface="Arial"/>
              </a:rPr>
              <a:t>With </a:t>
            </a:r>
            <a:br>
              <a:rPr kumimoji="0" lang="en-US" sz="1000" b="1" i="0" u="none" strike="noStrike" kern="0" cap="none" spc="0" normalizeH="0" baseline="0" noProof="0" dirty="0">
                <a:ln>
                  <a:noFill/>
                </a:ln>
                <a:solidFill>
                  <a:srgbClr val="005193">
                    <a:lumMod val="60000"/>
                    <a:lumOff val="40000"/>
                  </a:srgbClr>
                </a:solidFill>
                <a:effectLst/>
                <a:uLnTx/>
                <a:uFillTx/>
                <a:latin typeface="Times New Roman" panose="02020603050405020304" pitchFamily="18" charset="0"/>
                <a:cs typeface="Times New Roman" panose="02020603050405020304" pitchFamily="18" charset="0"/>
                <a:sym typeface="Arial"/>
              </a:rPr>
            </a:br>
            <a:r>
              <a:rPr kumimoji="0" lang="en-US" sz="1000" b="1" i="0" u="none" strike="noStrike" kern="0" cap="none" spc="0" normalizeH="0" baseline="0" noProof="0" dirty="0">
                <a:ln>
                  <a:noFill/>
                </a:ln>
                <a:solidFill>
                  <a:srgbClr val="005193">
                    <a:lumMod val="60000"/>
                    <a:lumOff val="40000"/>
                  </a:srgbClr>
                </a:solidFill>
                <a:effectLst/>
                <a:uLnTx/>
                <a:uFillTx/>
                <a:latin typeface="Times New Roman" panose="02020603050405020304" pitchFamily="18" charset="0"/>
                <a:cs typeface="Times New Roman" panose="02020603050405020304" pitchFamily="18" charset="0"/>
                <a:sym typeface="Arial"/>
              </a:rPr>
              <a:t>COVID relief</a:t>
            </a:r>
          </a:p>
        </p:txBody>
      </p:sp>
    </p:spTree>
    <p:extLst>
      <p:ext uri="{BB962C8B-B14F-4D97-AF65-F5344CB8AC3E}">
        <p14:creationId xmlns:p14="http://schemas.microsoft.com/office/powerpoint/2010/main" val="184638606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ack cove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Inside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Simple Light">
  <a:themeElements>
    <a:clrScheme name="CPSP Colors">
      <a:dk1>
        <a:srgbClr val="000000"/>
      </a:dk1>
      <a:lt1>
        <a:srgbClr val="FFFFFF"/>
      </a:lt1>
      <a:dk2>
        <a:srgbClr val="595959"/>
      </a:dk2>
      <a:lt2>
        <a:srgbClr val="EEEEEE"/>
      </a:lt2>
      <a:accent1>
        <a:srgbClr val="005193"/>
      </a:accent1>
      <a:accent2>
        <a:srgbClr val="6CADDF"/>
      </a:accent2>
      <a:accent3>
        <a:srgbClr val="6DAEDF"/>
      </a:accent3>
      <a:accent4>
        <a:srgbClr val="040D74"/>
      </a:accent4>
      <a:accent5>
        <a:srgbClr val="454346"/>
      </a:accent5>
      <a:accent6>
        <a:srgbClr val="175D9A"/>
      </a:accent6>
      <a:hlink>
        <a:srgbClr val="005193"/>
      </a:hlink>
      <a:folHlink>
        <a:srgbClr val="005193"/>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10" ma:contentTypeDescription="Create a new document." ma:contentTypeScope="" ma:versionID="27b908666fb939d93a3eb91d749c4d6b">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5156d5bad47153f7ac320a8da8864e05"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361278-4125-4390-BD57-6AA8DE5153EB}">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9959BF8-6FB4-40AF-AF38-2D057E67A497}">
  <ds:schemaRefs>
    <ds:schemaRef ds:uri="http://purl.org/dc/elements/1.1/"/>
    <ds:schemaRef ds:uri="f42ee926-7c83-4218-bf2b-8b85ac63f15d"/>
    <ds:schemaRef ds:uri="http://schemas.microsoft.com/office/2006/documentManagement/types"/>
    <ds:schemaRef ds:uri="http://purl.org/dc/terms/"/>
    <ds:schemaRef ds:uri="http://schemas.microsoft.com/office/2006/metadata/properties"/>
    <ds:schemaRef ds:uri="655ca6b8-0f94-4989-841e-604707552b5c"/>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223E2F6-89EB-4C1A-9B95-10F660D698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2327</Words>
  <Application>Microsoft Office PowerPoint</Application>
  <PresentationFormat>On-screen Show (16:9)</PresentationFormat>
  <Paragraphs>256</Paragraphs>
  <Slides>25</Slides>
  <Notes>25</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25</vt:i4>
      </vt:variant>
    </vt:vector>
  </HeadingPairs>
  <TitlesOfParts>
    <vt:vector size="42" baseType="lpstr">
      <vt:lpstr>-apple-system</vt:lpstr>
      <vt:lpstr>Arial</vt:lpstr>
      <vt:lpstr>Calibri</vt:lpstr>
      <vt:lpstr>Courier New</vt:lpstr>
      <vt:lpstr>Garamond</vt:lpstr>
      <vt:lpstr>Helvetica Neue</vt:lpstr>
      <vt:lpstr>Open Sans</vt:lpstr>
      <vt:lpstr>Symbol</vt:lpstr>
      <vt:lpstr>Times New Roman</vt:lpstr>
      <vt:lpstr>Wingdings</vt:lpstr>
      <vt:lpstr>Custom Design</vt:lpstr>
      <vt:lpstr>Office Theme</vt:lpstr>
      <vt:lpstr>Custom Design</vt:lpstr>
      <vt:lpstr>Back cover 2</vt:lpstr>
      <vt:lpstr>2_Inside layout</vt:lpstr>
      <vt:lpstr>1_Office Theme</vt:lpstr>
      <vt:lpstr>Simple Light</vt:lpstr>
      <vt:lpstr>PowerPoint Presentation</vt:lpstr>
      <vt:lpstr>Our Anti-Oppression Values</vt:lpstr>
      <vt:lpstr>New Child Tax Credit payments</vt:lpstr>
      <vt:lpstr>Update on Recovery Negotiations</vt:lpstr>
      <vt:lpstr>RESULTS “Asks”</vt:lpstr>
      <vt:lpstr>PowerPoint Presentation</vt:lpstr>
      <vt:lpstr>U.S. Poverty Measures</vt:lpstr>
      <vt:lpstr>3 Ways CPSP Is Measuring Poverty During COVID-19</vt:lpstr>
      <vt:lpstr>Monthly Child Poverty During COVID-19 </vt:lpstr>
      <vt:lpstr>Anti-Poverty Potential of the American Rescue Plan</vt:lpstr>
      <vt:lpstr>Anti-Poverty Potential of the American Families Plan</vt:lpstr>
      <vt:lpstr>Child Tax Credit: The Case for Reform</vt:lpstr>
      <vt:lpstr>CPSP Child Tax Credit Resources</vt:lpstr>
      <vt:lpstr>PowerPoint Presentation</vt:lpstr>
      <vt:lpstr>Cost-Benefit Analysis: A Policy Tool </vt:lpstr>
      <vt:lpstr>Summary Findings  </vt:lpstr>
      <vt:lpstr>PowerPoint Presentation</vt:lpstr>
      <vt:lpstr>PowerPoint Presentation</vt:lpstr>
      <vt:lpstr>Section 8 Housing Choice Vouchers</vt:lpstr>
      <vt:lpstr>Anti-Poverty Effects of Voucher Expansion</vt:lpstr>
      <vt:lpstr>Anti-Poverty Effects of Voucher Expansion</vt:lpstr>
      <vt:lpstr>State-Level Results</vt:lpstr>
      <vt:lpstr>Keep in touch!</vt:lpstr>
      <vt:lpstr>July U.S. Poverty Action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Dodson</dc:creator>
  <cp:lastModifiedBy>Jos Linn</cp:lastModifiedBy>
  <cp:revision>1</cp:revision>
  <dcterms:created xsi:type="dcterms:W3CDTF">2021-03-03T16:23:08Z</dcterms:created>
  <dcterms:modified xsi:type="dcterms:W3CDTF">2021-07-23T01:07:35Z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NXPowerLiteLastOptimized">
    <vt:lpwstr>4787743</vt:lpwstr>
  </property>
  <property fmtid="{D5CDD505-2E9C-101B-9397-08002B2CF9AE}" pid="4" name="NXPowerLiteSettings">
    <vt:lpwstr>C700052003A000</vt:lpwstr>
  </property>
  <property fmtid="{D5CDD505-2E9C-101B-9397-08002B2CF9AE}" pid="5" name="NXPowerLiteVersion">
    <vt:lpwstr>D9.0.4</vt:lpwstr>
  </property>
</Properties>
</file>