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73" r:id="rId5"/>
    <p:sldMasterId id="2147483670" r:id="rId6"/>
    <p:sldMasterId id="2147483676" r:id="rId7"/>
    <p:sldMasterId id="2147483694" r:id="rId8"/>
    <p:sldMasterId id="2147483717" r:id="rId9"/>
    <p:sldMasterId id="2147483733" r:id="rId10"/>
    <p:sldMasterId id="2147483745" r:id="rId11"/>
    <p:sldMasterId id="2147483760" r:id="rId12"/>
  </p:sldMasterIdLst>
  <p:notesMasterIdLst>
    <p:notesMasterId r:id="rId45"/>
  </p:notesMasterIdLst>
  <p:sldIdLst>
    <p:sldId id="953" r:id="rId13"/>
    <p:sldId id="260" r:id="rId14"/>
    <p:sldId id="1334" r:id="rId15"/>
    <p:sldId id="1292" r:id="rId16"/>
    <p:sldId id="1264" r:id="rId17"/>
    <p:sldId id="1330" r:id="rId18"/>
    <p:sldId id="1329" r:id="rId19"/>
    <p:sldId id="1332" r:id="rId20"/>
    <p:sldId id="1333" r:id="rId21"/>
    <p:sldId id="1331" r:id="rId22"/>
    <p:sldId id="1289" r:id="rId23"/>
    <p:sldId id="310" r:id="rId24"/>
    <p:sldId id="311" r:id="rId25"/>
    <p:sldId id="313" r:id="rId26"/>
    <p:sldId id="1307" r:id="rId27"/>
    <p:sldId id="1312" r:id="rId28"/>
    <p:sldId id="1252" r:id="rId29"/>
    <p:sldId id="1310" r:id="rId30"/>
    <p:sldId id="1328" r:id="rId31"/>
    <p:sldId id="314" r:id="rId32"/>
    <p:sldId id="954" r:id="rId33"/>
    <p:sldId id="1335" r:id="rId34"/>
    <p:sldId id="1258" r:id="rId35"/>
    <p:sldId id="1324" r:id="rId36"/>
    <p:sldId id="1263" r:id="rId37"/>
    <p:sldId id="1247" r:id="rId38"/>
    <p:sldId id="277" r:id="rId39"/>
    <p:sldId id="279" r:id="rId40"/>
    <p:sldId id="281" r:id="rId41"/>
    <p:sldId id="278" r:id="rId42"/>
    <p:sldId id="280" r:id="rId43"/>
    <p:sldId id="1336"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40" clrIdx="0">
    <p:extLst>
      <p:ext uri="{19B8F6BF-5375-455C-9EA6-DF929625EA0E}">
        <p15:presenceInfo xmlns:p15="http://schemas.microsoft.com/office/powerpoint/2012/main" userId="S::mdodson@results.org::b527efdd-0004-489a-9f17-7b9e156c8416" providerId="AD"/>
      </p:ext>
    </p:extLst>
  </p:cmAuthor>
  <p:cmAuthor id="8" name="Michael Santos" initials="MS" lastIdx="12" clrIdx="7">
    <p:extLst>
      <p:ext uri="{19B8F6BF-5375-455C-9EA6-DF929625EA0E}">
        <p15:presenceInfo xmlns:p15="http://schemas.microsoft.com/office/powerpoint/2012/main" userId="S::msantos@results.org::c2c81859-0763-49e8-9efe-48b9db78a9cc"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9" name="Sarah Leone" initials="SL" lastIdx="4" clrIdx="8">
    <p:extLst>
      <p:ext uri="{19B8F6BF-5375-455C-9EA6-DF929625EA0E}">
        <p15:presenceInfo xmlns:p15="http://schemas.microsoft.com/office/powerpoint/2012/main" userId="S::sleone@results.org::6fd6b9b4-7dd9-4ff6-962d-65e3b34e859e"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10" name="Ken Patterson" initials="KP" lastIdx="1" clrIdx="9">
    <p:extLst>
      <p:ext uri="{19B8F6BF-5375-455C-9EA6-DF929625EA0E}">
        <p15:presenceInfo xmlns:p15="http://schemas.microsoft.com/office/powerpoint/2012/main" userId="S::kpatterson@results.org::88e63aaa-76ae-4019-8c1c-bcddfe995a39" providerId="AD"/>
      </p:ext>
    </p:extLst>
  </p:cmAuthor>
  <p:cmAuthor id="4" name="Jos Linn" initials="JL" lastIdx="6" clrIdx="3">
    <p:extLst>
      <p:ext uri="{19B8F6BF-5375-455C-9EA6-DF929625EA0E}">
        <p15:presenceInfo xmlns:p15="http://schemas.microsoft.com/office/powerpoint/2012/main" userId="S::jlinn@results.org::55fbf92f-147f-4c15-a351-ac42045ce5c1" providerId="AD"/>
      </p:ext>
    </p:extLst>
  </p:cmAuthor>
  <p:cmAuthor id="11" name="Max De Faria" initials="MF" lastIdx="1" clrIdx="10">
    <p:extLst>
      <p:ext uri="{19B8F6BF-5375-455C-9EA6-DF929625EA0E}">
        <p15:presenceInfo xmlns:p15="http://schemas.microsoft.com/office/powerpoint/2012/main" userId="S::mdefaria@results.org::12129f1a-427c-4db3-9afe-61fe470545be" providerId="AD"/>
      </p:ext>
    </p:extLst>
  </p:cmAuthor>
  <p:cmAuthor id="5" name="Dorothy Monza" initials="DM" lastIdx="4"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D50032"/>
    <a:srgbClr val="FBFBFB"/>
    <a:srgbClr val="29B5CF"/>
    <a:srgbClr val="D50035"/>
    <a:srgbClr val="E41034"/>
    <a:srgbClr val="ED1944"/>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34265-18FC-4E76-A324-A8525F9D7A2D}" v="5" dt="2021-05-21T13:23:15.982"/>
    <p1510:client id="{230172F3-E3F7-4C34-F338-3982AFC8E283}" v="485" dt="2021-05-21T00:55:15.781"/>
    <p1510:client id="{384E2DF6-48D3-6E6E-1B65-1E196D581A1C}" v="39" dt="2021-05-20T14:30:01.874"/>
    <p1510:client id="{4DC97E52-39D7-FF9C-891F-B636934A1F6F}" v="170" dt="2021-05-20T00:33:58.995"/>
    <p1510:client id="{57BAF212-8677-4150-A637-CE8E0BF9DA2F}" v="1600" dt="2021-05-21T00:15:45.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19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commentAuthors" Target="commentAuthor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c4893\Dropbox\CPSP\Gates%20Poverty%20Nowcasting\200pc%20SPM%20AF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Sheet1!$B$23</c:f>
              <c:strCache>
                <c:ptCount val="1"/>
                <c:pt idx="0">
                  <c:v>Without the American Families Plan</c:v>
                </c:pt>
              </c:strCache>
            </c:strRef>
          </c:tx>
          <c:spPr>
            <a:solidFill>
              <a:schemeClr val="bg1">
                <a:lumMod val="75000"/>
              </a:schemeClr>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Sheet1!$A$24:$A$25</c:f>
              <c:strCache>
                <c:ptCount val="2"/>
                <c:pt idx="0">
                  <c:v>U.S. Population</c:v>
                </c:pt>
                <c:pt idx="1">
                  <c:v>Under 18 </c:v>
                </c:pt>
              </c:strCache>
            </c:strRef>
          </c:cat>
          <c:val>
            <c:numRef>
              <c:f>Sheet1!$B$24:$B$25</c:f>
              <c:numCache>
                <c:formatCode>0.0%</c:formatCode>
                <c:ptCount val="2"/>
                <c:pt idx="0">
                  <c:v>0.13300000000000001</c:v>
                </c:pt>
                <c:pt idx="1">
                  <c:v>0.14699999999999999</c:v>
                </c:pt>
              </c:numCache>
            </c:numRef>
          </c:val>
          <c:extLst>
            <c:ext xmlns:c16="http://schemas.microsoft.com/office/drawing/2014/chart" uri="{C3380CC4-5D6E-409C-BE32-E72D297353CC}">
              <c16:uniqueId val="{00000000-4CD4-F045-B43B-FBF662F5E4E9}"/>
            </c:ext>
          </c:extLst>
        </c:ser>
        <c:ser>
          <c:idx val="1"/>
          <c:order val="1"/>
          <c:tx>
            <c:strRef>
              <c:f>Sheet1!$C$23</c:f>
              <c:strCache>
                <c:ptCount val="1"/>
                <c:pt idx="0">
                  <c:v>With the American Families Plan</c:v>
                </c:pt>
              </c:strCache>
            </c:strRef>
          </c:tx>
          <c:spPr>
            <a:solidFill>
              <a:schemeClr val="accent1">
                <a:lumMod val="60000"/>
                <a:lumOff val="40000"/>
              </a:schemeClr>
            </a:soli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Sheet1!$A$24:$A$25</c:f>
              <c:strCache>
                <c:ptCount val="2"/>
                <c:pt idx="0">
                  <c:v>U.S. Population</c:v>
                </c:pt>
                <c:pt idx="1">
                  <c:v>Under 18 </c:v>
                </c:pt>
              </c:strCache>
            </c:strRef>
          </c:cat>
          <c:val>
            <c:numRef>
              <c:f>Sheet1!$C$24:$C$25</c:f>
              <c:numCache>
                <c:formatCode>0.0%</c:formatCode>
                <c:ptCount val="2"/>
                <c:pt idx="0">
                  <c:v>0.10199999999999999</c:v>
                </c:pt>
                <c:pt idx="1">
                  <c:v>7.8E-2</c:v>
                </c:pt>
              </c:numCache>
            </c:numRef>
          </c:val>
          <c:extLst>
            <c:ext xmlns:c16="http://schemas.microsoft.com/office/drawing/2014/chart" uri="{C3380CC4-5D6E-409C-BE32-E72D297353CC}">
              <c16:uniqueId val="{00000001-4CD4-F045-B43B-FBF662F5E4E9}"/>
            </c:ext>
          </c:extLst>
        </c:ser>
        <c:dLbls>
          <c:dLblPos val="outEnd"/>
          <c:showLegendKey val="0"/>
          <c:showVal val="1"/>
          <c:showCatName val="0"/>
          <c:showSerName val="0"/>
          <c:showPercent val="0"/>
          <c:showBubbleSize val="0"/>
        </c:dLbls>
        <c:gapWidth val="100"/>
        <c:overlap val="-24"/>
        <c:axId val="146630735"/>
        <c:axId val="187319391"/>
      </c:barChart>
      <c:catAx>
        <c:axId val="1466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187319391"/>
        <c:crosses val="autoZero"/>
        <c:auto val="1"/>
        <c:lblAlgn val="ctr"/>
        <c:lblOffset val="100"/>
        <c:noMultiLvlLbl val="0"/>
      </c:catAx>
      <c:valAx>
        <c:axId val="187319391"/>
        <c:scaling>
          <c:orientation val="minMax"/>
          <c:max val="0.18000000000000002"/>
        </c:scaling>
        <c:delete val="0"/>
        <c:axPos val="l"/>
        <c:majorGridlines>
          <c:spPr>
            <a:ln w="9525" cap="flat" cmpd="sng" algn="ctr">
              <a:solidFill>
                <a:schemeClr val="bg1">
                  <a:lumMod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1466307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'Child 100% SPM'!$D$7</c:f>
              <c:strCache>
                <c:ptCount val="1"/>
                <c:pt idx="0">
                  <c:v>Without American Families Plan</c:v>
                </c:pt>
              </c:strCache>
            </c:strRef>
          </c:tx>
          <c:spPr>
            <a:solidFill>
              <a:schemeClr val="bg1">
                <a:lumMod val="75000"/>
              </a:schemeClr>
            </a:solidFill>
            <a:ln w="9525" cap="flat" cmpd="sng" algn="ctr">
              <a:solidFill>
                <a:schemeClr val="accent1">
                  <a:shade val="95000"/>
                </a:schemeClr>
              </a:solidFill>
              <a:round/>
            </a:ln>
            <a:effectLst/>
          </c:spPr>
          <c:invertIfNegative val="0"/>
          <c:dLbls>
            <c:dLbl>
              <c:idx val="0"/>
              <c:tx>
                <c:rich>
                  <a:bodyPr/>
                  <a:lstStyle/>
                  <a:p>
                    <a:fld id="{6CC10989-C40A-49E1-9957-E6E200F4F0F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9D-4575-95B4-4F87633F8927}"/>
                </c:ext>
              </c:extLst>
            </c:dLbl>
            <c:dLbl>
              <c:idx val="1"/>
              <c:tx>
                <c:rich>
                  <a:bodyPr/>
                  <a:lstStyle/>
                  <a:p>
                    <a:fld id="{AD76834A-9797-487D-ABA0-466CBB827221}"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C9D-4575-95B4-4F87633F8927}"/>
                </c:ext>
              </c:extLst>
            </c:dLbl>
            <c:dLbl>
              <c:idx val="2"/>
              <c:tx>
                <c:rich>
                  <a:bodyPr/>
                  <a:lstStyle/>
                  <a:p>
                    <a:fld id="{C335803F-4CAA-4B86-AB70-6B4806A952C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C9D-4575-95B4-4F87633F8927}"/>
                </c:ext>
              </c:extLst>
            </c:dLbl>
            <c:dLbl>
              <c:idx val="3"/>
              <c:tx>
                <c:rich>
                  <a:bodyPr/>
                  <a:lstStyle/>
                  <a:p>
                    <a:fld id="{4F7CD80D-183F-4CC6-B242-138F64FB548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C9D-4575-95B4-4F87633F8927}"/>
                </c:ext>
              </c:extLst>
            </c:dLbl>
            <c:dLbl>
              <c:idx val="4"/>
              <c:tx>
                <c:rich>
                  <a:bodyPr/>
                  <a:lstStyle/>
                  <a:p>
                    <a:fld id="{6D91FF9B-9DAA-483B-8B8B-95D2768C1529}"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C9D-4575-95B4-4F87633F8927}"/>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'Child 100% SPM'!$C$8:$C$12</c:f>
              <c:strCache>
                <c:ptCount val="5"/>
                <c:pt idx="0">
                  <c:v>Asian</c:v>
                </c:pt>
                <c:pt idx="1">
                  <c:v>Black</c:v>
                </c:pt>
                <c:pt idx="2">
                  <c:v>Hispanic</c:v>
                </c:pt>
                <c:pt idx="3">
                  <c:v>White</c:v>
                </c:pt>
                <c:pt idx="4">
                  <c:v>Under 18 (all)</c:v>
                </c:pt>
              </c:strCache>
            </c:strRef>
          </c:cat>
          <c:val>
            <c:numRef>
              <c:f>'Child 100% SPM'!$D$8:$D$12</c:f>
              <c:numCache>
                <c:formatCode>General</c:formatCode>
                <c:ptCount val="5"/>
                <c:pt idx="0">
                  <c:v>12.2</c:v>
                </c:pt>
                <c:pt idx="1">
                  <c:v>24.3</c:v>
                </c:pt>
                <c:pt idx="2">
                  <c:v>21.8</c:v>
                </c:pt>
                <c:pt idx="3">
                  <c:v>8.8000000000000007</c:v>
                </c:pt>
                <c:pt idx="4">
                  <c:v>14.7</c:v>
                </c:pt>
              </c:numCache>
            </c:numRef>
          </c:val>
          <c:extLst>
            <c:ext xmlns:c16="http://schemas.microsoft.com/office/drawing/2014/chart" uri="{C3380CC4-5D6E-409C-BE32-E72D297353CC}">
              <c16:uniqueId val="{00000000-AC9D-4575-95B4-4F87633F8927}"/>
            </c:ext>
          </c:extLst>
        </c:ser>
        <c:ser>
          <c:idx val="1"/>
          <c:order val="1"/>
          <c:tx>
            <c:strRef>
              <c:f>'Child 100% SPM'!$E$7</c:f>
              <c:strCache>
                <c:ptCount val="1"/>
                <c:pt idx="0">
                  <c:v>With American Families Plan</c:v>
                </c:pt>
              </c:strCache>
            </c:strRef>
          </c:tx>
          <c:spPr>
            <a:solidFill>
              <a:schemeClr val="accent1">
                <a:lumMod val="60000"/>
                <a:lumOff val="40000"/>
              </a:schemeClr>
            </a:solidFill>
            <a:ln w="9525" cap="flat" cmpd="sng" algn="ctr">
              <a:solidFill>
                <a:schemeClr val="accent3">
                  <a:shade val="95000"/>
                </a:schemeClr>
              </a:solidFill>
              <a:round/>
            </a:ln>
            <a:effectLst/>
          </c:spPr>
          <c:invertIfNegative val="0"/>
          <c:dLbls>
            <c:dLbl>
              <c:idx val="0"/>
              <c:tx>
                <c:rich>
                  <a:bodyPr/>
                  <a:lstStyle/>
                  <a:p>
                    <a:fld id="{0F79217E-B4F5-4E39-B860-03F8C9EF046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9D-4575-95B4-4F87633F8927}"/>
                </c:ext>
              </c:extLst>
            </c:dLbl>
            <c:dLbl>
              <c:idx val="1"/>
              <c:tx>
                <c:rich>
                  <a:bodyPr/>
                  <a:lstStyle/>
                  <a:p>
                    <a:fld id="{DFD1A020-F67D-4F68-AE89-17C36093E63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C9D-4575-95B4-4F87633F8927}"/>
                </c:ext>
              </c:extLst>
            </c:dLbl>
            <c:dLbl>
              <c:idx val="2"/>
              <c:tx>
                <c:rich>
                  <a:bodyPr/>
                  <a:lstStyle/>
                  <a:p>
                    <a:fld id="{BFD2078C-D110-4A20-9B78-7374FA376BB6}"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C9D-4575-95B4-4F87633F8927}"/>
                </c:ext>
              </c:extLst>
            </c:dLbl>
            <c:dLbl>
              <c:idx val="3"/>
              <c:tx>
                <c:rich>
                  <a:bodyPr/>
                  <a:lstStyle/>
                  <a:p>
                    <a:fld id="{006C72BF-8E25-4026-8CEF-FC80FB5EEA2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C9D-4575-95B4-4F87633F8927}"/>
                </c:ext>
              </c:extLst>
            </c:dLbl>
            <c:dLbl>
              <c:idx val="4"/>
              <c:tx>
                <c:rich>
                  <a:bodyPr/>
                  <a:lstStyle/>
                  <a:p>
                    <a:fld id="{7364EBAC-640D-41DD-A15E-DAF73A779EE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C9D-4575-95B4-4F87633F8927}"/>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'Child 100% SPM'!$C$8:$C$12</c:f>
              <c:strCache>
                <c:ptCount val="5"/>
                <c:pt idx="0">
                  <c:v>Asian</c:v>
                </c:pt>
                <c:pt idx="1">
                  <c:v>Black</c:v>
                </c:pt>
                <c:pt idx="2">
                  <c:v>Hispanic</c:v>
                </c:pt>
                <c:pt idx="3">
                  <c:v>White</c:v>
                </c:pt>
                <c:pt idx="4">
                  <c:v>Under 18 (all)</c:v>
                </c:pt>
              </c:strCache>
            </c:strRef>
          </c:cat>
          <c:val>
            <c:numRef>
              <c:f>'Child 100% SPM'!$E$8:$E$12</c:f>
              <c:numCache>
                <c:formatCode>General</c:formatCode>
                <c:ptCount val="5"/>
                <c:pt idx="0">
                  <c:v>7.6</c:v>
                </c:pt>
                <c:pt idx="1">
                  <c:v>12.8</c:v>
                </c:pt>
                <c:pt idx="2">
                  <c:v>12.2</c:v>
                </c:pt>
                <c:pt idx="3">
                  <c:v>4.0999999999999996</c:v>
                </c:pt>
                <c:pt idx="4">
                  <c:v>7.8</c:v>
                </c:pt>
              </c:numCache>
            </c:numRef>
          </c:val>
          <c:extLst>
            <c:ext xmlns:c16="http://schemas.microsoft.com/office/drawing/2014/chart" uri="{C3380CC4-5D6E-409C-BE32-E72D297353CC}">
              <c16:uniqueId val="{00000001-AC9D-4575-95B4-4F87633F8927}"/>
            </c:ext>
          </c:extLst>
        </c:ser>
        <c:dLbls>
          <c:showLegendKey val="0"/>
          <c:showVal val="0"/>
          <c:showCatName val="0"/>
          <c:showSerName val="0"/>
          <c:showPercent val="0"/>
          <c:showBubbleSize val="0"/>
        </c:dLbls>
        <c:gapWidth val="100"/>
        <c:overlap val="-24"/>
        <c:axId val="590979312"/>
        <c:axId val="596866336"/>
      </c:barChart>
      <c:catAx>
        <c:axId val="59097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596866336"/>
        <c:crosses val="autoZero"/>
        <c:auto val="1"/>
        <c:lblAlgn val="ctr"/>
        <c:lblOffset val="100"/>
        <c:noMultiLvlLbl val="0"/>
      </c:catAx>
      <c:valAx>
        <c:axId val="596866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cap="all" baseline="0">
                    <a:solidFill>
                      <a:schemeClr val="tx1">
                        <a:lumMod val="50000"/>
                        <a:lumOff val="50000"/>
                      </a:schemeClr>
                    </a:solidFill>
                    <a:latin typeface="+mn-lt"/>
                    <a:ea typeface="+mn-ea"/>
                    <a:cs typeface="+mn-cs"/>
                  </a:defRPr>
                </a:pPr>
                <a:r>
                  <a:rPr lang="en-US" sz="1200"/>
                  <a:t>%</a:t>
                </a:r>
              </a:p>
            </c:rich>
          </c:tx>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lumMod val="50000"/>
                      <a:lumOff val="50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590979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aysandmeans.house.gov/media-center/press-releases/chairman-neal-unveils-groundbreaking-proposal-reshape-american-economy"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brown.senate.gov/newsroom/press/release/brown-lead-senate-democrats-tax-cuts-workers-families-permanent" TargetMode="External"/><Relationship Id="rId4" Type="http://schemas.openxmlformats.org/officeDocument/2006/relationships/hyperlink" Target="https://www.brown.senate.gov/download/eitc-ctc-letter-march-2021__"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rVtJ--1YccQ"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tatic1.squarespace.com/static/5743308460b5e922a25a6dc7/t/5f7dd00e12dfe51e169a7e83/1602080783936/Housing-Vouchers-Proposal-Poverty-Impacts-CPSP-2020.pdf?fbclid=IwAR07aysbP4Z81vVVOZ-ipzuKYAxoVUGvXSRsaxT_cUH0M7zcuUsFmXn1P_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ensus.gov/data-tools/demo/hhp/#/?measures=EXR"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static1.squarespace.com/static/5743308460b5e922a25a6dc7/t/600f2123fdfa730101a4426a/1611604260458/Poverty-Reduction-Analysis-American-Family-Act-CPSP-2020.pdf" TargetMode="External"/><Relationship Id="rId5" Type="http://schemas.openxmlformats.org/officeDocument/2006/relationships/hyperlink" Target="https://nlihc.org/coronavirus-and-housing-homelessness/eviction-update" TargetMode="External"/><Relationship Id="rId4" Type="http://schemas.openxmlformats.org/officeDocument/2006/relationships/hyperlink" Target="https://nlihc.org/housing-needs-by-stat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pr.org/2021/05/18/997847571/congress-passes-bill-to-counter-the-rise-in-anti-asian-hate-crim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dhomelessness.org/state-of-homelessness-a-look-at-race-and-ethnicity/"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victionlab.org/eviction-track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bpp.org/blog/2019-income-rent-gap-underscores-need-for-rental-assistance-census-data-sho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t.ly/3hJHKu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cbpp.org/research/housing/more-housing-vouchers-most-important-step-to-help-more-people-afford-stable-homes" TargetMode="External"/><Relationship Id="rId4" Type="http://schemas.openxmlformats.org/officeDocument/2006/relationships/hyperlink" Target="https://www.jchs.harvard.edu/state-nations-housing-202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t.ly/3f1dE3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 welcome, quick agenda, this is mostly for Q&amp;A so hoping you brought some/use chat</a:t>
            </a:r>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a:solidFill>
                  <a:srgbClr val="212529"/>
                </a:solidFill>
                <a:effectLst/>
                <a:latin typeface="open sans" panose="020B0606030504020204" pitchFamily="34" charset="0"/>
              </a:rPr>
              <a:t>Last month the Administration unveiled their full recovery proposal – you can read more about that here: https://results.org/blog/recovery-must-focus-on-reducing-poverty-and-systemic-inequities/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12529"/>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a:solidFill>
                  <a:srgbClr val="212529"/>
                </a:solidFill>
                <a:effectLst/>
                <a:latin typeface="open sans" panose="020B0606030504020204" pitchFamily="34" charset="0"/>
              </a:rPr>
              <a:t>proposed to permanently increase the EITC for younger workers and others who are not raising children in their homes, along with making the CTC fully available to low-income families. While these steps are important, Congress should go further and make the full Child Tax Credit expansion permanent, as House Ways and Means Chairman Neal </a:t>
            </a:r>
            <a:r>
              <a:rPr lang="en-US" sz="2800" b="0" i="0" u="none" strike="noStrike">
                <a:solidFill>
                  <a:srgbClr val="D50032"/>
                </a:solidFill>
                <a:effectLst/>
                <a:latin typeface="open sans" panose="020B0606030504020204" pitchFamily="34" charset="0"/>
                <a:hlinkClick r:id="rId3"/>
              </a:rPr>
              <a:t>proposed</a:t>
            </a:r>
            <a:r>
              <a:rPr lang="en-US" sz="2800" b="0" i="0">
                <a:solidFill>
                  <a:srgbClr val="212529"/>
                </a:solidFill>
                <a:effectLst/>
                <a:latin typeface="open sans" panose="020B0606030504020204" pitchFamily="34" charset="0"/>
              </a:rPr>
              <a:t>. </a:t>
            </a:r>
            <a:r>
              <a:rPr lang="en-US" sz="4000" b="0" i="0">
                <a:solidFill>
                  <a:srgbClr val="212529"/>
                </a:solidFill>
                <a:effectLst/>
                <a:latin typeface="Open Sans" panose="020B0606030504020204" pitchFamily="34" charset="0"/>
              </a:rPr>
              <a:t>Ultimately, it is important for our members of Congress to hear from constituents that these policies should be permanent -- and for them to weigh in with Congressional leadership.</a:t>
            </a:r>
            <a:endParaRPr lang="en-US" sz="2800" b="0" i="0">
              <a:solidFill>
                <a:srgbClr val="212529"/>
              </a:solidFill>
              <a:effectLst/>
              <a:latin typeface="open sans" panose="020B0606030504020204" pitchFamily="34" charset="0"/>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And a quick back story (only if time): a few weeks ago, RESULTS staff reached out to some of you who are Senate point people – and you did some amazing targeted work to get 41 senators on a letter that was sent to the Administration on March 26 urging them to prioritize making the Child Tax Credit and Earned Income Tax Credit permanent in their upcoming recovery proposal. There were only 17 senators on board at the start of the week and it was critical that 41 (of 50) Democratic senators signed this letter by the time it was sent four days later – and I *</a:t>
            </a:r>
            <a:r>
              <a:rPr lang="en-US" sz="1800" b="1">
                <a:effectLst/>
                <a:latin typeface="Calibri" panose="020F0502020204030204" pitchFamily="34" charset="0"/>
                <a:ea typeface="Calibri" panose="020F0502020204030204" pitchFamily="34" charset="0"/>
              </a:rPr>
              <a:t>know</a:t>
            </a:r>
            <a:r>
              <a:rPr lang="en-US" sz="1800">
                <a:effectLst/>
                <a:latin typeface="Calibri" panose="020F0502020204030204" pitchFamily="34" charset="0"/>
                <a:ea typeface="Calibri" panose="020F0502020204030204" pitchFamily="34" charset="0"/>
              </a:rPr>
              <a:t>* that many of you made the difference getting the vast majority of Senate Democrats on board in the last . This letter made a big difference and helped lay the groundwork for the permanent tax policies we just saw from the Administration. </a:t>
            </a:r>
          </a:p>
          <a:p>
            <a:pPr marL="0" marR="0">
              <a:spcBef>
                <a:spcPts val="0"/>
              </a:spcBef>
              <a:spcAft>
                <a:spcPts val="0"/>
              </a:spcAft>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The letter is here: </a:t>
            </a:r>
            <a:r>
              <a:rPr lang="en-US" sz="1800" u="sng">
                <a:solidFill>
                  <a:srgbClr val="0563C1"/>
                </a:solidFill>
                <a:effectLst/>
                <a:latin typeface="Calibri" panose="020F0502020204030204" pitchFamily="34" charset="0"/>
                <a:ea typeface="Calibri" panose="020F0502020204030204" pitchFamily="34" charset="0"/>
                <a:hlinkClick r:id="rId4"/>
              </a:rPr>
              <a:t>https://www.brown.senate.gov/download/eitc-ctc-letter-march-2021__</a:t>
            </a:r>
            <a:r>
              <a:rPr lang="en-US" sz="1800">
                <a:effectLst/>
                <a:latin typeface="Calibri" panose="020F0502020204030204" pitchFamily="34" charset="0"/>
                <a:ea typeface="Calibri" panose="020F0502020204030204" pitchFamily="34" charset="0"/>
              </a:rPr>
              <a:t> along with this press release from Sen Brown: </a:t>
            </a:r>
            <a:r>
              <a:rPr lang="en-US" sz="1800" u="sng">
                <a:solidFill>
                  <a:srgbClr val="0563C1"/>
                </a:solidFill>
                <a:effectLst/>
                <a:latin typeface="Calibri" panose="020F0502020204030204" pitchFamily="34" charset="0"/>
                <a:ea typeface="Calibri" panose="020F0502020204030204" pitchFamily="34" charset="0"/>
                <a:hlinkClick r:id="rId5"/>
              </a:rPr>
              <a:t>https://www.brown.senate.gov/newsroom/press/release/brown-lead-senate-democrats-tax-cuts-workers-families-permanent</a:t>
            </a:r>
            <a:r>
              <a:rPr lang="en-US" sz="1800">
                <a:effectLst/>
                <a:latin typeface="Calibri" panose="020F0502020204030204" pitchFamily="34" charset="0"/>
                <a:ea typeface="Calibri" panose="020F0502020204030204" pitchFamily="34" charset="0"/>
              </a:rPr>
              <a:t>.</a:t>
            </a:r>
          </a:p>
          <a:p>
            <a:pPr marL="0" marR="0">
              <a:spcBef>
                <a:spcPts val="0"/>
              </a:spcBef>
              <a:spcAft>
                <a:spcPts val="0"/>
              </a:spcAft>
            </a:pPr>
            <a:endParaRPr lang="en-US" sz="1800">
              <a:effectLst/>
              <a:latin typeface="Calibri" panose="020F0502020204030204" pitchFamily="34" charset="0"/>
              <a:ea typeface="Calibri" panose="020F0502020204030204" pitchFamily="34" charset="0"/>
            </a:endParaRPr>
          </a:p>
          <a:p>
            <a:pPr lv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688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MD flag new research/modeling from Columbia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7E74C-CF46-45AB-9C80-B1D80465D2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4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Worth noting huge racial gaps persist – the Black child poverty rate post Biden proposal is still substantially higher than the White poverty rate before AFP, for example. </a:t>
            </a:r>
          </a:p>
        </p:txBody>
      </p:sp>
      <p:sp>
        <p:nvSpPr>
          <p:cNvPr id="4" name="Slide Number Placeholder 3"/>
          <p:cNvSpPr>
            <a:spLocks noGrp="1"/>
          </p:cNvSpPr>
          <p:nvPr>
            <p:ph type="sldNum" sz="quarter" idx="5"/>
          </p:nvPr>
        </p:nvSpPr>
        <p:spPr/>
        <p:txBody>
          <a:bodyPr/>
          <a:lstStyle/>
          <a:p>
            <a:fld id="{C5EB412F-BD62-4D23-A74D-7CDB5EF1780C}" type="slidenum">
              <a:rPr lang="en-US" smtClean="0"/>
              <a:t>13</a:t>
            </a:fld>
            <a:endParaRPr lang="en-US"/>
          </a:p>
        </p:txBody>
      </p:sp>
    </p:spTree>
    <p:extLst>
      <p:ext uri="{BB962C8B-B14F-4D97-AF65-F5344CB8AC3E}">
        <p14:creationId xmlns:p14="http://schemas.microsoft.com/office/powerpoint/2010/main" val="793645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Reminder: bipartisan child allowance proposals. </a:t>
            </a:r>
            <a:r>
              <a:rPr lang="en-US" sz="1200">
                <a:effectLst/>
                <a:latin typeface="Calibri" panose="020F0502020204030204" pitchFamily="34" charset="0"/>
                <a:ea typeface="Calibri" panose="020F0502020204030204" pitchFamily="34" charset="0"/>
                <a:cs typeface="Arial" panose="020B0604020202020204" pitchFamily="34" charset="0"/>
              </a:rPr>
              <a:t>MD suggests framing our tax policy work like “we are very interested in policies that reduce child poverty… have you looked at Senator Romney’s child allowance proposal? Do you favor that approach versus the CTC expansions put forward by Senators Rubio and Lee?” And also ask "are there current GOP members of Congress following former Speaker Paul Ryan's lead in support of expanding the EITC so younger workers/others who don't claim dependents?". Would love to frame it like "which one of the GOP proposals do you like more?" vs "will you be on board with a Dem-only proposal" (which they won't). Might be worth sharing this video of a March 18 conservative think tank event with Sen Romney on Child Allowance: </a:t>
            </a:r>
            <a:r>
              <a:rPr lang="en-US" sz="12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https://www.youtube.com/watch?v=rVtJ--1YccQ</a:t>
            </a:r>
            <a:r>
              <a:rPr lang="en-US" sz="1200">
                <a:effectLst/>
                <a:latin typeface="Calibri" panose="020F0502020204030204" pitchFamily="34" charset="0"/>
                <a:ea typeface="Calibri" panose="020F0502020204030204" pitchFamily="34" charset="0"/>
                <a:cs typeface="Arial" panose="020B0604020202020204" pitchFamily="34" charset="0"/>
              </a:rPr>
              <a:t>. </a:t>
            </a:r>
          </a:p>
          <a:p>
            <a:r>
              <a:rPr lang="en-US" sz="1200">
                <a:effectLst/>
                <a:latin typeface="Calibri" panose="020F0502020204030204" pitchFamily="34" charset="0"/>
                <a:ea typeface="Calibri" panose="020F0502020204030204" pitchFamily="34" charset="0"/>
                <a:cs typeface="Arial" panose="020B0604020202020204" pitchFamily="34" charset="0"/>
              </a:rPr>
              <a:t>Plus open-end questions like “what are your priorities when it comes to addressing the affordable housing crisis?” etc. and then pivoting to why helping low-income renters is key.</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Screenshot from a talk Sen Romney gave today </a:t>
            </a:r>
            <a:r>
              <a:rPr lang="en-US">
                <a:hlinkClick r:id="rId3"/>
              </a:rPr>
              <a:t>[Live] Family Financial Security: Sen. Romney on the Fight to Support Our Most Important Institution - YouTube</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995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lang="en-US" sz="1200" kern="1200">
                <a:solidFill>
                  <a:schemeClr val="tx1"/>
                </a:solidFill>
                <a:effectLst/>
                <a:latin typeface="+mn-lt"/>
                <a:ea typeface="+mn-ea"/>
                <a:cs typeface="+mn-cs"/>
              </a:rPr>
              <a:t>Going to back to the data we saw earlier… As we close out, a reminder that these housing and tax policies combined can </a:t>
            </a:r>
            <a:r>
              <a:rPr lang="en-US" sz="1200" u="sng" kern="1200">
                <a:solidFill>
                  <a:schemeClr val="tx1"/>
                </a:solidFill>
                <a:effectLst/>
                <a:latin typeface="+mn-lt"/>
                <a:ea typeface="+mn-ea"/>
                <a:cs typeface="+mn-cs"/>
                <a:hlinkClick r:id="rId3"/>
              </a:rPr>
              <a:t>reduce child poverty by almost 2/3</a:t>
            </a:r>
            <a:r>
              <a:rPr lang="en-US" sz="1200" kern="1200">
                <a:solidFill>
                  <a:schemeClr val="tx1"/>
                </a:solidFill>
                <a:effectLst/>
                <a:latin typeface="+mn-lt"/>
                <a:ea typeface="+mn-ea"/>
                <a:cs typeface="+mn-cs"/>
              </a:rPr>
              <a:t> (see chart)– let’s make this happen and lay the groundwork for the a more equitable, poverty-free future!  https://static1.squarespace.com/static/5743308460b5e922a25a6dc7/t/5f7dd00e12dfe51e169a7e83/1602080783936/Housing-Vouchers-Proposal-Poverty-Impacts-CPSP-2020.pdf?fbclid=IwAR07aysbP4Z81vVVOZ-ipzuKYAxoVUGvXSRsaxT_cUH0M7zcuUsFmXn1P_8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16</a:t>
            </a:fld>
            <a:endParaRPr lang="en-US"/>
          </a:p>
        </p:txBody>
      </p:sp>
    </p:spTree>
    <p:extLst>
      <p:ext uri="{BB962C8B-B14F-4D97-AF65-F5344CB8AC3E}">
        <p14:creationId xmlns:p14="http://schemas.microsoft.com/office/powerpoint/2010/main" val="112937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Open Sans"/>
                <a:ea typeface="Open Sans"/>
                <a:cs typeface="Open Sans"/>
              </a:rPr>
              <a:t>MD we are pushing to get </a:t>
            </a:r>
            <a:r>
              <a:rPr lang="en-US" sz="1800" err="1">
                <a:effectLst/>
                <a:latin typeface="Open Sans"/>
                <a:ea typeface="Open Sans"/>
                <a:cs typeface="Open Sans"/>
              </a:rPr>
              <a:t>MoCs</a:t>
            </a:r>
            <a:r>
              <a:rPr lang="en-US" sz="1800">
                <a:effectLst/>
                <a:latin typeface="Open Sans"/>
                <a:ea typeface="Open Sans"/>
                <a:cs typeface="Open Sans"/>
              </a:rPr>
              <a:t> to speak to leadership (</a:t>
            </a:r>
            <a:r>
              <a:rPr lang="en-US" sz="1800" err="1">
                <a:effectLst/>
                <a:latin typeface="Open Sans"/>
                <a:ea typeface="Open Sans"/>
                <a:cs typeface="Open Sans"/>
              </a:rPr>
              <a:t>esp</a:t>
            </a:r>
            <a:r>
              <a:rPr lang="en-US" sz="1800">
                <a:effectLst/>
                <a:latin typeface="Open Sans"/>
                <a:ea typeface="Open Sans"/>
                <a:cs typeface="Open Sans"/>
              </a:rPr>
              <a:t> Dems, including Committee Chairs)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meeting with GOP offices: while less involved in negotiations right now on recovery package, will be key to secure support long-term to protect any policies passed this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STOP HERE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17</a:t>
            </a:fld>
            <a:endParaRPr lang="en-US"/>
          </a:p>
        </p:txBody>
      </p:sp>
    </p:spTree>
    <p:extLst>
      <p:ext uri="{BB962C8B-B14F-4D97-AF65-F5344CB8AC3E}">
        <p14:creationId xmlns:p14="http://schemas.microsoft.com/office/powerpoint/2010/main" val="70068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
              </a:spcBef>
              <a:spcAft>
                <a:spcPts val="500"/>
              </a:spcAft>
              <a:buClrTx/>
              <a:buSzTx/>
              <a:buFont typeface="Symbol" panose="05050102010706020507" pitchFamily="18" charset="2"/>
              <a:buNone/>
              <a:tabLst/>
              <a:defRPr/>
            </a:pPr>
            <a:r>
              <a:rPr lang="en-US" sz="1100">
                <a:effectLst/>
                <a:latin typeface="Calibri" panose="020F0502020204030204" pitchFamily="34" charset="0"/>
                <a:ea typeface="Calibri" panose="020F0502020204030204" pitchFamily="34" charset="0"/>
                <a:cs typeface="Arial" panose="020B0604020202020204" pitchFamily="34" charset="0"/>
              </a:rPr>
              <a:t>STOP HERE FOR QUESTIONS</a:t>
            </a:r>
          </a:p>
          <a:p>
            <a:pPr marL="0" marR="0" lvl="0" indent="0">
              <a:spcBef>
                <a:spcPts val="100"/>
              </a:spcBef>
              <a:spcAft>
                <a:spcPts val="500"/>
              </a:spcAft>
              <a:buFont typeface="Symbol" panose="05050102010706020507" pitchFamily="18" charset="2"/>
              <a:buNone/>
            </a:pPr>
            <a:endParaRPr lang="en-US" sz="1100">
              <a:effectLst/>
              <a:latin typeface="Open Sans" panose="020B0606030504020204" pitchFamily="34" charset="0"/>
              <a:ea typeface="Open Sans" panose="020B0606030504020204" pitchFamily="34" charset="0"/>
            </a:endParaRPr>
          </a:p>
          <a:p>
            <a:pPr marL="0" marR="0" lvl="0" indent="0">
              <a:spcBef>
                <a:spcPts val="100"/>
              </a:spcBef>
              <a:spcAft>
                <a:spcPts val="500"/>
              </a:spcAft>
              <a:buFont typeface="Symbol" panose="05050102010706020507" pitchFamily="18" charset="2"/>
              <a:buNone/>
            </a:pPr>
            <a:r>
              <a:rPr lang="en-US" sz="1100">
                <a:effectLst/>
                <a:latin typeface="Open Sans" panose="020B0606030504020204" pitchFamily="34" charset="0"/>
                <a:ea typeface="Open Sans" panose="020B0606030504020204" pitchFamily="34" charset="0"/>
              </a:rPr>
              <a:t>Action: building on the really important conversations you all have had this year as part of the First 100 Days campaign, need to put public pressure – thus the media push that Ken will discuss more in a few minutes. </a:t>
            </a:r>
            <a:endParaRPr lang="en-US" sz="1000">
              <a:effectLst/>
              <a:latin typeface="Arial" panose="020B0604020202020204" pitchFamily="34" charset="0"/>
              <a:ea typeface="Arial Unicode MS"/>
            </a:endParaRPr>
          </a:p>
          <a:p>
            <a:pPr marL="742950" marR="0" lvl="1" indent="-285750">
              <a:spcBef>
                <a:spcPts val="100"/>
              </a:spcBef>
              <a:spcAft>
                <a:spcPts val="500"/>
              </a:spcAft>
              <a:buFont typeface="Courier New" panose="02070309020205020404" pitchFamily="49" charset="0"/>
              <a:buChar char="o"/>
            </a:pPr>
            <a:r>
              <a:rPr lang="en-US" sz="1100">
                <a:effectLst/>
                <a:latin typeface="Open Sans" panose="020B0606030504020204" pitchFamily="34" charset="0"/>
                <a:ea typeface="Open Sans" panose="020B0606030504020204" pitchFamily="34" charset="0"/>
              </a:rPr>
              <a:t>And media gives you a great excuse to follow up with staff to reiterate our priorities, ask them what their boss is doing re weighing in with leadership - key decisions being made on the hill</a:t>
            </a:r>
            <a:endParaRPr lang="en-US" sz="1000">
              <a:effectLst/>
              <a:latin typeface="Arial" panose="020B0604020202020204" pitchFamily="34" charset="0"/>
              <a:ea typeface="Open Sans" panose="020B0606030504020204" pitchFamily="34" charset="0"/>
            </a:endParaRPr>
          </a:p>
          <a:p>
            <a:pPr marL="742950" marR="0" lvl="1" indent="-285750">
              <a:spcBef>
                <a:spcPts val="100"/>
              </a:spcBef>
              <a:spcAft>
                <a:spcPts val="500"/>
              </a:spcAft>
              <a:buFont typeface="Courier New" panose="02070309020205020404" pitchFamily="49" charset="0"/>
              <a:buChar char="o"/>
            </a:pPr>
            <a:r>
              <a:rPr lang="en-US" sz="1100">
                <a:effectLst/>
                <a:latin typeface="Open Sans" panose="020B0606030504020204" pitchFamily="34" charset="0"/>
                <a:ea typeface="Open Sans" panose="020B0606030504020204" pitchFamily="34" charset="0"/>
              </a:rPr>
              <a:t>Overall, continued engagement with staff in the coming months will be key – if you are the point person with a Congressional housing or tax aide, this is a good time to connect with them to get their reaction to the Biden Administration’s recovery proposal and urge them to weigh in with leadership</a:t>
            </a:r>
          </a:p>
          <a:p>
            <a:endParaRPr lang="en-US" sz="1100">
              <a:effectLst/>
              <a:latin typeface="Open Sans" panose="020B0606030504020204" pitchFamily="34" charset="0"/>
              <a:ea typeface="Open Sans" panose="020B0606030504020204" pitchFamily="34" charset="0"/>
            </a:endParaRPr>
          </a:p>
          <a:p>
            <a:r>
              <a:rPr lang="en-US"/>
              <a:t>Reach out if you need support – especially if you are meeting with a policymaker directly or scheduled with aides for a key committee leader, etc. </a:t>
            </a:r>
          </a:p>
          <a:p>
            <a:endParaRPr lang="en-US"/>
          </a:p>
          <a:p>
            <a:pPr lvl="0"/>
            <a:r>
              <a:rPr lang="en-US"/>
              <a:t>We are updating our </a:t>
            </a:r>
            <a:r>
              <a:rPr lang="en-US" sz="1200" kern="1200">
                <a:solidFill>
                  <a:schemeClr val="tx1"/>
                </a:solidFill>
                <a:effectLst/>
                <a:latin typeface="+mn-lt"/>
                <a:ea typeface="+mn-ea"/>
                <a:cs typeface="+mn-cs"/>
              </a:rPr>
              <a:t>State data but in the meantime, can put a few resources in the chat… </a:t>
            </a:r>
          </a:p>
          <a:p>
            <a:pPr lvl="1"/>
            <a:r>
              <a:rPr lang="en-US" sz="1200" kern="1200">
                <a:solidFill>
                  <a:schemeClr val="tx1"/>
                </a:solidFill>
                <a:effectLst/>
                <a:latin typeface="+mn-lt"/>
                <a:ea typeface="+mn-ea"/>
                <a:cs typeface="+mn-cs"/>
              </a:rPr>
              <a:t>Census Household Pulse data </a:t>
            </a:r>
            <a:r>
              <a:rPr lang="en-US" sz="1200" u="sng" kern="1200">
                <a:solidFill>
                  <a:schemeClr val="tx1"/>
                </a:solidFill>
                <a:effectLst/>
                <a:latin typeface="+mn-lt"/>
                <a:ea typeface="+mn-ea"/>
                <a:cs typeface="+mn-cs"/>
                <a:hlinkClick r:id="rId3"/>
              </a:rPr>
              <a:t>https://www.census.gov/data-tools/demo/hhp/#/?measures=EXR</a:t>
            </a:r>
            <a:r>
              <a:rPr lang="en-US" sz="1200" kern="1200">
                <a:solidFill>
                  <a:schemeClr val="tx1"/>
                </a:solidFill>
                <a:effectLst/>
                <a:latin typeface="+mn-lt"/>
                <a:ea typeface="+mn-ea"/>
                <a:cs typeface="+mn-cs"/>
              </a:rPr>
              <a:t> </a:t>
            </a:r>
          </a:p>
          <a:p>
            <a:pPr lvl="1"/>
            <a:r>
              <a:rPr lang="en-US" sz="1200" kern="1200">
                <a:solidFill>
                  <a:schemeClr val="tx1"/>
                </a:solidFill>
                <a:effectLst/>
                <a:latin typeface="+mn-lt"/>
                <a:ea typeface="+mn-ea"/>
                <a:cs typeface="+mn-cs"/>
              </a:rPr>
              <a:t>Housing </a:t>
            </a:r>
            <a:r>
              <a:rPr lang="en-US" sz="1200" u="sng" kern="1200">
                <a:solidFill>
                  <a:schemeClr val="tx1"/>
                </a:solidFill>
                <a:effectLst/>
                <a:latin typeface="+mn-lt"/>
                <a:ea typeface="+mn-ea"/>
                <a:cs typeface="+mn-cs"/>
                <a:hlinkClick r:id="rId4"/>
              </a:rPr>
              <a:t>https://nlihc.org/housing-needs-by-state</a:t>
            </a:r>
            <a:r>
              <a:rPr lang="en-US" sz="1200" kern="1200">
                <a:solidFill>
                  <a:schemeClr val="tx1"/>
                </a:solidFill>
                <a:effectLst/>
                <a:latin typeface="+mn-lt"/>
                <a:ea typeface="+mn-ea"/>
                <a:cs typeface="+mn-cs"/>
              </a:rPr>
              <a:t> and </a:t>
            </a:r>
            <a:r>
              <a:rPr lang="en-US" sz="1200" u="sng" kern="1200">
                <a:solidFill>
                  <a:schemeClr val="tx1"/>
                </a:solidFill>
                <a:effectLst/>
                <a:latin typeface="+mn-lt"/>
                <a:ea typeface="+mn-ea"/>
                <a:cs typeface="+mn-cs"/>
                <a:hlinkClick r:id="rId5"/>
              </a:rPr>
              <a:t>https://nlihc.org/coronavirus-and-housing-homelessness/eviction-update</a:t>
            </a:r>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Columbia on CTC: </a:t>
            </a:r>
            <a:r>
              <a:rPr lang="en-US" sz="1200" u="sng" kern="1200">
                <a:solidFill>
                  <a:schemeClr val="tx1"/>
                </a:solidFill>
                <a:effectLst/>
                <a:latin typeface="+mn-lt"/>
                <a:ea typeface="+mn-ea"/>
                <a:cs typeface="+mn-cs"/>
                <a:hlinkClick r:id="rId6"/>
              </a:rPr>
              <a:t>https://static1.squarespace.com/static/5743308460b5e922a25a6dc7/t/600f2123fdfa730101a4426a/1611604260458/Poverty-Reduction-Analysis-American-Family-Act-CPSP-2020.pdf</a:t>
            </a:r>
            <a:r>
              <a:rPr lang="en-US" sz="1200" kern="1200">
                <a:solidFill>
                  <a:schemeClr val="tx1"/>
                </a:solidFill>
                <a:effectLst/>
                <a:latin typeface="+mn-lt"/>
                <a:ea typeface="+mn-ea"/>
                <a:cs typeface="+mn-cs"/>
              </a:rPr>
              <a:t>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18</a:t>
            </a:fld>
            <a:endParaRPr lang="en-US"/>
          </a:p>
        </p:txBody>
      </p:sp>
    </p:spTree>
    <p:extLst>
      <p:ext uri="{BB962C8B-B14F-4D97-AF65-F5344CB8AC3E}">
        <p14:creationId xmlns:p14="http://schemas.microsoft.com/office/powerpoint/2010/main" val="822595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a:solidFill>
                  <a:schemeClr val="tx1"/>
                </a:solidFill>
                <a:effectLst/>
                <a:latin typeface="+mn-lt"/>
                <a:ea typeface="+mn-ea"/>
                <a:cs typeface="+mn-cs"/>
              </a:rPr>
              <a:t>Start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579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20</a:t>
            </a:fld>
            <a:endParaRPr lang="en-US"/>
          </a:p>
        </p:txBody>
      </p:sp>
    </p:spTree>
    <p:extLst>
      <p:ext uri="{BB962C8B-B14F-4D97-AF65-F5344CB8AC3E}">
        <p14:creationId xmlns:p14="http://schemas.microsoft.com/office/powerpoint/2010/main" val="38855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Feel empowered to speak and voice your opinions, share stories, and concerns about affordable housing (or lack thereof), how much rents have gone up in your neighborhood (the more specific you are - about the cost of renting a 1BR, a studio, a 2BR, the better!), the importance of being able to afford and remain stably housed (tying it to important health outcomes, educational outcomes), how visible homelessness is in your community, what you're hearing about evictions in your respective communities. BUT MAKE SURE TO RETURN TO MAIN ASK: EXPAND RENTAL ASSISTANCE. Affordable housing prevents evictions + homelessness. </a:t>
            </a:r>
          </a:p>
          <a:p>
            <a:pPr lvl="0"/>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09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House of Representatives passed a bill Tuesday to address the increase in hate crimes and violence against Asian Americans during the coronavirus pandemic, clearing the legislation for President Biden to sign. The COVID–19 Hate Crimes Act passed by a 364-62 vote; all 62 votes against the bill were from Republicans. The Senate approved the legislation last month. The bill, which needed 60 votes for passage in the evenly divided Senate, was approved by a 94-1 vote. Only GOP Sen. Josh Hawley of Missouri voted no.</a:t>
            </a:r>
          </a:p>
          <a:p>
            <a:r>
              <a:rPr lang="en-US">
                <a:cs typeface="Calibri"/>
              </a:rPr>
              <a:t>Source: </a:t>
            </a:r>
            <a:r>
              <a:rPr lang="en-US">
                <a:hlinkClick r:id="rId3"/>
              </a:rPr>
              <a:t>https://www.npr.org/2021/05/18/997847571/congress-passes-bill-to-counter-the-rise-in-anti-asian-hate-crimes</a:t>
            </a:r>
            <a:r>
              <a:rPr lang="en-US"/>
              <a:t> </a:t>
            </a:r>
          </a:p>
          <a:p>
            <a:endParaRPr lang="en-US">
              <a:cs typeface="Calibri"/>
            </a:endParaRPr>
          </a:p>
          <a:p>
            <a:r>
              <a:rPr lang="en-US">
                <a:cs typeface="Calibri"/>
              </a:rPr>
              <a:t>But we still have a long way to go to end oppression. For example, Pacific Islanders are 9x as likely to experience homelessness as general population. </a:t>
            </a:r>
            <a:r>
              <a:rPr lang="en-US"/>
              <a:t>Asians: Most Asian homelessness (76 percent) is found in five states and a territory—California, New York, Hawaii, Washington, Texas, and the Northern Mariana Islands. Pacific Islanders: Pacific Islander numbers exceed others in many of the above areas. As previously noted, it is the racial/ethnic group with the highest national-level rate of homelessness. Pacific Islanders are the only racial/ethnic group that has a higher rate (57 percent) of unsheltered individual homelessness than Native Americans. And it is the only group that has a higher representation of families (45 percent) than Black people.</a:t>
            </a:r>
          </a:p>
          <a:p>
            <a:r>
              <a:rPr lang="en-US">
                <a:cs typeface="Calibri"/>
              </a:rPr>
              <a:t>Source: </a:t>
            </a:r>
            <a:r>
              <a:rPr lang="en-US"/>
              <a:t>https://endhomelessness.org/wp-content/uploads/2020/05/EndHomelessness.org_Data-11-2.png; </a:t>
            </a:r>
            <a:r>
              <a:rPr lang="en-US">
                <a:hlinkClick r:id="rId4"/>
              </a:rPr>
              <a:t>https://endhomelessness.org/state-of-homelessness-a-look-at-race-and-ethnicity/</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3</a:t>
            </a:fld>
            <a:endParaRPr lang="en-US"/>
          </a:p>
        </p:txBody>
      </p:sp>
    </p:spTree>
    <p:extLst>
      <p:ext uri="{BB962C8B-B14F-4D97-AF65-F5344CB8AC3E}">
        <p14:creationId xmlns:p14="http://schemas.microsoft.com/office/powerpoint/2010/main" val="1477078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Source: https://taxfoundation.org/tax-basics/child-tax-credit/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081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F1419"/>
                </a:solidFill>
                <a:effectLst/>
                <a:latin typeface="-apple-system"/>
              </a:rPr>
              <a:t>To quickly touch base on tax policy, a reminder that 4/10 children who live in low-income families will not get the full value of the CTC in 2022 unless Congress makes the current CTC permanent – this chart shows a breakdown of what that looks like by race and ethnicity. </a:t>
            </a:r>
          </a:p>
          <a:p>
            <a:r>
              <a:rPr lang="en-US" b="0" i="0">
                <a:solidFill>
                  <a:srgbClr val="0F1419"/>
                </a:solidFill>
                <a:effectLst/>
                <a:latin typeface="-apple-system"/>
              </a:rPr>
              <a:t>Source: Child Tax Credit Is a Critical Component of Recovery </a:t>
            </a:r>
            <a:r>
              <a:rPr lang="en-US" b="0" i="0">
                <a:solidFill>
                  <a:srgbClr val="1B95E0"/>
                </a:solidFill>
                <a:effectLst/>
                <a:latin typeface="-apple-system"/>
              </a:rPr>
              <a:t>@iteptweets</a:t>
            </a:r>
            <a:r>
              <a:rPr lang="en-US" b="0" i="0">
                <a:solidFill>
                  <a:srgbClr val="0F1419"/>
                </a:solidFill>
                <a:effectLst/>
                <a:latin typeface="-apple-system"/>
              </a:rPr>
              <a:t> </a:t>
            </a:r>
            <a:r>
              <a:rPr lang="en-US" b="0" i="0">
                <a:solidFill>
                  <a:srgbClr val="1B95E0"/>
                </a:solidFill>
                <a:effectLst/>
                <a:latin typeface="-apple-system"/>
              </a:rPr>
              <a:t>https://itep.org/child-tax-credit-is-critical-component-of-biden-administrations-recovery-package/</a:t>
            </a:r>
          </a:p>
          <a:p>
            <a:r>
              <a:rPr lang="en-US" sz="1200" b="0" i="0" kern="1200">
                <a:solidFill>
                  <a:schemeClr val="tx1"/>
                </a:solidFill>
                <a:effectLst/>
                <a:latin typeface="+mn-lt"/>
                <a:ea typeface="+mn-ea"/>
                <a:cs typeface="+mn-cs"/>
              </a:rPr>
              <a:t>And, we’ll push to make the larger Child Tax Credit permanent beyond 2025, to maximize the impact on child poverty. </a:t>
            </a:r>
            <a:endParaRPr lang="en-US" sz="1200" b="0" i="0" kern="1200">
              <a:solidFill>
                <a:srgbClr val="1B95E0"/>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24</a:t>
            </a:fld>
            <a:endParaRPr lang="en-US"/>
          </a:p>
        </p:txBody>
      </p:sp>
    </p:spTree>
    <p:extLst>
      <p:ext uri="{BB962C8B-B14F-4D97-AF65-F5344CB8AC3E}">
        <p14:creationId xmlns:p14="http://schemas.microsoft.com/office/powerpoint/2010/main" val="1380183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https://taxfoundation.org/biden-stimulus-american-rescue-plan/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And a reminder that the expansion of EITC for 17 million low-income workers – younger workers and others who don’t claim dependents – is also set to expire after 2021. We will push Congress to make this happen, reminding them that otherwise 5 million younger workers and others without children in the home are taxed</a:t>
            </a:r>
            <a:r>
              <a:rPr lang="en-US" sz="1200" i="1" kern="1200">
                <a:solidFill>
                  <a:schemeClr val="tx1"/>
                </a:solidFill>
                <a:effectLst/>
                <a:latin typeface="+mn-lt"/>
                <a:ea typeface="+mn-ea"/>
                <a:cs typeface="+mn-cs"/>
              </a:rPr>
              <a:t> into</a:t>
            </a:r>
            <a:r>
              <a:rPr lang="en-US" sz="1200" kern="1200">
                <a:solidFill>
                  <a:schemeClr val="tx1"/>
                </a:solidFill>
                <a:effectLst/>
                <a:latin typeface="+mn-lt"/>
                <a:ea typeface="+mn-ea"/>
                <a:cs typeface="+mn-cs"/>
              </a:rPr>
              <a:t> poverty each year because their EITC is too low.</a:t>
            </a:r>
          </a:p>
          <a:p>
            <a:r>
              <a:rPr lang="en-US" sz="1200" kern="1200">
                <a:solidFill>
                  <a:schemeClr val="tx1"/>
                </a:solidFill>
                <a:effectLst/>
                <a:latin typeface="+mn-lt"/>
                <a:ea typeface="+mn-ea"/>
                <a:cs typeface="+mn-cs"/>
              </a:rPr>
              <a:t>Visual source: https://taxfoundation.org/biden-stimulus-american-rescue-plan/</a:t>
            </a:r>
          </a:p>
        </p:txBody>
      </p:sp>
      <p:sp>
        <p:nvSpPr>
          <p:cNvPr id="4" name="Slide Number Placeholder 3"/>
          <p:cNvSpPr>
            <a:spLocks noGrp="1"/>
          </p:cNvSpPr>
          <p:nvPr>
            <p:ph type="sldNum" sz="quarter" idx="5"/>
          </p:nvPr>
        </p:nvSpPr>
        <p:spPr/>
        <p:txBody>
          <a:bodyPr/>
          <a:lstStyle/>
          <a:p>
            <a:fld id="{C5EB412F-BD62-4D23-A74D-7CDB5EF1780C}" type="slidenum">
              <a:rPr lang="en-US" smtClean="0"/>
              <a:t>26</a:t>
            </a:fld>
            <a:endParaRPr lang="en-US"/>
          </a:p>
        </p:txBody>
      </p:sp>
    </p:spTree>
    <p:extLst>
      <p:ext uri="{BB962C8B-B14F-4D97-AF65-F5344CB8AC3E}">
        <p14:creationId xmlns:p14="http://schemas.microsoft.com/office/powerpoint/2010/main" val="2572658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MD have these slides on hand re revenue ?s but wont review</a:t>
            </a:r>
          </a:p>
        </p:txBody>
      </p:sp>
      <p:sp>
        <p:nvSpPr>
          <p:cNvPr id="4" name="Slide Number Placeholder 3"/>
          <p:cNvSpPr>
            <a:spLocks noGrp="1"/>
          </p:cNvSpPr>
          <p:nvPr>
            <p:ph type="sldNum" sz="quarter" idx="5"/>
          </p:nvPr>
        </p:nvSpPr>
        <p:spPr/>
        <p:txBody>
          <a:bodyPr/>
          <a:lstStyle/>
          <a:p>
            <a:fld id="{C5EB412F-BD62-4D23-A74D-7CDB5EF1780C}" type="slidenum">
              <a:rPr lang="en-US" smtClean="0"/>
              <a:t>27</a:t>
            </a:fld>
            <a:endParaRPr lang="en-US"/>
          </a:p>
        </p:txBody>
      </p:sp>
    </p:spTree>
    <p:extLst>
      <p:ext uri="{BB962C8B-B14F-4D97-AF65-F5344CB8AC3E}">
        <p14:creationId xmlns:p14="http://schemas.microsoft.com/office/powerpoint/2010/main" val="264540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And a reminder that the expansion of EITC for 17 million low-income workers – younger workers and others who don’t claim dependents – is also set to expire after 2021. We will push Congress to make this happen, reminding them that otherwise 5 million younger workers and others without children in the home are taxed</a:t>
            </a:r>
            <a:r>
              <a:rPr lang="en-US" sz="1200" i="1" kern="1200">
                <a:solidFill>
                  <a:schemeClr val="tx1"/>
                </a:solidFill>
                <a:effectLst/>
                <a:latin typeface="+mn-lt"/>
                <a:ea typeface="+mn-ea"/>
                <a:cs typeface="+mn-cs"/>
              </a:rPr>
              <a:t> into</a:t>
            </a:r>
            <a:r>
              <a:rPr lang="en-US" sz="1200" kern="1200">
                <a:solidFill>
                  <a:schemeClr val="tx1"/>
                </a:solidFill>
                <a:effectLst/>
                <a:latin typeface="+mn-lt"/>
                <a:ea typeface="+mn-ea"/>
                <a:cs typeface="+mn-cs"/>
              </a:rPr>
              <a:t> poverty each year because their EITC is too low.</a:t>
            </a:r>
          </a:p>
          <a:p>
            <a:r>
              <a:rPr lang="en-US" sz="1200" kern="1200">
                <a:solidFill>
                  <a:schemeClr val="tx1"/>
                </a:solidFill>
                <a:effectLst/>
                <a:latin typeface="+mn-lt"/>
                <a:ea typeface="+mn-ea"/>
                <a:cs typeface="+mn-cs"/>
              </a:rPr>
              <a:t>Visual source: https://taxfoundation.org/biden-stimulus-american-rescue-plan/</a:t>
            </a:r>
          </a:p>
        </p:txBody>
      </p:sp>
      <p:sp>
        <p:nvSpPr>
          <p:cNvPr id="4" name="Slide Number Placeholder 3"/>
          <p:cNvSpPr>
            <a:spLocks noGrp="1"/>
          </p:cNvSpPr>
          <p:nvPr>
            <p:ph type="sldNum" sz="quarter" idx="5"/>
          </p:nvPr>
        </p:nvSpPr>
        <p:spPr/>
        <p:txBody>
          <a:bodyPr/>
          <a:lstStyle/>
          <a:p>
            <a:fld id="{C5EB412F-BD62-4D23-A74D-7CDB5EF1780C}" type="slidenum">
              <a:rPr lang="en-US" smtClean="0"/>
              <a:t>32</a:t>
            </a:fld>
            <a:endParaRPr lang="en-US"/>
          </a:p>
        </p:txBody>
      </p:sp>
    </p:spTree>
    <p:extLst>
      <p:ext uri="{BB962C8B-B14F-4D97-AF65-F5344CB8AC3E}">
        <p14:creationId xmlns:p14="http://schemas.microsoft.com/office/powerpoint/2010/main" val="235017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Biden gave speech to joint session in Congress, talking about lifting children out of poverty, affordable housing, preventing evictions </a:t>
            </a:r>
          </a:p>
          <a:p>
            <a:r>
              <a:rPr lang="en-US"/>
              <a:t>Tax: Biden only going to 2025 on EITC/CTC but RESULTS/many </a:t>
            </a:r>
            <a:r>
              <a:rPr lang="en-US" err="1"/>
              <a:t>MoCs</a:t>
            </a:r>
            <a:r>
              <a:rPr lang="en-US"/>
              <a:t> pushing for permanence</a:t>
            </a:r>
          </a:p>
          <a:p>
            <a:r>
              <a:rPr lang="en-US"/>
              <a:t>RESULTS will continue to push for significant increase in housing assistance for low-income renters (via vouchers) </a:t>
            </a:r>
          </a:p>
          <a:p>
            <a:pPr lvl="0"/>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2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Evictions are continuing, rental assistance percolating to state and local programs – so important advocacy is happening to make sure those resources are allocated in a racially equitable way that targets low-income renters most at risk of eviction. But </a:t>
            </a:r>
            <a:r>
              <a:rPr lang="en-US" err="1">
                <a:cs typeface="Calibri"/>
              </a:rPr>
              <a:t>ouf</a:t>
            </a:r>
            <a:r>
              <a:rPr lang="en-US">
                <a:cs typeface="Calibri"/>
              </a:rPr>
              <a:t> focus is now on long-term. </a:t>
            </a:r>
            <a:endParaRPr lang="en-US"/>
          </a:p>
          <a:p>
            <a:r>
              <a:rPr lang="en-US"/>
              <a:t>Source: US Census Bureau - Household Pulse Survey (note: survey only looks at impact of COVID-19 on households)</a:t>
            </a:r>
          </a:p>
          <a:p>
            <a:r>
              <a:rPr lang="en-US"/>
              <a:t>Source: </a:t>
            </a:r>
            <a:r>
              <a:rPr lang="en-US">
                <a:hlinkClick r:id="rId3"/>
              </a:rPr>
              <a:t>https://evictionlab.org/eviction-tracking/</a:t>
            </a:r>
            <a:r>
              <a:rPr lang="en-US"/>
              <a:t> </a:t>
            </a:r>
            <a:endParaRPr lang="en-US">
              <a:latin typeface="Open Sans"/>
              <a:ea typeface="Open Sans"/>
              <a:cs typeface="Open San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5</a:t>
            </a:fld>
            <a:endParaRPr lang="en-US"/>
          </a:p>
        </p:txBody>
      </p:sp>
    </p:spTree>
    <p:extLst>
      <p:ext uri="{BB962C8B-B14F-4D97-AF65-F5344CB8AC3E}">
        <p14:creationId xmlns:p14="http://schemas.microsoft.com/office/powerpoint/2010/main" val="144927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 </a:t>
            </a:r>
            <a:r>
              <a:rPr lang="en-US">
                <a:hlinkClick r:id="rId3"/>
              </a:rPr>
              <a:t>https://www.cbpp.org/blog/2019-income-rent-gap-underscores-need-for-rental-assistance-census-data-show</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6</a:t>
            </a:fld>
            <a:endParaRPr lang="en-US"/>
          </a:p>
        </p:txBody>
      </p:sp>
    </p:spTree>
    <p:extLst>
      <p:ext uri="{BB962C8B-B14F-4D97-AF65-F5344CB8AC3E}">
        <p14:creationId xmlns:p14="http://schemas.microsoft.com/office/powerpoint/2010/main" val="398644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RESULTS supports efforts to address access to affordable housing + racial inequities, and there will be opportunities to pursue these efforts in the future. Current projection of a reconciliation bill limits what can advance through Congress in the next few months. </a:t>
            </a:r>
            <a:r>
              <a:rPr lang="en-US" sz="1800">
                <a:effectLst/>
                <a:latin typeface="Times New Roman" panose="02020603050405020304" pitchFamily="18" charset="0"/>
                <a:ea typeface="Calibri" panose="020F0502020204030204" pitchFamily="34" charset="0"/>
              </a:rPr>
              <a:t>We recognize the need for further legislative action, for example, to protect renters at risk of eviction and address discrimination in housing. </a:t>
            </a:r>
            <a:endParaRPr lang="en-US"/>
          </a:p>
          <a:p>
            <a:endParaRPr lang="en-US">
              <a:cs typeface="Calibri"/>
            </a:endParaRPr>
          </a:p>
          <a:p>
            <a:r>
              <a:rPr lang="en-US"/>
              <a:t>Sources: </a:t>
            </a:r>
            <a:r>
              <a:rPr lang="en-US">
                <a:hlinkClick r:id="rId3"/>
              </a:rPr>
              <a:t>https://bit.ly/3hJHKut</a:t>
            </a:r>
            <a:r>
              <a:rPr lang="en-US"/>
              <a:t>; </a:t>
            </a:r>
            <a:r>
              <a:rPr lang="en-US">
                <a:hlinkClick r:id="rId4"/>
              </a:rPr>
              <a:t>https://www.jchs.harvard.edu/state-nations-housing-2020</a:t>
            </a:r>
            <a:r>
              <a:rPr lang="en-US"/>
              <a:t> ; </a:t>
            </a:r>
            <a:r>
              <a:rPr lang="en-US">
                <a:hlinkClick r:id="rId5"/>
              </a:rPr>
              <a:t>https://www.cbpp.org/research/housing/more-housing-vouchers-most-important-step-to-help-more-people-afford-stable-homes</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7</a:t>
            </a:fld>
            <a:endParaRPr lang="en-US"/>
          </a:p>
        </p:txBody>
      </p:sp>
    </p:spTree>
    <p:extLst>
      <p:ext uri="{BB962C8B-B14F-4D97-AF65-F5344CB8AC3E}">
        <p14:creationId xmlns:p14="http://schemas.microsoft.com/office/powerpoint/2010/main" val="106695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https://www.cbpp.org/research/housing/more-housing-vouchers-most-important-step-to-help-more-people-afford-stable-homes</a:t>
            </a:r>
            <a:endParaRPr lang="en-US">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8</a:t>
            </a:fld>
            <a:endParaRPr lang="en-US"/>
          </a:p>
        </p:txBody>
      </p:sp>
    </p:spTree>
    <p:extLst>
      <p:ext uri="{BB962C8B-B14F-4D97-AF65-F5344CB8AC3E}">
        <p14:creationId xmlns:p14="http://schemas.microsoft.com/office/powerpoint/2010/main" val="239781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Biden gave speech to joint session in Congress, talking about lifting children out of poverty, affordable housing, preventing evictions </a:t>
            </a:r>
          </a:p>
          <a:p>
            <a:r>
              <a:rPr lang="en-US"/>
              <a:t>Tax: Biden maybe only going to 2025 on EITC/CTC but </a:t>
            </a:r>
            <a:r>
              <a:rPr lang="en-US" err="1"/>
              <a:t>MoCs</a:t>
            </a:r>
            <a:r>
              <a:rPr lang="en-US"/>
              <a:t> pushing for permanence; RESULTS would push for permanence </a:t>
            </a:r>
          </a:p>
          <a:p>
            <a:r>
              <a:rPr lang="en-US"/>
              <a:t>Housing: Not expecting universal vouchers from Biden and Congress </a:t>
            </a:r>
          </a:p>
          <a:p>
            <a:r>
              <a:rPr lang="en-US"/>
              <a:t>RESULTS will continue to push for significant increase in housing assistance for low-income renters (via vouchers) </a:t>
            </a:r>
          </a:p>
          <a:p>
            <a:pPr lvl="0"/>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48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a:hlinkClick r:id="rId3"/>
              </a:rPr>
              <a:t>https://bit.ly/3f1dE3F</a:t>
            </a:r>
            <a:r>
              <a:rPr lang="en-US"/>
              <a:t> (Center on Poverty and Social Policy, Columbia University)</a:t>
            </a:r>
          </a:p>
          <a:p>
            <a:endParaRPr lang="en-US">
              <a:cs typeface="Calibri"/>
            </a:endParaRPr>
          </a:p>
          <a:p>
            <a:r>
              <a:rPr lang="en-US"/>
              <a:t>The Section 8 expansion could reduce the national poverty rate by nearly a</a:t>
            </a:r>
          </a:p>
          <a:p>
            <a:r>
              <a:rPr lang="en-US"/>
              <a:t>quarter, moving 9 million people in the United States out of poverty—exceeding</a:t>
            </a:r>
          </a:p>
          <a:p>
            <a:r>
              <a:rPr lang="en-US"/>
              <a:t>the current impact of the EITC. Combined with EITC/CTC expansion, would</a:t>
            </a:r>
          </a:p>
          <a:p>
            <a:r>
              <a:rPr lang="en-US"/>
              <a:t>yield greater cumulative impacts, cutting the national poverty rate by half and the child poverty rate by nearly 75 percent. This translates to moving a total of 20 million people in the United States out of poverty, 7.5 million of whom are children.</a:t>
            </a:r>
          </a:p>
          <a:p>
            <a:endParaRPr lang="en-US">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10</a:t>
            </a:fld>
            <a:endParaRPr lang="en-US"/>
          </a:p>
        </p:txBody>
      </p:sp>
    </p:spTree>
    <p:extLst>
      <p:ext uri="{BB962C8B-B14F-4D97-AF65-F5344CB8AC3E}">
        <p14:creationId xmlns:p14="http://schemas.microsoft.com/office/powerpoint/2010/main" val="131599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5/21/2021</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5/21/2021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5/21/2021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5/21/2021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64150493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5/21/2021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62253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5/21/2021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3458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5/21/2021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6337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5/21/2021</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74602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5/21/2021</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108528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5/21/2021</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058915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513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5/21/2021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944110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5/21/2021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98414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5/21/2021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7742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5/21/2021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6114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back cover">
    <p:spTree>
      <p:nvGrpSpPr>
        <p:cNvPr id="1" name=""/>
        <p:cNvGrpSpPr/>
        <p:nvPr/>
      </p:nvGrpSpPr>
      <p:grpSpPr>
        <a:xfrm>
          <a:off x="0" y="0"/>
          <a:ext cx="0" cy="0"/>
          <a:chOff x="0" y="0"/>
          <a:chExt cx="0" cy="0"/>
        </a:xfrm>
      </p:grpSpPr>
      <p:sp>
        <p:nvSpPr>
          <p:cNvPr id="3" name="TextBox 2"/>
          <p:cNvSpPr txBox="1"/>
          <p:nvPr userDrawn="1"/>
        </p:nvSpPr>
        <p:spPr>
          <a:xfrm>
            <a:off x="3701098" y="2616639"/>
            <a:ext cx="4754880" cy="1762021"/>
          </a:xfrm>
          <a:prstGeom prst="rect">
            <a:avLst/>
          </a:prstGeom>
          <a:noFill/>
        </p:spPr>
        <p:txBody>
          <a:bodyPr wrap="square" rtlCol="0">
            <a:spAutoFit/>
          </a:bodyPr>
          <a:lstStyle/>
          <a:p>
            <a:pPr lvl="0">
              <a:lnSpc>
                <a:spcPct val="130000"/>
              </a:lnSpc>
            </a:pPr>
            <a:r>
              <a:rPr lang="en-US" sz="1400">
                <a:solidFill>
                  <a:schemeClr val="bg1"/>
                </a:solidFill>
                <a:latin typeface="Arial"/>
                <a:cs typeface="Arial"/>
              </a:rPr>
              <a:t>25 E STREET, NW</a:t>
            </a:r>
          </a:p>
          <a:p>
            <a:pPr lvl="0">
              <a:lnSpc>
                <a:spcPct val="130000"/>
              </a:lnSpc>
            </a:pPr>
            <a:r>
              <a:rPr lang="en-US" sz="1400">
                <a:solidFill>
                  <a:schemeClr val="bg1"/>
                </a:solidFill>
                <a:latin typeface="Arial"/>
                <a:cs typeface="Arial"/>
              </a:rPr>
              <a:t>WASHINGTON, DC 20001</a:t>
            </a:r>
          </a:p>
          <a:p>
            <a:pPr lvl="0">
              <a:lnSpc>
                <a:spcPct val="130000"/>
              </a:lnSpc>
            </a:pPr>
            <a:r>
              <a:rPr lang="en-US" sz="1400">
                <a:solidFill>
                  <a:schemeClr val="bg1"/>
                </a:solidFill>
                <a:latin typeface="Arial"/>
                <a:cs typeface="Arial"/>
              </a:rPr>
              <a:t>(202) 628-8787</a:t>
            </a:r>
          </a:p>
          <a:p>
            <a:pPr lvl="0">
              <a:lnSpc>
                <a:spcPct val="130000"/>
              </a:lnSpc>
            </a:pPr>
            <a:r>
              <a:rPr lang="en-US" sz="1400">
                <a:solidFill>
                  <a:schemeClr val="bg1"/>
                </a:solidFill>
                <a:latin typeface="Arial"/>
                <a:cs typeface="Arial"/>
              </a:rPr>
              <a:t>1 (800) 233-1200</a:t>
            </a:r>
          </a:p>
          <a:p>
            <a:pPr lvl="0">
              <a:lnSpc>
                <a:spcPct val="130000"/>
              </a:lnSpc>
            </a:pPr>
            <a:r>
              <a:rPr lang="en-US" sz="1400" b="1">
                <a:solidFill>
                  <a:schemeClr val="bg1"/>
                </a:solidFill>
                <a:latin typeface="Arial"/>
                <a:cs typeface="Arial"/>
              </a:rPr>
              <a:t>WWW.CHILDRENSDEFENSE.ORG</a:t>
            </a:r>
          </a:p>
          <a:p>
            <a:pPr>
              <a:lnSpc>
                <a:spcPct val="130000"/>
              </a:lnSpc>
            </a:pPr>
            <a:endParaRPr lang="en-US" sz="1400">
              <a:solidFill>
                <a:schemeClr val="bg1"/>
              </a:solidFill>
              <a:latin typeface="Arial"/>
              <a:cs typeface="Arial"/>
            </a:endParaRPr>
          </a:p>
        </p:txBody>
      </p:sp>
    </p:spTree>
    <p:extLst>
      <p:ext uri="{BB962C8B-B14F-4D97-AF65-F5344CB8AC3E}">
        <p14:creationId xmlns:p14="http://schemas.microsoft.com/office/powerpoint/2010/main" val="1428446268"/>
      </p:ext>
    </p:extLst>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2281524663"/>
      </p:ext>
    </p:extLst>
  </p:cSld>
  <p:clrMapOvr>
    <a:masterClrMapping/>
  </p:clrMapOvr>
  <p:transition spd="slow" advTm="7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lumns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561675242"/>
      </p:ext>
    </p:extLst>
  </p:cSld>
  <p:clrMapOvr>
    <a:masterClrMapping/>
  </p:clrMapOvr>
  <p:transition spd="slow" advTm="7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lines title/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954959215"/>
      </p:ext>
    </p:extLst>
  </p:cSld>
  <p:clrMapOvr>
    <a:masterClrMapping/>
  </p:clrMapOvr>
  <p:transition spd="slow" advTm="7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lines titles/2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p:txBody>
      </p:sp>
      <p:sp>
        <p:nvSpPr>
          <p:cNvPr id="4"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072182027"/>
      </p:ext>
    </p:extLst>
  </p:cSld>
  <p:clrMapOvr>
    <a:masterClrMapping/>
  </p:clrMapOvr>
  <p:transition spd="slow" advTm="7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on th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577850" y="955040"/>
            <a:ext cx="6209029" cy="418846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9"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99313424"/>
      </p:ext>
    </p:extLst>
  </p:cSld>
  <p:clrMapOvr>
    <a:masterClrMapping/>
  </p:clrMapOvr>
  <p:transition spd="slow" advTm="7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93040" y="955040"/>
            <a:ext cx="9489440" cy="435864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4"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207331902"/>
      </p:ext>
    </p:extLst>
  </p:cSld>
  <p:clrMapOvr>
    <a:masterClrMapping/>
  </p:clrMapOvr>
  <p:transition spd="slow" advTm="7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wo pics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0531" y="958489"/>
            <a:ext cx="3923029" cy="4185011"/>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9" name="Picture Placeholder 7"/>
          <p:cNvSpPr>
            <a:spLocks noGrp="1"/>
          </p:cNvSpPr>
          <p:nvPr>
            <p:ph type="pic" sz="quarter" idx="11"/>
          </p:nvPr>
        </p:nvSpPr>
        <p:spPr>
          <a:xfrm>
            <a:off x="4844143" y="958489"/>
            <a:ext cx="4299857" cy="2626995"/>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266264105"/>
      </p:ext>
    </p:extLst>
  </p:cSld>
  <p:clrMapOvr>
    <a:masterClrMapping/>
  </p:clrMapOvr>
  <p:transition spd="slow" advTm="7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on the left/titl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061117" y="2109931"/>
            <a:ext cx="3909701" cy="660719"/>
          </a:xfrm>
          <a:prstGeom prst="rect">
            <a:avLst/>
          </a:prstGeom>
        </p:spPr>
        <p:txBody>
          <a:bodyPr vert="horz"/>
          <a:lstStyle>
            <a:lvl1pPr marL="0" indent="0">
              <a:buNone/>
              <a:defRPr sz="2800" b="1" baseline="0">
                <a:latin typeface="Arial"/>
                <a:cs typeface="Arial"/>
              </a:defRPr>
            </a:lvl1pPr>
          </a:lstStyle>
          <a:p>
            <a:pPr lvl="0"/>
            <a:r>
              <a:rPr lang="en-US"/>
              <a:t>Name</a:t>
            </a:r>
          </a:p>
        </p:txBody>
      </p:sp>
      <p:sp>
        <p:nvSpPr>
          <p:cNvPr id="5" name="Text Placeholder 7"/>
          <p:cNvSpPr>
            <a:spLocks noGrp="1"/>
          </p:cNvSpPr>
          <p:nvPr>
            <p:ph type="body" sz="quarter" idx="12" hasCustomPrompt="1"/>
          </p:nvPr>
        </p:nvSpPr>
        <p:spPr>
          <a:xfrm>
            <a:off x="5061117" y="2770650"/>
            <a:ext cx="3909701" cy="792656"/>
          </a:xfrm>
          <a:prstGeom prst="rect">
            <a:avLst/>
          </a:prstGeom>
        </p:spPr>
        <p:txBody>
          <a:bodyPr vert="horz"/>
          <a:lstStyle>
            <a:lvl1pPr marL="0" indent="0">
              <a:buNone/>
              <a:defRPr sz="1800" b="0" baseline="0">
                <a:latin typeface="Arial"/>
                <a:cs typeface="Arial"/>
              </a:defRPr>
            </a:lvl1pPr>
          </a:lstStyle>
          <a:p>
            <a:pPr lvl="0"/>
            <a:r>
              <a:rPr lang="en-US"/>
              <a:t>Title</a:t>
            </a:r>
          </a:p>
        </p:txBody>
      </p:sp>
      <p:sp>
        <p:nvSpPr>
          <p:cNvPr id="7" name="Picture Placeholder 7"/>
          <p:cNvSpPr>
            <a:spLocks noGrp="1"/>
          </p:cNvSpPr>
          <p:nvPr>
            <p:ph type="pic" sz="quarter" idx="10" hasCustomPrompt="1"/>
          </p:nvPr>
        </p:nvSpPr>
        <p:spPr>
          <a:xfrm>
            <a:off x="592138" y="966574"/>
            <a:ext cx="4254182" cy="4176926"/>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r>
              <a:rPr lang="en-US"/>
              <a:t>     </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83933131"/>
      </p:ext>
    </p:extLst>
  </p:cSld>
  <p:clrMapOvr>
    <a:masterClrMapping/>
  </p:clrMapOvr>
  <p:transition spd="slow" advTm="7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107298" y="1246188"/>
            <a:ext cx="3863520" cy="2706052"/>
          </a:xfrm>
          <a:prstGeom prst="rect">
            <a:avLst/>
          </a:prstGeom>
        </p:spPr>
        <p:txBody>
          <a:bodyPr vert="horz"/>
          <a:lstStyle>
            <a:lvl1pPr marL="0" indent="0">
              <a:lnSpc>
                <a:spcPct val="110000"/>
              </a:lnSpc>
              <a:buNone/>
              <a:defRPr sz="2400" b="1" i="1" baseline="0">
                <a:solidFill>
                  <a:srgbClr val="15A3BC"/>
                </a:solidFill>
                <a:latin typeface="Arial"/>
                <a:cs typeface="Arial"/>
              </a:defRPr>
            </a:lvl1pPr>
          </a:lstStyle>
          <a:p>
            <a:pPr lvl="0"/>
            <a:r>
              <a:rPr lang="en-US"/>
              <a:t>Pull quote! </a:t>
            </a:r>
            <a:br>
              <a:rPr lang="en-US"/>
            </a:br>
            <a:r>
              <a:rPr lang="en-US"/>
              <a:t>Arial Bold 24pts</a:t>
            </a:r>
          </a:p>
        </p:txBody>
      </p:sp>
      <p:sp>
        <p:nvSpPr>
          <p:cNvPr id="5" name="Text Placeholder 7"/>
          <p:cNvSpPr>
            <a:spLocks noGrp="1"/>
          </p:cNvSpPr>
          <p:nvPr>
            <p:ph type="body" sz="quarter" idx="12" hasCustomPrompt="1"/>
          </p:nvPr>
        </p:nvSpPr>
        <p:spPr>
          <a:xfrm>
            <a:off x="5107298" y="4094480"/>
            <a:ext cx="3655702" cy="864677"/>
          </a:xfrm>
          <a:prstGeom prst="rect">
            <a:avLst/>
          </a:prstGeom>
        </p:spPr>
        <p:txBody>
          <a:bodyPr vert="horz"/>
          <a:lstStyle>
            <a:lvl1pPr marL="0" indent="0">
              <a:buNone/>
              <a:defRPr sz="1800" b="0" baseline="0">
                <a:latin typeface="Arial"/>
                <a:cs typeface="Arial"/>
              </a:defRPr>
            </a:lvl1pPr>
          </a:lstStyle>
          <a:p>
            <a:pPr lvl="0"/>
            <a:r>
              <a:rPr lang="en-US"/>
              <a:t>Name and Title</a:t>
            </a:r>
          </a:p>
        </p:txBody>
      </p:sp>
      <p:sp>
        <p:nvSpPr>
          <p:cNvPr id="9" name="Picture Placeholder 7"/>
          <p:cNvSpPr>
            <a:spLocks noGrp="1"/>
          </p:cNvSpPr>
          <p:nvPr>
            <p:ph type="pic" sz="quarter" idx="10"/>
          </p:nvPr>
        </p:nvSpPr>
        <p:spPr>
          <a:xfrm>
            <a:off x="600531" y="964402"/>
            <a:ext cx="4268469" cy="4179098"/>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81836260"/>
      </p:ext>
    </p:extLst>
  </p:cSld>
  <p:clrMapOvr>
    <a:masterClrMapping/>
  </p:clrMapOvr>
  <p:transition spd="slow" advTm="7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with bulle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
        <p:nvSpPr>
          <p:cNvPr id="9" name="Content Placeholder 3"/>
          <p:cNvSpPr>
            <a:spLocks noGrp="1"/>
          </p:cNvSpPr>
          <p:nvPr>
            <p:ph sz="half" idx="2"/>
          </p:nvPr>
        </p:nvSpPr>
        <p:spPr>
          <a:xfrm>
            <a:off x="4721543" y="1818223"/>
            <a:ext cx="4038600" cy="3058578"/>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0"/>
          </p:nvPr>
        </p:nvSpPr>
        <p:spPr>
          <a:xfrm>
            <a:off x="484363" y="1807639"/>
            <a:ext cx="4038600" cy="306916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94325260"/>
      </p:ext>
    </p:extLst>
  </p:cSld>
  <p:clrMapOvr>
    <a:masterClrMapping/>
  </p:clrMapOvr>
  <p:transition spd="slow" advTm="7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5/21/2021</a:t>
            </a:fld>
            <a:endParaRPr lang="en-US"/>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95618" y="1146177"/>
            <a:ext cx="8290935" cy="585642"/>
          </a:xfrm>
          <a:prstGeom prst="rect">
            <a:avLst/>
          </a:prstGeom>
        </p:spPr>
        <p:txBody>
          <a:bodyPr vert="horz"/>
          <a:lstStyle>
            <a:lvl1pPr marL="0" indent="0">
              <a:buNone/>
              <a:defRPr sz="2800" b="1">
                <a:latin typeface="Arial"/>
                <a:cs typeface="Arial"/>
              </a:defRPr>
            </a:lvl1pPr>
            <a:lvl2pPr marL="457200" indent="0">
              <a:buNone/>
              <a:defRPr sz="1800">
                <a:latin typeface="Arial"/>
                <a:cs typeface="Arial"/>
              </a:defRPr>
            </a:lvl2pPr>
            <a:lvl3pPr marL="914400" indent="0">
              <a:buNone/>
              <a:defRPr sz="1800">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Subhead (28pts)</a:t>
            </a:r>
          </a:p>
        </p:txBody>
      </p:sp>
      <p:sp>
        <p:nvSpPr>
          <p:cNvPr id="19" name="Content Placeholder 17"/>
          <p:cNvSpPr>
            <a:spLocks noGrp="1"/>
          </p:cNvSpPr>
          <p:nvPr>
            <p:ph sz="quarter" idx="11" hasCustomPrompt="1"/>
          </p:nvPr>
        </p:nvSpPr>
        <p:spPr>
          <a:xfrm>
            <a:off x="485458" y="1731820"/>
            <a:ext cx="8290935" cy="307109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sz="2000">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Body text 18-20 </a:t>
            </a:r>
            <a:r>
              <a:rPr lang="en-US" err="1"/>
              <a:t>pts</a:t>
            </a:r>
            <a:r>
              <a:rPr lang="en-US"/>
              <a: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p>
          <a:p>
            <a:pPr lvl="0"/>
            <a:r>
              <a:rPr lang="en-US"/>
              <a:t> </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025370040"/>
      </p:ext>
    </p:extLst>
  </p:cSld>
  <p:clrMapOvr>
    <a:masterClrMapping/>
  </p:clrMapOvr>
  <p:transition spd="slow" advTm="7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8799" y="1754909"/>
            <a:ext cx="8109527" cy="2839316"/>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0"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6"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Tree>
    <p:extLst>
      <p:ext uri="{BB962C8B-B14F-4D97-AF65-F5344CB8AC3E}">
        <p14:creationId xmlns:p14="http://schemas.microsoft.com/office/powerpoint/2010/main" val="318443763"/>
      </p:ext>
    </p:extLst>
  </p:cSld>
  <p:clrMapOvr>
    <a:masterClrMapping/>
  </p:clrMapOvr>
  <p:transition spd="slow" advTm="7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1 column with Graphic">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30" name="Content Placeholder 10"/>
          <p:cNvSpPr>
            <a:spLocks noGrp="1"/>
          </p:cNvSpPr>
          <p:nvPr>
            <p:ph sz="quarter" idx="11" hasCustomPrompt="1"/>
          </p:nvPr>
        </p:nvSpPr>
        <p:spPr>
          <a:xfrm>
            <a:off x="576263" y="1210599"/>
            <a:ext cx="7886555" cy="418821"/>
          </a:xfrm>
          <a:prstGeom prst="rect">
            <a:avLst/>
          </a:prstGeom>
        </p:spPr>
        <p:txBody>
          <a:bodyPr vert="horz"/>
          <a:lstStyle>
            <a:lvl1pPr marL="0" indent="0">
              <a:buNone/>
              <a:defRPr sz="2000" b="1"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Subhead: Arial Bold 20 </a:t>
            </a:r>
            <a:r>
              <a:rPr lang="en-US" err="1"/>
              <a:t>pts</a:t>
            </a:r>
            <a:endParaRPr lang="en-US"/>
          </a:p>
        </p:txBody>
      </p:sp>
      <p:sp>
        <p:nvSpPr>
          <p:cNvPr id="31" name="Content Placeholder 10"/>
          <p:cNvSpPr>
            <a:spLocks noGrp="1"/>
          </p:cNvSpPr>
          <p:nvPr>
            <p:ph sz="quarter" idx="12" hasCustomPrompt="1"/>
          </p:nvPr>
        </p:nvSpPr>
        <p:spPr>
          <a:xfrm>
            <a:off x="576263" y="4004166"/>
            <a:ext cx="8336828" cy="733136"/>
          </a:xfrm>
          <a:prstGeom prst="rect">
            <a:avLst/>
          </a:prstGeom>
        </p:spPr>
        <p:txBody>
          <a:bodyPr vert="horz"/>
          <a:lstStyle>
            <a:lvl1pPr marL="0" indent="0">
              <a:buNone/>
              <a:defRPr sz="1800" b="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Text</a:t>
            </a:r>
          </a:p>
        </p:txBody>
      </p:sp>
      <p:sp>
        <p:nvSpPr>
          <p:cNvPr id="5" name="ClipArt Placeholder 4"/>
          <p:cNvSpPr>
            <a:spLocks noGrp="1"/>
          </p:cNvSpPr>
          <p:nvPr>
            <p:ph type="clipArt" sz="quarter" idx="13" hasCustomPrompt="1"/>
          </p:nvPr>
        </p:nvSpPr>
        <p:spPr>
          <a:xfrm>
            <a:off x="576262" y="1798638"/>
            <a:ext cx="7998777" cy="2103437"/>
          </a:xfrm>
          <a:prstGeom prst="rect">
            <a:avLst/>
          </a:prstGeom>
        </p:spPr>
        <p:txBody>
          <a:bodyPr vert="horz"/>
          <a:lstStyle>
            <a:lvl1pPr marL="0" indent="0">
              <a:buNone/>
              <a:defRPr>
                <a:latin typeface="Arial"/>
                <a:cs typeface="Arial"/>
              </a:defRPr>
            </a:lvl1pPr>
          </a:lstStyle>
          <a:p>
            <a:r>
              <a:rPr lang="en-US"/>
              <a:t>Graphic</a:t>
            </a:r>
          </a:p>
        </p:txBody>
      </p:sp>
    </p:spTree>
    <p:extLst>
      <p:ext uri="{BB962C8B-B14F-4D97-AF65-F5344CB8AC3E}">
        <p14:creationId xmlns:p14="http://schemas.microsoft.com/office/powerpoint/2010/main" val="253223371"/>
      </p:ext>
    </p:extLst>
  </p:cSld>
  <p:clrMapOvr>
    <a:masterClrMapping/>
  </p:clrMapOvr>
  <p:transition spd="slow" advTm="7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Graphic with text">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4" name="Text Placeholder 3"/>
          <p:cNvSpPr>
            <a:spLocks noGrp="1"/>
          </p:cNvSpPr>
          <p:nvPr>
            <p:ph type="body" sz="quarter" idx="10" hasCustomPrompt="1"/>
          </p:nvPr>
        </p:nvSpPr>
        <p:spPr>
          <a:xfrm>
            <a:off x="4379594" y="2074485"/>
            <a:ext cx="4114165" cy="1827590"/>
          </a:xfrm>
          <a:prstGeom prst="rect">
            <a:avLst/>
          </a:prstGeom>
        </p:spPr>
        <p:txBody>
          <a:bodyPr vert="horz"/>
          <a:lstStyle>
            <a:lvl1pPr marL="0" indent="0">
              <a:buNone/>
              <a:defRPr sz="2800" b="1" baseline="0">
                <a:latin typeface="Arial"/>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en-US"/>
              <a:t>Arial Bold 28pts</a:t>
            </a:r>
          </a:p>
        </p:txBody>
      </p:sp>
      <p:sp>
        <p:nvSpPr>
          <p:cNvPr id="3" name="ClipArt Placeholder 2"/>
          <p:cNvSpPr>
            <a:spLocks noGrp="1"/>
          </p:cNvSpPr>
          <p:nvPr>
            <p:ph type="clipArt" sz="quarter" idx="11" hasCustomPrompt="1"/>
          </p:nvPr>
        </p:nvSpPr>
        <p:spPr>
          <a:xfrm>
            <a:off x="500297" y="1361758"/>
            <a:ext cx="3479565" cy="3515042"/>
          </a:xfrm>
          <a:prstGeom prst="rect">
            <a:avLst/>
          </a:prstGeom>
        </p:spPr>
        <p:txBody>
          <a:bodyPr vert="horz"/>
          <a:lstStyle>
            <a:lvl1pPr marL="0" indent="0">
              <a:buNone/>
              <a:defRPr>
                <a:latin typeface="Arial"/>
                <a:cs typeface="Arial"/>
              </a:defRPr>
            </a:lvl1pPr>
          </a:lstStyle>
          <a:p>
            <a:r>
              <a:rPr lang="en-US"/>
              <a:t>Graphic</a:t>
            </a:r>
          </a:p>
        </p:txBody>
      </p:sp>
    </p:spTree>
    <p:extLst>
      <p:ext uri="{BB962C8B-B14F-4D97-AF65-F5344CB8AC3E}">
        <p14:creationId xmlns:p14="http://schemas.microsoft.com/office/powerpoint/2010/main" val="352275896"/>
      </p:ext>
    </p:extLst>
  </p:cSld>
  <p:clrMapOvr>
    <a:masterClrMapping/>
  </p:clrMapOvr>
  <p:transition spd="slow" advTm="7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headline/statistic">
    <p:spTree>
      <p:nvGrpSpPr>
        <p:cNvPr id="1" name=""/>
        <p:cNvGrpSpPr/>
        <p:nvPr/>
      </p:nvGrpSpPr>
      <p:grpSpPr>
        <a:xfrm>
          <a:off x="0" y="0"/>
          <a:ext cx="0" cy="0"/>
          <a:chOff x="0" y="0"/>
          <a:chExt cx="0" cy="0"/>
        </a:xfrm>
      </p:grpSpPr>
      <p:sp>
        <p:nvSpPr>
          <p:cNvPr id="10" name="Content Placeholder 10"/>
          <p:cNvSpPr>
            <a:spLocks noGrp="1"/>
          </p:cNvSpPr>
          <p:nvPr>
            <p:ph sz="quarter" idx="15" hasCustomPrompt="1"/>
          </p:nvPr>
        </p:nvSpPr>
        <p:spPr>
          <a:xfrm>
            <a:off x="576263" y="1209675"/>
            <a:ext cx="7966365" cy="703262"/>
          </a:xfrm>
          <a:prstGeom prst="rect">
            <a:avLst/>
          </a:prstGeom>
        </p:spPr>
        <p:txBody>
          <a:bodyPr vert="horz"/>
          <a:lstStyle>
            <a:lvl1pPr marL="0" indent="0">
              <a:buNone/>
              <a:defRPr sz="2400" b="1" baseline="0">
                <a:solidFill>
                  <a:srgbClr val="15A3B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Blue Subhead: Arial Bold 24pts</a:t>
            </a:r>
          </a:p>
        </p:txBody>
      </p:sp>
      <p:sp>
        <p:nvSpPr>
          <p:cNvPr id="12" name="Content Placeholder 10"/>
          <p:cNvSpPr>
            <a:spLocks noGrp="1"/>
          </p:cNvSpPr>
          <p:nvPr>
            <p:ph sz="quarter" idx="16" hasCustomPrompt="1"/>
          </p:nvPr>
        </p:nvSpPr>
        <p:spPr>
          <a:xfrm>
            <a:off x="576263" y="2351499"/>
            <a:ext cx="8096023" cy="2240821"/>
          </a:xfrm>
          <a:prstGeom prst="rect">
            <a:avLst/>
          </a:prstGeom>
        </p:spPr>
        <p:txBody>
          <a:bodyPr vert="horz"/>
          <a:lstStyle>
            <a:lvl1pPr marL="0" indent="0">
              <a:buNone/>
              <a:defRPr sz="1800" b="0"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Statistic: Arial </a:t>
            </a:r>
            <a:r>
              <a:rPr lang="en-US" err="1"/>
              <a:t>Reg</a:t>
            </a:r>
            <a:r>
              <a:rPr lang="en-US"/>
              <a:t> 18pts</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123422535"/>
      </p:ext>
    </p:extLst>
  </p:cSld>
  <p:clrMapOvr>
    <a:masterClrMapping/>
  </p:clrMapOvr>
  <p:transition spd="slow" advTm="7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3A85-AFDA-4FE2-BEAD-7B7877AFC06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4229072-5ED7-4D7A-89F5-24640677027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586736F-422C-443C-A69E-D3BB42704F70}"/>
              </a:ext>
            </a:extLst>
          </p:cNvPr>
          <p:cNvSpPr>
            <a:spLocks noGrp="1"/>
          </p:cNvSpPr>
          <p:nvPr>
            <p:ph type="dt" sz="half" idx="10"/>
          </p:nvPr>
        </p:nvSpPr>
        <p:spPr/>
        <p:txBody>
          <a:bodyPr/>
          <a:lstStyle/>
          <a:p>
            <a:fld id="{150D4CD8-AC56-434D-9442-15016B2C026E}" type="datetimeFigureOut">
              <a:rPr lang="en-US" smtClean="0"/>
              <a:t>5/21/2021</a:t>
            </a:fld>
            <a:endParaRPr lang="en-US"/>
          </a:p>
        </p:txBody>
      </p:sp>
      <p:sp>
        <p:nvSpPr>
          <p:cNvPr id="5" name="Footer Placeholder 4">
            <a:extLst>
              <a:ext uri="{FF2B5EF4-FFF2-40B4-BE49-F238E27FC236}">
                <a16:creationId xmlns:a16="http://schemas.microsoft.com/office/drawing/2014/main" id="{D3C8DD1C-B977-414B-BCC1-B616C4220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4F042-CC5C-4B49-A43A-388F7E198CE0}"/>
              </a:ext>
            </a:extLst>
          </p:cNvPr>
          <p:cNvSpPr>
            <a:spLocks noGrp="1"/>
          </p:cNvSpPr>
          <p:nvPr>
            <p:ph type="sldNum" sz="quarter" idx="12"/>
          </p:nvPr>
        </p:nvSpPr>
        <p:spPr/>
        <p:txBody>
          <a:bodyPr/>
          <a:lstStyle/>
          <a:p>
            <a:fld id="{0ED4B7C7-2B4B-45C6-927A-F3694A2F3744}" type="slidenum">
              <a:rPr lang="en-US" smtClean="0"/>
              <a:t>‹#›</a:t>
            </a:fld>
            <a:endParaRPr lang="en-US"/>
          </a:p>
        </p:txBody>
      </p:sp>
    </p:spTree>
    <p:extLst>
      <p:ext uri="{BB962C8B-B14F-4D97-AF65-F5344CB8AC3E}">
        <p14:creationId xmlns:p14="http://schemas.microsoft.com/office/powerpoint/2010/main" val="3159835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7EC5-756A-46D7-A186-EED6EC612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C1A969-B4FA-45F7-9C36-54581D95B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32A82-38B9-4D99-8D2D-B42A7CB14039}"/>
              </a:ext>
            </a:extLst>
          </p:cNvPr>
          <p:cNvSpPr>
            <a:spLocks noGrp="1"/>
          </p:cNvSpPr>
          <p:nvPr>
            <p:ph type="dt" sz="half" idx="10"/>
          </p:nvPr>
        </p:nvSpPr>
        <p:spPr/>
        <p:txBody>
          <a:bodyPr/>
          <a:lstStyle/>
          <a:p>
            <a:fld id="{150D4CD8-AC56-434D-9442-15016B2C026E}" type="datetimeFigureOut">
              <a:rPr lang="en-US" smtClean="0"/>
              <a:t>5/21/2021</a:t>
            </a:fld>
            <a:endParaRPr lang="en-US"/>
          </a:p>
        </p:txBody>
      </p:sp>
      <p:sp>
        <p:nvSpPr>
          <p:cNvPr id="5" name="Footer Placeholder 4">
            <a:extLst>
              <a:ext uri="{FF2B5EF4-FFF2-40B4-BE49-F238E27FC236}">
                <a16:creationId xmlns:a16="http://schemas.microsoft.com/office/drawing/2014/main" id="{B3D4FBD1-44EF-4BCE-801F-FF38EB128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4B31A-B4CA-4F94-9D97-12A74B46DBFF}"/>
              </a:ext>
            </a:extLst>
          </p:cNvPr>
          <p:cNvSpPr>
            <a:spLocks noGrp="1"/>
          </p:cNvSpPr>
          <p:nvPr>
            <p:ph type="sldNum" sz="quarter" idx="12"/>
          </p:nvPr>
        </p:nvSpPr>
        <p:spPr/>
        <p:txBody>
          <a:bodyPr/>
          <a:lstStyle/>
          <a:p>
            <a:fld id="{0ED4B7C7-2B4B-45C6-927A-F3694A2F3744}" type="slidenum">
              <a:rPr lang="en-US" smtClean="0"/>
              <a:t>‹#›</a:t>
            </a:fld>
            <a:endParaRPr lang="en-US"/>
          </a:p>
        </p:txBody>
      </p:sp>
    </p:spTree>
    <p:extLst>
      <p:ext uri="{BB962C8B-B14F-4D97-AF65-F5344CB8AC3E}">
        <p14:creationId xmlns:p14="http://schemas.microsoft.com/office/powerpoint/2010/main" val="3679748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E7FB-072D-4B8A-8AFA-97C73247C8E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8998B95-A24A-4263-B766-F9D46B0A7B8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48032C-A5C7-40C3-AB62-5B1732F18340}"/>
              </a:ext>
            </a:extLst>
          </p:cNvPr>
          <p:cNvSpPr>
            <a:spLocks noGrp="1"/>
          </p:cNvSpPr>
          <p:nvPr>
            <p:ph type="dt" sz="half" idx="10"/>
          </p:nvPr>
        </p:nvSpPr>
        <p:spPr/>
        <p:txBody>
          <a:bodyPr/>
          <a:lstStyle/>
          <a:p>
            <a:fld id="{150D4CD8-AC56-434D-9442-15016B2C026E}" type="datetimeFigureOut">
              <a:rPr lang="en-US" smtClean="0"/>
              <a:t>5/21/2021</a:t>
            </a:fld>
            <a:endParaRPr lang="en-US"/>
          </a:p>
        </p:txBody>
      </p:sp>
      <p:sp>
        <p:nvSpPr>
          <p:cNvPr id="5" name="Footer Placeholder 4">
            <a:extLst>
              <a:ext uri="{FF2B5EF4-FFF2-40B4-BE49-F238E27FC236}">
                <a16:creationId xmlns:a16="http://schemas.microsoft.com/office/drawing/2014/main" id="{8FE2CF1C-7C1D-4CD1-8EDB-2EE255B82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CBFBD-69E0-4ECF-9879-F089EE793DEB}"/>
              </a:ext>
            </a:extLst>
          </p:cNvPr>
          <p:cNvSpPr>
            <a:spLocks noGrp="1"/>
          </p:cNvSpPr>
          <p:nvPr>
            <p:ph type="sldNum" sz="quarter" idx="12"/>
          </p:nvPr>
        </p:nvSpPr>
        <p:spPr/>
        <p:txBody>
          <a:bodyPr/>
          <a:lstStyle/>
          <a:p>
            <a:fld id="{0ED4B7C7-2B4B-45C6-927A-F3694A2F3744}" type="slidenum">
              <a:rPr lang="en-US" smtClean="0"/>
              <a:t>‹#›</a:t>
            </a:fld>
            <a:endParaRPr lang="en-US"/>
          </a:p>
        </p:txBody>
      </p:sp>
    </p:spTree>
    <p:extLst>
      <p:ext uri="{BB962C8B-B14F-4D97-AF65-F5344CB8AC3E}">
        <p14:creationId xmlns:p14="http://schemas.microsoft.com/office/powerpoint/2010/main" val="1096148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4565-BB90-4D89-89CD-A67D03327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91232B-EA47-4E00-857D-BA99350387F8}"/>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27AD8A-12F3-4296-B658-F5A935FB60F8}"/>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421A03-6E78-4E32-B7F4-3C54681578A3}"/>
              </a:ext>
            </a:extLst>
          </p:cNvPr>
          <p:cNvSpPr>
            <a:spLocks noGrp="1"/>
          </p:cNvSpPr>
          <p:nvPr>
            <p:ph type="dt" sz="half" idx="10"/>
          </p:nvPr>
        </p:nvSpPr>
        <p:spPr/>
        <p:txBody>
          <a:bodyPr/>
          <a:lstStyle/>
          <a:p>
            <a:fld id="{150D4CD8-AC56-434D-9442-15016B2C026E}" type="datetimeFigureOut">
              <a:rPr lang="en-US" smtClean="0"/>
              <a:t>5/21/2021</a:t>
            </a:fld>
            <a:endParaRPr lang="en-US"/>
          </a:p>
        </p:txBody>
      </p:sp>
      <p:sp>
        <p:nvSpPr>
          <p:cNvPr id="6" name="Footer Placeholder 5">
            <a:extLst>
              <a:ext uri="{FF2B5EF4-FFF2-40B4-BE49-F238E27FC236}">
                <a16:creationId xmlns:a16="http://schemas.microsoft.com/office/drawing/2014/main" id="{1DE7784C-302F-42E0-B2C0-012DC2812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D47AB-1F5E-481B-9540-6E209BE023FF}"/>
              </a:ext>
            </a:extLst>
          </p:cNvPr>
          <p:cNvSpPr>
            <a:spLocks noGrp="1"/>
          </p:cNvSpPr>
          <p:nvPr>
            <p:ph type="sldNum" sz="quarter" idx="12"/>
          </p:nvPr>
        </p:nvSpPr>
        <p:spPr/>
        <p:txBody>
          <a:bodyPr/>
          <a:lstStyle/>
          <a:p>
            <a:fld id="{0ED4B7C7-2B4B-45C6-927A-F3694A2F3744}" type="slidenum">
              <a:rPr lang="en-US" smtClean="0"/>
              <a:t>‹#›</a:t>
            </a:fld>
            <a:endParaRPr lang="en-US"/>
          </a:p>
        </p:txBody>
      </p:sp>
    </p:spTree>
    <p:extLst>
      <p:ext uri="{BB962C8B-B14F-4D97-AF65-F5344CB8AC3E}">
        <p14:creationId xmlns:p14="http://schemas.microsoft.com/office/powerpoint/2010/main" val="4231143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FD44-81E2-402D-9E2C-4F8E7E944D3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127AE3-E5F9-4B41-ABB2-26C54DC6BA0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2B2694B-15CE-40FB-BEDE-3B2046F4D3AA}"/>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393BD9-CB79-48D8-90BB-95496CCD6CB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9CD6A93-51F5-4A35-91FA-0D41EB79C7AE}"/>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80308E-C9C3-4F59-B932-CC1B178CD807}"/>
              </a:ext>
            </a:extLst>
          </p:cNvPr>
          <p:cNvSpPr>
            <a:spLocks noGrp="1"/>
          </p:cNvSpPr>
          <p:nvPr>
            <p:ph type="dt" sz="half" idx="10"/>
          </p:nvPr>
        </p:nvSpPr>
        <p:spPr/>
        <p:txBody>
          <a:bodyPr/>
          <a:lstStyle/>
          <a:p>
            <a:fld id="{150D4CD8-AC56-434D-9442-15016B2C026E}" type="datetimeFigureOut">
              <a:rPr lang="en-US" smtClean="0"/>
              <a:t>5/21/2021</a:t>
            </a:fld>
            <a:endParaRPr lang="en-US"/>
          </a:p>
        </p:txBody>
      </p:sp>
      <p:sp>
        <p:nvSpPr>
          <p:cNvPr id="8" name="Footer Placeholder 7">
            <a:extLst>
              <a:ext uri="{FF2B5EF4-FFF2-40B4-BE49-F238E27FC236}">
                <a16:creationId xmlns:a16="http://schemas.microsoft.com/office/drawing/2014/main" id="{081FF880-26E8-4A25-A9CE-8AB66A2198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60358B-D157-4A6C-B551-E3958E2011AB}"/>
              </a:ext>
            </a:extLst>
          </p:cNvPr>
          <p:cNvSpPr>
            <a:spLocks noGrp="1"/>
          </p:cNvSpPr>
          <p:nvPr>
            <p:ph type="sldNum" sz="quarter" idx="12"/>
          </p:nvPr>
        </p:nvSpPr>
        <p:spPr/>
        <p:txBody>
          <a:bodyPr/>
          <a:lstStyle/>
          <a:p>
            <a:fld id="{0ED4B7C7-2B4B-45C6-927A-F3694A2F3744}" type="slidenum">
              <a:rPr lang="en-US" smtClean="0"/>
              <a:t>‹#›</a:t>
            </a:fld>
            <a:endParaRPr lang="en-US"/>
          </a:p>
        </p:txBody>
      </p:sp>
    </p:spTree>
    <p:extLst>
      <p:ext uri="{BB962C8B-B14F-4D97-AF65-F5344CB8AC3E}">
        <p14:creationId xmlns:p14="http://schemas.microsoft.com/office/powerpoint/2010/main" val="337459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5/21/2021</a:t>
            </a:fld>
            <a:endParaRPr lang="en-US"/>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E3AE-3654-444C-A521-2A52CFA311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7CC190-FC3E-4306-802F-F1F5E531140E}"/>
              </a:ext>
            </a:extLst>
          </p:cNvPr>
          <p:cNvSpPr>
            <a:spLocks noGrp="1"/>
          </p:cNvSpPr>
          <p:nvPr>
            <p:ph type="dt" sz="half" idx="10"/>
          </p:nvPr>
        </p:nvSpPr>
        <p:spPr/>
        <p:txBody>
          <a:bodyPr/>
          <a:lstStyle/>
          <a:p>
            <a:fld id="{150D4CD8-AC56-434D-9442-15016B2C026E}" type="datetimeFigureOut">
              <a:rPr lang="en-US" smtClean="0"/>
              <a:t>5/21/2021</a:t>
            </a:fld>
            <a:endParaRPr lang="en-US"/>
          </a:p>
        </p:txBody>
      </p:sp>
      <p:sp>
        <p:nvSpPr>
          <p:cNvPr id="4" name="Footer Placeholder 3">
            <a:extLst>
              <a:ext uri="{FF2B5EF4-FFF2-40B4-BE49-F238E27FC236}">
                <a16:creationId xmlns:a16="http://schemas.microsoft.com/office/drawing/2014/main" id="{354ECF93-F133-41A5-BE32-3CE6FFC80E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8C15C3-84B1-412E-AC82-7CC8E9CC1836}"/>
              </a:ext>
            </a:extLst>
          </p:cNvPr>
          <p:cNvSpPr>
            <a:spLocks noGrp="1"/>
          </p:cNvSpPr>
          <p:nvPr>
            <p:ph type="sldNum" sz="quarter" idx="12"/>
          </p:nvPr>
        </p:nvSpPr>
        <p:spPr/>
        <p:txBody>
          <a:bodyPr/>
          <a:lstStyle/>
          <a:p>
            <a:fld id="{0ED4B7C7-2B4B-45C6-927A-F3694A2F3744}" type="slidenum">
              <a:rPr lang="en-US" smtClean="0"/>
              <a:t>‹#›</a:t>
            </a:fld>
            <a:endParaRPr lang="en-US"/>
          </a:p>
        </p:txBody>
      </p:sp>
    </p:spTree>
    <p:extLst>
      <p:ext uri="{BB962C8B-B14F-4D97-AF65-F5344CB8AC3E}">
        <p14:creationId xmlns:p14="http://schemas.microsoft.com/office/powerpoint/2010/main" val="1865826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F3F1E-447E-493C-939A-FDBBD8B1608C}"/>
              </a:ext>
            </a:extLst>
          </p:cNvPr>
          <p:cNvSpPr>
            <a:spLocks noGrp="1"/>
          </p:cNvSpPr>
          <p:nvPr>
            <p:ph type="dt" sz="half" idx="10"/>
          </p:nvPr>
        </p:nvSpPr>
        <p:spPr/>
        <p:txBody>
          <a:bodyPr/>
          <a:lstStyle/>
          <a:p>
            <a:fld id="{150D4CD8-AC56-434D-9442-15016B2C026E}" type="datetimeFigureOut">
              <a:rPr lang="en-US" smtClean="0"/>
              <a:t>5/21/2021</a:t>
            </a:fld>
            <a:endParaRPr lang="en-US"/>
          </a:p>
        </p:txBody>
      </p:sp>
      <p:sp>
        <p:nvSpPr>
          <p:cNvPr id="3" name="Footer Placeholder 2">
            <a:extLst>
              <a:ext uri="{FF2B5EF4-FFF2-40B4-BE49-F238E27FC236}">
                <a16:creationId xmlns:a16="http://schemas.microsoft.com/office/drawing/2014/main" id="{9AED20C8-6FEE-44EB-82F1-EDBD97B8B3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F3DE99-F374-462B-8850-92859EDD3DD5}"/>
              </a:ext>
            </a:extLst>
          </p:cNvPr>
          <p:cNvSpPr>
            <a:spLocks noGrp="1"/>
          </p:cNvSpPr>
          <p:nvPr>
            <p:ph type="sldNum" sz="quarter" idx="12"/>
          </p:nvPr>
        </p:nvSpPr>
        <p:spPr/>
        <p:txBody>
          <a:bodyPr/>
          <a:lstStyle/>
          <a:p>
            <a:fld id="{0ED4B7C7-2B4B-45C6-927A-F3694A2F3744}" type="slidenum">
              <a:rPr lang="en-US" smtClean="0"/>
              <a:t>‹#›</a:t>
            </a:fld>
            <a:endParaRPr lang="en-US"/>
          </a:p>
        </p:txBody>
      </p:sp>
    </p:spTree>
    <p:extLst>
      <p:ext uri="{BB962C8B-B14F-4D97-AF65-F5344CB8AC3E}">
        <p14:creationId xmlns:p14="http://schemas.microsoft.com/office/powerpoint/2010/main" val="4017646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0B1C-71CC-4BE6-9D2B-3F0A35FE4C6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D8DF10F-2AB1-4920-BE5F-64A26283212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A5B120-28E6-4805-B7E9-437553FDD7B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06F40B-BD34-4653-8EA4-807CADFD30B6}"/>
              </a:ext>
            </a:extLst>
          </p:cNvPr>
          <p:cNvSpPr>
            <a:spLocks noGrp="1"/>
          </p:cNvSpPr>
          <p:nvPr>
            <p:ph type="dt" sz="half" idx="10"/>
          </p:nvPr>
        </p:nvSpPr>
        <p:spPr/>
        <p:txBody>
          <a:bodyPr/>
          <a:lstStyle/>
          <a:p>
            <a:fld id="{150D4CD8-AC56-434D-9442-15016B2C026E}" type="datetimeFigureOut">
              <a:rPr lang="en-US" smtClean="0"/>
              <a:t>5/21/2021</a:t>
            </a:fld>
            <a:endParaRPr lang="en-US"/>
          </a:p>
        </p:txBody>
      </p:sp>
      <p:sp>
        <p:nvSpPr>
          <p:cNvPr id="6" name="Footer Placeholder 5">
            <a:extLst>
              <a:ext uri="{FF2B5EF4-FFF2-40B4-BE49-F238E27FC236}">
                <a16:creationId xmlns:a16="http://schemas.microsoft.com/office/drawing/2014/main" id="{FFBFA92A-4309-4BD0-8262-1FBEBD1A9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1A2E8-DC42-444B-A236-AA1FC122C3A9}"/>
              </a:ext>
            </a:extLst>
          </p:cNvPr>
          <p:cNvSpPr>
            <a:spLocks noGrp="1"/>
          </p:cNvSpPr>
          <p:nvPr>
            <p:ph type="sldNum" sz="quarter" idx="12"/>
          </p:nvPr>
        </p:nvSpPr>
        <p:spPr/>
        <p:txBody>
          <a:bodyPr/>
          <a:lstStyle/>
          <a:p>
            <a:fld id="{0ED4B7C7-2B4B-45C6-927A-F3694A2F3744}" type="slidenum">
              <a:rPr lang="en-US" smtClean="0"/>
              <a:t>‹#›</a:t>
            </a:fld>
            <a:endParaRPr lang="en-US"/>
          </a:p>
        </p:txBody>
      </p:sp>
    </p:spTree>
    <p:extLst>
      <p:ext uri="{BB962C8B-B14F-4D97-AF65-F5344CB8AC3E}">
        <p14:creationId xmlns:p14="http://schemas.microsoft.com/office/powerpoint/2010/main" val="3664424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AC14-6E09-4DEA-8D8B-B0BC1316708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C6C2104-5605-4B0D-9BF7-A812AA51313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63416FD-CEFB-4D74-86D5-4A047F5C173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D1791DD-6278-412D-A794-67C608720CB2}"/>
              </a:ext>
            </a:extLst>
          </p:cNvPr>
          <p:cNvSpPr>
            <a:spLocks noGrp="1"/>
          </p:cNvSpPr>
          <p:nvPr>
            <p:ph type="dt" sz="half" idx="10"/>
          </p:nvPr>
        </p:nvSpPr>
        <p:spPr/>
        <p:txBody>
          <a:bodyPr/>
          <a:lstStyle/>
          <a:p>
            <a:fld id="{150D4CD8-AC56-434D-9442-15016B2C026E}" type="datetimeFigureOut">
              <a:rPr lang="en-US" smtClean="0"/>
              <a:t>5/21/2021</a:t>
            </a:fld>
            <a:endParaRPr lang="en-US"/>
          </a:p>
        </p:txBody>
      </p:sp>
      <p:sp>
        <p:nvSpPr>
          <p:cNvPr id="6" name="Footer Placeholder 5">
            <a:extLst>
              <a:ext uri="{FF2B5EF4-FFF2-40B4-BE49-F238E27FC236}">
                <a16:creationId xmlns:a16="http://schemas.microsoft.com/office/drawing/2014/main" id="{D7E3E410-092C-43D8-B3B2-3A5DB8D868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99180-8CE7-4E06-91DD-84B89FCA1C3F}"/>
              </a:ext>
            </a:extLst>
          </p:cNvPr>
          <p:cNvSpPr>
            <a:spLocks noGrp="1"/>
          </p:cNvSpPr>
          <p:nvPr>
            <p:ph type="sldNum" sz="quarter" idx="12"/>
          </p:nvPr>
        </p:nvSpPr>
        <p:spPr/>
        <p:txBody>
          <a:bodyPr/>
          <a:lstStyle/>
          <a:p>
            <a:fld id="{0ED4B7C7-2B4B-45C6-927A-F3694A2F3744}" type="slidenum">
              <a:rPr lang="en-US" smtClean="0"/>
              <a:t>‹#›</a:t>
            </a:fld>
            <a:endParaRPr lang="en-US"/>
          </a:p>
        </p:txBody>
      </p:sp>
    </p:spTree>
    <p:extLst>
      <p:ext uri="{BB962C8B-B14F-4D97-AF65-F5344CB8AC3E}">
        <p14:creationId xmlns:p14="http://schemas.microsoft.com/office/powerpoint/2010/main" val="533549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12DC-0FEF-4E89-92A3-B5198F1F6B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29752A-E65B-4C15-A59E-46BAF4C2BD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925B4-92B6-4B14-A0C1-B8CF6827C922}"/>
              </a:ext>
            </a:extLst>
          </p:cNvPr>
          <p:cNvSpPr>
            <a:spLocks noGrp="1"/>
          </p:cNvSpPr>
          <p:nvPr>
            <p:ph type="dt" sz="half" idx="10"/>
          </p:nvPr>
        </p:nvSpPr>
        <p:spPr/>
        <p:txBody>
          <a:bodyPr/>
          <a:lstStyle/>
          <a:p>
            <a:fld id="{150D4CD8-AC56-434D-9442-15016B2C026E}" type="datetimeFigureOut">
              <a:rPr lang="en-US" smtClean="0"/>
              <a:t>5/21/2021</a:t>
            </a:fld>
            <a:endParaRPr lang="en-US"/>
          </a:p>
        </p:txBody>
      </p:sp>
      <p:sp>
        <p:nvSpPr>
          <p:cNvPr id="5" name="Footer Placeholder 4">
            <a:extLst>
              <a:ext uri="{FF2B5EF4-FFF2-40B4-BE49-F238E27FC236}">
                <a16:creationId xmlns:a16="http://schemas.microsoft.com/office/drawing/2014/main" id="{C49577CF-8D68-43E0-83B8-BF92055BA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5B38D-5F1A-4D53-974D-E45A95068608}"/>
              </a:ext>
            </a:extLst>
          </p:cNvPr>
          <p:cNvSpPr>
            <a:spLocks noGrp="1"/>
          </p:cNvSpPr>
          <p:nvPr>
            <p:ph type="sldNum" sz="quarter" idx="12"/>
          </p:nvPr>
        </p:nvSpPr>
        <p:spPr/>
        <p:txBody>
          <a:bodyPr/>
          <a:lstStyle/>
          <a:p>
            <a:fld id="{0ED4B7C7-2B4B-45C6-927A-F3694A2F3744}" type="slidenum">
              <a:rPr lang="en-US" smtClean="0"/>
              <a:t>‹#›</a:t>
            </a:fld>
            <a:endParaRPr lang="en-US"/>
          </a:p>
        </p:txBody>
      </p:sp>
    </p:spTree>
    <p:extLst>
      <p:ext uri="{BB962C8B-B14F-4D97-AF65-F5344CB8AC3E}">
        <p14:creationId xmlns:p14="http://schemas.microsoft.com/office/powerpoint/2010/main" val="2090313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7E3F2F-D009-42B7-AD22-98AE9949772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3EFC7E-F207-4910-91AD-91F68432A723}"/>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BBD8D-EA69-4CFD-A7A9-DF6D977C06C4}"/>
              </a:ext>
            </a:extLst>
          </p:cNvPr>
          <p:cNvSpPr>
            <a:spLocks noGrp="1"/>
          </p:cNvSpPr>
          <p:nvPr>
            <p:ph type="dt" sz="half" idx="10"/>
          </p:nvPr>
        </p:nvSpPr>
        <p:spPr/>
        <p:txBody>
          <a:bodyPr/>
          <a:lstStyle/>
          <a:p>
            <a:fld id="{150D4CD8-AC56-434D-9442-15016B2C026E}" type="datetimeFigureOut">
              <a:rPr lang="en-US" smtClean="0"/>
              <a:t>5/21/2021</a:t>
            </a:fld>
            <a:endParaRPr lang="en-US"/>
          </a:p>
        </p:txBody>
      </p:sp>
      <p:sp>
        <p:nvSpPr>
          <p:cNvPr id="5" name="Footer Placeholder 4">
            <a:extLst>
              <a:ext uri="{FF2B5EF4-FFF2-40B4-BE49-F238E27FC236}">
                <a16:creationId xmlns:a16="http://schemas.microsoft.com/office/drawing/2014/main" id="{18E0619F-703B-4B12-B96D-B7E321B8A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577EF-35AB-44C6-BD82-34FF7C49B157}"/>
              </a:ext>
            </a:extLst>
          </p:cNvPr>
          <p:cNvSpPr>
            <a:spLocks noGrp="1"/>
          </p:cNvSpPr>
          <p:nvPr>
            <p:ph type="sldNum" sz="quarter" idx="12"/>
          </p:nvPr>
        </p:nvSpPr>
        <p:spPr/>
        <p:txBody>
          <a:bodyPr/>
          <a:lstStyle/>
          <a:p>
            <a:fld id="{0ED4B7C7-2B4B-45C6-927A-F3694A2F3744}" type="slidenum">
              <a:rPr lang="en-US" smtClean="0"/>
              <a:t>‹#›</a:t>
            </a:fld>
            <a:endParaRPr lang="en-US"/>
          </a:p>
        </p:txBody>
      </p:sp>
    </p:spTree>
    <p:extLst>
      <p:ext uri="{BB962C8B-B14F-4D97-AF65-F5344CB8AC3E}">
        <p14:creationId xmlns:p14="http://schemas.microsoft.com/office/powerpoint/2010/main" val="23899803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a:lstStyle>
            <a:lvl1pPr>
              <a:defRPr sz="4050"/>
            </a:lvl1pPr>
          </a:lstStyle>
          <a:p>
            <a:r>
              <a:rPr lang="en-US"/>
              <a:t>Click to edit Master title style</a:t>
            </a:r>
          </a:p>
        </p:txBody>
      </p:sp>
      <p:sp>
        <p:nvSpPr>
          <p:cNvPr id="3" name="Subtitle 2"/>
          <p:cNvSpPr>
            <a:spLocks noGrp="1"/>
          </p:cNvSpPr>
          <p:nvPr>
            <p:ph type="subTitle" idx="1"/>
          </p:nvPr>
        </p:nvSpPr>
        <p:spPr>
          <a:xfrm>
            <a:off x="607501" y="3960635"/>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740167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en-US"/>
              <a:t>Click to edit Master title style</a:t>
            </a:r>
          </a:p>
        </p:txBody>
      </p:sp>
      <p:sp>
        <p:nvSpPr>
          <p:cNvPr id="3" name="Content Placeholder 2"/>
          <p:cNvSpPr>
            <a:spLocks noGrp="1"/>
          </p:cNvSpPr>
          <p:nvPr>
            <p:ph idx="1"/>
          </p:nvPr>
        </p:nvSpPr>
        <p:spPr>
          <a:xfrm>
            <a:off x="614034" y="1666716"/>
            <a:ext cx="7915931" cy="272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2658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213547"/>
            <a:ext cx="7921064" cy="1101600"/>
          </a:xfrm>
        </p:spPr>
        <p:txBody>
          <a:bodyPr anchor="b"/>
          <a:lstStyle>
            <a:lvl1pPr algn="r">
              <a:defRPr sz="3600" b="1" cap="none"/>
            </a:lvl1pPr>
          </a:lstStyle>
          <a:p>
            <a:r>
              <a:rPr lang="en-US"/>
              <a:t>Click to edit Master title style</a:t>
            </a:r>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32131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4034" y="1666716"/>
            <a:ext cx="3889405" cy="272907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62" y="1666715"/>
            <a:ext cx="3895937" cy="272907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6475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5/21/2021</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063354"/>
            <a:ext cx="3892392" cy="233243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063354"/>
            <a:ext cx="3895937" cy="233243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869105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67726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772788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334566"/>
            <a:ext cx="2660650" cy="1213797"/>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641725" y="334567"/>
            <a:ext cx="4689475" cy="40612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334657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en-US"/>
              <a:t>Click to edit Master title style</a:t>
            </a:r>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Click icon to add picture</a:t>
            </a:r>
          </a:p>
        </p:txBody>
      </p:sp>
      <p:sp>
        <p:nvSpPr>
          <p:cNvPr id="4" name="Text Placeholder 3"/>
          <p:cNvSpPr>
            <a:spLocks noGrp="1"/>
          </p:cNvSpPr>
          <p:nvPr>
            <p:ph type="body" sz="half" idx="2"/>
          </p:nvPr>
        </p:nvSpPr>
        <p:spPr>
          <a:xfrm>
            <a:off x="611046" y="1758513"/>
            <a:ext cx="3639741" cy="263727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4531022"/>
            <a:ext cx="732659" cy="273844"/>
          </a:xfrm>
        </p:spPr>
        <p:txBody>
          <a:bodyPr/>
          <a:lstStyle/>
          <a:p>
            <a:fld id="{18C79C5D-2A6F-F04D-97DA-BEF2467B64E4}" type="datetimeFigureOut">
              <a:rPr lang="en-US" dirty="0"/>
              <a:pPr/>
              <a:t>5/21/2021</a:t>
            </a:fld>
            <a:endParaRPr lang="en-US"/>
          </a:p>
        </p:txBody>
      </p:sp>
      <p:sp>
        <p:nvSpPr>
          <p:cNvPr id="6" name="Footer Placeholder 5"/>
          <p:cNvSpPr>
            <a:spLocks noGrp="1"/>
          </p:cNvSpPr>
          <p:nvPr>
            <p:ph type="ftr" sz="quarter" idx="11"/>
          </p:nvPr>
        </p:nvSpPr>
        <p:spPr>
          <a:xfrm>
            <a:off x="442797" y="4531022"/>
            <a:ext cx="2471560" cy="273844"/>
          </a:xfrm>
        </p:spPr>
        <p:txBody>
          <a:bodyPr/>
          <a:lstStyle/>
          <a:p>
            <a:endParaRPr lang="en-US"/>
          </a:p>
        </p:txBody>
      </p:sp>
      <p:sp>
        <p:nvSpPr>
          <p:cNvPr id="7" name="Slide Number Placeholder 6"/>
          <p:cNvSpPr>
            <a:spLocks noGrp="1"/>
          </p:cNvSpPr>
          <p:nvPr>
            <p:ph type="sldNum" sz="quarter" idx="12"/>
          </p:nvPr>
        </p:nvSpPr>
        <p:spPr>
          <a:xfrm>
            <a:off x="3647017" y="4436917"/>
            <a:ext cx="796616" cy="367949"/>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826284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Click icon to add picture</a:t>
            </a:r>
          </a:p>
        </p:txBody>
      </p:sp>
      <p:sp>
        <p:nvSpPr>
          <p:cNvPr id="4" name="Text Placeholder 3"/>
          <p:cNvSpPr>
            <a:spLocks noGrp="1"/>
          </p:cNvSpPr>
          <p:nvPr>
            <p:ph type="body" sz="half" idx="2"/>
          </p:nvPr>
        </p:nvSpPr>
        <p:spPr>
          <a:xfrm>
            <a:off x="607500" y="4025504"/>
            <a:ext cx="7921064"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630578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en-US"/>
              <a:t>Click to edit Master title style</a:t>
            </a:r>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21393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8"/>
            <a:ext cx="3286891" cy="1505842"/>
          </a:xfrm>
        </p:spPr>
        <p:txBody>
          <a:bodyPr/>
          <a:lstStyle>
            <a:lvl1pPr>
              <a:defRPr sz="2400"/>
            </a:lvl1pPr>
          </a:lstStyle>
          <a:p>
            <a:r>
              <a:rPr lang="en-US"/>
              <a:t>Click to edit Master title style</a:t>
            </a:r>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277430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416204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439628"/>
            <a:ext cx="1871093" cy="38510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7287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5/21/2021</a:t>
            </a:fld>
            <a:endParaRPr lang="en-US"/>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23028192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5/21/2021</a:t>
            </a:fld>
            <a:endParaRPr lang="en-US"/>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12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5/21/2021</a:t>
            </a:fld>
            <a:endParaRPr lang="en-US"/>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715627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5/21/2021</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90947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5/21/2021</a:t>
            </a:fld>
            <a:endParaRPr lang="en-US"/>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9048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5/21/2021</a:t>
            </a:fld>
            <a:endParaRPr lang="en-US"/>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243824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5/21/2021</a:t>
            </a:fld>
            <a:endParaRPr lang="en-US"/>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0255008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120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5/21/2021</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062617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5/21/2021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12572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5/21/2021</a:t>
            </a:fld>
            <a:endParaRPr lang="en-US"/>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5/21/2021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979374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5/21/2021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207877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875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542400" y="1152475"/>
            <a:ext cx="8289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578108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lu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318B72-F701-5445-9BA5-42608184E0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111625" cy="2313930"/>
          </a:xfrm>
          <a:prstGeom prst="rect">
            <a:avLst/>
          </a:prstGeom>
        </p:spPr>
      </p:pic>
      <p:sp>
        <p:nvSpPr>
          <p:cNvPr id="2" name="Title 1">
            <a:extLst>
              <a:ext uri="{FF2B5EF4-FFF2-40B4-BE49-F238E27FC236}">
                <a16:creationId xmlns:a16="http://schemas.microsoft.com/office/drawing/2014/main" id="{BCAFC13A-5B5D-4FA4-AA0C-65A513DC8ACF}"/>
              </a:ext>
            </a:extLst>
          </p:cNvPr>
          <p:cNvSpPr>
            <a:spLocks noGrp="1"/>
          </p:cNvSpPr>
          <p:nvPr>
            <p:ph type="title" hasCustomPrompt="1"/>
          </p:nvPr>
        </p:nvSpPr>
        <p:spPr>
          <a:xfrm>
            <a:off x="623455" y="453839"/>
            <a:ext cx="2679469" cy="1383347"/>
          </a:xfrm>
        </p:spPr>
        <p:txBody>
          <a:bodyPr anchor="t">
            <a:normAutofit/>
          </a:bodyPr>
          <a:lstStyle>
            <a:lvl1pPr algn="l">
              <a:lnSpc>
                <a:spcPct val="100000"/>
              </a:lnSpc>
              <a:defRPr sz="2118" b="1">
                <a:solidFill>
                  <a:schemeClr val="accent4"/>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F8F554FD-0591-4001-A5AC-6DDEB9A2B07A}"/>
              </a:ext>
            </a:extLst>
          </p:cNvPr>
          <p:cNvSpPr>
            <a:spLocks noGrp="1"/>
          </p:cNvSpPr>
          <p:nvPr>
            <p:ph type="pic" sz="quarter" idx="10"/>
          </p:nvPr>
        </p:nvSpPr>
        <p:spPr>
          <a:xfrm>
            <a:off x="3906982" y="1536999"/>
            <a:ext cx="4613564" cy="3146612"/>
          </a:xfrm>
        </p:spPr>
        <p:txBody>
          <a:bodyPr anchor="ctr"/>
          <a:lstStyle>
            <a:lvl1pPr marL="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929544579"/>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guide id="5" orient="horz" pos="453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red">
    <p:bg>
      <p:bgPr>
        <a:solidFill>
          <a:schemeClr val="accent5"/>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318B72-F701-5445-9BA5-42608184E0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111625" cy="2313930"/>
          </a:xfrm>
          <a:prstGeom prst="rect">
            <a:avLst/>
          </a:prstGeom>
        </p:spPr>
      </p:pic>
      <p:sp>
        <p:nvSpPr>
          <p:cNvPr id="2" name="Title 1">
            <a:extLst>
              <a:ext uri="{FF2B5EF4-FFF2-40B4-BE49-F238E27FC236}">
                <a16:creationId xmlns:a16="http://schemas.microsoft.com/office/drawing/2014/main" id="{BCAFC13A-5B5D-4FA4-AA0C-65A513DC8ACF}"/>
              </a:ext>
            </a:extLst>
          </p:cNvPr>
          <p:cNvSpPr>
            <a:spLocks noGrp="1"/>
          </p:cNvSpPr>
          <p:nvPr>
            <p:ph type="title" hasCustomPrompt="1"/>
          </p:nvPr>
        </p:nvSpPr>
        <p:spPr>
          <a:xfrm>
            <a:off x="623455" y="453839"/>
            <a:ext cx="2679469" cy="1383347"/>
          </a:xfrm>
        </p:spPr>
        <p:txBody>
          <a:bodyPr anchor="t">
            <a:normAutofit/>
          </a:bodyPr>
          <a:lstStyle>
            <a:lvl1pPr algn="l">
              <a:lnSpc>
                <a:spcPct val="100000"/>
              </a:lnSpc>
              <a:defRPr sz="2118" b="1">
                <a:solidFill>
                  <a:schemeClr val="accent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CD658DCB-B2EF-429D-9328-A87787FC814F}"/>
              </a:ext>
            </a:extLst>
          </p:cNvPr>
          <p:cNvSpPr>
            <a:spLocks noGrp="1"/>
          </p:cNvSpPr>
          <p:nvPr>
            <p:ph type="pic" sz="quarter" idx="10"/>
          </p:nvPr>
        </p:nvSpPr>
        <p:spPr>
          <a:xfrm>
            <a:off x="3906982" y="1536999"/>
            <a:ext cx="4613564" cy="3146612"/>
          </a:xfrm>
        </p:spPr>
        <p:txBody>
          <a:bodyPr anchor="ctr"/>
          <a:lstStyle>
            <a:lvl1pPr marL="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694159375"/>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guide id="5" orient="horz" pos="45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5/21/2021</a:t>
            </a:fld>
            <a:endParaRPr lang="en-US"/>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xml"/><Relationship Id="rId1" Type="http://schemas.openxmlformats.org/officeDocument/2006/relationships/slideLayout" Target="../slideLayouts/slideLayout29.xml"/><Relationship Id="rId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3.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2.png"/><Relationship Id="rId2" Type="http://schemas.openxmlformats.org/officeDocument/2006/relationships/slideLayout" Target="../slideLayouts/slideLayout31.xml"/><Relationship Id="rId16" Type="http://schemas.openxmlformats.org/officeDocument/2006/relationships/theme" Target="../theme/theme6.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4.jpe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8.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6.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5.png"/><Relationship Id="rId2" Type="http://schemas.openxmlformats.org/officeDocument/2006/relationships/slideLayout" Target="../slideLayouts/slideLayout71.xml"/><Relationship Id="rId16" Type="http://schemas.openxmlformats.org/officeDocument/2006/relationships/theme" Target="../theme/theme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5/21/2021</a:t>
            </a:fld>
            <a:endParaRPr lang="en-US"/>
          </a:p>
        </p:txBody>
      </p:sp>
      <p:sp>
        <p:nvSpPr>
          <p:cNvPr id="6" name="Slide Number Placeholder 5"/>
          <p:cNvSpPr>
            <a:spLocks noGrp="1"/>
          </p:cNvSpPr>
          <p:nvPr>
            <p:ph type="sldNum" sz="quarter" idx="4"/>
          </p:nvPr>
        </p:nvSpPr>
        <p:spPr>
          <a:xfrm>
            <a:off x="0" y="2092"/>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74" r:id="rId2"/>
    <p:sldLayoutId id="2147483675"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5/21/2021</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23090835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19364" y="-160462"/>
            <a:ext cx="9477664" cy="5557962"/>
          </a:xfrm>
          <a:prstGeom prst="rect">
            <a:avLst/>
          </a:prstGeom>
          <a:solidFill>
            <a:srgbClr val="15A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A3BC"/>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408" y="1270000"/>
            <a:ext cx="4198529" cy="1196975"/>
          </a:xfrm>
          <a:prstGeom prst="rect">
            <a:avLst/>
          </a:prstGeom>
        </p:spPr>
      </p:pic>
      <p:pic>
        <p:nvPicPr>
          <p:cNvPr id="4" name="Picture 3" descr="Blue pattern-PMS-018-Envelopes-D1.png"/>
          <p:cNvPicPr>
            <a:picLocks noChangeAspect="1"/>
          </p:cNvPicPr>
          <p:nvPr/>
        </p:nvPicPr>
        <p:blipFill rotWithShape="1">
          <a:blip r:embed="rId4">
            <a:alphaModFix amt="60000"/>
            <a:extLst>
              <a:ext uri="{28A0092B-C50C-407E-A947-70E740481C1C}">
                <a14:useLocalDpi xmlns:a14="http://schemas.microsoft.com/office/drawing/2010/main" val="0"/>
              </a:ext>
            </a:extLst>
          </a:blip>
          <a:srcRect r="83005"/>
          <a:stretch/>
        </p:blipFill>
        <p:spPr>
          <a:xfrm flipH="1">
            <a:off x="7890722" y="-291850"/>
            <a:ext cx="1486958" cy="6064776"/>
          </a:xfrm>
          <a:prstGeom prst="rect">
            <a:avLst/>
          </a:prstGeom>
        </p:spPr>
      </p:pic>
    </p:spTree>
    <p:extLst>
      <p:ext uri="{BB962C8B-B14F-4D97-AF65-F5344CB8AC3E}">
        <p14:creationId xmlns:p14="http://schemas.microsoft.com/office/powerpoint/2010/main" val="2556883786"/>
      </p:ext>
    </p:extLst>
  </p:cSld>
  <p:clrMap bg1="lt1" tx1="dk1" bg2="lt2" tx2="dk2" accent1="accent1" accent2="accent2" accent3="accent3" accent4="accent4" accent5="accent5" accent6="accent6" hlink="hlink" folHlink="folHlink"/>
  <p:sldLayoutIdLst>
    <p:sldLayoutId id="2147483696" r:id="rId1"/>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42240" y="892908"/>
            <a:ext cx="9400540" cy="4450701"/>
          </a:xfrm>
          <a:prstGeom prst="rect">
            <a:avLst/>
          </a:prstGeom>
          <a:solidFill>
            <a:srgbClr val="15A3BC">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A3BC"/>
              </a:solidFill>
            </a:endParaRPr>
          </a:p>
        </p:txBody>
      </p:sp>
      <p:sp>
        <p:nvSpPr>
          <p:cNvPr id="10" name="Rectangle 9"/>
          <p:cNvSpPr/>
          <p:nvPr/>
        </p:nvSpPr>
        <p:spPr>
          <a:xfrm>
            <a:off x="-188042" y="-203200"/>
            <a:ext cx="9575882" cy="1096108"/>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lue pattern-PMS-018-Envelopes-D1.png"/>
          <p:cNvPicPr>
            <a:picLocks noChangeAspect="1"/>
          </p:cNvPicPr>
          <p:nvPr/>
        </p:nvPicPr>
        <p:blipFill rotWithShape="1">
          <a:blip r:embed="rId17">
            <a:alphaModFix amt="60000"/>
            <a:extLst>
              <a:ext uri="{28A0092B-C50C-407E-A947-70E740481C1C}">
                <a14:useLocalDpi xmlns:a14="http://schemas.microsoft.com/office/drawing/2010/main" val="0"/>
              </a:ext>
            </a:extLst>
          </a:blip>
          <a:srcRect r="83005"/>
          <a:stretch/>
        </p:blipFill>
        <p:spPr>
          <a:xfrm flipH="1">
            <a:off x="7890722" y="-291850"/>
            <a:ext cx="1486958" cy="6064776"/>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05753" y="4569965"/>
            <a:ext cx="1470888" cy="329620"/>
          </a:xfrm>
          <a:prstGeom prst="rect">
            <a:avLst/>
          </a:prstGeom>
        </p:spPr>
      </p:pic>
      <p:pic>
        <p:nvPicPr>
          <p:cNvPr id="9" name="Picture 8" descr="Green pattern.png"/>
          <p:cNvPicPr>
            <a:picLocks noChangeAspect="1"/>
          </p:cNvPicPr>
          <p:nvPr/>
        </p:nvPicPr>
        <p:blipFill rotWithShape="1">
          <a:blip r:embed="rId19">
            <a:extLst>
              <a:ext uri="{28A0092B-C50C-407E-A947-70E740481C1C}">
                <a14:useLocalDpi xmlns:a14="http://schemas.microsoft.com/office/drawing/2010/main" val="0"/>
              </a:ext>
            </a:extLst>
          </a:blip>
          <a:srcRect t="31674" b="40953"/>
          <a:stretch/>
        </p:blipFill>
        <p:spPr>
          <a:xfrm>
            <a:off x="-637541" y="842743"/>
            <a:ext cx="9893301" cy="123092"/>
          </a:xfrm>
          <a:prstGeom prst="rect">
            <a:avLst/>
          </a:prstGeom>
        </p:spPr>
      </p:pic>
    </p:spTree>
    <p:extLst>
      <p:ext uri="{BB962C8B-B14F-4D97-AF65-F5344CB8AC3E}">
        <p14:creationId xmlns:p14="http://schemas.microsoft.com/office/powerpoint/2010/main" val="1109653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072662-B264-4CA3-9400-C2FFBD726A4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DD5DFA-D554-44A6-888B-311D0F0B10C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DA7C0-D630-47D5-9525-39F95736D70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50D4CD8-AC56-434D-9442-15016B2C026E}" type="datetimeFigureOut">
              <a:rPr lang="en-US" smtClean="0"/>
              <a:t>5/21/2021</a:t>
            </a:fld>
            <a:endParaRPr lang="en-US"/>
          </a:p>
        </p:txBody>
      </p:sp>
      <p:sp>
        <p:nvSpPr>
          <p:cNvPr id="5" name="Footer Placeholder 4">
            <a:extLst>
              <a:ext uri="{FF2B5EF4-FFF2-40B4-BE49-F238E27FC236}">
                <a16:creationId xmlns:a16="http://schemas.microsoft.com/office/drawing/2014/main" id="{59ABC9AA-FB79-4317-A6B4-8EC08309587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83CCE-DAF6-44EA-B1D3-31E34AB2C88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ED4B7C7-2B4B-45C6-927A-F3694A2F3744}" type="slidenum">
              <a:rPr lang="en-US" smtClean="0"/>
              <a:t>‹#›</a:t>
            </a:fld>
            <a:endParaRPr lang="en-US"/>
          </a:p>
        </p:txBody>
      </p:sp>
    </p:spTree>
    <p:extLst>
      <p:ext uri="{BB962C8B-B14F-4D97-AF65-F5344CB8AC3E}">
        <p14:creationId xmlns:p14="http://schemas.microsoft.com/office/powerpoint/2010/main" val="3132511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335391"/>
            <a:ext cx="7928999"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607500" y="1638301"/>
            <a:ext cx="7922464"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8636" y="4531022"/>
            <a:ext cx="6483240" cy="273844"/>
          </a:xfrm>
          <a:prstGeom prst="rect">
            <a:avLst/>
          </a:prstGeom>
        </p:spPr>
        <p:txBody>
          <a:bodyPr vert="horz" lIns="91440" tIns="45720" rIns="91440" bIns="45720" rtlCol="0" anchor="b"/>
          <a:lstStyle>
            <a:lvl1pPr algn="l">
              <a:defRPr sz="675">
                <a:solidFill>
                  <a:schemeClr val="tx1"/>
                </a:solidFill>
              </a:defRPr>
            </a:lvl1pPr>
          </a:lstStyle>
          <a:p>
            <a:endParaRPr lang="en-US"/>
          </a:p>
        </p:txBody>
      </p:sp>
      <p:sp>
        <p:nvSpPr>
          <p:cNvPr id="4" name="Date Placeholder 3"/>
          <p:cNvSpPr>
            <a:spLocks noGrp="1"/>
          </p:cNvSpPr>
          <p:nvPr>
            <p:ph type="dt" sz="half" idx="2"/>
          </p:nvPr>
        </p:nvSpPr>
        <p:spPr>
          <a:xfrm>
            <a:off x="7000969" y="4531022"/>
            <a:ext cx="1007780" cy="273844"/>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5/21/2021</a:t>
            </a:fld>
            <a:endParaRPr lang="en-US"/>
          </a:p>
        </p:txBody>
      </p:sp>
      <p:sp>
        <p:nvSpPr>
          <p:cNvPr id="6" name="Slide Number Placeholder 5"/>
          <p:cNvSpPr>
            <a:spLocks noGrp="1"/>
          </p:cNvSpPr>
          <p:nvPr>
            <p:ph type="sldNum" sz="quarter" idx="4"/>
          </p:nvPr>
        </p:nvSpPr>
        <p:spPr>
          <a:xfrm>
            <a:off x="8008749" y="4436917"/>
            <a:ext cx="796616" cy="36794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4672925"/>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5/21/2021</a:t>
            </a:fld>
            <a:endParaRPr lang="en-US"/>
          </a:p>
        </p:txBody>
      </p:sp>
      <p:sp>
        <p:nvSpPr>
          <p:cNvPr id="6" name="Slide Number Placeholder 5"/>
          <p:cNvSpPr>
            <a:spLocks noGrp="1"/>
          </p:cNvSpPr>
          <p:nvPr>
            <p:ph type="sldNum" sz="quarter" idx="4"/>
          </p:nvPr>
        </p:nvSpPr>
        <p:spPr>
          <a:xfrm>
            <a:off x="0" y="2092"/>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87546742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3f1dE3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hyperlink" Target="https://www.povertycenter.columbia.edu/s/Poverty-Reduction-Analysis-American-Families-Plan-CPSP-2021.pdf" TargetMode="External"/><Relationship Id="rId5" Type="http://schemas.openxmlformats.org/officeDocument/2006/relationships/hyperlink" Target="https://static1.squarespace.com/static/5743308460b5e922a25a6dc7/t/6089abfe510bad33dcecc4c9/1619635200067/Poverty-Reduction-Analysis-American-Families-Plan-CPSP-2021.pdf" TargetMode="Externa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hyperlink" Target="https://www.povertycenter.columbia.edu/s/Poverty-Reduction-Analysis-American-Families-Plan-CPSP-202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megan.curran@columbia.edu" TargetMode="External"/><Relationship Id="rId2" Type="http://schemas.openxmlformats.org/officeDocument/2006/relationships/hyperlink" Target="https://static1.squarespace.com/static/5743308460b5e922a25a6dc7/t/600f2123fdfa730101a4426a/1611604260458/Poverty-Reduction-Analysis-American-Family-Act-CPSP-2020.pdf" TargetMode="Externa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nlihc.org/housing-needs-by-state" TargetMode="External"/><Relationship Id="rId3" Type="http://schemas.openxmlformats.org/officeDocument/2006/relationships/hyperlink" Target="https://results.org/volunteers/monthly-actions/" TargetMode="External"/><Relationship Id="rId7" Type="http://schemas.openxmlformats.org/officeDocument/2006/relationships/hyperlink" Target="https://www.census.gov/data-tools/demo/hhp/#/?measures=EXR"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www.tinyurl.com/RESLobbyReport" TargetMode="External"/><Relationship Id="rId5" Type="http://schemas.openxmlformats.org/officeDocument/2006/relationships/hyperlink" Target="https://results.org/volunteers/laser-talks/" TargetMode="External"/><Relationship Id="rId10" Type="http://schemas.openxmlformats.org/officeDocument/2006/relationships/hyperlink" Target="http://www.tinyurl.com/ColumbiaHousingCTC" TargetMode="External"/><Relationship Id="rId4" Type="http://schemas.openxmlformats.org/officeDocument/2006/relationships/hyperlink" Target="https://results.org/volunteers/lobbying/" TargetMode="External"/><Relationship Id="rId9" Type="http://schemas.openxmlformats.org/officeDocument/2006/relationships/hyperlink" Target="http://www.tinyurl.com/ColumbiaCTC"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results.org/volunteers/monthly-action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results.org/volunteers/anti-oppression/"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hyperlink" Target="https://results.org/conferen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census.gov/data/experimental-data-products/household-pulse-survey.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hyperlink" Target="https://bit.ly/3hJHKut"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www.jchs.harvard.edu/state-nations-housing-202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it.ly/3hJHKut" TargetMode="Externa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hyperlink" Target="https://www.cbpp.org/research/housing/more-housing-vouchers-most-important-step-to-help-more-people-afford-stable-homes" TargetMode="External"/><Relationship Id="rId4" Type="http://schemas.openxmlformats.org/officeDocument/2006/relationships/hyperlink" Target="https://www.jchs.harvard.edu/state-nations-housing-2020;&#16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216477" y="2652211"/>
            <a:ext cx="871104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a:solidFill>
                <a:schemeClr val="bg1"/>
              </a:solidFill>
              <a:latin typeface="Open Sans"/>
              <a:ea typeface="Open Sans" panose="020B0606030504020204" pitchFamily="34" charset="0"/>
              <a:cs typeface="Open Sans" panose="020B0606030504020204" pitchFamily="34" charset="0"/>
            </a:endParaRPr>
          </a:p>
          <a:p>
            <a:pPr algn="ctr">
              <a:spcAft>
                <a:spcPts val="1200"/>
              </a:spcAft>
            </a:pPr>
            <a:r>
              <a:rPr lang="en-US" sz="2800" b="1">
                <a:solidFill>
                  <a:schemeClr val="bg1"/>
                </a:solidFill>
                <a:latin typeface="Open Sans"/>
                <a:ea typeface="Open Sans" panose="020B0606030504020204" pitchFamily="34" charset="0"/>
                <a:cs typeface="Open Sans" panose="020B0606030504020204" pitchFamily="34" charset="0"/>
              </a:rPr>
              <a:t>The</a:t>
            </a:r>
            <a:r>
              <a:rPr lang="en-US" sz="2800" b="1" i="1">
                <a:solidFill>
                  <a:schemeClr val="bg1"/>
                </a:solidFill>
                <a:latin typeface="Open Sans"/>
                <a:ea typeface="Open Sans" panose="020B0606030504020204" pitchFamily="34" charset="0"/>
                <a:cs typeface="Open Sans" panose="020B0606030504020204" pitchFamily="34" charset="0"/>
              </a:rPr>
              <a:t> </a:t>
            </a:r>
            <a:r>
              <a:rPr lang="en-US" sz="2800" b="1">
                <a:solidFill>
                  <a:schemeClr val="bg1"/>
                </a:solidFill>
                <a:latin typeface="Open Sans"/>
                <a:ea typeface="Open Sans" panose="020B0606030504020204" pitchFamily="34" charset="0"/>
                <a:cs typeface="Open Sans" panose="020B0606030504020204" pitchFamily="34" charset="0"/>
              </a:rPr>
              <a:t>RESULTS U.S. Poverty Policy Forum</a:t>
            </a:r>
            <a:endParaRPr lang="en-US" sz="2800">
              <a:solidFill>
                <a:schemeClr val="bg1"/>
              </a:solidFill>
              <a:cs typeface="Calibri"/>
            </a:endParaRPr>
          </a:p>
          <a:p>
            <a:pPr algn="ctr">
              <a:spcAft>
                <a:spcPts val="1200"/>
              </a:spcAft>
            </a:pPr>
            <a:r>
              <a:rPr lang="en-US" sz="2000" b="1">
                <a:solidFill>
                  <a:schemeClr val="bg1"/>
                </a:solidFill>
                <a:latin typeface="Open Sans"/>
                <a:ea typeface="Open Sans" panose="020B0606030504020204" pitchFamily="34" charset="0"/>
                <a:cs typeface="Open Sans" panose="020B0606030504020204" pitchFamily="34" charset="0"/>
              </a:rPr>
              <a:t>May 20, 2021</a:t>
            </a:r>
            <a:endParaRPr lang="en-US" sz="2000">
              <a:solidFill>
                <a:schemeClr val="bg1"/>
              </a:solidFill>
              <a:cs typeface="Calibri"/>
            </a:endParaRPr>
          </a:p>
          <a:p>
            <a:pPr algn="ctr">
              <a:spcAft>
                <a:spcPts val="1200"/>
              </a:spcAft>
            </a:pPr>
            <a:r>
              <a:rPr lang="en-US" sz="3200" b="1" i="1">
                <a:solidFill>
                  <a:schemeClr val="bg1"/>
                </a:solidFill>
                <a:latin typeface="Open Sans"/>
                <a:ea typeface="Open Sans" panose="020B0606030504020204" pitchFamily="34" charset="0"/>
                <a:cs typeface="Open Sans" panose="020B0606030504020204" pitchFamily="34" charset="0"/>
              </a:rPr>
              <a:t>Welcome!</a:t>
            </a: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E58F94-713D-4147-845F-379EF1C8D4A5}"/>
              </a:ext>
            </a:extLst>
          </p:cNvPr>
          <p:cNvSpPr>
            <a:spLocks noGrp="1"/>
          </p:cNvSpPr>
          <p:nvPr>
            <p:ph type="title"/>
          </p:nvPr>
        </p:nvSpPr>
        <p:spPr>
          <a:xfrm>
            <a:off x="640512" y="259894"/>
            <a:ext cx="7854377" cy="846467"/>
          </a:xfrm>
        </p:spPr>
        <p:txBody>
          <a:bodyPr anchor="ctr">
            <a:noAutofit/>
          </a:bodyPr>
          <a:lstStyle/>
          <a:p>
            <a:r>
              <a:rPr lang="en-US" sz="2400" b="1">
                <a:latin typeface="Open Sans"/>
                <a:ea typeface="Open Sans"/>
                <a:cs typeface="Open Sans"/>
              </a:rPr>
              <a:t>Expanding Rental Assistance </a:t>
            </a:r>
            <a:br>
              <a:rPr lang="en-US" sz="2400" b="1">
                <a:latin typeface="Open Sans"/>
                <a:ea typeface="Open Sans"/>
                <a:cs typeface="Open Sans"/>
              </a:rPr>
            </a:br>
            <a:r>
              <a:rPr lang="en-US" sz="2400" b="1">
                <a:latin typeface="Open Sans"/>
                <a:ea typeface="Open Sans"/>
                <a:cs typeface="Open Sans"/>
              </a:rPr>
              <a:t>Lifts Children Out of Poverty</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2092"/>
            <a:ext cx="457200" cy="273844"/>
          </a:xfrm>
        </p:spPr>
        <p:txBody>
          <a:bodyPr anchor="ctr">
            <a:normAutofit/>
          </a:bodyPr>
          <a:lstStyle/>
          <a:p>
            <a:pPr>
              <a:lnSpc>
                <a:spcPct val="90000"/>
              </a:lnSpc>
              <a:spcAft>
                <a:spcPts val="600"/>
              </a:spcAft>
            </a:pPr>
            <a:fld id="{307E6868-079E-1649-B8D1-459B42CE4DE3}" type="slidenum">
              <a:rPr lang="en-US" dirty="0" smtClean="0"/>
              <a:pPr>
                <a:lnSpc>
                  <a:spcPct val="90000"/>
                </a:lnSpc>
                <a:spcAft>
                  <a:spcPts val="600"/>
                </a:spcAft>
              </a:pPr>
              <a:t>10</a:t>
            </a:fld>
            <a:endParaRPr lang="en-US"/>
          </a:p>
        </p:txBody>
      </p:sp>
      <p:sp>
        <p:nvSpPr>
          <p:cNvPr id="4" name="TextBox 3">
            <a:extLst>
              <a:ext uri="{FF2B5EF4-FFF2-40B4-BE49-F238E27FC236}">
                <a16:creationId xmlns:a16="http://schemas.microsoft.com/office/drawing/2014/main" id="{E2586568-D0D9-477B-8740-D5FD821104AB}"/>
              </a:ext>
            </a:extLst>
          </p:cNvPr>
          <p:cNvSpPr txBox="1"/>
          <p:nvPr/>
        </p:nvSpPr>
        <p:spPr>
          <a:xfrm>
            <a:off x="450730" y="4553669"/>
            <a:ext cx="856602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Open Sans"/>
                <a:ea typeface="Open Sans"/>
                <a:cs typeface="Open Sans"/>
              </a:rPr>
              <a:t>Source: </a:t>
            </a:r>
            <a:r>
              <a:rPr lang="en-US" sz="1100">
                <a:ea typeface="+mn-lt"/>
                <a:cs typeface="+mn-lt"/>
                <a:hlinkClick r:id="rId3"/>
              </a:rPr>
              <a:t>https://bit.ly/3f1dE3F</a:t>
            </a:r>
            <a:r>
              <a:rPr lang="en-US" sz="1100">
                <a:ea typeface="+mn-lt"/>
                <a:cs typeface="+mn-lt"/>
              </a:rPr>
              <a:t> (Center on Poverty and Social Policy, Columbia University)</a:t>
            </a:r>
            <a:endParaRPr lang="en-US" sz="1100">
              <a:latin typeface="Calibri"/>
              <a:ea typeface="Open Sans"/>
              <a:cs typeface="Calibri"/>
            </a:endParaRPr>
          </a:p>
        </p:txBody>
      </p:sp>
      <p:pic>
        <p:nvPicPr>
          <p:cNvPr id="2" name="Picture 2" descr="Chart, bar chart&#10;&#10;Description automatically generated">
            <a:extLst>
              <a:ext uri="{FF2B5EF4-FFF2-40B4-BE49-F238E27FC236}">
                <a16:creationId xmlns:a16="http://schemas.microsoft.com/office/drawing/2014/main" id="{6753A113-FDAA-49D8-A0D4-510477F23BEE}"/>
              </a:ext>
            </a:extLst>
          </p:cNvPr>
          <p:cNvPicPr>
            <a:picLocks noChangeAspect="1"/>
          </p:cNvPicPr>
          <p:nvPr/>
        </p:nvPicPr>
        <p:blipFill>
          <a:blip r:embed="rId4"/>
          <a:stretch>
            <a:fillRect/>
          </a:stretch>
        </p:blipFill>
        <p:spPr>
          <a:xfrm>
            <a:off x="450730" y="1115895"/>
            <a:ext cx="4986067" cy="3396945"/>
          </a:xfrm>
          <a:prstGeom prst="rect">
            <a:avLst/>
          </a:prstGeom>
        </p:spPr>
      </p:pic>
      <p:sp>
        <p:nvSpPr>
          <p:cNvPr id="10" name="Content Placeholder 3">
            <a:extLst>
              <a:ext uri="{FF2B5EF4-FFF2-40B4-BE49-F238E27FC236}">
                <a16:creationId xmlns:a16="http://schemas.microsoft.com/office/drawing/2014/main" id="{1A965B84-DBBC-4FCE-9D0C-1A45A302D6C9}"/>
              </a:ext>
            </a:extLst>
          </p:cNvPr>
          <p:cNvSpPr txBox="1">
            <a:spLocks/>
          </p:cNvSpPr>
          <p:nvPr/>
        </p:nvSpPr>
        <p:spPr>
          <a:xfrm>
            <a:off x="5327530" y="1329547"/>
            <a:ext cx="3165176" cy="2822972"/>
          </a:xfrm>
          <a:prstGeom prst="rect">
            <a:avLst/>
          </a:prstGeom>
        </p:spPr>
        <p:txBody>
          <a:bodyPr vert="horz" lIns="91440" tIns="45720" rIns="91440" bIns="45720" rtlCol="0" anchor="t">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400">
                <a:latin typeface="Open Sans"/>
                <a:ea typeface="+mn-lt"/>
                <a:cs typeface="+mn-lt"/>
              </a:rPr>
              <a:t>HCV expansion = lift 9 million people out of poverty</a:t>
            </a:r>
          </a:p>
          <a:p>
            <a:r>
              <a:rPr lang="en-US" sz="2400">
                <a:latin typeface="Open Sans"/>
                <a:cs typeface="Calibri"/>
              </a:rPr>
              <a:t>Combined with EITC/CTC expansion = lift 20 million people out of poverty, cut poverty rate by half, cut child poverty rate by nearly 75 percent</a:t>
            </a:r>
          </a:p>
        </p:txBody>
      </p:sp>
    </p:spTree>
    <p:extLst>
      <p:ext uri="{BB962C8B-B14F-4D97-AF65-F5344CB8AC3E}">
        <p14:creationId xmlns:p14="http://schemas.microsoft.com/office/powerpoint/2010/main" val="86563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81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323273" y="757382"/>
            <a:ext cx="7758545" cy="341153"/>
          </a:xfrm>
        </p:spPr>
        <p:txBody>
          <a:bodyPr>
            <a:noAutofit/>
          </a:bodyPr>
          <a:lstStyle/>
          <a:p>
            <a:pPr algn="l"/>
            <a:r>
              <a:rPr lang="en-US" sz="2800" b="1">
                <a:solidFill>
                  <a:srgbClr val="D50032"/>
                </a:solidFill>
                <a:latin typeface="Open Sans"/>
              </a:rPr>
              <a:t>Tax credits for low-income workers and families should be expanded </a:t>
            </a:r>
            <a:r>
              <a:rPr lang="en-US" sz="2800" b="1" u="sng">
                <a:solidFill>
                  <a:srgbClr val="D50032"/>
                </a:solidFill>
                <a:latin typeface="Open Sans"/>
              </a:rPr>
              <a:t>permanently.</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457200" y="1308757"/>
            <a:ext cx="8329613" cy="2280307"/>
          </a:xfrm>
        </p:spPr>
        <p:txBody>
          <a:bodyPr vert="horz" lIns="91440" tIns="45720" rIns="91440" bIns="45720" rtlCol="0" anchor="t">
            <a:noAutofit/>
          </a:bodyPr>
          <a:lstStyle/>
          <a:p>
            <a:pPr>
              <a:lnSpc>
                <a:spcPct val="114000"/>
              </a:lnSpc>
              <a:spcBef>
                <a:spcPts val="0"/>
              </a:spcBef>
              <a:spcAft>
                <a:spcPts val="600"/>
              </a:spcAft>
            </a:pPr>
            <a:r>
              <a:rPr lang="en-US" sz="2000">
                <a:latin typeface="Open Sans" panose="020B0606030504020204" pitchFamily="34" charset="0"/>
                <a:ea typeface="Open Sans" panose="020B0606030504020204" pitchFamily="34" charset="0"/>
                <a:cs typeface="Open Sans" panose="020B0606030504020204" pitchFamily="34" charset="0"/>
              </a:rPr>
              <a:t>COVID relief makes temporary changes, so key to make permanent in a recovery package</a:t>
            </a:r>
          </a:p>
          <a:p>
            <a:pPr>
              <a:lnSpc>
                <a:spcPct val="114000"/>
              </a:lnSpc>
              <a:spcBef>
                <a:spcPts val="0"/>
              </a:spcBef>
              <a:spcAft>
                <a:spcPts val="600"/>
              </a:spcAft>
            </a:pPr>
            <a:r>
              <a:rPr lang="en-US" sz="2000">
                <a:latin typeface="Open Sans" panose="020B0606030504020204" pitchFamily="34" charset="0"/>
                <a:ea typeface="Open Sans" panose="020B0606030504020204" pitchFamily="34" charset="0"/>
                <a:cs typeface="Open Sans" panose="020B0606030504020204" pitchFamily="34" charset="0"/>
              </a:rPr>
              <a:t>The Administration proposed to permanently increase the EITC for younger workers and others who are not raising children in their homes, along with making the CTC fully available to low-income families.</a:t>
            </a:r>
          </a:p>
          <a:p>
            <a:pPr>
              <a:lnSpc>
                <a:spcPct val="114000"/>
              </a:lnSpc>
              <a:spcBef>
                <a:spcPts val="0"/>
              </a:spcBef>
              <a:spcAft>
                <a:spcPts val="600"/>
              </a:spcAft>
            </a:pPr>
            <a:r>
              <a:rPr lang="en-US" sz="2000">
                <a:latin typeface="Open Sans" panose="020B0606030504020204" pitchFamily="34" charset="0"/>
                <a:ea typeface="Open Sans" panose="020B0606030504020204" pitchFamily="34" charset="0"/>
                <a:cs typeface="Open Sans" panose="020B0606030504020204" pitchFamily="34" charset="0"/>
              </a:rPr>
              <a:t>But Administration proposal does not make full CTC expansion permanent – we need to push Congress to do so! </a:t>
            </a:r>
          </a:p>
          <a:p>
            <a:pPr lvl="1">
              <a:lnSpc>
                <a:spcPct val="114000"/>
              </a:lnSpc>
              <a:spcBef>
                <a:spcPts val="0"/>
              </a:spcBef>
              <a:spcAft>
                <a:spcPts val="600"/>
              </a:spcAft>
            </a:pPr>
            <a:r>
              <a:rPr lang="en-US" sz="2000">
                <a:latin typeface="Open Sans" panose="020B0606030504020204" pitchFamily="34" charset="0"/>
                <a:ea typeface="Open Sans" panose="020B0606030504020204" pitchFamily="34" charset="0"/>
                <a:cs typeface="Open Sans" panose="020B0606030504020204" pitchFamily="34" charset="0"/>
              </a:rPr>
              <a:t>We can pay for this by asking the wealthy and corporations to finally pay their fair share.</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pPr defTabSz="457189"/>
            <a:fld id="{307E6868-079E-1649-B8D1-459B42CE4DE3}" type="slidenum">
              <a:rPr lang="en-US" dirty="0">
                <a:solidFill>
                  <a:srgbClr val="000000"/>
                </a:solidFill>
              </a:rPr>
              <a:pPr defTabSz="457189"/>
              <a:t>11</a:t>
            </a:fld>
            <a:endParaRPr lang="en-US">
              <a:solidFill>
                <a:srgbClr val="000000"/>
              </a:solidFill>
            </a:endParaRPr>
          </a:p>
        </p:txBody>
      </p:sp>
    </p:spTree>
    <p:extLst>
      <p:ext uri="{BB962C8B-B14F-4D97-AF65-F5344CB8AC3E}">
        <p14:creationId xmlns:p14="http://schemas.microsoft.com/office/powerpoint/2010/main" val="31662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53" y="4653545"/>
            <a:ext cx="1625519" cy="514350"/>
          </a:xfrm>
          <a:prstGeom prst="rect">
            <a:avLst/>
          </a:prstGeom>
        </p:spPr>
      </p:pic>
      <p:sp>
        <p:nvSpPr>
          <p:cNvPr id="10" name="Title 9">
            <a:extLst>
              <a:ext uri="{FF2B5EF4-FFF2-40B4-BE49-F238E27FC236}">
                <a16:creationId xmlns:a16="http://schemas.microsoft.com/office/drawing/2014/main" id="{6463623B-A9E9-0C4C-A9F0-639326F761A5}"/>
              </a:ext>
            </a:extLst>
          </p:cNvPr>
          <p:cNvSpPr>
            <a:spLocks noGrp="1"/>
          </p:cNvSpPr>
          <p:nvPr>
            <p:ph type="title"/>
          </p:nvPr>
        </p:nvSpPr>
        <p:spPr>
          <a:xfrm>
            <a:off x="121453" y="163164"/>
            <a:ext cx="7886700" cy="584695"/>
          </a:xfrm>
        </p:spPr>
        <p:txBody>
          <a:bodyPr>
            <a:normAutofit/>
          </a:bodyPr>
          <a:lstStyle/>
          <a:p>
            <a:r>
              <a:rPr lang="en-US" sz="2700">
                <a:solidFill>
                  <a:schemeClr val="accent1"/>
                </a:solidFill>
              </a:rPr>
              <a:t>Anti-poverty potential of the American Families Plan</a:t>
            </a:r>
          </a:p>
        </p:txBody>
      </p:sp>
      <p:sp>
        <p:nvSpPr>
          <p:cNvPr id="14" name="TextBox 13">
            <a:extLst>
              <a:ext uri="{FF2B5EF4-FFF2-40B4-BE49-F238E27FC236}">
                <a16:creationId xmlns:a16="http://schemas.microsoft.com/office/drawing/2014/main" id="{87AF04EE-6DFB-2943-8B5B-0748D670776C}"/>
              </a:ext>
            </a:extLst>
          </p:cNvPr>
          <p:cNvSpPr txBox="1"/>
          <p:nvPr/>
        </p:nvSpPr>
        <p:spPr>
          <a:xfrm>
            <a:off x="6038603" y="1109454"/>
            <a:ext cx="2844899" cy="3093154"/>
          </a:xfrm>
          <a:prstGeom prst="rect">
            <a:avLst/>
          </a:prstGeom>
          <a:solidFill>
            <a:schemeClr val="accent1">
              <a:lumMod val="20000"/>
              <a:lumOff val="80000"/>
            </a:schemeClr>
          </a:solidFill>
        </p:spPr>
        <p:txBody>
          <a:bodyPr wrap="square" rtlCol="0">
            <a:spAutoFit/>
          </a:bodyPr>
          <a:lstStyle/>
          <a:p>
            <a:pPr defTabSz="685800"/>
            <a:r>
              <a:rPr lang="en-US" sz="1350" b="1">
                <a:solidFill>
                  <a:prstClr val="black"/>
                </a:solidFill>
                <a:latin typeface="Calibri" panose="020F0502020204030204"/>
              </a:rPr>
              <a:t>The American Families Plan includes:</a:t>
            </a:r>
          </a:p>
          <a:p>
            <a:pPr defTabSz="685800"/>
            <a:endParaRPr lang="en-US" sz="1350" b="1">
              <a:solidFill>
                <a:prstClr val="black"/>
              </a:solidFill>
              <a:latin typeface="Calibri" panose="020F0502020204030204"/>
            </a:endParaRPr>
          </a:p>
          <a:p>
            <a:pPr marL="214313" indent="-214313" defTabSz="685800">
              <a:buFont typeface="Arial" panose="020B0604020202020204" pitchFamily="34" charset="0"/>
              <a:buChar char="•"/>
            </a:pPr>
            <a:r>
              <a:rPr lang="en-US" sz="1200">
                <a:solidFill>
                  <a:prstClr val="black"/>
                </a:solidFill>
                <a:latin typeface="Calibri" panose="020F0502020204030204"/>
              </a:rPr>
              <a:t>Expansion of subsidized childcare</a:t>
            </a:r>
          </a:p>
          <a:p>
            <a:pPr marL="214313" indent="-214313" defTabSz="685800">
              <a:buFont typeface="Arial" panose="020B0604020202020204" pitchFamily="34" charset="0"/>
              <a:buChar char="•"/>
            </a:pPr>
            <a:endParaRPr lang="en-US" sz="1200">
              <a:solidFill>
                <a:prstClr val="black"/>
              </a:solidFill>
              <a:latin typeface="Calibri" panose="020F0502020204030204"/>
            </a:endParaRPr>
          </a:p>
          <a:p>
            <a:pPr marL="214313" indent="-214313" defTabSz="685800">
              <a:buFont typeface="Arial" panose="020B0604020202020204" pitchFamily="34" charset="0"/>
              <a:buChar char="•"/>
            </a:pPr>
            <a:r>
              <a:rPr lang="en-US" sz="1200">
                <a:solidFill>
                  <a:prstClr val="black"/>
                </a:solidFill>
                <a:latin typeface="Calibri" panose="020F0502020204030204"/>
              </a:rPr>
              <a:t>An expansion of the CDCTC</a:t>
            </a:r>
          </a:p>
          <a:p>
            <a:pPr marL="214313" indent="-214313" defTabSz="685800">
              <a:buFont typeface="Arial" panose="020B0604020202020204" pitchFamily="34" charset="0"/>
              <a:buChar char="•"/>
            </a:pPr>
            <a:endParaRPr lang="en-US" sz="1200">
              <a:solidFill>
                <a:prstClr val="black"/>
              </a:solidFill>
              <a:latin typeface="Calibri" panose="020F0502020204030204"/>
            </a:endParaRPr>
          </a:p>
          <a:p>
            <a:pPr marL="214313" indent="-214313" defTabSz="685800">
              <a:buFont typeface="Arial" panose="020B0604020202020204" pitchFamily="34" charset="0"/>
              <a:buChar char="•"/>
            </a:pPr>
            <a:r>
              <a:rPr lang="en-US" sz="1200">
                <a:solidFill>
                  <a:prstClr val="black"/>
                </a:solidFill>
                <a:latin typeface="Calibri" panose="020F0502020204030204"/>
              </a:rPr>
              <a:t>A fully refundable Child Tax Credit ($3000/$3600)</a:t>
            </a:r>
          </a:p>
          <a:p>
            <a:pPr marL="214313" indent="-214313" defTabSz="685800">
              <a:buFont typeface="Arial" panose="020B0604020202020204" pitchFamily="34" charset="0"/>
              <a:buChar char="•"/>
            </a:pPr>
            <a:endParaRPr lang="en-US" sz="1200">
              <a:solidFill>
                <a:prstClr val="black"/>
              </a:solidFill>
              <a:latin typeface="Calibri" panose="020F0502020204030204"/>
            </a:endParaRPr>
          </a:p>
          <a:p>
            <a:pPr marL="214313" indent="-214313" defTabSz="685800">
              <a:buFont typeface="Arial" panose="020B0604020202020204" pitchFamily="34" charset="0"/>
              <a:buChar char="•"/>
            </a:pPr>
            <a:r>
              <a:rPr lang="en-US" sz="1200">
                <a:solidFill>
                  <a:prstClr val="black"/>
                </a:solidFill>
                <a:latin typeface="Calibri" panose="020F0502020204030204"/>
              </a:rPr>
              <a:t>An expanded Earned Income Tax Credit for childless workers</a:t>
            </a:r>
          </a:p>
          <a:p>
            <a:pPr marL="214313" indent="-214313" defTabSz="685800">
              <a:buFont typeface="Arial" panose="020B0604020202020204" pitchFamily="34" charset="0"/>
              <a:buChar char="•"/>
            </a:pPr>
            <a:endParaRPr lang="en-US" sz="1200">
              <a:solidFill>
                <a:prstClr val="black"/>
              </a:solidFill>
              <a:latin typeface="Calibri" panose="020F0502020204030204"/>
            </a:endParaRPr>
          </a:p>
          <a:p>
            <a:pPr marL="214313" indent="-214313" defTabSz="685800">
              <a:buFont typeface="Arial" panose="020B0604020202020204" pitchFamily="34" charset="0"/>
              <a:buChar char="•"/>
            </a:pPr>
            <a:r>
              <a:rPr lang="en-US" sz="1200">
                <a:solidFill>
                  <a:prstClr val="black"/>
                </a:solidFill>
                <a:latin typeface="Calibri" panose="020F0502020204030204"/>
              </a:rPr>
              <a:t>Expansion of Summer-EBT benefits</a:t>
            </a:r>
          </a:p>
          <a:p>
            <a:pPr marL="214313" indent="-214313" defTabSz="685800">
              <a:buFont typeface="Arial" panose="020B0604020202020204" pitchFamily="34" charset="0"/>
              <a:buChar char="•"/>
            </a:pPr>
            <a:endParaRPr lang="en-US" sz="1200">
              <a:solidFill>
                <a:prstClr val="black"/>
              </a:solidFill>
              <a:latin typeface="Calibri" panose="020F0502020204030204"/>
            </a:endParaRPr>
          </a:p>
          <a:p>
            <a:pPr marL="214313" indent="-214313" defTabSz="685800">
              <a:buFont typeface="Arial" panose="020B0604020202020204" pitchFamily="34" charset="0"/>
              <a:buChar char="•"/>
            </a:pPr>
            <a:r>
              <a:rPr lang="en-US" sz="1200">
                <a:solidFill>
                  <a:prstClr val="black"/>
                </a:solidFill>
                <a:latin typeface="Calibri" panose="020F0502020204030204"/>
              </a:rPr>
              <a:t>Expansion of the Pell Grant </a:t>
            </a:r>
          </a:p>
          <a:p>
            <a:pPr marL="214313" indent="-214313" defTabSz="685800">
              <a:buFont typeface="Arial" panose="020B0604020202020204" pitchFamily="34" charset="0"/>
              <a:buChar char="•"/>
            </a:pPr>
            <a:endParaRPr lang="en-US" sz="1200">
              <a:solidFill>
                <a:prstClr val="black"/>
              </a:solidFill>
              <a:latin typeface="Calibri" panose="020F0502020204030204"/>
            </a:endParaRPr>
          </a:p>
        </p:txBody>
      </p:sp>
      <p:sp>
        <p:nvSpPr>
          <p:cNvPr id="16" name="TextBox 15">
            <a:extLst>
              <a:ext uri="{FF2B5EF4-FFF2-40B4-BE49-F238E27FC236}">
                <a16:creationId xmlns:a16="http://schemas.microsoft.com/office/drawing/2014/main" id="{62929766-BE5E-8143-B493-D3715CE5339A}"/>
              </a:ext>
            </a:extLst>
          </p:cNvPr>
          <p:cNvSpPr txBox="1"/>
          <p:nvPr/>
        </p:nvSpPr>
        <p:spPr>
          <a:xfrm>
            <a:off x="628650" y="838059"/>
            <a:ext cx="5196197" cy="715581"/>
          </a:xfrm>
          <a:prstGeom prst="rect">
            <a:avLst/>
          </a:prstGeom>
          <a:noFill/>
        </p:spPr>
        <p:txBody>
          <a:bodyPr wrap="square" rtlCol="0">
            <a:spAutoFit/>
          </a:bodyPr>
          <a:lstStyle/>
          <a:p>
            <a:pPr algn="ctr" defTabSz="685800"/>
            <a:r>
              <a:rPr lang="en-US" sz="1350" b="1" i="1">
                <a:solidFill>
                  <a:prstClr val="black"/>
                </a:solidFill>
                <a:latin typeface="Calibri" panose="020F0502020204030204"/>
              </a:rPr>
              <a:t>Projected 2022 poverty rates with and without </a:t>
            </a:r>
            <a:br>
              <a:rPr lang="en-US" sz="1350" b="1" i="1">
                <a:solidFill>
                  <a:prstClr val="black"/>
                </a:solidFill>
                <a:latin typeface="Calibri" panose="020F0502020204030204"/>
              </a:rPr>
            </a:br>
            <a:r>
              <a:rPr lang="en-US" sz="1350" b="1" i="1">
                <a:solidFill>
                  <a:prstClr val="black"/>
                </a:solidFill>
                <a:latin typeface="Calibri" panose="020F0502020204030204"/>
              </a:rPr>
              <a:t>the American Families Plan</a:t>
            </a:r>
          </a:p>
          <a:p>
            <a:pPr defTabSz="685800"/>
            <a:endParaRPr lang="en-US" sz="1350" b="1">
              <a:solidFill>
                <a:prstClr val="black"/>
              </a:solidFill>
              <a:latin typeface="Calibri" panose="020F0502020204030204"/>
            </a:endParaRPr>
          </a:p>
        </p:txBody>
      </p:sp>
      <p:graphicFrame>
        <p:nvGraphicFramePr>
          <p:cNvPr id="13" name="Chart 12">
            <a:extLst>
              <a:ext uri="{FF2B5EF4-FFF2-40B4-BE49-F238E27FC236}">
                <a16:creationId xmlns:a16="http://schemas.microsoft.com/office/drawing/2014/main" id="{498EA4AD-80AE-D949-BDD3-C8AD0FC935B4}"/>
              </a:ext>
            </a:extLst>
          </p:cNvPr>
          <p:cNvGraphicFramePr>
            <a:graphicFrameLocks/>
          </p:cNvGraphicFramePr>
          <p:nvPr/>
        </p:nvGraphicFramePr>
        <p:xfrm>
          <a:off x="628649" y="1307805"/>
          <a:ext cx="5294169" cy="2986322"/>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39B85698-D648-434E-8B09-6FB90C93E157}"/>
              </a:ext>
            </a:extLst>
          </p:cNvPr>
          <p:cNvSpPr txBox="1"/>
          <p:nvPr/>
        </p:nvSpPr>
        <p:spPr>
          <a:xfrm>
            <a:off x="2161240" y="4452249"/>
            <a:ext cx="4183912" cy="646331"/>
          </a:xfrm>
          <a:prstGeom prst="rect">
            <a:avLst/>
          </a:prstGeom>
          <a:noFill/>
        </p:spPr>
        <p:txBody>
          <a:bodyPr wrap="square" rtlCol="0">
            <a:spAutoFit/>
          </a:bodyPr>
          <a:lstStyle/>
          <a:p>
            <a:pPr algn="ctr" defTabSz="685800"/>
            <a:r>
              <a:rPr lang="en-US" sz="900" b="1">
                <a:solidFill>
                  <a:prstClr val="black"/>
                </a:solidFill>
                <a:latin typeface="Calibri" panose="020F0502020204030204"/>
              </a:rPr>
              <a:t>Based on: </a:t>
            </a:r>
            <a:r>
              <a:rPr lang="en-US" sz="900">
                <a:solidFill>
                  <a:prstClr val="black"/>
                </a:solidFill>
                <a:latin typeface="Calibri" panose="020F0502020204030204"/>
                <a:hlinkClick r:id="rId5"/>
              </a:rPr>
              <a:t>Collyer, Curran, Hartley, Parolin, </a:t>
            </a:r>
            <a:r>
              <a:rPr lang="en-US" sz="900" err="1">
                <a:solidFill>
                  <a:prstClr val="black"/>
                </a:solidFill>
                <a:latin typeface="Calibri" panose="020F0502020204030204"/>
                <a:hlinkClick r:id="rId5"/>
              </a:rPr>
              <a:t>Wimer</a:t>
            </a:r>
            <a:r>
              <a:rPr lang="en-US" sz="900">
                <a:solidFill>
                  <a:prstClr val="black"/>
                </a:solidFill>
                <a:latin typeface="Calibri" panose="020F0502020204030204"/>
                <a:hlinkClick r:id="rId5"/>
              </a:rPr>
              <a:t> (2021)</a:t>
            </a:r>
            <a:endParaRPr lang="en-US" sz="900">
              <a:solidFill>
                <a:prstClr val="black"/>
              </a:solidFill>
              <a:latin typeface="Calibri" panose="020F0502020204030204"/>
            </a:endParaRPr>
          </a:p>
          <a:p>
            <a:pPr algn="ctr" defTabSz="685800"/>
            <a:endParaRPr lang="en-US" sz="900" b="1">
              <a:solidFill>
                <a:prstClr val="black"/>
              </a:solidFill>
              <a:latin typeface="Calibri" panose="020F0502020204030204"/>
            </a:endParaRPr>
          </a:p>
          <a:p>
            <a:pPr algn="ctr" defTabSz="685800"/>
            <a:r>
              <a:rPr lang="en-US" sz="900" b="1">
                <a:solidFill>
                  <a:prstClr val="black"/>
                </a:solidFill>
                <a:latin typeface="Calibri" panose="020F0502020204030204"/>
              </a:rPr>
              <a:t>Access all results at: </a:t>
            </a:r>
            <a:r>
              <a:rPr lang="en-US" sz="900">
                <a:solidFill>
                  <a:prstClr val="black"/>
                </a:solidFill>
                <a:latin typeface="Calibri" panose="020F0502020204030204"/>
                <a:hlinkClick r:id="rId6"/>
              </a:rPr>
              <a:t>https://www.povertycenter.columbia.edu/s/Poverty-Reduction-Analysis-American-Families-Plan-CPSP-2021.pdf</a:t>
            </a:r>
            <a:endParaRPr lang="en-US" sz="900">
              <a:solidFill>
                <a:prstClr val="black"/>
              </a:solidFill>
              <a:latin typeface="Calibri" panose="020F0502020204030204"/>
            </a:endParaRPr>
          </a:p>
        </p:txBody>
      </p:sp>
      <p:cxnSp>
        <p:nvCxnSpPr>
          <p:cNvPr id="3" name="Straight Arrow Connector 2">
            <a:extLst>
              <a:ext uri="{FF2B5EF4-FFF2-40B4-BE49-F238E27FC236}">
                <a16:creationId xmlns:a16="http://schemas.microsoft.com/office/drawing/2014/main" id="{0B4046A2-06FB-42A1-8EF3-38C54195AEDE}"/>
              </a:ext>
            </a:extLst>
          </p:cNvPr>
          <p:cNvCxnSpPr>
            <a:cxnSpLocks/>
          </p:cNvCxnSpPr>
          <p:nvPr/>
        </p:nvCxnSpPr>
        <p:spPr>
          <a:xfrm>
            <a:off x="2278033" y="2000303"/>
            <a:ext cx="0" cy="241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7ED82B-C08D-42F4-8534-E3F6293EA491}"/>
              </a:ext>
            </a:extLst>
          </p:cNvPr>
          <p:cNvSpPr txBox="1"/>
          <p:nvPr/>
        </p:nvSpPr>
        <p:spPr>
          <a:xfrm>
            <a:off x="2276003" y="1999783"/>
            <a:ext cx="445325" cy="242374"/>
          </a:xfrm>
          <a:prstGeom prst="rect">
            <a:avLst/>
          </a:prstGeom>
          <a:noFill/>
        </p:spPr>
        <p:txBody>
          <a:bodyPr wrap="square" rtlCol="0">
            <a:spAutoFit/>
          </a:bodyPr>
          <a:lstStyle/>
          <a:p>
            <a:pPr defTabSz="685800"/>
            <a:r>
              <a:rPr lang="en-US" sz="975" i="1">
                <a:solidFill>
                  <a:srgbClr val="4472C4"/>
                </a:solidFill>
                <a:latin typeface="Calibri" panose="020F0502020204030204"/>
              </a:rPr>
              <a:t>23%</a:t>
            </a:r>
          </a:p>
        </p:txBody>
      </p:sp>
      <p:sp>
        <p:nvSpPr>
          <p:cNvPr id="9" name="Oval 8">
            <a:extLst>
              <a:ext uri="{FF2B5EF4-FFF2-40B4-BE49-F238E27FC236}">
                <a16:creationId xmlns:a16="http://schemas.microsoft.com/office/drawing/2014/main" id="{75757186-025D-440A-B4AE-55D8AEADF7EE}"/>
              </a:ext>
            </a:extLst>
          </p:cNvPr>
          <p:cNvSpPr/>
          <p:nvPr/>
        </p:nvSpPr>
        <p:spPr>
          <a:xfrm>
            <a:off x="2138347" y="1902295"/>
            <a:ext cx="476103" cy="4323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Oval 14">
            <a:extLst>
              <a:ext uri="{FF2B5EF4-FFF2-40B4-BE49-F238E27FC236}">
                <a16:creationId xmlns:a16="http://schemas.microsoft.com/office/drawing/2014/main" id="{828B755C-DC1C-491B-BBE0-99C3ECE70B81}"/>
              </a:ext>
            </a:extLst>
          </p:cNvPr>
          <p:cNvSpPr/>
          <p:nvPr/>
        </p:nvSpPr>
        <p:spPr>
          <a:xfrm>
            <a:off x="4603567" y="2212167"/>
            <a:ext cx="476103" cy="4323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TextBox 17">
            <a:extLst>
              <a:ext uri="{FF2B5EF4-FFF2-40B4-BE49-F238E27FC236}">
                <a16:creationId xmlns:a16="http://schemas.microsoft.com/office/drawing/2014/main" id="{ECA68A16-A8EE-4C20-80C7-EAD37F5F4AC7}"/>
              </a:ext>
            </a:extLst>
          </p:cNvPr>
          <p:cNvSpPr txBox="1"/>
          <p:nvPr/>
        </p:nvSpPr>
        <p:spPr>
          <a:xfrm>
            <a:off x="4741224" y="2302297"/>
            <a:ext cx="445325" cy="242374"/>
          </a:xfrm>
          <a:prstGeom prst="rect">
            <a:avLst/>
          </a:prstGeom>
          <a:noFill/>
        </p:spPr>
        <p:txBody>
          <a:bodyPr wrap="square" rtlCol="0">
            <a:spAutoFit/>
          </a:bodyPr>
          <a:lstStyle/>
          <a:p>
            <a:pPr defTabSz="685800"/>
            <a:r>
              <a:rPr lang="en-US" sz="975" i="1">
                <a:solidFill>
                  <a:srgbClr val="4472C4"/>
                </a:solidFill>
                <a:latin typeface="Calibri" panose="020F0502020204030204"/>
              </a:rPr>
              <a:t>47%</a:t>
            </a:r>
          </a:p>
        </p:txBody>
      </p:sp>
      <p:cxnSp>
        <p:nvCxnSpPr>
          <p:cNvPr id="19" name="Straight Arrow Connector 18">
            <a:extLst>
              <a:ext uri="{FF2B5EF4-FFF2-40B4-BE49-F238E27FC236}">
                <a16:creationId xmlns:a16="http://schemas.microsoft.com/office/drawing/2014/main" id="{D77D8CB6-F5D2-4B3E-9607-F9468C84A884}"/>
              </a:ext>
            </a:extLst>
          </p:cNvPr>
          <p:cNvCxnSpPr>
            <a:cxnSpLocks/>
          </p:cNvCxnSpPr>
          <p:nvPr/>
        </p:nvCxnSpPr>
        <p:spPr>
          <a:xfrm>
            <a:off x="4750130" y="2329896"/>
            <a:ext cx="0" cy="241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64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B4B39314-268C-495E-8B3D-2CBACA95C5D3}"/>
              </a:ext>
            </a:extLst>
          </p:cNvPr>
          <p:cNvSpPr>
            <a:spLocks noGrp="1"/>
          </p:cNvSpPr>
          <p:nvPr>
            <p:ph type="title"/>
          </p:nvPr>
        </p:nvSpPr>
        <p:spPr>
          <a:xfrm>
            <a:off x="154380" y="77902"/>
            <a:ext cx="8835241" cy="723684"/>
          </a:xfrm>
        </p:spPr>
        <p:txBody>
          <a:bodyPr>
            <a:normAutofit/>
          </a:bodyPr>
          <a:lstStyle/>
          <a:p>
            <a:r>
              <a:rPr lang="en-US" sz="2700">
                <a:solidFill>
                  <a:schemeClr val="accent1"/>
                </a:solidFill>
              </a:rPr>
              <a:t>Anti-poverty potential of American Families Plan: </a:t>
            </a:r>
            <a:r>
              <a:rPr lang="en-US" sz="2700" b="1">
                <a:solidFill>
                  <a:schemeClr val="accent1"/>
                </a:solidFill>
              </a:rPr>
              <a:t>CHILDREN</a:t>
            </a:r>
          </a:p>
        </p:txBody>
      </p:sp>
      <p:graphicFrame>
        <p:nvGraphicFramePr>
          <p:cNvPr id="5" name="Chart 4">
            <a:extLst>
              <a:ext uri="{FF2B5EF4-FFF2-40B4-BE49-F238E27FC236}">
                <a16:creationId xmlns:a16="http://schemas.microsoft.com/office/drawing/2014/main" id="{750101AF-5A4C-44E2-8AAE-6BBEB3065A69}"/>
              </a:ext>
            </a:extLst>
          </p:cNvPr>
          <p:cNvGraphicFramePr>
            <a:graphicFrameLocks/>
          </p:cNvGraphicFramePr>
          <p:nvPr/>
        </p:nvGraphicFramePr>
        <p:xfrm>
          <a:off x="724394" y="969607"/>
          <a:ext cx="7525987" cy="358931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36121FC4-8B30-4318-9909-1EAB670A0E12}"/>
              </a:ext>
            </a:extLst>
          </p:cNvPr>
          <p:cNvSpPr/>
          <p:nvPr/>
        </p:nvSpPr>
        <p:spPr>
          <a:xfrm>
            <a:off x="1484416" y="663086"/>
            <a:ext cx="6005945" cy="300082"/>
          </a:xfrm>
          <a:prstGeom prst="rect">
            <a:avLst/>
          </a:prstGeom>
        </p:spPr>
        <p:txBody>
          <a:bodyPr wrap="square">
            <a:spAutoFit/>
          </a:bodyPr>
          <a:lstStyle/>
          <a:p>
            <a:pPr algn="ctr" defTabSz="685800"/>
            <a:r>
              <a:rPr lang="en-US" sz="1350" b="1" i="1">
                <a:solidFill>
                  <a:prstClr val="black"/>
                </a:solidFill>
                <a:latin typeface="Calibri" panose="020F0502020204030204"/>
              </a:rPr>
              <a:t>Projected 2022 child poverty rates with and without the American Families Plan</a:t>
            </a:r>
          </a:p>
        </p:txBody>
      </p:sp>
      <p:sp>
        <p:nvSpPr>
          <p:cNvPr id="7" name="Rectangle 6">
            <a:extLst>
              <a:ext uri="{FF2B5EF4-FFF2-40B4-BE49-F238E27FC236}">
                <a16:creationId xmlns:a16="http://schemas.microsoft.com/office/drawing/2014/main" id="{908F3D48-7D2B-4256-9BFC-7C9F254D1D9C}"/>
              </a:ext>
            </a:extLst>
          </p:cNvPr>
          <p:cNvSpPr/>
          <p:nvPr/>
        </p:nvSpPr>
        <p:spPr>
          <a:xfrm>
            <a:off x="77189" y="4650791"/>
            <a:ext cx="8989621" cy="369332"/>
          </a:xfrm>
          <a:prstGeom prst="rect">
            <a:avLst/>
          </a:prstGeom>
        </p:spPr>
        <p:txBody>
          <a:bodyPr wrap="square">
            <a:spAutoFit/>
          </a:bodyPr>
          <a:lstStyle/>
          <a:p>
            <a:pPr defTabSz="685800"/>
            <a:r>
              <a:rPr lang="en-US" sz="900" b="1">
                <a:solidFill>
                  <a:prstClr val="black"/>
                </a:solidFill>
                <a:latin typeface="Calibri" panose="020F0502020204030204"/>
              </a:rPr>
              <a:t>*Note: </a:t>
            </a:r>
            <a:r>
              <a:rPr lang="en-US" sz="900">
                <a:solidFill>
                  <a:prstClr val="black"/>
                </a:solidFill>
                <a:latin typeface="Calibri" panose="020F0502020204030204"/>
              </a:rPr>
              <a:t>projections are approximate; estimates of potential anti-poverty impact for children across racial and ethnic groups using pre-pandemic data also available – see Table A1. on pg. 6 of   </a:t>
            </a:r>
            <a:r>
              <a:rPr lang="en-US" sz="900">
                <a:solidFill>
                  <a:prstClr val="black"/>
                </a:solidFill>
                <a:latin typeface="Calibri" panose="020F0502020204030204"/>
                <a:hlinkClick r:id="rId4"/>
              </a:rPr>
              <a:t>https://www.povertycenter.columbia.edu/s/Poverty-Reduction-Analysis-American-Families-Plan-CPSP-2021.pdf</a:t>
            </a:r>
            <a:endParaRPr lang="en-US" sz="900">
              <a:solidFill>
                <a:prstClr val="black"/>
              </a:solidFill>
              <a:latin typeface="Calibri" panose="020F0502020204030204"/>
            </a:endParaRPr>
          </a:p>
        </p:txBody>
      </p:sp>
    </p:spTree>
    <p:extLst>
      <p:ext uri="{BB962C8B-B14F-4D97-AF65-F5344CB8AC3E}">
        <p14:creationId xmlns:p14="http://schemas.microsoft.com/office/powerpoint/2010/main" val="194353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3991C0-211F-4C28-A3F4-57C3F17AEFA5}"/>
              </a:ext>
            </a:extLst>
          </p:cNvPr>
          <p:cNvSpPr>
            <a:spLocks noGrp="1"/>
          </p:cNvSpPr>
          <p:nvPr>
            <p:ph idx="1"/>
          </p:nvPr>
        </p:nvSpPr>
        <p:spPr>
          <a:xfrm>
            <a:off x="561109" y="445325"/>
            <a:ext cx="7954241" cy="4187398"/>
          </a:xfrm>
        </p:spPr>
        <p:txBody>
          <a:bodyPr/>
          <a:lstStyle/>
          <a:p>
            <a:r>
              <a:rPr lang="en-US"/>
              <a:t>For impacts of CTC expansion specifically (using pre-pandemic data), see our </a:t>
            </a:r>
            <a:r>
              <a:rPr lang="en-US">
                <a:hlinkClick r:id="rId2"/>
              </a:rPr>
              <a:t>January 2021 American Family Act fact sheet </a:t>
            </a:r>
            <a:endParaRPr lang="en-US"/>
          </a:p>
          <a:p>
            <a:pPr lvl="1"/>
            <a:r>
              <a:rPr lang="en-US" i="1"/>
              <a:t>Poverty impacts by children’s age, family type, disability status, race/ethnicity at 50% SPM, 100% SPM, 200% SPM and across all states</a:t>
            </a:r>
          </a:p>
          <a:p>
            <a:endParaRPr lang="en-US"/>
          </a:p>
          <a:p>
            <a:r>
              <a:rPr lang="en-US"/>
              <a:t>Please reach out with data questions and potential requests for analysis: </a:t>
            </a:r>
            <a:r>
              <a:rPr lang="en-US">
                <a:hlinkClick r:id="rId3"/>
              </a:rPr>
              <a:t>megan.curran@columbia.edu</a:t>
            </a:r>
            <a:r>
              <a:rPr lang="en-US"/>
              <a:t> </a:t>
            </a:r>
          </a:p>
          <a:p>
            <a:endParaRPr lang="en-US"/>
          </a:p>
          <a:p>
            <a:pPr marL="0" indent="0" algn="ctr">
              <a:buNone/>
            </a:pPr>
            <a:r>
              <a:rPr lang="en-US" i="1"/>
              <a:t>***IMPORTANT NOTE***</a:t>
            </a:r>
            <a:r>
              <a:rPr lang="en-US"/>
              <a:t> </a:t>
            </a:r>
          </a:p>
          <a:p>
            <a:pPr marL="0" indent="0" algn="ctr">
              <a:buNone/>
            </a:pPr>
            <a:r>
              <a:rPr lang="en-US"/>
              <a:t>Our poverty projections assume full take-up of the CTC; results represent what is possible if all who are eligible receive it. </a:t>
            </a:r>
          </a:p>
          <a:p>
            <a:pPr marL="0" indent="0" algn="ctr">
              <a:buNone/>
            </a:pPr>
            <a:r>
              <a:rPr lang="en-US"/>
              <a:t>To achieve these poverty reductions, </a:t>
            </a:r>
            <a:r>
              <a:rPr lang="en-US" b="1"/>
              <a:t>access remains key!</a:t>
            </a:r>
          </a:p>
        </p:txBody>
      </p:sp>
    </p:spTree>
    <p:extLst>
      <p:ext uri="{BB962C8B-B14F-4D97-AF65-F5344CB8AC3E}">
        <p14:creationId xmlns:p14="http://schemas.microsoft.com/office/powerpoint/2010/main" val="2822023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457200" y="146756"/>
            <a:ext cx="7559863" cy="708891"/>
          </a:xfrm>
        </p:spPr>
        <p:txBody>
          <a:bodyPr>
            <a:normAutofit/>
          </a:bodyPr>
          <a:lstStyle/>
          <a:p>
            <a:r>
              <a:rPr lang="en-US" sz="3200" b="1">
                <a:latin typeface="Open Sans"/>
              </a:rPr>
              <a:t>Impact of expanding CTC </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200" b="1" i="0" u="none" strike="noStrike" kern="120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Chart of child poverty rate under current law versus child poverty rate under American Family Act (AFA), by race. ">
            <a:extLst>
              <a:ext uri="{FF2B5EF4-FFF2-40B4-BE49-F238E27FC236}">
                <a16:creationId xmlns:a16="http://schemas.microsoft.com/office/drawing/2014/main" id="{F48960F2-EEDA-4154-87BE-971D94020B40}"/>
              </a:ext>
            </a:extLst>
          </p:cNvPr>
          <p:cNvPicPr/>
          <p:nvPr/>
        </p:nvPicPr>
        <p:blipFill>
          <a:blip r:embed="rId3"/>
          <a:stretch>
            <a:fillRect/>
          </a:stretch>
        </p:blipFill>
        <p:spPr>
          <a:xfrm>
            <a:off x="595901" y="1160980"/>
            <a:ext cx="7421161" cy="3688422"/>
          </a:xfrm>
          <a:prstGeom prst="rect">
            <a:avLst/>
          </a:prstGeom>
        </p:spPr>
      </p:pic>
      <p:pic>
        <p:nvPicPr>
          <p:cNvPr id="3" name="Picture 2">
            <a:extLst>
              <a:ext uri="{FF2B5EF4-FFF2-40B4-BE49-F238E27FC236}">
                <a16:creationId xmlns:a16="http://schemas.microsoft.com/office/drawing/2014/main" id="{AF2D461F-FCF8-4AD7-B32B-FE8C7EAE9A1B}"/>
              </a:ext>
            </a:extLst>
          </p:cNvPr>
          <p:cNvPicPr>
            <a:picLocks noChangeAspect="1"/>
          </p:cNvPicPr>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67032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CF10CE-DE5A-42C8-9A51-2070F2969D4C}"/>
              </a:ext>
            </a:extLst>
          </p:cNvPr>
          <p:cNvPicPr/>
          <p:nvPr/>
        </p:nvPicPr>
        <p:blipFill rotWithShape="1">
          <a:blip r:embed="rId3" cstate="screen">
            <a:extLst>
              <a:ext uri="{28A0092B-C50C-407E-A947-70E740481C1C}">
                <a14:useLocalDpi xmlns:a14="http://schemas.microsoft.com/office/drawing/2010/main"/>
              </a:ext>
            </a:extLst>
          </a:blip>
          <a:srcRect b="-479"/>
          <a:stretch/>
        </p:blipFill>
        <p:spPr bwMode="auto">
          <a:xfrm>
            <a:off x="285750" y="1041297"/>
            <a:ext cx="7731313" cy="3840253"/>
          </a:xfrm>
          <a:prstGeom prst="rect">
            <a:avLst/>
          </a:prstGeom>
          <a:noFill/>
          <a:ln>
            <a:noFill/>
          </a:ln>
          <a:extLst>
            <a:ext uri="{53640926-AAD7-44D8-BBD7-CCE9431645EC}">
              <a14:shadowObscured xmlns:a14="http://schemas.microsoft.com/office/drawing/2010/main"/>
            </a:ext>
          </a:extLst>
        </p:spPr>
      </p:pic>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nchor="ctr">
            <a:normAutofit/>
          </a:bodyPr>
          <a:lstStyle/>
          <a:p>
            <a:pPr>
              <a:lnSpc>
                <a:spcPct val="90000"/>
              </a:lnSpc>
              <a:spcAft>
                <a:spcPts val="600"/>
              </a:spcAft>
            </a:pPr>
            <a:fld id="{307E6868-079E-1649-B8D1-459B42CE4DE3}" type="slidenum">
              <a:rPr lang="en-US" dirty="0" smtClean="0">
                <a:solidFill>
                  <a:schemeClr val="tx1"/>
                </a:solidFill>
              </a:rPr>
              <a:pPr>
                <a:lnSpc>
                  <a:spcPct val="90000"/>
                </a:lnSpc>
                <a:spcAft>
                  <a:spcPts val="600"/>
                </a:spcAft>
              </a:pPr>
              <a:t>16</a:t>
            </a:fld>
            <a:endParaRPr lang="en-US">
              <a:solidFill>
                <a:schemeClr val="tx1"/>
              </a:solidFill>
            </a:endParaRPr>
          </a:p>
        </p:txBody>
      </p:sp>
      <p:sp>
        <p:nvSpPr>
          <p:cNvPr id="8" name="Title 1">
            <a:extLst>
              <a:ext uri="{FF2B5EF4-FFF2-40B4-BE49-F238E27FC236}">
                <a16:creationId xmlns:a16="http://schemas.microsoft.com/office/drawing/2014/main" id="{F5E58F94-713D-4147-845F-379EF1C8D4A5}"/>
              </a:ext>
            </a:extLst>
          </p:cNvPr>
          <p:cNvSpPr>
            <a:spLocks noGrp="1"/>
          </p:cNvSpPr>
          <p:nvPr>
            <p:ph type="title"/>
          </p:nvPr>
        </p:nvSpPr>
        <p:spPr>
          <a:xfrm>
            <a:off x="457200" y="283677"/>
            <a:ext cx="7559863" cy="681277"/>
          </a:xfrm>
        </p:spPr>
        <p:txBody>
          <a:bodyPr>
            <a:normAutofit/>
          </a:bodyPr>
          <a:lstStyle/>
          <a:p>
            <a:pPr algn="l"/>
            <a:r>
              <a:rPr lang="en-US" sz="3200" b="1">
                <a:latin typeface="Open Sans"/>
              </a:rPr>
              <a:t>Now is the time to be bold.</a:t>
            </a:r>
          </a:p>
        </p:txBody>
      </p:sp>
    </p:spTree>
    <p:extLst>
      <p:ext uri="{BB962C8B-B14F-4D97-AF65-F5344CB8AC3E}">
        <p14:creationId xmlns:p14="http://schemas.microsoft.com/office/powerpoint/2010/main" val="369183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B81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457200" y="283677"/>
            <a:ext cx="7559863" cy="681277"/>
          </a:xfrm>
        </p:spPr>
        <p:txBody>
          <a:bodyPr>
            <a:normAutofit/>
          </a:bodyPr>
          <a:lstStyle/>
          <a:p>
            <a:pPr algn="l"/>
            <a:r>
              <a:rPr lang="en-US" sz="3200" b="1">
                <a:solidFill>
                  <a:schemeClr val="bg1"/>
                </a:solidFill>
                <a:latin typeface="Open Sans"/>
              </a:rPr>
              <a:t>Now is the time to be bold.</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228600" y="872357"/>
            <a:ext cx="8401384" cy="2800221"/>
          </a:xfrm>
        </p:spPr>
        <p:txBody>
          <a:bodyPr vert="horz" lIns="91440" tIns="45720" rIns="91440" bIns="45720" rtlCol="0" anchor="t">
            <a:noAutofit/>
          </a:bodyPr>
          <a:lstStyle/>
          <a:p>
            <a:pPr marL="0" indent="0">
              <a:lnSpc>
                <a:spcPct val="114000"/>
              </a:lnSpc>
              <a:spcBef>
                <a:spcPts val="0"/>
              </a:spcBef>
              <a:spcAft>
                <a:spcPts val="600"/>
              </a:spcAft>
              <a:buNone/>
            </a:pPr>
            <a:r>
              <a:rPr lang="en-US" sz="2200">
                <a:latin typeface="Open Sans"/>
              </a:rPr>
              <a:t>Opportunity to secure large-scale policies that:</a:t>
            </a:r>
          </a:p>
          <a:p>
            <a:pPr lvl="1">
              <a:lnSpc>
                <a:spcPct val="114000"/>
              </a:lnSpc>
              <a:spcBef>
                <a:spcPts val="0"/>
              </a:spcBef>
              <a:spcAft>
                <a:spcPts val="600"/>
              </a:spcAft>
            </a:pPr>
            <a:r>
              <a:rPr lang="en-US" sz="1800">
                <a:latin typeface="Open Sans"/>
              </a:rPr>
              <a:t>Dramatically reduce child poverty</a:t>
            </a:r>
            <a:endParaRPr lang="en-US" sz="1800">
              <a:latin typeface="Open Sans"/>
              <a:ea typeface="Open Sans"/>
              <a:cs typeface="Open Sans"/>
            </a:endParaRPr>
          </a:p>
          <a:p>
            <a:pPr lvl="1">
              <a:lnSpc>
                <a:spcPct val="113999"/>
              </a:lnSpc>
              <a:spcBef>
                <a:spcPts val="0"/>
              </a:spcBef>
              <a:spcAft>
                <a:spcPts val="600"/>
              </a:spcAft>
            </a:pPr>
            <a:r>
              <a:rPr lang="en-US" sz="1800">
                <a:latin typeface="Open Sans"/>
              </a:rPr>
              <a:t>Start to address racial inequities</a:t>
            </a:r>
            <a:endParaRPr lang="en-US"/>
          </a:p>
          <a:p>
            <a:pPr marL="0" indent="0">
              <a:lnSpc>
                <a:spcPct val="114000"/>
              </a:lnSpc>
              <a:spcBef>
                <a:spcPts val="0"/>
              </a:spcBef>
              <a:spcAft>
                <a:spcPts val="600"/>
              </a:spcAft>
              <a:buNone/>
            </a:pPr>
            <a:r>
              <a:rPr lang="en-US" sz="2200">
                <a:latin typeface="Open Sans"/>
              </a:rPr>
              <a:t>Why is it key for members of Congress to speak to Leadership?</a:t>
            </a:r>
            <a:endParaRPr lang="en-US" sz="2200">
              <a:latin typeface="Open Sans"/>
              <a:ea typeface="Open Sans"/>
              <a:cs typeface="Open Sans"/>
            </a:endParaRPr>
          </a:p>
          <a:p>
            <a:pPr lvl="1">
              <a:lnSpc>
                <a:spcPct val="114000"/>
              </a:lnSpc>
              <a:spcBef>
                <a:spcPts val="0"/>
              </a:spcBef>
              <a:spcAft>
                <a:spcPts val="600"/>
              </a:spcAft>
            </a:pPr>
            <a:r>
              <a:rPr lang="en-US" sz="1800">
                <a:latin typeface="Open Sans"/>
              </a:rPr>
              <a:t>While primary negotiations are focused on bipartisan infrastructure legislation, conversations happening in next few weeks about their recovery priorities</a:t>
            </a:r>
            <a:endParaRPr lang="en-US" sz="1800">
              <a:latin typeface="Open Sans"/>
              <a:ea typeface="Open Sans"/>
              <a:cs typeface="Open Sans"/>
            </a:endParaRPr>
          </a:p>
          <a:p>
            <a:pPr lvl="1">
              <a:lnSpc>
                <a:spcPct val="114000"/>
              </a:lnSpc>
              <a:spcBef>
                <a:spcPts val="0"/>
              </a:spcBef>
              <a:spcAft>
                <a:spcPts val="600"/>
              </a:spcAft>
            </a:pPr>
            <a:r>
              <a:rPr lang="en-US" sz="1800">
                <a:latin typeface="Open Sans"/>
              </a:rPr>
              <a:t>As Congress moves large-scale legislation, key that Congressional leaders/negotiators their peers care about poverty and equity</a:t>
            </a:r>
            <a:endParaRPr lang="en-US" sz="1800">
              <a:latin typeface="Open Sans"/>
              <a:ea typeface="Open Sans"/>
              <a:cs typeface="Open Sans"/>
            </a:endParaRPr>
          </a:p>
          <a:p>
            <a:pPr marL="57150" indent="0">
              <a:lnSpc>
                <a:spcPct val="114000"/>
              </a:lnSpc>
              <a:spcBef>
                <a:spcPts val="0"/>
              </a:spcBef>
              <a:spcAft>
                <a:spcPts val="600"/>
              </a:spcAft>
              <a:buNone/>
            </a:pPr>
            <a:r>
              <a:rPr lang="en-US" sz="2200">
                <a:latin typeface="Open Sans"/>
                <a:ea typeface="Open Sans"/>
                <a:cs typeface="Open Sans"/>
              </a:rPr>
              <a:t>Also key to build long-term bipartisan support for these policies</a:t>
            </a:r>
            <a:endParaRPr lang="en-US" sz="2200">
              <a:latin typeface="Open Sans"/>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219786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8ADDA-6576-405C-8C67-7B321506DFDD}"/>
              </a:ext>
            </a:extLst>
          </p:cNvPr>
          <p:cNvSpPr>
            <a:spLocks noGrp="1"/>
          </p:cNvSpPr>
          <p:nvPr>
            <p:ph idx="1"/>
          </p:nvPr>
        </p:nvSpPr>
        <p:spPr>
          <a:xfrm>
            <a:off x="228600" y="751150"/>
            <a:ext cx="8608540" cy="4144978"/>
          </a:xfrm>
        </p:spPr>
        <p:txBody>
          <a:bodyPr vert="horz" lIns="91440" tIns="45720" rIns="91440" bIns="45720" rtlCol="0" anchor="t">
            <a:noAutofit/>
          </a:bodyPr>
          <a:lstStyle/>
          <a:p>
            <a:pPr marL="0" lvl="1" indent="0">
              <a:lnSpc>
                <a:spcPct val="114000"/>
              </a:lnSpc>
              <a:spcBef>
                <a:spcPts val="0"/>
              </a:spcBef>
              <a:spcAft>
                <a:spcPts val="600"/>
              </a:spcAft>
              <a:buNone/>
            </a:pPr>
            <a:r>
              <a:rPr lang="en-US" sz="1800" b="1" kern="1200">
                <a:effectLst/>
                <a:latin typeface="Open Sans"/>
                <a:ea typeface="Open Sans" panose="020B0606030504020204" pitchFamily="34" charset="0"/>
                <a:cs typeface="Open Sans" panose="020B0606030504020204" pitchFamily="34" charset="0"/>
              </a:rPr>
              <a:t>Main Resources</a:t>
            </a:r>
          </a:p>
          <a:p>
            <a:pPr marL="288925" lvl="1">
              <a:lnSpc>
                <a:spcPct val="114000"/>
              </a:lnSpc>
              <a:spcBef>
                <a:spcPts val="0"/>
              </a:spcBef>
              <a:spcAft>
                <a:spcPts val="400"/>
              </a:spcAft>
            </a:pPr>
            <a:r>
              <a:rPr lang="en-US" sz="1800" kern="1200">
                <a:effectLst/>
                <a:latin typeface="Open Sans"/>
                <a:ea typeface="Open Sans" panose="020B0606030504020204" pitchFamily="34" charset="0"/>
                <a:cs typeface="Open Sans" panose="020B0606030504020204" pitchFamily="34" charset="0"/>
              </a:rPr>
              <a:t>Monthly Action Sheets: </a:t>
            </a:r>
            <a:r>
              <a:rPr lang="en-US" sz="1800">
                <a:latin typeface="Open Sans"/>
                <a:ea typeface="Open Sans" panose="020B0606030504020204" pitchFamily="34" charset="0"/>
                <a:cs typeface="Open Sans" panose="020B0606030504020204" pitchFamily="34" charset="0"/>
                <a:hlinkClick r:id="rId3"/>
              </a:rPr>
              <a:t>https://results.org/volunteers/monthly-actions/</a:t>
            </a:r>
            <a:r>
              <a:rPr lang="en-US" sz="1800">
                <a:latin typeface="Open Sans"/>
                <a:ea typeface="Open Sans" panose="020B0606030504020204" pitchFamily="34" charset="0"/>
                <a:cs typeface="Open Sans" panose="020B0606030504020204" pitchFamily="34" charset="0"/>
              </a:rPr>
              <a:t>  </a:t>
            </a:r>
            <a:endParaRPr lang="en-US" sz="1800" kern="120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800">
                <a:latin typeface="Open Sans"/>
                <a:ea typeface="Open Sans" panose="020B0606030504020204" pitchFamily="34" charset="0"/>
                <a:cs typeface="Open Sans" panose="020B0606030504020204" pitchFamily="34" charset="0"/>
              </a:rPr>
              <a:t>Lobby Resources: </a:t>
            </a:r>
            <a:r>
              <a:rPr lang="en-US" sz="1800">
                <a:latin typeface="Open Sans"/>
                <a:ea typeface="Open Sans" panose="020B0606030504020204" pitchFamily="34" charset="0"/>
                <a:cs typeface="Open Sans" panose="020B0606030504020204" pitchFamily="34" charset="0"/>
                <a:hlinkClick r:id="rId4"/>
              </a:rPr>
              <a:t>https://results.org/volunteers/lobbying/</a:t>
            </a:r>
            <a:endParaRPr lang="en-US" sz="1800">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800" kern="1200">
                <a:effectLst/>
                <a:latin typeface="Open Sans"/>
                <a:ea typeface="Open Sans" panose="020B0606030504020204" pitchFamily="34" charset="0"/>
                <a:cs typeface="Open Sans" panose="020B0606030504020204" pitchFamily="34" charset="0"/>
              </a:rPr>
              <a:t>Laser Talks: </a:t>
            </a:r>
            <a:r>
              <a:rPr lang="en-US" sz="1800">
                <a:latin typeface="Open Sans"/>
                <a:ea typeface="Open Sans" panose="020B0606030504020204" pitchFamily="34" charset="0"/>
                <a:cs typeface="Open Sans" panose="020B0606030504020204" pitchFamily="34" charset="0"/>
                <a:hlinkClick r:id="rId5"/>
              </a:rPr>
              <a:t>https://results.org/volunteers/laser-talks/</a:t>
            </a:r>
            <a:r>
              <a:rPr lang="en-US" sz="1800">
                <a:latin typeface="Open Sans"/>
                <a:ea typeface="Open Sans" panose="020B0606030504020204" pitchFamily="34" charset="0"/>
                <a:cs typeface="Open Sans" panose="020B0606030504020204" pitchFamily="34" charset="0"/>
              </a:rPr>
              <a:t> </a:t>
            </a:r>
            <a:endParaRPr lang="en-US" sz="1800" kern="120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800">
                <a:latin typeface="Open Sans"/>
                <a:ea typeface="Open Sans" panose="020B0606030504020204" pitchFamily="34" charset="0"/>
                <a:cs typeface="Open Sans" panose="020B0606030504020204" pitchFamily="34" charset="0"/>
              </a:rPr>
              <a:t>Lobby Report Form: </a:t>
            </a:r>
            <a:r>
              <a:rPr lang="en-US" sz="1800">
                <a:latin typeface="Open Sans"/>
                <a:ea typeface="Open Sans" panose="020B0606030504020204" pitchFamily="34" charset="0"/>
                <a:cs typeface="Open Sans" panose="020B0606030504020204" pitchFamily="34" charset="0"/>
                <a:hlinkClick r:id="rId6"/>
              </a:rPr>
              <a:t>www.</a:t>
            </a:r>
            <a:r>
              <a:rPr lang="en-US" sz="1800" i="0">
                <a:solidFill>
                  <a:srgbClr val="212529"/>
                </a:solidFill>
                <a:effectLst/>
                <a:latin typeface="Open Sans"/>
                <a:ea typeface="Open Sans" panose="020B0606030504020204" pitchFamily="34" charset="0"/>
                <a:cs typeface="Open Sans" panose="020B0606030504020204" pitchFamily="34" charset="0"/>
                <a:hlinkClick r:id="rId6"/>
              </a:rPr>
              <a:t>tinyurl.com/RESLobbyReport</a:t>
            </a:r>
            <a:r>
              <a:rPr lang="en-US" sz="1800">
                <a:solidFill>
                  <a:srgbClr val="212529"/>
                </a:solidFill>
                <a:latin typeface="Open Sans"/>
                <a:ea typeface="Open Sans" panose="020B0606030504020204" pitchFamily="34" charset="0"/>
                <a:cs typeface="Open Sans" panose="020B0606030504020204" pitchFamily="34" charset="0"/>
              </a:rPr>
              <a:t>  </a:t>
            </a:r>
            <a:endParaRPr lang="en-US" sz="1800" i="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3175" lvl="1" indent="0">
              <a:lnSpc>
                <a:spcPct val="114000"/>
              </a:lnSpc>
              <a:spcBef>
                <a:spcPts val="0"/>
              </a:spcBef>
              <a:spcAft>
                <a:spcPts val="600"/>
              </a:spcAft>
              <a:buNone/>
            </a:pPr>
            <a:r>
              <a:rPr lang="en-US" sz="1800" b="1" kern="1200">
                <a:effectLst/>
                <a:latin typeface="Open Sans"/>
                <a:ea typeface="Open Sans" panose="020B0606030504020204" pitchFamily="34" charset="0"/>
                <a:cs typeface="Open Sans" panose="020B0606030504020204" pitchFamily="34" charset="0"/>
              </a:rPr>
              <a:t>U.S. Poverty Resources</a:t>
            </a:r>
          </a:p>
          <a:p>
            <a:pPr marL="288925" lvl="1">
              <a:lnSpc>
                <a:spcPct val="114000"/>
              </a:lnSpc>
              <a:spcBef>
                <a:spcPts val="0"/>
              </a:spcBef>
              <a:spcAft>
                <a:spcPts val="400"/>
              </a:spcAft>
            </a:pPr>
            <a:r>
              <a:rPr lang="en-US" sz="1800" kern="1200">
                <a:effectLst/>
                <a:latin typeface="Open Sans"/>
                <a:ea typeface="Open Sans" panose="020B0606030504020204" pitchFamily="34" charset="0"/>
                <a:cs typeface="Open Sans" panose="020B0606030504020204" pitchFamily="34" charset="0"/>
              </a:rPr>
              <a:t>Census Household Pulse data </a:t>
            </a:r>
            <a:r>
              <a:rPr lang="en-US" sz="1800" u="sng">
                <a:latin typeface="Open Sans"/>
                <a:ea typeface="Open Sans" panose="020B0606030504020204" pitchFamily="34" charset="0"/>
                <a:cs typeface="Open Sans" panose="020B0606030504020204" pitchFamily="34" charset="0"/>
                <a:hlinkClick r:id="rId7"/>
              </a:rPr>
              <a:t>https://www.census.gov/data-tools/demo/hhp/#/?measures=EXR</a:t>
            </a:r>
            <a:r>
              <a:rPr lang="en-US" sz="1800" u="sng">
                <a:latin typeface="Open Sans"/>
                <a:ea typeface="Open Sans" panose="020B0606030504020204" pitchFamily="34" charset="0"/>
                <a:cs typeface="Open Sans" panose="020B0606030504020204" pitchFamily="34" charset="0"/>
              </a:rPr>
              <a:t> </a:t>
            </a:r>
            <a:r>
              <a:rPr lang="en-US" sz="1800">
                <a:latin typeface="Open Sans"/>
                <a:ea typeface="Open Sans" panose="020B0606030504020204" pitchFamily="34" charset="0"/>
                <a:cs typeface="Open Sans" panose="020B0606030504020204" pitchFamily="34" charset="0"/>
              </a:rPr>
              <a:t> </a:t>
            </a:r>
            <a:endParaRPr lang="en-US" sz="1800" kern="120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800" kern="1200">
                <a:effectLst/>
                <a:latin typeface="Open Sans"/>
                <a:ea typeface="Open Sans" panose="020B0606030504020204" pitchFamily="34" charset="0"/>
                <a:cs typeface="Open Sans" panose="020B0606030504020204" pitchFamily="34" charset="0"/>
              </a:rPr>
              <a:t>State housing data </a:t>
            </a:r>
            <a:r>
              <a:rPr lang="en-US" sz="1800" u="sng">
                <a:latin typeface="Open Sans"/>
                <a:ea typeface="Open Sans" panose="020B0606030504020204" pitchFamily="34" charset="0"/>
                <a:cs typeface="Open Sans" panose="020B0606030504020204" pitchFamily="34" charset="0"/>
                <a:hlinkClick r:id="rId8"/>
              </a:rPr>
              <a:t>https://nlihc.org/housing-needs-by-state</a:t>
            </a:r>
            <a:r>
              <a:rPr lang="en-US" sz="1800" u="sng">
                <a:latin typeface="Open Sans"/>
                <a:ea typeface="Open Sans" panose="020B0606030504020204" pitchFamily="34" charset="0"/>
                <a:cs typeface="Open Sans" panose="020B0606030504020204" pitchFamily="34" charset="0"/>
              </a:rPr>
              <a:t> </a:t>
            </a:r>
            <a:endParaRPr lang="en-US" sz="1800" kern="120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800" kern="1200">
                <a:effectLst/>
                <a:latin typeface="Open Sans"/>
                <a:ea typeface="Open Sans" panose="020B0606030504020204" pitchFamily="34" charset="0"/>
                <a:cs typeface="Open Sans" panose="020B0606030504020204" pitchFamily="34" charset="0"/>
              </a:rPr>
              <a:t>Columbia University poverty data on expanding CTC: </a:t>
            </a:r>
            <a:r>
              <a:rPr lang="en-US" sz="1800" i="0">
                <a:solidFill>
                  <a:srgbClr val="212529"/>
                </a:solidFill>
                <a:effectLst/>
                <a:latin typeface="Open Sans"/>
                <a:ea typeface="Open Sans" panose="020B0606030504020204" pitchFamily="34" charset="0"/>
                <a:cs typeface="Open Sans" panose="020B0606030504020204" pitchFamily="34" charset="0"/>
                <a:hlinkClick r:id="rId9"/>
              </a:rPr>
              <a:t>www.tinyurl.com/ColumbiaCTC</a:t>
            </a:r>
            <a:r>
              <a:rPr lang="en-US" sz="1800" i="0">
                <a:solidFill>
                  <a:srgbClr val="212529"/>
                </a:solidFill>
                <a:effectLst/>
                <a:latin typeface="Open Sans"/>
                <a:ea typeface="Open Sans" panose="020B0606030504020204" pitchFamily="34" charset="0"/>
                <a:cs typeface="Open Sans" panose="020B0606030504020204" pitchFamily="34" charset="0"/>
              </a:rPr>
              <a:t> and</a:t>
            </a:r>
            <a:r>
              <a:rPr lang="en-US" sz="1800">
                <a:solidFill>
                  <a:srgbClr val="212529"/>
                </a:solidFill>
                <a:latin typeface="Open Sans"/>
                <a:ea typeface="Open Sans" panose="020B0606030504020204" pitchFamily="34" charset="0"/>
                <a:cs typeface="Open Sans" panose="020B0606030504020204" pitchFamily="34" charset="0"/>
              </a:rPr>
              <a:t> expanding </a:t>
            </a:r>
            <a:r>
              <a:rPr lang="en-US" sz="1800" i="0">
                <a:solidFill>
                  <a:srgbClr val="212529"/>
                </a:solidFill>
                <a:effectLst/>
                <a:latin typeface="Open Sans"/>
                <a:ea typeface="Open Sans" panose="020B0606030504020204" pitchFamily="34" charset="0"/>
                <a:cs typeface="Open Sans" panose="020B0606030504020204" pitchFamily="34" charset="0"/>
              </a:rPr>
              <a:t>HCVs </a:t>
            </a:r>
            <a:r>
              <a:rPr lang="en-US" sz="1800">
                <a:solidFill>
                  <a:srgbClr val="212529"/>
                </a:solidFill>
                <a:latin typeface="Open Sans"/>
                <a:ea typeface="Open Sans" panose="020B0606030504020204" pitchFamily="34" charset="0"/>
                <a:cs typeface="Open Sans" panose="020B0606030504020204" pitchFamily="34" charset="0"/>
              </a:rPr>
              <a:t>with </a:t>
            </a:r>
            <a:r>
              <a:rPr lang="en-US" sz="1800" i="0">
                <a:solidFill>
                  <a:srgbClr val="212529"/>
                </a:solidFill>
                <a:effectLst/>
                <a:latin typeface="Open Sans"/>
                <a:ea typeface="Open Sans" panose="020B0606030504020204" pitchFamily="34" charset="0"/>
                <a:cs typeface="Open Sans" panose="020B0606030504020204" pitchFamily="34" charset="0"/>
              </a:rPr>
              <a:t>CTC:</a:t>
            </a:r>
            <a:r>
              <a:rPr lang="en-US" sz="1800">
                <a:solidFill>
                  <a:srgbClr val="212529"/>
                </a:solidFill>
                <a:latin typeface="Open Sans"/>
                <a:ea typeface="Open Sans" panose="020B0606030504020204" pitchFamily="34" charset="0"/>
                <a:cs typeface="Open Sans" panose="020B0606030504020204" pitchFamily="34" charset="0"/>
              </a:rPr>
              <a:t> </a:t>
            </a:r>
            <a:r>
              <a:rPr lang="en-US" sz="1800" i="0">
                <a:solidFill>
                  <a:srgbClr val="212529"/>
                </a:solidFill>
                <a:effectLst/>
                <a:latin typeface="Open Sans"/>
                <a:ea typeface="Open Sans" panose="020B0606030504020204" pitchFamily="34" charset="0"/>
                <a:cs typeface="Open Sans" panose="020B0606030504020204" pitchFamily="34" charset="0"/>
              </a:rPr>
              <a:t> </a:t>
            </a:r>
            <a:r>
              <a:rPr lang="en-US" sz="1800">
                <a:latin typeface="Open Sans"/>
                <a:ea typeface="Open Sans" panose="020B0606030504020204" pitchFamily="34" charset="0"/>
                <a:cs typeface="Open Sans" panose="020B0606030504020204" pitchFamily="34" charset="0"/>
                <a:hlinkClick r:id="rId10"/>
              </a:rPr>
              <a:t>www.</a:t>
            </a:r>
            <a:r>
              <a:rPr lang="en-US" sz="1800">
                <a:solidFill>
                  <a:srgbClr val="212529"/>
                </a:solidFill>
                <a:latin typeface="Open Sans"/>
                <a:ea typeface="Open Sans" panose="020B0606030504020204" pitchFamily="34" charset="0"/>
                <a:cs typeface="Open Sans" panose="020B0606030504020204" pitchFamily="34" charset="0"/>
                <a:hlinkClick r:id="rId10"/>
              </a:rPr>
              <a:t>tinyurl.com/ColumbiaHousingCTC</a:t>
            </a:r>
            <a:r>
              <a:rPr lang="en-US" sz="1800">
                <a:solidFill>
                  <a:srgbClr val="212529"/>
                </a:solidFill>
                <a:latin typeface="Open Sans"/>
                <a:ea typeface="Open Sans" panose="020B0606030504020204" pitchFamily="34" charset="0"/>
                <a:cs typeface="Open Sans" panose="020B0606030504020204" pitchFamily="34" charset="0"/>
              </a:rPr>
              <a:t>  </a:t>
            </a:r>
            <a:endParaRPr lang="en-US" sz="1800">
              <a:latin typeface="Open Sans" panose="020B0606030504020204" pitchFamily="34" charset="0"/>
              <a:ea typeface="Open Sans" panose="020B0606030504020204" pitchFamily="34" charset="0"/>
              <a:cs typeface="Open Sans" panose="020B0606030504020204" pitchFamily="34" charset="0"/>
            </a:endParaRPr>
          </a:p>
          <a:p>
            <a:pPr algn="ctr">
              <a:lnSpc>
                <a:spcPct val="124000"/>
              </a:lnSpc>
              <a:spcBef>
                <a:spcPts val="0"/>
              </a:spcBef>
            </a:pP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6">
            <a:extLst>
              <a:ext uri="{FF2B5EF4-FFF2-40B4-BE49-F238E27FC236}">
                <a16:creationId xmlns:a16="http://schemas.microsoft.com/office/drawing/2014/main" id="{B38328F4-A02D-463F-89F5-259B479BEED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18</a:t>
            </a:fld>
            <a:endParaRPr lang="en-US">
              <a:solidFill>
                <a:schemeClr val="tx1"/>
              </a:solidFill>
            </a:endParaRPr>
          </a:p>
        </p:txBody>
      </p:sp>
      <p:sp>
        <p:nvSpPr>
          <p:cNvPr id="4" name="Title 1">
            <a:extLst>
              <a:ext uri="{FF2B5EF4-FFF2-40B4-BE49-F238E27FC236}">
                <a16:creationId xmlns:a16="http://schemas.microsoft.com/office/drawing/2014/main" id="{B9443825-57B1-4328-8F7E-A985C293A62D}"/>
              </a:ext>
            </a:extLst>
          </p:cNvPr>
          <p:cNvSpPr>
            <a:spLocks noGrp="1"/>
          </p:cNvSpPr>
          <p:nvPr>
            <p:ph type="title"/>
          </p:nvPr>
        </p:nvSpPr>
        <p:spPr>
          <a:xfrm>
            <a:off x="457200" y="107705"/>
            <a:ext cx="7559863" cy="857250"/>
          </a:xfrm>
        </p:spPr>
        <p:txBody>
          <a:bodyPr>
            <a:normAutofit/>
          </a:bodyPr>
          <a:lstStyle/>
          <a:p>
            <a:r>
              <a:rPr lang="en-US" sz="3200" b="1">
                <a:latin typeface="Open Sans"/>
              </a:rPr>
              <a:t>Action Resources</a:t>
            </a:r>
          </a:p>
        </p:txBody>
      </p:sp>
    </p:spTree>
    <p:extLst>
      <p:ext uri="{BB962C8B-B14F-4D97-AF65-F5344CB8AC3E}">
        <p14:creationId xmlns:p14="http://schemas.microsoft.com/office/powerpoint/2010/main" val="1027141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283678"/>
            <a:ext cx="9143999" cy="341153"/>
          </a:xfrm>
        </p:spPr>
        <p:txBody>
          <a:bodyPr>
            <a:noAutofit/>
          </a:bodyPr>
          <a:lstStyle/>
          <a:p>
            <a:r>
              <a:rPr lang="en-US" sz="3600" b="1">
                <a:solidFill>
                  <a:schemeClr val="bg1"/>
                </a:solidFill>
                <a:latin typeface="Open Sans"/>
              </a:rPr>
              <a:t>May U.S. Poverty Action</a:t>
            </a:r>
            <a:endParaRPr lang="en-US" sz="3600" b="1" u="sng">
              <a:solidFill>
                <a:schemeClr val="bg1"/>
              </a:solidFill>
              <a:latin typeface="Open Sans"/>
              <a:ea typeface="Open Sans"/>
              <a:cs typeface="Open Sans"/>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pPr defTabSz="457189"/>
            <a:fld id="{307E6868-079E-1649-B8D1-459B42CE4DE3}" type="slidenum">
              <a:rPr lang="en-US" dirty="0">
                <a:solidFill>
                  <a:srgbClr val="000000"/>
                </a:solidFill>
              </a:rPr>
              <a:pPr defTabSz="457189"/>
              <a:t>19</a:t>
            </a:fld>
            <a:endParaRPr lang="en-US">
              <a:solidFill>
                <a:srgbClr val="000000"/>
              </a:solidFill>
            </a:endParaRPr>
          </a:p>
        </p:txBody>
      </p:sp>
      <p:sp>
        <p:nvSpPr>
          <p:cNvPr id="8" name="Content Placeholder 2">
            <a:extLst>
              <a:ext uri="{FF2B5EF4-FFF2-40B4-BE49-F238E27FC236}">
                <a16:creationId xmlns:a16="http://schemas.microsoft.com/office/drawing/2014/main" id="{0BEC43DD-6097-420F-90C3-9384855B8B5F}"/>
              </a:ext>
            </a:extLst>
          </p:cNvPr>
          <p:cNvSpPr>
            <a:spLocks noGrp="1"/>
          </p:cNvSpPr>
          <p:nvPr>
            <p:ph idx="1"/>
          </p:nvPr>
        </p:nvSpPr>
        <p:spPr>
          <a:xfrm>
            <a:off x="228600" y="1074520"/>
            <a:ext cx="8538414" cy="3961147"/>
          </a:xfrm>
          <a:solidFill>
            <a:srgbClr val="29B5CF"/>
          </a:solidFill>
        </p:spPr>
        <p:txBody>
          <a:bodyPr vert="horz" lIns="91440" tIns="45720" rIns="91440" bIns="45720" rtlCol="0" anchor="t">
            <a:noAutofit/>
          </a:bodyPr>
          <a:lstStyle/>
          <a:p>
            <a:pPr marL="0" indent="0">
              <a:lnSpc>
                <a:spcPct val="114000"/>
              </a:lnSpc>
              <a:spcBef>
                <a:spcPts val="0"/>
              </a:spcBef>
              <a:spcAft>
                <a:spcPts val="1200"/>
              </a:spcAft>
              <a:buNone/>
            </a:pPr>
            <a:r>
              <a:rPr lang="en-US" sz="2200">
                <a:latin typeface="Open Sans"/>
                <a:ea typeface="Open Sans" panose="020B0606030504020204" pitchFamily="34" charset="0"/>
                <a:cs typeface="Open Sans" panose="020B0606030504020204" pitchFamily="34" charset="0"/>
              </a:rPr>
              <a:t>On the heels of your amazing lobbying during the First 100 Days, generate media in support of bold housing and tax policies as part of economic recovery.</a:t>
            </a:r>
          </a:p>
          <a:p>
            <a:pPr marL="0" indent="0">
              <a:lnSpc>
                <a:spcPct val="114000"/>
              </a:lnSpc>
              <a:spcBef>
                <a:spcPts val="0"/>
              </a:spcBef>
              <a:spcAft>
                <a:spcPts val="1200"/>
              </a:spcAft>
              <a:buNone/>
            </a:pPr>
            <a:r>
              <a:rPr lang="en-US" sz="2200" b="1">
                <a:latin typeface="Open Sans"/>
                <a:ea typeface="Open Sans" panose="020B0606030504020204" pitchFamily="34" charset="0"/>
                <a:cs typeface="Open Sans" panose="020B0606030504020204" pitchFamily="34" charset="0"/>
              </a:rPr>
              <a:t>Submit letters to the editor and op-eds </a:t>
            </a:r>
            <a:r>
              <a:rPr lang="en-US" sz="2200">
                <a:latin typeface="Open Sans"/>
                <a:ea typeface="Open Sans" panose="020B0606030504020204" pitchFamily="34" charset="0"/>
                <a:cs typeface="Open Sans" panose="020B0606030504020204" pitchFamily="34" charset="0"/>
              </a:rPr>
              <a:t>urging Congress to expand rental assistance and to make the EITC and CTC provisions permanent.</a:t>
            </a:r>
          </a:p>
          <a:p>
            <a:pPr marL="0" indent="0">
              <a:lnSpc>
                <a:spcPct val="114000"/>
              </a:lnSpc>
              <a:spcBef>
                <a:spcPts val="0"/>
              </a:spcBef>
              <a:spcAft>
                <a:spcPts val="1200"/>
              </a:spcAft>
              <a:buNone/>
            </a:pPr>
            <a:r>
              <a:rPr lang="en-US" sz="2200">
                <a:latin typeface="Open Sans"/>
                <a:ea typeface="Open Sans" panose="020B0606030504020204" pitchFamily="34" charset="0"/>
                <a:cs typeface="Open Sans" panose="020B0606030504020204" pitchFamily="34" charset="0"/>
              </a:rPr>
              <a:t>The </a:t>
            </a:r>
            <a:r>
              <a:rPr lang="en-US" sz="2200" b="1">
                <a:latin typeface="Open Sans"/>
                <a:ea typeface="Open Sans" panose="020B0606030504020204" pitchFamily="34" charset="0"/>
                <a:cs typeface="Open Sans" panose="020B0606030504020204" pitchFamily="34" charset="0"/>
              </a:rPr>
              <a:t>May 2021 U.S. Poverty Action </a:t>
            </a:r>
            <a:r>
              <a:rPr lang="en-US" sz="2200">
                <a:latin typeface="Open Sans"/>
                <a:ea typeface="Open Sans" panose="020B0606030504020204" pitchFamily="34" charset="0"/>
                <a:cs typeface="Open Sans" panose="020B0606030504020204" pitchFamily="34" charset="0"/>
              </a:rPr>
              <a:t>has template LTEs and other resources at: </a:t>
            </a:r>
            <a:r>
              <a:rPr lang="en-US" sz="2200">
                <a:solidFill>
                  <a:schemeClr val="bg1"/>
                </a:solidFill>
                <a:latin typeface="Open Sans"/>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https://results.org/volunteers/monthly-actions/</a:t>
            </a:r>
            <a:r>
              <a:rPr lang="en-US" sz="2200">
                <a:solidFill>
                  <a:schemeClr val="bg1"/>
                </a:solidFill>
                <a:latin typeface="Open Sans"/>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34984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0" y="152401"/>
            <a:ext cx="7772400" cy="706170"/>
          </a:xfrm>
        </p:spPr>
        <p:txBody>
          <a:bodyPr>
            <a:normAutofit/>
          </a:bodyPr>
          <a:lstStyle/>
          <a:p>
            <a:r>
              <a:rPr lang="en-US" sz="3200" b="1">
                <a:latin typeface="Open Sans"/>
                <a:ea typeface="Open Sans" panose="020B0606030504020204" pitchFamily="34" charset="0"/>
                <a:cs typeface="Open Sans" panose="020B0606030504020204" pitchFamily="34" charset="0"/>
              </a:rPr>
              <a:t>Our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57151" y="854706"/>
            <a:ext cx="8589475" cy="3813993"/>
          </a:xfrm>
          <a:prstGeom prst="rect">
            <a:avLst/>
          </a:prstGeom>
          <a:noFill/>
        </p:spPr>
        <p:txBody>
          <a:bodyPr wrap="square" rtlCol="0">
            <a:spAutoFit/>
          </a:bodyPr>
          <a:lstStyle/>
          <a:p>
            <a:pPr defTabSz="457189">
              <a:lnSpc>
                <a:spcPct val="114000"/>
              </a:lnSpc>
              <a:spcAft>
                <a:spcPts val="600"/>
              </a:spcAft>
              <a:defRPr/>
            </a:pPr>
            <a:r>
              <a:rPr lang="en-US">
                <a:solidFill>
                  <a:srgbClr val="000000"/>
                </a:solidFill>
                <a:latin typeface="Calibri"/>
              </a:rPr>
              <a:t>​</a:t>
            </a:r>
            <a:r>
              <a:rPr lang="en-US" sz="1450" i="1">
                <a:solidFill>
                  <a:srgbClr val="000000"/>
                </a:solidFill>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classism, colonialism, homophobia, racism, religious discrimination, sexism, transphobia, white saviorism, and xenophobia.</a:t>
            </a:r>
          </a:p>
          <a:p>
            <a:pPr defTabSz="457189">
              <a:lnSpc>
                <a:spcPct val="114000"/>
              </a:lnSpc>
              <a:spcAft>
                <a:spcPts val="600"/>
              </a:spcAft>
              <a:defRPr/>
            </a:pPr>
            <a:r>
              <a:rPr lang="en-US" sz="1450" i="1">
                <a:solidFill>
                  <a:srgbClr val="000000"/>
                </a:solidFill>
                <a:latin typeface="Open Sans" panose="020B0606030504020204" pitchFamily="34" charset="0"/>
                <a:ea typeface="Open Sans" panose="020B0606030504020204" pitchFamily="34" charset="0"/>
                <a:cs typeface="Open Sans" panose="020B0606030504020204" pitchFamily="34" charset="0"/>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defTabSz="457189">
              <a:lnSpc>
                <a:spcPct val="114000"/>
              </a:lnSpc>
              <a:spcAft>
                <a:spcPts val="600"/>
              </a:spcAft>
              <a:defRPr/>
            </a:pPr>
            <a:r>
              <a:rPr lang="en-US" sz="1450" i="1">
                <a:solidFill>
                  <a:srgbClr val="000000"/>
                </a:solidFill>
                <a:latin typeface="Open Sans" panose="020B0606030504020204" pitchFamily="34" charset="0"/>
                <a:ea typeface="Open Sans" panose="020B0606030504020204" pitchFamily="34" charset="0"/>
                <a:cs typeface="Open Sans" panose="020B0606030504020204" pitchFamily="34" charset="0"/>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p>
          <a:p>
            <a:pPr defTabSz="457189">
              <a:lnSpc>
                <a:spcPct val="114000"/>
              </a:lnSpc>
              <a:spcAft>
                <a:spcPts val="1200"/>
              </a:spcAft>
              <a:defRPr/>
            </a:pPr>
            <a:r>
              <a:rPr lang="en-US" sz="1450" i="1">
                <a:solidFill>
                  <a:srgbClr val="000000"/>
                </a:solidFill>
                <a:latin typeface="Open Sans" panose="020B0606030504020204" pitchFamily="34" charset="0"/>
                <a:ea typeface="Open Sans" panose="020B0606030504020204" pitchFamily="34" charset="0"/>
                <a:cs typeface="Open Sans" panose="020B0606030504020204" pitchFamily="34" charset="0"/>
              </a:rPr>
              <a:t>There are no saviors — only partners, advocates, and allies. We agree to help make the RESULTS movement a respectful, inclusive space.</a:t>
            </a:r>
          </a:p>
          <a:p>
            <a:pPr defTabSz="457189">
              <a:defRPr/>
            </a:pPr>
            <a:r>
              <a:rPr lang="en-US" sz="1450">
                <a:solidFill>
                  <a:srgbClr val="000000"/>
                </a:solidFill>
                <a:latin typeface="Open Sans" panose="020B0606030504020204" pitchFamily="34" charset="0"/>
                <a:ea typeface="Open Sans" panose="020B0606030504020204" pitchFamily="34" charset="0"/>
                <a:cs typeface="Open Sans" panose="020B0606030504020204" pitchFamily="34" charset="0"/>
              </a:rPr>
              <a:t>Find all our anti-oppression resources at:  </a:t>
            </a:r>
            <a:r>
              <a:rPr lang="en-US" sz="145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2"/>
              </a:rPr>
              <a:t>https://results.org/volunteers/anti-oppression/</a:t>
            </a:r>
            <a:r>
              <a:rPr lang="en-US" sz="145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 name="Rectangle 5">
            <a:extLst>
              <a:ext uri="{FF2B5EF4-FFF2-40B4-BE49-F238E27FC236}">
                <a16:creationId xmlns:a16="http://schemas.microsoft.com/office/drawing/2014/main" id="{6C542F64-7D1E-47E2-A286-B4E072C88045}"/>
              </a:ext>
            </a:extLst>
          </p:cNvPr>
          <p:cNvSpPr>
            <a:spLocks noChangeArrowheads="1"/>
          </p:cNvSpPr>
          <p:nvPr/>
        </p:nvSpPr>
        <p:spPr bwMode="auto">
          <a:xfrm>
            <a:off x="0" y="7802"/>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a:t>
            </a:fld>
            <a:endPar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5478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8802DC-81F6-E54C-B7AC-9FC84174A87A}"/>
              </a:ext>
            </a:extLst>
          </p:cNvPr>
          <p:cNvSpPr/>
          <p:nvPr/>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27680AD-C53A-4111-B3DB-13582B38FCD9}"/>
              </a:ext>
            </a:extLst>
          </p:cNvPr>
          <p:cNvSpPr>
            <a:spLocks noGrp="1"/>
          </p:cNvSpPr>
          <p:nvPr>
            <p:ph type="ctrTitle"/>
          </p:nvPr>
        </p:nvSpPr>
        <p:spPr>
          <a:xfrm>
            <a:off x="4184250" y="1361535"/>
            <a:ext cx="4119899" cy="597632"/>
          </a:xfrm>
        </p:spPr>
        <p:txBody>
          <a:bodyPr>
            <a:noAutofit/>
          </a:bodyPr>
          <a:lstStyle/>
          <a:p>
            <a:pPr algn="l"/>
            <a:r>
              <a:rPr lang="en-US" sz="3200" b="1">
                <a:solidFill>
                  <a:schemeClr val="bg1"/>
                </a:solidFill>
                <a:latin typeface="Open Sans"/>
                <a:ea typeface="Open Sans" panose="020B0606030504020204" pitchFamily="34" charset="0"/>
                <a:cs typeface="Open Sans" panose="020B0606030504020204" pitchFamily="34" charset="0"/>
              </a:rPr>
              <a:t>June 12-13, 2021</a:t>
            </a:r>
          </a:p>
        </p:txBody>
      </p:sp>
      <p:sp>
        <p:nvSpPr>
          <p:cNvPr id="8" name="TextBox 7">
            <a:extLst>
              <a:ext uri="{FF2B5EF4-FFF2-40B4-BE49-F238E27FC236}">
                <a16:creationId xmlns:a16="http://schemas.microsoft.com/office/drawing/2014/main" id="{DE073CD1-932F-6F43-887B-288A4ABED02C}"/>
              </a:ext>
            </a:extLst>
          </p:cNvPr>
          <p:cNvSpPr txBox="1"/>
          <p:nvPr/>
        </p:nvSpPr>
        <p:spPr>
          <a:xfrm>
            <a:off x="546341" y="301886"/>
            <a:ext cx="6544134" cy="131895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14000"/>
              </a:lnSpc>
              <a:spcBef>
                <a:spcPts val="0"/>
              </a:spcBef>
              <a:spcAft>
                <a:spcPts val="1000"/>
              </a:spcAft>
              <a:buClrTx/>
              <a:buSzTx/>
              <a:buFontTx/>
              <a:buNone/>
              <a:tabLst/>
              <a:defRPr/>
            </a:pPr>
            <a:r>
              <a:rPr kumimoji="0" lang="en-US" sz="3600" b="1" i="0" u="none" strike="noStrike" kern="1200" cap="none" spc="0" normalizeH="0" baseline="0" noProof="0">
                <a:ln>
                  <a:noFill/>
                </a:ln>
                <a:solidFill>
                  <a:srgbClr val="F0AA19"/>
                </a:solidFill>
                <a:effectLst/>
                <a:uLnTx/>
                <a:uFillTx/>
                <a:latin typeface="Open Sans"/>
                <a:ea typeface="Open Sans" panose="020B0606030504020204" pitchFamily="34" charset="0"/>
                <a:cs typeface="Open Sans" panose="020B0606030504020204" pitchFamily="34" charset="0"/>
              </a:rPr>
              <a:t>RESULTS International Conference</a:t>
            </a:r>
            <a:endParaRPr kumimoji="0" lang="en-US" sz="3600" b="0" i="0" u="none" strike="noStrike" kern="1200" cap="none" spc="0" normalizeH="0" baseline="0" noProof="0">
              <a:ln>
                <a:noFill/>
              </a:ln>
              <a:solidFill>
                <a:srgbClr val="F0AA19"/>
              </a:solidFill>
              <a:effectLst/>
              <a:uLnTx/>
              <a:uFillTx/>
              <a:latin typeface="Calibri"/>
              <a:ea typeface="+mn-ea"/>
              <a:cs typeface="+mn-cs"/>
            </a:endParaRPr>
          </a:p>
        </p:txBody>
      </p:sp>
      <p:pic>
        <p:nvPicPr>
          <p:cNvPr id="5" name="Picture 4" descr="A collage of a person&#10;&#10;Description automatically generated with medium confidence">
            <a:extLst>
              <a:ext uri="{FF2B5EF4-FFF2-40B4-BE49-F238E27FC236}">
                <a16:creationId xmlns:a16="http://schemas.microsoft.com/office/drawing/2014/main" id="{7CC6C463-2F33-A24B-BE16-E6E4297AB18F}"/>
              </a:ext>
            </a:extLst>
          </p:cNvPr>
          <p:cNvPicPr>
            <a:picLocks noChangeAspect="1"/>
          </p:cNvPicPr>
          <p:nvPr/>
        </p:nvPicPr>
        <p:blipFill>
          <a:blip r:embed="rId3"/>
          <a:stretch>
            <a:fillRect/>
          </a:stretch>
        </p:blipFill>
        <p:spPr>
          <a:xfrm>
            <a:off x="839851" y="1620837"/>
            <a:ext cx="2767972" cy="1781832"/>
          </a:xfrm>
          <a:prstGeom prst="rect">
            <a:avLst/>
          </a:prstGeom>
        </p:spPr>
      </p:pic>
      <p:sp>
        <p:nvSpPr>
          <p:cNvPr id="9" name="Title 1">
            <a:extLst>
              <a:ext uri="{FF2B5EF4-FFF2-40B4-BE49-F238E27FC236}">
                <a16:creationId xmlns:a16="http://schemas.microsoft.com/office/drawing/2014/main" id="{62E569F6-CEC4-ED4F-832D-E84E50FD19DC}"/>
              </a:ext>
            </a:extLst>
          </p:cNvPr>
          <p:cNvSpPr txBox="1">
            <a:spLocks/>
          </p:cNvSpPr>
          <p:nvPr/>
        </p:nvSpPr>
        <p:spPr>
          <a:xfrm>
            <a:off x="546341" y="3955759"/>
            <a:ext cx="8128102" cy="5976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200"/>
              </a:spcAft>
              <a:defRPr/>
            </a:pPr>
            <a:r>
              <a:rPr kumimoji="0" lang="en-US" sz="3200" b="0" i="0" u="none" strike="noStrike" kern="1200" cap="none" spc="0" normalizeH="0" baseline="0" noProof="0">
                <a:ln>
                  <a:noFill/>
                </a:ln>
                <a:solidFill>
                  <a:srgbClr val="F3F0E9"/>
                </a:solidFill>
                <a:effectLst/>
                <a:uLnTx/>
                <a:uFillTx/>
                <a:latin typeface="Open Sans"/>
                <a:ea typeface="Open Sans"/>
                <a:cs typeface="Open Sans"/>
              </a:rPr>
              <a:t>Register today! </a:t>
            </a:r>
            <a:r>
              <a:rPr kumimoji="0" lang="en-US" sz="3200" b="1" i="0" u="none" strike="noStrike" kern="1200" cap="none" spc="0" normalizeH="0" baseline="0" noProof="0">
                <a:ln>
                  <a:noFill/>
                </a:ln>
                <a:solidFill>
                  <a:srgbClr val="F3F0E9"/>
                </a:solidFill>
                <a:effectLst/>
                <a:uLnTx/>
                <a:uFillTx/>
                <a:latin typeface="Open Sans"/>
                <a:ea typeface="Open Sans"/>
                <a:cs typeface="Open Sans"/>
                <a:hlinkClick r:id="rId4"/>
              </a:rPr>
              <a:t>results.org/conference</a:t>
            </a:r>
            <a:r>
              <a:rPr lang="en-US" sz="3200" b="1">
                <a:solidFill>
                  <a:srgbClr val="F3F0E9"/>
                </a:solidFill>
                <a:latin typeface="Open Sans"/>
                <a:ea typeface="Open Sans"/>
                <a:cs typeface="Open Sans"/>
              </a:rPr>
              <a:t> </a:t>
            </a:r>
            <a:endParaRPr kumimoji="0" lang="en-US" sz="3200" b="1" i="0" u="none" strike="noStrike" kern="1200" cap="none" spc="0" normalizeH="0" baseline="0" noProof="0">
              <a:ln>
                <a:noFill/>
              </a:ln>
              <a:solidFill>
                <a:srgbClr val="F3F0E9"/>
              </a:solidFill>
              <a:effectLst/>
              <a:uLnTx/>
              <a:uFillTx/>
              <a:latin typeface="Open Sans"/>
              <a:ea typeface="Open Sans" panose="020B0606030504020204" pitchFamily="34" charset="0"/>
              <a:cs typeface="Open Sans" panose="020B0606030504020204" pitchFamily="34" charset="0"/>
            </a:endParaRPr>
          </a:p>
          <a:p>
            <a:pPr>
              <a:defRPr/>
            </a:pPr>
            <a:r>
              <a:rPr lang="en-US" sz="2200" b="1">
                <a:solidFill>
                  <a:srgbClr val="F3F0E9"/>
                </a:solidFill>
                <a:latin typeface="Open Sans"/>
                <a:ea typeface="Open Sans"/>
                <a:cs typeface="Open Sans"/>
              </a:rPr>
              <a:t>Please register </a:t>
            </a:r>
            <a:r>
              <a:rPr lang="en-US" sz="2200" b="1" u="sng">
                <a:solidFill>
                  <a:srgbClr val="F3F0E9"/>
                </a:solidFill>
                <a:latin typeface="Open Sans"/>
                <a:ea typeface="Open Sans"/>
                <a:cs typeface="Open Sans"/>
              </a:rPr>
              <a:t>today</a:t>
            </a:r>
            <a:r>
              <a:rPr lang="en-US" sz="2200" b="1">
                <a:solidFill>
                  <a:srgbClr val="F3F0E9"/>
                </a:solidFill>
                <a:latin typeface="Open Sans"/>
                <a:ea typeface="Open Sans"/>
                <a:cs typeface="Open Sans"/>
              </a:rPr>
              <a:t> if you plan to participate in </a:t>
            </a:r>
          </a:p>
          <a:p>
            <a:pPr>
              <a:defRPr/>
            </a:pPr>
            <a:r>
              <a:rPr lang="en-US" sz="2200" b="1">
                <a:solidFill>
                  <a:srgbClr val="F3F0E9"/>
                </a:solidFill>
                <a:latin typeface="Open Sans"/>
                <a:ea typeface="Open Sans"/>
                <a:cs typeface="Open Sans"/>
              </a:rPr>
              <a:t>Advocacy Week</a:t>
            </a:r>
            <a:endParaRPr lang="en-US"/>
          </a:p>
        </p:txBody>
      </p:sp>
      <p:sp>
        <p:nvSpPr>
          <p:cNvPr id="11" name="Title 1">
            <a:extLst>
              <a:ext uri="{FF2B5EF4-FFF2-40B4-BE49-F238E27FC236}">
                <a16:creationId xmlns:a16="http://schemas.microsoft.com/office/drawing/2014/main" id="{758D804F-BB04-904A-97AB-72171A303CF6}"/>
              </a:ext>
            </a:extLst>
          </p:cNvPr>
          <p:cNvSpPr txBox="1">
            <a:spLocks/>
          </p:cNvSpPr>
          <p:nvPr/>
        </p:nvSpPr>
        <p:spPr>
          <a:xfrm>
            <a:off x="4133995" y="1921284"/>
            <a:ext cx="4797032" cy="1502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C000"/>
                </a:solidFill>
                <a:effectLst/>
                <a:uLnTx/>
                <a:uFillTx/>
                <a:latin typeface="Open Sans"/>
                <a:ea typeface="Open Sans" panose="020B0606030504020204" pitchFamily="34" charset="0"/>
                <a:cs typeface="Open Sans" panose="020B0606030504020204" pitchFamily="34" charset="0"/>
              </a:rPr>
              <a:t>Interactive online event</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C000"/>
                </a:solidFill>
                <a:effectLst/>
                <a:uLnTx/>
                <a:uFillTx/>
                <a:latin typeface="Open Sans"/>
                <a:ea typeface="Open Sans" panose="020B0606030504020204" pitchFamily="34" charset="0"/>
                <a:cs typeface="Open Sans" panose="020B0606030504020204" pitchFamily="34" charset="0"/>
              </a:rPr>
              <a:t>Exciting speakers</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C000"/>
                </a:solidFill>
                <a:effectLst/>
                <a:uLnTx/>
                <a:uFillTx/>
                <a:latin typeface="Open Sans"/>
                <a:ea typeface="Open Sans" panose="020B0606030504020204" pitchFamily="34" charset="0"/>
                <a:cs typeface="Open Sans" panose="020B0606030504020204" pitchFamily="34" charset="0"/>
              </a:rPr>
              <a:t>Advocacy skill &amp; issue workshops</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a:solidFill>
                  <a:srgbClr val="FFC000"/>
                </a:solidFill>
                <a:latin typeface="Open Sans"/>
                <a:ea typeface="Open Sans" panose="020B0606030504020204" pitchFamily="34" charset="0"/>
                <a:cs typeface="Open Sans" panose="020B0606030504020204" pitchFamily="34" charset="0"/>
              </a:rPr>
              <a:t>Coordinated Advocacy Week, June 14-18</a:t>
            </a:r>
            <a:endParaRPr kumimoji="0" lang="en-US" sz="1800" b="0" i="0" u="none" strike="noStrike" kern="1200" cap="none" spc="0" normalizeH="0" baseline="0" noProof="0">
              <a:ln>
                <a:noFill/>
              </a:ln>
              <a:solidFill>
                <a:srgbClr val="FFC000"/>
              </a:solidFill>
              <a:effectLst/>
              <a:uLnTx/>
              <a:uFillTx/>
              <a:latin typeface="Open Sans"/>
              <a:ea typeface="Open Sans" panose="020B0606030504020204" pitchFamily="34" charset="0"/>
              <a:cs typeface="Open Sans" panose="020B0606030504020204" pitchFamily="34" charset="0"/>
            </a:endParaRPr>
          </a:p>
        </p:txBody>
      </p:sp>
      <p:pic>
        <p:nvPicPr>
          <p:cNvPr id="13" name="Picture 12" descr="Text&#10;&#10;Description automatically generated with low confidence">
            <a:extLst>
              <a:ext uri="{FF2B5EF4-FFF2-40B4-BE49-F238E27FC236}">
                <a16:creationId xmlns:a16="http://schemas.microsoft.com/office/drawing/2014/main" id="{9729CDA5-83DA-FC40-896C-0B796D26F2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93171" y="213737"/>
            <a:ext cx="941995" cy="751113"/>
          </a:xfrm>
          <a:prstGeom prst="rect">
            <a:avLst/>
          </a:prstGeom>
        </p:spPr>
      </p:pic>
      <p:sp>
        <p:nvSpPr>
          <p:cNvPr id="10" name="Slide Number Placeholder 6">
            <a:extLst>
              <a:ext uri="{FF2B5EF4-FFF2-40B4-BE49-F238E27FC236}">
                <a16:creationId xmlns:a16="http://schemas.microsoft.com/office/drawing/2014/main" id="{A014AAB6-B899-425A-8E49-F02FE7114F79}"/>
              </a:ext>
            </a:extLst>
          </p:cNvPr>
          <p:cNvSpPr>
            <a:spLocks noGrp="1"/>
          </p:cNvSpPr>
          <p:nvPr>
            <p:ph type="sldNum" sz="quarter" idx="12"/>
          </p:nvPr>
        </p:nvSpPr>
        <p:spPr>
          <a:xfrm>
            <a:off x="0" y="9834"/>
            <a:ext cx="457200" cy="273844"/>
          </a:xfrm>
        </p:spPr>
        <p:txBody>
          <a:bodyPr/>
          <a:lstStyle/>
          <a:p>
            <a:pPr algn="ctr"/>
            <a:fld id="{307E6868-079E-1649-B8D1-459B42CE4DE3}" type="slidenum">
              <a:rPr lang="en-US"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t>20</a:t>
            </a:fld>
            <a:endParaRPr lang="en-US"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2026064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319455"/>
            <a:ext cx="9143999" cy="874553"/>
          </a:xfrm>
        </p:spPr>
        <p:txBody>
          <a:bodyPr>
            <a:noAutofit/>
          </a:bodyPr>
          <a:lstStyle/>
          <a:p>
            <a:r>
              <a:rPr lang="en-US" sz="2800" b="1">
                <a:solidFill>
                  <a:schemeClr val="bg1"/>
                </a:solidFill>
                <a:latin typeface="Open Sans"/>
                <a:ea typeface="Open Sans"/>
                <a:cs typeface="Open Sans"/>
              </a:rPr>
              <a:t>Suggested Housing Talking Points</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pPr defTabSz="457189"/>
            <a:fld id="{307E6868-079E-1649-B8D1-459B42CE4DE3}" type="slidenum">
              <a:rPr lang="en-US" dirty="0">
                <a:solidFill>
                  <a:srgbClr val="000000"/>
                </a:solidFill>
              </a:rPr>
              <a:pPr defTabSz="457189"/>
              <a:t>22</a:t>
            </a:fld>
            <a:endParaRPr lang="en-US">
              <a:solidFill>
                <a:srgbClr val="000000"/>
              </a:solidFill>
            </a:endParaRPr>
          </a:p>
        </p:txBody>
      </p:sp>
      <p:sp>
        <p:nvSpPr>
          <p:cNvPr id="8" name="Content Placeholder 2">
            <a:extLst>
              <a:ext uri="{FF2B5EF4-FFF2-40B4-BE49-F238E27FC236}">
                <a16:creationId xmlns:a16="http://schemas.microsoft.com/office/drawing/2014/main" id="{0BEC43DD-6097-420F-90C3-9384855B8B5F}"/>
              </a:ext>
            </a:extLst>
          </p:cNvPr>
          <p:cNvSpPr>
            <a:spLocks noGrp="1"/>
          </p:cNvSpPr>
          <p:nvPr>
            <p:ph idx="1"/>
          </p:nvPr>
        </p:nvSpPr>
        <p:spPr>
          <a:xfrm>
            <a:off x="230522" y="1157970"/>
            <a:ext cx="8538414" cy="3480866"/>
          </a:xfrm>
          <a:solidFill>
            <a:srgbClr val="29B5CF"/>
          </a:solidFill>
        </p:spPr>
        <p:txBody>
          <a:bodyPr vert="horz" lIns="91440" tIns="45720" rIns="91440" bIns="45720" rtlCol="0" anchor="t">
            <a:noAutofit/>
          </a:bodyPr>
          <a:lstStyle/>
          <a:p>
            <a:pPr>
              <a:lnSpc>
                <a:spcPct val="114000"/>
              </a:lnSpc>
              <a:spcBef>
                <a:spcPts val="0"/>
              </a:spcBef>
            </a:pPr>
            <a:r>
              <a:rPr lang="en-US" sz="2400">
                <a:latin typeface="Open Sans"/>
                <a:ea typeface="Open Sans"/>
                <a:cs typeface="Open Sans"/>
              </a:rPr>
              <a:t>Key data</a:t>
            </a:r>
          </a:p>
          <a:p>
            <a:pPr>
              <a:lnSpc>
                <a:spcPct val="113999"/>
              </a:lnSpc>
              <a:spcBef>
                <a:spcPts val="0"/>
              </a:spcBef>
            </a:pPr>
            <a:r>
              <a:rPr lang="en-US" sz="2400">
                <a:latin typeface="Open Sans"/>
                <a:ea typeface="Open Sans"/>
                <a:cs typeface="Open Sans"/>
              </a:rPr>
              <a:t>Rents + Home Prices in your neighborhood</a:t>
            </a:r>
            <a:endParaRPr lang="en-US"/>
          </a:p>
          <a:p>
            <a:pPr>
              <a:lnSpc>
                <a:spcPct val="113999"/>
              </a:lnSpc>
              <a:spcBef>
                <a:spcPts val="0"/>
              </a:spcBef>
            </a:pPr>
            <a:r>
              <a:rPr lang="en-US" sz="2400">
                <a:latin typeface="Open Sans"/>
                <a:ea typeface="Open Sans"/>
                <a:cs typeface="Open Sans"/>
              </a:rPr>
              <a:t>Rent Affordability / Rent/Mortgage Burdens</a:t>
            </a:r>
            <a:endParaRPr lang="en-US" sz="2400">
              <a:latin typeface="Open Sans" panose="020B0606030504020204" pitchFamily="34" charset="0"/>
              <a:ea typeface="Open Sans" panose="020B0606030504020204" pitchFamily="34" charset="0"/>
              <a:cs typeface="Open Sans" panose="020B0606030504020204" pitchFamily="34" charset="0"/>
            </a:endParaRPr>
          </a:p>
          <a:p>
            <a:pPr>
              <a:lnSpc>
                <a:spcPct val="113999"/>
              </a:lnSpc>
              <a:spcBef>
                <a:spcPts val="0"/>
              </a:spcBef>
            </a:pPr>
            <a:r>
              <a:rPr lang="en-US" sz="2400">
                <a:latin typeface="Open Sans"/>
                <a:ea typeface="Open Sans"/>
                <a:cs typeface="Open Sans"/>
              </a:rPr>
              <a:t>Importance of housing stability – including your own story!</a:t>
            </a:r>
            <a:endParaRPr lang="en-US"/>
          </a:p>
          <a:p>
            <a:pPr>
              <a:lnSpc>
                <a:spcPct val="113999"/>
              </a:lnSpc>
              <a:spcBef>
                <a:spcPts val="0"/>
              </a:spcBef>
            </a:pPr>
            <a:r>
              <a:rPr lang="en-US" sz="2400">
                <a:latin typeface="Open Sans"/>
                <a:ea typeface="Open Sans"/>
                <a:cs typeface="Open Sans"/>
              </a:rPr>
              <a:t>Evictions</a:t>
            </a:r>
          </a:p>
          <a:p>
            <a:pPr>
              <a:lnSpc>
                <a:spcPct val="113999"/>
              </a:lnSpc>
              <a:spcBef>
                <a:spcPts val="0"/>
              </a:spcBef>
            </a:pPr>
            <a:r>
              <a:rPr lang="en-US" sz="2400">
                <a:latin typeface="Open Sans"/>
                <a:ea typeface="Open Sans"/>
                <a:cs typeface="Open Sans"/>
              </a:rPr>
              <a:t>Homelessness</a:t>
            </a:r>
          </a:p>
          <a:p>
            <a:pPr>
              <a:lnSpc>
                <a:spcPct val="114000"/>
              </a:lnSpc>
              <a:spcBef>
                <a:spcPts val="0"/>
              </a:spcBef>
              <a:spcAft>
                <a:spcPts val="600"/>
              </a:spcAft>
            </a:pPr>
            <a:endParaRPr lang="en-US" sz="2400">
              <a:latin typeface="Open Sans"/>
              <a:ea typeface="Open Sans" panose="020B0606030504020204" pitchFamily="34" charset="0"/>
              <a:cs typeface="Open Sans"/>
            </a:endParaRPr>
          </a:p>
          <a:p>
            <a:pPr>
              <a:lnSpc>
                <a:spcPct val="114000"/>
              </a:lnSpc>
              <a:spcBef>
                <a:spcPts val="0"/>
              </a:spcBef>
              <a:spcAft>
                <a:spcPts val="600"/>
              </a:spcAft>
            </a:pPr>
            <a:endParaRPr lang="en-US" sz="2400">
              <a:latin typeface="Calibri"/>
              <a:ea typeface="Open Sans" panose="020B0606030504020204" pitchFamily="34" charset="0"/>
              <a:cs typeface="Calibri"/>
            </a:endParaRPr>
          </a:p>
          <a:p>
            <a:pPr algn="ctr">
              <a:lnSpc>
                <a:spcPct val="124000"/>
              </a:lnSpc>
              <a:spcBef>
                <a:spcPts val="0"/>
              </a:spcBef>
            </a:pPr>
            <a:endParaRPr lang="en-US" sz="2800">
              <a:latin typeface="Open Sans" panose="020B0606030504020204" pitchFamily="34" charset="0"/>
              <a:ea typeface="Open Sans" panose="020B0606030504020204" pitchFamily="34" charset="0"/>
              <a:cs typeface="Open Sans" panose="020B0606030504020204" pitchFamily="34" charset="0"/>
            </a:endParaRPr>
          </a:p>
          <a:p>
            <a:pPr algn="ctr">
              <a:lnSpc>
                <a:spcPct val="124000"/>
              </a:lnSpc>
              <a:spcBef>
                <a:spcPts val="0"/>
              </a:spcBef>
            </a:pP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3771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261606"/>
            <a:ext cx="9144000" cy="708891"/>
          </a:xfrm>
        </p:spPr>
        <p:txBody>
          <a:bodyPr>
            <a:normAutofit/>
          </a:bodyPr>
          <a:lstStyle/>
          <a:p>
            <a:r>
              <a:rPr lang="en-US" sz="3200" b="1">
                <a:latin typeface="Open Sans"/>
              </a:rPr>
              <a:t>Visual: Previous CTC </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200" b="1" i="0" u="none" strike="noStrike" kern="120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Child Tax Credit for a Single Parent with One Child, Tax Year 2019">
            <a:extLst>
              <a:ext uri="{FF2B5EF4-FFF2-40B4-BE49-F238E27FC236}">
                <a16:creationId xmlns:a16="http://schemas.microsoft.com/office/drawing/2014/main" id="{8BFA280B-6395-481D-B19B-DA54CEA33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199" y="970497"/>
            <a:ext cx="5593601" cy="402649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1C42BF3-C32C-4D67-A9E6-507562B83000}"/>
              </a:ext>
            </a:extLst>
          </p:cNvPr>
          <p:cNvSpPr>
            <a:spLocks noGrp="1"/>
          </p:cNvSpPr>
          <p:nvPr>
            <p:ph idx="1"/>
          </p:nvPr>
        </p:nvSpPr>
        <p:spPr>
          <a:xfrm>
            <a:off x="68196" y="3158138"/>
            <a:ext cx="2075649" cy="1298601"/>
          </a:xfrm>
        </p:spPr>
        <p:txBody>
          <a:bodyPr vert="horz" lIns="91440" tIns="45720" rIns="91440" bIns="45720" rtlCol="0" anchor="t">
            <a:noAutofit/>
          </a:bodyPr>
          <a:lstStyle/>
          <a:p>
            <a:pPr marL="0" indent="0">
              <a:lnSpc>
                <a:spcPct val="124000"/>
              </a:lnSpc>
              <a:spcBef>
                <a:spcPts val="0"/>
              </a:spcBef>
              <a:spcAft>
                <a:spcPts val="600"/>
              </a:spcAft>
              <a:buNone/>
            </a:pPr>
            <a:r>
              <a:rPr lang="en-US" sz="1600">
                <a:latin typeface="Open Sans" panose="020B0606030504020204" pitchFamily="34" charset="0"/>
                <a:ea typeface="Open Sans" panose="020B0606030504020204" pitchFamily="34" charset="0"/>
                <a:cs typeface="Open Sans" panose="020B0606030504020204" pitchFamily="34" charset="0"/>
              </a:rPr>
              <a:t>Flat here since families under $2,500 in income do not get any CTC</a:t>
            </a:r>
          </a:p>
        </p:txBody>
      </p:sp>
      <p:cxnSp>
        <p:nvCxnSpPr>
          <p:cNvPr id="4" name="Straight Arrow Connector 3">
            <a:extLst>
              <a:ext uri="{FF2B5EF4-FFF2-40B4-BE49-F238E27FC236}">
                <a16:creationId xmlns:a16="http://schemas.microsoft.com/office/drawing/2014/main" id="{75B5B61D-6F42-4368-995C-BB777225A858}"/>
              </a:ext>
            </a:extLst>
          </p:cNvPr>
          <p:cNvCxnSpPr>
            <a:cxnSpLocks/>
          </p:cNvCxnSpPr>
          <p:nvPr/>
        </p:nvCxnSpPr>
        <p:spPr>
          <a:xfrm>
            <a:off x="1638300" y="3680460"/>
            <a:ext cx="1066800" cy="37338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12DB3C3F-EE6A-4EE4-B7C9-76770389FD8B}"/>
              </a:ext>
            </a:extLst>
          </p:cNvPr>
          <p:cNvSpPr txBox="1">
            <a:spLocks/>
          </p:cNvSpPr>
          <p:nvPr/>
        </p:nvSpPr>
        <p:spPr>
          <a:xfrm>
            <a:off x="6880538" y="1529241"/>
            <a:ext cx="2075649" cy="95530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4000"/>
              </a:lnSpc>
              <a:spcBef>
                <a:spcPts val="0"/>
              </a:spcBef>
              <a:spcAft>
                <a:spcPts val="600"/>
              </a:spcAft>
              <a:buClrTx/>
              <a:buSzTx/>
              <a:buFont typeface="Arial"/>
              <a:buNone/>
              <a:tabLst/>
              <a:defRPr/>
            </a:pPr>
            <a:r>
              <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TCJA = 2017 tax law (passed via budget reconciliation)</a:t>
            </a:r>
          </a:p>
        </p:txBody>
      </p:sp>
    </p:spTree>
    <p:extLst>
      <p:ext uri="{BB962C8B-B14F-4D97-AF65-F5344CB8AC3E}">
        <p14:creationId xmlns:p14="http://schemas.microsoft.com/office/powerpoint/2010/main" val="392139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nchor="ctr">
            <a:normAutofit/>
          </a:bodyPr>
          <a:lstStyle/>
          <a:p>
            <a:pPr>
              <a:lnSpc>
                <a:spcPct val="90000"/>
              </a:lnSpc>
              <a:spcAft>
                <a:spcPts val="600"/>
              </a:spcAft>
            </a:pPr>
            <a:fld id="{307E6868-079E-1649-B8D1-459B42CE4DE3}" type="slidenum">
              <a:rPr lang="en-US" dirty="0" smtClean="0">
                <a:solidFill>
                  <a:schemeClr val="tx1"/>
                </a:solidFill>
              </a:rPr>
              <a:pPr>
                <a:lnSpc>
                  <a:spcPct val="90000"/>
                </a:lnSpc>
                <a:spcAft>
                  <a:spcPts val="600"/>
                </a:spcAft>
              </a:pPr>
              <a:t>24</a:t>
            </a:fld>
            <a:endParaRPr lang="en-US">
              <a:solidFill>
                <a:schemeClr val="tx1"/>
              </a:solidFill>
            </a:endParaRPr>
          </a:p>
        </p:txBody>
      </p:sp>
      <p:sp>
        <p:nvSpPr>
          <p:cNvPr id="8" name="Title 1">
            <a:extLst>
              <a:ext uri="{FF2B5EF4-FFF2-40B4-BE49-F238E27FC236}">
                <a16:creationId xmlns:a16="http://schemas.microsoft.com/office/drawing/2014/main" id="{F5E58F94-713D-4147-845F-379EF1C8D4A5}"/>
              </a:ext>
            </a:extLst>
          </p:cNvPr>
          <p:cNvSpPr>
            <a:spLocks noGrp="1"/>
          </p:cNvSpPr>
          <p:nvPr>
            <p:ph type="title"/>
          </p:nvPr>
        </p:nvSpPr>
        <p:spPr>
          <a:xfrm>
            <a:off x="6103917" y="1281204"/>
            <a:ext cx="2909454" cy="2447648"/>
          </a:xfrm>
        </p:spPr>
        <p:txBody>
          <a:bodyPr>
            <a:normAutofit/>
          </a:bodyPr>
          <a:lstStyle/>
          <a:p>
            <a:pPr algn="l"/>
            <a:r>
              <a:rPr lang="en-US" sz="3200" b="1">
                <a:latin typeface="Open Sans"/>
              </a:rPr>
              <a:t>Child Tax Credit changes key</a:t>
            </a:r>
          </a:p>
        </p:txBody>
      </p:sp>
      <p:pic>
        <p:nvPicPr>
          <p:cNvPr id="3" name="Picture 2" descr="Diagram&#10;&#10;Description automatically generated with medium confidence">
            <a:extLst>
              <a:ext uri="{FF2B5EF4-FFF2-40B4-BE49-F238E27FC236}">
                <a16:creationId xmlns:a16="http://schemas.microsoft.com/office/drawing/2014/main" id="{AF0EFC5C-7A5B-4F54-A35F-75AA4C644BA3}"/>
              </a:ext>
            </a:extLst>
          </p:cNvPr>
          <p:cNvPicPr>
            <a:picLocks noChangeAspect="1"/>
          </p:cNvPicPr>
          <p:nvPr/>
        </p:nvPicPr>
        <p:blipFill>
          <a:blip r:embed="rId3"/>
          <a:stretch>
            <a:fillRect/>
          </a:stretch>
        </p:blipFill>
        <p:spPr>
          <a:xfrm>
            <a:off x="364830" y="-9834"/>
            <a:ext cx="5136750" cy="5143500"/>
          </a:xfrm>
          <a:prstGeom prst="rect">
            <a:avLst/>
          </a:prstGeom>
        </p:spPr>
      </p:pic>
    </p:spTree>
    <p:extLst>
      <p:ext uri="{BB962C8B-B14F-4D97-AF65-F5344CB8AC3E}">
        <p14:creationId xmlns:p14="http://schemas.microsoft.com/office/powerpoint/2010/main" val="263947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146756"/>
            <a:ext cx="9144000" cy="708891"/>
          </a:xfrm>
        </p:spPr>
        <p:txBody>
          <a:bodyPr>
            <a:normAutofit/>
          </a:bodyPr>
          <a:lstStyle/>
          <a:p>
            <a:r>
              <a:rPr lang="en-US" sz="3200" b="1">
                <a:latin typeface="Open Sans"/>
              </a:rPr>
              <a:t>Visual: Expanding CTC </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200" b="1" i="0" u="none" strike="noStrike" kern="120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C7A0DA16-DC18-40A6-9EAB-72642F3C2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59" y="855647"/>
            <a:ext cx="5756681" cy="414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133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1" y="198918"/>
            <a:ext cx="9144000" cy="708891"/>
          </a:xfrm>
        </p:spPr>
        <p:txBody>
          <a:bodyPr>
            <a:normAutofit/>
          </a:bodyPr>
          <a:lstStyle/>
          <a:p>
            <a:r>
              <a:rPr lang="en-US" sz="3200" b="1">
                <a:latin typeface="Open Sans"/>
              </a:rPr>
              <a:t>Visual: Expanding EITC</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26</a:t>
            </a:fld>
            <a:endParaRPr lang="en-US">
              <a:solidFill>
                <a:schemeClr val="tx1"/>
              </a:solidFill>
            </a:endParaRPr>
          </a:p>
        </p:txBody>
      </p:sp>
      <p:pic>
        <p:nvPicPr>
          <p:cNvPr id="1028" name="Picture 4">
            <a:extLst>
              <a:ext uri="{FF2B5EF4-FFF2-40B4-BE49-F238E27FC236}">
                <a16:creationId xmlns:a16="http://schemas.microsoft.com/office/drawing/2014/main" id="{8A1886D2-BE5D-4180-AFDE-C0A5E14F56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2652" y="855647"/>
            <a:ext cx="5718695" cy="411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81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88043" y="488043"/>
            <a:ext cx="51435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C9157D9-542D-458E-AB77-CDF77F1851A6}"/>
              </a:ext>
            </a:extLst>
          </p:cNvPr>
          <p:cNvSpPr>
            <a:spLocks noGrp="1"/>
          </p:cNvSpPr>
          <p:nvPr>
            <p:ph type="title"/>
          </p:nvPr>
        </p:nvSpPr>
        <p:spPr>
          <a:xfrm>
            <a:off x="338637" y="1301143"/>
            <a:ext cx="2824112" cy="2541215"/>
          </a:xfrm>
        </p:spPr>
        <p:txBody>
          <a:bodyPr anchor="ctr">
            <a:normAutofit/>
          </a:bodyPr>
          <a:lstStyle/>
          <a:p>
            <a:r>
              <a:rPr lang="en-US"/>
              <a:t>Make Corporations Pay Their Fair Share</a:t>
            </a:r>
          </a:p>
        </p:txBody>
      </p:sp>
      <p:sp>
        <p:nvSpPr>
          <p:cNvPr id="3" name="Content Placeholder 2">
            <a:extLst>
              <a:ext uri="{FF2B5EF4-FFF2-40B4-BE49-F238E27FC236}">
                <a16:creationId xmlns:a16="http://schemas.microsoft.com/office/drawing/2014/main" id="{287CA639-90A3-46C1-9FD5-65F7C55ECA14}"/>
              </a:ext>
            </a:extLst>
          </p:cNvPr>
          <p:cNvSpPr>
            <a:spLocks noGrp="1"/>
          </p:cNvSpPr>
          <p:nvPr>
            <p:ph idx="1"/>
          </p:nvPr>
        </p:nvSpPr>
        <p:spPr>
          <a:xfrm>
            <a:off x="4506051" y="734245"/>
            <a:ext cx="4023914" cy="3675011"/>
          </a:xfrm>
          <a:effectLst/>
        </p:spPr>
        <p:txBody>
          <a:bodyPr>
            <a:normAutofit/>
          </a:bodyPr>
          <a:lstStyle/>
          <a:p>
            <a:r>
              <a:rPr lang="en-US" sz="1500"/>
              <a:t>A Trump-era tax break reduced the top corporate tax rate from 35 percent to 21 percent.</a:t>
            </a:r>
          </a:p>
          <a:p>
            <a:r>
              <a:rPr lang="en-US" sz="1500"/>
              <a:t>This tax cut deprived the country of needed revenues— an estimated $200 billion annually</a:t>
            </a:r>
          </a:p>
          <a:p>
            <a:r>
              <a:rPr lang="en-US" sz="1500"/>
              <a:t>It benefited wealthy (mostly white &amp; male) shareholders instead of low-income workers.</a:t>
            </a:r>
          </a:p>
          <a:p>
            <a:r>
              <a:rPr lang="en-US" sz="1500"/>
              <a:t>The American Jobs Plan proposed raising the corporate tax rate and closing other corporate tax loopholes.</a:t>
            </a:r>
          </a:p>
        </p:txBody>
      </p:sp>
    </p:spTree>
    <p:extLst>
      <p:ext uri="{BB962C8B-B14F-4D97-AF65-F5344CB8AC3E}">
        <p14:creationId xmlns:p14="http://schemas.microsoft.com/office/powerpoint/2010/main" val="2633080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F0A8-DEB7-456F-AC73-CE3D1DC0366F}"/>
              </a:ext>
            </a:extLst>
          </p:cNvPr>
          <p:cNvSpPr>
            <a:spLocks noGrp="1"/>
          </p:cNvSpPr>
          <p:nvPr>
            <p:ph type="title"/>
          </p:nvPr>
        </p:nvSpPr>
        <p:spPr>
          <a:xfrm>
            <a:off x="607500" y="335391"/>
            <a:ext cx="7928999" cy="727838"/>
          </a:xfrm>
        </p:spPr>
        <p:txBody>
          <a:bodyPr>
            <a:normAutofit fontScale="90000"/>
          </a:bodyPr>
          <a:lstStyle/>
          <a:p>
            <a:r>
              <a:rPr lang="en-US" sz="2775"/>
              <a:t>Make Wealthy Individuals Pay Their Fair Share</a:t>
            </a:r>
          </a:p>
        </p:txBody>
      </p:sp>
      <p:sp>
        <p:nvSpPr>
          <p:cNvPr id="3" name="Content Placeholder 2">
            <a:extLst>
              <a:ext uri="{FF2B5EF4-FFF2-40B4-BE49-F238E27FC236}">
                <a16:creationId xmlns:a16="http://schemas.microsoft.com/office/drawing/2014/main" id="{B89E6326-0CA7-451F-BA8A-3034B4684B29}"/>
              </a:ext>
            </a:extLst>
          </p:cNvPr>
          <p:cNvSpPr>
            <a:spLocks noGrp="1"/>
          </p:cNvSpPr>
          <p:nvPr>
            <p:ph idx="1"/>
          </p:nvPr>
        </p:nvSpPr>
        <p:spPr>
          <a:xfrm>
            <a:off x="155122" y="1809750"/>
            <a:ext cx="3849375" cy="2998359"/>
          </a:xfrm>
        </p:spPr>
        <p:txBody>
          <a:bodyPr>
            <a:normAutofit/>
          </a:bodyPr>
          <a:lstStyle/>
          <a:p>
            <a:r>
              <a:rPr lang="en-US"/>
              <a:t>Trump-era tax cuts lowered the top tax rate from 39.6 percent to 37 percent</a:t>
            </a:r>
          </a:p>
          <a:p>
            <a:r>
              <a:rPr lang="en-US"/>
              <a:t>The top rate only applies to the very wealthiest people—who are disproportionately white and male.</a:t>
            </a:r>
          </a:p>
          <a:p>
            <a:r>
              <a:rPr lang="en-US"/>
              <a:t>As the top tax rate goes down, income inequality gets worse </a:t>
            </a:r>
            <a:r>
              <a:rPr lang="en-US">
                <a:sym typeface="Wingdings" panose="05000000000000000000" pitchFamily="2" charset="2"/>
              </a:rPr>
              <a:t> </a:t>
            </a:r>
            <a:endParaRPr lang="en-US"/>
          </a:p>
          <a:p>
            <a:r>
              <a:rPr lang="en-US"/>
              <a:t>The American Families Plan proposes restoring this tax rate.</a:t>
            </a:r>
          </a:p>
          <a:p>
            <a:endParaRPr lang="en-US" sz="1200"/>
          </a:p>
        </p:txBody>
      </p:sp>
      <p:pic>
        <p:nvPicPr>
          <p:cNvPr id="5" name="Picture 4" descr="Chart, line chart&#10;&#10;Description automatically generated">
            <a:extLst>
              <a:ext uri="{FF2B5EF4-FFF2-40B4-BE49-F238E27FC236}">
                <a16:creationId xmlns:a16="http://schemas.microsoft.com/office/drawing/2014/main" id="{A3CEB69E-C67F-4409-A59B-A14D662F532B}"/>
              </a:ext>
            </a:extLst>
          </p:cNvPr>
          <p:cNvPicPr>
            <a:picLocks noChangeAspect="1"/>
          </p:cNvPicPr>
          <p:nvPr/>
        </p:nvPicPr>
        <p:blipFill>
          <a:blip r:embed="rId2"/>
          <a:stretch>
            <a:fillRect/>
          </a:stretch>
        </p:blipFill>
        <p:spPr>
          <a:xfrm>
            <a:off x="3901891" y="1809750"/>
            <a:ext cx="4983029" cy="3064564"/>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010511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A89C-006E-47EB-8F62-05FFCE183AC6}"/>
              </a:ext>
            </a:extLst>
          </p:cNvPr>
          <p:cNvSpPr>
            <a:spLocks noGrp="1"/>
          </p:cNvSpPr>
          <p:nvPr>
            <p:ph type="title"/>
          </p:nvPr>
        </p:nvSpPr>
        <p:spPr/>
        <p:txBody>
          <a:bodyPr/>
          <a:lstStyle/>
          <a:p>
            <a:r>
              <a:rPr lang="en-US"/>
              <a:t>Tax Income From Wealth Like Income From Work</a:t>
            </a:r>
          </a:p>
        </p:txBody>
      </p:sp>
      <p:sp>
        <p:nvSpPr>
          <p:cNvPr id="3" name="Content Placeholder 2">
            <a:extLst>
              <a:ext uri="{FF2B5EF4-FFF2-40B4-BE49-F238E27FC236}">
                <a16:creationId xmlns:a16="http://schemas.microsoft.com/office/drawing/2014/main" id="{B9E26BAA-DB89-42ED-82E2-8CD11FFFC5DC}"/>
              </a:ext>
            </a:extLst>
          </p:cNvPr>
          <p:cNvSpPr>
            <a:spLocks noGrp="1"/>
          </p:cNvSpPr>
          <p:nvPr>
            <p:ph idx="1"/>
          </p:nvPr>
        </p:nvSpPr>
        <p:spPr/>
        <p:txBody>
          <a:bodyPr>
            <a:normAutofit fontScale="85000" lnSpcReduction="10000"/>
          </a:bodyPr>
          <a:lstStyle/>
          <a:p>
            <a:r>
              <a:rPr lang="en-US" sz="1800"/>
              <a:t>Wealthy people receive a significant amount of their income from their wealth—selling assets like boats, stocks, and businesses—not from working.</a:t>
            </a:r>
          </a:p>
          <a:p>
            <a:r>
              <a:rPr lang="en-US" sz="1800"/>
              <a:t>This income is taxed at a lower rate (20 percent at most).</a:t>
            </a:r>
          </a:p>
          <a:p>
            <a:r>
              <a:rPr lang="en-US" sz="1800"/>
              <a:t>Wealthy people can delay paying these taxes and sometimes avoid paying them entirely.</a:t>
            </a:r>
          </a:p>
          <a:p>
            <a:r>
              <a:rPr lang="en-US" sz="1800"/>
              <a:t>Women and people of color are more likely to receive income from working—and have less wealth--and so benefit from this tax break less.</a:t>
            </a:r>
          </a:p>
          <a:p>
            <a:r>
              <a:rPr lang="en-US" sz="1800"/>
              <a:t>The American Families Plan includes raising tax rates on capital gains on households making over $1 million &amp; ending the "stepped up" basis loophole. </a:t>
            </a:r>
          </a:p>
          <a:p>
            <a:endParaRPr lang="en-US"/>
          </a:p>
        </p:txBody>
      </p:sp>
    </p:spTree>
    <p:extLst>
      <p:ext uri="{BB962C8B-B14F-4D97-AF65-F5344CB8AC3E}">
        <p14:creationId xmlns:p14="http://schemas.microsoft.com/office/powerpoint/2010/main" val="46979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361950" y="1"/>
            <a:ext cx="7772400" cy="706170"/>
          </a:xfrm>
        </p:spPr>
        <p:txBody>
          <a:bodyPr>
            <a:normAutofit/>
          </a:bodyPr>
          <a:lstStyle/>
          <a:p>
            <a:r>
              <a:rPr lang="en-US" sz="3200" b="1">
                <a:latin typeface="Open Sans"/>
                <a:ea typeface="Open Sans"/>
                <a:cs typeface="Open Sans"/>
              </a:rPr>
              <a:t>May is AAPI Heritage Month</a:t>
            </a:r>
            <a:endParaRPr lang="en-US" sz="3200" b="1">
              <a:latin typeface="Open Sans"/>
              <a:ea typeface="Open Sans" panose="020B0606030504020204" pitchFamily="34" charset="0"/>
              <a:cs typeface="Open Sans" panose="020B0606030504020204" pitchFamily="34" charset="0"/>
            </a:endParaRPr>
          </a:p>
        </p:txBody>
      </p:sp>
      <p:sp>
        <p:nvSpPr>
          <p:cNvPr id="8" name="Rectangle 5">
            <a:extLst>
              <a:ext uri="{FF2B5EF4-FFF2-40B4-BE49-F238E27FC236}">
                <a16:creationId xmlns:a16="http://schemas.microsoft.com/office/drawing/2014/main" id="{6C542F64-7D1E-47E2-A286-B4E072C88045}"/>
              </a:ext>
            </a:extLst>
          </p:cNvPr>
          <p:cNvSpPr>
            <a:spLocks noChangeArrowheads="1"/>
          </p:cNvSpPr>
          <p:nvPr/>
        </p:nvSpPr>
        <p:spPr bwMode="auto">
          <a:xfrm>
            <a:off x="0" y="7802"/>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a:t>
            </a:fld>
            <a:endPar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Graphical user interface, text, application, chat or text message&#10;&#10;Description automatically generated">
            <a:extLst>
              <a:ext uri="{FF2B5EF4-FFF2-40B4-BE49-F238E27FC236}">
                <a16:creationId xmlns:a16="http://schemas.microsoft.com/office/drawing/2014/main" id="{F9BC564F-3A84-47DA-B610-42B7077F97FF}"/>
              </a:ext>
            </a:extLst>
          </p:cNvPr>
          <p:cNvPicPr>
            <a:picLocks noChangeAspect="1"/>
          </p:cNvPicPr>
          <p:nvPr/>
        </p:nvPicPr>
        <p:blipFill>
          <a:blip r:embed="rId3"/>
          <a:stretch>
            <a:fillRect/>
          </a:stretch>
        </p:blipFill>
        <p:spPr>
          <a:xfrm>
            <a:off x="5647864" y="666750"/>
            <a:ext cx="2096423" cy="3476625"/>
          </a:xfrm>
          <a:prstGeom prst="rect">
            <a:avLst/>
          </a:prstGeom>
        </p:spPr>
      </p:pic>
      <p:pic>
        <p:nvPicPr>
          <p:cNvPr id="3" name="Picture 4">
            <a:extLst>
              <a:ext uri="{FF2B5EF4-FFF2-40B4-BE49-F238E27FC236}">
                <a16:creationId xmlns:a16="http://schemas.microsoft.com/office/drawing/2014/main" id="{69399DC2-BEE8-4786-9FA8-2A83A8DFD790}"/>
              </a:ext>
            </a:extLst>
          </p:cNvPr>
          <p:cNvPicPr>
            <a:picLocks noChangeAspect="1"/>
          </p:cNvPicPr>
          <p:nvPr/>
        </p:nvPicPr>
        <p:blipFill>
          <a:blip r:embed="rId4"/>
          <a:stretch>
            <a:fillRect/>
          </a:stretch>
        </p:blipFill>
        <p:spPr>
          <a:xfrm>
            <a:off x="619125" y="614143"/>
            <a:ext cx="4562475" cy="4143815"/>
          </a:xfrm>
          <a:prstGeom prst="rect">
            <a:avLst/>
          </a:prstGeom>
        </p:spPr>
      </p:pic>
      <p:sp>
        <p:nvSpPr>
          <p:cNvPr id="5" name="TextBox 4">
            <a:extLst>
              <a:ext uri="{FF2B5EF4-FFF2-40B4-BE49-F238E27FC236}">
                <a16:creationId xmlns:a16="http://schemas.microsoft.com/office/drawing/2014/main" id="{F2755EB8-2557-4398-B503-6914C10B1B52}"/>
              </a:ext>
            </a:extLst>
          </p:cNvPr>
          <p:cNvSpPr txBox="1"/>
          <p:nvPr/>
        </p:nvSpPr>
        <p:spPr>
          <a:xfrm>
            <a:off x="514350" y="4648200"/>
            <a:ext cx="513397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Open Sans"/>
                <a:ea typeface="Open Sans"/>
                <a:cs typeface="Open Sans"/>
              </a:rPr>
              <a:t>https://www.npr.org/2021/05/18/997847571/congress-passes-bill-to-counter-the-rise-in-anti-asian-hate-crimes</a:t>
            </a:r>
          </a:p>
        </p:txBody>
      </p:sp>
      <p:sp>
        <p:nvSpPr>
          <p:cNvPr id="7" name="TextBox 6">
            <a:extLst>
              <a:ext uri="{FF2B5EF4-FFF2-40B4-BE49-F238E27FC236}">
                <a16:creationId xmlns:a16="http://schemas.microsoft.com/office/drawing/2014/main" id="{63AA1D42-5C37-4ADC-A990-CB96B2A05E74}"/>
              </a:ext>
            </a:extLst>
          </p:cNvPr>
          <p:cNvSpPr txBox="1"/>
          <p:nvPr/>
        </p:nvSpPr>
        <p:spPr>
          <a:xfrm>
            <a:off x="5543550" y="4257675"/>
            <a:ext cx="303847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Open Sans"/>
                <a:ea typeface="Open Sans"/>
                <a:cs typeface="Open Sans"/>
              </a:rPr>
              <a:t>Source: National Alliance to End Homelessness; https://endhomelessness.org/state-of-homelessness-a-look-at-race-and-ethnicity/</a:t>
            </a:r>
          </a:p>
        </p:txBody>
      </p:sp>
    </p:spTree>
    <p:extLst>
      <p:ext uri="{BB962C8B-B14F-4D97-AF65-F5344CB8AC3E}">
        <p14:creationId xmlns:p14="http://schemas.microsoft.com/office/powerpoint/2010/main" val="123748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pic>
        <p:nvPicPr>
          <p:cNvPr id="1026" name="Picture 2" descr="Do I have to pay tax on my South African inheritance? | FinGlobal">
            <a:extLst>
              <a:ext uri="{FF2B5EF4-FFF2-40B4-BE49-F238E27FC236}">
                <a16:creationId xmlns:a16="http://schemas.microsoft.com/office/drawing/2014/main" id="{21B0EBD1-685D-4FA3-BF1C-5180551DEBBC}"/>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3434"/>
          <a:stretch/>
        </p:blipFill>
        <p:spPr bwMode="auto">
          <a:xfrm>
            <a:off x="15" y="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6CAD56-69F8-4C8E-9E66-294B83DDA006}"/>
              </a:ext>
            </a:extLst>
          </p:cNvPr>
          <p:cNvSpPr>
            <a:spLocks noGrp="1"/>
          </p:cNvSpPr>
          <p:nvPr>
            <p:ph type="title"/>
          </p:nvPr>
        </p:nvSpPr>
        <p:spPr>
          <a:xfrm>
            <a:off x="607500" y="335391"/>
            <a:ext cx="7928999" cy="727838"/>
          </a:xfrm>
        </p:spPr>
        <p:txBody>
          <a:bodyPr>
            <a:normAutofit/>
          </a:bodyPr>
          <a:lstStyle/>
          <a:p>
            <a:r>
              <a:rPr lang="en-US"/>
              <a:t>Tax Inheritance Meaningfully </a:t>
            </a:r>
          </a:p>
        </p:txBody>
      </p:sp>
      <p:sp>
        <p:nvSpPr>
          <p:cNvPr id="3" name="Content Placeholder 2">
            <a:extLst>
              <a:ext uri="{FF2B5EF4-FFF2-40B4-BE49-F238E27FC236}">
                <a16:creationId xmlns:a16="http://schemas.microsoft.com/office/drawing/2014/main" id="{7465EAF8-7485-4738-ABAF-DEE7698AC98A}"/>
              </a:ext>
            </a:extLst>
          </p:cNvPr>
          <p:cNvSpPr>
            <a:spLocks noGrp="1"/>
          </p:cNvSpPr>
          <p:nvPr>
            <p:ph idx="1"/>
          </p:nvPr>
        </p:nvSpPr>
        <p:spPr>
          <a:xfrm>
            <a:off x="607500" y="2080726"/>
            <a:ext cx="7915931" cy="2727383"/>
          </a:xfrm>
        </p:spPr>
        <p:txBody>
          <a:bodyPr>
            <a:normAutofit/>
          </a:bodyPr>
          <a:lstStyle/>
          <a:p>
            <a:r>
              <a:rPr lang="en-US" sz="1800"/>
              <a:t>Trump-era tax breaks made the estate tax much less effective—in 2018, only .06 percent of estates were taxed. </a:t>
            </a:r>
            <a:r>
              <a:rPr lang="en-US" sz="1800">
                <a:latin typeface="Calibri" panose="020F0502020204030204" pitchFamily="34" charset="0"/>
                <a:ea typeface="Calibri" panose="020F0502020204030204" pitchFamily="34" charset="0"/>
                <a:cs typeface="Arial" panose="020B0604020202020204" pitchFamily="34" charset="0"/>
              </a:rPr>
              <a:t> </a:t>
            </a:r>
          </a:p>
          <a:p>
            <a:r>
              <a:rPr lang="en-US" sz="1800">
                <a:latin typeface="Century Gothic" panose="020B0502020202020204" pitchFamily="34" charset="0"/>
                <a:ea typeface="Calibri" panose="020F0502020204030204" pitchFamily="34" charset="0"/>
                <a:cs typeface="Arial" panose="020B0604020202020204" pitchFamily="34" charset="0"/>
              </a:rPr>
              <a:t>Inheritance plays a huge role in wealth disparities. It accounts for 40 percent of all wealth!</a:t>
            </a:r>
          </a:p>
          <a:p>
            <a:r>
              <a:rPr lang="en-US" sz="1800">
                <a:latin typeface="Century Gothic" panose="020B0502020202020204" pitchFamily="34" charset="0"/>
                <a:ea typeface="Calibri" panose="020F0502020204030204" pitchFamily="34" charset="0"/>
                <a:cs typeface="Arial" panose="020B0604020202020204" pitchFamily="34" charset="0"/>
              </a:rPr>
              <a:t>The estate tax is a powerful took for leveling the playing field between those who inherit wealth (disproportionately white families) and those who rely on income from labor (disproportionately people of color). </a:t>
            </a:r>
            <a:endParaRPr lang="en-US" sz="1800"/>
          </a:p>
        </p:txBody>
      </p:sp>
    </p:spTree>
    <p:extLst>
      <p:ext uri="{BB962C8B-B14F-4D97-AF65-F5344CB8AC3E}">
        <p14:creationId xmlns:p14="http://schemas.microsoft.com/office/powerpoint/2010/main" val="1178699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82ECD51C-A253-4695-956A-303985F9E8D2}"/>
              </a:ext>
            </a:extLst>
          </p:cNvPr>
          <p:cNvSpPr>
            <a:spLocks noGrp="1"/>
          </p:cNvSpPr>
          <p:nvPr>
            <p:ph type="title"/>
          </p:nvPr>
        </p:nvSpPr>
        <p:spPr>
          <a:xfrm>
            <a:off x="723900" y="913857"/>
            <a:ext cx="2390489" cy="3315788"/>
          </a:xfrm>
          <a:effectLst/>
        </p:spPr>
        <p:txBody>
          <a:bodyPr anchor="ctr">
            <a:normAutofit/>
          </a:bodyPr>
          <a:lstStyle/>
          <a:p>
            <a:pPr algn="r"/>
            <a:r>
              <a:rPr lang="en-US" sz="2400">
                <a:solidFill>
                  <a:schemeClr val="tx1"/>
                </a:solidFill>
              </a:rPr>
              <a:t>Enforce Tax Laws Against the Rich &amp; Powerful</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26" y="1272583"/>
            <a:ext cx="0" cy="2598335"/>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666087-024B-4068-838E-687C50351F5A}"/>
              </a:ext>
            </a:extLst>
          </p:cNvPr>
          <p:cNvSpPr>
            <a:spLocks noGrp="1"/>
          </p:cNvSpPr>
          <p:nvPr>
            <p:ph idx="1"/>
          </p:nvPr>
        </p:nvSpPr>
        <p:spPr>
          <a:xfrm>
            <a:off x="3860063" y="913856"/>
            <a:ext cx="5218615" cy="3674472"/>
          </a:xfrm>
          <a:effectLst/>
        </p:spPr>
        <p:txBody>
          <a:bodyPr>
            <a:normAutofit/>
          </a:bodyPr>
          <a:lstStyle/>
          <a:p>
            <a:r>
              <a:rPr lang="en-US" sz="1500"/>
              <a:t>IRS funding has been slashed by a third in recent years, decreasing tax enforcement against corporations and the very rich. </a:t>
            </a:r>
          </a:p>
          <a:p>
            <a:r>
              <a:rPr lang="en-US" sz="1500"/>
              <a:t>Many wealthy individuals and corporations are able to avoid paying their taxes at all. </a:t>
            </a:r>
          </a:p>
          <a:p>
            <a:r>
              <a:rPr lang="en-US" sz="1500"/>
              <a:t>This causes (at least) a $600 billion loss in revenues a year—revenues that could have been invested in women &amp; families. </a:t>
            </a:r>
          </a:p>
          <a:p>
            <a:r>
              <a:rPr lang="en-US" sz="1500"/>
              <a:t>The American Families Plan would increase IRS funding to boost enforcement against those with the highest incomes.</a:t>
            </a:r>
          </a:p>
          <a:p>
            <a:endParaRPr lang="en-US" sz="1200"/>
          </a:p>
          <a:p>
            <a:endParaRPr lang="en-US" sz="1200"/>
          </a:p>
        </p:txBody>
      </p:sp>
    </p:spTree>
    <p:extLst>
      <p:ext uri="{BB962C8B-B14F-4D97-AF65-F5344CB8AC3E}">
        <p14:creationId xmlns:p14="http://schemas.microsoft.com/office/powerpoint/2010/main" val="2713255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32</a:t>
            </a:fld>
            <a:endParaRPr lang="en-US">
              <a:solidFill>
                <a:schemeClr val="tx1"/>
              </a:solidFill>
            </a:endParaRPr>
          </a:p>
        </p:txBody>
      </p:sp>
      <p:sp>
        <p:nvSpPr>
          <p:cNvPr id="4" name="Content Placeholder 3">
            <a:extLst>
              <a:ext uri="{FF2B5EF4-FFF2-40B4-BE49-F238E27FC236}">
                <a16:creationId xmlns:a16="http://schemas.microsoft.com/office/drawing/2014/main" id="{5AF94A10-925C-4DDC-AF24-C6D50E7F40EC}"/>
              </a:ext>
            </a:extLst>
          </p:cNvPr>
          <p:cNvSpPr>
            <a:spLocks noGrp="1"/>
          </p:cNvSpPr>
          <p:nvPr>
            <p:ph idx="1"/>
          </p:nvPr>
        </p:nvSpPr>
        <p:spPr>
          <a:xfrm>
            <a:off x="457200" y="1819850"/>
            <a:ext cx="8229600" cy="1012075"/>
          </a:xfrm>
        </p:spPr>
        <p:txBody>
          <a:bodyPr vert="horz" lIns="91440" tIns="45720" rIns="91440" bIns="45720" rtlCol="0" anchor="t">
            <a:noAutofit/>
          </a:bodyPr>
          <a:lstStyle/>
          <a:p>
            <a:pPr marL="0" indent="0" algn="ctr">
              <a:buNone/>
            </a:pPr>
            <a:r>
              <a:rPr lang="en-US" sz="6400" b="1">
                <a:latin typeface="Open Sans"/>
              </a:rPr>
              <a:t>Questions?</a:t>
            </a:r>
            <a:endParaRPr lang="en-US" sz="6400">
              <a:cs typeface="Calibri"/>
            </a:endParaRPr>
          </a:p>
        </p:txBody>
      </p:sp>
    </p:spTree>
    <p:extLst>
      <p:ext uri="{BB962C8B-B14F-4D97-AF65-F5344CB8AC3E}">
        <p14:creationId xmlns:p14="http://schemas.microsoft.com/office/powerpoint/2010/main" val="191569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283678"/>
            <a:ext cx="9143999" cy="341153"/>
          </a:xfrm>
        </p:spPr>
        <p:txBody>
          <a:bodyPr>
            <a:noAutofit/>
          </a:bodyPr>
          <a:lstStyle/>
          <a:p>
            <a:r>
              <a:rPr lang="en-US" sz="3600" b="1">
                <a:solidFill>
                  <a:schemeClr val="bg1"/>
                </a:solidFill>
                <a:latin typeface="Open Sans"/>
              </a:rPr>
              <a:t>U.S. Poverty “Asks”</a:t>
            </a:r>
            <a:endParaRPr lang="en-US" sz="3600" b="1" u="sng">
              <a:solidFill>
                <a:schemeClr val="bg1"/>
              </a:solidFill>
              <a:latin typeface="Open Sans"/>
              <a:ea typeface="Open Sans"/>
              <a:cs typeface="Open Sans"/>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pPr defTabSz="457189"/>
            <a:fld id="{307E6868-079E-1649-B8D1-459B42CE4DE3}" type="slidenum">
              <a:rPr lang="en-US" dirty="0">
                <a:solidFill>
                  <a:srgbClr val="000000"/>
                </a:solidFill>
              </a:rPr>
              <a:pPr defTabSz="457189"/>
              <a:t>4</a:t>
            </a:fld>
            <a:endParaRPr lang="en-US">
              <a:solidFill>
                <a:srgbClr val="000000"/>
              </a:solidFill>
            </a:endParaRPr>
          </a:p>
        </p:txBody>
      </p:sp>
      <p:sp>
        <p:nvSpPr>
          <p:cNvPr id="8" name="Content Placeholder 2">
            <a:extLst>
              <a:ext uri="{FF2B5EF4-FFF2-40B4-BE49-F238E27FC236}">
                <a16:creationId xmlns:a16="http://schemas.microsoft.com/office/drawing/2014/main" id="{0BEC43DD-6097-420F-90C3-9384855B8B5F}"/>
              </a:ext>
            </a:extLst>
          </p:cNvPr>
          <p:cNvSpPr>
            <a:spLocks noGrp="1"/>
          </p:cNvSpPr>
          <p:nvPr>
            <p:ph idx="1"/>
          </p:nvPr>
        </p:nvSpPr>
        <p:spPr>
          <a:xfrm>
            <a:off x="230522" y="1060397"/>
            <a:ext cx="8538414" cy="3480866"/>
          </a:xfrm>
          <a:solidFill>
            <a:srgbClr val="29B5CF"/>
          </a:solidFill>
        </p:spPr>
        <p:txBody>
          <a:bodyPr vert="horz" lIns="91440" tIns="45720" rIns="91440" bIns="45720" rtlCol="0" anchor="t">
            <a:noAutofit/>
          </a:bodyPr>
          <a:lstStyle/>
          <a:p>
            <a:pPr marL="0" indent="0">
              <a:lnSpc>
                <a:spcPct val="114000"/>
              </a:lnSpc>
              <a:spcBef>
                <a:spcPts val="0"/>
              </a:spcBef>
              <a:buNone/>
            </a:pPr>
            <a:r>
              <a:rPr lang="en-US" sz="2800" b="1">
                <a:latin typeface="Open Sans"/>
                <a:ea typeface="Open Sans"/>
                <a:cs typeface="Open Sans"/>
              </a:rPr>
              <a:t>Urge them to speak to leadership, urging them to focus on bold and long-term anti-poverty policies</a:t>
            </a:r>
            <a:r>
              <a:rPr lang="en-US" sz="2800">
                <a:latin typeface="Open Sans"/>
                <a:ea typeface="Open Sans"/>
                <a:cs typeface="Open Sans"/>
              </a:rPr>
              <a:t>: </a:t>
            </a:r>
            <a:endParaRPr lang="en-US" sz="2800">
              <a:latin typeface="Open Sans"/>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800">
                <a:latin typeface="Open Sans"/>
                <a:ea typeface="Open Sans"/>
                <a:cs typeface="Open Sans"/>
              </a:rPr>
              <a:t>Making 2021 EITC/CTC provisions permanent</a:t>
            </a:r>
          </a:p>
          <a:p>
            <a:pPr>
              <a:lnSpc>
                <a:spcPct val="114000"/>
              </a:lnSpc>
              <a:spcBef>
                <a:spcPts val="0"/>
              </a:spcBef>
              <a:spcAft>
                <a:spcPts val="600"/>
              </a:spcAft>
            </a:pPr>
            <a:r>
              <a:rPr lang="en-US" sz="2800">
                <a:latin typeface="Open Sans"/>
                <a:ea typeface="Open Sans"/>
                <a:cs typeface="Open Sans"/>
              </a:rPr>
              <a:t>Rental assistance (likely via Housing Choice Vouchers) should be universal for all those who qualify – with multi-year guaranteed funding </a:t>
            </a:r>
          </a:p>
          <a:p>
            <a:pPr>
              <a:lnSpc>
                <a:spcPct val="114000"/>
              </a:lnSpc>
              <a:spcBef>
                <a:spcPts val="0"/>
              </a:spcBef>
              <a:spcAft>
                <a:spcPts val="600"/>
              </a:spcAft>
            </a:pPr>
            <a:endParaRPr lang="en-US" sz="2400">
              <a:latin typeface="Open Sans"/>
              <a:ea typeface="+mn-lt"/>
              <a:cs typeface="+mn-lt"/>
            </a:endParaRPr>
          </a:p>
          <a:p>
            <a:pPr algn="ctr">
              <a:lnSpc>
                <a:spcPct val="124000"/>
              </a:lnSpc>
              <a:spcBef>
                <a:spcPts val="0"/>
              </a:spcBef>
            </a:pPr>
            <a:endParaRPr lang="en-US" sz="2800">
              <a:latin typeface="Open Sans"/>
              <a:ea typeface="Open Sans" panose="020B0606030504020204" pitchFamily="34" charset="0"/>
              <a:cs typeface="Open Sans" panose="020B0606030504020204" pitchFamily="34" charset="0"/>
            </a:endParaRPr>
          </a:p>
          <a:p>
            <a:pPr algn="ctr">
              <a:lnSpc>
                <a:spcPct val="124000"/>
              </a:lnSpc>
              <a:spcBef>
                <a:spcPts val="0"/>
              </a:spcBef>
            </a:pPr>
            <a:endParaRPr lang="en-US" sz="2800" b="1">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951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E58F94-713D-4147-845F-379EF1C8D4A5}"/>
              </a:ext>
            </a:extLst>
          </p:cNvPr>
          <p:cNvSpPr>
            <a:spLocks noGrp="1"/>
          </p:cNvSpPr>
          <p:nvPr>
            <p:ph type="title"/>
          </p:nvPr>
        </p:nvSpPr>
        <p:spPr>
          <a:xfrm>
            <a:off x="122927" y="205979"/>
            <a:ext cx="7735764" cy="857250"/>
          </a:xfrm>
        </p:spPr>
        <p:txBody>
          <a:bodyPr anchor="ctr">
            <a:noAutofit/>
          </a:bodyPr>
          <a:lstStyle/>
          <a:p>
            <a:r>
              <a:rPr lang="en-US" sz="2600" b="1">
                <a:latin typeface="Open Sans"/>
                <a:ea typeface="Open Sans"/>
                <a:cs typeface="Open Sans"/>
              </a:rPr>
              <a:t>Housing Unaffordability + Instability Persist</a:t>
            </a:r>
          </a:p>
        </p:txBody>
      </p:sp>
      <p:sp>
        <p:nvSpPr>
          <p:cNvPr id="13" name="Content Placeholder 3">
            <a:extLst>
              <a:ext uri="{FF2B5EF4-FFF2-40B4-BE49-F238E27FC236}">
                <a16:creationId xmlns:a16="http://schemas.microsoft.com/office/drawing/2014/main" id="{CFF70CB3-CCED-4654-8442-BE86B2E9D085}"/>
              </a:ext>
            </a:extLst>
          </p:cNvPr>
          <p:cNvSpPr>
            <a:spLocks noGrp="1"/>
          </p:cNvSpPr>
          <p:nvPr>
            <p:ph sz="half" idx="2"/>
          </p:nvPr>
        </p:nvSpPr>
        <p:spPr>
          <a:xfrm>
            <a:off x="4962525" y="1066801"/>
            <a:ext cx="4048125" cy="3137297"/>
          </a:xfrm>
        </p:spPr>
        <p:txBody>
          <a:bodyPr vert="horz" lIns="91440" tIns="45720" rIns="91440" bIns="45720" rtlCol="0" anchor="t">
            <a:normAutofit fontScale="85000" lnSpcReduction="20000"/>
          </a:bodyPr>
          <a:lstStyle/>
          <a:p>
            <a:r>
              <a:rPr lang="en-US" sz="1400" b="1">
                <a:solidFill>
                  <a:srgbClr val="0070C0"/>
                </a:solidFill>
                <a:latin typeface="Open Sans"/>
                <a:ea typeface="+mn-lt"/>
                <a:cs typeface="+mn-lt"/>
              </a:rPr>
              <a:t>33</a:t>
            </a:r>
            <a:r>
              <a:rPr lang="en-US" sz="1400">
                <a:latin typeface="Open Sans"/>
                <a:ea typeface="+mn-lt"/>
                <a:cs typeface="+mn-lt"/>
              </a:rPr>
              <a:t> - Percentage of adults living in households not current on rent or mortgage where eviction or foreclosure in the next two months is either very likely or somewhat likely</a:t>
            </a:r>
          </a:p>
          <a:p>
            <a:endParaRPr lang="en-US" sz="1400">
              <a:solidFill>
                <a:srgbClr val="000000"/>
              </a:solidFill>
              <a:latin typeface="Open Sans"/>
              <a:ea typeface="+mn-lt"/>
              <a:cs typeface="+mn-lt"/>
            </a:endParaRPr>
          </a:p>
          <a:p>
            <a:r>
              <a:rPr lang="en-US" sz="1400" b="1">
                <a:solidFill>
                  <a:srgbClr val="0070C0"/>
                </a:solidFill>
                <a:latin typeface="Open Sans"/>
                <a:ea typeface="+mn-lt"/>
                <a:cs typeface="+mn-lt"/>
              </a:rPr>
              <a:t>7.48 million</a:t>
            </a:r>
            <a:r>
              <a:rPr lang="en-US" sz="1400">
                <a:latin typeface="Open Sans"/>
                <a:ea typeface="+mn-lt"/>
                <a:cs typeface="+mn-lt"/>
              </a:rPr>
              <a:t> - # of adults who are not current on rent or mortgage payments and who have slight or no confidence that their household can pay next month’s rent or mortgage on time</a:t>
            </a:r>
            <a:endParaRPr lang="en-US">
              <a:latin typeface="Open Sans"/>
              <a:ea typeface="Open Sans"/>
              <a:cs typeface="Open Sans"/>
            </a:endParaRPr>
          </a:p>
          <a:p>
            <a:pPr marL="0" indent="0">
              <a:buNone/>
            </a:pPr>
            <a:endParaRPr lang="en-US" sz="1400">
              <a:latin typeface="Open Sans"/>
              <a:ea typeface="+mn-lt"/>
              <a:cs typeface="+mn-lt"/>
            </a:endParaRPr>
          </a:p>
          <a:p>
            <a:endParaRPr lang="en-US" sz="1400">
              <a:latin typeface="Open Sans"/>
              <a:ea typeface="+mn-lt"/>
              <a:cs typeface="+mn-lt"/>
            </a:endParaRPr>
          </a:p>
          <a:p>
            <a:endParaRPr lang="en-US" sz="1400">
              <a:latin typeface="Open Sans"/>
              <a:ea typeface="+mn-lt"/>
              <a:cs typeface="+mn-lt"/>
            </a:endParaRPr>
          </a:p>
          <a:p>
            <a:endParaRPr lang="en-US" sz="1400">
              <a:latin typeface="Open Sans"/>
              <a:ea typeface="+mn-lt"/>
              <a:cs typeface="+mn-lt"/>
            </a:endParaRPr>
          </a:p>
          <a:p>
            <a:r>
              <a:rPr lang="en-US" sz="1400">
                <a:latin typeface="Open Sans"/>
                <a:ea typeface="+mn-lt"/>
                <a:cs typeface="+mn-lt"/>
              </a:rPr>
              <a:t>In the 5 states and 27 cities, landlords have filed for </a:t>
            </a:r>
            <a:r>
              <a:rPr lang="en-US" sz="1400" b="1">
                <a:solidFill>
                  <a:srgbClr val="0070C0"/>
                </a:solidFill>
                <a:latin typeface="Open Sans"/>
                <a:ea typeface="+mn-lt"/>
                <a:cs typeface="+mn-lt"/>
              </a:rPr>
              <a:t>342,289</a:t>
            </a:r>
            <a:r>
              <a:rPr lang="en-US" sz="1400">
                <a:latin typeface="Open Sans"/>
                <a:ea typeface="+mn-lt"/>
                <a:cs typeface="+mn-lt"/>
              </a:rPr>
              <a:t> evictions during the pandemic.</a:t>
            </a:r>
            <a:endParaRPr lang="en-US">
              <a:solidFill>
                <a:srgbClr val="000000"/>
              </a:solidFill>
              <a:latin typeface="Open Sans"/>
              <a:ea typeface="Open Sans"/>
              <a:cs typeface="Open Sans"/>
            </a:endParaRPr>
          </a:p>
          <a:p>
            <a:r>
              <a:rPr lang="en-US" sz="1400" b="1">
                <a:solidFill>
                  <a:srgbClr val="0070C0"/>
                </a:solidFill>
                <a:latin typeface="Open Sans"/>
                <a:ea typeface="Open Sans"/>
                <a:cs typeface="Calibri"/>
              </a:rPr>
              <a:t>4,912</a:t>
            </a:r>
            <a:r>
              <a:rPr lang="en-US" sz="1400">
                <a:latin typeface="Open Sans"/>
                <a:ea typeface="Open Sans"/>
                <a:cs typeface="Calibri"/>
              </a:rPr>
              <a:t> evictions were filed last week.</a:t>
            </a:r>
            <a:r>
              <a:rPr lang="en-US">
                <a:latin typeface="Open Sans"/>
                <a:ea typeface="Open Sans"/>
                <a:cs typeface="Calibri"/>
              </a:rPr>
              <a:t> </a:t>
            </a:r>
            <a:endParaRPr lang="en-US">
              <a:latin typeface="Open Sans"/>
              <a:ea typeface="Open Sans"/>
              <a:cs typeface="Open Sans"/>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2092"/>
            <a:ext cx="457200" cy="273844"/>
          </a:xfrm>
        </p:spPr>
        <p:txBody>
          <a:bodyPr anchor="ctr">
            <a:normAutofit/>
          </a:bodyPr>
          <a:lstStyle/>
          <a:p>
            <a:pPr>
              <a:lnSpc>
                <a:spcPct val="90000"/>
              </a:lnSpc>
              <a:spcAft>
                <a:spcPts val="600"/>
              </a:spcAft>
            </a:pPr>
            <a:fld id="{307E6868-079E-1649-B8D1-459B42CE4DE3}" type="slidenum">
              <a:rPr lang="en-US" dirty="0" smtClean="0"/>
              <a:pPr>
                <a:lnSpc>
                  <a:spcPct val="90000"/>
                </a:lnSpc>
                <a:spcAft>
                  <a:spcPts val="600"/>
                </a:spcAft>
              </a:pPr>
              <a:t>5</a:t>
            </a:fld>
            <a:endParaRPr lang="en-US"/>
          </a:p>
        </p:txBody>
      </p:sp>
      <p:sp>
        <p:nvSpPr>
          <p:cNvPr id="3" name="TextBox 2">
            <a:extLst>
              <a:ext uri="{FF2B5EF4-FFF2-40B4-BE49-F238E27FC236}">
                <a16:creationId xmlns:a16="http://schemas.microsoft.com/office/drawing/2014/main" id="{F5038650-F144-4F80-AE52-E59A70DDACE0}"/>
              </a:ext>
            </a:extLst>
          </p:cNvPr>
          <p:cNvSpPr txBox="1"/>
          <p:nvPr/>
        </p:nvSpPr>
        <p:spPr>
          <a:xfrm>
            <a:off x="5300932" y="4149485"/>
            <a:ext cx="37717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Open Sans"/>
                <a:ea typeface="Open Sans"/>
                <a:cs typeface="Open Sans"/>
              </a:rPr>
              <a:t>Source: https://evictionlab.org/eviction-tracking/</a:t>
            </a:r>
          </a:p>
        </p:txBody>
      </p:sp>
      <p:sp>
        <p:nvSpPr>
          <p:cNvPr id="4" name="TextBox 3">
            <a:extLst>
              <a:ext uri="{FF2B5EF4-FFF2-40B4-BE49-F238E27FC236}">
                <a16:creationId xmlns:a16="http://schemas.microsoft.com/office/drawing/2014/main" id="{E2586568-D0D9-477B-8740-D5FD821104AB}"/>
              </a:ext>
            </a:extLst>
          </p:cNvPr>
          <p:cNvSpPr txBox="1"/>
          <p:nvPr/>
        </p:nvSpPr>
        <p:spPr>
          <a:xfrm>
            <a:off x="450730" y="4553669"/>
            <a:ext cx="469492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Open Sans"/>
                <a:ea typeface="Open Sans"/>
                <a:cs typeface="Open Sans"/>
              </a:rPr>
              <a:t>Source: </a:t>
            </a:r>
            <a:r>
              <a:rPr lang="en-US" sz="1100">
                <a:ea typeface="+mn-lt"/>
                <a:cs typeface="+mn-lt"/>
                <a:hlinkClick r:id="rId3"/>
              </a:rPr>
              <a:t>https://www.census.gov/data/experimental-data-products/household-pulse-survey.html</a:t>
            </a:r>
            <a:r>
              <a:rPr lang="en-US" sz="1100">
                <a:ea typeface="+mn-lt"/>
                <a:cs typeface="+mn-lt"/>
              </a:rPr>
              <a:t> </a:t>
            </a:r>
            <a:endParaRPr lang="en-US" sz="1100">
              <a:latin typeface="Open Sans"/>
              <a:ea typeface="Open Sans"/>
              <a:cs typeface="Open Sans"/>
            </a:endParaRPr>
          </a:p>
        </p:txBody>
      </p:sp>
      <p:sp>
        <p:nvSpPr>
          <p:cNvPr id="9" name="TextBox 8">
            <a:extLst>
              <a:ext uri="{FF2B5EF4-FFF2-40B4-BE49-F238E27FC236}">
                <a16:creationId xmlns:a16="http://schemas.microsoft.com/office/drawing/2014/main" id="{F1AB414D-BF8F-4EBF-B041-87B723C55DF0}"/>
              </a:ext>
            </a:extLst>
          </p:cNvPr>
          <p:cNvSpPr txBox="1"/>
          <p:nvPr/>
        </p:nvSpPr>
        <p:spPr>
          <a:xfrm>
            <a:off x="5298954" y="2496269"/>
            <a:ext cx="376147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Open Sans"/>
                <a:ea typeface="Open Sans"/>
                <a:cs typeface="Open Sans"/>
              </a:rPr>
              <a:t>Source: US Census Bureau – Household Pulse Survey</a:t>
            </a:r>
            <a:endParaRPr lang="en-US" sz="1100">
              <a:latin typeface="Calibri"/>
              <a:ea typeface="Open Sans"/>
              <a:cs typeface="Calibri"/>
            </a:endParaRPr>
          </a:p>
        </p:txBody>
      </p:sp>
      <p:pic>
        <p:nvPicPr>
          <p:cNvPr id="2" name="Picture 5" descr="Map&#10;&#10;Description automatically generated">
            <a:extLst>
              <a:ext uri="{FF2B5EF4-FFF2-40B4-BE49-F238E27FC236}">
                <a16:creationId xmlns:a16="http://schemas.microsoft.com/office/drawing/2014/main" id="{B8B5F119-6B2E-4401-BA17-BA1247BEFBE7}"/>
              </a:ext>
            </a:extLst>
          </p:cNvPr>
          <p:cNvPicPr>
            <a:picLocks noChangeAspect="1"/>
          </p:cNvPicPr>
          <p:nvPr/>
        </p:nvPicPr>
        <p:blipFill>
          <a:blip r:embed="rId4"/>
          <a:stretch>
            <a:fillRect/>
          </a:stretch>
        </p:blipFill>
        <p:spPr>
          <a:xfrm>
            <a:off x="224287" y="810981"/>
            <a:ext cx="4694926" cy="3597018"/>
          </a:xfrm>
          <a:prstGeom prst="rect">
            <a:avLst/>
          </a:prstGeom>
        </p:spPr>
      </p:pic>
    </p:spTree>
    <p:extLst>
      <p:ext uri="{BB962C8B-B14F-4D97-AF65-F5344CB8AC3E}">
        <p14:creationId xmlns:p14="http://schemas.microsoft.com/office/powerpoint/2010/main" val="297324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E58F94-713D-4147-845F-379EF1C8D4A5}"/>
              </a:ext>
            </a:extLst>
          </p:cNvPr>
          <p:cNvSpPr>
            <a:spLocks noGrp="1"/>
          </p:cNvSpPr>
          <p:nvPr>
            <p:ph type="title"/>
          </p:nvPr>
        </p:nvSpPr>
        <p:spPr>
          <a:xfrm>
            <a:off x="640512" y="259894"/>
            <a:ext cx="7854377" cy="846467"/>
          </a:xfrm>
        </p:spPr>
        <p:txBody>
          <a:bodyPr anchor="ctr">
            <a:noAutofit/>
          </a:bodyPr>
          <a:lstStyle/>
          <a:p>
            <a:r>
              <a:rPr lang="en-US" sz="2400" b="1">
                <a:latin typeface="Open Sans"/>
                <a:ea typeface="Open Sans"/>
                <a:cs typeface="Open Sans"/>
              </a:rPr>
              <a:t>Rent Increases + Incomes Out-of-Sync</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2092"/>
            <a:ext cx="457200" cy="273844"/>
          </a:xfrm>
        </p:spPr>
        <p:txBody>
          <a:bodyPr anchor="ctr">
            <a:normAutofit/>
          </a:bodyPr>
          <a:lstStyle/>
          <a:p>
            <a:pPr>
              <a:lnSpc>
                <a:spcPct val="90000"/>
              </a:lnSpc>
              <a:spcAft>
                <a:spcPts val="600"/>
              </a:spcAft>
            </a:pPr>
            <a:fld id="{307E6868-079E-1649-B8D1-459B42CE4DE3}" type="slidenum">
              <a:rPr lang="en-US" dirty="0" smtClean="0"/>
              <a:pPr>
                <a:lnSpc>
                  <a:spcPct val="90000"/>
                </a:lnSpc>
                <a:spcAft>
                  <a:spcPts val="600"/>
                </a:spcAft>
              </a:pPr>
              <a:t>6</a:t>
            </a:fld>
            <a:endParaRPr lang="en-US"/>
          </a:p>
        </p:txBody>
      </p:sp>
      <p:sp>
        <p:nvSpPr>
          <p:cNvPr id="4" name="TextBox 3">
            <a:extLst>
              <a:ext uri="{FF2B5EF4-FFF2-40B4-BE49-F238E27FC236}">
                <a16:creationId xmlns:a16="http://schemas.microsoft.com/office/drawing/2014/main" id="{E2586568-D0D9-477B-8740-D5FD821104AB}"/>
              </a:ext>
            </a:extLst>
          </p:cNvPr>
          <p:cNvSpPr txBox="1"/>
          <p:nvPr/>
        </p:nvSpPr>
        <p:spPr>
          <a:xfrm>
            <a:off x="450730" y="4553669"/>
            <a:ext cx="469492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Open Sans"/>
                <a:ea typeface="Open Sans"/>
                <a:cs typeface="Open Sans"/>
              </a:rPr>
              <a:t>Sources: </a:t>
            </a:r>
            <a:r>
              <a:rPr lang="en-US" sz="1100">
                <a:ea typeface="+mn-lt"/>
                <a:cs typeface="+mn-lt"/>
                <a:hlinkClick r:id="rId3"/>
              </a:rPr>
              <a:t>https://bit.ly/3hJHKut</a:t>
            </a:r>
            <a:r>
              <a:rPr lang="en-US" sz="1100">
                <a:ea typeface="+mn-lt"/>
                <a:cs typeface="+mn-lt"/>
              </a:rPr>
              <a:t>; </a:t>
            </a:r>
            <a:r>
              <a:rPr lang="en-US" sz="1100">
                <a:ea typeface="+mn-lt"/>
                <a:cs typeface="+mn-lt"/>
                <a:hlinkClick r:id="rId4"/>
              </a:rPr>
              <a:t>https://www.jchs.harvard.edu/state-nations-housing-2020</a:t>
            </a:r>
            <a:r>
              <a:rPr lang="en-US" sz="1100">
                <a:ea typeface="+mn-lt"/>
                <a:cs typeface="+mn-lt"/>
              </a:rPr>
              <a:t> </a:t>
            </a:r>
            <a:endParaRPr lang="en-US" sz="1100">
              <a:latin typeface="Open Sans"/>
              <a:ea typeface="Open Sans"/>
              <a:cs typeface="Open Sans"/>
            </a:endParaRPr>
          </a:p>
        </p:txBody>
      </p:sp>
      <p:pic>
        <p:nvPicPr>
          <p:cNvPr id="6" name="Picture 8" descr="Chart, line chart&#10;&#10;Description automatically generated">
            <a:extLst>
              <a:ext uri="{FF2B5EF4-FFF2-40B4-BE49-F238E27FC236}">
                <a16:creationId xmlns:a16="http://schemas.microsoft.com/office/drawing/2014/main" id="{A8E8DD4F-3B84-49C1-B9F6-EF9F734A81B1}"/>
              </a:ext>
            </a:extLst>
          </p:cNvPr>
          <p:cNvPicPr>
            <a:picLocks noGrp="1" noChangeAspect="1"/>
          </p:cNvPicPr>
          <p:nvPr>
            <p:ph sz="half" idx="2"/>
          </p:nvPr>
        </p:nvPicPr>
        <p:blipFill>
          <a:blip r:embed="rId5"/>
          <a:stretch>
            <a:fillRect/>
          </a:stretch>
        </p:blipFill>
        <p:spPr>
          <a:xfrm>
            <a:off x="2545511" y="1109432"/>
            <a:ext cx="4038600" cy="3252419"/>
          </a:xfrm>
        </p:spPr>
      </p:pic>
    </p:spTree>
    <p:extLst>
      <p:ext uri="{BB962C8B-B14F-4D97-AF65-F5344CB8AC3E}">
        <p14:creationId xmlns:p14="http://schemas.microsoft.com/office/powerpoint/2010/main" val="167687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E58F94-713D-4147-845F-379EF1C8D4A5}"/>
              </a:ext>
            </a:extLst>
          </p:cNvPr>
          <p:cNvSpPr>
            <a:spLocks noGrp="1"/>
          </p:cNvSpPr>
          <p:nvPr>
            <p:ph type="title"/>
          </p:nvPr>
        </p:nvSpPr>
        <p:spPr>
          <a:xfrm>
            <a:off x="4314" y="205979"/>
            <a:ext cx="7854377" cy="846467"/>
          </a:xfrm>
        </p:spPr>
        <p:txBody>
          <a:bodyPr anchor="ctr">
            <a:noAutofit/>
          </a:bodyPr>
          <a:lstStyle/>
          <a:p>
            <a:r>
              <a:rPr lang="en-US" sz="2400" b="1">
                <a:latin typeface="Open Sans"/>
                <a:ea typeface="Open Sans"/>
                <a:cs typeface="Open Sans"/>
              </a:rPr>
              <a:t>Rent Burdened Pre-Pandemic + Racial Disparities</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2092"/>
            <a:ext cx="457200" cy="273844"/>
          </a:xfrm>
        </p:spPr>
        <p:txBody>
          <a:bodyPr anchor="ctr">
            <a:normAutofit/>
          </a:bodyPr>
          <a:lstStyle/>
          <a:p>
            <a:pPr>
              <a:lnSpc>
                <a:spcPct val="90000"/>
              </a:lnSpc>
              <a:spcAft>
                <a:spcPts val="600"/>
              </a:spcAft>
            </a:pPr>
            <a:fld id="{307E6868-079E-1649-B8D1-459B42CE4DE3}" type="slidenum">
              <a:rPr lang="en-US" dirty="0" smtClean="0"/>
              <a:pPr>
                <a:lnSpc>
                  <a:spcPct val="90000"/>
                </a:lnSpc>
                <a:spcAft>
                  <a:spcPts val="600"/>
                </a:spcAft>
              </a:pPr>
              <a:t>7</a:t>
            </a:fld>
            <a:endParaRPr lang="en-US"/>
          </a:p>
        </p:txBody>
      </p:sp>
      <p:sp>
        <p:nvSpPr>
          <p:cNvPr id="4" name="TextBox 3">
            <a:extLst>
              <a:ext uri="{FF2B5EF4-FFF2-40B4-BE49-F238E27FC236}">
                <a16:creationId xmlns:a16="http://schemas.microsoft.com/office/drawing/2014/main" id="{E2586568-D0D9-477B-8740-D5FD821104AB}"/>
              </a:ext>
            </a:extLst>
          </p:cNvPr>
          <p:cNvSpPr txBox="1"/>
          <p:nvPr/>
        </p:nvSpPr>
        <p:spPr>
          <a:xfrm>
            <a:off x="375249" y="4553669"/>
            <a:ext cx="835036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Open Sans"/>
                <a:ea typeface="Open Sans"/>
                <a:cs typeface="Open Sans"/>
              </a:rPr>
              <a:t>Sources: </a:t>
            </a:r>
            <a:r>
              <a:rPr lang="en-US" sz="1100">
                <a:ea typeface="+mn-lt"/>
                <a:cs typeface="+mn-lt"/>
                <a:hlinkClick r:id="rId3"/>
              </a:rPr>
              <a:t>https://bit.ly/3hJHKut</a:t>
            </a:r>
            <a:r>
              <a:rPr lang="en-US" sz="1100">
                <a:ea typeface="+mn-lt"/>
                <a:cs typeface="+mn-lt"/>
              </a:rPr>
              <a:t>; </a:t>
            </a:r>
            <a:r>
              <a:rPr lang="en-US" sz="1100">
                <a:ea typeface="+mn-lt"/>
                <a:cs typeface="+mn-lt"/>
                <a:hlinkClick r:id="rId4"/>
              </a:rPr>
              <a:t>https://www.jchs.harvard.edu/state-nations-housing-</a:t>
            </a:r>
            <a:r>
              <a:rPr lang="en-US" sz="1100">
                <a:ea typeface="+mn-lt"/>
                <a:cs typeface="+mn-lt"/>
              </a:rPr>
              <a:t>2020; </a:t>
            </a:r>
            <a:r>
              <a:rPr lang="en-US" sz="1100">
                <a:ea typeface="+mn-lt"/>
                <a:cs typeface="+mn-lt"/>
                <a:hlinkClick r:id="rId5"/>
              </a:rPr>
              <a:t>https://www.cbpp.org/research/housing/more-housing-vouchers-most-important-step-to-help-more-people-afford-stable-homes</a:t>
            </a:r>
            <a:r>
              <a:rPr lang="en-US" sz="1100">
                <a:ea typeface="+mn-lt"/>
                <a:cs typeface="+mn-lt"/>
              </a:rPr>
              <a:t>  </a:t>
            </a:r>
            <a:endParaRPr lang="en-US" sz="1100">
              <a:latin typeface="Open Sans"/>
              <a:ea typeface="Open Sans"/>
              <a:cs typeface="Open Sans"/>
            </a:endParaRPr>
          </a:p>
        </p:txBody>
      </p:sp>
      <p:pic>
        <p:nvPicPr>
          <p:cNvPr id="5" name="Picture 5" descr="Chart, bar chart&#10;&#10;Description automatically generated">
            <a:extLst>
              <a:ext uri="{FF2B5EF4-FFF2-40B4-BE49-F238E27FC236}">
                <a16:creationId xmlns:a16="http://schemas.microsoft.com/office/drawing/2014/main" id="{B078AB33-C64A-446E-BCDF-7E9226DFFC67}"/>
              </a:ext>
            </a:extLst>
          </p:cNvPr>
          <p:cNvPicPr>
            <a:picLocks noChangeAspect="1"/>
          </p:cNvPicPr>
          <p:nvPr/>
        </p:nvPicPr>
        <p:blipFill>
          <a:blip r:embed="rId6"/>
          <a:stretch>
            <a:fillRect/>
          </a:stretch>
        </p:blipFill>
        <p:spPr>
          <a:xfrm>
            <a:off x="665921" y="1012106"/>
            <a:ext cx="3314700" cy="3641091"/>
          </a:xfrm>
          <a:prstGeom prst="rect">
            <a:avLst/>
          </a:prstGeom>
        </p:spPr>
      </p:pic>
      <p:pic>
        <p:nvPicPr>
          <p:cNvPr id="14" name="Picture 14" descr="Chart&#10;&#10;Description automatically generated">
            <a:extLst>
              <a:ext uri="{FF2B5EF4-FFF2-40B4-BE49-F238E27FC236}">
                <a16:creationId xmlns:a16="http://schemas.microsoft.com/office/drawing/2014/main" id="{544BD1C7-A1E1-483F-B63B-92AD647258EF}"/>
              </a:ext>
            </a:extLst>
          </p:cNvPr>
          <p:cNvPicPr>
            <a:picLocks noChangeAspect="1"/>
          </p:cNvPicPr>
          <p:nvPr/>
        </p:nvPicPr>
        <p:blipFill>
          <a:blip r:embed="rId7"/>
          <a:stretch>
            <a:fillRect/>
          </a:stretch>
        </p:blipFill>
        <p:spPr>
          <a:xfrm>
            <a:off x="4116957" y="851510"/>
            <a:ext cx="3799935" cy="3699273"/>
          </a:xfrm>
          <a:prstGeom prst="rect">
            <a:avLst/>
          </a:prstGeom>
        </p:spPr>
      </p:pic>
    </p:spTree>
    <p:extLst>
      <p:ext uri="{BB962C8B-B14F-4D97-AF65-F5344CB8AC3E}">
        <p14:creationId xmlns:p14="http://schemas.microsoft.com/office/powerpoint/2010/main" val="3696999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2092"/>
            <a:ext cx="457200" cy="273844"/>
          </a:xfrm>
        </p:spPr>
        <p:txBody>
          <a:bodyPr anchor="ctr">
            <a:normAutofit/>
          </a:bodyPr>
          <a:lstStyle/>
          <a:p>
            <a:pPr>
              <a:lnSpc>
                <a:spcPct val="90000"/>
              </a:lnSpc>
              <a:spcAft>
                <a:spcPts val="600"/>
              </a:spcAft>
            </a:pPr>
            <a:fld id="{307E6868-079E-1649-B8D1-459B42CE4DE3}" type="slidenum">
              <a:rPr lang="en-US" dirty="0" smtClean="0"/>
              <a:pPr>
                <a:lnSpc>
                  <a:spcPct val="90000"/>
                </a:lnSpc>
                <a:spcAft>
                  <a:spcPts val="600"/>
                </a:spcAft>
              </a:pPr>
              <a:t>8</a:t>
            </a:fld>
            <a:endParaRPr lang="en-US"/>
          </a:p>
        </p:txBody>
      </p:sp>
      <p:sp>
        <p:nvSpPr>
          <p:cNvPr id="4" name="TextBox 3">
            <a:extLst>
              <a:ext uri="{FF2B5EF4-FFF2-40B4-BE49-F238E27FC236}">
                <a16:creationId xmlns:a16="http://schemas.microsoft.com/office/drawing/2014/main" id="{E2586568-D0D9-477B-8740-D5FD821104AB}"/>
              </a:ext>
            </a:extLst>
          </p:cNvPr>
          <p:cNvSpPr txBox="1"/>
          <p:nvPr/>
        </p:nvSpPr>
        <p:spPr>
          <a:xfrm>
            <a:off x="450730" y="4704631"/>
            <a:ext cx="815627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Open Sans"/>
                <a:ea typeface="Open Sans"/>
                <a:cs typeface="Open Sans"/>
              </a:rPr>
              <a:t>Source: </a:t>
            </a:r>
            <a:r>
              <a:rPr lang="en-US" sz="1100">
                <a:ea typeface="+mn-lt"/>
                <a:cs typeface="+mn-lt"/>
              </a:rPr>
              <a:t>https://www.cbpp.org/research/housing/more-housing-vouchers-most-important-step-to-help-more-people-afford-stable-homes</a:t>
            </a:r>
            <a:r>
              <a:rPr lang="en-US" sz="1100">
                <a:latin typeface="Open Sans"/>
                <a:ea typeface="Open Sans"/>
                <a:cs typeface="Open Sans"/>
              </a:rPr>
              <a:t> </a:t>
            </a:r>
            <a:endParaRPr lang="en-US" sz="1100">
              <a:latin typeface="Calibri"/>
              <a:ea typeface="Open Sans"/>
              <a:cs typeface="Calibri"/>
            </a:endParaRPr>
          </a:p>
        </p:txBody>
      </p:sp>
      <p:pic>
        <p:nvPicPr>
          <p:cNvPr id="12" name="Picture 12" descr="Chart, waterfall chart&#10;&#10;Description automatically generated">
            <a:extLst>
              <a:ext uri="{FF2B5EF4-FFF2-40B4-BE49-F238E27FC236}">
                <a16:creationId xmlns:a16="http://schemas.microsoft.com/office/drawing/2014/main" id="{797CB31E-D845-4C30-B377-14DFCFA8FF3A}"/>
              </a:ext>
            </a:extLst>
          </p:cNvPr>
          <p:cNvPicPr>
            <a:picLocks noChangeAspect="1"/>
          </p:cNvPicPr>
          <p:nvPr/>
        </p:nvPicPr>
        <p:blipFill>
          <a:blip r:embed="rId3"/>
          <a:stretch>
            <a:fillRect/>
          </a:stretch>
        </p:blipFill>
        <p:spPr>
          <a:xfrm>
            <a:off x="1690778" y="143378"/>
            <a:ext cx="5557567" cy="4554820"/>
          </a:xfrm>
          <a:prstGeom prst="rect">
            <a:avLst/>
          </a:prstGeom>
        </p:spPr>
      </p:pic>
    </p:spTree>
    <p:extLst>
      <p:ext uri="{BB962C8B-B14F-4D97-AF65-F5344CB8AC3E}">
        <p14:creationId xmlns:p14="http://schemas.microsoft.com/office/powerpoint/2010/main" val="133342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471855"/>
            <a:ext cx="9143999" cy="341153"/>
          </a:xfrm>
        </p:spPr>
        <p:txBody>
          <a:bodyPr>
            <a:noAutofit/>
          </a:bodyPr>
          <a:lstStyle/>
          <a:p>
            <a:r>
              <a:rPr lang="en-US" sz="2800" b="1">
                <a:solidFill>
                  <a:schemeClr val="bg1"/>
                </a:solidFill>
                <a:latin typeface="Open Sans"/>
              </a:rPr>
              <a:t>Demand Congress To Expand </a:t>
            </a:r>
            <a:br>
              <a:rPr lang="en-US" sz="2800" b="1">
                <a:latin typeface="Open Sans"/>
              </a:rPr>
            </a:br>
            <a:r>
              <a:rPr lang="en-US" sz="2800" b="1">
                <a:solidFill>
                  <a:schemeClr val="bg1"/>
                </a:solidFill>
                <a:latin typeface="Open Sans"/>
              </a:rPr>
              <a:t>Long-Term Rental Assistance</a:t>
            </a:r>
            <a:endParaRPr lang="en-US" sz="2800" b="1" u="sng">
              <a:solidFill>
                <a:schemeClr val="bg1"/>
              </a:solidFill>
              <a:latin typeface="Open Sans"/>
              <a:ea typeface="Open Sans"/>
              <a:cs typeface="Open Sans"/>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pPr defTabSz="457189"/>
            <a:fld id="{307E6868-079E-1649-B8D1-459B42CE4DE3}" type="slidenum">
              <a:rPr lang="en-US" dirty="0">
                <a:solidFill>
                  <a:srgbClr val="000000"/>
                </a:solidFill>
              </a:rPr>
              <a:pPr defTabSz="457189"/>
              <a:t>9</a:t>
            </a:fld>
            <a:endParaRPr lang="en-US">
              <a:solidFill>
                <a:srgbClr val="000000"/>
              </a:solidFill>
            </a:endParaRPr>
          </a:p>
        </p:txBody>
      </p:sp>
      <p:sp>
        <p:nvSpPr>
          <p:cNvPr id="8" name="Content Placeholder 2">
            <a:extLst>
              <a:ext uri="{FF2B5EF4-FFF2-40B4-BE49-F238E27FC236}">
                <a16:creationId xmlns:a16="http://schemas.microsoft.com/office/drawing/2014/main" id="{0BEC43DD-6097-420F-90C3-9384855B8B5F}"/>
              </a:ext>
            </a:extLst>
          </p:cNvPr>
          <p:cNvSpPr>
            <a:spLocks noGrp="1"/>
          </p:cNvSpPr>
          <p:nvPr>
            <p:ph idx="1"/>
          </p:nvPr>
        </p:nvSpPr>
        <p:spPr>
          <a:xfrm>
            <a:off x="230522" y="1157970"/>
            <a:ext cx="8538414" cy="3480866"/>
          </a:xfrm>
          <a:solidFill>
            <a:srgbClr val="29B5CF"/>
          </a:solidFill>
        </p:spPr>
        <p:txBody>
          <a:bodyPr vert="horz" lIns="91440" tIns="45720" rIns="91440" bIns="45720" rtlCol="0" anchor="t">
            <a:noAutofit/>
          </a:bodyPr>
          <a:lstStyle/>
          <a:p>
            <a:pPr>
              <a:lnSpc>
                <a:spcPct val="114000"/>
              </a:lnSpc>
              <a:spcBef>
                <a:spcPts val="0"/>
              </a:spcBef>
            </a:pPr>
            <a:r>
              <a:rPr lang="en-US" sz="2400">
                <a:latin typeface="Open Sans"/>
                <a:ea typeface="Open Sans"/>
                <a:cs typeface="Open Sans"/>
              </a:rPr>
              <a:t>Biden's Presidential Campaign: Universal HCVs</a:t>
            </a:r>
          </a:p>
          <a:p>
            <a:pPr>
              <a:lnSpc>
                <a:spcPct val="113999"/>
              </a:lnSpc>
              <a:spcBef>
                <a:spcPts val="0"/>
              </a:spcBef>
            </a:pPr>
            <a:r>
              <a:rPr lang="en-US" sz="2400">
                <a:latin typeface="Open Sans"/>
                <a:ea typeface="Open Sans"/>
                <a:cs typeface="Open Sans"/>
              </a:rPr>
              <a:t>Short-term rental assistance through American Rescue Plan Act</a:t>
            </a:r>
            <a:endParaRPr lang="en-US" sz="2400">
              <a:latin typeface="Open Sans" panose="020B0606030504020204" pitchFamily="34" charset="0"/>
              <a:ea typeface="Open Sans" panose="020B0606030504020204" pitchFamily="34" charset="0"/>
              <a:cs typeface="Open Sans" panose="020B0606030504020204" pitchFamily="34" charset="0"/>
            </a:endParaRPr>
          </a:p>
          <a:p>
            <a:pPr>
              <a:lnSpc>
                <a:spcPct val="113999"/>
              </a:lnSpc>
              <a:spcBef>
                <a:spcPts val="0"/>
              </a:spcBef>
            </a:pPr>
            <a:r>
              <a:rPr lang="en-US" sz="2400">
                <a:latin typeface="Open Sans"/>
                <a:ea typeface="Open Sans"/>
                <a:cs typeface="Open Sans"/>
              </a:rPr>
              <a:t>Currently, HCVs funded via annual appropriations. Biden's FY2022 budget proposal called for 200,000 more vouchers.</a:t>
            </a:r>
          </a:p>
          <a:p>
            <a:pPr>
              <a:lnSpc>
                <a:spcPct val="113999"/>
              </a:lnSpc>
              <a:spcBef>
                <a:spcPts val="0"/>
              </a:spcBef>
            </a:pPr>
            <a:r>
              <a:rPr lang="en-US" sz="2400">
                <a:latin typeface="Open Sans"/>
                <a:ea typeface="Open Sans"/>
                <a:cs typeface="Open Sans"/>
              </a:rPr>
              <a:t>No additional expansion of rental assistance in Administration’s recovery proposals</a:t>
            </a:r>
          </a:p>
          <a:p>
            <a:pPr>
              <a:lnSpc>
                <a:spcPct val="114000"/>
              </a:lnSpc>
              <a:spcBef>
                <a:spcPts val="0"/>
              </a:spcBef>
              <a:spcAft>
                <a:spcPts val="600"/>
              </a:spcAft>
            </a:pPr>
            <a:endParaRPr lang="en-US" sz="2400">
              <a:latin typeface="Open Sans"/>
              <a:ea typeface="Open Sans" panose="020B0606030504020204" pitchFamily="34" charset="0"/>
              <a:cs typeface="Open Sans"/>
            </a:endParaRPr>
          </a:p>
          <a:p>
            <a:pPr>
              <a:lnSpc>
                <a:spcPct val="114000"/>
              </a:lnSpc>
              <a:spcBef>
                <a:spcPts val="0"/>
              </a:spcBef>
              <a:spcAft>
                <a:spcPts val="600"/>
              </a:spcAft>
            </a:pPr>
            <a:endParaRPr lang="en-US" sz="2400">
              <a:latin typeface="Calibri"/>
              <a:ea typeface="Open Sans" panose="020B0606030504020204" pitchFamily="34" charset="0"/>
              <a:cs typeface="Calibri"/>
            </a:endParaRPr>
          </a:p>
          <a:p>
            <a:pPr algn="ctr">
              <a:lnSpc>
                <a:spcPct val="124000"/>
              </a:lnSpc>
              <a:spcBef>
                <a:spcPts val="0"/>
              </a:spcBef>
            </a:pPr>
            <a:endParaRPr lang="en-US" sz="2800">
              <a:latin typeface="Open Sans" panose="020B0606030504020204" pitchFamily="34" charset="0"/>
              <a:ea typeface="Open Sans" panose="020B0606030504020204" pitchFamily="34" charset="0"/>
              <a:cs typeface="Open Sans" panose="020B0606030504020204" pitchFamily="34" charset="0"/>
            </a:endParaRPr>
          </a:p>
          <a:p>
            <a:pPr algn="ctr">
              <a:lnSpc>
                <a:spcPct val="124000"/>
              </a:lnSpc>
              <a:spcBef>
                <a:spcPts val="0"/>
              </a:spcBef>
            </a:pP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9577503"/>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ack 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nsid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9.xml><?xml version="1.0" encoding="utf-8"?>
<a:theme xmlns:a="http://schemas.openxmlformats.org/drawingml/2006/main" name="3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6" ma:contentTypeDescription="Create a new document." ma:contentTypeScope="" ma:versionID="342715797c2ca419396fef9ad41edf69">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b90e4ea577cc8a707d15d5029edbbbd0"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2.xml><?xml version="1.0" encoding="utf-8"?>
<ds:datastoreItem xmlns:ds="http://schemas.openxmlformats.org/officeDocument/2006/customXml" ds:itemID="{B9959BF8-6FB4-40AF-AF38-2D057E67A497}">
  <ds:schemaRefs>
    <ds:schemaRef ds:uri="655ca6b8-0f94-4989-841e-604707552b5c"/>
    <ds:schemaRef ds:uri="f42ee926-7c83-4218-bf2b-8b85ac63f1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4B2DA4-D8CB-490E-80FB-DA0115A994A9}">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4077</Words>
  <Application>Microsoft Office PowerPoint</Application>
  <PresentationFormat>On-screen Show (16:9)</PresentationFormat>
  <Paragraphs>286</Paragraphs>
  <Slides>32</Slides>
  <Notes>25</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32</vt:i4>
      </vt:variant>
    </vt:vector>
  </HeadingPairs>
  <TitlesOfParts>
    <vt:vector size="53" baseType="lpstr">
      <vt:lpstr>-apple-system</vt:lpstr>
      <vt:lpstr>Arial</vt:lpstr>
      <vt:lpstr>Calibri</vt:lpstr>
      <vt:lpstr>Calibri Light</vt:lpstr>
      <vt:lpstr>Century Gothic</vt:lpstr>
      <vt:lpstr>Courier New</vt:lpstr>
      <vt:lpstr>Open Sans</vt:lpstr>
      <vt:lpstr>Open Sans</vt:lpstr>
      <vt:lpstr>Symbol</vt:lpstr>
      <vt:lpstr>Times New Roman</vt:lpstr>
      <vt:lpstr>Wingdings</vt:lpstr>
      <vt:lpstr>Wingdings 2</vt:lpstr>
      <vt:lpstr>Custom Design</vt:lpstr>
      <vt:lpstr>Office Theme</vt:lpstr>
      <vt:lpstr>Custom Design</vt:lpstr>
      <vt:lpstr>1_Office Theme</vt:lpstr>
      <vt:lpstr>Back cover 2</vt:lpstr>
      <vt:lpstr>2_Inside layout</vt:lpstr>
      <vt:lpstr>2_Office Theme</vt:lpstr>
      <vt:lpstr>Quotable</vt:lpstr>
      <vt:lpstr>3_Office Theme</vt:lpstr>
      <vt:lpstr>PowerPoint Presentation</vt:lpstr>
      <vt:lpstr>Our Anti-Oppression Values</vt:lpstr>
      <vt:lpstr>May is AAPI Heritage Month</vt:lpstr>
      <vt:lpstr>U.S. Poverty “Asks”</vt:lpstr>
      <vt:lpstr>Housing Unaffordability + Instability Persist</vt:lpstr>
      <vt:lpstr>Rent Increases + Incomes Out-of-Sync</vt:lpstr>
      <vt:lpstr>Rent Burdened Pre-Pandemic + Racial Disparities</vt:lpstr>
      <vt:lpstr>PowerPoint Presentation</vt:lpstr>
      <vt:lpstr>Demand Congress To Expand  Long-Term Rental Assistance</vt:lpstr>
      <vt:lpstr>Expanding Rental Assistance  Lifts Children Out of Poverty</vt:lpstr>
      <vt:lpstr>Tax credits for low-income workers and families should be expanded permanently.</vt:lpstr>
      <vt:lpstr>Anti-poverty potential of the American Families Plan</vt:lpstr>
      <vt:lpstr>Anti-poverty potential of American Families Plan: CHILDREN</vt:lpstr>
      <vt:lpstr>PowerPoint Presentation</vt:lpstr>
      <vt:lpstr>Impact of expanding CTC </vt:lpstr>
      <vt:lpstr>Now is the time to be bold.</vt:lpstr>
      <vt:lpstr>Now is the time to be bold.</vt:lpstr>
      <vt:lpstr>Action Resources</vt:lpstr>
      <vt:lpstr>May U.S. Poverty Action</vt:lpstr>
      <vt:lpstr>June 12-13, 2021</vt:lpstr>
      <vt:lpstr>PowerPoint Presentation</vt:lpstr>
      <vt:lpstr>Suggested Housing Talking Points</vt:lpstr>
      <vt:lpstr>Visual: Previous CTC </vt:lpstr>
      <vt:lpstr>Child Tax Credit changes key</vt:lpstr>
      <vt:lpstr>Visual: Expanding CTC </vt:lpstr>
      <vt:lpstr>Visual: Expanding EITC</vt:lpstr>
      <vt:lpstr>Make Corporations Pay Their Fair Share</vt:lpstr>
      <vt:lpstr>Make Wealthy Individuals Pay Their Fair Share</vt:lpstr>
      <vt:lpstr>Tax Income From Wealth Like Income From Work</vt:lpstr>
      <vt:lpstr>Tax Inheritance Meaningfully </vt:lpstr>
      <vt:lpstr>Enforce Tax Laws Against the Rich &amp; Powerful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Dodson</dc:creator>
  <cp:lastModifiedBy>Jos Linn</cp:lastModifiedBy>
  <cp:revision>1</cp:revision>
  <dcterms:created xsi:type="dcterms:W3CDTF">2021-03-03T16:23:08Z</dcterms:created>
  <dcterms:modified xsi:type="dcterms:W3CDTF">2021-05-21T13:26:10Z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NXPowerLiteLastOptimized">
    <vt:lpwstr>1306001</vt:lpwstr>
  </property>
  <property fmtid="{D5CDD505-2E9C-101B-9397-08002B2CF9AE}" pid="4" name="NXPowerLiteSettings">
    <vt:lpwstr>C7000400038000</vt:lpwstr>
  </property>
  <property fmtid="{D5CDD505-2E9C-101B-9397-08002B2CF9AE}" pid="5" name="NXPowerLiteVersion">
    <vt:lpwstr>S9.0.3</vt:lpwstr>
  </property>
</Properties>
</file>