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4"/>
    <p:sldMasterId id="2147483673" r:id="rId5"/>
    <p:sldMasterId id="2147483670" r:id="rId6"/>
    <p:sldMasterId id="2147483676" r:id="rId7"/>
    <p:sldMasterId id="2147483689" r:id="rId8"/>
  </p:sldMasterIdLst>
  <p:notesMasterIdLst>
    <p:notesMasterId r:id="rId51"/>
  </p:notesMasterIdLst>
  <p:sldIdLst>
    <p:sldId id="953" r:id="rId9"/>
    <p:sldId id="1219" r:id="rId10"/>
    <p:sldId id="1271" r:id="rId11"/>
    <p:sldId id="1269" r:id="rId12"/>
    <p:sldId id="1287" r:id="rId13"/>
    <p:sldId id="259" r:id="rId14"/>
    <p:sldId id="261" r:id="rId15"/>
    <p:sldId id="260" r:id="rId16"/>
    <p:sldId id="262" r:id="rId17"/>
    <p:sldId id="264" r:id="rId18"/>
    <p:sldId id="265" r:id="rId19"/>
    <p:sldId id="267" r:id="rId20"/>
    <p:sldId id="269" r:id="rId21"/>
    <p:sldId id="266" r:id="rId22"/>
    <p:sldId id="1288" r:id="rId23"/>
    <p:sldId id="1284" r:id="rId24"/>
    <p:sldId id="271" r:id="rId25"/>
    <p:sldId id="1289" r:id="rId26"/>
    <p:sldId id="1247" r:id="rId27"/>
    <p:sldId id="1258" r:id="rId28"/>
    <p:sldId id="1263" r:id="rId29"/>
    <p:sldId id="1252" r:id="rId30"/>
    <p:sldId id="1264" r:id="rId31"/>
    <p:sldId id="1277" r:id="rId32"/>
    <p:sldId id="1292" r:id="rId33"/>
    <p:sldId id="1291" r:id="rId34"/>
    <p:sldId id="1279" r:id="rId35"/>
    <p:sldId id="1281" r:id="rId36"/>
    <p:sldId id="1151" r:id="rId37"/>
    <p:sldId id="1282" r:id="rId38"/>
    <p:sldId id="1283" r:id="rId39"/>
    <p:sldId id="1274" r:id="rId40"/>
    <p:sldId id="1285" r:id="rId41"/>
    <p:sldId id="1280" r:id="rId42"/>
    <p:sldId id="1266" r:id="rId43"/>
    <p:sldId id="1267" r:id="rId44"/>
    <p:sldId id="1268" r:id="rId45"/>
    <p:sldId id="1265" r:id="rId46"/>
    <p:sldId id="314" r:id="rId47"/>
    <p:sldId id="1209" r:id="rId48"/>
    <p:sldId id="1154" r:id="rId49"/>
    <p:sldId id="954" r:id="rId5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sa Marchal" initials="LM" lastIdx="1" clrIdx="6">
    <p:extLst>
      <p:ext uri="{19B8F6BF-5375-455C-9EA6-DF929625EA0E}">
        <p15:presenceInfo xmlns:p15="http://schemas.microsoft.com/office/powerpoint/2012/main" userId="S::lmarchal@results.org::a3c7f03c-0fb5-4fb0-bd6e-4e40ec3db419" providerId="AD"/>
      </p:ext>
    </p:extLst>
  </p:cmAuthor>
  <p:cmAuthor id="1" name="Meredith Dodson" initials="MD" lastIdx="19" clrIdx="0">
    <p:extLst>
      <p:ext uri="{19B8F6BF-5375-455C-9EA6-DF929625EA0E}">
        <p15:presenceInfo xmlns:p15="http://schemas.microsoft.com/office/powerpoint/2012/main" userId="S::mdodson@results.org::b527efdd-0004-489a-9f17-7b9e156c8416" providerId="AD"/>
      </p:ext>
    </p:extLst>
  </p:cmAuthor>
  <p:cmAuthor id="2" name="Jessi Russell" initials="JR" lastIdx="2" clrIdx="1">
    <p:extLst>
      <p:ext uri="{19B8F6BF-5375-455C-9EA6-DF929625EA0E}">
        <p15:presenceInfo xmlns:p15="http://schemas.microsoft.com/office/powerpoint/2012/main" userId="S::jrussell@results.org::2b248bfa-964e-405f-b4f5-4efe61ce48dd" providerId="AD"/>
      </p:ext>
    </p:extLst>
  </p:cmAuthor>
  <p:cmAuthor id="3" name="Alexa Angelo" initials="AA" lastIdx="1" clrIdx="2">
    <p:extLst>
      <p:ext uri="{19B8F6BF-5375-455C-9EA6-DF929625EA0E}">
        <p15:presenceInfo xmlns:p15="http://schemas.microsoft.com/office/powerpoint/2012/main" userId="S::aangelo@results.org::856f2e18-2518-4e0c-af50-d33678c50fb5" providerId="AD"/>
      </p:ext>
    </p:extLst>
  </p:cmAuthor>
  <p:cmAuthor id="4" name="Jos Linn" initials="JL" lastIdx="4" clrIdx="3">
    <p:extLst>
      <p:ext uri="{19B8F6BF-5375-455C-9EA6-DF929625EA0E}">
        <p15:presenceInfo xmlns:p15="http://schemas.microsoft.com/office/powerpoint/2012/main" userId="S::jlinn@results.org::55fbf92f-147f-4c15-a351-ac42045ce5c1" providerId="AD"/>
      </p:ext>
    </p:extLst>
  </p:cmAuthor>
  <p:cmAuthor id="5" name="Dorothy Monza" initials="DM" lastIdx="2" clrIdx="4">
    <p:extLst>
      <p:ext uri="{19B8F6BF-5375-455C-9EA6-DF929625EA0E}">
        <p15:presenceInfo xmlns:p15="http://schemas.microsoft.com/office/powerpoint/2012/main" userId="S::dmonza@results.org::043ee8e1-e4ea-4588-a66a-785612e0a5e6" providerId="AD"/>
      </p:ext>
    </p:extLst>
  </p:cmAuthor>
  <p:cmAuthor id="6" name="Alicia Stromberg" initials="AS" lastIdx="2" clrIdx="5">
    <p:extLst>
      <p:ext uri="{19B8F6BF-5375-455C-9EA6-DF929625EA0E}">
        <p15:presenceInfo xmlns:p15="http://schemas.microsoft.com/office/powerpoint/2012/main" userId="S::astromberg@results.org::1c01489c-44f1-42fe-bb20-c08d6f679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5"/>
    <a:srgbClr val="FFB81C"/>
    <a:srgbClr val="29B5CF"/>
    <a:srgbClr val="E41034"/>
    <a:srgbClr val="ED1944"/>
    <a:srgbClr val="D50032"/>
    <a:srgbClr val="F5F9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1A70C-3587-4155-9C14-CF663F726688}" vWet="4" dt="2021-03-09T16:55:48.664"/>
    <p1510:client id="{39681C48-DA06-968D-A383-4AEA573C706E}" v="8" dt="2021-03-09T16:56:01.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330"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microsoft.com/office/2015/10/relationships/revisionInfo" Target="revisionInfo.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3D52B9-F789-4393-8105-0A176679A453}"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n-US"/>
        </a:p>
      </dgm:t>
    </dgm:pt>
    <dgm:pt modelId="{22C9AF2E-397C-4F2C-B1F9-14EB7601266F}">
      <dgm:prSet phldrT="[Text]" custT="1"/>
      <dgm:spPr>
        <a:solidFill>
          <a:srgbClr val="29B5CF"/>
        </a:solidFill>
        <a:ln w="19050">
          <a:solidFill>
            <a:srgbClr val="D50032"/>
          </a:solidFill>
        </a:ln>
      </dgm:spPr>
      <dgm:t>
        <a:bodyPr/>
        <a:lstStyle/>
        <a:p>
          <a:r>
            <a:rPr lang="en-US" sz="1300" b="1">
              <a:solidFill>
                <a:schemeClr val="tx1"/>
              </a:solidFill>
              <a:latin typeface="Open Sans" panose="020B0606030504020204" pitchFamily="34" charset="0"/>
              <a:ea typeface="Open Sans" panose="020B0606030504020204" pitchFamily="34" charset="0"/>
              <a:cs typeface="Open Sans" panose="020B0606030504020204" pitchFamily="34" charset="0"/>
            </a:rPr>
            <a:t>1. </a:t>
          </a:r>
          <a:r>
            <a:rPr lang="en-US" sz="1300">
              <a:solidFill>
                <a:schemeClr val="tx1"/>
              </a:solidFill>
              <a:latin typeface="Open Sans" panose="020B0606030504020204" pitchFamily="34" charset="0"/>
              <a:ea typeface="Open Sans" panose="020B0606030504020204" pitchFamily="34" charset="0"/>
              <a:cs typeface="Open Sans" panose="020B0606030504020204" pitchFamily="34" charset="0"/>
            </a:rPr>
            <a:t>Budget resolution adopted that includes reconciliation directives to individual committees</a:t>
          </a:r>
        </a:p>
      </dgm:t>
    </dgm:pt>
    <dgm:pt modelId="{AF0A0698-7E20-4D35-B913-0E189551BDC6}" type="parTrans" cxnId="{E21710C7-F067-4BF2-87BB-AB2D9454947C}">
      <dgm:prSet/>
      <dgm:spPr/>
      <dgm:t>
        <a:bodyPr/>
        <a:lstStyle/>
        <a:p>
          <a:endParaRPr lang="en-US"/>
        </a:p>
      </dgm:t>
    </dgm:pt>
    <dgm:pt modelId="{5D887BB2-FBBB-4457-949C-F448E01E89E9}" type="sibTrans" cxnId="{E21710C7-F067-4BF2-87BB-AB2D9454947C}">
      <dgm:prSet/>
      <dgm:spPr/>
      <dgm:t>
        <a:bodyPr/>
        <a:lstStyle/>
        <a:p>
          <a:endParaRPr lang="en-US"/>
        </a:p>
      </dgm:t>
    </dgm:pt>
    <dgm:pt modelId="{28CD7A14-48B4-4487-A21E-67B24A1FBC8F}">
      <dgm:prSet phldrT="[Text]" custT="1"/>
      <dgm:spPr>
        <a:solidFill>
          <a:srgbClr val="29B5CF">
            <a:alpha val="80000"/>
          </a:srgbClr>
        </a:solidFill>
        <a:ln w="19050">
          <a:solidFill>
            <a:srgbClr val="D50032"/>
          </a:solidFill>
        </a:ln>
      </dgm:spPr>
      <dgm:t>
        <a:bodyPr/>
        <a:lstStyle/>
        <a:p>
          <a:r>
            <a:rPr lang="en-US" sz="1300" b="1">
              <a:solidFill>
                <a:schemeClr val="tx1"/>
              </a:solidFill>
              <a:latin typeface="Open Sans" panose="020B0606030504020204" pitchFamily="34" charset="0"/>
              <a:ea typeface="Open Sans" panose="020B0606030504020204" pitchFamily="34" charset="0"/>
              <a:cs typeface="Open Sans" panose="020B0606030504020204" pitchFamily="34" charset="0"/>
            </a:rPr>
            <a:t>2A. </a:t>
          </a:r>
          <a:r>
            <a:rPr lang="en-US" sz="1300">
              <a:solidFill>
                <a:schemeClr val="tx1"/>
              </a:solidFill>
              <a:latin typeface="Open Sans" panose="020B0606030504020204" pitchFamily="34" charset="0"/>
              <a:ea typeface="Open Sans" panose="020B0606030504020204" pitchFamily="34" charset="0"/>
              <a:cs typeface="Open Sans" panose="020B0606030504020204" pitchFamily="34" charset="0"/>
            </a:rPr>
            <a:t>Specific committees report legislation in response to reconciliation directives</a:t>
          </a:r>
        </a:p>
      </dgm:t>
    </dgm:pt>
    <dgm:pt modelId="{7AA84DB9-B15E-4D9A-A47C-FAC168EADF13}" type="parTrans" cxnId="{64C7ECCC-0DA1-4D6F-9DAD-6D3847420AFE}">
      <dgm:prSet/>
      <dgm:spPr/>
      <dgm:t>
        <a:bodyPr/>
        <a:lstStyle/>
        <a:p>
          <a:endParaRPr lang="en-US"/>
        </a:p>
      </dgm:t>
    </dgm:pt>
    <dgm:pt modelId="{B012FB2D-D61F-4155-A3BA-0BE2808BFAAA}" type="sibTrans" cxnId="{64C7ECCC-0DA1-4D6F-9DAD-6D3847420AFE}">
      <dgm:prSet/>
      <dgm:spPr/>
      <dgm:t>
        <a:bodyPr/>
        <a:lstStyle/>
        <a:p>
          <a:endParaRPr lang="en-US"/>
        </a:p>
      </dgm:t>
    </dgm:pt>
    <dgm:pt modelId="{920C90EB-03FD-482D-8F4B-43801B3FB6F4}">
      <dgm:prSet phldrT="[Text]" custT="1"/>
      <dgm:spPr>
        <a:solidFill>
          <a:srgbClr val="29B5CF">
            <a:alpha val="60000"/>
          </a:srgbClr>
        </a:solidFill>
        <a:ln w="19050">
          <a:solidFill>
            <a:srgbClr val="D50032"/>
          </a:solidFill>
        </a:ln>
      </dgm:spPr>
      <dgm:t>
        <a:bodyPr/>
        <a:lstStyle/>
        <a:p>
          <a:r>
            <a:rPr lang="en-US" sz="1300" b="1">
              <a:solidFill>
                <a:schemeClr val="tx1"/>
              </a:solidFill>
              <a:latin typeface="Open Sans" panose="020B0606030504020204" pitchFamily="34" charset="0"/>
              <a:ea typeface="Open Sans" panose="020B0606030504020204" pitchFamily="34" charset="0"/>
              <a:cs typeface="Open Sans" panose="020B0606030504020204" pitchFamily="34" charset="0"/>
            </a:rPr>
            <a:t>2B. </a:t>
          </a:r>
          <a:r>
            <a:rPr lang="en-US" sz="1300">
              <a:solidFill>
                <a:schemeClr val="tx1"/>
              </a:solidFill>
              <a:latin typeface="Open Sans" panose="020B0606030504020204" pitchFamily="34" charset="0"/>
              <a:ea typeface="Open Sans" panose="020B0606030504020204" pitchFamily="34" charset="0"/>
              <a:cs typeface="Open Sans" panose="020B0606030504020204" pitchFamily="34" charset="0"/>
            </a:rPr>
            <a:t>When applicable, Budget Committee packages responses together and reports bill to full chamber</a:t>
          </a:r>
        </a:p>
      </dgm:t>
    </dgm:pt>
    <dgm:pt modelId="{7915DEDC-8CDC-4D61-BA4B-CDDA4E1C7FEF}" type="parTrans" cxnId="{C46264EA-A4B5-4113-BE46-928C37714CE3}">
      <dgm:prSet/>
      <dgm:spPr/>
      <dgm:t>
        <a:bodyPr/>
        <a:lstStyle/>
        <a:p>
          <a:endParaRPr lang="en-US"/>
        </a:p>
      </dgm:t>
    </dgm:pt>
    <dgm:pt modelId="{39F204F2-6F07-4EC8-9BCD-0577C224E4B8}" type="sibTrans" cxnId="{C46264EA-A4B5-4113-BE46-928C37714CE3}">
      <dgm:prSet/>
      <dgm:spPr/>
      <dgm:t>
        <a:bodyPr/>
        <a:lstStyle/>
        <a:p>
          <a:endParaRPr lang="en-US"/>
        </a:p>
      </dgm:t>
    </dgm:pt>
    <dgm:pt modelId="{12A9268B-C4BF-4B81-9202-05DC313E3C4F}">
      <dgm:prSet phldrT="[Text]" custT="1"/>
      <dgm:spPr>
        <a:solidFill>
          <a:srgbClr val="29B5CF">
            <a:alpha val="40000"/>
          </a:srgbClr>
        </a:solidFill>
        <a:ln w="19050">
          <a:solidFill>
            <a:srgbClr val="D50032"/>
          </a:solidFill>
        </a:ln>
      </dgm:spPr>
      <dgm:t>
        <a:bodyPr/>
        <a:lstStyle/>
        <a:p>
          <a:r>
            <a:rPr lang="en-US" sz="1300" b="1">
              <a:solidFill>
                <a:schemeClr val="tx1"/>
              </a:solidFill>
              <a:latin typeface="Open Sans" panose="020B0606030504020204" pitchFamily="34" charset="0"/>
              <a:ea typeface="Open Sans" panose="020B0606030504020204" pitchFamily="34" charset="0"/>
              <a:cs typeface="Open Sans" panose="020B0606030504020204" pitchFamily="34" charset="0"/>
            </a:rPr>
            <a:t>3. </a:t>
          </a:r>
          <a:r>
            <a:rPr lang="en-US" sz="1300" b="0">
              <a:solidFill>
                <a:schemeClr val="tx1"/>
              </a:solidFill>
              <a:latin typeface="Open Sans" panose="020B0606030504020204" pitchFamily="34" charset="0"/>
              <a:ea typeface="Open Sans" panose="020B0606030504020204" pitchFamily="34" charset="0"/>
              <a:cs typeface="Open Sans" panose="020B0606030504020204" pitchFamily="34" charset="0"/>
            </a:rPr>
            <a:t>The reconciliation </a:t>
          </a:r>
          <a:r>
            <a:rPr lang="en-US" sz="1300">
              <a:solidFill>
                <a:schemeClr val="tx1"/>
              </a:solidFill>
              <a:latin typeface="Open Sans" panose="020B0606030504020204" pitchFamily="34" charset="0"/>
              <a:ea typeface="Open Sans" panose="020B0606030504020204" pitchFamily="34" charset="0"/>
              <a:cs typeface="Open Sans" panose="020B0606030504020204" pitchFamily="34" charset="0"/>
            </a:rPr>
            <a:t>bill is considered on chamber floor</a:t>
          </a:r>
        </a:p>
      </dgm:t>
    </dgm:pt>
    <dgm:pt modelId="{68C1E732-8CA0-4381-8ECB-084C2E6486B8}" type="parTrans" cxnId="{C8E3BC99-6A1A-4C3C-8D96-D740BD2492DF}">
      <dgm:prSet/>
      <dgm:spPr/>
      <dgm:t>
        <a:bodyPr/>
        <a:lstStyle/>
        <a:p>
          <a:endParaRPr lang="en-US"/>
        </a:p>
      </dgm:t>
    </dgm:pt>
    <dgm:pt modelId="{EDA9D724-337F-4FD6-9049-E95EF15BE9F7}" type="sibTrans" cxnId="{C8E3BC99-6A1A-4C3C-8D96-D740BD2492DF}">
      <dgm:prSet/>
      <dgm:spPr/>
      <dgm:t>
        <a:bodyPr/>
        <a:lstStyle/>
        <a:p>
          <a:endParaRPr lang="en-US"/>
        </a:p>
      </dgm:t>
    </dgm:pt>
    <dgm:pt modelId="{A44836AD-9C16-4025-9004-80B4C48E77BE}">
      <dgm:prSet phldrT="[Text]" custT="1"/>
      <dgm:spPr>
        <a:solidFill>
          <a:srgbClr val="29B5CF">
            <a:alpha val="20000"/>
          </a:srgbClr>
        </a:solidFill>
        <a:ln w="19050">
          <a:solidFill>
            <a:srgbClr val="D50032"/>
          </a:solidFill>
        </a:ln>
      </dgm:spPr>
      <dgm:t>
        <a:bodyPr/>
        <a:lstStyle/>
        <a:p>
          <a:r>
            <a:rPr lang="en-US" sz="1300" b="1">
              <a:solidFill>
                <a:schemeClr val="tx1"/>
              </a:solidFill>
              <a:latin typeface="Open Sans" panose="020B0606030504020204" pitchFamily="34" charset="0"/>
              <a:ea typeface="Open Sans" panose="020B0606030504020204" pitchFamily="34" charset="0"/>
              <a:cs typeface="Open Sans" panose="020B0606030504020204" pitchFamily="34" charset="0"/>
            </a:rPr>
            <a:t>4. </a:t>
          </a:r>
          <a:r>
            <a:rPr lang="en-US" sz="1300">
              <a:solidFill>
                <a:schemeClr val="tx1"/>
              </a:solidFill>
              <a:latin typeface="Open Sans" panose="020B0606030504020204" pitchFamily="34" charset="0"/>
              <a:ea typeface="Open Sans" panose="020B0606030504020204" pitchFamily="34" charset="0"/>
              <a:cs typeface="Open Sans" panose="020B0606030504020204" pitchFamily="34" charset="0"/>
            </a:rPr>
            <a:t>Differences resolved between chambers (conference committee or amendment exchange)</a:t>
          </a:r>
        </a:p>
      </dgm:t>
    </dgm:pt>
    <dgm:pt modelId="{ADD0AC7B-6A9D-41A7-AF9F-656D745EDA88}" type="parTrans" cxnId="{FB19B260-E9D6-46C8-92BB-998BDA953AA0}">
      <dgm:prSet/>
      <dgm:spPr/>
      <dgm:t>
        <a:bodyPr/>
        <a:lstStyle/>
        <a:p>
          <a:endParaRPr lang="en-US"/>
        </a:p>
      </dgm:t>
    </dgm:pt>
    <dgm:pt modelId="{2F0FA3D5-603A-4A4C-95EB-D4417B97011C}" type="sibTrans" cxnId="{FB19B260-E9D6-46C8-92BB-998BDA953AA0}">
      <dgm:prSet/>
      <dgm:spPr/>
      <dgm:t>
        <a:bodyPr/>
        <a:lstStyle/>
        <a:p>
          <a:endParaRPr lang="en-US"/>
        </a:p>
      </dgm:t>
    </dgm:pt>
    <dgm:pt modelId="{2EE6C92F-0FA3-4A96-AEE7-D017A353F316}">
      <dgm:prSet phldrT="[Text]" custT="1"/>
      <dgm:spPr>
        <a:solidFill>
          <a:srgbClr val="29B5CF">
            <a:alpha val="10196"/>
          </a:srgbClr>
        </a:solidFill>
        <a:ln w="19050">
          <a:solidFill>
            <a:srgbClr val="D50032"/>
          </a:solidFill>
        </a:ln>
      </dgm:spPr>
      <dgm:t>
        <a:bodyPr/>
        <a:lstStyle/>
        <a:p>
          <a:r>
            <a:rPr lang="en-US" sz="1300" b="1">
              <a:solidFill>
                <a:schemeClr val="tx1"/>
              </a:solidFill>
              <a:latin typeface="Open Sans" panose="020B0606030504020204" pitchFamily="34" charset="0"/>
              <a:ea typeface="Open Sans" panose="020B0606030504020204" pitchFamily="34" charset="0"/>
              <a:cs typeface="Open Sans" panose="020B0606030504020204" pitchFamily="34" charset="0"/>
            </a:rPr>
            <a:t>5. </a:t>
          </a:r>
          <a:r>
            <a:rPr lang="en-US" sz="1300" b="0">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en-US" sz="1300" b="1">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300" b="0">
              <a:solidFill>
                <a:schemeClr val="tx1"/>
              </a:solidFill>
              <a:latin typeface="Open Sans" panose="020B0606030504020204" pitchFamily="34" charset="0"/>
              <a:ea typeface="Open Sans" panose="020B0606030504020204" pitchFamily="34" charset="0"/>
              <a:cs typeface="Open Sans" panose="020B0606030504020204" pitchFamily="34" charset="0"/>
            </a:rPr>
            <a:t>r</a:t>
          </a:r>
          <a:r>
            <a:rPr lang="en-US" sz="1300">
              <a:solidFill>
                <a:schemeClr val="tx1"/>
              </a:solidFill>
              <a:latin typeface="Open Sans" panose="020B0606030504020204" pitchFamily="34" charset="0"/>
              <a:ea typeface="Open Sans" panose="020B0606030504020204" pitchFamily="34" charset="0"/>
              <a:cs typeface="Open Sans" panose="020B0606030504020204" pitchFamily="34" charset="0"/>
            </a:rPr>
            <a:t>econciliation bill is signed and enacted into law or vetoed by President</a:t>
          </a:r>
        </a:p>
      </dgm:t>
    </dgm:pt>
    <dgm:pt modelId="{166DF6C5-3B22-499C-9962-3A019E21B9CF}" type="parTrans" cxnId="{118357D1-45C0-4B75-9E72-A581EBA8F5D2}">
      <dgm:prSet/>
      <dgm:spPr/>
      <dgm:t>
        <a:bodyPr/>
        <a:lstStyle/>
        <a:p>
          <a:endParaRPr lang="en-US"/>
        </a:p>
      </dgm:t>
    </dgm:pt>
    <dgm:pt modelId="{744DDBDC-97A5-4E48-921E-69D157E9A14B}" type="sibTrans" cxnId="{118357D1-45C0-4B75-9E72-A581EBA8F5D2}">
      <dgm:prSet/>
      <dgm:spPr/>
      <dgm:t>
        <a:bodyPr/>
        <a:lstStyle/>
        <a:p>
          <a:endParaRPr lang="en-US"/>
        </a:p>
      </dgm:t>
    </dgm:pt>
    <dgm:pt modelId="{91B8F8C4-8EA3-4A0B-8300-372FCC3B4EF7}" type="pres">
      <dgm:prSet presAssocID="{FB3D52B9-F789-4393-8105-0A176679A453}" presName="Name0" presStyleCnt="0">
        <dgm:presLayoutVars>
          <dgm:dir/>
          <dgm:resizeHandles val="exact"/>
        </dgm:presLayoutVars>
      </dgm:prSet>
      <dgm:spPr/>
    </dgm:pt>
    <dgm:pt modelId="{24D51CD5-B058-49BF-AF2C-886515C498F0}" type="pres">
      <dgm:prSet presAssocID="{FB3D52B9-F789-4393-8105-0A176679A453}" presName="fgShape" presStyleLbl="fgShp" presStyleIdx="0" presStyleCnt="1" custLinFactNeighborX="-668" custLinFactNeighborY="18311"/>
      <dgm:spPr>
        <a:noFill/>
        <a:ln>
          <a:noFill/>
        </a:ln>
      </dgm:spPr>
    </dgm:pt>
    <dgm:pt modelId="{3F0A980E-D1DA-4D15-9EF5-E541550D9B92}" type="pres">
      <dgm:prSet presAssocID="{FB3D52B9-F789-4393-8105-0A176679A453}" presName="linComp" presStyleCnt="0"/>
      <dgm:spPr/>
    </dgm:pt>
    <dgm:pt modelId="{AFA268BD-8607-495E-860F-6B6BB82F9F84}" type="pres">
      <dgm:prSet presAssocID="{22C9AF2E-397C-4F2C-B1F9-14EB7601266F}" presName="compNode" presStyleCnt="0"/>
      <dgm:spPr/>
    </dgm:pt>
    <dgm:pt modelId="{884BFB4B-31C1-483F-9DA2-B66378B97BBD}" type="pres">
      <dgm:prSet presAssocID="{22C9AF2E-397C-4F2C-B1F9-14EB7601266F}" presName="bkgdShape" presStyleLbl="node1" presStyleIdx="0" presStyleCnt="6" custLinFactNeighborX="-39910" custLinFactNeighborY="368"/>
      <dgm:spPr/>
    </dgm:pt>
    <dgm:pt modelId="{A74E9AA4-16E7-49D9-A934-6EB130A90990}" type="pres">
      <dgm:prSet presAssocID="{22C9AF2E-397C-4F2C-B1F9-14EB7601266F}" presName="nodeTx" presStyleLbl="node1" presStyleIdx="0" presStyleCnt="6">
        <dgm:presLayoutVars>
          <dgm:bulletEnabled val="1"/>
        </dgm:presLayoutVars>
      </dgm:prSet>
      <dgm:spPr/>
    </dgm:pt>
    <dgm:pt modelId="{03419351-57B8-4A8B-97E3-913CA12EF5F1}" type="pres">
      <dgm:prSet presAssocID="{22C9AF2E-397C-4F2C-B1F9-14EB7601266F}" presName="invisiNode" presStyleLbl="node1" presStyleIdx="0" presStyleCnt="6"/>
      <dgm:spPr/>
    </dgm:pt>
    <dgm:pt modelId="{603DE7EE-0572-4F42-A38B-D05886FD42BF}" type="pres">
      <dgm:prSet presAssocID="{22C9AF2E-397C-4F2C-B1F9-14EB7601266F}"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a:noFill/>
        </a:ln>
      </dgm:spPr>
    </dgm:pt>
    <dgm:pt modelId="{F73E5E9A-BC08-47F6-9FF0-8BC2273FE85F}" type="pres">
      <dgm:prSet presAssocID="{5D887BB2-FBBB-4457-949C-F448E01E89E9}" presName="sibTrans" presStyleLbl="sibTrans2D1" presStyleIdx="0" presStyleCnt="0"/>
      <dgm:spPr/>
    </dgm:pt>
    <dgm:pt modelId="{D5F85DB8-2A26-48BB-AF8C-ECB188C3C237}" type="pres">
      <dgm:prSet presAssocID="{28CD7A14-48B4-4487-A21E-67B24A1FBC8F}" presName="compNode" presStyleCnt="0"/>
      <dgm:spPr/>
    </dgm:pt>
    <dgm:pt modelId="{A2EFB42B-8531-413A-A5D0-C1579668DBAF}" type="pres">
      <dgm:prSet presAssocID="{28CD7A14-48B4-4487-A21E-67B24A1FBC8F}" presName="bkgdShape" presStyleLbl="node1" presStyleIdx="1" presStyleCnt="6"/>
      <dgm:spPr/>
    </dgm:pt>
    <dgm:pt modelId="{D4266893-B442-4C8C-AB6A-FAB89FAC5B9A}" type="pres">
      <dgm:prSet presAssocID="{28CD7A14-48B4-4487-A21E-67B24A1FBC8F}" presName="nodeTx" presStyleLbl="node1" presStyleIdx="1" presStyleCnt="6">
        <dgm:presLayoutVars>
          <dgm:bulletEnabled val="1"/>
        </dgm:presLayoutVars>
      </dgm:prSet>
      <dgm:spPr/>
    </dgm:pt>
    <dgm:pt modelId="{DA3A9297-1B49-4310-B434-D689F43C692A}" type="pres">
      <dgm:prSet presAssocID="{28CD7A14-48B4-4487-A21E-67B24A1FBC8F}" presName="invisiNode" presStyleLbl="node1" presStyleIdx="1" presStyleCnt="6"/>
      <dgm:spPr/>
    </dgm:pt>
    <dgm:pt modelId="{CF319157-28DF-4442-A0C8-9F944CABF697}" type="pres">
      <dgm:prSet presAssocID="{28CD7A14-48B4-4487-A21E-67B24A1FBC8F}" presName="imagNode"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4000" r="-34000"/>
          </a:stretch>
        </a:blipFill>
        <a:ln>
          <a:noFill/>
        </a:ln>
      </dgm:spPr>
    </dgm:pt>
    <dgm:pt modelId="{83F0067B-AD81-4FD8-A538-6E480BB78B1C}" type="pres">
      <dgm:prSet presAssocID="{B012FB2D-D61F-4155-A3BA-0BE2808BFAAA}" presName="sibTrans" presStyleLbl="sibTrans2D1" presStyleIdx="0" presStyleCnt="0"/>
      <dgm:spPr/>
    </dgm:pt>
    <dgm:pt modelId="{4B66D1F4-12D7-44DC-BF85-169A39388F59}" type="pres">
      <dgm:prSet presAssocID="{920C90EB-03FD-482D-8F4B-43801B3FB6F4}" presName="compNode" presStyleCnt="0"/>
      <dgm:spPr/>
    </dgm:pt>
    <dgm:pt modelId="{10EBC841-D4F3-4C46-90F2-53C7B176A087}" type="pres">
      <dgm:prSet presAssocID="{920C90EB-03FD-482D-8F4B-43801B3FB6F4}" presName="bkgdShape" presStyleLbl="node1" presStyleIdx="2" presStyleCnt="6"/>
      <dgm:spPr/>
    </dgm:pt>
    <dgm:pt modelId="{D1D0DE64-38E9-469B-BC09-9C0FB1244DF5}" type="pres">
      <dgm:prSet presAssocID="{920C90EB-03FD-482D-8F4B-43801B3FB6F4}" presName="nodeTx" presStyleLbl="node1" presStyleIdx="2" presStyleCnt="6">
        <dgm:presLayoutVars>
          <dgm:bulletEnabled val="1"/>
        </dgm:presLayoutVars>
      </dgm:prSet>
      <dgm:spPr/>
    </dgm:pt>
    <dgm:pt modelId="{91341EBF-185B-4C02-B301-86540AE7F549}" type="pres">
      <dgm:prSet presAssocID="{920C90EB-03FD-482D-8F4B-43801B3FB6F4}" presName="invisiNode" presStyleLbl="node1" presStyleIdx="2" presStyleCnt="6"/>
      <dgm:spPr/>
    </dgm:pt>
    <dgm:pt modelId="{02E187B6-4EB7-4CA1-A3E8-3FF4652C6A0F}" type="pres">
      <dgm:prSet presAssocID="{920C90EB-03FD-482D-8F4B-43801B3FB6F4}"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42000" r="-42000"/>
          </a:stretch>
        </a:blipFill>
        <a:ln>
          <a:noFill/>
        </a:ln>
      </dgm:spPr>
    </dgm:pt>
    <dgm:pt modelId="{8863CBB0-00D9-4AE9-9701-110C4951C621}" type="pres">
      <dgm:prSet presAssocID="{39F204F2-6F07-4EC8-9BCD-0577C224E4B8}" presName="sibTrans" presStyleLbl="sibTrans2D1" presStyleIdx="0" presStyleCnt="0"/>
      <dgm:spPr/>
    </dgm:pt>
    <dgm:pt modelId="{2F740B36-4D87-4950-8AF7-B5D785437943}" type="pres">
      <dgm:prSet presAssocID="{12A9268B-C4BF-4B81-9202-05DC313E3C4F}" presName="compNode" presStyleCnt="0"/>
      <dgm:spPr/>
    </dgm:pt>
    <dgm:pt modelId="{337E2104-DD0B-4286-950D-2730B0AB4346}" type="pres">
      <dgm:prSet presAssocID="{12A9268B-C4BF-4B81-9202-05DC313E3C4F}" presName="bkgdShape" presStyleLbl="node1" presStyleIdx="3" presStyleCnt="6" custLinFactNeighborY="-1516"/>
      <dgm:spPr/>
    </dgm:pt>
    <dgm:pt modelId="{9A3097A3-D70F-46A0-9EA2-3AAC88CDE597}" type="pres">
      <dgm:prSet presAssocID="{12A9268B-C4BF-4B81-9202-05DC313E3C4F}" presName="nodeTx" presStyleLbl="node1" presStyleIdx="3" presStyleCnt="6">
        <dgm:presLayoutVars>
          <dgm:bulletEnabled val="1"/>
        </dgm:presLayoutVars>
      </dgm:prSet>
      <dgm:spPr/>
    </dgm:pt>
    <dgm:pt modelId="{0CD823AD-EA92-4218-A8E6-C554F32E1EFA}" type="pres">
      <dgm:prSet presAssocID="{12A9268B-C4BF-4B81-9202-05DC313E3C4F}" presName="invisiNode" presStyleLbl="node1" presStyleIdx="3" presStyleCnt="6"/>
      <dgm:spPr/>
    </dgm:pt>
    <dgm:pt modelId="{FE849129-D0DB-46A9-BD16-12BB19573854}" type="pres">
      <dgm:prSet presAssocID="{12A9268B-C4BF-4B81-9202-05DC313E3C4F}" presName="imagNode"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32000" r="-32000"/>
          </a:stretch>
        </a:blipFill>
        <a:ln>
          <a:noFill/>
        </a:ln>
      </dgm:spPr>
    </dgm:pt>
    <dgm:pt modelId="{F2C84C4E-51B5-4C2E-9FCC-A0F80A3E452D}" type="pres">
      <dgm:prSet presAssocID="{EDA9D724-337F-4FD6-9049-E95EF15BE9F7}" presName="sibTrans" presStyleLbl="sibTrans2D1" presStyleIdx="0" presStyleCnt="0"/>
      <dgm:spPr/>
    </dgm:pt>
    <dgm:pt modelId="{C46E9271-CB77-46A8-BD63-0AE584AD816E}" type="pres">
      <dgm:prSet presAssocID="{A44836AD-9C16-4025-9004-80B4C48E77BE}" presName="compNode" presStyleCnt="0"/>
      <dgm:spPr/>
    </dgm:pt>
    <dgm:pt modelId="{E9FAE033-5742-4D76-8587-3DB86BE2398E}" type="pres">
      <dgm:prSet presAssocID="{A44836AD-9C16-4025-9004-80B4C48E77BE}" presName="bkgdShape" presStyleLbl="node1" presStyleIdx="4" presStyleCnt="6" custLinFactNeighborX="177"/>
      <dgm:spPr/>
    </dgm:pt>
    <dgm:pt modelId="{BC08F46B-AB53-4450-9628-483A3DEC26E7}" type="pres">
      <dgm:prSet presAssocID="{A44836AD-9C16-4025-9004-80B4C48E77BE}" presName="nodeTx" presStyleLbl="node1" presStyleIdx="4" presStyleCnt="6">
        <dgm:presLayoutVars>
          <dgm:bulletEnabled val="1"/>
        </dgm:presLayoutVars>
      </dgm:prSet>
      <dgm:spPr/>
    </dgm:pt>
    <dgm:pt modelId="{5D2C66EB-5A70-435E-B937-7420F6ADC705}" type="pres">
      <dgm:prSet presAssocID="{A44836AD-9C16-4025-9004-80B4C48E77BE}" presName="invisiNode" presStyleLbl="node1" presStyleIdx="4" presStyleCnt="6"/>
      <dgm:spPr/>
    </dgm:pt>
    <dgm:pt modelId="{6FBBB7B4-41E3-4FA9-B9FB-A94585B229F1}" type="pres">
      <dgm:prSet presAssocID="{A44836AD-9C16-4025-9004-80B4C48E77BE}" presName="imagNode" presStyleLbl="fgImgPlace1" presStyleIdx="4" presStyleCnt="6"/>
      <dgm:spPr>
        <a:blipFill>
          <a:blip xmlns:r="http://schemas.openxmlformats.org/officeDocument/2006/relationships" r:embed="rId5"/>
          <a:srcRect/>
          <a:stretch>
            <a:fillRect l="-44000" r="-44000"/>
          </a:stretch>
        </a:blipFill>
        <a:ln>
          <a:noFill/>
        </a:ln>
      </dgm:spPr>
    </dgm:pt>
    <dgm:pt modelId="{49C4658D-2408-4A9E-94E9-80AA4CA9CB03}" type="pres">
      <dgm:prSet presAssocID="{2F0FA3D5-603A-4A4C-95EB-D4417B97011C}" presName="sibTrans" presStyleLbl="sibTrans2D1" presStyleIdx="0" presStyleCnt="0"/>
      <dgm:spPr/>
    </dgm:pt>
    <dgm:pt modelId="{F753BFA0-4FB9-4F8B-921A-B0D42684375E}" type="pres">
      <dgm:prSet presAssocID="{2EE6C92F-0FA3-4A96-AEE7-D017A353F316}" presName="compNode" presStyleCnt="0"/>
      <dgm:spPr/>
    </dgm:pt>
    <dgm:pt modelId="{5AB3D034-9DFB-469D-A906-00607A71ED1D}" type="pres">
      <dgm:prSet presAssocID="{2EE6C92F-0FA3-4A96-AEE7-D017A353F316}" presName="bkgdShape" presStyleLbl="node1" presStyleIdx="5" presStyleCnt="6"/>
      <dgm:spPr/>
    </dgm:pt>
    <dgm:pt modelId="{D1509DC3-F5A3-4E1E-AF5A-42414A8E9C96}" type="pres">
      <dgm:prSet presAssocID="{2EE6C92F-0FA3-4A96-AEE7-D017A353F316}" presName="nodeTx" presStyleLbl="node1" presStyleIdx="5" presStyleCnt="6">
        <dgm:presLayoutVars>
          <dgm:bulletEnabled val="1"/>
        </dgm:presLayoutVars>
      </dgm:prSet>
      <dgm:spPr/>
    </dgm:pt>
    <dgm:pt modelId="{38C4F389-9EA2-48D8-A160-C732FF0D5759}" type="pres">
      <dgm:prSet presAssocID="{2EE6C92F-0FA3-4A96-AEE7-D017A353F316}" presName="invisiNode" presStyleLbl="node1" presStyleIdx="5" presStyleCnt="6"/>
      <dgm:spPr/>
    </dgm:pt>
    <dgm:pt modelId="{F2DFB16F-A277-47C7-991D-C7E94F98EBAF}" type="pres">
      <dgm:prSet presAssocID="{2EE6C92F-0FA3-4A96-AEE7-D017A353F316}" presName="imagNode" presStyleLbl="fgImgPlace1" presStyleIdx="5" presStyleCnt="6" custLinFactNeighborX="12348" custLinFactNeighborY="3825"/>
      <dgm:spPr>
        <a:blipFill>
          <a:blip xmlns:r="http://schemas.openxmlformats.org/officeDocument/2006/relationships" r:embed="rId6">
            <a:extLst>
              <a:ext uri="{28A0092B-C50C-407E-A947-70E740481C1C}">
                <a14:useLocalDpi xmlns:a14="http://schemas.microsoft.com/office/drawing/2010/main" val="0"/>
              </a:ext>
            </a:extLst>
          </a:blip>
          <a:srcRect/>
          <a:stretch>
            <a:fillRect l="-40000" r="-40000"/>
          </a:stretch>
        </a:blipFill>
        <a:ln>
          <a:noFill/>
        </a:ln>
      </dgm:spPr>
    </dgm:pt>
  </dgm:ptLst>
  <dgm:cxnLst>
    <dgm:cxn modelId="{29D03F0A-5DE6-4349-9987-AEDCD70AC2DA}" type="presOf" srcId="{39F204F2-6F07-4EC8-9BCD-0577C224E4B8}" destId="{8863CBB0-00D9-4AE9-9701-110C4951C621}" srcOrd="0" destOrd="0" presId="urn:microsoft.com/office/officeart/2005/8/layout/hList7"/>
    <dgm:cxn modelId="{AE65C310-48BC-491B-B34A-423D52DD3CF1}" type="presOf" srcId="{FB3D52B9-F789-4393-8105-0A176679A453}" destId="{91B8F8C4-8EA3-4A0B-8300-372FCC3B4EF7}" srcOrd="0" destOrd="0" presId="urn:microsoft.com/office/officeart/2005/8/layout/hList7"/>
    <dgm:cxn modelId="{E60F5A18-36CC-4A2B-962D-E9F7811B819E}" type="presOf" srcId="{12A9268B-C4BF-4B81-9202-05DC313E3C4F}" destId="{337E2104-DD0B-4286-950D-2730B0AB4346}" srcOrd="0" destOrd="0" presId="urn:microsoft.com/office/officeart/2005/8/layout/hList7"/>
    <dgm:cxn modelId="{09B0675D-E9C5-4A22-80F7-71536991A732}" type="presOf" srcId="{2F0FA3D5-603A-4A4C-95EB-D4417B97011C}" destId="{49C4658D-2408-4A9E-94E9-80AA4CA9CB03}" srcOrd="0" destOrd="0" presId="urn:microsoft.com/office/officeart/2005/8/layout/hList7"/>
    <dgm:cxn modelId="{FB19B260-E9D6-46C8-92BB-998BDA953AA0}" srcId="{FB3D52B9-F789-4393-8105-0A176679A453}" destId="{A44836AD-9C16-4025-9004-80B4C48E77BE}" srcOrd="4" destOrd="0" parTransId="{ADD0AC7B-6A9D-41A7-AF9F-656D745EDA88}" sibTransId="{2F0FA3D5-603A-4A4C-95EB-D4417B97011C}"/>
    <dgm:cxn modelId="{083D7047-2A82-4070-84C7-941F8757FB40}" type="presOf" srcId="{22C9AF2E-397C-4F2C-B1F9-14EB7601266F}" destId="{884BFB4B-31C1-483F-9DA2-B66378B97BBD}" srcOrd="0" destOrd="0" presId="urn:microsoft.com/office/officeart/2005/8/layout/hList7"/>
    <dgm:cxn modelId="{E5035152-6888-4A53-97BB-C21D332EE3A2}" type="presOf" srcId="{28CD7A14-48B4-4487-A21E-67B24A1FBC8F}" destId="{A2EFB42B-8531-413A-A5D0-C1579668DBAF}" srcOrd="0" destOrd="0" presId="urn:microsoft.com/office/officeart/2005/8/layout/hList7"/>
    <dgm:cxn modelId="{3BF89C56-4602-4FA6-8770-2CAFEF4A44ED}" type="presOf" srcId="{5D887BB2-FBBB-4457-949C-F448E01E89E9}" destId="{F73E5E9A-BC08-47F6-9FF0-8BC2273FE85F}" srcOrd="0" destOrd="0" presId="urn:microsoft.com/office/officeart/2005/8/layout/hList7"/>
    <dgm:cxn modelId="{566ED77C-A0E7-4207-8139-2E2100CF67ED}" type="presOf" srcId="{A44836AD-9C16-4025-9004-80B4C48E77BE}" destId="{E9FAE033-5742-4D76-8587-3DB86BE2398E}" srcOrd="0" destOrd="0" presId="urn:microsoft.com/office/officeart/2005/8/layout/hList7"/>
    <dgm:cxn modelId="{DBA5948D-7C51-4928-B72B-F8DD727ADFF3}" type="presOf" srcId="{2EE6C92F-0FA3-4A96-AEE7-D017A353F316}" destId="{5AB3D034-9DFB-469D-A906-00607A71ED1D}" srcOrd="0" destOrd="0" presId="urn:microsoft.com/office/officeart/2005/8/layout/hList7"/>
    <dgm:cxn modelId="{10C6C096-DC4A-43EF-B3DB-D0238D274622}" type="presOf" srcId="{920C90EB-03FD-482D-8F4B-43801B3FB6F4}" destId="{D1D0DE64-38E9-469B-BC09-9C0FB1244DF5}" srcOrd="1" destOrd="0" presId="urn:microsoft.com/office/officeart/2005/8/layout/hList7"/>
    <dgm:cxn modelId="{C8E3BC99-6A1A-4C3C-8D96-D740BD2492DF}" srcId="{FB3D52B9-F789-4393-8105-0A176679A453}" destId="{12A9268B-C4BF-4B81-9202-05DC313E3C4F}" srcOrd="3" destOrd="0" parTransId="{68C1E732-8CA0-4381-8ECB-084C2E6486B8}" sibTransId="{EDA9D724-337F-4FD6-9049-E95EF15BE9F7}"/>
    <dgm:cxn modelId="{E31C58A3-454E-43B6-AA9C-B062A23CE331}" type="presOf" srcId="{22C9AF2E-397C-4F2C-B1F9-14EB7601266F}" destId="{A74E9AA4-16E7-49D9-A934-6EB130A90990}" srcOrd="1" destOrd="0" presId="urn:microsoft.com/office/officeart/2005/8/layout/hList7"/>
    <dgm:cxn modelId="{72E224A5-6FAA-4F38-8406-919C63E642B4}" type="presOf" srcId="{A44836AD-9C16-4025-9004-80B4C48E77BE}" destId="{BC08F46B-AB53-4450-9628-483A3DEC26E7}" srcOrd="1" destOrd="0" presId="urn:microsoft.com/office/officeart/2005/8/layout/hList7"/>
    <dgm:cxn modelId="{7CA01FC0-E2F6-473B-8745-A233C4154F40}" type="presOf" srcId="{B012FB2D-D61F-4155-A3BA-0BE2808BFAAA}" destId="{83F0067B-AD81-4FD8-A538-6E480BB78B1C}" srcOrd="0" destOrd="0" presId="urn:microsoft.com/office/officeart/2005/8/layout/hList7"/>
    <dgm:cxn modelId="{15952AC2-9D8B-4197-8CE7-A49CEBE00FCB}" type="presOf" srcId="{12A9268B-C4BF-4B81-9202-05DC313E3C4F}" destId="{9A3097A3-D70F-46A0-9EA2-3AAC88CDE597}" srcOrd="1" destOrd="0" presId="urn:microsoft.com/office/officeart/2005/8/layout/hList7"/>
    <dgm:cxn modelId="{E21710C7-F067-4BF2-87BB-AB2D9454947C}" srcId="{FB3D52B9-F789-4393-8105-0A176679A453}" destId="{22C9AF2E-397C-4F2C-B1F9-14EB7601266F}" srcOrd="0" destOrd="0" parTransId="{AF0A0698-7E20-4D35-B913-0E189551BDC6}" sibTransId="{5D887BB2-FBBB-4457-949C-F448E01E89E9}"/>
    <dgm:cxn modelId="{64C7ECCC-0DA1-4D6F-9DAD-6D3847420AFE}" srcId="{FB3D52B9-F789-4393-8105-0A176679A453}" destId="{28CD7A14-48B4-4487-A21E-67B24A1FBC8F}" srcOrd="1" destOrd="0" parTransId="{7AA84DB9-B15E-4D9A-A47C-FAC168EADF13}" sibTransId="{B012FB2D-D61F-4155-A3BA-0BE2808BFAAA}"/>
    <dgm:cxn modelId="{118357D1-45C0-4B75-9E72-A581EBA8F5D2}" srcId="{FB3D52B9-F789-4393-8105-0A176679A453}" destId="{2EE6C92F-0FA3-4A96-AEE7-D017A353F316}" srcOrd="5" destOrd="0" parTransId="{166DF6C5-3B22-499C-9962-3A019E21B9CF}" sibTransId="{744DDBDC-97A5-4E48-921E-69D157E9A14B}"/>
    <dgm:cxn modelId="{43450FD9-BF8C-45E5-B39C-EF71D66D66A9}" type="presOf" srcId="{28CD7A14-48B4-4487-A21E-67B24A1FBC8F}" destId="{D4266893-B442-4C8C-AB6A-FAB89FAC5B9A}" srcOrd="1" destOrd="0" presId="urn:microsoft.com/office/officeart/2005/8/layout/hList7"/>
    <dgm:cxn modelId="{3753FDE7-9F18-4828-B15E-D94B89ED58A0}" type="presOf" srcId="{920C90EB-03FD-482D-8F4B-43801B3FB6F4}" destId="{10EBC841-D4F3-4C46-90F2-53C7B176A087}" srcOrd="0" destOrd="0" presId="urn:microsoft.com/office/officeart/2005/8/layout/hList7"/>
    <dgm:cxn modelId="{C46264EA-A4B5-4113-BE46-928C37714CE3}" srcId="{FB3D52B9-F789-4393-8105-0A176679A453}" destId="{920C90EB-03FD-482D-8F4B-43801B3FB6F4}" srcOrd="2" destOrd="0" parTransId="{7915DEDC-8CDC-4D61-BA4B-CDDA4E1C7FEF}" sibTransId="{39F204F2-6F07-4EC8-9BCD-0577C224E4B8}"/>
    <dgm:cxn modelId="{63F9B4F4-068C-4F21-B917-E96D84F58C8F}" type="presOf" srcId="{2EE6C92F-0FA3-4A96-AEE7-D017A353F316}" destId="{D1509DC3-F5A3-4E1E-AF5A-42414A8E9C96}" srcOrd="1" destOrd="0" presId="urn:microsoft.com/office/officeart/2005/8/layout/hList7"/>
    <dgm:cxn modelId="{7A5B5FF5-3125-47F0-BCE7-F5D7A06C2E9B}" type="presOf" srcId="{EDA9D724-337F-4FD6-9049-E95EF15BE9F7}" destId="{F2C84C4E-51B5-4C2E-9FCC-A0F80A3E452D}" srcOrd="0" destOrd="0" presId="urn:microsoft.com/office/officeart/2005/8/layout/hList7"/>
    <dgm:cxn modelId="{B3654668-5381-4F7B-B460-3D65B0727276}" type="presParOf" srcId="{91B8F8C4-8EA3-4A0B-8300-372FCC3B4EF7}" destId="{24D51CD5-B058-49BF-AF2C-886515C498F0}" srcOrd="0" destOrd="0" presId="urn:microsoft.com/office/officeart/2005/8/layout/hList7"/>
    <dgm:cxn modelId="{82BA4522-7D06-4C90-B915-3C9BB2454015}" type="presParOf" srcId="{91B8F8C4-8EA3-4A0B-8300-372FCC3B4EF7}" destId="{3F0A980E-D1DA-4D15-9EF5-E541550D9B92}" srcOrd="1" destOrd="0" presId="urn:microsoft.com/office/officeart/2005/8/layout/hList7"/>
    <dgm:cxn modelId="{90248B10-C431-4F3D-945C-9CCBAC13A3E8}" type="presParOf" srcId="{3F0A980E-D1DA-4D15-9EF5-E541550D9B92}" destId="{AFA268BD-8607-495E-860F-6B6BB82F9F84}" srcOrd="0" destOrd="0" presId="urn:microsoft.com/office/officeart/2005/8/layout/hList7"/>
    <dgm:cxn modelId="{83CD5576-4B6F-4EE5-B038-AEA39F8FCDBA}" type="presParOf" srcId="{AFA268BD-8607-495E-860F-6B6BB82F9F84}" destId="{884BFB4B-31C1-483F-9DA2-B66378B97BBD}" srcOrd="0" destOrd="0" presId="urn:microsoft.com/office/officeart/2005/8/layout/hList7"/>
    <dgm:cxn modelId="{0277347B-052E-4CFE-AF61-DB701E878FCD}" type="presParOf" srcId="{AFA268BD-8607-495E-860F-6B6BB82F9F84}" destId="{A74E9AA4-16E7-49D9-A934-6EB130A90990}" srcOrd="1" destOrd="0" presId="urn:microsoft.com/office/officeart/2005/8/layout/hList7"/>
    <dgm:cxn modelId="{09245D16-12CE-4FC6-BC85-CD5906C96C49}" type="presParOf" srcId="{AFA268BD-8607-495E-860F-6B6BB82F9F84}" destId="{03419351-57B8-4A8B-97E3-913CA12EF5F1}" srcOrd="2" destOrd="0" presId="urn:microsoft.com/office/officeart/2005/8/layout/hList7"/>
    <dgm:cxn modelId="{4FFAF6F9-9D8B-484A-AA60-2747DD7C6AA9}" type="presParOf" srcId="{AFA268BD-8607-495E-860F-6B6BB82F9F84}" destId="{603DE7EE-0572-4F42-A38B-D05886FD42BF}" srcOrd="3" destOrd="0" presId="urn:microsoft.com/office/officeart/2005/8/layout/hList7"/>
    <dgm:cxn modelId="{9257778A-E441-44CF-AC46-CDAD6341E43C}" type="presParOf" srcId="{3F0A980E-D1DA-4D15-9EF5-E541550D9B92}" destId="{F73E5E9A-BC08-47F6-9FF0-8BC2273FE85F}" srcOrd="1" destOrd="0" presId="urn:microsoft.com/office/officeart/2005/8/layout/hList7"/>
    <dgm:cxn modelId="{D14F6A5B-D4EA-49D8-A202-43BB26ABBDF3}" type="presParOf" srcId="{3F0A980E-D1DA-4D15-9EF5-E541550D9B92}" destId="{D5F85DB8-2A26-48BB-AF8C-ECB188C3C237}" srcOrd="2" destOrd="0" presId="urn:microsoft.com/office/officeart/2005/8/layout/hList7"/>
    <dgm:cxn modelId="{66CCF4C1-6D4B-48D5-A26E-DB22FDA24C21}" type="presParOf" srcId="{D5F85DB8-2A26-48BB-AF8C-ECB188C3C237}" destId="{A2EFB42B-8531-413A-A5D0-C1579668DBAF}" srcOrd="0" destOrd="0" presId="urn:microsoft.com/office/officeart/2005/8/layout/hList7"/>
    <dgm:cxn modelId="{163233D0-29D9-4E10-8BFF-19AC276CAD8F}" type="presParOf" srcId="{D5F85DB8-2A26-48BB-AF8C-ECB188C3C237}" destId="{D4266893-B442-4C8C-AB6A-FAB89FAC5B9A}" srcOrd="1" destOrd="0" presId="urn:microsoft.com/office/officeart/2005/8/layout/hList7"/>
    <dgm:cxn modelId="{4063B740-5631-4A7C-B830-3AF1C6435F67}" type="presParOf" srcId="{D5F85DB8-2A26-48BB-AF8C-ECB188C3C237}" destId="{DA3A9297-1B49-4310-B434-D689F43C692A}" srcOrd="2" destOrd="0" presId="urn:microsoft.com/office/officeart/2005/8/layout/hList7"/>
    <dgm:cxn modelId="{E8F48E09-F1DE-49B4-ADBA-A5672781E2B4}" type="presParOf" srcId="{D5F85DB8-2A26-48BB-AF8C-ECB188C3C237}" destId="{CF319157-28DF-4442-A0C8-9F944CABF697}" srcOrd="3" destOrd="0" presId="urn:microsoft.com/office/officeart/2005/8/layout/hList7"/>
    <dgm:cxn modelId="{47F41C63-B52F-4CF6-8BEE-D86DFDDF56B1}" type="presParOf" srcId="{3F0A980E-D1DA-4D15-9EF5-E541550D9B92}" destId="{83F0067B-AD81-4FD8-A538-6E480BB78B1C}" srcOrd="3" destOrd="0" presId="urn:microsoft.com/office/officeart/2005/8/layout/hList7"/>
    <dgm:cxn modelId="{7B1DAAB4-EBA4-4E94-8907-BB1EE03F13A8}" type="presParOf" srcId="{3F0A980E-D1DA-4D15-9EF5-E541550D9B92}" destId="{4B66D1F4-12D7-44DC-BF85-169A39388F59}" srcOrd="4" destOrd="0" presId="urn:microsoft.com/office/officeart/2005/8/layout/hList7"/>
    <dgm:cxn modelId="{46F8D40A-4E24-41A5-A198-9A4DD52176FA}" type="presParOf" srcId="{4B66D1F4-12D7-44DC-BF85-169A39388F59}" destId="{10EBC841-D4F3-4C46-90F2-53C7B176A087}" srcOrd="0" destOrd="0" presId="urn:microsoft.com/office/officeart/2005/8/layout/hList7"/>
    <dgm:cxn modelId="{4996C313-BF2F-44D4-A4B0-5EC1A1BA90EE}" type="presParOf" srcId="{4B66D1F4-12D7-44DC-BF85-169A39388F59}" destId="{D1D0DE64-38E9-469B-BC09-9C0FB1244DF5}" srcOrd="1" destOrd="0" presId="urn:microsoft.com/office/officeart/2005/8/layout/hList7"/>
    <dgm:cxn modelId="{80658EA9-AAD9-428F-97DA-19CAFDBBB071}" type="presParOf" srcId="{4B66D1F4-12D7-44DC-BF85-169A39388F59}" destId="{91341EBF-185B-4C02-B301-86540AE7F549}" srcOrd="2" destOrd="0" presId="urn:microsoft.com/office/officeart/2005/8/layout/hList7"/>
    <dgm:cxn modelId="{6B7FEAA0-EE2C-450E-977D-909060DD17E5}" type="presParOf" srcId="{4B66D1F4-12D7-44DC-BF85-169A39388F59}" destId="{02E187B6-4EB7-4CA1-A3E8-3FF4652C6A0F}" srcOrd="3" destOrd="0" presId="urn:microsoft.com/office/officeart/2005/8/layout/hList7"/>
    <dgm:cxn modelId="{05FBA6D9-0D4F-48B7-AB22-AFC149FDCE09}" type="presParOf" srcId="{3F0A980E-D1DA-4D15-9EF5-E541550D9B92}" destId="{8863CBB0-00D9-4AE9-9701-110C4951C621}" srcOrd="5" destOrd="0" presId="urn:microsoft.com/office/officeart/2005/8/layout/hList7"/>
    <dgm:cxn modelId="{D5C62B89-35CA-43C8-8F3D-11DB94E4EC4F}" type="presParOf" srcId="{3F0A980E-D1DA-4D15-9EF5-E541550D9B92}" destId="{2F740B36-4D87-4950-8AF7-B5D785437943}" srcOrd="6" destOrd="0" presId="urn:microsoft.com/office/officeart/2005/8/layout/hList7"/>
    <dgm:cxn modelId="{C8BE9750-CE8B-4198-B9A5-2197E3D16C92}" type="presParOf" srcId="{2F740B36-4D87-4950-8AF7-B5D785437943}" destId="{337E2104-DD0B-4286-950D-2730B0AB4346}" srcOrd="0" destOrd="0" presId="urn:microsoft.com/office/officeart/2005/8/layout/hList7"/>
    <dgm:cxn modelId="{4F894733-4CE1-4076-BFF2-F9912D86BB93}" type="presParOf" srcId="{2F740B36-4D87-4950-8AF7-B5D785437943}" destId="{9A3097A3-D70F-46A0-9EA2-3AAC88CDE597}" srcOrd="1" destOrd="0" presId="urn:microsoft.com/office/officeart/2005/8/layout/hList7"/>
    <dgm:cxn modelId="{F46CFCB7-6360-431F-B276-6AE8C1440222}" type="presParOf" srcId="{2F740B36-4D87-4950-8AF7-B5D785437943}" destId="{0CD823AD-EA92-4218-A8E6-C554F32E1EFA}" srcOrd="2" destOrd="0" presId="urn:microsoft.com/office/officeart/2005/8/layout/hList7"/>
    <dgm:cxn modelId="{47DB47EA-E6A4-438A-9BAD-03B7284F4AEB}" type="presParOf" srcId="{2F740B36-4D87-4950-8AF7-B5D785437943}" destId="{FE849129-D0DB-46A9-BD16-12BB19573854}" srcOrd="3" destOrd="0" presId="urn:microsoft.com/office/officeart/2005/8/layout/hList7"/>
    <dgm:cxn modelId="{2AFD09A7-1C72-4322-8E1F-99E83E7E5BC2}" type="presParOf" srcId="{3F0A980E-D1DA-4D15-9EF5-E541550D9B92}" destId="{F2C84C4E-51B5-4C2E-9FCC-A0F80A3E452D}" srcOrd="7" destOrd="0" presId="urn:microsoft.com/office/officeart/2005/8/layout/hList7"/>
    <dgm:cxn modelId="{2744FE67-7F92-4E55-BB85-8CD3AE9D3CB1}" type="presParOf" srcId="{3F0A980E-D1DA-4D15-9EF5-E541550D9B92}" destId="{C46E9271-CB77-46A8-BD63-0AE584AD816E}" srcOrd="8" destOrd="0" presId="urn:microsoft.com/office/officeart/2005/8/layout/hList7"/>
    <dgm:cxn modelId="{A6074385-10A7-4B58-B2DB-504F12F4DAB7}" type="presParOf" srcId="{C46E9271-CB77-46A8-BD63-0AE584AD816E}" destId="{E9FAE033-5742-4D76-8587-3DB86BE2398E}" srcOrd="0" destOrd="0" presId="urn:microsoft.com/office/officeart/2005/8/layout/hList7"/>
    <dgm:cxn modelId="{0AB109D0-907B-4D73-A19E-D6AE47074E44}" type="presParOf" srcId="{C46E9271-CB77-46A8-BD63-0AE584AD816E}" destId="{BC08F46B-AB53-4450-9628-483A3DEC26E7}" srcOrd="1" destOrd="0" presId="urn:microsoft.com/office/officeart/2005/8/layout/hList7"/>
    <dgm:cxn modelId="{200DE21A-CCA0-463F-96EF-FCE4A71DAC9B}" type="presParOf" srcId="{C46E9271-CB77-46A8-BD63-0AE584AD816E}" destId="{5D2C66EB-5A70-435E-B937-7420F6ADC705}" srcOrd="2" destOrd="0" presId="urn:microsoft.com/office/officeart/2005/8/layout/hList7"/>
    <dgm:cxn modelId="{B2D3C1C2-7BE2-4883-9123-E75F73976E52}" type="presParOf" srcId="{C46E9271-CB77-46A8-BD63-0AE584AD816E}" destId="{6FBBB7B4-41E3-4FA9-B9FB-A94585B229F1}" srcOrd="3" destOrd="0" presId="urn:microsoft.com/office/officeart/2005/8/layout/hList7"/>
    <dgm:cxn modelId="{45A85003-550C-405E-BA77-0FEBE36056F2}" type="presParOf" srcId="{3F0A980E-D1DA-4D15-9EF5-E541550D9B92}" destId="{49C4658D-2408-4A9E-94E9-80AA4CA9CB03}" srcOrd="9" destOrd="0" presId="urn:microsoft.com/office/officeart/2005/8/layout/hList7"/>
    <dgm:cxn modelId="{6747FF80-603B-40D9-B5AA-DD5E7A9F08E2}" type="presParOf" srcId="{3F0A980E-D1DA-4D15-9EF5-E541550D9B92}" destId="{F753BFA0-4FB9-4F8B-921A-B0D42684375E}" srcOrd="10" destOrd="0" presId="urn:microsoft.com/office/officeart/2005/8/layout/hList7"/>
    <dgm:cxn modelId="{CFD75F32-C669-4790-B6D8-A66BB600676A}" type="presParOf" srcId="{F753BFA0-4FB9-4F8B-921A-B0D42684375E}" destId="{5AB3D034-9DFB-469D-A906-00607A71ED1D}" srcOrd="0" destOrd="0" presId="urn:microsoft.com/office/officeart/2005/8/layout/hList7"/>
    <dgm:cxn modelId="{A415C835-06E1-4228-858C-C2573CDE8B08}" type="presParOf" srcId="{F753BFA0-4FB9-4F8B-921A-B0D42684375E}" destId="{D1509DC3-F5A3-4E1E-AF5A-42414A8E9C96}" srcOrd="1" destOrd="0" presId="urn:microsoft.com/office/officeart/2005/8/layout/hList7"/>
    <dgm:cxn modelId="{5331E7B1-98E6-4346-8771-067E92B5874D}" type="presParOf" srcId="{F753BFA0-4FB9-4F8B-921A-B0D42684375E}" destId="{38C4F389-9EA2-48D8-A160-C732FF0D5759}" srcOrd="2" destOrd="0" presId="urn:microsoft.com/office/officeart/2005/8/layout/hList7"/>
    <dgm:cxn modelId="{C37A9319-A5F0-4928-91D8-D0977923A287}" type="presParOf" srcId="{F753BFA0-4FB9-4F8B-921A-B0D42684375E}" destId="{F2DFB16F-A277-47C7-991D-C7E94F98EBAF}" srcOrd="3" destOrd="0" presId="urn:microsoft.com/office/officeart/2005/8/layout/hList7"/>
  </dgm:cxnLst>
  <dgm:bg/>
  <dgm:whole>
    <a:ln w="19050"/>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E9ACAC-EDC1-4BAA-B5DC-CDB3C7A8ACF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E10A2A1-D7DE-4860-830C-9F53BE813F4D}">
      <dgm:prSet phldrT="[Text]" custT="1"/>
      <dgm:spPr>
        <a:solidFill>
          <a:srgbClr val="D50032"/>
        </a:solidFill>
        <a:ln>
          <a:solidFill>
            <a:srgbClr val="D50032"/>
          </a:solidFill>
        </a:ln>
      </dgm:spPr>
      <dgm:t>
        <a:bodyPr/>
        <a:lstStyle/>
        <a:p>
          <a:r>
            <a:rPr lang="en-US" sz="2000" b="1">
              <a:solidFill>
                <a:schemeClr val="bg1"/>
              </a:solidFill>
              <a:latin typeface="Open Sans" panose="020B0606030504020204" pitchFamily="34" charset="0"/>
              <a:ea typeface="Open Sans" panose="020B0606030504020204" pitchFamily="34" charset="0"/>
              <a:cs typeface="Open Sans" panose="020B0606030504020204" pitchFamily="34" charset="0"/>
            </a:rPr>
            <a:t>Rental Assistance</a:t>
          </a:r>
        </a:p>
      </dgm:t>
    </dgm:pt>
    <dgm:pt modelId="{D07DFEB0-23AE-460E-9821-2DF14782598C}" type="parTrans" cxnId="{286A9AB0-E567-4EA8-8045-4C75D414B266}">
      <dgm:prSet/>
      <dgm:spPr/>
      <dgm:t>
        <a:bodyPr/>
        <a:lstStyle/>
        <a:p>
          <a:endParaRPr lang="en-US"/>
        </a:p>
      </dgm:t>
    </dgm:pt>
    <dgm:pt modelId="{F86758CC-306B-47AE-A4C4-04963782A2E9}" type="sibTrans" cxnId="{286A9AB0-E567-4EA8-8045-4C75D414B266}">
      <dgm:prSet/>
      <dgm:spPr/>
      <dgm:t>
        <a:bodyPr/>
        <a:lstStyle/>
        <a:p>
          <a:endParaRPr lang="en-US"/>
        </a:p>
      </dgm:t>
    </dgm:pt>
    <dgm:pt modelId="{ED1DF31E-CE8C-492E-BF82-33BFC53D0BA5}">
      <dgm:prSet phldrT="[Text]" custT="1"/>
      <dgm:spPr>
        <a:noFill/>
        <a:ln w="57150">
          <a:solidFill>
            <a:srgbClr val="D50032">
              <a:alpha val="90000"/>
            </a:srgbClr>
          </a:solidFill>
        </a:ln>
      </dgm:spPr>
      <dgm:t>
        <a:bodyPr/>
        <a:lstStyle/>
        <a:p>
          <a:r>
            <a:rPr lang="en-US" sz="1600">
              <a:latin typeface="Open Sans" panose="020B0606030504020204" pitchFamily="34" charset="0"/>
              <a:ea typeface="Open Sans" panose="020B0606030504020204" pitchFamily="34" charset="0"/>
              <a:cs typeface="Open Sans" panose="020B0606030504020204" pitchFamily="34" charset="0"/>
            </a:rPr>
            <a:t>Dramatically scale-up assistance for low-income renters</a:t>
          </a:r>
        </a:p>
      </dgm:t>
    </dgm:pt>
    <dgm:pt modelId="{F7859EB3-C0BA-48C0-96F7-92A6C4E65D0A}" type="parTrans" cxnId="{2F0C35AD-6F77-432E-8CED-D2F6218B797D}">
      <dgm:prSet/>
      <dgm:spPr/>
      <dgm:t>
        <a:bodyPr/>
        <a:lstStyle/>
        <a:p>
          <a:endParaRPr lang="en-US"/>
        </a:p>
      </dgm:t>
    </dgm:pt>
    <dgm:pt modelId="{2A8EE52E-F166-4558-9EC2-F7560A84D174}" type="sibTrans" cxnId="{2F0C35AD-6F77-432E-8CED-D2F6218B797D}">
      <dgm:prSet/>
      <dgm:spPr/>
      <dgm:t>
        <a:bodyPr/>
        <a:lstStyle/>
        <a:p>
          <a:endParaRPr lang="en-US"/>
        </a:p>
      </dgm:t>
    </dgm:pt>
    <dgm:pt modelId="{6BF6CA74-84B8-40D9-B29D-9E6E508A6500}">
      <dgm:prSet phldrT="[Text]" custT="1"/>
      <dgm:spPr>
        <a:solidFill>
          <a:srgbClr val="29B5CF"/>
        </a:solidFill>
        <a:ln>
          <a:noFill/>
        </a:ln>
      </dgm:spPr>
      <dgm:t>
        <a:bodyPr/>
        <a:lstStyle/>
        <a:p>
          <a:r>
            <a:rPr lang="en-US" sz="2000" b="1">
              <a:latin typeface="Open Sans" panose="020B0606030504020204" pitchFamily="34" charset="0"/>
              <a:ea typeface="Open Sans" panose="020B0606030504020204" pitchFamily="34" charset="0"/>
              <a:cs typeface="Open Sans" panose="020B0606030504020204" pitchFamily="34" charset="0"/>
            </a:rPr>
            <a:t>Housing supply</a:t>
          </a:r>
        </a:p>
      </dgm:t>
    </dgm:pt>
    <dgm:pt modelId="{EB839D93-3019-44FE-9EB9-B0D05515DE79}" type="parTrans" cxnId="{829E96FA-BBBD-4E4A-953E-229DE73CA0B2}">
      <dgm:prSet/>
      <dgm:spPr/>
      <dgm:t>
        <a:bodyPr/>
        <a:lstStyle/>
        <a:p>
          <a:endParaRPr lang="en-US"/>
        </a:p>
      </dgm:t>
    </dgm:pt>
    <dgm:pt modelId="{C72BF799-261C-475E-9C42-2D52889F53B2}" type="sibTrans" cxnId="{829E96FA-BBBD-4E4A-953E-229DE73CA0B2}">
      <dgm:prSet/>
      <dgm:spPr/>
      <dgm:t>
        <a:bodyPr/>
        <a:lstStyle/>
        <a:p>
          <a:endParaRPr lang="en-US"/>
        </a:p>
      </dgm:t>
    </dgm:pt>
    <dgm:pt modelId="{326473EF-C8FC-457F-8B3C-F41752412B31}">
      <dgm:prSet phldrT="[Text]" custT="1"/>
      <dgm:spPr>
        <a:noFill/>
        <a:ln w="57150">
          <a:solidFill>
            <a:srgbClr val="29B5CF">
              <a:alpha val="90000"/>
            </a:srgbClr>
          </a:solidFill>
        </a:ln>
      </dgm:spPr>
      <dgm:t>
        <a:bodyPr/>
        <a:lstStyle/>
        <a:p>
          <a:r>
            <a:rPr lang="en-US" sz="1800">
              <a:latin typeface="Open Sans" panose="020B0606030504020204" pitchFamily="34" charset="0"/>
              <a:ea typeface="Open Sans" panose="020B0606030504020204" pitchFamily="34" charset="0"/>
              <a:cs typeface="Open Sans" panose="020B0606030504020204" pitchFamily="34" charset="0"/>
            </a:rPr>
            <a:t>May work on increasing supply of affordable housing</a:t>
          </a:r>
        </a:p>
      </dgm:t>
    </dgm:pt>
    <dgm:pt modelId="{F3B60624-BEFE-42D3-BC98-1ACAF2FA10DD}" type="parTrans" cxnId="{A942FFDC-898A-48B2-9C1D-65ACDC77D761}">
      <dgm:prSet/>
      <dgm:spPr/>
      <dgm:t>
        <a:bodyPr/>
        <a:lstStyle/>
        <a:p>
          <a:endParaRPr lang="en-US"/>
        </a:p>
      </dgm:t>
    </dgm:pt>
    <dgm:pt modelId="{7582BDB1-E205-4B60-BD49-544C65CF2068}" type="sibTrans" cxnId="{A942FFDC-898A-48B2-9C1D-65ACDC77D761}">
      <dgm:prSet/>
      <dgm:spPr/>
      <dgm:t>
        <a:bodyPr/>
        <a:lstStyle/>
        <a:p>
          <a:endParaRPr lang="en-US"/>
        </a:p>
      </dgm:t>
    </dgm:pt>
    <dgm:pt modelId="{4C7B0E71-F5C7-4630-A6D7-4C2D7B3EDED7}">
      <dgm:prSet phldrT="[Text]" custT="1"/>
      <dgm:spPr>
        <a:solidFill>
          <a:srgbClr val="FFB81C"/>
        </a:solidFill>
        <a:ln>
          <a:noFill/>
        </a:ln>
      </dgm:spPr>
      <dgm:t>
        <a:bodyPr/>
        <a:lstStyle/>
        <a:p>
          <a:r>
            <a:rPr lang="en-US" sz="2000" b="1">
              <a:latin typeface="Open Sans" panose="020B0606030504020204" pitchFamily="34" charset="0"/>
              <a:ea typeface="Open Sans" panose="020B0606030504020204" pitchFamily="34" charset="0"/>
              <a:cs typeface="Open Sans" panose="020B0606030504020204" pitchFamily="34" charset="0"/>
            </a:rPr>
            <a:t>Longer term</a:t>
          </a:r>
        </a:p>
      </dgm:t>
    </dgm:pt>
    <dgm:pt modelId="{0133821A-AAC4-43DE-8512-0A3AE549929D}" type="parTrans" cxnId="{DEA5C2DE-45FC-4692-BB21-FA6A78314A2E}">
      <dgm:prSet/>
      <dgm:spPr/>
      <dgm:t>
        <a:bodyPr/>
        <a:lstStyle/>
        <a:p>
          <a:endParaRPr lang="en-US"/>
        </a:p>
      </dgm:t>
    </dgm:pt>
    <dgm:pt modelId="{1B827793-6E16-4F17-99A9-AEF3FB141ECC}" type="sibTrans" cxnId="{DEA5C2DE-45FC-4692-BB21-FA6A78314A2E}">
      <dgm:prSet/>
      <dgm:spPr/>
      <dgm:t>
        <a:bodyPr/>
        <a:lstStyle/>
        <a:p>
          <a:endParaRPr lang="en-US"/>
        </a:p>
      </dgm:t>
    </dgm:pt>
    <dgm:pt modelId="{6C52AF6C-5644-4A82-A3A0-35A27551E17B}">
      <dgm:prSet phldrT="[Text]" custT="1"/>
      <dgm:spPr>
        <a:noFill/>
        <a:ln w="57150">
          <a:solidFill>
            <a:srgbClr val="FFB81C">
              <a:alpha val="90000"/>
            </a:srgbClr>
          </a:solidFill>
        </a:ln>
      </dgm:spPr>
      <dgm:t>
        <a:bodyPr/>
        <a:lstStyle/>
        <a:p>
          <a:r>
            <a:rPr lang="en-US" sz="1800">
              <a:latin typeface="Open Sans" panose="020B0606030504020204" pitchFamily="34" charset="0"/>
              <a:ea typeface="Open Sans" panose="020B0606030504020204" pitchFamily="34" charset="0"/>
              <a:cs typeface="Open Sans" panose="020B0606030504020204" pitchFamily="34" charset="0"/>
            </a:rPr>
            <a:t>Look at policies to reduce racial wealth inequality, including home ownership</a:t>
          </a:r>
        </a:p>
      </dgm:t>
    </dgm:pt>
    <dgm:pt modelId="{8709FBE8-DF0E-4481-ABD4-E6031BA3EBC5}" type="parTrans" cxnId="{2CE0AFF5-5ACD-4326-BBC7-B983F5886350}">
      <dgm:prSet/>
      <dgm:spPr/>
      <dgm:t>
        <a:bodyPr/>
        <a:lstStyle/>
        <a:p>
          <a:endParaRPr lang="en-US"/>
        </a:p>
      </dgm:t>
    </dgm:pt>
    <dgm:pt modelId="{1F168902-C3B8-43EC-BCD3-995D4712306E}" type="sibTrans" cxnId="{2CE0AFF5-5ACD-4326-BBC7-B983F5886350}">
      <dgm:prSet/>
      <dgm:spPr/>
      <dgm:t>
        <a:bodyPr/>
        <a:lstStyle/>
        <a:p>
          <a:endParaRPr lang="en-US"/>
        </a:p>
      </dgm:t>
    </dgm:pt>
    <dgm:pt modelId="{93B3ADFE-8C35-4B4B-962B-F659C16D33EC}">
      <dgm:prSet phldrT="[Text]" custT="1"/>
      <dgm:spPr>
        <a:noFill/>
        <a:ln w="57150">
          <a:solidFill>
            <a:srgbClr val="D50032">
              <a:alpha val="90000"/>
            </a:srgbClr>
          </a:solidFill>
        </a:ln>
      </dgm:spPr>
      <dgm:t>
        <a:bodyPr/>
        <a:lstStyle/>
        <a:p>
          <a:r>
            <a:rPr lang="en-US" sz="1600">
              <a:latin typeface="Open Sans" panose="020B0606030504020204" pitchFamily="34" charset="0"/>
              <a:ea typeface="Open Sans" panose="020B0606030504020204" pitchFamily="34" charset="0"/>
              <a:cs typeface="Open Sans" panose="020B0606030504020204" pitchFamily="34" charset="0"/>
            </a:rPr>
            <a:t>Make Housing Choice Vouchers universal – so all those eligible get federal housing assistance</a:t>
          </a:r>
        </a:p>
      </dgm:t>
    </dgm:pt>
    <dgm:pt modelId="{4DCC7DAD-B57C-4C47-9B1D-7BD6B27AEC63}" type="parTrans" cxnId="{D534957A-D5CA-4052-AE03-01DEB9B811F6}">
      <dgm:prSet/>
      <dgm:spPr/>
      <dgm:t>
        <a:bodyPr/>
        <a:lstStyle/>
        <a:p>
          <a:endParaRPr lang="en-US"/>
        </a:p>
      </dgm:t>
    </dgm:pt>
    <dgm:pt modelId="{1F695C54-69A8-4EF1-A919-677DEE18860A}" type="sibTrans" cxnId="{D534957A-D5CA-4052-AE03-01DEB9B811F6}">
      <dgm:prSet/>
      <dgm:spPr/>
      <dgm:t>
        <a:bodyPr/>
        <a:lstStyle/>
        <a:p>
          <a:endParaRPr lang="en-US"/>
        </a:p>
      </dgm:t>
    </dgm:pt>
    <dgm:pt modelId="{72D5B40A-3A7D-4E36-A460-3DEF4AE95C10}">
      <dgm:prSet phldrT="[Text]" custT="1"/>
      <dgm:spPr>
        <a:noFill/>
        <a:ln w="57150">
          <a:solidFill>
            <a:srgbClr val="29B5CF">
              <a:alpha val="90000"/>
            </a:srgbClr>
          </a:solidFill>
        </a:ln>
      </dgm:spPr>
      <dgm:t>
        <a:bodyPr/>
        <a:lstStyle/>
        <a:p>
          <a:r>
            <a:rPr lang="en-US" sz="1800">
              <a:latin typeface="Open Sans" panose="020B0606030504020204" pitchFamily="34" charset="0"/>
              <a:ea typeface="Open Sans" panose="020B0606030504020204" pitchFamily="34" charset="0"/>
              <a:cs typeface="Open Sans" panose="020B0606030504020204" pitchFamily="34" charset="0"/>
            </a:rPr>
            <a:t>Housing = infrastructure</a:t>
          </a:r>
        </a:p>
      </dgm:t>
    </dgm:pt>
    <dgm:pt modelId="{68B2D9F2-240B-4CDE-9358-9A584DE174EB}" type="parTrans" cxnId="{4E70EDF9-D2C7-4090-A6F0-B99F4CD36E16}">
      <dgm:prSet/>
      <dgm:spPr/>
      <dgm:t>
        <a:bodyPr/>
        <a:lstStyle/>
        <a:p>
          <a:endParaRPr lang="en-US"/>
        </a:p>
      </dgm:t>
    </dgm:pt>
    <dgm:pt modelId="{42B56CBF-2899-485D-9209-6F7DB59D6EE7}" type="sibTrans" cxnId="{4E70EDF9-D2C7-4090-A6F0-B99F4CD36E16}">
      <dgm:prSet/>
      <dgm:spPr/>
      <dgm:t>
        <a:bodyPr/>
        <a:lstStyle/>
        <a:p>
          <a:endParaRPr lang="en-US"/>
        </a:p>
      </dgm:t>
    </dgm:pt>
    <dgm:pt modelId="{E1CCBC88-462F-469E-82EA-FFED05ED997E}" type="pres">
      <dgm:prSet presAssocID="{61E9ACAC-EDC1-4BAA-B5DC-CDB3C7A8ACF9}" presName="Name0" presStyleCnt="0">
        <dgm:presLayoutVars>
          <dgm:dir/>
          <dgm:animLvl val="lvl"/>
          <dgm:resizeHandles val="exact"/>
        </dgm:presLayoutVars>
      </dgm:prSet>
      <dgm:spPr/>
    </dgm:pt>
    <dgm:pt modelId="{B6F86A00-69E3-45C9-B6FE-CE667843C305}" type="pres">
      <dgm:prSet presAssocID="{4E10A2A1-D7DE-4860-830C-9F53BE813F4D}" presName="composite" presStyleCnt="0"/>
      <dgm:spPr/>
    </dgm:pt>
    <dgm:pt modelId="{EF9E1FE7-5962-4642-B8F8-BC67AABD21F9}" type="pres">
      <dgm:prSet presAssocID="{4E10A2A1-D7DE-4860-830C-9F53BE813F4D}" presName="parTx" presStyleLbl="alignNode1" presStyleIdx="0" presStyleCnt="3" custScaleX="102003">
        <dgm:presLayoutVars>
          <dgm:chMax val="0"/>
          <dgm:chPref val="0"/>
          <dgm:bulletEnabled val="1"/>
        </dgm:presLayoutVars>
      </dgm:prSet>
      <dgm:spPr/>
    </dgm:pt>
    <dgm:pt modelId="{5DA3D487-0EAF-4D1B-8250-A33E76293536}" type="pres">
      <dgm:prSet presAssocID="{4E10A2A1-D7DE-4860-830C-9F53BE813F4D}" presName="desTx" presStyleLbl="alignAccFollowNode1" presStyleIdx="0" presStyleCnt="3">
        <dgm:presLayoutVars>
          <dgm:bulletEnabled val="1"/>
        </dgm:presLayoutVars>
      </dgm:prSet>
      <dgm:spPr/>
    </dgm:pt>
    <dgm:pt modelId="{665A3709-B96E-450D-8166-C7AC66262D57}" type="pres">
      <dgm:prSet presAssocID="{F86758CC-306B-47AE-A4C4-04963782A2E9}" presName="space" presStyleCnt="0"/>
      <dgm:spPr/>
    </dgm:pt>
    <dgm:pt modelId="{7B00C8A4-BBB4-4803-A945-BAC68EE39D4D}" type="pres">
      <dgm:prSet presAssocID="{6BF6CA74-84B8-40D9-B29D-9E6E508A6500}" presName="composite" presStyleCnt="0"/>
      <dgm:spPr/>
    </dgm:pt>
    <dgm:pt modelId="{79AC5BBB-9CF6-4D09-8F5B-05780A70F471}" type="pres">
      <dgm:prSet presAssocID="{6BF6CA74-84B8-40D9-B29D-9E6E508A6500}" presName="parTx" presStyleLbl="alignNode1" presStyleIdx="1" presStyleCnt="3" custScaleX="102734">
        <dgm:presLayoutVars>
          <dgm:chMax val="0"/>
          <dgm:chPref val="0"/>
          <dgm:bulletEnabled val="1"/>
        </dgm:presLayoutVars>
      </dgm:prSet>
      <dgm:spPr/>
    </dgm:pt>
    <dgm:pt modelId="{D585BB2C-0A47-4F1B-A70F-ADFF2B248AF8}" type="pres">
      <dgm:prSet presAssocID="{6BF6CA74-84B8-40D9-B29D-9E6E508A6500}" presName="desTx" presStyleLbl="alignAccFollowNode1" presStyleIdx="1" presStyleCnt="3">
        <dgm:presLayoutVars>
          <dgm:bulletEnabled val="1"/>
        </dgm:presLayoutVars>
      </dgm:prSet>
      <dgm:spPr/>
    </dgm:pt>
    <dgm:pt modelId="{33BF7EE3-404A-4074-980B-FEDF85446B68}" type="pres">
      <dgm:prSet presAssocID="{C72BF799-261C-475E-9C42-2D52889F53B2}" presName="space" presStyleCnt="0"/>
      <dgm:spPr/>
    </dgm:pt>
    <dgm:pt modelId="{485B4804-0CB4-48EC-9940-9F94F7256854}" type="pres">
      <dgm:prSet presAssocID="{4C7B0E71-F5C7-4630-A6D7-4C2D7B3EDED7}" presName="composite" presStyleCnt="0"/>
      <dgm:spPr/>
    </dgm:pt>
    <dgm:pt modelId="{89619265-97C1-4717-AB6A-9C02337D9E0F}" type="pres">
      <dgm:prSet presAssocID="{4C7B0E71-F5C7-4630-A6D7-4C2D7B3EDED7}" presName="parTx" presStyleLbl="alignNode1" presStyleIdx="2" presStyleCnt="3" custScaleX="103052">
        <dgm:presLayoutVars>
          <dgm:chMax val="0"/>
          <dgm:chPref val="0"/>
          <dgm:bulletEnabled val="1"/>
        </dgm:presLayoutVars>
      </dgm:prSet>
      <dgm:spPr/>
    </dgm:pt>
    <dgm:pt modelId="{3993D8BF-264B-4FF2-95CA-34C2E56900EA}" type="pres">
      <dgm:prSet presAssocID="{4C7B0E71-F5C7-4630-A6D7-4C2D7B3EDED7}" presName="desTx" presStyleLbl="alignAccFollowNode1" presStyleIdx="2" presStyleCnt="3">
        <dgm:presLayoutVars>
          <dgm:bulletEnabled val="1"/>
        </dgm:presLayoutVars>
      </dgm:prSet>
      <dgm:spPr/>
    </dgm:pt>
  </dgm:ptLst>
  <dgm:cxnLst>
    <dgm:cxn modelId="{BE772E12-903E-455D-8583-980104816FE1}" type="presOf" srcId="{ED1DF31E-CE8C-492E-BF82-33BFC53D0BA5}" destId="{5DA3D487-0EAF-4D1B-8250-A33E76293536}" srcOrd="0" destOrd="0" presId="urn:microsoft.com/office/officeart/2005/8/layout/hList1"/>
    <dgm:cxn modelId="{9EFBF916-FFA3-41DC-B03C-FE6A673CA485}" type="presOf" srcId="{93B3ADFE-8C35-4B4B-962B-F659C16D33EC}" destId="{5DA3D487-0EAF-4D1B-8250-A33E76293536}" srcOrd="0" destOrd="1" presId="urn:microsoft.com/office/officeart/2005/8/layout/hList1"/>
    <dgm:cxn modelId="{8C7DD31C-A1EB-425F-A7D2-9F0D51C62DF8}" type="presOf" srcId="{326473EF-C8FC-457F-8B3C-F41752412B31}" destId="{D585BB2C-0A47-4F1B-A70F-ADFF2B248AF8}" srcOrd="0" destOrd="0" presId="urn:microsoft.com/office/officeart/2005/8/layout/hList1"/>
    <dgm:cxn modelId="{FA5ACC1D-DCA8-4E5E-9921-ACB64F34263C}" type="presOf" srcId="{6BF6CA74-84B8-40D9-B29D-9E6E508A6500}" destId="{79AC5BBB-9CF6-4D09-8F5B-05780A70F471}" srcOrd="0" destOrd="0" presId="urn:microsoft.com/office/officeart/2005/8/layout/hList1"/>
    <dgm:cxn modelId="{96054D33-20DA-4D66-A558-3F506440A4C9}" type="presOf" srcId="{61E9ACAC-EDC1-4BAA-B5DC-CDB3C7A8ACF9}" destId="{E1CCBC88-462F-469E-82EA-FFED05ED997E}" srcOrd="0" destOrd="0" presId="urn:microsoft.com/office/officeart/2005/8/layout/hList1"/>
    <dgm:cxn modelId="{DE95A33B-7CDB-4F3B-92C9-0C9F775BD3F7}" type="presOf" srcId="{4C7B0E71-F5C7-4630-A6D7-4C2D7B3EDED7}" destId="{89619265-97C1-4717-AB6A-9C02337D9E0F}" srcOrd="0" destOrd="0" presId="urn:microsoft.com/office/officeart/2005/8/layout/hList1"/>
    <dgm:cxn modelId="{C302C879-592B-40B4-BA51-70A710FB1968}" type="presOf" srcId="{4E10A2A1-D7DE-4860-830C-9F53BE813F4D}" destId="{EF9E1FE7-5962-4642-B8F8-BC67AABD21F9}" srcOrd="0" destOrd="0" presId="urn:microsoft.com/office/officeart/2005/8/layout/hList1"/>
    <dgm:cxn modelId="{D534957A-D5CA-4052-AE03-01DEB9B811F6}" srcId="{4E10A2A1-D7DE-4860-830C-9F53BE813F4D}" destId="{93B3ADFE-8C35-4B4B-962B-F659C16D33EC}" srcOrd="1" destOrd="0" parTransId="{4DCC7DAD-B57C-4C47-9B1D-7BD6B27AEC63}" sibTransId="{1F695C54-69A8-4EF1-A919-677DEE18860A}"/>
    <dgm:cxn modelId="{B3E76F93-11DE-4F0C-A05F-4CE66A8AA75C}" type="presOf" srcId="{72D5B40A-3A7D-4E36-A460-3DEF4AE95C10}" destId="{D585BB2C-0A47-4F1B-A70F-ADFF2B248AF8}" srcOrd="0" destOrd="1" presId="urn:microsoft.com/office/officeart/2005/8/layout/hList1"/>
    <dgm:cxn modelId="{2F0C35AD-6F77-432E-8CED-D2F6218B797D}" srcId="{4E10A2A1-D7DE-4860-830C-9F53BE813F4D}" destId="{ED1DF31E-CE8C-492E-BF82-33BFC53D0BA5}" srcOrd="0" destOrd="0" parTransId="{F7859EB3-C0BA-48C0-96F7-92A6C4E65D0A}" sibTransId="{2A8EE52E-F166-4558-9EC2-F7560A84D174}"/>
    <dgm:cxn modelId="{286A9AB0-E567-4EA8-8045-4C75D414B266}" srcId="{61E9ACAC-EDC1-4BAA-B5DC-CDB3C7A8ACF9}" destId="{4E10A2A1-D7DE-4860-830C-9F53BE813F4D}" srcOrd="0" destOrd="0" parTransId="{D07DFEB0-23AE-460E-9821-2DF14782598C}" sibTransId="{F86758CC-306B-47AE-A4C4-04963782A2E9}"/>
    <dgm:cxn modelId="{D4A094D1-00D8-4E1C-B34D-EF5B61D2EE41}" type="presOf" srcId="{6C52AF6C-5644-4A82-A3A0-35A27551E17B}" destId="{3993D8BF-264B-4FF2-95CA-34C2E56900EA}" srcOrd="0" destOrd="0" presId="urn:microsoft.com/office/officeart/2005/8/layout/hList1"/>
    <dgm:cxn modelId="{A942FFDC-898A-48B2-9C1D-65ACDC77D761}" srcId="{6BF6CA74-84B8-40D9-B29D-9E6E508A6500}" destId="{326473EF-C8FC-457F-8B3C-F41752412B31}" srcOrd="0" destOrd="0" parTransId="{F3B60624-BEFE-42D3-BC98-1ACAF2FA10DD}" sibTransId="{7582BDB1-E205-4B60-BD49-544C65CF2068}"/>
    <dgm:cxn modelId="{DEA5C2DE-45FC-4692-BB21-FA6A78314A2E}" srcId="{61E9ACAC-EDC1-4BAA-B5DC-CDB3C7A8ACF9}" destId="{4C7B0E71-F5C7-4630-A6D7-4C2D7B3EDED7}" srcOrd="2" destOrd="0" parTransId="{0133821A-AAC4-43DE-8512-0A3AE549929D}" sibTransId="{1B827793-6E16-4F17-99A9-AEF3FB141ECC}"/>
    <dgm:cxn modelId="{2CE0AFF5-5ACD-4326-BBC7-B983F5886350}" srcId="{4C7B0E71-F5C7-4630-A6D7-4C2D7B3EDED7}" destId="{6C52AF6C-5644-4A82-A3A0-35A27551E17B}" srcOrd="0" destOrd="0" parTransId="{8709FBE8-DF0E-4481-ABD4-E6031BA3EBC5}" sibTransId="{1F168902-C3B8-43EC-BCD3-995D4712306E}"/>
    <dgm:cxn modelId="{4E70EDF9-D2C7-4090-A6F0-B99F4CD36E16}" srcId="{6BF6CA74-84B8-40D9-B29D-9E6E508A6500}" destId="{72D5B40A-3A7D-4E36-A460-3DEF4AE95C10}" srcOrd="1" destOrd="0" parTransId="{68B2D9F2-240B-4CDE-9358-9A584DE174EB}" sibTransId="{42B56CBF-2899-485D-9209-6F7DB59D6EE7}"/>
    <dgm:cxn modelId="{829E96FA-BBBD-4E4A-953E-229DE73CA0B2}" srcId="{61E9ACAC-EDC1-4BAA-B5DC-CDB3C7A8ACF9}" destId="{6BF6CA74-84B8-40D9-B29D-9E6E508A6500}" srcOrd="1" destOrd="0" parTransId="{EB839D93-3019-44FE-9EB9-B0D05515DE79}" sibTransId="{C72BF799-261C-475E-9C42-2D52889F53B2}"/>
    <dgm:cxn modelId="{8A40B56D-20BF-420B-B365-0BC9FD3B64C0}" type="presParOf" srcId="{E1CCBC88-462F-469E-82EA-FFED05ED997E}" destId="{B6F86A00-69E3-45C9-B6FE-CE667843C305}" srcOrd="0" destOrd="0" presId="urn:microsoft.com/office/officeart/2005/8/layout/hList1"/>
    <dgm:cxn modelId="{37CAC057-0411-4A2E-B15B-25D63EBD8A0C}" type="presParOf" srcId="{B6F86A00-69E3-45C9-B6FE-CE667843C305}" destId="{EF9E1FE7-5962-4642-B8F8-BC67AABD21F9}" srcOrd="0" destOrd="0" presId="urn:microsoft.com/office/officeart/2005/8/layout/hList1"/>
    <dgm:cxn modelId="{C8CA0798-5B34-4AD6-AB15-BA2389DC7844}" type="presParOf" srcId="{B6F86A00-69E3-45C9-B6FE-CE667843C305}" destId="{5DA3D487-0EAF-4D1B-8250-A33E76293536}" srcOrd="1" destOrd="0" presId="urn:microsoft.com/office/officeart/2005/8/layout/hList1"/>
    <dgm:cxn modelId="{4D1EF107-6361-4A01-926E-B3DBADD082F1}" type="presParOf" srcId="{E1CCBC88-462F-469E-82EA-FFED05ED997E}" destId="{665A3709-B96E-450D-8166-C7AC66262D57}" srcOrd="1" destOrd="0" presId="urn:microsoft.com/office/officeart/2005/8/layout/hList1"/>
    <dgm:cxn modelId="{14342686-46E1-44E5-9B81-DEC06D36E72F}" type="presParOf" srcId="{E1CCBC88-462F-469E-82EA-FFED05ED997E}" destId="{7B00C8A4-BBB4-4803-A945-BAC68EE39D4D}" srcOrd="2" destOrd="0" presId="urn:microsoft.com/office/officeart/2005/8/layout/hList1"/>
    <dgm:cxn modelId="{B4905113-766E-465E-ACCD-20D69F8F60EB}" type="presParOf" srcId="{7B00C8A4-BBB4-4803-A945-BAC68EE39D4D}" destId="{79AC5BBB-9CF6-4D09-8F5B-05780A70F471}" srcOrd="0" destOrd="0" presId="urn:microsoft.com/office/officeart/2005/8/layout/hList1"/>
    <dgm:cxn modelId="{A27DACEC-132A-4AA9-B781-12B384ECDBC4}" type="presParOf" srcId="{7B00C8A4-BBB4-4803-A945-BAC68EE39D4D}" destId="{D585BB2C-0A47-4F1B-A70F-ADFF2B248AF8}" srcOrd="1" destOrd="0" presId="urn:microsoft.com/office/officeart/2005/8/layout/hList1"/>
    <dgm:cxn modelId="{A3A76A67-2231-4A38-B62F-80180D3FD2E1}" type="presParOf" srcId="{E1CCBC88-462F-469E-82EA-FFED05ED997E}" destId="{33BF7EE3-404A-4074-980B-FEDF85446B68}" srcOrd="3" destOrd="0" presId="urn:microsoft.com/office/officeart/2005/8/layout/hList1"/>
    <dgm:cxn modelId="{E693F00F-DF36-4079-8760-C2F900FE8859}" type="presParOf" srcId="{E1CCBC88-462F-469E-82EA-FFED05ED997E}" destId="{485B4804-0CB4-48EC-9940-9F94F7256854}" srcOrd="4" destOrd="0" presId="urn:microsoft.com/office/officeart/2005/8/layout/hList1"/>
    <dgm:cxn modelId="{A7CC8D60-8209-4E19-B48A-4C6E4BEEA1F7}" type="presParOf" srcId="{485B4804-0CB4-48EC-9940-9F94F7256854}" destId="{89619265-97C1-4717-AB6A-9C02337D9E0F}" srcOrd="0" destOrd="0" presId="urn:microsoft.com/office/officeart/2005/8/layout/hList1"/>
    <dgm:cxn modelId="{E28DDE93-4A96-4D06-A199-1AA40634E9C9}" type="presParOf" srcId="{485B4804-0CB4-48EC-9940-9F94F7256854}" destId="{3993D8BF-264B-4FF2-95CA-34C2E56900E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BFB4B-31C1-483F-9DA2-B66378B97BBD}">
      <dsp:nvSpPr>
        <dsp:cNvPr id="0" name=""/>
        <dsp:cNvSpPr/>
      </dsp:nvSpPr>
      <dsp:spPr>
        <a:xfrm>
          <a:off x="0" y="0"/>
          <a:ext cx="1263774" cy="4653117"/>
        </a:xfrm>
        <a:prstGeom prst="roundRect">
          <a:avLst>
            <a:gd name="adj" fmla="val 10000"/>
          </a:avLst>
        </a:prstGeom>
        <a:solidFill>
          <a:srgbClr val="29B5CF"/>
        </a:solidFill>
        <a:ln w="19050" cap="flat" cmpd="sng" algn="ctr">
          <a:solidFill>
            <a:srgbClr val="D500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1. </a:t>
          </a:r>
          <a:r>
            <a:rPr lang="en-US" sz="1300" kern="1200">
              <a:solidFill>
                <a:schemeClr val="tx1"/>
              </a:solidFill>
              <a:latin typeface="Open Sans" panose="020B0606030504020204" pitchFamily="34" charset="0"/>
              <a:ea typeface="Open Sans" panose="020B0606030504020204" pitchFamily="34" charset="0"/>
              <a:cs typeface="Open Sans" panose="020B0606030504020204" pitchFamily="34" charset="0"/>
            </a:rPr>
            <a:t>Budget resolution adopted that includes reconciliation directives to individual committees</a:t>
          </a:r>
        </a:p>
      </dsp:txBody>
      <dsp:txXfrm>
        <a:off x="0" y="1861246"/>
        <a:ext cx="1263774" cy="1861246"/>
      </dsp:txXfrm>
    </dsp:sp>
    <dsp:sp modelId="{603DE7EE-0572-4F42-A38B-D05886FD42BF}">
      <dsp:nvSpPr>
        <dsp:cNvPr id="0" name=""/>
        <dsp:cNvSpPr/>
      </dsp:nvSpPr>
      <dsp:spPr>
        <a:xfrm>
          <a:off x="38008" y="279187"/>
          <a:ext cx="1187947" cy="15494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A2EFB42B-8531-413A-A5D0-C1579668DBAF}">
      <dsp:nvSpPr>
        <dsp:cNvPr id="0" name=""/>
        <dsp:cNvSpPr/>
      </dsp:nvSpPr>
      <dsp:spPr>
        <a:xfrm>
          <a:off x="1301782" y="0"/>
          <a:ext cx="1263774" cy="4653117"/>
        </a:xfrm>
        <a:prstGeom prst="roundRect">
          <a:avLst>
            <a:gd name="adj" fmla="val 10000"/>
          </a:avLst>
        </a:prstGeom>
        <a:solidFill>
          <a:srgbClr val="29B5CF">
            <a:alpha val="80000"/>
          </a:srgbClr>
        </a:solidFill>
        <a:ln w="19050" cap="flat" cmpd="sng" algn="ctr">
          <a:solidFill>
            <a:srgbClr val="D500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2A. </a:t>
          </a:r>
          <a:r>
            <a:rPr lang="en-US" sz="1300" kern="1200">
              <a:solidFill>
                <a:schemeClr val="tx1"/>
              </a:solidFill>
              <a:latin typeface="Open Sans" panose="020B0606030504020204" pitchFamily="34" charset="0"/>
              <a:ea typeface="Open Sans" panose="020B0606030504020204" pitchFamily="34" charset="0"/>
              <a:cs typeface="Open Sans" panose="020B0606030504020204" pitchFamily="34" charset="0"/>
            </a:rPr>
            <a:t>Specific committees report legislation in response to reconciliation directives</a:t>
          </a:r>
        </a:p>
      </dsp:txBody>
      <dsp:txXfrm>
        <a:off x="1301782" y="1861246"/>
        <a:ext cx="1263774" cy="1861246"/>
      </dsp:txXfrm>
    </dsp:sp>
    <dsp:sp modelId="{CF319157-28DF-4442-A0C8-9F944CABF697}">
      <dsp:nvSpPr>
        <dsp:cNvPr id="0" name=""/>
        <dsp:cNvSpPr/>
      </dsp:nvSpPr>
      <dsp:spPr>
        <a:xfrm>
          <a:off x="1339695" y="279187"/>
          <a:ext cx="1187947" cy="154948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4000" r="-34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10EBC841-D4F3-4C46-90F2-53C7B176A087}">
      <dsp:nvSpPr>
        <dsp:cNvPr id="0" name=""/>
        <dsp:cNvSpPr/>
      </dsp:nvSpPr>
      <dsp:spPr>
        <a:xfrm>
          <a:off x="2603469" y="0"/>
          <a:ext cx="1263774" cy="4653117"/>
        </a:xfrm>
        <a:prstGeom prst="roundRect">
          <a:avLst>
            <a:gd name="adj" fmla="val 10000"/>
          </a:avLst>
        </a:prstGeom>
        <a:solidFill>
          <a:srgbClr val="29B5CF">
            <a:alpha val="60000"/>
          </a:srgbClr>
        </a:solidFill>
        <a:ln w="19050" cap="flat" cmpd="sng" algn="ctr">
          <a:solidFill>
            <a:srgbClr val="D500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2B. </a:t>
          </a:r>
          <a:r>
            <a:rPr lang="en-US" sz="1300" kern="1200">
              <a:solidFill>
                <a:schemeClr val="tx1"/>
              </a:solidFill>
              <a:latin typeface="Open Sans" panose="020B0606030504020204" pitchFamily="34" charset="0"/>
              <a:ea typeface="Open Sans" panose="020B0606030504020204" pitchFamily="34" charset="0"/>
              <a:cs typeface="Open Sans" panose="020B0606030504020204" pitchFamily="34" charset="0"/>
            </a:rPr>
            <a:t>When applicable, Budget Committee packages responses together and reports bill to full chamber</a:t>
          </a:r>
        </a:p>
      </dsp:txBody>
      <dsp:txXfrm>
        <a:off x="2603469" y="1861246"/>
        <a:ext cx="1263774" cy="1861246"/>
      </dsp:txXfrm>
    </dsp:sp>
    <dsp:sp modelId="{02E187B6-4EB7-4CA1-A3E8-3FF4652C6A0F}">
      <dsp:nvSpPr>
        <dsp:cNvPr id="0" name=""/>
        <dsp:cNvSpPr/>
      </dsp:nvSpPr>
      <dsp:spPr>
        <a:xfrm>
          <a:off x="2641382" y="279187"/>
          <a:ext cx="1187947" cy="154948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2000" r="-42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337E2104-DD0B-4286-950D-2730B0AB4346}">
      <dsp:nvSpPr>
        <dsp:cNvPr id="0" name=""/>
        <dsp:cNvSpPr/>
      </dsp:nvSpPr>
      <dsp:spPr>
        <a:xfrm>
          <a:off x="3905156" y="0"/>
          <a:ext cx="1263774" cy="4653117"/>
        </a:xfrm>
        <a:prstGeom prst="roundRect">
          <a:avLst>
            <a:gd name="adj" fmla="val 10000"/>
          </a:avLst>
        </a:prstGeom>
        <a:solidFill>
          <a:srgbClr val="29B5CF">
            <a:alpha val="40000"/>
          </a:srgbClr>
        </a:solidFill>
        <a:ln w="19050" cap="flat" cmpd="sng" algn="ctr">
          <a:solidFill>
            <a:srgbClr val="D500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3. </a:t>
          </a:r>
          <a:r>
            <a:rPr lang="en-US" sz="13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The reconciliation </a:t>
          </a:r>
          <a:r>
            <a:rPr lang="en-US" sz="1300" kern="1200">
              <a:solidFill>
                <a:schemeClr val="tx1"/>
              </a:solidFill>
              <a:latin typeface="Open Sans" panose="020B0606030504020204" pitchFamily="34" charset="0"/>
              <a:ea typeface="Open Sans" panose="020B0606030504020204" pitchFamily="34" charset="0"/>
              <a:cs typeface="Open Sans" panose="020B0606030504020204" pitchFamily="34" charset="0"/>
            </a:rPr>
            <a:t>bill is considered on chamber floor</a:t>
          </a:r>
        </a:p>
      </dsp:txBody>
      <dsp:txXfrm>
        <a:off x="3905156" y="1861246"/>
        <a:ext cx="1263774" cy="1861246"/>
      </dsp:txXfrm>
    </dsp:sp>
    <dsp:sp modelId="{FE849129-D0DB-46A9-BD16-12BB19573854}">
      <dsp:nvSpPr>
        <dsp:cNvPr id="0" name=""/>
        <dsp:cNvSpPr/>
      </dsp:nvSpPr>
      <dsp:spPr>
        <a:xfrm>
          <a:off x="3943069" y="279187"/>
          <a:ext cx="1187947" cy="154948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2000" r="-32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9FAE033-5742-4D76-8587-3DB86BE2398E}">
      <dsp:nvSpPr>
        <dsp:cNvPr id="0" name=""/>
        <dsp:cNvSpPr/>
      </dsp:nvSpPr>
      <dsp:spPr>
        <a:xfrm>
          <a:off x="5209080" y="0"/>
          <a:ext cx="1263774" cy="4653117"/>
        </a:xfrm>
        <a:prstGeom prst="roundRect">
          <a:avLst>
            <a:gd name="adj" fmla="val 10000"/>
          </a:avLst>
        </a:prstGeom>
        <a:solidFill>
          <a:srgbClr val="29B5CF">
            <a:alpha val="20000"/>
          </a:srgbClr>
        </a:solidFill>
        <a:ln w="19050" cap="flat" cmpd="sng" algn="ctr">
          <a:solidFill>
            <a:srgbClr val="D500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4. </a:t>
          </a:r>
          <a:r>
            <a:rPr lang="en-US" sz="1300" kern="1200">
              <a:solidFill>
                <a:schemeClr val="tx1"/>
              </a:solidFill>
              <a:latin typeface="Open Sans" panose="020B0606030504020204" pitchFamily="34" charset="0"/>
              <a:ea typeface="Open Sans" panose="020B0606030504020204" pitchFamily="34" charset="0"/>
              <a:cs typeface="Open Sans" panose="020B0606030504020204" pitchFamily="34" charset="0"/>
            </a:rPr>
            <a:t>Differences resolved between chambers (conference committee or amendment exchange)</a:t>
          </a:r>
        </a:p>
      </dsp:txBody>
      <dsp:txXfrm>
        <a:off x="5209080" y="1861246"/>
        <a:ext cx="1263774" cy="1861246"/>
      </dsp:txXfrm>
    </dsp:sp>
    <dsp:sp modelId="{6FBBB7B4-41E3-4FA9-B9FB-A94585B229F1}">
      <dsp:nvSpPr>
        <dsp:cNvPr id="0" name=""/>
        <dsp:cNvSpPr/>
      </dsp:nvSpPr>
      <dsp:spPr>
        <a:xfrm>
          <a:off x="5244757" y="279187"/>
          <a:ext cx="1187947" cy="1549487"/>
        </a:xfrm>
        <a:prstGeom prst="ellipse">
          <a:avLst/>
        </a:prstGeom>
        <a:blipFill>
          <a:blip xmlns:r="http://schemas.openxmlformats.org/officeDocument/2006/relationships" r:embed="rId5"/>
          <a:srcRect/>
          <a:stretch>
            <a:fillRect l="-44000" r="-44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5AB3D034-9DFB-469D-A906-00607A71ED1D}">
      <dsp:nvSpPr>
        <dsp:cNvPr id="0" name=""/>
        <dsp:cNvSpPr/>
      </dsp:nvSpPr>
      <dsp:spPr>
        <a:xfrm>
          <a:off x="6508531" y="0"/>
          <a:ext cx="1263774" cy="4653117"/>
        </a:xfrm>
        <a:prstGeom prst="roundRect">
          <a:avLst>
            <a:gd name="adj" fmla="val 10000"/>
          </a:avLst>
        </a:prstGeom>
        <a:solidFill>
          <a:srgbClr val="29B5CF">
            <a:alpha val="10196"/>
          </a:srgbClr>
        </a:solidFill>
        <a:ln w="19050" cap="flat" cmpd="sng" algn="ctr">
          <a:solidFill>
            <a:srgbClr val="D5003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5. </a:t>
          </a:r>
          <a:r>
            <a:rPr lang="en-US" sz="13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en-US" sz="13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3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r</a:t>
          </a:r>
          <a:r>
            <a:rPr lang="en-US" sz="1300" kern="1200">
              <a:solidFill>
                <a:schemeClr val="tx1"/>
              </a:solidFill>
              <a:latin typeface="Open Sans" panose="020B0606030504020204" pitchFamily="34" charset="0"/>
              <a:ea typeface="Open Sans" panose="020B0606030504020204" pitchFamily="34" charset="0"/>
              <a:cs typeface="Open Sans" panose="020B0606030504020204" pitchFamily="34" charset="0"/>
            </a:rPr>
            <a:t>econciliation bill is signed and enacted into law or vetoed by President</a:t>
          </a:r>
        </a:p>
      </dsp:txBody>
      <dsp:txXfrm>
        <a:off x="6508531" y="1861246"/>
        <a:ext cx="1263774" cy="1861246"/>
      </dsp:txXfrm>
    </dsp:sp>
    <dsp:sp modelId="{F2DFB16F-A277-47C7-991D-C7E94F98EBAF}">
      <dsp:nvSpPr>
        <dsp:cNvPr id="0" name=""/>
        <dsp:cNvSpPr/>
      </dsp:nvSpPr>
      <dsp:spPr>
        <a:xfrm>
          <a:off x="6584452" y="338454"/>
          <a:ext cx="1187947" cy="1549487"/>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40000" r="-40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24D51CD5-B058-49BF-AF2C-886515C498F0}">
      <dsp:nvSpPr>
        <dsp:cNvPr id="0" name=""/>
        <dsp:cNvSpPr/>
      </dsp:nvSpPr>
      <dsp:spPr>
        <a:xfrm>
          <a:off x="263129" y="3850298"/>
          <a:ext cx="7150608" cy="697967"/>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E1FE7-5962-4642-B8F8-BC67AABD21F9}">
      <dsp:nvSpPr>
        <dsp:cNvPr id="0" name=""/>
        <dsp:cNvSpPr/>
      </dsp:nvSpPr>
      <dsp:spPr>
        <a:xfrm>
          <a:off x="5664" y="20518"/>
          <a:ext cx="2311294" cy="906363"/>
        </a:xfrm>
        <a:prstGeom prst="rect">
          <a:avLst/>
        </a:prstGeom>
        <a:solidFill>
          <a:srgbClr val="D50032"/>
        </a:solidFill>
        <a:ln w="12700" cap="flat" cmpd="sng" algn="ctr">
          <a:solidFill>
            <a:srgbClr val="D5003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1"/>
              </a:solidFill>
              <a:latin typeface="Open Sans" panose="020B0606030504020204" pitchFamily="34" charset="0"/>
              <a:ea typeface="Open Sans" panose="020B0606030504020204" pitchFamily="34" charset="0"/>
              <a:cs typeface="Open Sans" panose="020B0606030504020204" pitchFamily="34" charset="0"/>
            </a:rPr>
            <a:t>Rental Assistance</a:t>
          </a:r>
        </a:p>
      </dsp:txBody>
      <dsp:txXfrm>
        <a:off x="5664" y="20518"/>
        <a:ext cx="2311294" cy="906363"/>
      </dsp:txXfrm>
    </dsp:sp>
    <dsp:sp modelId="{5DA3D487-0EAF-4D1B-8250-A33E76293536}">
      <dsp:nvSpPr>
        <dsp:cNvPr id="0" name=""/>
        <dsp:cNvSpPr/>
      </dsp:nvSpPr>
      <dsp:spPr>
        <a:xfrm>
          <a:off x="28357" y="926881"/>
          <a:ext cx="2265908" cy="2591280"/>
        </a:xfrm>
        <a:prstGeom prst="rect">
          <a:avLst/>
        </a:prstGeom>
        <a:noFill/>
        <a:ln w="57150" cap="flat" cmpd="sng" algn="ctr">
          <a:solidFill>
            <a:srgbClr val="D5003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Open Sans" panose="020B0606030504020204" pitchFamily="34" charset="0"/>
              <a:ea typeface="Open Sans" panose="020B0606030504020204" pitchFamily="34" charset="0"/>
              <a:cs typeface="Open Sans" panose="020B0606030504020204" pitchFamily="34" charset="0"/>
            </a:rPr>
            <a:t>Dramatically scale-up assistance for low-income renters</a:t>
          </a:r>
        </a:p>
        <a:p>
          <a:pPr marL="171450" lvl="1" indent="-171450" algn="l" defTabSz="711200">
            <a:lnSpc>
              <a:spcPct val="90000"/>
            </a:lnSpc>
            <a:spcBef>
              <a:spcPct val="0"/>
            </a:spcBef>
            <a:spcAft>
              <a:spcPct val="15000"/>
            </a:spcAft>
            <a:buChar char="•"/>
          </a:pPr>
          <a:r>
            <a:rPr lang="en-US" sz="1600" kern="1200">
              <a:latin typeface="Open Sans" panose="020B0606030504020204" pitchFamily="34" charset="0"/>
              <a:ea typeface="Open Sans" panose="020B0606030504020204" pitchFamily="34" charset="0"/>
              <a:cs typeface="Open Sans" panose="020B0606030504020204" pitchFamily="34" charset="0"/>
            </a:rPr>
            <a:t>Make Housing Choice Vouchers universal – so all those eligible get federal housing assistance</a:t>
          </a:r>
        </a:p>
      </dsp:txBody>
      <dsp:txXfrm>
        <a:off x="28357" y="926881"/>
        <a:ext cx="2265908" cy="2591280"/>
      </dsp:txXfrm>
    </dsp:sp>
    <dsp:sp modelId="{79AC5BBB-9CF6-4D09-8F5B-05780A70F471}">
      <dsp:nvSpPr>
        <dsp:cNvPr id="0" name=""/>
        <dsp:cNvSpPr/>
      </dsp:nvSpPr>
      <dsp:spPr>
        <a:xfrm>
          <a:off x="2634186" y="20518"/>
          <a:ext cx="2327858" cy="906363"/>
        </a:xfrm>
        <a:prstGeom prst="rect">
          <a:avLst/>
        </a:prstGeom>
        <a:solidFill>
          <a:srgbClr val="29B5C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a:latin typeface="Open Sans" panose="020B0606030504020204" pitchFamily="34" charset="0"/>
              <a:ea typeface="Open Sans" panose="020B0606030504020204" pitchFamily="34" charset="0"/>
              <a:cs typeface="Open Sans" panose="020B0606030504020204" pitchFamily="34" charset="0"/>
            </a:rPr>
            <a:t>Housing supply</a:t>
          </a:r>
        </a:p>
      </dsp:txBody>
      <dsp:txXfrm>
        <a:off x="2634186" y="20518"/>
        <a:ext cx="2327858" cy="906363"/>
      </dsp:txXfrm>
    </dsp:sp>
    <dsp:sp modelId="{D585BB2C-0A47-4F1B-A70F-ADFF2B248AF8}">
      <dsp:nvSpPr>
        <dsp:cNvPr id="0" name=""/>
        <dsp:cNvSpPr/>
      </dsp:nvSpPr>
      <dsp:spPr>
        <a:xfrm>
          <a:off x="2665161" y="926881"/>
          <a:ext cx="2265908" cy="2591280"/>
        </a:xfrm>
        <a:prstGeom prst="rect">
          <a:avLst/>
        </a:prstGeom>
        <a:noFill/>
        <a:ln w="57150" cap="flat" cmpd="sng" algn="ctr">
          <a:solidFill>
            <a:srgbClr val="29B5CF">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Open Sans" panose="020B0606030504020204" pitchFamily="34" charset="0"/>
              <a:ea typeface="Open Sans" panose="020B0606030504020204" pitchFamily="34" charset="0"/>
              <a:cs typeface="Open Sans" panose="020B0606030504020204" pitchFamily="34" charset="0"/>
            </a:rPr>
            <a:t>May work on increasing supply of affordable housing</a:t>
          </a:r>
        </a:p>
        <a:p>
          <a:pPr marL="171450" lvl="1" indent="-171450" algn="l" defTabSz="800100">
            <a:lnSpc>
              <a:spcPct val="90000"/>
            </a:lnSpc>
            <a:spcBef>
              <a:spcPct val="0"/>
            </a:spcBef>
            <a:spcAft>
              <a:spcPct val="15000"/>
            </a:spcAft>
            <a:buChar char="•"/>
          </a:pPr>
          <a:r>
            <a:rPr lang="en-US" sz="1800" kern="1200">
              <a:latin typeface="Open Sans" panose="020B0606030504020204" pitchFamily="34" charset="0"/>
              <a:ea typeface="Open Sans" panose="020B0606030504020204" pitchFamily="34" charset="0"/>
              <a:cs typeface="Open Sans" panose="020B0606030504020204" pitchFamily="34" charset="0"/>
            </a:rPr>
            <a:t>Housing = infrastructure</a:t>
          </a:r>
        </a:p>
      </dsp:txBody>
      <dsp:txXfrm>
        <a:off x="2665161" y="926881"/>
        <a:ext cx="2265908" cy="2591280"/>
      </dsp:txXfrm>
    </dsp:sp>
    <dsp:sp modelId="{89619265-97C1-4717-AB6A-9C02337D9E0F}">
      <dsp:nvSpPr>
        <dsp:cNvPr id="0" name=""/>
        <dsp:cNvSpPr/>
      </dsp:nvSpPr>
      <dsp:spPr>
        <a:xfrm>
          <a:off x="5279271" y="20518"/>
          <a:ext cx="2335063" cy="906363"/>
        </a:xfrm>
        <a:prstGeom prst="rect">
          <a:avLst/>
        </a:prstGeom>
        <a:solidFill>
          <a:srgbClr val="FFB81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a:latin typeface="Open Sans" panose="020B0606030504020204" pitchFamily="34" charset="0"/>
              <a:ea typeface="Open Sans" panose="020B0606030504020204" pitchFamily="34" charset="0"/>
              <a:cs typeface="Open Sans" panose="020B0606030504020204" pitchFamily="34" charset="0"/>
            </a:rPr>
            <a:t>Longer term</a:t>
          </a:r>
        </a:p>
      </dsp:txBody>
      <dsp:txXfrm>
        <a:off x="5279271" y="20518"/>
        <a:ext cx="2335063" cy="906363"/>
      </dsp:txXfrm>
    </dsp:sp>
    <dsp:sp modelId="{3993D8BF-264B-4FF2-95CA-34C2E56900EA}">
      <dsp:nvSpPr>
        <dsp:cNvPr id="0" name=""/>
        <dsp:cNvSpPr/>
      </dsp:nvSpPr>
      <dsp:spPr>
        <a:xfrm>
          <a:off x="5313849" y="926881"/>
          <a:ext cx="2265908" cy="2591280"/>
        </a:xfrm>
        <a:prstGeom prst="rect">
          <a:avLst/>
        </a:prstGeom>
        <a:noFill/>
        <a:ln w="57150" cap="flat" cmpd="sng" algn="ctr">
          <a:solidFill>
            <a:srgbClr val="FFB81C">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Open Sans" panose="020B0606030504020204" pitchFamily="34" charset="0"/>
              <a:ea typeface="Open Sans" panose="020B0606030504020204" pitchFamily="34" charset="0"/>
              <a:cs typeface="Open Sans" panose="020B0606030504020204" pitchFamily="34" charset="0"/>
            </a:rPr>
            <a:t>Look at policies to reduce racial wealth inequality, including home ownership</a:t>
          </a:r>
        </a:p>
      </dsp:txBody>
      <dsp:txXfrm>
        <a:off x="5313849" y="926881"/>
        <a:ext cx="2265908" cy="259128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30807-8F53-483E-A197-58E6C39F5B15}" type="datetimeFigureOut">
              <a:rPr lang="en-US" smtClean="0"/>
              <a:t>3/15/2021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B412F-BD62-4D23-A74D-7CDB5EF1780C}" type="slidenum">
              <a:rPr lang="en-US" smtClean="0"/>
              <a:t>‹#›</a:t>
            </a:fld>
            <a:endParaRPr lang="en-US"/>
          </a:p>
        </p:txBody>
      </p:sp>
    </p:spTree>
    <p:extLst>
      <p:ext uri="{BB962C8B-B14F-4D97-AF65-F5344CB8AC3E}">
        <p14:creationId xmlns:p14="http://schemas.microsoft.com/office/powerpoint/2010/main" val="74077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tatic1.squarespace.com/static/5743308460b5e922a25a6dc7/t/5f7dd00e12dfe51e169a7e83/1602080783936/Housing-Vouchers-Proposal-Poverty-Impacts-CPSP-2020.pdf?fbclid=IwAR07aysbP4Z81vVVOZ-ipzuKYAxoVUGvXSRsaxT_cUH0M7zcuUsFmXn1P_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ensus.gov/data-tools/demo/hhp/#/?measures=EXR"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static1.squarespace.com/static/5743308460b5e922a25a6dc7/t/600f2123fdfa730101a4426a/1611604260458/Poverty-Reduction-Analysis-American-Family-Act-CPSP-2020.pdf" TargetMode="External"/><Relationship Id="rId5" Type="http://schemas.openxmlformats.org/officeDocument/2006/relationships/hyperlink" Target="https://nlihc.org/coronavirus-and-housing-homelessness/eviction-update" TargetMode="External"/><Relationship Id="rId4" Type="http://schemas.openxmlformats.org/officeDocument/2006/relationships/hyperlink" Target="https://nlihc.org/housing-needs-by-stat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ensus.gov/data-tools/demo/hhp/#/?measures=EXR"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static1.squarespace.com/static/5743308460b5e922a25a6dc7/t/600f2123fdfa730101a4426a/1611604260458/Poverty-Reduction-Analysis-American-Family-Act-CPSP-2020.pdf" TargetMode="External"/><Relationship Id="rId5" Type="http://schemas.openxmlformats.org/officeDocument/2006/relationships/hyperlink" Target="https://nlihc.org/coronavirus-and-housing-homelessness/eviction-update" TargetMode="External"/><Relationship Id="rId4" Type="http://schemas.openxmlformats.org/officeDocument/2006/relationships/hyperlink" Target="https://nlihc.org/housing-needs-by-stat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enefits.gov/benefit/71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a:t>
            </a:fld>
            <a:endParaRPr lang="en-US"/>
          </a:p>
        </p:txBody>
      </p:sp>
    </p:spTree>
    <p:extLst>
      <p:ext uri="{BB962C8B-B14F-4D97-AF65-F5344CB8AC3E}">
        <p14:creationId xmlns:p14="http://schemas.microsoft.com/office/powerpoint/2010/main" val="292513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22</a:t>
            </a:fld>
            <a:endParaRPr lang="en-US"/>
          </a:p>
        </p:txBody>
      </p:sp>
    </p:spTree>
    <p:extLst>
      <p:ext uri="{BB962C8B-B14F-4D97-AF65-F5344CB8AC3E}">
        <p14:creationId xmlns:p14="http://schemas.microsoft.com/office/powerpoint/2010/main" val="70068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By making the HCV program universal to ensure housing assistance is available for all low-income renters along with a child allowance (modeled on the American Family Act, or AFA), Congress can </a:t>
            </a:r>
            <a:r>
              <a:rPr lang="en-US" sz="1200" u="sng" kern="1200">
                <a:solidFill>
                  <a:schemeClr val="tx1"/>
                </a:solidFill>
                <a:effectLst/>
                <a:latin typeface="+mn-lt"/>
                <a:ea typeface="+mn-ea"/>
                <a:cs typeface="+mn-cs"/>
                <a:hlinkClick r:id="rId3"/>
              </a:rPr>
              <a:t>reduce child poverty by almost 2/3</a:t>
            </a:r>
            <a:r>
              <a:rPr lang="en-US" sz="1200" kern="1200">
                <a:solidFill>
                  <a:schemeClr val="tx1"/>
                </a:solidFill>
                <a:effectLst/>
                <a:latin typeface="+mn-lt"/>
                <a:ea typeface="+mn-ea"/>
                <a:cs typeface="+mn-cs"/>
              </a:rPr>
              <a:t> (see chart) https://static1.squarespace.com/static/5743308460b5e922a25a6dc7/t/5f7dd00e12dfe51e169a7e83/1602080783936/Housing-Vouchers-Proposal-Poverty-Impacts-CPSP-2020.pdf?fbclid=IwAR07aysbP4Z81vVVOZ-ipzuKYAxoVUGvXSRsaxT_cUH0M7zcuUsFmXn1P_8 </a:t>
            </a:r>
          </a:p>
        </p:txBody>
      </p:sp>
      <p:sp>
        <p:nvSpPr>
          <p:cNvPr id="4" name="Slide Number Placeholder 3"/>
          <p:cNvSpPr>
            <a:spLocks noGrp="1"/>
          </p:cNvSpPr>
          <p:nvPr>
            <p:ph type="sldNum" sz="quarter" idx="5"/>
          </p:nvPr>
        </p:nvSpPr>
        <p:spPr/>
        <p:txBody>
          <a:bodyPr/>
          <a:lstStyle/>
          <a:p>
            <a:fld id="{C5EB412F-BD62-4D23-A74D-7CDB5EF1780C}" type="slidenum">
              <a:rPr lang="en-US" smtClean="0"/>
              <a:t>23</a:t>
            </a:fld>
            <a:endParaRPr lang="en-US"/>
          </a:p>
        </p:txBody>
      </p:sp>
    </p:spTree>
    <p:extLst>
      <p:ext uri="{BB962C8B-B14F-4D97-AF65-F5344CB8AC3E}">
        <p14:creationId xmlns:p14="http://schemas.microsoft.com/office/powerpoint/2010/main" val="1449277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100 Days asks sheet, lobby leave behinds, laser talks, and the 2021 lobby report form are on our website.</a:t>
            </a:r>
          </a:p>
          <a:p>
            <a:endParaRPr lang="en-US"/>
          </a:p>
          <a:p>
            <a:r>
              <a:rPr lang="en-US"/>
              <a:t>Reach out if you need support – especially if you are meeting with a policymaker directly or scheduled with aides for a key committee leader, etc. </a:t>
            </a:r>
          </a:p>
          <a:p>
            <a:endParaRPr lang="en-US"/>
          </a:p>
          <a:p>
            <a:pPr lvl="0"/>
            <a:r>
              <a:rPr lang="en-US"/>
              <a:t>We are updating our </a:t>
            </a:r>
            <a:r>
              <a:rPr lang="en-US" sz="1200" kern="1200">
                <a:solidFill>
                  <a:schemeClr val="tx1"/>
                </a:solidFill>
                <a:effectLst/>
                <a:latin typeface="+mn-lt"/>
                <a:ea typeface="+mn-ea"/>
                <a:cs typeface="+mn-cs"/>
              </a:rPr>
              <a:t>State data but in the meantime, can put a few resources in the chat… </a:t>
            </a:r>
          </a:p>
          <a:p>
            <a:pPr lvl="1"/>
            <a:r>
              <a:rPr lang="en-US" sz="1200" kern="1200">
                <a:solidFill>
                  <a:schemeClr val="tx1"/>
                </a:solidFill>
                <a:effectLst/>
                <a:latin typeface="+mn-lt"/>
                <a:ea typeface="+mn-ea"/>
                <a:cs typeface="+mn-cs"/>
              </a:rPr>
              <a:t>Census Household Pulse data </a:t>
            </a:r>
            <a:r>
              <a:rPr lang="en-US" sz="1200" u="sng" kern="1200">
                <a:solidFill>
                  <a:schemeClr val="tx1"/>
                </a:solidFill>
                <a:effectLst/>
                <a:latin typeface="+mn-lt"/>
                <a:ea typeface="+mn-ea"/>
                <a:cs typeface="+mn-cs"/>
                <a:hlinkClick r:id="rId3"/>
              </a:rPr>
              <a:t>https://www.census.gov/data-tools/demo/hhp/#/?measures=EXR</a:t>
            </a:r>
            <a:r>
              <a:rPr lang="en-US" sz="1200" kern="1200">
                <a:solidFill>
                  <a:schemeClr val="tx1"/>
                </a:solidFill>
                <a:effectLst/>
                <a:latin typeface="+mn-lt"/>
                <a:ea typeface="+mn-ea"/>
                <a:cs typeface="+mn-cs"/>
              </a:rPr>
              <a:t> </a:t>
            </a:r>
          </a:p>
          <a:p>
            <a:pPr lvl="1"/>
            <a:r>
              <a:rPr lang="en-US" sz="1200" kern="1200">
                <a:solidFill>
                  <a:schemeClr val="tx1"/>
                </a:solidFill>
                <a:effectLst/>
                <a:latin typeface="+mn-lt"/>
                <a:ea typeface="+mn-ea"/>
                <a:cs typeface="+mn-cs"/>
              </a:rPr>
              <a:t>Housing </a:t>
            </a:r>
            <a:r>
              <a:rPr lang="en-US" sz="1200" u="sng" kern="1200">
                <a:solidFill>
                  <a:schemeClr val="tx1"/>
                </a:solidFill>
                <a:effectLst/>
                <a:latin typeface="+mn-lt"/>
                <a:ea typeface="+mn-ea"/>
                <a:cs typeface="+mn-cs"/>
                <a:hlinkClick r:id="rId4"/>
              </a:rPr>
              <a:t>https://nlihc.org/housing-needs-by-state</a:t>
            </a:r>
            <a:r>
              <a:rPr lang="en-US" sz="1200" kern="1200">
                <a:solidFill>
                  <a:schemeClr val="tx1"/>
                </a:solidFill>
                <a:effectLst/>
                <a:latin typeface="+mn-lt"/>
                <a:ea typeface="+mn-ea"/>
                <a:cs typeface="+mn-cs"/>
              </a:rPr>
              <a:t> and </a:t>
            </a:r>
            <a:r>
              <a:rPr lang="en-US" sz="1200" u="sng" kern="1200">
                <a:solidFill>
                  <a:schemeClr val="tx1"/>
                </a:solidFill>
                <a:effectLst/>
                <a:latin typeface="+mn-lt"/>
                <a:ea typeface="+mn-ea"/>
                <a:cs typeface="+mn-cs"/>
                <a:hlinkClick r:id="rId5"/>
              </a:rPr>
              <a:t>https://nlihc.org/coronavirus-and-housing-homelessness/eviction-update</a:t>
            </a:r>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Columbia on CTC: </a:t>
            </a:r>
            <a:r>
              <a:rPr lang="en-US" sz="1200" u="sng" kern="1200">
                <a:solidFill>
                  <a:schemeClr val="tx1"/>
                </a:solidFill>
                <a:effectLst/>
                <a:latin typeface="+mn-lt"/>
                <a:ea typeface="+mn-ea"/>
                <a:cs typeface="+mn-cs"/>
                <a:hlinkClick r:id="rId6"/>
              </a:rPr>
              <a:t>https://static1.squarespace.com/static/5743308460b5e922a25a6dc7/t/600f2123fdfa730101a4426a/1611604260458/Poverty-Reduction-Analysis-American-Family-Act-CPSP-2020.pdf</a:t>
            </a:r>
            <a:r>
              <a:rPr lang="en-US" sz="1200" kern="1200">
                <a:solidFill>
                  <a:schemeClr val="tx1"/>
                </a:solidFill>
                <a:effectLst/>
                <a:latin typeface="+mn-lt"/>
                <a:ea typeface="+mn-ea"/>
                <a:cs typeface="+mn-cs"/>
              </a:rPr>
              <a:t> </a:t>
            </a:r>
          </a:p>
          <a:p>
            <a:endParaRPr lang="en-US"/>
          </a:p>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24</a:t>
            </a:fld>
            <a:endParaRPr lang="en-US"/>
          </a:p>
        </p:txBody>
      </p:sp>
    </p:spTree>
    <p:extLst>
      <p:ext uri="{BB962C8B-B14F-4D97-AF65-F5344CB8AC3E}">
        <p14:creationId xmlns:p14="http://schemas.microsoft.com/office/powerpoint/2010/main" val="2984875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i="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24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26</a:t>
            </a:fld>
            <a:endParaRPr lang="en-US"/>
          </a:p>
        </p:txBody>
      </p:sp>
    </p:spTree>
    <p:extLst>
      <p:ext uri="{BB962C8B-B14F-4D97-AF65-F5344CB8AC3E}">
        <p14:creationId xmlns:p14="http://schemas.microsoft.com/office/powerpoint/2010/main" val="1599635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27</a:t>
            </a:fld>
            <a:endParaRPr lang="en-US"/>
          </a:p>
        </p:txBody>
      </p:sp>
    </p:spTree>
    <p:extLst>
      <p:ext uri="{BB962C8B-B14F-4D97-AF65-F5344CB8AC3E}">
        <p14:creationId xmlns:p14="http://schemas.microsoft.com/office/powerpoint/2010/main" val="822595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32</a:t>
            </a:fld>
            <a:endParaRPr lang="en-US"/>
          </a:p>
        </p:txBody>
      </p:sp>
    </p:spTree>
    <p:extLst>
      <p:ext uri="{BB962C8B-B14F-4D97-AF65-F5344CB8AC3E}">
        <p14:creationId xmlns:p14="http://schemas.microsoft.com/office/powerpoint/2010/main" val="918054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100 Days asks sheet, lobby leave behinds, laser talks, and the 2021 lobby report form are on our website.</a:t>
            </a:r>
          </a:p>
          <a:p>
            <a:endParaRPr lang="en-US"/>
          </a:p>
          <a:p>
            <a:r>
              <a:rPr lang="en-US"/>
              <a:t>Reach out if you need support – especially if you are meeting with a policymaker directly or scheduled with aides for a key committee leader, etc. </a:t>
            </a:r>
          </a:p>
          <a:p>
            <a:endParaRPr lang="en-US"/>
          </a:p>
          <a:p>
            <a:pPr lvl="0"/>
            <a:r>
              <a:rPr lang="en-US"/>
              <a:t>We are updating our </a:t>
            </a:r>
            <a:r>
              <a:rPr lang="en-US" sz="1200" kern="1200">
                <a:solidFill>
                  <a:schemeClr val="tx1"/>
                </a:solidFill>
                <a:effectLst/>
                <a:latin typeface="+mn-lt"/>
                <a:ea typeface="+mn-ea"/>
                <a:cs typeface="+mn-cs"/>
              </a:rPr>
              <a:t>State data but in the meantime, I will put a few resources in the chat… </a:t>
            </a:r>
          </a:p>
          <a:p>
            <a:pPr lvl="1"/>
            <a:r>
              <a:rPr lang="en-US" sz="1200" kern="1200">
                <a:solidFill>
                  <a:schemeClr val="tx1"/>
                </a:solidFill>
                <a:effectLst/>
                <a:latin typeface="+mn-lt"/>
                <a:ea typeface="+mn-ea"/>
                <a:cs typeface="+mn-cs"/>
              </a:rPr>
              <a:t>Census Household Pulse data </a:t>
            </a:r>
            <a:r>
              <a:rPr lang="en-US" sz="1200" u="sng" kern="1200">
                <a:solidFill>
                  <a:schemeClr val="tx1"/>
                </a:solidFill>
                <a:effectLst/>
                <a:latin typeface="+mn-lt"/>
                <a:ea typeface="+mn-ea"/>
                <a:cs typeface="+mn-cs"/>
                <a:hlinkClick r:id="rId3"/>
              </a:rPr>
              <a:t>https://www.census.gov/data-tools/demo/hhp/#/?measures=EXR</a:t>
            </a:r>
            <a:r>
              <a:rPr lang="en-US" sz="1200" kern="1200">
                <a:solidFill>
                  <a:schemeClr val="tx1"/>
                </a:solidFill>
                <a:effectLst/>
                <a:latin typeface="+mn-lt"/>
                <a:ea typeface="+mn-ea"/>
                <a:cs typeface="+mn-cs"/>
              </a:rPr>
              <a:t> </a:t>
            </a:r>
          </a:p>
          <a:p>
            <a:pPr lvl="1"/>
            <a:r>
              <a:rPr lang="en-US" sz="1200" kern="1200">
                <a:solidFill>
                  <a:schemeClr val="tx1"/>
                </a:solidFill>
                <a:effectLst/>
                <a:latin typeface="+mn-lt"/>
                <a:ea typeface="+mn-ea"/>
                <a:cs typeface="+mn-cs"/>
              </a:rPr>
              <a:t>Housing </a:t>
            </a:r>
            <a:r>
              <a:rPr lang="en-US" sz="1200" u="sng" kern="1200">
                <a:solidFill>
                  <a:schemeClr val="tx1"/>
                </a:solidFill>
                <a:effectLst/>
                <a:latin typeface="+mn-lt"/>
                <a:ea typeface="+mn-ea"/>
                <a:cs typeface="+mn-cs"/>
                <a:hlinkClick r:id="rId4"/>
              </a:rPr>
              <a:t>https://nlihc.org/housing-needs-by-state</a:t>
            </a:r>
            <a:r>
              <a:rPr lang="en-US" sz="1200" kern="1200">
                <a:solidFill>
                  <a:schemeClr val="tx1"/>
                </a:solidFill>
                <a:effectLst/>
                <a:latin typeface="+mn-lt"/>
                <a:ea typeface="+mn-ea"/>
                <a:cs typeface="+mn-cs"/>
              </a:rPr>
              <a:t> and </a:t>
            </a:r>
            <a:r>
              <a:rPr lang="en-US" sz="1200" u="sng" kern="1200">
                <a:solidFill>
                  <a:schemeClr val="tx1"/>
                </a:solidFill>
                <a:effectLst/>
                <a:latin typeface="+mn-lt"/>
                <a:ea typeface="+mn-ea"/>
                <a:cs typeface="+mn-cs"/>
                <a:hlinkClick r:id="rId5"/>
              </a:rPr>
              <a:t>https://nlihc.org/coronavirus-and-housing-homelessness/eviction-update</a:t>
            </a:r>
            <a:endParaRPr lang="en-US" sz="12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Columbia on CTC: </a:t>
            </a:r>
            <a:r>
              <a:rPr lang="en-US" sz="1200" u="sng" kern="1200">
                <a:solidFill>
                  <a:schemeClr val="tx1"/>
                </a:solidFill>
                <a:effectLst/>
                <a:latin typeface="+mn-lt"/>
                <a:ea typeface="+mn-ea"/>
                <a:cs typeface="+mn-cs"/>
                <a:hlinkClick r:id="rId6"/>
              </a:rPr>
              <a:t>https://static1.squarespace.com/static/5743308460b5e922a25a6dc7/t/600f2123fdfa730101a4426a/1611604260458/Poverty-Reduction-Analysis-American-Family-Act-CPSP-2020.pdf</a:t>
            </a:r>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33</a:t>
            </a:fld>
            <a:endParaRPr lang="en-US"/>
          </a:p>
        </p:txBody>
      </p:sp>
    </p:spTree>
    <p:extLst>
      <p:ext uri="{BB962C8B-B14F-4D97-AF65-F5344CB8AC3E}">
        <p14:creationId xmlns:p14="http://schemas.microsoft.com/office/powerpoint/2010/main" val="2796469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35</a:t>
            </a:fld>
            <a:endParaRPr lang="en-US"/>
          </a:p>
        </p:txBody>
      </p:sp>
    </p:spTree>
    <p:extLst>
      <p:ext uri="{BB962C8B-B14F-4D97-AF65-F5344CB8AC3E}">
        <p14:creationId xmlns:p14="http://schemas.microsoft.com/office/powerpoint/2010/main" val="2102627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2:01 </a:t>
            </a:r>
            <a:r>
              <a:rPr lang="x-none"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6</a:t>
            </a:r>
            <a:r>
              <a:rPr lang="x-none" sz="1200" kern="1200">
                <a:solidFill>
                  <a:schemeClr val="tx1"/>
                </a:solidFill>
                <a:effectLst/>
                <a:latin typeface="+mn-lt"/>
                <a:ea typeface="+mn-ea"/>
                <a:cs typeface="+mn-cs"/>
              </a:rPr>
              <a:t> min)</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38</a:t>
            </a:fld>
            <a:endParaRPr lang="en-US"/>
          </a:p>
        </p:txBody>
      </p:sp>
    </p:spTree>
    <p:extLst>
      <p:ext uri="{BB962C8B-B14F-4D97-AF65-F5344CB8AC3E}">
        <p14:creationId xmlns:p14="http://schemas.microsoft.com/office/powerpoint/2010/main" val="1683414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https://fas.org/sgp/crs/misc/R44058.pdf</a:t>
            </a:r>
          </a:p>
        </p:txBody>
      </p:sp>
      <p:sp>
        <p:nvSpPr>
          <p:cNvPr id="4" name="Slide Number Placeholder 3"/>
          <p:cNvSpPr>
            <a:spLocks noGrp="1"/>
          </p:cNvSpPr>
          <p:nvPr>
            <p:ph type="sldNum" sz="quarter" idx="5"/>
          </p:nvPr>
        </p:nvSpPr>
        <p:spPr/>
        <p:txBody>
          <a:bodyPr/>
          <a:lstStyle/>
          <a:p>
            <a:fld id="{C5EB412F-BD62-4D23-A74D-7CDB5EF1780C}" type="slidenum">
              <a:rPr lang="en-US" smtClean="0"/>
              <a:t>5</a:t>
            </a:fld>
            <a:endParaRPr lang="en-US"/>
          </a:p>
        </p:txBody>
      </p:sp>
    </p:spTree>
    <p:extLst>
      <p:ext uri="{BB962C8B-B14F-4D97-AF65-F5344CB8AC3E}">
        <p14:creationId xmlns:p14="http://schemas.microsoft.com/office/powerpoint/2010/main" val="668108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Latest Census Household Pulse Survey data – visuals source: https://www.cbpp.org/research/poverty-and-inequality/bolstering-family-income-is-essential-to-helping-children-emerge </a:t>
            </a:r>
          </a:p>
          <a:p>
            <a:r>
              <a:rPr lang="en-US" sz="1200"/>
              <a:t>Families with children – and especially children of color – still face tremendous hardship. The COVID relief package will certainly help, but we need to prioritize recovery policies that can reduce child poverty, address our underlying housing crisis, and begin to reduce racial wealth inequality. </a:t>
            </a:r>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15</a:t>
            </a:fld>
            <a:endParaRPr lang="en-US"/>
          </a:p>
        </p:txBody>
      </p:sp>
    </p:spTree>
    <p:extLst>
      <p:ext uri="{BB962C8B-B14F-4D97-AF65-F5344CB8AC3E}">
        <p14:creationId xmlns:p14="http://schemas.microsoft.com/office/powerpoint/2010/main" val="1229850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Visual source: https://www.opportunityhome.org/resources/racial-equity-housing/ -- this visual helps describe housing by race and ethnicity before the pandemic. </a:t>
            </a:r>
          </a:p>
          <a:p>
            <a:r>
              <a:rPr lang="en-US" sz="1200" kern="1200">
                <a:solidFill>
                  <a:schemeClr val="tx1"/>
                </a:solidFill>
                <a:effectLst/>
                <a:latin typeface="+mn-lt"/>
                <a:ea typeface="+mn-ea"/>
                <a:cs typeface="+mn-cs"/>
              </a:rPr>
              <a:t>Because of the legacy of segregation and racist housing policies, </a:t>
            </a:r>
            <a:r>
              <a:rPr lang="en-US" sz="1200" b="0" i="0" kern="1200">
                <a:solidFill>
                  <a:schemeClr val="tx1"/>
                </a:solidFill>
                <a:effectLst/>
                <a:latin typeface="+mn-lt"/>
                <a:ea typeface="+mn-ea"/>
                <a:cs typeface="+mn-cs"/>
              </a:rPr>
              <a:t>people of color are more likely than white households to be 1. renters and 2. extremely low-income renters and that people of color disproportionately struggle to pay rent compared to white households.  </a:t>
            </a:r>
            <a:r>
              <a:rPr lang="en-US" sz="1200" kern="1200">
                <a:solidFill>
                  <a:schemeClr val="tx1"/>
                </a:solidFill>
                <a:effectLst/>
                <a:latin typeface="+mn-lt"/>
                <a:ea typeface="+mn-ea"/>
                <a:cs typeface="+mn-cs"/>
              </a:rPr>
              <a:t>BIPOC households own homes at a much lower rate than white households and they are more likely to be cost-burdened renters and at risk of </a:t>
            </a:r>
            <a:r>
              <a:rPr lang="fr-FR" sz="1200" kern="1200">
                <a:solidFill>
                  <a:schemeClr val="tx1"/>
                </a:solidFill>
                <a:effectLst/>
                <a:latin typeface="+mn-lt"/>
                <a:ea typeface="+mn-ea"/>
                <a:cs typeface="+mn-cs"/>
              </a:rPr>
              <a:t>eviction</a:t>
            </a:r>
            <a:r>
              <a:rPr lang="en-US" sz="1200" kern="1200">
                <a:solidFill>
                  <a:schemeClr val="tx1"/>
                </a:solidFill>
                <a:effectLst/>
                <a:latin typeface="+mn-lt"/>
                <a:ea typeface="+mn-ea"/>
                <a:cs typeface="+mn-cs"/>
              </a:rPr>
              <a:t>, which further strips wealth and opportunity.    </a:t>
            </a:r>
          </a:p>
          <a:p>
            <a:r>
              <a:rPr lang="en-US" sz="1200" kern="1200">
                <a:solidFill>
                  <a:schemeClr val="tx1"/>
                </a:solidFill>
                <a:effectLst/>
                <a:latin typeface="+mn-lt"/>
                <a:ea typeface="+mn-ea"/>
                <a:cs typeface="+mn-cs"/>
              </a:rPr>
              <a:t> </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16</a:t>
            </a:fld>
            <a:endParaRPr lang="en-US"/>
          </a:p>
        </p:txBody>
      </p:sp>
    </p:spTree>
    <p:extLst>
      <p:ext uri="{BB962C8B-B14F-4D97-AF65-F5344CB8AC3E}">
        <p14:creationId xmlns:p14="http://schemas.microsoft.com/office/powerpoint/2010/main" val="368275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Housing: want to focus on the need/asks, and then circle back to what’s happening with Congress in a few min</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expand housing assistance (</a:t>
            </a:r>
            <a:r>
              <a:rPr lang="en-US" sz="1200" kern="1200">
                <a:solidFill>
                  <a:schemeClr val="tx1"/>
                </a:solidFill>
                <a:effectLst/>
                <a:latin typeface="+mn-lt"/>
                <a:ea typeface="+mn-ea"/>
                <a:cs typeface="+mn-cs"/>
              </a:rPr>
              <a:t>Could break up into 2 slides?)</a:t>
            </a:r>
            <a:endParaRPr lang="en-US" sz="1200" b="1" kern="120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a:solidFill>
                  <a:schemeClr val="tx1"/>
                </a:solidFill>
                <a:effectLst/>
                <a:latin typeface="+mn-lt"/>
                <a:ea typeface="+mn-ea"/>
                <a:cs typeface="+mn-cs"/>
              </a:rPr>
              <a:t>Provide</a:t>
            </a:r>
            <a:r>
              <a:rPr lang="en-US" sz="1200" u="sng" kern="1200">
                <a:solidFill>
                  <a:schemeClr val="tx1"/>
                </a:solidFill>
                <a:effectLst/>
                <a:latin typeface="+mn-lt"/>
                <a:ea typeface="+mn-ea"/>
                <a:cs typeface="+mn-cs"/>
                <a:hlinkClick r:id="rId3"/>
              </a:rPr>
              <a:t> </a:t>
            </a:r>
            <a:r>
              <a:rPr lang="en-US" sz="1200" b="1" u="sng" kern="1200">
                <a:solidFill>
                  <a:schemeClr val="tx1"/>
                </a:solidFill>
                <a:effectLst/>
                <a:latin typeface="+mn-lt"/>
                <a:ea typeface="+mn-ea"/>
                <a:cs typeface="+mn-cs"/>
                <a:hlinkClick r:id="rId3"/>
              </a:rPr>
              <a:t>Section 8 housing vouchers</a:t>
            </a:r>
            <a:r>
              <a:rPr lang="en-US" sz="1200" b="1" kern="1200">
                <a:solidFill>
                  <a:schemeClr val="tx1"/>
                </a:solidFill>
                <a:effectLst/>
                <a:latin typeface="+mn-lt"/>
                <a:ea typeface="+mn-ea"/>
                <a:cs typeface="+mn-cs"/>
              </a:rPr>
              <a:t> to every eligible family so that no one has to pay more than 30% of their income for rental housing. </a:t>
            </a:r>
          </a:p>
          <a:p>
            <a:pPr marL="171450" indent="-171450">
              <a:buFont typeface="Arial" panose="020B0604020202020204" pitchFamily="34" charset="0"/>
              <a:buChar char="•"/>
            </a:pPr>
            <a:r>
              <a:rPr lang="en-US" sz="1200" b="0" kern="1200">
                <a:solidFill>
                  <a:schemeClr val="tx1"/>
                </a:solidFill>
                <a:effectLst/>
                <a:latin typeface="+mn-lt"/>
                <a:ea typeface="+mn-ea"/>
                <a:cs typeface="+mn-cs"/>
              </a:rPr>
              <a:t>MD flag shift/most likely possibility in 2021 = big expansion of HCVs, especially since infrastructure already exists. And later plenary will include new research from Columbia looking at the anti-poverty impact. </a:t>
            </a:r>
            <a:endParaRPr lang="en-US" sz="1200" b="1" kern="120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a:solidFill>
                  <a:schemeClr val="tx1"/>
                </a:solidFill>
                <a:effectLst/>
                <a:latin typeface="+mn-lt"/>
                <a:ea typeface="+mn-ea"/>
                <a:cs typeface="+mn-cs"/>
              </a:rPr>
              <a:t>Long term, still support a renters credit), </a:t>
            </a:r>
          </a:p>
          <a:p>
            <a:pPr marL="171450" indent="-171450">
              <a:buFont typeface="Arial" panose="020B0604020202020204" pitchFamily="34" charset="0"/>
              <a:buChar char="•"/>
            </a:pPr>
            <a:r>
              <a:rPr lang="en-US" sz="1200" b="1" kern="1200">
                <a:solidFill>
                  <a:schemeClr val="tx1"/>
                </a:solidFill>
                <a:effectLst/>
                <a:latin typeface="+mn-lt"/>
                <a:ea typeface="+mn-ea"/>
                <a:cs typeface="+mn-cs"/>
              </a:rPr>
              <a:t>acknowledge the importance of increasing the  supply of affordable housing </a:t>
            </a:r>
          </a:p>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17</a:t>
            </a:fld>
            <a:endParaRPr lang="en-US"/>
          </a:p>
        </p:txBody>
      </p:sp>
    </p:spTree>
    <p:extLst>
      <p:ext uri="{BB962C8B-B14F-4D97-AF65-F5344CB8AC3E}">
        <p14:creationId xmlns:p14="http://schemas.microsoft.com/office/powerpoint/2010/main" val="261760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i="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688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https://taxfoundation.org/biden-stimulus-american-rescue-plan/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Many of you know about the powerful anti-poverty impact of these refundable credits – together the EITC and CTC lifted 7.5 million people above the poverty line in 2019.  </a:t>
            </a:r>
          </a:p>
          <a:p>
            <a:r>
              <a:rPr lang="en-US" sz="1200" b="1" kern="1200">
                <a:solidFill>
                  <a:schemeClr val="tx1"/>
                </a:solidFill>
                <a:effectLst/>
                <a:latin typeface="+mn-lt"/>
                <a:ea typeface="+mn-ea"/>
                <a:cs typeface="+mn-cs"/>
              </a:rPr>
              <a:t>Problem: </a:t>
            </a:r>
            <a:r>
              <a:rPr lang="en-US" sz="1200" kern="1200">
                <a:solidFill>
                  <a:schemeClr val="tx1"/>
                </a:solidFill>
                <a:effectLst/>
                <a:latin typeface="+mn-lt"/>
                <a:ea typeface="+mn-ea"/>
                <a:cs typeface="+mn-cs"/>
              </a:rPr>
              <a:t>5 million younger workers and others without children in the home are taxed</a:t>
            </a:r>
            <a:r>
              <a:rPr lang="en-US" sz="1200" i="1" kern="1200">
                <a:solidFill>
                  <a:schemeClr val="tx1"/>
                </a:solidFill>
                <a:effectLst/>
                <a:latin typeface="+mn-lt"/>
                <a:ea typeface="+mn-ea"/>
                <a:cs typeface="+mn-cs"/>
              </a:rPr>
              <a:t> into</a:t>
            </a:r>
            <a:r>
              <a:rPr lang="en-US" sz="1200" kern="1200">
                <a:solidFill>
                  <a:schemeClr val="tx1"/>
                </a:solidFill>
                <a:effectLst/>
                <a:latin typeface="+mn-lt"/>
                <a:ea typeface="+mn-ea"/>
                <a:cs typeface="+mn-cs"/>
              </a:rPr>
              <a:t> poverty each year because their EITC is too low.</a:t>
            </a:r>
          </a:p>
          <a:p>
            <a:r>
              <a:rPr lang="en-US" sz="1200" b="1" kern="1200">
                <a:solidFill>
                  <a:schemeClr val="tx1"/>
                </a:solidFill>
                <a:effectLst/>
                <a:latin typeface="+mn-lt"/>
                <a:ea typeface="+mn-ea"/>
                <a:cs typeface="+mn-cs"/>
              </a:rPr>
              <a:t>Inform or Illustrate: </a:t>
            </a:r>
            <a:r>
              <a:rPr lang="en-US" sz="1200" kern="1200">
                <a:solidFill>
                  <a:schemeClr val="tx1"/>
                </a:solidFill>
                <a:effectLst/>
                <a:latin typeface="+mn-lt"/>
                <a:ea typeface="+mn-ea"/>
                <a:cs typeface="+mn-cs"/>
              </a:rPr>
              <a:t>President Biden has proposed long-overdue improvements to the EITC and CTC that would fix these problems. By increasing the EITC for workers without children and expanding it to younger workers, 17 million low-income workers would benefit. </a:t>
            </a:r>
          </a:p>
        </p:txBody>
      </p:sp>
      <p:sp>
        <p:nvSpPr>
          <p:cNvPr id="4" name="Slide Number Placeholder 3"/>
          <p:cNvSpPr>
            <a:spLocks noGrp="1"/>
          </p:cNvSpPr>
          <p:nvPr>
            <p:ph type="sldNum" sz="quarter" idx="5"/>
          </p:nvPr>
        </p:nvSpPr>
        <p:spPr/>
        <p:txBody>
          <a:bodyPr/>
          <a:lstStyle/>
          <a:p>
            <a:fld id="{C5EB412F-BD62-4D23-A74D-7CDB5EF1780C}" type="slidenum">
              <a:rPr lang="en-US" smtClean="0"/>
              <a:t>19</a:t>
            </a:fld>
            <a:endParaRPr lang="en-US"/>
          </a:p>
        </p:txBody>
      </p:sp>
    </p:spTree>
    <p:extLst>
      <p:ext uri="{BB962C8B-B14F-4D97-AF65-F5344CB8AC3E}">
        <p14:creationId xmlns:p14="http://schemas.microsoft.com/office/powerpoint/2010/main" val="2572658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Source: https://taxfoundation.org/tax-basics/child-tax-credit/</a:t>
            </a:r>
          </a:p>
        </p:txBody>
      </p:sp>
      <p:sp>
        <p:nvSpPr>
          <p:cNvPr id="4" name="Slide Number Placeholder 3"/>
          <p:cNvSpPr>
            <a:spLocks noGrp="1"/>
          </p:cNvSpPr>
          <p:nvPr>
            <p:ph type="sldNum" sz="quarter" idx="5"/>
          </p:nvPr>
        </p:nvSpPr>
        <p:spPr/>
        <p:txBody>
          <a:bodyPr/>
          <a:lstStyle/>
          <a:p>
            <a:fld id="{C5EB412F-BD62-4D23-A74D-7CDB5EF1780C}" type="slidenum">
              <a:rPr lang="en-US" smtClean="0"/>
              <a:t>20</a:t>
            </a:fld>
            <a:endParaRPr lang="en-US"/>
          </a:p>
        </p:txBody>
      </p:sp>
    </p:spTree>
    <p:extLst>
      <p:ext uri="{BB962C8B-B14F-4D97-AF65-F5344CB8AC3E}">
        <p14:creationId xmlns:p14="http://schemas.microsoft.com/office/powerpoint/2010/main" val="1952081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https://taxfoundation.org/biden-stimulus-american-rescue-plan/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Could break up into 2 slides?</a:t>
            </a:r>
          </a:p>
        </p:txBody>
      </p:sp>
      <p:sp>
        <p:nvSpPr>
          <p:cNvPr id="4" name="Slide Number Placeholder 3"/>
          <p:cNvSpPr>
            <a:spLocks noGrp="1"/>
          </p:cNvSpPr>
          <p:nvPr>
            <p:ph type="sldNum" sz="quarter" idx="5"/>
          </p:nvPr>
        </p:nvSpPr>
        <p:spPr/>
        <p:txBody>
          <a:bodyPr/>
          <a:lstStyle/>
          <a:p>
            <a:fld id="{C5EB412F-BD62-4D23-A74D-7CDB5EF1780C}" type="slidenum">
              <a:rPr lang="en-US" smtClean="0"/>
              <a:t>21</a:t>
            </a:fld>
            <a:endParaRPr lang="en-US"/>
          </a:p>
        </p:txBody>
      </p:sp>
    </p:spTree>
    <p:extLst>
      <p:ext uri="{BB962C8B-B14F-4D97-AF65-F5344CB8AC3E}">
        <p14:creationId xmlns:p14="http://schemas.microsoft.com/office/powerpoint/2010/main" val="6052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3/15/2021</a:t>
            </a:fld>
            <a:endParaRPr lang="en-US"/>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3/15/2021</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3/15/2021</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3/15/2021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a:solidFill>
                  <a:schemeClr val="bg1"/>
                </a:solidFill>
              </a:rPr>
              <a:t>/</a:t>
            </a:r>
            <a:r>
              <a:rPr lang="en-US" b="1" baseline="0">
                <a:solidFill>
                  <a:schemeClr val="bg1"/>
                </a:solidFill>
              </a:rPr>
              <a:t>RESULTSEdFund</a:t>
            </a:r>
          </a:p>
        </p:txBody>
      </p:sp>
      <p:pic>
        <p:nvPicPr>
          <p:cNvPr id="6" name="Picture 5" descr="instagram-ic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a:solidFill>
                  <a:schemeClr val="bg1"/>
                </a:solidFill>
              </a:rPr>
              <a:t>@</a:t>
            </a:r>
            <a:r>
              <a:rPr lang="en-US" b="1" baseline="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a:solidFill>
                  <a:schemeClr val="bg1"/>
                </a:solidFill>
              </a:rPr>
              <a:t>@</a:t>
            </a:r>
            <a:r>
              <a:rPr lang="en-US" b="1" baseline="0">
                <a:solidFill>
                  <a:schemeClr val="bg1"/>
                </a:solidFill>
              </a:rPr>
              <a:t>voices4results</a:t>
            </a:r>
            <a:endParaRPr lang="en-US" b="1">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64150493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3/15/2021</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362253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3/15/2021</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3458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a:solidFill>
                  <a:schemeClr val="bg1"/>
                </a:solidFill>
              </a:rPr>
              <a:t>/</a:t>
            </a:r>
            <a:r>
              <a:rPr lang="en-US" b="1" baseline="0">
                <a:solidFill>
                  <a:schemeClr val="bg1"/>
                </a:solidFill>
              </a:rPr>
              <a:t>RESULTSEdFund</a:t>
            </a:r>
          </a:p>
        </p:txBody>
      </p:sp>
      <p:pic>
        <p:nvPicPr>
          <p:cNvPr id="6" name="Picture 5" descr="instagram-ico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a:solidFill>
                  <a:schemeClr val="bg1"/>
                </a:solidFill>
              </a:rPr>
              <a:t>@</a:t>
            </a:r>
            <a:r>
              <a:rPr lang="en-US" b="1" baseline="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a:solidFill>
                  <a:schemeClr val="bg1"/>
                </a:solidFill>
              </a:rPr>
              <a:t>@</a:t>
            </a:r>
            <a:r>
              <a:rPr lang="en-US" b="1" baseline="0">
                <a:solidFill>
                  <a:schemeClr val="bg1"/>
                </a:solidFill>
              </a:rPr>
              <a:t>voices4results</a:t>
            </a:r>
            <a:endParaRPr lang="en-US" b="1">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3/15/2021</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263372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3/15/2021</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274602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3/15/2021</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108528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3/15/2021</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058915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513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3/15/2021</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944110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3/15/2021</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998414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3/15/2021</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57742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3/15/2021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6114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287E99C-F9B1-4C85-9444-A0EE382B39FA}"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7932-7B7A-4544-A9BD-54A62BB84343}" type="slidenum">
              <a:rPr lang="en-US" smtClean="0"/>
              <a:t>‹#›</a:t>
            </a:fld>
            <a:endParaRPr lang="en-US"/>
          </a:p>
        </p:txBody>
      </p:sp>
    </p:spTree>
    <p:extLst>
      <p:ext uri="{BB962C8B-B14F-4D97-AF65-F5344CB8AC3E}">
        <p14:creationId xmlns:p14="http://schemas.microsoft.com/office/powerpoint/2010/main" val="54220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87E99C-F9B1-4C85-9444-A0EE382B39FA}"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7932-7B7A-4544-A9BD-54A62BB84343}" type="slidenum">
              <a:rPr lang="en-US" smtClean="0"/>
              <a:t>‹#›</a:t>
            </a:fld>
            <a:endParaRPr lang="en-US"/>
          </a:p>
        </p:txBody>
      </p:sp>
    </p:spTree>
    <p:extLst>
      <p:ext uri="{BB962C8B-B14F-4D97-AF65-F5344CB8AC3E}">
        <p14:creationId xmlns:p14="http://schemas.microsoft.com/office/powerpoint/2010/main" val="3941497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87E99C-F9B1-4C85-9444-A0EE382B39FA}"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7932-7B7A-4544-A9BD-54A62BB84343}" type="slidenum">
              <a:rPr lang="en-US" smtClean="0"/>
              <a:t>‹#›</a:t>
            </a:fld>
            <a:endParaRPr lang="en-US"/>
          </a:p>
        </p:txBody>
      </p:sp>
    </p:spTree>
    <p:extLst>
      <p:ext uri="{BB962C8B-B14F-4D97-AF65-F5344CB8AC3E}">
        <p14:creationId xmlns:p14="http://schemas.microsoft.com/office/powerpoint/2010/main" val="3341195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87E99C-F9B1-4C85-9444-A0EE382B39FA}"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7932-7B7A-4544-A9BD-54A62BB84343}" type="slidenum">
              <a:rPr lang="en-US" smtClean="0"/>
              <a:t>‹#›</a:t>
            </a:fld>
            <a:endParaRPr lang="en-US"/>
          </a:p>
        </p:txBody>
      </p:sp>
    </p:spTree>
    <p:extLst>
      <p:ext uri="{BB962C8B-B14F-4D97-AF65-F5344CB8AC3E}">
        <p14:creationId xmlns:p14="http://schemas.microsoft.com/office/powerpoint/2010/main" val="2711051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87E99C-F9B1-4C85-9444-A0EE382B39FA}"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67932-7B7A-4544-A9BD-54A62BB84343}" type="slidenum">
              <a:rPr lang="en-US" smtClean="0"/>
              <a:t>‹#›</a:t>
            </a:fld>
            <a:endParaRPr lang="en-US"/>
          </a:p>
        </p:txBody>
      </p:sp>
    </p:spTree>
    <p:extLst>
      <p:ext uri="{BB962C8B-B14F-4D97-AF65-F5344CB8AC3E}">
        <p14:creationId xmlns:p14="http://schemas.microsoft.com/office/powerpoint/2010/main" val="87501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87E99C-F9B1-4C85-9444-A0EE382B39FA}"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67932-7B7A-4544-A9BD-54A62BB84343}" type="slidenum">
              <a:rPr lang="en-US" smtClean="0"/>
              <a:t>‹#›</a:t>
            </a:fld>
            <a:endParaRPr lang="en-US"/>
          </a:p>
        </p:txBody>
      </p:sp>
    </p:spTree>
    <p:extLst>
      <p:ext uri="{BB962C8B-B14F-4D97-AF65-F5344CB8AC3E}">
        <p14:creationId xmlns:p14="http://schemas.microsoft.com/office/powerpoint/2010/main" val="3045507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7E99C-F9B1-4C85-9444-A0EE382B39FA}"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67932-7B7A-4544-A9BD-54A62BB84343}" type="slidenum">
              <a:rPr lang="en-US" smtClean="0"/>
              <a:t>‹#›</a:t>
            </a:fld>
            <a:endParaRPr lang="en-US"/>
          </a:p>
        </p:txBody>
      </p:sp>
    </p:spTree>
    <p:extLst>
      <p:ext uri="{BB962C8B-B14F-4D97-AF65-F5344CB8AC3E}">
        <p14:creationId xmlns:p14="http://schemas.microsoft.com/office/powerpoint/2010/main" val="1535813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287E99C-F9B1-4C85-9444-A0EE382B39FA}"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7932-7B7A-4544-A9BD-54A62BB84343}" type="slidenum">
              <a:rPr lang="en-US" smtClean="0"/>
              <a:t>‹#›</a:t>
            </a:fld>
            <a:endParaRPr lang="en-US"/>
          </a:p>
        </p:txBody>
      </p:sp>
    </p:spTree>
    <p:extLst>
      <p:ext uri="{BB962C8B-B14F-4D97-AF65-F5344CB8AC3E}">
        <p14:creationId xmlns:p14="http://schemas.microsoft.com/office/powerpoint/2010/main" val="2753556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287E99C-F9B1-4C85-9444-A0EE382B39FA}"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7932-7B7A-4544-A9BD-54A62BB84343}" type="slidenum">
              <a:rPr lang="en-US" smtClean="0"/>
              <a:t>‹#›</a:t>
            </a:fld>
            <a:endParaRPr lang="en-US"/>
          </a:p>
        </p:txBody>
      </p:sp>
    </p:spTree>
    <p:extLst>
      <p:ext uri="{BB962C8B-B14F-4D97-AF65-F5344CB8AC3E}">
        <p14:creationId xmlns:p14="http://schemas.microsoft.com/office/powerpoint/2010/main" val="3072501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87E99C-F9B1-4C85-9444-A0EE382B39FA}"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7932-7B7A-4544-A9BD-54A62BB84343}" type="slidenum">
              <a:rPr lang="en-US" smtClean="0"/>
              <a:t>‹#›</a:t>
            </a:fld>
            <a:endParaRPr lang="en-US"/>
          </a:p>
        </p:txBody>
      </p:sp>
    </p:spTree>
    <p:extLst>
      <p:ext uri="{BB962C8B-B14F-4D97-AF65-F5344CB8AC3E}">
        <p14:creationId xmlns:p14="http://schemas.microsoft.com/office/powerpoint/2010/main" val="4071862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87E99C-F9B1-4C85-9444-A0EE382B39FA}"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7932-7B7A-4544-A9BD-54A62BB84343}" type="slidenum">
              <a:rPr lang="en-US" smtClean="0"/>
              <a:t>‹#›</a:t>
            </a:fld>
            <a:endParaRPr lang="en-US"/>
          </a:p>
        </p:txBody>
      </p:sp>
    </p:spTree>
    <p:extLst>
      <p:ext uri="{BB962C8B-B14F-4D97-AF65-F5344CB8AC3E}">
        <p14:creationId xmlns:p14="http://schemas.microsoft.com/office/powerpoint/2010/main" val="21248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3/15/2021</a:t>
            </a:fld>
            <a:endParaRPr lang="en-US"/>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3/15/2021</a:t>
            </a:fld>
            <a:endParaRPr lang="en-US"/>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3/15/2021</a:t>
            </a:fld>
            <a:endParaRPr lang="en-US"/>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3/15/2021</a:t>
            </a:fld>
            <a:endParaRPr lang="en-US"/>
          </a:p>
        </p:txBody>
      </p:sp>
      <p:sp>
        <p:nvSpPr>
          <p:cNvPr id="9" name="Slide Number Placeholder 8"/>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3/15/2021</a:t>
            </a:fld>
            <a:endParaRPr lang="en-US"/>
          </a:p>
        </p:txBody>
      </p:sp>
      <p:sp>
        <p:nvSpPr>
          <p:cNvPr id="5" name="Slide Number Placeholder 4"/>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3/15/2021</a:t>
            </a:fld>
            <a:endParaRPr lang="en-US"/>
          </a:p>
        </p:txBody>
      </p:sp>
      <p:sp>
        <p:nvSpPr>
          <p:cNvPr id="4" name="Slide Number Placeholder 3"/>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6.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69" r:id="rId1"/>
    <p:sldLayoutId id="2147483668" r:id="rId2"/>
  </p:sldLayoutIdLst>
  <p:hf hdr="0" ftr="0" dt="0"/>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58691" y="143447"/>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3/15/2021</a:t>
            </a:fld>
            <a:endParaRPr lang="en-US"/>
          </a:p>
        </p:txBody>
      </p:sp>
      <p:sp>
        <p:nvSpPr>
          <p:cNvPr id="6" name="Slide Number Placeholder 5"/>
          <p:cNvSpPr>
            <a:spLocks noGrp="1"/>
          </p:cNvSpPr>
          <p:nvPr>
            <p:ph type="sldNum" sz="quarter" idx="4"/>
          </p:nvPr>
        </p:nvSpPr>
        <p:spPr>
          <a:xfrm>
            <a:off x="0" y="2092"/>
            <a:ext cx="457200" cy="273844"/>
          </a:xfrm>
          <a:prstGeom prst="rect">
            <a:avLst/>
          </a:prstGeom>
        </p:spPr>
        <p:txBody>
          <a:bodyPr vert="horz" lIns="91440" tIns="45720" rIns="91440" bIns="45720" rtlCol="0" anchor="ctr"/>
          <a:lstStyle>
            <a:lvl1pPr algn="ctr">
              <a:defRPr sz="12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58691" y="139014"/>
            <a:ext cx="1223628" cy="982313"/>
          </a:xfrm>
          <a:prstGeom prst="rect">
            <a:avLst/>
          </a:prstGeom>
        </p:spPr>
      </p:pic>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74" r:id="rId2"/>
    <p:sldLayoutId id="2147483675"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58691" y="80916"/>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D76588A-5827-4843-A700-508233C9F32B}" type="datetimeFigureOut">
              <a:rPr lang="en-US" smtClean="0"/>
              <a:t>3/15/2021</a:t>
            </a:fld>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230908357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287E99C-F9B1-4C85-9444-A0EE382B39FA}" type="datetimeFigureOut">
              <a:rPr lang="en-US" smtClean="0"/>
              <a:t>3/15/2021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BC67932-7B7A-4544-A9BD-54A62BB84343}" type="slidenum">
              <a:rPr lang="en-US" smtClean="0"/>
              <a:t>‹#›</a:t>
            </a:fld>
            <a:endParaRPr lang="en-US"/>
          </a:p>
        </p:txBody>
      </p:sp>
    </p:spTree>
    <p:extLst>
      <p:ext uri="{BB962C8B-B14F-4D97-AF65-F5344CB8AC3E}">
        <p14:creationId xmlns:p14="http://schemas.microsoft.com/office/powerpoint/2010/main" val="412142164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dmonza@results.org" TargetMode="External"/><Relationship Id="rId2" Type="http://schemas.openxmlformats.org/officeDocument/2006/relationships/hyperlink" Target="https://results.org/resources/fy22-global-appropriations-memos/"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tatic1.squarespace.com/static/5743308460b5e922a25a6dc7/t/600f2123fdfa730101a4426a/1611604260458/Poverty-Reduction-Analysis-American-Family-Act-CPSP-2020.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romney.senate.gov/romney-offers-path-provide-greater-financial-security-american-famili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results.org/volunteers/anti-oppression/"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results.zoom.us/meeting/register/tJEoc-CvrD4oGNLFmh30yEWDpdb0JypCRveT"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results.zoom.us/meeting/register/tJYpfuGqpz0iHtxA1hDWHIsuE0tiR22IhpO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hyperlink" Target="https://nlihc.org/housing-needs-by-state" TargetMode="External"/><Relationship Id="rId13" Type="http://schemas.openxmlformats.org/officeDocument/2006/relationships/hyperlink" Target="https://www.unicef.org/media/69816/file/Joint-malnutrition-estimates-2020.pdf" TargetMode="External"/><Relationship Id="rId3" Type="http://schemas.openxmlformats.org/officeDocument/2006/relationships/hyperlink" Target="https://results.org/volunteers/monthly-actions/" TargetMode="External"/><Relationship Id="rId7" Type="http://schemas.openxmlformats.org/officeDocument/2006/relationships/hyperlink" Target="https://www.census.gov/data-tools/demo/hhp/#/?measures=EXR" TargetMode="External"/><Relationship Id="rId12" Type="http://schemas.openxmlformats.org/officeDocument/2006/relationships/hyperlink" Target="https://www.globalpartnership.org/financing-2025/case-for-investment"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www.tinyurl.com/RESLobbyReport" TargetMode="External"/><Relationship Id="rId11" Type="http://schemas.openxmlformats.org/officeDocument/2006/relationships/hyperlink" Target="https://results.org/resources/fy22-global-appropriations-memos/" TargetMode="External"/><Relationship Id="rId5" Type="http://schemas.openxmlformats.org/officeDocument/2006/relationships/hyperlink" Target="https://results.org/volunteers/laser-talks/" TargetMode="External"/><Relationship Id="rId10" Type="http://schemas.openxmlformats.org/officeDocument/2006/relationships/hyperlink" Target="http://www.tinyurl.com/ColumbiaHousingCTC" TargetMode="External"/><Relationship Id="rId4" Type="http://schemas.openxmlformats.org/officeDocument/2006/relationships/hyperlink" Target="https://results.org/volunteers/lobbying/" TargetMode="External"/><Relationship Id="rId9" Type="http://schemas.openxmlformats.org/officeDocument/2006/relationships/hyperlink" Target="http://www.tinyurl.com/ColumbiaCTC"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29.pn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5" Type="http://schemas.openxmlformats.org/officeDocument/2006/relationships/image" Target="../media/image4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results.org/First100Days!&#8203;" TargetMode="Externa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hyperlink" Target="http://www.tinyurl.com/RESLobbyRepor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results.org/conference" TargetMode="External"/><Relationship Id="rId2" Type="http://schemas.openxmlformats.org/officeDocument/2006/relationships/image" Target="../media/image48.jpeg"/><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results.zoom.us/meeting/register/tJEoc-CvrD4oGNLFmh30yEWDpdb0JypCRveT" TargetMode="External"/><Relationship Id="rId2" Type="http://schemas.openxmlformats.org/officeDocument/2006/relationships/hyperlink" Target="https://results.zoom.us/meeting/register/tJYlc-muqDojG93K3vrNo3DC5UgYFaNXYEc-" TargetMode="External"/><Relationship Id="rId1" Type="http://schemas.openxmlformats.org/officeDocument/2006/relationships/slideLayout" Target="../slideLayouts/slideLayout5.xml"/><Relationship Id="rId6" Type="http://schemas.openxmlformats.org/officeDocument/2006/relationships/hyperlink" Target="https://results.org/volunteers/weekly-updates/" TargetMode="External"/><Relationship Id="rId5" Type="http://schemas.openxmlformats.org/officeDocument/2006/relationships/hyperlink" Target="https://results.zoom.us/meeting/register/tJAsf-2tqDwpHN1ttCcQOHtzS4u7movyJfVU" TargetMode="External"/><Relationship Id="rId4" Type="http://schemas.openxmlformats.org/officeDocument/2006/relationships/hyperlink" Target="https://results.zoom.us/meeting/register/tJYpfuGqpz0iHtxA1hDWHIsuE0tiR22IhpO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jlinn@results.org" TargetMode="External"/><Relationship Id="rId2" Type="http://schemas.openxmlformats.org/officeDocument/2006/relationships/hyperlink" Target="https://results.salsalabs.org/orientationcallrsvp/index.html?_ga=2.111757443.60245586.1607979731-2052042826.1602183780" TargetMode="External"/><Relationship Id="rId1" Type="http://schemas.openxmlformats.org/officeDocument/2006/relationships/slideLayout" Target="../slideLayouts/slideLayout5.xml"/><Relationship Id="rId4" Type="http://schemas.openxmlformats.org/officeDocument/2006/relationships/hyperlink" Target="mailto:lmarchal@results.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216477" y="2652211"/>
            <a:ext cx="871104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a:solidFill>
                <a:schemeClr val="bg1"/>
              </a:solidFill>
              <a:latin typeface="Open Sans"/>
              <a:ea typeface="Open Sans" panose="020B0606030504020204" pitchFamily="34" charset="0"/>
              <a:cs typeface="Open Sans" panose="020B0606030504020204" pitchFamily="34" charset="0"/>
            </a:endParaRPr>
          </a:p>
          <a:p>
            <a:pPr algn="ctr">
              <a:spcAft>
                <a:spcPts val="1200"/>
              </a:spcAft>
            </a:pPr>
            <a:r>
              <a:rPr lang="en-US" sz="2800" b="1">
                <a:solidFill>
                  <a:schemeClr val="bg1"/>
                </a:solidFill>
                <a:latin typeface="Open Sans"/>
                <a:ea typeface="Open Sans" panose="020B0606030504020204" pitchFamily="34" charset="0"/>
                <a:cs typeface="Open Sans" panose="020B0606030504020204" pitchFamily="34" charset="0"/>
              </a:rPr>
              <a:t>The</a:t>
            </a:r>
            <a:r>
              <a:rPr lang="en-US" sz="2800" b="1" i="1">
                <a:solidFill>
                  <a:schemeClr val="bg1"/>
                </a:solidFill>
                <a:latin typeface="Open Sans"/>
                <a:ea typeface="Open Sans" panose="020B0606030504020204" pitchFamily="34" charset="0"/>
                <a:cs typeface="Open Sans" panose="020B0606030504020204" pitchFamily="34" charset="0"/>
              </a:rPr>
              <a:t> </a:t>
            </a:r>
            <a:r>
              <a:rPr lang="en-US" sz="2800" b="1">
                <a:solidFill>
                  <a:schemeClr val="bg1"/>
                </a:solidFill>
                <a:latin typeface="Open Sans"/>
                <a:ea typeface="Open Sans" panose="020B0606030504020204" pitchFamily="34" charset="0"/>
                <a:cs typeface="Open Sans" panose="020B0606030504020204" pitchFamily="34" charset="0"/>
              </a:rPr>
              <a:t>RESULTS National Webinar </a:t>
            </a:r>
            <a:endParaRPr lang="en-US" sz="2800">
              <a:solidFill>
                <a:schemeClr val="bg1"/>
              </a:solidFill>
              <a:cs typeface="Calibri"/>
            </a:endParaRPr>
          </a:p>
          <a:p>
            <a:pPr algn="ctr">
              <a:spcAft>
                <a:spcPts val="1200"/>
              </a:spcAft>
            </a:pPr>
            <a:r>
              <a:rPr lang="en-US" sz="2000" b="1">
                <a:solidFill>
                  <a:schemeClr val="bg1"/>
                </a:solidFill>
                <a:latin typeface="Open Sans"/>
                <a:ea typeface="Open Sans" panose="020B0606030504020204" pitchFamily="34" charset="0"/>
                <a:cs typeface="Open Sans" panose="020B0606030504020204" pitchFamily="34" charset="0"/>
              </a:rPr>
              <a:t>March 6, 2021</a:t>
            </a:r>
            <a:endParaRPr lang="en-US" sz="2000">
              <a:solidFill>
                <a:schemeClr val="bg1"/>
              </a:solidFill>
              <a:cs typeface="Calibri"/>
            </a:endParaRPr>
          </a:p>
          <a:p>
            <a:pPr algn="ctr">
              <a:spcAft>
                <a:spcPts val="1200"/>
              </a:spcAft>
            </a:pPr>
            <a:r>
              <a:rPr lang="en-US" sz="3200" b="1" i="1">
                <a:solidFill>
                  <a:schemeClr val="bg1"/>
                </a:solidFill>
                <a:latin typeface="Open Sans"/>
                <a:ea typeface="Open Sans" panose="020B0606030504020204" pitchFamily="34" charset="0"/>
                <a:cs typeface="Open Sans" panose="020B0606030504020204" pitchFamily="34" charset="0"/>
              </a:rPr>
              <a:t>Welcome!</a:t>
            </a:r>
          </a:p>
        </p:txBody>
      </p:sp>
    </p:spTree>
    <p:extLst>
      <p:ext uri="{BB962C8B-B14F-4D97-AF65-F5344CB8AC3E}">
        <p14:creationId xmlns:p14="http://schemas.microsoft.com/office/powerpoint/2010/main" val="14406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103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4B75-E4D3-4AC9-89BE-0F7FC2CA01C2}"/>
              </a:ext>
            </a:extLst>
          </p:cNvPr>
          <p:cNvSpPr>
            <a:spLocks noGrp="1"/>
          </p:cNvSpPr>
          <p:nvPr>
            <p:ph type="title"/>
          </p:nvPr>
        </p:nvSpPr>
        <p:spPr>
          <a:xfrm>
            <a:off x="398207" y="508322"/>
            <a:ext cx="7565922" cy="857250"/>
          </a:xfrm>
        </p:spPr>
        <p:txBody>
          <a:bodyPr>
            <a:noAutofit/>
          </a:bodyPr>
          <a:lstStyle/>
          <a:p>
            <a:pPr algn="l"/>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All kids deserve the chance to learn equally, learn early, and learn well.</a:t>
            </a:r>
          </a:p>
        </p:txBody>
      </p:sp>
      <p:sp>
        <p:nvSpPr>
          <p:cNvPr id="3" name="Content Placeholder 2">
            <a:extLst>
              <a:ext uri="{FF2B5EF4-FFF2-40B4-BE49-F238E27FC236}">
                <a16:creationId xmlns:a16="http://schemas.microsoft.com/office/drawing/2014/main" id="{C728D71D-0B09-49A8-A6F9-8E55A33AA3F0}"/>
              </a:ext>
            </a:extLst>
          </p:cNvPr>
          <p:cNvSpPr>
            <a:spLocks noGrp="1"/>
          </p:cNvSpPr>
          <p:nvPr>
            <p:ph idx="1"/>
          </p:nvPr>
        </p:nvSpPr>
        <p:spPr>
          <a:xfrm>
            <a:off x="488540" y="1718187"/>
            <a:ext cx="7886700" cy="2517288"/>
          </a:xfrm>
        </p:spPr>
        <p:txBody>
          <a:bodyPr>
            <a:normAutofit/>
          </a:bodyPr>
          <a:lstStyle/>
          <a:p>
            <a:pPr>
              <a:lnSpc>
                <a:spcPct val="114000"/>
              </a:lnSpc>
              <a:spcBef>
                <a:spcPts val="0"/>
              </a:spcBef>
              <a:spcAft>
                <a:spcPts val="600"/>
              </a:spcAft>
            </a:pPr>
            <a:r>
              <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rPr>
              <a:t>COVID-19 related school closures disrupted learning for </a:t>
            </a:r>
            <a:r>
              <a:rPr lang="en-US" sz="2200" b="1">
                <a:solidFill>
                  <a:schemeClr val="bg1"/>
                </a:solidFill>
                <a:latin typeface="Open Sans" panose="020B0606030504020204" pitchFamily="34" charset="0"/>
                <a:ea typeface="Open Sans" panose="020B0606030504020204" pitchFamily="34" charset="0"/>
                <a:cs typeface="Open Sans" panose="020B0606030504020204" pitchFamily="34" charset="0"/>
              </a:rPr>
              <a:t>1.5 billion </a:t>
            </a:r>
            <a:r>
              <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rPr>
              <a:t>children</a:t>
            </a:r>
          </a:p>
          <a:p>
            <a:pPr>
              <a:lnSpc>
                <a:spcPct val="114000"/>
              </a:lnSpc>
              <a:spcBef>
                <a:spcPts val="0"/>
              </a:spcBef>
              <a:spcAft>
                <a:spcPts val="600"/>
              </a:spcAft>
            </a:pPr>
            <a:r>
              <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rPr>
              <a:t>The Global Partnership is the only public-private partnership exclusively focused on </a:t>
            </a:r>
            <a:r>
              <a:rPr lang="en-US" sz="2200" b="1">
                <a:solidFill>
                  <a:schemeClr val="bg1"/>
                </a:solidFill>
                <a:latin typeface="Open Sans" panose="020B0606030504020204" pitchFamily="34" charset="0"/>
                <a:ea typeface="Open Sans" panose="020B0606030504020204" pitchFamily="34" charset="0"/>
                <a:cs typeface="Open Sans" panose="020B0606030504020204" pitchFamily="34" charset="0"/>
              </a:rPr>
              <a:t>quality education</a:t>
            </a:r>
          </a:p>
          <a:p>
            <a:pPr lvl="1">
              <a:lnSpc>
                <a:spcPct val="114000"/>
              </a:lnSpc>
              <a:spcBef>
                <a:spcPts val="0"/>
              </a:spcBef>
              <a:spcAft>
                <a:spcPts val="600"/>
              </a:spcAft>
            </a:pPr>
            <a:r>
              <a:rPr lang="en-US" sz="2200" i="1">
                <a:solidFill>
                  <a:schemeClr val="bg1"/>
                </a:solidFill>
                <a:latin typeface="Open Sans" panose="020B0606030504020204" pitchFamily="34" charset="0"/>
                <a:ea typeface="Open Sans" panose="020B0606030504020204" pitchFamily="34" charset="0"/>
                <a:cs typeface="Open Sans" panose="020B0606030504020204" pitchFamily="34" charset="0"/>
              </a:rPr>
              <a:t>Replenishment conference this year for next 5-year period</a:t>
            </a:r>
          </a:p>
        </p:txBody>
      </p:sp>
      <p:grpSp>
        <p:nvGrpSpPr>
          <p:cNvPr id="5" name="Group 4">
            <a:extLst>
              <a:ext uri="{FF2B5EF4-FFF2-40B4-BE49-F238E27FC236}">
                <a16:creationId xmlns:a16="http://schemas.microsoft.com/office/drawing/2014/main" id="{50ACC7FE-74D1-4E18-AA0F-9CFA0D07BC11}"/>
              </a:ext>
            </a:extLst>
          </p:cNvPr>
          <p:cNvGrpSpPr/>
          <p:nvPr/>
        </p:nvGrpSpPr>
        <p:grpSpPr>
          <a:xfrm>
            <a:off x="7964129" y="293372"/>
            <a:ext cx="1106129" cy="792478"/>
            <a:chOff x="7964129" y="1365572"/>
            <a:chExt cx="1033115" cy="724764"/>
          </a:xfrm>
        </p:grpSpPr>
        <p:sp>
          <p:nvSpPr>
            <p:cNvPr id="4" name="Rectangle 3">
              <a:extLst>
                <a:ext uri="{FF2B5EF4-FFF2-40B4-BE49-F238E27FC236}">
                  <a16:creationId xmlns:a16="http://schemas.microsoft.com/office/drawing/2014/main" id="{3C712E86-F350-4E2F-8823-8981A4699859}"/>
                </a:ext>
              </a:extLst>
            </p:cNvPr>
            <p:cNvSpPr/>
            <p:nvPr/>
          </p:nvSpPr>
          <p:spPr>
            <a:xfrm>
              <a:off x="7964129" y="1365572"/>
              <a:ext cx="1033115" cy="724764"/>
            </a:xfrm>
            <a:prstGeom prst="rect">
              <a:avLst/>
            </a:prstGeom>
            <a:solidFill>
              <a:srgbClr val="E410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19E070B-5D88-4639-933C-5DED748D3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4430" y="1365572"/>
              <a:ext cx="892512" cy="7112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Slide Number Placeholder 3">
            <a:extLst>
              <a:ext uri="{FF2B5EF4-FFF2-40B4-BE49-F238E27FC236}">
                <a16:creationId xmlns:a16="http://schemas.microsoft.com/office/drawing/2014/main" id="{97E41A37-37D8-4D78-861A-DDDD745A5AE7}"/>
              </a:ext>
            </a:extLst>
          </p:cNvPr>
          <p:cNvSpPr>
            <a:spLocks noGrp="1"/>
          </p:cNvSpPr>
          <p:nvPr>
            <p:ph type="sldNum" sz="quarter" idx="12"/>
          </p:nvPr>
        </p:nvSpPr>
        <p:spPr>
          <a:xfrm>
            <a:off x="0" y="0"/>
            <a:ext cx="457200" cy="273844"/>
          </a:xfrm>
        </p:spPr>
        <p:txBody>
          <a:bodyPr/>
          <a:lstStyle/>
          <a:p>
            <a:fld id="{307E6868-079E-1649-B8D1-459B42CE4DE3}" type="slidenum">
              <a:rPr lang="en-US" smtClean="0">
                <a:solidFill>
                  <a:schemeClr val="tx1"/>
                </a:solidFill>
              </a:rPr>
              <a:t>10</a:t>
            </a:fld>
            <a:endParaRPr lang="en-US">
              <a:solidFill>
                <a:schemeClr val="tx1"/>
              </a:solidFill>
            </a:endParaRPr>
          </a:p>
        </p:txBody>
      </p:sp>
    </p:spTree>
    <p:extLst>
      <p:ext uri="{BB962C8B-B14F-4D97-AF65-F5344CB8AC3E}">
        <p14:creationId xmlns:p14="http://schemas.microsoft.com/office/powerpoint/2010/main" val="2808025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4B75-E4D3-4AC9-89BE-0F7FC2CA01C2}"/>
              </a:ext>
            </a:extLst>
          </p:cNvPr>
          <p:cNvSpPr>
            <a:spLocks noGrp="1"/>
          </p:cNvSpPr>
          <p:nvPr>
            <p:ph type="title"/>
          </p:nvPr>
        </p:nvSpPr>
        <p:spPr>
          <a:xfrm>
            <a:off x="407424" y="416489"/>
            <a:ext cx="7886700" cy="994172"/>
          </a:xfrm>
        </p:spPr>
        <p:txBody>
          <a:bodyPr>
            <a:noAutofit/>
          </a:bodyPr>
          <a:lstStyle/>
          <a:p>
            <a:pPr algn="l"/>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Adequate nutrition helps kids reach their full potential and saves lives.</a:t>
            </a:r>
          </a:p>
        </p:txBody>
      </p:sp>
      <p:sp>
        <p:nvSpPr>
          <p:cNvPr id="3" name="Content Placeholder 2">
            <a:extLst>
              <a:ext uri="{FF2B5EF4-FFF2-40B4-BE49-F238E27FC236}">
                <a16:creationId xmlns:a16="http://schemas.microsoft.com/office/drawing/2014/main" id="{C728D71D-0B09-49A8-A6F9-8E55A33AA3F0}"/>
              </a:ext>
            </a:extLst>
          </p:cNvPr>
          <p:cNvSpPr>
            <a:spLocks noGrp="1"/>
          </p:cNvSpPr>
          <p:nvPr>
            <p:ph idx="1"/>
          </p:nvPr>
        </p:nvSpPr>
        <p:spPr>
          <a:xfrm>
            <a:off x="628650" y="1685925"/>
            <a:ext cx="7886700" cy="2946797"/>
          </a:xfrm>
        </p:spPr>
        <p:txBody>
          <a:bodyPr>
            <a:noAutofit/>
          </a:bodyPr>
          <a:lstStyle/>
          <a:p>
            <a:pPr>
              <a:lnSpc>
                <a:spcPct val="114000"/>
              </a:lnSpc>
              <a:spcBef>
                <a:spcPts val="0"/>
              </a:spcBef>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Childhood malnutrition goes hand in hand with poverty</a:t>
            </a:r>
          </a:p>
          <a:p>
            <a:pPr lvl="1">
              <a:lnSpc>
                <a:spcPct val="114000"/>
              </a:lnSpc>
              <a:spcBef>
                <a:spcPts val="0"/>
              </a:spcBef>
              <a:spcAft>
                <a:spcPts val="600"/>
              </a:spcAft>
            </a:pPr>
            <a:r>
              <a:rPr lang="en-US" sz="2200" b="1">
                <a:latin typeface="Open Sans" panose="020B0606030504020204" pitchFamily="34" charset="0"/>
                <a:ea typeface="Open Sans" panose="020B0606030504020204" pitchFamily="34" charset="0"/>
                <a:cs typeface="Open Sans" panose="020B0606030504020204" pitchFamily="34" charset="0"/>
              </a:rPr>
              <a:t>150 million </a:t>
            </a:r>
            <a:r>
              <a:rPr lang="en-US" sz="2200">
                <a:latin typeface="Open Sans" panose="020B0606030504020204" pitchFamily="34" charset="0"/>
                <a:ea typeface="Open Sans" panose="020B0606030504020204" pitchFamily="34" charset="0"/>
                <a:cs typeface="Open Sans" panose="020B0606030504020204" pitchFamily="34" charset="0"/>
              </a:rPr>
              <a:t>additional people driven into extreme poverty in 2020</a:t>
            </a:r>
          </a:p>
          <a:p>
            <a:pPr>
              <a:lnSpc>
                <a:spcPct val="114000"/>
              </a:lnSpc>
              <a:spcBef>
                <a:spcPts val="0"/>
              </a:spcBef>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The first 1,000 days are a critical window of growth and development</a:t>
            </a:r>
          </a:p>
          <a:p>
            <a:pPr>
              <a:lnSpc>
                <a:spcPct val="114000"/>
              </a:lnSpc>
              <a:spcBef>
                <a:spcPts val="0"/>
              </a:spcBef>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Before COVID-19, </a:t>
            </a:r>
            <a:r>
              <a:rPr lang="en-US" sz="2200" b="1">
                <a:latin typeface="Open Sans" panose="020B0606030504020204" pitchFamily="34" charset="0"/>
                <a:ea typeface="Open Sans" panose="020B0606030504020204" pitchFamily="34" charset="0"/>
                <a:cs typeface="Open Sans" panose="020B0606030504020204" pitchFamily="34" charset="0"/>
              </a:rPr>
              <a:t>nearly 1 in 5 children globally was stunted. </a:t>
            </a:r>
            <a:endParaRPr lang="en-US" sz="2200">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0"/>
              </a:spcBef>
              <a:spcAft>
                <a:spcPts val="450"/>
              </a:spcAft>
            </a:pPr>
            <a:endParaRPr lang="en-US" sz="2200"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9A4E67AE-2173-4DE3-9FE6-751426319BD2}"/>
              </a:ext>
            </a:extLst>
          </p:cNvPr>
          <p:cNvSpPr>
            <a:spLocks noGrp="1"/>
          </p:cNvSpPr>
          <p:nvPr>
            <p:ph type="sldNum" sz="quarter" idx="12"/>
          </p:nvPr>
        </p:nvSpPr>
        <p:spPr>
          <a:xfrm>
            <a:off x="0" y="0"/>
            <a:ext cx="457200" cy="273844"/>
          </a:xfrm>
        </p:spPr>
        <p:txBody>
          <a:bodyPr/>
          <a:lstStyle/>
          <a:p>
            <a:fld id="{307E6868-079E-1649-B8D1-459B42CE4DE3}" type="slidenum">
              <a:rPr lang="en-US" smtClean="0">
                <a:solidFill>
                  <a:schemeClr val="tx1"/>
                </a:solidFill>
              </a:rPr>
              <a:t>11</a:t>
            </a:fld>
            <a:endParaRPr lang="en-US">
              <a:solidFill>
                <a:schemeClr val="tx1"/>
              </a:solidFill>
            </a:endParaRPr>
          </a:p>
        </p:txBody>
      </p:sp>
    </p:spTree>
    <p:extLst>
      <p:ext uri="{BB962C8B-B14F-4D97-AF65-F5344CB8AC3E}">
        <p14:creationId xmlns:p14="http://schemas.microsoft.com/office/powerpoint/2010/main" val="1259842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4B75-E4D3-4AC9-89BE-0F7FC2CA01C2}"/>
              </a:ext>
            </a:extLst>
          </p:cNvPr>
          <p:cNvSpPr>
            <a:spLocks noGrp="1"/>
          </p:cNvSpPr>
          <p:nvPr>
            <p:ph type="title"/>
          </p:nvPr>
        </p:nvSpPr>
        <p:spPr>
          <a:xfrm>
            <a:off x="628651" y="275510"/>
            <a:ext cx="7886700" cy="654844"/>
          </a:xfrm>
        </p:spPr>
        <p:txBody>
          <a:bodyPr>
            <a:normAutofit/>
          </a:bodyPr>
          <a:lstStyle/>
          <a:p>
            <a:pPr algn="l"/>
            <a:r>
              <a:rPr lang="en-US" sz="3200" b="1">
                <a:solidFill>
                  <a:srgbClr val="D50032"/>
                </a:solidFill>
                <a:latin typeface="Open Sans" panose="020B0606030504020204" pitchFamily="34" charset="0"/>
                <a:ea typeface="Open Sans" panose="020B0606030504020204" pitchFamily="34" charset="0"/>
                <a:cs typeface="Open Sans" panose="020B0606030504020204" pitchFamily="34" charset="0"/>
              </a:rPr>
              <a:t>FY22 appropriations requests</a:t>
            </a:r>
          </a:p>
        </p:txBody>
      </p:sp>
      <p:graphicFrame>
        <p:nvGraphicFramePr>
          <p:cNvPr id="5" name="Table 5">
            <a:extLst>
              <a:ext uri="{FF2B5EF4-FFF2-40B4-BE49-F238E27FC236}">
                <a16:creationId xmlns:a16="http://schemas.microsoft.com/office/drawing/2014/main" id="{659687FE-4A1A-4EAE-A33B-781F8174D154}"/>
              </a:ext>
            </a:extLst>
          </p:cNvPr>
          <p:cNvGraphicFramePr>
            <a:graphicFrameLocks noGrp="1"/>
          </p:cNvGraphicFramePr>
          <p:nvPr>
            <p:extLst>
              <p:ext uri="{D42A27DB-BD31-4B8C-83A1-F6EECF244321}">
                <p14:modId xmlns:p14="http://schemas.microsoft.com/office/powerpoint/2010/main" val="1981523272"/>
              </p:ext>
            </p:extLst>
          </p:nvPr>
        </p:nvGraphicFramePr>
        <p:xfrm>
          <a:off x="628651" y="1042988"/>
          <a:ext cx="7886698" cy="3178491"/>
        </p:xfrm>
        <a:graphic>
          <a:graphicData uri="http://schemas.openxmlformats.org/drawingml/2006/table">
            <a:tbl>
              <a:tblPr firstRow="1" bandRow="1">
                <a:tableStyleId>{5C22544A-7EE6-4342-B048-85BDC9FD1C3A}</a:tableStyleId>
              </a:tblPr>
              <a:tblGrid>
                <a:gridCol w="3943349">
                  <a:extLst>
                    <a:ext uri="{9D8B030D-6E8A-4147-A177-3AD203B41FA5}">
                      <a16:colId xmlns:a16="http://schemas.microsoft.com/office/drawing/2014/main" val="762755132"/>
                    </a:ext>
                  </a:extLst>
                </a:gridCol>
                <a:gridCol w="3943349">
                  <a:extLst>
                    <a:ext uri="{9D8B030D-6E8A-4147-A177-3AD203B41FA5}">
                      <a16:colId xmlns:a16="http://schemas.microsoft.com/office/drawing/2014/main" val="3539398221"/>
                    </a:ext>
                  </a:extLst>
                </a:gridCol>
              </a:tblGrid>
              <a:tr h="1059497">
                <a:tc>
                  <a:txBody>
                    <a:bodyPr/>
                    <a:lstStyle/>
                    <a:p>
                      <a:pPr>
                        <a:lnSpc>
                          <a:spcPct val="114000"/>
                        </a:lnSpc>
                      </a:pPr>
                      <a:r>
                        <a:rPr lang="en-US" sz="2200">
                          <a:solidFill>
                            <a:schemeClr val="tx1"/>
                          </a:solidFill>
                          <a:latin typeface="Open Sans" panose="020B0606030504020204" pitchFamily="34" charset="0"/>
                          <a:ea typeface="Open Sans" panose="020B0606030504020204" pitchFamily="34" charset="0"/>
                          <a:cs typeface="Open Sans" panose="020B0606030504020204" pitchFamily="34" charset="0"/>
                        </a:rPr>
                        <a:t>Global Tuberculosis</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pPr>
                      <a:r>
                        <a:rPr lang="en-US" sz="2200">
                          <a:solidFill>
                            <a:schemeClr val="tx1"/>
                          </a:solidFill>
                          <a:latin typeface="Open Sans" panose="020B0606030504020204" pitchFamily="34" charset="0"/>
                          <a:ea typeface="Open Sans" panose="020B0606030504020204" pitchFamily="34" charset="0"/>
                          <a:cs typeface="Open Sans" panose="020B0606030504020204" pitchFamily="34" charset="0"/>
                        </a:rPr>
                        <a:t>$1 billion </a:t>
                      </a:r>
                      <a:r>
                        <a:rPr lang="en-US" sz="2200" b="0">
                          <a:solidFill>
                            <a:schemeClr val="tx1"/>
                          </a:solidFill>
                          <a:latin typeface="Open Sans" panose="020B0606030504020204" pitchFamily="34" charset="0"/>
                          <a:ea typeface="Open Sans" panose="020B0606030504020204" pitchFamily="34" charset="0"/>
                          <a:cs typeface="Open Sans" panose="020B0606030504020204" pitchFamily="34" charset="0"/>
                        </a:rPr>
                        <a:t>for tuberculosis within USAID Global Health</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0292158"/>
                  </a:ext>
                </a:extLst>
              </a:tr>
              <a:tr h="1059497">
                <a:tc>
                  <a:txBody>
                    <a:bodyPr/>
                    <a:lstStyle/>
                    <a:p>
                      <a:pPr>
                        <a:lnSpc>
                          <a:spcPct val="114000"/>
                        </a:lnSpc>
                      </a:pPr>
                      <a:r>
                        <a:rPr lang="en-US" sz="2200" b="1">
                          <a:solidFill>
                            <a:schemeClr val="tx1"/>
                          </a:solidFill>
                          <a:latin typeface="Open Sans" panose="020B0606030504020204" pitchFamily="34" charset="0"/>
                          <a:ea typeface="Open Sans" panose="020B0606030504020204" pitchFamily="34" charset="0"/>
                          <a:cs typeface="Open Sans" panose="020B0606030504020204" pitchFamily="34" charset="0"/>
                        </a:rPr>
                        <a:t>Global Partnership for Education (GPE)</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pPr>
                      <a:r>
                        <a:rPr lang="en-US" sz="2200" b="1">
                          <a:solidFill>
                            <a:schemeClr val="tx1"/>
                          </a:solidFill>
                          <a:latin typeface="Open Sans" panose="020B0606030504020204" pitchFamily="34" charset="0"/>
                          <a:ea typeface="Open Sans" panose="020B0606030504020204" pitchFamily="34" charset="0"/>
                          <a:cs typeface="Open Sans" panose="020B0606030504020204" pitchFamily="34" charset="0"/>
                        </a:rPr>
                        <a:t>$150 million </a:t>
                      </a:r>
                      <a:r>
                        <a:rPr lang="en-US" sz="2200" b="0">
                          <a:solidFill>
                            <a:schemeClr val="tx1"/>
                          </a:solidFill>
                          <a:latin typeface="Open Sans" panose="020B0606030504020204" pitchFamily="34" charset="0"/>
                          <a:ea typeface="Open Sans" panose="020B0606030504020204" pitchFamily="34" charset="0"/>
                          <a:cs typeface="Open Sans" panose="020B0606030504020204" pitchFamily="34" charset="0"/>
                        </a:rPr>
                        <a:t>for GPE within USAID Basic Education</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8929155"/>
                  </a:ext>
                </a:extLst>
              </a:tr>
              <a:tr h="1059497">
                <a:tc>
                  <a:txBody>
                    <a:bodyPr/>
                    <a:lstStyle/>
                    <a:p>
                      <a:pPr>
                        <a:lnSpc>
                          <a:spcPct val="114000"/>
                        </a:lnSpc>
                      </a:pPr>
                      <a:r>
                        <a:rPr lang="en-US" sz="2200" b="1">
                          <a:solidFill>
                            <a:schemeClr val="tx1"/>
                          </a:solidFill>
                          <a:latin typeface="Open Sans" panose="020B0606030504020204" pitchFamily="34" charset="0"/>
                          <a:ea typeface="Open Sans" panose="020B0606030504020204" pitchFamily="34" charset="0"/>
                          <a:cs typeface="Open Sans" panose="020B0606030504020204" pitchFamily="34" charset="0"/>
                        </a:rPr>
                        <a:t>Global Nutrition</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14000"/>
                        </a:lnSpc>
                      </a:pPr>
                      <a:r>
                        <a:rPr lang="en-US" sz="2200" b="1">
                          <a:solidFill>
                            <a:schemeClr val="tx1"/>
                          </a:solidFill>
                          <a:latin typeface="Open Sans" panose="020B0606030504020204" pitchFamily="34" charset="0"/>
                          <a:ea typeface="Open Sans" panose="020B0606030504020204" pitchFamily="34" charset="0"/>
                          <a:cs typeface="Open Sans" panose="020B0606030504020204" pitchFamily="34" charset="0"/>
                        </a:rPr>
                        <a:t>$300 million </a:t>
                      </a:r>
                      <a:r>
                        <a:rPr lang="en-US" sz="2200">
                          <a:solidFill>
                            <a:schemeClr val="tx1"/>
                          </a:solidFill>
                          <a:latin typeface="Open Sans" panose="020B0606030504020204" pitchFamily="34" charset="0"/>
                          <a:ea typeface="Open Sans" panose="020B0606030504020204" pitchFamily="34" charset="0"/>
                          <a:cs typeface="Open Sans" panose="020B0606030504020204" pitchFamily="34" charset="0"/>
                        </a:rPr>
                        <a:t>for Nutrition within USAID Global Health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8046026"/>
                  </a:ext>
                </a:extLst>
              </a:tr>
            </a:tbl>
          </a:graphicData>
        </a:graphic>
      </p:graphicFrame>
      <p:sp>
        <p:nvSpPr>
          <p:cNvPr id="6" name="Title 1">
            <a:extLst>
              <a:ext uri="{FF2B5EF4-FFF2-40B4-BE49-F238E27FC236}">
                <a16:creationId xmlns:a16="http://schemas.microsoft.com/office/drawing/2014/main" id="{C9806B66-2A97-415B-8392-B436CCB7A513}"/>
              </a:ext>
            </a:extLst>
          </p:cNvPr>
          <p:cNvSpPr txBox="1">
            <a:spLocks/>
          </p:cNvSpPr>
          <p:nvPr/>
        </p:nvSpPr>
        <p:spPr>
          <a:xfrm>
            <a:off x="637223" y="4334113"/>
            <a:ext cx="7886700" cy="65484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i="1">
                <a:latin typeface="Open Sans" panose="020B0606030504020204" pitchFamily="34" charset="0"/>
                <a:ea typeface="Open Sans" panose="020B0606030504020204" pitchFamily="34" charset="0"/>
                <a:cs typeface="Open Sans" panose="020B0606030504020204" pitchFamily="34" charset="0"/>
              </a:rPr>
              <a:t>*USAID= United States Agency for International Development</a:t>
            </a:r>
          </a:p>
        </p:txBody>
      </p:sp>
      <p:sp>
        <p:nvSpPr>
          <p:cNvPr id="7" name="Slide Number Placeholder 3">
            <a:extLst>
              <a:ext uri="{FF2B5EF4-FFF2-40B4-BE49-F238E27FC236}">
                <a16:creationId xmlns:a16="http://schemas.microsoft.com/office/drawing/2014/main" id="{2CA3CC9E-40AC-4C90-B208-CDC739A75DD8}"/>
              </a:ext>
            </a:extLst>
          </p:cNvPr>
          <p:cNvSpPr>
            <a:spLocks noGrp="1"/>
          </p:cNvSpPr>
          <p:nvPr>
            <p:ph type="sldNum" sz="quarter" idx="12"/>
          </p:nvPr>
        </p:nvSpPr>
        <p:spPr>
          <a:xfrm>
            <a:off x="0" y="0"/>
            <a:ext cx="457200" cy="273844"/>
          </a:xfrm>
        </p:spPr>
        <p:txBody>
          <a:bodyPr/>
          <a:lstStyle/>
          <a:p>
            <a:fld id="{307E6868-079E-1649-B8D1-459B42CE4DE3}" type="slidenum">
              <a:rPr lang="en-US" smtClean="0">
                <a:solidFill>
                  <a:schemeClr val="tx1"/>
                </a:solidFill>
              </a:rPr>
              <a:t>12</a:t>
            </a:fld>
            <a:endParaRPr lang="en-US">
              <a:solidFill>
                <a:schemeClr val="tx1"/>
              </a:solidFill>
            </a:endParaRPr>
          </a:p>
        </p:txBody>
      </p:sp>
    </p:spTree>
    <p:extLst>
      <p:ext uri="{BB962C8B-B14F-4D97-AF65-F5344CB8AC3E}">
        <p14:creationId xmlns:p14="http://schemas.microsoft.com/office/powerpoint/2010/main" val="244656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4B75-E4D3-4AC9-89BE-0F7FC2CA01C2}"/>
              </a:ext>
            </a:extLst>
          </p:cNvPr>
          <p:cNvSpPr>
            <a:spLocks noGrp="1"/>
          </p:cNvSpPr>
          <p:nvPr>
            <p:ph type="title"/>
          </p:nvPr>
        </p:nvSpPr>
        <p:spPr/>
        <p:txBody>
          <a:bodyPr>
            <a:normAutofit/>
          </a:bodyPr>
          <a:lstStyle/>
          <a:p>
            <a:pPr algn="l"/>
            <a:r>
              <a:rPr lang="en-US" sz="3200" b="1">
                <a:solidFill>
                  <a:srgbClr val="D50032"/>
                </a:solidFill>
                <a:latin typeface="Open Sans" panose="020B0606030504020204" pitchFamily="34" charset="0"/>
                <a:ea typeface="Open Sans" panose="020B0606030504020204" pitchFamily="34" charset="0"/>
                <a:cs typeface="Open Sans" panose="020B0606030504020204" pitchFamily="34" charset="0"/>
              </a:rPr>
              <a:t>Take action on appropriations</a:t>
            </a:r>
          </a:p>
        </p:txBody>
      </p:sp>
      <p:sp>
        <p:nvSpPr>
          <p:cNvPr id="3" name="Content Placeholder 2">
            <a:extLst>
              <a:ext uri="{FF2B5EF4-FFF2-40B4-BE49-F238E27FC236}">
                <a16:creationId xmlns:a16="http://schemas.microsoft.com/office/drawing/2014/main" id="{C728D71D-0B09-49A8-A6F9-8E55A33AA3F0}"/>
              </a:ext>
            </a:extLst>
          </p:cNvPr>
          <p:cNvSpPr>
            <a:spLocks noGrp="1"/>
          </p:cNvSpPr>
          <p:nvPr>
            <p:ph idx="1"/>
          </p:nvPr>
        </p:nvSpPr>
        <p:spPr/>
        <p:txBody>
          <a:bodyPr>
            <a:normAutofit/>
          </a:bodyPr>
          <a:lstStyle/>
          <a:p>
            <a:pPr>
              <a:lnSpc>
                <a:spcPct val="114000"/>
              </a:lnSpc>
              <a:spcBef>
                <a:spcPts val="0"/>
              </a:spcBef>
              <a:spcAft>
                <a:spcPts val="600"/>
              </a:spcAft>
            </a:pPr>
            <a:r>
              <a:rPr lang="en-US" sz="2200" b="1">
                <a:latin typeface="Open Sans" panose="020B0606030504020204" pitchFamily="34" charset="0"/>
                <a:ea typeface="Open Sans" panose="020B0606030504020204" pitchFamily="34" charset="0"/>
                <a:cs typeface="Open Sans" panose="020B0606030504020204" pitchFamily="34" charset="0"/>
              </a:rPr>
              <a:t>Lobby meetings with members of Congress (MoCs)</a:t>
            </a:r>
          </a:p>
          <a:p>
            <a:pPr lvl="1">
              <a:lnSpc>
                <a:spcPct val="114000"/>
              </a:lnSpc>
              <a:spcBef>
                <a:spcPts val="0"/>
              </a:spcBef>
              <a:spcAft>
                <a:spcPts val="600"/>
              </a:spcAft>
            </a:pPr>
            <a:r>
              <a:rPr lang="en-US" sz="1800">
                <a:latin typeface="Open Sans" panose="020B0606030504020204" pitchFamily="34" charset="0"/>
                <a:ea typeface="Open Sans" panose="020B0606030504020204" pitchFamily="34" charset="0"/>
                <a:cs typeface="Open Sans" panose="020B0606030504020204" pitchFamily="34" charset="0"/>
              </a:rPr>
              <a:t>Use </a:t>
            </a:r>
            <a:r>
              <a:rPr lang="en-US" sz="1800">
                <a:latin typeface="Open Sans" panose="020B0606030504020204" pitchFamily="34" charset="0"/>
                <a:ea typeface="Open Sans" panose="020B0606030504020204" pitchFamily="34" charset="0"/>
                <a:cs typeface="Open Sans" panose="020B0606030504020204" pitchFamily="34" charset="0"/>
                <a:hlinkClick r:id="rId2"/>
              </a:rPr>
              <a:t>appropriations memos </a:t>
            </a:r>
            <a:r>
              <a:rPr lang="en-US" sz="1800">
                <a:latin typeface="Open Sans" panose="020B0606030504020204" pitchFamily="34" charset="0"/>
                <a:ea typeface="Open Sans" panose="020B0606030504020204" pitchFamily="34" charset="0"/>
                <a:cs typeface="Open Sans" panose="020B0606030504020204" pitchFamily="34" charset="0"/>
              </a:rPr>
              <a:t>as leave behinds</a:t>
            </a:r>
          </a:p>
          <a:p>
            <a:pPr lvl="1">
              <a:lnSpc>
                <a:spcPct val="114000"/>
              </a:lnSpc>
              <a:spcBef>
                <a:spcPts val="0"/>
              </a:spcBef>
              <a:spcAft>
                <a:spcPts val="600"/>
              </a:spcAft>
            </a:pPr>
            <a:r>
              <a:rPr lang="en-US" sz="1800">
                <a:latin typeface="Open Sans" panose="020B0606030504020204" pitchFamily="34" charset="0"/>
                <a:ea typeface="Open Sans" panose="020B0606030504020204" pitchFamily="34" charset="0"/>
                <a:cs typeface="Open Sans" panose="020B0606030504020204" pitchFamily="34" charset="0"/>
              </a:rPr>
              <a:t>Ask if office has an individual member appropriations request form (for support completing, email to </a:t>
            </a:r>
            <a:r>
              <a:rPr lang="en-US" sz="1800">
                <a:latin typeface="Open Sans" panose="020B0606030504020204" pitchFamily="34" charset="0"/>
                <a:ea typeface="Open Sans" panose="020B0606030504020204" pitchFamily="34" charset="0"/>
                <a:cs typeface="Open Sans" panose="020B0606030504020204" pitchFamily="34" charset="0"/>
                <a:hlinkClick r:id="rId3"/>
              </a:rPr>
              <a:t>dmonza@results.org</a:t>
            </a:r>
            <a:r>
              <a:rPr lang="en-US" sz="1800">
                <a:latin typeface="Open Sans" panose="020B0606030504020204" pitchFamily="34" charset="0"/>
                <a:ea typeface="Open Sans" panose="020B0606030504020204" pitchFamily="34" charset="0"/>
                <a:cs typeface="Open Sans" panose="020B0606030504020204" pitchFamily="34" charset="0"/>
              </a:rPr>
              <a:t>)</a:t>
            </a:r>
          </a:p>
          <a:p>
            <a:pPr lvl="1">
              <a:lnSpc>
                <a:spcPct val="114000"/>
              </a:lnSpc>
              <a:spcBef>
                <a:spcPts val="0"/>
              </a:spcBef>
              <a:spcAft>
                <a:spcPts val="600"/>
              </a:spcAft>
            </a:pPr>
            <a:r>
              <a:rPr lang="en-US" sz="1800" i="1">
                <a:latin typeface="Open Sans" panose="020B0606030504020204" pitchFamily="34" charset="0"/>
                <a:ea typeface="Open Sans" panose="020B0606030504020204" pitchFamily="34" charset="0"/>
                <a:cs typeface="Open Sans" panose="020B0606030504020204" pitchFamily="34" charset="0"/>
              </a:rPr>
              <a:t>Part of First 100 days (and beyond)!</a:t>
            </a:r>
          </a:p>
          <a:p>
            <a:pPr>
              <a:lnSpc>
                <a:spcPct val="114000"/>
              </a:lnSpc>
              <a:spcBef>
                <a:spcPts val="0"/>
              </a:spcBef>
              <a:spcAft>
                <a:spcPts val="600"/>
              </a:spcAft>
            </a:pPr>
            <a:r>
              <a:rPr lang="en-US" sz="2200" b="1">
                <a:latin typeface="Open Sans" panose="020B0606030504020204" pitchFamily="34" charset="0"/>
                <a:ea typeface="Open Sans" panose="020B0606030504020204" pitchFamily="34" charset="0"/>
                <a:cs typeface="Open Sans" panose="020B0606030504020204" pitchFamily="34" charset="0"/>
              </a:rPr>
              <a:t>Dear Colleague letters</a:t>
            </a:r>
          </a:p>
          <a:p>
            <a:pPr lvl="1">
              <a:lnSpc>
                <a:spcPct val="114000"/>
              </a:lnSpc>
              <a:spcBef>
                <a:spcPts val="0"/>
              </a:spcBef>
              <a:spcAft>
                <a:spcPts val="600"/>
              </a:spcAft>
            </a:pPr>
            <a:r>
              <a:rPr lang="en-US" sz="1800">
                <a:latin typeface="Open Sans" panose="020B0606030504020204" pitchFamily="34" charset="0"/>
                <a:ea typeface="Open Sans" panose="020B0606030504020204" pitchFamily="34" charset="0"/>
                <a:cs typeface="Open Sans" panose="020B0606030504020204" pitchFamily="34" charset="0"/>
              </a:rPr>
              <a:t>FY22 versions coming soon</a:t>
            </a:r>
          </a:p>
          <a:p>
            <a:pPr>
              <a:lnSpc>
                <a:spcPct val="114000"/>
              </a:lnSpc>
              <a:spcBef>
                <a:spcPts val="0"/>
              </a:spcBef>
              <a:spcAft>
                <a:spcPts val="450"/>
              </a:spcAft>
            </a:pPr>
            <a:endParaRPr lang="en-US" sz="22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81E67C6E-56D8-4FCA-955C-071E0CD7E03E}"/>
              </a:ext>
            </a:extLst>
          </p:cNvPr>
          <p:cNvSpPr>
            <a:spLocks noGrp="1"/>
          </p:cNvSpPr>
          <p:nvPr>
            <p:ph type="sldNum" sz="quarter" idx="12"/>
          </p:nvPr>
        </p:nvSpPr>
        <p:spPr>
          <a:xfrm>
            <a:off x="0" y="0"/>
            <a:ext cx="457200" cy="273844"/>
          </a:xfrm>
        </p:spPr>
        <p:txBody>
          <a:bodyPr/>
          <a:lstStyle/>
          <a:p>
            <a:fld id="{307E6868-079E-1649-B8D1-459B42CE4DE3}" type="slidenum">
              <a:rPr lang="en-US" smtClean="0">
                <a:solidFill>
                  <a:schemeClr val="tx1"/>
                </a:solidFill>
              </a:rPr>
              <a:t>13</a:t>
            </a:fld>
            <a:endParaRPr lang="en-US">
              <a:solidFill>
                <a:schemeClr val="tx1"/>
              </a:solidFill>
            </a:endParaRPr>
          </a:p>
        </p:txBody>
      </p:sp>
    </p:spTree>
    <p:extLst>
      <p:ext uri="{BB962C8B-B14F-4D97-AF65-F5344CB8AC3E}">
        <p14:creationId xmlns:p14="http://schemas.microsoft.com/office/powerpoint/2010/main" val="3209880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EE9EDE-EF0C-49D3-B6E5-2CA47CB68614}"/>
              </a:ext>
            </a:extLst>
          </p:cNvPr>
          <p:cNvPicPr>
            <a:picLocks noChangeAspect="1"/>
          </p:cNvPicPr>
          <p:nvPr/>
        </p:nvPicPr>
        <p:blipFill>
          <a:blip r:embed="rId2"/>
          <a:stretch>
            <a:fillRect/>
          </a:stretch>
        </p:blipFill>
        <p:spPr>
          <a:xfrm>
            <a:off x="579120" y="174549"/>
            <a:ext cx="7248680" cy="4762971"/>
          </a:xfrm>
          <a:prstGeom prst="rect">
            <a:avLst/>
          </a:prstGeom>
        </p:spPr>
      </p:pic>
      <p:sp>
        <p:nvSpPr>
          <p:cNvPr id="8" name="Rectangle: Rounded Corners 7">
            <a:extLst>
              <a:ext uri="{FF2B5EF4-FFF2-40B4-BE49-F238E27FC236}">
                <a16:creationId xmlns:a16="http://schemas.microsoft.com/office/drawing/2014/main" id="{CFC539A7-7077-4F16-AA75-687F48D586C0}"/>
              </a:ext>
            </a:extLst>
          </p:cNvPr>
          <p:cNvSpPr/>
          <p:nvPr/>
        </p:nvSpPr>
        <p:spPr>
          <a:xfrm>
            <a:off x="6288881" y="2291238"/>
            <a:ext cx="2778919" cy="1621631"/>
          </a:xfrm>
          <a:prstGeom prst="round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latin typeface="Open Sans" panose="020B0606030504020204" pitchFamily="34" charset="0"/>
                <a:ea typeface="Open Sans" panose="020B0606030504020204" pitchFamily="34" charset="0"/>
                <a:cs typeface="Open Sans" panose="020B0606030504020204" pitchFamily="34" charset="0"/>
              </a:rPr>
              <a:t>Resources on issues page and/or lobbying page!</a:t>
            </a:r>
          </a:p>
        </p:txBody>
      </p:sp>
      <p:sp>
        <p:nvSpPr>
          <p:cNvPr id="6" name="Slide Number Placeholder 3">
            <a:extLst>
              <a:ext uri="{FF2B5EF4-FFF2-40B4-BE49-F238E27FC236}">
                <a16:creationId xmlns:a16="http://schemas.microsoft.com/office/drawing/2014/main" id="{1D27F3FD-9930-4164-A002-9788533E0254}"/>
              </a:ext>
            </a:extLst>
          </p:cNvPr>
          <p:cNvSpPr>
            <a:spLocks noGrp="1"/>
          </p:cNvSpPr>
          <p:nvPr>
            <p:ph type="sldNum" sz="quarter" idx="12"/>
          </p:nvPr>
        </p:nvSpPr>
        <p:spPr>
          <a:xfrm>
            <a:off x="0" y="0"/>
            <a:ext cx="457200" cy="273844"/>
          </a:xfrm>
        </p:spPr>
        <p:txBody>
          <a:bodyPr/>
          <a:lstStyle/>
          <a:p>
            <a:fld id="{307E6868-079E-1649-B8D1-459B42CE4DE3}" type="slidenum">
              <a:rPr lang="en-US" smtClean="0">
                <a:solidFill>
                  <a:schemeClr val="tx1"/>
                </a:solidFill>
              </a:rPr>
              <a:t>14</a:t>
            </a:fld>
            <a:endParaRPr lang="en-US">
              <a:solidFill>
                <a:schemeClr val="tx1"/>
              </a:solidFill>
            </a:endParaRPr>
          </a:p>
        </p:txBody>
      </p:sp>
    </p:spTree>
    <p:extLst>
      <p:ext uri="{BB962C8B-B14F-4D97-AF65-F5344CB8AC3E}">
        <p14:creationId xmlns:p14="http://schemas.microsoft.com/office/powerpoint/2010/main" val="67858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ults With Children Face Higher Household Hardship">
            <a:extLst>
              <a:ext uri="{FF2B5EF4-FFF2-40B4-BE49-F238E27FC236}">
                <a16:creationId xmlns:a16="http://schemas.microsoft.com/office/drawing/2014/main" id="{B142F861-30B2-41FA-9552-85643E327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1" y="1165860"/>
            <a:ext cx="4042706" cy="3977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ldren’s Risk of Not Getting Enough to Eat Varies Widely by Race">
            <a:extLst>
              <a:ext uri="{FF2B5EF4-FFF2-40B4-BE49-F238E27FC236}">
                <a16:creationId xmlns:a16="http://schemas.microsoft.com/office/drawing/2014/main" id="{4ED5BD6C-2277-4E19-95E4-665B85BAA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337" y="1165860"/>
            <a:ext cx="4369266" cy="397764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239967D1-4F29-487B-9A51-0C667CC432E7}"/>
              </a:ext>
            </a:extLst>
          </p:cNvPr>
          <p:cNvSpPr>
            <a:spLocks noGrp="1"/>
          </p:cNvSpPr>
          <p:nvPr>
            <p:ph type="title"/>
          </p:nvPr>
        </p:nvSpPr>
        <p:spPr>
          <a:xfrm>
            <a:off x="457200" y="205979"/>
            <a:ext cx="7401491" cy="857250"/>
          </a:xfrm>
        </p:spPr>
        <p:txBody>
          <a:bodyPr>
            <a:normAutofit/>
          </a:bodyPr>
          <a:lstStyle/>
          <a:p>
            <a:pPr algn="l"/>
            <a:r>
              <a:rPr lang="en-US" sz="3400" b="1">
                <a:latin typeface="Open Sans" panose="020B0606030504020204" pitchFamily="34" charset="0"/>
                <a:ea typeface="Open Sans" panose="020B0606030504020204" pitchFamily="34" charset="0"/>
                <a:cs typeface="Open Sans" panose="020B0606030504020204" pitchFamily="34" charset="0"/>
              </a:rPr>
              <a:t>Hardship in the U.S. now</a:t>
            </a:r>
          </a:p>
        </p:txBody>
      </p:sp>
      <p:sp>
        <p:nvSpPr>
          <p:cNvPr id="6" name="Slide Number Placeholder 3">
            <a:extLst>
              <a:ext uri="{FF2B5EF4-FFF2-40B4-BE49-F238E27FC236}">
                <a16:creationId xmlns:a16="http://schemas.microsoft.com/office/drawing/2014/main" id="{4B9FC929-49A9-4C4D-A06E-D6F04B171116}"/>
              </a:ext>
            </a:extLst>
          </p:cNvPr>
          <p:cNvSpPr>
            <a:spLocks noGrp="1"/>
          </p:cNvSpPr>
          <p:nvPr>
            <p:ph type="sldNum" sz="quarter" idx="12"/>
          </p:nvPr>
        </p:nvSpPr>
        <p:spPr>
          <a:xfrm>
            <a:off x="0" y="0"/>
            <a:ext cx="457200" cy="273844"/>
          </a:xfrm>
        </p:spPr>
        <p:txBody>
          <a:bodyPr/>
          <a:lstStyle/>
          <a:p>
            <a:fld id="{307E6868-079E-1649-B8D1-459B42CE4DE3}" type="slidenum">
              <a:rPr lang="en-US" smtClean="0">
                <a:solidFill>
                  <a:schemeClr val="tx1"/>
                </a:solidFill>
              </a:rPr>
              <a:t>15</a:t>
            </a:fld>
            <a:endParaRPr lang="en-US">
              <a:solidFill>
                <a:schemeClr val="tx1"/>
              </a:solidFill>
            </a:endParaRPr>
          </a:p>
        </p:txBody>
      </p:sp>
    </p:spTree>
    <p:extLst>
      <p:ext uri="{BB962C8B-B14F-4D97-AF65-F5344CB8AC3E}">
        <p14:creationId xmlns:p14="http://schemas.microsoft.com/office/powerpoint/2010/main" val="175493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16</a:t>
            </a:fld>
            <a:endParaRPr lang="en-US">
              <a:solidFill>
                <a:schemeClr val="tx1"/>
              </a:solidFill>
            </a:endParaRPr>
          </a:p>
        </p:txBody>
      </p:sp>
      <p:pic>
        <p:nvPicPr>
          <p:cNvPr id="2050" name="Picture 2">
            <a:extLst>
              <a:ext uri="{FF2B5EF4-FFF2-40B4-BE49-F238E27FC236}">
                <a16:creationId xmlns:a16="http://schemas.microsoft.com/office/drawing/2014/main" id="{D93FB310-4B41-4AFD-9F5F-CCA580A30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 y="232330"/>
            <a:ext cx="8914390" cy="491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368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4B75-E4D3-4AC9-89BE-0F7FC2CA01C2}"/>
              </a:ext>
            </a:extLst>
          </p:cNvPr>
          <p:cNvSpPr>
            <a:spLocks noGrp="1"/>
          </p:cNvSpPr>
          <p:nvPr>
            <p:ph type="title"/>
          </p:nvPr>
        </p:nvSpPr>
        <p:spPr>
          <a:xfrm>
            <a:off x="397164" y="480291"/>
            <a:ext cx="8432800" cy="557657"/>
          </a:xfrm>
        </p:spPr>
        <p:txBody>
          <a:bodyPr>
            <a:noAutofit/>
          </a:bodyPr>
          <a:lstStyle/>
          <a:p>
            <a:r>
              <a:rPr lang="en-US" sz="3000" b="1">
                <a:latin typeface="Open Sans" panose="020B0606030504020204" pitchFamily="34" charset="0"/>
                <a:ea typeface="Open Sans" panose="020B0606030504020204" pitchFamily="34" charset="0"/>
                <a:cs typeface="Open Sans" panose="020B0606030504020204" pitchFamily="34" charset="0"/>
              </a:rPr>
              <a:t>We need to address the underlying housing crisis with bold long-term solutions.</a:t>
            </a:r>
          </a:p>
        </p:txBody>
      </p:sp>
      <p:graphicFrame>
        <p:nvGraphicFramePr>
          <p:cNvPr id="6" name="Diagram 5">
            <a:extLst>
              <a:ext uri="{FF2B5EF4-FFF2-40B4-BE49-F238E27FC236}">
                <a16:creationId xmlns:a16="http://schemas.microsoft.com/office/drawing/2014/main" id="{A2AA1FDB-DE7D-498F-AC85-3BDFA3189854}"/>
              </a:ext>
            </a:extLst>
          </p:cNvPr>
          <p:cNvGraphicFramePr/>
          <p:nvPr>
            <p:extLst>
              <p:ext uri="{D42A27DB-BD31-4B8C-83A1-F6EECF244321}">
                <p14:modId xmlns:p14="http://schemas.microsoft.com/office/powerpoint/2010/main" val="200644192"/>
              </p:ext>
            </p:extLst>
          </p:nvPr>
        </p:nvGraphicFramePr>
        <p:xfrm>
          <a:off x="762000" y="1305804"/>
          <a:ext cx="7620000" cy="3538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C0CB58D6-5475-4C25-8F34-2FFAB602D3CE}"/>
              </a:ext>
            </a:extLst>
          </p:cNvPr>
          <p:cNvSpPr>
            <a:spLocks noGrp="1"/>
          </p:cNvSpPr>
          <p:nvPr>
            <p:ph type="sldNum" sz="quarter" idx="12"/>
          </p:nvPr>
        </p:nvSpPr>
        <p:spPr>
          <a:xfrm>
            <a:off x="0" y="0"/>
            <a:ext cx="457200" cy="273844"/>
          </a:xfrm>
        </p:spPr>
        <p:txBody>
          <a:bodyPr/>
          <a:lstStyle/>
          <a:p>
            <a:pPr algn="ctr"/>
            <a:fld id="{307E6868-079E-1649-B8D1-459B42CE4DE3}" type="slidenum">
              <a:rPr lang="en-US" sz="1200" b="1"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ctr"/>
              <a:t>17</a:t>
            </a:fld>
            <a:endParaRPr lang="en-US" sz="1200"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56857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B81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323273" y="757382"/>
            <a:ext cx="7758545" cy="341153"/>
          </a:xfrm>
        </p:spPr>
        <p:txBody>
          <a:bodyPr>
            <a:noAutofit/>
          </a:bodyPr>
          <a:lstStyle/>
          <a:p>
            <a:pPr algn="l"/>
            <a:r>
              <a:rPr lang="en-US" sz="2800" b="1">
                <a:solidFill>
                  <a:srgbClr val="D50032"/>
                </a:solidFill>
                <a:latin typeface="Open Sans"/>
              </a:rPr>
              <a:t>Tax credits for low-income workers and families should be expanded </a:t>
            </a:r>
            <a:r>
              <a:rPr lang="en-US" sz="2800" b="1" u="sng">
                <a:solidFill>
                  <a:srgbClr val="D50032"/>
                </a:solidFill>
                <a:latin typeface="Open Sans"/>
              </a:rPr>
              <a:t>permanently.</a:t>
            </a:r>
          </a:p>
        </p:txBody>
      </p:sp>
      <p:sp>
        <p:nvSpPr>
          <p:cNvPr id="3" name="Content Placeholder 2">
            <a:extLst>
              <a:ext uri="{FF2B5EF4-FFF2-40B4-BE49-F238E27FC236}">
                <a16:creationId xmlns:a16="http://schemas.microsoft.com/office/drawing/2014/main" id="{96CEF331-2BCF-440B-82F6-EE587274F4C1}"/>
              </a:ext>
            </a:extLst>
          </p:cNvPr>
          <p:cNvSpPr>
            <a:spLocks noGrp="1"/>
          </p:cNvSpPr>
          <p:nvPr>
            <p:ph idx="1"/>
          </p:nvPr>
        </p:nvSpPr>
        <p:spPr>
          <a:xfrm>
            <a:off x="457200" y="1505527"/>
            <a:ext cx="8329613" cy="2280307"/>
          </a:xfrm>
        </p:spPr>
        <p:txBody>
          <a:bodyPr vert="horz" lIns="91440" tIns="45720" rIns="91440" bIns="45720" rtlCol="0" anchor="t">
            <a:noAutofit/>
          </a:bodyPr>
          <a:lstStyle/>
          <a:p>
            <a:pPr>
              <a:lnSpc>
                <a:spcPct val="114000"/>
              </a:lnSpc>
              <a:spcBef>
                <a:spcPts val="0"/>
              </a:spcBef>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Expanding (and restructuring) the CTC could </a:t>
            </a:r>
            <a:r>
              <a:rPr lang="en-US" sz="2200" b="1">
                <a:latin typeface="Open Sans" panose="020B0606030504020204" pitchFamily="34" charset="0"/>
                <a:ea typeface="Open Sans" panose="020B0606030504020204" pitchFamily="34" charset="0"/>
                <a:cs typeface="Open Sans" panose="020B0606030504020204" pitchFamily="34" charset="0"/>
              </a:rPr>
              <a:t>cut child poverty by </a:t>
            </a:r>
            <a:r>
              <a:rPr lang="en-US" sz="2200" b="1">
                <a:solidFill>
                  <a:srgbClr val="00000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almost half</a:t>
            </a:r>
            <a:r>
              <a:rPr lang="en-US" sz="2200" b="1">
                <a:solidFill>
                  <a:srgbClr val="000000"/>
                </a:solidFill>
                <a:latin typeface="Open Sans" panose="020B0606030504020204" pitchFamily="34" charset="0"/>
                <a:ea typeface="Open Sans" panose="020B0606030504020204" pitchFamily="34" charset="0"/>
                <a:cs typeface="Open Sans" panose="020B0606030504020204" pitchFamily="34" charset="0"/>
              </a:rPr>
              <a:t> </a:t>
            </a:r>
          </a:p>
          <a:p>
            <a:pPr lvl="2">
              <a:lnSpc>
                <a:spcPct val="114000"/>
              </a:lnSpc>
              <a:spcBef>
                <a:spcPts val="0"/>
              </a:spcBef>
              <a:spcAft>
                <a:spcPts val="600"/>
              </a:spcAft>
            </a:pPr>
            <a:r>
              <a:rPr lang="en-US" sz="1800">
                <a:solidFill>
                  <a:srgbClr val="000000"/>
                </a:solidFill>
                <a:latin typeface="Open Sans" panose="020B0606030504020204" pitchFamily="34" charset="0"/>
                <a:ea typeface="Open Sans" panose="020B0606030504020204" pitchFamily="34" charset="0"/>
                <a:cs typeface="Open Sans" panose="020B0606030504020204" pitchFamily="34" charset="0"/>
              </a:rPr>
              <a:t>FYI </a:t>
            </a:r>
            <a:r>
              <a:rPr lang="en-US" sz="180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bipartisan CTC expansion proposals</a:t>
            </a:r>
            <a:endParaRPr lang="en-US" sz="18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nSpc>
                <a:spcPct val="114000"/>
              </a:lnSpc>
              <a:spcBef>
                <a:spcPts val="0"/>
              </a:spcBef>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Expand EITC for younger workers/others who don’t claim dependents</a:t>
            </a:r>
          </a:p>
          <a:p>
            <a:pPr marL="400049">
              <a:lnSpc>
                <a:spcPct val="114000"/>
              </a:lnSpc>
              <a:spcBef>
                <a:spcPts val="0"/>
              </a:spcBef>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COVID relief makes temporary changes, then work to lock in permanent tax policies in a recovery package</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pPr defTabSz="457189"/>
            <a:fld id="{307E6868-079E-1649-B8D1-459B42CE4DE3}" type="slidenum">
              <a:rPr lang="en-US" dirty="0">
                <a:solidFill>
                  <a:srgbClr val="000000"/>
                </a:solidFill>
              </a:rPr>
              <a:pPr defTabSz="457189"/>
              <a:t>18</a:t>
            </a:fld>
            <a:endParaRPr lang="en-US">
              <a:solidFill>
                <a:srgbClr val="000000"/>
              </a:solidFill>
            </a:endParaRPr>
          </a:p>
        </p:txBody>
      </p:sp>
    </p:spTree>
    <p:extLst>
      <p:ext uri="{BB962C8B-B14F-4D97-AF65-F5344CB8AC3E}">
        <p14:creationId xmlns:p14="http://schemas.microsoft.com/office/powerpoint/2010/main" val="316620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1" y="198918"/>
            <a:ext cx="9144000" cy="708891"/>
          </a:xfrm>
        </p:spPr>
        <p:txBody>
          <a:bodyPr>
            <a:normAutofit/>
          </a:bodyPr>
          <a:lstStyle/>
          <a:p>
            <a:r>
              <a:rPr lang="en-US" sz="3200" b="1">
                <a:latin typeface="Open Sans"/>
              </a:rPr>
              <a:t>Visual: Expanding EITC</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19</a:t>
            </a:fld>
            <a:endParaRPr lang="en-US">
              <a:solidFill>
                <a:schemeClr val="tx1"/>
              </a:solidFill>
            </a:endParaRPr>
          </a:p>
        </p:txBody>
      </p:sp>
      <p:pic>
        <p:nvPicPr>
          <p:cNvPr id="1028" name="Picture 4">
            <a:extLst>
              <a:ext uri="{FF2B5EF4-FFF2-40B4-BE49-F238E27FC236}">
                <a16:creationId xmlns:a16="http://schemas.microsoft.com/office/drawing/2014/main" id="{8A1886D2-BE5D-4180-AFDE-C0A5E14F56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2652" y="855647"/>
            <a:ext cx="5718695" cy="4113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81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0" y="152401"/>
            <a:ext cx="7772400" cy="706170"/>
          </a:xfrm>
        </p:spPr>
        <p:txBody>
          <a:bodyPr>
            <a:normAutofit/>
          </a:bodyPr>
          <a:lstStyle/>
          <a:p>
            <a:r>
              <a:rPr lang="en-US" sz="3200" b="1">
                <a:latin typeface="Open Sans"/>
                <a:ea typeface="Open Sans" panose="020B0606030504020204" pitchFamily="34" charset="0"/>
                <a:cs typeface="Open Sans" panose="020B0606030504020204" pitchFamily="34" charset="0"/>
              </a:rPr>
              <a:t>RESULTS Anti-Oppression Values</a:t>
            </a:r>
          </a:p>
        </p:txBody>
      </p:sp>
      <p:sp>
        <p:nvSpPr>
          <p:cNvPr id="6" name="TextBox 5">
            <a:extLst>
              <a:ext uri="{FF2B5EF4-FFF2-40B4-BE49-F238E27FC236}">
                <a16:creationId xmlns:a16="http://schemas.microsoft.com/office/drawing/2014/main" id="{8AC52DA5-5208-446A-B31E-C4CC58F02086}"/>
              </a:ext>
            </a:extLst>
          </p:cNvPr>
          <p:cNvSpPr txBox="1"/>
          <p:nvPr/>
        </p:nvSpPr>
        <p:spPr>
          <a:xfrm>
            <a:off x="292351" y="825602"/>
            <a:ext cx="8442357" cy="3877985"/>
          </a:xfrm>
          <a:prstGeom prst="rect">
            <a:avLst/>
          </a:prstGeom>
          <a:noFill/>
        </p:spPr>
        <p:txBody>
          <a:bodyPr wrap="square" rtlCol="0">
            <a:spAutoFit/>
          </a:bodyPr>
          <a:lstStyle/>
          <a:p>
            <a:r>
              <a:rPr lang="en-US"/>
              <a:t>​</a:t>
            </a:r>
            <a:r>
              <a:rPr lang="en-US" sz="1450" i="1">
                <a:latin typeface="Open Sans" panose="020B0606030504020204" pitchFamily="34" charset="0"/>
                <a:ea typeface="Open Sans" panose="020B0606030504020204" pitchFamily="34" charset="0"/>
                <a:cs typeface="Open Sans" panose="020B0606030504020204" pitchFamily="34" charset="0"/>
              </a:rPr>
              <a:t>RESULTS is a movement of passionate, committed everyday people. Together</a:t>
            </a:r>
          </a:p>
          <a:p>
            <a:r>
              <a:rPr lang="en-US" sz="1450" i="1">
                <a:latin typeface="Open Sans" panose="020B0606030504020204" pitchFamily="34" charset="0"/>
                <a:ea typeface="Open Sans" panose="020B0606030504020204" pitchFamily="34" charset="0"/>
                <a:cs typeface="Open Sans" panose="020B0606030504020204" pitchFamily="34" charset="0"/>
              </a:rPr>
              <a:t>we use our voices to influence political decisions that will bring an end to poverty.</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Poverty cannot end as long as oppression exists. </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We commit to opposing all forms of oppression, including racism, classism, colonialism, white saviorism, sexism, homophobia, transphobia, ableism, xenophobia, and religious discrimination. ​</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 ​</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 </a:t>
            </a:r>
          </a:p>
          <a:p>
            <a:pPr>
              <a:spcAft>
                <a:spcPts val="600"/>
              </a:spcAft>
            </a:pPr>
            <a:r>
              <a:rPr lang="en-US" sz="1450" i="1">
                <a:latin typeface="Open Sans" panose="020B0606030504020204" pitchFamily="34" charset="0"/>
                <a:ea typeface="Open Sans" panose="020B0606030504020204" pitchFamily="34" charset="0"/>
                <a:cs typeface="Open Sans" panose="020B0606030504020204" pitchFamily="34" charset="0"/>
              </a:rPr>
              <a:t>There are no saviors — only partners, advocates, and allies. We agree to help make the RESULTS movement a respectful, inclusive space.​</a:t>
            </a:r>
          </a:p>
          <a:p>
            <a:pPr>
              <a:spcAft>
                <a:spcPts val="600"/>
              </a:spcAft>
            </a:pPr>
            <a:r>
              <a:rPr lang="en-US" sz="1450">
                <a:latin typeface="Open Sans" panose="020B0606030504020204" pitchFamily="34" charset="0"/>
                <a:ea typeface="Open Sans" panose="020B0606030504020204" pitchFamily="34" charset="0"/>
                <a:cs typeface="Open Sans" panose="020B0606030504020204" pitchFamily="34" charset="0"/>
              </a:rPr>
              <a:t>Find all our anti-oppression resources at:  </a:t>
            </a:r>
            <a:r>
              <a:rPr lang="en-US" sz="1450">
                <a:latin typeface="Open Sans" panose="020B0606030504020204" pitchFamily="34" charset="0"/>
                <a:ea typeface="Open Sans" panose="020B0606030504020204" pitchFamily="34" charset="0"/>
                <a:cs typeface="Open Sans" panose="020B0606030504020204" pitchFamily="34" charset="0"/>
                <a:hlinkClick r:id="rId2"/>
              </a:rPr>
              <a:t>https://results.org/volunteers/anti-oppression/</a:t>
            </a:r>
            <a:r>
              <a:rPr lang="en-US" sz="1450">
                <a:latin typeface="Open Sans" panose="020B0606030504020204" pitchFamily="34" charset="0"/>
                <a:ea typeface="Open Sans" panose="020B0606030504020204" pitchFamily="34" charset="0"/>
                <a:cs typeface="Open Sans" panose="020B0606030504020204" pitchFamily="34" charset="0"/>
              </a:rPr>
              <a:t>  </a:t>
            </a:r>
          </a:p>
        </p:txBody>
      </p:sp>
      <p:sp>
        <p:nvSpPr>
          <p:cNvPr id="7" name="Slide Number Placeholder 6">
            <a:extLst>
              <a:ext uri="{FF2B5EF4-FFF2-40B4-BE49-F238E27FC236}">
                <a16:creationId xmlns:a16="http://schemas.microsoft.com/office/drawing/2014/main" id="{F7ECAE2D-F405-4057-8663-19CAF04BACC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a:t>
            </a:fld>
            <a:endParaRPr lang="en-US">
              <a:solidFill>
                <a:schemeClr val="tx1"/>
              </a:solidFill>
            </a:endParaRPr>
          </a:p>
        </p:txBody>
      </p:sp>
    </p:spTree>
    <p:extLst>
      <p:ext uri="{BB962C8B-B14F-4D97-AF65-F5344CB8AC3E}">
        <p14:creationId xmlns:p14="http://schemas.microsoft.com/office/powerpoint/2010/main" val="2497675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0" y="261606"/>
            <a:ext cx="9144000" cy="708891"/>
          </a:xfrm>
        </p:spPr>
        <p:txBody>
          <a:bodyPr>
            <a:normAutofit/>
          </a:bodyPr>
          <a:lstStyle/>
          <a:p>
            <a:r>
              <a:rPr lang="en-US" sz="3200" b="1">
                <a:latin typeface="Open Sans"/>
              </a:rPr>
              <a:t>Visual: Current CTC </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20</a:t>
            </a:fld>
            <a:endParaRPr lang="en-US">
              <a:solidFill>
                <a:schemeClr val="tx1"/>
              </a:solidFill>
            </a:endParaRPr>
          </a:p>
        </p:txBody>
      </p:sp>
      <p:pic>
        <p:nvPicPr>
          <p:cNvPr id="1026" name="Picture 2" descr="Child Tax Credit for a Single Parent with One Child, Tax Year 2019">
            <a:extLst>
              <a:ext uri="{FF2B5EF4-FFF2-40B4-BE49-F238E27FC236}">
                <a16:creationId xmlns:a16="http://schemas.microsoft.com/office/drawing/2014/main" id="{8BFA280B-6395-481D-B19B-DA54CEA33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199" y="970497"/>
            <a:ext cx="5593601" cy="402649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01C42BF3-C32C-4D67-A9E6-507562B83000}"/>
              </a:ext>
            </a:extLst>
          </p:cNvPr>
          <p:cNvSpPr>
            <a:spLocks noGrp="1"/>
          </p:cNvSpPr>
          <p:nvPr>
            <p:ph idx="1"/>
          </p:nvPr>
        </p:nvSpPr>
        <p:spPr>
          <a:xfrm>
            <a:off x="68196" y="3158138"/>
            <a:ext cx="2075649" cy="1298601"/>
          </a:xfrm>
        </p:spPr>
        <p:txBody>
          <a:bodyPr vert="horz" lIns="91440" tIns="45720" rIns="91440" bIns="45720" rtlCol="0" anchor="t">
            <a:noAutofit/>
          </a:bodyPr>
          <a:lstStyle/>
          <a:p>
            <a:pPr marL="0" indent="0">
              <a:lnSpc>
                <a:spcPct val="124000"/>
              </a:lnSpc>
              <a:spcBef>
                <a:spcPts val="0"/>
              </a:spcBef>
              <a:spcAft>
                <a:spcPts val="600"/>
              </a:spcAft>
              <a:buNone/>
            </a:pPr>
            <a:r>
              <a:rPr lang="en-US" sz="1600">
                <a:latin typeface="Open Sans" panose="020B0606030504020204" pitchFamily="34" charset="0"/>
                <a:ea typeface="Open Sans" panose="020B0606030504020204" pitchFamily="34" charset="0"/>
                <a:cs typeface="Open Sans" panose="020B0606030504020204" pitchFamily="34" charset="0"/>
              </a:rPr>
              <a:t>Flat here since families under $2,500 in income do not get any CTC</a:t>
            </a:r>
          </a:p>
        </p:txBody>
      </p:sp>
      <p:cxnSp>
        <p:nvCxnSpPr>
          <p:cNvPr id="4" name="Straight Arrow Connector 3">
            <a:extLst>
              <a:ext uri="{FF2B5EF4-FFF2-40B4-BE49-F238E27FC236}">
                <a16:creationId xmlns:a16="http://schemas.microsoft.com/office/drawing/2014/main" id="{75B5B61D-6F42-4368-995C-BB777225A858}"/>
              </a:ext>
            </a:extLst>
          </p:cNvPr>
          <p:cNvCxnSpPr>
            <a:cxnSpLocks/>
          </p:cNvCxnSpPr>
          <p:nvPr/>
        </p:nvCxnSpPr>
        <p:spPr>
          <a:xfrm>
            <a:off x="1638300" y="3680460"/>
            <a:ext cx="1066800" cy="373380"/>
          </a:xfrm>
          <a:prstGeom prst="straightConnector1">
            <a:avLst/>
          </a:prstGeom>
          <a:ln>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12DB3C3F-EE6A-4EE4-B7C9-76770389FD8B}"/>
              </a:ext>
            </a:extLst>
          </p:cNvPr>
          <p:cNvSpPr txBox="1">
            <a:spLocks/>
          </p:cNvSpPr>
          <p:nvPr/>
        </p:nvSpPr>
        <p:spPr>
          <a:xfrm>
            <a:off x="6880538" y="1529241"/>
            <a:ext cx="2075649" cy="955302"/>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4000"/>
              </a:lnSpc>
              <a:spcBef>
                <a:spcPts val="0"/>
              </a:spcBef>
              <a:spcAft>
                <a:spcPts val="600"/>
              </a:spcAft>
              <a:buFont typeface="Arial"/>
              <a:buNone/>
            </a:pPr>
            <a:r>
              <a:rPr lang="en-US" sz="1600">
                <a:latin typeface="Open Sans" panose="020B0606030504020204" pitchFamily="34" charset="0"/>
                <a:ea typeface="Open Sans" panose="020B0606030504020204" pitchFamily="34" charset="0"/>
                <a:cs typeface="Open Sans" panose="020B0606030504020204" pitchFamily="34" charset="0"/>
              </a:rPr>
              <a:t>TCJA = 2017 tax law (passed via budget reconciliation)</a:t>
            </a:r>
          </a:p>
        </p:txBody>
      </p:sp>
    </p:spTree>
    <p:extLst>
      <p:ext uri="{BB962C8B-B14F-4D97-AF65-F5344CB8AC3E}">
        <p14:creationId xmlns:p14="http://schemas.microsoft.com/office/powerpoint/2010/main" val="392139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0" y="146756"/>
            <a:ext cx="9144000" cy="708891"/>
          </a:xfrm>
        </p:spPr>
        <p:txBody>
          <a:bodyPr>
            <a:normAutofit/>
          </a:bodyPr>
          <a:lstStyle/>
          <a:p>
            <a:r>
              <a:rPr lang="en-US" sz="3200" b="1">
                <a:latin typeface="Open Sans"/>
              </a:rPr>
              <a:t>Visual: Expanding CTC </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21</a:t>
            </a:fld>
            <a:endParaRPr lang="en-US">
              <a:solidFill>
                <a:schemeClr val="tx1"/>
              </a:solidFill>
            </a:endParaRPr>
          </a:p>
        </p:txBody>
      </p:sp>
      <p:pic>
        <p:nvPicPr>
          <p:cNvPr id="3" name="Picture 2">
            <a:extLst>
              <a:ext uri="{FF2B5EF4-FFF2-40B4-BE49-F238E27FC236}">
                <a16:creationId xmlns:a16="http://schemas.microsoft.com/office/drawing/2014/main" id="{C7A0DA16-DC18-40A6-9EAB-72642F3C27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659" y="855647"/>
            <a:ext cx="5756681" cy="4141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133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457200" y="283677"/>
            <a:ext cx="7559863" cy="681277"/>
          </a:xfrm>
        </p:spPr>
        <p:txBody>
          <a:bodyPr>
            <a:normAutofit/>
          </a:bodyPr>
          <a:lstStyle/>
          <a:p>
            <a:pPr algn="l"/>
            <a:r>
              <a:rPr lang="en-US" sz="3200" b="1">
                <a:solidFill>
                  <a:schemeClr val="bg1"/>
                </a:solidFill>
                <a:latin typeface="Open Sans"/>
              </a:rPr>
              <a:t>Now is the time to be bold.</a:t>
            </a:r>
          </a:p>
        </p:txBody>
      </p:sp>
      <p:sp>
        <p:nvSpPr>
          <p:cNvPr id="3" name="Content Placeholder 2">
            <a:extLst>
              <a:ext uri="{FF2B5EF4-FFF2-40B4-BE49-F238E27FC236}">
                <a16:creationId xmlns:a16="http://schemas.microsoft.com/office/drawing/2014/main" id="{96CEF331-2BCF-440B-82F6-EE587274F4C1}"/>
              </a:ext>
            </a:extLst>
          </p:cNvPr>
          <p:cNvSpPr>
            <a:spLocks noGrp="1"/>
          </p:cNvSpPr>
          <p:nvPr>
            <p:ph idx="1"/>
          </p:nvPr>
        </p:nvSpPr>
        <p:spPr>
          <a:xfrm>
            <a:off x="228599" y="1062826"/>
            <a:ext cx="8401384" cy="2800221"/>
          </a:xfrm>
        </p:spPr>
        <p:txBody>
          <a:bodyPr vert="horz" lIns="91440" tIns="45720" rIns="91440" bIns="45720" rtlCol="0" anchor="t">
            <a:noAutofit/>
          </a:bodyPr>
          <a:lstStyle/>
          <a:p>
            <a:pPr>
              <a:lnSpc>
                <a:spcPct val="114000"/>
              </a:lnSpc>
              <a:spcBef>
                <a:spcPts val="0"/>
              </a:spcBef>
              <a:spcAft>
                <a:spcPts val="600"/>
              </a:spcAft>
            </a:pPr>
            <a:r>
              <a:rPr lang="en-US" sz="2200">
                <a:latin typeface="Open Sans"/>
              </a:rPr>
              <a:t>Biden Harris Administration developing their recovery plans now – and members of Congress are communicating their priorities</a:t>
            </a:r>
          </a:p>
          <a:p>
            <a:pPr>
              <a:lnSpc>
                <a:spcPct val="114000"/>
              </a:lnSpc>
              <a:spcBef>
                <a:spcPts val="0"/>
              </a:spcBef>
              <a:spcAft>
                <a:spcPts val="600"/>
              </a:spcAft>
            </a:pPr>
            <a:r>
              <a:rPr lang="en-US" sz="2200" b="1">
                <a:latin typeface="Open Sans"/>
              </a:rPr>
              <a:t>Make sure your members of Congress hear from you!</a:t>
            </a:r>
          </a:p>
          <a:p>
            <a:pPr>
              <a:lnSpc>
                <a:spcPct val="114000"/>
              </a:lnSpc>
              <a:spcBef>
                <a:spcPts val="0"/>
              </a:spcBef>
              <a:spcAft>
                <a:spcPts val="600"/>
              </a:spcAft>
            </a:pPr>
            <a:r>
              <a:rPr lang="en-US" sz="2200">
                <a:latin typeface="Open Sans"/>
              </a:rPr>
              <a:t>Opportunity to secure large-scale policies that:</a:t>
            </a:r>
          </a:p>
          <a:p>
            <a:pPr lvl="1">
              <a:lnSpc>
                <a:spcPct val="114000"/>
              </a:lnSpc>
              <a:spcBef>
                <a:spcPts val="0"/>
              </a:spcBef>
              <a:spcAft>
                <a:spcPts val="600"/>
              </a:spcAft>
            </a:pPr>
            <a:r>
              <a:rPr lang="en-US" sz="1800">
                <a:latin typeface="Open Sans"/>
              </a:rPr>
              <a:t>Dramatically reduce child poverty</a:t>
            </a:r>
          </a:p>
          <a:p>
            <a:pPr lvl="1">
              <a:lnSpc>
                <a:spcPct val="114000"/>
              </a:lnSpc>
              <a:spcBef>
                <a:spcPts val="0"/>
              </a:spcBef>
              <a:spcAft>
                <a:spcPts val="600"/>
              </a:spcAft>
            </a:pPr>
            <a:r>
              <a:rPr lang="en-US" sz="1800">
                <a:latin typeface="Open Sans"/>
              </a:rPr>
              <a:t>Address the disproportionate impact of racist housing policies for Black renters and other communities of color</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22</a:t>
            </a:fld>
            <a:endParaRPr lang="en-US">
              <a:solidFill>
                <a:schemeClr val="tx1"/>
              </a:solidFill>
            </a:endParaRPr>
          </a:p>
        </p:txBody>
      </p:sp>
    </p:spTree>
    <p:extLst>
      <p:ext uri="{BB962C8B-B14F-4D97-AF65-F5344CB8AC3E}">
        <p14:creationId xmlns:p14="http://schemas.microsoft.com/office/powerpoint/2010/main" val="2197864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CF10CE-DE5A-42C8-9A51-2070F2969D4C}"/>
              </a:ext>
            </a:extLst>
          </p:cNvPr>
          <p:cNvPicPr/>
          <p:nvPr/>
        </p:nvPicPr>
        <p:blipFill rotWithShape="1">
          <a:blip r:embed="rId3">
            <a:extLst>
              <a:ext uri="{28A0092B-C50C-407E-A947-70E740481C1C}">
                <a14:useLocalDpi xmlns:a14="http://schemas.microsoft.com/office/drawing/2010/main" val="0"/>
              </a:ext>
            </a:extLst>
          </a:blip>
          <a:srcRect l="12035" t="19808" r="709" b="-384"/>
          <a:stretch/>
        </p:blipFill>
        <p:spPr bwMode="auto">
          <a:xfrm>
            <a:off x="285750" y="1041297"/>
            <a:ext cx="7731313" cy="3840253"/>
          </a:xfrm>
          <a:prstGeom prst="rect">
            <a:avLst/>
          </a:prstGeom>
          <a:noFill/>
          <a:ln>
            <a:noFill/>
          </a:ln>
          <a:extLst>
            <a:ext uri="{53640926-AAD7-44D8-BBD7-CCE9431645EC}">
              <a14:shadowObscured xmlns:a14="http://schemas.microsoft.com/office/drawing/2010/main"/>
            </a:ext>
          </a:extLst>
        </p:spPr>
      </p:pic>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nchor="ctr">
            <a:normAutofit/>
          </a:bodyPr>
          <a:lstStyle/>
          <a:p>
            <a:pPr>
              <a:lnSpc>
                <a:spcPct val="90000"/>
              </a:lnSpc>
              <a:spcAft>
                <a:spcPts val="600"/>
              </a:spcAft>
            </a:pPr>
            <a:fld id="{307E6868-079E-1649-B8D1-459B42CE4DE3}" type="slidenum">
              <a:rPr lang="en-US" dirty="0" smtClean="0">
                <a:solidFill>
                  <a:schemeClr val="tx1"/>
                </a:solidFill>
              </a:rPr>
              <a:pPr>
                <a:lnSpc>
                  <a:spcPct val="90000"/>
                </a:lnSpc>
                <a:spcAft>
                  <a:spcPts val="600"/>
                </a:spcAft>
              </a:pPr>
              <a:t>23</a:t>
            </a:fld>
            <a:endParaRPr lang="en-US">
              <a:solidFill>
                <a:schemeClr val="tx1"/>
              </a:solidFill>
            </a:endParaRPr>
          </a:p>
        </p:txBody>
      </p:sp>
      <p:sp>
        <p:nvSpPr>
          <p:cNvPr id="8" name="Title 1">
            <a:extLst>
              <a:ext uri="{FF2B5EF4-FFF2-40B4-BE49-F238E27FC236}">
                <a16:creationId xmlns:a16="http://schemas.microsoft.com/office/drawing/2014/main" id="{F5E58F94-713D-4147-845F-379EF1C8D4A5}"/>
              </a:ext>
            </a:extLst>
          </p:cNvPr>
          <p:cNvSpPr>
            <a:spLocks noGrp="1"/>
          </p:cNvSpPr>
          <p:nvPr>
            <p:ph type="title"/>
          </p:nvPr>
        </p:nvSpPr>
        <p:spPr>
          <a:xfrm>
            <a:off x="457200" y="283677"/>
            <a:ext cx="7559863" cy="681277"/>
          </a:xfrm>
        </p:spPr>
        <p:txBody>
          <a:bodyPr>
            <a:normAutofit/>
          </a:bodyPr>
          <a:lstStyle/>
          <a:p>
            <a:pPr algn="l"/>
            <a:r>
              <a:rPr lang="en-US" sz="3200" b="1">
                <a:latin typeface="Open Sans"/>
              </a:rPr>
              <a:t>Now is the time to be bold.</a:t>
            </a:r>
          </a:p>
        </p:txBody>
      </p:sp>
    </p:spTree>
    <p:extLst>
      <p:ext uri="{BB962C8B-B14F-4D97-AF65-F5344CB8AC3E}">
        <p14:creationId xmlns:p14="http://schemas.microsoft.com/office/powerpoint/2010/main" val="2973249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48ADDA-6576-405C-8C67-7B321506DFDD}"/>
              </a:ext>
            </a:extLst>
          </p:cNvPr>
          <p:cNvSpPr>
            <a:spLocks noGrp="1"/>
          </p:cNvSpPr>
          <p:nvPr>
            <p:ph idx="1"/>
          </p:nvPr>
        </p:nvSpPr>
        <p:spPr>
          <a:xfrm>
            <a:off x="321275" y="1167214"/>
            <a:ext cx="8501449" cy="2229952"/>
          </a:xfrm>
        </p:spPr>
        <p:txBody>
          <a:bodyPr vert="horz" lIns="91440" tIns="45720" rIns="91440" bIns="45720" rtlCol="0" anchor="t">
            <a:noAutofit/>
          </a:bodyPr>
          <a:lstStyle/>
          <a:p>
            <a:pPr marL="0" indent="0" algn="ctr">
              <a:buNone/>
            </a:pPr>
            <a:r>
              <a:rPr lang="en-US" sz="2800" b="1">
                <a:solidFill>
                  <a:srgbClr val="212529"/>
                </a:solidFill>
                <a:effectLst/>
                <a:latin typeface="open sans"/>
              </a:rPr>
              <a:t>Monthly Policy Forum: Housing and Taxes – Where to Next? </a:t>
            </a:r>
          </a:p>
          <a:p>
            <a:pPr marL="0" indent="0" algn="ctr">
              <a:buNone/>
            </a:pPr>
            <a:r>
              <a:rPr lang="en-US" sz="2000">
                <a:solidFill>
                  <a:srgbClr val="212529"/>
                </a:solidFill>
                <a:effectLst/>
                <a:latin typeface="open sans"/>
              </a:rPr>
              <a:t>Thursday, March 18, 8:00 pm ET </a:t>
            </a:r>
          </a:p>
          <a:p>
            <a:pPr marL="0" indent="0" algn="ctr">
              <a:buNone/>
            </a:pPr>
            <a:r>
              <a:rPr lang="en-US" sz="1600">
                <a:solidFill>
                  <a:srgbClr val="212529"/>
                </a:solidFill>
                <a:latin typeface="open sans" panose="020B0606030504020204" pitchFamily="34" charset="0"/>
              </a:rPr>
              <a:t>Register: </a:t>
            </a:r>
          </a:p>
          <a:p>
            <a:pPr marL="0" indent="0" algn="ctr">
              <a:spcAft>
                <a:spcPts val="1200"/>
              </a:spcAft>
              <a:buNone/>
            </a:pPr>
            <a:r>
              <a:rPr lang="en-US" sz="1600">
                <a:solidFill>
                  <a:srgbClr val="212529"/>
                </a:solidFill>
                <a:latin typeface="open sans" panose="020B0606030504020204" pitchFamily="34" charset="0"/>
                <a:hlinkClick r:id="rId3"/>
              </a:rPr>
              <a:t>https://results.zoom.us/meeting/register/tJEoc-CvrD4oGNLFmh30yEWDpdb0JypCRveT</a:t>
            </a:r>
            <a:r>
              <a:rPr lang="en-US" sz="1600">
                <a:solidFill>
                  <a:srgbClr val="212529"/>
                </a:solidFill>
                <a:latin typeface="open sans" panose="020B0606030504020204" pitchFamily="34" charset="0"/>
              </a:rPr>
              <a:t> </a:t>
            </a:r>
            <a:endParaRPr lang="en-US" sz="1600">
              <a:solidFill>
                <a:srgbClr val="212529"/>
              </a:solidFill>
              <a:effectLst/>
              <a:latin typeface="open sans" panose="020B0606030504020204" pitchFamily="34" charset="0"/>
            </a:endParaRPr>
          </a:p>
          <a:p>
            <a:pPr marL="0" indent="0" algn="ctr">
              <a:buNone/>
            </a:pPr>
            <a:r>
              <a:rPr lang="en-US" sz="2800" b="1">
                <a:solidFill>
                  <a:srgbClr val="212529"/>
                </a:solidFill>
                <a:effectLst/>
                <a:latin typeface="open sans" panose="020B0606030504020204" pitchFamily="34" charset="0"/>
              </a:rPr>
              <a:t>Monthly Policy Forum: Global Tuberculosis </a:t>
            </a:r>
          </a:p>
          <a:p>
            <a:pPr marL="0" indent="0" algn="ctr">
              <a:buNone/>
            </a:pPr>
            <a:r>
              <a:rPr lang="en-US" sz="2000">
                <a:solidFill>
                  <a:srgbClr val="212529"/>
                </a:solidFill>
                <a:effectLst/>
                <a:latin typeface="open sans"/>
              </a:rPr>
              <a:t>Thursday, March 18, 9:00 pm ET </a:t>
            </a:r>
          </a:p>
          <a:p>
            <a:pPr marL="0" indent="0" algn="ctr">
              <a:spcAft>
                <a:spcPts val="1200"/>
              </a:spcAft>
              <a:buNone/>
            </a:pPr>
            <a:r>
              <a:rPr lang="en-US" sz="1600">
                <a:solidFill>
                  <a:srgbClr val="212529"/>
                </a:solidFill>
                <a:latin typeface="open sans" panose="020B0606030504020204" pitchFamily="34" charset="0"/>
              </a:rPr>
              <a:t>Register: </a:t>
            </a:r>
            <a:r>
              <a:rPr lang="en-US" sz="1600">
                <a:solidFill>
                  <a:srgbClr val="212529"/>
                </a:solidFill>
                <a:latin typeface="open sans" panose="020B0606030504020204" pitchFamily="34" charset="0"/>
                <a:hlinkClick r:id="rId4"/>
              </a:rPr>
              <a:t>https://results.zoom.us/meeting/register/tJYpfuGqpz0iHtxA1hDWHIsuE0tiR22IhpOg</a:t>
            </a:r>
            <a:r>
              <a:rPr lang="en-US" sz="1600">
                <a:solidFill>
                  <a:srgbClr val="212529"/>
                </a:solidFill>
                <a:latin typeface="open sans" panose="020B0606030504020204" pitchFamily="34" charset="0"/>
              </a:rPr>
              <a:t> </a:t>
            </a:r>
            <a:endParaRPr lang="en-US" sz="1600">
              <a:solidFill>
                <a:srgbClr val="212529"/>
              </a:solidFill>
              <a:effectLst/>
              <a:latin typeface="open sans" panose="020B0606030504020204" pitchFamily="34" charset="0"/>
            </a:endParaRPr>
          </a:p>
          <a:p>
            <a:pPr marL="0" indent="0" algn="ctr">
              <a:lnSpc>
                <a:spcPct val="124000"/>
              </a:lnSpc>
              <a:spcBef>
                <a:spcPts val="0"/>
              </a:spcBef>
              <a:buNone/>
            </a:pPr>
            <a:endParaRPr lang="en-US" sz="1800">
              <a:latin typeface="Open Sans"/>
              <a:ea typeface="Open Sans" panose="020B0606030504020204" pitchFamily="34" charset="0"/>
              <a:cs typeface="Open Sans" panose="020B0606030504020204" pitchFamily="34" charset="0"/>
            </a:endParaRPr>
          </a:p>
          <a:p>
            <a:pPr algn="ctr">
              <a:lnSpc>
                <a:spcPct val="124000"/>
              </a:lnSpc>
              <a:spcBef>
                <a:spcPts val="0"/>
              </a:spcBef>
            </a:pPr>
            <a:endParaRPr lang="en-US" sz="2800" b="1">
              <a:latin typeface="Open Sans"/>
              <a:ea typeface="Open Sans" panose="020B0606030504020204" pitchFamily="34" charset="0"/>
              <a:cs typeface="Open Sans" panose="020B0606030504020204" pitchFamily="34" charset="0"/>
            </a:endParaRPr>
          </a:p>
        </p:txBody>
      </p:sp>
      <p:sp>
        <p:nvSpPr>
          <p:cNvPr id="6" name="Slide Number Placeholder 6">
            <a:extLst>
              <a:ext uri="{FF2B5EF4-FFF2-40B4-BE49-F238E27FC236}">
                <a16:creationId xmlns:a16="http://schemas.microsoft.com/office/drawing/2014/main" id="{B38328F4-A02D-463F-89F5-259B479BEEDC}"/>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24</a:t>
            </a:fld>
            <a:endParaRPr lang="en-US">
              <a:solidFill>
                <a:schemeClr val="tx1"/>
              </a:solidFill>
            </a:endParaRPr>
          </a:p>
        </p:txBody>
      </p:sp>
      <p:sp>
        <p:nvSpPr>
          <p:cNvPr id="8" name="Title 1">
            <a:extLst>
              <a:ext uri="{FF2B5EF4-FFF2-40B4-BE49-F238E27FC236}">
                <a16:creationId xmlns:a16="http://schemas.microsoft.com/office/drawing/2014/main" id="{F7CE4D34-8DAF-469E-9080-4CB0568142A3}"/>
              </a:ext>
            </a:extLst>
          </p:cNvPr>
          <p:cNvSpPr>
            <a:spLocks noGrp="1"/>
          </p:cNvSpPr>
          <p:nvPr>
            <p:ph type="title"/>
          </p:nvPr>
        </p:nvSpPr>
        <p:spPr>
          <a:xfrm>
            <a:off x="0" y="107705"/>
            <a:ext cx="9052560" cy="857250"/>
          </a:xfrm>
        </p:spPr>
        <p:txBody>
          <a:bodyPr>
            <a:normAutofit/>
          </a:bodyPr>
          <a:lstStyle/>
          <a:p>
            <a:r>
              <a:rPr lang="en-US" sz="4200" b="1">
                <a:latin typeface="Open Sans"/>
              </a:rPr>
              <a:t>Learn more! </a:t>
            </a:r>
          </a:p>
        </p:txBody>
      </p:sp>
    </p:spTree>
    <p:extLst>
      <p:ext uri="{BB962C8B-B14F-4D97-AF65-F5344CB8AC3E}">
        <p14:creationId xmlns:p14="http://schemas.microsoft.com/office/powerpoint/2010/main" val="1616703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B81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0" y="283678"/>
            <a:ext cx="9143999" cy="341153"/>
          </a:xfrm>
        </p:spPr>
        <p:txBody>
          <a:bodyPr>
            <a:noAutofit/>
          </a:bodyPr>
          <a:lstStyle/>
          <a:p>
            <a:r>
              <a:rPr lang="en-US" sz="3600" b="1">
                <a:solidFill>
                  <a:srgbClr val="D50032"/>
                </a:solidFill>
                <a:latin typeface="Open Sans"/>
              </a:rPr>
              <a:t>March U.S. Poverty Action</a:t>
            </a:r>
            <a:endParaRPr lang="en-US" sz="3600" b="1" u="sng">
              <a:solidFill>
                <a:srgbClr val="D50032"/>
              </a:solidFill>
              <a:latin typeface="Open Sans"/>
            </a:endParaRP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pPr defTabSz="457189"/>
            <a:fld id="{307E6868-079E-1649-B8D1-459B42CE4DE3}" type="slidenum">
              <a:rPr lang="en-US" dirty="0">
                <a:solidFill>
                  <a:srgbClr val="000000"/>
                </a:solidFill>
              </a:rPr>
              <a:pPr defTabSz="457189"/>
              <a:t>25</a:t>
            </a:fld>
            <a:endParaRPr lang="en-US">
              <a:solidFill>
                <a:srgbClr val="000000"/>
              </a:solidFill>
            </a:endParaRPr>
          </a:p>
        </p:txBody>
      </p:sp>
      <p:sp>
        <p:nvSpPr>
          <p:cNvPr id="8" name="Content Placeholder 2">
            <a:extLst>
              <a:ext uri="{FF2B5EF4-FFF2-40B4-BE49-F238E27FC236}">
                <a16:creationId xmlns:a16="http://schemas.microsoft.com/office/drawing/2014/main" id="{0BEC43DD-6097-420F-90C3-9384855B8B5F}"/>
              </a:ext>
            </a:extLst>
          </p:cNvPr>
          <p:cNvSpPr>
            <a:spLocks noGrp="1"/>
          </p:cNvSpPr>
          <p:nvPr>
            <p:ph idx="1"/>
          </p:nvPr>
        </p:nvSpPr>
        <p:spPr>
          <a:xfrm>
            <a:off x="321274" y="987815"/>
            <a:ext cx="8501449" cy="2229952"/>
          </a:xfrm>
        </p:spPr>
        <p:txBody>
          <a:bodyPr vert="horz" lIns="91440" tIns="45720" rIns="91440" bIns="45720" rtlCol="0" anchor="t">
            <a:noAutofit/>
          </a:bodyPr>
          <a:lstStyle/>
          <a:p>
            <a:pPr marL="0" indent="0">
              <a:lnSpc>
                <a:spcPct val="114000"/>
              </a:lnSpc>
              <a:spcBef>
                <a:spcPts val="0"/>
              </a:spcBef>
              <a:buNone/>
            </a:pPr>
            <a:r>
              <a:rPr lang="en-US" sz="2400" b="1">
                <a:latin typeface="Open Sans"/>
                <a:ea typeface="Open Sans" panose="020B0606030504020204" pitchFamily="34" charset="0"/>
                <a:cs typeface="Open Sans" panose="020B0606030504020204" pitchFamily="34" charset="0"/>
              </a:rPr>
              <a:t>Meet (again) with House and Senate offices and </a:t>
            </a:r>
          </a:p>
          <a:p>
            <a:pPr marL="0" indent="0">
              <a:lnSpc>
                <a:spcPct val="114000"/>
              </a:lnSpc>
              <a:spcBef>
                <a:spcPts val="0"/>
              </a:spcBef>
              <a:spcAft>
                <a:spcPts val="1200"/>
              </a:spcAft>
              <a:buNone/>
            </a:pPr>
            <a:r>
              <a:rPr lang="en-US" sz="2400" b="1">
                <a:latin typeface="Open Sans"/>
                <a:ea typeface="Open Sans" panose="020B0606030504020204" pitchFamily="34" charset="0"/>
                <a:cs typeface="Open Sans" panose="020B0606030504020204" pitchFamily="34" charset="0"/>
              </a:rPr>
              <a:t>follow up with housing and tax aides. Urge them to:</a:t>
            </a:r>
            <a:endParaRPr lang="en-US" sz="2400">
              <a:latin typeface="Open Sans"/>
              <a:ea typeface="Open Sans" panose="020B0606030504020204" pitchFamily="34" charset="0"/>
              <a:cs typeface="Open Sans" panose="020B0606030504020204" pitchFamily="34" charset="0"/>
            </a:endParaRPr>
          </a:p>
          <a:p>
            <a:pPr marL="0" indent="0">
              <a:lnSpc>
                <a:spcPct val="114000"/>
              </a:lnSpc>
              <a:spcBef>
                <a:spcPts val="0"/>
              </a:spcBef>
              <a:spcAft>
                <a:spcPts val="600"/>
              </a:spcAft>
              <a:buNone/>
            </a:pPr>
            <a:r>
              <a:rPr lang="en-US" sz="2400">
                <a:latin typeface="Open Sans"/>
                <a:ea typeface="Open Sans" panose="020B0606030504020204" pitchFamily="34" charset="0"/>
                <a:cs typeface="Open Sans" panose="020B0606030504020204" pitchFamily="34" charset="0"/>
              </a:rPr>
              <a:t>Address long-term solutions to poverty and housing by</a:t>
            </a:r>
          </a:p>
          <a:p>
            <a:pPr>
              <a:lnSpc>
                <a:spcPct val="114000"/>
              </a:lnSpc>
              <a:spcBef>
                <a:spcPts val="0"/>
              </a:spcBef>
              <a:spcAft>
                <a:spcPts val="600"/>
              </a:spcAft>
            </a:pPr>
            <a:r>
              <a:rPr lang="en-US" sz="2400">
                <a:latin typeface="Open Sans"/>
                <a:ea typeface="Open Sans" panose="020B0606030504020204" pitchFamily="34" charset="0"/>
                <a:cs typeface="Open Sans" panose="020B0606030504020204" pitchFamily="34" charset="0"/>
              </a:rPr>
              <a:t>making new EITC/CTC provisions permanent</a:t>
            </a:r>
          </a:p>
          <a:p>
            <a:pPr>
              <a:lnSpc>
                <a:spcPct val="114000"/>
              </a:lnSpc>
              <a:spcBef>
                <a:spcPts val="0"/>
              </a:spcBef>
              <a:spcAft>
                <a:spcPts val="600"/>
              </a:spcAft>
            </a:pPr>
            <a:r>
              <a:rPr lang="en-US" sz="2400">
                <a:latin typeface="Open Sans"/>
                <a:ea typeface="Open Sans" panose="020B0606030504020204" pitchFamily="34" charset="0"/>
                <a:cs typeface="Open Sans" panose="020B0606030504020204" pitchFamily="34" charset="0"/>
              </a:rPr>
              <a:t>making Housing Choice Vouchers universal</a:t>
            </a:r>
          </a:p>
          <a:p>
            <a:pPr>
              <a:lnSpc>
                <a:spcPct val="114000"/>
              </a:lnSpc>
              <a:spcBef>
                <a:spcPts val="0"/>
              </a:spcBef>
              <a:spcAft>
                <a:spcPts val="600"/>
              </a:spcAft>
            </a:pPr>
            <a:r>
              <a:rPr lang="en-US" sz="2400">
                <a:latin typeface="Open Sans"/>
                <a:ea typeface="Open Sans" panose="020B0606030504020204" pitchFamily="34" charset="0"/>
                <a:cs typeface="Open Sans" panose="020B0606030504020204" pitchFamily="34" charset="0"/>
              </a:rPr>
              <a:t>Increasing supply of affordable housing and addressing legacy of racism in housing (increase Black homeownership, reduce wealth inequality)</a:t>
            </a:r>
          </a:p>
          <a:p>
            <a:pPr algn="ctr">
              <a:lnSpc>
                <a:spcPct val="124000"/>
              </a:lnSpc>
              <a:spcBef>
                <a:spcPts val="0"/>
              </a:spcBef>
            </a:pPr>
            <a:endParaRPr lang="en-US" sz="2800">
              <a:latin typeface="Open Sans"/>
              <a:ea typeface="Open Sans" panose="020B0606030504020204" pitchFamily="34" charset="0"/>
              <a:cs typeface="Open Sans" panose="020B0606030504020204" pitchFamily="34" charset="0"/>
            </a:endParaRPr>
          </a:p>
          <a:p>
            <a:pPr algn="ctr">
              <a:lnSpc>
                <a:spcPct val="124000"/>
              </a:lnSpc>
              <a:spcBef>
                <a:spcPts val="0"/>
              </a:spcBef>
            </a:pPr>
            <a:endParaRPr lang="en-US" sz="2800" b="1">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9515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1" y="146756"/>
            <a:ext cx="9144000" cy="681277"/>
          </a:xfrm>
        </p:spPr>
        <p:txBody>
          <a:bodyPr>
            <a:normAutofit/>
          </a:bodyPr>
          <a:lstStyle/>
          <a:p>
            <a:r>
              <a:rPr lang="en-US" sz="3200" b="1">
                <a:solidFill>
                  <a:schemeClr val="bg1"/>
                </a:solidFill>
                <a:latin typeface="Open Sans"/>
              </a:rPr>
              <a:t>March Global Poverty Action</a:t>
            </a:r>
          </a:p>
        </p:txBody>
      </p:sp>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26</a:t>
            </a:fld>
            <a:endParaRPr lang="en-US">
              <a:solidFill>
                <a:schemeClr val="tx1"/>
              </a:solidFill>
            </a:endParaRPr>
          </a:p>
        </p:txBody>
      </p:sp>
      <p:sp>
        <p:nvSpPr>
          <p:cNvPr id="8" name="Content Placeholder 2">
            <a:extLst>
              <a:ext uri="{FF2B5EF4-FFF2-40B4-BE49-F238E27FC236}">
                <a16:creationId xmlns:a16="http://schemas.microsoft.com/office/drawing/2014/main" id="{F5571FC5-7991-4A71-BFEE-303C742E777A}"/>
              </a:ext>
            </a:extLst>
          </p:cNvPr>
          <p:cNvSpPr>
            <a:spLocks noGrp="1"/>
          </p:cNvSpPr>
          <p:nvPr>
            <p:ph idx="1"/>
          </p:nvPr>
        </p:nvSpPr>
        <p:spPr>
          <a:xfrm>
            <a:off x="324158" y="887566"/>
            <a:ext cx="8495683" cy="3834162"/>
          </a:xfrm>
        </p:spPr>
        <p:txBody>
          <a:bodyPr vert="horz" lIns="91440" tIns="45720" rIns="91440" bIns="45720" rtlCol="0" anchor="t">
            <a:noAutofit/>
          </a:bodyPr>
          <a:lstStyle/>
          <a:p>
            <a:pPr marL="0" indent="0">
              <a:lnSpc>
                <a:spcPct val="114000"/>
              </a:lnSpc>
              <a:spcBef>
                <a:spcPts val="0"/>
              </a:spcBef>
              <a:buNone/>
            </a:pPr>
            <a:r>
              <a:rPr lang="en-US" sz="2400" b="1">
                <a:latin typeface="Open Sans"/>
                <a:ea typeface="Open Sans" panose="020B0606030504020204" pitchFamily="34" charset="0"/>
                <a:cs typeface="Open Sans" panose="020B0606030504020204" pitchFamily="34" charset="0"/>
              </a:rPr>
              <a:t>Meet (again) with House and Senate offices and</a:t>
            </a:r>
          </a:p>
          <a:p>
            <a:pPr marL="0" indent="0">
              <a:lnSpc>
                <a:spcPct val="114000"/>
              </a:lnSpc>
              <a:spcBef>
                <a:spcPts val="0"/>
              </a:spcBef>
              <a:spcAft>
                <a:spcPts val="1200"/>
              </a:spcAft>
              <a:buNone/>
            </a:pPr>
            <a:r>
              <a:rPr lang="en-US" sz="2400" b="1">
                <a:latin typeface="Open Sans"/>
                <a:ea typeface="Open Sans" panose="020B0606030504020204" pitchFamily="34" charset="0"/>
                <a:cs typeface="Open Sans" panose="020B0606030504020204" pitchFamily="34" charset="0"/>
              </a:rPr>
              <a:t>follow up with aides. Urge them to:</a:t>
            </a:r>
            <a:endParaRPr lang="en-US" sz="2400">
              <a:latin typeface="Open Sans"/>
              <a:ea typeface="Open Sans" panose="020B0606030504020204" pitchFamily="34" charset="0"/>
              <a:cs typeface="Open Sans" panose="020B0606030504020204" pitchFamily="34" charset="0"/>
            </a:endParaRPr>
          </a:p>
          <a:p>
            <a:pPr>
              <a:lnSpc>
                <a:spcPct val="113999"/>
              </a:lnSpc>
              <a:spcBef>
                <a:spcPts val="0"/>
              </a:spcBef>
              <a:spcAft>
                <a:spcPts val="1200"/>
              </a:spcAft>
            </a:pPr>
            <a:r>
              <a:rPr lang="en-US" sz="2400">
                <a:latin typeface="Open Sans"/>
                <a:ea typeface="Open Sans" panose="020B0606030504020204" pitchFamily="34" charset="0"/>
                <a:cs typeface="Open Sans" panose="020B0606030504020204" pitchFamily="34" charset="0"/>
              </a:rPr>
              <a:t>Include our appropriations requests on TB, nutrition, education in their submissions to leadership of State and Foreign Operations subcommittees (SFOPS). Ask if they have forms to complete and deadlines (RESULTS staff can help with forms).</a:t>
            </a:r>
          </a:p>
          <a:p>
            <a:pPr>
              <a:lnSpc>
                <a:spcPct val="113999"/>
              </a:lnSpc>
              <a:spcBef>
                <a:spcPts val="0"/>
              </a:spcBef>
              <a:spcAft>
                <a:spcPts val="1200"/>
              </a:spcAft>
            </a:pPr>
            <a:r>
              <a:rPr lang="en-US" sz="2400">
                <a:latin typeface="Open Sans"/>
                <a:ea typeface="Open Sans" panose="020B0606030504020204" pitchFamily="34" charset="0"/>
                <a:cs typeface="Open Sans" panose="020B0606030504020204" pitchFamily="34" charset="0"/>
              </a:rPr>
              <a:t>Ask members and staff to attend TB briefing (details soon). Opportunity to educate new members and staff. </a:t>
            </a:r>
            <a:endParaRPr lang="en-US" sz="2800">
              <a:latin typeface="Open Sans" panose="020B0606030504020204" pitchFamily="34" charset="0"/>
              <a:cs typeface="Calibri"/>
            </a:endParaRPr>
          </a:p>
          <a:p>
            <a:pPr algn="ctr">
              <a:lnSpc>
                <a:spcPct val="124000"/>
              </a:lnSpc>
              <a:spcBef>
                <a:spcPts val="0"/>
              </a:spcBef>
            </a:pPr>
            <a:endParaRPr lang="en-US" sz="28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17225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48ADDA-6576-405C-8C67-7B321506DFDD}"/>
              </a:ext>
            </a:extLst>
          </p:cNvPr>
          <p:cNvSpPr>
            <a:spLocks noGrp="1"/>
          </p:cNvSpPr>
          <p:nvPr>
            <p:ph idx="1"/>
          </p:nvPr>
        </p:nvSpPr>
        <p:spPr>
          <a:xfrm>
            <a:off x="228600" y="751150"/>
            <a:ext cx="8608540" cy="4144978"/>
          </a:xfrm>
        </p:spPr>
        <p:txBody>
          <a:bodyPr vert="horz" lIns="91440" tIns="45720" rIns="91440" bIns="45720" rtlCol="0" anchor="t">
            <a:noAutofit/>
          </a:bodyPr>
          <a:lstStyle/>
          <a:p>
            <a:pPr marL="0" lvl="1" indent="0">
              <a:lnSpc>
                <a:spcPct val="114000"/>
              </a:lnSpc>
              <a:spcBef>
                <a:spcPts val="0"/>
              </a:spcBef>
              <a:spcAft>
                <a:spcPts val="600"/>
              </a:spcAft>
              <a:buNone/>
            </a:pPr>
            <a:r>
              <a:rPr lang="en-US" sz="1300" b="1" kern="1200">
                <a:effectLst/>
                <a:latin typeface="Open Sans"/>
                <a:ea typeface="Open Sans" panose="020B0606030504020204" pitchFamily="34" charset="0"/>
                <a:cs typeface="Open Sans" panose="020B0606030504020204" pitchFamily="34" charset="0"/>
              </a:rPr>
              <a:t>Main Resources</a:t>
            </a:r>
          </a:p>
          <a:p>
            <a:pPr marL="288925" lvl="1">
              <a:lnSpc>
                <a:spcPct val="114000"/>
              </a:lnSpc>
              <a:spcBef>
                <a:spcPts val="0"/>
              </a:spcBef>
              <a:spcAft>
                <a:spcPts val="400"/>
              </a:spcAft>
            </a:pPr>
            <a:r>
              <a:rPr lang="en-US" sz="1300" kern="1200">
                <a:effectLst/>
                <a:latin typeface="Open Sans"/>
                <a:ea typeface="Open Sans" panose="020B0606030504020204" pitchFamily="34" charset="0"/>
                <a:cs typeface="Open Sans" panose="020B0606030504020204" pitchFamily="34" charset="0"/>
              </a:rPr>
              <a:t>Monthly Action Sheets: </a:t>
            </a:r>
            <a:r>
              <a:rPr lang="en-US" sz="1300">
                <a:latin typeface="Open Sans"/>
                <a:ea typeface="Open Sans" panose="020B0606030504020204" pitchFamily="34" charset="0"/>
                <a:cs typeface="Open Sans" panose="020B0606030504020204" pitchFamily="34" charset="0"/>
                <a:hlinkClick r:id="rId3"/>
              </a:rPr>
              <a:t>https://results.org/volunteers/monthly-actions/</a:t>
            </a:r>
            <a:r>
              <a:rPr lang="en-US" sz="1300">
                <a:latin typeface="Open Sans"/>
                <a:ea typeface="Open Sans" panose="020B0606030504020204" pitchFamily="34" charset="0"/>
                <a:cs typeface="Open Sans" panose="020B0606030504020204" pitchFamily="34" charset="0"/>
              </a:rPr>
              <a:t>  </a:t>
            </a:r>
            <a:endParaRPr lang="en-US" sz="1300" kern="1200">
              <a:effectLst/>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1300">
                <a:latin typeface="Open Sans"/>
                <a:ea typeface="Open Sans" panose="020B0606030504020204" pitchFamily="34" charset="0"/>
                <a:cs typeface="Open Sans" panose="020B0606030504020204" pitchFamily="34" charset="0"/>
              </a:rPr>
              <a:t>Lobby Resources: </a:t>
            </a:r>
            <a:r>
              <a:rPr lang="en-US" sz="1300">
                <a:latin typeface="Open Sans"/>
                <a:ea typeface="Open Sans" panose="020B0606030504020204" pitchFamily="34" charset="0"/>
                <a:cs typeface="Open Sans" panose="020B0606030504020204" pitchFamily="34" charset="0"/>
                <a:hlinkClick r:id="rId4"/>
              </a:rPr>
              <a:t>https://results.org/volunteers/lobbying/</a:t>
            </a:r>
            <a:endParaRPr lang="en-US" sz="1300">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1300" kern="1200">
                <a:effectLst/>
                <a:latin typeface="Open Sans"/>
                <a:ea typeface="Open Sans" panose="020B0606030504020204" pitchFamily="34" charset="0"/>
                <a:cs typeface="Open Sans" panose="020B0606030504020204" pitchFamily="34" charset="0"/>
              </a:rPr>
              <a:t>Laser Talks: </a:t>
            </a:r>
            <a:r>
              <a:rPr lang="en-US" sz="1300">
                <a:latin typeface="Open Sans"/>
                <a:ea typeface="Open Sans" panose="020B0606030504020204" pitchFamily="34" charset="0"/>
                <a:cs typeface="Open Sans" panose="020B0606030504020204" pitchFamily="34" charset="0"/>
                <a:hlinkClick r:id="rId5"/>
              </a:rPr>
              <a:t>https://results.org/volunteers/laser-talks/</a:t>
            </a:r>
            <a:r>
              <a:rPr lang="en-US" sz="1300">
                <a:latin typeface="Open Sans"/>
                <a:ea typeface="Open Sans" panose="020B0606030504020204" pitchFamily="34" charset="0"/>
                <a:cs typeface="Open Sans" panose="020B0606030504020204" pitchFamily="34" charset="0"/>
              </a:rPr>
              <a:t> </a:t>
            </a:r>
            <a:endParaRPr lang="en-US" sz="1300" kern="1200">
              <a:effectLst/>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1300">
                <a:latin typeface="Open Sans"/>
                <a:ea typeface="Open Sans" panose="020B0606030504020204" pitchFamily="34" charset="0"/>
                <a:cs typeface="Open Sans" panose="020B0606030504020204" pitchFamily="34" charset="0"/>
              </a:rPr>
              <a:t>Lobby Report Form: </a:t>
            </a:r>
            <a:r>
              <a:rPr lang="en-US" sz="1200">
                <a:latin typeface="Open Sans"/>
                <a:ea typeface="Open Sans" panose="020B0606030504020204" pitchFamily="34" charset="0"/>
                <a:cs typeface="Open Sans" panose="020B0606030504020204" pitchFamily="34" charset="0"/>
                <a:hlinkClick r:id="rId6"/>
              </a:rPr>
              <a:t>www.</a:t>
            </a:r>
            <a:r>
              <a:rPr lang="en-US" sz="1200" i="0">
                <a:solidFill>
                  <a:srgbClr val="212529"/>
                </a:solidFill>
                <a:effectLst/>
                <a:latin typeface="Open Sans"/>
                <a:ea typeface="Open Sans" panose="020B0606030504020204" pitchFamily="34" charset="0"/>
                <a:cs typeface="Open Sans" panose="020B0606030504020204" pitchFamily="34" charset="0"/>
                <a:hlinkClick r:id="rId6"/>
              </a:rPr>
              <a:t>tinyurl.com/RESLobbyReport</a:t>
            </a:r>
            <a:r>
              <a:rPr lang="en-US" sz="1200">
                <a:solidFill>
                  <a:srgbClr val="212529"/>
                </a:solidFill>
                <a:latin typeface="Open Sans"/>
                <a:ea typeface="Open Sans" panose="020B0606030504020204" pitchFamily="34" charset="0"/>
                <a:cs typeface="Open Sans" panose="020B0606030504020204" pitchFamily="34" charset="0"/>
              </a:rPr>
              <a:t>  </a:t>
            </a:r>
            <a:endParaRPr lang="en-US" sz="1200" i="0">
              <a:solidFill>
                <a:srgbClr val="212529"/>
              </a:solidFill>
              <a:effectLst/>
              <a:latin typeface="Open Sans" panose="020B0606030504020204" pitchFamily="34" charset="0"/>
              <a:ea typeface="Open Sans" panose="020B0606030504020204" pitchFamily="34" charset="0"/>
              <a:cs typeface="Open Sans" panose="020B0606030504020204" pitchFamily="34" charset="0"/>
            </a:endParaRPr>
          </a:p>
          <a:p>
            <a:pPr marL="3175" lvl="1" indent="0">
              <a:lnSpc>
                <a:spcPct val="114000"/>
              </a:lnSpc>
              <a:spcBef>
                <a:spcPts val="0"/>
              </a:spcBef>
              <a:spcAft>
                <a:spcPts val="600"/>
              </a:spcAft>
              <a:buNone/>
            </a:pPr>
            <a:r>
              <a:rPr lang="en-US" sz="1300" b="1" kern="1200">
                <a:effectLst/>
                <a:latin typeface="Open Sans"/>
                <a:ea typeface="Open Sans" panose="020B0606030504020204" pitchFamily="34" charset="0"/>
                <a:cs typeface="Open Sans" panose="020B0606030504020204" pitchFamily="34" charset="0"/>
              </a:rPr>
              <a:t>U.S. Poverty Resources</a:t>
            </a:r>
          </a:p>
          <a:p>
            <a:pPr marL="288925" lvl="1">
              <a:lnSpc>
                <a:spcPct val="114000"/>
              </a:lnSpc>
              <a:spcBef>
                <a:spcPts val="0"/>
              </a:spcBef>
              <a:spcAft>
                <a:spcPts val="400"/>
              </a:spcAft>
            </a:pPr>
            <a:r>
              <a:rPr lang="en-US" sz="1300" kern="1200">
                <a:effectLst/>
                <a:latin typeface="Open Sans"/>
                <a:ea typeface="Open Sans" panose="020B0606030504020204" pitchFamily="34" charset="0"/>
                <a:cs typeface="Open Sans" panose="020B0606030504020204" pitchFamily="34" charset="0"/>
              </a:rPr>
              <a:t>Census Household Pulse data </a:t>
            </a:r>
            <a:r>
              <a:rPr lang="en-US" sz="1300" u="sng">
                <a:latin typeface="Open Sans"/>
                <a:ea typeface="Open Sans" panose="020B0606030504020204" pitchFamily="34" charset="0"/>
                <a:cs typeface="Open Sans" panose="020B0606030504020204" pitchFamily="34" charset="0"/>
                <a:hlinkClick r:id="rId7"/>
              </a:rPr>
              <a:t>https://www.census.gov/data-tools/demo/hhp/#/?measures=EXR</a:t>
            </a:r>
            <a:r>
              <a:rPr lang="en-US" sz="1300" u="sng">
                <a:latin typeface="Open Sans"/>
                <a:ea typeface="Open Sans" panose="020B0606030504020204" pitchFamily="34" charset="0"/>
                <a:cs typeface="Open Sans" panose="020B0606030504020204" pitchFamily="34" charset="0"/>
              </a:rPr>
              <a:t> </a:t>
            </a:r>
            <a:r>
              <a:rPr lang="en-US" sz="1300">
                <a:latin typeface="Open Sans"/>
                <a:ea typeface="Open Sans" panose="020B0606030504020204" pitchFamily="34" charset="0"/>
                <a:cs typeface="Open Sans" panose="020B0606030504020204" pitchFamily="34" charset="0"/>
              </a:rPr>
              <a:t> </a:t>
            </a:r>
            <a:endParaRPr lang="en-US" sz="1300" kern="1200">
              <a:effectLst/>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1300" kern="1200">
                <a:effectLst/>
                <a:latin typeface="Open Sans"/>
                <a:ea typeface="Open Sans" panose="020B0606030504020204" pitchFamily="34" charset="0"/>
                <a:cs typeface="Open Sans" panose="020B0606030504020204" pitchFamily="34" charset="0"/>
              </a:rPr>
              <a:t>State housing data </a:t>
            </a:r>
            <a:r>
              <a:rPr lang="en-US" sz="1300" u="sng">
                <a:latin typeface="Open Sans"/>
                <a:ea typeface="Open Sans" panose="020B0606030504020204" pitchFamily="34" charset="0"/>
                <a:cs typeface="Open Sans" panose="020B0606030504020204" pitchFamily="34" charset="0"/>
                <a:hlinkClick r:id="rId8"/>
              </a:rPr>
              <a:t>https://nlihc.org/housing-needs-by-state</a:t>
            </a:r>
            <a:r>
              <a:rPr lang="en-US" sz="1300" u="sng">
                <a:latin typeface="Open Sans"/>
                <a:ea typeface="Open Sans" panose="020B0606030504020204" pitchFamily="34" charset="0"/>
                <a:cs typeface="Open Sans" panose="020B0606030504020204" pitchFamily="34" charset="0"/>
              </a:rPr>
              <a:t> </a:t>
            </a:r>
            <a:endParaRPr lang="en-US" sz="1300" kern="1200">
              <a:effectLst/>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1300" kern="1200">
                <a:effectLst/>
                <a:latin typeface="Open Sans"/>
                <a:ea typeface="Open Sans" panose="020B0606030504020204" pitchFamily="34" charset="0"/>
                <a:cs typeface="Open Sans" panose="020B0606030504020204" pitchFamily="34" charset="0"/>
              </a:rPr>
              <a:t>Columbia University poverty data on expanding CTC: </a:t>
            </a:r>
            <a:r>
              <a:rPr lang="en-US" sz="1300" i="0">
                <a:solidFill>
                  <a:srgbClr val="212529"/>
                </a:solidFill>
                <a:effectLst/>
                <a:latin typeface="Open Sans"/>
                <a:ea typeface="Open Sans" panose="020B0606030504020204" pitchFamily="34" charset="0"/>
                <a:cs typeface="Open Sans" panose="020B0606030504020204" pitchFamily="34" charset="0"/>
                <a:hlinkClick r:id="rId9"/>
              </a:rPr>
              <a:t>www.tinyurl.com/ColumbiaCTC</a:t>
            </a:r>
            <a:r>
              <a:rPr lang="en-US" sz="1300" i="0">
                <a:solidFill>
                  <a:srgbClr val="212529"/>
                </a:solidFill>
                <a:effectLst/>
                <a:latin typeface="Open Sans"/>
                <a:ea typeface="Open Sans" panose="020B0606030504020204" pitchFamily="34" charset="0"/>
                <a:cs typeface="Open Sans" panose="020B0606030504020204" pitchFamily="34" charset="0"/>
              </a:rPr>
              <a:t> and</a:t>
            </a:r>
            <a:r>
              <a:rPr lang="en-US" sz="1300">
                <a:solidFill>
                  <a:srgbClr val="212529"/>
                </a:solidFill>
                <a:latin typeface="Open Sans"/>
                <a:ea typeface="Open Sans" panose="020B0606030504020204" pitchFamily="34" charset="0"/>
                <a:cs typeface="Open Sans" panose="020B0606030504020204" pitchFamily="34" charset="0"/>
              </a:rPr>
              <a:t> expanding </a:t>
            </a:r>
            <a:r>
              <a:rPr lang="en-US" sz="1300" i="0">
                <a:solidFill>
                  <a:srgbClr val="212529"/>
                </a:solidFill>
                <a:effectLst/>
                <a:latin typeface="Open Sans"/>
                <a:ea typeface="Open Sans" panose="020B0606030504020204" pitchFamily="34" charset="0"/>
                <a:cs typeface="Open Sans" panose="020B0606030504020204" pitchFamily="34" charset="0"/>
              </a:rPr>
              <a:t>HCVs </a:t>
            </a:r>
            <a:r>
              <a:rPr lang="en-US" sz="1300">
                <a:solidFill>
                  <a:srgbClr val="212529"/>
                </a:solidFill>
                <a:latin typeface="Open Sans"/>
                <a:ea typeface="Open Sans" panose="020B0606030504020204" pitchFamily="34" charset="0"/>
                <a:cs typeface="Open Sans" panose="020B0606030504020204" pitchFamily="34" charset="0"/>
              </a:rPr>
              <a:t>with </a:t>
            </a:r>
            <a:r>
              <a:rPr lang="en-US" sz="1300" i="0">
                <a:solidFill>
                  <a:srgbClr val="212529"/>
                </a:solidFill>
                <a:effectLst/>
                <a:latin typeface="Open Sans"/>
                <a:ea typeface="Open Sans" panose="020B0606030504020204" pitchFamily="34" charset="0"/>
                <a:cs typeface="Open Sans" panose="020B0606030504020204" pitchFamily="34" charset="0"/>
              </a:rPr>
              <a:t>CTC:</a:t>
            </a:r>
            <a:r>
              <a:rPr lang="en-US" sz="1300">
                <a:solidFill>
                  <a:srgbClr val="212529"/>
                </a:solidFill>
                <a:latin typeface="Open Sans"/>
                <a:ea typeface="Open Sans" panose="020B0606030504020204" pitchFamily="34" charset="0"/>
                <a:cs typeface="Open Sans" panose="020B0606030504020204" pitchFamily="34" charset="0"/>
              </a:rPr>
              <a:t> </a:t>
            </a:r>
            <a:r>
              <a:rPr lang="en-US" sz="1300" i="0">
                <a:solidFill>
                  <a:srgbClr val="212529"/>
                </a:solidFill>
                <a:effectLst/>
                <a:latin typeface="Open Sans"/>
                <a:ea typeface="Open Sans" panose="020B0606030504020204" pitchFamily="34" charset="0"/>
                <a:cs typeface="Open Sans" panose="020B0606030504020204" pitchFamily="34" charset="0"/>
              </a:rPr>
              <a:t> </a:t>
            </a:r>
            <a:r>
              <a:rPr lang="en-US" sz="1300">
                <a:latin typeface="Open Sans"/>
                <a:ea typeface="Open Sans" panose="020B0606030504020204" pitchFamily="34" charset="0"/>
                <a:cs typeface="Open Sans" panose="020B0606030504020204" pitchFamily="34" charset="0"/>
                <a:hlinkClick r:id="rId10"/>
              </a:rPr>
              <a:t>www.</a:t>
            </a:r>
            <a:r>
              <a:rPr lang="en-US" sz="1300">
                <a:solidFill>
                  <a:srgbClr val="212529"/>
                </a:solidFill>
                <a:latin typeface="Open Sans"/>
                <a:ea typeface="Open Sans" panose="020B0606030504020204" pitchFamily="34" charset="0"/>
                <a:cs typeface="Open Sans" panose="020B0606030504020204" pitchFamily="34" charset="0"/>
                <a:hlinkClick r:id="rId10"/>
              </a:rPr>
              <a:t>tinyurl.com/ColumbiaHousingCTC</a:t>
            </a:r>
            <a:r>
              <a:rPr lang="en-US" sz="1300">
                <a:solidFill>
                  <a:srgbClr val="212529"/>
                </a:solidFill>
                <a:latin typeface="Open Sans"/>
                <a:ea typeface="Open Sans" panose="020B0606030504020204" pitchFamily="34" charset="0"/>
                <a:cs typeface="Open Sans" panose="020B0606030504020204" pitchFamily="34" charset="0"/>
              </a:rPr>
              <a:t>  </a:t>
            </a:r>
            <a:endParaRPr lang="en-US" sz="1300" i="0">
              <a:solidFill>
                <a:srgbClr val="212529"/>
              </a:solidFill>
              <a:effectLst/>
              <a:latin typeface="Open Sans" panose="020B0606030504020204" pitchFamily="34" charset="0"/>
              <a:ea typeface="Open Sans" panose="020B0606030504020204" pitchFamily="34" charset="0"/>
              <a:cs typeface="Open Sans" panose="020B0606030504020204" pitchFamily="34" charset="0"/>
            </a:endParaRPr>
          </a:p>
          <a:p>
            <a:pPr marL="3175" lvl="1" indent="0">
              <a:lnSpc>
                <a:spcPct val="114000"/>
              </a:lnSpc>
              <a:spcBef>
                <a:spcPts val="0"/>
              </a:spcBef>
              <a:spcAft>
                <a:spcPts val="600"/>
              </a:spcAft>
              <a:buNone/>
            </a:pPr>
            <a:r>
              <a:rPr lang="en-US" sz="1300" b="1">
                <a:latin typeface="Open Sans"/>
                <a:ea typeface="Open Sans" panose="020B0606030504020204" pitchFamily="34" charset="0"/>
                <a:cs typeface="Open Sans" panose="020B0606030504020204" pitchFamily="34" charset="0"/>
              </a:rPr>
              <a:t>Global Poverty Resources</a:t>
            </a:r>
            <a:endParaRPr lang="en-US" sz="1300" b="1" kern="1200">
              <a:solidFill>
                <a:schemeClr val="tx1"/>
              </a:solidFill>
              <a:effectLst/>
              <a:latin typeface="Open Sans"/>
              <a:ea typeface="Open Sans" panose="020B0606030504020204" pitchFamily="34" charset="0"/>
              <a:cs typeface="Open Sans" panose="020B0606030504020204" pitchFamily="34" charset="0"/>
            </a:endParaRPr>
          </a:p>
          <a:p>
            <a:pPr>
              <a:lnSpc>
                <a:spcPct val="114000"/>
              </a:lnSpc>
              <a:spcBef>
                <a:spcPts val="0"/>
              </a:spcBef>
              <a:spcAft>
                <a:spcPts val="400"/>
              </a:spcAft>
              <a:buFont typeface="Courier New" panose="02070309020205020404" pitchFamily="49" charset="0"/>
              <a:buChar char="o"/>
            </a:pPr>
            <a:r>
              <a:rPr lang="en-US" sz="1300">
                <a:latin typeface="Open Sans"/>
                <a:ea typeface="Open Sans" panose="020B0606030504020204" pitchFamily="34" charset="0"/>
                <a:cs typeface="Open Sans" panose="020B0606030504020204" pitchFamily="34" charset="0"/>
              </a:rPr>
              <a:t>FY2022 Global Appropriations Memos: </a:t>
            </a:r>
            <a:r>
              <a:rPr lang="en-US" sz="1300">
                <a:latin typeface="Open Sans"/>
                <a:ea typeface="Open Sans" panose="020B0606030504020204" pitchFamily="34" charset="0"/>
                <a:cs typeface="Open Sans" panose="020B0606030504020204" pitchFamily="34" charset="0"/>
                <a:hlinkClick r:id="rId11"/>
              </a:rPr>
              <a:t>https://results.org/resources/fy22-global-appropriations-memos/</a:t>
            </a:r>
            <a:r>
              <a:rPr lang="en-US" sz="1300">
                <a:latin typeface="Open Sans"/>
                <a:ea typeface="Open Sans" panose="020B0606030504020204" pitchFamily="34" charset="0"/>
                <a:cs typeface="Open Sans" panose="020B0606030504020204" pitchFamily="34" charset="0"/>
              </a:rPr>
              <a:t> </a:t>
            </a:r>
            <a:endParaRPr lang="en-US" sz="1300">
              <a:latin typeface="Open Sans" panose="020B0606030504020204" pitchFamily="34" charset="0"/>
              <a:ea typeface="Open Sans" panose="020B0606030504020204" pitchFamily="34" charset="0"/>
              <a:cs typeface="Open Sans" panose="020B0606030504020204" pitchFamily="34" charset="0"/>
            </a:endParaRPr>
          </a:p>
          <a:p>
            <a:pPr>
              <a:lnSpc>
                <a:spcPct val="113999"/>
              </a:lnSpc>
              <a:spcBef>
                <a:spcPts val="0"/>
              </a:spcBef>
              <a:spcAft>
                <a:spcPts val="400"/>
              </a:spcAft>
              <a:buFont typeface="Courier New" panose="02070309020205020404" pitchFamily="49" charset="0"/>
              <a:buChar char="o"/>
            </a:pPr>
            <a:r>
              <a:rPr lang="en-US" sz="1300">
                <a:latin typeface="Open Sans"/>
                <a:ea typeface="Open Sans" panose="020B0606030504020204" pitchFamily="34" charset="0"/>
                <a:cs typeface="Open Sans" panose="020B0606030504020204" pitchFamily="34" charset="0"/>
              </a:rPr>
              <a:t>GPE Case for Investment: </a:t>
            </a:r>
            <a:r>
              <a:rPr lang="en-US" sz="1300">
                <a:ea typeface="+mn-lt"/>
                <a:cs typeface="+mn-lt"/>
                <a:hlinkClick r:id="rId12"/>
              </a:rPr>
              <a:t>https://www.globalpartnership.org/financing-2025/case-for-investment</a:t>
            </a:r>
            <a:r>
              <a:rPr lang="en-US" sz="1300">
                <a:ea typeface="+mn-lt"/>
                <a:cs typeface="+mn-lt"/>
              </a:rPr>
              <a:t> </a:t>
            </a:r>
            <a:endParaRPr lang="en-US" sz="1300">
              <a:latin typeface="Open Sans" panose="020B0606030504020204" pitchFamily="34" charset="0"/>
              <a:ea typeface="Open Sans" panose="020B0606030504020204" pitchFamily="34" charset="0"/>
              <a:cs typeface="Open Sans" panose="020B0606030504020204" pitchFamily="34" charset="0"/>
            </a:endParaRPr>
          </a:p>
          <a:p>
            <a:pPr>
              <a:lnSpc>
                <a:spcPct val="113999"/>
              </a:lnSpc>
              <a:spcBef>
                <a:spcPts val="0"/>
              </a:spcBef>
              <a:spcAft>
                <a:spcPts val="400"/>
              </a:spcAft>
              <a:buFont typeface="Courier New" panose="02070309020205020404" pitchFamily="49" charset="0"/>
              <a:buChar char="o"/>
            </a:pPr>
            <a:r>
              <a:rPr lang="en-US" sz="1300">
                <a:latin typeface="Open Sans" panose="020B0606030504020204" pitchFamily="34" charset="0"/>
                <a:ea typeface="Open Sans" panose="020B0606030504020204" pitchFamily="34" charset="0"/>
                <a:cs typeface="Open Sans" panose="020B0606030504020204" pitchFamily="34" charset="0"/>
              </a:rPr>
              <a:t>UNICEF 2020 Malnutrition Estimates: </a:t>
            </a:r>
            <a:r>
              <a:rPr lang="en-US" sz="1300">
                <a:latin typeface="Open Sans" panose="020B0606030504020204" pitchFamily="34" charset="0"/>
                <a:ea typeface="Open Sans" panose="020B0606030504020204" pitchFamily="34" charset="0"/>
                <a:cs typeface="Open Sans" panose="020B0606030504020204" pitchFamily="34" charset="0"/>
                <a:hlinkClick r:id="rId13"/>
              </a:rPr>
              <a:t>https://www.unicef.org/media/69816/file/Joint-malnutrition-estimates-2020.pdf</a:t>
            </a:r>
            <a:r>
              <a:rPr lang="en-US" sz="1300">
                <a:latin typeface="Open Sans" panose="020B0606030504020204" pitchFamily="34" charset="0"/>
                <a:ea typeface="Open Sans" panose="020B0606030504020204" pitchFamily="34" charset="0"/>
                <a:cs typeface="Open Sans" panose="020B0606030504020204" pitchFamily="34" charset="0"/>
              </a:rPr>
              <a:t> </a:t>
            </a:r>
          </a:p>
          <a:p>
            <a:pPr algn="ctr">
              <a:lnSpc>
                <a:spcPct val="124000"/>
              </a:lnSpc>
              <a:spcBef>
                <a:spcPts val="0"/>
              </a:spcBef>
            </a:pPr>
            <a:endParaRPr lang="en-US" sz="2800">
              <a:latin typeface="Open Sans" panose="020B0606030504020204" pitchFamily="34" charset="0"/>
              <a:ea typeface="Open Sans" panose="020B0606030504020204" pitchFamily="34" charset="0"/>
              <a:cs typeface="Open Sans" panose="020B0606030504020204" pitchFamily="34" charset="0"/>
            </a:endParaRPr>
          </a:p>
          <a:p>
            <a:pPr algn="ctr">
              <a:lnSpc>
                <a:spcPct val="124000"/>
              </a:lnSpc>
              <a:spcBef>
                <a:spcPts val="0"/>
              </a:spcBef>
            </a:pPr>
            <a:endParaRPr lang="en-US" sz="2800" b="1">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6">
            <a:extLst>
              <a:ext uri="{FF2B5EF4-FFF2-40B4-BE49-F238E27FC236}">
                <a16:creationId xmlns:a16="http://schemas.microsoft.com/office/drawing/2014/main" id="{B38328F4-A02D-463F-89F5-259B479BEEDC}"/>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27</a:t>
            </a:fld>
            <a:endParaRPr lang="en-US">
              <a:solidFill>
                <a:schemeClr val="tx1"/>
              </a:solidFill>
            </a:endParaRPr>
          </a:p>
        </p:txBody>
      </p:sp>
      <p:sp>
        <p:nvSpPr>
          <p:cNvPr id="4" name="Title 1">
            <a:extLst>
              <a:ext uri="{FF2B5EF4-FFF2-40B4-BE49-F238E27FC236}">
                <a16:creationId xmlns:a16="http://schemas.microsoft.com/office/drawing/2014/main" id="{B9443825-57B1-4328-8F7E-A985C293A62D}"/>
              </a:ext>
            </a:extLst>
          </p:cNvPr>
          <p:cNvSpPr>
            <a:spLocks noGrp="1"/>
          </p:cNvSpPr>
          <p:nvPr>
            <p:ph type="title"/>
          </p:nvPr>
        </p:nvSpPr>
        <p:spPr>
          <a:xfrm>
            <a:off x="457200" y="107705"/>
            <a:ext cx="7559863" cy="857250"/>
          </a:xfrm>
        </p:spPr>
        <p:txBody>
          <a:bodyPr>
            <a:normAutofit/>
          </a:bodyPr>
          <a:lstStyle/>
          <a:p>
            <a:r>
              <a:rPr lang="en-US" sz="3200" b="1">
                <a:latin typeface="Open Sans"/>
              </a:rPr>
              <a:t>March Action Resources</a:t>
            </a:r>
          </a:p>
        </p:txBody>
      </p:sp>
    </p:spTree>
    <p:extLst>
      <p:ext uri="{BB962C8B-B14F-4D97-AF65-F5344CB8AC3E}">
        <p14:creationId xmlns:p14="http://schemas.microsoft.com/office/powerpoint/2010/main" val="1305407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DAD5D3C2-8209-4371-97C3-C5B8DE8633DC}"/>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28</a:t>
            </a:fld>
            <a:endParaRPr lang="en-US">
              <a:solidFill>
                <a:schemeClr val="tx1"/>
              </a:solidFill>
            </a:endParaRPr>
          </a:p>
        </p:txBody>
      </p:sp>
      <p:pic>
        <p:nvPicPr>
          <p:cNvPr id="7" name="Picture 6" descr="A picture containing logo&#10;&#10;Description automatically generated">
            <a:extLst>
              <a:ext uri="{FF2B5EF4-FFF2-40B4-BE49-F238E27FC236}">
                <a16:creationId xmlns:a16="http://schemas.microsoft.com/office/drawing/2014/main" id="{8A83B641-52CE-9C4D-8D34-E8E8517A6CD2}"/>
              </a:ext>
            </a:extLst>
          </p:cNvPr>
          <p:cNvPicPr>
            <a:picLocks noChangeAspect="1"/>
          </p:cNvPicPr>
          <p:nvPr/>
        </p:nvPicPr>
        <p:blipFill>
          <a:blip r:embed="rId2"/>
          <a:stretch>
            <a:fillRect/>
          </a:stretch>
        </p:blipFill>
        <p:spPr>
          <a:xfrm>
            <a:off x="2688492" y="2008696"/>
            <a:ext cx="3775847" cy="2337211"/>
          </a:xfrm>
          <a:prstGeom prst="rect">
            <a:avLst/>
          </a:prstGeom>
        </p:spPr>
      </p:pic>
      <p:sp>
        <p:nvSpPr>
          <p:cNvPr id="3" name="TextBox 2">
            <a:extLst>
              <a:ext uri="{FF2B5EF4-FFF2-40B4-BE49-F238E27FC236}">
                <a16:creationId xmlns:a16="http://schemas.microsoft.com/office/drawing/2014/main" id="{60CC9D81-B935-40F9-B0E3-E0C0566EBB3C}"/>
              </a:ext>
            </a:extLst>
          </p:cNvPr>
          <p:cNvSpPr txBox="1"/>
          <p:nvPr/>
        </p:nvSpPr>
        <p:spPr>
          <a:xfrm>
            <a:off x="1681503" y="379282"/>
            <a:ext cx="7104335" cy="13772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14000"/>
              </a:lnSpc>
              <a:spcAft>
                <a:spcPts val="1200"/>
              </a:spcAft>
            </a:pPr>
            <a:r>
              <a:rPr lang="en-US" sz="8000" b="1" i="1">
                <a:solidFill>
                  <a:srgbClr val="29B5CF"/>
                </a:solidFill>
                <a:latin typeface="Open Sans"/>
                <a:cs typeface="Calibri"/>
              </a:rPr>
              <a:t>Celebrations!</a:t>
            </a:r>
          </a:p>
        </p:txBody>
      </p:sp>
    </p:spTree>
    <p:extLst>
      <p:ext uri="{BB962C8B-B14F-4D97-AF65-F5344CB8AC3E}">
        <p14:creationId xmlns:p14="http://schemas.microsoft.com/office/powerpoint/2010/main" val="993776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DAD5D3C2-8209-4371-97C3-C5B8DE8633DC}"/>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29</a:t>
            </a:fld>
            <a:endParaRPr lang="en-US">
              <a:solidFill>
                <a:schemeClr val="tx1"/>
              </a:solidFill>
            </a:endParaRPr>
          </a:p>
        </p:txBody>
      </p:sp>
      <p:pic>
        <p:nvPicPr>
          <p:cNvPr id="7" name="Picture 6" descr="A picture containing logo&#10;&#10;Description automatically generated">
            <a:extLst>
              <a:ext uri="{FF2B5EF4-FFF2-40B4-BE49-F238E27FC236}">
                <a16:creationId xmlns:a16="http://schemas.microsoft.com/office/drawing/2014/main" id="{8A83B641-52CE-9C4D-8D34-E8E8517A6CD2}"/>
              </a:ext>
            </a:extLst>
          </p:cNvPr>
          <p:cNvPicPr>
            <a:picLocks noChangeAspect="1"/>
          </p:cNvPicPr>
          <p:nvPr/>
        </p:nvPicPr>
        <p:blipFill>
          <a:blip r:embed="rId2"/>
          <a:stretch>
            <a:fillRect/>
          </a:stretch>
        </p:blipFill>
        <p:spPr>
          <a:xfrm>
            <a:off x="308364" y="1356513"/>
            <a:ext cx="3775847" cy="2337211"/>
          </a:xfrm>
          <a:prstGeom prst="rect">
            <a:avLst/>
          </a:prstGeom>
        </p:spPr>
      </p:pic>
      <p:sp>
        <p:nvSpPr>
          <p:cNvPr id="3" name="TextBox 2">
            <a:extLst>
              <a:ext uri="{FF2B5EF4-FFF2-40B4-BE49-F238E27FC236}">
                <a16:creationId xmlns:a16="http://schemas.microsoft.com/office/drawing/2014/main" id="{60CC9D81-B935-40F9-B0E3-E0C0566EBB3C}"/>
              </a:ext>
            </a:extLst>
          </p:cNvPr>
          <p:cNvSpPr txBox="1"/>
          <p:nvPr/>
        </p:nvSpPr>
        <p:spPr>
          <a:xfrm>
            <a:off x="4572622" y="426349"/>
            <a:ext cx="4314071" cy="42884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lnSpc>
                <a:spcPct val="114000"/>
              </a:lnSpc>
              <a:spcAft>
                <a:spcPts val="1200"/>
              </a:spcAft>
              <a:buFont typeface="+mj-lt"/>
              <a:buAutoNum type="arabicPeriod"/>
            </a:pPr>
            <a:r>
              <a:rPr lang="en-US" sz="2800" b="1">
                <a:solidFill>
                  <a:srgbClr val="29B5CF"/>
                </a:solidFill>
                <a:latin typeface="Open Sans"/>
              </a:rPr>
              <a:t>Meet with all 100 Senate offices</a:t>
            </a:r>
          </a:p>
          <a:p>
            <a:pPr marL="342900" indent="-342900">
              <a:lnSpc>
                <a:spcPct val="114000"/>
              </a:lnSpc>
              <a:spcAft>
                <a:spcPts val="1200"/>
              </a:spcAft>
              <a:buFont typeface="+mj-lt"/>
              <a:buAutoNum type="arabicPeriod"/>
            </a:pPr>
            <a:r>
              <a:rPr lang="en-US" sz="2800" b="1">
                <a:solidFill>
                  <a:srgbClr val="29B5CF"/>
                </a:solidFill>
                <a:latin typeface="Open Sans"/>
              </a:rPr>
              <a:t>Meet with 3/4 of House offices</a:t>
            </a:r>
          </a:p>
          <a:p>
            <a:pPr marL="342900" indent="-342900">
              <a:lnSpc>
                <a:spcPct val="114000"/>
              </a:lnSpc>
              <a:spcAft>
                <a:spcPts val="1200"/>
              </a:spcAft>
              <a:buFont typeface="+mj-lt"/>
              <a:buAutoNum type="arabicPeriod"/>
            </a:pPr>
            <a:r>
              <a:rPr lang="en-US" sz="2800" b="1">
                <a:solidFill>
                  <a:srgbClr val="29B5CF"/>
                </a:solidFill>
                <a:latin typeface="Open Sans"/>
              </a:rPr>
              <a:t>Build a cadre of new RESULTS leaders with lived experiences of poverty</a:t>
            </a:r>
            <a:endParaRPr lang="en-US" sz="2800" b="1">
              <a:solidFill>
                <a:srgbClr val="29B5CF"/>
              </a:solidFill>
              <a:latin typeface="Open Sans"/>
              <a:cs typeface="Calibri"/>
            </a:endParaRPr>
          </a:p>
        </p:txBody>
      </p:sp>
    </p:spTree>
    <p:extLst>
      <p:ext uri="{BB962C8B-B14F-4D97-AF65-F5344CB8AC3E}">
        <p14:creationId xmlns:p14="http://schemas.microsoft.com/office/powerpoint/2010/main" val="407935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AB6E-32FD-47AF-8E74-3C0656574065}"/>
              </a:ext>
            </a:extLst>
          </p:cNvPr>
          <p:cNvSpPr>
            <a:spLocks noGrp="1"/>
          </p:cNvSpPr>
          <p:nvPr>
            <p:ph type="ctrTitle"/>
          </p:nvPr>
        </p:nvSpPr>
        <p:spPr>
          <a:xfrm>
            <a:off x="665018" y="133005"/>
            <a:ext cx="7793182" cy="2567334"/>
          </a:xfrm>
        </p:spPr>
        <p:txBody>
          <a:bodyPr>
            <a:normAutofit/>
          </a:bodyPr>
          <a:lstStyle/>
          <a:p>
            <a:r>
              <a:rPr lang="en-US" b="1">
                <a:latin typeface="Open Sans" panose="020B0606030504020204"/>
              </a:rPr>
              <a:t>Dr. Joanne Carter</a:t>
            </a:r>
            <a:br>
              <a:rPr lang="en-US">
                <a:latin typeface="Open Sans" panose="020B0606030504020204"/>
              </a:rPr>
            </a:br>
            <a:r>
              <a:rPr lang="en-US">
                <a:latin typeface="Open Sans" panose="020B0606030504020204"/>
              </a:rPr>
              <a:t>Executive Director</a:t>
            </a:r>
          </a:p>
        </p:txBody>
      </p:sp>
      <p:sp>
        <p:nvSpPr>
          <p:cNvPr id="4" name="Slide Number Placeholder 3">
            <a:extLst>
              <a:ext uri="{FF2B5EF4-FFF2-40B4-BE49-F238E27FC236}">
                <a16:creationId xmlns:a16="http://schemas.microsoft.com/office/drawing/2014/main" id="{EA6171B3-42C8-4800-A011-CCB2B8F5AE79}"/>
              </a:ext>
            </a:extLst>
          </p:cNvPr>
          <p:cNvSpPr>
            <a:spLocks noGrp="1"/>
          </p:cNvSpPr>
          <p:nvPr>
            <p:ph type="sldNum" sz="quarter" idx="12"/>
          </p:nvPr>
        </p:nvSpPr>
        <p:spPr/>
        <p:txBody>
          <a:bodyPr/>
          <a:lstStyle/>
          <a:p>
            <a:fld id="{307E6868-079E-1649-B8D1-459B42CE4DE3}" type="slidenum">
              <a:rPr lang="en-US" smtClean="0">
                <a:solidFill>
                  <a:schemeClr val="tx1"/>
                </a:solidFill>
              </a:rPr>
              <a:t>3</a:t>
            </a:fld>
            <a:endParaRPr lang="en-US">
              <a:solidFill>
                <a:schemeClr val="tx1"/>
              </a:solidFill>
            </a:endParaRPr>
          </a:p>
        </p:txBody>
      </p:sp>
      <p:pic>
        <p:nvPicPr>
          <p:cNvPr id="6" name="Picture 5">
            <a:extLst>
              <a:ext uri="{FF2B5EF4-FFF2-40B4-BE49-F238E27FC236}">
                <a16:creationId xmlns:a16="http://schemas.microsoft.com/office/drawing/2014/main" id="{D1022A04-A643-41FA-B9E4-7CE54137575B}"/>
              </a:ext>
            </a:extLst>
          </p:cNvPr>
          <p:cNvPicPr>
            <a:picLocks noChangeAspect="1"/>
          </p:cNvPicPr>
          <p:nvPr/>
        </p:nvPicPr>
        <p:blipFill>
          <a:blip r:embed="rId2"/>
          <a:stretch>
            <a:fillRect/>
          </a:stretch>
        </p:blipFill>
        <p:spPr>
          <a:xfrm>
            <a:off x="3486044" y="2444393"/>
            <a:ext cx="2149278" cy="2149278"/>
          </a:xfrm>
          <a:prstGeom prst="rect">
            <a:avLst/>
          </a:prstGeom>
        </p:spPr>
      </p:pic>
    </p:spTree>
    <p:extLst>
      <p:ext uri="{BB962C8B-B14F-4D97-AF65-F5344CB8AC3E}">
        <p14:creationId xmlns:p14="http://schemas.microsoft.com/office/powerpoint/2010/main" val="447076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E79E00-CDA5-441E-96BD-B2BFD7629598}"/>
              </a:ext>
            </a:extLst>
          </p:cNvPr>
          <p:cNvPicPr>
            <a:picLocks noChangeAspect="1"/>
          </p:cNvPicPr>
          <p:nvPr/>
        </p:nvPicPr>
        <p:blipFill>
          <a:blip r:embed="rId2"/>
          <a:stretch>
            <a:fillRect/>
          </a:stretch>
        </p:blipFill>
        <p:spPr>
          <a:xfrm>
            <a:off x="1131616" y="1105950"/>
            <a:ext cx="6880768" cy="3725199"/>
          </a:xfrm>
          <a:prstGeom prst="rect">
            <a:avLst/>
          </a:prstGeom>
        </p:spPr>
      </p:pic>
      <p:sp>
        <p:nvSpPr>
          <p:cNvPr id="15" name="Rectangle 14">
            <a:extLst>
              <a:ext uri="{FF2B5EF4-FFF2-40B4-BE49-F238E27FC236}">
                <a16:creationId xmlns:a16="http://schemas.microsoft.com/office/drawing/2014/main" id="{EE43CD18-F585-BB47-832B-6E11FB15D486}"/>
              </a:ext>
            </a:extLst>
          </p:cNvPr>
          <p:cNvSpPr/>
          <p:nvPr/>
        </p:nvSpPr>
        <p:spPr>
          <a:xfrm>
            <a:off x="7760043" y="90616"/>
            <a:ext cx="1285103" cy="109725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0E09663F-1E54-2544-8FE2-80DA0C7C74EA}"/>
              </a:ext>
            </a:extLst>
          </p:cNvPr>
          <p:cNvSpPr txBox="1"/>
          <p:nvPr/>
        </p:nvSpPr>
        <p:spPr>
          <a:xfrm>
            <a:off x="1190445" y="408412"/>
            <a:ext cx="5357004" cy="46166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Total Meetings: </a:t>
            </a:r>
            <a:r>
              <a:rPr lang="en-US" sz="2400" b="1">
                <a:solidFill>
                  <a:srgbClr val="000000"/>
                </a:solidFill>
                <a:latin typeface="Open Sans"/>
                <a:ea typeface="Open Sans" panose="020B0606030504020204" pitchFamily="34" charset="0"/>
                <a:cs typeface="Open Sans" panose="020B0606030504020204" pitchFamily="34" charset="0"/>
              </a:rPr>
              <a:t>131</a:t>
            </a:r>
            <a:endParaRPr kumimoji="0" lang="en-US" sz="2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6">
            <a:extLst>
              <a:ext uri="{FF2B5EF4-FFF2-40B4-BE49-F238E27FC236}">
                <a16:creationId xmlns:a16="http://schemas.microsoft.com/office/drawing/2014/main" id="{0C5212FC-8D9C-4163-9D30-D52F231F0FA8}"/>
              </a:ext>
            </a:extLst>
          </p:cNvPr>
          <p:cNvSpPr>
            <a:spLocks noGrp="1"/>
          </p:cNvSpPr>
          <p:nvPr>
            <p:ph type="sldNum" sz="quarter" idx="12"/>
          </p:nvPr>
        </p:nvSpPr>
        <p:spPr>
          <a:xfrm>
            <a:off x="0" y="9834"/>
            <a:ext cx="457200" cy="273844"/>
          </a:xfrm>
        </p:spPr>
        <p:txBody>
          <a:bodyPr/>
          <a:lstStyle/>
          <a:p>
            <a:pPr algn="ctr"/>
            <a:fld id="{307E6868-079E-1649-B8D1-459B42CE4DE3}" type="slidenum">
              <a:rPr lang="en-US"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ctr"/>
              <a:t>30</a:t>
            </a:fld>
            <a:endParaRPr lang="en-US"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Logo&#10;&#10;Description automatically generated with medium confidence">
            <a:extLst>
              <a:ext uri="{FF2B5EF4-FFF2-40B4-BE49-F238E27FC236}">
                <a16:creationId xmlns:a16="http://schemas.microsoft.com/office/drawing/2014/main" id="{B2EC2A56-7577-489C-B7F3-0837A5384CF2}"/>
              </a:ext>
            </a:extLst>
          </p:cNvPr>
          <p:cNvPicPr>
            <a:picLocks noChangeAspect="1"/>
          </p:cNvPicPr>
          <p:nvPr/>
        </p:nvPicPr>
        <p:blipFill>
          <a:blip r:embed="rId3"/>
          <a:stretch>
            <a:fillRect/>
          </a:stretch>
        </p:blipFill>
        <p:spPr>
          <a:xfrm>
            <a:off x="7394995" y="214254"/>
            <a:ext cx="1535255" cy="973621"/>
          </a:xfrm>
          <a:prstGeom prst="rect">
            <a:avLst/>
          </a:prstGeom>
        </p:spPr>
      </p:pic>
      <p:sp>
        <p:nvSpPr>
          <p:cNvPr id="6" name="TextBox 5">
            <a:extLst>
              <a:ext uri="{FF2B5EF4-FFF2-40B4-BE49-F238E27FC236}">
                <a16:creationId xmlns:a16="http://schemas.microsoft.com/office/drawing/2014/main" id="{8F19C1AA-92A9-4DDE-80D0-B210E2516EE1}"/>
              </a:ext>
            </a:extLst>
          </p:cNvPr>
          <p:cNvSpPr txBox="1"/>
          <p:nvPr/>
        </p:nvSpPr>
        <p:spPr>
          <a:xfrm>
            <a:off x="7489252" y="4790023"/>
            <a:ext cx="1654748" cy="276999"/>
          </a:xfrm>
          <a:prstGeom prst="rect">
            <a:avLst/>
          </a:prstGeom>
          <a:noFill/>
        </p:spPr>
        <p:txBody>
          <a:bodyPr wrap="none" rtlCol="0">
            <a:spAutoFit/>
          </a:bodyPr>
          <a:lstStyle/>
          <a:p>
            <a:r>
              <a:rPr lang="en-US" sz="1200">
                <a:latin typeface="Open Sans" panose="020B0606030504020204" pitchFamily="34" charset="0"/>
                <a:ea typeface="Open Sans" panose="020B0606030504020204" pitchFamily="34" charset="0"/>
                <a:cs typeface="Open Sans" panose="020B0606030504020204" pitchFamily="34" charset="0"/>
              </a:rPr>
              <a:t>Updated on March 4</a:t>
            </a:r>
          </a:p>
        </p:txBody>
      </p:sp>
    </p:spTree>
    <p:extLst>
      <p:ext uri="{BB962C8B-B14F-4D97-AF65-F5344CB8AC3E}">
        <p14:creationId xmlns:p14="http://schemas.microsoft.com/office/powerpoint/2010/main" val="2117459653"/>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E79E00-CDA5-441E-96BD-B2BFD7629598}"/>
              </a:ext>
            </a:extLst>
          </p:cNvPr>
          <p:cNvPicPr>
            <a:picLocks noChangeAspect="1"/>
          </p:cNvPicPr>
          <p:nvPr/>
        </p:nvPicPr>
        <p:blipFill>
          <a:blip r:embed="rId2"/>
          <a:stretch>
            <a:fillRect/>
          </a:stretch>
        </p:blipFill>
        <p:spPr>
          <a:xfrm>
            <a:off x="1131616" y="1105950"/>
            <a:ext cx="6880768" cy="3725199"/>
          </a:xfrm>
          <a:prstGeom prst="rect">
            <a:avLst/>
          </a:prstGeom>
        </p:spPr>
      </p:pic>
      <p:sp>
        <p:nvSpPr>
          <p:cNvPr id="15" name="Rectangle 14">
            <a:extLst>
              <a:ext uri="{FF2B5EF4-FFF2-40B4-BE49-F238E27FC236}">
                <a16:creationId xmlns:a16="http://schemas.microsoft.com/office/drawing/2014/main" id="{EE43CD18-F585-BB47-832B-6E11FB15D486}"/>
              </a:ext>
            </a:extLst>
          </p:cNvPr>
          <p:cNvSpPr/>
          <p:nvPr/>
        </p:nvSpPr>
        <p:spPr>
          <a:xfrm>
            <a:off x="7760043" y="90616"/>
            <a:ext cx="1285103" cy="109725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0E09663F-1E54-2544-8FE2-80DA0C7C74EA}"/>
              </a:ext>
            </a:extLst>
          </p:cNvPr>
          <p:cNvSpPr txBox="1"/>
          <p:nvPr/>
        </p:nvSpPr>
        <p:spPr>
          <a:xfrm>
            <a:off x="1190445" y="408412"/>
            <a:ext cx="5357004" cy="46166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Total Meetings: </a:t>
            </a:r>
            <a:r>
              <a:rPr lang="en-US" sz="2400" b="1">
                <a:solidFill>
                  <a:srgbClr val="000000"/>
                </a:solidFill>
                <a:latin typeface="Open Sans"/>
                <a:ea typeface="Open Sans" panose="020B0606030504020204" pitchFamily="34" charset="0"/>
                <a:cs typeface="Open Sans" panose="020B0606030504020204" pitchFamily="34" charset="0"/>
              </a:rPr>
              <a:t>131</a:t>
            </a:r>
            <a:endParaRPr kumimoji="0" lang="en-US" sz="2400" b="1"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6">
            <a:extLst>
              <a:ext uri="{FF2B5EF4-FFF2-40B4-BE49-F238E27FC236}">
                <a16:creationId xmlns:a16="http://schemas.microsoft.com/office/drawing/2014/main" id="{0C5212FC-8D9C-4163-9D30-D52F231F0FA8}"/>
              </a:ext>
            </a:extLst>
          </p:cNvPr>
          <p:cNvSpPr>
            <a:spLocks noGrp="1"/>
          </p:cNvSpPr>
          <p:nvPr>
            <p:ph type="sldNum" sz="quarter" idx="12"/>
          </p:nvPr>
        </p:nvSpPr>
        <p:spPr>
          <a:xfrm>
            <a:off x="0" y="9834"/>
            <a:ext cx="457200" cy="273844"/>
          </a:xfrm>
        </p:spPr>
        <p:txBody>
          <a:bodyPr/>
          <a:lstStyle/>
          <a:p>
            <a:pPr algn="ctr"/>
            <a:fld id="{307E6868-079E-1649-B8D1-459B42CE4DE3}" type="slidenum">
              <a:rPr lang="en-US"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ctr"/>
              <a:t>31</a:t>
            </a:fld>
            <a:endParaRPr lang="en-US"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Logo&#10;&#10;Description automatically generated with medium confidence">
            <a:extLst>
              <a:ext uri="{FF2B5EF4-FFF2-40B4-BE49-F238E27FC236}">
                <a16:creationId xmlns:a16="http://schemas.microsoft.com/office/drawing/2014/main" id="{B2EC2A56-7577-489C-B7F3-0837A5384CF2}"/>
              </a:ext>
            </a:extLst>
          </p:cNvPr>
          <p:cNvPicPr>
            <a:picLocks noChangeAspect="1"/>
          </p:cNvPicPr>
          <p:nvPr/>
        </p:nvPicPr>
        <p:blipFill>
          <a:blip r:embed="rId3"/>
          <a:stretch>
            <a:fillRect/>
          </a:stretch>
        </p:blipFill>
        <p:spPr>
          <a:xfrm>
            <a:off x="7394995" y="214254"/>
            <a:ext cx="1535255" cy="973621"/>
          </a:xfrm>
          <a:prstGeom prst="rect">
            <a:avLst/>
          </a:prstGeom>
        </p:spPr>
      </p:pic>
      <p:pic>
        <p:nvPicPr>
          <p:cNvPr id="7" name="Picture 6" descr="A collage of a person&#10;&#10;Description automatically generated with medium confidence">
            <a:extLst>
              <a:ext uri="{FF2B5EF4-FFF2-40B4-BE49-F238E27FC236}">
                <a16:creationId xmlns:a16="http://schemas.microsoft.com/office/drawing/2014/main" id="{2998AADD-027D-440B-AE05-E85EC5C7C57B}"/>
              </a:ext>
            </a:extLst>
          </p:cNvPr>
          <p:cNvPicPr>
            <a:picLocks noChangeAspect="1"/>
          </p:cNvPicPr>
          <p:nvPr/>
        </p:nvPicPr>
        <p:blipFill>
          <a:blip r:embed="rId4"/>
          <a:stretch>
            <a:fillRect/>
          </a:stretch>
        </p:blipFill>
        <p:spPr>
          <a:xfrm>
            <a:off x="584170" y="955461"/>
            <a:ext cx="1212550" cy="557996"/>
          </a:xfrm>
          <a:prstGeom prst="rect">
            <a:avLst/>
          </a:prstGeom>
        </p:spPr>
      </p:pic>
      <p:pic>
        <p:nvPicPr>
          <p:cNvPr id="9" name="Picture 8" descr="A picture containing text, wall, indoor, screen&#10;&#10;Description automatically generated">
            <a:extLst>
              <a:ext uri="{FF2B5EF4-FFF2-40B4-BE49-F238E27FC236}">
                <a16:creationId xmlns:a16="http://schemas.microsoft.com/office/drawing/2014/main" id="{6C2B15E2-D5AD-44FC-8215-EDD044A0CFE9}"/>
              </a:ext>
            </a:extLst>
          </p:cNvPr>
          <p:cNvPicPr>
            <a:picLocks noChangeAspect="1"/>
          </p:cNvPicPr>
          <p:nvPr/>
        </p:nvPicPr>
        <p:blipFill>
          <a:blip r:embed="rId5"/>
          <a:stretch>
            <a:fillRect/>
          </a:stretch>
        </p:blipFill>
        <p:spPr>
          <a:xfrm>
            <a:off x="1751993" y="1587925"/>
            <a:ext cx="1372359" cy="833344"/>
          </a:xfrm>
          <a:prstGeom prst="rect">
            <a:avLst/>
          </a:prstGeom>
        </p:spPr>
      </p:pic>
      <p:pic>
        <p:nvPicPr>
          <p:cNvPr id="10" name="Picture 9" descr="A collage of a person&#10;&#10;Description automatically generated with low confidence">
            <a:extLst>
              <a:ext uri="{FF2B5EF4-FFF2-40B4-BE49-F238E27FC236}">
                <a16:creationId xmlns:a16="http://schemas.microsoft.com/office/drawing/2014/main" id="{331A4067-4474-4B70-B4BA-81D129A7F64A}"/>
              </a:ext>
            </a:extLst>
          </p:cNvPr>
          <p:cNvPicPr>
            <a:picLocks noChangeAspect="1"/>
          </p:cNvPicPr>
          <p:nvPr/>
        </p:nvPicPr>
        <p:blipFill>
          <a:blip r:embed="rId6"/>
          <a:stretch>
            <a:fillRect/>
          </a:stretch>
        </p:blipFill>
        <p:spPr>
          <a:xfrm>
            <a:off x="2611713" y="3419599"/>
            <a:ext cx="1448632" cy="814854"/>
          </a:xfrm>
          <a:prstGeom prst="rect">
            <a:avLst/>
          </a:prstGeom>
        </p:spPr>
      </p:pic>
      <p:pic>
        <p:nvPicPr>
          <p:cNvPr id="11" name="Picture 10" descr="A collage of a person&#10;&#10;Description automatically generated with medium confidence">
            <a:extLst>
              <a:ext uri="{FF2B5EF4-FFF2-40B4-BE49-F238E27FC236}">
                <a16:creationId xmlns:a16="http://schemas.microsoft.com/office/drawing/2014/main" id="{E5067494-B0A7-4EE9-A2EB-F2BAF706F1AC}"/>
              </a:ext>
            </a:extLst>
          </p:cNvPr>
          <p:cNvPicPr>
            <a:picLocks noChangeAspect="1"/>
          </p:cNvPicPr>
          <p:nvPr/>
        </p:nvPicPr>
        <p:blipFill>
          <a:blip r:embed="rId7"/>
          <a:stretch>
            <a:fillRect/>
          </a:stretch>
        </p:blipFill>
        <p:spPr>
          <a:xfrm>
            <a:off x="4368791" y="3981867"/>
            <a:ext cx="762000" cy="571500"/>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53C1B229-8F64-4208-A2FE-03C1B73CD92A}"/>
              </a:ext>
            </a:extLst>
          </p:cNvPr>
          <p:cNvPicPr>
            <a:picLocks noChangeAspect="1"/>
          </p:cNvPicPr>
          <p:nvPr/>
        </p:nvPicPr>
        <p:blipFill>
          <a:blip r:embed="rId8"/>
          <a:stretch>
            <a:fillRect/>
          </a:stretch>
        </p:blipFill>
        <p:spPr>
          <a:xfrm>
            <a:off x="3853281" y="2450046"/>
            <a:ext cx="1110755" cy="870077"/>
          </a:xfrm>
          <a:prstGeom prst="rect">
            <a:avLst/>
          </a:prstGeom>
        </p:spPr>
      </p:pic>
      <p:pic>
        <p:nvPicPr>
          <p:cNvPr id="14" name="Picture 13" descr="A collage of a person&#10;&#10;Description automatically generated with low confidence">
            <a:extLst>
              <a:ext uri="{FF2B5EF4-FFF2-40B4-BE49-F238E27FC236}">
                <a16:creationId xmlns:a16="http://schemas.microsoft.com/office/drawing/2014/main" id="{8C5FE1EF-0B38-48C3-A773-57794368D067}"/>
              </a:ext>
            </a:extLst>
          </p:cNvPr>
          <p:cNvPicPr>
            <a:picLocks noChangeAspect="1"/>
          </p:cNvPicPr>
          <p:nvPr/>
        </p:nvPicPr>
        <p:blipFill>
          <a:blip r:embed="rId9"/>
          <a:stretch>
            <a:fillRect/>
          </a:stretch>
        </p:blipFill>
        <p:spPr>
          <a:xfrm>
            <a:off x="5273202" y="3502308"/>
            <a:ext cx="751501" cy="415674"/>
          </a:xfrm>
          <a:prstGeom prst="rect">
            <a:avLst/>
          </a:prstGeom>
        </p:spPr>
      </p:pic>
      <p:pic>
        <p:nvPicPr>
          <p:cNvPr id="16" name="Picture 15" descr="A collage of a person&#10;&#10;Description automatically generated with low confidence">
            <a:extLst>
              <a:ext uri="{FF2B5EF4-FFF2-40B4-BE49-F238E27FC236}">
                <a16:creationId xmlns:a16="http://schemas.microsoft.com/office/drawing/2014/main" id="{E6187EEB-51B3-4C1D-9CAA-1288B2C3CF2C}"/>
              </a:ext>
            </a:extLst>
          </p:cNvPr>
          <p:cNvPicPr>
            <a:picLocks noChangeAspect="1"/>
          </p:cNvPicPr>
          <p:nvPr/>
        </p:nvPicPr>
        <p:blipFill>
          <a:blip r:embed="rId10"/>
          <a:stretch>
            <a:fillRect/>
          </a:stretch>
        </p:blipFill>
        <p:spPr>
          <a:xfrm>
            <a:off x="5322218" y="2586353"/>
            <a:ext cx="756592" cy="386604"/>
          </a:xfrm>
          <a:prstGeom prst="rect">
            <a:avLst/>
          </a:prstGeom>
        </p:spPr>
      </p:pic>
      <p:pic>
        <p:nvPicPr>
          <p:cNvPr id="17" name="Picture 16" descr="A collage of a person&#10;&#10;Description automatically generated with medium confidence">
            <a:extLst>
              <a:ext uri="{FF2B5EF4-FFF2-40B4-BE49-F238E27FC236}">
                <a16:creationId xmlns:a16="http://schemas.microsoft.com/office/drawing/2014/main" id="{890E20BC-CC50-40B8-9C8F-73179FDE020E}"/>
              </a:ext>
            </a:extLst>
          </p:cNvPr>
          <p:cNvPicPr>
            <a:picLocks noChangeAspect="1"/>
          </p:cNvPicPr>
          <p:nvPr/>
        </p:nvPicPr>
        <p:blipFill>
          <a:blip r:embed="rId11"/>
          <a:stretch>
            <a:fillRect/>
          </a:stretch>
        </p:blipFill>
        <p:spPr>
          <a:xfrm>
            <a:off x="4157114" y="1447181"/>
            <a:ext cx="1159522" cy="667921"/>
          </a:xfrm>
          <a:prstGeom prst="rect">
            <a:avLst/>
          </a:prstGeom>
        </p:spPr>
      </p:pic>
      <p:pic>
        <p:nvPicPr>
          <p:cNvPr id="18" name="Picture 17" descr="Graphical user interface, application&#10;&#10;Description automatically generated">
            <a:extLst>
              <a:ext uri="{FF2B5EF4-FFF2-40B4-BE49-F238E27FC236}">
                <a16:creationId xmlns:a16="http://schemas.microsoft.com/office/drawing/2014/main" id="{D3C7492C-2567-434E-86AE-8E21DC766503}"/>
              </a:ext>
            </a:extLst>
          </p:cNvPr>
          <p:cNvPicPr>
            <a:picLocks noChangeAspect="1"/>
          </p:cNvPicPr>
          <p:nvPr/>
        </p:nvPicPr>
        <p:blipFill>
          <a:blip r:embed="rId12"/>
          <a:stretch>
            <a:fillRect/>
          </a:stretch>
        </p:blipFill>
        <p:spPr>
          <a:xfrm flipH="1">
            <a:off x="5963624" y="1598769"/>
            <a:ext cx="1167650" cy="873305"/>
          </a:xfrm>
          <a:prstGeom prst="rect">
            <a:avLst/>
          </a:prstGeom>
        </p:spPr>
      </p:pic>
      <p:pic>
        <p:nvPicPr>
          <p:cNvPr id="19" name="Picture 18" descr="A collage of a person&#10;&#10;Description automatically generated with medium confidence">
            <a:extLst>
              <a:ext uri="{FF2B5EF4-FFF2-40B4-BE49-F238E27FC236}">
                <a16:creationId xmlns:a16="http://schemas.microsoft.com/office/drawing/2014/main" id="{BBF4938E-5C53-4DC2-AB81-B06C303B2C56}"/>
              </a:ext>
            </a:extLst>
          </p:cNvPr>
          <p:cNvPicPr>
            <a:picLocks noChangeAspect="1"/>
          </p:cNvPicPr>
          <p:nvPr/>
        </p:nvPicPr>
        <p:blipFill>
          <a:blip r:embed="rId13"/>
          <a:stretch>
            <a:fillRect/>
          </a:stretch>
        </p:blipFill>
        <p:spPr>
          <a:xfrm>
            <a:off x="6488070" y="3952694"/>
            <a:ext cx="1123387" cy="752078"/>
          </a:xfrm>
          <a:prstGeom prst="rect">
            <a:avLst/>
          </a:prstGeom>
        </p:spPr>
      </p:pic>
      <p:pic>
        <p:nvPicPr>
          <p:cNvPr id="20" name="Picture 19" descr="A collage of a person&#10;&#10;Description automatically generated with low confidence">
            <a:extLst>
              <a:ext uri="{FF2B5EF4-FFF2-40B4-BE49-F238E27FC236}">
                <a16:creationId xmlns:a16="http://schemas.microsoft.com/office/drawing/2014/main" id="{6A834BF8-AC9D-4AF0-A268-B3B6EB825A96}"/>
              </a:ext>
            </a:extLst>
          </p:cNvPr>
          <p:cNvPicPr>
            <a:picLocks noChangeAspect="1"/>
          </p:cNvPicPr>
          <p:nvPr/>
        </p:nvPicPr>
        <p:blipFill>
          <a:blip r:embed="rId14"/>
          <a:stretch>
            <a:fillRect/>
          </a:stretch>
        </p:blipFill>
        <p:spPr>
          <a:xfrm>
            <a:off x="6672957" y="3269703"/>
            <a:ext cx="797505" cy="465211"/>
          </a:xfrm>
          <a:prstGeom prst="rect">
            <a:avLst/>
          </a:prstGeom>
        </p:spPr>
      </p:pic>
      <p:pic>
        <p:nvPicPr>
          <p:cNvPr id="21" name="Picture 20" descr="A collage of a person&#10;&#10;Description automatically generated with low confidence">
            <a:extLst>
              <a:ext uri="{FF2B5EF4-FFF2-40B4-BE49-F238E27FC236}">
                <a16:creationId xmlns:a16="http://schemas.microsoft.com/office/drawing/2014/main" id="{200BC4E2-2D1B-4E12-B76C-FDAEAB62996C}"/>
              </a:ext>
            </a:extLst>
          </p:cNvPr>
          <p:cNvPicPr>
            <a:picLocks noChangeAspect="1"/>
          </p:cNvPicPr>
          <p:nvPr/>
        </p:nvPicPr>
        <p:blipFill>
          <a:blip r:embed="rId15"/>
          <a:stretch>
            <a:fillRect/>
          </a:stretch>
        </p:blipFill>
        <p:spPr>
          <a:xfrm>
            <a:off x="7176248" y="2234826"/>
            <a:ext cx="941632" cy="535553"/>
          </a:xfrm>
          <a:prstGeom prst="rect">
            <a:avLst/>
          </a:prstGeom>
        </p:spPr>
      </p:pic>
      <p:sp>
        <p:nvSpPr>
          <p:cNvPr id="6" name="TextBox 5">
            <a:extLst>
              <a:ext uri="{FF2B5EF4-FFF2-40B4-BE49-F238E27FC236}">
                <a16:creationId xmlns:a16="http://schemas.microsoft.com/office/drawing/2014/main" id="{9C4AAC08-9EA7-4166-A325-A31259EE4803}"/>
              </a:ext>
            </a:extLst>
          </p:cNvPr>
          <p:cNvSpPr txBox="1"/>
          <p:nvPr/>
        </p:nvSpPr>
        <p:spPr>
          <a:xfrm>
            <a:off x="1613214" y="4824364"/>
            <a:ext cx="558372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latin typeface="Open Sans"/>
              </a:rPr>
              <a:t>See full size images on social media by following #Voices4RESULTS</a:t>
            </a:r>
            <a:endParaRPr lang="en-US"/>
          </a:p>
        </p:txBody>
      </p:sp>
    </p:spTree>
    <p:extLst>
      <p:ext uri="{BB962C8B-B14F-4D97-AF65-F5344CB8AC3E}">
        <p14:creationId xmlns:p14="http://schemas.microsoft.com/office/powerpoint/2010/main" val="2779665313"/>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B38328F4-A02D-463F-89F5-259B479BEEDC}"/>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32</a:t>
            </a:fld>
            <a:endParaRPr lang="en-US">
              <a:solidFill>
                <a:schemeClr val="tx1"/>
              </a:solidFill>
            </a:endParaRPr>
          </a:p>
        </p:txBody>
      </p:sp>
      <p:pic>
        <p:nvPicPr>
          <p:cNvPr id="10" name="Picture 9">
            <a:extLst>
              <a:ext uri="{FF2B5EF4-FFF2-40B4-BE49-F238E27FC236}">
                <a16:creationId xmlns:a16="http://schemas.microsoft.com/office/drawing/2014/main" id="{ED30B469-2D5B-4231-A50F-CFA70558554C}"/>
              </a:ext>
            </a:extLst>
          </p:cNvPr>
          <p:cNvPicPr>
            <a:picLocks noChangeAspect="1"/>
          </p:cNvPicPr>
          <p:nvPr/>
        </p:nvPicPr>
        <p:blipFill>
          <a:blip r:embed="rId3"/>
          <a:stretch>
            <a:fillRect/>
          </a:stretch>
        </p:blipFill>
        <p:spPr>
          <a:xfrm>
            <a:off x="457200" y="146756"/>
            <a:ext cx="6373931" cy="5012411"/>
          </a:xfrm>
          <a:prstGeom prst="rect">
            <a:avLst/>
          </a:prstGeom>
        </p:spPr>
      </p:pic>
      <p:pic>
        <p:nvPicPr>
          <p:cNvPr id="12" name="Picture 11">
            <a:extLst>
              <a:ext uri="{FF2B5EF4-FFF2-40B4-BE49-F238E27FC236}">
                <a16:creationId xmlns:a16="http://schemas.microsoft.com/office/drawing/2014/main" id="{1FC6024C-3014-4737-8001-EC0A37C45282}"/>
              </a:ext>
            </a:extLst>
          </p:cNvPr>
          <p:cNvPicPr>
            <a:picLocks noChangeAspect="1"/>
          </p:cNvPicPr>
          <p:nvPr/>
        </p:nvPicPr>
        <p:blipFill>
          <a:blip r:embed="rId4"/>
          <a:stretch>
            <a:fillRect/>
          </a:stretch>
        </p:blipFill>
        <p:spPr>
          <a:xfrm>
            <a:off x="4018396" y="1826455"/>
            <a:ext cx="3874320" cy="2511922"/>
          </a:xfrm>
          <a:prstGeom prst="rect">
            <a:avLst/>
          </a:prstGeom>
        </p:spPr>
      </p:pic>
      <p:sp>
        <p:nvSpPr>
          <p:cNvPr id="5" name="TextBox 4">
            <a:extLst>
              <a:ext uri="{FF2B5EF4-FFF2-40B4-BE49-F238E27FC236}">
                <a16:creationId xmlns:a16="http://schemas.microsoft.com/office/drawing/2014/main" id="{ACBC8706-E705-42DA-8BBF-639654C14415}"/>
              </a:ext>
            </a:extLst>
          </p:cNvPr>
          <p:cNvSpPr txBox="1"/>
          <p:nvPr/>
        </p:nvSpPr>
        <p:spPr>
          <a:xfrm>
            <a:off x="7489252" y="4790023"/>
            <a:ext cx="1654748" cy="276999"/>
          </a:xfrm>
          <a:prstGeom prst="rect">
            <a:avLst/>
          </a:prstGeom>
          <a:noFill/>
        </p:spPr>
        <p:txBody>
          <a:bodyPr wrap="none" rtlCol="0">
            <a:spAutoFit/>
          </a:bodyPr>
          <a:lstStyle/>
          <a:p>
            <a:r>
              <a:rPr lang="en-US" sz="1200">
                <a:latin typeface="Open Sans" panose="020B0606030504020204" pitchFamily="34" charset="0"/>
                <a:ea typeface="Open Sans" panose="020B0606030504020204" pitchFamily="34" charset="0"/>
                <a:cs typeface="Open Sans" panose="020B0606030504020204" pitchFamily="34" charset="0"/>
              </a:rPr>
              <a:t>Updated on March 4</a:t>
            </a:r>
          </a:p>
        </p:txBody>
      </p:sp>
      <p:sp>
        <p:nvSpPr>
          <p:cNvPr id="2" name="Oval 1">
            <a:extLst>
              <a:ext uri="{FF2B5EF4-FFF2-40B4-BE49-F238E27FC236}">
                <a16:creationId xmlns:a16="http://schemas.microsoft.com/office/drawing/2014/main" id="{3D876C7B-0FD2-4F09-81DD-37D7CF48F1F2}"/>
              </a:ext>
            </a:extLst>
          </p:cNvPr>
          <p:cNvSpPr/>
          <p:nvPr/>
        </p:nvSpPr>
        <p:spPr>
          <a:xfrm>
            <a:off x="1908330" y="866898"/>
            <a:ext cx="1416760" cy="843149"/>
          </a:xfrm>
          <a:prstGeom prst="ellipse">
            <a:avLst/>
          </a:prstGeom>
          <a:noFill/>
          <a:ln w="50800">
            <a:solidFill>
              <a:srgbClr val="D500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AD9495E-84A3-4877-A175-DF1379FFAF75}"/>
              </a:ext>
            </a:extLst>
          </p:cNvPr>
          <p:cNvSpPr/>
          <p:nvPr/>
        </p:nvSpPr>
        <p:spPr>
          <a:xfrm>
            <a:off x="457200" y="2008614"/>
            <a:ext cx="2159510" cy="972092"/>
          </a:xfrm>
          <a:prstGeom prst="ellipse">
            <a:avLst/>
          </a:prstGeom>
          <a:noFill/>
          <a:ln w="50800">
            <a:solidFill>
              <a:srgbClr val="D500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F4883E1-633E-45A9-8178-CAE3B5DC0CF2}"/>
              </a:ext>
            </a:extLst>
          </p:cNvPr>
          <p:cNvSpPr/>
          <p:nvPr/>
        </p:nvSpPr>
        <p:spPr>
          <a:xfrm>
            <a:off x="1785437" y="4705642"/>
            <a:ext cx="1662546" cy="406437"/>
          </a:xfrm>
          <a:prstGeom prst="ellipse">
            <a:avLst/>
          </a:prstGeom>
          <a:noFill/>
          <a:ln w="50800">
            <a:solidFill>
              <a:srgbClr val="D500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D67F8E6-3BB3-42B2-863C-32BD821AE4D2}"/>
              </a:ext>
            </a:extLst>
          </p:cNvPr>
          <p:cNvSpPr/>
          <p:nvPr/>
        </p:nvSpPr>
        <p:spPr>
          <a:xfrm>
            <a:off x="3455721" y="805123"/>
            <a:ext cx="1416760" cy="843149"/>
          </a:xfrm>
          <a:prstGeom prst="ellipse">
            <a:avLst/>
          </a:prstGeom>
          <a:noFill/>
          <a:ln w="508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86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B38328F4-A02D-463F-89F5-259B479BEEDC}"/>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33</a:t>
            </a:fld>
            <a:endParaRPr lang="en-US">
              <a:solidFill>
                <a:schemeClr val="tx1"/>
              </a:solidFill>
            </a:endParaRPr>
          </a:p>
        </p:txBody>
      </p:sp>
      <p:sp>
        <p:nvSpPr>
          <p:cNvPr id="4" name="Content Placeholder 3">
            <a:extLst>
              <a:ext uri="{FF2B5EF4-FFF2-40B4-BE49-F238E27FC236}">
                <a16:creationId xmlns:a16="http://schemas.microsoft.com/office/drawing/2014/main" id="{55FA7774-6AD5-4E09-8B6C-C8A22D788654}"/>
              </a:ext>
            </a:extLst>
          </p:cNvPr>
          <p:cNvSpPr>
            <a:spLocks noGrp="1"/>
          </p:cNvSpPr>
          <p:nvPr>
            <p:ph idx="1"/>
          </p:nvPr>
        </p:nvSpPr>
        <p:spPr>
          <a:xfrm>
            <a:off x="5340012" y="1349886"/>
            <a:ext cx="3246120" cy="3504501"/>
          </a:xfrm>
        </p:spPr>
        <p:txBody>
          <a:bodyPr vert="horz" lIns="91440" tIns="45720" rIns="91440" bIns="45720" rtlCol="0" anchor="t">
            <a:normAutofit lnSpcReduction="10000"/>
          </a:bodyPr>
          <a:lstStyle/>
          <a:p>
            <a:pPr marL="0" indent="0" algn="ctr">
              <a:lnSpc>
                <a:spcPct val="114000"/>
              </a:lnSpc>
              <a:buNone/>
            </a:pPr>
            <a:r>
              <a:rPr lang="en-US" sz="2000">
                <a:latin typeface="Open Sans" panose="020B0606030504020204"/>
                <a:ea typeface="Open Sans" panose="020B0606030504020204" pitchFamily="34" charset="0"/>
                <a:cs typeface="Open Sans" panose="020B0606030504020204" pitchFamily="34" charset="0"/>
              </a:rPr>
              <a:t>Congratulations to new volunteers </a:t>
            </a:r>
            <a:r>
              <a:rPr lang="en-US" sz="2000" b="1">
                <a:effectLst/>
                <a:latin typeface="Open Sans" panose="020B0606030504020204"/>
                <a:ea typeface="Times" panose="02020603050405020304" pitchFamily="18" charset="0"/>
              </a:rPr>
              <a:t>Courtney Cohen, Sarah Izabel, and Beth Prevo </a:t>
            </a:r>
            <a:r>
              <a:rPr lang="en-US" sz="2000">
                <a:effectLst/>
                <a:latin typeface="Open Sans" panose="020B0606030504020204"/>
                <a:ea typeface="Times" panose="02020603050405020304" pitchFamily="18" charset="0"/>
              </a:rPr>
              <a:t>for already getting a </a:t>
            </a:r>
            <a:r>
              <a:rPr lang="en-US" sz="2000">
                <a:latin typeface="Open Sans" panose="020B0606030504020204"/>
                <a:ea typeface="Times" panose="02020603050405020304" pitchFamily="18" charset="0"/>
              </a:rPr>
              <a:t>BINGO</a:t>
            </a:r>
            <a:r>
              <a:rPr lang="en-US" sz="2000">
                <a:effectLst/>
                <a:latin typeface="Open Sans" panose="020B0606030504020204"/>
                <a:ea typeface="Times" panose="02020603050405020304" pitchFamily="18" charset="0"/>
              </a:rPr>
              <a:t> this year!</a:t>
            </a:r>
          </a:p>
          <a:p>
            <a:pPr marL="0" indent="0" algn="ctr">
              <a:lnSpc>
                <a:spcPct val="114000"/>
              </a:lnSpc>
              <a:buNone/>
            </a:pPr>
            <a:endParaRPr lang="en-US" sz="1600">
              <a:latin typeface="Open Sans"/>
              <a:ea typeface="Open Sans" panose="020B0606030504020204" pitchFamily="34" charset="0"/>
              <a:cs typeface="Open Sans" panose="020B0606030504020204" pitchFamily="34" charset="0"/>
            </a:endParaRPr>
          </a:p>
          <a:p>
            <a:pPr marL="0" indent="0" algn="ctr">
              <a:lnSpc>
                <a:spcPct val="114000"/>
              </a:lnSpc>
              <a:buNone/>
            </a:pPr>
            <a:r>
              <a:rPr lang="en-US" sz="1600">
                <a:latin typeface="Open Sans"/>
                <a:ea typeface="Open Sans" panose="020B0606030504020204" pitchFamily="34" charset="0"/>
                <a:cs typeface="Open Sans" panose="020B0606030504020204" pitchFamily="34" charset="0"/>
              </a:rPr>
              <a:t>If you’d like to play, find the game card and instructions here: </a:t>
            </a:r>
          </a:p>
          <a:p>
            <a:pPr marL="0" indent="0" algn="ctr">
              <a:lnSpc>
                <a:spcPct val="113999"/>
              </a:lnSpc>
              <a:buNone/>
            </a:pPr>
            <a:r>
              <a:rPr lang="en-US" sz="1600" b="1">
                <a:solidFill>
                  <a:srgbClr val="ED1944"/>
                </a:solidFill>
                <a:latin typeface="Open Sans" panose="020B0606030504020204"/>
                <a:ea typeface="+mn-lt"/>
                <a:cs typeface="+mn-lt"/>
              </a:rPr>
              <a:t>bit.ly/advocacy-bingo</a:t>
            </a:r>
            <a:endParaRPr lang="en-US" sz="1600" b="1">
              <a:solidFill>
                <a:srgbClr val="ED1944"/>
              </a:solidFill>
              <a:latin typeface="Open Sans" panose="020B0606030504020204"/>
            </a:endParaRPr>
          </a:p>
        </p:txBody>
      </p:sp>
      <p:pic>
        <p:nvPicPr>
          <p:cNvPr id="7" name="Picture 6">
            <a:extLst>
              <a:ext uri="{FF2B5EF4-FFF2-40B4-BE49-F238E27FC236}">
                <a16:creationId xmlns:a16="http://schemas.microsoft.com/office/drawing/2014/main" id="{DAA0B354-1881-462F-8B35-4E864F708D8E}"/>
              </a:ext>
            </a:extLst>
          </p:cNvPr>
          <p:cNvPicPr>
            <a:picLocks noChangeAspect="1"/>
          </p:cNvPicPr>
          <p:nvPr/>
        </p:nvPicPr>
        <p:blipFill>
          <a:blip r:embed="rId3"/>
          <a:stretch>
            <a:fillRect/>
          </a:stretch>
        </p:blipFill>
        <p:spPr>
          <a:xfrm>
            <a:off x="842309" y="723901"/>
            <a:ext cx="4164031" cy="4236720"/>
          </a:xfrm>
          <a:prstGeom prst="rect">
            <a:avLst/>
          </a:prstGeom>
        </p:spPr>
      </p:pic>
      <p:sp>
        <p:nvSpPr>
          <p:cNvPr id="8" name="TextBox 7">
            <a:extLst>
              <a:ext uri="{FF2B5EF4-FFF2-40B4-BE49-F238E27FC236}">
                <a16:creationId xmlns:a16="http://schemas.microsoft.com/office/drawing/2014/main" id="{DCD74602-8862-47D2-A185-04442AA9E22A}"/>
              </a:ext>
            </a:extLst>
          </p:cNvPr>
          <p:cNvSpPr txBox="1"/>
          <p:nvPr/>
        </p:nvSpPr>
        <p:spPr>
          <a:xfrm>
            <a:off x="906781" y="283678"/>
            <a:ext cx="4017558"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ED1944"/>
                </a:solidFill>
                <a:effectLst/>
                <a:uLnTx/>
                <a:uFillTx/>
                <a:latin typeface="Open Sans" panose="020B0606030504020204" pitchFamily="34" charset="0"/>
                <a:ea typeface="Open Sans" panose="020B0606030504020204" pitchFamily="34" charset="0"/>
                <a:cs typeface="Open Sans" panose="020B0606030504020204" pitchFamily="34" charset="0"/>
              </a:rPr>
              <a:t>RESULTS Advocacy Bingo</a:t>
            </a:r>
          </a:p>
        </p:txBody>
      </p:sp>
      <p:sp>
        <p:nvSpPr>
          <p:cNvPr id="11" name="Rectangle 10">
            <a:extLst>
              <a:ext uri="{FF2B5EF4-FFF2-40B4-BE49-F238E27FC236}">
                <a16:creationId xmlns:a16="http://schemas.microsoft.com/office/drawing/2014/main" id="{3910B03F-4387-40EE-A070-EF94FFF6521D}"/>
              </a:ext>
            </a:extLst>
          </p:cNvPr>
          <p:cNvSpPr/>
          <p:nvPr/>
        </p:nvSpPr>
        <p:spPr>
          <a:xfrm>
            <a:off x="1005840" y="4142600"/>
            <a:ext cx="610750" cy="553998"/>
          </a:xfrm>
          <a:prstGeom prst="rect">
            <a:avLst/>
          </a:prstGeom>
          <a:noFill/>
          <a:effectLst>
            <a:reflection endPos="0" dist="50800" dir="5400000" sy="-100000" algn="bl" rotWithShape="0"/>
          </a:effectLst>
        </p:spPr>
        <p:txBody>
          <a:bodyPr wrap="square" lIns="91440" tIns="45720" rIns="91440" bIns="45720">
            <a:spAutoFit/>
          </a:bodyPr>
          <a:lstStyle/>
          <a:p>
            <a:pPr algn="ctr"/>
            <a:r>
              <a:rPr lang="en-US" sz="3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Open Sans" panose="020B0606030504020204" pitchFamily="34" charset="0"/>
                <a:ea typeface="Open Sans" panose="020B0606030504020204" pitchFamily="34" charset="0"/>
                <a:cs typeface="Open Sans" panose="020B0606030504020204" pitchFamily="34" charset="0"/>
              </a:rPr>
              <a:t>X</a:t>
            </a:r>
          </a:p>
        </p:txBody>
      </p:sp>
      <p:sp>
        <p:nvSpPr>
          <p:cNvPr id="12" name="Rectangle 11">
            <a:extLst>
              <a:ext uri="{FF2B5EF4-FFF2-40B4-BE49-F238E27FC236}">
                <a16:creationId xmlns:a16="http://schemas.microsoft.com/office/drawing/2014/main" id="{7C8B2C7C-75B1-4997-8C7C-1C89A797E3D4}"/>
              </a:ext>
            </a:extLst>
          </p:cNvPr>
          <p:cNvSpPr/>
          <p:nvPr/>
        </p:nvSpPr>
        <p:spPr>
          <a:xfrm>
            <a:off x="1791029" y="3343374"/>
            <a:ext cx="610750" cy="553998"/>
          </a:xfrm>
          <a:prstGeom prst="rect">
            <a:avLst/>
          </a:prstGeom>
          <a:noFill/>
          <a:effectLst>
            <a:reflection endPos="0" dir="5400000" sy="-100000" algn="bl" rotWithShape="0"/>
          </a:effectLst>
        </p:spPr>
        <p:txBody>
          <a:bodyPr wrap="square" lIns="91440" tIns="45720" rIns="91440" bIns="45720">
            <a:spAutoFit/>
          </a:bodyPr>
          <a:lstStyle/>
          <a:p>
            <a:pPr algn="ctr"/>
            <a:r>
              <a:rPr lang="en-US" sz="3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Open Sans" panose="020B0606030504020204" pitchFamily="34" charset="0"/>
                <a:ea typeface="Open Sans" panose="020B0606030504020204" pitchFamily="34" charset="0"/>
                <a:cs typeface="Open Sans" panose="020B0606030504020204" pitchFamily="34" charset="0"/>
              </a:rPr>
              <a:t>X</a:t>
            </a:r>
          </a:p>
        </p:txBody>
      </p:sp>
      <p:sp>
        <p:nvSpPr>
          <p:cNvPr id="13" name="Rectangle 12">
            <a:extLst>
              <a:ext uri="{FF2B5EF4-FFF2-40B4-BE49-F238E27FC236}">
                <a16:creationId xmlns:a16="http://schemas.microsoft.com/office/drawing/2014/main" id="{BE6D74F3-B554-4CB3-8FDC-351CC89141AD}"/>
              </a:ext>
            </a:extLst>
          </p:cNvPr>
          <p:cNvSpPr/>
          <p:nvPr/>
        </p:nvSpPr>
        <p:spPr>
          <a:xfrm>
            <a:off x="2618949" y="2571750"/>
            <a:ext cx="610750" cy="553998"/>
          </a:xfrm>
          <a:prstGeom prst="rect">
            <a:avLst/>
          </a:prstGeom>
          <a:noFill/>
          <a:effectLst>
            <a:reflection endPos="0" dir="5400000" sy="-100000" algn="bl" rotWithShape="0"/>
          </a:effectLst>
        </p:spPr>
        <p:txBody>
          <a:bodyPr wrap="square" lIns="91440" tIns="45720" rIns="91440" bIns="45720">
            <a:spAutoFit/>
          </a:bodyPr>
          <a:lstStyle/>
          <a:p>
            <a:pPr algn="ctr"/>
            <a:r>
              <a:rPr lang="en-US" sz="3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Open Sans" panose="020B0606030504020204" pitchFamily="34" charset="0"/>
                <a:ea typeface="Open Sans" panose="020B0606030504020204" pitchFamily="34" charset="0"/>
                <a:cs typeface="Open Sans" panose="020B0606030504020204" pitchFamily="34" charset="0"/>
              </a:rPr>
              <a:t>X</a:t>
            </a:r>
          </a:p>
        </p:txBody>
      </p:sp>
      <p:sp>
        <p:nvSpPr>
          <p:cNvPr id="14" name="Rectangle 13">
            <a:extLst>
              <a:ext uri="{FF2B5EF4-FFF2-40B4-BE49-F238E27FC236}">
                <a16:creationId xmlns:a16="http://schemas.microsoft.com/office/drawing/2014/main" id="{B768BC43-93D3-4D46-BC5A-CB082F8305CF}"/>
              </a:ext>
            </a:extLst>
          </p:cNvPr>
          <p:cNvSpPr/>
          <p:nvPr/>
        </p:nvSpPr>
        <p:spPr>
          <a:xfrm>
            <a:off x="3435035" y="1659968"/>
            <a:ext cx="610750" cy="553998"/>
          </a:xfrm>
          <a:prstGeom prst="rect">
            <a:avLst/>
          </a:prstGeom>
          <a:noFill/>
          <a:effectLst>
            <a:reflection endPos="0" dist="50800" dir="5400000" sy="-100000" algn="bl" rotWithShape="0"/>
          </a:effectLst>
        </p:spPr>
        <p:txBody>
          <a:bodyPr wrap="square" lIns="91440" tIns="45720" rIns="91440" bIns="45720">
            <a:spAutoFit/>
          </a:bodyPr>
          <a:lstStyle/>
          <a:p>
            <a:pPr algn="ctr"/>
            <a:r>
              <a:rPr lang="en-US" sz="3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Open Sans" panose="020B0606030504020204" pitchFamily="34" charset="0"/>
                <a:ea typeface="Open Sans" panose="020B0606030504020204" pitchFamily="34" charset="0"/>
                <a:cs typeface="Open Sans" panose="020B0606030504020204" pitchFamily="34" charset="0"/>
              </a:rPr>
              <a:t>X</a:t>
            </a:r>
          </a:p>
        </p:txBody>
      </p:sp>
      <p:sp>
        <p:nvSpPr>
          <p:cNvPr id="15" name="Rectangle 14">
            <a:extLst>
              <a:ext uri="{FF2B5EF4-FFF2-40B4-BE49-F238E27FC236}">
                <a16:creationId xmlns:a16="http://schemas.microsoft.com/office/drawing/2014/main" id="{CBE01CC9-2E6B-479D-9C4C-EA6A4EC39E7B}"/>
              </a:ext>
            </a:extLst>
          </p:cNvPr>
          <p:cNvSpPr/>
          <p:nvPr/>
        </p:nvSpPr>
        <p:spPr>
          <a:xfrm>
            <a:off x="4251857" y="908567"/>
            <a:ext cx="610750" cy="553998"/>
          </a:xfrm>
          <a:prstGeom prst="rect">
            <a:avLst/>
          </a:prstGeom>
          <a:noFill/>
          <a:effectLst>
            <a:outerShdw dist="50800" sx="1000" sy="1000" algn="ctr" rotWithShape="0">
              <a:srgbClr val="000000"/>
            </a:outerShdw>
            <a:reflection endPos="0" dir="5400000" sy="-100000" algn="bl" rotWithShape="0"/>
          </a:effectLst>
        </p:spPr>
        <p:txBody>
          <a:bodyPr wrap="square" lIns="91440" tIns="45720" rIns="91440" bIns="45720">
            <a:spAutoFit/>
          </a:bodyPr>
          <a:lstStyle/>
          <a:p>
            <a:pPr algn="ctr"/>
            <a:r>
              <a:rPr lang="en-US" sz="30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Open Sans" panose="020B0606030504020204" pitchFamily="34" charset="0"/>
                <a:ea typeface="Open Sans" panose="020B0606030504020204" pitchFamily="34" charset="0"/>
                <a:cs typeface="Open Sans" panose="020B0606030504020204" pitchFamily="34" charset="0"/>
              </a:rPr>
              <a:t>X</a:t>
            </a:r>
          </a:p>
        </p:txBody>
      </p:sp>
    </p:spTree>
    <p:extLst>
      <p:ext uri="{BB962C8B-B14F-4D97-AF65-F5344CB8AC3E}">
        <p14:creationId xmlns:p14="http://schemas.microsoft.com/office/powerpoint/2010/main" val="310034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E43CD18-F585-BB47-832B-6E11FB15D486}"/>
              </a:ext>
            </a:extLst>
          </p:cNvPr>
          <p:cNvSpPr/>
          <p:nvPr/>
        </p:nvSpPr>
        <p:spPr>
          <a:xfrm>
            <a:off x="7760043" y="90616"/>
            <a:ext cx="1285103" cy="109725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0E09663F-1E54-2544-8FE2-80DA0C7C74EA}"/>
              </a:ext>
            </a:extLst>
          </p:cNvPr>
          <p:cNvSpPr txBox="1"/>
          <p:nvPr/>
        </p:nvSpPr>
        <p:spPr>
          <a:xfrm>
            <a:off x="1118295" y="317877"/>
            <a:ext cx="6907409" cy="830997"/>
          </a:xfrm>
          <a:prstGeom prst="rect">
            <a:avLst/>
          </a:prstGeom>
          <a:noFill/>
        </p:spPr>
        <p:txBody>
          <a:bodyPr wrap="square" lIns="91440" tIns="45720" rIns="91440" bIns="45720" rtlCol="0" anchor="t">
            <a:spAutoFit/>
          </a:bodyPr>
          <a:lstStyle/>
          <a:p>
            <a:pPr algn="ctr">
              <a:defRPr/>
            </a:pPr>
            <a:r>
              <a:rPr kumimoji="0" lang="en-US" sz="2400" b="1"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Help </a:t>
            </a:r>
            <a:r>
              <a:rPr lang="en-US" sz="2400" b="1">
                <a:solidFill>
                  <a:srgbClr val="000000"/>
                </a:solidFill>
                <a:latin typeface="Open Sans"/>
                <a:ea typeface="Open Sans" panose="020B0606030504020204" pitchFamily="34" charset="0"/>
                <a:cs typeface="Open Sans" panose="020B0606030504020204" pitchFamily="34" charset="0"/>
              </a:rPr>
              <a:t>fill</a:t>
            </a:r>
            <a:r>
              <a:rPr kumimoji="0" lang="en-US" sz="2400" b="1"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 up </a:t>
            </a:r>
            <a:r>
              <a:rPr lang="en-US" sz="2400" b="1">
                <a:solidFill>
                  <a:srgbClr val="000000"/>
                </a:solidFill>
                <a:latin typeface="Open Sans"/>
                <a:ea typeface="Open Sans" panose="020B0606030504020204" pitchFamily="34" charset="0"/>
                <a:cs typeface="Open Sans" panose="020B0606030504020204" pitchFamily="34" charset="0"/>
              </a:rPr>
              <a:t>the</a:t>
            </a:r>
            <a:r>
              <a:rPr kumimoji="0" lang="en-US" sz="2400" b="1"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 map</a:t>
            </a:r>
            <a:r>
              <a:rPr lang="en-US" sz="2400" b="1">
                <a:solidFill>
                  <a:srgbClr val="000000"/>
                </a:solidFill>
                <a:latin typeface="Open Sans"/>
                <a:ea typeface="Open Sans" panose="020B0606030504020204" pitchFamily="34" charset="0"/>
                <a:cs typeface="Open Sans" panose="020B0606030504020204" pitchFamily="34" charset="0"/>
              </a:rPr>
              <a:t> at </a:t>
            </a:r>
            <a:r>
              <a:rPr lang="en-US" sz="2400" b="1">
                <a:solidFill>
                  <a:srgbClr val="000000"/>
                </a:solidFill>
                <a:latin typeface="Open Sans"/>
                <a:ea typeface="Open Sans" panose="020B0606030504020204" pitchFamily="34" charset="0"/>
                <a:cs typeface="Open Sans" panose="020B0606030504020204" pitchFamily="34" charset="0"/>
                <a:hlinkClick r:id="rId2"/>
              </a:rPr>
              <a:t>results.org/First100Days!</a:t>
            </a:r>
            <a:endParaRPr lang="en-US" sz="2400" b="1"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sp>
        <p:nvSpPr>
          <p:cNvPr id="8" name="Slide Number Placeholder 6">
            <a:extLst>
              <a:ext uri="{FF2B5EF4-FFF2-40B4-BE49-F238E27FC236}">
                <a16:creationId xmlns:a16="http://schemas.microsoft.com/office/drawing/2014/main" id="{0C5212FC-8D9C-4163-9D30-D52F231F0FA8}"/>
              </a:ext>
            </a:extLst>
          </p:cNvPr>
          <p:cNvSpPr>
            <a:spLocks noGrp="1"/>
          </p:cNvSpPr>
          <p:nvPr>
            <p:ph type="sldNum" sz="quarter" idx="12"/>
          </p:nvPr>
        </p:nvSpPr>
        <p:spPr>
          <a:xfrm>
            <a:off x="0" y="9834"/>
            <a:ext cx="457200" cy="273844"/>
          </a:xfrm>
        </p:spPr>
        <p:txBody>
          <a:bodyPr/>
          <a:lstStyle/>
          <a:p>
            <a:pPr algn="ctr"/>
            <a:fld id="{307E6868-079E-1649-B8D1-459B42CE4DE3}" type="slidenum">
              <a:rPr lang="en-US"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ctr"/>
              <a:t>34</a:t>
            </a:fld>
            <a:endParaRPr lang="en-US" b="1">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Logo&#10;&#10;Description automatically generated with medium confidence">
            <a:extLst>
              <a:ext uri="{FF2B5EF4-FFF2-40B4-BE49-F238E27FC236}">
                <a16:creationId xmlns:a16="http://schemas.microsoft.com/office/drawing/2014/main" id="{B2EC2A56-7577-489C-B7F3-0837A5384CF2}"/>
              </a:ext>
            </a:extLst>
          </p:cNvPr>
          <p:cNvPicPr>
            <a:picLocks noChangeAspect="1"/>
          </p:cNvPicPr>
          <p:nvPr/>
        </p:nvPicPr>
        <p:blipFill>
          <a:blip r:embed="rId3"/>
          <a:stretch>
            <a:fillRect/>
          </a:stretch>
        </p:blipFill>
        <p:spPr>
          <a:xfrm>
            <a:off x="7394995" y="214254"/>
            <a:ext cx="1535255" cy="973621"/>
          </a:xfrm>
          <a:prstGeom prst="rect">
            <a:avLst/>
          </a:prstGeom>
        </p:spPr>
      </p:pic>
      <p:sp>
        <p:nvSpPr>
          <p:cNvPr id="2" name="TextBox 1">
            <a:extLst>
              <a:ext uri="{FF2B5EF4-FFF2-40B4-BE49-F238E27FC236}">
                <a16:creationId xmlns:a16="http://schemas.microsoft.com/office/drawing/2014/main" id="{1E8D339F-54AD-4E19-995A-F79A1C8438C4}"/>
              </a:ext>
            </a:extLst>
          </p:cNvPr>
          <p:cNvSpPr txBox="1"/>
          <p:nvPr/>
        </p:nvSpPr>
        <p:spPr>
          <a:xfrm>
            <a:off x="246160" y="4234905"/>
            <a:ext cx="8651677" cy="707886"/>
          </a:xfrm>
          <a:prstGeom prst="rect">
            <a:avLst/>
          </a:prstGeom>
          <a:noFill/>
        </p:spPr>
        <p:txBody>
          <a:bodyPr wrap="square" rtlCol="0">
            <a:spAutoFit/>
          </a:bodyPr>
          <a:lstStyle/>
          <a:p>
            <a:pPr algn="ctr"/>
            <a:r>
              <a:rPr lang="en-US" sz="2000">
                <a:solidFill>
                  <a:srgbClr val="000000"/>
                </a:solidFill>
                <a:latin typeface="Open Sans" panose="020B0606030504020204" pitchFamily="34" charset="0"/>
                <a:ea typeface="Open Sans" panose="020B0606030504020204" pitchFamily="34" charset="0"/>
                <a:cs typeface="Open Sans" panose="020B0606030504020204" pitchFamily="34" charset="0"/>
              </a:rPr>
              <a:t>To get on the map, complete this form for each meeting</a:t>
            </a:r>
            <a:r>
              <a:rPr lang="en-US" sz="2000">
                <a:latin typeface="Open Sans" panose="020B0606030504020204" pitchFamily="34" charset="0"/>
                <a:ea typeface="Open Sans" panose="020B0606030504020204" pitchFamily="34" charset="0"/>
                <a:cs typeface="Open Sans" panose="020B0606030504020204" pitchFamily="34" charset="0"/>
              </a:rPr>
              <a:t>: </a:t>
            </a:r>
            <a:r>
              <a:rPr lang="en-US" sz="2000">
                <a:latin typeface="Open Sans" panose="020B0606030504020204" pitchFamily="34" charset="0"/>
                <a:ea typeface="Open Sans" panose="020B0606030504020204" pitchFamily="34" charset="0"/>
                <a:cs typeface="Open Sans" panose="020B0606030504020204" pitchFamily="34" charset="0"/>
                <a:hlinkClick r:id="rId4"/>
              </a:rPr>
              <a:t>www.tinyurl.com/RESLobbyReport</a:t>
            </a:r>
            <a:r>
              <a:rPr lang="en-US" sz="2000">
                <a:latin typeface="Open Sans" panose="020B0606030504020204" pitchFamily="34" charset="0"/>
                <a:ea typeface="Open Sans" panose="020B0606030504020204" pitchFamily="34" charset="0"/>
                <a:cs typeface="Open Sans" panose="020B0606030504020204" pitchFamily="34" charset="0"/>
              </a:rPr>
              <a:t>. </a:t>
            </a:r>
          </a:p>
        </p:txBody>
      </p:sp>
      <p:pic>
        <p:nvPicPr>
          <p:cNvPr id="9" name="Picture 8">
            <a:extLst>
              <a:ext uri="{FF2B5EF4-FFF2-40B4-BE49-F238E27FC236}">
                <a16:creationId xmlns:a16="http://schemas.microsoft.com/office/drawing/2014/main" id="{4E147F81-C733-43E5-843A-D7003A2E773A}"/>
              </a:ext>
            </a:extLst>
          </p:cNvPr>
          <p:cNvPicPr>
            <a:picLocks noChangeAspect="1"/>
          </p:cNvPicPr>
          <p:nvPr/>
        </p:nvPicPr>
        <p:blipFill>
          <a:blip r:embed="rId5"/>
          <a:stretch>
            <a:fillRect/>
          </a:stretch>
        </p:blipFill>
        <p:spPr>
          <a:xfrm>
            <a:off x="1979676" y="1331802"/>
            <a:ext cx="5181137" cy="2805819"/>
          </a:xfrm>
          <a:prstGeom prst="rect">
            <a:avLst/>
          </a:prstGeom>
        </p:spPr>
      </p:pic>
    </p:spTree>
    <p:extLst>
      <p:ext uri="{BB962C8B-B14F-4D97-AF65-F5344CB8AC3E}">
        <p14:creationId xmlns:p14="http://schemas.microsoft.com/office/powerpoint/2010/main" val="368513067"/>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EFAD-4677-44FA-8C00-26E551A08E43}"/>
              </a:ext>
            </a:extLst>
          </p:cNvPr>
          <p:cNvSpPr>
            <a:spLocks noGrp="1"/>
          </p:cNvSpPr>
          <p:nvPr>
            <p:ph type="title"/>
          </p:nvPr>
        </p:nvSpPr>
        <p:spPr>
          <a:xfrm>
            <a:off x="595167" y="148606"/>
            <a:ext cx="7401491" cy="857250"/>
          </a:xfrm>
        </p:spPr>
        <p:txBody>
          <a:bodyPr vert="horz" lIns="91440" tIns="45720" rIns="91440" bIns="45720" rtlCol="0" anchor="ctr">
            <a:noAutofit/>
          </a:bodyPr>
          <a:lstStyle/>
          <a:p>
            <a:r>
              <a:rPr lang="en-US" sz="3200" b="1">
                <a:latin typeface="Open Sans"/>
              </a:rPr>
              <a:t>Welcome RESULTS Advocates</a:t>
            </a:r>
            <a:endParaRPr lang="en-US" sz="3200"/>
          </a:p>
        </p:txBody>
      </p:sp>
      <p:sp>
        <p:nvSpPr>
          <p:cNvPr id="11" name="Title 1">
            <a:extLst>
              <a:ext uri="{FF2B5EF4-FFF2-40B4-BE49-F238E27FC236}">
                <a16:creationId xmlns:a16="http://schemas.microsoft.com/office/drawing/2014/main" id="{0E70234A-062C-4608-8378-BEB79EBCAB38}"/>
              </a:ext>
            </a:extLst>
          </p:cNvPr>
          <p:cNvSpPr txBox="1">
            <a:spLocks/>
          </p:cNvSpPr>
          <p:nvPr/>
        </p:nvSpPr>
        <p:spPr>
          <a:xfrm>
            <a:off x="2478781" y="799277"/>
            <a:ext cx="2653474" cy="41963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600" b="1">
              <a:solidFill>
                <a:srgbClr val="D50032"/>
              </a:solidFill>
              <a:latin typeface="Open Sans"/>
              <a:cs typeface="Calibri"/>
            </a:endParaRPr>
          </a:p>
        </p:txBody>
      </p:sp>
      <p:sp>
        <p:nvSpPr>
          <p:cNvPr id="9" name="Slide Number Placeholder 6">
            <a:extLst>
              <a:ext uri="{FF2B5EF4-FFF2-40B4-BE49-F238E27FC236}">
                <a16:creationId xmlns:a16="http://schemas.microsoft.com/office/drawing/2014/main" id="{8B853D6A-9C6F-404C-BB3B-FF8DB46A0302}"/>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35</a:t>
            </a:fld>
            <a:endParaRPr lang="en-US">
              <a:solidFill>
                <a:schemeClr val="tx1"/>
              </a:solidFill>
            </a:endParaRPr>
          </a:p>
        </p:txBody>
      </p:sp>
      <p:sp>
        <p:nvSpPr>
          <p:cNvPr id="13" name="TextBox 1">
            <a:extLst>
              <a:ext uri="{FF2B5EF4-FFF2-40B4-BE49-F238E27FC236}">
                <a16:creationId xmlns:a16="http://schemas.microsoft.com/office/drawing/2014/main" id="{71DECF64-191D-4AEB-83A3-C84DCDDA230C}"/>
              </a:ext>
            </a:extLst>
          </p:cNvPr>
          <p:cNvSpPr txBox="1"/>
          <p:nvPr/>
        </p:nvSpPr>
        <p:spPr>
          <a:xfrm>
            <a:off x="350045" y="1008529"/>
            <a:ext cx="3789151" cy="39506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20000"/>
              </a:lnSpc>
            </a:pPr>
            <a:r>
              <a:rPr lang="en-US" sz="1500">
                <a:latin typeface="Open Sans" panose="020B0606030504020204"/>
                <a:ea typeface="+mn-lt"/>
                <a:cs typeface="+mn-lt"/>
              </a:rPr>
              <a:t>Heidi Alkoutami - Chapel Hill, NC</a:t>
            </a:r>
            <a:endParaRPr lang="en-US" sz="1500">
              <a:latin typeface="Open Sans" panose="020B0606030504020204"/>
              <a:cs typeface="Calibri"/>
            </a:endParaRPr>
          </a:p>
          <a:p>
            <a:pPr algn="ctr">
              <a:lnSpc>
                <a:spcPct val="120000"/>
              </a:lnSpc>
            </a:pPr>
            <a:r>
              <a:rPr lang="en-US" sz="1500">
                <a:latin typeface="Open Sans" panose="020B0606030504020204"/>
                <a:ea typeface="+mn-lt"/>
                <a:cs typeface="+mn-lt"/>
              </a:rPr>
              <a:t>Ann Alvarez - Salt Lake City, UT</a:t>
            </a:r>
            <a:endParaRPr lang="en-US" sz="1500">
              <a:latin typeface="Open Sans" panose="020B0606030504020204"/>
              <a:cs typeface="Calibri"/>
            </a:endParaRPr>
          </a:p>
          <a:p>
            <a:pPr algn="ctr">
              <a:lnSpc>
                <a:spcPct val="120000"/>
              </a:lnSpc>
            </a:pPr>
            <a:r>
              <a:rPr lang="en-US" sz="1500">
                <a:latin typeface="Open Sans" panose="020B0606030504020204"/>
                <a:ea typeface="+mn-lt"/>
                <a:cs typeface="+mn-lt"/>
              </a:rPr>
              <a:t>Andrew Baca-Grant - Albuquerque, NM</a:t>
            </a:r>
            <a:endParaRPr lang="en-US" sz="1500">
              <a:latin typeface="Open Sans" panose="020B0606030504020204"/>
              <a:cs typeface="Calibri"/>
            </a:endParaRPr>
          </a:p>
          <a:p>
            <a:pPr algn="ctr">
              <a:lnSpc>
                <a:spcPct val="120000"/>
              </a:lnSpc>
            </a:pPr>
            <a:r>
              <a:rPr lang="en-US" sz="1500">
                <a:latin typeface="Open Sans" panose="020B0606030504020204"/>
                <a:ea typeface="+mn-lt"/>
                <a:cs typeface="+mn-lt"/>
              </a:rPr>
              <a:t>Sarah Bargnesi - Buffalo, NY</a:t>
            </a:r>
            <a:endParaRPr lang="en-US" sz="1500">
              <a:latin typeface="Open Sans" panose="020B0606030504020204"/>
              <a:cs typeface="Calibri"/>
            </a:endParaRPr>
          </a:p>
          <a:p>
            <a:pPr algn="ctr">
              <a:lnSpc>
                <a:spcPct val="120000"/>
              </a:lnSpc>
            </a:pPr>
            <a:r>
              <a:rPr lang="en-US" sz="1500">
                <a:latin typeface="Open Sans" panose="020B0606030504020204"/>
                <a:ea typeface="+mn-lt"/>
                <a:cs typeface="+mn-lt"/>
              </a:rPr>
              <a:t>Selena Bennett - Raleigh, NC</a:t>
            </a:r>
            <a:endParaRPr lang="en-US" sz="1500">
              <a:latin typeface="Open Sans" panose="020B0606030504020204"/>
              <a:cs typeface="Calibri"/>
            </a:endParaRPr>
          </a:p>
          <a:p>
            <a:pPr algn="ctr">
              <a:lnSpc>
                <a:spcPct val="120000"/>
              </a:lnSpc>
            </a:pPr>
            <a:r>
              <a:rPr lang="en-US" sz="1500">
                <a:latin typeface="Open Sans" panose="020B0606030504020204"/>
                <a:ea typeface="+mn-lt"/>
                <a:cs typeface="+mn-lt"/>
              </a:rPr>
              <a:t>Jenna Bradshaw - Oswego, NY</a:t>
            </a:r>
            <a:endParaRPr lang="en-US" sz="1500">
              <a:latin typeface="Open Sans" panose="020B0606030504020204"/>
              <a:cs typeface="Calibri"/>
            </a:endParaRPr>
          </a:p>
          <a:p>
            <a:pPr algn="ctr">
              <a:lnSpc>
                <a:spcPct val="120000"/>
              </a:lnSpc>
            </a:pPr>
            <a:r>
              <a:rPr lang="en-US" sz="1500">
                <a:latin typeface="Open Sans" panose="020B0606030504020204"/>
                <a:ea typeface="+mn-lt"/>
                <a:cs typeface="+mn-lt"/>
              </a:rPr>
              <a:t>Andrea Bustamente - Flower Mound, TX</a:t>
            </a:r>
            <a:endParaRPr lang="en-US" sz="1500">
              <a:latin typeface="Open Sans" panose="020B0606030504020204"/>
              <a:cs typeface="Calibri"/>
            </a:endParaRPr>
          </a:p>
          <a:p>
            <a:pPr algn="ctr">
              <a:lnSpc>
                <a:spcPct val="120000"/>
              </a:lnSpc>
            </a:pPr>
            <a:r>
              <a:rPr lang="en-US" sz="1500">
                <a:latin typeface="Open Sans" panose="020B0606030504020204"/>
                <a:ea typeface="+mn-lt"/>
                <a:cs typeface="+mn-lt"/>
              </a:rPr>
              <a:t>Christian Curtis – Fort Worth, TX</a:t>
            </a:r>
          </a:p>
          <a:p>
            <a:pPr algn="ctr">
              <a:lnSpc>
                <a:spcPct val="120000"/>
              </a:lnSpc>
            </a:pPr>
            <a:r>
              <a:rPr lang="en-US" sz="1500">
                <a:latin typeface="Open Sans" panose="020B0606030504020204"/>
                <a:ea typeface="+mn-lt"/>
                <a:cs typeface="+mn-lt"/>
              </a:rPr>
              <a:t>Nisrine Elmouttaqi - San Jose, CA</a:t>
            </a:r>
            <a:endParaRPr lang="en-US" sz="1500">
              <a:latin typeface="Open Sans" panose="020B0606030504020204"/>
              <a:cs typeface="Calibri"/>
            </a:endParaRPr>
          </a:p>
          <a:p>
            <a:pPr algn="ctr">
              <a:lnSpc>
                <a:spcPct val="120000"/>
              </a:lnSpc>
            </a:pPr>
            <a:r>
              <a:rPr lang="en-US" sz="1500">
                <a:latin typeface="Open Sans" panose="020B0606030504020204"/>
                <a:ea typeface="+mn-lt"/>
                <a:cs typeface="+mn-lt"/>
              </a:rPr>
              <a:t>Abby Feldman - Rochester, NY</a:t>
            </a:r>
            <a:endParaRPr lang="en-US" sz="1500">
              <a:latin typeface="Open Sans" panose="020B0606030504020204"/>
              <a:cs typeface="Calibri"/>
            </a:endParaRPr>
          </a:p>
          <a:p>
            <a:pPr algn="ctr">
              <a:lnSpc>
                <a:spcPct val="120000"/>
              </a:lnSpc>
            </a:pPr>
            <a:r>
              <a:rPr lang="en-US" sz="1500">
                <a:latin typeface="Open Sans" panose="020B0606030504020204"/>
                <a:ea typeface="+mn-lt"/>
                <a:cs typeface="+mn-lt"/>
              </a:rPr>
              <a:t>Cole Fredricks - New City, NY</a:t>
            </a:r>
            <a:endParaRPr lang="en-US" sz="1500">
              <a:latin typeface="Open Sans" panose="020B0606030504020204"/>
              <a:cs typeface="Calibri"/>
            </a:endParaRPr>
          </a:p>
          <a:p>
            <a:pPr algn="ctr">
              <a:lnSpc>
                <a:spcPct val="120000"/>
              </a:lnSpc>
            </a:pPr>
            <a:r>
              <a:rPr lang="en-US" sz="1500">
                <a:latin typeface="Open Sans" panose="020B0606030504020204"/>
                <a:ea typeface="+mn-lt"/>
                <a:cs typeface="+mn-lt"/>
              </a:rPr>
              <a:t>Marisa Langlois - Seattle, WA</a:t>
            </a:r>
            <a:endParaRPr lang="en-US" sz="1500">
              <a:latin typeface="Open Sans" panose="020B0606030504020204"/>
              <a:cs typeface="Calibri"/>
            </a:endParaRPr>
          </a:p>
          <a:p>
            <a:pPr algn="ctr">
              <a:lnSpc>
                <a:spcPct val="120000"/>
              </a:lnSpc>
            </a:pPr>
            <a:r>
              <a:rPr lang="en-US" sz="1500">
                <a:latin typeface="Open Sans" panose="020B0606030504020204"/>
                <a:ea typeface="+mn-lt"/>
                <a:cs typeface="+mn-lt"/>
              </a:rPr>
              <a:t>Ben Leigh - St. Louis, MO</a:t>
            </a:r>
            <a:endParaRPr lang="en-US" sz="1500">
              <a:latin typeface="Open Sans" panose="020B0606030504020204"/>
              <a:cs typeface="Calibri"/>
            </a:endParaRPr>
          </a:p>
          <a:p>
            <a:pPr algn="ctr">
              <a:lnSpc>
                <a:spcPct val="120000"/>
              </a:lnSpc>
            </a:pPr>
            <a:r>
              <a:rPr lang="en-US" sz="1500">
                <a:latin typeface="Open Sans" panose="020B0606030504020204"/>
                <a:ea typeface="+mn-lt"/>
                <a:cs typeface="+mn-lt"/>
              </a:rPr>
              <a:t>Michelle Lyons - Greenville, SC</a:t>
            </a:r>
            <a:endParaRPr lang="en-US" sz="1500">
              <a:latin typeface="Open Sans"/>
              <a:cs typeface="Calibri"/>
            </a:endParaRPr>
          </a:p>
        </p:txBody>
      </p:sp>
      <p:sp>
        <p:nvSpPr>
          <p:cNvPr id="6" name="TextBox 5">
            <a:extLst>
              <a:ext uri="{FF2B5EF4-FFF2-40B4-BE49-F238E27FC236}">
                <a16:creationId xmlns:a16="http://schemas.microsoft.com/office/drawing/2014/main" id="{DBAC14F1-FDAD-4645-9A46-061470E5EE16}"/>
              </a:ext>
            </a:extLst>
          </p:cNvPr>
          <p:cNvSpPr txBox="1"/>
          <p:nvPr/>
        </p:nvSpPr>
        <p:spPr>
          <a:xfrm>
            <a:off x="4364966" y="1002760"/>
            <a:ext cx="4183867" cy="39506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0000"/>
              </a:lnSpc>
            </a:pPr>
            <a:r>
              <a:rPr lang="en-US" sz="1500">
                <a:latin typeface="Open Sans" panose="020B0606030504020204"/>
                <a:ea typeface="+mn-lt"/>
                <a:cs typeface="+mn-lt"/>
              </a:rPr>
              <a:t>Kim Mace -  Lake Tapps, WA</a:t>
            </a:r>
            <a:endParaRPr lang="en-US">
              <a:latin typeface="Open Sans" panose="020B0606030504020204"/>
            </a:endParaRPr>
          </a:p>
          <a:p>
            <a:pPr algn="ctr">
              <a:lnSpc>
                <a:spcPct val="120000"/>
              </a:lnSpc>
            </a:pPr>
            <a:r>
              <a:rPr lang="en-US" sz="1500">
                <a:latin typeface="Open Sans" panose="020B0606030504020204"/>
                <a:ea typeface="+mn-lt"/>
                <a:cs typeface="+mn-lt"/>
              </a:rPr>
              <a:t>Juwann Moss - Philadelphia, PA</a:t>
            </a:r>
            <a:endParaRPr lang="en-US" sz="1500">
              <a:latin typeface="Open Sans" panose="020B0606030504020204"/>
              <a:cs typeface="Calibri"/>
            </a:endParaRPr>
          </a:p>
          <a:p>
            <a:pPr algn="ctr">
              <a:lnSpc>
                <a:spcPct val="120000"/>
              </a:lnSpc>
            </a:pPr>
            <a:r>
              <a:rPr lang="en-US" sz="1500">
                <a:latin typeface="Open Sans" panose="020B0606030504020204"/>
                <a:ea typeface="+mn-lt"/>
                <a:cs typeface="+mn-lt"/>
              </a:rPr>
              <a:t>Mia Nieves​ - San Jose, CA</a:t>
            </a:r>
            <a:endParaRPr lang="en-US" sz="1500">
              <a:latin typeface="Open Sans" panose="020B0606030504020204"/>
              <a:cs typeface="Calibri"/>
            </a:endParaRPr>
          </a:p>
          <a:p>
            <a:pPr algn="ctr">
              <a:lnSpc>
                <a:spcPct val="120000"/>
              </a:lnSpc>
            </a:pPr>
            <a:r>
              <a:rPr lang="en-US" sz="1500">
                <a:latin typeface="Open Sans" panose="020B0606030504020204"/>
                <a:ea typeface="+mn-lt"/>
                <a:cs typeface="+mn-lt"/>
              </a:rPr>
              <a:t>Brynn O'Shaughnessy – Minneapolis, MN</a:t>
            </a:r>
          </a:p>
          <a:p>
            <a:pPr algn="ctr">
              <a:lnSpc>
                <a:spcPct val="120000"/>
              </a:lnSpc>
            </a:pPr>
            <a:r>
              <a:rPr lang="en-US" sz="1500">
                <a:latin typeface="Open Sans" panose="020B0606030504020204"/>
                <a:ea typeface="+mn-lt"/>
                <a:cs typeface="+mn-lt"/>
              </a:rPr>
              <a:t>Taylor Paraboschi​ - Westfield, NJ</a:t>
            </a:r>
          </a:p>
          <a:p>
            <a:pPr algn="ctr">
              <a:lnSpc>
                <a:spcPct val="120000"/>
              </a:lnSpc>
            </a:pPr>
            <a:r>
              <a:rPr lang="en-US" sz="1500">
                <a:latin typeface="Open Sans" panose="020B0606030504020204"/>
                <a:ea typeface="+mn-lt"/>
                <a:cs typeface="+mn-lt"/>
              </a:rPr>
              <a:t>Lisa Pedersen - Rancho Santa Margarita, CA</a:t>
            </a:r>
          </a:p>
          <a:p>
            <a:pPr algn="ctr">
              <a:lnSpc>
                <a:spcPct val="120000"/>
              </a:lnSpc>
            </a:pPr>
            <a:r>
              <a:rPr lang="en-US" sz="1500">
                <a:latin typeface="Open Sans" panose="020B0606030504020204"/>
                <a:ea typeface="+mn-lt"/>
                <a:cs typeface="+mn-lt"/>
              </a:rPr>
              <a:t>Scott Price - Rancho Cordava, CA</a:t>
            </a:r>
          </a:p>
          <a:p>
            <a:pPr algn="ctr">
              <a:lnSpc>
                <a:spcPct val="120000"/>
              </a:lnSpc>
            </a:pPr>
            <a:r>
              <a:rPr lang="en-US" sz="1500">
                <a:latin typeface="Open Sans" panose="020B0606030504020204"/>
                <a:ea typeface="+mn-lt"/>
                <a:cs typeface="+mn-lt"/>
              </a:rPr>
              <a:t>Rachel Richardson -​ Fort Lauderdale, FL</a:t>
            </a:r>
          </a:p>
          <a:p>
            <a:pPr algn="ctr">
              <a:lnSpc>
                <a:spcPct val="120000"/>
              </a:lnSpc>
            </a:pPr>
            <a:r>
              <a:rPr lang="en-US" sz="1500">
                <a:latin typeface="Open Sans" panose="020B0606030504020204"/>
                <a:ea typeface="+mn-lt"/>
                <a:cs typeface="+mn-lt"/>
              </a:rPr>
              <a:t>Zoha Rizvi​ - Carrollton, TX</a:t>
            </a:r>
          </a:p>
          <a:p>
            <a:pPr algn="ctr">
              <a:lnSpc>
                <a:spcPct val="120000"/>
              </a:lnSpc>
            </a:pPr>
            <a:r>
              <a:rPr lang="en-US" sz="1500">
                <a:latin typeface="Open Sans" panose="020B0606030504020204"/>
                <a:ea typeface="+mn-lt"/>
                <a:cs typeface="+mn-lt"/>
              </a:rPr>
              <a:t>Regina Robison​ - Chandler, AZ</a:t>
            </a:r>
          </a:p>
          <a:p>
            <a:pPr algn="ctr">
              <a:lnSpc>
                <a:spcPct val="120000"/>
              </a:lnSpc>
            </a:pPr>
            <a:r>
              <a:rPr lang="en-US" sz="1500">
                <a:latin typeface="Open Sans" panose="020B0606030504020204"/>
                <a:ea typeface="+mn-lt"/>
                <a:cs typeface="+mn-lt"/>
              </a:rPr>
              <a:t>Britta Seaberg​ - Madison, WI</a:t>
            </a:r>
          </a:p>
          <a:p>
            <a:pPr algn="ctr">
              <a:lnSpc>
                <a:spcPct val="120000"/>
              </a:lnSpc>
            </a:pPr>
            <a:r>
              <a:rPr lang="en-US" sz="1500">
                <a:latin typeface="Open Sans" panose="020B0606030504020204"/>
                <a:ea typeface="+mn-lt"/>
                <a:cs typeface="+mn-lt"/>
              </a:rPr>
              <a:t>Paschaline Uti​ - Kansas City, MO</a:t>
            </a:r>
          </a:p>
          <a:p>
            <a:pPr algn="ctr">
              <a:lnSpc>
                <a:spcPct val="120000"/>
              </a:lnSpc>
            </a:pPr>
            <a:r>
              <a:rPr lang="en-US" sz="1500">
                <a:latin typeface="Open Sans" panose="020B0606030504020204"/>
                <a:ea typeface="+mn-lt"/>
                <a:cs typeface="+mn-lt"/>
              </a:rPr>
              <a:t>Sara Windoloski​ - Charlottesville, VA</a:t>
            </a:r>
          </a:p>
          <a:p>
            <a:pPr algn="ctr">
              <a:lnSpc>
                <a:spcPct val="120000"/>
              </a:lnSpc>
            </a:pPr>
            <a:r>
              <a:rPr lang="en-US" sz="1500">
                <a:latin typeface="Open Sans" panose="020B0606030504020204"/>
                <a:ea typeface="+mn-lt"/>
                <a:cs typeface="+mn-lt"/>
              </a:rPr>
              <a:t>Megan Zawilinski ​ - Cleveland, OH</a:t>
            </a:r>
          </a:p>
        </p:txBody>
      </p:sp>
    </p:spTree>
    <p:extLst>
      <p:ext uri="{BB962C8B-B14F-4D97-AF65-F5344CB8AC3E}">
        <p14:creationId xmlns:p14="http://schemas.microsoft.com/office/powerpoint/2010/main" val="3066283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595C-9D44-4CA3-A4D9-58B2D853945B}"/>
              </a:ext>
            </a:extLst>
          </p:cNvPr>
          <p:cNvSpPr>
            <a:spLocks noGrp="1"/>
          </p:cNvSpPr>
          <p:nvPr>
            <p:ph type="title"/>
          </p:nvPr>
        </p:nvSpPr>
        <p:spPr/>
        <p:txBody>
          <a:bodyPr/>
          <a:lstStyle/>
          <a:p>
            <a:r>
              <a:rPr lang="en-US" b="1">
                <a:latin typeface="Open Sans" panose="020B0606030504020204"/>
                <a:cs typeface="Calibri"/>
              </a:rPr>
              <a:t>Timea Renfrow</a:t>
            </a:r>
            <a:endParaRPr lang="en-US" b="1">
              <a:latin typeface="Open Sans" panose="020B0606030504020204"/>
            </a:endParaRPr>
          </a:p>
        </p:txBody>
      </p:sp>
      <p:pic>
        <p:nvPicPr>
          <p:cNvPr id="6" name="Picture 6">
            <a:extLst>
              <a:ext uri="{FF2B5EF4-FFF2-40B4-BE49-F238E27FC236}">
                <a16:creationId xmlns:a16="http://schemas.microsoft.com/office/drawing/2014/main" id="{7226F84E-C2E5-4F39-ACA3-F6EFFEA311A6}"/>
              </a:ext>
            </a:extLst>
          </p:cNvPr>
          <p:cNvPicPr>
            <a:picLocks noGrp="1" noChangeAspect="1"/>
          </p:cNvPicPr>
          <p:nvPr>
            <p:ph sz="half" idx="1"/>
          </p:nvPr>
        </p:nvPicPr>
        <p:blipFill>
          <a:blip r:embed="rId2"/>
          <a:stretch>
            <a:fillRect/>
          </a:stretch>
        </p:blipFill>
        <p:spPr>
          <a:xfrm>
            <a:off x="1345716" y="1200151"/>
            <a:ext cx="2261567" cy="3394472"/>
          </a:xfrm>
        </p:spPr>
      </p:pic>
      <p:sp>
        <p:nvSpPr>
          <p:cNvPr id="4" name="Content Placeholder 3">
            <a:extLst>
              <a:ext uri="{FF2B5EF4-FFF2-40B4-BE49-F238E27FC236}">
                <a16:creationId xmlns:a16="http://schemas.microsoft.com/office/drawing/2014/main" id="{6216012F-F5AE-4748-BBE5-802371788001}"/>
              </a:ext>
            </a:extLst>
          </p:cNvPr>
          <p:cNvSpPr>
            <a:spLocks noGrp="1"/>
          </p:cNvSpPr>
          <p:nvPr>
            <p:ph sz="half" idx="2"/>
          </p:nvPr>
        </p:nvSpPr>
        <p:spPr/>
        <p:txBody>
          <a:bodyPr vert="horz" lIns="91440" tIns="45720" rIns="91440" bIns="45720" rtlCol="0" anchor="t">
            <a:normAutofit/>
          </a:bodyPr>
          <a:lstStyle/>
          <a:p>
            <a:r>
              <a:rPr lang="en-US">
                <a:latin typeface="Open Sans" panose="020B0606030504020204"/>
                <a:cs typeface="Calibri"/>
              </a:rPr>
              <a:t>RESULTS Fellow</a:t>
            </a:r>
          </a:p>
          <a:p>
            <a:endParaRPr lang="en-US">
              <a:latin typeface="Open Sans" panose="020B0606030504020204"/>
              <a:cs typeface="Calibri"/>
            </a:endParaRPr>
          </a:p>
          <a:p>
            <a:r>
              <a:rPr lang="en-US">
                <a:latin typeface="Open Sans" panose="020B0606030504020204"/>
                <a:cs typeface="Calibri"/>
              </a:rPr>
              <a:t>Virginia Advocate</a:t>
            </a:r>
          </a:p>
          <a:p>
            <a:endParaRPr lang="en-US">
              <a:latin typeface="Open Sans" panose="020B0606030504020204"/>
              <a:cs typeface="Calibri"/>
            </a:endParaRPr>
          </a:p>
          <a:p>
            <a:r>
              <a:rPr lang="en-US">
                <a:latin typeface="Open Sans" panose="020B0606030504020204"/>
                <a:cs typeface="Calibri"/>
              </a:rPr>
              <a:t>First Lobby Meeting</a:t>
            </a:r>
          </a:p>
          <a:p>
            <a:pPr lvl="1"/>
            <a:r>
              <a:rPr lang="en-US" sz="1800">
                <a:latin typeface="Open Sans" panose="020B0606030504020204"/>
                <a:cs typeface="Calibri"/>
              </a:rPr>
              <a:t>Rep. Connolly (D-VA-11)</a:t>
            </a:r>
          </a:p>
          <a:p>
            <a:endParaRPr lang="en-US">
              <a:latin typeface="Open Sans" panose="020B0606030504020204"/>
              <a:cs typeface="Calibri"/>
            </a:endParaRPr>
          </a:p>
          <a:p>
            <a:endParaRPr lang="en-US">
              <a:cs typeface="Calibri"/>
            </a:endParaRPr>
          </a:p>
        </p:txBody>
      </p:sp>
      <p:sp>
        <p:nvSpPr>
          <p:cNvPr id="5" name="Slide Number Placeholder 4">
            <a:extLst>
              <a:ext uri="{FF2B5EF4-FFF2-40B4-BE49-F238E27FC236}">
                <a16:creationId xmlns:a16="http://schemas.microsoft.com/office/drawing/2014/main" id="{F31537C2-336F-4D54-8290-DD408D5357C2}"/>
              </a:ext>
            </a:extLst>
          </p:cNvPr>
          <p:cNvSpPr>
            <a:spLocks noGrp="1"/>
          </p:cNvSpPr>
          <p:nvPr>
            <p:ph type="sldNum" sz="quarter" idx="12"/>
          </p:nvPr>
        </p:nvSpPr>
        <p:spPr/>
        <p:txBody>
          <a:bodyPr/>
          <a:lstStyle/>
          <a:p>
            <a:fld id="{307E6868-079E-1649-B8D1-459B42CE4DE3}" type="slidenum">
              <a:rPr lang="en-US" smtClean="0"/>
              <a:t>36</a:t>
            </a:fld>
            <a:endParaRPr lang="en-US"/>
          </a:p>
        </p:txBody>
      </p:sp>
    </p:spTree>
    <p:extLst>
      <p:ext uri="{BB962C8B-B14F-4D97-AF65-F5344CB8AC3E}">
        <p14:creationId xmlns:p14="http://schemas.microsoft.com/office/powerpoint/2010/main" val="821156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C8EB4-6A8B-4C83-B66B-BDAE6F028031}"/>
              </a:ext>
            </a:extLst>
          </p:cNvPr>
          <p:cNvSpPr>
            <a:spLocks noGrp="1"/>
          </p:cNvSpPr>
          <p:nvPr>
            <p:ph type="title"/>
          </p:nvPr>
        </p:nvSpPr>
        <p:spPr>
          <a:xfrm>
            <a:off x="713540" y="198638"/>
            <a:ext cx="7401491" cy="857250"/>
          </a:xfrm>
        </p:spPr>
        <p:txBody>
          <a:bodyPr/>
          <a:lstStyle/>
          <a:p>
            <a:r>
              <a:rPr lang="en-US" b="1">
                <a:latin typeface="Open Sans"/>
                <a:ea typeface="Open Sans" panose="020B0606030504020204" pitchFamily="34" charset="0"/>
                <a:cs typeface="Open Sans" panose="020B0606030504020204" pitchFamily="34" charset="0"/>
              </a:rPr>
              <a:t>Open Shares</a:t>
            </a:r>
          </a:p>
        </p:txBody>
      </p:sp>
      <p:sp>
        <p:nvSpPr>
          <p:cNvPr id="3" name="Content Placeholder 2">
            <a:extLst>
              <a:ext uri="{FF2B5EF4-FFF2-40B4-BE49-F238E27FC236}">
                <a16:creationId xmlns:a16="http://schemas.microsoft.com/office/drawing/2014/main" id="{7D7F01A4-1F0D-43E1-82E7-69CF0F159843}"/>
              </a:ext>
            </a:extLst>
          </p:cNvPr>
          <p:cNvSpPr>
            <a:spLocks noGrp="1"/>
          </p:cNvSpPr>
          <p:nvPr>
            <p:ph sz="half" idx="1"/>
          </p:nvPr>
        </p:nvSpPr>
        <p:spPr>
          <a:xfrm>
            <a:off x="457200" y="1555245"/>
            <a:ext cx="4038600" cy="2044096"/>
          </a:xfrm>
        </p:spPr>
        <p:txBody>
          <a:bodyPr vert="horz" lIns="91440" tIns="45720" rIns="91440" bIns="45720" rtlCol="0" anchor="t">
            <a:normAutofit/>
          </a:bodyPr>
          <a:lstStyle/>
          <a:p>
            <a:pPr marL="0" indent="0">
              <a:lnSpc>
                <a:spcPct val="110000"/>
              </a:lnSpc>
              <a:spcBef>
                <a:spcPts val="0"/>
              </a:spcBef>
              <a:buNone/>
            </a:pPr>
            <a:r>
              <a:rPr lang="en-US">
                <a:latin typeface="Open Sans" panose="020B0606030504020204" pitchFamily="34" charset="0"/>
                <a:ea typeface="Open Sans" panose="020B0606030504020204" pitchFamily="34" charset="0"/>
                <a:cs typeface="Open Sans" panose="020B0606030504020204" pitchFamily="34" charset="0"/>
              </a:rPr>
              <a:t>What exciting moments have you had during </a:t>
            </a:r>
            <a:r>
              <a:rPr lang="en-US">
                <a:cs typeface="Calibri"/>
              </a:rPr>
              <a:t>your lobby </a:t>
            </a:r>
            <a:r>
              <a:rPr lang="en-US">
                <a:latin typeface="Open Sans" panose="020B0606030504020204" pitchFamily="34" charset="0"/>
                <a:ea typeface="Open Sans" panose="020B0606030504020204" pitchFamily="34" charset="0"/>
                <a:cs typeface="Open Sans" panose="020B0606030504020204" pitchFamily="34" charset="0"/>
              </a:rPr>
              <a:t>meetings?</a:t>
            </a:r>
          </a:p>
        </p:txBody>
      </p:sp>
      <p:sp>
        <p:nvSpPr>
          <p:cNvPr id="4" name="Content Placeholder 3">
            <a:extLst>
              <a:ext uri="{FF2B5EF4-FFF2-40B4-BE49-F238E27FC236}">
                <a16:creationId xmlns:a16="http://schemas.microsoft.com/office/drawing/2014/main" id="{DE0000D2-BBB8-4B74-A5AB-6EEC036113B3}"/>
              </a:ext>
            </a:extLst>
          </p:cNvPr>
          <p:cNvSpPr>
            <a:spLocks noGrp="1"/>
          </p:cNvSpPr>
          <p:nvPr>
            <p:ph sz="half" idx="2"/>
          </p:nvPr>
        </p:nvSpPr>
        <p:spPr>
          <a:xfrm>
            <a:off x="4648200" y="1549701"/>
            <a:ext cx="4038600" cy="2044097"/>
          </a:xfrm>
        </p:spPr>
        <p:txBody>
          <a:bodyPr vert="horz" lIns="91440" tIns="45720" rIns="91440" bIns="45720" rtlCol="0" anchor="t">
            <a:normAutofit/>
          </a:bodyPr>
          <a:lstStyle/>
          <a:p>
            <a:pPr marL="0" indent="0">
              <a:lnSpc>
                <a:spcPct val="110000"/>
              </a:lnSpc>
              <a:spcBef>
                <a:spcPts val="0"/>
              </a:spcBef>
              <a:buNone/>
            </a:pPr>
            <a:r>
              <a:rPr lang="en-US">
                <a:latin typeface="Open Sans" panose="020B0606030504020204" pitchFamily="34" charset="0"/>
                <a:ea typeface="Open Sans" panose="020B0606030504020204" pitchFamily="34" charset="0"/>
                <a:cs typeface="Open Sans" panose="020B0606030504020204" pitchFamily="34" charset="0"/>
              </a:rPr>
              <a:t>Did you participate in a lobby meeting for the first time? What was that like?</a:t>
            </a:r>
          </a:p>
        </p:txBody>
      </p:sp>
      <p:sp>
        <p:nvSpPr>
          <p:cNvPr id="5" name="Slide Number Placeholder 4">
            <a:extLst>
              <a:ext uri="{FF2B5EF4-FFF2-40B4-BE49-F238E27FC236}">
                <a16:creationId xmlns:a16="http://schemas.microsoft.com/office/drawing/2014/main" id="{E3708252-5191-43AA-B8CF-645CE00FBD9D}"/>
              </a:ext>
            </a:extLst>
          </p:cNvPr>
          <p:cNvSpPr>
            <a:spLocks noGrp="1"/>
          </p:cNvSpPr>
          <p:nvPr>
            <p:ph type="sldNum" sz="quarter" idx="12"/>
          </p:nvPr>
        </p:nvSpPr>
        <p:spPr/>
        <p:txBody>
          <a:bodyPr/>
          <a:lstStyle/>
          <a:p>
            <a:fld id="{307E6868-079E-1649-B8D1-459B42CE4DE3}" type="slidenum">
              <a:rPr lang="en-US" smtClean="0"/>
              <a:t>37</a:t>
            </a:fld>
            <a:endParaRPr lang="en-US"/>
          </a:p>
        </p:txBody>
      </p:sp>
      <p:sp>
        <p:nvSpPr>
          <p:cNvPr id="6" name="TextBox 5">
            <a:extLst>
              <a:ext uri="{FF2B5EF4-FFF2-40B4-BE49-F238E27FC236}">
                <a16:creationId xmlns:a16="http://schemas.microsoft.com/office/drawing/2014/main" id="{BC0BF09D-4F67-487B-93E4-30F32DF67911}"/>
              </a:ext>
            </a:extLst>
          </p:cNvPr>
          <p:cNvSpPr txBox="1"/>
          <p:nvPr/>
        </p:nvSpPr>
        <p:spPr>
          <a:xfrm>
            <a:off x="2214694" y="3816984"/>
            <a:ext cx="43991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Open Sans" panose="020B0606030504020204" pitchFamily="34" charset="0"/>
                <a:ea typeface="Open Sans" panose="020B0606030504020204" pitchFamily="34" charset="0"/>
                <a:cs typeface="Open Sans" panose="020B0606030504020204" pitchFamily="34" charset="0"/>
              </a:rPr>
              <a:t>Unmute (or *6 if you're on the phone).</a:t>
            </a:r>
          </a:p>
          <a:p>
            <a:pPr algn="ctr"/>
            <a:r>
              <a:rPr lang="en-US">
                <a:latin typeface="Open Sans" panose="020B0606030504020204" pitchFamily="34" charset="0"/>
                <a:ea typeface="Open Sans" panose="020B0606030504020204" pitchFamily="34" charset="0"/>
                <a:cs typeface="Open Sans" panose="020B0606030504020204" pitchFamily="34" charset="0"/>
              </a:rPr>
              <a:t>Feel free to share in the chat, too!</a:t>
            </a:r>
          </a:p>
        </p:txBody>
      </p:sp>
    </p:spTree>
    <p:extLst>
      <p:ext uri="{BB962C8B-B14F-4D97-AF65-F5344CB8AC3E}">
        <p14:creationId xmlns:p14="http://schemas.microsoft.com/office/powerpoint/2010/main" val="3290254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EFAD-4677-44FA-8C00-26E551A08E43}"/>
              </a:ext>
            </a:extLst>
          </p:cNvPr>
          <p:cNvSpPr>
            <a:spLocks noGrp="1"/>
          </p:cNvSpPr>
          <p:nvPr>
            <p:ph type="title"/>
          </p:nvPr>
        </p:nvSpPr>
        <p:spPr>
          <a:xfrm>
            <a:off x="872429" y="142948"/>
            <a:ext cx="7401491" cy="857250"/>
          </a:xfrm>
        </p:spPr>
        <p:txBody>
          <a:bodyPr vert="horz" lIns="91440" tIns="45720" rIns="91440" bIns="45720" rtlCol="0" anchor="ctr">
            <a:noAutofit/>
          </a:bodyPr>
          <a:lstStyle/>
          <a:p>
            <a:r>
              <a:rPr lang="en-US" sz="3200" b="1">
                <a:latin typeface="Open Sans"/>
              </a:rPr>
              <a:t>Welcome Sarah Leone</a:t>
            </a:r>
            <a:endParaRPr lang="en-US" sz="3200"/>
          </a:p>
        </p:txBody>
      </p:sp>
      <p:sp>
        <p:nvSpPr>
          <p:cNvPr id="11" name="Title 1">
            <a:extLst>
              <a:ext uri="{FF2B5EF4-FFF2-40B4-BE49-F238E27FC236}">
                <a16:creationId xmlns:a16="http://schemas.microsoft.com/office/drawing/2014/main" id="{0E70234A-062C-4608-8378-BEB79EBCAB38}"/>
              </a:ext>
            </a:extLst>
          </p:cNvPr>
          <p:cNvSpPr txBox="1">
            <a:spLocks/>
          </p:cNvSpPr>
          <p:nvPr/>
        </p:nvSpPr>
        <p:spPr>
          <a:xfrm>
            <a:off x="2478781" y="799277"/>
            <a:ext cx="2653474" cy="419630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1600" b="1">
              <a:solidFill>
                <a:srgbClr val="D50032"/>
              </a:solidFill>
              <a:latin typeface="Open Sans"/>
              <a:cs typeface="Calibri"/>
            </a:endParaRPr>
          </a:p>
        </p:txBody>
      </p:sp>
      <p:sp>
        <p:nvSpPr>
          <p:cNvPr id="9" name="Slide Number Placeholder 6">
            <a:extLst>
              <a:ext uri="{FF2B5EF4-FFF2-40B4-BE49-F238E27FC236}">
                <a16:creationId xmlns:a16="http://schemas.microsoft.com/office/drawing/2014/main" id="{8B853D6A-9C6F-404C-BB3B-FF8DB46A0302}"/>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38</a:t>
            </a:fld>
            <a:endParaRPr lang="en-US">
              <a:solidFill>
                <a:schemeClr val="tx1"/>
              </a:solidFill>
            </a:endParaRPr>
          </a:p>
        </p:txBody>
      </p:sp>
      <p:pic>
        <p:nvPicPr>
          <p:cNvPr id="2050" name="Picture 2" descr="May be a closeup of Sarah Leone">
            <a:extLst>
              <a:ext uri="{FF2B5EF4-FFF2-40B4-BE49-F238E27FC236}">
                <a16:creationId xmlns:a16="http://schemas.microsoft.com/office/drawing/2014/main" id="{E8E76255-8651-4FEC-B47A-99D7CC1D2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291" y="1062440"/>
            <a:ext cx="3250733" cy="32507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4ED205-02F1-42EE-B75A-C03EB8141D79}"/>
              </a:ext>
            </a:extLst>
          </p:cNvPr>
          <p:cNvSpPr txBox="1"/>
          <p:nvPr/>
        </p:nvSpPr>
        <p:spPr>
          <a:xfrm>
            <a:off x="2410880" y="4485788"/>
            <a:ext cx="4328942" cy="461665"/>
          </a:xfrm>
          <a:prstGeom prst="rect">
            <a:avLst/>
          </a:prstGeom>
          <a:noFill/>
        </p:spPr>
        <p:txBody>
          <a:bodyPr wrap="none" rtlCol="0">
            <a:spAutoFit/>
          </a:bodyPr>
          <a:lstStyle/>
          <a:p>
            <a:r>
              <a:rPr lang="en-US" sz="2400" b="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Grassroots Impact Associate </a:t>
            </a:r>
            <a:endParaRPr lang="en-US" sz="2400" b="1">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78036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8802DC-81F6-E54C-B7AC-9FC84174A87A}"/>
              </a:ext>
            </a:extLst>
          </p:cNvPr>
          <p:cNvSpPr/>
          <p:nvPr/>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27680AD-C53A-4111-B3DB-13582B38FCD9}"/>
              </a:ext>
            </a:extLst>
          </p:cNvPr>
          <p:cNvSpPr>
            <a:spLocks noGrp="1"/>
          </p:cNvSpPr>
          <p:nvPr>
            <p:ph type="ctrTitle"/>
          </p:nvPr>
        </p:nvSpPr>
        <p:spPr>
          <a:xfrm>
            <a:off x="4344270" y="2015536"/>
            <a:ext cx="4119899" cy="597632"/>
          </a:xfrm>
        </p:spPr>
        <p:txBody>
          <a:bodyPr>
            <a:noAutofit/>
          </a:bodyPr>
          <a:lstStyle/>
          <a:p>
            <a:pPr algn="l"/>
            <a:r>
              <a:rPr lang="en-US" sz="3200" b="1">
                <a:latin typeface="Open Sans"/>
                <a:ea typeface="Open Sans" panose="020B0606030504020204" pitchFamily="34" charset="0"/>
                <a:cs typeface="Open Sans" panose="020B0606030504020204" pitchFamily="34" charset="0"/>
              </a:rPr>
              <a:t>June 12-13, 2021</a:t>
            </a:r>
          </a:p>
        </p:txBody>
      </p:sp>
      <p:sp>
        <p:nvSpPr>
          <p:cNvPr id="8" name="TextBox 7">
            <a:extLst>
              <a:ext uri="{FF2B5EF4-FFF2-40B4-BE49-F238E27FC236}">
                <a16:creationId xmlns:a16="http://schemas.microsoft.com/office/drawing/2014/main" id="{DE073CD1-932F-6F43-887B-288A4ABED02C}"/>
              </a:ext>
            </a:extLst>
          </p:cNvPr>
          <p:cNvSpPr txBox="1"/>
          <p:nvPr/>
        </p:nvSpPr>
        <p:spPr>
          <a:xfrm>
            <a:off x="546341" y="301886"/>
            <a:ext cx="6544134" cy="1591398"/>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14000"/>
              </a:lnSpc>
              <a:spcBef>
                <a:spcPts val="0"/>
              </a:spcBef>
              <a:spcAft>
                <a:spcPts val="1000"/>
              </a:spcAft>
              <a:buClrTx/>
              <a:buSzTx/>
              <a:buFontTx/>
              <a:buNone/>
              <a:tabLst/>
              <a:defRPr/>
            </a:pPr>
            <a:r>
              <a:rPr kumimoji="0" lang="en-US" sz="4400" b="1" i="0" u="none" strike="noStrike" kern="1200" cap="none" spc="0" normalizeH="0" baseline="0" noProof="0">
                <a:ln>
                  <a:noFill/>
                </a:ln>
                <a:solidFill>
                  <a:srgbClr val="F0AA19"/>
                </a:solidFill>
                <a:effectLst/>
                <a:uLnTx/>
                <a:uFillTx/>
                <a:latin typeface="Open Sans"/>
                <a:ea typeface="Open Sans" panose="020B0606030504020204" pitchFamily="34" charset="0"/>
                <a:cs typeface="Open Sans" panose="020B0606030504020204" pitchFamily="34" charset="0"/>
              </a:rPr>
              <a:t>RESULTS International Conference</a:t>
            </a:r>
            <a:endParaRPr kumimoji="0" lang="en-US" sz="4400" b="0" i="0" u="none" strike="noStrike" kern="1200" cap="none" spc="0" normalizeH="0" baseline="0" noProof="0">
              <a:ln>
                <a:noFill/>
              </a:ln>
              <a:solidFill>
                <a:srgbClr val="F0AA19"/>
              </a:solidFill>
              <a:effectLst/>
              <a:uLnTx/>
              <a:uFillTx/>
              <a:latin typeface="Calibri"/>
              <a:ea typeface="+mn-ea"/>
              <a:cs typeface="+mn-cs"/>
            </a:endParaRPr>
          </a:p>
        </p:txBody>
      </p:sp>
      <p:pic>
        <p:nvPicPr>
          <p:cNvPr id="5" name="Picture 4" descr="A collage of a person&#10;&#10;Description automatically generated with medium confidence">
            <a:extLst>
              <a:ext uri="{FF2B5EF4-FFF2-40B4-BE49-F238E27FC236}">
                <a16:creationId xmlns:a16="http://schemas.microsoft.com/office/drawing/2014/main" id="{7CC6C463-2F33-A24B-BE16-E6E4297AB18F}"/>
              </a:ext>
            </a:extLst>
          </p:cNvPr>
          <p:cNvPicPr>
            <a:picLocks noChangeAspect="1"/>
          </p:cNvPicPr>
          <p:nvPr/>
        </p:nvPicPr>
        <p:blipFill>
          <a:blip r:embed="rId2"/>
          <a:stretch>
            <a:fillRect/>
          </a:stretch>
        </p:blipFill>
        <p:spPr>
          <a:xfrm>
            <a:off x="786701" y="2071308"/>
            <a:ext cx="3088012" cy="1987852"/>
          </a:xfrm>
          <a:prstGeom prst="rect">
            <a:avLst/>
          </a:prstGeom>
        </p:spPr>
      </p:pic>
      <p:sp>
        <p:nvSpPr>
          <p:cNvPr id="9" name="Title 1">
            <a:extLst>
              <a:ext uri="{FF2B5EF4-FFF2-40B4-BE49-F238E27FC236}">
                <a16:creationId xmlns:a16="http://schemas.microsoft.com/office/drawing/2014/main" id="{62E569F6-CEC4-ED4F-832D-E84E50FD19DC}"/>
              </a:ext>
            </a:extLst>
          </p:cNvPr>
          <p:cNvSpPr txBox="1">
            <a:spLocks/>
          </p:cNvSpPr>
          <p:nvPr/>
        </p:nvSpPr>
        <p:spPr>
          <a:xfrm>
            <a:off x="546341" y="4237185"/>
            <a:ext cx="8128102" cy="5976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a:ln>
                  <a:noFill/>
                </a:ln>
                <a:solidFill>
                  <a:srgbClr val="F3F0E9"/>
                </a:solidFill>
                <a:effectLst/>
                <a:uLnTx/>
                <a:uFillTx/>
                <a:latin typeface="Open Sans"/>
                <a:ea typeface="Open Sans" panose="020B0606030504020204" pitchFamily="34" charset="0"/>
                <a:cs typeface="Open Sans" panose="020B0606030504020204" pitchFamily="34" charset="0"/>
              </a:rPr>
              <a:t>Registration now open at </a:t>
            </a:r>
            <a:r>
              <a:rPr kumimoji="0" lang="en-US" sz="2600" b="1" i="0" u="none" strike="noStrike" kern="1200" cap="none" spc="0" normalizeH="0" baseline="0" noProof="0">
                <a:ln>
                  <a:noFill/>
                </a:ln>
                <a:solidFill>
                  <a:srgbClr val="F3F0E9"/>
                </a:solidFill>
                <a:effectLst/>
                <a:uLnTx/>
                <a:uFillTx/>
                <a:latin typeface="Open Sans"/>
                <a:ea typeface="Open Sans" panose="020B0606030504020204" pitchFamily="34" charset="0"/>
                <a:cs typeface="Open Sans" panose="020B0606030504020204" pitchFamily="34" charset="0"/>
                <a:hlinkClick r:id="rId3"/>
              </a:rPr>
              <a:t>results.org/conference</a:t>
            </a:r>
            <a:endParaRPr kumimoji="0" lang="en-US" sz="2600" b="1" i="0" u="none" strike="noStrike" kern="1200" cap="none" spc="0" normalizeH="0" baseline="0" noProof="0">
              <a:ln>
                <a:noFill/>
              </a:ln>
              <a:solidFill>
                <a:srgbClr val="F3F0E9"/>
              </a:solidFill>
              <a:effectLst/>
              <a:uLnTx/>
              <a:uFillTx/>
              <a:latin typeface="Open Sans"/>
              <a:ea typeface="Open Sans" panose="020B0606030504020204" pitchFamily="34" charset="0"/>
              <a:cs typeface="Open Sans" panose="020B0606030504020204" pitchFamily="34" charset="0"/>
            </a:endParaRPr>
          </a:p>
        </p:txBody>
      </p:sp>
      <p:sp>
        <p:nvSpPr>
          <p:cNvPr id="11" name="Title 1">
            <a:extLst>
              <a:ext uri="{FF2B5EF4-FFF2-40B4-BE49-F238E27FC236}">
                <a16:creationId xmlns:a16="http://schemas.microsoft.com/office/drawing/2014/main" id="{758D804F-BB04-904A-97AB-72171A303CF6}"/>
              </a:ext>
            </a:extLst>
          </p:cNvPr>
          <p:cNvSpPr txBox="1">
            <a:spLocks/>
          </p:cNvSpPr>
          <p:nvPr/>
        </p:nvSpPr>
        <p:spPr>
          <a:xfrm>
            <a:off x="4344270" y="2660246"/>
            <a:ext cx="4330173" cy="15184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Interactive online event</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Exciting speakers</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Advocacy skill &amp; issue workshops</a:t>
            </a:r>
          </a:p>
          <a:p>
            <a:pPr marL="342900" marR="0" lvl="0" indent="-34290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Coordinated advocacy</a:t>
            </a:r>
          </a:p>
        </p:txBody>
      </p:sp>
      <p:pic>
        <p:nvPicPr>
          <p:cNvPr id="13" name="Picture 12" descr="Text&#10;&#10;Description automatically generated with low confidence">
            <a:extLst>
              <a:ext uri="{FF2B5EF4-FFF2-40B4-BE49-F238E27FC236}">
                <a16:creationId xmlns:a16="http://schemas.microsoft.com/office/drawing/2014/main" id="{9729CDA5-83DA-FC40-896C-0B796D26F2CA}"/>
              </a:ext>
            </a:extLst>
          </p:cNvPr>
          <p:cNvPicPr>
            <a:picLocks noChangeAspect="1"/>
          </p:cNvPicPr>
          <p:nvPr/>
        </p:nvPicPr>
        <p:blipFill>
          <a:blip r:embed="rId4"/>
          <a:stretch>
            <a:fillRect/>
          </a:stretch>
        </p:blipFill>
        <p:spPr>
          <a:xfrm>
            <a:off x="7993171" y="213737"/>
            <a:ext cx="941995" cy="751113"/>
          </a:xfrm>
          <a:prstGeom prst="rect">
            <a:avLst/>
          </a:prstGeom>
        </p:spPr>
      </p:pic>
      <p:sp>
        <p:nvSpPr>
          <p:cNvPr id="10" name="Slide Number Placeholder 6">
            <a:extLst>
              <a:ext uri="{FF2B5EF4-FFF2-40B4-BE49-F238E27FC236}">
                <a16:creationId xmlns:a16="http://schemas.microsoft.com/office/drawing/2014/main" id="{A014AAB6-B899-425A-8E49-F02FE7114F79}"/>
              </a:ext>
            </a:extLst>
          </p:cNvPr>
          <p:cNvSpPr>
            <a:spLocks noGrp="1"/>
          </p:cNvSpPr>
          <p:nvPr>
            <p:ph type="sldNum" sz="quarter" idx="12"/>
          </p:nvPr>
        </p:nvSpPr>
        <p:spPr>
          <a:xfrm>
            <a:off x="0" y="9834"/>
            <a:ext cx="457200" cy="273844"/>
          </a:xfrm>
        </p:spPr>
        <p:txBody>
          <a:bodyPr/>
          <a:lstStyle/>
          <a:p>
            <a:pPr algn="ctr"/>
            <a:fld id="{307E6868-079E-1649-B8D1-459B42CE4DE3}" type="slidenum">
              <a:rPr lang="en-US"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lgn="ctr"/>
              <a:t>39</a:t>
            </a:fld>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2026064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3C775-3278-4824-89B0-24B7715FF96A}"/>
              </a:ext>
            </a:extLst>
          </p:cNvPr>
          <p:cNvSpPr>
            <a:spLocks noGrp="1"/>
          </p:cNvSpPr>
          <p:nvPr>
            <p:ph type="ctrTitle"/>
          </p:nvPr>
        </p:nvSpPr>
        <p:spPr>
          <a:xfrm>
            <a:off x="3882189" y="2097122"/>
            <a:ext cx="5422378" cy="949256"/>
          </a:xfrm>
        </p:spPr>
        <p:txBody>
          <a:bodyPr>
            <a:normAutofit fontScale="90000"/>
          </a:bodyPr>
          <a:lstStyle/>
          <a:p>
            <a:r>
              <a:rPr lang="en-US" sz="4000" b="1">
                <a:latin typeface="Open Sans" panose="020B0606030504020204"/>
                <a:cs typeface="Calibri"/>
              </a:rPr>
              <a:t>Sen. Sherrod Brown</a:t>
            </a:r>
            <a:r>
              <a:rPr lang="en-US" sz="4000">
                <a:latin typeface="Open Sans" panose="020B0606030504020204"/>
                <a:cs typeface="Calibri"/>
              </a:rPr>
              <a:t> </a:t>
            </a:r>
            <a:br>
              <a:rPr lang="en-US" sz="4000">
                <a:latin typeface="Open Sans" panose="020B0606030504020204"/>
                <a:cs typeface="Calibri"/>
              </a:rPr>
            </a:br>
            <a:r>
              <a:rPr lang="en-US" sz="4000">
                <a:latin typeface="Open Sans" panose="020B0606030504020204"/>
                <a:cs typeface="Calibri"/>
              </a:rPr>
              <a:t>(D-OH</a:t>
            </a:r>
            <a:r>
              <a:rPr lang="en-US">
                <a:latin typeface="Open Sans" panose="020B0606030504020204"/>
                <a:cs typeface="Calibri"/>
              </a:rPr>
              <a:t>)</a:t>
            </a:r>
            <a:endParaRPr lang="en-US">
              <a:latin typeface="Open Sans" panose="020B0606030504020204"/>
            </a:endParaRPr>
          </a:p>
        </p:txBody>
      </p:sp>
      <p:pic>
        <p:nvPicPr>
          <p:cNvPr id="5" name="Picture 4">
            <a:extLst>
              <a:ext uri="{FF2B5EF4-FFF2-40B4-BE49-F238E27FC236}">
                <a16:creationId xmlns:a16="http://schemas.microsoft.com/office/drawing/2014/main" id="{378F474A-6EAF-47EA-B0AA-6F00BFE24C6B}"/>
              </a:ext>
            </a:extLst>
          </p:cNvPr>
          <p:cNvPicPr>
            <a:picLocks noChangeAspect="1"/>
          </p:cNvPicPr>
          <p:nvPr/>
        </p:nvPicPr>
        <p:blipFill>
          <a:blip r:embed="rId2"/>
          <a:stretch>
            <a:fillRect/>
          </a:stretch>
        </p:blipFill>
        <p:spPr>
          <a:xfrm>
            <a:off x="457200" y="306071"/>
            <a:ext cx="3577390" cy="4531358"/>
          </a:xfrm>
          <a:prstGeom prst="rect">
            <a:avLst/>
          </a:prstGeom>
        </p:spPr>
      </p:pic>
      <p:sp>
        <p:nvSpPr>
          <p:cNvPr id="4" name="Slide Number Placeholder 3">
            <a:extLst>
              <a:ext uri="{FF2B5EF4-FFF2-40B4-BE49-F238E27FC236}">
                <a16:creationId xmlns:a16="http://schemas.microsoft.com/office/drawing/2014/main" id="{D86CF9DF-FE70-41C5-A82E-589A0ABAC3B2}"/>
              </a:ext>
            </a:extLst>
          </p:cNvPr>
          <p:cNvSpPr>
            <a:spLocks noGrp="1"/>
          </p:cNvSpPr>
          <p:nvPr>
            <p:ph type="sldNum" sz="quarter" idx="12"/>
          </p:nvPr>
        </p:nvSpPr>
        <p:spPr/>
        <p:txBody>
          <a:bodyPr/>
          <a:lstStyle/>
          <a:p>
            <a:fld id="{307E6868-079E-1649-B8D1-459B42CE4DE3}"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1715184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C50A-2D82-4605-906D-53290314EC4B}"/>
              </a:ext>
            </a:extLst>
          </p:cNvPr>
          <p:cNvSpPr>
            <a:spLocks noGrp="1"/>
          </p:cNvSpPr>
          <p:nvPr>
            <p:ph type="title"/>
          </p:nvPr>
        </p:nvSpPr>
        <p:spPr>
          <a:xfrm>
            <a:off x="2042549" y="146756"/>
            <a:ext cx="5058902" cy="598487"/>
          </a:xfrm>
        </p:spPr>
        <p:txBody>
          <a:bodyPr>
            <a:normAutofit/>
          </a:bodyPr>
          <a:lstStyle/>
          <a:p>
            <a:r>
              <a:rPr lang="en-US" sz="3200" b="1">
                <a:latin typeface="Open Sans"/>
                <a:cs typeface="Calibri"/>
              </a:rPr>
              <a:t>Upcoming Trainings</a:t>
            </a:r>
            <a:endParaRPr lang="en-US" sz="3200" b="1">
              <a:latin typeface="Open Sans"/>
            </a:endParaRPr>
          </a:p>
        </p:txBody>
      </p:sp>
      <p:sp>
        <p:nvSpPr>
          <p:cNvPr id="6" name="Slide Number Placeholder 6">
            <a:extLst>
              <a:ext uri="{FF2B5EF4-FFF2-40B4-BE49-F238E27FC236}">
                <a16:creationId xmlns:a16="http://schemas.microsoft.com/office/drawing/2014/main" id="{F6BE3F8E-7DE4-450E-A31B-68715887D968}"/>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40</a:t>
            </a:fld>
            <a:endParaRPr lang="en-US">
              <a:solidFill>
                <a:schemeClr val="tx1"/>
              </a:solidFill>
            </a:endParaRPr>
          </a:p>
        </p:txBody>
      </p:sp>
      <p:sp>
        <p:nvSpPr>
          <p:cNvPr id="149" name="TextBox 148">
            <a:extLst>
              <a:ext uri="{FF2B5EF4-FFF2-40B4-BE49-F238E27FC236}">
                <a16:creationId xmlns:a16="http://schemas.microsoft.com/office/drawing/2014/main" id="{E559B237-F597-4427-83D5-86EF8FF0EB34}"/>
              </a:ext>
            </a:extLst>
          </p:cNvPr>
          <p:cNvSpPr txBox="1"/>
          <p:nvPr/>
        </p:nvSpPr>
        <p:spPr>
          <a:xfrm>
            <a:off x="535042" y="833322"/>
            <a:ext cx="8073916"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Open Sans"/>
              </a:rPr>
              <a:t>Supporting New Advocates to Grow</a:t>
            </a:r>
          </a:p>
          <a:p>
            <a:pPr algn="ctr"/>
            <a:r>
              <a:rPr lang="en-US" sz="1600">
                <a:latin typeface="Open Sans"/>
              </a:rPr>
              <a:t>Thursday, March 11, 8:30 pm ET</a:t>
            </a:r>
          </a:p>
          <a:p>
            <a:pPr algn="ctr">
              <a:spcAft>
                <a:spcPts val="1200"/>
              </a:spcAft>
            </a:pPr>
            <a:r>
              <a:rPr lang="en-US" sz="1200">
                <a:latin typeface="Open Sans"/>
              </a:rPr>
              <a:t>Register: </a:t>
            </a:r>
            <a:r>
              <a:rPr lang="en-US" sz="1200">
                <a:latin typeface="Open Sans"/>
                <a:ea typeface="+mn-lt"/>
                <a:cs typeface="+mn-lt"/>
                <a:hlinkClick r:id="rId2"/>
              </a:rPr>
              <a:t>https://results.zoom.us/meeting/register/tJYlc-muqDojG93K3vrNo3DC5UgYFaNXYEc-</a:t>
            </a:r>
            <a:r>
              <a:rPr lang="en-US" sz="1200">
                <a:latin typeface="Open Sans"/>
                <a:ea typeface="+mn-lt"/>
                <a:cs typeface="+mn-lt"/>
              </a:rPr>
              <a:t> </a:t>
            </a:r>
            <a:endParaRPr lang="en-US" sz="1200">
              <a:latin typeface="Open Sans"/>
            </a:endParaRPr>
          </a:p>
          <a:p>
            <a:pPr algn="ctr"/>
            <a:r>
              <a:rPr lang="en-US" sz="2000" b="1">
                <a:solidFill>
                  <a:srgbClr val="212529"/>
                </a:solidFill>
                <a:effectLst/>
                <a:latin typeface="open sans"/>
              </a:rPr>
              <a:t>Monthly Policy Forum: Housing and Taxes – Where to Next? </a:t>
            </a:r>
            <a:r>
              <a:rPr lang="en-US" sz="1600">
                <a:solidFill>
                  <a:srgbClr val="212529"/>
                </a:solidFill>
                <a:effectLst/>
                <a:latin typeface="open sans"/>
              </a:rPr>
              <a:t>Thursday, March 18, 8:00 pm ET </a:t>
            </a:r>
          </a:p>
          <a:p>
            <a:pPr algn="ctr">
              <a:spcAft>
                <a:spcPts val="1200"/>
              </a:spcAft>
            </a:pPr>
            <a:r>
              <a:rPr lang="en-US" sz="1200">
                <a:solidFill>
                  <a:srgbClr val="212529"/>
                </a:solidFill>
                <a:latin typeface="open sans" panose="020B0606030504020204" pitchFamily="34" charset="0"/>
              </a:rPr>
              <a:t>Register: </a:t>
            </a:r>
            <a:r>
              <a:rPr lang="en-US" sz="1200">
                <a:solidFill>
                  <a:srgbClr val="212529"/>
                </a:solidFill>
                <a:latin typeface="open sans" panose="020B0606030504020204" pitchFamily="34" charset="0"/>
                <a:hlinkClick r:id="rId3"/>
              </a:rPr>
              <a:t>https://results.zoom.us/meeting/register/tJEoc-CvrD4oGNLFmh30yEWDpdb0JypCRveT</a:t>
            </a:r>
            <a:r>
              <a:rPr lang="en-US" sz="1200">
                <a:solidFill>
                  <a:srgbClr val="212529"/>
                </a:solidFill>
                <a:latin typeface="open sans" panose="020B0606030504020204" pitchFamily="34" charset="0"/>
              </a:rPr>
              <a:t> </a:t>
            </a:r>
            <a:endParaRPr lang="en-US" sz="1200">
              <a:solidFill>
                <a:srgbClr val="212529"/>
              </a:solidFill>
              <a:effectLst/>
              <a:latin typeface="open sans" panose="020B0606030504020204" pitchFamily="34" charset="0"/>
            </a:endParaRPr>
          </a:p>
          <a:p>
            <a:pPr algn="ctr"/>
            <a:r>
              <a:rPr lang="en-US" sz="2000" b="1">
                <a:solidFill>
                  <a:srgbClr val="212529"/>
                </a:solidFill>
                <a:effectLst/>
                <a:latin typeface="open sans" panose="020B0606030504020204" pitchFamily="34" charset="0"/>
              </a:rPr>
              <a:t>Monthly Policy Forum: Global Tuberculosis </a:t>
            </a:r>
          </a:p>
          <a:p>
            <a:pPr algn="ctr"/>
            <a:r>
              <a:rPr lang="en-US" sz="1600">
                <a:solidFill>
                  <a:srgbClr val="212529"/>
                </a:solidFill>
                <a:effectLst/>
                <a:latin typeface="open sans"/>
              </a:rPr>
              <a:t>Thursday, March 18, 9:00 pm ET </a:t>
            </a:r>
          </a:p>
          <a:p>
            <a:pPr algn="ctr">
              <a:spcAft>
                <a:spcPts val="1200"/>
              </a:spcAft>
            </a:pPr>
            <a:r>
              <a:rPr lang="en-US" sz="1200">
                <a:solidFill>
                  <a:srgbClr val="212529"/>
                </a:solidFill>
                <a:latin typeface="open sans" panose="020B0606030504020204" pitchFamily="34" charset="0"/>
              </a:rPr>
              <a:t>Register: </a:t>
            </a:r>
            <a:r>
              <a:rPr lang="en-US" sz="1200">
                <a:solidFill>
                  <a:srgbClr val="212529"/>
                </a:solidFill>
                <a:latin typeface="open sans" panose="020B0606030504020204" pitchFamily="34" charset="0"/>
                <a:hlinkClick r:id="rId4"/>
              </a:rPr>
              <a:t>https://results.zoom.us/meeting/register/tJYpfuGqpz0iHtxA1hDWHIsuE0tiR22IhpOg</a:t>
            </a:r>
            <a:r>
              <a:rPr lang="en-US" sz="1200">
                <a:solidFill>
                  <a:srgbClr val="212529"/>
                </a:solidFill>
                <a:latin typeface="open sans" panose="020B0606030504020204" pitchFamily="34" charset="0"/>
              </a:rPr>
              <a:t> </a:t>
            </a:r>
            <a:endParaRPr lang="en-US" sz="1200">
              <a:solidFill>
                <a:srgbClr val="212529"/>
              </a:solidFill>
              <a:effectLst/>
              <a:latin typeface="open sans" panose="020B0606030504020204" pitchFamily="34" charset="0"/>
            </a:endParaRPr>
          </a:p>
          <a:p>
            <a:pPr algn="ctr"/>
            <a:r>
              <a:rPr lang="en-US" sz="2000" b="1">
                <a:solidFill>
                  <a:srgbClr val="212529"/>
                </a:solidFill>
                <a:effectLst/>
                <a:latin typeface="open sans" panose="020B0606030504020204" pitchFamily="34" charset="0"/>
              </a:rPr>
              <a:t>How to Build Your Action Network 101</a:t>
            </a:r>
          </a:p>
          <a:p>
            <a:pPr algn="ctr"/>
            <a:r>
              <a:rPr lang="en-US" sz="2000" b="1">
                <a:solidFill>
                  <a:srgbClr val="212529"/>
                </a:solidFill>
                <a:latin typeface="open sans"/>
              </a:rPr>
              <a:t> </a:t>
            </a:r>
            <a:r>
              <a:rPr lang="en-US" sz="1600">
                <a:solidFill>
                  <a:srgbClr val="212529"/>
                </a:solidFill>
                <a:effectLst/>
                <a:latin typeface="open sans"/>
              </a:rPr>
              <a:t>Wednesday, March 31 8:30 pm ET</a:t>
            </a:r>
            <a:endParaRPr lang="en-US" sz="1600">
              <a:solidFill>
                <a:srgbClr val="212529"/>
              </a:solidFill>
              <a:latin typeface="open sans"/>
            </a:endParaRPr>
          </a:p>
          <a:p>
            <a:pPr algn="ctr">
              <a:spcAft>
                <a:spcPts val="1200"/>
              </a:spcAft>
            </a:pPr>
            <a:r>
              <a:rPr lang="en-US" sz="1200">
                <a:solidFill>
                  <a:srgbClr val="212529"/>
                </a:solidFill>
                <a:latin typeface="Open Sans" panose="020B0606030504020204" pitchFamily="34" charset="0"/>
                <a:ea typeface="Open Sans" panose="020B0606030504020204" pitchFamily="34" charset="0"/>
                <a:cs typeface="Open Sans" panose="020B0606030504020204" pitchFamily="34" charset="0"/>
              </a:rPr>
              <a:t>Register: </a:t>
            </a:r>
            <a:r>
              <a:rPr lang="en-US" sz="1200">
                <a:solidFill>
                  <a:srgbClr val="212529"/>
                </a:solidFill>
                <a:latin typeface="Open Sans" panose="020B0606030504020204" pitchFamily="34" charset="0"/>
                <a:ea typeface="Open Sans" panose="020B0606030504020204" pitchFamily="34" charset="0"/>
                <a:cs typeface="Open Sans" panose="020B0606030504020204" pitchFamily="34" charset="0"/>
                <a:hlinkClick r:id="rId5"/>
              </a:rPr>
              <a:t>https://results.zoom.us/meeting/register/tJAsf-2tqDwpHN1ttCcQOHtzS4u7movyJfVU</a:t>
            </a:r>
            <a:r>
              <a:rPr lang="en-US" sz="1200">
                <a:solidFill>
                  <a:srgbClr val="212529"/>
                </a:solidFill>
                <a:latin typeface="Open Sans" panose="020B0606030504020204" pitchFamily="34" charset="0"/>
                <a:ea typeface="Open Sans" panose="020B0606030504020204" pitchFamily="34" charset="0"/>
                <a:cs typeface="Open Sans" panose="020B0606030504020204" pitchFamily="34" charset="0"/>
              </a:rPr>
              <a:t> </a:t>
            </a:r>
            <a:endParaRPr lang="en-US" sz="12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r>
              <a:rPr lang="en-US" b="1">
                <a:solidFill>
                  <a:srgbClr val="D50032"/>
                </a:solidFill>
                <a:latin typeface="Open Sans" panose="020B0606030504020204" pitchFamily="34" charset="0"/>
                <a:ea typeface="Open Sans" panose="020B0606030504020204" pitchFamily="34" charset="0"/>
                <a:cs typeface="Open Sans" panose="020B0606030504020204" pitchFamily="34" charset="0"/>
              </a:rPr>
              <a:t>Registration information also in the Weekly Update!</a:t>
            </a:r>
            <a:endParaRPr lang="en-US" b="1" i="0">
              <a:solidFill>
                <a:srgbClr val="D50032"/>
              </a:solidFill>
              <a:effectLst/>
              <a:latin typeface="Open Sans" panose="020B0606030504020204" pitchFamily="34" charset="0"/>
              <a:ea typeface="Open Sans" panose="020B0606030504020204" pitchFamily="34" charset="0"/>
              <a:cs typeface="Open Sans" panose="020B0606030504020204" pitchFamily="34" charset="0"/>
            </a:endParaRPr>
          </a:p>
          <a:p>
            <a:pPr algn="ctr"/>
            <a:r>
              <a:rPr lang="en-US">
                <a:latin typeface="Open Sans"/>
                <a:ea typeface="Open Sans" panose="020B0606030504020204" pitchFamily="34" charset="0"/>
                <a:cs typeface="Open Sans" panose="020B0606030504020204" pitchFamily="34" charset="0"/>
                <a:hlinkClick r:id="rId6"/>
              </a:rPr>
              <a:t>https://results.org/volunteers/weekly-updates/</a:t>
            </a:r>
            <a:endParaRPr lang="en-US" b="1">
              <a:latin typeface="Open Sans"/>
              <a:cs typeface="Calibri"/>
            </a:endParaRPr>
          </a:p>
        </p:txBody>
      </p:sp>
    </p:spTree>
    <p:extLst>
      <p:ext uri="{BB962C8B-B14F-4D97-AF65-F5344CB8AC3E}">
        <p14:creationId xmlns:p14="http://schemas.microsoft.com/office/powerpoint/2010/main" val="910281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C50A-2D82-4605-906D-53290314EC4B}"/>
              </a:ext>
            </a:extLst>
          </p:cNvPr>
          <p:cNvSpPr>
            <a:spLocks noGrp="1"/>
          </p:cNvSpPr>
          <p:nvPr>
            <p:ph type="title"/>
          </p:nvPr>
        </p:nvSpPr>
        <p:spPr>
          <a:xfrm>
            <a:off x="373770" y="205979"/>
            <a:ext cx="7718991" cy="857250"/>
          </a:xfrm>
        </p:spPr>
        <p:txBody>
          <a:bodyPr>
            <a:normAutofit/>
          </a:bodyPr>
          <a:lstStyle/>
          <a:p>
            <a:pPr algn="l"/>
            <a:r>
              <a:rPr lang="en-US" sz="3600" b="1">
                <a:latin typeface="Open Sans"/>
                <a:cs typeface="Calibri"/>
              </a:rPr>
              <a:t>Upcoming Events</a:t>
            </a:r>
            <a:endParaRPr lang="en-US" sz="3600" b="1">
              <a:latin typeface="Open Sans"/>
            </a:endParaRPr>
          </a:p>
        </p:txBody>
      </p:sp>
      <p:sp>
        <p:nvSpPr>
          <p:cNvPr id="6" name="Slide Number Placeholder 6">
            <a:extLst>
              <a:ext uri="{FF2B5EF4-FFF2-40B4-BE49-F238E27FC236}">
                <a16:creationId xmlns:a16="http://schemas.microsoft.com/office/drawing/2014/main" id="{F6BE3F8E-7DE4-450E-A31B-68715887D968}"/>
              </a:ext>
            </a:extLst>
          </p:cNvPr>
          <p:cNvSpPr>
            <a:spLocks noGrp="1"/>
          </p:cNvSpPr>
          <p:nvPr>
            <p:ph type="sldNum" sz="quarter" idx="12"/>
          </p:nvPr>
        </p:nvSpPr>
        <p:spPr>
          <a:xfrm>
            <a:off x="0" y="9834"/>
            <a:ext cx="457200" cy="273844"/>
          </a:xfrm>
        </p:spPr>
        <p:txBody>
          <a:bodyPr/>
          <a:lstStyle/>
          <a:p>
            <a:fld id="{307E6868-079E-1649-B8D1-459B42CE4DE3}" type="slidenum">
              <a:rPr lang="en-US" dirty="0" smtClean="0">
                <a:solidFill>
                  <a:schemeClr val="tx1"/>
                </a:solidFill>
              </a:rPr>
              <a:t>41</a:t>
            </a:fld>
            <a:endParaRPr lang="en-US">
              <a:solidFill>
                <a:schemeClr val="tx1"/>
              </a:solidFill>
            </a:endParaRPr>
          </a:p>
        </p:txBody>
      </p:sp>
      <p:sp>
        <p:nvSpPr>
          <p:cNvPr id="149" name="TextBox 148">
            <a:extLst>
              <a:ext uri="{FF2B5EF4-FFF2-40B4-BE49-F238E27FC236}">
                <a16:creationId xmlns:a16="http://schemas.microsoft.com/office/drawing/2014/main" id="{E559B237-F597-4427-83D5-86EF8FF0EB34}"/>
              </a:ext>
            </a:extLst>
          </p:cNvPr>
          <p:cNvSpPr txBox="1"/>
          <p:nvPr/>
        </p:nvSpPr>
        <p:spPr>
          <a:xfrm>
            <a:off x="0" y="1083004"/>
            <a:ext cx="9271001" cy="38545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114000"/>
              </a:lnSpc>
              <a:spcBef>
                <a:spcPct val="0"/>
              </a:spcBef>
              <a:spcAft>
                <a:spcPts val="0"/>
              </a:spcAft>
            </a:pPr>
            <a:r>
              <a:rPr lang="en-US" b="1">
                <a:latin typeface="Open Sans"/>
              </a:rPr>
              <a:t>New Advocate Orientations</a:t>
            </a:r>
          </a:p>
          <a:p>
            <a:pPr lvl="0">
              <a:lnSpc>
                <a:spcPct val="114000"/>
              </a:lnSpc>
              <a:spcBef>
                <a:spcPct val="0"/>
              </a:spcBef>
              <a:spcAft>
                <a:spcPts val="0"/>
              </a:spcAft>
            </a:pPr>
            <a:r>
              <a:rPr lang="en-US">
                <a:latin typeface="Open Sans"/>
              </a:rPr>
              <a:t>Tuesday, March 9, 12:00 pm ET; Wednesday, March 24, 8:30 pm ET</a:t>
            </a:r>
          </a:p>
          <a:p>
            <a:pPr lvl="0">
              <a:lnSpc>
                <a:spcPct val="114000"/>
              </a:lnSpc>
              <a:spcBef>
                <a:spcPct val="0"/>
              </a:spcBef>
              <a:spcAft>
                <a:spcPts val="1200"/>
              </a:spcAft>
            </a:pPr>
            <a:r>
              <a:rPr lang="en-US" b="0" u="none">
                <a:latin typeface="Open Sans"/>
                <a:cs typeface="Calibri"/>
              </a:rPr>
              <a:t>Register to attend at: </a:t>
            </a:r>
            <a:r>
              <a:rPr lang="en-US">
                <a:latin typeface="Open Sans"/>
                <a:cs typeface="Calibri"/>
                <a:hlinkClick r:id="rId2"/>
              </a:rPr>
              <a:t>https://results.salsalabs.org/orientationcallrsvp/index.html?_ga=2.111757443.60245586.1607979731-2052042826.1602183780</a:t>
            </a:r>
            <a:r>
              <a:rPr lang="en-US">
                <a:latin typeface="Open Sans"/>
                <a:cs typeface="Calibri"/>
              </a:rPr>
              <a:t> </a:t>
            </a:r>
            <a:endParaRPr lang="en-US" b="1">
              <a:latin typeface="Open Sans"/>
              <a:ea typeface="Open Sans" panose="020B0606030504020204" pitchFamily="34" charset="0"/>
              <a:cs typeface="Open Sans" panose="020B0606030504020204" pitchFamily="34" charset="0"/>
            </a:endParaRPr>
          </a:p>
          <a:p>
            <a:pPr>
              <a:lnSpc>
                <a:spcPct val="114000"/>
              </a:lnSpc>
            </a:pPr>
            <a:r>
              <a:rPr lang="en-US" b="1">
                <a:latin typeface="Open Sans"/>
              </a:rPr>
              <a:t>U.S. Poverty Free Agents Webinars </a:t>
            </a:r>
          </a:p>
          <a:p>
            <a:pPr>
              <a:lnSpc>
                <a:spcPct val="114000"/>
              </a:lnSpc>
            </a:pPr>
            <a:r>
              <a:rPr lang="en-US">
                <a:latin typeface="Open Sans"/>
              </a:rPr>
              <a:t>Tuesday, March 16, 1:00 pm and 8:00 pm ET</a:t>
            </a:r>
          </a:p>
          <a:p>
            <a:pPr>
              <a:lnSpc>
                <a:spcPct val="114000"/>
              </a:lnSpc>
              <a:spcAft>
                <a:spcPts val="1200"/>
              </a:spcAft>
            </a:pPr>
            <a:r>
              <a:rPr lang="en-US">
                <a:latin typeface="Open Sans"/>
                <a:cs typeface="Calibri"/>
              </a:rPr>
              <a:t>Contact Jos Linn at </a:t>
            </a:r>
            <a:r>
              <a:rPr lang="en-US">
                <a:latin typeface="Open Sans"/>
                <a:cs typeface="Calibri"/>
                <a:hlinkClick r:id="rId3"/>
              </a:rPr>
              <a:t>jlinn@results.org</a:t>
            </a:r>
            <a:r>
              <a:rPr lang="en-US">
                <a:latin typeface="Open Sans"/>
                <a:cs typeface="Calibri"/>
              </a:rPr>
              <a:t> for more information.</a:t>
            </a:r>
          </a:p>
          <a:p>
            <a:pPr>
              <a:lnSpc>
                <a:spcPct val="114000"/>
              </a:lnSpc>
            </a:pPr>
            <a:r>
              <a:rPr lang="en-US" b="1">
                <a:latin typeface="Open Sans"/>
              </a:rPr>
              <a:t>Global Poverty Free Agents Webinar</a:t>
            </a:r>
          </a:p>
          <a:p>
            <a:pPr>
              <a:lnSpc>
                <a:spcPct val="114000"/>
              </a:lnSpc>
            </a:pPr>
            <a:r>
              <a:rPr lang="en-US">
                <a:latin typeface="Open Sans"/>
                <a:cs typeface="Calibri"/>
              </a:rPr>
              <a:t>Monday, March 22, 8:00 pm ET</a:t>
            </a:r>
          </a:p>
          <a:p>
            <a:pPr>
              <a:lnSpc>
                <a:spcPct val="114000"/>
              </a:lnSpc>
            </a:pPr>
            <a:r>
              <a:rPr lang="en-US">
                <a:latin typeface="Open Sans"/>
                <a:cs typeface="Calibri"/>
              </a:rPr>
              <a:t>Contact Lisa Marchal at </a:t>
            </a:r>
            <a:r>
              <a:rPr lang="en-US">
                <a:latin typeface="Open Sans"/>
                <a:cs typeface="Calibri"/>
                <a:hlinkClick r:id="rId4"/>
              </a:rPr>
              <a:t>lmarchal@results.org</a:t>
            </a:r>
            <a:r>
              <a:rPr lang="en-US">
                <a:latin typeface="Open Sans"/>
                <a:cs typeface="Calibri"/>
              </a:rPr>
              <a:t> for more information.</a:t>
            </a:r>
          </a:p>
        </p:txBody>
      </p:sp>
    </p:spTree>
    <p:extLst>
      <p:ext uri="{BB962C8B-B14F-4D97-AF65-F5344CB8AC3E}">
        <p14:creationId xmlns:p14="http://schemas.microsoft.com/office/powerpoint/2010/main" val="3624324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22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7707363-3CEF-45FC-AACE-1D119A51A889}"/>
              </a:ext>
            </a:extLst>
          </p:cNvPr>
          <p:cNvGrpSpPr/>
          <p:nvPr/>
        </p:nvGrpSpPr>
        <p:grpSpPr>
          <a:xfrm>
            <a:off x="191729" y="398206"/>
            <a:ext cx="7772400" cy="4653117"/>
            <a:chOff x="807092" y="413977"/>
            <a:chExt cx="10577816" cy="6030046"/>
          </a:xfrm>
        </p:grpSpPr>
        <p:graphicFrame>
          <p:nvGraphicFramePr>
            <p:cNvPr id="4" name="Diagram 3">
              <a:extLst>
                <a:ext uri="{FF2B5EF4-FFF2-40B4-BE49-F238E27FC236}">
                  <a16:creationId xmlns:a16="http://schemas.microsoft.com/office/drawing/2014/main" id="{FC0E67CC-84D4-4CFD-A36B-4C7BFE57A346}"/>
                </a:ext>
              </a:extLst>
            </p:cNvPr>
            <p:cNvGraphicFramePr/>
            <p:nvPr>
              <p:extLst>
                <p:ext uri="{D42A27DB-BD31-4B8C-83A1-F6EECF244321}">
                  <p14:modId xmlns:p14="http://schemas.microsoft.com/office/powerpoint/2010/main" val="2301824392"/>
                </p:ext>
              </p:extLst>
            </p:nvPr>
          </p:nvGraphicFramePr>
          <p:xfrm>
            <a:off x="807092" y="413977"/>
            <a:ext cx="10577816" cy="6030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F33AE8B5-613C-4FA8-BB38-8A7B8C4816F4}"/>
                </a:ext>
              </a:extLst>
            </p:cNvPr>
            <p:cNvSpPr/>
            <p:nvPr/>
          </p:nvSpPr>
          <p:spPr>
            <a:xfrm>
              <a:off x="1403375" y="5121250"/>
              <a:ext cx="9253031" cy="1189607"/>
            </a:xfrm>
            <a:prstGeom prst="rightArrow">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a:latin typeface="Open Sans" panose="020B0606030504020204" pitchFamily="34" charset="0"/>
                  <a:ea typeface="Open Sans" panose="020B0606030504020204" pitchFamily="34" charset="0"/>
                  <a:cs typeface="Open Sans" panose="020B0606030504020204" pitchFamily="34" charset="0"/>
                </a:rPr>
                <a:t>Budget reconciliation process</a:t>
              </a:r>
            </a:p>
          </p:txBody>
        </p:sp>
      </p:grpSp>
      <p:sp>
        <p:nvSpPr>
          <p:cNvPr id="7" name="Slide Number Placeholder 3">
            <a:extLst>
              <a:ext uri="{FF2B5EF4-FFF2-40B4-BE49-F238E27FC236}">
                <a16:creationId xmlns:a16="http://schemas.microsoft.com/office/drawing/2014/main" id="{C20D382D-9D25-4DC7-9CD0-D87C10450700}"/>
              </a:ext>
            </a:extLst>
          </p:cNvPr>
          <p:cNvSpPr>
            <a:spLocks noGrp="1"/>
          </p:cNvSpPr>
          <p:nvPr>
            <p:ph type="sldNum" sz="quarter" idx="12"/>
          </p:nvPr>
        </p:nvSpPr>
        <p:spPr>
          <a:xfrm>
            <a:off x="0" y="0"/>
            <a:ext cx="457200" cy="273844"/>
          </a:xfrm>
        </p:spPr>
        <p:txBody>
          <a:bodyPr/>
          <a:lstStyle/>
          <a:p>
            <a:fld id="{307E6868-079E-1649-B8D1-459B42CE4DE3}" type="slidenum">
              <a:rPr lang="en-US" smtClean="0">
                <a:solidFill>
                  <a:schemeClr val="tx1"/>
                </a:solidFill>
              </a:rPr>
              <a:t>5</a:t>
            </a:fld>
            <a:endParaRPr lang="en-US">
              <a:solidFill>
                <a:schemeClr val="tx1"/>
              </a:solidFill>
            </a:endParaRPr>
          </a:p>
        </p:txBody>
      </p:sp>
    </p:spTree>
    <p:extLst>
      <p:ext uri="{BB962C8B-B14F-4D97-AF65-F5344CB8AC3E}">
        <p14:creationId xmlns:p14="http://schemas.microsoft.com/office/powerpoint/2010/main" val="367689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4B75-E4D3-4AC9-89BE-0F7FC2CA01C2}"/>
              </a:ext>
            </a:extLst>
          </p:cNvPr>
          <p:cNvSpPr>
            <a:spLocks noGrp="1"/>
          </p:cNvSpPr>
          <p:nvPr>
            <p:ph type="title"/>
          </p:nvPr>
        </p:nvSpPr>
        <p:spPr/>
        <p:txBody>
          <a:bodyPr>
            <a:normAutofit/>
          </a:bodyPr>
          <a:lstStyle/>
          <a:p>
            <a:pPr algn="l"/>
            <a:r>
              <a:rPr lang="en-US" sz="3200" b="1">
                <a:solidFill>
                  <a:srgbClr val="D50032"/>
                </a:solidFill>
                <a:latin typeface="Open Sans" panose="020B0606030504020204" pitchFamily="34" charset="0"/>
                <a:ea typeface="Open Sans" panose="020B0606030504020204" pitchFamily="34" charset="0"/>
                <a:cs typeface="Open Sans" panose="020B0606030504020204" pitchFamily="34" charset="0"/>
              </a:rPr>
              <a:t>Where things stand now</a:t>
            </a:r>
          </a:p>
        </p:txBody>
      </p:sp>
      <p:sp>
        <p:nvSpPr>
          <p:cNvPr id="3" name="Content Placeholder 2">
            <a:extLst>
              <a:ext uri="{FF2B5EF4-FFF2-40B4-BE49-F238E27FC236}">
                <a16:creationId xmlns:a16="http://schemas.microsoft.com/office/drawing/2014/main" id="{C728D71D-0B09-49A8-A6F9-8E55A33AA3F0}"/>
              </a:ext>
            </a:extLst>
          </p:cNvPr>
          <p:cNvSpPr>
            <a:spLocks noGrp="1"/>
          </p:cNvSpPr>
          <p:nvPr>
            <p:ph idx="1"/>
          </p:nvPr>
        </p:nvSpPr>
        <p:spPr/>
        <p:txBody>
          <a:bodyPr vert="horz" lIns="91440" tIns="45720" rIns="91440" bIns="45720" rtlCol="0" anchor="t">
            <a:normAutofit lnSpcReduction="10000"/>
          </a:bodyPr>
          <a:lstStyle/>
          <a:p>
            <a:pPr>
              <a:lnSpc>
                <a:spcPct val="114000"/>
              </a:lnSpc>
              <a:spcBef>
                <a:spcPts val="0"/>
              </a:spcBef>
              <a:spcAft>
                <a:spcPts val="600"/>
              </a:spcAft>
            </a:pPr>
            <a:r>
              <a:rPr lang="en-US" sz="2200">
                <a:latin typeface="Open Sans"/>
                <a:ea typeface="Open Sans" panose="020B0606030504020204" pitchFamily="34" charset="0"/>
                <a:cs typeface="Open Sans" panose="020B0606030504020204" pitchFamily="34" charset="0"/>
              </a:rPr>
              <a:t>House and Senate passed </a:t>
            </a:r>
            <a:r>
              <a:rPr lang="en-US" sz="2200" b="1">
                <a:latin typeface="Open Sans"/>
                <a:ea typeface="Open Sans" panose="020B0606030504020204" pitchFamily="34" charset="0"/>
                <a:cs typeface="Open Sans" panose="020B0606030504020204" pitchFamily="34" charset="0"/>
              </a:rPr>
              <a:t>$1.9 trillion package </a:t>
            </a:r>
            <a:r>
              <a:rPr lang="en-US" sz="2200">
                <a:latin typeface="Open Sans"/>
                <a:ea typeface="Open Sans" panose="020B0606030504020204" pitchFamily="34" charset="0"/>
                <a:cs typeface="Open Sans" panose="020B0606030504020204" pitchFamily="34" charset="0"/>
              </a:rPr>
              <a:t>including</a:t>
            </a:r>
          </a:p>
          <a:p>
            <a:pPr lvl="1">
              <a:lnSpc>
                <a:spcPct val="114000"/>
              </a:lnSpc>
              <a:spcBef>
                <a:spcPts val="0"/>
              </a:spcBef>
              <a:spcAft>
                <a:spcPts val="600"/>
              </a:spcAft>
            </a:pPr>
            <a:r>
              <a:rPr lang="en-US" sz="2200">
                <a:latin typeface="Open Sans"/>
                <a:ea typeface="Open Sans" panose="020B0606030504020204" pitchFamily="34" charset="0"/>
                <a:cs typeface="Open Sans" panose="020B0606030504020204" pitchFamily="34" charset="0"/>
              </a:rPr>
              <a:t>$11 billion for global response, including </a:t>
            </a:r>
            <a:r>
              <a:rPr lang="en-US" sz="2200" b="1">
                <a:latin typeface="Open Sans"/>
                <a:ea typeface="Open Sans" panose="020B0606030504020204" pitchFamily="34" charset="0"/>
                <a:cs typeface="Open Sans" panose="020B0606030504020204" pitchFamily="34" charset="0"/>
              </a:rPr>
              <a:t>$3.5 billion </a:t>
            </a:r>
            <a:r>
              <a:rPr lang="en-US" sz="2200">
                <a:latin typeface="Open Sans"/>
                <a:ea typeface="Open Sans" panose="020B0606030504020204" pitchFamily="34" charset="0"/>
                <a:cs typeface="Open Sans" panose="020B0606030504020204" pitchFamily="34" charset="0"/>
              </a:rPr>
              <a:t>for the Global Fund to Fight AIDS, TB, and Malaria</a:t>
            </a:r>
          </a:p>
          <a:p>
            <a:pPr lvl="1">
              <a:lnSpc>
                <a:spcPct val="114000"/>
              </a:lnSpc>
              <a:spcBef>
                <a:spcPts val="0"/>
              </a:spcBef>
              <a:spcAft>
                <a:spcPts val="600"/>
              </a:spcAft>
            </a:pPr>
            <a:r>
              <a:rPr lang="en-US" sz="2200" b="1">
                <a:latin typeface="Open Sans"/>
                <a:ea typeface="Open Sans" panose="020B0606030504020204" pitchFamily="34" charset="0"/>
                <a:cs typeface="Open Sans" panose="020B0606030504020204" pitchFamily="34" charset="0"/>
              </a:rPr>
              <a:t>$25 billion </a:t>
            </a:r>
            <a:r>
              <a:rPr lang="en-US" sz="2200">
                <a:latin typeface="Open Sans"/>
                <a:ea typeface="Open Sans" panose="020B0606030504020204" pitchFamily="34" charset="0"/>
                <a:cs typeface="Open Sans" panose="020B0606030504020204" pitchFamily="34" charset="0"/>
              </a:rPr>
              <a:t>for emergency rental assistance</a:t>
            </a:r>
          </a:p>
          <a:p>
            <a:pPr lvl="1">
              <a:lnSpc>
                <a:spcPct val="114000"/>
              </a:lnSpc>
              <a:spcBef>
                <a:spcPts val="0"/>
              </a:spcBef>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Expands the EITC and Child Tax Credit</a:t>
            </a:r>
          </a:p>
          <a:p>
            <a:pPr>
              <a:lnSpc>
                <a:spcPct val="114000"/>
              </a:lnSpc>
              <a:spcBef>
                <a:spcPts val="0"/>
              </a:spcBef>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Another reconciliation package (for FY 2022) is possible later in the year</a:t>
            </a:r>
          </a:p>
          <a:p>
            <a:pPr>
              <a:lnSpc>
                <a:spcPct val="114000"/>
              </a:lnSpc>
              <a:spcBef>
                <a:spcPts val="0"/>
              </a:spcBef>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RESULTS shifting focus to long-term policy priorities</a:t>
            </a:r>
          </a:p>
        </p:txBody>
      </p:sp>
      <p:sp>
        <p:nvSpPr>
          <p:cNvPr id="4" name="Slide Number Placeholder 3">
            <a:extLst>
              <a:ext uri="{FF2B5EF4-FFF2-40B4-BE49-F238E27FC236}">
                <a16:creationId xmlns:a16="http://schemas.microsoft.com/office/drawing/2014/main" id="{30094AED-1A38-4D3A-A112-F787649803EA}"/>
              </a:ext>
            </a:extLst>
          </p:cNvPr>
          <p:cNvSpPr>
            <a:spLocks noGrp="1"/>
          </p:cNvSpPr>
          <p:nvPr>
            <p:ph type="sldNum" sz="quarter" idx="12"/>
          </p:nvPr>
        </p:nvSpPr>
        <p:spPr>
          <a:xfrm>
            <a:off x="0" y="0"/>
            <a:ext cx="457200" cy="273844"/>
          </a:xfrm>
        </p:spPr>
        <p:txBody>
          <a:bodyPr/>
          <a:lstStyle/>
          <a:p>
            <a:fld id="{307E6868-079E-1649-B8D1-459B42CE4DE3}" type="slidenum">
              <a:rPr lang="en-US" smtClean="0">
                <a:solidFill>
                  <a:schemeClr val="tx1"/>
                </a:solidFill>
              </a:rPr>
              <a:t>6</a:t>
            </a:fld>
            <a:endParaRPr lang="en-US">
              <a:solidFill>
                <a:schemeClr val="tx1"/>
              </a:solidFill>
            </a:endParaRPr>
          </a:p>
        </p:txBody>
      </p:sp>
    </p:spTree>
    <p:extLst>
      <p:ext uri="{BB962C8B-B14F-4D97-AF65-F5344CB8AC3E}">
        <p14:creationId xmlns:p14="http://schemas.microsoft.com/office/powerpoint/2010/main" val="169774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A6F78E9-E443-4BE9-8A97-227C52163813}"/>
              </a:ext>
            </a:extLst>
          </p:cNvPr>
          <p:cNvSpPr>
            <a:spLocks noGrp="1"/>
          </p:cNvSpPr>
          <p:nvPr>
            <p:ph type="sldNum" sz="quarter" idx="12"/>
          </p:nvPr>
        </p:nvSpPr>
        <p:spPr>
          <a:xfrm>
            <a:off x="0" y="0"/>
            <a:ext cx="457200" cy="273844"/>
          </a:xfrm>
        </p:spPr>
        <p:txBody>
          <a:bodyPr/>
          <a:lstStyle/>
          <a:p>
            <a:fld id="{307E6868-079E-1649-B8D1-459B42CE4DE3}" type="slidenum">
              <a:rPr lang="en-US" smtClean="0">
                <a:solidFill>
                  <a:schemeClr val="tx1"/>
                </a:solidFill>
              </a:rPr>
              <a:t>7</a:t>
            </a:fld>
            <a:endParaRPr lang="en-US">
              <a:solidFill>
                <a:schemeClr val="tx1"/>
              </a:solidFill>
            </a:endParaRPr>
          </a:p>
        </p:txBody>
      </p:sp>
      <p:pic>
        <p:nvPicPr>
          <p:cNvPr id="4" name="Picture 4" descr="Text&#10;&#10;Description automatically generated">
            <a:extLst>
              <a:ext uri="{FF2B5EF4-FFF2-40B4-BE49-F238E27FC236}">
                <a16:creationId xmlns:a16="http://schemas.microsoft.com/office/drawing/2014/main" id="{B0424F00-BF6F-46B6-A5D2-48399E657D4D}"/>
              </a:ext>
            </a:extLst>
          </p:cNvPr>
          <p:cNvPicPr>
            <a:picLocks noChangeAspect="1"/>
          </p:cNvPicPr>
          <p:nvPr/>
        </p:nvPicPr>
        <p:blipFill>
          <a:blip r:embed="rId2"/>
          <a:stretch>
            <a:fillRect/>
          </a:stretch>
        </p:blipFill>
        <p:spPr>
          <a:xfrm>
            <a:off x="-65314" y="-48098"/>
            <a:ext cx="9274628" cy="5194338"/>
          </a:xfrm>
          <a:prstGeom prst="rect">
            <a:avLst/>
          </a:prstGeom>
        </p:spPr>
      </p:pic>
    </p:spTree>
    <p:extLst>
      <p:ext uri="{BB962C8B-B14F-4D97-AF65-F5344CB8AC3E}">
        <p14:creationId xmlns:p14="http://schemas.microsoft.com/office/powerpoint/2010/main" val="1750639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4B75-E4D3-4AC9-89BE-0F7FC2CA01C2}"/>
              </a:ext>
            </a:extLst>
          </p:cNvPr>
          <p:cNvSpPr>
            <a:spLocks noGrp="1"/>
          </p:cNvSpPr>
          <p:nvPr>
            <p:ph type="title"/>
          </p:nvPr>
        </p:nvSpPr>
        <p:spPr/>
        <p:txBody>
          <a:bodyPr>
            <a:normAutofit/>
          </a:bodyPr>
          <a:lstStyle/>
          <a:p>
            <a:pPr algn="l"/>
            <a:r>
              <a:rPr lang="en-US" sz="3200" b="1">
                <a:solidFill>
                  <a:srgbClr val="D50032"/>
                </a:solidFill>
                <a:latin typeface="Open Sans" panose="020B0606030504020204" pitchFamily="34" charset="0"/>
                <a:ea typeface="Open Sans" panose="020B0606030504020204" pitchFamily="34" charset="0"/>
                <a:cs typeface="Open Sans" panose="020B0606030504020204" pitchFamily="34" charset="0"/>
              </a:rPr>
              <a:t>Fiscal year 2022 appropriations</a:t>
            </a:r>
          </a:p>
        </p:txBody>
      </p:sp>
      <p:sp>
        <p:nvSpPr>
          <p:cNvPr id="3" name="Content Placeholder 2">
            <a:extLst>
              <a:ext uri="{FF2B5EF4-FFF2-40B4-BE49-F238E27FC236}">
                <a16:creationId xmlns:a16="http://schemas.microsoft.com/office/drawing/2014/main" id="{C728D71D-0B09-49A8-A6F9-8E55A33AA3F0}"/>
              </a:ext>
            </a:extLst>
          </p:cNvPr>
          <p:cNvSpPr>
            <a:spLocks noGrp="1"/>
          </p:cNvSpPr>
          <p:nvPr>
            <p:ph idx="1"/>
          </p:nvPr>
        </p:nvSpPr>
        <p:spPr/>
        <p:txBody>
          <a:bodyPr>
            <a:normAutofit/>
          </a:bodyPr>
          <a:lstStyle/>
          <a:p>
            <a:pPr>
              <a:lnSpc>
                <a:spcPct val="114000"/>
              </a:lnSpc>
              <a:spcBef>
                <a:spcPts val="0"/>
              </a:spcBef>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Every member of Congress has an opportunity to weigh in on how funding is allocated – </a:t>
            </a:r>
            <a:r>
              <a:rPr lang="en-US" sz="2200" b="1">
                <a:latin typeface="Open Sans" panose="020B0606030504020204" pitchFamily="34" charset="0"/>
                <a:ea typeface="Open Sans" panose="020B0606030504020204" pitchFamily="34" charset="0"/>
                <a:cs typeface="Open Sans" panose="020B0606030504020204" pitchFamily="34" charset="0"/>
              </a:rPr>
              <a:t>your voice matters! </a:t>
            </a:r>
          </a:p>
          <a:p>
            <a:pPr>
              <a:lnSpc>
                <a:spcPct val="114000"/>
              </a:lnSpc>
              <a:spcBef>
                <a:spcPts val="0"/>
              </a:spcBef>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Priority issues:</a:t>
            </a:r>
          </a:p>
          <a:p>
            <a:pPr lvl="1">
              <a:lnSpc>
                <a:spcPct val="114000"/>
              </a:lnSpc>
              <a:spcBef>
                <a:spcPts val="0"/>
              </a:spcBef>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Global Tuberculosis</a:t>
            </a:r>
          </a:p>
          <a:p>
            <a:pPr lvl="1">
              <a:lnSpc>
                <a:spcPct val="114000"/>
              </a:lnSpc>
              <a:spcBef>
                <a:spcPts val="0"/>
              </a:spcBef>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Global Partnership for Education</a:t>
            </a:r>
          </a:p>
          <a:p>
            <a:pPr lvl="1">
              <a:lnSpc>
                <a:spcPct val="114000"/>
              </a:lnSpc>
              <a:spcBef>
                <a:spcPts val="0"/>
              </a:spcBef>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Global Nutrition</a:t>
            </a:r>
          </a:p>
        </p:txBody>
      </p:sp>
      <p:sp>
        <p:nvSpPr>
          <p:cNvPr id="4" name="Slide Number Placeholder 3">
            <a:extLst>
              <a:ext uri="{FF2B5EF4-FFF2-40B4-BE49-F238E27FC236}">
                <a16:creationId xmlns:a16="http://schemas.microsoft.com/office/drawing/2014/main" id="{09417E61-DDB1-49B0-9B00-472660E5C3A3}"/>
              </a:ext>
            </a:extLst>
          </p:cNvPr>
          <p:cNvSpPr>
            <a:spLocks noGrp="1"/>
          </p:cNvSpPr>
          <p:nvPr>
            <p:ph type="sldNum" sz="quarter" idx="12"/>
          </p:nvPr>
        </p:nvSpPr>
        <p:spPr>
          <a:xfrm>
            <a:off x="0" y="0"/>
            <a:ext cx="457200" cy="273844"/>
          </a:xfrm>
        </p:spPr>
        <p:txBody>
          <a:bodyPr/>
          <a:lstStyle/>
          <a:p>
            <a:fld id="{307E6868-079E-1649-B8D1-459B42CE4DE3}" type="slidenum">
              <a:rPr lang="en-US" smtClean="0">
                <a:solidFill>
                  <a:schemeClr val="tx1"/>
                </a:solidFill>
              </a:rPr>
              <a:t>8</a:t>
            </a:fld>
            <a:endParaRPr lang="en-US">
              <a:solidFill>
                <a:schemeClr val="tx1"/>
              </a:solidFill>
            </a:endParaRPr>
          </a:p>
        </p:txBody>
      </p:sp>
    </p:spTree>
    <p:extLst>
      <p:ext uri="{BB962C8B-B14F-4D97-AF65-F5344CB8AC3E}">
        <p14:creationId xmlns:p14="http://schemas.microsoft.com/office/powerpoint/2010/main" val="225950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B81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4B75-E4D3-4AC9-89BE-0F7FC2CA01C2}"/>
              </a:ext>
            </a:extLst>
          </p:cNvPr>
          <p:cNvSpPr>
            <a:spLocks noGrp="1"/>
          </p:cNvSpPr>
          <p:nvPr>
            <p:ph type="title"/>
          </p:nvPr>
        </p:nvSpPr>
        <p:spPr>
          <a:xfrm>
            <a:off x="628650" y="672051"/>
            <a:ext cx="7886700" cy="1154906"/>
          </a:xfrm>
        </p:spPr>
        <p:txBody>
          <a:bodyPr>
            <a:noAutofit/>
          </a:bodyPr>
          <a:lstStyle/>
          <a:p>
            <a:pPr algn="l"/>
            <a:r>
              <a:rPr lang="en-US" sz="3200" b="1">
                <a:solidFill>
                  <a:srgbClr val="D50032"/>
                </a:solidFill>
                <a:latin typeface="Open Sans" panose="020B0606030504020204" pitchFamily="34" charset="0"/>
                <a:ea typeface="Open Sans" panose="020B0606030504020204" pitchFamily="34" charset="0"/>
                <a:cs typeface="Open Sans" panose="020B0606030504020204" pitchFamily="34" charset="0"/>
              </a:rPr>
              <a:t>It’s possible to end the global tuberculosis epidemic </a:t>
            </a:r>
            <a:r>
              <a:rPr lang="en-US" sz="3200" b="1" u="sng">
                <a:solidFill>
                  <a:srgbClr val="D50032"/>
                </a:solidFill>
                <a:latin typeface="Open Sans" panose="020B0606030504020204" pitchFamily="34" charset="0"/>
                <a:ea typeface="Open Sans" panose="020B0606030504020204" pitchFamily="34" charset="0"/>
                <a:cs typeface="Open Sans" panose="020B0606030504020204" pitchFamily="34" charset="0"/>
              </a:rPr>
              <a:t>once and for all.</a:t>
            </a:r>
          </a:p>
        </p:txBody>
      </p:sp>
      <p:sp>
        <p:nvSpPr>
          <p:cNvPr id="3" name="Content Placeholder 2">
            <a:extLst>
              <a:ext uri="{FF2B5EF4-FFF2-40B4-BE49-F238E27FC236}">
                <a16:creationId xmlns:a16="http://schemas.microsoft.com/office/drawing/2014/main" id="{C728D71D-0B09-49A8-A6F9-8E55A33AA3F0}"/>
              </a:ext>
            </a:extLst>
          </p:cNvPr>
          <p:cNvSpPr>
            <a:spLocks noGrp="1"/>
          </p:cNvSpPr>
          <p:nvPr>
            <p:ph idx="1"/>
          </p:nvPr>
        </p:nvSpPr>
        <p:spPr>
          <a:xfrm>
            <a:off x="628650" y="2131142"/>
            <a:ext cx="7886700" cy="2501580"/>
          </a:xfrm>
        </p:spPr>
        <p:txBody>
          <a:bodyPr>
            <a:normAutofit/>
          </a:bodyPr>
          <a:lstStyle/>
          <a:p>
            <a:pPr>
              <a:lnSpc>
                <a:spcPct val="114000"/>
              </a:lnSpc>
              <a:spcBef>
                <a:spcPts val="0"/>
              </a:spcBef>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COVID-19 pandemic is reversing decades of progress on TB</a:t>
            </a:r>
          </a:p>
          <a:p>
            <a:pPr>
              <a:lnSpc>
                <a:spcPct val="114000"/>
              </a:lnSpc>
              <a:spcBef>
                <a:spcPts val="0"/>
              </a:spcBef>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TB still the </a:t>
            </a:r>
            <a:r>
              <a:rPr lang="en-US" sz="2200" b="1">
                <a:latin typeface="Open Sans" panose="020B0606030504020204" pitchFamily="34" charset="0"/>
                <a:ea typeface="Open Sans" panose="020B0606030504020204" pitchFamily="34" charset="0"/>
                <a:cs typeface="Open Sans" panose="020B0606030504020204" pitchFamily="34" charset="0"/>
              </a:rPr>
              <a:t>#1 infectious disease killer </a:t>
            </a:r>
            <a:r>
              <a:rPr lang="en-US" sz="2200">
                <a:latin typeface="Open Sans" panose="020B0606030504020204" pitchFamily="34" charset="0"/>
                <a:ea typeface="Open Sans" panose="020B0606030504020204" pitchFamily="34" charset="0"/>
                <a:cs typeface="Open Sans" panose="020B0606030504020204" pitchFamily="34" charset="0"/>
              </a:rPr>
              <a:t>in low- and middle-income countries</a:t>
            </a:r>
          </a:p>
          <a:p>
            <a:pPr>
              <a:lnSpc>
                <a:spcPct val="114000"/>
              </a:lnSpc>
              <a:spcBef>
                <a:spcPts val="0"/>
              </a:spcBef>
              <a:spcAft>
                <a:spcPts val="600"/>
              </a:spcAft>
            </a:pPr>
            <a:r>
              <a:rPr lang="en-US" sz="2200">
                <a:latin typeface="Open Sans" panose="020B0606030504020204" pitchFamily="34" charset="0"/>
                <a:ea typeface="Open Sans" panose="020B0606030504020204" pitchFamily="34" charset="0"/>
                <a:cs typeface="Open Sans" panose="020B0606030504020204" pitchFamily="34" charset="0"/>
              </a:rPr>
              <a:t>Biggest obstacle to progress is lack of political will and funding. </a:t>
            </a:r>
            <a:endParaRPr lang="en-US" sz="2200" b="1">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62D3654D-145A-487B-A356-9C2FA67488AB}"/>
              </a:ext>
            </a:extLst>
          </p:cNvPr>
          <p:cNvSpPr>
            <a:spLocks noGrp="1"/>
          </p:cNvSpPr>
          <p:nvPr>
            <p:ph type="sldNum" sz="quarter" idx="12"/>
          </p:nvPr>
        </p:nvSpPr>
        <p:spPr>
          <a:xfrm>
            <a:off x="0" y="0"/>
            <a:ext cx="457200" cy="273844"/>
          </a:xfrm>
        </p:spPr>
        <p:txBody>
          <a:bodyPr/>
          <a:lstStyle/>
          <a:p>
            <a:fld id="{307E6868-079E-1649-B8D1-459B42CE4DE3}" type="slidenum">
              <a:rPr lang="en-US" smtClean="0">
                <a:solidFill>
                  <a:schemeClr val="tx1"/>
                </a:solidFill>
              </a:rPr>
              <a:t>9</a:t>
            </a:fld>
            <a:endParaRPr lang="en-US">
              <a:solidFill>
                <a:schemeClr val="tx1"/>
              </a:solidFill>
            </a:endParaRPr>
          </a:p>
        </p:txBody>
      </p:sp>
    </p:spTree>
    <p:extLst>
      <p:ext uri="{BB962C8B-B14F-4D97-AF65-F5344CB8AC3E}">
        <p14:creationId xmlns:p14="http://schemas.microsoft.com/office/powerpoint/2010/main" val="9586875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6" ma:contentTypeDescription="Create a new document." ma:contentTypeScope="" ma:versionID="342715797c2ca419396fef9ad41edf69">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b90e4ea577cc8a707d15d5029edbbbd0"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2.xml><?xml version="1.0" encoding="utf-8"?>
<ds:datastoreItem xmlns:ds="http://schemas.openxmlformats.org/officeDocument/2006/customXml" ds:itemID="{B9959BF8-6FB4-40AF-AF38-2D057E67A497}">
  <ds:schemaRefs>
    <ds:schemaRef ds:uri="655ca6b8-0f94-4989-841e-604707552b5c"/>
    <ds:schemaRef ds:uri="f42ee926-7c83-4218-bf2b-8b85ac63f1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94B2DA4-D8CB-490E-80FB-DA0115A994A9}">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2878</Words>
  <Application>Microsoft Office PowerPoint</Application>
  <PresentationFormat>On-screen Show (16:9)</PresentationFormat>
  <Paragraphs>320</Paragraphs>
  <Slides>42</Slides>
  <Notes>19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42</vt:i4>
      </vt:variant>
    </vt:vector>
  </HeadingPairs>
  <TitlesOfParts>
    <vt:vector size="54" baseType="lpstr">
      <vt:lpstr>Arial</vt:lpstr>
      <vt:lpstr>Calibri</vt:lpstr>
      <vt:lpstr>Calibri Light</vt:lpstr>
      <vt:lpstr>Courier New</vt:lpstr>
      <vt:lpstr>open sans</vt:lpstr>
      <vt:lpstr>open sans</vt:lpstr>
      <vt:lpstr>Wingdings</vt:lpstr>
      <vt:lpstr>Custom Design</vt:lpstr>
      <vt:lpstr>Office Theme</vt:lpstr>
      <vt:lpstr>Custom Design</vt:lpstr>
      <vt:lpstr>1_Office Theme</vt:lpstr>
      <vt:lpstr>2_Office Theme</vt:lpstr>
      <vt:lpstr>PowerPoint Presentation</vt:lpstr>
      <vt:lpstr>RESULTS Anti-Oppression Values</vt:lpstr>
      <vt:lpstr>Dr. Joanne Carter Executive Director</vt:lpstr>
      <vt:lpstr>Sen. Sherrod Brown  (D-OH)</vt:lpstr>
      <vt:lpstr>PowerPoint Presentation</vt:lpstr>
      <vt:lpstr>Where things stand now</vt:lpstr>
      <vt:lpstr>PowerPoint Presentation</vt:lpstr>
      <vt:lpstr>Fiscal year 2022 appropriations</vt:lpstr>
      <vt:lpstr>It’s possible to end the global tuberculosis epidemic once and for all.</vt:lpstr>
      <vt:lpstr>All kids deserve the chance to learn equally, learn early, and learn well.</vt:lpstr>
      <vt:lpstr>Adequate nutrition helps kids reach their full potential and saves lives.</vt:lpstr>
      <vt:lpstr>FY22 appropriations requests</vt:lpstr>
      <vt:lpstr>Take action on appropriations</vt:lpstr>
      <vt:lpstr>PowerPoint Presentation</vt:lpstr>
      <vt:lpstr>Hardship in the U.S. now</vt:lpstr>
      <vt:lpstr>PowerPoint Presentation</vt:lpstr>
      <vt:lpstr>We need to address the underlying housing crisis with bold long-term solutions.</vt:lpstr>
      <vt:lpstr>Tax credits for low-income workers and families should be expanded permanently.</vt:lpstr>
      <vt:lpstr>Visual: Expanding EITC</vt:lpstr>
      <vt:lpstr>Visual: Current CTC </vt:lpstr>
      <vt:lpstr>Visual: Expanding CTC </vt:lpstr>
      <vt:lpstr>Now is the time to be bold.</vt:lpstr>
      <vt:lpstr>Now is the time to be bold.</vt:lpstr>
      <vt:lpstr>Learn more! </vt:lpstr>
      <vt:lpstr>March U.S. Poverty Action</vt:lpstr>
      <vt:lpstr>March Global Poverty Action</vt:lpstr>
      <vt:lpstr>March Action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RESULTS Advocates</vt:lpstr>
      <vt:lpstr>Timea Renfrow</vt:lpstr>
      <vt:lpstr>Open Shares</vt:lpstr>
      <vt:lpstr>Welcome Sarah Leone</vt:lpstr>
      <vt:lpstr>June 12-13, 2021</vt:lpstr>
      <vt:lpstr>Upcoming Trainings</vt:lpstr>
      <vt:lpstr>Upcoming 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Dodson</dc:creator>
  <cp:lastModifiedBy>Jos Linn</cp:lastModifiedBy>
  <cp:revision>2</cp:revision>
  <dcterms:created xsi:type="dcterms:W3CDTF">2021-03-03T16:23:08Z</dcterms:created>
  <dcterms:modified xsi:type="dcterms:W3CDTF">2021-03-15T15:23:33Z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Settings">
    <vt:lpwstr>C7000400038000</vt:lpwstr>
  </property>
  <property fmtid="{D5CDD505-2E9C-101B-9397-08002B2CF9AE}" pid="3" name="NXPowerLiteVersion">
    <vt:lpwstr>S9.0.3</vt:lpwstr>
  </property>
  <property fmtid="{D5CDD505-2E9C-101B-9397-08002B2CF9AE}" pid="4" name="NXPowerLiteLastOptimized">
    <vt:lpwstr>1253679</vt:lpwstr>
  </property>
</Properties>
</file>