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notesSlides/notesSlide16.xml" ContentType="application/vnd.openxmlformats-officedocument.presentationml.notesSlide+xml"/>
  <Override PartName="/ppt/ink/ink2.xml" ContentType="application/inkml+xml"/>
  <Override PartName="/ppt/notesSlides/notesSlide17.xml" ContentType="application/vnd.openxmlformats-officedocument.presentationml.notesSlide+xml"/>
  <Override PartName="/ppt/ink/ink3.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4"/>
    <p:sldMasterId id="2147483673" r:id="rId5"/>
    <p:sldMasterId id="2147483670" r:id="rId6"/>
    <p:sldMasterId id="2147483648" r:id="rId7"/>
    <p:sldMasterId id="2147483686" r:id="rId8"/>
  </p:sldMasterIdLst>
  <p:notesMasterIdLst>
    <p:notesMasterId r:id="rId75"/>
  </p:notesMasterIdLst>
  <p:sldIdLst>
    <p:sldId id="953" r:id="rId9"/>
    <p:sldId id="260" r:id="rId10"/>
    <p:sldId id="1219" r:id="rId11"/>
    <p:sldId id="261" r:id="rId12"/>
    <p:sldId id="1164" r:id="rId13"/>
    <p:sldId id="1215" r:id="rId14"/>
    <p:sldId id="314" r:id="rId15"/>
    <p:sldId id="315" r:id="rId16"/>
    <p:sldId id="316" r:id="rId17"/>
    <p:sldId id="824" r:id="rId18"/>
    <p:sldId id="1184" r:id="rId19"/>
    <p:sldId id="1196" r:id="rId20"/>
    <p:sldId id="1210" r:id="rId21"/>
    <p:sldId id="1138" r:id="rId22"/>
    <p:sldId id="1192" r:id="rId23"/>
    <p:sldId id="1165" r:id="rId24"/>
    <p:sldId id="1185" r:id="rId25"/>
    <p:sldId id="988" r:id="rId26"/>
    <p:sldId id="1151" r:id="rId27"/>
    <p:sldId id="1180" r:id="rId28"/>
    <p:sldId id="259" r:id="rId29"/>
    <p:sldId id="1199" r:id="rId30"/>
    <p:sldId id="1188" r:id="rId31"/>
    <p:sldId id="1193" r:id="rId32"/>
    <p:sldId id="1178" r:id="rId33"/>
    <p:sldId id="1214" r:id="rId34"/>
    <p:sldId id="1220" r:id="rId35"/>
    <p:sldId id="1222" r:id="rId36"/>
    <p:sldId id="1221" r:id="rId37"/>
    <p:sldId id="1217" r:id="rId38"/>
    <p:sldId id="1218" r:id="rId39"/>
    <p:sldId id="1216" r:id="rId40"/>
    <p:sldId id="1209" r:id="rId41"/>
    <p:sldId id="1208" r:id="rId42"/>
    <p:sldId id="1154" r:id="rId43"/>
    <p:sldId id="1203" r:id="rId44"/>
    <p:sldId id="1207" r:id="rId45"/>
    <p:sldId id="1189" r:id="rId46"/>
    <p:sldId id="1212" r:id="rId47"/>
    <p:sldId id="318" r:id="rId48"/>
    <p:sldId id="1246" r:id="rId49"/>
    <p:sldId id="1245" r:id="rId50"/>
    <p:sldId id="1244" r:id="rId51"/>
    <p:sldId id="1243" r:id="rId52"/>
    <p:sldId id="1242" r:id="rId53"/>
    <p:sldId id="1241" r:id="rId54"/>
    <p:sldId id="1240" r:id="rId55"/>
    <p:sldId id="1239" r:id="rId56"/>
    <p:sldId id="1238" r:id="rId57"/>
    <p:sldId id="1237" r:id="rId58"/>
    <p:sldId id="1236" r:id="rId59"/>
    <p:sldId id="1235" r:id="rId60"/>
    <p:sldId id="1234" r:id="rId61"/>
    <p:sldId id="1233" r:id="rId62"/>
    <p:sldId id="1232" r:id="rId63"/>
    <p:sldId id="1231" r:id="rId64"/>
    <p:sldId id="1230" r:id="rId65"/>
    <p:sldId id="1229" r:id="rId66"/>
    <p:sldId id="1228" r:id="rId67"/>
    <p:sldId id="1227" r:id="rId68"/>
    <p:sldId id="1226" r:id="rId69"/>
    <p:sldId id="1225" r:id="rId70"/>
    <p:sldId id="1224" r:id="rId71"/>
    <p:sldId id="1223" r:id="rId72"/>
    <p:sldId id="1195" r:id="rId73"/>
    <p:sldId id="954" r:id="rId7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isa Marchal" initials="LM" lastIdx="1" clrIdx="6">
    <p:extLst>
      <p:ext uri="{19B8F6BF-5375-455C-9EA6-DF929625EA0E}">
        <p15:presenceInfo xmlns:p15="http://schemas.microsoft.com/office/powerpoint/2012/main" userId="S::lmarchal@results.org::a3c7f03c-0fb5-4fb0-bd6e-4e40ec3db419" providerId="AD"/>
      </p:ext>
    </p:extLst>
  </p:cmAuthor>
  <p:cmAuthor id="1" name="Meredith Dodson" initials="MD" lastIdx="17" clrIdx="0">
    <p:extLst>
      <p:ext uri="{19B8F6BF-5375-455C-9EA6-DF929625EA0E}">
        <p15:presenceInfo xmlns:p15="http://schemas.microsoft.com/office/powerpoint/2012/main" userId="S::mdodson@results.org::b527efdd-0004-489a-9f17-7b9e156c8416" providerId="AD"/>
      </p:ext>
    </p:extLst>
  </p:cmAuthor>
  <p:cmAuthor id="2" name="Jessi Russell" initials="JR" lastIdx="2" clrIdx="1">
    <p:extLst>
      <p:ext uri="{19B8F6BF-5375-455C-9EA6-DF929625EA0E}">
        <p15:presenceInfo xmlns:p15="http://schemas.microsoft.com/office/powerpoint/2012/main" userId="S::jrussell@results.org::2b248bfa-964e-405f-b4f5-4efe61ce48dd" providerId="AD"/>
      </p:ext>
    </p:extLst>
  </p:cmAuthor>
  <p:cmAuthor id="3" name="Alexa Angelo" initials="AA" lastIdx="1" clrIdx="2">
    <p:extLst>
      <p:ext uri="{19B8F6BF-5375-455C-9EA6-DF929625EA0E}">
        <p15:presenceInfo xmlns:p15="http://schemas.microsoft.com/office/powerpoint/2012/main" userId="S::aangelo@results.org::856f2e18-2518-4e0c-af50-d33678c50fb5" providerId="AD"/>
      </p:ext>
    </p:extLst>
  </p:cmAuthor>
  <p:cmAuthor id="4" name="Jos Linn" initials="JL" lastIdx="2" clrIdx="3">
    <p:extLst>
      <p:ext uri="{19B8F6BF-5375-455C-9EA6-DF929625EA0E}">
        <p15:presenceInfo xmlns:p15="http://schemas.microsoft.com/office/powerpoint/2012/main" userId="S::jlinn@results.org::55fbf92f-147f-4c15-a351-ac42045ce5c1" providerId="AD"/>
      </p:ext>
    </p:extLst>
  </p:cmAuthor>
  <p:cmAuthor id="5" name="Dorothy Monza" initials="DM" lastIdx="2" clrIdx="4">
    <p:extLst>
      <p:ext uri="{19B8F6BF-5375-455C-9EA6-DF929625EA0E}">
        <p15:presenceInfo xmlns:p15="http://schemas.microsoft.com/office/powerpoint/2012/main" userId="S::dmonza@results.org::043ee8e1-e4ea-4588-a66a-785612e0a5e6" providerId="AD"/>
      </p:ext>
    </p:extLst>
  </p:cmAuthor>
  <p:cmAuthor id="6" name="Alicia Stromberg" initials="AS" lastIdx="2" clrIdx="5">
    <p:extLst>
      <p:ext uri="{19B8F6BF-5375-455C-9EA6-DF929625EA0E}">
        <p15:presenceInfo xmlns:p15="http://schemas.microsoft.com/office/powerpoint/2012/main" userId="S::astromberg@results.org::1c01489c-44f1-42fe-bb20-c08d6f6793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032"/>
    <a:srgbClr val="29B5CF"/>
    <a:srgbClr val="E41034"/>
    <a:srgbClr val="F5F9FC"/>
    <a:srgbClr val="FFB8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D64829-8DDA-A74F-52CD-31B5FD320F5F}" v="299" dt="2021-01-08T19:46:06.687"/>
    <p1510:client id="{22A76FDA-AD91-58BC-D811-51F0EC30E5C1}" v="65" dt="2021-01-08T22:13:10.410"/>
    <p1510:client id="{2C290806-5352-4338-9D84-D58B09937899}" v="1181" dt="2021-01-08T21:19:24.130"/>
    <p1510:client id="{31C55926-A07A-5D22-05BF-1B63237C972F}" v="28" dt="2021-01-09T17:42:00.372"/>
    <p1510:client id="{639954A5-4867-4A3C-BC55-E89558216D39}" v="3" dt="2021-01-09T17:43:48.037"/>
    <p1510:client id="{78FDBE72-CA39-549D-4E20-068096005699}" v="583" dt="2021-01-08T21:44:01.445"/>
    <p1510:client id="{83423DB3-25E5-6BD2-8A9A-612189401D0B}" v="4" dt="2021-01-08T22:31:56.109"/>
    <p1510:client id="{8B424615-BF74-8F4A-ADD7-2DCA053353E5}" v="867" dt="2021-01-08T18:38:54.503"/>
    <p1510:client id="{FAD35835-3FC3-418A-B3CA-CCC7F616B5CF}" v="1371" dt="2021-01-09T17:43:04.5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2" d="100"/>
          <a:sy n="132" d="100"/>
        </p:scale>
        <p:origin x="330"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slide" Target="slides/slide63.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s>
</file>

<file path=ppt/diagrams/_rels/data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A58380-4579-49E3-A7D9-F852F916F443}"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A92B1E2F-296F-4352-9326-D3F49E469E09}">
      <dgm:prSet/>
      <dgm:spPr/>
      <dgm:t>
        <a:bodyPr/>
        <a:lstStyle/>
        <a:p>
          <a:pPr>
            <a:defRPr cap="all"/>
          </a:pPr>
          <a:r>
            <a:rPr lang="en-US" b="1"/>
            <a:t>June 12-13</a:t>
          </a:r>
          <a:endParaRPr lang="en-US"/>
        </a:p>
      </dgm:t>
    </dgm:pt>
    <dgm:pt modelId="{591EF0C6-79FF-432B-A006-A5D2CBFBFE2A}" type="parTrans" cxnId="{D0055260-F0E5-457B-AF73-C363D3BF2777}">
      <dgm:prSet/>
      <dgm:spPr/>
      <dgm:t>
        <a:bodyPr/>
        <a:lstStyle/>
        <a:p>
          <a:endParaRPr lang="en-US"/>
        </a:p>
      </dgm:t>
    </dgm:pt>
    <dgm:pt modelId="{73651B08-387C-4557-8E91-8249E724A17B}" type="sibTrans" cxnId="{D0055260-F0E5-457B-AF73-C363D3BF2777}">
      <dgm:prSet/>
      <dgm:spPr/>
      <dgm:t>
        <a:bodyPr/>
        <a:lstStyle/>
        <a:p>
          <a:endParaRPr lang="en-US"/>
        </a:p>
      </dgm:t>
    </dgm:pt>
    <dgm:pt modelId="{7F7EA307-160A-46AD-AFEF-7DBF219C4260}">
      <dgm:prSet/>
      <dgm:spPr/>
      <dgm:t>
        <a:bodyPr/>
        <a:lstStyle/>
        <a:p>
          <a:pPr>
            <a:defRPr cap="all"/>
          </a:pPr>
          <a:r>
            <a:rPr lang="en-US" b="1"/>
            <a:t>with Advocacy Week following</a:t>
          </a:r>
          <a:endParaRPr lang="en-US"/>
        </a:p>
      </dgm:t>
    </dgm:pt>
    <dgm:pt modelId="{E7E412A6-DD90-4B3F-A222-A9C3ED65E102}" type="parTrans" cxnId="{EF1F3845-FAF6-404E-9974-6A764D302A2B}">
      <dgm:prSet/>
      <dgm:spPr/>
      <dgm:t>
        <a:bodyPr/>
        <a:lstStyle/>
        <a:p>
          <a:endParaRPr lang="en-US"/>
        </a:p>
      </dgm:t>
    </dgm:pt>
    <dgm:pt modelId="{6735FD8E-E60C-4E49-A604-FE46A870D9CB}" type="sibTrans" cxnId="{EF1F3845-FAF6-404E-9974-6A764D302A2B}">
      <dgm:prSet/>
      <dgm:spPr/>
      <dgm:t>
        <a:bodyPr/>
        <a:lstStyle/>
        <a:p>
          <a:endParaRPr lang="en-US"/>
        </a:p>
      </dgm:t>
    </dgm:pt>
    <dgm:pt modelId="{3D45B293-D09B-4E95-BF58-05DD5E39BDE4}">
      <dgm:prSet/>
      <dgm:spPr/>
      <dgm:t>
        <a:bodyPr/>
        <a:lstStyle/>
        <a:p>
          <a:pPr>
            <a:defRPr cap="all"/>
          </a:pPr>
          <a:r>
            <a:rPr lang="en-US" b="1"/>
            <a:t>Virtual Format</a:t>
          </a:r>
          <a:endParaRPr lang="en-US"/>
        </a:p>
      </dgm:t>
    </dgm:pt>
    <dgm:pt modelId="{BF142106-7289-4FAB-81E4-D979B75C40DD}" type="parTrans" cxnId="{085F8191-A65E-47CA-922C-F1B1F91134C7}">
      <dgm:prSet/>
      <dgm:spPr/>
      <dgm:t>
        <a:bodyPr/>
        <a:lstStyle/>
        <a:p>
          <a:endParaRPr lang="en-US"/>
        </a:p>
      </dgm:t>
    </dgm:pt>
    <dgm:pt modelId="{84FBE173-6046-4C97-B52C-4DB2528ED0C4}" type="sibTrans" cxnId="{085F8191-A65E-47CA-922C-F1B1F91134C7}">
      <dgm:prSet/>
      <dgm:spPr/>
      <dgm:t>
        <a:bodyPr/>
        <a:lstStyle/>
        <a:p>
          <a:endParaRPr lang="en-US"/>
        </a:p>
      </dgm:t>
    </dgm:pt>
    <dgm:pt modelId="{7FBF4CD3-0C2C-4AAB-B3DC-A1AC967BBF29}" type="pres">
      <dgm:prSet presAssocID="{B8A58380-4579-49E3-A7D9-F852F916F443}" presName="root" presStyleCnt="0">
        <dgm:presLayoutVars>
          <dgm:dir/>
          <dgm:resizeHandles val="exact"/>
        </dgm:presLayoutVars>
      </dgm:prSet>
      <dgm:spPr/>
    </dgm:pt>
    <dgm:pt modelId="{6E0A33BC-2279-42C6-B1E1-F7BEA544473C}" type="pres">
      <dgm:prSet presAssocID="{A92B1E2F-296F-4352-9326-D3F49E469E09}" presName="compNode" presStyleCnt="0"/>
      <dgm:spPr/>
    </dgm:pt>
    <dgm:pt modelId="{0E4859BB-71EF-407A-95D8-D74AF8C64877}" type="pres">
      <dgm:prSet presAssocID="{A92B1E2F-296F-4352-9326-D3F49E469E09}" presName="iconBgRect" presStyleLbl="bgShp" presStyleIdx="0" presStyleCnt="3"/>
      <dgm:spPr/>
    </dgm:pt>
    <dgm:pt modelId="{25DCD2D8-6586-469E-AF06-9D505A8458D5}" type="pres">
      <dgm:prSet presAssocID="{A92B1E2F-296F-4352-9326-D3F49E469E0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mily"/>
        </a:ext>
      </dgm:extLst>
    </dgm:pt>
    <dgm:pt modelId="{DAE304EC-F1E0-4CA0-BD54-48A1F5D24868}" type="pres">
      <dgm:prSet presAssocID="{A92B1E2F-296F-4352-9326-D3F49E469E09}" presName="spaceRect" presStyleCnt="0"/>
      <dgm:spPr/>
    </dgm:pt>
    <dgm:pt modelId="{624DC86F-881A-48B0-BA6E-3B7A802EC9FE}" type="pres">
      <dgm:prSet presAssocID="{A92B1E2F-296F-4352-9326-D3F49E469E09}" presName="textRect" presStyleLbl="revTx" presStyleIdx="0" presStyleCnt="3">
        <dgm:presLayoutVars>
          <dgm:chMax val="1"/>
          <dgm:chPref val="1"/>
        </dgm:presLayoutVars>
      </dgm:prSet>
      <dgm:spPr/>
    </dgm:pt>
    <dgm:pt modelId="{4CD661F5-8832-40E3-82FE-034E1607B0EB}" type="pres">
      <dgm:prSet presAssocID="{73651B08-387C-4557-8E91-8249E724A17B}" presName="sibTrans" presStyleCnt="0"/>
      <dgm:spPr/>
    </dgm:pt>
    <dgm:pt modelId="{C38380C2-771D-494F-864E-A170A5B9D6C7}" type="pres">
      <dgm:prSet presAssocID="{7F7EA307-160A-46AD-AFEF-7DBF219C4260}" presName="compNode" presStyleCnt="0"/>
      <dgm:spPr/>
    </dgm:pt>
    <dgm:pt modelId="{5AAFC845-4F26-45F0-8AF9-BB7753A4B626}" type="pres">
      <dgm:prSet presAssocID="{7F7EA307-160A-46AD-AFEF-7DBF219C4260}" presName="iconBgRect" presStyleLbl="bgShp" presStyleIdx="1" presStyleCnt="3"/>
      <dgm:spPr/>
    </dgm:pt>
    <dgm:pt modelId="{0E677EC7-78F5-4A2A-9632-2396446CEE3E}" type="pres">
      <dgm:prSet presAssocID="{7F7EA307-160A-46AD-AFEF-7DBF219C426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endar Week"/>
        </a:ext>
      </dgm:extLst>
    </dgm:pt>
    <dgm:pt modelId="{A43BD100-CDBC-40DF-8590-EB692C990977}" type="pres">
      <dgm:prSet presAssocID="{7F7EA307-160A-46AD-AFEF-7DBF219C4260}" presName="spaceRect" presStyleCnt="0"/>
      <dgm:spPr/>
    </dgm:pt>
    <dgm:pt modelId="{B87093A6-D848-4BBC-BC48-2F4911130C25}" type="pres">
      <dgm:prSet presAssocID="{7F7EA307-160A-46AD-AFEF-7DBF219C4260}" presName="textRect" presStyleLbl="revTx" presStyleIdx="1" presStyleCnt="3">
        <dgm:presLayoutVars>
          <dgm:chMax val="1"/>
          <dgm:chPref val="1"/>
        </dgm:presLayoutVars>
      </dgm:prSet>
      <dgm:spPr/>
    </dgm:pt>
    <dgm:pt modelId="{4262F611-8824-4AEF-A3A3-5326E91FB00A}" type="pres">
      <dgm:prSet presAssocID="{6735FD8E-E60C-4E49-A604-FE46A870D9CB}" presName="sibTrans" presStyleCnt="0"/>
      <dgm:spPr/>
    </dgm:pt>
    <dgm:pt modelId="{079001BE-66F8-45B7-82FD-D2CB16DB3D92}" type="pres">
      <dgm:prSet presAssocID="{3D45B293-D09B-4E95-BF58-05DD5E39BDE4}" presName="compNode" presStyleCnt="0"/>
      <dgm:spPr/>
    </dgm:pt>
    <dgm:pt modelId="{3C93F661-E1D6-4B29-80E2-04BC0A30EB40}" type="pres">
      <dgm:prSet presAssocID="{3D45B293-D09B-4E95-BF58-05DD5E39BDE4}" presName="iconBgRect" presStyleLbl="bgShp" presStyleIdx="2" presStyleCnt="3"/>
      <dgm:spPr/>
    </dgm:pt>
    <dgm:pt modelId="{89F28EDC-2659-4F39-B05D-F49E6369887C}" type="pres">
      <dgm:prSet presAssocID="{3D45B293-D09B-4E95-BF58-05DD5E39BDE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ideo"/>
        </a:ext>
      </dgm:extLst>
    </dgm:pt>
    <dgm:pt modelId="{C104FFF8-4D92-4F00-9E0D-3B7B26E2FA74}" type="pres">
      <dgm:prSet presAssocID="{3D45B293-D09B-4E95-BF58-05DD5E39BDE4}" presName="spaceRect" presStyleCnt="0"/>
      <dgm:spPr/>
    </dgm:pt>
    <dgm:pt modelId="{5179CAE0-6BB0-4F23-A409-3FAA89DE3881}" type="pres">
      <dgm:prSet presAssocID="{3D45B293-D09B-4E95-BF58-05DD5E39BDE4}" presName="textRect" presStyleLbl="revTx" presStyleIdx="2" presStyleCnt="3">
        <dgm:presLayoutVars>
          <dgm:chMax val="1"/>
          <dgm:chPref val="1"/>
        </dgm:presLayoutVars>
      </dgm:prSet>
      <dgm:spPr/>
    </dgm:pt>
  </dgm:ptLst>
  <dgm:cxnLst>
    <dgm:cxn modelId="{435C8805-57A7-42CB-BBD3-AC589FB2A664}" type="presOf" srcId="{A92B1E2F-296F-4352-9326-D3F49E469E09}" destId="{624DC86F-881A-48B0-BA6E-3B7A802EC9FE}" srcOrd="0" destOrd="0" presId="urn:microsoft.com/office/officeart/2018/5/layout/IconCircleLabelList"/>
    <dgm:cxn modelId="{DD9E9029-FCAC-4C8E-BD67-9D03A39D9013}" type="presOf" srcId="{3D45B293-D09B-4E95-BF58-05DD5E39BDE4}" destId="{5179CAE0-6BB0-4F23-A409-3FAA89DE3881}" srcOrd="0" destOrd="0" presId="urn:microsoft.com/office/officeart/2018/5/layout/IconCircleLabelList"/>
    <dgm:cxn modelId="{5701423B-266E-4A7D-97A0-E5F5AFB622CA}" type="presOf" srcId="{B8A58380-4579-49E3-A7D9-F852F916F443}" destId="{7FBF4CD3-0C2C-4AAB-B3DC-A1AC967BBF29}" srcOrd="0" destOrd="0" presId="urn:microsoft.com/office/officeart/2018/5/layout/IconCircleLabelList"/>
    <dgm:cxn modelId="{D0055260-F0E5-457B-AF73-C363D3BF2777}" srcId="{B8A58380-4579-49E3-A7D9-F852F916F443}" destId="{A92B1E2F-296F-4352-9326-D3F49E469E09}" srcOrd="0" destOrd="0" parTransId="{591EF0C6-79FF-432B-A006-A5D2CBFBFE2A}" sibTransId="{73651B08-387C-4557-8E91-8249E724A17B}"/>
    <dgm:cxn modelId="{EF1F3845-FAF6-404E-9974-6A764D302A2B}" srcId="{B8A58380-4579-49E3-A7D9-F852F916F443}" destId="{7F7EA307-160A-46AD-AFEF-7DBF219C4260}" srcOrd="1" destOrd="0" parTransId="{E7E412A6-DD90-4B3F-A222-A9C3ED65E102}" sibTransId="{6735FD8E-E60C-4E49-A604-FE46A870D9CB}"/>
    <dgm:cxn modelId="{085F8191-A65E-47CA-922C-F1B1F91134C7}" srcId="{B8A58380-4579-49E3-A7D9-F852F916F443}" destId="{3D45B293-D09B-4E95-BF58-05DD5E39BDE4}" srcOrd="2" destOrd="0" parTransId="{BF142106-7289-4FAB-81E4-D979B75C40DD}" sibTransId="{84FBE173-6046-4C97-B52C-4DB2528ED0C4}"/>
    <dgm:cxn modelId="{6B6FDECC-F5D4-44FC-B853-278A4FC7E60C}" type="presOf" srcId="{7F7EA307-160A-46AD-AFEF-7DBF219C4260}" destId="{B87093A6-D848-4BBC-BC48-2F4911130C25}" srcOrd="0" destOrd="0" presId="urn:microsoft.com/office/officeart/2018/5/layout/IconCircleLabelList"/>
    <dgm:cxn modelId="{7CDBD24A-2A7B-417E-973B-F68CEC11A7C1}" type="presParOf" srcId="{7FBF4CD3-0C2C-4AAB-B3DC-A1AC967BBF29}" destId="{6E0A33BC-2279-42C6-B1E1-F7BEA544473C}" srcOrd="0" destOrd="0" presId="urn:microsoft.com/office/officeart/2018/5/layout/IconCircleLabelList"/>
    <dgm:cxn modelId="{2CB3205C-CBCB-456A-9D9E-AFBC01008920}" type="presParOf" srcId="{6E0A33BC-2279-42C6-B1E1-F7BEA544473C}" destId="{0E4859BB-71EF-407A-95D8-D74AF8C64877}" srcOrd="0" destOrd="0" presId="urn:microsoft.com/office/officeart/2018/5/layout/IconCircleLabelList"/>
    <dgm:cxn modelId="{CC937ADF-606D-49EC-B890-A797B3704309}" type="presParOf" srcId="{6E0A33BC-2279-42C6-B1E1-F7BEA544473C}" destId="{25DCD2D8-6586-469E-AF06-9D505A8458D5}" srcOrd="1" destOrd="0" presId="urn:microsoft.com/office/officeart/2018/5/layout/IconCircleLabelList"/>
    <dgm:cxn modelId="{6D20FC82-EB85-41F2-9A75-70D8B612CAF0}" type="presParOf" srcId="{6E0A33BC-2279-42C6-B1E1-F7BEA544473C}" destId="{DAE304EC-F1E0-4CA0-BD54-48A1F5D24868}" srcOrd="2" destOrd="0" presId="urn:microsoft.com/office/officeart/2018/5/layout/IconCircleLabelList"/>
    <dgm:cxn modelId="{D32AFBB8-B819-40AA-B8C7-C81E1323584B}" type="presParOf" srcId="{6E0A33BC-2279-42C6-B1E1-F7BEA544473C}" destId="{624DC86F-881A-48B0-BA6E-3B7A802EC9FE}" srcOrd="3" destOrd="0" presId="urn:microsoft.com/office/officeart/2018/5/layout/IconCircleLabelList"/>
    <dgm:cxn modelId="{DCB71AC6-B370-4D84-8994-7C0FA4B8A004}" type="presParOf" srcId="{7FBF4CD3-0C2C-4AAB-B3DC-A1AC967BBF29}" destId="{4CD661F5-8832-40E3-82FE-034E1607B0EB}" srcOrd="1" destOrd="0" presId="urn:microsoft.com/office/officeart/2018/5/layout/IconCircleLabelList"/>
    <dgm:cxn modelId="{4B3E1566-1A11-4E7E-B78D-D8271955FFBE}" type="presParOf" srcId="{7FBF4CD3-0C2C-4AAB-B3DC-A1AC967BBF29}" destId="{C38380C2-771D-494F-864E-A170A5B9D6C7}" srcOrd="2" destOrd="0" presId="urn:microsoft.com/office/officeart/2018/5/layout/IconCircleLabelList"/>
    <dgm:cxn modelId="{4A363DC6-30A4-4C0F-B9AE-1F000EE0C7FC}" type="presParOf" srcId="{C38380C2-771D-494F-864E-A170A5B9D6C7}" destId="{5AAFC845-4F26-45F0-8AF9-BB7753A4B626}" srcOrd="0" destOrd="0" presId="urn:microsoft.com/office/officeart/2018/5/layout/IconCircleLabelList"/>
    <dgm:cxn modelId="{AE3D2C7E-6152-40A9-B2D8-AF4E031CC5B4}" type="presParOf" srcId="{C38380C2-771D-494F-864E-A170A5B9D6C7}" destId="{0E677EC7-78F5-4A2A-9632-2396446CEE3E}" srcOrd="1" destOrd="0" presId="urn:microsoft.com/office/officeart/2018/5/layout/IconCircleLabelList"/>
    <dgm:cxn modelId="{B59B0F4D-4ECE-4302-9FD6-9C631A3F2614}" type="presParOf" srcId="{C38380C2-771D-494F-864E-A170A5B9D6C7}" destId="{A43BD100-CDBC-40DF-8590-EB692C990977}" srcOrd="2" destOrd="0" presId="urn:microsoft.com/office/officeart/2018/5/layout/IconCircleLabelList"/>
    <dgm:cxn modelId="{E6D1156C-270C-408B-A0F5-925C77ADC035}" type="presParOf" srcId="{C38380C2-771D-494F-864E-A170A5B9D6C7}" destId="{B87093A6-D848-4BBC-BC48-2F4911130C25}" srcOrd="3" destOrd="0" presId="urn:microsoft.com/office/officeart/2018/5/layout/IconCircleLabelList"/>
    <dgm:cxn modelId="{9EEB6D4B-735B-4595-971D-AAD1E449B082}" type="presParOf" srcId="{7FBF4CD3-0C2C-4AAB-B3DC-A1AC967BBF29}" destId="{4262F611-8824-4AEF-A3A3-5326E91FB00A}" srcOrd="3" destOrd="0" presId="urn:microsoft.com/office/officeart/2018/5/layout/IconCircleLabelList"/>
    <dgm:cxn modelId="{4BB4DCBB-6D5E-4EBF-AE31-E3485ADECBE3}" type="presParOf" srcId="{7FBF4CD3-0C2C-4AAB-B3DC-A1AC967BBF29}" destId="{079001BE-66F8-45B7-82FD-D2CB16DB3D92}" srcOrd="4" destOrd="0" presId="urn:microsoft.com/office/officeart/2018/5/layout/IconCircleLabelList"/>
    <dgm:cxn modelId="{A9F3A432-D5AD-4FB2-92AF-F8E370B0FB2C}" type="presParOf" srcId="{079001BE-66F8-45B7-82FD-D2CB16DB3D92}" destId="{3C93F661-E1D6-4B29-80E2-04BC0A30EB40}" srcOrd="0" destOrd="0" presId="urn:microsoft.com/office/officeart/2018/5/layout/IconCircleLabelList"/>
    <dgm:cxn modelId="{81EAB39D-12D1-4C06-B846-41409A01D85E}" type="presParOf" srcId="{079001BE-66F8-45B7-82FD-D2CB16DB3D92}" destId="{89F28EDC-2659-4F39-B05D-F49E6369887C}" srcOrd="1" destOrd="0" presId="urn:microsoft.com/office/officeart/2018/5/layout/IconCircleLabelList"/>
    <dgm:cxn modelId="{DDD5745A-754E-4C10-8CE5-FB1DDDA1BDDF}" type="presParOf" srcId="{079001BE-66F8-45B7-82FD-D2CB16DB3D92}" destId="{C104FFF8-4D92-4F00-9E0D-3B7B26E2FA74}" srcOrd="2" destOrd="0" presId="urn:microsoft.com/office/officeart/2018/5/layout/IconCircleLabelList"/>
    <dgm:cxn modelId="{64742266-170F-4532-9459-648C674161B2}" type="presParOf" srcId="{079001BE-66F8-45B7-82FD-D2CB16DB3D92}" destId="{5179CAE0-6BB0-4F23-A409-3FAA89DE388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859BB-71EF-407A-95D8-D74AF8C64877}">
      <dsp:nvSpPr>
        <dsp:cNvPr id="0" name=""/>
        <dsp:cNvSpPr/>
      </dsp:nvSpPr>
      <dsp:spPr>
        <a:xfrm>
          <a:off x="535049" y="369735"/>
          <a:ext cx="1475437" cy="147543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DCD2D8-6586-469E-AF06-9D505A8458D5}">
      <dsp:nvSpPr>
        <dsp:cNvPr id="0" name=""/>
        <dsp:cNvSpPr/>
      </dsp:nvSpPr>
      <dsp:spPr>
        <a:xfrm>
          <a:off x="849487" y="684173"/>
          <a:ext cx="846562" cy="846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4DC86F-881A-48B0-BA6E-3B7A802EC9FE}">
      <dsp:nvSpPr>
        <dsp:cNvPr id="0" name=""/>
        <dsp:cNvSpPr/>
      </dsp:nvSpPr>
      <dsp:spPr>
        <a:xfrm>
          <a:off x="63393" y="2304736"/>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b="1" kern="1200"/>
            <a:t>June 12-13</a:t>
          </a:r>
          <a:endParaRPr lang="en-US" sz="2400" kern="1200"/>
        </a:p>
      </dsp:txBody>
      <dsp:txXfrm>
        <a:off x="63393" y="2304736"/>
        <a:ext cx="2418750" cy="720000"/>
      </dsp:txXfrm>
    </dsp:sp>
    <dsp:sp modelId="{5AAFC845-4F26-45F0-8AF9-BB7753A4B626}">
      <dsp:nvSpPr>
        <dsp:cNvPr id="0" name=""/>
        <dsp:cNvSpPr/>
      </dsp:nvSpPr>
      <dsp:spPr>
        <a:xfrm>
          <a:off x="3377081" y="369735"/>
          <a:ext cx="1475437" cy="147543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677EC7-78F5-4A2A-9632-2396446CEE3E}">
      <dsp:nvSpPr>
        <dsp:cNvPr id="0" name=""/>
        <dsp:cNvSpPr/>
      </dsp:nvSpPr>
      <dsp:spPr>
        <a:xfrm>
          <a:off x="3691518" y="684173"/>
          <a:ext cx="846562" cy="846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7093A6-D848-4BBC-BC48-2F4911130C25}">
      <dsp:nvSpPr>
        <dsp:cNvPr id="0" name=""/>
        <dsp:cNvSpPr/>
      </dsp:nvSpPr>
      <dsp:spPr>
        <a:xfrm>
          <a:off x="2905425" y="2304736"/>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b="1" kern="1200"/>
            <a:t>with Advocacy Week following</a:t>
          </a:r>
          <a:endParaRPr lang="en-US" sz="2400" kern="1200"/>
        </a:p>
      </dsp:txBody>
      <dsp:txXfrm>
        <a:off x="2905425" y="2304736"/>
        <a:ext cx="2418750" cy="720000"/>
      </dsp:txXfrm>
    </dsp:sp>
    <dsp:sp modelId="{3C93F661-E1D6-4B29-80E2-04BC0A30EB40}">
      <dsp:nvSpPr>
        <dsp:cNvPr id="0" name=""/>
        <dsp:cNvSpPr/>
      </dsp:nvSpPr>
      <dsp:spPr>
        <a:xfrm>
          <a:off x="6219112" y="369735"/>
          <a:ext cx="1475437" cy="147543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F28EDC-2659-4F39-B05D-F49E6369887C}">
      <dsp:nvSpPr>
        <dsp:cNvPr id="0" name=""/>
        <dsp:cNvSpPr/>
      </dsp:nvSpPr>
      <dsp:spPr>
        <a:xfrm>
          <a:off x="6533550" y="684173"/>
          <a:ext cx="846562" cy="846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79CAE0-6BB0-4F23-A409-3FAA89DE3881}">
      <dsp:nvSpPr>
        <dsp:cNvPr id="0" name=""/>
        <dsp:cNvSpPr/>
      </dsp:nvSpPr>
      <dsp:spPr>
        <a:xfrm>
          <a:off x="5747456" y="2304736"/>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b="1" kern="1200"/>
            <a:t>Virtual Format</a:t>
          </a:r>
          <a:endParaRPr lang="en-US" sz="2400" kern="1200"/>
        </a:p>
      </dsp:txBody>
      <dsp:txXfrm>
        <a:off x="5747456" y="2304736"/>
        <a:ext cx="24187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7T22:51:20.396"/>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7T22:51:20.396"/>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7T22:51:20.396"/>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30807-8F53-483E-A197-58E6C39F5B15}" type="datetimeFigureOut">
              <a:rPr lang="en-US" smtClean="0"/>
              <a:t>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EB412F-BD62-4D23-A74D-7CDB5EF1780C}" type="slidenum">
              <a:rPr lang="en-US" smtClean="0"/>
              <a:t>‹#›</a:t>
            </a:fld>
            <a:endParaRPr lang="en-US"/>
          </a:p>
        </p:txBody>
      </p:sp>
    </p:spTree>
    <p:extLst>
      <p:ext uri="{BB962C8B-B14F-4D97-AF65-F5344CB8AC3E}">
        <p14:creationId xmlns:p14="http://schemas.microsoft.com/office/powerpoint/2010/main" val="740773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vox.com/future-perfect/2020/7/7/21308450/extra-600-unemployment-stimulus-expiring-cares-act" TargetMode="External"/><Relationship Id="rId13" Type="http://schemas.openxmlformats.org/officeDocument/2006/relationships/hyperlink" Target="https://www.colorlines.com/articles/truth-and-redistribution" TargetMode="External"/><Relationship Id="rId3" Type="http://schemas.openxmlformats.org/officeDocument/2006/relationships/hyperlink" Target="https://www.taxpolicycenter.org/taxvox/expanding-child-tax-credit-full-refundability-and-larger-credit" TargetMode="External"/><Relationship Id="rId7" Type="http://schemas.openxmlformats.org/officeDocument/2006/relationships/hyperlink" Target="https://www.vox.com/2015/9/16/9337041/supplemental-poverty-measure" TargetMode="External"/><Relationship Id="rId12" Type="http://schemas.openxmlformats.org/officeDocument/2006/relationships/hyperlink" Target="https://www.bread.org/sites/default/files/downloads/racial-equity-scorecard-policies.pdf" TargetMode="External"/><Relationship Id="rId17" Type="http://schemas.openxmlformats.org/officeDocument/2006/relationships/hyperlink" Target="https://tcf.us5.list-manage.com/track/click?u=7103af3351935621d42f3b80a&amp;id=9ec1d60ffd&amp;e=4eb669cbbf" TargetMode="External"/><Relationship Id="rId2" Type="http://schemas.openxmlformats.org/officeDocument/2006/relationships/slide" Target="../slides/slide16.xml"/><Relationship Id="rId16" Type="http://schemas.openxmlformats.org/officeDocument/2006/relationships/hyperlink" Target="https://breatheact.org/" TargetMode="External"/><Relationship Id="rId1" Type="http://schemas.openxmlformats.org/officeDocument/2006/relationships/notesMaster" Target="../notesMasters/notesMaster1.xml"/><Relationship Id="rId6" Type="http://schemas.openxmlformats.org/officeDocument/2006/relationships/hyperlink" Target="https://www.povertycenter.columbia.edu/" TargetMode="External"/><Relationship Id="rId11" Type="http://schemas.openxmlformats.org/officeDocument/2006/relationships/hyperlink" Target="http://bostonreview.net/forum/basic-income-just-society/dorian-t-warren-reparations-and-basic-income" TargetMode="External"/><Relationship Id="rId5" Type="http://schemas.openxmlformats.org/officeDocument/2006/relationships/hyperlink" Target="https://www.vox.com/future-perfect/2019/1/30/18183769/democrat-poverty-plans-2020-presidential-kamala-harris-booker-gillibrand" TargetMode="External"/><Relationship Id="rId15" Type="http://schemas.openxmlformats.org/officeDocument/2006/relationships/hyperlink" Target="https://www.nytimes.com/2019/05/23/business/economy/reparations-slavery.html?smid=tw-share" TargetMode="External"/><Relationship Id="rId10" Type="http://schemas.openxmlformats.org/officeDocument/2006/relationships/hyperlink" Target="https://www.hrw.org/news/2020/07/31/why-we-cant-wait-letter-urges-us-congress-pass-hr-40-reparations-bill" TargetMode="External"/><Relationship Id="rId4" Type="http://schemas.openxmlformats.org/officeDocument/2006/relationships/hyperlink" Target="https://www.vox.com/future-perfect/2020/9/18/21444103/child-tax-credit-2020-joe-bden" TargetMode="External"/><Relationship Id="rId9" Type="http://schemas.openxmlformats.org/officeDocument/2006/relationships/hyperlink" Target="https://lee.house.gov/news/press-releases/in-the-wake-of-covid-19-and-murder-of-george-floyd-congresswoman-barbara-lee-calls-for-formation-of-truth-racial-healing-and-transformation-commission" TargetMode="External"/><Relationship Id="rId14" Type="http://schemas.openxmlformats.org/officeDocument/2006/relationships/hyperlink" Target="https://www.facebook.com/lseps/videos/767561540749528"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witter.com/hashtag/foodinsecurity?src=hashtag_click"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census.gov/data-tools/demo/hhp/#/?measures=HIR"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ensus.gov/data-tools/demo/hhp/#/?measures=HIR"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3" Type="http://schemas.openxmlformats.org/officeDocument/2006/relationships/hyperlink" Target="https://www.sightline.org/2019/10/14/its-official-dc-politicians-have-woken-up-to-housing-abundance/" TargetMode="External"/><Relationship Id="rId18" Type="http://schemas.openxmlformats.org/officeDocument/2006/relationships/hyperlink" Target="https://www.congress.gov/bill/116th-congress/house-bill/4307/text" TargetMode="External"/><Relationship Id="rId26" Type="http://schemas.openxmlformats.org/officeDocument/2006/relationships/hyperlink" Target="https://www.hrw.org/news/2020/07/31/why-we-cant-wait-letter-urges-us-congress-pass-hr-40-reparations-bill" TargetMode="External"/><Relationship Id="rId3" Type="http://schemas.openxmlformats.org/officeDocument/2006/relationships/hyperlink" Target="https://www.vox.com/2020/7/9/21316912/joe-biden-housing-plan-section-8?utm_campaign=vox&amp;utm_content=entry&amp;utm_medium=social&amp;utm_source=twitter" TargetMode="External"/><Relationship Id="rId21" Type="http://schemas.openxmlformats.org/officeDocument/2006/relationships/hyperlink" Target="https://www.congress.gov/bill/116th-congress/house-bill/5072/text?q=%7B%22search%22%3A%5B%22H.R.5072%22%5D%7D&amp;r=1&amp;s=5" TargetMode="External"/><Relationship Id="rId7" Type="http://schemas.openxmlformats.org/officeDocument/2006/relationships/hyperlink" Target="https://www.congress.gov/bill/116th-congress/senate-bill/1986/text" TargetMode="External"/><Relationship Id="rId12" Type="http://schemas.openxmlformats.org/officeDocument/2006/relationships/hyperlink" Target="https://www.sightline.org/2017/10/31/video-cruel-musical-chairs-why-is-rent-so-high/" TargetMode="External"/><Relationship Id="rId17" Type="http://schemas.openxmlformats.org/officeDocument/2006/relationships/hyperlink" Target="https://www.congress.gov/bill/116th-congress/senate-bill/1919/text" TargetMode="External"/><Relationship Id="rId25" Type="http://schemas.openxmlformats.org/officeDocument/2006/relationships/hyperlink" Target="https://lee.house.gov/news/press-releases/in-the-wake-of-covid-19-and-murder-of-george-floyd-congresswoman-barbara-lee-calls-for-formation-of-truth-racial-healing-and-transformation-commission" TargetMode="External"/><Relationship Id="rId33" Type="http://schemas.openxmlformats.org/officeDocument/2006/relationships/hyperlink" Target="https://tcf.us5.list-manage.com/track/click?u=7103af3351935621d42f3b80a&amp;id=9ec1d60ffd&amp;e=4eb669cbbf" TargetMode="External"/><Relationship Id="rId2" Type="http://schemas.openxmlformats.org/officeDocument/2006/relationships/slide" Target="../slides/slide15.xml"/><Relationship Id="rId16" Type="http://schemas.openxmlformats.org/officeDocument/2006/relationships/hyperlink" Target="https://www.booker.senate.gov/news/press/booker-clyburn-take-innovative-two-pronged-approach-to-tackling-affordable-housing-crisis" TargetMode="External"/><Relationship Id="rId20" Type="http://schemas.openxmlformats.org/officeDocument/2006/relationships/hyperlink" Target="https://citylimits.org/2019/08/15/a-primer-on-the-democratic-presidential-candidates-housing-plans/" TargetMode="External"/><Relationship Id="rId29" Type="http://schemas.openxmlformats.org/officeDocument/2006/relationships/hyperlink" Target="https://www.colorlines.com/articles/truth-and-redistribution" TargetMode="External"/><Relationship Id="rId1" Type="http://schemas.openxmlformats.org/officeDocument/2006/relationships/notesMaster" Target="../notesMasters/notesMaster1.xml"/><Relationship Id="rId6" Type="http://schemas.openxmlformats.org/officeDocument/2006/relationships/hyperlink" Target="http://apps.cbpp.org/shareables_housing_unmet/chart.html" TargetMode="External"/><Relationship Id="rId11" Type="http://schemas.openxmlformats.org/officeDocument/2006/relationships/hyperlink" Target="https://www.nytimes.com/2020/05/15/opinion/homeless-crisis-affordable-housing-cities.html" TargetMode="External"/><Relationship Id="rId24" Type="http://schemas.openxmlformats.org/officeDocument/2006/relationships/hyperlink" Target="https://www.vox.com/future-perfect/2020/9/18/21444103/child-tax-credit-2020-joe-bden" TargetMode="External"/><Relationship Id="rId32" Type="http://schemas.openxmlformats.org/officeDocument/2006/relationships/hyperlink" Target="https://breatheact.org/" TargetMode="External"/><Relationship Id="rId5" Type="http://schemas.openxmlformats.org/officeDocument/2006/relationships/hyperlink" Target="https://www.benefits.gov/benefit/710" TargetMode="External"/><Relationship Id="rId15" Type="http://schemas.openxmlformats.org/officeDocument/2006/relationships/hyperlink" Target="https://www.nytimes.com/2020/05/11/opinion/coronavirus-us-cities-inequality.html" TargetMode="External"/><Relationship Id="rId23" Type="http://schemas.openxmlformats.org/officeDocument/2006/relationships/hyperlink" Target="https://shelterforce.org/2020/07/27/how-do-we-change-the-narrative-around-housing/" TargetMode="External"/><Relationship Id="rId28" Type="http://schemas.openxmlformats.org/officeDocument/2006/relationships/hyperlink" Target="https://www.bread.org/sites/default/files/downloads/racial-equity-scorecard-policies.pdf" TargetMode="External"/><Relationship Id="rId10" Type="http://schemas.openxmlformats.org/officeDocument/2006/relationships/hyperlink" Target="https://www.sightline.org/2020/04/24/how-the-us-government-can-tackle-the-coronavirus-housing-emergency/" TargetMode="External"/><Relationship Id="rId19" Type="http://schemas.openxmlformats.org/officeDocument/2006/relationships/hyperlink" Target="https://www.congress.gov/bill/116th-congress/house-bill/4808/text" TargetMode="External"/><Relationship Id="rId31" Type="http://schemas.openxmlformats.org/officeDocument/2006/relationships/hyperlink" Target="https://www.nytimes.com/2019/05/23/business/economy/reparations-slavery.html?smid=tw-share" TargetMode="External"/><Relationship Id="rId4" Type="http://schemas.openxmlformats.org/officeDocument/2006/relationships/hyperlink" Target="https://joebiden.com/housing/" TargetMode="External"/><Relationship Id="rId9" Type="http://schemas.openxmlformats.org/officeDocument/2006/relationships/hyperlink" Target="https://www.irs.gov/newsroom/first-time-homebuyer-credit-questions-and-answers-basic-information" TargetMode="External"/><Relationship Id="rId14" Type="http://schemas.openxmlformats.org/officeDocument/2006/relationships/hyperlink" Target="https://www.sightline.org/2019/05/31/housing-upzoning-invisible-walls/" TargetMode="External"/><Relationship Id="rId22" Type="http://schemas.openxmlformats.org/officeDocument/2006/relationships/hyperlink" Target="http://r20.rs6.net/tn.jsp?f=0014SJZ5xityf9HmzAzpU_VKxmJCOyuhULxtdqAh1fc6XPLOTUXCn9v7fg8i76bu9fg-_ZyAo-xmj7Jvu9sbnI6BqSdRxKZBKIk-Ej_XLbOoXBFODUiEK8RELtCf9yZKrKDkrKh9lE0HLoQTtV0vmRdlRPi_iAAcb01PQa-9A7FHIw4ibFuUh36vUmnkjtJVvcehddEmFwHRBz_5UOr4rfasyPrK3ICueeZtfa7L17b87SqPYziHN_Iet7GaZFMhUkw&amp;c=8aDKqQY8zQt9cSCNfzq67yz9Mn8Z4R3IR8y33s28VQm1fye7rjQNhg==&amp;ch=CYGr8GCQpabt_nPlVhnJWwy4RZa8vJ1gpC9tozg1RidNf_bw2TLAYA==" TargetMode="External"/><Relationship Id="rId27" Type="http://schemas.openxmlformats.org/officeDocument/2006/relationships/hyperlink" Target="http://bostonreview.net/forum/basic-income-just-society/dorian-t-warren-reparations-and-basic-income" TargetMode="External"/><Relationship Id="rId30" Type="http://schemas.openxmlformats.org/officeDocument/2006/relationships/hyperlink" Target="https://www.facebook.com/lseps/videos/767561540749528" TargetMode="External"/><Relationship Id="rId8" Type="http://schemas.openxmlformats.org/officeDocument/2006/relationships/hyperlink" Target="https://nlihc.org/resource/terner-center-proposes-renters-tax-credi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1</a:t>
            </a:fld>
            <a:endParaRPr lang="en-US"/>
          </a:p>
        </p:txBody>
      </p:sp>
    </p:spTree>
    <p:extLst>
      <p:ext uri="{BB962C8B-B14F-4D97-AF65-F5344CB8AC3E}">
        <p14:creationId xmlns:p14="http://schemas.microsoft.com/office/powerpoint/2010/main" val="2925139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a:solidFill>
                  <a:schemeClr val="tx1"/>
                </a:solidFill>
                <a:effectLst/>
                <a:latin typeface="+mn-lt"/>
                <a:ea typeface="+mn-ea"/>
                <a:cs typeface="+mn-cs"/>
              </a:rPr>
              <a:t>In addition to our work on food assistance, we know families struggle with basic expenses. </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Biden CTC expansion proposal </a:t>
            </a:r>
            <a:r>
              <a:rPr lang="en-US" sz="1200" b="0" i="0" kern="1200">
                <a:solidFill>
                  <a:schemeClr val="tx1"/>
                </a:solidFill>
                <a:effectLst/>
                <a:latin typeface="+mn-lt"/>
                <a:ea typeface="+mn-ea"/>
                <a:cs typeface="+mn-cs"/>
              </a:rPr>
              <a:t>“would cut child poverty in the United States by at least a third, possibly more, and would give an average of $2,260 more to American families with children, per the </a:t>
            </a:r>
            <a:r>
              <a:rPr lang="en-US" sz="1200" b="1" i="0" kern="1200">
                <a:solidFill>
                  <a:schemeClr val="tx1"/>
                </a:solidFill>
                <a:effectLst/>
                <a:latin typeface="+mn-lt"/>
                <a:ea typeface="+mn-ea"/>
                <a:cs typeface="+mn-cs"/>
                <a:hlinkClick r:id="rId3"/>
              </a:rPr>
              <a:t>Urban Institute’s Elaine Maag</a:t>
            </a:r>
            <a:r>
              <a:rPr lang="en-US" sz="1200" b="0" i="0" kern="1200">
                <a:solidFill>
                  <a:schemeClr val="tx1"/>
                </a:solidFill>
                <a:effectLst/>
                <a:latin typeface="+mn-lt"/>
                <a:ea typeface="+mn-ea"/>
                <a:cs typeface="+mn-cs"/>
              </a:rPr>
              <a:t>.”: </a:t>
            </a:r>
            <a:r>
              <a:rPr lang="en-US" sz="1200" u="sng" kern="1200">
                <a:solidFill>
                  <a:schemeClr val="tx1"/>
                </a:solidFill>
                <a:effectLst/>
                <a:latin typeface="+mn-lt"/>
                <a:ea typeface="+mn-ea"/>
                <a:cs typeface="+mn-cs"/>
                <a:hlinkClick r:id="rId4"/>
              </a:rPr>
              <a:t>https://www.vox.com/future-perfect/2020/9/18/21444103/child-tax-credit-2020-joe-bden</a:t>
            </a:r>
            <a:endParaRPr lang="en-US" sz="1200" u="sng" kern="1200">
              <a:solidFill>
                <a:schemeClr val="tx1"/>
              </a:solidFill>
              <a:effectLst/>
              <a:latin typeface="+mn-lt"/>
              <a:ea typeface="+mn-ea"/>
              <a:cs typeface="+mn-cs"/>
            </a:endParaRPr>
          </a:p>
          <a:p>
            <a:pPr lvl="0"/>
            <a:endParaRPr lang="en-US" sz="1200" b="0" i="0" u="sng"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Open Sans"/>
              </a:rPr>
              <a:t>MD mention: also broadly working to apply a Racial Equity lens: this means not just understanding our legacy of racist policy choices and the disproportionate impact of poverty and the pandemic, but also a focus on racially equitable outcomes with policy change</a:t>
            </a:r>
          </a:p>
          <a:p>
            <a:pPr lvl="0"/>
            <a:endParaRPr lang="en-US" sz="1200" b="0" i="0" kern="1200">
              <a:solidFill>
                <a:schemeClr val="tx1"/>
              </a:solidFill>
              <a:effectLst/>
              <a:latin typeface="+mn-lt"/>
              <a:ea typeface="+mn-ea"/>
              <a:cs typeface="+mn-cs"/>
            </a:endParaRPr>
          </a:p>
          <a:p>
            <a:pPr fontAlgn="auto"/>
            <a:r>
              <a:rPr lang="en-US" sz="1200" b="0" i="0" kern="1200">
                <a:solidFill>
                  <a:schemeClr val="tx1"/>
                </a:solidFill>
                <a:effectLst/>
                <a:latin typeface="+mn-lt"/>
                <a:ea typeface="+mn-ea"/>
                <a:cs typeface="+mn-cs"/>
              </a:rPr>
              <a:t>In 2019, when the latest version of the AFA was released, a </a:t>
            </a:r>
            <a:r>
              <a:rPr lang="en-US" sz="1200" b="1" i="0" kern="1200">
                <a:solidFill>
                  <a:schemeClr val="tx1"/>
                </a:solidFill>
                <a:effectLst/>
                <a:latin typeface="+mn-lt"/>
                <a:ea typeface="+mn-ea"/>
                <a:cs typeface="+mn-cs"/>
                <a:hlinkClick r:id="rId5"/>
              </a:rPr>
              <a:t>team of researchers</a:t>
            </a:r>
            <a:r>
              <a:rPr lang="en-US" sz="1200" b="0" i="0" kern="1200">
                <a:solidFill>
                  <a:schemeClr val="tx1"/>
                </a:solidFill>
                <a:effectLst/>
                <a:latin typeface="+mn-lt"/>
                <a:ea typeface="+mn-ea"/>
                <a:cs typeface="+mn-cs"/>
              </a:rPr>
              <a:t> at Columbia University’s </a:t>
            </a:r>
            <a:r>
              <a:rPr lang="en-US" sz="1200" b="1" i="0" kern="1200">
                <a:solidFill>
                  <a:schemeClr val="tx1"/>
                </a:solidFill>
                <a:effectLst/>
                <a:latin typeface="+mn-lt"/>
                <a:ea typeface="+mn-ea"/>
                <a:cs typeface="+mn-cs"/>
                <a:hlinkClick r:id="rId6"/>
              </a:rPr>
              <a:t>Center on Poverty and Social Policy</a:t>
            </a:r>
            <a:r>
              <a:rPr lang="en-US" sz="1200" b="0" i="0" kern="1200">
                <a:solidFill>
                  <a:schemeClr val="tx1"/>
                </a:solidFill>
                <a:effectLst/>
                <a:latin typeface="+mn-lt"/>
                <a:ea typeface="+mn-ea"/>
                <a:cs typeface="+mn-cs"/>
              </a:rPr>
              <a:t> — Christopher Wimer, Sophie Collyer, Robert Paul Hartley, and Sara Kimberlin — estimated how the plan would affect the child poverty rate (</a:t>
            </a:r>
            <a:r>
              <a:rPr lang="en-US" sz="1200" b="1" i="0" kern="1200">
                <a:solidFill>
                  <a:schemeClr val="tx1"/>
                </a:solidFill>
                <a:effectLst/>
                <a:latin typeface="+mn-lt"/>
                <a:ea typeface="+mn-ea"/>
                <a:cs typeface="+mn-cs"/>
                <a:hlinkClick r:id="rId7"/>
              </a:rPr>
              <a:t>measured</a:t>
            </a:r>
            <a:r>
              <a:rPr lang="en-US" sz="1200" b="0" i="0" kern="1200">
                <a:solidFill>
                  <a:schemeClr val="tx1"/>
                </a:solidFill>
                <a:effectLst/>
                <a:latin typeface="+mn-lt"/>
                <a:ea typeface="+mn-ea"/>
                <a:cs typeface="+mn-cs"/>
              </a:rPr>
              <a:t> using the Census Bureau’s Supplemental Poverty Measure, or SPM). The results were remarkable.</a:t>
            </a:r>
          </a:p>
          <a:p>
            <a:pPr fontAlgn="auto"/>
            <a:r>
              <a:rPr lang="en-US" sz="1200" b="0" i="0" kern="1200">
                <a:solidFill>
                  <a:schemeClr val="tx1"/>
                </a:solidFill>
                <a:effectLst/>
                <a:latin typeface="+mn-lt"/>
                <a:ea typeface="+mn-ea"/>
                <a:cs typeface="+mn-cs"/>
              </a:rPr>
              <a:t>Poverty among children would fall from 14.8 percent to 9.5 percent, meaning 4 million kids would escape poverty. Deep poverty — the share of kids living on half the poverty line or less — would fall almost by half, from 4.6 percent to 2.4 percent. The effects might be larger in 2020, when </a:t>
            </a:r>
            <a:r>
              <a:rPr lang="en-US" sz="1200" b="1" i="0" kern="1200">
                <a:solidFill>
                  <a:schemeClr val="tx1"/>
                </a:solidFill>
                <a:effectLst/>
                <a:latin typeface="+mn-lt"/>
                <a:ea typeface="+mn-ea"/>
                <a:cs typeface="+mn-cs"/>
                <a:hlinkClick r:id="rId8"/>
              </a:rPr>
              <a:t>baseline poverty is likely to be higher</a:t>
            </a:r>
            <a:r>
              <a:rPr lang="en-US" sz="1200" b="0" i="0" kern="1200">
                <a:solidFill>
                  <a:schemeClr val="tx1"/>
                </a:solidFill>
                <a:effectLst/>
                <a:latin typeface="+mn-lt"/>
                <a:ea typeface="+mn-ea"/>
                <a:cs typeface="+mn-cs"/>
              </a:rPr>
              <a:t> in the absence of additional government relief measures to combat the recession.</a:t>
            </a:r>
          </a:p>
          <a:p>
            <a:pPr lvl="0"/>
            <a:endParaRPr lang="en-US" sz="1200" kern="1200">
              <a:solidFill>
                <a:schemeClr val="tx1"/>
              </a:solidFill>
              <a:effectLst/>
              <a:latin typeface="+mn-lt"/>
              <a:ea typeface="+mn-ea"/>
              <a:cs typeface="+mn-cs"/>
            </a:endParaRP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 would cut #ChildPoverty by 40% (and by 50% for the ~24% of Black kids currently living in poverty) Vox piece from Dylan Matthews, who is a big fan of a child allowance and includes a lot of the supporting research that he has cited before: </a:t>
            </a:r>
            <a:r>
              <a:rPr lang="en-US" sz="1200" u="sng" kern="1200">
                <a:solidFill>
                  <a:schemeClr val="tx1"/>
                </a:solidFill>
                <a:effectLst/>
                <a:latin typeface="+mn-lt"/>
                <a:ea typeface="+mn-ea"/>
                <a:cs typeface="+mn-cs"/>
                <a:hlinkClick r:id="rId4"/>
              </a:rPr>
              <a:t>https://www.vox.com/future-perfect/2020/9/18/21444103/child-tax-credit-2020-joe-bden</a:t>
            </a:r>
            <a:r>
              <a:rPr lang="en-US" sz="1200" kern="1200">
                <a:solidFill>
                  <a:schemeClr val="tx1"/>
                </a:solidFill>
                <a:effectLst/>
                <a:latin typeface="+mn-lt"/>
                <a:ea typeface="+mn-ea"/>
                <a:cs typeface="+mn-cs"/>
              </a:rPr>
              <a:t>.</a:t>
            </a:r>
          </a:p>
          <a:p>
            <a:pPr lvl="0"/>
            <a:r>
              <a:rPr lang="en-US" sz="1200" kern="1200">
                <a:solidFill>
                  <a:schemeClr val="tx1"/>
                </a:solidFill>
                <a:effectLst/>
                <a:latin typeface="+mn-lt"/>
                <a:ea typeface="+mn-ea"/>
                <a:cs typeface="+mn-cs"/>
              </a:rPr>
              <a:t>Biden and Breathe Act include racial equity/tax: "A federal commission that proposes changes to tax policy, which will dramatically increase racial and economic equity" (Ellen CBPP reminder that EITC especially for younger workers key for equity reasons) </a:t>
            </a:r>
          </a:p>
          <a:p>
            <a:pPr lvl="0"/>
            <a:r>
              <a:rPr lang="en-US" sz="1200" kern="1200">
                <a:solidFill>
                  <a:schemeClr val="tx1"/>
                </a:solidFill>
                <a:effectLst/>
                <a:latin typeface="+mn-lt"/>
                <a:ea typeface="+mn-ea"/>
                <a:cs typeface="+mn-cs"/>
              </a:rPr>
              <a:t>Prosperity Now revised July 2020: From Upside Down to Right-Side Up https://prosperitynow.org/resources/upside-down-right-side#.X3SW29tI0Ec.twitter </a:t>
            </a:r>
          </a:p>
          <a:p>
            <a:pPr lvl="0"/>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Racial Justice inc Reparations etc:</a:t>
            </a:r>
          </a:p>
          <a:p>
            <a:pPr lvl="0"/>
            <a:r>
              <a:rPr lang="en-US" sz="1400" kern="1200">
                <a:solidFill>
                  <a:schemeClr val="tx1"/>
                </a:solidFill>
                <a:effectLst/>
                <a:latin typeface="+mn-lt"/>
                <a:ea typeface="+mn-ea"/>
                <a:cs typeface="+mn-cs"/>
              </a:rPr>
              <a:t>Truth, Racial Healing and Transformation resolution (H. Con. Res. 100), </a:t>
            </a:r>
            <a:r>
              <a:rPr lang="en-US" sz="1200" kern="1200">
                <a:solidFill>
                  <a:schemeClr val="tx1"/>
                </a:solidFill>
                <a:effectLst/>
                <a:latin typeface="+mn-lt"/>
                <a:ea typeface="+mn-ea"/>
                <a:cs typeface="+mn-cs"/>
              </a:rPr>
              <a:t>reached out to Sheila Jackson Lee as 1st supporter, see as complementary to HR 40 -- dialogue that can lead to reparations. Aggressively trying to engage GOP, see as nonpartisan. </a:t>
            </a:r>
            <a:r>
              <a:rPr lang="en-US" sz="1200" u="sng" kern="1200">
                <a:solidFill>
                  <a:schemeClr val="tx1"/>
                </a:solidFill>
                <a:effectLst/>
                <a:latin typeface="+mn-lt"/>
                <a:ea typeface="+mn-ea"/>
                <a:cs typeface="+mn-cs"/>
                <a:hlinkClick r:id="rId9"/>
              </a:rPr>
              <a:t>https://lee.house.gov/news/press-releases/in-the-wake-of-covid-19-and-murder-of-george-floyd-congresswoman-barbara-lee-calls-for-formation-of-truth-racial-healing-and-transformation-commission</a:t>
            </a:r>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RESULTS signed letter to pressure the US Congress to take up HR 40 --  live </a:t>
            </a:r>
            <a:r>
              <a:rPr lang="en-US" sz="1200" u="sng" kern="1200">
                <a:solidFill>
                  <a:schemeClr val="tx1"/>
                </a:solidFill>
                <a:effectLst/>
                <a:latin typeface="+mn-lt"/>
                <a:ea typeface="+mn-ea"/>
                <a:cs typeface="+mn-cs"/>
                <a:hlinkClick r:id="rId10"/>
              </a:rPr>
              <a:t>copy of the letter here</a:t>
            </a:r>
            <a:r>
              <a:rPr lang="en-US" sz="1200" kern="1200">
                <a:solidFill>
                  <a:schemeClr val="tx1"/>
                </a:solidFill>
                <a:effectLst/>
                <a:latin typeface="+mn-lt"/>
                <a:ea typeface="+mn-ea"/>
                <a:cs typeface="+mn-cs"/>
              </a:rPr>
              <a:t> with updated signatures.</a:t>
            </a:r>
          </a:p>
          <a:p>
            <a:pPr lvl="1"/>
            <a:r>
              <a:rPr lang="en-US" sz="1200" kern="1200">
                <a:solidFill>
                  <a:schemeClr val="tx1"/>
                </a:solidFill>
                <a:effectLst/>
                <a:latin typeface="+mn-lt"/>
                <a:ea typeface="+mn-ea"/>
                <a:cs typeface="+mn-cs"/>
              </a:rPr>
              <a:t>Opinion piece on reparations:</a:t>
            </a:r>
            <a:r>
              <a:rPr lang="en-US" sz="1100" kern="1200">
                <a:solidFill>
                  <a:schemeClr val="tx1"/>
                </a:solidFill>
                <a:effectLst/>
                <a:latin typeface="+mn-lt"/>
                <a:ea typeface="+mn-ea"/>
                <a:cs typeface="+mn-cs"/>
              </a:rPr>
              <a:t> </a:t>
            </a:r>
            <a:r>
              <a:rPr lang="en-US" sz="1200" u="sng" kern="1200">
                <a:solidFill>
                  <a:schemeClr val="tx1"/>
                </a:solidFill>
                <a:effectLst/>
                <a:latin typeface="+mn-lt"/>
                <a:ea typeface="+mn-ea"/>
                <a:cs typeface="+mn-cs"/>
                <a:hlinkClick r:id="rId11"/>
              </a:rPr>
              <a:t>http://bostonreview.net/forum/basic-income-just-society/dorian-t-warren-reparations-and-basic-income</a:t>
            </a:r>
            <a:r>
              <a:rPr lang="en-US" sz="1200" kern="1200">
                <a:solidFill>
                  <a:schemeClr val="tx1"/>
                </a:solidFill>
                <a:effectLst/>
                <a:latin typeface="+mn-lt"/>
                <a:ea typeface="+mn-ea"/>
                <a:cs typeface="+mn-cs"/>
              </a:rPr>
              <a:t> </a:t>
            </a:r>
            <a:endParaRPr lang="en-US" sz="11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Racial equity = equal and optimal outcomes, not just in needs but in leadership</a:t>
            </a:r>
            <a:endParaRPr lang="en-US" sz="16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And don’t use “vulnerable” </a:t>
            </a:r>
            <a:endParaRPr lang="en-US" sz="16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Policy scorecard: </a:t>
            </a:r>
            <a:r>
              <a:rPr lang="en-US" sz="1200" u="sng" kern="1200">
                <a:solidFill>
                  <a:schemeClr val="tx1"/>
                </a:solidFill>
                <a:effectLst/>
                <a:latin typeface="+mn-lt"/>
                <a:ea typeface="+mn-ea"/>
                <a:cs typeface="+mn-cs"/>
                <a:hlinkClick r:id="rId12"/>
              </a:rPr>
              <a:t>https://www.bread.org/sites/default/files/downloads/racial-equity-scorecard-policies.pdf</a:t>
            </a:r>
            <a:r>
              <a:rPr lang="en-US" sz="1200" kern="1200">
                <a:solidFill>
                  <a:schemeClr val="tx1"/>
                </a:solidFill>
                <a:effectLst/>
                <a:latin typeface="+mn-lt"/>
                <a:ea typeface="+mn-ea"/>
                <a:cs typeface="+mn-cs"/>
              </a:rPr>
              <a:t> </a:t>
            </a:r>
            <a:endParaRPr lang="en-US" sz="16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Acknowledge disconnect between how we want to view ourselves as accountable for lived experience vs how much we are really accountable</a:t>
            </a:r>
            <a:endParaRPr lang="en-US" sz="16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Equity is about the process (who has role in shapng/lived experience) and outcomes</a:t>
            </a:r>
            <a:endParaRPr lang="en-US" sz="16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Okay to go into conversation just to expand understanding (not for reaching consensus/finding common ground)</a:t>
            </a:r>
            <a:endParaRPr lang="en-US" sz="16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Equity</a:t>
            </a:r>
            <a:r>
              <a:rPr lang="en-US" sz="1200" kern="1200">
                <a:solidFill>
                  <a:schemeClr val="tx1"/>
                </a:solidFill>
                <a:effectLst/>
                <a:latin typeface="+mn-lt"/>
                <a:ea typeface="+mn-ea"/>
                <a:cs typeface="+mn-cs"/>
                <a:sym typeface="Wingdings" panose="05000000000000000000" pitchFamily="2" charset="2"/>
              </a:rPr>
              <a:t></a:t>
            </a:r>
            <a:r>
              <a:rPr lang="en-US" sz="1200" kern="1200">
                <a:solidFill>
                  <a:schemeClr val="tx1"/>
                </a:solidFill>
                <a:effectLst/>
                <a:latin typeface="+mn-lt"/>
                <a:ea typeface="+mn-ea"/>
                <a:cs typeface="+mn-cs"/>
              </a:rPr>
              <a:t>justice</a:t>
            </a:r>
            <a:r>
              <a:rPr lang="en-US" sz="1200" kern="1200">
                <a:solidFill>
                  <a:schemeClr val="tx1"/>
                </a:solidFill>
                <a:effectLst/>
                <a:latin typeface="+mn-lt"/>
                <a:ea typeface="+mn-ea"/>
                <a:cs typeface="+mn-cs"/>
                <a:sym typeface="Wingdings" panose="05000000000000000000" pitchFamily="2" charset="2"/>
              </a:rPr>
              <a:t></a:t>
            </a:r>
            <a:r>
              <a:rPr lang="en-US" sz="1200" kern="1200">
                <a:solidFill>
                  <a:schemeClr val="tx1"/>
                </a:solidFill>
                <a:effectLst/>
                <a:latin typeface="+mn-lt"/>
                <a:ea typeface="+mn-ea"/>
                <a:cs typeface="+mn-cs"/>
              </a:rPr>
              <a:t>collective liberation</a:t>
            </a:r>
            <a:endParaRPr lang="en-US" sz="16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Truth and Redistribution </a:t>
            </a:r>
            <a:r>
              <a:rPr lang="en-US" sz="1200" u="sng" kern="1200">
                <a:solidFill>
                  <a:schemeClr val="tx1"/>
                </a:solidFill>
                <a:effectLst/>
                <a:latin typeface="+mn-lt"/>
                <a:ea typeface="+mn-ea"/>
                <a:cs typeface="+mn-cs"/>
                <a:hlinkClick r:id="rId13"/>
              </a:rPr>
              <a:t>https://www.colorlines.com/articles/truth-and-redistribution</a:t>
            </a:r>
            <a:r>
              <a:rPr lang="en-US" sz="1200" kern="1200">
                <a:solidFill>
                  <a:schemeClr val="tx1"/>
                </a:solidFill>
                <a:effectLst/>
                <a:latin typeface="+mn-lt"/>
                <a:ea typeface="+mn-ea"/>
                <a:cs typeface="+mn-cs"/>
              </a:rPr>
              <a:t> </a:t>
            </a:r>
            <a:endParaRPr lang="en-US" sz="16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Nikole Hanna Jones more optimistic about reparations than any time since Reconstruction, no longer a “fringe issue” </a:t>
            </a:r>
            <a:r>
              <a:rPr lang="en-US" sz="1200" u="sng" kern="1200">
                <a:solidFill>
                  <a:schemeClr val="tx1"/>
                </a:solidFill>
                <a:effectLst/>
                <a:latin typeface="+mn-lt"/>
                <a:ea typeface="+mn-ea"/>
                <a:cs typeface="+mn-cs"/>
                <a:hlinkClick r:id="rId14"/>
              </a:rPr>
              <a:t>https://www.facebook.com/lseps/videos/767561540749528</a:t>
            </a:r>
            <a:r>
              <a:rPr lang="en-US" sz="1200" kern="1200">
                <a:solidFill>
                  <a:schemeClr val="tx1"/>
                </a:solidFill>
                <a:effectLst/>
                <a:latin typeface="+mn-lt"/>
                <a:ea typeface="+mn-ea"/>
                <a:cs typeface="+mn-cs"/>
              </a:rPr>
              <a:t> </a:t>
            </a:r>
            <a:endParaRPr lang="en-US" sz="16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What Reparations for Slavery Might Look Like </a:t>
            </a:r>
            <a:r>
              <a:rPr lang="en-US" sz="1200" u="sng" kern="1200">
                <a:solidFill>
                  <a:schemeClr val="tx1"/>
                </a:solidFill>
                <a:effectLst/>
                <a:latin typeface="+mn-lt"/>
                <a:ea typeface="+mn-ea"/>
                <a:cs typeface="+mn-cs"/>
                <a:hlinkClick r:id="rId15"/>
              </a:rPr>
              <a:t>https://www.nytimes.com/2019/05/23/business/economy/reparations-slavery.html?smid=tw-share</a:t>
            </a:r>
            <a:endParaRPr lang="en-US" sz="1600" kern="1200">
              <a:solidFill>
                <a:schemeClr val="tx1"/>
              </a:solidFill>
              <a:effectLst/>
              <a:latin typeface="+mn-lt"/>
              <a:ea typeface="+mn-ea"/>
              <a:cs typeface="+mn-cs"/>
            </a:endParaRPr>
          </a:p>
          <a:p>
            <a:pPr lvl="0"/>
            <a:r>
              <a:rPr lang="en-US" sz="1800" kern="1200">
                <a:solidFill>
                  <a:schemeClr val="tx1"/>
                </a:solidFill>
                <a:effectLst/>
                <a:latin typeface="+mn-lt"/>
                <a:ea typeface="+mn-ea"/>
                <a:cs typeface="+mn-cs"/>
              </a:rPr>
              <a:t>The BREATHE Act: </a:t>
            </a:r>
            <a:r>
              <a:rPr lang="en-US" sz="1800" u="sng" kern="1200">
                <a:solidFill>
                  <a:schemeClr val="tx1"/>
                </a:solidFill>
                <a:effectLst/>
                <a:latin typeface="+mn-lt"/>
                <a:ea typeface="+mn-ea"/>
                <a:cs typeface="+mn-cs"/>
                <a:hlinkClick r:id="rId16"/>
              </a:rPr>
              <a:t>https://breatheact.org</a:t>
            </a:r>
            <a:r>
              <a:rPr lang="en-US" sz="1800" kern="1200">
                <a:solidFill>
                  <a:schemeClr val="tx1"/>
                </a:solidFill>
                <a:effectLst/>
                <a:latin typeface="+mn-lt"/>
                <a:ea typeface="+mn-ea"/>
                <a:cs typeface="+mn-cs"/>
              </a:rPr>
              <a:t>  </a:t>
            </a:r>
            <a:r>
              <a:rPr lang="en-US" sz="1200" kern="1200">
                <a:solidFill>
                  <a:schemeClr val="tx1"/>
                </a:solidFill>
                <a:effectLst/>
                <a:latin typeface="+mn-lt"/>
                <a:ea typeface="+mn-ea"/>
                <a:cs typeface="+mn-cs"/>
              </a:rPr>
              <a:t>includes reparations not just for slavery, but War on Drugs etc. </a:t>
            </a:r>
            <a:endParaRPr lang="en-US" sz="16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Need articulation of demands so wont get co-opted </a:t>
            </a:r>
            <a:endParaRPr lang="en-US" sz="16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Century Foundation discussion with </a:t>
            </a:r>
            <a:r>
              <a:rPr lang="en-US" sz="1200" b="1" kern="1200">
                <a:solidFill>
                  <a:schemeClr val="tx1"/>
                </a:solidFill>
                <a:effectLst/>
                <a:latin typeface="+mn-lt"/>
                <a:ea typeface="+mn-ea"/>
                <a:cs typeface="+mn-cs"/>
              </a:rPr>
              <a:t>Representative Barbara Lee</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The Root</a:t>
            </a:r>
            <a:r>
              <a:rPr lang="en-US" sz="1200" kern="1200">
                <a:solidFill>
                  <a:schemeClr val="tx1"/>
                </a:solidFill>
                <a:effectLst/>
                <a:latin typeface="+mn-lt"/>
                <a:ea typeface="+mn-ea"/>
                <a:cs typeface="+mn-cs"/>
              </a:rPr>
              <a:t>’s </a:t>
            </a:r>
            <a:r>
              <a:rPr lang="en-US" sz="1200" b="1" kern="1200">
                <a:solidFill>
                  <a:schemeClr val="tx1"/>
                </a:solidFill>
                <a:effectLst/>
                <a:latin typeface="+mn-lt"/>
                <a:ea typeface="+mn-ea"/>
                <a:cs typeface="+mn-cs"/>
              </a:rPr>
              <a:t>Danielle Belton</a:t>
            </a:r>
            <a:r>
              <a:rPr lang="en-US" sz="1200" kern="1200">
                <a:solidFill>
                  <a:schemeClr val="tx1"/>
                </a:solidFill>
                <a:effectLst/>
                <a:latin typeface="+mn-lt"/>
                <a:ea typeface="+mn-ea"/>
                <a:cs typeface="+mn-cs"/>
              </a:rPr>
              <a:t>, </a:t>
            </a:r>
            <a:r>
              <a:rPr lang="en-US" sz="1200" b="1" kern="1200">
                <a:solidFill>
                  <a:schemeClr val="tx1"/>
                </a:solidFill>
                <a:effectLst/>
                <a:latin typeface="+mn-lt"/>
                <a:ea typeface="+mn-ea"/>
                <a:cs typeface="+mn-cs"/>
              </a:rPr>
              <a:t>Dedrick Asante-Muhammad</a:t>
            </a:r>
            <a:r>
              <a:rPr lang="en-US" sz="1200" kern="1200">
                <a:solidFill>
                  <a:schemeClr val="tx1"/>
                </a:solidFill>
                <a:effectLst/>
                <a:latin typeface="+mn-lt"/>
                <a:ea typeface="+mn-ea"/>
                <a:cs typeface="+mn-cs"/>
              </a:rPr>
              <a:t>, and Asheville Councilmember </a:t>
            </a:r>
            <a:r>
              <a:rPr lang="en-US" sz="1200" b="1" kern="1200">
                <a:solidFill>
                  <a:schemeClr val="tx1"/>
                </a:solidFill>
                <a:effectLst/>
                <a:latin typeface="+mn-lt"/>
                <a:ea typeface="+mn-ea"/>
                <a:cs typeface="+mn-cs"/>
              </a:rPr>
              <a:t>Keith Young</a:t>
            </a:r>
            <a:r>
              <a:rPr lang="en-US" sz="1200" kern="1200">
                <a:solidFill>
                  <a:schemeClr val="tx1"/>
                </a:solidFill>
                <a:effectLst/>
                <a:latin typeface="+mn-lt"/>
                <a:ea typeface="+mn-ea"/>
                <a:cs typeface="+mn-cs"/>
              </a:rPr>
              <a:t>. At this moment of urgency and racial reckoning, we hope the conversation offered important insights and concrete steps to make amends for the legacy of slavery and oppression. If you missed the conversation, or want to revisit it, a </a:t>
            </a:r>
            <a:r>
              <a:rPr lang="en-US" sz="1200" b="1" u="none" strike="noStrike" kern="1200">
                <a:solidFill>
                  <a:schemeClr val="tx1"/>
                </a:solidFill>
                <a:effectLst/>
                <a:latin typeface="+mn-lt"/>
                <a:ea typeface="+mn-ea"/>
                <a:cs typeface="+mn-cs"/>
                <a:hlinkClick r:id="rId17"/>
              </a:rPr>
              <a:t>recording is available</a:t>
            </a:r>
            <a:r>
              <a:rPr lang="en-US" sz="1200" kern="1200">
                <a:solidFill>
                  <a:schemeClr val="tx1"/>
                </a:solidFill>
                <a:effectLst/>
                <a:latin typeface="+mn-lt"/>
                <a:ea typeface="+mn-ea"/>
                <a:cs typeface="+mn-cs"/>
              </a:rPr>
              <a:t>.</a:t>
            </a:r>
            <a:endParaRPr lang="en-US" sz="14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16</a:t>
            </a:fld>
            <a:endParaRPr lang="en-US"/>
          </a:p>
        </p:txBody>
      </p:sp>
    </p:spTree>
    <p:extLst>
      <p:ext uri="{BB962C8B-B14F-4D97-AF65-F5344CB8AC3E}">
        <p14:creationId xmlns:p14="http://schemas.microsoft.com/office/powerpoint/2010/main" val="2698545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MD say, Jos create</a:t>
            </a:r>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17</a:t>
            </a:fld>
            <a:endParaRPr lang="en-US"/>
          </a:p>
        </p:txBody>
      </p:sp>
    </p:spTree>
    <p:extLst>
      <p:ext uri="{BB962C8B-B14F-4D97-AF65-F5344CB8AC3E}">
        <p14:creationId xmlns:p14="http://schemas.microsoft.com/office/powerpoint/2010/main" val="424936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2:01 </a:t>
            </a:r>
            <a:r>
              <a:rPr lang="x-none" sz="1200" kern="1200">
                <a:solidFill>
                  <a:schemeClr val="tx1"/>
                </a:solidFill>
                <a:effectLst/>
                <a:latin typeface="+mn-lt"/>
                <a:ea typeface="+mn-ea"/>
                <a:cs typeface="+mn-cs"/>
              </a:rPr>
              <a:t>(</a:t>
            </a:r>
            <a:r>
              <a:rPr lang="en-US" sz="1200" kern="1200">
                <a:solidFill>
                  <a:schemeClr val="tx1"/>
                </a:solidFill>
                <a:effectLst/>
                <a:latin typeface="+mn-lt"/>
                <a:ea typeface="+mn-ea"/>
                <a:cs typeface="+mn-cs"/>
              </a:rPr>
              <a:t>6</a:t>
            </a:r>
            <a:r>
              <a:rPr lang="x-none" sz="1200" kern="1200">
                <a:solidFill>
                  <a:schemeClr val="tx1"/>
                </a:solidFill>
                <a:effectLst/>
                <a:latin typeface="+mn-lt"/>
                <a:ea typeface="+mn-ea"/>
                <a:cs typeface="+mn-cs"/>
              </a:rPr>
              <a:t> min)</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24</a:t>
            </a:fld>
            <a:endParaRPr lang="en-US"/>
          </a:p>
        </p:txBody>
      </p:sp>
    </p:spTree>
    <p:extLst>
      <p:ext uri="{BB962C8B-B14F-4D97-AF65-F5344CB8AC3E}">
        <p14:creationId xmlns:p14="http://schemas.microsoft.com/office/powerpoint/2010/main" val="1683414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2:01 </a:t>
            </a:r>
            <a:r>
              <a:rPr lang="x-none" sz="1200" kern="1200">
                <a:solidFill>
                  <a:schemeClr val="tx1"/>
                </a:solidFill>
                <a:effectLst/>
                <a:latin typeface="+mn-lt"/>
                <a:ea typeface="+mn-ea"/>
                <a:cs typeface="+mn-cs"/>
              </a:rPr>
              <a:t>(</a:t>
            </a:r>
            <a:r>
              <a:rPr lang="en-US" sz="1200" kern="1200">
                <a:solidFill>
                  <a:schemeClr val="tx1"/>
                </a:solidFill>
                <a:effectLst/>
                <a:latin typeface="+mn-lt"/>
                <a:ea typeface="+mn-ea"/>
                <a:cs typeface="+mn-cs"/>
              </a:rPr>
              <a:t>6</a:t>
            </a:r>
            <a:r>
              <a:rPr lang="x-none" sz="1200" kern="1200">
                <a:solidFill>
                  <a:schemeClr val="tx1"/>
                </a:solidFill>
                <a:effectLst/>
                <a:latin typeface="+mn-lt"/>
                <a:ea typeface="+mn-ea"/>
                <a:cs typeface="+mn-cs"/>
              </a:rPr>
              <a:t> min)</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25</a:t>
            </a:fld>
            <a:endParaRPr lang="en-US"/>
          </a:p>
        </p:txBody>
      </p:sp>
    </p:spTree>
    <p:extLst>
      <p:ext uri="{BB962C8B-B14F-4D97-AF65-F5344CB8AC3E}">
        <p14:creationId xmlns:p14="http://schemas.microsoft.com/office/powerpoint/2010/main" val="326322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2:01 </a:t>
            </a:r>
            <a:r>
              <a:rPr lang="x-none" sz="1200" kern="1200">
                <a:solidFill>
                  <a:schemeClr val="tx1"/>
                </a:solidFill>
                <a:effectLst/>
                <a:latin typeface="+mn-lt"/>
                <a:ea typeface="+mn-ea"/>
                <a:cs typeface="+mn-cs"/>
              </a:rPr>
              <a:t>(</a:t>
            </a:r>
            <a:r>
              <a:rPr lang="en-US" sz="1200" kern="1200">
                <a:solidFill>
                  <a:schemeClr val="tx1"/>
                </a:solidFill>
                <a:effectLst/>
                <a:latin typeface="+mn-lt"/>
                <a:ea typeface="+mn-ea"/>
                <a:cs typeface="+mn-cs"/>
              </a:rPr>
              <a:t>6</a:t>
            </a:r>
            <a:r>
              <a:rPr lang="x-none" sz="1200" kern="1200">
                <a:solidFill>
                  <a:schemeClr val="tx1"/>
                </a:solidFill>
                <a:effectLst/>
                <a:latin typeface="+mn-lt"/>
                <a:ea typeface="+mn-ea"/>
                <a:cs typeface="+mn-cs"/>
              </a:rPr>
              <a:t> min)</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26</a:t>
            </a:fld>
            <a:endParaRPr lang="en-US"/>
          </a:p>
        </p:txBody>
      </p:sp>
    </p:spTree>
    <p:extLst>
      <p:ext uri="{BB962C8B-B14F-4D97-AF65-F5344CB8AC3E}">
        <p14:creationId xmlns:p14="http://schemas.microsoft.com/office/powerpoint/2010/main" val="1899771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2:01 </a:t>
            </a:r>
            <a:r>
              <a:rPr lang="x-none" sz="1200" kern="1200">
                <a:solidFill>
                  <a:schemeClr val="tx1"/>
                </a:solidFill>
                <a:effectLst/>
                <a:latin typeface="+mn-lt"/>
                <a:ea typeface="+mn-ea"/>
                <a:cs typeface="+mn-cs"/>
              </a:rPr>
              <a:t>(</a:t>
            </a:r>
            <a:r>
              <a:rPr lang="en-US" sz="1200" kern="1200">
                <a:solidFill>
                  <a:schemeClr val="tx1"/>
                </a:solidFill>
                <a:effectLst/>
                <a:latin typeface="+mn-lt"/>
                <a:ea typeface="+mn-ea"/>
                <a:cs typeface="+mn-cs"/>
              </a:rPr>
              <a:t>6</a:t>
            </a:r>
            <a:r>
              <a:rPr lang="x-none" sz="1200" kern="1200">
                <a:solidFill>
                  <a:schemeClr val="tx1"/>
                </a:solidFill>
                <a:effectLst/>
                <a:latin typeface="+mn-lt"/>
                <a:ea typeface="+mn-ea"/>
                <a:cs typeface="+mn-cs"/>
              </a:rPr>
              <a:t> min)</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27</a:t>
            </a:fld>
            <a:endParaRPr lang="en-US"/>
          </a:p>
        </p:txBody>
      </p:sp>
    </p:spTree>
    <p:extLst>
      <p:ext uri="{BB962C8B-B14F-4D97-AF65-F5344CB8AC3E}">
        <p14:creationId xmlns:p14="http://schemas.microsoft.com/office/powerpoint/2010/main" val="3200164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2:01 </a:t>
            </a:r>
            <a:r>
              <a:rPr lang="x-none" sz="1200" kern="1200">
                <a:solidFill>
                  <a:schemeClr val="tx1"/>
                </a:solidFill>
                <a:effectLst/>
                <a:latin typeface="+mn-lt"/>
                <a:ea typeface="+mn-ea"/>
                <a:cs typeface="+mn-cs"/>
              </a:rPr>
              <a:t>(</a:t>
            </a:r>
            <a:r>
              <a:rPr lang="en-US" sz="1200" kern="1200">
                <a:solidFill>
                  <a:schemeClr val="tx1"/>
                </a:solidFill>
                <a:effectLst/>
                <a:latin typeface="+mn-lt"/>
                <a:ea typeface="+mn-ea"/>
                <a:cs typeface="+mn-cs"/>
              </a:rPr>
              <a:t>6</a:t>
            </a:r>
            <a:r>
              <a:rPr lang="x-none" sz="1200" kern="1200">
                <a:solidFill>
                  <a:schemeClr val="tx1"/>
                </a:solidFill>
                <a:effectLst/>
                <a:latin typeface="+mn-lt"/>
                <a:ea typeface="+mn-ea"/>
                <a:cs typeface="+mn-cs"/>
              </a:rPr>
              <a:t> min)</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28</a:t>
            </a:fld>
            <a:endParaRPr lang="en-US"/>
          </a:p>
        </p:txBody>
      </p:sp>
    </p:spTree>
    <p:extLst>
      <p:ext uri="{BB962C8B-B14F-4D97-AF65-F5344CB8AC3E}">
        <p14:creationId xmlns:p14="http://schemas.microsoft.com/office/powerpoint/2010/main" val="3636661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2:01 </a:t>
            </a:r>
            <a:r>
              <a:rPr lang="x-none" sz="1200" kern="1200">
                <a:solidFill>
                  <a:schemeClr val="tx1"/>
                </a:solidFill>
                <a:effectLst/>
                <a:latin typeface="+mn-lt"/>
                <a:ea typeface="+mn-ea"/>
                <a:cs typeface="+mn-cs"/>
              </a:rPr>
              <a:t>(</a:t>
            </a:r>
            <a:r>
              <a:rPr lang="en-US" sz="1200" kern="1200">
                <a:solidFill>
                  <a:schemeClr val="tx1"/>
                </a:solidFill>
                <a:effectLst/>
                <a:latin typeface="+mn-lt"/>
                <a:ea typeface="+mn-ea"/>
                <a:cs typeface="+mn-cs"/>
              </a:rPr>
              <a:t>6</a:t>
            </a:r>
            <a:r>
              <a:rPr lang="x-none" sz="1200" kern="1200">
                <a:solidFill>
                  <a:schemeClr val="tx1"/>
                </a:solidFill>
                <a:effectLst/>
                <a:latin typeface="+mn-lt"/>
                <a:ea typeface="+mn-ea"/>
                <a:cs typeface="+mn-cs"/>
              </a:rPr>
              <a:t> min)</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29</a:t>
            </a:fld>
            <a:endParaRPr lang="en-US"/>
          </a:p>
        </p:txBody>
      </p:sp>
    </p:spTree>
    <p:extLst>
      <p:ext uri="{BB962C8B-B14F-4D97-AF65-F5344CB8AC3E}">
        <p14:creationId xmlns:p14="http://schemas.microsoft.com/office/powerpoint/2010/main" val="2797363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3004E1-2899-8D43-80D8-C020909524AF}" type="slidenum">
              <a:rPr lang="en-US" smtClean="0"/>
              <a:t>40</a:t>
            </a:fld>
            <a:endParaRPr lang="en-US"/>
          </a:p>
        </p:txBody>
      </p:sp>
    </p:spTree>
    <p:extLst>
      <p:ext uri="{BB962C8B-B14F-4D97-AF65-F5344CB8AC3E}">
        <p14:creationId xmlns:p14="http://schemas.microsoft.com/office/powerpoint/2010/main" val="1621283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u="sng" kern="120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41</a:t>
            </a:fld>
            <a:endParaRPr lang="en-US"/>
          </a:p>
        </p:txBody>
      </p:sp>
    </p:spTree>
    <p:extLst>
      <p:ext uri="{BB962C8B-B14F-4D97-AF65-F5344CB8AC3E}">
        <p14:creationId xmlns:p14="http://schemas.microsoft.com/office/powerpoint/2010/main" val="954758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2</a:t>
            </a:fld>
            <a:endParaRPr lang="en-US"/>
          </a:p>
        </p:txBody>
      </p:sp>
    </p:spTree>
    <p:extLst>
      <p:ext uri="{BB962C8B-B14F-4D97-AF65-F5344CB8AC3E}">
        <p14:creationId xmlns:p14="http://schemas.microsoft.com/office/powerpoint/2010/main" val="822234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u="sng" kern="120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42</a:t>
            </a:fld>
            <a:endParaRPr lang="en-US"/>
          </a:p>
        </p:txBody>
      </p:sp>
    </p:spTree>
    <p:extLst>
      <p:ext uri="{BB962C8B-B14F-4D97-AF65-F5344CB8AC3E}">
        <p14:creationId xmlns:p14="http://schemas.microsoft.com/office/powerpoint/2010/main" val="2930470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u="sng" kern="120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43</a:t>
            </a:fld>
            <a:endParaRPr lang="en-US"/>
          </a:p>
        </p:txBody>
      </p:sp>
    </p:spTree>
    <p:extLst>
      <p:ext uri="{BB962C8B-B14F-4D97-AF65-F5344CB8AC3E}">
        <p14:creationId xmlns:p14="http://schemas.microsoft.com/office/powerpoint/2010/main" val="3586840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u="sng" kern="120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44</a:t>
            </a:fld>
            <a:endParaRPr lang="en-US"/>
          </a:p>
        </p:txBody>
      </p:sp>
    </p:spTree>
    <p:extLst>
      <p:ext uri="{BB962C8B-B14F-4D97-AF65-F5344CB8AC3E}">
        <p14:creationId xmlns:p14="http://schemas.microsoft.com/office/powerpoint/2010/main" val="2460318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u="sng" kern="120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45</a:t>
            </a:fld>
            <a:endParaRPr lang="en-US"/>
          </a:p>
        </p:txBody>
      </p:sp>
    </p:spTree>
    <p:extLst>
      <p:ext uri="{BB962C8B-B14F-4D97-AF65-F5344CB8AC3E}">
        <p14:creationId xmlns:p14="http://schemas.microsoft.com/office/powerpoint/2010/main" val="2497651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u="sng" kern="120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46</a:t>
            </a:fld>
            <a:endParaRPr lang="en-US"/>
          </a:p>
        </p:txBody>
      </p:sp>
    </p:spTree>
    <p:extLst>
      <p:ext uri="{BB962C8B-B14F-4D97-AF65-F5344CB8AC3E}">
        <p14:creationId xmlns:p14="http://schemas.microsoft.com/office/powerpoint/2010/main" val="2455943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https://www.researchsquare.com/article/rs-123716/v1</a:t>
            </a:r>
          </a:p>
        </p:txBody>
      </p:sp>
      <p:sp>
        <p:nvSpPr>
          <p:cNvPr id="4" name="Slide Number Placeholder 3"/>
          <p:cNvSpPr>
            <a:spLocks noGrp="1"/>
          </p:cNvSpPr>
          <p:nvPr>
            <p:ph type="sldNum" sz="quarter" idx="5"/>
          </p:nvPr>
        </p:nvSpPr>
        <p:spPr/>
        <p:txBody>
          <a:bodyPr/>
          <a:lstStyle/>
          <a:p>
            <a:fld id="{C5EB412F-BD62-4D23-A74D-7CDB5EF1780C}" type="slidenum">
              <a:rPr lang="en-US" smtClean="0"/>
              <a:t>47</a:t>
            </a:fld>
            <a:endParaRPr lang="en-US"/>
          </a:p>
        </p:txBody>
      </p:sp>
    </p:spTree>
    <p:extLst>
      <p:ext uri="{BB962C8B-B14F-4D97-AF65-F5344CB8AC3E}">
        <p14:creationId xmlns:p14="http://schemas.microsoft.com/office/powerpoint/2010/main" val="3162901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https://www.researchsquare.com/article/rs-123716/v1</a:t>
            </a:r>
          </a:p>
        </p:txBody>
      </p:sp>
      <p:sp>
        <p:nvSpPr>
          <p:cNvPr id="4" name="Slide Number Placeholder 3"/>
          <p:cNvSpPr>
            <a:spLocks noGrp="1"/>
          </p:cNvSpPr>
          <p:nvPr>
            <p:ph type="sldNum" sz="quarter" idx="5"/>
          </p:nvPr>
        </p:nvSpPr>
        <p:spPr/>
        <p:txBody>
          <a:bodyPr/>
          <a:lstStyle/>
          <a:p>
            <a:fld id="{C5EB412F-BD62-4D23-A74D-7CDB5EF1780C}" type="slidenum">
              <a:rPr lang="en-US" smtClean="0"/>
              <a:t>48</a:t>
            </a:fld>
            <a:endParaRPr lang="en-US"/>
          </a:p>
        </p:txBody>
      </p:sp>
    </p:spTree>
    <p:extLst>
      <p:ext uri="{BB962C8B-B14F-4D97-AF65-F5344CB8AC3E}">
        <p14:creationId xmlns:p14="http://schemas.microsoft.com/office/powerpoint/2010/main" val="3458696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cs typeface="Calibri"/>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49</a:t>
            </a:fld>
            <a:endParaRPr lang="en-US"/>
          </a:p>
        </p:txBody>
      </p:sp>
    </p:spTree>
    <p:extLst>
      <p:ext uri="{BB962C8B-B14F-4D97-AF65-F5344CB8AC3E}">
        <p14:creationId xmlns:p14="http://schemas.microsoft.com/office/powerpoint/2010/main" val="2662775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cs typeface="Calibri"/>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50</a:t>
            </a:fld>
            <a:endParaRPr lang="en-US"/>
          </a:p>
        </p:txBody>
      </p:sp>
    </p:spTree>
    <p:extLst>
      <p:ext uri="{BB962C8B-B14F-4D97-AF65-F5344CB8AC3E}">
        <p14:creationId xmlns:p14="http://schemas.microsoft.com/office/powerpoint/2010/main" val="3084612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https://www.researchsquare.com/article/rs-123716/v1</a:t>
            </a:r>
          </a:p>
        </p:txBody>
      </p:sp>
      <p:sp>
        <p:nvSpPr>
          <p:cNvPr id="4" name="Slide Number Placeholder 3"/>
          <p:cNvSpPr>
            <a:spLocks noGrp="1"/>
          </p:cNvSpPr>
          <p:nvPr>
            <p:ph type="sldNum" sz="quarter" idx="5"/>
          </p:nvPr>
        </p:nvSpPr>
        <p:spPr/>
        <p:txBody>
          <a:bodyPr/>
          <a:lstStyle/>
          <a:p>
            <a:fld id="{C5EB412F-BD62-4D23-A74D-7CDB5EF1780C}" type="slidenum">
              <a:rPr lang="en-US" smtClean="0"/>
              <a:t>51</a:t>
            </a:fld>
            <a:endParaRPr lang="en-US"/>
          </a:p>
        </p:txBody>
      </p:sp>
    </p:spTree>
    <p:extLst>
      <p:ext uri="{BB962C8B-B14F-4D97-AF65-F5344CB8AC3E}">
        <p14:creationId xmlns:p14="http://schemas.microsoft.com/office/powerpoint/2010/main" val="2124834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Longer than normal</a:t>
            </a:r>
          </a:p>
        </p:txBody>
      </p:sp>
      <p:sp>
        <p:nvSpPr>
          <p:cNvPr id="4" name="Slide Number Placeholder 3"/>
          <p:cNvSpPr>
            <a:spLocks noGrp="1"/>
          </p:cNvSpPr>
          <p:nvPr>
            <p:ph type="sldNum" sz="quarter" idx="5"/>
          </p:nvPr>
        </p:nvSpPr>
        <p:spPr/>
        <p:txBody>
          <a:bodyPr/>
          <a:lstStyle/>
          <a:p>
            <a:fld id="{C5EB412F-BD62-4D23-A74D-7CDB5EF1780C}" type="slidenum">
              <a:rPr lang="en-US" smtClean="0"/>
              <a:t>4</a:t>
            </a:fld>
            <a:endParaRPr lang="en-US"/>
          </a:p>
        </p:txBody>
      </p:sp>
    </p:spTree>
    <p:extLst>
      <p:ext uri="{BB962C8B-B14F-4D97-AF65-F5344CB8AC3E}">
        <p14:creationId xmlns:p14="http://schemas.microsoft.com/office/powerpoint/2010/main" val="32454695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cs typeface="Calibri"/>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52</a:t>
            </a:fld>
            <a:endParaRPr lang="en-US"/>
          </a:p>
        </p:txBody>
      </p:sp>
    </p:spTree>
    <p:extLst>
      <p:ext uri="{BB962C8B-B14F-4D97-AF65-F5344CB8AC3E}">
        <p14:creationId xmlns:p14="http://schemas.microsoft.com/office/powerpoint/2010/main" val="1684412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u="sng" kern="120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53</a:t>
            </a:fld>
            <a:endParaRPr lang="en-US"/>
          </a:p>
        </p:txBody>
      </p:sp>
    </p:spTree>
    <p:extLst>
      <p:ext uri="{BB962C8B-B14F-4D97-AF65-F5344CB8AC3E}">
        <p14:creationId xmlns:p14="http://schemas.microsoft.com/office/powerpoint/2010/main" val="40772537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u="sng" kern="120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54</a:t>
            </a:fld>
            <a:endParaRPr lang="en-US"/>
          </a:p>
        </p:txBody>
      </p:sp>
    </p:spTree>
    <p:extLst>
      <p:ext uri="{BB962C8B-B14F-4D97-AF65-F5344CB8AC3E}">
        <p14:creationId xmlns:p14="http://schemas.microsoft.com/office/powerpoint/2010/main" val="29835194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u="sng" kern="120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59</a:t>
            </a:fld>
            <a:endParaRPr lang="en-US"/>
          </a:p>
        </p:txBody>
      </p:sp>
    </p:spTree>
    <p:extLst>
      <p:ext uri="{BB962C8B-B14F-4D97-AF65-F5344CB8AC3E}">
        <p14:creationId xmlns:p14="http://schemas.microsoft.com/office/powerpoint/2010/main" val="3155697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cs typeface="Calibri"/>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61</a:t>
            </a:fld>
            <a:endParaRPr lang="en-US"/>
          </a:p>
        </p:txBody>
      </p:sp>
    </p:spTree>
    <p:extLst>
      <p:ext uri="{BB962C8B-B14F-4D97-AF65-F5344CB8AC3E}">
        <p14:creationId xmlns:p14="http://schemas.microsoft.com/office/powerpoint/2010/main" val="19016151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u="sng" kern="120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62</a:t>
            </a:fld>
            <a:endParaRPr lang="en-US"/>
          </a:p>
        </p:txBody>
      </p:sp>
    </p:spTree>
    <p:extLst>
      <p:ext uri="{BB962C8B-B14F-4D97-AF65-F5344CB8AC3E}">
        <p14:creationId xmlns:p14="http://schemas.microsoft.com/office/powerpoint/2010/main" val="34152176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https://thousanddays.org/wp-content/uploads/1000-Days_Severe-Malnutrition_Power-4-Standalone_PDF_MMS-update.pdf</a:t>
            </a:r>
          </a:p>
        </p:txBody>
      </p:sp>
      <p:sp>
        <p:nvSpPr>
          <p:cNvPr id="4" name="Slide Number Placeholder 3"/>
          <p:cNvSpPr>
            <a:spLocks noGrp="1"/>
          </p:cNvSpPr>
          <p:nvPr>
            <p:ph type="sldNum" sz="quarter" idx="5"/>
          </p:nvPr>
        </p:nvSpPr>
        <p:spPr/>
        <p:txBody>
          <a:bodyPr/>
          <a:lstStyle/>
          <a:p>
            <a:fld id="{C5EB412F-BD62-4D23-A74D-7CDB5EF1780C}" type="slidenum">
              <a:rPr lang="en-US" smtClean="0"/>
              <a:t>63</a:t>
            </a:fld>
            <a:endParaRPr lang="en-US"/>
          </a:p>
        </p:txBody>
      </p:sp>
    </p:spTree>
    <p:extLst>
      <p:ext uri="{BB962C8B-B14F-4D97-AF65-F5344CB8AC3E}">
        <p14:creationId xmlns:p14="http://schemas.microsoft.com/office/powerpoint/2010/main" val="37982324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cs typeface="Calibri"/>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64</a:t>
            </a:fld>
            <a:endParaRPr lang="en-US"/>
          </a:p>
        </p:txBody>
      </p:sp>
    </p:spTree>
    <p:extLst>
      <p:ext uri="{BB962C8B-B14F-4D97-AF65-F5344CB8AC3E}">
        <p14:creationId xmlns:p14="http://schemas.microsoft.com/office/powerpoint/2010/main" val="3461924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Open Sans"/>
              </a:rPr>
              <a:t>Joanne</a:t>
            </a:r>
            <a:r>
              <a:rPr lang="en-US" sz="1200">
                <a:latin typeface="Open Sans"/>
              </a:rPr>
              <a:t> https://results.org/blog/latest-from-capitol-hill-on-coronavirus-and-poverty/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5</a:t>
            </a:fld>
            <a:endParaRPr lang="en-US"/>
          </a:p>
        </p:txBody>
      </p:sp>
    </p:spTree>
    <p:extLst>
      <p:ext uri="{BB962C8B-B14F-4D97-AF65-F5344CB8AC3E}">
        <p14:creationId xmlns:p14="http://schemas.microsoft.com/office/powerpoint/2010/main" val="25600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MD start with priorities: 1. housing 2. tax 3. nutrition – our guest speaker will give us context and opportunities shorter and longer-term. Create slide? </a:t>
            </a:r>
          </a:p>
          <a:p>
            <a:pPr marL="0" indent="0">
              <a:buNone/>
            </a:pPr>
            <a:endParaRPr lang="en-US"/>
          </a:p>
          <a:p>
            <a:pPr marL="0" indent="0">
              <a:buNone/>
            </a:pPr>
            <a:r>
              <a:rPr lang="en-US"/>
              <a:t>MD intro, Ellen talk 15 min followed by Q&amp;A (3-5) </a:t>
            </a:r>
          </a:p>
          <a:p>
            <a:pPr marL="228600" indent="-228600">
              <a:buAutoNum type="arabicPeriod"/>
            </a:pPr>
            <a:r>
              <a:rPr lang="en-US"/>
              <a:t>What the GA election means: incredible opportunity, things will move quickly, will still mean we need to be strategically balanced re pushing for bold anti-racist policies but recognize limits (slim margins) – make sure win broad support. Bold and grounded</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a:t>Value of building bipartisan support: working with GOP also important, anything that isn’t done via reconciliation will need 60 Senate votes</a:t>
            </a:r>
          </a:p>
          <a:p>
            <a:pPr marL="228600" indent="-228600">
              <a:buAutoNum type="arabicPeriod"/>
            </a:pPr>
            <a:r>
              <a:rPr lang="en-US"/>
              <a:t>COVID: Biden/Harris COVID package soon (mention but RESULTS grassroots wont play role), will set the stage for fast-paced process (Jan-Feb, maybe into March). Congress will build on Admin proposal, don’t have to wait to shape. Starts with current FY budget resolution for reconciliation for COVID but limited (extend SNAP, help immigrants, housing) – will work out ahead of time to know what is in there, and need to push for those policies targeted at low-income.</a:t>
            </a:r>
          </a:p>
          <a:p>
            <a:pPr marL="685800" lvl="1" indent="-228600">
              <a:buAutoNum type="arabicPeriod"/>
            </a:pPr>
            <a:r>
              <a:rPr lang="en-US"/>
              <a:t>emphasize housing, SNAP, tax – and racial equity/immigrants. </a:t>
            </a:r>
          </a:p>
          <a:p>
            <a:pPr marL="228600" indent="-228600">
              <a:buAutoNum type="arabicPeriod"/>
            </a:pPr>
            <a:r>
              <a:rPr lang="en-US"/>
              <a:t>Medium-term: another reconciliation package, still TBD (climate, health) with tax – but Moderate Dems may push back. Opportunity to make temporary measures permanent.  </a:t>
            </a:r>
          </a:p>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10</a:t>
            </a:fld>
            <a:endParaRPr lang="en-US"/>
          </a:p>
        </p:txBody>
      </p:sp>
    </p:spTree>
    <p:extLst>
      <p:ext uri="{BB962C8B-B14F-4D97-AF65-F5344CB8AC3E}">
        <p14:creationId xmlns:p14="http://schemas.microsoft.com/office/powerpoint/2010/main" val="1385030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MD </a:t>
            </a:r>
            <a:r>
              <a:rPr lang="en-US" sz="1200" b="0" i="0" kern="1200">
                <a:solidFill>
                  <a:schemeClr val="tx1"/>
                </a:solidFill>
                <a:effectLst/>
                <a:latin typeface="+mn-lt"/>
                <a:ea typeface="+mn-ea"/>
                <a:cs typeface="+mn-cs"/>
              </a:rPr>
              <a:t>latest data released Wed from Census Household Pulse Survey: (this visual) </a:t>
            </a:r>
          </a:p>
          <a:p>
            <a:r>
              <a:rPr lang="en-US" sz="1200" b="0" i="0" kern="1200">
                <a:solidFill>
                  <a:schemeClr val="tx1"/>
                </a:solidFill>
                <a:effectLst/>
                <a:latin typeface="+mn-lt"/>
                <a:ea typeface="+mn-ea"/>
                <a:cs typeface="+mn-cs"/>
              </a:rPr>
              <a:t>New Household Pulse covering Dec 9 -21 just released, underscores how desperately relief is needed. Estimated </a:t>
            </a:r>
            <a:r>
              <a:rPr lang="en-US" sz="1200" b="0" i="0" u="none" strike="noStrike" kern="1200">
                <a:solidFill>
                  <a:schemeClr val="tx1"/>
                </a:solidFill>
                <a:effectLst/>
                <a:latin typeface="+mn-lt"/>
                <a:ea typeface="+mn-ea"/>
                <a:cs typeface="+mn-cs"/>
                <a:hlinkClick r:id="rId3"/>
              </a:rPr>
              <a:t>#</a:t>
            </a:r>
            <a:r>
              <a:rPr lang="en-US" sz="1200" b="0" i="0" u="none" strike="noStrike" kern="1200" err="1">
                <a:solidFill>
                  <a:schemeClr val="tx1"/>
                </a:solidFill>
                <a:effectLst/>
                <a:latin typeface="+mn-lt"/>
                <a:ea typeface="+mn-ea"/>
                <a:cs typeface="+mn-cs"/>
                <a:hlinkClick r:id="rId3"/>
              </a:rPr>
              <a:t>foodinsecurity</a:t>
            </a:r>
            <a:r>
              <a:rPr lang="en-US" sz="1200" b="0" i="0" kern="1200">
                <a:solidFill>
                  <a:schemeClr val="tx1"/>
                </a:solidFill>
                <a:effectLst/>
                <a:latin typeface="+mn-lt"/>
                <a:ea typeface="+mn-ea"/>
                <a:cs typeface="+mn-cs"/>
              </a:rPr>
              <a:t> at a pandemic high: 24% overall; 31% among those w/kids. 18.3% of those w/kids said they didn't have enough to eat. </a:t>
            </a:r>
            <a:r>
              <a:rPr lang="en-US" sz="1200" kern="1200">
                <a:solidFill>
                  <a:schemeClr val="tx1"/>
                </a:solidFill>
                <a:effectLst/>
                <a:latin typeface="+mn-lt"/>
                <a:ea typeface="+mn-ea"/>
                <a:cs typeface="+mn-cs"/>
              </a:rPr>
              <a:t>source: https://twitter.com/dwschanz/status/1334156063394967555 based on </a:t>
            </a:r>
            <a:r>
              <a:rPr lang="en-US" sz="1200" u="sng" kern="1200">
                <a:solidFill>
                  <a:schemeClr val="tx1"/>
                </a:solidFill>
                <a:effectLst/>
                <a:latin typeface="+mn-lt"/>
                <a:ea typeface="+mn-ea"/>
                <a:cs typeface="+mn-cs"/>
                <a:hlinkClick r:id="rId4"/>
              </a:rPr>
              <a:t>data from the Census Household Pulse Survey</a:t>
            </a:r>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To make it real, that means many of our neighbors – and in particular, Black families, are “standing outside in the cold in line for food donations in this holiday season and harsh winter conditions” If we want to help families, the kind of large-scale policies that respond like SNAP can </a:t>
            </a:r>
            <a:r>
              <a:rPr lang="en-US" sz="1200" kern="1200" err="1">
                <a:solidFill>
                  <a:schemeClr val="tx1"/>
                </a:solidFill>
                <a:effectLst/>
                <a:latin typeface="+mn-lt"/>
                <a:ea typeface="+mn-ea"/>
                <a:cs typeface="+mn-cs"/>
              </a:rPr>
              <a:t>addres</a:t>
            </a:r>
            <a:r>
              <a:rPr lang="en-US" sz="1200" kern="1200">
                <a:solidFill>
                  <a:schemeClr val="tx1"/>
                </a:solidFill>
                <a:effectLst/>
                <a:latin typeface="+mn-lt"/>
                <a:ea typeface="+mn-ea"/>
                <a:cs typeface="+mn-cs"/>
              </a:rPr>
              <a:t> this in a better/safer way.</a:t>
            </a:r>
          </a:p>
        </p:txBody>
      </p:sp>
      <p:sp>
        <p:nvSpPr>
          <p:cNvPr id="4" name="Slide Number Placeholder 3"/>
          <p:cNvSpPr>
            <a:spLocks noGrp="1"/>
          </p:cNvSpPr>
          <p:nvPr>
            <p:ph type="sldNum" sz="quarter" idx="5"/>
          </p:nvPr>
        </p:nvSpPr>
        <p:spPr/>
        <p:txBody>
          <a:bodyPr/>
          <a:lstStyle/>
          <a:p>
            <a:fld id="{C5EB412F-BD62-4D23-A74D-7CDB5EF1780C}" type="slidenum">
              <a:rPr lang="en-US" smtClean="0"/>
              <a:t>12</a:t>
            </a:fld>
            <a:endParaRPr lang="en-US"/>
          </a:p>
        </p:txBody>
      </p:sp>
    </p:spTree>
    <p:extLst>
      <p:ext uri="{BB962C8B-B14F-4D97-AF65-F5344CB8AC3E}">
        <p14:creationId xmlns:p14="http://schemas.microsoft.com/office/powerpoint/2010/main" val="4290953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MD </a:t>
            </a:r>
            <a:r>
              <a:rPr lang="en-US" b="0"/>
              <a:t>on </a:t>
            </a:r>
            <a:r>
              <a:rPr lang="en-US" sz="1200" b="0" i="0" kern="1200">
                <a:solidFill>
                  <a:schemeClr val="tx1"/>
                </a:solidFill>
                <a:effectLst/>
                <a:latin typeface="+mn-lt"/>
                <a:ea typeface="+mn-ea"/>
                <a:cs typeface="+mn-cs"/>
              </a:rPr>
              <a:t>A First Look at Preliminary Children’s HealthWatch COVID-19 Survey Data https://childrenshealthwatch.org/a-first-look-at-preliminary-childrens-healthwatch-covid-19-survey-data/  </a:t>
            </a:r>
          </a:p>
          <a:p>
            <a:r>
              <a:rPr lang="en-US" sz="1200" kern="1200">
                <a:solidFill>
                  <a:schemeClr val="tx1"/>
                </a:solidFill>
                <a:effectLst/>
                <a:latin typeface="+mn-lt"/>
                <a:ea typeface="+mn-ea"/>
                <a:cs typeface="+mn-cs"/>
              </a:rPr>
              <a:t>high levels of household food insecurity have persisted among families in Boston, Massachusetts during the COVID-19 pandemic. These preliminary results highlight a persistent need – </a:t>
            </a:r>
            <a:r>
              <a:rPr lang="en-US" sz="1200" b="1" kern="1200">
                <a:solidFill>
                  <a:schemeClr val="tx1"/>
                </a:solidFill>
                <a:effectLst/>
                <a:latin typeface="+mn-lt"/>
                <a:ea typeface="+mn-ea"/>
                <a:cs typeface="+mn-cs"/>
              </a:rPr>
              <a:t>food insecurity rates remain high (38.5%) among families with young children and low incomes</a:t>
            </a:r>
            <a:r>
              <a:rPr lang="en-US" sz="1200" kern="1200">
                <a:solidFill>
                  <a:schemeClr val="tx1"/>
                </a:solidFill>
                <a:effectLst/>
                <a:latin typeface="+mn-lt"/>
                <a:ea typeface="+mn-ea"/>
                <a:cs typeface="+mn-cs"/>
              </a:rPr>
              <a:t>. These data underscore how the pandemic has worsened inequitable deprivation that already existed among households with children, immigrants and communities of color.</a:t>
            </a:r>
            <a:br>
              <a:rPr lang="en-US" sz="1200" kern="1200">
                <a:solidFill>
                  <a:schemeClr val="tx1"/>
                </a:solidFill>
                <a:effectLst/>
                <a:latin typeface="+mn-lt"/>
                <a:ea typeface="+mn-ea"/>
                <a:cs typeface="+mn-cs"/>
              </a:rPr>
            </a:b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families struggled to put food on the table before the pandemic – with SNAP benefits often not lasting through the month. The 15% boost in SNAP is an important first step but we’ll continue to support food assistance to meet the need…</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To make it real, that means many of our neighbors – and in particular, Black families, are “standing outside in the cold in line for food donations in this holiday season and harsh winter conditions” If we want to help families, the kind of large-scale policies that respond like SNAP can address this in a better/safer way.</a:t>
            </a:r>
          </a:p>
        </p:txBody>
      </p:sp>
      <p:sp>
        <p:nvSpPr>
          <p:cNvPr id="4" name="Slide Number Placeholder 3"/>
          <p:cNvSpPr>
            <a:spLocks noGrp="1"/>
          </p:cNvSpPr>
          <p:nvPr>
            <p:ph type="sldNum" sz="quarter" idx="5"/>
          </p:nvPr>
        </p:nvSpPr>
        <p:spPr/>
        <p:txBody>
          <a:bodyPr/>
          <a:lstStyle/>
          <a:p>
            <a:fld id="{C5EB412F-BD62-4D23-A74D-7CDB5EF1780C}" type="slidenum">
              <a:rPr lang="en-US" smtClean="0"/>
              <a:t>13</a:t>
            </a:fld>
            <a:endParaRPr lang="en-US"/>
          </a:p>
        </p:txBody>
      </p:sp>
    </p:spTree>
    <p:extLst>
      <p:ext uri="{BB962C8B-B14F-4D97-AF65-F5344CB8AC3E}">
        <p14:creationId xmlns:p14="http://schemas.microsoft.com/office/powerpoint/2010/main" val="1658618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MD </a:t>
            </a:r>
            <a:r>
              <a:rPr lang="en-US"/>
              <a:t>The latest Census Household Pulse Survey data shows millions of families are struggling to make ends meet – and we can see the legacy of racist policies in the struggles families are facing: </a:t>
            </a:r>
          </a:p>
          <a:p>
            <a:pPr marL="171450" indent="-171450">
              <a:buFontTx/>
              <a:buChar char="-"/>
            </a:pPr>
            <a:r>
              <a:rPr lang="en-US" sz="1200" b="0" i="0" kern="1200">
                <a:solidFill>
                  <a:schemeClr val="tx1"/>
                </a:solidFill>
                <a:effectLst/>
                <a:latin typeface="+mn-lt"/>
                <a:ea typeface="+mn-ea"/>
                <a:cs typeface="+mn-cs"/>
              </a:rPr>
              <a:t>Adults in households with children were more likely to report difficulty paying for usual expenses: 45 percent, compared to 32 percent for households without children. </a:t>
            </a:r>
          </a:p>
          <a:p>
            <a:pPr marL="171450" indent="-171450">
              <a:buFontTx/>
              <a:buChar char="-"/>
            </a:pPr>
            <a:r>
              <a:rPr lang="en-US" sz="1200" b="0" i="0" kern="1200">
                <a:solidFill>
                  <a:schemeClr val="tx1"/>
                </a:solidFill>
                <a:effectLst/>
                <a:latin typeface="+mn-lt"/>
                <a:ea typeface="+mn-ea"/>
                <a:cs typeface="+mn-cs"/>
              </a:rPr>
              <a:t>In addition, Black and Latino adults reported difficulty covering expenses at higher rates: 55 percent and 51 percent, respectively, compared to 32 percent for Asian adults and 31 percent for white adults. (See Figure 6.) </a:t>
            </a:r>
          </a:p>
          <a:p>
            <a:pPr marL="171450" indent="-171450">
              <a:buFontTx/>
              <a:buChar char="-"/>
            </a:pPr>
            <a:r>
              <a:rPr lang="en-US" sz="1200" b="0" i="0" kern="1200">
                <a:solidFill>
                  <a:schemeClr val="tx1"/>
                </a:solidFill>
                <a:effectLst/>
                <a:latin typeface="+mn-lt"/>
                <a:ea typeface="+mn-ea"/>
                <a:cs typeface="+mn-cs"/>
              </a:rPr>
              <a:t>Although the survey does not provide data for other individual racial groups, 48 percent of American Indian, Alaska Native, Native Hawaiian, Pacific Islander, and multiracial adults taken together reported difficulty paying for usual expenses.</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https://www.cbpp.org/research/poverty-and-inequality/tracking-the-covid-19-recessions-effects-on-food-housing-and </a:t>
            </a:r>
            <a:r>
              <a:rPr lang="en-US" sz="1200" kern="1200">
                <a:solidFill>
                  <a:schemeClr val="tx1"/>
                </a:solidFill>
                <a:effectLst/>
                <a:latin typeface="+mn-lt"/>
                <a:ea typeface="+mn-ea"/>
                <a:cs typeface="+mn-cs"/>
              </a:rPr>
              <a:t>based on </a:t>
            </a:r>
            <a:r>
              <a:rPr lang="en-US" sz="1200" u="sng" kern="1200">
                <a:solidFill>
                  <a:schemeClr val="tx1"/>
                </a:solidFill>
                <a:effectLst/>
                <a:latin typeface="+mn-lt"/>
                <a:ea typeface="+mn-ea"/>
                <a:cs typeface="+mn-cs"/>
                <a:hlinkClick r:id="rId3"/>
              </a:rPr>
              <a:t>data from the Census Household Pulse Survey</a:t>
            </a:r>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14</a:t>
            </a:fld>
            <a:endParaRPr lang="en-US"/>
          </a:p>
        </p:txBody>
      </p:sp>
    </p:spTree>
    <p:extLst>
      <p:ext uri="{BB962C8B-B14F-4D97-AF65-F5344CB8AC3E}">
        <p14:creationId xmlns:p14="http://schemas.microsoft.com/office/powerpoint/2010/main" val="106642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Housing: expand housing assistance (we still favor a renters credit), and acknowledge the importance of increasing the  supply of affordable housing </a:t>
            </a:r>
          </a:p>
          <a:p>
            <a:pPr lvl="0" fontAlgn="base"/>
            <a:r>
              <a:rPr lang="en-US" sz="1200" kern="1200">
                <a:solidFill>
                  <a:schemeClr val="tx1"/>
                </a:solidFill>
                <a:effectLst/>
                <a:latin typeface="+mn-lt"/>
                <a:ea typeface="+mn-ea"/>
                <a:cs typeface="+mn-cs"/>
              </a:rPr>
              <a:t>President-elect Biden proposal’s housing plan – focuses on Housing Choice Vouchers  </a:t>
            </a:r>
            <a:r>
              <a:rPr lang="en-US" sz="1200" u="sng" kern="1200">
                <a:solidFill>
                  <a:schemeClr val="tx1"/>
                </a:solidFill>
                <a:effectLst/>
                <a:latin typeface="+mn-lt"/>
                <a:ea typeface="+mn-ea"/>
                <a:cs typeface="+mn-cs"/>
                <a:hlinkClick r:id="rId3"/>
              </a:rPr>
              <a:t>https://www.vox.com/2020/7/9/21316912/joe-biden-housing-plan-section-8?utm_campaign=vox&amp;utm_content=entry&amp;utm_medium=social&amp;utm_source=twitter</a:t>
            </a:r>
            <a:r>
              <a:rPr lang="en-US" sz="1200" kern="1200">
                <a:solidFill>
                  <a:schemeClr val="tx1"/>
                </a:solidFill>
                <a:effectLst/>
                <a:latin typeface="+mn-lt"/>
                <a:ea typeface="+mn-ea"/>
                <a:cs typeface="+mn-cs"/>
              </a:rPr>
              <a:t> and Biden housing proposal: </a:t>
            </a:r>
            <a:r>
              <a:rPr lang="en-US" sz="1800" u="sng" kern="1200">
                <a:solidFill>
                  <a:schemeClr val="tx1"/>
                </a:solidFill>
                <a:effectLst/>
                <a:latin typeface="+mn-lt"/>
                <a:ea typeface="+mn-ea"/>
                <a:cs typeface="+mn-cs"/>
                <a:hlinkClick r:id="rId4"/>
              </a:rPr>
              <a:t>https://joebiden.com/housing/#</a:t>
            </a:r>
            <a:r>
              <a:rPr lang="en-US" sz="1800" kern="1200">
                <a:solidFill>
                  <a:schemeClr val="tx1"/>
                </a:solidFill>
                <a:effectLst/>
                <a:latin typeface="+mn-lt"/>
                <a:ea typeface="+mn-ea"/>
                <a:cs typeface="+mn-cs"/>
              </a:rPr>
              <a:t>: </a:t>
            </a:r>
          </a:p>
          <a:p>
            <a:pPr lvl="1" fontAlgn="base"/>
            <a:r>
              <a:rPr lang="en-US" sz="1200" b="1" kern="1200">
                <a:solidFill>
                  <a:schemeClr val="tx1"/>
                </a:solidFill>
                <a:effectLst/>
                <a:latin typeface="+mn-lt"/>
                <a:ea typeface="+mn-ea"/>
                <a:cs typeface="+mn-cs"/>
              </a:rPr>
              <a:t>Provide</a:t>
            </a:r>
            <a:r>
              <a:rPr lang="en-US" sz="1200" u="sng" kern="1200">
                <a:solidFill>
                  <a:schemeClr val="tx1"/>
                </a:solidFill>
                <a:effectLst/>
                <a:latin typeface="+mn-lt"/>
                <a:ea typeface="+mn-ea"/>
                <a:cs typeface="+mn-cs"/>
                <a:hlinkClick r:id="rId5"/>
              </a:rPr>
              <a:t> </a:t>
            </a:r>
            <a:r>
              <a:rPr lang="en-US" sz="1200" b="1" u="sng" kern="1200">
                <a:solidFill>
                  <a:schemeClr val="tx1"/>
                </a:solidFill>
                <a:effectLst/>
                <a:latin typeface="+mn-lt"/>
                <a:ea typeface="+mn-ea"/>
                <a:cs typeface="+mn-cs"/>
                <a:hlinkClick r:id="rId5"/>
              </a:rPr>
              <a:t>Section 8 housing vouchers</a:t>
            </a:r>
            <a:r>
              <a:rPr lang="en-US" sz="1200" b="1" kern="1200">
                <a:solidFill>
                  <a:schemeClr val="tx1"/>
                </a:solidFill>
                <a:effectLst/>
                <a:latin typeface="+mn-lt"/>
                <a:ea typeface="+mn-ea"/>
                <a:cs typeface="+mn-cs"/>
              </a:rPr>
              <a:t> to every eligible family so that no one has to pay more than 30% of their income for rental housing. </a:t>
            </a:r>
            <a:r>
              <a:rPr lang="en-US" sz="1200" u="sng" kern="1200">
                <a:solidFill>
                  <a:schemeClr val="tx1"/>
                </a:solidFill>
                <a:effectLst/>
                <a:latin typeface="+mn-lt"/>
                <a:ea typeface="+mn-ea"/>
                <a:cs typeface="+mn-cs"/>
                <a:hlinkClick r:id="rId6"/>
              </a:rPr>
              <a:t>Roughly three in four households eligible</a:t>
            </a:r>
            <a:r>
              <a:rPr lang="en-US" sz="1200" kern="1200">
                <a:solidFill>
                  <a:schemeClr val="tx1"/>
                </a:solidFill>
                <a:effectLst/>
                <a:latin typeface="+mn-lt"/>
                <a:ea typeface="+mn-ea"/>
                <a:cs typeface="+mn-cs"/>
              </a:rPr>
              <a:t> for Section 8 rental assistance do not receive housing assistance because the program is underfunded. Biden’s approach is straightforward: the Section 8 rental housing assistance program should be fully funded so that everyone eligible gets the assistance they need to pay their rent for a safe home. Biden will devote resources to both voucher-based rental assistance and the project-based program. Over time, this approach will provide assistance to at least </a:t>
            </a:r>
            <a:r>
              <a:rPr lang="en-US" sz="1200" u="sng" kern="1200">
                <a:solidFill>
                  <a:schemeClr val="tx1"/>
                </a:solidFill>
                <a:effectLst/>
                <a:latin typeface="+mn-lt"/>
                <a:ea typeface="+mn-ea"/>
                <a:cs typeface="+mn-cs"/>
                <a:hlinkClick r:id="rId6"/>
              </a:rPr>
              <a:t>17 million</a:t>
            </a:r>
            <a:r>
              <a:rPr lang="en-US" sz="1200" kern="1200">
                <a:solidFill>
                  <a:schemeClr val="tx1"/>
                </a:solidFill>
                <a:effectLst/>
                <a:latin typeface="+mn-lt"/>
                <a:ea typeface="+mn-ea"/>
                <a:cs typeface="+mn-cs"/>
              </a:rPr>
              <a:t> low-income families. And, as part of the Homeowner and Renter Bill of Rights, Biden will enact a </a:t>
            </a:r>
            <a:r>
              <a:rPr lang="en-US" sz="1200" u="sng" kern="1200">
                <a:solidFill>
                  <a:schemeClr val="tx1"/>
                </a:solidFill>
                <a:effectLst/>
                <a:latin typeface="+mn-lt"/>
                <a:ea typeface="+mn-ea"/>
                <a:cs typeface="+mn-cs"/>
                <a:hlinkClick r:id="rId7"/>
              </a:rPr>
              <a:t>law</a:t>
            </a:r>
            <a:r>
              <a:rPr lang="en-US" sz="1200" kern="1200">
                <a:solidFill>
                  <a:schemeClr val="tx1"/>
                </a:solidFill>
                <a:effectLst/>
                <a:latin typeface="+mn-lt"/>
                <a:ea typeface="+mn-ea"/>
                <a:cs typeface="+mn-cs"/>
              </a:rPr>
              <a:t> prohibiting landlords from discriminating against renters receiving federal housing benefits.  </a:t>
            </a:r>
            <a:endParaRPr lang="en-US" sz="1600" kern="1200">
              <a:solidFill>
                <a:schemeClr val="tx1"/>
              </a:solidFill>
              <a:effectLst/>
              <a:latin typeface="+mn-lt"/>
              <a:ea typeface="+mn-ea"/>
              <a:cs typeface="+mn-cs"/>
            </a:endParaRPr>
          </a:p>
          <a:p>
            <a:pPr lvl="1" fontAlgn="base"/>
            <a:r>
              <a:rPr lang="en-US" sz="1200" b="1" kern="1200">
                <a:solidFill>
                  <a:schemeClr val="tx1"/>
                </a:solidFill>
                <a:effectLst/>
                <a:latin typeface="+mn-lt"/>
                <a:ea typeface="+mn-ea"/>
                <a:cs typeface="+mn-cs"/>
              </a:rPr>
              <a:t>Create a new renter’s tax credit to help more low-income families. </a:t>
            </a:r>
            <a:r>
              <a:rPr lang="en-US" sz="1200" kern="1200">
                <a:solidFill>
                  <a:schemeClr val="tx1"/>
                </a:solidFill>
                <a:effectLst/>
                <a:latin typeface="+mn-lt"/>
                <a:ea typeface="+mn-ea"/>
                <a:cs typeface="+mn-cs"/>
              </a:rPr>
              <a:t>Biden will work with Congress to enact a new </a:t>
            </a:r>
            <a:r>
              <a:rPr lang="en-US" sz="1200" u="sng" kern="1200">
                <a:solidFill>
                  <a:schemeClr val="tx1"/>
                </a:solidFill>
                <a:effectLst/>
                <a:latin typeface="+mn-lt"/>
                <a:ea typeface="+mn-ea"/>
                <a:cs typeface="+mn-cs"/>
                <a:hlinkClick r:id="rId8"/>
              </a:rPr>
              <a:t>renter’s tax credit</a:t>
            </a:r>
            <a:r>
              <a:rPr lang="en-US" sz="1200" kern="1200">
                <a:solidFill>
                  <a:schemeClr val="tx1"/>
                </a:solidFill>
                <a:effectLst/>
                <a:latin typeface="+mn-lt"/>
                <a:ea typeface="+mn-ea"/>
                <a:cs typeface="+mn-cs"/>
              </a:rPr>
              <a:t>, designed to reduce rent and utilities to 30% of income for low-income individuals and families who may make too much money to qualify for a Section 8 voucher but still struggle to pay their rent. He will allocate $5 billion in federal funding for the tax credit every year.</a:t>
            </a:r>
            <a:endParaRPr lang="en-US" sz="1600" kern="1200">
              <a:solidFill>
                <a:schemeClr val="tx1"/>
              </a:solidFill>
              <a:effectLst/>
              <a:latin typeface="+mn-lt"/>
              <a:ea typeface="+mn-ea"/>
              <a:cs typeface="+mn-cs"/>
            </a:endParaRPr>
          </a:p>
          <a:p>
            <a:pPr lvl="1" fontAlgn="base"/>
            <a:r>
              <a:rPr lang="en-US" sz="1200" b="1" kern="1200">
                <a:solidFill>
                  <a:schemeClr val="tx1"/>
                </a:solidFill>
                <a:effectLst/>
                <a:latin typeface="+mn-lt"/>
                <a:ea typeface="+mn-ea"/>
                <a:cs typeface="+mn-cs"/>
              </a:rPr>
              <a:t>Help families buy their first homes and build wealth by creating a new refundable, advanceable tax credit of up to $15,000. </a:t>
            </a:r>
            <a:r>
              <a:rPr lang="en-US" sz="1200" kern="1200">
                <a:solidFill>
                  <a:schemeClr val="tx1"/>
                </a:solidFill>
                <a:effectLst/>
                <a:latin typeface="+mn-lt"/>
                <a:ea typeface="+mn-ea"/>
                <a:cs typeface="+mn-cs"/>
              </a:rPr>
              <a:t>Biden’s new First Down Payment Tax Credit will help families offset the costs of homebuying and help millions of families lay down roots for the first time. Building off of a </a:t>
            </a:r>
            <a:r>
              <a:rPr lang="en-US" sz="1200" u="sng" kern="1200">
                <a:solidFill>
                  <a:schemeClr val="tx1"/>
                </a:solidFill>
                <a:effectLst/>
                <a:latin typeface="+mn-lt"/>
                <a:ea typeface="+mn-ea"/>
                <a:cs typeface="+mn-cs"/>
                <a:hlinkClick r:id="rId9"/>
              </a:rPr>
              <a:t>temporary tax credit</a:t>
            </a:r>
            <a:r>
              <a:rPr lang="en-US" sz="1200" kern="1200">
                <a:solidFill>
                  <a:schemeClr val="tx1"/>
                </a:solidFill>
                <a:effectLst/>
                <a:latin typeface="+mn-lt"/>
                <a:ea typeface="+mn-ea"/>
                <a:cs typeface="+mn-cs"/>
              </a:rPr>
              <a:t> expanded as part of the Recovery Act, this tax credit will be permanent and advanceable, meaning that homebuyers receive the tax credit when they make the purchase instead of waiting to receive the assistance when they file taxes the following year.</a:t>
            </a:r>
            <a:endParaRPr lang="en-US" sz="1600" kern="1200">
              <a:solidFill>
                <a:schemeClr val="tx1"/>
              </a:solidFill>
              <a:effectLst/>
              <a:latin typeface="+mn-lt"/>
              <a:ea typeface="+mn-ea"/>
              <a:cs typeface="+mn-cs"/>
            </a:endParaRPr>
          </a:p>
          <a:p>
            <a:pPr lvl="0"/>
            <a:r>
              <a:rPr lang="en-US" sz="1200" b="1" i="1" kern="1200">
                <a:solidFill>
                  <a:schemeClr val="tx1"/>
                </a:solidFill>
                <a:effectLst/>
                <a:latin typeface="+mn-lt"/>
                <a:ea typeface="+mn-ea"/>
                <a:cs typeface="+mn-cs"/>
              </a:rPr>
              <a:t>MD thinks since effect for low-income renters similar, renters credit would have similar impact (with more autonomy/opportunity for families if they get the credit, no income source discrimination)</a:t>
            </a:r>
            <a:endParaRPr lang="en-US" sz="1800" b="1" i="1" kern="1200">
              <a:solidFill>
                <a:schemeClr val="tx1"/>
              </a:solidFill>
              <a:effectLst/>
              <a:latin typeface="+mn-lt"/>
              <a:ea typeface="+mn-ea"/>
              <a:cs typeface="+mn-cs"/>
            </a:endParaRPr>
          </a:p>
          <a:p>
            <a:pPr lvl="0" fontAlgn="base"/>
            <a:r>
              <a:rPr lang="en-US" sz="1200" kern="1200">
                <a:solidFill>
                  <a:schemeClr val="tx1"/>
                </a:solidFill>
                <a:effectLst/>
                <a:latin typeface="+mn-lt"/>
                <a:ea typeface="+mn-ea"/>
                <a:cs typeface="+mn-cs"/>
              </a:rPr>
              <a:t>And engage on zoning? Key to tie any big expansion of rental assistance (HCVs or renters credit) with zoning changes: “The need to legalize modest homes—to lift apartment bans, but also duplex and granny flat bans—becomes </a:t>
            </a:r>
            <a:r>
              <a:rPr lang="en-US" sz="1200" u="sng" kern="1200">
                <a:solidFill>
                  <a:schemeClr val="tx1"/>
                </a:solidFill>
                <a:effectLst/>
                <a:latin typeface="+mn-lt"/>
                <a:ea typeface="+mn-ea"/>
                <a:cs typeface="+mn-cs"/>
                <a:hlinkClick r:id="rId10"/>
              </a:rPr>
              <a:t>even more urgent</a:t>
            </a:r>
            <a:r>
              <a:rPr lang="en-US" sz="1200" kern="1200">
                <a:solidFill>
                  <a:schemeClr val="tx1"/>
                </a:solidFill>
                <a:effectLst/>
                <a:latin typeface="+mn-lt"/>
                <a:ea typeface="+mn-ea"/>
                <a:cs typeface="+mn-cs"/>
              </a:rPr>
              <a:t> if the federal government boosts rental assistance, for example, by </a:t>
            </a:r>
            <a:r>
              <a:rPr lang="en-US" sz="1200" u="sng" kern="1200">
                <a:solidFill>
                  <a:schemeClr val="tx1"/>
                </a:solidFill>
                <a:effectLst/>
                <a:latin typeface="+mn-lt"/>
                <a:ea typeface="+mn-ea"/>
                <a:cs typeface="+mn-cs"/>
                <a:hlinkClick r:id="rId10"/>
              </a:rPr>
              <a:t>making Section 8 vouchers available to all who qualify</a:t>
            </a:r>
            <a:r>
              <a:rPr lang="en-US" sz="1200" kern="1200">
                <a:solidFill>
                  <a:schemeClr val="tx1"/>
                </a:solidFill>
                <a:effectLst/>
                <a:latin typeface="+mn-lt"/>
                <a:ea typeface="+mn-ea"/>
                <a:cs typeface="+mn-cs"/>
              </a:rPr>
              <a:t>. As Binyamin Appelbaum </a:t>
            </a:r>
            <a:r>
              <a:rPr lang="en-US" sz="1200" u="sng" kern="1200">
                <a:solidFill>
                  <a:schemeClr val="tx1"/>
                </a:solidFill>
                <a:effectLst/>
                <a:latin typeface="+mn-lt"/>
                <a:ea typeface="+mn-ea"/>
                <a:cs typeface="+mn-cs"/>
                <a:hlinkClick r:id="rId11"/>
              </a:rPr>
              <a:t>explains</a:t>
            </a:r>
            <a:r>
              <a:rPr lang="en-US" sz="1200" kern="1200">
                <a:solidFill>
                  <a:schemeClr val="tx1"/>
                </a:solidFill>
                <a:effectLst/>
                <a:latin typeface="+mn-lt"/>
                <a:ea typeface="+mn-ea"/>
                <a:cs typeface="+mn-cs"/>
              </a:rPr>
              <a:t> in </a:t>
            </a:r>
            <a:r>
              <a:rPr lang="en-US" sz="1200" i="1" kern="1200">
                <a:solidFill>
                  <a:schemeClr val="tx1"/>
                </a:solidFill>
                <a:effectLst/>
                <a:latin typeface="+mn-lt"/>
                <a:ea typeface="+mn-ea"/>
                <a:cs typeface="+mn-cs"/>
              </a:rPr>
              <a:t>The New York Times,</a:t>
            </a:r>
            <a:r>
              <a:rPr lang="en-US" sz="1200" kern="1200">
                <a:solidFill>
                  <a:schemeClr val="tx1"/>
                </a:solidFill>
                <a:effectLst/>
                <a:latin typeface="+mn-lt"/>
                <a:ea typeface="+mn-ea"/>
                <a:cs typeface="+mn-cs"/>
              </a:rPr>
              <a:t> “Without a significant expansion in the supply of housing, adding vouchers would be like adding players to a game of </a:t>
            </a:r>
            <a:r>
              <a:rPr lang="en-US" sz="1200" u="sng" kern="1200">
                <a:solidFill>
                  <a:schemeClr val="tx1"/>
                </a:solidFill>
                <a:effectLst/>
                <a:latin typeface="+mn-lt"/>
                <a:ea typeface="+mn-ea"/>
                <a:cs typeface="+mn-cs"/>
                <a:hlinkClick r:id="rId12"/>
              </a:rPr>
              <a:t>musical chairs</a:t>
            </a:r>
            <a:r>
              <a:rPr lang="en-US" sz="1200" kern="1200">
                <a:solidFill>
                  <a:schemeClr val="tx1"/>
                </a:solidFill>
                <a:effectLst/>
                <a:latin typeface="+mn-lt"/>
                <a:ea typeface="+mn-ea"/>
                <a:cs typeface="+mn-cs"/>
              </a:rPr>
              <a:t> without increasing the number of chairs.” And the poorest households </a:t>
            </a:r>
            <a:r>
              <a:rPr lang="en-US" sz="1200" i="1" kern="1200">
                <a:solidFill>
                  <a:schemeClr val="tx1"/>
                </a:solidFill>
                <a:effectLst/>
                <a:latin typeface="+mn-lt"/>
                <a:ea typeface="+mn-ea"/>
                <a:cs typeface="+mn-cs"/>
              </a:rPr>
              <a:t>always</a:t>
            </a:r>
            <a:r>
              <a:rPr lang="en-US" sz="1200" kern="1200">
                <a:solidFill>
                  <a:schemeClr val="tx1"/>
                </a:solidFill>
                <a:effectLst/>
                <a:latin typeface="+mn-lt"/>
                <a:ea typeface="+mn-ea"/>
                <a:cs typeface="+mn-cs"/>
              </a:rPr>
              <a:t> lose that game…. momentum has been building for federal action on </a:t>
            </a:r>
            <a:r>
              <a:rPr lang="en-US" sz="1200" u="sng" kern="1200">
                <a:solidFill>
                  <a:schemeClr val="tx1"/>
                </a:solidFill>
                <a:effectLst/>
                <a:latin typeface="+mn-lt"/>
                <a:ea typeface="+mn-ea"/>
                <a:cs typeface="+mn-cs"/>
                <a:hlinkClick r:id="rId13"/>
              </a:rPr>
              <a:t>zoning laws</a:t>
            </a:r>
            <a:r>
              <a:rPr lang="en-US" sz="1200" kern="1200">
                <a:solidFill>
                  <a:schemeClr val="tx1"/>
                </a:solidFill>
                <a:effectLst/>
                <a:latin typeface="+mn-lt"/>
                <a:ea typeface="+mn-ea"/>
                <a:cs typeface="+mn-cs"/>
              </a:rPr>
              <a:t> that </a:t>
            </a:r>
            <a:r>
              <a:rPr lang="en-US" sz="1200" u="sng" kern="1200">
                <a:solidFill>
                  <a:schemeClr val="tx1"/>
                </a:solidFill>
                <a:effectLst/>
                <a:latin typeface="+mn-lt"/>
                <a:ea typeface="+mn-ea"/>
                <a:cs typeface="+mn-cs"/>
                <a:hlinkClick r:id="rId14"/>
              </a:rPr>
              <a:t>shut out</a:t>
            </a:r>
            <a:r>
              <a:rPr lang="en-US" sz="1200" kern="1200">
                <a:solidFill>
                  <a:schemeClr val="tx1"/>
                </a:solidFill>
                <a:effectLst/>
                <a:latin typeface="+mn-lt"/>
                <a:ea typeface="+mn-ea"/>
                <a:cs typeface="+mn-cs"/>
              </a:rPr>
              <a:t> poor people by banning modest, multi-dwelling homes. In May, the </a:t>
            </a:r>
            <a:r>
              <a:rPr lang="en-US" sz="1200" i="1" kern="1200">
                <a:solidFill>
                  <a:schemeClr val="tx1"/>
                </a:solidFill>
                <a:effectLst/>
                <a:latin typeface="+mn-lt"/>
                <a:ea typeface="+mn-ea"/>
                <a:cs typeface="+mn-cs"/>
              </a:rPr>
              <a:t>New York Times</a:t>
            </a:r>
            <a:r>
              <a:rPr lang="en-US" sz="1200" kern="1200">
                <a:solidFill>
                  <a:schemeClr val="tx1"/>
                </a:solidFill>
                <a:effectLst/>
                <a:latin typeface="+mn-lt"/>
                <a:ea typeface="+mn-ea"/>
                <a:cs typeface="+mn-cs"/>
              </a:rPr>
              <a:t> editorial board </a:t>
            </a:r>
            <a:r>
              <a:rPr lang="en-US" sz="1200" u="sng" kern="1200">
                <a:solidFill>
                  <a:schemeClr val="tx1"/>
                </a:solidFill>
                <a:effectLst/>
                <a:latin typeface="+mn-lt"/>
                <a:ea typeface="+mn-ea"/>
                <a:cs typeface="+mn-cs"/>
                <a:hlinkClick r:id="rId15"/>
              </a:rPr>
              <a:t>got right to the point:</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The government also should require communities that want federal funding for roads and other infrastructure to allow the development of denser, more affordable housing. </a:t>
            </a:r>
            <a:r>
              <a:rPr lang="en-US" sz="1200" kern="1200">
                <a:solidFill>
                  <a:schemeClr val="tx1"/>
                </a:solidFill>
                <a:effectLst/>
                <a:latin typeface="+mn-lt"/>
                <a:ea typeface="+mn-ea"/>
                <a:cs typeface="+mn-cs"/>
              </a:rPr>
              <a:t>Last year US lawmakers introduced </a:t>
            </a:r>
            <a:r>
              <a:rPr lang="en-US" sz="1200" u="sng" kern="1200">
                <a:solidFill>
                  <a:schemeClr val="tx1"/>
                </a:solidFill>
                <a:effectLst/>
                <a:latin typeface="+mn-lt"/>
                <a:ea typeface="+mn-ea"/>
                <a:cs typeface="+mn-cs"/>
                <a:hlinkClick r:id="rId13"/>
              </a:rPr>
              <a:t>four</a:t>
            </a:r>
            <a:r>
              <a:rPr lang="en-US" sz="1200" kern="1200">
                <a:solidFill>
                  <a:schemeClr val="tx1"/>
                </a:solidFill>
                <a:effectLst/>
                <a:latin typeface="+mn-lt"/>
                <a:ea typeface="+mn-ea"/>
                <a:cs typeface="+mn-cs"/>
              </a:rPr>
              <a:t> </a:t>
            </a:r>
            <a:r>
              <a:rPr lang="en-US" sz="1200" u="sng" kern="1200">
                <a:solidFill>
                  <a:schemeClr val="tx1"/>
                </a:solidFill>
                <a:effectLst/>
                <a:latin typeface="+mn-lt"/>
                <a:ea typeface="+mn-ea"/>
                <a:cs typeface="+mn-cs"/>
                <a:hlinkClick r:id="rId16"/>
              </a:rPr>
              <a:t>bills</a:t>
            </a:r>
            <a:r>
              <a:rPr lang="en-US" sz="1200" kern="1200">
                <a:solidFill>
                  <a:schemeClr val="tx1"/>
                </a:solidFill>
                <a:effectLst/>
                <a:latin typeface="+mn-lt"/>
                <a:ea typeface="+mn-ea"/>
                <a:cs typeface="+mn-cs"/>
              </a:rPr>
              <a:t> with schemes to connect federal funding to zoning reform. Two of those—the </a:t>
            </a:r>
            <a:r>
              <a:rPr lang="en-US" sz="1200" u="sng" kern="1200">
                <a:solidFill>
                  <a:schemeClr val="tx1"/>
                </a:solidFill>
                <a:effectLst/>
                <a:latin typeface="+mn-lt"/>
                <a:ea typeface="+mn-ea"/>
                <a:cs typeface="+mn-cs"/>
                <a:hlinkClick r:id="rId17"/>
              </a:rPr>
              <a:t>YIMBY Act</a:t>
            </a:r>
            <a:r>
              <a:rPr lang="en-US" sz="1200" kern="1200">
                <a:solidFill>
                  <a:schemeClr val="tx1"/>
                </a:solidFill>
                <a:effectLst/>
                <a:latin typeface="+mn-lt"/>
                <a:ea typeface="+mn-ea"/>
                <a:cs typeface="+mn-cs"/>
              </a:rPr>
              <a:t>, and the </a:t>
            </a:r>
            <a:r>
              <a:rPr lang="en-US" sz="1200" u="sng" kern="1200">
                <a:solidFill>
                  <a:schemeClr val="tx1"/>
                </a:solidFill>
                <a:effectLst/>
                <a:latin typeface="+mn-lt"/>
                <a:ea typeface="+mn-ea"/>
                <a:cs typeface="+mn-cs"/>
                <a:hlinkClick r:id="rId18"/>
              </a:rPr>
              <a:t>Build More Housing Near Transit Act</a:t>
            </a:r>
            <a:r>
              <a:rPr lang="en-US" sz="1200" kern="1200">
                <a:solidFill>
                  <a:schemeClr val="tx1"/>
                </a:solidFill>
                <a:effectLst/>
                <a:latin typeface="+mn-lt"/>
                <a:ea typeface="+mn-ea"/>
                <a:cs typeface="+mn-cs"/>
              </a:rPr>
              <a:t>—are still in play in Congress. The </a:t>
            </a:r>
            <a:r>
              <a:rPr lang="en-US" sz="1200" u="sng" kern="1200">
                <a:solidFill>
                  <a:schemeClr val="tx1"/>
                </a:solidFill>
                <a:effectLst/>
                <a:latin typeface="+mn-lt"/>
                <a:ea typeface="+mn-ea"/>
                <a:cs typeface="+mn-cs"/>
                <a:hlinkClick r:id="rId19"/>
              </a:rPr>
              <a:t>HOME Act</a:t>
            </a:r>
            <a:r>
              <a:rPr lang="en-US" sz="1200" kern="1200">
                <a:solidFill>
                  <a:schemeClr val="tx1"/>
                </a:solidFill>
                <a:effectLst/>
                <a:latin typeface="+mn-lt"/>
                <a:ea typeface="+mn-ea"/>
                <a:cs typeface="+mn-cs"/>
              </a:rPr>
              <a:t> mirrors </a:t>
            </a:r>
            <a:r>
              <a:rPr lang="en-US" sz="1200" u="sng" kern="1200">
                <a:solidFill>
                  <a:schemeClr val="tx1"/>
                </a:solidFill>
                <a:effectLst/>
                <a:latin typeface="+mn-lt"/>
                <a:ea typeface="+mn-ea"/>
                <a:cs typeface="+mn-cs"/>
                <a:hlinkClick r:id="rId20"/>
              </a:rPr>
              <a:t>proposals</a:t>
            </a:r>
            <a:r>
              <a:rPr lang="en-US" sz="1200" kern="1200">
                <a:solidFill>
                  <a:schemeClr val="tx1"/>
                </a:solidFill>
                <a:effectLst/>
                <a:latin typeface="+mn-lt"/>
                <a:ea typeface="+mn-ea"/>
                <a:cs typeface="+mn-cs"/>
              </a:rPr>
              <a:t> made by several presidential primary candidates. The boldest of the four bills by far—the </a:t>
            </a:r>
            <a:r>
              <a:rPr lang="en-US" sz="1200" u="sng" kern="1200">
                <a:solidFill>
                  <a:schemeClr val="tx1"/>
                </a:solidFill>
                <a:effectLst/>
                <a:latin typeface="+mn-lt"/>
                <a:ea typeface="+mn-ea"/>
                <a:cs typeface="+mn-cs"/>
                <a:hlinkClick r:id="rId21"/>
              </a:rPr>
              <a:t>Place to Prosper Act</a:t>
            </a:r>
            <a:r>
              <a:rPr lang="en-US" sz="1200" kern="1200">
                <a:solidFill>
                  <a:schemeClr val="tx1"/>
                </a:solidFill>
                <a:effectLst/>
                <a:latin typeface="+mn-lt"/>
                <a:ea typeface="+mn-ea"/>
                <a:cs typeface="+mn-cs"/>
              </a:rPr>
              <a:t>—hasn’t moved beyond its introduction. </a:t>
            </a:r>
            <a:endParaRPr lang="en-US" sz="18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AEI: Restrictive zoning laws that ban duplexes, triplexes, quadplexes, and other so-called “missing middle” homes have </a:t>
            </a:r>
            <a:r>
              <a:rPr lang="en-US" sz="1200" b="1" u="sng" kern="1200">
                <a:solidFill>
                  <a:schemeClr val="tx1"/>
                </a:solidFill>
                <a:effectLst/>
                <a:latin typeface="+mn-lt"/>
                <a:ea typeface="+mn-ea"/>
                <a:cs typeface="+mn-cs"/>
                <a:hlinkClick r:id="rId22"/>
              </a:rPr>
              <a:t>severely impacted the underproduction of homes in America</a:t>
            </a:r>
            <a:r>
              <a:rPr lang="en-US" sz="1200" kern="1200">
                <a:solidFill>
                  <a:schemeClr val="tx1"/>
                </a:solidFill>
                <a:effectLst/>
                <a:latin typeface="+mn-lt"/>
                <a:ea typeface="+mn-ea"/>
                <a:cs typeface="+mn-cs"/>
              </a:rPr>
              <a:t>, according to Edward J. Pinto, director of American Enterprise Institute’s Housing Center and Mike Kingsella, the executive director of Up for Growth. To explore the impact of restrictive zoning on the housing supply and cost of homes, AEI conducted a case study of towns in Bergen County, New Jersey with varying levels of restrictive zoning. One of the towns in the analysis with relatively open zoning laws saw an increase in its housing supply by 30 percent from 2000 to 2010 and increased population growth. In contrast, towns with more restrictive zoning regulations saw flatter population growth and higher property taxes. Pinto and Kingsella suggest that light touch density spreads the increasing cost of land across more units, creating new middle housing that provides more people with access to quality jobs, education, and other resources. Pinto and Kingsella also posit that revising strict zoning laws via light touch density helps to combat the racial inequities that persist in the housing market. </a:t>
            </a:r>
            <a:endParaRPr lang="en-US" sz="16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How Do We Change the Narrative Around Housing? </a:t>
            </a:r>
            <a:r>
              <a:rPr lang="en-US" sz="1200" u="sng" kern="1200">
                <a:solidFill>
                  <a:schemeClr val="tx1"/>
                </a:solidFill>
                <a:effectLst/>
                <a:latin typeface="+mn-lt"/>
                <a:ea typeface="+mn-ea"/>
                <a:cs typeface="+mn-cs"/>
                <a:hlinkClick r:id="rId23"/>
              </a:rPr>
              <a:t>https://shelterforce.org/2020/07/27/how-do-we-change-the-narrative-around-housing/</a:t>
            </a:r>
            <a:r>
              <a:rPr lang="en-US" sz="1200" kern="1200">
                <a:solidFill>
                  <a:schemeClr val="tx1"/>
                </a:solidFill>
                <a:effectLst/>
                <a:latin typeface="+mn-lt"/>
                <a:ea typeface="+mn-ea"/>
                <a:cs typeface="+mn-cs"/>
              </a:rPr>
              <a:t>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Tax policy</a:t>
            </a:r>
          </a:p>
          <a:p>
            <a:pPr lvl="0"/>
            <a:r>
              <a:rPr lang="en-US" sz="1200" kern="1200">
                <a:solidFill>
                  <a:schemeClr val="tx1"/>
                </a:solidFill>
                <a:effectLst/>
                <a:latin typeface="+mn-lt"/>
                <a:ea typeface="+mn-ea"/>
                <a:cs typeface="+mn-cs"/>
              </a:rPr>
              <a:t>Donald Trump’s Bullet Point Tax Agenda: https://tpc.io/31pEOun via @TaxPolicyCenter </a:t>
            </a:r>
            <a:endParaRPr lang="en-US" sz="105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Biden CTC expansion proposal, would cut #ChildPoverty by 40% (and by 50% for the ~24% of Black kids currently living in poverty) Vox piece from Dylan Matthews, who is a big fan of a child allowance and includes a lot of the supporting research that he has cited before: </a:t>
            </a:r>
            <a:r>
              <a:rPr lang="en-US" sz="1200" u="sng" kern="1200">
                <a:solidFill>
                  <a:schemeClr val="tx1"/>
                </a:solidFill>
                <a:effectLst/>
                <a:latin typeface="+mn-lt"/>
                <a:ea typeface="+mn-ea"/>
                <a:cs typeface="+mn-cs"/>
                <a:hlinkClick r:id="rId24"/>
              </a:rPr>
              <a:t>https://www.vox.com/future-perfect/2020/9/18/21444103/child-tax-credit-2020-joe-bden</a:t>
            </a:r>
            <a:r>
              <a:rPr lang="en-US" sz="1200" kern="1200">
                <a:solidFill>
                  <a:schemeClr val="tx1"/>
                </a:solidFill>
                <a:effectLst/>
                <a:latin typeface="+mn-lt"/>
                <a:ea typeface="+mn-ea"/>
                <a:cs typeface="+mn-cs"/>
              </a:rPr>
              <a:t>.</a:t>
            </a:r>
          </a:p>
          <a:p>
            <a:pPr lvl="0"/>
            <a:r>
              <a:rPr lang="en-US" sz="1200" kern="1200">
                <a:solidFill>
                  <a:schemeClr val="tx1"/>
                </a:solidFill>
                <a:effectLst/>
                <a:latin typeface="+mn-lt"/>
                <a:ea typeface="+mn-ea"/>
                <a:cs typeface="+mn-cs"/>
              </a:rPr>
              <a:t>Biden and Breathe Act include racial equity/tax: "A federal commission that proposes changes to tax policy, which will dramatically increase racial and economic equity" (Ellen CBPP reminder that EITC especially for younger workers key for equity reasons) </a:t>
            </a:r>
          </a:p>
          <a:p>
            <a:pPr lvl="0"/>
            <a:r>
              <a:rPr lang="en-US" sz="1200" kern="1200">
                <a:solidFill>
                  <a:schemeClr val="tx1"/>
                </a:solidFill>
                <a:effectLst/>
                <a:latin typeface="+mn-lt"/>
                <a:ea typeface="+mn-ea"/>
                <a:cs typeface="+mn-cs"/>
              </a:rPr>
              <a:t>Prosperity Now revised July 2020: From Upside Down to Right-Side Up https://prosperitynow.org/resources/upside-down-right-side#.X3SW29tI0Ec.twitter </a:t>
            </a:r>
          </a:p>
          <a:p>
            <a:pPr lvl="0"/>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Racial Justice inc Reparations etc:</a:t>
            </a:r>
          </a:p>
          <a:p>
            <a:pPr lvl="0"/>
            <a:r>
              <a:rPr lang="en-US" sz="1400" kern="1200">
                <a:solidFill>
                  <a:schemeClr val="tx1"/>
                </a:solidFill>
                <a:effectLst/>
                <a:latin typeface="+mn-lt"/>
                <a:ea typeface="+mn-ea"/>
                <a:cs typeface="+mn-cs"/>
              </a:rPr>
              <a:t>Truth, Racial Healing and Transformation resolution (H. Con. Res. 100), </a:t>
            </a:r>
            <a:r>
              <a:rPr lang="en-US" sz="1200" kern="1200">
                <a:solidFill>
                  <a:schemeClr val="tx1"/>
                </a:solidFill>
                <a:effectLst/>
                <a:latin typeface="+mn-lt"/>
                <a:ea typeface="+mn-ea"/>
                <a:cs typeface="+mn-cs"/>
              </a:rPr>
              <a:t>reached out to Sheila Jackson Lee as 1st supporter, see as complementary to HR 40 -- dialogue that can lead to reparations. Aggressively trying to engage GOP, see as nonpartisan. </a:t>
            </a:r>
            <a:r>
              <a:rPr lang="en-US" sz="1200" u="sng" kern="1200">
                <a:solidFill>
                  <a:schemeClr val="tx1"/>
                </a:solidFill>
                <a:effectLst/>
                <a:latin typeface="+mn-lt"/>
                <a:ea typeface="+mn-ea"/>
                <a:cs typeface="+mn-cs"/>
                <a:hlinkClick r:id="rId25"/>
              </a:rPr>
              <a:t>https://lee.house.gov/news/press-releases/in-the-wake-of-covid-19-and-murder-of-george-floyd-congresswoman-barbara-lee-calls-for-formation-of-truth-racial-healing-and-transformation-commission</a:t>
            </a:r>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RESULTS signed letter to pressure the US Congress to take up HR 40 --  live </a:t>
            </a:r>
            <a:r>
              <a:rPr lang="en-US" sz="1200" u="sng" kern="1200">
                <a:solidFill>
                  <a:schemeClr val="tx1"/>
                </a:solidFill>
                <a:effectLst/>
                <a:latin typeface="+mn-lt"/>
                <a:ea typeface="+mn-ea"/>
                <a:cs typeface="+mn-cs"/>
                <a:hlinkClick r:id="rId26"/>
              </a:rPr>
              <a:t>copy of the letter here</a:t>
            </a:r>
            <a:r>
              <a:rPr lang="en-US" sz="1200" kern="1200">
                <a:solidFill>
                  <a:schemeClr val="tx1"/>
                </a:solidFill>
                <a:effectLst/>
                <a:latin typeface="+mn-lt"/>
                <a:ea typeface="+mn-ea"/>
                <a:cs typeface="+mn-cs"/>
              </a:rPr>
              <a:t> with updated signatures.</a:t>
            </a:r>
          </a:p>
          <a:p>
            <a:pPr lvl="1"/>
            <a:r>
              <a:rPr lang="en-US" sz="1200" kern="1200">
                <a:solidFill>
                  <a:schemeClr val="tx1"/>
                </a:solidFill>
                <a:effectLst/>
                <a:latin typeface="+mn-lt"/>
                <a:ea typeface="+mn-ea"/>
                <a:cs typeface="+mn-cs"/>
              </a:rPr>
              <a:t>Opinion piece on reparations:</a:t>
            </a:r>
            <a:r>
              <a:rPr lang="en-US" sz="1100" kern="1200">
                <a:solidFill>
                  <a:schemeClr val="tx1"/>
                </a:solidFill>
                <a:effectLst/>
                <a:latin typeface="+mn-lt"/>
                <a:ea typeface="+mn-ea"/>
                <a:cs typeface="+mn-cs"/>
              </a:rPr>
              <a:t> </a:t>
            </a:r>
            <a:r>
              <a:rPr lang="en-US" sz="1200" u="sng" kern="1200">
                <a:solidFill>
                  <a:schemeClr val="tx1"/>
                </a:solidFill>
                <a:effectLst/>
                <a:latin typeface="+mn-lt"/>
                <a:ea typeface="+mn-ea"/>
                <a:cs typeface="+mn-cs"/>
                <a:hlinkClick r:id="rId27"/>
              </a:rPr>
              <a:t>http://bostonreview.net/forum/basic-income-just-society/dorian-t-warren-reparations-and-basic-income</a:t>
            </a:r>
            <a:r>
              <a:rPr lang="en-US" sz="1200" kern="1200">
                <a:solidFill>
                  <a:schemeClr val="tx1"/>
                </a:solidFill>
                <a:effectLst/>
                <a:latin typeface="+mn-lt"/>
                <a:ea typeface="+mn-ea"/>
                <a:cs typeface="+mn-cs"/>
              </a:rPr>
              <a:t> </a:t>
            </a:r>
            <a:endParaRPr lang="en-US" sz="11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Racial equity = equal and optimal outcomes, not just in needs but in leadership</a:t>
            </a:r>
            <a:endParaRPr lang="en-US" sz="16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And don’t use “vulnerable” </a:t>
            </a:r>
            <a:endParaRPr lang="en-US" sz="16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Policy scorecard: </a:t>
            </a:r>
            <a:r>
              <a:rPr lang="en-US" sz="1200" u="sng" kern="1200">
                <a:solidFill>
                  <a:schemeClr val="tx1"/>
                </a:solidFill>
                <a:effectLst/>
                <a:latin typeface="+mn-lt"/>
                <a:ea typeface="+mn-ea"/>
                <a:cs typeface="+mn-cs"/>
                <a:hlinkClick r:id="rId28"/>
              </a:rPr>
              <a:t>https://www.bread.org/sites/default/files/downloads/racial-equity-scorecard-policies.pdf</a:t>
            </a:r>
            <a:r>
              <a:rPr lang="en-US" sz="1200" kern="1200">
                <a:solidFill>
                  <a:schemeClr val="tx1"/>
                </a:solidFill>
                <a:effectLst/>
                <a:latin typeface="+mn-lt"/>
                <a:ea typeface="+mn-ea"/>
                <a:cs typeface="+mn-cs"/>
              </a:rPr>
              <a:t> </a:t>
            </a:r>
            <a:endParaRPr lang="en-US" sz="16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Acknowledge disconnect between how we want to view ourselves as accountable for lived experience vs how much we are really accountable</a:t>
            </a:r>
            <a:endParaRPr lang="en-US" sz="16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Equity is about the process (who has role in shapng/lived experience) and outcomes</a:t>
            </a:r>
            <a:endParaRPr lang="en-US" sz="16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Okay to go into conversation just to expand understanding (not for reaching consensus/finding common ground)</a:t>
            </a:r>
            <a:endParaRPr lang="en-US" sz="16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Equity</a:t>
            </a:r>
            <a:r>
              <a:rPr lang="en-US" sz="1200" kern="1200">
                <a:solidFill>
                  <a:schemeClr val="tx1"/>
                </a:solidFill>
                <a:effectLst/>
                <a:latin typeface="+mn-lt"/>
                <a:ea typeface="+mn-ea"/>
                <a:cs typeface="+mn-cs"/>
                <a:sym typeface="Wingdings" panose="05000000000000000000" pitchFamily="2" charset="2"/>
              </a:rPr>
              <a:t></a:t>
            </a:r>
            <a:r>
              <a:rPr lang="en-US" sz="1200" kern="1200">
                <a:solidFill>
                  <a:schemeClr val="tx1"/>
                </a:solidFill>
                <a:effectLst/>
                <a:latin typeface="+mn-lt"/>
                <a:ea typeface="+mn-ea"/>
                <a:cs typeface="+mn-cs"/>
              </a:rPr>
              <a:t>justice</a:t>
            </a:r>
            <a:r>
              <a:rPr lang="en-US" sz="1200" kern="1200">
                <a:solidFill>
                  <a:schemeClr val="tx1"/>
                </a:solidFill>
                <a:effectLst/>
                <a:latin typeface="+mn-lt"/>
                <a:ea typeface="+mn-ea"/>
                <a:cs typeface="+mn-cs"/>
                <a:sym typeface="Wingdings" panose="05000000000000000000" pitchFamily="2" charset="2"/>
              </a:rPr>
              <a:t></a:t>
            </a:r>
            <a:r>
              <a:rPr lang="en-US" sz="1200" kern="1200">
                <a:solidFill>
                  <a:schemeClr val="tx1"/>
                </a:solidFill>
                <a:effectLst/>
                <a:latin typeface="+mn-lt"/>
                <a:ea typeface="+mn-ea"/>
                <a:cs typeface="+mn-cs"/>
              </a:rPr>
              <a:t>collective liberation</a:t>
            </a:r>
            <a:endParaRPr lang="en-US" sz="16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Truth and Redistribution </a:t>
            </a:r>
            <a:r>
              <a:rPr lang="en-US" sz="1200" u="sng" kern="1200">
                <a:solidFill>
                  <a:schemeClr val="tx1"/>
                </a:solidFill>
                <a:effectLst/>
                <a:latin typeface="+mn-lt"/>
                <a:ea typeface="+mn-ea"/>
                <a:cs typeface="+mn-cs"/>
                <a:hlinkClick r:id="rId29"/>
              </a:rPr>
              <a:t>https://www.colorlines.com/articles/truth-and-redistribution</a:t>
            </a:r>
            <a:r>
              <a:rPr lang="en-US" sz="1200" kern="1200">
                <a:solidFill>
                  <a:schemeClr val="tx1"/>
                </a:solidFill>
                <a:effectLst/>
                <a:latin typeface="+mn-lt"/>
                <a:ea typeface="+mn-ea"/>
                <a:cs typeface="+mn-cs"/>
              </a:rPr>
              <a:t> </a:t>
            </a:r>
            <a:endParaRPr lang="en-US" sz="16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Nikole Hanna Jones more optimistic about reparations than any time since Reconstruction, no longer a “fringe issue” </a:t>
            </a:r>
            <a:r>
              <a:rPr lang="en-US" sz="1200" u="sng" kern="1200">
                <a:solidFill>
                  <a:schemeClr val="tx1"/>
                </a:solidFill>
                <a:effectLst/>
                <a:latin typeface="+mn-lt"/>
                <a:ea typeface="+mn-ea"/>
                <a:cs typeface="+mn-cs"/>
                <a:hlinkClick r:id="rId30"/>
              </a:rPr>
              <a:t>https://www.facebook.com/lseps/videos/767561540749528</a:t>
            </a:r>
            <a:r>
              <a:rPr lang="en-US" sz="1200" kern="1200">
                <a:solidFill>
                  <a:schemeClr val="tx1"/>
                </a:solidFill>
                <a:effectLst/>
                <a:latin typeface="+mn-lt"/>
                <a:ea typeface="+mn-ea"/>
                <a:cs typeface="+mn-cs"/>
              </a:rPr>
              <a:t> </a:t>
            </a:r>
            <a:endParaRPr lang="en-US" sz="16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What Reparations for Slavery Might Look Like </a:t>
            </a:r>
            <a:r>
              <a:rPr lang="en-US" sz="1200" u="sng" kern="1200">
                <a:solidFill>
                  <a:schemeClr val="tx1"/>
                </a:solidFill>
                <a:effectLst/>
                <a:latin typeface="+mn-lt"/>
                <a:ea typeface="+mn-ea"/>
                <a:cs typeface="+mn-cs"/>
                <a:hlinkClick r:id="rId31"/>
              </a:rPr>
              <a:t>https://www.nytimes.com/2019/05/23/business/economy/reparations-slavery.html?smid=tw-share</a:t>
            </a:r>
            <a:endParaRPr lang="en-US" sz="1600" kern="1200">
              <a:solidFill>
                <a:schemeClr val="tx1"/>
              </a:solidFill>
              <a:effectLst/>
              <a:latin typeface="+mn-lt"/>
              <a:ea typeface="+mn-ea"/>
              <a:cs typeface="+mn-cs"/>
            </a:endParaRPr>
          </a:p>
          <a:p>
            <a:pPr lvl="0"/>
            <a:r>
              <a:rPr lang="en-US" sz="1800" kern="1200">
                <a:solidFill>
                  <a:schemeClr val="tx1"/>
                </a:solidFill>
                <a:effectLst/>
                <a:latin typeface="+mn-lt"/>
                <a:ea typeface="+mn-ea"/>
                <a:cs typeface="+mn-cs"/>
              </a:rPr>
              <a:t>The BREATHE Act: </a:t>
            </a:r>
            <a:r>
              <a:rPr lang="en-US" sz="1800" u="sng" kern="1200">
                <a:solidFill>
                  <a:schemeClr val="tx1"/>
                </a:solidFill>
                <a:effectLst/>
                <a:latin typeface="+mn-lt"/>
                <a:ea typeface="+mn-ea"/>
                <a:cs typeface="+mn-cs"/>
                <a:hlinkClick r:id="rId32"/>
              </a:rPr>
              <a:t>https://breatheact.org</a:t>
            </a:r>
            <a:r>
              <a:rPr lang="en-US" sz="1800" kern="1200">
                <a:solidFill>
                  <a:schemeClr val="tx1"/>
                </a:solidFill>
                <a:effectLst/>
                <a:latin typeface="+mn-lt"/>
                <a:ea typeface="+mn-ea"/>
                <a:cs typeface="+mn-cs"/>
              </a:rPr>
              <a:t>  </a:t>
            </a:r>
            <a:r>
              <a:rPr lang="en-US" sz="1200" kern="1200">
                <a:solidFill>
                  <a:schemeClr val="tx1"/>
                </a:solidFill>
                <a:effectLst/>
                <a:latin typeface="+mn-lt"/>
                <a:ea typeface="+mn-ea"/>
                <a:cs typeface="+mn-cs"/>
              </a:rPr>
              <a:t>includes reparations not just for slavery, but War on Drugs etc. </a:t>
            </a:r>
            <a:endParaRPr lang="en-US" sz="16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Need articulation of demands so wont get co-opted </a:t>
            </a:r>
            <a:endParaRPr lang="en-US" sz="16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Century Foundation discussion with </a:t>
            </a:r>
            <a:r>
              <a:rPr lang="en-US" sz="1200" b="1" kern="1200">
                <a:solidFill>
                  <a:schemeClr val="tx1"/>
                </a:solidFill>
                <a:effectLst/>
                <a:latin typeface="+mn-lt"/>
                <a:ea typeface="+mn-ea"/>
                <a:cs typeface="+mn-cs"/>
              </a:rPr>
              <a:t>Representative Barbara Lee</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The Root</a:t>
            </a:r>
            <a:r>
              <a:rPr lang="en-US" sz="1200" kern="1200">
                <a:solidFill>
                  <a:schemeClr val="tx1"/>
                </a:solidFill>
                <a:effectLst/>
                <a:latin typeface="+mn-lt"/>
                <a:ea typeface="+mn-ea"/>
                <a:cs typeface="+mn-cs"/>
              </a:rPr>
              <a:t>’s </a:t>
            </a:r>
            <a:r>
              <a:rPr lang="en-US" sz="1200" b="1" kern="1200">
                <a:solidFill>
                  <a:schemeClr val="tx1"/>
                </a:solidFill>
                <a:effectLst/>
                <a:latin typeface="+mn-lt"/>
                <a:ea typeface="+mn-ea"/>
                <a:cs typeface="+mn-cs"/>
              </a:rPr>
              <a:t>Danielle Belton</a:t>
            </a:r>
            <a:r>
              <a:rPr lang="en-US" sz="1200" kern="1200">
                <a:solidFill>
                  <a:schemeClr val="tx1"/>
                </a:solidFill>
                <a:effectLst/>
                <a:latin typeface="+mn-lt"/>
                <a:ea typeface="+mn-ea"/>
                <a:cs typeface="+mn-cs"/>
              </a:rPr>
              <a:t>, </a:t>
            </a:r>
            <a:r>
              <a:rPr lang="en-US" sz="1200" b="1" kern="1200">
                <a:solidFill>
                  <a:schemeClr val="tx1"/>
                </a:solidFill>
                <a:effectLst/>
                <a:latin typeface="+mn-lt"/>
                <a:ea typeface="+mn-ea"/>
                <a:cs typeface="+mn-cs"/>
              </a:rPr>
              <a:t>Dedrick Asante-Muhammad</a:t>
            </a:r>
            <a:r>
              <a:rPr lang="en-US" sz="1200" kern="1200">
                <a:solidFill>
                  <a:schemeClr val="tx1"/>
                </a:solidFill>
                <a:effectLst/>
                <a:latin typeface="+mn-lt"/>
                <a:ea typeface="+mn-ea"/>
                <a:cs typeface="+mn-cs"/>
              </a:rPr>
              <a:t>, and Asheville Councilmember </a:t>
            </a:r>
            <a:r>
              <a:rPr lang="en-US" sz="1200" b="1" kern="1200">
                <a:solidFill>
                  <a:schemeClr val="tx1"/>
                </a:solidFill>
                <a:effectLst/>
                <a:latin typeface="+mn-lt"/>
                <a:ea typeface="+mn-ea"/>
                <a:cs typeface="+mn-cs"/>
              </a:rPr>
              <a:t>Keith Young</a:t>
            </a:r>
            <a:r>
              <a:rPr lang="en-US" sz="1200" kern="1200">
                <a:solidFill>
                  <a:schemeClr val="tx1"/>
                </a:solidFill>
                <a:effectLst/>
                <a:latin typeface="+mn-lt"/>
                <a:ea typeface="+mn-ea"/>
                <a:cs typeface="+mn-cs"/>
              </a:rPr>
              <a:t>. At this moment of urgency and racial reckoning, we hope the conversation offered important insights and concrete steps to make amends for the legacy of slavery and oppression. If you missed the conversation, or want to revisit it, a </a:t>
            </a:r>
            <a:r>
              <a:rPr lang="en-US" sz="1200" b="1" u="none" strike="noStrike" kern="1200">
                <a:solidFill>
                  <a:schemeClr val="tx1"/>
                </a:solidFill>
                <a:effectLst/>
                <a:latin typeface="+mn-lt"/>
                <a:ea typeface="+mn-ea"/>
                <a:cs typeface="+mn-cs"/>
                <a:hlinkClick r:id="rId33"/>
              </a:rPr>
              <a:t>recording is available</a:t>
            </a:r>
            <a:r>
              <a:rPr lang="en-US" sz="1200" kern="1200">
                <a:solidFill>
                  <a:schemeClr val="tx1"/>
                </a:solidFill>
                <a:effectLst/>
                <a:latin typeface="+mn-lt"/>
                <a:ea typeface="+mn-ea"/>
                <a:cs typeface="+mn-cs"/>
              </a:rPr>
              <a:t>.</a:t>
            </a:r>
            <a:endParaRPr lang="en-US" sz="14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15</a:t>
            </a:fld>
            <a:endParaRPr lang="en-US"/>
          </a:p>
        </p:txBody>
      </p:sp>
    </p:spTree>
    <p:extLst>
      <p:ext uri="{BB962C8B-B14F-4D97-AF65-F5344CB8AC3E}">
        <p14:creationId xmlns:p14="http://schemas.microsoft.com/office/powerpoint/2010/main" val="1600911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5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43D8E9-EA14-4CC3-9901-F44DA42BF986}" type="datetime1">
              <a:rPr lang="en-US" smtClean="0"/>
              <a:t>1/9/2021</a:t>
            </a:fld>
            <a:endParaRPr lang="en-US"/>
          </a:p>
        </p:txBody>
      </p:sp>
      <p:sp>
        <p:nvSpPr>
          <p:cNvPr id="7" name="Slide Number Placeholder 6"/>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45558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B8DB4-AEDE-4CB9-84D3-CC43A1B2927D}" type="datetime1">
              <a:rPr lang="en-US" smtClean="0"/>
              <a:t>1/9/2021</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039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6D41B-F5D9-44D5-9B27-26CBAACACAE0}" type="datetime1">
              <a:rPr lang="en-US" smtClean="0"/>
              <a:t>1/9/2021</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910963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77FC47-9AEE-4F6E-B06C-E4CFEAF93761}" type="datetime1">
              <a:rPr lang="en-US" smtClean="0"/>
              <a:t>1/9/2021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98332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50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baseline="0">
                <a:solidFill>
                  <a:schemeClr val="bg1"/>
                </a:solidFill>
              </a:rPr>
              <a:t>/</a:t>
            </a:r>
            <a:r>
              <a:rPr lang="en-US" b="1" baseline="0">
                <a:solidFill>
                  <a:schemeClr val="bg1"/>
                </a:solidFill>
              </a:rPr>
              <a:t>RESULTSEdFund</a:t>
            </a:r>
          </a:p>
        </p:txBody>
      </p:sp>
      <p:pic>
        <p:nvPicPr>
          <p:cNvPr id="6" name="Picture 5" descr="instagram-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600" y="3896473"/>
            <a:ext cx="346528" cy="346528"/>
          </a:xfrm>
          <a:prstGeom prst="rect">
            <a:avLst/>
          </a:prstGeom>
        </p:spPr>
      </p:pic>
      <p:pic>
        <p:nvPicPr>
          <p:cNvPr id="8" name="Picture 7" descr="twitter_circl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2601" y="3402597"/>
            <a:ext cx="346528" cy="346528"/>
          </a:xfrm>
          <a:prstGeom prst="rect">
            <a:avLst/>
          </a:prstGeom>
        </p:spPr>
      </p:pic>
      <p:sp>
        <p:nvSpPr>
          <p:cNvPr id="9" name="Rectangle 8"/>
          <p:cNvSpPr/>
          <p:nvPr userDrawn="1"/>
        </p:nvSpPr>
        <p:spPr>
          <a:xfrm>
            <a:off x="835010" y="3391195"/>
            <a:ext cx="2020167" cy="369332"/>
          </a:xfrm>
          <a:prstGeom prst="rect">
            <a:avLst/>
          </a:prstGeom>
        </p:spPr>
        <p:txBody>
          <a:bodyPr wrap="none">
            <a:spAutoFit/>
          </a:bodyPr>
          <a:lstStyle/>
          <a:p>
            <a:pPr algn="l"/>
            <a:r>
              <a:rPr lang="en-US" baseline="0">
                <a:solidFill>
                  <a:schemeClr val="bg1"/>
                </a:solidFill>
              </a:rPr>
              <a:t>@</a:t>
            </a:r>
            <a:r>
              <a:rPr lang="en-US" b="1" baseline="0">
                <a:solidFill>
                  <a:schemeClr val="bg1"/>
                </a:solidFill>
              </a:rPr>
              <a:t>RESULTS_Tweets</a:t>
            </a:r>
          </a:p>
        </p:txBody>
      </p:sp>
      <p:sp>
        <p:nvSpPr>
          <p:cNvPr id="10" name="Rectangle 9"/>
          <p:cNvSpPr/>
          <p:nvPr userDrawn="1"/>
        </p:nvSpPr>
        <p:spPr>
          <a:xfrm>
            <a:off x="829129" y="4379071"/>
            <a:ext cx="1749197" cy="369332"/>
          </a:xfrm>
          <a:prstGeom prst="rect">
            <a:avLst/>
          </a:prstGeom>
        </p:spPr>
        <p:txBody>
          <a:bodyPr wrap="none">
            <a:spAutoFit/>
          </a:bodyPr>
          <a:lstStyle/>
          <a:p>
            <a:r>
              <a:rPr lang="en-US" baseline="0">
                <a:solidFill>
                  <a:schemeClr val="bg1"/>
                </a:solidFill>
              </a:rPr>
              <a:t>@</a:t>
            </a:r>
            <a:r>
              <a:rPr lang="en-US" b="1" baseline="0">
                <a:solidFill>
                  <a:schemeClr val="bg1"/>
                </a:solidFill>
              </a:rPr>
              <a:t>voices4results</a:t>
            </a:r>
            <a:endParaRPr lang="en-US" b="1">
              <a:solidFill>
                <a:schemeClr val="bg1"/>
              </a:solidFill>
            </a:endParaRPr>
          </a:p>
        </p:txBody>
      </p:sp>
      <p:sp>
        <p:nvSpPr>
          <p:cNvPr id="11" name="TextBox 10"/>
          <p:cNvSpPr txBox="1"/>
          <p:nvPr userDrawn="1"/>
        </p:nvSpPr>
        <p:spPr>
          <a:xfrm>
            <a:off x="5270500" y="4178564"/>
            <a:ext cx="3419930" cy="584776"/>
          </a:xfrm>
          <a:prstGeom prst="rect">
            <a:avLst/>
          </a:prstGeom>
          <a:noFill/>
        </p:spPr>
        <p:txBody>
          <a:bodyPr wrap="square" rtlCol="0">
            <a:spAutoFit/>
          </a:bodyPr>
          <a:lstStyle/>
          <a:p>
            <a:pPr algn="r"/>
            <a:r>
              <a:rPr lang="en-US" sz="3200" b="1">
                <a:solidFill>
                  <a:schemeClr val="bg1"/>
                </a:solidFill>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4"/>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7EF0-EC59-4189-9572-B7B83B61D54B}" type="datetime1">
              <a:rPr lang="en-US" smtClean="0"/>
              <a:t>1/9/2021</a:t>
            </a:fld>
            <a:endParaRPr lang="en-US"/>
          </a:p>
        </p:txBody>
      </p:sp>
      <p:sp>
        <p:nvSpPr>
          <p:cNvPr id="6" name="Slide Number Placeholder 5"/>
          <p:cNvSpPr>
            <a:spLocks noGrp="1"/>
          </p:cNvSpPr>
          <p:nvPr>
            <p:ph type="sldNum" sz="quarter" idx="12"/>
          </p:nvPr>
        </p:nvSpPr>
        <p:spPr>
          <a:xfrm>
            <a:off x="0" y="0"/>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517368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C477D-58A2-4113-BF73-BC0AB14880B3}" type="datetime1">
              <a:rPr lang="en-US" smtClean="0"/>
              <a:t>1/9/2021</a:t>
            </a:fld>
            <a:endParaRPr lang="en-US"/>
          </a:p>
        </p:txBody>
      </p:sp>
      <p:sp>
        <p:nvSpPr>
          <p:cNvPr id="6" name="Slide Number Placeholder 5"/>
          <p:cNvSpPr>
            <a:spLocks noGrp="1"/>
          </p:cNvSpPr>
          <p:nvPr>
            <p:ph type="sldNum" sz="quarter" idx="12"/>
          </p:nvPr>
        </p:nvSpPr>
        <p:spPr>
          <a:xfrm>
            <a:off x="0" y="9834"/>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baseline="0">
                <a:solidFill>
                  <a:schemeClr val="bg1"/>
                </a:solidFill>
              </a:rPr>
              <a:t>/</a:t>
            </a:r>
            <a:r>
              <a:rPr lang="en-US" b="1" baseline="0">
                <a:solidFill>
                  <a:schemeClr val="bg1"/>
                </a:solidFill>
              </a:rPr>
              <a:t>RESULTSEdFund</a:t>
            </a:r>
          </a:p>
        </p:txBody>
      </p:sp>
      <p:pic>
        <p:nvPicPr>
          <p:cNvPr id="6" name="Picture 5" descr="instagram-ico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2600" y="3896473"/>
            <a:ext cx="346528" cy="346528"/>
          </a:xfrm>
          <a:prstGeom prst="rect">
            <a:avLst/>
          </a:prstGeom>
        </p:spPr>
      </p:pic>
      <p:pic>
        <p:nvPicPr>
          <p:cNvPr id="8" name="Picture 7" descr="twitter_circl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82601" y="3402597"/>
            <a:ext cx="346528" cy="346528"/>
          </a:xfrm>
          <a:prstGeom prst="rect">
            <a:avLst/>
          </a:prstGeom>
        </p:spPr>
      </p:pic>
      <p:sp>
        <p:nvSpPr>
          <p:cNvPr id="9" name="Rectangle 8"/>
          <p:cNvSpPr/>
          <p:nvPr userDrawn="1"/>
        </p:nvSpPr>
        <p:spPr>
          <a:xfrm>
            <a:off x="835010" y="3391195"/>
            <a:ext cx="2020167" cy="369332"/>
          </a:xfrm>
          <a:prstGeom prst="rect">
            <a:avLst/>
          </a:prstGeom>
        </p:spPr>
        <p:txBody>
          <a:bodyPr wrap="none">
            <a:spAutoFit/>
          </a:bodyPr>
          <a:lstStyle/>
          <a:p>
            <a:pPr algn="l"/>
            <a:r>
              <a:rPr lang="en-US" baseline="0">
                <a:solidFill>
                  <a:schemeClr val="bg1"/>
                </a:solidFill>
              </a:rPr>
              <a:t>@</a:t>
            </a:r>
            <a:r>
              <a:rPr lang="en-US" b="1" baseline="0">
                <a:solidFill>
                  <a:schemeClr val="bg1"/>
                </a:solidFill>
              </a:rPr>
              <a:t>RESULTS_Tweets</a:t>
            </a:r>
          </a:p>
        </p:txBody>
      </p:sp>
      <p:sp>
        <p:nvSpPr>
          <p:cNvPr id="10" name="Rectangle 9"/>
          <p:cNvSpPr/>
          <p:nvPr userDrawn="1"/>
        </p:nvSpPr>
        <p:spPr>
          <a:xfrm>
            <a:off x="829129" y="4379071"/>
            <a:ext cx="1749197" cy="369332"/>
          </a:xfrm>
          <a:prstGeom prst="rect">
            <a:avLst/>
          </a:prstGeom>
        </p:spPr>
        <p:txBody>
          <a:bodyPr wrap="none">
            <a:spAutoFit/>
          </a:bodyPr>
          <a:lstStyle/>
          <a:p>
            <a:r>
              <a:rPr lang="en-US" baseline="0">
                <a:solidFill>
                  <a:schemeClr val="bg1"/>
                </a:solidFill>
              </a:rPr>
              <a:t>@</a:t>
            </a:r>
            <a:r>
              <a:rPr lang="en-US" b="1" baseline="0">
                <a:solidFill>
                  <a:schemeClr val="bg1"/>
                </a:solidFill>
              </a:rPr>
              <a:t>voices4results</a:t>
            </a:r>
            <a:endParaRPr lang="en-US" b="1">
              <a:solidFill>
                <a:schemeClr val="bg1"/>
              </a:solidFill>
            </a:endParaRPr>
          </a:p>
        </p:txBody>
      </p:sp>
      <p:sp>
        <p:nvSpPr>
          <p:cNvPr id="11" name="TextBox 10"/>
          <p:cNvSpPr txBox="1"/>
          <p:nvPr userDrawn="1"/>
        </p:nvSpPr>
        <p:spPr>
          <a:xfrm>
            <a:off x="5270500" y="4178564"/>
            <a:ext cx="3419930" cy="584776"/>
          </a:xfrm>
          <a:prstGeom prst="rect">
            <a:avLst/>
          </a:prstGeom>
          <a:noFill/>
        </p:spPr>
        <p:txBody>
          <a:bodyPr wrap="square" rtlCol="0">
            <a:spAutoFit/>
          </a:bodyPr>
          <a:lstStyle/>
          <a:p>
            <a:pPr algn="r"/>
            <a:r>
              <a:rPr lang="en-US" sz="3200" b="1">
                <a:solidFill>
                  <a:schemeClr val="bg1"/>
                </a:solidFill>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9FA7FB-9C61-4F84-9688-F121FD8A3F8D}" type="datetime1">
              <a:rPr lang="en-US" smtClean="0"/>
              <a:t>1/9/2021</a:t>
            </a:fld>
            <a:endParaRPr lang="en-US"/>
          </a:p>
        </p:txBody>
      </p:sp>
      <p:sp>
        <p:nvSpPr>
          <p:cNvPr id="7" name="Slide Number Placeholder 6"/>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31665-E90A-4238-B130-A43D92022056}" type="datetime1">
              <a:rPr lang="en-US" smtClean="0"/>
              <a:t>1/9/2021</a:t>
            </a:fld>
            <a:endParaRPr lang="en-US"/>
          </a:p>
        </p:txBody>
      </p:sp>
      <p:sp>
        <p:nvSpPr>
          <p:cNvPr id="9" name="Slide Number Placeholder 8"/>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448367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AE079-6187-4F33-8EBD-9EFC16937369}" type="datetime1">
              <a:rPr lang="en-US" smtClean="0"/>
              <a:t>1/9/2021</a:t>
            </a:fld>
            <a:endParaRPr lang="en-US"/>
          </a:p>
        </p:txBody>
      </p:sp>
      <p:sp>
        <p:nvSpPr>
          <p:cNvPr id="5" name="Slide Number Placeholder 4"/>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995034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96D3E-6D9D-45CD-9472-BDD6FA740015}" type="datetime1">
              <a:rPr lang="en-US" smtClean="0"/>
              <a:t>1/9/2021</a:t>
            </a:fld>
            <a:endParaRPr lang="en-US"/>
          </a:p>
        </p:txBody>
      </p:sp>
      <p:sp>
        <p:nvSpPr>
          <p:cNvPr id="4" name="Slide Number Placeholder 3"/>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5112606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43D8E9-EA14-4CC3-9901-F44DA42BF986}" type="datetime1">
              <a:rPr lang="en-US" smtClean="0"/>
              <a:t>1/9/2021</a:t>
            </a:fld>
            <a:endParaRPr lang="en-US"/>
          </a:p>
        </p:txBody>
      </p:sp>
      <p:sp>
        <p:nvSpPr>
          <p:cNvPr id="7" name="Slide Number Placeholder 6"/>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455581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B8DB4-AEDE-4CB9-84D3-CC43A1B2927D}" type="datetime1">
              <a:rPr lang="en-US" smtClean="0"/>
              <a:t>1/9/2021</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0395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6D41B-F5D9-44D5-9B27-26CBAACACAE0}" type="datetime1">
              <a:rPr lang="en-US" smtClean="0"/>
              <a:t>1/9/2021</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9109639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77FC47-9AEE-4F6E-B06C-E4CFEAF93761}" type="datetime1">
              <a:rPr lang="en-US" smtClean="0"/>
              <a:t>1/9/2021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983327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4"/>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a:t>Click to edit Master title style</a:t>
            </a:r>
          </a:p>
        </p:txBody>
      </p:sp>
    </p:spTree>
    <p:extLst>
      <p:ext uri="{BB962C8B-B14F-4D97-AF65-F5344CB8AC3E}">
        <p14:creationId xmlns:p14="http://schemas.microsoft.com/office/powerpoint/2010/main" val="265888229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4"/>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1/9/2021</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8304026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1/9/2021</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7487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1/9/2021</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164614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1/9/2021</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646477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1/9/2021</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1469219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1/9/2021</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2828491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95839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1/9/2021</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1154891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1/9/2021</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2059845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1/9/2021</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981240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7EF0-EC59-4189-9572-B7B83B61D54B}" type="datetime1">
              <a:rPr lang="en-US" smtClean="0"/>
              <a:t>1/9/2021</a:t>
            </a:fld>
            <a:endParaRPr lang="en-US"/>
          </a:p>
        </p:txBody>
      </p:sp>
      <p:sp>
        <p:nvSpPr>
          <p:cNvPr id="6" name="Slide Number Placeholder 5"/>
          <p:cNvSpPr>
            <a:spLocks noGrp="1"/>
          </p:cNvSpPr>
          <p:nvPr>
            <p:ph type="sldNum" sz="quarter" idx="12"/>
          </p:nvPr>
        </p:nvSpPr>
        <p:spPr>
          <a:xfrm>
            <a:off x="0" y="0"/>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5173686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1/9/2021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94087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C477D-58A2-4113-BF73-BC0AB14880B3}" type="datetime1">
              <a:rPr lang="en-US" smtClean="0"/>
              <a:t>1/9/2021</a:t>
            </a:fld>
            <a:endParaRPr lang="en-US"/>
          </a:p>
        </p:txBody>
      </p:sp>
      <p:sp>
        <p:nvSpPr>
          <p:cNvPr id="6" name="Slide Number Placeholder 5"/>
          <p:cNvSpPr>
            <a:spLocks noGrp="1"/>
          </p:cNvSpPr>
          <p:nvPr>
            <p:ph type="sldNum" sz="quarter" idx="12"/>
          </p:nvPr>
        </p:nvSpPr>
        <p:spPr>
          <a:xfrm>
            <a:off x="0" y="9834"/>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9FA7FB-9C61-4F84-9688-F121FD8A3F8D}" type="datetime1">
              <a:rPr lang="en-US" smtClean="0"/>
              <a:t>1/9/2021</a:t>
            </a:fld>
            <a:endParaRPr lang="en-US"/>
          </a:p>
        </p:txBody>
      </p:sp>
      <p:sp>
        <p:nvSpPr>
          <p:cNvPr id="7" name="Slide Number Placeholder 6"/>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31665-E90A-4238-B130-A43D92022056}" type="datetime1">
              <a:rPr lang="en-US" smtClean="0"/>
              <a:t>1/9/2021</a:t>
            </a:fld>
            <a:endParaRPr lang="en-US"/>
          </a:p>
        </p:txBody>
      </p:sp>
      <p:sp>
        <p:nvSpPr>
          <p:cNvPr id="9" name="Slide Number Placeholder 8"/>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44836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AE079-6187-4F33-8EBD-9EFC16937369}" type="datetime1">
              <a:rPr lang="en-US" smtClean="0"/>
              <a:t>1/9/2021</a:t>
            </a:fld>
            <a:endParaRPr lang="en-US"/>
          </a:p>
        </p:txBody>
      </p:sp>
      <p:sp>
        <p:nvSpPr>
          <p:cNvPr id="5" name="Slide Number Placeholder 4"/>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99503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96D3E-6D9D-45CD-9472-BDD6FA740015}" type="datetime1">
              <a:rPr lang="en-US" smtClean="0"/>
              <a:t>1/9/2021</a:t>
            </a:fld>
            <a:endParaRPr lang="en-US"/>
          </a:p>
        </p:txBody>
      </p:sp>
      <p:sp>
        <p:nvSpPr>
          <p:cNvPr id="4" name="Slide Number Placeholder 3"/>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511260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6.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6.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669" r:id="rId1"/>
    <p:sldLayoutId id="2147483668" r:id="rId2"/>
  </p:sldLayoutIdLst>
  <p:hf hdr="0" ftr="0" dt="0"/>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7858691" y="143447"/>
            <a:ext cx="1223628" cy="982313"/>
          </a:xfrm>
          <a:prstGeom prst="rect">
            <a:avLst/>
          </a:prstGeom>
        </p:spPr>
      </p:pic>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93FC7D-EDB8-42B6-B18C-A191D57ABB0D}" type="datetime1">
              <a:rPr lang="en-US" smtClean="0"/>
              <a:t>1/9/2021</a:t>
            </a:fld>
            <a:endParaRPr lang="en-US"/>
          </a:p>
        </p:txBody>
      </p:sp>
      <p:sp>
        <p:nvSpPr>
          <p:cNvPr id="6" name="Slide Number Placeholder 5"/>
          <p:cNvSpPr>
            <a:spLocks noGrp="1"/>
          </p:cNvSpPr>
          <p:nvPr>
            <p:ph type="sldNum" sz="quarter" idx="4"/>
          </p:nvPr>
        </p:nvSpPr>
        <p:spPr>
          <a:xfrm>
            <a:off x="0" y="2092"/>
            <a:ext cx="457200" cy="273844"/>
          </a:xfrm>
          <a:prstGeom prst="rect">
            <a:avLst/>
          </a:prstGeom>
        </p:spPr>
        <p:txBody>
          <a:bodyPr vert="horz" lIns="91440" tIns="45720" rIns="91440" bIns="45720" rtlCol="0" anchor="ctr"/>
          <a:lstStyle>
            <a:lvl1pPr algn="ctr">
              <a:defRPr sz="1200" b="1">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07E6868-079E-1649-B8D1-459B42CE4DE3}" type="slidenum">
              <a:rPr lang="en-US" smtClean="0"/>
              <a:pPr/>
              <a:t>‹#›</a:t>
            </a:fld>
            <a:endParaRPr lang="en-US"/>
          </a:p>
        </p:txBody>
      </p:sp>
      <p:pic>
        <p:nvPicPr>
          <p:cNvPr id="8" name="Picture 7" descr="RESULTS_logo_EN_CMYK_BIG (flat)2_RESULTS_logo_EN_CMYK_BIG.png">
            <a:extLst>
              <a:ext uri="{FF2B5EF4-FFF2-40B4-BE49-F238E27FC236}">
                <a16:creationId xmlns:a16="http://schemas.microsoft.com/office/drawing/2014/main" id="{B48464E1-4786-0E4F-BF6E-90547C976D8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858691" y="139014"/>
            <a:ext cx="1223628" cy="982313"/>
          </a:xfrm>
          <a:prstGeom prst="rect">
            <a:avLst/>
          </a:prstGeom>
        </p:spPr>
      </p:pic>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51" r:id="rId1"/>
    <p:sldLayoutId id="2147483674" r:id="rId2"/>
    <p:sldLayoutId id="2147483675"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671" r:id="rId1"/>
    <p:sldLayoutId id="2147483672" r:id="rId2"/>
  </p:sldLayoutIdLst>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7858691" y="143447"/>
            <a:ext cx="1223628" cy="982313"/>
          </a:xfrm>
          <a:prstGeom prst="rect">
            <a:avLst/>
          </a:prstGeom>
        </p:spPr>
      </p:pic>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93FC7D-EDB8-42B6-B18C-A191D57ABB0D}" type="datetime1">
              <a:rPr lang="en-US" smtClean="0"/>
              <a:t>1/9/2021</a:t>
            </a:fld>
            <a:endParaRPr lang="en-US"/>
          </a:p>
        </p:txBody>
      </p:sp>
      <p:sp>
        <p:nvSpPr>
          <p:cNvPr id="6" name="Slide Number Placeholder 5"/>
          <p:cNvSpPr>
            <a:spLocks noGrp="1"/>
          </p:cNvSpPr>
          <p:nvPr>
            <p:ph type="sldNum" sz="quarter" idx="4"/>
          </p:nvPr>
        </p:nvSpPr>
        <p:spPr>
          <a:xfrm>
            <a:off x="0" y="2092"/>
            <a:ext cx="457200" cy="273844"/>
          </a:xfrm>
          <a:prstGeom prst="rect">
            <a:avLst/>
          </a:prstGeom>
        </p:spPr>
        <p:txBody>
          <a:bodyPr vert="horz" lIns="91440" tIns="45720" rIns="91440" bIns="45720" rtlCol="0" anchor="ctr"/>
          <a:lstStyle>
            <a:lvl1pPr algn="ctr">
              <a:defRPr sz="1200" b="1">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07E6868-079E-1649-B8D1-459B42CE4DE3}" type="slidenum">
              <a:rPr lang="en-US" smtClean="0"/>
              <a:pPr/>
              <a:t>‹#›</a:t>
            </a:fld>
            <a:endParaRPr lang="en-US"/>
          </a:p>
        </p:txBody>
      </p:sp>
      <p:pic>
        <p:nvPicPr>
          <p:cNvPr id="8" name="Picture 7" descr="RESULTS_logo_EN_CMYK_BIG (flat)2_RESULTS_logo_EN_CMYK_BIG.png">
            <a:extLst>
              <a:ext uri="{FF2B5EF4-FFF2-40B4-BE49-F238E27FC236}">
                <a16:creationId xmlns:a16="http://schemas.microsoft.com/office/drawing/2014/main" id="{B48464E1-4786-0E4F-BF6E-90547C976D8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858691" y="139014"/>
            <a:ext cx="1223628" cy="982313"/>
          </a:xfrm>
          <a:prstGeom prst="rect">
            <a:avLst/>
          </a:prstGeom>
        </p:spPr>
      </p:pic>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76" r:id="rId1"/>
    <p:sldLayoutId id="2147483649" r:id="rId2"/>
    <p:sldLayoutId id="2147483650"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58691" y="80916"/>
            <a:ext cx="1223628" cy="982313"/>
          </a:xfrm>
          <a:prstGeom prst="rect">
            <a:avLst/>
          </a:prstGeom>
        </p:spPr>
      </p:pic>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1/9/2021</a:t>
            </a:fld>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Tree>
    <p:extLst>
      <p:ext uri="{BB962C8B-B14F-4D97-AF65-F5344CB8AC3E}">
        <p14:creationId xmlns:p14="http://schemas.microsoft.com/office/powerpoint/2010/main" val="32891179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hyperlink" Target="http://www.cbpp.org/"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vox.com/future-perfect/2020/9/18/21444103/child-tax-credit-2020-joe-bden"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news.bloombergtax.com/daily-tax-report/biden-tax-credit-proposals-could-gain-traction-in-split-congres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results.org/volunteers/lobbying/"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results.org/volunteers/action-center/"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1.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9.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hyperlink" Target="mailto:jlinn@results.org" TargetMode="External"/><Relationship Id="rId2" Type="http://schemas.openxmlformats.org/officeDocument/2006/relationships/hyperlink" Target="https://results.org/volunteers/outreach-planning/" TargetMode="Externa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5.xml"/><Relationship Id="rId1" Type="http://schemas.openxmlformats.org/officeDocument/2006/relationships/slideLayout" Target="../slideLayouts/slideLayout20.xml"/><Relationship Id="rId5" Type="http://schemas.openxmlformats.org/officeDocument/2006/relationships/image" Target="../media/image33.png"/><Relationship Id="rId4" Type="http://schemas.openxmlformats.org/officeDocument/2006/relationships/image" Target="../media/image34.emf"/></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0.xml"/><Relationship Id="rId5" Type="http://schemas.openxmlformats.org/officeDocument/2006/relationships/image" Target="../media/image34.emf"/><Relationship Id="rId4" Type="http://schemas.openxmlformats.org/officeDocument/2006/relationships/customXml" Target="../ink/ink2.xml"/></Relationships>
</file>

<file path=ppt/slides/_rels/slide29.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17.xml"/><Relationship Id="rId1" Type="http://schemas.openxmlformats.org/officeDocument/2006/relationships/slideLayout" Target="../slideLayouts/slideLayout20.xml"/><Relationship Id="rId5" Type="http://schemas.openxmlformats.org/officeDocument/2006/relationships/hyperlink" Target="https://results.org/wp-content/uploads/2021-RESULTS-Virtual-Lobby-Meeting-Request-Letter.doc" TargetMode="External"/><Relationship Id="rId4" Type="http://schemas.openxmlformats.org/officeDocument/2006/relationships/image" Target="../media/image34.emf"/></Relationships>
</file>

<file path=ppt/slides/_rels/slide3.xml.rels><?xml version="1.0" encoding="UTF-8" standalone="yes"?>
<Relationships xmlns="http://schemas.openxmlformats.org/package/2006/relationships"><Relationship Id="rId2" Type="http://schemas.openxmlformats.org/officeDocument/2006/relationships/hyperlink" Target="https://results.org/volunteers/anti-oppression/"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hyperlink" Target="https://results.zoom.us/meeting/register/tJMsdOqoqj8uHtYJQGIixuUgBKzOXOtPy1Md" TargetMode="External"/><Relationship Id="rId2" Type="http://schemas.openxmlformats.org/officeDocument/2006/relationships/hyperlink" Target="https://results.zoom.us/meeting/register/tJYlc-muqDojG93K3vrNo3DC5UgYFaNXYEc-" TargetMode="External"/><Relationship Id="rId1" Type="http://schemas.openxmlformats.org/officeDocument/2006/relationships/slideLayout" Target="../slideLayouts/slideLayout5.xml"/><Relationship Id="rId5" Type="http://schemas.openxmlformats.org/officeDocument/2006/relationships/hyperlink" Target="https://results.org/volunteers/weekly-updates/" TargetMode="External"/><Relationship Id="rId4" Type="http://schemas.openxmlformats.org/officeDocument/2006/relationships/hyperlink" Target="https://results.zoom.us/meeting/register/tJYvduyopjMqGNT_bXzBLzblYn9223MwmoaN"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mailto:jlinn@results.org" TargetMode="External"/><Relationship Id="rId2" Type="http://schemas.openxmlformats.org/officeDocument/2006/relationships/hyperlink" Target="https://results.zoom.us/meeting/register/tJctf-mprjkoH9OIXTsAAsKTMPd0ljhociwt" TargetMode="External"/><Relationship Id="rId1" Type="http://schemas.openxmlformats.org/officeDocument/2006/relationships/slideLayout" Target="../slideLayouts/slideLayout5.xml"/><Relationship Id="rId4" Type="http://schemas.openxmlformats.org/officeDocument/2006/relationships/hyperlink" Target="mailto:lmarchal@results.org"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9.png"/><Relationship Id="rId7" Type="http://schemas.openxmlformats.org/officeDocument/2006/relationships/image" Target="../media/image45.sv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6.png"/><Relationship Id="rId10" Type="http://schemas.openxmlformats.org/officeDocument/2006/relationships/image" Target="../media/image48.png"/><Relationship Id="rId4" Type="http://schemas.openxmlformats.org/officeDocument/2006/relationships/image" Target="../media/image20.svg"/><Relationship Id="rId9" Type="http://schemas.openxmlformats.org/officeDocument/2006/relationships/image" Target="../media/image47.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nlihc.org/sites/default/files/Housing-Provisions-in-Emergency-COVID-19-Relief-Package.pdf"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s://www.agriculture.senate.gov/newsroom/dem/press/release/ranking-member-stabenow-leads-bipartisan-effort-to-secure-increases-in-food-assistance-support-for-farmers-in-final-covid-19-package" TargetMode="External"/><Relationship Id="rId4" Type="http://schemas.openxmlformats.org/officeDocument/2006/relationships/hyperlink" Target="https://www.cdc.gov/coronavirus/2019-ncov/downloads/declaration-form.pdf"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hyperlink" Target="mailto:lmarchal@results.org" TargetMode="External"/><Relationship Id="rId2" Type="http://schemas.openxmlformats.org/officeDocument/2006/relationships/hyperlink" Target="https://results.org/volunteers/reporting-your-advocacy-actions/" TargetMode="Externa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0.xml"/><Relationship Id="rId6" Type="http://schemas.openxmlformats.org/officeDocument/2006/relationships/image" Target="../media/image6.png"/><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216477" y="2652211"/>
            <a:ext cx="871104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1200"/>
              </a:spcAft>
            </a:pPr>
            <a:endParaRPr lang="en-US" sz="2800" b="1">
              <a:solidFill>
                <a:schemeClr val="bg1"/>
              </a:solidFill>
              <a:latin typeface="Open Sans"/>
              <a:ea typeface="Open Sans" panose="020B0606030504020204" pitchFamily="34" charset="0"/>
              <a:cs typeface="Open Sans" panose="020B0606030504020204" pitchFamily="34" charset="0"/>
            </a:endParaRPr>
          </a:p>
          <a:p>
            <a:pPr algn="ctr">
              <a:spcAft>
                <a:spcPts val="1200"/>
              </a:spcAft>
            </a:pPr>
            <a:r>
              <a:rPr lang="en-US" sz="2800" b="1">
                <a:solidFill>
                  <a:schemeClr val="bg1"/>
                </a:solidFill>
                <a:latin typeface="Open Sans"/>
                <a:ea typeface="Open Sans" panose="020B0606030504020204" pitchFamily="34" charset="0"/>
                <a:cs typeface="Open Sans" panose="020B0606030504020204" pitchFamily="34" charset="0"/>
              </a:rPr>
              <a:t>The</a:t>
            </a:r>
            <a:r>
              <a:rPr lang="en-US" sz="2800" b="1" i="1">
                <a:solidFill>
                  <a:schemeClr val="bg1"/>
                </a:solidFill>
                <a:latin typeface="Open Sans"/>
                <a:ea typeface="Open Sans" panose="020B0606030504020204" pitchFamily="34" charset="0"/>
                <a:cs typeface="Open Sans" panose="020B0606030504020204" pitchFamily="34" charset="0"/>
              </a:rPr>
              <a:t> </a:t>
            </a:r>
            <a:r>
              <a:rPr lang="en-US" sz="2800" b="1">
                <a:solidFill>
                  <a:schemeClr val="bg1"/>
                </a:solidFill>
                <a:latin typeface="Open Sans"/>
                <a:ea typeface="Open Sans" panose="020B0606030504020204" pitchFamily="34" charset="0"/>
                <a:cs typeface="Open Sans" panose="020B0606030504020204" pitchFamily="34" charset="0"/>
              </a:rPr>
              <a:t>RESULTS National Webinar </a:t>
            </a:r>
            <a:endParaRPr lang="en-US" sz="2800">
              <a:solidFill>
                <a:schemeClr val="bg1"/>
              </a:solidFill>
              <a:cs typeface="Calibri"/>
            </a:endParaRPr>
          </a:p>
          <a:p>
            <a:pPr algn="ctr">
              <a:spcAft>
                <a:spcPts val="1200"/>
              </a:spcAft>
            </a:pPr>
            <a:r>
              <a:rPr lang="en-US" sz="2000" b="1">
                <a:solidFill>
                  <a:schemeClr val="bg1"/>
                </a:solidFill>
                <a:latin typeface="Open Sans"/>
                <a:ea typeface="Open Sans" panose="020B0606030504020204" pitchFamily="34" charset="0"/>
                <a:cs typeface="Open Sans" panose="020B0606030504020204" pitchFamily="34" charset="0"/>
              </a:rPr>
              <a:t>January 2021</a:t>
            </a:r>
            <a:endParaRPr lang="en-US" sz="2000">
              <a:solidFill>
                <a:schemeClr val="bg1"/>
              </a:solidFill>
              <a:cs typeface="Calibri"/>
            </a:endParaRPr>
          </a:p>
          <a:p>
            <a:pPr algn="ctr">
              <a:spcAft>
                <a:spcPts val="1200"/>
              </a:spcAft>
            </a:pPr>
            <a:r>
              <a:rPr lang="en-US" sz="3200" b="1" i="1">
                <a:solidFill>
                  <a:schemeClr val="bg1"/>
                </a:solidFill>
                <a:latin typeface="Open Sans"/>
                <a:ea typeface="Open Sans" panose="020B0606030504020204" pitchFamily="34" charset="0"/>
                <a:cs typeface="Open Sans" panose="020B0606030504020204" pitchFamily="34" charset="0"/>
              </a:rPr>
              <a:t>Welcome!</a:t>
            </a:r>
          </a:p>
        </p:txBody>
      </p:sp>
    </p:spTree>
    <p:extLst>
      <p:ext uri="{BB962C8B-B14F-4D97-AF65-F5344CB8AC3E}">
        <p14:creationId xmlns:p14="http://schemas.microsoft.com/office/powerpoint/2010/main" val="1440631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AFC9719-9989-4FCB-BFAA-5094FC9CDE87}"/>
              </a:ext>
            </a:extLst>
          </p:cNvPr>
          <p:cNvSpPr>
            <a:spLocks noGrp="1"/>
          </p:cNvSpPr>
          <p:nvPr>
            <p:ph type="title"/>
          </p:nvPr>
        </p:nvSpPr>
        <p:spPr>
          <a:xfrm>
            <a:off x="1393031" y="302419"/>
            <a:ext cx="6357938" cy="183794"/>
          </a:xfrm>
        </p:spPr>
        <p:txBody>
          <a:bodyPr>
            <a:normAutofit fontScale="90000"/>
          </a:bodyPr>
          <a:lstStyle/>
          <a:p>
            <a:pPr>
              <a:lnSpc>
                <a:spcPct val="114000"/>
              </a:lnSpc>
              <a:spcBef>
                <a:spcPts val="4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en-US" sz="2400" b="1">
                <a:solidFill>
                  <a:srgbClr val="D50032"/>
                </a:solidFill>
                <a:latin typeface="Open Sans" panose="020B0606030504020204" pitchFamily="34" charset="0"/>
                <a:ea typeface="Open Sans" panose="020B0606030504020204" pitchFamily="34" charset="0"/>
                <a:cs typeface="Open Sans" panose="020B0606030504020204" pitchFamily="34" charset="0"/>
              </a:rPr>
              <a:t>Guest Speaker: Ellen Nissenbaum</a:t>
            </a:r>
            <a:br>
              <a:rPr lang="en-US" altLang="en-US" sz="2400" b="1">
                <a:solidFill>
                  <a:srgbClr val="58585B"/>
                </a:solidFill>
                <a:latin typeface="Helvetica" charset="0"/>
                <a:ea typeface="ＭＳ Ｐゴシック" pitchFamily="34" charset="-128"/>
                <a:cs typeface="Helvetica" charset="0"/>
              </a:rPr>
            </a:br>
            <a:endParaRPr lang="en-US" altLang="en-US" sz="1650">
              <a:solidFill>
                <a:srgbClr val="58585B"/>
              </a:solidFill>
              <a:latin typeface="Helvetica" charset="0"/>
              <a:ea typeface="ＭＳ Ｐゴシック" pitchFamily="34" charset="-128"/>
              <a:cs typeface="Helvetica" charset="0"/>
            </a:endParaRPr>
          </a:p>
        </p:txBody>
      </p:sp>
      <p:sp>
        <p:nvSpPr>
          <p:cNvPr id="2" name="AutoShape 2" descr="Joe Lindstrom">
            <a:extLst>
              <a:ext uri="{FF2B5EF4-FFF2-40B4-BE49-F238E27FC236}">
                <a16:creationId xmlns:a16="http://schemas.microsoft.com/office/drawing/2014/main" id="{9F14DE37-DB89-4BB4-9F9D-0BD5AAF01391}"/>
              </a:ext>
            </a:extLst>
          </p:cNvPr>
          <p:cNvSpPr>
            <a:spLocks noChangeAspect="1" noChangeArrowheads="1"/>
          </p:cNvSpPr>
          <p:nvPr/>
        </p:nvSpPr>
        <p:spPr bwMode="auto">
          <a:xfrm>
            <a:off x="4457700" y="24574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4" name="TextBox 3">
            <a:extLst>
              <a:ext uri="{FF2B5EF4-FFF2-40B4-BE49-F238E27FC236}">
                <a16:creationId xmlns:a16="http://schemas.microsoft.com/office/drawing/2014/main" id="{F4DACE03-8331-4823-9B2A-33D9DC48742B}"/>
              </a:ext>
            </a:extLst>
          </p:cNvPr>
          <p:cNvSpPr txBox="1"/>
          <p:nvPr/>
        </p:nvSpPr>
        <p:spPr>
          <a:xfrm>
            <a:off x="137496" y="606527"/>
            <a:ext cx="5178783" cy="4314258"/>
          </a:xfrm>
          <a:prstGeom prst="rect">
            <a:avLst/>
          </a:prstGeom>
          <a:noFill/>
        </p:spPr>
        <p:txBody>
          <a:bodyPr wrap="square" rtlCol="0">
            <a:spAutoFit/>
          </a:bodyPr>
          <a:lstStyle/>
          <a:p>
            <a:pPr marL="214313" indent="-214313">
              <a:lnSpc>
                <a:spcPct val="114000"/>
              </a:lnSpc>
              <a:buFont typeface="Arial" panose="020B0604020202020204" pitchFamily="34" charset="0"/>
              <a:buChar char="•"/>
            </a:pPr>
            <a:r>
              <a:rPr lang="en-US" sz="1313">
                <a:latin typeface="Open Sans" panose="020B0606030504020204" pitchFamily="34" charset="0"/>
                <a:ea typeface="Open Sans" panose="020B0606030504020204" pitchFamily="34" charset="0"/>
                <a:cs typeface="Open Sans" panose="020B0606030504020204" pitchFamily="34" charset="0"/>
              </a:rPr>
              <a:t>Senior Vice President for Government Affairs </a:t>
            </a:r>
          </a:p>
          <a:p>
            <a:pPr marL="214313">
              <a:lnSpc>
                <a:spcPct val="114000"/>
              </a:lnSpc>
              <a:spcAft>
                <a:spcPts val="450"/>
              </a:spcAft>
            </a:pPr>
            <a:r>
              <a:rPr lang="en-US" sz="1313">
                <a:latin typeface="Open Sans" panose="020B0606030504020204" pitchFamily="34" charset="0"/>
                <a:ea typeface="Open Sans" panose="020B0606030504020204" pitchFamily="34" charset="0"/>
                <a:cs typeface="Open Sans" panose="020B0606030504020204" pitchFamily="34" charset="0"/>
              </a:rPr>
              <a:t>for CBPP (</a:t>
            </a:r>
            <a:r>
              <a:rPr lang="en-US" sz="1313">
                <a:solidFill>
                  <a:srgbClr val="58585B"/>
                </a:solidFill>
                <a:latin typeface="Open Sans" panose="020B0606030504020204" pitchFamily="34" charset="0"/>
                <a:ea typeface="Open Sans" panose="020B0606030504020204" pitchFamily="34" charset="0"/>
                <a:cs typeface="Open Sans" panose="020B0606030504020204" pitchFamily="34" charset="0"/>
                <a:hlinkClick r:id="rId3"/>
              </a:rPr>
              <a:t>www.cbpp.org</a:t>
            </a:r>
            <a:r>
              <a:rPr lang="en-US" sz="1313">
                <a:latin typeface="Open Sans" panose="020B0606030504020204" pitchFamily="34" charset="0"/>
                <a:ea typeface="Open Sans" panose="020B0606030504020204" pitchFamily="34" charset="0"/>
                <a:cs typeface="Open Sans" panose="020B0606030504020204" pitchFamily="34" charset="0"/>
              </a:rPr>
              <a:t>) </a:t>
            </a:r>
          </a:p>
          <a:p>
            <a:pPr marL="214313" indent="-214313">
              <a:lnSpc>
                <a:spcPct val="114000"/>
              </a:lnSpc>
              <a:buFont typeface="Arial" panose="020B0604020202020204" pitchFamily="34" charset="0"/>
              <a:buChar char="•"/>
            </a:pPr>
            <a:r>
              <a:rPr lang="en-US" sz="1313">
                <a:latin typeface="Open Sans" panose="020B0606030504020204" pitchFamily="34" charset="0"/>
                <a:ea typeface="Open Sans" panose="020B0606030504020204" pitchFamily="34" charset="0"/>
                <a:cs typeface="Open Sans" panose="020B0606030504020204" pitchFamily="34" charset="0"/>
              </a:rPr>
              <a:t>Has directed CBPP’s work with federal</a:t>
            </a:r>
          </a:p>
          <a:p>
            <a:pPr marL="214313">
              <a:lnSpc>
                <a:spcPct val="114000"/>
              </a:lnSpc>
            </a:pPr>
            <a:r>
              <a:rPr lang="en-US" sz="1313">
                <a:latin typeface="Open Sans" panose="020B0606030504020204" pitchFamily="34" charset="0"/>
                <a:ea typeface="Open Sans" panose="020B0606030504020204" pitchFamily="34" charset="0"/>
                <a:cs typeface="Open Sans" panose="020B0606030504020204" pitchFamily="34" charset="0"/>
              </a:rPr>
              <a:t>policymakers and national organizations</a:t>
            </a:r>
          </a:p>
          <a:p>
            <a:pPr marL="214313">
              <a:lnSpc>
                <a:spcPct val="114000"/>
              </a:lnSpc>
              <a:spcAft>
                <a:spcPts val="450"/>
              </a:spcAft>
            </a:pPr>
            <a:r>
              <a:rPr lang="en-US" sz="1313">
                <a:latin typeface="Open Sans" panose="020B0606030504020204" pitchFamily="34" charset="0"/>
                <a:ea typeface="Open Sans" panose="020B0606030504020204" pitchFamily="34" charset="0"/>
                <a:cs typeface="Open Sans" panose="020B0606030504020204" pitchFamily="34" charset="0"/>
              </a:rPr>
              <a:t>since 1984</a:t>
            </a:r>
          </a:p>
          <a:p>
            <a:pPr marL="214313" indent="-214313">
              <a:lnSpc>
                <a:spcPct val="114000"/>
              </a:lnSpc>
              <a:buFont typeface="Arial" panose="020B0604020202020204" pitchFamily="34" charset="0"/>
              <a:buChar char="•"/>
            </a:pPr>
            <a:r>
              <a:rPr lang="en-US" sz="1313">
                <a:latin typeface="Open Sans" panose="020B0606030504020204" pitchFamily="34" charset="0"/>
                <a:ea typeface="Open Sans" panose="020B0606030504020204" pitchFamily="34" charset="0"/>
                <a:cs typeface="Open Sans" panose="020B0606030504020204" pitchFamily="34" charset="0"/>
              </a:rPr>
              <a:t>Works on federal budget and tax issues </a:t>
            </a:r>
          </a:p>
          <a:p>
            <a:pPr marL="214313">
              <a:lnSpc>
                <a:spcPct val="114000"/>
              </a:lnSpc>
              <a:tabLst>
                <a:tab pos="0" algn="l"/>
              </a:tabLst>
            </a:pPr>
            <a:r>
              <a:rPr lang="en-US" sz="1313">
                <a:latin typeface="Open Sans" panose="020B0606030504020204" pitchFamily="34" charset="0"/>
                <a:ea typeface="Open Sans" panose="020B0606030504020204" pitchFamily="34" charset="0"/>
                <a:cs typeface="Open Sans" panose="020B0606030504020204" pitchFamily="34" charset="0"/>
              </a:rPr>
              <a:t>Medicaid and health care, nutrition programs, </a:t>
            </a:r>
          </a:p>
          <a:p>
            <a:pPr marL="214313">
              <a:lnSpc>
                <a:spcPct val="114000"/>
              </a:lnSpc>
              <a:spcAft>
                <a:spcPts val="450"/>
              </a:spcAft>
              <a:tabLst>
                <a:tab pos="0" algn="l"/>
              </a:tabLst>
            </a:pPr>
            <a:r>
              <a:rPr lang="en-US" sz="1313">
                <a:latin typeface="Open Sans" panose="020B0606030504020204" pitchFamily="34" charset="0"/>
                <a:ea typeface="Open Sans" panose="020B0606030504020204" pitchFamily="34" charset="0"/>
                <a:cs typeface="Open Sans" panose="020B0606030504020204" pitchFamily="34" charset="0"/>
              </a:rPr>
              <a:t>and other critical policies</a:t>
            </a:r>
          </a:p>
          <a:p>
            <a:pPr marL="214313" indent="-214313">
              <a:lnSpc>
                <a:spcPct val="114000"/>
              </a:lnSpc>
              <a:buFont typeface="Arial" panose="020B0604020202020204" pitchFamily="34" charset="0"/>
              <a:buChar char="•"/>
            </a:pPr>
            <a:r>
              <a:rPr lang="en-US" sz="1313">
                <a:latin typeface="Open Sans" panose="020B0606030504020204" pitchFamily="34" charset="0"/>
                <a:ea typeface="Open Sans" panose="020B0606030504020204" pitchFamily="34" charset="0"/>
                <a:cs typeface="Open Sans" panose="020B0606030504020204" pitchFamily="34" charset="0"/>
              </a:rPr>
              <a:t>Regarded as one of the leading legislative </a:t>
            </a:r>
          </a:p>
          <a:p>
            <a:pPr marL="214313">
              <a:lnSpc>
                <a:spcPct val="114000"/>
              </a:lnSpc>
            </a:pPr>
            <a:r>
              <a:rPr lang="en-US" sz="1313">
                <a:latin typeface="Open Sans" panose="020B0606030504020204" pitchFamily="34" charset="0"/>
                <a:ea typeface="Open Sans" panose="020B0606030504020204" pitchFamily="34" charset="0"/>
                <a:cs typeface="Open Sans" panose="020B0606030504020204" pitchFamily="34" charset="0"/>
              </a:rPr>
              <a:t>directors among non-profit organizations in </a:t>
            </a:r>
          </a:p>
          <a:p>
            <a:pPr marL="214313">
              <a:lnSpc>
                <a:spcPct val="114000"/>
              </a:lnSpc>
              <a:spcAft>
                <a:spcPts val="450"/>
              </a:spcAft>
            </a:pPr>
            <a:r>
              <a:rPr lang="en-US" sz="1313">
                <a:latin typeface="Open Sans" panose="020B0606030504020204" pitchFamily="34" charset="0"/>
                <a:ea typeface="Open Sans" panose="020B0606030504020204" pitchFamily="34" charset="0"/>
                <a:cs typeface="Open Sans" panose="020B0606030504020204" pitchFamily="34" charset="0"/>
              </a:rPr>
              <a:t>Washington</a:t>
            </a:r>
          </a:p>
          <a:p>
            <a:pPr marL="214313" indent="-214313">
              <a:lnSpc>
                <a:spcPct val="114000"/>
              </a:lnSpc>
              <a:spcAft>
                <a:spcPts val="450"/>
              </a:spcAft>
              <a:buFont typeface="Arial" panose="020B0604020202020204" pitchFamily="34" charset="0"/>
              <a:buChar char="•"/>
            </a:pPr>
            <a:r>
              <a:rPr lang="en-US" sz="1313">
                <a:latin typeface="Open Sans" panose="020B0606030504020204" pitchFamily="34" charset="0"/>
                <a:ea typeface="Open Sans" panose="020B0606030504020204" pitchFamily="34" charset="0"/>
                <a:cs typeface="Open Sans" panose="020B0606030504020204" pitchFamily="34" charset="0"/>
              </a:rPr>
              <a:t>Assists national and state organizations and coalitions on key policy developments in Congress and the Executive Branch, strategic guidance, and communications planning</a:t>
            </a:r>
          </a:p>
          <a:p>
            <a:pPr marL="214313" indent="-214313">
              <a:lnSpc>
                <a:spcPct val="114000"/>
              </a:lnSpc>
              <a:buFont typeface="Arial" panose="020B0604020202020204" pitchFamily="34" charset="0"/>
              <a:buChar char="•"/>
            </a:pPr>
            <a:r>
              <a:rPr lang="en-US" sz="1313">
                <a:latin typeface="Open Sans" panose="020B0606030504020204" pitchFamily="34" charset="0"/>
                <a:ea typeface="Open Sans" panose="020B0606030504020204" pitchFamily="34" charset="0"/>
                <a:cs typeface="Open Sans" panose="020B0606030504020204" pitchFamily="34" charset="0"/>
              </a:rPr>
              <a:t>Regularly speaks at conferences, in briefings for policymakers, and with news outlets on federal budget issues.</a:t>
            </a:r>
          </a:p>
        </p:txBody>
      </p:sp>
      <p:pic>
        <p:nvPicPr>
          <p:cNvPr id="9" name="Picture 2" descr="Ellen Nissenbaum | Center on Budget and Policy Priorities">
            <a:extLst>
              <a:ext uri="{FF2B5EF4-FFF2-40B4-BE49-F238E27FC236}">
                <a16:creationId xmlns:a16="http://schemas.microsoft.com/office/drawing/2014/main" id="{DC448EFA-95E9-493E-9477-60CF5347B66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28167" y="1405789"/>
            <a:ext cx="2715733" cy="2715733"/>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6">
            <a:extLst>
              <a:ext uri="{FF2B5EF4-FFF2-40B4-BE49-F238E27FC236}">
                <a16:creationId xmlns:a16="http://schemas.microsoft.com/office/drawing/2014/main" id="{045BA96D-D38B-4246-814B-4FD779894EA7}"/>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10</a:t>
            </a:fld>
            <a:endParaRPr lang="en-US">
              <a:solidFill>
                <a:schemeClr val="tx1"/>
              </a:solidFill>
            </a:endParaRPr>
          </a:p>
        </p:txBody>
      </p:sp>
    </p:spTree>
    <p:extLst>
      <p:ext uri="{BB962C8B-B14F-4D97-AF65-F5344CB8AC3E}">
        <p14:creationId xmlns:p14="http://schemas.microsoft.com/office/powerpoint/2010/main" val="1506724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5BF643-6BEB-4851-B3FA-BD587116D375}"/>
              </a:ext>
            </a:extLst>
          </p:cNvPr>
          <p:cNvSpPr>
            <a:spLocks noGrp="1"/>
          </p:cNvSpPr>
          <p:nvPr>
            <p:ph type="sldNum" sz="quarter" idx="12"/>
          </p:nvPr>
        </p:nvSpPr>
        <p:spPr/>
        <p:txBody>
          <a:bodyPr/>
          <a:lstStyle/>
          <a:p>
            <a:fld id="{307E6868-079E-1649-B8D1-459B42CE4DE3}" type="slidenum">
              <a:rPr lang="en-US" smtClean="0">
                <a:solidFill>
                  <a:schemeClr val="tx1"/>
                </a:solidFill>
              </a:rPr>
              <a:t>11</a:t>
            </a:fld>
            <a:endParaRPr lang="en-US">
              <a:solidFill>
                <a:schemeClr val="tx1"/>
              </a:solidFill>
            </a:endParaRPr>
          </a:p>
        </p:txBody>
      </p:sp>
      <p:sp>
        <p:nvSpPr>
          <p:cNvPr id="4" name="TextBox 3">
            <a:extLst>
              <a:ext uri="{FF2B5EF4-FFF2-40B4-BE49-F238E27FC236}">
                <a16:creationId xmlns:a16="http://schemas.microsoft.com/office/drawing/2014/main" id="{475C34A4-8199-4DB7-84EF-5B586071F94B}"/>
              </a:ext>
            </a:extLst>
          </p:cNvPr>
          <p:cNvSpPr txBox="1"/>
          <p:nvPr/>
        </p:nvSpPr>
        <p:spPr>
          <a:xfrm>
            <a:off x="307589" y="1023281"/>
            <a:ext cx="8039457"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000" b="1">
                <a:solidFill>
                  <a:srgbClr val="E41034"/>
                </a:solidFill>
                <a:latin typeface="Open Sans"/>
                <a:cs typeface="Calibri"/>
              </a:rPr>
              <a:t>Questions?</a:t>
            </a:r>
          </a:p>
          <a:p>
            <a:r>
              <a:rPr lang="en-US" sz="3200" b="1">
                <a:solidFill>
                  <a:srgbClr val="E41034"/>
                </a:solidFill>
                <a:latin typeface="Open Sans"/>
                <a:cs typeface="Calibri"/>
              </a:rPr>
              <a:t>Please share your questions in the chat.</a:t>
            </a:r>
          </a:p>
        </p:txBody>
      </p:sp>
      <p:pic>
        <p:nvPicPr>
          <p:cNvPr id="6" name="Picture 6" descr="Graphical user interface, text, application, chat or text message&#10;&#10;Description automatically generated">
            <a:extLst>
              <a:ext uri="{FF2B5EF4-FFF2-40B4-BE49-F238E27FC236}">
                <a16:creationId xmlns:a16="http://schemas.microsoft.com/office/drawing/2014/main" id="{7DC33ED4-B220-4055-8597-8070309A24AD}"/>
              </a:ext>
            </a:extLst>
          </p:cNvPr>
          <p:cNvPicPr>
            <a:picLocks noChangeAspect="1"/>
          </p:cNvPicPr>
          <p:nvPr/>
        </p:nvPicPr>
        <p:blipFill>
          <a:blip r:embed="rId2"/>
          <a:stretch>
            <a:fillRect/>
          </a:stretch>
        </p:blipFill>
        <p:spPr>
          <a:xfrm>
            <a:off x="7541702" y="1419185"/>
            <a:ext cx="1098958" cy="805050"/>
          </a:xfrm>
          <a:prstGeom prst="rect">
            <a:avLst/>
          </a:prstGeom>
        </p:spPr>
      </p:pic>
    </p:spTree>
    <p:extLst>
      <p:ext uri="{BB962C8B-B14F-4D97-AF65-F5344CB8AC3E}">
        <p14:creationId xmlns:p14="http://schemas.microsoft.com/office/powerpoint/2010/main" val="4176278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28AA5-66A2-4586-A4DB-0E5646BF8090}"/>
              </a:ext>
            </a:extLst>
          </p:cNvPr>
          <p:cNvSpPr>
            <a:spLocks noGrp="1"/>
          </p:cNvSpPr>
          <p:nvPr>
            <p:ph type="title"/>
          </p:nvPr>
        </p:nvSpPr>
        <p:spPr>
          <a:xfrm>
            <a:off x="457200" y="80921"/>
            <a:ext cx="7036025" cy="744468"/>
          </a:xfrm>
        </p:spPr>
        <p:txBody>
          <a:bodyPr>
            <a:noAutofit/>
          </a:bodyPr>
          <a:lstStyle/>
          <a:p>
            <a:r>
              <a:rPr lang="en-US" sz="3600">
                <a:latin typeface="Open Sans"/>
              </a:rPr>
              <a:t>Census Household Pulse Survey</a:t>
            </a:r>
          </a:p>
        </p:txBody>
      </p:sp>
      <p:sp>
        <p:nvSpPr>
          <p:cNvPr id="5" name="Slide Number Placeholder 4">
            <a:extLst>
              <a:ext uri="{FF2B5EF4-FFF2-40B4-BE49-F238E27FC236}">
                <a16:creationId xmlns:a16="http://schemas.microsoft.com/office/drawing/2014/main" id="{C71651DD-DEF2-4189-9626-45B2CDC091CC}"/>
              </a:ext>
            </a:extLst>
          </p:cNvPr>
          <p:cNvSpPr>
            <a:spLocks noGrp="1"/>
          </p:cNvSpPr>
          <p:nvPr>
            <p:ph type="sldNum" sz="quarter" idx="12"/>
          </p:nvPr>
        </p:nvSpPr>
        <p:spPr/>
        <p:txBody>
          <a:bodyPr/>
          <a:lstStyle/>
          <a:p>
            <a:fld id="{307E6868-079E-1649-B8D1-459B42CE4DE3}" type="slidenum">
              <a:rPr lang="en-US" smtClean="0">
                <a:solidFill>
                  <a:schemeClr val="tx1"/>
                </a:solidFill>
              </a:rPr>
              <a:t>12</a:t>
            </a:fld>
            <a:endParaRPr lang="en-US">
              <a:solidFill>
                <a:schemeClr val="tx1"/>
              </a:solidFill>
            </a:endParaRPr>
          </a:p>
        </p:txBody>
      </p:sp>
      <p:pic>
        <p:nvPicPr>
          <p:cNvPr id="1028" name="Picture 4" descr="Image">
            <a:extLst>
              <a:ext uri="{FF2B5EF4-FFF2-40B4-BE49-F238E27FC236}">
                <a16:creationId xmlns:a16="http://schemas.microsoft.com/office/drawing/2014/main" id="{BB895E1C-A804-4380-A6ED-C0EE3CFA2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406" y="759592"/>
            <a:ext cx="5796729" cy="43687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572BDCB-4801-41B9-BE1B-2798E277E363}"/>
              </a:ext>
            </a:extLst>
          </p:cNvPr>
          <p:cNvPicPr>
            <a:picLocks noChangeAspect="1"/>
          </p:cNvPicPr>
          <p:nvPr/>
        </p:nvPicPr>
        <p:blipFill>
          <a:blip r:embed="rId4"/>
          <a:stretch>
            <a:fillRect/>
          </a:stretch>
        </p:blipFill>
        <p:spPr>
          <a:xfrm>
            <a:off x="7703431" y="1057913"/>
            <a:ext cx="1343691" cy="1338631"/>
          </a:xfrm>
          <a:prstGeom prst="rect">
            <a:avLst/>
          </a:prstGeom>
        </p:spPr>
      </p:pic>
      <p:sp>
        <p:nvSpPr>
          <p:cNvPr id="7" name="Content Placeholder 2">
            <a:extLst>
              <a:ext uri="{FF2B5EF4-FFF2-40B4-BE49-F238E27FC236}">
                <a16:creationId xmlns:a16="http://schemas.microsoft.com/office/drawing/2014/main" id="{B8247ED4-8CB2-4B52-A20B-6DCF88E87A88}"/>
              </a:ext>
            </a:extLst>
          </p:cNvPr>
          <p:cNvSpPr>
            <a:spLocks noGrp="1"/>
          </p:cNvSpPr>
          <p:nvPr>
            <p:ph sz="half" idx="1"/>
          </p:nvPr>
        </p:nvSpPr>
        <p:spPr>
          <a:xfrm>
            <a:off x="7181636" y="2571750"/>
            <a:ext cx="1876708" cy="744468"/>
          </a:xfrm>
        </p:spPr>
        <p:txBody>
          <a:bodyPr vert="horz" lIns="91440" tIns="45720" rIns="91440" bIns="45720" rtlCol="0" anchor="t">
            <a:normAutofit/>
          </a:bodyPr>
          <a:lstStyle/>
          <a:p>
            <a:pPr marL="0" indent="0" algn="r">
              <a:buNone/>
            </a:pPr>
            <a:r>
              <a:rPr lang="en-US" sz="1200">
                <a:latin typeface="Open Sans"/>
                <a:cs typeface="Calibri"/>
              </a:rPr>
              <a:t>Meredith Dodson</a:t>
            </a:r>
            <a:endParaRPr lang="en-US" sz="1200">
              <a:latin typeface="Open Sans"/>
            </a:endParaRPr>
          </a:p>
          <a:p>
            <a:pPr marL="0" indent="0" algn="r">
              <a:buNone/>
            </a:pPr>
            <a:r>
              <a:rPr lang="en-US" sz="1200">
                <a:latin typeface="Open Sans"/>
                <a:cs typeface="Calibri"/>
              </a:rPr>
              <a:t>mdodson@results.org</a:t>
            </a:r>
          </a:p>
        </p:txBody>
      </p:sp>
    </p:spTree>
    <p:extLst>
      <p:ext uri="{BB962C8B-B14F-4D97-AF65-F5344CB8AC3E}">
        <p14:creationId xmlns:p14="http://schemas.microsoft.com/office/powerpoint/2010/main" val="1068839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7A3FF7-2989-4318-8BA9-9773194A14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947" y="80920"/>
            <a:ext cx="5606737" cy="56067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B728AA5-66A2-4586-A4DB-0E5646BF8090}"/>
              </a:ext>
            </a:extLst>
          </p:cNvPr>
          <p:cNvSpPr>
            <a:spLocks noGrp="1"/>
          </p:cNvSpPr>
          <p:nvPr>
            <p:ph type="title"/>
          </p:nvPr>
        </p:nvSpPr>
        <p:spPr>
          <a:xfrm>
            <a:off x="457200" y="80921"/>
            <a:ext cx="7036025" cy="744468"/>
          </a:xfrm>
        </p:spPr>
        <p:txBody>
          <a:bodyPr>
            <a:noAutofit/>
          </a:bodyPr>
          <a:lstStyle/>
          <a:p>
            <a:r>
              <a:rPr lang="en-US" sz="2800">
                <a:latin typeface="Open Sans"/>
              </a:rPr>
              <a:t>Snapshot: Families with Young Children</a:t>
            </a:r>
          </a:p>
        </p:txBody>
      </p:sp>
      <p:sp>
        <p:nvSpPr>
          <p:cNvPr id="5" name="Slide Number Placeholder 4">
            <a:extLst>
              <a:ext uri="{FF2B5EF4-FFF2-40B4-BE49-F238E27FC236}">
                <a16:creationId xmlns:a16="http://schemas.microsoft.com/office/drawing/2014/main" id="{C71651DD-DEF2-4189-9626-45B2CDC091CC}"/>
              </a:ext>
            </a:extLst>
          </p:cNvPr>
          <p:cNvSpPr>
            <a:spLocks noGrp="1"/>
          </p:cNvSpPr>
          <p:nvPr>
            <p:ph type="sldNum" sz="quarter" idx="12"/>
          </p:nvPr>
        </p:nvSpPr>
        <p:spPr/>
        <p:txBody>
          <a:bodyPr/>
          <a:lstStyle/>
          <a:p>
            <a:fld id="{307E6868-079E-1649-B8D1-459B42CE4DE3}" type="slidenum">
              <a:rPr lang="en-US" smtClean="0">
                <a:solidFill>
                  <a:schemeClr val="tx1"/>
                </a:solidFill>
              </a:rPr>
              <a:t>13</a:t>
            </a:fld>
            <a:endParaRPr lang="en-US">
              <a:solidFill>
                <a:schemeClr val="tx1"/>
              </a:solidFill>
            </a:endParaRPr>
          </a:p>
        </p:txBody>
      </p:sp>
    </p:spTree>
    <p:extLst>
      <p:ext uri="{BB962C8B-B14F-4D97-AF65-F5344CB8AC3E}">
        <p14:creationId xmlns:p14="http://schemas.microsoft.com/office/powerpoint/2010/main" val="740621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28AA5-66A2-4586-A4DB-0E5646BF8090}"/>
              </a:ext>
            </a:extLst>
          </p:cNvPr>
          <p:cNvSpPr>
            <a:spLocks noGrp="1"/>
          </p:cNvSpPr>
          <p:nvPr>
            <p:ph type="title"/>
          </p:nvPr>
        </p:nvSpPr>
        <p:spPr>
          <a:xfrm>
            <a:off x="5843239" y="1117984"/>
            <a:ext cx="3121947" cy="3108327"/>
          </a:xfrm>
        </p:spPr>
        <p:txBody>
          <a:bodyPr>
            <a:noAutofit/>
          </a:bodyPr>
          <a:lstStyle/>
          <a:p>
            <a:r>
              <a:rPr lang="en-US" sz="3600">
                <a:latin typeface="Open Sans"/>
              </a:rPr>
              <a:t>Hardship continues</a:t>
            </a:r>
          </a:p>
        </p:txBody>
      </p:sp>
      <p:sp>
        <p:nvSpPr>
          <p:cNvPr id="5" name="Slide Number Placeholder 4">
            <a:extLst>
              <a:ext uri="{FF2B5EF4-FFF2-40B4-BE49-F238E27FC236}">
                <a16:creationId xmlns:a16="http://schemas.microsoft.com/office/drawing/2014/main" id="{C71651DD-DEF2-4189-9626-45B2CDC091CC}"/>
              </a:ext>
            </a:extLst>
          </p:cNvPr>
          <p:cNvSpPr>
            <a:spLocks noGrp="1"/>
          </p:cNvSpPr>
          <p:nvPr>
            <p:ph type="sldNum" sz="quarter" idx="12"/>
          </p:nvPr>
        </p:nvSpPr>
        <p:spPr/>
        <p:txBody>
          <a:bodyPr/>
          <a:lstStyle/>
          <a:p>
            <a:fld id="{307E6868-079E-1649-B8D1-459B42CE4DE3}" type="slidenum">
              <a:rPr lang="en-US" smtClean="0">
                <a:solidFill>
                  <a:schemeClr val="tx1"/>
                </a:solidFill>
              </a:rPr>
              <a:t>14</a:t>
            </a:fld>
            <a:endParaRPr lang="en-US">
              <a:solidFill>
                <a:schemeClr val="tx1"/>
              </a:solidFill>
            </a:endParaRPr>
          </a:p>
        </p:txBody>
      </p:sp>
      <p:pic>
        <p:nvPicPr>
          <p:cNvPr id="1026" name="Picture 2" descr="1 in 3 Adults Had Trouble Paying for Usual Household Expenses in Last 7 Days">
            <a:extLst>
              <a:ext uri="{FF2B5EF4-FFF2-40B4-BE49-F238E27FC236}">
                <a16:creationId xmlns:a16="http://schemas.microsoft.com/office/drawing/2014/main" id="{336DC780-83D7-4095-8BE6-515B093E3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512" y="223837"/>
            <a:ext cx="5524500"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81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457200" y="107705"/>
            <a:ext cx="7559863" cy="857250"/>
          </a:xfrm>
        </p:spPr>
        <p:txBody>
          <a:bodyPr>
            <a:normAutofit/>
          </a:bodyPr>
          <a:lstStyle/>
          <a:p>
            <a:r>
              <a:rPr lang="en-US" sz="3200" b="1">
                <a:latin typeface="Open Sans"/>
              </a:rPr>
              <a:t>2021 housing policy priorities</a:t>
            </a:r>
          </a:p>
        </p:txBody>
      </p:sp>
      <p:sp>
        <p:nvSpPr>
          <p:cNvPr id="3" name="Content Placeholder 2">
            <a:extLst>
              <a:ext uri="{FF2B5EF4-FFF2-40B4-BE49-F238E27FC236}">
                <a16:creationId xmlns:a16="http://schemas.microsoft.com/office/drawing/2014/main" id="{96CEF331-2BCF-440B-82F6-EE587274F4C1}"/>
              </a:ext>
            </a:extLst>
          </p:cNvPr>
          <p:cNvSpPr>
            <a:spLocks noGrp="1"/>
          </p:cNvSpPr>
          <p:nvPr>
            <p:ph idx="1"/>
          </p:nvPr>
        </p:nvSpPr>
        <p:spPr>
          <a:xfrm>
            <a:off x="228600" y="857379"/>
            <a:ext cx="8738667" cy="2793265"/>
          </a:xfrm>
        </p:spPr>
        <p:txBody>
          <a:bodyPr vert="horz" lIns="91440" tIns="45720" rIns="91440" bIns="45720" rtlCol="0" anchor="t">
            <a:noAutofit/>
          </a:bodyPr>
          <a:lstStyle/>
          <a:p>
            <a:pPr marL="0" indent="0">
              <a:lnSpc>
                <a:spcPct val="124000"/>
              </a:lnSpc>
              <a:spcBef>
                <a:spcPts val="0"/>
              </a:spcBef>
              <a:spcAft>
                <a:spcPts val="600"/>
              </a:spcAft>
              <a:buNone/>
            </a:pPr>
            <a:r>
              <a:rPr lang="en-US" sz="2400">
                <a:latin typeface="Open Sans"/>
              </a:rPr>
              <a:t>Immediate need: keep renters stably housed – estimated need of $100 billion total in emergency rental assistance over 12 months</a:t>
            </a:r>
          </a:p>
          <a:p>
            <a:pPr>
              <a:lnSpc>
                <a:spcPct val="124000"/>
              </a:lnSpc>
              <a:spcBef>
                <a:spcPts val="0"/>
              </a:spcBef>
              <a:spcAft>
                <a:spcPts val="600"/>
              </a:spcAft>
            </a:pPr>
            <a:r>
              <a:rPr lang="en-US" sz="2000">
                <a:latin typeface="Open Sans" panose="020B0606030504020204" pitchFamily="34" charset="0"/>
                <a:ea typeface="Open Sans" panose="020B0606030504020204" pitchFamily="34" charset="0"/>
                <a:cs typeface="Open Sans" panose="020B0606030504020204" pitchFamily="34" charset="0"/>
              </a:rPr>
              <a:t>Plus eviction moratorium (push to get new President to enact ASAP)</a:t>
            </a:r>
          </a:p>
          <a:p>
            <a:pPr marL="0" indent="0">
              <a:lnSpc>
                <a:spcPct val="124000"/>
              </a:lnSpc>
              <a:spcBef>
                <a:spcPts val="0"/>
              </a:spcBef>
              <a:spcAft>
                <a:spcPts val="600"/>
              </a:spcAft>
              <a:buNone/>
            </a:pPr>
            <a:r>
              <a:rPr lang="en-US" sz="2400">
                <a:latin typeface="Open Sans"/>
              </a:rPr>
              <a:t>Then, must address underlying housing crisis with bold long-term solutions</a:t>
            </a:r>
          </a:p>
          <a:p>
            <a:pPr>
              <a:lnSpc>
                <a:spcPct val="124000"/>
              </a:lnSpc>
              <a:spcBef>
                <a:spcPts val="0"/>
              </a:spcBef>
              <a:spcAft>
                <a:spcPts val="600"/>
              </a:spcAft>
            </a:pPr>
            <a:r>
              <a:rPr lang="en-US" sz="2000">
                <a:latin typeface="Open Sans"/>
              </a:rPr>
              <a:t>Dramatically scale up assistance for low-income renters</a:t>
            </a:r>
          </a:p>
          <a:p>
            <a:pPr>
              <a:lnSpc>
                <a:spcPct val="124000"/>
              </a:lnSpc>
              <a:spcBef>
                <a:spcPts val="0"/>
              </a:spcBef>
              <a:spcAft>
                <a:spcPts val="600"/>
              </a:spcAft>
            </a:pPr>
            <a:r>
              <a:rPr lang="en-US" sz="2000">
                <a:latin typeface="Open Sans"/>
              </a:rPr>
              <a:t>May work on increasing supply of affordable housing (infrastructure)</a:t>
            </a:r>
          </a:p>
          <a:p>
            <a:pPr>
              <a:lnSpc>
                <a:spcPct val="124000"/>
              </a:lnSpc>
              <a:spcBef>
                <a:spcPts val="0"/>
              </a:spcBef>
              <a:spcAft>
                <a:spcPts val="600"/>
              </a:spcAft>
            </a:pPr>
            <a:r>
              <a:rPr lang="en-US" sz="2000">
                <a:latin typeface="Open Sans"/>
              </a:rPr>
              <a:t>Longer term/next strategic plan: homeownership</a:t>
            </a:r>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15</a:t>
            </a:fld>
            <a:endParaRPr lang="en-US">
              <a:solidFill>
                <a:schemeClr val="tx1"/>
              </a:solidFill>
            </a:endParaRPr>
          </a:p>
        </p:txBody>
      </p:sp>
    </p:spTree>
    <p:extLst>
      <p:ext uri="{BB962C8B-B14F-4D97-AF65-F5344CB8AC3E}">
        <p14:creationId xmlns:p14="http://schemas.microsoft.com/office/powerpoint/2010/main" val="239082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457200" y="146756"/>
            <a:ext cx="7559863" cy="708891"/>
          </a:xfrm>
        </p:spPr>
        <p:txBody>
          <a:bodyPr>
            <a:normAutofit/>
          </a:bodyPr>
          <a:lstStyle/>
          <a:p>
            <a:r>
              <a:rPr lang="en-US" sz="3200" b="1">
                <a:latin typeface="Open Sans"/>
              </a:rPr>
              <a:t>2021 U.S. policy priorities</a:t>
            </a:r>
          </a:p>
        </p:txBody>
      </p:sp>
      <p:sp>
        <p:nvSpPr>
          <p:cNvPr id="3" name="Content Placeholder 2">
            <a:extLst>
              <a:ext uri="{FF2B5EF4-FFF2-40B4-BE49-F238E27FC236}">
                <a16:creationId xmlns:a16="http://schemas.microsoft.com/office/drawing/2014/main" id="{96CEF331-2BCF-440B-82F6-EE587274F4C1}"/>
              </a:ext>
            </a:extLst>
          </p:cNvPr>
          <p:cNvSpPr>
            <a:spLocks noGrp="1"/>
          </p:cNvSpPr>
          <p:nvPr>
            <p:ph idx="1"/>
          </p:nvPr>
        </p:nvSpPr>
        <p:spPr>
          <a:xfrm>
            <a:off x="114300" y="992569"/>
            <a:ext cx="8915400" cy="2793265"/>
          </a:xfrm>
        </p:spPr>
        <p:txBody>
          <a:bodyPr vert="horz" lIns="91440" tIns="45720" rIns="91440" bIns="45720" rtlCol="0" anchor="t">
            <a:noAutofit/>
          </a:bodyPr>
          <a:lstStyle/>
          <a:p>
            <a:pPr marL="0" indent="0">
              <a:lnSpc>
                <a:spcPct val="124000"/>
              </a:lnSpc>
              <a:spcBef>
                <a:spcPts val="0"/>
              </a:spcBef>
              <a:spcAft>
                <a:spcPts val="600"/>
              </a:spcAft>
              <a:buNone/>
            </a:pPr>
            <a:r>
              <a:rPr lang="en-US" sz="2400" b="1">
                <a:latin typeface="Open Sans"/>
              </a:rPr>
              <a:t>Tax</a:t>
            </a:r>
            <a:r>
              <a:rPr lang="en-US" sz="2400">
                <a:latin typeface="Open Sans"/>
              </a:rPr>
              <a:t>: expand the EITC and Child Tax Credit (CTC)</a:t>
            </a:r>
          </a:p>
          <a:p>
            <a:pPr lvl="1">
              <a:lnSpc>
                <a:spcPct val="124000"/>
              </a:lnSpc>
              <a:spcBef>
                <a:spcPts val="0"/>
              </a:spcBef>
              <a:spcAft>
                <a:spcPts val="600"/>
              </a:spcAft>
            </a:pPr>
            <a:r>
              <a:rPr lang="en-US" sz="2000">
                <a:latin typeface="Open Sans"/>
              </a:rPr>
              <a:t>Expanding (and restructuring) the CTC could child poverty by at least </a:t>
            </a:r>
            <a:r>
              <a:rPr lang="en-US" sz="2000">
                <a:latin typeface="Open Sans"/>
                <a:hlinkClick r:id="rId3"/>
              </a:rPr>
              <a:t>one-third</a:t>
            </a:r>
            <a:endParaRPr lang="en-US" sz="2000">
              <a:latin typeface="Open Sans"/>
            </a:endParaRPr>
          </a:p>
          <a:p>
            <a:pPr lvl="1">
              <a:lnSpc>
                <a:spcPct val="124000"/>
              </a:lnSpc>
              <a:spcBef>
                <a:spcPts val="0"/>
              </a:spcBef>
              <a:spcAft>
                <a:spcPts val="600"/>
              </a:spcAft>
            </a:pPr>
            <a:r>
              <a:rPr lang="en-US" sz="1900">
                <a:latin typeface="Open Sans"/>
              </a:rPr>
              <a:t>Can build on </a:t>
            </a:r>
            <a:r>
              <a:rPr lang="en-US" sz="1900">
                <a:latin typeface="Open Sans"/>
                <a:hlinkClick r:id="rId4"/>
              </a:rPr>
              <a:t>bipartisan CTC expansion proposals</a:t>
            </a:r>
            <a:endParaRPr lang="en-US" sz="1900">
              <a:latin typeface="Open Sans"/>
            </a:endParaRPr>
          </a:p>
          <a:p>
            <a:pPr lvl="1">
              <a:lnSpc>
                <a:spcPct val="124000"/>
              </a:lnSpc>
              <a:spcBef>
                <a:spcPts val="0"/>
              </a:spcBef>
              <a:spcAft>
                <a:spcPts val="600"/>
              </a:spcAft>
            </a:pPr>
            <a:r>
              <a:rPr lang="en-US" sz="1900">
                <a:latin typeface="Open Sans"/>
              </a:rPr>
              <a:t>Expand EITC for younger workers/others who don’t claim dependents</a:t>
            </a:r>
          </a:p>
          <a:p>
            <a:pPr lvl="1">
              <a:lnSpc>
                <a:spcPct val="124000"/>
              </a:lnSpc>
              <a:spcBef>
                <a:spcPts val="0"/>
              </a:spcBef>
              <a:spcAft>
                <a:spcPts val="600"/>
              </a:spcAft>
            </a:pPr>
            <a:r>
              <a:rPr lang="en-US" sz="1900">
                <a:latin typeface="Open Sans"/>
              </a:rPr>
              <a:t>Once Dems control Senate: large scale tax legislation via reconciliation</a:t>
            </a:r>
          </a:p>
          <a:p>
            <a:pPr marL="0" indent="0">
              <a:lnSpc>
                <a:spcPct val="124000"/>
              </a:lnSpc>
              <a:spcBef>
                <a:spcPts val="0"/>
              </a:spcBef>
              <a:spcAft>
                <a:spcPts val="600"/>
              </a:spcAft>
              <a:buNone/>
            </a:pPr>
            <a:r>
              <a:rPr lang="en-US" sz="2400" b="1">
                <a:latin typeface="Open Sans"/>
              </a:rPr>
              <a:t>Food assistance </a:t>
            </a:r>
            <a:r>
              <a:rPr lang="en-US" sz="2400">
                <a:latin typeface="Open Sans"/>
              </a:rPr>
              <a:t>including SNAP boost beyond the 15 percent for six months included in the bipartisan package passed last month</a:t>
            </a:r>
            <a:r>
              <a:rPr lang="en-US" sz="2300">
                <a:latin typeface="Open Sans"/>
              </a:rPr>
              <a:t> </a:t>
            </a:r>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16</a:t>
            </a:fld>
            <a:endParaRPr lang="en-US">
              <a:solidFill>
                <a:schemeClr val="tx1"/>
              </a:solidFill>
            </a:endParaRPr>
          </a:p>
        </p:txBody>
      </p:sp>
    </p:spTree>
    <p:extLst>
      <p:ext uri="{BB962C8B-B14F-4D97-AF65-F5344CB8AC3E}">
        <p14:creationId xmlns:p14="http://schemas.microsoft.com/office/powerpoint/2010/main" val="4279960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E02A1-62E4-4586-9EDB-B501C4A88437}"/>
              </a:ext>
            </a:extLst>
          </p:cNvPr>
          <p:cNvSpPr>
            <a:spLocks noGrp="1"/>
          </p:cNvSpPr>
          <p:nvPr>
            <p:ph type="title"/>
          </p:nvPr>
        </p:nvSpPr>
        <p:spPr/>
        <p:txBody>
          <a:bodyPr/>
          <a:lstStyle/>
          <a:p>
            <a:r>
              <a:rPr lang="en-US" b="1">
                <a:latin typeface="Open Sans"/>
                <a:cs typeface="Calibri"/>
              </a:rPr>
              <a:t>Take Action</a:t>
            </a:r>
            <a:endParaRPr lang="en-US" b="1">
              <a:latin typeface="Open Sans"/>
            </a:endParaRPr>
          </a:p>
        </p:txBody>
      </p:sp>
      <p:sp>
        <p:nvSpPr>
          <p:cNvPr id="3" name="Content Placeholder 2">
            <a:extLst>
              <a:ext uri="{FF2B5EF4-FFF2-40B4-BE49-F238E27FC236}">
                <a16:creationId xmlns:a16="http://schemas.microsoft.com/office/drawing/2014/main" id="{D871222C-2F4A-4307-933D-31C254CD2CA9}"/>
              </a:ext>
            </a:extLst>
          </p:cNvPr>
          <p:cNvSpPr>
            <a:spLocks noGrp="1"/>
          </p:cNvSpPr>
          <p:nvPr>
            <p:ph idx="1"/>
          </p:nvPr>
        </p:nvSpPr>
        <p:spPr/>
        <p:txBody>
          <a:bodyPr vert="horz" lIns="91440" tIns="45720" rIns="91440" bIns="45720" rtlCol="0" anchor="t">
            <a:normAutofit/>
          </a:bodyPr>
          <a:lstStyle/>
          <a:p>
            <a:pPr marL="461963" indent="-461963">
              <a:spcBef>
                <a:spcPts val="0"/>
              </a:spcBef>
              <a:spcAft>
                <a:spcPts val="600"/>
              </a:spcAft>
              <a:buFont typeface="+mj-lt"/>
              <a:buAutoNum type="arabicPeriod"/>
            </a:pPr>
            <a:r>
              <a:rPr lang="en-US" sz="2000">
                <a:latin typeface="Open Sans" panose="020B0606030504020204" pitchFamily="34" charset="0"/>
                <a:ea typeface="Open Sans" panose="020B0606030504020204" pitchFamily="34" charset="0"/>
                <a:cs typeface="Open Sans" panose="020B0606030504020204" pitchFamily="34" charset="0"/>
              </a:rPr>
              <a:t>Put in your </a:t>
            </a:r>
            <a:r>
              <a:rPr lang="en-US" sz="2000" b="1">
                <a:latin typeface="Open Sans" panose="020B0606030504020204" pitchFamily="34" charset="0"/>
                <a:ea typeface="Open Sans" panose="020B0606030504020204" pitchFamily="34" charset="0"/>
                <a:cs typeface="Open Sans" panose="020B0606030504020204" pitchFamily="34" charset="0"/>
              </a:rPr>
              <a:t>virtual lobby meeting requests </a:t>
            </a:r>
            <a:r>
              <a:rPr lang="en-US" sz="2000">
                <a:latin typeface="Open Sans" panose="020B0606030504020204" pitchFamily="34" charset="0"/>
                <a:ea typeface="Open Sans" panose="020B0606030504020204" pitchFamily="34" charset="0"/>
                <a:cs typeface="Open Sans" panose="020B0606030504020204" pitchFamily="34" charset="0"/>
              </a:rPr>
              <a:t>now. Ask for face-to-face meetings with both senators and all the reps your group covers.</a:t>
            </a:r>
          </a:p>
          <a:p>
            <a:pPr marL="687388" lvl="1" indent="-225425">
              <a:spcBef>
                <a:spcPts val="0"/>
              </a:spcBef>
              <a:spcAft>
                <a:spcPts val="600"/>
              </a:spcAft>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Find lobbying resources, including an editable request letter, at: </a:t>
            </a:r>
            <a:r>
              <a:rPr lang="en-US" sz="2000">
                <a:latin typeface="Open Sans" panose="020B0606030504020204" pitchFamily="34" charset="0"/>
                <a:ea typeface="Open Sans" panose="020B0606030504020204" pitchFamily="34" charset="0"/>
                <a:cs typeface="Open Sans" panose="020B0606030504020204" pitchFamily="34" charset="0"/>
                <a:hlinkClick r:id="rId3"/>
              </a:rPr>
              <a:t>https://results.org/volunteers/lobbying/</a:t>
            </a:r>
            <a:r>
              <a:rPr lang="en-US" sz="2000">
                <a:latin typeface="Open Sans" panose="020B0606030504020204" pitchFamily="34" charset="0"/>
                <a:ea typeface="Open Sans" panose="020B0606030504020204" pitchFamily="34" charset="0"/>
                <a:cs typeface="Open Sans" panose="020B0606030504020204" pitchFamily="34" charset="0"/>
              </a:rPr>
              <a:t> </a:t>
            </a:r>
          </a:p>
          <a:p>
            <a:pPr marL="461963" indent="-461963">
              <a:spcBef>
                <a:spcPts val="0"/>
              </a:spcBef>
              <a:spcAft>
                <a:spcPts val="600"/>
              </a:spcAft>
              <a:buFont typeface="+mj-lt"/>
              <a:buAutoNum type="arabicPeriod"/>
            </a:pPr>
            <a:r>
              <a:rPr lang="en-US" sz="2000">
                <a:latin typeface="Open Sans" panose="020B0606030504020204" pitchFamily="34" charset="0"/>
                <a:ea typeface="Open Sans" panose="020B0606030504020204" pitchFamily="34" charset="0"/>
                <a:cs typeface="Open Sans" panose="020B0606030504020204" pitchFamily="34" charset="0"/>
              </a:rPr>
              <a:t>Get </a:t>
            </a:r>
            <a:r>
              <a:rPr lang="en-US" sz="2000" b="1">
                <a:latin typeface="Open Sans" panose="020B0606030504020204" pitchFamily="34" charset="0"/>
                <a:ea typeface="Open Sans" panose="020B0606030504020204" pitchFamily="34" charset="0"/>
                <a:cs typeface="Open Sans" panose="020B0606030504020204" pitchFamily="34" charset="0"/>
              </a:rPr>
              <a:t>letters to the editor </a:t>
            </a:r>
            <a:r>
              <a:rPr lang="en-US" sz="2000">
                <a:latin typeface="Open Sans" panose="020B0606030504020204" pitchFamily="34" charset="0"/>
                <a:ea typeface="Open Sans" panose="020B0606030504020204" pitchFamily="34" charset="0"/>
                <a:cs typeface="Open Sans" panose="020B0606030504020204" pitchFamily="34" charset="0"/>
              </a:rPr>
              <a:t>published urging Congress to pass additional COVID relief as soon as possible.</a:t>
            </a:r>
          </a:p>
          <a:p>
            <a:pPr marL="687388" lvl="1" indent="-225425">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Use our online LTE alert to take action today: </a:t>
            </a:r>
            <a:r>
              <a:rPr lang="en-US" sz="2000">
                <a:latin typeface="Open Sans" panose="020B0606030504020204" pitchFamily="34" charset="0"/>
                <a:ea typeface="Open Sans" panose="020B0606030504020204" pitchFamily="34" charset="0"/>
                <a:cs typeface="Open Sans" panose="020B0606030504020204" pitchFamily="34" charset="0"/>
                <a:hlinkClick r:id="rId4"/>
              </a:rPr>
              <a:t>https://results.org/volunteers/action-center/</a:t>
            </a:r>
            <a:r>
              <a:rPr lang="en-US" sz="2000">
                <a:latin typeface="Open Sans" panose="020B0606030504020204" pitchFamily="34" charset="0"/>
                <a:ea typeface="Open Sans" panose="020B0606030504020204" pitchFamily="34" charset="0"/>
                <a:cs typeface="Open Sans" panose="020B0606030504020204" pitchFamily="34" charset="0"/>
              </a:rPr>
              <a:t> </a:t>
            </a:r>
          </a:p>
          <a:p>
            <a:endParaRPr lang="en-US">
              <a:latin typeface="Open Sans"/>
              <a:cs typeface="Calibri"/>
            </a:endParaRPr>
          </a:p>
        </p:txBody>
      </p:sp>
      <p:sp>
        <p:nvSpPr>
          <p:cNvPr id="4" name="Slide Number Placeholder 3">
            <a:extLst>
              <a:ext uri="{FF2B5EF4-FFF2-40B4-BE49-F238E27FC236}">
                <a16:creationId xmlns:a16="http://schemas.microsoft.com/office/drawing/2014/main" id="{DAD8F895-957F-4C28-8D81-3455965562A8}"/>
              </a:ext>
            </a:extLst>
          </p:cNvPr>
          <p:cNvSpPr>
            <a:spLocks noGrp="1"/>
          </p:cNvSpPr>
          <p:nvPr>
            <p:ph type="sldNum" sz="quarter" idx="12"/>
          </p:nvPr>
        </p:nvSpPr>
        <p:spPr/>
        <p:txBody>
          <a:bodyPr/>
          <a:lstStyle/>
          <a:p>
            <a:fld id="{307E6868-079E-1649-B8D1-459B42CE4DE3}" type="slidenum">
              <a:rPr lang="en-US" smtClean="0">
                <a:solidFill>
                  <a:schemeClr val="tx1"/>
                </a:solidFill>
              </a:rPr>
              <a:t>17</a:t>
            </a:fld>
            <a:endParaRPr lang="en-US">
              <a:solidFill>
                <a:schemeClr val="tx1"/>
              </a:solidFill>
            </a:endParaRPr>
          </a:p>
        </p:txBody>
      </p:sp>
    </p:spTree>
    <p:extLst>
      <p:ext uri="{BB962C8B-B14F-4D97-AF65-F5344CB8AC3E}">
        <p14:creationId xmlns:p14="http://schemas.microsoft.com/office/powerpoint/2010/main" val="1313142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B9995-A569-5D4C-A87D-EA3C38B3A7B1}"/>
              </a:ext>
            </a:extLst>
          </p:cNvPr>
          <p:cNvSpPr>
            <a:spLocks noGrp="1"/>
          </p:cNvSpPr>
          <p:nvPr>
            <p:ph type="title"/>
          </p:nvPr>
        </p:nvSpPr>
        <p:spPr>
          <a:xfrm>
            <a:off x="1270584" y="72155"/>
            <a:ext cx="6360458" cy="1080891"/>
          </a:xfrm>
        </p:spPr>
        <p:txBody>
          <a:bodyPr>
            <a:noAutofit/>
          </a:bodyPr>
          <a:lstStyle/>
          <a:p>
            <a:br>
              <a:rPr lang="en-US" sz="2400" b="1">
                <a:latin typeface="Open Sans" panose="020B0606030504020204" pitchFamily="34" charset="0"/>
                <a:ea typeface="Open Sans" panose="020B0606030504020204" pitchFamily="34" charset="0"/>
                <a:cs typeface="Open Sans" panose="020B0606030504020204" pitchFamily="34" charset="0"/>
              </a:rPr>
            </a:br>
            <a:br>
              <a:rPr lang="en-US" sz="2400" b="1">
                <a:latin typeface="Open Sans" panose="020B0606030504020204" pitchFamily="34" charset="0"/>
                <a:ea typeface="Open Sans" panose="020B0606030504020204" pitchFamily="34" charset="0"/>
                <a:cs typeface="Open Sans" panose="020B0606030504020204" pitchFamily="34" charset="0"/>
              </a:rPr>
            </a:br>
            <a:r>
              <a:rPr lang="en-US" sz="2400" b="1">
                <a:latin typeface="Open Sans" panose="020B0606030504020204" pitchFamily="34" charset="0"/>
                <a:ea typeface="Open Sans" panose="020B0606030504020204" pitchFamily="34" charset="0"/>
                <a:cs typeface="Open Sans" panose="020B0606030504020204" pitchFamily="34" charset="0"/>
              </a:rPr>
              <a:t>Grassroots Inspiration and Action</a:t>
            </a:r>
            <a:br>
              <a:rPr lang="en-US" sz="2400" b="1">
                <a:latin typeface="Open Sans" panose="020B0606030504020204" pitchFamily="34" charset="0"/>
                <a:ea typeface="Open Sans" panose="020B0606030504020204" pitchFamily="34" charset="0"/>
                <a:cs typeface="Open Sans" panose="020B0606030504020204" pitchFamily="34" charset="0"/>
              </a:rPr>
            </a:br>
            <a:br>
              <a:rPr lang="en-US" sz="3200">
                <a:latin typeface="Open Sans" panose="020B0606030504020204" pitchFamily="34" charset="0"/>
                <a:ea typeface="Open Sans" panose="020B0606030504020204" pitchFamily="34" charset="0"/>
                <a:cs typeface="Open Sans" panose="020B0606030504020204" pitchFamily="34" charset="0"/>
              </a:rPr>
            </a:br>
            <a:endParaRPr lang="en-US" sz="3200">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a:extLst>
              <a:ext uri="{FF2B5EF4-FFF2-40B4-BE49-F238E27FC236}">
                <a16:creationId xmlns:a16="http://schemas.microsoft.com/office/drawing/2014/main" id="{8E8E4E46-210C-4F64-99C0-469508C68915}"/>
              </a:ext>
            </a:extLst>
          </p:cNvPr>
          <p:cNvSpPr/>
          <p:nvPr/>
        </p:nvSpPr>
        <p:spPr>
          <a:xfrm>
            <a:off x="4450813" y="238708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pic>
        <p:nvPicPr>
          <p:cNvPr id="4" name="Picture 4" descr="A person with collar shirt&#10;&#10;Description generated with high confidence">
            <a:extLst>
              <a:ext uri="{FF2B5EF4-FFF2-40B4-BE49-F238E27FC236}">
                <a16:creationId xmlns:a16="http://schemas.microsoft.com/office/drawing/2014/main" id="{DE703BB0-3EE7-498D-9E8B-54D033C419D8}"/>
              </a:ext>
            </a:extLst>
          </p:cNvPr>
          <p:cNvPicPr>
            <a:picLocks noChangeAspect="1"/>
          </p:cNvPicPr>
          <p:nvPr/>
        </p:nvPicPr>
        <p:blipFill rotWithShape="1">
          <a:blip r:embed="rId2"/>
          <a:srcRect l="476" r="-104" b="9565"/>
          <a:stretch/>
        </p:blipFill>
        <p:spPr>
          <a:xfrm>
            <a:off x="298299" y="1300139"/>
            <a:ext cx="8447814" cy="1834900"/>
          </a:xfrm>
          <a:prstGeom prst="rect">
            <a:avLst/>
          </a:prstGeom>
        </p:spPr>
      </p:pic>
      <p:sp>
        <p:nvSpPr>
          <p:cNvPr id="5" name="TextBox 4">
            <a:extLst>
              <a:ext uri="{FF2B5EF4-FFF2-40B4-BE49-F238E27FC236}">
                <a16:creationId xmlns:a16="http://schemas.microsoft.com/office/drawing/2014/main" id="{9B1DF41C-270D-4F2C-9F7A-59612F8657B0}"/>
              </a:ext>
            </a:extLst>
          </p:cNvPr>
          <p:cNvSpPr txBox="1"/>
          <p:nvPr/>
        </p:nvSpPr>
        <p:spPr>
          <a:xfrm>
            <a:off x="439910" y="3001724"/>
            <a:ext cx="21566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Open Sans"/>
                <a:cs typeface="Calibri"/>
              </a:rPr>
              <a:t>  </a:t>
            </a:r>
            <a:r>
              <a:rPr lang="en-US" sz="1600">
                <a:latin typeface="Open Sans"/>
                <a:cs typeface="Calibri"/>
              </a:rPr>
              <a:t>jlinn@results.org     </a:t>
            </a:r>
            <a:endParaRPr lang="en-US" sz="1600">
              <a:latin typeface="Open Sans"/>
            </a:endParaRPr>
          </a:p>
        </p:txBody>
      </p:sp>
      <p:sp>
        <p:nvSpPr>
          <p:cNvPr id="8" name="Slide Number Placeholder 6">
            <a:extLst>
              <a:ext uri="{FF2B5EF4-FFF2-40B4-BE49-F238E27FC236}">
                <a16:creationId xmlns:a16="http://schemas.microsoft.com/office/drawing/2014/main" id="{B3FEC77B-595A-41EF-A838-09DDAEB336FC}"/>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18</a:t>
            </a:fld>
            <a:endParaRPr lang="en-US">
              <a:solidFill>
                <a:schemeClr val="tx1"/>
              </a:solidFill>
            </a:endParaRPr>
          </a:p>
        </p:txBody>
      </p:sp>
      <p:sp>
        <p:nvSpPr>
          <p:cNvPr id="9" name="TextBox 8">
            <a:extLst>
              <a:ext uri="{FF2B5EF4-FFF2-40B4-BE49-F238E27FC236}">
                <a16:creationId xmlns:a16="http://schemas.microsoft.com/office/drawing/2014/main" id="{9F8BBC2A-9A5F-4C0B-8102-FF083E9F2CB3}"/>
              </a:ext>
            </a:extLst>
          </p:cNvPr>
          <p:cNvSpPr txBox="1"/>
          <p:nvPr/>
        </p:nvSpPr>
        <p:spPr>
          <a:xfrm>
            <a:off x="3243511" y="3032502"/>
            <a:ext cx="24146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Open Sans"/>
                <a:cs typeface="Calibri"/>
              </a:rPr>
              <a:t> </a:t>
            </a:r>
            <a:r>
              <a:rPr lang="en-US" sz="1600">
                <a:latin typeface="Open Sans"/>
                <a:cs typeface="Calibri"/>
              </a:rPr>
              <a:t> lmarchal@results.org </a:t>
            </a:r>
            <a:endParaRPr lang="en-US" sz="1600">
              <a:latin typeface="Open Sans"/>
            </a:endParaRPr>
          </a:p>
        </p:txBody>
      </p:sp>
      <p:sp>
        <p:nvSpPr>
          <p:cNvPr id="10" name="TextBox 9">
            <a:extLst>
              <a:ext uri="{FF2B5EF4-FFF2-40B4-BE49-F238E27FC236}">
                <a16:creationId xmlns:a16="http://schemas.microsoft.com/office/drawing/2014/main" id="{ADFD311D-AE41-40CF-A8B7-9B83DB65DD86}"/>
              </a:ext>
            </a:extLst>
          </p:cNvPr>
          <p:cNvSpPr txBox="1"/>
          <p:nvPr/>
        </p:nvSpPr>
        <p:spPr>
          <a:xfrm>
            <a:off x="6305089" y="3032502"/>
            <a:ext cx="265190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Open Sans"/>
                <a:cs typeface="Calibri"/>
              </a:rPr>
              <a:t>kpatterson@results.org</a:t>
            </a:r>
            <a:endParaRPr lang="en-US" sz="1600">
              <a:latin typeface="Open Sans"/>
            </a:endParaRPr>
          </a:p>
        </p:txBody>
      </p:sp>
    </p:spTree>
    <p:extLst>
      <p:ext uri="{BB962C8B-B14F-4D97-AF65-F5344CB8AC3E}">
        <p14:creationId xmlns:p14="http://schemas.microsoft.com/office/powerpoint/2010/main" val="3759416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DAD5D3C2-8209-4371-97C3-C5B8DE8633DC}"/>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19</a:t>
            </a:fld>
            <a:endParaRPr lang="en-US">
              <a:solidFill>
                <a:schemeClr val="tx1"/>
              </a:solidFill>
            </a:endParaRPr>
          </a:p>
        </p:txBody>
      </p:sp>
      <p:pic>
        <p:nvPicPr>
          <p:cNvPr id="7" name="Picture 6" descr="A picture containing logo&#10;&#10;Description automatically generated">
            <a:extLst>
              <a:ext uri="{FF2B5EF4-FFF2-40B4-BE49-F238E27FC236}">
                <a16:creationId xmlns:a16="http://schemas.microsoft.com/office/drawing/2014/main" id="{8A83B641-52CE-9C4D-8D34-E8E8517A6CD2}"/>
              </a:ext>
            </a:extLst>
          </p:cNvPr>
          <p:cNvPicPr>
            <a:picLocks noChangeAspect="1"/>
          </p:cNvPicPr>
          <p:nvPr/>
        </p:nvPicPr>
        <p:blipFill>
          <a:blip r:embed="rId2"/>
          <a:stretch>
            <a:fillRect/>
          </a:stretch>
        </p:blipFill>
        <p:spPr>
          <a:xfrm>
            <a:off x="1750531" y="766331"/>
            <a:ext cx="5642938" cy="3484849"/>
          </a:xfrm>
          <a:prstGeom prst="rect">
            <a:avLst/>
          </a:prstGeom>
        </p:spPr>
      </p:pic>
    </p:spTree>
    <p:extLst>
      <p:ext uri="{BB962C8B-B14F-4D97-AF65-F5344CB8AC3E}">
        <p14:creationId xmlns:p14="http://schemas.microsoft.com/office/powerpoint/2010/main" val="4079359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0AF678-9D00-4F4A-8358-C8698305689A}"/>
              </a:ext>
            </a:extLst>
          </p:cNvPr>
          <p:cNvSpPr>
            <a:spLocks noGrp="1"/>
          </p:cNvSpPr>
          <p:nvPr>
            <p:ph type="ctrTitle"/>
          </p:nvPr>
        </p:nvSpPr>
        <p:spPr>
          <a:xfrm>
            <a:off x="0" y="152401"/>
            <a:ext cx="7772400" cy="706170"/>
          </a:xfrm>
        </p:spPr>
        <p:txBody>
          <a:bodyPr>
            <a:normAutofit/>
          </a:bodyPr>
          <a:lstStyle/>
          <a:p>
            <a:r>
              <a:rPr lang="en-US" sz="3200" b="1">
                <a:latin typeface="Open Sans"/>
                <a:ea typeface="Open Sans" panose="020B0606030504020204" pitchFamily="34" charset="0"/>
                <a:cs typeface="Open Sans" panose="020B0606030504020204" pitchFamily="34" charset="0"/>
              </a:rPr>
              <a:t>RESULTS Anti-Oppression Values</a:t>
            </a:r>
          </a:p>
        </p:txBody>
      </p:sp>
      <p:sp>
        <p:nvSpPr>
          <p:cNvPr id="6" name="TextBox 5">
            <a:extLst>
              <a:ext uri="{FF2B5EF4-FFF2-40B4-BE49-F238E27FC236}">
                <a16:creationId xmlns:a16="http://schemas.microsoft.com/office/drawing/2014/main" id="{8AC52DA5-5208-446A-B31E-C4CC58F02086}"/>
              </a:ext>
            </a:extLst>
          </p:cNvPr>
          <p:cNvSpPr txBox="1"/>
          <p:nvPr/>
        </p:nvSpPr>
        <p:spPr>
          <a:xfrm>
            <a:off x="228600" y="911855"/>
            <a:ext cx="8589475" cy="369332"/>
          </a:xfrm>
          <a:prstGeom prst="rect">
            <a:avLst/>
          </a:prstGeom>
          <a:noFill/>
        </p:spPr>
        <p:txBody>
          <a:bodyPr wrap="square" rtlCol="0">
            <a:spAutoFit/>
          </a:bodyPr>
          <a:lstStyle/>
          <a:p>
            <a:r>
              <a:rPr lang="en-US"/>
              <a:t>​</a:t>
            </a:r>
            <a:endParaRPr lang="en-US" sz="1450">
              <a:latin typeface="Open Sans" panose="020B0606030504020204" pitchFamily="34" charset="0"/>
              <a:ea typeface="Open Sans" panose="020B0606030504020204" pitchFamily="34" charset="0"/>
              <a:cs typeface="Open Sans" panose="020B0606030504020204" pitchFamily="34" charset="0"/>
            </a:endParaRPr>
          </a:p>
        </p:txBody>
      </p:sp>
      <p:sp>
        <p:nvSpPr>
          <p:cNvPr id="7" name="Slide Number Placeholder 6">
            <a:extLst>
              <a:ext uri="{FF2B5EF4-FFF2-40B4-BE49-F238E27FC236}">
                <a16:creationId xmlns:a16="http://schemas.microsoft.com/office/drawing/2014/main" id="{F7ECAE2D-F405-4057-8663-19CAF04BACC7}"/>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2</a:t>
            </a:fld>
            <a:endParaRPr lang="en-US">
              <a:solidFill>
                <a:schemeClr val="tx1"/>
              </a:solidFill>
            </a:endParaRPr>
          </a:p>
        </p:txBody>
      </p:sp>
      <p:pic>
        <p:nvPicPr>
          <p:cNvPr id="2" name="Our Anti-Oppression Values.mp4" descr="Our Anti-Oppression Values.mp4">
            <a:hlinkClick r:id="" action="ppaction://media"/>
            <a:extLst>
              <a:ext uri="{FF2B5EF4-FFF2-40B4-BE49-F238E27FC236}">
                <a16:creationId xmlns:a16="http://schemas.microsoft.com/office/drawing/2014/main" id="{3FEC8680-5165-5A43-969E-A227CA2E81DC}"/>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25925" y="1096521"/>
            <a:ext cx="8492151" cy="3996242"/>
          </a:xfrm>
          <a:prstGeom prst="rect">
            <a:avLst/>
          </a:prstGeom>
          <a:ln>
            <a:solidFill>
              <a:schemeClr val="accent1"/>
            </a:solidFill>
          </a:ln>
        </p:spPr>
      </p:pic>
    </p:spTree>
    <p:extLst>
      <p:ext uri="{BB962C8B-B14F-4D97-AF65-F5344CB8AC3E}">
        <p14:creationId xmlns:p14="http://schemas.microsoft.com/office/powerpoint/2010/main" val="32954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601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8C50A-2D82-4605-906D-53290314EC4B}"/>
              </a:ext>
            </a:extLst>
          </p:cNvPr>
          <p:cNvSpPr>
            <a:spLocks noGrp="1"/>
          </p:cNvSpPr>
          <p:nvPr>
            <p:ph type="title"/>
          </p:nvPr>
        </p:nvSpPr>
        <p:spPr>
          <a:xfrm>
            <a:off x="659674" y="414307"/>
            <a:ext cx="5264331" cy="857250"/>
          </a:xfrm>
        </p:spPr>
        <p:txBody>
          <a:bodyPr>
            <a:normAutofit fontScale="90000"/>
          </a:bodyPr>
          <a:lstStyle/>
          <a:p>
            <a:r>
              <a:rPr lang="en-US" sz="3600" b="1">
                <a:latin typeface="Open Sans"/>
                <a:cs typeface="Calibri"/>
              </a:rPr>
              <a:t>Looking Ahead:</a:t>
            </a:r>
            <a:br>
              <a:rPr lang="en-US" sz="3600" b="1">
                <a:latin typeface="Open Sans"/>
                <a:cs typeface="Calibri"/>
              </a:rPr>
            </a:br>
            <a:r>
              <a:rPr lang="en-US" sz="3600" b="1">
                <a:latin typeface="Open Sans"/>
                <a:cs typeface="Calibri"/>
              </a:rPr>
              <a:t>First 100 Days Goals</a:t>
            </a:r>
            <a:endParaRPr lang="en-US" sz="3600" b="1">
              <a:latin typeface="Open Sans"/>
            </a:endParaRPr>
          </a:p>
        </p:txBody>
      </p:sp>
      <p:sp>
        <p:nvSpPr>
          <p:cNvPr id="11" name="TextBox 10">
            <a:extLst>
              <a:ext uri="{FF2B5EF4-FFF2-40B4-BE49-F238E27FC236}">
                <a16:creationId xmlns:a16="http://schemas.microsoft.com/office/drawing/2014/main" id="{A10BAB15-846B-4AF2-AEE9-105B6C65B59F}"/>
              </a:ext>
            </a:extLst>
          </p:cNvPr>
          <p:cNvSpPr txBox="1"/>
          <p:nvPr/>
        </p:nvSpPr>
        <p:spPr>
          <a:xfrm>
            <a:off x="452505" y="1828265"/>
            <a:ext cx="8175019" cy="28261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lvl="0" indent="-342900">
              <a:lnSpc>
                <a:spcPct val="114000"/>
              </a:lnSpc>
              <a:spcAft>
                <a:spcPts val="1200"/>
              </a:spcAft>
              <a:buFont typeface="+mj-lt"/>
              <a:buAutoNum type="arabicPeriod"/>
            </a:pPr>
            <a:r>
              <a:rPr lang="en-US" sz="2800">
                <a:latin typeface="Open Sans"/>
              </a:rPr>
              <a:t>Meet with all 100 Senate offices by May 1</a:t>
            </a:r>
          </a:p>
          <a:p>
            <a:pPr marL="342900" lvl="0" indent="-342900">
              <a:lnSpc>
                <a:spcPct val="114000"/>
              </a:lnSpc>
              <a:spcAft>
                <a:spcPts val="1200"/>
              </a:spcAft>
              <a:buFont typeface="+mj-lt"/>
              <a:buAutoNum type="arabicPeriod"/>
            </a:pPr>
            <a:r>
              <a:rPr lang="en-US" sz="2800">
                <a:latin typeface="Open Sans"/>
              </a:rPr>
              <a:t>Meet with 3/4 of the House offices by May 1</a:t>
            </a:r>
          </a:p>
          <a:p>
            <a:pPr marL="342900" indent="-342900">
              <a:lnSpc>
                <a:spcPct val="114000"/>
              </a:lnSpc>
              <a:spcAft>
                <a:spcPts val="1200"/>
              </a:spcAft>
              <a:buFont typeface="+mj-lt"/>
              <a:buAutoNum type="arabicPeriod"/>
            </a:pPr>
            <a:r>
              <a:rPr lang="en-US" sz="2800">
                <a:latin typeface="Open Sans"/>
              </a:rPr>
              <a:t>Build a cadre of new RESULTS leaders across all groups that amplifies the voices of people with lived experiences of poverty</a:t>
            </a:r>
            <a:endParaRPr lang="en-US" sz="2800">
              <a:latin typeface="Open Sans"/>
              <a:cs typeface="Calibri"/>
            </a:endParaRPr>
          </a:p>
        </p:txBody>
      </p:sp>
      <p:pic>
        <p:nvPicPr>
          <p:cNvPr id="3" name="Picture 2">
            <a:extLst>
              <a:ext uri="{FF2B5EF4-FFF2-40B4-BE49-F238E27FC236}">
                <a16:creationId xmlns:a16="http://schemas.microsoft.com/office/drawing/2014/main" id="{2F17102D-C815-0644-B342-5BC160D4C0C2}"/>
              </a:ext>
            </a:extLst>
          </p:cNvPr>
          <p:cNvPicPr>
            <a:picLocks noChangeAspect="1"/>
          </p:cNvPicPr>
          <p:nvPr/>
        </p:nvPicPr>
        <p:blipFill>
          <a:blip r:embed="rId2"/>
          <a:stretch>
            <a:fillRect/>
          </a:stretch>
        </p:blipFill>
        <p:spPr>
          <a:xfrm>
            <a:off x="6669405" y="319121"/>
            <a:ext cx="2022090" cy="1281902"/>
          </a:xfrm>
          <a:prstGeom prst="rect">
            <a:avLst/>
          </a:prstGeom>
        </p:spPr>
      </p:pic>
      <p:sp>
        <p:nvSpPr>
          <p:cNvPr id="7" name="Slide Number Placeholder 6">
            <a:extLst>
              <a:ext uri="{FF2B5EF4-FFF2-40B4-BE49-F238E27FC236}">
                <a16:creationId xmlns:a16="http://schemas.microsoft.com/office/drawing/2014/main" id="{D130013D-00E3-4E2E-855F-748762BC7A76}"/>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20</a:t>
            </a:fld>
            <a:endParaRPr lang="en-US">
              <a:solidFill>
                <a:schemeClr val="tx1"/>
              </a:solidFill>
            </a:endParaRPr>
          </a:p>
        </p:txBody>
      </p:sp>
    </p:spTree>
    <p:extLst>
      <p:ext uri="{BB962C8B-B14F-4D97-AF65-F5344CB8AC3E}">
        <p14:creationId xmlns:p14="http://schemas.microsoft.com/office/powerpoint/2010/main" val="1818352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68448A39-0698-5C49-99FF-AD0065D3BC45}"/>
              </a:ext>
            </a:extLst>
          </p:cNvPr>
          <p:cNvPicPr>
            <a:picLocks noChangeAspect="1"/>
          </p:cNvPicPr>
          <p:nvPr/>
        </p:nvPicPr>
        <p:blipFill>
          <a:blip r:embed="rId2"/>
          <a:stretch>
            <a:fillRect/>
          </a:stretch>
        </p:blipFill>
        <p:spPr>
          <a:xfrm>
            <a:off x="58189" y="211974"/>
            <a:ext cx="7683894" cy="4852555"/>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9742C499-C125-DC4D-80DA-8FEF1A171BBF}"/>
              </a:ext>
            </a:extLst>
          </p:cNvPr>
          <p:cNvPicPr>
            <a:picLocks noChangeAspect="1"/>
          </p:cNvPicPr>
          <p:nvPr/>
        </p:nvPicPr>
        <p:blipFill>
          <a:blip r:embed="rId3"/>
          <a:stretch>
            <a:fillRect/>
          </a:stretch>
        </p:blipFill>
        <p:spPr>
          <a:xfrm>
            <a:off x="6513418" y="4091618"/>
            <a:ext cx="906563" cy="210680"/>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EF8D5338-2BA8-1A4D-BCE0-392CAD633B3A}"/>
              </a:ext>
            </a:extLst>
          </p:cNvPr>
          <p:cNvPicPr>
            <a:picLocks noChangeAspect="1"/>
          </p:cNvPicPr>
          <p:nvPr/>
        </p:nvPicPr>
        <p:blipFill>
          <a:blip r:embed="rId4"/>
          <a:stretch>
            <a:fillRect/>
          </a:stretch>
        </p:blipFill>
        <p:spPr>
          <a:xfrm>
            <a:off x="7595467" y="2754630"/>
            <a:ext cx="984285" cy="2085225"/>
          </a:xfrm>
          <a:prstGeom prst="rect">
            <a:avLst/>
          </a:prstGeom>
        </p:spPr>
      </p:pic>
      <p:sp>
        <p:nvSpPr>
          <p:cNvPr id="7" name="TextBox 6">
            <a:extLst>
              <a:ext uri="{FF2B5EF4-FFF2-40B4-BE49-F238E27FC236}">
                <a16:creationId xmlns:a16="http://schemas.microsoft.com/office/drawing/2014/main" id="{7742AC7C-66AD-9447-B735-D30E324784AD}"/>
              </a:ext>
            </a:extLst>
          </p:cNvPr>
          <p:cNvSpPr txBox="1"/>
          <p:nvPr/>
        </p:nvSpPr>
        <p:spPr>
          <a:xfrm>
            <a:off x="7527347" y="2030635"/>
            <a:ext cx="1392209" cy="523220"/>
          </a:xfrm>
          <a:prstGeom prst="rect">
            <a:avLst/>
          </a:prstGeom>
          <a:noFill/>
        </p:spPr>
        <p:txBody>
          <a:bodyPr wrap="square" rtlCol="0">
            <a:spAutoFit/>
          </a:bodyPr>
          <a:lstStyle/>
          <a:p>
            <a:r>
              <a:rPr lang="en-US" sz="1400">
                <a:latin typeface="Open Sans" panose="020B0606030504020204" pitchFamily="34" charset="0"/>
                <a:ea typeface="Open Sans" panose="020B0606030504020204" pitchFamily="34" charset="0"/>
                <a:cs typeface="Open Sans" panose="020B0606030504020204" pitchFamily="34" charset="0"/>
              </a:rPr>
              <a:t>Total Meetings: </a:t>
            </a:r>
            <a:r>
              <a:rPr lang="en-US" sz="1400" b="1">
                <a:latin typeface="Open Sans" panose="020B0606030504020204" pitchFamily="34" charset="0"/>
                <a:ea typeface="Open Sans" panose="020B0606030504020204" pitchFamily="34" charset="0"/>
                <a:cs typeface="Open Sans" panose="020B0606030504020204" pitchFamily="34" charset="0"/>
              </a:rPr>
              <a:t>301</a:t>
            </a:r>
          </a:p>
        </p:txBody>
      </p:sp>
      <p:sp>
        <p:nvSpPr>
          <p:cNvPr id="8" name="Slide Number Placeholder 6">
            <a:extLst>
              <a:ext uri="{FF2B5EF4-FFF2-40B4-BE49-F238E27FC236}">
                <a16:creationId xmlns:a16="http://schemas.microsoft.com/office/drawing/2014/main" id="{9124D8BA-2323-44CA-A735-1714D3BFDC23}"/>
              </a:ext>
            </a:extLst>
          </p:cNvPr>
          <p:cNvSpPr>
            <a:spLocks noGrp="1"/>
          </p:cNvSpPr>
          <p:nvPr>
            <p:ph type="sldNum" sz="quarter" idx="12"/>
          </p:nvPr>
        </p:nvSpPr>
        <p:spPr>
          <a:xfrm>
            <a:off x="0" y="2577"/>
            <a:ext cx="457200" cy="273844"/>
          </a:xfrm>
        </p:spPr>
        <p:txBody>
          <a:bodyPr/>
          <a:lstStyle/>
          <a:p>
            <a:fld id="{307E6868-079E-1649-B8D1-459B42CE4DE3}" type="slidenum">
              <a:rPr lang="en-US" dirty="0" smtClean="0">
                <a:solidFill>
                  <a:schemeClr val="tx1"/>
                </a:solidFill>
              </a:rPr>
              <a:t>21</a:t>
            </a:fld>
            <a:endParaRPr lang="en-US">
              <a:solidFill>
                <a:schemeClr val="tx1"/>
              </a:solidFill>
            </a:endParaRPr>
          </a:p>
        </p:txBody>
      </p:sp>
    </p:spTree>
    <p:extLst>
      <p:ext uri="{BB962C8B-B14F-4D97-AF65-F5344CB8AC3E}">
        <p14:creationId xmlns:p14="http://schemas.microsoft.com/office/powerpoint/2010/main" val="2138897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8C50A-2D82-4605-906D-53290314EC4B}"/>
              </a:ext>
            </a:extLst>
          </p:cNvPr>
          <p:cNvSpPr>
            <a:spLocks noGrp="1"/>
          </p:cNvSpPr>
          <p:nvPr>
            <p:ph type="title"/>
          </p:nvPr>
        </p:nvSpPr>
        <p:spPr>
          <a:xfrm>
            <a:off x="738181" y="128328"/>
            <a:ext cx="5264331" cy="857250"/>
          </a:xfrm>
        </p:spPr>
        <p:txBody>
          <a:bodyPr>
            <a:normAutofit fontScale="90000"/>
          </a:bodyPr>
          <a:lstStyle/>
          <a:p>
            <a:r>
              <a:rPr lang="en-US" sz="3600" b="1">
                <a:latin typeface="Open Sans"/>
                <a:cs typeface="Calibri"/>
              </a:rPr>
              <a:t>2021 Group Roadmaps</a:t>
            </a:r>
            <a:endParaRPr lang="en-US" sz="3600" b="1">
              <a:latin typeface="Open Sans"/>
            </a:endParaRPr>
          </a:p>
        </p:txBody>
      </p:sp>
      <p:sp>
        <p:nvSpPr>
          <p:cNvPr id="11" name="TextBox 10">
            <a:extLst>
              <a:ext uri="{FF2B5EF4-FFF2-40B4-BE49-F238E27FC236}">
                <a16:creationId xmlns:a16="http://schemas.microsoft.com/office/drawing/2014/main" id="{A10BAB15-846B-4AF2-AEE9-105B6C65B59F}"/>
              </a:ext>
            </a:extLst>
          </p:cNvPr>
          <p:cNvSpPr txBox="1"/>
          <p:nvPr/>
        </p:nvSpPr>
        <p:spPr>
          <a:xfrm>
            <a:off x="77973" y="1153125"/>
            <a:ext cx="8464220" cy="30671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4163" lvl="1">
              <a:lnSpc>
                <a:spcPct val="114000"/>
              </a:lnSpc>
              <a:spcAft>
                <a:spcPts val="1200"/>
              </a:spcAft>
            </a:pPr>
            <a:r>
              <a:rPr lang="en-US" sz="2800">
                <a:latin typeface="Open Sans"/>
                <a:cs typeface="Calibri"/>
              </a:rPr>
              <a:t>Put those Roadmaps into action!</a:t>
            </a:r>
          </a:p>
          <a:p>
            <a:pPr marL="569913" lvl="1" indent="-285750">
              <a:lnSpc>
                <a:spcPct val="114000"/>
              </a:lnSpc>
              <a:spcAft>
                <a:spcPts val="1200"/>
              </a:spcAft>
              <a:buFont typeface="Arial"/>
              <a:buChar char="•"/>
            </a:pPr>
            <a:r>
              <a:rPr lang="en-US">
                <a:latin typeface="Open Sans"/>
                <a:cs typeface="Calibri"/>
              </a:rPr>
              <a:t>Start with lobby meeting requests</a:t>
            </a:r>
          </a:p>
          <a:p>
            <a:pPr marL="569913" lvl="1" indent="-285750">
              <a:lnSpc>
                <a:spcPct val="114000"/>
              </a:lnSpc>
              <a:spcAft>
                <a:spcPts val="1200"/>
              </a:spcAft>
              <a:buFont typeface="Arial"/>
              <a:buChar char="•"/>
            </a:pPr>
            <a:r>
              <a:rPr lang="en-US">
                <a:latin typeface="Open Sans"/>
                <a:cs typeface="Calibri"/>
              </a:rPr>
              <a:t>Find Group Roadmap resources at: </a:t>
            </a:r>
            <a:r>
              <a:rPr lang="en-US">
                <a:latin typeface="Open Sans"/>
                <a:cs typeface="Calibri"/>
                <a:hlinkClick r:id="rId2"/>
              </a:rPr>
              <a:t>https://results.org/volunteers/outreach-planning/</a:t>
            </a:r>
            <a:r>
              <a:rPr lang="en-US">
                <a:latin typeface="Open Sans"/>
                <a:cs typeface="Calibri"/>
              </a:rPr>
              <a:t> (under “My group wants to make our plans”)</a:t>
            </a:r>
          </a:p>
          <a:p>
            <a:pPr marL="569913" lvl="1" indent="-285750">
              <a:lnSpc>
                <a:spcPct val="114000"/>
              </a:lnSpc>
              <a:spcAft>
                <a:spcPts val="1200"/>
              </a:spcAft>
              <a:buFont typeface="Arial"/>
              <a:buChar char="•"/>
            </a:pPr>
            <a:r>
              <a:rPr lang="en-US">
                <a:latin typeface="Open Sans"/>
                <a:cs typeface="Calibri"/>
              </a:rPr>
              <a:t>If you haven’t already, please complete your Roadmaps.</a:t>
            </a:r>
            <a:endParaRPr lang="en-US" b="1">
              <a:latin typeface="Open Sans"/>
              <a:cs typeface="Calibri"/>
            </a:endParaRPr>
          </a:p>
          <a:p>
            <a:pPr marL="569913" lvl="1" indent="-285750">
              <a:lnSpc>
                <a:spcPct val="114000"/>
              </a:lnSpc>
              <a:spcAft>
                <a:spcPts val="1200"/>
              </a:spcAft>
              <a:buFont typeface="Arial"/>
              <a:buChar char="•"/>
            </a:pPr>
            <a:r>
              <a:rPr lang="en-US">
                <a:latin typeface="Open Sans"/>
                <a:cs typeface="Calibri"/>
              </a:rPr>
              <a:t>If you have questions, please contact Jos Linn at </a:t>
            </a:r>
            <a:r>
              <a:rPr lang="en-US">
                <a:latin typeface="Open Sans"/>
                <a:cs typeface="Calibri"/>
                <a:hlinkClick r:id="rId3"/>
              </a:rPr>
              <a:t>jlinn@results.org</a:t>
            </a:r>
            <a:r>
              <a:rPr lang="en-US">
                <a:latin typeface="Open Sans"/>
                <a:cs typeface="Calibri"/>
              </a:rPr>
              <a:t> or 202.783.4800, x. 203.</a:t>
            </a:r>
          </a:p>
        </p:txBody>
      </p:sp>
      <p:sp>
        <p:nvSpPr>
          <p:cNvPr id="6" name="Slide Number Placeholder 6">
            <a:extLst>
              <a:ext uri="{FF2B5EF4-FFF2-40B4-BE49-F238E27FC236}">
                <a16:creationId xmlns:a16="http://schemas.microsoft.com/office/drawing/2014/main" id="{DAD5D3C2-8209-4371-97C3-C5B8DE8633DC}"/>
              </a:ext>
            </a:extLst>
          </p:cNvPr>
          <p:cNvSpPr>
            <a:spLocks noGrp="1"/>
          </p:cNvSpPr>
          <p:nvPr>
            <p:ph type="sldNum" sz="quarter" idx="12"/>
          </p:nvPr>
        </p:nvSpPr>
        <p:spPr>
          <a:xfrm>
            <a:off x="-4695" y="45277"/>
            <a:ext cx="457200" cy="273844"/>
          </a:xfrm>
        </p:spPr>
        <p:txBody>
          <a:bodyPr/>
          <a:lstStyle/>
          <a:p>
            <a:fld id="{307E6868-079E-1649-B8D1-459B42CE4DE3}" type="slidenum">
              <a:rPr lang="en-US" dirty="0" smtClean="0">
                <a:solidFill>
                  <a:schemeClr val="tx1"/>
                </a:solidFill>
              </a:rPr>
              <a:t>22</a:t>
            </a:fld>
            <a:endParaRPr lang="en-US">
              <a:solidFill>
                <a:schemeClr val="tx1"/>
              </a:solidFill>
            </a:endParaRPr>
          </a:p>
        </p:txBody>
      </p:sp>
      <p:pic>
        <p:nvPicPr>
          <p:cNvPr id="3" name="Picture 2">
            <a:extLst>
              <a:ext uri="{FF2B5EF4-FFF2-40B4-BE49-F238E27FC236}">
                <a16:creationId xmlns:a16="http://schemas.microsoft.com/office/drawing/2014/main" id="{2F17102D-C815-0644-B342-5BC160D4C0C2}"/>
              </a:ext>
            </a:extLst>
          </p:cNvPr>
          <p:cNvPicPr>
            <a:picLocks noChangeAspect="1"/>
          </p:cNvPicPr>
          <p:nvPr/>
        </p:nvPicPr>
        <p:blipFill>
          <a:blip r:embed="rId4"/>
          <a:stretch>
            <a:fillRect/>
          </a:stretch>
        </p:blipFill>
        <p:spPr>
          <a:xfrm>
            <a:off x="6669405" y="319121"/>
            <a:ext cx="2022090" cy="1281902"/>
          </a:xfrm>
          <a:prstGeom prst="rect">
            <a:avLst/>
          </a:prstGeom>
        </p:spPr>
      </p:pic>
    </p:spTree>
    <p:extLst>
      <p:ext uri="{BB962C8B-B14F-4D97-AF65-F5344CB8AC3E}">
        <p14:creationId xmlns:p14="http://schemas.microsoft.com/office/powerpoint/2010/main" val="388841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79695A-E3A7-4CA4-BB26-6641DF7FA228}"/>
              </a:ext>
            </a:extLst>
          </p:cNvPr>
          <p:cNvSpPr/>
          <p:nvPr/>
        </p:nvSpPr>
        <p:spPr>
          <a:xfrm>
            <a:off x="547084" y="2281204"/>
            <a:ext cx="8020050" cy="2543175"/>
          </a:xfrm>
          <a:prstGeom prst="rect">
            <a:avLst/>
          </a:prstGeom>
          <a:solidFill>
            <a:srgbClr val="29B5CF"/>
          </a:solidFill>
          <a:ln>
            <a:solidFill>
              <a:srgbClr val="29B5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6">
            <a:extLst>
              <a:ext uri="{FF2B5EF4-FFF2-40B4-BE49-F238E27FC236}">
                <a16:creationId xmlns:a16="http://schemas.microsoft.com/office/drawing/2014/main" id="{DAD5D3C2-8209-4371-97C3-C5B8DE8633DC}"/>
              </a:ext>
            </a:extLst>
          </p:cNvPr>
          <p:cNvSpPr>
            <a:spLocks noGrp="1"/>
          </p:cNvSpPr>
          <p:nvPr>
            <p:ph type="sldNum" sz="quarter" idx="12"/>
          </p:nvPr>
        </p:nvSpPr>
        <p:spPr>
          <a:xfrm>
            <a:off x="-4695" y="45277"/>
            <a:ext cx="457200" cy="273844"/>
          </a:xfrm>
        </p:spPr>
        <p:txBody>
          <a:bodyPr/>
          <a:lstStyle/>
          <a:p>
            <a:fld id="{307E6868-079E-1649-B8D1-459B42CE4DE3}" type="slidenum">
              <a:rPr lang="en-US" dirty="0" smtClean="0">
                <a:solidFill>
                  <a:schemeClr val="tx1"/>
                </a:solidFill>
              </a:rPr>
              <a:t>23</a:t>
            </a:fld>
            <a:endParaRPr lang="en-US">
              <a:solidFill>
                <a:schemeClr val="tx1"/>
              </a:solidFill>
            </a:endParaRPr>
          </a:p>
        </p:txBody>
      </p:sp>
      <p:pic>
        <p:nvPicPr>
          <p:cNvPr id="3" name="Picture 2">
            <a:extLst>
              <a:ext uri="{FF2B5EF4-FFF2-40B4-BE49-F238E27FC236}">
                <a16:creationId xmlns:a16="http://schemas.microsoft.com/office/drawing/2014/main" id="{2F17102D-C815-0644-B342-5BC160D4C0C2}"/>
              </a:ext>
            </a:extLst>
          </p:cNvPr>
          <p:cNvPicPr>
            <a:picLocks noChangeAspect="1"/>
          </p:cNvPicPr>
          <p:nvPr/>
        </p:nvPicPr>
        <p:blipFill>
          <a:blip r:embed="rId2"/>
          <a:stretch>
            <a:fillRect/>
          </a:stretch>
        </p:blipFill>
        <p:spPr>
          <a:xfrm>
            <a:off x="6669405" y="319121"/>
            <a:ext cx="2022090" cy="1281902"/>
          </a:xfrm>
          <a:prstGeom prst="rect">
            <a:avLst/>
          </a:prstGeom>
        </p:spPr>
      </p:pic>
      <p:sp>
        <p:nvSpPr>
          <p:cNvPr id="7" name="TextBox 6">
            <a:extLst>
              <a:ext uri="{FF2B5EF4-FFF2-40B4-BE49-F238E27FC236}">
                <a16:creationId xmlns:a16="http://schemas.microsoft.com/office/drawing/2014/main" id="{5D4DDCA8-44B3-4E66-BD35-F9FA47495CB9}"/>
              </a:ext>
            </a:extLst>
          </p:cNvPr>
          <p:cNvSpPr txBox="1"/>
          <p:nvPr/>
        </p:nvSpPr>
        <p:spPr>
          <a:xfrm>
            <a:off x="346522" y="182199"/>
            <a:ext cx="6216900" cy="2284215"/>
          </a:xfrm>
          <a:prstGeom prst="rect">
            <a:avLst/>
          </a:prstGeom>
          <a:noFill/>
        </p:spPr>
        <p:txBody>
          <a:bodyPr wrap="square" lIns="91440" tIns="45720" rIns="91440" bIns="45720" rtlCol="0" anchor="t">
            <a:spAutoFit/>
          </a:bodyPr>
          <a:lstStyle/>
          <a:p>
            <a:pPr algn="ctr">
              <a:lnSpc>
                <a:spcPct val="114000"/>
              </a:lnSpc>
            </a:pPr>
            <a:r>
              <a:rPr lang="en-US" sz="2400" b="1">
                <a:solidFill>
                  <a:srgbClr val="D50032"/>
                </a:solidFill>
                <a:latin typeface="Open Sans"/>
                <a:ea typeface="Open Sans" panose="020B0606030504020204" pitchFamily="34" charset="0"/>
                <a:cs typeface="Open Sans" panose="020B0606030504020204" pitchFamily="34" charset="0"/>
              </a:rPr>
              <a:t>JOIN US!</a:t>
            </a:r>
            <a:br>
              <a:rPr lang="en-US" sz="2400" b="1">
                <a:latin typeface="Open Sans" panose="020B0606030504020204" pitchFamily="34" charset="0"/>
                <a:ea typeface="Open Sans" panose="020B0606030504020204" pitchFamily="34" charset="0"/>
                <a:cs typeface="Open Sans" panose="020B0606030504020204" pitchFamily="34" charset="0"/>
              </a:rPr>
            </a:br>
            <a:r>
              <a:rPr lang="en-US" sz="2400" b="1">
                <a:latin typeface="Open Sans"/>
                <a:ea typeface="Open Sans" panose="020B0606030504020204" pitchFamily="34" charset="0"/>
                <a:cs typeface="Open Sans" panose="020B0606030504020204" pitchFamily="34" charset="0"/>
              </a:rPr>
              <a:t>First 100 Days Kickoff Virtual Event</a:t>
            </a:r>
          </a:p>
          <a:p>
            <a:pPr algn="ctr">
              <a:lnSpc>
                <a:spcPct val="114000"/>
              </a:lnSpc>
            </a:pPr>
            <a:r>
              <a:rPr lang="en-US" sz="2400">
                <a:latin typeface="Open Sans"/>
                <a:ea typeface="Open Sans" panose="020B0606030504020204" pitchFamily="34" charset="0"/>
                <a:cs typeface="Open Sans" panose="020B0606030504020204" pitchFamily="34" charset="0"/>
              </a:rPr>
              <a:t>Saturday, February 6</a:t>
            </a:r>
          </a:p>
          <a:p>
            <a:pPr algn="ctr">
              <a:lnSpc>
                <a:spcPct val="114000"/>
              </a:lnSpc>
              <a:spcAft>
                <a:spcPts val="1800"/>
              </a:spcAft>
            </a:pPr>
            <a:r>
              <a:rPr lang="en-US" sz="2400">
                <a:latin typeface="Open Sans"/>
                <a:ea typeface="Open Sans" panose="020B0606030504020204" pitchFamily="34" charset="0"/>
                <a:cs typeface="Open Sans" panose="020B0606030504020204" pitchFamily="34" charset="0"/>
              </a:rPr>
              <a:t>1:00 pm ET – 5:00pm ET</a:t>
            </a:r>
          </a:p>
          <a:p>
            <a:endParaRPr lang="en-US"/>
          </a:p>
        </p:txBody>
      </p:sp>
      <p:sp>
        <p:nvSpPr>
          <p:cNvPr id="9" name="TextBox 8">
            <a:extLst>
              <a:ext uri="{FF2B5EF4-FFF2-40B4-BE49-F238E27FC236}">
                <a16:creationId xmlns:a16="http://schemas.microsoft.com/office/drawing/2014/main" id="{EF2D600D-372E-4E8B-B520-FECB34B0D1D4}"/>
              </a:ext>
            </a:extLst>
          </p:cNvPr>
          <p:cNvSpPr txBox="1"/>
          <p:nvPr/>
        </p:nvSpPr>
        <p:spPr>
          <a:xfrm>
            <a:off x="470883" y="2747260"/>
            <a:ext cx="8126033" cy="1415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1200"/>
              </a:spcAft>
            </a:pPr>
            <a:r>
              <a:rPr lang="en-US" sz="3200" b="1">
                <a:latin typeface="Open Sans" panose="020B0606030504020204" pitchFamily="34" charset="0"/>
                <a:ea typeface="Open Sans" panose="020B0606030504020204" pitchFamily="34" charset="0"/>
                <a:cs typeface="Open Sans" panose="020B0606030504020204" pitchFamily="34" charset="0"/>
              </a:rPr>
              <a:t>Register today at:</a:t>
            </a:r>
          </a:p>
          <a:p>
            <a:pPr algn="ctr">
              <a:spcAft>
                <a:spcPts val="1200"/>
              </a:spcAft>
            </a:pPr>
            <a:r>
              <a:rPr lang="en-US" sz="4400" b="1">
                <a:solidFill>
                  <a:schemeClr val="bg1"/>
                </a:solidFill>
                <a:latin typeface="Open Sans"/>
                <a:ea typeface="+mn-lt"/>
                <a:cs typeface="+mn-lt"/>
              </a:rPr>
              <a:t>results.org/first100days</a:t>
            </a:r>
          </a:p>
        </p:txBody>
      </p:sp>
    </p:spTree>
    <p:extLst>
      <p:ext uri="{BB962C8B-B14F-4D97-AF65-F5344CB8AC3E}">
        <p14:creationId xmlns:p14="http://schemas.microsoft.com/office/powerpoint/2010/main" val="540680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EFAD-4677-44FA-8C00-26E551A08E43}"/>
              </a:ext>
            </a:extLst>
          </p:cNvPr>
          <p:cNvSpPr>
            <a:spLocks noGrp="1"/>
          </p:cNvSpPr>
          <p:nvPr>
            <p:ph type="title"/>
          </p:nvPr>
        </p:nvSpPr>
        <p:spPr>
          <a:xfrm>
            <a:off x="595167" y="29993"/>
            <a:ext cx="7401491" cy="857250"/>
          </a:xfrm>
        </p:spPr>
        <p:txBody>
          <a:bodyPr vert="horz" lIns="91440" tIns="45720" rIns="91440" bIns="45720" rtlCol="0" anchor="ctr">
            <a:noAutofit/>
          </a:bodyPr>
          <a:lstStyle/>
          <a:p>
            <a:r>
              <a:rPr lang="en-US" sz="3200" b="1">
                <a:latin typeface="Open Sans"/>
              </a:rPr>
              <a:t>Welcome RESULTS Advocates</a:t>
            </a:r>
            <a:endParaRPr lang="en-US" sz="3200"/>
          </a:p>
        </p:txBody>
      </p:sp>
      <p:sp>
        <p:nvSpPr>
          <p:cNvPr id="9" name="Slide Number Placeholder 6">
            <a:extLst>
              <a:ext uri="{FF2B5EF4-FFF2-40B4-BE49-F238E27FC236}">
                <a16:creationId xmlns:a16="http://schemas.microsoft.com/office/drawing/2014/main" id="{8B853D6A-9C6F-404C-BB3B-FF8DB46A0302}"/>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24</a:t>
            </a:fld>
            <a:endParaRPr lang="en-US">
              <a:solidFill>
                <a:schemeClr val="tx1"/>
              </a:solidFill>
            </a:endParaRPr>
          </a:p>
        </p:txBody>
      </p:sp>
      <p:sp>
        <p:nvSpPr>
          <p:cNvPr id="4" name="TextBox 3">
            <a:extLst>
              <a:ext uri="{FF2B5EF4-FFF2-40B4-BE49-F238E27FC236}">
                <a16:creationId xmlns:a16="http://schemas.microsoft.com/office/drawing/2014/main" id="{A7D24BB9-9010-46CA-846B-A2B502D3FB04}"/>
              </a:ext>
            </a:extLst>
          </p:cNvPr>
          <p:cNvSpPr txBox="1"/>
          <p:nvPr/>
        </p:nvSpPr>
        <p:spPr>
          <a:xfrm>
            <a:off x="-4897" y="853126"/>
            <a:ext cx="3332250"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err="1">
                <a:latin typeface="Open sans"/>
                <a:ea typeface="+mn-lt"/>
                <a:cs typeface="+mn-lt"/>
              </a:rPr>
              <a:t>Sheah</a:t>
            </a:r>
            <a:r>
              <a:rPr lang="en-US" sz="1400">
                <a:latin typeface="Open sans"/>
                <a:ea typeface="+mn-lt"/>
                <a:cs typeface="+mn-lt"/>
              </a:rPr>
              <a:t> Ableman – Kingston, NH </a:t>
            </a:r>
            <a:endParaRPr lang="en-US">
              <a:cs typeface="Calibri"/>
            </a:endParaRPr>
          </a:p>
          <a:p>
            <a:pPr algn="ctr"/>
            <a:r>
              <a:rPr lang="en-US" sz="1400">
                <a:latin typeface="Open sans"/>
                <a:ea typeface="+mn-lt"/>
                <a:cs typeface="+mn-lt"/>
              </a:rPr>
              <a:t>Shiza Ashraf – Sacramento, CA</a:t>
            </a:r>
            <a:endParaRPr lang="en-US" sz="1400">
              <a:latin typeface="Open sans"/>
            </a:endParaRPr>
          </a:p>
          <a:p>
            <a:pPr algn="ctr"/>
            <a:r>
              <a:rPr lang="en-US" sz="1400">
                <a:latin typeface="Open sans"/>
                <a:ea typeface="+mn-lt"/>
                <a:cs typeface="+mn-lt"/>
              </a:rPr>
              <a:t>Posa Aswani - Minneapolis, MN</a:t>
            </a:r>
          </a:p>
          <a:p>
            <a:pPr algn="ctr"/>
            <a:r>
              <a:rPr lang="en-US" sz="1400">
                <a:latin typeface="Open sans"/>
                <a:ea typeface="+mn-lt"/>
                <a:cs typeface="+mn-lt"/>
              </a:rPr>
              <a:t>Jeanette Augustine – Philadelphia, PA</a:t>
            </a:r>
            <a:endParaRPr lang="en-US" sz="1400">
              <a:latin typeface="Open sans"/>
            </a:endParaRPr>
          </a:p>
          <a:p>
            <a:pPr algn="ctr"/>
            <a:r>
              <a:rPr lang="en-US" sz="1400">
                <a:latin typeface="Open sans"/>
                <a:ea typeface="+mn-lt"/>
                <a:cs typeface="+mn-lt"/>
              </a:rPr>
              <a:t>Yuliza Avelar – North Brunswick, NJ</a:t>
            </a:r>
            <a:endParaRPr lang="en-US" sz="1400">
              <a:latin typeface="Open sans"/>
            </a:endParaRPr>
          </a:p>
          <a:p>
            <a:pPr algn="ctr"/>
            <a:r>
              <a:rPr lang="en-US" sz="1400">
                <a:latin typeface="Open sans"/>
                <a:ea typeface="+mn-lt"/>
                <a:cs typeface="+mn-lt"/>
              </a:rPr>
              <a:t>Patience Babcock – Schertz, TX</a:t>
            </a:r>
            <a:endParaRPr lang="en-US" sz="1400">
              <a:latin typeface="Open sans"/>
            </a:endParaRPr>
          </a:p>
          <a:p>
            <a:pPr algn="ctr"/>
            <a:r>
              <a:rPr lang="en-US" sz="1400">
                <a:latin typeface="Open sans"/>
                <a:ea typeface="+mn-lt"/>
                <a:cs typeface="+mn-lt"/>
              </a:rPr>
              <a:t>Thanh Bach - San Jose, CA</a:t>
            </a:r>
            <a:endParaRPr lang="en-US" sz="1400">
              <a:latin typeface="Open sans"/>
            </a:endParaRPr>
          </a:p>
          <a:p>
            <a:pPr algn="ctr"/>
            <a:r>
              <a:rPr lang="en-US" sz="1400">
                <a:latin typeface="Open sans"/>
                <a:ea typeface="+mn-lt"/>
                <a:cs typeface="+mn-lt"/>
              </a:rPr>
              <a:t>Daniel Becirevic - Garland, TX</a:t>
            </a:r>
            <a:endParaRPr lang="en-US" sz="1400">
              <a:latin typeface="Open sans"/>
            </a:endParaRPr>
          </a:p>
          <a:p>
            <a:pPr algn="ctr"/>
            <a:r>
              <a:rPr lang="en-US" sz="1400">
                <a:latin typeface="Open sans"/>
                <a:ea typeface="+mn-lt"/>
                <a:cs typeface="+mn-lt"/>
              </a:rPr>
              <a:t>Liam Becker – Triangle, NC</a:t>
            </a:r>
            <a:endParaRPr lang="en-US" sz="1400">
              <a:latin typeface="Open sans"/>
            </a:endParaRPr>
          </a:p>
          <a:p>
            <a:pPr algn="ctr"/>
            <a:r>
              <a:rPr lang="en-US" sz="1400">
                <a:latin typeface="Open sans"/>
                <a:ea typeface="+mn-lt"/>
                <a:cs typeface="+mn-lt"/>
              </a:rPr>
              <a:t>Lindsay Behen – Pittsburg, PA</a:t>
            </a:r>
          </a:p>
          <a:p>
            <a:pPr algn="ctr"/>
            <a:r>
              <a:rPr lang="en-US" sz="1400">
                <a:latin typeface="Open sans"/>
                <a:ea typeface="+mn-lt"/>
                <a:cs typeface="+mn-lt"/>
              </a:rPr>
              <a:t>Stephen </a:t>
            </a:r>
            <a:r>
              <a:rPr lang="en-US" sz="1400" err="1">
                <a:latin typeface="Open sans"/>
                <a:ea typeface="+mn-lt"/>
                <a:cs typeface="+mn-lt"/>
              </a:rPr>
              <a:t>Benchik</a:t>
            </a:r>
            <a:r>
              <a:rPr lang="en-US" sz="1400">
                <a:latin typeface="Open sans"/>
                <a:ea typeface="+mn-lt"/>
                <a:cs typeface="+mn-lt"/>
              </a:rPr>
              <a:t> – Denver, CO</a:t>
            </a:r>
            <a:endParaRPr lang="en-US" sz="1400">
              <a:latin typeface="Open sans"/>
            </a:endParaRPr>
          </a:p>
          <a:p>
            <a:pPr algn="ctr"/>
            <a:r>
              <a:rPr lang="en-US" sz="1400">
                <a:latin typeface="Open sans"/>
                <a:ea typeface="+mn-lt"/>
                <a:cs typeface="+mn-lt"/>
              </a:rPr>
              <a:t>Bayley Borowy - Clinton Township, MI   </a:t>
            </a:r>
            <a:endParaRPr lang="en-US" sz="1400">
              <a:latin typeface="Open sans"/>
            </a:endParaRPr>
          </a:p>
          <a:p>
            <a:pPr algn="ctr"/>
            <a:r>
              <a:rPr lang="en-US" sz="1400">
                <a:latin typeface="Open sans"/>
                <a:ea typeface="+mn-lt"/>
                <a:cs typeface="+mn-lt"/>
              </a:rPr>
              <a:t>Georges </a:t>
            </a:r>
            <a:r>
              <a:rPr lang="en-US" sz="1400" err="1">
                <a:latin typeface="Open sans"/>
                <a:ea typeface="+mn-lt"/>
                <a:cs typeface="+mn-lt"/>
              </a:rPr>
              <a:t>Buhamba</a:t>
            </a:r>
            <a:r>
              <a:rPr lang="en-US" sz="1400">
                <a:latin typeface="Open sans"/>
                <a:ea typeface="+mn-lt"/>
                <a:cs typeface="+mn-lt"/>
              </a:rPr>
              <a:t> Hamba –   Detroit, MI</a:t>
            </a:r>
            <a:endParaRPr lang="en-US" sz="1400">
              <a:latin typeface="Open sans"/>
            </a:endParaRPr>
          </a:p>
          <a:p>
            <a:pPr algn="ctr"/>
            <a:r>
              <a:rPr lang="en-US" sz="1400">
                <a:latin typeface="Open sans"/>
                <a:ea typeface="+mn-lt"/>
                <a:cs typeface="+mn-lt"/>
              </a:rPr>
              <a:t>Carmen Carias – Houston, TX</a:t>
            </a:r>
          </a:p>
          <a:p>
            <a:pPr algn="ctr"/>
            <a:r>
              <a:rPr lang="en-US" sz="1400">
                <a:latin typeface="Open sans"/>
                <a:ea typeface="+mn-lt"/>
                <a:cs typeface="+mn-lt"/>
              </a:rPr>
              <a:t>Marcelina Ceniceros - Iowa City, IA</a:t>
            </a:r>
          </a:p>
          <a:p>
            <a:pPr algn="ctr"/>
            <a:r>
              <a:rPr lang="en-US" sz="1400">
                <a:ea typeface="+mn-lt"/>
                <a:cs typeface="+mn-lt"/>
              </a:rPr>
              <a:t>Brenda De Ramus - Tacoma, WA </a:t>
            </a:r>
          </a:p>
          <a:p>
            <a:pPr algn="ctr"/>
            <a:r>
              <a:rPr lang="en-US" sz="1400">
                <a:ea typeface="+mn-lt"/>
                <a:cs typeface="+mn-lt"/>
              </a:rPr>
              <a:t>Sam Doiron – Schertz, TX</a:t>
            </a:r>
            <a:endParaRPr lang="en-US">
              <a:ea typeface="+mn-lt"/>
              <a:cs typeface="+mn-lt"/>
            </a:endParaRPr>
          </a:p>
          <a:p>
            <a:pPr algn="ctr"/>
            <a:r>
              <a:rPr lang="en-US" sz="1400">
                <a:cs typeface="Calibri"/>
              </a:rPr>
              <a:t>Briana Dorsey - Fort Worth, TX</a:t>
            </a:r>
            <a:endParaRPr lang="en-US" sz="1400">
              <a:ea typeface="+mn-lt"/>
              <a:cs typeface="+mn-lt"/>
            </a:endParaRPr>
          </a:p>
          <a:p>
            <a:pPr algn="ctr"/>
            <a:r>
              <a:rPr lang="en-US" sz="1400">
                <a:ea typeface="+mn-lt"/>
                <a:cs typeface="+mn-lt"/>
              </a:rPr>
              <a:t>Ellie Gresser – Portland, ME</a:t>
            </a:r>
            <a:endParaRPr lang="en-US">
              <a:ea typeface="+mn-lt"/>
              <a:cs typeface="+mn-lt"/>
            </a:endParaRPr>
          </a:p>
        </p:txBody>
      </p:sp>
      <p:sp>
        <p:nvSpPr>
          <p:cNvPr id="3" name="TextBox 2">
            <a:extLst>
              <a:ext uri="{FF2B5EF4-FFF2-40B4-BE49-F238E27FC236}">
                <a16:creationId xmlns:a16="http://schemas.microsoft.com/office/drawing/2014/main" id="{2FB880D6-268B-4C49-8604-A94B900C9CAD}"/>
              </a:ext>
            </a:extLst>
          </p:cNvPr>
          <p:cNvSpPr txBox="1"/>
          <p:nvPr/>
        </p:nvSpPr>
        <p:spPr>
          <a:xfrm>
            <a:off x="5837298" y="1177183"/>
            <a:ext cx="3187126"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latin typeface="Open sans"/>
                <a:ea typeface="+mn-lt"/>
                <a:cs typeface="+mn-lt"/>
              </a:rPr>
              <a:t>      Salina Pressimone - River Edge, NJ</a:t>
            </a:r>
            <a:endParaRPr lang="en-US">
              <a:cs typeface="Calibri"/>
            </a:endParaRPr>
          </a:p>
          <a:p>
            <a:pPr algn="ctr"/>
            <a:r>
              <a:rPr lang="en-US" sz="1400">
                <a:latin typeface="Open sans"/>
                <a:ea typeface="+mn-lt"/>
                <a:cs typeface="+mn-lt"/>
              </a:rPr>
              <a:t>Beth Prevo - Lakewood, WA</a:t>
            </a:r>
            <a:endParaRPr lang="en-US" sz="1400">
              <a:latin typeface="Open sans"/>
              <a:cs typeface="Calibri"/>
            </a:endParaRPr>
          </a:p>
          <a:p>
            <a:pPr algn="ctr"/>
            <a:r>
              <a:rPr lang="en-US" sz="1400">
                <a:latin typeface="Open sans"/>
                <a:ea typeface="+mn-lt"/>
                <a:cs typeface="+mn-lt"/>
              </a:rPr>
              <a:t>Ella Regan – Hampton, VA</a:t>
            </a:r>
            <a:endParaRPr lang="en-US" sz="1400">
              <a:latin typeface="Open sans"/>
            </a:endParaRPr>
          </a:p>
          <a:p>
            <a:pPr algn="ctr"/>
            <a:r>
              <a:rPr lang="en-US" sz="1400">
                <a:latin typeface="Open sans"/>
                <a:ea typeface="+mn-lt"/>
                <a:cs typeface="+mn-lt"/>
              </a:rPr>
              <a:t>Ivy Rob – Dallas, TX</a:t>
            </a:r>
          </a:p>
          <a:p>
            <a:pPr algn="ctr"/>
            <a:r>
              <a:rPr lang="en-US" sz="1400">
                <a:latin typeface="Open sans"/>
                <a:ea typeface="+mn-lt"/>
                <a:cs typeface="+mn-lt"/>
              </a:rPr>
              <a:t>Samantha Saechao – Oakland, CA</a:t>
            </a:r>
            <a:endParaRPr lang="en-US" sz="1400">
              <a:latin typeface="Open sans"/>
            </a:endParaRPr>
          </a:p>
          <a:p>
            <a:pPr algn="ctr"/>
            <a:r>
              <a:rPr lang="en-US" sz="1400">
                <a:latin typeface="Open sans"/>
                <a:ea typeface="+mn-lt"/>
                <a:cs typeface="+mn-lt"/>
              </a:rPr>
              <a:t>Jeff Sarazin – Birmingham, MI</a:t>
            </a:r>
          </a:p>
          <a:p>
            <a:pPr algn="ctr"/>
            <a:r>
              <a:rPr lang="en-US" sz="1400">
                <a:latin typeface="Open sans"/>
                <a:ea typeface="+mn-lt"/>
                <a:cs typeface="+mn-lt"/>
              </a:rPr>
              <a:t>Puneet Singhal - Pittsburgh, PA</a:t>
            </a:r>
            <a:endParaRPr lang="en-US">
              <a:cs typeface="Calibri"/>
            </a:endParaRPr>
          </a:p>
          <a:p>
            <a:pPr algn="ctr"/>
            <a:r>
              <a:rPr lang="en-US" sz="1400">
                <a:latin typeface="Open sans"/>
                <a:ea typeface="+mn-lt"/>
                <a:cs typeface="+mn-lt"/>
              </a:rPr>
              <a:t>Steven Tracy – Rochester, NY</a:t>
            </a:r>
            <a:endParaRPr lang="en-US">
              <a:cs typeface="Calibri"/>
            </a:endParaRPr>
          </a:p>
          <a:p>
            <a:pPr algn="ctr"/>
            <a:r>
              <a:rPr lang="en-US" sz="1400">
                <a:latin typeface="Open sans"/>
                <a:ea typeface="+mn-lt"/>
                <a:cs typeface="+mn-lt"/>
              </a:rPr>
              <a:t>Alaina Velarde - North Salt Lake, UT</a:t>
            </a:r>
            <a:endParaRPr lang="en-US">
              <a:cs typeface="Calibri"/>
            </a:endParaRPr>
          </a:p>
          <a:p>
            <a:pPr algn="ctr"/>
            <a:r>
              <a:rPr lang="en-US" sz="1400">
                <a:latin typeface="Open sans"/>
                <a:ea typeface="+mn-lt"/>
                <a:cs typeface="+mn-lt"/>
              </a:rPr>
              <a:t>Mike Villeneuve – Raleigh, NC</a:t>
            </a:r>
            <a:endParaRPr lang="en-US">
              <a:cs typeface="Calibri"/>
            </a:endParaRPr>
          </a:p>
          <a:p>
            <a:pPr algn="ctr"/>
            <a:r>
              <a:rPr lang="en-US" sz="1400">
                <a:latin typeface="Open sans"/>
                <a:ea typeface="+mn-lt"/>
                <a:cs typeface="+mn-lt"/>
              </a:rPr>
              <a:t>Greg Wagner - Glendive, MT</a:t>
            </a:r>
            <a:endParaRPr lang="en-US">
              <a:cs typeface="Calibri"/>
            </a:endParaRPr>
          </a:p>
          <a:p>
            <a:pPr algn="ctr"/>
            <a:r>
              <a:rPr lang="en-US" sz="1400">
                <a:latin typeface="Open sans"/>
                <a:ea typeface="+mn-lt"/>
                <a:cs typeface="+mn-lt"/>
              </a:rPr>
              <a:t>Nisha </a:t>
            </a:r>
            <a:r>
              <a:rPr lang="en-US" sz="1400" err="1">
                <a:latin typeface="Open sans"/>
                <a:ea typeface="+mn-lt"/>
                <a:cs typeface="+mn-lt"/>
              </a:rPr>
              <a:t>Wattanayuth</a:t>
            </a:r>
            <a:r>
              <a:rPr lang="en-US" sz="1400">
                <a:latin typeface="Open sans"/>
                <a:ea typeface="+mn-lt"/>
                <a:cs typeface="+mn-lt"/>
              </a:rPr>
              <a:t> – Madison, WI       </a:t>
            </a:r>
            <a:endParaRPr lang="en-US" sz="1400">
              <a:latin typeface="Open sans"/>
            </a:endParaRPr>
          </a:p>
          <a:p>
            <a:pPr algn="ctr"/>
            <a:r>
              <a:rPr lang="en-US" sz="1400">
                <a:latin typeface="Open sans"/>
                <a:ea typeface="+mn-lt"/>
                <a:cs typeface="+mn-lt"/>
              </a:rPr>
              <a:t>Kristal West – Boise, ID</a:t>
            </a:r>
          </a:p>
          <a:p>
            <a:pPr algn="ctr"/>
            <a:r>
              <a:rPr lang="en-US" sz="1400" err="1">
                <a:latin typeface="Open sans"/>
                <a:ea typeface="+mn-lt"/>
                <a:cs typeface="+mn-lt"/>
              </a:rPr>
              <a:t>Hailli</a:t>
            </a:r>
            <a:r>
              <a:rPr lang="en-US" sz="1400">
                <a:latin typeface="Open sans"/>
                <a:ea typeface="+mn-lt"/>
                <a:cs typeface="+mn-lt"/>
              </a:rPr>
              <a:t> Wickens – Pearland, TX</a:t>
            </a:r>
          </a:p>
          <a:p>
            <a:pPr algn="ctr"/>
            <a:r>
              <a:rPr lang="en-US" sz="1400">
                <a:latin typeface="Open sans"/>
                <a:ea typeface="+mn-lt"/>
                <a:cs typeface="+mn-lt"/>
              </a:rPr>
              <a:t>Victoria </a:t>
            </a:r>
            <a:r>
              <a:rPr lang="en-US" sz="1400" err="1">
                <a:latin typeface="Open sans"/>
                <a:ea typeface="+mn-lt"/>
                <a:cs typeface="+mn-lt"/>
              </a:rPr>
              <a:t>Wilscam</a:t>
            </a:r>
            <a:r>
              <a:rPr lang="en-US" sz="1400">
                <a:latin typeface="Open sans"/>
                <a:ea typeface="+mn-lt"/>
                <a:cs typeface="+mn-lt"/>
              </a:rPr>
              <a:t> – Minneapolis, MN</a:t>
            </a:r>
          </a:p>
          <a:p>
            <a:pPr algn="ctr"/>
            <a:r>
              <a:rPr lang="en-US" sz="1400">
                <a:latin typeface="Open sans"/>
                <a:ea typeface="+mn-lt"/>
                <a:cs typeface="+mn-lt"/>
              </a:rPr>
              <a:t>Katy </a:t>
            </a:r>
            <a:r>
              <a:rPr lang="en-US" sz="1400" err="1">
                <a:latin typeface="Open sans"/>
                <a:ea typeface="+mn-lt"/>
                <a:cs typeface="+mn-lt"/>
              </a:rPr>
              <a:t>Wirissa</a:t>
            </a:r>
            <a:r>
              <a:rPr lang="en-US" sz="1400">
                <a:latin typeface="Open sans"/>
                <a:ea typeface="+mn-lt"/>
                <a:cs typeface="+mn-lt"/>
              </a:rPr>
              <a:t> - Black Diamond, WA</a:t>
            </a:r>
            <a:endParaRPr lang="en-US">
              <a:cs typeface="Calibri"/>
            </a:endParaRPr>
          </a:p>
          <a:p>
            <a:pPr algn="ctr"/>
            <a:r>
              <a:rPr lang="en-US" sz="1400">
                <a:latin typeface="Open sans"/>
                <a:ea typeface="+mn-lt"/>
                <a:cs typeface="+mn-lt"/>
              </a:rPr>
              <a:t> Ji </a:t>
            </a:r>
            <a:r>
              <a:rPr lang="en-US" sz="1400" err="1">
                <a:latin typeface="Open sans"/>
                <a:ea typeface="+mn-lt"/>
                <a:cs typeface="+mn-lt"/>
              </a:rPr>
              <a:t>Su</a:t>
            </a:r>
            <a:r>
              <a:rPr lang="en-US" sz="1400">
                <a:latin typeface="Open sans"/>
                <a:ea typeface="+mn-lt"/>
                <a:cs typeface="+mn-lt"/>
              </a:rPr>
              <a:t> </a:t>
            </a:r>
            <a:r>
              <a:rPr lang="en-US" sz="1400" err="1">
                <a:latin typeface="Open sans"/>
                <a:ea typeface="+mn-lt"/>
                <a:cs typeface="+mn-lt"/>
              </a:rPr>
              <a:t>Yoo</a:t>
            </a:r>
            <a:r>
              <a:rPr lang="en-US" sz="1400">
                <a:latin typeface="Open sans"/>
                <a:ea typeface="+mn-lt"/>
                <a:cs typeface="+mn-lt"/>
              </a:rPr>
              <a:t> Glendale, CA</a:t>
            </a:r>
            <a:endParaRPr lang="en-US" sz="1400">
              <a:latin typeface="Open sans"/>
              <a:cs typeface="Calibri"/>
            </a:endParaRPr>
          </a:p>
        </p:txBody>
      </p:sp>
      <p:sp>
        <p:nvSpPr>
          <p:cNvPr id="5" name="TextBox 4">
            <a:extLst>
              <a:ext uri="{FF2B5EF4-FFF2-40B4-BE49-F238E27FC236}">
                <a16:creationId xmlns:a16="http://schemas.microsoft.com/office/drawing/2014/main" id="{0B3D0B14-9B39-489A-933F-E0F6D5028AD5}"/>
              </a:ext>
            </a:extLst>
          </p:cNvPr>
          <p:cNvSpPr txBox="1"/>
          <p:nvPr/>
        </p:nvSpPr>
        <p:spPr>
          <a:xfrm>
            <a:off x="2915182" y="885819"/>
            <a:ext cx="344546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latin typeface="Open sans"/>
                <a:ea typeface="+mn-lt"/>
                <a:cs typeface="+mn-lt"/>
              </a:rPr>
              <a:t>Deborah Grieser – Washington DC</a:t>
            </a:r>
            <a:endParaRPr lang="en-US" sz="1400">
              <a:latin typeface="Open sans"/>
            </a:endParaRPr>
          </a:p>
          <a:p>
            <a:pPr algn="ctr"/>
            <a:r>
              <a:rPr lang="en-US" sz="1400">
                <a:latin typeface="Open sans"/>
                <a:ea typeface="+mn-lt"/>
                <a:cs typeface="+mn-lt"/>
              </a:rPr>
              <a:t>Gina </a:t>
            </a:r>
            <a:r>
              <a:rPr lang="en-US" sz="1400" err="1">
                <a:latin typeface="Open sans"/>
                <a:ea typeface="+mn-lt"/>
                <a:cs typeface="+mn-lt"/>
              </a:rPr>
              <a:t>Gylys</a:t>
            </a:r>
            <a:r>
              <a:rPr lang="en-US" sz="1400">
                <a:latin typeface="Open sans"/>
                <a:ea typeface="+mn-lt"/>
                <a:cs typeface="+mn-lt"/>
              </a:rPr>
              <a:t> – Asheville, NC</a:t>
            </a:r>
            <a:endParaRPr lang="en-US" sz="1400">
              <a:latin typeface="Open sans"/>
            </a:endParaRPr>
          </a:p>
          <a:p>
            <a:pPr algn="ctr"/>
            <a:r>
              <a:rPr lang="en-US" sz="1400">
                <a:latin typeface="Open sans"/>
                <a:ea typeface="+mn-lt"/>
                <a:cs typeface="+mn-lt"/>
              </a:rPr>
              <a:t>Brenna Harmless-Lentner – Tucson, AZ</a:t>
            </a:r>
            <a:endParaRPr lang="en-US" sz="1400">
              <a:latin typeface="Open sans"/>
            </a:endParaRPr>
          </a:p>
          <a:p>
            <a:pPr algn="ctr"/>
            <a:r>
              <a:rPr lang="en-US" sz="1400" err="1">
                <a:latin typeface="Open sans"/>
                <a:ea typeface="+mn-lt"/>
                <a:cs typeface="+mn-lt"/>
              </a:rPr>
              <a:t>Sereion</a:t>
            </a:r>
            <a:r>
              <a:rPr lang="en-US" sz="1400">
                <a:latin typeface="Open sans"/>
                <a:ea typeface="+mn-lt"/>
                <a:cs typeface="+mn-lt"/>
              </a:rPr>
              <a:t> Humphrey – Raleigh, NC</a:t>
            </a:r>
            <a:endParaRPr lang="en-US" sz="1400">
              <a:latin typeface="Open sans"/>
            </a:endParaRPr>
          </a:p>
          <a:p>
            <a:pPr algn="ctr"/>
            <a:r>
              <a:rPr lang="en-US" sz="1400">
                <a:latin typeface="Open sans"/>
                <a:ea typeface="+mn-lt"/>
                <a:cs typeface="+mn-lt"/>
              </a:rPr>
              <a:t>Alain Kwizera - Grand Prairie, TX</a:t>
            </a:r>
            <a:endParaRPr lang="en-US" sz="1400">
              <a:latin typeface="Open sans"/>
            </a:endParaRPr>
          </a:p>
          <a:p>
            <a:pPr algn="ctr"/>
            <a:r>
              <a:rPr lang="en-US" sz="1400">
                <a:latin typeface="Open sans"/>
                <a:ea typeface="+mn-lt"/>
                <a:cs typeface="+mn-lt"/>
              </a:rPr>
              <a:t>Jackie Jacob - Palm Springs, CA</a:t>
            </a:r>
            <a:endParaRPr lang="en-US" sz="1400">
              <a:latin typeface="Open sans"/>
            </a:endParaRPr>
          </a:p>
          <a:p>
            <a:pPr algn="ctr"/>
            <a:r>
              <a:rPr lang="en-US" sz="1400">
                <a:latin typeface="Open sans"/>
                <a:ea typeface="+mn-lt"/>
                <a:cs typeface="+mn-lt"/>
              </a:rPr>
              <a:t>Koryn Johnson – Corona, CA</a:t>
            </a:r>
          </a:p>
          <a:p>
            <a:pPr algn="ctr"/>
            <a:r>
              <a:rPr lang="en-US" sz="1400">
                <a:latin typeface="Open sans"/>
                <a:ea typeface="+mn-lt"/>
                <a:cs typeface="+mn-lt"/>
              </a:rPr>
              <a:t>Tameica Jones – Greenville, NC</a:t>
            </a:r>
            <a:endParaRPr lang="en-US" sz="1400">
              <a:latin typeface="Open sans"/>
            </a:endParaRPr>
          </a:p>
          <a:p>
            <a:pPr algn="ctr"/>
            <a:r>
              <a:rPr lang="en-US" sz="1400">
                <a:latin typeface="Open sans"/>
                <a:ea typeface="+mn-lt"/>
                <a:cs typeface="+mn-lt"/>
              </a:rPr>
              <a:t>Darrell Juan - Tucson, AZ</a:t>
            </a:r>
          </a:p>
          <a:p>
            <a:pPr algn="ctr"/>
            <a:r>
              <a:rPr lang="en-US" sz="1400" err="1">
                <a:latin typeface="Open sans"/>
                <a:ea typeface="+mn-lt"/>
                <a:cs typeface="+mn-lt"/>
              </a:rPr>
              <a:t>Yonata</a:t>
            </a:r>
            <a:r>
              <a:rPr lang="en-US" sz="1400">
                <a:latin typeface="Open sans"/>
                <a:ea typeface="+mn-lt"/>
                <a:cs typeface="+mn-lt"/>
              </a:rPr>
              <a:t> </a:t>
            </a:r>
            <a:r>
              <a:rPr lang="en-US" sz="1400" err="1">
                <a:latin typeface="Open sans"/>
                <a:ea typeface="+mn-lt"/>
                <a:cs typeface="+mn-lt"/>
              </a:rPr>
              <a:t>Kidana</a:t>
            </a:r>
            <a:r>
              <a:rPr lang="en-US" sz="1400">
                <a:latin typeface="Open sans"/>
                <a:ea typeface="+mn-lt"/>
                <a:cs typeface="+mn-lt"/>
              </a:rPr>
              <a:t> – Dallas, TX</a:t>
            </a:r>
            <a:endParaRPr lang="en-US" sz="1400">
              <a:latin typeface="Open sans"/>
              <a:cs typeface="Calibri"/>
            </a:endParaRPr>
          </a:p>
          <a:p>
            <a:pPr algn="ctr"/>
            <a:r>
              <a:rPr lang="en-US" sz="1400">
                <a:latin typeface="Open sans"/>
                <a:ea typeface="+mn-lt"/>
                <a:cs typeface="+mn-lt"/>
              </a:rPr>
              <a:t>Ro-Anne Galleta – Silicon Valley, CA</a:t>
            </a:r>
          </a:p>
          <a:p>
            <a:pPr algn="ctr"/>
            <a:r>
              <a:rPr lang="en-US" sz="1400">
                <a:latin typeface="Open sans"/>
                <a:ea typeface="+mn-lt"/>
                <a:cs typeface="+mn-lt"/>
              </a:rPr>
              <a:t>Niaz Hussain – Cary, NC</a:t>
            </a:r>
            <a:endParaRPr lang="en-US">
              <a:cs typeface="Calibri"/>
            </a:endParaRPr>
          </a:p>
          <a:p>
            <a:pPr algn="ctr"/>
            <a:r>
              <a:rPr lang="en-US" sz="1400">
                <a:ea typeface="+mn-lt"/>
                <a:cs typeface="+mn-lt"/>
              </a:rPr>
              <a:t>Meghan Leineweber - Kitsap County, WA</a:t>
            </a:r>
            <a:endParaRPr lang="en-US">
              <a:ea typeface="+mn-lt"/>
              <a:cs typeface="+mn-lt"/>
            </a:endParaRPr>
          </a:p>
          <a:p>
            <a:pPr algn="ctr"/>
            <a:r>
              <a:rPr lang="en-US" sz="1400">
                <a:ea typeface="+mn-lt"/>
                <a:cs typeface="+mn-lt"/>
              </a:rPr>
              <a:t>Matt Lok – Brighton, MA</a:t>
            </a:r>
            <a:endParaRPr lang="en-US">
              <a:ea typeface="+mn-lt"/>
              <a:cs typeface="+mn-lt"/>
            </a:endParaRPr>
          </a:p>
          <a:p>
            <a:pPr algn="ctr"/>
            <a:r>
              <a:rPr lang="en-US" sz="1400">
                <a:ea typeface="+mn-lt"/>
                <a:cs typeface="+mn-lt"/>
              </a:rPr>
              <a:t>Utkarsh Mehta - Pullman, WA</a:t>
            </a:r>
            <a:endParaRPr lang="en-US" sz="1400">
              <a:latin typeface="Open sans"/>
              <a:ea typeface="+mn-lt"/>
              <a:cs typeface="+mn-lt"/>
            </a:endParaRPr>
          </a:p>
          <a:p>
            <a:pPr algn="ctr"/>
            <a:r>
              <a:rPr lang="en-US" sz="1400">
                <a:ea typeface="+mn-lt"/>
                <a:cs typeface="+mn-lt"/>
              </a:rPr>
              <a:t>Sam Murray – Flemington, NJ</a:t>
            </a:r>
          </a:p>
          <a:p>
            <a:pPr algn="ctr"/>
            <a:r>
              <a:rPr lang="en-US" sz="1400">
                <a:ea typeface="+mn-lt"/>
                <a:cs typeface="+mn-lt"/>
              </a:rPr>
              <a:t>Aram Nejad – Phoenix, AZ</a:t>
            </a:r>
          </a:p>
          <a:p>
            <a:pPr algn="ctr"/>
            <a:r>
              <a:rPr lang="en-US" sz="1400">
                <a:ea typeface="+mn-lt"/>
                <a:cs typeface="+mn-lt"/>
              </a:rPr>
              <a:t>Kevin Peters - Fairless Hills, PA</a:t>
            </a:r>
            <a:endParaRPr lang="en-US">
              <a:ea typeface="+mn-lt"/>
              <a:cs typeface="+mn-lt"/>
            </a:endParaRPr>
          </a:p>
        </p:txBody>
      </p:sp>
    </p:spTree>
    <p:extLst>
      <p:ext uri="{BB962C8B-B14F-4D97-AF65-F5344CB8AC3E}">
        <p14:creationId xmlns:p14="http://schemas.microsoft.com/office/powerpoint/2010/main" val="55429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EFAD-4677-44FA-8C00-26E551A08E43}"/>
              </a:ext>
            </a:extLst>
          </p:cNvPr>
          <p:cNvSpPr>
            <a:spLocks noGrp="1"/>
          </p:cNvSpPr>
          <p:nvPr>
            <p:ph type="title"/>
          </p:nvPr>
        </p:nvSpPr>
        <p:spPr>
          <a:xfrm>
            <a:off x="595167" y="148606"/>
            <a:ext cx="7401491" cy="857250"/>
          </a:xfrm>
        </p:spPr>
        <p:txBody>
          <a:bodyPr vert="horz" lIns="91440" tIns="45720" rIns="91440" bIns="45720" rtlCol="0" anchor="ctr">
            <a:noAutofit/>
          </a:bodyPr>
          <a:lstStyle/>
          <a:p>
            <a:r>
              <a:rPr lang="en-US" sz="3200" b="1">
                <a:latin typeface="Open Sans"/>
              </a:rPr>
              <a:t>Welcome RESULTS Fellows</a:t>
            </a:r>
            <a:endParaRPr lang="en-US" sz="3200"/>
          </a:p>
        </p:txBody>
      </p:sp>
      <p:sp>
        <p:nvSpPr>
          <p:cNvPr id="11" name="Title 1">
            <a:extLst>
              <a:ext uri="{FF2B5EF4-FFF2-40B4-BE49-F238E27FC236}">
                <a16:creationId xmlns:a16="http://schemas.microsoft.com/office/drawing/2014/main" id="{0E70234A-062C-4608-8378-BEB79EBCAB38}"/>
              </a:ext>
            </a:extLst>
          </p:cNvPr>
          <p:cNvSpPr txBox="1">
            <a:spLocks/>
          </p:cNvSpPr>
          <p:nvPr/>
        </p:nvSpPr>
        <p:spPr>
          <a:xfrm>
            <a:off x="2478781" y="799277"/>
            <a:ext cx="2653474" cy="419630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1600" b="1">
              <a:solidFill>
                <a:srgbClr val="D50032"/>
              </a:solidFill>
              <a:latin typeface="Open Sans"/>
              <a:cs typeface="Calibri"/>
            </a:endParaRPr>
          </a:p>
        </p:txBody>
      </p:sp>
      <p:sp>
        <p:nvSpPr>
          <p:cNvPr id="4" name="TextBox 3">
            <a:extLst>
              <a:ext uri="{FF2B5EF4-FFF2-40B4-BE49-F238E27FC236}">
                <a16:creationId xmlns:a16="http://schemas.microsoft.com/office/drawing/2014/main" id="{A7D24BB9-9010-46CA-846B-A2B502D3FB04}"/>
              </a:ext>
            </a:extLst>
          </p:cNvPr>
          <p:cNvSpPr txBox="1"/>
          <p:nvPr/>
        </p:nvSpPr>
        <p:spPr>
          <a:xfrm>
            <a:off x="-53789" y="1166340"/>
            <a:ext cx="1798543" cy="46312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1100">
                <a:latin typeface="Open Sans"/>
                <a:cs typeface="Calibri"/>
              </a:rPr>
              <a:t>Peter Augustin</a:t>
            </a:r>
            <a:endParaRPr lang="en-US" sz="1100">
              <a:cs typeface="Calibri"/>
            </a:endParaRPr>
          </a:p>
          <a:p>
            <a:pPr algn="ctr">
              <a:lnSpc>
                <a:spcPct val="150000"/>
              </a:lnSpc>
            </a:pPr>
            <a:r>
              <a:rPr lang="en-US" sz="1100">
                <a:latin typeface="Open Sans"/>
                <a:cs typeface="Calibri"/>
              </a:rPr>
              <a:t>Sam Armstrong</a:t>
            </a:r>
          </a:p>
          <a:p>
            <a:pPr algn="ctr">
              <a:lnSpc>
                <a:spcPct val="150000"/>
              </a:lnSpc>
            </a:pPr>
            <a:r>
              <a:rPr lang="en-US" sz="1100">
                <a:latin typeface="Open Sans"/>
                <a:cs typeface="Calibri"/>
              </a:rPr>
              <a:t>Rashenda Aziz Mohona</a:t>
            </a:r>
          </a:p>
          <a:p>
            <a:pPr algn="ctr">
              <a:lnSpc>
                <a:spcPct val="150000"/>
              </a:lnSpc>
            </a:pPr>
            <a:r>
              <a:rPr lang="en-US" sz="1100">
                <a:latin typeface="Open Sans"/>
                <a:cs typeface="Calibri"/>
              </a:rPr>
              <a:t>Hunter Beetham</a:t>
            </a:r>
          </a:p>
          <a:p>
            <a:pPr algn="ctr">
              <a:lnSpc>
                <a:spcPct val="150000"/>
              </a:lnSpc>
            </a:pPr>
            <a:r>
              <a:rPr lang="en-US" sz="1100">
                <a:latin typeface="Open Sans"/>
                <a:cs typeface="Calibri"/>
              </a:rPr>
              <a:t>Taelyr Blehm</a:t>
            </a:r>
          </a:p>
          <a:p>
            <a:pPr algn="ctr">
              <a:lnSpc>
                <a:spcPct val="150000"/>
              </a:lnSpc>
            </a:pPr>
            <a:r>
              <a:rPr lang="en-US" sz="1100">
                <a:latin typeface="Open Sans"/>
                <a:cs typeface="Calibri"/>
              </a:rPr>
              <a:t>Cristina Bolanos</a:t>
            </a:r>
          </a:p>
          <a:p>
            <a:pPr algn="ctr">
              <a:lnSpc>
                <a:spcPct val="150000"/>
              </a:lnSpc>
            </a:pPr>
            <a:r>
              <a:rPr lang="en-US" sz="1100">
                <a:latin typeface="Open Sans"/>
                <a:cs typeface="Calibri"/>
              </a:rPr>
              <a:t>Jamaica Brickhouse</a:t>
            </a:r>
          </a:p>
          <a:p>
            <a:pPr algn="ctr">
              <a:lnSpc>
                <a:spcPct val="150000"/>
              </a:lnSpc>
            </a:pPr>
            <a:r>
              <a:rPr lang="en-US" sz="1100">
                <a:latin typeface="Open Sans"/>
                <a:cs typeface="Calibri"/>
              </a:rPr>
              <a:t>Rayna Castillo</a:t>
            </a:r>
          </a:p>
          <a:p>
            <a:pPr algn="ctr">
              <a:lnSpc>
                <a:spcPct val="150000"/>
              </a:lnSpc>
            </a:pPr>
            <a:r>
              <a:rPr lang="en-US" sz="1100">
                <a:latin typeface="Open Sans"/>
                <a:cs typeface="Calibri"/>
              </a:rPr>
              <a:t>Maggie Cech</a:t>
            </a:r>
          </a:p>
          <a:p>
            <a:pPr algn="ctr">
              <a:lnSpc>
                <a:spcPct val="150000"/>
              </a:lnSpc>
            </a:pPr>
            <a:r>
              <a:rPr lang="en-US" sz="1100">
                <a:latin typeface="Open Sans"/>
                <a:cs typeface="Calibri"/>
              </a:rPr>
              <a:t>Paloma Chumacero</a:t>
            </a:r>
          </a:p>
          <a:p>
            <a:pPr algn="ctr">
              <a:lnSpc>
                <a:spcPct val="150000"/>
              </a:lnSpc>
            </a:pPr>
            <a:r>
              <a:rPr lang="en-US" sz="1100">
                <a:latin typeface="Open Sans"/>
                <a:cs typeface="Calibri"/>
              </a:rPr>
              <a:t>Cindy Collazo Zapata</a:t>
            </a:r>
          </a:p>
          <a:p>
            <a:pPr algn="ctr">
              <a:lnSpc>
                <a:spcPct val="150000"/>
              </a:lnSpc>
            </a:pPr>
            <a:r>
              <a:rPr lang="en-US" sz="1100">
                <a:latin typeface="Open Sans"/>
                <a:cs typeface="Calibri"/>
              </a:rPr>
              <a:t>Cesia Cotache Condor</a:t>
            </a:r>
          </a:p>
          <a:p>
            <a:pPr algn="ctr">
              <a:lnSpc>
                <a:spcPct val="150000"/>
              </a:lnSpc>
            </a:pPr>
            <a:r>
              <a:rPr lang="en-US" sz="1100">
                <a:latin typeface="Open Sans"/>
                <a:cs typeface="Calibri"/>
              </a:rPr>
              <a:t>Tiffany Chiem</a:t>
            </a:r>
          </a:p>
          <a:p>
            <a:pPr algn="ctr">
              <a:lnSpc>
                <a:spcPct val="150000"/>
              </a:lnSpc>
            </a:pPr>
            <a:r>
              <a:rPr lang="en-US" sz="1100">
                <a:latin typeface="Open Sans"/>
                <a:cs typeface="Calibri"/>
              </a:rPr>
              <a:t>Jibrell Crump</a:t>
            </a:r>
          </a:p>
          <a:p>
            <a:pPr algn="ctr">
              <a:lnSpc>
                <a:spcPct val="150000"/>
              </a:lnSpc>
            </a:pPr>
            <a:endParaRPr lang="en-US" sz="1100">
              <a:latin typeface="Open Sans"/>
              <a:cs typeface="Calibri"/>
            </a:endParaRPr>
          </a:p>
          <a:p>
            <a:pPr algn="ctr">
              <a:lnSpc>
                <a:spcPct val="150000"/>
              </a:lnSpc>
            </a:pPr>
            <a:endParaRPr lang="en-US" sz="1100">
              <a:latin typeface="Open Sans"/>
              <a:cs typeface="Calibri"/>
            </a:endParaRPr>
          </a:p>
          <a:p>
            <a:pPr algn="ctr">
              <a:lnSpc>
                <a:spcPct val="150000"/>
              </a:lnSpc>
            </a:pPr>
            <a:endParaRPr lang="en-US" sz="1100">
              <a:latin typeface="Calibri"/>
              <a:cs typeface="Calibri"/>
            </a:endParaRPr>
          </a:p>
          <a:p>
            <a:pPr algn="ctr">
              <a:lnSpc>
                <a:spcPct val="150000"/>
              </a:lnSpc>
            </a:pPr>
            <a:endParaRPr lang="en-US" sz="1100">
              <a:latin typeface="Open Sans"/>
              <a:cs typeface="Calibri"/>
            </a:endParaRPr>
          </a:p>
        </p:txBody>
      </p:sp>
      <p:sp>
        <p:nvSpPr>
          <p:cNvPr id="5" name="TextBox 4">
            <a:extLst>
              <a:ext uri="{FF2B5EF4-FFF2-40B4-BE49-F238E27FC236}">
                <a16:creationId xmlns:a16="http://schemas.microsoft.com/office/drawing/2014/main" id="{4241F799-13FA-4E24-880B-66265FC7A51C}"/>
              </a:ext>
            </a:extLst>
          </p:cNvPr>
          <p:cNvSpPr txBox="1"/>
          <p:nvPr/>
        </p:nvSpPr>
        <p:spPr>
          <a:xfrm>
            <a:off x="2926203" y="1173062"/>
            <a:ext cx="1902759" cy="36156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1100">
                <a:latin typeface="Open Sans"/>
                <a:cs typeface="Calibri"/>
              </a:rPr>
              <a:t>Erika Jarmon</a:t>
            </a:r>
            <a:endParaRPr lang="en-US" sz="1100">
              <a:cs typeface="Calibri"/>
            </a:endParaRPr>
          </a:p>
          <a:p>
            <a:pPr algn="ctr">
              <a:lnSpc>
                <a:spcPct val="150000"/>
              </a:lnSpc>
            </a:pPr>
            <a:r>
              <a:rPr lang="en-US" sz="1100">
                <a:latin typeface="Open Sans"/>
                <a:cs typeface="Calibri"/>
              </a:rPr>
              <a:t>Andrea Vasquez Johnson</a:t>
            </a:r>
          </a:p>
          <a:p>
            <a:pPr algn="ctr">
              <a:lnSpc>
                <a:spcPct val="150000"/>
              </a:lnSpc>
            </a:pPr>
            <a:r>
              <a:rPr lang="en-US" sz="1100">
                <a:latin typeface="Open Sans"/>
                <a:cs typeface="Calibri"/>
              </a:rPr>
              <a:t>Monet Jones</a:t>
            </a:r>
          </a:p>
          <a:p>
            <a:pPr algn="ctr">
              <a:lnSpc>
                <a:spcPct val="150000"/>
              </a:lnSpc>
            </a:pPr>
            <a:r>
              <a:rPr lang="en-US" sz="1100">
                <a:latin typeface="Open Sans"/>
                <a:cs typeface="Calibri"/>
              </a:rPr>
              <a:t>Emily Kauffman</a:t>
            </a:r>
          </a:p>
          <a:p>
            <a:pPr algn="ctr">
              <a:lnSpc>
                <a:spcPct val="150000"/>
              </a:lnSpc>
            </a:pPr>
            <a:r>
              <a:rPr lang="en-US" sz="1100">
                <a:latin typeface="Open Sans"/>
                <a:cs typeface="Calibri"/>
              </a:rPr>
              <a:t>Ivan Khvatik</a:t>
            </a:r>
          </a:p>
          <a:p>
            <a:pPr algn="ctr">
              <a:lnSpc>
                <a:spcPct val="150000"/>
              </a:lnSpc>
            </a:pPr>
            <a:r>
              <a:rPr lang="en-US" sz="1100">
                <a:latin typeface="Open Sans"/>
                <a:cs typeface="Calibri"/>
              </a:rPr>
              <a:t>Anuroop Kumar</a:t>
            </a:r>
          </a:p>
          <a:p>
            <a:pPr algn="ctr">
              <a:lnSpc>
                <a:spcPct val="150000"/>
              </a:lnSpc>
            </a:pPr>
            <a:r>
              <a:rPr lang="en-US" sz="1100">
                <a:latin typeface="Open Sans"/>
                <a:cs typeface="Calibri"/>
              </a:rPr>
              <a:t>Skylee Lawton</a:t>
            </a:r>
          </a:p>
          <a:p>
            <a:pPr algn="ctr">
              <a:lnSpc>
                <a:spcPct val="150000"/>
              </a:lnSpc>
            </a:pPr>
            <a:r>
              <a:rPr lang="en-US" sz="1100">
                <a:latin typeface="Open Sans"/>
                <a:cs typeface="Calibri"/>
              </a:rPr>
              <a:t>Brittany Lee</a:t>
            </a:r>
          </a:p>
          <a:p>
            <a:pPr algn="ctr">
              <a:lnSpc>
                <a:spcPct val="150000"/>
              </a:lnSpc>
            </a:pPr>
            <a:r>
              <a:rPr lang="en-US" sz="1100">
                <a:latin typeface="Open Sans"/>
                <a:cs typeface="Calibri"/>
              </a:rPr>
              <a:t>Hwa Young Lee</a:t>
            </a:r>
          </a:p>
          <a:p>
            <a:pPr algn="ctr">
              <a:lnSpc>
                <a:spcPct val="150000"/>
              </a:lnSpc>
            </a:pPr>
            <a:r>
              <a:rPr lang="en-US" sz="1100">
                <a:latin typeface="Open Sans"/>
                <a:cs typeface="Calibri"/>
              </a:rPr>
              <a:t>Rania Lewis</a:t>
            </a:r>
            <a:endParaRPr lang="en-US" sz="1100">
              <a:ea typeface="+mn-lt"/>
              <a:cs typeface="+mn-lt"/>
            </a:endParaRPr>
          </a:p>
          <a:p>
            <a:pPr algn="ctr">
              <a:lnSpc>
                <a:spcPct val="150000"/>
              </a:lnSpc>
            </a:pPr>
            <a:r>
              <a:rPr lang="en-US" sz="1100">
                <a:latin typeface="Open Sans"/>
                <a:cs typeface="Calibri"/>
              </a:rPr>
              <a:t>Annika List</a:t>
            </a:r>
            <a:endParaRPr lang="en-US" sz="1100">
              <a:ea typeface="+mn-lt"/>
              <a:cs typeface="+mn-lt"/>
            </a:endParaRPr>
          </a:p>
          <a:p>
            <a:pPr algn="ctr">
              <a:lnSpc>
                <a:spcPct val="150000"/>
              </a:lnSpc>
            </a:pPr>
            <a:r>
              <a:rPr lang="en-US" sz="1100">
                <a:latin typeface="Open Sans"/>
                <a:cs typeface="Calibri"/>
              </a:rPr>
              <a:t>Dilani Logan</a:t>
            </a:r>
            <a:endParaRPr lang="en-US" sz="1100">
              <a:ea typeface="+mn-lt"/>
              <a:cs typeface="+mn-lt"/>
            </a:endParaRPr>
          </a:p>
          <a:p>
            <a:pPr algn="ctr">
              <a:lnSpc>
                <a:spcPct val="150000"/>
              </a:lnSpc>
            </a:pPr>
            <a:r>
              <a:rPr lang="en-US" sz="1100">
                <a:latin typeface="Open Sans"/>
                <a:cs typeface="Calibri"/>
              </a:rPr>
              <a:t>Samantha Magbulos</a:t>
            </a:r>
            <a:endParaRPr lang="en-US" sz="1100">
              <a:latin typeface="Calibri"/>
              <a:cs typeface="Calibri"/>
            </a:endParaRPr>
          </a:p>
          <a:p>
            <a:pPr algn="ctr">
              <a:lnSpc>
                <a:spcPct val="150000"/>
              </a:lnSpc>
            </a:pPr>
            <a:r>
              <a:rPr lang="en-US" sz="1100">
                <a:latin typeface="Open Sans"/>
                <a:ea typeface="+mn-lt"/>
                <a:cs typeface="+mn-lt"/>
              </a:rPr>
              <a:t>Michaela Mishoe</a:t>
            </a:r>
          </a:p>
        </p:txBody>
      </p:sp>
      <p:sp>
        <p:nvSpPr>
          <p:cNvPr id="3" name="TextBox 2">
            <a:extLst>
              <a:ext uri="{FF2B5EF4-FFF2-40B4-BE49-F238E27FC236}">
                <a16:creationId xmlns:a16="http://schemas.microsoft.com/office/drawing/2014/main" id="{B07972DE-DB50-4795-B64E-F37D6705BEA2}"/>
              </a:ext>
            </a:extLst>
          </p:cNvPr>
          <p:cNvSpPr txBox="1"/>
          <p:nvPr/>
        </p:nvSpPr>
        <p:spPr>
          <a:xfrm>
            <a:off x="4390465" y="1166531"/>
            <a:ext cx="1902759" cy="43242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1100">
                <a:latin typeface="Open Sans"/>
              </a:rPr>
              <a:t>Lizzett Mora</a:t>
            </a:r>
          </a:p>
          <a:p>
            <a:pPr algn="ctr">
              <a:lnSpc>
                <a:spcPct val="150000"/>
              </a:lnSpc>
            </a:pPr>
            <a:r>
              <a:rPr lang="en-US" sz="1100">
                <a:latin typeface="Open Sans"/>
              </a:rPr>
              <a:t>Chelsea Morgan</a:t>
            </a:r>
          </a:p>
          <a:p>
            <a:pPr algn="ctr">
              <a:lnSpc>
                <a:spcPct val="150000"/>
              </a:lnSpc>
            </a:pPr>
            <a:r>
              <a:rPr lang="en-US" sz="1100">
                <a:latin typeface="Open Sans"/>
              </a:rPr>
              <a:t>Alexie Nilo</a:t>
            </a:r>
          </a:p>
          <a:p>
            <a:pPr algn="ctr">
              <a:lnSpc>
                <a:spcPct val="150000"/>
              </a:lnSpc>
            </a:pPr>
            <a:r>
              <a:rPr lang="en-US" sz="1100">
                <a:latin typeface="Open Sans"/>
              </a:rPr>
              <a:t>Valielza O'Keefe</a:t>
            </a:r>
          </a:p>
          <a:p>
            <a:pPr algn="ctr">
              <a:lnSpc>
                <a:spcPct val="150000"/>
              </a:lnSpc>
            </a:pPr>
            <a:r>
              <a:rPr lang="en-US" sz="1100">
                <a:latin typeface="Open Sans"/>
              </a:rPr>
              <a:t>Drew Orlan</a:t>
            </a:r>
          </a:p>
          <a:p>
            <a:pPr algn="ctr">
              <a:lnSpc>
                <a:spcPct val="150000"/>
              </a:lnSpc>
            </a:pPr>
            <a:r>
              <a:rPr lang="en-US" sz="1100">
                <a:latin typeface="Open Sans"/>
              </a:rPr>
              <a:t>Michael Orlando</a:t>
            </a:r>
          </a:p>
          <a:p>
            <a:pPr algn="ctr">
              <a:lnSpc>
                <a:spcPct val="150000"/>
              </a:lnSpc>
            </a:pPr>
            <a:r>
              <a:rPr lang="en-US" sz="1100">
                <a:latin typeface="Open Sans"/>
              </a:rPr>
              <a:t>Chandrasimha Penthala</a:t>
            </a:r>
          </a:p>
          <a:p>
            <a:pPr algn="ctr">
              <a:lnSpc>
                <a:spcPct val="150000"/>
              </a:lnSpc>
            </a:pPr>
            <a:r>
              <a:rPr lang="en-US" sz="1100">
                <a:latin typeface="Open Sans"/>
              </a:rPr>
              <a:t>Jasmine Phillips</a:t>
            </a:r>
          </a:p>
          <a:p>
            <a:pPr algn="ctr">
              <a:lnSpc>
                <a:spcPct val="150000"/>
              </a:lnSpc>
            </a:pPr>
            <a:r>
              <a:rPr lang="en-US" sz="1100">
                <a:latin typeface="Open Sans"/>
              </a:rPr>
              <a:t>O'nisha Philpot</a:t>
            </a:r>
          </a:p>
          <a:p>
            <a:pPr algn="ctr">
              <a:lnSpc>
                <a:spcPct val="150000"/>
              </a:lnSpc>
            </a:pPr>
            <a:r>
              <a:rPr lang="en-US" sz="1100">
                <a:latin typeface="Open Sans"/>
              </a:rPr>
              <a:t>Alicia Polak</a:t>
            </a:r>
          </a:p>
          <a:p>
            <a:pPr algn="ctr">
              <a:lnSpc>
                <a:spcPct val="150000"/>
              </a:lnSpc>
            </a:pPr>
            <a:r>
              <a:rPr lang="en-US" sz="1100">
                <a:latin typeface="Open Sans"/>
              </a:rPr>
              <a:t>Kazmyn Ramos</a:t>
            </a:r>
          </a:p>
          <a:p>
            <a:pPr algn="ctr">
              <a:lnSpc>
                <a:spcPct val="150000"/>
              </a:lnSpc>
            </a:pPr>
            <a:r>
              <a:rPr lang="en-US" sz="1100">
                <a:latin typeface="Open Sans"/>
              </a:rPr>
              <a:t>Danielle Radford</a:t>
            </a:r>
          </a:p>
          <a:p>
            <a:pPr algn="ctr">
              <a:lnSpc>
                <a:spcPct val="150000"/>
              </a:lnSpc>
            </a:pPr>
            <a:r>
              <a:rPr lang="en-US" sz="1100">
                <a:latin typeface="Open Sans"/>
              </a:rPr>
              <a:t>Mayisah Rahman</a:t>
            </a:r>
            <a:endParaRPr lang="en-US" sz="1100">
              <a:latin typeface="Open Sans"/>
              <a:ea typeface="+mn-lt"/>
              <a:cs typeface="+mn-lt"/>
            </a:endParaRPr>
          </a:p>
          <a:p>
            <a:pPr algn="ctr">
              <a:lnSpc>
                <a:spcPct val="150000"/>
              </a:lnSpc>
            </a:pPr>
            <a:r>
              <a:rPr lang="en-US" sz="1100">
                <a:latin typeface="Open Sans"/>
              </a:rPr>
              <a:t>Yassah Reed</a:t>
            </a:r>
            <a:endParaRPr lang="en-US" sz="1100">
              <a:latin typeface="Open Sans"/>
              <a:ea typeface="+mn-lt"/>
              <a:cs typeface="+mn-lt"/>
            </a:endParaRPr>
          </a:p>
          <a:p>
            <a:pPr algn="ctr">
              <a:lnSpc>
                <a:spcPct val="150000"/>
              </a:lnSpc>
            </a:pPr>
            <a:endParaRPr lang="en-US" sz="1100">
              <a:latin typeface="Open Sans"/>
            </a:endParaRPr>
          </a:p>
          <a:p>
            <a:pPr algn="ctr">
              <a:lnSpc>
                <a:spcPct val="150000"/>
              </a:lnSpc>
            </a:pPr>
            <a:endParaRPr lang="en-US" sz="1100">
              <a:latin typeface="Open Sans"/>
            </a:endParaRPr>
          </a:p>
          <a:p>
            <a:pPr algn="ctr"/>
            <a:endParaRPr lang="en-US" sz="1100">
              <a:latin typeface="Open Sans"/>
            </a:endParaRPr>
          </a:p>
        </p:txBody>
      </p:sp>
      <p:sp>
        <p:nvSpPr>
          <p:cNvPr id="8" name="TextBox 7">
            <a:extLst>
              <a:ext uri="{FF2B5EF4-FFF2-40B4-BE49-F238E27FC236}">
                <a16:creationId xmlns:a16="http://schemas.microsoft.com/office/drawing/2014/main" id="{7CC15AB7-B57D-4C74-86CB-E67129592167}"/>
              </a:ext>
            </a:extLst>
          </p:cNvPr>
          <p:cNvSpPr txBox="1"/>
          <p:nvPr/>
        </p:nvSpPr>
        <p:spPr>
          <a:xfrm>
            <a:off x="5896535" y="1166530"/>
            <a:ext cx="1902759" cy="33616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1100">
                <a:latin typeface="Open Sans"/>
              </a:rPr>
              <a:t>Timea Renfrow</a:t>
            </a:r>
            <a:endParaRPr lang="en-US" sz="1100">
              <a:ea typeface="+mn-lt"/>
              <a:cs typeface="+mn-lt"/>
            </a:endParaRPr>
          </a:p>
          <a:p>
            <a:pPr algn="ctr">
              <a:lnSpc>
                <a:spcPct val="150000"/>
              </a:lnSpc>
            </a:pPr>
            <a:r>
              <a:rPr lang="en-US" sz="1100">
                <a:latin typeface="Open Sans"/>
              </a:rPr>
              <a:t>Steffani Ritter</a:t>
            </a:r>
            <a:endParaRPr lang="en-US" sz="1100">
              <a:ea typeface="+mn-lt"/>
              <a:cs typeface="+mn-lt"/>
            </a:endParaRPr>
          </a:p>
          <a:p>
            <a:pPr algn="ctr">
              <a:lnSpc>
                <a:spcPct val="150000"/>
              </a:lnSpc>
            </a:pPr>
            <a:r>
              <a:rPr lang="en-US" sz="1100">
                <a:latin typeface="Open Sans"/>
              </a:rPr>
              <a:t>Makai Roberts</a:t>
            </a:r>
            <a:endParaRPr lang="en-US" sz="1100">
              <a:ea typeface="+mn-lt"/>
              <a:cs typeface="+mn-lt"/>
            </a:endParaRPr>
          </a:p>
          <a:p>
            <a:pPr algn="ctr">
              <a:lnSpc>
                <a:spcPct val="150000"/>
              </a:lnSpc>
            </a:pPr>
            <a:r>
              <a:rPr lang="en-US" sz="1100">
                <a:latin typeface="Open Sans"/>
              </a:rPr>
              <a:t>Alec Rodriguez </a:t>
            </a:r>
            <a:endParaRPr lang="en-US" sz="1100">
              <a:ea typeface="+mn-lt"/>
              <a:cs typeface="+mn-lt"/>
            </a:endParaRPr>
          </a:p>
          <a:p>
            <a:pPr algn="ctr">
              <a:lnSpc>
                <a:spcPct val="150000"/>
              </a:lnSpc>
            </a:pPr>
            <a:r>
              <a:rPr lang="en-US" sz="1100">
                <a:latin typeface="Open Sans"/>
              </a:rPr>
              <a:t>Meri Hayden Rushing</a:t>
            </a:r>
            <a:endParaRPr lang="en-US" sz="1100">
              <a:ea typeface="+mn-lt"/>
              <a:cs typeface="+mn-lt"/>
            </a:endParaRPr>
          </a:p>
          <a:p>
            <a:pPr algn="ctr">
              <a:lnSpc>
                <a:spcPct val="150000"/>
              </a:lnSpc>
            </a:pPr>
            <a:r>
              <a:rPr lang="en-US" sz="1100">
                <a:latin typeface="Open Sans"/>
              </a:rPr>
              <a:t>Annum Sadana</a:t>
            </a:r>
            <a:endParaRPr lang="en-US" sz="1100">
              <a:cs typeface="Calibri"/>
            </a:endParaRPr>
          </a:p>
          <a:p>
            <a:pPr algn="ctr">
              <a:lnSpc>
                <a:spcPct val="150000"/>
              </a:lnSpc>
            </a:pPr>
            <a:r>
              <a:rPr lang="en-US" sz="1100">
                <a:latin typeface="Open Sans"/>
              </a:rPr>
              <a:t>Alexandra Saulenas</a:t>
            </a:r>
          </a:p>
          <a:p>
            <a:pPr algn="ctr">
              <a:lnSpc>
                <a:spcPct val="150000"/>
              </a:lnSpc>
            </a:pPr>
            <a:r>
              <a:rPr lang="en-US" sz="1100">
                <a:latin typeface="Open Sans"/>
              </a:rPr>
              <a:t>Allen Setzer</a:t>
            </a:r>
          </a:p>
          <a:p>
            <a:pPr algn="ctr">
              <a:lnSpc>
                <a:spcPct val="150000"/>
              </a:lnSpc>
            </a:pPr>
            <a:r>
              <a:rPr lang="en-US" sz="1100">
                <a:latin typeface="Open Sans"/>
              </a:rPr>
              <a:t>Sandhya Shankar</a:t>
            </a:r>
          </a:p>
          <a:p>
            <a:pPr algn="ctr">
              <a:lnSpc>
                <a:spcPct val="150000"/>
              </a:lnSpc>
            </a:pPr>
            <a:r>
              <a:rPr lang="en-US" sz="1100">
                <a:latin typeface="Open Sans"/>
              </a:rPr>
              <a:t>Kavita Shah</a:t>
            </a:r>
          </a:p>
          <a:p>
            <a:pPr algn="ctr">
              <a:lnSpc>
                <a:spcPct val="150000"/>
              </a:lnSpc>
            </a:pPr>
            <a:r>
              <a:rPr lang="en-US" sz="1100">
                <a:latin typeface="Open Sans"/>
              </a:rPr>
              <a:t>Alexandria Smith</a:t>
            </a:r>
          </a:p>
          <a:p>
            <a:pPr algn="ctr">
              <a:lnSpc>
                <a:spcPct val="150000"/>
              </a:lnSpc>
            </a:pPr>
            <a:r>
              <a:rPr lang="en-US" sz="1100">
                <a:latin typeface="Open Sans"/>
              </a:rPr>
              <a:t>Hunter Smith</a:t>
            </a:r>
          </a:p>
          <a:p>
            <a:pPr algn="ctr">
              <a:lnSpc>
                <a:spcPct val="150000"/>
              </a:lnSpc>
            </a:pPr>
            <a:endParaRPr lang="en-US" sz="1100">
              <a:latin typeface="Open Sans"/>
            </a:endParaRPr>
          </a:p>
        </p:txBody>
      </p:sp>
      <p:sp>
        <p:nvSpPr>
          <p:cNvPr id="10" name="TextBox 9">
            <a:extLst>
              <a:ext uri="{FF2B5EF4-FFF2-40B4-BE49-F238E27FC236}">
                <a16:creationId xmlns:a16="http://schemas.microsoft.com/office/drawing/2014/main" id="{C2A10199-F6BE-4244-91F2-53F30B2DBE4C}"/>
              </a:ext>
            </a:extLst>
          </p:cNvPr>
          <p:cNvSpPr txBox="1"/>
          <p:nvPr/>
        </p:nvSpPr>
        <p:spPr>
          <a:xfrm>
            <a:off x="1539688" y="1173064"/>
            <a:ext cx="1697691" cy="38695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1100">
                <a:latin typeface="Open Sans"/>
                <a:cs typeface="Calibri"/>
              </a:rPr>
              <a:t>Leah Daniels</a:t>
            </a:r>
            <a:endParaRPr lang="en-US" sz="1100">
              <a:ea typeface="+mn-lt"/>
              <a:cs typeface="+mn-lt"/>
            </a:endParaRPr>
          </a:p>
          <a:p>
            <a:pPr algn="ctr">
              <a:lnSpc>
                <a:spcPct val="150000"/>
              </a:lnSpc>
            </a:pPr>
            <a:r>
              <a:rPr lang="en-US" sz="1100">
                <a:latin typeface="Open Sans"/>
                <a:cs typeface="Calibri"/>
              </a:rPr>
              <a:t>Marcos Delgado</a:t>
            </a:r>
            <a:endParaRPr lang="en-US" sz="1100">
              <a:ea typeface="+mn-lt"/>
              <a:cs typeface="+mn-lt"/>
            </a:endParaRPr>
          </a:p>
          <a:p>
            <a:pPr algn="ctr">
              <a:lnSpc>
                <a:spcPct val="150000"/>
              </a:lnSpc>
            </a:pPr>
            <a:r>
              <a:rPr lang="en-US" sz="1100">
                <a:latin typeface="Open Sans"/>
                <a:cs typeface="Calibri"/>
              </a:rPr>
              <a:t>Ishaan Desai</a:t>
            </a:r>
            <a:endParaRPr lang="en-US" sz="1100">
              <a:ea typeface="+mn-lt"/>
              <a:cs typeface="+mn-lt"/>
            </a:endParaRPr>
          </a:p>
          <a:p>
            <a:pPr algn="ctr">
              <a:lnSpc>
                <a:spcPct val="150000"/>
              </a:lnSpc>
            </a:pPr>
            <a:r>
              <a:rPr lang="en-US" sz="1100">
                <a:latin typeface="Open Sans"/>
                <a:cs typeface="Calibri"/>
              </a:rPr>
              <a:t>Lindsey Earl</a:t>
            </a:r>
            <a:endParaRPr lang="en-US" sz="1100">
              <a:ea typeface="+mn-lt"/>
              <a:cs typeface="+mn-lt"/>
            </a:endParaRPr>
          </a:p>
          <a:p>
            <a:pPr algn="ctr">
              <a:lnSpc>
                <a:spcPct val="150000"/>
              </a:lnSpc>
            </a:pPr>
            <a:r>
              <a:rPr lang="en-US" sz="1100">
                <a:latin typeface="Open Sans"/>
                <a:cs typeface="Calibri"/>
              </a:rPr>
              <a:t>Saba Fathima</a:t>
            </a:r>
            <a:endParaRPr lang="en-US" sz="1100">
              <a:ea typeface="+mn-lt"/>
              <a:cs typeface="+mn-lt"/>
            </a:endParaRPr>
          </a:p>
          <a:p>
            <a:pPr algn="ctr">
              <a:lnSpc>
                <a:spcPct val="150000"/>
              </a:lnSpc>
            </a:pPr>
            <a:r>
              <a:rPr lang="en-US" sz="1100">
                <a:latin typeface="Open Sans"/>
                <a:cs typeface="Calibri"/>
              </a:rPr>
              <a:t>Alice Feng</a:t>
            </a:r>
            <a:endParaRPr lang="en-US" sz="1100">
              <a:ea typeface="+mn-lt"/>
              <a:cs typeface="+mn-lt"/>
            </a:endParaRPr>
          </a:p>
          <a:p>
            <a:pPr algn="ctr">
              <a:lnSpc>
                <a:spcPct val="150000"/>
              </a:lnSpc>
            </a:pPr>
            <a:r>
              <a:rPr lang="en-US" sz="1100">
                <a:latin typeface="Open Sans"/>
                <a:cs typeface="Calibri"/>
              </a:rPr>
              <a:t>Heather Fischer</a:t>
            </a:r>
            <a:endParaRPr lang="en-US" sz="1100">
              <a:latin typeface="Open Sans"/>
              <a:ea typeface="+mn-lt"/>
              <a:cs typeface="+mn-lt"/>
            </a:endParaRPr>
          </a:p>
          <a:p>
            <a:pPr algn="ctr">
              <a:lnSpc>
                <a:spcPct val="150000"/>
              </a:lnSpc>
            </a:pPr>
            <a:r>
              <a:rPr lang="en-US" sz="1100">
                <a:latin typeface="Open Sans"/>
                <a:cs typeface="Calibri"/>
              </a:rPr>
              <a:t>Gabriela Galindo</a:t>
            </a:r>
            <a:endParaRPr lang="en-US" sz="1100">
              <a:ea typeface="+mn-lt"/>
              <a:cs typeface="+mn-lt"/>
            </a:endParaRPr>
          </a:p>
          <a:p>
            <a:pPr algn="ctr">
              <a:lnSpc>
                <a:spcPct val="150000"/>
              </a:lnSpc>
            </a:pPr>
            <a:r>
              <a:rPr lang="en-US" sz="1100">
                <a:latin typeface="Open Sans"/>
                <a:cs typeface="Calibri"/>
              </a:rPr>
              <a:t>Indiana Hammel</a:t>
            </a:r>
            <a:endParaRPr lang="en-US" sz="1100">
              <a:ea typeface="+mn-lt"/>
              <a:cs typeface="+mn-lt"/>
            </a:endParaRPr>
          </a:p>
          <a:p>
            <a:pPr algn="ctr">
              <a:lnSpc>
                <a:spcPct val="150000"/>
              </a:lnSpc>
            </a:pPr>
            <a:r>
              <a:rPr lang="en-US" sz="1100">
                <a:latin typeface="Open Sans"/>
                <a:cs typeface="Calibri"/>
              </a:rPr>
              <a:t>Deanna Jacobs</a:t>
            </a:r>
            <a:endParaRPr lang="en-US" sz="1100">
              <a:ea typeface="+mn-lt"/>
              <a:cs typeface="+mn-lt"/>
            </a:endParaRPr>
          </a:p>
          <a:p>
            <a:pPr algn="ctr">
              <a:lnSpc>
                <a:spcPct val="150000"/>
              </a:lnSpc>
            </a:pPr>
            <a:r>
              <a:rPr lang="en-US" sz="1100">
                <a:latin typeface="Open Sans"/>
                <a:cs typeface="Calibri"/>
              </a:rPr>
              <a:t>Brian Jan</a:t>
            </a:r>
            <a:endParaRPr lang="en-US" sz="1100">
              <a:ea typeface="+mn-lt"/>
              <a:cs typeface="+mn-lt"/>
            </a:endParaRPr>
          </a:p>
          <a:p>
            <a:pPr algn="ctr">
              <a:lnSpc>
                <a:spcPct val="150000"/>
              </a:lnSpc>
            </a:pPr>
            <a:r>
              <a:rPr lang="en-US" sz="1100">
                <a:latin typeface="Open Sans"/>
                <a:cs typeface="Calibri"/>
              </a:rPr>
              <a:t>Abhinav Janappareddi</a:t>
            </a:r>
            <a:endParaRPr lang="en-US" sz="1100">
              <a:ea typeface="+mn-lt"/>
              <a:cs typeface="+mn-lt"/>
            </a:endParaRPr>
          </a:p>
          <a:p>
            <a:pPr algn="ctr">
              <a:lnSpc>
                <a:spcPct val="150000"/>
              </a:lnSpc>
            </a:pPr>
            <a:r>
              <a:rPr lang="en-US" sz="1100">
                <a:latin typeface="Open Sans"/>
                <a:cs typeface="Calibri"/>
              </a:rPr>
              <a:t>Olivera Jankovska</a:t>
            </a:r>
            <a:endParaRPr lang="en-US" sz="1100">
              <a:ea typeface="+mn-lt"/>
              <a:cs typeface="+mn-lt"/>
            </a:endParaRPr>
          </a:p>
          <a:p>
            <a:pPr algn="ctr">
              <a:lnSpc>
                <a:spcPct val="150000"/>
              </a:lnSpc>
            </a:pPr>
            <a:endParaRPr lang="en-US" sz="1100">
              <a:latin typeface="Open Sans"/>
              <a:cs typeface="Calibri"/>
            </a:endParaRPr>
          </a:p>
          <a:p>
            <a:pPr algn="ctr">
              <a:lnSpc>
                <a:spcPct val="150000"/>
              </a:lnSpc>
            </a:pPr>
            <a:endParaRPr lang="en-US" sz="1100">
              <a:latin typeface="Open Sans"/>
              <a:cs typeface="Calibri"/>
            </a:endParaRPr>
          </a:p>
        </p:txBody>
      </p:sp>
      <p:sp>
        <p:nvSpPr>
          <p:cNvPr id="6" name="TextBox 5">
            <a:extLst>
              <a:ext uri="{FF2B5EF4-FFF2-40B4-BE49-F238E27FC236}">
                <a16:creationId xmlns:a16="http://schemas.microsoft.com/office/drawing/2014/main" id="{A41E4514-A8C9-456A-9702-A0465D79CE43}"/>
              </a:ext>
            </a:extLst>
          </p:cNvPr>
          <p:cNvSpPr txBox="1"/>
          <p:nvPr/>
        </p:nvSpPr>
        <p:spPr>
          <a:xfrm>
            <a:off x="6905066" y="1166533"/>
            <a:ext cx="2743200" cy="36156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1100">
                <a:latin typeface="Open Sans"/>
                <a:cs typeface="Segoe UI"/>
              </a:rPr>
              <a:t>Jazmine Smith​</a:t>
            </a:r>
            <a:endParaRPr lang="en-US" sz="1100">
              <a:cs typeface="Calibri"/>
            </a:endParaRPr>
          </a:p>
          <a:p>
            <a:pPr algn="ctr">
              <a:lnSpc>
                <a:spcPct val="150000"/>
              </a:lnSpc>
            </a:pPr>
            <a:r>
              <a:rPr lang="en-US" sz="1100">
                <a:latin typeface="Open Sans"/>
                <a:cs typeface="Segoe UI"/>
              </a:rPr>
              <a:t>Elizabeth Staffeldt​</a:t>
            </a:r>
          </a:p>
          <a:p>
            <a:pPr algn="ctr">
              <a:lnSpc>
                <a:spcPct val="150000"/>
              </a:lnSpc>
            </a:pPr>
            <a:r>
              <a:rPr lang="en-US" sz="1100">
                <a:latin typeface="Open Sans"/>
                <a:cs typeface="Segoe UI"/>
              </a:rPr>
              <a:t>Ellie Storer​</a:t>
            </a:r>
          </a:p>
          <a:p>
            <a:pPr algn="ctr">
              <a:lnSpc>
                <a:spcPct val="150000"/>
              </a:lnSpc>
            </a:pPr>
            <a:r>
              <a:rPr lang="en-US" sz="1100">
                <a:latin typeface="Open Sans"/>
                <a:cs typeface="Segoe UI"/>
              </a:rPr>
              <a:t>J. Haley Swindle​</a:t>
            </a:r>
          </a:p>
          <a:p>
            <a:pPr algn="ctr">
              <a:lnSpc>
                <a:spcPct val="150000"/>
              </a:lnSpc>
            </a:pPr>
            <a:r>
              <a:rPr lang="en-US" sz="1100">
                <a:latin typeface="Open Sans"/>
                <a:cs typeface="Segoe UI"/>
              </a:rPr>
              <a:t>Edward Syth​</a:t>
            </a:r>
          </a:p>
          <a:p>
            <a:pPr algn="ctr">
              <a:lnSpc>
                <a:spcPct val="150000"/>
              </a:lnSpc>
            </a:pPr>
            <a:r>
              <a:rPr lang="en-US" sz="1100">
                <a:latin typeface="Open Sans"/>
                <a:cs typeface="Segoe UI"/>
              </a:rPr>
              <a:t>Dianne Techwei​</a:t>
            </a:r>
          </a:p>
          <a:p>
            <a:pPr algn="ctr">
              <a:lnSpc>
                <a:spcPct val="150000"/>
              </a:lnSpc>
            </a:pPr>
            <a:r>
              <a:rPr lang="en-US" sz="1100">
                <a:latin typeface="Open Sans"/>
                <a:cs typeface="Segoe UI"/>
              </a:rPr>
              <a:t>Barune Thapa​</a:t>
            </a:r>
          </a:p>
          <a:p>
            <a:pPr algn="ctr">
              <a:lnSpc>
                <a:spcPct val="150000"/>
              </a:lnSpc>
            </a:pPr>
            <a:r>
              <a:rPr lang="en-US" sz="1100">
                <a:latin typeface="Open Sans"/>
                <a:cs typeface="Segoe UI"/>
              </a:rPr>
              <a:t>Natalia Tovar​</a:t>
            </a:r>
          </a:p>
          <a:p>
            <a:pPr algn="ctr">
              <a:lnSpc>
                <a:spcPct val="150000"/>
              </a:lnSpc>
            </a:pPr>
            <a:r>
              <a:rPr lang="en-US" sz="1100">
                <a:latin typeface="Open Sans"/>
                <a:cs typeface="Segoe UI"/>
              </a:rPr>
              <a:t>Aaron Tucker​</a:t>
            </a:r>
          </a:p>
          <a:p>
            <a:pPr algn="ctr">
              <a:lnSpc>
                <a:spcPct val="150000"/>
              </a:lnSpc>
            </a:pPr>
            <a:r>
              <a:rPr lang="en-US" sz="1100">
                <a:latin typeface="Open Sans"/>
                <a:cs typeface="Segoe UI"/>
              </a:rPr>
              <a:t>Sarah Vizzeswarapu​</a:t>
            </a:r>
          </a:p>
          <a:p>
            <a:pPr algn="ctr">
              <a:lnSpc>
                <a:spcPct val="150000"/>
              </a:lnSpc>
            </a:pPr>
            <a:r>
              <a:rPr lang="en-US" sz="1100">
                <a:latin typeface="Open Sans"/>
                <a:cs typeface="Segoe UI"/>
              </a:rPr>
              <a:t>Antigone Washington​</a:t>
            </a:r>
          </a:p>
          <a:p>
            <a:pPr algn="ctr">
              <a:lnSpc>
                <a:spcPct val="150000"/>
              </a:lnSpc>
            </a:pPr>
            <a:r>
              <a:rPr lang="en-US" sz="1100">
                <a:latin typeface="Open Sans"/>
                <a:cs typeface="Segoe UI"/>
              </a:rPr>
              <a:t>Leena Yumeen​</a:t>
            </a:r>
          </a:p>
          <a:p>
            <a:pPr algn="ctr">
              <a:lnSpc>
                <a:spcPct val="150000"/>
              </a:lnSpc>
            </a:pPr>
            <a:r>
              <a:rPr lang="en-US" sz="1100">
                <a:latin typeface="Open Sans"/>
                <a:cs typeface="Segoe UI"/>
              </a:rPr>
              <a:t>Ajshe Zulfi​</a:t>
            </a:r>
          </a:p>
          <a:p>
            <a:pPr algn="ctr">
              <a:lnSpc>
                <a:spcPct val="150000"/>
              </a:lnSpc>
            </a:pPr>
            <a:r>
              <a:rPr lang="en-US" sz="1100">
                <a:latin typeface="Open Sans"/>
                <a:cs typeface="Segoe UI"/>
              </a:rPr>
              <a:t>​</a:t>
            </a:r>
          </a:p>
        </p:txBody>
      </p:sp>
      <p:sp>
        <p:nvSpPr>
          <p:cNvPr id="12" name="Slide Number Placeholder 6">
            <a:extLst>
              <a:ext uri="{FF2B5EF4-FFF2-40B4-BE49-F238E27FC236}">
                <a16:creationId xmlns:a16="http://schemas.microsoft.com/office/drawing/2014/main" id="{88F885BC-FEFB-490A-B634-830BF4CE7974}"/>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25</a:t>
            </a:fld>
            <a:endParaRPr lang="en-US">
              <a:solidFill>
                <a:schemeClr val="tx1"/>
              </a:solidFill>
            </a:endParaRPr>
          </a:p>
        </p:txBody>
      </p:sp>
    </p:spTree>
    <p:extLst>
      <p:ext uri="{BB962C8B-B14F-4D97-AF65-F5344CB8AC3E}">
        <p14:creationId xmlns:p14="http://schemas.microsoft.com/office/powerpoint/2010/main" val="716045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EFAD-4677-44FA-8C00-26E551A08E43}"/>
              </a:ext>
            </a:extLst>
          </p:cNvPr>
          <p:cNvSpPr>
            <a:spLocks noGrp="1"/>
          </p:cNvSpPr>
          <p:nvPr>
            <p:ph type="title"/>
          </p:nvPr>
        </p:nvSpPr>
        <p:spPr>
          <a:xfrm>
            <a:off x="457200" y="141281"/>
            <a:ext cx="7401491" cy="857250"/>
          </a:xfrm>
        </p:spPr>
        <p:txBody>
          <a:bodyPr vert="horz" lIns="91440" tIns="45720" rIns="91440" bIns="45720" rtlCol="0" anchor="ctr">
            <a:noAutofit/>
          </a:bodyPr>
          <a:lstStyle/>
          <a:p>
            <a:r>
              <a:rPr lang="en-US" sz="3200" b="1">
                <a:latin typeface="Open Sans"/>
              </a:rPr>
              <a:t>New Advocate Lobbying Success</a:t>
            </a:r>
            <a:endParaRPr lang="en-US"/>
          </a:p>
        </p:txBody>
      </p:sp>
      <p:sp>
        <p:nvSpPr>
          <p:cNvPr id="14" name="TextBox 13">
            <a:extLst>
              <a:ext uri="{FF2B5EF4-FFF2-40B4-BE49-F238E27FC236}">
                <a16:creationId xmlns:a16="http://schemas.microsoft.com/office/drawing/2014/main" id="{FE5AC909-FC2D-4C5D-8677-6FC1FDCA2AFF}"/>
              </a:ext>
            </a:extLst>
          </p:cNvPr>
          <p:cNvSpPr txBox="1"/>
          <p:nvPr/>
        </p:nvSpPr>
        <p:spPr>
          <a:xfrm>
            <a:off x="1494918" y="1575563"/>
            <a:ext cx="5812711" cy="2419830"/>
          </a:xfrm>
          <a:prstGeom prst="rect">
            <a:avLst/>
          </a:prstGeom>
          <a:no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2800" b="1">
                <a:latin typeface="Open Sans"/>
              </a:rPr>
              <a:t>Crystal Sexton</a:t>
            </a:r>
            <a:endParaRPr lang="en-US" sz="2800" b="1">
              <a:latin typeface="Calibri"/>
              <a:cs typeface="Calibri"/>
            </a:endParaRPr>
          </a:p>
          <a:p>
            <a:pPr algn="ctr">
              <a:lnSpc>
                <a:spcPct val="150000"/>
              </a:lnSpc>
            </a:pPr>
            <a:r>
              <a:rPr lang="en-US" sz="2400">
                <a:latin typeface="Open Sans"/>
              </a:rPr>
              <a:t>Hampton, New Hampshire</a:t>
            </a:r>
          </a:p>
          <a:p>
            <a:pPr algn="ctr">
              <a:lnSpc>
                <a:spcPct val="150000"/>
              </a:lnSpc>
            </a:pPr>
            <a:r>
              <a:rPr lang="en-US" sz="2400">
                <a:latin typeface="Open Sans"/>
              </a:rPr>
              <a:t>RESULTS Free Agent</a:t>
            </a:r>
          </a:p>
          <a:p>
            <a:pPr algn="ctr">
              <a:lnSpc>
                <a:spcPct val="150000"/>
              </a:lnSpc>
            </a:pPr>
            <a:r>
              <a:rPr lang="en-US" sz="2400">
                <a:latin typeface="Open Sans"/>
              </a:rPr>
              <a:t>Joined RESULTS in November 2020 </a:t>
            </a:r>
          </a:p>
        </p:txBody>
      </p:sp>
      <p:sp>
        <p:nvSpPr>
          <p:cNvPr id="7" name="Slide Number Placeholder 6">
            <a:extLst>
              <a:ext uri="{FF2B5EF4-FFF2-40B4-BE49-F238E27FC236}">
                <a16:creationId xmlns:a16="http://schemas.microsoft.com/office/drawing/2014/main" id="{55E84E56-F05E-4BC4-950E-DB4F645B3DF0}"/>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26</a:t>
            </a:fld>
            <a:endParaRPr lang="en-US">
              <a:solidFill>
                <a:schemeClr val="tx1"/>
              </a:solidFill>
            </a:endParaRPr>
          </a:p>
        </p:txBody>
      </p:sp>
    </p:spTree>
    <p:extLst>
      <p:ext uri="{BB962C8B-B14F-4D97-AF65-F5344CB8AC3E}">
        <p14:creationId xmlns:p14="http://schemas.microsoft.com/office/powerpoint/2010/main" val="4162167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EFAD-4677-44FA-8C00-26E551A08E43}"/>
              </a:ext>
            </a:extLst>
          </p:cNvPr>
          <p:cNvSpPr>
            <a:spLocks noGrp="1"/>
          </p:cNvSpPr>
          <p:nvPr>
            <p:ph type="title"/>
          </p:nvPr>
        </p:nvSpPr>
        <p:spPr>
          <a:xfrm>
            <a:off x="7267197" y="1344250"/>
            <a:ext cx="1876803" cy="1586261"/>
          </a:xfrm>
        </p:spPr>
        <p:txBody>
          <a:bodyPr vert="horz" lIns="91440" tIns="45720" rIns="91440" bIns="45720" rtlCol="0" anchor="ctr">
            <a:noAutofit/>
          </a:bodyPr>
          <a:lstStyle/>
          <a:p>
            <a:r>
              <a:rPr lang="en-US" sz="2400" b="1">
                <a:latin typeface="Open Sans"/>
              </a:rPr>
              <a:t>Resources for Working with Congress</a:t>
            </a:r>
            <a:endParaRPr lang="en-US" sz="2400"/>
          </a:p>
        </p:txBody>
      </p:sp>
      <p:sp>
        <p:nvSpPr>
          <p:cNvPr id="7" name="Slide Number Placeholder 6">
            <a:extLst>
              <a:ext uri="{FF2B5EF4-FFF2-40B4-BE49-F238E27FC236}">
                <a16:creationId xmlns:a16="http://schemas.microsoft.com/office/drawing/2014/main" id="{55E84E56-F05E-4BC4-950E-DB4F645B3DF0}"/>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27</a:t>
            </a:fld>
            <a:endParaRPr lang="en-US">
              <a:solidFill>
                <a:schemeClr val="tx1"/>
              </a:solidFill>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163B4D2A-E60C-4443-A1F9-7646A2E6F0FD}"/>
                  </a:ext>
                </a:extLst>
              </p14:cNvPr>
              <p14:cNvContentPartPr/>
              <p14:nvPr/>
            </p14:nvContentPartPr>
            <p14:xfrm>
              <a:off x="7933900" y="4187134"/>
              <a:ext cx="360" cy="360"/>
            </p14:xfrm>
          </p:contentPart>
        </mc:Choice>
        <mc:Fallback xmlns="">
          <p:pic>
            <p:nvPicPr>
              <p:cNvPr id="6" name="Ink 5">
                <a:extLst>
                  <a:ext uri="{FF2B5EF4-FFF2-40B4-BE49-F238E27FC236}">
                    <a16:creationId xmlns:a16="http://schemas.microsoft.com/office/drawing/2014/main" id="{163B4D2A-E60C-4443-A1F9-7646A2E6F0FD}"/>
                  </a:ext>
                </a:extLst>
              </p:cNvPr>
              <p:cNvPicPr/>
              <p:nvPr/>
            </p:nvPicPr>
            <p:blipFill>
              <a:blip r:embed="rId4"/>
              <a:stretch>
                <a:fillRect/>
              </a:stretch>
            </p:blipFill>
            <p:spPr>
              <a:xfrm>
                <a:off x="7924900" y="4178134"/>
                <a:ext cx="18000" cy="18000"/>
              </a:xfrm>
              <a:prstGeom prst="rect">
                <a:avLst/>
              </a:prstGeom>
            </p:spPr>
          </p:pic>
        </mc:Fallback>
      </mc:AlternateContent>
      <p:pic>
        <p:nvPicPr>
          <p:cNvPr id="5" name="Picture 4">
            <a:extLst>
              <a:ext uri="{FF2B5EF4-FFF2-40B4-BE49-F238E27FC236}">
                <a16:creationId xmlns:a16="http://schemas.microsoft.com/office/drawing/2014/main" id="{8BDDEF76-2B83-6F45-A77D-A23F242C5918}"/>
              </a:ext>
            </a:extLst>
          </p:cNvPr>
          <p:cNvPicPr>
            <a:picLocks noChangeAspect="1"/>
          </p:cNvPicPr>
          <p:nvPr/>
        </p:nvPicPr>
        <p:blipFill>
          <a:blip r:embed="rId5"/>
          <a:stretch>
            <a:fillRect/>
          </a:stretch>
        </p:blipFill>
        <p:spPr>
          <a:xfrm>
            <a:off x="0" y="288718"/>
            <a:ext cx="7307494" cy="4708026"/>
          </a:xfrm>
          <a:prstGeom prst="rect">
            <a:avLst/>
          </a:prstGeom>
        </p:spPr>
      </p:pic>
      <p:sp>
        <p:nvSpPr>
          <p:cNvPr id="14" name="Elipse 13">
            <a:extLst>
              <a:ext uri="{FF2B5EF4-FFF2-40B4-BE49-F238E27FC236}">
                <a16:creationId xmlns:a16="http://schemas.microsoft.com/office/drawing/2014/main" id="{A8BBEAA9-D1B7-4E9C-874D-A2175B540121}"/>
              </a:ext>
            </a:extLst>
          </p:cNvPr>
          <p:cNvSpPr/>
          <p:nvPr/>
        </p:nvSpPr>
        <p:spPr>
          <a:xfrm>
            <a:off x="5006686" y="212070"/>
            <a:ext cx="1097280" cy="365760"/>
          </a:xfrm>
          <a:prstGeom prst="ellipse">
            <a:avLst/>
          </a:prstGeom>
          <a:solidFill>
            <a:srgbClr val="E71224">
              <a:alpha val="5000"/>
            </a:srgbClr>
          </a:solidFill>
          <a:ln w="25400">
            <a:solidFill>
              <a:srgbClr val="E71224"/>
            </a:solidFill>
          </a:ln>
        </p:spPr>
        <p:style>
          <a:lnRef idx="1">
            <a:schemeClr val="accent1"/>
          </a:lnRef>
          <a:fillRef idx="3">
            <a:schemeClr val="accent1"/>
          </a:fillRef>
          <a:effectRef idx="2">
            <a:schemeClr val="accent1"/>
          </a:effectRef>
          <a:fontRef idx="minor">
            <a:schemeClr val="lt1"/>
          </a:fontRef>
        </p:style>
        <p:txBody>
          <a:bodyPr wrap="none" rtlCol="0" anchor="ctr" anchorCtr="1"/>
          <a:lstStyle/>
          <a:p>
            <a:endParaRPr lang="en-US">
              <a:solidFill>
                <a:srgbClr val="E71224"/>
              </a:solidFill>
            </a:endParaRPr>
          </a:p>
        </p:txBody>
      </p:sp>
      <p:sp>
        <p:nvSpPr>
          <p:cNvPr id="9" name="Elipse 13">
            <a:extLst>
              <a:ext uri="{FF2B5EF4-FFF2-40B4-BE49-F238E27FC236}">
                <a16:creationId xmlns:a16="http://schemas.microsoft.com/office/drawing/2014/main" id="{FEAC1CE6-E05A-864F-BE0A-EB875D765800}"/>
              </a:ext>
            </a:extLst>
          </p:cNvPr>
          <p:cNvSpPr/>
          <p:nvPr/>
        </p:nvSpPr>
        <p:spPr>
          <a:xfrm>
            <a:off x="107303" y="3602193"/>
            <a:ext cx="5220478" cy="447292"/>
          </a:xfrm>
          <a:prstGeom prst="ellipse">
            <a:avLst/>
          </a:prstGeom>
          <a:solidFill>
            <a:srgbClr val="E71224">
              <a:alpha val="5000"/>
            </a:srgbClr>
          </a:solidFill>
          <a:ln w="25400">
            <a:solidFill>
              <a:srgbClr val="E71224"/>
            </a:solidFill>
          </a:ln>
        </p:spPr>
        <p:style>
          <a:lnRef idx="1">
            <a:schemeClr val="accent1"/>
          </a:lnRef>
          <a:fillRef idx="3">
            <a:schemeClr val="accent1"/>
          </a:fillRef>
          <a:effectRef idx="2">
            <a:schemeClr val="accent1"/>
          </a:effectRef>
          <a:fontRef idx="minor">
            <a:schemeClr val="lt1"/>
          </a:fontRef>
        </p:style>
        <p:txBody>
          <a:bodyPr wrap="none" rtlCol="0" anchor="ctr" anchorCtr="1"/>
          <a:lstStyle/>
          <a:p>
            <a:endParaRPr lang="en-US">
              <a:solidFill>
                <a:srgbClr val="E71224"/>
              </a:solidFill>
            </a:endParaRPr>
          </a:p>
        </p:txBody>
      </p:sp>
    </p:spTree>
    <p:extLst>
      <p:ext uri="{BB962C8B-B14F-4D97-AF65-F5344CB8AC3E}">
        <p14:creationId xmlns:p14="http://schemas.microsoft.com/office/powerpoint/2010/main" val="2556459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EFAD-4677-44FA-8C00-26E551A08E43}"/>
              </a:ext>
            </a:extLst>
          </p:cNvPr>
          <p:cNvSpPr>
            <a:spLocks noGrp="1"/>
          </p:cNvSpPr>
          <p:nvPr>
            <p:ph type="title"/>
          </p:nvPr>
        </p:nvSpPr>
        <p:spPr>
          <a:xfrm>
            <a:off x="6583952" y="862997"/>
            <a:ext cx="2449991" cy="1586261"/>
          </a:xfrm>
        </p:spPr>
        <p:txBody>
          <a:bodyPr vert="horz" lIns="91440" tIns="45720" rIns="91440" bIns="45720" rtlCol="0" anchor="ctr">
            <a:noAutofit/>
          </a:bodyPr>
          <a:lstStyle/>
          <a:p>
            <a:r>
              <a:rPr lang="en-US" sz="3200" b="1">
                <a:latin typeface="Open Sans"/>
              </a:rPr>
              <a:t>Lobbying Resources</a:t>
            </a:r>
            <a:endParaRPr lang="en-US"/>
          </a:p>
        </p:txBody>
      </p:sp>
      <p:sp>
        <p:nvSpPr>
          <p:cNvPr id="7" name="Slide Number Placeholder 6">
            <a:extLst>
              <a:ext uri="{FF2B5EF4-FFF2-40B4-BE49-F238E27FC236}">
                <a16:creationId xmlns:a16="http://schemas.microsoft.com/office/drawing/2014/main" id="{55E84E56-F05E-4BC4-950E-DB4F645B3DF0}"/>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28</a:t>
            </a:fld>
            <a:endParaRPr lang="en-US">
              <a:solidFill>
                <a:schemeClr val="tx1"/>
              </a:solidFill>
            </a:endParaRPr>
          </a:p>
        </p:txBody>
      </p:sp>
      <p:pic>
        <p:nvPicPr>
          <p:cNvPr id="3" name="Picture 2">
            <a:extLst>
              <a:ext uri="{FF2B5EF4-FFF2-40B4-BE49-F238E27FC236}">
                <a16:creationId xmlns:a16="http://schemas.microsoft.com/office/drawing/2014/main" id="{8E16F4C5-B0A9-DC47-A91F-2A13F95F0671}"/>
              </a:ext>
            </a:extLst>
          </p:cNvPr>
          <p:cNvPicPr>
            <a:picLocks noChangeAspect="1"/>
          </p:cNvPicPr>
          <p:nvPr/>
        </p:nvPicPr>
        <p:blipFill>
          <a:blip r:embed="rId3"/>
          <a:stretch>
            <a:fillRect/>
          </a:stretch>
        </p:blipFill>
        <p:spPr>
          <a:xfrm>
            <a:off x="0" y="283678"/>
            <a:ext cx="6583952" cy="4859822"/>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163B4D2A-E60C-4443-A1F9-7646A2E6F0FD}"/>
                  </a:ext>
                </a:extLst>
              </p14:cNvPr>
              <p14:cNvContentPartPr/>
              <p14:nvPr/>
            </p14:nvContentPartPr>
            <p14:xfrm>
              <a:off x="7933900" y="4187134"/>
              <a:ext cx="360" cy="360"/>
            </p14:xfrm>
          </p:contentPart>
        </mc:Choice>
        <mc:Fallback xmlns="">
          <p:pic>
            <p:nvPicPr>
              <p:cNvPr id="6" name="Ink 5">
                <a:extLst>
                  <a:ext uri="{FF2B5EF4-FFF2-40B4-BE49-F238E27FC236}">
                    <a16:creationId xmlns:a16="http://schemas.microsoft.com/office/drawing/2014/main" id="{163B4D2A-E60C-4443-A1F9-7646A2E6F0FD}"/>
                  </a:ext>
                </a:extLst>
              </p:cNvPr>
              <p:cNvPicPr/>
              <p:nvPr/>
            </p:nvPicPr>
            <p:blipFill>
              <a:blip r:embed="rId5"/>
              <a:stretch>
                <a:fillRect/>
              </a:stretch>
            </p:blipFill>
            <p:spPr>
              <a:xfrm>
                <a:off x="7924900" y="4178134"/>
                <a:ext cx="18000" cy="18000"/>
              </a:xfrm>
              <a:prstGeom prst="rect">
                <a:avLst/>
              </a:prstGeom>
            </p:spPr>
          </p:pic>
        </mc:Fallback>
      </mc:AlternateContent>
      <p:sp>
        <p:nvSpPr>
          <p:cNvPr id="14" name="Elipse 13">
            <a:extLst>
              <a:ext uri="{FF2B5EF4-FFF2-40B4-BE49-F238E27FC236}">
                <a16:creationId xmlns:a16="http://schemas.microsoft.com/office/drawing/2014/main" id="{A8BBEAA9-D1B7-4E9C-874D-A2175B540121}"/>
              </a:ext>
            </a:extLst>
          </p:cNvPr>
          <p:cNvSpPr/>
          <p:nvPr/>
        </p:nvSpPr>
        <p:spPr>
          <a:xfrm>
            <a:off x="4196529" y="146756"/>
            <a:ext cx="1097280" cy="365760"/>
          </a:xfrm>
          <a:prstGeom prst="ellipse">
            <a:avLst/>
          </a:prstGeom>
          <a:solidFill>
            <a:srgbClr val="E71224">
              <a:alpha val="5000"/>
            </a:srgbClr>
          </a:solidFill>
          <a:ln w="25400">
            <a:solidFill>
              <a:srgbClr val="E71224"/>
            </a:solidFill>
          </a:ln>
        </p:spPr>
        <p:style>
          <a:lnRef idx="1">
            <a:schemeClr val="accent1"/>
          </a:lnRef>
          <a:fillRef idx="3">
            <a:schemeClr val="accent1"/>
          </a:fillRef>
          <a:effectRef idx="2">
            <a:schemeClr val="accent1"/>
          </a:effectRef>
          <a:fontRef idx="minor">
            <a:schemeClr val="lt1"/>
          </a:fontRef>
        </p:style>
        <p:txBody>
          <a:bodyPr wrap="none" rtlCol="0" anchor="ctr" anchorCtr="1"/>
          <a:lstStyle/>
          <a:p>
            <a:endParaRPr lang="en-US">
              <a:solidFill>
                <a:srgbClr val="E71224"/>
              </a:solidFill>
            </a:endParaRPr>
          </a:p>
        </p:txBody>
      </p:sp>
      <p:sp>
        <p:nvSpPr>
          <p:cNvPr id="4" name="TextBox 3">
            <a:extLst>
              <a:ext uri="{FF2B5EF4-FFF2-40B4-BE49-F238E27FC236}">
                <a16:creationId xmlns:a16="http://schemas.microsoft.com/office/drawing/2014/main" id="{B5CA2FBD-4686-5341-B612-9812C9D723E4}"/>
              </a:ext>
            </a:extLst>
          </p:cNvPr>
          <p:cNvSpPr txBox="1"/>
          <p:nvPr/>
        </p:nvSpPr>
        <p:spPr>
          <a:xfrm>
            <a:off x="6694009" y="2339565"/>
            <a:ext cx="2337774" cy="2308324"/>
          </a:xfrm>
          <a:prstGeom prst="rect">
            <a:avLst/>
          </a:prstGeom>
          <a:noFill/>
        </p:spPr>
        <p:txBody>
          <a:bodyPr wrap="square" rtlCol="0">
            <a:spAutoFit/>
          </a:bodyPr>
          <a:lstStyle/>
          <a:p>
            <a:pPr marL="285750" indent="-285750">
              <a:buFont typeface="Arial" panose="020B0604020202020204" pitchFamily="34" charset="0"/>
              <a:buChar char="•"/>
            </a:pPr>
            <a:r>
              <a:rPr lang="en-US"/>
              <a:t>Laser talks to request meetings &amp; speak about our campaigns</a:t>
            </a:r>
          </a:p>
          <a:p>
            <a:pPr marL="285750" indent="-285750">
              <a:buFont typeface="Arial" panose="020B0604020202020204" pitchFamily="34" charset="0"/>
              <a:buChar char="•"/>
            </a:pPr>
            <a:r>
              <a:rPr lang="en-US"/>
              <a:t>Sample letter to request meeting</a:t>
            </a:r>
          </a:p>
          <a:p>
            <a:pPr marL="285750" indent="-285750">
              <a:buFont typeface="Arial" panose="020B0604020202020204" pitchFamily="34" charset="0"/>
              <a:buChar char="•"/>
            </a:pPr>
            <a:r>
              <a:rPr lang="en-US"/>
              <a:t>Leave behinds</a:t>
            </a:r>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2088613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EFAD-4677-44FA-8C00-26E551A08E43}"/>
              </a:ext>
            </a:extLst>
          </p:cNvPr>
          <p:cNvSpPr>
            <a:spLocks noGrp="1"/>
          </p:cNvSpPr>
          <p:nvPr>
            <p:ph type="title"/>
          </p:nvPr>
        </p:nvSpPr>
        <p:spPr>
          <a:xfrm>
            <a:off x="1952751" y="146756"/>
            <a:ext cx="4816039" cy="935066"/>
          </a:xfrm>
        </p:spPr>
        <p:txBody>
          <a:bodyPr vert="horz" lIns="91440" tIns="45720" rIns="91440" bIns="45720" rtlCol="0" anchor="ctr">
            <a:noAutofit/>
          </a:bodyPr>
          <a:lstStyle/>
          <a:p>
            <a:r>
              <a:rPr lang="en-US" sz="3200" b="1">
                <a:latin typeface="Open Sans"/>
              </a:rPr>
              <a:t>Setting Up a Meeting</a:t>
            </a:r>
            <a:endParaRPr lang="en-US"/>
          </a:p>
        </p:txBody>
      </p:sp>
      <p:sp>
        <p:nvSpPr>
          <p:cNvPr id="7" name="Slide Number Placeholder 6">
            <a:extLst>
              <a:ext uri="{FF2B5EF4-FFF2-40B4-BE49-F238E27FC236}">
                <a16:creationId xmlns:a16="http://schemas.microsoft.com/office/drawing/2014/main" id="{55E84E56-F05E-4BC4-950E-DB4F645B3DF0}"/>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29</a:t>
            </a:fld>
            <a:endParaRPr lang="en-US">
              <a:solidFill>
                <a:schemeClr val="tx1"/>
              </a:solidFill>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163B4D2A-E60C-4443-A1F9-7646A2E6F0FD}"/>
                  </a:ext>
                </a:extLst>
              </p14:cNvPr>
              <p14:cNvContentPartPr/>
              <p14:nvPr/>
            </p14:nvContentPartPr>
            <p14:xfrm>
              <a:off x="7933900" y="4187134"/>
              <a:ext cx="360" cy="360"/>
            </p14:xfrm>
          </p:contentPart>
        </mc:Choice>
        <mc:Fallback xmlns="">
          <p:pic>
            <p:nvPicPr>
              <p:cNvPr id="6" name="Ink 5">
                <a:extLst>
                  <a:ext uri="{FF2B5EF4-FFF2-40B4-BE49-F238E27FC236}">
                    <a16:creationId xmlns:a16="http://schemas.microsoft.com/office/drawing/2014/main" id="{163B4D2A-E60C-4443-A1F9-7646A2E6F0FD}"/>
                  </a:ext>
                </a:extLst>
              </p:cNvPr>
              <p:cNvPicPr/>
              <p:nvPr/>
            </p:nvPicPr>
            <p:blipFill>
              <a:blip r:embed="rId4"/>
              <a:stretch>
                <a:fillRect/>
              </a:stretch>
            </p:blipFill>
            <p:spPr>
              <a:xfrm>
                <a:off x="7924900" y="4178134"/>
                <a:ext cx="18000" cy="18000"/>
              </a:xfrm>
              <a:prstGeom prst="rect">
                <a:avLst/>
              </a:prstGeom>
            </p:spPr>
          </p:pic>
        </mc:Fallback>
      </mc:AlternateContent>
      <p:sp>
        <p:nvSpPr>
          <p:cNvPr id="4" name="TextBox 3">
            <a:extLst>
              <a:ext uri="{FF2B5EF4-FFF2-40B4-BE49-F238E27FC236}">
                <a16:creationId xmlns:a16="http://schemas.microsoft.com/office/drawing/2014/main" id="{47F0B5DB-0029-DE48-A393-8824110328A5}"/>
              </a:ext>
            </a:extLst>
          </p:cNvPr>
          <p:cNvSpPr txBox="1"/>
          <p:nvPr/>
        </p:nvSpPr>
        <p:spPr>
          <a:xfrm>
            <a:off x="459192" y="1509478"/>
            <a:ext cx="8175812" cy="2908489"/>
          </a:xfrm>
          <a:prstGeom prst="rect">
            <a:avLst/>
          </a:prstGeom>
          <a:noFill/>
        </p:spPr>
        <p:txBody>
          <a:bodyPr wrap="square" lIns="91440" tIns="45720" rIns="91440" bIns="45720" rtlCol="0" anchor="t">
            <a:spAutoFit/>
          </a:bodyPr>
          <a:lstStyle/>
          <a:p>
            <a:pPr marL="514350" indent="-514350">
              <a:spcAft>
                <a:spcPts val="600"/>
              </a:spcAft>
              <a:buFont typeface="+mj-lt"/>
              <a:buAutoNum type="arabicPeriod"/>
            </a:pPr>
            <a:r>
              <a:rPr lang="en-US" sz="2400">
                <a:latin typeface="Open Sans"/>
              </a:rPr>
              <a:t>Contact scheduler for your member of Congress, make a verbal request (use our laser talk)</a:t>
            </a:r>
          </a:p>
          <a:p>
            <a:pPr marL="514350" indent="-514350">
              <a:spcAft>
                <a:spcPts val="600"/>
              </a:spcAft>
              <a:buFont typeface="+mj-lt"/>
              <a:buAutoNum type="arabicPeriod"/>
            </a:pPr>
            <a:r>
              <a:rPr lang="en-US" sz="2400">
                <a:latin typeface="Open Sans"/>
              </a:rPr>
              <a:t>Follow with a written request (use our </a:t>
            </a:r>
            <a:r>
              <a:rPr lang="en-US" sz="2400">
                <a:latin typeface="Open Sans"/>
                <a:hlinkClick r:id="rId5"/>
              </a:rPr>
              <a:t>sample letter</a:t>
            </a:r>
            <a:r>
              <a:rPr lang="en-US" sz="2400">
                <a:latin typeface="Open Sans"/>
              </a:rPr>
              <a:t>)</a:t>
            </a:r>
          </a:p>
          <a:p>
            <a:pPr marL="514350" indent="-514350">
              <a:spcAft>
                <a:spcPts val="600"/>
              </a:spcAft>
              <a:buFont typeface="+mj-lt"/>
              <a:buAutoNum type="arabicPeriod"/>
            </a:pPr>
            <a:r>
              <a:rPr lang="en-US" sz="2400">
                <a:latin typeface="Open Sans"/>
              </a:rPr>
              <a:t>Follow up with the scheduler via email &amp; phone</a:t>
            </a:r>
          </a:p>
          <a:p>
            <a:pPr marL="514350" indent="-514350">
              <a:spcAft>
                <a:spcPts val="600"/>
              </a:spcAft>
              <a:buFont typeface="+mj-lt"/>
              <a:buAutoNum type="arabicPeriod"/>
            </a:pPr>
            <a:r>
              <a:rPr lang="en-US" sz="2400">
                <a:latin typeface="Open Sans"/>
              </a:rPr>
              <a:t>Develop relationships with DC aides covering our issues and staff in local offices. Ask them to help you secure a meeting with the Rep. or Senator</a:t>
            </a:r>
          </a:p>
        </p:txBody>
      </p:sp>
    </p:spTree>
    <p:extLst>
      <p:ext uri="{BB962C8B-B14F-4D97-AF65-F5344CB8AC3E}">
        <p14:creationId xmlns:p14="http://schemas.microsoft.com/office/powerpoint/2010/main" val="4278719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0AF678-9D00-4F4A-8358-C8698305689A}"/>
              </a:ext>
            </a:extLst>
          </p:cNvPr>
          <p:cNvSpPr>
            <a:spLocks noGrp="1"/>
          </p:cNvSpPr>
          <p:nvPr>
            <p:ph type="ctrTitle"/>
          </p:nvPr>
        </p:nvSpPr>
        <p:spPr>
          <a:xfrm>
            <a:off x="0" y="152401"/>
            <a:ext cx="7772400" cy="706170"/>
          </a:xfrm>
        </p:spPr>
        <p:txBody>
          <a:bodyPr>
            <a:normAutofit/>
          </a:bodyPr>
          <a:lstStyle/>
          <a:p>
            <a:r>
              <a:rPr lang="en-US" sz="3200" b="1">
                <a:latin typeface="Open Sans"/>
                <a:ea typeface="Open Sans" panose="020B0606030504020204" pitchFamily="34" charset="0"/>
                <a:cs typeface="Open Sans" panose="020B0606030504020204" pitchFamily="34" charset="0"/>
              </a:rPr>
              <a:t>RESULTS Anti-Oppression Values</a:t>
            </a:r>
          </a:p>
        </p:txBody>
      </p:sp>
      <p:sp>
        <p:nvSpPr>
          <p:cNvPr id="6" name="TextBox 5">
            <a:extLst>
              <a:ext uri="{FF2B5EF4-FFF2-40B4-BE49-F238E27FC236}">
                <a16:creationId xmlns:a16="http://schemas.microsoft.com/office/drawing/2014/main" id="{8AC52DA5-5208-446A-B31E-C4CC58F02086}"/>
              </a:ext>
            </a:extLst>
          </p:cNvPr>
          <p:cNvSpPr txBox="1"/>
          <p:nvPr/>
        </p:nvSpPr>
        <p:spPr>
          <a:xfrm>
            <a:off x="228600" y="911855"/>
            <a:ext cx="8589475" cy="3877985"/>
          </a:xfrm>
          <a:prstGeom prst="rect">
            <a:avLst/>
          </a:prstGeom>
          <a:noFill/>
        </p:spPr>
        <p:txBody>
          <a:bodyPr wrap="square" rtlCol="0">
            <a:spAutoFit/>
          </a:bodyPr>
          <a:lstStyle/>
          <a:p>
            <a:r>
              <a:rPr lang="en-US"/>
              <a:t>​</a:t>
            </a:r>
            <a:r>
              <a:rPr lang="en-US" sz="1450" i="1">
                <a:latin typeface="Open Sans" panose="020B0606030504020204" pitchFamily="34" charset="0"/>
                <a:ea typeface="Open Sans" panose="020B0606030504020204" pitchFamily="34" charset="0"/>
                <a:cs typeface="Open Sans" panose="020B0606030504020204" pitchFamily="34" charset="0"/>
              </a:rPr>
              <a:t>RESULTS is a movement of passionate, committed everyday people. Together</a:t>
            </a:r>
          </a:p>
          <a:p>
            <a:r>
              <a:rPr lang="en-US" sz="1450" i="1">
                <a:latin typeface="Open Sans" panose="020B0606030504020204" pitchFamily="34" charset="0"/>
                <a:ea typeface="Open Sans" panose="020B0606030504020204" pitchFamily="34" charset="0"/>
                <a:cs typeface="Open Sans" panose="020B0606030504020204" pitchFamily="34" charset="0"/>
              </a:rPr>
              <a:t>we use our voices to influence political decisions that will bring an end to poverty.</a:t>
            </a:r>
          </a:p>
          <a:p>
            <a:pPr>
              <a:spcAft>
                <a:spcPts val="600"/>
              </a:spcAft>
            </a:pPr>
            <a:r>
              <a:rPr lang="en-US" sz="1450" i="1">
                <a:latin typeface="Open Sans" panose="020B0606030504020204" pitchFamily="34" charset="0"/>
                <a:ea typeface="Open Sans" panose="020B0606030504020204" pitchFamily="34" charset="0"/>
                <a:cs typeface="Open Sans" panose="020B0606030504020204" pitchFamily="34" charset="0"/>
              </a:rPr>
              <a:t>Poverty cannot end as long as oppression exists. </a:t>
            </a:r>
          </a:p>
          <a:p>
            <a:pPr>
              <a:spcAft>
                <a:spcPts val="600"/>
              </a:spcAft>
            </a:pPr>
            <a:r>
              <a:rPr lang="en-US" sz="1450" i="1">
                <a:latin typeface="Open Sans" panose="020B0606030504020204" pitchFamily="34" charset="0"/>
                <a:ea typeface="Open Sans" panose="020B0606030504020204" pitchFamily="34" charset="0"/>
                <a:cs typeface="Open Sans" panose="020B0606030504020204" pitchFamily="34" charset="0"/>
              </a:rPr>
              <a:t>We commit to opposing all forms of oppression, including racism, classism, colonialism, white saviorism, sexism, homophobia, transphobia, ableism, xenophobia, and religious discrimination. ​</a:t>
            </a:r>
          </a:p>
          <a:p>
            <a:pPr>
              <a:spcAft>
                <a:spcPts val="600"/>
              </a:spcAft>
            </a:pPr>
            <a:r>
              <a:rPr lang="en-US" sz="1450" i="1">
                <a:latin typeface="Open Sans" panose="020B0606030504020204" pitchFamily="34" charset="0"/>
                <a:ea typeface="Open Sans" panose="020B0606030504020204" pitchFamily="34" charset="0"/>
                <a:cs typeface="Open Sans" panose="020B0606030504020204" pitchFamily="34" charset="0"/>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 ​</a:t>
            </a:r>
          </a:p>
          <a:p>
            <a:pPr>
              <a:spcAft>
                <a:spcPts val="600"/>
              </a:spcAft>
            </a:pPr>
            <a:r>
              <a:rPr lang="en-US" sz="1450" i="1">
                <a:latin typeface="Open Sans" panose="020B0606030504020204" pitchFamily="34" charset="0"/>
                <a:ea typeface="Open Sans" panose="020B0606030504020204" pitchFamily="34" charset="0"/>
                <a:cs typeface="Open Sans" panose="020B0606030504020204" pitchFamily="34" charset="0"/>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 </a:t>
            </a:r>
          </a:p>
          <a:p>
            <a:pPr>
              <a:spcAft>
                <a:spcPts val="600"/>
              </a:spcAft>
            </a:pPr>
            <a:r>
              <a:rPr lang="en-US" sz="1450" i="1">
                <a:latin typeface="Open Sans" panose="020B0606030504020204" pitchFamily="34" charset="0"/>
                <a:ea typeface="Open Sans" panose="020B0606030504020204" pitchFamily="34" charset="0"/>
                <a:cs typeface="Open Sans" panose="020B0606030504020204" pitchFamily="34" charset="0"/>
              </a:rPr>
              <a:t>There are no saviors — only partners, advocates, and allies. We agree to help make the RESULTS movement a respectful, inclusive space.​</a:t>
            </a:r>
          </a:p>
          <a:p>
            <a:pPr>
              <a:spcAft>
                <a:spcPts val="600"/>
              </a:spcAft>
            </a:pPr>
            <a:r>
              <a:rPr lang="en-US" sz="1450">
                <a:latin typeface="Open Sans" panose="020B0606030504020204" pitchFamily="34" charset="0"/>
                <a:ea typeface="Open Sans" panose="020B0606030504020204" pitchFamily="34" charset="0"/>
                <a:cs typeface="Open Sans" panose="020B0606030504020204" pitchFamily="34" charset="0"/>
              </a:rPr>
              <a:t>Find all our anti-oppression resources at:  </a:t>
            </a:r>
            <a:r>
              <a:rPr lang="en-US" sz="1450">
                <a:latin typeface="Open Sans" panose="020B0606030504020204" pitchFamily="34" charset="0"/>
                <a:ea typeface="Open Sans" panose="020B0606030504020204" pitchFamily="34" charset="0"/>
                <a:cs typeface="Open Sans" panose="020B0606030504020204" pitchFamily="34" charset="0"/>
                <a:hlinkClick r:id="rId2"/>
              </a:rPr>
              <a:t>https://results.org/volunteers/anti-oppression/</a:t>
            </a:r>
            <a:r>
              <a:rPr lang="en-US" sz="1450">
                <a:latin typeface="Open Sans" panose="020B0606030504020204" pitchFamily="34" charset="0"/>
                <a:ea typeface="Open Sans" panose="020B0606030504020204" pitchFamily="34" charset="0"/>
                <a:cs typeface="Open Sans" panose="020B0606030504020204" pitchFamily="34" charset="0"/>
              </a:rPr>
              <a:t>  </a:t>
            </a:r>
          </a:p>
        </p:txBody>
      </p:sp>
      <p:sp>
        <p:nvSpPr>
          <p:cNvPr id="7" name="Slide Number Placeholder 6">
            <a:extLst>
              <a:ext uri="{FF2B5EF4-FFF2-40B4-BE49-F238E27FC236}">
                <a16:creationId xmlns:a16="http://schemas.microsoft.com/office/drawing/2014/main" id="{F7ECAE2D-F405-4057-8663-19CAF04BACC7}"/>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3</a:t>
            </a:fld>
            <a:endParaRPr lang="en-US">
              <a:solidFill>
                <a:schemeClr val="tx1"/>
              </a:solidFill>
            </a:endParaRPr>
          </a:p>
        </p:txBody>
      </p:sp>
    </p:spTree>
    <p:extLst>
      <p:ext uri="{BB962C8B-B14F-4D97-AF65-F5344CB8AC3E}">
        <p14:creationId xmlns:p14="http://schemas.microsoft.com/office/powerpoint/2010/main" val="2497675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42BCC4-8BC4-4175-8AF5-6F9CAA13C7BD}"/>
              </a:ext>
            </a:extLst>
          </p:cNvPr>
          <p:cNvSpPr>
            <a:spLocks noGrp="1"/>
          </p:cNvSpPr>
          <p:nvPr>
            <p:ph sz="half" idx="1"/>
          </p:nvPr>
        </p:nvSpPr>
        <p:spPr>
          <a:xfrm>
            <a:off x="457200" y="282929"/>
            <a:ext cx="7255933" cy="4311694"/>
          </a:xfrm>
        </p:spPr>
        <p:txBody>
          <a:bodyPr vert="horz" lIns="91440" tIns="45720" rIns="91440" bIns="45720" rtlCol="0" anchor="t">
            <a:normAutofit fontScale="92500" lnSpcReduction="10000"/>
          </a:bodyPr>
          <a:lstStyle/>
          <a:p>
            <a:pPr marL="0" indent="0" algn="ctr">
              <a:buNone/>
            </a:pPr>
            <a:r>
              <a:rPr lang="en-US" sz="2500" b="1" i="1">
                <a:solidFill>
                  <a:srgbClr val="000000"/>
                </a:solidFill>
                <a:latin typeface="Open Sans" panose="020B0606030504020204"/>
              </a:rPr>
              <a:t>BREAKOUT ROOM DISCUSSION</a:t>
            </a:r>
          </a:p>
          <a:p>
            <a:pPr algn="ctr"/>
            <a:endParaRPr lang="en-US" sz="1800" b="0" i="0">
              <a:solidFill>
                <a:srgbClr val="000000"/>
              </a:solidFill>
              <a:effectLst/>
              <a:latin typeface="Open Sans" panose="020B0606030504020204"/>
            </a:endParaRPr>
          </a:p>
          <a:p>
            <a:pPr marL="0" indent="0" algn="ctr">
              <a:buNone/>
            </a:pPr>
            <a:r>
              <a:rPr lang="en-US" sz="2400" b="0" i="0">
                <a:solidFill>
                  <a:srgbClr val="000000"/>
                </a:solidFill>
                <a:effectLst/>
                <a:latin typeface="Open Sans" panose="020B0606030504020204"/>
              </a:rPr>
              <a:t>We recognize that we’re in a challenging political environment. </a:t>
            </a:r>
          </a:p>
          <a:p>
            <a:pPr marL="0" indent="0" algn="ctr">
              <a:buNone/>
            </a:pPr>
            <a:endParaRPr lang="en-US" sz="2400" b="0" i="0">
              <a:solidFill>
                <a:srgbClr val="000000"/>
              </a:solidFill>
              <a:effectLst/>
              <a:latin typeface="Open Sans" panose="020B0606030504020204"/>
            </a:endParaRPr>
          </a:p>
          <a:p>
            <a:pPr marL="0" indent="0" algn="ctr">
              <a:buNone/>
            </a:pPr>
            <a:r>
              <a:rPr lang="en-US" sz="3000" b="1" i="0">
                <a:solidFill>
                  <a:srgbClr val="000000"/>
                </a:solidFill>
                <a:effectLst/>
                <a:latin typeface="Open Sans" panose="020B0606030504020204"/>
              </a:rPr>
              <a:t>What has worked in securing meetings/establishing relationships with members of Congress (MoCs) in such an environment?</a:t>
            </a:r>
          </a:p>
          <a:p>
            <a:pPr marL="0" indent="0" algn="ctr">
              <a:buNone/>
            </a:pPr>
            <a:endParaRPr lang="en-US" sz="2400">
              <a:solidFill>
                <a:srgbClr val="000000"/>
              </a:solidFill>
              <a:latin typeface="Open Sans" panose="020B0606030504020204"/>
            </a:endParaRPr>
          </a:p>
          <a:p>
            <a:pPr marL="0" indent="0" algn="ctr">
              <a:buNone/>
            </a:pPr>
            <a:r>
              <a:rPr lang="en-US" sz="2400">
                <a:solidFill>
                  <a:srgbClr val="000000"/>
                </a:solidFill>
                <a:latin typeface="Open Sans" panose="020B0606030504020204"/>
              </a:rPr>
              <a:t>Let’s break out into smaller rooms and talk about it.</a:t>
            </a:r>
            <a:endParaRPr lang="en-US" sz="2400">
              <a:latin typeface="Open Sans" panose="020B0606030504020204"/>
            </a:endParaRPr>
          </a:p>
        </p:txBody>
      </p:sp>
      <p:sp>
        <p:nvSpPr>
          <p:cNvPr id="4" name="Slide Number Placeholder 6">
            <a:extLst>
              <a:ext uri="{FF2B5EF4-FFF2-40B4-BE49-F238E27FC236}">
                <a16:creationId xmlns:a16="http://schemas.microsoft.com/office/drawing/2014/main" id="{05A11536-0F60-4FD9-B0A6-F8D5DC9C96AD}"/>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30</a:t>
            </a:fld>
            <a:endParaRPr lang="en-US">
              <a:solidFill>
                <a:schemeClr val="tx1"/>
              </a:solidFill>
            </a:endParaRPr>
          </a:p>
        </p:txBody>
      </p:sp>
    </p:spTree>
    <p:extLst>
      <p:ext uri="{BB962C8B-B14F-4D97-AF65-F5344CB8AC3E}">
        <p14:creationId xmlns:p14="http://schemas.microsoft.com/office/powerpoint/2010/main" val="3355845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5219A-3E67-4008-AA48-57C5A7A856D5}"/>
              </a:ext>
            </a:extLst>
          </p:cNvPr>
          <p:cNvSpPr>
            <a:spLocks noGrp="1"/>
          </p:cNvSpPr>
          <p:nvPr>
            <p:ph type="title"/>
          </p:nvPr>
        </p:nvSpPr>
        <p:spPr>
          <a:xfrm>
            <a:off x="322730" y="205979"/>
            <a:ext cx="7535962" cy="4345850"/>
          </a:xfrm>
        </p:spPr>
        <p:txBody>
          <a:bodyPr>
            <a:normAutofit/>
          </a:bodyPr>
          <a:lstStyle/>
          <a:p>
            <a:r>
              <a:rPr lang="en-US" sz="2800" b="1" i="1">
                <a:solidFill>
                  <a:srgbClr val="000000"/>
                </a:solidFill>
                <a:latin typeface="Open Sans" panose="020B0606030504020204"/>
              </a:rPr>
              <a:t>BREAKOUT ROOM DISCUSSION</a:t>
            </a:r>
            <a:br>
              <a:rPr lang="en-US" sz="2800" b="1" i="1">
                <a:solidFill>
                  <a:srgbClr val="000000"/>
                </a:solidFill>
                <a:latin typeface="Open Sans" panose="020B0606030504020204"/>
              </a:rPr>
            </a:br>
            <a:r>
              <a:rPr lang="en-US" sz="2800" b="1" i="1">
                <a:solidFill>
                  <a:srgbClr val="000000"/>
                </a:solidFill>
                <a:latin typeface="Open Sans" panose="020B0606030504020204"/>
              </a:rPr>
              <a:t>Debrief</a:t>
            </a:r>
            <a:br>
              <a:rPr lang="en-US" sz="2800" b="1" i="1">
                <a:solidFill>
                  <a:srgbClr val="000000"/>
                </a:solidFill>
                <a:latin typeface="Open Sans" panose="020B0606030504020204"/>
              </a:rPr>
            </a:br>
            <a:br>
              <a:rPr lang="en-US" sz="2800" b="1" i="1">
                <a:solidFill>
                  <a:srgbClr val="000000"/>
                </a:solidFill>
                <a:latin typeface="Open Sans" panose="020B0606030504020204"/>
              </a:rPr>
            </a:br>
            <a:r>
              <a:rPr lang="en-US" sz="2800" b="1" i="1">
                <a:solidFill>
                  <a:srgbClr val="000000"/>
                </a:solidFill>
                <a:latin typeface="Open Sans" panose="020B0606030504020204"/>
              </a:rPr>
              <a:t>What did you learn?</a:t>
            </a:r>
            <a:br>
              <a:rPr lang="en-US" sz="2800" b="1" i="1">
                <a:solidFill>
                  <a:srgbClr val="000000"/>
                </a:solidFill>
                <a:latin typeface="Open Sans" panose="020B0606030504020204"/>
              </a:rPr>
            </a:br>
            <a:r>
              <a:rPr lang="en-US" sz="2800" b="1" i="1">
                <a:solidFill>
                  <a:srgbClr val="000000"/>
                </a:solidFill>
                <a:latin typeface="Open Sans" panose="020B0606030504020204"/>
              </a:rPr>
              <a:t>What inspired you?</a:t>
            </a:r>
            <a:br>
              <a:rPr lang="en-US" sz="4400" b="1" i="1">
                <a:solidFill>
                  <a:srgbClr val="000000"/>
                </a:solidFill>
                <a:latin typeface="Open Sans" panose="020B0606030504020204"/>
              </a:rPr>
            </a:br>
            <a:endParaRPr lang="en-US"/>
          </a:p>
        </p:txBody>
      </p:sp>
      <p:sp>
        <p:nvSpPr>
          <p:cNvPr id="4" name="Slide Number Placeholder 6">
            <a:extLst>
              <a:ext uri="{FF2B5EF4-FFF2-40B4-BE49-F238E27FC236}">
                <a16:creationId xmlns:a16="http://schemas.microsoft.com/office/drawing/2014/main" id="{B5C14BD8-382E-4D54-9280-0C0CA70D7E44}"/>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31</a:t>
            </a:fld>
            <a:endParaRPr lang="en-US">
              <a:solidFill>
                <a:schemeClr val="tx1"/>
              </a:solidFill>
            </a:endParaRPr>
          </a:p>
        </p:txBody>
      </p:sp>
    </p:spTree>
    <p:extLst>
      <p:ext uri="{BB962C8B-B14F-4D97-AF65-F5344CB8AC3E}">
        <p14:creationId xmlns:p14="http://schemas.microsoft.com/office/powerpoint/2010/main" val="2333141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3EE2F-388B-465C-B739-7EFB18ADB673}"/>
              </a:ext>
            </a:extLst>
          </p:cNvPr>
          <p:cNvSpPr>
            <a:spLocks noGrp="1"/>
          </p:cNvSpPr>
          <p:nvPr>
            <p:ph type="title"/>
          </p:nvPr>
        </p:nvSpPr>
        <p:spPr>
          <a:xfrm>
            <a:off x="457200" y="205979"/>
            <a:ext cx="7401491" cy="857250"/>
          </a:xfrm>
        </p:spPr>
        <p:txBody>
          <a:bodyPr anchor="ctr">
            <a:normAutofit fontScale="90000"/>
          </a:bodyPr>
          <a:lstStyle/>
          <a:p>
            <a:r>
              <a:rPr lang="en-US">
                <a:latin typeface="Open Sans"/>
              </a:rPr>
              <a:t>2021 International Conference</a:t>
            </a:r>
          </a:p>
        </p:txBody>
      </p:sp>
      <p:graphicFrame>
        <p:nvGraphicFramePr>
          <p:cNvPr id="7" name="Content Placeholder 2">
            <a:extLst>
              <a:ext uri="{FF2B5EF4-FFF2-40B4-BE49-F238E27FC236}">
                <a16:creationId xmlns:a16="http://schemas.microsoft.com/office/drawing/2014/main" id="{93BD641C-9448-40C7-AD30-8B93E46A054C}"/>
              </a:ext>
            </a:extLst>
          </p:cNvPr>
          <p:cNvGraphicFramePr>
            <a:graphicFrameLocks noGrp="1"/>
          </p:cNvGraphicFramePr>
          <p:nvPr>
            <p:ph idx="1"/>
            <p:extLst>
              <p:ext uri="{D42A27DB-BD31-4B8C-83A1-F6EECF244321}">
                <p14:modId xmlns:p14="http://schemas.microsoft.com/office/powerpoint/2010/main" val="2636539053"/>
              </p:ext>
            </p:extLst>
          </p:nvPr>
        </p:nvGraphicFramePr>
        <p:xfrm>
          <a:off x="457200" y="1200151"/>
          <a:ext cx="82296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6">
            <a:extLst>
              <a:ext uri="{FF2B5EF4-FFF2-40B4-BE49-F238E27FC236}">
                <a16:creationId xmlns:a16="http://schemas.microsoft.com/office/drawing/2014/main" id="{E1678A4A-7D71-4441-9D2E-920052FC3E66}"/>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32</a:t>
            </a:fld>
            <a:endParaRPr lang="en-US">
              <a:solidFill>
                <a:schemeClr val="tx1"/>
              </a:solidFill>
            </a:endParaRPr>
          </a:p>
        </p:txBody>
      </p:sp>
    </p:spTree>
    <p:extLst>
      <p:ext uri="{BB962C8B-B14F-4D97-AF65-F5344CB8AC3E}">
        <p14:creationId xmlns:p14="http://schemas.microsoft.com/office/powerpoint/2010/main" val="2877096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8C50A-2D82-4605-906D-53290314EC4B}"/>
              </a:ext>
            </a:extLst>
          </p:cNvPr>
          <p:cNvSpPr>
            <a:spLocks noGrp="1"/>
          </p:cNvSpPr>
          <p:nvPr>
            <p:ph type="title"/>
          </p:nvPr>
        </p:nvSpPr>
        <p:spPr>
          <a:xfrm>
            <a:off x="1666865" y="123408"/>
            <a:ext cx="5058902" cy="753467"/>
          </a:xfrm>
        </p:spPr>
        <p:txBody>
          <a:bodyPr>
            <a:normAutofit/>
          </a:bodyPr>
          <a:lstStyle/>
          <a:p>
            <a:r>
              <a:rPr lang="en-US" sz="3200" b="1">
                <a:latin typeface="Open Sans"/>
                <a:cs typeface="Calibri"/>
              </a:rPr>
              <a:t>Upcoming Trainings</a:t>
            </a:r>
            <a:endParaRPr lang="en-US" sz="3200" b="1">
              <a:latin typeface="Open Sans"/>
            </a:endParaRPr>
          </a:p>
        </p:txBody>
      </p:sp>
      <p:sp>
        <p:nvSpPr>
          <p:cNvPr id="6" name="Slide Number Placeholder 6">
            <a:extLst>
              <a:ext uri="{FF2B5EF4-FFF2-40B4-BE49-F238E27FC236}">
                <a16:creationId xmlns:a16="http://schemas.microsoft.com/office/drawing/2014/main" id="{F6BE3F8E-7DE4-450E-A31B-68715887D968}"/>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33</a:t>
            </a:fld>
            <a:endParaRPr lang="en-US">
              <a:solidFill>
                <a:schemeClr val="tx1"/>
              </a:solidFill>
            </a:endParaRPr>
          </a:p>
        </p:txBody>
      </p:sp>
      <p:sp>
        <p:nvSpPr>
          <p:cNvPr id="149" name="TextBox 148">
            <a:extLst>
              <a:ext uri="{FF2B5EF4-FFF2-40B4-BE49-F238E27FC236}">
                <a16:creationId xmlns:a16="http://schemas.microsoft.com/office/drawing/2014/main" id="{E559B237-F597-4427-83D5-86EF8FF0EB34}"/>
              </a:ext>
            </a:extLst>
          </p:cNvPr>
          <p:cNvSpPr txBox="1"/>
          <p:nvPr/>
        </p:nvSpPr>
        <p:spPr>
          <a:xfrm>
            <a:off x="389860" y="876875"/>
            <a:ext cx="8073916" cy="42165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latin typeface="Open Sans"/>
              </a:rPr>
              <a:t>Basics of Zoom Training </a:t>
            </a:r>
          </a:p>
          <a:p>
            <a:pPr algn="ctr"/>
            <a:r>
              <a:rPr lang="en-US" sz="1600" b="1">
                <a:latin typeface="Open Sans"/>
              </a:rPr>
              <a:t>Wednesday, January 13, 8:30 pm ET</a:t>
            </a:r>
          </a:p>
          <a:p>
            <a:pPr algn="ctr">
              <a:spcAft>
                <a:spcPts val="600"/>
              </a:spcAft>
            </a:pPr>
            <a:r>
              <a:rPr lang="en-US" sz="1600">
                <a:latin typeface="Open Sans"/>
              </a:rPr>
              <a:t>Register: </a:t>
            </a:r>
            <a:r>
              <a:rPr lang="en-US" sz="1200">
                <a:latin typeface="Open Sans"/>
                <a:ea typeface="+mn-lt"/>
                <a:cs typeface="+mn-lt"/>
                <a:hlinkClick r:id="rId2"/>
              </a:rPr>
              <a:t>https://results.zoom.us/meeting/register/tJYlc-muqDojG93K3vrNo3DC5UgYFaNXYEc-</a:t>
            </a:r>
            <a:r>
              <a:rPr lang="en-US" sz="1200">
                <a:latin typeface="Open Sans"/>
                <a:ea typeface="+mn-lt"/>
                <a:cs typeface="+mn-lt"/>
              </a:rPr>
              <a:t> </a:t>
            </a:r>
          </a:p>
          <a:p>
            <a:pPr algn="ctr">
              <a:spcAft>
                <a:spcPts val="600"/>
              </a:spcAft>
            </a:pPr>
            <a:r>
              <a:rPr lang="en-US" sz="1200">
                <a:latin typeface="Open Sans"/>
                <a:ea typeface="+mn-lt"/>
                <a:cs typeface="+mn-lt"/>
              </a:rPr>
              <a:t>  </a:t>
            </a:r>
            <a:endParaRPr lang="en-US" sz="1200">
              <a:latin typeface="Open Sans"/>
            </a:endParaRPr>
          </a:p>
          <a:p>
            <a:pPr algn="ctr"/>
            <a:r>
              <a:rPr lang="en-US" sz="2000" b="1">
                <a:latin typeface="Open Sans"/>
              </a:rPr>
              <a:t>How Do I Meet with My Congressional Office?</a:t>
            </a:r>
          </a:p>
          <a:p>
            <a:pPr algn="ctr"/>
            <a:r>
              <a:rPr lang="en-US" sz="1600" b="1">
                <a:latin typeface="Open Sans"/>
              </a:rPr>
              <a:t>Thursday, January 21, 8:30 pm ET</a:t>
            </a:r>
          </a:p>
          <a:p>
            <a:pPr algn="ctr">
              <a:spcAft>
                <a:spcPts val="600"/>
              </a:spcAft>
            </a:pPr>
            <a:r>
              <a:rPr lang="en-US" sz="1600">
                <a:latin typeface="Open Sans"/>
              </a:rPr>
              <a:t>Register: </a:t>
            </a:r>
            <a:r>
              <a:rPr lang="en-US" sz="1200">
                <a:latin typeface="Open Sans"/>
                <a:ea typeface="+mn-lt"/>
                <a:cs typeface="+mn-lt"/>
                <a:hlinkClick r:id="rId3"/>
              </a:rPr>
              <a:t>https://results.zoom.us/meeting/register/tJMsdOqoqj8uHtYJQGIixuUgBKzOXOtPy1Md</a:t>
            </a:r>
            <a:endParaRPr lang="en-US" sz="1200">
              <a:latin typeface="Open Sans"/>
              <a:ea typeface="+mn-lt"/>
              <a:cs typeface="+mn-lt"/>
            </a:endParaRPr>
          </a:p>
          <a:p>
            <a:pPr algn="ctr">
              <a:spcAft>
                <a:spcPts val="600"/>
              </a:spcAft>
            </a:pPr>
            <a:r>
              <a:rPr lang="en-US" sz="1200">
                <a:latin typeface="Open Sans"/>
                <a:ea typeface="+mn-lt"/>
                <a:cs typeface="+mn-lt"/>
              </a:rPr>
              <a:t>   </a:t>
            </a:r>
            <a:endParaRPr lang="en-US" sz="1200">
              <a:latin typeface="Open Sans"/>
            </a:endParaRPr>
          </a:p>
          <a:p>
            <a:pPr algn="ctr"/>
            <a:r>
              <a:rPr lang="en-US" sz="2000" b="1">
                <a:latin typeface="Open Sans"/>
              </a:rPr>
              <a:t>Researching Your Members of Congress</a:t>
            </a:r>
          </a:p>
          <a:p>
            <a:pPr algn="ctr"/>
            <a:r>
              <a:rPr lang="en-US" sz="1600" b="1">
                <a:latin typeface="Open Sans"/>
              </a:rPr>
              <a:t>Thursday, January 28, 8:30 pm ET</a:t>
            </a:r>
          </a:p>
          <a:p>
            <a:pPr algn="ctr">
              <a:spcAft>
                <a:spcPts val="1200"/>
              </a:spcAft>
            </a:pPr>
            <a:r>
              <a:rPr lang="en-US" sz="1600">
                <a:solidFill>
                  <a:srgbClr val="000000"/>
                </a:solidFill>
                <a:latin typeface="Open Sans"/>
              </a:rPr>
              <a:t>Register: </a:t>
            </a:r>
            <a:r>
              <a:rPr lang="en-US" sz="1200">
                <a:latin typeface="Open Sans"/>
                <a:ea typeface="+mn-lt"/>
                <a:cs typeface="+mn-lt"/>
                <a:hlinkClick r:id="rId4"/>
              </a:rPr>
              <a:t>https://results.zoom.us/meeting/register/tJYvduyopjMqGNT_bXzBLzblYn9223MwmoaN</a:t>
            </a:r>
            <a:endParaRPr lang="en-US" sz="1200">
              <a:latin typeface="Open Sans"/>
              <a:ea typeface="+mn-lt"/>
              <a:cs typeface="+mn-lt"/>
            </a:endParaRPr>
          </a:p>
          <a:p>
            <a:pPr algn="ctr">
              <a:spcAft>
                <a:spcPts val="1200"/>
              </a:spcAft>
            </a:pPr>
            <a:r>
              <a:rPr lang="en-US" sz="1200">
                <a:latin typeface="Open Sans"/>
                <a:ea typeface="+mn-lt"/>
                <a:cs typeface="+mn-lt"/>
              </a:rPr>
              <a:t>   </a:t>
            </a:r>
            <a:endParaRPr lang="en-US" sz="1200">
              <a:solidFill>
                <a:srgbClr val="000000"/>
              </a:solidFill>
              <a:latin typeface="Open Sans"/>
            </a:endParaRPr>
          </a:p>
          <a:p>
            <a:pPr algn="ctr"/>
            <a:r>
              <a:rPr lang="en-US" b="1">
                <a:solidFill>
                  <a:srgbClr val="D50032"/>
                </a:solidFill>
                <a:latin typeface="Open Sans" panose="020B0606030504020204" pitchFamily="34" charset="0"/>
                <a:ea typeface="Open Sans" panose="020B0606030504020204" pitchFamily="34" charset="0"/>
                <a:cs typeface="Open Sans" panose="020B0606030504020204" pitchFamily="34" charset="0"/>
              </a:rPr>
              <a:t>Registration information also in the Weekly Update!</a:t>
            </a:r>
            <a:endParaRPr lang="en-US" b="1" i="0">
              <a:solidFill>
                <a:srgbClr val="D50032"/>
              </a:solidFill>
              <a:effectLst/>
              <a:latin typeface="Open Sans" panose="020B0606030504020204" pitchFamily="34" charset="0"/>
              <a:ea typeface="Open Sans" panose="020B0606030504020204" pitchFamily="34" charset="0"/>
              <a:cs typeface="Open Sans" panose="020B0606030504020204" pitchFamily="34" charset="0"/>
            </a:endParaRPr>
          </a:p>
          <a:p>
            <a:pPr algn="ctr"/>
            <a:r>
              <a:rPr lang="en-US">
                <a:latin typeface="Open Sans" panose="020B0606030504020204" pitchFamily="34" charset="0"/>
                <a:ea typeface="Open Sans" panose="020B0606030504020204" pitchFamily="34" charset="0"/>
                <a:cs typeface="Open Sans" panose="020B0606030504020204" pitchFamily="34" charset="0"/>
                <a:hlinkClick r:id="rId5"/>
              </a:rPr>
              <a:t>https://results.org/volunteers/weekly-updates/</a:t>
            </a:r>
            <a:endParaRPr lang="en-US" b="1">
              <a:latin typeface="Open Sans"/>
              <a:cs typeface="Calibri"/>
            </a:endParaRPr>
          </a:p>
        </p:txBody>
      </p:sp>
    </p:spTree>
    <p:extLst>
      <p:ext uri="{BB962C8B-B14F-4D97-AF65-F5344CB8AC3E}">
        <p14:creationId xmlns:p14="http://schemas.microsoft.com/office/powerpoint/2010/main" val="910281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7E1B47-4FB0-456F-A8F0-73BA8AC0E6D9}"/>
              </a:ext>
            </a:extLst>
          </p:cNvPr>
          <p:cNvSpPr>
            <a:spLocks noGrp="1"/>
          </p:cNvSpPr>
          <p:nvPr>
            <p:ph sz="half" idx="2"/>
          </p:nvPr>
        </p:nvSpPr>
        <p:spPr>
          <a:xfrm>
            <a:off x="4648200" y="1200151"/>
            <a:ext cx="4038600" cy="3394472"/>
          </a:xfrm>
        </p:spPr>
        <p:txBody>
          <a:bodyPr vert="horz" lIns="91440" tIns="45720" rIns="91440" bIns="45720" rtlCol="0">
            <a:normAutofit/>
          </a:bodyPr>
          <a:lstStyle/>
          <a:p>
            <a:endParaRPr lang="en-US"/>
          </a:p>
          <a:p>
            <a:endParaRPr lang="en-US"/>
          </a:p>
        </p:txBody>
      </p:sp>
      <p:pic>
        <p:nvPicPr>
          <p:cNvPr id="6" name="Picture 6" descr="A picture containing book, text&#10;&#10;Description automatically generated">
            <a:extLst>
              <a:ext uri="{FF2B5EF4-FFF2-40B4-BE49-F238E27FC236}">
                <a16:creationId xmlns:a16="http://schemas.microsoft.com/office/drawing/2014/main" id="{76CB91B5-960A-427F-85C5-968990071535}"/>
              </a:ext>
            </a:extLst>
          </p:cNvPr>
          <p:cNvPicPr>
            <a:picLocks noChangeAspect="1"/>
          </p:cNvPicPr>
          <p:nvPr/>
        </p:nvPicPr>
        <p:blipFill>
          <a:blip r:embed="rId2"/>
          <a:stretch>
            <a:fillRect/>
          </a:stretch>
        </p:blipFill>
        <p:spPr>
          <a:xfrm>
            <a:off x="653863" y="141175"/>
            <a:ext cx="5172075" cy="4726680"/>
          </a:xfrm>
          <a:prstGeom prst="rect">
            <a:avLst/>
          </a:prstGeom>
        </p:spPr>
      </p:pic>
      <p:sp>
        <p:nvSpPr>
          <p:cNvPr id="5" name="Slide Number Placeholder 6">
            <a:extLst>
              <a:ext uri="{FF2B5EF4-FFF2-40B4-BE49-F238E27FC236}">
                <a16:creationId xmlns:a16="http://schemas.microsoft.com/office/drawing/2014/main" id="{457F315A-6A94-4585-83AC-80116DA79ADF}"/>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34</a:t>
            </a:fld>
            <a:endParaRPr lang="en-US">
              <a:solidFill>
                <a:schemeClr val="tx1"/>
              </a:solidFill>
            </a:endParaRPr>
          </a:p>
        </p:txBody>
      </p:sp>
    </p:spTree>
    <p:extLst>
      <p:ext uri="{BB962C8B-B14F-4D97-AF65-F5344CB8AC3E}">
        <p14:creationId xmlns:p14="http://schemas.microsoft.com/office/powerpoint/2010/main" val="1199263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8C50A-2D82-4605-906D-53290314EC4B}"/>
              </a:ext>
            </a:extLst>
          </p:cNvPr>
          <p:cNvSpPr>
            <a:spLocks noGrp="1"/>
          </p:cNvSpPr>
          <p:nvPr>
            <p:ph type="title"/>
          </p:nvPr>
        </p:nvSpPr>
        <p:spPr>
          <a:xfrm>
            <a:off x="158750" y="205979"/>
            <a:ext cx="7718991" cy="857250"/>
          </a:xfrm>
        </p:spPr>
        <p:txBody>
          <a:bodyPr>
            <a:normAutofit/>
          </a:bodyPr>
          <a:lstStyle/>
          <a:p>
            <a:pPr algn="l"/>
            <a:r>
              <a:rPr lang="en-US" sz="3600" b="1">
                <a:latin typeface="Open Sans"/>
                <a:cs typeface="Calibri"/>
              </a:rPr>
              <a:t>Upcoming Events</a:t>
            </a:r>
            <a:endParaRPr lang="en-US" sz="3600" b="1">
              <a:latin typeface="Open Sans"/>
            </a:endParaRPr>
          </a:p>
        </p:txBody>
      </p:sp>
      <p:sp>
        <p:nvSpPr>
          <p:cNvPr id="6" name="Slide Number Placeholder 6">
            <a:extLst>
              <a:ext uri="{FF2B5EF4-FFF2-40B4-BE49-F238E27FC236}">
                <a16:creationId xmlns:a16="http://schemas.microsoft.com/office/drawing/2014/main" id="{F6BE3F8E-7DE4-450E-A31B-68715887D968}"/>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35</a:t>
            </a:fld>
            <a:endParaRPr lang="en-US">
              <a:solidFill>
                <a:schemeClr val="tx1"/>
              </a:solidFill>
            </a:endParaRPr>
          </a:p>
        </p:txBody>
      </p:sp>
      <p:sp>
        <p:nvSpPr>
          <p:cNvPr id="149" name="TextBox 148">
            <a:extLst>
              <a:ext uri="{FF2B5EF4-FFF2-40B4-BE49-F238E27FC236}">
                <a16:creationId xmlns:a16="http://schemas.microsoft.com/office/drawing/2014/main" id="{E559B237-F597-4427-83D5-86EF8FF0EB34}"/>
              </a:ext>
            </a:extLst>
          </p:cNvPr>
          <p:cNvSpPr txBox="1"/>
          <p:nvPr/>
        </p:nvSpPr>
        <p:spPr>
          <a:xfrm>
            <a:off x="158750" y="1063229"/>
            <a:ext cx="8383592" cy="37240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Bef>
                <a:spcPct val="0"/>
              </a:spcBef>
              <a:spcAft>
                <a:spcPts val="0"/>
              </a:spcAft>
            </a:pPr>
            <a:r>
              <a:rPr lang="en-US" b="1">
                <a:latin typeface="Open Sans"/>
              </a:rPr>
              <a:t>New Advocate Orientation</a:t>
            </a:r>
          </a:p>
          <a:p>
            <a:pPr lvl="0">
              <a:lnSpc>
                <a:spcPct val="100000"/>
              </a:lnSpc>
              <a:spcBef>
                <a:spcPct val="0"/>
              </a:spcBef>
              <a:spcAft>
                <a:spcPts val="0"/>
              </a:spcAft>
            </a:pPr>
            <a:r>
              <a:rPr lang="en-US">
                <a:latin typeface="Open Sans"/>
              </a:rPr>
              <a:t>Tuesday, January 12, 12:00 pm ET</a:t>
            </a:r>
          </a:p>
          <a:p>
            <a:pPr lvl="0">
              <a:lnSpc>
                <a:spcPct val="100000"/>
              </a:lnSpc>
              <a:spcBef>
                <a:spcPct val="0"/>
              </a:spcBef>
              <a:spcAft>
                <a:spcPts val="1200"/>
              </a:spcAft>
            </a:pPr>
            <a:r>
              <a:rPr lang="en-US" b="0" u="none">
                <a:solidFill>
                  <a:schemeClr val="tx1"/>
                </a:solidFill>
                <a:latin typeface="Open Sans"/>
                <a:cs typeface="Calibri"/>
              </a:rPr>
              <a:t>Register to attend at: </a:t>
            </a:r>
            <a:r>
              <a:rPr lang="en-US" b="0" u="none">
                <a:solidFill>
                  <a:schemeClr val="tx1"/>
                </a:solidFill>
                <a:latin typeface="Open Sans"/>
                <a:cs typeface="Calibri"/>
                <a:hlinkClick r:id="rId2"/>
              </a:rPr>
              <a:t>https://results.salsalabs.org/orientationcallrsvp/index.html?_ga=2.111757443.60245586.1607979731-2052042826.1602183780</a:t>
            </a:r>
            <a:endParaRPr lang="en-US" b="1">
              <a:latin typeface="Open Sans"/>
              <a:ea typeface="Open Sans" panose="020B0606030504020204" pitchFamily="34" charset="0"/>
              <a:cs typeface="Open Sans" panose="020B0606030504020204" pitchFamily="34" charset="0"/>
            </a:endParaRPr>
          </a:p>
          <a:p>
            <a:r>
              <a:rPr lang="en-US" b="1">
                <a:latin typeface="Open Sans"/>
              </a:rPr>
              <a:t>U.S. Poverty Free Agents Webinars </a:t>
            </a:r>
          </a:p>
          <a:p>
            <a:r>
              <a:rPr lang="en-US">
                <a:latin typeface="Open Sans"/>
              </a:rPr>
              <a:t>Tuesday, January 19 , 1:00 pm and 8:00 pm ET</a:t>
            </a:r>
          </a:p>
          <a:p>
            <a:pPr>
              <a:spcAft>
                <a:spcPts val="1200"/>
              </a:spcAft>
            </a:pPr>
            <a:r>
              <a:rPr lang="en-US">
                <a:latin typeface="Open Sans"/>
                <a:cs typeface="Calibri"/>
              </a:rPr>
              <a:t>Contact Jos Linn at </a:t>
            </a:r>
            <a:r>
              <a:rPr lang="en-US">
                <a:latin typeface="Open Sans"/>
                <a:cs typeface="Calibri"/>
                <a:hlinkClick r:id="rId3"/>
              </a:rPr>
              <a:t>jlinn@results.org</a:t>
            </a:r>
            <a:r>
              <a:rPr lang="en-US">
                <a:latin typeface="Open Sans"/>
                <a:cs typeface="Calibri"/>
              </a:rPr>
              <a:t> for more information</a:t>
            </a:r>
          </a:p>
          <a:p>
            <a:r>
              <a:rPr lang="en-US" b="1">
                <a:latin typeface="Open Sans"/>
              </a:rPr>
              <a:t>Global Poverty Free Agents Webinar</a:t>
            </a:r>
          </a:p>
          <a:p>
            <a:r>
              <a:rPr lang="en-US">
                <a:latin typeface="Open Sans"/>
                <a:cs typeface="Calibri"/>
              </a:rPr>
              <a:t>Monday, January 25, 8:00 pm ET</a:t>
            </a:r>
          </a:p>
          <a:p>
            <a:r>
              <a:rPr lang="en-US">
                <a:latin typeface="Open Sans"/>
                <a:cs typeface="Calibri"/>
              </a:rPr>
              <a:t>Contact Lisa Marchal at </a:t>
            </a:r>
            <a:r>
              <a:rPr lang="en-US">
                <a:latin typeface="Open Sans"/>
                <a:cs typeface="Calibri"/>
                <a:hlinkClick r:id="rId4"/>
              </a:rPr>
              <a:t>lmarchal@results.org</a:t>
            </a:r>
            <a:r>
              <a:rPr lang="en-US">
                <a:latin typeface="Open Sans"/>
                <a:cs typeface="Calibri"/>
              </a:rPr>
              <a:t> for more information</a:t>
            </a:r>
          </a:p>
          <a:p>
            <a:endParaRPr lang="en-US">
              <a:latin typeface="Open Sans"/>
              <a:cs typeface="Calibri"/>
            </a:endParaRPr>
          </a:p>
        </p:txBody>
      </p:sp>
    </p:spTree>
    <p:extLst>
      <p:ext uri="{BB962C8B-B14F-4D97-AF65-F5344CB8AC3E}">
        <p14:creationId xmlns:p14="http://schemas.microsoft.com/office/powerpoint/2010/main" val="3624324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Text&#10;&#10;Description automatically generated">
            <a:extLst>
              <a:ext uri="{FF2B5EF4-FFF2-40B4-BE49-F238E27FC236}">
                <a16:creationId xmlns:a16="http://schemas.microsoft.com/office/drawing/2014/main" id="{C2EAD449-00CB-454B-A5DB-4C3D303F4F5B}"/>
              </a:ext>
            </a:extLst>
          </p:cNvPr>
          <p:cNvPicPr>
            <a:picLocks noGrp="1" noChangeAspect="1"/>
          </p:cNvPicPr>
          <p:nvPr>
            <p:ph idx="1"/>
          </p:nvPr>
        </p:nvPicPr>
        <p:blipFill>
          <a:blip r:embed="rId2"/>
          <a:stretch>
            <a:fillRect/>
          </a:stretch>
        </p:blipFill>
        <p:spPr>
          <a:xfrm>
            <a:off x="1938" y="4574"/>
            <a:ext cx="9181294" cy="5149428"/>
          </a:xfrm>
          <a:noFill/>
        </p:spPr>
      </p:pic>
      <p:sp>
        <p:nvSpPr>
          <p:cNvPr id="5" name="Slide Number Placeholder 4">
            <a:extLst>
              <a:ext uri="{FF2B5EF4-FFF2-40B4-BE49-F238E27FC236}">
                <a16:creationId xmlns:a16="http://schemas.microsoft.com/office/drawing/2014/main" id="{F757E994-75E7-4B4A-9E88-C126385C9657}"/>
              </a:ext>
            </a:extLst>
          </p:cNvPr>
          <p:cNvSpPr>
            <a:spLocks noGrp="1"/>
          </p:cNvSpPr>
          <p:nvPr>
            <p:ph type="sldNum" sz="quarter" idx="12"/>
          </p:nvPr>
        </p:nvSpPr>
        <p:spPr>
          <a:xfrm>
            <a:off x="0" y="9834"/>
            <a:ext cx="457200" cy="273844"/>
          </a:xfrm>
        </p:spPr>
        <p:txBody>
          <a:bodyPr anchor="ctr">
            <a:normAutofit/>
          </a:bodyPr>
          <a:lstStyle/>
          <a:p>
            <a:pPr>
              <a:lnSpc>
                <a:spcPct val="90000"/>
              </a:lnSpc>
              <a:spcAft>
                <a:spcPts val="600"/>
              </a:spcAft>
            </a:pPr>
            <a:fld id="{307E6868-079E-1649-B8D1-459B42CE4DE3}" type="slidenum">
              <a:rPr lang="en-US" smtClean="0"/>
              <a:pPr>
                <a:lnSpc>
                  <a:spcPct val="90000"/>
                </a:lnSpc>
                <a:spcAft>
                  <a:spcPts val="600"/>
                </a:spcAft>
              </a:pPr>
              <a:t>36</a:t>
            </a:fld>
            <a:endParaRPr lang="en-US"/>
          </a:p>
        </p:txBody>
      </p:sp>
    </p:spTree>
    <p:extLst>
      <p:ext uri="{BB962C8B-B14F-4D97-AF65-F5344CB8AC3E}">
        <p14:creationId xmlns:p14="http://schemas.microsoft.com/office/powerpoint/2010/main" val="3219220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79695A-E3A7-4CA4-BB26-6641DF7FA228}"/>
              </a:ext>
            </a:extLst>
          </p:cNvPr>
          <p:cNvSpPr/>
          <p:nvPr/>
        </p:nvSpPr>
        <p:spPr>
          <a:xfrm>
            <a:off x="561975" y="2357770"/>
            <a:ext cx="8020050" cy="2543175"/>
          </a:xfrm>
          <a:prstGeom prst="rect">
            <a:avLst/>
          </a:prstGeom>
          <a:solidFill>
            <a:srgbClr val="29B5CF"/>
          </a:solidFill>
          <a:ln>
            <a:solidFill>
              <a:srgbClr val="29B5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10BAB15-846B-4AF2-AEE9-105B6C65B59F}"/>
              </a:ext>
            </a:extLst>
          </p:cNvPr>
          <p:cNvSpPr txBox="1"/>
          <p:nvPr/>
        </p:nvSpPr>
        <p:spPr>
          <a:xfrm>
            <a:off x="508983" y="2904118"/>
            <a:ext cx="8126033" cy="1415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1200"/>
              </a:spcAft>
            </a:pPr>
            <a:r>
              <a:rPr lang="en-US" sz="3200" b="1">
                <a:latin typeface="Open Sans" panose="020B0606030504020204" pitchFamily="34" charset="0"/>
                <a:ea typeface="Open Sans" panose="020B0606030504020204" pitchFamily="34" charset="0"/>
                <a:cs typeface="Open Sans" panose="020B0606030504020204" pitchFamily="34" charset="0"/>
              </a:rPr>
              <a:t>Register today at:</a:t>
            </a:r>
          </a:p>
          <a:p>
            <a:pPr algn="ctr">
              <a:spcAft>
                <a:spcPts val="1200"/>
              </a:spcAft>
            </a:pPr>
            <a:r>
              <a:rPr lang="en-US" sz="4400" b="1">
                <a:solidFill>
                  <a:schemeClr val="bg1"/>
                </a:solidFill>
                <a:latin typeface="Open Sans"/>
                <a:ea typeface="+mn-lt"/>
                <a:cs typeface="+mn-lt"/>
              </a:rPr>
              <a:t>results.org/first100days</a:t>
            </a:r>
          </a:p>
        </p:txBody>
      </p:sp>
      <p:sp>
        <p:nvSpPr>
          <p:cNvPr id="6" name="Slide Number Placeholder 6">
            <a:extLst>
              <a:ext uri="{FF2B5EF4-FFF2-40B4-BE49-F238E27FC236}">
                <a16:creationId xmlns:a16="http://schemas.microsoft.com/office/drawing/2014/main" id="{DAD5D3C2-8209-4371-97C3-C5B8DE8633DC}"/>
              </a:ext>
            </a:extLst>
          </p:cNvPr>
          <p:cNvSpPr>
            <a:spLocks noGrp="1"/>
          </p:cNvSpPr>
          <p:nvPr>
            <p:ph type="sldNum" sz="quarter" idx="12"/>
          </p:nvPr>
        </p:nvSpPr>
        <p:spPr>
          <a:xfrm>
            <a:off x="-4695" y="45277"/>
            <a:ext cx="457200" cy="273844"/>
          </a:xfrm>
        </p:spPr>
        <p:txBody>
          <a:bodyPr/>
          <a:lstStyle/>
          <a:p>
            <a:fld id="{307E6868-079E-1649-B8D1-459B42CE4DE3}" type="slidenum">
              <a:rPr lang="en-US" dirty="0" smtClean="0">
                <a:solidFill>
                  <a:schemeClr val="tx1"/>
                </a:solidFill>
              </a:rPr>
              <a:t>37</a:t>
            </a:fld>
            <a:endParaRPr lang="en-US">
              <a:solidFill>
                <a:schemeClr val="tx1"/>
              </a:solidFill>
            </a:endParaRPr>
          </a:p>
        </p:txBody>
      </p:sp>
      <p:pic>
        <p:nvPicPr>
          <p:cNvPr id="3" name="Picture 2">
            <a:extLst>
              <a:ext uri="{FF2B5EF4-FFF2-40B4-BE49-F238E27FC236}">
                <a16:creationId xmlns:a16="http://schemas.microsoft.com/office/drawing/2014/main" id="{2F17102D-C815-0644-B342-5BC160D4C0C2}"/>
              </a:ext>
            </a:extLst>
          </p:cNvPr>
          <p:cNvPicPr>
            <a:picLocks noChangeAspect="1"/>
          </p:cNvPicPr>
          <p:nvPr/>
        </p:nvPicPr>
        <p:blipFill>
          <a:blip r:embed="rId2"/>
          <a:stretch>
            <a:fillRect/>
          </a:stretch>
        </p:blipFill>
        <p:spPr>
          <a:xfrm>
            <a:off x="6669405" y="319121"/>
            <a:ext cx="2022090" cy="1281902"/>
          </a:xfrm>
          <a:prstGeom prst="rect">
            <a:avLst/>
          </a:prstGeom>
        </p:spPr>
      </p:pic>
      <p:sp>
        <p:nvSpPr>
          <p:cNvPr id="7" name="TextBox 6">
            <a:extLst>
              <a:ext uri="{FF2B5EF4-FFF2-40B4-BE49-F238E27FC236}">
                <a16:creationId xmlns:a16="http://schemas.microsoft.com/office/drawing/2014/main" id="{5D4DDCA8-44B3-4E66-BD35-F9FA47495CB9}"/>
              </a:ext>
            </a:extLst>
          </p:cNvPr>
          <p:cNvSpPr txBox="1"/>
          <p:nvPr/>
        </p:nvSpPr>
        <p:spPr>
          <a:xfrm>
            <a:off x="452505" y="182199"/>
            <a:ext cx="6104239" cy="2284215"/>
          </a:xfrm>
          <a:prstGeom prst="rect">
            <a:avLst/>
          </a:prstGeom>
          <a:noFill/>
        </p:spPr>
        <p:txBody>
          <a:bodyPr wrap="square" lIns="91440" tIns="45720" rIns="91440" bIns="45720" rtlCol="0" anchor="t">
            <a:spAutoFit/>
          </a:bodyPr>
          <a:lstStyle/>
          <a:p>
            <a:pPr algn="ctr">
              <a:lnSpc>
                <a:spcPct val="114000"/>
              </a:lnSpc>
            </a:pPr>
            <a:r>
              <a:rPr lang="en-US" sz="2400" b="1">
                <a:solidFill>
                  <a:srgbClr val="D50032"/>
                </a:solidFill>
                <a:latin typeface="Open Sans"/>
                <a:ea typeface="Open Sans" panose="020B0606030504020204" pitchFamily="34" charset="0"/>
                <a:cs typeface="Open Sans" panose="020B0606030504020204" pitchFamily="34" charset="0"/>
              </a:rPr>
              <a:t>Don’t Forget!</a:t>
            </a:r>
            <a:br>
              <a:rPr lang="en-US" sz="2400" b="1">
                <a:latin typeface="Open Sans" panose="020B0606030504020204" pitchFamily="34" charset="0"/>
                <a:ea typeface="Open Sans" panose="020B0606030504020204" pitchFamily="34" charset="0"/>
                <a:cs typeface="Open Sans" panose="020B0606030504020204" pitchFamily="34" charset="0"/>
              </a:rPr>
            </a:br>
            <a:r>
              <a:rPr lang="en-US" sz="2400" b="1">
                <a:latin typeface="Open Sans"/>
                <a:ea typeface="Open Sans" panose="020B0606030504020204" pitchFamily="34" charset="0"/>
                <a:cs typeface="Open Sans" panose="020B0606030504020204" pitchFamily="34" charset="0"/>
              </a:rPr>
              <a:t>First 100 Days Kickoff Virtual Event</a:t>
            </a:r>
          </a:p>
          <a:p>
            <a:pPr algn="ctr">
              <a:lnSpc>
                <a:spcPct val="114000"/>
              </a:lnSpc>
            </a:pPr>
            <a:r>
              <a:rPr lang="en-US" sz="2400">
                <a:latin typeface="Open Sans"/>
                <a:ea typeface="Open Sans" panose="020B0606030504020204" pitchFamily="34" charset="0"/>
                <a:cs typeface="Open Sans" panose="020B0606030504020204" pitchFamily="34" charset="0"/>
              </a:rPr>
              <a:t>Saturday, February 6</a:t>
            </a:r>
          </a:p>
          <a:p>
            <a:pPr algn="ctr">
              <a:lnSpc>
                <a:spcPct val="114000"/>
              </a:lnSpc>
              <a:spcAft>
                <a:spcPts val="1800"/>
              </a:spcAft>
            </a:pPr>
            <a:r>
              <a:rPr lang="en-US" sz="2400">
                <a:latin typeface="Open Sans"/>
                <a:ea typeface="Open Sans" panose="020B0606030504020204" pitchFamily="34" charset="0"/>
                <a:cs typeface="Open Sans" panose="020B0606030504020204" pitchFamily="34" charset="0"/>
              </a:rPr>
              <a:t>1:00 pm ET – 5:00pm ET</a:t>
            </a:r>
          </a:p>
          <a:p>
            <a:endParaRPr lang="en-US"/>
          </a:p>
        </p:txBody>
      </p:sp>
    </p:spTree>
    <p:extLst>
      <p:ext uri="{BB962C8B-B14F-4D97-AF65-F5344CB8AC3E}">
        <p14:creationId xmlns:p14="http://schemas.microsoft.com/office/powerpoint/2010/main" val="29780029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A picture containing drawing&#10;&#10;Description generated with very high confidence">
            <a:extLst>
              <a:ext uri="{FF2B5EF4-FFF2-40B4-BE49-F238E27FC236}">
                <a16:creationId xmlns:a16="http://schemas.microsoft.com/office/drawing/2014/main" id="{C2B50615-A075-4B98-8257-7949032F792C}"/>
              </a:ext>
            </a:extLst>
          </p:cNvPr>
          <p:cNvPicPr>
            <a:picLocks noChangeAspect="1"/>
          </p:cNvPicPr>
          <p:nvPr/>
        </p:nvPicPr>
        <p:blipFill>
          <a:blip r:embed="rId2"/>
          <a:stretch>
            <a:fillRect/>
          </a:stretch>
        </p:blipFill>
        <p:spPr>
          <a:xfrm>
            <a:off x="161693" y="1931969"/>
            <a:ext cx="8813646" cy="1021691"/>
          </a:xfrm>
          <a:prstGeom prst="rect">
            <a:avLst/>
          </a:prstGeom>
        </p:spPr>
      </p:pic>
      <p:sp>
        <p:nvSpPr>
          <p:cNvPr id="5" name="Slide Number Placeholder 6">
            <a:extLst>
              <a:ext uri="{FF2B5EF4-FFF2-40B4-BE49-F238E27FC236}">
                <a16:creationId xmlns:a16="http://schemas.microsoft.com/office/drawing/2014/main" id="{5B67A62D-DDD9-4C39-A402-655C3BE7A3D7}"/>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38</a:t>
            </a:fld>
            <a:endParaRPr lang="en-US">
              <a:solidFill>
                <a:schemeClr val="tx1"/>
              </a:solidFill>
            </a:endParaRPr>
          </a:p>
        </p:txBody>
      </p:sp>
    </p:spTree>
    <p:extLst>
      <p:ext uri="{BB962C8B-B14F-4D97-AF65-F5344CB8AC3E}">
        <p14:creationId xmlns:p14="http://schemas.microsoft.com/office/powerpoint/2010/main" val="36044862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5BF643-6BEB-4851-B3FA-BD587116D375}"/>
              </a:ext>
            </a:extLst>
          </p:cNvPr>
          <p:cNvSpPr>
            <a:spLocks noGrp="1"/>
          </p:cNvSpPr>
          <p:nvPr>
            <p:ph type="sldNum" sz="quarter" idx="12"/>
          </p:nvPr>
        </p:nvSpPr>
        <p:spPr/>
        <p:txBody>
          <a:bodyPr/>
          <a:lstStyle/>
          <a:p>
            <a:fld id="{307E6868-079E-1649-B8D1-459B42CE4DE3}" type="slidenum">
              <a:rPr lang="en-US" smtClean="0">
                <a:solidFill>
                  <a:schemeClr val="tx1"/>
                </a:solidFill>
              </a:rPr>
              <a:t>39</a:t>
            </a:fld>
            <a:endParaRPr lang="en-US">
              <a:solidFill>
                <a:schemeClr val="tx1"/>
              </a:solidFill>
            </a:endParaRPr>
          </a:p>
        </p:txBody>
      </p:sp>
      <p:sp>
        <p:nvSpPr>
          <p:cNvPr id="4" name="TextBox 3">
            <a:extLst>
              <a:ext uri="{FF2B5EF4-FFF2-40B4-BE49-F238E27FC236}">
                <a16:creationId xmlns:a16="http://schemas.microsoft.com/office/drawing/2014/main" id="{475C34A4-8199-4DB7-84EF-5B586071F94B}"/>
              </a:ext>
            </a:extLst>
          </p:cNvPr>
          <p:cNvSpPr txBox="1"/>
          <p:nvPr/>
        </p:nvSpPr>
        <p:spPr>
          <a:xfrm>
            <a:off x="307589" y="1023281"/>
            <a:ext cx="8039457"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000" b="1">
                <a:solidFill>
                  <a:srgbClr val="E41034"/>
                </a:solidFill>
                <a:latin typeface="Open Sans"/>
                <a:cs typeface="Calibri"/>
              </a:rPr>
              <a:t>Questions?</a:t>
            </a:r>
          </a:p>
          <a:p>
            <a:r>
              <a:rPr lang="en-US" sz="3200" b="1">
                <a:solidFill>
                  <a:srgbClr val="E41034"/>
                </a:solidFill>
                <a:latin typeface="Open Sans"/>
                <a:cs typeface="Calibri"/>
              </a:rPr>
              <a:t>Please share your questions in the chat.</a:t>
            </a:r>
          </a:p>
        </p:txBody>
      </p:sp>
      <p:pic>
        <p:nvPicPr>
          <p:cNvPr id="6" name="Picture 6" descr="Graphical user interface, text, application, chat or text message&#10;&#10;Description automatically generated">
            <a:extLst>
              <a:ext uri="{FF2B5EF4-FFF2-40B4-BE49-F238E27FC236}">
                <a16:creationId xmlns:a16="http://schemas.microsoft.com/office/drawing/2014/main" id="{7DC33ED4-B220-4055-8597-8070309A24AD}"/>
              </a:ext>
            </a:extLst>
          </p:cNvPr>
          <p:cNvPicPr>
            <a:picLocks noChangeAspect="1"/>
          </p:cNvPicPr>
          <p:nvPr/>
        </p:nvPicPr>
        <p:blipFill>
          <a:blip r:embed="rId2"/>
          <a:stretch>
            <a:fillRect/>
          </a:stretch>
        </p:blipFill>
        <p:spPr>
          <a:xfrm>
            <a:off x="7541702" y="1419185"/>
            <a:ext cx="1098958" cy="805050"/>
          </a:xfrm>
          <a:prstGeom prst="rect">
            <a:avLst/>
          </a:prstGeom>
        </p:spPr>
      </p:pic>
    </p:spTree>
    <p:extLst>
      <p:ext uri="{BB962C8B-B14F-4D97-AF65-F5344CB8AC3E}">
        <p14:creationId xmlns:p14="http://schemas.microsoft.com/office/powerpoint/2010/main" val="2038383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9ECAB1-20D3-41BF-929C-37A431ADFF6F}"/>
              </a:ext>
            </a:extLst>
          </p:cNvPr>
          <p:cNvSpPr>
            <a:spLocks noGrp="1"/>
          </p:cNvSpPr>
          <p:nvPr>
            <p:ph type="subTitle" idx="1"/>
          </p:nvPr>
        </p:nvSpPr>
        <p:spPr>
          <a:xfrm>
            <a:off x="268265" y="696108"/>
            <a:ext cx="8677771" cy="2102681"/>
          </a:xfrm>
        </p:spPr>
        <p:txBody>
          <a:bodyPr vert="horz" lIns="91440" tIns="45720" rIns="91440" bIns="45720" rtlCol="0" anchor="t">
            <a:noAutofit/>
          </a:bodyPr>
          <a:lstStyle/>
          <a:p>
            <a:r>
              <a:rPr lang="en-US" sz="3600">
                <a:solidFill>
                  <a:schemeClr val="tx1"/>
                </a:solidFill>
                <a:latin typeface="Open Sans"/>
              </a:rPr>
              <a:t>Remarks  from</a:t>
            </a:r>
          </a:p>
          <a:p>
            <a:r>
              <a:rPr lang="en-US" sz="3600" b="1">
                <a:solidFill>
                  <a:schemeClr val="tx1"/>
                </a:solidFill>
                <a:latin typeface="Open Sans"/>
              </a:rPr>
              <a:t>Executive Director</a:t>
            </a:r>
            <a:endParaRPr lang="en-US" sz="3600">
              <a:solidFill>
                <a:schemeClr val="tx1"/>
              </a:solidFill>
              <a:latin typeface="Open Sans"/>
            </a:endParaRPr>
          </a:p>
          <a:p>
            <a:r>
              <a:rPr lang="en-US" sz="3600" b="1">
                <a:solidFill>
                  <a:schemeClr val="tx1"/>
                </a:solidFill>
                <a:latin typeface="Open Sans"/>
              </a:rPr>
              <a:t>Dr. Joanne Carter</a:t>
            </a:r>
          </a:p>
          <a:p>
            <a:endParaRPr lang="en-US" sz="3600" b="1">
              <a:solidFill>
                <a:schemeClr val="tx1"/>
              </a:solidFill>
              <a:latin typeface="Open Sans"/>
            </a:endParaRPr>
          </a:p>
        </p:txBody>
      </p:sp>
      <p:pic>
        <p:nvPicPr>
          <p:cNvPr id="2" name="Picture 4" descr="A person in a blue shirt&#10;&#10;Description generated with high confidence">
            <a:extLst>
              <a:ext uri="{FF2B5EF4-FFF2-40B4-BE49-F238E27FC236}">
                <a16:creationId xmlns:a16="http://schemas.microsoft.com/office/drawing/2014/main" id="{74F0073A-EAC9-49B8-9DDE-8396C56E2588}"/>
              </a:ext>
            </a:extLst>
          </p:cNvPr>
          <p:cNvPicPr>
            <a:picLocks noChangeAspect="1"/>
          </p:cNvPicPr>
          <p:nvPr/>
        </p:nvPicPr>
        <p:blipFill>
          <a:blip r:embed="rId3"/>
          <a:stretch>
            <a:fillRect/>
          </a:stretch>
        </p:blipFill>
        <p:spPr>
          <a:xfrm>
            <a:off x="3443287" y="2885816"/>
            <a:ext cx="2257425" cy="1990725"/>
          </a:xfrm>
          <a:prstGeom prst="rect">
            <a:avLst/>
          </a:prstGeom>
        </p:spPr>
      </p:pic>
      <p:sp>
        <p:nvSpPr>
          <p:cNvPr id="5" name="Slide Number Placeholder 6">
            <a:extLst>
              <a:ext uri="{FF2B5EF4-FFF2-40B4-BE49-F238E27FC236}">
                <a16:creationId xmlns:a16="http://schemas.microsoft.com/office/drawing/2014/main" id="{C2A2EAB6-C274-4A5B-B3C5-8A83CDB9FF05}"/>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4</a:t>
            </a:fld>
            <a:endParaRPr lang="en-US">
              <a:solidFill>
                <a:schemeClr val="tx1"/>
              </a:solidFill>
            </a:endParaRPr>
          </a:p>
        </p:txBody>
      </p:sp>
    </p:spTree>
    <p:extLst>
      <p:ext uri="{BB962C8B-B14F-4D97-AF65-F5344CB8AC3E}">
        <p14:creationId xmlns:p14="http://schemas.microsoft.com/office/powerpoint/2010/main" val="1925628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E308042-E65D-8F42-9B6E-225AA80DF69B}"/>
              </a:ext>
            </a:extLst>
          </p:cNvPr>
          <p:cNvSpPr/>
          <p:nvPr/>
        </p:nvSpPr>
        <p:spPr>
          <a:xfrm>
            <a:off x="7637" y="0"/>
            <a:ext cx="9136363" cy="514350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4000"/>
              </a:lnSpc>
              <a:spcAft>
                <a:spcPts val="1000"/>
              </a:spcAft>
            </a:pPr>
            <a:endParaRPr lang="en-US" sz="3600" b="1" cap="all">
              <a:solidFill>
                <a:schemeClr val="accent2"/>
              </a:solidFill>
              <a:latin typeface="Open Sans"/>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027680AD-C53A-4111-B3DB-13582B38FCD9}"/>
              </a:ext>
            </a:extLst>
          </p:cNvPr>
          <p:cNvSpPr>
            <a:spLocks noGrp="1"/>
          </p:cNvSpPr>
          <p:nvPr>
            <p:ph type="ctrTitle"/>
          </p:nvPr>
        </p:nvSpPr>
        <p:spPr>
          <a:xfrm>
            <a:off x="457200" y="153472"/>
            <a:ext cx="7181865" cy="1017423"/>
          </a:xfrm>
        </p:spPr>
        <p:txBody>
          <a:bodyPr>
            <a:noAutofit/>
          </a:bodyPr>
          <a:lstStyle/>
          <a:p>
            <a:r>
              <a:rPr lang="en-US" sz="3200" b="1">
                <a:solidFill>
                  <a:schemeClr val="bg1"/>
                </a:solidFill>
                <a:latin typeface="Open Sans"/>
                <a:ea typeface="Open Sans" panose="020B0606030504020204" pitchFamily="34" charset="0"/>
                <a:cs typeface="Open Sans" panose="020B0606030504020204" pitchFamily="34" charset="0"/>
              </a:rPr>
              <a:t>2021 Policy Priorities – Global</a:t>
            </a:r>
          </a:p>
        </p:txBody>
      </p:sp>
      <p:sp>
        <p:nvSpPr>
          <p:cNvPr id="7" name="Slide Number Placeholder 4">
            <a:extLst>
              <a:ext uri="{FF2B5EF4-FFF2-40B4-BE49-F238E27FC236}">
                <a16:creationId xmlns:a16="http://schemas.microsoft.com/office/drawing/2014/main" id="{4D63870F-8B65-4963-B743-10935268E961}"/>
              </a:ext>
            </a:extLst>
          </p:cNvPr>
          <p:cNvSpPr>
            <a:spLocks noGrp="1"/>
          </p:cNvSpPr>
          <p:nvPr>
            <p:ph type="sldNum" sz="quarter" idx="12"/>
          </p:nvPr>
        </p:nvSpPr>
        <p:spPr>
          <a:xfrm>
            <a:off x="0" y="2092"/>
            <a:ext cx="457200" cy="273844"/>
          </a:xfrm>
        </p:spPr>
        <p:txBody>
          <a:bodyPr/>
          <a:lstStyle/>
          <a:p>
            <a:fld id="{307E6868-079E-1649-B8D1-459B42CE4DE3}" type="slidenum">
              <a:rPr lang="en-US" smtClean="0">
                <a:solidFill>
                  <a:schemeClr val="tx1"/>
                </a:solidFill>
              </a:rPr>
              <a:t>40</a:t>
            </a:fld>
            <a:endParaRPr lang="en-US">
              <a:solidFill>
                <a:schemeClr val="tx1"/>
              </a:solidFill>
            </a:endParaRPr>
          </a:p>
        </p:txBody>
      </p:sp>
      <p:sp>
        <p:nvSpPr>
          <p:cNvPr id="8" name="TextBox 7">
            <a:extLst>
              <a:ext uri="{FF2B5EF4-FFF2-40B4-BE49-F238E27FC236}">
                <a16:creationId xmlns:a16="http://schemas.microsoft.com/office/drawing/2014/main" id="{DE073CD1-932F-6F43-887B-288A4ABED02C}"/>
              </a:ext>
            </a:extLst>
          </p:cNvPr>
          <p:cNvSpPr txBox="1"/>
          <p:nvPr/>
        </p:nvSpPr>
        <p:spPr>
          <a:xfrm>
            <a:off x="3433076" y="2296904"/>
            <a:ext cx="5301392" cy="621260"/>
          </a:xfrm>
          <a:prstGeom prst="rect">
            <a:avLst/>
          </a:prstGeom>
          <a:noFill/>
        </p:spPr>
        <p:txBody>
          <a:bodyPr wrap="square" lIns="91440" tIns="45720" rIns="91440" bIns="45720" rtlCol="0" anchor="t">
            <a:spAutoFit/>
          </a:bodyPr>
          <a:lstStyle/>
          <a:p>
            <a:pPr>
              <a:lnSpc>
                <a:spcPct val="114000"/>
              </a:lnSpc>
              <a:spcAft>
                <a:spcPts val="1000"/>
              </a:spcAft>
            </a:pPr>
            <a:r>
              <a:rPr lang="en-US" sz="3200" b="1">
                <a:latin typeface="Open Sans"/>
                <a:ea typeface="Open Sans" panose="020B0606030504020204" pitchFamily="34" charset="0"/>
                <a:cs typeface="Open Sans" panose="020B0606030504020204" pitchFamily="34" charset="0"/>
              </a:rPr>
              <a:t>Education</a:t>
            </a:r>
            <a:endParaRPr lang="en-US" sz="3200"/>
          </a:p>
        </p:txBody>
      </p:sp>
      <p:sp>
        <p:nvSpPr>
          <p:cNvPr id="9" name="TextBox 8">
            <a:extLst>
              <a:ext uri="{FF2B5EF4-FFF2-40B4-BE49-F238E27FC236}">
                <a16:creationId xmlns:a16="http://schemas.microsoft.com/office/drawing/2014/main" id="{F53BF19E-CEDA-464D-9EEA-0294D1F94274}"/>
              </a:ext>
            </a:extLst>
          </p:cNvPr>
          <p:cNvSpPr txBox="1"/>
          <p:nvPr/>
        </p:nvSpPr>
        <p:spPr>
          <a:xfrm>
            <a:off x="3433076" y="1490176"/>
            <a:ext cx="5301392" cy="621260"/>
          </a:xfrm>
          <a:prstGeom prst="rect">
            <a:avLst/>
          </a:prstGeom>
          <a:noFill/>
        </p:spPr>
        <p:txBody>
          <a:bodyPr wrap="square" lIns="91440" tIns="45720" rIns="91440" bIns="45720" rtlCol="0" anchor="t">
            <a:spAutoFit/>
          </a:bodyPr>
          <a:lstStyle/>
          <a:p>
            <a:pPr>
              <a:lnSpc>
                <a:spcPct val="114000"/>
              </a:lnSpc>
              <a:spcAft>
                <a:spcPts val="1000"/>
              </a:spcAft>
            </a:pPr>
            <a:r>
              <a:rPr lang="en-US" sz="3200" b="1">
                <a:latin typeface="Open Sans"/>
                <a:ea typeface="Open Sans" panose="020B0606030504020204" pitchFamily="34" charset="0"/>
                <a:cs typeface="Open Sans" panose="020B0606030504020204" pitchFamily="34" charset="0"/>
              </a:rPr>
              <a:t>Pandemic response</a:t>
            </a:r>
            <a:endParaRPr lang="en-US" sz="3200"/>
          </a:p>
        </p:txBody>
      </p:sp>
      <p:sp>
        <p:nvSpPr>
          <p:cNvPr id="10" name="TextBox 9">
            <a:extLst>
              <a:ext uri="{FF2B5EF4-FFF2-40B4-BE49-F238E27FC236}">
                <a16:creationId xmlns:a16="http://schemas.microsoft.com/office/drawing/2014/main" id="{CCBC6760-47CF-1C4A-A149-9F062F3462A7}"/>
              </a:ext>
            </a:extLst>
          </p:cNvPr>
          <p:cNvSpPr txBox="1"/>
          <p:nvPr/>
        </p:nvSpPr>
        <p:spPr>
          <a:xfrm>
            <a:off x="3433076" y="3103632"/>
            <a:ext cx="3057657" cy="621260"/>
          </a:xfrm>
          <a:prstGeom prst="rect">
            <a:avLst/>
          </a:prstGeom>
          <a:noFill/>
        </p:spPr>
        <p:txBody>
          <a:bodyPr wrap="square" lIns="91440" tIns="45720" rIns="91440" bIns="45720" rtlCol="0" anchor="t">
            <a:spAutoFit/>
          </a:bodyPr>
          <a:lstStyle/>
          <a:p>
            <a:pPr>
              <a:lnSpc>
                <a:spcPct val="114000"/>
              </a:lnSpc>
              <a:spcAft>
                <a:spcPts val="1000"/>
              </a:spcAft>
            </a:pPr>
            <a:r>
              <a:rPr lang="en-US" sz="3200" b="1">
                <a:latin typeface="Open Sans"/>
                <a:ea typeface="Open Sans" panose="020B0606030504020204" pitchFamily="34" charset="0"/>
                <a:cs typeface="Open Sans" panose="020B0606030504020204" pitchFamily="34" charset="0"/>
              </a:rPr>
              <a:t>Nutrition</a:t>
            </a:r>
            <a:endParaRPr lang="en-US" sz="3200"/>
          </a:p>
        </p:txBody>
      </p:sp>
      <p:pic>
        <p:nvPicPr>
          <p:cNvPr id="17" name="Graphic 16" descr="Apple with solid fill">
            <a:extLst>
              <a:ext uri="{FF2B5EF4-FFF2-40B4-BE49-F238E27FC236}">
                <a16:creationId xmlns:a16="http://schemas.microsoft.com/office/drawing/2014/main" id="{28BA8684-58FF-5A48-95C8-BF861C3A02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1176" y="3054689"/>
            <a:ext cx="670203" cy="670203"/>
          </a:xfrm>
          <a:prstGeom prst="rect">
            <a:avLst/>
          </a:prstGeom>
        </p:spPr>
      </p:pic>
      <p:pic>
        <p:nvPicPr>
          <p:cNvPr id="14" name="Picture 13" descr="RESULTS_logo_EN_CMYK_BIG (flat)2_RESULTS_logo_EN_CMYK_BIG.png">
            <a:extLst>
              <a:ext uri="{FF2B5EF4-FFF2-40B4-BE49-F238E27FC236}">
                <a16:creationId xmlns:a16="http://schemas.microsoft.com/office/drawing/2014/main" id="{52FC692F-61E4-6644-819B-92D907225B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8691" y="80916"/>
            <a:ext cx="1223628" cy="982313"/>
          </a:xfrm>
          <a:prstGeom prst="rect">
            <a:avLst/>
          </a:prstGeom>
        </p:spPr>
      </p:pic>
      <p:sp>
        <p:nvSpPr>
          <p:cNvPr id="15" name="TextBox 14">
            <a:extLst>
              <a:ext uri="{FF2B5EF4-FFF2-40B4-BE49-F238E27FC236}">
                <a16:creationId xmlns:a16="http://schemas.microsoft.com/office/drawing/2014/main" id="{4330ED0A-553A-124A-BAFA-8EBAAF1E8399}"/>
              </a:ext>
            </a:extLst>
          </p:cNvPr>
          <p:cNvSpPr txBox="1"/>
          <p:nvPr/>
        </p:nvSpPr>
        <p:spPr>
          <a:xfrm>
            <a:off x="3433076" y="3910360"/>
            <a:ext cx="3057657" cy="621260"/>
          </a:xfrm>
          <a:prstGeom prst="rect">
            <a:avLst/>
          </a:prstGeom>
          <a:noFill/>
        </p:spPr>
        <p:txBody>
          <a:bodyPr wrap="square" lIns="91440" tIns="45720" rIns="91440" bIns="45720" rtlCol="0" anchor="t">
            <a:spAutoFit/>
          </a:bodyPr>
          <a:lstStyle/>
          <a:p>
            <a:pPr>
              <a:lnSpc>
                <a:spcPct val="114000"/>
              </a:lnSpc>
              <a:spcAft>
                <a:spcPts val="1000"/>
              </a:spcAft>
            </a:pPr>
            <a:r>
              <a:rPr lang="en-US" sz="3200" b="1">
                <a:latin typeface="Open Sans"/>
                <a:ea typeface="Open Sans" panose="020B0606030504020204" pitchFamily="34" charset="0"/>
                <a:cs typeface="Open Sans" panose="020B0606030504020204" pitchFamily="34" charset="0"/>
              </a:rPr>
              <a:t>Tuberculosis</a:t>
            </a:r>
            <a:endParaRPr lang="en-US" sz="3200"/>
          </a:p>
        </p:txBody>
      </p:sp>
      <p:pic>
        <p:nvPicPr>
          <p:cNvPr id="5" name="Graphic 4" descr="Scribble with solid fill">
            <a:extLst>
              <a:ext uri="{FF2B5EF4-FFF2-40B4-BE49-F238E27FC236}">
                <a16:creationId xmlns:a16="http://schemas.microsoft.com/office/drawing/2014/main" id="{48653296-CC3C-D84B-A6E7-185025F5A87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51175" y="2247961"/>
            <a:ext cx="670203" cy="670203"/>
          </a:xfrm>
          <a:prstGeom prst="rect">
            <a:avLst/>
          </a:prstGeom>
        </p:spPr>
      </p:pic>
      <p:pic>
        <p:nvPicPr>
          <p:cNvPr id="16" name="Graphic 15" descr="Covid-19 with solid fill">
            <a:extLst>
              <a:ext uri="{FF2B5EF4-FFF2-40B4-BE49-F238E27FC236}">
                <a16:creationId xmlns:a16="http://schemas.microsoft.com/office/drawing/2014/main" id="{7494F119-64C0-D146-A751-9854A5D6379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486390" y="1410918"/>
            <a:ext cx="799772" cy="799772"/>
          </a:xfrm>
          <a:prstGeom prst="rect">
            <a:avLst/>
          </a:prstGeom>
        </p:spPr>
      </p:pic>
      <p:pic>
        <p:nvPicPr>
          <p:cNvPr id="19" name="Graphic 18" descr="Medical with solid fill">
            <a:extLst>
              <a:ext uri="{FF2B5EF4-FFF2-40B4-BE49-F238E27FC236}">
                <a16:creationId xmlns:a16="http://schemas.microsoft.com/office/drawing/2014/main" id="{C435B6FA-36DB-3F48-9D2C-4F675018A93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486390" y="3861417"/>
            <a:ext cx="753914" cy="753914"/>
          </a:xfrm>
          <a:prstGeom prst="rect">
            <a:avLst/>
          </a:prstGeom>
        </p:spPr>
      </p:pic>
    </p:spTree>
    <p:extLst>
      <p:ext uri="{BB962C8B-B14F-4D97-AF65-F5344CB8AC3E}">
        <p14:creationId xmlns:p14="http://schemas.microsoft.com/office/powerpoint/2010/main" val="14230866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457200" y="285301"/>
            <a:ext cx="7559863" cy="708891"/>
          </a:xfrm>
        </p:spPr>
        <p:txBody>
          <a:bodyPr>
            <a:normAutofit/>
          </a:bodyPr>
          <a:lstStyle/>
          <a:p>
            <a:r>
              <a:rPr lang="en-US" sz="4000" b="1">
                <a:solidFill>
                  <a:srgbClr val="29B5CF"/>
                </a:solidFill>
                <a:latin typeface="Open Sans"/>
              </a:rPr>
              <a:t>2021 Global policy priorities</a:t>
            </a:r>
          </a:p>
        </p:txBody>
      </p:sp>
      <p:sp>
        <p:nvSpPr>
          <p:cNvPr id="3" name="Content Placeholder 2">
            <a:extLst>
              <a:ext uri="{FF2B5EF4-FFF2-40B4-BE49-F238E27FC236}">
                <a16:creationId xmlns:a16="http://schemas.microsoft.com/office/drawing/2014/main" id="{96CEF331-2BCF-440B-82F6-EE587274F4C1}"/>
              </a:ext>
            </a:extLst>
          </p:cNvPr>
          <p:cNvSpPr>
            <a:spLocks noGrp="1"/>
          </p:cNvSpPr>
          <p:nvPr>
            <p:ph idx="1"/>
          </p:nvPr>
        </p:nvSpPr>
        <p:spPr>
          <a:xfrm>
            <a:off x="114300" y="1243683"/>
            <a:ext cx="8915400" cy="2793265"/>
          </a:xfrm>
        </p:spPr>
        <p:txBody>
          <a:bodyPr vert="horz" lIns="91440" tIns="45720" rIns="91440" bIns="45720" rtlCol="0" anchor="t">
            <a:noAutofit/>
          </a:bodyPr>
          <a:lstStyle/>
          <a:p>
            <a:pPr>
              <a:lnSpc>
                <a:spcPct val="114000"/>
              </a:lnSpc>
            </a:pPr>
            <a:r>
              <a:rPr lang="en-US" b="1">
                <a:solidFill>
                  <a:srgbClr val="29B5CF"/>
                </a:solidFill>
                <a:latin typeface="Open Sans"/>
                <a:ea typeface="Open Sans" panose="020B0606030504020204" pitchFamily="34" charset="0"/>
                <a:cs typeface="Open Sans" panose="020B0606030504020204" pitchFamily="34" charset="0"/>
              </a:rPr>
              <a:t>Responding to the global pandemic</a:t>
            </a:r>
          </a:p>
          <a:p>
            <a:pPr>
              <a:lnSpc>
                <a:spcPct val="114000"/>
              </a:lnSpc>
            </a:pPr>
            <a:r>
              <a:rPr lang="en-US" b="1">
                <a:solidFill>
                  <a:srgbClr val="29B5CF"/>
                </a:solidFill>
                <a:latin typeface="Open Sans"/>
                <a:ea typeface="Open Sans" panose="020B0606030504020204" pitchFamily="34" charset="0"/>
                <a:cs typeface="Open Sans" panose="020B0606030504020204" pitchFamily="34" charset="0"/>
              </a:rPr>
              <a:t>U.S. leadership for the Global Partnership for Education</a:t>
            </a:r>
          </a:p>
          <a:p>
            <a:pPr>
              <a:lnSpc>
                <a:spcPct val="114000"/>
              </a:lnSpc>
            </a:pPr>
            <a:r>
              <a:rPr lang="en-US" b="1">
                <a:solidFill>
                  <a:srgbClr val="29B5CF"/>
                </a:solidFill>
                <a:latin typeface="Open Sans"/>
                <a:ea typeface="Open Sans" panose="020B0606030504020204" pitchFamily="34" charset="0"/>
                <a:cs typeface="Open Sans" panose="020B0606030504020204" pitchFamily="34" charset="0"/>
              </a:rPr>
              <a:t>Increase support for underfunded priorities</a:t>
            </a:r>
          </a:p>
          <a:p>
            <a:pPr lvl="1">
              <a:lnSpc>
                <a:spcPct val="114000"/>
              </a:lnSpc>
            </a:pPr>
            <a:r>
              <a:rPr lang="en-US" b="1">
                <a:solidFill>
                  <a:srgbClr val="29B5CF"/>
                </a:solidFill>
                <a:latin typeface="Open Sans"/>
                <a:ea typeface="Open Sans" panose="020B0606030504020204" pitchFamily="34" charset="0"/>
                <a:cs typeface="Open Sans" panose="020B0606030504020204" pitchFamily="34" charset="0"/>
              </a:rPr>
              <a:t>Nutrition</a:t>
            </a:r>
          </a:p>
          <a:p>
            <a:pPr lvl="1">
              <a:lnSpc>
                <a:spcPct val="114000"/>
              </a:lnSpc>
              <a:spcBef>
                <a:spcPts val="0"/>
              </a:spcBef>
              <a:spcAft>
                <a:spcPts val="600"/>
              </a:spcAft>
            </a:pPr>
            <a:r>
              <a:rPr lang="en-US" b="1">
                <a:solidFill>
                  <a:srgbClr val="29B5CF"/>
                </a:solidFill>
                <a:latin typeface="Open Sans"/>
                <a:ea typeface="Open Sans" panose="020B0606030504020204" pitchFamily="34" charset="0"/>
                <a:cs typeface="Open Sans" panose="020B0606030504020204" pitchFamily="34" charset="0"/>
              </a:rPr>
              <a:t>Tuberculosis</a:t>
            </a:r>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41</a:t>
            </a:fld>
            <a:endParaRPr lang="en-US">
              <a:solidFill>
                <a:schemeClr val="tx1"/>
              </a:solidFill>
            </a:endParaRPr>
          </a:p>
        </p:txBody>
      </p:sp>
    </p:spTree>
    <p:extLst>
      <p:ext uri="{BB962C8B-B14F-4D97-AF65-F5344CB8AC3E}">
        <p14:creationId xmlns:p14="http://schemas.microsoft.com/office/powerpoint/2010/main" val="2186695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457200" y="285301"/>
            <a:ext cx="7559863" cy="708891"/>
          </a:xfrm>
        </p:spPr>
        <p:txBody>
          <a:bodyPr>
            <a:normAutofit/>
          </a:bodyPr>
          <a:lstStyle/>
          <a:p>
            <a:r>
              <a:rPr lang="en-US" sz="4000" b="1">
                <a:solidFill>
                  <a:srgbClr val="29B5CF"/>
                </a:solidFill>
                <a:latin typeface="Open Sans"/>
              </a:rPr>
              <a:t>2021 Global policy priorities</a:t>
            </a:r>
          </a:p>
        </p:txBody>
      </p:sp>
      <p:sp>
        <p:nvSpPr>
          <p:cNvPr id="3" name="Content Placeholder 2">
            <a:extLst>
              <a:ext uri="{FF2B5EF4-FFF2-40B4-BE49-F238E27FC236}">
                <a16:creationId xmlns:a16="http://schemas.microsoft.com/office/drawing/2014/main" id="{96CEF331-2BCF-440B-82F6-EE587274F4C1}"/>
              </a:ext>
            </a:extLst>
          </p:cNvPr>
          <p:cNvSpPr>
            <a:spLocks noGrp="1"/>
          </p:cNvSpPr>
          <p:nvPr>
            <p:ph idx="1"/>
          </p:nvPr>
        </p:nvSpPr>
        <p:spPr>
          <a:xfrm>
            <a:off x="114300" y="1243683"/>
            <a:ext cx="8915400" cy="2793265"/>
          </a:xfrm>
        </p:spPr>
        <p:txBody>
          <a:bodyPr vert="horz" lIns="91440" tIns="45720" rIns="91440" bIns="45720" rtlCol="0" anchor="t">
            <a:noAutofit/>
          </a:bodyPr>
          <a:lstStyle/>
          <a:p>
            <a:pPr>
              <a:lnSpc>
                <a:spcPct val="114000"/>
              </a:lnSpc>
            </a:pPr>
            <a:r>
              <a:rPr lang="en-US" b="1">
                <a:solidFill>
                  <a:srgbClr val="E41034"/>
                </a:solidFill>
                <a:latin typeface="Open Sans"/>
                <a:ea typeface="Open Sans" panose="020B0606030504020204" pitchFamily="34" charset="0"/>
                <a:cs typeface="Open Sans" panose="020B0606030504020204" pitchFamily="34" charset="0"/>
              </a:rPr>
              <a:t>Responding to the global pandemic</a:t>
            </a:r>
          </a:p>
          <a:p>
            <a:pPr>
              <a:lnSpc>
                <a:spcPct val="114000"/>
              </a:lnSpc>
            </a:pPr>
            <a:r>
              <a:rPr lang="en-US" b="1">
                <a:solidFill>
                  <a:srgbClr val="29B5CF"/>
                </a:solidFill>
                <a:latin typeface="Open Sans"/>
                <a:ea typeface="Open Sans" panose="020B0606030504020204" pitchFamily="34" charset="0"/>
                <a:cs typeface="Open Sans" panose="020B0606030504020204" pitchFamily="34" charset="0"/>
              </a:rPr>
              <a:t>U.S. leadership for the Global Partnership for Education</a:t>
            </a:r>
          </a:p>
          <a:p>
            <a:pPr>
              <a:lnSpc>
                <a:spcPct val="114000"/>
              </a:lnSpc>
            </a:pPr>
            <a:r>
              <a:rPr lang="en-US" b="1">
                <a:solidFill>
                  <a:srgbClr val="29B5CF"/>
                </a:solidFill>
                <a:latin typeface="Open Sans"/>
                <a:ea typeface="Open Sans" panose="020B0606030504020204" pitchFamily="34" charset="0"/>
                <a:cs typeface="Open Sans" panose="020B0606030504020204" pitchFamily="34" charset="0"/>
              </a:rPr>
              <a:t>Increase support for underfunded priorities</a:t>
            </a:r>
          </a:p>
          <a:p>
            <a:pPr lvl="1">
              <a:lnSpc>
                <a:spcPct val="114000"/>
              </a:lnSpc>
            </a:pPr>
            <a:r>
              <a:rPr lang="en-US" b="1">
                <a:solidFill>
                  <a:srgbClr val="29B5CF"/>
                </a:solidFill>
                <a:latin typeface="Open Sans"/>
                <a:ea typeface="Open Sans" panose="020B0606030504020204" pitchFamily="34" charset="0"/>
                <a:cs typeface="Open Sans" panose="020B0606030504020204" pitchFamily="34" charset="0"/>
              </a:rPr>
              <a:t>Nutrition</a:t>
            </a:r>
          </a:p>
          <a:p>
            <a:pPr lvl="1">
              <a:lnSpc>
                <a:spcPct val="114000"/>
              </a:lnSpc>
              <a:spcBef>
                <a:spcPts val="0"/>
              </a:spcBef>
              <a:spcAft>
                <a:spcPts val="600"/>
              </a:spcAft>
            </a:pPr>
            <a:r>
              <a:rPr lang="en-US" b="1">
                <a:solidFill>
                  <a:srgbClr val="29B5CF"/>
                </a:solidFill>
                <a:latin typeface="Open Sans"/>
                <a:ea typeface="Open Sans" panose="020B0606030504020204" pitchFamily="34" charset="0"/>
                <a:cs typeface="Open Sans" panose="020B0606030504020204" pitchFamily="34" charset="0"/>
              </a:rPr>
              <a:t>Tuberculosis</a:t>
            </a:r>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42</a:t>
            </a:fld>
            <a:endParaRPr lang="en-US">
              <a:solidFill>
                <a:schemeClr val="tx1"/>
              </a:solidFill>
            </a:endParaRPr>
          </a:p>
        </p:txBody>
      </p:sp>
    </p:spTree>
    <p:extLst>
      <p:ext uri="{BB962C8B-B14F-4D97-AF65-F5344CB8AC3E}">
        <p14:creationId xmlns:p14="http://schemas.microsoft.com/office/powerpoint/2010/main" val="422515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848638" y="475564"/>
            <a:ext cx="7450261" cy="4263151"/>
          </a:xfrm>
        </p:spPr>
        <p:txBody>
          <a:bodyPr>
            <a:normAutofit/>
          </a:bodyPr>
          <a:lstStyle/>
          <a:p>
            <a:pPr algn="l"/>
            <a:r>
              <a:rPr lang="en-US" sz="4000" b="1">
                <a:solidFill>
                  <a:srgbClr val="29B5CF"/>
                </a:solidFill>
                <a:latin typeface="Open Sans"/>
              </a:rPr>
              <a:t>The pandemic could drive an additional 150 million people into extreme poverty.</a:t>
            </a:r>
            <a:endParaRPr lang="en-US" sz="4000"/>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43</a:t>
            </a:fld>
            <a:endParaRPr lang="en-US">
              <a:solidFill>
                <a:schemeClr val="tx1"/>
              </a:solidFill>
            </a:endParaRPr>
          </a:p>
        </p:txBody>
      </p:sp>
    </p:spTree>
    <p:extLst>
      <p:ext uri="{BB962C8B-B14F-4D97-AF65-F5344CB8AC3E}">
        <p14:creationId xmlns:p14="http://schemas.microsoft.com/office/powerpoint/2010/main" val="600430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44</a:t>
            </a:fld>
            <a:endParaRPr lang="en-US">
              <a:solidFill>
                <a:schemeClr val="tx1"/>
              </a:solidFill>
            </a:endParaRPr>
          </a:p>
        </p:txBody>
      </p:sp>
      <p:pic>
        <p:nvPicPr>
          <p:cNvPr id="4" name="Picture 4" descr="Chart, line chart&#10;&#10;Description automatically generated">
            <a:extLst>
              <a:ext uri="{FF2B5EF4-FFF2-40B4-BE49-F238E27FC236}">
                <a16:creationId xmlns:a16="http://schemas.microsoft.com/office/drawing/2014/main" id="{487E3288-12B4-4565-B990-13E46E984C96}"/>
              </a:ext>
            </a:extLst>
          </p:cNvPr>
          <p:cNvPicPr>
            <a:picLocks noChangeAspect="1"/>
          </p:cNvPicPr>
          <p:nvPr/>
        </p:nvPicPr>
        <p:blipFill>
          <a:blip r:embed="rId3"/>
          <a:stretch>
            <a:fillRect/>
          </a:stretch>
        </p:blipFill>
        <p:spPr>
          <a:xfrm>
            <a:off x="58885" y="608583"/>
            <a:ext cx="7928022" cy="4195584"/>
          </a:xfrm>
          <a:prstGeom prst="rect">
            <a:avLst/>
          </a:prstGeom>
        </p:spPr>
      </p:pic>
    </p:spTree>
    <p:extLst>
      <p:ext uri="{BB962C8B-B14F-4D97-AF65-F5344CB8AC3E}">
        <p14:creationId xmlns:p14="http://schemas.microsoft.com/office/powerpoint/2010/main" val="19186961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731208" y="2299667"/>
            <a:ext cx="7685123" cy="708891"/>
          </a:xfrm>
        </p:spPr>
        <p:txBody>
          <a:bodyPr>
            <a:noAutofit/>
          </a:bodyPr>
          <a:lstStyle/>
          <a:p>
            <a:pPr algn="l"/>
            <a:r>
              <a:rPr lang="en-US" sz="4000" b="1">
                <a:solidFill>
                  <a:srgbClr val="29B5CF"/>
                </a:solidFill>
                <a:latin typeface="Open Sans"/>
              </a:rPr>
              <a:t>Not just more extreme poverty – more extreme inequality. Poor households are hit harder and recover slower than wealthier households.</a:t>
            </a:r>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45</a:t>
            </a:fld>
            <a:endParaRPr lang="en-US">
              <a:solidFill>
                <a:schemeClr val="tx1"/>
              </a:solidFill>
            </a:endParaRPr>
          </a:p>
        </p:txBody>
      </p:sp>
    </p:spTree>
    <p:extLst>
      <p:ext uri="{BB962C8B-B14F-4D97-AF65-F5344CB8AC3E}">
        <p14:creationId xmlns:p14="http://schemas.microsoft.com/office/powerpoint/2010/main" val="40175385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46</a:t>
            </a:fld>
            <a:endParaRPr lang="en-US">
              <a:solidFill>
                <a:schemeClr val="tx1"/>
              </a:solidFill>
            </a:endParaRPr>
          </a:p>
        </p:txBody>
      </p:sp>
      <p:pic>
        <p:nvPicPr>
          <p:cNvPr id="3" name="Picture 4" descr="Diagram&#10;&#10;Description automatically generated">
            <a:extLst>
              <a:ext uri="{FF2B5EF4-FFF2-40B4-BE49-F238E27FC236}">
                <a16:creationId xmlns:a16="http://schemas.microsoft.com/office/drawing/2014/main" id="{349563FC-B9D2-4054-8C77-8A3F616486EA}"/>
              </a:ext>
            </a:extLst>
          </p:cNvPr>
          <p:cNvPicPr>
            <a:picLocks noChangeAspect="1"/>
          </p:cNvPicPr>
          <p:nvPr/>
        </p:nvPicPr>
        <p:blipFill>
          <a:blip r:embed="rId3"/>
          <a:stretch>
            <a:fillRect/>
          </a:stretch>
        </p:blipFill>
        <p:spPr>
          <a:xfrm>
            <a:off x="1094462" y="1375"/>
            <a:ext cx="6242657" cy="5132918"/>
          </a:xfrm>
          <a:prstGeom prst="rect">
            <a:avLst/>
          </a:prstGeom>
        </p:spPr>
      </p:pic>
    </p:spTree>
    <p:extLst>
      <p:ext uri="{BB962C8B-B14F-4D97-AF65-F5344CB8AC3E}">
        <p14:creationId xmlns:p14="http://schemas.microsoft.com/office/powerpoint/2010/main" val="8458406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731208" y="350304"/>
            <a:ext cx="7685123" cy="4427555"/>
          </a:xfrm>
        </p:spPr>
        <p:txBody>
          <a:bodyPr>
            <a:noAutofit/>
          </a:bodyPr>
          <a:lstStyle/>
          <a:p>
            <a:pPr algn="l">
              <a:spcBef>
                <a:spcPts val="0"/>
              </a:spcBef>
            </a:pPr>
            <a:r>
              <a:rPr lang="en-US" sz="4000" b="1">
                <a:solidFill>
                  <a:srgbClr val="29B5CF"/>
                </a:solidFill>
                <a:latin typeface="Open Sans"/>
                <a:cs typeface="Calibri"/>
              </a:rPr>
              <a:t>By 2022 an </a:t>
            </a:r>
            <a:r>
              <a:rPr lang="en-US" sz="4000" b="1" i="1">
                <a:solidFill>
                  <a:srgbClr val="29B5CF"/>
                </a:solidFill>
                <a:latin typeface="Open Sans"/>
                <a:cs typeface="Calibri"/>
              </a:rPr>
              <a:t>additional:</a:t>
            </a:r>
            <a:br>
              <a:rPr lang="en-US" sz="4000" b="1">
                <a:solidFill>
                  <a:srgbClr val="29B5CF"/>
                </a:solidFill>
                <a:latin typeface="Open Sans"/>
                <a:cs typeface="Calibri"/>
              </a:rPr>
            </a:br>
            <a:r>
              <a:rPr lang="en-US" sz="4000" b="1">
                <a:solidFill>
                  <a:srgbClr val="29B5CF"/>
                </a:solidFill>
                <a:latin typeface="Open Sans"/>
                <a:cs typeface="Calibri"/>
              </a:rPr>
              <a:t>- 9.3 million children with wasting</a:t>
            </a:r>
            <a:br>
              <a:rPr lang="en-US" sz="4000" b="1">
                <a:solidFill>
                  <a:srgbClr val="29B5CF"/>
                </a:solidFill>
                <a:latin typeface="Open Sans"/>
                <a:cs typeface="Calibri"/>
              </a:rPr>
            </a:br>
            <a:r>
              <a:rPr lang="en-US" sz="4000" b="1">
                <a:solidFill>
                  <a:srgbClr val="29B5CF"/>
                </a:solidFill>
                <a:latin typeface="Open Sans"/>
                <a:cs typeface="Calibri"/>
              </a:rPr>
              <a:t>- 2.3 million children stunted</a:t>
            </a:r>
            <a:br>
              <a:rPr lang="en-US" sz="4000" b="1">
                <a:solidFill>
                  <a:srgbClr val="29B5CF"/>
                </a:solidFill>
                <a:latin typeface="Open Sans"/>
                <a:cs typeface="Calibri"/>
              </a:rPr>
            </a:br>
            <a:r>
              <a:rPr lang="en-US" sz="4000" b="1">
                <a:solidFill>
                  <a:srgbClr val="29B5CF"/>
                </a:solidFill>
                <a:latin typeface="Open Sans"/>
                <a:cs typeface="Calibri"/>
              </a:rPr>
              <a:t>- 168,000 child deaths from undernutrition</a:t>
            </a:r>
            <a:endParaRPr lang="en-US" sz="4000" b="1">
              <a:latin typeface="Open Sans"/>
              <a:cs typeface="Calibri"/>
            </a:endParaRPr>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47</a:t>
            </a:fld>
            <a:endParaRPr lang="en-US">
              <a:solidFill>
                <a:schemeClr val="tx1"/>
              </a:solidFill>
            </a:endParaRPr>
          </a:p>
        </p:txBody>
      </p:sp>
    </p:spTree>
    <p:extLst>
      <p:ext uri="{BB962C8B-B14F-4D97-AF65-F5344CB8AC3E}">
        <p14:creationId xmlns:p14="http://schemas.microsoft.com/office/powerpoint/2010/main" val="24731112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731208" y="350304"/>
            <a:ext cx="7685123" cy="4427555"/>
          </a:xfrm>
        </p:spPr>
        <p:txBody>
          <a:bodyPr>
            <a:noAutofit/>
          </a:bodyPr>
          <a:lstStyle/>
          <a:p>
            <a:pPr algn="l">
              <a:spcBef>
                <a:spcPts val="0"/>
              </a:spcBef>
            </a:pPr>
            <a:r>
              <a:rPr lang="en-US" sz="4000" b="1">
                <a:solidFill>
                  <a:srgbClr val="29B5CF"/>
                </a:solidFill>
                <a:latin typeface="Open Sans"/>
                <a:cs typeface="Calibri"/>
              </a:rPr>
              <a:t>An additional $1.2 billion per year in nutrition funding could mitigate the worst impacts.</a:t>
            </a:r>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48</a:t>
            </a:fld>
            <a:endParaRPr lang="en-US">
              <a:solidFill>
                <a:schemeClr val="tx1"/>
              </a:solidFill>
            </a:endParaRPr>
          </a:p>
        </p:txBody>
      </p:sp>
    </p:spTree>
    <p:extLst>
      <p:ext uri="{BB962C8B-B14F-4D97-AF65-F5344CB8AC3E}">
        <p14:creationId xmlns:p14="http://schemas.microsoft.com/office/powerpoint/2010/main" val="17456116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731208" y="350304"/>
            <a:ext cx="7685123" cy="4427555"/>
          </a:xfrm>
        </p:spPr>
        <p:txBody>
          <a:bodyPr>
            <a:noAutofit/>
          </a:bodyPr>
          <a:lstStyle/>
          <a:p>
            <a:pPr algn="l">
              <a:spcBef>
                <a:spcPts val="0"/>
              </a:spcBef>
            </a:pPr>
            <a:r>
              <a:rPr lang="en-US" sz="4000" b="1">
                <a:solidFill>
                  <a:srgbClr val="29B5CF"/>
                </a:solidFill>
                <a:ea typeface="+mj-lt"/>
                <a:cs typeface="+mj-lt"/>
              </a:rPr>
              <a:t>Up to two thirds of AIDS, TB and malaria programs report service disruptions.</a:t>
            </a:r>
            <a:br>
              <a:rPr lang="en-US" sz="4000" b="1">
                <a:ea typeface="+mj-lt"/>
                <a:cs typeface="+mj-lt"/>
              </a:rPr>
            </a:br>
            <a:br>
              <a:rPr lang="en-US" sz="4000" b="1">
                <a:ea typeface="+mj-lt"/>
                <a:cs typeface="+mj-lt"/>
              </a:rPr>
            </a:br>
            <a:r>
              <a:rPr lang="en-US" sz="4000" b="1">
                <a:solidFill>
                  <a:srgbClr val="29B5CF"/>
                </a:solidFill>
                <a:ea typeface="+mj-lt"/>
                <a:cs typeface="+mj-lt"/>
              </a:rPr>
              <a:t>The Global Fund has exhausted its funding to support country responses.</a:t>
            </a:r>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49</a:t>
            </a:fld>
            <a:endParaRPr lang="en-US">
              <a:solidFill>
                <a:schemeClr val="tx1"/>
              </a:solidFill>
            </a:endParaRPr>
          </a:p>
        </p:txBody>
      </p:sp>
    </p:spTree>
    <p:extLst>
      <p:ext uri="{BB962C8B-B14F-4D97-AF65-F5344CB8AC3E}">
        <p14:creationId xmlns:p14="http://schemas.microsoft.com/office/powerpoint/2010/main" val="1213046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332509" y="9834"/>
            <a:ext cx="7559863" cy="857250"/>
          </a:xfrm>
        </p:spPr>
        <p:txBody>
          <a:bodyPr>
            <a:normAutofit/>
          </a:bodyPr>
          <a:lstStyle/>
          <a:p>
            <a:r>
              <a:rPr lang="en-US" sz="3200" b="1">
                <a:latin typeface="Open Sans"/>
              </a:rPr>
              <a:t>COVID Deal</a:t>
            </a:r>
          </a:p>
        </p:txBody>
      </p:sp>
      <p:sp>
        <p:nvSpPr>
          <p:cNvPr id="3" name="Content Placeholder 2">
            <a:extLst>
              <a:ext uri="{FF2B5EF4-FFF2-40B4-BE49-F238E27FC236}">
                <a16:creationId xmlns:a16="http://schemas.microsoft.com/office/drawing/2014/main" id="{96CEF331-2BCF-440B-82F6-EE587274F4C1}"/>
              </a:ext>
            </a:extLst>
          </p:cNvPr>
          <p:cNvSpPr>
            <a:spLocks noGrp="1"/>
          </p:cNvSpPr>
          <p:nvPr>
            <p:ph idx="1"/>
          </p:nvPr>
        </p:nvSpPr>
        <p:spPr>
          <a:xfrm>
            <a:off x="298828" y="752265"/>
            <a:ext cx="8512663" cy="3531394"/>
          </a:xfrm>
        </p:spPr>
        <p:txBody>
          <a:bodyPr vert="horz" lIns="91440" tIns="45720" rIns="91440" bIns="45720" rtlCol="0" anchor="t">
            <a:noAutofit/>
          </a:bodyPr>
          <a:lstStyle/>
          <a:p>
            <a:pPr marL="0" indent="0">
              <a:lnSpc>
                <a:spcPct val="124000"/>
              </a:lnSpc>
              <a:spcBef>
                <a:spcPts val="0"/>
              </a:spcBef>
              <a:spcAft>
                <a:spcPts val="600"/>
              </a:spcAft>
              <a:buNone/>
            </a:pPr>
            <a:r>
              <a:rPr lang="en-US" sz="2400">
                <a:latin typeface="Open Sans"/>
              </a:rPr>
              <a:t>Bipartisan package includes:</a:t>
            </a:r>
          </a:p>
          <a:p>
            <a:r>
              <a:rPr lang="en-US" sz="1800">
                <a:latin typeface="Open Sans" panose="020B0606030504020204" pitchFamily="34" charset="0"/>
                <a:ea typeface="Open Sans" panose="020B0606030504020204" pitchFamily="34" charset="0"/>
                <a:cs typeface="Open Sans" panose="020B0606030504020204" pitchFamily="34" charset="0"/>
              </a:rPr>
              <a:t>$25 billion in emergency rental assistance with a priority for low-income renters most at risk of eviction (more on the housing specifics </a:t>
            </a:r>
            <a:r>
              <a:rPr lang="en-US" sz="1800">
                <a:latin typeface="Open Sans" panose="020B0606030504020204" pitchFamily="34" charset="0"/>
                <a:ea typeface="Open Sans" panose="020B0606030504020204" pitchFamily="34" charset="0"/>
                <a:cs typeface="Open Sans" panose="020B0606030504020204" pitchFamily="34" charset="0"/>
                <a:hlinkClick r:id="rId3"/>
              </a:rPr>
              <a:t>here</a:t>
            </a:r>
            <a:r>
              <a:rPr lang="en-US" sz="1800">
                <a:latin typeface="Open Sans" panose="020B0606030504020204" pitchFamily="34" charset="0"/>
                <a:ea typeface="Open Sans" panose="020B0606030504020204" pitchFamily="34" charset="0"/>
                <a:cs typeface="Open Sans" panose="020B0606030504020204" pitchFamily="34" charset="0"/>
              </a:rPr>
              <a:t>)</a:t>
            </a:r>
          </a:p>
          <a:p>
            <a:r>
              <a:rPr lang="en-US" sz="1800">
                <a:latin typeface="Open Sans" panose="020B0606030504020204" pitchFamily="34" charset="0"/>
                <a:ea typeface="Open Sans" panose="020B0606030504020204" pitchFamily="34" charset="0"/>
                <a:cs typeface="Open Sans" panose="020B0606030504020204" pitchFamily="34" charset="0"/>
              </a:rPr>
              <a:t>Extends the national CDC eviction moratorium for one month (see </a:t>
            </a:r>
            <a:r>
              <a:rPr lang="en-US" sz="1800">
                <a:latin typeface="Open Sans" panose="020B0606030504020204" pitchFamily="34" charset="0"/>
                <a:ea typeface="Open Sans" panose="020B0606030504020204" pitchFamily="34" charset="0"/>
                <a:cs typeface="Open Sans" panose="020B0606030504020204" pitchFamily="34" charset="0"/>
                <a:hlinkClick r:id="rId4"/>
              </a:rPr>
              <a:t>revised CDC declaration form</a:t>
            </a:r>
            <a:r>
              <a:rPr lang="en-US" sz="1800">
                <a:latin typeface="Open Sans" panose="020B0606030504020204" pitchFamily="34" charset="0"/>
                <a:ea typeface="Open Sans" panose="020B0606030504020204" pitchFamily="34" charset="0"/>
                <a:cs typeface="Open Sans" panose="020B0606030504020204" pitchFamily="34" charset="0"/>
              </a:rPr>
              <a:t>)</a:t>
            </a:r>
          </a:p>
          <a:p>
            <a:r>
              <a:rPr lang="en-US" sz="1800">
                <a:latin typeface="Open Sans" panose="020B0606030504020204" pitchFamily="34" charset="0"/>
                <a:ea typeface="Open Sans" panose="020B0606030504020204" pitchFamily="34" charset="0"/>
                <a:cs typeface="Open Sans" panose="020B0606030504020204" pitchFamily="34" charset="0"/>
              </a:rPr>
              <a:t>15 percent boost to SNAP for six months to help families put food on the table (more on food assistance </a:t>
            </a:r>
            <a:r>
              <a:rPr lang="en-US" sz="1800">
                <a:latin typeface="Open Sans" panose="020B0606030504020204" pitchFamily="34" charset="0"/>
                <a:ea typeface="Open Sans" panose="020B0606030504020204" pitchFamily="34" charset="0"/>
                <a:cs typeface="Open Sans" panose="020B0606030504020204" pitchFamily="34" charset="0"/>
                <a:hlinkClick r:id="rId5"/>
              </a:rPr>
              <a:t>here</a:t>
            </a:r>
            <a:r>
              <a:rPr lang="en-US" sz="1800">
                <a:latin typeface="Open Sans" panose="020B0606030504020204" pitchFamily="34" charset="0"/>
                <a:ea typeface="Open Sans" panose="020B0606030504020204" pitchFamily="34" charset="0"/>
                <a:cs typeface="Open Sans" panose="020B0606030504020204" pitchFamily="34" charset="0"/>
              </a:rPr>
              <a:t>)</a:t>
            </a:r>
          </a:p>
          <a:p>
            <a:r>
              <a:rPr lang="en-US" sz="1800">
                <a:latin typeface="Open Sans" panose="020B0606030504020204" pitchFamily="34" charset="0"/>
                <a:ea typeface="Open Sans" panose="020B0606030504020204" pitchFamily="34" charset="0"/>
                <a:cs typeface="Open Sans" panose="020B0606030504020204" pitchFamily="34" charset="0"/>
              </a:rPr>
              <a:t>Key changes to boost the Earned Income Tax Credit (EITC) and Child Tax Credit (CTC) for low-income workers and families, which enables workers who have lost jobs or face reduced wages to use their 2019 income to get a larger refund</a:t>
            </a:r>
          </a:p>
          <a:p>
            <a:r>
              <a:rPr lang="en-US" sz="1800">
                <a:latin typeface="Open Sans" panose="020B0606030504020204" pitchFamily="34" charset="0"/>
                <a:ea typeface="Open Sans" panose="020B0606030504020204" pitchFamily="34" charset="0"/>
                <a:cs typeface="Open Sans" panose="020B0606030504020204" pitchFamily="34" charset="0"/>
              </a:rPr>
              <a:t>$4 billion for Gavi, the Vaccine Alliance, which will mean millions of people in low-income countries have access to a COVID vaccine</a:t>
            </a:r>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5</a:t>
            </a:fld>
            <a:endParaRPr lang="en-US">
              <a:solidFill>
                <a:schemeClr val="tx1"/>
              </a:solidFill>
            </a:endParaRPr>
          </a:p>
        </p:txBody>
      </p:sp>
    </p:spTree>
    <p:extLst>
      <p:ext uri="{BB962C8B-B14F-4D97-AF65-F5344CB8AC3E}">
        <p14:creationId xmlns:p14="http://schemas.microsoft.com/office/powerpoint/2010/main" val="3963940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731208" y="246395"/>
            <a:ext cx="7685123" cy="4427555"/>
          </a:xfrm>
        </p:spPr>
        <p:txBody>
          <a:bodyPr>
            <a:noAutofit/>
          </a:bodyPr>
          <a:lstStyle/>
          <a:p>
            <a:pPr algn="l">
              <a:spcBef>
                <a:spcPts val="0"/>
              </a:spcBef>
            </a:pPr>
            <a:r>
              <a:rPr lang="en-US" sz="4800" b="1">
                <a:solidFill>
                  <a:srgbClr val="29B5CF"/>
                </a:solidFill>
                <a:ea typeface="+mj-lt"/>
                <a:cs typeface="+mj-lt"/>
              </a:rPr>
              <a:t>“The second wave is here.”</a:t>
            </a:r>
            <a:r>
              <a:rPr lang="en-US" sz="4000" b="1">
                <a:solidFill>
                  <a:srgbClr val="29B5CF"/>
                </a:solidFill>
                <a:ea typeface="+mj-lt"/>
                <a:cs typeface="+mj-lt"/>
              </a:rPr>
              <a:t> </a:t>
            </a:r>
            <a:br>
              <a:rPr lang="en-US" sz="4000" b="1">
                <a:ea typeface="+mj-lt"/>
                <a:cs typeface="+mj-lt"/>
              </a:rPr>
            </a:br>
            <a:br>
              <a:rPr lang="en-US" sz="4000" b="1">
                <a:ea typeface="+mj-lt"/>
                <a:cs typeface="+mj-lt"/>
              </a:rPr>
            </a:br>
            <a:r>
              <a:rPr lang="en-US" sz="2400" b="1">
                <a:solidFill>
                  <a:srgbClr val="29B5CF"/>
                </a:solidFill>
                <a:ea typeface="+mj-lt"/>
                <a:cs typeface="+mj-lt"/>
              </a:rPr>
              <a:t>Dr. John N. </a:t>
            </a:r>
            <a:r>
              <a:rPr lang="en-US" sz="2400" b="1" err="1">
                <a:solidFill>
                  <a:srgbClr val="29B5CF"/>
                </a:solidFill>
                <a:ea typeface="+mj-lt"/>
                <a:cs typeface="+mj-lt"/>
              </a:rPr>
              <a:t>Nkengasong</a:t>
            </a:r>
            <a:br>
              <a:rPr lang="en-US" sz="2400" b="1">
                <a:ea typeface="+mj-lt"/>
                <a:cs typeface="+mj-lt"/>
              </a:rPr>
            </a:br>
            <a:r>
              <a:rPr lang="en-US" sz="2400" b="1">
                <a:solidFill>
                  <a:srgbClr val="29B5CF"/>
                </a:solidFill>
                <a:ea typeface="+mj-lt"/>
                <a:cs typeface="+mj-lt"/>
              </a:rPr>
              <a:t>Director</a:t>
            </a:r>
            <a:br>
              <a:rPr lang="en-US" sz="2400" b="1">
                <a:solidFill>
                  <a:srgbClr val="29B5CF"/>
                </a:solidFill>
                <a:ea typeface="+mj-lt"/>
                <a:cs typeface="+mj-lt"/>
              </a:rPr>
            </a:br>
            <a:r>
              <a:rPr lang="en-US" sz="2400" b="1">
                <a:solidFill>
                  <a:srgbClr val="29B5CF"/>
                </a:solidFill>
                <a:ea typeface="+mj-lt"/>
                <a:cs typeface="+mj-lt"/>
              </a:rPr>
              <a:t>Africa Centers for Disease Control and Prevention</a:t>
            </a:r>
            <a:endParaRPr lang="en-US" sz="2400" b="1" u="sng">
              <a:solidFill>
                <a:srgbClr val="29B5CF"/>
              </a:solidFill>
              <a:ea typeface="+mj-lt"/>
              <a:cs typeface="+mj-lt"/>
            </a:endParaRPr>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50</a:t>
            </a:fld>
            <a:endParaRPr lang="en-US">
              <a:solidFill>
                <a:schemeClr val="tx1"/>
              </a:solidFill>
            </a:endParaRPr>
          </a:p>
        </p:txBody>
      </p:sp>
    </p:spTree>
    <p:extLst>
      <p:ext uri="{BB962C8B-B14F-4D97-AF65-F5344CB8AC3E}">
        <p14:creationId xmlns:p14="http://schemas.microsoft.com/office/powerpoint/2010/main" val="17978689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687913" y="2437145"/>
            <a:ext cx="7685123" cy="1881783"/>
          </a:xfrm>
        </p:spPr>
        <p:txBody>
          <a:bodyPr>
            <a:noAutofit/>
          </a:bodyPr>
          <a:lstStyle/>
          <a:p>
            <a:pPr algn="l">
              <a:spcBef>
                <a:spcPts val="0"/>
              </a:spcBef>
            </a:pPr>
            <a:r>
              <a:rPr lang="en-US" sz="4000" b="1">
                <a:solidFill>
                  <a:srgbClr val="29B5CF"/>
                </a:solidFill>
                <a:ea typeface="+mj-lt"/>
                <a:cs typeface="+mj-lt"/>
              </a:rPr>
              <a:t>Percent of U.S. Covid-19 emergency funding for global aspects of the pandemic.</a:t>
            </a:r>
            <a:endParaRPr lang="en-US" b="1">
              <a:solidFill>
                <a:srgbClr val="29B5CF"/>
              </a:solidFill>
              <a:cs typeface="Calibri"/>
            </a:endParaRPr>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51</a:t>
            </a:fld>
            <a:endParaRPr lang="en-US">
              <a:solidFill>
                <a:schemeClr val="tx1"/>
              </a:solidFill>
            </a:endParaRPr>
          </a:p>
        </p:txBody>
      </p:sp>
      <p:sp>
        <p:nvSpPr>
          <p:cNvPr id="3" name="Title 1">
            <a:extLst>
              <a:ext uri="{FF2B5EF4-FFF2-40B4-BE49-F238E27FC236}">
                <a16:creationId xmlns:a16="http://schemas.microsoft.com/office/drawing/2014/main" id="{31B54326-6078-4A35-9736-8B6039EF86B2}"/>
              </a:ext>
            </a:extLst>
          </p:cNvPr>
          <p:cNvSpPr txBox="1">
            <a:spLocks/>
          </p:cNvSpPr>
          <p:nvPr/>
        </p:nvSpPr>
        <p:spPr>
          <a:xfrm>
            <a:off x="398699" y="286227"/>
            <a:ext cx="7685123" cy="188178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9600" b="1">
                <a:solidFill>
                  <a:srgbClr val="E41034"/>
                </a:solidFill>
                <a:ea typeface="+mj-lt"/>
                <a:cs typeface="+mj-lt"/>
              </a:rPr>
              <a:t>0.2</a:t>
            </a:r>
          </a:p>
        </p:txBody>
      </p:sp>
    </p:spTree>
    <p:extLst>
      <p:ext uri="{BB962C8B-B14F-4D97-AF65-F5344CB8AC3E}">
        <p14:creationId xmlns:p14="http://schemas.microsoft.com/office/powerpoint/2010/main" val="28255579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731208" y="350304"/>
            <a:ext cx="7685123" cy="4427555"/>
          </a:xfrm>
        </p:spPr>
        <p:txBody>
          <a:bodyPr>
            <a:noAutofit/>
          </a:bodyPr>
          <a:lstStyle/>
          <a:p>
            <a:pPr algn="l">
              <a:spcBef>
                <a:spcPts val="0"/>
              </a:spcBef>
            </a:pPr>
            <a:r>
              <a:rPr lang="en-US" sz="4000" b="1">
                <a:solidFill>
                  <a:srgbClr val="FFB81C"/>
                </a:solidFill>
                <a:ea typeface="+mj-lt"/>
                <a:cs typeface="+mj-lt"/>
              </a:rPr>
              <a:t>Congress should provide at least $20 billion in emergency Covid-19 funding for the global pandemic, including $4 billion for the Global Fund to Fight AIDS, Tuberculosis, and Malaria.</a:t>
            </a:r>
            <a:endParaRPr lang="en-US" sz="4000" b="1">
              <a:solidFill>
                <a:srgbClr val="FFB81C"/>
              </a:solidFill>
              <a:cs typeface="Calibri"/>
            </a:endParaRPr>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52</a:t>
            </a:fld>
            <a:endParaRPr lang="en-US">
              <a:solidFill>
                <a:schemeClr val="tx1"/>
              </a:solidFill>
            </a:endParaRPr>
          </a:p>
        </p:txBody>
      </p:sp>
    </p:spTree>
    <p:extLst>
      <p:ext uri="{BB962C8B-B14F-4D97-AF65-F5344CB8AC3E}">
        <p14:creationId xmlns:p14="http://schemas.microsoft.com/office/powerpoint/2010/main" val="16365088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848638" y="475564"/>
            <a:ext cx="7450261" cy="4263151"/>
          </a:xfrm>
        </p:spPr>
        <p:txBody>
          <a:bodyPr>
            <a:normAutofit/>
          </a:bodyPr>
          <a:lstStyle/>
          <a:p>
            <a:pPr algn="l"/>
            <a:r>
              <a:rPr lang="en-US" sz="4000" b="1">
                <a:solidFill>
                  <a:srgbClr val="29B5CF"/>
                </a:solidFill>
                <a:latin typeface="Open Sans"/>
              </a:rPr>
              <a:t>The pandemic could drive an additional 150 million people into extreme poverty.</a:t>
            </a:r>
            <a:endParaRPr lang="en-US" sz="4000"/>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53</a:t>
            </a:fld>
            <a:endParaRPr lang="en-US">
              <a:solidFill>
                <a:schemeClr val="tx1"/>
              </a:solidFill>
            </a:endParaRPr>
          </a:p>
        </p:txBody>
      </p:sp>
    </p:spTree>
    <p:extLst>
      <p:ext uri="{BB962C8B-B14F-4D97-AF65-F5344CB8AC3E}">
        <p14:creationId xmlns:p14="http://schemas.microsoft.com/office/powerpoint/2010/main" val="16932714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457200" y="285301"/>
            <a:ext cx="7559863" cy="708891"/>
          </a:xfrm>
        </p:spPr>
        <p:txBody>
          <a:bodyPr>
            <a:normAutofit/>
          </a:bodyPr>
          <a:lstStyle/>
          <a:p>
            <a:r>
              <a:rPr lang="en-US" sz="4000" b="1">
                <a:solidFill>
                  <a:srgbClr val="29B5CF"/>
                </a:solidFill>
                <a:latin typeface="Open Sans"/>
              </a:rPr>
              <a:t>2021 Global policy priorities</a:t>
            </a:r>
          </a:p>
        </p:txBody>
      </p:sp>
      <p:sp>
        <p:nvSpPr>
          <p:cNvPr id="3" name="Content Placeholder 2">
            <a:extLst>
              <a:ext uri="{FF2B5EF4-FFF2-40B4-BE49-F238E27FC236}">
                <a16:creationId xmlns:a16="http://schemas.microsoft.com/office/drawing/2014/main" id="{96CEF331-2BCF-440B-82F6-EE587274F4C1}"/>
              </a:ext>
            </a:extLst>
          </p:cNvPr>
          <p:cNvSpPr>
            <a:spLocks noGrp="1"/>
          </p:cNvSpPr>
          <p:nvPr>
            <p:ph idx="1"/>
          </p:nvPr>
        </p:nvSpPr>
        <p:spPr>
          <a:xfrm>
            <a:off x="114300" y="1243683"/>
            <a:ext cx="8915400" cy="2793265"/>
          </a:xfrm>
        </p:spPr>
        <p:txBody>
          <a:bodyPr vert="horz" lIns="91440" tIns="45720" rIns="91440" bIns="45720" rtlCol="0" anchor="t">
            <a:noAutofit/>
          </a:bodyPr>
          <a:lstStyle/>
          <a:p>
            <a:pPr>
              <a:lnSpc>
                <a:spcPct val="114000"/>
              </a:lnSpc>
            </a:pPr>
            <a:r>
              <a:rPr lang="en-US" b="1">
                <a:solidFill>
                  <a:srgbClr val="29B5CF"/>
                </a:solidFill>
                <a:latin typeface="Open Sans"/>
                <a:ea typeface="Open Sans" panose="020B0606030504020204" pitchFamily="34" charset="0"/>
                <a:cs typeface="Open Sans" panose="020B0606030504020204" pitchFamily="34" charset="0"/>
              </a:rPr>
              <a:t>Responding to the global pandemic</a:t>
            </a:r>
          </a:p>
          <a:p>
            <a:pPr>
              <a:lnSpc>
                <a:spcPct val="114000"/>
              </a:lnSpc>
            </a:pPr>
            <a:r>
              <a:rPr lang="en-US" b="1">
                <a:solidFill>
                  <a:srgbClr val="E41034"/>
                </a:solidFill>
                <a:latin typeface="Open Sans"/>
                <a:ea typeface="Open Sans" panose="020B0606030504020204" pitchFamily="34" charset="0"/>
                <a:cs typeface="Open Sans" panose="020B0606030504020204" pitchFamily="34" charset="0"/>
              </a:rPr>
              <a:t>U.S. leadership for the Global Partnership for Education</a:t>
            </a:r>
          </a:p>
          <a:p>
            <a:pPr>
              <a:lnSpc>
                <a:spcPct val="114000"/>
              </a:lnSpc>
            </a:pPr>
            <a:r>
              <a:rPr lang="en-US" b="1">
                <a:solidFill>
                  <a:srgbClr val="29B5CF"/>
                </a:solidFill>
                <a:latin typeface="Open Sans"/>
                <a:ea typeface="Open Sans" panose="020B0606030504020204" pitchFamily="34" charset="0"/>
                <a:cs typeface="Open Sans" panose="020B0606030504020204" pitchFamily="34" charset="0"/>
              </a:rPr>
              <a:t>Increase support for underfunded priorities</a:t>
            </a:r>
          </a:p>
          <a:p>
            <a:pPr lvl="1">
              <a:lnSpc>
                <a:spcPct val="114000"/>
              </a:lnSpc>
            </a:pPr>
            <a:r>
              <a:rPr lang="en-US" b="1">
                <a:solidFill>
                  <a:srgbClr val="29B5CF"/>
                </a:solidFill>
                <a:latin typeface="Open Sans"/>
                <a:ea typeface="Open Sans" panose="020B0606030504020204" pitchFamily="34" charset="0"/>
                <a:cs typeface="Open Sans" panose="020B0606030504020204" pitchFamily="34" charset="0"/>
              </a:rPr>
              <a:t>Nutrition</a:t>
            </a:r>
          </a:p>
          <a:p>
            <a:pPr lvl="1">
              <a:lnSpc>
                <a:spcPct val="114000"/>
              </a:lnSpc>
              <a:spcBef>
                <a:spcPts val="0"/>
              </a:spcBef>
              <a:spcAft>
                <a:spcPts val="600"/>
              </a:spcAft>
            </a:pPr>
            <a:r>
              <a:rPr lang="en-US" b="1">
                <a:solidFill>
                  <a:srgbClr val="29B5CF"/>
                </a:solidFill>
                <a:latin typeface="Open Sans"/>
                <a:ea typeface="Open Sans" panose="020B0606030504020204" pitchFamily="34" charset="0"/>
                <a:cs typeface="Open Sans" panose="020B0606030504020204" pitchFamily="34" charset="0"/>
              </a:rPr>
              <a:t>Tuberculosis</a:t>
            </a:r>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54</a:t>
            </a:fld>
            <a:endParaRPr lang="en-US">
              <a:solidFill>
                <a:schemeClr val="tx1"/>
              </a:solidFill>
            </a:endParaRPr>
          </a:p>
        </p:txBody>
      </p:sp>
    </p:spTree>
    <p:extLst>
      <p:ext uri="{BB962C8B-B14F-4D97-AF65-F5344CB8AC3E}">
        <p14:creationId xmlns:p14="http://schemas.microsoft.com/office/powerpoint/2010/main" val="8168894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5">
            <a:extLst>
              <a:ext uri="{FF2B5EF4-FFF2-40B4-BE49-F238E27FC236}">
                <a16:creationId xmlns:a16="http://schemas.microsoft.com/office/drawing/2014/main" id="{FF38EB0E-6B08-4E53-96FA-D8EFB41E1A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200" y="1617227"/>
            <a:ext cx="8229600" cy="2560320"/>
          </a:xfrm>
          <a:prstGeom prst="rect">
            <a:avLst/>
          </a:prstGeom>
        </p:spPr>
      </p:pic>
      <p:sp>
        <p:nvSpPr>
          <p:cNvPr id="4" name="Slide Number Placeholder 3">
            <a:extLst>
              <a:ext uri="{FF2B5EF4-FFF2-40B4-BE49-F238E27FC236}">
                <a16:creationId xmlns:a16="http://schemas.microsoft.com/office/drawing/2014/main" id="{5B82560A-6646-4818-B790-6D9292B5DBB6}"/>
              </a:ext>
            </a:extLst>
          </p:cNvPr>
          <p:cNvSpPr>
            <a:spLocks noGrp="1"/>
          </p:cNvSpPr>
          <p:nvPr>
            <p:ph type="sldNum" sz="quarter" idx="12"/>
          </p:nvPr>
        </p:nvSpPr>
        <p:spPr>
          <a:xfrm>
            <a:off x="0" y="9834"/>
            <a:ext cx="457200" cy="273844"/>
          </a:xfrm>
        </p:spPr>
        <p:txBody>
          <a:bodyPr anchor="ctr">
            <a:normAutofit/>
          </a:bodyPr>
          <a:lstStyle/>
          <a:p>
            <a:pPr>
              <a:lnSpc>
                <a:spcPct val="90000"/>
              </a:lnSpc>
              <a:spcAft>
                <a:spcPts val="600"/>
              </a:spcAft>
            </a:pPr>
            <a:fld id="{307E6868-079E-1649-B8D1-459B42CE4DE3}" type="slidenum">
              <a:rPr lang="en-US" smtClean="0"/>
              <a:pPr>
                <a:lnSpc>
                  <a:spcPct val="90000"/>
                </a:lnSpc>
                <a:spcAft>
                  <a:spcPts val="600"/>
                </a:spcAft>
              </a:pPr>
              <a:t>55</a:t>
            </a:fld>
            <a:endParaRPr lang="en-US"/>
          </a:p>
        </p:txBody>
      </p:sp>
    </p:spTree>
    <p:extLst>
      <p:ext uri="{BB962C8B-B14F-4D97-AF65-F5344CB8AC3E}">
        <p14:creationId xmlns:p14="http://schemas.microsoft.com/office/powerpoint/2010/main" val="4984462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82560A-6646-4818-B790-6D9292B5DBB6}"/>
              </a:ext>
            </a:extLst>
          </p:cNvPr>
          <p:cNvSpPr>
            <a:spLocks noGrp="1"/>
          </p:cNvSpPr>
          <p:nvPr>
            <p:ph type="sldNum" sz="quarter" idx="12"/>
          </p:nvPr>
        </p:nvSpPr>
        <p:spPr>
          <a:xfrm>
            <a:off x="0" y="9834"/>
            <a:ext cx="457200" cy="273844"/>
          </a:xfrm>
        </p:spPr>
        <p:txBody>
          <a:bodyPr anchor="ctr">
            <a:normAutofit/>
          </a:bodyPr>
          <a:lstStyle/>
          <a:p>
            <a:pPr>
              <a:lnSpc>
                <a:spcPct val="90000"/>
              </a:lnSpc>
              <a:spcAft>
                <a:spcPts val="600"/>
              </a:spcAft>
            </a:pPr>
            <a:fld id="{307E6868-079E-1649-B8D1-459B42CE4DE3}" type="slidenum">
              <a:rPr lang="en-US" smtClean="0"/>
              <a:pPr>
                <a:lnSpc>
                  <a:spcPct val="90000"/>
                </a:lnSpc>
                <a:spcAft>
                  <a:spcPts val="600"/>
                </a:spcAft>
              </a:pPr>
              <a:t>56</a:t>
            </a:fld>
            <a:endParaRPr lang="en-US"/>
          </a:p>
        </p:txBody>
      </p:sp>
      <p:pic>
        <p:nvPicPr>
          <p:cNvPr id="6" name="Picture 6" descr="A picture containing logo&#10;&#10;Description automatically generated">
            <a:extLst>
              <a:ext uri="{FF2B5EF4-FFF2-40B4-BE49-F238E27FC236}">
                <a16:creationId xmlns:a16="http://schemas.microsoft.com/office/drawing/2014/main" id="{1D591235-44C0-41B3-A5F5-129DAACDCF44}"/>
              </a:ext>
            </a:extLst>
          </p:cNvPr>
          <p:cNvPicPr>
            <a:picLocks noChangeAspect="1"/>
          </p:cNvPicPr>
          <p:nvPr/>
        </p:nvPicPr>
        <p:blipFill>
          <a:blip r:embed="rId2"/>
          <a:stretch>
            <a:fillRect/>
          </a:stretch>
        </p:blipFill>
        <p:spPr>
          <a:xfrm>
            <a:off x="1866900" y="392299"/>
            <a:ext cx="5003222" cy="4358903"/>
          </a:xfrm>
          <a:prstGeom prst="rect">
            <a:avLst/>
          </a:prstGeom>
        </p:spPr>
      </p:pic>
    </p:spTree>
    <p:extLst>
      <p:ext uri="{BB962C8B-B14F-4D97-AF65-F5344CB8AC3E}">
        <p14:creationId xmlns:p14="http://schemas.microsoft.com/office/powerpoint/2010/main" val="1684468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82560A-6646-4818-B790-6D9292B5DBB6}"/>
              </a:ext>
            </a:extLst>
          </p:cNvPr>
          <p:cNvSpPr>
            <a:spLocks noGrp="1"/>
          </p:cNvSpPr>
          <p:nvPr>
            <p:ph type="sldNum" sz="quarter" idx="12"/>
          </p:nvPr>
        </p:nvSpPr>
        <p:spPr>
          <a:xfrm>
            <a:off x="0" y="9834"/>
            <a:ext cx="457200" cy="273844"/>
          </a:xfrm>
        </p:spPr>
        <p:txBody>
          <a:bodyPr anchor="ctr">
            <a:normAutofit/>
          </a:bodyPr>
          <a:lstStyle/>
          <a:p>
            <a:pPr>
              <a:lnSpc>
                <a:spcPct val="90000"/>
              </a:lnSpc>
              <a:spcAft>
                <a:spcPts val="600"/>
              </a:spcAft>
            </a:pPr>
            <a:fld id="{307E6868-079E-1649-B8D1-459B42CE4DE3}" type="slidenum">
              <a:rPr lang="en-US" smtClean="0"/>
              <a:pPr>
                <a:lnSpc>
                  <a:spcPct val="90000"/>
                </a:lnSpc>
                <a:spcAft>
                  <a:spcPts val="600"/>
                </a:spcAft>
              </a:pPr>
              <a:t>57</a:t>
            </a:fld>
            <a:endParaRPr lang="en-US"/>
          </a:p>
        </p:txBody>
      </p:sp>
      <p:pic>
        <p:nvPicPr>
          <p:cNvPr id="3" name="Picture 5" descr="A picture containing timeline&#10;&#10;Description automatically generated">
            <a:extLst>
              <a:ext uri="{FF2B5EF4-FFF2-40B4-BE49-F238E27FC236}">
                <a16:creationId xmlns:a16="http://schemas.microsoft.com/office/drawing/2014/main" id="{5CDC4AB5-0EE6-4304-A681-054A72385094}"/>
              </a:ext>
            </a:extLst>
          </p:cNvPr>
          <p:cNvPicPr>
            <a:picLocks noChangeAspect="1"/>
          </p:cNvPicPr>
          <p:nvPr/>
        </p:nvPicPr>
        <p:blipFill>
          <a:blip r:embed="rId2"/>
          <a:stretch>
            <a:fillRect/>
          </a:stretch>
        </p:blipFill>
        <p:spPr>
          <a:xfrm>
            <a:off x="1979468" y="320042"/>
            <a:ext cx="5098472" cy="4512072"/>
          </a:xfrm>
          <a:prstGeom prst="rect">
            <a:avLst/>
          </a:prstGeom>
        </p:spPr>
      </p:pic>
    </p:spTree>
    <p:extLst>
      <p:ext uri="{BB962C8B-B14F-4D97-AF65-F5344CB8AC3E}">
        <p14:creationId xmlns:p14="http://schemas.microsoft.com/office/powerpoint/2010/main" val="2841174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82560A-6646-4818-B790-6D9292B5DBB6}"/>
              </a:ext>
            </a:extLst>
          </p:cNvPr>
          <p:cNvSpPr>
            <a:spLocks noGrp="1"/>
          </p:cNvSpPr>
          <p:nvPr>
            <p:ph type="sldNum" sz="quarter" idx="12"/>
          </p:nvPr>
        </p:nvSpPr>
        <p:spPr>
          <a:xfrm>
            <a:off x="0" y="9834"/>
            <a:ext cx="457200" cy="273844"/>
          </a:xfrm>
        </p:spPr>
        <p:txBody>
          <a:bodyPr anchor="ctr">
            <a:normAutofit/>
          </a:bodyPr>
          <a:lstStyle/>
          <a:p>
            <a:pPr>
              <a:lnSpc>
                <a:spcPct val="90000"/>
              </a:lnSpc>
              <a:spcAft>
                <a:spcPts val="600"/>
              </a:spcAft>
            </a:pPr>
            <a:fld id="{307E6868-079E-1649-B8D1-459B42CE4DE3}" type="slidenum">
              <a:rPr lang="en-US" smtClean="0"/>
              <a:pPr>
                <a:lnSpc>
                  <a:spcPct val="90000"/>
                </a:lnSpc>
                <a:spcAft>
                  <a:spcPts val="600"/>
                </a:spcAft>
              </a:pPr>
              <a:t>58</a:t>
            </a:fld>
            <a:endParaRPr lang="en-US"/>
          </a:p>
        </p:txBody>
      </p:sp>
      <p:pic>
        <p:nvPicPr>
          <p:cNvPr id="2" name="Picture 2" descr="A picture containing logo&#10;&#10;Description automatically generated">
            <a:extLst>
              <a:ext uri="{FF2B5EF4-FFF2-40B4-BE49-F238E27FC236}">
                <a16:creationId xmlns:a16="http://schemas.microsoft.com/office/drawing/2014/main" id="{214F6893-7B76-4723-87CD-02F4BA139F80}"/>
              </a:ext>
            </a:extLst>
          </p:cNvPr>
          <p:cNvPicPr>
            <a:picLocks noChangeAspect="1"/>
          </p:cNvPicPr>
          <p:nvPr/>
        </p:nvPicPr>
        <p:blipFill>
          <a:blip r:embed="rId2"/>
          <a:stretch>
            <a:fillRect/>
          </a:stretch>
        </p:blipFill>
        <p:spPr>
          <a:xfrm>
            <a:off x="1901536" y="345491"/>
            <a:ext cx="5340927" cy="4461176"/>
          </a:xfrm>
          <a:prstGeom prst="rect">
            <a:avLst/>
          </a:prstGeom>
        </p:spPr>
      </p:pic>
    </p:spTree>
    <p:extLst>
      <p:ext uri="{BB962C8B-B14F-4D97-AF65-F5344CB8AC3E}">
        <p14:creationId xmlns:p14="http://schemas.microsoft.com/office/powerpoint/2010/main" val="20625260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848638" y="475564"/>
            <a:ext cx="7450261" cy="4263151"/>
          </a:xfrm>
        </p:spPr>
        <p:txBody>
          <a:bodyPr>
            <a:normAutofit/>
          </a:bodyPr>
          <a:lstStyle/>
          <a:p>
            <a:pPr algn="l"/>
            <a:r>
              <a:rPr lang="en-US" sz="4000" b="1">
                <a:solidFill>
                  <a:srgbClr val="29B5CF"/>
                </a:solidFill>
                <a:latin typeface="Open sans"/>
              </a:rPr>
              <a:t>At least 1.5 billion students were out of school at the peak of the pandemic.</a:t>
            </a:r>
            <a:endParaRPr lang="en-US" sz="4000">
              <a:solidFill>
                <a:srgbClr val="29B5CF"/>
              </a:solidFill>
              <a:latin typeface="Open sans"/>
            </a:endParaRPr>
          </a:p>
          <a:p>
            <a:pPr algn="l"/>
            <a:endParaRPr lang="en-US" sz="4000" b="1">
              <a:solidFill>
                <a:srgbClr val="29B5CF"/>
              </a:solidFill>
              <a:latin typeface="Open Sans"/>
            </a:endParaRPr>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59</a:t>
            </a:fld>
            <a:endParaRPr lang="en-US">
              <a:solidFill>
                <a:schemeClr val="tx1"/>
              </a:solidFill>
            </a:endParaRPr>
          </a:p>
        </p:txBody>
      </p:sp>
    </p:spTree>
    <p:extLst>
      <p:ext uri="{BB962C8B-B14F-4D97-AF65-F5344CB8AC3E}">
        <p14:creationId xmlns:p14="http://schemas.microsoft.com/office/powerpoint/2010/main" val="50012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8802DC-81F6-E54C-B7AC-9FC84174A87A}"/>
              </a:ext>
            </a:extLst>
          </p:cNvPr>
          <p:cNvSpPr/>
          <p:nvPr/>
        </p:nvSpPr>
        <p:spPr>
          <a:xfrm>
            <a:off x="0" y="0"/>
            <a:ext cx="9144000" cy="5143500"/>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027680AD-C53A-4111-B3DB-13582B38FCD9}"/>
              </a:ext>
            </a:extLst>
          </p:cNvPr>
          <p:cNvSpPr>
            <a:spLocks noGrp="1"/>
          </p:cNvSpPr>
          <p:nvPr>
            <p:ph type="ctrTitle"/>
          </p:nvPr>
        </p:nvSpPr>
        <p:spPr>
          <a:xfrm>
            <a:off x="676825" y="239367"/>
            <a:ext cx="7790349" cy="1017423"/>
          </a:xfrm>
        </p:spPr>
        <p:txBody>
          <a:bodyPr>
            <a:noAutofit/>
          </a:bodyPr>
          <a:lstStyle/>
          <a:p>
            <a:pPr algn="l"/>
            <a:r>
              <a:rPr lang="en-US" sz="3000" b="1">
                <a:solidFill>
                  <a:schemeClr val="bg1"/>
                </a:solidFill>
                <a:latin typeface="Open Sans"/>
                <a:ea typeface="Open Sans" panose="020B0606030504020204" pitchFamily="34" charset="0"/>
                <a:cs typeface="Open Sans" panose="020B0606030504020204" pitchFamily="34" charset="0"/>
              </a:rPr>
              <a:t>We’ve done incredible advocacy in 2020!</a:t>
            </a:r>
          </a:p>
        </p:txBody>
      </p:sp>
      <p:sp>
        <p:nvSpPr>
          <p:cNvPr id="8" name="TextBox 7">
            <a:extLst>
              <a:ext uri="{FF2B5EF4-FFF2-40B4-BE49-F238E27FC236}">
                <a16:creationId xmlns:a16="http://schemas.microsoft.com/office/drawing/2014/main" id="{DE073CD1-932F-6F43-887B-288A4ABED02C}"/>
              </a:ext>
            </a:extLst>
          </p:cNvPr>
          <p:cNvSpPr txBox="1"/>
          <p:nvPr/>
        </p:nvSpPr>
        <p:spPr>
          <a:xfrm>
            <a:off x="3642946" y="2135020"/>
            <a:ext cx="5301392" cy="1591398"/>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14000"/>
              </a:lnSpc>
              <a:spcBef>
                <a:spcPts val="0"/>
              </a:spcBef>
              <a:spcAft>
                <a:spcPts val="1000"/>
              </a:spcAft>
              <a:buClrTx/>
              <a:buSzTx/>
              <a:buFontTx/>
              <a:buNone/>
              <a:tabLst/>
              <a:defRPr/>
            </a:pPr>
            <a:r>
              <a:rPr kumimoji="0" lang="en-US" sz="4400" b="1" i="0" u="none" strike="noStrike" kern="120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700+ pieces of media published</a:t>
            </a:r>
            <a:endParaRPr kumimoji="0" lang="en-US" sz="4400" b="0" i="0" u="none" strike="noStrike" kern="1200" cap="none" spc="0" normalizeH="0" baseline="0" noProof="0">
              <a:ln>
                <a:noFill/>
              </a:ln>
              <a:solidFill>
                <a:srgbClr val="000000"/>
              </a:solidFill>
              <a:effectLst/>
              <a:uLnTx/>
              <a:uFillTx/>
              <a:latin typeface="Calibri"/>
              <a:ea typeface="+mn-ea"/>
              <a:cs typeface="+mn-cs"/>
            </a:endParaRPr>
          </a:p>
        </p:txBody>
      </p:sp>
      <p:pic>
        <p:nvPicPr>
          <p:cNvPr id="5" name="Picture 4" descr="Icon&#10;&#10;Description automatically generated">
            <a:extLst>
              <a:ext uri="{FF2B5EF4-FFF2-40B4-BE49-F238E27FC236}">
                <a16:creationId xmlns:a16="http://schemas.microsoft.com/office/drawing/2014/main" id="{6B13CF59-BD62-B848-84BD-8E2C0BF70244}"/>
              </a:ext>
            </a:extLst>
          </p:cNvPr>
          <p:cNvPicPr>
            <a:picLocks noChangeAspect="1"/>
          </p:cNvPicPr>
          <p:nvPr/>
        </p:nvPicPr>
        <p:blipFill>
          <a:blip r:embed="rId2"/>
          <a:stretch>
            <a:fillRect/>
          </a:stretch>
        </p:blipFill>
        <p:spPr>
          <a:xfrm>
            <a:off x="594946" y="1496157"/>
            <a:ext cx="3048000" cy="3048000"/>
          </a:xfrm>
          <a:prstGeom prst="rect">
            <a:avLst/>
          </a:prstGeom>
        </p:spPr>
      </p:pic>
      <p:sp>
        <p:nvSpPr>
          <p:cNvPr id="6" name="TextBox 5">
            <a:extLst>
              <a:ext uri="{FF2B5EF4-FFF2-40B4-BE49-F238E27FC236}">
                <a16:creationId xmlns:a16="http://schemas.microsoft.com/office/drawing/2014/main" id="{B8598492-7E23-1848-9865-2D1FF7E7F2B2}"/>
              </a:ext>
            </a:extLst>
          </p:cNvPr>
          <p:cNvSpPr txBox="1"/>
          <p:nvPr/>
        </p:nvSpPr>
        <p:spPr>
          <a:xfrm>
            <a:off x="3827399" y="3950621"/>
            <a:ext cx="493248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(Second highest ever!)</a:t>
            </a:r>
          </a:p>
        </p:txBody>
      </p:sp>
      <p:sp>
        <p:nvSpPr>
          <p:cNvPr id="11" name="Slide Number Placeholder 6">
            <a:extLst>
              <a:ext uri="{FF2B5EF4-FFF2-40B4-BE49-F238E27FC236}">
                <a16:creationId xmlns:a16="http://schemas.microsoft.com/office/drawing/2014/main" id="{6C9D4D08-99C0-46B2-8CEB-E6C58041FE22}"/>
              </a:ext>
            </a:extLst>
          </p:cNvPr>
          <p:cNvSpPr>
            <a:spLocks noGrp="1"/>
          </p:cNvSpPr>
          <p:nvPr>
            <p:ph type="sldNum" sz="quarter" idx="12"/>
          </p:nvPr>
        </p:nvSpPr>
        <p:spPr>
          <a:xfrm>
            <a:off x="0" y="9834"/>
            <a:ext cx="457200" cy="273844"/>
          </a:xfrm>
        </p:spPr>
        <p:txBody>
          <a:bodyPr/>
          <a:lstStyle/>
          <a:p>
            <a:pPr algn="ctr"/>
            <a:fld id="{307E6868-079E-1649-B8D1-459B42CE4DE3}" type="slidenum">
              <a:rPr lang="en-US"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lgn="ctr"/>
              <a:t>6</a:t>
            </a:fld>
            <a:endParaRPr lang="en-US" b="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408919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82560A-6646-4818-B790-6D9292B5DBB6}"/>
              </a:ext>
            </a:extLst>
          </p:cNvPr>
          <p:cNvSpPr>
            <a:spLocks noGrp="1"/>
          </p:cNvSpPr>
          <p:nvPr>
            <p:ph type="sldNum" sz="quarter" idx="12"/>
          </p:nvPr>
        </p:nvSpPr>
        <p:spPr>
          <a:xfrm>
            <a:off x="0" y="9834"/>
            <a:ext cx="457200" cy="273844"/>
          </a:xfrm>
        </p:spPr>
        <p:txBody>
          <a:bodyPr anchor="ctr">
            <a:normAutofit/>
          </a:bodyPr>
          <a:lstStyle/>
          <a:p>
            <a:pPr>
              <a:lnSpc>
                <a:spcPct val="90000"/>
              </a:lnSpc>
              <a:spcAft>
                <a:spcPts val="600"/>
              </a:spcAft>
            </a:pPr>
            <a:fld id="{307E6868-079E-1649-B8D1-459B42CE4DE3}" type="slidenum">
              <a:rPr lang="en-US" smtClean="0"/>
              <a:pPr>
                <a:lnSpc>
                  <a:spcPct val="90000"/>
                </a:lnSpc>
                <a:spcAft>
                  <a:spcPts val="600"/>
                </a:spcAft>
              </a:pPr>
              <a:t>60</a:t>
            </a:fld>
            <a:endParaRPr lang="en-US"/>
          </a:p>
        </p:txBody>
      </p:sp>
      <p:pic>
        <p:nvPicPr>
          <p:cNvPr id="8" name="Picture 8" descr="Diagram&#10;&#10;Description automatically generated">
            <a:extLst>
              <a:ext uri="{FF2B5EF4-FFF2-40B4-BE49-F238E27FC236}">
                <a16:creationId xmlns:a16="http://schemas.microsoft.com/office/drawing/2014/main" id="{8DFA06B2-0E41-4069-BDEC-A49557866D0C}"/>
              </a:ext>
            </a:extLst>
          </p:cNvPr>
          <p:cNvPicPr>
            <a:picLocks noChangeAspect="1"/>
          </p:cNvPicPr>
          <p:nvPr/>
        </p:nvPicPr>
        <p:blipFill>
          <a:blip r:embed="rId2"/>
          <a:stretch>
            <a:fillRect/>
          </a:stretch>
        </p:blipFill>
        <p:spPr>
          <a:xfrm>
            <a:off x="57150" y="85436"/>
            <a:ext cx="9029700" cy="4972629"/>
          </a:xfrm>
          <a:prstGeom prst="rect">
            <a:avLst/>
          </a:prstGeom>
        </p:spPr>
      </p:pic>
    </p:spTree>
    <p:extLst>
      <p:ext uri="{BB962C8B-B14F-4D97-AF65-F5344CB8AC3E}">
        <p14:creationId xmlns:p14="http://schemas.microsoft.com/office/powerpoint/2010/main" val="13101246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731208" y="350304"/>
            <a:ext cx="7685123" cy="4427555"/>
          </a:xfrm>
        </p:spPr>
        <p:txBody>
          <a:bodyPr>
            <a:noAutofit/>
          </a:bodyPr>
          <a:lstStyle/>
          <a:p>
            <a:pPr algn="l">
              <a:spcBef>
                <a:spcPts val="0"/>
              </a:spcBef>
            </a:pPr>
            <a:r>
              <a:rPr lang="en-US" sz="4000" b="1">
                <a:solidFill>
                  <a:srgbClr val="FFB81C"/>
                </a:solidFill>
                <a:ea typeface="+mj-lt"/>
                <a:cs typeface="+mj-lt"/>
              </a:rPr>
              <a:t>The U.S. should pledge $1 billion over 5 years (2021-2025) at the Global Partnership for Education replenishment conference in July.</a:t>
            </a:r>
            <a:endParaRPr lang="en-US" sz="4000" b="1">
              <a:solidFill>
                <a:srgbClr val="FFB81C"/>
              </a:solidFill>
              <a:cs typeface="Calibri"/>
            </a:endParaRPr>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61</a:t>
            </a:fld>
            <a:endParaRPr lang="en-US">
              <a:solidFill>
                <a:schemeClr val="tx1"/>
              </a:solidFill>
            </a:endParaRPr>
          </a:p>
        </p:txBody>
      </p:sp>
    </p:spTree>
    <p:extLst>
      <p:ext uri="{BB962C8B-B14F-4D97-AF65-F5344CB8AC3E}">
        <p14:creationId xmlns:p14="http://schemas.microsoft.com/office/powerpoint/2010/main" val="11515282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457200" y="285301"/>
            <a:ext cx="7559863" cy="708891"/>
          </a:xfrm>
        </p:spPr>
        <p:txBody>
          <a:bodyPr>
            <a:normAutofit/>
          </a:bodyPr>
          <a:lstStyle/>
          <a:p>
            <a:r>
              <a:rPr lang="en-US" sz="4000" b="1">
                <a:solidFill>
                  <a:srgbClr val="29B5CF"/>
                </a:solidFill>
                <a:latin typeface="Open Sans"/>
              </a:rPr>
              <a:t>2021 Global policy priorities</a:t>
            </a:r>
          </a:p>
        </p:txBody>
      </p:sp>
      <p:sp>
        <p:nvSpPr>
          <p:cNvPr id="3" name="Content Placeholder 2">
            <a:extLst>
              <a:ext uri="{FF2B5EF4-FFF2-40B4-BE49-F238E27FC236}">
                <a16:creationId xmlns:a16="http://schemas.microsoft.com/office/drawing/2014/main" id="{96CEF331-2BCF-440B-82F6-EE587274F4C1}"/>
              </a:ext>
            </a:extLst>
          </p:cNvPr>
          <p:cNvSpPr>
            <a:spLocks noGrp="1"/>
          </p:cNvSpPr>
          <p:nvPr>
            <p:ph idx="1"/>
          </p:nvPr>
        </p:nvSpPr>
        <p:spPr>
          <a:xfrm>
            <a:off x="114300" y="1243683"/>
            <a:ext cx="8915400" cy="2793265"/>
          </a:xfrm>
        </p:spPr>
        <p:txBody>
          <a:bodyPr vert="horz" lIns="91440" tIns="45720" rIns="91440" bIns="45720" rtlCol="0" anchor="t">
            <a:noAutofit/>
          </a:bodyPr>
          <a:lstStyle/>
          <a:p>
            <a:pPr>
              <a:lnSpc>
                <a:spcPct val="114000"/>
              </a:lnSpc>
            </a:pPr>
            <a:r>
              <a:rPr lang="en-US" b="1">
                <a:solidFill>
                  <a:srgbClr val="29B5CF"/>
                </a:solidFill>
                <a:latin typeface="Open Sans"/>
                <a:ea typeface="Open Sans" panose="020B0606030504020204" pitchFamily="34" charset="0"/>
                <a:cs typeface="Open Sans" panose="020B0606030504020204" pitchFamily="34" charset="0"/>
              </a:rPr>
              <a:t>Responding to the global pandemic</a:t>
            </a:r>
          </a:p>
          <a:p>
            <a:pPr>
              <a:lnSpc>
                <a:spcPct val="114000"/>
              </a:lnSpc>
            </a:pPr>
            <a:r>
              <a:rPr lang="en-US" b="1">
                <a:solidFill>
                  <a:srgbClr val="29B5CF"/>
                </a:solidFill>
                <a:latin typeface="Open Sans"/>
                <a:ea typeface="Open Sans" panose="020B0606030504020204" pitchFamily="34" charset="0"/>
                <a:cs typeface="Open Sans" panose="020B0606030504020204" pitchFamily="34" charset="0"/>
              </a:rPr>
              <a:t>U.S. leadership for the Global Partnership for Education</a:t>
            </a:r>
          </a:p>
          <a:p>
            <a:pPr>
              <a:lnSpc>
                <a:spcPct val="114000"/>
              </a:lnSpc>
            </a:pPr>
            <a:r>
              <a:rPr lang="en-US" b="1">
                <a:solidFill>
                  <a:srgbClr val="E41034"/>
                </a:solidFill>
                <a:latin typeface="Open Sans"/>
                <a:ea typeface="Open Sans" panose="020B0606030504020204" pitchFamily="34" charset="0"/>
                <a:cs typeface="Open Sans" panose="020B0606030504020204" pitchFamily="34" charset="0"/>
              </a:rPr>
              <a:t>Increase support for underfunded priorities</a:t>
            </a:r>
          </a:p>
          <a:p>
            <a:pPr lvl="1">
              <a:lnSpc>
                <a:spcPct val="114000"/>
              </a:lnSpc>
            </a:pPr>
            <a:r>
              <a:rPr lang="en-US" b="1">
                <a:solidFill>
                  <a:srgbClr val="E41034"/>
                </a:solidFill>
                <a:latin typeface="Open Sans"/>
                <a:ea typeface="Open Sans" panose="020B0606030504020204" pitchFamily="34" charset="0"/>
                <a:cs typeface="Open Sans" panose="020B0606030504020204" pitchFamily="34" charset="0"/>
              </a:rPr>
              <a:t>Nutrition</a:t>
            </a:r>
          </a:p>
          <a:p>
            <a:pPr lvl="1">
              <a:lnSpc>
                <a:spcPct val="114000"/>
              </a:lnSpc>
              <a:spcBef>
                <a:spcPts val="0"/>
              </a:spcBef>
              <a:spcAft>
                <a:spcPts val="600"/>
              </a:spcAft>
            </a:pPr>
            <a:r>
              <a:rPr lang="en-US" b="1">
                <a:solidFill>
                  <a:srgbClr val="E41034"/>
                </a:solidFill>
                <a:latin typeface="Open Sans"/>
                <a:ea typeface="Open Sans" panose="020B0606030504020204" pitchFamily="34" charset="0"/>
                <a:cs typeface="Open Sans" panose="020B0606030504020204" pitchFamily="34" charset="0"/>
              </a:rPr>
              <a:t>Tuberculosis</a:t>
            </a:r>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62</a:t>
            </a:fld>
            <a:endParaRPr lang="en-US">
              <a:solidFill>
                <a:schemeClr val="tx1"/>
              </a:solidFill>
            </a:endParaRPr>
          </a:p>
        </p:txBody>
      </p:sp>
    </p:spTree>
    <p:extLst>
      <p:ext uri="{BB962C8B-B14F-4D97-AF65-F5344CB8AC3E}">
        <p14:creationId xmlns:p14="http://schemas.microsoft.com/office/powerpoint/2010/main" val="3551036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82560A-6646-4818-B790-6D9292B5DBB6}"/>
              </a:ext>
            </a:extLst>
          </p:cNvPr>
          <p:cNvSpPr>
            <a:spLocks noGrp="1"/>
          </p:cNvSpPr>
          <p:nvPr>
            <p:ph type="sldNum" sz="quarter" idx="12"/>
          </p:nvPr>
        </p:nvSpPr>
        <p:spPr>
          <a:xfrm>
            <a:off x="0" y="9834"/>
            <a:ext cx="457200" cy="273844"/>
          </a:xfrm>
        </p:spPr>
        <p:txBody>
          <a:bodyPr anchor="ctr">
            <a:normAutofit/>
          </a:bodyPr>
          <a:lstStyle/>
          <a:p>
            <a:pPr>
              <a:lnSpc>
                <a:spcPct val="90000"/>
              </a:lnSpc>
              <a:spcAft>
                <a:spcPts val="600"/>
              </a:spcAft>
            </a:pPr>
            <a:fld id="{307E6868-079E-1649-B8D1-459B42CE4DE3}" type="slidenum">
              <a:rPr lang="en-US" smtClean="0"/>
              <a:pPr>
                <a:lnSpc>
                  <a:spcPct val="90000"/>
                </a:lnSpc>
                <a:spcAft>
                  <a:spcPts val="600"/>
                </a:spcAft>
              </a:pPr>
              <a:t>63</a:t>
            </a:fld>
            <a:endParaRPr lang="en-US"/>
          </a:p>
        </p:txBody>
      </p:sp>
      <p:pic>
        <p:nvPicPr>
          <p:cNvPr id="2" name="Picture 2" descr="A picture containing application&#10;&#10;Description automatically generated">
            <a:extLst>
              <a:ext uri="{FF2B5EF4-FFF2-40B4-BE49-F238E27FC236}">
                <a16:creationId xmlns:a16="http://schemas.microsoft.com/office/drawing/2014/main" id="{EB2E9F35-B736-4ADE-B57C-EAF49C9B3545}"/>
              </a:ext>
            </a:extLst>
          </p:cNvPr>
          <p:cNvPicPr>
            <a:picLocks noChangeAspect="1"/>
          </p:cNvPicPr>
          <p:nvPr/>
        </p:nvPicPr>
        <p:blipFill>
          <a:blip r:embed="rId3"/>
          <a:stretch>
            <a:fillRect/>
          </a:stretch>
        </p:blipFill>
        <p:spPr>
          <a:xfrm>
            <a:off x="4568536" y="3145327"/>
            <a:ext cx="4492335" cy="1320686"/>
          </a:xfrm>
          <a:prstGeom prst="rect">
            <a:avLst/>
          </a:prstGeom>
        </p:spPr>
      </p:pic>
      <p:pic>
        <p:nvPicPr>
          <p:cNvPr id="3" name="Picture 4" descr="Graphical user interface, application&#10;&#10;Description automatically generated">
            <a:extLst>
              <a:ext uri="{FF2B5EF4-FFF2-40B4-BE49-F238E27FC236}">
                <a16:creationId xmlns:a16="http://schemas.microsoft.com/office/drawing/2014/main" id="{83830C2B-8FFE-4644-83AD-FB65719558FD}"/>
              </a:ext>
            </a:extLst>
          </p:cNvPr>
          <p:cNvPicPr>
            <a:picLocks noChangeAspect="1"/>
          </p:cNvPicPr>
          <p:nvPr/>
        </p:nvPicPr>
        <p:blipFill>
          <a:blip r:embed="rId4"/>
          <a:stretch>
            <a:fillRect/>
          </a:stretch>
        </p:blipFill>
        <p:spPr>
          <a:xfrm>
            <a:off x="230332" y="3104110"/>
            <a:ext cx="4423062" cy="1316527"/>
          </a:xfrm>
          <a:prstGeom prst="rect">
            <a:avLst/>
          </a:prstGeom>
        </p:spPr>
      </p:pic>
      <p:pic>
        <p:nvPicPr>
          <p:cNvPr id="5" name="Picture 5" descr="A picture containing shape&#10;&#10;Description automatically generated">
            <a:extLst>
              <a:ext uri="{FF2B5EF4-FFF2-40B4-BE49-F238E27FC236}">
                <a16:creationId xmlns:a16="http://schemas.microsoft.com/office/drawing/2014/main" id="{A4C0DA53-A88E-4B1D-AA16-F4334620855B}"/>
              </a:ext>
            </a:extLst>
          </p:cNvPr>
          <p:cNvPicPr>
            <a:picLocks noChangeAspect="1"/>
          </p:cNvPicPr>
          <p:nvPr/>
        </p:nvPicPr>
        <p:blipFill>
          <a:blip r:embed="rId5"/>
          <a:stretch>
            <a:fillRect/>
          </a:stretch>
        </p:blipFill>
        <p:spPr>
          <a:xfrm>
            <a:off x="4681104" y="1125682"/>
            <a:ext cx="4379767" cy="1220931"/>
          </a:xfrm>
          <a:prstGeom prst="rect">
            <a:avLst/>
          </a:prstGeom>
        </p:spPr>
      </p:pic>
      <p:pic>
        <p:nvPicPr>
          <p:cNvPr id="6" name="Picture 6" descr="A picture containing graphical user interface&#10;&#10;Description automatically generated">
            <a:extLst>
              <a:ext uri="{FF2B5EF4-FFF2-40B4-BE49-F238E27FC236}">
                <a16:creationId xmlns:a16="http://schemas.microsoft.com/office/drawing/2014/main" id="{70C0C6D0-B21B-4337-95A0-7F29C8384D1E}"/>
              </a:ext>
            </a:extLst>
          </p:cNvPr>
          <p:cNvPicPr>
            <a:picLocks noChangeAspect="1"/>
          </p:cNvPicPr>
          <p:nvPr/>
        </p:nvPicPr>
        <p:blipFill>
          <a:blip r:embed="rId6"/>
          <a:stretch>
            <a:fillRect/>
          </a:stretch>
        </p:blipFill>
        <p:spPr>
          <a:xfrm>
            <a:off x="230332" y="1078032"/>
            <a:ext cx="4457700" cy="1316229"/>
          </a:xfrm>
          <a:prstGeom prst="rect">
            <a:avLst/>
          </a:prstGeom>
        </p:spPr>
      </p:pic>
    </p:spTree>
    <p:extLst>
      <p:ext uri="{BB962C8B-B14F-4D97-AF65-F5344CB8AC3E}">
        <p14:creationId xmlns:p14="http://schemas.microsoft.com/office/powerpoint/2010/main" val="25915700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731208" y="350304"/>
            <a:ext cx="7685123" cy="4427555"/>
          </a:xfrm>
        </p:spPr>
        <p:txBody>
          <a:bodyPr>
            <a:noAutofit/>
          </a:bodyPr>
          <a:lstStyle/>
          <a:p>
            <a:pPr algn="l">
              <a:spcBef>
                <a:spcPts val="0"/>
              </a:spcBef>
            </a:pPr>
            <a:r>
              <a:rPr lang="en-US" sz="4000" b="1">
                <a:solidFill>
                  <a:srgbClr val="FFB81C"/>
                </a:solidFill>
                <a:ea typeface="+mj-lt"/>
                <a:cs typeface="+mj-lt"/>
              </a:rPr>
              <a:t>The U.S. accelerate investment in high impact health and nutrition interventions, including:</a:t>
            </a:r>
            <a:br>
              <a:rPr lang="en-US" sz="4000" b="1">
                <a:solidFill>
                  <a:srgbClr val="FFB81C"/>
                </a:solidFill>
                <a:ea typeface="+mj-lt"/>
                <a:cs typeface="+mj-lt"/>
              </a:rPr>
            </a:br>
            <a:r>
              <a:rPr lang="en-US" sz="4000" b="1">
                <a:solidFill>
                  <a:srgbClr val="FFB81C"/>
                </a:solidFill>
                <a:cs typeface="Calibri"/>
              </a:rPr>
              <a:t>- $1 billion for USAID TB programs</a:t>
            </a:r>
            <a:br>
              <a:rPr lang="en-US" sz="4000" b="1">
                <a:solidFill>
                  <a:srgbClr val="FFB81C"/>
                </a:solidFill>
                <a:cs typeface="Calibri"/>
              </a:rPr>
            </a:br>
            <a:r>
              <a:rPr lang="en-US" sz="4000" b="1">
                <a:solidFill>
                  <a:srgbClr val="FFB81C"/>
                </a:solidFill>
                <a:cs typeface="Calibri"/>
              </a:rPr>
              <a:t>- Increased funding and new legislation to strengthen nutrition programs.</a:t>
            </a:r>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64</a:t>
            </a:fld>
            <a:endParaRPr lang="en-US">
              <a:solidFill>
                <a:schemeClr val="tx1"/>
              </a:solidFill>
            </a:endParaRPr>
          </a:p>
        </p:txBody>
      </p:sp>
    </p:spTree>
    <p:extLst>
      <p:ext uri="{BB962C8B-B14F-4D97-AF65-F5344CB8AC3E}">
        <p14:creationId xmlns:p14="http://schemas.microsoft.com/office/powerpoint/2010/main" val="32257513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48ADDA-6576-405C-8C67-7B321506DFDD}"/>
              </a:ext>
            </a:extLst>
          </p:cNvPr>
          <p:cNvSpPr>
            <a:spLocks noGrp="1"/>
          </p:cNvSpPr>
          <p:nvPr>
            <p:ph idx="1"/>
          </p:nvPr>
        </p:nvSpPr>
        <p:spPr>
          <a:xfrm>
            <a:off x="287323" y="580345"/>
            <a:ext cx="7757160" cy="1529882"/>
          </a:xfrm>
        </p:spPr>
        <p:txBody>
          <a:bodyPr vert="horz" lIns="91440" tIns="45720" rIns="91440" bIns="45720" rtlCol="0" anchor="t">
            <a:normAutofit/>
          </a:bodyPr>
          <a:lstStyle/>
          <a:p>
            <a:pPr marL="0" indent="0" algn="ctr">
              <a:lnSpc>
                <a:spcPct val="124000"/>
              </a:lnSpc>
              <a:spcBef>
                <a:spcPts val="0"/>
              </a:spcBef>
              <a:buNone/>
            </a:pPr>
            <a:r>
              <a:rPr lang="en-US" sz="2600" b="1">
                <a:latin typeface="Open Sans"/>
                <a:ea typeface="Open Sans" panose="020B0606030504020204" pitchFamily="34" charset="0"/>
                <a:cs typeface="Open Sans" panose="020B0606030504020204" pitchFamily="34" charset="0"/>
              </a:rPr>
              <a:t>Please report your advocacy actions!</a:t>
            </a:r>
            <a:br>
              <a:rPr lang="en-US" sz="2600" b="1">
                <a:latin typeface="Open Sans" panose="020B0606030504020204" pitchFamily="34" charset="0"/>
                <a:ea typeface="Open Sans" panose="020B0606030504020204" pitchFamily="34" charset="0"/>
                <a:cs typeface="Open Sans" panose="020B0606030504020204" pitchFamily="34" charset="0"/>
              </a:rPr>
            </a:br>
            <a:r>
              <a:rPr lang="en-US" sz="2600">
                <a:latin typeface="Open Sans"/>
                <a:ea typeface="Open Sans" panose="020B0606030504020204" pitchFamily="34" charset="0"/>
                <a:cs typeface="Open Sans" panose="020B0606030504020204" pitchFamily="34" charset="0"/>
                <a:hlinkClick r:id="rId2"/>
              </a:rPr>
              <a:t>https://results.org/volunteers/reporting-your-advocacy-actions/</a:t>
            </a:r>
            <a:endParaRPr lang="en-US" sz="2600">
              <a:latin typeface="Open Sans"/>
              <a:ea typeface="Open Sans" panose="020B0606030504020204" pitchFamily="34" charset="0"/>
              <a:cs typeface="Open Sans" panose="020B0606030504020204" pitchFamily="34" charset="0"/>
            </a:endParaRPr>
          </a:p>
        </p:txBody>
      </p:sp>
      <p:sp>
        <p:nvSpPr>
          <p:cNvPr id="5" name="Content Placeholder 2">
            <a:extLst>
              <a:ext uri="{FF2B5EF4-FFF2-40B4-BE49-F238E27FC236}">
                <a16:creationId xmlns:a16="http://schemas.microsoft.com/office/drawing/2014/main" id="{5A889868-89C3-434A-8AF0-4E319103A719}"/>
              </a:ext>
            </a:extLst>
          </p:cNvPr>
          <p:cNvSpPr txBox="1">
            <a:spLocks/>
          </p:cNvSpPr>
          <p:nvPr/>
        </p:nvSpPr>
        <p:spPr>
          <a:xfrm>
            <a:off x="457200" y="2406894"/>
            <a:ext cx="7757160" cy="2501203"/>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600" b="1">
                <a:latin typeface="Open Sans"/>
                <a:cs typeface="Calibri"/>
              </a:rPr>
              <a:t>Let us know how many were in your room </a:t>
            </a:r>
            <a:r>
              <a:rPr lang="en-US" sz="2600">
                <a:latin typeface="Open Sans"/>
                <a:cs typeface="Calibri"/>
              </a:rPr>
              <a:t>at your location today (or how many joined from your city, if you know).</a:t>
            </a:r>
            <a:endParaRPr lang="en-US" sz="2600">
              <a:latin typeface="Open Sans"/>
            </a:endParaRPr>
          </a:p>
          <a:p>
            <a:pPr marL="0" indent="0" algn="ctr">
              <a:buFont typeface="Arial"/>
              <a:buNone/>
            </a:pPr>
            <a:r>
              <a:rPr lang="en-US" sz="2600">
                <a:latin typeface="Open Sans"/>
                <a:ea typeface="Open Sans" panose="020B0606030504020204" pitchFamily="34" charset="0"/>
                <a:cs typeface="Open Sans" panose="020B0606030504020204" pitchFamily="34" charset="0"/>
              </a:rPr>
              <a:t>Put the city and number in the chat box</a:t>
            </a:r>
          </a:p>
          <a:p>
            <a:pPr marL="0" indent="0" algn="ctr">
              <a:buFont typeface="Arial"/>
              <a:buNone/>
            </a:pPr>
            <a:r>
              <a:rPr lang="en-US" sz="2600">
                <a:latin typeface="Open Sans"/>
                <a:ea typeface="Open Sans" panose="020B0606030504020204" pitchFamily="34" charset="0"/>
                <a:cs typeface="Open Sans" panose="020B0606030504020204" pitchFamily="34" charset="0"/>
              </a:rPr>
              <a:t>or send to </a:t>
            </a:r>
            <a:r>
              <a:rPr lang="en-US" sz="2600">
                <a:latin typeface="Open Sans"/>
                <a:ea typeface="Open Sans" panose="020B0606030504020204" pitchFamily="34" charset="0"/>
                <a:cs typeface="Open Sans" panose="020B0606030504020204" pitchFamily="34" charset="0"/>
                <a:hlinkClick r:id="rId3"/>
              </a:rPr>
              <a:t>lmarchal@results.org</a:t>
            </a:r>
            <a:r>
              <a:rPr lang="en-US" sz="2600">
                <a:latin typeface="Open Sans"/>
                <a:ea typeface="Open Sans" panose="020B0606030504020204" pitchFamily="34" charset="0"/>
                <a:cs typeface="Open Sans" panose="020B0606030504020204" pitchFamily="34" charset="0"/>
              </a:rPr>
              <a:t> </a:t>
            </a:r>
          </a:p>
        </p:txBody>
      </p:sp>
      <p:sp>
        <p:nvSpPr>
          <p:cNvPr id="6" name="Slide Number Placeholder 6">
            <a:extLst>
              <a:ext uri="{FF2B5EF4-FFF2-40B4-BE49-F238E27FC236}">
                <a16:creationId xmlns:a16="http://schemas.microsoft.com/office/drawing/2014/main" id="{B38328F4-A02D-463F-89F5-259B479BEEDC}"/>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65</a:t>
            </a:fld>
            <a:endParaRPr lang="en-US">
              <a:solidFill>
                <a:schemeClr val="tx1"/>
              </a:solidFill>
            </a:endParaRPr>
          </a:p>
        </p:txBody>
      </p:sp>
    </p:spTree>
    <p:extLst>
      <p:ext uri="{BB962C8B-B14F-4D97-AF65-F5344CB8AC3E}">
        <p14:creationId xmlns:p14="http://schemas.microsoft.com/office/powerpoint/2010/main" val="5204661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227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8802DC-81F6-E54C-B7AC-9FC84174A87A}"/>
              </a:ext>
            </a:extLst>
          </p:cNvPr>
          <p:cNvSpPr/>
          <p:nvPr/>
        </p:nvSpPr>
        <p:spPr>
          <a:xfrm>
            <a:off x="0" y="0"/>
            <a:ext cx="9144000" cy="5143500"/>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027680AD-C53A-4111-B3DB-13582B38FCD9}"/>
              </a:ext>
            </a:extLst>
          </p:cNvPr>
          <p:cNvSpPr>
            <a:spLocks noGrp="1"/>
          </p:cNvSpPr>
          <p:nvPr>
            <p:ph type="ctrTitle"/>
          </p:nvPr>
        </p:nvSpPr>
        <p:spPr>
          <a:xfrm>
            <a:off x="676825" y="239367"/>
            <a:ext cx="7790349" cy="1017423"/>
          </a:xfrm>
        </p:spPr>
        <p:txBody>
          <a:bodyPr>
            <a:noAutofit/>
          </a:bodyPr>
          <a:lstStyle/>
          <a:p>
            <a:pPr algn="l"/>
            <a:r>
              <a:rPr lang="en-US" sz="3000" b="1">
                <a:solidFill>
                  <a:schemeClr val="bg1"/>
                </a:solidFill>
                <a:latin typeface="Open Sans"/>
                <a:ea typeface="Open Sans" panose="020B0606030504020204" pitchFamily="34" charset="0"/>
                <a:cs typeface="Open Sans" panose="020B0606030504020204" pitchFamily="34" charset="0"/>
              </a:rPr>
              <a:t>We’ve done incredible advocacy in 2020!</a:t>
            </a:r>
          </a:p>
        </p:txBody>
      </p:sp>
      <p:sp>
        <p:nvSpPr>
          <p:cNvPr id="8" name="TextBox 7">
            <a:extLst>
              <a:ext uri="{FF2B5EF4-FFF2-40B4-BE49-F238E27FC236}">
                <a16:creationId xmlns:a16="http://schemas.microsoft.com/office/drawing/2014/main" id="{DE073CD1-932F-6F43-887B-288A4ABED02C}"/>
              </a:ext>
            </a:extLst>
          </p:cNvPr>
          <p:cNvSpPr txBox="1"/>
          <p:nvPr/>
        </p:nvSpPr>
        <p:spPr>
          <a:xfrm>
            <a:off x="3625580" y="1691451"/>
            <a:ext cx="5301392" cy="2363276"/>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14000"/>
              </a:lnSpc>
              <a:spcBef>
                <a:spcPts val="0"/>
              </a:spcBef>
              <a:spcAft>
                <a:spcPts val="1000"/>
              </a:spcAft>
              <a:buClrTx/>
              <a:buSzTx/>
              <a:buFontTx/>
              <a:buNone/>
              <a:tabLst/>
              <a:defRPr/>
            </a:pPr>
            <a:r>
              <a:rPr kumimoji="0" lang="en-US" sz="4400" b="1" i="0" u="none" strike="noStrike" kern="1200" cap="none" spc="0" normalizeH="0" baseline="0" noProof="0">
                <a:ln>
                  <a:noFill/>
                </a:ln>
                <a:solidFill>
                  <a:srgbClr val="F0AA19"/>
                </a:solidFill>
                <a:effectLst/>
                <a:uLnTx/>
                <a:uFillTx/>
                <a:latin typeface="Open Sans"/>
                <a:ea typeface="Open Sans" panose="020B0606030504020204" pitchFamily="34" charset="0"/>
                <a:cs typeface="Open Sans" panose="020B0606030504020204" pitchFamily="34" charset="0"/>
              </a:rPr>
              <a:t>500+ congressional meetings</a:t>
            </a:r>
            <a:endParaRPr kumimoji="0" lang="en-US" sz="4400" b="0" i="0" u="none" strike="noStrike" kern="1200" cap="none" spc="0" normalizeH="0" baseline="0" noProof="0">
              <a:ln>
                <a:noFill/>
              </a:ln>
              <a:solidFill>
                <a:srgbClr val="F0AA19"/>
              </a:solidFill>
              <a:effectLst/>
              <a:uLnTx/>
              <a:uFillTx/>
              <a:latin typeface="Calibri"/>
              <a:ea typeface="+mn-ea"/>
              <a:cs typeface="+mn-cs"/>
            </a:endParaRPr>
          </a:p>
        </p:txBody>
      </p:sp>
      <p:pic>
        <p:nvPicPr>
          <p:cNvPr id="10" name="Picture 9" descr="Icon&#10;&#10;Description automatically generated">
            <a:extLst>
              <a:ext uri="{FF2B5EF4-FFF2-40B4-BE49-F238E27FC236}">
                <a16:creationId xmlns:a16="http://schemas.microsoft.com/office/drawing/2014/main" id="{031732AE-6FCA-DC47-813F-1D443BE72854}"/>
              </a:ext>
            </a:extLst>
          </p:cNvPr>
          <p:cNvPicPr>
            <a:picLocks noChangeAspect="1"/>
          </p:cNvPicPr>
          <p:nvPr/>
        </p:nvPicPr>
        <p:blipFill>
          <a:blip r:embed="rId2"/>
          <a:stretch>
            <a:fillRect/>
          </a:stretch>
        </p:blipFill>
        <p:spPr>
          <a:xfrm>
            <a:off x="676825" y="1853426"/>
            <a:ext cx="2948755" cy="2039326"/>
          </a:xfrm>
          <a:prstGeom prst="rect">
            <a:avLst/>
          </a:prstGeom>
        </p:spPr>
      </p:pic>
      <p:sp>
        <p:nvSpPr>
          <p:cNvPr id="9" name="Slide Number Placeholder 6">
            <a:extLst>
              <a:ext uri="{FF2B5EF4-FFF2-40B4-BE49-F238E27FC236}">
                <a16:creationId xmlns:a16="http://schemas.microsoft.com/office/drawing/2014/main" id="{07781607-6BC5-4D4D-BDCF-017764A1BEAD}"/>
              </a:ext>
            </a:extLst>
          </p:cNvPr>
          <p:cNvSpPr>
            <a:spLocks noGrp="1"/>
          </p:cNvSpPr>
          <p:nvPr>
            <p:ph type="sldNum" sz="quarter" idx="12"/>
          </p:nvPr>
        </p:nvSpPr>
        <p:spPr>
          <a:xfrm>
            <a:off x="0" y="9834"/>
            <a:ext cx="457200" cy="273844"/>
          </a:xfrm>
        </p:spPr>
        <p:txBody>
          <a:bodyPr/>
          <a:lstStyle/>
          <a:p>
            <a:pPr algn="ctr"/>
            <a:fld id="{307E6868-079E-1649-B8D1-459B42CE4DE3}" type="slidenum">
              <a:rPr lang="en-US"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lgn="ctr"/>
              <a:t>7</a:t>
            </a:fld>
            <a:endParaRPr lang="en-US" b="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20260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8802DC-81F6-E54C-B7AC-9FC84174A87A}"/>
              </a:ext>
            </a:extLst>
          </p:cNvPr>
          <p:cNvSpPr/>
          <p:nvPr/>
        </p:nvSpPr>
        <p:spPr>
          <a:xfrm>
            <a:off x="0" y="-2092"/>
            <a:ext cx="9144000" cy="514350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14000"/>
              </a:lnSpc>
              <a:spcBef>
                <a:spcPts val="0"/>
              </a:spcBef>
              <a:spcAft>
                <a:spcPts val="1000"/>
              </a:spcAft>
              <a:buClrTx/>
              <a:buSzTx/>
              <a:buFontTx/>
              <a:buNone/>
              <a:tabLst/>
              <a:defRPr/>
            </a:pPr>
            <a:endParaRPr kumimoji="0" lang="en-US" sz="3600" b="1" i="0" u="none" strike="noStrike" kern="1200" cap="all" spc="0" normalizeH="0" baseline="0" noProof="0">
              <a:ln>
                <a:noFill/>
              </a:ln>
              <a:solidFill>
                <a:srgbClr val="F0AA19"/>
              </a:solidFill>
              <a:effectLst/>
              <a:uLnTx/>
              <a:uFillTx/>
              <a:latin typeface="Open Sans"/>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027680AD-C53A-4111-B3DB-13582B38FCD9}"/>
              </a:ext>
            </a:extLst>
          </p:cNvPr>
          <p:cNvSpPr>
            <a:spLocks noGrp="1"/>
          </p:cNvSpPr>
          <p:nvPr>
            <p:ph type="ctrTitle"/>
          </p:nvPr>
        </p:nvSpPr>
        <p:spPr>
          <a:xfrm>
            <a:off x="676825" y="239367"/>
            <a:ext cx="7790349" cy="1017423"/>
          </a:xfrm>
        </p:spPr>
        <p:txBody>
          <a:bodyPr>
            <a:noAutofit/>
          </a:bodyPr>
          <a:lstStyle/>
          <a:p>
            <a:pPr algn="l"/>
            <a:r>
              <a:rPr lang="en-US" sz="3000" b="1">
                <a:solidFill>
                  <a:schemeClr val="bg1"/>
                </a:solidFill>
                <a:latin typeface="Open Sans"/>
                <a:ea typeface="Open Sans" panose="020B0606030504020204" pitchFamily="34" charset="0"/>
                <a:cs typeface="Open Sans" panose="020B0606030504020204" pitchFamily="34" charset="0"/>
              </a:rPr>
              <a:t>We’ve done incredible advocacy in 2020!</a:t>
            </a:r>
          </a:p>
        </p:txBody>
      </p:sp>
      <p:sp>
        <p:nvSpPr>
          <p:cNvPr id="7" name="Slide Number Placeholder 4">
            <a:extLst>
              <a:ext uri="{FF2B5EF4-FFF2-40B4-BE49-F238E27FC236}">
                <a16:creationId xmlns:a16="http://schemas.microsoft.com/office/drawing/2014/main" id="{4D63870F-8B65-4963-B743-10935268E961}"/>
              </a:ext>
            </a:extLst>
          </p:cNvPr>
          <p:cNvSpPr>
            <a:spLocks noGrp="1"/>
          </p:cNvSpPr>
          <p:nvPr>
            <p:ph type="sldNum" sz="quarter" idx="12"/>
          </p:nvPr>
        </p:nvSpPr>
        <p:spPr>
          <a:xfrm>
            <a:off x="0" y="2092"/>
            <a:ext cx="4572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07E6868-079E-1649-B8D1-459B42CE4DE3}" type="slidenum">
              <a:rPr kumimoji="0" lang="en-US" sz="1200" b="1" i="0" u="none" strike="noStrike" kern="1200" cap="none" spc="0" normalizeH="0" baseline="0" noProof="0"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1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6312F3E5-4C79-464D-85B3-FFD20C45E521}"/>
              </a:ext>
            </a:extLst>
          </p:cNvPr>
          <p:cNvSpPr txBox="1"/>
          <p:nvPr/>
        </p:nvSpPr>
        <p:spPr>
          <a:xfrm>
            <a:off x="1721480" y="2217382"/>
            <a:ext cx="5701036" cy="704552"/>
          </a:xfrm>
          <a:prstGeom prst="rect">
            <a:avLst/>
          </a:prstGeom>
          <a:noFill/>
        </p:spPr>
        <p:txBody>
          <a:bodyPr wrap="square" rtlCol="0">
            <a:spAutoFit/>
          </a:bodyPr>
          <a:lstStyle/>
          <a:p>
            <a:pPr marL="0" marR="0" lvl="0" indent="0" algn="ctr" defTabSz="457200" rtl="0" eaLnBrk="1" fontAlgn="auto" latinLnBrk="0" hangingPunct="1">
              <a:lnSpc>
                <a:spcPct val="114000"/>
              </a:lnSpc>
              <a:spcBef>
                <a:spcPts val="0"/>
              </a:spcBef>
              <a:spcAft>
                <a:spcPts val="1000"/>
              </a:spcAft>
              <a:buClrTx/>
              <a:buSzTx/>
              <a:buFontTx/>
              <a:buNone/>
              <a:tabLst/>
              <a:defRPr/>
            </a:pPr>
            <a:r>
              <a:rPr kumimoji="0" lang="en-US" sz="1800" b="1" i="0" u="none" strike="noStrike" kern="120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We brought housing, SNAP, &amp; global assistance to the forefront in COVID negotiations.</a:t>
            </a:r>
            <a:endParaRPr kumimoji="0" lang="en-US" sz="1800" b="1" i="0" u="none" strike="noStrike" kern="1200" cap="all"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CBAE9D31-91CE-D94D-A467-26C762CE84BB}"/>
              </a:ext>
            </a:extLst>
          </p:cNvPr>
          <p:cNvSpPr txBox="1"/>
          <p:nvPr/>
        </p:nvSpPr>
        <p:spPr>
          <a:xfrm>
            <a:off x="869531" y="4189718"/>
            <a:ext cx="7404935" cy="388761"/>
          </a:xfrm>
          <a:prstGeom prst="rect">
            <a:avLst/>
          </a:prstGeom>
          <a:noFill/>
        </p:spPr>
        <p:txBody>
          <a:bodyPr wrap="square" rtlCol="0">
            <a:spAutoFit/>
          </a:bodyPr>
          <a:lstStyle/>
          <a:p>
            <a:pPr marL="0" marR="0" lvl="0" indent="0" algn="ctr" defTabSz="457200" rtl="0" eaLnBrk="1" fontAlgn="auto" latinLnBrk="0" hangingPunct="1">
              <a:lnSpc>
                <a:spcPct val="114000"/>
              </a:lnSpc>
              <a:spcBef>
                <a:spcPts val="0"/>
              </a:spcBef>
              <a:spcAft>
                <a:spcPts val="1000"/>
              </a:spcAft>
              <a:buClrTx/>
              <a:buSzTx/>
              <a:buFontTx/>
              <a:buNone/>
              <a:tabLst/>
              <a:defRPr/>
            </a:pPr>
            <a:r>
              <a:rPr kumimoji="0" lang="en-US" sz="1800" b="1" i="0" u="none" strike="noStrike" kern="120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We protected anti-poverty programs &amp; secured a Gavi pledge.</a:t>
            </a:r>
          </a:p>
        </p:txBody>
      </p:sp>
      <p:pic>
        <p:nvPicPr>
          <p:cNvPr id="12" name="Picture 11" descr="A picture containing text, clock, clipart&#10;&#10;Description automatically generated">
            <a:extLst>
              <a:ext uri="{FF2B5EF4-FFF2-40B4-BE49-F238E27FC236}">
                <a16:creationId xmlns:a16="http://schemas.microsoft.com/office/drawing/2014/main" id="{9C3D99AE-40E2-E74D-A107-AD5DAAB16349}"/>
              </a:ext>
            </a:extLst>
          </p:cNvPr>
          <p:cNvPicPr>
            <a:picLocks noChangeAspect="1"/>
          </p:cNvPicPr>
          <p:nvPr/>
        </p:nvPicPr>
        <p:blipFill>
          <a:blip r:embed="rId2"/>
          <a:stretch>
            <a:fillRect/>
          </a:stretch>
        </p:blipFill>
        <p:spPr>
          <a:xfrm>
            <a:off x="4267199" y="1230750"/>
            <a:ext cx="609600" cy="825500"/>
          </a:xfrm>
          <a:prstGeom prst="rect">
            <a:avLst/>
          </a:prstGeom>
        </p:spPr>
      </p:pic>
      <p:pic>
        <p:nvPicPr>
          <p:cNvPr id="14" name="Picture 13">
            <a:extLst>
              <a:ext uri="{FF2B5EF4-FFF2-40B4-BE49-F238E27FC236}">
                <a16:creationId xmlns:a16="http://schemas.microsoft.com/office/drawing/2014/main" id="{2E23D546-5BD4-AF4A-ACA2-76B6724045A0}"/>
              </a:ext>
            </a:extLst>
          </p:cNvPr>
          <p:cNvPicPr>
            <a:picLocks noChangeAspect="1"/>
          </p:cNvPicPr>
          <p:nvPr/>
        </p:nvPicPr>
        <p:blipFill>
          <a:blip r:embed="rId3"/>
          <a:stretch>
            <a:fillRect/>
          </a:stretch>
        </p:blipFill>
        <p:spPr>
          <a:xfrm>
            <a:off x="4267198" y="3348456"/>
            <a:ext cx="609600" cy="825500"/>
          </a:xfrm>
          <a:prstGeom prst="rect">
            <a:avLst/>
          </a:prstGeom>
        </p:spPr>
      </p:pic>
    </p:spTree>
    <p:extLst>
      <p:ext uri="{BB962C8B-B14F-4D97-AF65-F5344CB8AC3E}">
        <p14:creationId xmlns:p14="http://schemas.microsoft.com/office/powerpoint/2010/main" val="2303533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8802DC-81F6-E54C-B7AC-9FC84174A87A}"/>
              </a:ext>
            </a:extLst>
          </p:cNvPr>
          <p:cNvSpPr/>
          <p:nvPr/>
        </p:nvSpPr>
        <p:spPr>
          <a:xfrm>
            <a:off x="0" y="0"/>
            <a:ext cx="9144000" cy="5143500"/>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4">
            <a:extLst>
              <a:ext uri="{FF2B5EF4-FFF2-40B4-BE49-F238E27FC236}">
                <a16:creationId xmlns:a16="http://schemas.microsoft.com/office/drawing/2014/main" id="{4D63870F-8B65-4963-B743-10935268E961}"/>
              </a:ext>
            </a:extLst>
          </p:cNvPr>
          <p:cNvSpPr>
            <a:spLocks noGrp="1"/>
          </p:cNvSpPr>
          <p:nvPr>
            <p:ph type="sldNum" sz="quarter" idx="12"/>
          </p:nvPr>
        </p:nvSpPr>
        <p:spPr>
          <a:xfrm>
            <a:off x="0" y="2092"/>
            <a:ext cx="457200" cy="273844"/>
          </a:xfrm>
        </p:spPr>
        <p:txBody>
          <a:bodyPr/>
          <a:lstStyle/>
          <a:p>
            <a:pPr algn="ctr"/>
            <a:fld id="{307E6868-079E-1649-B8D1-459B42CE4DE3}" type="slidenum">
              <a:rPr lang="en-US" b="1"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lgn="ctr"/>
              <a:t>9</a:t>
            </a:fld>
            <a:endParaRPr lang="en-US" b="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DE073CD1-932F-6F43-887B-288A4ABED02C}"/>
              </a:ext>
            </a:extLst>
          </p:cNvPr>
          <p:cNvSpPr txBox="1"/>
          <p:nvPr/>
        </p:nvSpPr>
        <p:spPr>
          <a:xfrm>
            <a:off x="3433076" y="2571376"/>
            <a:ext cx="5301392" cy="819520"/>
          </a:xfrm>
          <a:prstGeom prst="rect">
            <a:avLst/>
          </a:prstGeom>
          <a:noFill/>
        </p:spPr>
        <p:txBody>
          <a:bodyPr wrap="square" lIns="91440" tIns="45720" rIns="91440" bIns="45720" rtlCol="0" anchor="t">
            <a:spAutoFit/>
          </a:bodyPr>
          <a:lstStyle/>
          <a:p>
            <a:pPr>
              <a:lnSpc>
                <a:spcPct val="114000"/>
              </a:lnSpc>
              <a:spcAft>
                <a:spcPts val="1000"/>
              </a:spcAft>
            </a:pPr>
            <a:r>
              <a:rPr lang="en-US" sz="4400" b="1">
                <a:latin typeface="Open Sans"/>
                <a:ea typeface="Open Sans" panose="020B0606030504020204" pitchFamily="34" charset="0"/>
                <a:cs typeface="Open Sans" panose="020B0606030504020204" pitchFamily="34" charset="0"/>
              </a:rPr>
              <a:t>Tax</a:t>
            </a:r>
            <a:endParaRPr lang="en-US" sz="4400"/>
          </a:p>
        </p:txBody>
      </p:sp>
      <p:sp>
        <p:nvSpPr>
          <p:cNvPr id="9" name="TextBox 8">
            <a:extLst>
              <a:ext uri="{FF2B5EF4-FFF2-40B4-BE49-F238E27FC236}">
                <a16:creationId xmlns:a16="http://schemas.microsoft.com/office/drawing/2014/main" id="{F53BF19E-CEDA-464D-9EEA-0294D1F94274}"/>
              </a:ext>
            </a:extLst>
          </p:cNvPr>
          <p:cNvSpPr txBox="1"/>
          <p:nvPr/>
        </p:nvSpPr>
        <p:spPr>
          <a:xfrm>
            <a:off x="3433076" y="1480956"/>
            <a:ext cx="5301392" cy="819520"/>
          </a:xfrm>
          <a:prstGeom prst="rect">
            <a:avLst/>
          </a:prstGeom>
          <a:noFill/>
        </p:spPr>
        <p:txBody>
          <a:bodyPr wrap="square" lIns="91440" tIns="45720" rIns="91440" bIns="45720" rtlCol="0" anchor="t">
            <a:spAutoFit/>
          </a:bodyPr>
          <a:lstStyle/>
          <a:p>
            <a:pPr>
              <a:lnSpc>
                <a:spcPct val="114000"/>
              </a:lnSpc>
              <a:spcAft>
                <a:spcPts val="1000"/>
              </a:spcAft>
            </a:pPr>
            <a:r>
              <a:rPr lang="en-US" sz="4400" b="1">
                <a:latin typeface="Open Sans"/>
                <a:ea typeface="Open Sans" panose="020B0606030504020204" pitchFamily="34" charset="0"/>
                <a:cs typeface="Open Sans" panose="020B0606030504020204" pitchFamily="34" charset="0"/>
              </a:rPr>
              <a:t>Housing</a:t>
            </a:r>
            <a:endParaRPr lang="en-US" sz="4400"/>
          </a:p>
        </p:txBody>
      </p:sp>
      <p:sp>
        <p:nvSpPr>
          <p:cNvPr id="10" name="TextBox 9">
            <a:extLst>
              <a:ext uri="{FF2B5EF4-FFF2-40B4-BE49-F238E27FC236}">
                <a16:creationId xmlns:a16="http://schemas.microsoft.com/office/drawing/2014/main" id="{CCBC6760-47CF-1C4A-A149-9F062F3462A7}"/>
              </a:ext>
            </a:extLst>
          </p:cNvPr>
          <p:cNvSpPr txBox="1"/>
          <p:nvPr/>
        </p:nvSpPr>
        <p:spPr>
          <a:xfrm>
            <a:off x="3433076" y="3661796"/>
            <a:ext cx="3057657" cy="819520"/>
          </a:xfrm>
          <a:prstGeom prst="rect">
            <a:avLst/>
          </a:prstGeom>
          <a:noFill/>
        </p:spPr>
        <p:txBody>
          <a:bodyPr wrap="square" lIns="91440" tIns="45720" rIns="91440" bIns="45720" rtlCol="0" anchor="t">
            <a:spAutoFit/>
          </a:bodyPr>
          <a:lstStyle/>
          <a:p>
            <a:pPr>
              <a:lnSpc>
                <a:spcPct val="114000"/>
              </a:lnSpc>
              <a:spcAft>
                <a:spcPts val="1000"/>
              </a:spcAft>
            </a:pPr>
            <a:r>
              <a:rPr lang="en-US" sz="4400" b="1">
                <a:latin typeface="Open Sans"/>
                <a:ea typeface="Open Sans" panose="020B0606030504020204" pitchFamily="34" charset="0"/>
                <a:cs typeface="Open Sans" panose="020B0606030504020204" pitchFamily="34" charset="0"/>
              </a:rPr>
              <a:t>Nutrition</a:t>
            </a:r>
            <a:endParaRPr lang="en-US" sz="4400"/>
          </a:p>
        </p:txBody>
      </p:sp>
      <p:pic>
        <p:nvPicPr>
          <p:cNvPr id="11" name="Picture 10" descr="Shape&#10;&#10;Description automatically generated with low confidence">
            <a:extLst>
              <a:ext uri="{FF2B5EF4-FFF2-40B4-BE49-F238E27FC236}">
                <a16:creationId xmlns:a16="http://schemas.microsoft.com/office/drawing/2014/main" id="{7FF0D50A-60A1-2746-8AB8-C9E53F921A4C}"/>
              </a:ext>
            </a:extLst>
          </p:cNvPr>
          <p:cNvPicPr>
            <a:picLocks noChangeAspect="1"/>
          </p:cNvPicPr>
          <p:nvPr/>
        </p:nvPicPr>
        <p:blipFill>
          <a:blip r:embed="rId2"/>
          <a:stretch>
            <a:fillRect/>
          </a:stretch>
        </p:blipFill>
        <p:spPr>
          <a:xfrm>
            <a:off x="2412475" y="1416022"/>
            <a:ext cx="802910" cy="802910"/>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2ACD5F3B-71E7-A642-A630-20FD25AD2C78}"/>
              </a:ext>
            </a:extLst>
          </p:cNvPr>
          <p:cNvPicPr>
            <a:picLocks noChangeAspect="1"/>
          </p:cNvPicPr>
          <p:nvPr/>
        </p:nvPicPr>
        <p:blipFill>
          <a:blip r:embed="rId3"/>
          <a:stretch>
            <a:fillRect/>
          </a:stretch>
        </p:blipFill>
        <p:spPr>
          <a:xfrm>
            <a:off x="2308402" y="2408305"/>
            <a:ext cx="1011055" cy="1011055"/>
          </a:xfrm>
          <a:prstGeom prst="rect">
            <a:avLst/>
          </a:prstGeom>
        </p:spPr>
      </p:pic>
      <p:pic>
        <p:nvPicPr>
          <p:cNvPr id="17" name="Graphic 16" descr="Apple with solid fill">
            <a:extLst>
              <a:ext uri="{FF2B5EF4-FFF2-40B4-BE49-F238E27FC236}">
                <a16:creationId xmlns:a16="http://schemas.microsoft.com/office/drawing/2014/main" id="{28BA8684-58FF-5A48-95C8-BF861C3A02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79046" y="3608733"/>
            <a:ext cx="869765" cy="869765"/>
          </a:xfrm>
          <a:prstGeom prst="rect">
            <a:avLst/>
          </a:prstGeom>
        </p:spPr>
      </p:pic>
      <p:pic>
        <p:nvPicPr>
          <p:cNvPr id="18" name="Picture 17" descr="RESULTS_logo_EN_CMYK_BIG (flat)2_RESULTS_logo_EN_CMYK_BIG.png">
            <a:extLst>
              <a:ext uri="{FF2B5EF4-FFF2-40B4-BE49-F238E27FC236}">
                <a16:creationId xmlns:a16="http://schemas.microsoft.com/office/drawing/2014/main" id="{5D8BB26A-873F-F842-AD5A-DE04EFC2C0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58691" y="80916"/>
            <a:ext cx="1223628" cy="982313"/>
          </a:xfrm>
          <a:prstGeom prst="rect">
            <a:avLst/>
          </a:prstGeom>
        </p:spPr>
      </p:pic>
      <p:sp>
        <p:nvSpPr>
          <p:cNvPr id="21" name="Title 1">
            <a:extLst>
              <a:ext uri="{FF2B5EF4-FFF2-40B4-BE49-F238E27FC236}">
                <a16:creationId xmlns:a16="http://schemas.microsoft.com/office/drawing/2014/main" id="{4102D724-C787-4442-8237-632A5C711A27}"/>
              </a:ext>
            </a:extLst>
          </p:cNvPr>
          <p:cNvSpPr txBox="1">
            <a:spLocks/>
          </p:cNvSpPr>
          <p:nvPr/>
        </p:nvSpPr>
        <p:spPr>
          <a:xfrm>
            <a:off x="457200" y="153472"/>
            <a:ext cx="7181865" cy="101742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a:solidFill>
                  <a:schemeClr val="bg1"/>
                </a:solidFill>
                <a:latin typeface="Open Sans"/>
                <a:ea typeface="Open Sans" panose="020B0606030504020204" pitchFamily="34" charset="0"/>
                <a:cs typeface="Open Sans" panose="020B0606030504020204" pitchFamily="34" charset="0"/>
              </a:rPr>
              <a:t>2021 Policy Priorities – U.S.</a:t>
            </a:r>
          </a:p>
        </p:txBody>
      </p:sp>
    </p:spTree>
    <p:extLst>
      <p:ext uri="{BB962C8B-B14F-4D97-AF65-F5344CB8AC3E}">
        <p14:creationId xmlns:p14="http://schemas.microsoft.com/office/powerpoint/2010/main" val="172302350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87C4F8466E1834FB2722B7EC1D9E46D" ma:contentTypeVersion="6" ma:contentTypeDescription="Create a new document." ma:contentTypeScope="" ma:versionID="342715797c2ca419396fef9ad41edf69">
  <xsd:schema xmlns:xsd="http://www.w3.org/2001/XMLSchema" xmlns:xs="http://www.w3.org/2001/XMLSchema" xmlns:p="http://schemas.microsoft.com/office/2006/metadata/properties" xmlns:ns2="655ca6b8-0f94-4989-841e-604707552b5c" xmlns:ns3="f42ee926-7c83-4218-bf2b-8b85ac63f15d" targetNamespace="http://schemas.microsoft.com/office/2006/metadata/properties" ma:root="true" ma:fieldsID="b90e4ea577cc8a707d15d5029edbbbd0" ns2:_="" ns3:_="">
    <xsd:import namespace="655ca6b8-0f94-4989-841e-604707552b5c"/>
    <xsd:import namespace="f42ee926-7c83-4218-bf2b-8b85ac63f1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ca6b8-0f94-4989-841e-604707552b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2ee926-7c83-4218-bf2b-8b85ac63f1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959BF8-6FB4-40AF-AF38-2D057E67A497}">
  <ds:schemaRefs>
    <ds:schemaRef ds:uri="655ca6b8-0f94-4989-841e-604707552b5c"/>
    <ds:schemaRef ds:uri="f42ee926-7c83-4218-bf2b-8b85ac63f15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94B2DA4-D8CB-490E-80FB-DA0115A994A9}">
  <ds:schemaRefs>
    <ds:schemaRef ds:uri="655ca6b8-0f94-4989-841e-604707552b5c"/>
    <ds:schemaRef ds:uri="f42ee926-7c83-4218-bf2b-8b85ac63f1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223E2F6-89EB-4C1A-9B95-10F660D698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5692</Words>
  <Application>Microsoft Office PowerPoint</Application>
  <PresentationFormat>On-screen Show (16:9)</PresentationFormat>
  <Paragraphs>543</Paragraphs>
  <Slides>66</Slides>
  <Notes>37</Notes>
  <HiddenSlides>0</HiddenSlides>
  <MMClips>1</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66</vt:i4>
      </vt:variant>
    </vt:vector>
  </HeadingPairs>
  <TitlesOfParts>
    <vt:vector size="79" baseType="lpstr">
      <vt:lpstr>Arial</vt:lpstr>
      <vt:lpstr>Calibri</vt:lpstr>
      <vt:lpstr>Courier New</vt:lpstr>
      <vt:lpstr>Helvetica</vt:lpstr>
      <vt:lpstr>Open Sans</vt:lpstr>
      <vt:lpstr>Open Sans</vt:lpstr>
      <vt:lpstr>Times New Roman</vt:lpstr>
      <vt:lpstr>Wingdings</vt:lpstr>
      <vt:lpstr>Custom Design</vt:lpstr>
      <vt:lpstr>Office Theme</vt:lpstr>
      <vt:lpstr>Custom Design</vt:lpstr>
      <vt:lpstr>Office Theme</vt:lpstr>
      <vt:lpstr>1_Office Theme</vt:lpstr>
      <vt:lpstr>PowerPoint Presentation</vt:lpstr>
      <vt:lpstr>RESULTS Anti-Oppression Values</vt:lpstr>
      <vt:lpstr>RESULTS Anti-Oppression Values</vt:lpstr>
      <vt:lpstr>PowerPoint Presentation</vt:lpstr>
      <vt:lpstr>COVID Deal</vt:lpstr>
      <vt:lpstr>We’ve done incredible advocacy in 2020!</vt:lpstr>
      <vt:lpstr>We’ve done incredible advocacy in 2020!</vt:lpstr>
      <vt:lpstr>We’ve done incredible advocacy in 2020!</vt:lpstr>
      <vt:lpstr>PowerPoint Presentation</vt:lpstr>
      <vt:lpstr>Guest Speaker: Ellen Nissenbaum </vt:lpstr>
      <vt:lpstr>PowerPoint Presentation</vt:lpstr>
      <vt:lpstr>Census Household Pulse Survey</vt:lpstr>
      <vt:lpstr>Snapshot: Families with Young Children</vt:lpstr>
      <vt:lpstr>Hardship continues</vt:lpstr>
      <vt:lpstr>2021 housing policy priorities</vt:lpstr>
      <vt:lpstr>2021 U.S. policy priorities</vt:lpstr>
      <vt:lpstr>Take Action</vt:lpstr>
      <vt:lpstr>  Grassroots Inspiration and Action  </vt:lpstr>
      <vt:lpstr>PowerPoint Presentation</vt:lpstr>
      <vt:lpstr>Looking Ahead: First 100 Days Goals</vt:lpstr>
      <vt:lpstr>PowerPoint Presentation</vt:lpstr>
      <vt:lpstr>2021 Group Roadmaps</vt:lpstr>
      <vt:lpstr>PowerPoint Presentation</vt:lpstr>
      <vt:lpstr>Welcome RESULTS Advocates</vt:lpstr>
      <vt:lpstr>Welcome RESULTS Fellows</vt:lpstr>
      <vt:lpstr>New Advocate Lobbying Success</vt:lpstr>
      <vt:lpstr>Resources for Working with Congress</vt:lpstr>
      <vt:lpstr>Lobbying Resources</vt:lpstr>
      <vt:lpstr>Setting Up a Meeting</vt:lpstr>
      <vt:lpstr>PowerPoint Presentation</vt:lpstr>
      <vt:lpstr>BREAKOUT ROOM DISCUSSION Debrief  What did you learn? What inspired you? </vt:lpstr>
      <vt:lpstr>2021 International Conference</vt:lpstr>
      <vt:lpstr>Upcoming Trainings</vt:lpstr>
      <vt:lpstr>PowerPoint Presentation</vt:lpstr>
      <vt:lpstr>Upcoming Events</vt:lpstr>
      <vt:lpstr>PowerPoint Presentation</vt:lpstr>
      <vt:lpstr>PowerPoint Presentation</vt:lpstr>
      <vt:lpstr>PowerPoint Presentation</vt:lpstr>
      <vt:lpstr>PowerPoint Presentation</vt:lpstr>
      <vt:lpstr>2021 Policy Priorities – Global</vt:lpstr>
      <vt:lpstr>2021 Global policy priorities</vt:lpstr>
      <vt:lpstr>2021 Global policy priorities</vt:lpstr>
      <vt:lpstr>The pandemic could drive an additional 150 million people into extreme poverty.</vt:lpstr>
      <vt:lpstr>PowerPoint Presentation</vt:lpstr>
      <vt:lpstr>Not just more extreme poverty – more extreme inequality. Poor households are hit harder and recover slower than wealthier households.</vt:lpstr>
      <vt:lpstr>PowerPoint Presentation</vt:lpstr>
      <vt:lpstr>By 2022 an additional: - 9.3 million children with wasting - 2.3 million children stunted - 168,000 child deaths from undernutrition</vt:lpstr>
      <vt:lpstr>An additional $1.2 billion per year in nutrition funding could mitigate the worst impacts.</vt:lpstr>
      <vt:lpstr>Up to two thirds of AIDS, TB and malaria programs report service disruptions.  The Global Fund has exhausted its funding to support country responses.</vt:lpstr>
      <vt:lpstr>“The second wave is here.”   Dr. John N. Nkengasong Director Africa Centers for Disease Control and Prevention</vt:lpstr>
      <vt:lpstr>Percent of U.S. Covid-19 emergency funding for global aspects of the pandemic.</vt:lpstr>
      <vt:lpstr>Congress should provide at least $20 billion in emergency Covid-19 funding for the global pandemic, including $4 billion for the Global Fund to Fight AIDS, Tuberculosis, and Malaria.</vt:lpstr>
      <vt:lpstr>The pandemic could drive an additional 150 million people into extreme poverty.</vt:lpstr>
      <vt:lpstr>2021 Global policy priorities</vt:lpstr>
      <vt:lpstr>PowerPoint Presentation</vt:lpstr>
      <vt:lpstr>PowerPoint Presentation</vt:lpstr>
      <vt:lpstr>PowerPoint Presentation</vt:lpstr>
      <vt:lpstr>PowerPoint Presentation</vt:lpstr>
      <vt:lpstr>At least 1.5 billion students were out of school at the peak of the pandemic. </vt:lpstr>
      <vt:lpstr>PowerPoint Presentation</vt:lpstr>
      <vt:lpstr>The U.S. should pledge $1 billion over 5 years (2021-2025) at the Global Partnership for Education replenishment conference in July.</vt:lpstr>
      <vt:lpstr>2021 Global policy priorities</vt:lpstr>
      <vt:lpstr>PowerPoint Presentation</vt:lpstr>
      <vt:lpstr>The U.S. accelerate investment in high impact health and nutrition interventions, including: - $1 billion for USAID TB programs - Increased funding and new legislation to strengthen nutrition programs.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Marchal</dc:creator>
  <cp:lastModifiedBy>Jos Linn</cp:lastModifiedBy>
  <cp:revision>1</cp:revision>
  <dcterms:created xsi:type="dcterms:W3CDTF">2021-01-07T22:15:34Z</dcterms:created>
  <dcterms:modified xsi:type="dcterms:W3CDTF">2021-01-09T17:46:39Z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5241350</vt:lpwstr>
  </property>
  <property fmtid="{D5CDD505-2E9C-101B-9397-08002B2CF9AE}" pid="3" name="NXPowerLiteSettings">
    <vt:lpwstr>C7000400038000</vt:lpwstr>
  </property>
  <property fmtid="{D5CDD505-2E9C-101B-9397-08002B2CF9AE}" pid="4" name="NXPowerLiteVersion">
    <vt:lpwstr>S9.0.3</vt:lpwstr>
  </property>
</Properties>
</file>