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7" r:id="rId6"/>
    <p:sldMasterId id="2147483690" r:id="rId7"/>
    <p:sldMasterId id="2147483693" r:id="rId8"/>
    <p:sldMasterId id="2147483706" r:id="rId9"/>
  </p:sldMasterIdLst>
  <p:notesMasterIdLst>
    <p:notesMasterId r:id="rId41"/>
  </p:notesMasterIdLst>
  <p:sldIdLst>
    <p:sldId id="953" r:id="rId10"/>
    <p:sldId id="270" r:id="rId11"/>
    <p:sldId id="1006" r:id="rId12"/>
    <p:sldId id="1073" r:id="rId13"/>
    <p:sldId id="1061" r:id="rId14"/>
    <p:sldId id="1069" r:id="rId15"/>
    <p:sldId id="1072" r:id="rId16"/>
    <p:sldId id="1071" r:id="rId17"/>
    <p:sldId id="1074" r:id="rId18"/>
    <p:sldId id="1077" r:id="rId19"/>
    <p:sldId id="1076" r:id="rId20"/>
    <p:sldId id="1075" r:id="rId21"/>
    <p:sldId id="1062" r:id="rId22"/>
    <p:sldId id="1067" r:id="rId23"/>
    <p:sldId id="1066" r:id="rId24"/>
    <p:sldId id="1090" r:id="rId25"/>
    <p:sldId id="1082" r:id="rId26"/>
    <p:sldId id="1060" r:id="rId27"/>
    <p:sldId id="1089" r:id="rId28"/>
    <p:sldId id="1057" r:id="rId29"/>
    <p:sldId id="1088" r:id="rId30"/>
    <p:sldId id="1058" r:id="rId31"/>
    <p:sldId id="1064" r:id="rId32"/>
    <p:sldId id="1079" r:id="rId33"/>
    <p:sldId id="1080" r:id="rId34"/>
    <p:sldId id="1081" r:id="rId35"/>
    <p:sldId id="1086" r:id="rId36"/>
    <p:sldId id="1093" r:id="rId37"/>
    <p:sldId id="1094" r:id="rId38"/>
    <p:sldId id="1078" r:id="rId39"/>
    <p:sldId id="10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y Monza" initials="DM" lastIdx="1" clrIdx="0">
    <p:extLst>
      <p:ext uri="{19B8F6BF-5375-455C-9EA6-DF929625EA0E}">
        <p15:presenceInfo xmlns:p15="http://schemas.microsoft.com/office/powerpoint/2012/main" userId="S::dmonza@results.org::043ee8e1-e4ea-4588-a66a-785612e0a5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18E66-6518-4C56-8961-6AAADDFF563C}" v="396" dt="2020-06-21T18:36:02.333"/>
    <p1510:client id="{B8EF016B-3F44-C56B-73BA-1A4C818E14EB}" v="6" dt="2020-06-21T14:19:08.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9C949-6056-4193-AEA6-D4BBAD8DD8C0}" type="datetimeFigureOut">
              <a:rPr lang="en-US" smtClean="0"/>
              <a:t>6/21/2020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5BCB5-4D95-4A84-97B5-DD5D14562336}" type="slidenum">
              <a:rPr lang="en-US" smtClean="0"/>
              <a:t>‹#›</a:t>
            </a:fld>
            <a:endParaRPr lang="en-US"/>
          </a:p>
        </p:txBody>
      </p:sp>
    </p:spTree>
    <p:extLst>
      <p:ext uri="{BB962C8B-B14F-4D97-AF65-F5344CB8AC3E}">
        <p14:creationId xmlns:p14="http://schemas.microsoft.com/office/powerpoint/2010/main" val="26939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washingtonpost.com/business/2020/06/16/powell-economy-senate/" TargetMode="External"/><Relationship Id="rId3" Type="http://schemas.openxmlformats.org/officeDocument/2006/relationships/hyperlink" Target="http://www.crfb.org/blogs/cbo-releases-interim-economic-projections" TargetMode="External"/><Relationship Id="rId7" Type="http://schemas.openxmlformats.org/officeDocument/2006/relationships/hyperlink" Target="https://www.washingtonpost.com/business/2020/06/10/fed-forecasts-economy/?itid=lk_inline_manual_4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forbes.com/cfo-network" TargetMode="External"/><Relationship Id="rId5" Type="http://schemas.openxmlformats.org/officeDocument/2006/relationships/hyperlink" Target="https://www.forbes.com/sites/suzytaherian/" TargetMode="External"/><Relationship Id="rId4" Type="http://schemas.openxmlformats.org/officeDocument/2006/relationships/hyperlink" Target="https://www.cbo.gov/publication/56368" TargetMode="External"/><Relationship Id="rId9" Type="http://schemas.openxmlformats.org/officeDocument/2006/relationships/hyperlink" Target="https://www.cbpp.org/research/federal-tax/temporarily-expanding-child-tax-credit-and-earned-income-tax-credit-woul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washingtonpost.com/business/2020/06/16/powell-economy-senate/" TargetMode="External"/><Relationship Id="rId3" Type="http://schemas.openxmlformats.org/officeDocument/2006/relationships/hyperlink" Target="https://www.cbo.gov/publication/56368" TargetMode="External"/><Relationship Id="rId7" Type="http://schemas.openxmlformats.org/officeDocument/2006/relationships/hyperlink" Target="https://www.washingtonpost.com/business/2020/06/10/fed-forecasts-economy/?itid=lk_inline_manual_4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forbes.com/cfo-network" TargetMode="External"/><Relationship Id="rId5" Type="http://schemas.openxmlformats.org/officeDocument/2006/relationships/hyperlink" Target="https://www.forbes.com/sites/suzytaherian/" TargetMode="External"/><Relationship Id="rId4" Type="http://schemas.openxmlformats.org/officeDocument/2006/relationships/hyperlink" Target="https://www.cbo.gov/publication/56368#footnote-011" TargetMode="External"/><Relationship Id="rId9" Type="http://schemas.openxmlformats.org/officeDocument/2006/relationships/hyperlink" Target="https://www.cbpp.org/research/federal-tax/temporarily-expanding-child-tax-credit-and-earned-income-tax-credit-woul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ults.org/wp-content/uploads/RESULTS-June-2020-US-Laser-Talk-Worksheet_FINAL.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results.org/resources/empower-yourself-activist-milestone-2/" TargetMode="External"/><Relationship Id="rId5" Type="http://schemas.openxmlformats.org/officeDocument/2006/relationships/hyperlink" Target="https://results.org/wp-content/uploads/State-Fact-Sheet-Data-2020.xlsx" TargetMode="External"/><Relationship Id="rId4" Type="http://schemas.openxmlformats.org/officeDocument/2006/relationships/hyperlink" Target="https://results.org/wp-content/uploads/RESULTS-June-2020-US-Laser-Talk-Worksheet_Final.doc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 I flagged yesterday, I think one of the challenges some of us will encounter is that policymakers do not understand the scale of the need – we need to inject a sense of urgency, especially with Senate Republicans. Obviously we will push for specific and important policies that help families keep a roof over their heads, put food on the table, and meet other basic needs within that context.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Yesterday, I shared an a visual that showed unemployment data predictions from the non-partisan Congressional Budget Office, but I thought it might be helpful to see those predictions in a larger context – if unemployment remains at or above 9% in 2021, as the CBO projected, worth noting that is roughly the same as the peak of the Great Recession and other economic downturns of the last 40 years. It is hard to get our heads around how unprecedented this economic crisis is.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Image source</a:t>
            </a:r>
            <a:r>
              <a:rPr lang="en-US" sz="1200" b="1" i="0" kern="1200">
                <a:solidFill>
                  <a:schemeClr val="tx1"/>
                </a:solidFill>
                <a:effectLst/>
                <a:latin typeface="+mn-lt"/>
                <a:ea typeface="+mn-ea"/>
                <a:cs typeface="+mn-cs"/>
              </a:rPr>
              <a:t>: </a:t>
            </a:r>
            <a:r>
              <a:rPr lang="en-US">
                <a:hlinkClick r:id="rId3"/>
              </a:rPr>
              <a:t>http://www.crfb.org/blogs/cbo-releases-interim-economic-projections</a:t>
            </a:r>
            <a:r>
              <a:rPr lang="en-US"/>
              <a:t>, based on CBO May report: </a:t>
            </a:r>
            <a:r>
              <a:rPr lang="en-US">
                <a:hlinkClick r:id="rId4"/>
              </a:rPr>
              <a:t>https://www.cbo.gov/publication/56368</a:t>
            </a:r>
            <a:endParaRPr lang="en-US" sz="1200" b="1" i="0" kern="1200">
              <a:solidFill>
                <a:schemeClr val="tx1"/>
              </a:solidFill>
              <a:effectLst/>
              <a:latin typeface="+mn-lt"/>
              <a:ea typeface="+mn-ea"/>
              <a:cs typeface="+mn-cs"/>
            </a:endParaRPr>
          </a:p>
          <a:p>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Jerome Powell’s Tone Is Grim But He Forecasts The Economy Recovers In 20 Months (Forbes)</a:t>
            </a:r>
          </a:p>
          <a:p>
            <a:r>
              <a:rPr lang="en-US" sz="1200" b="1" i="0" u="none" strike="noStrike" kern="1200">
                <a:solidFill>
                  <a:schemeClr val="tx1"/>
                </a:solidFill>
                <a:effectLst/>
                <a:latin typeface="+mn-lt"/>
                <a:ea typeface="+mn-ea"/>
                <a:cs typeface="+mn-cs"/>
                <a:hlinkClick r:id="rId5"/>
              </a:rPr>
              <a:t>Suzy </a:t>
            </a:r>
            <a:r>
              <a:rPr lang="en-US" sz="1200" b="1" i="0" u="none" strike="noStrike" kern="1200" err="1">
                <a:solidFill>
                  <a:schemeClr val="tx1"/>
                </a:solidFill>
                <a:effectLst/>
                <a:latin typeface="+mn-lt"/>
                <a:ea typeface="+mn-ea"/>
                <a:cs typeface="+mn-cs"/>
                <a:hlinkClick r:id="rId5"/>
              </a:rPr>
              <a:t>Taherian</a:t>
            </a:r>
            <a:r>
              <a:rPr lang="en-US" sz="1200" b="0" i="0" kern="1200" err="1">
                <a:solidFill>
                  <a:schemeClr val="tx1"/>
                </a:solidFill>
                <a:effectLst/>
                <a:latin typeface="+mn-lt"/>
                <a:ea typeface="+mn-ea"/>
                <a:cs typeface="+mn-cs"/>
              </a:rPr>
              <a:t>Contributor</a:t>
            </a:r>
            <a:endParaRPr lang="en-US" sz="1200" b="0" i="0"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hlinkClick r:id="rId6"/>
              </a:rPr>
              <a:t>CFO Network</a:t>
            </a:r>
            <a:endParaRPr lang="en-US" sz="1200" b="0" i="0" kern="1200">
              <a:solidFill>
                <a:schemeClr val="tx1"/>
              </a:solidFill>
              <a:effectLst/>
              <a:latin typeface="+mn-lt"/>
              <a:ea typeface="+mn-ea"/>
              <a:cs typeface="+mn-cs"/>
            </a:endParaRPr>
          </a:p>
          <a:p>
            <a:r>
              <a:rPr lang="en-US" sz="1200" b="0" i="1" kern="1200">
                <a:solidFill>
                  <a:schemeClr val="tx1"/>
                </a:solidFill>
                <a:effectLst/>
                <a:latin typeface="+mn-lt"/>
                <a:ea typeface="+mn-ea"/>
                <a:cs typeface="+mn-cs"/>
              </a:rPr>
              <a:t>I write about topics that concern CEOs, CFOs, and boards.</a:t>
            </a:r>
          </a:p>
          <a:p>
            <a:r>
              <a:rPr lang="en-US" sz="1200" b="0" i="0" kern="1200">
                <a:solidFill>
                  <a:schemeClr val="tx1"/>
                </a:solidFill>
                <a:effectLst/>
                <a:latin typeface="+mn-lt"/>
                <a:ea typeface="+mn-ea"/>
                <a:cs typeface="+mn-cs"/>
              </a:rPr>
              <a:t>Federal Reserve Chairman Jerome Powell spoke last week predicting a “long road” to economic recovery. Powell’s speech came shortly after U.S. Bureau of Labor Statistics released unemployment data for May indicating civilian unemployment dropped from a peak of 14.7% at end of April to 13.3% at end of May. Powell acknowledged the improvement in the unemployment rate but foreshadowed that the GDP would shrink by 6.5% in 2020. Along with Powell’s speech, the Federal Reserve published an economic forecast for 2020 to 2022. While the outlook for 2020 was grim, the forecast for 2021 suggests this will be one of the fastest recoveries in memory.</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Washington Post: A recent Fed survey showed that among households with an annual income of $40,000 or less, nearly 40 percent of workers in February lost jobs in March or early April, compared with 20 percent of the overall population... (but differing from CBO) Still, Powell has emphasized that the recovery will take time and that more aid will be needed from Congress as millions of Americans risk losing their jobs permanently. </a:t>
            </a:r>
            <a:r>
              <a:rPr lang="en-US" sz="1200" b="0" i="0" u="none" strike="noStrike" kern="1200">
                <a:solidFill>
                  <a:schemeClr val="tx1"/>
                </a:solidFill>
                <a:effectLst/>
                <a:latin typeface="+mn-lt"/>
                <a:ea typeface="+mn-ea"/>
                <a:cs typeface="+mn-cs"/>
                <a:hlinkClick r:id="rId7"/>
              </a:rPr>
              <a:t>Last week,</a:t>
            </a:r>
            <a:r>
              <a:rPr lang="en-US" sz="1200" b="0" i="0" kern="1200">
                <a:solidFill>
                  <a:schemeClr val="tx1"/>
                </a:solidFill>
                <a:effectLst/>
                <a:latin typeface="+mn-lt"/>
                <a:ea typeface="+mn-ea"/>
                <a:cs typeface="+mn-cs"/>
              </a:rPr>
              <a:t> the Fed predicted that the unemployment rate will fall only to 9.3 percent by the end of this year and to 6.5 percent by the end of 2021. </a:t>
            </a:r>
            <a:r>
              <a:rPr lang="en-US">
                <a:hlinkClick r:id="rId8"/>
              </a:rPr>
              <a:t>https://www.washingtonpost.com/business/2020/06/16/powell-economy-senate/</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Congressional Budget Office (CBO) forecasts that the unemployment rate will average 10.1 percent in 2021, or nearly three times its pre-crisis level, and still be at 9.5 percent at the end of the year. There is substantial risk that the poverty rate — and the hardship that goes with it — will rise dramatically. </a:t>
            </a:r>
            <a:r>
              <a:rPr lang="en-US">
                <a:hlinkClick r:id="rId9"/>
              </a:rPr>
              <a:t>https://www.cbpp.org/research/federal-tax/temporarily-expanding-child-tax-credit-and-earned-income-tax-credit-would</a:t>
            </a:r>
            <a:endParaRPr lang="en-US"/>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Federal policymakers should enact stronger policies now to avoid a steep poverty spike, help people meet basic needs, and boost the economy. Alongside strengthened state fiscal relief, nutrition assistance, unemployment insurance, and Medicaid funding, the next fiscal stimulus package should include specific expansions of the Child Tax Credit and Earned Income Tax Credit (EITC) that would deliver well-timed, high “bang-for-the-buck” economic stimulus to millions of low-income households when they file their taxes in early 2021. </a:t>
            </a:r>
          </a:p>
          <a:p>
            <a:endParaRPr lang="en-US"/>
          </a:p>
        </p:txBody>
      </p:sp>
      <p:sp>
        <p:nvSpPr>
          <p:cNvPr id="4" name="Slide Number Placeholder 3"/>
          <p:cNvSpPr>
            <a:spLocks noGrp="1"/>
          </p:cNvSpPr>
          <p:nvPr>
            <p:ph type="sldNum" sz="quarter" idx="5"/>
          </p:nvPr>
        </p:nvSpPr>
        <p:spPr/>
        <p:txBody>
          <a:bodyPr/>
          <a:lstStyle/>
          <a:p>
            <a:fld id="{280D135F-254A-44E8-990D-1C254CA99508}" type="slidenum">
              <a:rPr lang="en-US" smtClean="0"/>
              <a:t>3</a:t>
            </a:fld>
            <a:endParaRPr lang="en-US"/>
          </a:p>
        </p:txBody>
      </p:sp>
    </p:spTree>
    <p:extLst>
      <p:ext uri="{BB962C8B-B14F-4D97-AF65-F5344CB8AC3E}">
        <p14:creationId xmlns:p14="http://schemas.microsoft.com/office/powerpoint/2010/main" val="337780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B5BCB5-4D95-4A84-97B5-DD5D14562336}" type="slidenum">
              <a:rPr lang="en-US" smtClean="0"/>
              <a:t>12</a:t>
            </a:fld>
            <a:endParaRPr lang="en-US"/>
          </a:p>
        </p:txBody>
      </p:sp>
    </p:spTree>
    <p:extLst>
      <p:ext uri="{BB962C8B-B14F-4D97-AF65-F5344CB8AC3E}">
        <p14:creationId xmlns:p14="http://schemas.microsoft.com/office/powerpoint/2010/main" val="191289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HI </a:t>
            </a:r>
            <a:r>
              <a:rPr lang="en-US" sz="1200" kern="1200" err="1">
                <a:solidFill>
                  <a:schemeClr val="tx1"/>
                </a:solidFill>
                <a:effectLst/>
                <a:latin typeface="+mn-lt"/>
                <a:ea typeface="+mn-ea"/>
                <a:cs typeface="+mn-cs"/>
              </a:rPr>
              <a:t>Yall</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If I’m just meeting you – I’m Crickett Nicovich –RESULTS’ Associate Director for Policy and Government Affairs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So grateful to be with you beautiful people this afternoon/morning.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Going back to what Meredith said – that Sense of Urgency needs</a:t>
            </a:r>
            <a:r>
              <a:rPr lang="en-US" sz="1200" kern="1200" baseline="0">
                <a:solidFill>
                  <a:schemeClr val="tx1"/>
                </a:solidFill>
                <a:effectLst/>
                <a:latin typeface="+mn-lt"/>
                <a:ea typeface="+mn-ea"/>
                <a:cs typeface="+mn-cs"/>
              </a:rPr>
              <a:t> to be impressed on our Members of Congress. Your voices here are going to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50472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a:p>
            <a:r>
              <a:rPr lang="en-US"/>
              <a:t>Massive</a:t>
            </a:r>
            <a:r>
              <a:rPr lang="en-US" baseline="0"/>
              <a:t> health system and economic disruption due to lock-downs.</a:t>
            </a:r>
          </a:p>
          <a:p>
            <a:endParaRPr lang="en-US" baseline="0"/>
          </a:p>
          <a:p>
            <a:r>
              <a:rPr lang="en-US" baseline="0"/>
              <a:t>Millions of children missing basics – from immunizations – growth monitoring as folks are fearful of going into health clinics to get care, or are prevented from going in due to strict shelter at home orders... That also means an increase of women laboring at home.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And economic conditions world wide still unfolding – of global unemployment estimates  now have projections growing to almost 50 percent of working age people – who would be employed – could be without a job.</a:t>
            </a:r>
          </a:p>
          <a:p>
            <a:endParaRPr lang="en-US" baseline="0"/>
          </a:p>
          <a:p>
            <a:r>
              <a:rPr lang="en-US" baseline="0"/>
              <a:t>With increased hunger and food insecurity - Wasting – acute malnutrition - is expected to be the leading cause of death in under-five children. Killing about 6,000 per day.</a:t>
            </a:r>
          </a:p>
          <a:p>
            <a:endParaRPr lang="en-US" baseline="0"/>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3711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a:p>
            <a:r>
              <a:rPr lang="en-US"/>
              <a:t>AGAIN </a:t>
            </a:r>
            <a:r>
              <a:rPr lang="en-US" baseline="0"/>
              <a:t> - thank goodness for </a:t>
            </a:r>
            <a:r>
              <a:rPr lang="en-US" baseline="0" err="1"/>
              <a:t>yall</a:t>
            </a:r>
            <a:r>
              <a:rPr lang="en-US" baseline="0"/>
              <a:t>.!! </a:t>
            </a:r>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4574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Back in MARCH... The bipartisan Cares Act did include a small allocation of funding for global work – to support the global CDC efforts and some emergency aid to bring Peace Corps volunteers back to the U.S. and such issues. the entirety of the Emergency response was about 1 tenth of 1 percent of the Cares package. About a billion  - we annually spend well over $40 billion annually on foreign aid – so again - the initial response was quite small.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In the House – Democrat led </a:t>
            </a:r>
            <a:r>
              <a:rPr lang="en-US" sz="1200" kern="1200" baseline="0" err="1">
                <a:solidFill>
                  <a:schemeClr val="tx1"/>
                </a:solidFill>
                <a:effectLst/>
                <a:latin typeface="+mn-lt"/>
                <a:ea typeface="+mn-ea"/>
                <a:cs typeface="+mn-cs"/>
              </a:rPr>
              <a:t>Heros</a:t>
            </a:r>
            <a:r>
              <a:rPr lang="en-US" sz="1200" kern="1200" baseline="0">
                <a:solidFill>
                  <a:schemeClr val="tx1"/>
                </a:solidFill>
                <a:effectLst/>
                <a:latin typeface="+mn-lt"/>
                <a:ea typeface="+mn-ea"/>
                <a:cs typeface="+mn-cs"/>
              </a:rPr>
              <a:t> ACT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PROBLEM IS – in this pandemic is having a global impact and spread in 100 years </a:t>
            </a:r>
          </a:p>
          <a:p>
            <a:endParaRPr lang="en-US"/>
          </a:p>
        </p:txBody>
      </p:sp>
      <p:sp>
        <p:nvSpPr>
          <p:cNvPr id="4" name="Slide Number Placeholder 3"/>
          <p:cNvSpPr>
            <a:spLocks noGrp="1"/>
          </p:cNvSpPr>
          <p:nvPr>
            <p:ph type="sldNum" sz="quarter" idx="10"/>
          </p:nvPr>
        </p:nvSpPr>
        <p:spPr/>
        <p:txBody>
          <a:bodyPr/>
          <a:lstStyle/>
          <a:p>
            <a:fld id="{00B5BCB5-4D95-4A84-97B5-DD5D14562336}" type="slidenum">
              <a:rPr lang="en-US" smtClean="0"/>
              <a:t>16</a:t>
            </a:fld>
            <a:endParaRPr lang="en-US"/>
          </a:p>
        </p:txBody>
      </p:sp>
    </p:spTree>
    <p:extLst>
      <p:ext uri="{BB962C8B-B14F-4D97-AF65-F5344CB8AC3E}">
        <p14:creationId xmlns:p14="http://schemas.microsoft.com/office/powerpoint/2010/main" val="220591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a:t>
            </a:r>
            <a:r>
              <a:rPr lang="en-US" baseline="0"/>
              <a:t> four corners – and other in leadership will be the ones making the decision on any negotiated bill. </a:t>
            </a:r>
          </a:p>
          <a:p>
            <a:endParaRPr lang="en-US" baseline="0"/>
          </a:p>
          <a:p>
            <a:r>
              <a:rPr lang="en-US" baseline="0"/>
              <a:t>We have to have members of congress reaching out to McConnell, </a:t>
            </a:r>
            <a:r>
              <a:rPr lang="en-US" baseline="0" err="1"/>
              <a:t>Shumer</a:t>
            </a:r>
            <a:r>
              <a:rPr lang="en-US" baseline="0"/>
              <a:t>, Pelosi and McCarthy DIRECTLY </a:t>
            </a:r>
            <a:endParaRPr lang="en-US"/>
          </a:p>
        </p:txBody>
      </p:sp>
      <p:sp>
        <p:nvSpPr>
          <p:cNvPr id="4" name="Slide Number Placeholder 3"/>
          <p:cNvSpPr>
            <a:spLocks noGrp="1"/>
          </p:cNvSpPr>
          <p:nvPr>
            <p:ph type="sldNum" sz="quarter" idx="5"/>
          </p:nvPr>
        </p:nvSpPr>
        <p:spPr/>
        <p:txBody>
          <a:bodyPr/>
          <a:lstStyle/>
          <a:p>
            <a:fld id="{00B5BCB5-4D95-4A84-97B5-DD5D14562336}" type="slidenum">
              <a:rPr lang="en-US" smtClean="0"/>
              <a:t>17</a:t>
            </a:fld>
            <a:endParaRPr lang="en-US"/>
          </a:p>
        </p:txBody>
      </p:sp>
    </p:spTree>
    <p:extLst>
      <p:ext uri="{BB962C8B-B14F-4D97-AF65-F5344CB8AC3E}">
        <p14:creationId xmlns:p14="http://schemas.microsoft.com/office/powerpoint/2010/main" val="3626169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18</a:t>
            </a:fld>
            <a:endParaRPr lang="en-US"/>
          </a:p>
        </p:txBody>
      </p:sp>
    </p:spTree>
    <p:extLst>
      <p:ext uri="{BB962C8B-B14F-4D97-AF65-F5344CB8AC3E}">
        <p14:creationId xmlns:p14="http://schemas.microsoft.com/office/powerpoint/2010/main" val="4239053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719896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House-passed HEROES Act includes $100 billion in emergency rental assistance – though Senate leaders are moving slowly to enact additional COVID legislation.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Mention that we’ll also do some advocacy on EITC/CTC and SNAP, see briefs/presentation/lobby prep calls for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20</a:t>
            </a:fld>
            <a:endParaRPr lang="en-US"/>
          </a:p>
        </p:txBody>
      </p:sp>
    </p:spTree>
    <p:extLst>
      <p:ext uri="{BB962C8B-B14F-4D97-AF65-F5344CB8AC3E}">
        <p14:creationId xmlns:p14="http://schemas.microsoft.com/office/powerpoint/2010/main" val="2473315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30649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Decided to swap this slide into this presentation via Peggy Bailey at CBPP from the housing panel since it shows how much higher unemployment rates for Black workers are historically – and this is true now. From the M</a:t>
            </a:r>
            <a:r>
              <a:rPr lang="en-US"/>
              <a:t>ay CBO report on unemployment: </a:t>
            </a:r>
            <a:r>
              <a:rPr lang="en-US">
                <a:hlinkClick r:id="rId3"/>
              </a:rPr>
              <a:t>https://www.cbo.gov/publication/56368</a:t>
            </a:r>
            <a:r>
              <a:rPr lang="en-US"/>
              <a:t>, verbatim: “</a:t>
            </a:r>
            <a:r>
              <a:rPr lang="en-US" sz="1200" b="0" i="0" kern="1200">
                <a:solidFill>
                  <a:schemeClr val="tx1"/>
                </a:solidFill>
                <a:effectLst/>
                <a:latin typeface="+mn-lt"/>
                <a:ea typeface="+mn-ea"/>
                <a:cs typeface="+mn-cs"/>
              </a:rPr>
              <a:t>Although employment between February and April declined by 16 percent overall, it decreased by 31 percent for people ages 16 to 24, by 18 percent for women regardless of age, by 19 percent for people age 25 or older without a bachelor’s degree, and by 21 percent for Hispanic workers regardless of age. Among black workers, employment declined by 18 percent. Also, black and Hispanic people constitute a disproportionate share of workers in certain industries in which many jobs involve elevated risks of exposure to COVID-19.</a:t>
            </a:r>
            <a:r>
              <a:rPr lang="en-US" sz="1200" b="0" i="0" u="none" strike="noStrike" kern="1200" baseline="30000">
                <a:solidFill>
                  <a:schemeClr val="tx1"/>
                </a:solidFill>
                <a:effectLst/>
                <a:latin typeface="+mn-lt"/>
                <a:ea typeface="+mn-ea"/>
                <a:cs typeface="+mn-cs"/>
                <a:hlinkClick r:id="rId4"/>
              </a:rPr>
              <a:t>4</a:t>
            </a:r>
            <a:r>
              <a:rPr lang="en-US" sz="1200" b="0" i="0" u="none" strike="noStrike" kern="1200" baseline="30000">
                <a:solidFill>
                  <a:schemeClr val="tx1"/>
                </a:solidFill>
                <a:effectLst/>
                <a:latin typeface="+mn-lt"/>
                <a:ea typeface="+mn-ea"/>
                <a:cs typeface="+mn-cs"/>
              </a:rPr>
              <a:t>”</a:t>
            </a:r>
            <a:endParaRPr lang="en-US" sz="1200" b="1" i="0" kern="1200">
              <a:solidFill>
                <a:schemeClr val="tx1"/>
              </a:solidFill>
              <a:effectLst/>
              <a:latin typeface="+mn-lt"/>
              <a:ea typeface="+mn-ea"/>
              <a:cs typeface="+mn-cs"/>
            </a:endParaRPr>
          </a:p>
          <a:p>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Jerome Powell’s Tone Is Grim But He Forecasts The Economy Recovers In 20 Months (Forbes)</a:t>
            </a:r>
          </a:p>
          <a:p>
            <a:r>
              <a:rPr lang="en-US" sz="1200" b="1" i="0" u="none" strike="noStrike" kern="1200">
                <a:solidFill>
                  <a:schemeClr val="tx1"/>
                </a:solidFill>
                <a:effectLst/>
                <a:latin typeface="+mn-lt"/>
                <a:ea typeface="+mn-ea"/>
                <a:cs typeface="+mn-cs"/>
                <a:hlinkClick r:id="rId5"/>
              </a:rPr>
              <a:t>Suzy </a:t>
            </a:r>
            <a:r>
              <a:rPr lang="en-US" b="1" err="1">
                <a:hlinkClick r:id="rId5"/>
              </a:rPr>
              <a:t>Taherian</a:t>
            </a:r>
            <a:r>
              <a:rPr lang="en-US" b="1"/>
              <a:t> </a:t>
            </a:r>
            <a:r>
              <a:rPr lang="en-US"/>
              <a:t>Contributor</a:t>
            </a:r>
            <a:endParaRPr lang="en-US" sz="1200" b="0" i="0"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hlinkClick r:id="rId6"/>
              </a:rPr>
              <a:t>CFO Network</a:t>
            </a:r>
            <a:endParaRPr lang="en-US" sz="1200" b="0" i="0" kern="1200">
              <a:solidFill>
                <a:schemeClr val="tx1"/>
              </a:solidFill>
              <a:effectLst/>
              <a:latin typeface="+mn-lt"/>
              <a:ea typeface="+mn-ea"/>
              <a:cs typeface="+mn-cs"/>
            </a:endParaRPr>
          </a:p>
          <a:p>
            <a:r>
              <a:rPr lang="en-US" sz="1200" b="0" i="1" kern="1200">
                <a:solidFill>
                  <a:schemeClr val="tx1"/>
                </a:solidFill>
                <a:effectLst/>
                <a:latin typeface="+mn-lt"/>
                <a:ea typeface="+mn-ea"/>
                <a:cs typeface="+mn-cs"/>
              </a:rPr>
              <a:t>I write about topics that concern CEOs, CFOs, and boards.</a:t>
            </a:r>
          </a:p>
          <a:p>
            <a:r>
              <a:rPr lang="en-US" sz="1200" b="0" i="0" kern="1200">
                <a:solidFill>
                  <a:schemeClr val="tx1"/>
                </a:solidFill>
                <a:effectLst/>
                <a:latin typeface="+mn-lt"/>
                <a:ea typeface="+mn-ea"/>
                <a:cs typeface="+mn-cs"/>
              </a:rPr>
              <a:t>Federal Reserve Chairman Jerome Powell spoke last week predicting a “long road” to economic recovery. Powell’s speech came shortly after U.S. Bureau of Labor Statistics released unemployment data for May indicating civilian unemployment dropped from a peak of 14.7% at end of April to 13.3% at end of May. Powell acknowledged the improvement in the unemployment rate but foreshadowed that the GDP would shrink by 6.5% in 2020. Along with Powell’s speech, the Federal Reserve published an economic forecast for 2020 to 2022. While the outlook for 2020 was grim, the forecast for 2021 suggests this will be one of the fastest recoveries in memory.</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Washington Post: A recent Fed survey showed that among households with an annual income of $40,000 or less, nearly 40 percent of workers in February lost jobs in March or early April, compared with 20 percent of the overall population... (but differing from CBO) Still, Powell has emphasized that the recovery will take time and that more aid will be needed from Congress as millions of Americans risk losing their jobs permanently. </a:t>
            </a:r>
            <a:r>
              <a:rPr lang="en-US" sz="1200" b="0" i="0" u="none" strike="noStrike" kern="1200">
                <a:solidFill>
                  <a:schemeClr val="tx1"/>
                </a:solidFill>
                <a:effectLst/>
                <a:latin typeface="+mn-lt"/>
                <a:ea typeface="+mn-ea"/>
                <a:cs typeface="+mn-cs"/>
                <a:hlinkClick r:id="rId7"/>
              </a:rPr>
              <a:t>Last week,</a:t>
            </a:r>
            <a:r>
              <a:rPr lang="en-US" sz="1200" b="0" i="0" kern="1200">
                <a:solidFill>
                  <a:schemeClr val="tx1"/>
                </a:solidFill>
                <a:effectLst/>
                <a:latin typeface="+mn-lt"/>
                <a:ea typeface="+mn-ea"/>
                <a:cs typeface="+mn-cs"/>
              </a:rPr>
              <a:t> the Fed predicted that the unemployment rate will fall only to 9.3 percent by the end of this year and to 6.5 percent by the end of 2021. </a:t>
            </a:r>
            <a:r>
              <a:rPr lang="en-US">
                <a:hlinkClick r:id="rId8"/>
              </a:rPr>
              <a:t>https://www.washingtonpost.com/business/2020/06/16/powell-economy-senate/</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Congressional Budget Office (CBO) forecasts that the unemployment rate will average 10.1 percent in 2021, or nearly three times its pre-crisis level, and still be at 9.5 percent at the end of the year. There is substantial risk that the poverty rate — and the hardship that goes with it — will rise dramatically. </a:t>
            </a:r>
            <a:r>
              <a:rPr lang="en-US">
                <a:hlinkClick r:id="rId9"/>
              </a:rPr>
              <a:t>https://www.cbpp.org/research/federal-tax/temporarily-expanding-child-tax-credit-and-earned-income-tax-credit-would</a:t>
            </a:r>
            <a:endParaRPr lang="en-US"/>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Federal policymakers should enact stronger policies now to avoid a steep poverty spike, help people meet basic needs, and boost the economy. Alongside strengthened state fiscal relief, nutrition assistance, unemployment insurance, and Medicaid funding, the next fiscal stimulus package should include specific expansions of the Child Tax Credit and Earned Income Tax Credit (EITC) that would deliver well-timed, high “bang-for-the-buck” economic stimulus to millions of low-income households when they file their taxes in early 2021. </a:t>
            </a:r>
          </a:p>
          <a:p>
            <a:endParaRPr lang="en-US"/>
          </a:p>
        </p:txBody>
      </p:sp>
      <p:sp>
        <p:nvSpPr>
          <p:cNvPr id="4" name="Slide Number Placeholder 3"/>
          <p:cNvSpPr>
            <a:spLocks noGrp="1"/>
          </p:cNvSpPr>
          <p:nvPr>
            <p:ph type="sldNum" sz="quarter" idx="5"/>
          </p:nvPr>
        </p:nvSpPr>
        <p:spPr/>
        <p:txBody>
          <a:bodyPr/>
          <a:lstStyle/>
          <a:p>
            <a:fld id="{280D135F-254A-44E8-990D-1C254CA99508}" type="slidenum">
              <a:rPr lang="en-US" smtClean="0"/>
              <a:t>4</a:t>
            </a:fld>
            <a:endParaRPr lang="en-US"/>
          </a:p>
        </p:txBody>
      </p:sp>
    </p:spTree>
    <p:extLst>
      <p:ext uri="{BB962C8B-B14F-4D97-AF65-F5344CB8AC3E}">
        <p14:creationId xmlns:p14="http://schemas.microsoft.com/office/powerpoint/2010/main" val="4080697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48339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580244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02998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776105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C5EB412F-BD62-4D23-A74D-7CDB5EF1780C}"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948041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D8942EE-3035-4D3C-AC06-D71727B1E70E}" type="slidenum">
              <a:rPr lang="en-US" altLang="en-US" smtClean="0">
                <a:solidFill>
                  <a:prstClr val="black"/>
                </a:solidFill>
                <a:latin typeface="Arial" panose="020B0604020202020204" pitchFamily="34" charset="0"/>
              </a:rPr>
              <a:pPr/>
              <a:t>28</a:t>
            </a:fld>
            <a:endParaRPr lang="en-US" altLang="en-US">
              <a:solidFill>
                <a:prstClr val="black"/>
              </a:solidFill>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049947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D8942EE-3035-4D3C-AC06-D71727B1E70E}" type="slidenum">
              <a:rPr lang="en-US" altLang="en-US" smtClean="0">
                <a:latin typeface="Arial" panose="020B0604020202020204" pitchFamily="34" charset="0"/>
              </a:rPr>
              <a:pPr/>
              <a:t>29</a:t>
            </a:fld>
            <a:endParaRPr lang="en-US" altLang="en-US">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648186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5BCB5-4D95-4A84-97B5-DD5D14562336}" type="slidenum">
              <a:rPr lang="en-US" smtClean="0"/>
              <a:t>30</a:t>
            </a:fld>
            <a:endParaRPr lang="en-US"/>
          </a:p>
        </p:txBody>
      </p:sp>
    </p:spTree>
    <p:extLst>
      <p:ext uri="{BB962C8B-B14F-4D97-AF65-F5344CB8AC3E}">
        <p14:creationId xmlns:p14="http://schemas.microsoft.com/office/powerpoint/2010/main" val="133448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D8942EE-3035-4D3C-AC06-D71727B1E70E}" type="slidenum">
              <a:rPr lang="en-US" altLang="en-US" smtClean="0">
                <a:solidFill>
                  <a:prstClr val="black"/>
                </a:solidFill>
                <a:latin typeface="Arial" panose="020B0604020202020204" pitchFamily="34" charset="0"/>
              </a:rPr>
              <a:pPr/>
              <a:t>31</a:t>
            </a:fld>
            <a:endParaRPr lang="en-US" altLang="en-US">
              <a:solidFill>
                <a:prstClr val="black"/>
              </a:solidFill>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56668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Senate Majority Leader Mitch McConnell has made it clear that the Senate will not take up emergency response legislation until the 2</a:t>
            </a:r>
            <a:r>
              <a:rPr lang="en-US" baseline="30000"/>
              <a:t>nd</a:t>
            </a:r>
            <a:r>
              <a:rPr lang="en-US"/>
              <a:t> half of July, your conversations this week are well-timed as policymakers discuss their overall priorities for the next package. </a:t>
            </a:r>
          </a:p>
          <a:p>
            <a:endParaRPr lang="en-US"/>
          </a:p>
          <a:p>
            <a:r>
              <a:rPr lang="en-US"/>
              <a:t>And since the final legislative package will be negotiated primarily by these Congressional leaders and the White House, that is why our requests focus on getting members of Congress to weigh in with those who will be in those negotiations. </a:t>
            </a:r>
          </a:p>
        </p:txBody>
      </p:sp>
      <p:sp>
        <p:nvSpPr>
          <p:cNvPr id="4" name="Slide Number Placeholder 3"/>
          <p:cNvSpPr>
            <a:spLocks noGrp="1"/>
          </p:cNvSpPr>
          <p:nvPr>
            <p:ph type="sldNum" sz="quarter" idx="5"/>
          </p:nvPr>
        </p:nvSpPr>
        <p:spPr/>
        <p:txBody>
          <a:bodyPr/>
          <a:lstStyle/>
          <a:p>
            <a:fld id="{00B5BCB5-4D95-4A84-97B5-DD5D14562336}" type="slidenum">
              <a:rPr lang="en-US" smtClean="0"/>
              <a:t>5</a:t>
            </a:fld>
            <a:endParaRPr lang="en-US"/>
          </a:p>
        </p:txBody>
      </p:sp>
    </p:spTree>
    <p:extLst>
      <p:ext uri="{BB962C8B-B14F-4D97-AF65-F5344CB8AC3E}">
        <p14:creationId xmlns:p14="http://schemas.microsoft.com/office/powerpoint/2010/main" val="328933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House-passed HEROES Act includes $100 billion in emergency rental assistance,15% SNAP boost, and EITC/CTC expansion.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Why key for House leadership to hear? Can’t take it for granted that these issues will be a priority – lot of pressure to pass a smaller package. And many competing priorities, so need these to be top tier. To be frank, we can’t take it for granted that House leadership has emergency rental assistance as a top tier priority despite broad support amongst a variety of House Democrats – even if they tell you they supported $100 </a:t>
            </a:r>
            <a:r>
              <a:rPr lang="en-US" sz="1200" kern="1200" err="1">
                <a:solidFill>
                  <a:schemeClr val="tx1"/>
                </a:solidFill>
                <a:effectLst/>
                <a:latin typeface="+mn-lt"/>
                <a:ea typeface="+mn-ea"/>
                <a:cs typeface="+mn-cs"/>
              </a:rPr>
              <a:t>bil</a:t>
            </a:r>
            <a:r>
              <a:rPr lang="en-US" sz="1200" kern="1200">
                <a:solidFill>
                  <a:schemeClr val="tx1"/>
                </a:solidFill>
                <a:effectLst/>
                <a:latin typeface="+mn-lt"/>
                <a:ea typeface="+mn-ea"/>
                <a:cs typeface="+mn-cs"/>
              </a:rPr>
              <a:t> in emergency rental assistance already, ask them to weigh in again. And this housing crisis is hitting every Congressional district – need to educate House Republicans about the needs of low-income renters and urge them to support bipartisan efforts to keep renters stably housed.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SNAP: generally not targeting since Speaker Pelosi does have this a top tier priority already, but can remind Agriculture Committee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Who are we targeting for EITC/CTC? Generally, good for House members to hear broadly that people care about tax policy, especially since we anticipate larger conversations on tax policy priorities in 2021 and beyond. And in particular, good to educate Ways and Means Committee members since they have jurisdiction. And new policymakers since they might not be as familiar with EITC/CTC.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and SNAP, see briefs/presentation/lobby prep calls for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6</a:t>
            </a:fld>
            <a:endParaRPr lang="en-US"/>
          </a:p>
        </p:txBody>
      </p:sp>
    </p:spTree>
    <p:extLst>
      <p:ext uri="{BB962C8B-B14F-4D97-AF65-F5344CB8AC3E}">
        <p14:creationId xmlns:p14="http://schemas.microsoft.com/office/powerpoint/2010/main" val="223288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Senate leaders are moving slowly to enact additional COVID legislation. Also includes 15% SNAP boost and EITC/CTC expansion.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Why key for Senate leadership to hear? Lot of pressure to pass a smaller package, “wait and see how what we’ve done so far has made a difference”. And many competing priorities, so need these to be top tier. Need bipartisan support – though McConnell has prohibited his caucus from much bipartisan conversation. Reinforce engagement of Portman and Young, MD maybe mention Sen Brown bill?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SNAP: Agriculture Committee members, moderate Senate Republicans, those in states with high food insecurity rates. Worth mentioning that Sen Grassley and Gardner have publicly stated they support a SNAP boost.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Who are we targeting for EITC/CTC? Again, good for them to hear broadly that people care about tax policy, especially since we anticipate larger conversations on tax policy priorities in 2021 and beyond. Certain body of Senate GOP are particularly key – see your scorecard for those who supported Senator Rubio’s amendment, and there are a number of “new guard” GOP leaders that are engaged/interested. And in particular, good to reinforce that tax policies for low-income workers and families should be a key priority for Senate Finance members since they have jurisdiction.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7</a:t>
            </a:fld>
            <a:endParaRPr lang="en-US"/>
          </a:p>
        </p:txBody>
      </p:sp>
    </p:spTree>
    <p:extLst>
      <p:ext uri="{BB962C8B-B14F-4D97-AF65-F5344CB8AC3E}">
        <p14:creationId xmlns:p14="http://schemas.microsoft.com/office/powerpoint/2010/main" val="186587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B5BCB5-4D95-4A84-97B5-DD5D14562336}" type="slidenum">
              <a:rPr lang="en-US" smtClean="0"/>
              <a:t>8</a:t>
            </a:fld>
            <a:endParaRPr lang="en-US"/>
          </a:p>
        </p:txBody>
      </p:sp>
    </p:spTree>
    <p:extLst>
      <p:ext uri="{BB962C8B-B14F-4D97-AF65-F5344CB8AC3E}">
        <p14:creationId xmlns:p14="http://schemas.microsoft.com/office/powerpoint/2010/main" val="138061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spend the next few minutes reviewing key talking points – focused on our top request for emergency rental assistance. You can use the </a:t>
            </a:r>
            <a:r>
              <a:rPr lang="en-US" sz="1200" b="0" i="0" u="none" strike="noStrike" kern="1200">
                <a:solidFill>
                  <a:schemeClr val="tx1"/>
                </a:solidFill>
                <a:effectLst/>
                <a:latin typeface="+mn-lt"/>
                <a:ea typeface="+mn-ea"/>
                <a:cs typeface="+mn-cs"/>
                <a:hlinkClick r:id="rId3"/>
              </a:rPr>
              <a:t>US Poverty Laser Talk Worksheets – Housing, SNAP, EITC/CTC (PDF)</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4"/>
              </a:rPr>
              <a:t>Word Version</a:t>
            </a:r>
            <a:r>
              <a:rPr lang="en-US" sz="1200" b="0" i="0" kern="1200">
                <a:solidFill>
                  <a:schemeClr val="tx1"/>
                </a:solidFill>
                <a:effectLst/>
                <a:latin typeface="+mn-lt"/>
                <a:ea typeface="+mn-ea"/>
                <a:cs typeface="+mn-cs"/>
              </a:rPr>
              <a:t>) to craft your own laser talk – use this as a template, but embed your own story, local or state data (see </a:t>
            </a:r>
            <a:r>
              <a:rPr lang="en-US" sz="1200" b="0" i="0" u="none" strike="noStrike" kern="1200">
                <a:solidFill>
                  <a:schemeClr val="tx1"/>
                </a:solidFill>
                <a:effectLst/>
                <a:latin typeface="+mn-lt"/>
                <a:ea typeface="+mn-ea"/>
                <a:cs typeface="+mn-cs"/>
                <a:hlinkClick r:id="rId5"/>
              </a:rPr>
              <a:t>U.S. Poverty Data by State</a:t>
            </a:r>
            <a:r>
              <a:rPr lang="en-US" sz="1200" b="0" i="0" u="none" strike="noStrike" kern="1200">
                <a:solidFill>
                  <a:schemeClr val="tx1"/>
                </a:solidFill>
                <a:effectLst/>
                <a:latin typeface="+mn-lt"/>
                <a:ea typeface="+mn-ea"/>
                <a:cs typeface="+mn-cs"/>
              </a:rPr>
              <a:t>). </a:t>
            </a:r>
          </a:p>
          <a:p>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This is crafted using the “EPIC” format, see </a:t>
            </a:r>
            <a:r>
              <a:rPr lang="en-US" sz="1200" b="0" i="0" u="none" strike="noStrike" kern="1200">
                <a:solidFill>
                  <a:schemeClr val="tx1"/>
                </a:solidFill>
                <a:effectLst/>
                <a:latin typeface="+mn-lt"/>
                <a:ea typeface="+mn-ea"/>
                <a:cs typeface="+mn-cs"/>
                <a:hlinkClick r:id="rId6"/>
              </a:rPr>
              <a:t>Create and deliver a "laser talk“</a:t>
            </a:r>
            <a:r>
              <a:rPr lang="en-US" sz="1200" b="0" i="0" u="none" strike="noStrike" kern="1200">
                <a:solidFill>
                  <a:schemeClr val="tx1"/>
                </a:solidFill>
                <a:effectLst/>
                <a:latin typeface="+mn-lt"/>
                <a:ea typeface="+mn-ea"/>
                <a:cs typeface="+mn-cs"/>
              </a:rPr>
              <a:t> under Advocacy Basics in the Current Volunteers section of our website for more on this tool. </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B5BCB5-4D95-4A84-97B5-DD5D14562336}" type="slidenum">
              <a:rPr lang="en-US" smtClean="0"/>
              <a:t>9</a:t>
            </a:fld>
            <a:endParaRPr lang="en-US"/>
          </a:p>
        </p:txBody>
      </p:sp>
    </p:spTree>
    <p:extLst>
      <p:ext uri="{BB962C8B-B14F-4D97-AF65-F5344CB8AC3E}">
        <p14:creationId xmlns:p14="http://schemas.microsoft.com/office/powerpoint/2010/main" val="134316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note: some of you might have seen media coverage about the eviction protections for renters in federally-backed housing extended: https://www.cnn.com/2020/06/17/success/fha-eviction-and-foreclosure-moratorium-extended/index.html?utm_content=2020-06-18T02%3A01%3A03&amp;utm_source=twbusiness&amp;utm_medium=social&amp;utm_term=link, but again this just covers 1/4 renters and only puts off the “cliff” – unemployed renters still do not have the resources to make up hundreds or thousands in back rent. </a:t>
            </a:r>
          </a:p>
        </p:txBody>
      </p:sp>
      <p:sp>
        <p:nvSpPr>
          <p:cNvPr id="4" name="Slide Number Placeholder 3"/>
          <p:cNvSpPr>
            <a:spLocks noGrp="1"/>
          </p:cNvSpPr>
          <p:nvPr>
            <p:ph type="sldNum" sz="quarter" idx="5"/>
          </p:nvPr>
        </p:nvSpPr>
        <p:spPr/>
        <p:txBody>
          <a:bodyPr/>
          <a:lstStyle/>
          <a:p>
            <a:fld id="{00B5BCB5-4D95-4A84-97B5-DD5D14562336}" type="slidenum">
              <a:rPr lang="en-US" smtClean="0"/>
              <a:t>10</a:t>
            </a:fld>
            <a:endParaRPr lang="en-US"/>
          </a:p>
        </p:txBody>
      </p:sp>
    </p:spTree>
    <p:extLst>
      <p:ext uri="{BB962C8B-B14F-4D97-AF65-F5344CB8AC3E}">
        <p14:creationId xmlns:p14="http://schemas.microsoft.com/office/powerpoint/2010/main" val="283340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know many of you have heard me say this before, but remember what an illustrator does – paints the picture. Talk about how this impacts you, your family, your community – if you cannot speak firsthand, share why access to housing is important to you. You can also use local media coverage of families, since they have already given permission for their story to be public. </a:t>
            </a:r>
          </a:p>
          <a:p>
            <a:endParaRPr lang="en-US"/>
          </a:p>
          <a:p>
            <a:r>
              <a:rPr lang="en-US"/>
              <a:t>If you are looking for support in crafting your story, please join RESULTS Experts on Poverty during tomorrow’s Open Office Hours – you can get 1:1 coaching or a chance to practice with some of our amazing storytellers. </a:t>
            </a:r>
          </a:p>
        </p:txBody>
      </p:sp>
      <p:sp>
        <p:nvSpPr>
          <p:cNvPr id="4" name="Slide Number Placeholder 3"/>
          <p:cNvSpPr>
            <a:spLocks noGrp="1"/>
          </p:cNvSpPr>
          <p:nvPr>
            <p:ph type="sldNum" sz="quarter" idx="5"/>
          </p:nvPr>
        </p:nvSpPr>
        <p:spPr/>
        <p:txBody>
          <a:bodyPr/>
          <a:lstStyle/>
          <a:p>
            <a:fld id="{00B5BCB5-4D95-4A84-97B5-DD5D14562336}" type="slidenum">
              <a:rPr lang="en-US" smtClean="0"/>
              <a:t>11</a:t>
            </a:fld>
            <a:endParaRPr lang="en-US"/>
          </a:p>
        </p:txBody>
      </p:sp>
    </p:spTree>
    <p:extLst>
      <p:ext uri="{BB962C8B-B14F-4D97-AF65-F5344CB8AC3E}">
        <p14:creationId xmlns:p14="http://schemas.microsoft.com/office/powerpoint/2010/main" val="287221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72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6/21/2020</a:t>
            </a:fld>
            <a:endParaRPr lang="en-US"/>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764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6/21/2020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3895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6/21/2020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2099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6/21/2020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3901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39"/>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4"/>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a:solidFill>
                  <a:srgbClr val="000000"/>
                </a:solidFill>
              </a:rPr>
              <a:t>Click to edit Master title style</a:t>
            </a:r>
          </a:p>
        </p:txBody>
      </p:sp>
    </p:spTree>
    <p:extLst>
      <p:ext uri="{BB962C8B-B14F-4D97-AF65-F5344CB8AC3E}">
        <p14:creationId xmlns:p14="http://schemas.microsoft.com/office/powerpoint/2010/main" val="24844365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6260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5767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1346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solidFill>
                  <a:srgbClr val="000000">
                    <a:tint val="75000"/>
                  </a:srgbClr>
                </a:solidFill>
              </a:rPr>
              <a:pPr/>
              <a:t>6/21/2020</a:t>
            </a:fld>
            <a:endParaRPr lang="en-US">
              <a:solidFill>
                <a:srgbClr val="000000">
                  <a:tint val="75000"/>
                </a:srgbClr>
              </a:solidFill>
            </a:endParaRPr>
          </a:p>
        </p:txBody>
      </p:sp>
      <p:sp>
        <p:nvSpPr>
          <p:cNvPr id="9" name="Slide Number Placeholder 8"/>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957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1113352" y="5171109"/>
            <a:ext cx="3422952" cy="461665"/>
          </a:xfrm>
          <a:prstGeom prst="rect">
            <a:avLst/>
          </a:prstGeom>
          <a:noFill/>
        </p:spPr>
        <p:txBody>
          <a:bodyPr wrap="square" rtlCol="0">
            <a:spAutoFit/>
          </a:bodyPr>
          <a:lstStyle/>
          <a:p>
            <a:r>
              <a:rPr lang="en-US" sz="2400" baseline="0">
                <a:solidFill>
                  <a:schemeClr val="bg1"/>
                </a:solidFill>
              </a:rPr>
              <a:t>/</a:t>
            </a:r>
            <a:r>
              <a:rPr lang="en-US" sz="2400" b="1" baseline="0">
                <a:solidFill>
                  <a:schemeClr val="bg1"/>
                </a:solidFill>
              </a:rPr>
              <a:t>RESULTSEdFund</a:t>
            </a:r>
          </a:p>
        </p:txBody>
      </p:sp>
      <p:pic>
        <p:nvPicPr>
          <p:cNvPr id="6" name="Picture 5" descr="instagram-ic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467" y="5852588"/>
            <a:ext cx="462037" cy="462037"/>
          </a:xfrm>
          <a:prstGeom prst="rect">
            <a:avLst/>
          </a:prstGeom>
        </p:spPr>
      </p:pic>
      <p:pic>
        <p:nvPicPr>
          <p:cNvPr id="7" name="Picture 6" descr="facebook_circl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3467" y="5195298"/>
            <a:ext cx="462037" cy="462037"/>
          </a:xfrm>
          <a:prstGeom prst="rect">
            <a:avLst/>
          </a:prstGeom>
        </p:spPr>
      </p:pic>
      <p:pic>
        <p:nvPicPr>
          <p:cNvPr id="8" name="Picture 7" descr="twitter_circl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3468" y="4536796"/>
            <a:ext cx="462037" cy="462037"/>
          </a:xfrm>
          <a:prstGeom prst="rect">
            <a:avLst/>
          </a:prstGeom>
        </p:spPr>
      </p:pic>
      <p:sp>
        <p:nvSpPr>
          <p:cNvPr id="9" name="Rectangle 8"/>
          <p:cNvSpPr/>
          <p:nvPr userDrawn="1"/>
        </p:nvSpPr>
        <p:spPr>
          <a:xfrm>
            <a:off x="1113347" y="4521594"/>
            <a:ext cx="2595006" cy="461665"/>
          </a:xfrm>
          <a:prstGeom prst="rect">
            <a:avLst/>
          </a:prstGeom>
        </p:spPr>
        <p:txBody>
          <a:bodyPr wrap="none">
            <a:spAutoFit/>
          </a:bodyPr>
          <a:lstStyle/>
          <a:p>
            <a:pPr algn="l"/>
            <a:r>
              <a:rPr lang="en-US" sz="2400" baseline="0">
                <a:solidFill>
                  <a:schemeClr val="bg1"/>
                </a:solidFill>
              </a:rPr>
              <a:t>@</a:t>
            </a:r>
            <a:r>
              <a:rPr lang="en-US" sz="2400" b="1" baseline="0">
                <a:solidFill>
                  <a:schemeClr val="bg1"/>
                </a:solidFill>
              </a:rPr>
              <a:t>RESULTS_Tweets</a:t>
            </a:r>
          </a:p>
        </p:txBody>
      </p:sp>
      <p:sp>
        <p:nvSpPr>
          <p:cNvPr id="10" name="Rectangle 9"/>
          <p:cNvSpPr/>
          <p:nvPr userDrawn="1"/>
        </p:nvSpPr>
        <p:spPr>
          <a:xfrm>
            <a:off x="1105505" y="5838762"/>
            <a:ext cx="2262222" cy="461665"/>
          </a:xfrm>
          <a:prstGeom prst="rect">
            <a:avLst/>
          </a:prstGeom>
        </p:spPr>
        <p:txBody>
          <a:bodyPr wrap="none">
            <a:spAutoFit/>
          </a:bodyPr>
          <a:lstStyle/>
          <a:p>
            <a:r>
              <a:rPr lang="en-US" sz="2400" baseline="0">
                <a:solidFill>
                  <a:schemeClr val="bg1"/>
                </a:solidFill>
              </a:rPr>
              <a:t>@</a:t>
            </a:r>
            <a:r>
              <a:rPr lang="en-US" sz="2400" b="1" baseline="0">
                <a:solidFill>
                  <a:schemeClr val="bg1"/>
                </a:solidFill>
              </a:rPr>
              <a:t>voices4results</a:t>
            </a:r>
            <a:endParaRPr lang="en-US" sz="2400" b="1">
              <a:solidFill>
                <a:schemeClr val="bg1"/>
              </a:solidFill>
            </a:endParaRPr>
          </a:p>
        </p:txBody>
      </p:sp>
      <p:sp>
        <p:nvSpPr>
          <p:cNvPr id="11" name="TextBox 10"/>
          <p:cNvSpPr txBox="1"/>
          <p:nvPr userDrawn="1"/>
        </p:nvSpPr>
        <p:spPr>
          <a:xfrm>
            <a:off x="7027333" y="5571419"/>
            <a:ext cx="4559907" cy="748988"/>
          </a:xfrm>
          <a:prstGeom prst="rect">
            <a:avLst/>
          </a:prstGeom>
          <a:noFill/>
        </p:spPr>
        <p:txBody>
          <a:bodyPr wrap="square" rtlCol="0">
            <a:spAutoFit/>
          </a:bodyPr>
          <a:lstStyle/>
          <a:p>
            <a:pPr algn="r"/>
            <a:r>
              <a:rPr lang="en-US" sz="4267" b="1">
                <a:solidFill>
                  <a:schemeClr val="bg1"/>
                </a:solidFill>
              </a:rPr>
              <a:t>www.results.org</a:t>
            </a:r>
          </a:p>
        </p:txBody>
      </p:sp>
    </p:spTree>
    <p:extLst>
      <p:ext uri="{BB962C8B-B14F-4D97-AF65-F5344CB8AC3E}">
        <p14:creationId xmlns:p14="http://schemas.microsoft.com/office/powerpoint/2010/main" val="3532962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solidFill>
                  <a:srgbClr val="000000">
                    <a:tint val="75000"/>
                  </a:srgbClr>
                </a:solidFill>
              </a:rPr>
              <a:pPr/>
              <a:t>6/21/2020</a:t>
            </a:fld>
            <a:endParaRPr lang="en-US">
              <a:solidFill>
                <a:srgbClr val="000000">
                  <a:tint val="75000"/>
                </a:srgbClr>
              </a:solidFill>
            </a:endParaRPr>
          </a:p>
        </p:txBody>
      </p:sp>
      <p:sp>
        <p:nvSpPr>
          <p:cNvPr id="5" name="Slide Number Placeholder 4"/>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50597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solidFill>
                  <a:srgbClr val="000000">
                    <a:tint val="75000"/>
                  </a:srgbClr>
                </a:solidFill>
              </a:rPr>
              <a:pPr/>
              <a:t>6/21/2020</a:t>
            </a:fld>
            <a:endParaRPr lang="en-US">
              <a:solidFill>
                <a:srgbClr val="000000">
                  <a:tint val="75000"/>
                </a:srgbClr>
              </a:solidFill>
            </a:endParaRPr>
          </a:p>
        </p:txBody>
      </p:sp>
      <p:sp>
        <p:nvSpPr>
          <p:cNvPr id="4" name="Slide Number Placeholder 3"/>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27989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836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0019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85023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1380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solidFill>
                  <a:srgbClr val="000000">
                    <a:tint val="75000"/>
                  </a:srgbClr>
                </a:solidFill>
              </a:rPr>
              <a:pPr/>
              <a:t>6/21/2020</a:t>
            </a:fld>
            <a:endParaRPr lang="en-US">
              <a:solidFill>
                <a:srgbClr val="000000">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a:solidFill>
                <a:srgbClr val="000000"/>
              </a:solidFill>
            </a:endParaRPr>
          </a:p>
        </p:txBody>
      </p:sp>
      <p:sp>
        <p:nvSpPr>
          <p:cNvPr id="6" name="Slide Number Placeholder 5"/>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51127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083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1113352" y="5171109"/>
            <a:ext cx="3422952" cy="461665"/>
          </a:xfrm>
          <a:prstGeom prst="rect">
            <a:avLst/>
          </a:prstGeom>
          <a:noFill/>
        </p:spPr>
        <p:txBody>
          <a:bodyPr wrap="square" rtlCol="0">
            <a:spAutoFit/>
          </a:bodyPr>
          <a:lstStyle/>
          <a:p>
            <a:r>
              <a:rPr lang="en-US" sz="2400" baseline="0">
                <a:solidFill>
                  <a:schemeClr val="bg1"/>
                </a:solidFill>
              </a:rPr>
              <a:t>/</a:t>
            </a:r>
            <a:r>
              <a:rPr lang="en-US" sz="2400" b="1" baseline="0">
                <a:solidFill>
                  <a:schemeClr val="bg1"/>
                </a:solidFill>
              </a:rPr>
              <a:t>RESULTSEdFund</a:t>
            </a:r>
          </a:p>
        </p:txBody>
      </p:sp>
      <p:pic>
        <p:nvPicPr>
          <p:cNvPr id="6" name="Picture 5" descr="instagram-ic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467" y="5852588"/>
            <a:ext cx="462037" cy="462037"/>
          </a:xfrm>
          <a:prstGeom prst="rect">
            <a:avLst/>
          </a:prstGeom>
        </p:spPr>
      </p:pic>
      <p:pic>
        <p:nvPicPr>
          <p:cNvPr id="7" name="Picture 6" descr="facebook_circl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3467" y="5195298"/>
            <a:ext cx="462037" cy="462037"/>
          </a:xfrm>
          <a:prstGeom prst="rect">
            <a:avLst/>
          </a:prstGeom>
        </p:spPr>
      </p:pic>
      <p:pic>
        <p:nvPicPr>
          <p:cNvPr id="8" name="Picture 7" descr="twitter_circl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3468" y="4536796"/>
            <a:ext cx="462037" cy="462037"/>
          </a:xfrm>
          <a:prstGeom prst="rect">
            <a:avLst/>
          </a:prstGeom>
        </p:spPr>
      </p:pic>
      <p:sp>
        <p:nvSpPr>
          <p:cNvPr id="9" name="Rectangle 8"/>
          <p:cNvSpPr/>
          <p:nvPr userDrawn="1"/>
        </p:nvSpPr>
        <p:spPr>
          <a:xfrm>
            <a:off x="1113347" y="4521594"/>
            <a:ext cx="2595006" cy="461665"/>
          </a:xfrm>
          <a:prstGeom prst="rect">
            <a:avLst/>
          </a:prstGeom>
        </p:spPr>
        <p:txBody>
          <a:bodyPr wrap="none">
            <a:spAutoFit/>
          </a:bodyPr>
          <a:lstStyle/>
          <a:p>
            <a:pPr algn="l"/>
            <a:r>
              <a:rPr lang="en-US" sz="2400" baseline="0">
                <a:solidFill>
                  <a:schemeClr val="bg1"/>
                </a:solidFill>
              </a:rPr>
              <a:t>@</a:t>
            </a:r>
            <a:r>
              <a:rPr lang="en-US" sz="2400" b="1" baseline="0">
                <a:solidFill>
                  <a:schemeClr val="bg1"/>
                </a:solidFill>
              </a:rPr>
              <a:t>RESULTS_Tweets</a:t>
            </a:r>
          </a:p>
        </p:txBody>
      </p:sp>
      <p:sp>
        <p:nvSpPr>
          <p:cNvPr id="10" name="Rectangle 9"/>
          <p:cNvSpPr/>
          <p:nvPr userDrawn="1"/>
        </p:nvSpPr>
        <p:spPr>
          <a:xfrm>
            <a:off x="1105505" y="5838762"/>
            <a:ext cx="2262222" cy="461665"/>
          </a:xfrm>
          <a:prstGeom prst="rect">
            <a:avLst/>
          </a:prstGeom>
        </p:spPr>
        <p:txBody>
          <a:bodyPr wrap="none">
            <a:spAutoFit/>
          </a:bodyPr>
          <a:lstStyle/>
          <a:p>
            <a:r>
              <a:rPr lang="en-US" sz="2400" baseline="0">
                <a:solidFill>
                  <a:schemeClr val="bg1"/>
                </a:solidFill>
              </a:rPr>
              <a:t>@</a:t>
            </a:r>
            <a:r>
              <a:rPr lang="en-US" sz="2400" b="1" baseline="0">
                <a:solidFill>
                  <a:schemeClr val="bg1"/>
                </a:solidFill>
              </a:rPr>
              <a:t>voices4results</a:t>
            </a:r>
            <a:endParaRPr lang="en-US" sz="2400" b="1">
              <a:solidFill>
                <a:schemeClr val="bg1"/>
              </a:solidFill>
            </a:endParaRPr>
          </a:p>
        </p:txBody>
      </p:sp>
      <p:sp>
        <p:nvSpPr>
          <p:cNvPr id="11" name="TextBox 10"/>
          <p:cNvSpPr txBox="1"/>
          <p:nvPr userDrawn="1"/>
        </p:nvSpPr>
        <p:spPr>
          <a:xfrm>
            <a:off x="7027333" y="5571419"/>
            <a:ext cx="4559907" cy="748988"/>
          </a:xfrm>
          <a:prstGeom prst="rect">
            <a:avLst/>
          </a:prstGeom>
          <a:noFill/>
        </p:spPr>
        <p:txBody>
          <a:bodyPr wrap="square" rtlCol="0">
            <a:spAutoFit/>
          </a:bodyPr>
          <a:lstStyle/>
          <a:p>
            <a:pPr algn="r"/>
            <a:r>
              <a:rPr lang="en-US" sz="4267" b="1">
                <a:solidFill>
                  <a:schemeClr val="bg1"/>
                </a:solidFill>
              </a:rPr>
              <a:t>www.results.org</a:t>
            </a:r>
          </a:p>
        </p:txBody>
      </p:sp>
    </p:spTree>
    <p:extLst>
      <p:ext uri="{BB962C8B-B14F-4D97-AF65-F5344CB8AC3E}">
        <p14:creationId xmlns:p14="http://schemas.microsoft.com/office/powerpoint/2010/main" val="1092321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39"/>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4"/>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a:solidFill>
                  <a:srgbClr val="000000"/>
                </a:solidFill>
              </a:rPr>
              <a:t>Click to edit Master title style</a:t>
            </a:r>
          </a:p>
        </p:txBody>
      </p:sp>
    </p:spTree>
    <p:extLst>
      <p:ext uri="{BB962C8B-B14F-4D97-AF65-F5344CB8AC3E}">
        <p14:creationId xmlns:p14="http://schemas.microsoft.com/office/powerpoint/2010/main" val="359786504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39"/>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4"/>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137575090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59179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74457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93759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solidFill>
                  <a:srgbClr val="000000">
                    <a:tint val="75000"/>
                  </a:srgbClr>
                </a:solidFill>
              </a:rPr>
              <a:pPr/>
              <a:t>6/21/2020</a:t>
            </a:fld>
            <a:endParaRPr lang="en-US">
              <a:solidFill>
                <a:srgbClr val="000000">
                  <a:tint val="75000"/>
                </a:srgbClr>
              </a:solidFill>
            </a:endParaRPr>
          </a:p>
        </p:txBody>
      </p:sp>
      <p:sp>
        <p:nvSpPr>
          <p:cNvPr id="9" name="Slide Number Placeholder 8"/>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82331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solidFill>
                  <a:srgbClr val="000000">
                    <a:tint val="75000"/>
                  </a:srgbClr>
                </a:solidFill>
              </a:rPr>
              <a:pPr/>
              <a:t>6/21/2020</a:t>
            </a:fld>
            <a:endParaRPr lang="en-US">
              <a:solidFill>
                <a:srgbClr val="000000">
                  <a:tint val="75000"/>
                </a:srgbClr>
              </a:solidFill>
            </a:endParaRPr>
          </a:p>
        </p:txBody>
      </p:sp>
      <p:sp>
        <p:nvSpPr>
          <p:cNvPr id="5" name="Slide Number Placeholder 4"/>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9235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solidFill>
                  <a:srgbClr val="000000">
                    <a:tint val="75000"/>
                  </a:srgbClr>
                </a:solidFill>
              </a:rPr>
              <a:pPr/>
              <a:t>6/21/2020</a:t>
            </a:fld>
            <a:endParaRPr lang="en-US">
              <a:solidFill>
                <a:srgbClr val="000000">
                  <a:tint val="75000"/>
                </a:srgbClr>
              </a:solidFill>
            </a:endParaRPr>
          </a:p>
        </p:txBody>
      </p:sp>
      <p:sp>
        <p:nvSpPr>
          <p:cNvPr id="4" name="Slide Number Placeholder 3"/>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11830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18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68268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06350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4419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6/21/2020</a:t>
            </a:fld>
            <a:endParaRPr lang="en-US"/>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14327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solidFill>
                  <a:srgbClr val="000000">
                    <a:tint val="75000"/>
                  </a:srgbClr>
                </a:solidFill>
              </a:rPr>
              <a:pPr/>
              <a:t>6/21/2020</a:t>
            </a:fld>
            <a:endParaRPr lang="en-US">
              <a:solidFill>
                <a:srgbClr val="000000">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a:solidFill>
                <a:srgbClr val="000000"/>
              </a:solidFill>
            </a:endParaRPr>
          </a:p>
        </p:txBody>
      </p:sp>
      <p:sp>
        <p:nvSpPr>
          <p:cNvPr id="6" name="Slide Number Placeholder 5"/>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46508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39"/>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4"/>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a:solidFill>
                  <a:srgbClr val="000000"/>
                </a:solidFill>
              </a:rPr>
              <a:t>Click to edit Master title style</a:t>
            </a:r>
          </a:p>
        </p:txBody>
      </p:sp>
    </p:spTree>
    <p:extLst>
      <p:ext uri="{BB962C8B-B14F-4D97-AF65-F5344CB8AC3E}">
        <p14:creationId xmlns:p14="http://schemas.microsoft.com/office/powerpoint/2010/main" val="296185633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00885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31193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34019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solidFill>
                  <a:srgbClr val="000000">
                    <a:tint val="75000"/>
                  </a:srgbClr>
                </a:solidFill>
              </a:rPr>
              <a:pPr/>
              <a:t>6/21/2020</a:t>
            </a:fld>
            <a:endParaRPr lang="en-US">
              <a:solidFill>
                <a:srgbClr val="000000">
                  <a:tint val="75000"/>
                </a:srgbClr>
              </a:solidFill>
            </a:endParaRPr>
          </a:p>
        </p:txBody>
      </p:sp>
      <p:sp>
        <p:nvSpPr>
          <p:cNvPr id="9" name="Slide Number Placeholder 8"/>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03807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solidFill>
                  <a:srgbClr val="000000">
                    <a:tint val="75000"/>
                  </a:srgbClr>
                </a:solidFill>
              </a:rPr>
              <a:pPr/>
              <a:t>6/21/2020</a:t>
            </a:fld>
            <a:endParaRPr lang="en-US">
              <a:solidFill>
                <a:srgbClr val="000000">
                  <a:tint val="75000"/>
                </a:srgbClr>
              </a:solidFill>
            </a:endParaRPr>
          </a:p>
        </p:txBody>
      </p:sp>
      <p:sp>
        <p:nvSpPr>
          <p:cNvPr id="5" name="Slide Number Placeholder 4"/>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31993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solidFill>
                  <a:srgbClr val="000000">
                    <a:tint val="75000"/>
                  </a:srgbClr>
                </a:solidFill>
              </a:rPr>
              <a:pPr/>
              <a:t>6/21/2020</a:t>
            </a:fld>
            <a:endParaRPr lang="en-US">
              <a:solidFill>
                <a:srgbClr val="000000">
                  <a:tint val="75000"/>
                </a:srgbClr>
              </a:solidFill>
            </a:endParaRPr>
          </a:p>
        </p:txBody>
      </p:sp>
      <p:sp>
        <p:nvSpPr>
          <p:cNvPr id="4" name="Slide Number Placeholder 3"/>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35381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94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5017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6/21/2020</a:t>
            </a:fld>
            <a:endParaRPr lang="en-US"/>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53751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solidFill>
                  <a:srgbClr val="000000">
                    <a:tint val="75000"/>
                  </a:srgbClr>
                </a:solidFill>
              </a:rPr>
              <a:pPr/>
              <a:t>6/21/2020</a:t>
            </a:fld>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196470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solidFill>
                  <a:srgbClr val="000000">
                    <a:tint val="75000"/>
                  </a:srgbClr>
                </a:solidFill>
              </a:rPr>
              <a:pPr/>
              <a:t>6/21/2020</a:t>
            </a:fld>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47466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solidFill>
                  <a:srgbClr val="000000">
                    <a:tint val="75000"/>
                  </a:srgbClr>
                </a:solidFill>
              </a:rPr>
              <a:pPr/>
              <a:t>6/21/2020</a:t>
            </a:fld>
            <a:endParaRPr lang="en-US">
              <a:solidFill>
                <a:srgbClr val="000000">
                  <a:tint val="75000"/>
                </a:srgb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a:solidFill>
                <a:srgbClr val="000000"/>
              </a:solidFill>
            </a:endParaRPr>
          </a:p>
        </p:txBody>
      </p:sp>
      <p:sp>
        <p:nvSpPr>
          <p:cNvPr id="6" name="Slide Number Placeholder 5"/>
          <p:cNvSpPr>
            <a:spLocks noGrp="1"/>
          </p:cNvSpPr>
          <p:nvPr>
            <p:ph type="sldNum" sz="quarter" idx="12"/>
          </p:nvPr>
        </p:nvSpPr>
        <p:spPr/>
        <p:txBody>
          <a:bodyPr/>
          <a:lstStyle/>
          <a:p>
            <a:fld id="{307E6868-079E-1649-B8D1-459B42CE4D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4399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6/21/2020</a:t>
            </a:fld>
            <a:endParaRPr lang="en-US"/>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8162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6/21/2020</a:t>
            </a:fld>
            <a:endParaRPr lang="en-US"/>
          </a:p>
        </p:txBody>
      </p:sp>
      <p:sp>
        <p:nvSpPr>
          <p:cNvPr id="9" name="Slide Number Placeholder 8"/>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0591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6/21/2020</a:t>
            </a:fld>
            <a:endParaRPr lang="en-US"/>
          </a:p>
        </p:txBody>
      </p:sp>
      <p:sp>
        <p:nvSpPr>
          <p:cNvPr id="5" name="Slide Number Placeholder 4"/>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8467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6/21/2020</a:t>
            </a:fld>
            <a:endParaRPr lang="en-US"/>
          </a:p>
        </p:txBody>
      </p:sp>
      <p:sp>
        <p:nvSpPr>
          <p:cNvPr id="4" name="Slide Number Placeholder 3"/>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7968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6.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43072"/>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6572" y="991812"/>
            <a:ext cx="3918857" cy="3123469"/>
          </a:xfrm>
          <a:prstGeom prst="rect">
            <a:avLst/>
          </a:prstGeom>
        </p:spPr>
      </p:pic>
    </p:spTree>
    <p:extLst>
      <p:ext uri="{BB962C8B-B14F-4D97-AF65-F5344CB8AC3E}">
        <p14:creationId xmlns:p14="http://schemas.microsoft.com/office/powerpoint/2010/main" val="314491657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609585" rtl="0" eaLnBrk="1" latinLnBrk="0" hangingPunct="1">
        <a:spcBef>
          <a:spcPct val="0"/>
        </a:spcBef>
        <a:buNone/>
        <a:defRPr sz="58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3"/>
            <a:ext cx="1631504" cy="1309751"/>
          </a:xfrm>
          <a:prstGeom prst="rect">
            <a:avLst/>
          </a:prstGeom>
        </p:spPr>
      </p:pic>
      <p:sp>
        <p:nvSpPr>
          <p:cNvPr id="2" name="Title Placeholder 1"/>
          <p:cNvSpPr>
            <a:spLocks noGrp="1"/>
          </p:cNvSpPr>
          <p:nvPr>
            <p:ph type="title"/>
          </p:nvPr>
        </p:nvSpPr>
        <p:spPr>
          <a:xfrm>
            <a:off x="609601"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993FC7D-EDB8-42B6-B18C-A191D57ABB0D}" type="datetime1">
              <a:rPr lang="en-US" smtClean="0"/>
              <a:t>6/21/2020</a:t>
            </a:fld>
            <a:endParaRPr lang="en-US"/>
          </a:p>
        </p:txBody>
      </p:sp>
      <p:sp>
        <p:nvSpPr>
          <p:cNvPr id="6" name="Slide Number Placeholder 5"/>
          <p:cNvSpPr>
            <a:spLocks noGrp="1"/>
          </p:cNvSpPr>
          <p:nvPr>
            <p:ph type="sldNum" sz="quarter" idx="4"/>
          </p:nvPr>
        </p:nvSpPr>
        <p:spPr>
          <a:xfrm>
            <a:off x="0" y="2790"/>
            <a:ext cx="609600" cy="365125"/>
          </a:xfrm>
          <a:prstGeom prst="rect">
            <a:avLst/>
          </a:prstGeom>
        </p:spPr>
        <p:txBody>
          <a:bodyPr vert="horz" lIns="91440" tIns="45720" rIns="91440" bIns="45720" rtlCol="0" anchor="ctr"/>
          <a:lstStyle>
            <a:lvl1pPr algn="ctr">
              <a:defRPr sz="16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8255" y="185353"/>
            <a:ext cx="1631504" cy="1309751"/>
          </a:xfrm>
          <a:prstGeom prst="rect">
            <a:avLst/>
          </a:prstGeom>
        </p:spPr>
      </p:pic>
    </p:spTree>
    <p:extLst>
      <p:ext uri="{BB962C8B-B14F-4D97-AF65-F5344CB8AC3E}">
        <p14:creationId xmlns:p14="http://schemas.microsoft.com/office/powerpoint/2010/main" val="37743063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3"/>
            <a:ext cx="1631504" cy="1309751"/>
          </a:xfrm>
          <a:prstGeom prst="rect">
            <a:avLst/>
          </a:prstGeom>
        </p:spPr>
      </p:pic>
      <p:sp>
        <p:nvSpPr>
          <p:cNvPr id="2" name="Title Placeholder 1"/>
          <p:cNvSpPr>
            <a:spLocks noGrp="1"/>
          </p:cNvSpPr>
          <p:nvPr>
            <p:ph type="title"/>
          </p:nvPr>
        </p:nvSpPr>
        <p:spPr>
          <a:xfrm>
            <a:off x="609601"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A993FC7D-EDB8-42B6-B18C-A191D57ABB0D}" type="datetime1">
              <a:rPr lang="en-US" smtClean="0">
                <a:solidFill>
                  <a:srgbClr val="000000">
                    <a:tint val="75000"/>
                  </a:srgbClr>
                </a:solidFill>
              </a:rPr>
              <a:pPr defTabSz="609585"/>
              <a:t>6/21/2020</a:t>
            </a:fld>
            <a:endParaRPr lang="en-US">
              <a:solidFill>
                <a:srgbClr val="000000">
                  <a:tint val="75000"/>
                </a:srgbClr>
              </a:solidFill>
            </a:endParaRPr>
          </a:p>
        </p:txBody>
      </p:sp>
      <p:sp>
        <p:nvSpPr>
          <p:cNvPr id="6" name="Slide Number Placeholder 5"/>
          <p:cNvSpPr>
            <a:spLocks noGrp="1"/>
          </p:cNvSpPr>
          <p:nvPr>
            <p:ph type="sldNum" sz="quarter" idx="4"/>
          </p:nvPr>
        </p:nvSpPr>
        <p:spPr>
          <a:xfrm>
            <a:off x="0" y="2790"/>
            <a:ext cx="609600" cy="365125"/>
          </a:xfrm>
          <a:prstGeom prst="rect">
            <a:avLst/>
          </a:prstGeom>
        </p:spPr>
        <p:txBody>
          <a:bodyPr vert="horz" lIns="91440" tIns="45720" rIns="91440" bIns="45720" rtlCol="0" anchor="ctr"/>
          <a:lstStyle>
            <a:lvl1pPr algn="ctr">
              <a:defRPr sz="16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609585"/>
            <a:fld id="{307E6868-079E-1649-B8D1-459B42CE4DE3}" type="slidenum">
              <a:rPr lang="en-US" smtClean="0">
                <a:solidFill>
                  <a:srgbClr val="000000">
                    <a:tint val="75000"/>
                  </a:srgbClr>
                </a:solidFill>
              </a:rPr>
              <a:pPr defTabSz="609585"/>
              <a:t>‹#›</a:t>
            </a:fld>
            <a:endParaRPr lang="en-US">
              <a:solidFill>
                <a:srgbClr val="000000">
                  <a:tint val="75000"/>
                </a:srgbClr>
              </a:solidFill>
            </a:endParaRPr>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8255" y="185353"/>
            <a:ext cx="1631504" cy="1309751"/>
          </a:xfrm>
          <a:prstGeom prst="rect">
            <a:avLst/>
          </a:prstGeom>
        </p:spPr>
      </p:pic>
    </p:spTree>
    <p:extLst>
      <p:ext uri="{BB962C8B-B14F-4D97-AF65-F5344CB8AC3E}">
        <p14:creationId xmlns:p14="http://schemas.microsoft.com/office/powerpoint/2010/main" val="12688454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43072"/>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6572" y="991812"/>
            <a:ext cx="3918857" cy="3123469"/>
          </a:xfrm>
          <a:prstGeom prst="rect">
            <a:avLst/>
          </a:prstGeom>
        </p:spPr>
      </p:pic>
    </p:spTree>
    <p:extLst>
      <p:ext uri="{BB962C8B-B14F-4D97-AF65-F5344CB8AC3E}">
        <p14:creationId xmlns:p14="http://schemas.microsoft.com/office/powerpoint/2010/main" val="3864770126"/>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609585" rtl="0" eaLnBrk="1" latinLnBrk="0" hangingPunct="1">
        <a:spcBef>
          <a:spcPct val="0"/>
        </a:spcBef>
        <a:buNone/>
        <a:defRPr sz="58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3"/>
            <a:ext cx="1631504" cy="1309751"/>
          </a:xfrm>
          <a:prstGeom prst="rect">
            <a:avLst/>
          </a:prstGeom>
        </p:spPr>
      </p:pic>
      <p:sp>
        <p:nvSpPr>
          <p:cNvPr id="2" name="Title Placeholder 1"/>
          <p:cNvSpPr>
            <a:spLocks noGrp="1"/>
          </p:cNvSpPr>
          <p:nvPr>
            <p:ph type="title"/>
          </p:nvPr>
        </p:nvSpPr>
        <p:spPr>
          <a:xfrm>
            <a:off x="609601"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A993FC7D-EDB8-42B6-B18C-A191D57ABB0D}" type="datetime1">
              <a:rPr lang="en-US" smtClean="0">
                <a:solidFill>
                  <a:srgbClr val="000000">
                    <a:tint val="75000"/>
                  </a:srgbClr>
                </a:solidFill>
              </a:rPr>
              <a:pPr defTabSz="609585"/>
              <a:t>6/21/2020</a:t>
            </a:fld>
            <a:endParaRPr lang="en-US">
              <a:solidFill>
                <a:srgbClr val="000000">
                  <a:tint val="75000"/>
                </a:srgbClr>
              </a:solidFill>
            </a:endParaRPr>
          </a:p>
        </p:txBody>
      </p:sp>
      <p:sp>
        <p:nvSpPr>
          <p:cNvPr id="6" name="Slide Number Placeholder 5"/>
          <p:cNvSpPr>
            <a:spLocks noGrp="1"/>
          </p:cNvSpPr>
          <p:nvPr>
            <p:ph type="sldNum" sz="quarter" idx="4"/>
          </p:nvPr>
        </p:nvSpPr>
        <p:spPr>
          <a:xfrm>
            <a:off x="0" y="2790"/>
            <a:ext cx="609600" cy="365125"/>
          </a:xfrm>
          <a:prstGeom prst="rect">
            <a:avLst/>
          </a:prstGeom>
        </p:spPr>
        <p:txBody>
          <a:bodyPr vert="horz" lIns="91440" tIns="45720" rIns="91440" bIns="45720" rtlCol="0" anchor="ctr"/>
          <a:lstStyle>
            <a:lvl1pPr algn="ctr">
              <a:defRPr sz="16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609585"/>
            <a:fld id="{307E6868-079E-1649-B8D1-459B42CE4DE3}" type="slidenum">
              <a:rPr lang="en-US" smtClean="0">
                <a:solidFill>
                  <a:srgbClr val="000000">
                    <a:tint val="75000"/>
                  </a:srgbClr>
                </a:solidFill>
              </a:rPr>
              <a:pPr defTabSz="609585"/>
              <a:t>‹#›</a:t>
            </a:fld>
            <a:endParaRPr lang="en-US">
              <a:solidFill>
                <a:srgbClr val="000000">
                  <a:tint val="75000"/>
                </a:srgbClr>
              </a:solidFill>
            </a:endParaRPr>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8255" y="185353"/>
            <a:ext cx="1631504" cy="1309751"/>
          </a:xfrm>
          <a:prstGeom prst="rect">
            <a:avLst/>
          </a:prstGeom>
        </p:spPr>
      </p:pic>
    </p:spTree>
    <p:extLst>
      <p:ext uri="{BB962C8B-B14F-4D97-AF65-F5344CB8AC3E}">
        <p14:creationId xmlns:p14="http://schemas.microsoft.com/office/powerpoint/2010/main" val="16658133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3"/>
            <a:ext cx="1631504" cy="1309751"/>
          </a:xfrm>
          <a:prstGeom prst="rect">
            <a:avLst/>
          </a:prstGeom>
        </p:spPr>
      </p:pic>
      <p:sp>
        <p:nvSpPr>
          <p:cNvPr id="2" name="Title Placeholder 1"/>
          <p:cNvSpPr>
            <a:spLocks noGrp="1"/>
          </p:cNvSpPr>
          <p:nvPr>
            <p:ph type="title"/>
          </p:nvPr>
        </p:nvSpPr>
        <p:spPr>
          <a:xfrm>
            <a:off x="609601"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A993FC7D-EDB8-42B6-B18C-A191D57ABB0D}" type="datetime1">
              <a:rPr lang="en-US" smtClean="0">
                <a:solidFill>
                  <a:srgbClr val="000000">
                    <a:tint val="75000"/>
                  </a:srgbClr>
                </a:solidFill>
              </a:rPr>
              <a:pPr defTabSz="609585"/>
              <a:t>6/21/2020</a:t>
            </a:fld>
            <a:endParaRPr lang="en-US">
              <a:solidFill>
                <a:srgbClr val="000000">
                  <a:tint val="75000"/>
                </a:srgbClr>
              </a:solidFill>
            </a:endParaRPr>
          </a:p>
        </p:txBody>
      </p:sp>
      <p:sp>
        <p:nvSpPr>
          <p:cNvPr id="6" name="Slide Number Placeholder 5"/>
          <p:cNvSpPr>
            <a:spLocks noGrp="1"/>
          </p:cNvSpPr>
          <p:nvPr>
            <p:ph type="sldNum" sz="quarter" idx="4"/>
          </p:nvPr>
        </p:nvSpPr>
        <p:spPr>
          <a:xfrm>
            <a:off x="0" y="2790"/>
            <a:ext cx="609600" cy="365125"/>
          </a:xfrm>
          <a:prstGeom prst="rect">
            <a:avLst/>
          </a:prstGeom>
        </p:spPr>
        <p:txBody>
          <a:bodyPr vert="horz" lIns="91440" tIns="45720" rIns="91440" bIns="45720" rtlCol="0" anchor="ctr"/>
          <a:lstStyle>
            <a:lvl1pPr algn="ctr">
              <a:defRPr sz="16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609585"/>
            <a:fld id="{307E6868-079E-1649-B8D1-459B42CE4DE3}" type="slidenum">
              <a:rPr lang="en-US" smtClean="0">
                <a:solidFill>
                  <a:srgbClr val="000000">
                    <a:tint val="75000"/>
                  </a:srgbClr>
                </a:solidFill>
              </a:rPr>
              <a:pPr defTabSz="609585"/>
              <a:t>‹#›</a:t>
            </a:fld>
            <a:endParaRPr lang="en-US">
              <a:solidFill>
                <a:srgbClr val="000000">
                  <a:tint val="75000"/>
                </a:srgbClr>
              </a:solidFill>
            </a:endParaRPr>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8255" y="185353"/>
            <a:ext cx="1631504" cy="1309751"/>
          </a:xfrm>
          <a:prstGeom prst="rect">
            <a:avLst/>
          </a:prstGeom>
        </p:spPr>
      </p:pic>
    </p:spTree>
    <p:extLst>
      <p:ext uri="{BB962C8B-B14F-4D97-AF65-F5344CB8AC3E}">
        <p14:creationId xmlns:p14="http://schemas.microsoft.com/office/powerpoint/2010/main" val="13941928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mailto:cnicovich@results.or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results.org/resources/2020-international-conference-resources/" TargetMode="External"/><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openxmlformats.org/officeDocument/2006/relationships/hyperlink" Target="https://results.org/resources/how-to-organize-remote-meetings-with-zoom-and-phone/" TargetMode="External"/><Relationship Id="rId4" Type="http://schemas.openxmlformats.org/officeDocument/2006/relationships/hyperlink" Target="https://results.org/resources/planning-virtual-lobby-meetings-with-members-of-congres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esults.zoom.us/j/97487242006" TargetMode="Externa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s://results.org/conference/agenda/" TargetMode="External"/><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results.org/wp-content/uploads/RESULTS-US-Poverty-Affordable-Housing-Leave-Behind-Final-Draft.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results.org/wp-content/uploads/State-Fact-Sheet-Data-2020.xlsx" TargetMode="External"/><Relationship Id="rId5" Type="http://schemas.openxmlformats.org/officeDocument/2006/relationships/hyperlink" Target="https://results.org/wp-content/uploads/RESULTS-US-Poverty-EITC-and-CTC-Leave-Behind-Final-Draft.pdf" TargetMode="External"/><Relationship Id="rId4" Type="http://schemas.openxmlformats.org/officeDocument/2006/relationships/hyperlink" Target="https://results.org/wp-content/uploads/RESULTS-US-Poverty-SNAP-Leave-Behind-Final-Draft.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1" y="4498623"/>
            <a:ext cx="12191999" cy="7797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609585">
              <a:spcAft>
                <a:spcPts val="1600"/>
              </a:spcAft>
            </a:pPr>
            <a:r>
              <a:rPr lang="en-US" sz="4267" b="1">
                <a:solidFill>
                  <a:prstClr val="white"/>
                </a:solidFill>
                <a:latin typeface="Open Sans"/>
                <a:ea typeface="Open Sans" panose="020B0606030504020204" pitchFamily="34" charset="0"/>
                <a:cs typeface="Open Sans" panose="020B0606030504020204" pitchFamily="34" charset="0"/>
              </a:rPr>
              <a:t>Advocacy Week Prep</a:t>
            </a:r>
            <a:endParaRPr lang="en-US" sz="2133" b="1">
              <a:solidFill>
                <a:srgbClr val="FFFF00"/>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b="1">
                <a:latin typeface="Open Sans" panose="020B0606030504020204" pitchFamily="34" charset="0"/>
                <a:ea typeface="Open Sans" panose="020B0606030504020204" pitchFamily="34" charset="0"/>
                <a:cs typeface="Open Sans" panose="020B0606030504020204" pitchFamily="34" charset="0"/>
              </a:rPr>
              <a:t>Review: Housing Laser Talk</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0674" y="1919563"/>
            <a:ext cx="11141725" cy="4925325"/>
          </a:xfrm>
        </p:spPr>
        <p:txBody>
          <a:bodyPr>
            <a:noAutofit/>
          </a:bodyPr>
          <a:lstStyle/>
          <a:p>
            <a:pPr marL="0" indent="0">
              <a:buNone/>
            </a:pPr>
            <a:r>
              <a:rPr lang="en-US" sz="4800" b="1">
                <a:latin typeface="Open Sans" panose="020B0606030504020204" pitchFamily="34" charset="0"/>
                <a:ea typeface="Open Sans" panose="020B0606030504020204" pitchFamily="34" charset="0"/>
                <a:cs typeface="Open Sans" panose="020B0606030504020204" pitchFamily="34" charset="0"/>
              </a:rPr>
              <a:t>Problem:  </a:t>
            </a:r>
            <a:r>
              <a:rPr lang="en-US" sz="4800">
                <a:latin typeface="Open Sans" panose="020B0606030504020204" pitchFamily="34" charset="0"/>
                <a:ea typeface="Open Sans" panose="020B0606030504020204" pitchFamily="34" charset="0"/>
                <a:cs typeface="Open Sans" panose="020B0606030504020204" pitchFamily="34" charset="0"/>
              </a:rPr>
              <a:t>Millions of low-income renters face a “housing cliff” when eviction moratoria and other relief measures end for unemployed workers unless Congress acts soon. </a:t>
            </a:r>
          </a:p>
        </p:txBody>
      </p:sp>
      <p:sp>
        <p:nvSpPr>
          <p:cNvPr id="4" name="Slide Number Placeholder 3"/>
          <p:cNvSpPr>
            <a:spLocks noGrp="1"/>
          </p:cNvSpPr>
          <p:nvPr>
            <p:ph type="sldNum" sz="quarter" idx="12"/>
          </p:nvPr>
        </p:nvSpPr>
        <p:spPr/>
        <p:txBody>
          <a:bodyPr/>
          <a:lstStyle/>
          <a:p>
            <a:fld id="{307E6868-079E-1649-B8D1-459B42CE4DE3}" type="slidenum">
              <a:rPr lang="en-US" smtClean="0"/>
              <a:t>10</a:t>
            </a:fld>
            <a:endParaRPr lang="en-US"/>
          </a:p>
        </p:txBody>
      </p:sp>
    </p:spTree>
    <p:extLst>
      <p:ext uri="{BB962C8B-B14F-4D97-AF65-F5344CB8AC3E}">
        <p14:creationId xmlns:p14="http://schemas.microsoft.com/office/powerpoint/2010/main" val="138840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b="1">
                <a:latin typeface="Open Sans" panose="020B0606030504020204" pitchFamily="34" charset="0"/>
                <a:ea typeface="Open Sans" panose="020B0606030504020204" pitchFamily="34" charset="0"/>
                <a:cs typeface="Open Sans" panose="020B0606030504020204" pitchFamily="34" charset="0"/>
              </a:rPr>
              <a:t>Review: Housing Laser Talk</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658036"/>
            <a:ext cx="11457709" cy="4925325"/>
          </a:xfrm>
        </p:spPr>
        <p:txBody>
          <a:bodyPr>
            <a:noAutofit/>
          </a:bodyPr>
          <a:lstStyle/>
          <a:p>
            <a:pPr marL="0" indent="0">
              <a:buNone/>
            </a:pPr>
            <a:r>
              <a:rPr lang="en-US" sz="4200" b="1">
                <a:latin typeface="Open Sans" panose="020B0606030504020204" pitchFamily="34" charset="0"/>
                <a:ea typeface="Open Sans" panose="020B0606030504020204" pitchFamily="34" charset="0"/>
                <a:cs typeface="Open Sans" panose="020B0606030504020204" pitchFamily="34" charset="0"/>
              </a:rPr>
              <a:t>Illustrate or Inform:  </a:t>
            </a:r>
            <a:r>
              <a:rPr lang="en-US" sz="4200">
                <a:latin typeface="Open Sans" panose="020B0606030504020204" pitchFamily="34" charset="0"/>
                <a:ea typeface="Open Sans" panose="020B0606030504020204" pitchFamily="34" charset="0"/>
                <a:cs typeface="Open Sans" panose="020B0606030504020204" pitchFamily="34" charset="0"/>
              </a:rPr>
              <a:t>One in five of all renters, including one in three Black renters, had low confidence in their ability to pay July rent when surveyed by the  Census Bureau in early June. Keeping low-income renters in their homes is key [and then include your own experience and/or why you care].  </a:t>
            </a:r>
          </a:p>
        </p:txBody>
      </p:sp>
      <p:sp>
        <p:nvSpPr>
          <p:cNvPr id="4" name="Slide Number Placeholder 3"/>
          <p:cNvSpPr>
            <a:spLocks noGrp="1"/>
          </p:cNvSpPr>
          <p:nvPr>
            <p:ph type="sldNum" sz="quarter" idx="12"/>
          </p:nvPr>
        </p:nvSpPr>
        <p:spPr/>
        <p:txBody>
          <a:bodyPr/>
          <a:lstStyle/>
          <a:p>
            <a:fld id="{307E6868-079E-1649-B8D1-459B42CE4DE3}" type="slidenum">
              <a:rPr lang="en-US" smtClean="0"/>
              <a:t>11</a:t>
            </a:fld>
            <a:endParaRPr lang="en-US"/>
          </a:p>
        </p:txBody>
      </p:sp>
    </p:spTree>
    <p:extLst>
      <p:ext uri="{BB962C8B-B14F-4D97-AF65-F5344CB8AC3E}">
        <p14:creationId xmlns:p14="http://schemas.microsoft.com/office/powerpoint/2010/main" val="20471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b="1">
                <a:latin typeface="Open Sans" panose="020B0606030504020204" pitchFamily="34" charset="0"/>
                <a:ea typeface="Open Sans" panose="020B0606030504020204" pitchFamily="34" charset="0"/>
                <a:cs typeface="Open Sans" panose="020B0606030504020204" pitchFamily="34" charset="0"/>
              </a:rPr>
              <a:t>Review: Housing Laser Talk</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0674" y="1919563"/>
            <a:ext cx="11141725" cy="4925325"/>
          </a:xfrm>
        </p:spPr>
        <p:txBody>
          <a:bodyPr>
            <a:noAutofit/>
          </a:bodyPr>
          <a:lstStyle/>
          <a:p>
            <a:pPr marL="0" indent="0">
              <a:buNone/>
            </a:pPr>
            <a:r>
              <a:rPr lang="en-US" sz="5000" b="1">
                <a:latin typeface="Open Sans" panose="020B0606030504020204" pitchFamily="34" charset="0"/>
                <a:ea typeface="Open Sans" panose="020B0606030504020204" pitchFamily="34" charset="0"/>
                <a:cs typeface="Open Sans" panose="020B0606030504020204" pitchFamily="34" charset="0"/>
              </a:rPr>
              <a:t>Call to Action</a:t>
            </a:r>
            <a:r>
              <a:rPr lang="en-US" sz="5000">
                <a:latin typeface="Open Sans" panose="020B0606030504020204" pitchFamily="34" charset="0"/>
                <a:ea typeface="Open Sans" panose="020B0606030504020204" pitchFamily="34" charset="0"/>
                <a:cs typeface="Open Sans" panose="020B0606030504020204" pitchFamily="34" charset="0"/>
              </a:rPr>
              <a:t>: Will you tell leadership to prioritize $100 billion in emergency rental assistance and a national eviction moratorium in the next emergency response legislation?</a:t>
            </a:r>
          </a:p>
        </p:txBody>
      </p:sp>
      <p:sp>
        <p:nvSpPr>
          <p:cNvPr id="4" name="Slide Number Placeholder 3"/>
          <p:cNvSpPr>
            <a:spLocks noGrp="1"/>
          </p:cNvSpPr>
          <p:nvPr>
            <p:ph type="sldNum" sz="quarter" idx="12"/>
          </p:nvPr>
        </p:nvSpPr>
        <p:spPr/>
        <p:txBody>
          <a:bodyPr/>
          <a:lstStyle/>
          <a:p>
            <a:fld id="{307E6868-079E-1649-B8D1-459B42CE4DE3}" type="slidenum">
              <a:rPr lang="en-US" smtClean="0"/>
              <a:t>12</a:t>
            </a:fld>
            <a:endParaRPr lang="en-US"/>
          </a:p>
        </p:txBody>
      </p:sp>
    </p:spTree>
    <p:extLst>
      <p:ext uri="{BB962C8B-B14F-4D97-AF65-F5344CB8AC3E}">
        <p14:creationId xmlns:p14="http://schemas.microsoft.com/office/powerpoint/2010/main" val="217660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13</a:t>
            </a:fld>
            <a:endParaRPr lang="en-US">
              <a:solidFill>
                <a:prstClr val="white"/>
              </a:solidFill>
            </a:endParaRPr>
          </a:p>
        </p:txBody>
      </p:sp>
      <p:sp>
        <p:nvSpPr>
          <p:cNvPr id="9" name="TextBox 8">
            <a:extLst>
              <a:ext uri="{FF2B5EF4-FFF2-40B4-BE49-F238E27FC236}">
                <a16:creationId xmlns:a16="http://schemas.microsoft.com/office/drawing/2014/main" id="{75F8DDB6-E1E6-4E67-8260-83AECCDA6AEF}"/>
              </a:ext>
            </a:extLst>
          </p:cNvPr>
          <p:cNvSpPr txBox="1"/>
          <p:nvPr/>
        </p:nvSpPr>
        <p:spPr>
          <a:xfrm>
            <a:off x="609600" y="1290811"/>
            <a:ext cx="9781819" cy="381642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8000" b="1">
                <a:solidFill>
                  <a:schemeClr val="bg1"/>
                </a:solidFill>
                <a:latin typeface="Open Sans"/>
                <a:ea typeface="Open Sans" panose="020B0606030504020204" pitchFamily="34" charset="0"/>
                <a:cs typeface="Open Sans" panose="020B0606030504020204" pitchFamily="34" charset="0"/>
              </a:rPr>
              <a:t>Global Pandemic Demands a </a:t>
            </a:r>
          </a:p>
          <a:p>
            <a:pPr defTabSz="609585">
              <a:defRPr/>
            </a:pPr>
            <a:r>
              <a:rPr lang="en-US" sz="8000" b="1">
                <a:solidFill>
                  <a:schemeClr val="bg1"/>
                </a:solidFill>
                <a:latin typeface="Open Sans"/>
                <a:ea typeface="Open Sans" panose="020B0606030504020204" pitchFamily="34" charset="0"/>
                <a:cs typeface="Open Sans" panose="020B0606030504020204" pitchFamily="34" charset="0"/>
              </a:rPr>
              <a:t>Global Response</a:t>
            </a:r>
          </a:p>
        </p:txBody>
      </p:sp>
    </p:spTree>
    <p:extLst>
      <p:ext uri="{BB962C8B-B14F-4D97-AF65-F5344CB8AC3E}">
        <p14:creationId xmlns:p14="http://schemas.microsoft.com/office/powerpoint/2010/main" val="104260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14</a:t>
            </a:fld>
            <a:endParaRPr lang="en-US">
              <a:solidFill>
                <a:prstClr val="white"/>
              </a:solidFill>
            </a:endParaRPr>
          </a:p>
        </p:txBody>
      </p:sp>
      <p:sp>
        <p:nvSpPr>
          <p:cNvPr id="9" name="TextBox 8">
            <a:extLst>
              <a:ext uri="{FF2B5EF4-FFF2-40B4-BE49-F238E27FC236}">
                <a16:creationId xmlns:a16="http://schemas.microsoft.com/office/drawing/2014/main" id="{75F8DDB6-E1E6-4E67-8260-83AECCDA6AEF}"/>
              </a:ext>
            </a:extLst>
          </p:cNvPr>
          <p:cNvSpPr txBox="1"/>
          <p:nvPr/>
        </p:nvSpPr>
        <p:spPr>
          <a:xfrm>
            <a:off x="476016" y="1223904"/>
            <a:ext cx="10139945" cy="307776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4800" b="1">
                <a:solidFill>
                  <a:prstClr val="white"/>
                </a:solidFill>
                <a:latin typeface="Open Sans" panose="020B0606030504020204" pitchFamily="34" charset="0"/>
                <a:ea typeface="Open Sans" panose="020B0606030504020204" pitchFamily="34" charset="0"/>
                <a:cs typeface="Open Sans" panose="020B0606030504020204" pitchFamily="34" charset="0"/>
              </a:rPr>
              <a:t>The World Bank estimates that the COVID-19 pandemic could drive over 70 million people into extreme poverty in 2020.</a:t>
            </a:r>
          </a:p>
        </p:txBody>
      </p:sp>
    </p:spTree>
    <p:extLst>
      <p:ext uri="{BB962C8B-B14F-4D97-AF65-F5344CB8AC3E}">
        <p14:creationId xmlns:p14="http://schemas.microsoft.com/office/powerpoint/2010/main" val="54354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15</a:t>
            </a:fld>
            <a:endParaRPr lang="en-US">
              <a:solidFill>
                <a:prstClr val="white"/>
              </a:solidFill>
            </a:endParaRPr>
          </a:p>
        </p:txBody>
      </p:sp>
      <p:sp>
        <p:nvSpPr>
          <p:cNvPr id="9" name="TextBox 8">
            <a:extLst>
              <a:ext uri="{FF2B5EF4-FFF2-40B4-BE49-F238E27FC236}">
                <a16:creationId xmlns:a16="http://schemas.microsoft.com/office/drawing/2014/main" id="{75F8DDB6-E1E6-4E67-8260-83AECCDA6AEF}"/>
              </a:ext>
            </a:extLst>
          </p:cNvPr>
          <p:cNvSpPr txBox="1"/>
          <p:nvPr/>
        </p:nvSpPr>
        <p:spPr>
          <a:xfrm>
            <a:off x="513645" y="1360301"/>
            <a:ext cx="9781819" cy="373461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609585">
              <a:defRPr/>
            </a:pPr>
            <a:r>
              <a:rPr lang="en-US" sz="5867" b="1">
                <a:solidFill>
                  <a:prstClr val="white"/>
                </a:solidFill>
                <a:ea typeface="+mn-lt"/>
                <a:cs typeface="Calibri"/>
              </a:rPr>
              <a:t>These are not predictions.</a:t>
            </a:r>
          </a:p>
          <a:p>
            <a:pPr defTabSz="609585">
              <a:defRPr/>
            </a:pPr>
            <a:endParaRPr lang="en-US" sz="5867" b="1">
              <a:solidFill>
                <a:prstClr val="white"/>
              </a:solidFill>
              <a:ea typeface="+mn-lt"/>
              <a:cs typeface="Calibri"/>
            </a:endParaRPr>
          </a:p>
          <a:p>
            <a:pPr defTabSz="609585">
              <a:defRPr/>
            </a:pPr>
            <a:r>
              <a:rPr lang="en-US" sz="5867" b="1">
                <a:solidFill>
                  <a:prstClr val="white"/>
                </a:solidFill>
                <a:ea typeface="+mn-lt"/>
                <a:cs typeface="Calibri"/>
              </a:rPr>
              <a:t>They are projections of what will happen </a:t>
            </a:r>
            <a:r>
              <a:rPr lang="en-US" sz="5867" b="1" i="1">
                <a:solidFill>
                  <a:prstClr val="white"/>
                </a:solidFill>
                <a:ea typeface="+mn-lt"/>
                <a:cs typeface="Calibri"/>
              </a:rPr>
              <a:t>if we don't act.</a:t>
            </a:r>
          </a:p>
        </p:txBody>
      </p:sp>
    </p:spTree>
    <p:extLst>
      <p:ext uri="{BB962C8B-B14F-4D97-AF65-F5344CB8AC3E}">
        <p14:creationId xmlns:p14="http://schemas.microsoft.com/office/powerpoint/2010/main" val="19907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Where we are now</a:t>
            </a:r>
          </a:p>
        </p:txBody>
      </p:sp>
      <p:sp>
        <p:nvSpPr>
          <p:cNvPr id="3" name="Content Placeholder 2"/>
          <p:cNvSpPr>
            <a:spLocks noGrp="1"/>
          </p:cNvSpPr>
          <p:nvPr>
            <p:ph idx="1"/>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About $1 billion in foreign aid in bipartisan CARES Act</a:t>
            </a:r>
          </a:p>
          <a:p>
            <a:pPr lvl="1"/>
            <a:r>
              <a:rPr lang="en-US">
                <a:latin typeface="Open Sans" panose="020B0606030504020204" pitchFamily="34" charset="0"/>
                <a:ea typeface="Open Sans" panose="020B0606030504020204" pitchFamily="34" charset="0"/>
                <a:cs typeface="Open Sans" panose="020B0606030504020204" pitchFamily="34" charset="0"/>
              </a:rPr>
              <a:t>That’s less than tenth of one percent. </a:t>
            </a:r>
          </a:p>
          <a:p>
            <a:pPr marL="609585" lvl="1" indent="0">
              <a:buNone/>
            </a:pPr>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ZERO foreign aid in Heroes Act</a:t>
            </a:r>
          </a:p>
        </p:txBody>
      </p:sp>
      <p:sp>
        <p:nvSpPr>
          <p:cNvPr id="4" name="Slide Number Placeholder 3"/>
          <p:cNvSpPr>
            <a:spLocks noGrp="1"/>
          </p:cNvSpPr>
          <p:nvPr>
            <p:ph type="sldNum" sz="quarter" idx="12"/>
          </p:nvPr>
        </p:nvSpPr>
        <p:spPr/>
        <p:txBody>
          <a:bodyPr/>
          <a:lstStyle/>
          <a:p>
            <a:fld id="{307E6868-079E-1649-B8D1-459B42CE4DE3}" type="slidenum">
              <a:rPr lang="en-US" smtClean="0">
                <a:solidFill>
                  <a:srgbClr val="000000">
                    <a:tint val="75000"/>
                  </a:srgbClr>
                </a:solidFill>
              </a:rPr>
              <a:pPr/>
              <a:t>16</a:t>
            </a:fld>
            <a:endParaRPr lang="en-US">
              <a:solidFill>
                <a:srgbClr val="000000">
                  <a:tint val="75000"/>
                </a:srgbClr>
              </a:solidFill>
            </a:endParaRPr>
          </a:p>
        </p:txBody>
      </p:sp>
    </p:spTree>
    <p:extLst>
      <p:ext uri="{BB962C8B-B14F-4D97-AF65-F5344CB8AC3E}">
        <p14:creationId xmlns:p14="http://schemas.microsoft.com/office/powerpoint/2010/main" val="15570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a:latin typeface="Open Sans" panose="020B0606030504020204" pitchFamily="34" charset="0"/>
                <a:ea typeface="Open Sans" panose="020B0606030504020204" pitchFamily="34" charset="0"/>
                <a:cs typeface="Open Sans" panose="020B0606030504020204" pitchFamily="34" charset="0"/>
              </a:rPr>
              <a:t>Again – Speaking to Leadership Matters</a:t>
            </a:r>
          </a:p>
        </p:txBody>
      </p:sp>
      <p:sp>
        <p:nvSpPr>
          <p:cNvPr id="3" name="Content Placeholder 2"/>
          <p:cNvSpPr>
            <a:spLocks noGrp="1"/>
          </p:cNvSpPr>
          <p:nvPr>
            <p:ph idx="1"/>
          </p:nvPr>
        </p:nvSpPr>
        <p:spPr>
          <a:xfrm>
            <a:off x="7656723" y="1600201"/>
            <a:ext cx="4384713" cy="5020936"/>
          </a:xfrm>
        </p:spPr>
        <p:txBody>
          <a:bodyPr>
            <a:normAutofit/>
          </a:bodyPr>
          <a:lstStyle/>
          <a:p>
            <a:pPr marL="0" indent="0" algn="r">
              <a:buNone/>
            </a:pPr>
            <a:r>
              <a:rPr lang="en-US"/>
              <a:t>Four Corners </a:t>
            </a:r>
          </a:p>
          <a:p>
            <a:pPr marL="0" indent="0" algn="r">
              <a:buNone/>
            </a:pPr>
            <a:r>
              <a:rPr lang="en-US"/>
              <a:t>+ the White House</a:t>
            </a:r>
          </a:p>
          <a:p>
            <a:pPr marL="0" indent="0" algn="r">
              <a:buNone/>
            </a:pPr>
            <a:endParaRPr lang="en-US"/>
          </a:p>
          <a:p>
            <a:pPr marL="0" indent="0" algn="r">
              <a:buNone/>
            </a:pPr>
            <a:r>
              <a:rPr lang="en-US"/>
              <a:t>= Needed for any </a:t>
            </a:r>
          </a:p>
          <a:p>
            <a:pPr marL="0" indent="0" algn="r">
              <a:buNone/>
            </a:pPr>
            <a:r>
              <a:rPr lang="en-US"/>
              <a:t>next emergency response bill</a:t>
            </a:r>
          </a:p>
        </p:txBody>
      </p:sp>
      <p:sp>
        <p:nvSpPr>
          <p:cNvPr id="4" name="Slide Number Placeholder 3"/>
          <p:cNvSpPr>
            <a:spLocks noGrp="1"/>
          </p:cNvSpPr>
          <p:nvPr>
            <p:ph type="sldNum" sz="quarter" idx="12"/>
          </p:nvPr>
        </p:nvSpPr>
        <p:spPr/>
        <p:txBody>
          <a:bodyPr/>
          <a:lstStyle/>
          <a:p>
            <a:fld id="{307E6868-079E-1649-B8D1-459B42CE4DE3}" type="slidenum">
              <a:rPr lang="en-US" smtClean="0"/>
              <a:t>17</a:t>
            </a:fld>
            <a:endParaRPr lang="en-US"/>
          </a:p>
        </p:txBody>
      </p:sp>
      <p:pic>
        <p:nvPicPr>
          <p:cNvPr id="1026" name="Picture 2" descr="In our opinion: Congress can't do anything about mass shootings i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90" y="1379862"/>
            <a:ext cx="7861913" cy="524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7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1352388" y="80051"/>
            <a:ext cx="8811027" cy="1185964"/>
          </a:xfrm>
        </p:spPr>
        <p:txBody>
          <a:bodyPr>
            <a:noAutofit/>
          </a:bodyPr>
          <a:lstStyle/>
          <a:p>
            <a:pPr>
              <a:lnSpc>
                <a:spcPct val="114000"/>
              </a:lnSpc>
              <a:spcAft>
                <a:spcPts val="800"/>
              </a:spcAft>
            </a:pPr>
            <a:r>
              <a:rPr lang="en-US" sz="4000" b="1">
                <a:latin typeface="Open Sans" panose="020B0606030504020204" pitchFamily="34" charset="0"/>
                <a:ea typeface="Open Sans" panose="020B0606030504020204" pitchFamily="34" charset="0"/>
                <a:cs typeface="Open Sans" panose="020B0606030504020204" pitchFamily="34" charset="0"/>
              </a:rPr>
              <a:t>SENATE Global Request: </a:t>
            </a:r>
          </a:p>
        </p:txBody>
      </p:sp>
      <p:sp>
        <p:nvSpPr>
          <p:cNvPr id="3" name="Rectangle 2">
            <a:extLst>
              <a:ext uri="{FF2B5EF4-FFF2-40B4-BE49-F238E27FC236}">
                <a16:creationId xmlns:a16="http://schemas.microsoft.com/office/drawing/2014/main" id="{8E8E4E46-210C-4F64-99C0-469508C68915}"/>
              </a:ext>
            </a:extLst>
          </p:cNvPr>
          <p:cNvSpPr/>
          <p:nvPr/>
        </p:nvSpPr>
        <p:spPr>
          <a:xfrm>
            <a:off x="5934418" y="3182780"/>
            <a:ext cx="261610" cy="461665"/>
          </a:xfrm>
          <a:prstGeom prst="rect">
            <a:avLst/>
          </a:prstGeom>
        </p:spPr>
        <p:txBody>
          <a:bodyPr wrap="none">
            <a:spAutoFit/>
          </a:bodyPr>
          <a:lstStyle/>
          <a:p>
            <a:r>
              <a:rPr lang="en-US" sz="2400">
                <a:solidFill>
                  <a:srgbClr val="000000"/>
                </a:solidFill>
                <a:latin typeface="Times New Roman" panose="02020603050405020304" pitchFamily="18" charset="0"/>
              </a:rPr>
              <a:t> </a:t>
            </a:r>
            <a:endParaRPr lang="en-US" sz="2400"/>
          </a:p>
        </p:txBody>
      </p:sp>
      <p:sp>
        <p:nvSpPr>
          <p:cNvPr id="7" name="Slide Number Placeholder 6">
            <a:extLst>
              <a:ext uri="{FF2B5EF4-FFF2-40B4-BE49-F238E27FC236}">
                <a16:creationId xmlns:a16="http://schemas.microsoft.com/office/drawing/2014/main" id="{B65156D6-C0F4-4134-9598-27B575561868}"/>
              </a:ext>
            </a:extLst>
          </p:cNvPr>
          <p:cNvSpPr>
            <a:spLocks noGrp="1"/>
          </p:cNvSpPr>
          <p:nvPr>
            <p:ph type="sldNum" sz="quarter" idx="12"/>
          </p:nvPr>
        </p:nvSpPr>
        <p:spPr/>
        <p:txBody>
          <a:bodyPr/>
          <a:lstStyle/>
          <a:p>
            <a:fld id="{307E6868-079E-1649-B8D1-459B42CE4DE3}" type="slidenum">
              <a:rPr lang="en-US" smtClean="0"/>
              <a:t>18</a:t>
            </a:fld>
            <a:endParaRPr lang="en-US"/>
          </a:p>
        </p:txBody>
      </p:sp>
      <p:sp>
        <p:nvSpPr>
          <p:cNvPr id="8" name="Rectangle 7">
            <a:extLst>
              <a:ext uri="{FF2B5EF4-FFF2-40B4-BE49-F238E27FC236}">
                <a16:creationId xmlns:a16="http://schemas.microsoft.com/office/drawing/2014/main" id="{D3798DCD-4B17-894A-8A93-08FA1C53F5D9}"/>
              </a:ext>
            </a:extLst>
          </p:cNvPr>
          <p:cNvSpPr/>
          <p:nvPr/>
        </p:nvSpPr>
        <p:spPr>
          <a:xfrm>
            <a:off x="440676" y="870332"/>
            <a:ext cx="11358390" cy="5549853"/>
          </a:xfrm>
          <a:prstGeom prst="rect">
            <a:avLst/>
          </a:prstGeom>
        </p:spPr>
        <p:txBody>
          <a:bodyPr wrap="square">
            <a:spAutoFit/>
          </a:bodyPr>
          <a:lstStyle/>
          <a:p>
            <a:pPr>
              <a:lnSpc>
                <a:spcPct val="114000"/>
              </a:lnSpc>
              <a:spcAft>
                <a:spcPts val="800"/>
              </a:spcAft>
            </a:pPr>
            <a:endParaRPr lang="en-US" sz="280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Will you urge Senate Leadership (Speak personally to Leader McConnell and/or Minority Leader Schumer) to address the global pandemic by including $12-20 billion in foreign aid in any next emergency response legislation? </a:t>
            </a:r>
          </a:p>
          <a:p>
            <a:pPr>
              <a:lnSpc>
                <a:spcPct val="114000"/>
              </a:lnSpc>
              <a:spcAft>
                <a:spcPts val="800"/>
              </a:spcAft>
            </a:pPr>
            <a:endParaRPr lang="en-US" sz="140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 As you reach out to leadership, will you support at least: </a:t>
            </a: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	</a:t>
            </a:r>
            <a:r>
              <a:rPr lang="en-US" sz="2200">
                <a:latin typeface="Open Sans" panose="020B0606030504020204" pitchFamily="34" charset="0"/>
                <a:ea typeface="Open Sans" panose="020B0606030504020204" pitchFamily="34" charset="0"/>
                <a:cs typeface="Open Sans" panose="020B0606030504020204" pitchFamily="34" charset="0"/>
              </a:rPr>
              <a:t>o $4 billion over 2 years for the Global Fund </a:t>
            </a:r>
          </a:p>
          <a:p>
            <a:pPr lvl="1">
              <a:lnSpc>
                <a:spcPct val="114000"/>
              </a:lnSpc>
              <a:spcAft>
                <a:spcPts val="800"/>
              </a:spcAft>
            </a:pPr>
            <a:r>
              <a:rPr lang="en-US" sz="2200">
                <a:latin typeface="Open Sans" panose="020B0606030504020204" pitchFamily="34" charset="0"/>
                <a:ea typeface="Open Sans" panose="020B0606030504020204" pitchFamily="34" charset="0"/>
                <a:cs typeface="Open Sans" panose="020B0606030504020204" pitchFamily="34" charset="0"/>
              </a:rPr>
              <a:t>	o Increase in our support for </a:t>
            </a:r>
            <a:r>
              <a:rPr lang="en-US" sz="2200" err="1">
                <a:latin typeface="Open Sans" panose="020B0606030504020204" pitchFamily="34" charset="0"/>
                <a:ea typeface="Open Sans" panose="020B0606030504020204" pitchFamily="34" charset="0"/>
                <a:cs typeface="Open Sans" panose="020B0606030504020204" pitchFamily="34" charset="0"/>
              </a:rPr>
              <a:t>Gavi’s</a:t>
            </a:r>
            <a:r>
              <a:rPr lang="en-US" sz="2200">
                <a:latin typeface="Open Sans" panose="020B0606030504020204" pitchFamily="34" charset="0"/>
                <a:ea typeface="Open Sans" panose="020B0606030504020204" pitchFamily="34" charset="0"/>
                <a:cs typeface="Open Sans" panose="020B0606030504020204" pitchFamily="34" charset="0"/>
              </a:rPr>
              <a:t> immunization efforts </a:t>
            </a:r>
          </a:p>
          <a:p>
            <a:pPr lvl="1">
              <a:lnSpc>
                <a:spcPct val="114000"/>
              </a:lnSpc>
              <a:spcAft>
                <a:spcPts val="800"/>
              </a:spcAft>
            </a:pPr>
            <a:r>
              <a:rPr lang="en-US" sz="2200">
                <a:latin typeface="Open Sans" panose="020B0606030504020204" pitchFamily="34" charset="0"/>
                <a:ea typeface="Open Sans" panose="020B0606030504020204" pitchFamily="34" charset="0"/>
                <a:cs typeface="Open Sans" panose="020B0606030504020204" pitchFamily="34" charset="0"/>
              </a:rPr>
              <a:t>	o $2 billion to address hunger/ famine-relief, with at least $500 million to 				address the crisis of malnutrition and wasting. </a:t>
            </a:r>
          </a:p>
        </p:txBody>
      </p:sp>
    </p:spTree>
    <p:extLst>
      <p:ext uri="{BB962C8B-B14F-4D97-AF65-F5344CB8AC3E}">
        <p14:creationId xmlns:p14="http://schemas.microsoft.com/office/powerpoint/2010/main" val="93216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19</a:t>
            </a:fld>
            <a:endParaRPr lang="en-US">
              <a:solidFill>
                <a:prstClr val="white"/>
              </a:solidFill>
            </a:endParaRPr>
          </a:p>
        </p:txBody>
      </p:sp>
      <p:pic>
        <p:nvPicPr>
          <p:cNvPr id="7" name="Picture 6"/>
          <p:cNvPicPr/>
          <p:nvPr/>
        </p:nvPicPr>
        <p:blipFill rotWithShape="1">
          <a:blip r:embed="rId3"/>
          <a:srcRect l="14511" t="17140" r="61364" b="8095"/>
          <a:stretch/>
        </p:blipFill>
        <p:spPr bwMode="auto">
          <a:xfrm>
            <a:off x="0" y="0"/>
            <a:ext cx="6938545" cy="684488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694341" y="2185639"/>
            <a:ext cx="3702205" cy="2554545"/>
          </a:xfrm>
          <a:prstGeom prst="rect">
            <a:avLst/>
          </a:prstGeom>
        </p:spPr>
        <p:txBody>
          <a:bodyPr wrap="square">
            <a:spAutoFit/>
          </a:bodyPr>
          <a:lstStyle/>
          <a:p>
            <a:r>
              <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rPr>
              <a:t>https://results.org/resources/2020-international-conference-resources/ </a:t>
            </a:r>
          </a:p>
        </p:txBody>
      </p:sp>
    </p:spTree>
    <p:extLst>
      <p:ext uri="{BB962C8B-B14F-4D97-AF65-F5344CB8AC3E}">
        <p14:creationId xmlns:p14="http://schemas.microsoft.com/office/powerpoint/2010/main" val="89602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62D9117-FD2D-F244-BB95-2A5C0AE7FA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40635"/>
            <a:ext cx="10250311" cy="6717365"/>
          </a:xfrm>
          <a:prstGeom prst="rect">
            <a:avLst/>
          </a:prstGeom>
          <a:ln w="12700">
            <a:miter lim="400000"/>
          </a:ln>
          <a:extLst>
            <a:ext uri="{C572A759-6A51-4108-AA02-DFA0A04FC94B}">
              <ma14:wrappingTextBoxFlag xmlns="" xmlns:ma14="http://schemas.microsoft.com/office/mac/drawingml/2011/main" val="1"/>
            </a:ext>
          </a:extLst>
        </p:spPr>
      </p:pic>
      <p:sp>
        <p:nvSpPr>
          <p:cNvPr id="3" name="Shape 232">
            <a:extLst>
              <a:ext uri="{FF2B5EF4-FFF2-40B4-BE49-F238E27FC236}">
                <a16:creationId xmlns:a16="http://schemas.microsoft.com/office/drawing/2014/main" id="{D10F048A-44B3-6C4A-9FC6-0892DDB88FC2}"/>
              </a:ext>
            </a:extLst>
          </p:cNvPr>
          <p:cNvSpPr txBox="1">
            <a:spLocks/>
          </p:cNvSpPr>
          <p:nvPr/>
        </p:nvSpPr>
        <p:spPr>
          <a:xfrm>
            <a:off x="8015110" y="4876801"/>
            <a:ext cx="3883380" cy="1128889"/>
          </a:xfrm>
          <a:prstGeom prst="rect">
            <a:avLst/>
          </a:prstGeom>
        </p:spPr>
        <p:txBody>
          <a:bodyPr lIns="0" tIns="0" rIns="0" bIns="0" anchor="t">
            <a:normAutofit fontScale="52500" lnSpcReduction="20000"/>
          </a:bodyPr>
          <a:lstStyle>
            <a:lvl1pPr algn="ctr" defTabSz="352043" rtl="0" eaLnBrk="1" latinLnBrk="0" hangingPunct="1">
              <a:spcBef>
                <a:spcPct val="0"/>
              </a:spcBef>
              <a:buNone/>
              <a:defRPr sz="4466" kern="1200">
                <a:solidFill>
                  <a:srgbClr val="1C191A"/>
                </a:solidFill>
                <a:latin typeface="+mj-lt"/>
                <a:ea typeface="+mj-ea"/>
                <a:cs typeface="+mj-cs"/>
              </a:defRPr>
            </a:lvl1pPr>
          </a:lstStyle>
          <a:p>
            <a:pPr defTabSz="469379"/>
            <a:r>
              <a:rPr lang="en-US" sz="5933" b="1">
                <a:solidFill>
                  <a:srgbClr val="D50032"/>
                </a:solidFill>
                <a:latin typeface="Open Sans"/>
              </a:rPr>
              <a:t>Actions that </a:t>
            </a:r>
          </a:p>
          <a:p>
            <a:pPr defTabSz="469379"/>
            <a:r>
              <a:rPr lang="en-US" sz="5933" b="1">
                <a:solidFill>
                  <a:srgbClr val="D50032"/>
                </a:solidFill>
                <a:latin typeface="Open Sans"/>
              </a:rPr>
              <a:t>Make a Difference</a:t>
            </a:r>
          </a:p>
        </p:txBody>
      </p:sp>
      <p:sp>
        <p:nvSpPr>
          <p:cNvPr id="4" name="Rectangle 3">
            <a:extLst>
              <a:ext uri="{FF2B5EF4-FFF2-40B4-BE49-F238E27FC236}">
                <a16:creationId xmlns:a16="http://schemas.microsoft.com/office/drawing/2014/main" id="{00D37142-C0E4-674B-9FB2-FFCFD1A5A4DB}"/>
              </a:ext>
            </a:extLst>
          </p:cNvPr>
          <p:cNvSpPr/>
          <p:nvPr/>
        </p:nvSpPr>
        <p:spPr>
          <a:xfrm>
            <a:off x="248530" y="216305"/>
            <a:ext cx="10250311" cy="670333"/>
          </a:xfrm>
          <a:prstGeom prst="rect">
            <a:avLst/>
          </a:prstGeom>
          <a:noFill/>
          <a:ln w="66675" cap="flat">
            <a:solidFill>
              <a:srgbClr val="E4103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778914" hangingPunct="0"/>
            <a:endParaRPr lang="en-US" sz="3467">
              <a:solidFill>
                <a:srgbClr val="FFFFFF"/>
              </a:solidFill>
              <a:latin typeface="Calibri"/>
              <a:sym typeface="Helvetica Light"/>
            </a:endParaRPr>
          </a:p>
        </p:txBody>
      </p:sp>
      <p:sp>
        <p:nvSpPr>
          <p:cNvPr id="5" name="Shape 232">
            <a:extLst>
              <a:ext uri="{FF2B5EF4-FFF2-40B4-BE49-F238E27FC236}">
                <a16:creationId xmlns:a16="http://schemas.microsoft.com/office/drawing/2014/main" id="{DE6E580C-A373-CB4B-8D86-0AC3B04600F0}"/>
              </a:ext>
            </a:extLst>
          </p:cNvPr>
          <p:cNvSpPr txBox="1">
            <a:spLocks/>
          </p:cNvSpPr>
          <p:nvPr/>
        </p:nvSpPr>
        <p:spPr>
          <a:xfrm>
            <a:off x="8017229" y="6004243"/>
            <a:ext cx="4041423" cy="417213"/>
          </a:xfrm>
          <a:prstGeom prst="rect">
            <a:avLst/>
          </a:prstGeom>
        </p:spPr>
        <p:txBody>
          <a:bodyPr lIns="0" tIns="0" rIns="0" bIns="0" anchor="t">
            <a:normAutofit fontScale="97500"/>
          </a:bodyPr>
          <a:lstStyle>
            <a:lvl1pPr algn="ctr" defTabSz="352043" rtl="0" eaLnBrk="1" latinLnBrk="0" hangingPunct="1">
              <a:spcBef>
                <a:spcPct val="0"/>
              </a:spcBef>
              <a:buNone/>
              <a:defRPr sz="4466" kern="1200">
                <a:solidFill>
                  <a:srgbClr val="1C191A"/>
                </a:solidFill>
                <a:latin typeface="+mj-lt"/>
                <a:ea typeface="+mj-ea"/>
                <a:cs typeface="+mj-cs"/>
              </a:defRPr>
            </a:lvl1pPr>
          </a:lstStyle>
          <a:p>
            <a:pPr defTabSz="469379"/>
            <a:r>
              <a:rPr lang="en-US" sz="1333" b="1">
                <a:solidFill>
                  <a:srgbClr val="E41034"/>
                </a:solidFill>
                <a:latin typeface="Open Sans"/>
              </a:rPr>
              <a:t>Source: Congressional Management Foundation</a:t>
            </a:r>
          </a:p>
        </p:txBody>
      </p:sp>
    </p:spTree>
    <p:extLst>
      <p:ext uri="{BB962C8B-B14F-4D97-AF65-F5344CB8AC3E}">
        <p14:creationId xmlns:p14="http://schemas.microsoft.com/office/powerpoint/2010/main" val="238533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1352388" y="80051"/>
            <a:ext cx="8811027" cy="1185964"/>
          </a:xfrm>
        </p:spPr>
        <p:txBody>
          <a:bodyPr>
            <a:noAutofit/>
          </a:bodyPr>
          <a:lstStyle/>
          <a:p>
            <a:pPr>
              <a:lnSpc>
                <a:spcPct val="114000"/>
              </a:lnSpc>
              <a:spcAft>
                <a:spcPts val="800"/>
              </a:spcAft>
            </a:pPr>
            <a:r>
              <a:rPr lang="en-US" sz="4000" b="1">
                <a:latin typeface="Open Sans" panose="020B0606030504020204" pitchFamily="34" charset="0"/>
                <a:ea typeface="Open Sans" panose="020B0606030504020204" pitchFamily="34" charset="0"/>
                <a:cs typeface="Open Sans" panose="020B0606030504020204" pitchFamily="34" charset="0"/>
              </a:rPr>
              <a:t>HOUSE Global Request: </a:t>
            </a:r>
          </a:p>
        </p:txBody>
      </p:sp>
      <p:sp>
        <p:nvSpPr>
          <p:cNvPr id="3" name="Rectangle 2">
            <a:extLst>
              <a:ext uri="{FF2B5EF4-FFF2-40B4-BE49-F238E27FC236}">
                <a16:creationId xmlns:a16="http://schemas.microsoft.com/office/drawing/2014/main" id="{8E8E4E46-210C-4F64-99C0-469508C68915}"/>
              </a:ext>
            </a:extLst>
          </p:cNvPr>
          <p:cNvSpPr/>
          <p:nvPr/>
        </p:nvSpPr>
        <p:spPr>
          <a:xfrm>
            <a:off x="5934418" y="3182780"/>
            <a:ext cx="261610" cy="461665"/>
          </a:xfrm>
          <a:prstGeom prst="rect">
            <a:avLst/>
          </a:prstGeom>
        </p:spPr>
        <p:txBody>
          <a:bodyPr wrap="none">
            <a:spAutoFit/>
          </a:bodyPr>
          <a:lstStyle/>
          <a:p>
            <a:r>
              <a:rPr lang="en-US" sz="2400">
                <a:solidFill>
                  <a:srgbClr val="000000"/>
                </a:solidFill>
                <a:latin typeface="Times New Roman" panose="02020603050405020304" pitchFamily="18" charset="0"/>
              </a:rPr>
              <a:t> </a:t>
            </a:r>
            <a:endParaRPr lang="en-US" sz="2400"/>
          </a:p>
        </p:txBody>
      </p:sp>
      <p:sp>
        <p:nvSpPr>
          <p:cNvPr id="7" name="Slide Number Placeholder 6">
            <a:extLst>
              <a:ext uri="{FF2B5EF4-FFF2-40B4-BE49-F238E27FC236}">
                <a16:creationId xmlns:a16="http://schemas.microsoft.com/office/drawing/2014/main" id="{B65156D6-C0F4-4134-9598-27B575561868}"/>
              </a:ext>
            </a:extLst>
          </p:cNvPr>
          <p:cNvSpPr>
            <a:spLocks noGrp="1"/>
          </p:cNvSpPr>
          <p:nvPr>
            <p:ph type="sldNum" sz="quarter" idx="12"/>
          </p:nvPr>
        </p:nvSpPr>
        <p:spPr/>
        <p:txBody>
          <a:bodyPr/>
          <a:lstStyle/>
          <a:p>
            <a:fld id="{307E6868-079E-1649-B8D1-459B42CE4DE3}" type="slidenum">
              <a:rPr lang="en-US" smtClean="0"/>
              <a:t>20</a:t>
            </a:fld>
            <a:endParaRPr lang="en-US"/>
          </a:p>
        </p:txBody>
      </p:sp>
      <p:sp>
        <p:nvSpPr>
          <p:cNvPr id="8" name="Rectangle 7">
            <a:extLst>
              <a:ext uri="{FF2B5EF4-FFF2-40B4-BE49-F238E27FC236}">
                <a16:creationId xmlns:a16="http://schemas.microsoft.com/office/drawing/2014/main" id="{D3798DCD-4B17-894A-8A93-08FA1C53F5D9}"/>
              </a:ext>
            </a:extLst>
          </p:cNvPr>
          <p:cNvSpPr/>
          <p:nvPr/>
        </p:nvSpPr>
        <p:spPr>
          <a:xfrm>
            <a:off x="121186" y="881349"/>
            <a:ext cx="12070813" cy="5760359"/>
          </a:xfrm>
          <a:prstGeom prst="rect">
            <a:avLst/>
          </a:prstGeom>
        </p:spPr>
        <p:txBody>
          <a:bodyPr wrap="square">
            <a:spAutoFit/>
          </a:bodyPr>
          <a:lstStyle/>
          <a:p>
            <a:pPr>
              <a:lnSpc>
                <a:spcPct val="114000"/>
              </a:lnSpc>
              <a:spcAft>
                <a:spcPts val="800"/>
              </a:spcAft>
            </a:pPr>
            <a:endParaRPr lang="en-US" sz="40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As you reach out to House Leadership (Speak personally to Speaker Pelosi and/or Minority Leader McCarthy), will you support at least $12- $20 billion in foreign aid – that includes: </a:t>
            </a: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	</a:t>
            </a:r>
            <a:r>
              <a:rPr lang="en-US" sz="2200">
                <a:latin typeface="Open Sans" panose="020B0606030504020204" pitchFamily="34" charset="0"/>
                <a:ea typeface="Open Sans" panose="020B0606030504020204" pitchFamily="34" charset="0"/>
                <a:cs typeface="Open Sans" panose="020B0606030504020204" pitchFamily="34" charset="0"/>
              </a:rPr>
              <a:t>o $4 billion over 2 years for the Global Fund </a:t>
            </a:r>
          </a:p>
          <a:p>
            <a:pPr lvl="1">
              <a:lnSpc>
                <a:spcPct val="114000"/>
              </a:lnSpc>
              <a:spcAft>
                <a:spcPts val="800"/>
              </a:spcAft>
            </a:pPr>
            <a:r>
              <a:rPr lang="en-US" sz="2200">
                <a:latin typeface="Open Sans" panose="020B0606030504020204" pitchFamily="34" charset="0"/>
                <a:ea typeface="Open Sans" panose="020B0606030504020204" pitchFamily="34" charset="0"/>
                <a:cs typeface="Open Sans" panose="020B0606030504020204" pitchFamily="34" charset="0"/>
              </a:rPr>
              <a:t>	o Increase in our support for </a:t>
            </a:r>
            <a:r>
              <a:rPr lang="en-US" sz="2200" err="1">
                <a:latin typeface="Open Sans" panose="020B0606030504020204" pitchFamily="34" charset="0"/>
                <a:ea typeface="Open Sans" panose="020B0606030504020204" pitchFamily="34" charset="0"/>
                <a:cs typeface="Open Sans" panose="020B0606030504020204" pitchFamily="34" charset="0"/>
              </a:rPr>
              <a:t>Gavi’s</a:t>
            </a:r>
            <a:r>
              <a:rPr lang="en-US" sz="2200">
                <a:latin typeface="Open Sans" panose="020B0606030504020204" pitchFamily="34" charset="0"/>
                <a:ea typeface="Open Sans" panose="020B0606030504020204" pitchFamily="34" charset="0"/>
                <a:cs typeface="Open Sans" panose="020B0606030504020204" pitchFamily="34" charset="0"/>
              </a:rPr>
              <a:t> immunization efforts </a:t>
            </a:r>
          </a:p>
          <a:p>
            <a:pPr lvl="1">
              <a:lnSpc>
                <a:spcPct val="114000"/>
              </a:lnSpc>
              <a:spcAft>
                <a:spcPts val="800"/>
              </a:spcAft>
            </a:pPr>
            <a:r>
              <a:rPr lang="en-US" sz="2200">
                <a:latin typeface="Open Sans" panose="020B0606030504020204" pitchFamily="34" charset="0"/>
                <a:ea typeface="Open Sans" panose="020B0606030504020204" pitchFamily="34" charset="0"/>
                <a:cs typeface="Open Sans" panose="020B0606030504020204" pitchFamily="34" charset="0"/>
              </a:rPr>
              <a:t>	o $2 billion to address hunger/ famine-relief, with at least $500 million to address 			the crisis of malnutrition and wasting.</a:t>
            </a:r>
            <a:endParaRPr lang="en-US" sz="280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Will you join Reps. Lois Frankel (D-FL)/Francis Rooney (R-FL) letter to urge House Leadership to address the global pandemic by including foreign aid in any next emergency response legislation? </a:t>
            </a:r>
          </a:p>
          <a:p>
            <a:pPr lvl="1">
              <a:lnSpc>
                <a:spcPct val="114000"/>
              </a:lnSpc>
              <a:spcAft>
                <a:spcPts val="800"/>
              </a:spcAft>
            </a:pPr>
            <a:endParaRPr lang="en-US" sz="22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521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21</a:t>
            </a:fld>
            <a:endParaRPr lang="en-US">
              <a:solidFill>
                <a:prstClr val="white"/>
              </a:solidFill>
            </a:endParaRPr>
          </a:p>
        </p:txBody>
      </p:sp>
      <p:sp>
        <p:nvSpPr>
          <p:cNvPr id="5" name="Rectangle 4"/>
          <p:cNvSpPr/>
          <p:nvPr/>
        </p:nvSpPr>
        <p:spPr>
          <a:xfrm>
            <a:off x="4059042" y="2831505"/>
            <a:ext cx="6735337" cy="830997"/>
          </a:xfrm>
          <a:prstGeom prst="rect">
            <a:avLst/>
          </a:prstGeom>
        </p:spPr>
        <p:txBody>
          <a:bodyPr wrap="square">
            <a:spAutoFit/>
          </a:bodyPr>
          <a:lstStyle/>
          <a:p>
            <a:r>
              <a:rPr lang="en-US" sz="4800" b="1">
                <a:solidFill>
                  <a:prstClr val="white"/>
                </a:solidFill>
                <a:latin typeface="Open Sans" panose="020B0606030504020204" pitchFamily="34" charset="0"/>
                <a:ea typeface="Open Sans" panose="020B0606030504020204" pitchFamily="34" charset="0"/>
                <a:cs typeface="Open Sans" panose="020B0606030504020204" pitchFamily="34" charset="0"/>
              </a:rPr>
              <a:t>QUESTIONS? </a:t>
            </a:r>
            <a:endParaRPr lang="en-US" sz="4800">
              <a:solidFill>
                <a:prstClr val="white"/>
              </a:solidFill>
            </a:endParaRPr>
          </a:p>
        </p:txBody>
      </p:sp>
      <p:pic>
        <p:nvPicPr>
          <p:cNvPr id="6" name="Picture 5"/>
          <p:cNvPicPr/>
          <p:nvPr/>
        </p:nvPicPr>
        <p:blipFill rotWithShape="1">
          <a:blip r:embed="rId3"/>
          <a:srcRect l="13286" t="19157" r="59614" b="4788"/>
          <a:stretch/>
        </p:blipFill>
        <p:spPr bwMode="auto">
          <a:xfrm>
            <a:off x="1784196" y="13112"/>
            <a:ext cx="7627434" cy="70693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041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100" b="1">
                <a:latin typeface="Open Sans" panose="020B0606030504020204" pitchFamily="34" charset="0"/>
                <a:ea typeface="Open Sans" panose="020B0606030504020204" pitchFamily="34" charset="0"/>
                <a:cs typeface="Open Sans" panose="020B0606030504020204" pitchFamily="34" charset="0"/>
              </a:rPr>
              <a:t>Background Documents: </a:t>
            </a:r>
            <a:br>
              <a:rPr lang="en-US" sz="6000">
                <a:latin typeface="Open Sans" panose="020B0606030504020204" pitchFamily="34" charset="0"/>
                <a:ea typeface="Open Sans" panose="020B0606030504020204" pitchFamily="34" charset="0"/>
                <a:cs typeface="Open Sans" panose="020B0606030504020204" pitchFamily="34" charset="0"/>
              </a:rPr>
            </a:b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0675" y="1200839"/>
            <a:ext cx="11141725" cy="4925325"/>
          </a:xfrm>
        </p:spPr>
        <p:txBody>
          <a:bodyPr>
            <a:noAutofit/>
          </a:bodyPr>
          <a:lstStyle/>
          <a:p>
            <a:pPr marL="0" indent="0">
              <a:lnSpc>
                <a:spcPct val="114000"/>
              </a:lnSpc>
              <a:spcAft>
                <a:spcPts val="800"/>
              </a:spcAft>
              <a:buNone/>
            </a:pPr>
            <a:r>
              <a:rPr lang="en-US" sz="2800" b="1">
                <a:latin typeface="Open Sans" panose="020B0606030504020204" pitchFamily="34" charset="0"/>
                <a:ea typeface="Open Sans" panose="020B0606030504020204" pitchFamily="34" charset="0"/>
                <a:cs typeface="Open Sans" panose="020B0606030504020204" pitchFamily="34" charset="0"/>
              </a:rPr>
              <a:t>EVERY OFFICE HOUSE or SENATE:</a:t>
            </a: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“Global Response Needed for Global Pandemic”</a:t>
            </a:r>
          </a:p>
          <a:p>
            <a:pPr marL="0" indent="0">
              <a:lnSpc>
                <a:spcPct val="114000"/>
              </a:lnSpc>
              <a:spcAft>
                <a:spcPts val="800"/>
              </a:spcAft>
              <a:buNone/>
            </a:pPr>
            <a:r>
              <a:rPr lang="en-US" sz="2800" b="1">
                <a:latin typeface="Open Sans" panose="020B0606030504020204" pitchFamily="34" charset="0"/>
                <a:ea typeface="Open Sans" panose="020B0606030504020204" pitchFamily="34" charset="0"/>
                <a:cs typeface="Open Sans" panose="020B0606030504020204" pitchFamily="34" charset="0"/>
              </a:rPr>
              <a:t>HOUSE: </a:t>
            </a: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Reps. Frankel/Rooney Letter to Leadership on Global Emergency Response </a:t>
            </a:r>
          </a:p>
          <a:p>
            <a:pPr marL="0" indent="0">
              <a:lnSpc>
                <a:spcPct val="114000"/>
              </a:lnSpc>
              <a:spcAft>
                <a:spcPts val="800"/>
              </a:spcAft>
              <a:buNone/>
            </a:pPr>
            <a:r>
              <a:rPr lang="en-US" sz="2800" b="1">
                <a:latin typeface="Open Sans" panose="020B0606030504020204" pitchFamily="34" charset="0"/>
                <a:ea typeface="Open Sans" panose="020B0606030504020204" pitchFamily="34" charset="0"/>
                <a:cs typeface="Open Sans" panose="020B0606030504020204" pitchFamily="34" charset="0"/>
              </a:rPr>
              <a:t>FOR REPUBLICAN SENATE: </a:t>
            </a:r>
          </a:p>
          <a:p>
            <a:r>
              <a:rPr lang="en-US" sz="2800" i="1">
                <a:latin typeface="Open Sans" panose="020B0606030504020204" pitchFamily="34" charset="0"/>
                <a:ea typeface="Open Sans" panose="020B0606030504020204" pitchFamily="34" charset="0"/>
                <a:cs typeface="Open Sans" panose="020B0606030504020204" pitchFamily="34" charset="0"/>
              </a:rPr>
              <a:t>Sens. Rubio/Cardin Letter to Leadership on Global COVID-19 efforts – if you need a copy, please email </a:t>
            </a:r>
            <a:r>
              <a:rPr lang="en-US" sz="2800" i="1">
                <a:latin typeface="Open Sans" panose="020B0606030504020204" pitchFamily="34" charset="0"/>
                <a:ea typeface="Open Sans" panose="020B0606030504020204" pitchFamily="34" charset="0"/>
                <a:cs typeface="Open Sans" panose="020B0606030504020204" pitchFamily="34" charset="0"/>
                <a:hlinkClick r:id="rId2"/>
              </a:rPr>
              <a:t>cnicovich@results.org</a:t>
            </a:r>
            <a:r>
              <a:rPr lang="en-US" sz="2800" i="1">
                <a:latin typeface="Open Sans" panose="020B0606030504020204" pitchFamily="34" charset="0"/>
                <a:ea typeface="Open Sans" panose="020B0606030504020204" pitchFamily="34" charset="0"/>
                <a:cs typeface="Open Sans" panose="020B0606030504020204" pitchFamily="34" charset="0"/>
              </a:rPr>
              <a:t> . </a:t>
            </a:r>
          </a:p>
        </p:txBody>
      </p:sp>
      <p:sp>
        <p:nvSpPr>
          <p:cNvPr id="4" name="Slide Number Placeholder 3"/>
          <p:cNvSpPr>
            <a:spLocks noGrp="1"/>
          </p:cNvSpPr>
          <p:nvPr>
            <p:ph type="sldNum" sz="quarter" idx="12"/>
          </p:nvPr>
        </p:nvSpPr>
        <p:spPr/>
        <p:txBody>
          <a:bodyPr/>
          <a:lstStyle/>
          <a:p>
            <a:fld id="{307E6868-079E-1649-B8D1-459B42CE4DE3}" type="slidenum">
              <a:rPr lang="en-US" smtClean="0"/>
              <a:t>22</a:t>
            </a:fld>
            <a:endParaRPr lang="en-US"/>
          </a:p>
        </p:txBody>
      </p:sp>
    </p:spTree>
    <p:extLst>
      <p:ext uri="{BB962C8B-B14F-4D97-AF65-F5344CB8AC3E}">
        <p14:creationId xmlns:p14="http://schemas.microsoft.com/office/powerpoint/2010/main" val="3729000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23</a:t>
            </a:fld>
            <a:endParaRPr lang="en-US">
              <a:solidFill>
                <a:prstClr val="white"/>
              </a:solidFill>
            </a:endParaRPr>
          </a:p>
        </p:txBody>
      </p:sp>
      <p:sp>
        <p:nvSpPr>
          <p:cNvPr id="9" name="TextBox 8">
            <a:extLst>
              <a:ext uri="{FF2B5EF4-FFF2-40B4-BE49-F238E27FC236}">
                <a16:creationId xmlns:a16="http://schemas.microsoft.com/office/drawing/2014/main" id="{75F8DDB6-E1E6-4E67-8260-83AECCDA6AEF}"/>
              </a:ext>
            </a:extLst>
          </p:cNvPr>
          <p:cNvSpPr txBox="1"/>
          <p:nvPr/>
        </p:nvSpPr>
        <p:spPr>
          <a:xfrm>
            <a:off x="906965" y="2114719"/>
            <a:ext cx="9781819" cy="381642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Engage:</a:t>
            </a:r>
            <a:r>
              <a:rPr lang="en-US" sz="4000">
                <a:solidFill>
                  <a:schemeClr val="bg1"/>
                </a:solidFill>
                <a:latin typeface="Open Sans" panose="020B0606030504020204" pitchFamily="34" charset="0"/>
                <a:ea typeface="Open Sans" panose="020B0606030504020204" pitchFamily="34" charset="0"/>
                <a:cs typeface="Open Sans" panose="020B0606030504020204" pitchFamily="34" charset="0"/>
              </a:rPr>
              <a:t> The impact of the COVID-19 global pandemic is still unfolding, but the global economy is suffering, while strict lockdown measures are forcing millions of people around the world to stay at home. </a:t>
            </a:r>
          </a:p>
        </p:txBody>
      </p:sp>
      <p:sp>
        <p:nvSpPr>
          <p:cNvPr id="5" name="Rectangle 4"/>
          <p:cNvSpPr/>
          <p:nvPr/>
        </p:nvSpPr>
        <p:spPr>
          <a:xfrm>
            <a:off x="1880839" y="378237"/>
            <a:ext cx="8534400" cy="830997"/>
          </a:xfrm>
          <a:prstGeom prst="rect">
            <a:avLst/>
          </a:prstGeom>
        </p:spPr>
        <p:txBody>
          <a:bodyPr wrap="square">
            <a:spAutoFit/>
          </a:bodyPr>
          <a:lstStyle/>
          <a:p>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Review: Global Laser Talk</a:t>
            </a:r>
            <a:endParaRPr lang="en-US" sz="4800">
              <a:solidFill>
                <a:schemeClr val="bg1"/>
              </a:solidFill>
            </a:endParaRPr>
          </a:p>
        </p:txBody>
      </p:sp>
    </p:spTree>
    <p:extLst>
      <p:ext uri="{BB962C8B-B14F-4D97-AF65-F5344CB8AC3E}">
        <p14:creationId xmlns:p14="http://schemas.microsoft.com/office/powerpoint/2010/main" val="2219356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24</a:t>
            </a:fld>
            <a:endParaRPr lang="en-US">
              <a:solidFill>
                <a:prstClr val="white"/>
              </a:solidFill>
            </a:endParaRPr>
          </a:p>
        </p:txBody>
      </p:sp>
      <p:sp>
        <p:nvSpPr>
          <p:cNvPr id="9" name="TextBox 8">
            <a:extLst>
              <a:ext uri="{FF2B5EF4-FFF2-40B4-BE49-F238E27FC236}">
                <a16:creationId xmlns:a16="http://schemas.microsoft.com/office/drawing/2014/main" id="{75F8DDB6-E1E6-4E67-8260-83AECCDA6AEF}"/>
              </a:ext>
            </a:extLst>
          </p:cNvPr>
          <p:cNvSpPr txBox="1"/>
          <p:nvPr/>
        </p:nvSpPr>
        <p:spPr>
          <a:xfrm>
            <a:off x="825191" y="1650381"/>
            <a:ext cx="9863594" cy="443198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Problem:</a:t>
            </a:r>
            <a:r>
              <a:rPr lang="en-US" sz="4000">
                <a:solidFill>
                  <a:schemeClr val="bg1"/>
                </a:solidFill>
                <a:latin typeface="Open Sans" panose="020B0606030504020204" pitchFamily="34" charset="0"/>
                <a:ea typeface="Open Sans" panose="020B0606030504020204" pitchFamily="34" charset="0"/>
                <a:cs typeface="Open Sans" panose="020B0606030504020204" pitchFamily="34" charset="0"/>
              </a:rPr>
              <a:t> Although the virus has caused near universal disruption, it’s countries and communities facing poverty that face the greatest risks. A new World Bank estimate suggests that COVID-19 could drive over 70 million people into extreme poverty in 2020.</a:t>
            </a:r>
          </a:p>
        </p:txBody>
      </p:sp>
      <p:sp>
        <p:nvSpPr>
          <p:cNvPr id="5" name="Rectangle 4"/>
          <p:cNvSpPr/>
          <p:nvPr/>
        </p:nvSpPr>
        <p:spPr>
          <a:xfrm>
            <a:off x="1880839" y="378237"/>
            <a:ext cx="8534400" cy="830997"/>
          </a:xfrm>
          <a:prstGeom prst="rect">
            <a:avLst/>
          </a:prstGeom>
        </p:spPr>
        <p:txBody>
          <a:bodyPr wrap="square">
            <a:spAutoFit/>
          </a:bodyPr>
          <a:lstStyle/>
          <a:p>
            <a:r>
              <a:rPr lang="en-US" sz="4800" b="1">
                <a:solidFill>
                  <a:prstClr val="white"/>
                </a:solidFill>
                <a:latin typeface="Open Sans" panose="020B0606030504020204" pitchFamily="34" charset="0"/>
                <a:ea typeface="Open Sans" panose="020B0606030504020204" pitchFamily="34" charset="0"/>
                <a:cs typeface="Open Sans" panose="020B0606030504020204" pitchFamily="34" charset="0"/>
              </a:rPr>
              <a:t>Review: Global Laser Talk</a:t>
            </a:r>
            <a:endParaRPr lang="en-US" sz="4800">
              <a:solidFill>
                <a:prstClr val="white"/>
              </a:solidFill>
            </a:endParaRPr>
          </a:p>
        </p:txBody>
      </p:sp>
    </p:spTree>
    <p:extLst>
      <p:ext uri="{BB962C8B-B14F-4D97-AF65-F5344CB8AC3E}">
        <p14:creationId xmlns:p14="http://schemas.microsoft.com/office/powerpoint/2010/main" val="198668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25</a:t>
            </a:fld>
            <a:endParaRPr lang="en-US">
              <a:solidFill>
                <a:prstClr val="white"/>
              </a:solidFill>
            </a:endParaRPr>
          </a:p>
        </p:txBody>
      </p:sp>
      <p:sp>
        <p:nvSpPr>
          <p:cNvPr id="9" name="TextBox 8">
            <a:extLst>
              <a:ext uri="{FF2B5EF4-FFF2-40B4-BE49-F238E27FC236}">
                <a16:creationId xmlns:a16="http://schemas.microsoft.com/office/drawing/2014/main" id="{75F8DDB6-E1E6-4E67-8260-83AECCDA6AEF}"/>
              </a:ext>
            </a:extLst>
          </p:cNvPr>
          <p:cNvSpPr txBox="1"/>
          <p:nvPr/>
        </p:nvSpPr>
        <p:spPr>
          <a:xfrm>
            <a:off x="527824" y="1405054"/>
            <a:ext cx="10586225" cy="504753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3200" b="1">
                <a:solidFill>
                  <a:prstClr val="white"/>
                </a:solidFill>
                <a:latin typeface="Open Sans" panose="020B0606030504020204" pitchFamily="34" charset="0"/>
                <a:ea typeface="Open Sans" panose="020B0606030504020204" pitchFamily="34" charset="0"/>
                <a:cs typeface="Open Sans" panose="020B0606030504020204" pitchFamily="34" charset="0"/>
              </a:rPr>
              <a:t>Illustrate or Inform: </a:t>
            </a:r>
            <a:r>
              <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rPr>
              <a:t>Since COVID-19 restrictions were put in place – tens of millions of infants are missing the health basics – such as immunization and growth monitoring. We are seeing outbreaks of diphtheria, measles, and cholera. The World Food Program has modelled a doubling of world hunger. Wasting, an acute form of malnutrition, now threatens the lives of over 1 million children. And, without additional resources, over 1.4 million additional people are at risk of dying of tuberculosis.</a:t>
            </a:r>
          </a:p>
        </p:txBody>
      </p:sp>
      <p:sp>
        <p:nvSpPr>
          <p:cNvPr id="5" name="Rectangle 4"/>
          <p:cNvSpPr/>
          <p:nvPr/>
        </p:nvSpPr>
        <p:spPr>
          <a:xfrm>
            <a:off x="1880839" y="378237"/>
            <a:ext cx="8534400" cy="830997"/>
          </a:xfrm>
          <a:prstGeom prst="rect">
            <a:avLst/>
          </a:prstGeom>
        </p:spPr>
        <p:txBody>
          <a:bodyPr wrap="square">
            <a:spAutoFit/>
          </a:bodyPr>
          <a:lstStyle/>
          <a:p>
            <a:r>
              <a:rPr lang="en-US" sz="4800" b="1">
                <a:solidFill>
                  <a:prstClr val="white"/>
                </a:solidFill>
                <a:latin typeface="Open Sans" panose="020B0606030504020204" pitchFamily="34" charset="0"/>
                <a:ea typeface="Open Sans" panose="020B0606030504020204" pitchFamily="34" charset="0"/>
                <a:cs typeface="Open Sans" panose="020B0606030504020204" pitchFamily="34" charset="0"/>
              </a:rPr>
              <a:t>Review: Global Laser Talk</a:t>
            </a:r>
            <a:endParaRPr lang="en-US" sz="4800">
              <a:solidFill>
                <a:prstClr val="white"/>
              </a:solidFill>
            </a:endParaRPr>
          </a:p>
        </p:txBody>
      </p:sp>
    </p:spTree>
    <p:extLst>
      <p:ext uri="{BB962C8B-B14F-4D97-AF65-F5344CB8AC3E}">
        <p14:creationId xmlns:p14="http://schemas.microsoft.com/office/powerpoint/2010/main" val="221984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26</a:t>
            </a:fld>
            <a:endParaRPr lang="en-US">
              <a:solidFill>
                <a:prstClr val="white"/>
              </a:solidFill>
            </a:endParaRPr>
          </a:p>
        </p:txBody>
      </p:sp>
      <p:sp>
        <p:nvSpPr>
          <p:cNvPr id="9" name="TextBox 8">
            <a:extLst>
              <a:ext uri="{FF2B5EF4-FFF2-40B4-BE49-F238E27FC236}">
                <a16:creationId xmlns:a16="http://schemas.microsoft.com/office/drawing/2014/main" id="{75F8DDB6-E1E6-4E67-8260-83AECCDA6AEF}"/>
              </a:ext>
            </a:extLst>
          </p:cNvPr>
          <p:cNvSpPr txBox="1"/>
          <p:nvPr/>
        </p:nvSpPr>
        <p:spPr>
          <a:xfrm>
            <a:off x="245327" y="1209235"/>
            <a:ext cx="11946674" cy="538609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3200" b="1">
                <a:solidFill>
                  <a:prstClr val="white"/>
                </a:solidFill>
                <a:latin typeface="Open Sans" panose="020B0606030504020204" pitchFamily="34" charset="0"/>
                <a:ea typeface="Open Sans" panose="020B0606030504020204" pitchFamily="34" charset="0"/>
                <a:cs typeface="Open Sans" panose="020B0606030504020204" pitchFamily="34" charset="0"/>
              </a:rPr>
              <a:t>Call to Action: </a:t>
            </a:r>
            <a:r>
              <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rPr>
              <a:t>The country- and community-level response will be critical, but Congress should require a global response be included in any emergency response bill.  Will you speak to Leadership to address the global pandemic by including at least $12-20 billion for foreign aid in any next legislation?</a:t>
            </a:r>
            <a:r>
              <a:rPr lang="en-US" sz="4000">
                <a:solidFill>
                  <a:prstClr val="white"/>
                </a:solidFill>
                <a:latin typeface="Open Sans" panose="020B0606030504020204" pitchFamily="34" charset="0"/>
                <a:ea typeface="Open Sans" panose="020B0606030504020204" pitchFamily="34" charset="0"/>
                <a:cs typeface="Open Sans" panose="020B0606030504020204" pitchFamily="34" charset="0"/>
              </a:rPr>
              <a:t> </a:t>
            </a:r>
          </a:p>
          <a:p>
            <a:endParaRPr lang="en-US" sz="200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r>
              <a:rPr lang="en-US" sz="2400">
                <a:solidFill>
                  <a:prstClr val="white"/>
                </a:solidFill>
                <a:latin typeface="Open Sans" panose="020B0606030504020204" pitchFamily="34" charset="0"/>
                <a:ea typeface="Open Sans" panose="020B0606030504020204" pitchFamily="34" charset="0"/>
                <a:cs typeface="Open Sans" panose="020B0606030504020204" pitchFamily="34" charset="0"/>
              </a:rPr>
              <a:t>As you reach out to leadership, will you support at least: </a:t>
            </a:r>
          </a:p>
          <a:p>
            <a:endParaRPr lang="en-US" sz="260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600">
                <a:solidFill>
                  <a:prstClr val="white"/>
                </a:solidFill>
                <a:latin typeface="Open Sans" panose="020B0606030504020204" pitchFamily="34" charset="0"/>
                <a:ea typeface="Open Sans" panose="020B0606030504020204" pitchFamily="34" charset="0"/>
                <a:cs typeface="Open Sans" panose="020B0606030504020204" pitchFamily="34" charset="0"/>
              </a:rPr>
              <a:t>$4 billion over 2 years for the Global Fund to Fight AIDS, TB, and Malaria</a:t>
            </a:r>
          </a:p>
          <a:p>
            <a:pPr marL="342900" indent="-342900">
              <a:buFont typeface="Arial" panose="020B0604020202020204" pitchFamily="34" charset="0"/>
              <a:buChar char="•"/>
            </a:pPr>
            <a:r>
              <a:rPr lang="en-US" sz="2600">
                <a:solidFill>
                  <a:prstClr val="white"/>
                </a:solidFill>
                <a:latin typeface="Open Sans" panose="020B0606030504020204" pitchFamily="34" charset="0"/>
                <a:ea typeface="Open Sans" panose="020B0606030504020204" pitchFamily="34" charset="0"/>
                <a:cs typeface="Open Sans" panose="020B0606030504020204" pitchFamily="34" charset="0"/>
              </a:rPr>
              <a:t>Increase support for </a:t>
            </a:r>
            <a:r>
              <a:rPr lang="en-US" sz="2600" err="1">
                <a:solidFill>
                  <a:prstClr val="white"/>
                </a:solidFill>
                <a:latin typeface="Open Sans" panose="020B0606030504020204" pitchFamily="34" charset="0"/>
                <a:ea typeface="Open Sans" panose="020B0606030504020204" pitchFamily="34" charset="0"/>
                <a:cs typeface="Open Sans" panose="020B0606030504020204" pitchFamily="34" charset="0"/>
              </a:rPr>
              <a:t>Gavi</a:t>
            </a:r>
            <a:r>
              <a:rPr lang="en-US" sz="2600">
                <a:solidFill>
                  <a:prstClr val="white"/>
                </a:solidFill>
                <a:latin typeface="Open Sans" panose="020B0606030504020204" pitchFamily="34" charset="0"/>
                <a:ea typeface="Open Sans" panose="020B0606030504020204" pitchFamily="34" charset="0"/>
                <a:cs typeface="Open Sans" panose="020B0606030504020204" pitchFamily="34" charset="0"/>
              </a:rPr>
              <a:t>, the Vaccine Alliance’s immunization efforts</a:t>
            </a:r>
          </a:p>
          <a:p>
            <a:pPr marL="342900" indent="-342900">
              <a:buFont typeface="Arial" panose="020B0604020202020204" pitchFamily="34" charset="0"/>
              <a:buChar char="•"/>
            </a:pPr>
            <a:r>
              <a:rPr lang="en-US" sz="2600">
                <a:solidFill>
                  <a:prstClr val="white"/>
                </a:solidFill>
                <a:latin typeface="Open Sans" panose="020B0606030504020204" pitchFamily="34" charset="0"/>
                <a:ea typeface="Open Sans" panose="020B0606030504020204" pitchFamily="34" charset="0"/>
                <a:cs typeface="Open Sans" panose="020B0606030504020204" pitchFamily="34" charset="0"/>
              </a:rPr>
              <a:t>$2 billion to address hunger/famine-relief, with at least $500 million to address the crisis of child malnutrition and wasting. </a:t>
            </a:r>
          </a:p>
        </p:txBody>
      </p:sp>
      <p:sp>
        <p:nvSpPr>
          <p:cNvPr id="5" name="Rectangle 4"/>
          <p:cNvSpPr/>
          <p:nvPr/>
        </p:nvSpPr>
        <p:spPr>
          <a:xfrm>
            <a:off x="1880839" y="378237"/>
            <a:ext cx="8534400" cy="830997"/>
          </a:xfrm>
          <a:prstGeom prst="rect">
            <a:avLst/>
          </a:prstGeom>
        </p:spPr>
        <p:txBody>
          <a:bodyPr wrap="square">
            <a:spAutoFit/>
          </a:bodyPr>
          <a:lstStyle/>
          <a:p>
            <a:r>
              <a:rPr lang="en-US" sz="4800" b="1">
                <a:solidFill>
                  <a:prstClr val="white"/>
                </a:solidFill>
                <a:latin typeface="Open Sans" panose="020B0606030504020204" pitchFamily="34" charset="0"/>
                <a:ea typeface="Open Sans" panose="020B0606030504020204" pitchFamily="34" charset="0"/>
                <a:cs typeface="Open Sans" panose="020B0606030504020204" pitchFamily="34" charset="0"/>
              </a:rPr>
              <a:t>Review: Global Laser Talk</a:t>
            </a:r>
            <a:endParaRPr lang="en-US" sz="4800">
              <a:solidFill>
                <a:prstClr val="white"/>
              </a:solidFill>
            </a:endParaRPr>
          </a:p>
        </p:txBody>
      </p:sp>
    </p:spTree>
    <p:extLst>
      <p:ext uri="{BB962C8B-B14F-4D97-AF65-F5344CB8AC3E}">
        <p14:creationId xmlns:p14="http://schemas.microsoft.com/office/powerpoint/2010/main" val="134659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996C6-938F-415C-BD0F-9FF644D90C3F}"/>
              </a:ext>
            </a:extLst>
          </p:cNvPr>
          <p:cNvSpPr>
            <a:spLocks noGrp="1"/>
          </p:cNvSpPr>
          <p:nvPr>
            <p:ph type="sldNum" sz="quarter" idx="12"/>
          </p:nvPr>
        </p:nvSpPr>
        <p:spPr/>
        <p:txBody>
          <a:bodyPr/>
          <a:lstStyle/>
          <a:p>
            <a:pPr>
              <a:defRPr/>
            </a:pPr>
            <a:fld id="{307E6868-079E-1649-B8D1-459B42CE4DE3}" type="slidenum">
              <a:rPr lang="en-US" dirty="0" smtClean="0">
                <a:solidFill>
                  <a:prstClr val="white"/>
                </a:solidFill>
              </a:rPr>
              <a:pPr>
                <a:defRPr/>
              </a:pPr>
              <a:t>27</a:t>
            </a:fld>
            <a:endParaRPr lang="en-US">
              <a:solidFill>
                <a:prstClr val="white"/>
              </a:solidFill>
            </a:endParaRPr>
          </a:p>
        </p:txBody>
      </p:sp>
      <p:sp>
        <p:nvSpPr>
          <p:cNvPr id="5" name="Rectangle 4"/>
          <p:cNvSpPr/>
          <p:nvPr/>
        </p:nvSpPr>
        <p:spPr>
          <a:xfrm>
            <a:off x="4059042" y="2831505"/>
            <a:ext cx="6735337" cy="830997"/>
          </a:xfrm>
          <a:prstGeom prst="rect">
            <a:avLst/>
          </a:prstGeom>
        </p:spPr>
        <p:txBody>
          <a:bodyPr wrap="square">
            <a:spAutoFit/>
          </a:bodyPr>
          <a:lstStyle/>
          <a:p>
            <a:r>
              <a:rPr lang="en-US" sz="4800">
                <a:solidFill>
                  <a:prstClr val="white"/>
                </a:solidFill>
                <a:latin typeface="Open Sans" panose="020B0606030504020204" pitchFamily="34" charset="0"/>
                <a:ea typeface="Open Sans" panose="020B0606030504020204" pitchFamily="34" charset="0"/>
                <a:cs typeface="Open Sans" panose="020B0606030504020204" pitchFamily="34" charset="0"/>
              </a:rPr>
              <a:t>QUESTIONS? </a:t>
            </a:r>
            <a:endParaRPr lang="en-US" sz="4800">
              <a:solidFill>
                <a:prstClr val="white"/>
              </a:solidFill>
            </a:endParaRPr>
          </a:p>
        </p:txBody>
      </p:sp>
    </p:spTree>
    <p:extLst>
      <p:ext uri="{BB962C8B-B14F-4D97-AF65-F5344CB8AC3E}">
        <p14:creationId xmlns:p14="http://schemas.microsoft.com/office/powerpoint/2010/main" val="323347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quarter" idx="1"/>
          </p:nvPr>
        </p:nvSpPr>
        <p:spPr>
          <a:xfrm>
            <a:off x="1" y="1385813"/>
            <a:ext cx="11456609" cy="4352168"/>
          </a:xfrm>
        </p:spPr>
        <p:txBody>
          <a:bodyPr>
            <a:noAutofit/>
          </a:bodyPr>
          <a:lstStyle/>
          <a:p>
            <a:pPr marL="800080" lvl="1" indent="-266693">
              <a:lnSpc>
                <a:spcPct val="134000"/>
              </a:lnSpc>
              <a:spcBef>
                <a:spcPct val="0"/>
              </a:spcBef>
              <a:spcAft>
                <a:spcPts val="800"/>
              </a:spcAft>
              <a:buFont typeface="Arial" panose="020B0604020202020204" pitchFamily="34" charset="0"/>
              <a:buChar char="•"/>
            </a:pPr>
            <a:r>
              <a:rPr lang="en-US" altLang="en-US" sz="2667">
                <a:latin typeface="Open Sans" panose="020B0606030504020204" pitchFamily="34" charset="0"/>
                <a:ea typeface="Open Sans" panose="020B0606030504020204" pitchFamily="34" charset="0"/>
                <a:cs typeface="Open Sans" panose="020B0606030504020204" pitchFamily="34" charset="0"/>
              </a:rPr>
              <a:t>IC resources: </a:t>
            </a:r>
            <a:r>
              <a:rPr lang="en-US" altLang="en-US" sz="2667">
                <a:solidFill>
                  <a:srgbClr val="58585B"/>
                </a:solidFill>
                <a:latin typeface="Open Sans" panose="020B0606030504020204" pitchFamily="34" charset="0"/>
                <a:ea typeface="Open Sans" panose="020B0606030504020204" pitchFamily="34" charset="0"/>
                <a:cs typeface="Open Sans" panose="020B0606030504020204" pitchFamily="34" charset="0"/>
                <a:hlinkClick r:id="rId3"/>
              </a:rPr>
              <a:t>https://results.org/resources/2020-international-conference-resources/</a:t>
            </a:r>
            <a:r>
              <a:rPr lang="en-US" altLang="en-US" sz="2667">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800080" lvl="1" indent="-266693">
              <a:lnSpc>
                <a:spcPct val="134000"/>
              </a:lnSpc>
              <a:spcBef>
                <a:spcPct val="0"/>
              </a:spcBef>
              <a:spcAft>
                <a:spcPts val="800"/>
              </a:spcAft>
              <a:buFont typeface="Arial" panose="020B0604020202020204" pitchFamily="34" charset="0"/>
              <a:buChar char="•"/>
            </a:pPr>
            <a:r>
              <a:rPr lang="en-US" altLang="en-US" sz="2667">
                <a:latin typeface="Open Sans" panose="020B0606030504020204" pitchFamily="34" charset="0"/>
                <a:ea typeface="Open Sans" panose="020B0606030504020204" pitchFamily="34" charset="0"/>
                <a:cs typeface="Open Sans" panose="020B0606030504020204" pitchFamily="34" charset="0"/>
              </a:rPr>
              <a:t>Planning a Virtual Lobby meeting training: </a:t>
            </a:r>
            <a:r>
              <a:rPr lang="en-US" altLang="en-US" sz="2667">
                <a:solidFill>
                  <a:srgbClr val="58585B"/>
                </a:solidFill>
                <a:latin typeface="Open Sans" panose="020B0606030504020204" pitchFamily="34" charset="0"/>
                <a:ea typeface="Open Sans" panose="020B0606030504020204" pitchFamily="34" charset="0"/>
                <a:cs typeface="Open Sans" panose="020B0606030504020204" pitchFamily="34" charset="0"/>
                <a:hlinkClick r:id="rId4"/>
              </a:rPr>
              <a:t>https://results.org/resources/planning-virtual-lobby-meetings-with-members-of-congress/</a:t>
            </a:r>
            <a:r>
              <a:rPr lang="en-US" altLang="en-US" sz="2667">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800080" lvl="1" indent="-266693">
              <a:lnSpc>
                <a:spcPct val="134000"/>
              </a:lnSpc>
              <a:spcBef>
                <a:spcPct val="0"/>
              </a:spcBef>
              <a:spcAft>
                <a:spcPts val="800"/>
              </a:spcAft>
              <a:buFont typeface="Arial" panose="020B0604020202020204" pitchFamily="34" charset="0"/>
              <a:buChar char="•"/>
            </a:pPr>
            <a:r>
              <a:rPr lang="en-US" altLang="en-US" sz="2667">
                <a:latin typeface="Open Sans" panose="020B0606030504020204" pitchFamily="34" charset="0"/>
                <a:ea typeface="Open Sans" panose="020B0606030504020204" pitchFamily="34" charset="0"/>
                <a:cs typeface="Open Sans" panose="020B0606030504020204" pitchFamily="34" charset="0"/>
              </a:rPr>
              <a:t>How to use Zoom for online meetings training: </a:t>
            </a:r>
            <a:r>
              <a:rPr lang="en-US" altLang="en-US" sz="2667">
                <a:solidFill>
                  <a:srgbClr val="58585B"/>
                </a:solidFill>
                <a:latin typeface="Open Sans" panose="020B0606030504020204" pitchFamily="34" charset="0"/>
                <a:ea typeface="Open Sans" panose="020B0606030504020204" pitchFamily="34" charset="0"/>
                <a:cs typeface="Open Sans" panose="020B0606030504020204" pitchFamily="34" charset="0"/>
                <a:hlinkClick r:id="rId5"/>
              </a:rPr>
              <a:t>https://results.org/resources/how-to-organize-remote-meetings-with-zoom-and-phone/</a:t>
            </a:r>
            <a:r>
              <a:rPr lang="en-US" altLang="en-US" sz="2667">
                <a:solidFill>
                  <a:srgbClr val="58585B"/>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73731" name="Rectangle 2"/>
          <p:cNvSpPr>
            <a:spLocks noGrp="1" noChangeArrowheads="1"/>
          </p:cNvSpPr>
          <p:nvPr>
            <p:ph type="title"/>
          </p:nvPr>
        </p:nvSpPr>
        <p:spPr>
          <a:xfrm>
            <a:off x="1285726" y="241074"/>
            <a:ext cx="8385175" cy="728663"/>
          </a:xfrm>
        </p:spPr>
        <p:txBody>
          <a:bodyPr>
            <a:noAutofit/>
          </a:bodyPr>
          <a:lstStyle/>
          <a:p>
            <a:pPr eaLnBrk="1" hangingPunct="1"/>
            <a:r>
              <a:rPr lang="en-US" altLang="en-US" sz="4000" b="1">
                <a:solidFill>
                  <a:srgbClr val="D50032"/>
                </a:solidFill>
                <a:latin typeface="Open Sans" panose="020B0606030504020204" pitchFamily="34" charset="0"/>
                <a:ea typeface="Open Sans" panose="020B0606030504020204" pitchFamily="34" charset="0"/>
                <a:cs typeface="Open Sans" panose="020B0606030504020204" pitchFamily="34" charset="0"/>
              </a:rPr>
              <a:t>Resources</a:t>
            </a:r>
          </a:p>
        </p:txBody>
      </p:sp>
      <p:sp>
        <p:nvSpPr>
          <p:cNvPr id="5" name="Slide Number Placeholder 6">
            <a:extLst>
              <a:ext uri="{FF2B5EF4-FFF2-40B4-BE49-F238E27FC236}">
                <a16:creationId xmlns:a16="http://schemas.microsoft.com/office/drawing/2014/main" id="{E4196636-37E6-4E4B-BAEB-E477A5C2AA05}"/>
              </a:ext>
            </a:extLst>
          </p:cNvPr>
          <p:cNvSpPr>
            <a:spLocks noGrp="1"/>
          </p:cNvSpPr>
          <p:nvPr>
            <p:ph type="sldNum" sz="quarter" idx="12"/>
          </p:nvPr>
        </p:nvSpPr>
        <p:spPr>
          <a:xfrm>
            <a:off x="0" y="13112"/>
            <a:ext cx="609600" cy="365125"/>
          </a:xfrm>
        </p:spPr>
        <p:txBody>
          <a:bodyPr/>
          <a:lstStyle/>
          <a:p>
            <a:fld id="{307E6868-079E-1649-B8D1-459B42CE4DE3}" type="slidenum">
              <a:rPr lang="en-US" smtClean="0">
                <a:solidFill>
                  <a:srgbClr val="000000">
                    <a:tint val="75000"/>
                  </a:srgbClr>
                </a:solidFill>
              </a:rPr>
              <a:pPr/>
              <a:t>28</a:t>
            </a:fld>
            <a:endParaRPr lang="en-US">
              <a:solidFill>
                <a:srgbClr val="000000">
                  <a:tint val="75000"/>
                </a:srgbClr>
              </a:solidFill>
            </a:endParaRPr>
          </a:p>
        </p:txBody>
      </p:sp>
    </p:spTree>
    <p:extLst>
      <p:ext uri="{BB962C8B-B14F-4D97-AF65-F5344CB8AC3E}">
        <p14:creationId xmlns:p14="http://schemas.microsoft.com/office/powerpoint/2010/main" val="158092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quarter" idx="1"/>
          </p:nvPr>
        </p:nvSpPr>
        <p:spPr>
          <a:xfrm>
            <a:off x="1" y="1076175"/>
            <a:ext cx="11456609" cy="4352168"/>
          </a:xfrm>
        </p:spPr>
        <p:txBody>
          <a:bodyPr>
            <a:noAutofit/>
          </a:bodyPr>
          <a:lstStyle/>
          <a:p>
            <a:pPr marL="800080" lvl="1" indent="-266693">
              <a:lnSpc>
                <a:spcPct val="134000"/>
              </a:lnSpc>
              <a:spcBef>
                <a:spcPct val="0"/>
              </a:spcBef>
              <a:spcAft>
                <a:spcPts val="800"/>
              </a:spcAft>
              <a:buFont typeface="Arial" panose="020B0604020202020204" pitchFamily="34" charset="0"/>
              <a:buChar char="•"/>
            </a:pPr>
            <a:r>
              <a:rPr lang="en-US" altLang="en-US" sz="3200">
                <a:latin typeface="Open Sans" panose="020B0606030504020204" pitchFamily="34" charset="0"/>
                <a:ea typeface="Open Sans" panose="020B0606030504020204" pitchFamily="34" charset="0"/>
                <a:cs typeface="Open Sans" panose="020B0606030504020204" pitchFamily="34" charset="0"/>
              </a:rPr>
              <a:t>Monday, June 22</a:t>
            </a:r>
          </a:p>
          <a:p>
            <a:pPr marL="1333467" lvl="2" indent="-266693">
              <a:lnSpc>
                <a:spcPct val="134000"/>
              </a:lnSpc>
              <a:spcBef>
                <a:spcPct val="0"/>
              </a:spcBef>
              <a:spcAft>
                <a:spcPts val="800"/>
              </a:spcAft>
              <a:buFont typeface="Arial" panose="020B0604020202020204" pitchFamily="34" charset="0"/>
              <a:buChar char="•"/>
            </a:pPr>
            <a:r>
              <a:rPr lang="en-US" altLang="en-US">
                <a:latin typeface="Open Sans" panose="020B0606030504020204" pitchFamily="34" charset="0"/>
                <a:ea typeface="Open Sans" panose="020B0606030504020204" pitchFamily="34" charset="0"/>
                <a:cs typeface="Open Sans" panose="020B0606030504020204" pitchFamily="34" charset="0"/>
              </a:rPr>
              <a:t>10am-12pm ET</a:t>
            </a:r>
          </a:p>
          <a:p>
            <a:pPr marL="1333467" lvl="2" indent="-266693">
              <a:lnSpc>
                <a:spcPct val="134000"/>
              </a:lnSpc>
              <a:spcBef>
                <a:spcPct val="0"/>
              </a:spcBef>
              <a:spcAft>
                <a:spcPts val="800"/>
              </a:spcAft>
              <a:buFont typeface="Arial" panose="020B0604020202020204" pitchFamily="34" charset="0"/>
              <a:buChar char="•"/>
            </a:pPr>
            <a:r>
              <a:rPr lang="en-US" altLang="en-US">
                <a:latin typeface="Open Sans" panose="020B0606030504020204" pitchFamily="34" charset="0"/>
                <a:ea typeface="Open Sans" panose="020B0606030504020204" pitchFamily="34" charset="0"/>
                <a:cs typeface="Open Sans" panose="020B0606030504020204" pitchFamily="34" charset="0"/>
              </a:rPr>
              <a:t>2-4pm ET</a:t>
            </a:r>
          </a:p>
          <a:p>
            <a:pPr marL="1333467" lvl="2" indent="-266693">
              <a:lnSpc>
                <a:spcPct val="134000"/>
              </a:lnSpc>
              <a:spcBef>
                <a:spcPct val="0"/>
              </a:spcBef>
              <a:spcAft>
                <a:spcPts val="800"/>
              </a:spcAft>
              <a:buFont typeface="Arial" panose="020B0604020202020204" pitchFamily="34" charset="0"/>
              <a:buChar char="•"/>
            </a:pPr>
            <a:r>
              <a:rPr lang="en-US" altLang="en-US">
                <a:latin typeface="Open Sans" panose="020B0606030504020204" pitchFamily="34" charset="0"/>
                <a:ea typeface="Open Sans" panose="020B0606030504020204" pitchFamily="34" charset="0"/>
                <a:cs typeface="Open Sans" panose="020B0606030504020204" pitchFamily="34" charset="0"/>
              </a:rPr>
              <a:t>7-9pm ET</a:t>
            </a:r>
          </a:p>
          <a:p>
            <a:pPr marL="531271" lvl="2" indent="0">
              <a:lnSpc>
                <a:spcPct val="134000"/>
              </a:lnSpc>
              <a:spcBef>
                <a:spcPct val="0"/>
              </a:spcBef>
              <a:spcAft>
                <a:spcPts val="800"/>
              </a:spcAft>
              <a:buNone/>
              <a:tabLst>
                <a:tab pos="531271" algn="l"/>
              </a:tabLst>
            </a:pPr>
            <a:r>
              <a:rPr lang="en-US">
                <a:latin typeface="Open Sans" panose="020B0606030504020204" pitchFamily="34" charset="0"/>
                <a:ea typeface="Open Sans" panose="020B0606030504020204" pitchFamily="34" charset="0"/>
                <a:cs typeface="Open Sans" panose="020B0606030504020204" pitchFamily="34" charset="0"/>
              </a:rPr>
              <a:t>Link: </a:t>
            </a:r>
            <a:r>
              <a:rPr lang="en-US" u="sng">
                <a:latin typeface="Open Sans" panose="020B0606030504020204" pitchFamily="34" charset="0"/>
                <a:ea typeface="Open Sans" panose="020B0606030504020204" pitchFamily="34" charset="0"/>
                <a:cs typeface="Open Sans" panose="020B0606030504020204" pitchFamily="34" charset="0"/>
                <a:hlinkClick r:id="rId3"/>
              </a:rPr>
              <a:t>https://results.zoom.us/j/97487242006</a:t>
            </a:r>
            <a:br>
              <a:rPr lang="en-US">
                <a:latin typeface="Open Sans" panose="020B0606030504020204" pitchFamily="34" charset="0"/>
                <a:ea typeface="Open Sans" panose="020B0606030504020204" pitchFamily="34" charset="0"/>
                <a:cs typeface="Open Sans" panose="020B0606030504020204" pitchFamily="34" charset="0"/>
              </a:rPr>
            </a:br>
            <a:r>
              <a:rPr lang="en-US">
                <a:latin typeface="Open Sans" panose="020B0606030504020204" pitchFamily="34" charset="0"/>
                <a:ea typeface="Open Sans" panose="020B0606030504020204" pitchFamily="34" charset="0"/>
                <a:cs typeface="Open Sans" panose="020B0606030504020204" pitchFamily="34" charset="0"/>
              </a:rPr>
              <a:t>Meeting ID: 974 8724 2006</a:t>
            </a:r>
            <a:br>
              <a:rPr lang="en-US">
                <a:latin typeface="Open Sans" panose="020B0606030504020204" pitchFamily="34" charset="0"/>
                <a:ea typeface="Open Sans" panose="020B0606030504020204" pitchFamily="34" charset="0"/>
                <a:cs typeface="Open Sans" panose="020B0606030504020204" pitchFamily="34" charset="0"/>
              </a:rPr>
            </a:br>
            <a:r>
              <a:rPr lang="en-US" sz="2133">
                <a:latin typeface="Open Sans" panose="020B0606030504020204" pitchFamily="34" charset="0"/>
                <a:ea typeface="Open Sans" panose="020B0606030504020204" pitchFamily="34" charset="0"/>
                <a:cs typeface="Open Sans" panose="020B0606030504020204" pitchFamily="34" charset="0"/>
              </a:rPr>
              <a:t>(Password in your email inbox. Make sure to check your spam folder.)</a:t>
            </a:r>
            <a:br>
              <a:rPr lang="en-US" sz="2133">
                <a:latin typeface="Open Sans" panose="020B0606030504020204" pitchFamily="34" charset="0"/>
                <a:ea typeface="Open Sans" panose="020B0606030504020204" pitchFamily="34" charset="0"/>
                <a:cs typeface="Open Sans" panose="020B0606030504020204" pitchFamily="34" charset="0"/>
              </a:rPr>
            </a:br>
            <a:endParaRPr lang="en-US" altLang="en-US" sz="2133">
              <a:solidFill>
                <a:srgbClr val="5858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731" name="Rectangle 2"/>
          <p:cNvSpPr>
            <a:spLocks noGrp="1" noChangeArrowheads="1"/>
          </p:cNvSpPr>
          <p:nvPr>
            <p:ph type="title"/>
          </p:nvPr>
        </p:nvSpPr>
        <p:spPr>
          <a:xfrm>
            <a:off x="1285726" y="241074"/>
            <a:ext cx="8385175" cy="728663"/>
          </a:xfrm>
        </p:spPr>
        <p:txBody>
          <a:bodyPr>
            <a:noAutofit/>
          </a:bodyPr>
          <a:lstStyle/>
          <a:p>
            <a:pPr eaLnBrk="1" hangingPunct="1"/>
            <a:r>
              <a:rPr lang="en-US" altLang="en-US" sz="4000" b="1">
                <a:solidFill>
                  <a:srgbClr val="D50032"/>
                </a:solidFill>
                <a:latin typeface="Open Sans" panose="020B0606030504020204" pitchFamily="34" charset="0"/>
                <a:ea typeface="Open Sans" panose="020B0606030504020204" pitchFamily="34" charset="0"/>
                <a:cs typeface="Open Sans" panose="020B0606030504020204" pitchFamily="34" charset="0"/>
              </a:rPr>
              <a:t>Staff office hours</a:t>
            </a:r>
          </a:p>
        </p:txBody>
      </p:sp>
      <p:sp>
        <p:nvSpPr>
          <p:cNvPr id="5" name="Slide Number Placeholder 6">
            <a:extLst>
              <a:ext uri="{FF2B5EF4-FFF2-40B4-BE49-F238E27FC236}">
                <a16:creationId xmlns:a16="http://schemas.microsoft.com/office/drawing/2014/main" id="{E4196636-37E6-4E4B-BAEB-E477A5C2AA05}"/>
              </a:ext>
            </a:extLst>
          </p:cNvPr>
          <p:cNvSpPr>
            <a:spLocks noGrp="1"/>
          </p:cNvSpPr>
          <p:nvPr>
            <p:ph type="sldNum" sz="quarter" idx="12"/>
          </p:nvPr>
        </p:nvSpPr>
        <p:spPr>
          <a:xfrm>
            <a:off x="0" y="13112"/>
            <a:ext cx="609600" cy="365125"/>
          </a:xfrm>
        </p:spPr>
        <p:txBody>
          <a:bodyPr/>
          <a:lstStyle/>
          <a:p>
            <a:fld id="{307E6868-079E-1649-B8D1-459B42CE4DE3}" type="slidenum">
              <a:rPr lang="en-US" smtClean="0"/>
              <a:t>29</a:t>
            </a:fld>
            <a:endParaRPr lang="en-US"/>
          </a:p>
        </p:txBody>
      </p:sp>
    </p:spTree>
    <p:extLst>
      <p:ext uri="{BB962C8B-B14F-4D97-AF65-F5344CB8AC3E}">
        <p14:creationId xmlns:p14="http://schemas.microsoft.com/office/powerpoint/2010/main" val="417807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8D6385E-6101-41A5-A728-2380E50DF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97" y="185352"/>
            <a:ext cx="8729212" cy="65525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29D4CFF-3CBC-4D2D-8998-D47C77F26F13}"/>
              </a:ext>
            </a:extLst>
          </p:cNvPr>
          <p:cNvSpPr>
            <a:spLocks noGrp="1"/>
          </p:cNvSpPr>
          <p:nvPr>
            <p:ph type="sldNum" sz="quarter" idx="12"/>
          </p:nvPr>
        </p:nvSpPr>
        <p:spPr>
          <a:xfrm>
            <a:off x="0" y="2790"/>
            <a:ext cx="609600" cy="365125"/>
          </a:xfrm>
        </p:spPr>
        <p:txBody>
          <a:bodyPr anchor="ctr">
            <a:normAutofit/>
          </a:bodyPr>
          <a:lstStyle/>
          <a:p>
            <a:pPr>
              <a:spcAft>
                <a:spcPts val="600"/>
              </a:spcAft>
            </a:pPr>
            <a:fld id="{307E6868-079E-1649-B8D1-459B42CE4DE3}" type="slidenum">
              <a:rPr lang="en-US" smtClean="0"/>
              <a:pPr>
                <a:spcAft>
                  <a:spcPts val="600"/>
                </a:spcAft>
              </a:pPr>
              <a:t>3</a:t>
            </a:fld>
            <a:endParaRPr lang="en-US"/>
          </a:p>
        </p:txBody>
      </p:sp>
    </p:spTree>
    <p:extLst>
      <p:ext uri="{BB962C8B-B14F-4D97-AF65-F5344CB8AC3E}">
        <p14:creationId xmlns:p14="http://schemas.microsoft.com/office/powerpoint/2010/main" val="77545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1" y="4498623"/>
            <a:ext cx="12191999" cy="7797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1600"/>
              </a:spcAft>
              <a:buClrTx/>
              <a:buSzTx/>
              <a:buFontTx/>
              <a:buNone/>
              <a:tabLst/>
              <a:defRPr/>
            </a:pPr>
            <a:r>
              <a:rPr kumimoji="0" lang="en-US" sz="4250" b="1" i="0" u="none" strike="noStrike" kern="1200" cap="none" spc="0" normalizeH="0" baseline="0" noProof="0">
                <a:ln>
                  <a:noFill/>
                </a:ln>
                <a:solidFill>
                  <a:prstClr val="white"/>
                </a:solidFill>
                <a:effectLst/>
                <a:uLnTx/>
                <a:uFillTx/>
                <a:latin typeface="Open Sans"/>
                <a:ea typeface="+mn-ea"/>
                <a:cs typeface="+mn-cs"/>
              </a:rPr>
              <a:t>Thank you!</a:t>
            </a:r>
            <a:endParaRPr kumimoji="0" lang="en-US" sz="1800" b="0" i="0" u="none" strike="noStrike" kern="1200" cap="none" spc="0" normalizeH="0" baseline="0" noProof="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870551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quarter" idx="1"/>
          </p:nvPr>
        </p:nvSpPr>
        <p:spPr>
          <a:xfrm>
            <a:off x="1" y="1076175"/>
            <a:ext cx="11456609" cy="4352168"/>
          </a:xfrm>
        </p:spPr>
        <p:txBody>
          <a:bodyPr>
            <a:noAutofit/>
          </a:bodyPr>
          <a:lstStyle/>
          <a:p>
            <a:pPr marL="533387" lvl="1" indent="0">
              <a:lnSpc>
                <a:spcPct val="114000"/>
              </a:lnSpc>
              <a:spcBef>
                <a:spcPct val="0"/>
              </a:spcBef>
              <a:spcAft>
                <a:spcPts val="800"/>
              </a:spcAft>
              <a:buNone/>
            </a:pPr>
            <a:r>
              <a:rPr lang="en-US" altLang="en-US" b="1">
                <a:latin typeface="Open Sans" panose="020B0606030504020204" pitchFamily="34" charset="0"/>
                <a:ea typeface="Open Sans" panose="020B0606030504020204" pitchFamily="34" charset="0"/>
                <a:cs typeface="Open Sans" panose="020B0606030504020204" pitchFamily="34" charset="0"/>
              </a:rPr>
              <a:t>3:15-3:30pm ET: Break</a:t>
            </a:r>
          </a:p>
          <a:p>
            <a:pPr marL="533387" lvl="1" indent="0">
              <a:lnSpc>
                <a:spcPct val="114000"/>
              </a:lnSpc>
              <a:spcBef>
                <a:spcPct val="0"/>
              </a:spcBef>
              <a:spcAft>
                <a:spcPts val="800"/>
              </a:spcAft>
              <a:buNone/>
            </a:pPr>
            <a:r>
              <a:rPr lang="en-US" altLang="en-US" b="1">
                <a:latin typeface="Open Sans" panose="020B0606030504020204" pitchFamily="34" charset="0"/>
                <a:ea typeface="Open Sans" panose="020B0606030504020204" pitchFamily="34" charset="0"/>
                <a:cs typeface="Open Sans" panose="020B0606030504020204" pitchFamily="34" charset="0"/>
              </a:rPr>
              <a:t>3:30-4:00pm ET: Workshop Block</a:t>
            </a:r>
          </a:p>
          <a:p>
            <a:pPr marL="1371566" lvl="1" indent="-609585">
              <a:lnSpc>
                <a:spcPct val="114000"/>
              </a:lnSpc>
              <a:spcBef>
                <a:spcPct val="0"/>
              </a:spcBef>
              <a:spcAft>
                <a:spcPts val="800"/>
              </a:spcAft>
              <a:buFont typeface="Arial" panose="020B0604020202020204" pitchFamily="34" charset="0"/>
              <a:buChar char="•"/>
            </a:pPr>
            <a:r>
              <a:rPr lang="en-US" altLang="en-US">
                <a:latin typeface="Open Sans" panose="020B0606030504020204" pitchFamily="34" charset="0"/>
                <a:ea typeface="Open Sans" panose="020B0606030504020204" pitchFamily="34" charset="0"/>
                <a:cs typeface="Open Sans" panose="020B0606030504020204" pitchFamily="34" charset="0"/>
              </a:rPr>
              <a:t>Media Lab: Letters to the Editor 101</a:t>
            </a:r>
          </a:p>
          <a:p>
            <a:pPr marL="1371566" lvl="1" indent="-609585">
              <a:lnSpc>
                <a:spcPct val="114000"/>
              </a:lnSpc>
              <a:spcBef>
                <a:spcPct val="0"/>
              </a:spcBef>
              <a:spcAft>
                <a:spcPts val="800"/>
              </a:spcAft>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Wanted: Talent Scouts &amp; Coaches to Grow the Movement to End Poverty</a:t>
            </a:r>
          </a:p>
          <a:p>
            <a:pPr marL="1371566" lvl="1" indent="-609585">
              <a:lnSpc>
                <a:spcPct val="114000"/>
              </a:lnSpc>
              <a:spcBef>
                <a:spcPct val="0"/>
              </a:spcBef>
              <a:spcAft>
                <a:spcPts val="800"/>
              </a:spcAft>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Open Office Hours for Advocates</a:t>
            </a:r>
          </a:p>
          <a:p>
            <a:pPr marL="533387" lvl="1" indent="0">
              <a:lnSpc>
                <a:spcPct val="114000"/>
              </a:lnSpc>
              <a:spcBef>
                <a:spcPct val="0"/>
              </a:spcBef>
              <a:spcAft>
                <a:spcPts val="800"/>
              </a:spcAft>
              <a:buNone/>
            </a:pPr>
            <a:r>
              <a:rPr lang="en-US" sz="2667">
                <a:latin typeface="Open Sans" panose="020B0606030504020204" pitchFamily="34" charset="0"/>
                <a:ea typeface="Open Sans" panose="020B0606030504020204" pitchFamily="34" charset="0"/>
                <a:cs typeface="Open Sans" panose="020B0606030504020204" pitchFamily="34" charset="0"/>
              </a:rPr>
              <a:t>Find login numbers in the Conference agenda: </a:t>
            </a:r>
            <a:r>
              <a:rPr lang="en-US" sz="2667">
                <a:latin typeface="Open Sans" panose="020B0606030504020204" pitchFamily="34" charset="0"/>
                <a:ea typeface="Open Sans" panose="020B0606030504020204" pitchFamily="34" charset="0"/>
                <a:cs typeface="Open Sans" panose="020B0606030504020204" pitchFamily="34" charset="0"/>
                <a:hlinkClick r:id="rId3"/>
              </a:rPr>
              <a:t>https://results.org/conference/agenda/</a:t>
            </a:r>
            <a:r>
              <a:rPr lang="en-US" sz="2667">
                <a:latin typeface="Open Sans" panose="020B0606030504020204" pitchFamily="34" charset="0"/>
                <a:ea typeface="Open Sans" panose="020B0606030504020204" pitchFamily="34" charset="0"/>
                <a:cs typeface="Open Sans" panose="020B0606030504020204" pitchFamily="34" charset="0"/>
              </a:rPr>
              <a:t> </a:t>
            </a:r>
          </a:p>
          <a:p>
            <a:pPr lvl="1" indent="-457189">
              <a:lnSpc>
                <a:spcPct val="134000"/>
              </a:lnSpc>
              <a:spcBef>
                <a:spcPct val="0"/>
              </a:spcBef>
              <a:spcAft>
                <a:spcPts val="800"/>
              </a:spcAft>
            </a:pPr>
            <a:endParaRPr lang="en-US" alt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73731" name="Rectangle 2"/>
          <p:cNvSpPr>
            <a:spLocks noGrp="1" noChangeArrowheads="1"/>
          </p:cNvSpPr>
          <p:nvPr>
            <p:ph type="title"/>
          </p:nvPr>
        </p:nvSpPr>
        <p:spPr>
          <a:xfrm>
            <a:off x="1285726" y="241074"/>
            <a:ext cx="8385175" cy="728663"/>
          </a:xfrm>
        </p:spPr>
        <p:txBody>
          <a:bodyPr>
            <a:noAutofit/>
          </a:bodyPr>
          <a:lstStyle/>
          <a:p>
            <a:pPr eaLnBrk="1" hangingPunct="1"/>
            <a:r>
              <a:rPr lang="en-US" altLang="en-US" b="1">
                <a:solidFill>
                  <a:srgbClr val="D50032"/>
                </a:solidFill>
                <a:latin typeface="Open Sans" panose="020B0606030504020204" pitchFamily="34" charset="0"/>
                <a:ea typeface="Open Sans" panose="020B0606030504020204" pitchFamily="34" charset="0"/>
                <a:cs typeface="Open Sans" panose="020B0606030504020204" pitchFamily="34" charset="0"/>
              </a:rPr>
              <a:t>UP NEXT!</a:t>
            </a:r>
          </a:p>
        </p:txBody>
      </p:sp>
      <p:sp>
        <p:nvSpPr>
          <p:cNvPr id="5" name="Slide Number Placeholder 6">
            <a:extLst>
              <a:ext uri="{FF2B5EF4-FFF2-40B4-BE49-F238E27FC236}">
                <a16:creationId xmlns:a16="http://schemas.microsoft.com/office/drawing/2014/main" id="{E4196636-37E6-4E4B-BAEB-E477A5C2AA05}"/>
              </a:ext>
            </a:extLst>
          </p:cNvPr>
          <p:cNvSpPr>
            <a:spLocks noGrp="1"/>
          </p:cNvSpPr>
          <p:nvPr>
            <p:ph type="sldNum" sz="quarter" idx="12"/>
          </p:nvPr>
        </p:nvSpPr>
        <p:spPr>
          <a:xfrm>
            <a:off x="0" y="13112"/>
            <a:ext cx="609600" cy="365125"/>
          </a:xfrm>
        </p:spPr>
        <p:txBody>
          <a:bodyPr/>
          <a:lstStyle/>
          <a:p>
            <a:fld id="{307E6868-079E-1649-B8D1-459B42CE4DE3}" type="slidenum">
              <a:rPr lang="en-US" smtClean="0">
                <a:solidFill>
                  <a:srgbClr val="000000">
                    <a:tint val="75000"/>
                  </a:srgbClr>
                </a:solidFill>
              </a:rPr>
              <a:pPr/>
              <a:t>31</a:t>
            </a:fld>
            <a:endParaRPr lang="en-US">
              <a:solidFill>
                <a:srgbClr val="000000">
                  <a:tint val="75000"/>
                </a:srgbClr>
              </a:solidFill>
            </a:endParaRPr>
          </a:p>
        </p:txBody>
      </p:sp>
    </p:spTree>
    <p:extLst>
      <p:ext uri="{BB962C8B-B14F-4D97-AF65-F5344CB8AC3E}">
        <p14:creationId xmlns:p14="http://schemas.microsoft.com/office/powerpoint/2010/main" val="405959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9D4CFF-3CBC-4D2D-8998-D47C77F26F13}"/>
              </a:ext>
            </a:extLst>
          </p:cNvPr>
          <p:cNvSpPr>
            <a:spLocks noGrp="1"/>
          </p:cNvSpPr>
          <p:nvPr>
            <p:ph type="sldNum" sz="quarter" idx="12"/>
          </p:nvPr>
        </p:nvSpPr>
        <p:spPr>
          <a:xfrm>
            <a:off x="0" y="2790"/>
            <a:ext cx="609600" cy="365125"/>
          </a:xfrm>
        </p:spPr>
        <p:txBody>
          <a:bodyPr anchor="ctr">
            <a:normAutofit/>
          </a:bodyPr>
          <a:lstStyle/>
          <a:p>
            <a:pPr>
              <a:spcAft>
                <a:spcPts val="600"/>
              </a:spcAft>
            </a:pPr>
            <a:fld id="{307E6868-079E-1649-B8D1-459B42CE4DE3}" type="slidenum">
              <a:rPr lang="en-US" smtClean="0"/>
              <a:pPr>
                <a:spcAft>
                  <a:spcPts val="600"/>
                </a:spcAft>
              </a:pPr>
              <a:t>4</a:t>
            </a:fld>
            <a:endParaRPr lang="en-US"/>
          </a:p>
        </p:txBody>
      </p:sp>
      <p:pic>
        <p:nvPicPr>
          <p:cNvPr id="5" name="Picture 4" descr="Black Unemployment Rate Has Fallen to Historic Low But Remains Much Higher Than White Rate">
            <a:extLst>
              <a:ext uri="{FF2B5EF4-FFF2-40B4-BE49-F238E27FC236}">
                <a16:creationId xmlns:a16="http://schemas.microsoft.com/office/drawing/2014/main" id="{90FEE1A5-0A86-4DF9-9227-52CDDCCD7C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6811" r="-1604"/>
          <a:stretch/>
        </p:blipFill>
        <p:spPr bwMode="auto">
          <a:xfrm>
            <a:off x="1101436" y="970588"/>
            <a:ext cx="8702735" cy="57003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FEE600E-6C9E-4BC8-A542-B59B3CF75A2D}"/>
              </a:ext>
            </a:extLst>
          </p:cNvPr>
          <p:cNvSpPr>
            <a:spLocks noGrp="1"/>
          </p:cNvSpPr>
          <p:nvPr>
            <p:ph type="title"/>
          </p:nvPr>
        </p:nvSpPr>
        <p:spPr>
          <a:xfrm>
            <a:off x="609600" y="62346"/>
            <a:ext cx="9868655" cy="1143000"/>
          </a:xfrm>
        </p:spPr>
        <p:txBody>
          <a:bodyPr>
            <a:norm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Economic Downturns Not Felt Equally</a:t>
            </a:r>
          </a:p>
        </p:txBody>
      </p:sp>
    </p:spTree>
    <p:extLst>
      <p:ext uri="{BB962C8B-B14F-4D97-AF65-F5344CB8AC3E}">
        <p14:creationId xmlns:p14="http://schemas.microsoft.com/office/powerpoint/2010/main" val="187717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Getting to Leadership Matters</a:t>
            </a:r>
          </a:p>
        </p:txBody>
      </p:sp>
      <p:sp>
        <p:nvSpPr>
          <p:cNvPr id="3" name="Content Placeholder 2"/>
          <p:cNvSpPr>
            <a:spLocks noGrp="1"/>
          </p:cNvSpPr>
          <p:nvPr>
            <p:ph idx="1"/>
          </p:nvPr>
        </p:nvSpPr>
        <p:spPr>
          <a:xfrm>
            <a:off x="7656723" y="1600201"/>
            <a:ext cx="4384713" cy="5020936"/>
          </a:xfrm>
        </p:spPr>
        <p:txBody>
          <a:bodyPr>
            <a:normAutofit/>
          </a:bodyPr>
          <a:lstStyle/>
          <a:p>
            <a:pPr marL="0" indent="0" algn="r">
              <a:buNone/>
            </a:pPr>
            <a:r>
              <a:rPr lang="en-US"/>
              <a:t>Four Corners </a:t>
            </a:r>
          </a:p>
          <a:p>
            <a:pPr marL="0" indent="0" algn="r">
              <a:buNone/>
            </a:pPr>
            <a:r>
              <a:rPr lang="en-US"/>
              <a:t>+ the White House</a:t>
            </a:r>
          </a:p>
          <a:p>
            <a:pPr marL="0" indent="0" algn="r">
              <a:buNone/>
            </a:pPr>
            <a:endParaRPr lang="en-US"/>
          </a:p>
          <a:p>
            <a:pPr marL="0" indent="0" algn="r">
              <a:buNone/>
            </a:pPr>
            <a:r>
              <a:rPr lang="en-US"/>
              <a:t>= Needed for any </a:t>
            </a:r>
          </a:p>
          <a:p>
            <a:pPr marL="0" indent="0" algn="r">
              <a:buNone/>
            </a:pPr>
            <a:r>
              <a:rPr lang="en-US"/>
              <a:t>next emergency response bill</a:t>
            </a:r>
          </a:p>
        </p:txBody>
      </p:sp>
      <p:sp>
        <p:nvSpPr>
          <p:cNvPr id="4" name="Slide Number Placeholder 3"/>
          <p:cNvSpPr>
            <a:spLocks noGrp="1"/>
          </p:cNvSpPr>
          <p:nvPr>
            <p:ph type="sldNum" sz="quarter" idx="12"/>
          </p:nvPr>
        </p:nvSpPr>
        <p:spPr/>
        <p:txBody>
          <a:bodyPr/>
          <a:lstStyle/>
          <a:p>
            <a:fld id="{307E6868-079E-1649-B8D1-459B42CE4DE3}" type="slidenum">
              <a:rPr lang="en-US" smtClean="0"/>
              <a:t>5</a:t>
            </a:fld>
            <a:endParaRPr lang="en-US"/>
          </a:p>
        </p:txBody>
      </p:sp>
      <p:pic>
        <p:nvPicPr>
          <p:cNvPr id="1026" name="Picture 2" descr="In our opinion: Congress can't do anything about mass shootings i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90" y="1379862"/>
            <a:ext cx="7861913" cy="524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1352388" y="80051"/>
            <a:ext cx="8811027" cy="1185964"/>
          </a:xfrm>
        </p:spPr>
        <p:txBody>
          <a:bodyPr>
            <a:noAutofit/>
          </a:bodyPr>
          <a:lstStyle/>
          <a:p>
            <a:pPr>
              <a:lnSpc>
                <a:spcPct val="114000"/>
              </a:lnSpc>
              <a:spcAft>
                <a:spcPts val="800"/>
              </a:spcAft>
            </a:pPr>
            <a:r>
              <a:rPr lang="en-US" sz="4000" b="1">
                <a:latin typeface="Open Sans" panose="020B0606030504020204" pitchFamily="34" charset="0"/>
                <a:ea typeface="Open Sans" panose="020B0606030504020204" pitchFamily="34" charset="0"/>
                <a:cs typeface="Open Sans" panose="020B0606030504020204" pitchFamily="34" charset="0"/>
              </a:rPr>
              <a:t>U.S. Poverty HOUSE Requests: </a:t>
            </a:r>
          </a:p>
        </p:txBody>
      </p:sp>
      <p:sp>
        <p:nvSpPr>
          <p:cNvPr id="3" name="Rectangle 2">
            <a:extLst>
              <a:ext uri="{FF2B5EF4-FFF2-40B4-BE49-F238E27FC236}">
                <a16:creationId xmlns:a16="http://schemas.microsoft.com/office/drawing/2014/main" id="{8E8E4E46-210C-4F64-99C0-469508C68915}"/>
              </a:ext>
            </a:extLst>
          </p:cNvPr>
          <p:cNvSpPr/>
          <p:nvPr/>
        </p:nvSpPr>
        <p:spPr>
          <a:xfrm>
            <a:off x="5934418" y="3182780"/>
            <a:ext cx="261610" cy="461665"/>
          </a:xfrm>
          <a:prstGeom prst="rect">
            <a:avLst/>
          </a:prstGeom>
        </p:spPr>
        <p:txBody>
          <a:bodyPr wrap="none">
            <a:spAutoFit/>
          </a:bodyPr>
          <a:lstStyle/>
          <a:p>
            <a:r>
              <a:rPr lang="en-US" sz="2400">
                <a:solidFill>
                  <a:srgbClr val="000000"/>
                </a:solidFill>
                <a:latin typeface="Times New Roman" panose="02020603050405020304" pitchFamily="18" charset="0"/>
              </a:rPr>
              <a:t> </a:t>
            </a:r>
            <a:endParaRPr lang="en-US" sz="2400"/>
          </a:p>
        </p:txBody>
      </p:sp>
      <p:sp>
        <p:nvSpPr>
          <p:cNvPr id="7" name="Slide Number Placeholder 6">
            <a:extLst>
              <a:ext uri="{FF2B5EF4-FFF2-40B4-BE49-F238E27FC236}">
                <a16:creationId xmlns:a16="http://schemas.microsoft.com/office/drawing/2014/main" id="{B65156D6-C0F4-4134-9598-27B575561868}"/>
              </a:ext>
            </a:extLst>
          </p:cNvPr>
          <p:cNvSpPr>
            <a:spLocks noGrp="1"/>
          </p:cNvSpPr>
          <p:nvPr>
            <p:ph type="sldNum" sz="quarter" idx="12"/>
          </p:nvPr>
        </p:nvSpPr>
        <p:spPr/>
        <p:txBody>
          <a:bodyPr/>
          <a:lstStyle/>
          <a:p>
            <a:fld id="{307E6868-079E-1649-B8D1-459B42CE4DE3}" type="slidenum">
              <a:rPr lang="en-US" smtClean="0"/>
              <a:t>6</a:t>
            </a:fld>
            <a:endParaRPr lang="en-US"/>
          </a:p>
        </p:txBody>
      </p:sp>
      <p:sp>
        <p:nvSpPr>
          <p:cNvPr id="8" name="Rectangle 7">
            <a:extLst>
              <a:ext uri="{FF2B5EF4-FFF2-40B4-BE49-F238E27FC236}">
                <a16:creationId xmlns:a16="http://schemas.microsoft.com/office/drawing/2014/main" id="{D3798DCD-4B17-894A-8A93-08FA1C53F5D9}"/>
              </a:ext>
            </a:extLst>
          </p:cNvPr>
          <p:cNvSpPr/>
          <p:nvPr/>
        </p:nvSpPr>
        <p:spPr>
          <a:xfrm>
            <a:off x="121186" y="881349"/>
            <a:ext cx="12070813" cy="5978688"/>
          </a:xfrm>
          <a:prstGeom prst="rect">
            <a:avLst/>
          </a:prstGeom>
        </p:spPr>
        <p:txBody>
          <a:bodyPr wrap="square">
            <a:spAutoFit/>
          </a:bodyPr>
          <a:lstStyle/>
          <a:p>
            <a:pPr>
              <a:lnSpc>
                <a:spcPct val="114000"/>
              </a:lnSpc>
              <a:spcAft>
                <a:spcPts val="800"/>
              </a:spcAft>
            </a:pPr>
            <a:endParaRPr lang="en-US" sz="280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As you reach out to House Leadership (speak personally to Speaker Pelosi and/or Minority Leader McCarthy), urge them to prioritize the following in emergency response legislation: </a:t>
            </a:r>
          </a:p>
          <a:p>
            <a:pPr marL="457200" indent="-457200">
              <a:lnSpc>
                <a:spcPct val="114000"/>
              </a:lnSpc>
              <a:spcAft>
                <a:spcPts val="8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$100 billion in emergency rental assistance and a national eviction moratorium in the next emergency response legislation</a:t>
            </a:r>
          </a:p>
          <a:p>
            <a:pPr marL="457200" indent="-457200">
              <a:lnSpc>
                <a:spcPct val="114000"/>
              </a:lnSpc>
              <a:spcAft>
                <a:spcPts val="8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Boost the maximum SNAP benefits by 15 percent</a:t>
            </a:r>
          </a:p>
          <a:p>
            <a:pPr marL="457200" indent="-457200">
              <a:lnSpc>
                <a:spcPct val="114000"/>
              </a:lnSpc>
              <a:spcAft>
                <a:spcPts val="8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Expand the EITC and CTC for low-income workers and families</a:t>
            </a: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And, if time/appropriate: will you speak out publicly in support of a refundable renters’ tax credit to help families access affordable housing longer-term?</a:t>
            </a:r>
          </a:p>
        </p:txBody>
      </p:sp>
    </p:spTree>
    <p:extLst>
      <p:ext uri="{BB962C8B-B14F-4D97-AF65-F5344CB8AC3E}">
        <p14:creationId xmlns:p14="http://schemas.microsoft.com/office/powerpoint/2010/main" val="253483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1352388" y="80051"/>
            <a:ext cx="8811027" cy="1185964"/>
          </a:xfrm>
        </p:spPr>
        <p:txBody>
          <a:bodyPr>
            <a:noAutofit/>
          </a:bodyPr>
          <a:lstStyle/>
          <a:p>
            <a:pPr>
              <a:lnSpc>
                <a:spcPct val="114000"/>
              </a:lnSpc>
              <a:spcAft>
                <a:spcPts val="800"/>
              </a:spcAft>
            </a:pPr>
            <a:r>
              <a:rPr lang="en-US" sz="4000" b="1">
                <a:latin typeface="Open Sans" panose="020B0606030504020204" pitchFamily="34" charset="0"/>
                <a:ea typeface="Open Sans" panose="020B0606030504020204" pitchFamily="34" charset="0"/>
                <a:cs typeface="Open Sans" panose="020B0606030504020204" pitchFamily="34" charset="0"/>
              </a:rPr>
              <a:t>U.S. Poverty SENATE Requests: </a:t>
            </a:r>
          </a:p>
        </p:txBody>
      </p:sp>
      <p:sp>
        <p:nvSpPr>
          <p:cNvPr id="3" name="Rectangle 2">
            <a:extLst>
              <a:ext uri="{FF2B5EF4-FFF2-40B4-BE49-F238E27FC236}">
                <a16:creationId xmlns:a16="http://schemas.microsoft.com/office/drawing/2014/main" id="{8E8E4E46-210C-4F64-99C0-469508C68915}"/>
              </a:ext>
            </a:extLst>
          </p:cNvPr>
          <p:cNvSpPr/>
          <p:nvPr/>
        </p:nvSpPr>
        <p:spPr>
          <a:xfrm>
            <a:off x="5934418" y="3182780"/>
            <a:ext cx="261610" cy="461665"/>
          </a:xfrm>
          <a:prstGeom prst="rect">
            <a:avLst/>
          </a:prstGeom>
        </p:spPr>
        <p:txBody>
          <a:bodyPr wrap="none">
            <a:spAutoFit/>
          </a:bodyPr>
          <a:lstStyle/>
          <a:p>
            <a:r>
              <a:rPr lang="en-US" sz="2400">
                <a:solidFill>
                  <a:srgbClr val="000000"/>
                </a:solidFill>
                <a:latin typeface="Times New Roman" panose="02020603050405020304" pitchFamily="18" charset="0"/>
              </a:rPr>
              <a:t> </a:t>
            </a:r>
            <a:endParaRPr lang="en-US" sz="2400"/>
          </a:p>
        </p:txBody>
      </p:sp>
      <p:sp>
        <p:nvSpPr>
          <p:cNvPr id="7" name="Slide Number Placeholder 6">
            <a:extLst>
              <a:ext uri="{FF2B5EF4-FFF2-40B4-BE49-F238E27FC236}">
                <a16:creationId xmlns:a16="http://schemas.microsoft.com/office/drawing/2014/main" id="{B65156D6-C0F4-4134-9598-27B575561868}"/>
              </a:ext>
            </a:extLst>
          </p:cNvPr>
          <p:cNvSpPr>
            <a:spLocks noGrp="1"/>
          </p:cNvSpPr>
          <p:nvPr>
            <p:ph type="sldNum" sz="quarter" idx="12"/>
          </p:nvPr>
        </p:nvSpPr>
        <p:spPr/>
        <p:txBody>
          <a:bodyPr/>
          <a:lstStyle/>
          <a:p>
            <a:fld id="{307E6868-079E-1649-B8D1-459B42CE4DE3}" type="slidenum">
              <a:rPr lang="en-US" smtClean="0"/>
              <a:t>7</a:t>
            </a:fld>
            <a:endParaRPr lang="en-US"/>
          </a:p>
        </p:txBody>
      </p:sp>
      <p:sp>
        <p:nvSpPr>
          <p:cNvPr id="8" name="Rectangle 7">
            <a:extLst>
              <a:ext uri="{FF2B5EF4-FFF2-40B4-BE49-F238E27FC236}">
                <a16:creationId xmlns:a16="http://schemas.microsoft.com/office/drawing/2014/main" id="{D3798DCD-4B17-894A-8A93-08FA1C53F5D9}"/>
              </a:ext>
            </a:extLst>
          </p:cNvPr>
          <p:cNvSpPr/>
          <p:nvPr/>
        </p:nvSpPr>
        <p:spPr>
          <a:xfrm>
            <a:off x="121186" y="881349"/>
            <a:ext cx="12070813" cy="5978688"/>
          </a:xfrm>
          <a:prstGeom prst="rect">
            <a:avLst/>
          </a:prstGeom>
        </p:spPr>
        <p:txBody>
          <a:bodyPr wrap="square">
            <a:spAutoFit/>
          </a:bodyPr>
          <a:lstStyle/>
          <a:p>
            <a:pPr>
              <a:lnSpc>
                <a:spcPct val="114000"/>
              </a:lnSpc>
              <a:spcAft>
                <a:spcPts val="800"/>
              </a:spcAft>
            </a:pPr>
            <a:endParaRPr lang="en-US" sz="280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As you reach out to Senate Leadership (speak personally to Leader McConnell and/or Minority Leader Schumer), urge them to prioritize the following in emergency response legislation: </a:t>
            </a:r>
          </a:p>
          <a:p>
            <a:pPr marL="457200" indent="-457200">
              <a:lnSpc>
                <a:spcPct val="114000"/>
              </a:lnSpc>
              <a:spcAft>
                <a:spcPts val="8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$100 billion in emergency rental assistance and a national eviction moratorium in the next emergency response legislation</a:t>
            </a:r>
          </a:p>
          <a:p>
            <a:pPr marL="457200" indent="-457200">
              <a:lnSpc>
                <a:spcPct val="114000"/>
              </a:lnSpc>
              <a:spcAft>
                <a:spcPts val="8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Boost the maximum SNAP benefits by 15 percent</a:t>
            </a:r>
          </a:p>
          <a:p>
            <a:pPr marL="457200" indent="-457200">
              <a:lnSpc>
                <a:spcPct val="114000"/>
              </a:lnSpc>
              <a:spcAft>
                <a:spcPts val="800"/>
              </a:spcAft>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Expand the EITC and CTC for low-income workers and families</a:t>
            </a:r>
          </a:p>
          <a:p>
            <a:pPr>
              <a:lnSpc>
                <a:spcPct val="114000"/>
              </a:lnSpc>
              <a:spcAft>
                <a:spcPts val="800"/>
              </a:spcAft>
            </a:pPr>
            <a:r>
              <a:rPr lang="en-US" sz="2800">
                <a:latin typeface="Open Sans" panose="020B0606030504020204" pitchFamily="34" charset="0"/>
                <a:ea typeface="Open Sans" panose="020B0606030504020204" pitchFamily="34" charset="0"/>
                <a:cs typeface="Open Sans" panose="020B0606030504020204" pitchFamily="34" charset="0"/>
              </a:rPr>
              <a:t>And, if time/appropriate: will you speak out publicly in support of a refundable renters’ tax credit to help families access affordable housing longer-term?</a:t>
            </a:r>
          </a:p>
        </p:txBody>
      </p:sp>
    </p:spTree>
    <p:extLst>
      <p:ext uri="{BB962C8B-B14F-4D97-AF65-F5344CB8AC3E}">
        <p14:creationId xmlns:p14="http://schemas.microsoft.com/office/powerpoint/2010/main" val="108804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100" b="1">
                <a:latin typeface="Open Sans" panose="020B0606030504020204" pitchFamily="34" charset="0"/>
                <a:ea typeface="Open Sans" panose="020B0606030504020204" pitchFamily="34" charset="0"/>
                <a:cs typeface="Open Sans" panose="020B0606030504020204" pitchFamily="34" charset="0"/>
              </a:rPr>
              <a:t>Background Documents: </a:t>
            </a:r>
            <a:br>
              <a:rPr lang="en-US" sz="6000">
                <a:latin typeface="Open Sans" panose="020B0606030504020204" pitchFamily="34" charset="0"/>
                <a:ea typeface="Open Sans" panose="020B0606030504020204" pitchFamily="34" charset="0"/>
                <a:cs typeface="Open Sans" panose="020B0606030504020204" pitchFamily="34" charset="0"/>
              </a:rPr>
            </a:b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0675" y="1200839"/>
            <a:ext cx="11141725" cy="4925325"/>
          </a:xfrm>
        </p:spPr>
        <p:txBody>
          <a:bodyPr>
            <a:noAutofit/>
          </a:bodyPr>
          <a:lstStyle/>
          <a:p>
            <a:pPr marL="0" indent="0">
              <a:lnSpc>
                <a:spcPct val="114000"/>
              </a:lnSpc>
              <a:spcAft>
                <a:spcPts val="800"/>
              </a:spcAft>
              <a:buNone/>
            </a:pPr>
            <a:r>
              <a:rPr lang="en-US" sz="2800" b="1">
                <a:latin typeface="Open Sans" panose="020B0606030504020204" pitchFamily="34" charset="0"/>
                <a:ea typeface="Open Sans" panose="020B0606030504020204" pitchFamily="34" charset="0"/>
                <a:cs typeface="Open Sans" panose="020B0606030504020204" pitchFamily="34" charset="0"/>
              </a:rPr>
              <a:t>EVERY OFFICE:</a:t>
            </a:r>
          </a:p>
          <a:p>
            <a:r>
              <a:rPr lang="en-US" sz="3600">
                <a:latin typeface="Open Sans" panose="020B0606030504020204" pitchFamily="34" charset="0"/>
                <a:ea typeface="Open Sans" panose="020B0606030504020204" pitchFamily="34" charset="0"/>
                <a:cs typeface="Open Sans" panose="020B0606030504020204" pitchFamily="34" charset="0"/>
                <a:hlinkClick r:id="rId3"/>
              </a:rPr>
              <a:t>Leave Behind: Congress Must Prioritize Housing Measures in Recovery Legislation</a:t>
            </a:r>
            <a:r>
              <a:rPr lang="en-US" sz="3600">
                <a:latin typeface="Open Sans" panose="020B0606030504020204" pitchFamily="34" charset="0"/>
                <a:ea typeface="Open Sans" panose="020B0606030504020204" pitchFamily="34" charset="0"/>
                <a:cs typeface="Open Sans" panose="020B0606030504020204" pitchFamily="34" charset="0"/>
              </a:rPr>
              <a:t> (PDF)</a:t>
            </a:r>
          </a:p>
          <a:p>
            <a:r>
              <a:rPr lang="en-US" sz="3600">
                <a:latin typeface="Open Sans" panose="020B0606030504020204" pitchFamily="34" charset="0"/>
                <a:ea typeface="Open Sans" panose="020B0606030504020204" pitchFamily="34" charset="0"/>
                <a:cs typeface="Open Sans" panose="020B0606030504020204" pitchFamily="34" charset="0"/>
                <a:hlinkClick r:id="rId4"/>
              </a:rPr>
              <a:t>Leave Behind: Boost Food Security by Increasing SNAP</a:t>
            </a:r>
            <a:r>
              <a:rPr lang="en-US" sz="3600">
                <a:latin typeface="Open Sans" panose="020B0606030504020204" pitchFamily="34" charset="0"/>
                <a:ea typeface="Open Sans" panose="020B0606030504020204" pitchFamily="34" charset="0"/>
                <a:cs typeface="Open Sans" panose="020B0606030504020204" pitchFamily="34" charset="0"/>
              </a:rPr>
              <a:t> (PDF)</a:t>
            </a:r>
          </a:p>
          <a:p>
            <a:r>
              <a:rPr lang="en-US" sz="3600">
                <a:latin typeface="Open Sans" panose="020B0606030504020204" pitchFamily="34" charset="0"/>
                <a:ea typeface="Open Sans" panose="020B0606030504020204" pitchFamily="34" charset="0"/>
                <a:cs typeface="Open Sans" panose="020B0606030504020204" pitchFamily="34" charset="0"/>
                <a:hlinkClick r:id="rId5"/>
              </a:rPr>
              <a:t>Leave Behind: Prioritize Tax Credits for Low-Wage Workers and Families</a:t>
            </a:r>
            <a:r>
              <a:rPr lang="en-US" sz="3600">
                <a:latin typeface="Open Sans" panose="020B0606030504020204" pitchFamily="34" charset="0"/>
                <a:ea typeface="Open Sans" panose="020B0606030504020204" pitchFamily="34" charset="0"/>
                <a:cs typeface="Open Sans" panose="020B0606030504020204" pitchFamily="34" charset="0"/>
              </a:rPr>
              <a:t> (PDF)</a:t>
            </a:r>
          </a:p>
          <a:p>
            <a:r>
              <a:rPr lang="en-US" sz="3600">
                <a:latin typeface="Open Sans" panose="020B0606030504020204" pitchFamily="34" charset="0"/>
                <a:ea typeface="Open Sans" panose="020B0606030504020204" pitchFamily="34" charset="0"/>
                <a:cs typeface="Open Sans" panose="020B0606030504020204" pitchFamily="34" charset="0"/>
                <a:hlinkClick r:id="rId6"/>
              </a:rPr>
              <a:t>U.S. Poverty Data by State</a:t>
            </a:r>
            <a:endParaRPr lang="en-US" sz="36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307E6868-079E-1649-B8D1-459B42CE4DE3}" type="slidenum">
              <a:rPr lang="en-US" smtClean="0"/>
              <a:t>8</a:t>
            </a:fld>
            <a:endParaRPr lang="en-US"/>
          </a:p>
        </p:txBody>
      </p:sp>
    </p:spTree>
    <p:extLst>
      <p:ext uri="{BB962C8B-B14F-4D97-AF65-F5344CB8AC3E}">
        <p14:creationId xmlns:p14="http://schemas.microsoft.com/office/powerpoint/2010/main" val="372503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b="1">
                <a:latin typeface="Open Sans" panose="020B0606030504020204" pitchFamily="34" charset="0"/>
                <a:ea typeface="Open Sans" panose="020B0606030504020204" pitchFamily="34" charset="0"/>
                <a:cs typeface="Open Sans" panose="020B0606030504020204" pitchFamily="34" charset="0"/>
              </a:rPr>
              <a:t>Review: Housing Laser Talk</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25137" y="1417639"/>
            <a:ext cx="11141725" cy="4925325"/>
          </a:xfrm>
        </p:spPr>
        <p:txBody>
          <a:bodyPr>
            <a:noAutofit/>
          </a:bodyPr>
          <a:lstStyle/>
          <a:p>
            <a:pPr marL="0" indent="0">
              <a:buNone/>
            </a:pPr>
            <a:r>
              <a:rPr lang="en-US" sz="4800" b="1">
                <a:latin typeface="Open Sans" panose="020B0606030504020204" pitchFamily="34" charset="0"/>
                <a:ea typeface="Open Sans" panose="020B0606030504020204" pitchFamily="34" charset="0"/>
                <a:cs typeface="Open Sans" panose="020B0606030504020204" pitchFamily="34" charset="0"/>
              </a:rPr>
              <a:t>Engage:</a:t>
            </a:r>
            <a:r>
              <a:rPr lang="en-US" sz="4800">
                <a:latin typeface="Open Sans" panose="020B0606030504020204" pitchFamily="34" charset="0"/>
                <a:ea typeface="Open Sans" panose="020B0606030504020204" pitchFamily="34" charset="0"/>
                <a:cs typeface="Open Sans" panose="020B0606030504020204" pitchFamily="34" charset="0"/>
              </a:rPr>
              <a:t> The COVID-19 pandemic has made America’s housing crisis far worse. This is hitting families in our community, especially low-income Black renters, along with Indigenous families and other people of color, hard.</a:t>
            </a:r>
          </a:p>
        </p:txBody>
      </p:sp>
      <p:sp>
        <p:nvSpPr>
          <p:cNvPr id="4" name="Slide Number Placeholder 3"/>
          <p:cNvSpPr>
            <a:spLocks noGrp="1"/>
          </p:cNvSpPr>
          <p:nvPr>
            <p:ph type="sldNum" sz="quarter" idx="12"/>
          </p:nvPr>
        </p:nvSpPr>
        <p:spPr/>
        <p:txBody>
          <a:bodyPr/>
          <a:lstStyle/>
          <a:p>
            <a:fld id="{307E6868-079E-1649-B8D1-459B42CE4DE3}" type="slidenum">
              <a:rPr lang="en-US" smtClean="0"/>
              <a:t>9</a:t>
            </a:fld>
            <a:endParaRPr lang="en-US"/>
          </a:p>
        </p:txBody>
      </p:sp>
    </p:spTree>
    <p:extLst>
      <p:ext uri="{BB962C8B-B14F-4D97-AF65-F5344CB8AC3E}">
        <p14:creationId xmlns:p14="http://schemas.microsoft.com/office/powerpoint/2010/main" val="15485708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31AD516026E4C997299009E843286" ma:contentTypeVersion="12" ma:contentTypeDescription="Create a new document." ma:contentTypeScope="" ma:versionID="8fe25d3f06de2e3d5ba2f21f315272ed">
  <xsd:schema xmlns:xsd="http://www.w3.org/2001/XMLSchema" xmlns:xs="http://www.w3.org/2001/XMLSchema" xmlns:p="http://schemas.microsoft.com/office/2006/metadata/properties" xmlns:ns2="ba8b4c36-f156-455a-aa06-23a3534c4a11" xmlns:ns3="876372d7-2542-4065-ad3b-22612840f7b4" targetNamespace="http://schemas.microsoft.com/office/2006/metadata/properties" ma:root="true" ma:fieldsID="f5f7bb7c6f06c850291b2faff2248e72" ns2:_="" ns3:_="">
    <xsd:import namespace="ba8b4c36-f156-455a-aa06-23a3534c4a11"/>
    <xsd:import namespace="876372d7-2542-4065-ad3b-22612840f7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b4c36-f156-455a-aa06-23a3534c4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A31A35-AA12-4BDF-A510-8F9C7D8D6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b4c36-f156-455a-aa06-23a3534c4a11"/>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18837-8DAC-41FB-A26A-842648049B2D}">
  <ds:schemaRefs>
    <ds:schemaRef ds:uri="http://schemas.microsoft.com/sharepoint/v3/contenttype/forms"/>
  </ds:schemaRefs>
</ds:datastoreItem>
</file>

<file path=customXml/itemProps3.xml><?xml version="1.0" encoding="utf-8"?>
<ds:datastoreItem xmlns:ds="http://schemas.openxmlformats.org/officeDocument/2006/customXml" ds:itemID="{071BD2C0-60F1-4E7B-814F-C38C0898C32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28</Notes>
  <HiddenSlides>0</HiddenSlide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Custom Design</vt:lpstr>
      <vt:lpstr>Office Theme</vt:lpstr>
      <vt:lpstr>1_Office Theme</vt:lpstr>
      <vt:lpstr>1_Custom Design</vt:lpstr>
      <vt:lpstr>2_Office Theme</vt:lpstr>
      <vt:lpstr>3_Office Theme</vt:lpstr>
      <vt:lpstr>PowerPoint Presentation</vt:lpstr>
      <vt:lpstr>PowerPoint Presentation</vt:lpstr>
      <vt:lpstr>PowerPoint Presentation</vt:lpstr>
      <vt:lpstr>Economic Downturns Not Felt Equally</vt:lpstr>
      <vt:lpstr>Getting to Leadership Matters</vt:lpstr>
      <vt:lpstr>U.S. Poverty HOUSE Requests: </vt:lpstr>
      <vt:lpstr>U.S. Poverty SENATE Requests: </vt:lpstr>
      <vt:lpstr>Background Documents:  </vt:lpstr>
      <vt:lpstr>Review: Housing Laser Talk</vt:lpstr>
      <vt:lpstr>Review: Housing Laser Talk</vt:lpstr>
      <vt:lpstr>Review: Housing Laser Talk</vt:lpstr>
      <vt:lpstr>Review: Housing Laser Talk</vt:lpstr>
      <vt:lpstr>PowerPoint Presentation</vt:lpstr>
      <vt:lpstr>PowerPoint Presentation</vt:lpstr>
      <vt:lpstr>PowerPoint Presentation</vt:lpstr>
      <vt:lpstr>Where we are now</vt:lpstr>
      <vt:lpstr>Again – Speaking to Leadership Matters</vt:lpstr>
      <vt:lpstr>SENATE Global Request: </vt:lpstr>
      <vt:lpstr>PowerPoint Presentation</vt:lpstr>
      <vt:lpstr>HOUSE Global Request: </vt:lpstr>
      <vt:lpstr>PowerPoint Presentation</vt:lpstr>
      <vt:lpstr>Background Documents:  </vt:lpstr>
      <vt:lpstr>PowerPoint Presentation</vt:lpstr>
      <vt:lpstr>PowerPoint Presentation</vt:lpstr>
      <vt:lpstr>PowerPoint Presentation</vt:lpstr>
      <vt:lpstr>PowerPoint Presentation</vt:lpstr>
      <vt:lpstr>PowerPoint Presentation</vt:lpstr>
      <vt:lpstr>Resources</vt:lpstr>
      <vt:lpstr>Staff office hours</vt:lpstr>
      <vt:lpstr>PowerPoint Presentation</vt:lpstr>
      <vt:lpstr>UP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 Monza</dc:creator>
  <cp:revision>3</cp:revision>
  <dcterms:created xsi:type="dcterms:W3CDTF">2020-06-19T18:37:01Z</dcterms:created>
  <dcterms:modified xsi:type="dcterms:W3CDTF">2020-06-21T18:55:13Z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0x01010026031AD516026E4C997299009E843286</vt:lpwstr>
  </property>
</Properties>
</file>