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48" r:id="rId5"/>
    <p:sldMasterId id="2147483671" r:id="rId6"/>
  </p:sldMasterIdLst>
  <p:notesMasterIdLst>
    <p:notesMasterId r:id="rId48"/>
  </p:notesMasterIdLst>
  <p:sldIdLst>
    <p:sldId id="277" r:id="rId7"/>
    <p:sldId id="260" r:id="rId8"/>
    <p:sldId id="974" r:id="rId9"/>
    <p:sldId id="415" r:id="rId10"/>
    <p:sldId id="1144" r:id="rId11"/>
    <p:sldId id="809" r:id="rId12"/>
    <p:sldId id="810" r:id="rId13"/>
    <p:sldId id="976" r:id="rId14"/>
    <p:sldId id="687" r:id="rId15"/>
    <p:sldId id="1140" r:id="rId16"/>
    <p:sldId id="688" r:id="rId17"/>
    <p:sldId id="1141" r:id="rId18"/>
    <p:sldId id="1142" r:id="rId19"/>
    <p:sldId id="1143" r:id="rId20"/>
    <p:sldId id="977" r:id="rId21"/>
    <p:sldId id="978" r:id="rId22"/>
    <p:sldId id="373" r:id="rId23"/>
    <p:sldId id="1137" r:id="rId24"/>
    <p:sldId id="1138" r:id="rId25"/>
    <p:sldId id="290" r:id="rId26"/>
    <p:sldId id="429" r:id="rId27"/>
    <p:sldId id="422" r:id="rId28"/>
    <p:sldId id="1127" r:id="rId29"/>
    <p:sldId id="1128" r:id="rId30"/>
    <p:sldId id="1130" r:id="rId31"/>
    <p:sldId id="1131" r:id="rId32"/>
    <p:sldId id="1132" r:id="rId33"/>
    <p:sldId id="1133" r:id="rId34"/>
    <p:sldId id="1134" r:id="rId35"/>
    <p:sldId id="401" r:id="rId36"/>
    <p:sldId id="1135" r:id="rId37"/>
    <p:sldId id="1129" r:id="rId38"/>
    <p:sldId id="272" r:id="rId39"/>
    <p:sldId id="800" r:id="rId40"/>
    <p:sldId id="801" r:id="rId41"/>
    <p:sldId id="1139" r:id="rId42"/>
    <p:sldId id="278" r:id="rId43"/>
    <p:sldId id="975" r:id="rId44"/>
    <p:sldId id="678" r:id="rId45"/>
    <p:sldId id="679" r:id="rId46"/>
    <p:sldId id="680" r:id="rId4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E41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27688-3D7E-444B-9290-21AFF4BE152A}" v="1" dt="2020-10-09T00:07:26.489"/>
    <p1510:client id="{82FC9A4A-6B95-3740-A0D7-EB5B059F4B9E}" v="8" dt="2020-10-09T00:03:33.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89932" autoAdjust="0"/>
  </p:normalViewPr>
  <p:slideViewPr>
    <p:cSldViewPr snapToGrid="0" snapToObjects="1">
      <p:cViewPr varScale="1">
        <p:scale>
          <a:sx n="127" d="100"/>
          <a:sy n="127" d="100"/>
        </p:scale>
        <p:origin x="200" y="520"/>
      </p:cViewPr>
      <p:guideLst>
        <p:guide orient="horz" pos="162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Patterson" userId="88e63aaa-76ae-4019-8c1c-bcddfe995a39" providerId="ADAL" clId="{0FE27688-3D7E-444B-9290-21AFF4BE152A}"/>
    <pc:docChg chg="modSld">
      <pc:chgData name="Ken Patterson" userId="88e63aaa-76ae-4019-8c1c-bcddfe995a39" providerId="ADAL" clId="{0FE27688-3D7E-444B-9290-21AFF4BE152A}" dt="2020-10-09T00:07:32.664" v="14" actId="14100"/>
      <pc:docMkLst>
        <pc:docMk/>
      </pc:docMkLst>
      <pc:sldChg chg="addSp modSp mod modAnim">
        <pc:chgData name="Ken Patterson" userId="88e63aaa-76ae-4019-8c1c-bcddfe995a39" providerId="ADAL" clId="{0FE27688-3D7E-444B-9290-21AFF4BE152A}" dt="2020-10-09T00:07:32.664" v="14" actId="14100"/>
        <pc:sldMkLst>
          <pc:docMk/>
          <pc:sldMk cId="3908749526" sldId="974"/>
        </pc:sldMkLst>
        <pc:spChg chg="mod">
          <ac:chgData name="Ken Patterson" userId="88e63aaa-76ae-4019-8c1c-bcddfe995a39" providerId="ADAL" clId="{0FE27688-3D7E-444B-9290-21AFF4BE152A}" dt="2020-10-09T00:06:28.607" v="0" actId="1076"/>
          <ac:spMkLst>
            <pc:docMk/>
            <pc:sldMk cId="3908749526" sldId="974"/>
            <ac:spMk id="5" creationId="{00000000-0000-0000-0000-000000000000}"/>
          </ac:spMkLst>
        </pc:spChg>
        <pc:picChg chg="mod">
          <ac:chgData name="Ken Patterson" userId="88e63aaa-76ae-4019-8c1c-bcddfe995a39" providerId="ADAL" clId="{0FE27688-3D7E-444B-9290-21AFF4BE152A}" dt="2020-10-09T00:06:44.249" v="4" actId="14100"/>
          <ac:picMkLst>
            <pc:docMk/>
            <pc:sldMk cId="3908749526" sldId="974"/>
            <ac:picMk id="4" creationId="{00000000-0000-0000-0000-000000000000}"/>
          </ac:picMkLst>
        </pc:picChg>
        <pc:cxnChg chg="mod">
          <ac:chgData name="Ken Patterson" userId="88e63aaa-76ae-4019-8c1c-bcddfe995a39" providerId="ADAL" clId="{0FE27688-3D7E-444B-9290-21AFF4BE152A}" dt="2020-10-09T00:06:47.489" v="5" actId="1076"/>
          <ac:cxnSpMkLst>
            <pc:docMk/>
            <pc:sldMk cId="3908749526" sldId="974"/>
            <ac:cxnSpMk id="8" creationId="{BA232DDB-3A9B-4E74-8837-24A73ECDA684}"/>
          </ac:cxnSpMkLst>
        </pc:cxnChg>
        <pc:cxnChg chg="mod">
          <ac:chgData name="Ken Patterson" userId="88e63aaa-76ae-4019-8c1c-bcddfe995a39" providerId="ADAL" clId="{0FE27688-3D7E-444B-9290-21AFF4BE152A}" dt="2020-10-09T00:06:51.911" v="6" actId="1076"/>
          <ac:cxnSpMkLst>
            <pc:docMk/>
            <pc:sldMk cId="3908749526" sldId="974"/>
            <ac:cxnSpMk id="12" creationId="{BEFC2DDE-1544-4E21-A812-B44057CF0848}"/>
          </ac:cxnSpMkLst>
        </pc:cxnChg>
        <pc:cxnChg chg="mod">
          <ac:chgData name="Ken Patterson" userId="88e63aaa-76ae-4019-8c1c-bcddfe995a39" providerId="ADAL" clId="{0FE27688-3D7E-444B-9290-21AFF4BE152A}" dt="2020-10-09T00:06:55.555" v="7" actId="1076"/>
          <ac:cxnSpMkLst>
            <pc:docMk/>
            <pc:sldMk cId="3908749526" sldId="974"/>
            <ac:cxnSpMk id="13" creationId="{E39782C7-1610-48B5-BF56-ACA620357C17}"/>
          </ac:cxnSpMkLst>
        </pc:cxnChg>
        <pc:cxnChg chg="mod">
          <ac:chgData name="Ken Patterson" userId="88e63aaa-76ae-4019-8c1c-bcddfe995a39" providerId="ADAL" clId="{0FE27688-3D7E-444B-9290-21AFF4BE152A}" dt="2020-10-09T00:07:10.586" v="10" actId="1076"/>
          <ac:cxnSpMkLst>
            <pc:docMk/>
            <pc:sldMk cId="3908749526" sldId="974"/>
            <ac:cxnSpMk id="14" creationId="{2ADF0ECA-DF42-4046-8C9A-82F739CC284B}"/>
          </ac:cxnSpMkLst>
        </pc:cxnChg>
        <pc:cxnChg chg="add mod">
          <ac:chgData name="Ken Patterson" userId="88e63aaa-76ae-4019-8c1c-bcddfe995a39" providerId="ADAL" clId="{0FE27688-3D7E-444B-9290-21AFF4BE152A}" dt="2020-10-09T00:07:32.664" v="14" actId="14100"/>
          <ac:cxnSpMkLst>
            <pc:docMk/>
            <pc:sldMk cId="3908749526" sldId="974"/>
            <ac:cxnSpMk id="15" creationId="{E99BF765-F38A-E64E-B982-B3338E1FD111}"/>
          </ac:cxnSpMkLst>
        </pc:cxnChg>
        <pc:cxnChg chg="mod">
          <ac:chgData name="Ken Patterson" userId="88e63aaa-76ae-4019-8c1c-bcddfe995a39" providerId="ADAL" clId="{0FE27688-3D7E-444B-9290-21AFF4BE152A}" dt="2020-10-09T00:06:58.345" v="8" actId="1076"/>
          <ac:cxnSpMkLst>
            <pc:docMk/>
            <pc:sldMk cId="3908749526" sldId="974"/>
            <ac:cxnSpMk id="17" creationId="{32A10F2A-9310-449F-A57C-963900FAC34F}"/>
          </ac:cxnSpMkLst>
        </pc:cxnChg>
        <pc:cxnChg chg="mod">
          <ac:chgData name="Ken Patterson" userId="88e63aaa-76ae-4019-8c1c-bcddfe995a39" providerId="ADAL" clId="{0FE27688-3D7E-444B-9290-21AFF4BE152A}" dt="2020-10-09T00:07:03.475" v="9" actId="1076"/>
          <ac:cxnSpMkLst>
            <pc:docMk/>
            <pc:sldMk cId="3908749526" sldId="974"/>
            <ac:cxnSpMk id="18" creationId="{D18258A6-972B-4415-9847-1CEE350AFBAB}"/>
          </ac:cxnSpMkLst>
        </pc:cxnChg>
        <pc:cxnChg chg="mod">
          <ac:chgData name="Ken Patterson" userId="88e63aaa-76ae-4019-8c1c-bcddfe995a39" providerId="ADAL" clId="{0FE27688-3D7E-444B-9290-21AFF4BE152A}" dt="2020-10-09T00:07:15.504" v="11" actId="1076"/>
          <ac:cxnSpMkLst>
            <pc:docMk/>
            <pc:sldMk cId="3908749526" sldId="974"/>
            <ac:cxnSpMk id="21" creationId="{94AC8C10-CC34-4D16-AAA7-8A86C8F2584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79953-4106-4EC9-857F-522B78E16448}" type="datetimeFigureOut">
              <a:rPr lang="en-US" smtClean="0"/>
              <a:t>10/8/20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EA70A-BE10-40B1-A850-11121D77317B}" type="slidenum">
              <a:rPr lang="en-US" smtClean="0"/>
              <a:t>‹#›</a:t>
            </a:fld>
            <a:endParaRPr lang="en-US" dirty="0"/>
          </a:p>
        </p:txBody>
      </p:sp>
    </p:spTree>
    <p:extLst>
      <p:ext uri="{BB962C8B-B14F-4D97-AF65-F5344CB8AC3E}">
        <p14:creationId xmlns:p14="http://schemas.microsoft.com/office/powerpoint/2010/main" val="59777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171450" indent="-171450">
              <a:buFont typeface="Arial" panose="020B0604020202020204" pitchFamily="34" charset="0"/>
              <a:buChar char="•"/>
            </a:pPr>
            <a:r>
              <a:rPr lang="en-US" dirty="0"/>
              <a:t>Met with candidate who was elected—led to starting a new group</a:t>
            </a:r>
          </a:p>
          <a:p>
            <a:pPr marL="171450" indent="-171450">
              <a:buFont typeface="Arial" panose="020B0604020202020204" pitchFamily="34" charset="0"/>
              <a:buChar char="•"/>
            </a:pPr>
            <a:r>
              <a:rPr lang="en-US" dirty="0"/>
              <a:t>Talk to them at a time when they really want/need to connect with constituents</a:t>
            </a:r>
          </a:p>
          <a:p>
            <a:pPr marL="171450" indent="-171450">
              <a:buFont typeface="Arial" panose="020B0604020202020204" pitchFamily="34" charset="0"/>
              <a:buChar char="•"/>
            </a:pPr>
            <a:r>
              <a:rPr lang="en-US" dirty="0"/>
              <a:t>January is chaotic, especially for newly elected members—hard to even find them</a:t>
            </a:r>
          </a:p>
          <a:p>
            <a:pPr marL="171450" indent="-171450">
              <a:buFont typeface="Arial" panose="020B0604020202020204" pitchFamily="34" charset="0"/>
              <a:buChar char="•"/>
            </a:pPr>
            <a:r>
              <a:rPr lang="en-US" dirty="0"/>
              <a:t>Staff are often carried over to the new offices—you’ll know them already</a:t>
            </a:r>
          </a:p>
        </p:txBody>
      </p:sp>
      <p:sp>
        <p:nvSpPr>
          <p:cNvPr id="4" name="Slide Number Placeholder 3"/>
          <p:cNvSpPr>
            <a:spLocks noGrp="1"/>
          </p:cNvSpPr>
          <p:nvPr>
            <p:ph type="sldNum" sz="quarter" idx="5"/>
          </p:nvPr>
        </p:nvSpPr>
        <p:spPr/>
        <p:txBody>
          <a:bodyPr/>
          <a:lstStyle/>
          <a:p>
            <a:fld id="{158EA70A-BE10-40B1-A850-11121D77317B}" type="slidenum">
              <a:rPr lang="en-US" smtClean="0"/>
              <a:t>4</a:t>
            </a:fld>
            <a:endParaRPr lang="en-US" dirty="0"/>
          </a:p>
        </p:txBody>
      </p:sp>
    </p:spTree>
    <p:extLst>
      <p:ext uri="{BB962C8B-B14F-4D97-AF65-F5344CB8AC3E}">
        <p14:creationId xmlns:p14="http://schemas.microsoft.com/office/powerpoint/2010/main" val="70836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171450" indent="-171450">
              <a:buFont typeface="Arial" panose="020B0604020202020204" pitchFamily="34" charset="0"/>
              <a:buChar char="•"/>
            </a:pPr>
            <a:r>
              <a:rPr lang="en-US" dirty="0"/>
              <a:t>Met with candidate who was elected—led to starting a new group</a:t>
            </a:r>
          </a:p>
          <a:p>
            <a:pPr marL="171450" indent="-171450">
              <a:buFont typeface="Arial" panose="020B0604020202020204" pitchFamily="34" charset="0"/>
              <a:buChar char="•"/>
            </a:pPr>
            <a:r>
              <a:rPr lang="en-US" dirty="0"/>
              <a:t>Talk to them at a time when they really want/need to connect with constituents</a:t>
            </a:r>
          </a:p>
          <a:p>
            <a:pPr marL="171450" indent="-171450">
              <a:buFont typeface="Arial" panose="020B0604020202020204" pitchFamily="34" charset="0"/>
              <a:buChar char="•"/>
            </a:pPr>
            <a:r>
              <a:rPr lang="en-US" dirty="0"/>
              <a:t>January is chaotic, especially for newly elected members—hard to even find them</a:t>
            </a:r>
          </a:p>
          <a:p>
            <a:pPr marL="171450" indent="-171450">
              <a:buFont typeface="Arial" panose="020B0604020202020204" pitchFamily="34" charset="0"/>
              <a:buChar char="•"/>
            </a:pPr>
            <a:r>
              <a:rPr lang="en-US" dirty="0"/>
              <a:t>Staff are often carried over to the new offices—you’ll know them already</a:t>
            </a:r>
          </a:p>
        </p:txBody>
      </p:sp>
      <p:sp>
        <p:nvSpPr>
          <p:cNvPr id="4" name="Slide Number Placeholder 3"/>
          <p:cNvSpPr>
            <a:spLocks noGrp="1"/>
          </p:cNvSpPr>
          <p:nvPr>
            <p:ph type="sldNum" sz="quarter" idx="5"/>
          </p:nvPr>
        </p:nvSpPr>
        <p:spPr/>
        <p:txBody>
          <a:bodyPr/>
          <a:lstStyle/>
          <a:p>
            <a:fld id="{158EA70A-BE10-40B1-A850-11121D77317B}" type="slidenum">
              <a:rPr lang="en-US" smtClean="0"/>
              <a:t>5</a:t>
            </a:fld>
            <a:endParaRPr lang="en-US" dirty="0"/>
          </a:p>
        </p:txBody>
      </p:sp>
    </p:spTree>
    <p:extLst>
      <p:ext uri="{BB962C8B-B14F-4D97-AF65-F5344CB8AC3E}">
        <p14:creationId xmlns:p14="http://schemas.microsoft.com/office/powerpoint/2010/main" val="1581473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how long you have to speak, prepare to talk about RESULTS successes and history.</a:t>
            </a:r>
          </a:p>
        </p:txBody>
      </p:sp>
      <p:sp>
        <p:nvSpPr>
          <p:cNvPr id="4" name="Slide Number Placeholder 3"/>
          <p:cNvSpPr>
            <a:spLocks noGrp="1"/>
          </p:cNvSpPr>
          <p:nvPr>
            <p:ph type="sldNum" sz="quarter" idx="5"/>
          </p:nvPr>
        </p:nvSpPr>
        <p:spPr/>
        <p:txBody>
          <a:bodyPr/>
          <a:lstStyle/>
          <a:p>
            <a:fld id="{158EA70A-BE10-40B1-A850-11121D77317B}" type="slidenum">
              <a:rPr lang="en-US" smtClean="0"/>
              <a:t>10</a:t>
            </a:fld>
            <a:endParaRPr lang="en-US" dirty="0"/>
          </a:p>
        </p:txBody>
      </p:sp>
    </p:spTree>
    <p:extLst>
      <p:ext uri="{BB962C8B-B14F-4D97-AF65-F5344CB8AC3E}">
        <p14:creationId xmlns:p14="http://schemas.microsoft.com/office/powerpoint/2010/main" val="43867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how long you have to speak, prepare to talk about RESULTS successes and history.</a:t>
            </a:r>
          </a:p>
        </p:txBody>
      </p:sp>
      <p:sp>
        <p:nvSpPr>
          <p:cNvPr id="4" name="Slide Number Placeholder 3"/>
          <p:cNvSpPr>
            <a:spLocks noGrp="1"/>
          </p:cNvSpPr>
          <p:nvPr>
            <p:ph type="sldNum" sz="quarter" idx="5"/>
          </p:nvPr>
        </p:nvSpPr>
        <p:spPr/>
        <p:txBody>
          <a:bodyPr/>
          <a:lstStyle/>
          <a:p>
            <a:fld id="{158EA70A-BE10-40B1-A850-11121D77317B}" type="slidenum">
              <a:rPr lang="en-US" smtClean="0"/>
              <a:t>12</a:t>
            </a:fld>
            <a:endParaRPr lang="en-US" dirty="0"/>
          </a:p>
        </p:txBody>
      </p:sp>
    </p:spTree>
    <p:extLst>
      <p:ext uri="{BB962C8B-B14F-4D97-AF65-F5344CB8AC3E}">
        <p14:creationId xmlns:p14="http://schemas.microsoft.com/office/powerpoint/2010/main" val="27662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how long you have to speak, prepare to talk about RESULTS successes and history.</a:t>
            </a:r>
          </a:p>
        </p:txBody>
      </p:sp>
      <p:sp>
        <p:nvSpPr>
          <p:cNvPr id="4" name="Slide Number Placeholder 3"/>
          <p:cNvSpPr>
            <a:spLocks noGrp="1"/>
          </p:cNvSpPr>
          <p:nvPr>
            <p:ph type="sldNum" sz="quarter" idx="5"/>
          </p:nvPr>
        </p:nvSpPr>
        <p:spPr/>
        <p:txBody>
          <a:bodyPr/>
          <a:lstStyle/>
          <a:p>
            <a:fld id="{158EA70A-BE10-40B1-A850-11121D77317B}" type="slidenum">
              <a:rPr lang="en-US" smtClean="0"/>
              <a:t>13</a:t>
            </a:fld>
            <a:endParaRPr lang="en-US" dirty="0"/>
          </a:p>
        </p:txBody>
      </p:sp>
    </p:spTree>
    <p:extLst>
      <p:ext uri="{BB962C8B-B14F-4D97-AF65-F5344CB8AC3E}">
        <p14:creationId xmlns:p14="http://schemas.microsoft.com/office/powerpoint/2010/main" val="3349922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how long you have to speak, prepare to talk about RESULTS successes and history.</a:t>
            </a:r>
          </a:p>
        </p:txBody>
      </p:sp>
      <p:sp>
        <p:nvSpPr>
          <p:cNvPr id="4" name="Slide Number Placeholder 3"/>
          <p:cNvSpPr>
            <a:spLocks noGrp="1"/>
          </p:cNvSpPr>
          <p:nvPr>
            <p:ph type="sldNum" sz="quarter" idx="5"/>
          </p:nvPr>
        </p:nvSpPr>
        <p:spPr/>
        <p:txBody>
          <a:bodyPr/>
          <a:lstStyle/>
          <a:p>
            <a:fld id="{158EA70A-BE10-40B1-A850-11121D77317B}" type="slidenum">
              <a:rPr lang="en-US" smtClean="0"/>
              <a:t>14</a:t>
            </a:fld>
            <a:endParaRPr lang="en-US" dirty="0"/>
          </a:p>
        </p:txBody>
      </p:sp>
    </p:spTree>
    <p:extLst>
      <p:ext uri="{BB962C8B-B14F-4D97-AF65-F5344CB8AC3E}">
        <p14:creationId xmlns:p14="http://schemas.microsoft.com/office/powerpoint/2010/main" val="382402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C6126159-CF5D-4F7B-A6AF-FFB3F46CCF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EAC89D-097E-440E-BC98-2611E2BAB2FE}" type="slidenum">
              <a:rPr lang="en-US" altLang="en-US" smtClean="0">
                <a:latin typeface="Arial" panose="020B0604020202020204" pitchFamily="34" charset="0"/>
              </a:rPr>
              <a:pPr>
                <a:spcBef>
                  <a:spcPct val="0"/>
                </a:spcBef>
              </a:pPr>
              <a:t>33</a:t>
            </a:fld>
            <a:endParaRPr lang="en-US" altLang="en-US" dirty="0">
              <a:latin typeface="Arial" panose="020B0604020202020204" pitchFamily="34" charset="0"/>
            </a:endParaRPr>
          </a:p>
        </p:txBody>
      </p:sp>
      <p:sp>
        <p:nvSpPr>
          <p:cNvPr id="27651" name="Rectangle 2">
            <a:extLst>
              <a:ext uri="{FF2B5EF4-FFF2-40B4-BE49-F238E27FC236}">
                <a16:creationId xmlns:a16="http://schemas.microsoft.com/office/drawing/2014/main" id="{7DFD6BB9-B1BC-4AA2-AD08-0BA34130F8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B8C6F2DB-ACF7-439C-B746-02DDB47121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10/8/20</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10/8/20</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10/8/20</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10/8/20</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Tree>
    <p:extLst>
      <p:ext uri="{BB962C8B-B14F-4D97-AF65-F5344CB8AC3E}">
        <p14:creationId xmlns:p14="http://schemas.microsoft.com/office/powerpoint/2010/main" val="14056721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10/8/20</a:t>
            </a:fld>
            <a:endParaRPr lang="en-US"/>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8161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10/8/20</a:t>
            </a:fld>
            <a:endParaRPr lang="en-US"/>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866418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10/8/20</a:t>
            </a:fld>
            <a:endParaRPr lang="en-US"/>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118632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10/8/20</a:t>
            </a:fld>
            <a:endParaRPr lang="en-US"/>
          </a:p>
        </p:txBody>
      </p:sp>
      <p:sp>
        <p:nvSpPr>
          <p:cNvPr id="9" name="Slide Number Placeholder 8"/>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0645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10/8/20</a:t>
            </a:fld>
            <a:endParaRPr lang="en-US"/>
          </a:p>
        </p:txBody>
      </p:sp>
      <p:sp>
        <p:nvSpPr>
          <p:cNvPr id="5" name="Slide Number Placeholder 4"/>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14044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10/8/20</a:t>
            </a:fld>
            <a:endParaRPr lang="en-US"/>
          </a:p>
        </p:txBody>
      </p:sp>
      <p:sp>
        <p:nvSpPr>
          <p:cNvPr id="4" name="Slide Number Placeholder 3"/>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342995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826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10/8/20</a:t>
            </a:fld>
            <a:endParaRPr lang="en-US"/>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39197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10/8/20</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889138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10/8/20</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090440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10/8/20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9684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dirty="0"/>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10/8/20</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10/8/20</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10/8/20</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10/8/20</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10/8/20</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10/8/20</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10/8/20</a:t>
            </a:fld>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58691" y="143447"/>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10/8/20</a:t>
            </a:fld>
            <a:endParaRPr lang="en-US"/>
          </a:p>
        </p:txBody>
      </p:sp>
      <p:sp>
        <p:nvSpPr>
          <p:cNvPr id="6" name="Slide Number Placeholder 5"/>
          <p:cNvSpPr>
            <a:spLocks noGrp="1"/>
          </p:cNvSpPr>
          <p:nvPr>
            <p:ph type="sldNum" sz="quarter" idx="4"/>
          </p:nvPr>
        </p:nvSpPr>
        <p:spPr>
          <a:xfrm>
            <a:off x="0" y="2092"/>
            <a:ext cx="457200" cy="273844"/>
          </a:xfrm>
          <a:prstGeom prst="rect">
            <a:avLst/>
          </a:prstGeom>
        </p:spPr>
        <p:txBody>
          <a:bodyPr vert="horz" lIns="91440" tIns="45720" rIns="91440" bIns="45720" rtlCol="0" anchor="ctr"/>
          <a:lstStyle>
            <a:lvl1pPr algn="ctr">
              <a:defRPr sz="12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58691" y="139014"/>
            <a:ext cx="1223628" cy="982313"/>
          </a:xfrm>
          <a:prstGeom prst="rect">
            <a:avLst/>
          </a:prstGeom>
        </p:spPr>
      </p:pic>
    </p:spTree>
    <p:extLst>
      <p:ext uri="{BB962C8B-B14F-4D97-AF65-F5344CB8AC3E}">
        <p14:creationId xmlns:p14="http://schemas.microsoft.com/office/powerpoint/2010/main" val="275923878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results.org/volunteers/anti-oppression/"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results.org/volunteers/action-center/" TargetMode="External"/><Relationship Id="rId2" Type="http://schemas.openxmlformats.org/officeDocument/2006/relationships/hyperlink" Target="mailto:letters@kcstar.com"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results.org/wp-content/uploads/Leveraging-Media-Chart.pdf"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hyperlink" Target="https://results.org/volunteers/training-webinars/" TargetMode="External"/><Relationship Id="rId3" Type="http://schemas.openxmlformats.org/officeDocument/2006/relationships/hyperlink" Target="https://results.org/volunteers/action-center/" TargetMode="External"/><Relationship Id="rId7" Type="http://schemas.openxmlformats.org/officeDocument/2006/relationships/hyperlink" Target="mailto:jlinn@results.org" TargetMode="External"/><Relationship Id="rId2" Type="http://schemas.openxmlformats.org/officeDocument/2006/relationships/hyperlink" Target="https://results.org/volunteers/media-tools/" TargetMode="External"/><Relationship Id="rId1" Type="http://schemas.openxmlformats.org/officeDocument/2006/relationships/slideLayout" Target="../slideLayouts/slideLayout5.xml"/><Relationship Id="rId6" Type="http://schemas.openxmlformats.org/officeDocument/2006/relationships/hyperlink" Target="https://results.org/volunteers/advocacy-basics/" TargetMode="External"/><Relationship Id="rId5" Type="http://schemas.openxmlformats.org/officeDocument/2006/relationships/hyperlink" Target="http://www.tinyurl.com/RESULTSMedia" TargetMode="External"/><Relationship Id="rId4" Type="http://schemas.openxmlformats.org/officeDocument/2006/relationships/hyperlink" Target="https://results.org/wp-content/uploads/Leveraging-Media-Chart.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www.townhallproject.com/"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CEC6F-775D-124D-9CA4-2E1433027E4B}"/>
              </a:ext>
            </a:extLst>
          </p:cNvPr>
          <p:cNvSpPr txBox="1"/>
          <p:nvPr/>
        </p:nvSpPr>
        <p:spPr>
          <a:xfrm>
            <a:off x="863600" y="3664292"/>
            <a:ext cx="7823200" cy="954107"/>
          </a:xfrm>
          <a:prstGeom prst="rect">
            <a:avLst/>
          </a:prstGeom>
          <a:noFill/>
        </p:spPr>
        <p:txBody>
          <a:bodyPr wrap="square" rtlCol="0">
            <a:spAutoFit/>
          </a:bodyP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Election Candidate Engagement:</a:t>
            </a:r>
          </a:p>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Set the Agenda for the Future</a:t>
            </a:r>
          </a:p>
        </p:txBody>
      </p:sp>
    </p:spTree>
    <p:extLst>
      <p:ext uri="{BB962C8B-B14F-4D97-AF65-F5344CB8AC3E}">
        <p14:creationId xmlns:p14="http://schemas.microsoft.com/office/powerpoint/2010/main" val="325922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55" y="364845"/>
            <a:ext cx="6915895" cy="501253"/>
          </a:xfrm>
        </p:spPr>
        <p:txBody>
          <a:bodyPr>
            <a:normAutofit fontScale="90000"/>
          </a:bodyPr>
          <a:lstStyle/>
          <a:p>
            <a:pPr algn="l"/>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Prepare to Ask Questions &amp; Listen: Town Hall or Meet &amp; Greet</a:t>
            </a:r>
          </a:p>
        </p:txBody>
      </p:sp>
      <p:sp>
        <p:nvSpPr>
          <p:cNvPr id="3" name="Content Placeholder 2"/>
          <p:cNvSpPr>
            <a:spLocks noGrp="1"/>
          </p:cNvSpPr>
          <p:nvPr>
            <p:ph idx="1"/>
          </p:nvPr>
        </p:nvSpPr>
        <p:spPr>
          <a:xfrm>
            <a:off x="428978" y="1511342"/>
            <a:ext cx="8286044" cy="3164354"/>
          </a:xfrm>
        </p:spPr>
        <p:txBody>
          <a:bodyPr>
            <a:normAutofit/>
          </a:bodyPr>
          <a:lstStyle/>
          <a:p>
            <a:pPr>
              <a:lnSpc>
                <a:spcPct val="114000"/>
              </a:lnSpc>
              <a:spcBef>
                <a:spcPts val="0"/>
              </a:spcBef>
              <a:spcAft>
                <a:spcPts val="600"/>
              </a:spcAft>
            </a:pPr>
            <a:r>
              <a:rPr lang="en-US" sz="2300" b="1" dirty="0">
                <a:latin typeface="Open Sans" panose="020B0606030504020204" pitchFamily="34" charset="0"/>
                <a:ea typeface="Open Sans" panose="020B0606030504020204" pitchFamily="34" charset="0"/>
                <a:cs typeface="Open Sans" panose="020B0606030504020204" pitchFamily="34" charset="0"/>
              </a:rPr>
              <a:t>Let them know who you are </a:t>
            </a:r>
            <a:r>
              <a:rPr lang="en-US" sz="2300" dirty="0">
                <a:latin typeface="Open Sans" panose="020B0606030504020204" pitchFamily="34" charset="0"/>
                <a:ea typeface="Open Sans" panose="020B0606030504020204" pitchFamily="34" charset="0"/>
                <a:cs typeface="Open Sans" panose="020B0606030504020204" pitchFamily="34" charset="0"/>
              </a:rPr>
              <a:t>and who you represent in your community. The RESULTS laser talk is a good start.</a:t>
            </a:r>
          </a:p>
          <a:p>
            <a:pPr>
              <a:lnSpc>
                <a:spcPct val="114000"/>
              </a:lnSpc>
              <a:spcBef>
                <a:spcPts val="0"/>
              </a:spcBef>
              <a:spcAft>
                <a:spcPts val="600"/>
              </a:spcAft>
            </a:pPr>
            <a:r>
              <a:rPr lang="en-US" sz="2300" b="1" dirty="0">
                <a:latin typeface="Open Sans" panose="020B0606030504020204" pitchFamily="34" charset="0"/>
                <a:ea typeface="Open Sans" panose="020B0606030504020204" pitchFamily="34" charset="0"/>
                <a:cs typeface="Open Sans" panose="020B0606030504020204" pitchFamily="34" charset="0"/>
              </a:rPr>
              <a:t>Prepare a laser talk </a:t>
            </a:r>
            <a:r>
              <a:rPr lang="en-US" sz="2300" dirty="0">
                <a:latin typeface="Open Sans" panose="020B0606030504020204" pitchFamily="34" charset="0"/>
                <a:ea typeface="Open Sans" panose="020B0606030504020204" pitchFamily="34" charset="0"/>
                <a:cs typeface="Open Sans" panose="020B0606030504020204" pitchFamily="34" charset="0"/>
              </a:rPr>
              <a:t>and question related to US or global poverty. You’ll likely only do 1, but prepare 2.</a:t>
            </a:r>
          </a:p>
          <a:p>
            <a:pPr>
              <a:lnSpc>
                <a:spcPct val="114000"/>
              </a:lnSpc>
              <a:spcBef>
                <a:spcPts val="0"/>
              </a:spcBef>
              <a:spcAft>
                <a:spcPts val="600"/>
              </a:spcAft>
            </a:pPr>
            <a:r>
              <a:rPr lang="en-US" sz="2400" b="1" dirty="0">
                <a:latin typeface="Open Sans" panose="020B0606030504020204" pitchFamily="34" charset="0"/>
                <a:ea typeface="Open Sans" panose="020B0606030504020204" pitchFamily="34" charset="0"/>
                <a:cs typeface="Open Sans" panose="020B0606030504020204" pitchFamily="34" charset="0"/>
              </a:rPr>
              <a:t>Listen.</a:t>
            </a:r>
            <a:r>
              <a:rPr lang="en-US" sz="2400" dirty="0">
                <a:latin typeface="Open Sans" panose="020B0606030504020204" pitchFamily="34" charset="0"/>
                <a:ea typeface="Open Sans" panose="020B0606030504020204" pitchFamily="34" charset="0"/>
                <a:cs typeface="Open Sans" panose="020B0606030504020204" pitchFamily="34" charset="0"/>
              </a:rPr>
              <a:t> Offer to provide information on our issues. </a:t>
            </a:r>
          </a:p>
          <a:p>
            <a:pPr>
              <a:lnSpc>
                <a:spcPct val="114000"/>
              </a:lnSpc>
              <a:spcBef>
                <a:spcPts val="0"/>
              </a:spcBef>
              <a:spcAft>
                <a:spcPts val="600"/>
              </a:spcAft>
            </a:pPr>
            <a:r>
              <a:rPr lang="en-US" sz="2400" b="1" dirty="0">
                <a:latin typeface="Open Sans" panose="020B0606030504020204" pitchFamily="34" charset="0"/>
                <a:ea typeface="Open Sans" panose="020B0606030504020204" pitchFamily="34" charset="0"/>
                <a:cs typeface="Open Sans" panose="020B0606030504020204" pitchFamily="34" charset="0"/>
              </a:rPr>
              <a:t>Ask for a meeting with your group.</a:t>
            </a:r>
            <a:endParaRPr lang="en-US" sz="2400" b="1" dirty="0"/>
          </a:p>
        </p:txBody>
      </p:sp>
      <p:sp>
        <p:nvSpPr>
          <p:cNvPr id="7" name="Rectangle 5">
            <a:extLst>
              <a:ext uri="{FF2B5EF4-FFF2-40B4-BE49-F238E27FC236}">
                <a16:creationId xmlns:a16="http://schemas.microsoft.com/office/drawing/2014/main" id="{9848D8CA-8C9B-4AC9-BDB5-8F4F1DFA5035}"/>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10</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6573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21" y="345736"/>
            <a:ext cx="7192579" cy="571500"/>
          </a:xfrm>
        </p:spPr>
        <p:txBody>
          <a:bodyPr>
            <a:normAutofit fontScale="90000"/>
          </a:bodyPr>
          <a:lstStyle/>
          <a:p>
            <a:pPr algn="l"/>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Online Town Hall &amp; Meet and Greet Tips</a:t>
            </a:r>
          </a:p>
        </p:txBody>
      </p:sp>
      <p:sp>
        <p:nvSpPr>
          <p:cNvPr id="3" name="Content Placeholder 2"/>
          <p:cNvSpPr>
            <a:spLocks noGrp="1"/>
          </p:cNvSpPr>
          <p:nvPr>
            <p:ph idx="1"/>
          </p:nvPr>
        </p:nvSpPr>
        <p:spPr>
          <a:xfrm>
            <a:off x="508000" y="1015823"/>
            <a:ext cx="8082844" cy="4014787"/>
          </a:xfrm>
        </p:spPr>
        <p:txBody>
          <a:bodyPr>
            <a:normAutofit fontScale="92500"/>
          </a:bodyPr>
          <a:lstStyle/>
          <a:p>
            <a:pPr fontAlgn="base">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Recruit others</a:t>
            </a:r>
            <a:r>
              <a:rPr lang="en-US" sz="1900" dirty="0">
                <a:latin typeface="Open Sans" panose="020B0606030504020204" pitchFamily="34" charset="0"/>
                <a:ea typeface="Open Sans" panose="020B0606030504020204" pitchFamily="34" charset="0"/>
                <a:cs typeface="Open Sans" panose="020B0606030504020204" pitchFamily="34" charset="0"/>
              </a:rPr>
              <a:t> to participate and coordinate on questions you’ll ask</a:t>
            </a:r>
          </a:p>
          <a:p>
            <a:pPr fontAlgn="base">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Arrive early to online event </a:t>
            </a:r>
            <a:r>
              <a:rPr lang="en-US" sz="1900" dirty="0">
                <a:latin typeface="Open Sans" panose="020B0606030504020204" pitchFamily="34" charset="0"/>
                <a:ea typeface="Open Sans" panose="020B0606030504020204" pitchFamily="34" charset="0"/>
                <a:cs typeface="Open Sans" panose="020B0606030504020204" pitchFamily="34" charset="0"/>
              </a:rPr>
              <a:t>so you don’t miss any instructions.</a:t>
            </a:r>
          </a:p>
          <a:p>
            <a:pPr fontAlgn="base">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Listen carefully to for how to ask questions.</a:t>
            </a:r>
          </a:p>
          <a:p>
            <a:pPr lvl="1" fontAlgn="base">
              <a:lnSpc>
                <a:spcPct val="114000"/>
              </a:lnSpc>
              <a:spcBef>
                <a:spcPts val="0"/>
              </a:spcBef>
              <a:spcAft>
                <a:spcPts val="600"/>
              </a:spcAft>
            </a:pPr>
            <a:r>
              <a:rPr lang="en-US" sz="1500" dirty="0">
                <a:latin typeface="Open Sans" panose="020B0606030504020204" pitchFamily="34" charset="0"/>
                <a:ea typeface="Open Sans" panose="020B0606030504020204" pitchFamily="34" charset="0"/>
                <a:cs typeface="Open Sans" panose="020B0606030504020204" pitchFamily="34" charset="0"/>
              </a:rPr>
              <a:t>If they are taking live questions, get in the queue as early as possible</a:t>
            </a:r>
          </a:p>
          <a:p>
            <a:pPr lvl="1" fontAlgn="base">
              <a:lnSpc>
                <a:spcPct val="114000"/>
              </a:lnSpc>
              <a:spcBef>
                <a:spcPts val="0"/>
              </a:spcBef>
              <a:spcAft>
                <a:spcPts val="600"/>
              </a:spcAft>
            </a:pPr>
            <a:r>
              <a:rPr lang="en-US" sz="1500" dirty="0">
                <a:latin typeface="Open Sans" panose="020B0606030504020204" pitchFamily="34" charset="0"/>
                <a:ea typeface="Open Sans" panose="020B0606030504020204" pitchFamily="34" charset="0"/>
                <a:cs typeface="Open Sans" panose="020B0606030504020204" pitchFamily="34" charset="0"/>
              </a:rPr>
              <a:t>If they are only taking written questions, submit them early.</a:t>
            </a:r>
          </a:p>
          <a:p>
            <a:pPr fontAlgn="base">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If using video, don’t wear anything political</a:t>
            </a:r>
            <a:endParaRPr lang="en-US" sz="1900" dirty="0">
              <a:latin typeface="Open Sans" panose="020B0606030504020204" pitchFamily="34" charset="0"/>
              <a:ea typeface="Open Sans" panose="020B0606030504020204" pitchFamily="34" charset="0"/>
              <a:cs typeface="Open Sans" panose="020B0606030504020204" pitchFamily="34" charset="0"/>
            </a:endParaRPr>
          </a:p>
          <a:p>
            <a:pPr fontAlgn="base">
              <a:lnSpc>
                <a:spcPct val="114000"/>
              </a:lnSpc>
              <a:spcBef>
                <a:spcPts val="0"/>
              </a:spcBef>
              <a:spcAft>
                <a:spcPts val="600"/>
              </a:spcAft>
            </a:pPr>
            <a:r>
              <a:rPr lang="en-US" sz="1900" dirty="0">
                <a:latin typeface="Open Sans" panose="020B0606030504020204" pitchFamily="34" charset="0"/>
                <a:ea typeface="Open Sans" panose="020B0606030504020204" pitchFamily="34" charset="0"/>
                <a:cs typeface="Open Sans" panose="020B0606030504020204" pitchFamily="34" charset="0"/>
              </a:rPr>
              <a:t>When called on, </a:t>
            </a:r>
            <a:r>
              <a:rPr lang="en-US" sz="1900" b="1" dirty="0">
                <a:latin typeface="Open Sans" panose="020B0606030504020204" pitchFamily="34" charset="0"/>
                <a:ea typeface="Open Sans" panose="020B0606030504020204" pitchFamily="34" charset="0"/>
                <a:cs typeface="Open Sans" panose="020B0606030504020204" pitchFamily="34" charset="0"/>
              </a:rPr>
              <a:t>ask your question in a succinct, informative way</a:t>
            </a:r>
            <a:endParaRPr lang="en-US" sz="1900" dirty="0">
              <a:latin typeface="Open Sans" panose="020B0606030504020204" pitchFamily="34" charset="0"/>
              <a:ea typeface="Open Sans" panose="020B0606030504020204" pitchFamily="34" charset="0"/>
              <a:cs typeface="Open Sans" panose="020B0606030504020204" pitchFamily="34" charset="0"/>
            </a:endParaRPr>
          </a:p>
          <a:p>
            <a:pPr fontAlgn="base">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Follow-up</a:t>
            </a:r>
            <a:r>
              <a:rPr lang="en-US" sz="1900" dirty="0">
                <a:latin typeface="Open Sans" panose="020B0606030504020204" pitchFamily="34" charset="0"/>
                <a:ea typeface="Open Sans" panose="020B0606030504020204" pitchFamily="34" charset="0"/>
                <a:cs typeface="Open Sans" panose="020B0606030504020204" pitchFamily="34" charset="0"/>
              </a:rPr>
              <a:t> with campaign staff </a:t>
            </a:r>
          </a:p>
          <a:p>
            <a:pPr lvl="1" fontAlgn="base">
              <a:lnSpc>
                <a:spcPct val="114000"/>
              </a:lnSpc>
              <a:spcBef>
                <a:spcPts val="0"/>
              </a:spcBef>
              <a:spcAft>
                <a:spcPts val="600"/>
              </a:spcAft>
            </a:pPr>
            <a:r>
              <a:rPr lang="en-US" sz="1500" dirty="0">
                <a:latin typeface="Open Sans" panose="020B0606030504020204" pitchFamily="34" charset="0"/>
                <a:ea typeface="Open Sans" panose="020B0606030504020204" pitchFamily="34" charset="0"/>
                <a:cs typeface="Open Sans" panose="020B0606030504020204" pitchFamily="34" charset="0"/>
              </a:rPr>
              <a:t>Provide more details of issue and any materials</a:t>
            </a:r>
          </a:p>
          <a:p>
            <a:pPr lvl="1" fontAlgn="base">
              <a:lnSpc>
                <a:spcPct val="114000"/>
              </a:lnSpc>
              <a:spcBef>
                <a:spcPts val="0"/>
              </a:spcBef>
              <a:spcAft>
                <a:spcPts val="600"/>
              </a:spcAft>
            </a:pPr>
            <a:r>
              <a:rPr lang="en-US" sz="1500" dirty="0">
                <a:latin typeface="Open Sans" panose="020B0606030504020204" pitchFamily="34" charset="0"/>
                <a:ea typeface="Open Sans" panose="020B0606030504020204" pitchFamily="34" charset="0"/>
                <a:cs typeface="Open Sans" panose="020B0606030504020204" pitchFamily="34" charset="0"/>
              </a:rPr>
              <a:t>If you don’t get a question asked, ask staffer to speak to candidate and then follow-up about the response</a:t>
            </a:r>
          </a:p>
          <a:p>
            <a:endParaRPr lang="en-US" sz="2000" dirty="0"/>
          </a:p>
          <a:p>
            <a:pPr lvl="1"/>
            <a:endParaRPr lang="en-US" sz="1500" dirty="0"/>
          </a:p>
          <a:p>
            <a:pPr lvl="1"/>
            <a:endParaRPr lang="en-US" sz="1500" dirty="0"/>
          </a:p>
          <a:p>
            <a:pPr lvl="1"/>
            <a:endParaRPr lang="en-US" sz="1500" dirty="0"/>
          </a:p>
        </p:txBody>
      </p:sp>
      <p:sp>
        <p:nvSpPr>
          <p:cNvPr id="7" name="Rectangle 5">
            <a:extLst>
              <a:ext uri="{FF2B5EF4-FFF2-40B4-BE49-F238E27FC236}">
                <a16:creationId xmlns:a16="http://schemas.microsoft.com/office/drawing/2014/main" id="{7A2F6F2B-C4B1-417E-AD54-00A995019849}"/>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11</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9457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505" y="464748"/>
            <a:ext cx="6915895" cy="501253"/>
          </a:xfrm>
        </p:spPr>
        <p:txBody>
          <a:bodyPr>
            <a:normAutofit fontScale="90000"/>
          </a:bodyPr>
          <a:lstStyle/>
          <a:p>
            <a:pPr algn="l"/>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Prepare to Ask Questions &amp; Listen: Group Meeting</a:t>
            </a:r>
          </a:p>
        </p:txBody>
      </p:sp>
      <p:sp>
        <p:nvSpPr>
          <p:cNvPr id="3" name="Content Placeholder 2"/>
          <p:cNvSpPr>
            <a:spLocks noGrp="1"/>
          </p:cNvSpPr>
          <p:nvPr>
            <p:ph idx="1"/>
          </p:nvPr>
        </p:nvSpPr>
        <p:spPr>
          <a:xfrm>
            <a:off x="715505" y="1314994"/>
            <a:ext cx="8106277" cy="3709852"/>
          </a:xfrm>
        </p:spPr>
        <p:txBody>
          <a:bodyPr>
            <a:noAutofit/>
          </a:bodyPr>
          <a:lstStyle/>
          <a:p>
            <a:pPr>
              <a:lnSpc>
                <a:spcPct val="114000"/>
              </a:lnSpc>
              <a:spcBef>
                <a:spcPts val="0"/>
              </a:spcBef>
              <a:spcAft>
                <a:spcPts val="600"/>
              </a:spcAft>
            </a:pPr>
            <a:r>
              <a:rPr lang="en-US" sz="2000" b="1" dirty="0">
                <a:latin typeface="Open Sans" panose="020B0606030504020204" pitchFamily="34" charset="0"/>
                <a:ea typeface="Open Sans" panose="020B0606030504020204" pitchFamily="34" charset="0"/>
                <a:cs typeface="Open Sans" panose="020B0606030504020204" pitchFamily="34" charset="0"/>
              </a:rPr>
              <a:t>Similar to a meeting with a MoC.</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a:lnSpc>
                <a:spcPct val="114000"/>
              </a:lnSpc>
              <a:spcBef>
                <a:spcPts val="0"/>
              </a:spcBef>
              <a:spcAft>
                <a:spcPts val="600"/>
              </a:spcAft>
            </a:pPr>
            <a:r>
              <a:rPr lang="en-US" sz="2000" b="1" dirty="0">
                <a:latin typeface="Open Sans" panose="020B0606030504020204" pitchFamily="34" charset="0"/>
                <a:ea typeface="Open Sans" panose="020B0606030504020204" pitchFamily="34" charset="0"/>
                <a:cs typeface="Open Sans" panose="020B0606030504020204" pitchFamily="34" charset="0"/>
              </a:rPr>
              <a:t>Engage other organizations</a:t>
            </a:r>
            <a:r>
              <a:rPr lang="en-US" sz="2000" dirty="0">
                <a:latin typeface="Open Sans" panose="020B0606030504020204" pitchFamily="34" charset="0"/>
                <a:ea typeface="Open Sans" panose="020B0606030504020204" pitchFamily="34" charset="0"/>
                <a:cs typeface="Open Sans" panose="020B0606030504020204" pitchFamily="34" charset="0"/>
              </a:rPr>
              <a:t> if it helps set the meeting</a:t>
            </a: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Bef>
                <a:spcPts val="0"/>
              </a:spcBef>
              <a:spcAft>
                <a:spcPts val="600"/>
              </a:spcAft>
            </a:pPr>
            <a:r>
              <a:rPr lang="en-US" sz="2000" b="1" dirty="0">
                <a:latin typeface="Open Sans" panose="020B0606030504020204" pitchFamily="34" charset="0"/>
                <a:ea typeface="Open Sans" panose="020B0606030504020204" pitchFamily="34" charset="0"/>
                <a:cs typeface="Open Sans" panose="020B0606030504020204" pitchFamily="34" charset="0"/>
              </a:rPr>
              <a:t>Let them know who you are,</a:t>
            </a:r>
            <a:r>
              <a:rPr lang="en-US" sz="2000" dirty="0">
                <a:latin typeface="Open Sans" panose="020B0606030504020204" pitchFamily="34" charset="0"/>
                <a:ea typeface="Open Sans" panose="020B0606030504020204" pitchFamily="34" charset="0"/>
                <a:cs typeface="Open Sans" panose="020B0606030504020204" pitchFamily="34" charset="0"/>
              </a:rPr>
              <a:t> who you represent in the community, history of the group, recent successes</a:t>
            </a:r>
          </a:p>
          <a:p>
            <a:pPr>
              <a:lnSpc>
                <a:spcPct val="114000"/>
              </a:lnSpc>
              <a:spcBef>
                <a:spcPts val="0"/>
              </a:spcBef>
              <a:spcAft>
                <a:spcPts val="600"/>
              </a:spcAft>
            </a:pPr>
            <a:r>
              <a:rPr lang="en-US" sz="2000" b="1" dirty="0">
                <a:latin typeface="Open Sans" panose="020B0606030504020204" pitchFamily="34" charset="0"/>
                <a:ea typeface="Open Sans" panose="020B0606030504020204" pitchFamily="34" charset="0"/>
                <a:cs typeface="Open Sans" panose="020B0606030504020204" pitchFamily="34" charset="0"/>
              </a:rPr>
              <a:t>Prepare laser talks </a:t>
            </a:r>
            <a:r>
              <a:rPr lang="en-US" sz="2000" dirty="0">
                <a:latin typeface="Open Sans" panose="020B0606030504020204" pitchFamily="34" charset="0"/>
                <a:ea typeface="Open Sans" panose="020B0606030504020204" pitchFamily="34" charset="0"/>
                <a:cs typeface="Open Sans" panose="020B0606030504020204" pitchFamily="34" charset="0"/>
              </a:rPr>
              <a:t>and questions related to RESULTS issues</a:t>
            </a:r>
          </a:p>
          <a:p>
            <a:pPr>
              <a:lnSpc>
                <a:spcPct val="114000"/>
              </a:lnSpc>
              <a:spcBef>
                <a:spcPts val="0"/>
              </a:spcBef>
              <a:spcAft>
                <a:spcPts val="600"/>
              </a:spcAft>
            </a:pPr>
            <a:r>
              <a:rPr lang="en-US" sz="2000" b="1" dirty="0">
                <a:latin typeface="Open Sans" panose="020B0606030504020204" pitchFamily="34" charset="0"/>
                <a:ea typeface="Open Sans" panose="020B0606030504020204" pitchFamily="34" charset="0"/>
                <a:cs typeface="Open Sans" panose="020B0606030504020204" pitchFamily="34" charset="0"/>
              </a:rPr>
              <a:t>Listen </a:t>
            </a:r>
            <a:r>
              <a:rPr lang="en-US" sz="2000" dirty="0">
                <a:latin typeface="Open Sans" panose="020B0606030504020204" pitchFamily="34" charset="0"/>
                <a:ea typeface="Open Sans" panose="020B0606030504020204" pitchFamily="34" charset="0"/>
                <a:cs typeface="Open Sans" panose="020B0606030504020204" pitchFamily="34" charset="0"/>
              </a:rPr>
              <a:t>and offer to provide more information on our issues</a:t>
            </a:r>
          </a:p>
          <a:p>
            <a:pPr>
              <a:lnSpc>
                <a:spcPct val="114000"/>
              </a:lnSpc>
              <a:spcBef>
                <a:spcPts val="0"/>
              </a:spcBef>
              <a:spcAft>
                <a:spcPts val="600"/>
              </a:spcAft>
            </a:pPr>
            <a:r>
              <a:rPr lang="en-US" sz="2000" b="1" dirty="0">
                <a:latin typeface="Open Sans" panose="020B0606030504020204" pitchFamily="34" charset="0"/>
                <a:ea typeface="Open Sans" panose="020B0606030504020204" pitchFamily="34" charset="0"/>
                <a:cs typeface="Open Sans" panose="020B0606030504020204" pitchFamily="34" charset="0"/>
              </a:rPr>
              <a:t>Let them know </a:t>
            </a:r>
            <a:r>
              <a:rPr lang="en-US" sz="2000" dirty="0">
                <a:latin typeface="Open Sans" panose="020B0606030504020204" pitchFamily="34" charset="0"/>
                <a:ea typeface="Open Sans" panose="020B0606030504020204" pitchFamily="34" charset="0"/>
                <a:cs typeface="Open Sans" panose="020B0606030504020204" pitchFamily="34" charset="0"/>
              </a:rPr>
              <a:t>you want to work with them in the future</a:t>
            </a:r>
          </a:p>
          <a:p>
            <a:pPr>
              <a:lnSpc>
                <a:spcPct val="114000"/>
              </a:lnSpc>
              <a:spcBef>
                <a:spcPts val="0"/>
              </a:spcBef>
              <a:spcAft>
                <a:spcPts val="600"/>
              </a:spcAft>
            </a:pPr>
            <a:r>
              <a:rPr lang="en-US" sz="2000" b="1" dirty="0">
                <a:latin typeface="Open Sans" panose="020B0606030504020204" pitchFamily="34" charset="0"/>
                <a:ea typeface="Open Sans" panose="020B0606030504020204" pitchFamily="34" charset="0"/>
                <a:cs typeface="Open Sans" panose="020B0606030504020204" pitchFamily="34" charset="0"/>
              </a:rPr>
              <a:t>Take photo</a:t>
            </a:r>
          </a:p>
        </p:txBody>
      </p:sp>
      <p:sp>
        <p:nvSpPr>
          <p:cNvPr id="7" name="Rectangle 5">
            <a:extLst>
              <a:ext uri="{FF2B5EF4-FFF2-40B4-BE49-F238E27FC236}">
                <a16:creationId xmlns:a16="http://schemas.microsoft.com/office/drawing/2014/main" id="{9848D8CA-8C9B-4AC9-BDB5-8F4F1DFA5035}"/>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12</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39706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505" y="464748"/>
            <a:ext cx="6915895" cy="501253"/>
          </a:xfrm>
        </p:spPr>
        <p:txBody>
          <a:bodyPr>
            <a:normAutofit fontScale="90000"/>
          </a:bodyPr>
          <a:lstStyle/>
          <a:p>
            <a:pPr algn="l"/>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Sample EPIC Laser Talk: US Housing</a:t>
            </a:r>
          </a:p>
        </p:txBody>
      </p:sp>
      <p:sp>
        <p:nvSpPr>
          <p:cNvPr id="3" name="Content Placeholder 2"/>
          <p:cNvSpPr>
            <a:spLocks noGrp="1"/>
          </p:cNvSpPr>
          <p:nvPr>
            <p:ph idx="1"/>
          </p:nvPr>
        </p:nvSpPr>
        <p:spPr>
          <a:xfrm>
            <a:off x="350321" y="1310326"/>
            <a:ext cx="8520302" cy="3657600"/>
          </a:xfrm>
        </p:spPr>
        <p:txBody>
          <a:bodyPr>
            <a:normAutofit fontScale="55000" lnSpcReduction="20000"/>
          </a:bodyPr>
          <a:lstStyle/>
          <a:p>
            <a:pPr marL="0" indent="0">
              <a:spcAft>
                <a:spcPts val="1200"/>
              </a:spcAft>
              <a:buNone/>
            </a:pPr>
            <a:r>
              <a:rPr lang="en-US" b="1" u="sng" dirty="0"/>
              <a:t>E</a:t>
            </a:r>
            <a:r>
              <a:rPr lang="en-US" b="1" dirty="0"/>
              <a:t>ngage:</a:t>
            </a:r>
            <a:r>
              <a:rPr lang="en-US" dirty="0"/>
              <a:t> There was already an affordable housing crisis in America, and the COVID-19 pandemic has made it far worse. This is hitting families in our community, especially low-income Black renters and other people of color, hard.​</a:t>
            </a:r>
          </a:p>
          <a:p>
            <a:pPr marL="0" indent="0">
              <a:spcAft>
                <a:spcPts val="1200"/>
              </a:spcAft>
              <a:buNone/>
            </a:pPr>
            <a:r>
              <a:rPr lang="en-US" b="1" u="sng" dirty="0"/>
              <a:t>P</a:t>
            </a:r>
            <a:r>
              <a:rPr lang="en-US" b="1" dirty="0"/>
              <a:t>roblem:</a:t>
            </a:r>
            <a:r>
              <a:rPr lang="en-US" dirty="0"/>
              <a:t>  While the recent national eviction moratorium helps, without funds to help renters get current on their rent, America will face a wave evictions when the moratorium ends in January.​</a:t>
            </a:r>
          </a:p>
          <a:p>
            <a:pPr marL="0" indent="0">
              <a:spcAft>
                <a:spcPts val="1200"/>
              </a:spcAft>
              <a:buNone/>
            </a:pPr>
            <a:r>
              <a:rPr lang="en-US" b="1" u="sng" dirty="0"/>
              <a:t>I</a:t>
            </a:r>
            <a:r>
              <a:rPr lang="en-US" b="1" dirty="0"/>
              <a:t>llustrate or Inform:</a:t>
            </a:r>
            <a:r>
              <a:rPr lang="en-US" dirty="0"/>
              <a:t>  Keeping low-income renters in their homes must be a national priority in the short-term, but we also need long-term solutions.​ [Share more about your story and/or why you care]</a:t>
            </a:r>
          </a:p>
          <a:p>
            <a:pPr marL="0" indent="0">
              <a:spcAft>
                <a:spcPts val="1200"/>
              </a:spcAft>
              <a:buNone/>
            </a:pPr>
            <a:r>
              <a:rPr lang="en-US" b="1" u="sng" dirty="0"/>
              <a:t>C</a:t>
            </a:r>
            <a:r>
              <a:rPr lang="en-US" b="1" dirty="0"/>
              <a:t>all to Action:</a:t>
            </a:r>
            <a:r>
              <a:rPr lang="en-US" dirty="0"/>
              <a:t> What are your thoughts on the current affordable housing crisis and how might we address it if you are elected? Will you support emergency rental assistance and long-term solutions, like a refundable renters credit? </a:t>
            </a:r>
          </a:p>
        </p:txBody>
      </p:sp>
      <p:sp>
        <p:nvSpPr>
          <p:cNvPr id="7" name="Rectangle 5">
            <a:extLst>
              <a:ext uri="{FF2B5EF4-FFF2-40B4-BE49-F238E27FC236}">
                <a16:creationId xmlns:a16="http://schemas.microsoft.com/office/drawing/2014/main" id="{9848D8CA-8C9B-4AC9-BDB5-8F4F1DFA5035}"/>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13</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71906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505" y="464748"/>
            <a:ext cx="6915895" cy="501253"/>
          </a:xfrm>
        </p:spPr>
        <p:txBody>
          <a:bodyPr>
            <a:normAutofit fontScale="90000"/>
          </a:bodyPr>
          <a:lstStyle/>
          <a:p>
            <a:pPr algn="l"/>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Sample EPIC Laser Talk: Global Poverty</a:t>
            </a:r>
          </a:p>
        </p:txBody>
      </p:sp>
      <p:sp>
        <p:nvSpPr>
          <p:cNvPr id="3" name="Content Placeholder 2"/>
          <p:cNvSpPr>
            <a:spLocks noGrp="1"/>
          </p:cNvSpPr>
          <p:nvPr>
            <p:ph idx="1"/>
          </p:nvPr>
        </p:nvSpPr>
        <p:spPr>
          <a:xfrm>
            <a:off x="350321" y="1310326"/>
            <a:ext cx="8520302" cy="3657600"/>
          </a:xfrm>
        </p:spPr>
        <p:txBody>
          <a:bodyPr>
            <a:normAutofit fontScale="55000" lnSpcReduction="20000"/>
          </a:bodyPr>
          <a:lstStyle/>
          <a:p>
            <a:pPr marL="0" indent="0">
              <a:spcAft>
                <a:spcPts val="1200"/>
              </a:spcAft>
              <a:buNone/>
            </a:pPr>
            <a:r>
              <a:rPr lang="en-US" b="1" u="sng" dirty="0"/>
              <a:t>E</a:t>
            </a:r>
            <a:r>
              <a:rPr lang="en-US" b="1" dirty="0"/>
              <a:t>ngage: </a:t>
            </a:r>
            <a:r>
              <a:rPr lang="en-US" dirty="0"/>
              <a:t>A recent poll by the ONE Campaign confirms my sentiments that the US must also have a global response to this global pandemic. According to the poll, “nearly all voters say it is important for the U.S. to lead the world in responding (85%), preventing (86%), and detecting (85%) global infectious diseases.”</a:t>
            </a:r>
          </a:p>
          <a:p>
            <a:pPr marL="0" indent="0">
              <a:spcAft>
                <a:spcPts val="1200"/>
              </a:spcAft>
              <a:buNone/>
            </a:pPr>
            <a:r>
              <a:rPr lang="en-US" b="1" u="sng" dirty="0"/>
              <a:t>P</a:t>
            </a:r>
            <a:r>
              <a:rPr lang="en-US" b="1" dirty="0"/>
              <a:t>roblem:</a:t>
            </a:r>
            <a:r>
              <a:rPr lang="en-US" dirty="0"/>
              <a:t> Projections are that, because of COVID-19, hard fought global health progress could be set back 10-20 years and millions of children and adults could die from lack of healthcare, malnutrition, and disease without additional resources.</a:t>
            </a:r>
          </a:p>
          <a:p>
            <a:pPr marL="0" indent="0">
              <a:spcAft>
                <a:spcPts val="1200"/>
              </a:spcAft>
              <a:buNone/>
            </a:pPr>
            <a:r>
              <a:rPr lang="en-US" b="1" u="sng" dirty="0"/>
              <a:t>I</a:t>
            </a:r>
            <a:r>
              <a:rPr lang="en-US" b="1" dirty="0"/>
              <a:t>nform:</a:t>
            </a:r>
            <a:r>
              <a:rPr lang="en-US" dirty="0"/>
              <a:t> But sustaining and increasing U.S. support to existing global health programs like Gavi, the Global Fund, and PEPFAR, as well as investing in food aid and nutrition, will make a difference now and in the longer-term.</a:t>
            </a:r>
          </a:p>
          <a:p>
            <a:pPr marL="0" indent="0">
              <a:spcAft>
                <a:spcPts val="1200"/>
              </a:spcAft>
              <a:buNone/>
            </a:pPr>
            <a:r>
              <a:rPr lang="en-US" b="1" u="sng" dirty="0"/>
              <a:t>C</a:t>
            </a:r>
            <a:r>
              <a:rPr lang="en-US" b="1" dirty="0"/>
              <a:t>all to Action:</a:t>
            </a:r>
            <a:r>
              <a:rPr lang="en-US" dirty="0"/>
              <a:t> US leadership has contributed to major advances on global health and poverty over the years. What role do you think the US should play in addressing global poverty and global health? </a:t>
            </a:r>
            <a:r>
              <a:rPr lang="en-US"/>
              <a:t>And what will you do about these issues once elected?</a:t>
            </a:r>
            <a:endParaRPr lang="en-US" dirty="0"/>
          </a:p>
        </p:txBody>
      </p:sp>
      <p:sp>
        <p:nvSpPr>
          <p:cNvPr id="7" name="Rectangle 5">
            <a:extLst>
              <a:ext uri="{FF2B5EF4-FFF2-40B4-BE49-F238E27FC236}">
                <a16:creationId xmlns:a16="http://schemas.microsoft.com/office/drawing/2014/main" id="{9848D8CA-8C9B-4AC9-BDB5-8F4F1DFA5035}"/>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14</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9527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22" y="345736"/>
            <a:ext cx="6918678" cy="571500"/>
          </a:xfrm>
        </p:spPr>
        <p:txBody>
          <a:bodyPr>
            <a:normAutofit fontScale="90000"/>
          </a:bodyPr>
          <a:lstStyle/>
          <a:p>
            <a:pPr algn="l"/>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Working for Campaign or Candidate Calls</a:t>
            </a:r>
          </a:p>
        </p:txBody>
      </p:sp>
      <p:sp>
        <p:nvSpPr>
          <p:cNvPr id="3" name="Content Placeholder 2"/>
          <p:cNvSpPr>
            <a:spLocks noGrp="1"/>
          </p:cNvSpPr>
          <p:nvPr>
            <p:ph idx="1"/>
          </p:nvPr>
        </p:nvSpPr>
        <p:spPr>
          <a:xfrm>
            <a:off x="508000" y="1234911"/>
            <a:ext cx="8082844" cy="3795699"/>
          </a:xfrm>
        </p:spPr>
        <p:txBody>
          <a:bodyPr>
            <a:normAutofit/>
          </a:bodyPr>
          <a:lstStyle/>
          <a:p>
            <a:pPr fontAlgn="base">
              <a:lnSpc>
                <a:spcPct val="114000"/>
              </a:lnSpc>
              <a:spcBef>
                <a:spcPts val="0"/>
              </a:spcBef>
              <a:spcAft>
                <a:spcPts val="600"/>
              </a:spcAft>
            </a:pPr>
            <a:r>
              <a:rPr lang="en-US" sz="2400" b="1" dirty="0">
                <a:latin typeface="Open Sans" panose="020B0606030504020204" pitchFamily="34" charset="0"/>
                <a:ea typeface="Open Sans" panose="020B0606030504020204" pitchFamily="34" charset="0"/>
                <a:cs typeface="Open Sans" panose="020B0606030504020204" pitchFamily="34" charset="0"/>
              </a:rPr>
              <a:t>Always have your question(s) ready to go</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1" fontAlgn="base">
              <a:lnSpc>
                <a:spcPct val="114000"/>
              </a:lnSpc>
              <a:spcBef>
                <a:spcPts val="0"/>
              </a:spcBef>
              <a:spcAft>
                <a:spcPts val="600"/>
              </a:spcAft>
            </a:pPr>
            <a:r>
              <a:rPr lang="en-US" sz="1800" dirty="0">
                <a:latin typeface="Open Sans" panose="020B0606030504020204" pitchFamily="34" charset="0"/>
                <a:ea typeface="Open Sans" panose="020B0606030504020204" pitchFamily="34" charset="0"/>
                <a:cs typeface="Open Sans" panose="020B0606030504020204" pitchFamily="34" charset="0"/>
              </a:rPr>
              <a:t>Take advantage of your opportunities when they come</a:t>
            </a:r>
          </a:p>
          <a:p>
            <a:pPr fontAlgn="base">
              <a:lnSpc>
                <a:spcPct val="114000"/>
              </a:lnSpc>
              <a:spcBef>
                <a:spcPts val="0"/>
              </a:spcBef>
              <a:spcAft>
                <a:spcPts val="600"/>
              </a:spcAft>
            </a:pPr>
            <a:r>
              <a:rPr lang="en-US" sz="2400" b="1" dirty="0">
                <a:latin typeface="Open Sans" panose="020B0606030504020204" pitchFamily="34" charset="0"/>
                <a:ea typeface="Open Sans" panose="020B0606030504020204" pitchFamily="34" charset="0"/>
                <a:cs typeface="Open Sans" panose="020B0606030504020204" pitchFamily="34" charset="0"/>
              </a:rPr>
              <a:t>Be polite and friendly</a:t>
            </a:r>
          </a:p>
          <a:p>
            <a:pPr lvl="1" fontAlgn="base">
              <a:lnSpc>
                <a:spcPct val="114000"/>
              </a:lnSpc>
              <a:spcBef>
                <a:spcPts val="0"/>
              </a:spcBef>
              <a:spcAft>
                <a:spcPts val="600"/>
              </a:spcAft>
            </a:pPr>
            <a:r>
              <a:rPr lang="en-US" sz="1800" dirty="0">
                <a:latin typeface="Open Sans" panose="020B0606030504020204" pitchFamily="34" charset="0"/>
                <a:ea typeface="Open Sans" panose="020B0606030504020204" pitchFamily="34" charset="0"/>
                <a:cs typeface="Open Sans" panose="020B0606030504020204" pitchFamily="34" charset="0"/>
              </a:rPr>
              <a:t>Make sure you have a specific ask (could be policy position)</a:t>
            </a:r>
          </a:p>
          <a:p>
            <a:pPr fontAlgn="base">
              <a:lnSpc>
                <a:spcPct val="114000"/>
              </a:lnSpc>
              <a:spcBef>
                <a:spcPts val="0"/>
              </a:spcBef>
              <a:spcAft>
                <a:spcPts val="600"/>
              </a:spcAft>
            </a:pPr>
            <a:r>
              <a:rPr lang="en-US" sz="2400" b="1" dirty="0">
                <a:latin typeface="Open Sans" panose="020B0606030504020204" pitchFamily="34" charset="0"/>
                <a:ea typeface="Open Sans" panose="020B0606030504020204" pitchFamily="34" charset="0"/>
                <a:cs typeface="Open Sans" panose="020B0606030504020204" pitchFamily="34" charset="0"/>
              </a:rPr>
              <a:t>Plan to follow up as needed</a:t>
            </a:r>
          </a:p>
          <a:p>
            <a:pPr lvl="1" fontAlgn="base">
              <a:lnSpc>
                <a:spcPct val="114000"/>
              </a:lnSpc>
              <a:spcBef>
                <a:spcPts val="0"/>
              </a:spcBef>
              <a:spcAft>
                <a:spcPts val="600"/>
              </a:spcAft>
            </a:pPr>
            <a:r>
              <a:rPr lang="en-US" sz="1800" dirty="0">
                <a:latin typeface="Open Sans" panose="020B0606030504020204" pitchFamily="34" charset="0"/>
                <a:ea typeface="Open Sans" panose="020B0606030504020204" pitchFamily="34" charset="0"/>
                <a:cs typeface="Open Sans" panose="020B0606030504020204" pitchFamily="34" charset="0"/>
              </a:rPr>
              <a:t>Check in on request, provide additional info, materials, </a:t>
            </a:r>
          </a:p>
          <a:p>
            <a:pPr fontAlgn="base">
              <a:lnSpc>
                <a:spcPct val="114000"/>
              </a:lnSpc>
              <a:spcBef>
                <a:spcPts val="0"/>
              </a:spcBef>
              <a:spcAft>
                <a:spcPts val="600"/>
              </a:spcAft>
            </a:pPr>
            <a:r>
              <a:rPr lang="en-US" sz="2400" b="1" dirty="0">
                <a:latin typeface="Open Sans" panose="020B0606030504020204" pitchFamily="34" charset="0"/>
                <a:ea typeface="Open Sans" panose="020B0606030504020204" pitchFamily="34" charset="0"/>
                <a:cs typeface="Open Sans" panose="020B0606030504020204" pitchFamily="34" charset="0"/>
              </a:rPr>
              <a:t>Talk to others about the issues you care about</a:t>
            </a:r>
          </a:p>
          <a:p>
            <a:pPr lvl="1" fontAlgn="base">
              <a:lnSpc>
                <a:spcPct val="114000"/>
              </a:lnSpc>
              <a:spcBef>
                <a:spcPts val="0"/>
              </a:spcBef>
              <a:spcAft>
                <a:spcPts val="600"/>
              </a:spcAft>
            </a:pPr>
            <a:r>
              <a:rPr lang="en-US" sz="1800" dirty="0">
                <a:latin typeface="Open Sans" panose="020B0606030504020204" pitchFamily="34" charset="0"/>
                <a:ea typeface="Open Sans" panose="020B0606030504020204" pitchFamily="34" charset="0"/>
                <a:cs typeface="Open Sans" panose="020B0606030504020204" pitchFamily="34" charset="0"/>
              </a:rPr>
              <a:t>Good way to get others interested in your issues</a:t>
            </a:r>
          </a:p>
          <a:p>
            <a:endParaRPr lang="en-US" sz="2000" dirty="0"/>
          </a:p>
          <a:p>
            <a:pPr lvl="1"/>
            <a:endParaRPr lang="en-US" sz="1500" dirty="0"/>
          </a:p>
          <a:p>
            <a:pPr lvl="1"/>
            <a:endParaRPr lang="en-US" sz="1500" dirty="0"/>
          </a:p>
          <a:p>
            <a:pPr lvl="1"/>
            <a:endParaRPr lang="en-US" sz="1500" dirty="0"/>
          </a:p>
        </p:txBody>
      </p:sp>
      <p:sp>
        <p:nvSpPr>
          <p:cNvPr id="7" name="Rectangle 5">
            <a:extLst>
              <a:ext uri="{FF2B5EF4-FFF2-40B4-BE49-F238E27FC236}">
                <a16:creationId xmlns:a16="http://schemas.microsoft.com/office/drawing/2014/main" id="{7A2F6F2B-C4B1-417E-AD54-00A995019849}"/>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15</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0559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22" y="345736"/>
            <a:ext cx="6918678" cy="571500"/>
          </a:xfrm>
        </p:spPr>
        <p:txBody>
          <a:bodyPr>
            <a:normAutofit/>
          </a:bodyPr>
          <a:lstStyle/>
          <a:p>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Direct Advocacy</a:t>
            </a:r>
          </a:p>
        </p:txBody>
      </p:sp>
      <p:sp>
        <p:nvSpPr>
          <p:cNvPr id="3" name="Content Placeholder 2"/>
          <p:cNvSpPr>
            <a:spLocks noGrp="1"/>
          </p:cNvSpPr>
          <p:nvPr>
            <p:ph idx="1"/>
          </p:nvPr>
        </p:nvSpPr>
        <p:spPr>
          <a:xfrm>
            <a:off x="428172" y="1835881"/>
            <a:ext cx="8082844" cy="1364520"/>
          </a:xfrm>
        </p:spPr>
        <p:txBody>
          <a:bodyPr>
            <a:normAutofit/>
          </a:bodyPr>
          <a:lstStyle/>
          <a:p>
            <a:pPr marL="0" indent="0" algn="ctr" fontAlgn="base">
              <a:lnSpc>
                <a:spcPct val="114000"/>
              </a:lnSpc>
              <a:spcBef>
                <a:spcPts val="0"/>
              </a:spcBef>
              <a:spcAft>
                <a:spcPts val="600"/>
              </a:spcAft>
              <a:buNone/>
            </a:pPr>
            <a:r>
              <a:rPr lang="en-US" sz="6500" dirty="0">
                <a:latin typeface="Open Sans" panose="020B0606030504020204" pitchFamily="34" charset="0"/>
                <a:ea typeface="Open Sans" panose="020B0606030504020204" pitchFamily="34" charset="0"/>
                <a:cs typeface="Open Sans" panose="020B0606030504020204" pitchFamily="34" charset="0"/>
              </a:rPr>
              <a:t>Questions?</a:t>
            </a:r>
          </a:p>
          <a:p>
            <a:endParaRPr lang="en-US" sz="2000" dirty="0"/>
          </a:p>
          <a:p>
            <a:pPr lvl="1"/>
            <a:endParaRPr lang="en-US" sz="1500" dirty="0"/>
          </a:p>
          <a:p>
            <a:pPr lvl="1"/>
            <a:endParaRPr lang="en-US" sz="1500" dirty="0"/>
          </a:p>
          <a:p>
            <a:pPr lvl="1"/>
            <a:endParaRPr lang="en-US" sz="1500" dirty="0"/>
          </a:p>
        </p:txBody>
      </p:sp>
      <p:sp>
        <p:nvSpPr>
          <p:cNvPr id="7" name="Rectangle 5">
            <a:extLst>
              <a:ext uri="{FF2B5EF4-FFF2-40B4-BE49-F238E27FC236}">
                <a16:creationId xmlns:a16="http://schemas.microsoft.com/office/drawing/2014/main" id="{7A2F6F2B-C4B1-417E-AD54-00A995019849}"/>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16</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4865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5883" y="1409849"/>
            <a:ext cx="5763237" cy="300082"/>
          </a:xfrm>
          <a:prstGeom prst="rect">
            <a:avLst/>
          </a:prstGeom>
          <a:noFill/>
        </p:spPr>
        <p:txBody>
          <a:bodyPr wrap="square" rtlCol="0">
            <a:spAutoFit/>
          </a:bodyPr>
          <a:lstStyle/>
          <a:p>
            <a:endParaRPr lang="en-US" sz="1350" dirty="0">
              <a:solidFill>
                <a:prstClr val="black"/>
              </a:solidFill>
            </a:endParaRPr>
          </a:p>
        </p:txBody>
      </p:sp>
      <p:sp>
        <p:nvSpPr>
          <p:cNvPr id="5" name="Title 1">
            <a:extLst>
              <a:ext uri="{FF2B5EF4-FFF2-40B4-BE49-F238E27FC236}">
                <a16:creationId xmlns:a16="http://schemas.microsoft.com/office/drawing/2014/main" id="{73CE4519-843B-4C24-A0EC-F55F23FCB343}"/>
              </a:ext>
            </a:extLst>
          </p:cNvPr>
          <p:cNvSpPr>
            <a:spLocks noGrp="1"/>
          </p:cNvSpPr>
          <p:nvPr>
            <p:ph type="title"/>
          </p:nvPr>
        </p:nvSpPr>
        <p:spPr>
          <a:xfrm>
            <a:off x="1561401" y="2071687"/>
            <a:ext cx="6172200" cy="500063"/>
          </a:xfrm>
        </p:spPr>
        <p:txBody>
          <a:bodyPr>
            <a:noAutofit/>
          </a:bodyPr>
          <a:lstStyle/>
          <a:p>
            <a:pPr>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5000" b="1" dirty="0">
                <a:solidFill>
                  <a:srgbClr val="E41034"/>
                </a:solidFill>
                <a:latin typeface="Open Sans" panose="020B0606030504020204" pitchFamily="34" charset="0"/>
                <a:ea typeface="Open Sans" panose="020B0606030504020204" pitchFamily="34" charset="0"/>
                <a:cs typeface="Open Sans" panose="020B0606030504020204" pitchFamily="34" charset="0"/>
              </a:rPr>
              <a:t>Election Advocacy using Media</a:t>
            </a:r>
            <a:endParaRPr lang="en-US" altLang="en-US" sz="5000" dirty="0">
              <a:solidFill>
                <a:srgbClr val="E4103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5">
            <a:extLst>
              <a:ext uri="{FF2B5EF4-FFF2-40B4-BE49-F238E27FC236}">
                <a16:creationId xmlns:a16="http://schemas.microsoft.com/office/drawing/2014/main" id="{A2862E7A-0F5C-4C03-85A1-C47B96292BED}"/>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17</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00519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1970" y="1187358"/>
            <a:ext cx="3432030" cy="1569660"/>
          </a:xfrm>
          <a:prstGeom prst="rect">
            <a:avLst/>
          </a:prstGeom>
        </p:spPr>
        <p:txBody>
          <a:bodyPr wrap="square">
            <a:spAutoFit/>
          </a:bodyPr>
          <a:lstStyle/>
          <a:p>
            <a:pPr algn="ctr"/>
            <a:r>
              <a:rPr lang="en-US" sz="32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Influence of Letters to the Editor</a:t>
            </a:r>
            <a:endParaRPr lang="en-US" sz="32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370007C-BF20-0845-AA86-2CED88126E0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7178" y="7257"/>
            <a:ext cx="2565785" cy="5136243"/>
          </a:xfrm>
          <a:prstGeom prst="rect">
            <a:avLst/>
          </a:prstGeom>
        </p:spPr>
      </p:pic>
      <p:pic>
        <p:nvPicPr>
          <p:cNvPr id="6" name="Picture 5">
            <a:extLst>
              <a:ext uri="{FF2B5EF4-FFF2-40B4-BE49-F238E27FC236}">
                <a16:creationId xmlns:a16="http://schemas.microsoft.com/office/drawing/2014/main" id="{5925EF0C-BEC0-704B-8DF7-A3BB89B6B5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46185" y="7257"/>
            <a:ext cx="2565785" cy="5136243"/>
          </a:xfrm>
          <a:prstGeom prst="rect">
            <a:avLst/>
          </a:prstGeom>
        </p:spPr>
      </p:pic>
      <p:sp>
        <p:nvSpPr>
          <p:cNvPr id="7" name="Slide Number Placeholder 6">
            <a:extLst>
              <a:ext uri="{FF2B5EF4-FFF2-40B4-BE49-F238E27FC236}">
                <a16:creationId xmlns:a16="http://schemas.microsoft.com/office/drawing/2014/main" id="{649577E2-DED0-4AF2-902F-ADA4ECB46698}"/>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18</a:t>
            </a:fld>
            <a:endParaRPr lang="en-US">
              <a:solidFill>
                <a:schemeClr val="tx1"/>
              </a:solidFill>
            </a:endParaRPr>
          </a:p>
        </p:txBody>
      </p:sp>
    </p:spTree>
    <p:extLst>
      <p:ext uri="{BB962C8B-B14F-4D97-AF65-F5344CB8AC3E}">
        <p14:creationId xmlns:p14="http://schemas.microsoft.com/office/powerpoint/2010/main" val="3395839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5883" y="1409849"/>
            <a:ext cx="5763237" cy="300082"/>
          </a:xfrm>
          <a:prstGeom prst="rect">
            <a:avLst/>
          </a:prstGeom>
          <a:noFill/>
        </p:spPr>
        <p:txBody>
          <a:bodyPr wrap="square" rtlCol="0">
            <a:spAutoFit/>
          </a:bodyPr>
          <a:lstStyle/>
          <a:p>
            <a:endParaRPr lang="en-US" sz="1350" dirty="0">
              <a:solidFill>
                <a:prstClr val="black"/>
              </a:solidFill>
            </a:endParaRP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99264" y="942694"/>
            <a:ext cx="5947186" cy="396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73CE4519-843B-4C24-A0EC-F55F23FCB343}"/>
              </a:ext>
            </a:extLst>
          </p:cNvPr>
          <p:cNvSpPr>
            <a:spLocks noGrp="1"/>
          </p:cNvSpPr>
          <p:nvPr>
            <p:ph type="title"/>
          </p:nvPr>
        </p:nvSpPr>
        <p:spPr>
          <a:xfrm>
            <a:off x="1086757" y="234079"/>
            <a:ext cx="6172200" cy="500063"/>
          </a:xfrm>
        </p:spPr>
        <p:txBody>
          <a:bodyPr>
            <a:noAutofit/>
          </a:bodyPr>
          <a:lstStyle/>
          <a:p>
            <a:pPr>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2400" b="1" dirty="0">
                <a:solidFill>
                  <a:srgbClr val="E41034"/>
                </a:solidFill>
                <a:latin typeface="Open Sans" panose="020B0606030504020204" pitchFamily="34" charset="0"/>
                <a:ea typeface="Open Sans" panose="020B0606030504020204" pitchFamily="34" charset="0"/>
                <a:cs typeface="Open Sans" panose="020B0606030504020204" pitchFamily="34" charset="0"/>
              </a:rPr>
              <a:t>What does the media landscape feel like these days?</a:t>
            </a:r>
            <a:endParaRPr lang="en-US" altLang="en-US" sz="2400" dirty="0">
              <a:solidFill>
                <a:srgbClr val="E4103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5">
            <a:extLst>
              <a:ext uri="{FF2B5EF4-FFF2-40B4-BE49-F238E27FC236}">
                <a16:creationId xmlns:a16="http://schemas.microsoft.com/office/drawing/2014/main" id="{A2862E7A-0F5C-4C03-85A1-C47B96292BED}"/>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19</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6705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0" y="152401"/>
            <a:ext cx="7772400" cy="706170"/>
          </a:xfrm>
        </p:spPr>
        <p:txBody>
          <a:bodyPr>
            <a:normAutofit/>
          </a:bodyPr>
          <a:lstStyle/>
          <a:p>
            <a:r>
              <a:rPr lang="en-US" sz="3200" b="1">
                <a:latin typeface="Open Sans"/>
                <a:ea typeface="Open Sans" panose="020B0606030504020204" pitchFamily="34" charset="0"/>
                <a:cs typeface="Open Sans" panose="020B0606030504020204" pitchFamily="34" charset="0"/>
              </a:rPr>
              <a:t>Our Anti-Oppression Values</a:t>
            </a:r>
          </a:p>
        </p:txBody>
      </p:sp>
      <p:sp>
        <p:nvSpPr>
          <p:cNvPr id="6" name="TextBox 5">
            <a:extLst>
              <a:ext uri="{FF2B5EF4-FFF2-40B4-BE49-F238E27FC236}">
                <a16:creationId xmlns:a16="http://schemas.microsoft.com/office/drawing/2014/main" id="{8AC52DA5-5208-446A-B31E-C4CC58F02086}"/>
              </a:ext>
            </a:extLst>
          </p:cNvPr>
          <p:cNvSpPr txBox="1"/>
          <p:nvPr/>
        </p:nvSpPr>
        <p:spPr>
          <a:xfrm>
            <a:off x="228600" y="911855"/>
            <a:ext cx="8589475" cy="38779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a:t>
            </a:r>
            <a:r>
              <a:rPr kumimoji="0" lang="en-US" sz="145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RESULTS is a movement of passionate, committed everyday people. Together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5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we use our voices to influence political decisions that will bring an end to poverty.</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5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Poverty cannot end as long as oppression exists.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5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We commit to opposing all forms of oppression, including racism, classism, colonialism, white saviorism, sexism, homophobia, transphobia, ableism, xenophobia, and religious discrimination.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5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5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5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There are no saviors — only partners, advocates, and allies. We agree to help make the RESULTS movement a respectful, inclusive space.​</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Find all our anti-oppression resources at:  </a:t>
            </a:r>
            <a:r>
              <a:rPr kumimoji="0" lang="en-US" sz="14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hlinkClick r:id="rId2"/>
              </a:rPr>
              <a:t>https://results.org/volunteers/anti-oppression/</a:t>
            </a:r>
            <a:r>
              <a:rPr kumimoji="0" lang="en-US" sz="14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5" name="Rectangle 5">
            <a:extLst>
              <a:ext uri="{FF2B5EF4-FFF2-40B4-BE49-F238E27FC236}">
                <a16:creationId xmlns:a16="http://schemas.microsoft.com/office/drawing/2014/main" id="{4B86C9D1-CBCA-4873-90C5-55F846B9982B}"/>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95478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103" y="307339"/>
            <a:ext cx="6946900" cy="4633529"/>
          </a:xfrm>
          <a:prstGeom prst="rect">
            <a:avLst/>
          </a:prstGeom>
        </p:spPr>
      </p:pic>
      <p:sp>
        <p:nvSpPr>
          <p:cNvPr id="5" name="Rectangle 5">
            <a:extLst>
              <a:ext uri="{FF2B5EF4-FFF2-40B4-BE49-F238E27FC236}">
                <a16:creationId xmlns:a16="http://schemas.microsoft.com/office/drawing/2014/main" id="{80775D33-87A2-48E5-A0D4-262876226A93}"/>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20</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71559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237031"/>
            <a:ext cx="5651501" cy="553998"/>
          </a:xfrm>
          <a:prstGeom prst="rect">
            <a:avLst/>
          </a:prstGeom>
          <a:noFill/>
        </p:spPr>
        <p:txBody>
          <a:bodyPr wrap="square" rtlCol="0">
            <a:spAutoFit/>
          </a:bodyPr>
          <a:lstStyle/>
          <a:p>
            <a:pPr algn="ctr"/>
            <a:r>
              <a:rPr lang="en-US" sz="3000" dirty="0">
                <a:solidFill>
                  <a:srgbClr val="D50032"/>
                </a:solidFill>
                <a:latin typeface="Open Sans" panose="020B0606030504020204" pitchFamily="34" charset="0"/>
                <a:ea typeface="Open Sans" panose="020B0606030504020204" pitchFamily="34" charset="0"/>
                <a:cs typeface="Open Sans" panose="020B0606030504020204" pitchFamily="34" charset="0"/>
              </a:rPr>
              <a:t>Opinion Media Madlibs</a:t>
            </a:r>
          </a:p>
        </p:txBody>
      </p:sp>
      <p:sp>
        <p:nvSpPr>
          <p:cNvPr id="4" name="TextBox 3"/>
          <p:cNvSpPr txBox="1"/>
          <p:nvPr/>
        </p:nvSpPr>
        <p:spPr>
          <a:xfrm>
            <a:off x="348343" y="2244272"/>
            <a:ext cx="8635999" cy="1077218"/>
          </a:xfrm>
          <a:prstGeom prst="rect">
            <a:avLst/>
          </a:prstGeom>
          <a:noFill/>
        </p:spPr>
        <p:txBody>
          <a:bodyPr wrap="square" rtlCol="0">
            <a:spAutoFit/>
          </a:bodyPr>
          <a:lstStyle/>
          <a:p>
            <a:pPr algn="ctr">
              <a:tabLst>
                <a:tab pos="688975" algn="l"/>
                <a:tab pos="3541713" algn="l"/>
              </a:tabLst>
            </a:pPr>
            <a:r>
              <a:rPr lang="en-US" sz="4000" dirty="0">
                <a:latin typeface="Open Sans" panose="020B0606030504020204" pitchFamily="34" charset="0"/>
                <a:ea typeface="Open Sans" panose="020B0606030504020204" pitchFamily="34" charset="0"/>
                <a:cs typeface="Open Sans" panose="020B0606030504020204" pitchFamily="34" charset="0"/>
              </a:rPr>
              <a:t>_____________ should _____________.</a:t>
            </a:r>
          </a:p>
          <a:p>
            <a:pPr algn="ctr">
              <a:tabLst>
                <a:tab pos="282575" algn="l"/>
                <a:tab pos="3541713" algn="l"/>
              </a:tabLst>
            </a:pPr>
            <a:r>
              <a:rPr lang="en-US" sz="2400" dirty="0">
                <a:latin typeface="Open Sans" panose="020B0606030504020204" pitchFamily="34" charset="0"/>
                <a:ea typeface="Open Sans" panose="020B0606030504020204" pitchFamily="34" charset="0"/>
                <a:cs typeface="Open Sans" panose="020B0606030504020204" pitchFamily="34" charset="0"/>
              </a:rPr>
              <a:t>(person)		               (action)	</a:t>
            </a:r>
          </a:p>
        </p:txBody>
      </p:sp>
      <p:sp>
        <p:nvSpPr>
          <p:cNvPr id="6" name="Rectangle 5">
            <a:extLst>
              <a:ext uri="{FF2B5EF4-FFF2-40B4-BE49-F238E27FC236}">
                <a16:creationId xmlns:a16="http://schemas.microsoft.com/office/drawing/2014/main" id="{4E39AB53-0FEC-40A3-B33D-9F6DE0E34491}"/>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21</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75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8699" y="453224"/>
            <a:ext cx="6130000" cy="4401205"/>
          </a:xfrm>
          <a:prstGeom prst="rect">
            <a:avLst/>
          </a:prstGeom>
          <a:noFill/>
        </p:spPr>
        <p:txBody>
          <a:bodyPr wrap="square" rtlCol="0">
            <a:spAutoFit/>
          </a:bodyPr>
          <a:lstStyle/>
          <a:p>
            <a:pPr marL="642938" indent="-642938">
              <a:buFont typeface="Wingdings" panose="05000000000000000000" pitchFamily="2" charset="2"/>
              <a:buChar char="ü"/>
            </a:pPr>
            <a:r>
              <a:rPr lang="en-US" sz="5600" dirty="0">
                <a:latin typeface="Open Sans" panose="020B0606030504020204" pitchFamily="34" charset="0"/>
                <a:ea typeface="Open Sans" panose="020B0606030504020204" pitchFamily="34" charset="0"/>
                <a:cs typeface="Open Sans" panose="020B0606030504020204" pitchFamily="34" charset="0"/>
              </a:rPr>
              <a:t>New</a:t>
            </a:r>
          </a:p>
          <a:p>
            <a:pPr marL="642938" indent="-642938">
              <a:buFont typeface="Wingdings" panose="05000000000000000000" pitchFamily="2" charset="2"/>
              <a:buChar char="ü"/>
            </a:pPr>
            <a:r>
              <a:rPr lang="en-US" sz="5600" dirty="0">
                <a:latin typeface="Open Sans" panose="020B0606030504020204" pitchFamily="34" charset="0"/>
                <a:ea typeface="Open Sans" panose="020B0606030504020204" pitchFamily="34" charset="0"/>
                <a:cs typeface="Open Sans" panose="020B0606030504020204" pitchFamily="34" charset="0"/>
              </a:rPr>
              <a:t>Unusual</a:t>
            </a:r>
          </a:p>
          <a:p>
            <a:pPr marL="642938" indent="-642938">
              <a:buFont typeface="Wingdings" panose="05000000000000000000" pitchFamily="2" charset="2"/>
              <a:buChar char="ü"/>
            </a:pPr>
            <a:r>
              <a:rPr lang="en-US" sz="5600" dirty="0">
                <a:latin typeface="Open Sans" panose="020B0606030504020204" pitchFamily="34" charset="0"/>
                <a:ea typeface="Open Sans" panose="020B0606030504020204" pitchFamily="34" charset="0"/>
                <a:cs typeface="Open Sans" panose="020B0606030504020204" pitchFamily="34" charset="0"/>
              </a:rPr>
              <a:t>Local</a:t>
            </a:r>
          </a:p>
          <a:p>
            <a:pPr marL="642938" indent="-642938">
              <a:buFont typeface="Wingdings" panose="05000000000000000000" pitchFamily="2" charset="2"/>
              <a:buChar char="ü"/>
            </a:pPr>
            <a:r>
              <a:rPr lang="en-US" sz="5600" dirty="0">
                <a:latin typeface="Open Sans" panose="020B0606030504020204" pitchFamily="34" charset="0"/>
                <a:ea typeface="Open Sans" panose="020B0606030504020204" pitchFamily="34" charset="0"/>
                <a:cs typeface="Open Sans" panose="020B0606030504020204" pitchFamily="34" charset="0"/>
              </a:rPr>
              <a:t>Personal</a:t>
            </a:r>
          </a:p>
          <a:p>
            <a:pPr marL="642938" indent="-642938">
              <a:buFont typeface="Wingdings" panose="05000000000000000000" pitchFamily="2" charset="2"/>
              <a:buChar char="ü"/>
            </a:pPr>
            <a:r>
              <a:rPr lang="en-US" sz="5600" dirty="0">
                <a:latin typeface="Open Sans" panose="020B0606030504020204" pitchFamily="34" charset="0"/>
                <a:ea typeface="Open Sans" panose="020B0606030504020204" pitchFamily="34" charset="0"/>
                <a:cs typeface="Open Sans" panose="020B0606030504020204" pitchFamily="34" charset="0"/>
              </a:rPr>
              <a:t>Important</a:t>
            </a:r>
          </a:p>
        </p:txBody>
      </p:sp>
      <p:sp>
        <p:nvSpPr>
          <p:cNvPr id="5" name="Rectangle 5">
            <a:extLst>
              <a:ext uri="{FF2B5EF4-FFF2-40B4-BE49-F238E27FC236}">
                <a16:creationId xmlns:a16="http://schemas.microsoft.com/office/drawing/2014/main" id="{623E59E6-AB55-4825-9FE5-0DDB3D00C49D}"/>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22</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349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3845" y="146448"/>
            <a:ext cx="6286500" cy="1200329"/>
          </a:xfrm>
          <a:prstGeom prst="rect">
            <a:avLst/>
          </a:prstGeom>
        </p:spPr>
        <p:txBody>
          <a:bodyPr wrap="square">
            <a:spAutoFit/>
          </a:bodyPr>
          <a:lstStyle/>
          <a:p>
            <a:pPr algn="ctr"/>
            <a:r>
              <a:rPr lang="en-US" sz="3600" b="1">
                <a:solidFill>
                  <a:srgbClr val="D50032"/>
                </a:solidFill>
                <a:latin typeface="Open Sans" panose="020B0606030504020204" pitchFamily="34" charset="0"/>
                <a:ea typeface="Open Sans" panose="020B0606030504020204" pitchFamily="34" charset="0"/>
                <a:cs typeface="Open Sans" panose="020B0606030504020204" pitchFamily="34" charset="0"/>
              </a:rPr>
              <a:t>Letters to the Editor</a:t>
            </a:r>
          </a:p>
          <a:p>
            <a:pPr algn="ctr"/>
            <a:r>
              <a:rPr lang="en-US" sz="3600">
                <a:solidFill>
                  <a:srgbClr val="D50032"/>
                </a:solidFill>
                <a:latin typeface="Open Sans" panose="020B0606030504020204" pitchFamily="34" charset="0"/>
                <a:ea typeface="Open Sans" panose="020B0606030504020204" pitchFamily="34" charset="0"/>
                <a:cs typeface="Open Sans" panose="020B0606030504020204" pitchFamily="34" charset="0"/>
              </a:rPr>
              <a:t>Structure</a:t>
            </a: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897936" y="2200738"/>
            <a:ext cx="7070221" cy="2230438"/>
          </a:xfrm>
        </p:spPr>
        <p:txBody>
          <a:bodyPr numCol="2" spcCol="182880">
            <a:noAutofit/>
          </a:bodyPr>
          <a:lstStyle/>
          <a:p>
            <a:pPr marL="0" indent="0">
              <a:lnSpc>
                <a:spcPct val="134000"/>
              </a:lnSpc>
              <a:spcBef>
                <a:spcPts val="0"/>
              </a:spcBef>
              <a:spcAft>
                <a:spcPts val="450"/>
              </a:spcAft>
              <a:buNone/>
            </a:pPr>
            <a:r>
              <a:rPr lang="en-US" sz="2500">
                <a:solidFill>
                  <a:srgbClr val="D50032"/>
                </a:solidFill>
                <a:latin typeface="Open Sans" panose="020B0606030504020204" pitchFamily="34" charset="0"/>
                <a:ea typeface="Open Sans" panose="020B0606030504020204" pitchFamily="34" charset="0"/>
                <a:cs typeface="Open Sans" panose="020B0606030504020204" pitchFamily="34" charset="0"/>
              </a:rPr>
              <a:t>How it appears</a:t>
            </a:r>
          </a:p>
          <a:p>
            <a:pPr marL="300038" indent="-300038">
              <a:lnSpc>
                <a:spcPct val="134000"/>
              </a:lnSpc>
              <a:spcBef>
                <a:spcPts val="0"/>
              </a:spcBef>
              <a:spcAft>
                <a:spcPts val="450"/>
              </a:spcAft>
              <a:buFont typeface="Arial"/>
              <a:buAutoNum type="arabicPeriod"/>
            </a:pPr>
            <a:r>
              <a:rPr lang="en-US" sz="2250" b="1">
                <a:latin typeface="Open Sans" panose="020B0606030504020204" pitchFamily="34" charset="0"/>
                <a:ea typeface="Open Sans" panose="020B0606030504020204" pitchFamily="34" charset="0"/>
                <a:cs typeface="Open Sans" panose="020B0606030504020204" pitchFamily="34" charset="0"/>
              </a:rPr>
              <a:t>Local &amp; timely hook</a:t>
            </a:r>
          </a:p>
          <a:p>
            <a:pPr marL="300038" indent="-300038">
              <a:lnSpc>
                <a:spcPct val="134000"/>
              </a:lnSpc>
              <a:spcBef>
                <a:spcPts val="0"/>
              </a:spcBef>
              <a:spcAft>
                <a:spcPts val="450"/>
              </a:spcAft>
              <a:buAutoNum type="arabicPeriod"/>
            </a:pPr>
            <a:r>
              <a:rPr lang="en-US" sz="2250" b="1">
                <a:latin typeface="Open Sans" panose="020B0606030504020204" pitchFamily="34" charset="0"/>
                <a:ea typeface="Open Sans" panose="020B0606030504020204" pitchFamily="34" charset="0"/>
                <a:cs typeface="Open Sans" panose="020B0606030504020204" pitchFamily="34" charset="0"/>
              </a:rPr>
              <a:t>Why it matters</a:t>
            </a:r>
          </a:p>
          <a:p>
            <a:pPr marL="300038" indent="-300038">
              <a:lnSpc>
                <a:spcPct val="134000"/>
              </a:lnSpc>
              <a:spcBef>
                <a:spcPts val="0"/>
              </a:spcBef>
              <a:spcAft>
                <a:spcPts val="450"/>
              </a:spcAft>
              <a:buFont typeface="Arial"/>
              <a:buAutoNum type="arabicPeriod"/>
            </a:pPr>
            <a:r>
              <a:rPr lang="en-US" sz="2250" b="1">
                <a:latin typeface="Open Sans" panose="020B0606030504020204" pitchFamily="34" charset="0"/>
                <a:ea typeface="Open Sans" panose="020B0606030504020204" pitchFamily="34" charset="0"/>
                <a:cs typeface="Open Sans" panose="020B0606030504020204" pitchFamily="34" charset="0"/>
              </a:rPr>
              <a:t>Call to action</a:t>
            </a:r>
          </a:p>
          <a:p>
            <a:pPr marL="300038" indent="-300038">
              <a:lnSpc>
                <a:spcPct val="134000"/>
              </a:lnSpc>
              <a:spcBef>
                <a:spcPts val="0"/>
              </a:spcBef>
              <a:spcAft>
                <a:spcPts val="450"/>
              </a:spcAft>
              <a:buFont typeface="Arial"/>
              <a:buAutoNum type="arabicPeriod"/>
            </a:pPr>
            <a:endParaRPr lang="en-US" sz="2250" b="1">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34000"/>
              </a:lnSpc>
              <a:spcBef>
                <a:spcPts val="0"/>
              </a:spcBef>
              <a:spcAft>
                <a:spcPts val="450"/>
              </a:spcAft>
              <a:buNone/>
            </a:pPr>
            <a:r>
              <a:rPr lang="en-US" sz="2500">
                <a:solidFill>
                  <a:srgbClr val="D50032"/>
                </a:solidFill>
                <a:latin typeface="Open Sans" panose="020B0606030504020204" pitchFamily="34" charset="0"/>
                <a:ea typeface="Open Sans" panose="020B0606030504020204" pitchFamily="34" charset="0"/>
                <a:cs typeface="Open Sans" panose="020B0606030504020204" pitchFamily="34" charset="0"/>
              </a:rPr>
              <a:t>How you write it</a:t>
            </a:r>
          </a:p>
          <a:p>
            <a:pPr marL="557213" indent="-300038">
              <a:lnSpc>
                <a:spcPct val="134000"/>
              </a:lnSpc>
              <a:spcBef>
                <a:spcPts val="0"/>
              </a:spcBef>
              <a:spcAft>
                <a:spcPts val="450"/>
              </a:spcAft>
              <a:buAutoNum type="arabicPeriod"/>
            </a:pPr>
            <a:r>
              <a:rPr lang="en-US" sz="2250" b="1">
                <a:latin typeface="Open Sans" panose="020B0606030504020204" pitchFamily="34" charset="0"/>
                <a:ea typeface="Open Sans" panose="020B0606030504020204" pitchFamily="34" charset="0"/>
                <a:cs typeface="Open Sans" panose="020B0606030504020204" pitchFamily="34" charset="0"/>
              </a:rPr>
              <a:t>Call to action</a:t>
            </a:r>
          </a:p>
          <a:p>
            <a:pPr marL="557213" indent="-300038">
              <a:lnSpc>
                <a:spcPct val="134000"/>
              </a:lnSpc>
              <a:spcBef>
                <a:spcPts val="0"/>
              </a:spcBef>
              <a:spcAft>
                <a:spcPts val="450"/>
              </a:spcAft>
              <a:buAutoNum type="arabicPeriod"/>
            </a:pPr>
            <a:r>
              <a:rPr lang="en-US" sz="2250" b="1">
                <a:latin typeface="Open Sans" panose="020B0606030504020204" pitchFamily="34" charset="0"/>
                <a:ea typeface="Open Sans" panose="020B0606030504020204" pitchFamily="34" charset="0"/>
                <a:cs typeface="Open Sans" panose="020B0606030504020204" pitchFamily="34" charset="0"/>
              </a:rPr>
              <a:t>Why it matters</a:t>
            </a:r>
          </a:p>
          <a:p>
            <a:pPr marL="557213" indent="-300038">
              <a:lnSpc>
                <a:spcPct val="134000"/>
              </a:lnSpc>
              <a:spcBef>
                <a:spcPts val="0"/>
              </a:spcBef>
              <a:spcAft>
                <a:spcPts val="450"/>
              </a:spcAft>
              <a:buFont typeface="Arial"/>
              <a:buAutoNum type="arabicPeriod"/>
            </a:pPr>
            <a:r>
              <a:rPr lang="en-US" sz="2250" b="1">
                <a:latin typeface="Open Sans" panose="020B0606030504020204" pitchFamily="34" charset="0"/>
                <a:ea typeface="Open Sans" panose="020B0606030504020204" pitchFamily="34" charset="0"/>
                <a:cs typeface="Open Sans" panose="020B0606030504020204" pitchFamily="34" charset="0"/>
              </a:rPr>
              <a:t>Local &amp; timely hook</a:t>
            </a:r>
          </a:p>
        </p:txBody>
      </p:sp>
      <p:sp>
        <p:nvSpPr>
          <p:cNvPr id="2" name="TextBox 1">
            <a:extLst>
              <a:ext uri="{FF2B5EF4-FFF2-40B4-BE49-F238E27FC236}">
                <a16:creationId xmlns:a16="http://schemas.microsoft.com/office/drawing/2014/main" id="{17CDF1BD-A3E3-47EC-A7F3-CDE96BBDD68D}"/>
              </a:ext>
            </a:extLst>
          </p:cNvPr>
          <p:cNvSpPr txBox="1"/>
          <p:nvPr/>
        </p:nvSpPr>
        <p:spPr>
          <a:xfrm>
            <a:off x="897936" y="1589091"/>
            <a:ext cx="7388561" cy="477054"/>
          </a:xfrm>
          <a:prstGeom prst="rect">
            <a:avLst/>
          </a:prstGeom>
          <a:noFill/>
        </p:spPr>
        <p:txBody>
          <a:bodyPr wrap="none" rtlCol="0">
            <a:spAutoFit/>
          </a:bodyPr>
          <a:lstStyle/>
          <a:p>
            <a:r>
              <a:rPr lang="en-US" sz="2500" b="1">
                <a:latin typeface="Open Sans" panose="020B0606030504020204" pitchFamily="34" charset="0"/>
                <a:ea typeface="Open Sans" panose="020B0606030504020204" pitchFamily="34" charset="0"/>
                <a:cs typeface="Open Sans" panose="020B0606030504020204" pitchFamily="34" charset="0"/>
              </a:rPr>
              <a:t>Typically 150-200 words </a:t>
            </a:r>
            <a:r>
              <a:rPr lang="en-US" sz="2500">
                <a:latin typeface="Open Sans" panose="020B0606030504020204" pitchFamily="34" charset="0"/>
                <a:ea typeface="Open Sans" panose="020B0606030504020204" pitchFamily="34" charset="0"/>
                <a:cs typeface="Open Sans" panose="020B0606030504020204" pitchFamily="34" charset="0"/>
              </a:rPr>
              <a:t>– the shorter, the better</a:t>
            </a:r>
          </a:p>
        </p:txBody>
      </p:sp>
      <p:sp>
        <p:nvSpPr>
          <p:cNvPr id="8" name="Slide Number Placeholder 6">
            <a:extLst>
              <a:ext uri="{FF2B5EF4-FFF2-40B4-BE49-F238E27FC236}">
                <a16:creationId xmlns:a16="http://schemas.microsoft.com/office/drawing/2014/main" id="{FBCB7523-E38F-4D8F-9FC6-F41BDBA8FCB0}"/>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23</a:t>
            </a:fld>
            <a:endParaRPr lang="en-US">
              <a:solidFill>
                <a:schemeClr val="tx1"/>
              </a:solidFill>
            </a:endParaRPr>
          </a:p>
        </p:txBody>
      </p:sp>
    </p:spTree>
    <p:extLst>
      <p:ext uri="{BB962C8B-B14F-4D97-AF65-F5344CB8AC3E}">
        <p14:creationId xmlns:p14="http://schemas.microsoft.com/office/powerpoint/2010/main" val="225177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 calcmode="lin" valueType="num">
                                      <p:cBhvr additive="base">
                                        <p:cTn id="4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 calcmode="lin" valueType="num">
                                      <p:cBhvr additive="base">
                                        <p:cTn id="46"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 calcmode="lin" valueType="num">
                                      <p:cBhvr additive="base">
                                        <p:cTn id="52"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3845" y="146448"/>
            <a:ext cx="6286500" cy="1200329"/>
          </a:xfrm>
          <a:prstGeom prst="rect">
            <a:avLst/>
          </a:prstGeom>
        </p:spPr>
        <p:txBody>
          <a:bodyPr wrap="square">
            <a:spAutoFit/>
          </a:bodyPr>
          <a:lstStyle/>
          <a:p>
            <a:pPr algn="ctr"/>
            <a:r>
              <a:rPr lang="en-US" sz="3600" b="1">
                <a:solidFill>
                  <a:srgbClr val="D50032"/>
                </a:solidFill>
                <a:latin typeface="Open Sans" panose="020B0606030504020204" pitchFamily="34" charset="0"/>
                <a:ea typeface="Open Sans" panose="020B0606030504020204" pitchFamily="34" charset="0"/>
                <a:cs typeface="Open Sans" panose="020B0606030504020204" pitchFamily="34" charset="0"/>
              </a:rPr>
              <a:t>Letters to the Editor</a:t>
            </a:r>
          </a:p>
          <a:p>
            <a:pPr algn="ctr"/>
            <a:r>
              <a:rPr lang="en-US" sz="3600">
                <a:solidFill>
                  <a:srgbClr val="D50032"/>
                </a:solidFill>
                <a:latin typeface="Open Sans" panose="020B0606030504020204" pitchFamily="34" charset="0"/>
                <a:ea typeface="Open Sans" panose="020B0606030504020204" pitchFamily="34" charset="0"/>
                <a:cs typeface="Open Sans" panose="020B0606030504020204" pitchFamily="34" charset="0"/>
              </a:rPr>
              <a:t>Structure</a:t>
            </a: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952644" y="1692738"/>
            <a:ext cx="7070221" cy="2230438"/>
          </a:xfrm>
        </p:spPr>
        <p:txBody>
          <a:bodyPr numCol="2" spcCol="182880">
            <a:noAutofit/>
          </a:bodyPr>
          <a:lstStyle/>
          <a:p>
            <a:pPr marL="0" indent="0">
              <a:lnSpc>
                <a:spcPct val="134000"/>
              </a:lnSpc>
              <a:spcBef>
                <a:spcPts val="0"/>
              </a:spcBef>
              <a:spcAft>
                <a:spcPts val="450"/>
              </a:spcAft>
              <a:buNone/>
            </a:pPr>
            <a:r>
              <a:rPr lang="en-US" sz="2500" b="1">
                <a:latin typeface="Open Sans" panose="020B0606030504020204" pitchFamily="34" charset="0"/>
                <a:ea typeface="Open Sans" panose="020B0606030504020204" pitchFamily="34" charset="0"/>
                <a:cs typeface="Open Sans" panose="020B0606030504020204" pitchFamily="34" charset="0"/>
              </a:rPr>
              <a:t>How it appears</a:t>
            </a:r>
          </a:p>
          <a:p>
            <a:pPr marL="300038" indent="-300038">
              <a:lnSpc>
                <a:spcPct val="134000"/>
              </a:lnSpc>
              <a:spcBef>
                <a:spcPts val="0"/>
              </a:spcBef>
              <a:spcAft>
                <a:spcPts val="450"/>
              </a:spcAft>
              <a:buFont typeface="Arial"/>
              <a:buAutoNum type="arabicPeriod"/>
            </a:pPr>
            <a:r>
              <a:rPr lang="en-US" sz="2250">
                <a:latin typeface="Open Sans" panose="020B0606030504020204" pitchFamily="34" charset="0"/>
                <a:ea typeface="Open Sans" panose="020B0606030504020204" pitchFamily="34" charset="0"/>
                <a:cs typeface="Open Sans" panose="020B0606030504020204" pitchFamily="34" charset="0"/>
              </a:rPr>
              <a:t>Local &amp; timely hook</a:t>
            </a:r>
          </a:p>
          <a:p>
            <a:pPr marL="300038" indent="-300038">
              <a:lnSpc>
                <a:spcPct val="134000"/>
              </a:lnSpc>
              <a:spcBef>
                <a:spcPts val="0"/>
              </a:spcBef>
              <a:spcAft>
                <a:spcPts val="450"/>
              </a:spcAft>
              <a:buAutoNum type="arabicPeriod"/>
            </a:pPr>
            <a:r>
              <a:rPr lang="en-US" sz="2250">
                <a:latin typeface="Open Sans" panose="020B0606030504020204" pitchFamily="34" charset="0"/>
                <a:ea typeface="Open Sans" panose="020B0606030504020204" pitchFamily="34" charset="0"/>
                <a:cs typeface="Open Sans" panose="020B0606030504020204" pitchFamily="34" charset="0"/>
              </a:rPr>
              <a:t>Why it matters</a:t>
            </a:r>
          </a:p>
          <a:p>
            <a:pPr marL="300038" indent="-300038">
              <a:lnSpc>
                <a:spcPct val="134000"/>
              </a:lnSpc>
              <a:spcBef>
                <a:spcPts val="0"/>
              </a:spcBef>
              <a:spcAft>
                <a:spcPts val="450"/>
              </a:spcAft>
              <a:buFont typeface="Arial"/>
              <a:buAutoNum type="arabicPeriod"/>
            </a:pPr>
            <a:r>
              <a:rPr lang="en-US" sz="2250">
                <a:latin typeface="Open Sans" panose="020B0606030504020204" pitchFamily="34" charset="0"/>
                <a:ea typeface="Open Sans" panose="020B0606030504020204" pitchFamily="34" charset="0"/>
                <a:cs typeface="Open Sans" panose="020B0606030504020204" pitchFamily="34" charset="0"/>
              </a:rPr>
              <a:t>Call to action</a:t>
            </a:r>
          </a:p>
          <a:p>
            <a:pPr marL="300038" indent="-300038">
              <a:lnSpc>
                <a:spcPct val="134000"/>
              </a:lnSpc>
              <a:spcBef>
                <a:spcPts val="0"/>
              </a:spcBef>
              <a:spcAft>
                <a:spcPts val="450"/>
              </a:spcAft>
              <a:buFont typeface="Arial"/>
              <a:buAutoNum type="arabicPeriod"/>
            </a:pPr>
            <a:endParaRPr lang="en-US" sz="2250" b="1">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34000"/>
              </a:lnSpc>
              <a:spcBef>
                <a:spcPts val="0"/>
              </a:spcBef>
              <a:spcAft>
                <a:spcPts val="450"/>
              </a:spcAft>
              <a:buNone/>
            </a:pPr>
            <a:r>
              <a:rPr lang="en-US" sz="2500" b="1">
                <a:latin typeface="Open Sans" panose="020B0606030504020204" pitchFamily="34" charset="0"/>
                <a:ea typeface="Open Sans" panose="020B0606030504020204" pitchFamily="34" charset="0"/>
                <a:cs typeface="Open Sans" panose="020B0606030504020204" pitchFamily="34" charset="0"/>
              </a:rPr>
              <a:t>How you write it</a:t>
            </a:r>
          </a:p>
          <a:p>
            <a:pPr marL="557213" indent="-300038">
              <a:lnSpc>
                <a:spcPct val="134000"/>
              </a:lnSpc>
              <a:spcBef>
                <a:spcPts val="0"/>
              </a:spcBef>
              <a:spcAft>
                <a:spcPts val="450"/>
              </a:spcAft>
              <a:buAutoNum type="arabicPeriod"/>
            </a:pPr>
            <a:r>
              <a:rPr lang="en-US" sz="2250" b="1">
                <a:solidFill>
                  <a:srgbClr val="D50032"/>
                </a:solidFill>
                <a:latin typeface="Open Sans" panose="020B0606030504020204" pitchFamily="34" charset="0"/>
                <a:ea typeface="Open Sans" panose="020B0606030504020204" pitchFamily="34" charset="0"/>
                <a:cs typeface="Open Sans" panose="020B0606030504020204" pitchFamily="34" charset="0"/>
              </a:rPr>
              <a:t>CALL TO ACTION</a:t>
            </a:r>
          </a:p>
          <a:p>
            <a:pPr marL="557213" indent="-300038">
              <a:lnSpc>
                <a:spcPct val="134000"/>
              </a:lnSpc>
              <a:spcBef>
                <a:spcPts val="0"/>
              </a:spcBef>
              <a:spcAft>
                <a:spcPts val="450"/>
              </a:spcAft>
              <a:buAutoNum type="arabicPeriod"/>
            </a:pPr>
            <a:r>
              <a:rPr lang="en-US" sz="2250">
                <a:latin typeface="Open Sans" panose="020B0606030504020204" pitchFamily="34" charset="0"/>
                <a:ea typeface="Open Sans" panose="020B0606030504020204" pitchFamily="34" charset="0"/>
                <a:cs typeface="Open Sans" panose="020B0606030504020204" pitchFamily="34" charset="0"/>
              </a:rPr>
              <a:t>Why it matters</a:t>
            </a:r>
          </a:p>
          <a:p>
            <a:pPr marL="557213" indent="-300038">
              <a:lnSpc>
                <a:spcPct val="134000"/>
              </a:lnSpc>
              <a:spcBef>
                <a:spcPts val="0"/>
              </a:spcBef>
              <a:spcAft>
                <a:spcPts val="450"/>
              </a:spcAft>
              <a:buFont typeface="Arial"/>
              <a:buAutoNum type="arabicPeriod"/>
            </a:pPr>
            <a:r>
              <a:rPr lang="en-US" sz="2250">
                <a:latin typeface="Open Sans" panose="020B0606030504020204" pitchFamily="34" charset="0"/>
                <a:ea typeface="Open Sans" panose="020B0606030504020204" pitchFamily="34" charset="0"/>
                <a:cs typeface="Open Sans" panose="020B0606030504020204" pitchFamily="34" charset="0"/>
              </a:rPr>
              <a:t>Local &amp; timely hook</a:t>
            </a:r>
          </a:p>
        </p:txBody>
      </p:sp>
      <p:sp>
        <p:nvSpPr>
          <p:cNvPr id="8" name="Slide Number Placeholder 6">
            <a:extLst>
              <a:ext uri="{FF2B5EF4-FFF2-40B4-BE49-F238E27FC236}">
                <a16:creationId xmlns:a16="http://schemas.microsoft.com/office/drawing/2014/main" id="{5484BA5B-2CF3-46CE-8FCC-4D532F2F2099}"/>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24</a:t>
            </a:fld>
            <a:endParaRPr lang="en-US">
              <a:solidFill>
                <a:schemeClr val="tx1"/>
              </a:solidFill>
            </a:endParaRPr>
          </a:p>
        </p:txBody>
      </p:sp>
    </p:spTree>
    <p:extLst>
      <p:ext uri="{BB962C8B-B14F-4D97-AF65-F5344CB8AC3E}">
        <p14:creationId xmlns:p14="http://schemas.microsoft.com/office/powerpoint/2010/main" val="797620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3845" y="146448"/>
            <a:ext cx="6286500" cy="1200329"/>
          </a:xfrm>
          <a:prstGeom prst="rect">
            <a:avLst/>
          </a:prstGeom>
        </p:spPr>
        <p:txBody>
          <a:bodyPr wrap="square">
            <a:spAutoFit/>
          </a:bodyPr>
          <a:lstStyle/>
          <a:p>
            <a:pPr algn="ctr"/>
            <a:r>
              <a:rPr lang="en-US" sz="3600" b="1">
                <a:solidFill>
                  <a:srgbClr val="D50032"/>
                </a:solidFill>
                <a:latin typeface="Open Sans" panose="020B0606030504020204" pitchFamily="34" charset="0"/>
                <a:ea typeface="Open Sans" panose="020B0606030504020204" pitchFamily="34" charset="0"/>
                <a:cs typeface="Open Sans" panose="020B0606030504020204" pitchFamily="34" charset="0"/>
              </a:rPr>
              <a:t>Letters to the Editor</a:t>
            </a:r>
          </a:p>
          <a:p>
            <a:pPr algn="ctr"/>
            <a:r>
              <a:rPr lang="en-US" sz="3600">
                <a:solidFill>
                  <a:srgbClr val="D50032"/>
                </a:solidFill>
                <a:latin typeface="Open Sans" panose="020B0606030504020204" pitchFamily="34" charset="0"/>
                <a:ea typeface="Open Sans" panose="020B0606030504020204" pitchFamily="34" charset="0"/>
                <a:cs typeface="Open Sans" panose="020B0606030504020204" pitchFamily="34" charset="0"/>
              </a:rPr>
              <a:t>Structure</a:t>
            </a:r>
          </a:p>
        </p:txBody>
      </p:sp>
      <p:sp>
        <p:nvSpPr>
          <p:cNvPr id="2" name="Content Placeholder 1">
            <a:extLst>
              <a:ext uri="{FF2B5EF4-FFF2-40B4-BE49-F238E27FC236}">
                <a16:creationId xmlns:a16="http://schemas.microsoft.com/office/drawing/2014/main" id="{DD71602A-56B0-41AD-91B6-AB6B0A315908}"/>
              </a:ext>
            </a:extLst>
          </p:cNvPr>
          <p:cNvSpPr>
            <a:spLocks noGrp="1"/>
          </p:cNvSpPr>
          <p:nvPr>
            <p:ph sz="half" idx="1"/>
          </p:nvPr>
        </p:nvSpPr>
        <p:spPr>
          <a:xfrm>
            <a:off x="386861" y="1694718"/>
            <a:ext cx="8132885" cy="2472836"/>
          </a:xfrm>
        </p:spPr>
        <p:txBody>
          <a:bodyPr>
            <a:normAutofit/>
          </a:bodyPr>
          <a:lstStyle/>
          <a:p>
            <a:pPr marL="0" indent="0">
              <a:buNone/>
            </a:pPr>
            <a:r>
              <a:rPr lang="en-US" sz="3200">
                <a:latin typeface="Open Sans" panose="020B0606030504020204" pitchFamily="34" charset="0"/>
                <a:ea typeface="Open Sans" panose="020B0606030504020204" pitchFamily="34" charset="0"/>
                <a:cs typeface="Open Sans" panose="020B0606030504020204" pitchFamily="34" charset="0"/>
              </a:rPr>
              <a:t>A good </a:t>
            </a:r>
            <a:r>
              <a:rPr lang="en-US" sz="3200" b="1">
                <a:solidFill>
                  <a:srgbClr val="D50032"/>
                </a:solidFill>
                <a:latin typeface="Open Sans" panose="020B0606030504020204" pitchFamily="34" charset="0"/>
                <a:ea typeface="Open Sans" panose="020B0606030504020204" pitchFamily="34" charset="0"/>
                <a:cs typeface="Open Sans" panose="020B0606030504020204" pitchFamily="34" charset="0"/>
              </a:rPr>
              <a:t>CALL TO ACTION </a:t>
            </a:r>
            <a:r>
              <a:rPr lang="en-US" sz="3200">
                <a:latin typeface="Open Sans" panose="020B0606030504020204" pitchFamily="34" charset="0"/>
                <a:ea typeface="Open Sans" panose="020B0606030504020204" pitchFamily="34" charset="0"/>
                <a:cs typeface="Open Sans" panose="020B0606030504020204" pitchFamily="34" charset="0"/>
              </a:rPr>
              <a:t>is:</a:t>
            </a:r>
          </a:p>
          <a:p>
            <a:r>
              <a:rPr lang="en-US" sz="3200">
                <a:latin typeface="Open Sans" panose="020B0606030504020204" pitchFamily="34" charset="0"/>
                <a:ea typeface="Open Sans" panose="020B0606030504020204" pitchFamily="34" charset="0"/>
                <a:cs typeface="Open Sans" panose="020B0606030504020204" pitchFamily="34" charset="0"/>
              </a:rPr>
              <a:t>Brief</a:t>
            </a:r>
          </a:p>
          <a:p>
            <a:r>
              <a:rPr lang="en-US" sz="3200">
                <a:latin typeface="Open Sans" panose="020B0606030504020204" pitchFamily="34" charset="0"/>
                <a:ea typeface="Open Sans" panose="020B0606030504020204" pitchFamily="34" charset="0"/>
                <a:cs typeface="Open Sans" panose="020B0606030504020204" pitchFamily="34" charset="0"/>
              </a:rPr>
              <a:t>Specific</a:t>
            </a:r>
          </a:p>
          <a:p>
            <a:r>
              <a:rPr lang="en-US" sz="3200">
                <a:latin typeface="Open Sans" panose="020B0606030504020204" pitchFamily="34" charset="0"/>
                <a:ea typeface="Open Sans" panose="020B0606030504020204" pitchFamily="34" charset="0"/>
                <a:cs typeface="Open Sans" panose="020B0606030504020204" pitchFamily="34" charset="0"/>
              </a:rPr>
              <a:t>Mentions people by name</a:t>
            </a:r>
          </a:p>
        </p:txBody>
      </p:sp>
      <p:sp>
        <p:nvSpPr>
          <p:cNvPr id="8" name="Slide Number Placeholder 6">
            <a:extLst>
              <a:ext uri="{FF2B5EF4-FFF2-40B4-BE49-F238E27FC236}">
                <a16:creationId xmlns:a16="http://schemas.microsoft.com/office/drawing/2014/main" id="{D8FC7498-9988-419A-9119-32EA0C2A7934}"/>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25</a:t>
            </a:fld>
            <a:endParaRPr lang="en-US">
              <a:solidFill>
                <a:schemeClr val="tx1"/>
              </a:solidFill>
            </a:endParaRPr>
          </a:p>
        </p:txBody>
      </p:sp>
    </p:spTree>
    <p:extLst>
      <p:ext uri="{BB962C8B-B14F-4D97-AF65-F5344CB8AC3E}">
        <p14:creationId xmlns:p14="http://schemas.microsoft.com/office/powerpoint/2010/main" val="3858748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3845" y="146448"/>
            <a:ext cx="6286500" cy="1200329"/>
          </a:xfrm>
          <a:prstGeom prst="rect">
            <a:avLst/>
          </a:prstGeom>
        </p:spPr>
        <p:txBody>
          <a:bodyPr wrap="square">
            <a:spAutoFit/>
          </a:bodyPr>
          <a:lstStyle/>
          <a:p>
            <a:pPr algn="ctr"/>
            <a:r>
              <a:rPr lang="en-US" sz="3600" b="1">
                <a:solidFill>
                  <a:srgbClr val="D50032"/>
                </a:solidFill>
                <a:latin typeface="Open Sans" panose="020B0606030504020204" pitchFamily="34" charset="0"/>
                <a:ea typeface="Open Sans" panose="020B0606030504020204" pitchFamily="34" charset="0"/>
                <a:cs typeface="Open Sans" panose="020B0606030504020204" pitchFamily="34" charset="0"/>
              </a:rPr>
              <a:t>Letters to the Editor</a:t>
            </a:r>
          </a:p>
          <a:p>
            <a:pPr algn="ctr"/>
            <a:r>
              <a:rPr lang="en-US" sz="3600">
                <a:solidFill>
                  <a:srgbClr val="D50032"/>
                </a:solidFill>
                <a:latin typeface="Open Sans" panose="020B0606030504020204" pitchFamily="34" charset="0"/>
                <a:ea typeface="Open Sans" panose="020B0606030504020204" pitchFamily="34" charset="0"/>
                <a:cs typeface="Open Sans" panose="020B0606030504020204" pitchFamily="34" charset="0"/>
              </a:rPr>
              <a:t>Structure</a:t>
            </a: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952644" y="1692738"/>
            <a:ext cx="7070221" cy="2230438"/>
          </a:xfrm>
        </p:spPr>
        <p:txBody>
          <a:bodyPr numCol="2" spcCol="182880">
            <a:noAutofit/>
          </a:bodyPr>
          <a:lstStyle/>
          <a:p>
            <a:pPr marL="0" indent="0">
              <a:lnSpc>
                <a:spcPct val="134000"/>
              </a:lnSpc>
              <a:spcBef>
                <a:spcPts val="0"/>
              </a:spcBef>
              <a:spcAft>
                <a:spcPts val="450"/>
              </a:spcAft>
              <a:buNone/>
            </a:pPr>
            <a:r>
              <a:rPr lang="en-US" sz="2500" b="1">
                <a:latin typeface="Open Sans" panose="020B0606030504020204" pitchFamily="34" charset="0"/>
                <a:ea typeface="Open Sans" panose="020B0606030504020204" pitchFamily="34" charset="0"/>
                <a:cs typeface="Open Sans" panose="020B0606030504020204" pitchFamily="34" charset="0"/>
              </a:rPr>
              <a:t>How it appears</a:t>
            </a:r>
          </a:p>
          <a:p>
            <a:pPr marL="300038" indent="-300038">
              <a:lnSpc>
                <a:spcPct val="134000"/>
              </a:lnSpc>
              <a:spcBef>
                <a:spcPts val="0"/>
              </a:spcBef>
              <a:spcAft>
                <a:spcPts val="450"/>
              </a:spcAft>
              <a:buFont typeface="Arial"/>
              <a:buAutoNum type="arabicPeriod"/>
            </a:pPr>
            <a:r>
              <a:rPr lang="en-US" sz="2250">
                <a:latin typeface="Open Sans" panose="020B0606030504020204" pitchFamily="34" charset="0"/>
                <a:ea typeface="Open Sans" panose="020B0606030504020204" pitchFamily="34" charset="0"/>
                <a:cs typeface="Open Sans" panose="020B0606030504020204" pitchFamily="34" charset="0"/>
              </a:rPr>
              <a:t>Local &amp; timely hook</a:t>
            </a:r>
          </a:p>
          <a:p>
            <a:pPr marL="300038" indent="-300038">
              <a:lnSpc>
                <a:spcPct val="134000"/>
              </a:lnSpc>
              <a:spcBef>
                <a:spcPts val="0"/>
              </a:spcBef>
              <a:spcAft>
                <a:spcPts val="450"/>
              </a:spcAft>
              <a:buAutoNum type="arabicPeriod"/>
            </a:pPr>
            <a:r>
              <a:rPr lang="en-US" sz="2250">
                <a:latin typeface="Open Sans" panose="020B0606030504020204" pitchFamily="34" charset="0"/>
                <a:ea typeface="Open Sans" panose="020B0606030504020204" pitchFamily="34" charset="0"/>
                <a:cs typeface="Open Sans" panose="020B0606030504020204" pitchFamily="34" charset="0"/>
              </a:rPr>
              <a:t>Why it matters</a:t>
            </a:r>
          </a:p>
          <a:p>
            <a:pPr marL="300038" indent="-300038">
              <a:lnSpc>
                <a:spcPct val="134000"/>
              </a:lnSpc>
              <a:spcBef>
                <a:spcPts val="0"/>
              </a:spcBef>
              <a:spcAft>
                <a:spcPts val="450"/>
              </a:spcAft>
              <a:buFont typeface="Arial"/>
              <a:buAutoNum type="arabicPeriod"/>
            </a:pPr>
            <a:r>
              <a:rPr lang="en-US" sz="2250">
                <a:latin typeface="Open Sans" panose="020B0606030504020204" pitchFamily="34" charset="0"/>
                <a:ea typeface="Open Sans" panose="020B0606030504020204" pitchFamily="34" charset="0"/>
                <a:cs typeface="Open Sans" panose="020B0606030504020204" pitchFamily="34" charset="0"/>
              </a:rPr>
              <a:t>Call to action</a:t>
            </a:r>
          </a:p>
          <a:p>
            <a:pPr marL="300038" indent="-300038">
              <a:lnSpc>
                <a:spcPct val="134000"/>
              </a:lnSpc>
              <a:spcBef>
                <a:spcPts val="0"/>
              </a:spcBef>
              <a:spcAft>
                <a:spcPts val="450"/>
              </a:spcAft>
              <a:buFont typeface="Arial"/>
              <a:buAutoNum type="arabicPeriod"/>
            </a:pPr>
            <a:endParaRPr lang="en-US" sz="2250" b="1">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34000"/>
              </a:lnSpc>
              <a:spcBef>
                <a:spcPts val="0"/>
              </a:spcBef>
              <a:spcAft>
                <a:spcPts val="450"/>
              </a:spcAft>
              <a:buNone/>
            </a:pPr>
            <a:r>
              <a:rPr lang="en-US" sz="2500" b="1">
                <a:latin typeface="Open Sans" panose="020B0606030504020204" pitchFamily="34" charset="0"/>
                <a:ea typeface="Open Sans" panose="020B0606030504020204" pitchFamily="34" charset="0"/>
                <a:cs typeface="Open Sans" panose="020B0606030504020204" pitchFamily="34" charset="0"/>
              </a:rPr>
              <a:t>How you write it</a:t>
            </a:r>
          </a:p>
          <a:p>
            <a:pPr marL="557213" indent="-300038">
              <a:lnSpc>
                <a:spcPct val="134000"/>
              </a:lnSpc>
              <a:spcBef>
                <a:spcPts val="0"/>
              </a:spcBef>
              <a:spcAft>
                <a:spcPts val="450"/>
              </a:spcAft>
              <a:buAutoNum type="arabicPeriod"/>
            </a:pPr>
            <a:r>
              <a:rPr lang="en-US" sz="2250">
                <a:latin typeface="Open Sans" panose="020B0606030504020204" pitchFamily="34" charset="0"/>
                <a:ea typeface="Open Sans" panose="020B0606030504020204" pitchFamily="34" charset="0"/>
                <a:cs typeface="Open Sans" panose="020B0606030504020204" pitchFamily="34" charset="0"/>
              </a:rPr>
              <a:t>Call to action</a:t>
            </a:r>
          </a:p>
          <a:p>
            <a:pPr marL="557213" indent="-300038">
              <a:lnSpc>
                <a:spcPct val="134000"/>
              </a:lnSpc>
              <a:spcBef>
                <a:spcPts val="0"/>
              </a:spcBef>
              <a:spcAft>
                <a:spcPts val="450"/>
              </a:spcAft>
              <a:buAutoNum type="arabicPeriod"/>
            </a:pPr>
            <a:r>
              <a:rPr lang="en-US" sz="2250" b="1">
                <a:solidFill>
                  <a:srgbClr val="D50032"/>
                </a:solidFill>
                <a:latin typeface="Open Sans" panose="020B0606030504020204" pitchFamily="34" charset="0"/>
                <a:ea typeface="Open Sans" panose="020B0606030504020204" pitchFamily="34" charset="0"/>
                <a:cs typeface="Open Sans" panose="020B0606030504020204" pitchFamily="34" charset="0"/>
              </a:rPr>
              <a:t>WHY IT MATTERS</a:t>
            </a:r>
          </a:p>
          <a:p>
            <a:pPr marL="557213" indent="-300038">
              <a:lnSpc>
                <a:spcPct val="134000"/>
              </a:lnSpc>
              <a:spcBef>
                <a:spcPts val="0"/>
              </a:spcBef>
              <a:spcAft>
                <a:spcPts val="450"/>
              </a:spcAft>
              <a:buFont typeface="Arial"/>
              <a:buAutoNum type="arabicPeriod"/>
            </a:pPr>
            <a:r>
              <a:rPr lang="en-US" sz="2250">
                <a:latin typeface="Open Sans" panose="020B0606030504020204" pitchFamily="34" charset="0"/>
                <a:ea typeface="Open Sans" panose="020B0606030504020204" pitchFamily="34" charset="0"/>
                <a:cs typeface="Open Sans" panose="020B0606030504020204" pitchFamily="34" charset="0"/>
              </a:rPr>
              <a:t>Local &amp; timely hook</a:t>
            </a:r>
          </a:p>
        </p:txBody>
      </p:sp>
      <p:sp>
        <p:nvSpPr>
          <p:cNvPr id="8" name="Slide Number Placeholder 6">
            <a:extLst>
              <a:ext uri="{FF2B5EF4-FFF2-40B4-BE49-F238E27FC236}">
                <a16:creationId xmlns:a16="http://schemas.microsoft.com/office/drawing/2014/main" id="{F51ECCA4-D874-4F22-9D4B-59E29F3E7863}"/>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26</a:t>
            </a:fld>
            <a:endParaRPr lang="en-US">
              <a:solidFill>
                <a:schemeClr val="tx1"/>
              </a:solidFill>
            </a:endParaRPr>
          </a:p>
        </p:txBody>
      </p:sp>
    </p:spTree>
    <p:extLst>
      <p:ext uri="{BB962C8B-B14F-4D97-AF65-F5344CB8AC3E}">
        <p14:creationId xmlns:p14="http://schemas.microsoft.com/office/powerpoint/2010/main" val="1476078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711" y="1049252"/>
            <a:ext cx="7776376" cy="3462486"/>
          </a:xfrm>
          <a:prstGeom prst="rect">
            <a:avLst/>
          </a:prstGeom>
        </p:spPr>
        <p:txBody>
          <a:bodyPr wrap="square">
            <a:spAutoFit/>
          </a:bodyPr>
          <a:lstStyle/>
          <a:p>
            <a:pPr algn="ctr"/>
            <a:r>
              <a:rPr lang="en-US" sz="3200">
                <a:latin typeface="Open Sans" panose="020B0606030504020204" pitchFamily="34" charset="0"/>
                <a:ea typeface="Open Sans" panose="020B0606030504020204" pitchFamily="34" charset="0"/>
                <a:cs typeface="Open Sans" panose="020B0606030504020204" pitchFamily="34" charset="0"/>
              </a:rPr>
              <a:t>Why do I care about this issue?</a:t>
            </a:r>
          </a:p>
          <a:p>
            <a:pPr algn="ctr"/>
            <a:endParaRPr lang="en-US" sz="3200">
              <a:latin typeface="Open Sans" panose="020B0606030504020204" pitchFamily="34" charset="0"/>
              <a:ea typeface="Open Sans" panose="020B0606030504020204" pitchFamily="34" charset="0"/>
              <a:cs typeface="Open Sans" panose="020B0606030504020204" pitchFamily="34" charset="0"/>
            </a:endParaRPr>
          </a:p>
          <a:p>
            <a:pPr algn="ctr"/>
            <a:r>
              <a:rPr lang="en-US" sz="3200">
                <a:latin typeface="Open Sans" panose="020B0606030504020204" pitchFamily="34" charset="0"/>
                <a:ea typeface="Open Sans" panose="020B0606030504020204" pitchFamily="34" charset="0"/>
                <a:cs typeface="Open Sans" panose="020B0606030504020204" pitchFamily="34" charset="0"/>
              </a:rPr>
              <a:t>What makes this issue compelling now?</a:t>
            </a:r>
          </a:p>
          <a:p>
            <a:pPr algn="ctr"/>
            <a:endParaRPr lang="en-US" sz="3200">
              <a:latin typeface="Open Sans" panose="020B0606030504020204" pitchFamily="34" charset="0"/>
              <a:ea typeface="Open Sans" panose="020B0606030504020204" pitchFamily="34" charset="0"/>
              <a:cs typeface="Open Sans" panose="020B0606030504020204" pitchFamily="34" charset="0"/>
            </a:endParaRPr>
          </a:p>
          <a:p>
            <a:pPr algn="ctr"/>
            <a:r>
              <a:rPr lang="en-US" sz="3200">
                <a:latin typeface="Open Sans" panose="020B0606030504020204" pitchFamily="34" charset="0"/>
                <a:ea typeface="Open Sans" panose="020B0606030504020204" pitchFamily="34" charset="0"/>
                <a:cs typeface="Open Sans" panose="020B0606030504020204" pitchFamily="34" charset="0"/>
              </a:rPr>
              <a:t>Why does my member of Congress need to know about it?</a:t>
            </a:r>
          </a:p>
          <a:p>
            <a:endParaRPr lang="en-US" sz="1350">
              <a:solidFill>
                <a:srgbClr val="58585B"/>
              </a:solidFill>
              <a:latin typeface="Helvetica" panose="020B0604020202020204" pitchFamily="34" charset="0"/>
              <a:cs typeface="Helvetica" panose="020B0604020202020204" pitchFamily="34" charset="0"/>
            </a:endParaRPr>
          </a:p>
          <a:p>
            <a:endParaRPr lang="en-US" sz="1350"/>
          </a:p>
        </p:txBody>
      </p:sp>
      <p:sp>
        <p:nvSpPr>
          <p:cNvPr id="7" name="Rectangle 6">
            <a:extLst>
              <a:ext uri="{FF2B5EF4-FFF2-40B4-BE49-F238E27FC236}">
                <a16:creationId xmlns:a16="http://schemas.microsoft.com/office/drawing/2014/main" id="{52A1EEF8-4E22-4143-8562-5209071F507A}"/>
              </a:ext>
            </a:extLst>
          </p:cNvPr>
          <p:cNvSpPr/>
          <p:nvPr/>
        </p:nvSpPr>
        <p:spPr>
          <a:xfrm>
            <a:off x="1039136" y="112838"/>
            <a:ext cx="6286500" cy="584775"/>
          </a:xfrm>
          <a:prstGeom prst="rect">
            <a:avLst/>
          </a:prstGeom>
        </p:spPr>
        <p:txBody>
          <a:bodyPr wrap="square">
            <a:spAutoFit/>
          </a:bodyPr>
          <a:lstStyle/>
          <a:p>
            <a:pPr algn="ctr"/>
            <a:r>
              <a:rPr lang="en-US" sz="3200" b="1">
                <a:solidFill>
                  <a:srgbClr val="D50032"/>
                </a:solidFill>
                <a:latin typeface="Open Sans" panose="020B0606030504020204" pitchFamily="34" charset="0"/>
                <a:ea typeface="Open Sans" panose="020B0606030504020204" pitchFamily="34" charset="0"/>
                <a:cs typeface="Open Sans" panose="020B0606030504020204" pitchFamily="34" charset="0"/>
              </a:rPr>
              <a:t>Why it matters</a:t>
            </a:r>
            <a:endParaRPr lang="en-US" sz="320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6">
            <a:extLst>
              <a:ext uri="{FF2B5EF4-FFF2-40B4-BE49-F238E27FC236}">
                <a16:creationId xmlns:a16="http://schemas.microsoft.com/office/drawing/2014/main" id="{12E536CD-D1D0-4261-8C32-C5DA79C7481C}"/>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27</a:t>
            </a:fld>
            <a:endParaRPr lang="en-US">
              <a:solidFill>
                <a:schemeClr val="tx1"/>
              </a:solidFill>
            </a:endParaRPr>
          </a:p>
        </p:txBody>
      </p:sp>
    </p:spTree>
    <p:extLst>
      <p:ext uri="{BB962C8B-B14F-4D97-AF65-F5344CB8AC3E}">
        <p14:creationId xmlns:p14="http://schemas.microsoft.com/office/powerpoint/2010/main" val="3226602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3845" y="146448"/>
            <a:ext cx="6286500" cy="1200329"/>
          </a:xfrm>
          <a:prstGeom prst="rect">
            <a:avLst/>
          </a:prstGeom>
        </p:spPr>
        <p:txBody>
          <a:bodyPr wrap="square">
            <a:spAutoFit/>
          </a:bodyPr>
          <a:lstStyle/>
          <a:p>
            <a:pPr algn="ctr"/>
            <a:r>
              <a:rPr lang="en-US" sz="3600" b="1">
                <a:solidFill>
                  <a:srgbClr val="D50032"/>
                </a:solidFill>
                <a:latin typeface="Open Sans" panose="020B0606030504020204" pitchFamily="34" charset="0"/>
                <a:ea typeface="Open Sans" panose="020B0606030504020204" pitchFamily="34" charset="0"/>
                <a:cs typeface="Open Sans" panose="020B0606030504020204" pitchFamily="34" charset="0"/>
              </a:rPr>
              <a:t>Letters to the Editor</a:t>
            </a:r>
          </a:p>
          <a:p>
            <a:pPr algn="ctr"/>
            <a:r>
              <a:rPr lang="en-US" sz="3600">
                <a:solidFill>
                  <a:srgbClr val="D50032"/>
                </a:solidFill>
                <a:latin typeface="Open Sans" panose="020B0606030504020204" pitchFamily="34" charset="0"/>
                <a:ea typeface="Open Sans" panose="020B0606030504020204" pitchFamily="34" charset="0"/>
                <a:cs typeface="Open Sans" panose="020B0606030504020204" pitchFamily="34" charset="0"/>
              </a:rPr>
              <a:t>Structure</a:t>
            </a: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545140" y="1685885"/>
            <a:ext cx="7803730" cy="2230438"/>
          </a:xfrm>
        </p:spPr>
        <p:txBody>
          <a:bodyPr numCol="2" spcCol="182880">
            <a:noAutofit/>
          </a:bodyPr>
          <a:lstStyle/>
          <a:p>
            <a:pPr marL="0" indent="0">
              <a:lnSpc>
                <a:spcPct val="134000"/>
              </a:lnSpc>
              <a:spcBef>
                <a:spcPts val="0"/>
              </a:spcBef>
              <a:spcAft>
                <a:spcPts val="450"/>
              </a:spcAft>
              <a:buNone/>
            </a:pPr>
            <a:r>
              <a:rPr lang="en-US" sz="2500" b="1">
                <a:latin typeface="Open Sans" panose="020B0606030504020204" pitchFamily="34" charset="0"/>
                <a:ea typeface="Open Sans" panose="020B0606030504020204" pitchFamily="34" charset="0"/>
                <a:cs typeface="Open Sans" panose="020B0606030504020204" pitchFamily="34" charset="0"/>
              </a:rPr>
              <a:t>How it appears</a:t>
            </a:r>
          </a:p>
          <a:p>
            <a:pPr marL="300038" indent="-300038">
              <a:lnSpc>
                <a:spcPct val="134000"/>
              </a:lnSpc>
              <a:spcBef>
                <a:spcPts val="0"/>
              </a:spcBef>
              <a:spcAft>
                <a:spcPts val="450"/>
              </a:spcAft>
              <a:buFont typeface="Arial"/>
              <a:buAutoNum type="arabicPeriod"/>
            </a:pPr>
            <a:r>
              <a:rPr lang="en-US" sz="2250">
                <a:latin typeface="Open Sans" panose="020B0606030504020204" pitchFamily="34" charset="0"/>
                <a:ea typeface="Open Sans" panose="020B0606030504020204" pitchFamily="34" charset="0"/>
                <a:cs typeface="Open Sans" panose="020B0606030504020204" pitchFamily="34" charset="0"/>
              </a:rPr>
              <a:t>Local &amp; timely hook</a:t>
            </a:r>
          </a:p>
          <a:p>
            <a:pPr marL="300038" indent="-300038">
              <a:lnSpc>
                <a:spcPct val="134000"/>
              </a:lnSpc>
              <a:spcBef>
                <a:spcPts val="0"/>
              </a:spcBef>
              <a:spcAft>
                <a:spcPts val="450"/>
              </a:spcAft>
              <a:buAutoNum type="arabicPeriod"/>
            </a:pPr>
            <a:r>
              <a:rPr lang="en-US" sz="2250">
                <a:latin typeface="Open Sans" panose="020B0606030504020204" pitchFamily="34" charset="0"/>
                <a:ea typeface="Open Sans" panose="020B0606030504020204" pitchFamily="34" charset="0"/>
                <a:cs typeface="Open Sans" panose="020B0606030504020204" pitchFamily="34" charset="0"/>
              </a:rPr>
              <a:t>Why it matters</a:t>
            </a:r>
          </a:p>
          <a:p>
            <a:pPr marL="300038" indent="-300038">
              <a:lnSpc>
                <a:spcPct val="134000"/>
              </a:lnSpc>
              <a:spcBef>
                <a:spcPts val="0"/>
              </a:spcBef>
              <a:spcAft>
                <a:spcPts val="450"/>
              </a:spcAft>
              <a:buFont typeface="Arial"/>
              <a:buAutoNum type="arabicPeriod"/>
            </a:pPr>
            <a:r>
              <a:rPr lang="en-US" sz="2250">
                <a:latin typeface="Open Sans" panose="020B0606030504020204" pitchFamily="34" charset="0"/>
                <a:ea typeface="Open Sans" panose="020B0606030504020204" pitchFamily="34" charset="0"/>
                <a:cs typeface="Open Sans" panose="020B0606030504020204" pitchFamily="34" charset="0"/>
              </a:rPr>
              <a:t>Call to action</a:t>
            </a:r>
          </a:p>
          <a:p>
            <a:pPr marL="300038" indent="-300038">
              <a:lnSpc>
                <a:spcPct val="134000"/>
              </a:lnSpc>
              <a:spcBef>
                <a:spcPts val="0"/>
              </a:spcBef>
              <a:spcAft>
                <a:spcPts val="450"/>
              </a:spcAft>
              <a:buFont typeface="Arial"/>
              <a:buAutoNum type="arabicPeriod"/>
            </a:pPr>
            <a:endParaRPr lang="en-US" sz="2250" b="1">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34000"/>
              </a:lnSpc>
              <a:spcBef>
                <a:spcPts val="0"/>
              </a:spcBef>
              <a:spcAft>
                <a:spcPts val="450"/>
              </a:spcAft>
              <a:buNone/>
            </a:pPr>
            <a:r>
              <a:rPr lang="en-US" sz="2500" b="1">
                <a:latin typeface="Open Sans" panose="020B0606030504020204" pitchFamily="34" charset="0"/>
                <a:ea typeface="Open Sans" panose="020B0606030504020204" pitchFamily="34" charset="0"/>
                <a:cs typeface="Open Sans" panose="020B0606030504020204" pitchFamily="34" charset="0"/>
              </a:rPr>
              <a:t>How you write it</a:t>
            </a:r>
          </a:p>
          <a:p>
            <a:pPr marL="557213" indent="-300038">
              <a:lnSpc>
                <a:spcPct val="134000"/>
              </a:lnSpc>
              <a:spcBef>
                <a:spcPts val="0"/>
              </a:spcBef>
              <a:spcAft>
                <a:spcPts val="450"/>
              </a:spcAft>
              <a:buAutoNum type="arabicPeriod"/>
            </a:pPr>
            <a:r>
              <a:rPr lang="en-US" sz="2250">
                <a:latin typeface="Open Sans" panose="020B0606030504020204" pitchFamily="34" charset="0"/>
                <a:ea typeface="Open Sans" panose="020B0606030504020204" pitchFamily="34" charset="0"/>
                <a:cs typeface="Open Sans" panose="020B0606030504020204" pitchFamily="34" charset="0"/>
              </a:rPr>
              <a:t>Call to action</a:t>
            </a:r>
          </a:p>
          <a:p>
            <a:pPr marL="557213" indent="-300038">
              <a:lnSpc>
                <a:spcPct val="134000"/>
              </a:lnSpc>
              <a:spcBef>
                <a:spcPts val="0"/>
              </a:spcBef>
              <a:spcAft>
                <a:spcPts val="450"/>
              </a:spcAft>
              <a:buAutoNum type="arabicPeriod"/>
            </a:pPr>
            <a:r>
              <a:rPr lang="en-US" sz="2250">
                <a:latin typeface="Open Sans" panose="020B0606030504020204" pitchFamily="34" charset="0"/>
                <a:ea typeface="Open Sans" panose="020B0606030504020204" pitchFamily="34" charset="0"/>
                <a:cs typeface="Open Sans" panose="020B0606030504020204" pitchFamily="34" charset="0"/>
              </a:rPr>
              <a:t>Why it matters</a:t>
            </a:r>
          </a:p>
          <a:p>
            <a:pPr marL="557213" indent="-300038">
              <a:lnSpc>
                <a:spcPct val="134000"/>
              </a:lnSpc>
              <a:spcBef>
                <a:spcPts val="0"/>
              </a:spcBef>
              <a:spcAft>
                <a:spcPts val="450"/>
              </a:spcAft>
              <a:buFont typeface="Arial"/>
              <a:buAutoNum type="arabicPeriod"/>
            </a:pPr>
            <a:r>
              <a:rPr lang="en-US" sz="2250" b="1">
                <a:solidFill>
                  <a:srgbClr val="D50032"/>
                </a:solidFill>
                <a:latin typeface="Open Sans" panose="020B0606030504020204" pitchFamily="34" charset="0"/>
                <a:ea typeface="Open Sans" panose="020B0606030504020204" pitchFamily="34" charset="0"/>
                <a:cs typeface="Open Sans" panose="020B0606030504020204" pitchFamily="34" charset="0"/>
              </a:rPr>
              <a:t>LOCAL &amp; TIMELY HOOK</a:t>
            </a:r>
          </a:p>
        </p:txBody>
      </p:sp>
      <p:sp>
        <p:nvSpPr>
          <p:cNvPr id="8" name="Slide Number Placeholder 6">
            <a:extLst>
              <a:ext uri="{FF2B5EF4-FFF2-40B4-BE49-F238E27FC236}">
                <a16:creationId xmlns:a16="http://schemas.microsoft.com/office/drawing/2014/main" id="{24D423C3-2488-4860-9684-8943315B9D5B}"/>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28</a:t>
            </a:fld>
            <a:endParaRPr lang="en-US">
              <a:solidFill>
                <a:schemeClr val="tx1"/>
              </a:solidFill>
            </a:endParaRPr>
          </a:p>
        </p:txBody>
      </p:sp>
    </p:spTree>
    <p:extLst>
      <p:ext uri="{BB962C8B-B14F-4D97-AF65-F5344CB8AC3E}">
        <p14:creationId xmlns:p14="http://schemas.microsoft.com/office/powerpoint/2010/main" val="299327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583602"/>
            <a:ext cx="8298874" cy="5481822"/>
          </a:xfrm>
          <a:prstGeom prst="rect">
            <a:avLst/>
          </a:prstGeom>
          <a:noFill/>
        </p:spPr>
        <p:txBody>
          <a:bodyPr wrap="square" numCol="2" rtlCol="0">
            <a:spAutoFit/>
          </a:bodyPr>
          <a:lstStyle/>
          <a:p>
            <a:pPr>
              <a:lnSpc>
                <a:spcPct val="114000"/>
              </a:lnSpc>
              <a:spcAft>
                <a:spcPts val="450"/>
              </a:spcAft>
            </a:pPr>
            <a:r>
              <a:rPr lang="en-US" sz="2000" dirty="0">
                <a:solidFill>
                  <a:srgbClr val="D50032"/>
                </a:solidFill>
                <a:latin typeface="Open Sans" panose="020B0606030504020204" pitchFamily="34" charset="0"/>
                <a:ea typeface="Open Sans" panose="020B0606030504020204" pitchFamily="34" charset="0"/>
                <a:cs typeface="Open Sans" panose="020B0606030504020204" pitchFamily="34" charset="0"/>
              </a:rPr>
              <a:t>Racism</a:t>
            </a:r>
          </a:p>
          <a:p>
            <a:pPr>
              <a:lnSpc>
                <a:spcPct val="114000"/>
              </a:lnSpc>
              <a:spcAft>
                <a:spcPts val="450"/>
              </a:spcAft>
            </a:pPr>
            <a:r>
              <a:rPr lang="en-US" sz="2000" dirty="0">
                <a:latin typeface="Open Sans" panose="020B0606030504020204" pitchFamily="34" charset="0"/>
                <a:ea typeface="Open Sans" panose="020B0606030504020204" pitchFamily="34" charset="0"/>
                <a:cs typeface="Open Sans" panose="020B0606030504020204" pitchFamily="34" charset="0"/>
              </a:rPr>
              <a:t>2020 election coverage</a:t>
            </a:r>
          </a:p>
          <a:p>
            <a:pPr>
              <a:lnSpc>
                <a:spcPct val="114000"/>
              </a:lnSpc>
              <a:spcAft>
                <a:spcPts val="450"/>
              </a:spcAft>
            </a:pPr>
            <a:r>
              <a:rPr lang="en-US" sz="2000" dirty="0">
                <a:solidFill>
                  <a:srgbClr val="D50032"/>
                </a:solidFill>
                <a:latin typeface="Open Sans" panose="020B0606030504020204" pitchFamily="34" charset="0"/>
                <a:ea typeface="Open Sans" panose="020B0606030504020204" pitchFamily="34" charset="0"/>
                <a:cs typeface="Open Sans" panose="020B0606030504020204" pitchFamily="34" charset="0"/>
              </a:rPr>
              <a:t>Coronavirus</a:t>
            </a:r>
          </a:p>
          <a:p>
            <a:pPr>
              <a:lnSpc>
                <a:spcPct val="114000"/>
              </a:lnSpc>
              <a:spcAft>
                <a:spcPts val="450"/>
              </a:spcAft>
            </a:pPr>
            <a:r>
              <a:rPr lang="en-US" sz="2000" dirty="0">
                <a:latin typeface="Open Sans" panose="020B0606030504020204" pitchFamily="34" charset="0"/>
                <a:ea typeface="Open Sans" panose="020B0606030504020204" pitchFamily="34" charset="0"/>
                <a:cs typeface="Open Sans" panose="020B0606030504020204" pitchFamily="34" charset="0"/>
              </a:rPr>
              <a:t>Local election</a:t>
            </a:r>
          </a:p>
          <a:p>
            <a:pPr>
              <a:lnSpc>
                <a:spcPct val="114000"/>
              </a:lnSpc>
              <a:spcAft>
                <a:spcPts val="450"/>
              </a:spcAft>
            </a:pPr>
            <a:r>
              <a:rPr lang="en-US" sz="2000" dirty="0">
                <a:solidFill>
                  <a:srgbClr val="D50032"/>
                </a:solidFill>
                <a:latin typeface="Open Sans" panose="020B0606030504020204" pitchFamily="34" charset="0"/>
                <a:ea typeface="Open Sans" panose="020B0606030504020204" pitchFamily="34" charset="0"/>
                <a:cs typeface="Open Sans" panose="020B0606030504020204" pitchFamily="34" charset="0"/>
              </a:rPr>
              <a:t>Poverty and homelessness</a:t>
            </a:r>
          </a:p>
          <a:p>
            <a:pPr>
              <a:lnSpc>
                <a:spcPct val="114000"/>
              </a:lnSpc>
              <a:spcAft>
                <a:spcPts val="450"/>
              </a:spcAft>
            </a:pPr>
            <a:r>
              <a:rPr lang="en-US" sz="2000" dirty="0">
                <a:latin typeface="Open Sans" panose="020B0606030504020204" pitchFamily="34" charset="0"/>
                <a:ea typeface="Open Sans" panose="020B0606030504020204" pitchFamily="34" charset="0"/>
                <a:cs typeface="Open Sans" panose="020B0606030504020204" pitchFamily="34" charset="0"/>
              </a:rPr>
              <a:t>Unemployment</a:t>
            </a:r>
          </a:p>
          <a:p>
            <a:pPr>
              <a:lnSpc>
                <a:spcPct val="114000"/>
              </a:lnSpc>
              <a:spcAft>
                <a:spcPts val="450"/>
              </a:spcAft>
            </a:pPr>
            <a:r>
              <a:rPr lang="en-US" sz="2000" dirty="0">
                <a:solidFill>
                  <a:srgbClr val="D50032"/>
                </a:solidFill>
                <a:latin typeface="Open Sans" panose="020B0606030504020204" pitchFamily="34" charset="0"/>
                <a:ea typeface="Open Sans" panose="020B0606030504020204" pitchFamily="34" charset="0"/>
                <a:cs typeface="Open Sans" panose="020B0606030504020204" pitchFamily="34" charset="0"/>
              </a:rPr>
              <a:t>Public health</a:t>
            </a:r>
          </a:p>
          <a:p>
            <a:pPr>
              <a:lnSpc>
                <a:spcPct val="114000"/>
              </a:lnSpc>
              <a:spcAft>
                <a:spcPts val="450"/>
              </a:spcAft>
            </a:pPr>
            <a:r>
              <a:rPr lang="en-US" sz="2000" dirty="0">
                <a:latin typeface="Open Sans" panose="020B0606030504020204" pitchFamily="34" charset="0"/>
                <a:ea typeface="Open Sans" panose="020B0606030504020204" pitchFamily="34" charset="0"/>
                <a:cs typeface="Open Sans" panose="020B0606030504020204" pitchFamily="34" charset="0"/>
              </a:rPr>
              <a:t>Evictions</a:t>
            </a:r>
          </a:p>
          <a:p>
            <a:pPr>
              <a:lnSpc>
                <a:spcPct val="114000"/>
              </a:lnSpc>
              <a:spcAft>
                <a:spcPts val="450"/>
              </a:spcAft>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450"/>
              </a:spcAft>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450"/>
              </a:spcAft>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450"/>
              </a:spcAft>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450"/>
              </a:spcAft>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450"/>
              </a:spcAft>
            </a:pPr>
            <a:r>
              <a:rPr lang="en-US" sz="2000" dirty="0">
                <a:latin typeface="Open Sans" panose="020B0606030504020204" pitchFamily="34" charset="0"/>
                <a:ea typeface="Open Sans" panose="020B0606030504020204" pitchFamily="34" charset="0"/>
                <a:cs typeface="Open Sans" panose="020B0606030504020204" pitchFamily="34" charset="0"/>
              </a:rPr>
              <a:t>Pop culture</a:t>
            </a:r>
          </a:p>
          <a:p>
            <a:pPr>
              <a:lnSpc>
                <a:spcPct val="114000"/>
              </a:lnSpc>
              <a:spcAft>
                <a:spcPts val="450"/>
              </a:spcAft>
            </a:pPr>
            <a:r>
              <a:rPr lang="en-US" sz="2000" dirty="0">
                <a:solidFill>
                  <a:srgbClr val="D50032"/>
                </a:solidFill>
                <a:latin typeface="Open Sans" panose="020B0606030504020204" pitchFamily="34" charset="0"/>
                <a:ea typeface="Open Sans" panose="020B0606030504020204" pitchFamily="34" charset="0"/>
                <a:cs typeface="Open Sans" panose="020B0606030504020204" pitchFamily="34" charset="0"/>
              </a:rPr>
              <a:t>Health care workers</a:t>
            </a:r>
          </a:p>
          <a:p>
            <a:pPr>
              <a:lnSpc>
                <a:spcPct val="114000"/>
              </a:lnSpc>
              <a:spcAft>
                <a:spcPts val="450"/>
              </a:spcAft>
            </a:pPr>
            <a:r>
              <a:rPr lang="en-US" sz="2000" dirty="0">
                <a:latin typeface="Open Sans" panose="020B0606030504020204" pitchFamily="34" charset="0"/>
                <a:ea typeface="Open Sans" panose="020B0606030504020204" pitchFamily="34" charset="0"/>
                <a:cs typeface="Open Sans" panose="020B0606030504020204" pitchFamily="34" charset="0"/>
              </a:rPr>
              <a:t>Candidate endorsement</a:t>
            </a:r>
          </a:p>
          <a:p>
            <a:pPr>
              <a:lnSpc>
                <a:spcPct val="114000"/>
              </a:lnSpc>
              <a:spcAft>
                <a:spcPts val="450"/>
              </a:spcAft>
            </a:pPr>
            <a:r>
              <a:rPr lang="en-US" sz="2000" dirty="0">
                <a:solidFill>
                  <a:srgbClr val="D50032"/>
                </a:solidFill>
                <a:latin typeface="Open Sans" panose="020B0606030504020204" pitchFamily="34" charset="0"/>
                <a:ea typeface="Open Sans" panose="020B0606030504020204" pitchFamily="34" charset="0"/>
                <a:cs typeface="Open Sans" panose="020B0606030504020204" pitchFamily="34" charset="0"/>
              </a:rPr>
              <a:t>Gridlock in DC</a:t>
            </a:r>
          </a:p>
          <a:p>
            <a:pPr>
              <a:lnSpc>
                <a:spcPct val="114000"/>
              </a:lnSpc>
              <a:spcAft>
                <a:spcPts val="450"/>
              </a:spcAft>
            </a:pPr>
            <a:r>
              <a:rPr lang="en-US" sz="2000" dirty="0">
                <a:latin typeface="Open Sans" panose="020B0606030504020204" pitchFamily="34" charset="0"/>
                <a:ea typeface="Open Sans" panose="020B0606030504020204" pitchFamily="34" charset="0"/>
                <a:cs typeface="Open Sans" panose="020B0606030504020204" pitchFamily="34" charset="0"/>
              </a:rPr>
              <a:t>Local or national budget cuts</a:t>
            </a:r>
          </a:p>
          <a:p>
            <a:pPr>
              <a:lnSpc>
                <a:spcPct val="114000"/>
              </a:lnSpc>
              <a:spcAft>
                <a:spcPts val="450"/>
              </a:spcAft>
            </a:pPr>
            <a:r>
              <a:rPr lang="en-US" sz="2000" dirty="0">
                <a:solidFill>
                  <a:srgbClr val="D50032"/>
                </a:solidFill>
                <a:latin typeface="Open Sans" panose="020B0606030504020204" pitchFamily="34" charset="0"/>
                <a:ea typeface="Open Sans" panose="020B0606030504020204" pitchFamily="34" charset="0"/>
                <a:cs typeface="Open Sans" panose="020B0606030504020204" pitchFamily="34" charset="0"/>
              </a:rPr>
              <a:t>Student housing</a:t>
            </a:r>
          </a:p>
          <a:p>
            <a:pPr>
              <a:lnSpc>
                <a:spcPct val="114000"/>
              </a:lnSpc>
              <a:spcAft>
                <a:spcPts val="450"/>
              </a:spcAft>
            </a:pPr>
            <a:r>
              <a:rPr lang="en-US" sz="2000" dirty="0">
                <a:latin typeface="Open Sans" panose="020B0606030504020204" pitchFamily="34" charset="0"/>
                <a:ea typeface="Open Sans" panose="020B0606030504020204" pitchFamily="34" charset="0"/>
                <a:cs typeface="Open Sans" panose="020B0606030504020204" pitchFamily="34" charset="0"/>
              </a:rPr>
              <a:t>Health disparities</a:t>
            </a:r>
          </a:p>
          <a:p>
            <a:pPr>
              <a:lnSpc>
                <a:spcPct val="114000"/>
              </a:lnSpc>
              <a:spcAft>
                <a:spcPts val="450"/>
              </a:spcAft>
            </a:pPr>
            <a:r>
              <a:rPr lang="en-US" sz="2000" dirty="0">
                <a:solidFill>
                  <a:srgbClr val="D50032"/>
                </a:solidFill>
                <a:latin typeface="Open Sans" panose="020B0606030504020204" pitchFamily="34" charset="0"/>
                <a:ea typeface="Open Sans" panose="020B0606030504020204" pitchFamily="34" charset="0"/>
                <a:cs typeface="Open Sans" panose="020B0606030504020204" pitchFamily="34" charset="0"/>
              </a:rPr>
              <a:t>Charity drives</a:t>
            </a:r>
          </a:p>
        </p:txBody>
      </p:sp>
      <p:sp>
        <p:nvSpPr>
          <p:cNvPr id="3" name="Rectangle 2">
            <a:extLst>
              <a:ext uri="{FF2B5EF4-FFF2-40B4-BE49-F238E27FC236}">
                <a16:creationId xmlns:a16="http://schemas.microsoft.com/office/drawing/2014/main" id="{422FDFF2-2E24-41AB-B8A2-82CD18AF6212}"/>
              </a:ext>
            </a:extLst>
          </p:cNvPr>
          <p:cNvSpPr/>
          <p:nvPr/>
        </p:nvSpPr>
        <p:spPr>
          <a:xfrm>
            <a:off x="1461135" y="101628"/>
            <a:ext cx="6286500" cy="507831"/>
          </a:xfrm>
          <a:prstGeom prst="rect">
            <a:avLst/>
          </a:prstGeom>
        </p:spPr>
        <p:txBody>
          <a:bodyPr wrap="square">
            <a:spAutoFit/>
          </a:bodyPr>
          <a:lstStyle/>
          <a:p>
            <a:pPr algn="ctr"/>
            <a:r>
              <a:rPr lang="en-US" sz="2700" b="1">
                <a:solidFill>
                  <a:srgbClr val="D50032"/>
                </a:solidFill>
                <a:latin typeface="Open Sans" panose="020B0606030504020204" pitchFamily="34" charset="0"/>
                <a:ea typeface="Open Sans" panose="020B0606030504020204" pitchFamily="34" charset="0"/>
                <a:cs typeface="Open Sans" panose="020B0606030504020204" pitchFamily="34" charset="0"/>
              </a:rPr>
              <a:t>Local and timely hook</a:t>
            </a:r>
            <a:endParaRPr lang="en-US" sz="270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6">
            <a:extLst>
              <a:ext uri="{FF2B5EF4-FFF2-40B4-BE49-F238E27FC236}">
                <a16:creationId xmlns:a16="http://schemas.microsoft.com/office/drawing/2014/main" id="{41C98E11-7574-4F84-9DB4-2B5A30B9B1B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29</a:t>
            </a:fld>
            <a:endParaRPr lang="en-US">
              <a:solidFill>
                <a:schemeClr val="tx1"/>
              </a:solidFill>
            </a:endParaRPr>
          </a:p>
        </p:txBody>
      </p:sp>
      <p:sp>
        <p:nvSpPr>
          <p:cNvPr id="2" name="TextBox 1">
            <a:extLst>
              <a:ext uri="{FF2B5EF4-FFF2-40B4-BE49-F238E27FC236}">
                <a16:creationId xmlns:a16="http://schemas.microsoft.com/office/drawing/2014/main" id="{2A813016-7B67-4255-9EE3-10152F04C2E6}"/>
              </a:ext>
            </a:extLst>
          </p:cNvPr>
          <p:cNvSpPr txBox="1"/>
          <p:nvPr/>
        </p:nvSpPr>
        <p:spPr>
          <a:xfrm>
            <a:off x="457200" y="819302"/>
            <a:ext cx="7377379" cy="707886"/>
          </a:xfrm>
          <a:prstGeom prst="rect">
            <a:avLst/>
          </a:prstGeom>
          <a:noFill/>
        </p:spPr>
        <p:txBody>
          <a:bodyPr wrap="square" rtlCol="0">
            <a:spAutoFit/>
          </a:bodyPr>
          <a:lstStyle/>
          <a:p>
            <a:r>
              <a:rPr lang="en-US" sz="2000" b="1" i="1" dirty="0">
                <a:latin typeface="Open Sans" panose="020B0606030504020204" pitchFamily="34" charset="0"/>
                <a:ea typeface="Open Sans" panose="020B0606030504020204" pitchFamily="34" charset="0"/>
                <a:cs typeface="Open Sans" panose="020B0606030504020204" pitchFamily="34" charset="0"/>
              </a:rPr>
              <a:t>Easiest hook – responding to an article or opinion piece in the paper</a:t>
            </a:r>
          </a:p>
        </p:txBody>
      </p:sp>
    </p:spTree>
    <p:extLst>
      <p:ext uri="{BB962C8B-B14F-4D97-AF65-F5344CB8AC3E}">
        <p14:creationId xmlns:p14="http://schemas.microsoft.com/office/powerpoint/2010/main" val="140297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3626" y="1125415"/>
            <a:ext cx="7148653" cy="3874811"/>
          </a:xfrm>
          <a:prstGeom prst="rect">
            <a:avLst/>
          </a:prstGeom>
          <a:ln w="12700">
            <a:noFill/>
            <a:miter lim="400000"/>
          </a:ln>
          <a:extLst>
            <a:ext uri="{C572A759-6A51-4108-AA02-DFA0A04FC94B}">
              <ma14:wrappingTextBoxFlag xmlns:ma14="http://schemas.microsoft.com/office/mac/drawingml/2011/main" xmlns="" val="1"/>
            </a:ext>
          </a:extLst>
        </p:spPr>
      </p:pic>
      <p:sp>
        <p:nvSpPr>
          <p:cNvPr id="5" name="TextBox 4"/>
          <p:cNvSpPr txBox="1"/>
          <p:nvPr/>
        </p:nvSpPr>
        <p:spPr>
          <a:xfrm>
            <a:off x="284052" y="4518171"/>
            <a:ext cx="1508760" cy="482055"/>
          </a:xfrm>
          <a:prstGeom prst="rect">
            <a:avLst/>
          </a:prstGeom>
          <a:noFill/>
        </p:spPr>
        <p:txBody>
          <a:bodyPr wrap="square" rtlCol="0">
            <a:spAutoFit/>
          </a:bodyPr>
          <a:lstStyle/>
          <a:p>
            <a:pPr algn="ctr" defTabSz="308063">
              <a:defRPr/>
            </a:pPr>
            <a:r>
              <a:rPr lang="en-US" sz="844" b="1" kern="0" dirty="0">
                <a:solidFill>
                  <a:srgbClr val="000000"/>
                </a:solidFill>
                <a:latin typeface="Helvetica" charset="0"/>
                <a:ea typeface="Helvetica" charset="0"/>
                <a:cs typeface="Helvetica" charset="0"/>
                <a:sym typeface="Helvetica Light"/>
              </a:rPr>
              <a:t>Source: Congressional Management Foundation, 2017</a:t>
            </a:r>
          </a:p>
        </p:txBody>
      </p:sp>
      <p:sp>
        <p:nvSpPr>
          <p:cNvPr id="2" name="TextBox 1"/>
          <p:cNvSpPr txBox="1"/>
          <p:nvPr/>
        </p:nvSpPr>
        <p:spPr>
          <a:xfrm>
            <a:off x="1278731" y="541609"/>
            <a:ext cx="6582236" cy="508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ctr" defTabSz="308063">
              <a:defRPr/>
            </a:pPr>
            <a:r>
              <a:rPr lang="en-US" sz="1477"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Helvetica Light"/>
              </a:rPr>
              <a:t>If your member of Congress has not already come to a decision on an issue, how much influence do the following advocacy strategies have: </a:t>
            </a:r>
          </a:p>
        </p:txBody>
      </p:sp>
      <p:sp>
        <p:nvSpPr>
          <p:cNvPr id="11" name="Title 1">
            <a:extLst>
              <a:ext uri="{FF2B5EF4-FFF2-40B4-BE49-F238E27FC236}">
                <a16:creationId xmlns:a16="http://schemas.microsoft.com/office/drawing/2014/main" id="{4CB27E94-C398-4C38-AA28-F0B41CC22AEE}"/>
              </a:ext>
            </a:extLst>
          </p:cNvPr>
          <p:cNvSpPr>
            <a:spLocks noGrp="1"/>
          </p:cNvSpPr>
          <p:nvPr>
            <p:ph type="title"/>
          </p:nvPr>
        </p:nvSpPr>
        <p:spPr>
          <a:xfrm>
            <a:off x="1530955" y="69191"/>
            <a:ext cx="6172200" cy="500063"/>
          </a:xfrm>
        </p:spPr>
        <p:txBody>
          <a:bodyPr>
            <a:normAutofit fontScale="90000"/>
          </a:bodyPr>
          <a:lstStyle/>
          <a:p>
            <a:pPr>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3150" b="1" dirty="0">
                <a:solidFill>
                  <a:srgbClr val="58585B"/>
                </a:solidFill>
                <a:latin typeface="Open Sans" panose="020B0606030504020204" pitchFamily="34" charset="0"/>
                <a:ea typeface="Open Sans" panose="020B0606030504020204" pitchFamily="34" charset="0"/>
                <a:cs typeface="Open Sans" panose="020B0606030504020204" pitchFamily="34" charset="0"/>
              </a:rPr>
              <a:t>Advocacy Works!</a:t>
            </a:r>
            <a:endParaRPr lang="en-US" altLang="en-US" sz="3150" dirty="0">
              <a:solidFill>
                <a:srgbClr val="58585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6">
            <a:extLst>
              <a:ext uri="{FF2B5EF4-FFF2-40B4-BE49-F238E27FC236}">
                <a16:creationId xmlns:a16="http://schemas.microsoft.com/office/drawing/2014/main" id="{103114B0-3D09-405D-B709-7CEA3925A72F}"/>
              </a:ext>
            </a:extLst>
          </p:cNvPr>
          <p:cNvSpPr>
            <a:spLocks noChangeArrowheads="1"/>
          </p:cNvSpPr>
          <p:nvPr/>
        </p:nvSpPr>
        <p:spPr bwMode="auto">
          <a:xfrm>
            <a:off x="0" y="-703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defTabSz="342900" fontAlgn="base">
              <a:spcBef>
                <a:spcPct val="0"/>
              </a:spcBef>
              <a:spcAft>
                <a:spcPct val="0"/>
              </a:spcAft>
              <a:buNone/>
              <a:defRPr/>
            </a:pPr>
            <a:fld id="{1B545EE7-4E30-44CE-B1CC-7E228E9FA7B7}" type="slidenum">
              <a:rPr lang="en-US" altLang="en-US" sz="1350" smtClean="0">
                <a:latin typeface="Open Sans" panose="020B0606030504020204" pitchFamily="34" charset="0"/>
                <a:ea typeface="Open Sans" panose="020B0606030504020204" pitchFamily="34" charset="0"/>
                <a:cs typeface="Open Sans" panose="020B0606030504020204" pitchFamily="34" charset="0"/>
              </a:rPr>
              <a:pPr defTabSz="342900" fontAlgn="base">
                <a:spcBef>
                  <a:spcPct val="0"/>
                </a:spcBef>
                <a:spcAft>
                  <a:spcPct val="0"/>
                </a:spcAft>
                <a:buNone/>
                <a:defRPr/>
              </a:pPr>
              <a:t>3</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BA232DDB-3A9B-4E74-8837-24A73ECDA684}"/>
              </a:ext>
            </a:extLst>
          </p:cNvPr>
          <p:cNvCxnSpPr/>
          <p:nvPr/>
        </p:nvCxnSpPr>
        <p:spPr>
          <a:xfrm>
            <a:off x="941172" y="1441939"/>
            <a:ext cx="675118" cy="0"/>
          </a:xfrm>
          <a:prstGeom prst="line">
            <a:avLst/>
          </a:prstGeom>
          <a:ln w="31750">
            <a:solidFill>
              <a:srgbClr val="D5003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FC2DDE-1544-4E21-A812-B44057CF0848}"/>
              </a:ext>
            </a:extLst>
          </p:cNvPr>
          <p:cNvCxnSpPr>
            <a:cxnSpLocks/>
          </p:cNvCxnSpPr>
          <p:nvPr/>
        </p:nvCxnSpPr>
        <p:spPr>
          <a:xfrm>
            <a:off x="2398638" y="1681491"/>
            <a:ext cx="788824" cy="0"/>
          </a:xfrm>
          <a:prstGeom prst="line">
            <a:avLst/>
          </a:prstGeom>
          <a:ln w="31750">
            <a:solidFill>
              <a:srgbClr val="D5003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39782C7-1610-48B5-BF56-ACA620357C17}"/>
              </a:ext>
            </a:extLst>
          </p:cNvPr>
          <p:cNvCxnSpPr>
            <a:cxnSpLocks/>
          </p:cNvCxnSpPr>
          <p:nvPr/>
        </p:nvCxnSpPr>
        <p:spPr>
          <a:xfrm>
            <a:off x="1616290" y="1900043"/>
            <a:ext cx="854580" cy="0"/>
          </a:xfrm>
          <a:prstGeom prst="line">
            <a:avLst/>
          </a:prstGeom>
          <a:ln w="31750">
            <a:solidFill>
              <a:srgbClr val="D50032"/>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2A10F2A-9310-449F-A57C-963900FAC34F}"/>
              </a:ext>
            </a:extLst>
          </p:cNvPr>
          <p:cNvCxnSpPr>
            <a:cxnSpLocks/>
          </p:cNvCxnSpPr>
          <p:nvPr/>
        </p:nvCxnSpPr>
        <p:spPr>
          <a:xfrm>
            <a:off x="1792812" y="2138691"/>
            <a:ext cx="793113" cy="0"/>
          </a:xfrm>
          <a:prstGeom prst="line">
            <a:avLst/>
          </a:prstGeom>
          <a:ln w="31750">
            <a:solidFill>
              <a:srgbClr val="D5003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18258A6-972B-4415-9847-1CEE350AFBAB}"/>
              </a:ext>
            </a:extLst>
          </p:cNvPr>
          <p:cNvCxnSpPr>
            <a:cxnSpLocks/>
          </p:cNvCxnSpPr>
          <p:nvPr/>
        </p:nvCxnSpPr>
        <p:spPr>
          <a:xfrm>
            <a:off x="947130" y="2347195"/>
            <a:ext cx="331601" cy="0"/>
          </a:xfrm>
          <a:prstGeom prst="line">
            <a:avLst/>
          </a:prstGeom>
          <a:ln w="31750">
            <a:solidFill>
              <a:srgbClr val="D5003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4AC8C10-CC34-4D16-AAA7-8A86C8F2584B}"/>
              </a:ext>
            </a:extLst>
          </p:cNvPr>
          <p:cNvCxnSpPr>
            <a:cxnSpLocks/>
          </p:cNvCxnSpPr>
          <p:nvPr/>
        </p:nvCxnSpPr>
        <p:spPr>
          <a:xfrm>
            <a:off x="2861230" y="2825396"/>
            <a:ext cx="652463" cy="0"/>
          </a:xfrm>
          <a:prstGeom prst="line">
            <a:avLst/>
          </a:prstGeom>
          <a:ln w="31750">
            <a:solidFill>
              <a:srgbClr val="D5003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ADF0ECA-DF42-4046-8C9A-82F739CC284B}"/>
              </a:ext>
            </a:extLst>
          </p:cNvPr>
          <p:cNvCxnSpPr>
            <a:cxnSpLocks/>
          </p:cNvCxnSpPr>
          <p:nvPr/>
        </p:nvCxnSpPr>
        <p:spPr>
          <a:xfrm>
            <a:off x="2948855" y="2571750"/>
            <a:ext cx="652463" cy="0"/>
          </a:xfrm>
          <a:prstGeom prst="line">
            <a:avLst/>
          </a:prstGeom>
          <a:ln w="31750">
            <a:solidFill>
              <a:srgbClr val="D5003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99BF765-F38A-E64E-B982-B3338E1FD111}"/>
              </a:ext>
            </a:extLst>
          </p:cNvPr>
          <p:cNvCxnSpPr>
            <a:cxnSpLocks/>
          </p:cNvCxnSpPr>
          <p:nvPr/>
        </p:nvCxnSpPr>
        <p:spPr>
          <a:xfrm>
            <a:off x="878492" y="3088328"/>
            <a:ext cx="1201517" cy="0"/>
          </a:xfrm>
          <a:prstGeom prst="line">
            <a:avLst/>
          </a:prstGeom>
          <a:ln w="31750">
            <a:solidFill>
              <a:srgbClr val="D5003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87495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5497" y="253044"/>
            <a:ext cx="4248150" cy="4338638"/>
          </a:xfrm>
          <a:prstGeom prst="rect">
            <a:avLst/>
          </a:prstGeom>
          <a:noFill/>
          <a:ln w="25400">
            <a:solidFill>
              <a:srgbClr val="D50032"/>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3" name="Picture 2">
            <a:extLst>
              <a:ext uri="{FF2B5EF4-FFF2-40B4-BE49-F238E27FC236}">
                <a16:creationId xmlns:a16="http://schemas.microsoft.com/office/drawing/2014/main" id="{9DC04B43-14FD-42E9-9790-11001C512A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8271" y="126522"/>
            <a:ext cx="2801381" cy="4890456"/>
          </a:xfrm>
          <a:prstGeom prst="rect">
            <a:avLst/>
          </a:prstGeom>
          <a:ln w="25400">
            <a:solidFill>
              <a:srgbClr val="D50032"/>
            </a:solidFill>
          </a:ln>
        </p:spPr>
      </p:pic>
      <p:sp>
        <p:nvSpPr>
          <p:cNvPr id="4" name="Rectangle 5">
            <a:extLst>
              <a:ext uri="{FF2B5EF4-FFF2-40B4-BE49-F238E27FC236}">
                <a16:creationId xmlns:a16="http://schemas.microsoft.com/office/drawing/2014/main" id="{1656BA12-8280-4109-A876-3643B78230CE}"/>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30</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4712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074B6A39-FC08-4299-A3B4-F2E380410349}"/>
              </a:ext>
            </a:extLst>
          </p:cNvPr>
          <p:cNvSpPr/>
          <p:nvPr/>
        </p:nvSpPr>
        <p:spPr>
          <a:xfrm>
            <a:off x="2337936" y="181892"/>
            <a:ext cx="4463143" cy="161834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800" b="1">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SEND IT!</a:t>
            </a:r>
          </a:p>
        </p:txBody>
      </p:sp>
      <p:sp>
        <p:nvSpPr>
          <p:cNvPr id="2" name="TextBox 1">
            <a:extLst>
              <a:ext uri="{FF2B5EF4-FFF2-40B4-BE49-F238E27FC236}">
                <a16:creationId xmlns:a16="http://schemas.microsoft.com/office/drawing/2014/main" id="{7B37E7FC-0095-4DC8-81AD-8EF5ACD678E0}"/>
              </a:ext>
            </a:extLst>
          </p:cNvPr>
          <p:cNvSpPr txBox="1"/>
          <p:nvPr/>
        </p:nvSpPr>
        <p:spPr>
          <a:xfrm>
            <a:off x="230873" y="1929881"/>
            <a:ext cx="8677270" cy="2954783"/>
          </a:xfrm>
          <a:prstGeom prst="rect">
            <a:avLst/>
          </a:prstGeom>
          <a:noFill/>
        </p:spPr>
        <p:txBody>
          <a:bodyPr wrap="square" rtlCol="0">
            <a:spAutoFit/>
          </a:bodyPr>
          <a:lstStyle/>
          <a:p>
            <a:pPr algn="ctr">
              <a:lnSpc>
                <a:spcPct val="114000"/>
              </a:lnSpc>
              <a:spcAft>
                <a:spcPts val="600"/>
              </a:spcAft>
            </a:pPr>
            <a:r>
              <a:rPr lang="en-US" sz="2400" b="1">
                <a:latin typeface="Open Sans" panose="020B0606030504020204" pitchFamily="34" charset="0"/>
                <a:ea typeface="Open Sans" panose="020B0606030504020204" pitchFamily="34" charset="0"/>
                <a:cs typeface="Open Sans" panose="020B0606030504020204" pitchFamily="34" charset="0"/>
              </a:rPr>
              <a:t>100 percent of unsent letters never get published!</a:t>
            </a:r>
          </a:p>
          <a:p>
            <a:pPr>
              <a:lnSpc>
                <a:spcPct val="114000"/>
              </a:lnSpc>
              <a:spcBef>
                <a:spcPts val="1200"/>
              </a:spcBef>
              <a:spcAft>
                <a:spcPts val="600"/>
              </a:spcAft>
            </a:pPr>
            <a:r>
              <a:rPr lang="en-US" sz="1500">
                <a:latin typeface="Open Sans" panose="020B0606030504020204" pitchFamily="34" charset="0"/>
                <a:ea typeface="Open Sans" panose="020B0606030504020204" pitchFamily="34" charset="0"/>
                <a:cs typeface="Open Sans" panose="020B0606030504020204" pitchFamily="34" charset="0"/>
              </a:rPr>
              <a:t>Submitting your LTE:</a:t>
            </a:r>
          </a:p>
          <a:p>
            <a:pPr marL="285750" indent="-285750">
              <a:lnSpc>
                <a:spcPct val="114000"/>
              </a:lnSpc>
              <a:spcAft>
                <a:spcPts val="600"/>
              </a:spcAft>
              <a:buFont typeface="Arial" panose="020B0604020202020204" pitchFamily="34" charset="0"/>
              <a:buChar char="•"/>
            </a:pPr>
            <a:r>
              <a:rPr lang="en-US" sz="1500">
                <a:latin typeface="Open Sans" panose="020B0606030504020204" pitchFamily="34" charset="0"/>
                <a:ea typeface="Open Sans" panose="020B0606030504020204" pitchFamily="34" charset="0"/>
                <a:cs typeface="Open Sans" panose="020B0606030504020204" pitchFamily="34" charset="0"/>
              </a:rPr>
              <a:t>E-mail it directly to the paper (e.g. </a:t>
            </a: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2"/>
              </a:rPr>
              <a:t>letters@kcstar.com</a:t>
            </a: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500">
                <a:latin typeface="Open Sans" panose="020B0606030504020204" pitchFamily="34" charset="0"/>
                <a:ea typeface="Open Sans" panose="020B0606030504020204" pitchFamily="34" charset="0"/>
                <a:cs typeface="Open Sans" panose="020B0606030504020204" pitchFamily="34" charset="0"/>
              </a:rPr>
              <a:t>- look on paper’s website for address)</a:t>
            </a:r>
          </a:p>
          <a:p>
            <a:pPr marL="285750" indent="-285750">
              <a:lnSpc>
                <a:spcPct val="114000"/>
              </a:lnSpc>
              <a:spcAft>
                <a:spcPts val="600"/>
              </a:spcAft>
              <a:buFont typeface="Arial" panose="020B0604020202020204" pitchFamily="34" charset="0"/>
              <a:buChar char="•"/>
            </a:pPr>
            <a:r>
              <a:rPr lang="en-US" sz="1500">
                <a:latin typeface="Open Sans" panose="020B0606030504020204" pitchFamily="34" charset="0"/>
                <a:ea typeface="Open Sans" panose="020B0606030504020204" pitchFamily="34" charset="0"/>
                <a:cs typeface="Open Sans" panose="020B0606030504020204" pitchFamily="34" charset="0"/>
              </a:rPr>
              <a:t>Submit it through your paper’s website </a:t>
            </a:r>
          </a:p>
          <a:p>
            <a:pPr marL="285750" indent="-285750">
              <a:lnSpc>
                <a:spcPct val="114000"/>
              </a:lnSpc>
              <a:spcAft>
                <a:spcPts val="600"/>
              </a:spcAft>
              <a:buFont typeface="Arial" panose="020B0604020202020204" pitchFamily="34" charset="0"/>
              <a:buChar char="•"/>
            </a:pPr>
            <a:r>
              <a:rPr lang="en-US" sz="1500">
                <a:latin typeface="Open Sans" panose="020B0606030504020204" pitchFamily="34" charset="0"/>
                <a:ea typeface="Open Sans" panose="020B0606030504020204" pitchFamily="34" charset="0"/>
                <a:cs typeface="Open Sans" panose="020B0606030504020204" pitchFamily="34" charset="0"/>
              </a:rPr>
              <a:t>Submit it through the RESULTS website (</a:t>
            </a:r>
            <a:r>
              <a:rPr lang="en-US" sz="1500">
                <a:solidFill>
                  <a:srgbClr val="45AFD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https://results.org/volunteers/action-center</a:t>
            </a:r>
            <a:r>
              <a:rPr lang="en-US" sz="150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t>
            </a:r>
            <a:r>
              <a:rPr lang="en-US" sz="1500">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114000"/>
              </a:lnSpc>
              <a:spcAft>
                <a:spcPts val="600"/>
              </a:spcAft>
              <a:buFont typeface="Arial" panose="020B0604020202020204" pitchFamily="34" charset="0"/>
              <a:buChar char="•"/>
            </a:pPr>
            <a:r>
              <a:rPr lang="en-US" sz="1500">
                <a:latin typeface="Open Sans" panose="020B0606030504020204" pitchFamily="34" charset="0"/>
                <a:ea typeface="Open Sans" panose="020B0606030504020204" pitchFamily="34" charset="0"/>
                <a:cs typeface="Open Sans" panose="020B0606030504020204" pitchFamily="34" charset="0"/>
              </a:rPr>
              <a:t>Mailing a hard copy to your local paper (takes longer)</a:t>
            </a:r>
          </a:p>
          <a:p>
            <a:pPr>
              <a:lnSpc>
                <a:spcPct val="114000"/>
              </a:lnSpc>
              <a:spcAft>
                <a:spcPts val="600"/>
              </a:spcAft>
            </a:pPr>
            <a:r>
              <a:rPr lang="en-US" sz="1500" b="1">
                <a:latin typeface="Open Sans" panose="020B0606030504020204" pitchFamily="34" charset="0"/>
                <a:ea typeface="Open Sans" panose="020B0606030504020204" pitchFamily="34" charset="0"/>
                <a:cs typeface="Open Sans" panose="020B0606030504020204" pitchFamily="34" charset="0"/>
              </a:rPr>
              <a:t>Important! </a:t>
            </a:r>
            <a:r>
              <a:rPr lang="en-US" sz="1500">
                <a:latin typeface="Open Sans" panose="020B0606030504020204" pitchFamily="34" charset="0"/>
                <a:ea typeface="Open Sans" panose="020B0606030504020204" pitchFamily="34" charset="0"/>
                <a:cs typeface="Open Sans" panose="020B0606030504020204" pitchFamily="34" charset="0"/>
              </a:rPr>
              <a:t>Most papers require you to include your name and contact info to be published. If you are a new writer, they will sometimes contact you to verify authorship.</a:t>
            </a:r>
          </a:p>
        </p:txBody>
      </p:sp>
      <p:sp>
        <p:nvSpPr>
          <p:cNvPr id="5" name="Slide Number Placeholder 6">
            <a:extLst>
              <a:ext uri="{FF2B5EF4-FFF2-40B4-BE49-F238E27FC236}">
                <a16:creationId xmlns:a16="http://schemas.microsoft.com/office/drawing/2014/main" id="{61F479E5-247A-41F9-8E2F-AC673405D8FC}"/>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31</a:t>
            </a:fld>
            <a:endParaRPr lang="en-US">
              <a:solidFill>
                <a:schemeClr val="tx1"/>
              </a:solidFill>
            </a:endParaRPr>
          </a:p>
        </p:txBody>
      </p:sp>
    </p:spTree>
    <p:extLst>
      <p:ext uri="{BB962C8B-B14F-4D97-AF65-F5344CB8AC3E}">
        <p14:creationId xmlns:p14="http://schemas.microsoft.com/office/powerpoint/2010/main" val="3333614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3845" y="146448"/>
            <a:ext cx="6286500" cy="646331"/>
          </a:xfrm>
          <a:prstGeom prst="rect">
            <a:avLst/>
          </a:prstGeom>
        </p:spPr>
        <p:txBody>
          <a:bodyPr wrap="square">
            <a:spAutoFit/>
          </a:bodyPr>
          <a:lstStyle/>
          <a:p>
            <a:pPr algn="ctr"/>
            <a:r>
              <a:rPr lang="en-US" sz="3600" b="1">
                <a:solidFill>
                  <a:srgbClr val="D50032"/>
                </a:solidFill>
                <a:latin typeface="Open Sans" panose="020B0606030504020204" pitchFamily="34" charset="0"/>
                <a:ea typeface="Open Sans" panose="020B0606030504020204" pitchFamily="34" charset="0"/>
                <a:cs typeface="Open Sans" panose="020B0606030504020204" pitchFamily="34" charset="0"/>
              </a:rPr>
              <a:t>Leverage your Media</a:t>
            </a:r>
            <a:endParaRPr lang="en-US" sz="360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D52D23D0-4A74-41BA-9913-6177C11CBE52}"/>
              </a:ext>
            </a:extLst>
          </p:cNvPr>
          <p:cNvSpPr>
            <a:spLocks noGrp="1"/>
          </p:cNvSpPr>
          <p:nvPr>
            <p:ph sz="half" idx="1"/>
          </p:nvPr>
        </p:nvSpPr>
        <p:spPr>
          <a:xfrm>
            <a:off x="457200" y="899144"/>
            <a:ext cx="8249138" cy="4099658"/>
          </a:xfrm>
        </p:spPr>
        <p:txBody>
          <a:bodyPr>
            <a:normAutofit fontScale="92500" lnSpcReduction="20000"/>
          </a:bodyPr>
          <a:lstStyle/>
          <a:p>
            <a:pPr marL="0" indent="0">
              <a:lnSpc>
                <a:spcPct val="124000"/>
              </a:lnSpc>
              <a:spcBef>
                <a:spcPts val="0"/>
              </a:spcBef>
              <a:spcAft>
                <a:spcPts val="1200"/>
              </a:spcAft>
              <a:buNone/>
            </a:pPr>
            <a:r>
              <a:rPr lang="en-US" sz="2000" dirty="0">
                <a:latin typeface="Open Sans" panose="020B0606030504020204" pitchFamily="34" charset="0"/>
                <a:ea typeface="Open Sans" panose="020B0606030504020204" pitchFamily="34" charset="0"/>
                <a:cs typeface="Open Sans" panose="020B0606030504020204" pitchFamily="34" charset="0"/>
              </a:rPr>
              <a:t>Maximize the impact of your media by:</a:t>
            </a:r>
          </a:p>
          <a:p>
            <a:pPr>
              <a:lnSpc>
                <a:spcPct val="124000"/>
              </a:lnSpc>
              <a:spcBef>
                <a:spcPts val="0"/>
              </a:spcBef>
              <a:spcAft>
                <a:spcPts val="1200"/>
              </a:spcAft>
            </a:pPr>
            <a:r>
              <a:rPr lang="en-US" sz="2000" b="1" dirty="0">
                <a:latin typeface="Open Sans" panose="020B0606030504020204" pitchFamily="34" charset="0"/>
                <a:ea typeface="Open Sans" panose="020B0606030504020204" pitchFamily="34" charset="0"/>
                <a:cs typeface="Open Sans" panose="020B0606030504020204" pitchFamily="34" charset="0"/>
              </a:rPr>
              <a:t>Send copies to the candidate if you have contact info</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24000"/>
              </a:lnSpc>
              <a:spcBef>
                <a:spcPts val="0"/>
              </a:spcBef>
              <a:spcAft>
                <a:spcPts val="1200"/>
              </a:spcAft>
            </a:pPr>
            <a:r>
              <a:rPr lang="en-US" sz="2000" b="1" dirty="0">
                <a:latin typeface="Open Sans" panose="020B0606030504020204" pitchFamily="34" charset="0"/>
                <a:ea typeface="Open Sans" panose="020B0606030504020204" pitchFamily="34" charset="0"/>
                <a:cs typeface="Open Sans" panose="020B0606030504020204" pitchFamily="34" charset="0"/>
              </a:rPr>
              <a:t>Tag candidates on social med</a:t>
            </a:r>
            <a:r>
              <a:rPr lang="en-US" sz="2000" dirty="0">
                <a:latin typeface="Open Sans" panose="020B0606030504020204" pitchFamily="34" charset="0"/>
                <a:ea typeface="Open Sans" panose="020B0606030504020204" pitchFamily="34" charset="0"/>
                <a:cs typeface="Open Sans" panose="020B0606030504020204" pitchFamily="34" charset="0"/>
              </a:rPr>
              <a:t>ia with your published letters</a:t>
            </a:r>
          </a:p>
          <a:p>
            <a:pPr>
              <a:lnSpc>
                <a:spcPct val="124000"/>
              </a:lnSpc>
              <a:spcBef>
                <a:spcPts val="0"/>
              </a:spcBef>
              <a:spcAft>
                <a:spcPts val="1200"/>
              </a:spcAft>
            </a:pPr>
            <a:r>
              <a:rPr lang="en-US" sz="2000" dirty="0">
                <a:latin typeface="Open Sans" panose="020B0606030504020204" pitchFamily="34" charset="0"/>
                <a:ea typeface="Open Sans" panose="020B0606030504020204" pitchFamily="34" charset="0"/>
                <a:cs typeface="Open Sans" panose="020B0606030504020204" pitchFamily="34" charset="0"/>
              </a:rPr>
              <a:t>Share your media with allies </a:t>
            </a:r>
            <a:r>
              <a:rPr lang="en-US" sz="2000" b="1" dirty="0">
                <a:latin typeface="Open Sans" panose="020B0606030504020204" pitchFamily="34" charset="0"/>
                <a:ea typeface="Open Sans" panose="020B0606030504020204" pitchFamily="34" charset="0"/>
                <a:cs typeface="Open Sans" panose="020B0606030504020204" pitchFamily="34" charset="0"/>
              </a:rPr>
              <a:t>urging people to write letters in response</a:t>
            </a:r>
          </a:p>
          <a:p>
            <a:pPr>
              <a:lnSpc>
                <a:spcPct val="124000"/>
              </a:lnSpc>
              <a:spcBef>
                <a:spcPts val="0"/>
              </a:spcBef>
              <a:spcAft>
                <a:spcPts val="1200"/>
              </a:spcAft>
            </a:pPr>
            <a:r>
              <a:rPr lang="en-US" sz="2000" dirty="0">
                <a:latin typeface="Open Sans" panose="020B0606030504020204" pitchFamily="34" charset="0"/>
                <a:ea typeface="Open Sans" panose="020B0606030504020204" pitchFamily="34" charset="0"/>
                <a:cs typeface="Open Sans" panose="020B0606030504020204" pitchFamily="34" charset="0"/>
              </a:rPr>
              <a:t>Plan to deliver all your recent media in </a:t>
            </a:r>
            <a:r>
              <a:rPr lang="en-US" sz="2000" b="1" dirty="0">
                <a:latin typeface="Open Sans" panose="020B0606030504020204" pitchFamily="34" charset="0"/>
                <a:ea typeface="Open Sans" panose="020B0606030504020204" pitchFamily="34" charset="0"/>
                <a:cs typeface="Open Sans" panose="020B0606030504020204" pitchFamily="34" charset="0"/>
              </a:rPr>
              <a:t>upcoming lobby meeting</a:t>
            </a:r>
            <a:r>
              <a:rPr lang="en-US" sz="2000" dirty="0">
                <a:latin typeface="Open Sans" panose="020B0606030504020204" pitchFamily="34" charset="0"/>
                <a:ea typeface="Open Sans" panose="020B0606030504020204" pitchFamily="34" charset="0"/>
                <a:cs typeface="Open Sans" panose="020B0606030504020204" pitchFamily="34" charset="0"/>
              </a:rPr>
              <a:t>s</a:t>
            </a:r>
          </a:p>
          <a:p>
            <a:pPr>
              <a:lnSpc>
                <a:spcPct val="124000"/>
              </a:lnSpc>
              <a:spcBef>
                <a:spcPts val="0"/>
              </a:spcBef>
              <a:spcAft>
                <a:spcPts val="1200"/>
              </a:spcAft>
            </a:pPr>
            <a:r>
              <a:rPr lang="en-US" sz="2000" dirty="0">
                <a:latin typeface="Open Sans" panose="020B0606030504020204" pitchFamily="34" charset="0"/>
                <a:ea typeface="Open Sans" panose="020B0606030504020204" pitchFamily="34" charset="0"/>
                <a:cs typeface="Open Sans" panose="020B0606030504020204" pitchFamily="34" charset="0"/>
              </a:rPr>
              <a:t>Share your knowledge and experience – </a:t>
            </a:r>
            <a:r>
              <a:rPr lang="en-US" sz="2000" b="1" dirty="0">
                <a:latin typeface="Open Sans" panose="020B0606030504020204" pitchFamily="34" charset="0"/>
                <a:ea typeface="Open Sans" panose="020B0606030504020204" pitchFamily="34" charset="0"/>
                <a:cs typeface="Open Sans" panose="020B0606030504020204" pitchFamily="34" charset="0"/>
              </a:rPr>
              <a:t>show someone new how to write and submit their own LTE</a:t>
            </a:r>
          </a:p>
          <a:p>
            <a:pPr lvl="1">
              <a:lnSpc>
                <a:spcPct val="124000"/>
              </a:lnSpc>
              <a:spcBef>
                <a:spcPts val="0"/>
              </a:spcBef>
              <a:spcAft>
                <a:spcPts val="1200"/>
              </a:spcAft>
            </a:pPr>
            <a:r>
              <a:rPr lang="en-US" sz="1500" dirty="0">
                <a:latin typeface="Open Sans" panose="020B0606030504020204" pitchFamily="34" charset="0"/>
                <a:ea typeface="Open Sans" panose="020B0606030504020204" pitchFamily="34" charset="0"/>
                <a:cs typeface="Open Sans" panose="020B0606030504020204" pitchFamily="34" charset="0"/>
              </a:rPr>
              <a:t>Leveraging Your Media info sheet: </a:t>
            </a:r>
            <a:r>
              <a:rPr lang="en-US" sz="1500" dirty="0">
                <a:latin typeface="Open Sans" panose="020B0606030504020204" pitchFamily="34" charset="0"/>
                <a:ea typeface="Open Sans" panose="020B0606030504020204" pitchFamily="34" charset="0"/>
                <a:cs typeface="Open Sans" panose="020B0606030504020204" pitchFamily="34" charset="0"/>
                <a:hlinkClick r:id="rId2"/>
              </a:rPr>
              <a:t>https://results.org/wp-content/uploads/Leveraging-Media-Chart.pdf</a:t>
            </a:r>
            <a:r>
              <a:rPr lang="en-US" sz="1500" dirty="0">
                <a:latin typeface="Open Sans" panose="020B0606030504020204" pitchFamily="34" charset="0"/>
                <a:ea typeface="Open Sans" panose="020B0606030504020204" pitchFamily="34" charset="0"/>
                <a:cs typeface="Open Sans" panose="020B0606030504020204" pitchFamily="34" charset="0"/>
              </a:rPr>
              <a:t> </a:t>
            </a:r>
          </a:p>
          <a:p>
            <a:pPr>
              <a:lnSpc>
                <a:spcPct val="124000"/>
              </a:lnSpc>
              <a:spcBef>
                <a:spcPts val="0"/>
              </a:spcBef>
              <a:spcAft>
                <a:spcPts val="1200"/>
              </a:spcAft>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78293FF9-9CE4-4154-887E-6DE250194041}"/>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32</a:t>
            </a:fld>
            <a:endParaRPr lang="en-US">
              <a:solidFill>
                <a:schemeClr val="tx1"/>
              </a:solidFill>
            </a:endParaRPr>
          </a:p>
        </p:txBody>
      </p:sp>
    </p:spTree>
    <p:extLst>
      <p:ext uri="{BB962C8B-B14F-4D97-AF65-F5344CB8AC3E}">
        <p14:creationId xmlns:p14="http://schemas.microsoft.com/office/powerpoint/2010/main" val="2682789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photos-a.xx.fbcdn.net/hphotos-snc7/317657_4308305318187_353476042_n.jpg">
            <a:extLst>
              <a:ext uri="{FF2B5EF4-FFF2-40B4-BE49-F238E27FC236}">
                <a16:creationId xmlns:a16="http://schemas.microsoft.com/office/drawing/2014/main" id="{D1FCAE0B-28D8-4DB5-89A1-3D3E529BC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374" y="652463"/>
            <a:ext cx="4524167" cy="431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4">
            <a:extLst>
              <a:ext uri="{FF2B5EF4-FFF2-40B4-BE49-F238E27FC236}">
                <a16:creationId xmlns:a16="http://schemas.microsoft.com/office/drawing/2014/main" id="{00A3C981-8849-44AD-9E69-04616E6A333F}"/>
              </a:ext>
            </a:extLst>
          </p:cNvPr>
          <p:cNvSpPr txBox="1">
            <a:spLocks noChangeArrowheads="1"/>
          </p:cNvSpPr>
          <p:nvPr/>
        </p:nvSpPr>
        <p:spPr bwMode="auto">
          <a:xfrm>
            <a:off x="591458" y="99590"/>
            <a:ext cx="6858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2100" i="1" dirty="0">
                <a:solidFill>
                  <a:srgbClr val="D50032"/>
                </a:solidFill>
                <a:latin typeface="Open Sans" panose="020B0606030504020204" pitchFamily="34" charset="0"/>
                <a:ea typeface="Open Sans" panose="020B0606030504020204" pitchFamily="34" charset="0"/>
                <a:cs typeface="Open Sans" panose="020B0606030504020204" pitchFamily="34" charset="0"/>
              </a:rPr>
              <a:t>The Des Moines Register</a:t>
            </a:r>
            <a:r>
              <a:rPr lang="en-US" altLang="en-US" sz="2100" dirty="0">
                <a:solidFill>
                  <a:srgbClr val="D50032"/>
                </a:solidFill>
                <a:latin typeface="Open Sans" panose="020B0606030504020204" pitchFamily="34" charset="0"/>
                <a:ea typeface="Open Sans" panose="020B0606030504020204" pitchFamily="34" charset="0"/>
                <a:cs typeface="Open Sans" panose="020B0606030504020204" pitchFamily="34" charset="0"/>
              </a:rPr>
              <a:t>, October 9, 2012</a:t>
            </a:r>
          </a:p>
        </p:txBody>
      </p:sp>
      <p:sp>
        <p:nvSpPr>
          <p:cNvPr id="5" name="Rectangle 5">
            <a:extLst>
              <a:ext uri="{FF2B5EF4-FFF2-40B4-BE49-F238E27FC236}">
                <a16:creationId xmlns:a16="http://schemas.microsoft.com/office/drawing/2014/main" id="{AC2CED07-3C97-4116-A2D7-CBD4B75501A2}"/>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33</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6570" y="727638"/>
            <a:ext cx="7990115" cy="4305409"/>
          </a:xfrm>
          <a:prstGeom prst="rect">
            <a:avLst/>
          </a:prstGeom>
        </p:spPr>
        <p:txBody>
          <a:bodyPr wrap="square">
            <a:spAutoFit/>
          </a:bodyPr>
          <a:lstStyle/>
          <a:p>
            <a:pPr marL="457200" indent="-457200">
              <a:lnSpc>
                <a:spcPct val="114000"/>
              </a:lnSpc>
              <a:spcAft>
                <a:spcPts val="600"/>
              </a:spcAft>
              <a:buFont typeface="Arial" panose="020B0604020202020204" pitchFamily="34" charset="0"/>
              <a:buChar char="•"/>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Meeting candidates and getting published can be </a:t>
            </a: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empowering and fun</a:t>
            </a:r>
          </a:p>
          <a:p>
            <a:pPr marL="457200" indent="-457200">
              <a:lnSpc>
                <a:spcPct val="114000"/>
              </a:lnSpc>
              <a:spcAft>
                <a:spcPts val="600"/>
              </a:spcAft>
              <a:buFont typeface="Arial" panose="020B0604020202020204" pitchFamily="34" charset="0"/>
              <a:buChar char="•"/>
            </a:pP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Invite others </a:t>
            </a: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to write letters with you</a:t>
            </a:r>
          </a:p>
          <a:p>
            <a:pPr marL="914400" lvl="1" indent="-457200">
              <a:lnSpc>
                <a:spcPct val="114000"/>
              </a:lnSpc>
              <a:spcAft>
                <a:spcPts val="600"/>
              </a:spcAft>
              <a:buFont typeface="Arial" panose="020B0604020202020204" pitchFamily="34" charset="0"/>
              <a:buChar cha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Attend an event with you</a:t>
            </a:r>
          </a:p>
          <a:p>
            <a:pPr marL="914400" lvl="1" indent="-457200">
              <a:lnSpc>
                <a:spcPct val="114000"/>
              </a:lnSpc>
              <a:spcAft>
                <a:spcPts val="600"/>
              </a:spcAft>
              <a:buFont typeface="Arial" panose="020B0604020202020204" pitchFamily="34" charset="0"/>
              <a:buChar cha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Work on drafting </a:t>
            </a:r>
            <a:r>
              <a:rPr lang="en-US">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questions for a candidate</a:t>
            </a:r>
          </a:p>
          <a:p>
            <a:pPr marL="914400" lvl="1" indent="-457200">
              <a:lnSpc>
                <a:spcPct val="114000"/>
              </a:lnSpc>
              <a:spcAft>
                <a:spcPts val="600"/>
              </a:spcAft>
              <a:buFont typeface="Arial" panose="020B0604020202020204" pitchFamily="34" charset="0"/>
              <a:buChar cha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a friend and ask him/her to write an LTE (support)</a:t>
            </a:r>
          </a:p>
          <a:p>
            <a:pPr marL="914400" lvl="1" indent="-457200">
              <a:lnSpc>
                <a:spcPct val="114000"/>
              </a:lnSpc>
              <a:spcAft>
                <a:spcPts val="600"/>
              </a:spcAft>
              <a:buFont typeface="Arial" panose="020B0604020202020204" pitchFamily="34" charset="0"/>
              <a:buChar cha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Collaborate on writing an op-ed</a:t>
            </a:r>
          </a:p>
          <a:p>
            <a:pPr marL="914400" lvl="1" indent="-457200">
              <a:lnSpc>
                <a:spcPct val="114000"/>
              </a:lnSpc>
              <a:spcAft>
                <a:spcPts val="600"/>
              </a:spcAft>
              <a:buFont typeface="Arial" panose="020B0604020202020204" pitchFamily="34" charset="0"/>
              <a:buChar cha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Hold an online training (use this PPT – it’s easy!)</a:t>
            </a:r>
          </a:p>
          <a:p>
            <a:pPr marL="914400" lvl="1" indent="-457200">
              <a:lnSpc>
                <a:spcPct val="114000"/>
              </a:lnSpc>
              <a:spcAft>
                <a:spcPts val="600"/>
              </a:spcAft>
              <a:buFont typeface="Arial" panose="020B0604020202020204" pitchFamily="34" charset="0"/>
              <a:buChar cha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Make it a game – who can get published first?</a:t>
            </a:r>
          </a:p>
          <a:p>
            <a:pPr marL="457200" indent="-457200">
              <a:lnSpc>
                <a:spcPct val="114000"/>
              </a:lnSpc>
              <a:spcAft>
                <a:spcPts val="600"/>
              </a:spcAft>
              <a:buFont typeface="Arial" panose="020B0604020202020204" pitchFamily="34" charset="0"/>
              <a:buChar char="•"/>
            </a:pP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Always follow up </a:t>
            </a: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after to celebrate success/try again</a:t>
            </a:r>
          </a:p>
          <a:p>
            <a:pPr marL="457200" indent="-457200">
              <a:lnSpc>
                <a:spcPct val="114000"/>
              </a:lnSpc>
              <a:buFont typeface="Arial" panose="020B0604020202020204" pitchFamily="34" charset="0"/>
              <a:buChar char="•"/>
            </a:pPr>
            <a:endParaRPr lang="en-US" sz="13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079BE585-42D2-47C7-8FE8-0EB509728B52}"/>
              </a:ext>
            </a:extLst>
          </p:cNvPr>
          <p:cNvSpPr/>
          <p:nvPr/>
        </p:nvSpPr>
        <p:spPr>
          <a:xfrm>
            <a:off x="800735" y="142863"/>
            <a:ext cx="6718572" cy="584775"/>
          </a:xfrm>
          <a:prstGeom prst="rect">
            <a:avLst/>
          </a:prstGeom>
        </p:spPr>
        <p:txBody>
          <a:bodyPr wrap="square">
            <a:spAutoFit/>
          </a:bodyPr>
          <a:lstStyle/>
          <a:p>
            <a:pPr algn="ctr"/>
            <a:r>
              <a:rPr lang="en-US" sz="3200" dirty="0">
                <a:solidFill>
                  <a:srgbClr val="D50032"/>
                </a:solidFill>
                <a:latin typeface="Open Sans" panose="020B0606030504020204" pitchFamily="34" charset="0"/>
                <a:ea typeface="Open Sans" panose="020B0606030504020204" pitchFamily="34" charset="0"/>
                <a:cs typeface="Open Sans" panose="020B0606030504020204" pitchFamily="34" charset="0"/>
              </a:rPr>
              <a:t>Share your skills with others</a:t>
            </a:r>
          </a:p>
        </p:txBody>
      </p:sp>
      <p:sp>
        <p:nvSpPr>
          <p:cNvPr id="6" name="Rectangle 5">
            <a:extLst>
              <a:ext uri="{FF2B5EF4-FFF2-40B4-BE49-F238E27FC236}">
                <a16:creationId xmlns:a16="http://schemas.microsoft.com/office/drawing/2014/main" id="{A81DF127-018A-49A7-989E-DE320A5E4C2F}"/>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34</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66172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883557" y="157843"/>
            <a:ext cx="6172200" cy="464016"/>
          </a:xfrm>
        </p:spPr>
        <p:txBody>
          <a:bodyPr>
            <a:noAutofit/>
          </a:bodyPr>
          <a:lstStyle/>
          <a:p>
            <a:pPr>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3000" dirty="0">
                <a:solidFill>
                  <a:srgbClr val="D50032"/>
                </a:solidFill>
                <a:latin typeface="Open Sans" panose="020B0606030504020204" pitchFamily="34" charset="0"/>
                <a:ea typeface="Open Sans" panose="020B0606030504020204" pitchFamily="34" charset="0"/>
                <a:cs typeface="Open Sans" panose="020B0606030504020204" pitchFamily="34" charset="0"/>
              </a:rPr>
              <a:t>Resources</a:t>
            </a:r>
          </a:p>
        </p:txBody>
      </p:sp>
      <p:sp>
        <p:nvSpPr>
          <p:cNvPr id="6" name="Text Box 1"/>
          <p:cNvSpPr txBox="1">
            <a:spLocks noChangeArrowheads="1"/>
          </p:cNvSpPr>
          <p:nvPr/>
        </p:nvSpPr>
        <p:spPr bwMode="auto">
          <a:xfrm>
            <a:off x="290286" y="690552"/>
            <a:ext cx="7554686" cy="3762395"/>
          </a:xfrm>
          <a:prstGeom prst="rect">
            <a:avLst/>
          </a:prstGeom>
          <a:noFill/>
          <a:ln>
            <a:noFill/>
          </a:ln>
          <a:extLst>
            <a:ext uri="{909E8E84-426E-40dd-AFC4-6F175D3DCCD1}"/>
            <a:ext uri="{91240B29-F687-4f45-9708-019B960494DF}"/>
          </a:extLst>
        </p:spPr>
        <p:txBody>
          <a:bodyPr lIns="67500" tIns="35100" rIns="67500" bIns="35100"/>
          <a:lstStyle>
            <a:lvl1pPr marL="341313" indent="-341313" eaLnBrk="0" hangingPunct="0">
              <a:spcBef>
                <a:spcPts val="7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900">
                <a:solidFill>
                  <a:srgbClr val="000000"/>
                </a:solidFill>
                <a:latin typeface="Tw Cen MT" pitchFamily="34" charset="0"/>
                <a:ea typeface="SimSun" pitchFamily="2" charset="-122"/>
              </a:defRPr>
            </a:lvl1pPr>
            <a:lvl2pPr eaLnBrk="0" hangingPunct="0">
              <a:spcBef>
                <a:spcPts val="55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600">
                <a:solidFill>
                  <a:srgbClr val="000000"/>
                </a:solidFill>
                <a:latin typeface="Tw Cen MT" pitchFamily="34" charset="0"/>
                <a:ea typeface="SimSun" pitchFamily="2" charset="-122"/>
              </a:defRPr>
            </a:lvl2pPr>
            <a:lvl3pPr eaLnBrk="0" hangingPunct="0">
              <a:spcBef>
                <a:spcPts val="5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300">
                <a:solidFill>
                  <a:srgbClr val="000000"/>
                </a:solidFill>
                <a:latin typeface="Tw Cen MT" pitchFamily="34" charset="0"/>
                <a:ea typeface="SimSun" pitchFamily="2" charset="-122"/>
              </a:defRPr>
            </a:lvl3pPr>
            <a:lvl4pPr eaLnBrk="0" hangingPunct="0">
              <a:spcBef>
                <a:spcPts val="4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4pPr>
            <a:lvl5pPr eaLnBrk="0" hangingPunct="0">
              <a:spcBef>
                <a:spcPts val="4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5pPr>
            <a:lvl6pPr marL="25146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6pPr>
            <a:lvl7pPr marL="29718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7pPr>
            <a:lvl8pPr marL="34290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8pPr>
            <a:lvl9pPr marL="38862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9pPr>
          </a:lstStyle>
          <a:p>
            <a:pPr marL="342900" indent="-342900">
              <a:lnSpc>
                <a:spcPct val="114000"/>
              </a:lnSpc>
              <a:spcBef>
                <a:spcPts val="0"/>
              </a:spcBef>
              <a:spcAft>
                <a:spcPts val="1200"/>
              </a:spcAft>
              <a:buFont typeface="Arial" panose="020B0604020202020204" pitchFamily="34" charset="0"/>
              <a:buChar char="•"/>
              <a:defRPr/>
            </a:pPr>
            <a:r>
              <a:rPr lang="en-US" sz="17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RESULTS Media Tools: </a:t>
            </a:r>
            <a:r>
              <a:rPr lang="en-US" sz="17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2"/>
              </a:rPr>
              <a:t>https://results.org/volunteers/media-tools/</a:t>
            </a:r>
            <a:endParaRPr lang="en-US" sz="1700" dirty="0">
              <a:solidFill>
                <a:srgbClr val="58585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spcBef>
                <a:spcPts val="0"/>
              </a:spcBef>
              <a:spcAft>
                <a:spcPts val="1200"/>
              </a:spcAft>
              <a:buFont typeface="Arial" panose="020B0604020202020204" pitchFamily="34" charset="0"/>
              <a:buChar char="•"/>
              <a:defRPr/>
            </a:pPr>
            <a:r>
              <a:rPr lang="en-US" sz="17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RESULTS Online Media Actions:</a:t>
            </a:r>
            <a:r>
              <a:rPr lang="en-US" sz="17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r>
              <a:rPr lang="en-US" sz="17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3"/>
              </a:rPr>
              <a:t>https://results.org/volunteers/action-center/</a:t>
            </a:r>
            <a:r>
              <a:rPr lang="en-US" sz="17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lnSpc>
                <a:spcPct val="114000"/>
              </a:lnSpc>
              <a:spcBef>
                <a:spcPts val="0"/>
              </a:spcBef>
              <a:spcAft>
                <a:spcPts val="1200"/>
              </a:spcAft>
              <a:buFont typeface="Arial" panose="020B0604020202020204" pitchFamily="34" charset="0"/>
              <a:buChar char="•"/>
              <a:defRPr/>
            </a:pPr>
            <a:r>
              <a:rPr lang="en-US" sz="17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Leveraging Media: </a:t>
            </a:r>
            <a:r>
              <a:rPr lang="en-US" sz="17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4"/>
              </a:rPr>
              <a:t>https://results.org/wp-content/uploads/Leveraging-Media-Chart.pdf</a:t>
            </a:r>
            <a:r>
              <a:rPr lang="en-US" sz="17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lnSpc>
                <a:spcPct val="114000"/>
              </a:lnSpc>
              <a:spcBef>
                <a:spcPts val="0"/>
              </a:spcBef>
              <a:spcAft>
                <a:spcPts val="1200"/>
              </a:spcAft>
              <a:buFont typeface="Arial" panose="020B0604020202020204" pitchFamily="34" charset="0"/>
              <a:buChar char="•"/>
              <a:defRPr/>
            </a:pPr>
            <a:r>
              <a:rPr lang="en-US" sz="17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RESULTS Media Report Form: </a:t>
            </a:r>
            <a:r>
              <a:rPr lang="en-US" sz="17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5"/>
              </a:rPr>
              <a:t>www.tinyurl.com/RESULTSMedia</a:t>
            </a:r>
            <a:endParaRPr lang="en-US" sz="1700" dirty="0">
              <a:solidFill>
                <a:srgbClr val="58585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spcBef>
                <a:spcPts val="0"/>
              </a:spcBef>
              <a:spcAft>
                <a:spcPts val="1200"/>
              </a:spcAft>
              <a:buFont typeface="Arial" panose="020B0604020202020204" pitchFamily="34" charset="0"/>
              <a:buChar char="•"/>
              <a:defRPr/>
            </a:pPr>
            <a:r>
              <a:rPr lang="en-US" sz="17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RESULTS Advocacy Basics: </a:t>
            </a:r>
            <a:r>
              <a:rPr lang="en-US" sz="17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6"/>
              </a:rPr>
              <a:t>https://results.org/volunteers/advocacy-basics/</a:t>
            </a:r>
            <a:r>
              <a:rPr lang="en-US" sz="17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lnSpc>
                <a:spcPct val="114000"/>
              </a:lnSpc>
              <a:spcBef>
                <a:spcPts val="0"/>
              </a:spcBef>
              <a:spcAft>
                <a:spcPts val="1200"/>
              </a:spcAft>
              <a:buFont typeface="Arial" panose="020B0604020202020204" pitchFamily="34" charset="0"/>
              <a:buChar char="•"/>
              <a:defRPr/>
            </a:pPr>
            <a:r>
              <a:rPr lang="en-US" sz="17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Staff Media Support: </a:t>
            </a:r>
            <a:r>
              <a:rPr lang="en-US" sz="1700" dirty="0">
                <a:solidFill>
                  <a:srgbClr val="58585B"/>
                </a:solidFill>
                <a:latin typeface="Open Sans" panose="020B0606030504020204" pitchFamily="34" charset="0"/>
                <a:ea typeface="Open Sans" panose="020B0606030504020204" pitchFamily="34" charset="0"/>
                <a:cs typeface="Open Sans" panose="020B0606030504020204" pitchFamily="34" charset="0"/>
              </a:rPr>
              <a:t>Jos Linn, </a:t>
            </a:r>
            <a:r>
              <a:rPr lang="en-US" sz="17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7"/>
              </a:rPr>
              <a:t>jlinn@results.org</a:t>
            </a:r>
            <a:endParaRPr lang="en-US" sz="1700" dirty="0">
              <a:solidFill>
                <a:srgbClr val="58585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spcBef>
                <a:spcPts val="0"/>
              </a:spcBef>
              <a:spcAft>
                <a:spcPts val="1200"/>
              </a:spcAft>
              <a:buFont typeface="Arial" panose="020B0604020202020204" pitchFamily="34" charset="0"/>
              <a:buChar char="•"/>
              <a:defRPr/>
            </a:pPr>
            <a:r>
              <a:rPr lang="en-US" sz="17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RESULTS Training Resources:</a:t>
            </a:r>
            <a:r>
              <a:rPr lang="en-US" sz="17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r>
              <a:rPr lang="en-US" sz="17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8"/>
              </a:rPr>
              <a:t>https://results.org/volunteers/training-webinars/</a:t>
            </a:r>
            <a:r>
              <a:rPr lang="en-US" sz="17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endParaRPr lang="en-US" sz="17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5">
            <a:extLst>
              <a:ext uri="{FF2B5EF4-FFF2-40B4-BE49-F238E27FC236}">
                <a16:creationId xmlns:a16="http://schemas.microsoft.com/office/drawing/2014/main" id="{3F724D91-0757-471A-977F-C5E1FA348853}"/>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35</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9732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172" y="1835881"/>
            <a:ext cx="8082844" cy="1364520"/>
          </a:xfrm>
        </p:spPr>
        <p:txBody>
          <a:bodyPr>
            <a:normAutofit/>
          </a:bodyPr>
          <a:lstStyle/>
          <a:p>
            <a:pPr marL="0" indent="0" algn="ctr" fontAlgn="base">
              <a:lnSpc>
                <a:spcPct val="114000"/>
              </a:lnSpc>
              <a:spcBef>
                <a:spcPts val="0"/>
              </a:spcBef>
              <a:spcAft>
                <a:spcPts val="600"/>
              </a:spcAft>
              <a:buNone/>
            </a:pPr>
            <a:r>
              <a:rPr lang="en-US" sz="6500" dirty="0">
                <a:latin typeface="Open Sans" panose="020B0606030504020204" pitchFamily="34" charset="0"/>
                <a:ea typeface="Open Sans" panose="020B0606030504020204" pitchFamily="34" charset="0"/>
                <a:cs typeface="Open Sans" panose="020B0606030504020204" pitchFamily="34" charset="0"/>
              </a:rPr>
              <a:t>Questions?</a:t>
            </a:r>
          </a:p>
          <a:p>
            <a:endParaRPr lang="en-US" sz="2000" dirty="0"/>
          </a:p>
          <a:p>
            <a:pPr lvl="1"/>
            <a:endParaRPr lang="en-US" sz="1500" dirty="0"/>
          </a:p>
          <a:p>
            <a:pPr lvl="1"/>
            <a:endParaRPr lang="en-US" sz="1500" dirty="0"/>
          </a:p>
          <a:p>
            <a:pPr lvl="1"/>
            <a:endParaRPr lang="en-US" sz="1500" dirty="0"/>
          </a:p>
        </p:txBody>
      </p:sp>
      <p:sp>
        <p:nvSpPr>
          <p:cNvPr id="7" name="Rectangle 5">
            <a:extLst>
              <a:ext uri="{FF2B5EF4-FFF2-40B4-BE49-F238E27FC236}">
                <a16:creationId xmlns:a16="http://schemas.microsoft.com/office/drawing/2014/main" id="{7A2F6F2B-C4B1-417E-AD54-00A995019849}"/>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36</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69871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046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22" y="345736"/>
            <a:ext cx="6172200" cy="571500"/>
          </a:xfrm>
        </p:spPr>
        <p:txBody>
          <a:bodyPr>
            <a:normAutofit/>
          </a:bodyPr>
          <a:lstStyle/>
          <a:p>
            <a:pPr algn="l"/>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Town Hall Tips (in person)</a:t>
            </a:r>
          </a:p>
        </p:txBody>
      </p:sp>
      <p:sp>
        <p:nvSpPr>
          <p:cNvPr id="3" name="Content Placeholder 2"/>
          <p:cNvSpPr>
            <a:spLocks noGrp="1"/>
          </p:cNvSpPr>
          <p:nvPr>
            <p:ph idx="1"/>
          </p:nvPr>
        </p:nvSpPr>
        <p:spPr>
          <a:xfrm>
            <a:off x="508000" y="1015823"/>
            <a:ext cx="8082844" cy="4014787"/>
          </a:xfrm>
        </p:spPr>
        <p:txBody>
          <a:bodyPr>
            <a:normAutofit fontScale="92500"/>
          </a:bodyPr>
          <a:lstStyle/>
          <a:p>
            <a:pPr fontAlgn="base">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Arrive early.</a:t>
            </a:r>
          </a:p>
          <a:p>
            <a:pPr fontAlgn="base">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Ask for extra campaign paraphernalia </a:t>
            </a:r>
            <a:r>
              <a:rPr lang="en-US" sz="1900" dirty="0">
                <a:latin typeface="Open Sans" panose="020B0606030504020204" pitchFamily="34" charset="0"/>
                <a:ea typeface="Open Sans" panose="020B0606030504020204" pitchFamily="34" charset="0"/>
                <a:cs typeface="Open Sans" panose="020B0606030504020204" pitchFamily="34" charset="0"/>
              </a:rPr>
              <a:t>at the door like stickers. Try to look like a HUGE fan of the candidate. </a:t>
            </a:r>
          </a:p>
          <a:p>
            <a:pPr fontAlgn="base">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Split up </a:t>
            </a:r>
            <a:r>
              <a:rPr lang="en-US" sz="1900" dirty="0">
                <a:latin typeface="Open Sans" panose="020B0606030504020204" pitchFamily="34" charset="0"/>
                <a:ea typeface="Open Sans" panose="020B0606030504020204" pitchFamily="34" charset="0"/>
                <a:cs typeface="Open Sans" panose="020B0606030504020204" pitchFamily="34" charset="0"/>
              </a:rPr>
              <a:t>if in a big group.</a:t>
            </a:r>
          </a:p>
          <a:p>
            <a:pPr fontAlgn="base">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Sit by an aisle towards the front. </a:t>
            </a:r>
            <a:r>
              <a:rPr lang="en-US" sz="1900" dirty="0">
                <a:latin typeface="Open Sans" panose="020B0606030504020204" pitchFamily="34" charset="0"/>
                <a:ea typeface="Open Sans" panose="020B0606030504020204" pitchFamily="34" charset="0"/>
                <a:cs typeface="Open Sans" panose="020B0606030504020204" pitchFamily="34" charset="0"/>
              </a:rPr>
              <a:t>Think about where it is easy for a candidate to see you and for an aide to hand you a microphone.</a:t>
            </a:r>
          </a:p>
          <a:p>
            <a:pPr fontAlgn="base">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Wear bright colors </a:t>
            </a:r>
            <a:r>
              <a:rPr lang="en-US" sz="1900" dirty="0">
                <a:latin typeface="Open Sans" panose="020B0606030504020204" pitchFamily="34" charset="0"/>
                <a:ea typeface="Open Sans" panose="020B0606030504020204" pitchFamily="34" charset="0"/>
                <a:cs typeface="Open Sans" panose="020B0606030504020204" pitchFamily="34" charset="0"/>
              </a:rPr>
              <a:t>that could be easily described by a candidate who is calling on you without knowing your name. </a:t>
            </a:r>
          </a:p>
          <a:p>
            <a:pPr fontAlgn="base">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Cheer loudly during speech</a:t>
            </a:r>
            <a:r>
              <a:rPr lang="en-US" sz="1900" dirty="0">
                <a:latin typeface="Open Sans" panose="020B0606030504020204" pitchFamily="34" charset="0"/>
                <a:ea typeface="Open Sans" panose="020B0606030504020204" pitchFamily="34" charset="0"/>
                <a:cs typeface="Open Sans" panose="020B0606030504020204" pitchFamily="34" charset="0"/>
              </a:rPr>
              <a:t> - especially during parts that don’t often get applause. Candidates are more likely to call on friendly, smiling, cheering faces – because they are hoping for positive interactions!</a:t>
            </a:r>
          </a:p>
          <a:p>
            <a:endParaRPr lang="en-US" sz="2000" dirty="0"/>
          </a:p>
          <a:p>
            <a:pPr lvl="1"/>
            <a:endParaRPr lang="en-US" sz="1500" dirty="0"/>
          </a:p>
          <a:p>
            <a:pPr lvl="1"/>
            <a:endParaRPr lang="en-US" sz="1500" dirty="0"/>
          </a:p>
          <a:p>
            <a:pPr lvl="1"/>
            <a:endParaRPr lang="en-US" sz="1500" dirty="0"/>
          </a:p>
        </p:txBody>
      </p:sp>
      <p:sp>
        <p:nvSpPr>
          <p:cNvPr id="7" name="Rectangle 5">
            <a:extLst>
              <a:ext uri="{FF2B5EF4-FFF2-40B4-BE49-F238E27FC236}">
                <a16:creationId xmlns:a16="http://schemas.microsoft.com/office/drawing/2014/main" id="{7A2F6F2B-C4B1-417E-AD54-00A995019849}"/>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5858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38</a:t>
            </a:fld>
            <a:endParaRPr kumimoji="0" lang="en-US" altLang="en-US" sz="1350" b="0" i="0" u="none" strike="noStrike" kern="1200" cap="none" spc="0" normalizeH="0" baseline="0" noProof="0" dirty="0">
              <a:ln>
                <a:noFill/>
              </a:ln>
              <a:solidFill>
                <a:srgbClr val="5858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88806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025" dirty="0"/>
            </a:b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Raise your Hand First, Fast and High!</a:t>
            </a:r>
            <a:br>
              <a:rPr lang="en-US" sz="2700" b="1" dirty="0">
                <a:solidFill>
                  <a:srgbClr val="58585B"/>
                </a:solidFill>
              </a:rPr>
            </a:br>
            <a:endParaRPr lang="en-US" sz="2700" b="1" dirty="0">
              <a:solidFill>
                <a:srgbClr val="58585B"/>
              </a:solidFill>
            </a:endParaRPr>
          </a:p>
        </p:txBody>
      </p:sp>
      <p:pic>
        <p:nvPicPr>
          <p:cNvPr id="13" name="Picture 12">
            <a:extLst>
              <a:ext uri="{FF2B5EF4-FFF2-40B4-BE49-F238E27FC236}">
                <a16:creationId xmlns:a16="http://schemas.microsoft.com/office/drawing/2014/main" id="{CFE574EA-A0D3-46C1-B751-3D6543509512}"/>
              </a:ext>
            </a:extLst>
          </p:cNvPr>
          <p:cNvPicPr>
            <a:picLocks noChangeAspect="1"/>
          </p:cNvPicPr>
          <p:nvPr/>
        </p:nvPicPr>
        <p:blipFill>
          <a:blip r:embed="rId2"/>
          <a:stretch>
            <a:fillRect/>
          </a:stretch>
        </p:blipFill>
        <p:spPr>
          <a:xfrm>
            <a:off x="1320167" y="968711"/>
            <a:ext cx="5654516" cy="3772622"/>
          </a:xfrm>
          <a:prstGeom prst="rect">
            <a:avLst/>
          </a:prstGeom>
        </p:spPr>
      </p:pic>
      <p:sp>
        <p:nvSpPr>
          <p:cNvPr id="7" name="Rectangle 5">
            <a:extLst>
              <a:ext uri="{FF2B5EF4-FFF2-40B4-BE49-F238E27FC236}">
                <a16:creationId xmlns:a16="http://schemas.microsoft.com/office/drawing/2014/main" id="{05609E84-5294-40C2-9770-8A78A013BDA5}"/>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5858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39</a:t>
            </a:fld>
            <a:endParaRPr kumimoji="0" lang="en-US" altLang="en-US" sz="1350" b="0" i="0" u="none" strike="noStrike" kern="1200" cap="none" spc="0" normalizeH="0" baseline="0" noProof="0" dirty="0">
              <a:ln>
                <a:noFill/>
              </a:ln>
              <a:solidFill>
                <a:srgbClr val="5858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58737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7467" y="270922"/>
            <a:ext cx="5626530" cy="1138773"/>
          </a:xfrm>
          <a:prstGeom prst="rect">
            <a:avLst/>
          </a:prstGeom>
        </p:spPr>
        <p:txBody>
          <a:bodyPr wrap="square">
            <a:spAutoFit/>
          </a:bodyPr>
          <a:lstStyle/>
          <a:p>
            <a:pPr algn="ctr"/>
            <a:r>
              <a:rPr lang="en-US" sz="3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Why advocate around the election?</a:t>
            </a:r>
            <a:endParaRPr lang="en-US" sz="34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1018184" y="1656769"/>
            <a:ext cx="7716946" cy="2999283"/>
          </a:xfrm>
          <a:prstGeom prst="rect">
            <a:avLst/>
          </a:prstGeom>
        </p:spPr>
        <p:txBody>
          <a:bodyPr wrap="square">
            <a:spAutoFit/>
          </a:bodyPr>
          <a:lstStyle/>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Establish early relationships</a:t>
            </a:r>
          </a:p>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Inform/educate candidates </a:t>
            </a:r>
          </a:p>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Educate the public</a:t>
            </a:r>
          </a:p>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Set the agenda for next Congress</a:t>
            </a:r>
          </a:p>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Talk to them when they are interested</a:t>
            </a:r>
          </a:p>
        </p:txBody>
      </p:sp>
      <p:sp>
        <p:nvSpPr>
          <p:cNvPr id="6" name="Rectangle 5">
            <a:extLst>
              <a:ext uri="{FF2B5EF4-FFF2-40B4-BE49-F238E27FC236}">
                <a16:creationId xmlns:a16="http://schemas.microsoft.com/office/drawing/2014/main" id="{49350194-1856-4DFB-A7B9-A341D78996AF}"/>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4</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73474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77" y="1107282"/>
            <a:ext cx="7827433" cy="3394472"/>
          </a:xfrm>
        </p:spPr>
        <p:txBody>
          <a:bodyPr>
            <a:normAutofit/>
          </a:bodyPr>
          <a:lstStyle/>
          <a:p>
            <a:pPr fontAlgn="base">
              <a:lnSpc>
                <a:spcPct val="114000"/>
              </a:lnSpc>
              <a:spcBef>
                <a:spcPts val="0"/>
              </a:spcBef>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If called on make sure you say who you are, why you care and ask a yes or no question. Keep it very brief (think 30 seconds) and be sure to mention what organization your represent (if appropriate)!</a:t>
            </a:r>
          </a:p>
          <a:p>
            <a:pPr fontAlgn="base">
              <a:lnSpc>
                <a:spcPct val="114000"/>
              </a:lnSpc>
              <a:spcBef>
                <a:spcPts val="0"/>
              </a:spcBef>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If you don’t get called on head for the handshake line! Hold the candidate’s hand firmly but politely. Tell them who you are and ask a shortened version of your question. </a:t>
            </a:r>
          </a:p>
          <a:p>
            <a:endParaRPr lang="en-US" sz="1500" dirty="0"/>
          </a:p>
          <a:p>
            <a:pPr lvl="1"/>
            <a:endParaRPr lang="en-US" sz="1500" dirty="0"/>
          </a:p>
          <a:p>
            <a:pPr marL="342900" lvl="1" indent="0">
              <a:buNone/>
            </a:pPr>
            <a:endParaRPr lang="en-US" sz="1500" dirty="0"/>
          </a:p>
          <a:p>
            <a:pPr lvl="1"/>
            <a:endParaRPr lang="en-US" sz="1500" dirty="0"/>
          </a:p>
          <a:p>
            <a:pPr lvl="1"/>
            <a:endParaRPr lang="en-US" sz="1500" dirty="0"/>
          </a:p>
          <a:p>
            <a:pPr lvl="1"/>
            <a:endParaRPr lang="en-US" sz="1500" dirty="0"/>
          </a:p>
          <a:p>
            <a:pPr lvl="1"/>
            <a:endParaRPr lang="en-US" sz="1500" dirty="0"/>
          </a:p>
        </p:txBody>
      </p:sp>
      <p:sp>
        <p:nvSpPr>
          <p:cNvPr id="7" name="Rectangle 5">
            <a:extLst>
              <a:ext uri="{FF2B5EF4-FFF2-40B4-BE49-F238E27FC236}">
                <a16:creationId xmlns:a16="http://schemas.microsoft.com/office/drawing/2014/main" id="{B097EDEA-CE28-441E-8AD4-D41A42F8EA37}"/>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5858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40</a:t>
            </a:fld>
            <a:endParaRPr kumimoji="0" lang="en-US" altLang="en-US" sz="1350" b="0" i="0" u="none" strike="noStrike" kern="1200" cap="none" spc="0" normalizeH="0" baseline="0" noProof="0" dirty="0">
              <a:ln>
                <a:noFill/>
              </a:ln>
              <a:solidFill>
                <a:srgbClr val="5858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Title 1">
            <a:extLst>
              <a:ext uri="{FF2B5EF4-FFF2-40B4-BE49-F238E27FC236}">
                <a16:creationId xmlns:a16="http://schemas.microsoft.com/office/drawing/2014/main" id="{E4562941-BD6E-4141-AA6E-71B2EA558549}"/>
              </a:ext>
            </a:extLst>
          </p:cNvPr>
          <p:cNvSpPr txBox="1">
            <a:spLocks/>
          </p:cNvSpPr>
          <p:nvPr/>
        </p:nvSpPr>
        <p:spPr>
          <a:xfrm>
            <a:off x="650522" y="345736"/>
            <a:ext cx="6172200" cy="5715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a:ln>
                  <a:noFill/>
                </a:ln>
                <a:solidFill>
                  <a:srgbClr val="D50032"/>
                </a:solidFill>
                <a:effectLst/>
                <a:uLnTx/>
                <a:uFillTx/>
                <a:latin typeface="Open Sans" panose="020B0606030504020204" pitchFamily="34" charset="0"/>
                <a:ea typeface="Open Sans" panose="020B0606030504020204" pitchFamily="34" charset="0"/>
                <a:cs typeface="Open Sans" panose="020B0606030504020204" pitchFamily="34" charset="0"/>
              </a:rPr>
              <a:t>Town Hall Tips (in person)</a:t>
            </a:r>
            <a:endParaRPr kumimoji="0" lang="en-US" sz="3000" b="1" i="0" u="none" strike="noStrike" kern="1200" cap="none" spc="0" normalizeH="0" baseline="0" noProof="0" dirty="0">
              <a:ln>
                <a:noFill/>
              </a:ln>
              <a:solidFill>
                <a:srgbClr val="D5003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54558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756" y="264319"/>
            <a:ext cx="7003344" cy="592418"/>
          </a:xfrm>
        </p:spPr>
        <p:txBody>
          <a:bodyPr>
            <a:normAutofit fontScale="90000"/>
          </a:bodyPr>
          <a:lstStyle/>
          <a:p>
            <a:pPr algn="l"/>
            <a:r>
              <a:rPr lang="en-US" b="1" dirty="0">
                <a:solidFill>
                  <a:srgbClr val="D50032"/>
                </a:solidFill>
                <a:latin typeface="Open Sans" panose="020B0606030504020204" pitchFamily="34" charset="0"/>
                <a:ea typeface="Open Sans" panose="020B0606030504020204" pitchFamily="34" charset="0"/>
                <a:cs typeface="Open Sans" panose="020B0606030504020204" pitchFamily="34" charset="0"/>
              </a:rPr>
              <a:t>Meet and Greets (in person)</a:t>
            </a:r>
          </a:p>
        </p:txBody>
      </p:sp>
      <p:sp>
        <p:nvSpPr>
          <p:cNvPr id="3" name="Content Placeholder 2"/>
          <p:cNvSpPr>
            <a:spLocks noGrp="1"/>
          </p:cNvSpPr>
          <p:nvPr>
            <p:ph idx="1"/>
          </p:nvPr>
        </p:nvSpPr>
        <p:spPr>
          <a:xfrm>
            <a:off x="654755" y="1028700"/>
            <a:ext cx="7665155" cy="3750469"/>
          </a:xfrm>
        </p:spPr>
        <p:txBody>
          <a:bodyPr>
            <a:normAutofit/>
          </a:bodyPr>
          <a:lstStyle/>
          <a:p>
            <a:pPr>
              <a:lnSpc>
                <a:spcPct val="114000"/>
              </a:lnSpc>
              <a:spcBef>
                <a:spcPts val="0"/>
              </a:spcBef>
              <a:spcAft>
                <a:spcPts val="450"/>
              </a:spcAft>
            </a:pPr>
            <a:r>
              <a:rPr lang="en-US" sz="1800" dirty="0">
                <a:latin typeface="Open Sans" panose="020B0606030504020204" pitchFamily="34" charset="0"/>
                <a:ea typeface="Open Sans" panose="020B0606030504020204" pitchFamily="34" charset="0"/>
                <a:cs typeface="Open Sans" panose="020B0606030504020204" pitchFamily="34" charset="0"/>
              </a:rPr>
              <a:t>Meet and greets are informal events where candidates take pictures and chat with potential voters.</a:t>
            </a:r>
          </a:p>
          <a:p>
            <a:pPr>
              <a:lnSpc>
                <a:spcPct val="114000"/>
              </a:lnSpc>
              <a:spcBef>
                <a:spcPts val="0"/>
              </a:spcBef>
              <a:spcAft>
                <a:spcPts val="450"/>
              </a:spcAft>
            </a:pPr>
            <a:r>
              <a:rPr lang="en-US" sz="1800" dirty="0">
                <a:latin typeface="Open Sans" panose="020B0606030504020204" pitchFamily="34" charset="0"/>
                <a:ea typeface="Open Sans" panose="020B0606030504020204" pitchFamily="34" charset="0"/>
                <a:cs typeface="Open Sans" panose="020B0606030504020204" pitchFamily="34" charset="0"/>
              </a:rPr>
              <a:t>These can happen at campaign volunteer events or popular local destinations like farmers markets and diners.</a:t>
            </a:r>
          </a:p>
          <a:p>
            <a:pPr>
              <a:lnSpc>
                <a:spcPct val="114000"/>
              </a:lnSpc>
              <a:spcBef>
                <a:spcPts val="0"/>
              </a:spcBef>
              <a:spcAft>
                <a:spcPts val="450"/>
              </a:spcAft>
            </a:pPr>
            <a:r>
              <a:rPr lang="en-US" sz="1800" dirty="0">
                <a:latin typeface="Open Sans" panose="020B0606030504020204" pitchFamily="34" charset="0"/>
                <a:ea typeface="Open Sans" panose="020B0606030504020204" pitchFamily="34" charset="0"/>
                <a:cs typeface="Open Sans" panose="020B0606030504020204" pitchFamily="34" charset="0"/>
              </a:rPr>
              <a:t>Use the same strategies you would in a rope line at the Town Hall for a Meet and Greet!</a:t>
            </a:r>
          </a:p>
          <a:p>
            <a:pPr lvl="1">
              <a:lnSpc>
                <a:spcPct val="114000"/>
              </a:lnSpc>
              <a:spcBef>
                <a:spcPts val="0"/>
              </a:spcBef>
              <a:spcAft>
                <a:spcPts val="450"/>
              </a:spcAft>
            </a:pPr>
            <a:r>
              <a:rPr lang="en-US" sz="1350" dirty="0">
                <a:latin typeface="Open Sans" panose="020B0606030504020204" pitchFamily="34" charset="0"/>
                <a:ea typeface="Open Sans" panose="020B0606030504020204" pitchFamily="34" charset="0"/>
                <a:cs typeface="Open Sans" panose="020B0606030504020204" pitchFamily="34" charset="0"/>
              </a:rPr>
              <a:t>Approach the Candidate (you may need to wait in line).</a:t>
            </a:r>
          </a:p>
          <a:p>
            <a:pPr lvl="1">
              <a:lnSpc>
                <a:spcPct val="114000"/>
              </a:lnSpc>
              <a:spcBef>
                <a:spcPts val="0"/>
              </a:spcBef>
              <a:spcAft>
                <a:spcPts val="450"/>
              </a:spcAft>
            </a:pPr>
            <a:r>
              <a:rPr lang="en-US" sz="1350" dirty="0">
                <a:latin typeface="Open Sans" panose="020B0606030504020204" pitchFamily="34" charset="0"/>
                <a:ea typeface="Open Sans" panose="020B0606030504020204" pitchFamily="34" charset="0"/>
                <a:cs typeface="Open Sans" panose="020B0606030504020204" pitchFamily="34" charset="0"/>
              </a:rPr>
              <a:t>Shake their hand and ask a question – don’t let go until you’ve finished talking and they’ve answered.</a:t>
            </a:r>
          </a:p>
          <a:p>
            <a:pPr lvl="1">
              <a:lnSpc>
                <a:spcPct val="114000"/>
              </a:lnSpc>
              <a:spcBef>
                <a:spcPts val="0"/>
              </a:spcBef>
              <a:spcAft>
                <a:spcPts val="450"/>
              </a:spcAft>
            </a:pPr>
            <a:r>
              <a:rPr lang="en-US" sz="1350" dirty="0">
                <a:latin typeface="Open Sans" panose="020B0606030504020204" pitchFamily="34" charset="0"/>
                <a:ea typeface="Open Sans" panose="020B0606030504020204" pitchFamily="34" charset="0"/>
                <a:cs typeface="Open Sans" panose="020B0606030504020204" pitchFamily="34" charset="0"/>
              </a:rPr>
              <a:t>Keep it quick, and make sure you say your name and that you’re a RESULTS Volunteer.</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lvl="1"/>
            <a:endParaRPr lang="en-US" sz="1500" dirty="0"/>
          </a:p>
          <a:p>
            <a:pPr lvl="1"/>
            <a:endParaRPr lang="en-US" sz="1500" dirty="0"/>
          </a:p>
          <a:p>
            <a:pPr lvl="1"/>
            <a:endParaRPr lang="en-US" sz="1500" dirty="0"/>
          </a:p>
        </p:txBody>
      </p:sp>
      <p:sp>
        <p:nvSpPr>
          <p:cNvPr id="7" name="Rectangle 5">
            <a:extLst>
              <a:ext uri="{FF2B5EF4-FFF2-40B4-BE49-F238E27FC236}">
                <a16:creationId xmlns:a16="http://schemas.microsoft.com/office/drawing/2014/main" id="{5BEAA030-DA11-459D-A9FD-71D4D6D90D4D}"/>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5858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41</a:t>
            </a:fld>
            <a:endParaRPr kumimoji="0" lang="en-US" altLang="en-US" sz="1350" b="0" i="0" u="none" strike="noStrike" kern="1200" cap="none" spc="0" normalizeH="0" baseline="0" noProof="0" dirty="0">
              <a:ln>
                <a:noFill/>
              </a:ln>
              <a:solidFill>
                <a:srgbClr val="5858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5482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7467" y="270922"/>
            <a:ext cx="5626530" cy="1138773"/>
          </a:xfrm>
          <a:prstGeom prst="rect">
            <a:avLst/>
          </a:prstGeom>
        </p:spPr>
        <p:txBody>
          <a:bodyPr wrap="square">
            <a:spAutoFit/>
          </a:bodyPr>
          <a:lstStyle/>
          <a:p>
            <a:pPr algn="ctr"/>
            <a:r>
              <a:rPr lang="en-US" sz="3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Why advocate around the election?</a:t>
            </a:r>
            <a:endParaRPr lang="en-US" sz="34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49350194-1856-4DFB-A7B9-A341D78996AF}"/>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5</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Table&#10;&#10;Description automatically generated">
            <a:extLst>
              <a:ext uri="{FF2B5EF4-FFF2-40B4-BE49-F238E27FC236}">
                <a16:creationId xmlns:a16="http://schemas.microsoft.com/office/drawing/2014/main" id="{81D5D221-418D-7D48-A071-872B8EA6B7D6}"/>
              </a:ext>
            </a:extLst>
          </p:cNvPr>
          <p:cNvPicPr>
            <a:picLocks noChangeAspect="1"/>
          </p:cNvPicPr>
          <p:nvPr/>
        </p:nvPicPr>
        <p:blipFill>
          <a:blip r:embed="rId3"/>
          <a:stretch>
            <a:fillRect/>
          </a:stretch>
        </p:blipFill>
        <p:spPr>
          <a:xfrm>
            <a:off x="-1" y="0"/>
            <a:ext cx="9144001" cy="5214026"/>
          </a:xfrm>
          <a:prstGeom prst="rect">
            <a:avLst/>
          </a:prstGeom>
        </p:spPr>
      </p:pic>
    </p:spTree>
    <p:extLst>
      <p:ext uri="{BB962C8B-B14F-4D97-AF65-F5344CB8AC3E}">
        <p14:creationId xmlns:p14="http://schemas.microsoft.com/office/powerpoint/2010/main" val="46317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847" y="345736"/>
            <a:ext cx="7834489" cy="646331"/>
          </a:xfrm>
          <a:prstGeom prst="rect">
            <a:avLst/>
          </a:prstGeom>
        </p:spPr>
        <p:txBody>
          <a:bodyPr wrap="square">
            <a:spAutoFit/>
          </a:bodyPr>
          <a:lstStyle/>
          <a:p>
            <a:pPr algn="ctr"/>
            <a:r>
              <a:rPr lang="en-US" sz="36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Ways to Engage</a:t>
            </a:r>
            <a:endParaRPr lang="en-US" sz="36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580572" y="1409776"/>
            <a:ext cx="7716946" cy="1393715"/>
          </a:xfrm>
          <a:prstGeom prst="rect">
            <a:avLst/>
          </a:prstGeom>
        </p:spPr>
        <p:txBody>
          <a:bodyPr wrap="square">
            <a:spAutoFit/>
          </a:bodyPr>
          <a:lstStyle/>
          <a:p>
            <a:pPr marL="214313" indent="-214313">
              <a:lnSpc>
                <a:spcPct val="114000"/>
              </a:lnSpc>
              <a:spcAft>
                <a:spcPts val="600"/>
              </a:spcAft>
              <a:buFont typeface="Arial"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Direct Advocacy</a:t>
            </a:r>
          </a:p>
          <a:p>
            <a:pPr marL="214313" indent="-214313">
              <a:lnSpc>
                <a:spcPct val="114000"/>
              </a:lnSpc>
              <a:spcAft>
                <a:spcPts val="600"/>
              </a:spcAft>
              <a:buFont typeface="Arial" charset="0"/>
              <a:buChar char="•"/>
            </a:pPr>
            <a:r>
              <a:rPr lang="en-US" sz="3600" dirty="0">
                <a:latin typeface="Open Sans" panose="020B0606030504020204" pitchFamily="34" charset="0"/>
                <a:ea typeface="Open Sans" panose="020B0606030504020204" pitchFamily="34" charset="0"/>
                <a:cs typeface="Open Sans" panose="020B0606030504020204" pitchFamily="34" charset="0"/>
              </a:rPr>
              <a:t>Media</a:t>
            </a:r>
          </a:p>
        </p:txBody>
      </p:sp>
      <p:sp>
        <p:nvSpPr>
          <p:cNvPr id="6" name="Rectangle 5">
            <a:extLst>
              <a:ext uri="{FF2B5EF4-FFF2-40B4-BE49-F238E27FC236}">
                <a16:creationId xmlns:a16="http://schemas.microsoft.com/office/drawing/2014/main" id="{49E82DAF-AF1A-4437-A096-3623BB97F9C6}"/>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6</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143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847" y="345736"/>
            <a:ext cx="7834489" cy="1077218"/>
          </a:xfrm>
          <a:prstGeom prst="rect">
            <a:avLst/>
          </a:prstGeom>
        </p:spPr>
        <p:txBody>
          <a:bodyPr wrap="square">
            <a:spAutoFit/>
          </a:bodyPr>
          <a:lstStyle/>
          <a:p>
            <a:pPr algn="ctr"/>
            <a:r>
              <a:rPr lang="en-US" sz="32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Direct Advocacy: Public events, group meetings, one-on-one interactions</a:t>
            </a:r>
            <a:endParaRPr lang="en-US" sz="32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1076722" y="1798481"/>
            <a:ext cx="6990556" cy="2999283"/>
          </a:xfrm>
          <a:prstGeom prst="rect">
            <a:avLst/>
          </a:prstGeom>
        </p:spPr>
        <p:txBody>
          <a:bodyPr wrap="square">
            <a:spAutoFit/>
          </a:bodyPr>
          <a:lstStyle/>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Set up a meeting with your group </a:t>
            </a:r>
          </a:p>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Town halls (virtual or in-person)</a:t>
            </a:r>
          </a:p>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Meet and greets and fundraisers</a:t>
            </a:r>
          </a:p>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Working for the campaign</a:t>
            </a:r>
          </a:p>
          <a:p>
            <a:pPr marL="214313" indent="-214313">
              <a:lnSpc>
                <a:spcPct val="114000"/>
              </a:lnSpc>
              <a:spcAft>
                <a:spcPts val="600"/>
              </a:spcAft>
              <a:buFont typeface="Arial"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Candidate calls to voters</a:t>
            </a:r>
          </a:p>
        </p:txBody>
      </p:sp>
      <p:sp>
        <p:nvSpPr>
          <p:cNvPr id="7" name="Rectangle 5">
            <a:extLst>
              <a:ext uri="{FF2B5EF4-FFF2-40B4-BE49-F238E27FC236}">
                <a16:creationId xmlns:a16="http://schemas.microsoft.com/office/drawing/2014/main" id="{7E1276FF-E798-4446-9BE6-2393D300AF1C}"/>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7</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0507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55" y="364845"/>
            <a:ext cx="7342615" cy="501253"/>
          </a:xfrm>
        </p:spPr>
        <p:txBody>
          <a:bodyPr>
            <a:normAutofit fontScale="90000"/>
          </a:bodyPr>
          <a:lstStyle/>
          <a:p>
            <a:pPr algn="l"/>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Creating Direct Advocacy Opportunities: </a:t>
            </a:r>
            <a:b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br>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Find Events, Set Up a Meeting </a:t>
            </a:r>
          </a:p>
        </p:txBody>
      </p:sp>
      <p:sp>
        <p:nvSpPr>
          <p:cNvPr id="3" name="Content Placeholder 2"/>
          <p:cNvSpPr>
            <a:spLocks noGrp="1"/>
          </p:cNvSpPr>
          <p:nvPr>
            <p:ph idx="1"/>
          </p:nvPr>
        </p:nvSpPr>
        <p:spPr>
          <a:xfrm>
            <a:off x="350321" y="1341120"/>
            <a:ext cx="8628216" cy="3631474"/>
          </a:xfrm>
        </p:spPr>
        <p:txBody>
          <a:bodyPr>
            <a:normAutofit lnSpcReduction="10000"/>
          </a:bodyPr>
          <a:lstStyle/>
          <a:p>
            <a:pPr>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Check website &amp; contact campaign office or party headquarters</a:t>
            </a:r>
            <a:r>
              <a:rPr lang="en-US" sz="1900" dirty="0">
                <a:latin typeface="Open Sans" panose="020B0606030504020204" pitchFamily="34" charset="0"/>
                <a:ea typeface="Open Sans" panose="020B0606030504020204" pitchFamily="34" charset="0"/>
                <a:cs typeface="Open Sans" panose="020B0606030504020204" pitchFamily="34" charset="0"/>
              </a:rPr>
              <a:t> for a meeting and/or ask when you can hear candidates speak.</a:t>
            </a:r>
          </a:p>
          <a:p>
            <a:pPr>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Sign up for campaign updates</a:t>
            </a:r>
            <a:r>
              <a:rPr lang="en-US" sz="1900" dirty="0">
                <a:latin typeface="Open Sans" panose="020B0606030504020204" pitchFamily="34" charset="0"/>
                <a:ea typeface="Open Sans" panose="020B0606030504020204" pitchFamily="34" charset="0"/>
                <a:cs typeface="Open Sans" panose="020B0606030504020204" pitchFamily="34" charset="0"/>
              </a:rPr>
              <a:t> on their campaign page. Campaign pages are separate from official government websites. </a:t>
            </a:r>
          </a:p>
          <a:p>
            <a:pPr>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Follow candidates and local political parties on Twitter and Facebook</a:t>
            </a:r>
          </a:p>
          <a:p>
            <a:pPr>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Donate to a campaign</a:t>
            </a:r>
          </a:p>
          <a:p>
            <a:pPr>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Visit </a:t>
            </a:r>
            <a:r>
              <a:rPr lang="en-US" sz="1900" b="1" dirty="0">
                <a:latin typeface="Open Sans" panose="020B0606030504020204" pitchFamily="34" charset="0"/>
                <a:ea typeface="Open Sans" panose="020B0606030504020204" pitchFamily="34" charset="0"/>
                <a:cs typeface="Open Sans" panose="020B0606030504020204" pitchFamily="34" charset="0"/>
                <a:hlinkClick r:id="rId2"/>
              </a:rPr>
              <a:t>www.townhallproject.com</a:t>
            </a:r>
            <a:r>
              <a:rPr lang="en-US" sz="1900" b="1" dirty="0">
                <a:latin typeface="Open Sans" panose="020B0606030504020204" pitchFamily="34" charset="0"/>
                <a:ea typeface="Open Sans" panose="020B0606030504020204" pitchFamily="34" charset="0"/>
                <a:cs typeface="Open Sans" panose="020B0606030504020204" pitchFamily="34" charset="0"/>
              </a:rPr>
              <a:t> </a:t>
            </a:r>
            <a:r>
              <a:rPr lang="en-US" sz="1900" dirty="0">
                <a:latin typeface="Open Sans" panose="020B0606030504020204" pitchFamily="34" charset="0"/>
                <a:ea typeface="Open Sans" panose="020B0606030504020204" pitchFamily="34" charset="0"/>
                <a:cs typeface="Open Sans" panose="020B0606030504020204" pitchFamily="34" charset="0"/>
              </a:rPr>
              <a:t>(mainly current members of Congress)</a:t>
            </a:r>
          </a:p>
          <a:p>
            <a:pPr>
              <a:lnSpc>
                <a:spcPct val="114000"/>
              </a:lnSpc>
              <a:spcBef>
                <a:spcPts val="0"/>
              </a:spcBef>
              <a:spcAft>
                <a:spcPts val="600"/>
              </a:spcAft>
            </a:pPr>
            <a:r>
              <a:rPr lang="en-US" sz="1900" b="1" dirty="0">
                <a:latin typeface="Open Sans" panose="020B0606030504020204" pitchFamily="34" charset="0"/>
                <a:ea typeface="Open Sans" panose="020B0606030504020204" pitchFamily="34" charset="0"/>
                <a:cs typeface="Open Sans" panose="020B0606030504020204" pitchFamily="34" charset="0"/>
              </a:rPr>
              <a:t>Research their positions on the issues</a:t>
            </a:r>
            <a:r>
              <a:rPr lang="en-US" sz="1900" dirty="0">
                <a:latin typeface="Open Sans" panose="020B0606030504020204" pitchFamily="34" charset="0"/>
                <a:ea typeface="Open Sans" panose="020B0606030504020204" pitchFamily="34" charset="0"/>
                <a:cs typeface="Open Sans" panose="020B0606030504020204" pitchFamily="34" charset="0"/>
              </a:rPr>
              <a:t>.</a:t>
            </a:r>
            <a:endParaRPr lang="en-US" sz="1900" dirty="0"/>
          </a:p>
          <a:p>
            <a:pPr lvl="1"/>
            <a:endParaRPr lang="en-US" sz="1500" dirty="0"/>
          </a:p>
          <a:p>
            <a:pPr lvl="1"/>
            <a:endParaRPr lang="en-US" sz="1500" dirty="0"/>
          </a:p>
          <a:p>
            <a:pPr lvl="1"/>
            <a:endParaRPr lang="en-US" sz="1500" dirty="0"/>
          </a:p>
        </p:txBody>
      </p:sp>
      <p:sp>
        <p:nvSpPr>
          <p:cNvPr id="7" name="Rectangle 5">
            <a:extLst>
              <a:ext uri="{FF2B5EF4-FFF2-40B4-BE49-F238E27FC236}">
                <a16:creationId xmlns:a16="http://schemas.microsoft.com/office/drawing/2014/main" id="{9848D8CA-8C9B-4AC9-BDB5-8F4F1DFA5035}"/>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8</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99052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56" y="364845"/>
            <a:ext cx="6172200" cy="501253"/>
          </a:xfrm>
        </p:spPr>
        <p:txBody>
          <a:bodyPr>
            <a:normAutofit fontScale="90000"/>
          </a:bodyPr>
          <a:lstStyle/>
          <a:p>
            <a:pPr algn="l"/>
            <a:r>
              <a:rPr 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Preparing to Engage – What to say</a:t>
            </a:r>
          </a:p>
        </p:txBody>
      </p:sp>
      <p:sp>
        <p:nvSpPr>
          <p:cNvPr id="3" name="Content Placeholder 2"/>
          <p:cNvSpPr>
            <a:spLocks noGrp="1"/>
          </p:cNvSpPr>
          <p:nvPr>
            <p:ph idx="1"/>
          </p:nvPr>
        </p:nvSpPr>
        <p:spPr>
          <a:xfrm>
            <a:off x="428978" y="962706"/>
            <a:ext cx="8286044" cy="4180794"/>
          </a:xfrm>
        </p:spPr>
        <p:txBody>
          <a:bodyPr>
            <a:normAutofit fontScale="85000" lnSpcReduction="20000"/>
          </a:bodyPr>
          <a:lstStyle/>
          <a:p>
            <a:pPr>
              <a:lnSpc>
                <a:spcPct val="114000"/>
              </a:lnSpc>
              <a:spcBef>
                <a:spcPts val="0"/>
              </a:spcBef>
              <a:spcAft>
                <a:spcPts val="600"/>
              </a:spcAft>
            </a:pPr>
            <a:r>
              <a:rPr lang="en-US" sz="2300" b="1" dirty="0">
                <a:latin typeface="Open Sans" panose="020B0606030504020204" pitchFamily="34" charset="0"/>
                <a:ea typeface="Open Sans" panose="020B0606030504020204" pitchFamily="34" charset="0"/>
                <a:cs typeface="Open Sans" panose="020B0606030504020204" pitchFamily="34" charset="0"/>
              </a:rPr>
              <a:t>Identify the issue(s) you want to highlight</a:t>
            </a:r>
          </a:p>
          <a:p>
            <a:pPr>
              <a:lnSpc>
                <a:spcPct val="114000"/>
              </a:lnSpc>
              <a:spcBef>
                <a:spcPts val="0"/>
              </a:spcBef>
              <a:spcAft>
                <a:spcPts val="600"/>
              </a:spcAft>
            </a:pPr>
            <a:r>
              <a:rPr lang="en-US" sz="2300" b="1" dirty="0">
                <a:latin typeface="Open Sans" panose="020B0606030504020204" pitchFamily="34" charset="0"/>
                <a:ea typeface="Open Sans" panose="020B0606030504020204" pitchFamily="34" charset="0"/>
                <a:cs typeface="Open Sans" panose="020B0606030504020204" pitchFamily="34" charset="0"/>
              </a:rPr>
              <a:t>Research candidate positions on the issues</a:t>
            </a:r>
          </a:p>
          <a:p>
            <a:pPr lvl="1">
              <a:lnSpc>
                <a:spcPct val="114000"/>
              </a:lnSpc>
              <a:spcBef>
                <a:spcPts val="0"/>
              </a:spcBef>
              <a:spcAft>
                <a:spcPts val="600"/>
              </a:spcAft>
            </a:pPr>
            <a:r>
              <a:rPr lang="en-US" sz="1800" dirty="0">
                <a:latin typeface="Open Sans" panose="020B0606030504020204" pitchFamily="34" charset="0"/>
                <a:ea typeface="Open Sans" panose="020B0606030504020204" pitchFamily="34" charset="0"/>
                <a:cs typeface="Open Sans" panose="020B0606030504020204" pitchFamily="34" charset="0"/>
              </a:rPr>
              <a:t>Campaign website, public statements, third-party ex. League of Women Voters</a:t>
            </a:r>
            <a:endParaRPr lang="en-US" sz="2300" b="1"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Bef>
                <a:spcPts val="0"/>
              </a:spcBef>
              <a:spcAft>
                <a:spcPts val="600"/>
              </a:spcAft>
            </a:pPr>
            <a:r>
              <a:rPr lang="en-US" sz="2300" b="1" dirty="0">
                <a:latin typeface="Open Sans" panose="020B0606030504020204" pitchFamily="34" charset="0"/>
                <a:ea typeface="Open Sans" panose="020B0606030504020204" pitchFamily="34" charset="0"/>
                <a:cs typeface="Open Sans" panose="020B0606030504020204" pitchFamily="34" charset="0"/>
              </a:rPr>
              <a:t>Draft your question(s) </a:t>
            </a:r>
            <a:r>
              <a:rPr lang="en-US" sz="2300" dirty="0">
                <a:latin typeface="Open Sans" panose="020B0606030504020204" pitchFamily="34" charset="0"/>
                <a:ea typeface="Open Sans" panose="020B0606030504020204" pitchFamily="34" charset="0"/>
                <a:cs typeface="Open Sans" panose="020B0606030504020204" pitchFamily="34" charset="0"/>
              </a:rPr>
              <a:t>– keep brief; use EPIC format</a:t>
            </a:r>
          </a:p>
          <a:p>
            <a:pPr lvl="1">
              <a:lnSpc>
                <a:spcPct val="114000"/>
              </a:lnSpc>
              <a:spcBef>
                <a:spcPts val="0"/>
              </a:spcBef>
              <a:spcAft>
                <a:spcPts val="600"/>
              </a:spcAft>
            </a:pPr>
            <a:r>
              <a:rPr lang="en-US" sz="23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ENGAGE </a:t>
            </a:r>
            <a:r>
              <a:rPr lang="en-US" sz="2300" dirty="0">
                <a:latin typeface="Open Sans" panose="020B0606030504020204" pitchFamily="34" charset="0"/>
                <a:ea typeface="Open Sans" panose="020B0606030504020204" pitchFamily="34" charset="0"/>
                <a:cs typeface="Open Sans" panose="020B0606030504020204" pitchFamily="34" charset="0"/>
              </a:rPr>
              <a:t>the listener in your conversation</a:t>
            </a:r>
          </a:p>
          <a:p>
            <a:pPr lvl="1">
              <a:lnSpc>
                <a:spcPct val="114000"/>
              </a:lnSpc>
              <a:spcBef>
                <a:spcPts val="0"/>
              </a:spcBef>
              <a:spcAft>
                <a:spcPts val="600"/>
              </a:spcAft>
            </a:pPr>
            <a:r>
              <a:rPr lang="en-US" sz="2300" dirty="0">
                <a:latin typeface="Open Sans" panose="020B0606030504020204" pitchFamily="34" charset="0"/>
                <a:ea typeface="Open Sans" panose="020B0606030504020204" pitchFamily="34" charset="0"/>
                <a:cs typeface="Open Sans" panose="020B0606030504020204" pitchFamily="34" charset="0"/>
              </a:rPr>
              <a:t>Identify the </a:t>
            </a:r>
            <a:r>
              <a:rPr lang="en-US" sz="23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PROBLEM </a:t>
            </a:r>
            <a:r>
              <a:rPr lang="en-US" sz="2300" dirty="0">
                <a:latin typeface="Open Sans" panose="020B0606030504020204" pitchFamily="34" charset="0"/>
                <a:ea typeface="Open Sans" panose="020B0606030504020204" pitchFamily="34" charset="0"/>
                <a:cs typeface="Open Sans" panose="020B0606030504020204" pitchFamily="34" charset="0"/>
              </a:rPr>
              <a:t>you want solved</a:t>
            </a:r>
          </a:p>
          <a:p>
            <a:pPr lvl="1">
              <a:lnSpc>
                <a:spcPct val="114000"/>
              </a:lnSpc>
              <a:spcBef>
                <a:spcPts val="0"/>
              </a:spcBef>
              <a:spcAft>
                <a:spcPts val="600"/>
              </a:spcAft>
            </a:pPr>
            <a:r>
              <a:rPr lang="en-US" sz="23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INFORM</a:t>
            </a:r>
            <a:r>
              <a:rPr lang="en-US" sz="2300" dirty="0">
                <a:solidFill>
                  <a:srgbClr val="D50032"/>
                </a:solidFill>
                <a:latin typeface="Open Sans" panose="020B0606030504020204" pitchFamily="34" charset="0"/>
                <a:ea typeface="Open Sans" panose="020B0606030504020204" pitchFamily="34" charset="0"/>
                <a:cs typeface="Open Sans" panose="020B0606030504020204" pitchFamily="34" charset="0"/>
              </a:rPr>
              <a:t> </a:t>
            </a:r>
            <a:r>
              <a:rPr lang="en-US" sz="2300" dirty="0">
                <a:latin typeface="Open Sans" panose="020B0606030504020204" pitchFamily="34" charset="0"/>
                <a:ea typeface="Open Sans" panose="020B0606030504020204" pitchFamily="34" charset="0"/>
                <a:cs typeface="Open Sans" panose="020B0606030504020204" pitchFamily="34" charset="0"/>
              </a:rPr>
              <a:t>them of the solution (tell a story)</a:t>
            </a:r>
          </a:p>
          <a:p>
            <a:pPr lvl="1">
              <a:lnSpc>
                <a:spcPct val="114000"/>
              </a:lnSpc>
              <a:spcBef>
                <a:spcPts val="0"/>
              </a:spcBef>
              <a:spcAft>
                <a:spcPts val="600"/>
              </a:spcAft>
            </a:pPr>
            <a:r>
              <a:rPr lang="en-US" sz="2300" dirty="0">
                <a:latin typeface="Open Sans" panose="020B0606030504020204" pitchFamily="34" charset="0"/>
                <a:ea typeface="Open Sans" panose="020B0606030504020204" pitchFamily="34" charset="0"/>
                <a:cs typeface="Open Sans" panose="020B0606030504020204" pitchFamily="34" charset="0"/>
              </a:rPr>
              <a:t>Provide a detailed </a:t>
            </a:r>
            <a:r>
              <a:rPr lang="en-US" sz="23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CALL TO ACTION </a:t>
            </a:r>
            <a:r>
              <a:rPr lang="en-US" sz="2300" dirty="0">
                <a:latin typeface="Open Sans" panose="020B0606030504020204" pitchFamily="34" charset="0"/>
                <a:ea typeface="Open Sans" panose="020B0606030504020204" pitchFamily="34" charset="0"/>
                <a:cs typeface="Open Sans" panose="020B0606030504020204" pitchFamily="34" charset="0"/>
              </a:rPr>
              <a:t>(Yes/No question)</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Bef>
                <a:spcPts val="0"/>
              </a:spcBef>
              <a:spcAft>
                <a:spcPts val="600"/>
              </a:spcAft>
            </a:pPr>
            <a:r>
              <a:rPr lang="en-US" sz="2300" b="1" dirty="0">
                <a:latin typeface="Open Sans" panose="020B0606030504020204" pitchFamily="34" charset="0"/>
                <a:ea typeface="Open Sans" panose="020B0606030504020204" pitchFamily="34" charset="0"/>
                <a:cs typeface="Open Sans" panose="020B0606030504020204" pitchFamily="34" charset="0"/>
              </a:rPr>
              <a:t>Coordinate with others to participate</a:t>
            </a:r>
          </a:p>
          <a:p>
            <a:pPr lvl="1">
              <a:lnSpc>
                <a:spcPct val="114000"/>
              </a:lnSpc>
              <a:spcBef>
                <a:spcPts val="0"/>
              </a:spcBef>
              <a:spcAft>
                <a:spcPts val="600"/>
              </a:spcAft>
            </a:pPr>
            <a:r>
              <a:rPr lang="en-US" sz="1800" dirty="0">
                <a:latin typeface="Open Sans" panose="020B0606030504020204" pitchFamily="34" charset="0"/>
                <a:ea typeface="Open Sans" panose="020B0606030504020204" pitchFamily="34" charset="0"/>
                <a:cs typeface="Open Sans" panose="020B0606030504020204" pitchFamily="34" charset="0"/>
              </a:rPr>
              <a:t>Increases chances of personal encounter with candidate</a:t>
            </a:r>
          </a:p>
          <a:p>
            <a:pPr>
              <a:lnSpc>
                <a:spcPct val="114000"/>
              </a:lnSpc>
              <a:spcBef>
                <a:spcPts val="0"/>
              </a:spcBef>
              <a:spcAft>
                <a:spcPts val="600"/>
              </a:spcAft>
            </a:pPr>
            <a:r>
              <a:rPr lang="en-US" sz="2400" b="1" dirty="0">
                <a:latin typeface="Open Sans" panose="020B0606030504020204" pitchFamily="34" charset="0"/>
                <a:ea typeface="Open Sans" panose="020B0606030504020204" pitchFamily="34" charset="0"/>
                <a:cs typeface="Open Sans" panose="020B0606030504020204" pitchFamily="34" charset="0"/>
              </a:rPr>
              <a:t>Practice, practice, practice</a:t>
            </a:r>
            <a:endParaRPr lang="en-US" sz="2400" b="1" dirty="0"/>
          </a:p>
          <a:p>
            <a:pPr lvl="1"/>
            <a:endParaRPr lang="en-US" sz="1500" dirty="0"/>
          </a:p>
          <a:p>
            <a:pPr lvl="1"/>
            <a:endParaRPr lang="en-US" sz="1500" dirty="0"/>
          </a:p>
          <a:p>
            <a:pPr lvl="1"/>
            <a:endParaRPr lang="en-US" sz="1500" dirty="0"/>
          </a:p>
          <a:p>
            <a:pPr lvl="1"/>
            <a:endParaRPr lang="en-US" sz="1500" dirty="0"/>
          </a:p>
        </p:txBody>
      </p:sp>
      <p:sp>
        <p:nvSpPr>
          <p:cNvPr id="7" name="Rectangle 5">
            <a:extLst>
              <a:ext uri="{FF2B5EF4-FFF2-40B4-BE49-F238E27FC236}">
                <a16:creationId xmlns:a16="http://schemas.microsoft.com/office/drawing/2014/main" id="{9848D8CA-8C9B-4AC9-BDB5-8F4F1DFA5035}"/>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9</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2989017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6" ma:contentTypeDescription="Create a new document." ma:contentTypeScope="" ma:versionID="342715797c2ca419396fef9ad41edf69">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b90e4ea577cc8a707d15d5029edbbbd0"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CFD451-02B3-4331-90A8-6E88EE0E75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ca6b8-0f94-4989-841e-604707552b5c"/>
    <ds:schemaRef ds:uri="f42ee926-7c83-4218-bf2b-8b85ac63f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553065-E15C-4A55-8E55-689C2A30A58A}">
  <ds:schemaRefs>
    <ds:schemaRef ds:uri="655ca6b8-0f94-4989-841e-604707552b5c"/>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purl.org/dc/dcmitype/"/>
    <ds:schemaRef ds:uri="http://schemas.openxmlformats.org/package/2006/metadata/core-properties"/>
    <ds:schemaRef ds:uri="f42ee926-7c83-4218-bf2b-8b85ac63f15d"/>
    <ds:schemaRef ds:uri="http://schemas.microsoft.com/office/2006/metadata/properties"/>
  </ds:schemaRefs>
</ds:datastoreItem>
</file>

<file path=customXml/itemProps3.xml><?xml version="1.0" encoding="utf-8"?>
<ds:datastoreItem xmlns:ds="http://schemas.openxmlformats.org/officeDocument/2006/customXml" ds:itemID="{0223E2F6-89EB-4C1A-9B95-10F660D698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12362</TotalTime>
  <Words>2507</Words>
  <Application>Microsoft Macintosh PowerPoint</Application>
  <PresentationFormat>On-screen Show (16:9)</PresentationFormat>
  <Paragraphs>318</Paragraphs>
  <Slides>41</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41</vt:i4>
      </vt:variant>
    </vt:vector>
  </HeadingPairs>
  <TitlesOfParts>
    <vt:vector size="50" baseType="lpstr">
      <vt:lpstr>Arial</vt:lpstr>
      <vt:lpstr>Calibri</vt:lpstr>
      <vt:lpstr>Courier New</vt:lpstr>
      <vt:lpstr>Helvetica</vt:lpstr>
      <vt:lpstr>Open Sans</vt:lpstr>
      <vt:lpstr>Wingdings</vt:lpstr>
      <vt:lpstr>Custom Design</vt:lpstr>
      <vt:lpstr>Office Theme</vt:lpstr>
      <vt:lpstr>1_Office Theme</vt:lpstr>
      <vt:lpstr>PowerPoint Presentation</vt:lpstr>
      <vt:lpstr>Our Anti-Oppression Values</vt:lpstr>
      <vt:lpstr>Advocacy Works!</vt:lpstr>
      <vt:lpstr>PowerPoint Presentation</vt:lpstr>
      <vt:lpstr>PowerPoint Presentation</vt:lpstr>
      <vt:lpstr>PowerPoint Presentation</vt:lpstr>
      <vt:lpstr>PowerPoint Presentation</vt:lpstr>
      <vt:lpstr>Creating Direct Advocacy Opportunities:  Find Events, Set Up a Meeting </vt:lpstr>
      <vt:lpstr>Preparing to Engage – What to say</vt:lpstr>
      <vt:lpstr>Prepare to Ask Questions &amp; Listen: Town Hall or Meet &amp; Greet</vt:lpstr>
      <vt:lpstr>Online Town Hall &amp; Meet and Greet Tips</vt:lpstr>
      <vt:lpstr>Prepare to Ask Questions &amp; Listen: Group Meeting</vt:lpstr>
      <vt:lpstr>Sample EPIC Laser Talk: US Housing</vt:lpstr>
      <vt:lpstr>Sample EPIC Laser Talk: Global Poverty</vt:lpstr>
      <vt:lpstr>Working for Campaign or Candidate Calls</vt:lpstr>
      <vt:lpstr>Direct Advocacy</vt:lpstr>
      <vt:lpstr>Election Advocacy using Media</vt:lpstr>
      <vt:lpstr>PowerPoint Presentation</vt:lpstr>
      <vt:lpstr>What does the media landscape feel like these days?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lpstr>PowerPoint Presentation</vt:lpstr>
      <vt:lpstr>Town Hall Tips (in person)</vt:lpstr>
      <vt:lpstr> Raise your Hand First, Fast and High! </vt:lpstr>
      <vt:lpstr>PowerPoint Presentation</vt:lpstr>
      <vt:lpstr>Meet and Greets (in person)</vt:lpstr>
    </vt:vector>
  </TitlesOfParts>
  <Company>RESULTS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Lash</dc:creator>
  <cp:lastModifiedBy>Ken Patterson</cp:lastModifiedBy>
  <cp:revision>32</cp:revision>
  <dcterms:created xsi:type="dcterms:W3CDTF">2019-10-01T16:09:08Z</dcterms:created>
  <dcterms:modified xsi:type="dcterms:W3CDTF">2020-10-09T00:07:35Z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NXPowerLiteLastOptimized">
    <vt:lpwstr>839767</vt:lpwstr>
  </property>
  <property fmtid="{D5CDD505-2E9C-101B-9397-08002B2CF9AE}" pid="4" name="NXPowerLiteSettings">
    <vt:lpwstr>C7000400038000</vt:lpwstr>
  </property>
  <property fmtid="{D5CDD505-2E9C-101B-9397-08002B2CF9AE}" pid="5" name="NXPowerLiteVersion">
    <vt:lpwstr>S9.0.1</vt:lpwstr>
  </property>
</Properties>
</file>