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48" r:id="rId5"/>
    <p:sldMasterId id="2147483670" r:id="rId6"/>
  </p:sldMasterIdLst>
  <p:notesMasterIdLst>
    <p:notesMasterId r:id="rId32"/>
  </p:notesMasterIdLst>
  <p:sldIdLst>
    <p:sldId id="953" r:id="rId7"/>
    <p:sldId id="260" r:id="rId8"/>
    <p:sldId id="1132" r:id="rId9"/>
    <p:sldId id="1126" r:id="rId10"/>
    <p:sldId id="1127" r:id="rId11"/>
    <p:sldId id="1101" r:id="rId12"/>
    <p:sldId id="1130" r:id="rId13"/>
    <p:sldId id="1133" r:id="rId14"/>
    <p:sldId id="1128" r:id="rId15"/>
    <p:sldId id="1129" r:id="rId16"/>
    <p:sldId id="1131" r:id="rId17"/>
    <p:sldId id="1136" r:id="rId18"/>
    <p:sldId id="1134" r:id="rId19"/>
    <p:sldId id="1139" r:id="rId20"/>
    <p:sldId id="1137" r:id="rId21"/>
    <p:sldId id="1135" r:id="rId22"/>
    <p:sldId id="1121" r:id="rId23"/>
    <p:sldId id="1057" r:id="rId24"/>
    <p:sldId id="1110" r:id="rId25"/>
    <p:sldId id="1072" r:id="rId26"/>
    <p:sldId id="1138" r:id="rId27"/>
    <p:sldId id="1085" r:id="rId28"/>
    <p:sldId id="1025" r:id="rId29"/>
    <p:sldId id="987" r:id="rId30"/>
    <p:sldId id="954"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Dodson" initials="MD" lastIdx="14" clrIdx="0">
    <p:extLst>
      <p:ext uri="{19B8F6BF-5375-455C-9EA6-DF929625EA0E}">
        <p15:presenceInfo xmlns:p15="http://schemas.microsoft.com/office/powerpoint/2012/main" userId="S::mdodson@results.org::b527efdd-0004-489a-9f17-7b9e156c8416"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4" name="Jos Linn" initials="JL" lastIdx="2" clrIdx="3">
    <p:extLst>
      <p:ext uri="{19B8F6BF-5375-455C-9EA6-DF929625EA0E}">
        <p15:presenceInfo xmlns:p15="http://schemas.microsoft.com/office/powerpoint/2012/main" userId="S::jlinn@results.org::55fbf92f-147f-4c15-a351-ac42045ce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a:srgbClr val="D50032"/>
    <a:srgbClr val="F5F9FC"/>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A269E-B6C0-47B2-88C4-CB3F102ACB9F}" v="124" dt="2020-09-16T01:10:55.852"/>
    <p1510:client id="{EAB5FBBB-CB06-18E5-6D11-F25B05AB3BC1}" v="109" dt="2020-09-15T21:59:43.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54926" autoAdjust="0"/>
  </p:normalViewPr>
  <p:slideViewPr>
    <p:cSldViewPr snapToGrid="0">
      <p:cViewPr varScale="1">
        <p:scale>
          <a:sx n="48" d="100"/>
          <a:sy n="48" d="100"/>
        </p:scale>
        <p:origin x="180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data-tools/demo/hhp/#/?measures=HI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ensus.gov/data-tools/demo/hhp/#/?measures=HI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publicintegrity.org/health/coronavirus-and-inequality/communities-of-color-homes-coronavirus-evictions-moratoriums-lift/" TargetMode="External"/><Relationship Id="rId4" Type="http://schemas.openxmlformats.org/officeDocument/2006/relationships/hyperlink" Target="https://data.census.gov/cedsci/table?t=Owner%2FRenter%20%28Householder%29%20Characteristics&amp;tid=ACSST1Y2018.S2502&amp;hidePreview=false&amp;vintage=2018"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ensus.gov/data-tools/demo/hhp/#/?measures=HI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ensus.gov/data-tools/demo/hhp/#/?measures=HI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lihc.org/national-eviction-moratoriu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washingtonpost.com/business/2020/08/06/trump-eviction-moratorium" TargetMode="External"/><Relationship Id="rId5" Type="http://schemas.openxmlformats.org/officeDocument/2006/relationships/hyperlink" Target="https://mailchi.mp/nlihc.org/cta_090420-1202466?e=168ba82720" TargetMode="External"/><Relationship Id="rId4" Type="http://schemas.openxmlformats.org/officeDocument/2006/relationships/hyperlink" Target="https://www.cdc.gov/coronavirus/2019-ncov/downloads/declaration-form.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co/fu8nJp83pg?amp=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pestakeholder.org/" TargetMode="External"/><Relationship Id="rId5" Type="http://schemas.openxmlformats.org/officeDocument/2006/relationships/hyperlink" Target="https://www.bloomberg.com/news/articles/2020-09-01/white-house-says-cdc-will-halt-evictions-using-quarantine-rules" TargetMode="External"/><Relationship Id="rId4" Type="http://schemas.openxmlformats.org/officeDocument/2006/relationships/hyperlink" Target="https://www.politico.com/news/2020/09/11/trump-eviction-ban-hurts-landlords-4127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roblemsolverscaucus-gottheimer.house.gov/sites/problemsolverscaucus.house.gov/files/wysiwyg_uploaded/PSC%20March%20to%20Common%20Ground%20COVID%20Framework%209.15.20.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ytimes.com/2020/09/15/us/politics/bipartisan-stimulus-bill.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olitico.com/news/2020/08/04/gop-lawmakers-tenant-protection-mass-evictions-391569"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kpax.com/news/national/coronavirus/key-gop-senator-joins-dems-in-pushing-for-food-stamps-in-stimulus-packag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litico.com/news/2020/08/04/gop-lawmakers-tenant-protection-mass-evictions-39156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kpax.com/news/national/coronavirus/key-gop-senator-joins-dems-in-pushing-for-food-stamps-in-stimulus-packag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witter.com/BLS_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https://www.census.gov/newsroom/press-kits/2020/income-poverty.html</a:t>
            </a:r>
          </a:p>
          <a:p>
            <a:endParaRPr lang="en-US" dirty="0"/>
          </a:p>
          <a:p>
            <a:r>
              <a:rPr lang="en-US" sz="1200" b="0" i="0" kern="1200" dirty="0">
                <a:solidFill>
                  <a:schemeClr val="tx1"/>
                </a:solidFill>
                <a:effectLst/>
                <a:latin typeface="+mn-lt"/>
                <a:ea typeface="+mn-ea"/>
                <a:cs typeface="+mn-cs"/>
              </a:rPr>
              <a:t>These numbers bear little resemblance to today’s hardships – during the recession and pandemic. Households’ circumstances differ sharply now from those reflected in the 2019 data. I’ll get into it in more detail later.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Poverty also dropped in 2019, the last year before the current recession. But there were deep racial disparities, and these are unquestionably deepening further as a result of the recession.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Much more recent Census Bureau data show that as of late August 2020, more than 22 million adults were in households that lacked sufficient food the previous week and millions of renters had fallen behind on rent. 8/</a:t>
            </a:r>
          </a:p>
          <a:p>
            <a:endParaRPr lang="en-US" dirty="0"/>
          </a:p>
          <a:p>
            <a:r>
              <a:rPr lang="en-US" dirty="0"/>
              <a:t>FYI re data from Bob G CBPP: </a:t>
            </a:r>
            <a:r>
              <a:rPr lang="en-US" sz="1200" b="0" i="0" kern="1200" dirty="0">
                <a:solidFill>
                  <a:schemeClr val="tx1"/>
                </a:solidFill>
                <a:effectLst/>
                <a:latin typeface="+mn-lt"/>
                <a:ea typeface="+mn-ea"/>
                <a:cs typeface="+mn-cs"/>
              </a:rPr>
              <a:t>The income and poverty data, by contrast, come from the Current Population Survey (CPS), and their reliability is compromised because Census chiefly surveyed households for the CPS in March, as the pandemic was hitting. 4/</a:t>
            </a:r>
          </a:p>
          <a:p>
            <a:pPr rtl="0"/>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Necessary changes, including suspending in-person interviews, sharply reduced response rates in the survey — especially among lower-income households, which caused the results to overstate the rise in median income and the decline in poverty. 5/</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We will see poverty and income data from the ACS on Thursday, which will be more reliable. 6/</a:t>
            </a:r>
          </a:p>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a:p>
        </p:txBody>
      </p:sp>
    </p:spTree>
    <p:extLst>
      <p:ext uri="{BB962C8B-B14F-4D97-AF65-F5344CB8AC3E}">
        <p14:creationId xmlns:p14="http://schemas.microsoft.com/office/powerpoint/2010/main" val="28188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new data from the Census Household Pulse Survey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Census Bureau released the first wave of results from Phase 2 of their Household Pulse Survey on September 9, and the responses reveal that many renters continue to struggle to afford their housing. The survey, conducted August 19 through August 31, indicates that 15% of renters are behind on paying their rent. Most of those who have fallen behind are low-income renters.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1/5 renter with incomes under $35k not caught up, now every 2 weeks, now asks if “caught up on rent”. 19% renters said didn’t pay July rent on time, now 15% say “not caught up”. </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12</a:t>
            </a:fld>
            <a:endParaRPr lang="en-US"/>
          </a:p>
        </p:txBody>
      </p:sp>
    </p:spTree>
    <p:extLst>
      <p:ext uri="{BB962C8B-B14F-4D97-AF65-F5344CB8AC3E}">
        <p14:creationId xmlns:p14="http://schemas.microsoft.com/office/powerpoint/2010/main" val="29247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Visual source: pending NLIHC blogpost, used with permission, based on </a:t>
            </a:r>
            <a:r>
              <a:rPr lang="en-US" sz="1200" u="sng" kern="1200">
                <a:solidFill>
                  <a:schemeClr val="tx1"/>
                </a:solidFill>
                <a:effectLst/>
                <a:latin typeface="+mn-lt"/>
                <a:ea typeface="+mn-ea"/>
                <a:cs typeface="+mn-cs"/>
                <a:hlinkClick r:id="rId3"/>
              </a:rPr>
              <a:t>new data from the Census Household Pulse Survey</a:t>
            </a:r>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Due to the United State’s legacy of racist housing policies, Black families and other people of color are more likely to be renters. It is estimated that </a:t>
            </a:r>
            <a:r>
              <a:rPr lang="en-US" sz="1200" b="0" i="0" u="none" strike="noStrike" kern="1200">
                <a:solidFill>
                  <a:schemeClr val="tx1"/>
                </a:solidFill>
                <a:effectLst/>
                <a:latin typeface="+mn-lt"/>
                <a:ea typeface="+mn-ea"/>
                <a:cs typeface="+mn-cs"/>
                <a:hlinkClick r:id="rId4"/>
              </a:rPr>
              <a:t>59 percent of Black-occupied housing units are rented compared to only 28 percent of white-occupied housing units</a:t>
            </a:r>
            <a:r>
              <a:rPr lang="en-US" sz="1200" b="0" i="0" kern="1200">
                <a:solidFill>
                  <a:schemeClr val="tx1"/>
                </a:solidFill>
                <a:effectLst/>
                <a:latin typeface="+mn-lt"/>
                <a:ea typeface="+mn-ea"/>
                <a:cs typeface="+mn-cs"/>
              </a:rPr>
              <a:t>. Even before the pandemic, Black, Latino, and immigrant renters were struggling to afford housing in the United States and </a:t>
            </a:r>
            <a:r>
              <a:rPr lang="en-US" sz="1200" b="0" i="0" u="none" strike="noStrike" kern="1200">
                <a:solidFill>
                  <a:schemeClr val="tx1"/>
                </a:solidFill>
                <a:effectLst/>
                <a:latin typeface="+mn-lt"/>
                <a:ea typeface="+mn-ea"/>
                <a:cs typeface="+mn-cs"/>
                <a:hlinkClick r:id="rId5"/>
              </a:rPr>
              <a:t>more likely to face evictions</a:t>
            </a:r>
            <a:r>
              <a:rPr lang="en-US" sz="1200" b="0" i="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Renters of color are more likely to be struggling to catch up on rent payments. A greater share of Latino, Black, and Asian renters are behind on their rent (Figure 1). While 11% of white renters are behind, 19% of Asian renters, 20% of Latino renters, and 23% of Black renters are behind. Before the pandemic, people of color were already more likely than white people to be severely housing cost-burdened, paying more than half of their incomes on housing costs, and they were more likely to be extremely low-income renters. </a:t>
            </a: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13</a:t>
            </a:fld>
            <a:endParaRPr lang="en-US"/>
          </a:p>
        </p:txBody>
      </p:sp>
    </p:spTree>
    <p:extLst>
      <p:ext uri="{BB962C8B-B14F-4D97-AF65-F5344CB8AC3E}">
        <p14:creationId xmlns:p14="http://schemas.microsoft.com/office/powerpoint/2010/main" val="106642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Visual source: pending NLIHC blogpost, used with permission, based on </a:t>
            </a:r>
            <a:r>
              <a:rPr lang="en-US" sz="1200" u="sng" kern="1200" dirty="0">
                <a:solidFill>
                  <a:schemeClr val="tx1"/>
                </a:solidFill>
                <a:effectLst/>
                <a:latin typeface="+mn-lt"/>
                <a:ea typeface="+mn-ea"/>
                <a:cs typeface="+mn-cs"/>
                <a:hlinkClick r:id="rId3"/>
              </a:rPr>
              <a:t>new data from the Census Household Pulse Survey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Thirty-two percent of all respondents—including renters and homeowners—found it very or somewhat difficult to pay for their usual household expenses in the prior seven days. These usual expenses include food, rent and mortgage payments, car payments, medical expenses, and student loans, among other things. Over half (54%) of people with household incomes below $35,000 found it very or somewhat difficult to pay for these expenses. Twenty-six percent of white respondents, 30% of Asians, 44% of Latinos, and 46% of Blacks reported it was very or somewhat difficult (Figure 3). If “the rent eats first,” low-income renters who are currently paying their rent may be able to do so only because they are cutting back and struggling to pay for food, medical care, transportation, and other necessities. </a:t>
            </a:r>
          </a:p>
        </p:txBody>
      </p:sp>
      <p:sp>
        <p:nvSpPr>
          <p:cNvPr id="4" name="Slide Number Placeholder 3"/>
          <p:cNvSpPr>
            <a:spLocks noGrp="1"/>
          </p:cNvSpPr>
          <p:nvPr>
            <p:ph type="sldNum" sz="quarter" idx="5"/>
          </p:nvPr>
        </p:nvSpPr>
        <p:spPr/>
        <p:txBody>
          <a:bodyPr/>
          <a:lstStyle/>
          <a:p>
            <a:fld id="{C5EB412F-BD62-4D23-A74D-7CDB5EF1780C}" type="slidenum">
              <a:rPr lang="en-US" smtClean="0"/>
              <a:t>14</a:t>
            </a:fld>
            <a:endParaRPr lang="en-US"/>
          </a:p>
        </p:txBody>
      </p:sp>
    </p:spTree>
    <p:extLst>
      <p:ext uri="{BB962C8B-B14F-4D97-AF65-F5344CB8AC3E}">
        <p14:creationId xmlns:p14="http://schemas.microsoft.com/office/powerpoint/2010/main" val="330491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new data from the Census Household Pulse Survey</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 of July renters said no confidence, now 27% little/no confidence and 39% of low-income renters = surprising improvements (but could be about responding rates… longer survey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15</a:t>
            </a:fld>
            <a:endParaRPr lang="en-US"/>
          </a:p>
        </p:txBody>
      </p:sp>
    </p:spTree>
    <p:extLst>
      <p:ext uri="{BB962C8B-B14F-4D97-AF65-F5344CB8AC3E}">
        <p14:creationId xmlns:p14="http://schemas.microsoft.com/office/powerpoint/2010/main" val="23861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Visual source: pending NLIHC blogpost, used with permission.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fifth of renters with household incomes below $35,000 are not caught up on rent. Among renters who have experienced loss of employment income, nearly 22% have already fallen behind. If renters experiencing loss of income have been paying the rent using dwindling savings or credit cards, that share may continue to rise. Among renters who reported they were not caught up on rent, 47% said it was very or somewhat likely they would be forced to leave their home in the next two months. A patchwork of local, state, and federal eviction moratoriums prevented this share from being even higher. Most of the renters who expected to be evicted had household incomes below $35,000 (Figure 2).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16</a:t>
            </a:fld>
            <a:endParaRPr lang="en-US"/>
          </a:p>
        </p:txBody>
      </p:sp>
    </p:spTree>
    <p:extLst>
      <p:ext uri="{BB962C8B-B14F-4D97-AF65-F5344CB8AC3E}">
        <p14:creationId xmlns:p14="http://schemas.microsoft.com/office/powerpoint/2010/main" val="290110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September 1 CDC national eviction moratorium to prevent the spread of COVID-19 – an important step to keep renters housed short-term through the end of the year. </a:t>
            </a:r>
            <a:r>
              <a:rPr lang="en-US" sz="1200" kern="1200" dirty="0">
                <a:solidFill>
                  <a:schemeClr val="tx1"/>
                </a:solidFill>
                <a:effectLst/>
                <a:latin typeface="+mn-lt"/>
                <a:ea typeface="+mn-ea"/>
                <a:cs typeface="+mn-cs"/>
              </a:rPr>
              <a:t>As I noted Saturday, your work to build pressure on Congress – via 200 media pieces on housing, hundreds of lobby meetings with 41/50 Congressional delegations – helped make this happen.</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u="sng" kern="1200" dirty="0">
                <a:solidFill>
                  <a:schemeClr val="tx1"/>
                </a:solidFill>
                <a:effectLst/>
                <a:latin typeface="+mn-lt"/>
                <a:ea typeface="+mn-ea"/>
                <a:cs typeface="+mn-cs"/>
                <a:hlinkClick r:id="rId3"/>
              </a:rPr>
              <a:t>recent CDC eviction moratorium</a:t>
            </a:r>
            <a:r>
              <a:rPr lang="en-US" sz="1200" kern="1200" dirty="0">
                <a:solidFill>
                  <a:schemeClr val="tx1"/>
                </a:solidFill>
                <a:effectLst/>
                <a:latin typeface="+mn-lt"/>
                <a:ea typeface="+mn-ea"/>
                <a:cs typeface="+mn-cs"/>
              </a:rPr>
              <a:t>, in effect until the end of 2020, protects most, but not all, renters from eviction. It does not cover renters struggling to pay their rent before the pandemic who have not experienced a loss of income. For renters already behind on rent, many will not be able to pay their debts by October.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Renters must fill out </a:t>
            </a:r>
            <a:r>
              <a:rPr lang="en-US" dirty="0">
                <a:hlinkClick r:id="rId4"/>
              </a:rPr>
              <a:t>this form</a:t>
            </a:r>
            <a:r>
              <a:rPr lang="en-US" dirty="0"/>
              <a:t> and submit to their landlords (</a:t>
            </a:r>
            <a:r>
              <a:rPr lang="en-US" dirty="0">
                <a:hlinkClick r:id="rId5"/>
              </a:rPr>
              <a:t>NLIHC has more resources</a:t>
            </a:r>
            <a:r>
              <a:rPr lang="en-US" dirty="0"/>
              <a:t> for renters) in order to be protected. </a:t>
            </a:r>
            <a:r>
              <a:rPr lang="en-US" sz="1200" kern="1200" dirty="0">
                <a:solidFill>
                  <a:schemeClr val="tx1"/>
                </a:solidFill>
                <a:effectLst/>
                <a:latin typeface="+mn-lt"/>
                <a:ea typeface="+mn-ea"/>
                <a:cs typeface="+mn-cs"/>
              </a:rPr>
              <a:t>Even covered renters, however, will continue to accumulate back rent and late fees, absent sufficient rental assistance. Without this assistance, the nation will likely face a massive eviction crisis at the end of the moratorium. </a:t>
            </a:r>
            <a:r>
              <a:rPr lang="en-US" dirty="0">
                <a:hlinkClick r:id="rId6"/>
              </a:rPr>
              <a:t>conservative economist Mark </a:t>
            </a:r>
            <a:r>
              <a:rPr lang="en-US" dirty="0" err="1">
                <a:hlinkClick r:id="rId6"/>
              </a:rPr>
              <a:t>Zandi</a:t>
            </a:r>
            <a:r>
              <a:rPr lang="en-US" dirty="0">
                <a:hlinkClick r:id="rId6"/>
              </a:rPr>
              <a:t> of Moody’s analytics</a:t>
            </a:r>
            <a:r>
              <a:rPr lang="en-US" dirty="0"/>
              <a:t>: “Tenants already owe nearly $25 billion in back rent, which could reach $69.8 billion by the end of the year,"</a:t>
            </a:r>
          </a:p>
          <a:p>
            <a:endParaRPr lang="en-US" dirty="0"/>
          </a:p>
          <a:p>
            <a:r>
              <a:rPr lang="en-US" sz="1200" kern="1200" dirty="0">
                <a:solidFill>
                  <a:schemeClr val="tx1"/>
                </a:solidFill>
                <a:effectLst/>
                <a:latin typeface="+mn-lt"/>
                <a:ea typeface="+mn-ea"/>
                <a:cs typeface="+mn-cs"/>
              </a:rPr>
              <a:t>Moratorium is a move in the right direction but not a panacea. </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a:p>
        </p:txBody>
      </p:sp>
    </p:spTree>
    <p:extLst>
      <p:ext uri="{BB962C8B-B14F-4D97-AF65-F5344CB8AC3E}">
        <p14:creationId xmlns:p14="http://schemas.microsoft.com/office/powerpoint/2010/main" val="263818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kern="1200" dirty="0">
                <a:solidFill>
                  <a:schemeClr val="tx1"/>
                </a:solidFill>
                <a:effectLst/>
                <a:latin typeface="+mn-lt"/>
                <a:ea typeface="+mn-ea"/>
                <a:cs typeface="+mn-cs"/>
              </a:rPr>
              <a:t>Another important angle to keep in mind: Most landlords, especially smaller owners, can’t sustain a massive drop-off in rent payments. They could risk defaulting on their mortgages, missing insurance payments, or failing to pay city taxes, which could destabilize the broader community </a:t>
            </a:r>
            <a:r>
              <a:rPr lang="en-US" sz="1200" b="0" i="0" u="none" strike="noStrike" kern="1200" dirty="0">
                <a:solidFill>
                  <a:schemeClr val="tx1"/>
                </a:solidFill>
                <a:effectLst/>
                <a:latin typeface="+mn-lt"/>
                <a:ea typeface="+mn-ea"/>
                <a:cs typeface="+mn-cs"/>
                <a:hlinkClick r:id="rId3" tooltip="https://urbn.is/2K6xryy"/>
              </a:rPr>
              <a:t>https://urbn.is/2K6xryy</a:t>
            </a:r>
            <a:endParaRPr lang="en-US" sz="1200" b="0" i="0" u="none" strike="noStrike" kern="1200" dirty="0">
              <a:solidFill>
                <a:schemeClr val="tx1"/>
              </a:solidFill>
              <a:effectLst/>
              <a:latin typeface="+mn-lt"/>
              <a:ea typeface="+mn-ea"/>
              <a:cs typeface="+mn-cs"/>
            </a:endParaRPr>
          </a:p>
          <a:p>
            <a:pPr>
              <a:defRPr/>
            </a:pPr>
            <a:endParaRPr lang="en-US" sz="1200" b="0" i="0" u="none" strike="noStrike"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hlinkClick r:id="rId4"/>
              </a:rPr>
              <a:t>this article about the impact of the pandemic on landlords</a:t>
            </a:r>
            <a:r>
              <a:rPr lang="en-US" sz="1200" kern="1200" dirty="0">
                <a:solidFill>
                  <a:schemeClr val="tx1"/>
                </a:solidFill>
                <a:effectLst/>
                <a:latin typeface="+mn-lt"/>
                <a:ea typeface="+mn-ea"/>
                <a:cs typeface="+mn-cs"/>
              </a:rPr>
              <a:t> to further illustrate the dire need for rental assistance. </a:t>
            </a:r>
          </a:p>
          <a:p>
            <a:pPr>
              <a:defRPr/>
            </a:pP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BTW, </a:t>
            </a:r>
            <a:r>
              <a:rPr lang="en-US" sz="1200" b="0" i="0" kern="1200" dirty="0">
                <a:solidFill>
                  <a:schemeClr val="tx1"/>
                </a:solidFill>
                <a:effectLst/>
                <a:latin typeface="+mn-lt"/>
                <a:ea typeface="+mn-ea"/>
                <a:cs typeface="+mn-cs"/>
              </a:rPr>
              <a:t>Eviction filings by big institutional landlords have surged following Trump's announced moratorium https://www.bloomberg.com/news/articles/2020-09-14/eviction-filings-by-big-landlords-surged-after-trump-issued-ban via @business. Big landlords increased the number of eviction cases they filed after President Donald Trump announced his recent </a:t>
            </a:r>
            <a:r>
              <a:rPr lang="en-US" sz="1200" b="0" i="0" u="none" strike="noStrike" kern="1200" dirty="0">
                <a:solidFill>
                  <a:schemeClr val="tx1"/>
                </a:solidFill>
                <a:effectLst/>
                <a:latin typeface="+mn-lt"/>
                <a:ea typeface="+mn-ea"/>
                <a:cs typeface="+mn-cs"/>
                <a:hlinkClick r:id="rId5" tooltip="White House Says CDC Will Halt Evictions Using Quarantine Rules"/>
              </a:rPr>
              <a:t>moratorium</a:t>
            </a:r>
            <a:r>
              <a:rPr lang="en-US" sz="1200" b="0" i="0" kern="1200" dirty="0">
                <a:solidFill>
                  <a:schemeClr val="tx1"/>
                </a:solidFill>
                <a:effectLst/>
                <a:latin typeface="+mn-lt"/>
                <a:ea typeface="+mn-ea"/>
                <a:cs typeface="+mn-cs"/>
              </a:rPr>
              <a:t>, signaling the struggle tenants face getting protection from the federal order.</a:t>
            </a:r>
          </a:p>
          <a:p>
            <a:pPr fontAlgn="base"/>
            <a:r>
              <a:rPr lang="en-US" sz="1200" b="0" i="0" kern="1200" dirty="0">
                <a:solidFill>
                  <a:schemeClr val="tx1"/>
                </a:solidFill>
                <a:effectLst/>
                <a:latin typeface="+mn-lt"/>
                <a:ea typeface="+mn-ea"/>
                <a:cs typeface="+mn-cs"/>
              </a:rPr>
              <a:t>Institutional landlords filed more than 900 eviction cases across eight metropolitan areas from Sept. 2 to Sept. 8, according to data compiled by </a:t>
            </a:r>
            <a:r>
              <a:rPr lang="en-US" sz="1200" b="0" i="0" u="none" strike="noStrike" kern="1200" dirty="0">
                <a:solidFill>
                  <a:schemeClr val="tx1"/>
                </a:solidFill>
                <a:effectLst/>
                <a:latin typeface="+mn-lt"/>
                <a:ea typeface="+mn-ea"/>
                <a:cs typeface="+mn-cs"/>
                <a:hlinkClick r:id="rId6" tooltip="website"/>
              </a:rPr>
              <a:t>Private Equity Stakeholder Project</a:t>
            </a:r>
            <a:r>
              <a:rPr lang="en-US" sz="1200" b="0" i="0" kern="1200" dirty="0">
                <a:solidFill>
                  <a:schemeClr val="tx1"/>
                </a:solidFill>
                <a:effectLst/>
                <a:latin typeface="+mn-lt"/>
                <a:ea typeface="+mn-ea"/>
                <a:cs typeface="+mn-cs"/>
              </a:rPr>
              <a:t>, an activist group partly funded by organized labor. Landlords filed 165 cases in the same markets during the week of Aug. 3.</a:t>
            </a:r>
          </a:p>
          <a:p>
            <a:pPr>
              <a:defRPr/>
            </a:pPr>
            <a:endParaRPr lang="en-US" sz="1200" b="0" i="0" u="none" strike="noStrike" kern="1200" dirty="0">
              <a:solidFill>
                <a:schemeClr val="tx1"/>
              </a:solidFill>
              <a:effectLst/>
              <a:latin typeface="+mn-lt"/>
              <a:ea typeface="+mn-ea"/>
              <a:cs typeface="+mn-cs"/>
            </a:endParaRPr>
          </a:p>
          <a:p>
            <a:pPr>
              <a:defRPr/>
            </a:pPr>
            <a:endParaRPr lang="en-US" sz="1200" b="0" i="0" u="none" strike="noStrike" kern="1200" dirty="0">
              <a:solidFill>
                <a:schemeClr val="tx1"/>
              </a:solidFill>
              <a:effectLst/>
              <a:latin typeface="+mn-lt"/>
              <a:ea typeface="+mn-ea"/>
              <a:cs typeface="+mn-cs"/>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a:p>
        </p:txBody>
      </p:sp>
    </p:spTree>
    <p:extLst>
      <p:ext uri="{BB962C8B-B14F-4D97-AF65-F5344CB8AC3E}">
        <p14:creationId xmlns:p14="http://schemas.microsoft.com/office/powerpoint/2010/main" val="4217564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unless something dramatically changes, on track to see no COVID Relief until 2021. Urgency mostly about getting to vote for things (not getting stuff done): many House Dems pushed today to vote for something else (Pelosi reminded that has come down from HEROES... but pledge to walked back by Pelosi and Hoyer this afternoon), and see McConnell vote last week. </a:t>
            </a:r>
            <a:r>
              <a:rPr lang="en-US" dirty="0"/>
              <a:t>https://www.politico.com/news/2020/09/15/nancy-pelosi-house-coronavirus-deal-415112 </a:t>
            </a:r>
            <a:endParaRPr lang="en-US"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hlinkClick r:id="rId3"/>
            </a:endParaRPr>
          </a:p>
          <a:p>
            <a:r>
              <a:rPr lang="en-US" sz="1200" u="sng" kern="1200" dirty="0">
                <a:solidFill>
                  <a:schemeClr val="tx1"/>
                </a:solidFill>
                <a:effectLst/>
                <a:latin typeface="+mn-lt"/>
                <a:ea typeface="+mn-ea"/>
                <a:cs typeface="+mn-cs"/>
                <a:hlinkClick r:id="rId3"/>
              </a:rPr>
              <a:t>Problem Solvers proposal</a:t>
            </a:r>
            <a:r>
              <a:rPr lang="en-US" sz="1200" kern="1200" dirty="0">
                <a:solidFill>
                  <a:schemeClr val="tx1"/>
                </a:solidFill>
                <a:effectLst/>
                <a:latin typeface="+mn-lt"/>
                <a:ea typeface="+mn-ea"/>
                <a:cs typeface="+mn-cs"/>
              </a:rPr>
              <a:t> includes $25 </a:t>
            </a:r>
            <a:r>
              <a:rPr lang="en-US" sz="1200" kern="1200" dirty="0" err="1">
                <a:solidFill>
                  <a:schemeClr val="tx1"/>
                </a:solidFill>
                <a:effectLst/>
                <a:latin typeface="+mn-lt"/>
                <a:ea typeface="+mn-ea"/>
                <a:cs typeface="+mn-cs"/>
              </a:rPr>
              <a:t>bil</a:t>
            </a:r>
            <a:r>
              <a:rPr lang="en-US" sz="1200" kern="1200" dirty="0">
                <a:solidFill>
                  <a:schemeClr val="tx1"/>
                </a:solidFill>
                <a:effectLst/>
                <a:latin typeface="+mn-lt"/>
                <a:ea typeface="+mn-ea"/>
                <a:cs typeface="+mn-cs"/>
              </a:rPr>
              <a:t> for emergency rental assistance until Jan 2021 (= $84 </a:t>
            </a:r>
            <a:r>
              <a:rPr lang="en-US" sz="1200" kern="1200" dirty="0" err="1">
                <a:solidFill>
                  <a:schemeClr val="tx1"/>
                </a:solidFill>
                <a:effectLst/>
                <a:latin typeface="+mn-lt"/>
                <a:ea typeface="+mn-ea"/>
                <a:cs typeface="+mn-cs"/>
              </a:rPr>
              <a:t>bil</a:t>
            </a:r>
            <a:r>
              <a:rPr lang="en-US" sz="1200" kern="1200" dirty="0">
                <a:solidFill>
                  <a:schemeClr val="tx1"/>
                </a:solidFill>
                <a:effectLst/>
                <a:latin typeface="+mn-lt"/>
                <a:ea typeface="+mn-ea"/>
                <a:cs typeface="+mn-cs"/>
              </a:rPr>
              <a:t> for 12 months so close to $100 </a:t>
            </a:r>
            <a:r>
              <a:rPr lang="en-US" sz="1200" kern="1200" dirty="0" err="1">
                <a:solidFill>
                  <a:schemeClr val="tx1"/>
                </a:solidFill>
                <a:effectLst/>
                <a:latin typeface="+mn-lt"/>
                <a:ea typeface="+mn-ea"/>
                <a:cs typeface="+mn-cs"/>
              </a:rPr>
              <a:t>bil</a:t>
            </a:r>
            <a:r>
              <a:rPr lang="en-US" sz="1200" kern="1200" dirty="0">
                <a:solidFill>
                  <a:schemeClr val="tx1"/>
                </a:solidFill>
                <a:effectLst/>
                <a:latin typeface="+mn-lt"/>
                <a:ea typeface="+mn-ea"/>
                <a:cs typeface="+mn-cs"/>
              </a:rPr>
              <a:t>), good to have GOP on record. (above) this wont move forward but adds pressure on Congress. NYT: </a:t>
            </a:r>
            <a:r>
              <a:rPr lang="en-US" sz="1200" u="sng" kern="1200" dirty="0">
                <a:solidFill>
                  <a:schemeClr val="tx1"/>
                </a:solidFill>
                <a:effectLst/>
                <a:latin typeface="+mn-lt"/>
                <a:ea typeface="+mn-ea"/>
                <a:cs typeface="+mn-cs"/>
                <a:hlinkClick r:id="rId4"/>
              </a:rPr>
              <a:t>https://www.nytimes.com/2020/09/15/us/politics/bipartisan-stimulus-bill.html</a:t>
            </a:r>
            <a:r>
              <a:rPr lang="en-US" sz="1200" kern="1200" dirty="0">
                <a:solidFill>
                  <a:schemeClr val="tx1"/>
                </a:solidFill>
                <a:effectLst/>
                <a:latin typeface="+mn-lt"/>
                <a:ea typeface="+mn-ea"/>
                <a:cs typeface="+mn-cs"/>
              </a:rPr>
              <a:t>.  No plan to bring any particular proposal to House floor, House Dem Chairs and Hoyer pushed back on Problem Solvers ($1.5 </a:t>
            </a:r>
            <a:r>
              <a:rPr lang="en-US" sz="1200" kern="1200" dirty="0" err="1">
                <a:solidFill>
                  <a:schemeClr val="tx1"/>
                </a:solidFill>
                <a:effectLst/>
                <a:latin typeface="+mn-lt"/>
                <a:ea typeface="+mn-ea"/>
                <a:cs typeface="+mn-cs"/>
              </a:rPr>
              <a:t>tril</a:t>
            </a:r>
            <a:r>
              <a:rPr lang="en-US" sz="1200" kern="1200" dirty="0">
                <a:solidFill>
                  <a:schemeClr val="tx1"/>
                </a:solidFill>
                <a:effectLst/>
                <a:latin typeface="+mn-lt"/>
                <a:ea typeface="+mn-ea"/>
                <a:cs typeface="+mn-cs"/>
              </a:rPr>
              <a:t>) – doesn’t go far enough, though better on fiscal relief/SNAP/rent than expected.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Meadows stuck at $1.3 while others like Mnuchin $1.5 </a:t>
            </a:r>
            <a:r>
              <a:rPr lang="en-US" sz="1200" kern="1200" dirty="0" err="1">
                <a:solidFill>
                  <a:schemeClr val="tx1"/>
                </a:solidFill>
                <a:effectLst/>
                <a:latin typeface="+mn-lt"/>
                <a:ea typeface="+mn-ea"/>
                <a:cs typeface="+mn-cs"/>
              </a:rPr>
              <a:t>tril</a:t>
            </a:r>
            <a:r>
              <a:rPr lang="en-US" sz="1200" kern="1200" dirty="0">
                <a:solidFill>
                  <a:schemeClr val="tx1"/>
                </a:solidFill>
                <a:effectLst/>
                <a:latin typeface="+mn-lt"/>
                <a:ea typeface="+mn-ea"/>
                <a:cs typeface="+mn-cs"/>
              </a:rPr>
              <a:t>. Failure not an option. Payroll tax Exec action is a disaster, Treasury can’t fix, if Trump wants a check with his name then he might push for a deal. </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19</a:t>
            </a:fld>
            <a:endParaRPr lang="en-US"/>
          </a:p>
        </p:txBody>
      </p:sp>
    </p:spTree>
    <p:extLst>
      <p:ext uri="{BB962C8B-B14F-4D97-AF65-F5344CB8AC3E}">
        <p14:creationId xmlns:p14="http://schemas.microsoft.com/office/powerpoint/2010/main" val="185861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a:t>It’s</a:t>
            </a:r>
            <a:r>
              <a:rPr lang="en-US" sz="1200" kern="1200">
                <a:solidFill>
                  <a:schemeClr val="tx1"/>
                </a:solidFill>
                <a:effectLst/>
                <a:latin typeface="+mn-lt"/>
                <a:ea typeface="+mn-ea"/>
                <a:cs typeface="+mn-cs"/>
              </a:rPr>
              <a:t> key that Congressional leadership hear from colleagues. this is an all hands-on deck moment. I know you’ve been working tirelessly to do just that over the last few months, but we feel we have to give it all we have (at least) one more time. </a:t>
            </a:r>
          </a:p>
          <a:p>
            <a:pPr>
              <a:lnSpc>
                <a:spcPct val="114000"/>
              </a:lnSpc>
              <a:spcAft>
                <a:spcPts val="600"/>
              </a:spcAft>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lang="en-US" sz="1200" b="1" kern="1200">
                <a:solidFill>
                  <a:schemeClr val="tx1"/>
                </a:solidFill>
                <a:effectLst/>
                <a:latin typeface="+mn-lt"/>
                <a:ea typeface="+mn-ea"/>
                <a:cs typeface="+mn-cs"/>
              </a:rPr>
              <a:t>Keep up the pressure, </a:t>
            </a:r>
            <a:r>
              <a:rPr lang="en-US" sz="1200" b="1">
                <a:latin typeface="Open Sans" panose="020B0606030504020204" pitchFamily="34" charset="0"/>
                <a:ea typeface="Open Sans" panose="020B0606030504020204" pitchFamily="34" charset="0"/>
                <a:cs typeface="Open Sans" panose="020B0606030504020204" pitchFamily="34" charset="0"/>
              </a:rPr>
              <a:t>urging Congress to pass a robust relief package</a:t>
            </a:r>
            <a:r>
              <a:rPr lang="en-US" sz="1200">
                <a:latin typeface="Open Sans" panose="020B0606030504020204" pitchFamily="34" charset="0"/>
                <a:ea typeface="Open Sans" panose="020B0606030504020204" pitchFamily="34" charset="0"/>
                <a:cs typeface="Open Sans" panose="020B0606030504020204" pitchFamily="34" charset="0"/>
              </a:rPr>
              <a:t>, and prioritize: </a:t>
            </a:r>
            <a:endParaRPr lang="en-US" sz="1200" kern="1200">
              <a:solidFill>
                <a:schemeClr val="tx1"/>
              </a:solidFill>
              <a:effectLst/>
              <a:latin typeface="+mn-lt"/>
              <a:ea typeface="+mn-ea"/>
              <a:cs typeface="+mn-cs"/>
            </a:endParaRPr>
          </a:p>
          <a:p>
            <a:pPr marL="342900" indent="-342900">
              <a:lnSpc>
                <a:spcPct val="114000"/>
              </a:lnSpc>
              <a:spcAft>
                <a:spcPts val="600"/>
              </a:spcAft>
              <a:buFont typeface="Arial" panose="020B0604020202020204" pitchFamily="34" charset="0"/>
              <a:buChar char="•"/>
            </a:pPr>
            <a:r>
              <a:rPr lang="en-US" sz="1200" b="1">
                <a:latin typeface="Open Sans"/>
                <a:ea typeface="Open Sans" panose="020B0606030504020204" pitchFamily="34" charset="0"/>
                <a:cs typeface="Open Sans" panose="020B0606030504020204" pitchFamily="34" charset="0"/>
              </a:rPr>
              <a:t>$100 billion in emergency rental assistance and a national eviction moratorium</a:t>
            </a:r>
            <a:r>
              <a:rPr lang="en-US" b="1">
                <a:latin typeface="Open Sans"/>
                <a:ea typeface="Open Sans" panose="020B0606030504020204" pitchFamily="34" charset="0"/>
                <a:cs typeface="Open Sans" panose="020B0606030504020204" pitchFamily="34" charset="0"/>
              </a:rPr>
              <a:t> </a:t>
            </a:r>
            <a:endParaRPr lang="en-US" sz="1200" b="1">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600"/>
              </a:spcAft>
              <a:buFont typeface="Arial" panose="020B0604020202020204" pitchFamily="34" charset="0"/>
              <a:buChar char="•"/>
            </a:pPr>
            <a:r>
              <a:rPr lang="en-US" b="1">
                <a:latin typeface="Open Sans"/>
                <a:ea typeface="Open Sans" panose="020B0606030504020204" pitchFamily="34" charset="0"/>
                <a:cs typeface="Open Sans" panose="020B0606030504020204" pitchFamily="34" charset="0"/>
              </a:rPr>
              <a:t>A boost</a:t>
            </a:r>
            <a:r>
              <a:rPr lang="en-US" sz="1200" b="1">
                <a:latin typeface="Open Sans"/>
                <a:ea typeface="Open Sans" panose="020B0606030504020204" pitchFamily="34" charset="0"/>
                <a:cs typeface="Open Sans" panose="020B0606030504020204" pitchFamily="34" charset="0"/>
              </a:rPr>
              <a:t> to the maximum SNAP benefit level by 15 percent</a:t>
            </a:r>
          </a:p>
          <a:p>
            <a:pPr marL="342900" indent="-342900">
              <a:lnSpc>
                <a:spcPct val="114000"/>
              </a:lnSpc>
              <a:spcAft>
                <a:spcPts val="600"/>
              </a:spcAft>
              <a:buFont typeface="Arial" panose="020B0604020202020204" pitchFamily="34" charset="0"/>
              <a:buChar char="•"/>
            </a:pPr>
            <a:endParaRPr lang="en-US" sz="1200" b="1">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600"/>
              </a:spcAft>
            </a:pPr>
            <a:r>
              <a:rPr lang="en-US">
                <a:latin typeface="Open Sans" panose="020B0606030504020204" pitchFamily="34" charset="0"/>
                <a:ea typeface="Open Sans" panose="020B0606030504020204" pitchFamily="34" charset="0"/>
                <a:cs typeface="Open Sans" panose="020B0606030504020204" pitchFamily="34" charset="0"/>
              </a:rPr>
              <a:t>We know here is bipartisan support for </a:t>
            </a:r>
            <a:r>
              <a:rPr lang="en-US">
                <a:latin typeface="Open Sans" panose="020B0606030504020204" pitchFamily="34" charset="0"/>
                <a:ea typeface="Open Sans" panose="020B0606030504020204" pitchFamily="34" charset="0"/>
                <a:cs typeface="Open Sans" panose="020B0606030504020204" pitchFamily="34" charset="0"/>
                <a:hlinkClick r:id="rId3"/>
              </a:rPr>
              <a:t>rental assistance</a:t>
            </a:r>
            <a:r>
              <a:rPr lang="en-US">
                <a:latin typeface="Open Sans" panose="020B0606030504020204" pitchFamily="34" charset="0"/>
                <a:ea typeface="Open Sans" panose="020B0606030504020204" pitchFamily="34" charset="0"/>
                <a:cs typeface="Open Sans" panose="020B0606030504020204" pitchFamily="34" charset="0"/>
              </a:rPr>
              <a:t> and an </a:t>
            </a:r>
            <a:r>
              <a:rPr lang="en-US">
                <a:latin typeface="Open Sans" panose="020B0606030504020204" pitchFamily="34" charset="0"/>
                <a:ea typeface="Open Sans" panose="020B0606030504020204" pitchFamily="34" charset="0"/>
                <a:cs typeface="Open Sans" panose="020B0606030504020204" pitchFamily="34" charset="0"/>
                <a:hlinkClick r:id="rId4"/>
              </a:rPr>
              <a:t>increase in SNAP benefits</a:t>
            </a:r>
            <a:r>
              <a:rPr lang="en-US">
                <a:latin typeface="Open Sans" panose="020B0606030504020204" pitchFamily="34" charset="0"/>
                <a:ea typeface="Open Sans" panose="020B0606030504020204" pitchFamily="34" charset="0"/>
                <a:cs typeface="Open Sans" panose="020B0606030504020204" pitchFamily="34" charset="0"/>
              </a:rPr>
              <a:t> – which you all have played a key role in creating -- but we need Congress to pass a robust relief package to ensure we help families keep a roof over their heads and food on the table. </a:t>
            </a:r>
          </a:p>
          <a:p>
            <a:pPr>
              <a:lnSpc>
                <a:spcPct val="114000"/>
              </a:lnSpc>
              <a:spcAft>
                <a:spcPts val="600"/>
              </a:spcAft>
            </a:pP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600"/>
              </a:spcAft>
            </a:pPr>
            <a:r>
              <a:rPr lang="en-US" sz="1400" b="1">
                <a:latin typeface="Open Sans" panose="020B0606030504020204" pitchFamily="34" charset="0"/>
                <a:ea typeface="Open Sans" panose="020B0606030504020204" pitchFamily="34" charset="0"/>
                <a:cs typeface="Open Sans" panose="020B0606030504020204" pitchFamily="34" charset="0"/>
              </a:rPr>
              <a:t>TAKE ACTION</a:t>
            </a:r>
            <a:r>
              <a:rPr lang="en-US" sz="140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Aft>
                <a:spcPts val="600"/>
              </a:spcAft>
              <a:buAutoNum type="arabicPeriod"/>
            </a:pPr>
            <a:r>
              <a:rPr lang="en-US" sz="1400">
                <a:latin typeface="Open Sans" panose="020B0606030504020204" pitchFamily="34" charset="0"/>
                <a:ea typeface="Open Sans" panose="020B0606030504020204" pitchFamily="34" charset="0"/>
                <a:cs typeface="Open Sans" panose="020B0606030504020204" pitchFamily="34" charset="0"/>
              </a:rPr>
              <a:t>forward our email alert to your Action Network today</a:t>
            </a:r>
          </a:p>
          <a:p>
            <a:pPr marL="342900" indent="-342900">
              <a:lnSpc>
                <a:spcPct val="114000"/>
              </a:lnSpc>
              <a:spcAft>
                <a:spcPts val="600"/>
              </a:spcAft>
              <a:buAutoNum type="arabicPeriod"/>
            </a:pPr>
            <a:r>
              <a:rPr lang="en-US" sz="1400">
                <a:latin typeface="Open Sans" panose="020B0606030504020204" pitchFamily="34" charset="0"/>
                <a:ea typeface="Open Sans" panose="020B0606030504020204" pitchFamily="34" charset="0"/>
                <a:cs typeface="Open Sans" panose="020B0606030504020204" pitchFamily="34" charset="0"/>
              </a:rPr>
              <a:t>Circle back to aides directly (especially Senate GOP)</a:t>
            </a:r>
          </a:p>
          <a:p>
            <a:pPr marL="342900" indent="-342900">
              <a:lnSpc>
                <a:spcPct val="114000"/>
              </a:lnSpc>
              <a:spcAft>
                <a:spcPts val="600"/>
              </a:spcAft>
              <a:buAutoNum type="arabicPeriod"/>
            </a:pPr>
            <a:r>
              <a:rPr lang="en-US" sz="1400">
                <a:latin typeface="Open Sans" panose="020B0606030504020204" pitchFamily="34" charset="0"/>
                <a:ea typeface="Open Sans" panose="020B0606030504020204" pitchFamily="34" charset="0"/>
                <a:cs typeface="Open Sans" panose="020B0606030504020204" pitchFamily="34" charset="0"/>
              </a:rPr>
              <a:t>mark your calendars for a National Call-In Day Wednesday.</a:t>
            </a:r>
          </a:p>
          <a:p>
            <a:pPr>
              <a:lnSpc>
                <a:spcPct val="114000"/>
              </a:lnSpc>
              <a:spcAft>
                <a:spcPts val="600"/>
              </a:spcAft>
            </a:pPr>
            <a:r>
              <a:rPr lang="en-US">
                <a:latin typeface="Open Sans"/>
                <a:ea typeface="Open Sans" panose="020B0606030504020204" pitchFamily="34" charset="0"/>
                <a:cs typeface="Open Sans" panose="020B0606030504020204" pitchFamily="34" charset="0"/>
              </a:rPr>
              <a:t>AND leverage all your </a:t>
            </a:r>
            <a:r>
              <a:rPr lang="en-US" sz="1200" b="0">
                <a:latin typeface="Open Sans"/>
                <a:ea typeface="Open Sans" panose="020B0606030504020204" pitchFamily="34" charset="0"/>
                <a:cs typeface="Open Sans" panose="020B0606030504020204" pitchFamily="34" charset="0"/>
              </a:rPr>
              <a:t>letters to the </a:t>
            </a:r>
            <a:r>
              <a:rPr lang="en-US">
                <a:latin typeface="Open Sans"/>
                <a:ea typeface="Open Sans" panose="020B0606030504020204" pitchFamily="34" charset="0"/>
                <a:cs typeface="Open Sans" panose="020B0606030504020204" pitchFamily="34" charset="0"/>
              </a:rPr>
              <a:t>editor – later in this call we’ll dive into a training on how to get media published and hear from some </a:t>
            </a:r>
            <a:r>
              <a:rPr lang="en-US" err="1">
                <a:latin typeface="Open Sans"/>
                <a:ea typeface="Open Sans" panose="020B0606030504020204" pitchFamily="34" charset="0"/>
                <a:cs typeface="Open Sans" panose="020B0606030504020204" pitchFamily="34" charset="0"/>
              </a:rPr>
              <a:t>RESULTSers</a:t>
            </a:r>
            <a:r>
              <a:rPr lang="en-US">
                <a:latin typeface="Open Sans"/>
                <a:ea typeface="Open Sans" panose="020B0606030504020204" pitchFamily="34" charset="0"/>
                <a:cs typeface="Open Sans" panose="020B0606030504020204" pitchFamily="34" charset="0"/>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20</a:t>
            </a:fld>
            <a:endParaRPr lang="en-US"/>
          </a:p>
        </p:txBody>
      </p:sp>
    </p:spTree>
    <p:extLst>
      <p:ext uri="{BB962C8B-B14F-4D97-AF65-F5344CB8AC3E}">
        <p14:creationId xmlns:p14="http://schemas.microsoft.com/office/powerpoint/2010/main" val="186587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600"/>
              </a:spcAft>
            </a:pPr>
            <a:r>
              <a:rPr lang="en-US"/>
              <a:t>It’s</a:t>
            </a:r>
            <a:r>
              <a:rPr lang="en-US" sz="1200" kern="1200">
                <a:solidFill>
                  <a:schemeClr val="tx1"/>
                </a:solidFill>
                <a:effectLst/>
                <a:latin typeface="+mn-lt"/>
                <a:ea typeface="+mn-ea"/>
                <a:cs typeface="+mn-cs"/>
              </a:rPr>
              <a:t> key that Congressional leadership hear from colleagues. this is an all hands-on deck moment. I know you’ve been working tirelessly to do just that over the last few months, but we feel we have to give it all we have (at least) one more time. </a:t>
            </a:r>
          </a:p>
          <a:p>
            <a:pPr>
              <a:lnSpc>
                <a:spcPct val="114000"/>
              </a:lnSpc>
              <a:spcAft>
                <a:spcPts val="600"/>
              </a:spcAft>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14000"/>
              </a:lnSpc>
              <a:spcBef>
                <a:spcPts val="0"/>
              </a:spcBef>
              <a:spcAft>
                <a:spcPts val="600"/>
              </a:spcAft>
              <a:buClrTx/>
              <a:buSzTx/>
              <a:buFontTx/>
              <a:buNone/>
              <a:tabLst/>
              <a:defRPr/>
            </a:pPr>
            <a:r>
              <a:rPr lang="en-US" sz="1200" b="1" kern="1200">
                <a:solidFill>
                  <a:schemeClr val="tx1"/>
                </a:solidFill>
                <a:effectLst/>
                <a:latin typeface="+mn-lt"/>
                <a:ea typeface="+mn-ea"/>
                <a:cs typeface="+mn-cs"/>
              </a:rPr>
              <a:t>Keep up the pressure, </a:t>
            </a:r>
            <a:r>
              <a:rPr lang="en-US" sz="1200" b="1">
                <a:latin typeface="Open Sans" panose="020B0606030504020204" pitchFamily="34" charset="0"/>
                <a:ea typeface="Open Sans" panose="020B0606030504020204" pitchFamily="34" charset="0"/>
                <a:cs typeface="Open Sans" panose="020B0606030504020204" pitchFamily="34" charset="0"/>
              </a:rPr>
              <a:t>urging Congress to pass a robust relief package</a:t>
            </a:r>
            <a:r>
              <a:rPr lang="en-US" sz="1200">
                <a:latin typeface="Open Sans" panose="020B0606030504020204" pitchFamily="34" charset="0"/>
                <a:ea typeface="Open Sans" panose="020B0606030504020204" pitchFamily="34" charset="0"/>
                <a:cs typeface="Open Sans" panose="020B0606030504020204" pitchFamily="34" charset="0"/>
              </a:rPr>
              <a:t>, and prioritize: </a:t>
            </a:r>
            <a:endParaRPr lang="en-US" sz="1200" kern="1200">
              <a:solidFill>
                <a:schemeClr val="tx1"/>
              </a:solidFill>
              <a:effectLst/>
              <a:latin typeface="+mn-lt"/>
              <a:ea typeface="+mn-ea"/>
              <a:cs typeface="+mn-cs"/>
            </a:endParaRPr>
          </a:p>
          <a:p>
            <a:pPr marL="342900" indent="-342900">
              <a:lnSpc>
                <a:spcPct val="114000"/>
              </a:lnSpc>
              <a:spcAft>
                <a:spcPts val="600"/>
              </a:spcAft>
              <a:buFont typeface="Arial" panose="020B0604020202020204" pitchFamily="34" charset="0"/>
              <a:buChar char="•"/>
            </a:pPr>
            <a:r>
              <a:rPr lang="en-US" sz="1200" b="1">
                <a:latin typeface="Open Sans"/>
                <a:ea typeface="Open Sans" panose="020B0606030504020204" pitchFamily="34" charset="0"/>
                <a:cs typeface="Open Sans" panose="020B0606030504020204" pitchFamily="34" charset="0"/>
              </a:rPr>
              <a:t>$100 billion in emergency rental assistance and a national eviction moratorium</a:t>
            </a:r>
            <a:r>
              <a:rPr lang="en-US" b="1">
                <a:latin typeface="Open Sans"/>
                <a:ea typeface="Open Sans" panose="020B0606030504020204" pitchFamily="34" charset="0"/>
                <a:cs typeface="Open Sans" panose="020B0606030504020204" pitchFamily="34" charset="0"/>
              </a:rPr>
              <a:t> </a:t>
            </a:r>
            <a:endParaRPr lang="en-US" sz="1200" b="1">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600"/>
              </a:spcAft>
              <a:buFont typeface="Arial" panose="020B0604020202020204" pitchFamily="34" charset="0"/>
              <a:buChar char="•"/>
            </a:pPr>
            <a:r>
              <a:rPr lang="en-US" b="1">
                <a:latin typeface="Open Sans"/>
                <a:ea typeface="Open Sans" panose="020B0606030504020204" pitchFamily="34" charset="0"/>
                <a:cs typeface="Open Sans" panose="020B0606030504020204" pitchFamily="34" charset="0"/>
              </a:rPr>
              <a:t>A boost</a:t>
            </a:r>
            <a:r>
              <a:rPr lang="en-US" sz="1200" b="1">
                <a:latin typeface="Open Sans"/>
                <a:ea typeface="Open Sans" panose="020B0606030504020204" pitchFamily="34" charset="0"/>
                <a:cs typeface="Open Sans" panose="020B0606030504020204" pitchFamily="34" charset="0"/>
              </a:rPr>
              <a:t> to the maximum SNAP benefit level by 15 percent</a:t>
            </a:r>
          </a:p>
          <a:p>
            <a:pPr marL="342900" indent="-342900">
              <a:lnSpc>
                <a:spcPct val="114000"/>
              </a:lnSpc>
              <a:spcAft>
                <a:spcPts val="600"/>
              </a:spcAft>
              <a:buFont typeface="Arial" panose="020B0604020202020204" pitchFamily="34" charset="0"/>
              <a:buChar char="•"/>
            </a:pPr>
            <a:endParaRPr lang="en-US" sz="1200" b="1">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600"/>
              </a:spcAft>
            </a:pPr>
            <a:r>
              <a:rPr lang="en-US">
                <a:latin typeface="Open Sans" panose="020B0606030504020204" pitchFamily="34" charset="0"/>
                <a:ea typeface="Open Sans" panose="020B0606030504020204" pitchFamily="34" charset="0"/>
                <a:cs typeface="Open Sans" panose="020B0606030504020204" pitchFamily="34" charset="0"/>
              </a:rPr>
              <a:t>We know here is bipartisan support for </a:t>
            </a:r>
            <a:r>
              <a:rPr lang="en-US">
                <a:latin typeface="Open Sans" panose="020B0606030504020204" pitchFamily="34" charset="0"/>
                <a:ea typeface="Open Sans" panose="020B0606030504020204" pitchFamily="34" charset="0"/>
                <a:cs typeface="Open Sans" panose="020B0606030504020204" pitchFamily="34" charset="0"/>
                <a:hlinkClick r:id="rId3"/>
              </a:rPr>
              <a:t>rental assistance</a:t>
            </a:r>
            <a:r>
              <a:rPr lang="en-US">
                <a:latin typeface="Open Sans" panose="020B0606030504020204" pitchFamily="34" charset="0"/>
                <a:ea typeface="Open Sans" panose="020B0606030504020204" pitchFamily="34" charset="0"/>
                <a:cs typeface="Open Sans" panose="020B0606030504020204" pitchFamily="34" charset="0"/>
              </a:rPr>
              <a:t> and an </a:t>
            </a:r>
            <a:r>
              <a:rPr lang="en-US">
                <a:latin typeface="Open Sans" panose="020B0606030504020204" pitchFamily="34" charset="0"/>
                <a:ea typeface="Open Sans" panose="020B0606030504020204" pitchFamily="34" charset="0"/>
                <a:cs typeface="Open Sans" panose="020B0606030504020204" pitchFamily="34" charset="0"/>
                <a:hlinkClick r:id="rId4"/>
              </a:rPr>
              <a:t>increase in SNAP benefits</a:t>
            </a:r>
            <a:r>
              <a:rPr lang="en-US">
                <a:latin typeface="Open Sans" panose="020B0606030504020204" pitchFamily="34" charset="0"/>
                <a:ea typeface="Open Sans" panose="020B0606030504020204" pitchFamily="34" charset="0"/>
                <a:cs typeface="Open Sans" panose="020B0606030504020204" pitchFamily="34" charset="0"/>
              </a:rPr>
              <a:t> – which you all have played a key role in creating -- but we need Congress to pass a robust relief package to ensure we help families keep a roof over their heads and food on the table. </a:t>
            </a:r>
          </a:p>
          <a:p>
            <a:pPr>
              <a:lnSpc>
                <a:spcPct val="114000"/>
              </a:lnSpc>
              <a:spcAft>
                <a:spcPts val="600"/>
              </a:spcAft>
            </a:pPr>
            <a:endParaRPr lang="en-US">
              <a:latin typeface="Open Sans" panose="020B0606030504020204" pitchFamily="34" charset="0"/>
              <a:ea typeface="Open Sans" panose="020B0606030504020204" pitchFamily="34" charset="0"/>
              <a:cs typeface="Open Sans" panose="020B0606030504020204" pitchFamily="34" charset="0"/>
            </a:endParaRPr>
          </a:p>
          <a:p>
            <a:pPr>
              <a:lnSpc>
                <a:spcPct val="114000"/>
              </a:lnSpc>
              <a:spcAft>
                <a:spcPts val="600"/>
              </a:spcAft>
            </a:pPr>
            <a:r>
              <a:rPr lang="en-US" sz="1400" b="1">
                <a:latin typeface="Open Sans" panose="020B0606030504020204" pitchFamily="34" charset="0"/>
                <a:ea typeface="Open Sans" panose="020B0606030504020204" pitchFamily="34" charset="0"/>
                <a:cs typeface="Open Sans" panose="020B0606030504020204" pitchFamily="34" charset="0"/>
              </a:rPr>
              <a:t>TAKE ACTION</a:t>
            </a:r>
            <a:r>
              <a:rPr lang="en-US" sz="140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Aft>
                <a:spcPts val="600"/>
              </a:spcAft>
              <a:buAutoNum type="arabicPeriod"/>
            </a:pPr>
            <a:r>
              <a:rPr lang="en-US" sz="1400">
                <a:latin typeface="Open Sans" panose="020B0606030504020204" pitchFamily="34" charset="0"/>
                <a:ea typeface="Open Sans" panose="020B0606030504020204" pitchFamily="34" charset="0"/>
                <a:cs typeface="Open Sans" panose="020B0606030504020204" pitchFamily="34" charset="0"/>
              </a:rPr>
              <a:t>forward our email alert to your Action Network today</a:t>
            </a:r>
          </a:p>
          <a:p>
            <a:pPr marL="342900" indent="-342900">
              <a:lnSpc>
                <a:spcPct val="114000"/>
              </a:lnSpc>
              <a:spcAft>
                <a:spcPts val="600"/>
              </a:spcAft>
              <a:buAutoNum type="arabicPeriod"/>
            </a:pPr>
            <a:r>
              <a:rPr lang="en-US" sz="1400">
                <a:latin typeface="Open Sans" panose="020B0606030504020204" pitchFamily="34" charset="0"/>
                <a:ea typeface="Open Sans" panose="020B0606030504020204" pitchFamily="34" charset="0"/>
                <a:cs typeface="Open Sans" panose="020B0606030504020204" pitchFamily="34" charset="0"/>
              </a:rPr>
              <a:t>Circle back to aides directly (especially Senate GOP)</a:t>
            </a:r>
          </a:p>
          <a:p>
            <a:pPr marL="342900" indent="-342900">
              <a:lnSpc>
                <a:spcPct val="114000"/>
              </a:lnSpc>
              <a:spcAft>
                <a:spcPts val="600"/>
              </a:spcAft>
              <a:buAutoNum type="arabicPeriod"/>
            </a:pPr>
            <a:r>
              <a:rPr lang="en-US" sz="1400">
                <a:latin typeface="Open Sans" panose="020B0606030504020204" pitchFamily="34" charset="0"/>
                <a:ea typeface="Open Sans" panose="020B0606030504020204" pitchFamily="34" charset="0"/>
                <a:cs typeface="Open Sans" panose="020B0606030504020204" pitchFamily="34" charset="0"/>
              </a:rPr>
              <a:t>mark your calendars for a National Call-In Day Wednesday.</a:t>
            </a:r>
          </a:p>
          <a:p>
            <a:pPr>
              <a:lnSpc>
                <a:spcPct val="114000"/>
              </a:lnSpc>
              <a:spcAft>
                <a:spcPts val="600"/>
              </a:spcAft>
            </a:pPr>
            <a:r>
              <a:rPr lang="en-US">
                <a:latin typeface="Open Sans"/>
                <a:ea typeface="Open Sans" panose="020B0606030504020204" pitchFamily="34" charset="0"/>
                <a:cs typeface="Open Sans" panose="020B0606030504020204" pitchFamily="34" charset="0"/>
              </a:rPr>
              <a:t>AND leverage all your </a:t>
            </a:r>
            <a:r>
              <a:rPr lang="en-US" sz="1200" b="0">
                <a:latin typeface="Open Sans"/>
                <a:ea typeface="Open Sans" panose="020B0606030504020204" pitchFamily="34" charset="0"/>
                <a:cs typeface="Open Sans" panose="020B0606030504020204" pitchFamily="34" charset="0"/>
              </a:rPr>
              <a:t>letters to the </a:t>
            </a:r>
            <a:r>
              <a:rPr lang="en-US">
                <a:latin typeface="Open Sans"/>
                <a:ea typeface="Open Sans" panose="020B0606030504020204" pitchFamily="34" charset="0"/>
                <a:cs typeface="Open Sans" panose="020B0606030504020204" pitchFamily="34" charset="0"/>
              </a:rPr>
              <a:t>editor – later in this call we’ll dive into a training on how to get media published and hear from some </a:t>
            </a:r>
            <a:r>
              <a:rPr lang="en-US" err="1">
                <a:latin typeface="Open Sans"/>
                <a:ea typeface="Open Sans" panose="020B0606030504020204" pitchFamily="34" charset="0"/>
                <a:cs typeface="Open Sans" panose="020B0606030504020204" pitchFamily="34" charset="0"/>
              </a:rPr>
              <a:t>RESULTSers</a:t>
            </a:r>
            <a:r>
              <a:rPr lang="en-US">
                <a:latin typeface="Open Sans"/>
                <a:ea typeface="Open Sans" panose="020B0606030504020204" pitchFamily="34" charset="0"/>
                <a:cs typeface="Open Sans" panose="020B0606030504020204" pitchFamily="34" charset="0"/>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21</a:t>
            </a:fld>
            <a:endParaRPr lang="en-US"/>
          </a:p>
        </p:txBody>
      </p:sp>
    </p:spTree>
    <p:extLst>
      <p:ext uri="{BB962C8B-B14F-4D97-AF65-F5344CB8AC3E}">
        <p14:creationId xmlns:p14="http://schemas.microsoft.com/office/powerpoint/2010/main" val="411295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https://www.census.gov/newsroom/press-kits/2020/income-poverty.html</a:t>
            </a:r>
          </a:p>
          <a:p>
            <a:endParaRPr lang="en-US"/>
          </a:p>
          <a:p>
            <a:r>
              <a:rPr lang="en-US" sz="1200" b="0" i="0" kern="1200">
                <a:solidFill>
                  <a:schemeClr val="tx1"/>
                </a:solidFill>
                <a:effectLst/>
                <a:latin typeface="+mn-lt"/>
                <a:ea typeface="+mn-ea"/>
                <a:cs typeface="+mn-cs"/>
              </a:rPr>
              <a:t>These numbers bear little resemblance to today’s hardships – during the recession and pandemic. Households’ circumstances differ sharply now from those reflected in the 2019 data. I’ll get into it in more detail later.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Much more recent Census Bureau data show that as of late August 2020, more than 22 million adults were in households that lacked sufficient food the previous week and millions of renters had fallen behind on rent. 8/</a:t>
            </a:r>
          </a:p>
          <a:p>
            <a:endParaRPr lang="en-US"/>
          </a:p>
          <a:p>
            <a:r>
              <a:rPr lang="en-US"/>
              <a:t>FYI re data from Bob G CBPP: </a:t>
            </a:r>
            <a:r>
              <a:rPr lang="en-US" sz="1200" b="0" i="0" kern="1200">
                <a:solidFill>
                  <a:schemeClr val="tx1"/>
                </a:solidFill>
                <a:effectLst/>
                <a:latin typeface="+mn-lt"/>
                <a:ea typeface="+mn-ea"/>
                <a:cs typeface="+mn-cs"/>
              </a:rPr>
              <a:t>The income and poverty data, by contrast, come from the Current Population Survey (CPS), and their reliability is compromised because Census chiefly surveyed households for the CPS in March, as the pandemic was hitting. 4/</a:t>
            </a:r>
          </a:p>
          <a:p>
            <a:pPr rtl="0"/>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Necessary changes, including suspending in-person interviews, sharply reduced response rates in the survey — especially among lower-income households, which caused the results to overstate the rise in median income and the decline in poverty. 5/</a:t>
            </a:r>
          </a:p>
          <a:p>
            <a:pPr rtl="0"/>
            <a:endParaRPr lang="en-US" sz="1200" b="0" i="0" kern="1200">
              <a:solidFill>
                <a:schemeClr val="tx1"/>
              </a:solidFill>
              <a:effectLst/>
              <a:latin typeface="+mn-lt"/>
              <a:ea typeface="+mn-ea"/>
              <a:cs typeface="+mn-cs"/>
            </a:endParaRPr>
          </a:p>
          <a:p>
            <a:pPr rtl="0"/>
            <a:r>
              <a:rPr lang="en-US" sz="1200" b="0" i="0" kern="1200">
                <a:solidFill>
                  <a:schemeClr val="tx1"/>
                </a:solidFill>
                <a:effectLst/>
                <a:latin typeface="+mn-lt"/>
                <a:ea typeface="+mn-ea"/>
                <a:cs typeface="+mn-cs"/>
              </a:rPr>
              <a:t>We will see poverty and income data from the ACS on Thursday, which will be more reliable. 6/</a:t>
            </a: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4</a:t>
            </a:fld>
            <a:endParaRPr lang="en-US"/>
          </a:p>
        </p:txBody>
      </p:sp>
    </p:spTree>
    <p:extLst>
      <p:ext uri="{BB962C8B-B14F-4D97-AF65-F5344CB8AC3E}">
        <p14:creationId xmlns:p14="http://schemas.microsoft.com/office/powerpoint/2010/main" val="972749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a:t>
            </a:r>
            <a:r>
              <a:rPr lang="en-US" sz="1200" kern="1200">
                <a:solidFill>
                  <a:schemeClr val="tx1"/>
                </a:solidFill>
                <a:effectLst/>
                <a:latin typeface="+mn-lt"/>
                <a:ea typeface="+mn-ea"/>
                <a:cs typeface="+mn-cs"/>
              </a:rPr>
              <a:t> are some of the resources that can help you take action – and please reach out to the RESULTS staff if you have any questions. Now we’ll move to Q&amp;A</a:t>
            </a:r>
          </a:p>
        </p:txBody>
      </p:sp>
      <p:sp>
        <p:nvSpPr>
          <p:cNvPr id="4" name="Slide Number Placeholder 3"/>
          <p:cNvSpPr>
            <a:spLocks noGrp="1"/>
          </p:cNvSpPr>
          <p:nvPr>
            <p:ph type="sldNum" sz="quarter" idx="5"/>
          </p:nvPr>
        </p:nvSpPr>
        <p:spPr/>
        <p:txBody>
          <a:bodyPr/>
          <a:lstStyle/>
          <a:p>
            <a:fld id="{C5EB412F-BD62-4D23-A74D-7CDB5EF1780C}" type="slidenum">
              <a:rPr lang="en-US" smtClean="0"/>
              <a:t>22</a:t>
            </a:fld>
            <a:endParaRPr lang="en-US"/>
          </a:p>
        </p:txBody>
      </p:sp>
    </p:spTree>
    <p:extLst>
      <p:ext uri="{BB962C8B-B14F-4D97-AF65-F5344CB8AC3E}">
        <p14:creationId xmlns:p14="http://schemas.microsoft.com/office/powerpoint/2010/main" val="395828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https://www.census.gov/newsroom/press-kits/2020/income-poverty.html</a:t>
            </a:r>
          </a:p>
          <a:p>
            <a:endParaRPr lang="en-US"/>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a:p>
        </p:txBody>
      </p:sp>
    </p:spTree>
    <p:extLst>
      <p:ext uri="{BB962C8B-B14F-4D97-AF65-F5344CB8AC3E}">
        <p14:creationId xmlns:p14="http://schemas.microsoft.com/office/powerpoint/2010/main" val="82173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a:solidFill>
                  <a:srgbClr val="14171A"/>
                </a:solidFill>
                <a:latin typeface="Open Sans" panose="020B0606030504020204" pitchFamily="34" charset="0"/>
                <a:ea typeface="Open Sans" panose="020B0606030504020204" pitchFamily="34" charset="0"/>
                <a:cs typeface="Open Sans" panose="020B0606030504020204" pitchFamily="34" charset="0"/>
              </a:rPr>
              <a:t>Showed this on Saturday but to reiterate/bring us to today. </a:t>
            </a:r>
          </a:p>
          <a:p>
            <a:pPr>
              <a:spcAft>
                <a:spcPts val="600"/>
              </a:spcAft>
            </a:pPr>
            <a:endParaRPr lang="en-US" sz="1200">
              <a:solidFill>
                <a:srgbClr val="14171A"/>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200">
                <a:solidFill>
                  <a:srgbClr val="14171A"/>
                </a:solidFill>
                <a:latin typeface="Open Sans" panose="020B0606030504020204" pitchFamily="34" charset="0"/>
                <a:ea typeface="Open Sans" panose="020B0606030504020204" pitchFamily="34" charset="0"/>
                <a:cs typeface="Open Sans" panose="020B0606030504020204" pitchFamily="34" charset="0"/>
              </a:rPr>
              <a:t>Latest data: 8.4 percent unemployment </a:t>
            </a:r>
          </a:p>
          <a:p>
            <a:r>
              <a:rPr lang="en-US"/>
              <a:t>Source: Bureau of Labor Statistics: https://www.bls.gov/charts/employment-situation/civilian-unemployment-rate.htm# </a:t>
            </a:r>
          </a:p>
          <a:p>
            <a:pPr>
              <a:spcAft>
                <a:spcPts val="600"/>
              </a:spcAft>
            </a:pPr>
            <a:r>
              <a:rPr lang="en-US" sz="1200">
                <a:solidFill>
                  <a:srgbClr val="14171A"/>
                </a:solidFill>
                <a:latin typeface="Open Sans" panose="020B0606030504020204" pitchFamily="34" charset="0"/>
                <a:ea typeface="Open Sans" panose="020B0606030504020204" pitchFamily="34" charset="0"/>
                <a:cs typeface="Open Sans" panose="020B0606030504020204" pitchFamily="34" charset="0"/>
              </a:rPr>
              <a:t>More people remain unemployed than at the height of the Great Recession. </a:t>
            </a:r>
          </a:p>
          <a:p>
            <a:pPr>
              <a:spcAft>
                <a:spcPts val="600"/>
              </a:spcAft>
            </a:pPr>
            <a:r>
              <a:rPr lang="en-US" sz="1200">
                <a:solidFill>
                  <a:srgbClr val="14171A"/>
                </a:solidFill>
                <a:latin typeface="Open Sans" panose="020B0606030504020204" pitchFamily="34" charset="0"/>
                <a:ea typeface="Open Sans" panose="020B0606030504020204" pitchFamily="34" charset="0"/>
                <a:cs typeface="Open Sans" panose="020B0606030504020204" pitchFamily="34" charset="0"/>
              </a:rPr>
              <a:t>More than 1 in 10 Black women (12.0%) and Latinas (10.5%) are still unemployed, compared to only 6.9% of white men.</a:t>
            </a:r>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b="0" i="0" kern="1200">
                <a:solidFill>
                  <a:schemeClr val="tx1"/>
                </a:solidFill>
                <a:effectLst/>
                <a:latin typeface="+mn-lt"/>
                <a:ea typeface="+mn-ea"/>
                <a:cs typeface="+mn-cs"/>
              </a:rPr>
              <a:t>The </a:t>
            </a:r>
            <a:r>
              <a:rPr lang="en-US" sz="1200" b="0" i="0" u="none" strike="noStrike" kern="1200">
                <a:solidFill>
                  <a:schemeClr val="tx1"/>
                </a:solidFill>
                <a:effectLst/>
                <a:latin typeface="+mn-lt"/>
                <a:ea typeface="+mn-ea"/>
                <a:cs typeface="+mn-cs"/>
                <a:hlinkClick r:id="rId3"/>
              </a:rPr>
              <a:t>@</a:t>
            </a:r>
            <a:r>
              <a:rPr lang="en-US" sz="1200" b="0" i="0" u="none" strike="noStrike" kern="1200" err="1">
                <a:solidFill>
                  <a:schemeClr val="tx1"/>
                </a:solidFill>
                <a:effectLst/>
                <a:latin typeface="+mn-lt"/>
                <a:ea typeface="+mn-ea"/>
                <a:cs typeface="+mn-cs"/>
                <a:hlinkClick r:id="rId3"/>
              </a:rPr>
              <a:t>BLS_gov</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August unemployment report in full context, despite the slow progress in improving since April, the unemployment rate is double last August's rate. For service occupations, it is more than triple, and for many occupations it is more than doubled. </a:t>
            </a:r>
            <a:br>
              <a:rPr lang="en-US" sz="1200" b="0" i="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a:p>
        </p:txBody>
      </p:sp>
    </p:spTree>
    <p:extLst>
      <p:ext uri="{BB962C8B-B14F-4D97-AF65-F5344CB8AC3E}">
        <p14:creationId xmlns:p14="http://schemas.microsoft.com/office/powerpoint/2010/main" val="178411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Hamilton Project https://www.hamiltonproject.org/blog/five_figures_highlighting_the_economic_impact_of_covid_19 </a:t>
            </a:r>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a:p>
        </p:txBody>
      </p:sp>
    </p:spTree>
    <p:extLst>
      <p:ext uri="{BB962C8B-B14F-4D97-AF65-F5344CB8AC3E}">
        <p14:creationId xmlns:p14="http://schemas.microsoft.com/office/powerpoint/2010/main" val="1977208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NWLC paper focusing on July Census data, with a focus on women of color: https://nwlc.org/resources/covid-19-is-making-womens-economic-situation-even-worse/</a:t>
            </a:r>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a:p>
        </p:txBody>
      </p:sp>
    </p:spTree>
    <p:extLst>
      <p:ext uri="{BB962C8B-B14F-4D97-AF65-F5344CB8AC3E}">
        <p14:creationId xmlns:p14="http://schemas.microsoft.com/office/powerpoint/2010/main" val="401222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NWLC paper focusing on July Census data, with a focus on women of color: https://nwlc.org/resources/covid-19-is-making-womens-economic-situation-even-worse/</a:t>
            </a:r>
          </a:p>
          <a:p>
            <a:endParaRPr lang="en-US" dirty="0"/>
          </a:p>
          <a:p>
            <a:pPr fontAlgn="base"/>
            <a:r>
              <a:rPr lang="en-US" sz="1200" b="0" i="0" kern="1200" dirty="0">
                <a:solidFill>
                  <a:schemeClr val="tx1"/>
                </a:solidFill>
                <a:effectLst/>
                <a:latin typeface="+mn-lt"/>
                <a:ea typeface="+mn-ea"/>
                <a:cs typeface="+mn-cs"/>
              </a:rPr>
              <a:t>Between April 23, 2020 and July 21, 2020, the U.S. Census Bureau collected 12 weeks’ worth of data measuring the social and economic impact of COVID-19 on households. Our analysis of this data shows that women – and Black women and Latinas in particular – are too often going without adequate food and are facing housing insecurity at alarming rates. Key findings include:  </a:t>
            </a:r>
          </a:p>
          <a:p>
            <a:pPr fontAlgn="base"/>
            <a:r>
              <a:rPr lang="en-US" sz="1200" b="0" i="0" kern="1200" dirty="0">
                <a:solidFill>
                  <a:schemeClr val="tx1"/>
                </a:solidFill>
                <a:effectLst/>
                <a:latin typeface="+mn-lt"/>
                <a:ea typeface="+mn-ea"/>
                <a:cs typeface="+mn-cs"/>
              </a:rPr>
              <a:t>More than half of Black, non-Hispanic women (54.5%), Asian, non-Hispanic women (56.3%), and Latinas (63.7%) reported a loss of income since March, compared to 45.1% of white, non-Hispanic men and 46.0% of white, non-Hispanic women. </a:t>
            </a:r>
          </a:p>
          <a:p>
            <a:pPr fontAlgn="base"/>
            <a:r>
              <a:rPr lang="en-US" sz="1200" b="0" i="0" kern="1200" dirty="0">
                <a:solidFill>
                  <a:schemeClr val="tx1"/>
                </a:solidFill>
                <a:effectLst/>
                <a:latin typeface="+mn-lt"/>
                <a:ea typeface="+mn-ea"/>
                <a:cs typeface="+mn-cs"/>
              </a:rPr>
              <a:t>More than 1 in 5 Black, non-Hispanic women (21.5%) and Latinas (21.1%) reported not having enough food in the past week, making them three times more likely than white, non-Hispanic men (7.0%) to report experiencing food scarcity. </a:t>
            </a:r>
          </a:p>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9</a:t>
            </a:fld>
            <a:endParaRPr lang="en-US"/>
          </a:p>
        </p:txBody>
      </p:sp>
    </p:spTree>
    <p:extLst>
      <p:ext uri="{BB962C8B-B14F-4D97-AF65-F5344CB8AC3E}">
        <p14:creationId xmlns:p14="http://schemas.microsoft.com/office/powerpoint/2010/main" val="231837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NWLC paper focusing on July Census data, with a focus on women of color: https://nwlc.org/resources/covid-19-is-making-womens-economic-situation-even-worse/</a:t>
            </a:r>
          </a:p>
          <a:p>
            <a:endParaRPr lang="en-US" dirty="0"/>
          </a:p>
          <a:p>
            <a:pPr fontAlgn="base"/>
            <a:r>
              <a:rPr lang="en-US" sz="1200" b="0" i="0" kern="1200" dirty="0">
                <a:solidFill>
                  <a:schemeClr val="tx1"/>
                </a:solidFill>
                <a:effectLst/>
                <a:latin typeface="+mn-lt"/>
                <a:ea typeface="+mn-ea"/>
                <a:cs typeface="+mn-cs"/>
              </a:rPr>
              <a:t>Between April 23, 2020 and July 21, 2020, the U.S. Census Bureau collected 12 weeks’ worth of data measuring the social and economic impact of COVID-19 on households. Our analysis of this data shows that women – and Black women and Latinas in particular – are too often going without adequate food and are facing housing insecurity at alarming rates. Key findings include:  </a:t>
            </a:r>
          </a:p>
          <a:p>
            <a:pPr fontAlgn="base"/>
            <a:r>
              <a:rPr lang="en-US" sz="1200" b="0" i="0" kern="1200" dirty="0">
                <a:solidFill>
                  <a:schemeClr val="tx1"/>
                </a:solidFill>
                <a:effectLst/>
                <a:latin typeface="+mn-lt"/>
                <a:ea typeface="+mn-ea"/>
                <a:cs typeface="+mn-cs"/>
              </a:rPr>
              <a:t>More than 2 in 5 Black, non-Hispanic women (40.8%) and Latinas (44.6%) reported facing housing insecurity, compared to 15.4% of white, non-Hispanic men. </a:t>
            </a:r>
          </a:p>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a:p>
        </p:txBody>
      </p:sp>
    </p:spTree>
    <p:extLst>
      <p:ext uri="{BB962C8B-B14F-4D97-AF65-F5344CB8AC3E}">
        <p14:creationId xmlns:p14="http://schemas.microsoft.com/office/powerpoint/2010/main" val="376303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NWLC paper focusing on July Census data, with a focus on women of color: https://nwlc.org/resources/covid-19-is-making-womens-economic-situation-even-worse/</a:t>
            </a:r>
          </a:p>
          <a:p>
            <a:endParaRPr lang="en-US"/>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11</a:t>
            </a:fld>
            <a:endParaRPr lang="en-US"/>
          </a:p>
        </p:txBody>
      </p:sp>
    </p:spTree>
    <p:extLst>
      <p:ext uri="{BB962C8B-B14F-4D97-AF65-F5344CB8AC3E}">
        <p14:creationId xmlns:p14="http://schemas.microsoft.com/office/powerpoint/2010/main" val="329311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9/15/2020</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9/15/2020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9/15/2020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9/15/2020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9/15/2020</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9/15/2020</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9/15/2020</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9/15/2020</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9/15/2020</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9/15/2020</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9/15/2020</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washingtonpost.com/business/2020/08/06/trump-eviction-moratoriu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politico.com/news/2020/08/04/gop-lawmakers-tenant-protection-mass-evictions-391569"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kpax.com/news/national/coronavirus/key-gop-senator-joins-dems-in-pushing-for-food-stamps-in-stimulus-packag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docs.google.com/forms/d/e/1FAIpQLSf-GoqQXPfChOjZRvrj8gXS9EGJ73L06fMJC12k1hcFgHfOOA/viewform" TargetMode="External"/><Relationship Id="rId3" Type="http://schemas.openxmlformats.org/officeDocument/2006/relationships/hyperlink" Target="https://results.org/volunteers/monthly-actions/" TargetMode="External"/><Relationship Id="rId7" Type="http://schemas.openxmlformats.org/officeDocument/2006/relationships/hyperlink" Target="https://nlihc.org/sites/default/files/The_Eviction_Crisis_080720.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nlihc.org/coronavirus-and-housing-homelessness/eviction-update" TargetMode="External"/><Relationship Id="rId5" Type="http://schemas.openxmlformats.org/officeDocument/2006/relationships/hyperlink" Target="https://results.org/volunteers/action-center/?vvsrc=%2fcampaigns%2f74353%2frespond" TargetMode="External"/><Relationship Id="rId4" Type="http://schemas.openxmlformats.org/officeDocument/2006/relationships/hyperlink" Target="https://results.org/volunteers/action-center/?vvsrc=%2fcampaigns%2f72504%2frespond" TargetMode="External"/><Relationship Id="rId9" Type="http://schemas.openxmlformats.org/officeDocument/2006/relationships/hyperlink" Target="http://www.tinyurl.com/RESLR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results.org/volunteer"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3455610"/>
            <a:ext cx="9143999"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2800" b="1">
                <a:solidFill>
                  <a:schemeClr val="bg1"/>
                </a:solidFill>
                <a:latin typeface="Open Sans"/>
                <a:ea typeface="Open Sans" panose="020B0606030504020204" pitchFamily="34" charset="0"/>
                <a:cs typeface="Open Sans" panose="020B0606030504020204" pitchFamily="34" charset="0"/>
              </a:rPr>
              <a:t>RESULTS U.S. Poverty Data Webinar </a:t>
            </a:r>
            <a:endParaRPr lang="en-US" sz="2800">
              <a:solidFill>
                <a:schemeClr val="bg1"/>
              </a:solidFill>
              <a:cs typeface="Calibri"/>
            </a:endParaRPr>
          </a:p>
          <a:p>
            <a:pPr algn="ctr">
              <a:spcAft>
                <a:spcPts val="1200"/>
              </a:spcAft>
            </a:pPr>
            <a:r>
              <a:rPr lang="en-US" sz="2000" b="1">
                <a:solidFill>
                  <a:schemeClr val="bg1"/>
                </a:solidFill>
                <a:latin typeface="Open Sans"/>
                <a:ea typeface="Open Sans" panose="020B0606030504020204" pitchFamily="34" charset="0"/>
                <a:cs typeface="Open Sans" panose="020B0606030504020204" pitchFamily="34" charset="0"/>
              </a:rPr>
              <a:t>September 15, 2020</a:t>
            </a:r>
            <a:endParaRPr lang="en-US" sz="2000">
              <a:solidFill>
                <a:schemeClr val="bg1"/>
              </a:solidFill>
              <a:cs typeface="Calibri"/>
            </a:endParaRPr>
          </a:p>
          <a:p>
            <a:pPr algn="ctr">
              <a:spcAft>
                <a:spcPts val="1200"/>
              </a:spcAft>
            </a:pPr>
            <a:r>
              <a:rPr lang="en-US" sz="2400" b="1" i="1">
                <a:solidFill>
                  <a:schemeClr val="bg1"/>
                </a:solidFill>
                <a:latin typeface="Open Sans"/>
                <a:ea typeface="Open Sans" panose="020B0606030504020204" pitchFamily="34" charset="0"/>
                <a:cs typeface="Open Sans" panose="020B0606030504020204" pitchFamily="34" charset="0"/>
              </a:rPr>
              <a:t>Welcome!</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ell phone&#10;&#10;Description automatically generated">
            <a:extLst>
              <a:ext uri="{FF2B5EF4-FFF2-40B4-BE49-F238E27FC236}">
                <a16:creationId xmlns:a16="http://schemas.microsoft.com/office/drawing/2014/main" id="{7C09A694-5DC5-48C0-AC7B-6FCFDF6C5F68}"/>
              </a:ext>
            </a:extLst>
          </p:cNvPr>
          <p:cNvPicPr>
            <a:picLocks noGrp="1" noChangeAspect="1"/>
          </p:cNvPicPr>
          <p:nvPr>
            <p:ph sz="half" idx="1"/>
          </p:nvPr>
        </p:nvPicPr>
        <p:blipFill>
          <a:blip r:embed="rId3"/>
          <a:stretch>
            <a:fillRect/>
          </a:stretch>
        </p:blipFill>
        <p:spPr>
          <a:xfrm>
            <a:off x="0" y="0"/>
            <a:ext cx="7069414" cy="5143500"/>
          </a:xfrm>
        </p:spPr>
      </p:pic>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6388100" y="1765301"/>
            <a:ext cx="2794000" cy="2146300"/>
          </a:xfrm>
        </p:spPr>
        <p:txBody>
          <a:bodyPr>
            <a:noAutofit/>
          </a:bodyPr>
          <a:lstStyle/>
          <a:p>
            <a:r>
              <a:rPr lang="en-US" sz="3600">
                <a:latin typeface="Open Sans"/>
              </a:rPr>
              <a:t>Housing insecurity during a pandemic</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10</a:t>
            </a:fld>
            <a:endParaRPr lang="en-US"/>
          </a:p>
        </p:txBody>
      </p:sp>
    </p:spTree>
    <p:extLst>
      <p:ext uri="{BB962C8B-B14F-4D97-AF65-F5344CB8AC3E}">
        <p14:creationId xmlns:p14="http://schemas.microsoft.com/office/powerpoint/2010/main" val="113657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screenshot of a cell phone&#10;&#10;Description automatically generated">
            <a:extLst>
              <a:ext uri="{FF2B5EF4-FFF2-40B4-BE49-F238E27FC236}">
                <a16:creationId xmlns:a16="http://schemas.microsoft.com/office/drawing/2014/main" id="{41D4E523-760C-497F-914E-CB56A6C46BFA}"/>
              </a:ext>
            </a:extLst>
          </p:cNvPr>
          <p:cNvPicPr>
            <a:picLocks noGrp="1" noChangeAspect="1"/>
          </p:cNvPicPr>
          <p:nvPr>
            <p:ph sz="half" idx="1"/>
          </p:nvPr>
        </p:nvPicPr>
        <p:blipFill>
          <a:blip r:embed="rId3"/>
          <a:stretch>
            <a:fillRect/>
          </a:stretch>
        </p:blipFill>
        <p:spPr>
          <a:xfrm>
            <a:off x="0" y="139014"/>
            <a:ext cx="7215126" cy="4788586"/>
          </a:xfrm>
        </p:spPr>
      </p:pic>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6426200" y="1774826"/>
            <a:ext cx="2794000" cy="2146300"/>
          </a:xfrm>
        </p:spPr>
        <p:txBody>
          <a:bodyPr>
            <a:normAutofit/>
          </a:bodyPr>
          <a:lstStyle/>
          <a:p>
            <a:r>
              <a:rPr lang="en-US" sz="3600">
                <a:latin typeface="Open Sans"/>
              </a:rPr>
              <a:t>Hardship during a pandemic</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11</a:t>
            </a:fld>
            <a:endParaRPr lang="en-US"/>
          </a:p>
        </p:txBody>
      </p:sp>
    </p:spTree>
    <p:extLst>
      <p:ext uri="{BB962C8B-B14F-4D97-AF65-F5344CB8AC3E}">
        <p14:creationId xmlns:p14="http://schemas.microsoft.com/office/powerpoint/2010/main" val="1507586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5537200" y="1342389"/>
            <a:ext cx="2794000" cy="2146300"/>
          </a:xfrm>
        </p:spPr>
        <p:txBody>
          <a:bodyPr>
            <a:normAutofit fontScale="90000"/>
          </a:bodyPr>
          <a:lstStyle/>
          <a:p>
            <a:r>
              <a:rPr lang="en-US"/>
              <a:t>Latest Census Household Pulse Survey Data</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12</a:t>
            </a:fld>
            <a:endParaRPr lang="en-US"/>
          </a:p>
        </p:txBody>
      </p:sp>
      <p:pic>
        <p:nvPicPr>
          <p:cNvPr id="6" name="Content Placeholder 5" descr="A screenshot of a cell phone&#10;&#10;Description automatically generated">
            <a:extLst>
              <a:ext uri="{FF2B5EF4-FFF2-40B4-BE49-F238E27FC236}">
                <a16:creationId xmlns:a16="http://schemas.microsoft.com/office/drawing/2014/main" id="{EB7591FC-B5F6-448A-8DEC-EB3188D5CD49}"/>
              </a:ext>
            </a:extLst>
          </p:cNvPr>
          <p:cNvPicPr>
            <a:picLocks noGrp="1" noChangeAspect="1"/>
          </p:cNvPicPr>
          <p:nvPr>
            <p:ph sz="half" idx="1"/>
          </p:nvPr>
        </p:nvPicPr>
        <p:blipFill>
          <a:blip r:embed="rId3"/>
          <a:stretch>
            <a:fillRect/>
          </a:stretch>
        </p:blipFill>
        <p:spPr>
          <a:xfrm>
            <a:off x="0" y="218439"/>
            <a:ext cx="9257448" cy="4394200"/>
          </a:xfrm>
        </p:spPr>
      </p:pic>
    </p:spTree>
    <p:extLst>
      <p:ext uri="{BB962C8B-B14F-4D97-AF65-F5344CB8AC3E}">
        <p14:creationId xmlns:p14="http://schemas.microsoft.com/office/powerpoint/2010/main" val="193101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5551488" y="1656714"/>
            <a:ext cx="2794000" cy="2146300"/>
          </a:xfrm>
        </p:spPr>
        <p:txBody>
          <a:bodyPr>
            <a:noAutofit/>
          </a:bodyPr>
          <a:lstStyle/>
          <a:p>
            <a:r>
              <a:rPr lang="en-US" sz="3600">
                <a:latin typeface="Open Sans"/>
              </a:rPr>
              <a:t>Latest Census Household Pulse Survey Data</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13</a:t>
            </a:fld>
            <a:endParaRPr lang="en-US"/>
          </a:p>
        </p:txBody>
      </p:sp>
      <p:sp>
        <p:nvSpPr>
          <p:cNvPr id="4" name="Content Placeholder 3">
            <a:extLst>
              <a:ext uri="{FF2B5EF4-FFF2-40B4-BE49-F238E27FC236}">
                <a16:creationId xmlns:a16="http://schemas.microsoft.com/office/drawing/2014/main" id="{E0D7497C-4D6F-4BBE-9813-859B15675FF3}"/>
              </a:ext>
            </a:extLst>
          </p:cNvPr>
          <p:cNvSpPr>
            <a:spLocks noGrp="1"/>
          </p:cNvSpPr>
          <p:nvPr>
            <p:ph sz="half" idx="1"/>
          </p:nvPr>
        </p:nvSpPr>
        <p:spPr/>
        <p:txBody>
          <a:bodyPr/>
          <a:lstStyle/>
          <a:p>
            <a:endParaRPr lang="en-US"/>
          </a:p>
        </p:txBody>
      </p:sp>
      <p:pic>
        <p:nvPicPr>
          <p:cNvPr id="7" name="Picture 6">
            <a:extLst>
              <a:ext uri="{FF2B5EF4-FFF2-40B4-BE49-F238E27FC236}">
                <a16:creationId xmlns:a16="http://schemas.microsoft.com/office/drawing/2014/main" id="{8BF89486-D4F5-4020-8464-E5885E6B26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4300" y="-190500"/>
            <a:ext cx="5308600" cy="5212079"/>
          </a:xfrm>
          <a:prstGeom prst="rect">
            <a:avLst/>
          </a:prstGeom>
        </p:spPr>
      </p:pic>
    </p:spTree>
    <p:extLst>
      <p:ext uri="{BB962C8B-B14F-4D97-AF65-F5344CB8AC3E}">
        <p14:creationId xmlns:p14="http://schemas.microsoft.com/office/powerpoint/2010/main" val="27508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64121A-50AC-4BB7-85D1-B31FAF0CC5A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101600"/>
            <a:ext cx="7899399" cy="4940300"/>
          </a:xfrm>
          <a:prstGeom prst="rect">
            <a:avLst/>
          </a:prstGeom>
        </p:spPr>
      </p:pic>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14</a:t>
            </a:fld>
            <a:endParaRPr lang="en-US"/>
          </a:p>
        </p:txBody>
      </p:sp>
    </p:spTree>
    <p:extLst>
      <p:ext uri="{BB962C8B-B14F-4D97-AF65-F5344CB8AC3E}">
        <p14:creationId xmlns:p14="http://schemas.microsoft.com/office/powerpoint/2010/main" val="106889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5537200" y="1342389"/>
            <a:ext cx="2794000" cy="2146300"/>
          </a:xfrm>
        </p:spPr>
        <p:txBody>
          <a:bodyPr>
            <a:normAutofit fontScale="90000"/>
          </a:bodyPr>
          <a:lstStyle/>
          <a:p>
            <a:r>
              <a:rPr lang="en-US"/>
              <a:t>Latest Census Household Pulse Survey Data</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15</a:t>
            </a:fld>
            <a:endParaRPr lang="en-US"/>
          </a:p>
        </p:txBody>
      </p:sp>
      <p:pic>
        <p:nvPicPr>
          <p:cNvPr id="8" name="Content Placeholder 7" descr="A screenshot of a cell phone&#10;&#10;Description automatically generated">
            <a:extLst>
              <a:ext uri="{FF2B5EF4-FFF2-40B4-BE49-F238E27FC236}">
                <a16:creationId xmlns:a16="http://schemas.microsoft.com/office/drawing/2014/main" id="{CAD8C197-7BEA-4837-A29E-18C050ACD066}"/>
              </a:ext>
            </a:extLst>
          </p:cNvPr>
          <p:cNvPicPr>
            <a:picLocks noGrp="1" noChangeAspect="1"/>
          </p:cNvPicPr>
          <p:nvPr>
            <p:ph sz="half" idx="1"/>
          </p:nvPr>
        </p:nvPicPr>
        <p:blipFill>
          <a:blip r:embed="rId3"/>
          <a:stretch>
            <a:fillRect/>
          </a:stretch>
        </p:blipFill>
        <p:spPr>
          <a:xfrm>
            <a:off x="0" y="270230"/>
            <a:ext cx="8975150" cy="4290618"/>
          </a:xfrm>
        </p:spPr>
      </p:pic>
    </p:spTree>
    <p:extLst>
      <p:ext uri="{BB962C8B-B14F-4D97-AF65-F5344CB8AC3E}">
        <p14:creationId xmlns:p14="http://schemas.microsoft.com/office/powerpoint/2010/main" val="258032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5537200" y="1342389"/>
            <a:ext cx="2794000" cy="2146300"/>
          </a:xfrm>
        </p:spPr>
        <p:txBody>
          <a:bodyPr>
            <a:noAutofit/>
          </a:bodyPr>
          <a:lstStyle/>
          <a:p>
            <a:r>
              <a:rPr lang="en-US" sz="3600">
                <a:latin typeface="Open Sans"/>
              </a:rPr>
              <a:t>Latest Census Household Pulse Survey Data</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16</a:t>
            </a:fld>
            <a:endParaRPr lang="en-US"/>
          </a:p>
        </p:txBody>
      </p:sp>
      <p:sp>
        <p:nvSpPr>
          <p:cNvPr id="4" name="Content Placeholder 3">
            <a:extLst>
              <a:ext uri="{FF2B5EF4-FFF2-40B4-BE49-F238E27FC236}">
                <a16:creationId xmlns:a16="http://schemas.microsoft.com/office/drawing/2014/main" id="{E0D7497C-4D6F-4BBE-9813-859B15675FF3}"/>
              </a:ext>
            </a:extLst>
          </p:cNvPr>
          <p:cNvSpPr>
            <a:spLocks noGrp="1"/>
          </p:cNvSpPr>
          <p:nvPr>
            <p:ph sz="half" idx="1"/>
          </p:nvPr>
        </p:nvSpPr>
        <p:spPr/>
        <p:txBody>
          <a:bodyPr/>
          <a:lstStyle/>
          <a:p>
            <a:endParaRPr lang="en-US"/>
          </a:p>
        </p:txBody>
      </p:sp>
      <p:pic>
        <p:nvPicPr>
          <p:cNvPr id="6" name="Picture 5">
            <a:extLst>
              <a:ext uri="{FF2B5EF4-FFF2-40B4-BE49-F238E27FC236}">
                <a16:creationId xmlns:a16="http://schemas.microsoft.com/office/drawing/2014/main" id="{3D58A800-76F7-4E41-8870-9E063C083D2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8744" y="0"/>
            <a:ext cx="5304155" cy="5029200"/>
          </a:xfrm>
          <a:prstGeom prst="rect">
            <a:avLst/>
          </a:prstGeom>
        </p:spPr>
      </p:pic>
    </p:spTree>
    <p:extLst>
      <p:ext uri="{BB962C8B-B14F-4D97-AF65-F5344CB8AC3E}">
        <p14:creationId xmlns:p14="http://schemas.microsoft.com/office/powerpoint/2010/main" val="384986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457200" y="205979"/>
            <a:ext cx="7401491" cy="857250"/>
          </a:xfrm>
        </p:spPr>
        <p:txBody>
          <a:bodyPr anchor="ctr">
            <a:normAutofit/>
          </a:bodyPr>
          <a:lstStyle/>
          <a:p>
            <a:r>
              <a:rPr lang="en-US" b="1">
                <a:latin typeface="Open Sans"/>
              </a:rPr>
              <a:t>Reprieve for renters</a:t>
            </a:r>
          </a:p>
        </p:txBody>
      </p:sp>
      <p:sp>
        <p:nvSpPr>
          <p:cNvPr id="8" name="TextBox 7">
            <a:extLst>
              <a:ext uri="{FF2B5EF4-FFF2-40B4-BE49-F238E27FC236}">
                <a16:creationId xmlns:a16="http://schemas.microsoft.com/office/drawing/2014/main" id="{34E131AA-112A-41CE-AE8D-4B74CFD7C32C}"/>
              </a:ext>
            </a:extLst>
          </p:cNvPr>
          <p:cNvSpPr txBox="1"/>
          <p:nvPr/>
        </p:nvSpPr>
        <p:spPr>
          <a:xfrm>
            <a:off x="4572000" y="1829597"/>
            <a:ext cx="4038600" cy="1910797"/>
          </a:xfrm>
          <a:prstGeom prst="rect">
            <a:avLst/>
          </a:prstGeom>
        </p:spPr>
        <p:txBody>
          <a:bodyPr lIns="91440" tIns="45720" rIns="91440" bIns="45720" rtlCol="0" anchor="t">
            <a:normAutofit/>
          </a:bodyPr>
          <a:lstStyle/>
          <a:p>
            <a:pPr>
              <a:lnSpc>
                <a:spcPct val="114000"/>
              </a:lnSpc>
              <a:spcAft>
                <a:spcPts val="600"/>
              </a:spcAft>
            </a:pPr>
            <a:endParaRPr lang="en-US" sz="2800" b="1">
              <a:latin typeface="Open Sans"/>
            </a:endParaRPr>
          </a:p>
          <a:p>
            <a:pPr>
              <a:lnSpc>
                <a:spcPct val="113999"/>
              </a:lnSpc>
              <a:spcAft>
                <a:spcPts val="600"/>
              </a:spcAft>
            </a:pPr>
            <a:endParaRPr lang="en-US" sz="2800" b="1">
              <a:latin typeface="Open Sans"/>
            </a:endParaRPr>
          </a:p>
        </p:txBody>
      </p:sp>
      <p:sp>
        <p:nvSpPr>
          <p:cNvPr id="6" name="Rectangle 5">
            <a:extLst>
              <a:ext uri="{FF2B5EF4-FFF2-40B4-BE49-F238E27FC236}">
                <a16:creationId xmlns:a16="http://schemas.microsoft.com/office/drawing/2014/main" id="{323F1AE6-D84B-43F6-88FC-FB7FBBBEEF2B}"/>
              </a:ext>
            </a:extLst>
          </p:cNvPr>
          <p:cNvSpPr/>
          <p:nvPr/>
        </p:nvSpPr>
        <p:spPr>
          <a:xfrm>
            <a:off x="5662670" y="1390384"/>
            <a:ext cx="3227942" cy="3046988"/>
          </a:xfrm>
          <a:prstGeom prst="rect">
            <a:avLst/>
          </a:prstGeom>
        </p:spPr>
        <p:txBody>
          <a:bodyPr wrap="square" lIns="91440" tIns="45720" rIns="91440" bIns="45720" anchor="t">
            <a:spAutoFit/>
          </a:bodyPr>
          <a:lstStyle/>
          <a:p>
            <a:r>
              <a:rPr lang="en-US" sz="1600" b="1">
                <a:latin typeface="Open Sans"/>
              </a:rPr>
              <a:t>Helpful</a:t>
            </a:r>
            <a:r>
              <a:rPr lang="en-US" sz="1600">
                <a:latin typeface="Open Sans"/>
              </a:rPr>
              <a:t>: September 1 CDC national eviction moratorium.</a:t>
            </a:r>
          </a:p>
          <a:p>
            <a:endParaRPr lang="en-US" sz="1600">
              <a:latin typeface="Open Sans"/>
            </a:endParaRPr>
          </a:p>
          <a:p>
            <a:r>
              <a:rPr lang="en-US" sz="1600">
                <a:latin typeface="Open Sans"/>
              </a:rPr>
              <a:t>But millions are still struggling to make ends meet, and this moratorium won’t pay the rent.</a:t>
            </a:r>
          </a:p>
          <a:p>
            <a:r>
              <a:rPr lang="en-US" sz="1600">
                <a:latin typeface="Open Sans"/>
              </a:rPr>
              <a:t>“Tenants already owe nearly $25 billion in back rent, which could reach $69.8 billion by the end of the year," according to </a:t>
            </a:r>
            <a:r>
              <a:rPr lang="en-US" sz="1600">
                <a:latin typeface="Open Sans"/>
                <a:hlinkClick r:id="rId3"/>
              </a:rPr>
              <a:t>conservative economist Mark Zandi of Moody’s analytics</a:t>
            </a:r>
            <a:r>
              <a:rPr lang="en-US" sz="1600">
                <a:latin typeface="Open Sans"/>
              </a:rPr>
              <a:t>.</a:t>
            </a:r>
          </a:p>
        </p:txBody>
      </p:sp>
      <p:pic>
        <p:nvPicPr>
          <p:cNvPr id="6146" name="Picture 2" descr="Image">
            <a:extLst>
              <a:ext uri="{FF2B5EF4-FFF2-40B4-BE49-F238E27FC236}">
                <a16:creationId xmlns:a16="http://schemas.microsoft.com/office/drawing/2014/main" id="{FB17EFB8-CD12-4624-B8BD-AF340C5A6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90384"/>
            <a:ext cx="5478137" cy="303900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4AD87ED-F8BD-41D6-A5C0-DDF75668941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185013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457200" y="228399"/>
            <a:ext cx="7401491" cy="857250"/>
          </a:xfrm>
        </p:spPr>
        <p:txBody>
          <a:bodyPr anchor="ctr">
            <a:noAutofit/>
          </a:bodyPr>
          <a:lstStyle/>
          <a:p>
            <a:pPr>
              <a:lnSpc>
                <a:spcPct val="90000"/>
              </a:lnSpc>
            </a:pPr>
            <a:r>
              <a:rPr lang="en-US" sz="3600" b="1">
                <a:latin typeface="Open Sans"/>
              </a:rPr>
              <a:t>Rental assistance key to keep housing affordable</a:t>
            </a:r>
            <a:endParaRPr lang="en-US" sz="3600">
              <a:latin typeface="Open Sans"/>
            </a:endParaRPr>
          </a:p>
        </p:txBody>
      </p:sp>
      <p:sp>
        <p:nvSpPr>
          <p:cNvPr id="3" name="Rectangle 2">
            <a:extLst>
              <a:ext uri="{FF2B5EF4-FFF2-40B4-BE49-F238E27FC236}">
                <a16:creationId xmlns:a16="http://schemas.microsoft.com/office/drawing/2014/main" id="{8E8E4E46-210C-4F64-99C0-469508C68915}"/>
              </a:ext>
            </a:extLst>
          </p:cNvPr>
          <p:cNvSpPr/>
          <p:nvPr/>
        </p:nvSpPr>
        <p:spPr>
          <a:xfrm>
            <a:off x="4450813" y="2387085"/>
            <a:ext cx="242374" cy="369332"/>
          </a:xfrm>
          <a:prstGeom prst="rect">
            <a:avLst/>
          </a:prstGeom>
        </p:spPr>
        <p:txBody>
          <a:bodyPr wrap="none">
            <a:spAutoFit/>
          </a:bodyPr>
          <a:lstStyle/>
          <a:p>
            <a:pPr>
              <a:spcAft>
                <a:spcPts val="450"/>
              </a:spcAft>
            </a:pPr>
            <a:r>
              <a:rPr lang="en-US">
                <a:solidFill>
                  <a:srgbClr val="000000"/>
                </a:solidFill>
                <a:latin typeface="Times New Roman" panose="02020603050405020304" pitchFamily="18" charset="0"/>
              </a:rPr>
              <a:t> </a:t>
            </a:r>
            <a:endParaRPr lang="en-US"/>
          </a:p>
        </p:txBody>
      </p:sp>
      <p:pic>
        <p:nvPicPr>
          <p:cNvPr id="2050" name="Picture 2" descr="Image">
            <a:extLst>
              <a:ext uri="{FF2B5EF4-FFF2-40B4-BE49-F238E27FC236}">
                <a16:creationId xmlns:a16="http://schemas.microsoft.com/office/drawing/2014/main" id="{3AE987D9-721C-4031-AC14-253CDBDFF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20" y="1287747"/>
            <a:ext cx="6971679" cy="365201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a:extLst>
              <a:ext uri="{FF2B5EF4-FFF2-40B4-BE49-F238E27FC236}">
                <a16:creationId xmlns:a16="http://schemas.microsoft.com/office/drawing/2014/main" id="{E1653F8C-D0B5-42F2-99AB-CB126555DAF4}"/>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2628572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146756"/>
            <a:ext cx="7401491" cy="857250"/>
          </a:xfrm>
        </p:spPr>
        <p:txBody>
          <a:bodyPr>
            <a:normAutofit/>
          </a:bodyPr>
          <a:lstStyle/>
          <a:p>
            <a:r>
              <a:rPr lang="en-US" sz="3200" b="1">
                <a:latin typeface="Open Sans"/>
              </a:rPr>
              <a:t>Where things stand now</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457200" y="874514"/>
            <a:ext cx="6472410" cy="3394472"/>
          </a:xfrm>
        </p:spPr>
        <p:txBody>
          <a:bodyPr vert="horz" lIns="91440" tIns="45720" rIns="91440" bIns="45720" rtlCol="0" anchor="t">
            <a:noAutofit/>
          </a:bodyPr>
          <a:lstStyle/>
          <a:p>
            <a:pPr>
              <a:lnSpc>
                <a:spcPct val="124000"/>
              </a:lnSpc>
              <a:spcBef>
                <a:spcPts val="0"/>
              </a:spcBef>
              <a:spcAft>
                <a:spcPts val="600"/>
              </a:spcAft>
            </a:pPr>
            <a:r>
              <a:rPr lang="en-US" sz="2800">
                <a:latin typeface="Open Sans"/>
              </a:rPr>
              <a:t>House passed HEROES Act May 15</a:t>
            </a:r>
          </a:p>
          <a:p>
            <a:pPr>
              <a:lnSpc>
                <a:spcPct val="124000"/>
              </a:lnSpc>
              <a:spcBef>
                <a:spcPts val="0"/>
              </a:spcBef>
              <a:spcAft>
                <a:spcPts val="600"/>
              </a:spcAft>
            </a:pPr>
            <a:r>
              <a:rPr lang="en-US" sz="2800">
                <a:latin typeface="Open Sans"/>
              </a:rPr>
              <a:t>Senate voted on a “skinny” package </a:t>
            </a:r>
          </a:p>
          <a:p>
            <a:pPr>
              <a:lnSpc>
                <a:spcPct val="124000"/>
              </a:lnSpc>
              <a:spcBef>
                <a:spcPts val="0"/>
              </a:spcBef>
              <a:spcAft>
                <a:spcPts val="600"/>
              </a:spcAft>
            </a:pPr>
            <a:r>
              <a:rPr lang="en-US" sz="2800">
                <a:latin typeface="Open Sans"/>
              </a:rPr>
              <a:t>Bipartisan Problem Solvers Caucus proposal, includes: </a:t>
            </a:r>
          </a:p>
          <a:p>
            <a:pPr lvl="1">
              <a:lnSpc>
                <a:spcPct val="124000"/>
              </a:lnSpc>
              <a:spcBef>
                <a:spcPts val="0"/>
              </a:spcBef>
              <a:spcAft>
                <a:spcPts val="600"/>
              </a:spcAft>
            </a:pPr>
            <a:r>
              <a:rPr lang="en-US" sz="2400">
                <a:latin typeface="Open Sans"/>
              </a:rPr>
              <a:t>15% SNAP boost </a:t>
            </a:r>
          </a:p>
          <a:p>
            <a:pPr lvl="1">
              <a:lnSpc>
                <a:spcPct val="124000"/>
              </a:lnSpc>
              <a:spcBef>
                <a:spcPts val="0"/>
              </a:spcBef>
              <a:spcAft>
                <a:spcPts val="600"/>
              </a:spcAft>
            </a:pPr>
            <a:r>
              <a:rPr lang="en-US" sz="2400">
                <a:latin typeface="Open Sans"/>
              </a:rPr>
              <a:t>$25 billion in rental assistance</a:t>
            </a:r>
          </a:p>
          <a:p>
            <a:pPr>
              <a:lnSpc>
                <a:spcPct val="124000"/>
              </a:lnSpc>
              <a:spcBef>
                <a:spcPts val="0"/>
              </a:spcBef>
              <a:spcAft>
                <a:spcPts val="600"/>
              </a:spcAft>
            </a:pPr>
            <a:r>
              <a:rPr lang="en-US" sz="2800">
                <a:latin typeface="Open Sans"/>
              </a:rPr>
              <a:t>Next few days = all hands on deck! </a:t>
            </a:r>
          </a:p>
        </p:txBody>
      </p:sp>
      <p:pic>
        <p:nvPicPr>
          <p:cNvPr id="5" name="Picture 4">
            <a:extLst>
              <a:ext uri="{FF2B5EF4-FFF2-40B4-BE49-F238E27FC236}">
                <a16:creationId xmlns:a16="http://schemas.microsoft.com/office/drawing/2014/main" id="{CFC97EE2-D407-4F64-82A6-AD02598A1F56}"/>
              </a:ext>
            </a:extLst>
          </p:cNvPr>
          <p:cNvPicPr>
            <a:picLocks noChangeAspect="1"/>
          </p:cNvPicPr>
          <p:nvPr/>
        </p:nvPicPr>
        <p:blipFill>
          <a:blip r:embed="rId3"/>
          <a:stretch>
            <a:fillRect/>
          </a:stretch>
        </p:blipFill>
        <p:spPr>
          <a:xfrm>
            <a:off x="7267081" y="2656596"/>
            <a:ext cx="1736351" cy="1736351"/>
          </a:xfrm>
          <a:prstGeom prst="rect">
            <a:avLst/>
          </a:prstGeom>
        </p:spPr>
      </p:pic>
      <p:sp>
        <p:nvSpPr>
          <p:cNvPr id="6" name="TextBox 5">
            <a:extLst>
              <a:ext uri="{FF2B5EF4-FFF2-40B4-BE49-F238E27FC236}">
                <a16:creationId xmlns:a16="http://schemas.microsoft.com/office/drawing/2014/main" id="{5D3A343C-13DF-4DE6-A827-2F82BF653468}"/>
              </a:ext>
            </a:extLst>
          </p:cNvPr>
          <p:cNvSpPr txBox="1"/>
          <p:nvPr/>
        </p:nvSpPr>
        <p:spPr>
          <a:xfrm>
            <a:off x="7198725" y="4392947"/>
            <a:ext cx="1873062" cy="461665"/>
          </a:xfrm>
          <a:prstGeom prst="rect">
            <a:avLst/>
          </a:prstGeom>
          <a:noFill/>
        </p:spPr>
        <p:txBody>
          <a:bodyPr wrap="square" rtlCol="0" anchor="t">
            <a:spAutoFit/>
          </a:bodyPr>
          <a:lstStyle/>
          <a:p>
            <a:pPr algn="ctr"/>
            <a:r>
              <a:rPr lang="en-US" sz="1200">
                <a:latin typeface="Open Sans" panose="020B0606030504020204"/>
              </a:rPr>
              <a:t>Meredith Dodson</a:t>
            </a:r>
            <a:endParaRPr lang="en-US"/>
          </a:p>
          <a:p>
            <a:pPr algn="ctr"/>
            <a:r>
              <a:rPr lang="en-US" sz="1200">
                <a:latin typeface="Open Sans" panose="020B0606030504020204"/>
              </a:rPr>
              <a:t>mdodson@results.org</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353596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0" y="911855"/>
            <a:ext cx="8589475" cy="3877985"/>
          </a:xfrm>
          <a:prstGeom prst="rect">
            <a:avLst/>
          </a:prstGeom>
          <a:noFill/>
        </p:spPr>
        <p:txBody>
          <a:bodyPr wrap="square" rtlCol="0">
            <a:spAutoFit/>
          </a:bodyPr>
          <a:lstStyle/>
          <a:p>
            <a:r>
              <a:rPr lang="en-US"/>
              <a:t>​</a:t>
            </a:r>
            <a:r>
              <a:rPr lang="en-US" sz="1450" i="1">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a:t>
            </a:r>
          </a:p>
          <a:p>
            <a:r>
              <a:rPr lang="en-US" sz="1450" i="1">
                <a:latin typeface="Open Sans" panose="020B0606030504020204" pitchFamily="34" charset="0"/>
                <a:ea typeface="Open Sans" panose="020B0606030504020204" pitchFamily="34" charset="0"/>
                <a:cs typeface="Open Sans" panose="020B0606030504020204" pitchFamily="34" charset="0"/>
              </a:rPr>
              <a:t>we use our voices to influence political decisions that will bring an end to poverty.</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Poverty cannot end as long as oppression exists.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We commit to opposing all forms of oppression, including racism, classism, colonialism, white saviorism, sexism, homophobia, transphobia, ableism, xenophobia, and religious discrimination.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a:spcAft>
                <a:spcPts val="600"/>
              </a:spcAft>
            </a:pPr>
            <a:r>
              <a:rPr lang="en-US" sz="1450">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lang="en-US" sz="1450">
                <a:latin typeface="Open Sans" panose="020B0606030504020204" pitchFamily="34" charset="0"/>
                <a:ea typeface="Open Sans" panose="020B0606030504020204" pitchFamily="34" charset="0"/>
                <a:cs typeface="Open Sans" panose="020B0606030504020204" pitchFamily="34" charset="0"/>
              </a:rPr>
              <a:t>  </a:t>
            </a:r>
          </a:p>
        </p:txBody>
      </p:sp>
      <p:sp>
        <p:nvSpPr>
          <p:cNvPr id="7" name="Slide Number Placeholder 6">
            <a:extLst>
              <a:ext uri="{FF2B5EF4-FFF2-40B4-BE49-F238E27FC236}">
                <a16:creationId xmlns:a16="http://schemas.microsoft.com/office/drawing/2014/main" id="{F7ECAE2D-F405-4057-8663-19CAF04BACC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a:t>
            </a:fld>
            <a:endParaRPr lang="en-US">
              <a:solidFill>
                <a:schemeClr val="tx1"/>
              </a:solidFill>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014292" y="60038"/>
            <a:ext cx="6608270" cy="889473"/>
          </a:xfrm>
        </p:spPr>
        <p:txBody>
          <a:bodyPr>
            <a:noAutofit/>
          </a:bodyPr>
          <a:lstStyle/>
          <a:p>
            <a:pPr>
              <a:lnSpc>
                <a:spcPct val="114000"/>
              </a:lnSpc>
              <a:spcAft>
                <a:spcPts val="600"/>
              </a:spcAft>
            </a:pPr>
            <a:r>
              <a:rPr lang="en-US" sz="3000" b="1">
                <a:latin typeface="Open Sans" panose="020B0606030504020204" pitchFamily="34" charset="0"/>
                <a:ea typeface="Open Sans" panose="020B0606030504020204" pitchFamily="34" charset="0"/>
                <a:cs typeface="Open Sans" panose="020B0606030504020204" pitchFamily="34" charset="0"/>
              </a:rPr>
              <a:t>U.S. Poverty Requests </a:t>
            </a:r>
          </a:p>
        </p:txBody>
      </p:sp>
      <p:sp>
        <p:nvSpPr>
          <p:cNvPr id="3" name="Rectangle 2">
            <a:extLst>
              <a:ext uri="{FF2B5EF4-FFF2-40B4-BE49-F238E27FC236}">
                <a16:creationId xmlns:a16="http://schemas.microsoft.com/office/drawing/2014/main" id="{8E8E4E46-210C-4F64-99C0-469508C68915}"/>
              </a:ext>
            </a:extLst>
          </p:cNvPr>
          <p:cNvSpPr/>
          <p:nvPr/>
        </p:nvSpPr>
        <p:spPr>
          <a:xfrm>
            <a:off x="4450813" y="2387085"/>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a:extLst>
              <a:ext uri="{FF2B5EF4-FFF2-40B4-BE49-F238E27FC236}">
                <a16:creationId xmlns:a16="http://schemas.microsoft.com/office/drawing/2014/main" id="{D3798DCD-4B17-894A-8A93-08FA1C53F5D9}"/>
              </a:ext>
            </a:extLst>
          </p:cNvPr>
          <p:cNvSpPr/>
          <p:nvPr/>
        </p:nvSpPr>
        <p:spPr>
          <a:xfrm>
            <a:off x="365622" y="1078983"/>
            <a:ext cx="8412755" cy="3964227"/>
          </a:xfrm>
          <a:prstGeom prst="rect">
            <a:avLst/>
          </a:prstGeom>
        </p:spPr>
        <p:txBody>
          <a:bodyPr wrap="square">
            <a:spAutoFit/>
          </a:bodyPr>
          <a:lstStyle/>
          <a:p>
            <a:pPr>
              <a:lnSpc>
                <a:spcPct val="114000"/>
              </a:lnSpc>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Will you personally speak to Senate/House Leadership </a:t>
            </a:r>
            <a:r>
              <a:rPr lang="en-US" sz="2000" b="1">
                <a:latin typeface="Open Sans" panose="020B0606030504020204" pitchFamily="34" charset="0"/>
                <a:ea typeface="Open Sans" panose="020B0606030504020204" pitchFamily="34" charset="0"/>
                <a:cs typeface="Open Sans" panose="020B0606030504020204" pitchFamily="34" charset="0"/>
              </a:rPr>
              <a:t>urging them to pass a robust relief package</a:t>
            </a:r>
            <a:r>
              <a:rPr lang="en-US" sz="2000">
                <a:latin typeface="Open Sans" panose="020B0606030504020204" pitchFamily="34" charset="0"/>
                <a:ea typeface="Open Sans" panose="020B0606030504020204" pitchFamily="34" charset="0"/>
                <a:cs typeface="Open Sans" panose="020B0606030504020204" pitchFamily="34" charset="0"/>
              </a:rPr>
              <a:t>, and prioritize: </a:t>
            </a:r>
          </a:p>
          <a:p>
            <a:pPr marL="342900" indent="-342900">
              <a:lnSpc>
                <a:spcPct val="114000"/>
              </a:lnSpc>
              <a:spcAft>
                <a:spcPts val="600"/>
              </a:spcAft>
              <a:buFont typeface="Arial" panose="020B0604020202020204" pitchFamily="34" charset="0"/>
              <a:buChar char="•"/>
            </a:pPr>
            <a:r>
              <a:rPr lang="en-US" sz="2000" b="1">
                <a:latin typeface="Open Sans" panose="020B0606030504020204" pitchFamily="34" charset="0"/>
                <a:ea typeface="Open Sans" panose="020B0606030504020204" pitchFamily="34" charset="0"/>
                <a:cs typeface="Open Sans" panose="020B0606030504020204" pitchFamily="34" charset="0"/>
              </a:rPr>
              <a:t>$100 billion in emergency rental assistance</a:t>
            </a:r>
          </a:p>
          <a:p>
            <a:pPr marL="800100" lvl="1" indent="-342900">
              <a:lnSpc>
                <a:spcPct val="114000"/>
              </a:lnSpc>
              <a:spcAft>
                <a:spcPts val="600"/>
              </a:spcAft>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Included in House bill, but not in Senate GOP proposal</a:t>
            </a:r>
          </a:p>
          <a:p>
            <a:pPr marL="342900" indent="-342900">
              <a:lnSpc>
                <a:spcPct val="114000"/>
              </a:lnSpc>
              <a:spcAft>
                <a:spcPts val="600"/>
              </a:spcAft>
              <a:buFont typeface="Arial" panose="020B0604020202020204" pitchFamily="34" charset="0"/>
              <a:buChar char="•"/>
            </a:pPr>
            <a:r>
              <a:rPr lang="en-US" sz="2000" b="1">
                <a:latin typeface="Open Sans" panose="020B0606030504020204" pitchFamily="34" charset="0"/>
                <a:ea typeface="Open Sans" panose="020B0606030504020204" pitchFamily="34" charset="0"/>
                <a:cs typeface="Open Sans" panose="020B0606030504020204" pitchFamily="34" charset="0"/>
              </a:rPr>
              <a:t>Boost the maximum SNAP benefits by 15 percent</a:t>
            </a:r>
          </a:p>
          <a:p>
            <a:pPr marL="800100" lvl="1" indent="-342900">
              <a:lnSpc>
                <a:spcPct val="114000"/>
              </a:lnSpc>
              <a:spcAft>
                <a:spcPts val="600"/>
              </a:spcAft>
              <a:buFont typeface="Arial" panose="020B0604020202020204" pitchFamily="34" charset="0"/>
              <a:buChar char="•"/>
            </a:pPr>
            <a:r>
              <a:rPr lang="en-US" sz="2000">
                <a:latin typeface="Open Sans" panose="020B0606030504020204" pitchFamily="34" charset="0"/>
                <a:ea typeface="Open Sans" panose="020B0606030504020204" pitchFamily="34" charset="0"/>
                <a:cs typeface="Open Sans" panose="020B0606030504020204" pitchFamily="34" charset="0"/>
              </a:rPr>
              <a:t>Included in House bill but not Senate GOP proposal</a:t>
            </a:r>
          </a:p>
          <a:p>
            <a:pPr>
              <a:lnSpc>
                <a:spcPct val="114000"/>
              </a:lnSpc>
              <a:spcAft>
                <a:spcPts val="600"/>
              </a:spcAft>
            </a:pPr>
            <a:r>
              <a:rPr lang="en-US" sz="2000">
                <a:latin typeface="Open Sans" panose="020B0606030504020204" pitchFamily="34" charset="0"/>
                <a:ea typeface="Open Sans" panose="020B0606030504020204" pitchFamily="34" charset="0"/>
                <a:cs typeface="Open Sans" panose="020B0606030504020204" pitchFamily="34" charset="0"/>
              </a:rPr>
              <a:t>There is bipartisan support for </a:t>
            </a:r>
            <a:r>
              <a:rPr lang="en-US" sz="2000">
                <a:latin typeface="Open Sans" panose="020B0606030504020204" pitchFamily="34" charset="0"/>
                <a:ea typeface="Open Sans" panose="020B0606030504020204" pitchFamily="34" charset="0"/>
                <a:cs typeface="Open Sans" panose="020B0606030504020204" pitchFamily="34" charset="0"/>
                <a:hlinkClick r:id="rId3"/>
              </a:rPr>
              <a:t>rental assistance</a:t>
            </a:r>
            <a:r>
              <a:rPr lang="en-US" sz="2000">
                <a:latin typeface="Open Sans" panose="020B0606030504020204" pitchFamily="34" charset="0"/>
                <a:ea typeface="Open Sans" panose="020B0606030504020204" pitchFamily="34" charset="0"/>
                <a:cs typeface="Open Sans" panose="020B0606030504020204" pitchFamily="34" charset="0"/>
              </a:rPr>
              <a:t> and an </a:t>
            </a:r>
            <a:r>
              <a:rPr lang="en-US" sz="2000">
                <a:latin typeface="Open Sans" panose="020B0606030504020204" pitchFamily="34" charset="0"/>
                <a:ea typeface="Open Sans" panose="020B0606030504020204" pitchFamily="34" charset="0"/>
                <a:cs typeface="Open Sans" panose="020B0606030504020204" pitchFamily="34" charset="0"/>
                <a:hlinkClick r:id="rId4"/>
              </a:rPr>
              <a:t>increase in SNAP benefits</a:t>
            </a:r>
            <a:r>
              <a:rPr lang="en-US" sz="2000">
                <a:latin typeface="Open Sans" panose="020B0606030504020204" pitchFamily="34" charset="0"/>
                <a:ea typeface="Open Sans" panose="020B0606030504020204" pitchFamily="34" charset="0"/>
                <a:cs typeface="Open Sans" panose="020B0606030504020204" pitchFamily="34" charset="0"/>
              </a:rPr>
              <a:t>, but we need Congress to pass a robust relief package to ensure we help families keep a roof over their heads and food on the table. </a:t>
            </a:r>
          </a:p>
        </p:txBody>
      </p:sp>
      <p:sp>
        <p:nvSpPr>
          <p:cNvPr id="6" name="Slide Number Placeholder 6">
            <a:extLst>
              <a:ext uri="{FF2B5EF4-FFF2-40B4-BE49-F238E27FC236}">
                <a16:creationId xmlns:a16="http://schemas.microsoft.com/office/drawing/2014/main" id="{062255F3-2199-4A8D-A400-5D34EFE9A30B}"/>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108804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014292" y="60038"/>
            <a:ext cx="6608270" cy="889473"/>
          </a:xfrm>
        </p:spPr>
        <p:txBody>
          <a:bodyPr>
            <a:noAutofit/>
          </a:bodyPr>
          <a:lstStyle/>
          <a:p>
            <a:pPr>
              <a:lnSpc>
                <a:spcPct val="114000"/>
              </a:lnSpc>
              <a:spcAft>
                <a:spcPts val="600"/>
              </a:spcAft>
            </a:pPr>
            <a:r>
              <a:rPr lang="en-US" sz="3000" b="1">
                <a:latin typeface="Open Sans" panose="020B0606030504020204" pitchFamily="34" charset="0"/>
                <a:ea typeface="Open Sans" panose="020B0606030504020204" pitchFamily="34" charset="0"/>
                <a:cs typeface="Open Sans" panose="020B0606030504020204" pitchFamily="34" charset="0"/>
              </a:rPr>
              <a:t>U.S. Poverty Requests </a:t>
            </a:r>
          </a:p>
        </p:txBody>
      </p:sp>
      <p:sp>
        <p:nvSpPr>
          <p:cNvPr id="3" name="Rectangle 2">
            <a:extLst>
              <a:ext uri="{FF2B5EF4-FFF2-40B4-BE49-F238E27FC236}">
                <a16:creationId xmlns:a16="http://schemas.microsoft.com/office/drawing/2014/main" id="{8E8E4E46-210C-4F64-99C0-469508C68915}"/>
              </a:ext>
            </a:extLst>
          </p:cNvPr>
          <p:cNvSpPr/>
          <p:nvPr/>
        </p:nvSpPr>
        <p:spPr>
          <a:xfrm>
            <a:off x="4450813" y="2387085"/>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Slide Number Placeholder 6">
            <a:extLst>
              <a:ext uri="{FF2B5EF4-FFF2-40B4-BE49-F238E27FC236}">
                <a16:creationId xmlns:a16="http://schemas.microsoft.com/office/drawing/2014/main" id="{062255F3-2199-4A8D-A400-5D34EFE9A30B}"/>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21</a:t>
            </a:fld>
            <a:endParaRPr lang="en-US">
              <a:solidFill>
                <a:schemeClr val="tx1"/>
              </a:solidFill>
            </a:endParaRPr>
          </a:p>
        </p:txBody>
      </p:sp>
      <p:pic>
        <p:nvPicPr>
          <p:cNvPr id="4" name="Picture 3">
            <a:extLst>
              <a:ext uri="{FF2B5EF4-FFF2-40B4-BE49-F238E27FC236}">
                <a16:creationId xmlns:a16="http://schemas.microsoft.com/office/drawing/2014/main" id="{513A9C37-74B0-46F8-A31C-301FF5789B1A}"/>
              </a:ext>
            </a:extLst>
          </p:cNvPr>
          <p:cNvPicPr>
            <a:picLocks noChangeAspect="1"/>
          </p:cNvPicPr>
          <p:nvPr/>
        </p:nvPicPr>
        <p:blipFill>
          <a:blip r:embed="rId3"/>
          <a:stretch>
            <a:fillRect/>
          </a:stretch>
        </p:blipFill>
        <p:spPr>
          <a:xfrm>
            <a:off x="1796924" y="5071"/>
            <a:ext cx="7345614" cy="5138738"/>
          </a:xfrm>
          <a:prstGeom prst="rect">
            <a:avLst/>
          </a:prstGeom>
        </p:spPr>
      </p:pic>
    </p:spTree>
    <p:extLst>
      <p:ext uri="{BB962C8B-B14F-4D97-AF65-F5344CB8AC3E}">
        <p14:creationId xmlns:p14="http://schemas.microsoft.com/office/powerpoint/2010/main" val="154882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9995-A569-5D4C-A87D-EA3C38B3A7B1}"/>
              </a:ext>
            </a:extLst>
          </p:cNvPr>
          <p:cNvSpPr>
            <a:spLocks noGrp="1"/>
          </p:cNvSpPr>
          <p:nvPr>
            <p:ph type="title"/>
          </p:nvPr>
        </p:nvSpPr>
        <p:spPr>
          <a:xfrm>
            <a:off x="1014292" y="60038"/>
            <a:ext cx="6608270" cy="889473"/>
          </a:xfrm>
        </p:spPr>
        <p:txBody>
          <a:bodyPr>
            <a:noAutofit/>
          </a:bodyPr>
          <a:lstStyle/>
          <a:p>
            <a:pPr>
              <a:lnSpc>
                <a:spcPct val="114000"/>
              </a:lnSpc>
              <a:spcAft>
                <a:spcPts val="600"/>
              </a:spcAft>
            </a:pPr>
            <a:r>
              <a:rPr lang="en-US" sz="3000" b="1">
                <a:latin typeface="Open Sans"/>
                <a:ea typeface="Open Sans" panose="020B0606030504020204" pitchFamily="34" charset="0"/>
                <a:cs typeface="Open Sans" panose="020B0606030504020204" pitchFamily="34" charset="0"/>
              </a:rPr>
              <a:t>U.S. Poverty Action Resources </a:t>
            </a:r>
          </a:p>
        </p:txBody>
      </p:sp>
      <p:sp>
        <p:nvSpPr>
          <p:cNvPr id="3" name="Rectangle 2">
            <a:extLst>
              <a:ext uri="{FF2B5EF4-FFF2-40B4-BE49-F238E27FC236}">
                <a16:creationId xmlns:a16="http://schemas.microsoft.com/office/drawing/2014/main" id="{8E8E4E46-210C-4F64-99C0-469508C68915}"/>
              </a:ext>
            </a:extLst>
          </p:cNvPr>
          <p:cNvSpPr/>
          <p:nvPr/>
        </p:nvSpPr>
        <p:spPr>
          <a:xfrm>
            <a:off x="4450813" y="2387085"/>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8" name="Rectangle 7">
            <a:extLst>
              <a:ext uri="{FF2B5EF4-FFF2-40B4-BE49-F238E27FC236}">
                <a16:creationId xmlns:a16="http://schemas.microsoft.com/office/drawing/2014/main" id="{D3798DCD-4B17-894A-8A93-08FA1C53F5D9}"/>
              </a:ext>
            </a:extLst>
          </p:cNvPr>
          <p:cNvSpPr/>
          <p:nvPr/>
        </p:nvSpPr>
        <p:spPr>
          <a:xfrm>
            <a:off x="157091" y="949511"/>
            <a:ext cx="8587444" cy="4050404"/>
          </a:xfrm>
          <a:prstGeom prst="rect">
            <a:avLst/>
          </a:prstGeom>
        </p:spPr>
        <p:txBody>
          <a:bodyPr wrap="square" anchor="t">
            <a:spAutoFit/>
          </a:bodyPr>
          <a:lstStyle/>
          <a:p>
            <a:pPr>
              <a:lnSpc>
                <a:spcPct val="113999"/>
              </a:lnSpc>
              <a:spcAft>
                <a:spcPts val="600"/>
              </a:spcAft>
            </a:pPr>
            <a:r>
              <a:rPr lang="en-US" sz="1600" b="1">
                <a:latin typeface="Open Sans" panose="020B0606030504020204" pitchFamily="34" charset="0"/>
                <a:ea typeface="Open Sans" panose="020B0606030504020204" pitchFamily="34" charset="0"/>
                <a:cs typeface="Open Sans" panose="020B0606030504020204" pitchFamily="34" charset="0"/>
              </a:rPr>
              <a:t>U.S. Poverty Action</a:t>
            </a:r>
            <a:r>
              <a:rPr lang="en-US" sz="1600">
                <a:latin typeface="Open Sans" panose="020B0606030504020204" pitchFamily="34" charset="0"/>
                <a:ea typeface="Open Sans" panose="020B0606030504020204" pitchFamily="34" charset="0"/>
                <a:cs typeface="Open Sans" panose="020B0606030504020204" pitchFamily="34" charset="0"/>
              </a:rPr>
              <a:t> available online at: </a:t>
            </a: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https://results.org/volunteers/monthly-actions/</a:t>
            </a:r>
            <a:r>
              <a:rPr lang="en-US" sz="1600">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13999"/>
              </a:lnSpc>
              <a:spcAft>
                <a:spcPts val="600"/>
              </a:spcAft>
              <a:buFont typeface="Arial"/>
              <a:buChar char="•"/>
            </a:pPr>
            <a:r>
              <a:rPr lang="en-US" sz="1600" b="1">
                <a:latin typeface="Open Sans" panose="020B0606030504020204" pitchFamily="34" charset="0"/>
                <a:ea typeface="Open Sans" panose="020B0606030504020204" pitchFamily="34" charset="0"/>
                <a:cs typeface="Open Sans" panose="020B0606030504020204" pitchFamily="34" charset="0"/>
              </a:rPr>
              <a:t>Online Housing LTE:</a:t>
            </a: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hlinkClick r:id="rId4"/>
              </a:rPr>
              <a:t>https://results.org/volunteers/action-center/?vvsrc=%2fcampaigns%2f72504%2frespond</a:t>
            </a:r>
            <a:r>
              <a:rPr lang="en-US" sz="1600">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13999"/>
              </a:lnSpc>
              <a:spcAft>
                <a:spcPts val="600"/>
              </a:spcAft>
              <a:buFont typeface="Arial"/>
              <a:buChar char="•"/>
            </a:pPr>
            <a:r>
              <a:rPr lang="en-US" sz="1600" b="1">
                <a:latin typeface="Open Sans" panose="020B0606030504020204" pitchFamily="34" charset="0"/>
                <a:ea typeface="Open Sans" panose="020B0606030504020204" pitchFamily="34" charset="0"/>
                <a:cs typeface="Open Sans" panose="020B0606030504020204" pitchFamily="34" charset="0"/>
              </a:rPr>
              <a:t>Online SNAP LTE</a:t>
            </a: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hlinkClick r:id="rId5"/>
              </a:rPr>
              <a:t>https://results.org/volunteers/action-center/?vvsrc=%2fcampaigns%2f74353%2frespond</a:t>
            </a:r>
            <a:r>
              <a:rPr lang="en-US" sz="1600">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13999"/>
              </a:lnSpc>
              <a:spcAft>
                <a:spcPts val="600"/>
              </a:spcAft>
              <a:buFont typeface="Arial"/>
              <a:buChar char="•"/>
            </a:pPr>
            <a:r>
              <a:rPr lang="en-US" sz="1600" b="1">
                <a:latin typeface="Open Sans" panose="020B0606030504020204" pitchFamily="34" charset="0"/>
                <a:ea typeface="Open Sans" panose="020B0606030504020204" pitchFamily="34" charset="0"/>
                <a:cs typeface="Open Sans" panose="020B0606030504020204" pitchFamily="34" charset="0"/>
              </a:rPr>
              <a:t>Partial information on evictions: </a:t>
            </a:r>
            <a:r>
              <a:rPr lang="en-US" sz="1600" u="sng">
                <a:latin typeface="Open Sans" panose="020B0606030504020204" pitchFamily="34" charset="0"/>
                <a:ea typeface="Open Sans" panose="020B0606030504020204" pitchFamily="34" charset="0"/>
                <a:cs typeface="Open Sans" panose="020B0606030504020204" pitchFamily="34" charset="0"/>
                <a:hlinkClick r:id="rId6"/>
              </a:rPr>
              <a:t>https://nlihc.org/coronavirus-and-housing-homelessness/eviction-update</a:t>
            </a:r>
            <a:r>
              <a:rPr lang="en-US" sz="1600">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13999"/>
              </a:lnSpc>
              <a:spcAft>
                <a:spcPts val="600"/>
              </a:spcAft>
              <a:buFont typeface="Arial"/>
              <a:buChar char="•"/>
            </a:pPr>
            <a:r>
              <a:rPr lang="en-US" sz="1600" b="1">
                <a:latin typeface="Open Sans" panose="020B0606030504020204" pitchFamily="34" charset="0"/>
                <a:ea typeface="Open Sans" panose="020B0606030504020204" pitchFamily="34" charset="0"/>
                <a:cs typeface="Open Sans" panose="020B0606030504020204" pitchFamily="34" charset="0"/>
              </a:rPr>
              <a:t>State data on renters at risk of eviction</a:t>
            </a:r>
            <a:r>
              <a:rPr lang="en-US" sz="1600">
                <a:latin typeface="Open Sans" panose="020B0606030504020204" pitchFamily="34" charset="0"/>
                <a:ea typeface="Open Sans" panose="020B0606030504020204" pitchFamily="34" charset="0"/>
                <a:cs typeface="Open Sans" panose="020B0606030504020204" pitchFamily="34" charset="0"/>
              </a:rPr>
              <a:t>: </a:t>
            </a:r>
            <a:r>
              <a:rPr lang="en-US" u="sng">
                <a:hlinkClick r:id="rId7"/>
              </a:rPr>
              <a:t>https://nlihc.org/sites/default/files/The_Eviction_Crisis_080720.pdf</a:t>
            </a:r>
            <a:endParaRPr lang="en-US" sz="1600">
              <a:latin typeface="Open Sans" panose="020B0606030504020204" pitchFamily="34" charset="0"/>
              <a:ea typeface="Open Sans" panose="020B0606030504020204" pitchFamily="34" charset="0"/>
              <a:cs typeface="Open Sans" panose="020B0606030504020204" pitchFamily="34" charset="0"/>
            </a:endParaRPr>
          </a:p>
          <a:p>
            <a:pPr marL="800100" lvl="1" indent="-342900">
              <a:lnSpc>
                <a:spcPct val="113999"/>
              </a:lnSpc>
              <a:spcAft>
                <a:spcPts val="600"/>
              </a:spcAft>
              <a:buFont typeface="Arial"/>
              <a:buChar char="•"/>
            </a:pPr>
            <a:r>
              <a:rPr lang="en-US" sz="1600" b="1">
                <a:latin typeface="Open Sans" panose="020B0606030504020204" pitchFamily="34" charset="0"/>
                <a:ea typeface="Open Sans" panose="020B0606030504020204" pitchFamily="34" charset="0"/>
                <a:cs typeface="Open Sans" panose="020B0606030504020204" pitchFamily="34" charset="0"/>
              </a:rPr>
              <a:t>Report published media at</a:t>
            </a: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hlinkClick r:id="rId8"/>
              </a:rPr>
              <a:t>www.tinyurl.com/RESULTSMedia</a:t>
            </a:r>
            <a:r>
              <a:rPr lang="en-US" sz="1600">
                <a:latin typeface="Open Sans" panose="020B0606030504020204" pitchFamily="34" charset="0"/>
                <a:ea typeface="Open Sans" panose="020B0606030504020204" pitchFamily="34" charset="0"/>
                <a:cs typeface="Open Sans" panose="020B0606030504020204" pitchFamily="34" charset="0"/>
              </a:rPr>
              <a:t> </a:t>
            </a:r>
          </a:p>
          <a:p>
            <a:pPr marL="800100" lvl="1" indent="-342900">
              <a:lnSpc>
                <a:spcPct val="113999"/>
              </a:lnSpc>
              <a:spcAft>
                <a:spcPts val="600"/>
              </a:spcAft>
              <a:buFont typeface="Arial"/>
              <a:buChar char="•"/>
            </a:pPr>
            <a:r>
              <a:rPr lang="en-US" sz="1600" b="1">
                <a:latin typeface="Open Sans" panose="020B0606030504020204" pitchFamily="34" charset="0"/>
                <a:ea typeface="Open Sans" panose="020B0606030504020204" pitchFamily="34" charset="0"/>
                <a:cs typeface="Open Sans" panose="020B0606030504020204" pitchFamily="34" charset="0"/>
              </a:rPr>
              <a:t>Report meetings with Congressional offices at</a:t>
            </a:r>
            <a:r>
              <a:rPr lang="en-US" sz="1600">
                <a:latin typeface="Open Sans" panose="020B0606030504020204" pitchFamily="34" charset="0"/>
                <a:ea typeface="Open Sans" panose="020B0606030504020204" pitchFamily="34" charset="0"/>
                <a:cs typeface="Open Sans" panose="020B0606030504020204" pitchFamily="34" charset="0"/>
              </a:rPr>
              <a:t>: </a:t>
            </a:r>
            <a:r>
              <a:rPr lang="en-US" sz="1600">
                <a:latin typeface="Open Sans" panose="020B0606030504020204" pitchFamily="34" charset="0"/>
                <a:ea typeface="Open Sans" panose="020B0606030504020204" pitchFamily="34" charset="0"/>
                <a:cs typeface="Open Sans" panose="020B0606030504020204" pitchFamily="34" charset="0"/>
                <a:hlinkClick r:id="rId9"/>
              </a:rPr>
              <a:t>www.tinyurl.com/RESLRF</a:t>
            </a:r>
            <a:r>
              <a:rPr lang="en-US" sz="1600">
                <a:latin typeface="Open Sans" panose="020B0606030504020204" pitchFamily="34" charset="0"/>
                <a:ea typeface="Open Sans" panose="020B0606030504020204" pitchFamily="34" charset="0"/>
                <a:cs typeface="Open Sans" panose="020B0606030504020204" pitchFamily="34" charset="0"/>
              </a:rPr>
              <a:t> </a:t>
            </a:r>
          </a:p>
          <a:p>
            <a:pPr>
              <a:lnSpc>
                <a:spcPct val="113999"/>
              </a:lnSpc>
              <a:spcAft>
                <a:spcPts val="600"/>
              </a:spcAft>
            </a:pPr>
            <a:r>
              <a:rPr lang="en-US" sz="1600" b="1" i="1">
                <a:latin typeface="Open Sans" panose="020B0606030504020204" pitchFamily="34" charset="0"/>
                <a:ea typeface="Open Sans" panose="020B0606030504020204" pitchFamily="34" charset="0"/>
                <a:cs typeface="Open Sans" panose="020B0606030504020204" pitchFamily="34" charset="0"/>
              </a:rPr>
              <a:t>Public pressure (media) and direct follow up (especially with Senate GOP) key</a:t>
            </a:r>
          </a:p>
        </p:txBody>
      </p:sp>
      <p:sp>
        <p:nvSpPr>
          <p:cNvPr id="6" name="Slide Number Placeholder 6">
            <a:extLst>
              <a:ext uri="{FF2B5EF4-FFF2-40B4-BE49-F238E27FC236}">
                <a16:creationId xmlns:a16="http://schemas.microsoft.com/office/drawing/2014/main" id="{8F49C3F8-E748-413A-96E0-5374D317F5F1}"/>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337434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drawing&#10;&#10;Description generated with very high confidence">
            <a:extLst>
              <a:ext uri="{FF2B5EF4-FFF2-40B4-BE49-F238E27FC236}">
                <a16:creationId xmlns:a16="http://schemas.microsoft.com/office/drawing/2014/main" id="{EED299AD-E38A-41DC-8D54-8284F266BEC1}"/>
              </a:ext>
            </a:extLst>
          </p:cNvPr>
          <p:cNvPicPr>
            <a:picLocks noChangeAspect="1"/>
          </p:cNvPicPr>
          <p:nvPr/>
        </p:nvPicPr>
        <p:blipFill>
          <a:blip r:embed="rId2"/>
          <a:stretch>
            <a:fillRect/>
          </a:stretch>
        </p:blipFill>
        <p:spPr>
          <a:xfrm>
            <a:off x="161693" y="1931969"/>
            <a:ext cx="8813646" cy="1021691"/>
          </a:xfrm>
          <a:prstGeom prst="rect">
            <a:avLst/>
          </a:prstGeom>
        </p:spPr>
      </p:pic>
      <p:sp>
        <p:nvSpPr>
          <p:cNvPr id="6" name="Slide Number Placeholder 6">
            <a:extLst>
              <a:ext uri="{FF2B5EF4-FFF2-40B4-BE49-F238E27FC236}">
                <a16:creationId xmlns:a16="http://schemas.microsoft.com/office/drawing/2014/main" id="{119DEC5B-FCC6-4EA1-9A06-CA7BB9A9D753}"/>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1432082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DBC47D-A7C5-6343-829D-7A75BE5F1FDE}"/>
              </a:ext>
            </a:extLst>
          </p:cNvPr>
          <p:cNvSpPr txBox="1"/>
          <p:nvPr/>
        </p:nvSpPr>
        <p:spPr>
          <a:xfrm>
            <a:off x="212226" y="4493367"/>
            <a:ext cx="8614771" cy="764440"/>
          </a:xfrm>
          <a:prstGeom prst="rect">
            <a:avLst/>
          </a:prstGeom>
          <a:noFill/>
        </p:spPr>
        <p:txBody>
          <a:bodyPr wrap="square" lIns="91440" tIns="45720" rIns="91440" bIns="45720" rtlCol="0" anchor="t">
            <a:spAutoFit/>
          </a:bodyPr>
          <a:lstStyle/>
          <a:p>
            <a:pPr algn="ctr">
              <a:lnSpc>
                <a:spcPct val="114000"/>
              </a:lnSpc>
            </a:pPr>
            <a:r>
              <a:rPr lang="en-US" sz="2000" b="1">
                <a:latin typeface="Open Sans"/>
                <a:ea typeface="Open Sans" panose="020B0606030504020204" pitchFamily="34" charset="0"/>
                <a:cs typeface="Open Sans" panose="020B0606030504020204" pitchFamily="34" charset="0"/>
              </a:rPr>
              <a:t>Sign up to volunteer at </a:t>
            </a:r>
            <a:r>
              <a:rPr lang="en-US" sz="2000" b="1">
                <a:latin typeface="Open Sans"/>
                <a:ea typeface="Open Sans" panose="020B0606030504020204" pitchFamily="34" charset="0"/>
                <a:cs typeface="Open Sans" panose="020B0606030504020204" pitchFamily="34" charset="0"/>
                <a:hlinkClick r:id="rId2"/>
              </a:rPr>
              <a:t>www.results.org/volunteer</a:t>
            </a:r>
            <a:endParaRPr lang="en-US"/>
          </a:p>
          <a:p>
            <a:pPr algn="ctr">
              <a:lnSpc>
                <a:spcPct val="113999"/>
              </a:lnSpc>
            </a:pPr>
            <a:endParaRPr lang="en-US" sz="2000" b="1">
              <a:latin typeface="Open Sans"/>
              <a:ea typeface="Open Sans" panose="020B0606030504020204" pitchFamily="34" charset="0"/>
              <a:cs typeface="Open Sans" panose="020B0606030504020204" pitchFamily="34" charset="0"/>
            </a:endParaRPr>
          </a:p>
        </p:txBody>
      </p:sp>
      <p:pic>
        <p:nvPicPr>
          <p:cNvPr id="3" name="Picture 2" descr="A person standing in front of a group of people posing for the camera&#10;&#10;Description automatically generated">
            <a:extLst>
              <a:ext uri="{FF2B5EF4-FFF2-40B4-BE49-F238E27FC236}">
                <a16:creationId xmlns:a16="http://schemas.microsoft.com/office/drawing/2014/main" id="{0075E3D9-B853-8649-B66F-B86FF2ED1F01}"/>
              </a:ext>
            </a:extLst>
          </p:cNvPr>
          <p:cNvPicPr>
            <a:picLocks noChangeAspect="1"/>
          </p:cNvPicPr>
          <p:nvPr/>
        </p:nvPicPr>
        <p:blipFill rotWithShape="1">
          <a:blip r:embed="rId3"/>
          <a:srcRect t="20342" r="-104" b="16925"/>
          <a:stretch/>
        </p:blipFill>
        <p:spPr>
          <a:xfrm>
            <a:off x="855888" y="1356512"/>
            <a:ext cx="7071987" cy="2955509"/>
          </a:xfrm>
          <a:prstGeom prst="rect">
            <a:avLst/>
          </a:prstGeom>
        </p:spPr>
      </p:pic>
      <p:sp>
        <p:nvSpPr>
          <p:cNvPr id="8" name="TextBox 7">
            <a:extLst>
              <a:ext uri="{FF2B5EF4-FFF2-40B4-BE49-F238E27FC236}">
                <a16:creationId xmlns:a16="http://schemas.microsoft.com/office/drawing/2014/main" id="{D7A7C8C3-B39D-3B4B-ADE8-5B3A724BD19E}"/>
              </a:ext>
            </a:extLst>
          </p:cNvPr>
          <p:cNvSpPr txBox="1"/>
          <p:nvPr/>
        </p:nvSpPr>
        <p:spPr>
          <a:xfrm>
            <a:off x="295275" y="62192"/>
            <a:ext cx="7935538" cy="1102546"/>
          </a:xfrm>
          <a:prstGeom prst="rect">
            <a:avLst/>
          </a:prstGeom>
          <a:solidFill>
            <a:schemeClr val="bg1">
              <a:alpha val="90000"/>
            </a:schemeClr>
          </a:solidFill>
        </p:spPr>
        <p:txBody>
          <a:bodyPr wrap="square" lIns="91440" tIns="45720" rIns="91440" bIns="45720" rtlCol="0" anchor="t">
            <a:spAutoFit/>
          </a:bodyPr>
          <a:lstStyle/>
          <a:p>
            <a:pPr algn="ctr">
              <a:lnSpc>
                <a:spcPct val="150000"/>
              </a:lnSpc>
            </a:pPr>
            <a:r>
              <a:rPr lang="en-US" sz="2800" b="1">
                <a:solidFill>
                  <a:srgbClr val="D50032"/>
                </a:solidFill>
                <a:latin typeface="Open Sans"/>
              </a:rPr>
              <a:t>BE AN ADVOCATE</a:t>
            </a:r>
            <a:endParaRPr lang="en-US" sz="2400">
              <a:solidFill>
                <a:srgbClr val="D50032"/>
              </a:solidFill>
              <a:latin typeface="Open Sans"/>
            </a:endParaRPr>
          </a:p>
          <a:p>
            <a:pPr algn="ctr">
              <a:lnSpc>
                <a:spcPct val="150000"/>
              </a:lnSpc>
            </a:pPr>
            <a:r>
              <a:rPr lang="en-US" sz="1600">
                <a:latin typeface="Open Sans"/>
              </a:rPr>
              <a:t>WHO WE ARE   I   WHAT WE DO   I   HOW WE DO IT    I   WHY IT MATTERS</a:t>
            </a:r>
            <a:endParaRPr lang="en-US" sz="1600">
              <a:latin typeface="Open Sans"/>
              <a:cs typeface="Calibri"/>
            </a:endParaRPr>
          </a:p>
        </p:txBody>
      </p:sp>
      <p:sp>
        <p:nvSpPr>
          <p:cNvPr id="7" name="Slide Number Placeholder 6">
            <a:extLst>
              <a:ext uri="{FF2B5EF4-FFF2-40B4-BE49-F238E27FC236}">
                <a16:creationId xmlns:a16="http://schemas.microsoft.com/office/drawing/2014/main" id="{4995AC1C-9711-4D95-A6D5-7E43C935FAF2}"/>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144511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DCA4-D730-4A47-9C15-10E79E27E98C}"/>
              </a:ext>
            </a:extLst>
          </p:cNvPr>
          <p:cNvSpPr>
            <a:spLocks noGrp="1"/>
          </p:cNvSpPr>
          <p:nvPr>
            <p:ph type="title"/>
          </p:nvPr>
        </p:nvSpPr>
        <p:spPr>
          <a:xfrm>
            <a:off x="6669745" y="1787236"/>
            <a:ext cx="2474255" cy="2606964"/>
          </a:xfrm>
        </p:spPr>
        <p:txBody>
          <a:bodyPr>
            <a:normAutofit/>
          </a:bodyPr>
          <a:lstStyle/>
          <a:p>
            <a:r>
              <a:rPr lang="en-US"/>
              <a:t>2019 Poverty Data</a:t>
            </a:r>
          </a:p>
        </p:txBody>
      </p:sp>
      <p:sp>
        <p:nvSpPr>
          <p:cNvPr id="5" name="Slide Number Placeholder 4">
            <a:extLst>
              <a:ext uri="{FF2B5EF4-FFF2-40B4-BE49-F238E27FC236}">
                <a16:creationId xmlns:a16="http://schemas.microsoft.com/office/drawing/2014/main" id="{7FA9AD49-2730-4D0F-9007-A44206C4EA43}"/>
              </a:ext>
            </a:extLst>
          </p:cNvPr>
          <p:cNvSpPr>
            <a:spLocks noGrp="1"/>
          </p:cNvSpPr>
          <p:nvPr>
            <p:ph type="sldNum" sz="quarter" idx="12"/>
          </p:nvPr>
        </p:nvSpPr>
        <p:spPr/>
        <p:txBody>
          <a:bodyPr/>
          <a:lstStyle/>
          <a:p>
            <a:fld id="{307E6868-079E-1649-B8D1-459B42CE4DE3}" type="slidenum">
              <a:rPr lang="en-US" smtClean="0"/>
              <a:t>3</a:t>
            </a:fld>
            <a:endParaRPr lang="en-US"/>
          </a:p>
        </p:txBody>
      </p:sp>
      <p:sp>
        <p:nvSpPr>
          <p:cNvPr id="4" name="Content Placeholder 3">
            <a:extLst>
              <a:ext uri="{FF2B5EF4-FFF2-40B4-BE49-F238E27FC236}">
                <a16:creationId xmlns:a16="http://schemas.microsoft.com/office/drawing/2014/main" id="{FC832546-E53B-4ED4-A465-DC5B0A53DF6B}"/>
              </a:ext>
            </a:extLst>
          </p:cNvPr>
          <p:cNvSpPr>
            <a:spLocks noGrp="1"/>
          </p:cNvSpPr>
          <p:nvPr>
            <p:ph sz="half" idx="1"/>
          </p:nvPr>
        </p:nvSpPr>
        <p:spPr/>
        <p:txBody>
          <a:bodyPr/>
          <a:lstStyle/>
          <a:p>
            <a:endParaRPr lang="en-US"/>
          </a:p>
        </p:txBody>
      </p:sp>
      <p:pic>
        <p:nvPicPr>
          <p:cNvPr id="1026" name="Picture 2" descr="Image">
            <a:extLst>
              <a:ext uri="{FF2B5EF4-FFF2-40B4-BE49-F238E27FC236}">
                <a16:creationId xmlns:a16="http://schemas.microsoft.com/office/drawing/2014/main" id="{92BBB8DC-D608-4EA0-8431-FA41AB8FA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51901"/>
            <a:ext cx="9042400" cy="515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9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DCA4-D730-4A47-9C15-10E79E27E98C}"/>
              </a:ext>
            </a:extLst>
          </p:cNvPr>
          <p:cNvSpPr>
            <a:spLocks noGrp="1"/>
          </p:cNvSpPr>
          <p:nvPr>
            <p:ph type="title"/>
          </p:nvPr>
        </p:nvSpPr>
        <p:spPr>
          <a:xfrm>
            <a:off x="6669745" y="1787236"/>
            <a:ext cx="2474255" cy="2606964"/>
          </a:xfrm>
        </p:spPr>
        <p:txBody>
          <a:bodyPr>
            <a:normAutofit/>
          </a:bodyPr>
          <a:lstStyle/>
          <a:p>
            <a:r>
              <a:rPr lang="en-US">
                <a:latin typeface="Open Sans"/>
              </a:rPr>
              <a:t>2019 Poverty Data</a:t>
            </a:r>
          </a:p>
        </p:txBody>
      </p:sp>
      <p:sp>
        <p:nvSpPr>
          <p:cNvPr id="5" name="Slide Number Placeholder 4">
            <a:extLst>
              <a:ext uri="{FF2B5EF4-FFF2-40B4-BE49-F238E27FC236}">
                <a16:creationId xmlns:a16="http://schemas.microsoft.com/office/drawing/2014/main" id="{7FA9AD49-2730-4D0F-9007-A44206C4EA43}"/>
              </a:ext>
            </a:extLst>
          </p:cNvPr>
          <p:cNvSpPr>
            <a:spLocks noGrp="1"/>
          </p:cNvSpPr>
          <p:nvPr>
            <p:ph type="sldNum" sz="quarter" idx="12"/>
          </p:nvPr>
        </p:nvSpPr>
        <p:spPr/>
        <p:txBody>
          <a:bodyPr/>
          <a:lstStyle/>
          <a:p>
            <a:fld id="{307E6868-079E-1649-B8D1-459B42CE4DE3}" type="slidenum">
              <a:rPr lang="en-US" smtClean="0"/>
              <a:t>4</a:t>
            </a:fld>
            <a:endParaRPr lang="en-US"/>
          </a:p>
        </p:txBody>
      </p:sp>
      <p:pic>
        <p:nvPicPr>
          <p:cNvPr id="11" name="Content Placeholder 10" descr="A screenshot of a cell phone&#10;&#10;Description automatically generated">
            <a:extLst>
              <a:ext uri="{FF2B5EF4-FFF2-40B4-BE49-F238E27FC236}">
                <a16:creationId xmlns:a16="http://schemas.microsoft.com/office/drawing/2014/main" id="{7A3EEF98-FF3C-44C5-9014-DC869BC3E211}"/>
              </a:ext>
            </a:extLst>
          </p:cNvPr>
          <p:cNvPicPr>
            <a:picLocks noGrp="1" noChangeAspect="1"/>
          </p:cNvPicPr>
          <p:nvPr>
            <p:ph sz="half" idx="1"/>
          </p:nvPr>
        </p:nvPicPr>
        <p:blipFill>
          <a:blip r:embed="rId3"/>
          <a:stretch>
            <a:fillRect/>
          </a:stretch>
        </p:blipFill>
        <p:spPr>
          <a:xfrm>
            <a:off x="0" y="0"/>
            <a:ext cx="6669745" cy="5141408"/>
          </a:xfrm>
        </p:spPr>
      </p:pic>
    </p:spTree>
    <p:extLst>
      <p:ext uri="{BB962C8B-B14F-4D97-AF65-F5344CB8AC3E}">
        <p14:creationId xmlns:p14="http://schemas.microsoft.com/office/powerpoint/2010/main" val="414292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5D446BD8-9AFB-455B-B557-7BFE9DC4BCD2}"/>
              </a:ext>
            </a:extLst>
          </p:cNvPr>
          <p:cNvPicPr>
            <a:picLocks noGrp="1" noChangeAspect="1"/>
          </p:cNvPicPr>
          <p:nvPr>
            <p:ph sz="half" idx="1"/>
          </p:nvPr>
        </p:nvPicPr>
        <p:blipFill>
          <a:blip r:embed="rId3"/>
          <a:stretch>
            <a:fillRect/>
          </a:stretch>
        </p:blipFill>
        <p:spPr>
          <a:xfrm>
            <a:off x="0" y="0"/>
            <a:ext cx="6934200" cy="5045533"/>
          </a:xfrm>
        </p:spPr>
      </p:pic>
      <p:sp>
        <p:nvSpPr>
          <p:cNvPr id="2" name="Title 1">
            <a:extLst>
              <a:ext uri="{FF2B5EF4-FFF2-40B4-BE49-F238E27FC236}">
                <a16:creationId xmlns:a16="http://schemas.microsoft.com/office/drawing/2014/main" id="{E612DCA4-D730-4A47-9C15-10E79E27E98C}"/>
              </a:ext>
            </a:extLst>
          </p:cNvPr>
          <p:cNvSpPr>
            <a:spLocks noGrp="1"/>
          </p:cNvSpPr>
          <p:nvPr>
            <p:ph type="title"/>
          </p:nvPr>
        </p:nvSpPr>
        <p:spPr>
          <a:xfrm>
            <a:off x="5765800" y="965200"/>
            <a:ext cx="3378201" cy="2641600"/>
          </a:xfrm>
        </p:spPr>
        <p:txBody>
          <a:bodyPr>
            <a:normAutofit/>
          </a:bodyPr>
          <a:lstStyle/>
          <a:p>
            <a:r>
              <a:rPr lang="en-US" sz="3600">
                <a:latin typeface="Open Sans"/>
              </a:rPr>
              <a:t>2019 Supplemental Poverty Data</a:t>
            </a:r>
          </a:p>
        </p:txBody>
      </p:sp>
      <p:sp>
        <p:nvSpPr>
          <p:cNvPr id="5" name="Slide Number Placeholder 4">
            <a:extLst>
              <a:ext uri="{FF2B5EF4-FFF2-40B4-BE49-F238E27FC236}">
                <a16:creationId xmlns:a16="http://schemas.microsoft.com/office/drawing/2014/main" id="{7FA9AD49-2730-4D0F-9007-A44206C4EA43}"/>
              </a:ext>
            </a:extLst>
          </p:cNvPr>
          <p:cNvSpPr>
            <a:spLocks noGrp="1"/>
          </p:cNvSpPr>
          <p:nvPr>
            <p:ph type="sldNum" sz="quarter" idx="12"/>
          </p:nvPr>
        </p:nvSpPr>
        <p:spPr/>
        <p:txBody>
          <a:bodyPr/>
          <a:lstStyle/>
          <a:p>
            <a:fld id="{307E6868-079E-1649-B8D1-459B42CE4DE3}" type="slidenum">
              <a:rPr lang="en-US" smtClean="0"/>
              <a:t>5</a:t>
            </a:fld>
            <a:endParaRPr lang="en-US"/>
          </a:p>
        </p:txBody>
      </p:sp>
    </p:spTree>
    <p:extLst>
      <p:ext uri="{BB962C8B-B14F-4D97-AF65-F5344CB8AC3E}">
        <p14:creationId xmlns:p14="http://schemas.microsoft.com/office/powerpoint/2010/main" val="241057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457200" y="86683"/>
            <a:ext cx="7401491" cy="857250"/>
          </a:xfrm>
        </p:spPr>
        <p:txBody>
          <a:bodyPr anchor="ctr">
            <a:normAutofit/>
          </a:bodyPr>
          <a:lstStyle/>
          <a:p>
            <a:r>
              <a:rPr lang="en-US" b="1">
                <a:latin typeface="Open Sans"/>
              </a:rPr>
              <a:t>Economic woes</a:t>
            </a:r>
          </a:p>
        </p:txBody>
      </p:sp>
      <p:sp>
        <p:nvSpPr>
          <p:cNvPr id="8" name="TextBox 7">
            <a:extLst>
              <a:ext uri="{FF2B5EF4-FFF2-40B4-BE49-F238E27FC236}">
                <a16:creationId xmlns:a16="http://schemas.microsoft.com/office/drawing/2014/main" id="{34E131AA-112A-41CE-AE8D-4B74CFD7C32C}"/>
              </a:ext>
            </a:extLst>
          </p:cNvPr>
          <p:cNvSpPr txBox="1"/>
          <p:nvPr/>
        </p:nvSpPr>
        <p:spPr>
          <a:xfrm>
            <a:off x="4572000" y="1829597"/>
            <a:ext cx="4038600" cy="1910797"/>
          </a:xfrm>
          <a:prstGeom prst="rect">
            <a:avLst/>
          </a:prstGeom>
        </p:spPr>
        <p:txBody>
          <a:bodyPr lIns="91440" tIns="45720" rIns="91440" bIns="45720" rtlCol="0" anchor="t">
            <a:normAutofit/>
          </a:bodyPr>
          <a:lstStyle/>
          <a:p>
            <a:pPr>
              <a:lnSpc>
                <a:spcPct val="114000"/>
              </a:lnSpc>
              <a:spcAft>
                <a:spcPts val="600"/>
              </a:spcAft>
            </a:pPr>
            <a:endParaRPr lang="en-US" sz="2800" b="1">
              <a:latin typeface="Open Sans"/>
            </a:endParaRPr>
          </a:p>
          <a:p>
            <a:pPr>
              <a:lnSpc>
                <a:spcPct val="113999"/>
              </a:lnSpc>
              <a:spcAft>
                <a:spcPts val="600"/>
              </a:spcAft>
            </a:pPr>
            <a:endParaRPr lang="en-US" sz="2800" b="1">
              <a:latin typeface="Open Sans"/>
            </a:endParaRPr>
          </a:p>
        </p:txBody>
      </p:sp>
      <p:pic>
        <p:nvPicPr>
          <p:cNvPr id="5" name="Picture 4" descr="A screenshot of a computer&#10;&#10;Description automatically generated">
            <a:extLst>
              <a:ext uri="{FF2B5EF4-FFF2-40B4-BE49-F238E27FC236}">
                <a16:creationId xmlns:a16="http://schemas.microsoft.com/office/drawing/2014/main" id="{4C904670-2CB6-4608-AC47-D14195A58CE3}"/>
              </a:ext>
            </a:extLst>
          </p:cNvPr>
          <p:cNvPicPr>
            <a:picLocks noChangeAspect="1"/>
          </p:cNvPicPr>
          <p:nvPr/>
        </p:nvPicPr>
        <p:blipFill rotWithShape="1">
          <a:blip r:embed="rId3"/>
          <a:srcRect l="21850" t="15686" r="24285" b="5733"/>
          <a:stretch/>
        </p:blipFill>
        <p:spPr>
          <a:xfrm>
            <a:off x="0" y="953460"/>
            <a:ext cx="5103564" cy="4187948"/>
          </a:xfrm>
          <a:prstGeom prst="rect">
            <a:avLst/>
          </a:prstGeom>
        </p:spPr>
      </p:pic>
      <p:sp>
        <p:nvSpPr>
          <p:cNvPr id="6" name="Rectangle 5">
            <a:extLst>
              <a:ext uri="{FF2B5EF4-FFF2-40B4-BE49-F238E27FC236}">
                <a16:creationId xmlns:a16="http://schemas.microsoft.com/office/drawing/2014/main" id="{323F1AE6-D84B-43F6-88FC-FB7FBBBEEF2B}"/>
              </a:ext>
            </a:extLst>
          </p:cNvPr>
          <p:cNvSpPr/>
          <p:nvPr/>
        </p:nvSpPr>
        <p:spPr>
          <a:xfrm>
            <a:off x="5227504" y="1302071"/>
            <a:ext cx="3652091" cy="3323987"/>
          </a:xfrm>
          <a:prstGeom prst="rect">
            <a:avLst/>
          </a:prstGeom>
        </p:spPr>
        <p:txBody>
          <a:bodyPr wrap="square">
            <a:spAutoFit/>
          </a:bodyPr>
          <a:lstStyle/>
          <a:p>
            <a:pPr>
              <a:spcAft>
                <a:spcPts val="600"/>
              </a:spcAft>
            </a:pPr>
            <a:r>
              <a:rPr lang="en-US" sz="2000">
                <a:solidFill>
                  <a:srgbClr val="14171A"/>
                </a:solidFill>
                <a:latin typeface="Open Sans" panose="020B0606030504020204" pitchFamily="34" charset="0"/>
                <a:ea typeface="Open Sans" panose="020B0606030504020204" pitchFamily="34" charset="0"/>
                <a:cs typeface="Open Sans" panose="020B0606030504020204" pitchFamily="34" charset="0"/>
              </a:rPr>
              <a:t>August data: 8.4 percent unemployment </a:t>
            </a:r>
          </a:p>
          <a:p>
            <a:pPr>
              <a:spcAft>
                <a:spcPts val="600"/>
              </a:spcAft>
            </a:pPr>
            <a:r>
              <a:rPr lang="en-US" sz="2000">
                <a:solidFill>
                  <a:srgbClr val="14171A"/>
                </a:solidFill>
                <a:latin typeface="Open Sans" panose="020B0606030504020204" pitchFamily="34" charset="0"/>
                <a:ea typeface="Open Sans" panose="020B0606030504020204" pitchFamily="34" charset="0"/>
                <a:cs typeface="Open Sans" panose="020B0606030504020204" pitchFamily="34" charset="0"/>
              </a:rPr>
              <a:t>More people remain unemployed than at the height of the Great Recession. </a:t>
            </a:r>
          </a:p>
          <a:p>
            <a:pPr>
              <a:spcAft>
                <a:spcPts val="600"/>
              </a:spcAft>
            </a:pPr>
            <a:r>
              <a:rPr lang="en-US" sz="2000">
                <a:solidFill>
                  <a:srgbClr val="14171A"/>
                </a:solidFill>
                <a:latin typeface="Open Sans" panose="020B0606030504020204" pitchFamily="34" charset="0"/>
                <a:ea typeface="Open Sans" panose="020B0606030504020204" pitchFamily="34" charset="0"/>
                <a:cs typeface="Open Sans" panose="020B0606030504020204" pitchFamily="34" charset="0"/>
              </a:rPr>
              <a:t>More than 1 in 10 Black women (12.0%) and Latinas (10.5%) are still unemployed, compared to only 6.9% of white men.</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7BC818EB-425F-4687-87BE-C16FD565077A}"/>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51061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7</a:t>
            </a:fld>
            <a:endParaRPr lang="en-US"/>
          </a:p>
        </p:txBody>
      </p:sp>
      <p:sp>
        <p:nvSpPr>
          <p:cNvPr id="12" name="Title 1">
            <a:extLst>
              <a:ext uri="{FF2B5EF4-FFF2-40B4-BE49-F238E27FC236}">
                <a16:creationId xmlns:a16="http://schemas.microsoft.com/office/drawing/2014/main" id="{9E48290E-B658-4FD9-B562-F407289715B5}"/>
              </a:ext>
            </a:extLst>
          </p:cNvPr>
          <p:cNvSpPr txBox="1">
            <a:spLocks/>
          </p:cNvSpPr>
          <p:nvPr/>
        </p:nvSpPr>
        <p:spPr>
          <a:xfrm>
            <a:off x="6350000" y="1651001"/>
            <a:ext cx="2794000" cy="2146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a:t>Struggles putting food on the table during a pandemic</a:t>
            </a:r>
          </a:p>
        </p:txBody>
      </p:sp>
      <p:sp>
        <p:nvSpPr>
          <p:cNvPr id="14" name="Content Placeholder 13">
            <a:extLst>
              <a:ext uri="{FF2B5EF4-FFF2-40B4-BE49-F238E27FC236}">
                <a16:creationId xmlns:a16="http://schemas.microsoft.com/office/drawing/2014/main" id="{8BC647F4-E566-4A8E-A919-9FB88C3FE902}"/>
              </a:ext>
            </a:extLst>
          </p:cNvPr>
          <p:cNvSpPr>
            <a:spLocks noGrp="1"/>
          </p:cNvSpPr>
          <p:nvPr>
            <p:ph sz="half" idx="1"/>
          </p:nvPr>
        </p:nvSpPr>
        <p:spPr/>
        <p:txBody>
          <a:bodyPr/>
          <a:lstStyle/>
          <a:p>
            <a:endParaRPr lang="en-US"/>
          </a:p>
        </p:txBody>
      </p:sp>
      <p:pic>
        <p:nvPicPr>
          <p:cNvPr id="2050" name="Picture 2" descr="Image">
            <a:extLst>
              <a:ext uri="{FF2B5EF4-FFF2-40B4-BE49-F238E27FC236}">
                <a16:creationId xmlns:a16="http://schemas.microsoft.com/office/drawing/2014/main" id="{E8F1D66D-D359-4182-BBD6-D74452D9E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5478"/>
            <a:ext cx="8737600" cy="512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4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8</a:t>
            </a:fld>
            <a:endParaRPr lang="en-US"/>
          </a:p>
        </p:txBody>
      </p:sp>
      <p:pic>
        <p:nvPicPr>
          <p:cNvPr id="8" name="Content Placeholder 7" descr="A close up of a map&#10;&#10;Description automatically generated">
            <a:extLst>
              <a:ext uri="{FF2B5EF4-FFF2-40B4-BE49-F238E27FC236}">
                <a16:creationId xmlns:a16="http://schemas.microsoft.com/office/drawing/2014/main" id="{73DD5547-8306-4868-B66C-67C5571E17A9}"/>
              </a:ext>
            </a:extLst>
          </p:cNvPr>
          <p:cNvPicPr>
            <a:picLocks noGrp="1" noChangeAspect="1"/>
          </p:cNvPicPr>
          <p:nvPr>
            <p:ph sz="half" idx="1"/>
          </p:nvPr>
        </p:nvPicPr>
        <p:blipFill>
          <a:blip r:embed="rId3"/>
          <a:stretch>
            <a:fillRect/>
          </a:stretch>
        </p:blipFill>
        <p:spPr>
          <a:xfrm>
            <a:off x="0" y="77700"/>
            <a:ext cx="6795021" cy="5063708"/>
          </a:xfrm>
        </p:spPr>
      </p:pic>
      <p:sp>
        <p:nvSpPr>
          <p:cNvPr id="12" name="Title 1">
            <a:extLst>
              <a:ext uri="{FF2B5EF4-FFF2-40B4-BE49-F238E27FC236}">
                <a16:creationId xmlns:a16="http://schemas.microsoft.com/office/drawing/2014/main" id="{9E48290E-B658-4FD9-B562-F407289715B5}"/>
              </a:ext>
            </a:extLst>
          </p:cNvPr>
          <p:cNvSpPr txBox="1">
            <a:spLocks/>
          </p:cNvSpPr>
          <p:nvPr/>
        </p:nvSpPr>
        <p:spPr>
          <a:xfrm>
            <a:off x="6350000" y="1651001"/>
            <a:ext cx="2794000" cy="2146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a:latin typeface="Open Sans"/>
              </a:rPr>
              <a:t>Struggles putting food on the table during a pandemi</a:t>
            </a:r>
            <a:r>
              <a:rPr lang="en-US" sz="3600">
                <a:latin typeface="Open Sans"/>
              </a:rPr>
              <a:t>c</a:t>
            </a:r>
          </a:p>
        </p:txBody>
      </p:sp>
    </p:spTree>
    <p:extLst>
      <p:ext uri="{BB962C8B-B14F-4D97-AF65-F5344CB8AC3E}">
        <p14:creationId xmlns:p14="http://schemas.microsoft.com/office/powerpoint/2010/main" val="257408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4FD1B1C9-50DE-43C8-B955-4588C01EC565}"/>
              </a:ext>
            </a:extLst>
          </p:cNvPr>
          <p:cNvPicPr>
            <a:picLocks noGrp="1" noChangeAspect="1"/>
          </p:cNvPicPr>
          <p:nvPr>
            <p:ph sz="half" idx="1"/>
          </p:nvPr>
        </p:nvPicPr>
        <p:blipFill>
          <a:blip r:embed="rId3"/>
          <a:stretch>
            <a:fillRect/>
          </a:stretch>
        </p:blipFill>
        <p:spPr>
          <a:xfrm>
            <a:off x="0" y="25958"/>
            <a:ext cx="6502400" cy="4968814"/>
          </a:xfrm>
        </p:spPr>
      </p:pic>
      <p:sp>
        <p:nvSpPr>
          <p:cNvPr id="2" name="Title 1">
            <a:extLst>
              <a:ext uri="{FF2B5EF4-FFF2-40B4-BE49-F238E27FC236}">
                <a16:creationId xmlns:a16="http://schemas.microsoft.com/office/drawing/2014/main" id="{1B728AA5-66A2-4586-A4DB-0E5646BF8090}"/>
              </a:ext>
            </a:extLst>
          </p:cNvPr>
          <p:cNvSpPr>
            <a:spLocks noGrp="1"/>
          </p:cNvSpPr>
          <p:nvPr>
            <p:ph type="title"/>
          </p:nvPr>
        </p:nvSpPr>
        <p:spPr>
          <a:xfrm>
            <a:off x="6350000" y="1651001"/>
            <a:ext cx="2794000" cy="2146300"/>
          </a:xfrm>
        </p:spPr>
        <p:txBody>
          <a:bodyPr>
            <a:noAutofit/>
          </a:bodyPr>
          <a:lstStyle/>
          <a:p>
            <a:r>
              <a:rPr lang="en-US" sz="2800">
                <a:latin typeface="Open Sans"/>
              </a:rPr>
              <a:t>Food insufficiency for women of color</a:t>
            </a:r>
          </a:p>
        </p:txBody>
      </p:sp>
      <p:sp>
        <p:nvSpPr>
          <p:cNvPr id="5" name="Slide Number Placeholder 4">
            <a:extLst>
              <a:ext uri="{FF2B5EF4-FFF2-40B4-BE49-F238E27FC236}">
                <a16:creationId xmlns:a16="http://schemas.microsoft.com/office/drawing/2014/main" id="{C71651DD-DEF2-4189-9626-45B2CDC091CC}"/>
              </a:ext>
            </a:extLst>
          </p:cNvPr>
          <p:cNvSpPr>
            <a:spLocks noGrp="1"/>
          </p:cNvSpPr>
          <p:nvPr>
            <p:ph type="sldNum" sz="quarter" idx="12"/>
          </p:nvPr>
        </p:nvSpPr>
        <p:spPr/>
        <p:txBody>
          <a:bodyPr/>
          <a:lstStyle/>
          <a:p>
            <a:fld id="{307E6868-079E-1649-B8D1-459B42CE4DE3}" type="slidenum">
              <a:rPr lang="en-US" smtClean="0"/>
              <a:t>9</a:t>
            </a:fld>
            <a:endParaRPr lang="en-US"/>
          </a:p>
        </p:txBody>
      </p:sp>
    </p:spTree>
    <p:extLst>
      <p:ext uri="{BB962C8B-B14F-4D97-AF65-F5344CB8AC3E}">
        <p14:creationId xmlns:p14="http://schemas.microsoft.com/office/powerpoint/2010/main" val="35732720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12" ma:contentTypeDescription="Create a new document." ma:contentTypeScope="" ma:versionID="e6b24762c2b3f3d915d1e9cb666b688a">
  <xsd:schema xmlns:xsd="http://www.w3.org/2001/XMLSchema" xmlns:xs="http://www.w3.org/2001/XMLSchema" xmlns:p="http://schemas.microsoft.com/office/2006/metadata/properties" xmlns:ns2="876372d7-2542-4065-ad3b-22612840f7b4" xmlns:ns3="552b8659-eb92-470e-b40f-1c994b2ac523" targetNamespace="http://schemas.microsoft.com/office/2006/metadata/properties" ma:root="true" ma:fieldsID="f2b319a0772f085c62fc02bdbaf9af59" ns2:_="" ns3:_="">
    <xsd:import namespace="876372d7-2542-4065-ad3b-22612840f7b4"/>
    <xsd:import namespace="552b8659-eb92-470e-b40f-1c994b2ac5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2b8659-eb92-470e-b40f-1c994b2ac52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B9959BF8-6FB4-40AF-AF38-2D057E67A497}">
  <ds:schemaRefs>
    <ds:schemaRef ds:uri="http://purl.org/dc/elements/1.1/"/>
    <ds:schemaRef ds:uri="552b8659-eb92-470e-b40f-1c994b2ac523"/>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876372d7-2542-4065-ad3b-22612840f7b4"/>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82B7ED0-CCEC-4BFF-9FFB-9CD4A9C49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552b8659-eb92-470e-b40f-1c994b2ac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3647</Words>
  <Application>Microsoft Office PowerPoint</Application>
  <PresentationFormat>On-screen Show (16:9)</PresentationFormat>
  <Paragraphs>219</Paragraphs>
  <Slides>25</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Courier New</vt:lpstr>
      <vt:lpstr>Open Sans</vt:lpstr>
      <vt:lpstr>Times New Roman</vt:lpstr>
      <vt:lpstr>Wingdings</vt:lpstr>
      <vt:lpstr>Custom Design</vt:lpstr>
      <vt:lpstr>Office Theme</vt:lpstr>
      <vt:lpstr>Custom Design</vt:lpstr>
      <vt:lpstr>PowerPoint Presentation</vt:lpstr>
      <vt:lpstr>Our Anti-Oppression Values</vt:lpstr>
      <vt:lpstr>2019 Poverty Data</vt:lpstr>
      <vt:lpstr>2019 Poverty Data</vt:lpstr>
      <vt:lpstr>2019 Supplemental Poverty Data</vt:lpstr>
      <vt:lpstr>Economic woes</vt:lpstr>
      <vt:lpstr>PowerPoint Presentation</vt:lpstr>
      <vt:lpstr>PowerPoint Presentation</vt:lpstr>
      <vt:lpstr>Food insufficiency for women of color</vt:lpstr>
      <vt:lpstr>Housing insecurity during a pandemic</vt:lpstr>
      <vt:lpstr>Hardship during a pandemic</vt:lpstr>
      <vt:lpstr>Latest Census Household Pulse Survey Data</vt:lpstr>
      <vt:lpstr>Latest Census Household Pulse Survey Data</vt:lpstr>
      <vt:lpstr>PowerPoint Presentation</vt:lpstr>
      <vt:lpstr>Latest Census Household Pulse Survey Data</vt:lpstr>
      <vt:lpstr>Latest Census Household Pulse Survey Data</vt:lpstr>
      <vt:lpstr>Reprieve for renters</vt:lpstr>
      <vt:lpstr>Rental assistance key to keep housing affordable</vt:lpstr>
      <vt:lpstr>Where things stand now</vt:lpstr>
      <vt:lpstr>U.S. Poverty Requests </vt:lpstr>
      <vt:lpstr>U.S. Poverty Requests </vt:lpstr>
      <vt:lpstr>U.S. Poverty Action Resources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Dodson</dc:creator>
  <cp:lastModifiedBy>Meredith Dodson</cp:lastModifiedBy>
  <cp:revision>1</cp:revision>
  <dcterms:created xsi:type="dcterms:W3CDTF">2020-06-05T17:30:19Z</dcterms:created>
  <dcterms:modified xsi:type="dcterms:W3CDTF">2020-09-16T01:10:55Z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Settings">
    <vt:lpwstr>C7000400038000</vt:lpwstr>
  </property>
  <property fmtid="{D5CDD505-2E9C-101B-9397-08002B2CF9AE}" pid="3" name="NXPowerLiteVersion">
    <vt:lpwstr>S9.0.1</vt:lpwstr>
  </property>
  <property fmtid="{D5CDD505-2E9C-101B-9397-08002B2CF9AE}" pid="4" name="NXPowerLiteLastOptimized">
    <vt:lpwstr>4486632</vt:lpwstr>
  </property>
  <property fmtid="{D5CDD505-2E9C-101B-9397-08002B2CF9AE}" pid="5" name="ContentTypeId">
    <vt:lpwstr>0x0101003D0AB9154C171E409E0131327301D05C</vt:lpwstr>
  </property>
</Properties>
</file>