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4" r:id="rId6"/>
    <p:sldMasterId id="2147483700" r:id="rId7"/>
    <p:sldMasterId id="2147483702" r:id="rId8"/>
    <p:sldMasterId id="2147483733" r:id="rId9"/>
    <p:sldMasterId id="2147483735" r:id="rId10"/>
    <p:sldMasterId id="2147483745" r:id="rId11"/>
  </p:sldMasterIdLst>
  <p:notesMasterIdLst>
    <p:notesMasterId r:id="rId56"/>
  </p:notesMasterIdLst>
  <p:handoutMasterIdLst>
    <p:handoutMasterId r:id="rId57"/>
  </p:handoutMasterIdLst>
  <p:sldIdLst>
    <p:sldId id="773" r:id="rId12"/>
    <p:sldId id="798" r:id="rId13"/>
    <p:sldId id="873" r:id="rId14"/>
    <p:sldId id="911" r:id="rId15"/>
    <p:sldId id="850" r:id="rId16"/>
    <p:sldId id="855" r:id="rId17"/>
    <p:sldId id="739" r:id="rId18"/>
    <p:sldId id="256" r:id="rId19"/>
    <p:sldId id="257" r:id="rId20"/>
    <p:sldId id="258" r:id="rId21"/>
    <p:sldId id="259" r:id="rId22"/>
    <p:sldId id="912"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901" r:id="rId42"/>
    <p:sldId id="851" r:id="rId43"/>
    <p:sldId id="914" r:id="rId44"/>
    <p:sldId id="913" r:id="rId45"/>
    <p:sldId id="915" r:id="rId46"/>
    <p:sldId id="907" r:id="rId47"/>
    <p:sldId id="909" r:id="rId48"/>
    <p:sldId id="910" r:id="rId49"/>
    <p:sldId id="800" r:id="rId50"/>
    <p:sldId id="848" r:id="rId51"/>
    <p:sldId id="835" r:id="rId52"/>
    <p:sldId id="880" r:id="rId53"/>
    <p:sldId id="260" r:id="rId54"/>
    <p:sldId id="665" r:id="rId55"/>
  </p:sldIdLst>
  <p:sldSz cx="9144000" cy="6858000" type="screen4x3"/>
  <p:notesSz cx="6858000" cy="2409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kenzie Aime" initials="MA" lastIdx="1" clrIdx="0">
    <p:extLst>
      <p:ext uri="{19B8F6BF-5375-455C-9EA6-DF929625EA0E}">
        <p15:presenceInfo xmlns:p15="http://schemas.microsoft.com/office/powerpoint/2012/main" userId="S::maime@results.org::a796c95b-c44d-42c7-9ff2-c32171717f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F2D"/>
    <a:srgbClr val="FF9900"/>
    <a:srgbClr val="006600"/>
    <a:srgbClr val="58585B"/>
    <a:srgbClr val="C00000"/>
    <a:srgbClr val="CC0000"/>
    <a:srgbClr val="FF0066"/>
    <a:srgbClr val="F76143"/>
    <a:srgbClr val="9F9FA1"/>
    <a:srgbClr val="B02D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52" autoAdjust="0"/>
  </p:normalViewPr>
  <p:slideViewPr>
    <p:cSldViewPr snapToGrid="0">
      <p:cViewPr varScale="1">
        <p:scale>
          <a:sx n="97" d="100"/>
          <a:sy n="97" d="100"/>
        </p:scale>
        <p:origin x="13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effectLst/>
                <a:latin typeface="Helvetica" panose="020B0604020202020204" pitchFamily="34" charset="0"/>
                <a:cs typeface="Helvetica" panose="020B0604020202020204" pitchFamily="34" charset="0"/>
              </a:rPr>
              <a:t>What sections do you like in our webinars?</a:t>
            </a:r>
            <a:endParaRPr lang="en-US" sz="2000" dirty="0">
              <a:effectLst/>
              <a:latin typeface="Helvetica" panose="020B0604020202020204" pitchFamily="34" charset="0"/>
              <a:cs typeface="Helvetica"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647986851217633E-2"/>
          <c:y val="0.12387623083070706"/>
          <c:w val="0.91464019943775288"/>
          <c:h val="0.80305997815686125"/>
        </c:manualLayout>
      </c:layout>
      <c:barChart>
        <c:barDir val="col"/>
        <c:grouping val="stacked"/>
        <c:varyColors val="0"/>
        <c:ser>
          <c:idx val="0"/>
          <c:order val="0"/>
          <c:tx>
            <c:strRef>
              <c:f>Sheet1!$B$1</c:f>
              <c:strCache>
                <c:ptCount val="1"/>
                <c:pt idx="0">
                  <c:v>Series 1</c:v>
                </c:pt>
              </c:strCache>
            </c:strRef>
          </c:tx>
          <c:spPr>
            <a:solidFill>
              <a:srgbClr val="002060"/>
            </a:solidFill>
            <a:ln>
              <a:noFill/>
            </a:ln>
            <a:effectLst/>
          </c:spPr>
          <c:invertIfNegative val="0"/>
          <c:cat>
            <c:strRef>
              <c:f>Sheet1!$A$2:$A$7</c:f>
              <c:strCache>
                <c:ptCount val="6"/>
                <c:pt idx="0">
                  <c:v>Policy Updates</c:v>
                </c:pt>
                <c:pt idx="1">
                  <c:v>Guest Speakers</c:v>
                </c:pt>
                <c:pt idx="2">
                  <c:v>Shares</c:v>
                </c:pt>
                <c:pt idx="3">
                  <c:v>Getting Together</c:v>
                </c:pt>
                <c:pt idx="4">
                  <c:v>Q&amp;A</c:v>
                </c:pt>
                <c:pt idx="5">
                  <c:v>Training</c:v>
                </c:pt>
              </c:strCache>
            </c:strRef>
          </c:cat>
          <c:val>
            <c:numRef>
              <c:f>Sheet1!$B$2:$B$7</c:f>
              <c:numCache>
                <c:formatCode>General</c:formatCode>
                <c:ptCount val="6"/>
                <c:pt idx="0">
                  <c:v>92</c:v>
                </c:pt>
                <c:pt idx="1">
                  <c:v>85</c:v>
                </c:pt>
                <c:pt idx="2">
                  <c:v>55</c:v>
                </c:pt>
                <c:pt idx="3">
                  <c:v>45</c:v>
                </c:pt>
                <c:pt idx="4">
                  <c:v>44</c:v>
                </c:pt>
                <c:pt idx="5">
                  <c:v>40</c:v>
                </c:pt>
              </c:numCache>
            </c:numRef>
          </c:val>
          <c:extLst>
            <c:ext xmlns:c16="http://schemas.microsoft.com/office/drawing/2014/chart" uri="{C3380CC4-5D6E-409C-BE32-E72D297353CC}">
              <c16:uniqueId val="{00000000-4051-4736-93AC-39FD46B5169A}"/>
            </c:ext>
          </c:extLst>
        </c:ser>
        <c:ser>
          <c:idx val="1"/>
          <c:order val="1"/>
          <c:tx>
            <c:strRef>
              <c:f>Sheet1!$C$1</c:f>
              <c:strCache>
                <c:ptCount val="1"/>
                <c:pt idx="0">
                  <c:v>Column1</c:v>
                </c:pt>
              </c:strCache>
            </c:strRef>
          </c:tx>
          <c:spPr>
            <a:solidFill>
              <a:schemeClr val="accent2"/>
            </a:solidFill>
            <a:ln>
              <a:noFill/>
            </a:ln>
            <a:effectLst/>
          </c:spPr>
          <c:invertIfNegative val="0"/>
          <c:cat>
            <c:strRef>
              <c:f>Sheet1!$A$2:$A$7</c:f>
              <c:strCache>
                <c:ptCount val="6"/>
                <c:pt idx="0">
                  <c:v>Policy Updates</c:v>
                </c:pt>
                <c:pt idx="1">
                  <c:v>Guest Speakers</c:v>
                </c:pt>
                <c:pt idx="2">
                  <c:v>Shares</c:v>
                </c:pt>
                <c:pt idx="3">
                  <c:v>Getting Together</c:v>
                </c:pt>
                <c:pt idx="4">
                  <c:v>Q&amp;A</c:v>
                </c:pt>
                <c:pt idx="5">
                  <c:v>Training</c:v>
                </c:pt>
              </c:strCache>
            </c:strRef>
          </c:cat>
          <c:val>
            <c:numRef>
              <c:f>Sheet1!$C$2:$C$7</c:f>
              <c:numCache>
                <c:formatCode>General</c:formatCode>
                <c:ptCount val="6"/>
              </c:numCache>
            </c:numRef>
          </c:val>
          <c:extLst>
            <c:ext xmlns:c16="http://schemas.microsoft.com/office/drawing/2014/chart" uri="{C3380CC4-5D6E-409C-BE32-E72D297353CC}">
              <c16:uniqueId val="{00000001-4051-4736-93AC-39FD46B5169A}"/>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6"/>
                <c:pt idx="0">
                  <c:v>Policy Updates</c:v>
                </c:pt>
                <c:pt idx="1">
                  <c:v>Guest Speakers</c:v>
                </c:pt>
                <c:pt idx="2">
                  <c:v>Shares</c:v>
                </c:pt>
                <c:pt idx="3">
                  <c:v>Getting Together</c:v>
                </c:pt>
                <c:pt idx="4">
                  <c:v>Q&amp;A</c:v>
                </c:pt>
                <c:pt idx="5">
                  <c:v>Training</c:v>
                </c:pt>
              </c:strCache>
            </c:strRef>
          </c:cat>
          <c:val>
            <c:numRef>
              <c:f>Sheet1!$D$2:$D$7</c:f>
              <c:numCache>
                <c:formatCode>General</c:formatCode>
                <c:ptCount val="6"/>
              </c:numCache>
            </c:numRef>
          </c:val>
          <c:extLst>
            <c:ext xmlns:c16="http://schemas.microsoft.com/office/drawing/2014/chart" uri="{C3380CC4-5D6E-409C-BE32-E72D297353CC}">
              <c16:uniqueId val="{00000002-4051-4736-93AC-39FD46B5169A}"/>
            </c:ext>
          </c:extLst>
        </c:ser>
        <c:dLbls>
          <c:showLegendKey val="0"/>
          <c:showVal val="0"/>
          <c:showCatName val="0"/>
          <c:showSerName val="0"/>
          <c:showPercent val="0"/>
          <c:showBubbleSize val="0"/>
        </c:dLbls>
        <c:gapWidth val="150"/>
        <c:overlap val="100"/>
        <c:axId val="533347624"/>
        <c:axId val="533347296"/>
      </c:barChart>
      <c:catAx>
        <c:axId val="53334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347296"/>
        <c:crosses val="autoZero"/>
        <c:auto val="1"/>
        <c:lblAlgn val="ctr"/>
        <c:lblOffset val="100"/>
        <c:noMultiLvlLbl val="0"/>
      </c:catAx>
      <c:valAx>
        <c:axId val="53334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347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effectLst/>
                <a:latin typeface="Helvetica" panose="020B0604020202020204" pitchFamily="34" charset="0"/>
                <a:cs typeface="Helvetica" panose="020B0604020202020204" pitchFamily="34" charset="0"/>
              </a:rPr>
              <a:t>What kind of guest speakers do you like?</a:t>
            </a:r>
            <a:endParaRPr lang="en-US" sz="2400" dirty="0">
              <a:effectLst/>
              <a:latin typeface="Helvetica" panose="020B0604020202020204" pitchFamily="34" charset="0"/>
              <a:cs typeface="Helvetica"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006600"/>
            </a:solidFill>
            <a:ln>
              <a:noFill/>
            </a:ln>
            <a:effectLst/>
          </c:spPr>
          <c:invertIfNegative val="0"/>
          <c:cat>
            <c:strRef>
              <c:f>Sheet1!$A$2:$A$5</c:f>
              <c:strCache>
                <c:ptCount val="4"/>
                <c:pt idx="0">
                  <c:v>Outside Policy Experts/Researchers</c:v>
                </c:pt>
                <c:pt idx="1">
                  <c:v>Members of Congress</c:v>
                </c:pt>
                <c:pt idx="2">
                  <c:v>Congressional Staff</c:v>
                </c:pt>
                <c:pt idx="3">
                  <c:v>Partner Organizations</c:v>
                </c:pt>
              </c:strCache>
            </c:strRef>
          </c:cat>
          <c:val>
            <c:numRef>
              <c:f>Sheet1!$B$2:$B$5</c:f>
              <c:numCache>
                <c:formatCode>General</c:formatCode>
                <c:ptCount val="4"/>
                <c:pt idx="0">
                  <c:v>91</c:v>
                </c:pt>
                <c:pt idx="1">
                  <c:v>78</c:v>
                </c:pt>
                <c:pt idx="2">
                  <c:v>72</c:v>
                </c:pt>
                <c:pt idx="3">
                  <c:v>70</c:v>
                </c:pt>
              </c:numCache>
            </c:numRef>
          </c:val>
          <c:extLst>
            <c:ext xmlns:c16="http://schemas.microsoft.com/office/drawing/2014/chart" uri="{C3380CC4-5D6E-409C-BE32-E72D297353CC}">
              <c16:uniqueId val="{00000000-AAF1-437D-92B4-F80B6C8B6143}"/>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Outside Policy Experts/Researchers</c:v>
                </c:pt>
                <c:pt idx="1">
                  <c:v>Members of Congress</c:v>
                </c:pt>
                <c:pt idx="2">
                  <c:v>Congressional Staff</c:v>
                </c:pt>
                <c:pt idx="3">
                  <c:v>Partner Organizations</c:v>
                </c:pt>
              </c:strCache>
            </c:strRef>
          </c:cat>
          <c:val>
            <c:numRef>
              <c:f>Sheet1!$C$2:$C$5</c:f>
              <c:numCache>
                <c:formatCode>General</c:formatCode>
                <c:ptCount val="4"/>
              </c:numCache>
            </c:numRef>
          </c:val>
          <c:extLst>
            <c:ext xmlns:c16="http://schemas.microsoft.com/office/drawing/2014/chart" uri="{C3380CC4-5D6E-409C-BE32-E72D297353CC}">
              <c16:uniqueId val="{00000001-AAF1-437D-92B4-F80B6C8B6143}"/>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Outside Policy Experts/Researchers</c:v>
                </c:pt>
                <c:pt idx="1">
                  <c:v>Members of Congress</c:v>
                </c:pt>
                <c:pt idx="2">
                  <c:v>Congressional Staff</c:v>
                </c:pt>
                <c:pt idx="3">
                  <c:v>Partner Organizations</c:v>
                </c:pt>
              </c:strCache>
            </c:strRef>
          </c:cat>
          <c:val>
            <c:numRef>
              <c:f>Sheet1!$D$2:$D$5</c:f>
              <c:numCache>
                <c:formatCode>General</c:formatCode>
                <c:ptCount val="4"/>
              </c:numCache>
            </c:numRef>
          </c:val>
          <c:extLst>
            <c:ext xmlns:c16="http://schemas.microsoft.com/office/drawing/2014/chart" uri="{C3380CC4-5D6E-409C-BE32-E72D297353CC}">
              <c16:uniqueId val="{00000002-AAF1-437D-92B4-F80B6C8B6143}"/>
            </c:ext>
          </c:extLst>
        </c:ser>
        <c:dLbls>
          <c:showLegendKey val="0"/>
          <c:showVal val="0"/>
          <c:showCatName val="0"/>
          <c:showSerName val="0"/>
          <c:showPercent val="0"/>
          <c:showBubbleSize val="0"/>
        </c:dLbls>
        <c:gapWidth val="150"/>
        <c:overlap val="100"/>
        <c:axId val="473307264"/>
        <c:axId val="473305624"/>
      </c:barChart>
      <c:catAx>
        <c:axId val="47330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305624"/>
        <c:crosses val="autoZero"/>
        <c:auto val="1"/>
        <c:lblAlgn val="ctr"/>
        <c:lblOffset val="100"/>
        <c:noMultiLvlLbl val="0"/>
      </c:catAx>
      <c:valAx>
        <c:axId val="47330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30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effectLst/>
                <a:latin typeface="Helvetica" panose="020B0604020202020204" pitchFamily="34" charset="0"/>
                <a:cs typeface="Helvetica" panose="020B0604020202020204" pitchFamily="34" charset="0"/>
              </a:rPr>
              <a:t>Should we hold one monthly webinar where we cover global and domestic issues? </a:t>
            </a:r>
            <a:endParaRPr lang="en-US" sz="2000" dirty="0">
              <a:effectLst/>
              <a:latin typeface="Helvetica" panose="020B0604020202020204" pitchFamily="34" charset="0"/>
              <a:cs typeface="Helvetica"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rgbClr val="006600"/>
              </a:solidFill>
              <a:ln w="19050">
                <a:solidFill>
                  <a:schemeClr val="lt1"/>
                </a:solidFill>
              </a:ln>
              <a:effectLst/>
            </c:spPr>
            <c:extLst>
              <c:ext xmlns:c16="http://schemas.microsoft.com/office/drawing/2014/chart" uri="{C3380CC4-5D6E-409C-BE32-E72D297353CC}">
                <c16:uniqueId val="{00000001-2178-4A58-81CE-7C635B7CCB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78-4A58-81CE-7C635B7CCBB6}"/>
              </c:ext>
            </c:extLst>
          </c:dPt>
          <c:dPt>
            <c:idx val="2"/>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2-2178-4A58-81CE-7C635B7CCBB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93-4832-B688-13A9AA8BCB7D}"/>
              </c:ext>
            </c:extLst>
          </c:dPt>
          <c:dLbls>
            <c:dLbl>
              <c:idx val="0"/>
              <c:layout>
                <c:manualLayout>
                  <c:x val="-0.16958377659574467"/>
                  <c:y val="3.5884605115649525E-2"/>
                </c:manualLayout>
              </c:layout>
              <c:tx>
                <c:rich>
                  <a:bodyPr/>
                  <a:lstStyle/>
                  <a:p>
                    <a:fld id="{D330CF96-5983-481F-B21F-6C573429ECD0}" type="VALUE">
                      <a:rPr lang="en-US" sz="3600" smtClean="0">
                        <a:solidFill>
                          <a:schemeClr val="bg1"/>
                        </a:solidFill>
                        <a:latin typeface="Helvetica" panose="020B0604020202020204" pitchFamily="34" charset="0"/>
                        <a:cs typeface="Helvetica" panose="020B0604020202020204" pitchFamily="34" charset="0"/>
                      </a:rPr>
                      <a:pPr/>
                      <a:t>[VALUE]</a:t>
                    </a:fld>
                    <a:r>
                      <a:rPr lang="en-US" sz="3600" dirty="0">
                        <a:solidFill>
                          <a:schemeClr val="bg1"/>
                        </a:solidFill>
                        <a:latin typeface="Helvetica" panose="020B0604020202020204" pitchFamily="34" charset="0"/>
                        <a:cs typeface="Helvetica" panose="020B0604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78-4A58-81CE-7C635B7CCBB6}"/>
                </c:ext>
              </c:extLst>
            </c:dLbl>
            <c:dLbl>
              <c:idx val="1"/>
              <c:layout>
                <c:manualLayout>
                  <c:x val="0.13406503868471947"/>
                  <c:y val="-0.17057743608131057"/>
                </c:manualLayout>
              </c:layout>
              <c:tx>
                <c:rich>
                  <a:bodyPr/>
                  <a:lstStyle/>
                  <a:p>
                    <a:fld id="{DD084F34-C73A-4295-BE45-29E5244E6D64}" type="VALUE">
                      <a:rPr lang="en-US" sz="3600" smtClean="0">
                        <a:solidFill>
                          <a:schemeClr val="bg1"/>
                        </a:solidFill>
                        <a:latin typeface="Helvetica" panose="020B0604020202020204" pitchFamily="34" charset="0"/>
                        <a:cs typeface="Helvetica" panose="020B0604020202020204" pitchFamily="34" charset="0"/>
                      </a:rPr>
                      <a:pPr/>
                      <a:t>[VALUE]</a:t>
                    </a:fld>
                    <a:r>
                      <a:rPr lang="en-US" sz="3600" dirty="0">
                        <a:solidFill>
                          <a:schemeClr val="bg1"/>
                        </a:solidFill>
                        <a:latin typeface="Helvetica" panose="020B0604020202020204" pitchFamily="34" charset="0"/>
                        <a:cs typeface="Helvetica" panose="020B06040202020202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78-4A58-81CE-7C635B7CCBB6}"/>
                </c:ext>
              </c:extLst>
            </c:dLbl>
            <c:dLbl>
              <c:idx val="2"/>
              <c:layout>
                <c:manualLayout>
                  <c:x val="0.1135004835589942"/>
                  <c:y val="0.16585331229191658"/>
                </c:manualLayout>
              </c:layout>
              <c:tx>
                <c:rich>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fld id="{13268F40-1DA1-4D81-90AA-4EEF1EEFF8E2}" type="VALUE">
                      <a:rPr lang="en-US" sz="3600" smtClean="0">
                        <a:solidFill>
                          <a:schemeClr val="bg1"/>
                        </a:solidFill>
                        <a:latin typeface="Helvetica" panose="020B0604020202020204" pitchFamily="34" charset="0"/>
                        <a:cs typeface="Helvetica" panose="020B0604020202020204" pitchFamily="34" charset="0"/>
                      </a:rPr>
                      <a:pPr>
                        <a:defRPr sz="3600"/>
                      </a:pPr>
                      <a:t>[VALUE]</a:t>
                    </a:fld>
                    <a:r>
                      <a:rPr lang="en-US" sz="3600" dirty="0">
                        <a:solidFill>
                          <a:schemeClr val="bg1"/>
                        </a:solidFill>
                        <a:latin typeface="Helvetica" panose="020B0604020202020204" pitchFamily="34" charset="0"/>
                        <a:cs typeface="Helvetica" panose="020B0604020202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78-4A58-81CE-7C635B7CCB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No</c:v>
                </c:pt>
                <c:pt idx="2">
                  <c:v>No Preferance</c:v>
                </c:pt>
              </c:strCache>
            </c:strRef>
          </c:cat>
          <c:val>
            <c:numRef>
              <c:f>Sheet1!$B$2:$B$5</c:f>
              <c:numCache>
                <c:formatCode>General</c:formatCode>
                <c:ptCount val="4"/>
                <c:pt idx="0">
                  <c:v>44</c:v>
                </c:pt>
                <c:pt idx="1">
                  <c:v>37</c:v>
                </c:pt>
                <c:pt idx="2">
                  <c:v>20</c:v>
                </c:pt>
              </c:numCache>
            </c:numRef>
          </c:val>
          <c:extLst>
            <c:ext xmlns:c16="http://schemas.microsoft.com/office/drawing/2014/chart" uri="{C3380CC4-5D6E-409C-BE32-E72D297353CC}">
              <c16:uniqueId val="{00000000-2178-4A58-81CE-7C635B7CCBB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0.27492637814313348"/>
          <c:y val="0.91175704550193548"/>
          <c:w val="0.45935904255319149"/>
          <c:h val="6.869936652614262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0.04021</cdr:x>
      <cdr:y>0.12552</cdr:y>
    </cdr:from>
    <cdr:to>
      <cdr:x>0.33773</cdr:x>
      <cdr:y>0.43866</cdr:y>
    </cdr:to>
    <cdr:sp macro="" textlink="">
      <cdr:nvSpPr>
        <cdr:cNvPr id="8" name="Arrow: Right 7">
          <a:extLst xmlns:a="http://schemas.openxmlformats.org/drawingml/2006/main">
            <a:ext uri="{FF2B5EF4-FFF2-40B4-BE49-F238E27FC236}">
              <a16:creationId xmlns:a16="http://schemas.microsoft.com/office/drawing/2014/main" id="{3F3853EF-9A91-46AE-8C66-58DF4716AD07}"/>
            </a:ext>
          </a:extLst>
        </cdr:cNvPr>
        <cdr:cNvSpPr/>
      </cdr:nvSpPr>
      <cdr:spPr>
        <a:xfrm xmlns:a="http://schemas.openxmlformats.org/drawingml/2006/main" rot="846725">
          <a:off x="332601" y="652525"/>
          <a:ext cx="2461139" cy="1627906"/>
        </a:xfrm>
        <a:prstGeom xmlns:a="http://schemas.openxmlformats.org/drawingml/2006/main" prst="rightArrow">
          <a:avLst>
            <a:gd name="adj1" fmla="val 50000"/>
            <a:gd name="adj2" fmla="val 60248"/>
          </a:avLst>
        </a:prstGeom>
        <a:noFill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a:solidFill>
                <a:srgbClr val="58585B"/>
              </a:solidFill>
              <a:latin typeface="Helvetica" panose="020B0604020202020204" pitchFamily="34" charset="0"/>
              <a:cs typeface="Helvetica" panose="020B0604020202020204" pitchFamily="34" charset="0"/>
            </a:rPr>
            <a:t>Global: 18 percent</a:t>
          </a:r>
        </a:p>
        <a:p xmlns:a="http://schemas.openxmlformats.org/drawingml/2006/main">
          <a:r>
            <a:rPr lang="en-US" sz="1400" dirty="0">
              <a:solidFill>
                <a:srgbClr val="58585B"/>
              </a:solidFill>
              <a:latin typeface="Helvetica" panose="020B0604020202020204" pitchFamily="34" charset="0"/>
              <a:cs typeface="Helvetica" panose="020B0604020202020204" pitchFamily="34" charset="0"/>
            </a:rPr>
            <a:t>U.S.: 25 percent</a:t>
          </a:r>
        </a:p>
        <a:p xmlns:a="http://schemas.openxmlformats.org/drawingml/2006/main">
          <a:r>
            <a:rPr lang="en-US" sz="1400" dirty="0">
              <a:solidFill>
                <a:srgbClr val="58585B"/>
              </a:solidFill>
              <a:latin typeface="Helvetica" panose="020B0604020202020204" pitchFamily="34" charset="0"/>
              <a:cs typeface="Helvetica" panose="020B0604020202020204" pitchFamily="34" charset="0"/>
            </a:rPr>
            <a:t>Glomestic: 14 percent</a:t>
          </a:r>
          <a:endParaRPr lang="en-US" sz="1400" dirty="0"/>
        </a:p>
      </cdr:txBody>
    </cdr:sp>
  </cdr:relSizeAnchor>
  <cdr:relSizeAnchor xmlns:cdr="http://schemas.openxmlformats.org/drawingml/2006/chartDrawing">
    <cdr:from>
      <cdr:x>0.0246</cdr:x>
      <cdr:y>0.60386</cdr:y>
    </cdr:from>
    <cdr:to>
      <cdr:x>0.32212</cdr:x>
      <cdr:y>0.91701</cdr:y>
    </cdr:to>
    <cdr:sp macro="" textlink="">
      <cdr:nvSpPr>
        <cdr:cNvPr id="9" name="Arrow: Right 8">
          <a:extLst xmlns:a="http://schemas.openxmlformats.org/drawingml/2006/main">
            <a:ext uri="{FF2B5EF4-FFF2-40B4-BE49-F238E27FC236}">
              <a16:creationId xmlns:a16="http://schemas.microsoft.com/office/drawing/2014/main" id="{0EEB3C12-5E3D-4267-B5DF-AE6003E3C86A}"/>
            </a:ext>
          </a:extLst>
        </cdr:cNvPr>
        <cdr:cNvSpPr/>
      </cdr:nvSpPr>
      <cdr:spPr>
        <a:xfrm xmlns:a="http://schemas.openxmlformats.org/drawingml/2006/main" rot="20406989">
          <a:off x="203474" y="3139274"/>
          <a:ext cx="2461139" cy="1627906"/>
        </a:xfrm>
        <a:prstGeom xmlns:a="http://schemas.openxmlformats.org/drawingml/2006/main" prst="rightArrow">
          <a:avLst>
            <a:gd name="adj1" fmla="val 50000"/>
            <a:gd name="adj2" fmla="val 60248"/>
          </a:avLst>
        </a:prstGeom>
        <a:noFill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rgbClr val="58585B"/>
              </a:solidFill>
              <a:latin typeface="Helvetica" panose="020B0604020202020204" pitchFamily="34" charset="0"/>
              <a:cs typeface="Helvetica" panose="020B0604020202020204" pitchFamily="34" charset="0"/>
            </a:rPr>
            <a:t>Global: 46 percent</a:t>
          </a:r>
        </a:p>
        <a:p xmlns:a="http://schemas.openxmlformats.org/drawingml/2006/main">
          <a:r>
            <a:rPr lang="en-US" sz="1400" dirty="0">
              <a:solidFill>
                <a:srgbClr val="58585B"/>
              </a:solidFill>
              <a:latin typeface="Helvetica" panose="020B0604020202020204" pitchFamily="34" charset="0"/>
              <a:cs typeface="Helvetica" panose="020B0604020202020204" pitchFamily="34" charset="0"/>
            </a:rPr>
            <a:t>U.S.: 50 percent</a:t>
          </a:r>
        </a:p>
        <a:p xmlns:a="http://schemas.openxmlformats.org/drawingml/2006/main">
          <a:r>
            <a:rPr lang="en-US" sz="1400" dirty="0">
              <a:solidFill>
                <a:srgbClr val="58585B"/>
              </a:solidFill>
              <a:latin typeface="Helvetica" panose="020B0604020202020204" pitchFamily="34" charset="0"/>
              <a:cs typeface="Helvetica" panose="020B0604020202020204" pitchFamily="34" charset="0"/>
            </a:rPr>
            <a:t>Glomestic: 9 percent</a:t>
          </a:r>
          <a:endParaRPr lang="en-US" sz="1400" dirty="0"/>
        </a:p>
      </cdr:txBody>
    </cdr:sp>
  </cdr:relSizeAnchor>
  <cdr:relSizeAnchor xmlns:cdr="http://schemas.openxmlformats.org/drawingml/2006/chartDrawing">
    <cdr:from>
      <cdr:x>0.6717</cdr:x>
      <cdr:y>0.13506</cdr:y>
    </cdr:from>
    <cdr:to>
      <cdr:x>0.97447</cdr:x>
      <cdr:y>0.4482</cdr:y>
    </cdr:to>
    <cdr:sp macro="" textlink="">
      <cdr:nvSpPr>
        <cdr:cNvPr id="10" name="Arrow: Right 9">
          <a:extLst xmlns:a="http://schemas.openxmlformats.org/drawingml/2006/main">
            <a:ext uri="{FF2B5EF4-FFF2-40B4-BE49-F238E27FC236}">
              <a16:creationId xmlns:a16="http://schemas.microsoft.com/office/drawing/2014/main" id="{0EEB3C12-5E3D-4267-B5DF-AE6003E3C86A}"/>
            </a:ext>
          </a:extLst>
        </cdr:cNvPr>
        <cdr:cNvSpPr/>
      </cdr:nvSpPr>
      <cdr:spPr>
        <a:xfrm xmlns:a="http://schemas.openxmlformats.org/drawingml/2006/main" rot="20310274" flipH="1">
          <a:off x="5556265" y="702106"/>
          <a:ext cx="2504581" cy="1627906"/>
        </a:xfrm>
        <a:prstGeom xmlns:a="http://schemas.openxmlformats.org/drawingml/2006/main" prst="rightArrow">
          <a:avLst>
            <a:gd name="adj1" fmla="val 50000"/>
            <a:gd name="adj2" fmla="val 60248"/>
          </a:avLst>
        </a:prstGeom>
        <a:noFill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en-US" sz="1400" dirty="0">
              <a:solidFill>
                <a:srgbClr val="58585B"/>
              </a:solidFill>
              <a:latin typeface="Helvetica" panose="020B0604020202020204" pitchFamily="34" charset="0"/>
              <a:cs typeface="Helvetica" panose="020B0604020202020204" pitchFamily="34" charset="0"/>
            </a:rPr>
            <a:t>Global: 32 percent</a:t>
          </a:r>
        </a:p>
        <a:p xmlns:a="http://schemas.openxmlformats.org/drawingml/2006/main">
          <a:pPr algn="r"/>
          <a:r>
            <a:rPr lang="en-US" sz="1400" dirty="0">
              <a:solidFill>
                <a:srgbClr val="58585B"/>
              </a:solidFill>
              <a:latin typeface="Helvetica" panose="020B0604020202020204" pitchFamily="34" charset="0"/>
              <a:cs typeface="Helvetica" panose="020B0604020202020204" pitchFamily="34" charset="0"/>
            </a:rPr>
            <a:t>U.S.: 25 percent</a:t>
          </a:r>
        </a:p>
        <a:p xmlns:a="http://schemas.openxmlformats.org/drawingml/2006/main">
          <a:pPr algn="r"/>
          <a:r>
            <a:rPr lang="en-US" sz="1400" dirty="0">
              <a:solidFill>
                <a:srgbClr val="58585B"/>
              </a:solidFill>
              <a:latin typeface="Helvetica" panose="020B0604020202020204" pitchFamily="34" charset="0"/>
              <a:cs typeface="Helvetica" panose="020B0604020202020204" pitchFamily="34" charset="0"/>
            </a:rPr>
            <a:t>Glomestic: 77 percent</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EEAA9A-F5A8-4341-B776-2F6CDBEF6FFA}" type="datetimeFigureOut">
              <a:rPr lang="en-US" smtClean="0"/>
              <a:t>12/3/2019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05275D-303A-417E-9A01-FA10F403DBAE}" type="slidenum">
              <a:rPr lang="en-US" smtClean="0"/>
              <a:t>‹#›</a:t>
            </a:fld>
            <a:endParaRPr lang="en-US" dirty="0"/>
          </a:p>
        </p:txBody>
      </p:sp>
    </p:spTree>
    <p:extLst>
      <p:ext uri="{BB962C8B-B14F-4D97-AF65-F5344CB8AC3E}">
        <p14:creationId xmlns:p14="http://schemas.microsoft.com/office/powerpoint/2010/main" val="213917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8C0E6-F0C7-478E-8A01-4B7094FD38FC}" type="datetimeFigureOut">
              <a:rPr lang="en-US" smtClean="0"/>
              <a:t>12/3/2019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492179-49F8-43CF-BF00-5960C382394E}" type="slidenum">
              <a:rPr lang="en-US" smtClean="0"/>
              <a:t>‹#›</a:t>
            </a:fld>
            <a:endParaRPr lang="en-US" dirty="0"/>
          </a:p>
        </p:txBody>
      </p:sp>
    </p:spTree>
    <p:extLst>
      <p:ext uri="{BB962C8B-B14F-4D97-AF65-F5344CB8AC3E}">
        <p14:creationId xmlns:p14="http://schemas.microsoft.com/office/powerpoint/2010/main" val="385873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bpp.org/research/federal-tax/working-families-tax-relief-act-would-raise-incomes-of-46-million-househol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1</a:t>
            </a:fld>
            <a:endParaRPr lang="en-US" dirty="0"/>
          </a:p>
        </p:txBody>
      </p:sp>
    </p:spTree>
    <p:extLst>
      <p:ext uri="{BB962C8B-B14F-4D97-AF65-F5344CB8AC3E}">
        <p14:creationId xmlns:p14="http://schemas.microsoft.com/office/powerpoint/2010/main" val="20658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5b9ef24c1_0_2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5b9ef24c1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Because families of color and women are overrepresented in lower-income quintiles, they are largely unable to reap the benefits of many tax subsidies aimed at wealthier households</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White households are especially concentrated in the top three income quintiles where most tax subsidies are claimed, meaning the households with the most advantages receive the bulk of tax subsidies; this unequal distribution of subsidies undermines racial, gender equity, in addition to the progressivity of the tax code</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 tax code’s unequal support across the income line in turn perpetuates gender &amp; racial econ inequality b/c it undermines access &amp; supports that are esp. vital for economic security &amp; mobility for people of color &amp; women with low-income, namely housing, childcare, transportation &amp; higher education </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n" sz="1000" b="1">
                <a:solidFill>
                  <a:schemeClr val="dk1"/>
                </a:solidFill>
                <a:latin typeface="Calibri"/>
                <a:ea typeface="Calibri"/>
                <a:cs typeface="Calibri"/>
                <a:sym typeface="Calibri"/>
              </a:rPr>
              <a:t>[Next slide] Housing is critical to advancing not only economic security and access to opportunity, but also to equity</a:t>
            </a:r>
            <a:endParaRPr sz="1000" b="1"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5b9ef24c1_0_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5b9ef24c1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Housing is critical to advancing not only economic security and access to opportunity, but also to equity</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As I learned during my time as a Hunger Fellow at RESULTS, a body of research links housing policy to economic &amp; social mobility </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Housing-related factors, like childhood neighborhood, often determine future earnings as an adult and the likelihood of escaping poverty, among other factors </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Studies also highlight that these factors are more powerful determinants for Black people relative to white people, with the legacies of structural racism and housing segregation contributing to significant disparities between Black &amp; white communities. </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Further, homeownership remains a core pathway to wealth building in the U.S.</a:t>
            </a:r>
            <a:endParaRPr sz="850" dirty="0">
              <a:solidFill>
                <a:schemeClr val="dk1"/>
              </a:solidFill>
              <a:latin typeface="Calibri"/>
              <a:ea typeface="Calibri"/>
              <a:cs typeface="Calibri"/>
              <a:sym typeface="Calibri"/>
            </a:endParaRPr>
          </a:p>
          <a:p>
            <a:pPr marL="1371600" lvl="2"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home equity represents 40 percent of the wealth of Black households and 42 percent of the wealth of Latinx households, compared to 25 percent for white households, as of 2017</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Housing is also one of the biggest costs low-income families face</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Renters of color are more likely to be low-income than white renters (as seen in figure above)</a:t>
            </a:r>
            <a:endParaRPr sz="850" dirty="0">
              <a:solidFill>
                <a:schemeClr val="dk1"/>
              </a:solidFill>
              <a:latin typeface="Calibri"/>
              <a:ea typeface="Calibri"/>
              <a:cs typeface="Calibri"/>
              <a:sym typeface="Calibri"/>
            </a:endParaRPr>
          </a:p>
          <a:p>
            <a:pPr marL="0" lvl="0" indent="0" algn="l" rtl="0">
              <a:spcBef>
                <a:spcPts val="0"/>
              </a:spcBef>
              <a:spcAft>
                <a:spcPts val="0"/>
              </a:spcAft>
              <a:buNone/>
            </a:pPr>
            <a:r>
              <a:rPr lang="en" sz="1000" b="1">
                <a:solidFill>
                  <a:schemeClr val="dk1"/>
                </a:solidFill>
                <a:latin typeface="Calibri"/>
                <a:ea typeface="Calibri"/>
                <a:cs typeface="Calibri"/>
                <a:sym typeface="Calibri"/>
              </a:rPr>
              <a:t>[Next slide] Women-headed households make up the majority of housing assistance recipients (figure above)</a:t>
            </a:r>
            <a:endParaRPr sz="85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5b9ef24c1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5b9ef24c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Women-headed households make up the majority of housing assistance recipients (figure above); they are also much more likely to be housing-burdened, spending between 30 and 50 percent of their monthly income on housing costs than those headed by men</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Yet the tax code does not provide adequate housing supports for low-income families, with implications for racial &amp; gender equity</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Tax provisions like the Mortgage Interest Deduction (MID) allows tax filers who itemize deductions to deduct mortgage interest on primary and secondary residences from their taxable income</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Mainly due to decades of race and gender-based discrimination in housing and credit market, in line with a long history of systemic racial &amp; gender discrimination in the U.S., lower-income families are:</a:t>
            </a:r>
            <a:endParaRPr sz="850" dirty="0">
              <a:solidFill>
                <a:schemeClr val="dk1"/>
              </a:solidFill>
              <a:latin typeface="Calibri"/>
              <a:ea typeface="Calibri"/>
              <a:cs typeface="Calibri"/>
              <a:sym typeface="Calibri"/>
            </a:endParaRPr>
          </a:p>
          <a:p>
            <a:pPr marL="1371600" lvl="2"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Less likely to be homeowners, esp. if headed by women or families of color,</a:t>
            </a:r>
            <a:endParaRPr sz="850" dirty="0">
              <a:solidFill>
                <a:schemeClr val="dk1"/>
              </a:solidFill>
              <a:latin typeface="Calibri"/>
              <a:ea typeface="Calibri"/>
              <a:cs typeface="Calibri"/>
              <a:sym typeface="Calibri"/>
            </a:endParaRPr>
          </a:p>
          <a:p>
            <a:pPr marL="1371600" lvl="2"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Less likely to itemize deductions, and instead take the standard deduction</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As a result, this feature of the tax code rewards homeownership largely for higher-income households, to the tune of $66 billion in total tax subsidies in 2017, while failing to support homeownership &amp; wealth-building for lower-income families, reinforcing racial &amp; gender disparities</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Direct spending programs that provide housing assistance, namely Section 8, public housing &amp; project-based rental assistance (PBRA) have not kept pace with demand due to chronic underfunding &amp; other structural issues</a:t>
            </a:r>
            <a:endParaRPr sz="850" dirty="0">
              <a:solidFill>
                <a:schemeClr val="dk1"/>
              </a:solidFill>
              <a:latin typeface="Calibri"/>
              <a:ea typeface="Calibri"/>
              <a:cs typeface="Calibri"/>
              <a:sym typeface="Calibri"/>
            </a:endParaRPr>
          </a:p>
          <a:p>
            <a:pPr marL="0" lvl="0" indent="0" algn="l" rtl="0">
              <a:spcBef>
                <a:spcPts val="0"/>
              </a:spcBef>
              <a:spcAft>
                <a:spcPts val="0"/>
              </a:spcAft>
              <a:buNone/>
            </a:pPr>
            <a:r>
              <a:rPr lang="en" sz="850" b="1">
                <a:solidFill>
                  <a:schemeClr val="dk1"/>
                </a:solidFill>
                <a:latin typeface="Calibri"/>
                <a:ea typeface="Calibri"/>
                <a:cs typeface="Calibri"/>
                <a:sym typeface="Calibri"/>
              </a:rPr>
              <a:t>[Next slide] Access to affordable, quality child care can help adults better secure &amp; maintain employment… </a:t>
            </a:r>
            <a:endParaRPr sz="85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5b9ef24c1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5b9ef24c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Access to affordable, quality child care can help adults better secure &amp; maintain employment (or attend school or training) &amp; sets children up for success in school &amp; beyond</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Yet child care costs are significantly costly for families ranging between $3K - $20K each year for full-time child care</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Additionally, low-income families face non-cost related challenges to finding high-quality, affordable child care, like:</a:t>
            </a:r>
            <a:endParaRPr sz="850" i="1" dirty="0">
              <a:solidFill>
                <a:schemeClr val="dk1"/>
              </a:solidFill>
              <a:latin typeface="Calibri"/>
              <a:ea typeface="Calibri"/>
              <a:cs typeface="Calibri"/>
              <a:sym typeface="Calibri"/>
            </a:endParaRPr>
          </a:p>
          <a:p>
            <a:pPr marL="1371600" lvl="2"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work hours that fall outside typical child care center hours, </a:t>
            </a:r>
            <a:endParaRPr sz="850" i="1" dirty="0">
              <a:solidFill>
                <a:schemeClr val="dk1"/>
              </a:solidFill>
              <a:latin typeface="Calibri"/>
              <a:ea typeface="Calibri"/>
              <a:cs typeface="Calibri"/>
              <a:sym typeface="Calibri"/>
            </a:endParaRPr>
          </a:p>
          <a:p>
            <a:pPr marL="1371600" lvl="2"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unpredictable schedules that make child care coverage a constant, lastminute struggle and </a:t>
            </a:r>
            <a:endParaRPr sz="850" i="1" dirty="0">
              <a:solidFill>
                <a:schemeClr val="dk1"/>
              </a:solidFill>
              <a:latin typeface="Calibri"/>
              <a:ea typeface="Calibri"/>
              <a:cs typeface="Calibri"/>
              <a:sym typeface="Calibri"/>
            </a:endParaRPr>
          </a:p>
          <a:p>
            <a:pPr marL="1371600" lvl="2"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limited child care options near where they live or work. </a:t>
            </a:r>
            <a:endParaRPr sz="850" i="1"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As a result, low-income parents often face difficult choices between having to quit or work fewer hours if they cannot access child care, or paying a premium for care that fits their needs </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The primary tax credit for parents with child care needs is the Child Dependent Tax Credit (CDCTC), a nonrefundable credit that reduces taxes owed by a percentage, based on income, of taxpayers’ child or dependent care expenses, with a cap of $ $3,000 for one child or dependent and $6,000 for two or more; the percentage ranges from 20-35% </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However, b/c the CDCTC is nonrefundable, many otherwise eligible families with low incomes do not have enough federal income tax liability against which to apply any CDCTC amounts</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Families that rely on informal care networks such as family,friends or neighbors(FFN, are also less likely to qualify for CDCTC credit because they lack formal documentation/payments of child care; this impacts women of color and families or color who are more likely to rely on these forms of care, due to things like irregular work schedules</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As a result, low-income families who are more burdened from out-of-pocket child care expenses rarely get the full benefit of CDCTC</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A 2018 (Tax Policy Center) study found that only 1% of CDCTC benefits went to families w/ incomes below $30K, only 11% went to families w/ incomes below 50K, while 61% went to families with incomes $100K or above (as seen in figure 5)</a:t>
            </a:r>
            <a:endParaRPr sz="850"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On the direct spending front, the largest program for child care funding, the Child Care &amp; Development Block Grant, also faces chronic underfunding, where just 1 in 6 children eligible for federal child care assistance received it in 2013; this particularly impacts children of color</a:t>
            </a:r>
            <a:endParaRPr sz="850" i="1" dirty="0">
              <a:solidFill>
                <a:schemeClr val="dk1"/>
              </a:solidFill>
              <a:latin typeface="Calibri"/>
              <a:ea typeface="Calibri"/>
              <a:cs typeface="Calibri"/>
              <a:sym typeface="Calibri"/>
            </a:endParaRPr>
          </a:p>
          <a:p>
            <a:pPr marL="0" lvl="0" indent="0" algn="l" rtl="0">
              <a:spcBef>
                <a:spcPts val="0"/>
              </a:spcBef>
              <a:spcAft>
                <a:spcPts val="0"/>
              </a:spcAft>
              <a:buNone/>
            </a:pPr>
            <a:r>
              <a:rPr lang="en" sz="850" b="1">
                <a:solidFill>
                  <a:schemeClr val="dk1"/>
                </a:solidFill>
                <a:latin typeface="Calibri"/>
                <a:ea typeface="Calibri"/>
                <a:cs typeface="Calibri"/>
                <a:sym typeface="Calibri"/>
              </a:rPr>
              <a:t>[Next slide] Transportation needs can also place a large strain on budgets for low- &amp; moderate-income families,... </a:t>
            </a:r>
            <a:endParaRPr sz="850" i="1"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5b9ef24c1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5b9ef24c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Transportation needs can also place a large strain on budgets for low- &amp; moderate-income families, in light of the decentralization of jobs from urban areas, and places  where people live</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Since 2000, 61 percent of communities with high poverty rates and 55 percent of “majority-minority” communities have seen a decline in the proximity of jobs, meaning workers in these communities need to travel further to get to their jobs</a:t>
            </a:r>
            <a:endParaRPr sz="850" i="1"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Inadequate transportation access can create barriers to employment, esp. For workers of color, </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American Community Survey data show a greater share of Black, Latinx, and Asian workers lack access to a vehicle</a:t>
            </a:r>
            <a:endParaRPr sz="850" i="1"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Women face added barriers to transportation that preserves personal safety &amp; works w/ child care arrangements</a:t>
            </a:r>
            <a:endParaRPr sz="850"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2018 study of transit experiences in New York City found that, on average, women paid an additional $26-50 per month relative to men to access safer forms of transportation</a:t>
            </a:r>
            <a:endParaRPr sz="850" i="1"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a:solidFill>
                  <a:schemeClr val="dk1"/>
                </a:solidFill>
                <a:latin typeface="Calibri"/>
                <a:ea typeface="Calibri"/>
                <a:cs typeface="Calibri"/>
                <a:sym typeface="Calibri"/>
              </a:rPr>
              <a:t>The tax code allows employers to offer workers the opportunity to use pre-tax income to defray their transportation costs, but this subsidy is largely inaccessible to low- &amp; moderate income workers </a:t>
            </a:r>
            <a:r>
              <a:rPr lang="en" sz="850" i="1">
                <a:solidFill>
                  <a:schemeClr val="dk1"/>
                </a:solidFill>
                <a:latin typeface="Calibri"/>
                <a:ea typeface="Calibri"/>
                <a:cs typeface="Calibri"/>
                <a:sym typeface="Calibri"/>
              </a:rPr>
              <a:t>for 3 key reasons: </a:t>
            </a:r>
            <a:endParaRPr sz="850" i="1"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Employers must voluntarily offer the benefit; which results in only 6% of employees having this benefit; the passage of the 2017 TCJA reduces the likelihood employers will continue to offer the benefit, since employers can no longer deduct this benefit from their expenses</a:t>
            </a:r>
            <a:endParaRPr sz="850" i="1"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It requires workers to defer income that they may not be able to forgo</a:t>
            </a:r>
            <a:endParaRPr sz="850" i="1" dirty="0">
              <a:solidFill>
                <a:schemeClr val="dk1"/>
              </a:solidFill>
              <a:latin typeface="Calibri"/>
              <a:ea typeface="Calibri"/>
              <a:cs typeface="Calibri"/>
              <a:sym typeface="Calibri"/>
            </a:endParaRPr>
          </a:p>
          <a:p>
            <a:pPr marL="914400" lvl="1"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The benefit comes in the form of a tax subsidy which is less useful to low &amp; moderate-income families than a refundable credit</a:t>
            </a:r>
            <a:endParaRPr sz="850" i="1" dirty="0">
              <a:solidFill>
                <a:schemeClr val="dk1"/>
              </a:solidFill>
              <a:latin typeface="Calibri"/>
              <a:ea typeface="Calibri"/>
              <a:cs typeface="Calibri"/>
              <a:sym typeface="Calibri"/>
            </a:endParaRPr>
          </a:p>
          <a:p>
            <a:pPr marL="457200" lvl="0" indent="-282575" algn="l" rtl="0">
              <a:lnSpc>
                <a:spcPct val="115000"/>
              </a:lnSpc>
              <a:spcBef>
                <a:spcPts val="0"/>
              </a:spcBef>
              <a:spcAft>
                <a:spcPts val="0"/>
              </a:spcAft>
              <a:buClr>
                <a:schemeClr val="dk1"/>
              </a:buClr>
              <a:buSzPts val="850"/>
              <a:buFont typeface="Calibri"/>
              <a:buChar char="●"/>
            </a:pPr>
            <a:r>
              <a:rPr lang="en" sz="850" i="1">
                <a:solidFill>
                  <a:schemeClr val="dk1"/>
                </a:solidFill>
                <a:latin typeface="Calibri"/>
                <a:ea typeface="Calibri"/>
                <a:cs typeface="Calibri"/>
                <a:sym typeface="Calibri"/>
              </a:rPr>
              <a:t>There is no dedicated direct spending program for providing transportation assistance to low-income individuals &amp; families; while TANF, a cash assistance program could be used to cover transportation costs, only 1 in 4 low-income families with children receive income assistance through TANF</a:t>
            </a:r>
            <a:endParaRPr sz="850" i="1" dirty="0">
              <a:solidFill>
                <a:schemeClr val="dk1"/>
              </a:solidFill>
              <a:latin typeface="Calibri"/>
              <a:ea typeface="Calibri"/>
              <a:cs typeface="Calibri"/>
              <a:sym typeface="Calibri"/>
            </a:endParaRPr>
          </a:p>
          <a:p>
            <a:pPr marL="0" lvl="0" indent="0" algn="l" rtl="0">
              <a:spcBef>
                <a:spcPts val="0"/>
              </a:spcBef>
              <a:spcAft>
                <a:spcPts val="0"/>
              </a:spcAft>
              <a:buNone/>
            </a:pPr>
            <a:r>
              <a:rPr lang="en" sz="850" b="1">
                <a:solidFill>
                  <a:schemeClr val="dk1"/>
                </a:solidFill>
                <a:latin typeface="Calibri"/>
                <a:ea typeface="Calibri"/>
                <a:cs typeface="Calibri"/>
                <a:sym typeface="Calibri"/>
              </a:rPr>
              <a:t>[Next slide] Postsecondary education is central to accessing economic opportunity and mobility, with higher levels of education… </a:t>
            </a:r>
            <a:endParaRPr sz="850" i="1"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5b9ef24c1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5b9ef24c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Postsecondary education is central to accessing economic opportunity and mobility, with higher levels of education linked to higher earnings &amp; more stable employment</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Rising higher ed costs have created obstacles to education for students from low- &amp; moderate-income families, &amp; esp. for non-traditional students (financially independent of a parent or guardian)</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At 4-year public universities, 68% of independent students face unmet need relative to 54% of dependent students</a:t>
            </a:r>
            <a:endParaRPr sz="900" i="1"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According to most recent data, more than 90% of full-time independent college students w/ incomes below $28,356 had unmet financial need in 2011-2012 </a:t>
            </a:r>
            <a:endParaRPr sz="900" i="1"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These unmet costs can undermine racial &amp; gender equity, as students of color hold more debt than their white counterparts on average, with Black students having highest debt burden</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 tax code provides support for higher ed for example through the American Opportunity Tax Credit (AOTC), formerly the Hope Scholarship, which provides a partially refundable credit (up to $1K out of $2.5K refundable) for higher ed expenses</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While not w/out its challenges, the refundable feature of the AOTC has made it more equitable for low- &amp; moderate income families relative to other provisions such as the “529” college savings plan which skews heavily towards higher income households</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The Pell Grant, a major direct spending program for higher ed costs, provides direct federal grants to students w/ great financial need; however recent trends show that demand for Pell Grants is rising due to increased costs of higher ed. but funding has not kept up with need</a:t>
            </a:r>
            <a:endParaRPr sz="900" i="1"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In 2017, Pell covered only 29 percent of the average total costs for tuition, fees, and room and board at public four-year universities, the lowest in over 40 years</a:t>
            </a:r>
            <a:endParaRPr sz="900" i="1"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Further the complicated Pell Grant application process (via FAFSA) can deter students from pursuing possible financial assistance</a:t>
            </a:r>
            <a:endParaRPr sz="900" i="1" dirty="0">
              <a:solidFill>
                <a:schemeClr val="dk1"/>
              </a:solidFill>
              <a:latin typeface="Calibri"/>
              <a:ea typeface="Calibri"/>
              <a:cs typeface="Calibri"/>
              <a:sym typeface="Calibri"/>
            </a:endParaRPr>
          </a:p>
          <a:p>
            <a:pPr marL="0" lvl="0" indent="0" algn="l" rtl="0">
              <a:spcBef>
                <a:spcPts val="0"/>
              </a:spcBef>
              <a:spcAft>
                <a:spcPts val="0"/>
              </a:spcAft>
              <a:buNone/>
            </a:pPr>
            <a:r>
              <a:rPr lang="en" sz="900" b="1">
                <a:solidFill>
                  <a:schemeClr val="dk1"/>
                </a:solidFill>
                <a:latin typeface="Calibri"/>
                <a:ea typeface="Calibri"/>
                <a:cs typeface="Calibri"/>
                <a:sym typeface="Calibri"/>
              </a:rPr>
              <a:t>[Next slide] As we’ve seen, neither tax subsidies nor direct spending programs adequately or equitably support low- and moderate-income families… </a:t>
            </a:r>
            <a:endParaRPr sz="900" i="1"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5b9ef24c1_0_2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75b9ef24c1_0_256: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457200" lvl="0" indent="-288925" algn="l" rtl="0">
              <a:lnSpc>
                <a:spcPct val="115000"/>
              </a:lnSpc>
              <a:spcBef>
                <a:spcPts val="0"/>
              </a:spcBef>
              <a:spcAft>
                <a:spcPts val="0"/>
              </a:spcAft>
              <a:buClr>
                <a:schemeClr val="dk1"/>
              </a:buClr>
              <a:buSzPts val="950"/>
              <a:buFont typeface="Calibri"/>
              <a:buChar char="●"/>
            </a:pPr>
            <a:r>
              <a:rPr lang="en" sz="950">
                <a:solidFill>
                  <a:schemeClr val="dk1"/>
                </a:solidFill>
                <a:latin typeface="Calibri"/>
                <a:ea typeface="Calibri"/>
                <a:cs typeface="Calibri"/>
                <a:sym typeface="Calibri"/>
              </a:rPr>
              <a:t>As we’ve seen, neither tax subsidies nor direct spending programs adequately or equitably support low- and moderate-income families, women-headed families, and families of color</a:t>
            </a:r>
            <a:endParaRPr sz="950" dirty="0">
              <a:solidFill>
                <a:schemeClr val="dk1"/>
              </a:solidFill>
              <a:latin typeface="Calibri"/>
              <a:ea typeface="Calibri"/>
              <a:cs typeface="Calibri"/>
              <a:sym typeface="Calibri"/>
            </a:endParaRPr>
          </a:p>
          <a:p>
            <a:pPr marL="457200" lvl="0" indent="-288925" algn="l" rtl="0">
              <a:lnSpc>
                <a:spcPct val="115000"/>
              </a:lnSpc>
              <a:spcBef>
                <a:spcPts val="0"/>
              </a:spcBef>
              <a:spcAft>
                <a:spcPts val="0"/>
              </a:spcAft>
              <a:buClr>
                <a:schemeClr val="dk1"/>
              </a:buClr>
              <a:buSzPts val="950"/>
              <a:buFont typeface="Calibri"/>
              <a:buChar char="●"/>
            </a:pPr>
            <a:r>
              <a:rPr lang="en" sz="950">
                <a:solidFill>
                  <a:schemeClr val="dk1"/>
                </a:solidFill>
                <a:latin typeface="Calibri"/>
                <a:ea typeface="Calibri"/>
                <a:cs typeface="Calibri"/>
                <a:sym typeface="Calibri"/>
              </a:rPr>
              <a:t>Given the gaps in support from the tax code &amp; direct spending programs, we’ll now explore how refundable tax credits like the EITC &amp; CTC promote economic security for millions of families and can serve as a tool for advancing, gender, racial &amp; economic equity</a:t>
            </a:r>
            <a:endParaRPr sz="95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50" b="1">
                <a:solidFill>
                  <a:schemeClr val="dk1"/>
                </a:solidFill>
                <a:latin typeface="Calibri"/>
                <a:ea typeface="Calibri"/>
                <a:cs typeface="Calibri"/>
                <a:sym typeface="Calibri"/>
              </a:rPr>
              <a:t>[Next slide] Refundable tax credits like the EITC and the CTC are tax policies that increase economic equity</a:t>
            </a:r>
            <a:endParaRPr sz="95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p:txBody>
      </p:sp>
      <p:sp>
        <p:nvSpPr>
          <p:cNvPr id="169" name="Google Shape;169;g75b9ef24c1_0_256: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5b9ef24c1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5b9ef24c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Refundable tax credits like the EITC and the CTC are tax policies that increase economic equity</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CBPP estimates that the EITC and ACTC kept 7.9 million people out of poverty in 2018, including 4.2 million </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These credits also help women, households of color &amp; women of color</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 The EITC and ACTC benefit a larger proportion of households of color than white households,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 share of women of color (both women filing tax returns themselves and as spouses) benefiting from the CTC &amp; ACTC outpaces the share of white women benefiting from these credits</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Refundable tax credits can also be effective tools for advancing racial &amp; gender equity for 3 key reasons</a:t>
            </a:r>
            <a:endParaRPr sz="9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5b9ef24c1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5b9ef24c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Refundable tax credits can also be effective tools for advancing racial &amp; gender equity for 3 key reasons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They have a track record of reaching families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 tax code already administers refundable tax credits w/ high participation rates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 federal tax return filing process households use to claim the credits can be expanded to contract workers, contingent workers &amp; others under existing program rules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 VITA free tax prep service available to low- &amp; moderate-income families has proven effective &amp; can be expanded to reach more eligible families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They facilitate flexibility &amp; purchasing power</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EITC &amp; CTC benefits are distributed annually in refunds that provide low-and moderate-income families with flexibility and buying power, allowing them the autonomy to decide how best to meet their family’s financial needs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They are responsive to need</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In contrast to many direct spending programs which are not designed as federally guaranteed benefits &amp; limited by capped funding, refundable credits have a higher likelihood of reaching eligible families b/c when these families meet eligibility criteria, they typically receive the claimed tax benefits</a:t>
            </a:r>
            <a:endParaRPr sz="900" dirty="0">
              <a:solidFill>
                <a:schemeClr val="dk1"/>
              </a:solidFill>
              <a:latin typeface="Calibri"/>
              <a:ea typeface="Calibri"/>
              <a:cs typeface="Calibri"/>
              <a:sym typeface="Calibri"/>
            </a:endParaRPr>
          </a:p>
          <a:p>
            <a:pPr marL="1828800" lvl="3"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Indeed, EITC (and Medicaid) participation rates are higher than those for housing assistance and TANF – which, unlike refundable tax credits and Medicaid, do not serve all eligible claimants</a:t>
            </a:r>
            <a:endParaRPr sz="900" i="1" dirty="0">
              <a:solidFill>
                <a:schemeClr val="dk1"/>
              </a:solidFill>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However, refundable tax credits like the EITC &amp; CTC do have some limitations that if addressed, could further boost their reach and impact</a:t>
            </a:r>
            <a:endParaRPr sz="950" b="1"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5b9ef24c1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5b9ef24c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However, refundable tax credits like the EITC &amp; CTC do have some limitations that if addressed, could further boost their reach and impact</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Requiring earned income has equity implications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Due to earned income requirement, the EITC and CTC exclude people not in the formal labor market (including many students, people with work-limiting disabilities, and caregivers), are unemployed, or have very low earnings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Program rules in the EITC &amp; CTC also exclude childless adult workers, who consequently are taxed into poverty; and exclude or limit benefits for undocumented immigrants (many of whom are people of color), furhter exacerbted by the Trump Admin’s attacks on immigrant communities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Level of complexity can affect access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 complexity of the EITC app causes many families to resort to paid tax preparers which can reduce families’ tax refunds and, effectively, constitute de facto access fees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Families of color are particularly likely to bear these costs: over 70 percent of Latinx and Black low-income families report using paid tax preparers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Further, paid preparers does not guarantee compliance; </a:t>
            </a:r>
            <a:r>
              <a:rPr lang="en" sz="900" i="1">
                <a:solidFill>
                  <a:schemeClr val="dk1"/>
                </a:solidFill>
                <a:latin typeface="Calibri"/>
                <a:ea typeface="Calibri"/>
                <a:cs typeface="Calibri"/>
                <a:sym typeface="Calibri"/>
              </a:rPr>
              <a:t>the Treasury Depart found that unenrolled paid preparers (i.e., preparers “who are neither attorneys, certified public accountants, nor enrolled agents”) make errors at a higher rate than other types of preparers</a:t>
            </a:r>
            <a:endParaRPr sz="900" i="1"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Timing of benefits should work w/ families’ economic realities</a:t>
            </a:r>
            <a:endParaRPr sz="900" dirty="0">
              <a:solidFill>
                <a:schemeClr val="dk1"/>
              </a:solidFill>
              <a:latin typeface="Calibri"/>
              <a:ea typeface="Calibri"/>
              <a:cs typeface="Calibri"/>
              <a:sym typeface="Calibri"/>
            </a:endParaRPr>
          </a:p>
          <a:p>
            <a:pPr marL="1371600" lvl="2"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The timing of the delivery of tax credits as a lump sum, can sometimes limit the extent to which refundable tax credits can (1) smooth income levels throughout the year for workers with fluctuating incomes &amp; (2) help low &amp; moderate-income families meet expenses as they arise throughout the year</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Now that we’ve assessed the opportunities &amp; challenges of refundable tax credits in advancing racial &amp; gender equity… </a:t>
            </a:r>
            <a:endParaRPr sz="9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8C1B2-4354-4140-8546-E028FEB0FF95}" type="slidenum">
              <a:rPr lang="en-US" smtClean="0"/>
              <a:t>2</a:t>
            </a:fld>
            <a:endParaRPr lang="en-US" dirty="0"/>
          </a:p>
        </p:txBody>
      </p:sp>
    </p:spTree>
    <p:extLst>
      <p:ext uri="{BB962C8B-B14F-4D97-AF65-F5344CB8AC3E}">
        <p14:creationId xmlns:p14="http://schemas.microsoft.com/office/powerpoint/2010/main" val="2965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5b9ef24c1_0_2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75b9ef24c1_0_271: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914400" lvl="0" indent="-295275" algn="l" rtl="0">
              <a:lnSpc>
                <a:spcPct val="115000"/>
              </a:lnSpc>
              <a:spcBef>
                <a:spcPts val="0"/>
              </a:spcBef>
              <a:spcAft>
                <a:spcPts val="0"/>
              </a:spcAft>
              <a:buClr>
                <a:schemeClr val="dk1"/>
              </a:buClr>
              <a:buSzPts val="1050"/>
              <a:buFont typeface="Calibri"/>
              <a:buChar char="●"/>
            </a:pPr>
            <a:r>
              <a:rPr lang="en" sz="1050">
                <a:solidFill>
                  <a:schemeClr val="dk1"/>
                </a:solidFill>
                <a:latin typeface="Calibri"/>
                <a:ea typeface="Calibri"/>
                <a:cs typeface="Calibri"/>
                <a:sym typeface="Calibri"/>
              </a:rPr>
              <a:t>Now that we’ve assessed the opportunities &amp; challenges of refundable tax credits in advancing racial &amp; gender equity, we’ll unpack a policy framework that can help us better evaluate, design, &amp; strengthen refundable tax credits to effectively &amp; equitably advance economic security &amp; opportunity, particularly for women &amp; people of color</a:t>
            </a:r>
            <a:endParaRPr sz="105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b="1">
                <a:solidFill>
                  <a:schemeClr val="dk1"/>
                </a:solidFill>
                <a:latin typeface="Calibri"/>
                <a:ea typeface="Calibri"/>
                <a:cs typeface="Calibri"/>
                <a:sym typeface="Calibri"/>
              </a:rPr>
              <a:t>[Next slide] This framework was borne out of previous analyses, that laid important groundwork about considerations to effectively leverage the tax code… </a:t>
            </a:r>
            <a:endParaRPr sz="1100" dirty="0">
              <a:solidFill>
                <a:schemeClr val="dk1"/>
              </a:solidFill>
              <a:latin typeface="Calibri"/>
              <a:ea typeface="Calibri"/>
              <a:cs typeface="Calibri"/>
              <a:sym typeface="Calibri"/>
            </a:endParaRPr>
          </a:p>
        </p:txBody>
      </p:sp>
      <p:sp>
        <p:nvSpPr>
          <p:cNvPr id="206" name="Google Shape;206;g75b9ef24c1_0_271: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5b9ef24c1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5b9ef24c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This framework was borne out of previous analyses, that laid important groundwork about considerations to effectively leverage the tax code to advance specific policy goals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Ex. Lily Batchelder &amp; Eric Toder, “Government Spending Undercover: Spending Programs Administered by the IRS, (2010)”</a:t>
            </a:r>
            <a:endParaRPr sz="900" i="1"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When presented w/ a tax proposal, this framework can enable policymakers &amp; advocates to assess whether the proposal would advance income, gender, racial, and/or other forms of equity based on our understanding of the following key questions: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What is the policy goal?</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How would this proposed tax credit complement any direct spending programs that further this policy goal &amp; target low- &amp; moderate-income families?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Does the structure of the tax credit proposal meet the needs and/ or preferences of low- &amp; moderate-income families?</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We’ll now use this framework to analyze a recent tax credit proposal, the Working Families Tax Relief Act of 2019 (WFTRA)... </a:t>
            </a:r>
            <a:endParaRPr sz="95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5b9ef24c1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5b9ef24c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We’ll now use this framework to analyze a recent tax credit proposal, the Working Families Tax Relief Act of 2019 (WFTRA) (many of you might be familiar w/ this proposal from the Nov. RESULTS webinar)</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Introduced by Sens. Brown (OH), Bennet (CO), Durbin (IL), Wyden (OR) &amp; Reps. Kildee, Evans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Expand EITC amount for workers not claiming children, </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Expand the age range for eligibility to 19-67 (instead of 25-64 as under current law); </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Allow workers to choose a $500 advance on their EITC refund</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Make the CTC fully refundable </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Allow families to choose to receive their CTC in advance monthly installments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Create a new, $3,000 Young Child Tax Credit for families with children under age 6</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Policy goal is to increase families’ incomes to address wage stagnation and the increasing costs of raising children</a:t>
            </a:r>
            <a:endParaRPr sz="9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f03b6d9f8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f03b6d9f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Policy goal is to increase families’ incomes to address wage stagnation and the increasing costs of raising children </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  Is there any reason to not equitably reach low- and moderate-income people, women, people of color, LGBTQ people, people with disabilities, immigrant families, or other historically disadvantaged groups as part of this policy goal? </a:t>
            </a:r>
            <a:r>
              <a:rPr lang="en" sz="900">
                <a:solidFill>
                  <a:schemeClr val="dk1"/>
                </a:solidFill>
                <a:highlight>
                  <a:srgbClr val="FFFF00"/>
                </a:highlight>
                <a:latin typeface="Calibri"/>
                <a:ea typeface="Calibri"/>
                <a:cs typeface="Calibri"/>
                <a:sym typeface="Calibri"/>
              </a:rPr>
              <a:t>No.</a:t>
            </a:r>
            <a:r>
              <a:rPr lang="en" sz="900">
                <a:solidFill>
                  <a:schemeClr val="dk1"/>
                </a:solidFill>
                <a:latin typeface="Calibri"/>
                <a:ea typeface="Calibri"/>
                <a:cs typeface="Calibri"/>
                <a:sym typeface="Calibri"/>
              </a:rPr>
              <a:t> </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B. Is there an existing tax subsidy intended to further this policy goal that excludes low- and moderate-income people, women, people of color, and other historically disadvantaged groups? </a:t>
            </a:r>
            <a:r>
              <a:rPr lang="en" sz="900">
                <a:solidFill>
                  <a:schemeClr val="dk1"/>
                </a:solidFill>
                <a:highlight>
                  <a:srgbClr val="FFFF00"/>
                </a:highlight>
                <a:latin typeface="Calibri"/>
                <a:ea typeface="Calibri"/>
                <a:cs typeface="Calibri"/>
                <a:sym typeface="Calibri"/>
              </a:rPr>
              <a:t>No</a:t>
            </a:r>
            <a:r>
              <a:rPr lang="en" sz="900">
                <a:solidFill>
                  <a:schemeClr val="dk1"/>
                </a:solidFill>
                <a:latin typeface="Calibri"/>
                <a:ea typeface="Calibri"/>
                <a:cs typeface="Calibri"/>
                <a:sym typeface="Calibri"/>
              </a:rPr>
              <a:t>. </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C. Is there a direct spending program that also seeks to advance this policy goal? </a:t>
            </a:r>
            <a:r>
              <a:rPr lang="en" sz="900">
                <a:solidFill>
                  <a:schemeClr val="dk1"/>
                </a:solidFill>
                <a:highlight>
                  <a:srgbClr val="FFFF00"/>
                </a:highlight>
                <a:latin typeface="Calibri"/>
                <a:ea typeface="Calibri"/>
                <a:cs typeface="Calibri"/>
                <a:sym typeface="Calibri"/>
              </a:rPr>
              <a:t>Not really, given the severe underfunding of TANF, although a robust minimum wage is a strong complement to the EITC.</a:t>
            </a:r>
            <a:endParaRPr sz="900" dirty="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A. If a complementary direct spending program exists that also seeks to achieve this policy goal, is it funded… </a:t>
            </a:r>
            <a:endParaRPr sz="900" dirty="0">
              <a:solidFill>
                <a:schemeClr val="dk1"/>
              </a:solidFill>
              <a:highlight>
                <a:srgbClr val="FFFF00"/>
              </a:highlight>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5b9ef24c1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5b9ef24c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 If a complementary direct spending program exists that also seeks to achieve this policy goal, is it funded to automatically reach all who are eligible, or otherwise fully funded? </a:t>
            </a:r>
            <a:r>
              <a:rPr lang="en" sz="900">
                <a:solidFill>
                  <a:schemeClr val="dk1"/>
                </a:solidFill>
                <a:highlight>
                  <a:srgbClr val="FFFF00"/>
                </a:highlight>
                <a:latin typeface="Calibri"/>
                <a:ea typeface="Calibri"/>
                <a:cs typeface="Calibri"/>
                <a:sym typeface="Calibri"/>
              </a:rPr>
              <a:t>No.</a:t>
            </a:r>
            <a:r>
              <a:rPr lang="en" sz="900">
                <a:solidFill>
                  <a:schemeClr val="dk1"/>
                </a:solidFill>
                <a:latin typeface="Calibri"/>
                <a:ea typeface="Calibri"/>
                <a:cs typeface="Calibri"/>
                <a:sym typeface="Calibri"/>
              </a:rPr>
              <a:t> </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B. If so, then does the proposed tax credit subsidize expenses or behaviors not covered by the spending-side program? </a:t>
            </a:r>
            <a:r>
              <a:rPr lang="en" sz="900">
                <a:solidFill>
                  <a:schemeClr val="dk1"/>
                </a:solidFill>
                <a:highlight>
                  <a:srgbClr val="FFFF00"/>
                </a:highlight>
                <a:latin typeface="Calibri"/>
                <a:ea typeface="Calibri"/>
                <a:cs typeface="Calibri"/>
                <a:sym typeface="Calibri"/>
              </a:rPr>
              <a:t>N/A. </a:t>
            </a:r>
            <a:endParaRPr sz="900" dirty="0">
              <a:solidFill>
                <a:schemeClr val="dk1"/>
              </a:solidFill>
              <a:highlight>
                <a:srgbClr val="FFFF00"/>
              </a:highlight>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C. Is the activity being subsidized best provided through the private market or as a public good? The activities being subsidized are work &amp; child care expenses; </a:t>
            </a:r>
            <a:r>
              <a:rPr lang="en" sz="900">
                <a:solidFill>
                  <a:schemeClr val="dk1"/>
                </a:solidFill>
                <a:highlight>
                  <a:srgbClr val="FFFF00"/>
                </a:highlight>
                <a:latin typeface="Calibri"/>
                <a:ea typeface="Calibri"/>
                <a:cs typeface="Calibri"/>
                <a:sym typeface="Calibri"/>
              </a:rPr>
              <a:t>The private market (payment of wages). </a:t>
            </a:r>
            <a:endParaRPr sz="900" dirty="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A. Is the proposed tax subsidy in the form of a refundable tax credit? Yes.</a:t>
            </a:r>
            <a:endParaRPr sz="950" b="1"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5b9ef24c1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5b9ef24c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A. Is the proposed tax subsidy in the form of a refundable tax credit? </a:t>
            </a:r>
            <a:r>
              <a:rPr lang="en" sz="900">
                <a:solidFill>
                  <a:schemeClr val="dk1"/>
                </a:solidFill>
                <a:highlight>
                  <a:srgbClr val="FFFF00"/>
                </a:highlight>
                <a:latin typeface="Calibri"/>
                <a:ea typeface="Calibri"/>
                <a:cs typeface="Calibri"/>
                <a:sym typeface="Calibri"/>
              </a:rPr>
              <a:t>Yes.</a:t>
            </a:r>
            <a:endParaRPr sz="900" dirty="0">
              <a:solidFill>
                <a:schemeClr val="dk1"/>
              </a:solidFill>
              <a:highlight>
                <a:srgbClr val="FFFF00"/>
              </a:highlight>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B. Does the proposed tax credit address specific barriers faced by low- and moderate-income people (including in claiming existing tax subsidies)? </a:t>
            </a:r>
            <a:r>
              <a:rPr lang="en" sz="900">
                <a:solidFill>
                  <a:schemeClr val="dk1"/>
                </a:solidFill>
                <a:highlight>
                  <a:srgbClr val="FFFF00"/>
                </a:highlight>
                <a:latin typeface="Calibri"/>
                <a:ea typeface="Calibri"/>
                <a:cs typeface="Calibri"/>
                <a:sym typeface="Calibri"/>
              </a:rPr>
              <a:t>Yes;</a:t>
            </a:r>
            <a:endParaRPr sz="900" dirty="0">
              <a:solidFill>
                <a:schemeClr val="dk1"/>
              </a:solidFill>
              <a:highlight>
                <a:srgbClr val="FFFF00"/>
              </a:highlight>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highlight>
                  <a:srgbClr val="FFFF00"/>
                </a:highlight>
                <a:latin typeface="Calibri"/>
                <a:ea typeface="Calibri"/>
                <a:cs typeface="Calibri"/>
                <a:sym typeface="Calibri"/>
              </a:rPr>
              <a:t>the EITC currently for childless workers is not large enough to keep the incomes of low-paid workers from being pushed below the poverty line by federal income taxes; </a:t>
            </a:r>
            <a:endParaRPr sz="900" dirty="0">
              <a:solidFill>
                <a:schemeClr val="dk1"/>
              </a:solidFill>
              <a:highlight>
                <a:srgbClr val="FFFF00"/>
              </a:highlight>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highlight>
                  <a:srgbClr val="FFFF00"/>
                </a:highlight>
                <a:latin typeface="Calibri"/>
                <a:ea typeface="Calibri"/>
                <a:cs typeface="Calibri"/>
                <a:sym typeface="Calibri"/>
              </a:rPr>
              <a:t>the refundable CTC (or ACTC) is limited to $1,400 of the $2,000 CTC amount &amp; requires $2,500 in earned income to be claimed</a:t>
            </a:r>
            <a:endParaRPr sz="900" dirty="0">
              <a:solidFill>
                <a:schemeClr val="dk1"/>
              </a:solidFill>
              <a:highlight>
                <a:srgbClr val="FFFF00"/>
              </a:highlight>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highlight>
                  <a:srgbClr val="FFFF00"/>
                </a:highlight>
                <a:latin typeface="Calibri"/>
                <a:ea typeface="Calibri"/>
                <a:cs typeface="Calibri"/>
                <a:sym typeface="Calibri"/>
              </a:rPr>
              <a:t> The WFTRA would eliminate these limitations to both the EITC for workers not claiming children and the CTC. It would also address the higher cost of raising young children, which places a higher burden on families with lower incomes.</a:t>
            </a:r>
            <a:endParaRPr sz="900" dirty="0">
              <a:solidFill>
                <a:schemeClr val="dk1"/>
              </a:solidFill>
              <a:highlight>
                <a:srgbClr val="FFFF00"/>
              </a:highlight>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C. Is the proposed tax credit simple, easy to claim and administer, and unlikely to give rise to additional enforcement efforts? </a:t>
            </a:r>
            <a:r>
              <a:rPr lang="en" sz="900">
                <a:solidFill>
                  <a:schemeClr val="dk1"/>
                </a:solidFill>
                <a:highlight>
                  <a:srgbClr val="FFFF00"/>
                </a:highlight>
                <a:latin typeface="Calibri"/>
                <a:ea typeface="Calibri"/>
                <a:cs typeface="Calibri"/>
                <a:sym typeface="Calibri"/>
              </a:rPr>
              <a:t>The proposal builds on the existing EITC and CTC infrastructures, with the exception of offering a new option of a $500 EITC advance payment and advance monthly installments of the CTC, which will likely require some administrative innovations.</a:t>
            </a:r>
            <a:endParaRPr sz="900" dirty="0">
              <a:solidFill>
                <a:schemeClr val="dk1"/>
              </a:solidFill>
              <a:highlight>
                <a:srgbClr val="FFFF00"/>
              </a:highlight>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D. Given the timing of the activity, would the option of ongoing, real-time payments or in-kind benefits assist low- and moderate-income families, as well as a lump-sum refund? </a:t>
            </a:r>
            <a:r>
              <a:rPr lang="en" sz="900">
                <a:solidFill>
                  <a:schemeClr val="dk1"/>
                </a:solidFill>
                <a:highlight>
                  <a:srgbClr val="FFFF00"/>
                </a:highlight>
                <a:latin typeface="Calibri"/>
                <a:ea typeface="Calibri"/>
                <a:cs typeface="Calibri"/>
                <a:sym typeface="Calibri"/>
              </a:rPr>
              <a:t>There is no specific activity being subsidized.</a:t>
            </a:r>
            <a:endParaRPr sz="900" dirty="0">
              <a:solidFill>
                <a:schemeClr val="dk1"/>
              </a:solidFill>
              <a:highlight>
                <a:srgbClr val="FFFF00"/>
              </a:highlight>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i. If the former, is it possible to create a periodic payment option for the proposed tax credit? </a:t>
            </a:r>
            <a:r>
              <a:rPr lang="en" sz="900">
                <a:solidFill>
                  <a:schemeClr val="dk1"/>
                </a:solidFill>
                <a:highlight>
                  <a:srgbClr val="FFFF00"/>
                </a:highlight>
                <a:latin typeface="Calibri"/>
                <a:ea typeface="Calibri"/>
                <a:cs typeface="Calibri"/>
                <a:sym typeface="Calibri"/>
              </a:rPr>
              <a:t>The bill proposes an advance of up to $500 of the EITC and advance monthly payments of the CTC to help with expenses as they arise throughout the year.</a:t>
            </a:r>
            <a:endParaRPr sz="900" dirty="0">
              <a:solidFill>
                <a:schemeClr val="dk1"/>
              </a:solidFill>
              <a:highlight>
                <a:srgbClr val="FFFF00"/>
              </a:highlight>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ii. If the former, does a lump-sum refund serve an important, though ancillary function? </a:t>
            </a:r>
            <a:r>
              <a:rPr lang="en" sz="900">
                <a:solidFill>
                  <a:schemeClr val="dk1"/>
                </a:solidFill>
                <a:highlight>
                  <a:srgbClr val="FFFF00"/>
                </a:highlight>
                <a:latin typeface="Calibri"/>
                <a:ea typeface="Calibri"/>
                <a:cs typeface="Calibri"/>
                <a:sym typeface="Calibri"/>
              </a:rPr>
              <a:t>Yes</a:t>
            </a:r>
            <a:r>
              <a:rPr lang="en" sz="90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Overall, the WFTRA would positively impact low- &amp; moderate-income people, women, &amp; people of color b/c its EITC and CTC expansions would increase the incomes of approximately “24 million white families, 9 million Latinx families, 8 million Black families, &amp; 2 million Asian families”</a:t>
            </a:r>
            <a:endParaRPr sz="900" i="1"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i="1">
                <a:solidFill>
                  <a:schemeClr val="dk1"/>
                </a:solidFill>
                <a:latin typeface="Calibri"/>
                <a:ea typeface="Calibri"/>
                <a:cs typeface="Calibri"/>
                <a:sym typeface="Calibri"/>
              </a:rPr>
              <a:t> If this legislation had been in effect in 2017, over 25 million working women would have benefitted—including almost 4.9 million Black women, nearly 4.8 million Latinx women, 1.3 million Asian women, and 280,000 Native American women</a:t>
            </a:r>
            <a:endParaRPr sz="900" i="1" dirty="0">
              <a:solidFill>
                <a:schemeClr val="dk1"/>
              </a:solidFill>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While not a silver bullet, refundable tax credits have the potential to fill gaps in assistance for low- and moderate-income families… </a:t>
            </a:r>
            <a:endParaRPr sz="900" i="1"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5b9ef24c1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5b9ef24c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8925" algn="l" rtl="0">
              <a:spcBef>
                <a:spcPts val="0"/>
              </a:spcBef>
              <a:spcAft>
                <a:spcPts val="0"/>
              </a:spcAft>
              <a:buClr>
                <a:schemeClr val="dk1"/>
              </a:buClr>
              <a:buSzPts val="950"/>
              <a:buFont typeface="Calibri"/>
              <a:buChar char="●"/>
            </a:pPr>
            <a:r>
              <a:rPr lang="en" sz="950">
                <a:solidFill>
                  <a:schemeClr val="dk1"/>
                </a:solidFill>
                <a:latin typeface="Calibri"/>
                <a:ea typeface="Calibri"/>
                <a:cs typeface="Calibri"/>
                <a:sym typeface="Calibri"/>
              </a:rPr>
              <a:t>While not a silver bullet, refundable tax credits have the potential to fill gaps in assistance for low- and moderate-income families, women and people of color ill-served by the tax code and direct spending programs</a:t>
            </a:r>
            <a:endParaRPr sz="950" dirty="0">
              <a:solidFill>
                <a:schemeClr val="dk1"/>
              </a:solidFill>
              <a:latin typeface="Calibri"/>
              <a:ea typeface="Calibri"/>
              <a:cs typeface="Calibri"/>
              <a:sym typeface="Calibri"/>
            </a:endParaRPr>
          </a:p>
          <a:p>
            <a:pPr marL="457200" lvl="0" indent="-288925" algn="l" rtl="0">
              <a:spcBef>
                <a:spcPts val="0"/>
              </a:spcBef>
              <a:spcAft>
                <a:spcPts val="0"/>
              </a:spcAft>
              <a:buClr>
                <a:schemeClr val="dk1"/>
              </a:buClr>
              <a:buSzPts val="950"/>
              <a:buFont typeface="Calibri"/>
              <a:buChar char="●"/>
            </a:pPr>
            <a:r>
              <a:rPr lang="en" sz="950">
                <a:solidFill>
                  <a:schemeClr val="dk1"/>
                </a:solidFill>
                <a:latin typeface="Calibri"/>
                <a:ea typeface="Calibri"/>
                <a:cs typeface="Calibri"/>
                <a:sym typeface="Calibri"/>
              </a:rPr>
              <a:t>Other policies like raising wages are also essential to increase incomes for most households. But tax credits can serve as an important complementary policy tool for equity, bolstering (rather than undercutting) efforts to increase investments in direct spending programs</a:t>
            </a:r>
            <a:endParaRPr sz="950" dirty="0">
              <a:solidFill>
                <a:schemeClr val="dk1"/>
              </a:solidFill>
              <a:latin typeface="Calibri"/>
              <a:ea typeface="Calibri"/>
              <a:cs typeface="Calibri"/>
              <a:sym typeface="Calibri"/>
            </a:endParaRPr>
          </a:p>
          <a:p>
            <a:pPr marL="457200" lvl="0" indent="-288925" algn="l" rtl="0">
              <a:lnSpc>
                <a:spcPct val="115000"/>
              </a:lnSpc>
              <a:spcBef>
                <a:spcPts val="0"/>
              </a:spcBef>
              <a:spcAft>
                <a:spcPts val="0"/>
              </a:spcAft>
              <a:buClr>
                <a:schemeClr val="dk1"/>
              </a:buClr>
              <a:buSzPts val="950"/>
              <a:buFont typeface="Calibri"/>
              <a:buChar char="●"/>
            </a:pPr>
            <a:r>
              <a:rPr lang="en" sz="950">
                <a:solidFill>
                  <a:schemeClr val="dk1"/>
                </a:solidFill>
                <a:latin typeface="Calibri"/>
                <a:ea typeface="Calibri"/>
                <a:cs typeface="Calibri"/>
                <a:sym typeface="Calibri"/>
              </a:rPr>
              <a:t>Our framework helps policymakers &amp; advocates thoughtfully design &amp; leverage refundable tax credits to achieve the goals of advancing racial, gender, &amp; economic equity</a:t>
            </a:r>
            <a:endParaRPr sz="950" dirty="0">
              <a:solidFill>
                <a:schemeClr val="dk1"/>
              </a:solidFill>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Thank you &amp; I look forward to your questions </a:t>
            </a:r>
            <a:endParaRPr sz="95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f03b6d9f8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f03b6d9f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Thank you &amp; I look forward to your questions </a:t>
            </a:r>
            <a:endParaRPr dirty="0">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sz="2000" kern="1200" dirty="0">
              <a:solidFill>
                <a:schemeClr val="tx1"/>
              </a:solidFill>
              <a:effectLst/>
              <a:latin typeface="+mn-lt"/>
              <a:ea typeface="+mn-ea"/>
              <a:cs typeface="+mn-cs"/>
              <a:sym typeface="Avenir Roman"/>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92179-49F8-43CF-BF00-5960C3823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680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QUESTIONS AFTER QUICK REVIEW On House floor 12/11-12/13 with Senate floor the next week. Even if 2 year EITC/CTC still the biggest opportunity for low-income Americans in this Congress. </a:t>
            </a:r>
          </a:p>
          <a:p>
            <a:pPr>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MD may mention (depending on Funke): State and local numbers on expanding EITC and CTC: </a:t>
            </a:r>
            <a:r>
              <a:rPr lang="en-US" dirty="0">
                <a:hlinkClick r:id="rId3"/>
              </a:rPr>
              <a:t>https://www.cbpp.org/research/federal-tax/working-families-tax-relief-act-would-raise-incomes-of-46-million-households</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we don’t expect the full Working Families Tax Relief Act to be enacted this year, it is “foundational” legislation that sets the terms of the debate for how we should be focusing our efforts to rewrite the 2017 Trump tax law to promote policies that help millions of Americans struggling to make ends meet and would help address income inequality that has affected white, Black, and brown working-class households.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recently introduced Kildee-Evans bill (the Working Families Tax Relief Act) would substantially expand both the EITC and the Child Tax Credit. Substantially expand both the EITC for families with children and the EITC for workers not raising a child at home. The expansions include broadening the age range of workers eligible for the credit from 25-64 today to 19-67, a provision that would support young workers, especially those who lack a college degree.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bill would have large effects on poverty. It would: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Reduce the overall poverty rate (using the Supplemental Poverty Measure, which analysts favor) from 14 percent to 12 percent — a 15-percent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 the Black poverty rate from 21 percent to 17 percent, an 18-percent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 the Latino poverty rate from 22 percent to 18 percent, a 20-percent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Lower the overall child poverty rate from 15 percent to 11 percent, a 28-percent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shrink the Latino child poverty rate from 24 percent to 18 percent, a 27-percent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shrink the Black child poverty rate from 23 percent to 15 percent, a 33-percent reduction.</a:t>
            </a: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E212D-149B-4724-A105-48A08D835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85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sz="2000" kern="1200" dirty="0">
              <a:solidFill>
                <a:schemeClr val="tx1"/>
              </a:solidFill>
              <a:effectLst/>
              <a:latin typeface="+mn-lt"/>
              <a:ea typeface="+mn-ea"/>
              <a:cs typeface="+mn-cs"/>
              <a:sym typeface="Avenir Roman"/>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92179-49F8-43CF-BF00-5960C3823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50">
                <a:solidFill>
                  <a:schemeClr val="dk1"/>
                </a:solidFill>
                <a:latin typeface="Calibri"/>
                <a:ea typeface="Calibri"/>
                <a:cs typeface="Calibri"/>
                <a:sym typeface="Calibri"/>
              </a:rPr>
              <a:t>I’d like to thank</a:t>
            </a:r>
            <a:endParaRPr sz="950" dirty="0">
              <a:solidFill>
                <a:schemeClr val="dk1"/>
              </a:solidFill>
              <a:latin typeface="Calibri"/>
              <a:ea typeface="Calibri"/>
              <a:cs typeface="Calibri"/>
              <a:sym typeface="Calibri"/>
            </a:endParaRPr>
          </a:p>
          <a:p>
            <a:pPr marL="457200" lvl="0" indent="-288925" algn="l" rtl="0">
              <a:lnSpc>
                <a:spcPct val="115000"/>
              </a:lnSpc>
              <a:spcBef>
                <a:spcPts val="0"/>
              </a:spcBef>
              <a:spcAft>
                <a:spcPts val="0"/>
              </a:spcAft>
              <a:buClr>
                <a:schemeClr val="dk1"/>
              </a:buClr>
              <a:buSzPts val="950"/>
              <a:buFont typeface="Calibri"/>
              <a:buChar char="●"/>
            </a:pPr>
            <a:r>
              <a:rPr lang="en" sz="950">
                <a:solidFill>
                  <a:schemeClr val="dk1"/>
                </a:solidFill>
                <a:latin typeface="Calibri"/>
                <a:ea typeface="Calibri"/>
                <a:cs typeface="Calibri"/>
                <a:sym typeface="Calibri"/>
              </a:rPr>
              <a:t>Meredith Dodson, Jos Lin and the rest of the RESULTS U.S. Poverty team for organizing this webinar </a:t>
            </a:r>
            <a:endParaRPr sz="950" dirty="0">
              <a:solidFill>
                <a:schemeClr val="dk1"/>
              </a:solidFill>
              <a:latin typeface="Calibri"/>
              <a:ea typeface="Calibri"/>
              <a:cs typeface="Calibri"/>
              <a:sym typeface="Calibri"/>
            </a:endParaRPr>
          </a:p>
          <a:p>
            <a:pPr marL="457200" lvl="0" indent="-288925" algn="l" rtl="0">
              <a:lnSpc>
                <a:spcPct val="115000"/>
              </a:lnSpc>
              <a:spcBef>
                <a:spcPts val="0"/>
              </a:spcBef>
              <a:spcAft>
                <a:spcPts val="0"/>
              </a:spcAft>
              <a:buClr>
                <a:schemeClr val="dk1"/>
              </a:buClr>
              <a:buSzPts val="950"/>
              <a:buFont typeface="Calibri"/>
              <a:buChar char="●"/>
            </a:pPr>
            <a:r>
              <a:rPr lang="en" sz="950">
                <a:solidFill>
                  <a:schemeClr val="dk1"/>
                </a:solidFill>
                <a:latin typeface="Calibri"/>
                <a:ea typeface="Calibri"/>
                <a:cs typeface="Calibri"/>
                <a:sym typeface="Calibri"/>
              </a:rPr>
              <a:t>Co-authors of the report, Melissa Boteach and Amy Matsui (NWLC), Rachel Black (Jain Family Institute), and my colleagues Indi Dutta Gupta and Kali Grant at GCPI</a:t>
            </a:r>
            <a:endParaRPr sz="950" dirty="0">
              <a:solidFill>
                <a:schemeClr val="dk1"/>
              </a:solidFill>
              <a:latin typeface="Calibri"/>
              <a:ea typeface="Calibri"/>
              <a:cs typeface="Calibri"/>
              <a:sym typeface="Calibri"/>
            </a:endParaRPr>
          </a:p>
          <a:p>
            <a:pPr marL="457200" lvl="0" indent="-288925" algn="l" rtl="0">
              <a:lnSpc>
                <a:spcPct val="115000"/>
              </a:lnSpc>
              <a:spcBef>
                <a:spcPts val="0"/>
              </a:spcBef>
              <a:spcAft>
                <a:spcPts val="0"/>
              </a:spcAft>
              <a:buClr>
                <a:schemeClr val="dk1"/>
              </a:buClr>
              <a:buSzPts val="950"/>
              <a:buFont typeface="Calibri"/>
              <a:buChar char="●"/>
            </a:pPr>
            <a:r>
              <a:rPr lang="en" sz="950">
                <a:solidFill>
                  <a:schemeClr val="dk1"/>
                </a:solidFill>
                <a:latin typeface="Calibri"/>
                <a:ea typeface="Calibri"/>
                <a:cs typeface="Calibri"/>
                <a:sym typeface="Calibri"/>
              </a:rPr>
              <a:t>Everyone listening in on the webinars &amp; RESULTS volunteers for the crucial work you do advocating for working people and people in poverty</a:t>
            </a:r>
            <a:endParaRPr sz="950" dirty="0">
              <a:latin typeface="Calibri"/>
              <a:ea typeface="Calibri"/>
              <a:cs typeface="Calibri"/>
              <a:sym typeface="Calibri"/>
            </a:endParaRPr>
          </a:p>
          <a:p>
            <a:pPr marL="0" lvl="0" indent="0" algn="l" rtl="0">
              <a:spcBef>
                <a:spcPts val="0"/>
              </a:spcBef>
              <a:spcAft>
                <a:spcPts val="0"/>
              </a:spcAft>
              <a:buClr>
                <a:schemeClr val="dk1"/>
              </a:buClr>
              <a:buSzPts val="1400"/>
              <a:buFont typeface="Calibri"/>
              <a:buNone/>
            </a:pPr>
            <a:r>
              <a:rPr lang="en" sz="950" b="1">
                <a:solidFill>
                  <a:schemeClr val="dk1"/>
                </a:solidFill>
                <a:latin typeface="Calibri"/>
                <a:ea typeface="Calibri"/>
                <a:cs typeface="Calibri"/>
                <a:sym typeface="Calibri"/>
              </a:rPr>
              <a:t>[Next slide] Today I’ll provide an overview of our recently published report, A Tax Code for the Rest of Us</a:t>
            </a:r>
            <a:endParaRPr sz="950" b="1"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efea8f1e6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efea8f1e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Today I’ll provide an overview of our recently published report, A Tax Code for the Rest of Us</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Part of the “Tax Justice is Gender Justice” series: 3 interrelated reports that examine the federal tax code with a focus on racial &amp; gender equity, &amp; explore policies to make the tax code work better for all of us</a:t>
            </a:r>
            <a:endParaRPr sz="900"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Faulty Foundations looks at the inaccurate assumptions about race, gender, family structures, participation in the paid workforce, caregiving and wealth embedded in the tax code; </a:t>
            </a:r>
            <a:r>
              <a:rPr lang="en" sz="900" i="1">
                <a:solidFill>
                  <a:schemeClr val="dk1"/>
                </a:solidFill>
                <a:latin typeface="Calibri"/>
                <a:ea typeface="Calibri"/>
                <a:cs typeface="Calibri"/>
                <a:sym typeface="Calibri"/>
              </a:rPr>
              <a:t>then offers recommendations for better data &amp; analysis that can enable policy makers, advocates, &amp; the public to fully understand the impact of current tax code and tax proposals </a:t>
            </a:r>
            <a:endParaRPr sz="900" i="1" dirty="0">
              <a:solidFill>
                <a:schemeClr val="dk1"/>
              </a:solidFill>
              <a:latin typeface="Calibri"/>
              <a:ea typeface="Calibri"/>
              <a:cs typeface="Calibri"/>
              <a:sym typeface="Calibri"/>
            </a:endParaRPr>
          </a:p>
          <a:p>
            <a:pPr marL="914400" lvl="1"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Reckoning w/ the Hidden Rules, illuminates several ways low taxes on the wealthy &amp; corporations fail to deliver for low-income families &amp; women, while exacerbating economic inequality; </a:t>
            </a:r>
            <a:r>
              <a:rPr lang="en" sz="900" i="1">
                <a:solidFill>
                  <a:schemeClr val="dk1"/>
                </a:solidFill>
                <a:latin typeface="Calibri"/>
                <a:ea typeface="Calibri"/>
                <a:cs typeface="Calibri"/>
                <a:sym typeface="Calibri"/>
              </a:rPr>
              <a:t>then offers a set of reforms to better leverage the tax code to advance gender and racial equity</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Finally the report we’ll be exploring today, A Tax Code for the Rest of Us, finds that low-income families, women, &amp; people of color are underserved by both direct spending &amp; tax subsidies, </a:t>
            </a:r>
            <a:r>
              <a:rPr lang="en" sz="900" i="1">
                <a:solidFill>
                  <a:schemeClr val="dk1"/>
                </a:solidFill>
                <a:latin typeface="Calibri"/>
                <a:ea typeface="Calibri"/>
                <a:cs typeface="Calibri"/>
                <a:sym typeface="Calibri"/>
              </a:rPr>
              <a:t>particularly in housing, caregiving, transportation &amp; higher ed, largely due to insufficient funding &amp; poorly designed tax provisions that privilege the wealthy</a:t>
            </a:r>
            <a:r>
              <a:rPr lang="en" sz="900">
                <a:solidFill>
                  <a:schemeClr val="dk1"/>
                </a:solidFill>
                <a:latin typeface="Calibri"/>
                <a:ea typeface="Calibri"/>
                <a:cs typeface="Calibri"/>
                <a:sym typeface="Calibri"/>
              </a:rPr>
              <a:t>; then explores the opportunities &amp; challenges of refundable tax credits in addressing this gap &amp; proposes a framework to help policymakers, advocates, and the public evaluate when and how refundable tax credits can help advance equity, economic mobility, and opportunity for all</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n" sz="950" b="1">
                <a:solidFill>
                  <a:schemeClr val="dk1"/>
                </a:solidFill>
                <a:latin typeface="Calibri"/>
                <a:ea typeface="Calibri"/>
                <a:cs typeface="Calibri"/>
                <a:sym typeface="Calibri"/>
              </a:rPr>
              <a:t>[Next slide] In this overview, I will First: Tax Code &amp; Direct Spending Programs Do Too Little to Advance Equity</a:t>
            </a:r>
            <a:endParaRPr sz="950" b="1" dirty="0">
              <a:solidFill>
                <a:schemeClr val="dk1"/>
              </a:solidFill>
              <a:latin typeface="Calibri"/>
              <a:ea typeface="Calibri"/>
              <a:cs typeface="Calibri"/>
              <a:sym typeface="Calibri"/>
            </a:endParaRPr>
          </a:p>
          <a:p>
            <a:pPr marL="0" lvl="0" indent="0" algn="l" rtl="0">
              <a:spcBef>
                <a:spcPts val="0"/>
              </a:spcBef>
              <a:spcAft>
                <a:spcPts val="0"/>
              </a:spcAft>
              <a:buNone/>
            </a:pPr>
            <a:endParaRPr sz="950" b="1"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5b9ef24c1_0_1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75b9ef24c1_0_137: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In this overview, I will:</a:t>
            </a:r>
            <a:endParaRPr sz="1000" dirty="0">
              <a:solidFill>
                <a:schemeClr val="dk1"/>
              </a:solidFill>
              <a:latin typeface="Calibri"/>
              <a:ea typeface="Calibri"/>
              <a:cs typeface="Calibri"/>
              <a:sym typeface="Calibri"/>
            </a:endParaRPr>
          </a:p>
          <a:p>
            <a:pPr marL="9144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First: Tax Code &amp; Direct Spending Programs Do Too Little to Advance Equity</a:t>
            </a:r>
            <a:endParaRPr sz="1000" dirty="0">
              <a:solidFill>
                <a:schemeClr val="dk1"/>
              </a:solidFill>
              <a:latin typeface="Calibri"/>
              <a:ea typeface="Calibri"/>
              <a:cs typeface="Calibri"/>
              <a:sym typeface="Calibri"/>
            </a:endParaRPr>
          </a:p>
          <a:p>
            <a:pPr marL="9144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Then: Opportunities &amp; Challenges For Advancing Equity Through Refundable Tax Credits</a:t>
            </a:r>
            <a:endParaRPr sz="1000" dirty="0">
              <a:solidFill>
                <a:schemeClr val="dk1"/>
              </a:solidFill>
              <a:latin typeface="Calibri"/>
              <a:ea typeface="Calibri"/>
              <a:cs typeface="Calibri"/>
              <a:sym typeface="Calibri"/>
            </a:endParaRPr>
          </a:p>
          <a:p>
            <a:pPr marL="9144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Lastly: A Policy Framework For Advancing Equity Through Refundable Tax Credits </a:t>
            </a:r>
            <a:endParaRPr sz="1000" dirty="0">
              <a:latin typeface="Calibri"/>
              <a:ea typeface="Calibri"/>
              <a:cs typeface="Calibri"/>
              <a:sym typeface="Calibri"/>
            </a:endParaRPr>
          </a:p>
          <a:p>
            <a:pPr marL="0" lvl="0" indent="0" algn="l" rtl="0">
              <a:spcBef>
                <a:spcPts val="0"/>
              </a:spcBef>
              <a:spcAft>
                <a:spcPts val="0"/>
              </a:spcAft>
              <a:buSzPts val="1100"/>
              <a:buNone/>
            </a:pPr>
            <a:r>
              <a:rPr lang="en" sz="1000" b="1">
                <a:latin typeface="Calibri"/>
                <a:ea typeface="Calibri"/>
                <a:cs typeface="Calibri"/>
                <a:sym typeface="Calibri"/>
              </a:rPr>
              <a:t>[Next slide]The U.S. gov’t at all levels collects less tax revenue as a share of GDP… </a:t>
            </a:r>
            <a:endParaRPr sz="1000" b="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dirty="0">
              <a:latin typeface="Calibri"/>
              <a:ea typeface="Calibri"/>
              <a:cs typeface="Calibri"/>
              <a:sym typeface="Calibri"/>
            </a:endParaRPr>
          </a:p>
        </p:txBody>
      </p:sp>
      <p:sp>
        <p:nvSpPr>
          <p:cNvPr id="76" name="Google Shape;76;g75b9ef24c1_0_137: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5b9ef24c1_0_2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75b9ef24c1_0_240: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914400" lvl="0" indent="-298450" algn="l" rtl="0">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The U.S. gov’t at all levels collects less tax revenue as a share of GDP than most peer OECD countries, incl. Canada, UK &amp; Australia</a:t>
            </a:r>
            <a:endParaRPr sz="1100"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These lower revenues constricts the govt’s ability to fund direct-spending programs that reduce racial &amp; gender equity</a:t>
            </a:r>
            <a:endParaRPr sz="1100"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Further, the tax code fuels &amp; perpetuates structural wealth &amp; income inequality; these inequities are the legacy of historical discrimination (ex. Jim Crow segregation, legislation like Labor Standards Act, Social Security that left out people of color &amp; women-dominated professions like domestic workers)</a:t>
            </a:r>
            <a:endParaRPr sz="1100" dirty="0">
              <a:solidFill>
                <a:schemeClr val="dk1"/>
              </a:solidFill>
              <a:latin typeface="Calibri"/>
              <a:ea typeface="Calibri"/>
              <a:cs typeface="Calibri"/>
              <a:sym typeface="Calibri"/>
            </a:endParaRPr>
          </a:p>
          <a:p>
            <a:pPr marL="914400" lvl="0" indent="-298450" algn="l" rtl="0">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Tax policy has yet to reckon with these structural inequities &amp; historical discrimination, which means that it continues  to exacerbate racial &amp; gender wealth inequality, while limited direct spending is unable to fully fund programs crucial to race &amp; gender equity such as childcare &amp; housing</a:t>
            </a:r>
            <a:endParaRPr sz="10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000" b="1">
                <a:solidFill>
                  <a:schemeClr val="dk1"/>
                </a:solidFill>
                <a:latin typeface="Calibri"/>
                <a:ea typeface="Calibri"/>
                <a:cs typeface="Calibri"/>
                <a:sym typeface="Calibri"/>
              </a:rPr>
              <a:t>[Next slide] While tax code is overall progressive, meaning high-income households pay a greater share… </a:t>
            </a:r>
            <a:endParaRPr sz="1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p:txBody>
      </p:sp>
      <p:sp>
        <p:nvSpPr>
          <p:cNvPr id="92" name="Google Shape;92;g75b9ef24c1_0_240:notes"/>
          <p:cNvSpPr txBox="1">
            <a:spLocks noGrp="1"/>
          </p:cNvSpPr>
          <p:nvPr>
            <p:ph type="sldNum" idx="12"/>
          </p:nvPr>
        </p:nvSpPr>
        <p:spPr>
          <a:xfrm>
            <a:off x="3884614" y="8685214"/>
            <a:ext cx="2971800" cy="458700"/>
          </a:xfrm>
          <a:prstGeom prst="rect">
            <a:avLst/>
          </a:prstGeom>
          <a:noFill/>
          <a:ln>
            <a:noFill/>
          </a:ln>
        </p:spPr>
        <p:txBody>
          <a:bodyPr spcFirstLastPara="1" wrap="square" lIns="91250" tIns="45600" rIns="91250" bIns="456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5b9ef24c1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5b9ef24c1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While tax code is overall progressive, meaning high-income households pay a greater share of income in taxes relative to low-income households, </a:t>
            </a:r>
            <a:endParaRPr sz="900" dirty="0">
              <a:solidFill>
                <a:schemeClr val="dk1"/>
              </a:solidFill>
              <a:latin typeface="Calibri"/>
              <a:ea typeface="Calibri"/>
              <a:cs typeface="Calibri"/>
              <a:sym typeface="Calibri"/>
            </a:endParaRPr>
          </a:p>
          <a:p>
            <a:pPr marL="457200" lvl="0" indent="-285750" algn="l" rtl="0">
              <a:lnSpc>
                <a:spcPct val="115000"/>
              </a:lnSpc>
              <a:spcBef>
                <a:spcPts val="0"/>
              </a:spcBef>
              <a:spcAft>
                <a:spcPts val="0"/>
              </a:spcAft>
              <a:buClr>
                <a:schemeClr val="dk1"/>
              </a:buClr>
              <a:buSzPts val="900"/>
              <a:buFont typeface="Calibri"/>
              <a:buChar char="●"/>
            </a:pPr>
            <a:r>
              <a:rPr lang="en" sz="900">
                <a:solidFill>
                  <a:schemeClr val="dk1"/>
                </a:solidFill>
                <a:latin typeface="Calibri"/>
                <a:ea typeface="Calibri"/>
                <a:cs typeface="Calibri"/>
                <a:sym typeface="Calibri"/>
              </a:rPr>
              <a:t>it includes a number of provisions such as nonrefundable credits, exemptions, deductions, &amp; tax breaks on wealth that largely benefit high-income, predominantly white households with low levels of need, undermining some of the system’s overall progressivity</a:t>
            </a:r>
            <a:endParaRPr sz="900" dirty="0">
              <a:solidFill>
                <a:schemeClr val="dk1"/>
              </a:solidFill>
              <a:latin typeface="Calibri"/>
              <a:ea typeface="Calibri"/>
              <a:cs typeface="Calibri"/>
              <a:sym typeface="Calibri"/>
            </a:endParaRPr>
          </a:p>
          <a:p>
            <a:pPr marL="0" lvl="0" indent="0" algn="l" rtl="0">
              <a:spcBef>
                <a:spcPts val="0"/>
              </a:spcBef>
              <a:spcAft>
                <a:spcPts val="0"/>
              </a:spcAft>
              <a:buNone/>
            </a:pPr>
            <a:r>
              <a:rPr lang="en" sz="1000" b="1">
                <a:solidFill>
                  <a:schemeClr val="dk1"/>
                </a:solidFill>
                <a:latin typeface="Calibri"/>
                <a:ea typeface="Calibri"/>
                <a:cs typeface="Calibri"/>
                <a:sym typeface="Calibri"/>
              </a:rPr>
              <a:t>[Next slide] Because families of color and women are overrepresented in lower-income quintiles… </a:t>
            </a:r>
            <a:endParaRPr sz="9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Click to edit text</a:t>
            </a:r>
          </a:p>
          <a:p>
            <a:pPr lvl="1"/>
            <a:r>
              <a:rPr lang="en-US"/>
              <a:t>Second level</a:t>
            </a:r>
          </a:p>
          <a:p>
            <a:pPr lvl="2"/>
            <a:r>
              <a:rPr lang="en-US"/>
              <a:t>Third level</a:t>
            </a:r>
          </a:p>
          <a:p>
            <a:pPr lvl="3"/>
            <a:r>
              <a:rPr lang="en-US"/>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290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4" name="Slide Number Placeholder 5"/>
          <p:cNvSpPr>
            <a:spLocks noGrp="1"/>
          </p:cNvSpPr>
          <p:nvPr>
            <p:ph type="sldNum" sz="quarter" idx="12"/>
          </p:nvPr>
        </p:nvSpPr>
        <p:spPr/>
        <p:txBody>
          <a:bodyPr/>
          <a:lstStyle>
            <a:lvl1pPr>
              <a:defRPr/>
            </a:lvl1pPr>
          </a:lstStyle>
          <a:p>
            <a:fld id="{CB4CCC71-9D8E-4BB4-9CDB-A0DD738B6F0D}" type="slidenum">
              <a:rPr lang="en-US" altLang="en-US"/>
              <a:pPr/>
              <a:t>‹#›</a:t>
            </a:fld>
            <a:endParaRPr lang="en-US" altLang="en-US" dirty="0"/>
          </a:p>
        </p:txBody>
      </p:sp>
    </p:spTree>
    <p:extLst>
      <p:ext uri="{BB962C8B-B14F-4D97-AF65-F5344CB8AC3E}">
        <p14:creationId xmlns:p14="http://schemas.microsoft.com/office/powerpoint/2010/main" val="145186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text</a:t>
            </a:r>
          </a:p>
        </p:txBody>
      </p:sp>
      <p:sp>
        <p:nvSpPr>
          <p:cNvPr id="12" name="Picture Placeholder 11"/>
          <p:cNvSpPr>
            <a:spLocks noGrp="1"/>
          </p:cNvSpPr>
          <p:nvPr>
            <p:ph type="pic" sz="quarter" idx="10"/>
          </p:nvPr>
        </p:nvSpPr>
        <p:spPr>
          <a:xfrm>
            <a:off x="0" y="0"/>
            <a:ext cx="9144000" cy="4683125"/>
          </a:xfrm>
        </p:spPr>
        <p:txBody>
          <a:bodyPr/>
          <a:lstStyle/>
          <a:p>
            <a:endParaRPr lang="en-US" dirty="0"/>
          </a:p>
        </p:txBody>
      </p:sp>
    </p:spTree>
    <p:extLst>
      <p:ext uri="{BB962C8B-B14F-4D97-AF65-F5344CB8AC3E}">
        <p14:creationId xmlns:p14="http://schemas.microsoft.com/office/powerpoint/2010/main" val="2438323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Click to edit text</a:t>
            </a:r>
          </a:p>
          <a:p>
            <a:pPr lvl="1"/>
            <a:r>
              <a:rPr lang="en-US"/>
              <a:t>Second level</a:t>
            </a:r>
          </a:p>
          <a:p>
            <a:pPr lvl="2"/>
            <a:r>
              <a:rPr lang="en-US"/>
              <a:t>Third level</a:t>
            </a:r>
          </a:p>
          <a:p>
            <a:pPr lvl="3"/>
            <a:r>
              <a:rPr lang="en-US"/>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42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020394B-D24E-4448-8418-9F852E14002B}"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903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Click to edit text</a:t>
            </a:r>
          </a:p>
          <a:p>
            <a:pPr lvl="1"/>
            <a:r>
              <a:rPr lang="en-US"/>
              <a:t>Second level</a:t>
            </a:r>
          </a:p>
          <a:p>
            <a:pPr lvl="2"/>
            <a:r>
              <a:rPr lang="en-US"/>
              <a:t>Third level</a:t>
            </a:r>
          </a:p>
          <a:p>
            <a:pPr lvl="3"/>
            <a:r>
              <a:rPr lang="en-US"/>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2303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934" y="4639733"/>
            <a:ext cx="8365067" cy="1761067"/>
          </a:xfrm>
        </p:spPr>
        <p:txBody>
          <a:bodyPr anchor="t"/>
          <a:lstStyle>
            <a:lvl1pPr algn="l">
              <a:defRPr>
                <a:solidFill>
                  <a:schemeClr val="accent6"/>
                </a:solidFill>
                <a:latin typeface="Arial"/>
              </a:defRPr>
            </a:lvl1pPr>
          </a:lstStyle>
          <a:p>
            <a:r>
              <a:rPr lang="en-US" dirty="0"/>
              <a:t>Click to edit title</a:t>
            </a:r>
          </a:p>
        </p:txBody>
      </p:sp>
    </p:spTree>
    <p:extLst>
      <p:ext uri="{BB962C8B-B14F-4D97-AF65-F5344CB8AC3E}">
        <p14:creationId xmlns:p14="http://schemas.microsoft.com/office/powerpoint/2010/main" val="7816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lvl1pPr>
              <a:defRPr>
                <a:latin typeface="Helvetica"/>
                <a:cs typeface="Helvetic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6" name="Group 5"/>
          <p:cNvGrpSpPr/>
          <p:nvPr userDrawn="1"/>
        </p:nvGrpSpPr>
        <p:grpSpPr>
          <a:xfrm>
            <a:off x="1" y="6144879"/>
            <a:ext cx="8950324" cy="730043"/>
            <a:chOff x="1" y="4608659"/>
            <a:chExt cx="8950324" cy="547532"/>
          </a:xfrm>
        </p:grpSpPr>
        <p:pic>
          <p:nvPicPr>
            <p:cNvPr id="5" name="Picture 4" descr="pptslidestripe.png"/>
            <p:cNvPicPr>
              <a:picLocks noChangeAspect="1"/>
            </p:cNvPicPr>
            <p:nvPr userDrawn="1"/>
          </p:nvPicPr>
          <p:blipFill rotWithShape="1">
            <a:blip r:embed="rId2" cstate="email">
              <a:extLst>
                <a:ext uri="{28A0092B-C50C-407E-A947-70E740481C1C}">
                  <a14:useLocalDpi xmlns:a14="http://schemas.microsoft.com/office/drawing/2010/main"/>
                </a:ext>
              </a:extLst>
            </a:blip>
            <a:srcRect t="-214976" b="-396921"/>
            <a:stretch/>
          </p:blipFill>
          <p:spPr>
            <a:xfrm rot="10800000" flipV="1">
              <a:off x="1" y="4822370"/>
              <a:ext cx="7839931" cy="333821"/>
            </a:xfrm>
            <a:prstGeom prst="snip2SameRect">
              <a:avLst/>
            </a:prstGeom>
          </p:spPr>
        </p:pic>
        <p:pic>
          <p:nvPicPr>
            <p:cNvPr id="4" name="Picture 3" descr="justredrectang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6875" y="4608659"/>
              <a:ext cx="933450" cy="361858"/>
            </a:xfrm>
            <a:prstGeom prst="rect">
              <a:avLst/>
            </a:prstGeom>
          </p:spPr>
        </p:pic>
      </p:grpSp>
    </p:spTree>
    <p:extLst>
      <p:ext uri="{BB962C8B-B14F-4D97-AF65-F5344CB8AC3E}">
        <p14:creationId xmlns:p14="http://schemas.microsoft.com/office/powerpoint/2010/main" val="3493836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mj-lt"/>
                <a:cs typeface="Helvetica"/>
              </a:defRPr>
            </a:lvl1pPr>
          </a:lstStyle>
          <a:p>
            <a:r>
              <a:rPr lang="en-US"/>
              <a:t>Click to edit Master title style</a:t>
            </a:r>
            <a:endParaRPr lang="en-US" dirty="0"/>
          </a:p>
        </p:txBody>
      </p:sp>
      <p:sp>
        <p:nvSpPr>
          <p:cNvPr id="3" name="Content Placeholder 2"/>
          <p:cNvSpPr>
            <a:spLocks noGrp="1"/>
          </p:cNvSpPr>
          <p:nvPr>
            <p:ph idx="1"/>
          </p:nvPr>
        </p:nvSpPr>
        <p:spPr>
          <a:xfrm>
            <a:off x="401053" y="1921056"/>
            <a:ext cx="8388684" cy="3920943"/>
          </a:xfrm>
        </p:spPr>
        <p:txBody>
          <a:bodyPr/>
          <a:lstStyle>
            <a:lvl1pPr>
              <a:defRPr>
                <a:solidFill>
                  <a:schemeClr val="accent6"/>
                </a:solidFill>
                <a:latin typeface="+mj-lt"/>
                <a:cs typeface="Helvetica"/>
              </a:defRPr>
            </a:lvl1pPr>
            <a:lvl2pPr marL="742950" indent="-285750">
              <a:buFont typeface="Arial"/>
              <a:buChar char="•"/>
              <a:defRPr>
                <a:solidFill>
                  <a:schemeClr val="accent6"/>
                </a:solidFill>
                <a:latin typeface="+mj-lt"/>
                <a:cs typeface="Helvetica"/>
              </a:defRPr>
            </a:lvl2pPr>
            <a:lvl3pPr marL="1143000" indent="-228600">
              <a:buSzPct val="65000"/>
              <a:buFont typeface="Courier New"/>
              <a:buChar char="o"/>
              <a:defRPr>
                <a:solidFill>
                  <a:schemeClr val="accent6"/>
                </a:solidFill>
                <a:latin typeface="+mj-lt"/>
                <a:cs typeface="Helvetica"/>
              </a:defRPr>
            </a:lvl3pPr>
            <a:lvl4pPr marL="1600200" indent="-228600">
              <a:buFont typeface="Wingdings" charset="2"/>
              <a:buChar char="§"/>
              <a:defRPr>
                <a:solidFill>
                  <a:schemeClr val="accent6"/>
                </a:solidFill>
                <a:latin typeface="+mj-lt"/>
                <a:cs typeface="Helvetica"/>
              </a:defRPr>
            </a:lvl4pPr>
            <a:lvl5pPr marL="2057400" indent="-228600">
              <a:buSzPct val="60000"/>
              <a:buFont typeface="Wingdings" charset="2"/>
              <a:buChar char="q"/>
              <a:defRPr>
                <a:solidFill>
                  <a:schemeClr val="accent6"/>
                </a:solidFill>
                <a:latin typeface="+mj-lt"/>
                <a:cs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1" y="6144879"/>
            <a:ext cx="8950324" cy="730043"/>
            <a:chOff x="1" y="4608659"/>
            <a:chExt cx="8950324" cy="547532"/>
          </a:xfrm>
        </p:grpSpPr>
        <p:pic>
          <p:nvPicPr>
            <p:cNvPr id="7" name="Picture 6" descr="pptslidestripe.png"/>
            <p:cNvPicPr>
              <a:picLocks noChangeAspect="1"/>
            </p:cNvPicPr>
            <p:nvPr userDrawn="1"/>
          </p:nvPicPr>
          <p:blipFill rotWithShape="1">
            <a:blip r:embed="rId2" cstate="email">
              <a:extLst>
                <a:ext uri="{28A0092B-C50C-407E-A947-70E740481C1C}">
                  <a14:useLocalDpi xmlns:a14="http://schemas.microsoft.com/office/drawing/2010/main"/>
                </a:ext>
              </a:extLst>
            </a:blip>
            <a:srcRect t="-214976" b="-396921"/>
            <a:stretch/>
          </p:blipFill>
          <p:spPr>
            <a:xfrm rot="10800000" flipV="1">
              <a:off x="1" y="4822370"/>
              <a:ext cx="7839931" cy="333821"/>
            </a:xfrm>
            <a:prstGeom prst="snip2SameRect">
              <a:avLst/>
            </a:prstGeom>
          </p:spPr>
        </p:pic>
        <p:pic>
          <p:nvPicPr>
            <p:cNvPr id="8" name="Picture 7" descr="justredrectang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6875" y="4608659"/>
              <a:ext cx="933450" cy="361858"/>
            </a:xfrm>
            <a:prstGeom prst="rect">
              <a:avLst/>
            </a:prstGeom>
          </p:spPr>
        </p:pic>
      </p:grpSp>
    </p:spTree>
    <p:extLst>
      <p:ext uri="{BB962C8B-B14F-4D97-AF65-F5344CB8AC3E}">
        <p14:creationId xmlns:p14="http://schemas.microsoft.com/office/powerpoint/2010/main" val="288159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Helvetica"/>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224867"/>
          </a:xfrm>
        </p:spPr>
        <p:txBody>
          <a:bodyPr/>
          <a:lstStyle>
            <a:lvl1pPr>
              <a:defRPr sz="2800">
                <a:latin typeface="+mj-lt"/>
                <a:cs typeface="Helvetica"/>
              </a:defRPr>
            </a:lvl1pPr>
            <a:lvl2pPr marL="742950" indent="-285750">
              <a:buFont typeface="Arial"/>
              <a:buChar char="•"/>
              <a:defRPr sz="2400">
                <a:latin typeface="+mj-lt"/>
                <a:cs typeface="Helvetica"/>
              </a:defRPr>
            </a:lvl2pPr>
            <a:lvl3pPr marL="1143000" indent="-228600">
              <a:buSzPct val="60000"/>
              <a:buFont typeface="Courier New"/>
              <a:buChar char="o"/>
              <a:defRPr sz="2000">
                <a:latin typeface="+mj-lt"/>
                <a:cs typeface="Helvetica"/>
              </a:defRPr>
            </a:lvl3pPr>
            <a:lvl4pPr marL="1600200" indent="-228600">
              <a:buFont typeface="Wingdings" charset="2"/>
              <a:buChar char="§"/>
              <a:defRPr sz="1800">
                <a:latin typeface="+mj-lt"/>
                <a:cs typeface="Helvetica"/>
              </a:defRPr>
            </a:lvl4pPr>
            <a:lvl5pPr marL="2057400" indent="-228600">
              <a:buSzPct val="60000"/>
              <a:buFont typeface="Wingdings" charset="2"/>
              <a:buChar char="q"/>
              <a:defRPr sz="1800">
                <a:latin typeface="+mj-lt"/>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224868"/>
          </a:xfrm>
        </p:spPr>
        <p:txBody>
          <a:bodyPr/>
          <a:lstStyle>
            <a:lvl1pPr>
              <a:defRPr sz="2800">
                <a:latin typeface="+mj-lt"/>
                <a:cs typeface="Helvetica"/>
              </a:defRPr>
            </a:lvl1pPr>
            <a:lvl2pPr marL="742950" indent="-285750">
              <a:buFont typeface="Arial"/>
              <a:buChar char="•"/>
              <a:defRPr sz="2400">
                <a:latin typeface="+mj-lt"/>
                <a:cs typeface="Helvetica"/>
              </a:defRPr>
            </a:lvl2pPr>
            <a:lvl3pPr marL="1143000" indent="-228600">
              <a:buSzPct val="60000"/>
              <a:buFont typeface="Courier New"/>
              <a:buChar char="o"/>
              <a:defRPr sz="2000">
                <a:latin typeface="+mj-lt"/>
                <a:cs typeface="Helvetica"/>
              </a:defRPr>
            </a:lvl3pPr>
            <a:lvl4pPr marL="1600200" indent="-228600">
              <a:buFont typeface="Wingdings" charset="2"/>
              <a:buChar char="§"/>
              <a:defRPr sz="1800">
                <a:latin typeface="+mj-lt"/>
                <a:cs typeface="Helvetica"/>
              </a:defRPr>
            </a:lvl4pPr>
            <a:lvl5pPr marL="2057400" indent="-228600">
              <a:buSzPct val="60000"/>
              <a:buFont typeface="Wingdings" charset="2"/>
              <a:buChar char="q"/>
              <a:defRPr sz="1800">
                <a:latin typeface="+mj-lt"/>
                <a:cs typeface="Helvetic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userDrawn="1"/>
        </p:nvGrpSpPr>
        <p:grpSpPr>
          <a:xfrm>
            <a:off x="1" y="6144879"/>
            <a:ext cx="8950324" cy="730043"/>
            <a:chOff x="1" y="4608659"/>
            <a:chExt cx="8950324" cy="547532"/>
          </a:xfrm>
        </p:grpSpPr>
        <p:pic>
          <p:nvPicPr>
            <p:cNvPr id="8" name="Picture 7" descr="pptslidestripe.png"/>
            <p:cNvPicPr>
              <a:picLocks noChangeAspect="1"/>
            </p:cNvPicPr>
            <p:nvPr userDrawn="1"/>
          </p:nvPicPr>
          <p:blipFill rotWithShape="1">
            <a:blip r:embed="rId2" cstate="email">
              <a:extLst>
                <a:ext uri="{28A0092B-C50C-407E-A947-70E740481C1C}">
                  <a14:useLocalDpi xmlns:a14="http://schemas.microsoft.com/office/drawing/2010/main"/>
                </a:ext>
              </a:extLst>
            </a:blip>
            <a:srcRect t="-214976" b="-396921"/>
            <a:stretch/>
          </p:blipFill>
          <p:spPr>
            <a:xfrm rot="10800000" flipV="1">
              <a:off x="1" y="4822370"/>
              <a:ext cx="7839931" cy="333821"/>
            </a:xfrm>
            <a:prstGeom prst="snip2SameRect">
              <a:avLst/>
            </a:prstGeom>
          </p:spPr>
        </p:pic>
        <p:pic>
          <p:nvPicPr>
            <p:cNvPr id="9" name="Picture 8" descr="justredrectang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6875" y="4608659"/>
              <a:ext cx="933450" cy="361858"/>
            </a:xfrm>
            <a:prstGeom prst="rect">
              <a:avLst/>
            </a:prstGeom>
          </p:spPr>
        </p:pic>
      </p:grpSp>
    </p:spTree>
    <p:extLst>
      <p:ext uri="{BB962C8B-B14F-4D97-AF65-F5344CB8AC3E}">
        <p14:creationId xmlns:p14="http://schemas.microsoft.com/office/powerpoint/2010/main" val="3797779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Helvetica"/>
              </a:defRPr>
            </a:lvl1pPr>
          </a:lstStyle>
          <a:p>
            <a:r>
              <a:rPr lang="en-US"/>
              <a:t>Click to edit Master title style</a:t>
            </a:r>
            <a:endParaRPr lang="en-US" dirty="0"/>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934"/>
            <a:ext cx="4040188" cy="3733801"/>
          </a:xfrm>
        </p:spPr>
        <p:txBody>
          <a:bodyPr/>
          <a:lstStyle>
            <a:lvl1pPr>
              <a:defRPr sz="2400">
                <a:latin typeface="+mj-lt"/>
                <a:cs typeface="Helvetica"/>
              </a:defRPr>
            </a:lvl1pPr>
            <a:lvl2pPr marL="742950" indent="-285750">
              <a:buFont typeface="Arial"/>
              <a:buChar char="•"/>
              <a:defRPr sz="2000">
                <a:latin typeface="+mj-lt"/>
                <a:cs typeface="Helvetica"/>
              </a:defRPr>
            </a:lvl2pPr>
            <a:lvl3pPr marL="1143000" indent="-228600">
              <a:buSzPct val="60000"/>
              <a:buFont typeface="Courier New"/>
              <a:buChar char="o"/>
              <a:defRPr sz="1800">
                <a:latin typeface="+mj-lt"/>
                <a:cs typeface="Helvetica"/>
              </a:defRPr>
            </a:lvl3pPr>
            <a:lvl4pPr marL="1600200" indent="-228600">
              <a:buFont typeface="Wingdings" charset="2"/>
              <a:buChar char="§"/>
              <a:defRPr sz="1600">
                <a:latin typeface="+mj-lt"/>
                <a:cs typeface="Helvetica"/>
              </a:defRPr>
            </a:lvl4pPr>
            <a:lvl5pPr marL="2057400" indent="-228600">
              <a:buSzPct val="60000"/>
              <a:buFont typeface="Wingdings" charset="2"/>
              <a:buChar char="q"/>
              <a:defRPr sz="1600">
                <a:latin typeface="+mj-lt"/>
                <a:cs typeface="Helvetic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5"/>
            <a:ext cx="4041775" cy="3733800"/>
          </a:xfrm>
        </p:spPr>
        <p:txBody>
          <a:bodyPr/>
          <a:lstStyle>
            <a:lvl1pPr>
              <a:defRPr sz="2400">
                <a:latin typeface="+mj-lt"/>
                <a:cs typeface="Helvetica"/>
              </a:defRPr>
            </a:lvl1pPr>
            <a:lvl2pPr marL="742950" indent="-285750">
              <a:buFont typeface="Arial"/>
              <a:buChar char="•"/>
              <a:defRPr sz="2000">
                <a:latin typeface="+mj-lt"/>
                <a:cs typeface="Helvetica"/>
              </a:defRPr>
            </a:lvl2pPr>
            <a:lvl3pPr marL="1143000" indent="-228600">
              <a:buSzPct val="60000"/>
              <a:buFont typeface="Courier New"/>
              <a:buChar char="o"/>
              <a:defRPr sz="1800">
                <a:latin typeface="+mj-lt"/>
                <a:cs typeface="Helvetica"/>
              </a:defRPr>
            </a:lvl3pPr>
            <a:lvl4pPr marL="1600200" indent="-228600">
              <a:buFont typeface="Wingdings" charset="2"/>
              <a:buChar char="§"/>
              <a:defRPr sz="1600">
                <a:latin typeface="+mj-lt"/>
                <a:cs typeface="Helvetica"/>
              </a:defRPr>
            </a:lvl4pPr>
            <a:lvl5pPr marL="2057400" indent="-228600">
              <a:buSzPct val="60000"/>
              <a:buFont typeface="Wingdings" charset="2"/>
              <a:buChar char="q"/>
              <a:defRPr sz="1600">
                <a:latin typeface="+mj-lt"/>
                <a:cs typeface="Helvetic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1" y="6144879"/>
            <a:ext cx="8950324" cy="730043"/>
            <a:chOff x="1" y="4608659"/>
            <a:chExt cx="8950324" cy="547532"/>
          </a:xfrm>
        </p:grpSpPr>
        <p:pic>
          <p:nvPicPr>
            <p:cNvPr id="10" name="Picture 9" descr="pptslidestripe.png"/>
            <p:cNvPicPr>
              <a:picLocks noChangeAspect="1"/>
            </p:cNvPicPr>
            <p:nvPr userDrawn="1"/>
          </p:nvPicPr>
          <p:blipFill rotWithShape="1">
            <a:blip r:embed="rId2" cstate="email">
              <a:extLst>
                <a:ext uri="{28A0092B-C50C-407E-A947-70E740481C1C}">
                  <a14:useLocalDpi xmlns:a14="http://schemas.microsoft.com/office/drawing/2010/main"/>
                </a:ext>
              </a:extLst>
            </a:blip>
            <a:srcRect t="-214976" b="-396921"/>
            <a:stretch/>
          </p:blipFill>
          <p:spPr>
            <a:xfrm rot="10800000" flipV="1">
              <a:off x="1" y="4822370"/>
              <a:ext cx="7839931" cy="333821"/>
            </a:xfrm>
            <a:prstGeom prst="snip2SameRect">
              <a:avLst/>
            </a:prstGeom>
          </p:spPr>
        </p:pic>
        <p:pic>
          <p:nvPicPr>
            <p:cNvPr id="11" name="Picture 10" descr="justredrectang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6875" y="4608659"/>
              <a:ext cx="933450" cy="361858"/>
            </a:xfrm>
            <a:prstGeom prst="rect">
              <a:avLst/>
            </a:prstGeom>
          </p:spPr>
        </p:pic>
      </p:grpSp>
    </p:spTree>
    <p:extLst>
      <p:ext uri="{BB962C8B-B14F-4D97-AF65-F5344CB8AC3E}">
        <p14:creationId xmlns:p14="http://schemas.microsoft.com/office/powerpoint/2010/main" val="114587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a:t>Click to edit title</a:t>
            </a:r>
          </a:p>
        </p:txBody>
      </p:sp>
      <p:sp>
        <p:nvSpPr>
          <p:cNvPr id="3" name="Slide Number Placeholder 4"/>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430443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Helvetica"/>
              </a:defRPr>
            </a:lvl1pPr>
          </a:lstStyle>
          <a:p>
            <a:r>
              <a:rPr lang="en-US"/>
              <a:t>Click to edit Master title style</a:t>
            </a:r>
            <a:endParaRPr lang="en-US" dirty="0"/>
          </a:p>
        </p:txBody>
      </p:sp>
      <p:grpSp>
        <p:nvGrpSpPr>
          <p:cNvPr id="5" name="Group 4"/>
          <p:cNvGrpSpPr/>
          <p:nvPr userDrawn="1"/>
        </p:nvGrpSpPr>
        <p:grpSpPr>
          <a:xfrm>
            <a:off x="1" y="6144879"/>
            <a:ext cx="8950324" cy="730043"/>
            <a:chOff x="1" y="4608659"/>
            <a:chExt cx="8950324" cy="547532"/>
          </a:xfrm>
        </p:grpSpPr>
        <p:pic>
          <p:nvPicPr>
            <p:cNvPr id="6" name="Picture 5" descr="pptslidestripe.png"/>
            <p:cNvPicPr>
              <a:picLocks noChangeAspect="1"/>
            </p:cNvPicPr>
            <p:nvPr userDrawn="1"/>
          </p:nvPicPr>
          <p:blipFill rotWithShape="1">
            <a:blip r:embed="rId2" cstate="email">
              <a:extLst>
                <a:ext uri="{28A0092B-C50C-407E-A947-70E740481C1C}">
                  <a14:useLocalDpi xmlns:a14="http://schemas.microsoft.com/office/drawing/2010/main"/>
                </a:ext>
              </a:extLst>
            </a:blip>
            <a:srcRect t="-214976" b="-396921"/>
            <a:stretch/>
          </p:blipFill>
          <p:spPr>
            <a:xfrm rot="10800000" flipV="1">
              <a:off x="1" y="4822370"/>
              <a:ext cx="7839931" cy="333821"/>
            </a:xfrm>
            <a:prstGeom prst="snip2SameRect">
              <a:avLst/>
            </a:prstGeom>
          </p:spPr>
        </p:pic>
        <p:pic>
          <p:nvPicPr>
            <p:cNvPr id="7" name="Picture 6" descr="justredrectang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6875" y="4608659"/>
              <a:ext cx="933450" cy="361858"/>
            </a:xfrm>
            <a:prstGeom prst="rect">
              <a:avLst/>
            </a:prstGeom>
          </p:spPr>
        </p:pic>
      </p:grpSp>
    </p:spTree>
    <p:extLst>
      <p:ext uri="{BB962C8B-B14F-4D97-AF65-F5344CB8AC3E}">
        <p14:creationId xmlns:p14="http://schemas.microsoft.com/office/powerpoint/2010/main" val="7018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4" name="Group 3"/>
          <p:cNvGrpSpPr/>
          <p:nvPr userDrawn="1"/>
        </p:nvGrpSpPr>
        <p:grpSpPr>
          <a:xfrm>
            <a:off x="1" y="6144879"/>
            <a:ext cx="8950324" cy="730043"/>
            <a:chOff x="1" y="4608659"/>
            <a:chExt cx="8950324" cy="547532"/>
          </a:xfrm>
        </p:grpSpPr>
        <p:pic>
          <p:nvPicPr>
            <p:cNvPr id="5" name="Picture 4" descr="pptslidestripe.png"/>
            <p:cNvPicPr>
              <a:picLocks noChangeAspect="1"/>
            </p:cNvPicPr>
            <p:nvPr userDrawn="1"/>
          </p:nvPicPr>
          <p:blipFill rotWithShape="1">
            <a:blip r:embed="rId2" cstate="email">
              <a:extLst>
                <a:ext uri="{28A0092B-C50C-407E-A947-70E740481C1C}">
                  <a14:useLocalDpi xmlns:a14="http://schemas.microsoft.com/office/drawing/2010/main"/>
                </a:ext>
              </a:extLst>
            </a:blip>
            <a:srcRect t="-214976" b="-396921"/>
            <a:stretch/>
          </p:blipFill>
          <p:spPr>
            <a:xfrm rot="10800000" flipV="1">
              <a:off x="1" y="4822370"/>
              <a:ext cx="7839931" cy="333821"/>
            </a:xfrm>
            <a:prstGeom prst="snip2SameRect">
              <a:avLst/>
            </a:prstGeom>
          </p:spPr>
        </p:pic>
        <p:pic>
          <p:nvPicPr>
            <p:cNvPr id="6" name="Picture 5" descr="justredrectang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6875" y="4608659"/>
              <a:ext cx="933450" cy="361858"/>
            </a:xfrm>
            <a:prstGeom prst="rect">
              <a:avLst/>
            </a:prstGeom>
          </p:spPr>
        </p:pic>
      </p:grpSp>
    </p:spTree>
    <p:extLst>
      <p:ext uri="{BB962C8B-B14F-4D97-AF65-F5344CB8AC3E}">
        <p14:creationId xmlns:p14="http://schemas.microsoft.com/office/powerpoint/2010/main" val="2168873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atin typeface="+mj-lt"/>
                <a:cs typeface="Helvetica"/>
              </a:defRPr>
            </a:lvl1pPr>
          </a:lstStyle>
          <a:p>
            <a:r>
              <a:rPr lang="en-US"/>
              <a:t>Click to edit Master title style</a:t>
            </a:r>
          </a:p>
        </p:txBody>
      </p:sp>
      <p:sp>
        <p:nvSpPr>
          <p:cNvPr id="3" name="Content Placeholder 2"/>
          <p:cNvSpPr>
            <a:spLocks noGrp="1"/>
          </p:cNvSpPr>
          <p:nvPr>
            <p:ph idx="1"/>
          </p:nvPr>
        </p:nvSpPr>
        <p:spPr>
          <a:xfrm>
            <a:off x="3575050" y="273052"/>
            <a:ext cx="5111750" cy="5568949"/>
          </a:xfrm>
        </p:spPr>
        <p:txBody>
          <a:bodyPr/>
          <a:lstStyle>
            <a:lvl1pPr>
              <a:defRPr sz="3200">
                <a:latin typeface="+mj-lt"/>
                <a:cs typeface="Helvetica"/>
              </a:defRPr>
            </a:lvl1pPr>
            <a:lvl2pPr marL="742950" indent="-285750">
              <a:buFont typeface="Arial"/>
              <a:buChar char="•"/>
              <a:defRPr sz="2800">
                <a:latin typeface="+mj-lt"/>
                <a:cs typeface="Helvetica"/>
              </a:defRPr>
            </a:lvl2pPr>
            <a:lvl3pPr marL="1143000" indent="-228600">
              <a:buSzPct val="60000"/>
              <a:buFont typeface="Courier New"/>
              <a:buChar char="o"/>
              <a:defRPr sz="2400">
                <a:latin typeface="+mj-lt"/>
                <a:cs typeface="Helvetica"/>
              </a:defRPr>
            </a:lvl3pPr>
            <a:lvl4pPr marL="1600200" indent="-228600">
              <a:buFont typeface="Wingdings" charset="2"/>
              <a:buChar char="§"/>
              <a:defRPr sz="2000">
                <a:latin typeface="+mj-lt"/>
                <a:cs typeface="Helvetica"/>
              </a:defRPr>
            </a:lvl4pPr>
            <a:lvl5pPr marL="2057400" indent="-228600">
              <a:buSzPct val="60000"/>
              <a:buFont typeface="Wingdings" charset="2"/>
              <a:buChar char="q"/>
              <a:defRPr sz="2000">
                <a:latin typeface="+mj-lt"/>
                <a:cs typeface="Helvetic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0"/>
            <a:ext cx="3008313" cy="4406901"/>
          </a:xfrm>
        </p:spPr>
        <p:txBody>
          <a:bodyPr/>
          <a:lstStyle>
            <a:lvl1pPr marL="0" indent="0">
              <a:buNone/>
              <a:defRPr sz="1400">
                <a:latin typeface="+mj-lt"/>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7" name="Group 6"/>
          <p:cNvGrpSpPr/>
          <p:nvPr userDrawn="1"/>
        </p:nvGrpSpPr>
        <p:grpSpPr>
          <a:xfrm>
            <a:off x="1" y="6144879"/>
            <a:ext cx="8950324" cy="730043"/>
            <a:chOff x="1" y="4608659"/>
            <a:chExt cx="8950324" cy="547532"/>
          </a:xfrm>
        </p:grpSpPr>
        <p:pic>
          <p:nvPicPr>
            <p:cNvPr id="8" name="Picture 7" descr="pptslidestripe.png"/>
            <p:cNvPicPr>
              <a:picLocks noChangeAspect="1"/>
            </p:cNvPicPr>
            <p:nvPr userDrawn="1"/>
          </p:nvPicPr>
          <p:blipFill rotWithShape="1">
            <a:blip r:embed="rId2" cstate="email">
              <a:extLst>
                <a:ext uri="{28A0092B-C50C-407E-A947-70E740481C1C}">
                  <a14:useLocalDpi xmlns:a14="http://schemas.microsoft.com/office/drawing/2010/main"/>
                </a:ext>
              </a:extLst>
            </a:blip>
            <a:srcRect t="-214976" b="-396921"/>
            <a:stretch/>
          </p:blipFill>
          <p:spPr>
            <a:xfrm rot="10800000" flipV="1">
              <a:off x="1" y="4822370"/>
              <a:ext cx="7839931" cy="333821"/>
            </a:xfrm>
            <a:prstGeom prst="snip2SameRect">
              <a:avLst/>
            </a:prstGeom>
          </p:spPr>
        </p:pic>
        <p:pic>
          <p:nvPicPr>
            <p:cNvPr id="9" name="Picture 8" descr="justredrectang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6875" y="4608659"/>
              <a:ext cx="933450" cy="361858"/>
            </a:xfrm>
            <a:prstGeom prst="rect">
              <a:avLst/>
            </a:prstGeom>
          </p:spPr>
        </p:pic>
      </p:grpSp>
    </p:spTree>
    <p:extLst>
      <p:ext uri="{BB962C8B-B14F-4D97-AF65-F5344CB8AC3E}">
        <p14:creationId xmlns:p14="http://schemas.microsoft.com/office/powerpoint/2010/main" val="2102679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83100"/>
            <a:ext cx="8242300" cy="567267"/>
          </a:xfrm>
        </p:spPr>
        <p:txBody>
          <a:bodyPr anchor="b"/>
          <a:lstStyle>
            <a:lvl1pPr algn="l">
              <a:defRPr sz="2000" b="1">
                <a:latin typeface="+mj-lt"/>
                <a:cs typeface="Helvetica"/>
              </a:defRPr>
            </a:lvl1pPr>
          </a:lstStyle>
          <a:p>
            <a:r>
              <a:rPr lang="en-US"/>
              <a:t>Click to edit Master title style</a:t>
            </a:r>
            <a:endParaRPr lang="en-US" dirty="0"/>
          </a:p>
        </p:txBody>
      </p:sp>
      <p:sp>
        <p:nvSpPr>
          <p:cNvPr id="3" name="Picture Placeholder 2"/>
          <p:cNvSpPr>
            <a:spLocks noGrp="1"/>
          </p:cNvSpPr>
          <p:nvPr>
            <p:ph type="pic" idx="1"/>
          </p:nvPr>
        </p:nvSpPr>
        <p:spPr>
          <a:xfrm>
            <a:off x="457200" y="613834"/>
            <a:ext cx="8242300" cy="3670300"/>
          </a:xfrm>
        </p:spPr>
        <p:txBody>
          <a:bodyPr/>
          <a:lstStyle>
            <a:lvl1pPr marL="0" indent="0">
              <a:buNone/>
              <a:defRPr sz="3200">
                <a:latin typeface="+mj-lt"/>
                <a:cs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245100"/>
            <a:ext cx="8242300" cy="618067"/>
          </a:xfrm>
        </p:spPr>
        <p:txBody>
          <a:bodyPr/>
          <a:lstStyle>
            <a:lvl1pPr marL="0" indent="0">
              <a:buNone/>
              <a:defRPr sz="1400">
                <a:latin typeface="+mj-lt"/>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7" name="Group 6"/>
          <p:cNvGrpSpPr/>
          <p:nvPr userDrawn="1"/>
        </p:nvGrpSpPr>
        <p:grpSpPr>
          <a:xfrm>
            <a:off x="1" y="6144879"/>
            <a:ext cx="8950324" cy="730043"/>
            <a:chOff x="1" y="4608659"/>
            <a:chExt cx="8950324" cy="547532"/>
          </a:xfrm>
        </p:grpSpPr>
        <p:pic>
          <p:nvPicPr>
            <p:cNvPr id="8" name="Picture 7" descr="pptslidestripe.png"/>
            <p:cNvPicPr>
              <a:picLocks noChangeAspect="1"/>
            </p:cNvPicPr>
            <p:nvPr userDrawn="1"/>
          </p:nvPicPr>
          <p:blipFill rotWithShape="1">
            <a:blip r:embed="rId2" cstate="email">
              <a:extLst>
                <a:ext uri="{28A0092B-C50C-407E-A947-70E740481C1C}">
                  <a14:useLocalDpi xmlns:a14="http://schemas.microsoft.com/office/drawing/2010/main"/>
                </a:ext>
              </a:extLst>
            </a:blip>
            <a:srcRect t="-214976" b="-396921"/>
            <a:stretch/>
          </p:blipFill>
          <p:spPr>
            <a:xfrm rot="10800000" flipV="1">
              <a:off x="1" y="4822370"/>
              <a:ext cx="7839931" cy="333821"/>
            </a:xfrm>
            <a:prstGeom prst="snip2SameRect">
              <a:avLst/>
            </a:prstGeom>
          </p:spPr>
        </p:pic>
        <p:pic>
          <p:nvPicPr>
            <p:cNvPr id="9" name="Picture 8" descr="justredrectang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6875" y="4608659"/>
              <a:ext cx="933450" cy="361858"/>
            </a:xfrm>
            <a:prstGeom prst="rect">
              <a:avLst/>
            </a:prstGeom>
          </p:spPr>
        </p:pic>
      </p:grpSp>
    </p:spTree>
    <p:extLst>
      <p:ext uri="{BB962C8B-B14F-4D97-AF65-F5344CB8AC3E}">
        <p14:creationId xmlns:p14="http://schemas.microsoft.com/office/powerpoint/2010/main" val="323924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2956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8549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825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141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8437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323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srgbClr val="560000"/>
              </a:solidFill>
            </a:endParaRPr>
          </a:p>
        </p:txBody>
      </p:sp>
      <p:sp>
        <p:nvSpPr>
          <p:cNvPr id="4" name="Rectangle 3"/>
          <p:cNvSpPr/>
          <p:nvPr/>
        </p:nvSpPr>
        <p:spPr>
          <a:xfrm>
            <a:off x="0" y="3733800"/>
            <a:ext cx="9144000" cy="31242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022477"/>
            <a:ext cx="3352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0" y="6811965"/>
            <a:ext cx="9144000" cy="46037"/>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13" name="Title Placeholder 1"/>
          <p:cNvSpPr>
            <a:spLocks noGrp="1"/>
          </p:cNvSpPr>
          <p:nvPr>
            <p:ph type="title"/>
          </p:nvPr>
        </p:nvSpPr>
        <p:spPr>
          <a:xfrm>
            <a:off x="304800" y="4038600"/>
            <a:ext cx="8534400" cy="609600"/>
          </a:xfrm>
          <a:prstGeom prst="rect">
            <a:avLst/>
          </a:prstGeom>
        </p:spPr>
        <p:txBody>
          <a:bodyPr anchor="b" anchorCtr="0"/>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866453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5380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9" name="Google Shape;39;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54578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08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1507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1860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28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4" name="Google Shape;54;p13"/>
          <p:cNvSpPr txBox="1">
            <a:spLocks noGrp="1"/>
          </p:cNvSpPr>
          <p:nvPr>
            <p:ph type="body" idx="1"/>
          </p:nvPr>
        </p:nvSpPr>
        <p:spPr>
          <a:xfrm>
            <a:off x="722313" y="2906713"/>
            <a:ext cx="7772400" cy="15004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18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160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160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16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1600"/>
              </a:spcBef>
              <a:spcAft>
                <a:spcPts val="160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5" name="Google Shape;55;p13"/>
          <p:cNvSpPr txBox="1">
            <a:spLocks noGrp="1"/>
          </p:cNvSpPr>
          <p:nvPr>
            <p:ph type="dt" idx="10"/>
          </p:nvPr>
        </p:nvSpPr>
        <p:spPr>
          <a:xfrm>
            <a:off x="457200" y="6356351"/>
            <a:ext cx="2133600" cy="365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6" name="Google Shape;56;p13"/>
          <p:cNvSpPr txBox="1">
            <a:spLocks noGrp="1"/>
          </p:cNvSpPr>
          <p:nvPr>
            <p:ph type="ftr" idx="11"/>
          </p:nvPr>
        </p:nvSpPr>
        <p:spPr>
          <a:xfrm>
            <a:off x="3124200" y="6356351"/>
            <a:ext cx="2895600" cy="365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13"/>
          <p:cNvSpPr txBox="1">
            <a:spLocks noGrp="1"/>
          </p:cNvSpPr>
          <p:nvPr>
            <p:ph type="sldNum" idx="12"/>
          </p:nvPr>
        </p:nvSpPr>
        <p:spPr>
          <a:xfrm>
            <a:off x="8686800" y="6356351"/>
            <a:ext cx="457200" cy="501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374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553200" y="6400800"/>
            <a:ext cx="2133600" cy="349250"/>
          </a:xfrm>
        </p:spPr>
        <p:txBody>
          <a:bodyPr/>
          <a:lstStyle>
            <a:lvl1pPr>
              <a:defRPr>
                <a:solidFill>
                  <a:srgbClr val="701400"/>
                </a:solidFill>
              </a:defRPr>
            </a:lvl1pPr>
          </a:lstStyle>
          <a:p>
            <a:fld id="{647F7E6F-8FB5-4F6C-B5FB-1C8A02FA70CA}" type="slidenum">
              <a:rPr lang="en-US" altLang="en-US"/>
              <a:pPr/>
              <a:t>‹#›</a:t>
            </a:fld>
            <a:endParaRPr lang="en-US" altLang="en-US" dirty="0"/>
          </a:p>
        </p:txBody>
      </p:sp>
    </p:spTree>
    <p:extLst>
      <p:ext uri="{BB962C8B-B14F-4D97-AF65-F5344CB8AC3E}">
        <p14:creationId xmlns:p14="http://schemas.microsoft.com/office/powerpoint/2010/main" val="241512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0"/>
          </p:nvPr>
        </p:nvSpPr>
        <p:spPr>
          <a:xfrm>
            <a:off x="6553200" y="6400802"/>
            <a:ext cx="2133600" cy="288925"/>
          </a:xfrm>
        </p:spPr>
        <p:txBody>
          <a:bodyPr/>
          <a:lstStyle>
            <a:lvl1pPr>
              <a:defRPr>
                <a:solidFill>
                  <a:srgbClr val="701400"/>
                </a:solidFill>
              </a:defRPr>
            </a:lvl1pPr>
          </a:lstStyle>
          <a:p>
            <a:fld id="{0F89E143-FC6E-46C4-A3EB-D7507DA59D45}" type="slidenum">
              <a:rPr lang="en-US" altLang="en-US"/>
              <a:pPr/>
              <a:t>‹#›</a:t>
            </a:fld>
            <a:endParaRPr lang="en-US" altLang="en-US" dirty="0"/>
          </a:p>
        </p:txBody>
      </p:sp>
    </p:spTree>
    <p:extLst>
      <p:ext uri="{BB962C8B-B14F-4D97-AF65-F5344CB8AC3E}">
        <p14:creationId xmlns:p14="http://schemas.microsoft.com/office/powerpoint/2010/main" val="361901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4" name="Slide Number Placeholder 4"/>
          <p:cNvSpPr>
            <a:spLocks noGrp="1"/>
          </p:cNvSpPr>
          <p:nvPr>
            <p:ph type="sldNum" sz="quarter" idx="10"/>
          </p:nvPr>
        </p:nvSpPr>
        <p:spPr>
          <a:xfrm>
            <a:off x="6553200" y="6400802"/>
            <a:ext cx="2133600" cy="365125"/>
          </a:xfrm>
        </p:spPr>
        <p:txBody>
          <a:bodyPr/>
          <a:lstStyle>
            <a:lvl1pPr>
              <a:defRPr>
                <a:solidFill>
                  <a:srgbClr val="701400"/>
                </a:solidFill>
              </a:defRPr>
            </a:lvl1pPr>
          </a:lstStyle>
          <a:p>
            <a:fld id="{3C57D8CA-CA83-470A-9009-27B4C3C56187}" type="slidenum">
              <a:rPr lang="en-US" altLang="en-US"/>
              <a:pPr/>
              <a:t>‹#›</a:t>
            </a:fld>
            <a:endParaRPr lang="en-US" altLang="en-US" dirty="0"/>
          </a:p>
        </p:txBody>
      </p:sp>
    </p:spTree>
    <p:extLst>
      <p:ext uri="{BB962C8B-B14F-4D97-AF65-F5344CB8AC3E}">
        <p14:creationId xmlns:p14="http://schemas.microsoft.com/office/powerpoint/2010/main" val="389246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457200" y="1371600"/>
            <a:ext cx="3017838"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a:xfrm>
            <a:off x="457201" y="273050"/>
            <a:ext cx="3008313" cy="1162050"/>
          </a:xfrm>
        </p:spPr>
        <p:txBody>
          <a:bodyPr anchor="b">
            <a:scene3d>
              <a:camera prst="orthographicFront"/>
              <a:lightRig rig="threePt" dir="t"/>
            </a:scene3d>
            <a:sp3d extrusionH="57150">
              <a:bevelT w="38100" h="38100"/>
            </a:sp3d>
          </a:bodyPr>
          <a:lstStyle>
            <a:lvl1pPr algn="l">
              <a:defRPr sz="2000" b="1">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fld id="{DE38C1CC-FB0E-439C-8620-CE9CC387FFEE}" type="datetimeFigureOut">
              <a:rPr lang="en-US"/>
              <a:pPr defTabSz="914400">
                <a:defRPr/>
              </a:pPr>
              <a:t>12/3/2019</a:t>
            </a:fld>
            <a:endParaRPr lang="en-US" dirty="0"/>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8" name="Slide Number Placeholder 6"/>
          <p:cNvSpPr>
            <a:spLocks noGrp="1"/>
          </p:cNvSpPr>
          <p:nvPr>
            <p:ph type="sldNum" sz="quarter" idx="12"/>
          </p:nvPr>
        </p:nvSpPr>
        <p:spPr>
          <a:xfrm>
            <a:off x="6553200" y="6400802"/>
            <a:ext cx="2133600" cy="365125"/>
          </a:xfrm>
        </p:spPr>
        <p:txBody>
          <a:bodyPr/>
          <a:lstStyle>
            <a:lvl1pPr>
              <a:defRPr>
                <a:solidFill>
                  <a:srgbClr val="701400"/>
                </a:solidFill>
              </a:defRPr>
            </a:lvl1pPr>
          </a:lstStyle>
          <a:p>
            <a:fld id="{28846A7E-2974-4423-B0A7-0999C14D0A9F}" type="slidenum">
              <a:rPr lang="en-US" altLang="en-US"/>
              <a:pPr/>
              <a:t>‹#›</a:t>
            </a:fld>
            <a:endParaRPr lang="en-US" altLang="en-US" dirty="0"/>
          </a:p>
        </p:txBody>
      </p:sp>
    </p:spTree>
    <p:extLst>
      <p:ext uri="{BB962C8B-B14F-4D97-AF65-F5344CB8AC3E}">
        <p14:creationId xmlns:p14="http://schemas.microsoft.com/office/powerpoint/2010/main" val="24434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4416 w 4917"/>
                <a:gd name="T3" fmla="*/ 0 h 1000"/>
                <a:gd name="T4" fmla="*/ 4917 w 4917"/>
                <a:gd name="T5" fmla="*/ 500 h 1000"/>
                <a:gd name="T6" fmla="*/ 4417 w 4917"/>
                <a:gd name="T7" fmla="*/ 1000 h 1000"/>
                <a:gd name="T8" fmla="*/ 0 w 4917"/>
                <a:gd name="T9" fmla="*/ 100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dirty="0">
                <a:solidFill>
                  <a:srgbClr val="560000"/>
                </a:solidFill>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dirty="0">
                <a:solidFill>
                  <a:srgbClr val="560000"/>
                </a:solidFill>
              </a:endParaRPr>
            </a:p>
          </p:txBody>
        </p:sp>
      </p:grpSp>
      <p:sp>
        <p:nvSpPr>
          <p:cNvPr id="8199" name="Rectangle 7"/>
          <p:cNvSpPr>
            <a:spLocks noGrp="1" noChangeArrowheads="1"/>
          </p:cNvSpPr>
          <p:nvPr>
            <p:ph type="ctrTitle"/>
          </p:nvPr>
        </p:nvSpPr>
        <p:spPr>
          <a:xfrm>
            <a:off x="228600" y="1427165"/>
            <a:ext cx="8077200" cy="1609725"/>
          </a:xfrm>
        </p:spPr>
        <p:txBody>
          <a:bodyPr/>
          <a:lstStyle>
            <a:lvl1pPr>
              <a:defRPr sz="4600"/>
            </a:lvl1pPr>
          </a:lstStyle>
          <a:p>
            <a:r>
              <a:rPr lang="en-US"/>
              <a:t>Click to edit Master title style</a:t>
            </a:r>
          </a:p>
        </p:txBody>
      </p:sp>
      <p:sp>
        <p:nvSpPr>
          <p:cNvPr id="82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0" name="Rectangle 10"/>
          <p:cNvSpPr>
            <a:spLocks noGrp="1" noChangeArrowheads="1"/>
          </p:cNvSpPr>
          <p:nvPr>
            <p:ph type="ftr" sz="quarter" idx="11"/>
          </p:nvPr>
        </p:nvSpPr>
        <p:spPr>
          <a:xfrm>
            <a:off x="3124200" y="6253163"/>
            <a:ext cx="2895600" cy="457200"/>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537EA35-FCD0-4DBA-BEDB-75C08A295805}" type="slidenum">
              <a:rPr lang="en-US" altLang="en-US"/>
              <a:pPr/>
              <a:t>‹#›</a:t>
            </a:fld>
            <a:endParaRPr lang="en-US" altLang="en-US" dirty="0"/>
          </a:p>
        </p:txBody>
      </p:sp>
    </p:spTree>
    <p:extLst>
      <p:ext uri="{BB962C8B-B14F-4D97-AF65-F5344CB8AC3E}">
        <p14:creationId xmlns:p14="http://schemas.microsoft.com/office/powerpoint/2010/main" val="262974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8" name="Text Placeholder 2"/>
          <p:cNvSpPr>
            <a:spLocks noGrp="1"/>
          </p:cNvSpPr>
          <p:nvPr>
            <p:ph idx="1"/>
          </p:nvPr>
        </p:nvSpPr>
        <p:spPr>
          <a:xfrm>
            <a:off x="304800" y="1752601"/>
            <a:ext cx="8534400" cy="4373563"/>
          </a:xfrm>
          <a:prstGeom prst="rect">
            <a:avLst/>
          </a:prstGeom>
        </p:spPr>
        <p:txBody>
          <a:bodyPr rtlCol="0">
            <a:normAutofit/>
          </a:bodyPr>
          <a:lstStyle>
            <a:lvl1pPr>
              <a:spcBef>
                <a:spcPts val="800"/>
              </a:spcBef>
              <a:buFont typeface="Arial" pitchFamily="34" charset="0"/>
              <a:buChar char="•"/>
              <a:defRPr sz="2800">
                <a:latin typeface="Arial" pitchFamily="34" charset="0"/>
                <a:cs typeface="Arial" pitchFamily="34" charset="0"/>
              </a:defRPr>
            </a:lvl1pPr>
            <a:lvl2pPr>
              <a:spcBef>
                <a:spcPts val="800"/>
              </a:spcBef>
              <a:buFont typeface="Wingdings" pitchFamily="2" charset="2"/>
              <a:buChar char="§"/>
              <a:defRPr sz="2400">
                <a:latin typeface="Arial" pitchFamily="34" charset="0"/>
                <a:cs typeface="Arial" pitchFamily="34" charset="0"/>
              </a:defRPr>
            </a:lvl2pPr>
            <a:lvl3pPr>
              <a:spcBef>
                <a:spcPts val="800"/>
              </a:spcBef>
              <a:buFont typeface="Courier New" pitchFamily="49" charset="0"/>
              <a:buChar char="o"/>
              <a:defRPr sz="2000">
                <a:latin typeface="Arial" pitchFamily="34" charset="0"/>
                <a:cs typeface="Arial" pitchFamily="34" charset="0"/>
              </a:defRPr>
            </a:lvl3pPr>
            <a:lvl4pPr>
              <a:spcBef>
                <a:spcPts val="800"/>
              </a:spcBef>
              <a:buFont typeface="Wingdings" pitchFamily="2" charset="2"/>
              <a:buChar char="§"/>
              <a:defRPr sz="1800">
                <a:latin typeface="Arial" pitchFamily="34" charset="0"/>
                <a:cs typeface="Arial" pitchFamily="34" charset="0"/>
              </a:defRPr>
            </a:lvl4pPr>
            <a:lvl5pPr>
              <a:spcBef>
                <a:spcPts val="800"/>
              </a:spcBef>
              <a:buFont typeface="Arial" pitchFamily="34" charset="0"/>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553200" y="6400802"/>
            <a:ext cx="2133600" cy="365125"/>
          </a:xfrm>
        </p:spPr>
        <p:txBody>
          <a:bodyPr/>
          <a:lstStyle>
            <a:lvl1pPr>
              <a:defRPr>
                <a:solidFill>
                  <a:srgbClr val="660000"/>
                </a:solidFill>
              </a:defRPr>
            </a:lvl1pPr>
          </a:lstStyle>
          <a:p>
            <a:fld id="{67BAA746-E8F4-43C6-AE0B-0C907953BEAF}" type="slidenum">
              <a:rPr lang="en-US" altLang="en-US"/>
              <a:pPr/>
              <a:t>‹#›</a:t>
            </a:fld>
            <a:endParaRPr lang="en-US" altLang="en-US" dirty="0"/>
          </a:p>
        </p:txBody>
      </p:sp>
    </p:spTree>
    <p:extLst>
      <p:ext uri="{BB962C8B-B14F-4D97-AF65-F5344CB8AC3E}">
        <p14:creationId xmlns:p14="http://schemas.microsoft.com/office/powerpoint/2010/main" val="2275029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7.png"/><Relationship Id="rId5" Type="http://schemas.openxmlformats.org/officeDocument/2006/relationships/slideLayout" Target="../slideLayouts/slideLayout19.xml"/><Relationship Id="rId10" Type="http://schemas.openxmlformats.org/officeDocument/2006/relationships/theme" Target="../theme/theme7.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8.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0"/>
            <a:endParaRPr lang="en-US"/>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a:t>Click to edit title</a:t>
            </a:r>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36" y="-13510"/>
            <a:ext cx="9211560" cy="4246843"/>
          </a:xfrm>
          <a:prstGeom prst="rect">
            <a:avLst/>
          </a:prstGeom>
          <a:solidFill>
            <a:srgbClr val="B11F30"/>
          </a:solidFill>
        </p:spPr>
      </p:pic>
      <p:sp>
        <p:nvSpPr>
          <p:cNvPr id="4" name="Slide Number Placeholder 3"/>
          <p:cNvSpPr>
            <a:spLocks noGrp="1"/>
          </p:cNvSpPr>
          <p:nvPr>
            <p:ph type="sldNum" sz="quarter" idx="4"/>
          </p:nvPr>
        </p:nvSpPr>
        <p:spPr>
          <a:xfrm>
            <a:off x="0" y="6492875"/>
            <a:ext cx="3429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35D4A53D-EB96-447E-9477-8A7CA2AD73C7}" type="slidenum">
              <a:rPr lang="en-US" smtClean="0"/>
              <a:pPr/>
              <a:t>‹#›</a:t>
            </a:fld>
            <a:endParaRPr lang="en-US" dirty="0"/>
          </a:p>
        </p:txBody>
      </p:sp>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98989"/>
                </a:solidFill>
              </a:defRPr>
            </a:lvl1pPr>
          </a:lstStyle>
          <a:p>
            <a:pPr defTabSz="914400"/>
            <a:fld id="{F907C71B-639C-487D-98C9-6D7F7391A03D}" type="slidenum">
              <a:rPr lang="en-US" altLang="en-US"/>
              <a:pPr defTabSz="914400"/>
              <a:t>‹#›</a:t>
            </a:fld>
            <a:endParaRPr lang="en-US" altLang="en-US" dirty="0"/>
          </a:p>
        </p:txBody>
      </p:sp>
      <p:sp>
        <p:nvSpPr>
          <p:cNvPr id="7" name="Rectangle 6"/>
          <p:cNvSpPr/>
          <p:nvPr/>
        </p:nvSpPr>
        <p:spPr>
          <a:xfrm>
            <a:off x="0" y="6461125"/>
            <a:ext cx="37338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9" name="Rectangle 8"/>
          <p:cNvSpPr/>
          <p:nvPr/>
        </p:nvSpPr>
        <p:spPr>
          <a:xfrm>
            <a:off x="5867400" y="6461125"/>
            <a:ext cx="32766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2055" name="Picture 9" descr="clasp-primary.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8601" y="6072188"/>
            <a:ext cx="1538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flipV="1">
            <a:off x="0" y="0"/>
            <a:ext cx="9144000" cy="46038"/>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057" name="Rectangle 11"/>
          <p:cNvSpPr>
            <a:spLocks noChangeArrowheads="1"/>
          </p:cNvSpPr>
          <p:nvPr/>
        </p:nvSpPr>
        <p:spPr bwMode="auto">
          <a:xfrm>
            <a:off x="152401" y="6492875"/>
            <a:ext cx="1244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660000"/>
                </a:solidFill>
              </a:rPr>
              <a:t>www.clasp.org</a:t>
            </a:r>
          </a:p>
        </p:txBody>
      </p:sp>
    </p:spTree>
    <p:extLst>
      <p:ext uri="{BB962C8B-B14F-4D97-AF65-F5344CB8AC3E}">
        <p14:creationId xmlns:p14="http://schemas.microsoft.com/office/powerpoint/2010/main" val="7011282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4000" b="1" kern="1200">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1" fontAlgn="base" hangingPunct="1">
        <a:spcBef>
          <a:spcPct val="0"/>
        </a:spcBef>
        <a:spcAft>
          <a:spcPct val="0"/>
        </a:spcAft>
        <a:defRPr sz="4000" b="1">
          <a:solidFill>
            <a:schemeClr val="accent1"/>
          </a:solidFill>
          <a:latin typeface="Arial" panose="020B0604020202020204" pitchFamily="34" charset="0"/>
        </a:defRPr>
      </a:lvl2pPr>
      <a:lvl3pPr algn="ctr" rtl="0" eaLnBrk="1" fontAlgn="base" hangingPunct="1">
        <a:spcBef>
          <a:spcPct val="0"/>
        </a:spcBef>
        <a:spcAft>
          <a:spcPct val="0"/>
        </a:spcAft>
        <a:defRPr sz="4000" b="1">
          <a:solidFill>
            <a:schemeClr val="accent1"/>
          </a:solidFill>
          <a:latin typeface="Arial" panose="020B0604020202020204" pitchFamily="34" charset="0"/>
        </a:defRPr>
      </a:lvl3pPr>
      <a:lvl4pPr algn="ctr" rtl="0" eaLnBrk="1" fontAlgn="base" hangingPunct="1">
        <a:spcBef>
          <a:spcPct val="0"/>
        </a:spcBef>
        <a:spcAft>
          <a:spcPct val="0"/>
        </a:spcAft>
        <a:defRPr sz="4000" b="1">
          <a:solidFill>
            <a:schemeClr val="accent1"/>
          </a:solidFill>
          <a:latin typeface="Arial" panose="020B0604020202020204" pitchFamily="34" charset="0"/>
        </a:defRPr>
      </a:lvl4pPr>
      <a:lvl5pPr algn="ctr" rtl="0" eaLnBrk="1" fontAlgn="base" hangingPunct="1">
        <a:spcBef>
          <a:spcPct val="0"/>
        </a:spcBef>
        <a:spcAft>
          <a:spcPct val="0"/>
        </a:spcAft>
        <a:defRPr sz="4000" b="1">
          <a:solidFill>
            <a:schemeClr val="accent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400" kern="1200">
          <a:solidFill>
            <a:schemeClr val="accent1"/>
          </a:solidFill>
          <a:latin typeface="+mn-lt"/>
          <a:ea typeface="+mn-ea"/>
          <a:cs typeface="+mn-cs"/>
        </a:defRPr>
      </a:lvl2pPr>
      <a:lvl3pPr marL="1143000" indent="-228600" algn="l" rtl="0" eaLnBrk="1" fontAlgn="base" hangingPunct="1">
        <a:spcBef>
          <a:spcPct val="20000"/>
        </a:spcBef>
        <a:spcAft>
          <a:spcPct val="0"/>
        </a:spcAft>
        <a:buFont typeface="Courier New" panose="02070309020205020404" pitchFamily="49" charset="0"/>
        <a:buChar char="o"/>
        <a:defRPr sz="2000" kern="1200">
          <a:solidFill>
            <a:schemeClr val="accent1"/>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kern="1200">
          <a:solidFill>
            <a:schemeClr val="accent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466989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a:t>Click to edit text</a:t>
            </a:r>
          </a:p>
        </p:txBody>
      </p:sp>
    </p:spTree>
    <p:extLst>
      <p:ext uri="{BB962C8B-B14F-4D97-AF65-F5344CB8AC3E}">
        <p14:creationId xmlns:p14="http://schemas.microsoft.com/office/powerpoint/2010/main" val="397765485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0"/>
            <a:endParaRPr lang="en-US"/>
          </a:p>
        </p:txBody>
      </p:sp>
      <p:pic>
        <p:nvPicPr>
          <p:cNvPr id="7" name="Picture 6" descr="Slide Template.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42181433"/>
      </p:ext>
    </p:extLst>
  </p:cSld>
  <p:clrMap bg1="lt1" tx1="dk1" bg2="lt2" tx2="dk2" accent1="accent1" accent2="accent2" accent3="accent3" accent4="accent4" accent5="accent5" accent6="accent6" hlink="hlink" folHlink="folHlink"/>
  <p:sldLayoutIdLst>
    <p:sldLayoutId id="2147483703" r:id="rId1"/>
    <p:sldLayoutId id="2147483705" r:id="rId2"/>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0"/>
            <a:endParaRPr lang="en-US"/>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5940457"/>
      </p:ext>
    </p:extLst>
  </p:cSld>
  <p:clrMap bg1="lt1" tx1="dk1" bg2="lt2" tx2="dk2" accent1="accent1" accent2="accent2" accent3="accent3" accent4="accent4" accent5="accent5" accent6="accent6" hlink="hlink" folHlink="folHlink"/>
  <p:sldLayoutIdLst>
    <p:sldLayoutId id="2147483734" r:id="rId1"/>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1053" y="4664257"/>
            <a:ext cx="8388684" cy="1747099"/>
          </a:xfrm>
          <a:prstGeom prst="rect">
            <a:avLst/>
          </a:prstGeom>
        </p:spPr>
        <p:txBody>
          <a:bodyPr vert="horz" lIns="91440" tIns="45720" rIns="91440" bIns="45720" rtlCol="0">
            <a:normAutofit/>
          </a:bodyPr>
          <a:lstStyle/>
          <a:p>
            <a:pPr lvl="0"/>
            <a:r>
              <a:rPr lang="en-US" dirty="0"/>
              <a:t>Click to edit title</a:t>
            </a:r>
          </a:p>
        </p:txBody>
      </p:sp>
      <p:pic>
        <p:nvPicPr>
          <p:cNvPr id="4" name="Picture 3" descr="pptslide.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1"/>
            <a:ext cx="9144000" cy="4153319"/>
          </a:xfrm>
          <a:prstGeom prst="rect">
            <a:avLst/>
          </a:prstGeom>
        </p:spPr>
      </p:pic>
    </p:spTree>
    <p:extLst>
      <p:ext uri="{BB962C8B-B14F-4D97-AF65-F5344CB8AC3E}">
        <p14:creationId xmlns:p14="http://schemas.microsoft.com/office/powerpoint/2010/main" val="302631861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chemeClr val="accent6"/>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cxnSp>
        <p:nvCxnSpPr>
          <p:cNvPr id="9" name="Google Shape;9;p1"/>
          <p:cNvCxnSpPr/>
          <p:nvPr/>
        </p:nvCxnSpPr>
        <p:spPr>
          <a:xfrm>
            <a:off x="913000" y="6159700"/>
            <a:ext cx="7503900" cy="0"/>
          </a:xfrm>
          <a:prstGeom prst="straightConnector1">
            <a:avLst/>
          </a:prstGeom>
          <a:noFill/>
          <a:ln w="19050" cap="flat" cmpd="sng">
            <a:solidFill>
              <a:schemeClr val="dk2"/>
            </a:solidFill>
            <a:prstDash val="solid"/>
            <a:round/>
            <a:headEnd type="none" w="med" len="med"/>
            <a:tailEnd type="none" w="med" len="med"/>
          </a:ln>
        </p:spPr>
      </p:cxnSp>
      <p:pic>
        <p:nvPicPr>
          <p:cNvPr id="10" name="Google Shape;10;p1"/>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3005463" y="6227568"/>
            <a:ext cx="3318976" cy="522233"/>
          </a:xfrm>
          <a:prstGeom prst="rect">
            <a:avLst/>
          </a:prstGeom>
          <a:noFill/>
          <a:ln>
            <a:noFill/>
          </a:ln>
        </p:spPr>
      </p:pic>
    </p:spTree>
    <p:extLst>
      <p:ext uri="{BB962C8B-B14F-4D97-AF65-F5344CB8AC3E}">
        <p14:creationId xmlns:p14="http://schemas.microsoft.com/office/powerpoint/2010/main" val="826618772"/>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ults.zoom.us/j/8733088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nwlc.org/resources/a-tax-code-for-the-rest-of-us-a-framework-recommendations-for-advancing-gender-racial-equity-through-tax-credits/"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hyperlink" Target="http://www.georgetownpoverty.org/" TargetMode="External"/><Relationship Id="rId4" Type="http://schemas.openxmlformats.org/officeDocument/2006/relationships/hyperlink" Target="mailto:fa519@georgetown.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jlinn@results.org" TargetMode="External"/><Relationship Id="rId7"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mailto:grassroots@results.org"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result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facebook.com/groups/206149730112933/" TargetMode="External"/><Relationship Id="rId2" Type="http://schemas.openxmlformats.org/officeDocument/2006/relationships/hyperlink" Target="https://results.zoom.us/j/427674133" TargetMode="External"/><Relationship Id="rId1" Type="http://schemas.openxmlformats.org/officeDocument/2006/relationships/slideLayout" Target="../slideLayouts/slideLayout1.xml"/><Relationship Id="rId5" Type="http://schemas.openxmlformats.org/officeDocument/2006/relationships/hyperlink" Target="https://results.zoom.us/j/324294681" TargetMode="External"/><Relationship Id="rId4" Type="http://schemas.openxmlformats.org/officeDocument/2006/relationships/hyperlink" Target="mailto:RAN-COP@googlegroups.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hyperlink" Target="https://results.org/volunteers/national-webinar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mdodson@results.or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s://results.org/volunteers/lobbying/" TargetMode="External"/><Relationship Id="rId7" Type="http://schemas.openxmlformats.org/officeDocument/2006/relationships/hyperlink" Target="https://results.org/volunteers/action-center/action-alerts/?vvsrc=%2fCampaigns" TargetMode="External"/><Relationship Id="rId2" Type="http://schemas.openxmlformats.org/officeDocument/2006/relationships/hyperlink" Target="https://results.org/wp-content/uploads/2019-12-U.S.-Poverty-Action-Final-Push-for-EITC-and-CTC-Expansions.pdf" TargetMode="External"/><Relationship Id="rId1" Type="http://schemas.openxmlformats.org/officeDocument/2006/relationships/slideLayout" Target="../slideLayouts/slideLayout1.xml"/><Relationship Id="rId6" Type="http://schemas.openxmlformats.org/officeDocument/2006/relationships/hyperlink" Target="https://results.org/volunteers/action-center/legislator-lookup/?vvsrc=%2fAddress" TargetMode="External"/><Relationship Id="rId5" Type="http://schemas.openxmlformats.org/officeDocument/2006/relationships/hyperlink" Target="https://www.cbpp.org/research/federal-tax/working-families-tax-relief-act-would-boost-incomes-improve-childrens-prospects" TargetMode="External"/><Relationship Id="rId4" Type="http://schemas.openxmlformats.org/officeDocument/2006/relationships/hyperlink" Target="https://results.org/wp-content/uploads/RESULTS-EITC-CTC-Congressional-Requests-Fall-2019-1.doc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jlinn@results.org" TargetMode="External"/><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4150" y="4317983"/>
            <a:ext cx="8775700" cy="2274887"/>
          </a:xfrm>
          <a:prstGeom prst="rect">
            <a:avLst/>
          </a:prstGeom>
        </p:spPr>
        <p:txBody>
          <a:bodyPr/>
          <a:lstStyle>
            <a:lvl1pPr algn="l" defTabSz="457200" rtl="0" eaLnBrk="1" latinLnBrk="0" hangingPunct="1">
              <a:spcBef>
                <a:spcPct val="0"/>
              </a:spcBef>
              <a:buNone/>
              <a:defRPr sz="4400" kern="1200">
                <a:solidFill>
                  <a:srgbClr val="58585B"/>
                </a:solidFill>
                <a:latin typeface="Helvetica"/>
                <a:ea typeface="+mj-ea"/>
                <a:cs typeface="+mj-cs"/>
              </a:defRPr>
            </a:lvl1pPr>
          </a:lstStyle>
          <a:p>
            <a:pPr fontAlgn="auto">
              <a:lnSpc>
                <a:spcPct val="114000"/>
              </a:lnSpc>
              <a:spcBef>
                <a:spcPts val="600"/>
              </a:spcBef>
              <a:defRPr/>
            </a:pPr>
            <a:r>
              <a:rPr lang="en-US" altLang="en-US" sz="2150" b="1" dirty="0">
                <a:latin typeface="Helvetica" panose="020B0604020202020204" pitchFamily="34" charset="0"/>
                <a:cs typeface="Helvetica" panose="020B0604020202020204" pitchFamily="34" charset="0"/>
              </a:rPr>
              <a:t>December 2019 RESULTS U.S. Poverty National Webinar</a:t>
            </a:r>
          </a:p>
          <a:p>
            <a:pPr fontAlgn="auto">
              <a:lnSpc>
                <a:spcPct val="114000"/>
              </a:lnSpc>
              <a:spcBef>
                <a:spcPts val="0"/>
              </a:spcBef>
              <a:defRPr/>
            </a:pPr>
            <a:r>
              <a:rPr lang="en-US" altLang="en-US" sz="2200" b="1" i="1" dirty="0">
                <a:solidFill>
                  <a:srgbClr val="B01F2D"/>
                </a:solidFill>
                <a:latin typeface="Helvetica" panose="020B0604020202020204" pitchFamily="34" charset="0"/>
                <a:cs typeface="Helvetica" panose="020B0604020202020204" pitchFamily="34" charset="0"/>
              </a:rPr>
              <a:t>Understanding Equity and the Tax Code</a:t>
            </a:r>
          </a:p>
          <a:p>
            <a:pPr fontAlgn="auto">
              <a:lnSpc>
                <a:spcPct val="114000"/>
              </a:lnSpc>
              <a:spcBef>
                <a:spcPts val="1200"/>
              </a:spcBef>
              <a:defRPr/>
            </a:pPr>
            <a:r>
              <a:rPr lang="en-US" altLang="en-US" sz="1800" dirty="0">
                <a:latin typeface="Helvetica" panose="020B0604020202020204" pitchFamily="34" charset="0"/>
                <a:cs typeface="Helvetica" panose="020B0604020202020204" pitchFamily="34" charset="0"/>
              </a:rPr>
              <a:t>Login at: </a:t>
            </a:r>
            <a:r>
              <a:rPr lang="en-US" altLang="en-US" sz="1800" dirty="0">
                <a:latin typeface="Helvetica" panose="020B0604020202020204" pitchFamily="34" charset="0"/>
                <a:cs typeface="Helvetica" panose="020B0604020202020204" pitchFamily="34" charset="0"/>
                <a:hlinkClick r:id="rId3"/>
              </a:rPr>
              <a:t>https://results.zoom.us/j/873308801</a:t>
            </a:r>
            <a:r>
              <a:rPr lang="en-US" altLang="en-US" sz="1800" dirty="0">
                <a:latin typeface="Helvetica" panose="020B0604020202020204" pitchFamily="34" charset="0"/>
                <a:cs typeface="Helvetica" panose="020B0604020202020204" pitchFamily="34" charset="0"/>
              </a:rPr>
              <a:t> or dial (929) 436-2866 or (669) 900-6833, Meeting ID: 873 308 801.</a:t>
            </a:r>
          </a:p>
        </p:txBody>
      </p:sp>
    </p:spTree>
    <p:extLst>
      <p:ext uri="{BB962C8B-B14F-4D97-AF65-F5344CB8AC3E}">
        <p14:creationId xmlns:p14="http://schemas.microsoft.com/office/powerpoint/2010/main" val="242949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722313" y="1155245"/>
            <a:ext cx="7772400" cy="562800"/>
          </a:xfrm>
          <a:prstGeom prst="rect">
            <a:avLst/>
          </a:prstGeom>
          <a:noFill/>
          <a:ln>
            <a:noFill/>
          </a:ln>
        </p:spPr>
        <p:txBody>
          <a:bodyPr spcFirstLastPara="1" wrap="square" lIns="91425" tIns="45700" rIns="91425" bIns="45700" anchor="t" anchorCtr="0">
            <a:noAutofit/>
          </a:bodyPr>
          <a:lstStyle/>
          <a:p>
            <a:pPr algn="ctr">
              <a:buClr>
                <a:srgbClr val="7F7F7F"/>
              </a:buClr>
            </a:pPr>
            <a:r>
              <a:rPr lang="en" b="0">
                <a:solidFill>
                  <a:srgbClr val="7F7F7F"/>
                </a:solidFill>
              </a:rPr>
              <a:t>Overview</a:t>
            </a:r>
            <a:endParaRPr dirty="0">
              <a:solidFill>
                <a:srgbClr val="7F7F7F"/>
              </a:solidFill>
            </a:endParaRPr>
          </a:p>
        </p:txBody>
      </p:sp>
      <p:sp>
        <p:nvSpPr>
          <p:cNvPr id="79" name="Google Shape;79;p16"/>
          <p:cNvSpPr txBox="1">
            <a:spLocks noGrp="1"/>
          </p:cNvSpPr>
          <p:nvPr>
            <p:ph type="sldNum" idx="12"/>
          </p:nvPr>
        </p:nvSpPr>
        <p:spPr>
          <a:xfrm>
            <a:off x="8737609" y="5633968"/>
            <a:ext cx="406500" cy="363600"/>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 kern="0">
                <a:solidFill>
                  <a:srgbClr val="000000"/>
                </a:solidFill>
              </a:rPr>
              <a:t>2</a:t>
            </a:r>
            <a:endParaRPr kern="0" dirty="0">
              <a:solidFill>
                <a:srgbClr val="000000"/>
              </a:solidFill>
            </a:endParaRPr>
          </a:p>
          <a:p>
            <a:pPr defTabSz="914400">
              <a:buClr>
                <a:srgbClr val="000000"/>
              </a:buClr>
            </a:pPr>
            <a:endParaRPr sz="1600" kern="0" dirty="0">
              <a:solidFill>
                <a:srgbClr val="000000"/>
              </a:solidFill>
            </a:endParaRPr>
          </a:p>
        </p:txBody>
      </p:sp>
      <p:grpSp>
        <p:nvGrpSpPr>
          <p:cNvPr id="80" name="Google Shape;80;p16"/>
          <p:cNvGrpSpPr/>
          <p:nvPr/>
        </p:nvGrpSpPr>
        <p:grpSpPr>
          <a:xfrm>
            <a:off x="343074" y="2882891"/>
            <a:ext cx="8550324" cy="917100"/>
            <a:chOff x="-24" y="1211150"/>
            <a:chExt cx="8550324" cy="1222800"/>
          </a:xfrm>
        </p:grpSpPr>
        <p:sp>
          <p:nvSpPr>
            <p:cNvPr id="81" name="Google Shape;81;p16"/>
            <p:cNvSpPr/>
            <p:nvPr/>
          </p:nvSpPr>
          <p:spPr>
            <a:xfrm rot="10800000">
              <a:off x="-24" y="1211150"/>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82" name="Google Shape;82;p16"/>
            <p:cNvSpPr/>
            <p:nvPr/>
          </p:nvSpPr>
          <p:spPr>
            <a:xfrm>
              <a:off x="0" y="1211297"/>
              <a:ext cx="8550300" cy="794400"/>
            </a:xfrm>
            <a:prstGeom prst="rect">
              <a:avLst/>
            </a:prstGeom>
            <a:solidFill>
              <a:srgbClr val="92CCDC"/>
            </a:solidFill>
            <a:ln>
              <a:noFill/>
            </a:ln>
          </p:spPr>
          <p:txBody>
            <a:bodyPr spcFirstLastPara="1" wrap="square" lIns="177800" tIns="177800" rIns="177800" bIns="177800" anchor="ctr" anchorCtr="0">
              <a:noAutofit/>
            </a:bodyPr>
            <a:lstStyle/>
            <a:p>
              <a:pPr algn="ctr" defTabSz="914400">
                <a:lnSpc>
                  <a:spcPct val="90000"/>
                </a:lnSpc>
                <a:buClr>
                  <a:srgbClr val="000000"/>
                </a:buClr>
              </a:pPr>
              <a:r>
                <a:rPr lang="en" b="1" kern="0">
                  <a:solidFill>
                    <a:srgbClr val="FFFFFF"/>
                  </a:solidFill>
                  <a:latin typeface="Calibri"/>
                  <a:ea typeface="Calibri"/>
                  <a:cs typeface="Calibri"/>
                  <a:sym typeface="Calibri"/>
                </a:rPr>
                <a:t>Opportunities &amp; Challenges For Advancing Equity Through Refundable Tax Credits</a:t>
              </a:r>
              <a:endParaRPr b="1" kern="0" dirty="0">
                <a:solidFill>
                  <a:srgbClr val="FFFFFF"/>
                </a:solidFill>
                <a:latin typeface="Calibri"/>
                <a:ea typeface="Calibri"/>
                <a:cs typeface="Calibri"/>
                <a:sym typeface="Calibri"/>
              </a:endParaRPr>
            </a:p>
          </p:txBody>
        </p:sp>
      </p:grpSp>
      <p:grpSp>
        <p:nvGrpSpPr>
          <p:cNvPr id="83" name="Google Shape;83;p16"/>
          <p:cNvGrpSpPr/>
          <p:nvPr/>
        </p:nvGrpSpPr>
        <p:grpSpPr>
          <a:xfrm>
            <a:off x="333351" y="1804425"/>
            <a:ext cx="8560015" cy="1078576"/>
            <a:chOff x="-9739" y="-214880"/>
            <a:chExt cx="8560015" cy="1438101"/>
          </a:xfrm>
        </p:grpSpPr>
        <p:sp>
          <p:nvSpPr>
            <p:cNvPr id="84" name="Google Shape;84;p16"/>
            <p:cNvSpPr/>
            <p:nvPr/>
          </p:nvSpPr>
          <p:spPr>
            <a:xfrm rot="10800000">
              <a:off x="-24" y="421"/>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85" name="Google Shape;85;p16"/>
            <p:cNvSpPr/>
            <p:nvPr/>
          </p:nvSpPr>
          <p:spPr>
            <a:xfrm>
              <a:off x="-9739" y="-214880"/>
              <a:ext cx="8559900" cy="1222800"/>
            </a:xfrm>
            <a:prstGeom prst="rect">
              <a:avLst/>
            </a:prstGeom>
            <a:noFill/>
            <a:ln>
              <a:noFill/>
            </a:ln>
          </p:spPr>
          <p:txBody>
            <a:bodyPr spcFirstLastPara="1" wrap="square" lIns="177800" tIns="177800" rIns="177800" bIns="177800" anchor="ctr" anchorCtr="0">
              <a:noAutofit/>
            </a:bodyPr>
            <a:lstStyle/>
            <a:p>
              <a:pPr algn="ctr" defTabSz="914400">
                <a:lnSpc>
                  <a:spcPct val="90000"/>
                </a:lnSpc>
                <a:buClr>
                  <a:srgbClr val="000000"/>
                </a:buClr>
                <a:buSzPts val="1100"/>
              </a:pPr>
              <a:r>
                <a:rPr lang="en" sz="2000" b="1" kern="0">
                  <a:solidFill>
                    <a:srgbClr val="FFFFFF"/>
                  </a:solidFill>
                  <a:latin typeface="Calibri"/>
                  <a:ea typeface="Calibri"/>
                  <a:cs typeface="Calibri"/>
                  <a:sym typeface="Calibri"/>
                </a:rPr>
                <a:t>Tax Code &amp; Direct Spending Programs Do Too Little to Advance Equity</a:t>
              </a:r>
              <a:r>
                <a:rPr lang="en" sz="2200" b="1" kern="0">
                  <a:solidFill>
                    <a:srgbClr val="FFFFFF"/>
                  </a:solidFill>
                  <a:latin typeface="Calibri"/>
                  <a:ea typeface="Calibri"/>
                  <a:cs typeface="Calibri"/>
                  <a:sym typeface="Calibri"/>
                </a:rPr>
                <a:t> </a:t>
              </a:r>
              <a:endParaRPr sz="2200" b="1" kern="0" dirty="0">
                <a:solidFill>
                  <a:srgbClr val="FFFFFF"/>
                </a:solidFill>
                <a:latin typeface="Calibri"/>
                <a:ea typeface="Calibri"/>
                <a:cs typeface="Calibri"/>
                <a:sym typeface="Calibri"/>
              </a:endParaRPr>
            </a:p>
          </p:txBody>
        </p:sp>
      </p:grpSp>
      <p:grpSp>
        <p:nvGrpSpPr>
          <p:cNvPr id="86" name="Google Shape;86;p16"/>
          <p:cNvGrpSpPr/>
          <p:nvPr/>
        </p:nvGrpSpPr>
        <p:grpSpPr>
          <a:xfrm>
            <a:off x="333361" y="3799882"/>
            <a:ext cx="8550324" cy="917100"/>
            <a:chOff x="-24" y="421"/>
            <a:chExt cx="8550324" cy="1222800"/>
          </a:xfrm>
        </p:grpSpPr>
        <p:sp>
          <p:nvSpPr>
            <p:cNvPr id="87" name="Google Shape;87;p16"/>
            <p:cNvSpPr/>
            <p:nvPr/>
          </p:nvSpPr>
          <p:spPr>
            <a:xfrm rot="10800000">
              <a:off x="-24" y="421"/>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88" name="Google Shape;88;p16"/>
            <p:cNvSpPr/>
            <p:nvPr/>
          </p:nvSpPr>
          <p:spPr>
            <a:xfrm>
              <a:off x="0" y="568"/>
              <a:ext cx="8550300" cy="794400"/>
            </a:xfrm>
            <a:prstGeom prst="rect">
              <a:avLst/>
            </a:prstGeom>
            <a:solidFill>
              <a:srgbClr val="92CCDC"/>
            </a:solidFill>
            <a:ln>
              <a:noFill/>
            </a:ln>
          </p:spPr>
          <p:txBody>
            <a:bodyPr spcFirstLastPara="1" wrap="square" lIns="177800" tIns="177800" rIns="177800" bIns="177800" anchor="ctr" anchorCtr="0">
              <a:noAutofit/>
            </a:bodyPr>
            <a:lstStyle/>
            <a:p>
              <a:pPr algn="ctr" defTabSz="914400">
                <a:lnSpc>
                  <a:spcPct val="90000"/>
                </a:lnSpc>
                <a:buClr>
                  <a:srgbClr val="000000"/>
                </a:buClr>
              </a:pPr>
              <a:r>
                <a:rPr lang="en" sz="2000" b="1" kern="0">
                  <a:solidFill>
                    <a:srgbClr val="FFFFFF"/>
                  </a:solidFill>
                  <a:latin typeface="Calibri"/>
                  <a:ea typeface="Calibri"/>
                  <a:cs typeface="Calibri"/>
                  <a:sym typeface="Calibri"/>
                </a:rPr>
                <a:t>A Policy Framework For Advancing Equity Through Refundable Tax Credits </a:t>
              </a:r>
              <a:endParaRPr sz="2000" b="1" kern="0" dirty="0">
                <a:solidFill>
                  <a:srgbClr val="FFFFFF"/>
                </a:solidFill>
                <a:latin typeface="Calibri"/>
                <a:ea typeface="Calibri"/>
                <a:cs typeface="Calibri"/>
                <a:sym typeface="Calibri"/>
              </a:endParaRPr>
            </a:p>
          </p:txBody>
        </p:sp>
      </p:grpSp>
      <p:sp>
        <p:nvSpPr>
          <p:cNvPr id="13" name="Rectangle 6">
            <a:extLst>
              <a:ext uri="{FF2B5EF4-FFF2-40B4-BE49-F238E27FC236}">
                <a16:creationId xmlns:a16="http://schemas.microsoft.com/office/drawing/2014/main" id="{442F1459-1929-43F9-9B50-0E01E1FF4D92}"/>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10</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722313" y="1155245"/>
            <a:ext cx="7772400" cy="562800"/>
          </a:xfrm>
          <a:prstGeom prst="rect">
            <a:avLst/>
          </a:prstGeom>
          <a:noFill/>
          <a:ln>
            <a:noFill/>
          </a:ln>
        </p:spPr>
        <p:txBody>
          <a:bodyPr spcFirstLastPara="1" wrap="square" lIns="91425" tIns="45700" rIns="91425" bIns="45700" anchor="t" anchorCtr="0">
            <a:noAutofit/>
          </a:bodyPr>
          <a:lstStyle/>
          <a:p>
            <a:pPr algn="ctr">
              <a:buClr>
                <a:srgbClr val="7F7F7F"/>
              </a:buClr>
            </a:pPr>
            <a:r>
              <a:rPr lang="en" b="0">
                <a:solidFill>
                  <a:srgbClr val="7F7F7F"/>
                </a:solidFill>
              </a:rPr>
              <a:t>Overview</a:t>
            </a:r>
            <a:endParaRPr dirty="0">
              <a:solidFill>
                <a:srgbClr val="7F7F7F"/>
              </a:solidFill>
            </a:endParaRPr>
          </a:p>
        </p:txBody>
      </p:sp>
      <p:sp>
        <p:nvSpPr>
          <p:cNvPr id="95" name="Google Shape;95;p17"/>
          <p:cNvSpPr txBox="1">
            <a:spLocks noGrp="1"/>
          </p:cNvSpPr>
          <p:nvPr>
            <p:ph type="sldNum" idx="12"/>
          </p:nvPr>
        </p:nvSpPr>
        <p:spPr>
          <a:xfrm>
            <a:off x="8737609" y="5633968"/>
            <a:ext cx="406500" cy="363600"/>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 kern="0">
                <a:solidFill>
                  <a:srgbClr val="000000"/>
                </a:solidFill>
              </a:rPr>
              <a:t>3</a:t>
            </a:r>
            <a:endParaRPr kern="0" dirty="0">
              <a:solidFill>
                <a:srgbClr val="000000"/>
              </a:solidFill>
            </a:endParaRPr>
          </a:p>
          <a:p>
            <a:pPr defTabSz="914400">
              <a:buClr>
                <a:srgbClr val="000000"/>
              </a:buClr>
            </a:pPr>
            <a:endParaRPr sz="1600" kern="0" dirty="0">
              <a:solidFill>
                <a:srgbClr val="000000"/>
              </a:solidFill>
            </a:endParaRPr>
          </a:p>
        </p:txBody>
      </p:sp>
      <p:grpSp>
        <p:nvGrpSpPr>
          <p:cNvPr id="96" name="Google Shape;96;p17"/>
          <p:cNvGrpSpPr/>
          <p:nvPr/>
        </p:nvGrpSpPr>
        <p:grpSpPr>
          <a:xfrm>
            <a:off x="343074" y="2882891"/>
            <a:ext cx="8550324" cy="917100"/>
            <a:chOff x="-24" y="1211150"/>
            <a:chExt cx="8550324" cy="1222800"/>
          </a:xfrm>
        </p:grpSpPr>
        <p:sp>
          <p:nvSpPr>
            <p:cNvPr id="97" name="Google Shape;97;p17"/>
            <p:cNvSpPr/>
            <p:nvPr/>
          </p:nvSpPr>
          <p:spPr>
            <a:xfrm rot="10800000">
              <a:off x="-24" y="1211150"/>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98" name="Google Shape;98;p17"/>
            <p:cNvSpPr/>
            <p:nvPr/>
          </p:nvSpPr>
          <p:spPr>
            <a:xfrm>
              <a:off x="0" y="1211297"/>
              <a:ext cx="8550300" cy="794400"/>
            </a:xfrm>
            <a:prstGeom prst="rect">
              <a:avLst/>
            </a:prstGeom>
            <a:solidFill>
              <a:srgbClr val="92CCDC"/>
            </a:solidFill>
            <a:ln>
              <a:noFill/>
            </a:ln>
          </p:spPr>
          <p:txBody>
            <a:bodyPr spcFirstLastPara="1" wrap="square" lIns="177800" tIns="177800" rIns="177800" bIns="177800" anchor="ctr" anchorCtr="0">
              <a:noAutofit/>
            </a:bodyPr>
            <a:lstStyle/>
            <a:p>
              <a:pPr algn="ctr" defTabSz="914400">
                <a:lnSpc>
                  <a:spcPct val="90000"/>
                </a:lnSpc>
                <a:buClr>
                  <a:srgbClr val="000000"/>
                </a:buClr>
              </a:pPr>
              <a:r>
                <a:rPr lang="en" b="1" kern="0">
                  <a:solidFill>
                    <a:srgbClr val="FFFFFF"/>
                  </a:solidFill>
                  <a:latin typeface="Calibri"/>
                  <a:ea typeface="Calibri"/>
                  <a:cs typeface="Calibri"/>
                  <a:sym typeface="Calibri"/>
                </a:rPr>
                <a:t>Opportunities &amp; Challenges For Advancing Equity Through Refundable Tax Credits</a:t>
              </a:r>
              <a:endParaRPr b="1" kern="0" dirty="0">
                <a:solidFill>
                  <a:srgbClr val="FFFFFF"/>
                </a:solidFill>
                <a:latin typeface="Calibri"/>
                <a:ea typeface="Calibri"/>
                <a:cs typeface="Calibri"/>
                <a:sym typeface="Calibri"/>
              </a:endParaRPr>
            </a:p>
          </p:txBody>
        </p:sp>
      </p:grpSp>
      <p:grpSp>
        <p:nvGrpSpPr>
          <p:cNvPr id="99" name="Google Shape;99;p17"/>
          <p:cNvGrpSpPr/>
          <p:nvPr/>
        </p:nvGrpSpPr>
        <p:grpSpPr>
          <a:xfrm>
            <a:off x="333413" y="1965901"/>
            <a:ext cx="8559952" cy="917100"/>
            <a:chOff x="-9676" y="421"/>
            <a:chExt cx="8559952" cy="1222800"/>
          </a:xfrm>
        </p:grpSpPr>
        <p:sp>
          <p:nvSpPr>
            <p:cNvPr id="100" name="Google Shape;100;p17"/>
            <p:cNvSpPr/>
            <p:nvPr/>
          </p:nvSpPr>
          <p:spPr>
            <a:xfrm rot="10800000">
              <a:off x="-24" y="421"/>
              <a:ext cx="8550300" cy="1222800"/>
            </a:xfrm>
            <a:prstGeom prst="upArrowCallout">
              <a:avLst>
                <a:gd name="adj1" fmla="val 25000"/>
                <a:gd name="adj2" fmla="val 25000"/>
                <a:gd name="adj3" fmla="val 25000"/>
                <a:gd name="adj4" fmla="val 64977"/>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101" name="Google Shape;101;p17"/>
            <p:cNvSpPr/>
            <p:nvPr/>
          </p:nvSpPr>
          <p:spPr>
            <a:xfrm>
              <a:off x="-9676" y="114120"/>
              <a:ext cx="8559900" cy="664800"/>
            </a:xfrm>
            <a:prstGeom prst="rect">
              <a:avLst/>
            </a:prstGeom>
            <a:noFill/>
            <a:ln>
              <a:noFill/>
            </a:ln>
          </p:spPr>
          <p:txBody>
            <a:bodyPr spcFirstLastPara="1" wrap="square" lIns="177800" tIns="177800" rIns="177800" bIns="177800" anchor="ctr" anchorCtr="0">
              <a:noAutofit/>
            </a:bodyPr>
            <a:lstStyle/>
            <a:p>
              <a:pPr algn="ctr" defTabSz="914400">
                <a:lnSpc>
                  <a:spcPct val="90000"/>
                </a:lnSpc>
                <a:buClr>
                  <a:srgbClr val="000000"/>
                </a:buClr>
                <a:buSzPts val="1100"/>
              </a:pPr>
              <a:r>
                <a:rPr lang="en" sz="2000" b="1" kern="0">
                  <a:solidFill>
                    <a:srgbClr val="FFFFFF"/>
                  </a:solidFill>
                  <a:latin typeface="Calibri"/>
                  <a:ea typeface="Calibri"/>
                  <a:cs typeface="Calibri"/>
                  <a:sym typeface="Calibri"/>
                </a:rPr>
                <a:t>Tax Code &amp; Direct Spending Programs Do Too Little to Advance Equity</a:t>
              </a:r>
              <a:r>
                <a:rPr lang="en" sz="2200" b="1" kern="0">
                  <a:solidFill>
                    <a:srgbClr val="FFFFFF"/>
                  </a:solidFill>
                  <a:latin typeface="Calibri"/>
                  <a:ea typeface="Calibri"/>
                  <a:cs typeface="Calibri"/>
                  <a:sym typeface="Calibri"/>
                </a:rPr>
                <a:t> </a:t>
              </a:r>
              <a:endParaRPr sz="2200" b="1" kern="0" dirty="0">
                <a:solidFill>
                  <a:srgbClr val="FFFFFF"/>
                </a:solidFill>
                <a:latin typeface="Calibri"/>
                <a:ea typeface="Calibri"/>
                <a:cs typeface="Calibri"/>
                <a:sym typeface="Calibri"/>
              </a:endParaRPr>
            </a:p>
          </p:txBody>
        </p:sp>
      </p:grpSp>
      <p:grpSp>
        <p:nvGrpSpPr>
          <p:cNvPr id="102" name="Google Shape;102;p17"/>
          <p:cNvGrpSpPr/>
          <p:nvPr/>
        </p:nvGrpSpPr>
        <p:grpSpPr>
          <a:xfrm>
            <a:off x="333361" y="3799882"/>
            <a:ext cx="8550324" cy="917100"/>
            <a:chOff x="-24" y="421"/>
            <a:chExt cx="8550324" cy="1222800"/>
          </a:xfrm>
        </p:grpSpPr>
        <p:sp>
          <p:nvSpPr>
            <p:cNvPr id="103" name="Google Shape;103;p17"/>
            <p:cNvSpPr/>
            <p:nvPr/>
          </p:nvSpPr>
          <p:spPr>
            <a:xfrm rot="10800000">
              <a:off x="-24" y="421"/>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104" name="Google Shape;104;p17"/>
            <p:cNvSpPr/>
            <p:nvPr/>
          </p:nvSpPr>
          <p:spPr>
            <a:xfrm>
              <a:off x="0" y="568"/>
              <a:ext cx="8550300" cy="794400"/>
            </a:xfrm>
            <a:prstGeom prst="rect">
              <a:avLst/>
            </a:prstGeom>
            <a:solidFill>
              <a:srgbClr val="92CCDC"/>
            </a:solidFill>
            <a:ln>
              <a:noFill/>
            </a:ln>
          </p:spPr>
          <p:txBody>
            <a:bodyPr spcFirstLastPara="1" wrap="square" lIns="177800" tIns="177800" rIns="177800" bIns="177800" anchor="ctr" anchorCtr="0">
              <a:noAutofit/>
            </a:bodyPr>
            <a:lstStyle/>
            <a:p>
              <a:pPr algn="ctr" defTabSz="914400">
                <a:lnSpc>
                  <a:spcPct val="90000"/>
                </a:lnSpc>
                <a:buClr>
                  <a:srgbClr val="000000"/>
                </a:buClr>
              </a:pPr>
              <a:r>
                <a:rPr lang="en" sz="2000" b="1" kern="0">
                  <a:solidFill>
                    <a:srgbClr val="FFFFFF"/>
                  </a:solidFill>
                  <a:latin typeface="Calibri"/>
                  <a:ea typeface="Calibri"/>
                  <a:cs typeface="Calibri"/>
                  <a:sym typeface="Calibri"/>
                </a:rPr>
                <a:t>A Policy Framework For Advancing Equity Through Refundable Tax Credits</a:t>
              </a:r>
              <a:r>
                <a:rPr lang="en" sz="2100" b="1" kern="0">
                  <a:solidFill>
                    <a:srgbClr val="FFFFFF"/>
                  </a:solidFill>
                  <a:latin typeface="Calibri"/>
                  <a:ea typeface="Calibri"/>
                  <a:cs typeface="Calibri"/>
                  <a:sym typeface="Calibri"/>
                </a:rPr>
                <a:t> </a:t>
              </a:r>
              <a:endParaRPr sz="2100" b="1" kern="0" dirty="0">
                <a:solidFill>
                  <a:srgbClr val="FFFFFF"/>
                </a:solidFill>
                <a:latin typeface="Calibri"/>
                <a:ea typeface="Calibri"/>
                <a:cs typeface="Calibri"/>
                <a:sym typeface="Calibri"/>
              </a:endParaRPr>
            </a:p>
          </p:txBody>
        </p:sp>
      </p:grpSp>
      <p:sp>
        <p:nvSpPr>
          <p:cNvPr id="13" name="Rectangle 6">
            <a:extLst>
              <a:ext uri="{FF2B5EF4-FFF2-40B4-BE49-F238E27FC236}">
                <a16:creationId xmlns:a16="http://schemas.microsoft.com/office/drawing/2014/main" id="{8E3476AA-DFED-41DC-B47F-D3B5450C4A56}"/>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11</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311700" y="169475"/>
            <a:ext cx="8520600" cy="572700"/>
          </a:xfrm>
          <a:prstGeom prst="rect">
            <a:avLst/>
          </a:prstGeom>
        </p:spPr>
        <p:txBody>
          <a:bodyPr spcFirstLastPara="1" wrap="square" lIns="91425" tIns="91425" rIns="91425" bIns="91425" anchor="t" anchorCtr="0">
            <a:noAutofit/>
          </a:bodyPr>
          <a:lstStyle/>
          <a:p>
            <a:pPr algn="ctr"/>
            <a:r>
              <a:rPr lang="en" sz="3000" dirty="0">
                <a:solidFill>
                  <a:srgbClr val="7F7F7F"/>
                </a:solidFill>
                <a:latin typeface="Calibri"/>
                <a:ea typeface="Calibri"/>
                <a:cs typeface="Calibri"/>
                <a:sym typeface="Calibri"/>
              </a:rPr>
              <a:t>The Tax Code &amp; Direct Spending Programs Do Too Little to Advance Equity</a:t>
            </a:r>
            <a:r>
              <a:rPr lang="en" sz="3500" dirty="0">
                <a:solidFill>
                  <a:srgbClr val="7F7F7F"/>
                </a:solidFill>
                <a:latin typeface="Calibri"/>
                <a:ea typeface="Calibri"/>
                <a:cs typeface="Calibri"/>
                <a:sym typeface="Calibri"/>
              </a:rPr>
              <a:t> </a:t>
            </a:r>
            <a:endParaRPr sz="3500" dirty="0">
              <a:solidFill>
                <a:srgbClr val="7F7F7F"/>
              </a:solidFill>
              <a:latin typeface="Calibri"/>
              <a:ea typeface="Calibri"/>
              <a:cs typeface="Calibri"/>
              <a:sym typeface="Calibri"/>
            </a:endParaRPr>
          </a:p>
          <a:p>
            <a:pPr algn="ctr"/>
            <a:endParaRPr sz="3600" dirty="0">
              <a:solidFill>
                <a:srgbClr val="7F7F7F"/>
              </a:solidFill>
              <a:latin typeface="Calibri"/>
              <a:ea typeface="Calibri"/>
              <a:cs typeface="Calibri"/>
              <a:sym typeface="Calibri"/>
            </a:endParaRPr>
          </a:p>
          <a:p>
            <a:pPr algn="ctr"/>
            <a:r>
              <a:rPr lang="en" sz="3600" dirty="0">
                <a:solidFill>
                  <a:srgbClr val="7F7F7F"/>
                </a:solidFill>
                <a:latin typeface="Calibri"/>
                <a:ea typeface="Calibri"/>
                <a:cs typeface="Calibri"/>
                <a:sym typeface="Calibri"/>
              </a:rPr>
              <a:t> </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sp>
        <p:nvSpPr>
          <p:cNvPr id="111" name="Google Shape;111;p18"/>
          <p:cNvSpPr txBox="1"/>
          <p:nvPr/>
        </p:nvSpPr>
        <p:spPr>
          <a:xfrm>
            <a:off x="506896" y="1314744"/>
            <a:ext cx="8130208" cy="4848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500" b="1" kern="0" dirty="0">
                <a:solidFill>
                  <a:srgbClr val="2C8FA1"/>
                </a:solidFill>
                <a:latin typeface="Calibri"/>
                <a:ea typeface="Calibri"/>
                <a:cs typeface="Calibri"/>
                <a:sym typeface="Calibri"/>
              </a:rPr>
              <a:t>Figure 1.</a:t>
            </a:r>
            <a:r>
              <a:rPr lang="en" sz="1500" b="1" kern="0" dirty="0">
                <a:solidFill>
                  <a:srgbClr val="000000"/>
                </a:solidFill>
                <a:latin typeface="Calibri"/>
                <a:ea typeface="Calibri"/>
                <a:cs typeface="Calibri"/>
                <a:sym typeface="Calibri"/>
              </a:rPr>
              <a:t> Share of Tax Subsidies, by Income Quintile, 2015</a:t>
            </a:r>
            <a:endParaRPr sz="1500" b="1" kern="0" dirty="0">
              <a:solidFill>
                <a:srgbClr val="000000"/>
              </a:solidFill>
              <a:latin typeface="Calibri"/>
              <a:ea typeface="Calibri"/>
              <a:cs typeface="Calibri"/>
              <a:sym typeface="Calibri"/>
            </a:endParaRPr>
          </a:p>
        </p:txBody>
      </p:sp>
      <p:pic>
        <p:nvPicPr>
          <p:cNvPr id="112" name="Google Shape;112;p18"/>
          <p:cNvPicPr preferRelativeResize="0"/>
          <p:nvPr/>
        </p:nvPicPr>
        <p:blipFill>
          <a:blip r:embed="rId3">
            <a:alphaModFix/>
          </a:blip>
          <a:stretch>
            <a:fillRect/>
          </a:stretch>
        </p:blipFill>
        <p:spPr>
          <a:xfrm>
            <a:off x="506895" y="1799544"/>
            <a:ext cx="8130209" cy="4168637"/>
          </a:xfrm>
          <a:prstGeom prst="rect">
            <a:avLst/>
          </a:prstGeom>
          <a:noFill/>
          <a:ln>
            <a:noFill/>
          </a:ln>
        </p:spPr>
      </p:pic>
      <p:sp>
        <p:nvSpPr>
          <p:cNvPr id="113" name="Google Shape;113;p18"/>
          <p:cNvSpPr/>
          <p:nvPr/>
        </p:nvSpPr>
        <p:spPr>
          <a:xfrm>
            <a:off x="1635500" y="2785000"/>
            <a:ext cx="704100" cy="153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733EA715-9551-4D60-825D-9ABEDBF99633}"/>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12</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242874" y="281988"/>
            <a:ext cx="8520600" cy="572700"/>
          </a:xfrm>
          <a:prstGeom prst="rect">
            <a:avLst/>
          </a:prstGeom>
        </p:spPr>
        <p:txBody>
          <a:bodyPr spcFirstLastPara="1" wrap="square" lIns="91425" tIns="91425" rIns="91425" bIns="91425" anchor="t" anchorCtr="0">
            <a:noAutofit/>
          </a:bodyPr>
          <a:lstStyle/>
          <a:p>
            <a:pPr algn="ctr"/>
            <a:r>
              <a:rPr lang="en" sz="3000" dirty="0">
                <a:solidFill>
                  <a:srgbClr val="7F7F7F"/>
                </a:solidFill>
                <a:latin typeface="Calibri"/>
                <a:ea typeface="Calibri"/>
                <a:cs typeface="Calibri"/>
                <a:sym typeface="Calibri"/>
              </a:rPr>
              <a:t>The Federal Tax Code is Not Race- or Gender- Neutral</a:t>
            </a:r>
            <a:r>
              <a:rPr lang="en" sz="3500" dirty="0">
                <a:solidFill>
                  <a:srgbClr val="7F7F7F"/>
                </a:solidFill>
                <a:latin typeface="Calibri"/>
                <a:ea typeface="Calibri"/>
                <a:cs typeface="Calibri"/>
                <a:sym typeface="Calibri"/>
              </a:rPr>
              <a:t> </a:t>
            </a:r>
            <a:endParaRPr sz="3500" dirty="0">
              <a:solidFill>
                <a:srgbClr val="7F7F7F"/>
              </a:solidFill>
              <a:latin typeface="Calibri"/>
              <a:ea typeface="Calibri"/>
              <a:cs typeface="Calibri"/>
              <a:sym typeface="Calibri"/>
            </a:endParaRPr>
          </a:p>
          <a:p>
            <a:pPr algn="ctr"/>
            <a:endParaRPr sz="3600" dirty="0">
              <a:solidFill>
                <a:srgbClr val="7F7F7F"/>
              </a:solidFill>
              <a:latin typeface="Calibri"/>
              <a:ea typeface="Calibri"/>
              <a:cs typeface="Calibri"/>
              <a:sym typeface="Calibri"/>
            </a:endParaRPr>
          </a:p>
          <a:p>
            <a:pPr algn="ctr"/>
            <a:r>
              <a:rPr lang="en" sz="3600" dirty="0">
                <a:solidFill>
                  <a:srgbClr val="7F7F7F"/>
                </a:solidFill>
                <a:latin typeface="Calibri"/>
                <a:ea typeface="Calibri"/>
                <a:cs typeface="Calibri"/>
                <a:sym typeface="Calibri"/>
              </a:rPr>
              <a:t> </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sp>
        <p:nvSpPr>
          <p:cNvPr id="120" name="Google Shape;120;p19"/>
          <p:cNvSpPr txBox="1"/>
          <p:nvPr/>
        </p:nvSpPr>
        <p:spPr>
          <a:xfrm>
            <a:off x="795393" y="1293894"/>
            <a:ext cx="7553214" cy="4848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500" b="1" kern="0" dirty="0">
                <a:solidFill>
                  <a:srgbClr val="2C8FA1"/>
                </a:solidFill>
                <a:latin typeface="Calibri"/>
                <a:ea typeface="Calibri"/>
                <a:cs typeface="Calibri"/>
                <a:sym typeface="Calibri"/>
              </a:rPr>
              <a:t>Figure 2.</a:t>
            </a:r>
            <a:r>
              <a:rPr lang="en" sz="1500" b="1" kern="0" dirty="0">
                <a:solidFill>
                  <a:srgbClr val="000000"/>
                </a:solidFill>
                <a:latin typeface="Calibri"/>
                <a:ea typeface="Calibri"/>
                <a:cs typeface="Calibri"/>
                <a:sym typeface="Calibri"/>
              </a:rPr>
              <a:t> Demographic Compositions of Income Quintile, by Race &amp; Ethnicity, 2015</a:t>
            </a:r>
            <a:endParaRPr sz="1500" b="1" kern="0" dirty="0">
              <a:solidFill>
                <a:srgbClr val="000000"/>
              </a:solidFill>
              <a:latin typeface="Calibri"/>
              <a:ea typeface="Calibri"/>
              <a:cs typeface="Calibri"/>
              <a:sym typeface="Calibri"/>
            </a:endParaRPr>
          </a:p>
        </p:txBody>
      </p:sp>
      <p:pic>
        <p:nvPicPr>
          <p:cNvPr id="121" name="Google Shape;121;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5393" y="1778694"/>
            <a:ext cx="7553214" cy="3869434"/>
          </a:xfrm>
          <a:prstGeom prst="rect">
            <a:avLst/>
          </a:prstGeom>
          <a:noFill/>
          <a:ln>
            <a:noFill/>
          </a:ln>
        </p:spPr>
      </p:pic>
      <p:sp>
        <p:nvSpPr>
          <p:cNvPr id="122" name="Google Shape;122;p19"/>
          <p:cNvSpPr/>
          <p:nvPr/>
        </p:nvSpPr>
        <p:spPr>
          <a:xfrm>
            <a:off x="1513050" y="2632975"/>
            <a:ext cx="750000" cy="153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039398DD-B93D-44AC-9F82-ADB209847B2E}"/>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13</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11700" y="232550"/>
            <a:ext cx="8520600" cy="572700"/>
          </a:xfrm>
          <a:prstGeom prst="rect">
            <a:avLst/>
          </a:prstGeom>
        </p:spPr>
        <p:txBody>
          <a:bodyPr spcFirstLastPara="1" wrap="square" lIns="91425" tIns="91425" rIns="91425" bIns="91425" anchor="t" anchorCtr="0">
            <a:noAutofit/>
          </a:bodyPr>
          <a:lstStyle/>
          <a:p>
            <a:pPr algn="ctr"/>
            <a:r>
              <a:rPr lang="en" sz="3000" dirty="0">
                <a:solidFill>
                  <a:srgbClr val="7F7F7F"/>
                </a:solidFill>
                <a:latin typeface="Calibri"/>
                <a:ea typeface="Calibri"/>
                <a:cs typeface="Calibri"/>
                <a:sym typeface="Calibri"/>
              </a:rPr>
              <a:t>Gaps in Federal Housing Supports Undermine Economic Security &amp; Equity Goals</a:t>
            </a:r>
            <a:r>
              <a:rPr lang="en" sz="3500" dirty="0">
                <a:solidFill>
                  <a:srgbClr val="7F7F7F"/>
                </a:solidFill>
                <a:latin typeface="Calibri"/>
                <a:ea typeface="Calibri"/>
                <a:cs typeface="Calibri"/>
                <a:sym typeface="Calibri"/>
              </a:rPr>
              <a:t> </a:t>
            </a:r>
            <a:endParaRPr sz="3500" dirty="0">
              <a:solidFill>
                <a:srgbClr val="7F7F7F"/>
              </a:solidFill>
              <a:latin typeface="Calibri"/>
              <a:ea typeface="Calibri"/>
              <a:cs typeface="Calibri"/>
              <a:sym typeface="Calibri"/>
            </a:endParaRPr>
          </a:p>
          <a:p>
            <a:pPr algn="ctr"/>
            <a:endParaRPr sz="3600" dirty="0">
              <a:solidFill>
                <a:srgbClr val="7F7F7F"/>
              </a:solidFill>
              <a:latin typeface="Calibri"/>
              <a:ea typeface="Calibri"/>
              <a:cs typeface="Calibri"/>
              <a:sym typeface="Calibri"/>
            </a:endParaRPr>
          </a:p>
          <a:p>
            <a:pPr algn="ctr"/>
            <a:r>
              <a:rPr lang="en" sz="3600" dirty="0">
                <a:solidFill>
                  <a:srgbClr val="7F7F7F"/>
                </a:solidFill>
                <a:latin typeface="Calibri"/>
                <a:ea typeface="Calibri"/>
                <a:cs typeface="Calibri"/>
                <a:sym typeface="Calibri"/>
              </a:rPr>
              <a:t> </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pic>
        <p:nvPicPr>
          <p:cNvPr id="129" name="Google Shape;129;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01706" y="1914749"/>
            <a:ext cx="7340588" cy="3998102"/>
          </a:xfrm>
          <a:prstGeom prst="rect">
            <a:avLst/>
          </a:prstGeom>
          <a:noFill/>
          <a:ln>
            <a:noFill/>
          </a:ln>
        </p:spPr>
      </p:pic>
      <p:sp>
        <p:nvSpPr>
          <p:cNvPr id="130" name="Google Shape;130;p20"/>
          <p:cNvSpPr txBox="1"/>
          <p:nvPr/>
        </p:nvSpPr>
        <p:spPr>
          <a:xfrm>
            <a:off x="901705" y="1429949"/>
            <a:ext cx="7340588" cy="4848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500" b="1" kern="0" dirty="0">
                <a:solidFill>
                  <a:srgbClr val="2C8FA1"/>
                </a:solidFill>
                <a:latin typeface="Calibri"/>
                <a:ea typeface="Calibri"/>
                <a:cs typeface="Calibri"/>
                <a:sym typeface="Calibri"/>
              </a:rPr>
              <a:t>Figure 3.</a:t>
            </a:r>
            <a:r>
              <a:rPr lang="en" sz="1500" b="1" kern="0" dirty="0">
                <a:solidFill>
                  <a:srgbClr val="000000"/>
                </a:solidFill>
                <a:latin typeface="Calibri"/>
                <a:ea typeface="Calibri"/>
                <a:cs typeface="Calibri"/>
                <a:sym typeface="Calibri"/>
              </a:rPr>
              <a:t> Income Distribution of Renters, by Race &amp; Ethnicity, 2017</a:t>
            </a:r>
            <a:endParaRPr sz="1500" b="1" kern="0" dirty="0">
              <a:solidFill>
                <a:srgbClr val="000000"/>
              </a:solidFill>
              <a:latin typeface="Calibri"/>
              <a:ea typeface="Calibri"/>
              <a:cs typeface="Calibri"/>
              <a:sym typeface="Calibri"/>
            </a:endParaRPr>
          </a:p>
        </p:txBody>
      </p:sp>
      <p:sp>
        <p:nvSpPr>
          <p:cNvPr id="131" name="Google Shape;131;p20"/>
          <p:cNvSpPr/>
          <p:nvPr/>
        </p:nvSpPr>
        <p:spPr>
          <a:xfrm>
            <a:off x="2002900" y="2907450"/>
            <a:ext cx="627600" cy="1530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12738" y="289549"/>
            <a:ext cx="8520600" cy="572700"/>
          </a:xfrm>
          <a:prstGeom prst="rect">
            <a:avLst/>
          </a:prstGeom>
        </p:spPr>
        <p:txBody>
          <a:bodyPr spcFirstLastPara="1" wrap="square" lIns="91425" tIns="91425" rIns="91425" bIns="91425" anchor="t" anchorCtr="0">
            <a:noAutofit/>
          </a:bodyPr>
          <a:lstStyle/>
          <a:p>
            <a:pPr algn="ctr"/>
            <a:r>
              <a:rPr lang="en" sz="3500" dirty="0">
                <a:solidFill>
                  <a:srgbClr val="7F7F7F"/>
                </a:solidFill>
                <a:latin typeface="Calibri"/>
                <a:ea typeface="Calibri"/>
                <a:cs typeface="Calibri"/>
                <a:sym typeface="Calibri"/>
              </a:rPr>
              <a:t>Gaps in Federal Housing Supports Undermine Economic Security &amp; Equity Goals </a:t>
            </a:r>
            <a:endParaRPr sz="3500" dirty="0">
              <a:solidFill>
                <a:srgbClr val="7F7F7F"/>
              </a:solidFill>
              <a:latin typeface="Calibri"/>
              <a:ea typeface="Calibri"/>
              <a:cs typeface="Calibri"/>
              <a:sym typeface="Calibri"/>
            </a:endParaRPr>
          </a:p>
          <a:p>
            <a:pPr algn="ctr"/>
            <a:endParaRPr sz="3600" dirty="0">
              <a:solidFill>
                <a:srgbClr val="7F7F7F"/>
              </a:solidFill>
              <a:latin typeface="Calibri"/>
              <a:ea typeface="Calibri"/>
              <a:cs typeface="Calibri"/>
              <a:sym typeface="Calibri"/>
            </a:endParaRPr>
          </a:p>
          <a:p>
            <a:pPr algn="ctr"/>
            <a:r>
              <a:rPr lang="en" sz="3600" dirty="0">
                <a:solidFill>
                  <a:srgbClr val="7F7F7F"/>
                </a:solidFill>
                <a:latin typeface="Calibri"/>
                <a:ea typeface="Calibri"/>
                <a:cs typeface="Calibri"/>
                <a:sym typeface="Calibri"/>
              </a:rPr>
              <a:t> </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pic>
        <p:nvPicPr>
          <p:cNvPr id="138" name="Google Shape;138;p21"/>
          <p:cNvPicPr preferRelativeResize="0"/>
          <p:nvPr/>
        </p:nvPicPr>
        <p:blipFill>
          <a:blip r:embed="rId3">
            <a:alphaModFix/>
          </a:blip>
          <a:stretch>
            <a:fillRect/>
          </a:stretch>
        </p:blipFill>
        <p:spPr>
          <a:xfrm>
            <a:off x="312738" y="2268710"/>
            <a:ext cx="8518524" cy="3028503"/>
          </a:xfrm>
          <a:prstGeom prst="rect">
            <a:avLst/>
          </a:prstGeom>
          <a:noFill/>
          <a:ln>
            <a:noFill/>
          </a:ln>
        </p:spPr>
      </p:pic>
      <p:sp>
        <p:nvSpPr>
          <p:cNvPr id="139" name="Google Shape;139;p21"/>
          <p:cNvSpPr txBox="1"/>
          <p:nvPr/>
        </p:nvSpPr>
        <p:spPr>
          <a:xfrm>
            <a:off x="312738" y="1783910"/>
            <a:ext cx="8518524" cy="4848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500" b="1" kern="0" dirty="0">
                <a:solidFill>
                  <a:srgbClr val="2C8FA1"/>
                </a:solidFill>
                <a:latin typeface="Calibri"/>
                <a:ea typeface="Calibri"/>
                <a:cs typeface="Calibri"/>
                <a:sym typeface="Calibri"/>
              </a:rPr>
              <a:t>Figure 4.</a:t>
            </a:r>
            <a:r>
              <a:rPr lang="en" sz="1500" b="1" kern="0" dirty="0">
                <a:solidFill>
                  <a:srgbClr val="000000"/>
                </a:solidFill>
                <a:latin typeface="Calibri"/>
                <a:ea typeface="Calibri"/>
                <a:cs typeface="Calibri"/>
                <a:sym typeface="Calibri"/>
              </a:rPr>
              <a:t> Percentage of Female-Headed Households, by Housing Program, 2009</a:t>
            </a:r>
            <a:endParaRPr sz="1500" b="1" kern="0" dirty="0">
              <a:solidFill>
                <a:srgbClr val="000000"/>
              </a:solidFill>
              <a:latin typeface="Calibri"/>
              <a:ea typeface="Calibri"/>
              <a:cs typeface="Calibri"/>
              <a:sym typeface="Calibri"/>
            </a:endParaRPr>
          </a:p>
        </p:txBody>
      </p:sp>
      <p:sp>
        <p:nvSpPr>
          <p:cNvPr id="140" name="Google Shape;140;p21"/>
          <p:cNvSpPr/>
          <p:nvPr/>
        </p:nvSpPr>
        <p:spPr>
          <a:xfrm>
            <a:off x="1467125" y="2907450"/>
            <a:ext cx="704100" cy="1683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ED5F7E9-0239-405E-BA9C-A016BB7A906B}"/>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15</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11650" y="232413"/>
            <a:ext cx="8520600" cy="572700"/>
          </a:xfrm>
          <a:prstGeom prst="rect">
            <a:avLst/>
          </a:prstGeom>
        </p:spPr>
        <p:txBody>
          <a:bodyPr spcFirstLastPara="1" wrap="square" lIns="91425" tIns="91425" rIns="91425" bIns="91425" anchor="t" anchorCtr="0">
            <a:noAutofit/>
          </a:bodyPr>
          <a:lstStyle/>
          <a:p>
            <a:pPr algn="ctr"/>
            <a:r>
              <a:rPr lang="en" sz="3600" dirty="0">
                <a:solidFill>
                  <a:srgbClr val="7F7F7F"/>
                </a:solidFill>
                <a:latin typeface="Calibri"/>
                <a:ea typeface="Calibri"/>
                <a:cs typeface="Calibri"/>
                <a:sym typeface="Calibri"/>
              </a:rPr>
              <a:t>Gaps in Child Care Assistance Hurt Children &amp; Families  </a:t>
            </a:r>
            <a:endParaRPr sz="3600" dirty="0">
              <a:solidFill>
                <a:srgbClr val="7F7F7F"/>
              </a:solidFill>
              <a:latin typeface="Calibri"/>
              <a:ea typeface="Calibri"/>
              <a:cs typeface="Calibri"/>
              <a:sym typeface="Calibri"/>
            </a:endParaRPr>
          </a:p>
          <a:p>
            <a:pPr algn="ctr">
              <a:buSzPts val="1100"/>
            </a:pPr>
            <a:endParaRPr sz="3600" dirty="0">
              <a:solidFill>
                <a:srgbClr val="7F7F7F"/>
              </a:solidFill>
              <a:latin typeface="Calibri"/>
              <a:ea typeface="Calibri"/>
              <a:cs typeface="Calibri"/>
              <a:sym typeface="Calibri"/>
            </a:endParaRPr>
          </a:p>
          <a:p>
            <a:pPr algn="ctr"/>
            <a:r>
              <a:rPr lang="en" sz="3600" dirty="0">
                <a:solidFill>
                  <a:srgbClr val="7F7F7F"/>
                </a:solidFill>
                <a:latin typeface="Calibri"/>
                <a:ea typeface="Calibri"/>
                <a:cs typeface="Calibri"/>
                <a:sym typeface="Calibri"/>
              </a:rPr>
              <a:t> </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pic>
        <p:nvPicPr>
          <p:cNvPr id="147" name="Google Shape;147;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1599" y="2139489"/>
            <a:ext cx="8241123" cy="3789363"/>
          </a:xfrm>
          <a:prstGeom prst="rect">
            <a:avLst/>
          </a:prstGeom>
          <a:noFill/>
          <a:ln>
            <a:noFill/>
          </a:ln>
        </p:spPr>
      </p:pic>
      <p:sp>
        <p:nvSpPr>
          <p:cNvPr id="148" name="Google Shape;148;p22"/>
          <p:cNvSpPr txBox="1"/>
          <p:nvPr/>
        </p:nvSpPr>
        <p:spPr>
          <a:xfrm>
            <a:off x="391600" y="1566789"/>
            <a:ext cx="8241122" cy="5727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500" b="1" kern="0" dirty="0">
                <a:solidFill>
                  <a:srgbClr val="2C8FA1"/>
                </a:solidFill>
                <a:latin typeface="Calibri"/>
                <a:ea typeface="Calibri"/>
                <a:cs typeface="Calibri"/>
                <a:sym typeface="Calibri"/>
              </a:rPr>
              <a:t>Figure 5.</a:t>
            </a:r>
            <a:r>
              <a:rPr lang="en" sz="1500" b="1" kern="0" dirty="0">
                <a:solidFill>
                  <a:srgbClr val="000000"/>
                </a:solidFill>
                <a:latin typeface="Calibri"/>
                <a:ea typeface="Calibri"/>
                <a:cs typeface="Calibri"/>
                <a:sym typeface="Calibri"/>
              </a:rPr>
              <a:t> Estimated Distribution of Benefits from the Child &amp; Dependent Care Tax Credit, by AGI, TY 2018</a:t>
            </a:r>
            <a:endParaRPr sz="1500" b="1" kern="0" dirty="0">
              <a:solidFill>
                <a:srgbClr val="000000"/>
              </a:solidFill>
              <a:latin typeface="Calibri"/>
              <a:ea typeface="Calibri"/>
              <a:cs typeface="Calibri"/>
              <a:sym typeface="Calibri"/>
            </a:endParaRPr>
          </a:p>
        </p:txBody>
      </p:sp>
      <p:sp>
        <p:nvSpPr>
          <p:cNvPr id="149" name="Google Shape;149;p22"/>
          <p:cNvSpPr/>
          <p:nvPr/>
        </p:nvSpPr>
        <p:spPr>
          <a:xfrm>
            <a:off x="1849825" y="2907450"/>
            <a:ext cx="704100" cy="137700"/>
          </a:xfrm>
          <a:prstGeom prst="rect">
            <a:avLst/>
          </a:prstGeom>
          <a:solidFill>
            <a:schemeClr val="lt2"/>
          </a:solidFill>
          <a:ln>
            <a:noFill/>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52917E6E-BE47-425D-A8DE-6A2D2E33B76B}"/>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16</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312738" y="189888"/>
            <a:ext cx="8520600" cy="572700"/>
          </a:xfrm>
          <a:prstGeom prst="rect">
            <a:avLst/>
          </a:prstGeom>
        </p:spPr>
        <p:txBody>
          <a:bodyPr spcFirstLastPara="1" wrap="square" lIns="91425" tIns="91425" rIns="91425" bIns="91425" anchor="t" anchorCtr="0">
            <a:noAutofit/>
          </a:bodyPr>
          <a:lstStyle/>
          <a:p>
            <a:pPr algn="ctr"/>
            <a:r>
              <a:rPr lang="en" sz="3400" dirty="0">
                <a:solidFill>
                  <a:srgbClr val="7F7F7F"/>
                </a:solidFill>
                <a:latin typeface="Calibri"/>
                <a:ea typeface="Calibri"/>
                <a:cs typeface="Calibri"/>
                <a:sym typeface="Calibri"/>
              </a:rPr>
              <a:t>Unaddressed Transportation Needs Compound Families’ Challenges</a:t>
            </a:r>
            <a:r>
              <a:rPr lang="en" sz="2500" dirty="0">
                <a:solidFill>
                  <a:srgbClr val="7F7F7F"/>
                </a:solidFill>
                <a:latin typeface="Calibri"/>
                <a:ea typeface="Calibri"/>
                <a:cs typeface="Calibri"/>
                <a:sym typeface="Calibri"/>
              </a:rPr>
              <a:t> </a:t>
            </a:r>
            <a:endParaRPr sz="2500" dirty="0">
              <a:solidFill>
                <a:srgbClr val="7F7F7F"/>
              </a:solidFill>
              <a:latin typeface="Calibri"/>
              <a:ea typeface="Calibri"/>
              <a:cs typeface="Calibri"/>
              <a:sym typeface="Calibri"/>
            </a:endParaRPr>
          </a:p>
          <a:p>
            <a:pPr algn="ctr"/>
            <a:endParaRPr sz="3600" dirty="0">
              <a:solidFill>
                <a:srgbClr val="7F7F7F"/>
              </a:solidFill>
              <a:latin typeface="Calibri"/>
              <a:ea typeface="Calibri"/>
              <a:cs typeface="Calibri"/>
              <a:sym typeface="Calibri"/>
            </a:endParaRPr>
          </a:p>
          <a:p>
            <a:pPr algn="ctr"/>
            <a:r>
              <a:rPr lang="en" sz="3600" dirty="0">
                <a:solidFill>
                  <a:srgbClr val="7F7F7F"/>
                </a:solidFill>
                <a:latin typeface="Calibri"/>
                <a:ea typeface="Calibri"/>
                <a:cs typeface="Calibri"/>
                <a:sym typeface="Calibri"/>
              </a:rPr>
              <a:t> </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pic>
        <p:nvPicPr>
          <p:cNvPr id="156" name="Google Shape;156;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8249" y="1822648"/>
            <a:ext cx="7926822" cy="4135699"/>
          </a:xfrm>
          <a:prstGeom prst="rect">
            <a:avLst/>
          </a:prstGeom>
          <a:noFill/>
          <a:ln>
            <a:noFill/>
          </a:ln>
        </p:spPr>
      </p:pic>
      <p:sp>
        <p:nvSpPr>
          <p:cNvPr id="157" name="Google Shape;157;p23"/>
          <p:cNvSpPr txBox="1"/>
          <p:nvPr/>
        </p:nvSpPr>
        <p:spPr>
          <a:xfrm>
            <a:off x="568173" y="1429949"/>
            <a:ext cx="7926822" cy="3927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150" b="1" kern="0" dirty="0">
                <a:solidFill>
                  <a:srgbClr val="2C8FA1"/>
                </a:solidFill>
                <a:latin typeface="Calibri"/>
                <a:ea typeface="Calibri"/>
                <a:cs typeface="Calibri"/>
                <a:sym typeface="Calibri"/>
              </a:rPr>
              <a:t>Figure 6.</a:t>
            </a:r>
            <a:r>
              <a:rPr lang="en" sz="1150" b="1" kern="0" dirty="0">
                <a:solidFill>
                  <a:srgbClr val="000000"/>
                </a:solidFill>
                <a:latin typeface="Calibri"/>
                <a:ea typeface="Calibri"/>
                <a:cs typeface="Calibri"/>
                <a:sym typeface="Calibri"/>
              </a:rPr>
              <a:t> Percentage of Workers Without a Vehicle at Home by Race &amp; Latino Ethnicity, 2011-15</a:t>
            </a:r>
            <a:endParaRPr sz="1150" b="1" kern="0" dirty="0">
              <a:solidFill>
                <a:srgbClr val="000000"/>
              </a:solidFill>
              <a:latin typeface="Calibri"/>
              <a:ea typeface="Calibri"/>
              <a:cs typeface="Calibri"/>
              <a:sym typeface="Calibri"/>
            </a:endParaRPr>
          </a:p>
        </p:txBody>
      </p:sp>
      <p:sp>
        <p:nvSpPr>
          <p:cNvPr id="6" name="Rectangle 6">
            <a:extLst>
              <a:ext uri="{FF2B5EF4-FFF2-40B4-BE49-F238E27FC236}">
                <a16:creationId xmlns:a16="http://schemas.microsoft.com/office/drawing/2014/main" id="{28F49BE2-776B-4E20-92BB-F1EAA9447335}"/>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17</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12738" y="83538"/>
            <a:ext cx="8520600" cy="572700"/>
          </a:xfrm>
          <a:prstGeom prst="rect">
            <a:avLst/>
          </a:prstGeom>
        </p:spPr>
        <p:txBody>
          <a:bodyPr spcFirstLastPara="1" wrap="square" lIns="91425" tIns="91425" rIns="91425" bIns="91425" anchor="t" anchorCtr="0">
            <a:noAutofit/>
          </a:bodyPr>
          <a:lstStyle/>
          <a:p>
            <a:pPr algn="ctr"/>
            <a:r>
              <a:rPr lang="en" sz="2900" dirty="0">
                <a:solidFill>
                  <a:srgbClr val="7F7F7F"/>
                </a:solidFill>
                <a:latin typeface="Calibri"/>
                <a:ea typeface="Calibri"/>
                <a:cs typeface="Calibri"/>
                <a:sym typeface="Calibri"/>
              </a:rPr>
              <a:t>Current Postsecondary Education Assistance</a:t>
            </a:r>
            <a:endParaRPr sz="2900" dirty="0">
              <a:solidFill>
                <a:srgbClr val="7F7F7F"/>
              </a:solidFill>
              <a:latin typeface="Calibri"/>
              <a:ea typeface="Calibri"/>
              <a:cs typeface="Calibri"/>
              <a:sym typeface="Calibri"/>
            </a:endParaRPr>
          </a:p>
          <a:p>
            <a:pPr algn="ctr"/>
            <a:r>
              <a:rPr lang="en" sz="2900" dirty="0">
                <a:solidFill>
                  <a:srgbClr val="7F7F7F"/>
                </a:solidFill>
                <a:latin typeface="Calibri"/>
                <a:ea typeface="Calibri"/>
                <a:cs typeface="Calibri"/>
                <a:sym typeface="Calibri"/>
              </a:rPr>
              <a:t>Leaves Students With Unmet Needs</a:t>
            </a:r>
            <a:endParaRPr sz="2900" dirty="0">
              <a:solidFill>
                <a:srgbClr val="7F7F7F"/>
              </a:solidFill>
              <a:latin typeface="Calibri"/>
              <a:ea typeface="Calibri"/>
              <a:cs typeface="Calibri"/>
              <a:sym typeface="Calibri"/>
            </a:endParaRPr>
          </a:p>
          <a:p>
            <a:pPr algn="ctr"/>
            <a:r>
              <a:rPr lang="en" sz="3600" dirty="0">
                <a:solidFill>
                  <a:srgbClr val="7F7F7F"/>
                </a:solidFill>
                <a:latin typeface="Calibri"/>
                <a:ea typeface="Calibri"/>
                <a:cs typeface="Calibri"/>
                <a:sym typeface="Calibri"/>
              </a:rPr>
              <a:t> </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pic>
        <p:nvPicPr>
          <p:cNvPr id="164" name="Google Shape;164;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6849" y="1626299"/>
            <a:ext cx="8270302" cy="4430372"/>
          </a:xfrm>
          <a:prstGeom prst="rect">
            <a:avLst/>
          </a:prstGeom>
          <a:noFill/>
          <a:ln w="9525" cap="flat" cmpd="sng">
            <a:solidFill>
              <a:srgbClr val="D9D9D9"/>
            </a:solidFill>
            <a:prstDash val="solid"/>
            <a:round/>
            <a:headEnd type="none" w="sm" len="sm"/>
            <a:tailEnd type="none" w="sm" len="sm"/>
          </a:ln>
        </p:spPr>
      </p:pic>
      <p:sp>
        <p:nvSpPr>
          <p:cNvPr id="165" name="Google Shape;165;p24"/>
          <p:cNvSpPr txBox="1"/>
          <p:nvPr/>
        </p:nvSpPr>
        <p:spPr>
          <a:xfrm>
            <a:off x="436849" y="1233599"/>
            <a:ext cx="8270302" cy="3927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150" b="1" kern="0" dirty="0">
                <a:solidFill>
                  <a:srgbClr val="2C8FA1"/>
                </a:solidFill>
                <a:latin typeface="Calibri"/>
                <a:ea typeface="Calibri"/>
                <a:cs typeface="Calibri"/>
                <a:sym typeface="Calibri"/>
              </a:rPr>
              <a:t>Figure 7.</a:t>
            </a:r>
            <a:r>
              <a:rPr lang="en" sz="1150" b="1" kern="0" dirty="0">
                <a:solidFill>
                  <a:srgbClr val="000000"/>
                </a:solidFill>
                <a:latin typeface="Calibri"/>
                <a:ea typeface="Calibri"/>
                <a:cs typeface="Calibri"/>
                <a:sym typeface="Calibri"/>
              </a:rPr>
              <a:t> Distribution of Unmet Need by Dependency Status and Sector, 2015–16</a:t>
            </a:r>
            <a:endParaRPr sz="1150" b="1" kern="0" dirty="0">
              <a:solidFill>
                <a:srgbClr val="000000"/>
              </a:solidFill>
              <a:latin typeface="Calibri"/>
              <a:ea typeface="Calibri"/>
              <a:cs typeface="Calibri"/>
              <a:sym typeface="Calibri"/>
            </a:endParaRPr>
          </a:p>
        </p:txBody>
      </p:sp>
      <p:sp>
        <p:nvSpPr>
          <p:cNvPr id="6" name="Rectangle 6">
            <a:extLst>
              <a:ext uri="{FF2B5EF4-FFF2-40B4-BE49-F238E27FC236}">
                <a16:creationId xmlns:a16="http://schemas.microsoft.com/office/drawing/2014/main" id="{439C39AB-17E6-4A64-B937-B589563B7093}"/>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18</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722313" y="1155245"/>
            <a:ext cx="7772400" cy="562800"/>
          </a:xfrm>
          <a:prstGeom prst="rect">
            <a:avLst/>
          </a:prstGeom>
          <a:noFill/>
          <a:ln>
            <a:noFill/>
          </a:ln>
        </p:spPr>
        <p:txBody>
          <a:bodyPr spcFirstLastPara="1" wrap="square" lIns="91425" tIns="45700" rIns="91425" bIns="45700" anchor="t" anchorCtr="0">
            <a:noAutofit/>
          </a:bodyPr>
          <a:lstStyle/>
          <a:p>
            <a:pPr algn="ctr">
              <a:buClr>
                <a:srgbClr val="7F7F7F"/>
              </a:buClr>
            </a:pPr>
            <a:r>
              <a:rPr lang="en" b="0">
                <a:solidFill>
                  <a:srgbClr val="7F7F7F"/>
                </a:solidFill>
              </a:rPr>
              <a:t>Overview</a:t>
            </a:r>
            <a:endParaRPr dirty="0">
              <a:solidFill>
                <a:srgbClr val="7F7F7F"/>
              </a:solidFill>
            </a:endParaRPr>
          </a:p>
        </p:txBody>
      </p:sp>
      <p:grpSp>
        <p:nvGrpSpPr>
          <p:cNvPr id="173" name="Google Shape;173;p25"/>
          <p:cNvGrpSpPr/>
          <p:nvPr/>
        </p:nvGrpSpPr>
        <p:grpSpPr>
          <a:xfrm>
            <a:off x="343074" y="2882891"/>
            <a:ext cx="8550324" cy="917100"/>
            <a:chOff x="-24" y="1211150"/>
            <a:chExt cx="8550324" cy="1222800"/>
          </a:xfrm>
        </p:grpSpPr>
        <p:sp>
          <p:nvSpPr>
            <p:cNvPr id="174" name="Google Shape;174;p25"/>
            <p:cNvSpPr/>
            <p:nvPr/>
          </p:nvSpPr>
          <p:spPr>
            <a:xfrm rot="10800000">
              <a:off x="-24" y="1211150"/>
              <a:ext cx="8550300" cy="1222800"/>
            </a:xfrm>
            <a:prstGeom prst="upArrowCallout">
              <a:avLst>
                <a:gd name="adj1" fmla="val 25000"/>
                <a:gd name="adj2" fmla="val 25000"/>
                <a:gd name="adj3" fmla="val 25000"/>
                <a:gd name="adj4" fmla="val 64977"/>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175" name="Google Shape;175;p25"/>
            <p:cNvSpPr/>
            <p:nvPr/>
          </p:nvSpPr>
          <p:spPr>
            <a:xfrm>
              <a:off x="0" y="1211297"/>
              <a:ext cx="8550300" cy="794400"/>
            </a:xfrm>
            <a:prstGeom prst="rect">
              <a:avLst/>
            </a:prstGeom>
            <a:noFill/>
            <a:ln>
              <a:noFill/>
            </a:ln>
          </p:spPr>
          <p:txBody>
            <a:bodyPr spcFirstLastPara="1" wrap="square" lIns="177800" tIns="177800" rIns="177800" bIns="177800" anchor="ctr" anchorCtr="0">
              <a:noAutofit/>
            </a:bodyPr>
            <a:lstStyle/>
            <a:p>
              <a:pPr algn="ctr" defTabSz="914400">
                <a:lnSpc>
                  <a:spcPct val="90000"/>
                </a:lnSpc>
                <a:buClr>
                  <a:srgbClr val="000000"/>
                </a:buClr>
              </a:pPr>
              <a:r>
                <a:rPr lang="en" sz="2100" b="1" kern="0">
                  <a:solidFill>
                    <a:srgbClr val="FFFFFF"/>
                  </a:solidFill>
                  <a:latin typeface="Calibri"/>
                  <a:ea typeface="Calibri"/>
                  <a:cs typeface="Calibri"/>
                  <a:sym typeface="Calibri"/>
                </a:rPr>
                <a:t>Opportunities &amp; Challenges For Advancing Equity Through Refundable Tax Credits</a:t>
              </a:r>
              <a:endParaRPr sz="2100" b="1" kern="0" dirty="0">
                <a:solidFill>
                  <a:srgbClr val="FFFFFF"/>
                </a:solidFill>
                <a:latin typeface="Calibri"/>
                <a:ea typeface="Calibri"/>
                <a:cs typeface="Calibri"/>
                <a:sym typeface="Calibri"/>
              </a:endParaRPr>
            </a:p>
          </p:txBody>
        </p:sp>
      </p:grpSp>
      <p:grpSp>
        <p:nvGrpSpPr>
          <p:cNvPr id="176" name="Google Shape;176;p25"/>
          <p:cNvGrpSpPr/>
          <p:nvPr/>
        </p:nvGrpSpPr>
        <p:grpSpPr>
          <a:xfrm>
            <a:off x="333351" y="1965901"/>
            <a:ext cx="8560015" cy="917101"/>
            <a:chOff x="-9739" y="420"/>
            <a:chExt cx="8560015" cy="1222801"/>
          </a:xfrm>
        </p:grpSpPr>
        <p:sp>
          <p:nvSpPr>
            <p:cNvPr id="177" name="Google Shape;177;p25"/>
            <p:cNvSpPr/>
            <p:nvPr/>
          </p:nvSpPr>
          <p:spPr>
            <a:xfrm rot="10800000">
              <a:off x="-24" y="421"/>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2000" kern="0" dirty="0">
                <a:solidFill>
                  <a:srgbClr val="000000"/>
                </a:solidFill>
                <a:latin typeface="Arial"/>
                <a:cs typeface="Arial"/>
                <a:sym typeface="Arial"/>
              </a:endParaRPr>
            </a:p>
          </p:txBody>
        </p:sp>
        <p:sp>
          <p:nvSpPr>
            <p:cNvPr id="178" name="Google Shape;178;p25"/>
            <p:cNvSpPr/>
            <p:nvPr/>
          </p:nvSpPr>
          <p:spPr>
            <a:xfrm>
              <a:off x="-9739" y="420"/>
              <a:ext cx="8559900" cy="664800"/>
            </a:xfrm>
            <a:prstGeom prst="rect">
              <a:avLst/>
            </a:prstGeom>
            <a:noFill/>
            <a:ln>
              <a:noFill/>
            </a:ln>
          </p:spPr>
          <p:txBody>
            <a:bodyPr spcFirstLastPara="1" wrap="square" lIns="177800" tIns="177800" rIns="177800" bIns="177800" anchor="ctr" anchorCtr="0">
              <a:noAutofit/>
            </a:bodyPr>
            <a:lstStyle/>
            <a:p>
              <a:pPr algn="ctr" defTabSz="914400">
                <a:lnSpc>
                  <a:spcPct val="90000"/>
                </a:lnSpc>
                <a:buClr>
                  <a:srgbClr val="000000"/>
                </a:buClr>
                <a:buSzPts val="1100"/>
              </a:pPr>
              <a:r>
                <a:rPr lang="en" sz="2000" b="1" kern="0">
                  <a:solidFill>
                    <a:srgbClr val="FFFFFF"/>
                  </a:solidFill>
                  <a:latin typeface="Calibri"/>
                  <a:ea typeface="Calibri"/>
                  <a:cs typeface="Calibri"/>
                  <a:sym typeface="Calibri"/>
                </a:rPr>
                <a:t>Tax Code &amp; Direct Spending Programs Do Too Little to Advance Equity </a:t>
              </a:r>
              <a:endParaRPr sz="2000" b="1" kern="0" dirty="0">
                <a:solidFill>
                  <a:srgbClr val="FFFFFF"/>
                </a:solidFill>
                <a:latin typeface="Calibri"/>
                <a:ea typeface="Calibri"/>
                <a:cs typeface="Calibri"/>
                <a:sym typeface="Calibri"/>
              </a:endParaRPr>
            </a:p>
          </p:txBody>
        </p:sp>
      </p:grpSp>
      <p:grpSp>
        <p:nvGrpSpPr>
          <p:cNvPr id="179" name="Google Shape;179;p25"/>
          <p:cNvGrpSpPr/>
          <p:nvPr/>
        </p:nvGrpSpPr>
        <p:grpSpPr>
          <a:xfrm>
            <a:off x="333361" y="3799882"/>
            <a:ext cx="8550324" cy="917100"/>
            <a:chOff x="-24" y="421"/>
            <a:chExt cx="8550324" cy="1222800"/>
          </a:xfrm>
        </p:grpSpPr>
        <p:sp>
          <p:nvSpPr>
            <p:cNvPr id="180" name="Google Shape;180;p25"/>
            <p:cNvSpPr/>
            <p:nvPr/>
          </p:nvSpPr>
          <p:spPr>
            <a:xfrm rot="10800000">
              <a:off x="-24" y="421"/>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181" name="Google Shape;181;p25"/>
            <p:cNvSpPr/>
            <p:nvPr/>
          </p:nvSpPr>
          <p:spPr>
            <a:xfrm>
              <a:off x="0" y="568"/>
              <a:ext cx="8550300" cy="794400"/>
            </a:xfrm>
            <a:prstGeom prst="rect">
              <a:avLst/>
            </a:prstGeom>
            <a:solidFill>
              <a:srgbClr val="92CCDC"/>
            </a:solidFill>
            <a:ln>
              <a:noFill/>
            </a:ln>
          </p:spPr>
          <p:txBody>
            <a:bodyPr spcFirstLastPara="1" wrap="square" lIns="177800" tIns="177800" rIns="177800" bIns="177800" anchor="ctr" anchorCtr="0">
              <a:noAutofit/>
            </a:bodyPr>
            <a:lstStyle/>
            <a:p>
              <a:pPr algn="ctr" defTabSz="914400">
                <a:lnSpc>
                  <a:spcPct val="90000"/>
                </a:lnSpc>
                <a:buClr>
                  <a:srgbClr val="000000"/>
                </a:buClr>
              </a:pPr>
              <a:r>
                <a:rPr lang="en" sz="2100" b="1" kern="0">
                  <a:solidFill>
                    <a:srgbClr val="FFFFFF"/>
                  </a:solidFill>
                  <a:latin typeface="Calibri"/>
                  <a:ea typeface="Calibri"/>
                  <a:cs typeface="Calibri"/>
                  <a:sym typeface="Calibri"/>
                </a:rPr>
                <a:t>A Policy Framework For Advancing Equity Through Refundable Tax Credits </a:t>
              </a:r>
              <a:endParaRPr sz="2100" b="1" kern="0" dirty="0">
                <a:solidFill>
                  <a:srgbClr val="FFFFFF"/>
                </a:solidFill>
                <a:latin typeface="Calibri"/>
                <a:ea typeface="Calibri"/>
                <a:cs typeface="Calibri"/>
                <a:sym typeface="Calibri"/>
              </a:endParaRPr>
            </a:p>
          </p:txBody>
        </p:sp>
      </p:grpSp>
      <p:sp>
        <p:nvSpPr>
          <p:cNvPr id="13" name="Rectangle 6">
            <a:extLst>
              <a:ext uri="{FF2B5EF4-FFF2-40B4-BE49-F238E27FC236}">
                <a16:creationId xmlns:a16="http://schemas.microsoft.com/office/drawing/2014/main" id="{5DBB6CAD-B7E2-4B13-BF5B-F56C7A9BA7EC}"/>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19</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698" y="1566981"/>
            <a:ext cx="5088685" cy="5003800"/>
          </a:xfrm>
        </p:spPr>
        <p:txBody>
          <a:bodyPr>
            <a:noAutofit/>
          </a:bodyPr>
          <a:lstStyle/>
          <a:p>
            <a:pPr marL="0" indent="0">
              <a:spcBef>
                <a:spcPts val="0"/>
              </a:spcBef>
              <a:spcAft>
                <a:spcPts val="1200"/>
              </a:spcAft>
              <a:buNone/>
            </a:pPr>
            <a:r>
              <a:rPr lang="en-US" sz="1600" i="1" dirty="0"/>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p>
          <a:p>
            <a:pPr marL="0" indent="0">
              <a:spcBef>
                <a:spcPts val="0"/>
              </a:spcBef>
              <a:spcAft>
                <a:spcPts val="600"/>
              </a:spcAft>
              <a:buNone/>
            </a:pPr>
            <a:r>
              <a:rPr lang="en-US" sz="1600" i="1" dirty="0"/>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p>
        </p:txBody>
      </p:sp>
      <p:sp>
        <p:nvSpPr>
          <p:cNvPr id="4" name="Rectangle 4">
            <a:extLst>
              <a:ext uri="{FF2B5EF4-FFF2-40B4-BE49-F238E27FC236}">
                <a16:creationId xmlns:a16="http://schemas.microsoft.com/office/drawing/2014/main" id="{26547D0D-0FBE-44EF-A4A6-AB1B0D116FFB}"/>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0" name="TextBox 9">
            <a:extLst>
              <a:ext uri="{FF2B5EF4-FFF2-40B4-BE49-F238E27FC236}">
                <a16:creationId xmlns:a16="http://schemas.microsoft.com/office/drawing/2014/main" id="{24BDAF22-2D40-409A-9F70-B0BCE4B1ED70}"/>
              </a:ext>
            </a:extLst>
          </p:cNvPr>
          <p:cNvSpPr txBox="1"/>
          <p:nvPr/>
        </p:nvSpPr>
        <p:spPr>
          <a:xfrm>
            <a:off x="200025" y="180975"/>
            <a:ext cx="8724900" cy="1600438"/>
          </a:xfrm>
          <a:prstGeom prst="rect">
            <a:avLst/>
          </a:prstGeom>
          <a:noFill/>
        </p:spPr>
        <p:txBody>
          <a:bodyPr wrap="square" rtlCol="0">
            <a:spAutoFit/>
          </a:bodyPr>
          <a:lstStyle/>
          <a:p>
            <a:r>
              <a:rPr lang="en-US" sz="1600" i="1" dirty="0">
                <a:solidFill>
                  <a:srgbClr val="58585B"/>
                </a:solidFill>
                <a:latin typeface="Helvetica" panose="020B0604020202020204" pitchFamily="34" charset="0"/>
                <a:cs typeface="Helvetica" panose="020B0604020202020204" pitchFamily="34" charset="0"/>
              </a:rPr>
              <a:t>RESULTS is a movement of passionate, committed everyday people. Together we use our voices to influence political decisions that will bring an end to poverty. Poverty cannot end as long as oppression exists. We commit to opposing all forms of oppression, including racism, classism, colonialism, white saviorism, sexism, homophobia, transphobia, ableism, xenophobia, and religious discrimination. </a:t>
            </a:r>
          </a:p>
          <a:p>
            <a:endParaRPr lang="en-US" dirty="0"/>
          </a:p>
        </p:txBody>
      </p:sp>
      <p:sp>
        <p:nvSpPr>
          <p:cNvPr id="11" name="TextBox 10">
            <a:extLst>
              <a:ext uri="{FF2B5EF4-FFF2-40B4-BE49-F238E27FC236}">
                <a16:creationId xmlns:a16="http://schemas.microsoft.com/office/drawing/2014/main" id="{0B09734E-6DB4-4946-9B4F-4B255CE107F9}"/>
              </a:ext>
            </a:extLst>
          </p:cNvPr>
          <p:cNvSpPr txBox="1"/>
          <p:nvPr/>
        </p:nvSpPr>
        <p:spPr>
          <a:xfrm>
            <a:off x="204698" y="4773434"/>
            <a:ext cx="8801100" cy="1600438"/>
          </a:xfrm>
          <a:prstGeom prst="rect">
            <a:avLst/>
          </a:prstGeom>
          <a:noFill/>
        </p:spPr>
        <p:txBody>
          <a:bodyPr wrap="square" rtlCol="0" anchor="t">
            <a:spAutoFit/>
          </a:bodyPr>
          <a:lstStyle/>
          <a:p>
            <a:r>
              <a:rPr lang="en-US" sz="1600" i="1" dirty="0">
                <a:solidFill>
                  <a:srgbClr val="58585B"/>
                </a:solidFill>
                <a:latin typeface="Helvetica"/>
                <a:cs typeface="Helvetica"/>
              </a:rPr>
              <a:t>There are no saviors — only partners, advocates, and allies. We agree to help make the RESULTS movement a respectful, inclusive space.</a:t>
            </a:r>
          </a:p>
          <a:p>
            <a:endParaRPr lang="en-US" sz="1600" i="1" dirty="0">
              <a:solidFill>
                <a:srgbClr val="58585B"/>
              </a:solidFill>
              <a:latin typeface="Helvetica"/>
              <a:cs typeface="Helvetica"/>
            </a:endParaRPr>
          </a:p>
          <a:p>
            <a:pPr algn="ctr"/>
            <a:r>
              <a:rPr lang="en-US" sz="1600" dirty="0">
                <a:solidFill>
                  <a:srgbClr val="58585B"/>
                </a:solidFill>
                <a:latin typeface="Helvetica"/>
                <a:cs typeface="Helvetica"/>
              </a:rPr>
              <a:t>Find all our anti-oppression resources at: </a:t>
            </a:r>
            <a:r>
              <a:rPr lang="en-US" sz="1600" dirty="0">
                <a:latin typeface="Helvetica"/>
                <a:ea typeface="+mn-lt"/>
                <a:cs typeface="+mn-lt"/>
                <a:hlinkClick r:id="rId3"/>
              </a:rPr>
              <a:t>https://results.org/volunteers/anti-oppression/</a:t>
            </a:r>
            <a:r>
              <a:rPr lang="en-US" sz="1600" dirty="0">
                <a:latin typeface="Helvetica"/>
                <a:ea typeface="+mn-lt"/>
                <a:cs typeface="+mn-lt"/>
              </a:rPr>
              <a:t> </a:t>
            </a:r>
            <a:endParaRPr lang="en-US" sz="1600" i="1" dirty="0">
              <a:latin typeface="Helvetica"/>
              <a:ea typeface="+mn-lt"/>
              <a:cs typeface="+mn-lt"/>
            </a:endParaRPr>
          </a:p>
          <a:p>
            <a:endParaRPr lang="en-US" sz="1600" i="1" dirty="0">
              <a:solidFill>
                <a:srgbClr val="58585B"/>
              </a:solidFill>
              <a:latin typeface="Helvetica"/>
              <a:cs typeface="Helvetica"/>
            </a:endParaRPr>
          </a:p>
          <a:p>
            <a:endParaRPr lang="en-US" dirty="0">
              <a:cs typeface="Calibri"/>
            </a:endParaRPr>
          </a:p>
        </p:txBody>
      </p:sp>
      <p:pic>
        <p:nvPicPr>
          <p:cNvPr id="13" name="Picture 12">
            <a:extLst>
              <a:ext uri="{FF2B5EF4-FFF2-40B4-BE49-F238E27FC236}">
                <a16:creationId xmlns:a16="http://schemas.microsoft.com/office/drawing/2014/main" id="{024FB1DE-8BFC-41AC-BCDE-14CA10A9F7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7877" y="1371363"/>
            <a:ext cx="3423839" cy="3158886"/>
          </a:xfrm>
          <a:prstGeom prst="rect">
            <a:avLst/>
          </a:prstGeom>
        </p:spPr>
      </p:pic>
    </p:spTree>
    <p:extLst>
      <p:ext uri="{BB962C8B-B14F-4D97-AF65-F5344CB8AC3E}">
        <p14:creationId xmlns:p14="http://schemas.microsoft.com/office/powerpoint/2010/main" val="2709346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11700" y="936200"/>
            <a:ext cx="8520600" cy="572700"/>
          </a:xfrm>
          <a:prstGeom prst="rect">
            <a:avLst/>
          </a:prstGeom>
        </p:spPr>
        <p:txBody>
          <a:bodyPr spcFirstLastPara="1" wrap="square" lIns="91425" tIns="91425" rIns="91425" bIns="91425" anchor="t" anchorCtr="0">
            <a:noAutofit/>
          </a:bodyPr>
          <a:lstStyle/>
          <a:p>
            <a:pPr algn="ctr"/>
            <a:r>
              <a:rPr lang="en" sz="3600">
                <a:solidFill>
                  <a:srgbClr val="7F7F7F"/>
                </a:solidFill>
                <a:latin typeface="Calibri"/>
                <a:ea typeface="Calibri"/>
                <a:cs typeface="Calibri"/>
                <a:sym typeface="Calibri"/>
              </a:rPr>
              <a:t>Opportunities &amp; Challenges For Advancing Equity Through Refundable Tax Credits </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sp>
        <p:nvSpPr>
          <p:cNvPr id="187" name="Google Shape;187;p26"/>
          <p:cNvSpPr txBox="1">
            <a:spLocks noGrp="1"/>
          </p:cNvSpPr>
          <p:nvPr>
            <p:ph type="body" idx="1"/>
          </p:nvPr>
        </p:nvSpPr>
        <p:spPr>
          <a:xfrm>
            <a:off x="311700" y="2463525"/>
            <a:ext cx="8520600" cy="2847300"/>
          </a:xfrm>
          <a:prstGeom prst="rect">
            <a:avLst/>
          </a:prstGeom>
        </p:spPr>
        <p:txBody>
          <a:bodyPr spcFirstLastPara="1" wrap="square" lIns="91425" tIns="91425" rIns="91425" bIns="91425" anchor="t" anchorCtr="0">
            <a:noAutofit/>
          </a:bodyPr>
          <a:lstStyle/>
          <a:p>
            <a:pPr indent="-387350">
              <a:buClr>
                <a:schemeClr val="accent5"/>
              </a:buClr>
              <a:buSzPts val="2500"/>
              <a:buFont typeface="Calibri"/>
              <a:buChar char="●"/>
            </a:pPr>
            <a:r>
              <a:rPr lang="en" sz="2500">
                <a:latin typeface="Calibri"/>
                <a:ea typeface="Calibri"/>
                <a:cs typeface="Calibri"/>
                <a:sym typeface="Calibri"/>
              </a:rPr>
              <a:t>Tax credits like the EITC &amp; CTC increase economic equity, particularly for women, households of color, &amp; women of color</a:t>
            </a:r>
            <a:endParaRPr sz="2500" dirty="0">
              <a:latin typeface="Calibri"/>
              <a:ea typeface="Calibri"/>
              <a:cs typeface="Calibri"/>
              <a:sym typeface="Calibri"/>
            </a:endParaRPr>
          </a:p>
          <a:p>
            <a:pPr indent="0">
              <a:spcBef>
                <a:spcPts val="1600"/>
              </a:spcBef>
              <a:buNone/>
            </a:pPr>
            <a:endParaRPr sz="3000" dirty="0">
              <a:latin typeface="Calibri"/>
              <a:ea typeface="Calibri"/>
              <a:cs typeface="Calibri"/>
              <a:sym typeface="Calibri"/>
            </a:endParaRPr>
          </a:p>
          <a:p>
            <a:pPr marL="0" indent="0">
              <a:spcBef>
                <a:spcPts val="1600"/>
              </a:spcBef>
              <a:buNone/>
            </a:pPr>
            <a:endParaRPr sz="3000" dirty="0">
              <a:latin typeface="Calibri"/>
              <a:ea typeface="Calibri"/>
              <a:cs typeface="Calibri"/>
              <a:sym typeface="Calibri"/>
            </a:endParaRPr>
          </a:p>
          <a:p>
            <a:pPr marL="914400" indent="0">
              <a:spcBef>
                <a:spcPts val="1600"/>
              </a:spcBef>
              <a:spcAft>
                <a:spcPts val="1600"/>
              </a:spcAft>
              <a:buNone/>
            </a:pPr>
            <a:endParaRPr dirty="0"/>
          </a:p>
        </p:txBody>
      </p:sp>
      <p:sp>
        <p:nvSpPr>
          <p:cNvPr id="5" name="Rectangle 6">
            <a:extLst>
              <a:ext uri="{FF2B5EF4-FFF2-40B4-BE49-F238E27FC236}">
                <a16:creationId xmlns:a16="http://schemas.microsoft.com/office/drawing/2014/main" id="{71527EE5-B04A-49AA-BAF0-DB87F568DFC8}"/>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20</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311700" y="936200"/>
            <a:ext cx="8520600" cy="572700"/>
          </a:xfrm>
          <a:prstGeom prst="rect">
            <a:avLst/>
          </a:prstGeom>
        </p:spPr>
        <p:txBody>
          <a:bodyPr spcFirstLastPara="1" wrap="square" lIns="91425" tIns="91425" rIns="91425" bIns="91425" anchor="t" anchorCtr="0">
            <a:noAutofit/>
          </a:bodyPr>
          <a:lstStyle/>
          <a:p>
            <a:pPr algn="ctr"/>
            <a:r>
              <a:rPr lang="en" sz="3600">
                <a:solidFill>
                  <a:srgbClr val="7F7F7F"/>
                </a:solidFill>
                <a:latin typeface="Calibri"/>
                <a:ea typeface="Calibri"/>
                <a:cs typeface="Calibri"/>
                <a:sym typeface="Calibri"/>
              </a:rPr>
              <a:t>The Potential For Advancing Equity Through Refundable Tax Credits</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sp>
        <p:nvSpPr>
          <p:cNvPr id="194" name="Google Shape;194;p27"/>
          <p:cNvSpPr txBox="1">
            <a:spLocks noGrp="1"/>
          </p:cNvSpPr>
          <p:nvPr>
            <p:ph type="body" idx="1"/>
          </p:nvPr>
        </p:nvSpPr>
        <p:spPr>
          <a:xfrm>
            <a:off x="311700" y="2463525"/>
            <a:ext cx="8520600" cy="2847300"/>
          </a:xfrm>
          <a:prstGeom prst="rect">
            <a:avLst/>
          </a:prstGeom>
        </p:spPr>
        <p:txBody>
          <a:bodyPr spcFirstLastPara="1" wrap="square" lIns="91425" tIns="91425" rIns="91425" bIns="91425" anchor="t" anchorCtr="0">
            <a:noAutofit/>
          </a:bodyPr>
          <a:lstStyle/>
          <a:p>
            <a:pPr marL="0" indent="0">
              <a:buNone/>
            </a:pPr>
            <a:r>
              <a:rPr lang="en" sz="2200">
                <a:latin typeface="Calibri"/>
                <a:ea typeface="Calibri"/>
                <a:cs typeface="Calibri"/>
                <a:sym typeface="Calibri"/>
              </a:rPr>
              <a:t>Refundable Tax Credits: </a:t>
            </a:r>
            <a:endParaRPr sz="2200" dirty="0">
              <a:latin typeface="Calibri"/>
              <a:ea typeface="Calibri"/>
              <a:cs typeface="Calibri"/>
              <a:sym typeface="Calibri"/>
            </a:endParaRPr>
          </a:p>
          <a:p>
            <a:pPr indent="-368300">
              <a:spcBef>
                <a:spcPts val="1600"/>
              </a:spcBef>
              <a:buClr>
                <a:srgbClr val="2C8FA1"/>
              </a:buClr>
              <a:buSzPts val="2200"/>
              <a:buFont typeface="Calibri"/>
              <a:buChar char="●"/>
            </a:pPr>
            <a:r>
              <a:rPr lang="en" sz="2200">
                <a:latin typeface="Calibri"/>
                <a:ea typeface="Calibri"/>
                <a:cs typeface="Calibri"/>
                <a:sym typeface="Calibri"/>
              </a:rPr>
              <a:t>Facilitate flexibility &amp; purchasing power</a:t>
            </a:r>
            <a:endParaRPr sz="2200" dirty="0">
              <a:latin typeface="Calibri"/>
              <a:ea typeface="Calibri"/>
              <a:cs typeface="Calibri"/>
              <a:sym typeface="Calibri"/>
            </a:endParaRPr>
          </a:p>
          <a:p>
            <a:pPr indent="-368300">
              <a:buClr>
                <a:srgbClr val="2C8FA1"/>
              </a:buClr>
              <a:buSzPts val="2200"/>
              <a:buFont typeface="Calibri"/>
              <a:buChar char="●"/>
            </a:pPr>
            <a:r>
              <a:rPr lang="en" sz="2200">
                <a:latin typeface="Calibri"/>
                <a:ea typeface="Calibri"/>
                <a:cs typeface="Calibri"/>
                <a:sym typeface="Calibri"/>
              </a:rPr>
              <a:t>Have a track record of reaching families</a:t>
            </a:r>
            <a:endParaRPr sz="2200" dirty="0">
              <a:latin typeface="Calibri"/>
              <a:ea typeface="Calibri"/>
              <a:cs typeface="Calibri"/>
              <a:sym typeface="Calibri"/>
            </a:endParaRPr>
          </a:p>
          <a:p>
            <a:pPr indent="-368300">
              <a:buClr>
                <a:srgbClr val="2C8FA1"/>
              </a:buClr>
              <a:buSzPts val="2200"/>
              <a:buFont typeface="Calibri"/>
              <a:buChar char="●"/>
            </a:pPr>
            <a:r>
              <a:rPr lang="en" sz="2200">
                <a:latin typeface="Calibri"/>
                <a:ea typeface="Calibri"/>
                <a:cs typeface="Calibri"/>
                <a:sym typeface="Calibri"/>
              </a:rPr>
              <a:t>Are responsive to need</a:t>
            </a:r>
            <a:endParaRPr sz="2200" dirty="0">
              <a:latin typeface="Calibri"/>
              <a:ea typeface="Calibri"/>
              <a:cs typeface="Calibri"/>
              <a:sym typeface="Calibri"/>
            </a:endParaRPr>
          </a:p>
          <a:p>
            <a:pPr marL="914400" indent="0">
              <a:spcBef>
                <a:spcPts val="1600"/>
              </a:spcBef>
              <a:spcAft>
                <a:spcPts val="1600"/>
              </a:spcAft>
              <a:buNone/>
            </a:pPr>
            <a:endParaRPr dirty="0"/>
          </a:p>
        </p:txBody>
      </p:sp>
      <p:sp>
        <p:nvSpPr>
          <p:cNvPr id="5" name="Rectangle 6">
            <a:extLst>
              <a:ext uri="{FF2B5EF4-FFF2-40B4-BE49-F238E27FC236}">
                <a16:creationId xmlns:a16="http://schemas.microsoft.com/office/drawing/2014/main" id="{E77AD982-F760-4A96-BE55-B06784266448}"/>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21</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311700" y="936200"/>
            <a:ext cx="8520600" cy="572700"/>
          </a:xfrm>
          <a:prstGeom prst="rect">
            <a:avLst/>
          </a:prstGeom>
        </p:spPr>
        <p:txBody>
          <a:bodyPr spcFirstLastPara="1" wrap="square" lIns="91425" tIns="91425" rIns="91425" bIns="91425" anchor="t" anchorCtr="0">
            <a:noAutofit/>
          </a:bodyPr>
          <a:lstStyle/>
          <a:p>
            <a:pPr algn="ctr"/>
            <a:r>
              <a:rPr lang="en" sz="3600">
                <a:solidFill>
                  <a:srgbClr val="7F7F7F"/>
                </a:solidFill>
                <a:latin typeface="Calibri"/>
                <a:ea typeface="Calibri"/>
                <a:cs typeface="Calibri"/>
                <a:sym typeface="Calibri"/>
              </a:rPr>
              <a:t>Challenges &amp; Limitations of Refundable Tax Credits To Advance Equity</a:t>
            </a:r>
            <a:endParaRPr sz="3600" dirty="0">
              <a:solidFill>
                <a:srgbClr val="7F7F7F"/>
              </a:solidFill>
              <a:latin typeface="Calibri"/>
              <a:ea typeface="Calibri"/>
              <a:cs typeface="Calibri"/>
              <a:sym typeface="Calibri"/>
            </a:endParaRPr>
          </a:p>
          <a:p>
            <a:pPr algn="ctr"/>
            <a:endParaRPr sz="3200" dirty="0">
              <a:solidFill>
                <a:srgbClr val="7F7F7F"/>
              </a:solidFill>
              <a:latin typeface="Calibri"/>
              <a:ea typeface="Calibri"/>
              <a:cs typeface="Calibri"/>
              <a:sym typeface="Calibri"/>
            </a:endParaRPr>
          </a:p>
          <a:p>
            <a:endParaRPr dirty="0"/>
          </a:p>
        </p:txBody>
      </p:sp>
      <p:sp>
        <p:nvSpPr>
          <p:cNvPr id="201" name="Google Shape;201;p28"/>
          <p:cNvSpPr txBox="1">
            <a:spLocks noGrp="1"/>
          </p:cNvSpPr>
          <p:nvPr>
            <p:ph type="body" idx="1"/>
          </p:nvPr>
        </p:nvSpPr>
        <p:spPr>
          <a:xfrm>
            <a:off x="311700" y="2463525"/>
            <a:ext cx="8520600" cy="2847300"/>
          </a:xfrm>
          <a:prstGeom prst="rect">
            <a:avLst/>
          </a:prstGeom>
        </p:spPr>
        <p:txBody>
          <a:bodyPr spcFirstLastPara="1" wrap="square" lIns="91425" tIns="91425" rIns="91425" bIns="91425" anchor="t" anchorCtr="0">
            <a:noAutofit/>
          </a:bodyPr>
          <a:lstStyle/>
          <a:p>
            <a:pPr indent="-368300">
              <a:buClr>
                <a:schemeClr val="accent5"/>
              </a:buClr>
              <a:buSzPts val="2200"/>
              <a:buFont typeface="Calibri"/>
              <a:buChar char="●"/>
            </a:pPr>
            <a:r>
              <a:rPr lang="en" sz="2200">
                <a:latin typeface="Calibri"/>
                <a:ea typeface="Calibri"/>
                <a:cs typeface="Calibri"/>
                <a:sym typeface="Calibri"/>
              </a:rPr>
              <a:t>Requiring earned income has equity implications</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Level of complexity can affect access</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Timing of benefits should work with families’ economic realities</a:t>
            </a:r>
            <a:endParaRPr sz="2200" dirty="0">
              <a:latin typeface="Calibri"/>
              <a:ea typeface="Calibri"/>
              <a:cs typeface="Calibri"/>
              <a:sym typeface="Calibri"/>
            </a:endParaRPr>
          </a:p>
          <a:p>
            <a:pPr marL="914400" indent="0">
              <a:spcBef>
                <a:spcPts val="1600"/>
              </a:spcBef>
              <a:spcAft>
                <a:spcPts val="1600"/>
              </a:spcAft>
              <a:buNone/>
            </a:pPr>
            <a:endParaRPr dirty="0"/>
          </a:p>
        </p:txBody>
      </p:sp>
      <p:sp>
        <p:nvSpPr>
          <p:cNvPr id="5" name="Rectangle 6">
            <a:extLst>
              <a:ext uri="{FF2B5EF4-FFF2-40B4-BE49-F238E27FC236}">
                <a16:creationId xmlns:a16="http://schemas.microsoft.com/office/drawing/2014/main" id="{E1A61E61-77A9-40B5-A21D-3A512174F65D}"/>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22</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722313" y="1155245"/>
            <a:ext cx="7772400" cy="562800"/>
          </a:xfrm>
          <a:prstGeom prst="rect">
            <a:avLst/>
          </a:prstGeom>
          <a:noFill/>
          <a:ln>
            <a:noFill/>
          </a:ln>
        </p:spPr>
        <p:txBody>
          <a:bodyPr spcFirstLastPara="1" wrap="square" lIns="91425" tIns="45700" rIns="91425" bIns="45700" anchor="t" anchorCtr="0">
            <a:noAutofit/>
          </a:bodyPr>
          <a:lstStyle/>
          <a:p>
            <a:pPr algn="ctr">
              <a:buClr>
                <a:srgbClr val="7F7F7F"/>
              </a:buClr>
            </a:pPr>
            <a:r>
              <a:rPr lang="en" b="0">
                <a:solidFill>
                  <a:srgbClr val="7F7F7F"/>
                </a:solidFill>
              </a:rPr>
              <a:t>Overview</a:t>
            </a:r>
            <a:endParaRPr dirty="0">
              <a:solidFill>
                <a:srgbClr val="7F7F7F"/>
              </a:solidFill>
            </a:endParaRPr>
          </a:p>
        </p:txBody>
      </p:sp>
      <p:grpSp>
        <p:nvGrpSpPr>
          <p:cNvPr id="210" name="Google Shape;210;p29"/>
          <p:cNvGrpSpPr/>
          <p:nvPr/>
        </p:nvGrpSpPr>
        <p:grpSpPr>
          <a:xfrm>
            <a:off x="343074" y="2882891"/>
            <a:ext cx="8550324" cy="917100"/>
            <a:chOff x="-24" y="1211150"/>
            <a:chExt cx="8550324" cy="1222800"/>
          </a:xfrm>
        </p:grpSpPr>
        <p:sp>
          <p:nvSpPr>
            <p:cNvPr id="211" name="Google Shape;211;p29"/>
            <p:cNvSpPr/>
            <p:nvPr/>
          </p:nvSpPr>
          <p:spPr>
            <a:xfrm rot="10800000">
              <a:off x="-24" y="1211150"/>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212" name="Google Shape;212;p29"/>
            <p:cNvSpPr/>
            <p:nvPr/>
          </p:nvSpPr>
          <p:spPr>
            <a:xfrm>
              <a:off x="0" y="1211297"/>
              <a:ext cx="8550300" cy="794400"/>
            </a:xfrm>
            <a:prstGeom prst="rect">
              <a:avLst/>
            </a:prstGeom>
            <a:solidFill>
              <a:srgbClr val="92CCDC"/>
            </a:solidFill>
            <a:ln>
              <a:noFill/>
            </a:ln>
          </p:spPr>
          <p:txBody>
            <a:bodyPr spcFirstLastPara="1" wrap="square" lIns="177800" tIns="177800" rIns="177800" bIns="177800" anchor="ctr" anchorCtr="0">
              <a:noAutofit/>
            </a:bodyPr>
            <a:lstStyle/>
            <a:p>
              <a:pPr algn="ctr" defTabSz="914400">
                <a:lnSpc>
                  <a:spcPct val="90000"/>
                </a:lnSpc>
                <a:buClr>
                  <a:srgbClr val="000000"/>
                </a:buClr>
              </a:pPr>
              <a:r>
                <a:rPr lang="en" b="1" kern="0">
                  <a:solidFill>
                    <a:srgbClr val="FFFFFF"/>
                  </a:solidFill>
                  <a:latin typeface="Calibri"/>
                  <a:ea typeface="Calibri"/>
                  <a:cs typeface="Calibri"/>
                  <a:sym typeface="Calibri"/>
                </a:rPr>
                <a:t>Opportunities &amp; Challenges For Advancing Equity Through Refundable Tax Credits</a:t>
              </a:r>
              <a:endParaRPr b="1" kern="0" dirty="0">
                <a:solidFill>
                  <a:srgbClr val="FFFFFF"/>
                </a:solidFill>
                <a:latin typeface="Calibri"/>
                <a:ea typeface="Calibri"/>
                <a:cs typeface="Calibri"/>
                <a:sym typeface="Calibri"/>
              </a:endParaRPr>
            </a:p>
          </p:txBody>
        </p:sp>
      </p:grpSp>
      <p:grpSp>
        <p:nvGrpSpPr>
          <p:cNvPr id="213" name="Google Shape;213;p29"/>
          <p:cNvGrpSpPr/>
          <p:nvPr/>
        </p:nvGrpSpPr>
        <p:grpSpPr>
          <a:xfrm>
            <a:off x="333351" y="1965901"/>
            <a:ext cx="8560015" cy="917101"/>
            <a:chOff x="-9739" y="420"/>
            <a:chExt cx="8560015" cy="1222801"/>
          </a:xfrm>
        </p:grpSpPr>
        <p:sp>
          <p:nvSpPr>
            <p:cNvPr id="214" name="Google Shape;214;p29"/>
            <p:cNvSpPr/>
            <p:nvPr/>
          </p:nvSpPr>
          <p:spPr>
            <a:xfrm rot="10800000">
              <a:off x="-24" y="421"/>
              <a:ext cx="8550300" cy="1222800"/>
            </a:xfrm>
            <a:prstGeom prst="upArrowCallout">
              <a:avLst>
                <a:gd name="adj1" fmla="val 25000"/>
                <a:gd name="adj2" fmla="val 25000"/>
                <a:gd name="adj3" fmla="val 25000"/>
                <a:gd name="adj4" fmla="val 64977"/>
              </a:avLst>
            </a:prstGeom>
            <a:solidFill>
              <a:srgbClr val="92CC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215" name="Google Shape;215;p29"/>
            <p:cNvSpPr/>
            <p:nvPr/>
          </p:nvSpPr>
          <p:spPr>
            <a:xfrm>
              <a:off x="-9739" y="420"/>
              <a:ext cx="8559900" cy="664800"/>
            </a:xfrm>
            <a:prstGeom prst="rect">
              <a:avLst/>
            </a:prstGeom>
            <a:noFill/>
            <a:ln>
              <a:noFill/>
            </a:ln>
          </p:spPr>
          <p:txBody>
            <a:bodyPr spcFirstLastPara="1" wrap="square" lIns="177800" tIns="177800" rIns="177800" bIns="177800" anchor="ctr" anchorCtr="0">
              <a:noAutofit/>
            </a:bodyPr>
            <a:lstStyle/>
            <a:p>
              <a:pPr algn="ctr" defTabSz="914400">
                <a:lnSpc>
                  <a:spcPct val="90000"/>
                </a:lnSpc>
                <a:buClr>
                  <a:srgbClr val="000000"/>
                </a:buClr>
                <a:buSzPts val="1100"/>
              </a:pPr>
              <a:r>
                <a:rPr lang="en" sz="2000" b="1" kern="0">
                  <a:solidFill>
                    <a:srgbClr val="FFFFFF"/>
                  </a:solidFill>
                  <a:latin typeface="Calibri"/>
                  <a:ea typeface="Calibri"/>
                  <a:cs typeface="Calibri"/>
                  <a:sym typeface="Calibri"/>
                </a:rPr>
                <a:t>Tax Code &amp; Direct Spending Programs Do Too Little to Advance Equity</a:t>
              </a:r>
              <a:r>
                <a:rPr lang="en" sz="2200" b="1" kern="0">
                  <a:solidFill>
                    <a:srgbClr val="FFFFFF"/>
                  </a:solidFill>
                  <a:latin typeface="Calibri"/>
                  <a:ea typeface="Calibri"/>
                  <a:cs typeface="Calibri"/>
                  <a:sym typeface="Calibri"/>
                </a:rPr>
                <a:t> </a:t>
              </a:r>
              <a:endParaRPr sz="2200" b="1" kern="0" dirty="0">
                <a:solidFill>
                  <a:srgbClr val="FFFFFF"/>
                </a:solidFill>
                <a:latin typeface="Calibri"/>
                <a:ea typeface="Calibri"/>
                <a:cs typeface="Calibri"/>
                <a:sym typeface="Calibri"/>
              </a:endParaRPr>
            </a:p>
          </p:txBody>
        </p:sp>
      </p:grpSp>
      <p:grpSp>
        <p:nvGrpSpPr>
          <p:cNvPr id="216" name="Google Shape;216;p29"/>
          <p:cNvGrpSpPr/>
          <p:nvPr/>
        </p:nvGrpSpPr>
        <p:grpSpPr>
          <a:xfrm>
            <a:off x="333361" y="3799882"/>
            <a:ext cx="8550324" cy="917100"/>
            <a:chOff x="-24" y="421"/>
            <a:chExt cx="8550324" cy="1222800"/>
          </a:xfrm>
        </p:grpSpPr>
        <p:sp>
          <p:nvSpPr>
            <p:cNvPr id="217" name="Google Shape;217;p29"/>
            <p:cNvSpPr/>
            <p:nvPr/>
          </p:nvSpPr>
          <p:spPr>
            <a:xfrm rot="10800000">
              <a:off x="-24" y="421"/>
              <a:ext cx="8550300" cy="1222800"/>
            </a:xfrm>
            <a:prstGeom prst="upArrowCallout">
              <a:avLst>
                <a:gd name="adj1" fmla="val 25000"/>
                <a:gd name="adj2" fmla="val 25000"/>
                <a:gd name="adj3" fmla="val 25000"/>
                <a:gd name="adj4" fmla="val 64977"/>
              </a:avLst>
            </a:prstGeom>
            <a:solidFill>
              <a:srgbClr val="BFBFB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218" name="Google Shape;218;p29"/>
            <p:cNvSpPr/>
            <p:nvPr/>
          </p:nvSpPr>
          <p:spPr>
            <a:xfrm>
              <a:off x="0" y="568"/>
              <a:ext cx="8550300" cy="794400"/>
            </a:xfrm>
            <a:prstGeom prst="rect">
              <a:avLst/>
            </a:prstGeom>
            <a:noFill/>
            <a:ln>
              <a:noFill/>
            </a:ln>
          </p:spPr>
          <p:txBody>
            <a:bodyPr spcFirstLastPara="1" wrap="square" lIns="177800" tIns="177800" rIns="177800" bIns="177800" anchor="ctr" anchorCtr="0">
              <a:noAutofit/>
            </a:bodyPr>
            <a:lstStyle/>
            <a:p>
              <a:pPr algn="ctr" defTabSz="914400">
                <a:lnSpc>
                  <a:spcPct val="90000"/>
                </a:lnSpc>
                <a:buClr>
                  <a:srgbClr val="000000"/>
                </a:buClr>
              </a:pPr>
              <a:r>
                <a:rPr lang="en" sz="2000" b="1" kern="0">
                  <a:solidFill>
                    <a:srgbClr val="FFFFFF"/>
                  </a:solidFill>
                  <a:latin typeface="Calibri"/>
                  <a:ea typeface="Calibri"/>
                  <a:cs typeface="Calibri"/>
                  <a:sym typeface="Calibri"/>
                </a:rPr>
                <a:t>A Policy Framework For Advancing Equity Through Refundable Tax Credits</a:t>
              </a:r>
              <a:r>
                <a:rPr lang="en" sz="2100" b="1" kern="0">
                  <a:solidFill>
                    <a:srgbClr val="FFFFFF"/>
                  </a:solidFill>
                  <a:latin typeface="Calibri"/>
                  <a:ea typeface="Calibri"/>
                  <a:cs typeface="Calibri"/>
                  <a:sym typeface="Calibri"/>
                </a:rPr>
                <a:t> </a:t>
              </a:r>
              <a:endParaRPr sz="2100" b="1" kern="0" dirty="0">
                <a:solidFill>
                  <a:srgbClr val="FFFFFF"/>
                </a:solidFill>
                <a:latin typeface="Calibri"/>
                <a:ea typeface="Calibri"/>
                <a:cs typeface="Calibri"/>
                <a:sym typeface="Calibri"/>
              </a:endParaRPr>
            </a:p>
          </p:txBody>
        </p:sp>
      </p:grpSp>
      <p:sp>
        <p:nvSpPr>
          <p:cNvPr id="13" name="Rectangle 6">
            <a:extLst>
              <a:ext uri="{FF2B5EF4-FFF2-40B4-BE49-F238E27FC236}">
                <a16:creationId xmlns:a16="http://schemas.microsoft.com/office/drawing/2014/main" id="{4BCA40F2-FB8F-4EB4-AC15-2D497445E866}"/>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23</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311700" y="936200"/>
            <a:ext cx="8520600" cy="572700"/>
          </a:xfrm>
          <a:prstGeom prst="rect">
            <a:avLst/>
          </a:prstGeom>
        </p:spPr>
        <p:txBody>
          <a:bodyPr spcFirstLastPara="1" wrap="square" lIns="91425" tIns="91425" rIns="91425" bIns="91425" anchor="t" anchorCtr="0">
            <a:noAutofit/>
          </a:bodyPr>
          <a:lstStyle/>
          <a:p>
            <a:pPr algn="ctr"/>
            <a:r>
              <a:rPr lang="en" sz="3200">
                <a:solidFill>
                  <a:srgbClr val="7F7F7F"/>
                </a:solidFill>
                <a:latin typeface="Calibri"/>
                <a:ea typeface="Calibri"/>
                <a:cs typeface="Calibri"/>
                <a:sym typeface="Calibri"/>
              </a:rPr>
              <a:t>A Policy Framework For Advancing Equity Through Refundable Tax Credits </a:t>
            </a:r>
            <a:endParaRPr sz="3200" dirty="0">
              <a:solidFill>
                <a:srgbClr val="000000"/>
              </a:solidFill>
            </a:endParaRPr>
          </a:p>
          <a:p>
            <a:endParaRPr dirty="0"/>
          </a:p>
        </p:txBody>
      </p:sp>
      <p:sp>
        <p:nvSpPr>
          <p:cNvPr id="224" name="Google Shape;224;p30"/>
          <p:cNvSpPr txBox="1">
            <a:spLocks noGrp="1"/>
          </p:cNvSpPr>
          <p:nvPr>
            <p:ph type="body" idx="1"/>
          </p:nvPr>
        </p:nvSpPr>
        <p:spPr>
          <a:xfrm>
            <a:off x="311700" y="2386975"/>
            <a:ext cx="8520600" cy="2847300"/>
          </a:xfrm>
          <a:prstGeom prst="rect">
            <a:avLst/>
          </a:prstGeom>
        </p:spPr>
        <p:txBody>
          <a:bodyPr spcFirstLastPara="1" wrap="square" lIns="91425" tIns="91425" rIns="91425" bIns="91425" anchor="t" anchorCtr="0">
            <a:noAutofit/>
          </a:bodyPr>
          <a:lstStyle/>
          <a:p>
            <a:pPr indent="-368300">
              <a:buClr>
                <a:schemeClr val="accent5"/>
              </a:buClr>
              <a:buSzPts val="2200"/>
              <a:buFont typeface="Calibri"/>
              <a:buAutoNum type="arabicPeriod"/>
            </a:pPr>
            <a:r>
              <a:rPr lang="en" sz="2200">
                <a:latin typeface="Calibri"/>
                <a:ea typeface="Calibri"/>
                <a:cs typeface="Calibri"/>
                <a:sym typeface="Calibri"/>
              </a:rPr>
              <a:t>What is the policy goal?</a:t>
            </a:r>
            <a:endParaRPr sz="2200" dirty="0">
              <a:latin typeface="Calibri"/>
              <a:ea typeface="Calibri"/>
              <a:cs typeface="Calibri"/>
              <a:sym typeface="Calibri"/>
            </a:endParaRPr>
          </a:p>
          <a:p>
            <a:pPr indent="-368300">
              <a:buClr>
                <a:schemeClr val="accent5"/>
              </a:buClr>
              <a:buSzPts val="2200"/>
              <a:buFont typeface="Calibri"/>
              <a:buAutoNum type="arabicPeriod"/>
            </a:pPr>
            <a:r>
              <a:rPr lang="en" sz="2200">
                <a:latin typeface="Calibri"/>
                <a:ea typeface="Calibri"/>
                <a:cs typeface="Calibri"/>
                <a:sym typeface="Calibri"/>
              </a:rPr>
              <a:t>How would this proposed tax credit complement any direct spending programs that further this policy goal &amp; target low- &amp; moderate-income families?</a:t>
            </a:r>
            <a:endParaRPr sz="2200" dirty="0">
              <a:latin typeface="Calibri"/>
              <a:ea typeface="Calibri"/>
              <a:cs typeface="Calibri"/>
              <a:sym typeface="Calibri"/>
            </a:endParaRPr>
          </a:p>
          <a:p>
            <a:pPr indent="-368300">
              <a:buClr>
                <a:schemeClr val="accent5"/>
              </a:buClr>
              <a:buSzPts val="2200"/>
              <a:buFont typeface="Calibri"/>
              <a:buAutoNum type="arabicPeriod"/>
            </a:pPr>
            <a:r>
              <a:rPr lang="en" sz="2200">
                <a:latin typeface="Calibri"/>
                <a:ea typeface="Calibri"/>
                <a:cs typeface="Calibri"/>
                <a:sym typeface="Calibri"/>
              </a:rPr>
              <a:t>Does the structure of the tax credit proposal meet the needs and/ or preferences of low- &amp; moderate-income families?</a:t>
            </a:r>
            <a:endParaRPr sz="2200" dirty="0">
              <a:latin typeface="Calibri"/>
              <a:ea typeface="Calibri"/>
              <a:cs typeface="Calibri"/>
              <a:sym typeface="Calibri"/>
            </a:endParaRPr>
          </a:p>
          <a:p>
            <a:pPr marL="914400" indent="0">
              <a:spcBef>
                <a:spcPts val="1600"/>
              </a:spcBef>
              <a:spcAft>
                <a:spcPts val="1600"/>
              </a:spcAft>
              <a:buNone/>
            </a:pPr>
            <a:endParaRPr dirty="0"/>
          </a:p>
        </p:txBody>
      </p:sp>
      <p:sp>
        <p:nvSpPr>
          <p:cNvPr id="5" name="Rectangle 6">
            <a:extLst>
              <a:ext uri="{FF2B5EF4-FFF2-40B4-BE49-F238E27FC236}">
                <a16:creationId xmlns:a16="http://schemas.microsoft.com/office/drawing/2014/main" id="{941D3D59-2E13-4836-B226-2A8296B88656}"/>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24</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311700" y="1058675"/>
            <a:ext cx="8520600" cy="572700"/>
          </a:xfrm>
          <a:prstGeom prst="rect">
            <a:avLst/>
          </a:prstGeom>
        </p:spPr>
        <p:txBody>
          <a:bodyPr spcFirstLastPara="1" wrap="square" lIns="91425" tIns="91425" rIns="91425" bIns="91425" anchor="t" anchorCtr="0">
            <a:noAutofit/>
          </a:bodyPr>
          <a:lstStyle/>
          <a:p>
            <a:pPr algn="ctr"/>
            <a:r>
              <a:rPr lang="en" sz="3200">
                <a:solidFill>
                  <a:srgbClr val="7F7F7F"/>
                </a:solidFill>
                <a:latin typeface="Calibri"/>
                <a:ea typeface="Calibri"/>
                <a:cs typeface="Calibri"/>
                <a:sym typeface="Calibri"/>
              </a:rPr>
              <a:t>Working Families Tax Relief Act of 2019</a:t>
            </a:r>
            <a:endParaRPr sz="3200" dirty="0">
              <a:solidFill>
                <a:srgbClr val="000000"/>
              </a:solidFill>
            </a:endParaRPr>
          </a:p>
          <a:p>
            <a:endParaRPr dirty="0"/>
          </a:p>
        </p:txBody>
      </p:sp>
      <p:sp>
        <p:nvSpPr>
          <p:cNvPr id="231" name="Google Shape;231;p31"/>
          <p:cNvSpPr txBox="1">
            <a:spLocks noGrp="1"/>
          </p:cNvSpPr>
          <p:nvPr>
            <p:ph type="body" idx="1"/>
          </p:nvPr>
        </p:nvSpPr>
        <p:spPr>
          <a:xfrm>
            <a:off x="311700" y="1821513"/>
            <a:ext cx="8520600" cy="3416400"/>
          </a:xfrm>
          <a:prstGeom prst="rect">
            <a:avLst/>
          </a:prstGeom>
        </p:spPr>
        <p:txBody>
          <a:bodyPr spcFirstLastPara="1" wrap="square" lIns="91425" tIns="91425" rIns="91425" bIns="91425" anchor="t" anchorCtr="0">
            <a:noAutofit/>
          </a:bodyPr>
          <a:lstStyle/>
          <a:p>
            <a:pPr indent="-368300">
              <a:buClr>
                <a:schemeClr val="accent5"/>
              </a:buClr>
              <a:buSzPts val="2200"/>
              <a:buFont typeface="Calibri"/>
              <a:buChar char="●"/>
            </a:pPr>
            <a:r>
              <a:rPr lang="en" sz="2200">
                <a:latin typeface="Calibri"/>
                <a:ea typeface="Calibri"/>
                <a:cs typeface="Calibri"/>
                <a:sym typeface="Calibri"/>
              </a:rPr>
              <a:t>Introduced by Sens. Brown (OH), Bennet (CO), Durbin (IL), Wyden (OR) &amp; Reps. Kildee, Evans</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Expands EITC amount for childless adult workers</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Expands the age range for eligibility to 19-67</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A $500 advance on EITC refund</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Fully refundable CTC</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Families can receive CTC in advance monthly installments</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A $3,000 Young Child Tax Credit for families with children under age 6</a:t>
            </a:r>
            <a:endParaRPr sz="2200" dirty="0">
              <a:latin typeface="Calibri"/>
              <a:ea typeface="Calibri"/>
              <a:cs typeface="Calibri"/>
              <a:sym typeface="Calibri"/>
            </a:endParaRPr>
          </a:p>
          <a:p>
            <a:pPr marL="914400" indent="0">
              <a:spcBef>
                <a:spcPts val="1600"/>
              </a:spcBef>
              <a:spcAft>
                <a:spcPts val="1600"/>
              </a:spcAft>
              <a:buNone/>
            </a:pPr>
            <a:endParaRPr dirty="0"/>
          </a:p>
        </p:txBody>
      </p:sp>
      <p:sp>
        <p:nvSpPr>
          <p:cNvPr id="5" name="Rectangle 6">
            <a:extLst>
              <a:ext uri="{FF2B5EF4-FFF2-40B4-BE49-F238E27FC236}">
                <a16:creationId xmlns:a16="http://schemas.microsoft.com/office/drawing/2014/main" id="{CAD45D2B-42A4-4941-B699-C9111D185564}"/>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25</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0" y="-185856"/>
            <a:ext cx="9144000" cy="741600"/>
          </a:xfrm>
          <a:prstGeom prst="rect">
            <a:avLst/>
          </a:prstGeom>
        </p:spPr>
        <p:txBody>
          <a:bodyPr spcFirstLastPara="1" wrap="square" lIns="91425" tIns="91425" rIns="91425" bIns="91425" anchor="t" anchorCtr="0">
            <a:noAutofit/>
          </a:bodyPr>
          <a:lstStyle/>
          <a:p>
            <a:pPr algn="ctr">
              <a:lnSpc>
                <a:spcPct val="115000"/>
              </a:lnSpc>
              <a:spcBef>
                <a:spcPts val="1800"/>
              </a:spcBef>
              <a:spcAft>
                <a:spcPts val="600"/>
              </a:spcAft>
              <a:buSzPts val="1100"/>
            </a:pPr>
            <a:r>
              <a:rPr lang="en" sz="3000" dirty="0">
                <a:solidFill>
                  <a:srgbClr val="595959"/>
                </a:solidFill>
                <a:latin typeface="Calibri"/>
                <a:ea typeface="Calibri"/>
                <a:cs typeface="Calibri"/>
                <a:sym typeface="Calibri"/>
              </a:rPr>
              <a:t>What is the Policy Goal of WFTRA? </a:t>
            </a:r>
            <a:endParaRPr sz="3000" dirty="0">
              <a:solidFill>
                <a:srgbClr val="595959"/>
              </a:solidFill>
            </a:endParaRPr>
          </a:p>
        </p:txBody>
      </p:sp>
      <p:sp>
        <p:nvSpPr>
          <p:cNvPr id="239" name="Google Shape;239;p32"/>
          <p:cNvSpPr txBox="1"/>
          <p:nvPr/>
        </p:nvSpPr>
        <p:spPr>
          <a:xfrm>
            <a:off x="312738" y="741600"/>
            <a:ext cx="8408474" cy="4848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500" b="1" kern="0" dirty="0">
                <a:solidFill>
                  <a:srgbClr val="2C8FA1"/>
                </a:solidFill>
                <a:latin typeface="Calibri"/>
                <a:ea typeface="Calibri"/>
                <a:cs typeface="Calibri"/>
                <a:sym typeface="Calibri"/>
              </a:rPr>
              <a:t>Figure 8.</a:t>
            </a:r>
            <a:r>
              <a:rPr lang="en" sz="1500" b="1" kern="0" dirty="0">
                <a:solidFill>
                  <a:srgbClr val="000000"/>
                </a:solidFill>
                <a:latin typeface="Calibri"/>
                <a:ea typeface="Calibri"/>
                <a:cs typeface="Calibri"/>
                <a:sym typeface="Calibri"/>
              </a:rPr>
              <a:t> A Framework For Advancing Equity Through Refundable Tax Credits</a:t>
            </a:r>
            <a:endParaRPr sz="1500" b="1" kern="0" dirty="0">
              <a:solidFill>
                <a:srgbClr val="000000"/>
              </a:solidFill>
              <a:latin typeface="Calibri"/>
              <a:ea typeface="Calibri"/>
              <a:cs typeface="Calibri"/>
              <a:sym typeface="Calibri"/>
            </a:endParaRPr>
          </a:p>
        </p:txBody>
      </p:sp>
      <p:pic>
        <p:nvPicPr>
          <p:cNvPr id="240" name="Google Shape;240;p32"/>
          <p:cNvPicPr preferRelativeResize="0"/>
          <p:nvPr/>
        </p:nvPicPr>
        <p:blipFill>
          <a:blip r:embed="rId3">
            <a:alphaModFix/>
          </a:blip>
          <a:stretch>
            <a:fillRect/>
          </a:stretch>
        </p:blipFill>
        <p:spPr>
          <a:xfrm>
            <a:off x="312605" y="1226399"/>
            <a:ext cx="8408607" cy="4678007"/>
          </a:xfrm>
          <a:prstGeom prst="rect">
            <a:avLst/>
          </a:prstGeom>
          <a:noFill/>
          <a:ln>
            <a:noFill/>
          </a:ln>
        </p:spPr>
      </p:pic>
      <p:sp>
        <p:nvSpPr>
          <p:cNvPr id="6" name="Rectangle 6">
            <a:extLst>
              <a:ext uri="{FF2B5EF4-FFF2-40B4-BE49-F238E27FC236}">
                <a16:creationId xmlns:a16="http://schemas.microsoft.com/office/drawing/2014/main" id="{D9436FC6-1AF7-472A-8BA0-ADEE9DBCA8D7}"/>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26</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0" y="0"/>
            <a:ext cx="9144000" cy="741600"/>
          </a:xfrm>
          <a:prstGeom prst="rect">
            <a:avLst/>
          </a:prstGeom>
        </p:spPr>
        <p:txBody>
          <a:bodyPr spcFirstLastPara="1" wrap="square" lIns="91425" tIns="91425" rIns="91425" bIns="91425" anchor="t" anchorCtr="0">
            <a:noAutofit/>
          </a:bodyPr>
          <a:lstStyle/>
          <a:p>
            <a:pPr algn="ctr">
              <a:lnSpc>
                <a:spcPct val="115000"/>
              </a:lnSpc>
              <a:spcBef>
                <a:spcPts val="1800"/>
              </a:spcBef>
              <a:spcAft>
                <a:spcPts val="600"/>
              </a:spcAft>
              <a:buSzPts val="1100"/>
            </a:pPr>
            <a:r>
              <a:rPr lang="en" dirty="0">
                <a:solidFill>
                  <a:srgbClr val="595959"/>
                </a:solidFill>
                <a:latin typeface="Calibri"/>
                <a:ea typeface="Calibri"/>
                <a:cs typeface="Calibri"/>
                <a:sym typeface="Calibri"/>
              </a:rPr>
              <a:t>How Would WFTRA Complement Direct Spending Programs? </a:t>
            </a:r>
            <a:endParaRPr dirty="0">
              <a:solidFill>
                <a:srgbClr val="595959"/>
              </a:solidFill>
            </a:endParaRPr>
          </a:p>
        </p:txBody>
      </p:sp>
      <p:sp>
        <p:nvSpPr>
          <p:cNvPr id="247" name="Google Shape;247;p33"/>
          <p:cNvSpPr txBox="1"/>
          <p:nvPr/>
        </p:nvSpPr>
        <p:spPr>
          <a:xfrm>
            <a:off x="473396" y="991950"/>
            <a:ext cx="7982346" cy="4848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500" b="1" kern="0" dirty="0">
                <a:solidFill>
                  <a:srgbClr val="2C8FA1"/>
                </a:solidFill>
                <a:latin typeface="Calibri"/>
                <a:ea typeface="Calibri"/>
                <a:cs typeface="Calibri"/>
                <a:sym typeface="Calibri"/>
              </a:rPr>
              <a:t>Figure 9.</a:t>
            </a:r>
            <a:r>
              <a:rPr lang="en" sz="1500" b="1" kern="0" dirty="0">
                <a:solidFill>
                  <a:srgbClr val="000000"/>
                </a:solidFill>
                <a:latin typeface="Calibri"/>
                <a:ea typeface="Calibri"/>
                <a:cs typeface="Calibri"/>
                <a:sym typeface="Calibri"/>
              </a:rPr>
              <a:t> A Framework For Advancing Equity Through Refundable Tax Credits</a:t>
            </a:r>
            <a:endParaRPr sz="1500" b="1" kern="0" dirty="0">
              <a:solidFill>
                <a:srgbClr val="000000"/>
              </a:solidFill>
              <a:latin typeface="Calibri"/>
              <a:ea typeface="Calibri"/>
              <a:cs typeface="Calibri"/>
              <a:sym typeface="Calibri"/>
            </a:endParaRPr>
          </a:p>
        </p:txBody>
      </p:sp>
      <p:pic>
        <p:nvPicPr>
          <p:cNvPr id="248" name="Google Shape;248;p33"/>
          <p:cNvPicPr preferRelativeResize="0"/>
          <p:nvPr/>
        </p:nvPicPr>
        <p:blipFill>
          <a:blip r:embed="rId3">
            <a:alphaModFix/>
          </a:blip>
          <a:stretch>
            <a:fillRect/>
          </a:stretch>
        </p:blipFill>
        <p:spPr>
          <a:xfrm>
            <a:off x="473396" y="1476749"/>
            <a:ext cx="7982346" cy="4427657"/>
          </a:xfrm>
          <a:prstGeom prst="rect">
            <a:avLst/>
          </a:prstGeom>
          <a:noFill/>
          <a:ln>
            <a:noFill/>
          </a:ln>
        </p:spPr>
      </p:pic>
      <p:sp>
        <p:nvSpPr>
          <p:cNvPr id="6" name="Rectangle 6">
            <a:extLst>
              <a:ext uri="{FF2B5EF4-FFF2-40B4-BE49-F238E27FC236}">
                <a16:creationId xmlns:a16="http://schemas.microsoft.com/office/drawing/2014/main" id="{69EC9086-E70E-4782-8321-AFBFB2FD0F79}"/>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27</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0" y="-84495"/>
            <a:ext cx="9144000" cy="741600"/>
          </a:xfrm>
          <a:prstGeom prst="rect">
            <a:avLst/>
          </a:prstGeom>
        </p:spPr>
        <p:txBody>
          <a:bodyPr spcFirstLastPara="1" wrap="square" lIns="91425" tIns="91425" rIns="91425" bIns="91425" anchor="t" anchorCtr="0">
            <a:noAutofit/>
          </a:bodyPr>
          <a:lstStyle/>
          <a:p>
            <a:pPr algn="ctr">
              <a:lnSpc>
                <a:spcPct val="115000"/>
              </a:lnSpc>
              <a:spcBef>
                <a:spcPts val="1800"/>
              </a:spcBef>
              <a:spcAft>
                <a:spcPts val="600"/>
              </a:spcAft>
              <a:buSzPts val="1100"/>
            </a:pPr>
            <a:r>
              <a:rPr lang="en" sz="2300" dirty="0">
                <a:solidFill>
                  <a:srgbClr val="595959"/>
                </a:solidFill>
                <a:latin typeface="Calibri"/>
                <a:ea typeface="Calibri"/>
                <a:cs typeface="Calibri"/>
                <a:sym typeface="Calibri"/>
              </a:rPr>
              <a:t>Does WFTRA Meet the Needs and/or Preferences of Low- &amp; Moderate-Income Families?</a:t>
            </a:r>
            <a:endParaRPr sz="2300" dirty="0">
              <a:solidFill>
                <a:srgbClr val="595959"/>
              </a:solidFill>
            </a:endParaRPr>
          </a:p>
        </p:txBody>
      </p:sp>
      <p:pic>
        <p:nvPicPr>
          <p:cNvPr id="255" name="Google Shape;255;p34"/>
          <p:cNvPicPr preferRelativeResize="0"/>
          <p:nvPr/>
        </p:nvPicPr>
        <p:blipFill>
          <a:blip r:embed="rId3">
            <a:alphaModFix/>
          </a:blip>
          <a:stretch>
            <a:fillRect/>
          </a:stretch>
        </p:blipFill>
        <p:spPr>
          <a:xfrm>
            <a:off x="717755" y="1680800"/>
            <a:ext cx="8003458" cy="4385703"/>
          </a:xfrm>
          <a:prstGeom prst="rect">
            <a:avLst/>
          </a:prstGeom>
          <a:noFill/>
          <a:ln>
            <a:noFill/>
          </a:ln>
        </p:spPr>
      </p:pic>
      <p:sp>
        <p:nvSpPr>
          <p:cNvPr id="256" name="Google Shape;256;p34"/>
          <p:cNvSpPr txBox="1"/>
          <p:nvPr/>
        </p:nvSpPr>
        <p:spPr>
          <a:xfrm>
            <a:off x="717755" y="1196000"/>
            <a:ext cx="8003458" cy="484800"/>
          </a:xfrm>
          <a:prstGeom prst="rect">
            <a:avLst/>
          </a:prstGeom>
          <a:solidFill>
            <a:srgbClr val="BFBFBF">
              <a:alpha val="49410"/>
            </a:srgbClr>
          </a:solidFill>
          <a:ln>
            <a:noFill/>
          </a:ln>
        </p:spPr>
        <p:txBody>
          <a:bodyPr spcFirstLastPara="1" wrap="square" lIns="91425" tIns="91425" rIns="91425" bIns="91425" anchor="ctr" anchorCtr="0">
            <a:noAutofit/>
          </a:bodyPr>
          <a:lstStyle/>
          <a:p>
            <a:pPr defTabSz="914400">
              <a:buClr>
                <a:srgbClr val="000000"/>
              </a:buClr>
              <a:buSzPts val="1500"/>
            </a:pPr>
            <a:r>
              <a:rPr lang="en" sz="1500" b="1" kern="0" dirty="0">
                <a:solidFill>
                  <a:srgbClr val="2C8FA1"/>
                </a:solidFill>
                <a:latin typeface="Calibri"/>
                <a:ea typeface="Calibri"/>
                <a:cs typeface="Calibri"/>
                <a:sym typeface="Calibri"/>
              </a:rPr>
              <a:t>Figure 10.</a:t>
            </a:r>
            <a:r>
              <a:rPr lang="en" sz="1500" b="1" kern="0" dirty="0">
                <a:solidFill>
                  <a:srgbClr val="000000"/>
                </a:solidFill>
                <a:latin typeface="Calibri"/>
                <a:ea typeface="Calibri"/>
                <a:cs typeface="Calibri"/>
                <a:sym typeface="Calibri"/>
              </a:rPr>
              <a:t> A Framework For Advancing Equity Through Refundable Tax Credits</a:t>
            </a:r>
            <a:endParaRPr sz="1500" b="1" kern="0" dirty="0">
              <a:solidFill>
                <a:srgbClr val="000000"/>
              </a:solidFill>
              <a:latin typeface="Calibri"/>
              <a:ea typeface="Calibri"/>
              <a:cs typeface="Calibri"/>
              <a:sym typeface="Calibri"/>
            </a:endParaRPr>
          </a:p>
        </p:txBody>
      </p:sp>
      <p:sp>
        <p:nvSpPr>
          <p:cNvPr id="6" name="Rectangle 6">
            <a:extLst>
              <a:ext uri="{FF2B5EF4-FFF2-40B4-BE49-F238E27FC236}">
                <a16:creationId xmlns:a16="http://schemas.microsoft.com/office/drawing/2014/main" id="{E4EDAD66-B745-43F2-BFDA-CEE690529308}"/>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28</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311700" y="1104450"/>
            <a:ext cx="8520600" cy="572700"/>
          </a:xfrm>
          <a:prstGeom prst="rect">
            <a:avLst/>
          </a:prstGeom>
        </p:spPr>
        <p:txBody>
          <a:bodyPr spcFirstLastPara="1" wrap="square" lIns="91425" tIns="91425" rIns="91425" bIns="91425" anchor="t" anchorCtr="0">
            <a:noAutofit/>
          </a:bodyPr>
          <a:lstStyle/>
          <a:p>
            <a:pPr algn="ctr">
              <a:buSzPts val="1100"/>
            </a:pPr>
            <a:r>
              <a:rPr lang="en" sz="3600">
                <a:solidFill>
                  <a:srgbClr val="7F7F7F"/>
                </a:solidFill>
                <a:latin typeface="Calibri"/>
                <a:ea typeface="Calibri"/>
                <a:cs typeface="Calibri"/>
                <a:sym typeface="Calibri"/>
              </a:rPr>
              <a:t>Conclusion</a:t>
            </a:r>
            <a:endParaRPr sz="3600" dirty="0"/>
          </a:p>
        </p:txBody>
      </p:sp>
      <p:sp>
        <p:nvSpPr>
          <p:cNvPr id="262" name="Google Shape;262;p35"/>
          <p:cNvSpPr txBox="1">
            <a:spLocks noGrp="1"/>
          </p:cNvSpPr>
          <p:nvPr>
            <p:ph type="body" idx="1"/>
          </p:nvPr>
        </p:nvSpPr>
        <p:spPr>
          <a:xfrm>
            <a:off x="311700" y="1977250"/>
            <a:ext cx="8520600" cy="2689200"/>
          </a:xfrm>
          <a:prstGeom prst="rect">
            <a:avLst/>
          </a:prstGeom>
        </p:spPr>
        <p:txBody>
          <a:bodyPr spcFirstLastPara="1" wrap="square" lIns="91425" tIns="91425" rIns="91425" bIns="91425" anchor="t" anchorCtr="0">
            <a:noAutofit/>
          </a:bodyPr>
          <a:lstStyle/>
          <a:p>
            <a:pPr indent="-368300">
              <a:buClr>
                <a:schemeClr val="accent5"/>
              </a:buClr>
              <a:buSzPts val="2200"/>
              <a:buFont typeface="Calibri"/>
              <a:buChar char="●"/>
            </a:pPr>
            <a:r>
              <a:rPr lang="en" sz="2200">
                <a:latin typeface="Calibri"/>
                <a:ea typeface="Calibri"/>
                <a:cs typeface="Calibri"/>
                <a:sym typeface="Calibri"/>
              </a:rPr>
              <a:t>Refundable tax credits fill crucial gaps in assistance &amp; direct spending programs</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These credits can be leveraged to better advance race &amp; gender equity</a:t>
            </a:r>
            <a:endParaRPr sz="2200" dirty="0">
              <a:latin typeface="Calibri"/>
              <a:ea typeface="Calibri"/>
              <a:cs typeface="Calibri"/>
              <a:sym typeface="Calibri"/>
            </a:endParaRPr>
          </a:p>
          <a:p>
            <a:pPr indent="-368300">
              <a:buClr>
                <a:schemeClr val="accent5"/>
              </a:buClr>
              <a:buSzPts val="2200"/>
              <a:buFont typeface="Calibri"/>
              <a:buChar char="●"/>
            </a:pPr>
            <a:r>
              <a:rPr lang="en" sz="2200">
                <a:latin typeface="Calibri"/>
                <a:ea typeface="Calibri"/>
                <a:cs typeface="Calibri"/>
                <a:sym typeface="Calibri"/>
              </a:rPr>
              <a:t>Framework provides guidance and structure for policy design of equitable tax credits and programs</a:t>
            </a:r>
            <a:endParaRPr sz="2200" dirty="0">
              <a:latin typeface="Calibri"/>
              <a:ea typeface="Calibri"/>
              <a:cs typeface="Calibri"/>
              <a:sym typeface="Calibri"/>
            </a:endParaRPr>
          </a:p>
        </p:txBody>
      </p:sp>
      <p:sp>
        <p:nvSpPr>
          <p:cNvPr id="5" name="Rectangle 6">
            <a:extLst>
              <a:ext uri="{FF2B5EF4-FFF2-40B4-BE49-F238E27FC236}">
                <a16:creationId xmlns:a16="http://schemas.microsoft.com/office/drawing/2014/main" id="{AAF0C2CA-18B3-459A-8AC7-5125ED5BF117}"/>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29</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23850" y="274638"/>
            <a:ext cx="8477250" cy="1143000"/>
          </a:xfrm>
        </p:spPr>
        <p:txBody>
          <a:bodyPr/>
          <a:lstStyle/>
          <a:p>
            <a:pPr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dirty="0">
                <a:solidFill>
                  <a:srgbClr val="C00000"/>
                </a:solidFill>
                <a:latin typeface="Helvetica" charset="0"/>
                <a:ea typeface="ＭＳ Ｐゴシック" pitchFamily="34" charset="-128"/>
                <a:cs typeface="Helvetica" charset="0"/>
              </a:rPr>
              <a:t>Welcome from Joanne Carter</a:t>
            </a:r>
            <a:br>
              <a:rPr lang="en-US" altLang="en-US" sz="2800" b="1" dirty="0">
                <a:solidFill>
                  <a:srgbClr val="C00000"/>
                </a:solidFill>
                <a:latin typeface="Helvetica" charset="0"/>
                <a:ea typeface="ＭＳ Ｐゴシック" pitchFamily="34" charset="-128"/>
                <a:cs typeface="Helvetica" charset="0"/>
              </a:rPr>
            </a:br>
            <a:r>
              <a:rPr lang="en-US" altLang="en-US" sz="2800" b="1" dirty="0">
                <a:solidFill>
                  <a:srgbClr val="C00000"/>
                </a:solidFill>
                <a:latin typeface="Helvetica" charset="0"/>
                <a:ea typeface="ＭＳ Ｐゴシック" pitchFamily="34" charset="-128"/>
                <a:cs typeface="Helvetica" charset="0"/>
              </a:rPr>
              <a:t>Executive Director, RESULTS</a:t>
            </a:r>
            <a:endParaRPr lang="en-US" altLang="en-US" sz="2800" dirty="0">
              <a:latin typeface="Helvetica" charset="0"/>
              <a:ea typeface="ＭＳ Ｐゴシック" pitchFamily="34" charset="-128"/>
              <a:cs typeface="Helvetica" charset="0"/>
            </a:endParaRPr>
          </a:p>
        </p:txBody>
      </p:sp>
      <p:sp>
        <p:nvSpPr>
          <p:cNvPr id="6"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7" name="Slide Number Placeholder 6">
            <a:extLst>
              <a:ext uri="{FF2B5EF4-FFF2-40B4-BE49-F238E27FC236}">
                <a16:creationId xmlns:a16="http://schemas.microsoft.com/office/drawing/2014/main" id="{AF78D6E9-6B44-4CF6-87FA-5CBA432B9F88}"/>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3</a:t>
            </a:fld>
            <a:endParaRPr kumimoji="0" lang="en-US" altLang="en-US" sz="1800" b="0" i="0" u="none" strike="noStrike" kern="0" cap="none" spc="0" normalizeH="0" baseline="0" noProof="0" dirty="0">
              <a:ln>
                <a:noFill/>
              </a:ln>
              <a:solidFill>
                <a:srgbClr val="58585B"/>
              </a:solidFill>
              <a:effectLst/>
              <a:uLnTx/>
              <a:uFillTx/>
              <a:latin typeface="Helvetica" charset="0"/>
              <a:ea typeface="+mn-ea"/>
              <a:cs typeface="Helvetica" panose="020B0604020202020204" pitchFamily="34" charset="0"/>
            </a:endParaRPr>
          </a:p>
        </p:txBody>
      </p:sp>
      <p:pic>
        <p:nvPicPr>
          <p:cNvPr id="4" name="Picture 3">
            <a:extLst>
              <a:ext uri="{FF2B5EF4-FFF2-40B4-BE49-F238E27FC236}">
                <a16:creationId xmlns:a16="http://schemas.microsoft.com/office/drawing/2014/main" id="{5C005C56-E331-4F7D-A9D1-6484268DAB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3584" y="1417638"/>
            <a:ext cx="6577781" cy="4396164"/>
          </a:xfrm>
          <a:prstGeom prst="rect">
            <a:avLst/>
          </a:prstGeom>
        </p:spPr>
      </p:pic>
    </p:spTree>
    <p:extLst>
      <p:ext uri="{BB962C8B-B14F-4D97-AF65-F5344CB8AC3E}">
        <p14:creationId xmlns:p14="http://schemas.microsoft.com/office/powerpoint/2010/main" val="3086424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p:nvPr/>
        </p:nvSpPr>
        <p:spPr>
          <a:xfrm>
            <a:off x="457200" y="931352"/>
            <a:ext cx="8229600" cy="916500"/>
          </a:xfrm>
          <a:prstGeom prst="rect">
            <a:avLst/>
          </a:prstGeom>
          <a:noFill/>
          <a:ln>
            <a:noFill/>
          </a:ln>
        </p:spPr>
        <p:txBody>
          <a:bodyPr spcFirstLastPara="1" wrap="square" lIns="91425" tIns="45700" rIns="91425" bIns="45700" anchor="ctr" anchorCtr="0">
            <a:noAutofit/>
          </a:bodyPr>
          <a:lstStyle/>
          <a:p>
            <a:pPr algn="ctr" defTabSz="914400">
              <a:buClr>
                <a:srgbClr val="000000"/>
              </a:buClr>
            </a:pPr>
            <a:r>
              <a:rPr lang="en" sz="4000" kern="0">
                <a:solidFill>
                  <a:srgbClr val="2C8FA1"/>
                </a:solidFill>
                <a:latin typeface="Calibri"/>
                <a:ea typeface="Calibri"/>
                <a:cs typeface="Calibri"/>
                <a:sym typeface="Calibri"/>
              </a:rPr>
              <a:t>Thank</a:t>
            </a:r>
            <a:r>
              <a:rPr lang="en" sz="4400" b="1" kern="0">
                <a:solidFill>
                  <a:srgbClr val="7F7F7F"/>
                </a:solidFill>
                <a:latin typeface="Calibri"/>
                <a:ea typeface="Calibri"/>
                <a:cs typeface="Calibri"/>
                <a:sym typeface="Calibri"/>
              </a:rPr>
              <a:t> </a:t>
            </a:r>
            <a:r>
              <a:rPr lang="en" sz="4000" kern="0">
                <a:solidFill>
                  <a:srgbClr val="2C8FA1"/>
                </a:solidFill>
                <a:latin typeface="Calibri"/>
                <a:ea typeface="Calibri"/>
                <a:cs typeface="Calibri"/>
                <a:sym typeface="Calibri"/>
              </a:rPr>
              <a:t>You</a:t>
            </a:r>
            <a:endParaRPr sz="4400" kern="0" dirty="0">
              <a:solidFill>
                <a:srgbClr val="000000"/>
              </a:solidFill>
              <a:latin typeface="Calibri"/>
              <a:ea typeface="Calibri"/>
              <a:cs typeface="Calibri"/>
              <a:sym typeface="Calibri"/>
            </a:endParaRPr>
          </a:p>
        </p:txBody>
      </p:sp>
      <p:sp>
        <p:nvSpPr>
          <p:cNvPr id="269" name="Google Shape;269;p36"/>
          <p:cNvSpPr txBox="1"/>
          <p:nvPr/>
        </p:nvSpPr>
        <p:spPr>
          <a:xfrm>
            <a:off x="466650" y="2143287"/>
            <a:ext cx="8210700" cy="3303300"/>
          </a:xfrm>
          <a:prstGeom prst="rect">
            <a:avLst/>
          </a:prstGeom>
          <a:noFill/>
          <a:ln>
            <a:noFill/>
          </a:ln>
        </p:spPr>
        <p:txBody>
          <a:bodyPr spcFirstLastPara="1" wrap="square" lIns="91425" tIns="45700" rIns="91425" bIns="45700" anchor="t" anchorCtr="0">
            <a:noAutofit/>
          </a:bodyPr>
          <a:lstStyle/>
          <a:p>
            <a:pPr algn="ctr" defTabSz="914400">
              <a:buClr>
                <a:srgbClr val="000000"/>
              </a:buClr>
            </a:pPr>
            <a:r>
              <a:rPr lang="en" sz="2000" b="1" kern="0">
                <a:solidFill>
                  <a:srgbClr val="595959"/>
                </a:solidFill>
                <a:latin typeface="Calibri"/>
                <a:ea typeface="Calibri"/>
                <a:cs typeface="Calibri"/>
                <a:sym typeface="Calibri"/>
              </a:rPr>
              <a:t>Report</a:t>
            </a:r>
            <a:endParaRPr sz="2000" b="1" kern="0" dirty="0">
              <a:solidFill>
                <a:srgbClr val="595959"/>
              </a:solidFill>
              <a:latin typeface="Calibri"/>
              <a:ea typeface="Calibri"/>
              <a:cs typeface="Calibri"/>
              <a:sym typeface="Calibri"/>
            </a:endParaRPr>
          </a:p>
          <a:p>
            <a:pPr algn="ctr" defTabSz="914400">
              <a:buClr>
                <a:srgbClr val="000000"/>
              </a:buClr>
            </a:pPr>
            <a:r>
              <a:rPr lang="en" sz="1400" kern="0">
                <a:solidFill>
                  <a:srgbClr val="595959"/>
                </a:solidFill>
                <a:latin typeface="Calibri"/>
                <a:ea typeface="Calibri"/>
                <a:cs typeface="Calibri"/>
                <a:sym typeface="Calibri"/>
              </a:rPr>
              <a:t>Boatech, Melissa, et al. “A Tax Code For The Rest Of Us: A Framework &amp; Recommendations For Advancing Gender &amp; Racial Equity Through Tax Credits.” November 2019. Available at </a:t>
            </a:r>
            <a:r>
              <a:rPr lang="en" sz="1400" u="sng" kern="0">
                <a:solidFill>
                  <a:srgbClr val="0097A7"/>
                </a:solidFill>
                <a:latin typeface="Calibri"/>
                <a:ea typeface="Calibri"/>
                <a:cs typeface="Calibri"/>
                <a:sym typeface="Calibri"/>
                <a:hlinkClick r:id="rId3"/>
              </a:rPr>
              <a:t>https://nwlc.org/resources/a-tax-code-for-the-rest-of-us-a-framework-recommendations-for-advancing-gender-racial-equity-through-tax-credits/</a:t>
            </a:r>
            <a:r>
              <a:rPr lang="en" sz="1400" kern="0">
                <a:solidFill>
                  <a:srgbClr val="595959"/>
                </a:solidFill>
                <a:latin typeface="Calibri"/>
                <a:ea typeface="Calibri"/>
                <a:cs typeface="Calibri"/>
                <a:sym typeface="Calibri"/>
              </a:rPr>
              <a:t>.</a:t>
            </a:r>
            <a:endParaRPr sz="2000" b="1" kern="0" dirty="0">
              <a:solidFill>
                <a:srgbClr val="595959"/>
              </a:solidFill>
              <a:latin typeface="Calibri"/>
              <a:ea typeface="Calibri"/>
              <a:cs typeface="Calibri"/>
              <a:sym typeface="Calibri"/>
            </a:endParaRPr>
          </a:p>
          <a:p>
            <a:pPr algn="ctr" defTabSz="914400">
              <a:buClr>
                <a:srgbClr val="000000"/>
              </a:buClr>
            </a:pPr>
            <a:endParaRPr sz="2000" b="1" kern="0" dirty="0">
              <a:solidFill>
                <a:srgbClr val="595959"/>
              </a:solidFill>
              <a:latin typeface="Calibri"/>
              <a:ea typeface="Calibri"/>
              <a:cs typeface="Calibri"/>
              <a:sym typeface="Calibri"/>
            </a:endParaRPr>
          </a:p>
          <a:p>
            <a:pPr algn="ctr" defTabSz="914400">
              <a:buClr>
                <a:srgbClr val="000000"/>
              </a:buClr>
              <a:buSzPts val="1100"/>
            </a:pPr>
            <a:r>
              <a:rPr lang="en" sz="2000" b="1" kern="0">
                <a:solidFill>
                  <a:srgbClr val="595959"/>
                </a:solidFill>
                <a:latin typeface="Calibri"/>
                <a:ea typeface="Calibri"/>
                <a:cs typeface="Calibri"/>
                <a:sym typeface="Calibri"/>
              </a:rPr>
              <a:t>Presented by</a:t>
            </a:r>
            <a:endParaRPr sz="2000" b="1" kern="0" dirty="0">
              <a:solidFill>
                <a:srgbClr val="595959"/>
              </a:solidFill>
              <a:latin typeface="Calibri"/>
              <a:ea typeface="Calibri"/>
              <a:cs typeface="Calibri"/>
              <a:sym typeface="Calibri"/>
            </a:endParaRPr>
          </a:p>
          <a:p>
            <a:pPr algn="ctr" defTabSz="914400">
              <a:buClr>
                <a:srgbClr val="000000"/>
              </a:buClr>
              <a:buSzPts val="1100"/>
            </a:pPr>
            <a:r>
              <a:rPr lang="en" sz="1600" kern="0">
                <a:solidFill>
                  <a:srgbClr val="595959"/>
                </a:solidFill>
                <a:latin typeface="Calibri"/>
                <a:ea typeface="Calibri"/>
                <a:cs typeface="Calibri"/>
                <a:sym typeface="Calibri"/>
              </a:rPr>
              <a:t>Funke Aderonmu</a:t>
            </a:r>
            <a:endParaRPr sz="1600" kern="0" dirty="0">
              <a:solidFill>
                <a:srgbClr val="595959"/>
              </a:solidFill>
              <a:latin typeface="Calibri"/>
              <a:ea typeface="Calibri"/>
              <a:cs typeface="Calibri"/>
              <a:sym typeface="Calibri"/>
            </a:endParaRPr>
          </a:p>
          <a:p>
            <a:pPr algn="ctr" defTabSz="914400">
              <a:spcBef>
                <a:spcPts val="320"/>
              </a:spcBef>
              <a:buClr>
                <a:srgbClr val="000000"/>
              </a:buClr>
              <a:buSzPts val="1100"/>
            </a:pPr>
            <a:r>
              <a:rPr lang="en" sz="1600" kern="0">
                <a:solidFill>
                  <a:srgbClr val="595959"/>
                </a:solidFill>
                <a:latin typeface="Calibri"/>
                <a:ea typeface="Calibri"/>
                <a:cs typeface="Calibri"/>
                <a:sym typeface="Calibri"/>
              </a:rPr>
              <a:t>Policy Assistant, Georgetown Center on Poverty &amp; Inequality</a:t>
            </a:r>
            <a:endParaRPr sz="1600" kern="0" dirty="0">
              <a:solidFill>
                <a:srgbClr val="595959"/>
              </a:solidFill>
              <a:latin typeface="Calibri"/>
              <a:ea typeface="Calibri"/>
              <a:cs typeface="Calibri"/>
              <a:sym typeface="Calibri"/>
            </a:endParaRPr>
          </a:p>
          <a:p>
            <a:pPr algn="ctr" defTabSz="914400">
              <a:spcBef>
                <a:spcPts val="320"/>
              </a:spcBef>
              <a:buClr>
                <a:srgbClr val="000000"/>
              </a:buClr>
              <a:buSzPts val="1100"/>
            </a:pPr>
            <a:r>
              <a:rPr lang="en" sz="1600" u="sng" kern="0">
                <a:solidFill>
                  <a:srgbClr val="0097A7"/>
                </a:solidFill>
                <a:latin typeface="Calibri"/>
                <a:ea typeface="Calibri"/>
                <a:cs typeface="Calibri"/>
                <a:sym typeface="Calibri"/>
                <a:hlinkClick r:id="rId4"/>
              </a:rPr>
              <a:t>fa519@georgetown.edu</a:t>
            </a:r>
            <a:r>
              <a:rPr lang="en" sz="1600" kern="0">
                <a:solidFill>
                  <a:srgbClr val="000000"/>
                </a:solidFill>
                <a:latin typeface="Calibri"/>
                <a:ea typeface="Calibri"/>
                <a:cs typeface="Calibri"/>
                <a:sym typeface="Calibri"/>
              </a:rPr>
              <a:t> </a:t>
            </a:r>
            <a:endParaRPr sz="2000" b="1" kern="0" dirty="0">
              <a:solidFill>
                <a:srgbClr val="2C8FA1"/>
              </a:solidFill>
              <a:latin typeface="Calibri"/>
              <a:ea typeface="Calibri"/>
              <a:cs typeface="Calibri"/>
              <a:sym typeface="Calibri"/>
            </a:endParaRPr>
          </a:p>
          <a:p>
            <a:pPr algn="ctr" defTabSz="914400">
              <a:spcBef>
                <a:spcPts val="400"/>
              </a:spcBef>
              <a:buClr>
                <a:srgbClr val="000000"/>
              </a:buClr>
            </a:pPr>
            <a:endParaRPr sz="2000" b="1" kern="0" dirty="0">
              <a:solidFill>
                <a:srgbClr val="2C8FA1"/>
              </a:solidFill>
              <a:latin typeface="Calibri"/>
              <a:ea typeface="Calibri"/>
              <a:cs typeface="Calibri"/>
              <a:sym typeface="Calibri"/>
            </a:endParaRPr>
          </a:p>
          <a:p>
            <a:pPr algn="ctr" defTabSz="914400">
              <a:spcBef>
                <a:spcPts val="400"/>
              </a:spcBef>
              <a:buClr>
                <a:srgbClr val="000000"/>
              </a:buClr>
            </a:pPr>
            <a:r>
              <a:rPr lang="en" sz="2000" b="1" kern="0">
                <a:solidFill>
                  <a:srgbClr val="2C8FA1"/>
                </a:solidFill>
                <a:latin typeface="Calibri"/>
                <a:ea typeface="Calibri"/>
                <a:cs typeface="Calibri"/>
                <a:sym typeface="Calibri"/>
              </a:rPr>
              <a:t>@GCPIEconSec | @GtownLawPovCntr | </a:t>
            </a:r>
            <a:r>
              <a:rPr lang="en" sz="2000" b="1" u="sng" kern="0">
                <a:solidFill>
                  <a:srgbClr val="0000FF"/>
                </a:solidFill>
                <a:latin typeface="Calibri"/>
                <a:ea typeface="Calibri"/>
                <a:cs typeface="Calibri"/>
                <a:sym typeface="Calibri"/>
                <a:hlinkClick r:id="rId5"/>
              </a:rPr>
              <a:t>www.georgetownpoverty.org</a:t>
            </a:r>
            <a:r>
              <a:rPr lang="en" sz="2000" b="1" kern="0">
                <a:solidFill>
                  <a:srgbClr val="2C8FA1"/>
                </a:solidFill>
                <a:latin typeface="Calibri"/>
                <a:ea typeface="Calibri"/>
                <a:cs typeface="Calibri"/>
                <a:sym typeface="Calibri"/>
              </a:rPr>
              <a:t> </a:t>
            </a:r>
            <a:endParaRPr sz="2000" b="1" kern="0" dirty="0">
              <a:solidFill>
                <a:srgbClr val="2C8FA1"/>
              </a:solidFill>
              <a:latin typeface="Calibri"/>
              <a:ea typeface="Calibri"/>
              <a:cs typeface="Calibri"/>
              <a:sym typeface="Calibri"/>
            </a:endParaRPr>
          </a:p>
          <a:p>
            <a:pPr algn="ctr" defTabSz="914400">
              <a:spcBef>
                <a:spcPts val="400"/>
              </a:spcBef>
              <a:buClr>
                <a:srgbClr val="000000"/>
              </a:buClr>
            </a:pPr>
            <a:endParaRPr sz="2000" kern="0" dirty="0">
              <a:solidFill>
                <a:srgbClr val="0F243E"/>
              </a:solidFill>
              <a:latin typeface="Calibri"/>
              <a:ea typeface="Calibri"/>
              <a:cs typeface="Calibri"/>
              <a:sym typeface="Calibri"/>
            </a:endParaRPr>
          </a:p>
        </p:txBody>
      </p:sp>
      <p:sp>
        <p:nvSpPr>
          <p:cNvPr id="5" name="Rectangle 6">
            <a:extLst>
              <a:ext uri="{FF2B5EF4-FFF2-40B4-BE49-F238E27FC236}">
                <a16:creationId xmlns:a16="http://schemas.microsoft.com/office/drawing/2014/main" id="{449B3618-15FA-4EBD-9436-FEEC2D0B21EA}"/>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30</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3448050" y="6705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58585B"/>
                </a:solidFill>
                <a:latin typeface="Helvetica" charset="0"/>
              </a:defRPr>
            </a:lvl1pPr>
            <a:lvl2pPr marL="742950" indent="-285750" eaLnBrk="0" hangingPunct="0">
              <a:spcBef>
                <a:spcPct val="20000"/>
              </a:spcBef>
              <a:buFont typeface="Courier New" pitchFamily="49" charset="0"/>
              <a:buChar char="o"/>
              <a:defRPr sz="2800">
                <a:solidFill>
                  <a:srgbClr val="58585B"/>
                </a:solidFill>
                <a:latin typeface="Helvetica" charset="0"/>
              </a:defRPr>
            </a:lvl2pPr>
            <a:lvl3pPr marL="1143000" indent="-228600" eaLnBrk="0" hangingPunct="0">
              <a:spcBef>
                <a:spcPct val="20000"/>
              </a:spcBef>
              <a:buFont typeface="Arial" pitchFamily="34" charset="0"/>
              <a:buChar char="•"/>
              <a:defRPr sz="2400">
                <a:solidFill>
                  <a:srgbClr val="58585B"/>
                </a:solidFill>
                <a:latin typeface="Helvetica" charset="0"/>
              </a:defRPr>
            </a:lvl3pPr>
            <a:lvl4pPr marL="1600200" indent="-228600" eaLnBrk="0" hangingPunct="0">
              <a:spcBef>
                <a:spcPct val="20000"/>
              </a:spcBef>
              <a:buFont typeface="Courier New" pitchFamily="49" charset="0"/>
              <a:buChar char="o"/>
              <a:defRPr sz="2000">
                <a:solidFill>
                  <a:srgbClr val="58585B"/>
                </a:solidFill>
                <a:latin typeface="Helvetica" charset="0"/>
              </a:defRPr>
            </a:lvl4pPr>
            <a:lvl5pPr marL="2057400" indent="-228600" eaLnBrk="0" hangingPunct="0">
              <a:spcBef>
                <a:spcPct val="20000"/>
              </a:spcBef>
              <a:buFont typeface="Arial" pitchFamily="34"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14" name="Slide Number Placeholder 6">
            <a:extLst>
              <a:ext uri="{FF2B5EF4-FFF2-40B4-BE49-F238E27FC236}">
                <a16:creationId xmlns:a16="http://schemas.microsoft.com/office/drawing/2014/main" id="{7A032150-FD0A-452E-8EB6-90336B763865}"/>
              </a:ext>
            </a:extLst>
          </p:cNvPr>
          <p:cNvSpPr txBox="1">
            <a:spLocks noGrp="1"/>
          </p:cNvSpPr>
          <p:nvPr>
            <p:ph type="sldNum" sz="quarter" idx="10"/>
          </p:nvPr>
        </p:nvSpPr>
        <p:spPr bwMode="auto">
          <a:xfrm>
            <a:off x="85723" y="67360"/>
            <a:ext cx="476251" cy="2850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31</a:t>
            </a:fld>
            <a:endParaRPr kumimoji="0" lang="en-US" altLang="en-US" sz="1800" b="0" i="0" u="none" strike="noStrike" kern="0" cap="none" spc="0" normalizeH="0" baseline="0" noProof="0" dirty="0">
              <a:ln>
                <a:noFill/>
              </a:ln>
              <a:solidFill>
                <a:srgbClr val="58585B"/>
              </a:solidFill>
              <a:effectLst/>
              <a:uLnTx/>
              <a:uFillTx/>
              <a:latin typeface="Helvetica" charset="0"/>
              <a:ea typeface="+mn-ea"/>
              <a:cs typeface="Helvetica" panose="020B0604020202020204" pitchFamily="34" charset="0"/>
            </a:endParaRPr>
          </a:p>
        </p:txBody>
      </p:sp>
      <p:sp>
        <p:nvSpPr>
          <p:cNvPr id="6" name="Rectangle 4">
            <a:extLst>
              <a:ext uri="{FF2B5EF4-FFF2-40B4-BE49-F238E27FC236}">
                <a16:creationId xmlns:a16="http://schemas.microsoft.com/office/drawing/2014/main" id="{6B21BB3F-4EED-4F12-8418-49DCD54DE91F}"/>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2" name="TextBox 11">
            <a:extLst>
              <a:ext uri="{FF2B5EF4-FFF2-40B4-BE49-F238E27FC236}">
                <a16:creationId xmlns:a16="http://schemas.microsoft.com/office/drawing/2014/main" id="{376DB65A-6ED3-4F45-B24B-0501BFC3027F}"/>
              </a:ext>
            </a:extLst>
          </p:cNvPr>
          <p:cNvSpPr txBox="1"/>
          <p:nvPr/>
        </p:nvSpPr>
        <p:spPr>
          <a:xfrm>
            <a:off x="7816392" y="5770969"/>
            <a:ext cx="132760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hlinkClick r:id="rId3"/>
              </a:rPr>
              <a:t>jlinn@results.org</a:t>
            </a:r>
            <a:endParaRPr kumimoji="0" lang="en-US" sz="12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endParaRPr>
          </a:p>
        </p:txBody>
      </p:sp>
      <p:pic>
        <p:nvPicPr>
          <p:cNvPr id="3" name="Picture 2">
            <a:extLst>
              <a:ext uri="{FF2B5EF4-FFF2-40B4-BE49-F238E27FC236}">
                <a16:creationId xmlns:a16="http://schemas.microsoft.com/office/drawing/2014/main" id="{630B2153-31D8-47FA-BF0D-5BDA766F8B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1500"/>
            <a:ext cx="9144000" cy="5715000"/>
          </a:xfrm>
          <a:prstGeom prst="rect">
            <a:avLst/>
          </a:prstGeom>
        </p:spPr>
      </p:pic>
      <p:pic>
        <p:nvPicPr>
          <p:cNvPr id="7" name="Picture 6">
            <a:extLst>
              <a:ext uri="{FF2B5EF4-FFF2-40B4-BE49-F238E27FC236}">
                <a16:creationId xmlns:a16="http://schemas.microsoft.com/office/drawing/2014/main" id="{E5EAB446-C47E-4555-B75F-118C809740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1500"/>
            <a:ext cx="7048501" cy="5210175"/>
          </a:xfrm>
          <a:prstGeom prst="rect">
            <a:avLst/>
          </a:prstGeom>
        </p:spPr>
      </p:pic>
      <p:pic>
        <p:nvPicPr>
          <p:cNvPr id="9" name="Picture 8">
            <a:extLst>
              <a:ext uri="{FF2B5EF4-FFF2-40B4-BE49-F238E27FC236}">
                <a16:creationId xmlns:a16="http://schemas.microsoft.com/office/drawing/2014/main" id="{854CA8D1-2FF8-44DE-9FA6-E038B721172C}"/>
              </a:ext>
            </a:extLst>
          </p:cNvPr>
          <p:cNvPicPr>
            <a:picLocks noChangeAspect="1"/>
          </p:cNvPicPr>
          <p:nvPr/>
        </p:nvPicPr>
        <p:blipFill>
          <a:blip r:embed="rId6"/>
          <a:stretch>
            <a:fillRect/>
          </a:stretch>
        </p:blipFill>
        <p:spPr>
          <a:xfrm>
            <a:off x="915987" y="1402497"/>
            <a:ext cx="5248275" cy="3933825"/>
          </a:xfrm>
          <a:prstGeom prst="rect">
            <a:avLst/>
          </a:prstGeom>
        </p:spPr>
      </p:pic>
      <p:pic>
        <p:nvPicPr>
          <p:cNvPr id="11" name="Picture 10">
            <a:extLst>
              <a:ext uri="{FF2B5EF4-FFF2-40B4-BE49-F238E27FC236}">
                <a16:creationId xmlns:a16="http://schemas.microsoft.com/office/drawing/2014/main" id="{050FEE11-837C-4F2B-A2F2-E7F572D72079}"/>
              </a:ext>
            </a:extLst>
          </p:cNvPr>
          <p:cNvPicPr>
            <a:picLocks noChangeAspect="1"/>
          </p:cNvPicPr>
          <p:nvPr/>
        </p:nvPicPr>
        <p:blipFill>
          <a:blip r:embed="rId7"/>
          <a:stretch>
            <a:fillRect/>
          </a:stretch>
        </p:blipFill>
        <p:spPr>
          <a:xfrm>
            <a:off x="7048499" y="692150"/>
            <a:ext cx="2095500" cy="5381625"/>
          </a:xfrm>
          <a:prstGeom prst="rect">
            <a:avLst/>
          </a:prstGeom>
        </p:spPr>
      </p:pic>
      <p:sp>
        <p:nvSpPr>
          <p:cNvPr id="15" name="Arrow: Up 14">
            <a:extLst>
              <a:ext uri="{FF2B5EF4-FFF2-40B4-BE49-F238E27FC236}">
                <a16:creationId xmlns:a16="http://schemas.microsoft.com/office/drawing/2014/main" id="{2E027597-9F55-4BF0-8673-2EBDD681B633}"/>
              </a:ext>
            </a:extLst>
          </p:cNvPr>
          <p:cNvSpPr/>
          <p:nvPr/>
        </p:nvSpPr>
        <p:spPr>
          <a:xfrm rot="5400000">
            <a:off x="6073060" y="5162839"/>
            <a:ext cx="531847" cy="1278948"/>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87B350A-6BC1-4B5D-A783-319481F19612}"/>
              </a:ext>
            </a:extLst>
          </p:cNvPr>
          <p:cNvSpPr txBox="1"/>
          <p:nvPr/>
        </p:nvSpPr>
        <p:spPr>
          <a:xfrm>
            <a:off x="5680114" y="5653327"/>
            <a:ext cx="1295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 Type here</a:t>
            </a:r>
          </a:p>
        </p:txBody>
      </p:sp>
      <p:sp>
        <p:nvSpPr>
          <p:cNvPr id="17" name="Arrow: Up 16">
            <a:extLst>
              <a:ext uri="{FF2B5EF4-FFF2-40B4-BE49-F238E27FC236}">
                <a16:creationId xmlns:a16="http://schemas.microsoft.com/office/drawing/2014/main" id="{853F200F-1C7D-4A86-8D9B-E81B327E6518}"/>
              </a:ext>
            </a:extLst>
          </p:cNvPr>
          <p:cNvSpPr/>
          <p:nvPr/>
        </p:nvSpPr>
        <p:spPr>
          <a:xfrm rot="5400000">
            <a:off x="6009144" y="415489"/>
            <a:ext cx="542925" cy="1389815"/>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A6CF2B21-2FE9-4103-9030-B20D63842F6E}"/>
              </a:ext>
            </a:extLst>
          </p:cNvPr>
          <p:cNvSpPr txBox="1"/>
          <p:nvPr/>
        </p:nvSpPr>
        <p:spPr>
          <a:xfrm>
            <a:off x="5585699" y="956507"/>
            <a:ext cx="14626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3. See here</a:t>
            </a:r>
          </a:p>
        </p:txBody>
      </p:sp>
      <p:sp>
        <p:nvSpPr>
          <p:cNvPr id="19" name="Title 1">
            <a:extLst>
              <a:ext uri="{FF2B5EF4-FFF2-40B4-BE49-F238E27FC236}">
                <a16:creationId xmlns:a16="http://schemas.microsoft.com/office/drawing/2014/main" id="{AFD629BE-63A8-40E8-A987-84168C5F6791}"/>
              </a:ext>
            </a:extLst>
          </p:cNvPr>
          <p:cNvSpPr txBox="1">
            <a:spLocks/>
          </p:cNvSpPr>
          <p:nvPr/>
        </p:nvSpPr>
        <p:spPr>
          <a:xfrm>
            <a:off x="-1" y="63332"/>
            <a:ext cx="9144001" cy="4510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AF1F2C"/>
                </a:solidFill>
                <a:effectLst/>
                <a:uLnTx/>
                <a:uFillTx/>
                <a:latin typeface="Helvetica"/>
                <a:ea typeface="+mj-ea"/>
                <a:cs typeface="Helvetica"/>
              </a:rPr>
              <a:t>How to Ask a Question/Make a Comment on Zoom</a:t>
            </a:r>
          </a:p>
        </p:txBody>
      </p:sp>
      <p:sp>
        <p:nvSpPr>
          <p:cNvPr id="20" name="Arrow: Up 19">
            <a:extLst>
              <a:ext uri="{FF2B5EF4-FFF2-40B4-BE49-F238E27FC236}">
                <a16:creationId xmlns:a16="http://schemas.microsoft.com/office/drawing/2014/main" id="{C81E1410-D7B8-4D27-88D3-E65EC017829B}"/>
              </a:ext>
            </a:extLst>
          </p:cNvPr>
          <p:cNvSpPr/>
          <p:nvPr/>
        </p:nvSpPr>
        <p:spPr>
          <a:xfrm rot="14335952">
            <a:off x="4855659" y="4658214"/>
            <a:ext cx="543804" cy="1468606"/>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1DE7C63-9829-4439-BF91-40DDE33C63D5}"/>
              </a:ext>
            </a:extLst>
          </p:cNvPr>
          <p:cNvSpPr txBox="1"/>
          <p:nvPr/>
        </p:nvSpPr>
        <p:spPr>
          <a:xfrm rot="19759594">
            <a:off x="4503442" y="5211172"/>
            <a:ext cx="130559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 Click here</a:t>
            </a:r>
          </a:p>
        </p:txBody>
      </p:sp>
    </p:spTree>
    <p:extLst>
      <p:ext uri="{BB962C8B-B14F-4D97-AF65-F5344CB8AC3E}">
        <p14:creationId xmlns:p14="http://schemas.microsoft.com/office/powerpoint/2010/main" val="3896317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57174" y="1082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32</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312738" y="217053"/>
            <a:ext cx="7211743" cy="550552"/>
          </a:xfrm>
        </p:spPr>
        <p:txBody>
          <a:bodyPr>
            <a:noAutofit/>
          </a:bodyPr>
          <a:lstStyle/>
          <a:p>
            <a:pPr algn="l">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rgbClr val="C00000"/>
                </a:solidFill>
                <a:latin typeface="Helvetica" panose="020B0604020202020204" pitchFamily="34" charset="0"/>
                <a:ea typeface="ＭＳ Ｐゴシック" charset="0"/>
                <a:cs typeface="Helvetica" panose="020B0604020202020204" pitchFamily="34" charset="0"/>
              </a:rPr>
              <a:t>Coming Changes to How We Support You</a:t>
            </a:r>
            <a:endParaRPr lang="en-US" sz="2600" dirty="0">
              <a:latin typeface="Helvetica" panose="020B0604020202020204" pitchFamily="34" charset="0"/>
              <a:cs typeface="Helvetica" panose="020B0604020202020204" pitchFamily="34" charset="0"/>
            </a:endParaRPr>
          </a:p>
        </p:txBody>
      </p:sp>
      <p:pic>
        <p:nvPicPr>
          <p:cNvPr id="9" name="Picture 8">
            <a:extLst>
              <a:ext uri="{FF2B5EF4-FFF2-40B4-BE49-F238E27FC236}">
                <a16:creationId xmlns:a16="http://schemas.microsoft.com/office/drawing/2014/main" id="{2C17B4E6-B76D-4710-99A5-387815C1A5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8544" y="9982"/>
            <a:ext cx="1485474" cy="1393384"/>
          </a:xfrm>
          <a:prstGeom prst="rect">
            <a:avLst/>
          </a:prstGeom>
        </p:spPr>
      </p:pic>
      <p:sp>
        <p:nvSpPr>
          <p:cNvPr id="12" name="TextBox 11">
            <a:extLst>
              <a:ext uri="{FF2B5EF4-FFF2-40B4-BE49-F238E27FC236}">
                <a16:creationId xmlns:a16="http://schemas.microsoft.com/office/drawing/2014/main" id="{7382FFA2-6778-4E52-9C36-97BE1193517E}"/>
              </a:ext>
            </a:extLst>
          </p:cNvPr>
          <p:cNvSpPr txBox="1"/>
          <p:nvPr/>
        </p:nvSpPr>
        <p:spPr>
          <a:xfrm>
            <a:off x="7313371" y="1410293"/>
            <a:ext cx="1790699" cy="430887"/>
          </a:xfrm>
          <a:prstGeom prst="rect">
            <a:avLst/>
          </a:prstGeom>
          <a:noFill/>
        </p:spPr>
        <p:txBody>
          <a:bodyPr wrap="square"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Jos Linn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85B"/>
                </a:solidFill>
                <a:effectLst/>
                <a:uLnTx/>
                <a:uFillTx/>
                <a:latin typeface="Helvetica"/>
                <a:ea typeface="+mn-ea"/>
                <a:cs typeface="Helvetica"/>
                <a:hlinkClick r:id="rId3"/>
              </a:rPr>
              <a:t>jlinn@results.org</a:t>
            </a:r>
            <a:endParaRPr kumimoji="0" lang="en-US" sz="1100" b="0" i="0" u="none" strike="noStrike" kern="1200" cap="none" spc="0" normalizeH="0" baseline="0" noProof="0" dirty="0">
              <a:ln>
                <a:noFill/>
              </a:ln>
              <a:solidFill>
                <a:srgbClr val="58585B"/>
              </a:solidFill>
              <a:effectLst/>
              <a:uLnTx/>
              <a:uFillTx/>
              <a:latin typeface="Helvetica"/>
              <a:ea typeface="+mn-ea"/>
              <a:cs typeface="Helvetica"/>
            </a:endParaRPr>
          </a:p>
        </p:txBody>
      </p:sp>
      <p:sp>
        <p:nvSpPr>
          <p:cNvPr id="2" name="TextBox 1">
            <a:extLst>
              <a:ext uri="{FF2B5EF4-FFF2-40B4-BE49-F238E27FC236}">
                <a16:creationId xmlns:a16="http://schemas.microsoft.com/office/drawing/2014/main" id="{9BBACC33-86F2-4F38-A520-4892065E21FC}"/>
              </a:ext>
            </a:extLst>
          </p:cNvPr>
          <p:cNvSpPr txBox="1"/>
          <p:nvPr/>
        </p:nvSpPr>
        <p:spPr>
          <a:xfrm>
            <a:off x="312738" y="706674"/>
            <a:ext cx="8229600" cy="5726183"/>
          </a:xfrm>
          <a:prstGeom prst="rect">
            <a:avLst/>
          </a:prstGeom>
          <a:noFill/>
        </p:spPr>
        <p:txBody>
          <a:bodyPr wrap="square" rtlCol="0">
            <a:spAutoFit/>
          </a:bodyPr>
          <a:lstStyle/>
          <a:p>
            <a:pPr>
              <a:lnSpc>
                <a:spcPct val="114000"/>
              </a:lnSpc>
              <a:spcAft>
                <a:spcPts val="600"/>
              </a:spcAft>
            </a:pPr>
            <a:r>
              <a:rPr lang="en-US" b="1" dirty="0">
                <a:solidFill>
                  <a:srgbClr val="B01F2D"/>
                </a:solidFill>
                <a:latin typeface="Helvetica" panose="020B0604020202020204" pitchFamily="34" charset="0"/>
                <a:cs typeface="Helvetica" panose="020B0604020202020204" pitchFamily="34" charset="0"/>
              </a:rPr>
              <a:t>Background</a:t>
            </a:r>
            <a:endParaRPr lang="en-US" dirty="0">
              <a:solidFill>
                <a:srgbClr val="B01F2D"/>
              </a:solidFill>
              <a:latin typeface="Helvetica" panose="020B0604020202020204" pitchFamily="34" charset="0"/>
              <a:cs typeface="Helvetica" panose="020B0604020202020204" pitchFamily="34" charset="0"/>
            </a:endParaRPr>
          </a:p>
          <a:p>
            <a:pPr marL="285750" lvl="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Looking to </a:t>
            </a:r>
            <a:r>
              <a:rPr lang="en-US" b="1" dirty="0">
                <a:solidFill>
                  <a:srgbClr val="58585B"/>
                </a:solidFill>
                <a:latin typeface="Helvetica" panose="020B0604020202020204" pitchFamily="34" charset="0"/>
                <a:cs typeface="Helvetica" panose="020B0604020202020204" pitchFamily="34" charset="0"/>
              </a:rPr>
              <a:t>streamline our support and training </a:t>
            </a:r>
          </a:p>
          <a:p>
            <a:pPr marL="742950" lvl="1"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Maintain your effectiveness while respecting your time</a:t>
            </a:r>
          </a:p>
          <a:p>
            <a:pPr marL="285750" lvl="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More groups and new volunteers </a:t>
            </a:r>
            <a:r>
              <a:rPr lang="en-US" b="1" dirty="0">
                <a:solidFill>
                  <a:srgbClr val="58585B"/>
                </a:solidFill>
                <a:latin typeface="Helvetica" panose="020B0604020202020204" pitchFamily="34" charset="0"/>
                <a:cs typeface="Helvetica" panose="020B0604020202020204" pitchFamily="34" charset="0"/>
              </a:rPr>
              <a:t>interested in being “glomestic” </a:t>
            </a:r>
            <a:r>
              <a:rPr lang="en-US" dirty="0">
                <a:solidFill>
                  <a:srgbClr val="58585B"/>
                </a:solidFill>
                <a:latin typeface="Helvetica" panose="020B0604020202020204" pitchFamily="34" charset="0"/>
                <a:cs typeface="Helvetica" panose="020B0604020202020204" pitchFamily="34" charset="0"/>
              </a:rPr>
              <a:t>– work on both U.S. and global poverty issues</a:t>
            </a:r>
          </a:p>
          <a:p>
            <a:pPr marL="285750" lvl="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We wanted </a:t>
            </a:r>
            <a:r>
              <a:rPr lang="en-US" b="1" dirty="0">
                <a:solidFill>
                  <a:srgbClr val="58585B"/>
                </a:solidFill>
                <a:latin typeface="Helvetica" panose="020B0604020202020204" pitchFamily="34" charset="0"/>
                <a:cs typeface="Helvetica" panose="020B0604020202020204" pitchFamily="34" charset="0"/>
              </a:rPr>
              <a:t>your active participa</a:t>
            </a:r>
            <a:r>
              <a:rPr lang="en-US" dirty="0">
                <a:solidFill>
                  <a:srgbClr val="58585B"/>
                </a:solidFill>
                <a:latin typeface="Helvetica" panose="020B0604020202020204" pitchFamily="34" charset="0"/>
                <a:cs typeface="Helvetica" panose="020B0604020202020204" pitchFamily="34" charset="0"/>
              </a:rPr>
              <a:t>tion in the decision making</a:t>
            </a:r>
          </a:p>
          <a:p>
            <a:pPr lvl="0">
              <a:lnSpc>
                <a:spcPct val="114000"/>
              </a:lnSpc>
              <a:spcAft>
                <a:spcPts val="600"/>
              </a:spcAft>
            </a:pPr>
            <a:r>
              <a:rPr lang="en-US" b="1" dirty="0">
                <a:solidFill>
                  <a:srgbClr val="B01F2D"/>
                </a:solidFill>
                <a:latin typeface="Helvetica" panose="020B0604020202020204" pitchFamily="34" charset="0"/>
                <a:cs typeface="Helvetica" panose="020B0604020202020204" pitchFamily="34" charset="0"/>
              </a:rPr>
              <a:t>National Webinar Survey</a:t>
            </a:r>
          </a:p>
          <a:p>
            <a:pPr marL="285750" lvl="0" indent="-285750">
              <a:lnSpc>
                <a:spcPct val="114000"/>
              </a:lnSpc>
              <a:spcAft>
                <a:spcPts val="600"/>
              </a:spcAft>
              <a:buFont typeface="Arial" panose="020B0604020202020204" pitchFamily="34" charset="0"/>
              <a:buChar char="•"/>
            </a:pPr>
            <a:r>
              <a:rPr lang="en-US" b="1" dirty="0">
                <a:solidFill>
                  <a:srgbClr val="58585B"/>
                </a:solidFill>
                <a:latin typeface="Helvetica" panose="020B0604020202020204" pitchFamily="34" charset="0"/>
                <a:cs typeface="Helvetica" panose="020B0604020202020204" pitchFamily="34" charset="0"/>
              </a:rPr>
              <a:t>74 responses</a:t>
            </a:r>
            <a:r>
              <a:rPr lang="en-US" dirty="0">
                <a:solidFill>
                  <a:srgbClr val="58585B"/>
                </a:solidFill>
                <a:latin typeface="Helvetica" panose="020B0604020202020204" pitchFamily="34" charset="0"/>
                <a:cs typeface="Helvetica" panose="020B0604020202020204" pitchFamily="34" charset="0"/>
              </a:rPr>
              <a:t>: 38 percent global, 32 percent U.S., and 30 percent glomestic</a:t>
            </a:r>
            <a:endParaRPr lang="en-US" sz="2000" dirty="0">
              <a:solidFill>
                <a:srgbClr val="58585B"/>
              </a:solidFill>
              <a:latin typeface="Helvetica" panose="020B0604020202020204" pitchFamily="34" charset="0"/>
              <a:cs typeface="Helvetica" panose="020B0604020202020204" pitchFamily="34" charset="0"/>
            </a:endParaRPr>
          </a:p>
          <a:p>
            <a:pPr marL="285750" lvl="0" indent="-285750">
              <a:lnSpc>
                <a:spcPct val="114000"/>
              </a:lnSpc>
              <a:spcAft>
                <a:spcPts val="600"/>
              </a:spcAft>
              <a:buFont typeface="Arial" panose="020B0604020202020204" pitchFamily="34" charset="0"/>
              <a:buChar char="•"/>
            </a:pPr>
            <a:r>
              <a:rPr lang="en-US" b="1" dirty="0">
                <a:solidFill>
                  <a:srgbClr val="58585B"/>
                </a:solidFill>
                <a:latin typeface="Helvetica" panose="020B0604020202020204" pitchFamily="34" charset="0"/>
                <a:cs typeface="Helvetica" panose="020B0604020202020204" pitchFamily="34" charset="0"/>
              </a:rPr>
              <a:t>How do you listen? </a:t>
            </a:r>
            <a:r>
              <a:rPr lang="en-US" dirty="0">
                <a:solidFill>
                  <a:srgbClr val="58585B"/>
                </a:solidFill>
                <a:latin typeface="Helvetica" panose="020B0604020202020204" pitchFamily="34" charset="0"/>
                <a:cs typeface="Helvetica" panose="020B0604020202020204" pitchFamily="34" charset="0"/>
              </a:rPr>
              <a:t>U.S. volunteers typically listen individually; most global volunteers listen live with group </a:t>
            </a:r>
            <a:endParaRPr lang="en-US" sz="2000" dirty="0">
              <a:solidFill>
                <a:srgbClr val="58585B"/>
              </a:solidFill>
              <a:latin typeface="Helvetica" panose="020B0604020202020204" pitchFamily="34" charset="0"/>
              <a:cs typeface="Helvetica" panose="020B0604020202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Convenience biggest factor in those who do not attend</a:t>
            </a:r>
          </a:p>
          <a:p>
            <a:pPr marL="285750" lvl="0" indent="-285750">
              <a:lnSpc>
                <a:spcPct val="114000"/>
              </a:lnSpc>
              <a:spcAft>
                <a:spcPts val="600"/>
              </a:spcAft>
              <a:buFont typeface="Arial" panose="020B0604020202020204" pitchFamily="34" charset="0"/>
              <a:buChar char="•"/>
            </a:pPr>
            <a:r>
              <a:rPr lang="en-US" b="1" dirty="0">
                <a:solidFill>
                  <a:srgbClr val="58585B"/>
                </a:solidFill>
                <a:latin typeface="Helvetica" panose="020B0604020202020204" pitchFamily="34" charset="0"/>
                <a:cs typeface="Helvetica" panose="020B0604020202020204" pitchFamily="34" charset="0"/>
              </a:rPr>
              <a:t>What do you want to get out of the monthly webinars?</a:t>
            </a:r>
            <a:endParaRPr lang="en-US" sz="2000" b="1" dirty="0">
              <a:solidFill>
                <a:srgbClr val="58585B"/>
              </a:solidFill>
              <a:latin typeface="Helvetica" panose="020B0604020202020204" pitchFamily="34" charset="0"/>
              <a:cs typeface="Helvetica" panose="020B0604020202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The info you need to take action</a:t>
            </a:r>
            <a:endParaRPr lang="en-US" sz="2000" dirty="0">
              <a:solidFill>
                <a:srgbClr val="58585B"/>
              </a:solidFill>
              <a:latin typeface="Helvetica" panose="020B0604020202020204" pitchFamily="34" charset="0"/>
              <a:cs typeface="Helvetica" panose="020B0604020202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You also like inspiration, skill building, and org updates</a:t>
            </a:r>
            <a:endParaRPr lang="en-US" sz="2000" dirty="0">
              <a:solidFill>
                <a:srgbClr val="58585B"/>
              </a:solidFill>
              <a:latin typeface="Helvetica" panose="020B0604020202020204" pitchFamily="34" charset="0"/>
              <a:cs typeface="Helvetica" panose="020B0604020202020204" pitchFamily="34" charset="0"/>
            </a:endParaRPr>
          </a:p>
          <a:p>
            <a:pPr marL="742950" lvl="1" indent="-285750">
              <a:lnSpc>
                <a:spcPct val="114000"/>
              </a:lnSpc>
              <a:spcAft>
                <a:spcPts val="600"/>
              </a:spcAft>
              <a:buFont typeface="Arial" panose="020B0604020202020204" pitchFamily="34" charset="0"/>
              <a:buChar char="•"/>
            </a:pPr>
            <a:endParaRPr lang="en-US" dirty="0">
              <a:solidFill>
                <a:srgbClr val="58585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73252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57174" y="1082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33</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0" y="134129"/>
            <a:ext cx="9143999" cy="550552"/>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rgbClr val="C00000"/>
                </a:solidFill>
                <a:latin typeface="Helvetica" panose="020B0604020202020204" pitchFamily="34" charset="0"/>
                <a:ea typeface="ＭＳ Ｐゴシック" charset="0"/>
                <a:cs typeface="Helvetica" panose="020B0604020202020204" pitchFamily="34" charset="0"/>
              </a:rPr>
              <a:t>Coming Changes to How We Support You</a:t>
            </a:r>
            <a:endParaRPr lang="en-US" sz="2600" dirty="0">
              <a:latin typeface="Helvetica" panose="020B0604020202020204" pitchFamily="34" charset="0"/>
              <a:cs typeface="Helvetica" panose="020B0604020202020204" pitchFamily="34" charset="0"/>
            </a:endParaRPr>
          </a:p>
        </p:txBody>
      </p:sp>
      <p:graphicFrame>
        <p:nvGraphicFramePr>
          <p:cNvPr id="16" name="Chart 15">
            <a:extLst>
              <a:ext uri="{FF2B5EF4-FFF2-40B4-BE49-F238E27FC236}">
                <a16:creationId xmlns:a16="http://schemas.microsoft.com/office/drawing/2014/main" id="{A9F18D73-206D-4112-AC6D-B961F4407332}"/>
              </a:ext>
            </a:extLst>
          </p:cNvPr>
          <p:cNvGraphicFramePr/>
          <p:nvPr>
            <p:extLst>
              <p:ext uri="{D42A27DB-BD31-4B8C-83A1-F6EECF244321}">
                <p14:modId xmlns:p14="http://schemas.microsoft.com/office/powerpoint/2010/main" val="2376966277"/>
              </p:ext>
            </p:extLst>
          </p:nvPr>
        </p:nvGraphicFramePr>
        <p:xfrm>
          <a:off x="657226" y="985959"/>
          <a:ext cx="7829548" cy="46421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7548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57174" y="1082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34</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0" y="134129"/>
            <a:ext cx="9143999" cy="550552"/>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rgbClr val="C00000"/>
                </a:solidFill>
                <a:latin typeface="Helvetica" panose="020B0604020202020204" pitchFamily="34" charset="0"/>
                <a:ea typeface="ＭＳ Ｐゴシック" charset="0"/>
                <a:cs typeface="Helvetica" panose="020B0604020202020204" pitchFamily="34" charset="0"/>
              </a:rPr>
              <a:t>Coming Changes to How We Support You</a:t>
            </a:r>
            <a:endParaRPr lang="en-US" sz="2600" dirty="0">
              <a:latin typeface="Helvetica" panose="020B0604020202020204" pitchFamily="34" charset="0"/>
              <a:cs typeface="Helvetica" panose="020B0604020202020204" pitchFamily="34" charset="0"/>
            </a:endParaRPr>
          </a:p>
        </p:txBody>
      </p:sp>
      <p:graphicFrame>
        <p:nvGraphicFramePr>
          <p:cNvPr id="19" name="Chart 18">
            <a:extLst>
              <a:ext uri="{FF2B5EF4-FFF2-40B4-BE49-F238E27FC236}">
                <a16:creationId xmlns:a16="http://schemas.microsoft.com/office/drawing/2014/main" id="{99703BAF-3764-456E-AFD8-2DC6D9ADE8AB}"/>
              </a:ext>
            </a:extLst>
          </p:cNvPr>
          <p:cNvGraphicFramePr/>
          <p:nvPr>
            <p:extLst>
              <p:ext uri="{D42A27DB-BD31-4B8C-83A1-F6EECF244321}">
                <p14:modId xmlns:p14="http://schemas.microsoft.com/office/powerpoint/2010/main" val="4130571197"/>
              </p:ext>
            </p:extLst>
          </p:nvPr>
        </p:nvGraphicFramePr>
        <p:xfrm>
          <a:off x="393290" y="818810"/>
          <a:ext cx="8350658" cy="5051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5927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57174" y="1082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35</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0" y="134129"/>
            <a:ext cx="9143999" cy="550552"/>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rgbClr val="C00000"/>
                </a:solidFill>
                <a:latin typeface="Helvetica" panose="020B0604020202020204" pitchFamily="34" charset="0"/>
                <a:ea typeface="ＭＳ Ｐゴシック" charset="0"/>
                <a:cs typeface="Helvetica" panose="020B0604020202020204" pitchFamily="34" charset="0"/>
              </a:rPr>
              <a:t>Coming Changes to How We Support You</a:t>
            </a:r>
            <a:endParaRPr lang="en-US" sz="2600" dirty="0">
              <a:latin typeface="Helvetica" panose="020B0604020202020204" pitchFamily="34" charset="0"/>
              <a:cs typeface="Helvetica" panose="020B0604020202020204" pitchFamily="34" charset="0"/>
            </a:endParaRPr>
          </a:p>
        </p:txBody>
      </p:sp>
      <p:graphicFrame>
        <p:nvGraphicFramePr>
          <p:cNvPr id="5" name="Chart 4">
            <a:extLst>
              <a:ext uri="{FF2B5EF4-FFF2-40B4-BE49-F238E27FC236}">
                <a16:creationId xmlns:a16="http://schemas.microsoft.com/office/drawing/2014/main" id="{49C0427D-9655-4D17-BB44-B929CC881FFB}"/>
              </a:ext>
            </a:extLst>
          </p:cNvPr>
          <p:cNvGraphicFramePr/>
          <p:nvPr>
            <p:extLst>
              <p:ext uri="{D42A27DB-BD31-4B8C-83A1-F6EECF244321}">
                <p14:modId xmlns:p14="http://schemas.microsoft.com/office/powerpoint/2010/main" val="2775794843"/>
              </p:ext>
            </p:extLst>
          </p:nvPr>
        </p:nvGraphicFramePr>
        <p:xfrm>
          <a:off x="435999" y="710551"/>
          <a:ext cx="8272000" cy="5198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691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57174" y="1082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36</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2" name="TextBox 1">
            <a:extLst>
              <a:ext uri="{FF2B5EF4-FFF2-40B4-BE49-F238E27FC236}">
                <a16:creationId xmlns:a16="http://schemas.microsoft.com/office/drawing/2014/main" id="{9BBACC33-86F2-4F38-A520-4892065E21FC}"/>
              </a:ext>
            </a:extLst>
          </p:cNvPr>
          <p:cNvSpPr txBox="1"/>
          <p:nvPr/>
        </p:nvSpPr>
        <p:spPr>
          <a:xfrm>
            <a:off x="312738" y="706674"/>
            <a:ext cx="8574088" cy="4401846"/>
          </a:xfrm>
          <a:prstGeom prst="rect">
            <a:avLst/>
          </a:prstGeom>
          <a:noFill/>
        </p:spPr>
        <p:txBody>
          <a:bodyPr wrap="square" rtlCol="0">
            <a:spAutoFit/>
          </a:bodyPr>
          <a:lstStyle/>
          <a:p>
            <a:pPr lvl="0">
              <a:lnSpc>
                <a:spcPct val="114000"/>
              </a:lnSpc>
              <a:spcAft>
                <a:spcPts val="600"/>
              </a:spcAft>
            </a:pPr>
            <a:r>
              <a:rPr lang="en-US" b="1" dirty="0">
                <a:solidFill>
                  <a:srgbClr val="B01F2D"/>
                </a:solidFill>
                <a:latin typeface="Helvetica" panose="020B0604020202020204" pitchFamily="34" charset="0"/>
                <a:cs typeface="Helvetica" panose="020B0604020202020204" pitchFamily="34" charset="0"/>
              </a:rPr>
              <a:t>So what do we do to balance these competing preferences?</a:t>
            </a:r>
          </a:p>
          <a:p>
            <a:pPr>
              <a:lnSpc>
                <a:spcPct val="114000"/>
              </a:lnSpc>
              <a:spcAft>
                <a:spcPts val="600"/>
              </a:spcAft>
            </a:pPr>
            <a:r>
              <a:rPr lang="en-US" dirty="0">
                <a:solidFill>
                  <a:srgbClr val="58585B"/>
                </a:solidFill>
                <a:latin typeface="Helvetica" panose="020B0604020202020204" pitchFamily="34" charset="0"/>
                <a:cs typeface="Helvetica" panose="020B0604020202020204" pitchFamily="34" charset="0"/>
              </a:rPr>
              <a:t>January webinar: Normal joint webinar, </a:t>
            </a:r>
            <a:r>
              <a:rPr lang="en-US" b="1" dirty="0">
                <a:solidFill>
                  <a:srgbClr val="58585B"/>
                </a:solidFill>
                <a:latin typeface="Helvetica" panose="020B0604020202020204" pitchFamily="34" charset="0"/>
                <a:cs typeface="Helvetica" panose="020B0604020202020204" pitchFamily="34" charset="0"/>
              </a:rPr>
              <a:t>Saturday, January 11 at 1:00pm ET</a:t>
            </a:r>
            <a:r>
              <a:rPr lang="en-US" dirty="0">
                <a:solidFill>
                  <a:srgbClr val="58585B"/>
                </a:solidFill>
                <a:latin typeface="Helvetica" panose="020B0604020202020204" pitchFamily="34" charset="0"/>
                <a:cs typeface="Helvetica" panose="020B0604020202020204" pitchFamily="34" charset="0"/>
              </a:rPr>
              <a:t> (60 minutes)</a:t>
            </a:r>
            <a:endParaRPr lang="en-US" sz="1400" dirty="0">
              <a:solidFill>
                <a:srgbClr val="58585B"/>
              </a:solidFill>
              <a:latin typeface="Helvetica" panose="020B0604020202020204" pitchFamily="34" charset="0"/>
              <a:cs typeface="Helvetica" panose="020B0604020202020204" pitchFamily="34" charset="0"/>
            </a:endParaRPr>
          </a:p>
          <a:p>
            <a:pPr>
              <a:lnSpc>
                <a:spcPct val="114000"/>
              </a:lnSpc>
              <a:spcAft>
                <a:spcPts val="600"/>
              </a:spcAft>
            </a:pPr>
            <a:r>
              <a:rPr lang="en-US" b="1" dirty="0">
                <a:solidFill>
                  <a:srgbClr val="58585B"/>
                </a:solidFill>
                <a:latin typeface="Helvetica" panose="020B0604020202020204" pitchFamily="34" charset="0"/>
                <a:cs typeface="Helvetica" panose="020B0604020202020204" pitchFamily="34" charset="0"/>
              </a:rPr>
              <a:t>New webinar format </a:t>
            </a:r>
            <a:r>
              <a:rPr lang="en-US" dirty="0">
                <a:solidFill>
                  <a:srgbClr val="58585B"/>
                </a:solidFill>
                <a:latin typeface="Helvetica" panose="020B0604020202020204" pitchFamily="34" charset="0"/>
                <a:cs typeface="Helvetica" panose="020B0604020202020204" pitchFamily="34" charset="0"/>
              </a:rPr>
              <a:t>debuts on </a:t>
            </a:r>
            <a:r>
              <a:rPr lang="en-US" b="1" dirty="0">
                <a:solidFill>
                  <a:srgbClr val="58585B"/>
                </a:solidFill>
                <a:latin typeface="Helvetica" panose="020B0604020202020204" pitchFamily="34" charset="0"/>
                <a:cs typeface="Helvetica" panose="020B0604020202020204" pitchFamily="34" charset="0"/>
              </a:rPr>
              <a:t>Saturday, February 1 at 1:00pm ET</a:t>
            </a:r>
          </a:p>
          <a:p>
            <a:pPr marL="28575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Most survey respondents wanted a Saturday webinar</a:t>
            </a:r>
            <a:endParaRPr lang="en-US" sz="1400" dirty="0">
              <a:solidFill>
                <a:srgbClr val="58585B"/>
              </a:solidFill>
              <a:latin typeface="Helvetica" panose="020B0604020202020204" pitchFamily="34" charset="0"/>
              <a:cs typeface="Helvetica" panose="020B0604020202020204" pitchFamily="34" charset="0"/>
            </a:endParaRPr>
          </a:p>
          <a:p>
            <a:pPr marL="28575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Moving to the first Saturday of each month at 1:00pm ET</a:t>
            </a:r>
            <a:endParaRPr lang="en-US" sz="1400" dirty="0">
              <a:solidFill>
                <a:srgbClr val="58585B"/>
              </a:solidFill>
              <a:latin typeface="Helvetica" panose="020B0604020202020204" pitchFamily="34" charset="0"/>
              <a:cs typeface="Helvetica" panose="020B0604020202020204" pitchFamily="34" charset="0"/>
            </a:endParaRPr>
          </a:p>
          <a:p>
            <a:pPr marL="28575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More time to take actions; less likely to be on holiday weekend</a:t>
            </a:r>
            <a:endParaRPr lang="en-US" b="1" dirty="0">
              <a:solidFill>
                <a:srgbClr val="58585B"/>
              </a:solidFill>
              <a:latin typeface="Helvetica" panose="020B0604020202020204" pitchFamily="34" charset="0"/>
              <a:cs typeface="Helvetica" panose="020B0604020202020204" pitchFamily="34" charset="0"/>
            </a:endParaRPr>
          </a:p>
          <a:p>
            <a:pPr algn="ctr">
              <a:lnSpc>
                <a:spcPct val="114000"/>
              </a:lnSpc>
              <a:spcAft>
                <a:spcPts val="600"/>
              </a:spcAft>
            </a:pPr>
            <a:r>
              <a:rPr lang="en-US" b="1" dirty="0">
                <a:solidFill>
                  <a:srgbClr val="58585B"/>
                </a:solidFill>
                <a:latin typeface="Helvetica" panose="020B0604020202020204" pitchFamily="34" charset="0"/>
                <a:cs typeface="Helvetica" panose="020B0604020202020204" pitchFamily="34" charset="0"/>
              </a:rPr>
              <a:t>90-minute webinar in three parts</a:t>
            </a:r>
          </a:p>
          <a:p>
            <a:pPr>
              <a:lnSpc>
                <a:spcPct val="114000"/>
              </a:lnSpc>
              <a:spcAft>
                <a:spcPts val="600"/>
              </a:spcAft>
            </a:pPr>
            <a:endParaRPr lang="en-US" sz="1400" b="1" dirty="0">
              <a:solidFill>
                <a:srgbClr val="58585B"/>
              </a:solidFill>
              <a:latin typeface="Helvetica" panose="020B0604020202020204" pitchFamily="34" charset="0"/>
              <a:cs typeface="Helvetica" panose="020B0604020202020204" pitchFamily="34" charset="0"/>
            </a:endParaRPr>
          </a:p>
          <a:p>
            <a:pPr>
              <a:lnSpc>
                <a:spcPct val="114000"/>
              </a:lnSpc>
              <a:spcAft>
                <a:spcPts val="600"/>
              </a:spcAft>
            </a:pPr>
            <a:endParaRPr lang="en-US" sz="1400" b="1" dirty="0">
              <a:solidFill>
                <a:srgbClr val="58585B"/>
              </a:solidFill>
              <a:latin typeface="Helvetica" panose="020B0604020202020204" pitchFamily="34" charset="0"/>
              <a:cs typeface="Helvetica" panose="020B0604020202020204" pitchFamily="34" charset="0"/>
            </a:endParaRPr>
          </a:p>
          <a:p>
            <a:pPr>
              <a:lnSpc>
                <a:spcPct val="114000"/>
              </a:lnSpc>
              <a:spcAft>
                <a:spcPts val="600"/>
              </a:spcAft>
            </a:pPr>
            <a:endParaRPr lang="en-US" sz="1400" dirty="0">
              <a:solidFill>
                <a:srgbClr val="58585B"/>
              </a:solidFill>
              <a:latin typeface="Helvetica" panose="020B0604020202020204" pitchFamily="34" charset="0"/>
              <a:cs typeface="Helvetica" panose="020B0604020202020204" pitchFamily="34" charset="0"/>
            </a:endParaRPr>
          </a:p>
          <a:p>
            <a:endParaRPr lang="en-US" dirty="0"/>
          </a:p>
        </p:txBody>
      </p:sp>
      <p:sp>
        <p:nvSpPr>
          <p:cNvPr id="11" name="Title 1">
            <a:extLst>
              <a:ext uri="{FF2B5EF4-FFF2-40B4-BE49-F238E27FC236}">
                <a16:creationId xmlns:a16="http://schemas.microsoft.com/office/drawing/2014/main" id="{26E7983D-41BA-413A-B39B-79FD7DE3AD1F}"/>
              </a:ext>
            </a:extLst>
          </p:cNvPr>
          <p:cNvSpPr>
            <a:spLocks noGrp="1"/>
          </p:cNvSpPr>
          <p:nvPr>
            <p:ph type="title"/>
          </p:nvPr>
        </p:nvSpPr>
        <p:spPr>
          <a:xfrm>
            <a:off x="0" y="134129"/>
            <a:ext cx="9143999" cy="550552"/>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rgbClr val="C00000"/>
                </a:solidFill>
                <a:latin typeface="Helvetica" panose="020B0604020202020204" pitchFamily="34" charset="0"/>
                <a:ea typeface="ＭＳ Ｐゴシック" charset="0"/>
                <a:cs typeface="Helvetica" panose="020B0604020202020204" pitchFamily="34" charset="0"/>
              </a:rPr>
              <a:t>Coming Changes to How We Support You</a:t>
            </a:r>
            <a:endParaRPr lang="en-US" sz="2600" dirty="0">
              <a:latin typeface="Helvetica" panose="020B0604020202020204" pitchFamily="34" charset="0"/>
              <a:cs typeface="Helvetica" panose="020B0604020202020204" pitchFamily="34" charset="0"/>
            </a:endParaRPr>
          </a:p>
        </p:txBody>
      </p:sp>
      <p:sp>
        <p:nvSpPr>
          <p:cNvPr id="17" name="Rectangle 16">
            <a:extLst>
              <a:ext uri="{FF2B5EF4-FFF2-40B4-BE49-F238E27FC236}">
                <a16:creationId xmlns:a16="http://schemas.microsoft.com/office/drawing/2014/main" id="{8969BCEA-2373-4846-87A6-CE65426D206C}"/>
              </a:ext>
            </a:extLst>
          </p:cNvPr>
          <p:cNvSpPr/>
          <p:nvPr/>
        </p:nvSpPr>
        <p:spPr>
          <a:xfrm>
            <a:off x="1278810" y="3780676"/>
            <a:ext cx="2084439" cy="11430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Helvetica" panose="020B0604020202020204" pitchFamily="34" charset="0"/>
                <a:cs typeface="Helvetica" panose="020B0604020202020204" pitchFamily="34" charset="0"/>
              </a:rPr>
              <a:t>1:00-1:30pm ET</a:t>
            </a:r>
          </a:p>
          <a:p>
            <a:pPr algn="ctr"/>
            <a:r>
              <a:rPr lang="en-US" sz="1600" dirty="0">
                <a:latin typeface="Helvetica" panose="020B0604020202020204" pitchFamily="34" charset="0"/>
                <a:cs typeface="Helvetica" panose="020B0604020202020204" pitchFamily="34" charset="0"/>
              </a:rPr>
              <a:t>U.S. Poverty Policy</a:t>
            </a:r>
          </a:p>
        </p:txBody>
      </p:sp>
      <p:sp>
        <p:nvSpPr>
          <p:cNvPr id="18" name="Rectangle 17">
            <a:extLst>
              <a:ext uri="{FF2B5EF4-FFF2-40B4-BE49-F238E27FC236}">
                <a16:creationId xmlns:a16="http://schemas.microsoft.com/office/drawing/2014/main" id="{B735460A-79A1-45E4-9EAA-B6801CA26AD1}"/>
              </a:ext>
            </a:extLst>
          </p:cNvPr>
          <p:cNvSpPr/>
          <p:nvPr/>
        </p:nvSpPr>
        <p:spPr>
          <a:xfrm>
            <a:off x="3486123" y="3780676"/>
            <a:ext cx="2084439" cy="1143000"/>
          </a:xfrm>
          <a:prstGeom prst="rect">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Helvetica" panose="020B0604020202020204" pitchFamily="34" charset="0"/>
                <a:cs typeface="Helvetica" panose="020B0604020202020204" pitchFamily="34" charset="0"/>
              </a:rPr>
              <a:t>1:30-2:00pm ET</a:t>
            </a:r>
          </a:p>
          <a:p>
            <a:pPr algn="ctr"/>
            <a:r>
              <a:rPr lang="en-US" sz="1600" dirty="0">
                <a:latin typeface="Helvetica" panose="020B0604020202020204" pitchFamily="34" charset="0"/>
                <a:cs typeface="Helvetica" panose="020B0604020202020204" pitchFamily="34" charset="0"/>
              </a:rPr>
              <a:t>Joint Grassroots Section</a:t>
            </a:r>
            <a:endParaRPr lang="en-US" sz="1600" dirty="0"/>
          </a:p>
        </p:txBody>
      </p:sp>
      <p:sp>
        <p:nvSpPr>
          <p:cNvPr id="19" name="Rectangle 18">
            <a:extLst>
              <a:ext uri="{FF2B5EF4-FFF2-40B4-BE49-F238E27FC236}">
                <a16:creationId xmlns:a16="http://schemas.microsoft.com/office/drawing/2014/main" id="{B6B5D509-66B0-48FF-8C46-F691FE921E52}"/>
              </a:ext>
            </a:extLst>
          </p:cNvPr>
          <p:cNvSpPr/>
          <p:nvPr/>
        </p:nvSpPr>
        <p:spPr>
          <a:xfrm>
            <a:off x="5693436" y="3780676"/>
            <a:ext cx="2084439" cy="1143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Helvetica" panose="020B0604020202020204" pitchFamily="34" charset="0"/>
                <a:cs typeface="Helvetica" panose="020B0604020202020204" pitchFamily="34" charset="0"/>
              </a:rPr>
              <a:t>2:00-2:30pm ET</a:t>
            </a:r>
          </a:p>
          <a:p>
            <a:pPr algn="ctr"/>
            <a:r>
              <a:rPr lang="en-US" sz="1600" dirty="0">
                <a:latin typeface="Helvetica" panose="020B0604020202020204" pitchFamily="34" charset="0"/>
                <a:cs typeface="Helvetica" panose="020B0604020202020204" pitchFamily="34" charset="0"/>
              </a:rPr>
              <a:t>Global Poverty Policy</a:t>
            </a:r>
          </a:p>
        </p:txBody>
      </p:sp>
      <p:sp>
        <p:nvSpPr>
          <p:cNvPr id="20" name="Arrow: Right 19">
            <a:extLst>
              <a:ext uri="{FF2B5EF4-FFF2-40B4-BE49-F238E27FC236}">
                <a16:creationId xmlns:a16="http://schemas.microsoft.com/office/drawing/2014/main" id="{28774CB3-2D9F-4CC1-B87C-418C10BECEB1}"/>
              </a:ext>
            </a:extLst>
          </p:cNvPr>
          <p:cNvSpPr/>
          <p:nvPr/>
        </p:nvSpPr>
        <p:spPr>
          <a:xfrm>
            <a:off x="1278810" y="5336728"/>
            <a:ext cx="4291752" cy="3549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Helvetica" panose="020B0604020202020204" pitchFamily="34" charset="0"/>
                <a:cs typeface="Helvetica" panose="020B0604020202020204" pitchFamily="34" charset="0"/>
              </a:rPr>
              <a:t>U.S. Poverty groups</a:t>
            </a:r>
          </a:p>
        </p:txBody>
      </p:sp>
      <p:sp>
        <p:nvSpPr>
          <p:cNvPr id="21" name="Arrow: Right 20">
            <a:extLst>
              <a:ext uri="{FF2B5EF4-FFF2-40B4-BE49-F238E27FC236}">
                <a16:creationId xmlns:a16="http://schemas.microsoft.com/office/drawing/2014/main" id="{B03A338F-BD78-44D9-BD00-7E2E6492D6DD}"/>
              </a:ext>
            </a:extLst>
          </p:cNvPr>
          <p:cNvSpPr/>
          <p:nvPr/>
        </p:nvSpPr>
        <p:spPr>
          <a:xfrm>
            <a:off x="3486123" y="5691660"/>
            <a:ext cx="4291752" cy="354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Helvetica" panose="020B0604020202020204" pitchFamily="34" charset="0"/>
                <a:cs typeface="Helvetica" panose="020B0604020202020204" pitchFamily="34" charset="0"/>
              </a:rPr>
              <a:t>Global Poverty groups</a:t>
            </a:r>
          </a:p>
        </p:txBody>
      </p:sp>
      <p:sp>
        <p:nvSpPr>
          <p:cNvPr id="22" name="Arrow: Right 21">
            <a:extLst>
              <a:ext uri="{FF2B5EF4-FFF2-40B4-BE49-F238E27FC236}">
                <a16:creationId xmlns:a16="http://schemas.microsoft.com/office/drawing/2014/main" id="{05DE2669-5FD5-4428-8C49-9EA896802F49}"/>
              </a:ext>
            </a:extLst>
          </p:cNvPr>
          <p:cNvSpPr/>
          <p:nvPr/>
        </p:nvSpPr>
        <p:spPr>
          <a:xfrm>
            <a:off x="1278810" y="4985962"/>
            <a:ext cx="6499065" cy="3549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Helvetica" panose="020B0604020202020204" pitchFamily="34" charset="0"/>
                <a:cs typeface="Helvetica" panose="020B0604020202020204" pitchFamily="34" charset="0"/>
              </a:rPr>
              <a:t>Glomestic groups</a:t>
            </a:r>
          </a:p>
        </p:txBody>
      </p:sp>
    </p:spTree>
    <p:extLst>
      <p:ext uri="{BB962C8B-B14F-4D97-AF65-F5344CB8AC3E}">
        <p14:creationId xmlns:p14="http://schemas.microsoft.com/office/powerpoint/2010/main" val="3523284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57174" y="1082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37</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2" name="TextBox 1">
            <a:extLst>
              <a:ext uri="{FF2B5EF4-FFF2-40B4-BE49-F238E27FC236}">
                <a16:creationId xmlns:a16="http://schemas.microsoft.com/office/drawing/2014/main" id="{9BBACC33-86F2-4F38-A520-4892065E21FC}"/>
              </a:ext>
            </a:extLst>
          </p:cNvPr>
          <p:cNvSpPr txBox="1"/>
          <p:nvPr/>
        </p:nvSpPr>
        <p:spPr>
          <a:xfrm>
            <a:off x="312738" y="789209"/>
            <a:ext cx="8229600" cy="4986878"/>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90-minute format helps both single-focus and dual-focused groups</a:t>
            </a:r>
            <a:endParaRPr lang="en-US" sz="1400" dirty="0">
              <a:solidFill>
                <a:srgbClr val="58585B"/>
              </a:solidFill>
              <a:latin typeface="Helvetica" panose="020B0604020202020204" pitchFamily="34" charset="0"/>
              <a:cs typeface="Helvetica" panose="020B0604020202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If your group focuses on just one issue, you can attend the first hour or second hour based on your issue area</a:t>
            </a:r>
            <a:endParaRPr lang="en-US" sz="1400" dirty="0">
              <a:solidFill>
                <a:srgbClr val="58585B"/>
              </a:solidFill>
              <a:latin typeface="Helvetica" panose="020B0604020202020204" pitchFamily="34" charset="0"/>
              <a:cs typeface="Helvetica" panose="020B0604020202020204" pitchFamily="34" charset="0"/>
            </a:endParaRPr>
          </a:p>
          <a:p>
            <a:pPr marL="742950" lvl="1"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If your group focuses on both, you can get it all on one, 90-minute webinar each month</a:t>
            </a:r>
            <a:endParaRPr lang="en-US" sz="1400" dirty="0">
              <a:solidFill>
                <a:srgbClr val="58585B"/>
              </a:solidFill>
              <a:latin typeface="Helvetica" panose="020B0604020202020204" pitchFamily="34" charset="0"/>
              <a:cs typeface="Helvetica" panose="020B0604020202020204" pitchFamily="34" charset="0"/>
            </a:endParaRPr>
          </a:p>
          <a:p>
            <a:pPr>
              <a:spcAft>
                <a:spcPts val="600"/>
              </a:spcAft>
            </a:pPr>
            <a:r>
              <a:rPr lang="en-US" b="1" dirty="0">
                <a:solidFill>
                  <a:srgbClr val="B01F2D"/>
                </a:solidFill>
                <a:latin typeface="Helvetica" panose="020B0604020202020204" pitchFamily="34" charset="0"/>
                <a:cs typeface="Helvetica" panose="020B0604020202020204" pitchFamily="34" charset="0"/>
              </a:rPr>
              <a:t>Changes also coming to the Weekly Update</a:t>
            </a:r>
          </a:p>
          <a:p>
            <a:pPr marL="28575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Desire to </a:t>
            </a:r>
            <a:r>
              <a:rPr lang="en-US" b="1" dirty="0">
                <a:solidFill>
                  <a:srgbClr val="58585B"/>
                </a:solidFill>
                <a:latin typeface="Helvetica" panose="020B0604020202020204" pitchFamily="34" charset="0"/>
                <a:cs typeface="Helvetica" panose="020B0604020202020204" pitchFamily="34" charset="0"/>
              </a:rPr>
              <a:t>reduce the number of e-mails </a:t>
            </a:r>
            <a:r>
              <a:rPr lang="en-US" dirty="0">
                <a:solidFill>
                  <a:srgbClr val="58585B"/>
                </a:solidFill>
                <a:latin typeface="Helvetica" panose="020B0604020202020204" pitchFamily="34" charset="0"/>
                <a:cs typeface="Helvetica" panose="020B0604020202020204" pitchFamily="34" charset="0"/>
              </a:rPr>
              <a:t>you receive and give you everything you need in one place</a:t>
            </a:r>
          </a:p>
          <a:p>
            <a:pPr marL="285750"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Starting in January, you will receive </a:t>
            </a:r>
            <a:r>
              <a:rPr lang="en-US" b="1" dirty="0">
                <a:solidFill>
                  <a:srgbClr val="58585B"/>
                </a:solidFill>
                <a:latin typeface="Helvetica" panose="020B0604020202020204" pitchFamily="34" charset="0"/>
                <a:cs typeface="Helvetica" panose="020B0604020202020204" pitchFamily="34" charset="0"/>
              </a:rPr>
              <a:t>one joint U.S./global weekly update e-mail</a:t>
            </a:r>
          </a:p>
          <a:p>
            <a:pPr marL="742950" lvl="1"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E-mail includes the top action from each issue area and brief organizational updates</a:t>
            </a:r>
          </a:p>
          <a:p>
            <a:pPr marL="742950" lvl="1" indent="-285750">
              <a:lnSpc>
                <a:spcPct val="114000"/>
              </a:lnSpc>
              <a:spcAft>
                <a:spcPts val="6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E-mail links to an extended online version with additional actions and updates for you</a:t>
            </a:r>
          </a:p>
        </p:txBody>
      </p:sp>
      <p:sp>
        <p:nvSpPr>
          <p:cNvPr id="11" name="Title 1">
            <a:extLst>
              <a:ext uri="{FF2B5EF4-FFF2-40B4-BE49-F238E27FC236}">
                <a16:creationId xmlns:a16="http://schemas.microsoft.com/office/drawing/2014/main" id="{54E94A2A-ADD8-4423-A69F-5F654BC3E07A}"/>
              </a:ext>
            </a:extLst>
          </p:cNvPr>
          <p:cNvSpPr>
            <a:spLocks noGrp="1"/>
          </p:cNvSpPr>
          <p:nvPr>
            <p:ph type="title"/>
          </p:nvPr>
        </p:nvSpPr>
        <p:spPr>
          <a:xfrm>
            <a:off x="0" y="134129"/>
            <a:ext cx="9143999" cy="550552"/>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600" b="1" dirty="0">
                <a:solidFill>
                  <a:srgbClr val="C00000"/>
                </a:solidFill>
                <a:latin typeface="Helvetica" panose="020B0604020202020204" pitchFamily="34" charset="0"/>
                <a:ea typeface="ＭＳ Ｐゴシック" charset="0"/>
                <a:cs typeface="Helvetica" panose="020B0604020202020204" pitchFamily="34" charset="0"/>
              </a:rPr>
              <a:t>Coming Changes to How We Support You</a:t>
            </a:r>
            <a:endParaRPr lang="en-US" sz="2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74323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57174" y="1082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38</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2" name="TextBox 1">
            <a:extLst>
              <a:ext uri="{FF2B5EF4-FFF2-40B4-BE49-F238E27FC236}">
                <a16:creationId xmlns:a16="http://schemas.microsoft.com/office/drawing/2014/main" id="{9BBACC33-86F2-4F38-A520-4892065E21FC}"/>
              </a:ext>
            </a:extLst>
          </p:cNvPr>
          <p:cNvSpPr txBox="1"/>
          <p:nvPr/>
        </p:nvSpPr>
        <p:spPr>
          <a:xfrm>
            <a:off x="166675" y="221840"/>
            <a:ext cx="8810650" cy="5628977"/>
          </a:xfrm>
          <a:prstGeom prst="rect">
            <a:avLst/>
          </a:prstGeom>
          <a:noFill/>
        </p:spPr>
        <p:txBody>
          <a:bodyPr wrap="square" rtlCol="0">
            <a:spAutoFit/>
          </a:bodyPr>
          <a:lstStyle/>
          <a:p>
            <a:pPr algn="ctr">
              <a:lnSpc>
                <a:spcPct val="114000"/>
              </a:lnSpc>
              <a:spcAft>
                <a:spcPts val="1800"/>
              </a:spcAft>
            </a:pPr>
            <a:r>
              <a:rPr lang="en-US" sz="3600" b="1" dirty="0">
                <a:solidFill>
                  <a:srgbClr val="B01F2D"/>
                </a:solidFill>
                <a:latin typeface="Helvetica" panose="020B0604020202020204" pitchFamily="34" charset="0"/>
                <a:cs typeface="Helvetica" panose="020B0604020202020204" pitchFamily="34" charset="0"/>
              </a:rPr>
              <a:t>Stay tuned for more exciting changes in 2020! </a:t>
            </a:r>
            <a:endParaRPr lang="en-US" sz="4200" dirty="0">
              <a:solidFill>
                <a:srgbClr val="58585B"/>
              </a:solidFill>
              <a:latin typeface="Helvetica" panose="020B0604020202020204" pitchFamily="34" charset="0"/>
              <a:cs typeface="Helvetica" panose="020B0604020202020204" pitchFamily="34" charset="0"/>
            </a:endParaRPr>
          </a:p>
          <a:p>
            <a:pPr algn="ctr">
              <a:lnSpc>
                <a:spcPct val="114000"/>
              </a:lnSpc>
            </a:pPr>
            <a:r>
              <a:rPr lang="en-US" sz="2800" dirty="0">
                <a:solidFill>
                  <a:srgbClr val="58585B"/>
                </a:solidFill>
                <a:latin typeface="Helvetica" panose="020B0604020202020204" pitchFamily="34" charset="0"/>
                <a:cs typeface="Helvetica" panose="020B0604020202020204" pitchFamily="34" charset="0"/>
              </a:rPr>
              <a:t>Please let us know what you like and don’t like as we move forward with these exciting changes.</a:t>
            </a:r>
          </a:p>
          <a:p>
            <a:pPr algn="ctr">
              <a:lnSpc>
                <a:spcPct val="114000"/>
              </a:lnSpc>
            </a:pPr>
            <a:endParaRPr lang="en-US" sz="2800" dirty="0">
              <a:solidFill>
                <a:srgbClr val="58585B"/>
              </a:solidFill>
              <a:latin typeface="Helvetica" panose="020B0604020202020204" pitchFamily="34" charset="0"/>
              <a:cs typeface="Helvetica" panose="020B0604020202020204" pitchFamily="34" charset="0"/>
            </a:endParaRPr>
          </a:p>
          <a:p>
            <a:pPr algn="ctr">
              <a:lnSpc>
                <a:spcPct val="114000"/>
              </a:lnSpc>
            </a:pPr>
            <a:r>
              <a:rPr lang="en-US" sz="2800" b="1" dirty="0">
                <a:solidFill>
                  <a:srgbClr val="58585B"/>
                </a:solidFill>
                <a:latin typeface="Helvetica" panose="020B0604020202020204" pitchFamily="34" charset="0"/>
                <a:cs typeface="Helvetica" panose="020B0604020202020204" pitchFamily="34" charset="0"/>
              </a:rPr>
              <a:t>Help us name the new monthly webinar!</a:t>
            </a:r>
          </a:p>
          <a:p>
            <a:pPr algn="ctr">
              <a:lnSpc>
                <a:spcPct val="114000"/>
              </a:lnSpc>
              <a:spcAft>
                <a:spcPts val="1200"/>
              </a:spcAft>
            </a:pPr>
            <a:r>
              <a:rPr lang="en-US" sz="2800" dirty="0">
                <a:solidFill>
                  <a:srgbClr val="58585B"/>
                </a:solidFill>
                <a:latin typeface="Helvetica" panose="020B0604020202020204" pitchFamily="34" charset="0"/>
                <a:cs typeface="Helvetica" panose="020B0604020202020204" pitchFamily="34" charset="0"/>
              </a:rPr>
              <a:t>The winner gets a free registration to the 2020 RESULTS International Conference. E-mail your suggestion by January 8 to </a:t>
            </a:r>
            <a:r>
              <a:rPr lang="en-US" sz="2800" dirty="0">
                <a:solidFill>
                  <a:srgbClr val="58585B"/>
                </a:solidFill>
                <a:latin typeface="Helvetica" panose="020B0604020202020204" pitchFamily="34" charset="0"/>
                <a:cs typeface="Helvetica" panose="020B0604020202020204" pitchFamily="34" charset="0"/>
                <a:hlinkClick r:id="rId2"/>
              </a:rPr>
              <a:t>grassroots@results.org</a:t>
            </a:r>
            <a:r>
              <a:rPr lang="en-US" sz="2800" dirty="0">
                <a:solidFill>
                  <a:srgbClr val="58585B"/>
                </a:solidFill>
                <a:latin typeface="Helvetica" panose="020B0604020202020204" pitchFamily="34" charset="0"/>
                <a:cs typeface="Helvetica" panose="020B0604020202020204" pitchFamily="34" charset="0"/>
              </a:rPr>
              <a:t>.</a:t>
            </a:r>
          </a:p>
          <a:p>
            <a:pPr algn="ctr">
              <a:lnSpc>
                <a:spcPct val="114000"/>
              </a:lnSpc>
            </a:pPr>
            <a:r>
              <a:rPr lang="en-US" sz="2800" dirty="0">
                <a:solidFill>
                  <a:srgbClr val="58585B"/>
                </a:solidFill>
                <a:latin typeface="Helvetica" panose="020B0604020202020204" pitchFamily="34" charset="0"/>
                <a:cs typeface="Helvetica" panose="020B0604020202020204" pitchFamily="34" charset="0"/>
              </a:rPr>
              <a:t> </a:t>
            </a:r>
            <a:r>
              <a:rPr lang="en-US" sz="2400" dirty="0">
                <a:solidFill>
                  <a:srgbClr val="58585B"/>
                </a:solidFill>
                <a:latin typeface="Helvetica" panose="020B0604020202020204" pitchFamily="34" charset="0"/>
                <a:cs typeface="Helvetica" panose="020B0604020202020204" pitchFamily="34" charset="0"/>
              </a:rPr>
              <a:t>We’ll announce the winner on the January national webinar.</a:t>
            </a:r>
          </a:p>
        </p:txBody>
      </p:sp>
    </p:spTree>
    <p:extLst>
      <p:ext uri="{BB962C8B-B14F-4D97-AF65-F5344CB8AC3E}">
        <p14:creationId xmlns:p14="http://schemas.microsoft.com/office/powerpoint/2010/main" val="2867138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39</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305594" y="728950"/>
            <a:ext cx="8532811" cy="1320170"/>
          </a:xfrm>
          <a:prstGeom prst="rect">
            <a:avLst/>
          </a:prstGeom>
        </p:spPr>
        <p:txBody>
          <a:bodyPr wrap="square" anchor="t">
            <a:spAutoFit/>
          </a:bodyPr>
          <a:lstStyle/>
          <a:p>
            <a:pPr marL="0" lvl="1" algn="ctr">
              <a:lnSpc>
                <a:spcPct val="113999"/>
              </a:lnSpc>
            </a:pPr>
            <a:r>
              <a:rPr lang="en-US" sz="2400" dirty="0">
                <a:solidFill>
                  <a:srgbClr val="58585B"/>
                </a:solidFill>
                <a:latin typeface="Helvetica"/>
                <a:ea typeface="Arial Unicode MS"/>
                <a:cs typeface="Calibri"/>
              </a:rPr>
              <a:t>Thank you for joining us this evening. If you’d like more information about RESULTS and how to get involved, go to </a:t>
            </a:r>
            <a:r>
              <a:rPr lang="en-US" sz="2400" dirty="0">
                <a:solidFill>
                  <a:srgbClr val="58585B"/>
                </a:solidFill>
                <a:latin typeface="Helvetica"/>
                <a:ea typeface="Arial Unicode MS"/>
                <a:cs typeface="Calibri"/>
                <a:hlinkClick r:id="rId2"/>
              </a:rPr>
              <a:t>www.results.org</a:t>
            </a:r>
            <a:r>
              <a:rPr lang="en-US" sz="2400" dirty="0">
                <a:solidFill>
                  <a:srgbClr val="58585B"/>
                </a:solidFill>
                <a:latin typeface="Helvetica"/>
                <a:ea typeface="Arial Unicode MS"/>
                <a:cs typeface="Calibri"/>
              </a:rPr>
              <a:t> and click “Volunteer”.</a:t>
            </a:r>
            <a:endParaRPr lang="en-US" sz="2400" dirty="0">
              <a:solidFill>
                <a:srgbClr val="58585B"/>
              </a:solidFill>
              <a:latin typeface="Helvetica" panose="020B0604020202020204" pitchFamily="34" charset="0"/>
              <a:cs typeface="Helvetica" panose="020B0604020202020204" pitchFamily="34" charset="0"/>
            </a:endParaRP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0" y="182618"/>
            <a:ext cx="9144000" cy="550552"/>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rgbClr val="B01F2D"/>
                </a:solidFill>
                <a:latin typeface="Helvetica" panose="020B0604020202020204" pitchFamily="34" charset="0"/>
                <a:cs typeface="Helvetica" panose="020B0604020202020204" pitchFamily="34" charset="0"/>
              </a:rPr>
              <a:t>New to RESULTS?</a:t>
            </a:r>
          </a:p>
        </p:txBody>
      </p:sp>
      <p:pic>
        <p:nvPicPr>
          <p:cNvPr id="6" name="Picture 5">
            <a:extLst>
              <a:ext uri="{FF2B5EF4-FFF2-40B4-BE49-F238E27FC236}">
                <a16:creationId xmlns:a16="http://schemas.microsoft.com/office/drawing/2014/main" id="{60D2CBA6-3344-4601-8705-EDB78AA610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661" y="2171001"/>
            <a:ext cx="6924675" cy="3779312"/>
          </a:xfrm>
          <a:prstGeom prst="rect">
            <a:avLst/>
          </a:prstGeom>
        </p:spPr>
      </p:pic>
      <p:sp>
        <p:nvSpPr>
          <p:cNvPr id="5" name="Arrow: Left 4">
            <a:extLst>
              <a:ext uri="{FF2B5EF4-FFF2-40B4-BE49-F238E27FC236}">
                <a16:creationId xmlns:a16="http://schemas.microsoft.com/office/drawing/2014/main" id="{D7833921-3327-4039-9DB7-AC6A383C1C7D}"/>
              </a:ext>
            </a:extLst>
          </p:cNvPr>
          <p:cNvSpPr/>
          <p:nvPr/>
        </p:nvSpPr>
        <p:spPr>
          <a:xfrm rot="1980273">
            <a:off x="6993973" y="2984211"/>
            <a:ext cx="1638300" cy="685566"/>
          </a:xfrm>
          <a:prstGeom prst="leftArrow">
            <a:avLst/>
          </a:prstGeom>
          <a:solidFill>
            <a:srgbClr val="B01F2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276648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0930" y="943897"/>
            <a:ext cx="3938536" cy="139277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85" y="797835"/>
            <a:ext cx="3503343" cy="1649902"/>
          </a:xfrm>
          <a:prstGeom prst="rect">
            <a:avLst/>
          </a:prstGeom>
        </p:spPr>
      </p:pic>
      <p:sp>
        <p:nvSpPr>
          <p:cNvPr id="6" name="TextBox 5"/>
          <p:cNvSpPr txBox="1"/>
          <p:nvPr/>
        </p:nvSpPr>
        <p:spPr>
          <a:xfrm>
            <a:off x="416430" y="2449823"/>
            <a:ext cx="8311141" cy="3220818"/>
          </a:xfrm>
          <a:prstGeom prst="rect">
            <a:avLst/>
          </a:prstGeom>
          <a:noFill/>
        </p:spPr>
        <p:txBody>
          <a:bodyPr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8585B"/>
                </a:solidFill>
                <a:effectLst/>
                <a:uLnTx/>
                <a:uFillTx/>
                <a:latin typeface="Helvetica" panose="020B0604020202020204" pitchFamily="34" charset="0"/>
                <a:ea typeface="Lato" panose="020F0502020204030203" pitchFamily="34" charset="0"/>
                <a:cs typeface="Helvetica" panose="020B0604020202020204" pitchFamily="34" charset="0"/>
              </a:rPr>
              <a:t>Today for Giving Tuesday, a generous longtime supporter is matching all donations to RESULTS 2-to-1, up to $5,000! That’s TRIPLE the impact!</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58585B"/>
              </a:solidFill>
              <a:effectLst/>
              <a:uLnTx/>
              <a:uFillTx/>
              <a:latin typeface="Helvetica" panose="020B0604020202020204" pitchFamily="34" charset="0"/>
              <a:ea typeface="Lato" panose="020F0502020204030203" pitchFamily="34" charset="0"/>
              <a:cs typeface="Helvetica" panose="020B0604020202020204" pitchFamily="34" charset="0"/>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8585B"/>
                </a:solidFill>
                <a:effectLst/>
                <a:uLnTx/>
                <a:uFillTx/>
                <a:latin typeface="Helvetica" panose="020B0604020202020204" pitchFamily="34" charset="0"/>
                <a:ea typeface="Lato" panose="020F0502020204030203" pitchFamily="34" charset="0"/>
                <a:cs typeface="Helvetica" panose="020B0604020202020204" pitchFamily="34" charset="0"/>
              </a:rPr>
              <a:t>Here’s how you can get involved:</a:t>
            </a:r>
          </a:p>
          <a:p>
            <a:pPr marL="800100" marR="0" lvl="1" indent="-342900" algn="l" defTabSz="457200" rtl="0" eaLnBrk="1" fontAlgn="auto" latinLnBrk="0" hangingPunct="1">
              <a:lnSpc>
                <a:spcPct val="114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58585B"/>
                </a:solidFill>
                <a:effectLst/>
                <a:uLnTx/>
                <a:uFillTx/>
                <a:latin typeface="Helvetica" panose="020B0604020202020204" pitchFamily="34" charset="0"/>
                <a:ea typeface="Lato" panose="020F0502020204030203" pitchFamily="34" charset="0"/>
                <a:cs typeface="Helvetica" panose="020B0604020202020204" pitchFamily="34" charset="0"/>
              </a:rPr>
              <a:t>Donate on our website – </a:t>
            </a:r>
            <a:r>
              <a:rPr kumimoji="0" lang="en-US" sz="2000" b="0" i="0" u="sng" strike="noStrike" kern="1200" cap="none" spc="0" normalizeH="0" baseline="0" noProof="0" dirty="0">
                <a:ln>
                  <a:noFill/>
                </a:ln>
                <a:solidFill>
                  <a:srgbClr val="AF1F2C"/>
                </a:solidFill>
                <a:effectLst/>
                <a:uLnTx/>
                <a:uFillTx/>
                <a:latin typeface="Helvetica" panose="020B0604020202020204" pitchFamily="34" charset="0"/>
                <a:ea typeface="Lato" panose="020F0502020204030203" pitchFamily="34" charset="0"/>
                <a:cs typeface="Helvetica" panose="020B0604020202020204" pitchFamily="34" charset="0"/>
              </a:rPr>
              <a:t>results.org/donate </a:t>
            </a:r>
          </a:p>
          <a:p>
            <a:pPr marL="800100" marR="0" lvl="1" indent="-342900" algn="l" defTabSz="457200" rtl="0" eaLnBrk="1" fontAlgn="auto" latinLnBrk="0" hangingPunct="1">
              <a:lnSpc>
                <a:spcPct val="114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58585B"/>
                </a:solidFill>
                <a:effectLst/>
                <a:uLnTx/>
                <a:uFillTx/>
                <a:latin typeface="Helvetica" panose="020B0604020202020204" pitchFamily="34" charset="0"/>
                <a:ea typeface="Lato" panose="020F0502020204030203" pitchFamily="34" charset="0"/>
                <a:cs typeface="Helvetica" panose="020B0604020202020204" pitchFamily="34" charset="0"/>
              </a:rPr>
              <a:t>Donate through RESULTS’ Facebook page for a chance to unlock an additional match from Facebook</a:t>
            </a:r>
          </a:p>
          <a:p>
            <a:pPr marL="800100" marR="0" lvl="1" indent="-342900" algn="l" defTabSz="457200" rtl="0" eaLnBrk="1" fontAlgn="auto" latinLnBrk="0" hangingPunct="1">
              <a:lnSpc>
                <a:spcPct val="114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58585B"/>
                </a:solidFill>
                <a:effectLst/>
                <a:uLnTx/>
                <a:uFillTx/>
                <a:latin typeface="Helvetica" panose="020B0604020202020204" pitchFamily="34" charset="0"/>
                <a:ea typeface="Lato" panose="020F0502020204030203" pitchFamily="34" charset="0"/>
                <a:cs typeface="Helvetica" panose="020B0604020202020204" pitchFamily="34" charset="0"/>
              </a:rPr>
              <a:t>Start your own Facebook fundraiser and ask your friends to fight poverty on Giving Tuesday.</a:t>
            </a:r>
          </a:p>
        </p:txBody>
      </p:sp>
      <p:sp>
        <p:nvSpPr>
          <p:cNvPr id="7" name="Title 1">
            <a:extLst>
              <a:ext uri="{FF2B5EF4-FFF2-40B4-BE49-F238E27FC236}">
                <a16:creationId xmlns:a16="http://schemas.microsoft.com/office/drawing/2014/main" id="{910EF047-4ABC-4F39-97AE-F1255E375048}"/>
              </a:ext>
            </a:extLst>
          </p:cNvPr>
          <p:cNvSpPr txBox="1">
            <a:spLocks/>
          </p:cNvSpPr>
          <p:nvPr/>
        </p:nvSpPr>
        <p:spPr>
          <a:xfrm>
            <a:off x="354015" y="134129"/>
            <a:ext cx="8373556" cy="5505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US" sz="2800" b="0"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endParaRPr>
          </a:p>
        </p:txBody>
      </p:sp>
    </p:spTree>
    <p:extLst>
      <p:ext uri="{BB962C8B-B14F-4D97-AF65-F5344CB8AC3E}">
        <p14:creationId xmlns:p14="http://schemas.microsoft.com/office/powerpoint/2010/main" val="3247938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40</a:t>
            </a:fld>
            <a:endParaRPr lang="en-US" altLang="en-US" sz="1800" dirty="0"/>
          </a:p>
        </p:txBody>
      </p:sp>
      <p:sp>
        <p:nvSpPr>
          <p:cNvPr id="14" name="Rectangle 13">
            <a:extLst>
              <a:ext uri="{FF2B5EF4-FFF2-40B4-BE49-F238E27FC236}">
                <a16:creationId xmlns:a16="http://schemas.microsoft.com/office/drawing/2014/main" id="{D23D727A-989A-4036-8BCE-84C10B521950}"/>
              </a:ext>
            </a:extLst>
          </p:cNvPr>
          <p:cNvSpPr/>
          <p:nvPr/>
        </p:nvSpPr>
        <p:spPr>
          <a:xfrm>
            <a:off x="142876" y="2218153"/>
            <a:ext cx="3245644" cy="3489866"/>
          </a:xfrm>
          <a:prstGeom prst="rect">
            <a:avLst/>
          </a:prstGeom>
        </p:spPr>
        <p:txBody>
          <a:bodyPr wrap="square" anchor="t">
            <a:spAutoFit/>
          </a:bodyPr>
          <a:lstStyle/>
          <a:p>
            <a:pPr marL="0" lvl="1" algn="ctr">
              <a:lnSpc>
                <a:spcPct val="113999"/>
              </a:lnSpc>
            </a:pPr>
            <a:r>
              <a:rPr lang="en-US" sz="2800" dirty="0">
                <a:solidFill>
                  <a:srgbClr val="58585B"/>
                </a:solidFill>
                <a:latin typeface="Helvetica"/>
                <a:ea typeface="Arial Unicode MS"/>
                <a:cs typeface="Calibri"/>
              </a:rPr>
              <a:t>Find action alerts, lobbying resources, monthly actions, weekly updates, national webinars, and more!</a:t>
            </a:r>
            <a:endParaRPr lang="en-US" sz="2800" dirty="0">
              <a:solidFill>
                <a:srgbClr val="58585B"/>
              </a:solidFill>
              <a:latin typeface="Helvetica" panose="020B0604020202020204" pitchFamily="34" charset="0"/>
              <a:cs typeface="Helvetica" panose="020B0604020202020204" pitchFamily="34" charset="0"/>
            </a:endParaRP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1" y="880663"/>
            <a:ext cx="3570990" cy="550552"/>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B01F2D"/>
                </a:solidFill>
                <a:latin typeface="Helvetica" panose="020B0604020202020204" pitchFamily="34" charset="0"/>
                <a:cs typeface="Helvetica" panose="020B0604020202020204" pitchFamily="34" charset="0"/>
              </a:rPr>
              <a:t>Find All Your Need </a:t>
            </a:r>
            <a:br>
              <a:rPr lang="en-US" sz="2800" b="1" dirty="0">
                <a:solidFill>
                  <a:srgbClr val="B01F2D"/>
                </a:solidFill>
                <a:latin typeface="Helvetica" panose="020B0604020202020204" pitchFamily="34" charset="0"/>
                <a:cs typeface="Helvetica" panose="020B0604020202020204" pitchFamily="34" charset="0"/>
              </a:rPr>
            </a:br>
            <a:r>
              <a:rPr lang="en-US" sz="2800" b="1" dirty="0">
                <a:solidFill>
                  <a:srgbClr val="B01F2D"/>
                </a:solidFill>
                <a:latin typeface="Helvetica" panose="020B0604020202020204" pitchFamily="34" charset="0"/>
                <a:cs typeface="Helvetica" panose="020B0604020202020204" pitchFamily="34" charset="0"/>
              </a:rPr>
              <a:t>on the “Current Volunteers” page</a:t>
            </a:r>
          </a:p>
        </p:txBody>
      </p:sp>
      <p:pic>
        <p:nvPicPr>
          <p:cNvPr id="18" name="Picture 17">
            <a:extLst>
              <a:ext uri="{FF2B5EF4-FFF2-40B4-BE49-F238E27FC236}">
                <a16:creationId xmlns:a16="http://schemas.microsoft.com/office/drawing/2014/main" id="{AF865A2D-44F1-4797-85F9-5969427B98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0990" y="-12939"/>
            <a:ext cx="5516745" cy="6858000"/>
          </a:xfrm>
          <a:prstGeom prst="rect">
            <a:avLst/>
          </a:prstGeom>
        </p:spPr>
      </p:pic>
      <p:sp>
        <p:nvSpPr>
          <p:cNvPr id="19" name="Arrow: Right 18">
            <a:extLst>
              <a:ext uri="{FF2B5EF4-FFF2-40B4-BE49-F238E27FC236}">
                <a16:creationId xmlns:a16="http://schemas.microsoft.com/office/drawing/2014/main" id="{0216594E-76B9-46F9-8231-C5E49D899398}"/>
              </a:ext>
            </a:extLst>
          </p:cNvPr>
          <p:cNvSpPr/>
          <p:nvPr/>
        </p:nvSpPr>
        <p:spPr>
          <a:xfrm rot="20120422">
            <a:off x="6727082" y="126341"/>
            <a:ext cx="1344098" cy="496568"/>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1139606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41</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pic>
        <p:nvPicPr>
          <p:cNvPr id="4" name="Picture 3">
            <a:extLst>
              <a:ext uri="{FF2B5EF4-FFF2-40B4-BE49-F238E27FC236}">
                <a16:creationId xmlns:a16="http://schemas.microsoft.com/office/drawing/2014/main" id="{221B750F-A558-4CBB-A2DE-6A2385DB1E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147" y="180975"/>
            <a:ext cx="7725706" cy="5798305"/>
          </a:xfrm>
          <a:prstGeom prst="rect">
            <a:avLst/>
          </a:prstGeom>
        </p:spPr>
      </p:pic>
    </p:spTree>
    <p:extLst>
      <p:ext uri="{BB962C8B-B14F-4D97-AF65-F5344CB8AC3E}">
        <p14:creationId xmlns:p14="http://schemas.microsoft.com/office/powerpoint/2010/main" val="2544778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305594" y="77729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42</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305594" y="748347"/>
            <a:ext cx="8532811" cy="4384214"/>
          </a:xfrm>
          <a:prstGeom prst="rect">
            <a:avLst/>
          </a:prstGeom>
        </p:spPr>
        <p:txBody>
          <a:bodyPr wrap="square" anchor="t">
            <a:spAutoFit/>
          </a:bodyPr>
          <a:lstStyle/>
          <a:p>
            <a:pPr>
              <a:lnSpc>
                <a:spcPct val="114000"/>
              </a:lnSpc>
              <a:spcAft>
                <a:spcPts val="1200"/>
              </a:spcAft>
            </a:pPr>
            <a:r>
              <a:rPr lang="en-US" sz="2000" b="1" dirty="0">
                <a:solidFill>
                  <a:srgbClr val="58585B"/>
                </a:solidFill>
                <a:latin typeface="Helvetica" panose="020B0604020202020204" pitchFamily="34" charset="0"/>
                <a:cs typeface="Helvetica" panose="020B0604020202020204" pitchFamily="34" charset="0"/>
              </a:rPr>
              <a:t>Wednesday, December 4: RESULTS Action Network Community of Practice webinar, 8:30pm ET. </a:t>
            </a:r>
            <a:r>
              <a:rPr lang="en-US" sz="2000" dirty="0">
                <a:solidFill>
                  <a:srgbClr val="58585B"/>
                </a:solidFill>
                <a:latin typeface="Helvetica" panose="020B0604020202020204" pitchFamily="34" charset="0"/>
                <a:cs typeface="Helvetica" panose="020B0604020202020204" pitchFamily="34" charset="0"/>
              </a:rPr>
              <a:t>To join, log in: </a:t>
            </a:r>
            <a:r>
              <a:rPr lang="en-US" sz="2000" u="sng" dirty="0">
                <a:latin typeface="Helvetica" panose="020B0604020202020204" pitchFamily="34" charset="0"/>
                <a:cs typeface="Helvetica" panose="020B0604020202020204" pitchFamily="34" charset="0"/>
                <a:hlinkClick r:id="rId2"/>
              </a:rPr>
              <a:t>https://results.zoom.us/j/427674133</a:t>
            </a:r>
            <a:r>
              <a:rPr lang="en-US" sz="2000" dirty="0">
                <a:latin typeface="Helvetica" panose="020B0604020202020204" pitchFamily="34" charset="0"/>
                <a:cs typeface="Helvetica" panose="020B0604020202020204" pitchFamily="34" charset="0"/>
              </a:rPr>
              <a:t> </a:t>
            </a:r>
            <a:r>
              <a:rPr lang="en-US" sz="2000" dirty="0">
                <a:solidFill>
                  <a:srgbClr val="58585B"/>
                </a:solidFill>
                <a:latin typeface="Helvetica" panose="020B0604020202020204" pitchFamily="34" charset="0"/>
                <a:cs typeface="Helvetica" panose="020B0604020202020204" pitchFamily="34" charset="0"/>
              </a:rPr>
              <a:t>or dial in: 669-900-6833, Meeting ID: 427 674 133. You can also join our</a:t>
            </a:r>
            <a:r>
              <a:rPr lang="en-US" sz="2000" dirty="0">
                <a:latin typeface="Helvetica" panose="020B0604020202020204" pitchFamily="34" charset="0"/>
                <a:cs typeface="Helvetica" panose="020B0604020202020204" pitchFamily="34" charset="0"/>
              </a:rPr>
              <a:t> </a:t>
            </a:r>
            <a:r>
              <a:rPr lang="en-US" sz="2000" u="sng" dirty="0">
                <a:latin typeface="Helvetica" panose="020B0604020202020204" pitchFamily="34" charset="0"/>
                <a:cs typeface="Helvetica" panose="020B0604020202020204" pitchFamily="34" charset="0"/>
                <a:hlinkClick r:id="rId3"/>
              </a:rPr>
              <a:t>Facebook</a:t>
            </a:r>
            <a:r>
              <a:rPr lang="en-US" sz="2000" dirty="0">
                <a:solidFill>
                  <a:srgbClr val="58585B"/>
                </a:solidFill>
                <a:latin typeface="Helvetica" panose="020B0604020202020204" pitchFamily="34" charset="0"/>
                <a:cs typeface="Helvetica" panose="020B0604020202020204" pitchFamily="34" charset="0"/>
              </a:rPr>
              <a:t> and </a:t>
            </a:r>
            <a:r>
              <a:rPr lang="en-US" sz="2000" u="sng" dirty="0">
                <a:latin typeface="Helvetica" panose="020B0604020202020204" pitchFamily="34" charset="0"/>
                <a:cs typeface="Helvetica" panose="020B0604020202020204" pitchFamily="34" charset="0"/>
                <a:hlinkClick r:id="rId4"/>
              </a:rPr>
              <a:t>e-mail</a:t>
            </a:r>
            <a:r>
              <a:rPr lang="en-US" sz="2000" dirty="0">
                <a:latin typeface="Helvetica" panose="020B0604020202020204" pitchFamily="34" charset="0"/>
                <a:cs typeface="Helvetica" panose="020B0604020202020204" pitchFamily="34" charset="0"/>
              </a:rPr>
              <a:t> </a:t>
            </a:r>
            <a:r>
              <a:rPr lang="en-US" sz="2000" dirty="0">
                <a:solidFill>
                  <a:srgbClr val="58585B"/>
                </a:solidFill>
                <a:latin typeface="Helvetica" panose="020B0604020202020204" pitchFamily="34" charset="0"/>
                <a:cs typeface="Helvetica" panose="020B0604020202020204" pitchFamily="34" charset="0"/>
              </a:rPr>
              <a:t>groups.</a:t>
            </a:r>
          </a:p>
          <a:p>
            <a:pPr>
              <a:lnSpc>
                <a:spcPct val="114000"/>
              </a:lnSpc>
              <a:spcAft>
                <a:spcPts val="1200"/>
              </a:spcAft>
            </a:pPr>
            <a:r>
              <a:rPr lang="en-US" sz="2000" b="1" dirty="0">
                <a:solidFill>
                  <a:srgbClr val="58585B"/>
                </a:solidFill>
                <a:latin typeface="Helvetica" panose="020B0604020202020204" pitchFamily="34" charset="0"/>
                <a:cs typeface="Helvetica" panose="020B0604020202020204" pitchFamily="34" charset="0"/>
              </a:rPr>
              <a:t>Tuesday, December 17: U.S. Poverty Free Agents Calls, 1:00pm and 8:00pm ET. </a:t>
            </a:r>
            <a:r>
              <a:rPr lang="en-US" sz="2000" dirty="0">
                <a:solidFill>
                  <a:srgbClr val="58585B"/>
                </a:solidFill>
                <a:latin typeface="Helvetica" panose="020B0604020202020204" pitchFamily="34" charset="0"/>
                <a:cs typeface="Helvetica" panose="020B0604020202020204" pitchFamily="34" charset="0"/>
              </a:rPr>
              <a:t>Join at: </a:t>
            </a:r>
            <a:r>
              <a:rPr lang="en-US" sz="2000" u="sng" dirty="0">
                <a:latin typeface="Helvetica" panose="020B0604020202020204" pitchFamily="34" charset="0"/>
                <a:cs typeface="Helvetica" panose="020B0604020202020204" pitchFamily="34" charset="0"/>
                <a:hlinkClick r:id="rId5"/>
              </a:rPr>
              <a:t>https://results.zoom.us/j/324294681</a:t>
            </a:r>
            <a:r>
              <a:rPr lang="en-US" sz="2000" dirty="0">
                <a:latin typeface="Helvetica" panose="020B0604020202020204" pitchFamily="34" charset="0"/>
                <a:cs typeface="Helvetica" panose="020B0604020202020204" pitchFamily="34" charset="0"/>
              </a:rPr>
              <a:t> </a:t>
            </a:r>
            <a:r>
              <a:rPr lang="en-US" sz="2000" dirty="0">
                <a:solidFill>
                  <a:srgbClr val="58585B"/>
                </a:solidFill>
                <a:latin typeface="Helvetica" panose="020B0604020202020204" pitchFamily="34" charset="0"/>
                <a:cs typeface="Helvetica" panose="020B0604020202020204" pitchFamily="34" charset="0"/>
              </a:rPr>
              <a:t>or dial by phone at (929) 436-2866 or (669) 900-6833, Meeting ID: 324 294 681.</a:t>
            </a:r>
          </a:p>
          <a:p>
            <a:pPr>
              <a:lnSpc>
                <a:spcPct val="114000"/>
              </a:lnSpc>
              <a:spcAft>
                <a:spcPts val="1200"/>
              </a:spcAft>
            </a:pPr>
            <a:r>
              <a:rPr lang="en-US" sz="2000" b="1" dirty="0">
                <a:solidFill>
                  <a:srgbClr val="58585B"/>
                </a:solidFill>
                <a:latin typeface="Helvetica" panose="020B0604020202020204" pitchFamily="34" charset="0"/>
                <a:cs typeface="Helvetica" panose="020B0604020202020204" pitchFamily="34" charset="0"/>
              </a:rPr>
              <a:t>Wednesday, December 25-Wednesday, January 1: RESULTS holiday break. </a:t>
            </a:r>
            <a:r>
              <a:rPr lang="en-US" sz="2000" dirty="0">
                <a:solidFill>
                  <a:srgbClr val="58585B"/>
                </a:solidFill>
                <a:latin typeface="Helvetica" panose="020B0604020202020204" pitchFamily="34" charset="0"/>
                <a:cs typeface="Helvetica" panose="020B0604020202020204" pitchFamily="34" charset="0"/>
              </a:rPr>
              <a:t>All RESULTS offices closed.</a:t>
            </a:r>
          </a:p>
          <a:p>
            <a:pPr>
              <a:lnSpc>
                <a:spcPct val="114000"/>
              </a:lnSpc>
              <a:spcAft>
                <a:spcPts val="1200"/>
              </a:spcAft>
            </a:pPr>
            <a:r>
              <a:rPr lang="en-US" sz="2000" dirty="0">
                <a:solidFill>
                  <a:srgbClr val="58585B"/>
                </a:solidFill>
                <a:latin typeface="Helvetica" panose="020B0604020202020204" pitchFamily="34" charset="0"/>
                <a:cs typeface="Helvetica" panose="020B0604020202020204" pitchFamily="34" charset="0"/>
              </a:rPr>
              <a:t>We apologize that our online calendar will be unavailable until late January. In the meantime, see the Weekly Updates for calendar items.</a:t>
            </a: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354015" y="134129"/>
            <a:ext cx="7211743" cy="550552"/>
          </a:xfrm>
        </p:spPr>
        <p:txBody>
          <a:bodyPr>
            <a:noAutofit/>
          </a:bodyPr>
          <a:lstStyle/>
          <a:p>
            <a:pPr algn="l">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Announcements</a:t>
            </a: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58343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0930" y="943897"/>
            <a:ext cx="3938536" cy="139277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85" y="797835"/>
            <a:ext cx="3503343" cy="1649902"/>
          </a:xfrm>
          <a:prstGeom prst="rect">
            <a:avLst/>
          </a:prstGeom>
        </p:spPr>
      </p:pic>
      <p:sp>
        <p:nvSpPr>
          <p:cNvPr id="6" name="TextBox 5"/>
          <p:cNvSpPr txBox="1"/>
          <p:nvPr/>
        </p:nvSpPr>
        <p:spPr>
          <a:xfrm>
            <a:off x="416430" y="2449823"/>
            <a:ext cx="8311141" cy="3220818"/>
          </a:xfrm>
          <a:prstGeom prst="rect">
            <a:avLst/>
          </a:prstGeom>
          <a:noFill/>
        </p:spPr>
        <p:txBody>
          <a:bodyPr wrap="square" rtlCol="0">
            <a:spAutoFit/>
          </a:bodyPr>
          <a:lstStyle/>
          <a:p>
            <a:pPr>
              <a:lnSpc>
                <a:spcPct val="114000"/>
              </a:lnSpc>
            </a:pPr>
            <a:r>
              <a:rPr lang="en-US" sz="2000" dirty="0">
                <a:solidFill>
                  <a:srgbClr val="58585B"/>
                </a:solidFill>
                <a:latin typeface="Helvetica" panose="020B0604020202020204" pitchFamily="34" charset="0"/>
                <a:ea typeface="Lato" panose="020F0502020204030203" pitchFamily="34" charset="0"/>
                <a:cs typeface="Helvetica" panose="020B0604020202020204" pitchFamily="34" charset="0"/>
              </a:rPr>
              <a:t>Today for Giving Tuesday, a generous longtime supporter is matching all donations to RESULTS 2-to-1, up to $5,000! That’s TRIPLE the impact!</a:t>
            </a:r>
          </a:p>
          <a:p>
            <a:pPr algn="ctr">
              <a:lnSpc>
                <a:spcPct val="114000"/>
              </a:lnSpc>
            </a:pPr>
            <a:endParaRPr lang="en-US" sz="2000" dirty="0">
              <a:solidFill>
                <a:srgbClr val="58585B"/>
              </a:solidFill>
              <a:latin typeface="Helvetica" panose="020B0604020202020204" pitchFamily="34" charset="0"/>
              <a:ea typeface="Lato" panose="020F0502020204030203" pitchFamily="34" charset="0"/>
              <a:cs typeface="Helvetica" panose="020B0604020202020204" pitchFamily="34" charset="0"/>
            </a:endParaRPr>
          </a:p>
          <a:p>
            <a:pPr>
              <a:lnSpc>
                <a:spcPct val="114000"/>
              </a:lnSpc>
            </a:pPr>
            <a:r>
              <a:rPr lang="en-US" sz="2000" dirty="0">
                <a:solidFill>
                  <a:srgbClr val="58585B"/>
                </a:solidFill>
                <a:latin typeface="Helvetica" panose="020B0604020202020204" pitchFamily="34" charset="0"/>
                <a:ea typeface="Lato" panose="020F0502020204030203" pitchFamily="34" charset="0"/>
                <a:cs typeface="Helvetica" panose="020B0604020202020204" pitchFamily="34" charset="0"/>
              </a:rPr>
              <a:t>Here’s how you can get involved:</a:t>
            </a:r>
          </a:p>
          <a:p>
            <a:pPr marL="800100" lvl="1" indent="-342900">
              <a:lnSpc>
                <a:spcPct val="114000"/>
              </a:lnSpc>
              <a:buFont typeface="+mj-lt"/>
              <a:buAutoNum type="arabicPeriod"/>
            </a:pPr>
            <a:r>
              <a:rPr lang="en-US" sz="2000" dirty="0">
                <a:solidFill>
                  <a:srgbClr val="58585B"/>
                </a:solidFill>
                <a:latin typeface="Helvetica" panose="020B0604020202020204" pitchFamily="34" charset="0"/>
                <a:ea typeface="Lato" panose="020F0502020204030203" pitchFamily="34" charset="0"/>
                <a:cs typeface="Helvetica" panose="020B0604020202020204" pitchFamily="34" charset="0"/>
              </a:rPr>
              <a:t>Donate on our website – </a:t>
            </a:r>
            <a:r>
              <a:rPr lang="en-US" sz="2000" u="sng" dirty="0">
                <a:solidFill>
                  <a:srgbClr val="AF1F2C"/>
                </a:solidFill>
                <a:latin typeface="Helvetica" panose="020B0604020202020204" pitchFamily="34" charset="0"/>
                <a:ea typeface="Lato" panose="020F0502020204030203" pitchFamily="34" charset="0"/>
                <a:cs typeface="Helvetica" panose="020B0604020202020204" pitchFamily="34" charset="0"/>
              </a:rPr>
              <a:t>results.org/donate </a:t>
            </a:r>
          </a:p>
          <a:p>
            <a:pPr marL="800100" lvl="1" indent="-342900">
              <a:lnSpc>
                <a:spcPct val="114000"/>
              </a:lnSpc>
              <a:buFont typeface="+mj-lt"/>
              <a:buAutoNum type="arabicPeriod"/>
            </a:pPr>
            <a:r>
              <a:rPr lang="en-US" sz="2000" dirty="0">
                <a:solidFill>
                  <a:srgbClr val="58585B"/>
                </a:solidFill>
                <a:latin typeface="Helvetica" panose="020B0604020202020204" pitchFamily="34" charset="0"/>
                <a:ea typeface="Lato" panose="020F0502020204030203" pitchFamily="34" charset="0"/>
                <a:cs typeface="Helvetica" panose="020B0604020202020204" pitchFamily="34" charset="0"/>
              </a:rPr>
              <a:t>Donate through RESULTS’ Facebook page for a chance to unlock an additional match from Facebook</a:t>
            </a:r>
          </a:p>
          <a:p>
            <a:pPr marL="800100" lvl="1" indent="-342900">
              <a:lnSpc>
                <a:spcPct val="114000"/>
              </a:lnSpc>
              <a:buFont typeface="+mj-lt"/>
              <a:buAutoNum type="arabicPeriod"/>
            </a:pPr>
            <a:r>
              <a:rPr lang="en-US" sz="2000" dirty="0">
                <a:solidFill>
                  <a:srgbClr val="58585B"/>
                </a:solidFill>
                <a:latin typeface="Helvetica" panose="020B0604020202020204" pitchFamily="34" charset="0"/>
                <a:ea typeface="Lato" panose="020F0502020204030203" pitchFamily="34" charset="0"/>
                <a:cs typeface="Helvetica" panose="020B0604020202020204" pitchFamily="34" charset="0"/>
              </a:rPr>
              <a:t>Start your own Facebook fundraiser and ask your friends to fight poverty on Giving Tuesday.</a:t>
            </a:r>
          </a:p>
        </p:txBody>
      </p:sp>
      <p:sp>
        <p:nvSpPr>
          <p:cNvPr id="7" name="Title 1">
            <a:extLst>
              <a:ext uri="{FF2B5EF4-FFF2-40B4-BE49-F238E27FC236}">
                <a16:creationId xmlns:a16="http://schemas.microsoft.com/office/drawing/2014/main" id="{910EF047-4ABC-4F39-97AE-F1255E375048}"/>
              </a:ext>
            </a:extLst>
          </p:cNvPr>
          <p:cNvSpPr txBox="1">
            <a:spLocks/>
          </p:cNvSpPr>
          <p:nvPr/>
        </p:nvSpPr>
        <p:spPr>
          <a:xfrm>
            <a:off x="354015" y="134129"/>
            <a:ext cx="8373556" cy="5505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Helvetica"/>
                <a:ea typeface="+mj-ea"/>
                <a:cs typeface="Helvetica"/>
              </a:defRPr>
            </a:lvl1p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FINAL ACTION: Give to RESULTS Tonight!</a:t>
            </a:r>
            <a:endParaRPr lang="en-US" sz="2800" dirty="0">
              <a:latin typeface="Helvetica" panose="020B0604020202020204" pitchFamily="34" charset="0"/>
              <a:cs typeface="Helvetica" panose="020B0604020202020204" pitchFamily="34" charset="0"/>
            </a:endParaRPr>
          </a:p>
        </p:txBody>
      </p:sp>
      <p:sp>
        <p:nvSpPr>
          <p:cNvPr id="8" name="Rectangle 6">
            <a:extLst>
              <a:ext uri="{FF2B5EF4-FFF2-40B4-BE49-F238E27FC236}">
                <a16:creationId xmlns:a16="http://schemas.microsoft.com/office/drawing/2014/main" id="{EFDC14E3-B092-40F1-A6A8-7F3974A89195}"/>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43</a:t>
            </a:fld>
            <a:endParaRPr lang="en-US" altLang="en-US" sz="1800" dirty="0"/>
          </a:p>
        </p:txBody>
      </p:sp>
    </p:spTree>
    <p:extLst>
      <p:ext uri="{BB962C8B-B14F-4D97-AF65-F5344CB8AC3E}">
        <p14:creationId xmlns:p14="http://schemas.microsoft.com/office/powerpoint/2010/main" val="1789983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44</a:t>
            </a:fld>
            <a:endParaRPr lang="en-US" altLang="en-US" sz="1800" dirty="0"/>
          </a:p>
        </p:txBody>
      </p:sp>
      <p:sp>
        <p:nvSpPr>
          <p:cNvPr id="11" name="Rectangle 4">
            <a:extLst>
              <a:ext uri="{FF2B5EF4-FFF2-40B4-BE49-F238E27FC236}">
                <a16:creationId xmlns:a16="http://schemas.microsoft.com/office/drawing/2014/main" id="{77782E6E-A433-49F8-AAC4-0BB92C220321}"/>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2" name="Rectangle 1">
            <a:extLst>
              <a:ext uri="{FF2B5EF4-FFF2-40B4-BE49-F238E27FC236}">
                <a16:creationId xmlns:a16="http://schemas.microsoft.com/office/drawing/2014/main" id="{1AB882BA-456D-4D29-9196-600A888D41E3}"/>
              </a:ext>
            </a:extLst>
          </p:cNvPr>
          <p:cNvSpPr/>
          <p:nvPr/>
        </p:nvSpPr>
        <p:spPr>
          <a:xfrm>
            <a:off x="312738" y="282675"/>
            <a:ext cx="8499474" cy="478144"/>
          </a:xfrm>
          <a:prstGeom prst="rect">
            <a:avLst/>
          </a:prstGeom>
        </p:spPr>
        <p:txBody>
          <a:bodyPr wrap="square">
            <a:spAutoFit/>
          </a:bodyPr>
          <a:lstStyle/>
          <a:p>
            <a:pPr algn="ctr">
              <a:lnSpc>
                <a:spcPct val="114000"/>
              </a:lnSpc>
              <a:spcAft>
                <a:spcPts val="1200"/>
              </a:spcAft>
            </a:pPr>
            <a:r>
              <a:rPr lang="en-US" sz="2400" b="1" dirty="0">
                <a:solidFill>
                  <a:srgbClr val="58585B"/>
                </a:solidFill>
                <a:latin typeface="Helvetica" panose="020B0604020202020204" pitchFamily="34" charset="0"/>
                <a:cs typeface="Helvetica" panose="020B0604020202020204" pitchFamily="34" charset="0"/>
              </a:rPr>
              <a:t> </a:t>
            </a:r>
          </a:p>
        </p:txBody>
      </p:sp>
      <p:sp>
        <p:nvSpPr>
          <p:cNvPr id="4" name="Rectangle 3">
            <a:extLst>
              <a:ext uri="{FF2B5EF4-FFF2-40B4-BE49-F238E27FC236}">
                <a16:creationId xmlns:a16="http://schemas.microsoft.com/office/drawing/2014/main" id="{395CAE6E-42B4-4253-AC3E-51AB28961A9C}"/>
              </a:ext>
            </a:extLst>
          </p:cNvPr>
          <p:cNvSpPr/>
          <p:nvPr/>
        </p:nvSpPr>
        <p:spPr>
          <a:xfrm>
            <a:off x="136175" y="180975"/>
            <a:ext cx="8852598" cy="1774268"/>
          </a:xfrm>
          <a:prstGeom prst="rect">
            <a:avLst/>
          </a:prstGeom>
        </p:spPr>
        <p:txBody>
          <a:bodyPr wrap="square">
            <a:spAutoFit/>
          </a:bodyPr>
          <a:lstStyle/>
          <a:p>
            <a:pPr algn="ctr">
              <a:lnSpc>
                <a:spcPct val="114000"/>
              </a:lnSpc>
              <a:spcAft>
                <a:spcPts val="1200"/>
              </a:spcAft>
            </a:pPr>
            <a:r>
              <a:rPr lang="en-US" sz="2000" b="1" dirty="0">
                <a:solidFill>
                  <a:srgbClr val="58585B"/>
                </a:solidFill>
                <a:latin typeface="Helvetica" panose="020B0604020202020204" pitchFamily="34" charset="0"/>
                <a:cs typeface="Helvetica" panose="020B0604020202020204" pitchFamily="34" charset="0"/>
              </a:rPr>
              <a:t>Thank you for being on tonight’s webinar!</a:t>
            </a:r>
          </a:p>
          <a:p>
            <a:pPr algn="ctr">
              <a:lnSpc>
                <a:spcPct val="114000"/>
              </a:lnSpc>
              <a:spcAft>
                <a:spcPts val="1200"/>
              </a:spcAft>
            </a:pPr>
            <a:r>
              <a:rPr lang="en-US" sz="2000" dirty="0">
                <a:solidFill>
                  <a:srgbClr val="58585B"/>
                </a:solidFill>
                <a:latin typeface="Helvetica" panose="020B0604020202020204" pitchFamily="34" charset="0"/>
                <a:cs typeface="Helvetica" panose="020B0604020202020204" pitchFamily="34" charset="0"/>
              </a:rPr>
              <a:t>We’ll link to the </a:t>
            </a:r>
            <a:r>
              <a:rPr lang="en-US" sz="2000" b="1" dirty="0">
                <a:solidFill>
                  <a:srgbClr val="58585B"/>
                </a:solidFill>
                <a:latin typeface="Helvetica" panose="020B0604020202020204" pitchFamily="34" charset="0"/>
                <a:cs typeface="Helvetica" panose="020B0604020202020204" pitchFamily="34" charset="0"/>
              </a:rPr>
              <a:t>recording and audio transcript </a:t>
            </a:r>
            <a:r>
              <a:rPr lang="en-US" sz="2000" dirty="0">
                <a:solidFill>
                  <a:srgbClr val="58585B"/>
                </a:solidFill>
                <a:latin typeface="Helvetica" panose="020B0604020202020204" pitchFamily="34" charset="0"/>
                <a:cs typeface="Helvetica" panose="020B0604020202020204" pitchFamily="34" charset="0"/>
              </a:rPr>
              <a:t>of the webinar on our </a:t>
            </a:r>
            <a:r>
              <a:rPr lang="en-US" sz="2000" dirty="0">
                <a:solidFill>
                  <a:srgbClr val="58585B"/>
                </a:solidFill>
                <a:latin typeface="Helvetica" panose="020B0604020202020204" pitchFamily="34" charset="0"/>
                <a:cs typeface="Helvetica" panose="020B0604020202020204" pitchFamily="34" charset="0"/>
                <a:hlinkClick r:id="rId2"/>
              </a:rPr>
              <a:t>National Webinars page</a:t>
            </a:r>
            <a:r>
              <a:rPr lang="en-US" sz="2000" dirty="0">
                <a:solidFill>
                  <a:srgbClr val="58585B"/>
                </a:solidFill>
                <a:latin typeface="Helvetica" panose="020B0604020202020204" pitchFamily="34" charset="0"/>
                <a:cs typeface="Helvetica" panose="020B0604020202020204" pitchFamily="34" charset="0"/>
              </a:rPr>
              <a:t> tomorrow.</a:t>
            </a:r>
          </a:p>
          <a:p>
            <a:pPr algn="ctr">
              <a:lnSpc>
                <a:spcPct val="114000"/>
              </a:lnSpc>
            </a:pPr>
            <a:r>
              <a:rPr lang="en-US" sz="2000" dirty="0">
                <a:solidFill>
                  <a:srgbClr val="58585B"/>
                </a:solidFill>
                <a:latin typeface="Helvetica" panose="020B0604020202020204" pitchFamily="34" charset="0"/>
                <a:cs typeface="Helvetica" panose="020B0604020202020204" pitchFamily="34" charset="0"/>
              </a:rPr>
              <a:t>The next National Webinar (Joint) is on </a:t>
            </a:r>
            <a:r>
              <a:rPr lang="en-US" sz="2000" b="1" dirty="0">
                <a:solidFill>
                  <a:srgbClr val="58585B"/>
                </a:solidFill>
                <a:latin typeface="Helvetica" panose="020B0604020202020204" pitchFamily="34" charset="0"/>
                <a:cs typeface="Helvetica" panose="020B0604020202020204" pitchFamily="34" charset="0"/>
              </a:rPr>
              <a:t>Saturday, January 11 at 1:00pm ET. </a:t>
            </a:r>
          </a:p>
        </p:txBody>
      </p:sp>
      <p:sp>
        <p:nvSpPr>
          <p:cNvPr id="5" name="TextBox 4">
            <a:extLst>
              <a:ext uri="{FF2B5EF4-FFF2-40B4-BE49-F238E27FC236}">
                <a16:creationId xmlns:a16="http://schemas.microsoft.com/office/drawing/2014/main" id="{9F1F1C41-7CAD-4A2E-95FC-263F9D61B048}"/>
              </a:ext>
            </a:extLst>
          </p:cNvPr>
          <p:cNvSpPr txBox="1"/>
          <p:nvPr/>
        </p:nvSpPr>
        <p:spPr>
          <a:xfrm>
            <a:off x="1950221" y="2056943"/>
            <a:ext cx="5224507" cy="3785652"/>
          </a:xfrm>
          <a:prstGeom prst="rect">
            <a:avLst/>
          </a:prstGeom>
          <a:noFill/>
        </p:spPr>
        <p:txBody>
          <a:bodyPr wrap="none" rtlCol="0">
            <a:spAutoFit/>
          </a:bodyPr>
          <a:lstStyle/>
          <a:p>
            <a:pPr algn="ctr"/>
            <a:r>
              <a:rPr lang="en-US" sz="12000" b="1" dirty="0">
                <a:solidFill>
                  <a:srgbClr val="006600"/>
                </a:solidFill>
                <a:effectLst>
                  <a:outerShdw blurRad="50800" dist="50800" dir="5400000" algn="ctr" rotWithShape="0">
                    <a:srgbClr val="C00000"/>
                  </a:outerShdw>
                </a:effectLst>
                <a:latin typeface="Brush Script MT" panose="03060802040406070304" pitchFamily="66" charset="0"/>
              </a:rPr>
              <a:t>Happy </a:t>
            </a:r>
          </a:p>
          <a:p>
            <a:pPr algn="ctr"/>
            <a:r>
              <a:rPr lang="en-US" sz="12000" b="1" dirty="0">
                <a:solidFill>
                  <a:srgbClr val="006600"/>
                </a:solidFill>
                <a:effectLst>
                  <a:outerShdw blurRad="50800" dist="50800" dir="5400000" algn="ctr" rotWithShape="0">
                    <a:srgbClr val="C00000"/>
                  </a:outerShdw>
                </a:effectLst>
                <a:latin typeface="Brush Script MT" panose="03060802040406070304" pitchFamily="66" charset="0"/>
              </a:rPr>
              <a:t>Holidays!</a:t>
            </a:r>
          </a:p>
        </p:txBody>
      </p:sp>
    </p:spTree>
    <p:extLst>
      <p:ext uri="{BB962C8B-B14F-4D97-AF65-F5344CB8AC3E}">
        <p14:creationId xmlns:p14="http://schemas.microsoft.com/office/powerpoint/2010/main" val="385506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702D39-9087-4152-890E-8E8A235EF0CF}"/>
              </a:ext>
            </a:extLst>
          </p:cNvPr>
          <p:cNvSpPr txBox="1">
            <a:spLocks/>
          </p:cNvSpPr>
          <p:nvPr/>
        </p:nvSpPr>
        <p:spPr>
          <a:xfrm>
            <a:off x="603316" y="203114"/>
            <a:ext cx="6839704" cy="7506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lgn="l">
              <a:defRPr/>
            </a:pPr>
            <a:r>
              <a:rPr lang="en-US" sz="3600" dirty="0">
                <a:solidFill>
                  <a:srgbClr val="AF1F2C"/>
                </a:solidFill>
              </a:rPr>
              <a:t>U.S. Poverty Campaigns Update</a:t>
            </a:r>
            <a:endParaRPr lang="en-US" sz="3600" dirty="0"/>
          </a:p>
        </p:txBody>
      </p:sp>
      <p:sp>
        <p:nvSpPr>
          <p:cNvPr id="7" name="TextBox 6">
            <a:extLst>
              <a:ext uri="{FF2B5EF4-FFF2-40B4-BE49-F238E27FC236}">
                <a16:creationId xmlns:a16="http://schemas.microsoft.com/office/drawing/2014/main" id="{34DFCAAB-00E3-4BD8-BC1A-4C621B29AB91}"/>
              </a:ext>
            </a:extLst>
          </p:cNvPr>
          <p:cNvSpPr txBox="1"/>
          <p:nvPr/>
        </p:nvSpPr>
        <p:spPr>
          <a:xfrm>
            <a:off x="7353301" y="1490865"/>
            <a:ext cx="1790699" cy="430887"/>
          </a:xfrm>
          <a:prstGeom prst="rect">
            <a:avLst/>
          </a:prstGeom>
          <a:noFill/>
        </p:spPr>
        <p:txBody>
          <a:bodyPr wrap="square" rtlCol="0" anchor="t">
            <a:spAutoFit/>
          </a:bodyPr>
          <a:lstStyle/>
          <a:p>
            <a:pPr algn="r"/>
            <a:r>
              <a:rPr lang="en-US" sz="1100" b="1" dirty="0">
                <a:solidFill>
                  <a:srgbClr val="58585B"/>
                </a:solidFill>
                <a:latin typeface="Helvetica" panose="020B0604020202020204" pitchFamily="34" charset="0"/>
                <a:cs typeface="Helvetica" panose="020B0604020202020204" pitchFamily="34" charset="0"/>
              </a:rPr>
              <a:t>Meredith Dodson</a:t>
            </a:r>
          </a:p>
          <a:p>
            <a:pPr algn="r"/>
            <a:r>
              <a:rPr lang="en-US" sz="1100" dirty="0">
                <a:solidFill>
                  <a:srgbClr val="58585B"/>
                </a:solidFill>
                <a:latin typeface="Helvetica"/>
                <a:cs typeface="Helvetica"/>
                <a:hlinkClick r:id="rId3"/>
              </a:rPr>
              <a:t>mdodson@results.org</a:t>
            </a:r>
            <a:endParaRPr lang="en-US" sz="1100" dirty="0">
              <a:solidFill>
                <a:srgbClr val="58585B"/>
              </a:solidFill>
              <a:latin typeface="Helvetica"/>
              <a:cs typeface="Helvetica"/>
            </a:endParaRPr>
          </a:p>
        </p:txBody>
      </p:sp>
      <p:sp>
        <p:nvSpPr>
          <p:cNvPr id="10" name="Slide Number Placeholder 6">
            <a:extLst>
              <a:ext uri="{FF2B5EF4-FFF2-40B4-BE49-F238E27FC236}">
                <a16:creationId xmlns:a16="http://schemas.microsoft.com/office/drawing/2014/main" id="{A1B07377-5EC1-4F42-A624-28E8F826584E}"/>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5</a:t>
            </a:fld>
            <a:endParaRPr kumimoji="0" lang="en-US" altLang="en-US" sz="1800" b="0" i="0" u="none" strike="noStrike" kern="0" cap="none" spc="0" normalizeH="0" baseline="0" noProof="0" dirty="0">
              <a:ln>
                <a:noFill/>
              </a:ln>
              <a:solidFill>
                <a:srgbClr val="58585B"/>
              </a:solidFill>
              <a:effectLst/>
              <a:uLnTx/>
              <a:uFillTx/>
              <a:latin typeface="Helvetica" charset="0"/>
              <a:ea typeface="+mn-ea"/>
              <a:cs typeface="Helvetica" panose="020B0604020202020204" pitchFamily="34" charset="0"/>
            </a:endParaRPr>
          </a:p>
        </p:txBody>
      </p:sp>
      <p:pic>
        <p:nvPicPr>
          <p:cNvPr id="6" name="Picture 2" descr="Meredith Dodson">
            <a:extLst>
              <a:ext uri="{FF2B5EF4-FFF2-40B4-BE49-F238E27FC236}">
                <a16:creationId xmlns:a16="http://schemas.microsoft.com/office/drawing/2014/main" id="{13C26794-994A-4BA6-B97D-85FE6B578D2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3135" y="0"/>
            <a:ext cx="1490865" cy="14908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5A9D863D-32D9-4A80-BBA8-1DF99CCADEFB}"/>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2" name="Rectangle 1">
            <a:extLst>
              <a:ext uri="{FF2B5EF4-FFF2-40B4-BE49-F238E27FC236}">
                <a16:creationId xmlns:a16="http://schemas.microsoft.com/office/drawing/2014/main" id="{288387E0-E099-4AF9-9A7B-2318A47117D5}"/>
              </a:ext>
            </a:extLst>
          </p:cNvPr>
          <p:cNvSpPr/>
          <p:nvPr/>
        </p:nvSpPr>
        <p:spPr>
          <a:xfrm>
            <a:off x="142874" y="967068"/>
            <a:ext cx="7510261" cy="1200329"/>
          </a:xfrm>
          <a:prstGeom prst="rect">
            <a:avLst/>
          </a:prstGeom>
        </p:spPr>
        <p:txBody>
          <a:bodyPr wrap="square">
            <a:spAutoFit/>
          </a:bodyPr>
          <a:lstStyle/>
          <a:p>
            <a:pPr>
              <a:defRPr/>
            </a:pPr>
            <a:r>
              <a:rPr lang="en-US" sz="2400" dirty="0">
                <a:solidFill>
                  <a:srgbClr val="58585B"/>
                </a:solidFill>
              </a:rPr>
              <a:t>Congressional leaders have reached a deal on spending levels – and face a deadline to pass spending bills by December 20</a:t>
            </a:r>
          </a:p>
        </p:txBody>
      </p:sp>
      <p:sp>
        <p:nvSpPr>
          <p:cNvPr id="11" name="Rectangle 10">
            <a:extLst>
              <a:ext uri="{FF2B5EF4-FFF2-40B4-BE49-F238E27FC236}">
                <a16:creationId xmlns:a16="http://schemas.microsoft.com/office/drawing/2014/main" id="{5909699F-82C7-4F73-A67A-B845ABC6BDD4}"/>
              </a:ext>
            </a:extLst>
          </p:cNvPr>
          <p:cNvSpPr/>
          <p:nvPr/>
        </p:nvSpPr>
        <p:spPr>
          <a:xfrm>
            <a:off x="142874" y="2104190"/>
            <a:ext cx="8620125" cy="3570208"/>
          </a:xfrm>
          <a:prstGeom prst="rect">
            <a:avLst/>
          </a:prstGeom>
        </p:spPr>
        <p:txBody>
          <a:bodyPr wrap="square">
            <a:spAutoFit/>
          </a:bodyPr>
          <a:lstStyle/>
          <a:p>
            <a:pPr marL="285750" indent="-285750">
              <a:spcAft>
                <a:spcPts val="600"/>
              </a:spcAft>
              <a:buFont typeface="Arial" panose="020B0604020202020204" pitchFamily="34" charset="0"/>
              <a:buChar char="•"/>
              <a:defRPr/>
            </a:pPr>
            <a:r>
              <a:rPr lang="en-US" sz="2400" b="1" dirty="0">
                <a:solidFill>
                  <a:srgbClr val="58585B"/>
                </a:solidFill>
              </a:rPr>
              <a:t>Next 1.5 weeks will be make or break re whether we secure key expansions </a:t>
            </a:r>
            <a:r>
              <a:rPr lang="en-US" sz="2400" dirty="0">
                <a:solidFill>
                  <a:srgbClr val="58585B"/>
                </a:solidFill>
              </a:rPr>
              <a:t>of the Earned Income Tax Credit (EITC) for younger workers and others who don’t claim dependents, and the Child Tax Credit (CTC) for the lowest-income families. </a:t>
            </a:r>
          </a:p>
          <a:p>
            <a:pPr marL="285750" indent="-285750">
              <a:spcAft>
                <a:spcPts val="600"/>
              </a:spcAft>
              <a:buFont typeface="Arial" panose="020B0604020202020204" pitchFamily="34" charset="0"/>
              <a:buChar char="•"/>
              <a:defRPr/>
            </a:pPr>
            <a:r>
              <a:rPr lang="en-US" sz="2400" b="1" dirty="0">
                <a:solidFill>
                  <a:srgbClr val="58585B"/>
                </a:solidFill>
              </a:rPr>
              <a:t>This is the biggest opportunity in this Congress to pass important policies for low-income families!</a:t>
            </a:r>
          </a:p>
          <a:p>
            <a:pPr>
              <a:spcAft>
                <a:spcPts val="600"/>
              </a:spcAft>
              <a:defRPr/>
            </a:pPr>
            <a:r>
              <a:rPr lang="en-US" sz="2400" b="1" dirty="0">
                <a:solidFill>
                  <a:srgbClr val="58585B"/>
                </a:solidFill>
              </a:rPr>
              <a:t>Call to Action: </a:t>
            </a:r>
            <a:r>
              <a:rPr lang="en-US" sz="2400" dirty="0">
                <a:solidFill>
                  <a:srgbClr val="58585B"/>
                </a:solidFill>
              </a:rPr>
              <a:t>Will you/your boss tell congressional leaders that any final tax package this year must include expanding the EITC and CTC for low-income workers and families?  </a:t>
            </a:r>
          </a:p>
        </p:txBody>
      </p:sp>
    </p:spTree>
    <p:extLst>
      <p:ext uri="{BB962C8B-B14F-4D97-AF65-F5344CB8AC3E}">
        <p14:creationId xmlns:p14="http://schemas.microsoft.com/office/powerpoint/2010/main" val="147647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a:xfrm>
            <a:off x="257174" y="1082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a:pPr>
            <a:endParaRPr kumimoji="0" lang="en-US" alt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6</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354015" y="867867"/>
            <a:ext cx="8532811" cy="4643515"/>
          </a:xfrm>
          <a:prstGeom prst="rect">
            <a:avLst/>
          </a:prstGeom>
        </p:spPr>
        <p:txBody>
          <a:bodyPr wrap="square" anchor="t">
            <a:spAutoFit/>
          </a:bodyPr>
          <a:lstStyle/>
          <a:p>
            <a:pPr marR="0" lvl="0" algn="l" defTabSz="457200" rtl="0" eaLnBrk="1" fontAlgn="auto" latinLnBrk="0" hangingPunct="1">
              <a:lnSpc>
                <a:spcPct val="114000"/>
              </a:lnSpc>
              <a:spcAft>
                <a:spcPts val="600"/>
              </a:spcAft>
              <a:buClrTx/>
              <a:buSzTx/>
              <a:tabLst/>
              <a:defRPr/>
            </a:pPr>
            <a:r>
              <a:rPr kumimoji="0" lang="en-US" sz="2050" b="1" i="0" u="none" strike="noStrike" kern="1200" cap="none" spc="0" normalizeH="0" baseline="0" noProof="0" dirty="0">
                <a:ln>
                  <a:noFill/>
                </a:ln>
                <a:solidFill>
                  <a:srgbClr val="58585B"/>
                </a:solidFill>
                <a:effectLst/>
                <a:uLnTx/>
                <a:uFillTx/>
                <a:latin typeface="Helvetica"/>
                <a:cs typeface="Helvetica"/>
              </a:rPr>
              <a:t>Push Congress to expand the EITC and CTC</a:t>
            </a:r>
          </a:p>
          <a:p>
            <a:pPr lvl="1" indent="-285750">
              <a:lnSpc>
                <a:spcPct val="114000"/>
              </a:lnSpc>
              <a:spcAft>
                <a:spcPts val="1200"/>
              </a:spcAft>
              <a:buFont typeface="Arial" panose="020B0604020202020204" pitchFamily="34" charset="0"/>
              <a:buChar char="•"/>
            </a:pPr>
            <a:r>
              <a:rPr lang="en-US" sz="1600" b="1" dirty="0">
                <a:solidFill>
                  <a:srgbClr val="58585B"/>
                </a:solidFill>
                <a:latin typeface="Helvetica" panose="020B0604020202020204" pitchFamily="34" charset="0"/>
                <a:cs typeface="Helvetica" panose="020B0604020202020204" pitchFamily="34" charset="0"/>
              </a:rPr>
              <a:t>Action Sheet: </a:t>
            </a:r>
            <a:r>
              <a:rPr lang="en-US" sz="1600" dirty="0">
                <a:solidFill>
                  <a:srgbClr val="58585B"/>
                </a:solidFill>
                <a:latin typeface="Helvetica" panose="020B0604020202020204" pitchFamily="34" charset="0"/>
                <a:cs typeface="Helvetica" panose="020B0604020202020204" pitchFamily="34" charset="0"/>
                <a:hlinkClick r:id="rId2"/>
              </a:rPr>
              <a:t>https://results.org/wp-content/uploads/2019-12-U.S.-Poverty-Action-Final-Push-for-EITC-and-CTC-Expansions.pdf</a:t>
            </a:r>
            <a:endParaRPr lang="en-US" sz="1600" dirty="0">
              <a:solidFill>
                <a:srgbClr val="58585B"/>
              </a:solidFill>
              <a:latin typeface="Helvetica" panose="020B0604020202020204" pitchFamily="34" charset="0"/>
              <a:cs typeface="Helvetica" panose="020B0604020202020204" pitchFamily="34" charset="0"/>
            </a:endParaRPr>
          </a:p>
          <a:p>
            <a:pPr lvl="1" indent="-285750">
              <a:lnSpc>
                <a:spcPct val="114000"/>
              </a:lnSpc>
              <a:spcAft>
                <a:spcPts val="1200"/>
              </a:spcAft>
              <a:buFont typeface="Arial" panose="020B0604020202020204" pitchFamily="34" charset="0"/>
              <a:buChar char="•"/>
            </a:pPr>
            <a:r>
              <a:rPr lang="en-US" sz="1600" b="1" dirty="0">
                <a:solidFill>
                  <a:srgbClr val="58585B"/>
                </a:solidFill>
                <a:latin typeface="Helvetica" panose="020B0604020202020204" pitchFamily="34" charset="0"/>
                <a:cs typeface="Helvetica" panose="020B0604020202020204" pitchFamily="34" charset="0"/>
              </a:rPr>
              <a:t>RESULTS Lobbying page: </a:t>
            </a:r>
            <a:r>
              <a:rPr lang="en-US" sz="1600" dirty="0">
                <a:latin typeface="Helvetica" panose="020B0604020202020204" pitchFamily="34" charset="0"/>
                <a:cs typeface="Helvetica" panose="020B0604020202020204" pitchFamily="34" charset="0"/>
                <a:hlinkClick r:id="rId3"/>
              </a:rPr>
              <a:t>https://results.org/volunteers/lobbying/</a:t>
            </a:r>
            <a:r>
              <a:rPr lang="en-US" sz="1600" dirty="0">
                <a:latin typeface="Helvetica" panose="020B0604020202020204" pitchFamily="34" charset="0"/>
                <a:cs typeface="Helvetica" panose="020B0604020202020204" pitchFamily="34" charset="0"/>
              </a:rPr>
              <a:t> </a:t>
            </a:r>
          </a:p>
          <a:p>
            <a:pPr lvl="1" indent="-285750">
              <a:lnSpc>
                <a:spcPct val="114000"/>
              </a:lnSpc>
              <a:spcAft>
                <a:spcPts val="1200"/>
              </a:spcAft>
              <a:buFont typeface="Arial" panose="020B0604020202020204" pitchFamily="34" charset="0"/>
              <a:buChar char="•"/>
            </a:pPr>
            <a:r>
              <a:rPr lang="en-US" sz="1600" b="1" dirty="0">
                <a:solidFill>
                  <a:srgbClr val="58585B"/>
                </a:solidFill>
                <a:latin typeface="Helvetica" panose="020B0604020202020204" pitchFamily="34" charset="0"/>
                <a:ea typeface="+mn-lt"/>
                <a:cs typeface="Helvetica" panose="020B0604020202020204" pitchFamily="34" charset="0"/>
              </a:rPr>
              <a:t>EITC/CTC Lobby Leave-Behind: </a:t>
            </a:r>
            <a:r>
              <a:rPr lang="en-US" sz="1600" u="sng" dirty="0">
                <a:latin typeface="Helvetica" panose="020B0604020202020204" pitchFamily="34" charset="0"/>
                <a:cs typeface="Helvetica" panose="020B0604020202020204" pitchFamily="34" charset="0"/>
                <a:hlinkClick r:id="rId4"/>
              </a:rPr>
              <a:t>https://results.org/wp-content/uploads/RESULTS-EITC-CTC-Congressional-Requests-Fall-2019-1.docx</a:t>
            </a:r>
            <a:endParaRPr lang="en-US" sz="1600" u="sng" dirty="0">
              <a:latin typeface="Helvetica" panose="020B0604020202020204" pitchFamily="34" charset="0"/>
              <a:cs typeface="Helvetica" panose="020B0604020202020204" pitchFamily="34" charset="0"/>
            </a:endParaRPr>
          </a:p>
          <a:p>
            <a:pPr lvl="1" indent="-285750">
              <a:lnSpc>
                <a:spcPct val="114000"/>
              </a:lnSpc>
              <a:spcAft>
                <a:spcPts val="1200"/>
              </a:spcAft>
              <a:buFont typeface="Arial" panose="020B0604020202020204" pitchFamily="34" charset="0"/>
              <a:buChar char="•"/>
            </a:pPr>
            <a:r>
              <a:rPr lang="en-US" sz="1600" b="1" dirty="0">
                <a:solidFill>
                  <a:srgbClr val="58585B"/>
                </a:solidFill>
                <a:latin typeface="Helvetica" panose="020B0604020202020204" pitchFamily="34" charset="0"/>
                <a:cs typeface="Helvetica" panose="020B0604020202020204" pitchFamily="34" charset="0"/>
              </a:rPr>
              <a:t>CBPP State Fact Sheets on Working Families Tax Relief Act: </a:t>
            </a:r>
            <a:r>
              <a:rPr lang="en-US" sz="1600" dirty="0">
                <a:solidFill>
                  <a:srgbClr val="58585B"/>
                </a:solidFill>
                <a:latin typeface="Helvetica" panose="020B0604020202020204" pitchFamily="34" charset="0"/>
                <a:cs typeface="Helvetica" panose="020B0604020202020204" pitchFamily="34" charset="0"/>
                <a:hlinkClick r:id="rId5"/>
              </a:rPr>
              <a:t>https://www.cbpp.org/research/federal-tax/working-families-tax-relief-act-would-boost-incomes-improve-childrens-prospects</a:t>
            </a:r>
            <a:r>
              <a:rPr lang="en-US" sz="1600" dirty="0">
                <a:solidFill>
                  <a:srgbClr val="58585B"/>
                </a:solidFill>
                <a:latin typeface="Helvetica" panose="020B0604020202020204" pitchFamily="34" charset="0"/>
                <a:cs typeface="Helvetica" panose="020B0604020202020204" pitchFamily="34" charset="0"/>
              </a:rPr>
              <a:t> </a:t>
            </a:r>
          </a:p>
          <a:p>
            <a:pPr marL="457200" indent="-285750">
              <a:lnSpc>
                <a:spcPct val="114000"/>
              </a:lnSpc>
              <a:spcAft>
                <a:spcPts val="1200"/>
              </a:spcAft>
              <a:buFont typeface="Arial" panose="020B0604020202020204" pitchFamily="34" charset="0"/>
              <a:buChar char="•"/>
            </a:pPr>
            <a:r>
              <a:rPr lang="en-US" sz="1600" b="1" dirty="0">
                <a:solidFill>
                  <a:srgbClr val="58585B"/>
                </a:solidFill>
                <a:latin typeface="Helvetica" panose="020B0604020202020204" pitchFamily="34" charset="0"/>
                <a:cs typeface="Helvetica" panose="020B0604020202020204" pitchFamily="34" charset="0"/>
              </a:rPr>
              <a:t>Contact info for congressional offices: </a:t>
            </a:r>
            <a:r>
              <a:rPr lang="en-US" sz="1600" dirty="0">
                <a:solidFill>
                  <a:srgbClr val="58585B"/>
                </a:solidFill>
                <a:latin typeface="Helvetica" panose="020B0604020202020204" pitchFamily="34" charset="0"/>
                <a:cs typeface="Helvetica" panose="020B0604020202020204" pitchFamily="34" charset="0"/>
                <a:hlinkClick r:id="rId6"/>
              </a:rPr>
              <a:t>https://results.org/volunteers/action-center/legislator-lookup/?vvsrc=%2fAddress</a:t>
            </a:r>
            <a:r>
              <a:rPr lang="en-US" sz="1600" dirty="0">
                <a:solidFill>
                  <a:srgbClr val="58585B"/>
                </a:solidFill>
                <a:latin typeface="Helvetica" panose="020B0604020202020204" pitchFamily="34" charset="0"/>
                <a:cs typeface="Helvetica" panose="020B0604020202020204" pitchFamily="34" charset="0"/>
              </a:rPr>
              <a:t> </a:t>
            </a:r>
          </a:p>
          <a:p>
            <a:pPr marL="457200" indent="-285750">
              <a:lnSpc>
                <a:spcPct val="114000"/>
              </a:lnSpc>
              <a:spcAft>
                <a:spcPts val="1200"/>
              </a:spcAft>
              <a:buFont typeface="Arial" panose="020B0604020202020204" pitchFamily="34" charset="0"/>
              <a:buChar char="•"/>
            </a:pPr>
            <a:r>
              <a:rPr lang="en-US" sz="1600" b="1" dirty="0">
                <a:solidFill>
                  <a:srgbClr val="58585B"/>
                </a:solidFill>
                <a:latin typeface="Helvetica" panose="020B0604020202020204" pitchFamily="34" charset="0"/>
                <a:cs typeface="Helvetica" panose="020B0604020202020204" pitchFamily="34" charset="0"/>
              </a:rPr>
              <a:t>Online actions for EITC/CTC and Housing: </a:t>
            </a:r>
            <a:r>
              <a:rPr lang="en-US" sz="1600" dirty="0">
                <a:solidFill>
                  <a:srgbClr val="58585B"/>
                </a:solidFill>
                <a:latin typeface="Helvetica" panose="020B0604020202020204" pitchFamily="34" charset="0"/>
                <a:cs typeface="Helvetica" panose="020B0604020202020204" pitchFamily="34" charset="0"/>
                <a:hlinkClick r:id="rId7"/>
              </a:rPr>
              <a:t>https://results.org/volunteers/action-center/action-alerts/?vvsrc=%2fCampaigns</a:t>
            </a:r>
            <a:r>
              <a:rPr lang="en-US" sz="1600" dirty="0">
                <a:solidFill>
                  <a:srgbClr val="58585B"/>
                </a:solidFill>
                <a:latin typeface="Helvetica" panose="020B0604020202020204" pitchFamily="34" charset="0"/>
                <a:cs typeface="Helvetica" panose="020B0604020202020204" pitchFamily="34" charset="0"/>
              </a:rPr>
              <a:t> </a:t>
            </a:r>
            <a:endParaRPr lang="en-US" sz="2000" dirty="0">
              <a:solidFill>
                <a:srgbClr val="58585B"/>
              </a:solidFill>
              <a:latin typeface="Helvetica" panose="020B0604020202020204" pitchFamily="34" charset="0"/>
              <a:cs typeface="Helvetica" panose="020B0604020202020204" pitchFamily="34" charset="0"/>
            </a:endParaRP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354015" y="134129"/>
            <a:ext cx="7211743" cy="550552"/>
          </a:xfrm>
        </p:spPr>
        <p:txBody>
          <a:bodyPr>
            <a:noAutofit/>
          </a:bodyPr>
          <a:lstStyle/>
          <a:p>
            <a:pPr algn="l">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December Action Resources</a:t>
            </a: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8740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3448050" y="6705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58585B"/>
                </a:solidFill>
                <a:latin typeface="Helvetica" charset="0"/>
              </a:defRPr>
            </a:lvl1pPr>
            <a:lvl2pPr marL="742950" indent="-285750" eaLnBrk="0" hangingPunct="0">
              <a:spcBef>
                <a:spcPct val="20000"/>
              </a:spcBef>
              <a:buFont typeface="Courier New" pitchFamily="49" charset="0"/>
              <a:buChar char="o"/>
              <a:defRPr sz="2800">
                <a:solidFill>
                  <a:srgbClr val="58585B"/>
                </a:solidFill>
                <a:latin typeface="Helvetica" charset="0"/>
              </a:defRPr>
            </a:lvl2pPr>
            <a:lvl3pPr marL="1143000" indent="-228600" eaLnBrk="0" hangingPunct="0">
              <a:spcBef>
                <a:spcPct val="20000"/>
              </a:spcBef>
              <a:buFont typeface="Arial" pitchFamily="34" charset="0"/>
              <a:buChar char="•"/>
              <a:defRPr sz="2400">
                <a:solidFill>
                  <a:srgbClr val="58585B"/>
                </a:solidFill>
                <a:latin typeface="Helvetica" charset="0"/>
              </a:defRPr>
            </a:lvl3pPr>
            <a:lvl4pPr marL="1600200" indent="-228600" eaLnBrk="0" hangingPunct="0">
              <a:spcBef>
                <a:spcPct val="20000"/>
              </a:spcBef>
              <a:buFont typeface="Courier New" pitchFamily="49" charset="0"/>
              <a:buChar char="o"/>
              <a:defRPr sz="2000">
                <a:solidFill>
                  <a:srgbClr val="58585B"/>
                </a:solidFill>
                <a:latin typeface="Helvetica" charset="0"/>
              </a:defRPr>
            </a:lvl4pPr>
            <a:lvl5pPr marL="2057400" indent="-228600" eaLnBrk="0" hangingPunct="0">
              <a:spcBef>
                <a:spcPct val="20000"/>
              </a:spcBef>
              <a:buFont typeface="Arial" pitchFamily="34"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14" name="Slide Number Placeholder 6">
            <a:extLst>
              <a:ext uri="{FF2B5EF4-FFF2-40B4-BE49-F238E27FC236}">
                <a16:creationId xmlns:a16="http://schemas.microsoft.com/office/drawing/2014/main" id="{7A032150-FD0A-452E-8EB6-90336B763865}"/>
              </a:ext>
            </a:extLst>
          </p:cNvPr>
          <p:cNvSpPr txBox="1">
            <a:spLocks noGrp="1"/>
          </p:cNvSpPr>
          <p:nvPr>
            <p:ph type="sldNum" sz="quarter" idx="10"/>
          </p:nvPr>
        </p:nvSpPr>
        <p:spPr bwMode="auto">
          <a:xfrm>
            <a:off x="85724" y="67360"/>
            <a:ext cx="380788" cy="2850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7</a:t>
            </a:fld>
            <a:endParaRPr kumimoji="0" lang="en-US" altLang="en-US" sz="1800" b="0" i="0" u="none" strike="noStrike" kern="0" cap="none" spc="0" normalizeH="0" baseline="0" noProof="0" dirty="0">
              <a:ln>
                <a:noFill/>
              </a:ln>
              <a:solidFill>
                <a:srgbClr val="58585B"/>
              </a:solidFill>
              <a:effectLst/>
              <a:uLnTx/>
              <a:uFillTx/>
              <a:latin typeface="Helvetica" charset="0"/>
              <a:ea typeface="+mn-ea"/>
              <a:cs typeface="Helvetica" panose="020B0604020202020204" pitchFamily="34" charset="0"/>
            </a:endParaRPr>
          </a:p>
        </p:txBody>
      </p:sp>
      <p:sp>
        <p:nvSpPr>
          <p:cNvPr id="6" name="Rectangle 4">
            <a:extLst>
              <a:ext uri="{FF2B5EF4-FFF2-40B4-BE49-F238E27FC236}">
                <a16:creationId xmlns:a16="http://schemas.microsoft.com/office/drawing/2014/main" id="{6B21BB3F-4EED-4F12-8418-49DCD54DE91F}"/>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2" name="TextBox 11">
            <a:extLst>
              <a:ext uri="{FF2B5EF4-FFF2-40B4-BE49-F238E27FC236}">
                <a16:creationId xmlns:a16="http://schemas.microsoft.com/office/drawing/2014/main" id="{376DB65A-6ED3-4F45-B24B-0501BFC3027F}"/>
              </a:ext>
            </a:extLst>
          </p:cNvPr>
          <p:cNvSpPr txBox="1"/>
          <p:nvPr/>
        </p:nvSpPr>
        <p:spPr>
          <a:xfrm>
            <a:off x="7816392" y="5770969"/>
            <a:ext cx="132760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hlinkClick r:id="rId3"/>
              </a:rPr>
              <a:t>jlinn@results.org</a:t>
            </a:r>
            <a:endParaRPr kumimoji="0" lang="en-US" sz="12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endParaRPr>
          </a:p>
        </p:txBody>
      </p:sp>
      <p:pic>
        <p:nvPicPr>
          <p:cNvPr id="3" name="Picture 2">
            <a:extLst>
              <a:ext uri="{FF2B5EF4-FFF2-40B4-BE49-F238E27FC236}">
                <a16:creationId xmlns:a16="http://schemas.microsoft.com/office/drawing/2014/main" id="{630B2153-31D8-47FA-BF0D-5BDA766F8B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1500"/>
            <a:ext cx="9144000" cy="5715000"/>
          </a:xfrm>
          <a:prstGeom prst="rect">
            <a:avLst/>
          </a:prstGeom>
        </p:spPr>
      </p:pic>
      <p:pic>
        <p:nvPicPr>
          <p:cNvPr id="7" name="Picture 6">
            <a:extLst>
              <a:ext uri="{FF2B5EF4-FFF2-40B4-BE49-F238E27FC236}">
                <a16:creationId xmlns:a16="http://schemas.microsoft.com/office/drawing/2014/main" id="{E5EAB446-C47E-4555-B75F-118C809740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571500"/>
            <a:ext cx="7048501" cy="5210175"/>
          </a:xfrm>
          <a:prstGeom prst="rect">
            <a:avLst/>
          </a:prstGeom>
        </p:spPr>
      </p:pic>
      <p:pic>
        <p:nvPicPr>
          <p:cNvPr id="9" name="Picture 8">
            <a:extLst>
              <a:ext uri="{FF2B5EF4-FFF2-40B4-BE49-F238E27FC236}">
                <a16:creationId xmlns:a16="http://schemas.microsoft.com/office/drawing/2014/main" id="{854CA8D1-2FF8-44DE-9FA6-E038B721172C}"/>
              </a:ext>
            </a:extLst>
          </p:cNvPr>
          <p:cNvPicPr>
            <a:picLocks noChangeAspect="1"/>
          </p:cNvPicPr>
          <p:nvPr/>
        </p:nvPicPr>
        <p:blipFill>
          <a:blip r:embed="rId6"/>
          <a:stretch>
            <a:fillRect/>
          </a:stretch>
        </p:blipFill>
        <p:spPr>
          <a:xfrm>
            <a:off x="915987" y="1402497"/>
            <a:ext cx="5248275" cy="3933825"/>
          </a:xfrm>
          <a:prstGeom prst="rect">
            <a:avLst/>
          </a:prstGeom>
        </p:spPr>
      </p:pic>
      <p:pic>
        <p:nvPicPr>
          <p:cNvPr id="11" name="Picture 10">
            <a:extLst>
              <a:ext uri="{FF2B5EF4-FFF2-40B4-BE49-F238E27FC236}">
                <a16:creationId xmlns:a16="http://schemas.microsoft.com/office/drawing/2014/main" id="{050FEE11-837C-4F2B-A2F2-E7F572D72079}"/>
              </a:ext>
            </a:extLst>
          </p:cNvPr>
          <p:cNvPicPr>
            <a:picLocks noChangeAspect="1"/>
          </p:cNvPicPr>
          <p:nvPr/>
        </p:nvPicPr>
        <p:blipFill>
          <a:blip r:embed="rId7"/>
          <a:stretch>
            <a:fillRect/>
          </a:stretch>
        </p:blipFill>
        <p:spPr>
          <a:xfrm>
            <a:off x="7048499" y="692150"/>
            <a:ext cx="2095500" cy="5381625"/>
          </a:xfrm>
          <a:prstGeom prst="rect">
            <a:avLst/>
          </a:prstGeom>
        </p:spPr>
      </p:pic>
      <p:sp>
        <p:nvSpPr>
          <p:cNvPr id="15" name="Arrow: Up 14">
            <a:extLst>
              <a:ext uri="{FF2B5EF4-FFF2-40B4-BE49-F238E27FC236}">
                <a16:creationId xmlns:a16="http://schemas.microsoft.com/office/drawing/2014/main" id="{2E027597-9F55-4BF0-8673-2EBDD681B633}"/>
              </a:ext>
            </a:extLst>
          </p:cNvPr>
          <p:cNvSpPr/>
          <p:nvPr/>
        </p:nvSpPr>
        <p:spPr>
          <a:xfrm rot="5400000">
            <a:off x="6073060" y="5162839"/>
            <a:ext cx="531847" cy="1278948"/>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87B350A-6BC1-4B5D-A783-319481F19612}"/>
              </a:ext>
            </a:extLst>
          </p:cNvPr>
          <p:cNvSpPr txBox="1"/>
          <p:nvPr/>
        </p:nvSpPr>
        <p:spPr>
          <a:xfrm>
            <a:off x="5680114" y="5653327"/>
            <a:ext cx="129540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2. Type here</a:t>
            </a:r>
          </a:p>
        </p:txBody>
      </p:sp>
      <p:sp>
        <p:nvSpPr>
          <p:cNvPr id="17" name="Arrow: Up 16">
            <a:extLst>
              <a:ext uri="{FF2B5EF4-FFF2-40B4-BE49-F238E27FC236}">
                <a16:creationId xmlns:a16="http://schemas.microsoft.com/office/drawing/2014/main" id="{853F200F-1C7D-4A86-8D9B-E81B327E6518}"/>
              </a:ext>
            </a:extLst>
          </p:cNvPr>
          <p:cNvSpPr/>
          <p:nvPr/>
        </p:nvSpPr>
        <p:spPr>
          <a:xfrm rot="5400000">
            <a:off x="6009144" y="415489"/>
            <a:ext cx="542925" cy="1389815"/>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A6CF2B21-2FE9-4103-9030-B20D63842F6E}"/>
              </a:ext>
            </a:extLst>
          </p:cNvPr>
          <p:cNvSpPr txBox="1"/>
          <p:nvPr/>
        </p:nvSpPr>
        <p:spPr>
          <a:xfrm>
            <a:off x="5585699" y="956507"/>
            <a:ext cx="14626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3. See here</a:t>
            </a:r>
          </a:p>
        </p:txBody>
      </p:sp>
      <p:sp>
        <p:nvSpPr>
          <p:cNvPr id="19" name="Title 1">
            <a:extLst>
              <a:ext uri="{FF2B5EF4-FFF2-40B4-BE49-F238E27FC236}">
                <a16:creationId xmlns:a16="http://schemas.microsoft.com/office/drawing/2014/main" id="{AFD629BE-63A8-40E8-A987-84168C5F6791}"/>
              </a:ext>
            </a:extLst>
          </p:cNvPr>
          <p:cNvSpPr txBox="1">
            <a:spLocks/>
          </p:cNvSpPr>
          <p:nvPr/>
        </p:nvSpPr>
        <p:spPr>
          <a:xfrm>
            <a:off x="-1" y="63332"/>
            <a:ext cx="9144001" cy="4510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AF1F2C"/>
                </a:solidFill>
                <a:effectLst/>
                <a:uLnTx/>
                <a:uFillTx/>
                <a:latin typeface="Helvetica"/>
                <a:ea typeface="+mj-ea"/>
                <a:cs typeface="Helvetica"/>
              </a:rPr>
              <a:t>How to Ask a Question/Make a Comment on Zoom</a:t>
            </a:r>
          </a:p>
        </p:txBody>
      </p:sp>
      <p:sp>
        <p:nvSpPr>
          <p:cNvPr id="20" name="Arrow: Up 19">
            <a:extLst>
              <a:ext uri="{FF2B5EF4-FFF2-40B4-BE49-F238E27FC236}">
                <a16:creationId xmlns:a16="http://schemas.microsoft.com/office/drawing/2014/main" id="{C81E1410-D7B8-4D27-88D3-E65EC017829B}"/>
              </a:ext>
            </a:extLst>
          </p:cNvPr>
          <p:cNvSpPr/>
          <p:nvPr/>
        </p:nvSpPr>
        <p:spPr>
          <a:xfrm rot="14335952">
            <a:off x="4855659" y="4658214"/>
            <a:ext cx="543804" cy="1468606"/>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1DE7C63-9829-4439-BF91-40DDE33C63D5}"/>
              </a:ext>
            </a:extLst>
          </p:cNvPr>
          <p:cNvSpPr txBox="1"/>
          <p:nvPr/>
        </p:nvSpPr>
        <p:spPr>
          <a:xfrm rot="19759594">
            <a:off x="4503442" y="5211172"/>
            <a:ext cx="130559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1. Click here</a:t>
            </a:r>
          </a:p>
        </p:txBody>
      </p:sp>
    </p:spTree>
    <p:extLst>
      <p:ext uri="{BB962C8B-B14F-4D97-AF65-F5344CB8AC3E}">
        <p14:creationId xmlns:p14="http://schemas.microsoft.com/office/powerpoint/2010/main" val="104257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subTitle" idx="1"/>
          </p:nvPr>
        </p:nvSpPr>
        <p:spPr>
          <a:xfrm>
            <a:off x="896050" y="1009400"/>
            <a:ext cx="7807200" cy="812100"/>
          </a:xfrm>
          <a:prstGeom prst="rect">
            <a:avLst/>
          </a:prstGeom>
        </p:spPr>
        <p:txBody>
          <a:bodyPr spcFirstLastPara="1" wrap="square" lIns="91425" tIns="91425" rIns="91425" bIns="91425" anchor="t" anchorCtr="0">
            <a:noAutofit/>
          </a:bodyPr>
          <a:lstStyle/>
          <a:p>
            <a:pPr marL="0" indent="0">
              <a:lnSpc>
                <a:spcPct val="115000"/>
              </a:lnSpc>
              <a:buClr>
                <a:schemeClr val="dk1"/>
              </a:buClr>
              <a:buSzPts val="1100"/>
            </a:pPr>
            <a:r>
              <a:rPr lang="en" sz="3000" b="1">
                <a:solidFill>
                  <a:srgbClr val="2C8FA1"/>
                </a:solidFill>
                <a:highlight>
                  <a:schemeClr val="lt1"/>
                </a:highlight>
                <a:latin typeface="Calibri"/>
                <a:ea typeface="Calibri"/>
                <a:cs typeface="Calibri"/>
                <a:sym typeface="Calibri"/>
              </a:rPr>
              <a:t>A TAX CODE FOR THE REST OF US: </a:t>
            </a:r>
            <a:endParaRPr sz="3000" b="1" dirty="0">
              <a:solidFill>
                <a:srgbClr val="2C8FA1"/>
              </a:solidFill>
              <a:highlight>
                <a:schemeClr val="lt1"/>
              </a:highlight>
              <a:latin typeface="Calibri"/>
              <a:ea typeface="Calibri"/>
              <a:cs typeface="Calibri"/>
              <a:sym typeface="Calibri"/>
            </a:endParaRPr>
          </a:p>
          <a:p>
            <a:pPr marL="0" indent="0">
              <a:lnSpc>
                <a:spcPct val="115000"/>
              </a:lnSpc>
              <a:buClr>
                <a:schemeClr val="dk1"/>
              </a:buClr>
              <a:buSzPts val="1100"/>
            </a:pPr>
            <a:r>
              <a:rPr lang="en" sz="3000" b="1">
                <a:solidFill>
                  <a:srgbClr val="2C8FA1"/>
                </a:solidFill>
                <a:highlight>
                  <a:srgbClr val="FFFFFF"/>
                </a:highlight>
                <a:latin typeface="Calibri"/>
                <a:ea typeface="Calibri"/>
                <a:cs typeface="Calibri"/>
                <a:sym typeface="Calibri"/>
              </a:rPr>
              <a:t>A Framework &amp; Recommendations for Advancing Racial Equity Through Tax Credits</a:t>
            </a:r>
            <a:endParaRPr dirty="0"/>
          </a:p>
        </p:txBody>
      </p:sp>
      <p:sp>
        <p:nvSpPr>
          <p:cNvPr id="63" name="Google Shape;63;p14"/>
          <p:cNvSpPr txBox="1"/>
          <p:nvPr/>
        </p:nvSpPr>
        <p:spPr>
          <a:xfrm>
            <a:off x="896050" y="2813625"/>
            <a:ext cx="4702500" cy="2299500"/>
          </a:xfrm>
          <a:prstGeom prst="rect">
            <a:avLst/>
          </a:prstGeom>
          <a:noFill/>
          <a:ln>
            <a:noFill/>
          </a:ln>
        </p:spPr>
        <p:txBody>
          <a:bodyPr spcFirstLastPara="1" wrap="square" lIns="91425" tIns="45700" rIns="91425" bIns="45700" anchor="t" anchorCtr="0">
            <a:noAutofit/>
          </a:bodyPr>
          <a:lstStyle/>
          <a:p>
            <a:pPr defTabSz="914400">
              <a:buClr>
                <a:srgbClr val="000000"/>
              </a:buClr>
            </a:pPr>
            <a:endParaRPr sz="2400" kern="0" dirty="0">
              <a:solidFill>
                <a:srgbClr val="888888"/>
              </a:solidFill>
              <a:latin typeface="Calibri"/>
              <a:ea typeface="Calibri"/>
              <a:cs typeface="Calibri"/>
              <a:sym typeface="Calibri"/>
            </a:endParaRPr>
          </a:p>
          <a:p>
            <a:pPr algn="ctr" defTabSz="914400">
              <a:buClr>
                <a:srgbClr val="000000"/>
              </a:buClr>
            </a:pPr>
            <a:r>
              <a:rPr lang="en" sz="2400" kern="0">
                <a:solidFill>
                  <a:srgbClr val="888888"/>
                </a:solidFill>
                <a:latin typeface="Calibri"/>
                <a:ea typeface="Calibri"/>
                <a:cs typeface="Calibri"/>
                <a:sym typeface="Calibri"/>
              </a:rPr>
              <a:t>RESULTS Educational Fund</a:t>
            </a:r>
            <a:endParaRPr sz="2400" kern="0" dirty="0">
              <a:solidFill>
                <a:srgbClr val="888888"/>
              </a:solidFill>
              <a:latin typeface="Calibri"/>
              <a:ea typeface="Calibri"/>
              <a:cs typeface="Calibri"/>
              <a:sym typeface="Calibri"/>
            </a:endParaRPr>
          </a:p>
          <a:p>
            <a:pPr algn="ctr" defTabSz="914400">
              <a:spcBef>
                <a:spcPts val="400"/>
              </a:spcBef>
              <a:buClr>
                <a:srgbClr val="000000"/>
              </a:buClr>
            </a:pPr>
            <a:r>
              <a:rPr lang="en" sz="1700" b="1" kern="0">
                <a:solidFill>
                  <a:srgbClr val="7F7F7F"/>
                </a:solidFill>
                <a:latin typeface="Calibri"/>
                <a:ea typeface="Calibri"/>
                <a:cs typeface="Calibri"/>
                <a:sym typeface="Calibri"/>
              </a:rPr>
              <a:t>U.S. Poverty National Webinar</a:t>
            </a:r>
            <a:endParaRPr sz="1700" b="1" kern="0" dirty="0">
              <a:solidFill>
                <a:srgbClr val="7F7F7F"/>
              </a:solidFill>
              <a:latin typeface="Calibri"/>
              <a:ea typeface="Calibri"/>
              <a:cs typeface="Calibri"/>
              <a:sym typeface="Calibri"/>
            </a:endParaRPr>
          </a:p>
          <a:p>
            <a:pPr algn="ctr" defTabSz="914400">
              <a:spcBef>
                <a:spcPts val="400"/>
              </a:spcBef>
              <a:buClr>
                <a:srgbClr val="000000"/>
              </a:buClr>
            </a:pPr>
            <a:r>
              <a:rPr lang="en" sz="1700" kern="0">
                <a:solidFill>
                  <a:srgbClr val="7F7F7F"/>
                </a:solidFill>
                <a:latin typeface="Calibri"/>
                <a:ea typeface="Calibri"/>
                <a:cs typeface="Calibri"/>
                <a:sym typeface="Calibri"/>
              </a:rPr>
              <a:t>Tuesday, December 3, 2019</a:t>
            </a:r>
            <a:endParaRPr sz="1700" kern="0" dirty="0">
              <a:solidFill>
                <a:srgbClr val="000000"/>
              </a:solidFill>
              <a:latin typeface="Calibri"/>
              <a:ea typeface="Calibri"/>
              <a:cs typeface="Calibri"/>
              <a:sym typeface="Calibri"/>
            </a:endParaRPr>
          </a:p>
          <a:p>
            <a:pPr algn="ctr" defTabSz="914400">
              <a:spcBef>
                <a:spcPts val="320"/>
              </a:spcBef>
              <a:buClr>
                <a:srgbClr val="000000"/>
              </a:buClr>
            </a:pPr>
            <a:r>
              <a:rPr lang="en" sz="1500" kern="0">
                <a:solidFill>
                  <a:srgbClr val="7F7F7F"/>
                </a:solidFill>
                <a:latin typeface="Calibri"/>
                <a:ea typeface="Calibri"/>
                <a:cs typeface="Calibri"/>
                <a:sym typeface="Calibri"/>
              </a:rPr>
              <a:t>Funke Aderonmu</a:t>
            </a:r>
            <a:endParaRPr sz="1500" kern="0" dirty="0">
              <a:solidFill>
                <a:srgbClr val="7F7F7F"/>
              </a:solidFill>
              <a:latin typeface="Calibri"/>
              <a:ea typeface="Calibri"/>
              <a:cs typeface="Calibri"/>
              <a:sym typeface="Calibri"/>
            </a:endParaRPr>
          </a:p>
          <a:p>
            <a:pPr algn="ctr" defTabSz="914400">
              <a:spcBef>
                <a:spcPts val="320"/>
              </a:spcBef>
              <a:buClr>
                <a:srgbClr val="000000"/>
              </a:buClr>
            </a:pPr>
            <a:endParaRPr sz="1600" kern="0" dirty="0">
              <a:solidFill>
                <a:srgbClr val="7F7F7F"/>
              </a:solidFill>
              <a:latin typeface="Calibri"/>
              <a:ea typeface="Calibri"/>
              <a:cs typeface="Calibri"/>
              <a:sym typeface="Calibri"/>
            </a:endParaRPr>
          </a:p>
        </p:txBody>
      </p:sp>
      <p:pic>
        <p:nvPicPr>
          <p:cNvPr id="64" name="Google Shape;64;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98545" y="2750601"/>
            <a:ext cx="2390856" cy="2362526"/>
          </a:xfrm>
          <a:prstGeom prst="rect">
            <a:avLst/>
          </a:prstGeom>
          <a:noFill/>
          <a:ln>
            <a:noFill/>
          </a:ln>
        </p:spPr>
      </p:pic>
      <p:sp>
        <p:nvSpPr>
          <p:cNvPr id="5" name="Rectangle 6">
            <a:extLst>
              <a:ext uri="{FF2B5EF4-FFF2-40B4-BE49-F238E27FC236}">
                <a16:creationId xmlns:a16="http://schemas.microsoft.com/office/drawing/2014/main" id="{0AFD9516-33B6-476B-AB10-BA81C54D3042}"/>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8</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1012050"/>
            <a:ext cx="8520600" cy="572700"/>
          </a:xfrm>
          <a:prstGeom prst="rect">
            <a:avLst/>
          </a:prstGeom>
        </p:spPr>
        <p:txBody>
          <a:bodyPr spcFirstLastPara="1" wrap="square" lIns="91425" tIns="91425" rIns="91425" bIns="91425" anchor="t" anchorCtr="0">
            <a:noAutofit/>
          </a:bodyPr>
          <a:lstStyle/>
          <a:p>
            <a:pPr algn="ctr">
              <a:buSzPts val="1100"/>
            </a:pPr>
            <a:r>
              <a:rPr lang="en" sz="3000" b="1">
                <a:solidFill>
                  <a:srgbClr val="9E0014"/>
                </a:solidFill>
                <a:latin typeface="Calibri"/>
                <a:ea typeface="Calibri"/>
                <a:cs typeface="Calibri"/>
                <a:sym typeface="Calibri"/>
              </a:rPr>
              <a:t> </a:t>
            </a:r>
            <a:r>
              <a:rPr lang="en" sz="3000">
                <a:solidFill>
                  <a:srgbClr val="7F7F7F"/>
                </a:solidFill>
                <a:latin typeface="Calibri"/>
                <a:ea typeface="Calibri"/>
                <a:cs typeface="Calibri"/>
                <a:sym typeface="Calibri"/>
              </a:rPr>
              <a:t>Tax Justice is Gender Justice </a:t>
            </a:r>
            <a:endParaRPr sz="3000" dirty="0">
              <a:solidFill>
                <a:srgbClr val="7F7F7F"/>
              </a:solidFill>
              <a:latin typeface="Calibri"/>
              <a:ea typeface="Calibri"/>
              <a:cs typeface="Calibri"/>
              <a:sym typeface="Calibri"/>
            </a:endParaRPr>
          </a:p>
          <a:p>
            <a:pPr algn="ctr">
              <a:buSzPts val="1100"/>
            </a:pPr>
            <a:r>
              <a:rPr lang="en" sz="1800" b="1">
                <a:solidFill>
                  <a:srgbClr val="7F7F7F"/>
                </a:solidFill>
                <a:latin typeface="Calibri"/>
                <a:ea typeface="Calibri"/>
                <a:cs typeface="Calibri"/>
                <a:sym typeface="Calibri"/>
              </a:rPr>
              <a:t>Advancing Gender and Racial Equity by Harnessing the Power of the U.S. Tax Code</a:t>
            </a:r>
            <a:endParaRPr sz="1800" b="1" dirty="0"/>
          </a:p>
          <a:p>
            <a:endParaRPr dirty="0"/>
          </a:p>
        </p:txBody>
      </p:sp>
      <p:sp>
        <p:nvSpPr>
          <p:cNvPr id="70" name="Google Shape;70;p15"/>
          <p:cNvSpPr txBox="1"/>
          <p:nvPr/>
        </p:nvSpPr>
        <p:spPr>
          <a:xfrm>
            <a:off x="8604109" y="5426132"/>
            <a:ext cx="406500" cy="484800"/>
          </a:xfrm>
          <a:prstGeom prst="rect">
            <a:avLst/>
          </a:prstGeom>
          <a:noFill/>
          <a:ln>
            <a:noFill/>
          </a:ln>
        </p:spPr>
        <p:txBody>
          <a:bodyPr spcFirstLastPara="1" wrap="square" lIns="91425" tIns="45700" rIns="91425" bIns="45700" anchor="t" anchorCtr="0">
            <a:noAutofit/>
          </a:bodyPr>
          <a:lstStyle/>
          <a:p>
            <a:pPr defTabSz="914400">
              <a:buClr>
                <a:srgbClr val="000000"/>
              </a:buClr>
            </a:pPr>
            <a:r>
              <a:rPr lang="en" sz="1400" kern="0">
                <a:solidFill>
                  <a:srgbClr val="000000"/>
                </a:solidFill>
                <a:latin typeface="Calibri"/>
                <a:ea typeface="Calibri"/>
                <a:cs typeface="Calibri"/>
                <a:sym typeface="Calibri"/>
              </a:rPr>
              <a:t>1</a:t>
            </a:r>
            <a:endParaRPr sz="1400" kern="0" dirty="0">
              <a:solidFill>
                <a:srgbClr val="000000"/>
              </a:solidFill>
              <a:latin typeface="Calibri"/>
              <a:ea typeface="Calibri"/>
              <a:cs typeface="Calibri"/>
              <a:sym typeface="Calibri"/>
            </a:endParaRPr>
          </a:p>
          <a:p>
            <a:pPr defTabSz="914400">
              <a:buClr>
                <a:srgbClr val="000000"/>
              </a:buClr>
            </a:pPr>
            <a:endParaRPr sz="1600" kern="0" dirty="0">
              <a:solidFill>
                <a:srgbClr val="000000"/>
              </a:solidFill>
              <a:latin typeface="Calibri"/>
              <a:ea typeface="Calibri"/>
              <a:cs typeface="Calibri"/>
              <a:sym typeface="Calibri"/>
            </a:endParaRPr>
          </a:p>
        </p:txBody>
      </p:sp>
      <p:pic>
        <p:nvPicPr>
          <p:cNvPr id="71" name="Google Shape;71;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09750" y="1970901"/>
            <a:ext cx="7507224" cy="3455225"/>
          </a:xfrm>
          <a:prstGeom prst="rect">
            <a:avLst/>
          </a:prstGeom>
          <a:noFill/>
          <a:ln>
            <a:noFill/>
          </a:ln>
        </p:spPr>
      </p:pic>
      <p:sp>
        <p:nvSpPr>
          <p:cNvPr id="72" name="Google Shape;72;p15"/>
          <p:cNvSpPr/>
          <p:nvPr/>
        </p:nvSpPr>
        <p:spPr>
          <a:xfrm>
            <a:off x="5594575" y="2200575"/>
            <a:ext cx="2531400" cy="3120600"/>
          </a:xfrm>
          <a:prstGeom prst="ellipse">
            <a:avLst/>
          </a:prstGeom>
          <a:noFill/>
          <a:ln w="19050" cap="flat" cmpd="sng">
            <a:solidFill>
              <a:srgbClr val="2C8FA1"/>
            </a:solidFill>
            <a:prstDash val="dash"/>
            <a:round/>
            <a:headEnd type="none" w="sm" len="sm"/>
            <a:tailEnd type="none" w="sm" len="sm"/>
          </a:ln>
        </p:spPr>
        <p:txBody>
          <a:bodyPr spcFirstLastPara="1" wrap="square" lIns="91425" tIns="91425" rIns="91425" bIns="91425" anchor="ctr" anchorCtr="0">
            <a:noAutofit/>
          </a:bodyPr>
          <a:lstStyle/>
          <a:p>
            <a:pPr defTabSz="914400">
              <a:buClr>
                <a:srgbClr val="000000"/>
              </a:buClr>
            </a:pPr>
            <a:endParaRPr sz="1400" kern="0" dirty="0">
              <a:solidFill>
                <a:srgbClr val="000000"/>
              </a:solidFill>
              <a:latin typeface="Arial"/>
              <a:cs typeface="Arial"/>
              <a:sym typeface="Arial"/>
            </a:endParaRPr>
          </a:p>
        </p:txBody>
      </p:sp>
      <p:sp>
        <p:nvSpPr>
          <p:cNvPr id="6" name="Rectangle 6">
            <a:extLst>
              <a:ext uri="{FF2B5EF4-FFF2-40B4-BE49-F238E27FC236}">
                <a16:creationId xmlns:a16="http://schemas.microsoft.com/office/drawing/2014/main" id="{01225680-72E2-45F2-9E74-2D7BADBD22E1}"/>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6A2CB41E-0623-41D4-9980-497FBB849381}" type="slidenum">
              <a:rPr kumimoji="0" lang="en-US" altLang="en-US" sz="1800" b="0" i="0" u="none" strike="noStrike" kern="1200" cap="none" spc="0" normalizeH="0" baseline="0" noProof="0">
                <a:ln>
                  <a:noFill/>
                </a:ln>
                <a:solidFill>
                  <a:srgbClr val="58585B"/>
                </a:solidFill>
                <a:effectLst/>
                <a:uLnTx/>
                <a:uFillTx/>
                <a:latin typeface="Helvetica" panose="020B0604020202020204" pitchFamily="34" charset="0"/>
                <a:ea typeface="MS PGothic" panose="020B0600070205080204" pitchFamily="34" charset="-128"/>
                <a:cs typeface="+mn-cs"/>
              </a:rPr>
              <a:pPr marL="0" marR="0" lvl="0" indent="0" algn="l" defTabSz="457200" rtl="0" eaLnBrk="1" fontAlgn="auto" latinLnBrk="0" hangingPunct="1">
                <a:lnSpc>
                  <a:spcPct val="100000"/>
                </a:lnSpc>
                <a:spcBef>
                  <a:spcPct val="0"/>
                </a:spcBef>
                <a:spcAft>
                  <a:spcPts val="0"/>
                </a:spcAft>
                <a:buClrTx/>
                <a:buSzTx/>
                <a:buFontTx/>
                <a:buNone/>
                <a:tabLst/>
                <a:defRPr/>
              </a:pPr>
              <a:t>9</a:t>
            </a:fld>
            <a:endParaRPr kumimoji="0" lang="en-US" altLang="en-US" sz="1800" b="0" i="0" u="none" strike="noStrike" kern="1200" cap="none" spc="0" normalizeH="0" baseline="0" noProof="0" dirty="0">
              <a:ln>
                <a:noFill/>
              </a:ln>
              <a:solidFill>
                <a:srgbClr val="58585B"/>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LASPStyleSet">
  <a:themeElements>
    <a:clrScheme name="powerpoint">
      <a:dk1>
        <a:srgbClr val="FFFFFF"/>
      </a:dk1>
      <a:lt1>
        <a:srgbClr val="560000"/>
      </a:lt1>
      <a:dk2>
        <a:srgbClr val="E6E3D9"/>
      </a:dk2>
      <a:lt2>
        <a:srgbClr val="701400"/>
      </a:lt2>
      <a:accent1>
        <a:srgbClr val="701400"/>
      </a:accent1>
      <a:accent2>
        <a:srgbClr val="9B5338"/>
      </a:accent2>
      <a:accent3>
        <a:srgbClr val="CB9C87"/>
      </a:accent3>
      <a:accent4>
        <a:srgbClr val="D0CAB7"/>
      </a:accent4>
      <a:accent5>
        <a:srgbClr val="E6E3D9"/>
      </a:accent5>
      <a:accent6>
        <a:srgbClr val="FFFFFF"/>
      </a:accent6>
      <a:hlink>
        <a:srgbClr val="701400"/>
      </a:hlink>
      <a:folHlink>
        <a:srgbClr val="56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Custom 2">
      <a:dk1>
        <a:sysClr val="windowText" lastClr="000000"/>
      </a:dk1>
      <a:lt1>
        <a:sysClr val="window" lastClr="FFFFFF"/>
      </a:lt1>
      <a:dk2>
        <a:srgbClr val="AF1F2C"/>
      </a:dk2>
      <a:lt2>
        <a:srgbClr val="FFFFFF"/>
      </a:lt2>
      <a:accent1>
        <a:srgbClr val="62ABAC"/>
      </a:accent1>
      <a:accent2>
        <a:srgbClr val="AF1F2C"/>
      </a:accent2>
      <a:accent3>
        <a:srgbClr val="ECECEA"/>
      </a:accent3>
      <a:accent4>
        <a:srgbClr val="0F1925"/>
      </a:accent4>
      <a:accent5>
        <a:srgbClr val="FFFFFF"/>
      </a:accent5>
      <a:accent6>
        <a:srgbClr val="231F20"/>
      </a:accent6>
      <a:hlink>
        <a:srgbClr val="AF1F2C"/>
      </a:hlink>
      <a:folHlink>
        <a:srgbClr val="ECECE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9 Giving Tuesday Slide.potx" id="{78431A79-EB28-4485-9A91-35C0952F0F14}" vid="{8197F194-8BED-4687-936E-152627505461}"/>
    </a:ext>
  </a:ext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12" ma:contentTypeDescription="Create a new document." ma:contentTypeScope="" ma:versionID="e6b24762c2b3f3d915d1e9cb666b688a">
  <xsd:schema xmlns:xsd="http://www.w3.org/2001/XMLSchema" xmlns:xs="http://www.w3.org/2001/XMLSchema" xmlns:p="http://schemas.microsoft.com/office/2006/metadata/properties" xmlns:ns2="876372d7-2542-4065-ad3b-22612840f7b4" xmlns:ns3="552b8659-eb92-470e-b40f-1c994b2ac523" targetNamespace="http://schemas.microsoft.com/office/2006/metadata/properties" ma:root="true" ma:fieldsID="f2b319a0772f085c62fc02bdbaf9af59" ns2:_="" ns3:_="">
    <xsd:import namespace="876372d7-2542-4065-ad3b-22612840f7b4"/>
    <xsd:import namespace="552b8659-eb92-470e-b40f-1c994b2ac5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2b8659-eb92-470e-b40f-1c994b2ac52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76372d7-2542-4065-ad3b-22612840f7b4">
      <UserInfo>
        <DisplayName>Amy Kazanegras</DisplayName>
        <AccountId>132</AccountId>
        <AccountType/>
      </UserInfo>
      <UserInfo>
        <DisplayName>Crickett Nicovich</DisplayName>
        <AccountId>62</AccountId>
        <AccountType/>
      </UserInfo>
      <UserInfo>
        <DisplayName>Jos Linn</DisplayName>
        <AccountId>46</AccountId>
        <AccountType/>
      </UserInfo>
    </SharedWithUsers>
  </documentManagement>
</p:properties>
</file>

<file path=customXml/itemProps1.xml><?xml version="1.0" encoding="utf-8"?>
<ds:datastoreItem xmlns:ds="http://schemas.openxmlformats.org/officeDocument/2006/customXml" ds:itemID="{C85BB800-5A70-4E4E-9E28-3648C75100C9}">
  <ds:schemaRefs>
    <ds:schemaRef ds:uri="http://schemas.microsoft.com/sharepoint/v3/contenttype/forms"/>
  </ds:schemaRefs>
</ds:datastoreItem>
</file>

<file path=customXml/itemProps2.xml><?xml version="1.0" encoding="utf-8"?>
<ds:datastoreItem xmlns:ds="http://schemas.openxmlformats.org/officeDocument/2006/customXml" ds:itemID="{8C8C49BF-E063-491D-A8CD-130F51815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552b8659-eb92-470e-b40f-1c994b2ac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F1B832-EE5A-4032-AEB4-4AE550B845BF}">
  <ds:schemaRefs>
    <ds:schemaRef ds:uri="http://schemas.microsoft.com/office/2006/documentManagement/types"/>
    <ds:schemaRef ds:uri="http://purl.org/dc/dcmitype/"/>
    <ds:schemaRef ds:uri="876372d7-2542-4065-ad3b-22612840f7b4"/>
    <ds:schemaRef ds:uri="552b8659-eb92-470e-b40f-1c994b2ac523"/>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1440</TotalTime>
  <Words>7142</Words>
  <Application>Microsoft Office PowerPoint</Application>
  <PresentationFormat>On-screen Show (4:3)</PresentationFormat>
  <Paragraphs>471</Paragraphs>
  <Slides>44</Slides>
  <Notes>28</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44</vt:i4>
      </vt:variant>
    </vt:vector>
  </HeadingPairs>
  <TitlesOfParts>
    <vt:vector size="59" baseType="lpstr">
      <vt:lpstr>Arial</vt:lpstr>
      <vt:lpstr>Brush Script MT</vt:lpstr>
      <vt:lpstr>Calibri</vt:lpstr>
      <vt:lpstr>Courier New</vt:lpstr>
      <vt:lpstr>Helvetica</vt:lpstr>
      <vt:lpstr>Times New Roman</vt:lpstr>
      <vt:lpstr>Wingdings</vt:lpstr>
      <vt:lpstr>Office Theme</vt:lpstr>
      <vt:lpstr>2_Custom Design</vt:lpstr>
      <vt:lpstr>1_CLASPStyleSet</vt:lpstr>
      <vt:lpstr>Custom Design</vt:lpstr>
      <vt:lpstr>3_Office Theme</vt:lpstr>
      <vt:lpstr>4_Office Theme</vt:lpstr>
      <vt:lpstr>3_Custom Design</vt:lpstr>
      <vt:lpstr>Simple Light</vt:lpstr>
      <vt:lpstr>PowerPoint Presentation</vt:lpstr>
      <vt:lpstr>PowerPoint Presentation</vt:lpstr>
      <vt:lpstr>Welcome from Joanne Carter Executive Director, RESULTS</vt:lpstr>
      <vt:lpstr>PowerPoint Presentation</vt:lpstr>
      <vt:lpstr>PowerPoint Presentation</vt:lpstr>
      <vt:lpstr>December Action Resources</vt:lpstr>
      <vt:lpstr>PowerPoint Presentation</vt:lpstr>
      <vt:lpstr>PowerPoint Presentation</vt:lpstr>
      <vt:lpstr> Tax Justice is Gender Justice  Advancing Gender and Racial Equity by Harnessing the Power of the U.S. Tax Code </vt:lpstr>
      <vt:lpstr>Overview</vt:lpstr>
      <vt:lpstr>Overview</vt:lpstr>
      <vt:lpstr>The Tax Code &amp; Direct Spending Programs Do Too Little to Advance Equity      </vt:lpstr>
      <vt:lpstr>The Federal Tax Code is Not Race- or Gender- Neutral      </vt:lpstr>
      <vt:lpstr>Gaps in Federal Housing Supports Undermine Economic Security &amp; Equity Goals      </vt:lpstr>
      <vt:lpstr>Gaps in Federal Housing Supports Undermine Economic Security &amp; Equity Goals      </vt:lpstr>
      <vt:lpstr>Gaps in Child Care Assistance Hurt Children &amp; Families       </vt:lpstr>
      <vt:lpstr>Unaddressed Transportation Needs Compound Families’ Challenges      </vt:lpstr>
      <vt:lpstr>Current Postsecondary Education Assistance Leaves Students With Unmet Needs    </vt:lpstr>
      <vt:lpstr>Overview</vt:lpstr>
      <vt:lpstr>Opportunities &amp; Challenges For Advancing Equity Through Refundable Tax Credits   </vt:lpstr>
      <vt:lpstr>The Potential For Advancing Equity Through Refundable Tax Credits  </vt:lpstr>
      <vt:lpstr>Challenges &amp; Limitations of Refundable Tax Credits To Advance Equity  </vt:lpstr>
      <vt:lpstr>Overview</vt:lpstr>
      <vt:lpstr>A Policy Framework For Advancing Equity Through Refundable Tax Credits  </vt:lpstr>
      <vt:lpstr>Working Families Tax Relief Act of 2019 </vt:lpstr>
      <vt:lpstr>What is the Policy Goal of WFTRA? </vt:lpstr>
      <vt:lpstr>How Would WFTRA Complement Direct Spending Programs? </vt:lpstr>
      <vt:lpstr>Does WFTRA Meet the Needs and/or Preferences of Low- &amp; Moderate-Income Families?</vt:lpstr>
      <vt:lpstr>Conclusion</vt:lpstr>
      <vt:lpstr>PowerPoint Presentation</vt:lpstr>
      <vt:lpstr>PowerPoint Presentation</vt:lpstr>
      <vt:lpstr>Coming Changes to How We Support You</vt:lpstr>
      <vt:lpstr>Coming Changes to How We Support You</vt:lpstr>
      <vt:lpstr>Coming Changes to How We Support You</vt:lpstr>
      <vt:lpstr>Coming Changes to How We Support You</vt:lpstr>
      <vt:lpstr>Coming Changes to How We Support You</vt:lpstr>
      <vt:lpstr>Coming Changes to How We Support You</vt:lpstr>
      <vt:lpstr>PowerPoint Presentation</vt:lpstr>
      <vt:lpstr>New to RESULTS?</vt:lpstr>
      <vt:lpstr>Find All Your Need  on the “Current Volunteers” page</vt:lpstr>
      <vt:lpstr>PowerPoint Presentation</vt:lpstr>
      <vt:lpstr>Announcements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Linn</dc:creator>
  <cp:lastModifiedBy>Jos Linn</cp:lastModifiedBy>
  <cp:revision>26</cp:revision>
  <dcterms:modified xsi:type="dcterms:W3CDTF">2019-12-03T22:02:29Z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3072">
    <vt:lpwstr>64</vt:lpwstr>
  </property>
  <property fmtid="{D5CDD505-2E9C-101B-9397-08002B2CF9AE}" pid="3" name="ContentTypeId">
    <vt:lpwstr>0x0101003D0AB9154C171E409E0131327301D05C</vt:lpwstr>
  </property>
  <property fmtid="{D5CDD505-2E9C-101B-9397-08002B2CF9AE}" pid="4" name="NXPowerLiteLastOptimized">
    <vt:lpwstr>1260258</vt:lpwstr>
  </property>
  <property fmtid="{D5CDD505-2E9C-101B-9397-08002B2CF9AE}" pid="5" name="NXPowerLiteSettings">
    <vt:lpwstr>C7000400038000</vt:lpwstr>
  </property>
  <property fmtid="{D5CDD505-2E9C-101B-9397-08002B2CF9AE}" pid="6" name="NXPowerLiteVersion">
    <vt:lpwstr>S8.2.3</vt:lpwstr>
  </property>
</Properties>
</file>