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8" r:id="rId5"/>
    <p:sldMasterId id="2147483684" r:id="rId6"/>
    <p:sldMasterId id="2147483695" r:id="rId7"/>
    <p:sldMasterId id="2147483760" r:id="rId8"/>
    <p:sldMasterId id="2147483762" r:id="rId9"/>
  </p:sldMasterIdLst>
  <p:notesMasterIdLst>
    <p:notesMasterId r:id="rId33"/>
  </p:notesMasterIdLst>
  <p:handoutMasterIdLst>
    <p:handoutMasterId r:id="rId34"/>
  </p:handoutMasterIdLst>
  <p:sldIdLst>
    <p:sldId id="259" r:id="rId10"/>
    <p:sldId id="803" r:id="rId11"/>
    <p:sldId id="770" r:id="rId12"/>
    <p:sldId id="801" r:id="rId13"/>
    <p:sldId id="756" r:id="rId14"/>
    <p:sldId id="819" r:id="rId15"/>
    <p:sldId id="622" r:id="rId16"/>
    <p:sldId id="833" r:id="rId17"/>
    <p:sldId id="822" r:id="rId18"/>
    <p:sldId id="820" r:id="rId19"/>
    <p:sldId id="823" r:id="rId20"/>
    <p:sldId id="821" r:id="rId21"/>
    <p:sldId id="795" r:id="rId22"/>
    <p:sldId id="817" r:id="rId23"/>
    <p:sldId id="818" r:id="rId24"/>
    <p:sldId id="825" r:id="rId25"/>
    <p:sldId id="826" r:id="rId26"/>
    <p:sldId id="816" r:id="rId27"/>
    <p:sldId id="827" r:id="rId28"/>
    <p:sldId id="832" r:id="rId29"/>
    <p:sldId id="799" r:id="rId30"/>
    <p:sldId id="798" r:id="rId31"/>
    <p:sldId id="515" r:id="rId3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5E17E55-3E69-4D32-9AA8-8B490F30A2EC}">
          <p14:sldIdLst>
            <p14:sldId id="259"/>
            <p14:sldId id="803"/>
            <p14:sldId id="770"/>
            <p14:sldId id="801"/>
            <p14:sldId id="756"/>
            <p14:sldId id="819"/>
            <p14:sldId id="622"/>
            <p14:sldId id="833"/>
            <p14:sldId id="822"/>
            <p14:sldId id="820"/>
            <p14:sldId id="823"/>
            <p14:sldId id="821"/>
            <p14:sldId id="795"/>
            <p14:sldId id="817"/>
            <p14:sldId id="818"/>
            <p14:sldId id="825"/>
            <p14:sldId id="826"/>
            <p14:sldId id="816"/>
            <p14:sldId id="827"/>
            <p14:sldId id="832"/>
            <p14:sldId id="799"/>
            <p14:sldId id="798"/>
            <p14:sldId id="5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 Linn" initials="JL" lastIdx="1" clrIdx="0">
    <p:extLst>
      <p:ext uri="{19B8F6BF-5375-455C-9EA6-DF929625EA0E}">
        <p15:presenceInfo xmlns:p15="http://schemas.microsoft.com/office/powerpoint/2012/main" userId="S::jlinn@results.org::55fbf92f-147f-4c15-a351-ac42045ce5c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B"/>
    <a:srgbClr val="B01F2D"/>
    <a:srgbClr val="9F9FA1"/>
    <a:srgbClr val="C00000"/>
    <a:srgbClr val="B02D1F"/>
    <a:srgbClr val="006600"/>
    <a:srgbClr val="F76143"/>
    <a:srgbClr val="F4330C"/>
    <a:srgbClr val="89898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0CA016-40AC-CD45-CB27-B173826C5B41}" v="86" dt="2019-08-08T21:14:56.808"/>
    <p1510:client id="{A4DBFDB0-AC73-4445-B0BA-89E89807BA86}" v="712" dt="2019-08-09T13:58:57.9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123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CDF29-D0B6-430A-BAF1-ED7F7F460672}" type="doc">
      <dgm:prSet loTypeId="urn:microsoft.com/office/officeart/2018/5/layout/IconCircleLabel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AF1FE67F-9490-4034-A583-86FC2D1DF6F0}">
      <dgm:prSet/>
      <dgm:spPr/>
      <dgm:t>
        <a:bodyPr/>
        <a:lstStyle/>
        <a:p>
          <a:pPr>
            <a:defRPr cap="all"/>
          </a:pPr>
          <a:r>
            <a:rPr lang="en-US" i="1" dirty="0"/>
            <a:t>On the webinar? Unmute by clicking the microphone.</a:t>
          </a:r>
          <a:endParaRPr lang="en-US" dirty="0"/>
        </a:p>
      </dgm:t>
    </dgm:pt>
    <dgm:pt modelId="{B9DA6715-FD20-4D40-8775-5F6ED503F08B}" type="parTrans" cxnId="{E8DCD3B8-9FAF-4635-B4F7-EE193F9BE0A1}">
      <dgm:prSet/>
      <dgm:spPr/>
      <dgm:t>
        <a:bodyPr/>
        <a:lstStyle/>
        <a:p>
          <a:endParaRPr lang="en-US"/>
        </a:p>
      </dgm:t>
    </dgm:pt>
    <dgm:pt modelId="{2567D964-B2D4-463F-8991-7CA903EFDF2D}" type="sibTrans" cxnId="{E8DCD3B8-9FAF-4635-B4F7-EE193F9BE0A1}">
      <dgm:prSet/>
      <dgm:spPr/>
      <dgm:t>
        <a:bodyPr/>
        <a:lstStyle/>
        <a:p>
          <a:endParaRPr lang="en-US"/>
        </a:p>
      </dgm:t>
    </dgm:pt>
    <dgm:pt modelId="{3BC85E71-1C12-4D60-AAB0-714752D25ACA}">
      <dgm:prSet/>
      <dgm:spPr/>
      <dgm:t>
        <a:bodyPr/>
        <a:lstStyle/>
        <a:p>
          <a:pPr>
            <a:defRPr cap="all"/>
          </a:pPr>
          <a:r>
            <a:rPr lang="en-US" i="1" dirty="0"/>
            <a:t>On by phone? Unmute by hitting *6.</a:t>
          </a:r>
          <a:endParaRPr lang="en-US" dirty="0"/>
        </a:p>
      </dgm:t>
    </dgm:pt>
    <dgm:pt modelId="{B70C6B33-FDB8-4EEC-AE1A-A00452FAB670}" type="parTrans" cxnId="{75EF6A92-E636-4861-AFAA-C133EE131F43}">
      <dgm:prSet/>
      <dgm:spPr/>
      <dgm:t>
        <a:bodyPr/>
        <a:lstStyle/>
        <a:p>
          <a:endParaRPr lang="en-US"/>
        </a:p>
      </dgm:t>
    </dgm:pt>
    <dgm:pt modelId="{AEDA2A5F-8CC8-4701-9875-29E70817BE91}" type="sibTrans" cxnId="{75EF6A92-E636-4861-AFAA-C133EE131F43}">
      <dgm:prSet/>
      <dgm:spPr/>
      <dgm:t>
        <a:bodyPr/>
        <a:lstStyle/>
        <a:p>
          <a:endParaRPr lang="en-US"/>
        </a:p>
      </dgm:t>
    </dgm:pt>
    <dgm:pt modelId="{D90BB9B1-4D2D-42BC-882E-D6F66194EDC2}">
      <dgm:prSet/>
      <dgm:spPr/>
      <dgm:t>
        <a:bodyPr/>
        <a:lstStyle/>
        <a:p>
          <a:pPr>
            <a:defRPr cap="all"/>
          </a:pPr>
          <a:r>
            <a:rPr lang="en-US" i="1" dirty="0"/>
            <a:t>If you are not speaking, please stay muted.</a:t>
          </a:r>
          <a:endParaRPr lang="en-US" dirty="0"/>
        </a:p>
      </dgm:t>
    </dgm:pt>
    <dgm:pt modelId="{7BDDB9C3-5CC5-4A48-BD9F-F3D9AA5F0A60}" type="parTrans" cxnId="{E164D48C-1414-4F22-80F8-1BF7FA644068}">
      <dgm:prSet/>
      <dgm:spPr/>
      <dgm:t>
        <a:bodyPr/>
        <a:lstStyle/>
        <a:p>
          <a:endParaRPr lang="en-US"/>
        </a:p>
      </dgm:t>
    </dgm:pt>
    <dgm:pt modelId="{8E984BD7-305E-40B9-A974-1E792793C292}" type="sibTrans" cxnId="{E164D48C-1414-4F22-80F8-1BF7FA644068}">
      <dgm:prSet/>
      <dgm:spPr/>
      <dgm:t>
        <a:bodyPr/>
        <a:lstStyle/>
        <a:p>
          <a:endParaRPr lang="en-US"/>
        </a:p>
      </dgm:t>
    </dgm:pt>
    <dgm:pt modelId="{D7BE4765-2485-47A3-9DD1-C40DF09230FD}" type="pres">
      <dgm:prSet presAssocID="{3F4CDF29-D0B6-430A-BAF1-ED7F7F460672}" presName="root" presStyleCnt="0">
        <dgm:presLayoutVars>
          <dgm:dir/>
          <dgm:resizeHandles val="exact"/>
        </dgm:presLayoutVars>
      </dgm:prSet>
      <dgm:spPr/>
    </dgm:pt>
    <dgm:pt modelId="{54E46AB5-1BFF-4776-9C9B-8056D9B7E5F6}" type="pres">
      <dgm:prSet presAssocID="{AF1FE67F-9490-4034-A583-86FC2D1DF6F0}" presName="compNode" presStyleCnt="0"/>
      <dgm:spPr/>
    </dgm:pt>
    <dgm:pt modelId="{55349F07-C6AD-4E9D-9CB0-7EFF24816F60}" type="pres">
      <dgm:prSet presAssocID="{AF1FE67F-9490-4034-A583-86FC2D1DF6F0}" presName="iconBgRect" presStyleLbl="bgShp" presStyleIdx="0" presStyleCnt="3"/>
      <dgm:spPr/>
    </dgm:pt>
    <dgm:pt modelId="{0EE6D412-6EDC-4D5F-A30B-03745B1822FB}" type="pres">
      <dgm:prSet presAssocID="{AF1FE67F-9490-4034-A583-86FC2D1DF6F0}" presName="iconRect" presStyleLbl="node1" presStyleIdx="0" presStyleCnt="3"/>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 Setting"/>
        </a:ext>
      </dgm:extLst>
    </dgm:pt>
    <dgm:pt modelId="{FFD17FBA-8F06-4EA2-BAB0-DB57CF92BC2D}" type="pres">
      <dgm:prSet presAssocID="{AF1FE67F-9490-4034-A583-86FC2D1DF6F0}" presName="spaceRect" presStyleCnt="0"/>
      <dgm:spPr/>
    </dgm:pt>
    <dgm:pt modelId="{96EBD1F6-5CF8-4C90-B63C-C6F0DCB47E96}" type="pres">
      <dgm:prSet presAssocID="{AF1FE67F-9490-4034-A583-86FC2D1DF6F0}" presName="textRect" presStyleLbl="revTx" presStyleIdx="0" presStyleCnt="3">
        <dgm:presLayoutVars>
          <dgm:chMax val="1"/>
          <dgm:chPref val="1"/>
        </dgm:presLayoutVars>
      </dgm:prSet>
      <dgm:spPr/>
    </dgm:pt>
    <dgm:pt modelId="{8A01FF06-9172-4559-B91D-2D56398CC9DF}" type="pres">
      <dgm:prSet presAssocID="{2567D964-B2D4-463F-8991-7CA903EFDF2D}" presName="sibTrans" presStyleCnt="0"/>
      <dgm:spPr/>
    </dgm:pt>
    <dgm:pt modelId="{C6BBA0BA-5716-4F3F-A94C-8F4E731CC263}" type="pres">
      <dgm:prSet presAssocID="{3BC85E71-1C12-4D60-AAB0-714752D25ACA}" presName="compNode" presStyleCnt="0"/>
      <dgm:spPr/>
    </dgm:pt>
    <dgm:pt modelId="{1530EE86-75EE-46FE-B9AF-387E09C5E3F7}" type="pres">
      <dgm:prSet presAssocID="{3BC85E71-1C12-4D60-AAB0-714752D25ACA}" presName="iconBgRect" presStyleLbl="bgShp" presStyleIdx="1" presStyleCnt="3"/>
      <dgm:spPr/>
    </dgm:pt>
    <dgm:pt modelId="{3FF6864C-2A48-458E-8528-F7E6D5A9D68F}" type="pres">
      <dgm:prSet presAssocID="{3BC85E71-1C12-4D60-AAB0-714752D25ACA}" presName="iconRect" presStyleLbl="node1" presStyleIdx="1" presStyleCnt="3"/>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mart Phone"/>
        </a:ext>
      </dgm:extLst>
    </dgm:pt>
    <dgm:pt modelId="{9A279329-B9A5-44D5-A7E3-216E098D5FF4}" type="pres">
      <dgm:prSet presAssocID="{3BC85E71-1C12-4D60-AAB0-714752D25ACA}" presName="spaceRect" presStyleCnt="0"/>
      <dgm:spPr/>
    </dgm:pt>
    <dgm:pt modelId="{9916D8D6-679C-4663-BDBE-AA36365C24FF}" type="pres">
      <dgm:prSet presAssocID="{3BC85E71-1C12-4D60-AAB0-714752D25ACA}" presName="textRect" presStyleLbl="revTx" presStyleIdx="1" presStyleCnt="3">
        <dgm:presLayoutVars>
          <dgm:chMax val="1"/>
          <dgm:chPref val="1"/>
        </dgm:presLayoutVars>
      </dgm:prSet>
      <dgm:spPr/>
    </dgm:pt>
    <dgm:pt modelId="{E2AA1587-3069-4087-AB8F-9899DCF769AE}" type="pres">
      <dgm:prSet presAssocID="{AEDA2A5F-8CC8-4701-9875-29E70817BE91}" presName="sibTrans" presStyleCnt="0"/>
      <dgm:spPr/>
    </dgm:pt>
    <dgm:pt modelId="{5DE56BA8-28F9-436D-A76B-68DF55FE619A}" type="pres">
      <dgm:prSet presAssocID="{D90BB9B1-4D2D-42BC-882E-D6F66194EDC2}" presName="compNode" presStyleCnt="0"/>
      <dgm:spPr/>
    </dgm:pt>
    <dgm:pt modelId="{373FA424-180E-44D8-A6CE-C1B23081DF0F}" type="pres">
      <dgm:prSet presAssocID="{D90BB9B1-4D2D-42BC-882E-D6F66194EDC2}" presName="iconBgRect" presStyleLbl="bgShp" presStyleIdx="2" presStyleCnt="3"/>
      <dgm:spPr/>
    </dgm:pt>
    <dgm:pt modelId="{E0495921-CFEA-49B1-99BD-C50299077A4E}" type="pres">
      <dgm:prSet presAssocID="{D90BB9B1-4D2D-42BC-882E-D6F66194EDC2}" presName="iconRect" presStyleLbl="node1" presStyleIdx="2" presStyleCnt="3"/>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6DB41B67-948B-4EBE-BEC6-9C92CF03AE8D}" type="pres">
      <dgm:prSet presAssocID="{D90BB9B1-4D2D-42BC-882E-D6F66194EDC2}" presName="spaceRect" presStyleCnt="0"/>
      <dgm:spPr/>
    </dgm:pt>
    <dgm:pt modelId="{F1DEF9A1-F45F-4897-9769-ED4B423CE2AC}" type="pres">
      <dgm:prSet presAssocID="{D90BB9B1-4D2D-42BC-882E-D6F66194EDC2}" presName="textRect" presStyleLbl="revTx" presStyleIdx="2" presStyleCnt="3">
        <dgm:presLayoutVars>
          <dgm:chMax val="1"/>
          <dgm:chPref val="1"/>
        </dgm:presLayoutVars>
      </dgm:prSet>
      <dgm:spPr/>
    </dgm:pt>
  </dgm:ptLst>
  <dgm:cxnLst>
    <dgm:cxn modelId="{90D1E827-E326-4794-97B1-46C5F09AE13D}" type="presOf" srcId="{AF1FE67F-9490-4034-A583-86FC2D1DF6F0}" destId="{96EBD1F6-5CF8-4C90-B63C-C6F0DCB47E96}" srcOrd="0" destOrd="0" presId="urn:microsoft.com/office/officeart/2018/5/layout/IconCircleLabelList"/>
    <dgm:cxn modelId="{1F85F42B-EA34-4789-9933-29E6567638AB}" type="presOf" srcId="{3BC85E71-1C12-4D60-AAB0-714752D25ACA}" destId="{9916D8D6-679C-4663-BDBE-AA36365C24FF}" srcOrd="0" destOrd="0" presId="urn:microsoft.com/office/officeart/2018/5/layout/IconCircleLabelList"/>
    <dgm:cxn modelId="{9B17B160-5098-4228-9614-453B02DC1879}" type="presOf" srcId="{3F4CDF29-D0B6-430A-BAF1-ED7F7F460672}" destId="{D7BE4765-2485-47A3-9DD1-C40DF09230FD}" srcOrd="0" destOrd="0" presId="urn:microsoft.com/office/officeart/2018/5/layout/IconCircleLabelList"/>
    <dgm:cxn modelId="{E164D48C-1414-4F22-80F8-1BF7FA644068}" srcId="{3F4CDF29-D0B6-430A-BAF1-ED7F7F460672}" destId="{D90BB9B1-4D2D-42BC-882E-D6F66194EDC2}" srcOrd="2" destOrd="0" parTransId="{7BDDB9C3-5CC5-4A48-BD9F-F3D9AA5F0A60}" sibTransId="{8E984BD7-305E-40B9-A974-1E792793C292}"/>
    <dgm:cxn modelId="{75EF6A92-E636-4861-AFAA-C133EE131F43}" srcId="{3F4CDF29-D0B6-430A-BAF1-ED7F7F460672}" destId="{3BC85E71-1C12-4D60-AAB0-714752D25ACA}" srcOrd="1" destOrd="0" parTransId="{B70C6B33-FDB8-4EEC-AE1A-A00452FAB670}" sibTransId="{AEDA2A5F-8CC8-4701-9875-29E70817BE91}"/>
    <dgm:cxn modelId="{D47DAAAE-B312-4A86-A2EC-53EA67E8D598}" type="presOf" srcId="{D90BB9B1-4D2D-42BC-882E-D6F66194EDC2}" destId="{F1DEF9A1-F45F-4897-9769-ED4B423CE2AC}" srcOrd="0" destOrd="0" presId="urn:microsoft.com/office/officeart/2018/5/layout/IconCircleLabelList"/>
    <dgm:cxn modelId="{E8DCD3B8-9FAF-4635-B4F7-EE193F9BE0A1}" srcId="{3F4CDF29-D0B6-430A-BAF1-ED7F7F460672}" destId="{AF1FE67F-9490-4034-A583-86FC2D1DF6F0}" srcOrd="0" destOrd="0" parTransId="{B9DA6715-FD20-4D40-8775-5F6ED503F08B}" sibTransId="{2567D964-B2D4-463F-8991-7CA903EFDF2D}"/>
    <dgm:cxn modelId="{291477F5-8F3A-4342-9648-592AC71FE9CC}" type="presParOf" srcId="{D7BE4765-2485-47A3-9DD1-C40DF09230FD}" destId="{54E46AB5-1BFF-4776-9C9B-8056D9B7E5F6}" srcOrd="0" destOrd="0" presId="urn:microsoft.com/office/officeart/2018/5/layout/IconCircleLabelList"/>
    <dgm:cxn modelId="{23D81070-7A3E-4CA7-966A-0CD4C1E2FA78}" type="presParOf" srcId="{54E46AB5-1BFF-4776-9C9B-8056D9B7E5F6}" destId="{55349F07-C6AD-4E9D-9CB0-7EFF24816F60}" srcOrd="0" destOrd="0" presId="urn:microsoft.com/office/officeart/2018/5/layout/IconCircleLabelList"/>
    <dgm:cxn modelId="{E1C68671-4A4B-4E67-9C85-D51749783038}" type="presParOf" srcId="{54E46AB5-1BFF-4776-9C9B-8056D9B7E5F6}" destId="{0EE6D412-6EDC-4D5F-A30B-03745B1822FB}" srcOrd="1" destOrd="0" presId="urn:microsoft.com/office/officeart/2018/5/layout/IconCircleLabelList"/>
    <dgm:cxn modelId="{9531C89C-69BA-4323-98EB-5CBC6A9CC5CB}" type="presParOf" srcId="{54E46AB5-1BFF-4776-9C9B-8056D9B7E5F6}" destId="{FFD17FBA-8F06-4EA2-BAB0-DB57CF92BC2D}" srcOrd="2" destOrd="0" presId="urn:microsoft.com/office/officeart/2018/5/layout/IconCircleLabelList"/>
    <dgm:cxn modelId="{AC31E205-20C4-46BF-A07E-0C529206FD58}" type="presParOf" srcId="{54E46AB5-1BFF-4776-9C9B-8056D9B7E5F6}" destId="{96EBD1F6-5CF8-4C90-B63C-C6F0DCB47E96}" srcOrd="3" destOrd="0" presId="urn:microsoft.com/office/officeart/2018/5/layout/IconCircleLabelList"/>
    <dgm:cxn modelId="{5151BBA7-74A4-4F2E-96BD-8C35AA22FDF3}" type="presParOf" srcId="{D7BE4765-2485-47A3-9DD1-C40DF09230FD}" destId="{8A01FF06-9172-4559-B91D-2D56398CC9DF}" srcOrd="1" destOrd="0" presId="urn:microsoft.com/office/officeart/2018/5/layout/IconCircleLabelList"/>
    <dgm:cxn modelId="{D34D8C2A-B94A-4835-8A24-62B3F25B8DFE}" type="presParOf" srcId="{D7BE4765-2485-47A3-9DD1-C40DF09230FD}" destId="{C6BBA0BA-5716-4F3F-A94C-8F4E731CC263}" srcOrd="2" destOrd="0" presId="urn:microsoft.com/office/officeart/2018/5/layout/IconCircleLabelList"/>
    <dgm:cxn modelId="{57754959-E731-491B-A1E2-F1FC6A1DD73C}" type="presParOf" srcId="{C6BBA0BA-5716-4F3F-A94C-8F4E731CC263}" destId="{1530EE86-75EE-46FE-B9AF-387E09C5E3F7}" srcOrd="0" destOrd="0" presId="urn:microsoft.com/office/officeart/2018/5/layout/IconCircleLabelList"/>
    <dgm:cxn modelId="{F7CE6767-E771-4F8F-9994-1691E4544D56}" type="presParOf" srcId="{C6BBA0BA-5716-4F3F-A94C-8F4E731CC263}" destId="{3FF6864C-2A48-458E-8528-F7E6D5A9D68F}" srcOrd="1" destOrd="0" presId="urn:microsoft.com/office/officeart/2018/5/layout/IconCircleLabelList"/>
    <dgm:cxn modelId="{FD4CAD26-0D5A-4B09-83C5-B68BD7880DF0}" type="presParOf" srcId="{C6BBA0BA-5716-4F3F-A94C-8F4E731CC263}" destId="{9A279329-B9A5-44D5-A7E3-216E098D5FF4}" srcOrd="2" destOrd="0" presId="urn:microsoft.com/office/officeart/2018/5/layout/IconCircleLabelList"/>
    <dgm:cxn modelId="{33409CC1-4FF3-4B17-8D5D-8739989778DF}" type="presParOf" srcId="{C6BBA0BA-5716-4F3F-A94C-8F4E731CC263}" destId="{9916D8D6-679C-4663-BDBE-AA36365C24FF}" srcOrd="3" destOrd="0" presId="urn:microsoft.com/office/officeart/2018/5/layout/IconCircleLabelList"/>
    <dgm:cxn modelId="{63620EA8-10B0-479E-A410-73DEB0D488EC}" type="presParOf" srcId="{D7BE4765-2485-47A3-9DD1-C40DF09230FD}" destId="{E2AA1587-3069-4087-AB8F-9899DCF769AE}" srcOrd="3" destOrd="0" presId="urn:microsoft.com/office/officeart/2018/5/layout/IconCircleLabelList"/>
    <dgm:cxn modelId="{B608399D-8607-4A53-AE51-1EEEB6B68308}" type="presParOf" srcId="{D7BE4765-2485-47A3-9DD1-C40DF09230FD}" destId="{5DE56BA8-28F9-436D-A76B-68DF55FE619A}" srcOrd="4" destOrd="0" presId="urn:microsoft.com/office/officeart/2018/5/layout/IconCircleLabelList"/>
    <dgm:cxn modelId="{6AD00CD2-2C9B-4A58-A3FC-8D9F4DB3B890}" type="presParOf" srcId="{5DE56BA8-28F9-436D-A76B-68DF55FE619A}" destId="{373FA424-180E-44D8-A6CE-C1B23081DF0F}" srcOrd="0" destOrd="0" presId="urn:microsoft.com/office/officeart/2018/5/layout/IconCircleLabelList"/>
    <dgm:cxn modelId="{9BDECEEC-953C-4C06-8B6E-F2083C646A6D}" type="presParOf" srcId="{5DE56BA8-28F9-436D-A76B-68DF55FE619A}" destId="{E0495921-CFEA-49B1-99BD-C50299077A4E}" srcOrd="1" destOrd="0" presId="urn:microsoft.com/office/officeart/2018/5/layout/IconCircleLabelList"/>
    <dgm:cxn modelId="{CB69BB77-1047-43A1-BB8F-53E1696D7EBE}" type="presParOf" srcId="{5DE56BA8-28F9-436D-A76B-68DF55FE619A}" destId="{6DB41B67-948B-4EBE-BEC6-9C92CF03AE8D}" srcOrd="2" destOrd="0" presId="urn:microsoft.com/office/officeart/2018/5/layout/IconCircleLabelList"/>
    <dgm:cxn modelId="{F00918BA-5FF3-4BBF-B1BC-6EFDC762CB3B}" type="presParOf" srcId="{5DE56BA8-28F9-436D-A76B-68DF55FE619A}" destId="{F1DEF9A1-F45F-4897-9769-ED4B423CE2AC}"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49F07-C6AD-4E9D-9CB0-7EFF24816F60}">
      <dsp:nvSpPr>
        <dsp:cNvPr id="0" name=""/>
        <dsp:cNvSpPr/>
      </dsp:nvSpPr>
      <dsp:spPr>
        <a:xfrm>
          <a:off x="395378" y="336586"/>
          <a:ext cx="1132312" cy="1132312"/>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EE6D412-6EDC-4D5F-A30B-03745B1822FB}">
      <dsp:nvSpPr>
        <dsp:cNvPr id="0" name=""/>
        <dsp:cNvSpPr/>
      </dsp:nvSpPr>
      <dsp:spPr>
        <a:xfrm>
          <a:off x="636691" y="577899"/>
          <a:ext cx="649687" cy="649687"/>
        </a:xfrm>
        <a:prstGeom prst="rect">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6EBD1F6-5CF8-4C90-B63C-C6F0DCB47E96}">
      <dsp:nvSpPr>
        <dsp:cNvPr id="0" name=""/>
        <dsp:cNvSpPr/>
      </dsp:nvSpPr>
      <dsp:spPr>
        <a:xfrm>
          <a:off x="33410" y="1821586"/>
          <a:ext cx="185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i="1" kern="1200" dirty="0"/>
            <a:t>On the webinar? Unmute by clicking the microphone.</a:t>
          </a:r>
          <a:endParaRPr lang="en-US" sz="1600" kern="1200" dirty="0"/>
        </a:p>
      </dsp:txBody>
      <dsp:txXfrm>
        <a:off x="33410" y="1821586"/>
        <a:ext cx="1856250" cy="720000"/>
      </dsp:txXfrm>
    </dsp:sp>
    <dsp:sp modelId="{1530EE86-75EE-46FE-B9AF-387E09C5E3F7}">
      <dsp:nvSpPr>
        <dsp:cNvPr id="0" name=""/>
        <dsp:cNvSpPr/>
      </dsp:nvSpPr>
      <dsp:spPr>
        <a:xfrm>
          <a:off x="2576472" y="336586"/>
          <a:ext cx="1132312" cy="1132312"/>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FF6864C-2A48-458E-8528-F7E6D5A9D68F}">
      <dsp:nvSpPr>
        <dsp:cNvPr id="0" name=""/>
        <dsp:cNvSpPr/>
      </dsp:nvSpPr>
      <dsp:spPr>
        <a:xfrm>
          <a:off x="2817785" y="577899"/>
          <a:ext cx="649687" cy="649687"/>
        </a:xfrm>
        <a:prstGeom prst="rect">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916D8D6-679C-4663-BDBE-AA36365C24FF}">
      <dsp:nvSpPr>
        <dsp:cNvPr id="0" name=""/>
        <dsp:cNvSpPr/>
      </dsp:nvSpPr>
      <dsp:spPr>
        <a:xfrm>
          <a:off x="2214504" y="1821586"/>
          <a:ext cx="185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i="1" kern="1200" dirty="0"/>
            <a:t>On by phone? Unmute by hitting *6.</a:t>
          </a:r>
          <a:endParaRPr lang="en-US" sz="1600" kern="1200" dirty="0"/>
        </a:p>
      </dsp:txBody>
      <dsp:txXfrm>
        <a:off x="2214504" y="1821586"/>
        <a:ext cx="1856250" cy="720000"/>
      </dsp:txXfrm>
    </dsp:sp>
    <dsp:sp modelId="{373FA424-180E-44D8-A6CE-C1B23081DF0F}">
      <dsp:nvSpPr>
        <dsp:cNvPr id="0" name=""/>
        <dsp:cNvSpPr/>
      </dsp:nvSpPr>
      <dsp:spPr>
        <a:xfrm>
          <a:off x="4757566" y="336586"/>
          <a:ext cx="1132312" cy="1132312"/>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0495921-CFEA-49B1-99BD-C50299077A4E}">
      <dsp:nvSpPr>
        <dsp:cNvPr id="0" name=""/>
        <dsp:cNvSpPr/>
      </dsp:nvSpPr>
      <dsp:spPr>
        <a:xfrm>
          <a:off x="4998879" y="577899"/>
          <a:ext cx="649687" cy="649687"/>
        </a:xfrm>
        <a:prstGeom prst="rect">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1DEF9A1-F45F-4897-9769-ED4B423CE2AC}">
      <dsp:nvSpPr>
        <dsp:cNvPr id="0" name=""/>
        <dsp:cNvSpPr/>
      </dsp:nvSpPr>
      <dsp:spPr>
        <a:xfrm>
          <a:off x="4395597" y="1821586"/>
          <a:ext cx="185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i="1" kern="1200" dirty="0"/>
            <a:t>If you are not speaking, please stay muted.</a:t>
          </a:r>
          <a:endParaRPr lang="en-US" sz="1600" kern="1200" dirty="0"/>
        </a:p>
      </dsp:txBody>
      <dsp:txXfrm>
        <a:off x="4395597" y="1821586"/>
        <a:ext cx="1856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EEAA9A-F5A8-4341-B776-2F6CDBEF6FFA}" type="datetimeFigureOut">
              <a:rPr lang="en-US" smtClean="0"/>
              <a:t>8/9/2019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005275D-303A-417E-9A01-FA10F403DBAE}" type="slidenum">
              <a:rPr lang="en-US" smtClean="0"/>
              <a:t>‹#›</a:t>
            </a:fld>
            <a:endParaRPr lang="en-US" dirty="0"/>
          </a:p>
        </p:txBody>
      </p:sp>
    </p:spTree>
    <p:extLst>
      <p:ext uri="{BB962C8B-B14F-4D97-AF65-F5344CB8AC3E}">
        <p14:creationId xmlns:p14="http://schemas.microsoft.com/office/powerpoint/2010/main" val="2139170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F8C0E6-F0C7-478E-8A01-4B7094FD38FC}" type="datetimeFigureOut">
              <a:rPr lang="en-US" smtClean="0"/>
              <a:t>8/9/2019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7492179-49F8-43CF-BF00-5960C382394E}" type="slidenum">
              <a:rPr lang="en-US" smtClean="0"/>
              <a:t>‹#›</a:t>
            </a:fld>
            <a:endParaRPr lang="en-US" dirty="0"/>
          </a:p>
        </p:txBody>
      </p:sp>
    </p:spTree>
    <p:extLst>
      <p:ext uri="{BB962C8B-B14F-4D97-AF65-F5344CB8AC3E}">
        <p14:creationId xmlns:p14="http://schemas.microsoft.com/office/powerpoint/2010/main" val="3858738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92179-49F8-43CF-BF00-5960C382394E}" type="slidenum">
              <a:rPr lang="en-US" smtClean="0"/>
              <a:t>1</a:t>
            </a:fld>
            <a:endParaRPr lang="en-US" dirty="0"/>
          </a:p>
        </p:txBody>
      </p:sp>
    </p:spTree>
    <p:extLst>
      <p:ext uri="{BB962C8B-B14F-4D97-AF65-F5344CB8AC3E}">
        <p14:creationId xmlns:p14="http://schemas.microsoft.com/office/powerpoint/2010/main" val="2260277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10</a:t>
            </a:fld>
            <a:endParaRPr lang="en-US" dirty="0"/>
          </a:p>
        </p:txBody>
      </p:sp>
    </p:spTree>
    <p:extLst>
      <p:ext uri="{BB962C8B-B14F-4D97-AF65-F5344CB8AC3E}">
        <p14:creationId xmlns:p14="http://schemas.microsoft.com/office/powerpoint/2010/main" val="3726228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11</a:t>
            </a:fld>
            <a:endParaRPr lang="en-US" dirty="0"/>
          </a:p>
        </p:txBody>
      </p:sp>
    </p:spTree>
    <p:extLst>
      <p:ext uri="{BB962C8B-B14F-4D97-AF65-F5344CB8AC3E}">
        <p14:creationId xmlns:p14="http://schemas.microsoft.com/office/powerpoint/2010/main" val="194159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12</a:t>
            </a:fld>
            <a:endParaRPr lang="en-US" dirty="0"/>
          </a:p>
        </p:txBody>
      </p:sp>
    </p:spTree>
    <p:extLst>
      <p:ext uri="{BB962C8B-B14F-4D97-AF65-F5344CB8AC3E}">
        <p14:creationId xmlns:p14="http://schemas.microsoft.com/office/powerpoint/2010/main" val="3766878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13</a:t>
            </a:fld>
            <a:endParaRPr lang="en-US" dirty="0"/>
          </a:p>
        </p:txBody>
      </p:sp>
    </p:spTree>
    <p:extLst>
      <p:ext uri="{BB962C8B-B14F-4D97-AF65-F5344CB8AC3E}">
        <p14:creationId xmlns:p14="http://schemas.microsoft.com/office/powerpoint/2010/main" val="437920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14</a:t>
            </a:fld>
            <a:endParaRPr lang="en-US" dirty="0"/>
          </a:p>
        </p:txBody>
      </p:sp>
    </p:spTree>
    <p:extLst>
      <p:ext uri="{BB962C8B-B14F-4D97-AF65-F5344CB8AC3E}">
        <p14:creationId xmlns:p14="http://schemas.microsoft.com/office/powerpoint/2010/main" val="4224286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15</a:t>
            </a:fld>
            <a:endParaRPr lang="en-US" dirty="0"/>
          </a:p>
        </p:txBody>
      </p:sp>
    </p:spTree>
    <p:extLst>
      <p:ext uri="{BB962C8B-B14F-4D97-AF65-F5344CB8AC3E}">
        <p14:creationId xmlns:p14="http://schemas.microsoft.com/office/powerpoint/2010/main" val="773111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16</a:t>
            </a:fld>
            <a:endParaRPr lang="en-US" dirty="0"/>
          </a:p>
        </p:txBody>
      </p:sp>
    </p:spTree>
    <p:extLst>
      <p:ext uri="{BB962C8B-B14F-4D97-AF65-F5344CB8AC3E}">
        <p14:creationId xmlns:p14="http://schemas.microsoft.com/office/powerpoint/2010/main" val="1183492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17</a:t>
            </a:fld>
            <a:endParaRPr lang="en-US" dirty="0"/>
          </a:p>
        </p:txBody>
      </p:sp>
    </p:spTree>
    <p:extLst>
      <p:ext uri="{BB962C8B-B14F-4D97-AF65-F5344CB8AC3E}">
        <p14:creationId xmlns:p14="http://schemas.microsoft.com/office/powerpoint/2010/main" val="653390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18</a:t>
            </a:fld>
            <a:endParaRPr lang="en-US" dirty="0"/>
          </a:p>
        </p:txBody>
      </p:sp>
    </p:spTree>
    <p:extLst>
      <p:ext uri="{BB962C8B-B14F-4D97-AF65-F5344CB8AC3E}">
        <p14:creationId xmlns:p14="http://schemas.microsoft.com/office/powerpoint/2010/main" val="453787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19</a:t>
            </a:fld>
            <a:endParaRPr lang="en-US" dirty="0"/>
          </a:p>
        </p:txBody>
      </p:sp>
    </p:spTree>
    <p:extLst>
      <p:ext uri="{BB962C8B-B14F-4D97-AF65-F5344CB8AC3E}">
        <p14:creationId xmlns:p14="http://schemas.microsoft.com/office/powerpoint/2010/main" val="209971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2</a:t>
            </a:fld>
            <a:endParaRPr lang="en-US" dirty="0"/>
          </a:p>
        </p:txBody>
      </p:sp>
    </p:spTree>
    <p:extLst>
      <p:ext uri="{BB962C8B-B14F-4D97-AF65-F5344CB8AC3E}">
        <p14:creationId xmlns:p14="http://schemas.microsoft.com/office/powerpoint/2010/main" val="2684638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20</a:t>
            </a:fld>
            <a:endParaRPr lang="en-US" dirty="0"/>
          </a:p>
        </p:txBody>
      </p:sp>
    </p:spTree>
    <p:extLst>
      <p:ext uri="{BB962C8B-B14F-4D97-AF65-F5344CB8AC3E}">
        <p14:creationId xmlns:p14="http://schemas.microsoft.com/office/powerpoint/2010/main" val="26431632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21</a:t>
            </a:fld>
            <a:endParaRPr lang="en-US" dirty="0"/>
          </a:p>
        </p:txBody>
      </p:sp>
    </p:spTree>
    <p:extLst>
      <p:ext uri="{BB962C8B-B14F-4D97-AF65-F5344CB8AC3E}">
        <p14:creationId xmlns:p14="http://schemas.microsoft.com/office/powerpoint/2010/main" val="15868883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3295780A-7B65-4B7B-B997-4DB4FCC27D2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8F954EBD-EF0F-4CC4-BBC4-95BA193C157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220" name="Slide Number Placeholder 3">
            <a:extLst>
              <a:ext uri="{FF2B5EF4-FFF2-40B4-BE49-F238E27FC236}">
                <a16:creationId xmlns:a16="http://schemas.microsoft.com/office/drawing/2014/main" id="{3DD464C3-6768-46F0-B0AE-72A64EC41D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D03FCE9-228C-49E6-A449-97A46898865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23</a:t>
            </a:fld>
            <a:endParaRPr lang="en-US" dirty="0"/>
          </a:p>
        </p:txBody>
      </p:sp>
    </p:spTree>
    <p:extLst>
      <p:ext uri="{BB962C8B-B14F-4D97-AF65-F5344CB8AC3E}">
        <p14:creationId xmlns:p14="http://schemas.microsoft.com/office/powerpoint/2010/main" val="97982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3</a:t>
            </a:fld>
            <a:endParaRPr lang="en-US" dirty="0"/>
          </a:p>
        </p:txBody>
      </p:sp>
    </p:spTree>
    <p:extLst>
      <p:ext uri="{BB962C8B-B14F-4D97-AF65-F5344CB8AC3E}">
        <p14:creationId xmlns:p14="http://schemas.microsoft.com/office/powerpoint/2010/main" val="1624561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4</a:t>
            </a:fld>
            <a:endParaRPr lang="en-US" dirty="0"/>
          </a:p>
        </p:txBody>
      </p:sp>
    </p:spTree>
    <p:extLst>
      <p:ext uri="{BB962C8B-B14F-4D97-AF65-F5344CB8AC3E}">
        <p14:creationId xmlns:p14="http://schemas.microsoft.com/office/powerpoint/2010/main" val="2600720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5</a:t>
            </a:fld>
            <a:endParaRPr lang="en-US" dirty="0"/>
          </a:p>
        </p:txBody>
      </p:sp>
    </p:spTree>
    <p:extLst>
      <p:ext uri="{BB962C8B-B14F-4D97-AF65-F5344CB8AC3E}">
        <p14:creationId xmlns:p14="http://schemas.microsoft.com/office/powerpoint/2010/main" val="2743374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6</a:t>
            </a:fld>
            <a:endParaRPr lang="en-US" dirty="0"/>
          </a:p>
        </p:txBody>
      </p:sp>
    </p:spTree>
    <p:extLst>
      <p:ext uri="{BB962C8B-B14F-4D97-AF65-F5344CB8AC3E}">
        <p14:creationId xmlns:p14="http://schemas.microsoft.com/office/powerpoint/2010/main" val="32990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7</a:t>
            </a:fld>
            <a:endParaRPr lang="en-US" dirty="0"/>
          </a:p>
        </p:txBody>
      </p:sp>
    </p:spTree>
    <p:extLst>
      <p:ext uri="{BB962C8B-B14F-4D97-AF65-F5344CB8AC3E}">
        <p14:creationId xmlns:p14="http://schemas.microsoft.com/office/powerpoint/2010/main" val="918868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8</a:t>
            </a:fld>
            <a:endParaRPr lang="en-US" dirty="0"/>
          </a:p>
        </p:txBody>
      </p:sp>
    </p:spTree>
    <p:extLst>
      <p:ext uri="{BB962C8B-B14F-4D97-AF65-F5344CB8AC3E}">
        <p14:creationId xmlns:p14="http://schemas.microsoft.com/office/powerpoint/2010/main" val="3442347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9</a:t>
            </a:fld>
            <a:endParaRPr lang="en-US" dirty="0"/>
          </a:p>
        </p:txBody>
      </p:sp>
    </p:spTree>
    <p:extLst>
      <p:ext uri="{BB962C8B-B14F-4D97-AF65-F5344CB8AC3E}">
        <p14:creationId xmlns:p14="http://schemas.microsoft.com/office/powerpoint/2010/main" val="3429637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latin typeface="Helvetica"/>
                <a:cs typeface="Helvetica"/>
              </a:defRPr>
            </a:lvl1pPr>
          </a:lstStyle>
          <a:p>
            <a:r>
              <a:rPr lang="en-US"/>
              <a:t>Click to edit title</a:t>
            </a:r>
          </a:p>
        </p:txBody>
      </p:sp>
      <p:sp>
        <p:nvSpPr>
          <p:cNvPr id="3" name="Content Placeholder 2"/>
          <p:cNvSpPr>
            <a:spLocks noGrp="1"/>
          </p:cNvSpPr>
          <p:nvPr>
            <p:ph idx="1" hasCustomPrompt="1"/>
          </p:nvPr>
        </p:nvSpPr>
        <p:spPr/>
        <p:txBody>
          <a:bodyPr/>
          <a:lstStyle>
            <a:lvl1pPr>
              <a:defRPr>
                <a:solidFill>
                  <a:schemeClr val="accent4"/>
                </a:solidFill>
                <a:latin typeface="Helvetica"/>
                <a:cs typeface="Helvetica"/>
              </a:defRPr>
            </a:lvl1pPr>
            <a:lvl2pPr marL="742950" indent="-285750">
              <a:buFont typeface="Courier New"/>
              <a:buChar char="o"/>
              <a:defRPr>
                <a:solidFill>
                  <a:schemeClr val="accent4"/>
                </a:solidFill>
                <a:latin typeface="Helvetica"/>
                <a:cs typeface="Helvetica"/>
              </a:defRPr>
            </a:lvl2pPr>
            <a:lvl3pPr>
              <a:defRPr>
                <a:solidFill>
                  <a:schemeClr val="accent4"/>
                </a:solidFill>
                <a:latin typeface="Helvetica"/>
                <a:cs typeface="Helvetica"/>
              </a:defRPr>
            </a:lvl3pPr>
            <a:lvl4pPr marL="1600200" indent="-228600">
              <a:buFont typeface="Courier New"/>
              <a:buChar char="o"/>
              <a:defRPr>
                <a:solidFill>
                  <a:schemeClr val="accent4"/>
                </a:solidFill>
                <a:latin typeface="Helvetica"/>
                <a:cs typeface="Helvetica"/>
              </a:defRPr>
            </a:lvl4pPr>
            <a:lvl5pPr>
              <a:defRPr>
                <a:latin typeface="Helvetica"/>
                <a:cs typeface="Helvetica"/>
              </a:defRPr>
            </a:lvl5pPr>
          </a:lstStyle>
          <a:p>
            <a:pPr lvl="0"/>
            <a:r>
              <a:rPr lang="en-US"/>
              <a:t>Click to edit text</a:t>
            </a:r>
          </a:p>
          <a:p>
            <a:pPr lvl="1"/>
            <a:r>
              <a:rPr lang="en-US"/>
              <a:t>Second level</a:t>
            </a:r>
          </a:p>
          <a:p>
            <a:pPr lvl="2"/>
            <a:r>
              <a:rPr lang="en-US"/>
              <a:t>Third level</a:t>
            </a:r>
          </a:p>
          <a:p>
            <a:pPr lvl="3"/>
            <a:r>
              <a:rPr lang="en-US"/>
              <a:t>Fourth level</a:t>
            </a:r>
          </a:p>
        </p:txBody>
      </p:sp>
      <p:sp>
        <p:nvSpPr>
          <p:cNvPr id="4"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pPr/>
              <a:t>‹#›</a:t>
            </a:fld>
            <a:endParaRPr lang="en-US" dirty="0"/>
          </a:p>
        </p:txBody>
      </p:sp>
    </p:spTree>
    <p:extLst>
      <p:ext uri="{BB962C8B-B14F-4D97-AF65-F5344CB8AC3E}">
        <p14:creationId xmlns:p14="http://schemas.microsoft.com/office/powerpoint/2010/main" val="290829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dirty="0">
                <a:solidFill>
                  <a:srgbClr val="560000"/>
                </a:solidFill>
                <a:latin typeface="+mn-lt"/>
                <a:cs typeface="+mn-cs"/>
              </a:defRPr>
            </a:lvl1pPr>
          </a:lstStyle>
          <a:p>
            <a:pPr defTabSz="914400">
              <a:defRPr/>
            </a:pPr>
            <a:endParaRPr lang="en-US" dirty="0"/>
          </a:p>
        </p:txBody>
      </p:sp>
      <p:sp>
        <p:nvSpPr>
          <p:cNvPr id="3" name="Footer Placeholder 4"/>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dirty="0">
                <a:solidFill>
                  <a:srgbClr val="560000"/>
                </a:solidFill>
                <a:latin typeface="+mn-lt"/>
                <a:cs typeface="+mn-cs"/>
              </a:defRPr>
            </a:lvl1pPr>
          </a:lstStyle>
          <a:p>
            <a:pPr defTabSz="914400">
              <a:defRPr/>
            </a:pPr>
            <a:endParaRPr lang="en-US" dirty="0"/>
          </a:p>
        </p:txBody>
      </p:sp>
      <p:sp>
        <p:nvSpPr>
          <p:cNvPr id="4" name="Slide Number Placeholder 5"/>
          <p:cNvSpPr>
            <a:spLocks noGrp="1"/>
          </p:cNvSpPr>
          <p:nvPr>
            <p:ph type="sldNum" sz="quarter" idx="12"/>
          </p:nvPr>
        </p:nvSpPr>
        <p:spPr/>
        <p:txBody>
          <a:bodyPr/>
          <a:lstStyle>
            <a:lvl1pPr>
              <a:defRPr/>
            </a:lvl1pPr>
          </a:lstStyle>
          <a:p>
            <a:fld id="{CB4CCC71-9D8E-4BB4-9CDB-A0DD738B6F0D}" type="slidenum">
              <a:rPr lang="en-US" altLang="en-US"/>
              <a:pPr/>
              <a:t>‹#›</a:t>
            </a:fld>
            <a:endParaRPr lang="en-US" altLang="en-US" dirty="0"/>
          </a:p>
        </p:txBody>
      </p:sp>
    </p:spTree>
    <p:extLst>
      <p:ext uri="{BB962C8B-B14F-4D97-AF65-F5344CB8AC3E}">
        <p14:creationId xmlns:p14="http://schemas.microsoft.com/office/powerpoint/2010/main" val="145186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latin typeface="Helvetica"/>
                <a:cs typeface="Helvetica"/>
              </a:defRPr>
            </a:lvl1pPr>
          </a:lstStyle>
          <a:p>
            <a:r>
              <a:rPr lang="en-US"/>
              <a:t>Click to edit title</a:t>
            </a:r>
          </a:p>
        </p:txBody>
      </p:sp>
      <p:sp>
        <p:nvSpPr>
          <p:cNvPr id="3" name="Content Placeholder 2"/>
          <p:cNvSpPr>
            <a:spLocks noGrp="1"/>
          </p:cNvSpPr>
          <p:nvPr>
            <p:ph idx="1" hasCustomPrompt="1"/>
          </p:nvPr>
        </p:nvSpPr>
        <p:spPr/>
        <p:txBody>
          <a:bodyPr/>
          <a:lstStyle>
            <a:lvl1pPr>
              <a:defRPr>
                <a:solidFill>
                  <a:schemeClr val="accent4"/>
                </a:solidFill>
                <a:latin typeface="Helvetica"/>
                <a:cs typeface="Helvetica"/>
              </a:defRPr>
            </a:lvl1pPr>
            <a:lvl2pPr marL="742950" indent="-285750">
              <a:buFont typeface="Courier New"/>
              <a:buChar char="o"/>
              <a:defRPr>
                <a:solidFill>
                  <a:schemeClr val="accent4"/>
                </a:solidFill>
                <a:latin typeface="Helvetica"/>
                <a:cs typeface="Helvetica"/>
              </a:defRPr>
            </a:lvl2pPr>
            <a:lvl3pPr>
              <a:defRPr>
                <a:solidFill>
                  <a:schemeClr val="accent4"/>
                </a:solidFill>
                <a:latin typeface="Helvetica"/>
                <a:cs typeface="Helvetica"/>
              </a:defRPr>
            </a:lvl3pPr>
            <a:lvl4pPr marL="1600200" indent="-228600">
              <a:buFont typeface="Courier New"/>
              <a:buChar char="o"/>
              <a:defRPr>
                <a:solidFill>
                  <a:schemeClr val="accent4"/>
                </a:solidFill>
                <a:latin typeface="Helvetica"/>
                <a:cs typeface="Helvetica"/>
              </a:defRPr>
            </a:lvl4pPr>
            <a:lvl5pPr>
              <a:defRPr>
                <a:latin typeface="Helvetica"/>
                <a:cs typeface="Helvetica"/>
              </a:defRPr>
            </a:lvl5pPr>
          </a:lstStyle>
          <a:p>
            <a:pPr lvl="0"/>
            <a:r>
              <a:rPr lang="en-US"/>
              <a:t>Click to edit text</a:t>
            </a:r>
          </a:p>
          <a:p>
            <a:pPr lvl="1"/>
            <a:r>
              <a:rPr lang="en-US"/>
              <a:t>Second level</a:t>
            </a:r>
          </a:p>
          <a:p>
            <a:pPr lvl="2"/>
            <a:r>
              <a:rPr lang="en-US"/>
              <a:t>Third level</a:t>
            </a:r>
          </a:p>
          <a:p>
            <a:pPr lvl="3"/>
            <a:r>
              <a:rPr lang="en-US"/>
              <a:t>Fourth level</a:t>
            </a:r>
          </a:p>
        </p:txBody>
      </p:sp>
      <p:sp>
        <p:nvSpPr>
          <p:cNvPr id="4"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8113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11766" y="4984276"/>
            <a:ext cx="8218851" cy="1564477"/>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text</a:t>
            </a:r>
          </a:p>
        </p:txBody>
      </p:sp>
      <p:sp>
        <p:nvSpPr>
          <p:cNvPr id="12" name="Picture Placeholder 11"/>
          <p:cNvSpPr>
            <a:spLocks noGrp="1"/>
          </p:cNvSpPr>
          <p:nvPr>
            <p:ph type="pic" sz="quarter" idx="10"/>
          </p:nvPr>
        </p:nvSpPr>
        <p:spPr>
          <a:xfrm>
            <a:off x="0" y="0"/>
            <a:ext cx="9144000" cy="4683125"/>
          </a:xfrm>
        </p:spPr>
        <p:txBody>
          <a:bodyPr/>
          <a:lstStyle/>
          <a:p>
            <a:endParaRPr lang="en-US" dirty="0"/>
          </a:p>
        </p:txBody>
      </p:sp>
      <p:sp>
        <p:nvSpPr>
          <p:cNvPr id="4"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5015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latin typeface="Helvetica"/>
                <a:cs typeface="Helvetica"/>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accent4"/>
                </a:solidFill>
                <a:latin typeface="Helvetica"/>
                <a:cs typeface="Helvetica"/>
              </a:defRPr>
            </a:lvl1pPr>
            <a:lvl2pPr marL="742950" indent="-285750">
              <a:buFont typeface="Courier New"/>
              <a:buChar char="o"/>
              <a:defRPr>
                <a:solidFill>
                  <a:schemeClr val="accent4"/>
                </a:solidFill>
                <a:latin typeface="Helvetica"/>
                <a:cs typeface="Helvetica"/>
              </a:defRPr>
            </a:lvl2pPr>
            <a:lvl3pPr>
              <a:defRPr>
                <a:solidFill>
                  <a:schemeClr val="accent4"/>
                </a:solidFill>
                <a:latin typeface="Helvetica"/>
                <a:cs typeface="Helvetica"/>
              </a:defRPr>
            </a:lvl3pPr>
            <a:lvl4pPr marL="1600200" indent="-228600">
              <a:buFont typeface="Courier New"/>
              <a:buChar char="o"/>
              <a:defRPr>
                <a:solidFill>
                  <a:schemeClr val="accent4"/>
                </a:solidFill>
                <a:latin typeface="Helvetica"/>
                <a:cs typeface="Helvetica"/>
              </a:defRPr>
            </a:lvl4pPr>
            <a:lvl5pPr>
              <a:defRPr>
                <a:latin typeface="Helvetica"/>
                <a:cs typeface="Helvetica"/>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72659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4852" y="4402163"/>
            <a:ext cx="7772400" cy="1470025"/>
          </a:xfrm>
        </p:spPr>
        <p:txBody>
          <a:bodyPr anchor="t"/>
          <a:lstStyle>
            <a:lvl1pPr algn="l">
              <a:defRPr>
                <a:solidFill>
                  <a:srgbClr val="58585B"/>
                </a:solidFill>
                <a:latin typeface="Helvetica"/>
              </a:defRPr>
            </a:lvl1pPr>
          </a:lstStyle>
          <a:p>
            <a:r>
              <a:rPr lang="en-US"/>
              <a:t>Click to edit title</a:t>
            </a:r>
          </a:p>
        </p:txBody>
      </p:sp>
      <p:sp>
        <p:nvSpPr>
          <p:cNvPr id="3" name="Slide Number Placeholder 4"/>
          <p:cNvSpPr>
            <a:spLocks noGrp="1"/>
          </p:cNvSpPr>
          <p:nvPr>
            <p:ph type="sldNum" sz="quarter" idx="4"/>
          </p:nvPr>
        </p:nvSpPr>
        <p:spPr>
          <a:xfrm>
            <a:off x="0" y="6492875"/>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pPr/>
              <a:t>‹#›</a:t>
            </a:fld>
            <a:endParaRPr lang="en-US" dirty="0"/>
          </a:p>
        </p:txBody>
      </p:sp>
    </p:spTree>
    <p:extLst>
      <p:ext uri="{BB962C8B-B14F-4D97-AF65-F5344CB8AC3E}">
        <p14:creationId xmlns:p14="http://schemas.microsoft.com/office/powerpoint/2010/main" val="43044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b="1" dirty="0">
              <a:solidFill>
                <a:srgbClr val="560000"/>
              </a:solidFill>
            </a:endParaRPr>
          </a:p>
        </p:txBody>
      </p:sp>
      <p:sp>
        <p:nvSpPr>
          <p:cNvPr id="4" name="Rectangle 3"/>
          <p:cNvSpPr/>
          <p:nvPr/>
        </p:nvSpPr>
        <p:spPr>
          <a:xfrm>
            <a:off x="0" y="3733800"/>
            <a:ext cx="9144000" cy="31242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pic>
        <p:nvPicPr>
          <p:cNvPr id="5"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2400" y="2022477"/>
            <a:ext cx="33528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flipV="1">
            <a:off x="0" y="6811965"/>
            <a:ext cx="9144000" cy="46037"/>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13" name="Title Placeholder 1"/>
          <p:cNvSpPr>
            <a:spLocks noGrp="1"/>
          </p:cNvSpPr>
          <p:nvPr>
            <p:ph type="title"/>
          </p:nvPr>
        </p:nvSpPr>
        <p:spPr>
          <a:xfrm>
            <a:off x="304800" y="4038600"/>
            <a:ext cx="8534400" cy="609600"/>
          </a:xfrm>
          <a:prstGeom prst="rect">
            <a:avLst/>
          </a:prstGeom>
        </p:spPr>
        <p:txBody>
          <a:bodyPr anchor="b" anchorCtr="0"/>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386645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a:xfrm>
            <a:off x="6553200" y="6400800"/>
            <a:ext cx="2133600" cy="349250"/>
          </a:xfrm>
        </p:spPr>
        <p:txBody>
          <a:bodyPr/>
          <a:lstStyle>
            <a:lvl1pPr>
              <a:defRPr>
                <a:solidFill>
                  <a:srgbClr val="701400"/>
                </a:solidFill>
              </a:defRPr>
            </a:lvl1pPr>
          </a:lstStyle>
          <a:p>
            <a:fld id="{647F7E6F-8FB5-4F6C-B5FB-1C8A02FA70CA}" type="slidenum">
              <a:rPr lang="en-US" altLang="en-US"/>
              <a:pPr/>
              <a:t>‹#›</a:t>
            </a:fld>
            <a:endParaRPr lang="en-US" altLang="en-US" dirty="0"/>
          </a:p>
        </p:txBody>
      </p:sp>
    </p:spTree>
    <p:extLst>
      <p:ext uri="{BB962C8B-B14F-4D97-AF65-F5344CB8AC3E}">
        <p14:creationId xmlns:p14="http://schemas.microsoft.com/office/powerpoint/2010/main" val="2415121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defRPr>
            </a:lvl1p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4"/>
          <p:cNvSpPr>
            <a:spLocks noGrp="1"/>
          </p:cNvSpPr>
          <p:nvPr>
            <p:ph type="sldNum" sz="quarter" idx="10"/>
          </p:nvPr>
        </p:nvSpPr>
        <p:spPr>
          <a:xfrm>
            <a:off x="6553200" y="6400802"/>
            <a:ext cx="2133600" cy="288925"/>
          </a:xfrm>
        </p:spPr>
        <p:txBody>
          <a:bodyPr/>
          <a:lstStyle>
            <a:lvl1pPr>
              <a:defRPr>
                <a:solidFill>
                  <a:srgbClr val="701400"/>
                </a:solidFill>
              </a:defRPr>
            </a:lvl1pPr>
          </a:lstStyle>
          <a:p>
            <a:fld id="{0F89E143-FC6E-46C4-A3EB-D7507DA59D45}" type="slidenum">
              <a:rPr lang="en-US" altLang="en-US"/>
              <a:pPr/>
              <a:t>‹#›</a:t>
            </a:fld>
            <a:endParaRPr lang="en-US" altLang="en-US" dirty="0"/>
          </a:p>
        </p:txBody>
      </p:sp>
    </p:spTree>
    <p:extLst>
      <p:ext uri="{BB962C8B-B14F-4D97-AF65-F5344CB8AC3E}">
        <p14:creationId xmlns:p14="http://schemas.microsoft.com/office/powerpoint/2010/main" val="361901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p>
        </p:txBody>
      </p:sp>
      <p:sp>
        <p:nvSpPr>
          <p:cNvPr id="4" name="Slide Number Placeholder 4"/>
          <p:cNvSpPr>
            <a:spLocks noGrp="1"/>
          </p:cNvSpPr>
          <p:nvPr>
            <p:ph type="sldNum" sz="quarter" idx="10"/>
          </p:nvPr>
        </p:nvSpPr>
        <p:spPr>
          <a:xfrm>
            <a:off x="6553200" y="6400802"/>
            <a:ext cx="2133600" cy="365125"/>
          </a:xfrm>
        </p:spPr>
        <p:txBody>
          <a:bodyPr/>
          <a:lstStyle>
            <a:lvl1pPr>
              <a:defRPr>
                <a:solidFill>
                  <a:srgbClr val="701400"/>
                </a:solidFill>
              </a:defRPr>
            </a:lvl1pPr>
          </a:lstStyle>
          <a:p>
            <a:fld id="{3C57D8CA-CA83-470A-9009-27B4C3C56187}" type="slidenum">
              <a:rPr lang="en-US" altLang="en-US"/>
              <a:pPr/>
              <a:t>‹#›</a:t>
            </a:fld>
            <a:endParaRPr lang="en-US" altLang="en-US" dirty="0"/>
          </a:p>
        </p:txBody>
      </p:sp>
    </p:spTree>
    <p:extLst>
      <p:ext uri="{BB962C8B-B14F-4D97-AF65-F5344CB8AC3E}">
        <p14:creationId xmlns:p14="http://schemas.microsoft.com/office/powerpoint/2010/main" val="389246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457200" y="1371600"/>
            <a:ext cx="3017838"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a:xfrm>
            <a:off x="457201" y="273050"/>
            <a:ext cx="3008313" cy="1162050"/>
          </a:xfrm>
        </p:spPr>
        <p:txBody>
          <a:bodyPr anchor="b">
            <a:scene3d>
              <a:camera prst="orthographicFront"/>
              <a:lightRig rig="threePt" dir="t"/>
            </a:scene3d>
            <a:sp3d extrusionH="57150">
              <a:bevelT w="38100" h="38100"/>
            </a:sp3d>
          </a:bodyPr>
          <a:lstStyle>
            <a:lvl1pPr algn="l">
              <a:defRPr sz="2000" b="1">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fld id="{DE38C1CC-FB0E-439C-8620-CE9CC387FFEE}" type="datetimeFigureOut">
              <a:rPr lang="en-US"/>
              <a:pPr defTabSz="914400">
                <a:defRPr/>
              </a:pPr>
              <a:t>8/9/2019</a:t>
            </a:fld>
            <a:endParaRPr lang="en-US" dirty="0"/>
          </a:p>
        </p:txBody>
      </p:sp>
      <p:sp>
        <p:nvSpPr>
          <p:cNvPr id="7" name="Footer Placeholder 5"/>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endParaRPr lang="en-US" dirty="0"/>
          </a:p>
        </p:txBody>
      </p:sp>
      <p:sp>
        <p:nvSpPr>
          <p:cNvPr id="8" name="Slide Number Placeholder 6"/>
          <p:cNvSpPr>
            <a:spLocks noGrp="1"/>
          </p:cNvSpPr>
          <p:nvPr>
            <p:ph type="sldNum" sz="quarter" idx="12"/>
          </p:nvPr>
        </p:nvSpPr>
        <p:spPr>
          <a:xfrm>
            <a:off x="6553200" y="6400802"/>
            <a:ext cx="2133600" cy="365125"/>
          </a:xfrm>
        </p:spPr>
        <p:txBody>
          <a:bodyPr/>
          <a:lstStyle>
            <a:lvl1pPr>
              <a:defRPr>
                <a:solidFill>
                  <a:srgbClr val="701400"/>
                </a:solidFill>
              </a:defRPr>
            </a:lvl1pPr>
          </a:lstStyle>
          <a:p>
            <a:fld id="{28846A7E-2974-4423-B0A7-0999C14D0A9F}" type="slidenum">
              <a:rPr lang="en-US" altLang="en-US"/>
              <a:pPr/>
              <a:t>‹#›</a:t>
            </a:fld>
            <a:endParaRPr lang="en-US" altLang="en-US" dirty="0"/>
          </a:p>
        </p:txBody>
      </p:sp>
    </p:spTree>
    <p:extLst>
      <p:ext uri="{BB962C8B-B14F-4D97-AF65-F5344CB8AC3E}">
        <p14:creationId xmlns:p14="http://schemas.microsoft.com/office/powerpoint/2010/main" val="244341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defTabSz="914400"/>
              <a:endParaRPr lang="en-US" altLang="en-US" sz="2400" dirty="0">
                <a:solidFill>
                  <a:srgbClr val="560000"/>
                </a:solidFill>
                <a:latin typeface="Times New Roman" panose="02020603050405020304"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defTabSz="914400"/>
              <a:endParaRPr lang="en-US" altLang="en-US" sz="2400" dirty="0">
                <a:solidFill>
                  <a:srgbClr val="560000"/>
                </a:solidFill>
                <a:latin typeface="Times New Roman" panose="02020603050405020304"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4416 w 4917"/>
                <a:gd name="T3" fmla="*/ 0 h 1000"/>
                <a:gd name="T4" fmla="*/ 4917 w 4917"/>
                <a:gd name="T5" fmla="*/ 500 h 1000"/>
                <a:gd name="T6" fmla="*/ 4417 w 4917"/>
                <a:gd name="T7" fmla="*/ 1000 h 1000"/>
                <a:gd name="T8" fmla="*/ 0 w 4917"/>
                <a:gd name="T9" fmla="*/ 1000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a:endParaRPr lang="en-US" dirty="0">
                <a:solidFill>
                  <a:srgbClr val="560000"/>
                </a:solidFill>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pPr defTabSz="914400"/>
              <a:endParaRPr lang="en-US" dirty="0">
                <a:solidFill>
                  <a:srgbClr val="560000"/>
                </a:solidFill>
              </a:endParaRPr>
            </a:p>
          </p:txBody>
        </p:sp>
      </p:grpSp>
      <p:sp>
        <p:nvSpPr>
          <p:cNvPr id="8199" name="Rectangle 7"/>
          <p:cNvSpPr>
            <a:spLocks noGrp="1" noChangeArrowheads="1"/>
          </p:cNvSpPr>
          <p:nvPr>
            <p:ph type="ctrTitle"/>
          </p:nvPr>
        </p:nvSpPr>
        <p:spPr>
          <a:xfrm>
            <a:off x="228600" y="1427165"/>
            <a:ext cx="8077200" cy="1609725"/>
          </a:xfrm>
        </p:spPr>
        <p:txBody>
          <a:bodyPr/>
          <a:lstStyle>
            <a:lvl1pPr>
              <a:defRPr sz="4600"/>
            </a:lvl1pPr>
          </a:lstStyle>
          <a:p>
            <a:r>
              <a:rPr lang="en-US"/>
              <a:t>Click to edit Master title style</a:t>
            </a:r>
          </a:p>
        </p:txBody>
      </p:sp>
      <p:sp>
        <p:nvSpPr>
          <p:cNvPr id="8200"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endParaRPr lang="en-US" dirty="0"/>
          </a:p>
        </p:txBody>
      </p:sp>
      <p:sp>
        <p:nvSpPr>
          <p:cNvPr id="10" name="Rectangle 10"/>
          <p:cNvSpPr>
            <a:spLocks noGrp="1" noChangeArrowheads="1"/>
          </p:cNvSpPr>
          <p:nvPr>
            <p:ph type="ftr" sz="quarter" idx="11"/>
          </p:nvPr>
        </p:nvSpPr>
        <p:spPr>
          <a:xfrm>
            <a:off x="3124200" y="6253163"/>
            <a:ext cx="2895600" cy="457200"/>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endParaRPr lang="en-US" dirty="0"/>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fld id="{1537EA35-FCD0-4DBA-BEDB-75C08A295805}" type="slidenum">
              <a:rPr lang="en-US" altLang="en-US"/>
              <a:pPr/>
              <a:t>‹#›</a:t>
            </a:fld>
            <a:endParaRPr lang="en-US" altLang="en-US" dirty="0"/>
          </a:p>
        </p:txBody>
      </p:sp>
    </p:spTree>
    <p:extLst>
      <p:ext uri="{BB962C8B-B14F-4D97-AF65-F5344CB8AC3E}">
        <p14:creationId xmlns:p14="http://schemas.microsoft.com/office/powerpoint/2010/main" val="262974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Rectangle 3"/>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p>
        </p:txBody>
      </p:sp>
      <p:sp>
        <p:nvSpPr>
          <p:cNvPr id="8" name="Text Placeholder 2"/>
          <p:cNvSpPr>
            <a:spLocks noGrp="1"/>
          </p:cNvSpPr>
          <p:nvPr>
            <p:ph idx="1"/>
          </p:nvPr>
        </p:nvSpPr>
        <p:spPr>
          <a:xfrm>
            <a:off x="304800" y="1752601"/>
            <a:ext cx="8534400" cy="4373563"/>
          </a:xfrm>
          <a:prstGeom prst="rect">
            <a:avLst/>
          </a:prstGeom>
        </p:spPr>
        <p:txBody>
          <a:bodyPr rtlCol="0">
            <a:normAutofit/>
          </a:bodyPr>
          <a:lstStyle>
            <a:lvl1pPr>
              <a:spcBef>
                <a:spcPts val="800"/>
              </a:spcBef>
              <a:buFont typeface="Arial" pitchFamily="34" charset="0"/>
              <a:buChar char="•"/>
              <a:defRPr sz="2800">
                <a:latin typeface="Arial" pitchFamily="34" charset="0"/>
                <a:cs typeface="Arial" pitchFamily="34" charset="0"/>
              </a:defRPr>
            </a:lvl1pPr>
            <a:lvl2pPr>
              <a:spcBef>
                <a:spcPts val="800"/>
              </a:spcBef>
              <a:buFont typeface="Wingdings" pitchFamily="2" charset="2"/>
              <a:buChar char="§"/>
              <a:defRPr sz="2400">
                <a:latin typeface="Arial" pitchFamily="34" charset="0"/>
                <a:cs typeface="Arial" pitchFamily="34" charset="0"/>
              </a:defRPr>
            </a:lvl2pPr>
            <a:lvl3pPr>
              <a:spcBef>
                <a:spcPts val="800"/>
              </a:spcBef>
              <a:buFont typeface="Courier New" pitchFamily="49" charset="0"/>
              <a:buChar char="o"/>
              <a:defRPr sz="2000">
                <a:latin typeface="Arial" pitchFamily="34" charset="0"/>
                <a:cs typeface="Arial" pitchFamily="34" charset="0"/>
              </a:defRPr>
            </a:lvl3pPr>
            <a:lvl4pPr>
              <a:spcBef>
                <a:spcPts val="800"/>
              </a:spcBef>
              <a:buFont typeface="Wingdings" pitchFamily="2" charset="2"/>
              <a:buChar char="§"/>
              <a:defRPr sz="1800">
                <a:latin typeface="Arial" pitchFamily="34" charset="0"/>
                <a:cs typeface="Arial" pitchFamily="34" charset="0"/>
              </a:defRPr>
            </a:lvl4pPr>
            <a:lvl5pPr>
              <a:spcBef>
                <a:spcPts val="800"/>
              </a:spcBef>
              <a:buFont typeface="Arial" pitchFamily="34" charset="0"/>
              <a:buChar cha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6553200" y="6400802"/>
            <a:ext cx="2133600" cy="365125"/>
          </a:xfrm>
        </p:spPr>
        <p:txBody>
          <a:bodyPr/>
          <a:lstStyle>
            <a:lvl1pPr>
              <a:defRPr>
                <a:solidFill>
                  <a:srgbClr val="660000"/>
                </a:solidFill>
              </a:defRPr>
            </a:lvl1pPr>
          </a:lstStyle>
          <a:p>
            <a:fld id="{67BAA746-E8F4-43C6-AE0B-0C907953BEAF}" type="slidenum">
              <a:rPr lang="en-US" altLang="en-US"/>
              <a:pPr/>
              <a:t>‹#›</a:t>
            </a:fld>
            <a:endParaRPr lang="en-US" altLang="en-US" dirty="0"/>
          </a:p>
        </p:txBody>
      </p:sp>
    </p:spTree>
    <p:extLst>
      <p:ext uri="{BB962C8B-B14F-4D97-AF65-F5344CB8AC3E}">
        <p14:creationId xmlns:p14="http://schemas.microsoft.com/office/powerpoint/2010/main" val="22750298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jpeg"/><Relationship Id="rId4" Type="http://schemas.openxmlformats.org/officeDocument/2006/relationships/slideLayout" Target="../slideLayouts/slideLayout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6.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text</a:t>
            </a:r>
          </a:p>
          <a:p>
            <a:pPr lvl="1"/>
            <a:r>
              <a:rPr lang="en-US"/>
              <a:t>Second level</a:t>
            </a:r>
          </a:p>
          <a:p>
            <a:pPr lvl="2"/>
            <a:r>
              <a:rPr lang="en-US"/>
              <a:t>Third level</a:t>
            </a:r>
          </a:p>
          <a:p>
            <a:pPr lvl="3"/>
            <a:r>
              <a:rPr lang="en-US"/>
              <a:t>Fourth level</a:t>
            </a:r>
          </a:p>
          <a:p>
            <a:pPr lvl="0"/>
            <a:endParaRPr lang="en-US"/>
          </a:p>
        </p:txBody>
      </p:sp>
      <p:pic>
        <p:nvPicPr>
          <p:cNvPr id="7" name="Picture 6" descr="Slide Template.pn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 y="6126163"/>
            <a:ext cx="9157511" cy="154550"/>
          </a:xfrm>
          <a:prstGeom prst="rect">
            <a:avLst/>
          </a:prstGeom>
          <a:solidFill>
            <a:srgbClr val="AF1F2C"/>
          </a:solidFill>
        </p:spPr>
      </p:pic>
      <p:sp>
        <p:nvSpPr>
          <p:cNvPr id="5"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CB84E56B-342A-4DC0-9920-D07A8AAB6938}" type="slidenum">
              <a:rPr lang="en-US" smtClean="0"/>
              <a:pPr/>
              <a:t>‹#›</a:t>
            </a:fld>
            <a:endParaRPr lang="en-US" dirty="0"/>
          </a:p>
        </p:txBody>
      </p:sp>
    </p:spTree>
    <p:extLst>
      <p:ext uri="{BB962C8B-B14F-4D97-AF65-F5344CB8AC3E}">
        <p14:creationId xmlns:p14="http://schemas.microsoft.com/office/powerpoint/2010/main" val="1190331377"/>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ctr" defTabSz="457200" rtl="0" eaLnBrk="1" latinLnBrk="0" hangingPunct="1">
        <a:spcBef>
          <a:spcPct val="0"/>
        </a:spcBef>
        <a:buNone/>
        <a:defRPr sz="4400" kern="1200">
          <a:solidFill>
            <a:schemeClr val="accent4"/>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4"/>
          </a:solidFill>
          <a:latin typeface="Helvetica"/>
          <a:ea typeface="+mn-ea"/>
          <a:cs typeface="+mn-cs"/>
        </a:defRPr>
      </a:lvl1pPr>
      <a:lvl2pPr marL="742950" indent="-285750" algn="l" defTabSz="457200" rtl="0" eaLnBrk="1" latinLnBrk="0" hangingPunct="1">
        <a:spcBef>
          <a:spcPct val="20000"/>
        </a:spcBef>
        <a:buFont typeface="Courier New"/>
        <a:buChar char="o"/>
        <a:defRPr sz="2800" kern="1200">
          <a:solidFill>
            <a:schemeClr val="accent4"/>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accent4"/>
          </a:solidFill>
          <a:latin typeface="Helvetica"/>
          <a:ea typeface="+mn-ea"/>
          <a:cs typeface="+mn-cs"/>
        </a:defRPr>
      </a:lvl3pPr>
      <a:lvl4pPr marL="1600200" indent="-228600" algn="l" defTabSz="457200" rtl="0" eaLnBrk="1" latinLnBrk="0" hangingPunct="1">
        <a:spcBef>
          <a:spcPct val="20000"/>
        </a:spcBef>
        <a:buFont typeface="Courier New"/>
        <a:buChar char="o"/>
        <a:defRPr sz="2000" kern="1200">
          <a:solidFill>
            <a:schemeClr val="accent4"/>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01128" y="4379065"/>
            <a:ext cx="7885672" cy="1747098"/>
          </a:xfrm>
          <a:prstGeom prst="rect">
            <a:avLst/>
          </a:prstGeom>
        </p:spPr>
        <p:txBody>
          <a:bodyPr vert="horz" lIns="91440" tIns="45720" rIns="91440" bIns="45720" rtlCol="0">
            <a:normAutofit/>
          </a:bodyPr>
          <a:lstStyle/>
          <a:p>
            <a:pPr lvl="0"/>
            <a:r>
              <a:rPr lang="en-US"/>
              <a:t>Click to edit title</a:t>
            </a:r>
          </a:p>
        </p:txBody>
      </p:sp>
      <p:pic>
        <p:nvPicPr>
          <p:cNvPr id="7" name="Picture 6" descr="Slide Template.png"/>
          <p:cNvPicPr>
            <a:picLocks noChangeAspect="1"/>
          </p:cNvPicPr>
          <p:nvPr userDrawn="1"/>
        </p:nvPicPr>
        <p:blipFill rotWithShape="1">
          <a:blip r:embed="rId3" cstate="email">
            <a:extLst>
              <a:ext uri="{28A0092B-C50C-407E-A947-70E740481C1C}">
                <a14:useLocalDpi xmlns:a14="http://schemas.microsoft.com/office/drawing/2010/main"/>
              </a:ext>
            </a:extLst>
          </a:blip>
          <a:srcRect b="4613"/>
          <a:stretch/>
        </p:blipFill>
        <p:spPr>
          <a:xfrm>
            <a:off x="-40536" y="-13510"/>
            <a:ext cx="9211560" cy="4246843"/>
          </a:xfrm>
          <a:prstGeom prst="rect">
            <a:avLst/>
          </a:prstGeom>
          <a:solidFill>
            <a:srgbClr val="B11F30"/>
          </a:solidFill>
        </p:spPr>
      </p:pic>
      <p:sp>
        <p:nvSpPr>
          <p:cNvPr id="4" name="Slide Number Placeholder 3"/>
          <p:cNvSpPr>
            <a:spLocks noGrp="1"/>
          </p:cNvSpPr>
          <p:nvPr>
            <p:ph type="sldNum" sz="quarter" idx="4"/>
          </p:nvPr>
        </p:nvSpPr>
        <p:spPr>
          <a:xfrm>
            <a:off x="0" y="6492875"/>
            <a:ext cx="342900"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35D4A53D-EB96-447E-9477-8A7CA2AD73C7}" type="slidenum">
              <a:rPr lang="en-US" smtClean="0"/>
              <a:pPr/>
              <a:t>‹#›</a:t>
            </a:fld>
            <a:endParaRPr lang="en-US" dirty="0"/>
          </a:p>
        </p:txBody>
      </p:sp>
    </p:spTree>
    <p:extLst>
      <p:ext uri="{BB962C8B-B14F-4D97-AF65-F5344CB8AC3E}">
        <p14:creationId xmlns:p14="http://schemas.microsoft.com/office/powerpoint/2010/main" val="1678178126"/>
      </p:ext>
    </p:extLst>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4400" kern="1200">
          <a:solidFill>
            <a:srgbClr val="58585B"/>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2051"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98989"/>
                </a:solidFill>
              </a:defRPr>
            </a:lvl1pPr>
          </a:lstStyle>
          <a:p>
            <a:pPr defTabSz="914400"/>
            <a:fld id="{F907C71B-639C-487D-98C9-6D7F7391A03D}" type="slidenum">
              <a:rPr lang="en-US" altLang="en-US"/>
              <a:pPr defTabSz="914400"/>
              <a:t>‹#›</a:t>
            </a:fld>
            <a:endParaRPr lang="en-US" altLang="en-US" dirty="0"/>
          </a:p>
        </p:txBody>
      </p:sp>
      <p:sp>
        <p:nvSpPr>
          <p:cNvPr id="7" name="Rectangle 6"/>
          <p:cNvSpPr/>
          <p:nvPr/>
        </p:nvSpPr>
        <p:spPr>
          <a:xfrm>
            <a:off x="0" y="6461125"/>
            <a:ext cx="3733800" cy="2286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9" name="Rectangle 8"/>
          <p:cNvSpPr/>
          <p:nvPr/>
        </p:nvSpPr>
        <p:spPr>
          <a:xfrm>
            <a:off x="5867400" y="6461125"/>
            <a:ext cx="3276600" cy="2286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pic>
        <p:nvPicPr>
          <p:cNvPr id="2055" name="Picture 9" descr="clasp-primary.png"/>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bwMode="auto">
          <a:xfrm>
            <a:off x="4038601" y="6072188"/>
            <a:ext cx="1538288"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flipV="1">
            <a:off x="0" y="0"/>
            <a:ext cx="9144000" cy="46038"/>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057" name="Rectangle 11"/>
          <p:cNvSpPr>
            <a:spLocks noChangeArrowheads="1"/>
          </p:cNvSpPr>
          <p:nvPr/>
        </p:nvSpPr>
        <p:spPr bwMode="auto">
          <a:xfrm>
            <a:off x="152401" y="6492875"/>
            <a:ext cx="12446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a:r>
              <a:rPr lang="en-US" altLang="en-US" sz="1000" dirty="0">
                <a:solidFill>
                  <a:srgbClr val="660000"/>
                </a:solidFill>
              </a:rPr>
              <a:t>www.clasp.org</a:t>
            </a:r>
          </a:p>
        </p:txBody>
      </p:sp>
    </p:spTree>
    <p:extLst>
      <p:ext uri="{BB962C8B-B14F-4D97-AF65-F5344CB8AC3E}">
        <p14:creationId xmlns:p14="http://schemas.microsoft.com/office/powerpoint/2010/main" val="70112822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txStyles>
    <p:titleStyle>
      <a:lvl1pPr algn="ctr" rtl="0" eaLnBrk="1" fontAlgn="base" hangingPunct="1">
        <a:spcBef>
          <a:spcPct val="0"/>
        </a:spcBef>
        <a:spcAft>
          <a:spcPct val="0"/>
        </a:spcAft>
        <a:defRPr sz="4000" b="1" kern="1200">
          <a:solidFill>
            <a:schemeClr val="accent1"/>
          </a:solidFill>
          <a:effectLst>
            <a:outerShdw blurRad="50800" dist="38100" dir="2700000" algn="tl" rotWithShape="0">
              <a:prstClr val="black">
                <a:alpha val="40000"/>
              </a:prstClr>
            </a:outerShdw>
          </a:effectLst>
          <a:latin typeface="+mj-lt"/>
          <a:ea typeface="+mj-ea"/>
          <a:cs typeface="+mj-cs"/>
        </a:defRPr>
      </a:lvl1pPr>
      <a:lvl2pPr algn="ctr" rtl="0" eaLnBrk="1" fontAlgn="base" hangingPunct="1">
        <a:spcBef>
          <a:spcPct val="0"/>
        </a:spcBef>
        <a:spcAft>
          <a:spcPct val="0"/>
        </a:spcAft>
        <a:defRPr sz="4000" b="1">
          <a:solidFill>
            <a:schemeClr val="accent1"/>
          </a:solidFill>
          <a:latin typeface="Arial" panose="020B0604020202020204" pitchFamily="34" charset="0"/>
        </a:defRPr>
      </a:lvl2pPr>
      <a:lvl3pPr algn="ctr" rtl="0" eaLnBrk="1" fontAlgn="base" hangingPunct="1">
        <a:spcBef>
          <a:spcPct val="0"/>
        </a:spcBef>
        <a:spcAft>
          <a:spcPct val="0"/>
        </a:spcAft>
        <a:defRPr sz="4000" b="1">
          <a:solidFill>
            <a:schemeClr val="accent1"/>
          </a:solidFill>
          <a:latin typeface="Arial" panose="020B0604020202020204" pitchFamily="34" charset="0"/>
        </a:defRPr>
      </a:lvl3pPr>
      <a:lvl4pPr algn="ctr" rtl="0" eaLnBrk="1" fontAlgn="base" hangingPunct="1">
        <a:spcBef>
          <a:spcPct val="0"/>
        </a:spcBef>
        <a:spcAft>
          <a:spcPct val="0"/>
        </a:spcAft>
        <a:defRPr sz="4000" b="1">
          <a:solidFill>
            <a:schemeClr val="accent1"/>
          </a:solidFill>
          <a:latin typeface="Arial" panose="020B0604020202020204" pitchFamily="34" charset="0"/>
        </a:defRPr>
      </a:lvl4pPr>
      <a:lvl5pPr algn="ctr" rtl="0" eaLnBrk="1" fontAlgn="base" hangingPunct="1">
        <a:spcBef>
          <a:spcPct val="0"/>
        </a:spcBef>
        <a:spcAft>
          <a:spcPct val="0"/>
        </a:spcAft>
        <a:defRPr sz="4000" b="1">
          <a:solidFill>
            <a:schemeClr val="accent1"/>
          </a:solidFill>
          <a:latin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accent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400" kern="1200">
          <a:solidFill>
            <a:schemeClr val="accent1"/>
          </a:solidFill>
          <a:latin typeface="+mn-lt"/>
          <a:ea typeface="+mn-ea"/>
          <a:cs typeface="+mn-cs"/>
        </a:defRPr>
      </a:lvl2pPr>
      <a:lvl3pPr marL="1143000" indent="-228600" algn="l" rtl="0" eaLnBrk="1" fontAlgn="base" hangingPunct="1">
        <a:spcBef>
          <a:spcPct val="20000"/>
        </a:spcBef>
        <a:spcAft>
          <a:spcPct val="0"/>
        </a:spcAft>
        <a:buFont typeface="Courier New" panose="02070309020205020404" pitchFamily="49" charset="0"/>
        <a:buChar char="o"/>
        <a:defRPr sz="2000" kern="1200">
          <a:solidFill>
            <a:schemeClr val="accent1"/>
          </a:solidFill>
          <a:latin typeface="+mn-lt"/>
          <a:ea typeface="+mn-ea"/>
          <a:cs typeface="+mn-cs"/>
        </a:defRPr>
      </a:lvl3pPr>
      <a:lvl4pPr marL="1600200" indent="-228600" algn="l" rtl="0" eaLnBrk="1" fontAlgn="base" hangingPunct="1">
        <a:spcBef>
          <a:spcPct val="20000"/>
        </a:spcBef>
        <a:spcAft>
          <a:spcPct val="0"/>
        </a:spcAft>
        <a:buFont typeface="Wingdings" panose="05000000000000000000" pitchFamily="2" charset="2"/>
        <a:buChar char="§"/>
        <a:defRPr kern="1200">
          <a:solidFill>
            <a:schemeClr val="accent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16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text</a:t>
            </a:r>
          </a:p>
          <a:p>
            <a:pPr lvl="1"/>
            <a:r>
              <a:rPr lang="en-US"/>
              <a:t>Second level</a:t>
            </a:r>
          </a:p>
          <a:p>
            <a:pPr lvl="2"/>
            <a:r>
              <a:rPr lang="en-US"/>
              <a:t>Third level</a:t>
            </a:r>
          </a:p>
          <a:p>
            <a:pPr lvl="3"/>
            <a:r>
              <a:rPr lang="en-US"/>
              <a:t>Fourth level</a:t>
            </a:r>
          </a:p>
          <a:p>
            <a:pPr lvl="0"/>
            <a:endParaRPr lang="en-US"/>
          </a:p>
        </p:txBody>
      </p:sp>
      <p:pic>
        <p:nvPicPr>
          <p:cNvPr id="7" name="Picture 6" descr="Slide Template.pn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 y="6126163"/>
            <a:ext cx="9157511" cy="154550"/>
          </a:xfrm>
          <a:prstGeom prst="rect">
            <a:avLst/>
          </a:prstGeom>
          <a:solidFill>
            <a:srgbClr val="AF1F2C"/>
          </a:solidFill>
        </p:spPr>
      </p:pic>
      <p:sp>
        <p:nvSpPr>
          <p:cNvPr id="5"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CB84E56B-342A-4DC0-9920-D07A8AAB693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656092481"/>
      </p:ext>
    </p:extLst>
  </p:cSld>
  <p:clrMap bg1="lt1" tx1="dk1" bg2="lt2" tx2="dk2" accent1="accent1" accent2="accent2" accent3="accent3" accent4="accent4" accent5="accent5" accent6="accent6" hlink="hlink" folHlink="folHlink"/>
  <p:sldLayoutIdLst>
    <p:sldLayoutId id="2147483696" r:id="rId1"/>
  </p:sldLayoutIdLst>
  <p:hf hdr="0" ftr="0" dt="0"/>
  <p:txStyles>
    <p:titleStyle>
      <a:lvl1pPr algn="ctr" defTabSz="457200" rtl="0" eaLnBrk="1" latinLnBrk="0" hangingPunct="1">
        <a:spcBef>
          <a:spcPct val="0"/>
        </a:spcBef>
        <a:buNone/>
        <a:defRPr sz="4400" kern="1200">
          <a:solidFill>
            <a:schemeClr val="accent4"/>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4"/>
          </a:solidFill>
          <a:latin typeface="Helvetica"/>
          <a:ea typeface="+mn-ea"/>
          <a:cs typeface="+mn-cs"/>
        </a:defRPr>
      </a:lvl1pPr>
      <a:lvl2pPr marL="742950" indent="-285750" algn="l" defTabSz="457200" rtl="0" eaLnBrk="1" latinLnBrk="0" hangingPunct="1">
        <a:spcBef>
          <a:spcPct val="20000"/>
        </a:spcBef>
        <a:buFont typeface="Courier New"/>
        <a:buChar char="o"/>
        <a:defRPr sz="2800" kern="1200">
          <a:solidFill>
            <a:schemeClr val="accent4"/>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accent4"/>
          </a:solidFill>
          <a:latin typeface="Helvetica"/>
          <a:ea typeface="+mn-ea"/>
          <a:cs typeface="+mn-cs"/>
        </a:defRPr>
      </a:lvl3pPr>
      <a:lvl4pPr marL="1600200" indent="-228600" algn="l" defTabSz="457200" rtl="0" eaLnBrk="1" latinLnBrk="0" hangingPunct="1">
        <a:spcBef>
          <a:spcPct val="20000"/>
        </a:spcBef>
        <a:buFont typeface="Courier New"/>
        <a:buChar char="o"/>
        <a:defRPr sz="2000" kern="1200">
          <a:solidFill>
            <a:schemeClr val="accent4"/>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Content Placeholder 3" descr="Slide Templat.pn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4656667"/>
            <a:ext cx="9174161" cy="2201333"/>
          </a:xfrm>
          <a:prstGeom prst="rect">
            <a:avLst/>
          </a:prstGeom>
          <a:solidFill>
            <a:schemeClr val="tx2"/>
          </a:solidFill>
        </p:spPr>
      </p:pic>
      <p:sp>
        <p:nvSpPr>
          <p:cNvPr id="3" name="Text Placeholder 2"/>
          <p:cNvSpPr>
            <a:spLocks noGrp="1"/>
          </p:cNvSpPr>
          <p:nvPr>
            <p:ph type="body" idx="1"/>
          </p:nvPr>
        </p:nvSpPr>
        <p:spPr>
          <a:xfrm>
            <a:off x="499227" y="4987637"/>
            <a:ext cx="8229600" cy="1455278"/>
          </a:xfrm>
          <a:prstGeom prst="rect">
            <a:avLst/>
          </a:prstGeom>
        </p:spPr>
        <p:txBody>
          <a:bodyPr vert="horz" lIns="91440" tIns="45720" rIns="91440" bIns="45720" rtlCol="0">
            <a:normAutofit/>
          </a:bodyPr>
          <a:lstStyle/>
          <a:p>
            <a:pPr lvl="0"/>
            <a:r>
              <a:rPr lang="en-US"/>
              <a:t>Click to edit text</a:t>
            </a:r>
          </a:p>
        </p:txBody>
      </p:sp>
      <p:sp>
        <p:nvSpPr>
          <p:cNvPr id="4" name="Slide Number Placeholder 3"/>
          <p:cNvSpPr>
            <a:spLocks noGrp="1"/>
          </p:cNvSpPr>
          <p:nvPr>
            <p:ph type="sldNum" sz="quarter" idx="4"/>
          </p:nvPr>
        </p:nvSpPr>
        <p:spPr>
          <a:xfrm>
            <a:off x="-30161" y="0"/>
            <a:ext cx="363536"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CF84AE24-846E-4A1C-B0B1-0E6945328E2E}"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550146608"/>
      </p:ext>
    </p:extLst>
  </p:cSld>
  <p:clrMap bg1="lt1" tx1="dk1" bg2="lt2" tx2="dk2" accent1="accent1" accent2="accent2" accent3="accent3" accent4="accent4" accent5="accent5" accent6="accent6" hlink="hlink" folHlink="folHlink"/>
  <p:sldLayoutIdLst>
    <p:sldLayoutId id="2147483761"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chemeClr val="bg1"/>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F71AD1EE-537F-488B-82EF-741A041EEFC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title</a:t>
            </a:r>
          </a:p>
        </p:txBody>
      </p:sp>
      <p:sp>
        <p:nvSpPr>
          <p:cNvPr id="3075" name="Text Placeholder 2">
            <a:extLst>
              <a:ext uri="{FF2B5EF4-FFF2-40B4-BE49-F238E27FC236}">
                <a16:creationId xmlns:a16="http://schemas.microsoft.com/office/drawing/2014/main" id="{B36AA315-0008-46D6-8C24-142E357711F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text</a:t>
            </a:r>
          </a:p>
          <a:p>
            <a:pPr lvl="1"/>
            <a:r>
              <a:rPr lang="en-US" altLang="en-US"/>
              <a:t>Second level</a:t>
            </a:r>
          </a:p>
          <a:p>
            <a:pPr lvl="2"/>
            <a:r>
              <a:rPr lang="en-US" altLang="en-US"/>
              <a:t>Third level</a:t>
            </a:r>
          </a:p>
          <a:p>
            <a:pPr lvl="3"/>
            <a:r>
              <a:rPr lang="en-US" altLang="en-US"/>
              <a:t>Fourth level</a:t>
            </a:r>
          </a:p>
          <a:p>
            <a:pPr lvl="0"/>
            <a:endParaRPr lang="en-US" altLang="en-US"/>
          </a:p>
        </p:txBody>
      </p:sp>
      <p:pic>
        <p:nvPicPr>
          <p:cNvPr id="3076" name="Picture 6">
            <a:extLst>
              <a:ext uri="{FF2B5EF4-FFF2-40B4-BE49-F238E27FC236}">
                <a16:creationId xmlns:a16="http://schemas.microsoft.com/office/drawing/2014/main" id="{CB57EBC7-E4E0-4869-AC11-84D2A8F85F2F}"/>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6126163"/>
            <a:ext cx="9158288" cy="153987"/>
          </a:xfrm>
          <a:prstGeom prst="rect">
            <a:avLst/>
          </a:prstGeom>
          <a:solidFill>
            <a:srgbClr val="AF1F2C"/>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513174"/>
      </p:ext>
    </p:extLst>
  </p:cSld>
  <p:clrMap bg1="lt1" tx1="dk1" bg2="lt2" tx2="dk2" accent1="accent1" accent2="accent2" accent3="accent3" accent4="accent4" accent5="accent5" accent6="accent6" hlink="hlink" folHlink="folHlink"/>
  <p:sldLayoutIdLst>
    <p:sldLayoutId id="2147483763" r:id="rId1"/>
  </p:sldLayoutIdLst>
  <p:txStyles>
    <p:titleStyle>
      <a:lvl1pPr algn="ctr" defTabSz="457200" rtl="0" eaLnBrk="0" fontAlgn="base" hangingPunct="0">
        <a:spcBef>
          <a:spcPct val="0"/>
        </a:spcBef>
        <a:spcAft>
          <a:spcPct val="0"/>
        </a:spcAft>
        <a:defRPr sz="4400" kern="1200">
          <a:solidFill>
            <a:srgbClr val="58585B"/>
          </a:solidFill>
          <a:latin typeface="Helvetica"/>
          <a:ea typeface="+mj-ea"/>
          <a:cs typeface="+mj-cs"/>
        </a:defRPr>
      </a:lvl1pPr>
      <a:lvl2pPr algn="ctr" defTabSz="457200" rtl="0" eaLnBrk="0" fontAlgn="base" hangingPunct="0">
        <a:spcBef>
          <a:spcPct val="0"/>
        </a:spcBef>
        <a:spcAft>
          <a:spcPct val="0"/>
        </a:spcAft>
        <a:defRPr sz="4400">
          <a:solidFill>
            <a:srgbClr val="58585B"/>
          </a:solidFill>
          <a:latin typeface="Helvetica" panose="020B0604020202020204" pitchFamily="34" charset="0"/>
        </a:defRPr>
      </a:lvl2pPr>
      <a:lvl3pPr algn="ctr" defTabSz="457200" rtl="0" eaLnBrk="0" fontAlgn="base" hangingPunct="0">
        <a:spcBef>
          <a:spcPct val="0"/>
        </a:spcBef>
        <a:spcAft>
          <a:spcPct val="0"/>
        </a:spcAft>
        <a:defRPr sz="4400">
          <a:solidFill>
            <a:srgbClr val="58585B"/>
          </a:solidFill>
          <a:latin typeface="Helvetica" panose="020B0604020202020204" pitchFamily="34" charset="0"/>
        </a:defRPr>
      </a:lvl3pPr>
      <a:lvl4pPr algn="ctr" defTabSz="457200" rtl="0" eaLnBrk="0" fontAlgn="base" hangingPunct="0">
        <a:spcBef>
          <a:spcPct val="0"/>
        </a:spcBef>
        <a:spcAft>
          <a:spcPct val="0"/>
        </a:spcAft>
        <a:defRPr sz="4400">
          <a:solidFill>
            <a:srgbClr val="58585B"/>
          </a:solidFill>
          <a:latin typeface="Helvetica" panose="020B0604020202020204" pitchFamily="34" charset="0"/>
        </a:defRPr>
      </a:lvl4pPr>
      <a:lvl5pPr algn="ctr" defTabSz="457200" rtl="0" eaLnBrk="0" fontAlgn="base" hangingPunct="0">
        <a:spcBef>
          <a:spcPct val="0"/>
        </a:spcBef>
        <a:spcAft>
          <a:spcPct val="0"/>
        </a:spcAft>
        <a:defRPr sz="4400">
          <a:solidFill>
            <a:srgbClr val="58585B"/>
          </a:solidFill>
          <a:latin typeface="Helvetica" panose="020B0604020202020204" pitchFamily="34" charset="0"/>
        </a:defRPr>
      </a:lvl5pPr>
      <a:lvl6pPr marL="457200" algn="ctr" defTabSz="457200" rtl="0" fontAlgn="base">
        <a:spcBef>
          <a:spcPct val="0"/>
        </a:spcBef>
        <a:spcAft>
          <a:spcPct val="0"/>
        </a:spcAft>
        <a:defRPr sz="4400">
          <a:solidFill>
            <a:srgbClr val="58585B"/>
          </a:solidFill>
          <a:latin typeface="Helvetica" panose="020B0604020202020204" pitchFamily="34" charset="0"/>
        </a:defRPr>
      </a:lvl6pPr>
      <a:lvl7pPr marL="914400" algn="ctr" defTabSz="457200" rtl="0" fontAlgn="base">
        <a:spcBef>
          <a:spcPct val="0"/>
        </a:spcBef>
        <a:spcAft>
          <a:spcPct val="0"/>
        </a:spcAft>
        <a:defRPr sz="4400">
          <a:solidFill>
            <a:srgbClr val="58585B"/>
          </a:solidFill>
          <a:latin typeface="Helvetica" panose="020B0604020202020204" pitchFamily="34" charset="0"/>
        </a:defRPr>
      </a:lvl7pPr>
      <a:lvl8pPr marL="1371600" algn="ctr" defTabSz="457200" rtl="0" fontAlgn="base">
        <a:spcBef>
          <a:spcPct val="0"/>
        </a:spcBef>
        <a:spcAft>
          <a:spcPct val="0"/>
        </a:spcAft>
        <a:defRPr sz="4400">
          <a:solidFill>
            <a:srgbClr val="58585B"/>
          </a:solidFill>
          <a:latin typeface="Helvetica" panose="020B0604020202020204" pitchFamily="34" charset="0"/>
        </a:defRPr>
      </a:lvl8pPr>
      <a:lvl9pPr marL="1828800" algn="ctr" defTabSz="457200" rtl="0" fontAlgn="base">
        <a:spcBef>
          <a:spcPct val="0"/>
        </a:spcBef>
        <a:spcAft>
          <a:spcPct val="0"/>
        </a:spcAft>
        <a:defRPr sz="4400">
          <a:solidFill>
            <a:srgbClr val="58585B"/>
          </a:solidFill>
          <a:latin typeface="Helvetica" panose="020B060402020202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58585B"/>
          </a:solidFill>
          <a:latin typeface="Helvetica"/>
          <a:ea typeface="+mn-ea"/>
          <a:cs typeface="+mn-cs"/>
        </a:defRPr>
      </a:lvl1pPr>
      <a:lvl2pPr marL="742950" indent="-285750" algn="l" defTabSz="457200" rtl="0" eaLnBrk="0" fontAlgn="base" hangingPunct="0">
        <a:spcBef>
          <a:spcPct val="20000"/>
        </a:spcBef>
        <a:spcAft>
          <a:spcPct val="0"/>
        </a:spcAft>
        <a:buFont typeface="Courier New" panose="02070309020205020404" pitchFamily="49" charset="0"/>
        <a:buChar char="o"/>
        <a:defRPr sz="2800" kern="1200">
          <a:solidFill>
            <a:srgbClr val="58585B"/>
          </a:solidFill>
          <a:latin typeface="Helvetica"/>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58585B"/>
          </a:solidFill>
          <a:latin typeface="Helvetica"/>
          <a:ea typeface="+mn-ea"/>
          <a:cs typeface="+mn-cs"/>
        </a:defRPr>
      </a:lvl3pPr>
      <a:lvl4pPr marL="1600200" indent="-228600" algn="l" defTabSz="457200" rtl="0" eaLnBrk="0" fontAlgn="base" hangingPunct="0">
        <a:spcBef>
          <a:spcPct val="20000"/>
        </a:spcBef>
        <a:spcAft>
          <a:spcPct val="0"/>
        </a:spcAft>
        <a:buFont typeface="Courier New" panose="02070309020205020404" pitchFamily="49" charset="0"/>
        <a:buChar char="o"/>
        <a:defRPr sz="2000" kern="1200">
          <a:solidFill>
            <a:srgbClr val="58585B"/>
          </a:solidFill>
          <a:latin typeface="Helvetica"/>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ults.zoom.us/j/51040738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est.typewell.com/faelapgb"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8.tif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results.org/wp-content/uploads/2019-08-U.S.-Poverty-Action-Build-Support-for-Housing-and-Tax-Credits-during-the-Recess.pdfe-August-Recess.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mailto:jlinn@results.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results.org/volunteers/monthly-action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results.org/volunteers/lobbyin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results.org/volunteers/anti-oppression/"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31.jpeg"/></Relationships>
</file>

<file path=ppt/slides/_rels/slide2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33.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20.jpeg"/><Relationship Id="rId3" Type="http://schemas.openxmlformats.org/officeDocument/2006/relationships/image" Target="../media/image10.jpeg"/><Relationship Id="rId7" Type="http://schemas.openxmlformats.org/officeDocument/2006/relationships/image" Target="../media/image14.jpeg"/><Relationship Id="rId12"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13.jpeg"/><Relationship Id="rId11" Type="http://schemas.openxmlformats.org/officeDocument/2006/relationships/image" Target="../media/image18.jpeg"/><Relationship Id="rId5" Type="http://schemas.openxmlformats.org/officeDocument/2006/relationships/image" Target="../media/image12.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tinyurl.com/RMoCReport"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results.org/resources/2019-international-conference-resourc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hyperlink" Target="https://results.org/resources/june-2019-organize-people-to-take-action-on-affordable-housin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results.org/wp-content/uploads/7-14-19-Organizing-Intensive-final.ppt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0500" y="4325113"/>
            <a:ext cx="8670696" cy="2230962"/>
          </a:xfrm>
          <a:prstGeom prst="rect">
            <a:avLst/>
          </a:prstGeom>
        </p:spPr>
        <p:txBody>
          <a:bodyPr/>
          <a:lstStyle>
            <a:lvl1pPr algn="l" defTabSz="457200" rtl="0" eaLnBrk="1" latinLnBrk="0" hangingPunct="1">
              <a:spcBef>
                <a:spcPct val="0"/>
              </a:spcBef>
              <a:buNone/>
              <a:defRPr sz="4400" kern="1200">
                <a:solidFill>
                  <a:srgbClr val="58585B"/>
                </a:solidFill>
                <a:latin typeface="Helvetica"/>
                <a:ea typeface="+mj-ea"/>
                <a:cs typeface="+mj-cs"/>
              </a:defRPr>
            </a:lvl1pPr>
          </a:lstStyle>
          <a:p>
            <a:pPr fontAlgn="auto">
              <a:lnSpc>
                <a:spcPct val="114000"/>
              </a:lnSpc>
              <a:spcBef>
                <a:spcPts val="600"/>
              </a:spcBef>
              <a:spcAft>
                <a:spcPts val="0"/>
              </a:spcAft>
              <a:defRPr/>
            </a:pPr>
            <a:r>
              <a:rPr lang="en-US" altLang="en-US" sz="2400" b="1" dirty="0">
                <a:latin typeface="Helvetica" panose="020B0604020202020204" pitchFamily="34" charset="0"/>
                <a:cs typeface="Helvetica" panose="020B0604020202020204" pitchFamily="34" charset="0"/>
              </a:rPr>
              <a:t>RESULTS August 2019 Joint U.S./Global National Webinar</a:t>
            </a:r>
          </a:p>
          <a:p>
            <a:pPr fontAlgn="auto">
              <a:lnSpc>
                <a:spcPct val="114000"/>
              </a:lnSpc>
              <a:spcBef>
                <a:spcPts val="600"/>
              </a:spcBef>
              <a:spcAft>
                <a:spcPts val="0"/>
              </a:spcAft>
              <a:defRPr/>
            </a:pPr>
            <a:r>
              <a:rPr lang="en-US" altLang="en-US" sz="2400" b="1" i="1" dirty="0">
                <a:latin typeface="Helvetica" panose="020B0604020202020204" pitchFamily="34" charset="0"/>
                <a:cs typeface="Helvetica" panose="020B0604020202020204" pitchFamily="34" charset="0"/>
              </a:rPr>
              <a:t>Build on the Success of the International Conference </a:t>
            </a:r>
          </a:p>
          <a:p>
            <a:pPr>
              <a:spcBef>
                <a:spcPts val="0"/>
              </a:spcBef>
            </a:pPr>
            <a:endParaRPr lang="en-US" sz="2400" b="1" dirty="0">
              <a:latin typeface="Helvetica" panose="020B0604020202020204" pitchFamily="34" charset="0"/>
              <a:cs typeface="Helvetica" panose="020B0604020202020204" pitchFamily="34" charset="0"/>
            </a:endParaRPr>
          </a:p>
          <a:p>
            <a:pPr>
              <a:spcBef>
                <a:spcPts val="0"/>
              </a:spcBef>
            </a:pPr>
            <a:r>
              <a:rPr lang="en-US" sz="1600" b="1" dirty="0"/>
              <a:t>Join at </a:t>
            </a:r>
            <a:r>
              <a:rPr lang="en-US" sz="1600" b="1" u="sng" dirty="0">
                <a:hlinkClick r:id="rId3"/>
              </a:rPr>
              <a:t>https://results.zoom.us/j/510407386</a:t>
            </a:r>
            <a:r>
              <a:rPr lang="en-US" sz="1600" b="1" dirty="0"/>
              <a:t>. Or by phone at (669) 900-6833 or (929) 436-2866, meeting ID 510-407-386 </a:t>
            </a:r>
            <a:endParaRPr lang="en-US" sz="1600" dirty="0"/>
          </a:p>
          <a:p>
            <a:pPr fontAlgn="auto">
              <a:lnSpc>
                <a:spcPct val="114000"/>
              </a:lnSpc>
              <a:spcBef>
                <a:spcPts val="0"/>
              </a:spcBef>
              <a:spcAft>
                <a:spcPts val="600"/>
              </a:spcAft>
              <a:defRPr/>
            </a:pPr>
            <a:endParaRPr lang="en-US" altLang="en-US" sz="1600" i="1" dirty="0">
              <a:latin typeface="Helvetica" panose="020B0604020202020204" pitchFamily="34" charset="0"/>
              <a:cs typeface="Helvetica" panose="020B0604020202020204" pitchFamily="34" charset="0"/>
            </a:endParaRPr>
          </a:p>
          <a:p>
            <a:pPr fontAlgn="auto">
              <a:lnSpc>
                <a:spcPct val="114000"/>
              </a:lnSpc>
              <a:spcBef>
                <a:spcPts val="0"/>
              </a:spcBef>
              <a:spcAft>
                <a:spcPts val="600"/>
              </a:spcAft>
              <a:defRPr/>
            </a:pPr>
            <a:r>
              <a:rPr lang="en-US" altLang="en-US" sz="1600" i="1" dirty="0">
                <a:latin typeface="Helvetica" panose="020B0604020202020204" pitchFamily="34" charset="0"/>
                <a:cs typeface="Helvetica" panose="020B0604020202020204" pitchFamily="34" charset="0"/>
              </a:rPr>
              <a:t>Closed captioning: </a:t>
            </a:r>
            <a:r>
              <a:rPr lang="en-US" sz="1600" dirty="0">
                <a:hlinkClick r:id="rId4"/>
              </a:rPr>
              <a:t>http://west.typewell.com/faelapgb</a:t>
            </a:r>
            <a:br>
              <a:rPr lang="en-US" altLang="en-US" sz="1400" i="1" dirty="0">
                <a:latin typeface="+mn-lt"/>
              </a:rPr>
            </a:br>
            <a:endParaRPr lang="en-US" sz="1400" dirty="0">
              <a:latin typeface="+mn-lt"/>
            </a:endParaRPr>
          </a:p>
        </p:txBody>
      </p:sp>
    </p:spTree>
    <p:extLst>
      <p:ext uri="{BB962C8B-B14F-4D97-AF65-F5344CB8AC3E}">
        <p14:creationId xmlns:p14="http://schemas.microsoft.com/office/powerpoint/2010/main" val="133610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10</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229504"/>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chemeClr val="accent2"/>
                </a:solidFill>
                <a:latin typeface="Helvetica" panose="020B0604020202020204" pitchFamily="34" charset="0"/>
                <a:ea typeface="ＭＳ Ｐゴシック" charset="0"/>
                <a:cs typeface="Helvetica" panose="020B0604020202020204" pitchFamily="34" charset="0"/>
              </a:rPr>
              <a:t>Global Poverty Campaign Update</a:t>
            </a:r>
            <a:endParaRPr lang="en-US" sz="24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02888" y="928568"/>
            <a:ext cx="8521656" cy="5188768"/>
          </a:xfrm>
        </p:spPr>
        <p:txBody>
          <a:bodyPr vert="horz" lIns="91440" tIns="45720" rIns="91440" bIns="45720" rtlCol="0" anchor="t">
            <a:normAutofit fontScale="92500" lnSpcReduction="10000"/>
          </a:bodyPr>
          <a:lstStyle/>
          <a:p>
            <a:pPr marL="0" indent="0" fontAlgn="base">
              <a:lnSpc>
                <a:spcPct val="134000"/>
              </a:lnSpc>
              <a:spcBef>
                <a:spcPts val="0"/>
              </a:spcBef>
              <a:spcAft>
                <a:spcPts val="1200"/>
              </a:spcAft>
              <a:buNone/>
            </a:pPr>
            <a:r>
              <a:rPr lang="en-US" sz="2400" b="1" dirty="0">
                <a:solidFill>
                  <a:schemeClr val="tx1">
                    <a:lumMod val="65000"/>
                    <a:lumOff val="35000"/>
                  </a:schemeClr>
                </a:solidFill>
              </a:rPr>
              <a:t>Global Fund Goals Through October 10</a:t>
            </a:r>
            <a:endParaRPr lang="en-US" sz="2400" b="1" dirty="0">
              <a:solidFill>
                <a:schemeClr val="tx1">
                  <a:lumMod val="65000"/>
                  <a:lumOff val="35000"/>
                </a:schemeClr>
              </a:solidFill>
              <a:latin typeface="Helvetica" panose="020B0604020202020204" pitchFamily="34" charset="0"/>
            </a:endParaRPr>
          </a:p>
          <a:p>
            <a:pPr marL="0" indent="0" fontAlgn="base">
              <a:lnSpc>
                <a:spcPct val="110000"/>
              </a:lnSpc>
              <a:spcBef>
                <a:spcPts val="0"/>
              </a:spcBef>
              <a:spcAft>
                <a:spcPts val="600"/>
              </a:spcAft>
              <a:buNone/>
            </a:pPr>
            <a:r>
              <a:rPr lang="en-US" sz="2400" dirty="0">
                <a:solidFill>
                  <a:schemeClr val="tx1">
                    <a:lumMod val="65000"/>
                    <a:lumOff val="35000"/>
                  </a:schemeClr>
                </a:solidFill>
              </a:rPr>
              <a:t>Goal: Generate </a:t>
            </a:r>
            <a:r>
              <a:rPr lang="en-US" sz="2400" u="sng" dirty="0">
                <a:solidFill>
                  <a:schemeClr val="tx1">
                    <a:lumMod val="65000"/>
                    <a:lumOff val="35000"/>
                  </a:schemeClr>
                </a:solidFill>
              </a:rPr>
              <a:t>overwhelming</a:t>
            </a:r>
            <a:r>
              <a:rPr lang="en-US" sz="2400" dirty="0">
                <a:solidFill>
                  <a:schemeClr val="tx1">
                    <a:lumMod val="65000"/>
                    <a:lumOff val="35000"/>
                  </a:schemeClr>
                </a:solidFill>
              </a:rPr>
              <a:t> support for the Global Fund replenishment in Congress and in the media. Specifically:</a:t>
            </a:r>
          </a:p>
          <a:p>
            <a:pPr lvl="1" fontAlgn="base">
              <a:lnSpc>
                <a:spcPct val="110000"/>
              </a:lnSpc>
              <a:spcBef>
                <a:spcPts val="0"/>
              </a:spcBef>
              <a:spcAft>
                <a:spcPts val="600"/>
              </a:spcAft>
            </a:pPr>
            <a:r>
              <a:rPr lang="en-US" sz="2000" dirty="0">
                <a:solidFill>
                  <a:schemeClr val="tx1">
                    <a:lumMod val="65000"/>
                    <a:lumOff val="35000"/>
                  </a:schemeClr>
                </a:solidFill>
              </a:rPr>
              <a:t>Get Senate to include $1.56 billion for the Global Fund in SFOPS.</a:t>
            </a:r>
          </a:p>
          <a:p>
            <a:pPr lvl="1" fontAlgn="base">
              <a:lnSpc>
                <a:spcPct val="110000"/>
              </a:lnSpc>
              <a:spcBef>
                <a:spcPts val="0"/>
              </a:spcBef>
              <a:spcAft>
                <a:spcPts val="600"/>
              </a:spcAft>
            </a:pPr>
            <a:r>
              <a:rPr lang="en-US" sz="2000" dirty="0">
                <a:solidFill>
                  <a:schemeClr val="tx1">
                    <a:lumMod val="65000"/>
                    <a:lumOff val="35000"/>
                  </a:schemeClr>
                </a:solidFill>
              </a:rPr>
              <a:t>Get 2/3 of the House to cosponsor House Resolution 517.</a:t>
            </a:r>
          </a:p>
          <a:p>
            <a:pPr lvl="1" fontAlgn="base">
              <a:lnSpc>
                <a:spcPct val="110000"/>
              </a:lnSpc>
              <a:spcBef>
                <a:spcPts val="0"/>
              </a:spcBef>
              <a:spcAft>
                <a:spcPts val="600"/>
              </a:spcAft>
            </a:pPr>
            <a:r>
              <a:rPr lang="en-US" sz="2000" dirty="0">
                <a:solidFill>
                  <a:schemeClr val="tx1">
                    <a:lumMod val="65000"/>
                    <a:lumOff val="35000"/>
                  </a:schemeClr>
                </a:solidFill>
              </a:rPr>
              <a:t>Get over half the Senate to cosponsor the Global Fund resolution.</a:t>
            </a:r>
          </a:p>
          <a:p>
            <a:pPr lvl="1" fontAlgn="base">
              <a:lnSpc>
                <a:spcPct val="110000"/>
              </a:lnSpc>
              <a:spcBef>
                <a:spcPts val="0"/>
              </a:spcBef>
              <a:spcAft>
                <a:spcPts val="1200"/>
              </a:spcAft>
            </a:pPr>
            <a:r>
              <a:rPr lang="en-US" sz="2000" dirty="0">
                <a:solidFill>
                  <a:schemeClr val="tx1">
                    <a:lumMod val="65000"/>
                    <a:lumOff val="35000"/>
                  </a:schemeClr>
                </a:solidFill>
              </a:rPr>
              <a:t>Generate media in support of the Global Fund in all 50 states!</a:t>
            </a:r>
          </a:p>
          <a:p>
            <a:pPr marL="0" indent="0" fontAlgn="base">
              <a:lnSpc>
                <a:spcPct val="110000"/>
              </a:lnSpc>
              <a:spcBef>
                <a:spcPts val="0"/>
              </a:spcBef>
              <a:spcAft>
                <a:spcPts val="600"/>
              </a:spcAft>
              <a:buNone/>
            </a:pPr>
            <a:r>
              <a:rPr lang="en-US" sz="2400" dirty="0">
                <a:solidFill>
                  <a:schemeClr val="tx1">
                    <a:lumMod val="65000"/>
                    <a:lumOff val="35000"/>
                  </a:schemeClr>
                </a:solidFill>
              </a:rPr>
              <a:t>Plan: </a:t>
            </a:r>
          </a:p>
          <a:p>
            <a:pPr marL="457200" indent="-457200">
              <a:lnSpc>
                <a:spcPct val="134000"/>
              </a:lnSpc>
              <a:spcBef>
                <a:spcPts val="0"/>
              </a:spcBef>
              <a:spcAft>
                <a:spcPts val="600"/>
              </a:spcAft>
              <a:buAutoNum type="arabicPeriod"/>
            </a:pPr>
            <a:r>
              <a:rPr lang="en-US" sz="2400" dirty="0">
                <a:solidFill>
                  <a:schemeClr val="tx1">
                    <a:lumMod val="65000"/>
                    <a:lumOff val="35000"/>
                  </a:schemeClr>
                </a:solidFill>
              </a:rPr>
              <a:t>Follow up on IC requests and use August recess meetings. </a:t>
            </a:r>
          </a:p>
          <a:p>
            <a:pPr marL="457200" indent="-457200">
              <a:lnSpc>
                <a:spcPct val="134000"/>
              </a:lnSpc>
              <a:spcBef>
                <a:spcPts val="0"/>
              </a:spcBef>
              <a:spcAft>
                <a:spcPts val="600"/>
              </a:spcAft>
              <a:buAutoNum type="arabicPeriod"/>
            </a:pPr>
            <a:r>
              <a:rPr lang="en-US" sz="2400" dirty="0">
                <a:solidFill>
                  <a:schemeClr val="tx1">
                    <a:lumMod val="65000"/>
                    <a:lumOff val="35000"/>
                  </a:schemeClr>
                </a:solidFill>
              </a:rPr>
              <a:t>Use August Action Sheet to generate letters to Congress </a:t>
            </a:r>
          </a:p>
          <a:p>
            <a:pPr marL="457200" indent="-457200">
              <a:lnSpc>
                <a:spcPct val="134000"/>
              </a:lnSpc>
              <a:spcBef>
                <a:spcPts val="0"/>
              </a:spcBef>
              <a:spcAft>
                <a:spcPts val="600"/>
              </a:spcAft>
              <a:buAutoNum type="arabicPeriod"/>
            </a:pPr>
            <a:r>
              <a:rPr lang="en-US" sz="2400" dirty="0">
                <a:solidFill>
                  <a:schemeClr val="tx1">
                    <a:lumMod val="65000"/>
                    <a:lumOff val="35000"/>
                  </a:schemeClr>
                </a:solidFill>
              </a:rPr>
              <a:t>Use May Action Sheet and online action to generate media. Work with ONE, and other community partners.</a:t>
            </a:r>
            <a:endParaRPr lang="en-US" dirty="0">
              <a:solidFill>
                <a:schemeClr val="tx1">
                  <a:lumMod val="65000"/>
                  <a:lumOff val="35000"/>
                </a:schemeClr>
              </a:solidFill>
            </a:endParaRPr>
          </a:p>
        </p:txBody>
      </p:sp>
    </p:spTree>
    <p:extLst>
      <p:ext uri="{BB962C8B-B14F-4D97-AF65-F5344CB8AC3E}">
        <p14:creationId xmlns:p14="http://schemas.microsoft.com/office/powerpoint/2010/main" val="1185118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11</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229504"/>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chemeClr val="accent2"/>
                </a:solidFill>
                <a:latin typeface="Helvetica" panose="020B0604020202020204" pitchFamily="34" charset="0"/>
                <a:ea typeface="ＭＳ Ｐゴシック" charset="0"/>
                <a:cs typeface="Helvetica" panose="020B0604020202020204" pitchFamily="34" charset="0"/>
              </a:rPr>
              <a:t>Global Fund Media Map</a:t>
            </a:r>
            <a:endParaRPr lang="en-US" sz="24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pic>
        <p:nvPicPr>
          <p:cNvPr id="5" name="Content Placeholder 4">
            <a:extLst>
              <a:ext uri="{FF2B5EF4-FFF2-40B4-BE49-F238E27FC236}">
                <a16:creationId xmlns:a16="http://schemas.microsoft.com/office/drawing/2014/main" id="{3D2996FE-8EB4-6548-9DF6-F4EEC897B216}"/>
              </a:ext>
            </a:extLst>
          </p:cNvPr>
          <p:cNvPicPr>
            <a:picLocks noGrp="1" noChangeAspect="1"/>
          </p:cNvPicPr>
          <p:nvPr>
            <p:ph idx="1"/>
          </p:nvPr>
        </p:nvPicPr>
        <p:blipFill>
          <a:blip r:embed="rId3"/>
          <a:stretch>
            <a:fillRect/>
          </a:stretch>
        </p:blipFill>
        <p:spPr>
          <a:xfrm>
            <a:off x="1069156" y="1413637"/>
            <a:ext cx="7067175" cy="4691849"/>
          </a:xfrm>
        </p:spPr>
      </p:pic>
      <p:sp>
        <p:nvSpPr>
          <p:cNvPr id="2" name="TextBox 1">
            <a:extLst>
              <a:ext uri="{FF2B5EF4-FFF2-40B4-BE49-F238E27FC236}">
                <a16:creationId xmlns:a16="http://schemas.microsoft.com/office/drawing/2014/main" id="{E09A5072-86DD-4D3D-B9CA-B711B6761C40}"/>
              </a:ext>
            </a:extLst>
          </p:cNvPr>
          <p:cNvSpPr txBox="1"/>
          <p:nvPr/>
        </p:nvSpPr>
        <p:spPr>
          <a:xfrm>
            <a:off x="289931" y="836341"/>
            <a:ext cx="847492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b="1" dirty="0">
                <a:solidFill>
                  <a:schemeClr val="tx1">
                    <a:lumMod val="65000"/>
                    <a:lumOff val="35000"/>
                  </a:schemeClr>
                </a:solidFill>
                <a:ea typeface="+mn-lt"/>
                <a:cs typeface="+mn-lt"/>
              </a:rPr>
              <a:t>Let's get all 50 states!</a:t>
            </a:r>
            <a:endParaRPr lang="en-US" dirty="0">
              <a:solidFill>
                <a:schemeClr val="tx1">
                  <a:lumMod val="65000"/>
                  <a:lumOff val="35000"/>
                </a:schemeClr>
              </a:solidFill>
              <a:cs typeface="Calibri"/>
            </a:endParaRPr>
          </a:p>
        </p:txBody>
      </p:sp>
    </p:spTree>
    <p:extLst>
      <p:ext uri="{BB962C8B-B14F-4D97-AF65-F5344CB8AC3E}">
        <p14:creationId xmlns:p14="http://schemas.microsoft.com/office/powerpoint/2010/main" val="3550766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12</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229504"/>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chemeClr val="accent2"/>
                </a:solidFill>
                <a:latin typeface="Helvetica" panose="020B0604020202020204" pitchFamily="34" charset="0"/>
                <a:ea typeface="ＭＳ Ｐゴシック" charset="0"/>
                <a:cs typeface="Helvetica" panose="020B0604020202020204" pitchFamily="34" charset="0"/>
              </a:rPr>
              <a:t>Global Poverty Campaign Update</a:t>
            </a:r>
            <a:endParaRPr lang="en-US" sz="24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02888" y="1642246"/>
            <a:ext cx="8283911" cy="4410683"/>
          </a:xfrm>
        </p:spPr>
        <p:txBody>
          <a:bodyPr vert="horz" lIns="91440" tIns="45720" rIns="91440" bIns="45720" rtlCol="0" anchor="t">
            <a:normAutofit/>
          </a:bodyPr>
          <a:lstStyle/>
          <a:p>
            <a:pPr marL="0" indent="0" fontAlgn="base">
              <a:lnSpc>
                <a:spcPct val="134000"/>
              </a:lnSpc>
              <a:spcBef>
                <a:spcPts val="0"/>
              </a:spcBef>
              <a:spcAft>
                <a:spcPts val="600"/>
              </a:spcAft>
              <a:buNone/>
            </a:pPr>
            <a:r>
              <a:rPr lang="en-US" sz="2400" b="1" dirty="0">
                <a:solidFill>
                  <a:schemeClr val="tx1">
                    <a:lumMod val="65000"/>
                    <a:lumOff val="35000"/>
                  </a:schemeClr>
                </a:solidFill>
              </a:rPr>
              <a:t>After October 10 </a:t>
            </a:r>
            <a:endParaRPr lang="en-US" sz="2400" b="1" dirty="0">
              <a:solidFill>
                <a:schemeClr val="tx1">
                  <a:lumMod val="65000"/>
                  <a:lumOff val="35000"/>
                </a:schemeClr>
              </a:solidFill>
              <a:latin typeface="Helvetica" panose="020B0604020202020204" pitchFamily="34" charset="0"/>
            </a:endParaRPr>
          </a:p>
          <a:p>
            <a:pPr marL="0" indent="0" fontAlgn="base">
              <a:lnSpc>
                <a:spcPct val="110000"/>
              </a:lnSpc>
              <a:spcBef>
                <a:spcPts val="0"/>
              </a:spcBef>
              <a:spcAft>
                <a:spcPts val="600"/>
              </a:spcAft>
              <a:buNone/>
            </a:pPr>
            <a:r>
              <a:rPr lang="en-US" sz="2400" dirty="0">
                <a:solidFill>
                  <a:schemeClr val="tx1">
                    <a:lumMod val="65000"/>
                    <a:lumOff val="35000"/>
                  </a:schemeClr>
                </a:solidFill>
              </a:rPr>
              <a:t>Take action to build US support for two 2020 global health pledging moments:</a:t>
            </a:r>
          </a:p>
          <a:p>
            <a:pPr fontAlgn="base">
              <a:lnSpc>
                <a:spcPct val="110000"/>
              </a:lnSpc>
              <a:spcBef>
                <a:spcPts val="0"/>
              </a:spcBef>
              <a:spcAft>
                <a:spcPts val="600"/>
              </a:spcAft>
            </a:pPr>
            <a:r>
              <a:rPr lang="en-US" sz="2400" dirty="0">
                <a:solidFill>
                  <a:schemeClr val="tx1">
                    <a:lumMod val="65000"/>
                    <a:lumOff val="35000"/>
                  </a:schemeClr>
                </a:solidFill>
              </a:rPr>
              <a:t>Gavi, The Vaccine Alliance replenishment in the UK, mid-2020</a:t>
            </a:r>
          </a:p>
          <a:p>
            <a:pPr fontAlgn="base">
              <a:lnSpc>
                <a:spcPct val="110000"/>
              </a:lnSpc>
              <a:spcBef>
                <a:spcPts val="0"/>
              </a:spcBef>
              <a:spcAft>
                <a:spcPts val="600"/>
              </a:spcAft>
            </a:pPr>
            <a:r>
              <a:rPr lang="en-US" sz="2400" dirty="0">
                <a:solidFill>
                  <a:schemeClr val="tx1">
                    <a:lumMod val="65000"/>
                    <a:lumOff val="35000"/>
                  </a:schemeClr>
                </a:solidFill>
              </a:rPr>
              <a:t>The Nutrition for Growth Summit in Tokyo during the Summer Olympics (sometime between July 24– Aug. 9)</a:t>
            </a:r>
          </a:p>
        </p:txBody>
      </p:sp>
    </p:spTree>
    <p:extLst>
      <p:ext uri="{BB962C8B-B14F-4D97-AF65-F5344CB8AC3E}">
        <p14:creationId xmlns:p14="http://schemas.microsoft.com/office/powerpoint/2010/main" val="106515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13</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229504"/>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chemeClr val="accent2"/>
                </a:solidFill>
                <a:latin typeface="Helvetica" panose="020B0604020202020204" pitchFamily="34" charset="0"/>
                <a:ea typeface="ＭＳ Ｐゴシック" charset="0"/>
                <a:cs typeface="Helvetica" panose="020B0604020202020204" pitchFamily="34" charset="0"/>
              </a:rPr>
              <a:t>U.S. Poverty Campaign Update</a:t>
            </a:r>
            <a:endParaRPr lang="en-US" sz="24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02888" y="885180"/>
            <a:ext cx="8283911" cy="5125095"/>
          </a:xfrm>
        </p:spPr>
        <p:txBody>
          <a:bodyPr>
            <a:normAutofit fontScale="40000" lnSpcReduction="20000"/>
          </a:bodyPr>
          <a:lstStyle/>
          <a:p>
            <a:pPr marL="0" indent="0" fontAlgn="base">
              <a:lnSpc>
                <a:spcPct val="134000"/>
              </a:lnSpc>
              <a:spcBef>
                <a:spcPts val="0"/>
              </a:spcBef>
              <a:spcAft>
                <a:spcPts val="600"/>
              </a:spcAft>
              <a:buNone/>
            </a:pPr>
            <a:r>
              <a:rPr lang="en-US" sz="5000" b="1" dirty="0">
                <a:solidFill>
                  <a:schemeClr val="tx1">
                    <a:lumMod val="65000"/>
                    <a:lumOff val="35000"/>
                  </a:schemeClr>
                </a:solidFill>
                <a:latin typeface="Helvetica" panose="020B0604020202020204" pitchFamily="34" charset="0"/>
                <a:cs typeface="Helvetica" panose="020B0604020202020204" pitchFamily="34" charset="0"/>
              </a:rPr>
              <a:t>Expand Access to Affordable Housing</a:t>
            </a:r>
          </a:p>
          <a:p>
            <a:pPr fontAlgn="base">
              <a:lnSpc>
                <a:spcPct val="134000"/>
              </a:lnSpc>
              <a:spcBef>
                <a:spcPts val="0"/>
              </a:spcBef>
              <a:spcAft>
                <a:spcPts val="600"/>
              </a:spcAft>
              <a:buFont typeface="Arial" panose="020B0604020202020204" pitchFamily="34" charset="0"/>
              <a:buChar char="•"/>
            </a:pPr>
            <a:r>
              <a:rPr lang="en-US" sz="5000" dirty="0">
                <a:solidFill>
                  <a:schemeClr val="tx1">
                    <a:lumMod val="65000"/>
                    <a:lumOff val="35000"/>
                  </a:schemeClr>
                </a:solidFill>
                <a:latin typeface="Helvetica" panose="020B0604020202020204" pitchFamily="34" charset="0"/>
                <a:cs typeface="Helvetica" panose="020B0604020202020204" pitchFamily="34" charset="0"/>
              </a:rPr>
              <a:t>Building support for bold policies to address affordable housing, with a focus on Renters’ Credit </a:t>
            </a:r>
          </a:p>
          <a:p>
            <a:pPr lvl="1" fontAlgn="base">
              <a:lnSpc>
                <a:spcPct val="134000"/>
              </a:lnSpc>
              <a:spcBef>
                <a:spcPts val="0"/>
              </a:spcBef>
              <a:spcAft>
                <a:spcPts val="600"/>
              </a:spcAft>
              <a:buFont typeface="Arial" panose="020B0604020202020204" pitchFamily="34" charset="0"/>
              <a:buChar char="•"/>
            </a:pPr>
            <a:r>
              <a:rPr lang="en-US" sz="4600" dirty="0">
                <a:solidFill>
                  <a:schemeClr val="tx1">
                    <a:lumMod val="65000"/>
                    <a:lumOff val="35000"/>
                  </a:schemeClr>
                </a:solidFill>
                <a:latin typeface="Helvetica" panose="020B0604020202020204" pitchFamily="34" charset="0"/>
                <a:cs typeface="Helvetica" panose="020B0604020202020204" pitchFamily="34" charset="0"/>
              </a:rPr>
              <a:t>In conjunction with other policies that increase the supply of affordable housing and ultimately support homeownership and reduce racial wealth inequality </a:t>
            </a:r>
          </a:p>
          <a:p>
            <a:pPr fontAlgn="base">
              <a:lnSpc>
                <a:spcPct val="134000"/>
              </a:lnSpc>
              <a:spcBef>
                <a:spcPts val="0"/>
              </a:spcBef>
              <a:spcAft>
                <a:spcPts val="600"/>
              </a:spcAft>
              <a:buFont typeface="Arial" panose="020B0604020202020204" pitchFamily="34" charset="0"/>
              <a:buChar char="•"/>
            </a:pPr>
            <a:r>
              <a:rPr lang="en-US" sz="5000" dirty="0">
                <a:solidFill>
                  <a:schemeClr val="tx1">
                    <a:lumMod val="65000"/>
                    <a:lumOff val="35000"/>
                  </a:schemeClr>
                </a:solidFill>
                <a:latin typeface="Helvetica" panose="020B0604020202020204" pitchFamily="34" charset="0"/>
                <a:cs typeface="Helvetica" panose="020B0604020202020204" pitchFamily="34" charset="0"/>
              </a:rPr>
              <a:t>Last month = 100s of conversations on Capitol Hill, our first lobby day on housing</a:t>
            </a:r>
          </a:p>
          <a:p>
            <a:pPr fontAlgn="base">
              <a:lnSpc>
                <a:spcPct val="134000"/>
              </a:lnSpc>
              <a:spcBef>
                <a:spcPts val="0"/>
              </a:spcBef>
              <a:spcAft>
                <a:spcPts val="600"/>
              </a:spcAft>
              <a:buFont typeface="Arial" panose="020B0604020202020204" pitchFamily="34" charset="0"/>
              <a:buChar char="•"/>
            </a:pPr>
            <a:r>
              <a:rPr lang="en-US" sz="5000" dirty="0">
                <a:solidFill>
                  <a:schemeClr val="tx1">
                    <a:lumMod val="65000"/>
                    <a:lumOff val="35000"/>
                  </a:schemeClr>
                </a:solidFill>
                <a:latin typeface="Helvetica" panose="020B0604020202020204" pitchFamily="34" charset="0"/>
                <a:cs typeface="Helvetica" panose="020B0604020202020204" pitchFamily="34" charset="0"/>
              </a:rPr>
              <a:t>Bipartisan interest in addressing housing crisis </a:t>
            </a:r>
          </a:p>
          <a:p>
            <a:pPr fontAlgn="base">
              <a:lnSpc>
                <a:spcPct val="134000"/>
              </a:lnSpc>
              <a:spcBef>
                <a:spcPts val="0"/>
              </a:spcBef>
              <a:spcAft>
                <a:spcPts val="600"/>
              </a:spcAft>
              <a:buFont typeface="Arial" panose="020B0604020202020204" pitchFamily="34" charset="0"/>
              <a:buChar char="•"/>
            </a:pPr>
            <a:r>
              <a:rPr lang="en-US" sz="5000" dirty="0">
                <a:solidFill>
                  <a:schemeClr val="tx1">
                    <a:lumMod val="65000"/>
                    <a:lumOff val="35000"/>
                  </a:schemeClr>
                </a:solidFill>
                <a:latin typeface="Helvetica" panose="020B0604020202020204" pitchFamily="34" charset="0"/>
                <a:cs typeface="Helvetica" panose="020B0604020202020204" pitchFamily="34" charset="0"/>
              </a:rPr>
              <a:t>This is a marathon, not a sprint – use conversations with Congress, candidates, in the media to build additional momentum for change over the next few years  </a:t>
            </a:r>
          </a:p>
          <a:p>
            <a:endParaRPr lang="en-US" dirty="0"/>
          </a:p>
        </p:txBody>
      </p:sp>
    </p:spTree>
    <p:extLst>
      <p:ext uri="{BB962C8B-B14F-4D97-AF65-F5344CB8AC3E}">
        <p14:creationId xmlns:p14="http://schemas.microsoft.com/office/powerpoint/2010/main" val="2686904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14</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229504"/>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chemeClr val="accent2"/>
                </a:solidFill>
                <a:latin typeface="Helvetica" panose="020B0604020202020204" pitchFamily="34" charset="0"/>
                <a:ea typeface="ＭＳ Ｐゴシック" charset="0"/>
                <a:cs typeface="Helvetica" panose="020B0604020202020204" pitchFamily="34" charset="0"/>
              </a:rPr>
              <a:t>U.S. Poverty Campaign Update</a:t>
            </a:r>
            <a:endParaRPr lang="en-US" sz="24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02888" y="1076088"/>
            <a:ext cx="8283911" cy="4886562"/>
          </a:xfrm>
        </p:spPr>
        <p:txBody>
          <a:bodyPr>
            <a:noAutofit/>
          </a:bodyPr>
          <a:lstStyle/>
          <a:p>
            <a:pPr marL="0" indent="0" fontAlgn="base">
              <a:lnSpc>
                <a:spcPct val="134000"/>
              </a:lnSpc>
              <a:spcBef>
                <a:spcPts val="0"/>
              </a:spcBef>
              <a:spcAft>
                <a:spcPts val="600"/>
              </a:spcAft>
              <a:buNone/>
            </a:pPr>
            <a:r>
              <a:rPr lang="en-US" sz="2100" b="1" dirty="0">
                <a:solidFill>
                  <a:schemeClr val="tx1">
                    <a:lumMod val="65000"/>
                    <a:lumOff val="35000"/>
                  </a:schemeClr>
                </a:solidFill>
                <a:latin typeface="Helvetica" panose="020B0604020202020204" pitchFamily="34" charset="0"/>
                <a:cs typeface="Helvetica" panose="020B0604020202020204" pitchFamily="34" charset="0"/>
              </a:rPr>
              <a:t>Expand Tax Credits for Working Families</a:t>
            </a:r>
            <a:endParaRPr lang="en-US" sz="2100" dirty="0">
              <a:solidFill>
                <a:schemeClr val="tx1">
                  <a:lumMod val="65000"/>
                  <a:lumOff val="35000"/>
                </a:schemeClr>
              </a:solidFill>
              <a:latin typeface="Helvetica" panose="020B0604020202020204" pitchFamily="34" charset="0"/>
              <a:cs typeface="Helvetica" panose="020B0604020202020204" pitchFamily="34" charset="0"/>
            </a:endParaRPr>
          </a:p>
          <a:p>
            <a:pPr fontAlgn="base">
              <a:lnSpc>
                <a:spcPct val="134000"/>
              </a:lnSpc>
              <a:spcBef>
                <a:spcPts val="0"/>
              </a:spcBef>
              <a:spcAft>
                <a:spcPts val="600"/>
              </a:spcAft>
              <a:buFont typeface="Arial" panose="020B0604020202020204" pitchFamily="34" charset="0"/>
              <a:buChar char="•"/>
            </a:pPr>
            <a:r>
              <a:rPr lang="en-US" sz="2100" dirty="0">
                <a:solidFill>
                  <a:schemeClr val="tx1">
                    <a:lumMod val="65000"/>
                    <a:lumOff val="35000"/>
                  </a:schemeClr>
                </a:solidFill>
                <a:latin typeface="Helvetica" panose="020B0604020202020204" pitchFamily="34" charset="0"/>
                <a:cs typeface="Helvetica" panose="020B0604020202020204" pitchFamily="34" charset="0"/>
              </a:rPr>
              <a:t>Learned at IC that EITC/CTC is in play for this year </a:t>
            </a:r>
          </a:p>
          <a:p>
            <a:pPr fontAlgn="base">
              <a:lnSpc>
                <a:spcPct val="134000"/>
              </a:lnSpc>
              <a:spcBef>
                <a:spcPts val="0"/>
              </a:spcBef>
              <a:spcAft>
                <a:spcPts val="600"/>
              </a:spcAft>
              <a:buFont typeface="Arial" panose="020B0604020202020204" pitchFamily="34" charset="0"/>
              <a:buChar char="•"/>
            </a:pPr>
            <a:r>
              <a:rPr lang="en-US" sz="2100" dirty="0">
                <a:solidFill>
                  <a:schemeClr val="tx1">
                    <a:lumMod val="65000"/>
                    <a:lumOff val="35000"/>
                  </a:schemeClr>
                </a:solidFill>
                <a:latin typeface="Helvetica" panose="020B0604020202020204" pitchFamily="34" charset="0"/>
                <a:cs typeface="Helvetica" panose="020B0604020202020204" pitchFamily="34" charset="0"/>
              </a:rPr>
              <a:t>GREAT opportunity in “tax extenders bill” (same as 2015)  </a:t>
            </a:r>
          </a:p>
          <a:p>
            <a:pPr lvl="1" fontAlgn="base">
              <a:lnSpc>
                <a:spcPct val="134000"/>
              </a:lnSpc>
              <a:spcBef>
                <a:spcPts val="0"/>
              </a:spcBef>
              <a:spcAft>
                <a:spcPts val="600"/>
              </a:spcAft>
              <a:buFont typeface="Arial" panose="020B0604020202020204" pitchFamily="34" charset="0"/>
              <a:buChar char="•"/>
            </a:pPr>
            <a:r>
              <a:rPr lang="en-US" sz="2100" dirty="0">
                <a:solidFill>
                  <a:schemeClr val="tx1">
                    <a:lumMod val="65000"/>
                    <a:lumOff val="35000"/>
                  </a:schemeClr>
                </a:solidFill>
                <a:latin typeface="Helvetica" panose="020B0604020202020204" pitchFamily="34" charset="0"/>
                <a:cs typeface="Helvetica" panose="020B0604020202020204" pitchFamily="34" charset="0"/>
              </a:rPr>
              <a:t>Make CTC fully refundable: 1/3 kids (26 mil) impacted</a:t>
            </a:r>
          </a:p>
          <a:p>
            <a:pPr lvl="1" fontAlgn="base">
              <a:lnSpc>
                <a:spcPct val="134000"/>
              </a:lnSpc>
              <a:spcBef>
                <a:spcPts val="0"/>
              </a:spcBef>
              <a:spcAft>
                <a:spcPts val="600"/>
              </a:spcAft>
              <a:buFont typeface="Arial" panose="020B0604020202020204" pitchFamily="34" charset="0"/>
              <a:buChar char="•"/>
            </a:pPr>
            <a:r>
              <a:rPr lang="en-US" sz="2100" dirty="0">
                <a:solidFill>
                  <a:schemeClr val="tx1">
                    <a:lumMod val="65000"/>
                    <a:lumOff val="35000"/>
                  </a:schemeClr>
                </a:solidFill>
                <a:latin typeface="Helvetica" panose="020B0604020202020204" pitchFamily="34" charset="0"/>
                <a:cs typeface="Helvetica" panose="020B0604020202020204" pitchFamily="34" charset="0"/>
              </a:rPr>
              <a:t>Expand EITC for “childless” workers: 16 mil young workers and others without dependents, including 5 million currently taxed into poverty would benefit</a:t>
            </a:r>
          </a:p>
          <a:p>
            <a:pPr fontAlgn="base">
              <a:lnSpc>
                <a:spcPct val="134000"/>
              </a:lnSpc>
              <a:spcBef>
                <a:spcPts val="0"/>
              </a:spcBef>
              <a:spcAft>
                <a:spcPts val="600"/>
              </a:spcAft>
              <a:buFont typeface="Arial" panose="020B0604020202020204" pitchFamily="34" charset="0"/>
              <a:buChar char="•"/>
            </a:pPr>
            <a:r>
              <a:rPr lang="en-US" sz="2100" dirty="0">
                <a:solidFill>
                  <a:schemeClr val="tx1">
                    <a:lumMod val="65000"/>
                    <a:lumOff val="35000"/>
                  </a:schemeClr>
                </a:solidFill>
                <a:latin typeface="Helvetica" panose="020B0604020202020204" pitchFamily="34" charset="0"/>
                <a:cs typeface="Helvetica" panose="020B0604020202020204" pitchFamily="34" charset="0"/>
              </a:rPr>
              <a:t>VITAL to this effort is August recess conversations AND follow up with DC tax aides key </a:t>
            </a:r>
          </a:p>
          <a:p>
            <a:pPr fontAlgn="base">
              <a:lnSpc>
                <a:spcPct val="134000"/>
              </a:lnSpc>
              <a:spcBef>
                <a:spcPts val="0"/>
              </a:spcBef>
              <a:spcAft>
                <a:spcPts val="600"/>
              </a:spcAft>
              <a:buFont typeface="Arial" panose="020B0604020202020204" pitchFamily="34" charset="0"/>
              <a:buChar char="•"/>
            </a:pPr>
            <a:r>
              <a:rPr lang="en-US" sz="2100" dirty="0">
                <a:solidFill>
                  <a:schemeClr val="tx1">
                    <a:lumMod val="65000"/>
                    <a:lumOff val="35000"/>
                  </a:schemeClr>
                </a:solidFill>
                <a:latin typeface="Helvetica" panose="020B0604020202020204" pitchFamily="34" charset="0"/>
                <a:cs typeface="Helvetica" panose="020B0604020202020204" pitchFamily="34" charset="0"/>
              </a:rPr>
              <a:t>Then 9/10 Census poverty data release = media opportunity </a:t>
            </a:r>
            <a:endParaRPr lang="en-US" sz="2100" dirty="0"/>
          </a:p>
        </p:txBody>
      </p:sp>
    </p:spTree>
    <p:extLst>
      <p:ext uri="{BB962C8B-B14F-4D97-AF65-F5344CB8AC3E}">
        <p14:creationId xmlns:p14="http://schemas.microsoft.com/office/powerpoint/2010/main" val="3184217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15</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117020"/>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chemeClr val="accent2"/>
                </a:solidFill>
                <a:latin typeface="Helvetica" panose="020B0604020202020204" pitchFamily="34" charset="0"/>
                <a:ea typeface="ＭＳ Ｐゴシック" charset="0"/>
                <a:cs typeface="Helvetica" panose="020B0604020202020204" pitchFamily="34" charset="0"/>
              </a:rPr>
              <a:t>U.S. Poverty Campaign Update</a:t>
            </a:r>
            <a:endParaRPr lang="en-US" sz="24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02889" y="831832"/>
            <a:ext cx="8283911" cy="5216544"/>
          </a:xfrm>
        </p:spPr>
        <p:txBody>
          <a:bodyPr>
            <a:normAutofit fontScale="47500" lnSpcReduction="20000"/>
          </a:bodyPr>
          <a:lstStyle/>
          <a:p>
            <a:pPr marL="0" indent="0" fontAlgn="base">
              <a:lnSpc>
                <a:spcPct val="134000"/>
              </a:lnSpc>
              <a:spcBef>
                <a:spcPts val="0"/>
              </a:spcBef>
              <a:spcAft>
                <a:spcPts val="600"/>
              </a:spcAft>
              <a:buNone/>
            </a:pPr>
            <a:r>
              <a:rPr lang="en-US" sz="4400" b="1" dirty="0">
                <a:solidFill>
                  <a:schemeClr val="tx1">
                    <a:lumMod val="65000"/>
                    <a:lumOff val="35000"/>
                  </a:schemeClr>
                </a:solidFill>
                <a:latin typeface="Helvetica" panose="020B0604020202020204" pitchFamily="34" charset="0"/>
                <a:cs typeface="Helvetica" panose="020B0604020202020204" pitchFamily="34" charset="0"/>
              </a:rPr>
              <a:t>August Action: </a:t>
            </a:r>
            <a:r>
              <a:rPr lang="en-US" sz="4400" dirty="0">
                <a:solidFill>
                  <a:schemeClr val="tx1">
                    <a:lumMod val="65000"/>
                    <a:lumOff val="35000"/>
                  </a:schemeClr>
                </a:solidFill>
                <a:latin typeface="Helvetica" panose="020B0604020202020204" pitchFamily="34" charset="0"/>
                <a:cs typeface="Helvetica" panose="020B0604020202020204" pitchFamily="34" charset="0"/>
              </a:rPr>
              <a:t>Talk to members of Congress during the August recess in meetings and town halls</a:t>
            </a:r>
          </a:p>
          <a:p>
            <a:pPr fontAlgn="base">
              <a:lnSpc>
                <a:spcPct val="134000"/>
              </a:lnSpc>
              <a:spcBef>
                <a:spcPts val="0"/>
              </a:spcBef>
              <a:spcAft>
                <a:spcPts val="600"/>
              </a:spcAft>
              <a:buFont typeface="Arial" panose="020B0604020202020204" pitchFamily="34" charset="0"/>
              <a:buChar char="•"/>
            </a:pPr>
            <a:r>
              <a:rPr lang="en-US" sz="4400" b="1" dirty="0">
                <a:solidFill>
                  <a:schemeClr val="tx1">
                    <a:lumMod val="65000"/>
                    <a:lumOff val="35000"/>
                  </a:schemeClr>
                </a:solidFill>
                <a:latin typeface="Helvetica" panose="020B0604020202020204" pitchFamily="34" charset="0"/>
                <a:cs typeface="Helvetica" panose="020B0604020202020204" pitchFamily="34" charset="0"/>
              </a:rPr>
              <a:t>Housing: </a:t>
            </a:r>
            <a:r>
              <a:rPr lang="en-US" sz="4400" dirty="0">
                <a:solidFill>
                  <a:schemeClr val="tx1">
                    <a:lumMod val="65000"/>
                    <a:lumOff val="35000"/>
                  </a:schemeClr>
                </a:solidFill>
                <a:latin typeface="Helvetica" panose="020B0604020202020204" pitchFamily="34" charset="0"/>
                <a:cs typeface="Helvetica" panose="020B0604020202020204" pitchFamily="34" charset="0"/>
              </a:rPr>
              <a:t>Urge members to support a renters’ tax credit for low-income families</a:t>
            </a:r>
          </a:p>
          <a:p>
            <a:pPr fontAlgn="base">
              <a:lnSpc>
                <a:spcPct val="134000"/>
              </a:lnSpc>
              <a:spcBef>
                <a:spcPts val="0"/>
              </a:spcBef>
              <a:spcAft>
                <a:spcPts val="600"/>
              </a:spcAft>
              <a:buFont typeface="Arial" panose="020B0604020202020204" pitchFamily="34" charset="0"/>
              <a:buChar char="•"/>
            </a:pPr>
            <a:r>
              <a:rPr lang="en-US" sz="4400" b="1" dirty="0">
                <a:solidFill>
                  <a:schemeClr val="tx1">
                    <a:lumMod val="65000"/>
                    <a:lumOff val="35000"/>
                  </a:schemeClr>
                </a:solidFill>
                <a:latin typeface="Helvetica" panose="020B0604020202020204" pitchFamily="34" charset="0"/>
                <a:cs typeface="Helvetica" panose="020B0604020202020204" pitchFamily="34" charset="0"/>
              </a:rPr>
              <a:t>Tax: </a:t>
            </a:r>
          </a:p>
          <a:p>
            <a:pPr lvl="1" fontAlgn="base">
              <a:lnSpc>
                <a:spcPct val="134000"/>
              </a:lnSpc>
              <a:spcBef>
                <a:spcPts val="0"/>
              </a:spcBef>
              <a:spcAft>
                <a:spcPts val="600"/>
              </a:spcAft>
              <a:buFont typeface="Arial" panose="020B0604020202020204" pitchFamily="34" charset="0"/>
              <a:buChar char="•"/>
            </a:pPr>
            <a:r>
              <a:rPr lang="en-US" sz="4000" dirty="0">
                <a:solidFill>
                  <a:schemeClr val="tx1">
                    <a:lumMod val="65000"/>
                    <a:lumOff val="35000"/>
                  </a:schemeClr>
                </a:solidFill>
                <a:latin typeface="Helvetica" panose="020B0604020202020204" pitchFamily="34" charset="0"/>
                <a:cs typeface="Helvetica" panose="020B0604020202020204" pitchFamily="34" charset="0"/>
              </a:rPr>
              <a:t>House: Co-sponsor H.R. 3157</a:t>
            </a:r>
          </a:p>
          <a:p>
            <a:pPr lvl="1" fontAlgn="base">
              <a:lnSpc>
                <a:spcPct val="134000"/>
              </a:lnSpc>
              <a:spcBef>
                <a:spcPts val="0"/>
              </a:spcBef>
              <a:spcAft>
                <a:spcPts val="600"/>
              </a:spcAft>
              <a:buFont typeface="Arial" panose="020B0604020202020204" pitchFamily="34" charset="0"/>
              <a:buChar char="•"/>
            </a:pPr>
            <a:r>
              <a:rPr lang="en-US" sz="4000" dirty="0">
                <a:solidFill>
                  <a:schemeClr val="tx1">
                    <a:lumMod val="65000"/>
                    <a:lumOff val="35000"/>
                  </a:schemeClr>
                </a:solidFill>
                <a:latin typeface="Helvetica" panose="020B0604020202020204" pitchFamily="34" charset="0"/>
                <a:cs typeface="Helvetica" panose="020B0604020202020204" pitchFamily="34" charset="0"/>
              </a:rPr>
              <a:t>Senate: Follow the precedent from 2015 – no extension of business tax credits without including expansion of EITC and CTC</a:t>
            </a:r>
          </a:p>
          <a:p>
            <a:pPr fontAlgn="base">
              <a:lnSpc>
                <a:spcPct val="134000"/>
              </a:lnSpc>
              <a:spcBef>
                <a:spcPts val="0"/>
              </a:spcBef>
              <a:spcAft>
                <a:spcPts val="600"/>
              </a:spcAft>
              <a:buFont typeface="Arial" panose="020B0604020202020204" pitchFamily="34" charset="0"/>
              <a:buChar char="•"/>
            </a:pPr>
            <a:r>
              <a:rPr lang="en-US" sz="4400" dirty="0">
                <a:solidFill>
                  <a:schemeClr val="tx1">
                    <a:lumMod val="65000"/>
                    <a:lumOff val="35000"/>
                  </a:schemeClr>
                </a:solidFill>
                <a:latin typeface="Helvetica" panose="020B0604020202020204" pitchFamily="34" charset="0"/>
                <a:cs typeface="Helvetica" panose="020B0604020202020204" pitchFamily="34" charset="0"/>
              </a:rPr>
              <a:t>See </a:t>
            </a:r>
            <a:r>
              <a:rPr lang="en-US" sz="4400" dirty="0">
                <a:solidFill>
                  <a:schemeClr val="tx1">
                    <a:lumMod val="65000"/>
                    <a:lumOff val="35000"/>
                  </a:schemeClr>
                </a:solidFill>
                <a:latin typeface="Helvetica" panose="020B0604020202020204" pitchFamily="34" charset="0"/>
                <a:cs typeface="Helvetica" panose="020B0604020202020204" pitchFamily="34" charset="0"/>
                <a:hlinkClick r:id="rId3"/>
              </a:rPr>
              <a:t>August Action</a:t>
            </a:r>
            <a:r>
              <a:rPr lang="en-US" sz="4400" dirty="0">
                <a:solidFill>
                  <a:schemeClr val="tx1">
                    <a:lumMod val="65000"/>
                    <a:lumOff val="35000"/>
                  </a:schemeClr>
                </a:solidFill>
                <a:latin typeface="Helvetica" panose="020B0604020202020204" pitchFamily="34" charset="0"/>
                <a:cs typeface="Helvetica" panose="020B0604020202020204" pitchFamily="34" charset="0"/>
              </a:rPr>
              <a:t> for more details and contact Jos Linn (</a:t>
            </a:r>
            <a:r>
              <a:rPr lang="en-US" sz="4400" dirty="0">
                <a:solidFill>
                  <a:schemeClr val="tx1">
                    <a:lumMod val="65000"/>
                    <a:lumOff val="35000"/>
                  </a:schemeClr>
                </a:solidFill>
                <a:latin typeface="Helvetica" panose="020B0604020202020204" pitchFamily="34" charset="0"/>
                <a:cs typeface="Helvetica" panose="020B0604020202020204" pitchFamily="34" charset="0"/>
                <a:hlinkClick r:id="rId4"/>
              </a:rPr>
              <a:t>jlinn@results.org</a:t>
            </a:r>
            <a:r>
              <a:rPr lang="en-US" sz="4400" dirty="0">
                <a:solidFill>
                  <a:schemeClr val="tx1">
                    <a:lumMod val="65000"/>
                    <a:lumOff val="35000"/>
                  </a:schemeClr>
                </a:solidFill>
                <a:latin typeface="Helvetica" panose="020B0604020202020204" pitchFamily="34" charset="0"/>
                <a:cs typeface="Helvetica" panose="020B0604020202020204" pitchFamily="34" charset="0"/>
              </a:rPr>
              <a:t>) for coaching and questions</a:t>
            </a:r>
          </a:p>
          <a:p>
            <a:pPr fontAlgn="base">
              <a:lnSpc>
                <a:spcPct val="134000"/>
              </a:lnSpc>
              <a:spcBef>
                <a:spcPts val="0"/>
              </a:spcBef>
              <a:spcAft>
                <a:spcPts val="600"/>
              </a:spcAft>
              <a:buFont typeface="Arial" panose="020B0604020202020204" pitchFamily="34" charset="0"/>
              <a:buChar char="•"/>
            </a:pPr>
            <a:r>
              <a:rPr lang="en-US" sz="4400" b="1" dirty="0">
                <a:solidFill>
                  <a:schemeClr val="tx1">
                    <a:lumMod val="65000"/>
                    <a:lumOff val="35000"/>
                  </a:schemeClr>
                </a:solidFill>
                <a:latin typeface="Helvetica" panose="020B0604020202020204" pitchFamily="34" charset="0"/>
                <a:cs typeface="Helvetica" panose="020B0604020202020204" pitchFamily="34" charset="0"/>
              </a:rPr>
              <a:t>September preview: </a:t>
            </a:r>
            <a:r>
              <a:rPr lang="en-US" sz="4400" dirty="0">
                <a:solidFill>
                  <a:schemeClr val="tx1">
                    <a:lumMod val="65000"/>
                    <a:lumOff val="35000"/>
                  </a:schemeClr>
                </a:solidFill>
                <a:latin typeface="Helvetica" panose="020B0604020202020204" pitchFamily="34" charset="0"/>
                <a:cs typeface="Helvetica" panose="020B0604020202020204" pitchFamily="34" charset="0"/>
              </a:rPr>
              <a:t>Generate media around the 2018 Census poverty day release. September webinar will be Tuesday September 10 at 8:00pm ET, the day the data is released.</a:t>
            </a:r>
            <a:endParaRPr lang="en-US" dirty="0"/>
          </a:p>
        </p:txBody>
      </p:sp>
    </p:spTree>
    <p:extLst>
      <p:ext uri="{BB962C8B-B14F-4D97-AF65-F5344CB8AC3E}">
        <p14:creationId xmlns:p14="http://schemas.microsoft.com/office/powerpoint/2010/main" val="2748839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16</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117020"/>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chemeClr val="accent2"/>
                </a:solidFill>
                <a:latin typeface="Helvetica" panose="020B0604020202020204" pitchFamily="34" charset="0"/>
                <a:ea typeface="ＭＳ Ｐゴシック" charset="0"/>
                <a:cs typeface="Helvetica" panose="020B0604020202020204" pitchFamily="34" charset="0"/>
              </a:rPr>
              <a:t>Get those meetings in August!</a:t>
            </a:r>
            <a:endParaRPr lang="en-US" sz="24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02889" y="1021402"/>
            <a:ext cx="8283911" cy="5026974"/>
          </a:xfrm>
        </p:spPr>
        <p:txBody>
          <a:bodyPr vert="horz" lIns="91440" tIns="45720" rIns="91440" bIns="45720" rtlCol="0" anchor="t">
            <a:normAutofit fontScale="92500" lnSpcReduction="10000"/>
          </a:bodyPr>
          <a:lstStyle/>
          <a:p>
            <a:pPr fontAlgn="base">
              <a:lnSpc>
                <a:spcPct val="114000"/>
              </a:lnSpc>
              <a:spcBef>
                <a:spcPts val="0"/>
              </a:spcBef>
              <a:spcAft>
                <a:spcPts val="1300"/>
              </a:spcAft>
            </a:pPr>
            <a:r>
              <a:rPr lang="en-US" sz="3600" dirty="0">
                <a:solidFill>
                  <a:schemeClr val="tx1">
                    <a:lumMod val="65000"/>
                    <a:lumOff val="35000"/>
                  </a:schemeClr>
                </a:solidFill>
              </a:rPr>
              <a:t>Congress is on recess until Sept. 6. It's called a "work period".</a:t>
            </a:r>
            <a:endParaRPr lang="en-US" sz="3600" dirty="0">
              <a:solidFill>
                <a:schemeClr val="tx1">
                  <a:lumMod val="65000"/>
                  <a:lumOff val="35000"/>
                </a:schemeClr>
              </a:solidFill>
              <a:latin typeface="Helvetica" panose="020B0604020202020204" pitchFamily="34" charset="0"/>
              <a:cs typeface="Helvetica" panose="020B0604020202020204" pitchFamily="34" charset="0"/>
            </a:endParaRPr>
          </a:p>
          <a:p>
            <a:pPr fontAlgn="base">
              <a:lnSpc>
                <a:spcPct val="114000"/>
              </a:lnSpc>
              <a:spcBef>
                <a:spcPts val="0"/>
              </a:spcBef>
              <a:spcAft>
                <a:spcPts val="1300"/>
              </a:spcAft>
            </a:pPr>
            <a:r>
              <a:rPr lang="en-US" sz="3600" dirty="0">
                <a:solidFill>
                  <a:schemeClr val="tx1">
                    <a:lumMod val="65000"/>
                    <a:lumOff val="35000"/>
                  </a:schemeClr>
                </a:solidFill>
              </a:rPr>
              <a:t>Schedule meetings and attend town halls to discuss our issues.</a:t>
            </a:r>
          </a:p>
          <a:p>
            <a:pPr fontAlgn="base">
              <a:lnSpc>
                <a:spcPct val="114000"/>
              </a:lnSpc>
              <a:spcBef>
                <a:spcPts val="0"/>
              </a:spcBef>
              <a:spcAft>
                <a:spcPts val="1300"/>
              </a:spcAft>
            </a:pPr>
            <a:r>
              <a:rPr lang="en-US" sz="3600" dirty="0">
                <a:solidFill>
                  <a:schemeClr val="tx1">
                    <a:lumMod val="65000"/>
                    <a:lumOff val="35000"/>
                  </a:schemeClr>
                </a:solidFill>
              </a:rPr>
              <a:t>Follow up with DC aides afterward.</a:t>
            </a:r>
            <a:endParaRPr lang="en-US" sz="3600" dirty="0">
              <a:solidFill>
                <a:schemeClr val="tx1">
                  <a:lumMod val="65000"/>
                  <a:lumOff val="35000"/>
                </a:schemeClr>
              </a:solidFill>
              <a:latin typeface="Helvetica" panose="020B0604020202020204" pitchFamily="34" charset="0"/>
              <a:cs typeface="Helvetica" panose="020B0604020202020204" pitchFamily="34" charset="0"/>
            </a:endParaRPr>
          </a:p>
          <a:p>
            <a:pPr fontAlgn="base">
              <a:lnSpc>
                <a:spcPct val="114000"/>
              </a:lnSpc>
              <a:spcBef>
                <a:spcPts val="0"/>
              </a:spcBef>
              <a:spcAft>
                <a:spcPts val="1300"/>
              </a:spcAft>
            </a:pPr>
            <a:r>
              <a:rPr lang="en-US" sz="3600" dirty="0"/>
              <a:t>Find resources on our </a:t>
            </a:r>
            <a:r>
              <a:rPr lang="en-US" sz="3600" dirty="0">
                <a:hlinkClick r:id="rId3"/>
              </a:rPr>
              <a:t>Monthly Actions </a:t>
            </a:r>
            <a:r>
              <a:rPr lang="en-US" sz="3600" dirty="0"/>
              <a:t>and </a:t>
            </a:r>
            <a:r>
              <a:rPr lang="en-US" sz="3600" dirty="0">
                <a:hlinkClick r:id="rId4"/>
              </a:rPr>
              <a:t>Lobbying</a:t>
            </a:r>
            <a:r>
              <a:rPr lang="en-US" sz="3600" dirty="0"/>
              <a:t> pages under "Current Volunteers".</a:t>
            </a:r>
          </a:p>
        </p:txBody>
      </p:sp>
    </p:spTree>
    <p:extLst>
      <p:ext uri="{BB962C8B-B14F-4D97-AF65-F5344CB8AC3E}">
        <p14:creationId xmlns:p14="http://schemas.microsoft.com/office/powerpoint/2010/main" val="1406376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17</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02889" y="831832"/>
            <a:ext cx="8283911" cy="5216544"/>
          </a:xfrm>
        </p:spPr>
        <p:txBody>
          <a:bodyPr>
            <a:normAutofit/>
          </a:bodyPr>
          <a:lstStyle/>
          <a:p>
            <a:pPr marL="0" indent="0" algn="ctr" fontAlgn="base">
              <a:lnSpc>
                <a:spcPct val="114000"/>
              </a:lnSpc>
              <a:spcBef>
                <a:spcPts val="0"/>
              </a:spcBef>
              <a:spcAft>
                <a:spcPts val="600"/>
              </a:spcAft>
              <a:buNone/>
            </a:pPr>
            <a:r>
              <a:rPr lang="en-US" sz="6500" dirty="0">
                <a:solidFill>
                  <a:schemeClr val="tx1">
                    <a:lumMod val="65000"/>
                    <a:lumOff val="35000"/>
                  </a:schemeClr>
                </a:solidFill>
                <a:latin typeface="Helvetica" panose="020B0604020202020204" pitchFamily="34" charset="0"/>
                <a:cs typeface="Helvetica" panose="020B0604020202020204" pitchFamily="34" charset="0"/>
              </a:rPr>
              <a:t>Let’s take the congressional recess quiz!</a:t>
            </a:r>
            <a:endParaRPr lang="en-US" sz="6500" dirty="0"/>
          </a:p>
        </p:txBody>
      </p:sp>
    </p:spTree>
    <p:extLst>
      <p:ext uri="{BB962C8B-B14F-4D97-AF65-F5344CB8AC3E}">
        <p14:creationId xmlns:p14="http://schemas.microsoft.com/office/powerpoint/2010/main" val="4071592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p:txBody>
          <a:bodyPr/>
          <a:lstStyle/>
          <a:p>
            <a:fld id="{CB84E56B-342A-4DC0-9920-D07A8AAB6938}" type="slidenum">
              <a:rPr lang="en-US"/>
              <a:pPr/>
              <a:t>18</a:t>
            </a:fld>
            <a:endParaRPr lang="en-US" dirty="0"/>
          </a:p>
        </p:txBody>
      </p:sp>
      <p:pic>
        <p:nvPicPr>
          <p:cNvPr id="2" name="Picture 1">
            <a:extLst>
              <a:ext uri="{FF2B5EF4-FFF2-40B4-BE49-F238E27FC236}">
                <a16:creationId xmlns:a16="http://schemas.microsoft.com/office/drawing/2014/main" id="{2CC34EBC-BCEA-4D57-9AF2-7687D3F4D67D}"/>
              </a:ext>
            </a:extLst>
          </p:cNvPr>
          <p:cNvPicPr>
            <a:picLocks noChangeAspect="1"/>
          </p:cNvPicPr>
          <p:nvPr/>
        </p:nvPicPr>
        <p:blipFill>
          <a:blip r:embed="rId3"/>
          <a:stretch>
            <a:fillRect/>
          </a:stretch>
        </p:blipFill>
        <p:spPr>
          <a:xfrm>
            <a:off x="2600325" y="1660216"/>
            <a:ext cx="3943350" cy="4324350"/>
          </a:xfrm>
          <a:prstGeom prst="rect">
            <a:avLst/>
          </a:prstGeom>
        </p:spPr>
      </p:pic>
      <p:sp>
        <p:nvSpPr>
          <p:cNvPr id="7" name="TextBox 6">
            <a:extLst>
              <a:ext uri="{FF2B5EF4-FFF2-40B4-BE49-F238E27FC236}">
                <a16:creationId xmlns:a16="http://schemas.microsoft.com/office/drawing/2014/main" id="{3EA2650F-11C6-4FEC-A049-38103ADFF0EC}"/>
              </a:ext>
            </a:extLst>
          </p:cNvPr>
          <p:cNvSpPr txBox="1"/>
          <p:nvPr/>
        </p:nvSpPr>
        <p:spPr>
          <a:xfrm>
            <a:off x="243147" y="182562"/>
            <a:ext cx="8657705" cy="2554545"/>
          </a:xfrm>
          <a:prstGeom prst="rect">
            <a:avLst/>
          </a:prstGeom>
          <a:noFill/>
        </p:spPr>
        <p:txBody>
          <a:bodyPr wrap="square" rtlCol="0">
            <a:spAutoFit/>
          </a:bodyPr>
          <a:lstStyle/>
          <a:p>
            <a:pPr algn="ctr"/>
            <a:r>
              <a:rPr lang="en-US" sz="4000" b="1" dirty="0">
                <a:solidFill>
                  <a:schemeClr val="tx2"/>
                </a:solidFill>
                <a:latin typeface="Helvetica" panose="020B0604020202020204" pitchFamily="34" charset="0"/>
                <a:cs typeface="Helvetica" panose="020B0604020202020204" pitchFamily="34" charset="0"/>
              </a:rPr>
              <a:t>Willie Dickerson</a:t>
            </a:r>
          </a:p>
          <a:p>
            <a:pPr algn="ctr"/>
            <a:r>
              <a:rPr lang="en-US" sz="2400" b="1" dirty="0">
                <a:solidFill>
                  <a:schemeClr val="tx2"/>
                </a:solidFill>
                <a:latin typeface="Helvetica" panose="020B0604020202020204" pitchFamily="34" charset="0"/>
                <a:cs typeface="Helvetica" panose="020B0604020202020204" pitchFamily="34" charset="0"/>
              </a:rPr>
              <a:t>2019 Cameron Duncan Media Award Winner</a:t>
            </a:r>
          </a:p>
          <a:p>
            <a:pPr algn="ctr"/>
            <a:r>
              <a:rPr lang="en-US" sz="2400" dirty="0">
                <a:solidFill>
                  <a:schemeClr val="tx2"/>
                </a:solidFill>
                <a:latin typeface="Helvetica" panose="020B0604020202020204" pitchFamily="34" charset="0"/>
                <a:cs typeface="Helvetica" panose="020B0604020202020204" pitchFamily="34" charset="0"/>
              </a:rPr>
              <a:t>RESULTS Snohomish, WA</a:t>
            </a:r>
          </a:p>
          <a:p>
            <a:pPr algn="ctr"/>
            <a:endParaRPr lang="en-US" sz="3200" b="1" i="1" dirty="0">
              <a:solidFill>
                <a:schemeClr val="tx2"/>
              </a:solidFill>
              <a:latin typeface="Helvetica" panose="020B0604020202020204" pitchFamily="34" charset="0"/>
              <a:cs typeface="Helvetica" panose="020B0604020202020204" pitchFamily="34" charset="0"/>
            </a:endParaRPr>
          </a:p>
          <a:p>
            <a:pPr algn="ctr"/>
            <a:endParaRPr lang="en-US" sz="4000" i="1" u="sng" dirty="0"/>
          </a:p>
        </p:txBody>
      </p:sp>
    </p:spTree>
    <p:extLst>
      <p:ext uri="{BB962C8B-B14F-4D97-AF65-F5344CB8AC3E}">
        <p14:creationId xmlns:p14="http://schemas.microsoft.com/office/powerpoint/2010/main" val="819565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EA2650F-11C6-4FEC-A049-38103ADFF0EC}"/>
              </a:ext>
            </a:extLst>
          </p:cNvPr>
          <p:cNvSpPr txBox="1"/>
          <p:nvPr/>
        </p:nvSpPr>
        <p:spPr>
          <a:xfrm>
            <a:off x="4907571" y="1069584"/>
            <a:ext cx="3969729" cy="3883416"/>
          </a:xfrm>
          <a:prstGeom prst="rect">
            <a:avLst/>
          </a:prstGeom>
        </p:spPr>
        <p:txBody>
          <a:bodyPr vert="horz" lIns="91440" tIns="45720" rIns="91440" bIns="45720" rtlCol="0" anchor="b">
            <a:normAutofit fontScale="85000" lnSpcReduction="20000"/>
          </a:bodyPr>
          <a:lstStyle/>
          <a:p>
            <a:pPr defTabSz="914400">
              <a:lnSpc>
                <a:spcPct val="90000"/>
              </a:lnSpc>
              <a:spcBef>
                <a:spcPct val="0"/>
              </a:spcBef>
              <a:spcAft>
                <a:spcPts val="600"/>
              </a:spcAft>
            </a:pPr>
            <a:endParaRPr lang="en-US" sz="3600" b="1" dirty="0">
              <a:latin typeface="+mj-lt"/>
              <a:ea typeface="+mj-ea"/>
              <a:cs typeface="+mj-cs"/>
            </a:endParaRPr>
          </a:p>
          <a:p>
            <a:pPr defTabSz="914400">
              <a:lnSpc>
                <a:spcPct val="134000"/>
              </a:lnSpc>
              <a:spcBef>
                <a:spcPct val="0"/>
              </a:spcBef>
              <a:spcAft>
                <a:spcPts val="600"/>
              </a:spcAft>
            </a:pPr>
            <a:r>
              <a:rPr lang="en-US" sz="3600" dirty="0">
                <a:latin typeface="Helvetica" panose="020B0604020202020204" pitchFamily="34" charset="0"/>
                <a:ea typeface="+mj-ea"/>
                <a:cs typeface="Helvetica" panose="020B0604020202020204" pitchFamily="34" charset="0"/>
              </a:rPr>
              <a:t>Special Announcement from </a:t>
            </a:r>
          </a:p>
          <a:p>
            <a:pPr defTabSz="914400">
              <a:lnSpc>
                <a:spcPct val="134000"/>
              </a:lnSpc>
              <a:spcBef>
                <a:spcPct val="0"/>
              </a:spcBef>
              <a:spcAft>
                <a:spcPts val="600"/>
              </a:spcAft>
            </a:pPr>
            <a:r>
              <a:rPr lang="en-US" sz="3600" b="1" dirty="0">
                <a:latin typeface="Helvetica" panose="020B0604020202020204" pitchFamily="34" charset="0"/>
                <a:ea typeface="+mj-ea"/>
                <a:cs typeface="Helvetica" panose="020B0604020202020204" pitchFamily="34" charset="0"/>
              </a:rPr>
              <a:t>Qiana Torregano</a:t>
            </a:r>
          </a:p>
          <a:p>
            <a:pPr defTabSz="914400">
              <a:lnSpc>
                <a:spcPct val="134000"/>
              </a:lnSpc>
              <a:spcBef>
                <a:spcPct val="0"/>
              </a:spcBef>
              <a:spcAft>
                <a:spcPts val="600"/>
              </a:spcAft>
            </a:pPr>
            <a:r>
              <a:rPr lang="en-US" sz="2900" dirty="0">
                <a:latin typeface="Helvetica" panose="020B0604020202020204" pitchFamily="34" charset="0"/>
                <a:ea typeface="+mj-ea"/>
                <a:cs typeface="Helvetica" panose="020B0604020202020204" pitchFamily="34" charset="0"/>
              </a:rPr>
              <a:t>RESULTS Grassroots Board Member, RESULTS New Orleans</a:t>
            </a:r>
            <a:endParaRPr lang="en-US" sz="2900" b="1" i="1" dirty="0">
              <a:latin typeface="Helvetica" panose="020B0604020202020204" pitchFamily="34" charset="0"/>
              <a:ea typeface="+mj-ea"/>
              <a:cs typeface="Helvetica" panose="020B0604020202020204" pitchFamily="34" charset="0"/>
            </a:endParaRPr>
          </a:p>
          <a:p>
            <a:pPr defTabSz="914400">
              <a:lnSpc>
                <a:spcPct val="90000"/>
              </a:lnSpc>
              <a:spcBef>
                <a:spcPct val="0"/>
              </a:spcBef>
              <a:spcAft>
                <a:spcPts val="600"/>
              </a:spcAft>
            </a:pPr>
            <a:endParaRPr lang="en-US" sz="2900" i="1" u="sng" dirty="0">
              <a:latin typeface="+mj-lt"/>
              <a:ea typeface="+mj-ea"/>
              <a:cs typeface="+mj-cs"/>
            </a:endParaRP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A93986D-3392-4E8E-A862-A814E4534B4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 y="10"/>
            <a:ext cx="4518095"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6" name="Slide Number Placeholder 3">
            <a:extLst>
              <a:ext uri="{FF2B5EF4-FFF2-40B4-BE49-F238E27FC236}">
                <a16:creationId xmlns:a16="http://schemas.microsoft.com/office/drawing/2014/main" id="{FB3A7F21-B68F-4AD7-B209-65250402ACF4}"/>
              </a:ext>
            </a:extLst>
          </p:cNvPr>
          <p:cNvSpPr>
            <a:spLocks noGrp="1"/>
          </p:cNvSpPr>
          <p:nvPr>
            <p:ph type="sldNum" sz="quarter" idx="4"/>
          </p:nvPr>
        </p:nvSpPr>
        <p:spPr>
          <a:xfrm>
            <a:off x="0" y="-6350"/>
            <a:ext cx="457200" cy="365125"/>
          </a:xfrm>
        </p:spPr>
        <p:txBody>
          <a:bodyPr/>
          <a:lstStyle/>
          <a:p>
            <a:fld id="{CB84E56B-342A-4DC0-9920-D07A8AAB6938}" type="slidenum">
              <a:rPr lang="en-US" smtClean="0"/>
              <a:t>19</a:t>
            </a:fld>
            <a:endParaRPr lang="en-US" dirty="0"/>
          </a:p>
        </p:txBody>
      </p:sp>
    </p:spTree>
    <p:extLst>
      <p:ext uri="{BB962C8B-B14F-4D97-AF65-F5344CB8AC3E}">
        <p14:creationId xmlns:p14="http://schemas.microsoft.com/office/powerpoint/2010/main" val="19204410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1" name="Slide Number Placeholder 6"/>
          <p:cNvSpPr>
            <a:spLocks noGrp="1"/>
          </p:cNvSpPr>
          <p:nvPr>
            <p:ph type="sldNum" sz="quarter" idx="4294967295"/>
          </p:nvPr>
        </p:nvSpPr>
        <p:spPr bwMode="auto">
          <a:xfrm>
            <a:off x="8194857" y="6356350"/>
            <a:ext cx="469082"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Font typeface="Arial" charset="0"/>
              <a:buChar char="•"/>
              <a:defRPr sz="3200">
                <a:solidFill>
                  <a:srgbClr val="58585B"/>
                </a:solidFill>
                <a:latin typeface="Helvetica" charset="0"/>
              </a:defRPr>
            </a:lvl1pPr>
            <a:lvl2pPr marL="742950" indent="-285750">
              <a:spcBef>
                <a:spcPct val="20000"/>
              </a:spcBef>
              <a:buFont typeface="Courier New" pitchFamily="49" charset="0"/>
              <a:buChar char="o"/>
              <a:defRPr sz="2800">
                <a:solidFill>
                  <a:srgbClr val="58585B"/>
                </a:solidFill>
                <a:latin typeface="Helvetica" charset="0"/>
              </a:defRPr>
            </a:lvl2pPr>
            <a:lvl3pPr marL="1143000" indent="-228600">
              <a:spcBef>
                <a:spcPct val="20000"/>
              </a:spcBef>
              <a:buFont typeface="Arial" charset="0"/>
              <a:buChar char="•"/>
              <a:defRPr sz="2400">
                <a:solidFill>
                  <a:srgbClr val="58585B"/>
                </a:solidFill>
                <a:latin typeface="Helvetica" charset="0"/>
              </a:defRPr>
            </a:lvl3pPr>
            <a:lvl4pPr marL="1600200" indent="-228600">
              <a:spcBef>
                <a:spcPct val="20000"/>
              </a:spcBef>
              <a:buFont typeface="Courier New" pitchFamily="49" charset="0"/>
              <a:buChar char="o"/>
              <a:defRPr sz="2000">
                <a:solidFill>
                  <a:srgbClr val="58585B"/>
                </a:solidFill>
                <a:latin typeface="Helvetica" charset="0"/>
              </a:defRPr>
            </a:lvl4pPr>
            <a:lvl5pPr marL="2057400" indent="-228600">
              <a:spcBef>
                <a:spcPct val="20000"/>
              </a:spcBef>
              <a:buFont typeface="Arial" charset="0"/>
              <a:buChar char="•"/>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Helvetica" charset="0"/>
              </a:defRPr>
            </a:lvl9pPr>
          </a:lstStyle>
          <a:p>
            <a:pPr algn="r" defTabSz="914400">
              <a:spcBef>
                <a:spcPts val="0"/>
              </a:spcBef>
              <a:spcAft>
                <a:spcPts val="600"/>
              </a:spcAft>
              <a:buNone/>
              <a:defRPr/>
            </a:pPr>
            <a:fld id="{0C2F3EF4-838E-4AE3-99FF-7D32A336DC45}" type="slidenum">
              <a:rPr lang="en-US" altLang="en-US" sz="1200" b="0" smtClean="0">
                <a:solidFill>
                  <a:srgbClr val="FFFFFF"/>
                </a:solidFill>
                <a:latin typeface="Calibri" panose="020F0502020204030204"/>
                <a:cs typeface="+mn-cs"/>
              </a:rPr>
              <a:pPr algn="r" defTabSz="914400">
                <a:spcBef>
                  <a:spcPts val="0"/>
                </a:spcBef>
                <a:spcAft>
                  <a:spcPts val="600"/>
                </a:spcAft>
                <a:buNone/>
                <a:defRPr/>
              </a:pPr>
              <a:t>2</a:t>
            </a:fld>
            <a:endParaRPr lang="en-US" altLang="en-US" sz="1200" b="0" dirty="0">
              <a:solidFill>
                <a:srgbClr val="FFFFFF"/>
              </a:solidFill>
              <a:latin typeface="Calibri" panose="020F0502020204030204"/>
              <a:cs typeface="+mn-cs"/>
            </a:endParaRPr>
          </a:p>
        </p:txBody>
      </p:sp>
      <p:pic>
        <p:nvPicPr>
          <p:cNvPr id="2" name="Picture 1">
            <a:extLst>
              <a:ext uri="{FF2B5EF4-FFF2-40B4-BE49-F238E27FC236}">
                <a16:creationId xmlns:a16="http://schemas.microsoft.com/office/drawing/2014/main" id="{B5D17FDB-175B-4CF9-8275-349C57AC0D3A}"/>
              </a:ext>
            </a:extLst>
          </p:cNvPr>
          <p:cNvPicPr>
            <a:picLocks noChangeAspect="1"/>
          </p:cNvPicPr>
          <p:nvPr/>
        </p:nvPicPr>
        <p:blipFill>
          <a:blip r:embed="rId3"/>
          <a:stretch>
            <a:fillRect/>
          </a:stretch>
        </p:blipFill>
        <p:spPr>
          <a:xfrm>
            <a:off x="2532428" y="536714"/>
            <a:ext cx="4079143" cy="5518840"/>
          </a:xfrm>
          <a:prstGeom prst="rect">
            <a:avLst/>
          </a:prstGeom>
        </p:spPr>
      </p:pic>
      <p:sp>
        <p:nvSpPr>
          <p:cNvPr id="12" name="TextBox 11">
            <a:extLst>
              <a:ext uri="{FF2B5EF4-FFF2-40B4-BE49-F238E27FC236}">
                <a16:creationId xmlns:a16="http://schemas.microsoft.com/office/drawing/2014/main" id="{E2D56B90-DEC3-468B-A60F-B8C715FEFC38}"/>
              </a:ext>
            </a:extLst>
          </p:cNvPr>
          <p:cNvSpPr txBox="1"/>
          <p:nvPr/>
        </p:nvSpPr>
        <p:spPr>
          <a:xfrm>
            <a:off x="228600" y="140726"/>
            <a:ext cx="8657705" cy="1477328"/>
          </a:xfrm>
          <a:prstGeom prst="rect">
            <a:avLst/>
          </a:prstGeom>
          <a:noFill/>
        </p:spPr>
        <p:txBody>
          <a:bodyPr wrap="square" rtlCol="0">
            <a:spAutoFit/>
          </a:bodyPr>
          <a:lstStyle/>
          <a:p>
            <a:pPr algn="ctr"/>
            <a:r>
              <a:rPr lang="en-US" sz="5000" b="1" dirty="0">
                <a:solidFill>
                  <a:schemeClr val="tx2"/>
                </a:solidFill>
                <a:latin typeface="Helvetica" panose="020B0604020202020204" pitchFamily="34" charset="0"/>
                <a:cs typeface="Helvetica" panose="020B0604020202020204" pitchFamily="34" charset="0"/>
              </a:rPr>
              <a:t>Welcome!</a:t>
            </a:r>
          </a:p>
          <a:p>
            <a:pPr algn="ctr"/>
            <a:endParaRPr lang="en-US" sz="4000" i="1" u="sng" dirty="0"/>
          </a:p>
        </p:txBody>
      </p:sp>
      <p:sp>
        <p:nvSpPr>
          <p:cNvPr id="5" name="Slide Number Placeholder 3">
            <a:extLst>
              <a:ext uri="{FF2B5EF4-FFF2-40B4-BE49-F238E27FC236}">
                <a16:creationId xmlns:a16="http://schemas.microsoft.com/office/drawing/2014/main" id="{FFCC06FF-CA4D-444E-B4CE-B0A75BF8AA49}"/>
              </a:ext>
            </a:extLst>
          </p:cNvPr>
          <p:cNvSpPr>
            <a:spLocks noGrp="1"/>
          </p:cNvSpPr>
          <p:nvPr>
            <p:ph type="sldNum" sz="quarter" idx="4"/>
          </p:nvPr>
        </p:nvSpPr>
        <p:spPr>
          <a:xfrm>
            <a:off x="0" y="-6350"/>
            <a:ext cx="457200" cy="365125"/>
          </a:xfrm>
        </p:spPr>
        <p:txBody>
          <a:bodyPr/>
          <a:lstStyle/>
          <a:p>
            <a:fld id="{CB84E56B-342A-4DC0-9920-D07A8AAB6938}" type="slidenum">
              <a:rPr lang="en-US" smtClean="0"/>
              <a:t>2</a:t>
            </a:fld>
            <a:endParaRPr lang="en-US" dirty="0"/>
          </a:p>
        </p:txBody>
      </p:sp>
    </p:spTree>
    <p:extLst>
      <p:ext uri="{BB962C8B-B14F-4D97-AF65-F5344CB8AC3E}">
        <p14:creationId xmlns:p14="http://schemas.microsoft.com/office/powerpoint/2010/main" val="1775498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20</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229504"/>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chemeClr val="accent2"/>
                </a:solidFill>
                <a:latin typeface="Helvetica" panose="020B0604020202020204" pitchFamily="34" charset="0"/>
                <a:ea typeface="ＭＳ Ｐゴシック" charset="0"/>
                <a:cs typeface="Helvetica" panose="020B0604020202020204" pitchFamily="34" charset="0"/>
              </a:rPr>
              <a:t>Important Dates</a:t>
            </a:r>
            <a:endParaRPr lang="en-US" sz="24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25190" y="1206759"/>
            <a:ext cx="8283911" cy="4796630"/>
          </a:xfrm>
        </p:spPr>
        <p:txBody>
          <a:bodyPr vert="horz" lIns="91440" tIns="45720" rIns="91440" bIns="45720" rtlCol="0" anchor="t">
            <a:normAutofit/>
          </a:bodyPr>
          <a:lstStyle/>
          <a:p>
            <a:pPr fontAlgn="base">
              <a:lnSpc>
                <a:spcPct val="134000"/>
              </a:lnSpc>
              <a:spcBef>
                <a:spcPts val="0"/>
              </a:spcBef>
              <a:spcAft>
                <a:spcPts val="600"/>
              </a:spcAft>
            </a:pPr>
            <a:r>
              <a:rPr lang="en-US" sz="2400" dirty="0"/>
              <a:t>Aug. 21, 8:30 pm ET: Webinar:</a:t>
            </a:r>
            <a:r>
              <a:rPr lang="en-US" sz="2400" dirty="0">
                <a:solidFill>
                  <a:srgbClr val="C00000"/>
                </a:solidFill>
              </a:rPr>
              <a:t> "Wow, I got published!": Making Media a Transformational Experience.</a:t>
            </a:r>
          </a:p>
          <a:p>
            <a:pPr fontAlgn="base">
              <a:lnSpc>
                <a:spcPct val="134000"/>
              </a:lnSpc>
              <a:spcBef>
                <a:spcPts val="0"/>
              </a:spcBef>
              <a:spcAft>
                <a:spcPts val="600"/>
              </a:spcAft>
            </a:pPr>
            <a:r>
              <a:rPr lang="en-US" sz="2400" dirty="0">
                <a:solidFill>
                  <a:schemeClr val="tx1">
                    <a:lumMod val="65000"/>
                    <a:lumOff val="35000"/>
                  </a:schemeClr>
                </a:solidFill>
              </a:rPr>
              <a:t>Sept.19 at 8:30 pm ET. </a:t>
            </a:r>
            <a:r>
              <a:rPr lang="en-US" sz="2400" dirty="0"/>
              <a:t>Webinar:</a:t>
            </a:r>
            <a:r>
              <a:rPr lang="en-US" sz="2400" dirty="0">
                <a:solidFill>
                  <a:srgbClr val="58585B"/>
                </a:solidFill>
              </a:rPr>
              <a:t> </a:t>
            </a:r>
            <a:r>
              <a:rPr lang="en-US" sz="2400" dirty="0">
                <a:solidFill>
                  <a:srgbClr val="C00000"/>
                </a:solidFill>
              </a:rPr>
              <a:t>"Wow I got published" </a:t>
            </a:r>
            <a:r>
              <a:rPr lang="en-US" sz="2400" dirty="0">
                <a:solidFill>
                  <a:srgbClr val="58585B"/>
                </a:solidFill>
              </a:rPr>
              <a:t>repeated.</a:t>
            </a:r>
            <a:endParaRPr lang="en-US" sz="2400" dirty="0">
              <a:solidFill>
                <a:srgbClr val="C00000"/>
              </a:solidFill>
            </a:endParaRPr>
          </a:p>
          <a:p>
            <a:pPr>
              <a:lnSpc>
                <a:spcPct val="134000"/>
              </a:lnSpc>
              <a:spcBef>
                <a:spcPts val="0"/>
              </a:spcBef>
              <a:spcAft>
                <a:spcPts val="600"/>
              </a:spcAft>
            </a:pPr>
            <a:r>
              <a:rPr lang="en-US" sz="2400" dirty="0">
                <a:solidFill>
                  <a:schemeClr val="tx1">
                    <a:lumMod val="65000"/>
                    <a:lumOff val="35000"/>
                  </a:schemeClr>
                </a:solidFill>
              </a:rPr>
              <a:t>September National Webinars: </a:t>
            </a:r>
            <a:endParaRPr lang="en-US" dirty="0">
              <a:solidFill>
                <a:schemeClr val="tx1">
                  <a:lumMod val="65000"/>
                  <a:lumOff val="35000"/>
                </a:schemeClr>
              </a:solidFill>
            </a:endParaRPr>
          </a:p>
          <a:p>
            <a:pPr lvl="1" fontAlgn="base">
              <a:lnSpc>
                <a:spcPct val="134000"/>
              </a:lnSpc>
              <a:spcBef>
                <a:spcPts val="0"/>
              </a:spcBef>
              <a:spcAft>
                <a:spcPts val="600"/>
              </a:spcAft>
            </a:pPr>
            <a:r>
              <a:rPr lang="en-US" sz="2000" dirty="0">
                <a:solidFill>
                  <a:schemeClr val="tx1">
                    <a:lumMod val="65000"/>
                    <a:lumOff val="35000"/>
                  </a:schemeClr>
                </a:solidFill>
              </a:rPr>
              <a:t>US: Tuesday, September 10 at 8pm ET</a:t>
            </a:r>
          </a:p>
          <a:p>
            <a:pPr lvl="1" fontAlgn="base">
              <a:lnSpc>
                <a:spcPct val="134000"/>
              </a:lnSpc>
              <a:spcBef>
                <a:spcPts val="0"/>
              </a:spcBef>
              <a:spcAft>
                <a:spcPts val="600"/>
              </a:spcAft>
            </a:pPr>
            <a:r>
              <a:rPr lang="en-US" sz="2000" dirty="0">
                <a:solidFill>
                  <a:schemeClr val="tx1">
                    <a:lumMod val="65000"/>
                    <a:lumOff val="35000"/>
                  </a:schemeClr>
                </a:solidFill>
              </a:rPr>
              <a:t>Global: Saturday, September 14 at 2pm ET</a:t>
            </a:r>
          </a:p>
          <a:p>
            <a:pPr>
              <a:lnSpc>
                <a:spcPct val="134000"/>
              </a:lnSpc>
              <a:spcBef>
                <a:spcPts val="0"/>
              </a:spcBef>
              <a:spcAft>
                <a:spcPts val="600"/>
              </a:spcAft>
            </a:pPr>
            <a:r>
              <a:rPr lang="en-US" sz="2400" dirty="0">
                <a:solidFill>
                  <a:schemeClr val="tx1">
                    <a:lumMod val="65000"/>
                    <a:lumOff val="35000"/>
                  </a:schemeClr>
                </a:solidFill>
              </a:rPr>
              <a:t>Nov. 2019: Virtual Thanksgiving Feast fundraising</a:t>
            </a:r>
          </a:p>
        </p:txBody>
      </p:sp>
    </p:spTree>
    <p:extLst>
      <p:ext uri="{BB962C8B-B14F-4D97-AF65-F5344CB8AC3E}">
        <p14:creationId xmlns:p14="http://schemas.microsoft.com/office/powerpoint/2010/main" val="2186159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21</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2" name="Rectangle 1"/>
          <p:cNvSpPr/>
          <p:nvPr/>
        </p:nvSpPr>
        <p:spPr>
          <a:xfrm>
            <a:off x="332509" y="623455"/>
            <a:ext cx="8427027" cy="3539430"/>
          </a:xfrm>
          <a:prstGeom prst="rect">
            <a:avLst/>
          </a:prstGeom>
        </p:spPr>
        <p:txBody>
          <a:bodyPr wrap="square">
            <a:spAutoFit/>
          </a:bodyPr>
          <a:lstStyle/>
          <a:p>
            <a:pPr algn="ctr"/>
            <a:endParaRPr lang="en-US" sz="3200" dirty="0">
              <a:latin typeface="Helvetica" panose="020B0604020202020204" pitchFamily="34" charset="0"/>
              <a:cs typeface="Helvetica" panose="020B0604020202020204" pitchFamily="34" charset="0"/>
            </a:endParaRPr>
          </a:p>
          <a:p>
            <a:pPr algn="ctr"/>
            <a:r>
              <a:rPr lang="en-US" sz="3200" dirty="0">
                <a:solidFill>
                  <a:schemeClr val="tx1">
                    <a:lumMod val="65000"/>
                    <a:lumOff val="35000"/>
                  </a:schemeClr>
                </a:solidFill>
                <a:latin typeface="Helvetica" panose="020B0604020202020204" pitchFamily="34" charset="0"/>
                <a:cs typeface="Helvetica" panose="020B0604020202020204" pitchFamily="34" charset="0"/>
              </a:rPr>
              <a:t>Let us know how many joined you today</a:t>
            </a:r>
          </a:p>
          <a:p>
            <a:pPr algn="ctr"/>
            <a:r>
              <a:rPr lang="en-US" sz="3200" dirty="0">
                <a:solidFill>
                  <a:schemeClr val="tx1">
                    <a:lumMod val="65000"/>
                    <a:lumOff val="35000"/>
                  </a:schemeClr>
                </a:solidFill>
                <a:latin typeface="Helvetica" panose="020B0604020202020204" pitchFamily="34" charset="0"/>
                <a:cs typeface="Helvetica" panose="020B0604020202020204" pitchFamily="34" charset="0"/>
              </a:rPr>
              <a:t>directly in the chat box or send to </a:t>
            </a:r>
          </a:p>
          <a:p>
            <a:pPr algn="ctr"/>
            <a:r>
              <a:rPr lang="en-US" sz="3200" b="1" u="sng" dirty="0">
                <a:solidFill>
                  <a:schemeClr val="tx1">
                    <a:lumMod val="65000"/>
                    <a:lumOff val="35000"/>
                  </a:schemeClr>
                </a:solidFill>
                <a:latin typeface="Helvetica" panose="020B0604020202020204" pitchFamily="34" charset="0"/>
                <a:cs typeface="Helvetica" panose="020B0604020202020204" pitchFamily="34" charset="0"/>
              </a:rPr>
              <a:t>Lisa Marchal</a:t>
            </a:r>
          </a:p>
          <a:p>
            <a:pPr algn="ctr"/>
            <a:endParaRPr lang="en-US" sz="3200" b="1" u="sng" dirty="0">
              <a:solidFill>
                <a:schemeClr val="tx1">
                  <a:lumMod val="65000"/>
                  <a:lumOff val="35000"/>
                </a:schemeClr>
              </a:solidFill>
              <a:latin typeface="Helvetica" panose="020B0604020202020204" pitchFamily="34" charset="0"/>
              <a:cs typeface="Helvetica" panose="020B0604020202020204" pitchFamily="34" charset="0"/>
            </a:endParaRPr>
          </a:p>
          <a:p>
            <a:pPr algn="ctr"/>
            <a:r>
              <a:rPr lang="en-US" sz="3200" b="1" dirty="0">
                <a:solidFill>
                  <a:schemeClr val="tx1">
                    <a:lumMod val="65000"/>
                    <a:lumOff val="35000"/>
                  </a:schemeClr>
                </a:solidFill>
                <a:latin typeface="Helvetica" panose="020B0604020202020204" pitchFamily="34" charset="0"/>
                <a:cs typeface="Helvetica" panose="020B0604020202020204" pitchFamily="34" charset="0"/>
              </a:rPr>
              <a:t>lmarchal@results.org</a:t>
            </a:r>
          </a:p>
          <a:p>
            <a:endParaRPr lang="en-US" sz="32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73676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B64CB0-A6A7-45B6-935C-35513492CCC9}"/>
              </a:ext>
            </a:extLst>
          </p:cNvPr>
          <p:cNvSpPr>
            <a:spLocks noGrp="1"/>
          </p:cNvSpPr>
          <p:nvPr>
            <p:ph idx="1"/>
          </p:nvPr>
        </p:nvSpPr>
        <p:spPr>
          <a:xfrm>
            <a:off x="204788" y="1566863"/>
            <a:ext cx="5087937" cy="5003800"/>
          </a:xfrm>
        </p:spPr>
        <p:txBody>
          <a:bodyPr>
            <a:noAutofit/>
          </a:bodyPr>
          <a:lstStyle/>
          <a:p>
            <a:pPr marL="0" indent="0">
              <a:spcBef>
                <a:spcPts val="0"/>
              </a:spcBef>
              <a:spcAft>
                <a:spcPts val="1200"/>
              </a:spcAft>
              <a:buFont typeface="Arial" panose="020B0604020202020204" pitchFamily="34" charset="0"/>
              <a:buNone/>
              <a:defRPr/>
            </a:pPr>
            <a:r>
              <a:rPr lang="en-US" sz="1600" i="1" dirty="0"/>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 </a:t>
            </a:r>
          </a:p>
          <a:p>
            <a:pPr marL="0" indent="0">
              <a:spcBef>
                <a:spcPts val="0"/>
              </a:spcBef>
              <a:spcAft>
                <a:spcPts val="600"/>
              </a:spcAft>
              <a:buFont typeface="Arial" panose="020B0604020202020204" pitchFamily="34" charset="0"/>
              <a:buNone/>
              <a:defRPr/>
            </a:pPr>
            <a:r>
              <a:rPr lang="en-US" sz="1600" i="1" dirty="0"/>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 </a:t>
            </a:r>
          </a:p>
        </p:txBody>
      </p:sp>
      <p:sp>
        <p:nvSpPr>
          <p:cNvPr id="8195" name="TextBox 9">
            <a:extLst>
              <a:ext uri="{FF2B5EF4-FFF2-40B4-BE49-F238E27FC236}">
                <a16:creationId xmlns:a16="http://schemas.microsoft.com/office/drawing/2014/main" id="{5F76010B-8ABD-448F-9B66-6D609781C5FE}"/>
              </a:ext>
            </a:extLst>
          </p:cNvPr>
          <p:cNvSpPr txBox="1">
            <a:spLocks noChangeArrowheads="1"/>
          </p:cNvSpPr>
          <p:nvPr/>
        </p:nvSpPr>
        <p:spPr bwMode="auto">
          <a:xfrm>
            <a:off x="200025" y="180975"/>
            <a:ext cx="87249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altLang="en-US" sz="1600" b="0" i="1" u="none" strike="noStrike" kern="1200" cap="none" spc="0" normalizeH="0" baseline="0" noProof="0" dirty="0">
                <a:ln>
                  <a:noFill/>
                </a:ln>
                <a:solidFill>
                  <a:srgbClr val="58585B"/>
                </a:solidFill>
                <a:effectLst/>
                <a:uLnTx/>
                <a:uFillTx/>
                <a:latin typeface="Helvetica" panose="020B0604020202020204" pitchFamily="34" charset="0"/>
                <a:ea typeface="+mn-ea"/>
                <a:cs typeface="Helvetica" panose="020B0604020202020204" pitchFamily="34" charset="0"/>
              </a:rPr>
              <a:t>RESULTS is a movement of passionate, committed everyday people. Together we use our voices to influence political decisions that will bring an end to poverty. Poverty cannot end as long as oppression exists. We commit to opposing all forms of oppression, including racism, classism, colonialism, white saviorism, sexism, homophobia, transphobia, ableism, xenophobia, and religious discrimination. </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0B09734E-6DB4-4946-9B4F-4B255CE107F9}"/>
              </a:ext>
            </a:extLst>
          </p:cNvPr>
          <p:cNvSpPr txBox="1"/>
          <p:nvPr/>
        </p:nvSpPr>
        <p:spPr>
          <a:xfrm>
            <a:off x="204788" y="4773613"/>
            <a:ext cx="8801100" cy="1600200"/>
          </a:xfrm>
          <a:prstGeom prst="rect">
            <a:avLst/>
          </a:prstGeom>
          <a:noFill/>
        </p:spPr>
        <p:txBody>
          <a:bodyPr>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600" b="0" i="1" u="none" strike="noStrike" kern="1200" cap="none" spc="0" normalizeH="0" baseline="0" noProof="0" dirty="0">
                <a:ln>
                  <a:noFill/>
                </a:ln>
                <a:solidFill>
                  <a:srgbClr val="58585B"/>
                </a:solidFill>
                <a:effectLst/>
                <a:uLnTx/>
                <a:uFillTx/>
                <a:latin typeface="Helvetica"/>
                <a:ea typeface="+mn-ea"/>
                <a:cs typeface="Helvetica"/>
              </a:rPr>
              <a:t>There are no saviors — only partners, advocates, and allies. We agree to help make the RESULTS movement a respectful, inclusive space.</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1" u="none" strike="noStrike" kern="1200" cap="none" spc="0" normalizeH="0" baseline="0" noProof="0" dirty="0">
              <a:ln>
                <a:noFill/>
              </a:ln>
              <a:solidFill>
                <a:srgbClr val="58585B"/>
              </a:solidFill>
              <a:effectLst/>
              <a:uLnTx/>
              <a:uFillTx/>
              <a:latin typeface="Helvetica"/>
              <a:ea typeface="+mn-ea"/>
              <a:cs typeface="Helvetica"/>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58585B"/>
                </a:solidFill>
                <a:effectLst/>
                <a:uLnTx/>
                <a:uFillTx/>
                <a:latin typeface="Helvetica"/>
                <a:ea typeface="+mn-ea"/>
                <a:cs typeface="Helvetica"/>
              </a:rPr>
              <a:t>Find all our anti-oppression resources at: </a:t>
            </a:r>
            <a:r>
              <a:rPr kumimoji="0" lang="en-US" sz="1600" b="0" i="0" u="none" strike="noStrike" kern="1200" cap="none" spc="0" normalizeH="0" baseline="0" noProof="0" dirty="0">
                <a:ln>
                  <a:noFill/>
                </a:ln>
                <a:solidFill>
                  <a:prstClr val="black"/>
                </a:solidFill>
                <a:effectLst/>
                <a:uLnTx/>
                <a:uFillTx/>
                <a:latin typeface="Helvetica"/>
                <a:ea typeface="+mn-lt"/>
                <a:cs typeface="+mn-lt"/>
                <a:hlinkClick r:id="rId3"/>
              </a:rPr>
              <a:t>https://results.org/volunteers/anti-oppression/</a:t>
            </a:r>
            <a:r>
              <a:rPr kumimoji="0" lang="en-US" sz="1600" b="0" i="0" u="none" strike="noStrike" kern="1200" cap="none" spc="0" normalizeH="0" baseline="0" noProof="0" dirty="0">
                <a:ln>
                  <a:noFill/>
                </a:ln>
                <a:solidFill>
                  <a:prstClr val="black"/>
                </a:solidFill>
                <a:effectLst/>
                <a:uLnTx/>
                <a:uFillTx/>
                <a:latin typeface="Helvetica"/>
                <a:ea typeface="+mn-lt"/>
                <a:cs typeface="+mn-lt"/>
              </a:rPr>
              <a:t> </a:t>
            </a:r>
            <a:endParaRPr kumimoji="0" lang="en-US" sz="1600" b="0" i="1" u="none" strike="noStrike" kern="1200" cap="none" spc="0" normalizeH="0" baseline="0" noProof="0" dirty="0">
              <a:ln>
                <a:noFill/>
              </a:ln>
              <a:solidFill>
                <a:prstClr val="black"/>
              </a:solidFill>
              <a:effectLst/>
              <a:uLnTx/>
              <a:uFillTx/>
              <a:latin typeface="Helvetica"/>
              <a:ea typeface="+mn-lt"/>
              <a:cs typeface="+mn-lt"/>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1" u="none" strike="noStrike" kern="1200" cap="none" spc="0" normalizeH="0" baseline="0" noProof="0" dirty="0">
              <a:ln>
                <a:noFill/>
              </a:ln>
              <a:solidFill>
                <a:srgbClr val="58585B"/>
              </a:solidFill>
              <a:effectLst/>
              <a:uLnTx/>
              <a:uFillTx/>
              <a:latin typeface="Helvetica"/>
              <a:ea typeface="+mn-ea"/>
              <a:cs typeface="Helvetica"/>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a:endParaRPr>
          </a:p>
        </p:txBody>
      </p:sp>
      <p:pic>
        <p:nvPicPr>
          <p:cNvPr id="8197" name="Picture 12">
            <a:extLst>
              <a:ext uri="{FF2B5EF4-FFF2-40B4-BE49-F238E27FC236}">
                <a16:creationId xmlns:a16="http://schemas.microsoft.com/office/drawing/2014/main" id="{00F29960-7DE1-4FCF-AD94-5D21B8801A6D}"/>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497513" y="1371600"/>
            <a:ext cx="3424237"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3">
            <a:extLst>
              <a:ext uri="{FF2B5EF4-FFF2-40B4-BE49-F238E27FC236}">
                <a16:creationId xmlns:a16="http://schemas.microsoft.com/office/drawing/2014/main" id="{EE40CD74-3AED-4E39-B8BB-93CD276D1042}"/>
              </a:ext>
            </a:extLst>
          </p:cNvPr>
          <p:cNvSpPr txBox="1">
            <a:spLocks/>
          </p:cNvSpPr>
          <p:nvPr/>
        </p:nvSpPr>
        <p:spPr>
          <a:xfrm>
            <a:off x="0" y="-6350"/>
            <a:ext cx="457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B84E56B-342A-4DC0-9920-D07A8AAB6938}" type="slidenum">
              <a:rPr lang="en-US" sz="1400" b="1" smtClean="0">
                <a:solidFill>
                  <a:schemeClr val="tx1">
                    <a:lumMod val="50000"/>
                    <a:lumOff val="50000"/>
                  </a:schemeClr>
                </a:solidFill>
                <a:latin typeface="Helvetica" panose="020B0604020202020204" pitchFamily="34" charset="0"/>
                <a:cs typeface="Helvetica" panose="020B0604020202020204" pitchFamily="34" charset="0"/>
              </a:rPr>
              <a:pPr/>
              <a:t>22</a:t>
            </a:fld>
            <a:endParaRPr lang="en-US" sz="1400" b="1" dirty="0">
              <a:solidFill>
                <a:schemeClr val="tx1">
                  <a:lumMod val="50000"/>
                  <a:lumOff val="50000"/>
                </a:schemeClr>
              </a:solidFill>
              <a:latin typeface="Helvetica" panose="020B0604020202020204" pitchFamily="34" charset="0"/>
              <a:cs typeface="Helvetica"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82039" y="2475571"/>
            <a:ext cx="8726489" cy="11430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altLang="en-US" sz="2900" b="1" dirty="0">
              <a:solidFill>
                <a:srgbClr val="C00000"/>
              </a:solidFill>
              <a:latin typeface="Helvetica" panose="020B0604020202020204" pitchFamily="34" charset="0"/>
              <a:cs typeface="Helvetica" panose="020B0604020202020204" pitchFamily="34" charset="0"/>
            </a:endParaRPr>
          </a:p>
        </p:txBody>
      </p:sp>
      <p:pic>
        <p:nvPicPr>
          <p:cNvPr id="8" name="Picture 2" descr="C:\Users\Jos\Documents\RESULTS\Admin Info\Style Packet\Logos\Logo_Square.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683125"/>
            <a:ext cx="2171700" cy="21717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p:txBody>
          <a:bodyPr/>
          <a:lstStyle/>
          <a:p>
            <a:fld id="{CB84E56B-342A-4DC0-9920-D07A8AAB6938}" type="slidenum">
              <a:rPr lang="en-US" smtClean="0">
                <a:solidFill>
                  <a:prstClr val="black">
                    <a:tint val="75000"/>
                  </a:prstClr>
                </a:solidFill>
              </a:rPr>
              <a:pPr/>
              <a:t>23</a:t>
            </a:fld>
            <a:endParaRPr lang="en-US" dirty="0">
              <a:solidFill>
                <a:prstClr val="black">
                  <a:tint val="75000"/>
                </a:prstClr>
              </a:solidFill>
            </a:endParaRPr>
          </a:p>
        </p:txBody>
      </p:sp>
      <p:sp>
        <p:nvSpPr>
          <p:cNvPr id="5" name="TextBox 4">
            <a:extLst>
              <a:ext uri="{FF2B5EF4-FFF2-40B4-BE49-F238E27FC236}">
                <a16:creationId xmlns:a16="http://schemas.microsoft.com/office/drawing/2014/main" id="{5857176F-4C2A-4880-BF59-44800F83B538}"/>
              </a:ext>
            </a:extLst>
          </p:cNvPr>
          <p:cNvSpPr txBox="1"/>
          <p:nvPr/>
        </p:nvSpPr>
        <p:spPr>
          <a:xfrm>
            <a:off x="873850" y="215901"/>
            <a:ext cx="7050951" cy="1015663"/>
          </a:xfrm>
          <a:prstGeom prst="rect">
            <a:avLst/>
          </a:prstGeom>
          <a:noFill/>
        </p:spPr>
        <p:txBody>
          <a:bodyPr wrap="square" rtlCol="0">
            <a:spAutoFit/>
          </a:bodyPr>
          <a:lstStyle/>
          <a:p>
            <a:pPr algn="ctr"/>
            <a:r>
              <a:rPr lang="en-US" sz="3000" b="1" dirty="0">
                <a:solidFill>
                  <a:schemeClr val="tx1">
                    <a:lumMod val="65000"/>
                    <a:lumOff val="35000"/>
                  </a:schemeClr>
                </a:solidFill>
                <a:latin typeface="Helvetica" panose="020B0604020202020204" pitchFamily="34" charset="0"/>
                <a:cs typeface="Helvetica" panose="020B0604020202020204" pitchFamily="34" charset="0"/>
              </a:rPr>
              <a:t>Thank you for being so persistent, consistent, and effective! </a:t>
            </a:r>
          </a:p>
        </p:txBody>
      </p:sp>
      <p:pic>
        <p:nvPicPr>
          <p:cNvPr id="6" name="Picture 5">
            <a:extLst>
              <a:ext uri="{FF2B5EF4-FFF2-40B4-BE49-F238E27FC236}">
                <a16:creationId xmlns:a16="http://schemas.microsoft.com/office/drawing/2014/main" id="{E81069C0-6F22-422C-A05F-15EBAEFAD3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33612" y="1844539"/>
            <a:ext cx="5819800" cy="3548063"/>
          </a:xfrm>
          <a:prstGeom prst="rect">
            <a:avLst/>
          </a:prstGeom>
        </p:spPr>
      </p:pic>
    </p:spTree>
    <p:extLst>
      <p:ext uri="{BB962C8B-B14F-4D97-AF65-F5344CB8AC3E}">
        <p14:creationId xmlns:p14="http://schemas.microsoft.com/office/powerpoint/2010/main" val="279452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482600" y="687327"/>
            <a:ext cx="2522980" cy="4918994"/>
          </a:xfrm>
          <a:noFill/>
          <a:ln w="19050">
            <a:solidFill>
              <a:schemeClr val="bg1"/>
            </a:solidFill>
          </a:ln>
        </p:spPr>
        <p:txBody>
          <a:bodyPr wrap="square">
            <a:normAutofit/>
          </a:bodyPr>
          <a:lstStyle/>
          <a:p>
            <a:r>
              <a:rPr lang="en-US" sz="2400" b="1" dirty="0">
                <a:solidFill>
                  <a:schemeClr val="bg1"/>
                </a:solidFill>
              </a:rPr>
              <a:t>Celebrating the </a:t>
            </a:r>
            <a:br>
              <a:rPr lang="en-US" sz="2400" b="1" dirty="0">
                <a:solidFill>
                  <a:schemeClr val="bg1"/>
                </a:solidFill>
              </a:rPr>
            </a:br>
            <a:r>
              <a:rPr lang="en-US" sz="2400" b="1" dirty="0">
                <a:solidFill>
                  <a:schemeClr val="bg1"/>
                </a:solidFill>
              </a:rPr>
              <a:t>RESULTS</a:t>
            </a:r>
            <a:br>
              <a:rPr lang="en-US" sz="2400" b="1" dirty="0">
                <a:solidFill>
                  <a:schemeClr val="bg1"/>
                </a:solidFill>
              </a:rPr>
            </a:br>
            <a:r>
              <a:rPr lang="en-US" sz="2400" b="1" dirty="0">
                <a:solidFill>
                  <a:schemeClr val="bg1"/>
                </a:solidFill>
              </a:rPr>
              <a:t>International</a:t>
            </a:r>
            <a:br>
              <a:rPr lang="en-US" sz="2400" b="1" dirty="0">
                <a:solidFill>
                  <a:schemeClr val="bg1"/>
                </a:solidFill>
              </a:rPr>
            </a:br>
            <a:r>
              <a:rPr lang="en-US" sz="2400" b="1" dirty="0">
                <a:solidFill>
                  <a:schemeClr val="bg1"/>
                </a:solidFill>
              </a:rPr>
              <a:t>Conference</a:t>
            </a:r>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a:xfrm>
            <a:off x="7717134" y="6356350"/>
            <a:ext cx="798215" cy="365125"/>
          </a:xfrm>
        </p:spPr>
        <p:txBody>
          <a:bodyPr>
            <a:normAutofit/>
          </a:bodyPr>
          <a:lstStyle/>
          <a:p>
            <a:pPr>
              <a:spcAft>
                <a:spcPts val="600"/>
              </a:spcAft>
            </a:pPr>
            <a:fld id="{CB84E56B-342A-4DC0-9920-D07A8AAB6938}" type="slidenum">
              <a:rPr lang="en-US">
                <a:solidFill>
                  <a:schemeClr val="tx1">
                    <a:alpha val="80000"/>
                  </a:schemeClr>
                </a:solidFill>
              </a:rPr>
              <a:pPr>
                <a:spcAft>
                  <a:spcPts val="600"/>
                </a:spcAft>
              </a:pPr>
              <a:t>3</a:t>
            </a:fld>
            <a:endParaRPr lang="en-US" dirty="0">
              <a:solidFill>
                <a:schemeClr val="tx1">
                  <a:alpha val="80000"/>
                </a:schemeClr>
              </a:solidFill>
            </a:endParaRPr>
          </a:p>
        </p:txBody>
      </p:sp>
      <p:pic>
        <p:nvPicPr>
          <p:cNvPr id="3" name="Picture 2">
            <a:extLst>
              <a:ext uri="{FF2B5EF4-FFF2-40B4-BE49-F238E27FC236}">
                <a16:creationId xmlns:a16="http://schemas.microsoft.com/office/drawing/2014/main" id="{16DCF85C-3170-47F9-8175-2EF17D135D59}"/>
              </a:ext>
            </a:extLst>
          </p:cNvPr>
          <p:cNvPicPr>
            <a:picLocks noChangeAspect="1"/>
          </p:cNvPicPr>
          <p:nvPr/>
        </p:nvPicPr>
        <p:blipFill>
          <a:blip r:embed="rId3"/>
          <a:stretch>
            <a:fillRect/>
          </a:stretch>
        </p:blipFill>
        <p:spPr>
          <a:xfrm>
            <a:off x="4162617" y="528844"/>
            <a:ext cx="4066983" cy="5119461"/>
          </a:xfrm>
          <a:prstGeom prst="rect">
            <a:avLst/>
          </a:prstGeom>
        </p:spPr>
      </p:pic>
      <p:sp>
        <p:nvSpPr>
          <p:cNvPr id="6" name="Slide Number Placeholder 3">
            <a:extLst>
              <a:ext uri="{FF2B5EF4-FFF2-40B4-BE49-F238E27FC236}">
                <a16:creationId xmlns:a16="http://schemas.microsoft.com/office/drawing/2014/main" id="{7F05A22C-6B57-46C0-B490-52E4E46948D4}"/>
              </a:ext>
            </a:extLst>
          </p:cNvPr>
          <p:cNvSpPr txBox="1">
            <a:spLocks/>
          </p:cNvSpPr>
          <p:nvPr/>
        </p:nvSpPr>
        <p:spPr>
          <a:xfrm>
            <a:off x="0" y="-6350"/>
            <a:ext cx="457200" cy="365125"/>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tint val="75000"/>
                  </a:schemeClr>
                </a:solidFill>
                <a:latin typeface="Helvetica" panose="020B0604020202020204" pitchFamily="34" charset="0"/>
                <a:ea typeface="+mn-ea"/>
                <a:cs typeface="Helvetica"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B84E56B-342A-4DC0-9920-D07A8AAB6938}" type="slidenum">
              <a:rPr lang="en-US" smtClean="0"/>
              <a:pPr/>
              <a:t>3</a:t>
            </a:fld>
            <a:endParaRPr lang="en-US" dirty="0"/>
          </a:p>
        </p:txBody>
      </p:sp>
    </p:spTree>
    <p:extLst>
      <p:ext uri="{BB962C8B-B14F-4D97-AF65-F5344CB8AC3E}">
        <p14:creationId xmlns:p14="http://schemas.microsoft.com/office/powerpoint/2010/main" val="111002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8CA8AF5C-3D51-437F-AA8B-650AED9630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97378" y="223566"/>
            <a:ext cx="2251648" cy="1502271"/>
          </a:xfrm>
          <a:prstGeom prst="rect">
            <a:avLst/>
          </a:prstGeom>
        </p:spPr>
      </p:pic>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p:txBody>
          <a:bodyPr/>
          <a:lstStyle/>
          <a:p>
            <a:fld id="{CB84E56B-342A-4DC0-9920-D07A8AAB6938}" type="slidenum">
              <a:rPr lang="en-US"/>
              <a:pPr/>
              <a:t>4</a:t>
            </a:fld>
            <a:endParaRPr lang="en-US" dirty="0"/>
          </a:p>
        </p:txBody>
      </p:sp>
      <p:pic>
        <p:nvPicPr>
          <p:cNvPr id="13" name="Picture 12">
            <a:extLst>
              <a:ext uri="{FF2B5EF4-FFF2-40B4-BE49-F238E27FC236}">
                <a16:creationId xmlns:a16="http://schemas.microsoft.com/office/drawing/2014/main" id="{8BE77CAA-CD84-4385-A856-354B8C6702E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5774" y="1740087"/>
            <a:ext cx="1009094" cy="1522390"/>
          </a:xfrm>
          <a:prstGeom prst="rect">
            <a:avLst/>
          </a:prstGeom>
        </p:spPr>
      </p:pic>
      <p:pic>
        <p:nvPicPr>
          <p:cNvPr id="15" name="Picture 14">
            <a:extLst>
              <a:ext uri="{FF2B5EF4-FFF2-40B4-BE49-F238E27FC236}">
                <a16:creationId xmlns:a16="http://schemas.microsoft.com/office/drawing/2014/main" id="{98C4E1EE-ED3F-479B-AD9F-0B27B165920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3456479"/>
            <a:ext cx="2262293" cy="1252538"/>
          </a:xfrm>
          <a:prstGeom prst="rect">
            <a:avLst/>
          </a:prstGeom>
        </p:spPr>
      </p:pic>
      <p:pic>
        <p:nvPicPr>
          <p:cNvPr id="21" name="Picture 20">
            <a:extLst>
              <a:ext uri="{FF2B5EF4-FFF2-40B4-BE49-F238E27FC236}">
                <a16:creationId xmlns:a16="http://schemas.microsoft.com/office/drawing/2014/main" id="{57171AA9-EBEA-4F9E-AF48-5E4A0F875D9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66700" y="356821"/>
            <a:ext cx="2187615" cy="1211192"/>
          </a:xfrm>
          <a:prstGeom prst="rect">
            <a:avLst/>
          </a:prstGeom>
        </p:spPr>
      </p:pic>
      <p:pic>
        <p:nvPicPr>
          <p:cNvPr id="22" name="Picture 21">
            <a:extLst>
              <a:ext uri="{FF2B5EF4-FFF2-40B4-BE49-F238E27FC236}">
                <a16:creationId xmlns:a16="http://schemas.microsoft.com/office/drawing/2014/main" id="{07D310B7-B16C-42CC-A81F-C64A8EB09132}"/>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530590" y="5068345"/>
            <a:ext cx="2510479" cy="1613443"/>
          </a:xfrm>
          <a:prstGeom prst="rect">
            <a:avLst/>
          </a:prstGeom>
        </p:spPr>
      </p:pic>
      <p:pic>
        <p:nvPicPr>
          <p:cNvPr id="23" name="Picture 22">
            <a:extLst>
              <a:ext uri="{FF2B5EF4-FFF2-40B4-BE49-F238E27FC236}">
                <a16:creationId xmlns:a16="http://schemas.microsoft.com/office/drawing/2014/main" id="{0467E503-25D6-46D7-9571-876AFF4A1643}"/>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515376" y="1883065"/>
            <a:ext cx="2533650" cy="1606532"/>
          </a:xfrm>
          <a:prstGeom prst="rect">
            <a:avLst/>
          </a:prstGeom>
        </p:spPr>
      </p:pic>
      <p:pic>
        <p:nvPicPr>
          <p:cNvPr id="17" name="Picture 16">
            <a:extLst>
              <a:ext uri="{FF2B5EF4-FFF2-40B4-BE49-F238E27FC236}">
                <a16:creationId xmlns:a16="http://schemas.microsoft.com/office/drawing/2014/main" id="{E574FF4C-1736-40C8-BF10-537985D200A5}"/>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895145" y="5221625"/>
            <a:ext cx="1426596" cy="1306881"/>
          </a:xfrm>
          <a:prstGeom prst="rect">
            <a:avLst/>
          </a:prstGeom>
        </p:spPr>
      </p:pic>
      <p:sp>
        <p:nvSpPr>
          <p:cNvPr id="24" name="TextBox 23">
            <a:extLst>
              <a:ext uri="{FF2B5EF4-FFF2-40B4-BE49-F238E27FC236}">
                <a16:creationId xmlns:a16="http://schemas.microsoft.com/office/drawing/2014/main" id="{476B8F0D-8C0F-4966-A831-6A3A4C4510CB}"/>
              </a:ext>
            </a:extLst>
          </p:cNvPr>
          <p:cNvSpPr txBox="1"/>
          <p:nvPr/>
        </p:nvSpPr>
        <p:spPr>
          <a:xfrm>
            <a:off x="2573990" y="176212"/>
            <a:ext cx="3996020" cy="1754326"/>
          </a:xfrm>
          <a:prstGeom prst="rect">
            <a:avLst/>
          </a:prstGeom>
          <a:noFill/>
        </p:spPr>
        <p:txBody>
          <a:bodyPr wrap="square" rtlCol="0">
            <a:spAutoFit/>
          </a:bodyPr>
          <a:lstStyle/>
          <a:p>
            <a:pPr algn="ctr"/>
            <a:r>
              <a:rPr lang="en-US" sz="3600" b="1" dirty="0">
                <a:ln w="6600">
                  <a:solidFill>
                    <a:schemeClr val="accent2"/>
                  </a:solidFill>
                  <a:prstDash val="solid"/>
                </a:ln>
                <a:solidFill>
                  <a:schemeClr val="bg1">
                    <a:alpha val="50000"/>
                  </a:schemeClr>
                </a:solidFill>
                <a:effectLst>
                  <a:outerShdw dist="38100" dir="2700000" algn="tl" rotWithShape="0">
                    <a:schemeClr val="accent2"/>
                  </a:outerShdw>
                </a:effectLst>
                <a:latin typeface="Helvetica" panose="020B0604020202020204" pitchFamily="34" charset="0"/>
                <a:cs typeface="Helvetica" panose="020B0604020202020204" pitchFamily="34" charset="0"/>
              </a:rPr>
              <a:t>2019 RESULTS International Conference</a:t>
            </a:r>
          </a:p>
        </p:txBody>
      </p:sp>
      <p:pic>
        <p:nvPicPr>
          <p:cNvPr id="3" name="Picture 2">
            <a:extLst>
              <a:ext uri="{FF2B5EF4-FFF2-40B4-BE49-F238E27FC236}">
                <a16:creationId xmlns:a16="http://schemas.microsoft.com/office/drawing/2014/main" id="{021665B7-9341-4618-8CE2-F17E6C668B9C}"/>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235495" y="2080677"/>
            <a:ext cx="1655851" cy="1104763"/>
          </a:xfrm>
          <a:prstGeom prst="rect">
            <a:avLst/>
          </a:prstGeom>
        </p:spPr>
      </p:pic>
      <p:sp>
        <p:nvSpPr>
          <p:cNvPr id="5" name="TextBox 4">
            <a:extLst>
              <a:ext uri="{FF2B5EF4-FFF2-40B4-BE49-F238E27FC236}">
                <a16:creationId xmlns:a16="http://schemas.microsoft.com/office/drawing/2014/main" id="{178C702B-6279-4B11-ACB9-905FDFEA724C}"/>
              </a:ext>
            </a:extLst>
          </p:cNvPr>
          <p:cNvSpPr txBox="1"/>
          <p:nvPr/>
        </p:nvSpPr>
        <p:spPr>
          <a:xfrm>
            <a:off x="2489457" y="2184802"/>
            <a:ext cx="4080554" cy="2475999"/>
          </a:xfrm>
          <a:prstGeom prst="rect">
            <a:avLst/>
          </a:prstGeom>
          <a:noFill/>
        </p:spPr>
        <p:txBody>
          <a:bodyPr wrap="square" rtlCol="0">
            <a:spAutoFit/>
          </a:bodyPr>
          <a:lstStyle/>
          <a:p>
            <a:pPr marL="742950" indent="-228600">
              <a:lnSpc>
                <a:spcPct val="114000"/>
              </a:lnSpc>
              <a:spcAft>
                <a:spcPts val="600"/>
              </a:spcAft>
              <a:buFont typeface="Arial" panose="020B0604020202020204" pitchFamily="34" charset="0"/>
              <a:buChar char="•"/>
            </a:pPr>
            <a:r>
              <a:rPr lang="en-US" sz="2000" b="1" dirty="0">
                <a:solidFill>
                  <a:schemeClr val="tx1">
                    <a:lumMod val="65000"/>
                    <a:lumOff val="35000"/>
                  </a:schemeClr>
                </a:solidFill>
                <a:latin typeface="Helvetica" panose="020B0604020202020204" pitchFamily="34" charset="0"/>
                <a:cs typeface="Helvetica" panose="020B0604020202020204" pitchFamily="34" charset="0"/>
              </a:rPr>
              <a:t>375 attendees</a:t>
            </a:r>
          </a:p>
          <a:p>
            <a:pPr marL="971550" lvl="1" indent="-228600">
              <a:lnSpc>
                <a:spcPct val="114000"/>
              </a:lnSpc>
              <a:spcAft>
                <a:spcPts val="600"/>
              </a:spcAft>
              <a:buFont typeface="Arial" panose="020B0604020202020204" pitchFamily="34" charset="0"/>
              <a:buChar char="•"/>
            </a:pPr>
            <a:r>
              <a:rPr lang="en-US" sz="2000" dirty="0">
                <a:solidFill>
                  <a:schemeClr val="tx1">
                    <a:lumMod val="65000"/>
                    <a:lumOff val="35000"/>
                  </a:schemeClr>
                </a:solidFill>
                <a:latin typeface="Helvetica" panose="020B0604020202020204" pitchFamily="34" charset="0"/>
                <a:cs typeface="Helvetica" panose="020B0604020202020204" pitchFamily="34" charset="0"/>
              </a:rPr>
              <a:t>Nearly all 50 states</a:t>
            </a:r>
          </a:p>
          <a:p>
            <a:pPr marL="971550" lvl="1" indent="-228600">
              <a:lnSpc>
                <a:spcPct val="114000"/>
              </a:lnSpc>
              <a:spcAft>
                <a:spcPts val="600"/>
              </a:spcAft>
              <a:buFont typeface="Arial" panose="020B0604020202020204" pitchFamily="34" charset="0"/>
              <a:buChar char="•"/>
            </a:pPr>
            <a:r>
              <a:rPr lang="en-US" sz="2000" dirty="0">
                <a:solidFill>
                  <a:schemeClr val="tx1">
                    <a:lumMod val="65000"/>
                    <a:lumOff val="35000"/>
                  </a:schemeClr>
                </a:solidFill>
                <a:latin typeface="Helvetica" panose="020B0604020202020204" pitchFamily="34" charset="0"/>
                <a:cs typeface="Helvetica" panose="020B0604020202020204" pitchFamily="34" charset="0"/>
              </a:rPr>
              <a:t>25+ countries</a:t>
            </a:r>
          </a:p>
          <a:p>
            <a:pPr marL="285750" indent="-228600">
              <a:lnSpc>
                <a:spcPct val="114000"/>
              </a:lnSpc>
              <a:spcAft>
                <a:spcPts val="600"/>
              </a:spcAft>
              <a:buFont typeface="Arial" panose="020B0604020202020204" pitchFamily="34" charset="0"/>
              <a:buChar char="•"/>
            </a:pPr>
            <a:r>
              <a:rPr lang="en-US" sz="2000" dirty="0">
                <a:solidFill>
                  <a:schemeClr val="tx1">
                    <a:lumMod val="65000"/>
                    <a:lumOff val="35000"/>
                  </a:schemeClr>
                </a:solidFill>
                <a:latin typeface="Helvetica" panose="020B0604020202020204" pitchFamily="34" charset="0"/>
                <a:cs typeface="Helvetica" panose="020B0604020202020204" pitchFamily="34" charset="0"/>
              </a:rPr>
              <a:t>More than </a:t>
            </a:r>
            <a:r>
              <a:rPr lang="en-US" sz="2000" b="1" dirty="0">
                <a:solidFill>
                  <a:schemeClr val="tx1">
                    <a:lumMod val="65000"/>
                    <a:lumOff val="35000"/>
                  </a:schemeClr>
                </a:solidFill>
                <a:latin typeface="Helvetica" panose="020B0604020202020204" pitchFamily="34" charset="0"/>
                <a:cs typeface="Helvetica" panose="020B0604020202020204" pitchFamily="34" charset="0"/>
              </a:rPr>
              <a:t>240 lobby meetings</a:t>
            </a:r>
          </a:p>
          <a:p>
            <a:pPr marL="742950" lvl="1" indent="-228600">
              <a:lnSpc>
                <a:spcPct val="114000"/>
              </a:lnSpc>
              <a:spcAft>
                <a:spcPts val="600"/>
              </a:spcAft>
              <a:buFont typeface="Arial" panose="020B0604020202020204" pitchFamily="34" charset="0"/>
              <a:buChar char="•"/>
            </a:pPr>
            <a:r>
              <a:rPr lang="en-US" sz="2000" dirty="0">
                <a:solidFill>
                  <a:schemeClr val="tx1">
                    <a:lumMod val="65000"/>
                    <a:lumOff val="35000"/>
                  </a:schemeClr>
                </a:solidFill>
                <a:latin typeface="Helvetica" panose="020B0604020202020204" pitchFamily="34" charset="0"/>
                <a:cs typeface="Helvetica" panose="020B0604020202020204" pitchFamily="34" charset="0"/>
              </a:rPr>
              <a:t>62 face-to-face meetings (36 House, 26 Senate)</a:t>
            </a:r>
          </a:p>
        </p:txBody>
      </p:sp>
      <p:pic>
        <p:nvPicPr>
          <p:cNvPr id="7" name="Picture 6">
            <a:extLst>
              <a:ext uri="{FF2B5EF4-FFF2-40B4-BE49-F238E27FC236}">
                <a16:creationId xmlns:a16="http://schemas.microsoft.com/office/drawing/2014/main" id="{B0173CF4-AA07-4EB8-A735-A3C28CB18537}"/>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6931004" y="3529244"/>
            <a:ext cx="2118022" cy="1413118"/>
          </a:xfrm>
          <a:prstGeom prst="rect">
            <a:avLst/>
          </a:prstGeom>
        </p:spPr>
      </p:pic>
      <p:pic>
        <p:nvPicPr>
          <p:cNvPr id="9" name="Picture 8">
            <a:extLst>
              <a:ext uri="{FF2B5EF4-FFF2-40B4-BE49-F238E27FC236}">
                <a16:creationId xmlns:a16="http://schemas.microsoft.com/office/drawing/2014/main" id="{27064BD3-DB86-48E7-9929-657A9A3C9320}"/>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2434890" y="5179678"/>
            <a:ext cx="2251406" cy="1502110"/>
          </a:xfrm>
          <a:prstGeom prst="rect">
            <a:avLst/>
          </a:prstGeom>
        </p:spPr>
      </p:pic>
      <p:pic>
        <p:nvPicPr>
          <p:cNvPr id="11" name="Picture 10">
            <a:extLst>
              <a:ext uri="{FF2B5EF4-FFF2-40B4-BE49-F238E27FC236}">
                <a16:creationId xmlns:a16="http://schemas.microsoft.com/office/drawing/2014/main" id="{7A72ADC0-A192-44CD-8BDD-0CB9F1F9F50D}"/>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176484" y="4903019"/>
            <a:ext cx="2118022" cy="1413118"/>
          </a:xfrm>
          <a:prstGeom prst="rect">
            <a:avLst/>
          </a:prstGeom>
        </p:spPr>
      </p:pic>
    </p:spTree>
    <p:extLst>
      <p:ext uri="{BB962C8B-B14F-4D97-AF65-F5344CB8AC3E}">
        <p14:creationId xmlns:p14="http://schemas.microsoft.com/office/powerpoint/2010/main" val="3716000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628650" y="136525"/>
            <a:ext cx="7886700" cy="860011"/>
          </a:xfrm>
        </p:spPr>
        <p:txBody>
          <a:bodyPr vert="horz" lIns="91440" tIns="45720" rIns="91440" bIns="45720" rtlCol="0" anchor="ctr">
            <a:normAutofit/>
          </a:bodyPr>
          <a:lstStyle/>
          <a:p>
            <a:pPr defTabSz="914400">
              <a:lnSpc>
                <a:spcPct val="90000"/>
              </a:lnSpc>
            </a:pPr>
            <a:r>
              <a:rPr lang="en-US" b="1" kern="1200" dirty="0">
                <a:solidFill>
                  <a:schemeClr val="tx1">
                    <a:lumMod val="65000"/>
                    <a:lumOff val="35000"/>
                  </a:schemeClr>
                </a:solidFill>
                <a:latin typeface="Helvetica" panose="020B0604020202020204" pitchFamily="34" charset="0"/>
                <a:cs typeface="Helvetica" panose="020B0604020202020204" pitchFamily="34" charset="0"/>
              </a:rPr>
              <a:t>Shares and Open Phones</a:t>
            </a:r>
          </a:p>
        </p:txBody>
      </p:sp>
      <p:sp>
        <p:nvSpPr>
          <p:cNvPr id="5" name="Content Placeholder 4">
            <a:extLst>
              <a:ext uri="{FF2B5EF4-FFF2-40B4-BE49-F238E27FC236}">
                <a16:creationId xmlns:a16="http://schemas.microsoft.com/office/drawing/2014/main" id="{6168EBBC-40C0-44D1-88EA-EE0409DA1E61}"/>
              </a:ext>
            </a:extLst>
          </p:cNvPr>
          <p:cNvSpPr>
            <a:spLocks noGrp="1"/>
          </p:cNvSpPr>
          <p:nvPr>
            <p:ph idx="1"/>
          </p:nvPr>
        </p:nvSpPr>
        <p:spPr>
          <a:xfrm>
            <a:off x="457200" y="996536"/>
            <a:ext cx="8229600" cy="4525963"/>
          </a:xfrm>
        </p:spPr>
        <p:txBody>
          <a:bodyPr/>
          <a:lstStyle/>
          <a:p>
            <a:pPr fontAlgn="base">
              <a:lnSpc>
                <a:spcPct val="114000"/>
              </a:lnSpc>
              <a:spcBef>
                <a:spcPts val="0"/>
              </a:spcBef>
              <a:spcAft>
                <a:spcPts val="1200"/>
              </a:spcAft>
            </a:pPr>
            <a:r>
              <a:rPr lang="en-US" sz="2800" dirty="0"/>
              <a:t>What breakthrough did you experience in meetings with your members of Congress? </a:t>
            </a:r>
          </a:p>
          <a:p>
            <a:pPr fontAlgn="base">
              <a:lnSpc>
                <a:spcPct val="114000"/>
              </a:lnSpc>
              <a:spcBef>
                <a:spcPts val="0"/>
              </a:spcBef>
              <a:spcAft>
                <a:spcPts val="600"/>
              </a:spcAft>
            </a:pPr>
            <a:r>
              <a:rPr lang="en-US" sz="2800" dirty="0"/>
              <a:t>What has your 2019 Conference experience inspired you to do back home?</a:t>
            </a:r>
            <a:r>
              <a:rPr lang="en-US" dirty="0"/>
              <a:t> </a:t>
            </a:r>
          </a:p>
          <a:p>
            <a:endParaRPr lang="en-US" dirty="0"/>
          </a:p>
        </p:txBody>
      </p:sp>
      <p:graphicFrame>
        <p:nvGraphicFramePr>
          <p:cNvPr id="8" name="TextBox 5">
            <a:extLst>
              <a:ext uri="{FF2B5EF4-FFF2-40B4-BE49-F238E27FC236}">
                <a16:creationId xmlns:a16="http://schemas.microsoft.com/office/drawing/2014/main" id="{5C782E8F-EF4B-4EE2-821E-FF6072DEB57A}"/>
              </a:ext>
            </a:extLst>
          </p:cNvPr>
          <p:cNvGraphicFramePr/>
          <p:nvPr>
            <p:extLst>
              <p:ext uri="{D42A27DB-BD31-4B8C-83A1-F6EECF244321}">
                <p14:modId xmlns:p14="http://schemas.microsoft.com/office/powerpoint/2010/main" val="2673227170"/>
              </p:ext>
            </p:extLst>
          </p:nvPr>
        </p:nvGraphicFramePr>
        <p:xfrm>
          <a:off x="1429371" y="3260035"/>
          <a:ext cx="6285258" cy="28781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a:extLst>
              <a:ext uri="{FF2B5EF4-FFF2-40B4-BE49-F238E27FC236}">
                <a16:creationId xmlns:a16="http://schemas.microsoft.com/office/drawing/2014/main" id="{C270F47C-7008-4349-B507-06C835DA98EE}"/>
              </a:ext>
            </a:extLst>
          </p:cNvPr>
          <p:cNvSpPr txBox="1">
            <a:spLocks/>
          </p:cNvSpPr>
          <p:nvPr/>
        </p:nvSpPr>
        <p:spPr>
          <a:xfrm>
            <a:off x="0" y="-6350"/>
            <a:ext cx="457200" cy="365125"/>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tint val="75000"/>
                  </a:schemeClr>
                </a:solidFill>
                <a:latin typeface="Helvetica" panose="020B0604020202020204" pitchFamily="34" charset="0"/>
                <a:ea typeface="+mn-ea"/>
                <a:cs typeface="Helvetica"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B84E56B-342A-4DC0-9920-D07A8AAB6938}" type="slidenum">
              <a:rPr lang="en-US" smtClean="0"/>
              <a:pPr/>
              <a:t>5</a:t>
            </a:fld>
            <a:endParaRPr lang="en-US" dirty="0"/>
          </a:p>
        </p:txBody>
      </p:sp>
    </p:spTree>
    <p:extLst>
      <p:ext uri="{BB962C8B-B14F-4D97-AF65-F5344CB8AC3E}">
        <p14:creationId xmlns:p14="http://schemas.microsoft.com/office/powerpoint/2010/main" val="315918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6</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229504"/>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1" dirty="0">
                <a:solidFill>
                  <a:schemeClr val="accent2"/>
                </a:solidFill>
                <a:latin typeface="Helvetica" panose="020B0604020202020204" pitchFamily="34" charset="0"/>
                <a:ea typeface="ＭＳ Ｐゴシック" charset="0"/>
                <a:cs typeface="Helvetica" panose="020B0604020202020204" pitchFamily="34" charset="0"/>
              </a:rPr>
              <a:t>Complete Your Conference Experience</a:t>
            </a:r>
            <a:endParaRPr lang="en-US" sz="32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02889" y="1056799"/>
            <a:ext cx="8283911" cy="5000862"/>
          </a:xfrm>
        </p:spPr>
        <p:txBody>
          <a:bodyPr vert="horz" lIns="91440" tIns="45720" rIns="91440" bIns="45720" rtlCol="0" anchor="t">
            <a:normAutofit lnSpcReduction="10000"/>
          </a:bodyPr>
          <a:lstStyle/>
          <a:p>
            <a:pPr marL="457200" indent="-457200" fontAlgn="base">
              <a:lnSpc>
                <a:spcPct val="134000"/>
              </a:lnSpc>
              <a:spcBef>
                <a:spcPts val="0"/>
              </a:spcBef>
              <a:spcAft>
                <a:spcPts val="600"/>
              </a:spcAft>
              <a:buFont typeface="+mj-lt"/>
              <a:buAutoNum type="arabicPeriod"/>
            </a:pPr>
            <a:r>
              <a:rPr lang="en-US" sz="2400" dirty="0">
                <a:solidFill>
                  <a:schemeClr val="tx1">
                    <a:lumMod val="65000"/>
                    <a:lumOff val="35000"/>
                  </a:schemeClr>
                </a:solidFill>
                <a:latin typeface="Helvetica" panose="020B0604020202020204" pitchFamily="34" charset="0"/>
              </a:rPr>
              <a:t>Fill out a separate lobby report for each meeting you had at: </a:t>
            </a:r>
            <a:r>
              <a:rPr lang="en-US" sz="2400" dirty="0">
                <a:solidFill>
                  <a:schemeClr val="tx1">
                    <a:lumMod val="65000"/>
                    <a:lumOff val="35000"/>
                  </a:schemeClr>
                </a:solidFill>
                <a:latin typeface="Helvetica" panose="020B0604020202020204" pitchFamily="34" charset="0"/>
                <a:hlinkClick r:id="rId3"/>
              </a:rPr>
              <a:t>www.tinyurl.com/RMoCReport</a:t>
            </a:r>
            <a:r>
              <a:rPr lang="en-US" sz="2400" dirty="0">
                <a:solidFill>
                  <a:schemeClr val="tx1">
                    <a:lumMod val="65000"/>
                    <a:lumOff val="35000"/>
                  </a:schemeClr>
                </a:solidFill>
                <a:latin typeface="Helvetica" panose="020B0604020202020204" pitchFamily="34" charset="0"/>
              </a:rPr>
              <a:t>. </a:t>
            </a:r>
          </a:p>
          <a:p>
            <a:pPr marL="457200" indent="-457200" fontAlgn="base">
              <a:lnSpc>
                <a:spcPct val="134000"/>
              </a:lnSpc>
              <a:spcBef>
                <a:spcPts val="0"/>
              </a:spcBef>
              <a:spcAft>
                <a:spcPts val="600"/>
              </a:spcAft>
              <a:buFont typeface="+mj-lt"/>
              <a:buAutoNum type="arabicPeriod"/>
            </a:pPr>
            <a:r>
              <a:rPr lang="en-US" sz="2400" dirty="0">
                <a:solidFill>
                  <a:schemeClr val="tx1">
                    <a:lumMod val="65000"/>
                    <a:lumOff val="35000"/>
                  </a:schemeClr>
                </a:solidFill>
                <a:latin typeface="Helvetica" panose="020B0604020202020204" pitchFamily="34" charset="0"/>
              </a:rPr>
              <a:t>Follow up with the aides you met with:</a:t>
            </a:r>
          </a:p>
          <a:p>
            <a:pPr marL="857250" lvl="1" indent="-457200" fontAlgn="base">
              <a:lnSpc>
                <a:spcPct val="134000"/>
              </a:lnSpc>
              <a:spcBef>
                <a:spcPts val="0"/>
              </a:spcBef>
              <a:spcAft>
                <a:spcPts val="600"/>
              </a:spcAft>
              <a:buFont typeface="Arial" panose="020B0604020202020204" pitchFamily="34" charset="0"/>
              <a:buChar char="•"/>
            </a:pPr>
            <a:r>
              <a:rPr lang="en-US" sz="2000" dirty="0">
                <a:solidFill>
                  <a:schemeClr val="tx1">
                    <a:lumMod val="65000"/>
                    <a:lumOff val="35000"/>
                  </a:schemeClr>
                </a:solidFill>
                <a:latin typeface="Helvetica" panose="020B0604020202020204" pitchFamily="34" charset="0"/>
              </a:rPr>
              <a:t>Thank them</a:t>
            </a:r>
          </a:p>
          <a:p>
            <a:pPr marL="857250" lvl="1" indent="-457200" fontAlgn="base">
              <a:lnSpc>
                <a:spcPct val="134000"/>
              </a:lnSpc>
              <a:spcBef>
                <a:spcPts val="0"/>
              </a:spcBef>
              <a:spcAft>
                <a:spcPts val="600"/>
              </a:spcAft>
              <a:buFont typeface="Arial" panose="020B0604020202020204" pitchFamily="34" charset="0"/>
              <a:buChar char="•"/>
            </a:pPr>
            <a:r>
              <a:rPr lang="en-US" sz="2000" dirty="0">
                <a:solidFill>
                  <a:schemeClr val="tx1">
                    <a:lumMod val="65000"/>
                    <a:lumOff val="35000"/>
                  </a:schemeClr>
                </a:solidFill>
                <a:latin typeface="Helvetica" panose="020B0604020202020204" pitchFamily="34" charset="0"/>
              </a:rPr>
              <a:t>Reiterate your request with leave-behinds attached (</a:t>
            </a:r>
            <a:r>
              <a:rPr lang="en-US" sz="2000" dirty="0">
                <a:solidFill>
                  <a:schemeClr val="tx1">
                    <a:lumMod val="65000"/>
                    <a:lumOff val="35000"/>
                  </a:schemeClr>
                </a:solidFill>
                <a:latin typeface="Helvetica" panose="020B0604020202020204" pitchFamily="34" charset="0"/>
                <a:hlinkClick r:id="rId4"/>
              </a:rPr>
              <a:t>IC Resources</a:t>
            </a:r>
            <a:r>
              <a:rPr lang="en-US" sz="2000" dirty="0">
                <a:solidFill>
                  <a:schemeClr val="tx1">
                    <a:lumMod val="65000"/>
                    <a:lumOff val="35000"/>
                  </a:schemeClr>
                </a:solidFill>
                <a:latin typeface="Helvetica" panose="020B0604020202020204" pitchFamily="34" charset="0"/>
              </a:rPr>
              <a:t>)</a:t>
            </a:r>
          </a:p>
          <a:p>
            <a:pPr marL="857250" lvl="1" indent="-457200" fontAlgn="base">
              <a:lnSpc>
                <a:spcPct val="134000"/>
              </a:lnSpc>
              <a:spcBef>
                <a:spcPts val="0"/>
              </a:spcBef>
              <a:spcAft>
                <a:spcPts val="600"/>
              </a:spcAft>
              <a:buFont typeface="Arial" panose="020B0604020202020204" pitchFamily="34" charset="0"/>
              <a:buChar char="•"/>
            </a:pPr>
            <a:r>
              <a:rPr lang="en-US" sz="2000" dirty="0">
                <a:solidFill>
                  <a:schemeClr val="tx1">
                    <a:lumMod val="65000"/>
                    <a:lumOff val="35000"/>
                  </a:schemeClr>
                </a:solidFill>
                <a:latin typeface="Helvetica" panose="020B0604020202020204" pitchFamily="34" charset="0"/>
              </a:rPr>
              <a:t>Send any needed follow-up info</a:t>
            </a:r>
          </a:p>
          <a:p>
            <a:pPr marL="857250" lvl="1" indent="-457200" fontAlgn="base">
              <a:lnSpc>
                <a:spcPct val="134000"/>
              </a:lnSpc>
              <a:spcBef>
                <a:spcPts val="0"/>
              </a:spcBef>
              <a:spcAft>
                <a:spcPts val="600"/>
              </a:spcAft>
              <a:buFont typeface="Arial" panose="020B0604020202020204" pitchFamily="34" charset="0"/>
              <a:buChar char="•"/>
            </a:pPr>
            <a:r>
              <a:rPr lang="en-US" sz="2000" dirty="0">
                <a:solidFill>
                  <a:schemeClr val="tx1">
                    <a:lumMod val="65000"/>
                    <a:lumOff val="35000"/>
                  </a:schemeClr>
                </a:solidFill>
                <a:latin typeface="Helvetica" panose="020B0604020202020204" pitchFamily="34" charset="0"/>
              </a:rPr>
              <a:t>Ask about status of request</a:t>
            </a:r>
          </a:p>
          <a:p>
            <a:pPr marL="457200" indent="-457200" fontAlgn="base">
              <a:lnSpc>
                <a:spcPct val="134000"/>
              </a:lnSpc>
              <a:spcBef>
                <a:spcPts val="0"/>
              </a:spcBef>
              <a:spcAft>
                <a:spcPts val="600"/>
              </a:spcAft>
              <a:buFont typeface="+mj-lt"/>
              <a:buAutoNum type="arabicPeriod"/>
            </a:pPr>
            <a:r>
              <a:rPr lang="en-US" sz="2400" dirty="0">
                <a:solidFill>
                  <a:schemeClr val="tx1">
                    <a:lumMod val="65000"/>
                    <a:lumOff val="35000"/>
                  </a:schemeClr>
                </a:solidFill>
                <a:latin typeface="Helvetica" panose="020B0604020202020204" pitchFamily="34" charset="0"/>
              </a:rPr>
              <a:t>Request face-to-face meetings during the August recess (now through September 6)</a:t>
            </a:r>
          </a:p>
          <a:p>
            <a:pPr marL="857250" lvl="1" indent="-457200" fontAlgn="base">
              <a:lnSpc>
                <a:spcPct val="134000"/>
              </a:lnSpc>
              <a:spcBef>
                <a:spcPts val="0"/>
              </a:spcBef>
              <a:spcAft>
                <a:spcPts val="600"/>
              </a:spcAft>
              <a:buFont typeface="+mj-lt"/>
              <a:buAutoNum type="arabicPeriod"/>
            </a:pPr>
            <a:endParaRPr lang="en-US" sz="2000" dirty="0">
              <a:solidFill>
                <a:schemeClr val="tx1">
                  <a:lumMod val="65000"/>
                  <a:lumOff val="35000"/>
                </a:schemeClr>
              </a:solidFill>
            </a:endParaRPr>
          </a:p>
          <a:p>
            <a:pPr>
              <a:lnSpc>
                <a:spcPct val="134000"/>
              </a:lnSpc>
              <a:spcBef>
                <a:spcPts val="0"/>
              </a:spcBef>
              <a:spcAft>
                <a:spcPts val="600"/>
              </a:spcAft>
            </a:pP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58312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a:xfrm>
            <a:off x="0" y="-6350"/>
            <a:ext cx="457200" cy="365125"/>
          </a:xfrm>
        </p:spPr>
        <p:txBody>
          <a:bodyPr/>
          <a:lstStyle/>
          <a:p>
            <a:fld id="{CB84E56B-342A-4DC0-9920-D07A8AAB6938}" type="slidenum">
              <a:rPr lang="en-US" smtClean="0"/>
              <a:t>7</a:t>
            </a:fld>
            <a:endParaRPr lang="en-US" dirty="0"/>
          </a:p>
        </p:txBody>
      </p:sp>
      <p:sp>
        <p:nvSpPr>
          <p:cNvPr id="8" name="Title 1"/>
          <p:cNvSpPr txBox="1">
            <a:spLocks/>
          </p:cNvSpPr>
          <p:nvPr/>
        </p:nvSpPr>
        <p:spPr>
          <a:xfrm>
            <a:off x="457200" y="-18303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2" name="TextBox 1"/>
          <p:cNvSpPr txBox="1"/>
          <p:nvPr/>
        </p:nvSpPr>
        <p:spPr>
          <a:xfrm>
            <a:off x="228600" y="339748"/>
            <a:ext cx="8657705" cy="1323439"/>
          </a:xfrm>
          <a:prstGeom prst="rect">
            <a:avLst/>
          </a:prstGeom>
          <a:noFill/>
        </p:spPr>
        <p:txBody>
          <a:bodyPr wrap="square" rtlCol="0">
            <a:spAutoFit/>
          </a:bodyPr>
          <a:lstStyle/>
          <a:p>
            <a:pPr algn="ctr"/>
            <a:r>
              <a:rPr lang="en-US" sz="4000" b="1" dirty="0">
                <a:solidFill>
                  <a:schemeClr val="tx2"/>
                </a:solidFill>
                <a:latin typeface="Helvetica" panose="020B0604020202020204" pitchFamily="34" charset="0"/>
                <a:cs typeface="Helvetica" panose="020B0604020202020204" pitchFamily="34" charset="0"/>
              </a:rPr>
              <a:t>Campaigns Overview</a:t>
            </a:r>
            <a:endParaRPr lang="en-US" sz="3200" b="1" dirty="0">
              <a:solidFill>
                <a:schemeClr val="tx2"/>
              </a:solidFill>
              <a:latin typeface="Helvetica" panose="020B0604020202020204" pitchFamily="34" charset="0"/>
              <a:cs typeface="Helvetica" panose="020B0604020202020204" pitchFamily="34" charset="0"/>
            </a:endParaRPr>
          </a:p>
          <a:p>
            <a:pPr algn="ctr"/>
            <a:endParaRPr lang="en-US" sz="4000" i="1" u="sng" dirty="0"/>
          </a:p>
        </p:txBody>
      </p:sp>
      <p:pic>
        <p:nvPicPr>
          <p:cNvPr id="5" name="Picture 4">
            <a:extLst>
              <a:ext uri="{FF2B5EF4-FFF2-40B4-BE49-F238E27FC236}">
                <a16:creationId xmlns:a16="http://schemas.microsoft.com/office/drawing/2014/main" id="{540928C4-3E1F-4BA3-AA2D-73399A6E38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6768" y="1663187"/>
            <a:ext cx="3148445" cy="4053445"/>
          </a:xfrm>
          <a:prstGeom prst="rect">
            <a:avLst/>
          </a:prstGeom>
        </p:spPr>
      </p:pic>
      <p:pic>
        <p:nvPicPr>
          <p:cNvPr id="7" name="Picture 6">
            <a:extLst>
              <a:ext uri="{FF2B5EF4-FFF2-40B4-BE49-F238E27FC236}">
                <a16:creationId xmlns:a16="http://schemas.microsoft.com/office/drawing/2014/main" id="{CE3AC38E-0FF4-4F74-A35F-93E1875A01B2}"/>
              </a:ext>
            </a:extLst>
          </p:cNvPr>
          <p:cNvPicPr>
            <a:picLocks noChangeAspect="1"/>
          </p:cNvPicPr>
          <p:nvPr/>
        </p:nvPicPr>
        <p:blipFill>
          <a:blip r:embed="rId4"/>
          <a:stretch>
            <a:fillRect/>
          </a:stretch>
        </p:blipFill>
        <p:spPr>
          <a:xfrm>
            <a:off x="4873381" y="1663186"/>
            <a:ext cx="3293851" cy="4146253"/>
          </a:xfrm>
          <a:prstGeom prst="rect">
            <a:avLst/>
          </a:prstGeom>
        </p:spPr>
      </p:pic>
    </p:spTree>
    <p:extLst>
      <p:ext uri="{BB962C8B-B14F-4D97-AF65-F5344CB8AC3E}">
        <p14:creationId xmlns:p14="http://schemas.microsoft.com/office/powerpoint/2010/main" val="2141840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8</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229504"/>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chemeClr val="accent2"/>
                </a:solidFill>
                <a:latin typeface="Helvetica" panose="020B0604020202020204" pitchFamily="34" charset="0"/>
                <a:ea typeface="ＭＳ Ｐゴシック" charset="0"/>
                <a:cs typeface="Helvetica" panose="020B0604020202020204" pitchFamily="34" charset="0"/>
              </a:rPr>
              <a:t>Grassroots Support Campaign</a:t>
            </a:r>
            <a:endParaRPr lang="en-US" sz="24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02889" y="1056799"/>
            <a:ext cx="8283911" cy="5000862"/>
          </a:xfrm>
        </p:spPr>
        <p:txBody>
          <a:bodyPr vert="horz" lIns="91440" tIns="45720" rIns="91440" bIns="45720" rtlCol="0" anchor="t">
            <a:normAutofit lnSpcReduction="10000"/>
          </a:bodyPr>
          <a:lstStyle/>
          <a:p>
            <a:pPr marL="0" indent="0" fontAlgn="base">
              <a:lnSpc>
                <a:spcPct val="134000"/>
              </a:lnSpc>
              <a:spcBef>
                <a:spcPts val="0"/>
              </a:spcBef>
              <a:spcAft>
                <a:spcPts val="600"/>
              </a:spcAft>
              <a:buNone/>
            </a:pPr>
            <a:r>
              <a:rPr lang="en-US" sz="2400" b="1" dirty="0">
                <a:solidFill>
                  <a:schemeClr val="tx1">
                    <a:lumMod val="65000"/>
                    <a:lumOff val="35000"/>
                  </a:schemeClr>
                </a:solidFill>
                <a:latin typeface="Helvetica" panose="020B0604020202020204" pitchFamily="34" charset="0"/>
              </a:rPr>
              <a:t>Aug. – Dec. 2019: Organizing to Grow Our Groups</a:t>
            </a:r>
          </a:p>
          <a:p>
            <a:pPr marL="0" indent="0" fontAlgn="base">
              <a:lnSpc>
                <a:spcPct val="110000"/>
              </a:lnSpc>
              <a:spcBef>
                <a:spcPts val="0"/>
              </a:spcBef>
              <a:spcAft>
                <a:spcPts val="1200"/>
              </a:spcAft>
              <a:buNone/>
            </a:pPr>
            <a:r>
              <a:rPr lang="en-US" sz="2400" dirty="0">
                <a:solidFill>
                  <a:schemeClr val="tx1">
                    <a:lumMod val="65000"/>
                    <a:lumOff val="35000"/>
                  </a:schemeClr>
                </a:solidFill>
              </a:rPr>
              <a:t>Goal: Support groups to add new advocates using the “organizing” approach covered on the </a:t>
            </a:r>
            <a:r>
              <a:rPr lang="en-US" sz="2400" dirty="0">
                <a:solidFill>
                  <a:schemeClr val="tx1">
                    <a:lumMod val="65000"/>
                    <a:lumOff val="35000"/>
                  </a:schemeClr>
                </a:solidFill>
                <a:hlinkClick r:id="rId3"/>
              </a:rPr>
              <a:t>June U.S. Poverty webinar with Hahrie Han </a:t>
            </a:r>
            <a:r>
              <a:rPr lang="en-US" sz="2400" dirty="0">
                <a:solidFill>
                  <a:schemeClr val="tx1">
                    <a:lumMod val="65000"/>
                    <a:lumOff val="35000"/>
                  </a:schemeClr>
                </a:solidFill>
              </a:rPr>
              <a:t>and the “</a:t>
            </a:r>
            <a:r>
              <a:rPr lang="en-US" sz="2400" dirty="0">
                <a:solidFill>
                  <a:schemeClr val="tx1">
                    <a:lumMod val="65000"/>
                    <a:lumOff val="35000"/>
                  </a:schemeClr>
                </a:solidFill>
                <a:hlinkClick r:id="rId4"/>
              </a:rPr>
              <a:t>Transformational Organizing</a:t>
            </a:r>
            <a:r>
              <a:rPr lang="en-US" sz="2400" dirty="0">
                <a:solidFill>
                  <a:schemeClr val="tx1">
                    <a:lumMod val="65000"/>
                    <a:lumOff val="35000"/>
                  </a:schemeClr>
                </a:solidFill>
              </a:rPr>
              <a:t>” workshop at the IC.</a:t>
            </a:r>
          </a:p>
          <a:p>
            <a:pPr marL="0" indent="0" fontAlgn="base">
              <a:lnSpc>
                <a:spcPct val="110000"/>
              </a:lnSpc>
              <a:spcBef>
                <a:spcPts val="0"/>
              </a:spcBef>
              <a:spcAft>
                <a:spcPts val="1200"/>
              </a:spcAft>
              <a:buNone/>
            </a:pPr>
            <a:r>
              <a:rPr lang="en-US" sz="2400" dirty="0">
                <a:solidFill>
                  <a:schemeClr val="tx1">
                    <a:lumMod val="65000"/>
                    <a:lumOff val="35000"/>
                  </a:schemeClr>
                </a:solidFill>
              </a:rPr>
              <a:t>Plan:</a:t>
            </a:r>
          </a:p>
          <a:p>
            <a:pPr fontAlgn="base">
              <a:lnSpc>
                <a:spcPct val="110000"/>
              </a:lnSpc>
              <a:spcBef>
                <a:spcPts val="0"/>
              </a:spcBef>
              <a:spcAft>
                <a:spcPts val="600"/>
              </a:spcAft>
            </a:pPr>
            <a:r>
              <a:rPr lang="en-US" sz="2400" dirty="0">
                <a:solidFill>
                  <a:schemeClr val="tx1">
                    <a:lumMod val="65000"/>
                    <a:lumOff val="35000"/>
                  </a:schemeClr>
                </a:solidFill>
              </a:rPr>
              <a:t>Groups decide how many new group members they want to add by the end of the year (1, 2, 3, 4?)</a:t>
            </a:r>
          </a:p>
          <a:p>
            <a:pPr fontAlgn="base">
              <a:lnSpc>
                <a:spcPct val="110000"/>
              </a:lnSpc>
              <a:spcBef>
                <a:spcPts val="0"/>
              </a:spcBef>
              <a:spcAft>
                <a:spcPts val="600"/>
              </a:spcAft>
            </a:pPr>
            <a:r>
              <a:rPr lang="en-US" sz="2400" dirty="0">
                <a:solidFill>
                  <a:schemeClr val="tx1">
                    <a:lumMod val="65000"/>
                    <a:lumOff val="35000"/>
                  </a:schemeClr>
                </a:solidFill>
              </a:rPr>
              <a:t>Grassroots staff and RCs will support groups to achieve their goals using an organizing approach around current campaign goals.</a:t>
            </a:r>
          </a:p>
          <a:p>
            <a:pPr>
              <a:lnSpc>
                <a:spcPct val="134000"/>
              </a:lnSpc>
              <a:spcBef>
                <a:spcPts val="0"/>
              </a:spcBef>
              <a:spcAft>
                <a:spcPts val="600"/>
              </a:spcAft>
            </a:pP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80786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9</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453413" y="229504"/>
            <a:ext cx="8233387" cy="61073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chemeClr val="accent2"/>
                </a:solidFill>
                <a:latin typeface="Helvetica" panose="020B0604020202020204" pitchFamily="34" charset="0"/>
                <a:ea typeface="ＭＳ Ｐゴシック" charset="0"/>
                <a:cs typeface="Helvetica" panose="020B0604020202020204" pitchFamily="34" charset="0"/>
              </a:rPr>
              <a:t>Global Poverty Campaign Update</a:t>
            </a:r>
            <a:endParaRPr lang="en-US" sz="2400" dirty="0">
              <a:latin typeface="Helvetica" panose="020B0604020202020204" pitchFamily="34" charset="0"/>
              <a:cs typeface="Helvetica" panose="020B0604020202020204" pitchFamily="34" charset="0"/>
            </a:endParaRP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
        <p:nvSpPr>
          <p:cNvPr id="15" name="Content Placeholder 14">
            <a:extLst>
              <a:ext uri="{FF2B5EF4-FFF2-40B4-BE49-F238E27FC236}">
                <a16:creationId xmlns:a16="http://schemas.microsoft.com/office/drawing/2014/main" id="{27B99FE1-23B1-8947-A688-7768060FD5B8}"/>
              </a:ext>
            </a:extLst>
          </p:cNvPr>
          <p:cNvSpPr>
            <a:spLocks noGrp="1"/>
          </p:cNvSpPr>
          <p:nvPr>
            <p:ph idx="1"/>
          </p:nvPr>
        </p:nvSpPr>
        <p:spPr>
          <a:xfrm>
            <a:off x="402888" y="928569"/>
            <a:ext cx="8283911" cy="5000862"/>
          </a:xfrm>
        </p:spPr>
        <p:txBody>
          <a:bodyPr vert="horz" lIns="91440" tIns="45720" rIns="91440" bIns="45720" rtlCol="0" anchor="t">
            <a:normAutofit fontScale="92500" lnSpcReduction="10000"/>
          </a:bodyPr>
          <a:lstStyle/>
          <a:p>
            <a:pPr marL="0" indent="0" fontAlgn="base">
              <a:lnSpc>
                <a:spcPct val="134000"/>
              </a:lnSpc>
              <a:spcBef>
                <a:spcPts val="0"/>
              </a:spcBef>
              <a:spcAft>
                <a:spcPts val="600"/>
              </a:spcAft>
              <a:buNone/>
            </a:pPr>
            <a:r>
              <a:rPr lang="en-US" sz="2400" b="1" dirty="0">
                <a:solidFill>
                  <a:schemeClr val="tx1">
                    <a:lumMod val="65000"/>
                    <a:lumOff val="35000"/>
                  </a:schemeClr>
                </a:solidFill>
                <a:latin typeface="Helvetica" panose="020B0604020202020204" pitchFamily="34" charset="0"/>
              </a:rPr>
              <a:t>Appropriations Update</a:t>
            </a:r>
          </a:p>
          <a:p>
            <a:pPr fontAlgn="base">
              <a:lnSpc>
                <a:spcPct val="110000"/>
              </a:lnSpc>
              <a:spcBef>
                <a:spcPts val="0"/>
              </a:spcBef>
              <a:spcAft>
                <a:spcPts val="600"/>
              </a:spcAft>
            </a:pPr>
            <a:r>
              <a:rPr lang="en-US" sz="2400" dirty="0">
                <a:solidFill>
                  <a:schemeClr val="tx1">
                    <a:lumMod val="65000"/>
                    <a:lumOff val="35000"/>
                  </a:schemeClr>
                </a:solidFill>
              </a:rPr>
              <a:t>House numbers for FY2020 are strong, maintaining or increasing funding for all programs we advocate for.</a:t>
            </a:r>
          </a:p>
          <a:p>
            <a:pPr fontAlgn="base">
              <a:lnSpc>
                <a:spcPct val="134000"/>
              </a:lnSpc>
              <a:spcBef>
                <a:spcPts val="0"/>
              </a:spcBef>
              <a:spcAft>
                <a:spcPts val="600"/>
              </a:spcAft>
            </a:pPr>
            <a:r>
              <a:rPr lang="en-US" sz="2400" dirty="0">
                <a:solidFill>
                  <a:schemeClr val="tx1">
                    <a:lumMod val="65000"/>
                    <a:lumOff val="35000"/>
                  </a:schemeClr>
                </a:solidFill>
              </a:rPr>
              <a:t>In the House, got critical increase to $1.56 billion for the Global Fund to Fight AIDS, TB, and Malaria, plus language supporting three years of funding at this level. </a:t>
            </a:r>
          </a:p>
          <a:p>
            <a:pPr fontAlgn="base">
              <a:lnSpc>
                <a:spcPct val="134000"/>
              </a:lnSpc>
              <a:spcBef>
                <a:spcPts val="0"/>
              </a:spcBef>
              <a:spcAft>
                <a:spcPts val="600"/>
              </a:spcAft>
            </a:pPr>
            <a:r>
              <a:rPr lang="en-US" sz="2400" dirty="0">
                <a:solidFill>
                  <a:schemeClr val="tx1">
                    <a:lumMod val="65000"/>
                    <a:lumOff val="35000"/>
                  </a:schemeClr>
                </a:solidFill>
              </a:rPr>
              <a:t>We need the Senate to follow suit on House funding levels and the Global Fund increase. </a:t>
            </a:r>
          </a:p>
          <a:p>
            <a:pPr fontAlgn="base">
              <a:lnSpc>
                <a:spcPct val="134000"/>
              </a:lnSpc>
              <a:spcBef>
                <a:spcPts val="0"/>
              </a:spcBef>
              <a:spcAft>
                <a:spcPts val="600"/>
              </a:spcAft>
            </a:pPr>
            <a:r>
              <a:rPr lang="en-US" sz="2400" b="1" dirty="0">
                <a:solidFill>
                  <a:schemeClr val="tx1">
                    <a:lumMod val="65000"/>
                    <a:lumOff val="35000"/>
                  </a:schemeClr>
                </a:solidFill>
              </a:rPr>
              <a:t>Request: </a:t>
            </a:r>
            <a:r>
              <a:rPr lang="en-US" sz="2400" dirty="0">
                <a:solidFill>
                  <a:schemeClr val="tx1">
                    <a:lumMod val="65000"/>
                    <a:lumOff val="35000"/>
                  </a:schemeClr>
                </a:solidFill>
              </a:rPr>
              <a:t>Ask your senators to speak to Senators Graham &amp; Leahy in support of the House funding levels </a:t>
            </a:r>
            <a:r>
              <a:rPr lang="en-US" sz="2400" u="sng" dirty="0">
                <a:solidFill>
                  <a:schemeClr val="tx1">
                    <a:lumMod val="65000"/>
                    <a:lumOff val="35000"/>
                  </a:schemeClr>
                </a:solidFill>
              </a:rPr>
              <a:t>except,</a:t>
            </a:r>
            <a:r>
              <a:rPr lang="en-US" sz="2400" dirty="0">
                <a:solidFill>
                  <a:schemeClr val="tx1">
                    <a:lumMod val="65000"/>
                    <a:lumOff val="35000"/>
                  </a:schemeClr>
                </a:solidFill>
              </a:rPr>
              <a:t> ask for an increase in global nutrition to $250 million.</a:t>
            </a:r>
          </a:p>
          <a:p>
            <a:pPr>
              <a:lnSpc>
                <a:spcPct val="134000"/>
              </a:lnSpc>
              <a:spcBef>
                <a:spcPts val="0"/>
              </a:spcBef>
              <a:spcAft>
                <a:spcPts val="600"/>
              </a:spcAft>
            </a:pP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274648294"/>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AF1F2C"/>
      </a:dk2>
      <a:lt2>
        <a:srgbClr val="FFFFFF"/>
      </a:lt2>
      <a:accent1>
        <a:srgbClr val="58585B"/>
      </a:accent1>
      <a:accent2>
        <a:srgbClr val="AF1F2C"/>
      </a:accent2>
      <a:accent3>
        <a:srgbClr val="BFBEBE"/>
      </a:accent3>
      <a:accent4>
        <a:srgbClr val="58585B"/>
      </a:accent4>
      <a:accent5>
        <a:srgbClr val="FFFFFF"/>
      </a:accent5>
      <a:accent6>
        <a:srgbClr val="231F20"/>
      </a:accent6>
      <a:hlink>
        <a:srgbClr val="AF1F2C"/>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Custom 1">
      <a:dk1>
        <a:sysClr val="windowText" lastClr="000000"/>
      </a:dk1>
      <a:lt1>
        <a:sysClr val="window" lastClr="FFFFFF"/>
      </a:lt1>
      <a:dk2>
        <a:srgbClr val="B01F2E"/>
      </a:dk2>
      <a:lt2>
        <a:srgbClr val="FFFFFF"/>
      </a:lt2>
      <a:accent1>
        <a:srgbClr val="58585B"/>
      </a:accent1>
      <a:accent2>
        <a:srgbClr val="B01F2E"/>
      </a:accent2>
      <a:accent3>
        <a:srgbClr val="BFBEBE"/>
      </a:accent3>
      <a:accent4>
        <a:srgbClr val="58585B"/>
      </a:accent4>
      <a:accent5>
        <a:srgbClr val="FFFFFF"/>
      </a:accent5>
      <a:accent6>
        <a:srgbClr val="231F20"/>
      </a:accent6>
      <a:hlink>
        <a:srgbClr val="B01F2E"/>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LASPStyleSet">
  <a:themeElements>
    <a:clrScheme name="powerpoint">
      <a:dk1>
        <a:srgbClr val="FFFFFF"/>
      </a:dk1>
      <a:lt1>
        <a:srgbClr val="560000"/>
      </a:lt1>
      <a:dk2>
        <a:srgbClr val="E6E3D9"/>
      </a:dk2>
      <a:lt2>
        <a:srgbClr val="701400"/>
      </a:lt2>
      <a:accent1>
        <a:srgbClr val="701400"/>
      </a:accent1>
      <a:accent2>
        <a:srgbClr val="9B5338"/>
      </a:accent2>
      <a:accent3>
        <a:srgbClr val="CB9C87"/>
      </a:accent3>
      <a:accent4>
        <a:srgbClr val="D0CAB7"/>
      </a:accent4>
      <a:accent5>
        <a:srgbClr val="E6E3D9"/>
      </a:accent5>
      <a:accent6>
        <a:srgbClr val="FFFFFF"/>
      </a:accent6>
      <a:hlink>
        <a:srgbClr val="701400"/>
      </a:hlink>
      <a:folHlink>
        <a:srgbClr val="56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Custom 5">
      <a:dk1>
        <a:sysClr val="windowText" lastClr="000000"/>
      </a:dk1>
      <a:lt1>
        <a:sysClr val="window" lastClr="FFFFFF"/>
      </a:lt1>
      <a:dk2>
        <a:srgbClr val="AF1F2C"/>
      </a:dk2>
      <a:lt2>
        <a:srgbClr val="FFFFFF"/>
      </a:lt2>
      <a:accent1>
        <a:srgbClr val="58585B"/>
      </a:accent1>
      <a:accent2>
        <a:srgbClr val="AF1F2C"/>
      </a:accent2>
      <a:accent3>
        <a:srgbClr val="BFBEBE"/>
      </a:accent3>
      <a:accent4>
        <a:srgbClr val="58585B"/>
      </a:accent4>
      <a:accent5>
        <a:srgbClr val="FFFFFF"/>
      </a:accent5>
      <a:accent6>
        <a:srgbClr val="231F20"/>
      </a:accent6>
      <a:hlink>
        <a:srgbClr val="AF1F2C"/>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ustom Design">
  <a:themeElements>
    <a:clrScheme name="Custom 1">
      <a:dk1>
        <a:sysClr val="windowText" lastClr="000000"/>
      </a:dk1>
      <a:lt1>
        <a:sysClr val="window" lastClr="FFFFFF"/>
      </a:lt1>
      <a:dk2>
        <a:srgbClr val="B01F2E"/>
      </a:dk2>
      <a:lt2>
        <a:srgbClr val="FFFFFF"/>
      </a:lt2>
      <a:accent1>
        <a:srgbClr val="58585B"/>
      </a:accent1>
      <a:accent2>
        <a:srgbClr val="B01F2E"/>
      </a:accent2>
      <a:accent3>
        <a:srgbClr val="BFBEBE"/>
      </a:accent3>
      <a:accent4>
        <a:srgbClr val="58585B"/>
      </a:accent4>
      <a:accent5>
        <a:srgbClr val="FFFFFF"/>
      </a:accent5>
      <a:accent6>
        <a:srgbClr val="231F20"/>
      </a:accent6>
      <a:hlink>
        <a:srgbClr val="B01F2E"/>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Office Theme">
  <a:themeElements>
    <a:clrScheme name="Custom 5">
      <a:dk1>
        <a:sysClr val="windowText" lastClr="000000"/>
      </a:dk1>
      <a:lt1>
        <a:sysClr val="window" lastClr="FFFFFF"/>
      </a:lt1>
      <a:dk2>
        <a:srgbClr val="AF1F2C"/>
      </a:dk2>
      <a:lt2>
        <a:srgbClr val="FFFFFF"/>
      </a:lt2>
      <a:accent1>
        <a:srgbClr val="58585B"/>
      </a:accent1>
      <a:accent2>
        <a:srgbClr val="AF1F2C"/>
      </a:accent2>
      <a:accent3>
        <a:srgbClr val="BFBEBE"/>
      </a:accent3>
      <a:accent4>
        <a:srgbClr val="58585B"/>
      </a:accent4>
      <a:accent5>
        <a:srgbClr val="FFFFFF"/>
      </a:accent5>
      <a:accent6>
        <a:srgbClr val="231F20"/>
      </a:accent6>
      <a:hlink>
        <a:srgbClr val="AF1F2C"/>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76372d7-2542-4065-ad3b-22612840f7b4">
      <UserInfo>
        <DisplayName>Amy Kazanegras</DisplayName>
        <AccountId>132</AccountId>
        <AccountType/>
      </UserInfo>
      <UserInfo>
        <DisplayName>Lisa Marchal</DisplayName>
        <AccountId>85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D0AB9154C171E409E0131327301D05C" ma:contentTypeVersion="12" ma:contentTypeDescription="Create a new document." ma:contentTypeScope="" ma:versionID="e6b24762c2b3f3d915d1e9cb666b688a">
  <xsd:schema xmlns:xsd="http://www.w3.org/2001/XMLSchema" xmlns:xs="http://www.w3.org/2001/XMLSchema" xmlns:p="http://schemas.microsoft.com/office/2006/metadata/properties" xmlns:ns2="876372d7-2542-4065-ad3b-22612840f7b4" xmlns:ns3="552b8659-eb92-470e-b40f-1c994b2ac523" targetNamespace="http://schemas.microsoft.com/office/2006/metadata/properties" ma:root="true" ma:fieldsID="f2b319a0772f085c62fc02bdbaf9af59" ns2:_="" ns3:_="">
    <xsd:import namespace="876372d7-2542-4065-ad3b-22612840f7b4"/>
    <xsd:import namespace="552b8659-eb92-470e-b40f-1c994b2ac52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372d7-2542-4065-ad3b-22612840f7b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2b8659-eb92-470e-b40f-1c994b2ac52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F1B832-EE5A-4032-AEB4-4AE550B845BF}">
  <ds:schemaRefs>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office/2006/metadata/properties"/>
    <ds:schemaRef ds:uri="876372d7-2542-4065-ad3b-22612840f7b4"/>
    <ds:schemaRef ds:uri="http://purl.org/dc/terms/"/>
    <ds:schemaRef ds:uri="http://schemas.microsoft.com/office/infopath/2007/PartnerControls"/>
    <ds:schemaRef ds:uri="552b8659-eb92-470e-b40f-1c994b2ac523"/>
    <ds:schemaRef ds:uri="http://purl.org/dc/dcmitype/"/>
  </ds:schemaRefs>
</ds:datastoreItem>
</file>

<file path=customXml/itemProps2.xml><?xml version="1.0" encoding="utf-8"?>
<ds:datastoreItem xmlns:ds="http://schemas.openxmlformats.org/officeDocument/2006/customXml" ds:itemID="{0416390E-32D0-4707-8CE2-2257A81868A7}">
  <ds:schemaRefs>
    <ds:schemaRef ds:uri="552b8659-eb92-470e-b40f-1c994b2ac523"/>
    <ds:schemaRef ds:uri="876372d7-2542-4065-ad3b-22612840f7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85BB800-5A70-4E4E-9E28-3648C75100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1001</Words>
  <Application>Microsoft Office PowerPoint</Application>
  <PresentationFormat>On-screen Show (4:3)</PresentationFormat>
  <Paragraphs>162</Paragraphs>
  <Slides>23</Slides>
  <Notes>23</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23</vt:i4>
      </vt:variant>
    </vt:vector>
  </HeadingPairs>
  <TitlesOfParts>
    <vt:vector size="35" baseType="lpstr">
      <vt:lpstr>Arial</vt:lpstr>
      <vt:lpstr>Calibri</vt:lpstr>
      <vt:lpstr>Courier New</vt:lpstr>
      <vt:lpstr>Helvetica</vt:lpstr>
      <vt:lpstr>Times New Roman</vt:lpstr>
      <vt:lpstr>Wingdings</vt:lpstr>
      <vt:lpstr>Office Theme</vt:lpstr>
      <vt:lpstr>2_Custom Design</vt:lpstr>
      <vt:lpstr>1_CLASPStyleSet</vt:lpstr>
      <vt:lpstr>2_Office Theme</vt:lpstr>
      <vt:lpstr>Custom Design</vt:lpstr>
      <vt:lpstr>1_Office Theme</vt:lpstr>
      <vt:lpstr>PowerPoint Presentation</vt:lpstr>
      <vt:lpstr>PowerPoint Presentation</vt:lpstr>
      <vt:lpstr>Celebrating the  RESULTS International Conference</vt:lpstr>
      <vt:lpstr>PowerPoint Presentation</vt:lpstr>
      <vt:lpstr>Shares and Open Phones</vt:lpstr>
      <vt:lpstr>Complete Your Conference Experience</vt:lpstr>
      <vt:lpstr>PowerPoint Presentation</vt:lpstr>
      <vt:lpstr>Grassroots Support Campaign</vt:lpstr>
      <vt:lpstr>Global Poverty Campaign Update</vt:lpstr>
      <vt:lpstr>Global Poverty Campaign Update</vt:lpstr>
      <vt:lpstr>Global Fund Media Map</vt:lpstr>
      <vt:lpstr>Global Poverty Campaign Update</vt:lpstr>
      <vt:lpstr>U.S. Poverty Campaign Update</vt:lpstr>
      <vt:lpstr>U.S. Poverty Campaign Update</vt:lpstr>
      <vt:lpstr>U.S. Poverty Campaign Update</vt:lpstr>
      <vt:lpstr>Get those meetings in August!</vt:lpstr>
      <vt:lpstr>PowerPoint Presentation</vt:lpstr>
      <vt:lpstr>PowerPoint Presentation</vt:lpstr>
      <vt:lpstr>PowerPoint Presentation</vt:lpstr>
      <vt:lpstr>Important Dates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 Linn</dc:creator>
  <cp:lastModifiedBy>Jos Linn</cp:lastModifiedBy>
  <cp:revision>163</cp:revision>
  <dcterms:created xsi:type="dcterms:W3CDTF">2019-08-08T16:43:02Z</dcterms:created>
  <dcterms:modified xsi:type="dcterms:W3CDTF">2019-08-09T14:15:45Z</dcterms:modified>
</cp:coreProperties>
</file>