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0" r:id="rId6"/>
    <p:sldMasterId id="2147483672" r:id="rId7"/>
  </p:sldMasterIdLst>
  <p:notesMasterIdLst>
    <p:notesMasterId r:id="rId45"/>
  </p:notesMasterIdLst>
  <p:sldIdLst>
    <p:sldId id="259" r:id="rId8"/>
    <p:sldId id="303" r:id="rId9"/>
    <p:sldId id="286" r:id="rId10"/>
    <p:sldId id="288" r:id="rId11"/>
    <p:sldId id="289" r:id="rId12"/>
    <p:sldId id="290" r:id="rId13"/>
    <p:sldId id="263" r:id="rId14"/>
    <p:sldId id="268" r:id="rId15"/>
    <p:sldId id="265" r:id="rId16"/>
    <p:sldId id="266" r:id="rId17"/>
    <p:sldId id="422" r:id="rId18"/>
    <p:sldId id="415" r:id="rId19"/>
    <p:sldId id="405" r:id="rId20"/>
    <p:sldId id="419" r:id="rId21"/>
    <p:sldId id="407" r:id="rId22"/>
    <p:sldId id="367" r:id="rId23"/>
    <p:sldId id="428" r:id="rId24"/>
    <p:sldId id="410" r:id="rId25"/>
    <p:sldId id="391" r:id="rId26"/>
    <p:sldId id="429" r:id="rId27"/>
    <p:sldId id="401" r:id="rId28"/>
    <p:sldId id="431" r:id="rId29"/>
    <p:sldId id="430" r:id="rId30"/>
    <p:sldId id="291" r:id="rId31"/>
    <p:sldId id="292" r:id="rId32"/>
    <p:sldId id="293" r:id="rId33"/>
    <p:sldId id="294" r:id="rId34"/>
    <p:sldId id="295" r:id="rId35"/>
    <p:sldId id="296" r:id="rId36"/>
    <p:sldId id="297" r:id="rId37"/>
    <p:sldId id="298" r:id="rId38"/>
    <p:sldId id="299" r:id="rId39"/>
    <p:sldId id="300" r:id="rId40"/>
    <p:sldId id="301" r:id="rId41"/>
    <p:sldId id="432" r:id="rId42"/>
    <p:sldId id="434" r:id="rId43"/>
    <p:sldId id="43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F2C"/>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84"/>
    <p:restoredTop sz="80923"/>
  </p:normalViewPr>
  <p:slideViewPr>
    <p:cSldViewPr snapToGrid="0">
      <p:cViewPr varScale="1">
        <p:scale>
          <a:sx n="111" d="100"/>
          <a:sy n="111" d="100"/>
        </p:scale>
        <p:origin x="664"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6E071-442B-48DA-B783-D51DCCB3DD38}" type="datetimeFigureOut">
              <a:rPr lang="en-US"/>
              <a:t>8/22/19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38948-B748-48A4-BF07-8E2A5A66AF52}"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this is our approach—we take the lead and ask people to watch us while we have an amazing experience. Anyone relate to this? Why do we do this? Fear of giving up our power and experience—might not do it right. Will people stick around?</a:t>
            </a:r>
            <a:endParaRPr lang="en-US" baseline="0" dirty="0"/>
          </a:p>
          <a:p>
            <a:endParaRPr lang="en-US" dirty="0"/>
          </a:p>
        </p:txBody>
      </p:sp>
    </p:spTree>
    <p:extLst>
      <p:ext uri="{BB962C8B-B14F-4D97-AF65-F5344CB8AC3E}">
        <p14:creationId xmlns:p14="http://schemas.microsoft.com/office/powerpoint/2010/main" val="370003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examples of this?</a:t>
            </a:r>
            <a:endParaRPr lang="en-US" baseline="0" dirty="0"/>
          </a:p>
          <a:p>
            <a:endParaRPr lang="en-US" dirty="0"/>
          </a:p>
        </p:txBody>
      </p:sp>
    </p:spTree>
    <p:extLst>
      <p:ext uri="{BB962C8B-B14F-4D97-AF65-F5344CB8AC3E}">
        <p14:creationId xmlns:p14="http://schemas.microsoft.com/office/powerpoint/2010/main" val="229289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to really build a movement what we really need is more ice cream makers giving away ice cream and teach others to make ice cream</a:t>
            </a:r>
            <a:endParaRPr lang="en-US" baseline="0" dirty="0"/>
          </a:p>
          <a:p>
            <a:endParaRPr lang="en-US" dirty="0"/>
          </a:p>
        </p:txBody>
      </p:sp>
    </p:spTree>
    <p:extLst>
      <p:ext uri="{BB962C8B-B14F-4D97-AF65-F5344CB8AC3E}">
        <p14:creationId xmlns:p14="http://schemas.microsoft.com/office/powerpoint/2010/main" val="326254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Hahrie</a:t>
            </a:r>
            <a:r>
              <a:rPr lang="en-US" dirty="0"/>
              <a:t> Han in her book, How organizations develop new activists looks at the issue of developing activist as a research question. In the research she lands on two modes of engaging activists: mobilizing and organizing. Organizations that are good at developing activists do both—so they can develop depth in their leadership and breadth in their numbers. But many organizations rely heavily on one mode—mobilizing, which is not on its own, effective, in building activists.</a:t>
            </a:r>
          </a:p>
        </p:txBody>
      </p:sp>
      <p:sp>
        <p:nvSpPr>
          <p:cNvPr id="4" name="Slide Number Placeholder 3"/>
          <p:cNvSpPr>
            <a:spLocks noGrp="1"/>
          </p:cNvSpPr>
          <p:nvPr>
            <p:ph type="sldNum" sz="quarter" idx="5"/>
          </p:nvPr>
        </p:nvSpPr>
        <p:spPr/>
        <p:txBody>
          <a:bodyPr/>
          <a:lstStyle/>
          <a:p>
            <a:fld id="{BF338948-B748-48A4-BF07-8E2A5A66AF52}" type="slidenum">
              <a:rPr lang="en-US" smtClean="0"/>
              <a:t>6</a:t>
            </a:fld>
            <a:endParaRPr lang="en-US"/>
          </a:p>
        </p:txBody>
      </p:sp>
    </p:spTree>
    <p:extLst>
      <p:ext uri="{BB962C8B-B14F-4D97-AF65-F5344CB8AC3E}">
        <p14:creationId xmlns:p14="http://schemas.microsoft.com/office/powerpoint/2010/main" val="284957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Transformational: Support people to do things they would not do on their own. Challenge people to go outside their comfort zones. Really feel that are delivering on their passion to make a difference.</a:t>
            </a:r>
          </a:p>
          <a:p>
            <a:pPr marL="171450" indent="-171450">
              <a:buFont typeface="Arial" panose="020B0604020202020204" pitchFamily="34" charset="0"/>
              <a:buChar char="•"/>
            </a:pPr>
            <a:r>
              <a:rPr lang="en-US" dirty="0"/>
              <a:t>Transactional: Take the action you feel comfortable taking. Not pushing or supporting people to become something else. Take this action…</a:t>
            </a:r>
          </a:p>
          <a:p>
            <a:pPr marL="171450" indent="-171450">
              <a:buFont typeface="Arial" panose="020B0604020202020204" pitchFamily="34" charset="0"/>
              <a:buChar char="•"/>
            </a:pPr>
            <a:r>
              <a:rPr lang="en-US" dirty="0"/>
              <a:t>Best example is what staff and RCs do with groups</a:t>
            </a:r>
          </a:p>
        </p:txBody>
      </p:sp>
      <p:sp>
        <p:nvSpPr>
          <p:cNvPr id="4" name="Slide Number Placeholder 3"/>
          <p:cNvSpPr>
            <a:spLocks noGrp="1"/>
          </p:cNvSpPr>
          <p:nvPr>
            <p:ph type="sldNum" sz="quarter" idx="5"/>
          </p:nvPr>
        </p:nvSpPr>
        <p:spPr/>
        <p:txBody>
          <a:bodyPr/>
          <a:lstStyle/>
          <a:p>
            <a:fld id="{BF338948-B748-48A4-BF07-8E2A5A66AF52}" type="slidenum">
              <a:rPr lang="en-US" smtClean="0"/>
              <a:t>7</a:t>
            </a:fld>
            <a:endParaRPr lang="en-US"/>
          </a:p>
        </p:txBody>
      </p:sp>
    </p:spTree>
    <p:extLst>
      <p:ext uri="{BB962C8B-B14F-4D97-AF65-F5344CB8AC3E}">
        <p14:creationId xmlns:p14="http://schemas.microsoft.com/office/powerpoint/2010/main" val="202555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help people see the transformational nature of what they’ve done. Thinking about thinking—like Sarah Wolman talked about.</a:t>
            </a:r>
          </a:p>
        </p:txBody>
      </p:sp>
      <p:sp>
        <p:nvSpPr>
          <p:cNvPr id="4" name="Slide Number Placeholder 3"/>
          <p:cNvSpPr>
            <a:spLocks noGrp="1"/>
          </p:cNvSpPr>
          <p:nvPr>
            <p:ph type="sldNum" sz="quarter" idx="5"/>
          </p:nvPr>
        </p:nvSpPr>
        <p:spPr/>
        <p:txBody>
          <a:bodyPr/>
          <a:lstStyle/>
          <a:p>
            <a:fld id="{BF338948-B748-48A4-BF07-8E2A5A66AF52}" type="slidenum">
              <a:rPr lang="en-US" smtClean="0"/>
              <a:t>9</a:t>
            </a:fld>
            <a:endParaRPr lang="en-US"/>
          </a:p>
        </p:txBody>
      </p:sp>
    </p:spTree>
    <p:extLst>
      <p:ext uri="{BB962C8B-B14F-4D97-AF65-F5344CB8AC3E}">
        <p14:creationId xmlns:p14="http://schemas.microsoft.com/office/powerpoint/2010/main" val="325522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Organizers mobilize to identify downstream potential leaders. </a:t>
            </a:r>
          </a:p>
        </p:txBody>
      </p:sp>
      <p:sp>
        <p:nvSpPr>
          <p:cNvPr id="4" name="Slide Number Placeholder 3"/>
          <p:cNvSpPr>
            <a:spLocks noGrp="1"/>
          </p:cNvSpPr>
          <p:nvPr>
            <p:ph type="sldNum" sz="quarter" idx="5"/>
          </p:nvPr>
        </p:nvSpPr>
        <p:spPr/>
        <p:txBody>
          <a:bodyPr/>
          <a:lstStyle/>
          <a:p>
            <a:fld id="{BF338948-B748-48A4-BF07-8E2A5A66AF52}" type="slidenum">
              <a:rPr lang="en-US" smtClean="0"/>
              <a:t>10</a:t>
            </a:fld>
            <a:endParaRPr lang="en-US"/>
          </a:p>
        </p:txBody>
      </p:sp>
    </p:spTree>
    <p:extLst>
      <p:ext uri="{BB962C8B-B14F-4D97-AF65-F5344CB8AC3E}">
        <p14:creationId xmlns:p14="http://schemas.microsoft.com/office/powerpoint/2010/main" val="321421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0829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a:t>Click to edit title</a:t>
            </a:r>
          </a:p>
        </p:txBody>
      </p:sp>
    </p:spTree>
    <p:extLst>
      <p:ext uri="{BB962C8B-B14F-4D97-AF65-F5344CB8AC3E}">
        <p14:creationId xmlns:p14="http://schemas.microsoft.com/office/powerpoint/2010/main" val="43044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a:p>
        </p:txBody>
      </p:sp>
    </p:spTree>
    <p:extLst>
      <p:ext uri="{BB962C8B-B14F-4D97-AF65-F5344CB8AC3E}">
        <p14:creationId xmlns:p14="http://schemas.microsoft.com/office/powerpoint/2010/main" val="298183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6940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BDD685-CAF9-4A49-A45F-C4B924197A5A}" type="datetimeFigureOut">
              <a:rPr lang="en-US" smtClean="0"/>
              <a:t>8/22/19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4AB6408-82A3-493F-9344-2E52F8E38C9E}" type="slidenum">
              <a:rPr lang="en-US" smtClean="0"/>
              <a:t>‹#›</a:t>
            </a:fld>
            <a:endParaRPr lang="en-US"/>
          </a:p>
        </p:txBody>
      </p:sp>
    </p:spTree>
    <p:extLst>
      <p:ext uri="{BB962C8B-B14F-4D97-AF65-F5344CB8AC3E}">
        <p14:creationId xmlns:p14="http://schemas.microsoft.com/office/powerpoint/2010/main" val="4202255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b="4613"/>
          <a:stretch/>
        </p:blipFill>
        <p:spPr>
          <a:xfrm>
            <a:off x="-40536" y="-13510"/>
            <a:ext cx="9211560" cy="4246843"/>
          </a:xfrm>
          <a:prstGeom prst="rect">
            <a:avLst/>
          </a:prstGeom>
          <a:solidFill>
            <a:srgbClr val="B11F30"/>
          </a:solidFill>
        </p:spPr>
      </p:pic>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a:t>Click to edit text</a:t>
            </a:r>
          </a:p>
        </p:txBody>
      </p:sp>
    </p:spTree>
    <p:extLst>
      <p:ext uri="{BB962C8B-B14F-4D97-AF65-F5344CB8AC3E}">
        <p14:creationId xmlns:p14="http://schemas.microsoft.com/office/powerpoint/2010/main" val="1565864267"/>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Tree>
    <p:extLst>
      <p:ext uri="{BB962C8B-B14F-4D97-AF65-F5344CB8AC3E}">
        <p14:creationId xmlns:p14="http://schemas.microsoft.com/office/powerpoint/2010/main" val="3738020428"/>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kansascity.com/news/nation-world/article234137407.html" TargetMode="External"/><Relationship Id="rId2" Type="http://schemas.openxmlformats.org/officeDocument/2006/relationships/hyperlink" Target="https://www.citizen-times.com/story/news/local/2019/08/20/asheville-mayor-set-back-medicare-all-act/2055066001/"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 TargetMode="External"/><Relationship Id="rId2" Type="http://schemas.openxmlformats.org/officeDocument/2006/relationships/hyperlink" Target="https://results.org/volunteers/laser-talks/" TargetMode="External"/><Relationship Id="rId1" Type="http://schemas.openxmlformats.org/officeDocument/2006/relationships/slideLayout" Target="../slideLayouts/slideLayout5.xml"/><Relationship Id="rId4" Type="http://schemas.openxmlformats.org/officeDocument/2006/relationships/hyperlink" Target="https://results.org/volunteers/advocacy-basic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hyperlink" Target="mailto:kpatterson@result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4" y="4362994"/>
            <a:ext cx="8660674" cy="1920240"/>
          </a:xfrm>
        </p:spPr>
        <p:txBody>
          <a:bodyPr>
            <a:normAutofit fontScale="90000"/>
          </a:bodyPr>
          <a:lstStyle/>
          <a:p>
            <a:r>
              <a:rPr lang="en-US" dirty="0"/>
              <a:t>“Wow, I got published!”</a:t>
            </a:r>
            <a:br>
              <a:rPr lang="en-US" dirty="0"/>
            </a:br>
            <a:r>
              <a:rPr lang="en-US" sz="1300" dirty="0"/>
              <a:t>     </a:t>
            </a:r>
            <a:br>
              <a:rPr lang="en-US" dirty="0"/>
            </a:br>
            <a:r>
              <a:rPr lang="en-US" sz="3600" dirty="0"/>
              <a:t>Making Media a Transformational Experience </a:t>
            </a: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48" y="0"/>
            <a:ext cx="8229600" cy="1143000"/>
          </a:xfrm>
        </p:spPr>
        <p:txBody>
          <a:bodyPr/>
          <a:lstStyle/>
          <a:p>
            <a:r>
              <a:rPr lang="en-US" dirty="0"/>
              <a:t>Purpose of Outreach</a:t>
            </a:r>
          </a:p>
        </p:txBody>
      </p:sp>
      <p:graphicFrame>
        <p:nvGraphicFramePr>
          <p:cNvPr id="4" name="Content Placeholder 3">
            <a:extLst>
              <a:ext uri="{FF2B5EF4-FFF2-40B4-BE49-F238E27FC236}">
                <a16:creationId xmlns:a16="http://schemas.microsoft.com/office/drawing/2014/main" id="{D2C3072D-42D0-6548-96BB-CD8E83392B0E}"/>
              </a:ext>
            </a:extLst>
          </p:cNvPr>
          <p:cNvGraphicFramePr>
            <a:graphicFrameLocks noGrp="1"/>
          </p:cNvGraphicFramePr>
          <p:nvPr>
            <p:ph idx="1"/>
            <p:extLst>
              <p:ext uri="{D42A27DB-BD31-4B8C-83A1-F6EECF244321}">
                <p14:modId xmlns:p14="http://schemas.microsoft.com/office/powerpoint/2010/main" val="464033422"/>
              </p:ext>
            </p:extLst>
          </p:nvPr>
        </p:nvGraphicFramePr>
        <p:xfrm>
          <a:off x="173420" y="1417638"/>
          <a:ext cx="8844456" cy="4715148"/>
        </p:xfrm>
        <a:graphic>
          <a:graphicData uri="http://schemas.openxmlformats.org/drawingml/2006/table">
            <a:tbl>
              <a:tblPr firstRow="1" bandRow="1">
                <a:tableStyleId>{5C22544A-7EE6-4342-B048-85BDC9FD1C3A}</a:tableStyleId>
              </a:tblPr>
              <a:tblGrid>
                <a:gridCol w="4422228">
                  <a:extLst>
                    <a:ext uri="{9D8B030D-6E8A-4147-A177-3AD203B41FA5}">
                      <a16:colId xmlns:a16="http://schemas.microsoft.com/office/drawing/2014/main" val="3193145005"/>
                    </a:ext>
                  </a:extLst>
                </a:gridCol>
                <a:gridCol w="4422228">
                  <a:extLst>
                    <a:ext uri="{9D8B030D-6E8A-4147-A177-3AD203B41FA5}">
                      <a16:colId xmlns:a16="http://schemas.microsoft.com/office/drawing/2014/main" val="3951333422"/>
                    </a:ext>
                  </a:extLst>
                </a:gridCol>
              </a:tblGrid>
              <a:tr h="548273">
                <a:tc>
                  <a:txBody>
                    <a:bodyPr/>
                    <a:lstStyle/>
                    <a:p>
                      <a:pPr algn="ctr"/>
                      <a:r>
                        <a:rPr lang="en-US" sz="2400" dirty="0"/>
                        <a:t>Organizing</a:t>
                      </a:r>
                    </a:p>
                  </a:txBody>
                  <a:tcPr/>
                </a:tc>
                <a:tc>
                  <a:txBody>
                    <a:bodyPr/>
                    <a:lstStyle/>
                    <a:p>
                      <a:pPr algn="ctr"/>
                      <a:r>
                        <a:rPr lang="en-US" sz="2400" dirty="0"/>
                        <a:t>Mobilizing</a:t>
                      </a:r>
                    </a:p>
                  </a:txBody>
                  <a:tcPr/>
                </a:tc>
                <a:extLst>
                  <a:ext uri="{0D108BD9-81ED-4DB2-BD59-A6C34878D82A}">
                    <a16:rowId xmlns:a16="http://schemas.microsoft.com/office/drawing/2014/main" val="1510070820"/>
                  </a:ext>
                </a:extLst>
              </a:tr>
              <a:tr h="1864128">
                <a:tc>
                  <a:txBody>
                    <a:bodyPr/>
                    <a:lstStyle/>
                    <a:p>
                      <a:r>
                        <a:rPr lang="en-US" sz="2600" dirty="0"/>
                        <a:t>Build a list of people that can be mobilized to demonstrate a broad base of  community support with decision makers</a:t>
                      </a:r>
                    </a:p>
                  </a:txBody>
                  <a:tcPr/>
                </a:tc>
                <a:tc>
                  <a:txBody>
                    <a:bodyPr/>
                    <a:lstStyle/>
                    <a:p>
                      <a:r>
                        <a:rPr lang="en-US" sz="2600" dirty="0"/>
                        <a:t>Build a list of people that can be mobilized to demonstrate a broad base of  community support with decision makers</a:t>
                      </a:r>
                    </a:p>
                  </a:txBody>
                  <a:tcPr/>
                </a:tc>
                <a:extLst>
                  <a:ext uri="{0D108BD9-81ED-4DB2-BD59-A6C34878D82A}">
                    <a16:rowId xmlns:a16="http://schemas.microsoft.com/office/drawing/2014/main" val="127954636"/>
                  </a:ext>
                </a:extLst>
              </a:tr>
              <a:tr h="2302747">
                <a:tc>
                  <a:txBody>
                    <a:bodyPr/>
                    <a:lstStyle/>
                    <a:p>
                      <a:r>
                        <a:rPr lang="en-US" sz="2600" dirty="0"/>
                        <a:t>Build a list of people from which you can identify new leaders that can be trained and supported to mobilize others to build greater power</a:t>
                      </a:r>
                    </a:p>
                  </a:txBody>
                  <a:tcPr/>
                </a:tc>
                <a:tc>
                  <a:txBody>
                    <a:bodyPr/>
                    <a:lstStyle/>
                    <a:p>
                      <a:endParaRPr lang="en-US" sz="2600" dirty="0"/>
                    </a:p>
                  </a:txBody>
                  <a:tcPr/>
                </a:tc>
                <a:extLst>
                  <a:ext uri="{0D108BD9-81ED-4DB2-BD59-A6C34878D82A}">
                    <a16:rowId xmlns:a16="http://schemas.microsoft.com/office/drawing/2014/main" val="1721014531"/>
                  </a:ext>
                </a:extLst>
              </a:tr>
            </a:tbl>
          </a:graphicData>
        </a:graphic>
      </p:graphicFrame>
    </p:spTree>
    <p:extLst>
      <p:ext uri="{BB962C8B-B14F-4D97-AF65-F5344CB8AC3E}">
        <p14:creationId xmlns:p14="http://schemas.microsoft.com/office/powerpoint/2010/main" val="427522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547" y="1536174"/>
            <a:ext cx="7335520" cy="3785652"/>
          </a:xfrm>
          <a:prstGeom prst="rect">
            <a:avLst/>
          </a:prstGeom>
          <a:noFill/>
        </p:spPr>
        <p:txBody>
          <a:bodyPr wrap="square" rtlCol="0">
            <a:spAutoFit/>
          </a:bodyPr>
          <a:lstStyle/>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8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rPr>
              <a:t>New</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8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rPr>
              <a:t>Unusual</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8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rPr>
              <a:t>Local</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8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rPr>
              <a:t>Personal</a:t>
            </a:r>
          </a:p>
          <a:p>
            <a:pPr marL="857250" marR="0" lvl="0" indent="-8572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48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rPr>
              <a:t>Important</a:t>
            </a:r>
          </a:p>
        </p:txBody>
      </p:sp>
      <p:sp>
        <p:nvSpPr>
          <p:cNvPr id="3" name="Title 4">
            <a:extLst>
              <a:ext uri="{FF2B5EF4-FFF2-40B4-BE49-F238E27FC236}">
                <a16:creationId xmlns:a16="http://schemas.microsoft.com/office/drawing/2014/main" id="{40545A3C-5B3E-4175-B674-3CFA1D3D8DB7}"/>
              </a:ext>
            </a:extLst>
          </p:cNvPr>
          <p:cNvSpPr>
            <a:spLocks noGrp="1"/>
          </p:cNvSpPr>
          <p:nvPr>
            <p:ph type="title"/>
          </p:nvPr>
        </p:nvSpPr>
        <p:spPr>
          <a:xfrm>
            <a:off x="491490" y="365125"/>
            <a:ext cx="8223532" cy="1012119"/>
          </a:xfrm>
        </p:spPr>
        <p:txBody>
          <a:bodyPr>
            <a:normAutofit/>
          </a:bodyPr>
          <a:lstStyle/>
          <a:p>
            <a:pPr>
              <a:lnSpc>
                <a:spcPct val="90000"/>
              </a:lnSpc>
            </a:pPr>
            <a:r>
              <a:rPr lang="en-US" sz="5200" dirty="0">
                <a:solidFill>
                  <a:srgbClr val="AF1F2C"/>
                </a:solidFill>
              </a:rPr>
              <a:t>What do editors want?</a:t>
            </a:r>
          </a:p>
        </p:txBody>
      </p:sp>
    </p:spTree>
    <p:extLst>
      <p:ext uri="{BB962C8B-B14F-4D97-AF65-F5344CB8AC3E}">
        <p14:creationId xmlns:p14="http://schemas.microsoft.com/office/powerpoint/2010/main" val="252349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F1F2C"/>
                </a:solidFill>
                <a:effectLst/>
                <a:uLnTx/>
                <a:uFillTx/>
                <a:latin typeface="Calibri"/>
                <a:ea typeface="+mn-ea"/>
                <a:cs typeface="+mn-cs"/>
              </a:rPr>
              <a:t>Letters to the Editor</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497839" y="1360478"/>
            <a:ext cx="8239761" cy="4551824"/>
          </a:xfrm>
          <a:prstGeom prst="rect">
            <a:avLst/>
          </a:prstGeom>
        </p:spPr>
        <p:txBody>
          <a:bodyPr wrap="square">
            <a:spAutoFit/>
          </a:bodyPr>
          <a:lstStyle/>
          <a:p>
            <a:pPr marL="285750" marR="0" lvl="0" indent="-285750" algn="l" defTabSz="457200" rtl="0" eaLnBrk="1" fontAlgn="auto" latinLnBrk="0" hangingPunct="1">
              <a:lnSpc>
                <a:spcPct val="114000"/>
              </a:lnSpc>
              <a:spcBef>
                <a:spcPts val="0"/>
              </a:spcBef>
              <a:spcAft>
                <a:spcPts val="600"/>
              </a:spcAft>
              <a:buClrTx/>
              <a:buSzTx/>
              <a:buFont typeface="Arial" charset="0"/>
              <a:buChar char="•"/>
              <a:tabLst/>
              <a:defRPr/>
            </a:pPr>
            <a:r>
              <a:rPr kumimoji="0" lang="en-US" sz="40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150 – 200 words (check website)</a:t>
            </a:r>
          </a:p>
          <a:p>
            <a:pPr marL="285750" marR="0" lvl="0" indent="-285750" algn="l" defTabSz="457200" rtl="0" eaLnBrk="1" fontAlgn="auto" latinLnBrk="0" hangingPunct="1">
              <a:lnSpc>
                <a:spcPct val="114000"/>
              </a:lnSpc>
              <a:spcBef>
                <a:spcPts val="0"/>
              </a:spcBef>
              <a:spcAft>
                <a:spcPts val="600"/>
              </a:spcAft>
              <a:buClrTx/>
              <a:buSzTx/>
              <a:buFont typeface="Arial" charset="0"/>
              <a:buChar char="•"/>
              <a:tabLst/>
              <a:defRPr/>
            </a:pPr>
            <a:r>
              <a:rPr kumimoji="0" lang="en-US" sz="40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3 key pieces:</a:t>
            </a:r>
          </a:p>
          <a:p>
            <a:pPr marL="742950" marR="0" lvl="1" indent="-285750" algn="l" defTabSz="457200" rtl="0" eaLnBrk="1" fontAlgn="auto" latinLnBrk="0" hangingPunct="1">
              <a:lnSpc>
                <a:spcPct val="114000"/>
              </a:lnSpc>
              <a:spcBef>
                <a:spcPts val="0"/>
              </a:spcBef>
              <a:spcAft>
                <a:spcPts val="600"/>
              </a:spcAft>
              <a:buClrTx/>
              <a:buSzTx/>
              <a:buFont typeface="Arial" charset="0"/>
              <a:buChar char="•"/>
              <a:tabLst/>
              <a:defRPr/>
            </a:pPr>
            <a:r>
              <a:rPr kumimoji="0" lang="en-US" sz="4000" b="0" i="0" u="none" strike="noStrike" kern="1200" cap="none" spc="0" normalizeH="0" baseline="0" noProof="0" dirty="0">
                <a:ln>
                  <a:noFill/>
                </a:ln>
                <a:solidFill>
                  <a:srgbClr val="AF1F2D"/>
                </a:solidFill>
                <a:effectLst/>
                <a:uLnTx/>
                <a:uFillTx/>
                <a:latin typeface="Helvetica" panose="020B0604020202020204" pitchFamily="34" charset="0"/>
                <a:ea typeface="+mn-ea"/>
                <a:cs typeface="Helvetica" panose="020B0604020202020204" pitchFamily="34" charset="0"/>
              </a:rPr>
              <a:t>Local or timely hook (best to respond to a story)</a:t>
            </a:r>
            <a:endParaRPr kumimoji="0" lang="en-US" sz="1800" b="0" i="0" u="none" strike="noStrike" kern="1200" cap="none" spc="0" normalizeH="0" baseline="0" noProof="0" dirty="0">
              <a:ln>
                <a:noFill/>
              </a:ln>
              <a:solidFill>
                <a:srgbClr val="AF1F2D"/>
              </a:solidFill>
              <a:effectLst/>
              <a:uLnTx/>
              <a:uFillTx/>
              <a:latin typeface="Helvetica" panose="020B0604020202020204" pitchFamily="34" charset="0"/>
              <a:ea typeface="+mn-ea"/>
              <a:cs typeface="Helvetica" panose="020B0604020202020204" pitchFamily="34" charset="0"/>
            </a:endParaRPr>
          </a:p>
          <a:p>
            <a:pPr marL="742950" marR="0" lvl="1" indent="-285750" algn="l" defTabSz="457200" rtl="0" eaLnBrk="1" fontAlgn="auto" latinLnBrk="0" hangingPunct="1">
              <a:lnSpc>
                <a:spcPct val="114000"/>
              </a:lnSpc>
              <a:spcBef>
                <a:spcPts val="0"/>
              </a:spcBef>
              <a:spcAft>
                <a:spcPts val="600"/>
              </a:spcAft>
              <a:buClrTx/>
              <a:buSzTx/>
              <a:buFont typeface="Arial" charset="0"/>
              <a:buChar char="•"/>
              <a:tabLst/>
              <a:defRPr/>
            </a:pPr>
            <a:r>
              <a:rPr kumimoji="0" lang="en-US" sz="4000" b="0" i="0" u="none" strike="noStrike" kern="1200" cap="none" spc="0" normalizeH="0" baseline="0" noProof="0" dirty="0">
                <a:ln>
                  <a:noFill/>
                </a:ln>
                <a:solidFill>
                  <a:srgbClr val="AF1F2D"/>
                </a:solidFill>
                <a:effectLst/>
                <a:uLnTx/>
                <a:uFillTx/>
                <a:latin typeface="Helvetica" panose="020B0604020202020204" pitchFamily="34" charset="0"/>
                <a:ea typeface="+mn-ea"/>
                <a:cs typeface="Helvetica" panose="020B0604020202020204" pitchFamily="34" charset="0"/>
              </a:rPr>
              <a:t>Why it matters</a:t>
            </a:r>
          </a:p>
          <a:p>
            <a:pPr marL="742950" marR="0" lvl="1" indent="-285750" algn="l" defTabSz="457200" rtl="0" eaLnBrk="1" fontAlgn="auto" latinLnBrk="0" hangingPunct="1">
              <a:lnSpc>
                <a:spcPct val="114000"/>
              </a:lnSpc>
              <a:spcBef>
                <a:spcPts val="0"/>
              </a:spcBef>
              <a:spcAft>
                <a:spcPts val="600"/>
              </a:spcAft>
              <a:buClrTx/>
              <a:buSzTx/>
              <a:buFont typeface="Arial" charset="0"/>
              <a:buChar char="•"/>
              <a:tabLst/>
              <a:defRPr/>
            </a:pPr>
            <a:r>
              <a:rPr kumimoji="0" lang="en-US" sz="4000" b="0" i="0" u="none" strike="noStrike" kern="1200" cap="none" spc="0" normalizeH="0" baseline="0" noProof="0" dirty="0">
                <a:ln>
                  <a:noFill/>
                </a:ln>
                <a:solidFill>
                  <a:srgbClr val="AF1F2D"/>
                </a:solidFill>
                <a:effectLst/>
                <a:uLnTx/>
                <a:uFillTx/>
                <a:latin typeface="Helvetica" panose="020B0604020202020204" pitchFamily="34" charset="0"/>
                <a:ea typeface="+mn-ea"/>
                <a:cs typeface="Helvetica" panose="020B0604020202020204" pitchFamily="34" charset="0"/>
              </a:rPr>
              <a:t>Call to action</a:t>
            </a:r>
          </a:p>
        </p:txBody>
      </p:sp>
    </p:spTree>
    <p:extLst>
      <p:ext uri="{BB962C8B-B14F-4D97-AF65-F5344CB8AC3E}">
        <p14:creationId xmlns:p14="http://schemas.microsoft.com/office/powerpoint/2010/main" val="107347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F1F2C"/>
                </a:solidFill>
                <a:effectLst/>
                <a:uLnTx/>
                <a:uFillTx/>
                <a:latin typeface="Calibri"/>
                <a:ea typeface="+mn-ea"/>
                <a:cs typeface="+mn-cs"/>
              </a:rPr>
              <a:t>Letters to the Editor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F1F2C"/>
                </a:solidFill>
                <a:effectLst/>
                <a:uLnTx/>
                <a:uFillTx/>
                <a:latin typeface="Calibri"/>
                <a:ea typeface="+mn-ea"/>
                <a:cs typeface="+mn-cs"/>
              </a:rPr>
              <a:t>Structure</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70585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b="1" dirty="0">
                <a:solidFill>
                  <a:srgbClr val="AF1F2D"/>
                </a:solidFill>
              </a:rPr>
              <a:t>Call to action</a:t>
            </a:r>
          </a:p>
          <a:p>
            <a:pPr marL="742950" indent="-400050">
              <a:lnSpc>
                <a:spcPct val="134000"/>
              </a:lnSpc>
              <a:spcBef>
                <a:spcPts val="0"/>
              </a:spcBef>
              <a:spcAft>
                <a:spcPts val="600"/>
              </a:spcAft>
              <a:buAutoNum type="arabicPeriod"/>
            </a:pPr>
            <a:r>
              <a:rPr lang="en-US" sz="3000" dirty="0"/>
              <a:t>Why it matters</a:t>
            </a:r>
          </a:p>
          <a:p>
            <a:pPr marL="742950" indent="-400050">
              <a:lnSpc>
                <a:spcPct val="134000"/>
              </a:lnSpc>
              <a:spcBef>
                <a:spcPts val="0"/>
              </a:spcBef>
              <a:spcAft>
                <a:spcPts val="600"/>
              </a:spcAft>
              <a:buFont typeface="Arial"/>
              <a:buAutoNum type="arabicPeriod"/>
            </a:pPr>
            <a:r>
              <a:rPr lang="en-US" sz="3000" dirty="0"/>
              <a:t>Local &amp; timely hook</a:t>
            </a:r>
          </a:p>
        </p:txBody>
      </p:sp>
    </p:spTree>
    <p:extLst>
      <p:ext uri="{BB962C8B-B14F-4D97-AF65-F5344CB8AC3E}">
        <p14:creationId xmlns:p14="http://schemas.microsoft.com/office/powerpoint/2010/main" val="567507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965" y="875168"/>
            <a:ext cx="8774430" cy="4853957"/>
          </a:xfrm>
          <a:prstGeom prst="rect">
            <a:avLst/>
          </a:prstGeom>
          <a:ln>
            <a:noFill/>
          </a:ln>
        </p:spPr>
        <p:txBody>
          <a:bodyPr wrap="square">
            <a:spAutoFit/>
          </a:bodyPr>
          <a:lstStyle/>
          <a:p>
            <a:pPr marL="457200" lvl="0" indent="-457200">
              <a:lnSpc>
                <a:spcPct val="114000"/>
              </a:lnSpc>
              <a:spcAft>
                <a:spcPts val="6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Make it short</a:t>
            </a:r>
          </a:p>
          <a:p>
            <a:pPr marL="457200" lvl="0" indent="-457200">
              <a:lnSpc>
                <a:spcPct val="114000"/>
              </a:lnSpc>
              <a:spcAft>
                <a:spcPts val="6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Make it specific</a:t>
            </a:r>
          </a:p>
          <a:p>
            <a:pPr marL="457200" lvl="0" indent="-457200">
              <a:lnSpc>
                <a:spcPct val="114000"/>
              </a:lnSpc>
              <a:spcAft>
                <a:spcPts val="18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Mention members of Congress by name</a:t>
            </a:r>
          </a:p>
          <a:p>
            <a:pPr lvl="0">
              <a:lnSpc>
                <a:spcPct val="114000"/>
              </a:lnSpc>
              <a:spcAft>
                <a:spcPts val="600"/>
              </a:spcAft>
            </a:pPr>
            <a:r>
              <a:rPr lang="en-US" sz="2000" b="1" dirty="0">
                <a:solidFill>
                  <a:srgbClr val="58585B"/>
                </a:solidFill>
                <a:latin typeface="Helvetica" panose="020B0604020202020204" pitchFamily="34" charset="0"/>
                <a:cs typeface="Helvetica" panose="020B0604020202020204" pitchFamily="34" charset="0"/>
              </a:rPr>
              <a:t>Global Poverty Example</a:t>
            </a:r>
          </a:p>
          <a:p>
            <a:pPr lvl="0">
              <a:lnSpc>
                <a:spcPct val="114000"/>
              </a:lnSpc>
              <a:spcAft>
                <a:spcPts val="600"/>
              </a:spcAft>
            </a:pPr>
            <a:r>
              <a:rPr lang="en-US" sz="2000" dirty="0">
                <a:solidFill>
                  <a:srgbClr val="58585B"/>
                </a:solidFill>
                <a:latin typeface="Helvetica" panose="020B0604020202020204" pitchFamily="34" charset="0"/>
                <a:cs typeface="Helvetica" panose="020B0604020202020204" pitchFamily="34" charset="0"/>
              </a:rPr>
              <a:t>Representatives McCaul and Engel have introduced House Resolution 517, in support of the Global Fund replenishment. I urge Rep. McHenry to please cosponsor the Global Fund Resolution?</a:t>
            </a:r>
          </a:p>
          <a:p>
            <a:pPr lvl="0">
              <a:lnSpc>
                <a:spcPct val="114000"/>
              </a:lnSpc>
              <a:spcAft>
                <a:spcPts val="600"/>
              </a:spcAft>
            </a:pPr>
            <a:r>
              <a:rPr lang="en-US" sz="2000" b="1" dirty="0">
                <a:solidFill>
                  <a:srgbClr val="58585B"/>
                </a:solidFill>
                <a:latin typeface="Helvetica" panose="020B0604020202020204" pitchFamily="34" charset="0"/>
                <a:cs typeface="Helvetica" panose="020B0604020202020204" pitchFamily="34" charset="0"/>
              </a:rPr>
              <a:t>U.S. Poverty Example</a:t>
            </a:r>
          </a:p>
          <a:p>
            <a:pPr lvl="0">
              <a:lnSpc>
                <a:spcPct val="114000"/>
              </a:lnSpc>
              <a:spcAft>
                <a:spcPts val="600"/>
              </a:spcAft>
            </a:pPr>
            <a:r>
              <a:rPr lang="en-US" sz="2000" dirty="0">
                <a:solidFill>
                  <a:srgbClr val="58585B"/>
                </a:solidFill>
                <a:latin typeface="Helvetica" panose="020B0604020202020204" pitchFamily="34" charset="0"/>
                <a:cs typeface="Helvetica" panose="020B0604020202020204" pitchFamily="34" charset="0"/>
              </a:rPr>
              <a:t>I urge Sens. Blunt and Hawley, and Representative Cleaver, to uphold the principle that no business tax breaks should be extended or expanded without also expanding the EITC and CTC in the same bill.</a:t>
            </a: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F1F2C"/>
                </a:solidFill>
                <a:effectLst/>
                <a:uLnTx/>
                <a:uFillTx/>
                <a:latin typeface="Helvetica" panose="020B0604020202020204" pitchFamily="34" charset="0"/>
                <a:ea typeface="+mn-ea"/>
                <a:cs typeface="Helvetica" panose="020B0604020202020204" pitchFamily="34" charset="0"/>
              </a:rPr>
              <a:t>Call to Action</a:t>
            </a: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1298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F1F2C"/>
                </a:solidFill>
                <a:effectLst/>
                <a:uLnTx/>
                <a:uFillTx/>
                <a:latin typeface="Calibri"/>
                <a:ea typeface="+mn-ea"/>
                <a:cs typeface="+mn-cs"/>
              </a:rPr>
              <a:t>Letters to the Editor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F1F2C"/>
                </a:solidFill>
                <a:effectLst/>
                <a:uLnTx/>
                <a:uFillTx/>
                <a:latin typeface="Calibri"/>
                <a:ea typeface="+mn-ea"/>
                <a:cs typeface="+mn-cs"/>
              </a:rPr>
              <a:t>Structure</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70585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dirty="0">
                <a:solidFill>
                  <a:srgbClr val="58585B"/>
                </a:solidFill>
              </a:rPr>
              <a:t>Call to action</a:t>
            </a:r>
          </a:p>
          <a:p>
            <a:pPr marL="742950" indent="-400050">
              <a:lnSpc>
                <a:spcPct val="134000"/>
              </a:lnSpc>
              <a:spcBef>
                <a:spcPts val="0"/>
              </a:spcBef>
              <a:spcAft>
                <a:spcPts val="600"/>
              </a:spcAft>
              <a:buAutoNum type="arabicPeriod"/>
            </a:pPr>
            <a:r>
              <a:rPr lang="en-US" sz="3000" b="1" dirty="0">
                <a:solidFill>
                  <a:srgbClr val="AF1F2C"/>
                </a:solidFill>
              </a:rPr>
              <a:t>Why it matters</a:t>
            </a:r>
          </a:p>
          <a:p>
            <a:pPr marL="742950" indent="-400050">
              <a:lnSpc>
                <a:spcPct val="134000"/>
              </a:lnSpc>
              <a:spcBef>
                <a:spcPts val="0"/>
              </a:spcBef>
              <a:spcAft>
                <a:spcPts val="600"/>
              </a:spcAft>
              <a:buFont typeface="Arial"/>
              <a:buAutoNum type="arabicPeriod"/>
            </a:pPr>
            <a:r>
              <a:rPr lang="en-US" sz="3000" dirty="0"/>
              <a:t>Local &amp; timely hook</a:t>
            </a:r>
          </a:p>
        </p:txBody>
      </p:sp>
    </p:spTree>
    <p:extLst>
      <p:ext uri="{BB962C8B-B14F-4D97-AF65-F5344CB8AC3E}">
        <p14:creationId xmlns:p14="http://schemas.microsoft.com/office/powerpoint/2010/main" val="294935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463" y="1351508"/>
            <a:ext cx="8646160"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These policies aren’t just decisions made in Washington. They affect the lives of people all over the country/world.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Content Placeholder 2"/>
          <p:cNvSpPr>
            <a:spLocks noGrp="1"/>
          </p:cNvSpPr>
          <p:nvPr>
            <p:ph sz="half" idx="1"/>
          </p:nvPr>
        </p:nvSpPr>
        <p:spPr>
          <a:xfrm>
            <a:off x="332463" y="315997"/>
            <a:ext cx="7281333" cy="990601"/>
          </a:xfrm>
        </p:spPr>
        <p:txBody>
          <a:bodyPr vert="horz" lIns="91440" tIns="45720" rIns="91440" bIns="45720" rtlCol="0">
            <a:normAutofit/>
          </a:bodyPr>
          <a:lstStyle/>
          <a:p>
            <a:pPr marL="0" indent="0">
              <a:buNone/>
            </a:pPr>
            <a:r>
              <a:rPr lang="en-US" sz="4000" b="1" dirty="0">
                <a:solidFill>
                  <a:schemeClr val="accent2"/>
                </a:solidFill>
              </a:rPr>
              <a:t>Why it matters</a:t>
            </a:r>
          </a:p>
          <a:p>
            <a:pPr marL="0" indent="0">
              <a:buNone/>
            </a:pPr>
            <a:endParaRPr lang="en-US" sz="4000" b="1" dirty="0">
              <a:solidFill>
                <a:schemeClr val="accent2"/>
              </a:solidFill>
            </a:endParaRPr>
          </a:p>
        </p:txBody>
      </p:sp>
    </p:spTree>
    <p:extLst>
      <p:ext uri="{BB962C8B-B14F-4D97-AF65-F5344CB8AC3E}">
        <p14:creationId xmlns:p14="http://schemas.microsoft.com/office/powerpoint/2010/main" val="732551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85" y="781834"/>
            <a:ext cx="8774430" cy="5038431"/>
          </a:xfrm>
          <a:prstGeom prst="rect">
            <a:avLst/>
          </a:prstGeom>
          <a:ln>
            <a:noFill/>
          </a:ln>
        </p:spPr>
        <p:txBody>
          <a:bodyPr wrap="square">
            <a:spAutoFit/>
          </a:bodyPr>
          <a:lstStyle/>
          <a:p>
            <a:pPr lvl="0">
              <a:lnSpc>
                <a:spcPct val="114000"/>
              </a:lnSpc>
              <a:spcAft>
                <a:spcPts val="600"/>
              </a:spcAft>
            </a:pPr>
            <a:r>
              <a:rPr lang="en-US" sz="1900" b="1" dirty="0">
                <a:solidFill>
                  <a:srgbClr val="58585B"/>
                </a:solidFill>
                <a:latin typeface="Helvetica" panose="020B0604020202020204" pitchFamily="34" charset="0"/>
                <a:cs typeface="Helvetica" panose="020B0604020202020204" pitchFamily="34" charset="0"/>
              </a:rPr>
              <a:t>Global Poverty Example</a:t>
            </a:r>
          </a:p>
          <a:p>
            <a:pPr lvl="0">
              <a:lnSpc>
                <a:spcPct val="114000"/>
              </a:lnSpc>
              <a:spcAft>
                <a:spcPts val="1200"/>
              </a:spcAft>
            </a:pPr>
            <a:r>
              <a:rPr lang="en-US" sz="1900" dirty="0">
                <a:solidFill>
                  <a:srgbClr val="58585B"/>
                </a:solidFill>
                <a:latin typeface="Helvetica" panose="020B0604020202020204" pitchFamily="34" charset="0"/>
                <a:cs typeface="Helvetica" panose="020B0604020202020204" pitchFamily="34" charset="0"/>
              </a:rPr>
              <a:t>Since 2002, the Global Fund to Fight AIDS, Tuberculosis and Malaria helped save 27 million lives. Without U.S. leadership in providing one-third of the financial resources for the Global Fund, many of those lives would have been lost. The Global Fund needs at least $14 billion to save 16 million lives by 2022 and put us on a path to finally ending these diseases. </a:t>
            </a:r>
          </a:p>
          <a:p>
            <a:pPr lvl="0">
              <a:lnSpc>
                <a:spcPct val="114000"/>
              </a:lnSpc>
              <a:spcAft>
                <a:spcPts val="600"/>
              </a:spcAft>
            </a:pPr>
            <a:r>
              <a:rPr lang="en-US" sz="1900" b="1" dirty="0">
                <a:solidFill>
                  <a:srgbClr val="58585B"/>
                </a:solidFill>
                <a:latin typeface="Helvetica" panose="020B0604020202020204" pitchFamily="34" charset="0"/>
                <a:cs typeface="Helvetica" panose="020B0604020202020204" pitchFamily="34" charset="0"/>
              </a:rPr>
              <a:t>U.S. Poverty Example</a:t>
            </a:r>
          </a:p>
          <a:p>
            <a:pPr lvl="0">
              <a:lnSpc>
                <a:spcPct val="114000"/>
              </a:lnSpc>
              <a:spcAft>
                <a:spcPts val="600"/>
              </a:spcAft>
            </a:pPr>
            <a:r>
              <a:rPr lang="en-US" sz="1900" dirty="0">
                <a:solidFill>
                  <a:srgbClr val="58585B"/>
                </a:solidFill>
                <a:latin typeface="Helvetica" panose="020B0604020202020204" pitchFamily="34" charset="0"/>
                <a:cs typeface="Helvetica" panose="020B0604020202020204" pitchFamily="34" charset="0"/>
              </a:rPr>
              <a:t>Congress should prioritize tax policies for working people and families. The Earned Income Tax Credit (EITC) and Child Tax Credit (CTC) are pro-work, pro-family financial lifelines for people working in low-wage jobs. Together, they lift over 8 million Americans above the poverty line. Congress may consider yet another tax bill with lots of benefits for businesses, and they must not ignore working families again. Expanding the EITC and CTC would ensure our tax code supports workers and families struggling to make ends meet.</a:t>
            </a:r>
            <a:endParaRPr kumimoji="0" lang="en-US" sz="1900" b="0" i="0" u="none" strike="noStrike" kern="1200" cap="none" spc="0" normalizeH="0" baseline="0" noProof="0" dirty="0">
              <a:ln>
                <a:noFill/>
              </a:ln>
              <a:solidFill>
                <a:srgbClr val="58585B"/>
              </a:solidFill>
              <a:effectLst/>
              <a:uLnTx/>
              <a:uFillTx/>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F1F2C"/>
                </a:solidFill>
                <a:effectLst/>
                <a:uLnTx/>
                <a:uFillTx/>
                <a:latin typeface="Helvetica" panose="020B0604020202020204" pitchFamily="34" charset="0"/>
                <a:ea typeface="+mn-ea"/>
                <a:cs typeface="Helvetica" panose="020B0604020202020204" pitchFamily="34" charset="0"/>
              </a:rPr>
              <a:t>Why it matters</a:t>
            </a: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535233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400" y="195263"/>
            <a:ext cx="8382000"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F1F2C"/>
                </a:solidFill>
                <a:effectLst/>
                <a:uLnTx/>
                <a:uFillTx/>
                <a:latin typeface="Calibri"/>
                <a:ea typeface="+mn-ea"/>
                <a:cs typeface="+mn-cs"/>
              </a:rPr>
              <a:t>Letters to the Editor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F1F2C"/>
                </a:solidFill>
                <a:effectLst/>
                <a:uLnTx/>
                <a:uFillTx/>
                <a:latin typeface="Calibri"/>
                <a:ea typeface="+mn-ea"/>
                <a:cs typeface="+mn-cs"/>
              </a:rPr>
              <a:t>Structure</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44475" y="2119161"/>
            <a:ext cx="8382000" cy="2973917"/>
          </a:xfrm>
        </p:spPr>
        <p:txBody>
          <a:bodyPr numCol="2" spcCol="182880">
            <a:noAutofit/>
          </a:bodyPr>
          <a:lstStyle/>
          <a:p>
            <a:pPr marL="0" indent="0">
              <a:lnSpc>
                <a:spcPct val="134000"/>
              </a:lnSpc>
              <a:spcBef>
                <a:spcPts val="0"/>
              </a:spcBef>
              <a:spcAft>
                <a:spcPts val="600"/>
              </a:spcAft>
              <a:buNone/>
            </a:pPr>
            <a:r>
              <a:rPr lang="en-US" sz="3000" b="1" dirty="0"/>
              <a:t>What it looks like</a:t>
            </a:r>
          </a:p>
          <a:p>
            <a:pPr marL="400050" indent="-400050">
              <a:lnSpc>
                <a:spcPct val="134000"/>
              </a:lnSpc>
              <a:spcBef>
                <a:spcPts val="0"/>
              </a:spcBef>
              <a:spcAft>
                <a:spcPts val="600"/>
              </a:spcAft>
              <a:buFont typeface="Arial"/>
              <a:buAutoNum type="arabicPeriod"/>
            </a:pPr>
            <a:r>
              <a:rPr lang="en-US" sz="3000" dirty="0"/>
              <a:t>Local &amp; timely hook</a:t>
            </a:r>
          </a:p>
          <a:p>
            <a:pPr marL="400050" indent="-400050">
              <a:lnSpc>
                <a:spcPct val="134000"/>
              </a:lnSpc>
              <a:spcBef>
                <a:spcPts val="0"/>
              </a:spcBef>
              <a:spcAft>
                <a:spcPts val="600"/>
              </a:spcAft>
              <a:buAutoNum type="arabicPeriod"/>
            </a:pPr>
            <a:r>
              <a:rPr lang="en-US" sz="3000" dirty="0"/>
              <a:t>Why it matters</a:t>
            </a:r>
          </a:p>
          <a:p>
            <a:pPr marL="400050" indent="-400050">
              <a:lnSpc>
                <a:spcPct val="134000"/>
              </a:lnSpc>
              <a:spcBef>
                <a:spcPts val="0"/>
              </a:spcBef>
              <a:spcAft>
                <a:spcPts val="600"/>
              </a:spcAft>
              <a:buFont typeface="Arial"/>
              <a:buAutoNum type="arabicPeriod"/>
            </a:pPr>
            <a:r>
              <a:rPr lang="en-US" sz="3000" dirty="0">
                <a:solidFill>
                  <a:srgbClr val="58585B"/>
                </a:solidFill>
              </a:rPr>
              <a:t>Call to action</a:t>
            </a:r>
          </a:p>
          <a:p>
            <a:pPr marL="400050" indent="-400050">
              <a:lnSpc>
                <a:spcPct val="134000"/>
              </a:lnSpc>
              <a:spcBef>
                <a:spcPts val="0"/>
              </a:spcBef>
              <a:spcAft>
                <a:spcPts val="600"/>
              </a:spcAft>
              <a:buFont typeface="Arial"/>
              <a:buAutoNum type="arabicPeriod"/>
            </a:pPr>
            <a:endParaRPr lang="en-US" sz="3000" b="1" dirty="0">
              <a:solidFill>
                <a:schemeClr val="accent2"/>
              </a:solidFill>
            </a:endParaRPr>
          </a:p>
          <a:p>
            <a:pPr marL="742950" indent="-400050">
              <a:lnSpc>
                <a:spcPct val="134000"/>
              </a:lnSpc>
              <a:spcBef>
                <a:spcPts val="0"/>
              </a:spcBef>
              <a:spcAft>
                <a:spcPts val="600"/>
              </a:spcAft>
              <a:buNone/>
            </a:pPr>
            <a:r>
              <a:rPr lang="en-US" sz="3000" b="1" dirty="0"/>
              <a:t>How you write it</a:t>
            </a:r>
          </a:p>
          <a:p>
            <a:pPr marL="742950" indent="-400050">
              <a:lnSpc>
                <a:spcPct val="134000"/>
              </a:lnSpc>
              <a:spcBef>
                <a:spcPts val="0"/>
              </a:spcBef>
              <a:spcAft>
                <a:spcPts val="600"/>
              </a:spcAft>
              <a:buAutoNum type="arabicPeriod"/>
            </a:pPr>
            <a:r>
              <a:rPr lang="en-US" sz="3000" dirty="0">
                <a:solidFill>
                  <a:srgbClr val="58585B"/>
                </a:solidFill>
              </a:rPr>
              <a:t>Call to action</a:t>
            </a:r>
          </a:p>
          <a:p>
            <a:pPr marL="742950" indent="-400050">
              <a:lnSpc>
                <a:spcPct val="134000"/>
              </a:lnSpc>
              <a:spcBef>
                <a:spcPts val="0"/>
              </a:spcBef>
              <a:spcAft>
                <a:spcPts val="600"/>
              </a:spcAft>
              <a:buAutoNum type="arabicPeriod"/>
            </a:pPr>
            <a:r>
              <a:rPr lang="en-US" sz="3000" dirty="0">
                <a:solidFill>
                  <a:srgbClr val="58585B"/>
                </a:solidFill>
              </a:rPr>
              <a:t>Why it matters</a:t>
            </a:r>
          </a:p>
          <a:p>
            <a:pPr marL="742950" indent="-400050">
              <a:lnSpc>
                <a:spcPct val="134000"/>
              </a:lnSpc>
              <a:spcBef>
                <a:spcPts val="0"/>
              </a:spcBef>
              <a:spcAft>
                <a:spcPts val="600"/>
              </a:spcAft>
              <a:buFont typeface="Arial"/>
              <a:buAutoNum type="arabicPeriod"/>
            </a:pPr>
            <a:r>
              <a:rPr lang="en-US" sz="3000" b="1" dirty="0">
                <a:solidFill>
                  <a:srgbClr val="AF1F2D"/>
                </a:solidFill>
              </a:rPr>
              <a:t>Local &amp; timely hook</a:t>
            </a:r>
          </a:p>
        </p:txBody>
      </p:sp>
    </p:spTree>
    <p:extLst>
      <p:ext uri="{BB962C8B-B14F-4D97-AF65-F5344CB8AC3E}">
        <p14:creationId xmlns:p14="http://schemas.microsoft.com/office/powerpoint/2010/main" val="279107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iche.org/sites/default/files/styles/aiche_content/public/images/overview_page/local_sections_3128753_57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19483" y="1081426"/>
            <a:ext cx="5467350" cy="3619500"/>
          </a:xfrm>
          <a:prstGeom prst="rect">
            <a:avLst/>
          </a:prstGeom>
          <a:ln w="317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5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599267"/>
          </a:xfrm>
        </p:spPr>
        <p:txBody>
          <a:bodyPr>
            <a:normAutofit/>
          </a:bodyPr>
          <a:lstStyle/>
          <a:p>
            <a:pPr marL="0" indent="0" algn="ctr">
              <a:buNone/>
            </a:pPr>
            <a:r>
              <a:rPr lang="en-US" sz="4800" dirty="0"/>
              <a:t>Tell us why you’re here and what you hope to get out of this webinar</a:t>
            </a:r>
          </a:p>
        </p:txBody>
      </p:sp>
      <p:sp>
        <p:nvSpPr>
          <p:cNvPr id="7" name="Title 4">
            <a:extLst>
              <a:ext uri="{FF2B5EF4-FFF2-40B4-BE49-F238E27FC236}">
                <a16:creationId xmlns:a16="http://schemas.microsoft.com/office/drawing/2014/main" id="{092AEA05-E82A-4256-A455-09853BB003BB}"/>
              </a:ext>
            </a:extLst>
          </p:cNvPr>
          <p:cNvSpPr>
            <a:spLocks noGrp="1"/>
          </p:cNvSpPr>
          <p:nvPr>
            <p:ph type="title"/>
          </p:nvPr>
        </p:nvSpPr>
        <p:spPr>
          <a:xfrm>
            <a:off x="491490" y="365125"/>
            <a:ext cx="8223532" cy="1012119"/>
          </a:xfrm>
        </p:spPr>
        <p:txBody>
          <a:bodyPr>
            <a:normAutofit/>
          </a:bodyPr>
          <a:lstStyle/>
          <a:p>
            <a:pPr>
              <a:lnSpc>
                <a:spcPct val="90000"/>
              </a:lnSpc>
            </a:pPr>
            <a:r>
              <a:rPr lang="en-US" sz="5200" b="1" dirty="0">
                <a:solidFill>
                  <a:srgbClr val="AF1F2C"/>
                </a:solidFill>
              </a:rPr>
              <a:t>Welcome!</a:t>
            </a:r>
          </a:p>
        </p:txBody>
      </p:sp>
    </p:spTree>
    <p:extLst>
      <p:ext uri="{BB962C8B-B14F-4D97-AF65-F5344CB8AC3E}">
        <p14:creationId xmlns:p14="http://schemas.microsoft.com/office/powerpoint/2010/main" val="281573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85" y="781834"/>
            <a:ext cx="8774430" cy="5410968"/>
          </a:xfrm>
          <a:prstGeom prst="rect">
            <a:avLst/>
          </a:prstGeom>
          <a:ln>
            <a:noFill/>
          </a:ln>
        </p:spPr>
        <p:txBody>
          <a:bodyPr wrap="square">
            <a:spAutoFit/>
          </a:bodyPr>
          <a:lstStyle/>
          <a:p>
            <a:pPr marL="514350" marR="0" lvl="3" indent="-457200">
              <a:lnSpc>
                <a:spcPct val="115000"/>
              </a:lnSpc>
              <a:spcBef>
                <a:spcPts val="0"/>
              </a:spcBef>
              <a:spcAft>
                <a:spcPts val="0"/>
              </a:spcAft>
              <a:buFont typeface="Arial" panose="020B0604020202020204" pitchFamily="34" charset="0"/>
              <a:buChar char="•"/>
            </a:pPr>
            <a:r>
              <a:rPr lang="en-US" sz="2600" b="1"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Make it local</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Easiest way is to reference a recent story in the paper</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Local event is also a good hook</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Respond to another LTE</a:t>
            </a:r>
          </a:p>
          <a:p>
            <a:pPr marL="514350" lvl="3" indent="-457200">
              <a:lnSpc>
                <a:spcPct val="115000"/>
              </a:lnSpc>
              <a:buFont typeface="Arial" panose="020B0604020202020204" pitchFamily="34" charset="0"/>
              <a:buChar char="•"/>
            </a:pPr>
            <a:r>
              <a:rPr lang="en-US" sz="2600" b="1" dirty="0">
                <a:solidFill>
                  <a:srgbClr val="58585B"/>
                </a:solidFill>
                <a:latin typeface="Helvetica" panose="020B0604020202020204" pitchFamily="34" charset="0"/>
                <a:ea typeface="Calibri" panose="020F0502020204030204" pitchFamily="34" charset="0"/>
                <a:cs typeface="Helvetica" panose="020B0604020202020204" pitchFamily="34" charset="0"/>
              </a:rPr>
              <a:t>Make it timely</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Something that matters now</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Release of a new report and introduction of a new piece of legislation</a:t>
            </a:r>
          </a:p>
          <a:p>
            <a:pPr marL="514350" lvl="3" indent="-457200">
              <a:lnSpc>
                <a:spcPct val="115000"/>
              </a:lnSpc>
              <a:buFont typeface="Arial" panose="020B0604020202020204" pitchFamily="34" charset="0"/>
              <a:buChar char="•"/>
            </a:pPr>
            <a:r>
              <a:rPr lang="en-US" sz="2600" b="1" dirty="0">
                <a:solidFill>
                  <a:srgbClr val="58585B"/>
                </a:solidFill>
                <a:latin typeface="Helvetica" panose="020B0604020202020204" pitchFamily="34" charset="0"/>
                <a:ea typeface="Calibri" panose="020F0502020204030204" pitchFamily="34" charset="0"/>
                <a:cs typeface="Helvetica" panose="020B0604020202020204" pitchFamily="34" charset="0"/>
              </a:rPr>
              <a:t>Make it relevant</a:t>
            </a:r>
          </a:p>
          <a:p>
            <a:pPr marL="971550" lvl="4" indent="-457200">
              <a:lnSpc>
                <a:spcPct val="115000"/>
              </a:lnSpc>
              <a:buFont typeface="Courier New" panose="02070309020205020404" pitchFamily="49" charset="0"/>
              <a:buChar char="o"/>
            </a:pPr>
            <a:r>
              <a:rPr lang="en-US" sz="2600" dirty="0">
                <a:solidFill>
                  <a:srgbClr val="58585B"/>
                </a:solidFill>
                <a:latin typeface="Helvetica" panose="020B0604020202020204" pitchFamily="34" charset="0"/>
                <a:ea typeface="Calibri" panose="020F0502020204030204" pitchFamily="34" charset="0"/>
                <a:cs typeface="Helvetica" panose="020B0604020202020204" pitchFamily="34" charset="0"/>
              </a:rPr>
              <a:t>You can link almost any topic to your issue</a:t>
            </a:r>
            <a:endParaRPr lang="en-US" sz="2800" dirty="0">
              <a:solidFill>
                <a:srgbClr val="58585B"/>
              </a:solidFill>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F1F2C"/>
                </a:solidFill>
                <a:effectLst/>
                <a:uLnTx/>
                <a:uFillTx/>
                <a:latin typeface="Helvetica" panose="020B0604020202020204" pitchFamily="34" charset="0"/>
                <a:ea typeface="+mn-ea"/>
                <a:cs typeface="Helvetica" panose="020B0604020202020204" pitchFamily="34" charset="0"/>
              </a:rPr>
              <a:t>Local and timely hook</a:t>
            </a: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371008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131" y="337392"/>
            <a:ext cx="5664200" cy="5784850"/>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 name="Picture 2">
            <a:extLst>
              <a:ext uri="{FF2B5EF4-FFF2-40B4-BE49-F238E27FC236}">
                <a16:creationId xmlns:a16="http://schemas.microsoft.com/office/drawing/2014/main" id="{9DC04B43-14FD-42E9-9790-11001C512A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695" y="168696"/>
            <a:ext cx="3735174" cy="6520608"/>
          </a:xfrm>
          <a:prstGeom prst="rect">
            <a:avLst/>
          </a:prstGeom>
          <a:ln w="57150">
            <a:solidFill>
              <a:srgbClr val="AF1F2D"/>
            </a:solidFill>
          </a:ln>
        </p:spPr>
      </p:pic>
    </p:spTree>
    <p:extLst>
      <p:ext uri="{BB962C8B-B14F-4D97-AF65-F5344CB8AC3E}">
        <p14:creationId xmlns:p14="http://schemas.microsoft.com/office/powerpoint/2010/main" val="348471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85" y="912282"/>
            <a:ext cx="8774430" cy="4950842"/>
          </a:xfrm>
          <a:prstGeom prst="rect">
            <a:avLst/>
          </a:prstGeom>
          <a:ln>
            <a:noFill/>
          </a:ln>
        </p:spPr>
        <p:txBody>
          <a:bodyPr wrap="square">
            <a:spAutoFit/>
          </a:bodyPr>
          <a:lstStyle/>
          <a:p>
            <a:pPr marL="57150" marR="0" lvl="3">
              <a:lnSpc>
                <a:spcPct val="115000"/>
              </a:lnSpc>
              <a:spcBef>
                <a:spcPts val="0"/>
              </a:spcBef>
              <a:spcAft>
                <a:spcPts val="0"/>
              </a:spcAft>
            </a:pPr>
            <a:r>
              <a:rPr lang="en-US" sz="2000" b="1"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Global Poverty Example</a:t>
            </a:r>
          </a:p>
          <a:p>
            <a:pPr marL="57150" marR="0" lvl="3">
              <a:lnSpc>
                <a:spcPct val="115000"/>
              </a:lnSpc>
              <a:spcBef>
                <a:spcPts val="0"/>
              </a:spcBef>
              <a:spcAft>
                <a:spcPts val="0"/>
              </a:spcAft>
            </a:pPr>
            <a:r>
              <a:rPr lang="en-US" sz="2000"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In reference to </a:t>
            </a:r>
            <a:r>
              <a:rPr lang="en-US" sz="2000" dirty="0">
                <a:solidFill>
                  <a:srgbClr val="58585B"/>
                </a:solidFill>
                <a:latin typeface="Helvetica" panose="020B0604020202020204" pitchFamily="34" charset="0"/>
                <a:ea typeface="Times New Roman" panose="02020603050405020304" pitchFamily="18" charset="0"/>
                <a:cs typeface="Helvetica" panose="020B0604020202020204" pitchFamily="34" charset="0"/>
                <a:hlinkClick r:id="rId2"/>
              </a:rPr>
              <a:t>Asheville Medicare-for-All proclamation</a:t>
            </a:r>
            <a:r>
              <a:rPr lang="en-US" sz="2000"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 I am glad to see the mayor supporting the idea of universal health care. Access to medical care and treatment is literally the difference between life and death, both here in the U.S. and around the world.</a:t>
            </a:r>
          </a:p>
          <a:p>
            <a:pPr marL="57150" marR="0" lvl="3">
              <a:lnSpc>
                <a:spcPct val="115000"/>
              </a:lnSpc>
              <a:spcBef>
                <a:spcPts val="0"/>
              </a:spcBef>
              <a:spcAft>
                <a:spcPts val="0"/>
              </a:spcAft>
            </a:pPr>
            <a:endParaRPr lang="en-US" sz="2000" b="1" dirty="0">
              <a:solidFill>
                <a:srgbClr val="58585B"/>
              </a:solidFill>
              <a:latin typeface="Helvetica" panose="020B0604020202020204" pitchFamily="34" charset="0"/>
              <a:ea typeface="Times New Roman" panose="02020603050405020304" pitchFamily="18" charset="0"/>
              <a:cs typeface="Helvetica" panose="020B0604020202020204" pitchFamily="34" charset="0"/>
            </a:endParaRPr>
          </a:p>
          <a:p>
            <a:pPr marL="57150" marR="0" lvl="3">
              <a:lnSpc>
                <a:spcPct val="115000"/>
              </a:lnSpc>
              <a:spcBef>
                <a:spcPts val="0"/>
              </a:spcBef>
              <a:spcAft>
                <a:spcPts val="0"/>
              </a:spcAft>
            </a:pPr>
            <a:r>
              <a:rPr lang="en-US" sz="2000" b="1"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U.S. Poverty Example</a:t>
            </a:r>
          </a:p>
          <a:p>
            <a:pPr marL="57150" marR="0" lvl="3">
              <a:lnSpc>
                <a:spcPct val="115000"/>
              </a:lnSpc>
              <a:spcBef>
                <a:spcPts val="0"/>
              </a:spcBef>
              <a:spcAft>
                <a:spcPts val="0"/>
              </a:spcAft>
            </a:pPr>
            <a:r>
              <a:rPr lang="en-US" sz="2000"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I am writing in response to </a:t>
            </a:r>
            <a:r>
              <a:rPr lang="en-US" sz="2000" u="sng" dirty="0">
                <a:solidFill>
                  <a:srgbClr val="0000FF"/>
                </a:solidFill>
                <a:latin typeface="Helvetica" panose="020B0604020202020204" pitchFamily="34" charset="0"/>
                <a:ea typeface="Times New Roman" panose="02020603050405020304" pitchFamily="18" charset="0"/>
                <a:cs typeface="Helvetica" panose="020B0604020202020204" pitchFamily="34" charset="0"/>
                <a:hlinkClick r:id="rId3">
                  <a:extLst>
                    <a:ext uri="{A12FA001-AC4F-418D-AE19-62706E023703}">
                      <ahyp:hlinkClr xmlns:ahyp="http://schemas.microsoft.com/office/drawing/2018/hyperlinkcolor" val="tx"/>
                    </a:ext>
                  </a:extLst>
                </a:hlinkClick>
              </a:rPr>
              <a:t>your article about recession fears among economists</a:t>
            </a:r>
            <a:r>
              <a:rPr lang="en-US" sz="2000" dirty="0">
                <a:solidFill>
                  <a:srgbClr val="58585B"/>
                </a:solidFill>
                <a:latin typeface="Helvetica" panose="020B0604020202020204" pitchFamily="34" charset="0"/>
                <a:ea typeface="Times New Roman" panose="02020603050405020304" pitchFamily="18" charset="0"/>
                <a:cs typeface="Helvetica" panose="020B0604020202020204" pitchFamily="34" charset="0"/>
              </a:rPr>
              <a:t>. To ward off this fears, President Trump is talking about enacting another tax cut. In 2017, Congress passed a massive tax cut for wealthy Americans and big corporations. Meanwhile, the federal tax code taxes more than 5 million low-wage workers not raising children at home into - or deeper into - poverty.  </a:t>
            </a:r>
            <a:endParaRPr lang="en-US" sz="2000" dirty="0">
              <a:solidFill>
                <a:srgbClr val="58585B"/>
              </a:solidFill>
              <a:latin typeface="Helvetica" panose="020B0604020202020204" pitchFamily="34" charset="0"/>
              <a:ea typeface="Calibri" panose="020F0502020204030204" pitchFamily="34" charset="0"/>
              <a:cs typeface="Helvetica" panose="020B0604020202020204" pitchFamily="34" charset="0"/>
            </a:endParaRPr>
          </a:p>
          <a:p>
            <a:pPr marL="0" marR="0" lvl="0" indent="0" algn="l" defTabSz="457200" rtl="0" eaLnBrk="1" fontAlgn="auto" latinLnBrk="0" hangingPunct="1">
              <a:lnSpc>
                <a:spcPct val="114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F1F2C"/>
                </a:solidFill>
                <a:effectLst/>
                <a:uLnTx/>
                <a:uFillTx/>
                <a:latin typeface="Helvetica" panose="020B0604020202020204" pitchFamily="34" charset="0"/>
                <a:ea typeface="+mn-ea"/>
                <a:cs typeface="Helvetica" panose="020B0604020202020204" pitchFamily="34" charset="0"/>
              </a:rPr>
              <a:t>Local and timely hook</a:t>
            </a: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89284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85" y="912282"/>
            <a:ext cx="8774430" cy="4040145"/>
          </a:xfrm>
          <a:prstGeom prst="rect">
            <a:avLst/>
          </a:prstGeom>
          <a:ln>
            <a:noFill/>
          </a:ln>
        </p:spPr>
        <p:txBody>
          <a:bodyPr wrap="square">
            <a:spAutoFit/>
          </a:bodyPr>
          <a:lstStyle/>
          <a:p>
            <a:pPr lvl="0">
              <a:lnSpc>
                <a:spcPct val="114000"/>
              </a:lnSpc>
              <a:spcAft>
                <a:spcPts val="1200"/>
              </a:spcAft>
            </a:pPr>
            <a:r>
              <a:rPr lang="en-US" sz="3000" b="1" dirty="0">
                <a:solidFill>
                  <a:srgbClr val="58585B"/>
                </a:solidFill>
                <a:latin typeface="Helvetica" panose="020B0604020202020204" pitchFamily="34" charset="0"/>
                <a:cs typeface="Helvetica" panose="020B0604020202020204" pitchFamily="34" charset="0"/>
              </a:rPr>
              <a:t>Sample Laser Talks:</a:t>
            </a:r>
            <a:r>
              <a:rPr lang="en-US" sz="3000" dirty="0">
                <a:solidFill>
                  <a:srgbClr val="58585B"/>
                </a:solidFill>
                <a:latin typeface="Helvetica" panose="020B0604020202020204" pitchFamily="34" charset="0"/>
                <a:cs typeface="Helvetica" panose="020B0604020202020204" pitchFamily="34" charset="0"/>
              </a:rPr>
              <a:t> </a:t>
            </a:r>
            <a:r>
              <a:rPr lang="en-US" sz="3000" dirty="0">
                <a:solidFill>
                  <a:prstClr val="black"/>
                </a:solidFill>
                <a:latin typeface="Helvetica" panose="020B0604020202020204" pitchFamily="34" charset="0"/>
                <a:cs typeface="Helvetica" panose="020B0604020202020204" pitchFamily="34" charset="0"/>
                <a:hlinkClick r:id="rId2"/>
              </a:rPr>
              <a:t>https://results.org/volunteers/laser-talks/</a:t>
            </a:r>
            <a:r>
              <a:rPr lang="en-US" sz="3000" dirty="0">
                <a:solidFill>
                  <a:prstClr val="black"/>
                </a:solidFill>
                <a:latin typeface="Helvetica" panose="020B0604020202020204" pitchFamily="34" charset="0"/>
                <a:cs typeface="Helvetica" panose="020B0604020202020204" pitchFamily="34" charset="0"/>
              </a:rPr>
              <a:t> </a:t>
            </a:r>
          </a:p>
          <a:p>
            <a:pPr lvl="0">
              <a:lnSpc>
                <a:spcPct val="114000"/>
              </a:lnSpc>
              <a:spcAft>
                <a:spcPts val="1200"/>
              </a:spcAft>
            </a:pPr>
            <a:r>
              <a:rPr lang="en-US" sz="3000" b="1" dirty="0">
                <a:solidFill>
                  <a:srgbClr val="58585B"/>
                </a:solidFill>
                <a:latin typeface="Helvetica" panose="020B0604020202020204" pitchFamily="34" charset="0"/>
                <a:cs typeface="Helvetica" panose="020B0604020202020204" pitchFamily="34" charset="0"/>
              </a:rPr>
              <a:t>Media actions: </a:t>
            </a:r>
            <a:r>
              <a:rPr lang="en-US" sz="3000" dirty="0">
                <a:solidFill>
                  <a:prstClr val="black"/>
                </a:solidFill>
                <a:latin typeface="Helvetica" panose="020B0604020202020204" pitchFamily="34" charset="0"/>
                <a:cs typeface="Helvetica" panose="020B0604020202020204" pitchFamily="34" charset="0"/>
                <a:hlinkClick r:id="rId3"/>
              </a:rPr>
              <a:t>https://results.org/volunteers/action-center/action-alerts/?vvsrc=%2fCampaigns</a:t>
            </a:r>
            <a:r>
              <a:rPr lang="en-US" sz="3000" dirty="0">
                <a:solidFill>
                  <a:prstClr val="black"/>
                </a:solidFill>
                <a:latin typeface="Helvetica" panose="020B0604020202020204" pitchFamily="34" charset="0"/>
                <a:cs typeface="Helvetica" panose="020B0604020202020204" pitchFamily="34" charset="0"/>
              </a:rPr>
              <a:t> </a:t>
            </a:r>
            <a:endPar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lvl="0">
              <a:lnSpc>
                <a:spcPct val="114000"/>
              </a:lnSpc>
              <a:spcAft>
                <a:spcPts val="1200"/>
              </a:spcAft>
            </a:pPr>
            <a:r>
              <a:rPr kumimoji="0" lang="en-US" sz="3000" b="1"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Advocacy Basics: Working with the </a:t>
            </a:r>
            <a:r>
              <a:rPr lang="en-US" sz="3000" b="1" dirty="0">
                <a:solidFill>
                  <a:srgbClr val="58585B"/>
                </a:solidFill>
                <a:latin typeface="Helvetica" panose="020B0604020202020204" pitchFamily="34" charset="0"/>
                <a:cs typeface="Helvetica" panose="020B0604020202020204" pitchFamily="34" charset="0"/>
              </a:rPr>
              <a:t>Media:</a:t>
            </a:r>
            <a:r>
              <a:rPr lang="en-US" sz="3000" dirty="0">
                <a:solidFill>
                  <a:prstClr val="black"/>
                </a:solidFill>
                <a:latin typeface="Helvetica" panose="020B0604020202020204" pitchFamily="34" charset="0"/>
                <a:cs typeface="Helvetica" panose="020B0604020202020204" pitchFamily="34" charset="0"/>
              </a:rPr>
              <a:t> </a:t>
            </a:r>
            <a:r>
              <a:rPr lang="en-US" sz="3000" dirty="0">
                <a:solidFill>
                  <a:prstClr val="black"/>
                </a:solidFill>
                <a:latin typeface="Helvetica" panose="020B0604020202020204" pitchFamily="34" charset="0"/>
                <a:cs typeface="Helvetica" panose="020B0604020202020204" pitchFamily="34" charset="0"/>
                <a:hlinkClick r:id="rId4"/>
              </a:rPr>
              <a:t>https://results.org/volunteers/advocacy-basics/</a:t>
            </a:r>
            <a:r>
              <a:rPr lang="en-US" sz="3000" dirty="0">
                <a:solidFill>
                  <a:prstClr val="black"/>
                </a:solidFill>
                <a:latin typeface="Helvetica" panose="020B0604020202020204" pitchFamily="34" charset="0"/>
                <a:cs typeface="Helvetica" panose="020B0604020202020204" pitchFamily="34" charset="0"/>
              </a:rPr>
              <a:t>  </a:t>
            </a:r>
            <a:endParaRPr kumimoji="0" lang="en-US" sz="3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DA80697D-A7A3-43E2-9F29-B1BFE54D672A}"/>
              </a:ext>
            </a:extLst>
          </p:cNvPr>
          <p:cNvSpPr/>
          <p:nvPr/>
        </p:nvSpPr>
        <p:spPr>
          <a:xfrm>
            <a:off x="424180" y="135503"/>
            <a:ext cx="838200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F1F2C"/>
                </a:solidFill>
                <a:effectLst/>
                <a:uLnTx/>
                <a:uFillTx/>
                <a:latin typeface="Helvetica" panose="020B0604020202020204" pitchFamily="34" charset="0"/>
                <a:ea typeface="+mn-ea"/>
                <a:cs typeface="Helvetica" panose="020B0604020202020204" pitchFamily="34" charset="0"/>
              </a:rPr>
              <a:t>Resources</a:t>
            </a:r>
            <a:endParaRPr kumimoji="0" lang="en-US" sz="3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6661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Writing &amp; Organizing</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Relationship. Offer to write with them or bring a small group together to write and share with each other.</a:t>
            </a:r>
          </a:p>
          <a:p>
            <a:pPr marL="514350" indent="-514350">
              <a:buFont typeface="+mj-lt"/>
              <a:buAutoNum type="arabicPeriod"/>
            </a:pPr>
            <a:r>
              <a:rPr lang="en-US" dirty="0"/>
              <a:t>Autonomy. Help them brainstorm hooks, ask them why they care, encourage them to write in their voice.</a:t>
            </a:r>
          </a:p>
          <a:p>
            <a:pPr marL="514350" indent="-514350">
              <a:buFont typeface="+mj-lt"/>
              <a:buAutoNum type="arabicPeriod"/>
            </a:pPr>
            <a:r>
              <a:rPr lang="en-US" dirty="0"/>
              <a:t>Purpose. Share what is at stake and how much their action matters in achieving our bigger goals. Let them know they are part of a national effort.</a:t>
            </a:r>
          </a:p>
        </p:txBody>
      </p:sp>
    </p:spTree>
    <p:extLst>
      <p:ext uri="{BB962C8B-B14F-4D97-AF65-F5344CB8AC3E}">
        <p14:creationId xmlns:p14="http://schemas.microsoft.com/office/powerpoint/2010/main" val="245476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“Would you be willing to take on getting published in at least one of our local publications It would be great for our Rep. and Senators to hear from a new voice like yours. I can provide you with coaching on how to scan for hooks and draft and submit your letter the first go around. After that it will be easy.”</a:t>
            </a:r>
          </a:p>
          <a:p>
            <a:pPr marL="514350" indent="-514350">
              <a:buFont typeface="+mj-lt"/>
              <a:buAutoNum type="arabicPeriod"/>
            </a:pPr>
            <a:endParaRPr lang="en-US" dirty="0"/>
          </a:p>
        </p:txBody>
      </p:sp>
    </p:spTree>
    <p:extLst>
      <p:ext uri="{BB962C8B-B14F-4D97-AF65-F5344CB8AC3E}">
        <p14:creationId xmlns:p14="http://schemas.microsoft.com/office/powerpoint/2010/main" val="477020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“We’re working to get our Rep. and Senators to take action. We know media, like letters to the editor, can have a great impact. Would you be willing to bring together a group of your friends, colleagues, or club members for a letter to the editor writing workshop? I’ll train folks in writing letters and submitting them. Someone typically gets published from these kinds of activities. There is a lot at stake now—this would make a big difference.”</a:t>
            </a:r>
          </a:p>
        </p:txBody>
      </p:sp>
    </p:spTree>
    <p:extLst>
      <p:ext uri="{BB962C8B-B14F-4D97-AF65-F5344CB8AC3E}">
        <p14:creationId xmlns:p14="http://schemas.microsoft.com/office/powerpoint/2010/main" val="647618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What might an organizing ask be for someone who has already gotten published?</a:t>
            </a:r>
          </a:p>
        </p:txBody>
      </p:sp>
    </p:spTree>
    <p:extLst>
      <p:ext uri="{BB962C8B-B14F-4D97-AF65-F5344CB8AC3E}">
        <p14:creationId xmlns:p14="http://schemas.microsoft.com/office/powerpoint/2010/main" val="448644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What might an organizing ask be for someone who has already gotten published?</a:t>
            </a:r>
          </a:p>
        </p:txBody>
      </p:sp>
    </p:spTree>
    <p:extLst>
      <p:ext uri="{BB962C8B-B14F-4D97-AF65-F5344CB8AC3E}">
        <p14:creationId xmlns:p14="http://schemas.microsoft.com/office/powerpoint/2010/main" val="230568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lvl="0" indent="0">
              <a:buNone/>
            </a:pPr>
            <a:r>
              <a:rPr lang="en-US" dirty="0"/>
              <a:t>“We need to generate overwhelming support around the Global Fund or EITC/CTC, would you be willing to take on getting published in another publication in our area to help influence our Reps. and Senators on our issue—they don’t know much about it yet?”</a:t>
            </a:r>
          </a:p>
        </p:txBody>
      </p:sp>
    </p:spTree>
    <p:extLst>
      <p:ext uri="{BB962C8B-B14F-4D97-AF65-F5344CB8AC3E}">
        <p14:creationId xmlns:p14="http://schemas.microsoft.com/office/powerpoint/2010/main" val="82474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67BF95-508F-2943-ACC6-023D0ADD5B0A}"/>
              </a:ext>
            </a:extLst>
          </p:cNvPr>
          <p:cNvSpPr>
            <a:spLocks noGrp="1"/>
          </p:cNvSpPr>
          <p:nvPr>
            <p:ph type="title"/>
          </p:nvPr>
        </p:nvSpPr>
        <p:spPr>
          <a:xfrm>
            <a:off x="491490" y="365125"/>
            <a:ext cx="3840085" cy="1692794"/>
          </a:xfrm>
        </p:spPr>
        <p:txBody>
          <a:bodyPr>
            <a:normAutofit/>
          </a:bodyPr>
          <a:lstStyle/>
          <a:p>
            <a:pPr>
              <a:lnSpc>
                <a:spcPct val="90000"/>
              </a:lnSpc>
            </a:pPr>
            <a:r>
              <a:rPr lang="en-US" sz="3700" dirty="0"/>
              <a:t>Not Transformational</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idx="1"/>
          </p:nvPr>
        </p:nvSpPr>
        <p:spPr>
          <a:xfrm>
            <a:off x="491489" y="3268717"/>
            <a:ext cx="3840085" cy="2627587"/>
          </a:xfrm>
        </p:spPr>
        <p:txBody>
          <a:bodyPr>
            <a:normAutofit/>
          </a:bodyPr>
          <a:lstStyle/>
          <a:p>
            <a:pPr marL="14288" indent="0">
              <a:buNone/>
            </a:pPr>
            <a:r>
              <a:rPr lang="en-US" sz="3600" i="1" dirty="0"/>
              <a:t>“Let me explain to you what this ice cream tastes like…”</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8756100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“Would you be willing to hunt for hooks in our local media outlets and feed them to our RESULTS group and support us in getting 10 letters submitted over the next month? Some of those letters would likely get published—this will help us move our Reps. and Senators into action.”</a:t>
            </a:r>
          </a:p>
        </p:txBody>
      </p:sp>
    </p:spTree>
    <p:extLst>
      <p:ext uri="{BB962C8B-B14F-4D97-AF65-F5344CB8AC3E}">
        <p14:creationId xmlns:p14="http://schemas.microsoft.com/office/powerpoint/2010/main" val="82685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“Would you be willing to get published in at least 2 other places across the state by scanning papers for hooks and writing and submitting letters? It will help us influence more Reps. and let our Senators know there is support across the state.”</a:t>
            </a:r>
          </a:p>
        </p:txBody>
      </p:sp>
    </p:spTree>
    <p:extLst>
      <p:ext uri="{BB962C8B-B14F-4D97-AF65-F5344CB8AC3E}">
        <p14:creationId xmlns:p14="http://schemas.microsoft.com/office/powerpoint/2010/main" val="3688725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lnSpcReduction="10000"/>
          </a:bodyPr>
          <a:lstStyle/>
          <a:p>
            <a:pPr marL="0" indent="0">
              <a:buNone/>
            </a:pPr>
            <a:r>
              <a:rPr lang="en-US" dirty="0"/>
              <a:t>“Would you be willing to bring together a group of your friends, colleagues, or club members for a LTE writing workshop? It would be great to have you lead it—would you be up for that? If you don’t feel ready yet, I’m also happy to help lead, or model running a workshop this first go around. You remember how exciting it was to get published. Would it be great to share that experience with others.”</a:t>
            </a:r>
          </a:p>
        </p:txBody>
      </p:sp>
    </p:spTree>
    <p:extLst>
      <p:ext uri="{BB962C8B-B14F-4D97-AF65-F5344CB8AC3E}">
        <p14:creationId xmlns:p14="http://schemas.microsoft.com/office/powerpoint/2010/main" val="32702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lnSpcReduction="10000"/>
          </a:bodyPr>
          <a:lstStyle/>
          <a:p>
            <a:pPr marL="0" indent="0">
              <a:buNone/>
            </a:pPr>
            <a:r>
              <a:rPr lang="en-US" dirty="0"/>
              <a:t>“Would you be willing to bring together a group of your friends, colleagues, or club members for a LTE writing workshop? It would be great to have you lead it—would you be up for that? If you don’t feel ready yet, I’m also happy to help lead, or model running a workshop this first go around. You remember how exciting it was to get published. Would it be great to share that experience with others.”</a:t>
            </a:r>
          </a:p>
        </p:txBody>
      </p:sp>
    </p:spTree>
    <p:extLst>
      <p:ext uri="{BB962C8B-B14F-4D97-AF65-F5344CB8AC3E}">
        <p14:creationId xmlns:p14="http://schemas.microsoft.com/office/powerpoint/2010/main" val="19851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Organizing Asks for Advocates</a:t>
            </a:r>
          </a:p>
        </p:txBody>
      </p:sp>
      <p:sp>
        <p:nvSpPr>
          <p:cNvPr id="3" name="Content Placeholder 2"/>
          <p:cNvSpPr>
            <a:spLocks noGrp="1"/>
          </p:cNvSpPr>
          <p:nvPr>
            <p:ph idx="1"/>
          </p:nvPr>
        </p:nvSpPr>
        <p:spPr/>
        <p:txBody>
          <a:bodyPr>
            <a:normAutofit/>
          </a:bodyPr>
          <a:lstStyle/>
          <a:p>
            <a:pPr marL="0" indent="0">
              <a:buNone/>
            </a:pPr>
            <a:r>
              <a:rPr lang="en-US" dirty="0"/>
              <a:t>“Would you be willing to take some leadership in using your letter and other published media to influence our Rep. and Senators? Here are some of the ways you can do that—which ones would you like to start </a:t>
            </a:r>
            <a:r>
              <a:rPr lang="en-US"/>
              <a:t>with?”</a:t>
            </a:r>
            <a:endParaRPr lang="en-US" dirty="0"/>
          </a:p>
        </p:txBody>
      </p:sp>
    </p:spTree>
    <p:extLst>
      <p:ext uri="{BB962C8B-B14F-4D97-AF65-F5344CB8AC3E}">
        <p14:creationId xmlns:p14="http://schemas.microsoft.com/office/powerpoint/2010/main" val="1016731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AF1F2C"/>
                </a:solidFill>
              </a:rPr>
              <a:t>Next Steps</a:t>
            </a:r>
          </a:p>
        </p:txBody>
      </p:sp>
      <p:sp>
        <p:nvSpPr>
          <p:cNvPr id="3" name="Content Placeholder 2"/>
          <p:cNvSpPr>
            <a:spLocks noGrp="1"/>
          </p:cNvSpPr>
          <p:nvPr>
            <p:ph idx="1"/>
          </p:nvPr>
        </p:nvSpPr>
        <p:spPr>
          <a:xfrm>
            <a:off x="457200" y="1600201"/>
            <a:ext cx="8229600" cy="4202288"/>
          </a:xfrm>
        </p:spPr>
        <p:txBody>
          <a:bodyPr>
            <a:normAutofit/>
          </a:bodyPr>
          <a:lstStyle/>
          <a:p>
            <a:pPr marL="0" indent="0" algn="ctr">
              <a:lnSpc>
                <a:spcPct val="114000"/>
              </a:lnSpc>
              <a:spcBef>
                <a:spcPts val="0"/>
              </a:spcBef>
              <a:spcAft>
                <a:spcPts val="1800"/>
              </a:spcAft>
              <a:buNone/>
            </a:pPr>
            <a:r>
              <a:rPr lang="en-US" sz="4200" dirty="0"/>
              <a:t>What goals do you want to set for yourself in using media to create transformational experiences?</a:t>
            </a:r>
          </a:p>
          <a:p>
            <a:pPr marL="0" indent="0" algn="ctr">
              <a:buNone/>
            </a:pPr>
            <a:r>
              <a:rPr lang="en-US" sz="4200" dirty="0"/>
              <a:t>What do you need from RESULTS to be successful?</a:t>
            </a:r>
          </a:p>
        </p:txBody>
      </p:sp>
    </p:spTree>
    <p:extLst>
      <p:ext uri="{BB962C8B-B14F-4D97-AF65-F5344CB8AC3E}">
        <p14:creationId xmlns:p14="http://schemas.microsoft.com/office/powerpoint/2010/main" val="3768246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184"/>
          </a:xfrm>
        </p:spPr>
        <p:txBody>
          <a:bodyPr>
            <a:noAutofit/>
          </a:bodyPr>
          <a:lstStyle/>
          <a:p>
            <a:r>
              <a:rPr lang="en-US" sz="3600" b="1" dirty="0">
                <a:solidFill>
                  <a:srgbClr val="AF1F2C"/>
                </a:solidFill>
              </a:rPr>
              <a:t>Remember: Relationship = Success</a:t>
            </a:r>
          </a:p>
        </p:txBody>
      </p:sp>
      <p:sp>
        <p:nvSpPr>
          <p:cNvPr id="3" name="Content Placeholder 2"/>
          <p:cNvSpPr>
            <a:spLocks noGrp="1"/>
          </p:cNvSpPr>
          <p:nvPr>
            <p:ph idx="1"/>
          </p:nvPr>
        </p:nvSpPr>
        <p:spPr>
          <a:xfrm>
            <a:off x="242711" y="1024468"/>
            <a:ext cx="8229600" cy="5026376"/>
          </a:xfrm>
        </p:spPr>
        <p:txBody>
          <a:bodyPr>
            <a:normAutofit fontScale="70000" lnSpcReduction="20000"/>
          </a:bodyPr>
          <a:lstStyle/>
          <a:p>
            <a:pPr lvl="1">
              <a:lnSpc>
                <a:spcPct val="134000"/>
              </a:lnSpc>
              <a:spcBef>
                <a:spcPts val="0"/>
              </a:spcBef>
              <a:spcAft>
                <a:spcPts val="600"/>
              </a:spcAft>
              <a:buFont typeface="Arial" panose="020B0604020202020204" pitchFamily="34" charset="0"/>
              <a:buChar char="•"/>
            </a:pPr>
            <a:r>
              <a:rPr lang="en-US" sz="3400" dirty="0"/>
              <a:t>Celebrate success along the way</a:t>
            </a:r>
          </a:p>
          <a:p>
            <a:pPr lvl="1">
              <a:lnSpc>
                <a:spcPct val="134000"/>
              </a:lnSpc>
              <a:spcBef>
                <a:spcPts val="0"/>
              </a:spcBef>
              <a:spcAft>
                <a:spcPts val="600"/>
              </a:spcAft>
              <a:buFont typeface="Arial" panose="020B0604020202020204" pitchFamily="34" charset="0"/>
              <a:buChar char="•"/>
            </a:pPr>
            <a:r>
              <a:rPr lang="en-US" sz="3400" dirty="0"/>
              <a:t>Check to see if they got published and support them to do the same (for their letters and letters from others they contacted)</a:t>
            </a:r>
          </a:p>
          <a:p>
            <a:pPr lvl="1">
              <a:lnSpc>
                <a:spcPct val="134000"/>
              </a:lnSpc>
              <a:spcBef>
                <a:spcPts val="0"/>
              </a:spcBef>
              <a:spcAft>
                <a:spcPts val="600"/>
              </a:spcAft>
              <a:buFont typeface="Arial" panose="020B0604020202020204" pitchFamily="34" charset="0"/>
              <a:buChar char="•"/>
            </a:pPr>
            <a:r>
              <a:rPr lang="en-US" sz="3400" dirty="0"/>
              <a:t>Take time to reflect with them</a:t>
            </a:r>
          </a:p>
          <a:p>
            <a:pPr marL="1252538" lvl="2" indent="-338138">
              <a:lnSpc>
                <a:spcPct val="134000"/>
              </a:lnSpc>
              <a:spcBef>
                <a:spcPts val="0"/>
              </a:spcBef>
              <a:spcAft>
                <a:spcPts val="600"/>
              </a:spcAft>
              <a:buFont typeface="Courier New" panose="02070309020205020404" pitchFamily="49" charset="0"/>
              <a:buChar char="o"/>
            </a:pPr>
            <a:r>
              <a:rPr lang="en-US" sz="3400" dirty="0"/>
              <a:t>How did doing this action make you feel?</a:t>
            </a:r>
          </a:p>
          <a:p>
            <a:pPr marL="1252538" lvl="2" indent="-338138">
              <a:lnSpc>
                <a:spcPct val="134000"/>
              </a:lnSpc>
              <a:spcBef>
                <a:spcPts val="0"/>
              </a:spcBef>
              <a:spcAft>
                <a:spcPts val="600"/>
              </a:spcAft>
              <a:buFont typeface="Courier New" panose="02070309020205020404" pitchFamily="49" charset="0"/>
              <a:buChar char="o"/>
            </a:pPr>
            <a:r>
              <a:rPr lang="en-US" sz="3400" dirty="0"/>
              <a:t>What did you like about it? What was scary?</a:t>
            </a:r>
          </a:p>
          <a:p>
            <a:pPr marL="1252538" lvl="2" indent="-338138">
              <a:lnSpc>
                <a:spcPct val="134000"/>
              </a:lnSpc>
              <a:spcBef>
                <a:spcPts val="0"/>
              </a:spcBef>
              <a:spcAft>
                <a:spcPts val="600"/>
              </a:spcAft>
              <a:buFont typeface="Courier New" panose="02070309020205020404" pitchFamily="49" charset="0"/>
              <a:buChar char="o"/>
            </a:pPr>
            <a:r>
              <a:rPr lang="en-US" sz="3400" dirty="0"/>
              <a:t>Do you feel different now that you’ve done it? If so, how?</a:t>
            </a:r>
          </a:p>
          <a:p>
            <a:pPr marL="1252538" lvl="2" indent="-338138">
              <a:lnSpc>
                <a:spcPct val="134000"/>
              </a:lnSpc>
              <a:spcBef>
                <a:spcPts val="0"/>
              </a:spcBef>
              <a:spcAft>
                <a:spcPts val="600"/>
              </a:spcAft>
              <a:buFont typeface="Courier New" panose="02070309020205020404" pitchFamily="49" charset="0"/>
              <a:buChar char="o"/>
            </a:pPr>
            <a:r>
              <a:rPr lang="en-US" sz="3400" dirty="0"/>
              <a:t>Would you be interested in taking another action?</a:t>
            </a:r>
          </a:p>
        </p:txBody>
      </p:sp>
    </p:spTree>
    <p:extLst>
      <p:ext uri="{BB962C8B-B14F-4D97-AF65-F5344CB8AC3E}">
        <p14:creationId xmlns:p14="http://schemas.microsoft.com/office/powerpoint/2010/main" val="291656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184"/>
          </a:xfrm>
        </p:spPr>
        <p:txBody>
          <a:bodyPr>
            <a:noAutofit/>
          </a:bodyPr>
          <a:lstStyle/>
          <a:p>
            <a:r>
              <a:rPr lang="en-US" sz="3600" b="1" dirty="0">
                <a:solidFill>
                  <a:srgbClr val="AF1F2C"/>
                </a:solidFill>
              </a:rPr>
              <a:t>Thank you!</a:t>
            </a:r>
          </a:p>
        </p:txBody>
      </p:sp>
      <p:sp>
        <p:nvSpPr>
          <p:cNvPr id="3" name="Content Placeholder 2"/>
          <p:cNvSpPr>
            <a:spLocks noGrp="1"/>
          </p:cNvSpPr>
          <p:nvPr>
            <p:ph idx="1"/>
          </p:nvPr>
        </p:nvSpPr>
        <p:spPr>
          <a:xfrm>
            <a:off x="242710" y="1024468"/>
            <a:ext cx="8652933" cy="5026376"/>
          </a:xfrm>
        </p:spPr>
        <p:txBody>
          <a:bodyPr>
            <a:normAutofit/>
          </a:bodyPr>
          <a:lstStyle/>
          <a:p>
            <a:pPr marL="0" lvl="1" indent="0" algn="ctr">
              <a:lnSpc>
                <a:spcPct val="114000"/>
              </a:lnSpc>
              <a:spcBef>
                <a:spcPts val="0"/>
              </a:spcBef>
              <a:spcAft>
                <a:spcPts val="600"/>
              </a:spcAft>
              <a:buNone/>
            </a:pPr>
            <a:r>
              <a:rPr lang="en-US" sz="3400" dirty="0"/>
              <a:t>We will repeat this webinar on </a:t>
            </a:r>
          </a:p>
          <a:p>
            <a:pPr marL="0" lvl="1" indent="0" algn="ctr">
              <a:lnSpc>
                <a:spcPct val="114000"/>
              </a:lnSpc>
              <a:spcBef>
                <a:spcPts val="0"/>
              </a:spcBef>
              <a:buNone/>
            </a:pPr>
            <a:r>
              <a:rPr lang="en-US" sz="3400" b="1" dirty="0"/>
              <a:t>Thursday, September 19 at 8:30pm ET.</a:t>
            </a:r>
          </a:p>
          <a:p>
            <a:pPr marL="0" lvl="1" indent="0" algn="ctr">
              <a:lnSpc>
                <a:spcPct val="114000"/>
              </a:lnSpc>
              <a:spcBef>
                <a:spcPts val="0"/>
              </a:spcBef>
              <a:spcAft>
                <a:spcPts val="3000"/>
              </a:spcAft>
              <a:buNone/>
            </a:pPr>
            <a:r>
              <a:rPr lang="en-US" sz="3400" i="1" dirty="0"/>
              <a:t>Invite others to join us.</a:t>
            </a:r>
          </a:p>
          <a:p>
            <a:pPr marL="0" lvl="1" indent="0" algn="ctr">
              <a:lnSpc>
                <a:spcPct val="114000"/>
              </a:lnSpc>
              <a:spcBef>
                <a:spcPts val="0"/>
              </a:spcBef>
              <a:spcAft>
                <a:spcPts val="600"/>
              </a:spcAft>
              <a:buNone/>
            </a:pPr>
            <a:r>
              <a:rPr lang="en-US" sz="3400" b="1" dirty="0"/>
              <a:t>Questions?</a:t>
            </a:r>
          </a:p>
          <a:p>
            <a:pPr marL="0" lvl="1" indent="0" algn="ctr">
              <a:lnSpc>
                <a:spcPct val="114000"/>
              </a:lnSpc>
              <a:spcBef>
                <a:spcPts val="0"/>
              </a:spcBef>
              <a:spcAft>
                <a:spcPts val="600"/>
              </a:spcAft>
              <a:buNone/>
            </a:pPr>
            <a:r>
              <a:rPr lang="en-US" sz="3400" dirty="0"/>
              <a:t>Contact Ken Patterson (</a:t>
            </a:r>
            <a:r>
              <a:rPr lang="en-US" sz="3400" dirty="0">
                <a:hlinkClick r:id="rId2"/>
              </a:rPr>
              <a:t>kpatterson@results.org</a:t>
            </a:r>
            <a:r>
              <a:rPr lang="en-US" sz="3400" dirty="0"/>
              <a:t>) or </a:t>
            </a:r>
          </a:p>
          <a:p>
            <a:pPr marL="0" lvl="1" indent="0" algn="ctr">
              <a:lnSpc>
                <a:spcPct val="114000"/>
              </a:lnSpc>
              <a:spcBef>
                <a:spcPts val="0"/>
              </a:spcBef>
              <a:spcAft>
                <a:spcPts val="600"/>
              </a:spcAft>
              <a:buNone/>
            </a:pPr>
            <a:r>
              <a:rPr lang="en-US" sz="3400" dirty="0"/>
              <a:t>Jos Linn (</a:t>
            </a:r>
            <a:r>
              <a:rPr lang="en-US" sz="3400" dirty="0">
                <a:hlinkClick r:id="rId3"/>
              </a:rPr>
              <a:t>jlinn@results.org</a:t>
            </a:r>
            <a:r>
              <a:rPr lang="en-US" sz="3400" dirty="0"/>
              <a:t>) </a:t>
            </a:r>
          </a:p>
        </p:txBody>
      </p:sp>
    </p:spTree>
    <p:extLst>
      <p:ext uri="{BB962C8B-B14F-4D97-AF65-F5344CB8AC3E}">
        <p14:creationId xmlns:p14="http://schemas.microsoft.com/office/powerpoint/2010/main" val="73519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67BF95-508F-2943-ACC6-023D0ADD5B0A}"/>
              </a:ext>
            </a:extLst>
          </p:cNvPr>
          <p:cNvSpPr>
            <a:spLocks noGrp="1"/>
          </p:cNvSpPr>
          <p:nvPr>
            <p:ph type="title"/>
          </p:nvPr>
        </p:nvSpPr>
        <p:spPr>
          <a:xfrm>
            <a:off x="5893854" y="340537"/>
            <a:ext cx="2770084" cy="1008204"/>
          </a:xfrm>
          <a:noFill/>
        </p:spPr>
        <p:txBody>
          <a:bodyPr vert="horz" lIns="91440" tIns="45720" rIns="91440" bIns="45720" rtlCol="0" anchor="b">
            <a:normAutofit/>
          </a:bodyPr>
          <a:lstStyle/>
          <a:p>
            <a:pPr algn="l" defTabSz="914400">
              <a:lnSpc>
                <a:spcPct val="90000"/>
              </a:lnSpc>
            </a:pPr>
            <a:r>
              <a:rPr lang="en-US" dirty="0">
                <a:solidFill>
                  <a:schemeClr val="tx1"/>
                </a:solidFill>
                <a:latin typeface="+mj-lt"/>
                <a:cs typeface="+mj-cs"/>
              </a:rPr>
              <a:t>Better</a:t>
            </a:r>
          </a:p>
        </p:txBody>
      </p:sp>
      <p:sp>
        <p:nvSpPr>
          <p:cNvPr id="2" name="Text Placeholder 1"/>
          <p:cNvSpPr>
            <a:spLocks noGrp="1"/>
          </p:cNvSpPr>
          <p:nvPr>
            <p:ph type="body" idx="1"/>
          </p:nvPr>
        </p:nvSpPr>
        <p:spPr>
          <a:xfrm>
            <a:off x="5893853" y="3429000"/>
            <a:ext cx="3092492" cy="1978572"/>
          </a:xfrm>
          <a:noFill/>
        </p:spPr>
        <p:txBody>
          <a:bodyPr vert="horz" lIns="91440" tIns="45720" rIns="91440" bIns="45720" rtlCol="0">
            <a:normAutofit/>
          </a:bodyPr>
          <a:lstStyle/>
          <a:p>
            <a:pPr marL="0" indent="0" defTabSz="914400">
              <a:lnSpc>
                <a:spcPct val="90000"/>
              </a:lnSpc>
              <a:spcBef>
                <a:spcPts val="1000"/>
              </a:spcBef>
              <a:buNone/>
            </a:pPr>
            <a:r>
              <a:rPr lang="en-US" sz="3600" i="1" dirty="0">
                <a:solidFill>
                  <a:schemeClr val="tx1"/>
                </a:solidFill>
                <a:latin typeface="+mn-lt"/>
                <a:cs typeface="+mn-cs"/>
              </a:rPr>
              <a:t>“This ice cream is awesome—please try it.”</a:t>
            </a:r>
          </a:p>
        </p:txBody>
      </p:sp>
      <p:sp>
        <p:nvSpPr>
          <p:cNvPr id="10" name="Rectangle 1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640091"/>
            <a:ext cx="469959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DBBB41-F14A-E646-85DC-839DFC49F0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855" y="804672"/>
            <a:ext cx="4450842" cy="5248656"/>
          </a:xfrm>
          <a:prstGeom prst="rect">
            <a:avLst/>
          </a:prstGeom>
          <a:effectLst/>
        </p:spPr>
      </p:pic>
    </p:spTree>
    <p:extLst>
      <p:ext uri="{BB962C8B-B14F-4D97-AF65-F5344CB8AC3E}">
        <p14:creationId xmlns:p14="http://schemas.microsoft.com/office/powerpoint/2010/main" val="203176753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367BF95-508F-2943-ACC6-023D0ADD5B0A}"/>
              </a:ext>
            </a:extLst>
          </p:cNvPr>
          <p:cNvSpPr>
            <a:spLocks noGrp="1"/>
          </p:cNvSpPr>
          <p:nvPr>
            <p:ph type="title"/>
          </p:nvPr>
        </p:nvSpPr>
        <p:spPr>
          <a:xfrm>
            <a:off x="491491" y="3711536"/>
            <a:ext cx="3943352" cy="2427120"/>
          </a:xfrm>
        </p:spPr>
        <p:txBody>
          <a:bodyPr vert="horz" lIns="91440" tIns="45720" rIns="91440" bIns="45720" rtlCol="0" anchor="t">
            <a:normAutofit/>
          </a:bodyPr>
          <a:lstStyle/>
          <a:p>
            <a:pPr algn="l" defTabSz="914400">
              <a:lnSpc>
                <a:spcPct val="90000"/>
              </a:lnSpc>
            </a:pPr>
            <a:r>
              <a:rPr lang="en-US" sz="5100" dirty="0">
                <a:solidFill>
                  <a:schemeClr val="tx1"/>
                </a:solidFill>
                <a:latin typeface="+mj-lt"/>
                <a:cs typeface="+mj-cs"/>
              </a:rPr>
              <a:t>Even Better</a:t>
            </a:r>
          </a:p>
        </p:txBody>
      </p:sp>
      <p:sp>
        <p:nvSpPr>
          <p:cNvPr id="2" name="Text Placeholder 1"/>
          <p:cNvSpPr>
            <a:spLocks noGrp="1"/>
          </p:cNvSpPr>
          <p:nvPr>
            <p:ph type="body" idx="1"/>
          </p:nvPr>
        </p:nvSpPr>
        <p:spPr>
          <a:xfrm>
            <a:off x="491490" y="330359"/>
            <a:ext cx="3569168" cy="1655762"/>
          </a:xfrm>
        </p:spPr>
        <p:txBody>
          <a:bodyPr vert="horz" lIns="91440" tIns="45720" rIns="91440" bIns="45720" rtlCol="0" anchor="b">
            <a:normAutofit/>
          </a:bodyPr>
          <a:lstStyle/>
          <a:p>
            <a:pPr marL="0" indent="0" defTabSz="914400">
              <a:lnSpc>
                <a:spcPct val="90000"/>
              </a:lnSpc>
              <a:spcBef>
                <a:spcPts val="1000"/>
              </a:spcBef>
              <a:buNone/>
            </a:pPr>
            <a:r>
              <a:rPr lang="en-US" sz="3600" i="1" dirty="0">
                <a:solidFill>
                  <a:schemeClr val="tx1"/>
                </a:solidFill>
                <a:latin typeface="+mn-lt"/>
                <a:cs typeface="+mn-cs"/>
              </a:rPr>
              <a:t>“You love ice cream. Here’s how you make it.”</a:t>
            </a:r>
          </a:p>
        </p:txBody>
      </p:sp>
      <p:cxnSp>
        <p:nvCxnSpPr>
          <p:cNvPr id="12" name="Straight Arrow Connector 11">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086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952DFCD-B518-124F-9F8F-28A4BF023A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434843"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90750863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defTabSz="914400">
              <a:lnSpc>
                <a:spcPct val="90000"/>
              </a:lnSpc>
            </a:pPr>
            <a:r>
              <a:rPr lang="en-US" sz="4200" kern="1200">
                <a:solidFill>
                  <a:srgbClr val="FFFFFF"/>
                </a:solidFill>
                <a:latin typeface="+mj-lt"/>
                <a:ea typeface="+mj-ea"/>
                <a:cs typeface="+mj-cs"/>
              </a:rPr>
              <a:t>Mobilizing and Organizing</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52E66ED9-2858-3845-ACD5-9AA7E3929B6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79369" y="492573"/>
            <a:ext cx="4087153" cy="5880796"/>
          </a:xfrm>
          <a:prstGeom prst="rect">
            <a:avLst/>
          </a:prstGeom>
        </p:spPr>
      </p:pic>
    </p:spTree>
    <p:extLst>
      <p:ext uri="{BB962C8B-B14F-4D97-AF65-F5344CB8AC3E}">
        <p14:creationId xmlns:p14="http://schemas.microsoft.com/office/powerpoint/2010/main" val="376178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Organizing vs Mobilizing</a:t>
            </a:r>
          </a:p>
        </p:txBody>
      </p:sp>
      <p:graphicFrame>
        <p:nvGraphicFramePr>
          <p:cNvPr id="5" name="Content Placeholder 3">
            <a:extLst>
              <a:ext uri="{FF2B5EF4-FFF2-40B4-BE49-F238E27FC236}">
                <a16:creationId xmlns:a16="http://schemas.microsoft.com/office/drawing/2014/main" id="{E29AE94C-2082-564E-ABE4-59C7BE350562}"/>
              </a:ext>
            </a:extLst>
          </p:cNvPr>
          <p:cNvGraphicFramePr>
            <a:graphicFrameLocks/>
          </p:cNvGraphicFramePr>
          <p:nvPr>
            <p:extLst>
              <p:ext uri="{D42A27DB-BD31-4B8C-83A1-F6EECF244321}">
                <p14:modId xmlns:p14="http://schemas.microsoft.com/office/powerpoint/2010/main" val="563655425"/>
              </p:ext>
            </p:extLst>
          </p:nvPr>
        </p:nvGraphicFramePr>
        <p:xfrm>
          <a:off x="457200" y="1558269"/>
          <a:ext cx="8229600" cy="4450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26879816"/>
                    </a:ext>
                  </a:extLst>
                </a:gridCol>
                <a:gridCol w="4114800">
                  <a:extLst>
                    <a:ext uri="{9D8B030D-6E8A-4147-A177-3AD203B41FA5}">
                      <a16:colId xmlns:a16="http://schemas.microsoft.com/office/drawing/2014/main" val="3400532475"/>
                    </a:ext>
                  </a:extLst>
                </a:gridCol>
              </a:tblGrid>
              <a:tr h="370840">
                <a:tc>
                  <a:txBody>
                    <a:bodyPr/>
                    <a:lstStyle/>
                    <a:p>
                      <a:pPr algn="ctr"/>
                      <a:r>
                        <a:rPr lang="en-US" sz="3200" dirty="0"/>
                        <a:t>Organizing</a:t>
                      </a:r>
                    </a:p>
                  </a:txBody>
                  <a:tcPr/>
                </a:tc>
                <a:tc>
                  <a:txBody>
                    <a:bodyPr/>
                    <a:lstStyle/>
                    <a:p>
                      <a:pPr algn="ctr"/>
                      <a:r>
                        <a:rPr lang="en-US" sz="3200"/>
                        <a:t>Mobilizing</a:t>
                      </a:r>
                      <a:endParaRPr lang="en-US" sz="3200" dirty="0"/>
                    </a:p>
                  </a:txBody>
                  <a:tcPr/>
                </a:tc>
                <a:extLst>
                  <a:ext uri="{0D108BD9-81ED-4DB2-BD59-A6C34878D82A}">
                    <a16:rowId xmlns:a16="http://schemas.microsoft.com/office/drawing/2014/main" val="3009463809"/>
                  </a:ext>
                </a:extLst>
              </a:tr>
              <a:tr h="370840">
                <a:tc>
                  <a:txBody>
                    <a:bodyPr/>
                    <a:lstStyle/>
                    <a:p>
                      <a:pPr>
                        <a:spcAft>
                          <a:spcPts val="600"/>
                        </a:spcAft>
                      </a:pPr>
                      <a:r>
                        <a:rPr lang="en-US" sz="3200" dirty="0"/>
                        <a:t>Transformational: assign outcomes</a:t>
                      </a:r>
                    </a:p>
                  </a:txBody>
                  <a:tcPr/>
                </a:tc>
                <a:tc>
                  <a:txBody>
                    <a:bodyPr/>
                    <a:lstStyle/>
                    <a:p>
                      <a:pPr>
                        <a:spcAft>
                          <a:spcPts val="600"/>
                        </a:spcAft>
                      </a:pPr>
                      <a:r>
                        <a:rPr lang="en-US" sz="3200" dirty="0"/>
                        <a:t>Transactional: assign tasks</a:t>
                      </a:r>
                    </a:p>
                  </a:txBody>
                  <a:tcPr/>
                </a:tc>
                <a:extLst>
                  <a:ext uri="{0D108BD9-81ED-4DB2-BD59-A6C34878D82A}">
                    <a16:rowId xmlns:a16="http://schemas.microsoft.com/office/drawing/2014/main" val="3980281019"/>
                  </a:ext>
                </a:extLst>
              </a:tr>
              <a:tr h="370840">
                <a:tc>
                  <a:txBody>
                    <a:bodyPr/>
                    <a:lstStyle/>
                    <a:p>
                      <a:pPr>
                        <a:spcAft>
                          <a:spcPts val="600"/>
                        </a:spcAft>
                      </a:pPr>
                      <a:r>
                        <a:rPr lang="en-US" sz="3200"/>
                        <a:t>Organizing Organizers</a:t>
                      </a:r>
                      <a:endParaRPr lang="en-US" sz="3200" dirty="0"/>
                    </a:p>
                  </a:txBody>
                  <a:tcPr/>
                </a:tc>
                <a:tc>
                  <a:txBody>
                    <a:bodyPr/>
                    <a:lstStyle/>
                    <a:p>
                      <a:pPr>
                        <a:spcAft>
                          <a:spcPts val="600"/>
                        </a:spcAft>
                      </a:pPr>
                      <a:r>
                        <a:rPr lang="en-US" sz="3200"/>
                        <a:t>Organizing Events</a:t>
                      </a:r>
                      <a:endParaRPr lang="en-US" sz="3200" dirty="0"/>
                    </a:p>
                  </a:txBody>
                  <a:tcPr/>
                </a:tc>
                <a:extLst>
                  <a:ext uri="{0D108BD9-81ED-4DB2-BD59-A6C34878D82A}">
                    <a16:rowId xmlns:a16="http://schemas.microsoft.com/office/drawing/2014/main" val="3568569605"/>
                  </a:ext>
                </a:extLst>
              </a:tr>
              <a:tr h="370840">
                <a:tc>
                  <a:txBody>
                    <a:bodyPr/>
                    <a:lstStyle/>
                    <a:p>
                      <a:pPr>
                        <a:spcAft>
                          <a:spcPts val="600"/>
                        </a:spcAft>
                      </a:pPr>
                      <a:r>
                        <a:rPr lang="en-US" sz="3200"/>
                        <a:t>Personalized Communications (1:1s)</a:t>
                      </a:r>
                      <a:endParaRPr lang="en-US" sz="3200" dirty="0"/>
                    </a:p>
                  </a:txBody>
                  <a:tcPr/>
                </a:tc>
                <a:tc>
                  <a:txBody>
                    <a:bodyPr/>
                    <a:lstStyle/>
                    <a:p>
                      <a:pPr>
                        <a:spcAft>
                          <a:spcPts val="600"/>
                        </a:spcAft>
                      </a:pPr>
                      <a:r>
                        <a:rPr lang="en-US" sz="3200"/>
                        <a:t>Mass Communications</a:t>
                      </a:r>
                      <a:endParaRPr lang="en-US" sz="3200" dirty="0"/>
                    </a:p>
                  </a:txBody>
                  <a:tcPr/>
                </a:tc>
                <a:extLst>
                  <a:ext uri="{0D108BD9-81ED-4DB2-BD59-A6C34878D82A}">
                    <a16:rowId xmlns:a16="http://schemas.microsoft.com/office/drawing/2014/main" val="2594500225"/>
                  </a:ext>
                </a:extLst>
              </a:tr>
              <a:tr h="370840">
                <a:tc>
                  <a:txBody>
                    <a:bodyPr/>
                    <a:lstStyle/>
                    <a:p>
                      <a:pPr>
                        <a:spcAft>
                          <a:spcPts val="600"/>
                        </a:spcAft>
                      </a:pPr>
                      <a:r>
                        <a:rPr lang="en-US" sz="3200" dirty="0"/>
                        <a:t>Relationship Based</a:t>
                      </a:r>
                    </a:p>
                  </a:txBody>
                  <a:tcPr/>
                </a:tc>
                <a:tc>
                  <a:txBody>
                    <a:bodyPr/>
                    <a:lstStyle/>
                    <a:p>
                      <a:pPr>
                        <a:spcAft>
                          <a:spcPts val="600"/>
                        </a:spcAft>
                      </a:pPr>
                      <a:r>
                        <a:rPr lang="en-US" sz="3200" dirty="0"/>
                        <a:t>Not Relationship Based</a:t>
                      </a:r>
                    </a:p>
                  </a:txBody>
                  <a:tcPr/>
                </a:tc>
                <a:extLst>
                  <a:ext uri="{0D108BD9-81ED-4DB2-BD59-A6C34878D82A}">
                    <a16:rowId xmlns:a16="http://schemas.microsoft.com/office/drawing/2014/main" val="2807792017"/>
                  </a:ext>
                </a:extLst>
              </a:tr>
              <a:tr h="370840">
                <a:tc>
                  <a:txBody>
                    <a:bodyPr/>
                    <a:lstStyle/>
                    <a:p>
                      <a:pPr>
                        <a:spcAft>
                          <a:spcPts val="600"/>
                        </a:spcAft>
                      </a:pPr>
                      <a:r>
                        <a:rPr lang="en-US" sz="3200" dirty="0"/>
                        <a:t>High value for time</a:t>
                      </a:r>
                    </a:p>
                  </a:txBody>
                  <a:tcPr/>
                </a:tc>
                <a:tc>
                  <a:txBody>
                    <a:bodyPr/>
                    <a:lstStyle/>
                    <a:p>
                      <a:pPr>
                        <a:spcAft>
                          <a:spcPts val="600"/>
                        </a:spcAft>
                      </a:pPr>
                      <a:r>
                        <a:rPr lang="en-US" sz="3200" dirty="0"/>
                        <a:t>Low value for time</a:t>
                      </a:r>
                    </a:p>
                  </a:txBody>
                  <a:tcPr/>
                </a:tc>
                <a:extLst>
                  <a:ext uri="{0D108BD9-81ED-4DB2-BD59-A6C34878D82A}">
                    <a16:rowId xmlns:a16="http://schemas.microsoft.com/office/drawing/2014/main" val="2173621664"/>
                  </a:ext>
                </a:extLst>
              </a:tr>
            </a:tbl>
          </a:graphicData>
        </a:graphic>
      </p:graphicFrame>
    </p:spTree>
    <p:extLst>
      <p:ext uri="{BB962C8B-B14F-4D97-AF65-F5344CB8AC3E}">
        <p14:creationId xmlns:p14="http://schemas.microsoft.com/office/powerpoint/2010/main" val="196268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Characteristics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Relationship. Give advocates work that brings them in contact with others </a:t>
            </a:r>
          </a:p>
          <a:p>
            <a:pPr marL="514350" indent="-514350">
              <a:buFont typeface="+mj-lt"/>
              <a:buAutoNum type="arabicPeriod"/>
            </a:pPr>
            <a:r>
              <a:rPr lang="en-US" dirty="0"/>
              <a:t>Autonomy. Provide autonomy and independence on how the work is done so they own it.</a:t>
            </a:r>
          </a:p>
          <a:p>
            <a:pPr marL="514350" indent="-514350">
              <a:buFont typeface="+mj-lt"/>
              <a:buAutoNum type="arabicPeriod"/>
            </a:pPr>
            <a:r>
              <a:rPr lang="en-US" dirty="0"/>
              <a:t>Purpose. Show advocates how their work fits into the bigger picture—the campaign, the change they are creating in the world</a:t>
            </a:r>
          </a:p>
        </p:txBody>
      </p:sp>
    </p:spTree>
    <p:extLst>
      <p:ext uri="{BB962C8B-B14F-4D97-AF65-F5344CB8AC3E}">
        <p14:creationId xmlns:p14="http://schemas.microsoft.com/office/powerpoint/2010/main" val="190818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Characteristics</a:t>
            </a:r>
          </a:p>
        </p:txBody>
      </p:sp>
      <p:sp>
        <p:nvSpPr>
          <p:cNvPr id="3" name="Content Placeholder 2"/>
          <p:cNvSpPr>
            <a:spLocks noGrp="1"/>
          </p:cNvSpPr>
          <p:nvPr>
            <p:ph idx="1"/>
          </p:nvPr>
        </p:nvSpPr>
        <p:spPr/>
        <p:txBody>
          <a:bodyPr/>
          <a:lstStyle/>
          <a:p>
            <a:pPr marL="0" indent="0">
              <a:buNone/>
            </a:pPr>
            <a:r>
              <a:rPr lang="en-US" dirty="0"/>
              <a:t>Regular reflection to create meaning and excitement from experiences.</a:t>
            </a:r>
          </a:p>
          <a:p>
            <a:pPr marL="0" indent="0">
              <a:buNone/>
            </a:pPr>
            <a:endParaRPr lang="en-US" sz="1600" dirty="0"/>
          </a:p>
          <a:p>
            <a:r>
              <a:rPr lang="en-US" dirty="0"/>
              <a:t>”Did you ever think you could do that?”</a:t>
            </a:r>
          </a:p>
          <a:p>
            <a:r>
              <a:rPr lang="en-US" dirty="0"/>
              <a:t>”What did it feel like to do that?”</a:t>
            </a:r>
          </a:p>
          <a:p>
            <a:r>
              <a:rPr lang="en-US" dirty="0"/>
              <a:t>”What did you learn from that experience?”</a:t>
            </a:r>
          </a:p>
          <a:p>
            <a:r>
              <a:rPr lang="en-US" dirty="0"/>
              <a:t>“What does it feel like to make a difference in this way?”</a:t>
            </a:r>
          </a:p>
        </p:txBody>
      </p:sp>
    </p:spTree>
    <p:extLst>
      <p:ext uri="{BB962C8B-B14F-4D97-AF65-F5344CB8AC3E}">
        <p14:creationId xmlns:p14="http://schemas.microsoft.com/office/powerpoint/2010/main" val="177089735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F3DF7F56CB14DB3E24CC9A74C5951" ma:contentTypeVersion="2" ma:contentTypeDescription="Create a new document." ma:contentTypeScope="" ma:versionID="d5c06e323d7b2879b2a3d5f669e56dc0">
  <xsd:schema xmlns:xsd="http://www.w3.org/2001/XMLSchema" xmlns:xs="http://www.w3.org/2001/XMLSchema" xmlns:p="http://schemas.microsoft.com/office/2006/metadata/properties" xmlns:ns2="876372d7-2542-4065-ad3b-22612840f7b4" targetNamespace="http://schemas.microsoft.com/office/2006/metadata/properties" ma:root="true" ma:fieldsID="05f8f901f01854f8b5f3b157d39d812b" ns2:_="">
    <xsd:import namespace="876372d7-2542-4065-ad3b-22612840f7b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AD172-C237-4C2A-822E-1BF8A5B7AD03}">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876372d7-2542-4065-ad3b-22612840f7b4"/>
    <ds:schemaRef ds:uri="http://purl.org/dc/dcmitype/"/>
  </ds:schemaRefs>
</ds:datastoreItem>
</file>

<file path=customXml/itemProps2.xml><?xml version="1.0" encoding="utf-8"?>
<ds:datastoreItem xmlns:ds="http://schemas.openxmlformats.org/officeDocument/2006/customXml" ds:itemID="{3F212289-C3C6-4D85-AE60-2A513DDC0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E652F1-495A-4966-B34B-704CC9FB5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1871</TotalTime>
  <Words>2092</Words>
  <Application>Microsoft Macintosh PowerPoint</Application>
  <PresentationFormat>On-screen Show (4:3)</PresentationFormat>
  <Paragraphs>178</Paragraphs>
  <Slides>37</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Courier New</vt:lpstr>
      <vt:lpstr>Helvetica</vt:lpstr>
      <vt:lpstr>Times New Roman</vt:lpstr>
      <vt:lpstr>Wingdings</vt:lpstr>
      <vt:lpstr>Office Theme</vt:lpstr>
      <vt:lpstr>2_Custom Design</vt:lpstr>
      <vt:lpstr>Custom Design</vt:lpstr>
      <vt:lpstr>1_Office Theme</vt:lpstr>
      <vt:lpstr>“Wow, I got published!”       Making Media a Transformational Experience </vt:lpstr>
      <vt:lpstr>Welcome!</vt:lpstr>
      <vt:lpstr>Not Transformational</vt:lpstr>
      <vt:lpstr>Better</vt:lpstr>
      <vt:lpstr>Even Better</vt:lpstr>
      <vt:lpstr>Mobilizing and Organizing</vt:lpstr>
      <vt:lpstr>Organizing vs Mobilizing</vt:lpstr>
      <vt:lpstr>Organizing Characteristics</vt:lpstr>
      <vt:lpstr>Organizing Characteristics</vt:lpstr>
      <vt:lpstr>Purpose of Outreach</vt:lpstr>
      <vt:lpstr>What do editors want?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&amp; Organizing</vt:lpstr>
      <vt:lpstr>Organizing Asks for Advocates</vt:lpstr>
      <vt:lpstr>Organizing Asks for Advocates</vt:lpstr>
      <vt:lpstr>Organizing Asks for Advocates</vt:lpstr>
      <vt:lpstr>Organizing Asks for Advocates</vt:lpstr>
      <vt:lpstr>Organizing Asks for Advocates</vt:lpstr>
      <vt:lpstr>Organizing Asks for Advocates</vt:lpstr>
      <vt:lpstr>Organizing Asks for Advocates</vt:lpstr>
      <vt:lpstr>Organizing Asks for Advocates</vt:lpstr>
      <vt:lpstr>Organizing Asks for Advocates</vt:lpstr>
      <vt:lpstr>Organizing Asks for Advocates</vt:lpstr>
      <vt:lpstr>Next Steps</vt:lpstr>
      <vt:lpstr>Remember: Relationship = Success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Linn</dc:creator>
  <cp:lastModifiedBy>Ken Patterson</cp:lastModifiedBy>
  <cp:revision>32</cp:revision>
  <dcterms:modified xsi:type="dcterms:W3CDTF">2019-08-22T12:43:54Z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0x0101009B0F3DF7F56CB14DB3E24CC9A74C5951</vt:lpwstr>
  </property>
</Properties>
</file>