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 id="2147483684" r:id="rId6"/>
    <p:sldMasterId id="2147483695" r:id="rId7"/>
  </p:sldMasterIdLst>
  <p:notesMasterIdLst>
    <p:notesMasterId r:id="rId39"/>
  </p:notesMasterIdLst>
  <p:handoutMasterIdLst>
    <p:handoutMasterId r:id="rId40"/>
  </p:handoutMasterIdLst>
  <p:sldIdLst>
    <p:sldId id="773" r:id="rId8"/>
    <p:sldId id="757" r:id="rId9"/>
    <p:sldId id="791" r:id="rId10"/>
    <p:sldId id="789" r:id="rId11"/>
    <p:sldId id="717" r:id="rId12"/>
    <p:sldId id="744" r:id="rId13"/>
    <p:sldId id="786" r:id="rId14"/>
    <p:sldId id="768" r:id="rId15"/>
    <p:sldId id="769" r:id="rId16"/>
    <p:sldId id="739" r:id="rId17"/>
    <p:sldId id="785" r:id="rId18"/>
    <p:sldId id="782" r:id="rId19"/>
    <p:sldId id="775" r:id="rId20"/>
    <p:sldId id="771" r:id="rId21"/>
    <p:sldId id="790" r:id="rId22"/>
    <p:sldId id="774" r:id="rId23"/>
    <p:sldId id="788" r:id="rId24"/>
    <p:sldId id="779" r:id="rId25"/>
    <p:sldId id="777" r:id="rId26"/>
    <p:sldId id="792" r:id="rId27"/>
    <p:sldId id="784" r:id="rId28"/>
    <p:sldId id="778" r:id="rId29"/>
    <p:sldId id="781" r:id="rId30"/>
    <p:sldId id="721" r:id="rId31"/>
    <p:sldId id="780" r:id="rId32"/>
    <p:sldId id="728" r:id="rId33"/>
    <p:sldId id="787" r:id="rId34"/>
    <p:sldId id="783" r:id="rId35"/>
    <p:sldId id="665" r:id="rId36"/>
    <p:sldId id="716" r:id="rId37"/>
    <p:sldId id="745" r:id="rId3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B"/>
    <a:srgbClr val="B01F2D"/>
    <a:srgbClr val="C00000"/>
    <a:srgbClr val="9F9FA1"/>
    <a:srgbClr val="B02D1F"/>
    <a:srgbClr val="006600"/>
    <a:srgbClr val="F76143"/>
    <a:srgbClr val="F4330C"/>
    <a:srgbClr val="89898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F42C6D-558C-4142-86AD-271EDCE882AD}" v="64" dt="2019-02-08T19:17:57.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303" autoAdjust="0"/>
  </p:normalViewPr>
  <p:slideViewPr>
    <p:cSldViewPr snapToGrid="0">
      <p:cViewPr varScale="1">
        <p:scale>
          <a:sx n="100" d="100"/>
          <a:sy n="100" d="100"/>
        </p:scale>
        <p:origin x="12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EEAA9A-F5A8-4341-B776-2F6CDBEF6FFA}" type="datetimeFigureOut">
              <a:rPr lang="en-US" smtClean="0"/>
              <a:t>2/8/2019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05275D-303A-417E-9A01-FA10F403DBAE}" type="slidenum">
              <a:rPr lang="en-US" smtClean="0"/>
              <a:t>‹#›</a:t>
            </a:fld>
            <a:endParaRPr lang="en-US" dirty="0"/>
          </a:p>
        </p:txBody>
      </p:sp>
    </p:spTree>
    <p:extLst>
      <p:ext uri="{BB962C8B-B14F-4D97-AF65-F5344CB8AC3E}">
        <p14:creationId xmlns:p14="http://schemas.microsoft.com/office/powerpoint/2010/main" val="213917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F8C0E6-F0C7-478E-8A01-4B7094FD38FC}" type="datetimeFigureOut">
              <a:rPr lang="en-US" smtClean="0"/>
              <a:t>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492179-49F8-43CF-BF00-5960C382394E}" type="slidenum">
              <a:rPr lang="en-US" smtClean="0"/>
              <a:t>‹#›</a:t>
            </a:fld>
            <a:endParaRPr lang="en-US" dirty="0"/>
          </a:p>
        </p:txBody>
      </p:sp>
    </p:spTree>
    <p:extLst>
      <p:ext uri="{BB962C8B-B14F-4D97-AF65-F5344CB8AC3E}">
        <p14:creationId xmlns:p14="http://schemas.microsoft.com/office/powerpoint/2010/main" val="385873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results.org/take-action/action-center?vvsrc=/campaigns/54043/respond"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mailto:mdodson@results.org" TargetMode="External"/><Relationship Id="rId5" Type="http://schemas.openxmlformats.org/officeDocument/2006/relationships/hyperlink" Target="mailto:jlinn@results.org" TargetMode="External"/><Relationship Id="rId4" Type="http://schemas.openxmlformats.org/officeDocument/2006/relationships/hyperlink" Target="http://www.results.org/uploads/files/2018_RESULTS_U.S._Poverty_Lobby_Meeting_Request_(Post-Election).doc"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92179-49F8-43CF-BF00-5960C382394E}" type="slidenum">
              <a:rPr lang="en-US" smtClean="0"/>
              <a:t>1</a:t>
            </a:fld>
            <a:endParaRPr lang="en-US" dirty="0"/>
          </a:p>
        </p:txBody>
      </p:sp>
    </p:spTree>
    <p:extLst>
      <p:ext uri="{BB962C8B-B14F-4D97-AF65-F5344CB8AC3E}">
        <p14:creationId xmlns:p14="http://schemas.microsoft.com/office/powerpoint/2010/main" val="20658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B8C1B2-4354-4140-8546-E028FEB0FF95}" type="slidenum">
              <a:rPr lang="en-US" smtClean="0"/>
              <a:t>5</a:t>
            </a:fld>
            <a:endParaRPr lang="en-US" dirty="0"/>
          </a:p>
        </p:txBody>
      </p:sp>
    </p:spTree>
    <p:extLst>
      <p:ext uri="{BB962C8B-B14F-4D97-AF65-F5344CB8AC3E}">
        <p14:creationId xmlns:p14="http://schemas.microsoft.com/office/powerpoint/2010/main" val="200999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https://nlihc.org/sites/default/files/NLIHC_New-Congress-Memo_2019.pdf</a:t>
            </a:r>
          </a:p>
        </p:txBody>
      </p:sp>
      <p:sp>
        <p:nvSpPr>
          <p:cNvPr id="4" name="Slide Number Placeholder 3"/>
          <p:cNvSpPr>
            <a:spLocks noGrp="1"/>
          </p:cNvSpPr>
          <p:nvPr>
            <p:ph type="sldNum" sz="quarter" idx="5"/>
          </p:nvPr>
        </p:nvSpPr>
        <p:spPr/>
        <p:txBody>
          <a:bodyPr/>
          <a:lstStyle/>
          <a:p>
            <a:fld id="{47492179-49F8-43CF-BF00-5960C382394E}" type="slidenum">
              <a:rPr lang="en-US" smtClean="0"/>
              <a:t>6</a:t>
            </a:fld>
            <a:endParaRPr lang="en-US" dirty="0"/>
          </a:p>
        </p:txBody>
      </p:sp>
    </p:spTree>
    <p:extLst>
      <p:ext uri="{BB962C8B-B14F-4D97-AF65-F5344CB8AC3E}">
        <p14:creationId xmlns:p14="http://schemas.microsoft.com/office/powerpoint/2010/main" val="335529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https://www.opportunityhome.org/resources/withinreach/</a:t>
            </a:r>
          </a:p>
        </p:txBody>
      </p:sp>
      <p:sp>
        <p:nvSpPr>
          <p:cNvPr id="4" name="Slide Number Placeholder 3"/>
          <p:cNvSpPr>
            <a:spLocks noGrp="1"/>
          </p:cNvSpPr>
          <p:nvPr>
            <p:ph type="sldNum" sz="quarter" idx="5"/>
          </p:nvPr>
        </p:nvSpPr>
        <p:spPr/>
        <p:txBody>
          <a:bodyPr/>
          <a:lstStyle/>
          <a:p>
            <a:fld id="{47492179-49F8-43CF-BF00-5960C382394E}" type="slidenum">
              <a:rPr lang="en-US" smtClean="0"/>
              <a:t>7</a:t>
            </a:fld>
            <a:endParaRPr lang="en-US" dirty="0"/>
          </a:p>
        </p:txBody>
      </p:sp>
    </p:spTree>
    <p:extLst>
      <p:ext uri="{BB962C8B-B14F-4D97-AF65-F5344CB8AC3E}">
        <p14:creationId xmlns:p14="http://schemas.microsoft.com/office/powerpoint/2010/main" val="428277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US" sz="2000" kern="1200" dirty="0">
              <a:solidFill>
                <a:schemeClr val="tx1"/>
              </a:solidFill>
              <a:effectLst/>
              <a:latin typeface="+mn-lt"/>
              <a:ea typeface="+mn-ea"/>
              <a:cs typeface="+mn-cs"/>
              <a:sym typeface="Avenir Roman"/>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526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US" sz="2000" kern="1200" dirty="0">
              <a:solidFill>
                <a:schemeClr val="tx1"/>
              </a:solidFill>
              <a:effectLst/>
              <a:latin typeface="+mn-lt"/>
              <a:ea typeface="+mn-ea"/>
              <a:cs typeface="+mn-cs"/>
              <a:sym typeface="Avenir Roman"/>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87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x-none" sz="1200" b="1" kern="1200" dirty="0">
                <a:solidFill>
                  <a:schemeClr val="tx1"/>
                </a:solidFill>
                <a:effectLst/>
                <a:latin typeface="+mn-lt"/>
                <a:ea typeface="+mn-ea"/>
                <a:cs typeface="+mn-cs"/>
              </a:rPr>
              <a:t>TAKE ACTION:</a:t>
            </a:r>
            <a:r>
              <a:rPr lang="x-non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a:t>
            </a:r>
            <a:r>
              <a:rPr lang="x-none" sz="1200" kern="1200" dirty="0">
                <a:solidFill>
                  <a:schemeClr val="tx1"/>
                </a:solidFill>
                <a:effectLst/>
                <a:latin typeface="+mn-lt"/>
                <a:ea typeface="+mn-ea"/>
                <a:cs typeface="+mn-cs"/>
              </a:rPr>
              <a:t>each out to new and returning members of Congress. For new members, visit their campaign pages for contact information and leverage contacts you know from their campaign. For returning members, use the same procedure you’ve used previously get meetings. Personalize our updated meeting request (</a:t>
            </a:r>
            <a:r>
              <a:rPr lang="x-none" sz="1200" u="sng" kern="1200" dirty="0">
                <a:solidFill>
                  <a:schemeClr val="tx1"/>
                </a:solidFill>
                <a:effectLst/>
                <a:latin typeface="+mn-lt"/>
                <a:ea typeface="+mn-ea"/>
                <a:cs typeface="+mn-cs"/>
                <a:hlinkClick r:id="rId3"/>
              </a:rPr>
              <a:t>online</a:t>
            </a:r>
            <a:r>
              <a:rPr lang="x-none" sz="1200" kern="1200" dirty="0">
                <a:solidFill>
                  <a:schemeClr val="tx1"/>
                </a:solidFill>
                <a:effectLst/>
                <a:latin typeface="+mn-lt"/>
                <a:ea typeface="+mn-ea"/>
                <a:cs typeface="+mn-cs"/>
              </a:rPr>
              <a:t> or </a:t>
            </a:r>
            <a:r>
              <a:rPr lang="x-none" sz="1200" u="sng" kern="1200" dirty="0">
                <a:solidFill>
                  <a:schemeClr val="tx1"/>
                </a:solidFill>
                <a:effectLst/>
                <a:latin typeface="+mn-lt"/>
                <a:ea typeface="+mn-ea"/>
                <a:cs typeface="+mn-cs"/>
                <a:hlinkClick r:id="rId4"/>
              </a:rPr>
              <a:t>Word doc</a:t>
            </a:r>
            <a:r>
              <a:rPr lang="x-none" sz="1200" kern="1200" dirty="0">
                <a:solidFill>
                  <a:schemeClr val="tx1"/>
                </a:solidFill>
                <a:effectLst/>
                <a:latin typeface="+mn-lt"/>
                <a:ea typeface="+mn-ea"/>
                <a:cs typeface="+mn-cs"/>
              </a:rPr>
              <a:t>) to ask for meetings (if you need help, please contact </a:t>
            </a:r>
            <a:r>
              <a:rPr lang="x-none" sz="1200" u="sng" kern="1200" dirty="0">
                <a:solidFill>
                  <a:schemeClr val="tx1"/>
                </a:solidFill>
                <a:effectLst/>
                <a:latin typeface="+mn-lt"/>
                <a:ea typeface="+mn-ea"/>
                <a:cs typeface="+mn-cs"/>
                <a:hlinkClick r:id="rId5"/>
              </a:rPr>
              <a:t>Jos Linn</a:t>
            </a:r>
            <a:r>
              <a:rPr lang="x-none" sz="1200" kern="1200" dirty="0">
                <a:solidFill>
                  <a:schemeClr val="tx1"/>
                </a:solidFill>
                <a:effectLst/>
                <a:latin typeface="+mn-lt"/>
                <a:ea typeface="+mn-ea"/>
                <a:cs typeface="+mn-cs"/>
              </a:rPr>
              <a:t>). Once you get a meeting, contact </a:t>
            </a:r>
            <a:r>
              <a:rPr lang="x-none" sz="1200" u="sng" kern="1200" dirty="0">
                <a:solidFill>
                  <a:schemeClr val="tx1"/>
                </a:solidFill>
                <a:effectLst/>
                <a:latin typeface="+mn-lt"/>
                <a:ea typeface="+mn-ea"/>
                <a:cs typeface="+mn-cs"/>
                <a:hlinkClick r:id="rId6"/>
              </a:rPr>
              <a:t>Meredith Dodson</a:t>
            </a:r>
            <a:r>
              <a:rPr lang="x-none" sz="1200" kern="1200" dirty="0">
                <a:solidFill>
                  <a:schemeClr val="tx1"/>
                </a:solidFill>
                <a:effectLst/>
                <a:latin typeface="+mn-lt"/>
                <a:ea typeface="+mn-ea"/>
                <a:cs typeface="+mn-cs"/>
              </a:rPr>
              <a:t> for targeted coaching and requests.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92179-49F8-43CF-BF00-5960C382394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9767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a:t>Click to edit text</a:t>
            </a:r>
          </a:p>
          <a:p>
            <a:pPr lvl="1"/>
            <a:r>
              <a:rPr lang="en-US"/>
              <a:t>Second level</a:t>
            </a:r>
          </a:p>
          <a:p>
            <a:pPr lvl="2"/>
            <a:r>
              <a:rPr lang="en-US"/>
              <a:t>Third level</a:t>
            </a:r>
          </a:p>
          <a:p>
            <a:pPr lvl="3"/>
            <a:r>
              <a:rPr lang="en-US"/>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290829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3" name="Footer Placeholder 4"/>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dirty="0">
                <a:solidFill>
                  <a:srgbClr val="560000"/>
                </a:solidFill>
                <a:latin typeface="+mn-lt"/>
                <a:cs typeface="+mn-cs"/>
              </a:defRPr>
            </a:lvl1pPr>
          </a:lstStyle>
          <a:p>
            <a:pPr defTabSz="914400">
              <a:defRPr/>
            </a:pPr>
            <a:endParaRPr lang="en-US" dirty="0"/>
          </a:p>
        </p:txBody>
      </p:sp>
      <p:sp>
        <p:nvSpPr>
          <p:cNvPr id="4" name="Slide Number Placeholder 5"/>
          <p:cNvSpPr>
            <a:spLocks noGrp="1"/>
          </p:cNvSpPr>
          <p:nvPr>
            <p:ph type="sldNum" sz="quarter" idx="12"/>
          </p:nvPr>
        </p:nvSpPr>
        <p:spPr/>
        <p:txBody>
          <a:bodyPr/>
          <a:lstStyle>
            <a:lvl1pPr>
              <a:defRPr/>
            </a:lvl1pPr>
          </a:lstStyle>
          <a:p>
            <a:fld id="{CB4CCC71-9D8E-4BB4-9CDB-A0DD738B6F0D}" type="slidenum">
              <a:rPr lang="en-US" altLang="en-US"/>
              <a:pPr/>
              <a:t>‹#›</a:t>
            </a:fld>
            <a:endParaRPr lang="en-US" altLang="en-US" dirty="0"/>
          </a:p>
        </p:txBody>
      </p:sp>
    </p:spTree>
    <p:extLst>
      <p:ext uri="{BB962C8B-B14F-4D97-AF65-F5344CB8AC3E}">
        <p14:creationId xmlns:p14="http://schemas.microsoft.com/office/powerpoint/2010/main" val="145186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latin typeface="Helvetica"/>
                <a:cs typeface="Helvetica"/>
              </a:defRPr>
            </a:lvl1pPr>
          </a:lstStyle>
          <a:p>
            <a:r>
              <a:rPr lang="en-US"/>
              <a:t>Click to edit title</a:t>
            </a:r>
          </a:p>
        </p:txBody>
      </p:sp>
      <p:sp>
        <p:nvSpPr>
          <p:cNvPr id="3" name="Content Placeholder 2"/>
          <p:cNvSpPr>
            <a:spLocks noGrp="1"/>
          </p:cNvSpPr>
          <p:nvPr>
            <p:ph idx="1" hasCustomPrompt="1"/>
          </p:nvPr>
        </p:nvSpPr>
        <p:spPr/>
        <p:txBody>
          <a:bodyPr/>
          <a:lstStyle>
            <a:lvl1pPr>
              <a:defRPr>
                <a:solidFill>
                  <a:schemeClr val="accent4"/>
                </a:solidFill>
                <a:latin typeface="Helvetica"/>
                <a:cs typeface="Helvetica"/>
              </a:defRPr>
            </a:lvl1pPr>
            <a:lvl2pPr marL="742950" indent="-285750">
              <a:buFont typeface="Courier New"/>
              <a:buChar char="o"/>
              <a:defRPr>
                <a:solidFill>
                  <a:schemeClr val="accent4"/>
                </a:solidFill>
                <a:latin typeface="Helvetica"/>
                <a:cs typeface="Helvetica"/>
              </a:defRPr>
            </a:lvl2pPr>
            <a:lvl3pPr>
              <a:defRPr>
                <a:solidFill>
                  <a:schemeClr val="accent4"/>
                </a:solidFill>
                <a:latin typeface="Helvetica"/>
                <a:cs typeface="Helvetica"/>
              </a:defRPr>
            </a:lvl3pPr>
            <a:lvl4pPr marL="1600200" indent="-228600">
              <a:buFont typeface="Courier New"/>
              <a:buChar char="o"/>
              <a:defRPr>
                <a:solidFill>
                  <a:schemeClr val="accent4"/>
                </a:solidFill>
                <a:latin typeface="Helvetica"/>
                <a:cs typeface="Helvetica"/>
              </a:defRPr>
            </a:lvl4pPr>
            <a:lvl5pPr>
              <a:defRPr>
                <a:latin typeface="Helvetica"/>
                <a:cs typeface="Helvetica"/>
              </a:defRPr>
            </a:lvl5pPr>
          </a:lstStyle>
          <a:p>
            <a:pPr lvl="0"/>
            <a:r>
              <a:rPr lang="en-US"/>
              <a:t>Click to edit text</a:t>
            </a:r>
          </a:p>
          <a:p>
            <a:pPr lvl="1"/>
            <a:r>
              <a:rPr lang="en-US"/>
              <a:t>Second level</a:t>
            </a:r>
          </a:p>
          <a:p>
            <a:pPr lvl="2"/>
            <a:r>
              <a:rPr lang="en-US"/>
              <a:t>Third level</a:t>
            </a:r>
          </a:p>
          <a:p>
            <a:pPr lvl="3"/>
            <a:r>
              <a:rPr lang="en-US"/>
              <a:t>Fourth level</a:t>
            </a:r>
          </a:p>
        </p:txBody>
      </p:sp>
      <p:sp>
        <p:nvSpPr>
          <p:cNvPr id="4"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11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4852" y="4402163"/>
            <a:ext cx="7772400" cy="1470025"/>
          </a:xfrm>
        </p:spPr>
        <p:txBody>
          <a:bodyPr anchor="t"/>
          <a:lstStyle>
            <a:lvl1pPr algn="l">
              <a:defRPr>
                <a:solidFill>
                  <a:srgbClr val="58585B"/>
                </a:solidFill>
                <a:latin typeface="Helvetica"/>
              </a:defRPr>
            </a:lvl1pPr>
          </a:lstStyle>
          <a:p>
            <a:r>
              <a:rPr lang="en-US"/>
              <a:t>Click to edit title</a:t>
            </a:r>
          </a:p>
        </p:txBody>
      </p:sp>
      <p:sp>
        <p:nvSpPr>
          <p:cNvPr id="3" name="Slide Number Placeholder 4"/>
          <p:cNvSpPr>
            <a:spLocks noGrp="1"/>
          </p:cNvSpPr>
          <p:nvPr>
            <p:ph type="sldNum" sz="quarter" idx="4"/>
          </p:nvPr>
        </p:nvSpPr>
        <p:spPr>
          <a:xfrm>
            <a:off x="0" y="6492875"/>
            <a:ext cx="457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43044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b="1" dirty="0">
              <a:solidFill>
                <a:srgbClr val="560000"/>
              </a:solidFill>
            </a:endParaRPr>
          </a:p>
        </p:txBody>
      </p:sp>
      <p:sp>
        <p:nvSpPr>
          <p:cNvPr id="4" name="Rectangle 3"/>
          <p:cNvSpPr/>
          <p:nvPr/>
        </p:nvSpPr>
        <p:spPr>
          <a:xfrm>
            <a:off x="0" y="3733800"/>
            <a:ext cx="9144000" cy="31242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5"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400" y="2022477"/>
            <a:ext cx="33528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flipV="1">
            <a:off x="0" y="6811965"/>
            <a:ext cx="9144000" cy="46037"/>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13" name="Title Placeholder 1"/>
          <p:cNvSpPr>
            <a:spLocks noGrp="1"/>
          </p:cNvSpPr>
          <p:nvPr>
            <p:ph type="title"/>
          </p:nvPr>
        </p:nvSpPr>
        <p:spPr>
          <a:xfrm>
            <a:off x="304800" y="4038600"/>
            <a:ext cx="8534400" cy="609600"/>
          </a:xfrm>
          <a:prstGeom prst="rect">
            <a:avLst/>
          </a:prstGeom>
        </p:spPr>
        <p:txBody>
          <a:bodyPr anchor="b" anchorCtr="0"/>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86645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a:xfrm>
            <a:off x="6553200" y="6400800"/>
            <a:ext cx="2133600" cy="349250"/>
          </a:xfrm>
        </p:spPr>
        <p:txBody>
          <a:bodyPr/>
          <a:lstStyle>
            <a:lvl1pPr>
              <a:defRPr>
                <a:solidFill>
                  <a:srgbClr val="701400"/>
                </a:solidFill>
              </a:defRPr>
            </a:lvl1pPr>
          </a:lstStyle>
          <a:p>
            <a:fld id="{647F7E6F-8FB5-4F6C-B5FB-1C8A02FA70CA}" type="slidenum">
              <a:rPr lang="en-US" altLang="en-US"/>
              <a:pPr/>
              <a:t>‹#›</a:t>
            </a:fld>
            <a:endParaRPr lang="en-US" altLang="en-US" dirty="0"/>
          </a:p>
        </p:txBody>
      </p:sp>
    </p:spTree>
    <p:extLst>
      <p:ext uri="{BB962C8B-B14F-4D97-AF65-F5344CB8AC3E}">
        <p14:creationId xmlns:p14="http://schemas.microsoft.com/office/powerpoint/2010/main" val="241512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p:cNvSpPr>
            <a:spLocks noGrp="1"/>
          </p:cNvSpPr>
          <p:nvPr>
            <p:ph type="sldNum" sz="quarter" idx="10"/>
          </p:nvPr>
        </p:nvSpPr>
        <p:spPr>
          <a:xfrm>
            <a:off x="6553200" y="6400802"/>
            <a:ext cx="2133600" cy="288925"/>
          </a:xfrm>
        </p:spPr>
        <p:txBody>
          <a:bodyPr/>
          <a:lstStyle>
            <a:lvl1pPr>
              <a:defRPr>
                <a:solidFill>
                  <a:srgbClr val="701400"/>
                </a:solidFill>
              </a:defRPr>
            </a:lvl1pPr>
          </a:lstStyle>
          <a:p>
            <a:fld id="{0F89E143-FC6E-46C4-A3EB-D7507DA59D45}" type="slidenum">
              <a:rPr lang="en-US" altLang="en-US"/>
              <a:pPr/>
              <a:t>‹#›</a:t>
            </a:fld>
            <a:endParaRPr lang="en-US" altLang="en-US" dirty="0"/>
          </a:p>
        </p:txBody>
      </p:sp>
    </p:spTree>
    <p:extLst>
      <p:ext uri="{BB962C8B-B14F-4D97-AF65-F5344CB8AC3E}">
        <p14:creationId xmlns:p14="http://schemas.microsoft.com/office/powerpoint/2010/main" val="361901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4" name="Slide Number Placeholder 4"/>
          <p:cNvSpPr>
            <a:spLocks noGrp="1"/>
          </p:cNvSpPr>
          <p:nvPr>
            <p:ph type="sldNum" sz="quarter" idx="10"/>
          </p:nvPr>
        </p:nvSpPr>
        <p:spPr>
          <a:xfrm>
            <a:off x="6553200" y="6400802"/>
            <a:ext cx="2133600" cy="365125"/>
          </a:xfrm>
        </p:spPr>
        <p:txBody>
          <a:bodyPr/>
          <a:lstStyle>
            <a:lvl1pPr>
              <a:defRPr>
                <a:solidFill>
                  <a:srgbClr val="701400"/>
                </a:solidFill>
              </a:defRPr>
            </a:lvl1pPr>
          </a:lstStyle>
          <a:p>
            <a:fld id="{3C57D8CA-CA83-470A-9009-27B4C3C56187}" type="slidenum">
              <a:rPr lang="en-US" altLang="en-US"/>
              <a:pPr/>
              <a:t>‹#›</a:t>
            </a:fld>
            <a:endParaRPr lang="en-US" altLang="en-US" dirty="0"/>
          </a:p>
        </p:txBody>
      </p:sp>
    </p:spTree>
    <p:extLst>
      <p:ext uri="{BB962C8B-B14F-4D97-AF65-F5344CB8AC3E}">
        <p14:creationId xmlns:p14="http://schemas.microsoft.com/office/powerpoint/2010/main" val="389246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457200" y="1371600"/>
            <a:ext cx="3017838"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a:xfrm>
            <a:off x="457201" y="273050"/>
            <a:ext cx="3008313" cy="1162050"/>
          </a:xfrm>
        </p:spPr>
        <p:txBody>
          <a:bodyPr anchor="b">
            <a:scene3d>
              <a:camera prst="orthographicFront"/>
              <a:lightRig rig="threePt" dir="t"/>
            </a:scene3d>
            <a:sp3d extrusionH="57150">
              <a:bevelT w="38100" h="38100"/>
            </a:sp3d>
          </a:bodyPr>
          <a:lstStyle>
            <a:lvl1pPr algn="l">
              <a:defRPr sz="20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457200" y="6356352"/>
            <a:ext cx="2133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fld id="{DE38C1CC-FB0E-439C-8620-CE9CC387FFEE}" type="datetimeFigureOut">
              <a:rPr lang="en-US"/>
              <a:pPr defTabSz="914400">
                <a:defRPr/>
              </a:pPr>
              <a:t>2/8/2019</a:t>
            </a:fld>
            <a:endParaRPr lang="en-US" dirty="0"/>
          </a:p>
        </p:txBody>
      </p:sp>
      <p:sp>
        <p:nvSpPr>
          <p:cNvPr id="7" name="Footer Placeholder 5"/>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8" name="Slide Number Placeholder 6"/>
          <p:cNvSpPr>
            <a:spLocks noGrp="1"/>
          </p:cNvSpPr>
          <p:nvPr>
            <p:ph type="sldNum" sz="quarter" idx="12"/>
          </p:nvPr>
        </p:nvSpPr>
        <p:spPr>
          <a:xfrm>
            <a:off x="6553200" y="6400802"/>
            <a:ext cx="2133600" cy="365125"/>
          </a:xfrm>
        </p:spPr>
        <p:txBody>
          <a:bodyPr/>
          <a:lstStyle>
            <a:lvl1pPr>
              <a:defRPr>
                <a:solidFill>
                  <a:srgbClr val="701400"/>
                </a:solidFill>
              </a:defRPr>
            </a:lvl1pPr>
          </a:lstStyle>
          <a:p>
            <a:fld id="{28846A7E-2974-4423-B0A7-0999C14D0A9F}" type="slidenum">
              <a:rPr lang="en-US" altLang="en-US"/>
              <a:pPr/>
              <a:t>‹#›</a:t>
            </a:fld>
            <a:endParaRPr lang="en-US" altLang="en-US" dirty="0"/>
          </a:p>
        </p:txBody>
      </p:sp>
    </p:spTree>
    <p:extLst>
      <p:ext uri="{BB962C8B-B14F-4D97-AF65-F5344CB8AC3E}">
        <p14:creationId xmlns:p14="http://schemas.microsoft.com/office/powerpoint/2010/main" val="244341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defTabSz="914400"/>
              <a:endParaRPr lang="en-US" altLang="en-US" sz="2400" dirty="0">
                <a:solidFill>
                  <a:srgbClr val="560000"/>
                </a:solidFill>
                <a:latin typeface="Times New Roman" panose="02020603050405020304"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16 w 4917"/>
                <a:gd name="T3" fmla="*/ 0 h 1000"/>
                <a:gd name="T4" fmla="*/ 4917 w 4917"/>
                <a:gd name="T5" fmla="*/ 500 h 1000"/>
                <a:gd name="T6" fmla="*/ 4417 w 4917"/>
                <a:gd name="T7" fmla="*/ 1000 h 1000"/>
                <a:gd name="T8" fmla="*/ 0 w 4917"/>
                <a:gd name="T9" fmla="*/ 1000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a:endParaRPr lang="en-US" dirty="0">
                <a:solidFill>
                  <a:srgbClr val="560000"/>
                </a:solidFill>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pPr defTabSz="914400"/>
              <a:endParaRPr lang="en-US" dirty="0">
                <a:solidFill>
                  <a:srgbClr val="560000"/>
                </a:solidFill>
              </a:endParaRPr>
            </a:p>
          </p:txBody>
        </p:sp>
      </p:grpSp>
      <p:sp>
        <p:nvSpPr>
          <p:cNvPr id="8199" name="Rectangle 7"/>
          <p:cNvSpPr>
            <a:spLocks noGrp="1" noChangeArrowheads="1"/>
          </p:cNvSpPr>
          <p:nvPr>
            <p:ph type="ctrTitle"/>
          </p:nvPr>
        </p:nvSpPr>
        <p:spPr>
          <a:xfrm>
            <a:off x="228600" y="1427165"/>
            <a:ext cx="8077200" cy="1609725"/>
          </a:xfrm>
        </p:spPr>
        <p:txBody>
          <a:bodyPr/>
          <a:lstStyle>
            <a:lvl1pPr>
              <a:defRPr sz="4600"/>
            </a:lvl1pPr>
          </a:lstStyle>
          <a:p>
            <a:r>
              <a:rPr lang="en-US"/>
              <a:t>Click to edit Master title style</a:t>
            </a:r>
          </a:p>
        </p:txBody>
      </p:sp>
      <p:sp>
        <p:nvSpPr>
          <p:cNvPr id="8200"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0" name="Rectangle 10"/>
          <p:cNvSpPr>
            <a:spLocks noGrp="1" noChangeArrowheads="1"/>
          </p:cNvSpPr>
          <p:nvPr>
            <p:ph type="ftr" sz="quarter" idx="11"/>
          </p:nvPr>
        </p:nvSpPr>
        <p:spPr>
          <a:xfrm>
            <a:off x="3124200" y="6253163"/>
            <a:ext cx="2895600" cy="457200"/>
          </a:xfrm>
          <a:prstGeom prst="rect">
            <a:avLst/>
          </a:prstGeom>
        </p:spPr>
        <p:txBody>
          <a:bodyPr/>
          <a:lstStyle>
            <a:lvl1pPr fontAlgn="auto">
              <a:spcBef>
                <a:spcPts val="0"/>
              </a:spcBef>
              <a:spcAft>
                <a:spcPts val="0"/>
              </a:spcAft>
              <a:defRPr>
                <a:solidFill>
                  <a:srgbClr val="560000"/>
                </a:solidFill>
                <a:latin typeface="+mn-lt"/>
                <a:cs typeface="+mn-cs"/>
              </a:defRPr>
            </a:lvl1pPr>
          </a:lstStyle>
          <a:p>
            <a:pPr defTabSz="914400">
              <a:defRPr/>
            </a:pPr>
            <a:endParaRPr lang="en-US"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fld id="{1537EA35-FCD0-4DBA-BEDB-75C08A295805}" type="slidenum">
              <a:rPr lang="en-US" altLang="en-US"/>
              <a:pPr/>
              <a:t>‹#›</a:t>
            </a:fld>
            <a:endParaRPr lang="en-US" altLang="en-US" dirty="0"/>
          </a:p>
        </p:txBody>
      </p:sp>
    </p:spTree>
    <p:extLst>
      <p:ext uri="{BB962C8B-B14F-4D97-AF65-F5344CB8AC3E}">
        <p14:creationId xmlns:p14="http://schemas.microsoft.com/office/powerpoint/2010/main" val="262974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Rectangle 3"/>
          <p:cNvSpPr/>
          <p:nvPr/>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a:t>Click to edit Master title style</a:t>
            </a:r>
          </a:p>
        </p:txBody>
      </p:sp>
      <p:sp>
        <p:nvSpPr>
          <p:cNvPr id="8" name="Text Placeholder 2"/>
          <p:cNvSpPr>
            <a:spLocks noGrp="1"/>
          </p:cNvSpPr>
          <p:nvPr>
            <p:ph idx="1"/>
          </p:nvPr>
        </p:nvSpPr>
        <p:spPr>
          <a:xfrm>
            <a:off x="304800" y="1752601"/>
            <a:ext cx="8534400" cy="4373563"/>
          </a:xfrm>
          <a:prstGeom prst="rect">
            <a:avLst/>
          </a:prstGeom>
        </p:spPr>
        <p:txBody>
          <a:bodyPr rtlCol="0">
            <a:normAutofit/>
          </a:bodyPr>
          <a:lstStyle>
            <a:lvl1pPr>
              <a:spcBef>
                <a:spcPts val="800"/>
              </a:spcBef>
              <a:buFont typeface="Arial" pitchFamily="34" charset="0"/>
              <a:buChar char="•"/>
              <a:defRPr sz="2800">
                <a:latin typeface="Arial" pitchFamily="34" charset="0"/>
                <a:cs typeface="Arial" pitchFamily="34" charset="0"/>
              </a:defRPr>
            </a:lvl1pPr>
            <a:lvl2pPr>
              <a:spcBef>
                <a:spcPts val="800"/>
              </a:spcBef>
              <a:buFont typeface="Wingdings" pitchFamily="2" charset="2"/>
              <a:buChar char="§"/>
              <a:defRPr sz="2400">
                <a:latin typeface="Arial" pitchFamily="34" charset="0"/>
                <a:cs typeface="Arial" pitchFamily="34" charset="0"/>
              </a:defRPr>
            </a:lvl2pPr>
            <a:lvl3pPr>
              <a:spcBef>
                <a:spcPts val="800"/>
              </a:spcBef>
              <a:buFont typeface="Courier New" pitchFamily="49" charset="0"/>
              <a:buChar char="o"/>
              <a:defRPr sz="2000">
                <a:latin typeface="Arial" pitchFamily="34" charset="0"/>
                <a:cs typeface="Arial" pitchFamily="34" charset="0"/>
              </a:defRPr>
            </a:lvl3pPr>
            <a:lvl4pPr>
              <a:spcBef>
                <a:spcPts val="800"/>
              </a:spcBef>
              <a:buFont typeface="Wingdings" pitchFamily="2" charset="2"/>
              <a:buChar char="§"/>
              <a:defRPr sz="1800">
                <a:latin typeface="Arial" pitchFamily="34" charset="0"/>
                <a:cs typeface="Arial" pitchFamily="34" charset="0"/>
              </a:defRPr>
            </a:lvl4pPr>
            <a:lvl5pPr>
              <a:spcBef>
                <a:spcPts val="800"/>
              </a:spcBef>
              <a:buFont typeface="Arial" pitchFamily="34" charset="0"/>
              <a:buChar cha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553200" y="6400802"/>
            <a:ext cx="2133600" cy="365125"/>
          </a:xfrm>
        </p:spPr>
        <p:txBody>
          <a:bodyPr/>
          <a:lstStyle>
            <a:lvl1pPr>
              <a:defRPr>
                <a:solidFill>
                  <a:srgbClr val="660000"/>
                </a:solidFill>
              </a:defRPr>
            </a:lvl1pPr>
          </a:lstStyle>
          <a:p>
            <a:fld id="{67BAA746-E8F4-43C6-AE0B-0C907953BEAF}" type="slidenum">
              <a:rPr lang="en-US" altLang="en-US"/>
              <a:pPr/>
              <a:t>‹#›</a:t>
            </a:fld>
            <a:endParaRPr lang="en-US" altLang="en-US" dirty="0"/>
          </a:p>
        </p:txBody>
      </p:sp>
    </p:spTree>
    <p:extLst>
      <p:ext uri="{BB962C8B-B14F-4D97-AF65-F5344CB8AC3E}">
        <p14:creationId xmlns:p14="http://schemas.microsoft.com/office/powerpoint/2010/main" val="2275029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text</a:t>
            </a:r>
          </a:p>
          <a:p>
            <a:pPr lvl="1"/>
            <a:r>
              <a:rPr lang="en-US"/>
              <a:t>Second level</a:t>
            </a:r>
          </a:p>
          <a:p>
            <a:pPr lvl="2"/>
            <a:r>
              <a:rPr lang="en-US"/>
              <a:t>Third level</a:t>
            </a:r>
          </a:p>
          <a:p>
            <a:pPr lvl="3"/>
            <a:r>
              <a:rPr lang="en-US"/>
              <a:t>Fourth level</a:t>
            </a:r>
          </a:p>
          <a:p>
            <a:pPr lvl="0"/>
            <a:endParaRPr lang="en-US"/>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pPr/>
              <a:t>‹#›</a:t>
            </a:fld>
            <a:endParaRPr lang="en-US" dirty="0"/>
          </a:p>
        </p:txBody>
      </p:sp>
    </p:spTree>
    <p:extLst>
      <p:ext uri="{BB962C8B-B14F-4D97-AF65-F5344CB8AC3E}">
        <p14:creationId xmlns:p14="http://schemas.microsoft.com/office/powerpoint/2010/main" val="1190331377"/>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01128" y="4379065"/>
            <a:ext cx="7885672" cy="1747098"/>
          </a:xfrm>
          <a:prstGeom prst="rect">
            <a:avLst/>
          </a:prstGeom>
        </p:spPr>
        <p:txBody>
          <a:bodyPr vert="horz" lIns="91440" tIns="45720" rIns="91440" bIns="45720" rtlCol="0">
            <a:normAutofit/>
          </a:bodyPr>
          <a:lstStyle/>
          <a:p>
            <a:pPr lvl="0"/>
            <a:r>
              <a:rPr lang="en-US"/>
              <a:t>Click to edit title</a:t>
            </a:r>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b="4613"/>
          <a:stretch/>
        </p:blipFill>
        <p:spPr>
          <a:xfrm>
            <a:off x="-40536" y="-13510"/>
            <a:ext cx="9211560" cy="4246843"/>
          </a:xfrm>
          <a:prstGeom prst="rect">
            <a:avLst/>
          </a:prstGeom>
          <a:solidFill>
            <a:srgbClr val="B11F30"/>
          </a:solidFill>
        </p:spPr>
      </p:pic>
      <p:sp>
        <p:nvSpPr>
          <p:cNvPr id="4" name="Slide Number Placeholder 3"/>
          <p:cNvSpPr>
            <a:spLocks noGrp="1"/>
          </p:cNvSpPr>
          <p:nvPr>
            <p:ph type="sldNum" sz="quarter" idx="4"/>
          </p:nvPr>
        </p:nvSpPr>
        <p:spPr>
          <a:xfrm>
            <a:off x="0" y="6492875"/>
            <a:ext cx="3429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35D4A53D-EB96-447E-9477-8A7CA2AD73C7}" type="slidenum">
              <a:rPr lang="en-US" smtClean="0"/>
              <a:pPr/>
              <a:t>‹#›</a:t>
            </a:fld>
            <a:endParaRPr lang="en-US" dirty="0"/>
          </a:p>
        </p:txBody>
      </p:sp>
    </p:spTree>
    <p:extLst>
      <p:ext uri="{BB962C8B-B14F-4D97-AF65-F5344CB8AC3E}">
        <p14:creationId xmlns:p14="http://schemas.microsoft.com/office/powerpoint/2010/main" val="1678178126"/>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4400" kern="1200">
          <a:solidFill>
            <a:srgbClr val="58585B"/>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98989"/>
                </a:solidFill>
              </a:defRPr>
            </a:lvl1pPr>
          </a:lstStyle>
          <a:p>
            <a:pPr defTabSz="914400"/>
            <a:fld id="{F907C71B-639C-487D-98C9-6D7F7391A03D}" type="slidenum">
              <a:rPr lang="en-US" altLang="en-US"/>
              <a:pPr defTabSz="914400"/>
              <a:t>‹#›</a:t>
            </a:fld>
            <a:endParaRPr lang="en-US" altLang="en-US" dirty="0"/>
          </a:p>
        </p:txBody>
      </p:sp>
      <p:sp>
        <p:nvSpPr>
          <p:cNvPr id="7" name="Rectangle 6"/>
          <p:cNvSpPr/>
          <p:nvPr/>
        </p:nvSpPr>
        <p:spPr>
          <a:xfrm>
            <a:off x="0" y="6461125"/>
            <a:ext cx="37338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9" name="Rectangle 8"/>
          <p:cNvSpPr/>
          <p:nvPr/>
        </p:nvSpPr>
        <p:spPr>
          <a:xfrm>
            <a:off x="5867400" y="6461125"/>
            <a:ext cx="32766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pic>
        <p:nvPicPr>
          <p:cNvPr id="2055" name="Picture 9" descr="clasp-primary.pn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038601" y="6072188"/>
            <a:ext cx="15382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flipV="1">
            <a:off x="0" y="0"/>
            <a:ext cx="9144000" cy="46038"/>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dirty="0">
              <a:solidFill>
                <a:srgbClr val="560000"/>
              </a:solidFill>
            </a:endParaRPr>
          </a:p>
        </p:txBody>
      </p:sp>
      <p:sp>
        <p:nvSpPr>
          <p:cNvPr id="2057" name="Rectangle 11"/>
          <p:cNvSpPr>
            <a:spLocks noChangeArrowheads="1"/>
          </p:cNvSpPr>
          <p:nvPr/>
        </p:nvSpPr>
        <p:spPr bwMode="auto">
          <a:xfrm>
            <a:off x="152401" y="6492875"/>
            <a:ext cx="12446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a:r>
              <a:rPr lang="en-US" altLang="en-US" sz="1000" dirty="0">
                <a:solidFill>
                  <a:srgbClr val="660000"/>
                </a:solidFill>
              </a:rPr>
              <a:t>www.clasp.org</a:t>
            </a:r>
          </a:p>
        </p:txBody>
      </p:sp>
    </p:spTree>
    <p:extLst>
      <p:ext uri="{BB962C8B-B14F-4D97-AF65-F5344CB8AC3E}">
        <p14:creationId xmlns:p14="http://schemas.microsoft.com/office/powerpoint/2010/main" val="70112822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rtl="0" eaLnBrk="1" fontAlgn="base" hangingPunct="1">
        <a:spcBef>
          <a:spcPct val="0"/>
        </a:spcBef>
        <a:spcAft>
          <a:spcPct val="0"/>
        </a:spcAft>
        <a:defRPr sz="4000" b="1" kern="1200">
          <a:solidFill>
            <a:schemeClr val="accent1"/>
          </a:solidFill>
          <a:effectLst>
            <a:outerShdw blurRad="50800" dist="38100" dir="2700000" algn="tl" rotWithShape="0">
              <a:prstClr val="black">
                <a:alpha val="40000"/>
              </a:prstClr>
            </a:outerShdw>
          </a:effectLst>
          <a:latin typeface="+mj-lt"/>
          <a:ea typeface="+mj-ea"/>
          <a:cs typeface="+mj-cs"/>
        </a:defRPr>
      </a:lvl1pPr>
      <a:lvl2pPr algn="ctr" rtl="0" eaLnBrk="1" fontAlgn="base" hangingPunct="1">
        <a:spcBef>
          <a:spcPct val="0"/>
        </a:spcBef>
        <a:spcAft>
          <a:spcPct val="0"/>
        </a:spcAft>
        <a:defRPr sz="4000" b="1">
          <a:solidFill>
            <a:schemeClr val="accent1"/>
          </a:solidFill>
          <a:latin typeface="Arial" panose="020B0604020202020204" pitchFamily="34" charset="0"/>
        </a:defRPr>
      </a:lvl2pPr>
      <a:lvl3pPr algn="ctr" rtl="0" eaLnBrk="1" fontAlgn="base" hangingPunct="1">
        <a:spcBef>
          <a:spcPct val="0"/>
        </a:spcBef>
        <a:spcAft>
          <a:spcPct val="0"/>
        </a:spcAft>
        <a:defRPr sz="4000" b="1">
          <a:solidFill>
            <a:schemeClr val="accent1"/>
          </a:solidFill>
          <a:latin typeface="Arial" panose="020B0604020202020204" pitchFamily="34" charset="0"/>
        </a:defRPr>
      </a:lvl3pPr>
      <a:lvl4pPr algn="ctr" rtl="0" eaLnBrk="1" fontAlgn="base" hangingPunct="1">
        <a:spcBef>
          <a:spcPct val="0"/>
        </a:spcBef>
        <a:spcAft>
          <a:spcPct val="0"/>
        </a:spcAft>
        <a:defRPr sz="4000" b="1">
          <a:solidFill>
            <a:schemeClr val="accent1"/>
          </a:solidFill>
          <a:latin typeface="Arial" panose="020B0604020202020204" pitchFamily="34" charset="0"/>
        </a:defRPr>
      </a:lvl4pPr>
      <a:lvl5pPr algn="ctr" rtl="0" eaLnBrk="1" fontAlgn="base" hangingPunct="1">
        <a:spcBef>
          <a:spcPct val="0"/>
        </a:spcBef>
        <a:spcAft>
          <a:spcPct val="0"/>
        </a:spcAft>
        <a:defRPr sz="4000" b="1">
          <a:solidFill>
            <a:schemeClr val="accent1"/>
          </a:solidFill>
          <a:latin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accent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400" kern="1200">
          <a:solidFill>
            <a:schemeClr val="accent1"/>
          </a:solidFill>
          <a:latin typeface="+mn-lt"/>
          <a:ea typeface="+mn-ea"/>
          <a:cs typeface="+mn-cs"/>
        </a:defRPr>
      </a:lvl2pPr>
      <a:lvl3pPr marL="1143000" indent="-228600" algn="l" rtl="0" eaLnBrk="1" fontAlgn="base" hangingPunct="1">
        <a:spcBef>
          <a:spcPct val="20000"/>
        </a:spcBef>
        <a:spcAft>
          <a:spcPct val="0"/>
        </a:spcAft>
        <a:buFont typeface="Courier New" panose="02070309020205020404" pitchFamily="49" charset="0"/>
        <a:buChar char="o"/>
        <a:defRPr sz="2000" kern="1200">
          <a:solidFill>
            <a:schemeClr val="accent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kern="1200">
          <a:solidFill>
            <a:schemeClr val="accent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16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text</a:t>
            </a:r>
          </a:p>
          <a:p>
            <a:pPr lvl="1"/>
            <a:r>
              <a:rPr lang="en-US"/>
              <a:t>Second level</a:t>
            </a:r>
          </a:p>
          <a:p>
            <a:pPr lvl="2"/>
            <a:r>
              <a:rPr lang="en-US"/>
              <a:t>Third level</a:t>
            </a:r>
          </a:p>
          <a:p>
            <a:pPr lvl="3"/>
            <a:r>
              <a:rPr lang="en-US"/>
              <a:t>Fourth level</a:t>
            </a:r>
          </a:p>
          <a:p>
            <a:pPr lvl="0"/>
            <a:endParaRPr lang="en-US"/>
          </a:p>
        </p:txBody>
      </p:sp>
      <p:pic>
        <p:nvPicPr>
          <p:cNvPr id="7" name="Picture 6" descr="Slide Template.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 y="6126163"/>
            <a:ext cx="9157511" cy="154550"/>
          </a:xfrm>
          <a:prstGeom prst="rect">
            <a:avLst/>
          </a:prstGeom>
          <a:solidFill>
            <a:srgbClr val="AF1F2C"/>
          </a:solidFill>
        </p:spPr>
      </p:pic>
      <p:sp>
        <p:nvSpPr>
          <p:cNvPr id="5" name="Slide Number Placeholder 4"/>
          <p:cNvSpPr>
            <a:spLocks noGrp="1"/>
          </p:cNvSpPr>
          <p:nvPr>
            <p:ph type="sldNum" sz="quarter" idx="4"/>
          </p:nvPr>
        </p:nvSpPr>
        <p:spPr>
          <a:xfrm>
            <a:off x="0" y="-6350"/>
            <a:ext cx="457200" cy="365125"/>
          </a:xfrm>
          <a:prstGeom prst="rect">
            <a:avLst/>
          </a:prstGeom>
        </p:spPr>
        <p:txBody>
          <a:bodyPr vert="horz" lIns="91440" tIns="45720" rIns="91440" bIns="45720" rtlCol="0" anchor="ctr"/>
          <a:lstStyle>
            <a:lvl1pPr algn="l">
              <a:defRPr sz="1400" b="1">
                <a:solidFill>
                  <a:schemeClr val="tx1"/>
                </a:solidFill>
                <a:latin typeface="Helvetica" panose="020B0604020202020204" pitchFamily="34" charset="0"/>
                <a:cs typeface="Helvetica" panose="020B0604020202020204" pitchFamily="34" charset="0"/>
              </a:defRPr>
            </a:lvl1pPr>
          </a:lstStyle>
          <a:p>
            <a:fld id="{CB84E56B-342A-4DC0-9920-D07A8AAB693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56092481"/>
      </p:ext>
    </p:extLst>
  </p:cSld>
  <p:clrMap bg1="lt1" tx1="dk1" bg2="lt2" tx2="dk2" accent1="accent1" accent2="accent2" accent3="accent3" accent4="accent4" accent5="accent5" accent6="accent6" hlink="hlink" folHlink="folHlink"/>
  <p:sldLayoutIdLst>
    <p:sldLayoutId id="2147483696" r:id="rId1"/>
  </p:sldLayoutIdLst>
  <p:hf hdr="0" ftr="0" dt="0"/>
  <p:txStyles>
    <p:titleStyle>
      <a:lvl1pPr algn="ctr" defTabSz="457200" rtl="0" eaLnBrk="1" latinLnBrk="0" hangingPunct="1">
        <a:spcBef>
          <a:spcPct val="0"/>
        </a:spcBef>
        <a:buNone/>
        <a:defRPr sz="4400" kern="1200">
          <a:solidFill>
            <a:schemeClr val="accent4"/>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4"/>
          </a:solidFill>
          <a:latin typeface="Helvetica"/>
          <a:ea typeface="+mn-ea"/>
          <a:cs typeface="+mn-cs"/>
        </a:defRPr>
      </a:lvl1pPr>
      <a:lvl2pPr marL="742950" indent="-285750" algn="l" defTabSz="457200" rtl="0" eaLnBrk="1" latinLnBrk="0" hangingPunct="1">
        <a:spcBef>
          <a:spcPct val="20000"/>
        </a:spcBef>
        <a:buFont typeface="Courier New"/>
        <a:buChar char="o"/>
        <a:defRPr sz="2800" kern="1200">
          <a:solidFill>
            <a:schemeClr val="accent4"/>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accent4"/>
          </a:solidFill>
          <a:latin typeface="Helvetica"/>
          <a:ea typeface="+mn-ea"/>
          <a:cs typeface="+mn-cs"/>
        </a:defRPr>
      </a:lvl3pPr>
      <a:lvl4pPr marL="1600200" indent="-228600" algn="l" defTabSz="457200" rtl="0" eaLnBrk="1" latinLnBrk="0" hangingPunct="1">
        <a:spcBef>
          <a:spcPct val="20000"/>
        </a:spcBef>
        <a:buFont typeface="Courier New"/>
        <a:buChar char="o"/>
        <a:defRPr sz="2000" kern="1200">
          <a:solidFill>
            <a:schemeClr val="accent4"/>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ults.zoom.us/j/87330880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jlinn@results.org" TargetMode="External"/><Relationship Id="rId7"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networklobby.org/2020vision/"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networklobby.org/issues/housing/" TargetMode="External"/><Relationship Id="rId2" Type="http://schemas.openxmlformats.org/officeDocument/2006/relationships/hyperlink" Target="https://networklobby.org/2020vision/" TargetMode="External"/><Relationship Id="rId1" Type="http://schemas.openxmlformats.org/officeDocument/2006/relationships/slideLayout" Target="../slideLayouts/slideLayout1.xml"/><Relationship Id="rId4" Type="http://schemas.openxmlformats.org/officeDocument/2006/relationships/hyperlink" Target="https://results.org/volunteers/action-center/?vvsrc=/campaigns/62575/respon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default.salsalabs.org/T93a919ed-6eec-4288-a282-c74ceeab236d/15fdaf9f-f8b8-11e6-9606-0a37f6a00871" TargetMode="External"/><Relationship Id="rId1" Type="http://schemas.openxmlformats.org/officeDocument/2006/relationships/slideLayout" Target="../slideLayouts/slideLayout1.xml"/><Relationship Id="rId5" Type="http://schemas.openxmlformats.org/officeDocument/2006/relationships/image" Target="../media/image19.jpg"/><Relationship Id="rId4" Type="http://schemas.openxmlformats.org/officeDocument/2006/relationships/hyperlink" Target="mailto:jlinn@results.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loomberg.com/news/articles/2017-02-13/the-best-way-to-influence-congress-according-to-staffer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hyperlink" Target="https://results.org/wp-content/uploads/2019-RESULTS-U.S.-Poverty-Lobby-Meeting-Request.doc" TargetMode="External"/><Relationship Id="rId2" Type="http://schemas.openxmlformats.org/officeDocument/2006/relationships/hyperlink" Target="http://www.results.org/take-action/action-center?vvsrc=/campaigns/54043/respond" TargetMode="External"/><Relationship Id="rId1" Type="http://schemas.openxmlformats.org/officeDocument/2006/relationships/slideLayout" Target="../slideLayouts/slideLayout1.xml"/><Relationship Id="rId4" Type="http://schemas.openxmlformats.org/officeDocument/2006/relationships/hyperlink" Target="https://results.org/volunteers/action-center/?vvsrc=/Surveys/4929/Respond"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results.org/volunteers/action-center/?vvsrc=/Surveys/4929/Respon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results.org/volunteers/action-center/?vvsrc=/campaigns/62575/respond" TargetMode="External"/><Relationship Id="rId2" Type="http://schemas.openxmlformats.org/officeDocument/2006/relationships/hyperlink" Target="https://results.org/resource/cat/us-poverty-monthly-action-sheets/"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results.org/volunteers/action-center/?vvsrc=/Surveys/4929/Respond"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results.org/volunteers/action-center/?vvsrc=/Surveys/4929/Respond"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results.org/volunteers/lobbying/" TargetMode="External"/><Relationship Id="rId2" Type="http://schemas.openxmlformats.org/officeDocument/2006/relationships/hyperlink" Target="https://results.org/issues/set-the-agenda/" TargetMode="External"/><Relationship Id="rId1" Type="http://schemas.openxmlformats.org/officeDocument/2006/relationships/slideLayout" Target="../slideLayouts/slideLayout1.xml"/><Relationship Id="rId6" Type="http://schemas.openxmlformats.org/officeDocument/2006/relationships/hyperlink" Target="https://results.org/volunteers/action-center/?vvsrc=/Surveys/4929/Respond" TargetMode="External"/><Relationship Id="rId5" Type="http://schemas.openxmlformats.org/officeDocument/2006/relationships/hyperlink" Target="https://results.org/wp-content/uploads/RESULTS-2019-Planning-Guide-1.docx" TargetMode="External"/><Relationship Id="rId4" Type="http://schemas.openxmlformats.org/officeDocument/2006/relationships/hyperlink" Target="https://results.org/volunteers/outreach-planning/"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results.org/volunteers/action-center/?vvsrc=/Surveys/4929/Respond"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www.resultsconference.org/"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proofpoint.com/v2/url?u=https-3A__docs.google.com_document_d_1U540JvcNXGwWpE4SzD7Xt24izVfbsFRDMiLVqyP9NgQ_edit&amp;d=DwMGaQ&amp;c=byefhD2ZumMFFQYPZBagUCDuBiM9Q9twmxaBM0hCgII&amp;r=zA0MIV7VbTVteq95VfJXgpWu7eTqEkGu-nceQ5tgwEOIeDQkKPT38ZH56SbsY9j-&amp;m=IXKPtRmkIio85lvevnZpcCNjzSmCc0Y2JRNpY8nlpW0&amp;s=aRAhOZlyI-RbLUJs0f4-U-FiZQKusTOYSBIyfwsO0HA&amp;e=" TargetMode="External"/><Relationship Id="rId7" Type="http://schemas.openxmlformats.org/officeDocument/2006/relationships/hyperlink" Target="https://www.goodreads.com/book/show/25489625-between-the-world-and-me" TargetMode="External"/><Relationship Id="rId2" Type="http://schemas.openxmlformats.org/officeDocument/2006/relationships/hyperlink" Target="https://results.org/our-anti-oppression-values/" TargetMode="External"/><Relationship Id="rId1" Type="http://schemas.openxmlformats.org/officeDocument/2006/relationships/slideLayout" Target="../slideLayouts/slideLayout1.xml"/><Relationship Id="rId6" Type="http://schemas.openxmlformats.org/officeDocument/2006/relationships/hyperlink" Target="https://results.zoom.us/j/398056270" TargetMode="External"/><Relationship Id="rId5" Type="http://schemas.openxmlformats.org/officeDocument/2006/relationships/hyperlink" Target="https://www.youtube.com/watch?v=saREW_BfxwY&amp;feature=youtu.be" TargetMode="External"/><Relationship Id="rId4" Type="http://schemas.openxmlformats.org/officeDocument/2006/relationships/hyperlink" Target="https://www.youtube.com/watch?v=vbHkh_faQu8&amp;feature=youtu.b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results.zoom.us/j/427674133" TargetMode="External"/><Relationship Id="rId7" Type="http://schemas.openxmlformats.org/officeDocument/2006/relationships/hyperlink" Target="https://results.org/events/" TargetMode="External"/><Relationship Id="rId2" Type="http://schemas.openxmlformats.org/officeDocument/2006/relationships/hyperlink" Target="https://results.salsalabs.org/volunteer/index.html" TargetMode="External"/><Relationship Id="rId1" Type="http://schemas.openxmlformats.org/officeDocument/2006/relationships/slideLayout" Target="../slideLayouts/slideLayout1.xml"/><Relationship Id="rId6" Type="http://schemas.openxmlformats.org/officeDocument/2006/relationships/hyperlink" Target="http://www.resultsconference.org/" TargetMode="External"/><Relationship Id="rId5" Type="http://schemas.openxmlformats.org/officeDocument/2006/relationships/hyperlink" Target="https://results.zoom.us/j/482992263" TargetMode="External"/><Relationship Id="rId4" Type="http://schemas.openxmlformats.org/officeDocument/2006/relationships/hyperlink" Target="https://results.zoom.us/j/32429468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results.org/volunteers/action-center/?vvsrc=/campaigns/62575/respond"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nlihc.org/sites/default/files/NLIHC_New-Congress-Memo_2019.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hyperlink" Target="mailto:mdodson@results.org" TargetMode="Externa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opportunityhome.org/resources/withinreach/"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s://networklobby.org/2020vision/" TargetMode="External"/><Relationship Id="rId2" Type="http://schemas.openxmlformats.org/officeDocument/2006/relationships/hyperlink" Target="https://results.org/topics/housing-home-ownership/" TargetMode="Externa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hyperlink" Target="https://www.cbpp.org/research/housing/where-families-with-children-use-housing-vouchers" TargetMode="External"/><Relationship Id="rId4" Type="http://schemas.openxmlformats.org/officeDocument/2006/relationships/hyperlink" Target="https://www.cbpp.org/research/housing/national-and-state-housing-fact-sheets-dat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jlinn@results.org"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7175" y="4287838"/>
            <a:ext cx="8775700" cy="2274887"/>
          </a:xfrm>
          <a:prstGeom prst="rect">
            <a:avLst/>
          </a:prstGeom>
        </p:spPr>
        <p:txBody>
          <a:bodyPr/>
          <a:lstStyle>
            <a:lvl1pPr algn="l" defTabSz="457200" rtl="0" eaLnBrk="1" latinLnBrk="0" hangingPunct="1">
              <a:spcBef>
                <a:spcPct val="0"/>
              </a:spcBef>
              <a:buNone/>
              <a:defRPr sz="4400" kern="1200">
                <a:solidFill>
                  <a:srgbClr val="58585B"/>
                </a:solidFill>
                <a:latin typeface="Helvetica"/>
                <a:ea typeface="+mj-ea"/>
                <a:cs typeface="+mj-cs"/>
              </a:defRPr>
            </a:lvl1pPr>
          </a:lstStyle>
          <a:p>
            <a:pPr fontAlgn="auto">
              <a:lnSpc>
                <a:spcPct val="114000"/>
              </a:lnSpc>
              <a:spcBef>
                <a:spcPts val="600"/>
              </a:spcBef>
              <a:defRPr/>
            </a:pPr>
            <a:r>
              <a:rPr lang="en-US" altLang="en-US" sz="2150" b="1" dirty="0">
                <a:latin typeface="Helvetica" panose="020B0604020202020204" pitchFamily="34" charset="0"/>
                <a:cs typeface="Helvetica" panose="020B0604020202020204" pitchFamily="34" charset="0"/>
              </a:rPr>
              <a:t>February 2019 RESULTS U.S. Poverty National Webinar</a:t>
            </a:r>
          </a:p>
          <a:p>
            <a:pPr fontAlgn="auto">
              <a:lnSpc>
                <a:spcPct val="114000"/>
              </a:lnSpc>
              <a:spcBef>
                <a:spcPts val="0"/>
              </a:spcBef>
              <a:defRPr/>
            </a:pPr>
            <a:r>
              <a:rPr lang="en-US" altLang="en-US" sz="2200" b="1" i="1" dirty="0">
                <a:solidFill>
                  <a:srgbClr val="B01F2D"/>
                </a:solidFill>
                <a:latin typeface="Helvetica" panose="020B0604020202020204" pitchFamily="34" charset="0"/>
                <a:cs typeface="Helvetica" panose="020B0604020202020204" pitchFamily="34" charset="0"/>
              </a:rPr>
              <a:t>Set the Agenda on Affordable Housing</a:t>
            </a:r>
          </a:p>
          <a:p>
            <a:pPr fontAlgn="auto">
              <a:lnSpc>
                <a:spcPct val="114000"/>
              </a:lnSpc>
              <a:spcBef>
                <a:spcPts val="1200"/>
              </a:spcBef>
              <a:defRPr/>
            </a:pPr>
            <a:r>
              <a:rPr lang="en-US" altLang="en-US" sz="1800" dirty="0">
                <a:latin typeface="Helvetica" panose="020B0604020202020204" pitchFamily="34" charset="0"/>
                <a:cs typeface="Helvetica" panose="020B0604020202020204" pitchFamily="34" charset="0"/>
              </a:rPr>
              <a:t>Login at: </a:t>
            </a:r>
            <a:r>
              <a:rPr lang="en-US" altLang="en-US" sz="1800" dirty="0">
                <a:latin typeface="Helvetica" panose="020B0604020202020204" pitchFamily="34" charset="0"/>
                <a:cs typeface="Helvetica" panose="020B0604020202020204" pitchFamily="34" charset="0"/>
                <a:hlinkClick r:id="rId3"/>
              </a:rPr>
              <a:t>https://results.zoom.us/j/873308801</a:t>
            </a:r>
            <a:r>
              <a:rPr lang="en-US" altLang="en-US" sz="1800" dirty="0">
                <a:latin typeface="Helvetica" panose="020B0604020202020204" pitchFamily="34" charset="0"/>
                <a:cs typeface="Helvetica" panose="020B0604020202020204" pitchFamily="34" charset="0"/>
              </a:rPr>
              <a:t> or dial (929) 436-2866 or (669) 900-6833, Meeting ID: 873 308 801.</a:t>
            </a:r>
          </a:p>
        </p:txBody>
      </p:sp>
    </p:spTree>
    <p:extLst>
      <p:ext uri="{BB962C8B-B14F-4D97-AF65-F5344CB8AC3E}">
        <p14:creationId xmlns:p14="http://schemas.microsoft.com/office/powerpoint/2010/main" val="242949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3448050" y="6705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rgbClr val="58585B"/>
                </a:solidFill>
                <a:latin typeface="Helvetica" charset="0"/>
              </a:defRPr>
            </a:lvl1pPr>
            <a:lvl2pPr marL="742950" indent="-285750" eaLnBrk="0" hangingPunct="0">
              <a:spcBef>
                <a:spcPct val="20000"/>
              </a:spcBef>
              <a:buFont typeface="Courier New" pitchFamily="49" charset="0"/>
              <a:buChar char="o"/>
              <a:defRPr sz="2800">
                <a:solidFill>
                  <a:srgbClr val="58585B"/>
                </a:solidFill>
                <a:latin typeface="Helvetica" charset="0"/>
              </a:defRPr>
            </a:lvl2pPr>
            <a:lvl3pPr marL="1143000" indent="-228600" eaLnBrk="0" hangingPunct="0">
              <a:spcBef>
                <a:spcPct val="20000"/>
              </a:spcBef>
              <a:buFont typeface="Arial" pitchFamily="34" charset="0"/>
              <a:buChar char="•"/>
              <a:defRPr sz="2400">
                <a:solidFill>
                  <a:srgbClr val="58585B"/>
                </a:solidFill>
                <a:latin typeface="Helvetica" charset="0"/>
              </a:defRPr>
            </a:lvl3pPr>
            <a:lvl4pPr marL="1600200" indent="-228600" eaLnBrk="0" hangingPunct="0">
              <a:spcBef>
                <a:spcPct val="20000"/>
              </a:spcBef>
              <a:buFont typeface="Courier New" pitchFamily="49" charset="0"/>
              <a:buChar char="o"/>
              <a:defRPr sz="2000">
                <a:solidFill>
                  <a:srgbClr val="58585B"/>
                </a:solidFill>
                <a:latin typeface="Helvetica" charset="0"/>
              </a:defRPr>
            </a:lvl4pPr>
            <a:lvl5pPr marL="2057400" indent="-228600" eaLnBrk="0" hangingPunct="0">
              <a:spcBef>
                <a:spcPct val="20000"/>
              </a:spcBef>
              <a:buFont typeface="Arial" pitchFamily="34" charset="0"/>
              <a:buChar char="•"/>
              <a:defRPr sz="2000">
                <a:solidFill>
                  <a:schemeClr val="tx1"/>
                </a:solidFill>
                <a:latin typeface="Helvetica"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Calibri" pitchFamily="34" charset="0"/>
              <a:ea typeface="+mn-ea"/>
              <a:cs typeface="Arial" pitchFamily="34" charset="0"/>
            </a:endParaRPr>
          </a:p>
        </p:txBody>
      </p:sp>
      <p:sp>
        <p:nvSpPr>
          <p:cNvPr id="14" name="Slide Number Placeholder 6">
            <a:extLst>
              <a:ext uri="{FF2B5EF4-FFF2-40B4-BE49-F238E27FC236}">
                <a16:creationId xmlns:a16="http://schemas.microsoft.com/office/drawing/2014/main" id="{7A032150-FD0A-452E-8EB6-90336B763865}"/>
              </a:ext>
            </a:extLst>
          </p:cNvPr>
          <p:cNvSpPr txBox="1">
            <a:spLocks noGrp="1"/>
          </p:cNvSpPr>
          <p:nvPr>
            <p:ph type="sldNum" sz="quarter" idx="10"/>
          </p:nvPr>
        </p:nvSpPr>
        <p:spPr bwMode="auto">
          <a:xfrm>
            <a:off x="85724" y="67360"/>
            <a:ext cx="380788" cy="2850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Font typeface="Arial" charset="0"/>
              <a:buChar char="•"/>
              <a:defRPr sz="3200" kern="1200">
                <a:solidFill>
                  <a:srgbClr val="58585B"/>
                </a:solidFill>
                <a:latin typeface="Helvetica" charset="0"/>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rgbClr val="58585B"/>
                </a:solidFill>
                <a:latin typeface="Helvetica" charset="0"/>
                <a:ea typeface="+mn-ea"/>
                <a:cs typeface="+mn-cs"/>
              </a:defRPr>
            </a:lvl2pPr>
            <a:lvl3pPr marL="1143000" indent="-228600" algn="l" defTabSz="457200" rtl="0" eaLnBrk="1" latinLnBrk="0" hangingPunct="1">
              <a:spcBef>
                <a:spcPct val="20000"/>
              </a:spcBef>
              <a:buFont typeface="Arial" charset="0"/>
              <a:buChar char="•"/>
              <a:defRPr sz="2400" kern="1200">
                <a:solidFill>
                  <a:srgbClr val="58585B"/>
                </a:solidFill>
                <a:latin typeface="Helvetica" charset="0"/>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rgbClr val="58585B"/>
                </a:solidFill>
                <a:latin typeface="Helvetica" charset="0"/>
                <a:ea typeface="+mn-ea"/>
                <a:cs typeface="+mn-cs"/>
              </a:defRPr>
            </a:lvl4pPr>
            <a:lvl5pPr marL="2057400" indent="-228600" algn="l" defTabSz="457200" rtl="0" eaLnBrk="1" latinLnBrk="0" hangingPunct="1">
              <a:spcBef>
                <a:spcPct val="20000"/>
              </a:spcBef>
              <a:buFont typeface="Arial" charset="0"/>
              <a:buChar char="•"/>
              <a:defRPr sz="2000" kern="1200">
                <a:solidFill>
                  <a:schemeClr val="tx1"/>
                </a:solidFill>
                <a:latin typeface="Helvetica"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9pPr>
          </a:lstStyle>
          <a:p>
            <a:pPr defTabSz="914400">
              <a:spcBef>
                <a:spcPct val="0"/>
              </a:spcBef>
              <a:buFontTx/>
              <a:buNone/>
              <a:defRPr/>
            </a:pPr>
            <a:fld id="{0C2F3EF4-838E-4AE3-99FF-7D32A336DC45}" type="slidenum">
              <a:rPr lang="en-US" altLang="en-US" sz="1800" kern="0" smtClean="0">
                <a:cs typeface="Helvetica" panose="020B0604020202020204" pitchFamily="34" charset="0"/>
              </a:rPr>
              <a:pPr defTabSz="914400">
                <a:spcBef>
                  <a:spcPct val="0"/>
                </a:spcBef>
                <a:buFontTx/>
                <a:buNone/>
                <a:defRPr/>
              </a:pPr>
              <a:t>10</a:t>
            </a:fld>
            <a:endParaRPr lang="en-US" altLang="en-US" sz="1800" kern="0" dirty="0">
              <a:cs typeface="Helvetica" panose="020B0604020202020204" pitchFamily="34" charset="0"/>
            </a:endParaRPr>
          </a:p>
        </p:txBody>
      </p:sp>
      <p:sp>
        <p:nvSpPr>
          <p:cNvPr id="6" name="Rectangle 4">
            <a:extLst>
              <a:ext uri="{FF2B5EF4-FFF2-40B4-BE49-F238E27FC236}">
                <a16:creationId xmlns:a16="http://schemas.microsoft.com/office/drawing/2014/main" id="{6B21BB3F-4EED-4F12-8418-49DCD54DE91F}"/>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2" name="TextBox 11">
            <a:extLst>
              <a:ext uri="{FF2B5EF4-FFF2-40B4-BE49-F238E27FC236}">
                <a16:creationId xmlns:a16="http://schemas.microsoft.com/office/drawing/2014/main" id="{376DB65A-6ED3-4F45-B24B-0501BFC3027F}"/>
              </a:ext>
            </a:extLst>
          </p:cNvPr>
          <p:cNvSpPr txBox="1"/>
          <p:nvPr/>
        </p:nvSpPr>
        <p:spPr>
          <a:xfrm>
            <a:off x="7816392" y="5770969"/>
            <a:ext cx="1327608" cy="276999"/>
          </a:xfrm>
          <a:prstGeom prst="rect">
            <a:avLst/>
          </a:prstGeom>
          <a:noFill/>
        </p:spPr>
        <p:txBody>
          <a:bodyPr wrap="none" rtlCol="0">
            <a:spAutoFit/>
          </a:bodyPr>
          <a:lstStyle/>
          <a:p>
            <a:r>
              <a:rPr lang="en-US" sz="1200" dirty="0">
                <a:solidFill>
                  <a:srgbClr val="58585B"/>
                </a:solidFill>
                <a:latin typeface="Helvetica" panose="020B0604020202020204" pitchFamily="34" charset="0"/>
                <a:cs typeface="Helvetica" panose="020B0604020202020204" pitchFamily="34" charset="0"/>
                <a:hlinkClick r:id="rId3"/>
              </a:rPr>
              <a:t>jlinn@results.org</a:t>
            </a:r>
            <a:endParaRPr lang="en-US" sz="1200" dirty="0">
              <a:solidFill>
                <a:srgbClr val="58585B"/>
              </a:solidFill>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630B2153-31D8-47FA-BF0D-5BDA766F8B1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71500"/>
            <a:ext cx="9144000" cy="5715000"/>
          </a:xfrm>
          <a:prstGeom prst="rect">
            <a:avLst/>
          </a:prstGeom>
        </p:spPr>
      </p:pic>
      <p:pic>
        <p:nvPicPr>
          <p:cNvPr id="7" name="Picture 6">
            <a:extLst>
              <a:ext uri="{FF2B5EF4-FFF2-40B4-BE49-F238E27FC236}">
                <a16:creationId xmlns:a16="http://schemas.microsoft.com/office/drawing/2014/main" id="{E5EAB446-C47E-4555-B75F-118C8097400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71500"/>
            <a:ext cx="7048501" cy="5210175"/>
          </a:xfrm>
          <a:prstGeom prst="rect">
            <a:avLst/>
          </a:prstGeom>
        </p:spPr>
      </p:pic>
      <p:pic>
        <p:nvPicPr>
          <p:cNvPr id="9" name="Picture 8">
            <a:extLst>
              <a:ext uri="{FF2B5EF4-FFF2-40B4-BE49-F238E27FC236}">
                <a16:creationId xmlns:a16="http://schemas.microsoft.com/office/drawing/2014/main" id="{854CA8D1-2FF8-44DE-9FA6-E038B721172C}"/>
              </a:ext>
            </a:extLst>
          </p:cNvPr>
          <p:cNvPicPr>
            <a:picLocks noChangeAspect="1"/>
          </p:cNvPicPr>
          <p:nvPr/>
        </p:nvPicPr>
        <p:blipFill>
          <a:blip r:embed="rId6"/>
          <a:stretch>
            <a:fillRect/>
          </a:stretch>
        </p:blipFill>
        <p:spPr>
          <a:xfrm>
            <a:off x="915987" y="1402497"/>
            <a:ext cx="5248275" cy="3933825"/>
          </a:xfrm>
          <a:prstGeom prst="rect">
            <a:avLst/>
          </a:prstGeom>
        </p:spPr>
      </p:pic>
      <p:pic>
        <p:nvPicPr>
          <p:cNvPr id="11" name="Picture 10">
            <a:extLst>
              <a:ext uri="{FF2B5EF4-FFF2-40B4-BE49-F238E27FC236}">
                <a16:creationId xmlns:a16="http://schemas.microsoft.com/office/drawing/2014/main" id="{050FEE11-837C-4F2B-A2F2-E7F572D72079}"/>
              </a:ext>
            </a:extLst>
          </p:cNvPr>
          <p:cNvPicPr>
            <a:picLocks noChangeAspect="1"/>
          </p:cNvPicPr>
          <p:nvPr/>
        </p:nvPicPr>
        <p:blipFill>
          <a:blip r:embed="rId7"/>
          <a:stretch>
            <a:fillRect/>
          </a:stretch>
        </p:blipFill>
        <p:spPr>
          <a:xfrm>
            <a:off x="7048499" y="692150"/>
            <a:ext cx="2095500" cy="5381625"/>
          </a:xfrm>
          <a:prstGeom prst="rect">
            <a:avLst/>
          </a:prstGeom>
        </p:spPr>
      </p:pic>
      <p:sp>
        <p:nvSpPr>
          <p:cNvPr id="15" name="Arrow: Up 14">
            <a:extLst>
              <a:ext uri="{FF2B5EF4-FFF2-40B4-BE49-F238E27FC236}">
                <a16:creationId xmlns:a16="http://schemas.microsoft.com/office/drawing/2014/main" id="{2E027597-9F55-4BF0-8673-2EBDD681B633}"/>
              </a:ext>
            </a:extLst>
          </p:cNvPr>
          <p:cNvSpPr/>
          <p:nvPr/>
        </p:nvSpPr>
        <p:spPr>
          <a:xfrm rot="5400000">
            <a:off x="6073060" y="5162839"/>
            <a:ext cx="531847" cy="1278948"/>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TextBox 15">
            <a:extLst>
              <a:ext uri="{FF2B5EF4-FFF2-40B4-BE49-F238E27FC236}">
                <a16:creationId xmlns:a16="http://schemas.microsoft.com/office/drawing/2014/main" id="{487B350A-6BC1-4B5D-A783-319481F19612}"/>
              </a:ext>
            </a:extLst>
          </p:cNvPr>
          <p:cNvSpPr txBox="1"/>
          <p:nvPr/>
        </p:nvSpPr>
        <p:spPr>
          <a:xfrm>
            <a:off x="5680114" y="5653327"/>
            <a:ext cx="1295400" cy="307777"/>
          </a:xfrm>
          <a:prstGeom prst="rect">
            <a:avLst/>
          </a:prstGeom>
          <a:noFill/>
        </p:spPr>
        <p:txBody>
          <a:bodyPr wrap="square" rtlCol="0">
            <a:spAutoFit/>
          </a:bodyPr>
          <a:lstStyle/>
          <a:p>
            <a:r>
              <a:rPr lang="en-US" sz="1400" b="1" dirty="0">
                <a:latin typeface="Helvetica" panose="020B0604020202020204" pitchFamily="34" charset="0"/>
                <a:cs typeface="Helvetica" panose="020B0604020202020204" pitchFamily="34" charset="0"/>
              </a:rPr>
              <a:t>2. Type here</a:t>
            </a:r>
          </a:p>
        </p:txBody>
      </p:sp>
      <p:sp>
        <p:nvSpPr>
          <p:cNvPr id="17" name="Arrow: Up 16">
            <a:extLst>
              <a:ext uri="{FF2B5EF4-FFF2-40B4-BE49-F238E27FC236}">
                <a16:creationId xmlns:a16="http://schemas.microsoft.com/office/drawing/2014/main" id="{853F200F-1C7D-4A86-8D9B-E81B327E6518}"/>
              </a:ext>
            </a:extLst>
          </p:cNvPr>
          <p:cNvSpPr/>
          <p:nvPr/>
        </p:nvSpPr>
        <p:spPr>
          <a:xfrm rot="5400000">
            <a:off x="6009144" y="415489"/>
            <a:ext cx="542925" cy="1389815"/>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8" name="TextBox 17">
            <a:extLst>
              <a:ext uri="{FF2B5EF4-FFF2-40B4-BE49-F238E27FC236}">
                <a16:creationId xmlns:a16="http://schemas.microsoft.com/office/drawing/2014/main" id="{A6CF2B21-2FE9-4103-9030-B20D63842F6E}"/>
              </a:ext>
            </a:extLst>
          </p:cNvPr>
          <p:cNvSpPr txBox="1"/>
          <p:nvPr/>
        </p:nvSpPr>
        <p:spPr>
          <a:xfrm>
            <a:off x="5585699" y="956507"/>
            <a:ext cx="1462684" cy="307777"/>
          </a:xfrm>
          <a:prstGeom prst="rect">
            <a:avLst/>
          </a:prstGeom>
          <a:noFill/>
        </p:spPr>
        <p:txBody>
          <a:bodyPr wrap="square" rtlCol="0">
            <a:spAutoFit/>
          </a:bodyPr>
          <a:lstStyle/>
          <a:p>
            <a:r>
              <a:rPr lang="en-US" sz="1400" b="1" dirty="0">
                <a:latin typeface="Helvetica" panose="020B0604020202020204" pitchFamily="34" charset="0"/>
                <a:cs typeface="Helvetica" panose="020B0604020202020204" pitchFamily="34" charset="0"/>
              </a:rPr>
              <a:t>3. See here</a:t>
            </a:r>
          </a:p>
        </p:txBody>
      </p:sp>
      <p:sp>
        <p:nvSpPr>
          <p:cNvPr id="19" name="Title 1">
            <a:extLst>
              <a:ext uri="{FF2B5EF4-FFF2-40B4-BE49-F238E27FC236}">
                <a16:creationId xmlns:a16="http://schemas.microsoft.com/office/drawing/2014/main" id="{AFD629BE-63A8-40E8-A987-84168C5F6791}"/>
              </a:ext>
            </a:extLst>
          </p:cNvPr>
          <p:cNvSpPr txBox="1">
            <a:spLocks/>
          </p:cNvSpPr>
          <p:nvPr/>
        </p:nvSpPr>
        <p:spPr>
          <a:xfrm>
            <a:off x="-1" y="63332"/>
            <a:ext cx="9144001" cy="45105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AF1F2C"/>
                </a:solidFill>
                <a:effectLst/>
                <a:uLnTx/>
                <a:uFillTx/>
                <a:latin typeface="Helvetica"/>
                <a:ea typeface="+mj-ea"/>
                <a:cs typeface="Helvetica"/>
              </a:rPr>
              <a:t>How to Chat on Zoom</a:t>
            </a:r>
          </a:p>
        </p:txBody>
      </p:sp>
    </p:spTree>
    <p:extLst>
      <p:ext uri="{BB962C8B-B14F-4D97-AF65-F5344CB8AC3E}">
        <p14:creationId xmlns:p14="http://schemas.microsoft.com/office/powerpoint/2010/main" val="1042578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12" y="165138"/>
            <a:ext cx="8229600" cy="819150"/>
          </a:xfrm>
        </p:spPr>
        <p:txBody>
          <a:bodyPr>
            <a:noAutofit/>
          </a:bodyPr>
          <a:lstStyle/>
          <a:p>
            <a:pPr>
              <a:spcBef>
                <a:spcPts val="600"/>
              </a:spcBef>
              <a:spcAft>
                <a:spcPts val="1200"/>
              </a:spcAft>
            </a:pPr>
            <a:br>
              <a:rPr lang="en-US" altLang="en-US" sz="2800" b="1" dirty="0">
                <a:solidFill>
                  <a:srgbClr val="C00000"/>
                </a:solidFill>
                <a:latin typeface="Helvetica" panose="020B0604020202020204" pitchFamily="34" charset="0"/>
                <a:cs typeface="Helvetica" panose="020B0604020202020204" pitchFamily="34" charset="0"/>
              </a:rPr>
            </a:br>
            <a:r>
              <a:rPr lang="en-US" sz="2800" dirty="0">
                <a:solidFill>
                  <a:srgbClr val="C00000"/>
                </a:solidFill>
                <a:latin typeface="Helvetica" panose="020B0604020202020204" pitchFamily="34" charset="0"/>
                <a:ea typeface="ＭＳ Ｐゴシック" charset="0"/>
                <a:cs typeface="Helvetica" panose="020B0604020202020204" pitchFamily="34" charset="0"/>
              </a:rPr>
              <a:t>Guest Speaker: </a:t>
            </a:r>
            <a:r>
              <a:rPr lang="en-US" sz="2800" b="1" dirty="0">
                <a:solidFill>
                  <a:srgbClr val="C00000"/>
                </a:solidFill>
                <a:latin typeface="Helvetica" panose="020B0604020202020204" pitchFamily="34" charset="0"/>
                <a:ea typeface="ＭＳ Ｐゴシック" charset="0"/>
                <a:cs typeface="Helvetica" panose="020B0604020202020204" pitchFamily="34" charset="0"/>
              </a:rPr>
              <a:t>Tralonne Shorter</a:t>
            </a:r>
            <a:br>
              <a:rPr lang="en-US" sz="2400" b="1" dirty="0">
                <a:solidFill>
                  <a:srgbClr val="C00000"/>
                </a:solidFill>
                <a:latin typeface="Helvetica" panose="020B0604020202020204" pitchFamily="34" charset="0"/>
                <a:ea typeface="ＭＳ Ｐゴシック" charset="0"/>
                <a:cs typeface="Helvetica" panose="020B0604020202020204" pitchFamily="34" charset="0"/>
              </a:rPr>
            </a:br>
            <a:r>
              <a:rPr lang="en-US" sz="2800" dirty="0">
                <a:solidFill>
                  <a:srgbClr val="C00000"/>
                </a:solidFill>
                <a:latin typeface="Helvetica" panose="020B0604020202020204" pitchFamily="34" charset="0"/>
                <a:ea typeface="ＭＳ Ｐゴシック" charset="0"/>
                <a:cs typeface="Helvetica" panose="020B0604020202020204" pitchFamily="34" charset="0"/>
              </a:rPr>
              <a:t>Network Lobby</a:t>
            </a:r>
            <a:br>
              <a:rPr lang="en-US" sz="2200" dirty="0">
                <a:solidFill>
                  <a:srgbClr val="C00000"/>
                </a:solidFill>
                <a:latin typeface="Helvetica" panose="020B0604020202020204" pitchFamily="34" charset="0"/>
                <a:ea typeface="ＭＳ Ｐゴシック" charset="0"/>
                <a:cs typeface="Helvetica" panose="020B0604020202020204" pitchFamily="34" charset="0"/>
              </a:rPr>
            </a:br>
            <a:endParaRPr lang="en-US" altLang="en-US" sz="2200" dirty="0">
              <a:solidFill>
                <a:srgbClr val="C00000"/>
              </a:solidFill>
              <a:latin typeface="Helvetica" panose="020B0604020202020204" pitchFamily="34" charset="0"/>
              <a:cs typeface="Helvetica" panose="020B0604020202020204" pitchFamily="34" charset="0"/>
            </a:endParaRPr>
          </a:p>
        </p:txBody>
      </p:sp>
      <p:sp>
        <p:nvSpPr>
          <p:cNvPr id="3" name="TextBox 2"/>
          <p:cNvSpPr txBox="1"/>
          <p:nvPr/>
        </p:nvSpPr>
        <p:spPr>
          <a:xfrm>
            <a:off x="3448050" y="6705600"/>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ectangle 4"/>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9" name="Slide Number Placeholder 6">
            <a:extLst>
              <a:ext uri="{FF2B5EF4-FFF2-40B4-BE49-F238E27FC236}">
                <a16:creationId xmlns:a16="http://schemas.microsoft.com/office/drawing/2014/main" id="{35AC0327-FFEF-4797-9AB3-6D86DA86285F}"/>
              </a:ext>
            </a:extLst>
          </p:cNvPr>
          <p:cNvSpPr txBox="1">
            <a:spLocks/>
          </p:cNvSpPr>
          <p:nvPr/>
        </p:nvSpPr>
        <p:spPr bwMode="auto">
          <a:xfrm>
            <a:off x="85723" y="67360"/>
            <a:ext cx="569369" cy="311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Font typeface="Arial" charset="0"/>
              <a:buChar char="•"/>
              <a:defRPr sz="3200" kern="1200">
                <a:solidFill>
                  <a:srgbClr val="58585B"/>
                </a:solidFill>
                <a:latin typeface="Helvetica" charset="0"/>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rgbClr val="58585B"/>
                </a:solidFill>
                <a:latin typeface="Helvetica" charset="0"/>
                <a:ea typeface="+mn-ea"/>
                <a:cs typeface="+mn-cs"/>
              </a:defRPr>
            </a:lvl2pPr>
            <a:lvl3pPr marL="1143000" indent="-228600" algn="l" defTabSz="457200" rtl="0" eaLnBrk="1" latinLnBrk="0" hangingPunct="1">
              <a:spcBef>
                <a:spcPct val="20000"/>
              </a:spcBef>
              <a:buFont typeface="Arial" charset="0"/>
              <a:buChar char="•"/>
              <a:defRPr sz="2400" kern="1200">
                <a:solidFill>
                  <a:srgbClr val="58585B"/>
                </a:solidFill>
                <a:latin typeface="Helvetica" charset="0"/>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rgbClr val="58585B"/>
                </a:solidFill>
                <a:latin typeface="Helvetica" charset="0"/>
                <a:ea typeface="+mn-ea"/>
                <a:cs typeface="+mn-cs"/>
              </a:defRPr>
            </a:lvl4pPr>
            <a:lvl5pPr marL="2057400" indent="-228600" algn="l" defTabSz="457200" rtl="0" eaLnBrk="1" latinLnBrk="0" hangingPunct="1">
              <a:spcBef>
                <a:spcPct val="20000"/>
              </a:spcBef>
              <a:buFont typeface="Arial" charset="0"/>
              <a:buChar char="•"/>
              <a:defRPr sz="2000" kern="1200">
                <a:solidFill>
                  <a:schemeClr val="tx1"/>
                </a:solidFill>
                <a:latin typeface="Helvetica"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9pPr>
          </a:lstStyle>
          <a:p>
            <a:pPr defTabSz="914400">
              <a:spcBef>
                <a:spcPct val="0"/>
              </a:spcBef>
              <a:buFontTx/>
              <a:buNone/>
              <a:defRPr/>
            </a:pPr>
            <a:fld id="{0C2F3EF4-838E-4AE3-99FF-7D32A336DC45}" type="slidenum">
              <a:rPr lang="en-US" altLang="en-US" sz="1800" kern="0" smtClean="0">
                <a:cs typeface="Helvetica" panose="020B0604020202020204" pitchFamily="34" charset="0"/>
              </a:rPr>
              <a:pPr defTabSz="914400">
                <a:spcBef>
                  <a:spcPct val="0"/>
                </a:spcBef>
                <a:buFontTx/>
                <a:buNone/>
                <a:defRPr/>
              </a:pPr>
              <a:t>11</a:t>
            </a:fld>
            <a:endParaRPr lang="en-US" altLang="en-US" sz="1800" kern="0" dirty="0">
              <a:cs typeface="Helvetica" panose="020B0604020202020204" pitchFamily="34" charset="0"/>
            </a:endParaRPr>
          </a:p>
        </p:txBody>
      </p:sp>
      <p:sp>
        <p:nvSpPr>
          <p:cNvPr id="15" name="TextBox 14">
            <a:extLst>
              <a:ext uri="{FF2B5EF4-FFF2-40B4-BE49-F238E27FC236}">
                <a16:creationId xmlns:a16="http://schemas.microsoft.com/office/drawing/2014/main" id="{B3302D27-29D0-4736-BA7E-ECC8CCE45CCA}"/>
              </a:ext>
            </a:extLst>
          </p:cNvPr>
          <p:cNvSpPr txBox="1"/>
          <p:nvPr/>
        </p:nvSpPr>
        <p:spPr>
          <a:xfrm>
            <a:off x="235850" y="1136020"/>
            <a:ext cx="5427531" cy="4871783"/>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Senior Government Relations Advocate </a:t>
            </a:r>
          </a:p>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Leads NETWORK’s lobby efforts championing a faithful budget, family-friendly workplace policies, and </a:t>
            </a:r>
            <a:r>
              <a:rPr lang="en-US" dirty="0">
                <a:latin typeface="Helvetica" panose="020B0604020202020204" pitchFamily="34" charset="0"/>
                <a:cs typeface="Helvetica" panose="020B0604020202020204" pitchFamily="34" charset="0"/>
                <a:hlinkClick r:id="rId2"/>
              </a:rPr>
              <a:t>safe, affordable housing</a:t>
            </a:r>
            <a:r>
              <a:rPr lang="en-US" dirty="0">
                <a:latin typeface="Helvetica" panose="020B0604020202020204" pitchFamily="34" charset="0"/>
                <a:cs typeface="Helvetica" panose="020B0604020202020204" pitchFamily="34" charset="0"/>
              </a:rPr>
              <a:t> </a:t>
            </a:r>
          </a:p>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20 years of public policy and appropriations and advocacy expertise</a:t>
            </a:r>
          </a:p>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Served as an advisor to various federal and state elected officials, including the late Senator Frank Lautenberg (D-NJ) </a:t>
            </a:r>
          </a:p>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Prior to NETWORK Lobby, she was the Director of Public Policy and Government Affairs at the United Negro College Fund</a:t>
            </a:r>
          </a:p>
          <a:p>
            <a:pPr marL="342900" indent="-342900">
              <a:lnSpc>
                <a:spcPct val="114000"/>
              </a:lnSpc>
              <a:spcAft>
                <a:spcPts val="600"/>
              </a:spcAft>
              <a:buFont typeface="Arial" panose="020B0604020202020204" pitchFamily="34" charset="0"/>
              <a:buChar char="•"/>
            </a:pPr>
            <a:r>
              <a:rPr lang="en-US" dirty="0">
                <a:solidFill>
                  <a:srgbClr val="58585B"/>
                </a:solidFill>
                <a:latin typeface="Helvetica" panose="020B0604020202020204" pitchFamily="34" charset="0"/>
                <a:cs typeface="Helvetica" panose="020B0604020202020204" pitchFamily="34" charset="0"/>
              </a:rPr>
              <a:t>Holds a bachelor’s degree in Political Science from Howard University</a:t>
            </a:r>
            <a:endParaRPr lang="en-US" sz="2000" dirty="0">
              <a:solidFill>
                <a:srgbClr val="58585B"/>
              </a:solidFill>
              <a:latin typeface="Helvetica" panose="020B0604020202020204" pitchFamily="34" charset="0"/>
              <a:cs typeface="Helvetica" panose="020B0604020202020204" pitchFamily="34" charset="0"/>
            </a:endParaRPr>
          </a:p>
        </p:txBody>
      </p:sp>
      <p:pic>
        <p:nvPicPr>
          <p:cNvPr id="3074" name="Picture 2" descr="https://networklobby.org/wp-content/uploads/files/tralonne-staff-photo.png">
            <a:extLst>
              <a:ext uri="{FF2B5EF4-FFF2-40B4-BE49-F238E27FC236}">
                <a16:creationId xmlns:a16="http://schemas.microsoft.com/office/drawing/2014/main" id="{017E26AA-181F-48F1-A956-47EAF954261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829087" y="1342360"/>
            <a:ext cx="2867025"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9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12</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156369" y="903932"/>
            <a:ext cx="8863806" cy="4909742"/>
          </a:xfrm>
          <a:prstGeom prst="rect">
            <a:avLst/>
          </a:prstGeom>
        </p:spPr>
        <p:txBody>
          <a:bodyPr wrap="square">
            <a:spAutoFit/>
          </a:bodyPr>
          <a:lstStyle/>
          <a:p>
            <a:pPr marL="344488" lvl="1" indent="-285750">
              <a:lnSpc>
                <a:spcPct val="114000"/>
              </a:lnSpc>
              <a:spcAft>
                <a:spcPts val="600"/>
              </a:spcAft>
              <a:buFont typeface="Arial" panose="020B0604020202020204" pitchFamily="34" charset="0"/>
              <a:buChar char="•"/>
            </a:pPr>
            <a:r>
              <a:rPr lang="en-US" sz="2200" dirty="0">
                <a:solidFill>
                  <a:srgbClr val="58585B"/>
                </a:solidFill>
                <a:latin typeface="Helvetica" panose="020B0604020202020204" pitchFamily="34" charset="0"/>
                <a:cs typeface="Helvetica" panose="020B0604020202020204" pitchFamily="34" charset="0"/>
              </a:rPr>
              <a:t>More info on NETWORK's policy agenda NETWORK’s 2020 Vision: Mend the Gaps at: </a:t>
            </a:r>
            <a:r>
              <a:rPr lang="en-US" sz="2200" u="sng" dirty="0">
                <a:latin typeface="Helvetica" panose="020B0604020202020204" pitchFamily="34" charset="0"/>
                <a:cs typeface="Helvetica" panose="020B0604020202020204" pitchFamily="34" charset="0"/>
                <a:hlinkClick r:id="rId2"/>
              </a:rPr>
              <a:t>https://networklobby.org/2020vision/</a:t>
            </a:r>
            <a:r>
              <a:rPr lang="en-US" sz="2200" dirty="0">
                <a:latin typeface="Helvetica" panose="020B0604020202020204" pitchFamily="34" charset="0"/>
                <a:cs typeface="Helvetica" panose="020B0604020202020204" pitchFamily="34" charset="0"/>
              </a:rPr>
              <a:t> </a:t>
            </a:r>
          </a:p>
          <a:p>
            <a:pPr marL="344488" lvl="1" indent="-285750">
              <a:lnSpc>
                <a:spcPct val="114000"/>
              </a:lnSpc>
              <a:spcAft>
                <a:spcPts val="600"/>
              </a:spcAft>
              <a:buFont typeface="Arial" panose="020B0604020202020204" pitchFamily="34" charset="0"/>
              <a:buChar char="•"/>
            </a:pPr>
            <a:r>
              <a:rPr lang="en-US" sz="2200" dirty="0">
                <a:solidFill>
                  <a:srgbClr val="58585B"/>
                </a:solidFill>
                <a:latin typeface="Helvetica" panose="020B0604020202020204" pitchFamily="34" charset="0"/>
                <a:cs typeface="Helvetica" panose="020B0604020202020204" pitchFamily="34" charset="0"/>
              </a:rPr>
              <a:t>NETWORK’s four principles for federal housing policy at: </a:t>
            </a:r>
            <a:r>
              <a:rPr lang="en-US" sz="2200" u="sng" dirty="0">
                <a:latin typeface="Helvetica" panose="020B0604020202020204" pitchFamily="34" charset="0"/>
                <a:cs typeface="Helvetica" panose="020B0604020202020204" pitchFamily="34" charset="0"/>
                <a:hlinkClick r:id="rId3"/>
              </a:rPr>
              <a:t>https://networklobby.org/issues/housing/</a:t>
            </a:r>
            <a:endParaRPr lang="en-US" sz="2200" u="sng" dirty="0">
              <a:latin typeface="Helvetica" panose="020B0604020202020204" pitchFamily="34" charset="0"/>
              <a:cs typeface="Helvetica" panose="020B0604020202020204" pitchFamily="34" charset="0"/>
            </a:endParaRPr>
          </a:p>
          <a:p>
            <a:pPr marL="344488" lvl="1" indent="-285750">
              <a:lnSpc>
                <a:spcPct val="114000"/>
              </a:lnSpc>
              <a:spcAft>
                <a:spcPts val="600"/>
              </a:spcAft>
              <a:buFont typeface="Arial" panose="020B0604020202020204" pitchFamily="34" charset="0"/>
              <a:buChar char="•"/>
            </a:pPr>
            <a:r>
              <a:rPr lang="en-US" sz="2200" dirty="0">
                <a:solidFill>
                  <a:srgbClr val="58585B"/>
                </a:solidFill>
                <a:latin typeface="Helvetica" panose="020B0604020202020204" pitchFamily="34" charset="0"/>
                <a:cs typeface="Helvetica" panose="020B0604020202020204" pitchFamily="34" charset="0"/>
              </a:rPr>
              <a:t>Quick shutdown update: </a:t>
            </a:r>
          </a:p>
          <a:p>
            <a:pPr marL="801688" lvl="2" indent="-285750">
              <a:lnSpc>
                <a:spcPct val="114000"/>
              </a:lnSpc>
              <a:spcAft>
                <a:spcPts val="600"/>
              </a:spcAft>
              <a:buFont typeface="Arial" panose="020B0604020202020204" pitchFamily="34" charset="0"/>
              <a:buChar char="•"/>
            </a:pPr>
            <a:r>
              <a:rPr lang="en-US" sz="1600" dirty="0">
                <a:solidFill>
                  <a:srgbClr val="58585B"/>
                </a:solidFill>
                <a:latin typeface="Helvetica" panose="020B0604020202020204" pitchFamily="34" charset="0"/>
                <a:cs typeface="Helvetica" panose="020B0604020202020204" pitchFamily="34" charset="0"/>
              </a:rPr>
              <a:t>The partial federal shutdown already threatened many low-income families with children, seniors, and people with disabilities because Project Based Rental Assistance contracts with private landlords expired. </a:t>
            </a:r>
          </a:p>
          <a:p>
            <a:pPr marL="801688" lvl="2" indent="-285750">
              <a:lnSpc>
                <a:spcPct val="114000"/>
              </a:lnSpc>
              <a:spcAft>
                <a:spcPts val="600"/>
              </a:spcAft>
              <a:buFont typeface="Arial" panose="020B0604020202020204" pitchFamily="34" charset="0"/>
              <a:buChar char="•"/>
            </a:pPr>
            <a:r>
              <a:rPr lang="en-US" sz="1600" dirty="0">
                <a:solidFill>
                  <a:srgbClr val="58585B"/>
                </a:solidFill>
                <a:latin typeface="Helvetica" panose="020B0604020202020204" pitchFamily="34" charset="0"/>
                <a:cs typeface="Helvetica" panose="020B0604020202020204" pitchFamily="34" charset="0"/>
              </a:rPr>
              <a:t>A prolonged government shutdown would put housing vouchers and food assistance via SNAP and school meal programs at risk for millions. </a:t>
            </a:r>
          </a:p>
          <a:p>
            <a:pPr marL="801688" lvl="2" indent="-285750">
              <a:lnSpc>
                <a:spcPct val="114000"/>
              </a:lnSpc>
              <a:spcAft>
                <a:spcPts val="600"/>
              </a:spcAft>
              <a:buFont typeface="Arial" panose="020B0604020202020204" pitchFamily="34" charset="0"/>
              <a:buChar char="•"/>
            </a:pPr>
            <a:r>
              <a:rPr lang="en-US" sz="1600" dirty="0">
                <a:solidFill>
                  <a:srgbClr val="58585B"/>
                </a:solidFill>
                <a:latin typeface="Helvetica" panose="020B0604020202020204" pitchFamily="34" charset="0"/>
                <a:cs typeface="Helvetica" panose="020B0604020202020204" pitchFamily="34" charset="0"/>
              </a:rPr>
              <a:t>Urge Congress and the administration to work immediately to pass full year FY19 spending bills and stop putting people struggling to put a roof over their heads and food on the table at further risk: </a:t>
            </a:r>
            <a:r>
              <a:rPr lang="en-US" sz="1600" dirty="0">
                <a:solidFill>
                  <a:srgbClr val="58585B"/>
                </a:solidFill>
                <a:latin typeface="Helvetica" panose="020B0604020202020204" pitchFamily="34" charset="0"/>
                <a:cs typeface="Helvetica" panose="020B0604020202020204" pitchFamily="34" charset="0"/>
                <a:hlinkClick r:id="rId4"/>
              </a:rPr>
              <a:t>https://results.org/volunteers/action-center/?vvsrc=%2fcampaigns%2f62575%2frespond</a:t>
            </a:r>
            <a:r>
              <a:rPr lang="en-US" sz="1600" dirty="0">
                <a:solidFill>
                  <a:srgbClr val="58585B"/>
                </a:solidFill>
                <a:latin typeface="Helvetica" panose="020B0604020202020204" pitchFamily="34" charset="0"/>
                <a:cs typeface="Helvetica" panose="020B0604020202020204" pitchFamily="34" charset="0"/>
              </a:rPr>
              <a:t> </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61177"/>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Resources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7182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13</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12738" y="2536086"/>
            <a:ext cx="8863806" cy="4348563"/>
          </a:xfrm>
          <a:prstGeom prst="rect">
            <a:avLst/>
          </a:prstGeom>
        </p:spPr>
        <p:txBody>
          <a:bodyPr wrap="square">
            <a:spAutoFit/>
          </a:bodyPr>
          <a:lstStyle/>
          <a:p>
            <a:pPr marL="457200" lvl="0" indent="-457200">
              <a:lnSpc>
                <a:spcPct val="114000"/>
              </a:lnSpc>
              <a:buFont typeface="+mj-lt"/>
              <a:buAutoNum type="arabicPeriod"/>
            </a:pPr>
            <a:r>
              <a:rPr lang="en-US" sz="2200" dirty="0">
                <a:solidFill>
                  <a:srgbClr val="58585B"/>
                </a:solidFill>
                <a:latin typeface="Arial" panose="020B0604020202020204" pitchFamily="34" charset="0"/>
                <a:cs typeface="Arial" panose="020B0604020202020204" pitchFamily="34" charset="0"/>
              </a:rPr>
              <a:t>Every group/free agent </a:t>
            </a:r>
            <a:r>
              <a:rPr lang="en-US" sz="2200" b="1" dirty="0">
                <a:solidFill>
                  <a:srgbClr val="58585B"/>
                </a:solidFill>
                <a:latin typeface="Arial" panose="020B0604020202020204" pitchFamily="34" charset="0"/>
                <a:cs typeface="Arial" panose="020B0604020202020204" pitchFamily="34" charset="0"/>
              </a:rPr>
              <a:t>meets with each </a:t>
            </a:r>
          </a:p>
          <a:p>
            <a:pPr marL="457200" lvl="0">
              <a:lnSpc>
                <a:spcPct val="114000"/>
              </a:lnSpc>
              <a:spcAft>
                <a:spcPts val="600"/>
              </a:spcAft>
            </a:pPr>
            <a:r>
              <a:rPr lang="en-US" sz="2200" b="1" dirty="0">
                <a:solidFill>
                  <a:srgbClr val="58585B"/>
                </a:solidFill>
                <a:latin typeface="Arial" panose="020B0604020202020204" pitchFamily="34" charset="0"/>
                <a:cs typeface="Arial" panose="020B0604020202020204" pitchFamily="34" charset="0"/>
              </a:rPr>
              <a:t>congressional offi</a:t>
            </a:r>
            <a:r>
              <a:rPr lang="en-US" sz="2200" dirty="0">
                <a:solidFill>
                  <a:srgbClr val="58585B"/>
                </a:solidFill>
                <a:latin typeface="Arial" panose="020B0604020202020204" pitchFamily="34" charset="0"/>
                <a:cs typeface="Arial" panose="020B0604020202020204" pitchFamily="34" charset="0"/>
              </a:rPr>
              <a:t>ce they cover. </a:t>
            </a:r>
          </a:p>
          <a:p>
            <a:pPr marL="457200" lvl="0" indent="-457200">
              <a:lnSpc>
                <a:spcPct val="114000"/>
              </a:lnSpc>
              <a:buFont typeface="+mj-lt"/>
              <a:buAutoNum type="arabicPeriod" startAt="2"/>
            </a:pPr>
            <a:r>
              <a:rPr lang="en-US" sz="2200" dirty="0">
                <a:solidFill>
                  <a:srgbClr val="58585B"/>
                </a:solidFill>
                <a:latin typeface="Arial" panose="020B0604020202020204" pitchFamily="34" charset="0"/>
                <a:cs typeface="Arial" panose="020B0604020202020204" pitchFamily="34" charset="0"/>
              </a:rPr>
              <a:t>Every group/free agents has </a:t>
            </a:r>
            <a:r>
              <a:rPr lang="en-US" sz="2200" b="1" dirty="0">
                <a:solidFill>
                  <a:srgbClr val="58585B"/>
                </a:solidFill>
                <a:latin typeface="Arial" panose="020B0604020202020204" pitchFamily="34" charset="0"/>
                <a:cs typeface="Arial" panose="020B0604020202020204" pitchFamily="34" charset="0"/>
              </a:rPr>
              <a:t>at least one </a:t>
            </a:r>
          </a:p>
          <a:p>
            <a:pPr marL="457200" lvl="0">
              <a:lnSpc>
                <a:spcPct val="114000"/>
              </a:lnSpc>
              <a:spcAft>
                <a:spcPts val="600"/>
              </a:spcAft>
            </a:pPr>
            <a:r>
              <a:rPr lang="en-US" sz="2200" b="1" dirty="0">
                <a:solidFill>
                  <a:srgbClr val="58585B"/>
                </a:solidFill>
                <a:latin typeface="Arial" panose="020B0604020202020204" pitchFamily="34" charset="0"/>
                <a:cs typeface="Arial" panose="020B0604020202020204" pitchFamily="34" charset="0"/>
              </a:rPr>
              <a:t>face-to-face meeting</a:t>
            </a:r>
            <a:r>
              <a:rPr lang="en-US" sz="2200" dirty="0">
                <a:solidFill>
                  <a:srgbClr val="58585B"/>
                </a:solidFill>
                <a:latin typeface="Arial" panose="020B0604020202020204" pitchFamily="34" charset="0"/>
                <a:cs typeface="Arial" panose="020B0604020202020204" pitchFamily="34" charset="0"/>
              </a:rPr>
              <a:t> with a member of Congress </a:t>
            </a:r>
          </a:p>
          <a:p>
            <a:pPr marL="457200" lvl="0" indent="-457200">
              <a:lnSpc>
                <a:spcPct val="114000"/>
              </a:lnSpc>
              <a:spcAft>
                <a:spcPts val="600"/>
              </a:spcAft>
              <a:buFont typeface="+mj-lt"/>
              <a:buAutoNum type="arabicPeriod" startAt="3"/>
            </a:pPr>
            <a:r>
              <a:rPr lang="en-US" sz="2200" dirty="0">
                <a:solidFill>
                  <a:srgbClr val="58585B"/>
                </a:solidFill>
                <a:latin typeface="Arial" panose="020B0604020202020204" pitchFamily="34" charset="0"/>
                <a:cs typeface="Arial" panose="020B0604020202020204" pitchFamily="34" charset="0"/>
              </a:rPr>
              <a:t>Every group/free agents makes an </a:t>
            </a:r>
            <a:r>
              <a:rPr lang="en-US" sz="2200" b="1" dirty="0">
                <a:solidFill>
                  <a:srgbClr val="58585B"/>
                </a:solidFill>
                <a:latin typeface="Arial" panose="020B0604020202020204" pitchFamily="34" charset="0"/>
                <a:cs typeface="Arial" panose="020B0604020202020204" pitchFamily="34" charset="0"/>
              </a:rPr>
              <a:t>invitation to a new person </a:t>
            </a:r>
            <a:r>
              <a:rPr lang="en-US" sz="2200" dirty="0">
                <a:solidFill>
                  <a:srgbClr val="58585B"/>
                </a:solidFill>
                <a:latin typeface="Arial" panose="020B0604020202020204" pitchFamily="34" charset="0"/>
                <a:cs typeface="Arial" panose="020B0604020202020204" pitchFamily="34" charset="0"/>
              </a:rPr>
              <a:t>to join in a congressional meeting. </a:t>
            </a:r>
          </a:p>
          <a:p>
            <a:pPr>
              <a:lnSpc>
                <a:spcPct val="114000"/>
              </a:lnSpc>
              <a:spcAft>
                <a:spcPts val="600"/>
              </a:spcAft>
            </a:pPr>
            <a:r>
              <a:rPr lang="en-US" sz="2200" dirty="0">
                <a:solidFill>
                  <a:srgbClr val="58585B"/>
                </a:solidFill>
                <a:latin typeface="Arial" panose="020B0604020202020204" pitchFamily="34" charset="0"/>
                <a:cs typeface="Arial" panose="020B0604020202020204" pitchFamily="34" charset="0"/>
              </a:rPr>
              <a:t>Check out ongoing resources for this effort online on our </a:t>
            </a:r>
            <a:r>
              <a:rPr lang="en-US" sz="2200" u="sng" dirty="0">
                <a:solidFill>
                  <a:srgbClr val="58585B"/>
                </a:solidFill>
                <a:latin typeface="Arial" panose="020B0604020202020204" pitchFamily="34" charset="0"/>
                <a:cs typeface="Arial" panose="020B0604020202020204" pitchFamily="34" charset="0"/>
                <a:hlinkClick r:id="rId2"/>
              </a:rPr>
              <a:t>"Set the Agenda"</a:t>
            </a:r>
            <a:r>
              <a:rPr lang="en-US" sz="2200" dirty="0">
                <a:solidFill>
                  <a:srgbClr val="58585B"/>
                </a:solidFill>
                <a:latin typeface="Arial" panose="020B0604020202020204" pitchFamily="34" charset="0"/>
                <a:cs typeface="Arial" panose="020B0604020202020204" pitchFamily="34" charset="0"/>
              </a:rPr>
              <a:t> resource page</a:t>
            </a:r>
          </a:p>
          <a:p>
            <a:pPr marL="342900" lvl="2" indent="-342900">
              <a:lnSpc>
                <a:spcPct val="114000"/>
              </a:lnSpc>
              <a:spcAft>
                <a:spcPts val="600"/>
              </a:spcAft>
              <a:buFont typeface="Arial" panose="020B0604020202020204" pitchFamily="34" charset="0"/>
              <a:buChar char="•"/>
            </a:pPr>
            <a:endParaRPr lang="en-US" sz="2300" dirty="0">
              <a:solidFill>
                <a:srgbClr val="58585B"/>
              </a:solidFill>
              <a:latin typeface="Helvetica" panose="020B0604020202020204" pitchFamily="34" charset="0"/>
              <a:cs typeface="Helvetica" panose="020B0604020202020204" pitchFamily="34" charset="0"/>
            </a:endParaRPr>
          </a:p>
          <a:p>
            <a:pPr marL="342900" lvl="2" indent="-342900">
              <a:lnSpc>
                <a:spcPct val="114000"/>
              </a:lnSpc>
              <a:spcAft>
                <a:spcPts val="600"/>
              </a:spcAft>
              <a:buFont typeface="Arial" panose="020B0604020202020204" pitchFamily="34" charset="0"/>
              <a:buChar char="•"/>
            </a:pPr>
            <a:endParaRPr lang="en-US" sz="2300" dirty="0"/>
          </a:p>
        </p:txBody>
      </p:sp>
      <p:pic>
        <p:nvPicPr>
          <p:cNvPr id="11" name="Picture 10">
            <a:extLst>
              <a:ext uri="{FF2B5EF4-FFF2-40B4-BE49-F238E27FC236}">
                <a16:creationId xmlns:a16="http://schemas.microsoft.com/office/drawing/2014/main" id="{BB9506EC-7E79-4256-A63E-E52EBFC5FB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28929" y="0"/>
            <a:ext cx="1715071" cy="1612999"/>
          </a:xfrm>
          <a:prstGeom prst="rect">
            <a:avLst/>
          </a:prstGeom>
        </p:spPr>
      </p:pic>
      <p:sp>
        <p:nvSpPr>
          <p:cNvPr id="12" name="TextBox 11">
            <a:extLst>
              <a:ext uri="{FF2B5EF4-FFF2-40B4-BE49-F238E27FC236}">
                <a16:creationId xmlns:a16="http://schemas.microsoft.com/office/drawing/2014/main" id="{8D1DD6DF-D2D1-4575-AB5B-9B43855F2C68}"/>
              </a:ext>
            </a:extLst>
          </p:cNvPr>
          <p:cNvSpPr txBox="1"/>
          <p:nvPr/>
        </p:nvSpPr>
        <p:spPr>
          <a:xfrm>
            <a:off x="7353301" y="1609944"/>
            <a:ext cx="1790699" cy="769441"/>
          </a:xfrm>
          <a:prstGeom prst="rect">
            <a:avLst/>
          </a:prstGeom>
          <a:noFill/>
        </p:spPr>
        <p:txBody>
          <a:bodyPr wrap="square" rtlCol="0">
            <a:spAutoFit/>
          </a:bodyPr>
          <a:lstStyle/>
          <a:p>
            <a:pPr algn="r"/>
            <a:r>
              <a:rPr lang="en-US" sz="1100" b="1" dirty="0">
                <a:solidFill>
                  <a:srgbClr val="58585B"/>
                </a:solidFill>
                <a:latin typeface="Helvetica" panose="020B0604020202020204" pitchFamily="34" charset="0"/>
                <a:cs typeface="Helvetica" panose="020B0604020202020204" pitchFamily="34" charset="0"/>
              </a:rPr>
              <a:t>Jos Linn</a:t>
            </a:r>
          </a:p>
          <a:p>
            <a:pPr algn="r"/>
            <a:r>
              <a:rPr lang="en-US" sz="1100" dirty="0">
                <a:solidFill>
                  <a:srgbClr val="58585B"/>
                </a:solidFill>
                <a:latin typeface="Helvetica" panose="020B0604020202020204" pitchFamily="34" charset="0"/>
                <a:cs typeface="Helvetica" panose="020B0604020202020204" pitchFamily="34" charset="0"/>
              </a:rPr>
              <a:t>Grassroots Manager for U.S. Poverty Campaigns (</a:t>
            </a:r>
            <a:r>
              <a:rPr lang="en-US" sz="1100" dirty="0">
                <a:solidFill>
                  <a:srgbClr val="58585B"/>
                </a:solidFill>
                <a:latin typeface="Helvetica" panose="020B0604020202020204" pitchFamily="34" charset="0"/>
                <a:cs typeface="Helvetica" panose="020B0604020202020204" pitchFamily="34" charset="0"/>
                <a:hlinkClick r:id="rId4"/>
              </a:rPr>
              <a:t>jlinn@results.org</a:t>
            </a:r>
            <a:r>
              <a:rPr lang="en-US" sz="1100" dirty="0">
                <a:solidFill>
                  <a:srgbClr val="58585B"/>
                </a:solidFill>
                <a:latin typeface="Helvetica" panose="020B0604020202020204" pitchFamily="34" charset="0"/>
                <a:cs typeface="Helvetica" panose="020B0604020202020204" pitchFamily="34" charset="0"/>
              </a:rPr>
              <a:t>) </a:t>
            </a:r>
          </a:p>
        </p:txBody>
      </p:sp>
      <p:pic>
        <p:nvPicPr>
          <p:cNvPr id="16" name="Picture 15">
            <a:extLst>
              <a:ext uri="{FF2B5EF4-FFF2-40B4-BE49-F238E27FC236}">
                <a16:creationId xmlns:a16="http://schemas.microsoft.com/office/drawing/2014/main" id="{6CB6DB4C-3D0F-4D2A-8FF6-92D1E3B89BF8}"/>
              </a:ext>
            </a:extLst>
          </p:cNvPr>
          <p:cNvPicPr>
            <a:picLocks noChangeAspect="1"/>
          </p:cNvPicPr>
          <p:nvPr/>
        </p:nvPicPr>
        <p:blipFill>
          <a:blip r:embed="rId5"/>
          <a:stretch>
            <a:fillRect/>
          </a:stretch>
        </p:blipFill>
        <p:spPr>
          <a:xfrm>
            <a:off x="457200" y="227251"/>
            <a:ext cx="4094573" cy="2152134"/>
          </a:xfrm>
          <a:prstGeom prst="rect">
            <a:avLst/>
          </a:prstGeom>
        </p:spPr>
      </p:pic>
    </p:spTree>
    <p:extLst>
      <p:ext uri="{BB962C8B-B14F-4D97-AF65-F5344CB8AC3E}">
        <p14:creationId xmlns:p14="http://schemas.microsoft.com/office/powerpoint/2010/main" val="37284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https://assets.bwbx.io/images/users/iqjWHBFdfxIU/i1ZtBnklKYw0/v1/-1x-1.png">
            <a:hlinkClick r:id="rId3"/>
            <a:extLst>
              <a:ext uri="{FF2B5EF4-FFF2-40B4-BE49-F238E27FC236}">
                <a16:creationId xmlns:a16="http://schemas.microsoft.com/office/drawing/2014/main" id="{D206C442-DD39-40B3-805C-5349D5E21C9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916782"/>
            <a:ext cx="9148333" cy="502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334" y="226265"/>
            <a:ext cx="9143999" cy="536484"/>
          </a:xfrm>
        </p:spPr>
        <p:txBody>
          <a:bodyPr>
            <a:noAutofit/>
          </a:bodyPr>
          <a:lstStyle/>
          <a:p>
            <a:pPr>
              <a:spcBef>
                <a:spcPts val="600"/>
              </a:spcBef>
              <a:spcAft>
                <a:spcPts val="1200"/>
              </a:spcAft>
            </a:pPr>
            <a:r>
              <a:rPr lang="en-US" altLang="en-US" sz="2800" b="1" dirty="0">
                <a:solidFill>
                  <a:srgbClr val="C00000"/>
                </a:solidFill>
                <a:latin typeface="Helvetica" panose="020B0604020202020204" pitchFamily="34" charset="0"/>
                <a:cs typeface="Helvetica" panose="020B0604020202020204" pitchFamily="34" charset="0"/>
              </a:rPr>
              <a:t>Set the Agenda: Get Meetings with Congress</a:t>
            </a:r>
          </a:p>
        </p:txBody>
      </p:sp>
      <p:sp>
        <p:nvSpPr>
          <p:cNvPr id="3" name="TextBox 2"/>
          <p:cNvSpPr txBox="1"/>
          <p:nvPr/>
        </p:nvSpPr>
        <p:spPr>
          <a:xfrm>
            <a:off x="3448050" y="6705600"/>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id="{A44B3040-3543-42F9-8308-EB14F295EEB5}"/>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Tree>
    <p:extLst>
      <p:ext uri="{BB962C8B-B14F-4D97-AF65-F5344CB8AC3E}">
        <p14:creationId xmlns:p14="http://schemas.microsoft.com/office/powerpoint/2010/main" val="43168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15</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156369" y="903932"/>
            <a:ext cx="8863806" cy="5276894"/>
          </a:xfrm>
          <a:prstGeom prst="rect">
            <a:avLst/>
          </a:prstGeom>
        </p:spPr>
        <p:txBody>
          <a:bodyPr wrap="square">
            <a:spAutoFit/>
          </a:bodyPr>
          <a:lstStyle/>
          <a:p>
            <a:pPr marL="344488" lvl="1" indent="-28575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Upcoming recesses: Feb. 18-22, March 18-22, April 15-26</a:t>
            </a:r>
          </a:p>
          <a:p>
            <a:pPr marL="344488" lvl="1" indent="-28575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Follow up on recent requests or use our meeting request templates to request a meeting today (</a:t>
            </a:r>
            <a:r>
              <a:rPr lang="en-US" sz="3200" u="sng" dirty="0">
                <a:latin typeface="Helvetica" panose="020B0604020202020204" pitchFamily="34" charset="0"/>
                <a:cs typeface="Helvetica" panose="020B0604020202020204" pitchFamily="34" charset="0"/>
                <a:hlinkClick r:id="rId2"/>
              </a:rPr>
              <a:t>online</a:t>
            </a:r>
            <a:r>
              <a:rPr lang="en-US" sz="3200" dirty="0">
                <a:latin typeface="Helvetica" panose="020B0604020202020204" pitchFamily="34" charset="0"/>
                <a:cs typeface="Helvetica" panose="020B0604020202020204" pitchFamily="34" charset="0"/>
              </a:rPr>
              <a:t> </a:t>
            </a:r>
            <a:r>
              <a:rPr lang="en-US" sz="3200" dirty="0">
                <a:solidFill>
                  <a:srgbClr val="58585B"/>
                </a:solidFill>
                <a:latin typeface="Helvetica" panose="020B0604020202020204" pitchFamily="34" charset="0"/>
                <a:cs typeface="Helvetica" panose="020B0604020202020204" pitchFamily="34" charset="0"/>
              </a:rPr>
              <a:t>or</a:t>
            </a:r>
            <a:r>
              <a:rPr lang="en-US" sz="3200" dirty="0">
                <a:latin typeface="Helvetica" panose="020B0604020202020204" pitchFamily="34" charset="0"/>
                <a:cs typeface="Helvetica" panose="020B0604020202020204" pitchFamily="34" charset="0"/>
              </a:rPr>
              <a:t> </a:t>
            </a:r>
            <a:r>
              <a:rPr lang="en-US" sz="3200" u="sng" dirty="0">
                <a:latin typeface="Helvetica" panose="020B0604020202020204" pitchFamily="34" charset="0"/>
                <a:cs typeface="Helvetica" panose="020B0604020202020204" pitchFamily="34" charset="0"/>
                <a:hlinkClick r:id="rId3"/>
              </a:rPr>
              <a:t>Word doc</a:t>
            </a:r>
            <a:r>
              <a:rPr lang="en-US" sz="3200" dirty="0">
                <a:solidFill>
                  <a:srgbClr val="58585B"/>
                </a:solidFill>
                <a:latin typeface="Helvetica" panose="020B0604020202020204" pitchFamily="34" charset="0"/>
                <a:cs typeface="Helvetica" panose="020B0604020202020204" pitchFamily="34" charset="0"/>
              </a:rPr>
              <a:t>)</a:t>
            </a:r>
          </a:p>
          <a:p>
            <a:pPr marL="344488" lvl="1" indent="-28575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Look for other public appearances both during and in-between recesses</a:t>
            </a:r>
          </a:p>
          <a:p>
            <a:pPr marL="344488" lvl="1" indent="-28575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Be creative</a:t>
            </a:r>
          </a:p>
          <a:p>
            <a:pPr marL="457200" lvl="2" indent="-457200">
              <a:lnSpc>
                <a:spcPct val="114000"/>
              </a:lnSpc>
              <a:spcAft>
                <a:spcPts val="600"/>
              </a:spcAft>
              <a:buFont typeface="+mj-lt"/>
              <a:buAutoNum type="arabicPeriod" startAt="3"/>
            </a:pPr>
            <a:endParaRPr lang="en-US" sz="2400" dirty="0">
              <a:solidFill>
                <a:srgbClr val="58585B"/>
              </a:solidFill>
              <a:latin typeface="Helvetica" panose="020B0604020202020204" pitchFamily="34" charset="0"/>
              <a:cs typeface="Helvetica" panose="020B0604020202020204" pitchFamily="34" charset="0"/>
              <a:hlinkClick r:id="rId4"/>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61177"/>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Meet with Members of Congress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17863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16</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156369" y="604581"/>
            <a:ext cx="8648700" cy="446020"/>
          </a:xfrm>
          <a:prstGeom prst="rect">
            <a:avLst/>
          </a:prstGeom>
        </p:spPr>
        <p:txBody>
          <a:bodyPr wrap="square">
            <a:spAutoFit/>
          </a:bodyPr>
          <a:lstStyle/>
          <a:p>
            <a:pPr marR="0" lvl="0" algn="ctr">
              <a:lnSpc>
                <a:spcPct val="114000"/>
              </a:lnSpc>
              <a:spcAft>
                <a:spcPts val="600"/>
              </a:spcAft>
            </a:pPr>
            <a:r>
              <a:rPr lang="en-US" sz="22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Kathleen Duncan, RESULTS Houston</a:t>
            </a:r>
            <a:endParaRPr lang="en-US" sz="2400" dirty="0">
              <a:solidFill>
                <a:srgbClr val="58585B"/>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354015" y="134129"/>
            <a:ext cx="8435971" cy="550552"/>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Grassroots Share</a:t>
            </a:r>
            <a:endParaRPr lang="en-US" sz="2800" dirty="0">
              <a:latin typeface="Helvetica" panose="020B0604020202020204" pitchFamily="34" charset="0"/>
              <a:cs typeface="Helvetica" panose="020B0604020202020204" pitchFamily="34" charset="0"/>
            </a:endParaRPr>
          </a:p>
        </p:txBody>
      </p:sp>
      <p:pic>
        <p:nvPicPr>
          <p:cNvPr id="4" name="Picture 3">
            <a:extLst>
              <a:ext uri="{FF2B5EF4-FFF2-40B4-BE49-F238E27FC236}">
                <a16:creationId xmlns:a16="http://schemas.microsoft.com/office/drawing/2014/main" id="{8B20AD61-5580-4B05-8B62-6524EB55A9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18222" y="1223962"/>
            <a:ext cx="3307556" cy="4410075"/>
          </a:xfrm>
          <a:prstGeom prst="rect">
            <a:avLst/>
          </a:prstGeom>
        </p:spPr>
      </p:pic>
      <p:sp>
        <p:nvSpPr>
          <p:cNvPr id="12" name="Rectangle 11">
            <a:extLst>
              <a:ext uri="{FF2B5EF4-FFF2-40B4-BE49-F238E27FC236}">
                <a16:creationId xmlns:a16="http://schemas.microsoft.com/office/drawing/2014/main" id="{50AF14C8-7578-4991-B12A-E102336E726F}"/>
              </a:ext>
            </a:extLst>
          </p:cNvPr>
          <p:cNvSpPr/>
          <p:nvPr/>
        </p:nvSpPr>
        <p:spPr>
          <a:xfrm>
            <a:off x="0" y="5650372"/>
            <a:ext cx="9144000" cy="349583"/>
          </a:xfrm>
          <a:prstGeom prst="rect">
            <a:avLst/>
          </a:prstGeom>
        </p:spPr>
        <p:txBody>
          <a:bodyPr wrap="square">
            <a:spAutoFit/>
          </a:bodyPr>
          <a:lstStyle/>
          <a:p>
            <a:pPr marR="0" lvl="0" algn="ctr">
              <a:lnSpc>
                <a:spcPct val="114000"/>
              </a:lnSpc>
              <a:spcAft>
                <a:spcPts val="600"/>
              </a:spcAft>
            </a:pPr>
            <a:r>
              <a:rPr lang="en-US" sz="16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Kathleen dancing at the 2019 MLK Day event in downtown Houston</a:t>
            </a:r>
            <a:endParaRPr lang="en-US" sz="1600" dirty="0">
              <a:solidFill>
                <a:srgbClr val="58585B"/>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24217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17</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2400300" y="94612"/>
            <a:ext cx="4343399" cy="41784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rgbClr val="C00000"/>
                </a:solidFill>
                <a:latin typeface="Helvetica" panose="020B0604020202020204" pitchFamily="34" charset="0"/>
                <a:ea typeface="ＭＳ Ｐゴシック" charset="0"/>
                <a:cs typeface="Helvetica" panose="020B0604020202020204" pitchFamily="34" charset="0"/>
              </a:rPr>
              <a:t>Kathleen’s Remarks</a:t>
            </a:r>
            <a:endParaRPr lang="en-US" sz="2400" dirty="0">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95EB3A35-8D75-49DE-9078-2148D892BAF0}"/>
              </a:ext>
            </a:extLst>
          </p:cNvPr>
          <p:cNvSpPr txBox="1"/>
          <p:nvPr/>
        </p:nvSpPr>
        <p:spPr>
          <a:xfrm>
            <a:off x="228600" y="512452"/>
            <a:ext cx="8715375" cy="5475666"/>
          </a:xfrm>
          <a:prstGeom prst="rect">
            <a:avLst/>
          </a:prstGeom>
          <a:noFill/>
        </p:spPr>
        <p:txBody>
          <a:bodyPr wrap="square" rtlCol="0">
            <a:spAutoFit/>
          </a:bodyPr>
          <a:lstStyle/>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Houston has three new House Reps, RESULTS Houston is pursuing meetings with all three. We have either heard nothing from those offices or have heard receipt of meeting request email notices. Like many of you with new House Reps, we got our requests in before the Reps had been sworn into office. Then as the offices were set up, our original contact gave us the name of the new-hired Schedulers. </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As sometimes happens when a group is working toward a goal, luck intervenes, one of us heard on the local NPR radio that two of those Reps were going to be interviewed on a locally-produced show a week apart. Days ahead, in gathering interest for the show, listeners are invited to either call in, TWEET, or email questions during the show.</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I’m going to switch to first person here – I didn’t get in gear until after the one-hour show had begun on Mon, Jan 28. I quick re-read the December Action sheet where it offers the wording for the meeting requests, picked out one sentence, wrote down that one sentence, began dialing in only to hear a busy signal, tried three times. The 15 min interview with the Rep had begun. Forget dialing in, quickly went to the website of the local NPR station, picked up the email address for the show, threw in that one sentence, inserted the congressional district number, clicked send and waited. Sure enough, the show host picked up the email request and read our request: </a:t>
            </a:r>
          </a:p>
          <a:p>
            <a:pPr>
              <a:lnSpc>
                <a:spcPct val="114000"/>
              </a:lnSpc>
              <a:spcAft>
                <a:spcPts val="600"/>
              </a:spcAft>
            </a:pPr>
            <a:r>
              <a:rPr lang="en-US" sz="1300" i="1" dirty="0">
                <a:solidFill>
                  <a:srgbClr val="58585B"/>
                </a:solidFill>
                <a:latin typeface="Helvetica" panose="020B0604020202020204" pitchFamily="34" charset="0"/>
                <a:cs typeface="Helvetica" panose="020B0604020202020204" pitchFamily="34" charset="0"/>
              </a:rPr>
              <a:t>What are your priorities addressing poverty and expanding economic opportunity in the 2</a:t>
            </a:r>
            <a:r>
              <a:rPr lang="en-US" sz="1300" i="1" baseline="30000" dirty="0">
                <a:solidFill>
                  <a:srgbClr val="58585B"/>
                </a:solidFill>
                <a:latin typeface="Helvetica" panose="020B0604020202020204" pitchFamily="34" charset="0"/>
                <a:cs typeface="Helvetica" panose="020B0604020202020204" pitchFamily="34" charset="0"/>
              </a:rPr>
              <a:t>nd</a:t>
            </a:r>
            <a:r>
              <a:rPr lang="en-US" sz="1300" i="1" dirty="0">
                <a:solidFill>
                  <a:srgbClr val="58585B"/>
                </a:solidFill>
                <a:latin typeface="Helvetica" panose="020B0604020202020204" pitchFamily="34" charset="0"/>
                <a:cs typeface="Helvetica" panose="020B0604020202020204" pitchFamily="34" charset="0"/>
              </a:rPr>
              <a:t> CD, including access to affordable housing and other strategies to reduce wealth inequality? </a:t>
            </a:r>
            <a:endParaRPr lang="en-US" sz="1300" dirty="0">
              <a:solidFill>
                <a:srgbClr val="58585B"/>
              </a:solidFill>
              <a:latin typeface="Helvetica" panose="020B0604020202020204" pitchFamily="34" charset="0"/>
              <a:cs typeface="Helvetica" panose="020B0604020202020204" pitchFamily="34" charset="0"/>
            </a:endParaRP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I wrote up the Rep’s responses, 1) put the Rep’s remarks in a Lobby Report form, 2) sent remarks to one of the 2018 Houston REAL Changers, Connor Bowering, who is pursuing the face meeting with this Rep but because of his school schedule, could not listen in to the show. </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A week later, which was yesterday, Feb 4, the next new Houston House Rep was on, we were way more prepared, Becky Hopson is the constituent, and put the same question in an email and sent it into the show, I drove to Becky’s house, we sat and waited – the question, our question was NOT picked up. We looked at each other, shrugged our shoulders, ya win some, ya lose some. We will continue to follow up on our meeting requests. So fun. </a:t>
            </a:r>
          </a:p>
        </p:txBody>
      </p:sp>
    </p:spTree>
    <p:extLst>
      <p:ext uri="{BB962C8B-B14F-4D97-AF65-F5344CB8AC3E}">
        <p14:creationId xmlns:p14="http://schemas.microsoft.com/office/powerpoint/2010/main" val="3395085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18</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457199" y="903932"/>
            <a:ext cx="8229601" cy="4844211"/>
          </a:xfrm>
          <a:prstGeom prst="rect">
            <a:avLst/>
          </a:prstGeom>
        </p:spPr>
        <p:txBody>
          <a:bodyPr wrap="square">
            <a:spAutoFit/>
          </a:bodyPr>
          <a:lstStyle/>
          <a:p>
            <a:pPr lvl="1" indent="-398463">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People are still hungry to get involved</a:t>
            </a:r>
          </a:p>
          <a:p>
            <a:pPr lvl="2" indent="-398463" fontAlgn="base">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191 people signed up for the RESULTS New Activist Orientation after the election</a:t>
            </a:r>
          </a:p>
          <a:p>
            <a:pPr lvl="2" indent="-398463" fontAlgn="base">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71 people have signed up in 2019 </a:t>
            </a:r>
          </a:p>
          <a:p>
            <a:pPr lvl="1" indent="-398463">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We need them!</a:t>
            </a:r>
          </a:p>
          <a:p>
            <a:pPr lvl="1" indent="-398463">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Lobby meetings are a great way to inspire new people</a:t>
            </a:r>
            <a:endParaRPr lang="en-US" sz="2400" dirty="0">
              <a:solidFill>
                <a:srgbClr val="58585B"/>
              </a:solidFill>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61177"/>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dirty="0">
                <a:solidFill>
                  <a:srgbClr val="C00000"/>
                </a:solidFill>
                <a:latin typeface="Helvetica" panose="020B0604020202020204" pitchFamily="34" charset="0"/>
                <a:ea typeface="ＭＳ Ｐゴシック" charset="0"/>
                <a:cs typeface="Helvetica" panose="020B0604020202020204" pitchFamily="34" charset="0"/>
              </a:rPr>
              <a:t>Invite New People to Lobby Meetings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22061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19</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156369" y="604581"/>
            <a:ext cx="8648700" cy="446020"/>
          </a:xfrm>
          <a:prstGeom prst="rect">
            <a:avLst/>
          </a:prstGeom>
        </p:spPr>
        <p:txBody>
          <a:bodyPr wrap="square">
            <a:spAutoFit/>
          </a:bodyPr>
          <a:lstStyle/>
          <a:p>
            <a:pPr marR="0" lvl="0" algn="ctr">
              <a:lnSpc>
                <a:spcPct val="114000"/>
              </a:lnSpc>
              <a:spcAft>
                <a:spcPts val="600"/>
              </a:spcAft>
            </a:pPr>
            <a:r>
              <a:rPr lang="en-US" sz="22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Elaine Campbell, RESULTS Richardson, TX</a:t>
            </a:r>
            <a:endParaRPr lang="en-US" sz="2400" dirty="0">
              <a:solidFill>
                <a:srgbClr val="58585B"/>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354015" y="134129"/>
            <a:ext cx="8435971" cy="550552"/>
          </a:xfrm>
        </p:spPr>
        <p:txBody>
          <a:bodyPr>
            <a:no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Grassroots Share</a:t>
            </a:r>
            <a:endParaRPr lang="en-US" sz="2800" dirty="0">
              <a:latin typeface="Helvetica" panose="020B0604020202020204" pitchFamily="34" charset="0"/>
              <a:cs typeface="Helvetica" panose="020B0604020202020204" pitchFamily="34" charset="0"/>
            </a:endParaRPr>
          </a:p>
        </p:txBody>
      </p:sp>
      <p:pic>
        <p:nvPicPr>
          <p:cNvPr id="1028" name="Picture 4" descr="Image may contain: Elaine Campbell, smiling, selfie, closeup and indoor">
            <a:extLst>
              <a:ext uri="{FF2B5EF4-FFF2-40B4-BE49-F238E27FC236}">
                <a16:creationId xmlns:a16="http://schemas.microsoft.com/office/drawing/2014/main" id="{4712F97B-C069-42F1-AEBB-4971A9A7B0A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36274" y="1493274"/>
            <a:ext cx="3871452" cy="3871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55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4733925" y="2375139"/>
            <a:ext cx="4343399"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dirty="0">
                <a:solidFill>
                  <a:srgbClr val="C00000"/>
                </a:solidFill>
                <a:latin typeface="Helvetica" panose="020B0604020202020204" pitchFamily="34" charset="0"/>
                <a:ea typeface="ＭＳ Ｐゴシック" charset="0"/>
                <a:cs typeface="Helvetica" panose="020B0604020202020204" pitchFamily="34" charset="0"/>
              </a:rPr>
              <a:t>Welcome from </a:t>
            </a:r>
            <a:br>
              <a:rPr lang="en-US" sz="3200" b="1" dirty="0">
                <a:solidFill>
                  <a:srgbClr val="C00000"/>
                </a:solidFill>
                <a:latin typeface="Helvetica" panose="020B0604020202020204" pitchFamily="34" charset="0"/>
                <a:ea typeface="ＭＳ Ｐゴシック" charset="0"/>
                <a:cs typeface="Helvetica" panose="020B0604020202020204" pitchFamily="34" charset="0"/>
              </a:rPr>
            </a:br>
            <a:r>
              <a:rPr lang="en-US" sz="3200" b="1" dirty="0">
                <a:solidFill>
                  <a:srgbClr val="C00000"/>
                </a:solidFill>
                <a:latin typeface="Helvetica" panose="020B0604020202020204" pitchFamily="34" charset="0"/>
                <a:ea typeface="ＭＳ Ｐゴシック" charset="0"/>
                <a:cs typeface="Helvetica" panose="020B0604020202020204" pitchFamily="34" charset="0"/>
              </a:rPr>
              <a:t>Qiana Torregano</a:t>
            </a:r>
            <a:br>
              <a:rPr lang="en-US" sz="3200" b="1" dirty="0">
                <a:solidFill>
                  <a:srgbClr val="C00000"/>
                </a:solidFill>
                <a:latin typeface="Helvetica" panose="020B0604020202020204" pitchFamily="34" charset="0"/>
                <a:ea typeface="ＭＳ Ｐゴシック" charset="0"/>
                <a:cs typeface="Helvetica" panose="020B0604020202020204" pitchFamily="34" charset="0"/>
              </a:rPr>
            </a:br>
            <a:br>
              <a:rPr lang="en-US" sz="3200" b="1" dirty="0">
                <a:solidFill>
                  <a:srgbClr val="C00000"/>
                </a:solidFill>
                <a:latin typeface="Helvetica" panose="020B0604020202020204" pitchFamily="34" charset="0"/>
                <a:ea typeface="ＭＳ Ｐゴシック" charset="0"/>
                <a:cs typeface="Helvetica" panose="020B0604020202020204" pitchFamily="34" charset="0"/>
              </a:rPr>
            </a:br>
            <a:r>
              <a:rPr lang="en-US" sz="3200" dirty="0">
                <a:solidFill>
                  <a:srgbClr val="C00000"/>
                </a:solidFill>
                <a:latin typeface="Helvetica" panose="020B0604020202020204" pitchFamily="34" charset="0"/>
                <a:ea typeface="ＭＳ Ｐゴシック" charset="0"/>
                <a:cs typeface="Helvetica" panose="020B0604020202020204" pitchFamily="34" charset="0"/>
              </a:rPr>
              <a:t>RESULTS Grassroots Board Member and Expert on Poverty</a:t>
            </a:r>
            <a:br>
              <a:rPr lang="en-US" sz="3200" dirty="0">
                <a:solidFill>
                  <a:srgbClr val="C00000"/>
                </a:solidFill>
                <a:latin typeface="Helvetica" panose="020B0604020202020204" pitchFamily="34" charset="0"/>
                <a:ea typeface="ＭＳ Ｐゴシック" charset="0"/>
                <a:cs typeface="Helvetica" panose="020B0604020202020204" pitchFamily="34" charset="0"/>
              </a:rPr>
            </a:br>
            <a:endParaRPr lang="en-US" sz="3200" dirty="0">
              <a:latin typeface="Helvetica" panose="020B0604020202020204" pitchFamily="34" charset="0"/>
              <a:cs typeface="Helvetica" panose="020B0604020202020204" pitchFamily="34" charset="0"/>
            </a:endParaRPr>
          </a:p>
        </p:txBody>
      </p:sp>
      <p:pic>
        <p:nvPicPr>
          <p:cNvPr id="5" name="Picture 4">
            <a:extLst>
              <a:ext uri="{FF2B5EF4-FFF2-40B4-BE49-F238E27FC236}">
                <a16:creationId xmlns:a16="http://schemas.microsoft.com/office/drawing/2014/main" id="{88F7FBA7-15F2-459B-8B39-8181A200DFF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148" y="266700"/>
            <a:ext cx="3766052" cy="5644668"/>
          </a:xfrm>
          <a:prstGeom prst="rect">
            <a:avLst/>
          </a:prstGeom>
        </p:spPr>
      </p:pic>
    </p:spTree>
    <p:extLst>
      <p:ext uri="{BB962C8B-B14F-4D97-AF65-F5344CB8AC3E}">
        <p14:creationId xmlns:p14="http://schemas.microsoft.com/office/powerpoint/2010/main" val="3718291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20</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2400300" y="94612"/>
            <a:ext cx="4343399" cy="41784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rgbClr val="C00000"/>
                </a:solidFill>
                <a:latin typeface="Helvetica" panose="020B0604020202020204" pitchFamily="34" charset="0"/>
                <a:ea typeface="ＭＳ Ｐゴシック" charset="0"/>
                <a:cs typeface="Helvetica" panose="020B0604020202020204" pitchFamily="34" charset="0"/>
              </a:rPr>
              <a:t>Elaine’s Remarks</a:t>
            </a:r>
            <a:endParaRPr lang="en-US" sz="2400" dirty="0">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95EB3A35-8D75-49DE-9078-2148D892BAF0}"/>
              </a:ext>
            </a:extLst>
          </p:cNvPr>
          <p:cNvSpPr txBox="1"/>
          <p:nvPr/>
        </p:nvSpPr>
        <p:spPr>
          <a:xfrm>
            <a:off x="312738" y="577238"/>
            <a:ext cx="8486775" cy="4791440"/>
          </a:xfrm>
          <a:prstGeom prst="rect">
            <a:avLst/>
          </a:prstGeom>
          <a:noFill/>
        </p:spPr>
        <p:txBody>
          <a:bodyPr wrap="square" rtlCol="0">
            <a:spAutoFit/>
          </a:bodyPr>
          <a:lstStyle/>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After being actively involved in the campaign of a few local candidates in the mid terms, I was looking for a non-profit organization to support that focused on working with our political reps to make sure they continue to hear from us after being elected. I found RESULTS by searching on the internet and saw the mission “Ending Poverty” which peaked my interest because I thought ‘wow, is that even possible??”. By joining the New Advocate Orientation for RESULTS, I realized that this was a match for me because of how many issues are addressed when focused on ending poverty and I love how RESULTS focus’ on specific Bill’s and provides detailed data and training that makes it pretty easy to get educated and Lobby our Reps.</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Noticing that we have a Global Chapter but not a Domestic Chapter to focus on US Poverty in Dallas where I live, I decided to be the lead and start one. With Jos’ help, we had our first initiation Jan 24, and will have our first training session with the group of 4 next week on the 13th which is pretty exciting.</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Our Dallas Global Chapter has been in place for 10 years so I have been meeting with them and they have been amazing help.</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So I could see lobbying in action, the Global Chapter included me in a meeting with my Rep Congressman Colin Allred and it went quite well. We mentioned that I am starting a Domestic Chapter and Congressman Allred suggested that we get in touch with Eddie Bernice Johnson, which we have, so hopefully we will get to meet with her soon.</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This morning, we I attended another meeting with the Dallas global group to Senator Ted’s Cruz’s office and I actually completed my first official “ask” for the Domestic Dallas Domestic Chapter. </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That is where we are now and I am really looking forward to developing the Dallas Domestic Chapter.</a:t>
            </a:r>
          </a:p>
        </p:txBody>
      </p:sp>
    </p:spTree>
    <p:extLst>
      <p:ext uri="{BB962C8B-B14F-4D97-AF65-F5344CB8AC3E}">
        <p14:creationId xmlns:p14="http://schemas.microsoft.com/office/powerpoint/2010/main" val="4226271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21</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457199" y="840304"/>
            <a:ext cx="8229601" cy="4884542"/>
          </a:xfrm>
          <a:prstGeom prst="rect">
            <a:avLst/>
          </a:prstGeom>
        </p:spPr>
        <p:txBody>
          <a:bodyPr wrap="square">
            <a:spAutoFit/>
          </a:bodyPr>
          <a:lstStyle/>
          <a:p>
            <a:pPr lvl="0">
              <a:lnSpc>
                <a:spcPct val="114000"/>
              </a:lnSpc>
              <a:spcAft>
                <a:spcPts val="600"/>
              </a:spcAft>
            </a:pPr>
            <a:r>
              <a:rPr lang="en-US" sz="1900" b="1" dirty="0">
                <a:solidFill>
                  <a:srgbClr val="58585B"/>
                </a:solidFill>
                <a:latin typeface="Helvetica" panose="020B0604020202020204" pitchFamily="34" charset="0"/>
                <a:cs typeface="Helvetica" panose="020B0604020202020204" pitchFamily="34" charset="0"/>
              </a:rPr>
              <a:t>Write Letters to Hand-Deliver in Lobby Meetings.</a:t>
            </a:r>
            <a:r>
              <a:rPr lang="en-US" sz="1900" dirty="0">
                <a:solidFill>
                  <a:srgbClr val="58585B"/>
                </a:solidFill>
                <a:latin typeface="Helvetica" panose="020B0604020202020204" pitchFamily="34" charset="0"/>
                <a:cs typeface="Helvetica" panose="020B0604020202020204" pitchFamily="34" charset="0"/>
              </a:rPr>
              <a:t> Ask people to write letters to Congress about increasing funding for rental housing. Use our </a:t>
            </a:r>
            <a:r>
              <a:rPr lang="en-US" sz="1900" u="sng" dirty="0">
                <a:latin typeface="Helvetica" panose="020B0604020202020204" pitchFamily="34" charset="0"/>
                <a:cs typeface="Helvetica" panose="020B0604020202020204" pitchFamily="34" charset="0"/>
                <a:hlinkClick r:id="rId2"/>
              </a:rPr>
              <a:t>Action Sheet</a:t>
            </a:r>
            <a:r>
              <a:rPr lang="en-US" sz="1900" dirty="0">
                <a:solidFill>
                  <a:srgbClr val="58585B"/>
                </a:solidFill>
                <a:latin typeface="Helvetica" panose="020B0604020202020204" pitchFamily="34" charset="0"/>
                <a:cs typeface="Helvetica" panose="020B0604020202020204" pitchFamily="34" charset="0"/>
              </a:rPr>
              <a:t> for guidance. Give letters to REAL Change Fellows to hand-deliver in their lobby meetings on February 12 in Washington, DC or hand-deliver them in your local lobby meetings this month.</a:t>
            </a:r>
          </a:p>
          <a:p>
            <a:pPr lvl="0">
              <a:lnSpc>
                <a:spcPct val="114000"/>
              </a:lnSpc>
              <a:spcAft>
                <a:spcPts val="600"/>
              </a:spcAft>
            </a:pPr>
            <a:r>
              <a:rPr lang="en-US" sz="1900" b="1" dirty="0">
                <a:solidFill>
                  <a:srgbClr val="58585B"/>
                </a:solidFill>
                <a:latin typeface="Helvetica" panose="020B0604020202020204" pitchFamily="34" charset="0"/>
                <a:cs typeface="Helvetica" panose="020B0604020202020204" pitchFamily="34" charset="0"/>
              </a:rPr>
              <a:t>Engage Your Action Network with E-mails.</a:t>
            </a:r>
            <a:r>
              <a:rPr lang="en-US" sz="1900" dirty="0">
                <a:solidFill>
                  <a:srgbClr val="58585B"/>
                </a:solidFill>
                <a:latin typeface="Helvetica" panose="020B0604020202020204" pitchFamily="34" charset="0"/>
                <a:cs typeface="Helvetica" panose="020B0604020202020204" pitchFamily="34" charset="0"/>
              </a:rPr>
              <a:t> Send a message to your local Action Network urging them to contact their members of Congress about increasing funding for affordable housing. Send them our </a:t>
            </a:r>
            <a:r>
              <a:rPr lang="en-US" sz="1900" u="sng" dirty="0">
                <a:latin typeface="Helvetica" panose="020B0604020202020204" pitchFamily="34" charset="0"/>
                <a:cs typeface="Helvetica" panose="020B0604020202020204" pitchFamily="34" charset="0"/>
                <a:hlinkClick r:id="rId3"/>
              </a:rPr>
              <a:t>online e-mail alert</a:t>
            </a:r>
            <a:r>
              <a:rPr lang="en-US" sz="1900" dirty="0">
                <a:latin typeface="Helvetica" panose="020B0604020202020204" pitchFamily="34" charset="0"/>
                <a:cs typeface="Helvetica" panose="020B0604020202020204" pitchFamily="34" charset="0"/>
              </a:rPr>
              <a:t> </a:t>
            </a:r>
            <a:r>
              <a:rPr lang="en-US" sz="1900" dirty="0">
                <a:solidFill>
                  <a:srgbClr val="58585B"/>
                </a:solidFill>
                <a:latin typeface="Helvetica" panose="020B0604020202020204" pitchFamily="34" charset="0"/>
                <a:cs typeface="Helvetica" panose="020B0604020202020204" pitchFamily="34" charset="0"/>
              </a:rPr>
              <a:t>and urge them to take action today. </a:t>
            </a:r>
          </a:p>
          <a:p>
            <a:pPr lvl="0">
              <a:lnSpc>
                <a:spcPct val="114000"/>
              </a:lnSpc>
              <a:spcAft>
                <a:spcPts val="600"/>
              </a:spcAft>
            </a:pPr>
            <a:r>
              <a:rPr lang="en-US" sz="1900" b="1" dirty="0">
                <a:solidFill>
                  <a:srgbClr val="58585B"/>
                </a:solidFill>
                <a:latin typeface="Helvetica" panose="020B0604020202020204" pitchFamily="34" charset="0"/>
                <a:cs typeface="Helvetica" panose="020B0604020202020204" pitchFamily="34" charset="0"/>
              </a:rPr>
              <a:t>Call-in Day Next Tuesday. </a:t>
            </a:r>
            <a:r>
              <a:rPr lang="en-US" sz="1900" dirty="0">
                <a:solidFill>
                  <a:srgbClr val="58585B"/>
                </a:solidFill>
                <a:latin typeface="Helvetica" panose="020B0604020202020204" pitchFamily="34" charset="0"/>
                <a:cs typeface="Helvetica" panose="020B0604020202020204" pitchFamily="34" charset="0"/>
              </a:rPr>
              <a:t>RESULTS will do a call-in day next Tuesday, February 12 on housing issues while REAL Change Fellows are on Capitol Hill. We will send an alert that morning with the number to call and message to leave. Call and then forward the alert to your networks for them to call as well.</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61177"/>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dirty="0">
                <a:solidFill>
                  <a:srgbClr val="C00000"/>
                </a:solidFill>
                <a:latin typeface="Helvetica" panose="020B0604020202020204" pitchFamily="34" charset="0"/>
                <a:ea typeface="ＭＳ Ｐゴシック" charset="0"/>
                <a:cs typeface="Helvetica" panose="020B0604020202020204" pitchFamily="34" charset="0"/>
              </a:rPr>
              <a:t>Other Ways to Engage People</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68513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22</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457200" y="1670848"/>
            <a:ext cx="8229600" cy="3031407"/>
          </a:xfrm>
          <a:prstGeom prst="rect">
            <a:avLst/>
          </a:prstGeom>
        </p:spPr>
        <p:txBody>
          <a:bodyPr wrap="square">
            <a:spAutoFit/>
          </a:bodyPr>
          <a:lstStyle/>
          <a:p>
            <a:pPr marL="457200" lvl="2" indent="-457200">
              <a:lnSpc>
                <a:spcPct val="114000"/>
              </a:lnSpc>
              <a:spcAft>
                <a:spcPts val="18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What are your plans to get new people involved in your local group in 2019?</a:t>
            </a:r>
          </a:p>
          <a:p>
            <a:pPr marL="457200" lvl="2" indent="-45720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What are you looking forward to doing with RESULTS in 2019?</a:t>
            </a:r>
          </a:p>
          <a:p>
            <a:pPr marL="457200" lvl="2" indent="-457200">
              <a:lnSpc>
                <a:spcPct val="114000"/>
              </a:lnSpc>
              <a:spcAft>
                <a:spcPts val="600"/>
              </a:spcAft>
              <a:buFont typeface="+mj-lt"/>
              <a:buAutoNum type="arabicPeriod" startAt="3"/>
            </a:pPr>
            <a:endParaRPr lang="en-US" sz="2400" dirty="0">
              <a:solidFill>
                <a:srgbClr val="58585B"/>
              </a:solidFill>
              <a:latin typeface="Helvetica" panose="020B0604020202020204" pitchFamily="34" charset="0"/>
              <a:cs typeface="Helvetica" panose="020B0604020202020204" pitchFamily="34" charset="0"/>
              <a:hlinkClick r:id="rId2"/>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369888"/>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rgbClr val="C00000"/>
                </a:solidFill>
                <a:latin typeface="Helvetica" panose="020B0604020202020204" pitchFamily="34" charset="0"/>
                <a:ea typeface="ＭＳ Ｐゴシック" charset="0"/>
                <a:cs typeface="Helvetica" panose="020B0604020202020204" pitchFamily="34" charset="0"/>
              </a:rPr>
              <a:t>Coming Up in Open Shares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14254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23</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12737" y="1184514"/>
            <a:ext cx="8551043" cy="5331268"/>
          </a:xfrm>
          <a:prstGeom prst="rect">
            <a:avLst/>
          </a:prstGeom>
        </p:spPr>
        <p:txBody>
          <a:bodyPr wrap="square">
            <a:spAutoFit/>
          </a:bodyPr>
          <a:lstStyle/>
          <a:p>
            <a:pPr marL="457200" lvl="2" indent="-457200">
              <a:lnSpc>
                <a:spcPct val="114000"/>
              </a:lnSpc>
              <a:spcAft>
                <a:spcPts val="1800"/>
              </a:spcAft>
              <a:buFont typeface="Arial" panose="020B0604020202020204" pitchFamily="34" charset="0"/>
              <a:buChar char="•"/>
            </a:pPr>
            <a:r>
              <a:rPr lang="en-US" sz="2800" dirty="0">
                <a:solidFill>
                  <a:srgbClr val="58585B"/>
                </a:solidFill>
                <a:latin typeface="Helvetica" panose="020B0604020202020204" pitchFamily="34" charset="0"/>
                <a:cs typeface="Helvetica" panose="020B0604020202020204" pitchFamily="34" charset="0"/>
              </a:rPr>
              <a:t>How has your planning gone?</a:t>
            </a:r>
          </a:p>
          <a:p>
            <a:pPr marL="457200" lvl="2" indent="-457200">
              <a:lnSpc>
                <a:spcPct val="114000"/>
              </a:lnSpc>
              <a:spcAft>
                <a:spcPts val="1800"/>
              </a:spcAft>
              <a:buFont typeface="Arial" panose="020B0604020202020204" pitchFamily="34" charset="0"/>
              <a:buChar char="•"/>
            </a:pPr>
            <a:r>
              <a:rPr lang="en-US" sz="2800" dirty="0">
                <a:solidFill>
                  <a:srgbClr val="58585B"/>
                </a:solidFill>
                <a:latin typeface="Helvetica" panose="020B0604020202020204" pitchFamily="34" charset="0"/>
                <a:cs typeface="Helvetica" panose="020B0604020202020204" pitchFamily="34" charset="0"/>
              </a:rPr>
              <a:t>Thank you to everyone who has submitted plans so far this year</a:t>
            </a:r>
          </a:p>
          <a:p>
            <a:pPr marL="457200" lvl="2" indent="-457200">
              <a:lnSpc>
                <a:spcPct val="114000"/>
              </a:lnSpc>
              <a:spcAft>
                <a:spcPts val="1800"/>
              </a:spcAft>
              <a:buFont typeface="Arial" panose="020B0604020202020204" pitchFamily="34" charset="0"/>
              <a:buChar char="•"/>
            </a:pPr>
            <a:r>
              <a:rPr lang="en-US" sz="2800" dirty="0">
                <a:solidFill>
                  <a:srgbClr val="58585B"/>
                </a:solidFill>
                <a:latin typeface="Helvetica" panose="020B0604020202020204" pitchFamily="34" charset="0"/>
                <a:cs typeface="Helvetica" panose="020B0604020202020204" pitchFamily="34" charset="0"/>
              </a:rPr>
              <a:t>Your plans are key to making the Set the Agenda campaign a success</a:t>
            </a:r>
          </a:p>
          <a:p>
            <a:pPr marL="457200" lvl="2" indent="-457200">
              <a:lnSpc>
                <a:spcPct val="114000"/>
              </a:lnSpc>
              <a:spcAft>
                <a:spcPts val="1800"/>
              </a:spcAft>
              <a:buFont typeface="Arial" panose="020B0604020202020204" pitchFamily="34" charset="0"/>
              <a:buChar char="•"/>
            </a:pPr>
            <a:r>
              <a:rPr lang="en-US" sz="2800" dirty="0">
                <a:solidFill>
                  <a:srgbClr val="58585B"/>
                </a:solidFill>
                <a:latin typeface="Helvetica" panose="020B0604020202020204" pitchFamily="34" charset="0"/>
                <a:cs typeface="Helvetica" panose="020B0604020202020204" pitchFamily="34" charset="0"/>
              </a:rPr>
              <a:t>Submit them online at: </a:t>
            </a:r>
            <a:r>
              <a:rPr lang="en-US" sz="2800" dirty="0">
                <a:solidFill>
                  <a:srgbClr val="58585B"/>
                </a:solidFill>
                <a:latin typeface="Helvetica" panose="020B0604020202020204" pitchFamily="34" charset="0"/>
                <a:cs typeface="Helvetica" panose="020B0604020202020204" pitchFamily="34" charset="0"/>
                <a:hlinkClick r:id="rId2"/>
              </a:rPr>
              <a:t>https://results.org/volunteers/action-center/?vvsrc=%2fSurveys%2f4929%2fRespond</a:t>
            </a:r>
            <a:r>
              <a:rPr lang="en-US" sz="2800" dirty="0">
                <a:solidFill>
                  <a:srgbClr val="58585B"/>
                </a:solidFill>
                <a:latin typeface="Helvetica" panose="020B0604020202020204" pitchFamily="34" charset="0"/>
                <a:cs typeface="Helvetica" panose="020B0604020202020204" pitchFamily="34" charset="0"/>
              </a:rPr>
              <a:t> </a:t>
            </a:r>
          </a:p>
          <a:p>
            <a:pPr marL="457200" lvl="2" indent="-457200">
              <a:lnSpc>
                <a:spcPct val="114000"/>
              </a:lnSpc>
              <a:spcAft>
                <a:spcPts val="600"/>
              </a:spcAft>
              <a:buFont typeface="+mj-lt"/>
              <a:buAutoNum type="arabicPeriod" startAt="3"/>
            </a:pPr>
            <a:endParaRPr lang="en-US" sz="2400" dirty="0">
              <a:solidFill>
                <a:srgbClr val="58585B"/>
              </a:solidFill>
              <a:latin typeface="Helvetica" panose="020B0604020202020204" pitchFamily="34" charset="0"/>
              <a:cs typeface="Helvetica" panose="020B0604020202020204" pitchFamily="34" charset="0"/>
              <a:hlinkClick r:id="rId2"/>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369888"/>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rgbClr val="C00000"/>
                </a:solidFill>
                <a:latin typeface="Helvetica" panose="020B0604020202020204" pitchFamily="34" charset="0"/>
                <a:ea typeface="ＭＳ Ｐゴシック" charset="0"/>
                <a:cs typeface="Helvetica" panose="020B0604020202020204" pitchFamily="34" charset="0"/>
              </a:rPr>
              <a:t>2019 Leadership and Goals Planning</a:t>
            </a: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54801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24</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413331" y="897087"/>
            <a:ext cx="8532811" cy="5074851"/>
          </a:xfrm>
          <a:prstGeom prst="rect">
            <a:avLst/>
          </a:prstGeom>
        </p:spPr>
        <p:txBody>
          <a:bodyPr wrap="square">
            <a:spAutoFit/>
          </a:bodyPr>
          <a:lstStyle/>
          <a:p>
            <a:pPr>
              <a:lnSpc>
                <a:spcPct val="114000"/>
              </a:lnSpc>
              <a:spcAft>
                <a:spcPts val="1200"/>
              </a:spcAft>
            </a:pPr>
            <a:r>
              <a:rPr lang="en-US" sz="2200" b="1" dirty="0">
                <a:solidFill>
                  <a:srgbClr val="58585B"/>
                </a:solidFill>
                <a:latin typeface="Helvetica" panose="020B0604020202020204" pitchFamily="34" charset="0"/>
                <a:cs typeface="Helvetica" panose="020B0604020202020204" pitchFamily="34" charset="0"/>
              </a:rPr>
              <a:t>Set the Agenda</a:t>
            </a:r>
            <a:r>
              <a:rPr lang="en-US" sz="2200" dirty="0">
                <a:solidFill>
                  <a:srgbClr val="58585B"/>
                </a:solidFill>
                <a:latin typeface="Helvetica" panose="020B0604020202020204" pitchFamily="34" charset="0"/>
                <a:cs typeface="Helvetica" panose="020B0604020202020204" pitchFamily="34" charset="0"/>
              </a:rPr>
              <a:t> page: </a:t>
            </a:r>
            <a:r>
              <a:rPr lang="en-US" sz="2200" dirty="0">
                <a:solidFill>
                  <a:srgbClr val="58585B"/>
                </a:solidFill>
                <a:latin typeface="Helvetica" panose="020B0604020202020204" pitchFamily="34" charset="0"/>
                <a:cs typeface="Helvetica" panose="020B0604020202020204" pitchFamily="34" charset="0"/>
                <a:hlinkClick r:id="rId2"/>
              </a:rPr>
              <a:t>https://results.org/issues/set-the-agenda/</a:t>
            </a:r>
            <a:endParaRPr lang="en-US" sz="2200" dirty="0">
              <a:solidFill>
                <a:srgbClr val="58585B"/>
              </a:solidFill>
              <a:latin typeface="Helvetica" panose="020B0604020202020204" pitchFamily="34" charset="0"/>
              <a:cs typeface="Helvetica" panose="020B0604020202020204" pitchFamily="34" charset="0"/>
            </a:endParaRPr>
          </a:p>
          <a:p>
            <a:pPr>
              <a:lnSpc>
                <a:spcPct val="114000"/>
              </a:lnSpc>
              <a:spcAft>
                <a:spcPts val="1200"/>
              </a:spcAft>
            </a:pPr>
            <a:r>
              <a:rPr lang="en-US" sz="2200" b="1" dirty="0">
                <a:solidFill>
                  <a:srgbClr val="58585B"/>
                </a:solidFill>
                <a:latin typeface="Helvetica" panose="020B0604020202020204" pitchFamily="34" charset="0"/>
                <a:cs typeface="Helvetica" panose="020B0604020202020204" pitchFamily="34" charset="0"/>
              </a:rPr>
              <a:t>Lobbying Resources </a:t>
            </a:r>
            <a:r>
              <a:rPr lang="en-US" sz="2200" dirty="0">
                <a:solidFill>
                  <a:srgbClr val="58585B"/>
                </a:solidFill>
                <a:latin typeface="Helvetica" panose="020B0604020202020204" pitchFamily="34" charset="0"/>
                <a:cs typeface="Helvetica" panose="020B0604020202020204" pitchFamily="34" charset="0"/>
              </a:rPr>
              <a:t>page: </a:t>
            </a:r>
            <a:r>
              <a:rPr lang="en-US" sz="2200" dirty="0">
                <a:solidFill>
                  <a:srgbClr val="58585B"/>
                </a:solidFill>
                <a:latin typeface="Helvetica" panose="020B0604020202020204" pitchFamily="34" charset="0"/>
                <a:cs typeface="Helvetica" panose="020B0604020202020204" pitchFamily="34" charset="0"/>
                <a:hlinkClick r:id="rId3"/>
              </a:rPr>
              <a:t>https://results.org/volunteers/lobbying/</a:t>
            </a:r>
            <a:r>
              <a:rPr lang="en-US" sz="2200" dirty="0">
                <a:solidFill>
                  <a:srgbClr val="58585B"/>
                </a:solidFill>
                <a:latin typeface="Helvetica" panose="020B0604020202020204" pitchFamily="34" charset="0"/>
                <a:cs typeface="Helvetica" panose="020B0604020202020204" pitchFamily="34" charset="0"/>
              </a:rPr>
              <a:t> </a:t>
            </a:r>
          </a:p>
          <a:p>
            <a:pPr>
              <a:lnSpc>
                <a:spcPct val="114000"/>
              </a:lnSpc>
              <a:spcAft>
                <a:spcPts val="1200"/>
              </a:spcAft>
            </a:pPr>
            <a:r>
              <a:rPr lang="en-US" sz="2200" b="1" dirty="0">
                <a:solidFill>
                  <a:srgbClr val="58585B"/>
                </a:solidFill>
                <a:latin typeface="Helvetica" panose="020B0604020202020204" pitchFamily="34" charset="0"/>
                <a:cs typeface="Helvetica" panose="020B0604020202020204" pitchFamily="34" charset="0"/>
              </a:rPr>
              <a:t>Outreach and Planning </a:t>
            </a:r>
            <a:r>
              <a:rPr lang="en-US" sz="2200" dirty="0">
                <a:solidFill>
                  <a:srgbClr val="58585B"/>
                </a:solidFill>
                <a:latin typeface="Helvetica" panose="020B0604020202020204" pitchFamily="34" charset="0"/>
                <a:cs typeface="Helvetica" panose="020B0604020202020204" pitchFamily="34" charset="0"/>
              </a:rPr>
              <a:t>page</a:t>
            </a:r>
            <a:r>
              <a:rPr lang="en-US" sz="2200" b="1" dirty="0">
                <a:solidFill>
                  <a:srgbClr val="58585B"/>
                </a:solidFill>
                <a:latin typeface="Helvetica" panose="020B0604020202020204" pitchFamily="34" charset="0"/>
                <a:cs typeface="Helvetica" panose="020B0604020202020204" pitchFamily="34" charset="0"/>
              </a:rPr>
              <a:t>: </a:t>
            </a:r>
            <a:r>
              <a:rPr lang="en-US" sz="2200" dirty="0">
                <a:solidFill>
                  <a:srgbClr val="58585B"/>
                </a:solidFill>
                <a:latin typeface="Helvetica" panose="020B0604020202020204" pitchFamily="34" charset="0"/>
                <a:cs typeface="Helvetica" panose="020B0604020202020204" pitchFamily="34" charset="0"/>
                <a:hlinkClick r:id="rId4"/>
              </a:rPr>
              <a:t>https://results.org/volunteers/outreach-planning/</a:t>
            </a:r>
            <a:r>
              <a:rPr lang="en-US" sz="2200" dirty="0">
                <a:solidFill>
                  <a:srgbClr val="58585B"/>
                </a:solidFill>
                <a:latin typeface="Helvetica" panose="020B0604020202020204" pitchFamily="34" charset="0"/>
                <a:cs typeface="Helvetica" panose="020B0604020202020204" pitchFamily="34" charset="0"/>
              </a:rPr>
              <a:t> (look under “My group wants to make our plans”)</a:t>
            </a:r>
          </a:p>
          <a:p>
            <a:pPr marL="285750" indent="-285750">
              <a:lnSpc>
                <a:spcPct val="114000"/>
              </a:lnSpc>
              <a:spcAft>
                <a:spcPts val="1200"/>
              </a:spcAft>
              <a:buFont typeface="Arial" panose="020B0604020202020204" pitchFamily="34" charset="0"/>
              <a:buChar char="•"/>
            </a:pPr>
            <a:r>
              <a:rPr lang="en-US" sz="2200" b="1" dirty="0">
                <a:solidFill>
                  <a:srgbClr val="58585B"/>
                </a:solidFill>
                <a:latin typeface="Helvetica" panose="020B0604020202020204" pitchFamily="34" charset="0"/>
                <a:cs typeface="Helvetica" panose="020B0604020202020204" pitchFamily="34" charset="0"/>
              </a:rPr>
              <a:t>2019 Planning Guide: </a:t>
            </a:r>
            <a:r>
              <a:rPr lang="en-US" sz="2200" dirty="0">
                <a:solidFill>
                  <a:srgbClr val="58585B"/>
                </a:solidFill>
                <a:latin typeface="Helvetica" panose="020B0604020202020204" pitchFamily="34" charset="0"/>
                <a:cs typeface="Helvetica" panose="020B0604020202020204" pitchFamily="34" charset="0"/>
                <a:hlinkClick r:id="rId5"/>
              </a:rPr>
              <a:t>https://results.org/wp-content/uploads/RESULTS-2019-Planning-Guide-1.docx</a:t>
            </a:r>
            <a:endParaRPr lang="en-US" sz="2200" dirty="0">
              <a:solidFill>
                <a:srgbClr val="58585B"/>
              </a:solidFill>
              <a:latin typeface="Helvetica" panose="020B0604020202020204" pitchFamily="34" charset="0"/>
              <a:cs typeface="Helvetica" panose="020B0604020202020204" pitchFamily="34" charset="0"/>
            </a:endParaRPr>
          </a:p>
          <a:p>
            <a:pPr marL="285750" indent="-285750">
              <a:lnSpc>
                <a:spcPct val="114000"/>
              </a:lnSpc>
              <a:spcAft>
                <a:spcPts val="1200"/>
              </a:spcAft>
              <a:buFont typeface="Arial" panose="020B0604020202020204" pitchFamily="34" charset="0"/>
              <a:buChar char="•"/>
            </a:pPr>
            <a:r>
              <a:rPr lang="en-US" sz="2200" b="1" dirty="0">
                <a:solidFill>
                  <a:srgbClr val="58585B"/>
                </a:solidFill>
                <a:latin typeface="Helvetica" panose="020B0604020202020204" pitchFamily="34" charset="0"/>
                <a:cs typeface="Helvetica" panose="020B0604020202020204" pitchFamily="34" charset="0"/>
              </a:rPr>
              <a:t>2019 Plan Summary Form (online): </a:t>
            </a:r>
            <a:r>
              <a:rPr lang="en-US" sz="2200" dirty="0">
                <a:solidFill>
                  <a:srgbClr val="58585B"/>
                </a:solidFill>
                <a:latin typeface="Helvetica" panose="020B0604020202020204" pitchFamily="34" charset="0"/>
                <a:cs typeface="Helvetica" panose="020B0604020202020204" pitchFamily="34" charset="0"/>
                <a:hlinkClick r:id="rId6"/>
              </a:rPr>
              <a:t>https://results.org/volunteers/action-center/?vvsrc=%2fSurveys%2f4929%2fRespond</a:t>
            </a:r>
            <a:endParaRPr lang="en-US" sz="2200" dirty="0">
              <a:solidFill>
                <a:srgbClr val="58585B"/>
              </a:solidFill>
              <a:latin typeface="Helvetica" panose="020B0604020202020204" pitchFamily="34" charset="0"/>
              <a:cs typeface="Helvetica" panose="020B0604020202020204" pitchFamily="34" charset="0"/>
            </a:endParaRPr>
          </a:p>
          <a:p>
            <a:pPr marL="285750" indent="-285750">
              <a:lnSpc>
                <a:spcPct val="114000"/>
              </a:lnSpc>
              <a:spcAft>
                <a:spcPts val="1200"/>
              </a:spcAft>
              <a:buFont typeface="Arial" panose="020B0604020202020204" pitchFamily="34" charset="0"/>
              <a:buChar char="•"/>
            </a:pPr>
            <a:r>
              <a:rPr lang="en-US" sz="2200" dirty="0">
                <a:solidFill>
                  <a:srgbClr val="58585B"/>
                </a:solidFill>
                <a:latin typeface="Helvetica" panose="020B0604020202020204" pitchFamily="34" charset="0"/>
                <a:cs typeface="Helvetica" panose="020B0604020202020204" pitchFamily="34" charset="0"/>
              </a:rPr>
              <a:t>Please submit your plan ASAP</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413331" y="211450"/>
            <a:ext cx="8273469" cy="550552"/>
          </a:xfrm>
        </p:spPr>
        <p:txBody>
          <a:bodyPr>
            <a:noAutofit/>
          </a:bodyPr>
          <a:lstStyle/>
          <a:p>
            <a:pPr algn="l">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Resources</a:t>
            </a:r>
            <a:endParaRPr lang="en-US" sz="1600" dirty="0">
              <a:solidFill>
                <a:srgbClr val="58585B"/>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84850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25</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457200" y="1670848"/>
            <a:ext cx="8229600" cy="3031407"/>
          </a:xfrm>
          <a:prstGeom prst="rect">
            <a:avLst/>
          </a:prstGeom>
        </p:spPr>
        <p:txBody>
          <a:bodyPr wrap="square">
            <a:spAutoFit/>
          </a:bodyPr>
          <a:lstStyle/>
          <a:p>
            <a:pPr marL="457200" lvl="2" indent="-457200">
              <a:lnSpc>
                <a:spcPct val="114000"/>
              </a:lnSpc>
              <a:spcAft>
                <a:spcPts val="18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What are your plans to get new people involved in your local group in 2019?</a:t>
            </a:r>
          </a:p>
          <a:p>
            <a:pPr marL="457200" lvl="2" indent="-457200">
              <a:lnSpc>
                <a:spcPct val="114000"/>
              </a:lnSpc>
              <a:spcAft>
                <a:spcPts val="600"/>
              </a:spcAft>
              <a:buFont typeface="Arial" panose="020B0604020202020204" pitchFamily="34" charset="0"/>
              <a:buChar char="•"/>
            </a:pPr>
            <a:r>
              <a:rPr lang="en-US" sz="3200" dirty="0">
                <a:solidFill>
                  <a:srgbClr val="58585B"/>
                </a:solidFill>
                <a:latin typeface="Helvetica" panose="020B0604020202020204" pitchFamily="34" charset="0"/>
                <a:cs typeface="Helvetica" panose="020B0604020202020204" pitchFamily="34" charset="0"/>
              </a:rPr>
              <a:t>What are you looking forward to doing with RESULTS in 2019?</a:t>
            </a:r>
          </a:p>
          <a:p>
            <a:pPr marL="457200" lvl="2" indent="-457200">
              <a:lnSpc>
                <a:spcPct val="114000"/>
              </a:lnSpc>
              <a:spcAft>
                <a:spcPts val="600"/>
              </a:spcAft>
              <a:buFont typeface="+mj-lt"/>
              <a:buAutoNum type="arabicPeriod" startAt="3"/>
            </a:pPr>
            <a:endParaRPr lang="en-US" sz="2400" dirty="0">
              <a:solidFill>
                <a:srgbClr val="58585B"/>
              </a:solidFill>
              <a:latin typeface="Helvetica" panose="020B0604020202020204" pitchFamily="34" charset="0"/>
              <a:cs typeface="Helvetica" panose="020B0604020202020204" pitchFamily="34" charset="0"/>
              <a:hlinkClick r:id="rId2"/>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369888"/>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dirty="0">
                <a:solidFill>
                  <a:srgbClr val="C00000"/>
                </a:solidFill>
                <a:latin typeface="Helvetica" panose="020B0604020202020204" pitchFamily="34" charset="0"/>
                <a:ea typeface="ＭＳ Ｐゴシック" charset="0"/>
                <a:cs typeface="Helvetica" panose="020B0604020202020204" pitchFamily="34" charset="0"/>
              </a:rPr>
              <a:t>Open Shares Questions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98382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26</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12738" y="4592161"/>
            <a:ext cx="8592342" cy="1537537"/>
          </a:xfrm>
          <a:prstGeom prst="rect">
            <a:avLst/>
          </a:prstGeom>
        </p:spPr>
        <p:txBody>
          <a:bodyPr wrap="square">
            <a:spAutoFit/>
          </a:bodyPr>
          <a:lstStyle/>
          <a:p>
            <a:pPr algn="ctr">
              <a:lnSpc>
                <a:spcPct val="114000"/>
              </a:lnSpc>
              <a:spcAft>
                <a:spcPts val="600"/>
              </a:spcAft>
            </a:pPr>
            <a:r>
              <a:rPr lang="en-US" sz="2800" b="1" dirty="0">
                <a:solidFill>
                  <a:srgbClr val="58585B"/>
                </a:solidFill>
                <a:latin typeface="Helvetica" panose="020B0604020202020204" pitchFamily="34" charset="0"/>
                <a:cs typeface="Helvetica" panose="020B0604020202020204" pitchFamily="34" charset="0"/>
              </a:rPr>
              <a:t>Registration is now open at </a:t>
            </a:r>
            <a:r>
              <a:rPr lang="en-US" sz="2800" b="1" dirty="0">
                <a:solidFill>
                  <a:srgbClr val="58585B"/>
                </a:solidFill>
                <a:latin typeface="Helvetica" panose="020B0604020202020204" pitchFamily="34" charset="0"/>
                <a:cs typeface="Helvetica" panose="020B0604020202020204" pitchFamily="34" charset="0"/>
                <a:hlinkClick r:id="rId2"/>
              </a:rPr>
              <a:t>www.resultsconference.org</a:t>
            </a:r>
            <a:r>
              <a:rPr lang="en-US" sz="2800" b="1" dirty="0">
                <a:solidFill>
                  <a:srgbClr val="58585B"/>
                </a:solidFill>
                <a:latin typeface="Helvetica" panose="020B0604020202020204" pitchFamily="34" charset="0"/>
                <a:cs typeface="Helvetica" panose="020B0604020202020204" pitchFamily="34" charset="0"/>
              </a:rPr>
              <a:t>! </a:t>
            </a: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C3C48E3-BBA2-42A0-9716-B1FC59B3EEA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1259" y="1299566"/>
            <a:ext cx="8115300" cy="2867569"/>
          </a:xfrm>
          <a:prstGeom prst="rect">
            <a:avLst/>
          </a:prstGeom>
        </p:spPr>
      </p:pic>
      <p:sp>
        <p:nvSpPr>
          <p:cNvPr id="12" name="Rectangle 11">
            <a:extLst>
              <a:ext uri="{FF2B5EF4-FFF2-40B4-BE49-F238E27FC236}">
                <a16:creationId xmlns:a16="http://schemas.microsoft.com/office/drawing/2014/main" id="{BD7B6BCD-687A-487C-8D3C-57FCA6B4B9E6}"/>
              </a:ext>
            </a:extLst>
          </p:cNvPr>
          <p:cNvSpPr/>
          <p:nvPr/>
        </p:nvSpPr>
        <p:spPr>
          <a:xfrm>
            <a:off x="94458" y="253254"/>
            <a:ext cx="8592342" cy="1046312"/>
          </a:xfrm>
          <a:prstGeom prst="rect">
            <a:avLst/>
          </a:prstGeom>
        </p:spPr>
        <p:txBody>
          <a:bodyPr wrap="square">
            <a:spAutoFit/>
          </a:bodyPr>
          <a:lstStyle/>
          <a:p>
            <a:pPr algn="ctr">
              <a:lnSpc>
                <a:spcPct val="114000"/>
              </a:lnSpc>
              <a:spcAft>
                <a:spcPts val="600"/>
              </a:spcAft>
            </a:pPr>
            <a:r>
              <a:rPr lang="en-US" sz="2800" b="1" dirty="0">
                <a:solidFill>
                  <a:srgbClr val="B01F2D"/>
                </a:solidFill>
                <a:latin typeface="Helvetica" panose="020B0604020202020204" pitchFamily="34" charset="0"/>
                <a:cs typeface="Helvetica" panose="020B0604020202020204" pitchFamily="34" charset="0"/>
              </a:rPr>
              <a:t>We want to see YOU at the…</a:t>
            </a: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18403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27</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54014" y="684681"/>
            <a:ext cx="8532811" cy="6672211"/>
          </a:xfrm>
          <a:prstGeom prst="rect">
            <a:avLst/>
          </a:prstGeom>
        </p:spPr>
        <p:txBody>
          <a:bodyPr wrap="square">
            <a:spAutoFit/>
          </a:bodyPr>
          <a:lstStyle/>
          <a:p>
            <a:pPr>
              <a:lnSpc>
                <a:spcPct val="114000"/>
              </a:lnSpc>
              <a:spcAft>
                <a:spcPts val="600"/>
              </a:spcAft>
            </a:pPr>
            <a:r>
              <a:rPr lang="en-US" sz="1700" b="1" dirty="0">
                <a:solidFill>
                  <a:srgbClr val="58585B"/>
                </a:solidFill>
                <a:latin typeface="Helvetica" panose="020B0604020202020204" pitchFamily="34" charset="0"/>
                <a:cs typeface="Helvetica" panose="020B0604020202020204" pitchFamily="34" charset="0"/>
              </a:rPr>
              <a:t>Celebrate Black History Month. </a:t>
            </a:r>
            <a:r>
              <a:rPr lang="en-US" sz="1700" dirty="0">
                <a:solidFill>
                  <a:srgbClr val="58585B"/>
                </a:solidFill>
                <a:latin typeface="Helvetica" panose="020B0604020202020204" pitchFamily="34" charset="0"/>
                <a:cs typeface="Helvetica" panose="020B0604020202020204" pitchFamily="34" charset="0"/>
              </a:rPr>
              <a:t>Pursuant to our </a:t>
            </a:r>
            <a:r>
              <a:rPr lang="en-US" sz="1700" u="sng" dirty="0">
                <a:latin typeface="Helvetica" panose="020B0604020202020204" pitchFamily="34" charset="0"/>
                <a:cs typeface="Helvetica" panose="020B0604020202020204" pitchFamily="34" charset="0"/>
                <a:hlinkClick r:id="rId2"/>
              </a:rPr>
              <a:t>values</a:t>
            </a:r>
            <a:r>
              <a:rPr lang="en-US" sz="1700" dirty="0">
                <a:solidFill>
                  <a:srgbClr val="58585B"/>
                </a:solidFill>
                <a:latin typeface="Helvetica" panose="020B0604020202020204" pitchFamily="34" charset="0"/>
                <a:cs typeface="Helvetica" panose="020B0604020202020204" pitchFamily="34" charset="0"/>
              </a:rPr>
              <a:t>, RESULTS advocates to immerse ourselves in learning, discussion, and making community connections during Black History Month, such as:</a:t>
            </a:r>
          </a:p>
          <a:p>
            <a:pPr marL="285750" lvl="0"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Join Black History Month activities in your community.</a:t>
            </a:r>
          </a:p>
          <a:p>
            <a:pPr marL="285750" lvl="0"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Read </a:t>
            </a:r>
            <a:r>
              <a:rPr lang="en-US" sz="1700" u="sng" dirty="0">
                <a:latin typeface="Helvetica" panose="020B0604020202020204" pitchFamily="34" charset="0"/>
                <a:cs typeface="Helvetica" panose="020B0604020202020204" pitchFamily="34" charset="0"/>
                <a:hlinkClick r:id="rId3"/>
              </a:rPr>
              <a:t>our Black History Month resource list</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 pick out a movie, video, article, or book to use in discussion with your RESULTS group and/or community.</a:t>
            </a:r>
          </a:p>
          <a:p>
            <a:pPr marL="285750" lvl="0"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Join RESULTS Regional Coordinator Rachel Azanleko-Akouete for a discussion centered on three short videos: </a:t>
            </a:r>
            <a:r>
              <a:rPr lang="en-US" sz="1700" u="sng" dirty="0">
                <a:latin typeface="Helvetica" panose="020B0604020202020204" pitchFamily="34" charset="0"/>
                <a:cs typeface="Helvetica" panose="020B0604020202020204" pitchFamily="34" charset="0"/>
                <a:hlinkClick r:id="rId4"/>
              </a:rPr>
              <a:t>What does my headscarf mean to you?</a:t>
            </a:r>
            <a:r>
              <a:rPr lang="en-US" sz="1700" dirty="0">
                <a:solidFill>
                  <a:srgbClr val="58585B"/>
                </a:solidFill>
                <a:latin typeface="Helvetica" panose="020B0604020202020204" pitchFamily="34" charset="0"/>
                <a:cs typeface="Helvetica" panose="020B0604020202020204" pitchFamily="34" charset="0"/>
              </a:rPr>
              <a:t>,</a:t>
            </a:r>
            <a:r>
              <a:rPr lang="en-US" sz="1700" dirty="0">
                <a:latin typeface="Helvetica" panose="020B0604020202020204" pitchFamily="34" charset="0"/>
                <a:cs typeface="Helvetica" panose="020B0604020202020204" pitchFamily="34" charset="0"/>
              </a:rPr>
              <a:t> </a:t>
            </a:r>
            <a:r>
              <a:rPr lang="en-US" sz="1700" u="sng" dirty="0">
                <a:latin typeface="Helvetica" panose="020B0604020202020204" pitchFamily="34" charset="0"/>
                <a:cs typeface="Helvetica" panose="020B0604020202020204" pitchFamily="34" charset="0"/>
                <a:hlinkClick r:id="rId5"/>
              </a:rPr>
              <a:t>Place Matters</a:t>
            </a:r>
            <a:r>
              <a:rPr lang="en-US" sz="1700" dirty="0">
                <a:solidFill>
                  <a:srgbClr val="58585B"/>
                </a:solidFill>
                <a:latin typeface="Helvetica" panose="020B0604020202020204" pitchFamily="34" charset="0"/>
                <a:cs typeface="Helvetica" panose="020B0604020202020204" pitchFamily="34" charset="0"/>
              </a:rPr>
              <a:t>, and</a:t>
            </a:r>
            <a:r>
              <a:rPr lang="en-US" sz="1700" dirty="0">
                <a:latin typeface="Helvetica" panose="020B0604020202020204" pitchFamily="34" charset="0"/>
                <a:cs typeface="Helvetica" panose="020B0604020202020204" pitchFamily="34" charset="0"/>
              </a:rPr>
              <a:t> </a:t>
            </a:r>
            <a:r>
              <a:rPr lang="en-US" sz="1700" u="sng" dirty="0">
                <a:latin typeface="Helvetica" panose="020B0604020202020204" pitchFamily="34" charset="0"/>
                <a:cs typeface="Helvetica" panose="020B0604020202020204" pitchFamily="34" charset="0"/>
                <a:hlinkClick r:id="rId5"/>
              </a:rPr>
              <a:t>The danger of a single story</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The webinar is </a:t>
            </a:r>
            <a:r>
              <a:rPr lang="en-US" sz="1700" b="1" dirty="0">
                <a:solidFill>
                  <a:srgbClr val="58585B"/>
                </a:solidFill>
                <a:latin typeface="Helvetica" panose="020B0604020202020204" pitchFamily="34" charset="0"/>
                <a:cs typeface="Helvetica" panose="020B0604020202020204" pitchFamily="34" charset="0"/>
              </a:rPr>
              <a:t>Tuesday, February 26 at 1:00 pm ET</a:t>
            </a:r>
            <a:r>
              <a:rPr lang="en-US" sz="1700" dirty="0">
                <a:solidFill>
                  <a:srgbClr val="58585B"/>
                </a:solidFill>
                <a:latin typeface="Helvetica" panose="020B0604020202020204" pitchFamily="34" charset="0"/>
                <a:cs typeface="Helvetica" panose="020B0604020202020204" pitchFamily="34" charset="0"/>
              </a:rPr>
              <a:t>. Join via Zoom: </a:t>
            </a:r>
            <a:r>
              <a:rPr lang="en-US" sz="1700" u="sng" dirty="0">
                <a:latin typeface="Helvetica" panose="020B0604020202020204" pitchFamily="34" charset="0"/>
                <a:cs typeface="Helvetica" panose="020B0604020202020204" pitchFamily="34" charset="0"/>
                <a:hlinkClick r:id="rId6"/>
              </a:rPr>
              <a:t>https://results.zoom.us/j/398056270</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or dial either (669) 900-6833 or (929) 436-2866, ID:398 056 270. </a:t>
            </a:r>
          </a:p>
          <a:p>
            <a:pPr marL="285750" lvl="0"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Join RESULTS Director of U.S. Poverty Campaigns Meredith Dodson for a discussion of the book, </a:t>
            </a:r>
            <a:r>
              <a:rPr lang="en-US" sz="1700" i="1" u="sng" dirty="0">
                <a:latin typeface="Helvetica" panose="020B0604020202020204" pitchFamily="34" charset="0"/>
                <a:cs typeface="Helvetica" panose="020B0604020202020204" pitchFamily="34" charset="0"/>
                <a:hlinkClick r:id="rId7"/>
              </a:rPr>
              <a:t>Between the World and Me</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by Ta-Nehisi Coates on </a:t>
            </a:r>
            <a:r>
              <a:rPr lang="en-US" sz="1700" b="1" dirty="0">
                <a:solidFill>
                  <a:srgbClr val="58585B"/>
                </a:solidFill>
                <a:latin typeface="Helvetica" panose="020B0604020202020204" pitchFamily="34" charset="0"/>
                <a:cs typeface="Helvetica" panose="020B0604020202020204" pitchFamily="34" charset="0"/>
              </a:rPr>
              <a:t>Thursday, February 28 at 2:00 pm ET</a:t>
            </a:r>
            <a:r>
              <a:rPr lang="en-US" sz="1700" dirty="0">
                <a:solidFill>
                  <a:srgbClr val="58585B"/>
                </a:solidFill>
                <a:latin typeface="Helvetica" panose="020B0604020202020204" pitchFamily="34" charset="0"/>
                <a:cs typeface="Helvetica" panose="020B0604020202020204" pitchFamily="34" charset="0"/>
              </a:rPr>
              <a:t>. Join via Zoom:</a:t>
            </a:r>
            <a:r>
              <a:rPr lang="en-US" sz="1700" dirty="0">
                <a:latin typeface="Helvetica" panose="020B0604020202020204" pitchFamily="34" charset="0"/>
                <a:cs typeface="Helvetica" panose="020B0604020202020204" pitchFamily="34" charset="0"/>
              </a:rPr>
              <a:t> </a:t>
            </a:r>
            <a:r>
              <a:rPr lang="en-US" sz="1700" u="sng" dirty="0">
                <a:latin typeface="Helvetica" panose="020B0604020202020204" pitchFamily="34" charset="0"/>
                <a:cs typeface="Helvetica" panose="020B0604020202020204" pitchFamily="34" charset="0"/>
                <a:hlinkClick r:id="rId6"/>
              </a:rPr>
              <a:t>https://results.zoom.us/j/398056270</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or dial either (669) 900-6833 or (929) 436-2866, ID:398 056 270. </a:t>
            </a:r>
          </a:p>
          <a:p>
            <a:pPr marL="0" lvl="1">
              <a:lnSpc>
                <a:spcPct val="114000"/>
              </a:lnSpc>
              <a:spcAft>
                <a:spcPts val="600"/>
              </a:spcAft>
            </a:pPr>
            <a:endParaRPr lang="en-US" sz="22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endParaRP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354015" y="134129"/>
            <a:ext cx="7211743" cy="550552"/>
          </a:xfrm>
        </p:spPr>
        <p:txBody>
          <a:bodyPr>
            <a:noAutofit/>
          </a:bodyPr>
          <a:lstStyle/>
          <a:p>
            <a:pPr algn="l">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Announcements</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26543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28</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54014" y="684681"/>
            <a:ext cx="8532811" cy="7131889"/>
          </a:xfrm>
          <a:prstGeom prst="rect">
            <a:avLst/>
          </a:prstGeom>
        </p:spPr>
        <p:txBody>
          <a:bodyPr wrap="square">
            <a:spAutoFit/>
          </a:bodyPr>
          <a:lstStyle/>
          <a:p>
            <a:pPr marL="0" lvl="1">
              <a:lnSpc>
                <a:spcPct val="114000"/>
              </a:lnSpc>
              <a:spcAft>
                <a:spcPts val="1200"/>
              </a:spcAft>
            </a:pPr>
            <a:r>
              <a:rPr lang="x-none"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RESULTS New Advocate Orientation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February 7</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(8:30pm ET),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February 12 </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(12:00pm ET),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February 20 </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(8:30pm ET), and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March 7</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(8:30pm ET).</a:t>
            </a:r>
            <a:r>
              <a:rPr lang="x-none"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Get started </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at: </a:t>
            </a:r>
            <a:r>
              <a:rPr lang="en-US" sz="1700" u="sng" dirty="0">
                <a:solidFill>
                  <a:srgbClr val="58585B"/>
                </a:solidFill>
                <a:latin typeface="Helvetica" panose="020B0604020202020204" pitchFamily="34" charset="0"/>
                <a:ea typeface="Arial Unicode MS" panose="020B0604020202020204" pitchFamily="34" charset="-128"/>
                <a:cs typeface="Helvetica" panose="020B0604020202020204" pitchFamily="34" charset="0"/>
                <a:hlinkClick r:id="rId2"/>
              </a:rPr>
              <a:t>https://results.salsalabs.org/volunteer/index.html</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a:t>
            </a:r>
          </a:p>
          <a:p>
            <a:pPr marL="0" lvl="1">
              <a:lnSpc>
                <a:spcPct val="114000"/>
              </a:lnSpc>
              <a:spcAft>
                <a:spcPts val="1200"/>
              </a:spcAft>
            </a:pPr>
            <a:r>
              <a:rPr lang="x-none"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RESULTS Action Network Community of Practice webinar, Wednesday,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February 6 </a:t>
            </a:r>
            <a:r>
              <a:rPr lang="x-none"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at 8:00pm ET.</a:t>
            </a:r>
            <a:r>
              <a:rPr lang="x-none"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To join, log in: </a:t>
            </a:r>
            <a:r>
              <a:rPr lang="x-none" sz="1700" u="sng" dirty="0">
                <a:solidFill>
                  <a:srgbClr val="58585B"/>
                </a:solidFill>
                <a:latin typeface="Helvetica" panose="020B0604020202020204" pitchFamily="34" charset="0"/>
                <a:ea typeface="Arial Unicode MS" panose="020B0604020202020204" pitchFamily="34" charset="-128"/>
                <a:cs typeface="Helvetica" panose="020B0604020202020204" pitchFamily="34" charset="0"/>
                <a:hlinkClick r:id="rId3"/>
              </a:rPr>
              <a:t>https://results.zoom.us/j/427674133</a:t>
            </a:r>
            <a:r>
              <a:rPr lang="x-none"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or dial in: 669-900-6833, Meeting ID: 427 674 133.</a:t>
            </a:r>
            <a:endPar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endParaRPr>
          </a:p>
          <a:p>
            <a:pPr>
              <a:lnSpc>
                <a:spcPct val="115000"/>
              </a:lnSpc>
              <a:spcBef>
                <a:spcPts val="100"/>
              </a:spcBef>
              <a:spcAft>
                <a:spcPts val="600"/>
              </a:spcAft>
            </a:pPr>
            <a:r>
              <a:rPr lang="x-none"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U.S. Poverty Free Agents Calls, Tuesday, </a:t>
            </a: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February 19 </a:t>
            </a:r>
            <a:r>
              <a:rPr lang="x-none"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at 1:00 pm and 8:00 pm ET. </a:t>
            </a:r>
            <a:r>
              <a:rPr lang="x-none"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Join at: </a:t>
            </a:r>
            <a:r>
              <a:rPr lang="x-none" sz="1700" u="sng" dirty="0">
                <a:solidFill>
                  <a:srgbClr val="58585B"/>
                </a:solidFill>
                <a:latin typeface="Helvetica" panose="020B0604020202020204" pitchFamily="34" charset="0"/>
                <a:ea typeface="Arial Unicode MS" panose="020B0604020202020204" pitchFamily="34" charset="-128"/>
                <a:cs typeface="Helvetica" panose="020B0604020202020204" pitchFamily="34" charset="0"/>
                <a:hlinkClick r:id="rId4"/>
              </a:rPr>
              <a:t>https://results.zoom.us/j/324294681</a:t>
            </a:r>
            <a:r>
              <a:rPr lang="x-none"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or dial by phone at (929) 436-2866 or (669) 900-6833, Meeting ID: 324 294 681.</a:t>
            </a:r>
            <a:endPar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endParaRPr>
          </a:p>
          <a:p>
            <a:pPr>
              <a:lnSpc>
                <a:spcPct val="115000"/>
              </a:lnSpc>
              <a:spcBef>
                <a:spcPts val="100"/>
              </a:spcBef>
              <a:spcAft>
                <a:spcPts val="600"/>
              </a:spcAft>
            </a:pPr>
            <a:r>
              <a:rPr lang="en-US" sz="1700" b="1" dirty="0">
                <a:solidFill>
                  <a:srgbClr val="58585B"/>
                </a:solidFill>
                <a:latin typeface="Helvetica" panose="020B0604020202020204" pitchFamily="34" charset="0"/>
                <a:cs typeface="Helvetica" panose="020B0604020202020204" pitchFamily="34" charset="0"/>
              </a:rPr>
              <a:t>Thursday, February 21: </a:t>
            </a:r>
            <a:r>
              <a:rPr lang="en-US" sz="1700" b="1" i="1" dirty="0">
                <a:solidFill>
                  <a:srgbClr val="58585B"/>
                </a:solidFill>
                <a:latin typeface="Helvetica" panose="020B0604020202020204" pitchFamily="34" charset="0"/>
                <a:cs typeface="Helvetica" panose="020B0604020202020204" pitchFamily="34" charset="0"/>
              </a:rPr>
              <a:t>Quiet Leadership</a:t>
            </a:r>
            <a:r>
              <a:rPr lang="en-US" sz="1700" b="1" dirty="0">
                <a:solidFill>
                  <a:srgbClr val="58585B"/>
                </a:solidFill>
                <a:latin typeface="Helvetica" panose="020B0604020202020204" pitchFamily="34" charset="0"/>
                <a:cs typeface="Helvetica" panose="020B0604020202020204" pitchFamily="34" charset="0"/>
              </a:rPr>
              <a:t> Book Club, 9:00 pm ET.</a:t>
            </a:r>
            <a:r>
              <a:rPr lang="en-US" sz="1700" dirty="0">
                <a:solidFill>
                  <a:srgbClr val="58585B"/>
                </a:solidFill>
                <a:latin typeface="Helvetica" panose="020B0604020202020204" pitchFamily="34" charset="0"/>
                <a:cs typeface="Helvetica" panose="020B0604020202020204" pitchFamily="34" charset="0"/>
              </a:rPr>
              <a:t> To join, go to </a:t>
            </a:r>
            <a:r>
              <a:rPr lang="en-US" sz="1700" u="sng" dirty="0">
                <a:latin typeface="Helvetica" panose="020B0604020202020204" pitchFamily="34" charset="0"/>
                <a:cs typeface="Helvetica" panose="020B0604020202020204" pitchFamily="34" charset="0"/>
                <a:hlinkClick r:id="rId5"/>
              </a:rPr>
              <a:t>https://results.zoom.us/j/482992263</a:t>
            </a:r>
            <a:r>
              <a:rPr lang="en-US" sz="1700" dirty="0">
                <a:solidFill>
                  <a:srgbClr val="58585B"/>
                </a:solidFill>
                <a:latin typeface="Helvetica" panose="020B0604020202020204" pitchFamily="34" charset="0"/>
                <a:cs typeface="Helvetica" panose="020B0604020202020204" pitchFamily="34" charset="0"/>
              </a:rPr>
              <a:t>.</a:t>
            </a:r>
            <a:r>
              <a:rPr lang="en-US" sz="1700" dirty="0">
                <a:latin typeface="Helvetica" panose="020B0604020202020204" pitchFamily="34" charset="0"/>
                <a:cs typeface="Helvetica" panose="020B0604020202020204" pitchFamily="34" charset="0"/>
              </a:rPr>
              <a:t> </a:t>
            </a:r>
            <a:r>
              <a:rPr lang="en-US" sz="1700" dirty="0">
                <a:solidFill>
                  <a:srgbClr val="58585B"/>
                </a:solidFill>
                <a:latin typeface="Helvetica" panose="020B0604020202020204" pitchFamily="34" charset="0"/>
                <a:cs typeface="Helvetica" panose="020B0604020202020204" pitchFamily="34" charset="0"/>
              </a:rPr>
              <a:t>You can also join by phone at (929) 436-2866 or (669) 900-6833, meeting ID 482 992 263.</a:t>
            </a:r>
          </a:p>
          <a:p>
            <a:pPr marR="0" lvl="0">
              <a:lnSpc>
                <a:spcPct val="115000"/>
              </a:lnSpc>
              <a:spcBef>
                <a:spcPts val="100"/>
              </a:spcBef>
              <a:spcAft>
                <a:spcPts val="600"/>
              </a:spcAft>
            </a:pPr>
            <a:r>
              <a:rPr lang="en-US" sz="1700" b="1"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RESULTS International Conference</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July 13-16, 2019. Learn more at </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hlinkClick r:id="rId6"/>
              </a:rPr>
              <a:t>www.resultsconference.org</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 </a:t>
            </a:r>
          </a:p>
          <a:p>
            <a:pPr marR="0" lvl="0">
              <a:lnSpc>
                <a:spcPct val="115000"/>
              </a:lnSpc>
              <a:spcBef>
                <a:spcPts val="100"/>
              </a:spcBef>
              <a:spcAft>
                <a:spcPts val="600"/>
              </a:spcAft>
            </a:pP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Find these and other events on our </a:t>
            </a:r>
            <a:r>
              <a:rPr lang="en-US" sz="1700" b="1" u="sng" dirty="0">
                <a:solidFill>
                  <a:srgbClr val="58585B"/>
                </a:solidFill>
                <a:latin typeface="Helvetica" panose="020B0604020202020204" pitchFamily="34" charset="0"/>
                <a:ea typeface="Arial Unicode MS" panose="020B0604020202020204" pitchFamily="34" charset="-128"/>
                <a:cs typeface="Helvetica" panose="020B0604020202020204" pitchFamily="34" charset="0"/>
                <a:hlinkClick r:id="rId7"/>
              </a:rPr>
              <a:t>Event Calendar</a:t>
            </a:r>
            <a:r>
              <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rPr>
              <a:t>.</a:t>
            </a:r>
          </a:p>
          <a:p>
            <a:pPr marL="0" lvl="1">
              <a:lnSpc>
                <a:spcPct val="114000"/>
              </a:lnSpc>
              <a:spcAft>
                <a:spcPts val="1200"/>
              </a:spcAft>
            </a:pPr>
            <a:endParaRPr lang="en-US" sz="17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endParaRPr>
          </a:p>
          <a:p>
            <a:pPr marL="0" lvl="1">
              <a:lnSpc>
                <a:spcPct val="114000"/>
              </a:lnSpc>
              <a:spcAft>
                <a:spcPts val="600"/>
              </a:spcAft>
            </a:pPr>
            <a:endParaRPr lang="en-US" sz="2200" dirty="0">
              <a:solidFill>
                <a:srgbClr val="58585B"/>
              </a:solidFill>
              <a:latin typeface="Helvetica" panose="020B0604020202020204" pitchFamily="34" charset="0"/>
              <a:ea typeface="Arial Unicode MS" panose="020B0604020202020204" pitchFamily="34" charset="-128"/>
              <a:cs typeface="Helvetica" panose="020B0604020202020204" pitchFamily="34" charset="0"/>
            </a:endParaRP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a:p>
            <a:pPr marL="0" lvl="1">
              <a:lnSpc>
                <a:spcPct val="114000"/>
              </a:lnSpc>
              <a:spcAft>
                <a:spcPts val="1200"/>
              </a:spcAft>
            </a:pPr>
            <a:endParaRPr lang="en-US" sz="2400" dirty="0">
              <a:solidFill>
                <a:srgbClr val="58585B"/>
              </a:solidFill>
              <a:latin typeface="Helvetica" panose="020B0604020202020204" pitchFamily="34" charset="0"/>
              <a:cs typeface="Helvetica" panose="020B0604020202020204" pitchFamily="34" charset="0"/>
            </a:endParaRP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354015" y="134129"/>
            <a:ext cx="7211743" cy="550552"/>
          </a:xfrm>
        </p:spPr>
        <p:txBody>
          <a:bodyPr>
            <a:noAutofit/>
          </a:bodyPr>
          <a:lstStyle/>
          <a:p>
            <a:pPr algn="l">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Announcements</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26087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29</a:t>
            </a:fld>
            <a:endParaRPr lang="en-US" altLang="en-US" sz="1800" dirty="0"/>
          </a:p>
        </p:txBody>
      </p:sp>
      <p:sp>
        <p:nvSpPr>
          <p:cNvPr id="10" name="Rectangle 9">
            <a:extLst>
              <a:ext uri="{FF2B5EF4-FFF2-40B4-BE49-F238E27FC236}">
                <a16:creationId xmlns:a16="http://schemas.microsoft.com/office/drawing/2014/main" id="{D368DF2C-8812-44AF-B1F5-94977B4C8BBE}"/>
              </a:ext>
            </a:extLst>
          </p:cNvPr>
          <p:cNvSpPr/>
          <p:nvPr/>
        </p:nvSpPr>
        <p:spPr>
          <a:xfrm>
            <a:off x="457200" y="579053"/>
            <a:ext cx="8229600" cy="4626138"/>
          </a:xfrm>
          <a:prstGeom prst="rect">
            <a:avLst/>
          </a:prstGeom>
        </p:spPr>
        <p:txBody>
          <a:bodyPr wrap="square">
            <a:spAutoFit/>
          </a:bodyPr>
          <a:lstStyle/>
          <a:p>
            <a:pPr algn="ctr">
              <a:lnSpc>
                <a:spcPct val="114000"/>
              </a:lnSpc>
              <a:spcAft>
                <a:spcPts val="1200"/>
              </a:spcAft>
            </a:pPr>
            <a:r>
              <a:rPr lang="en-US" sz="3600" dirty="0">
                <a:solidFill>
                  <a:srgbClr val="58585B"/>
                </a:solidFill>
                <a:latin typeface="Helvetica" panose="020B0604020202020204" pitchFamily="34" charset="0"/>
                <a:cs typeface="Helvetica" panose="020B0604020202020204" pitchFamily="34" charset="0"/>
              </a:rPr>
              <a:t>Thank you for being on tonight’s webinar! </a:t>
            </a:r>
          </a:p>
          <a:p>
            <a:pPr algn="ctr">
              <a:lnSpc>
                <a:spcPct val="114000"/>
              </a:lnSpc>
            </a:pPr>
            <a:r>
              <a:rPr lang="en-US" sz="3200" dirty="0">
                <a:solidFill>
                  <a:srgbClr val="58585B"/>
                </a:solidFill>
                <a:latin typeface="Helvetica" panose="020B0604020202020204" pitchFamily="34" charset="0"/>
                <a:cs typeface="Helvetica" panose="020B0604020202020204" pitchFamily="34" charset="0"/>
              </a:rPr>
              <a:t>The next </a:t>
            </a:r>
            <a:r>
              <a:rPr lang="en-US" sz="3200" b="1" dirty="0">
                <a:solidFill>
                  <a:srgbClr val="58585B"/>
                </a:solidFill>
                <a:latin typeface="Helvetica" panose="020B0604020202020204" pitchFamily="34" charset="0"/>
                <a:cs typeface="Helvetica" panose="020B0604020202020204" pitchFamily="34" charset="0"/>
              </a:rPr>
              <a:t>U.S. Poverty National Webinar</a:t>
            </a:r>
            <a:r>
              <a:rPr lang="en-US" sz="3200" dirty="0">
                <a:solidFill>
                  <a:srgbClr val="58585B"/>
                </a:solidFill>
                <a:latin typeface="Helvetica" panose="020B0604020202020204" pitchFamily="34" charset="0"/>
                <a:cs typeface="Helvetica" panose="020B0604020202020204" pitchFamily="34" charset="0"/>
              </a:rPr>
              <a:t> is </a:t>
            </a:r>
          </a:p>
          <a:p>
            <a:pPr algn="ctr">
              <a:lnSpc>
                <a:spcPct val="114000"/>
              </a:lnSpc>
            </a:pPr>
            <a:r>
              <a:rPr lang="en-US" sz="3200" b="1" dirty="0">
                <a:solidFill>
                  <a:srgbClr val="B01F2D"/>
                </a:solidFill>
                <a:latin typeface="Helvetica" panose="020B0604020202020204" pitchFamily="34" charset="0"/>
                <a:cs typeface="Helvetica" panose="020B0604020202020204" pitchFamily="34" charset="0"/>
              </a:rPr>
              <a:t>Tuesday, March 5 at 8:00pm ET</a:t>
            </a:r>
            <a:r>
              <a:rPr lang="en-US" sz="3200" b="1" dirty="0">
                <a:solidFill>
                  <a:srgbClr val="58585B"/>
                </a:solidFill>
                <a:latin typeface="Helvetica" panose="020B0604020202020204" pitchFamily="34" charset="0"/>
                <a:cs typeface="Helvetica" panose="020B0604020202020204" pitchFamily="34" charset="0"/>
              </a:rPr>
              <a:t>. </a:t>
            </a:r>
          </a:p>
          <a:p>
            <a:pPr algn="ctr">
              <a:lnSpc>
                <a:spcPct val="114000"/>
              </a:lnSpc>
            </a:pPr>
            <a:endParaRPr lang="en-US" sz="3200" b="1" dirty="0">
              <a:solidFill>
                <a:srgbClr val="58585B"/>
              </a:solidFill>
              <a:latin typeface="Helvetica" panose="020B0604020202020204" pitchFamily="34" charset="0"/>
              <a:cs typeface="Helvetica" panose="020B0604020202020204" pitchFamily="34" charset="0"/>
            </a:endParaRPr>
          </a:p>
          <a:p>
            <a:pPr marL="0" lvl="1" algn="ctr">
              <a:lnSpc>
                <a:spcPct val="114000"/>
              </a:lnSpc>
            </a:pPr>
            <a:r>
              <a:rPr lang="en-US" sz="2800" dirty="0">
                <a:solidFill>
                  <a:srgbClr val="58585B"/>
                </a:solidFill>
                <a:latin typeface="Helvetica" panose="020B0604020202020204" pitchFamily="34" charset="0"/>
                <a:cs typeface="Helvetica" panose="020B0604020202020204" pitchFamily="34" charset="0"/>
              </a:rPr>
              <a:t>All RESULTS offices will be closed </a:t>
            </a:r>
          </a:p>
          <a:p>
            <a:pPr marL="0" lvl="1" algn="ctr">
              <a:lnSpc>
                <a:spcPct val="114000"/>
              </a:lnSpc>
              <a:spcAft>
                <a:spcPts val="1200"/>
              </a:spcAft>
            </a:pPr>
            <a:r>
              <a:rPr lang="en-US" sz="2800" dirty="0">
                <a:solidFill>
                  <a:srgbClr val="58585B"/>
                </a:solidFill>
                <a:latin typeface="Helvetica" panose="020B0604020202020204" pitchFamily="34" charset="0"/>
                <a:cs typeface="Helvetica" panose="020B0604020202020204" pitchFamily="34" charset="0"/>
              </a:rPr>
              <a:t>Monday, February 18 for the Presidents’ Day holiday.</a:t>
            </a:r>
          </a:p>
        </p:txBody>
      </p:sp>
      <p:sp>
        <p:nvSpPr>
          <p:cNvPr id="11" name="Rectangle 4">
            <a:extLst>
              <a:ext uri="{FF2B5EF4-FFF2-40B4-BE49-F238E27FC236}">
                <a16:creationId xmlns:a16="http://schemas.microsoft.com/office/drawing/2014/main" id="{77782E6E-A433-49F8-AAC4-0BB92C220321}"/>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Tree>
    <p:extLst>
      <p:ext uri="{BB962C8B-B14F-4D97-AF65-F5344CB8AC3E}">
        <p14:creationId xmlns:p14="http://schemas.microsoft.com/office/powerpoint/2010/main" val="385506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3</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2400300" y="94612"/>
            <a:ext cx="4343399" cy="41784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rgbClr val="C00000"/>
                </a:solidFill>
                <a:latin typeface="Helvetica" panose="020B0604020202020204" pitchFamily="34" charset="0"/>
                <a:ea typeface="ＭＳ Ｐゴシック" charset="0"/>
                <a:cs typeface="Helvetica" panose="020B0604020202020204" pitchFamily="34" charset="0"/>
              </a:rPr>
              <a:t>Qiana’s Remarks</a:t>
            </a:r>
            <a:endParaRPr lang="en-US" sz="2400" dirty="0">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95EB3A35-8D75-49DE-9078-2148D892BAF0}"/>
              </a:ext>
            </a:extLst>
          </p:cNvPr>
          <p:cNvSpPr txBox="1"/>
          <p:nvPr/>
        </p:nvSpPr>
        <p:spPr>
          <a:xfrm>
            <a:off x="457200" y="512452"/>
            <a:ext cx="8486775" cy="5624040"/>
          </a:xfrm>
          <a:prstGeom prst="rect">
            <a:avLst/>
          </a:prstGeom>
          <a:noFill/>
        </p:spPr>
        <p:txBody>
          <a:bodyPr wrap="square" rtlCol="0">
            <a:spAutoFit/>
          </a:bodyPr>
          <a:lstStyle/>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Welcome to the RESULTS U.S. Poverty National Webinar. We are so glad you could be with us this evening. My name is Qiana Torregano and I am a RESULTS volunteer from New Orleans, Louisiana, Grassroots Board member elected last summer, and one of the Experts on Poverty. On tonight’s webinar, we are excited to have Tralonne Shorter as our guest speaker, who will share some incredible information about Network Lobby, the NETWORK’s “Mind the Gap” campaign and how housing policy intersects with that. After that, Jos Linn will lead us through a discussion and grassroots shares about our new campaign to Set the Agenda with the new Congress, by: meeting with congressional offices this month and inviting new people to join you. We’ll then close the webinar with some brief announcements and final action. Before we get to our guest speaker, I’d like to share a few thoughts with you all on new work RESULTS has going on around housing. For 2019 RESULTS will push to support bipartisan efforts to ban housing discrimination based on income source, urge policy makers to prioritize low-income working families and communities of color in economic policies, especially related to housing and tax issues, as well writing letters to support affordable rental housing. I will start with quotes directly from RESULTS literature.</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Millions of low-income working families struggle because of our affordable housing crisis: 71 percent of extremely low-income renters spend more than half their income on housing. The rising cost of housing forces many Americans to struggle to make ends meet. A worker earning the federal minimum wage ($7.25 per hour) cannot afford a two-bedroom apartment anywhere in America, and, nationwide there are only 35 affordable rental homes available for every 100 extremely low-income renter households. Meanwhile, two-thirds of families who participate in federal housing programs can face discrimination from landlords simply for getting assistance, creating yet more barriers to economic security. We must urge Congress to invest in increasing access to affordable housing. Sadly, U.S. housing policy is upside down – we subsidize homeownership through tax breaks that often benefit the wealthy, while only one in four eligible low-income households receives federal housing assistance. As House and Senate leaders negotiate budget bills this year, urge your members of Congress to tell congressional leaders that they must support a large boost in federal rental assistance.</a:t>
            </a:r>
          </a:p>
        </p:txBody>
      </p:sp>
    </p:spTree>
    <p:extLst>
      <p:ext uri="{BB962C8B-B14F-4D97-AF65-F5344CB8AC3E}">
        <p14:creationId xmlns:p14="http://schemas.microsoft.com/office/powerpoint/2010/main" val="3972725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38150" y="15426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30</a:t>
            </a:fld>
            <a:endParaRPr lang="en-US" altLang="en-US" sz="1800" dirty="0"/>
          </a:p>
        </p:txBody>
      </p:sp>
      <p:sp>
        <p:nvSpPr>
          <p:cNvPr id="10" name="Rectangle 9">
            <a:extLst>
              <a:ext uri="{FF2B5EF4-FFF2-40B4-BE49-F238E27FC236}">
                <a16:creationId xmlns:a16="http://schemas.microsoft.com/office/drawing/2014/main" id="{D368DF2C-8812-44AF-B1F5-94977B4C8BBE}"/>
              </a:ext>
            </a:extLst>
          </p:cNvPr>
          <p:cNvSpPr/>
          <p:nvPr/>
        </p:nvSpPr>
        <p:spPr>
          <a:xfrm>
            <a:off x="232036" y="479551"/>
            <a:ext cx="8679928" cy="2316147"/>
          </a:xfrm>
          <a:prstGeom prst="rect">
            <a:avLst/>
          </a:prstGeom>
        </p:spPr>
        <p:txBody>
          <a:bodyPr wrap="square">
            <a:spAutoFit/>
          </a:bodyPr>
          <a:lstStyle/>
          <a:p>
            <a:pPr algn="ctr">
              <a:lnSpc>
                <a:spcPct val="114000"/>
              </a:lnSpc>
            </a:pPr>
            <a:r>
              <a:rPr lang="en-US" sz="3200" b="1" dirty="0">
                <a:solidFill>
                  <a:srgbClr val="B01F2D"/>
                </a:solidFill>
                <a:latin typeface="Helvetica" panose="020B0604020202020204" pitchFamily="34" charset="0"/>
                <a:cs typeface="Helvetica" panose="020B0604020202020204" pitchFamily="34" charset="0"/>
              </a:rPr>
              <a:t>FINAL ACTION</a:t>
            </a:r>
          </a:p>
          <a:p>
            <a:pPr algn="ctr">
              <a:lnSpc>
                <a:spcPct val="114000"/>
              </a:lnSpc>
              <a:spcAft>
                <a:spcPts val="1200"/>
              </a:spcAft>
            </a:pPr>
            <a:r>
              <a:rPr lang="en-US" sz="3200" b="1" dirty="0">
                <a:solidFill>
                  <a:srgbClr val="B01F2D"/>
                </a:solidFill>
                <a:latin typeface="Helvetica" panose="020B0604020202020204" pitchFamily="34" charset="0"/>
                <a:cs typeface="Helvetica" panose="020B0604020202020204" pitchFamily="34" charset="0"/>
              </a:rPr>
              <a:t>Tell Congress to Expand Affordable Housing</a:t>
            </a:r>
          </a:p>
          <a:p>
            <a:pPr algn="ctr">
              <a:lnSpc>
                <a:spcPct val="114000"/>
              </a:lnSpc>
            </a:pPr>
            <a:endParaRPr lang="en-US" sz="2400" b="1" dirty="0">
              <a:solidFill>
                <a:srgbClr val="58585B"/>
              </a:solidFill>
              <a:latin typeface="Helvetica" panose="020B0604020202020204" pitchFamily="34" charset="0"/>
              <a:cs typeface="Helvetica" panose="020B0604020202020204" pitchFamily="34" charset="0"/>
            </a:endParaRPr>
          </a:p>
        </p:txBody>
      </p:sp>
      <p:sp>
        <p:nvSpPr>
          <p:cNvPr id="11" name="Rectangle 4">
            <a:extLst>
              <a:ext uri="{FF2B5EF4-FFF2-40B4-BE49-F238E27FC236}">
                <a16:creationId xmlns:a16="http://schemas.microsoft.com/office/drawing/2014/main" id="{77782E6E-A433-49F8-AAC4-0BB92C220321}"/>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2" name="TextBox 1">
            <a:extLst>
              <a:ext uri="{FF2B5EF4-FFF2-40B4-BE49-F238E27FC236}">
                <a16:creationId xmlns:a16="http://schemas.microsoft.com/office/drawing/2014/main" id="{613361F8-07CE-4502-8FE9-0A6C8C831945}"/>
              </a:ext>
            </a:extLst>
          </p:cNvPr>
          <p:cNvSpPr txBox="1"/>
          <p:nvPr/>
        </p:nvSpPr>
        <p:spPr>
          <a:xfrm>
            <a:off x="447675" y="2361042"/>
            <a:ext cx="8248650" cy="2737096"/>
          </a:xfrm>
          <a:prstGeom prst="rect">
            <a:avLst/>
          </a:prstGeom>
          <a:noFill/>
        </p:spPr>
        <p:txBody>
          <a:bodyPr wrap="square" rtlCol="0">
            <a:spAutoFit/>
          </a:bodyPr>
          <a:lstStyle/>
          <a:p>
            <a:pPr lvl="0" algn="ctr">
              <a:lnSpc>
                <a:spcPct val="114000"/>
              </a:lnSpc>
              <a:spcAft>
                <a:spcPts val="1200"/>
              </a:spcAft>
            </a:pPr>
            <a:r>
              <a:rPr lang="en-US" sz="2400" dirty="0">
                <a:solidFill>
                  <a:srgbClr val="58585B"/>
                </a:solidFill>
                <a:latin typeface="Helvetica" panose="020B0604020202020204" pitchFamily="34" charset="0"/>
                <a:cs typeface="Helvetica" panose="020B0604020202020204" pitchFamily="34" charset="0"/>
              </a:rPr>
              <a:t>Send an e-mail to your members of Congress tonight telling them to increase funding for low-income Americans needing rental housing. Use our online action alert to send your message tonight!</a:t>
            </a:r>
          </a:p>
          <a:p>
            <a:pPr lvl="0" algn="ctr">
              <a:lnSpc>
                <a:spcPct val="114000"/>
              </a:lnSpc>
              <a:spcAft>
                <a:spcPts val="1200"/>
              </a:spcAft>
            </a:pPr>
            <a:r>
              <a:rPr lang="en-US" sz="2400" dirty="0">
                <a:solidFill>
                  <a:srgbClr val="58585B"/>
                </a:solidFill>
                <a:latin typeface="Helvetica" panose="020B0604020202020204" pitchFamily="34" charset="0"/>
                <a:cs typeface="Helvetica" panose="020B0604020202020204" pitchFamily="34" charset="0"/>
                <a:hlinkClick r:id="rId2"/>
              </a:rPr>
              <a:t>https://results.org/volunteers/action-center/?vvsrc=%2fcampaigns%2f62575%2frespond</a:t>
            </a:r>
            <a:r>
              <a:rPr lang="en-US" sz="2400" dirty="0">
                <a:solidFill>
                  <a:srgbClr val="58585B"/>
                </a:solidFill>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3556240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31</a:t>
            </a:fld>
            <a:endParaRPr lang="en-US" altLang="en-US" sz="1800" dirty="0"/>
          </a:p>
        </p:txBody>
      </p:sp>
      <p:sp>
        <p:nvSpPr>
          <p:cNvPr id="11" name="Rectangle 4">
            <a:extLst>
              <a:ext uri="{FF2B5EF4-FFF2-40B4-BE49-F238E27FC236}">
                <a16:creationId xmlns:a16="http://schemas.microsoft.com/office/drawing/2014/main" id="{77782E6E-A433-49F8-AAC4-0BB92C220321}"/>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4" name="TextBox 3">
            <a:extLst>
              <a:ext uri="{FF2B5EF4-FFF2-40B4-BE49-F238E27FC236}">
                <a16:creationId xmlns:a16="http://schemas.microsoft.com/office/drawing/2014/main" id="{7F7191E8-A3D9-48A2-87B7-A938F149221C}"/>
              </a:ext>
            </a:extLst>
          </p:cNvPr>
          <p:cNvSpPr txBox="1"/>
          <p:nvPr/>
        </p:nvSpPr>
        <p:spPr>
          <a:xfrm>
            <a:off x="0" y="4331677"/>
            <a:ext cx="9144000" cy="1015663"/>
          </a:xfrm>
          <a:prstGeom prst="rect">
            <a:avLst/>
          </a:prstGeom>
          <a:noFill/>
        </p:spPr>
        <p:txBody>
          <a:bodyPr wrap="square" rtlCol="0">
            <a:spAutoFit/>
          </a:bodyPr>
          <a:lstStyle/>
          <a:p>
            <a:pPr algn="ctr"/>
            <a:r>
              <a:rPr lang="en-US" sz="6000" b="1" dirty="0">
                <a:solidFill>
                  <a:srgbClr val="B01F2D"/>
                </a:solidFill>
                <a:latin typeface="Tempus Sans ITC" panose="04020404030D07020202" pitchFamily="82" charset="0"/>
              </a:rPr>
              <a:t>Happy Valentine’s Day!</a:t>
            </a:r>
          </a:p>
        </p:txBody>
      </p:sp>
      <p:pic>
        <p:nvPicPr>
          <p:cNvPr id="2050" name="Picture 2" descr="Heart, Love, Hands, Valentine'S Day, Romanticism">
            <a:extLst>
              <a:ext uri="{FF2B5EF4-FFF2-40B4-BE49-F238E27FC236}">
                <a16:creationId xmlns:a16="http://schemas.microsoft.com/office/drawing/2014/main" id="{7D8D1D53-44E5-431D-B243-3B2D2F66266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85950" y="584439"/>
            <a:ext cx="5372100" cy="3570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12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4</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2400300" y="94612"/>
            <a:ext cx="4343399" cy="417840"/>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rgbClr val="C00000"/>
                </a:solidFill>
                <a:latin typeface="Helvetica" panose="020B0604020202020204" pitchFamily="34" charset="0"/>
                <a:ea typeface="ＭＳ Ｐゴシック" charset="0"/>
                <a:cs typeface="Helvetica" panose="020B0604020202020204" pitchFamily="34" charset="0"/>
              </a:rPr>
              <a:t>Qiana’s Remarks </a:t>
            </a:r>
            <a:r>
              <a:rPr lang="en-US" sz="2400" dirty="0">
                <a:solidFill>
                  <a:srgbClr val="58585B"/>
                </a:solidFill>
                <a:latin typeface="Helvetica" panose="020B0604020202020204" pitchFamily="34" charset="0"/>
                <a:ea typeface="ＭＳ Ｐゴシック" charset="0"/>
                <a:cs typeface="Helvetica" panose="020B0604020202020204" pitchFamily="34" charset="0"/>
              </a:rPr>
              <a:t>(cont’d)</a:t>
            </a:r>
            <a:endParaRPr lang="en-US" sz="2400" dirty="0">
              <a:solidFill>
                <a:srgbClr val="58585B"/>
              </a:solidFill>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95EB3A35-8D75-49DE-9078-2148D892BAF0}"/>
              </a:ext>
            </a:extLst>
          </p:cNvPr>
          <p:cNvSpPr txBox="1"/>
          <p:nvPr/>
        </p:nvSpPr>
        <p:spPr>
          <a:xfrm>
            <a:off x="457200" y="512452"/>
            <a:ext cx="8486775" cy="5624040"/>
          </a:xfrm>
          <a:prstGeom prst="rect">
            <a:avLst/>
          </a:prstGeom>
          <a:noFill/>
        </p:spPr>
        <p:txBody>
          <a:bodyPr wrap="square" rtlCol="0">
            <a:spAutoFit/>
          </a:bodyPr>
          <a:lstStyle/>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I work in the schools, I see the impact of inequitable school placement, cross city bussing, and disconnected school communities because the funds that follow the student does not impact neighborhoods only systems. In fact, I firmly believe that as a direct result of the Housing and Education crisis, there are no more neighborhoods only city blocks people live in. Where I am from, a high percentage of houses in these blocks are blighted, and the newly renovated properties are more than 3 times the minimum wage, and the properties poor people can afford are minimal and deplorable. I have students who travel an hour in the morning on the bus to get to our school that is low performing only to pass at least 8 schools along the way, many right in their own block. The homeless population continues to spiral out of control, meanwhile there are properties and unused land sitting for years and years with no action. My mom is 63 and on social security, she receives 653 a month, I can't find her a decent affordable home, partly because most 1 bedroom homes start at 700-800 dollars and those I did find between 550 - 600 require the renters income three times the rent and immediately rejects social security or section 8 recipients. </a:t>
            </a:r>
          </a:p>
          <a:p>
            <a:pPr>
              <a:lnSpc>
                <a:spcPct val="114000"/>
              </a:lnSpc>
              <a:spcAft>
                <a:spcPts val="600"/>
              </a:spcAft>
            </a:pPr>
            <a:r>
              <a:rPr lang="en-US" sz="1300" dirty="0">
                <a:solidFill>
                  <a:srgbClr val="58585B"/>
                </a:solidFill>
                <a:latin typeface="Helvetica" panose="020B0604020202020204" pitchFamily="34" charset="0"/>
                <a:cs typeface="Helvetica" panose="020B0604020202020204" pitchFamily="34" charset="0"/>
              </a:rPr>
              <a:t>As we push forward into this new year with new and pressing actions, let us also keep in mind the practices we use as advocates. We are building a team without the key players, the most affected by poverty and protected by anti poverty systems. We must charge ourselves to help build their capacity to fight with us but ultimately for themselves. That is how we truly end poverty. Our Anti-Oppression pledge as RESULTS advocates is that there are no saviors — only partners, advocates, and allies. We agree to help make the RESULTS movement a respectful, inclusive space. Together we use our voices to influence political decisions that will bring an end to poverty. Poverty cannot end as long as oppression exists. We commit to opposing all forms of oppression. This is what makes the Experts on Poverty so important to our team, the EOPs are experiencing poverty and utilizing the tools and strategies from RESULTS and taking this power right to the people. If we all execute this concept by partnering with EOPs as the necessary liaisons to make deeper connections with our neighbors in impoverished communities, we increase opportunities for new membership, fundraising, while ensuring progressive and sustainable organizational efficacy. </a:t>
            </a:r>
          </a:p>
        </p:txBody>
      </p:sp>
    </p:spTree>
    <p:extLst>
      <p:ext uri="{BB962C8B-B14F-4D97-AF65-F5344CB8AC3E}">
        <p14:creationId xmlns:p14="http://schemas.microsoft.com/office/powerpoint/2010/main" val="165571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1566981"/>
            <a:ext cx="4714875" cy="5003800"/>
          </a:xfrm>
        </p:spPr>
        <p:txBody>
          <a:bodyPr>
            <a:noAutofit/>
          </a:bodyPr>
          <a:lstStyle/>
          <a:p>
            <a:pPr marL="0" indent="0">
              <a:spcBef>
                <a:spcPts val="0"/>
              </a:spcBef>
              <a:spcAft>
                <a:spcPts val="1200"/>
              </a:spcAft>
              <a:buNone/>
            </a:pPr>
            <a:r>
              <a:rPr lang="en-US" sz="1600" i="1" dirty="0"/>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 </a:t>
            </a:r>
          </a:p>
          <a:p>
            <a:pPr marL="0" indent="0">
              <a:spcBef>
                <a:spcPts val="0"/>
              </a:spcBef>
              <a:spcAft>
                <a:spcPts val="600"/>
              </a:spcAft>
              <a:buNone/>
            </a:pPr>
            <a:r>
              <a:rPr lang="en-US" sz="1600" i="1" dirty="0"/>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 </a:t>
            </a:r>
          </a:p>
        </p:txBody>
      </p:sp>
      <p:sp>
        <p:nvSpPr>
          <p:cNvPr id="4" name="Rectangle 4">
            <a:extLst>
              <a:ext uri="{FF2B5EF4-FFF2-40B4-BE49-F238E27FC236}">
                <a16:creationId xmlns:a16="http://schemas.microsoft.com/office/drawing/2014/main" id="{26547D0D-0FBE-44EF-A4A6-AB1B0D116FFB}"/>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9" name="TextBox 8">
            <a:extLst>
              <a:ext uri="{FF2B5EF4-FFF2-40B4-BE49-F238E27FC236}">
                <a16:creationId xmlns:a16="http://schemas.microsoft.com/office/drawing/2014/main" id="{B93E5B6B-FAAB-4FD3-B6A1-3B448EC514CA}"/>
              </a:ext>
            </a:extLst>
          </p:cNvPr>
          <p:cNvSpPr txBox="1"/>
          <p:nvPr/>
        </p:nvSpPr>
        <p:spPr>
          <a:xfrm>
            <a:off x="4133850" y="2971800"/>
            <a:ext cx="914400" cy="914400"/>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24BDAF22-2D40-409A-9F70-B0BCE4B1ED70}"/>
              </a:ext>
            </a:extLst>
          </p:cNvPr>
          <p:cNvSpPr txBox="1"/>
          <p:nvPr/>
        </p:nvSpPr>
        <p:spPr>
          <a:xfrm>
            <a:off x="200025" y="180975"/>
            <a:ext cx="8724900" cy="1600438"/>
          </a:xfrm>
          <a:prstGeom prst="rect">
            <a:avLst/>
          </a:prstGeom>
          <a:noFill/>
        </p:spPr>
        <p:txBody>
          <a:bodyPr wrap="square" rtlCol="0">
            <a:spAutoFit/>
          </a:bodyPr>
          <a:lstStyle/>
          <a:p>
            <a:r>
              <a:rPr lang="en-US" sz="1600" i="1" dirty="0">
                <a:solidFill>
                  <a:srgbClr val="58585B"/>
                </a:solidFill>
                <a:latin typeface="Helvetica" panose="020B0604020202020204" pitchFamily="34" charset="0"/>
                <a:cs typeface="Helvetica" panose="020B0604020202020204" pitchFamily="34" charset="0"/>
              </a:rPr>
              <a:t>RESULTS is a movement of passionate, committed everyday people. Together we use our voices to influence political decisions that will bring an end to poverty. Poverty cannot end as long as oppression exists. We commit to opposing all forms of oppression, including racism, classism, colonialism, white saviorism, sexism, homophobia, transphobia, ableism, xenophobia, and religious discrimination. </a:t>
            </a:r>
          </a:p>
          <a:p>
            <a:endParaRPr lang="en-US" dirty="0"/>
          </a:p>
        </p:txBody>
      </p:sp>
      <p:sp>
        <p:nvSpPr>
          <p:cNvPr id="11" name="TextBox 10">
            <a:extLst>
              <a:ext uri="{FF2B5EF4-FFF2-40B4-BE49-F238E27FC236}">
                <a16:creationId xmlns:a16="http://schemas.microsoft.com/office/drawing/2014/main" id="{0B09734E-6DB4-4946-9B4F-4B255CE107F9}"/>
              </a:ext>
            </a:extLst>
          </p:cNvPr>
          <p:cNvSpPr txBox="1"/>
          <p:nvPr/>
        </p:nvSpPr>
        <p:spPr>
          <a:xfrm>
            <a:off x="219075" y="5291019"/>
            <a:ext cx="8801100" cy="861774"/>
          </a:xfrm>
          <a:prstGeom prst="rect">
            <a:avLst/>
          </a:prstGeom>
          <a:noFill/>
        </p:spPr>
        <p:txBody>
          <a:bodyPr wrap="square" rtlCol="0">
            <a:spAutoFit/>
          </a:bodyPr>
          <a:lstStyle/>
          <a:p>
            <a:r>
              <a:rPr lang="en-US" sz="1600" i="1" dirty="0">
                <a:solidFill>
                  <a:srgbClr val="58585B"/>
                </a:solidFill>
                <a:latin typeface="Helvetica" panose="020B0604020202020204" pitchFamily="34" charset="0"/>
                <a:cs typeface="Helvetica" panose="020B0604020202020204" pitchFamily="34" charset="0"/>
              </a:rPr>
              <a:t>There are no saviors — only partners, advocates, and allies. We agree to help make the RESULTS movement a respectful, inclusive space.</a:t>
            </a:r>
          </a:p>
          <a:p>
            <a:endParaRPr lang="en-US" dirty="0"/>
          </a:p>
        </p:txBody>
      </p:sp>
      <p:pic>
        <p:nvPicPr>
          <p:cNvPr id="13" name="Picture 12">
            <a:extLst>
              <a:ext uri="{FF2B5EF4-FFF2-40B4-BE49-F238E27FC236}">
                <a16:creationId xmlns:a16="http://schemas.microsoft.com/office/drawing/2014/main" id="{024FB1DE-8BFC-41AC-BCDE-14CA10A9F7C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08406" y="1371363"/>
            <a:ext cx="4042064" cy="3705225"/>
          </a:xfrm>
          <a:prstGeom prst="rect">
            <a:avLst/>
          </a:prstGeom>
        </p:spPr>
      </p:pic>
    </p:spTree>
    <p:extLst>
      <p:ext uri="{BB962C8B-B14F-4D97-AF65-F5344CB8AC3E}">
        <p14:creationId xmlns:p14="http://schemas.microsoft.com/office/powerpoint/2010/main" val="259968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12" y="165138"/>
            <a:ext cx="6723182" cy="474054"/>
          </a:xfrm>
        </p:spPr>
        <p:txBody>
          <a:bodyPr>
            <a:noAutofit/>
          </a:bodyPr>
          <a:lstStyle/>
          <a:p>
            <a:pPr>
              <a:spcBef>
                <a:spcPts val="600"/>
              </a:spcBef>
              <a:spcAft>
                <a:spcPts val="1200"/>
              </a:spcAft>
            </a:pPr>
            <a:br>
              <a:rPr lang="en-US" altLang="en-US" sz="2800" b="1" dirty="0">
                <a:solidFill>
                  <a:srgbClr val="C00000"/>
                </a:solidFill>
                <a:latin typeface="Helvetica" panose="020B0604020202020204" pitchFamily="34" charset="0"/>
                <a:cs typeface="Helvetica" panose="020B0604020202020204" pitchFamily="34" charset="0"/>
              </a:rPr>
            </a:br>
            <a:r>
              <a:rPr lang="en-US" sz="2800" dirty="0">
                <a:solidFill>
                  <a:srgbClr val="C00000"/>
                </a:solidFill>
                <a:latin typeface="Helvetica" panose="020B0604020202020204" pitchFamily="34" charset="0"/>
                <a:ea typeface="ＭＳ Ｐゴシック" charset="0"/>
                <a:cs typeface="Helvetica" panose="020B0604020202020204" pitchFamily="34" charset="0"/>
              </a:rPr>
              <a:t>RESULTS Focus for Early 2019</a:t>
            </a:r>
            <a:br>
              <a:rPr lang="en-US" sz="2200" dirty="0">
                <a:solidFill>
                  <a:srgbClr val="C00000"/>
                </a:solidFill>
                <a:latin typeface="Helvetica" panose="020B0604020202020204" pitchFamily="34" charset="0"/>
                <a:ea typeface="ＭＳ Ｐゴシック" charset="0"/>
                <a:cs typeface="Helvetica" panose="020B0604020202020204" pitchFamily="34" charset="0"/>
              </a:rPr>
            </a:br>
            <a:endParaRPr lang="en-US" altLang="en-US" sz="2200" dirty="0">
              <a:solidFill>
                <a:srgbClr val="C00000"/>
              </a:solidFill>
              <a:latin typeface="Helvetica" panose="020B0604020202020204" pitchFamily="34" charset="0"/>
              <a:cs typeface="Helvetica" panose="020B0604020202020204" pitchFamily="34" charset="0"/>
            </a:endParaRPr>
          </a:p>
        </p:txBody>
      </p:sp>
      <p:sp>
        <p:nvSpPr>
          <p:cNvPr id="3" name="TextBox 2"/>
          <p:cNvSpPr txBox="1"/>
          <p:nvPr/>
        </p:nvSpPr>
        <p:spPr>
          <a:xfrm>
            <a:off x="3448050" y="6705600"/>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Slide Number Placeholder 6">
            <a:extLst>
              <a:ext uri="{FF2B5EF4-FFF2-40B4-BE49-F238E27FC236}">
                <a16:creationId xmlns:a16="http://schemas.microsoft.com/office/drawing/2014/main" id="{35AC0327-FFEF-4797-9AB3-6D86DA86285F}"/>
              </a:ext>
            </a:extLst>
          </p:cNvPr>
          <p:cNvSpPr txBox="1">
            <a:spLocks/>
          </p:cNvSpPr>
          <p:nvPr/>
        </p:nvSpPr>
        <p:spPr bwMode="auto">
          <a:xfrm>
            <a:off x="85723" y="67360"/>
            <a:ext cx="569369" cy="311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Font typeface="Arial" charset="0"/>
              <a:buChar char="•"/>
              <a:defRPr sz="3200" kern="1200">
                <a:solidFill>
                  <a:srgbClr val="58585B"/>
                </a:solidFill>
                <a:latin typeface="Helvetica" charset="0"/>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rgbClr val="58585B"/>
                </a:solidFill>
                <a:latin typeface="Helvetica" charset="0"/>
                <a:ea typeface="+mn-ea"/>
                <a:cs typeface="+mn-cs"/>
              </a:defRPr>
            </a:lvl2pPr>
            <a:lvl3pPr marL="1143000" indent="-228600" algn="l" defTabSz="457200" rtl="0" eaLnBrk="1" latinLnBrk="0" hangingPunct="1">
              <a:spcBef>
                <a:spcPct val="20000"/>
              </a:spcBef>
              <a:buFont typeface="Arial" charset="0"/>
              <a:buChar char="•"/>
              <a:defRPr sz="2400" kern="1200">
                <a:solidFill>
                  <a:srgbClr val="58585B"/>
                </a:solidFill>
                <a:latin typeface="Helvetica" charset="0"/>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rgbClr val="58585B"/>
                </a:solidFill>
                <a:latin typeface="Helvetica" charset="0"/>
                <a:ea typeface="+mn-ea"/>
                <a:cs typeface="+mn-cs"/>
              </a:defRPr>
            </a:lvl4pPr>
            <a:lvl5pPr marL="2057400" indent="-228600" algn="l" defTabSz="457200" rtl="0" eaLnBrk="1" latinLnBrk="0" hangingPunct="1">
              <a:spcBef>
                <a:spcPct val="20000"/>
              </a:spcBef>
              <a:buFont typeface="Arial" charset="0"/>
              <a:buChar char="•"/>
              <a:defRPr sz="2000" kern="1200">
                <a:solidFill>
                  <a:schemeClr val="tx1"/>
                </a:solidFill>
                <a:latin typeface="Helvetica"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9pPr>
          </a:lstStyle>
          <a:p>
            <a:pPr defTabSz="914400">
              <a:spcBef>
                <a:spcPct val="0"/>
              </a:spcBef>
              <a:buFontTx/>
              <a:buNone/>
              <a:defRPr/>
            </a:pPr>
            <a:fld id="{0C2F3EF4-838E-4AE3-99FF-7D32A336DC45}" type="slidenum">
              <a:rPr lang="en-US" altLang="en-US" sz="1800" kern="0" smtClean="0">
                <a:cs typeface="Helvetica" panose="020B0604020202020204" pitchFamily="34" charset="0"/>
              </a:rPr>
              <a:pPr defTabSz="914400">
                <a:spcBef>
                  <a:spcPct val="0"/>
                </a:spcBef>
                <a:buFontTx/>
                <a:buNone/>
                <a:defRPr/>
              </a:pPr>
              <a:t>6</a:t>
            </a:fld>
            <a:endParaRPr lang="en-US" altLang="en-US" sz="1800" kern="0" dirty="0">
              <a:cs typeface="Helvetica" panose="020B0604020202020204" pitchFamily="34" charset="0"/>
            </a:endParaRPr>
          </a:p>
        </p:txBody>
      </p:sp>
      <p:pic>
        <p:nvPicPr>
          <p:cNvPr id="5" name="Picture 4">
            <a:hlinkClick r:id="rId3"/>
            <a:extLst>
              <a:ext uri="{FF2B5EF4-FFF2-40B4-BE49-F238E27FC236}">
                <a16:creationId xmlns:a16="http://schemas.microsoft.com/office/drawing/2014/main" id="{5AA619EA-2B21-4429-9161-A6D172DC863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27962"/>
          <a:stretch/>
        </p:blipFill>
        <p:spPr>
          <a:xfrm>
            <a:off x="100283" y="843379"/>
            <a:ext cx="6723182" cy="4991886"/>
          </a:xfrm>
          <a:prstGeom prst="rect">
            <a:avLst/>
          </a:prstGeom>
        </p:spPr>
      </p:pic>
      <p:sp>
        <p:nvSpPr>
          <p:cNvPr id="10" name="Rectangle 4">
            <a:extLst>
              <a:ext uri="{FF2B5EF4-FFF2-40B4-BE49-F238E27FC236}">
                <a16:creationId xmlns:a16="http://schemas.microsoft.com/office/drawing/2014/main" id="{6E4AAF12-E2DE-4885-84BD-8D7F6909A565}"/>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pic>
        <p:nvPicPr>
          <p:cNvPr id="12" name="Picture 2" descr="Meredith Dodson">
            <a:extLst>
              <a:ext uri="{FF2B5EF4-FFF2-40B4-BE49-F238E27FC236}">
                <a16:creationId xmlns:a16="http://schemas.microsoft.com/office/drawing/2014/main" id="{B3B95AC2-9DD6-487D-B9B4-966B0E4F9E99}"/>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653135" y="-38393"/>
            <a:ext cx="1490865" cy="149086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44763343-5D92-4202-9618-56904036A98A}"/>
              </a:ext>
            </a:extLst>
          </p:cNvPr>
          <p:cNvSpPr txBox="1"/>
          <p:nvPr/>
        </p:nvSpPr>
        <p:spPr>
          <a:xfrm>
            <a:off x="6962774" y="1452472"/>
            <a:ext cx="2233411" cy="76944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58585B"/>
                </a:solidFill>
                <a:effectLst/>
                <a:uLnTx/>
                <a:uFillTx/>
                <a:latin typeface="Helvetica" panose="020B0604020202020204" pitchFamily="34" charset="0"/>
                <a:ea typeface="+mn-ea"/>
                <a:cs typeface="Helvetica" panose="020B0604020202020204" pitchFamily="34" charset="0"/>
              </a:rPr>
              <a:t>Meredith Dodson</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8585B"/>
                </a:solidFill>
                <a:effectLst/>
                <a:uLnTx/>
                <a:uFillTx/>
                <a:latin typeface="Helvetica" panose="020B0604020202020204" pitchFamily="34" charset="0"/>
                <a:ea typeface="+mn-ea"/>
                <a:cs typeface="Helvetica" panose="020B0604020202020204" pitchFamily="34" charset="0"/>
              </a:rPr>
              <a:t>Director of U.S. Poverty Campaigns (</a:t>
            </a:r>
            <a:r>
              <a:rPr kumimoji="0" lang="en-US" sz="1100" b="0" i="0" u="none" strike="noStrike" kern="1200" cap="none" spc="0" normalizeH="0" baseline="0" noProof="0" dirty="0">
                <a:ln>
                  <a:noFill/>
                </a:ln>
                <a:solidFill>
                  <a:srgbClr val="58585B"/>
                </a:solidFill>
                <a:effectLst/>
                <a:uLnTx/>
                <a:uFillTx/>
                <a:latin typeface="Helvetica" panose="020B0604020202020204" pitchFamily="34" charset="0"/>
                <a:ea typeface="+mn-ea"/>
                <a:cs typeface="Helvetica" panose="020B0604020202020204" pitchFamily="34" charset="0"/>
                <a:hlinkClick r:id="rId6"/>
              </a:rPr>
              <a:t>mdodson@results.org</a:t>
            </a:r>
            <a:r>
              <a:rPr kumimoji="0" lang="en-US" sz="1100" b="0" i="0" u="none" strike="noStrike" kern="1200" cap="none" spc="0" normalizeH="0" baseline="0" noProof="0" dirty="0">
                <a:ln>
                  <a:noFill/>
                </a:ln>
                <a:solidFill>
                  <a:srgbClr val="58585B"/>
                </a:solidFill>
                <a:effectLst/>
                <a:uLnTx/>
                <a:uFillTx/>
                <a:latin typeface="Helvetica" panose="020B0604020202020204" pitchFamily="34" charset="0"/>
                <a:ea typeface="+mn-ea"/>
                <a:cs typeface="Helvetica" panose="020B0604020202020204" pitchFamily="34" charset="0"/>
              </a:rPr>
              <a:t>) </a:t>
            </a:r>
          </a:p>
        </p:txBody>
      </p:sp>
      <p:sp>
        <p:nvSpPr>
          <p:cNvPr id="14" name="TextBox 13">
            <a:extLst>
              <a:ext uri="{FF2B5EF4-FFF2-40B4-BE49-F238E27FC236}">
                <a16:creationId xmlns:a16="http://schemas.microsoft.com/office/drawing/2014/main" id="{207EFCC2-8400-467C-A95E-18561650C94F}"/>
              </a:ext>
            </a:extLst>
          </p:cNvPr>
          <p:cNvSpPr txBox="1"/>
          <p:nvPr/>
        </p:nvSpPr>
        <p:spPr>
          <a:xfrm>
            <a:off x="6936330" y="2357390"/>
            <a:ext cx="2107387" cy="3477875"/>
          </a:xfrm>
          <a:prstGeom prst="rect">
            <a:avLst/>
          </a:prstGeom>
          <a:noFill/>
        </p:spPr>
        <p:txBody>
          <a:bodyPr wrap="square" rtlCol="0">
            <a:spAutoFit/>
          </a:bodyPr>
          <a:lstStyle/>
          <a:p>
            <a:r>
              <a:rPr lang="en-US" sz="2000" dirty="0">
                <a:solidFill>
                  <a:srgbClr val="58585B"/>
                </a:solidFill>
                <a:latin typeface="Helvetica" panose="020B0604020202020204" pitchFamily="34" charset="0"/>
                <a:cs typeface="Helvetica" panose="020B0604020202020204" pitchFamily="34" charset="0"/>
              </a:rPr>
              <a:t>RESULTS short-term priority: increase federal rental assistance while supporting bipartisan efforts to ban discrimination against people who get housing assistance </a:t>
            </a:r>
          </a:p>
        </p:txBody>
      </p:sp>
    </p:spTree>
    <p:extLst>
      <p:ext uri="{BB962C8B-B14F-4D97-AF65-F5344CB8AC3E}">
        <p14:creationId xmlns:p14="http://schemas.microsoft.com/office/powerpoint/2010/main" val="189898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12" y="165138"/>
            <a:ext cx="8229600" cy="474054"/>
          </a:xfrm>
        </p:spPr>
        <p:txBody>
          <a:bodyPr>
            <a:noAutofit/>
          </a:bodyPr>
          <a:lstStyle/>
          <a:p>
            <a:pPr>
              <a:spcBef>
                <a:spcPts val="600"/>
              </a:spcBef>
              <a:spcAft>
                <a:spcPts val="1200"/>
              </a:spcAft>
            </a:pPr>
            <a:r>
              <a:rPr lang="en-US" altLang="en-US" sz="2800" b="1" dirty="0">
                <a:solidFill>
                  <a:srgbClr val="C00000"/>
                </a:solidFill>
                <a:latin typeface="Helvetica" panose="020B0604020202020204" pitchFamily="34" charset="0"/>
                <a:cs typeface="Helvetica" panose="020B0604020202020204" pitchFamily="34" charset="0"/>
              </a:rPr>
              <a:t>Building Momentum to Address the Crisis</a:t>
            </a:r>
            <a:endParaRPr lang="en-US" altLang="en-US" sz="2200" dirty="0">
              <a:solidFill>
                <a:srgbClr val="C00000"/>
              </a:solidFill>
              <a:latin typeface="Helvetica" panose="020B0604020202020204" pitchFamily="34" charset="0"/>
              <a:cs typeface="Helvetica" panose="020B0604020202020204" pitchFamily="34" charset="0"/>
            </a:endParaRPr>
          </a:p>
        </p:txBody>
      </p:sp>
      <p:sp>
        <p:nvSpPr>
          <p:cNvPr id="3" name="TextBox 2"/>
          <p:cNvSpPr txBox="1"/>
          <p:nvPr/>
        </p:nvSpPr>
        <p:spPr>
          <a:xfrm>
            <a:off x="3448050" y="6705600"/>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Slide Number Placeholder 6">
            <a:extLst>
              <a:ext uri="{FF2B5EF4-FFF2-40B4-BE49-F238E27FC236}">
                <a16:creationId xmlns:a16="http://schemas.microsoft.com/office/drawing/2014/main" id="{35AC0327-FFEF-4797-9AB3-6D86DA86285F}"/>
              </a:ext>
            </a:extLst>
          </p:cNvPr>
          <p:cNvSpPr txBox="1">
            <a:spLocks/>
          </p:cNvSpPr>
          <p:nvPr/>
        </p:nvSpPr>
        <p:spPr bwMode="auto">
          <a:xfrm>
            <a:off x="85723" y="67360"/>
            <a:ext cx="569369" cy="311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Font typeface="Arial" charset="0"/>
              <a:buChar char="•"/>
              <a:defRPr sz="3200" kern="1200">
                <a:solidFill>
                  <a:srgbClr val="58585B"/>
                </a:solidFill>
                <a:latin typeface="Helvetica" charset="0"/>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rgbClr val="58585B"/>
                </a:solidFill>
                <a:latin typeface="Helvetica" charset="0"/>
                <a:ea typeface="+mn-ea"/>
                <a:cs typeface="+mn-cs"/>
              </a:defRPr>
            </a:lvl2pPr>
            <a:lvl3pPr marL="1143000" indent="-228600" algn="l" defTabSz="457200" rtl="0" eaLnBrk="1" latinLnBrk="0" hangingPunct="1">
              <a:spcBef>
                <a:spcPct val="20000"/>
              </a:spcBef>
              <a:buFont typeface="Arial" charset="0"/>
              <a:buChar char="•"/>
              <a:defRPr sz="2400" kern="1200">
                <a:solidFill>
                  <a:srgbClr val="58585B"/>
                </a:solidFill>
                <a:latin typeface="Helvetica" charset="0"/>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rgbClr val="58585B"/>
                </a:solidFill>
                <a:latin typeface="Helvetica" charset="0"/>
                <a:ea typeface="+mn-ea"/>
                <a:cs typeface="+mn-cs"/>
              </a:defRPr>
            </a:lvl4pPr>
            <a:lvl5pPr marL="2057400" indent="-228600" algn="l" defTabSz="457200" rtl="0" eaLnBrk="1" latinLnBrk="0" hangingPunct="1">
              <a:spcBef>
                <a:spcPct val="20000"/>
              </a:spcBef>
              <a:buFont typeface="Arial" charset="0"/>
              <a:buChar char="•"/>
              <a:defRPr sz="2000" kern="1200">
                <a:solidFill>
                  <a:schemeClr val="tx1"/>
                </a:solidFill>
                <a:latin typeface="Helvetica"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9pPr>
          </a:lstStyle>
          <a:p>
            <a:pPr defTabSz="914400">
              <a:spcBef>
                <a:spcPct val="0"/>
              </a:spcBef>
              <a:buFontTx/>
              <a:buNone/>
              <a:defRPr/>
            </a:pPr>
            <a:fld id="{0C2F3EF4-838E-4AE3-99FF-7D32A336DC45}" type="slidenum">
              <a:rPr lang="en-US" altLang="en-US" sz="1800" kern="0" smtClean="0">
                <a:cs typeface="Helvetica" panose="020B0604020202020204" pitchFamily="34" charset="0"/>
              </a:rPr>
              <a:pPr defTabSz="914400">
                <a:spcBef>
                  <a:spcPct val="0"/>
                </a:spcBef>
                <a:buFontTx/>
                <a:buNone/>
                <a:defRPr/>
              </a:pPr>
              <a:t>7</a:t>
            </a:fld>
            <a:endParaRPr lang="en-US" altLang="en-US" sz="1800" kern="0" dirty="0">
              <a:cs typeface="Helvetica" panose="020B0604020202020204" pitchFamily="34" charset="0"/>
            </a:endParaRPr>
          </a:p>
        </p:txBody>
      </p:sp>
      <p:sp>
        <p:nvSpPr>
          <p:cNvPr id="10" name="Rectangle 4">
            <a:extLst>
              <a:ext uri="{FF2B5EF4-FFF2-40B4-BE49-F238E27FC236}">
                <a16:creationId xmlns:a16="http://schemas.microsoft.com/office/drawing/2014/main" id="{6E4AAF12-E2DE-4885-84BD-8D7F6909A565}"/>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pic>
        <p:nvPicPr>
          <p:cNvPr id="6" name="Picture 5">
            <a:hlinkClick r:id="rId3"/>
            <a:extLst>
              <a:ext uri="{FF2B5EF4-FFF2-40B4-BE49-F238E27FC236}">
                <a16:creationId xmlns:a16="http://schemas.microsoft.com/office/drawing/2014/main" id="{8F906F8B-D583-4293-A3ED-0FFC03B5DA7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40415" y="3195505"/>
            <a:ext cx="5302439" cy="2946046"/>
          </a:xfrm>
          <a:prstGeom prst="rect">
            <a:avLst/>
          </a:prstGeom>
        </p:spPr>
      </p:pic>
      <p:sp>
        <p:nvSpPr>
          <p:cNvPr id="8" name="TextBox 7">
            <a:extLst>
              <a:ext uri="{FF2B5EF4-FFF2-40B4-BE49-F238E27FC236}">
                <a16:creationId xmlns:a16="http://schemas.microsoft.com/office/drawing/2014/main" id="{427444D4-5B89-4035-B4DA-3370A9C4D04B}"/>
              </a:ext>
            </a:extLst>
          </p:cNvPr>
          <p:cNvSpPr txBox="1"/>
          <p:nvPr/>
        </p:nvSpPr>
        <p:spPr>
          <a:xfrm>
            <a:off x="133821" y="716449"/>
            <a:ext cx="9010179" cy="2369880"/>
          </a:xfrm>
          <a:prstGeom prst="rect">
            <a:avLst/>
          </a:prstGeom>
          <a:noFill/>
        </p:spPr>
        <p:txBody>
          <a:bodyPr wrap="square" rtlCol="0">
            <a:spAutoFit/>
          </a:bodyPr>
          <a:lstStyle/>
          <a:p>
            <a:pPr>
              <a:spcAft>
                <a:spcPts val="600"/>
              </a:spcAft>
            </a:pPr>
            <a:r>
              <a:rPr lang="en-US" sz="2300" dirty="0">
                <a:solidFill>
                  <a:srgbClr val="58585B"/>
                </a:solidFill>
                <a:latin typeface="Helvetica" panose="020B0604020202020204" pitchFamily="34" charset="0"/>
                <a:cs typeface="Helvetica" panose="020B0604020202020204" pitchFamily="34" charset="0"/>
              </a:rPr>
              <a:t>RESULTS longer-term priorities: </a:t>
            </a:r>
          </a:p>
          <a:p>
            <a:pPr marL="285750" indent="-285750">
              <a:spcAft>
                <a:spcPts val="600"/>
              </a:spcAft>
              <a:buFont typeface="Arial" panose="020B0604020202020204" pitchFamily="34" charset="0"/>
              <a:buChar char="•"/>
            </a:pPr>
            <a:r>
              <a:rPr lang="en-US" sz="2300" dirty="0">
                <a:solidFill>
                  <a:srgbClr val="58585B"/>
                </a:solidFill>
                <a:latin typeface="Helvetica" panose="020B0604020202020204" pitchFamily="34" charset="0"/>
                <a:cs typeface="Helvetica" panose="020B0604020202020204" pitchFamily="34" charset="0"/>
              </a:rPr>
              <a:t>Shift tax priorities to increase support for low- and moderate-income renters via a “Renters Credit” and target homeownership policies to reduce racial wealth inequality </a:t>
            </a:r>
          </a:p>
          <a:p>
            <a:pPr marL="285750" indent="-285750">
              <a:spcAft>
                <a:spcPts val="600"/>
              </a:spcAft>
              <a:buFont typeface="Arial" panose="020B0604020202020204" pitchFamily="34" charset="0"/>
              <a:buChar char="•"/>
            </a:pPr>
            <a:r>
              <a:rPr lang="en-US" sz="2300" dirty="0">
                <a:solidFill>
                  <a:srgbClr val="58585B"/>
                </a:solidFill>
                <a:latin typeface="Helvetica" panose="020B0604020202020204" pitchFamily="34" charset="0"/>
                <a:cs typeface="Helvetica" panose="020B0604020202020204" pitchFamily="34" charset="0"/>
              </a:rPr>
              <a:t>Address other barriers to affordable housing and racial equity including inclusive zoning, credit scores, and application fees</a:t>
            </a:r>
          </a:p>
        </p:txBody>
      </p:sp>
      <p:sp>
        <p:nvSpPr>
          <p:cNvPr id="11" name="TextBox 10">
            <a:extLst>
              <a:ext uri="{FF2B5EF4-FFF2-40B4-BE49-F238E27FC236}">
                <a16:creationId xmlns:a16="http://schemas.microsoft.com/office/drawing/2014/main" id="{1004734B-136C-4EF2-81C6-8E20687AAA0D}"/>
              </a:ext>
            </a:extLst>
          </p:cNvPr>
          <p:cNvSpPr txBox="1"/>
          <p:nvPr/>
        </p:nvSpPr>
        <p:spPr>
          <a:xfrm>
            <a:off x="133822" y="3024372"/>
            <a:ext cx="3347808" cy="1508105"/>
          </a:xfrm>
          <a:prstGeom prst="rect">
            <a:avLst/>
          </a:prstGeom>
          <a:noFill/>
        </p:spPr>
        <p:txBody>
          <a:bodyPr wrap="square" rtlCol="0">
            <a:spAutoFit/>
          </a:bodyPr>
          <a:lstStyle/>
          <a:p>
            <a:pPr marL="285750" indent="-285750">
              <a:buFont typeface="Arial" panose="020B0604020202020204" pitchFamily="34" charset="0"/>
              <a:buChar char="•"/>
            </a:pPr>
            <a:r>
              <a:rPr lang="en-US" sz="2300" dirty="0">
                <a:solidFill>
                  <a:srgbClr val="58585B"/>
                </a:solidFill>
                <a:latin typeface="Helvetica" panose="020B0604020202020204" pitchFamily="34" charset="0"/>
                <a:cs typeface="Helvetica" panose="020B0604020202020204" pitchFamily="34" charset="0"/>
              </a:rPr>
              <a:t>Support emergency stabilization funds for families facing eviction</a:t>
            </a:r>
          </a:p>
        </p:txBody>
      </p:sp>
    </p:spTree>
    <p:extLst>
      <p:ext uri="{BB962C8B-B14F-4D97-AF65-F5344CB8AC3E}">
        <p14:creationId xmlns:p14="http://schemas.microsoft.com/office/powerpoint/2010/main" val="257621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8050" y="6705600"/>
            <a:ext cx="184731" cy="369332"/>
          </a:xfrm>
          <a:prstGeom prst="rect">
            <a:avLst/>
          </a:prstGeom>
          <a:noFill/>
        </p:spPr>
        <p:txBody>
          <a:bodyPr wrap="none" rtlCol="0">
            <a:spAutoFit/>
          </a:bodyPr>
          <a:lstStyle/>
          <a:p>
            <a:endParaRPr lang="en-US" dirty="0"/>
          </a:p>
        </p:txBody>
      </p:sp>
      <p:sp>
        <p:nvSpPr>
          <p:cNvPr id="8" name="Title 1"/>
          <p:cNvSpPr txBox="1">
            <a:spLocks/>
          </p:cNvSpPr>
          <p:nvPr/>
        </p:nvSpPr>
        <p:spPr>
          <a:xfrm>
            <a:off x="457200" y="12939"/>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a:spcBef>
                <a:spcPts val="600"/>
              </a:spcBef>
            </a:pPr>
            <a:endParaRPr lang="en-US" altLang="en-US" sz="2400" b="1" dirty="0">
              <a:solidFill>
                <a:srgbClr val="C00000"/>
              </a:solidFill>
              <a:latin typeface="Helvetica" panose="020B0604020202020204" pitchFamily="34" charset="0"/>
              <a:cs typeface="Helvetica" panose="020B0604020202020204" pitchFamily="34" charset="0"/>
            </a:endParaRPr>
          </a:p>
        </p:txBody>
      </p:sp>
      <p:sp>
        <p:nvSpPr>
          <p:cNvPr id="13" name="Rectangle 6">
            <a:extLst>
              <a:ext uri="{FF2B5EF4-FFF2-40B4-BE49-F238E27FC236}">
                <a16:creationId xmlns:a16="http://schemas.microsoft.com/office/drawing/2014/main" id="{C9976D93-B021-46E3-BB2B-E75C19F96350}"/>
              </a:ext>
            </a:extLst>
          </p:cNvPr>
          <p:cNvSpPr>
            <a:spLocks noChangeArrowheads="1"/>
          </p:cNvSpPr>
          <p:nvPr/>
        </p:nvSpPr>
        <p:spPr bwMode="auto">
          <a:xfrm>
            <a:off x="0" y="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58585B"/>
                </a:solidFill>
                <a:latin typeface="Helvetica" panose="020B0604020202020204" pitchFamily="34" charset="0"/>
                <a:ea typeface="MS PGothic" panose="020B0600070205080204" pitchFamily="34" charset="-128"/>
              </a:defRPr>
            </a:lvl1pPr>
            <a:lvl2pPr marL="742950" indent="-285750">
              <a:spcBef>
                <a:spcPct val="20000"/>
              </a:spcBef>
              <a:buFont typeface="Courier New" panose="02070309020205020404" pitchFamily="49" charset="0"/>
              <a:buChar char="o"/>
              <a:defRPr sz="2800">
                <a:solidFill>
                  <a:srgbClr val="58585B"/>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rgbClr val="58585B"/>
                </a:solidFill>
                <a:latin typeface="Helvetica" panose="020B0604020202020204" pitchFamily="34" charset="0"/>
                <a:ea typeface="MS PGothic" panose="020B0600070205080204" pitchFamily="34" charset="-128"/>
              </a:defRPr>
            </a:lvl3pPr>
            <a:lvl4pPr marL="1600200" indent="-228600">
              <a:spcBef>
                <a:spcPct val="20000"/>
              </a:spcBef>
              <a:buFont typeface="Courier New" panose="02070309020205020404" pitchFamily="49" charset="0"/>
              <a:buChar char="o"/>
              <a:defRPr sz="2000">
                <a:solidFill>
                  <a:srgbClr val="58585B"/>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Helvetica" panose="020B0604020202020204" pitchFamily="34" charset="0"/>
                <a:ea typeface="MS PGothic" panose="020B0600070205080204" pitchFamily="34" charset="-128"/>
              </a:defRPr>
            </a:lvl9pPr>
          </a:lstStyle>
          <a:p>
            <a:pPr eaLnBrk="1" hangingPunct="1">
              <a:spcBef>
                <a:spcPct val="0"/>
              </a:spcBef>
              <a:buFontTx/>
              <a:buNone/>
            </a:pPr>
            <a:fld id="{6A2CB41E-0623-41D4-9980-497FBB849381}" type="slidenum">
              <a:rPr lang="en-US" altLang="en-US" sz="1800"/>
              <a:pPr eaLnBrk="1" hangingPunct="1">
                <a:spcBef>
                  <a:spcPct val="0"/>
                </a:spcBef>
                <a:buFontTx/>
                <a:buNone/>
              </a:pPr>
              <a:t>8</a:t>
            </a:fld>
            <a:endParaRPr lang="en-US" altLang="en-US" sz="1800" dirty="0"/>
          </a:p>
        </p:txBody>
      </p:sp>
      <p:sp>
        <p:nvSpPr>
          <p:cNvPr id="10" name="Rectangle 4">
            <a:extLst>
              <a:ext uri="{FF2B5EF4-FFF2-40B4-BE49-F238E27FC236}">
                <a16:creationId xmlns:a16="http://schemas.microsoft.com/office/drawing/2014/main" id="{E1C4B3FD-AEBF-4381-A82A-72029D9E8EB3}"/>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4" name="Rectangle 13">
            <a:extLst>
              <a:ext uri="{FF2B5EF4-FFF2-40B4-BE49-F238E27FC236}">
                <a16:creationId xmlns:a16="http://schemas.microsoft.com/office/drawing/2014/main" id="{D23D727A-989A-4036-8BCE-84C10B521950}"/>
              </a:ext>
            </a:extLst>
          </p:cNvPr>
          <p:cNvSpPr/>
          <p:nvPr/>
        </p:nvSpPr>
        <p:spPr>
          <a:xfrm>
            <a:off x="312738" y="714606"/>
            <a:ext cx="3003428" cy="5368073"/>
          </a:xfrm>
          <a:prstGeom prst="rect">
            <a:avLst/>
          </a:prstGeom>
        </p:spPr>
        <p:txBody>
          <a:bodyPr wrap="square">
            <a:spAutoFit/>
          </a:bodyPr>
          <a:lstStyle/>
          <a:p>
            <a:pPr marL="344488" lvl="1"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Lots on </a:t>
            </a:r>
            <a:r>
              <a:rPr lang="en-US" sz="1700" dirty="0">
                <a:solidFill>
                  <a:srgbClr val="58585B"/>
                </a:solidFill>
                <a:latin typeface="Helvetica" panose="020B0604020202020204" pitchFamily="34" charset="0"/>
                <a:cs typeface="Helvetica" panose="020B0604020202020204" pitchFamily="34" charset="0"/>
                <a:hlinkClick r:id="rId2"/>
              </a:rPr>
              <a:t>our website</a:t>
            </a:r>
            <a:r>
              <a:rPr lang="en-US" sz="1700" dirty="0">
                <a:solidFill>
                  <a:srgbClr val="58585B"/>
                </a:solidFill>
                <a:latin typeface="Helvetica" panose="020B0604020202020204" pitchFamily="34" charset="0"/>
                <a:cs typeface="Helvetica" panose="020B0604020202020204" pitchFamily="34" charset="0"/>
                <a:sym typeface="Wingdings" panose="05000000000000000000" pitchFamily="2" charset="2"/>
              </a:rPr>
              <a:t></a:t>
            </a:r>
          </a:p>
          <a:p>
            <a:pPr marL="344488" lvl="1"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NETWORK’s 2020 Vision: Mend the Gaps </a:t>
            </a:r>
            <a:r>
              <a:rPr lang="en-US" sz="1700" dirty="0">
                <a:solidFill>
                  <a:srgbClr val="58585B"/>
                </a:solidFill>
                <a:latin typeface="Helvetica" panose="020B0604020202020204" pitchFamily="34" charset="0"/>
                <a:cs typeface="Helvetica" panose="020B0604020202020204" pitchFamily="34" charset="0"/>
                <a:hlinkClick r:id="rId3"/>
              </a:rPr>
              <a:t>https://networklobby.org/2020vision/</a:t>
            </a:r>
            <a:r>
              <a:rPr lang="en-US" sz="1700" dirty="0">
                <a:solidFill>
                  <a:srgbClr val="58585B"/>
                </a:solidFill>
                <a:latin typeface="Helvetica" panose="020B0604020202020204" pitchFamily="34" charset="0"/>
                <a:cs typeface="Helvetica" panose="020B0604020202020204" pitchFamily="34" charset="0"/>
              </a:rPr>
              <a:t> </a:t>
            </a:r>
          </a:p>
          <a:p>
            <a:pPr marL="344488" lvl="1"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Local housing data: </a:t>
            </a:r>
            <a:r>
              <a:rPr lang="en-US" sz="1700" dirty="0">
                <a:solidFill>
                  <a:srgbClr val="58585B"/>
                </a:solidFill>
                <a:latin typeface="Helvetica" panose="020B0604020202020204" pitchFamily="34" charset="0"/>
                <a:cs typeface="Helvetica" panose="020B0604020202020204" pitchFamily="34" charset="0"/>
                <a:hlinkClick r:id="rId4"/>
              </a:rPr>
              <a:t>https://www.cbpp.org/research/housing/national-and-state-housing-fact-sheets-data</a:t>
            </a:r>
            <a:r>
              <a:rPr lang="en-US" sz="1700" dirty="0">
                <a:solidFill>
                  <a:srgbClr val="58585B"/>
                </a:solidFill>
                <a:latin typeface="Helvetica" panose="020B0604020202020204" pitchFamily="34" charset="0"/>
                <a:cs typeface="Helvetica" panose="020B0604020202020204" pitchFamily="34" charset="0"/>
              </a:rPr>
              <a:t> </a:t>
            </a:r>
          </a:p>
          <a:p>
            <a:pPr marL="344488" lvl="1" indent="-285750">
              <a:lnSpc>
                <a:spcPct val="114000"/>
              </a:lnSpc>
              <a:spcAft>
                <a:spcPts val="600"/>
              </a:spcAft>
              <a:buFont typeface="Arial" panose="020B0604020202020204" pitchFamily="34" charset="0"/>
              <a:buChar char="•"/>
            </a:pPr>
            <a:r>
              <a:rPr lang="en-US" sz="1700" dirty="0">
                <a:solidFill>
                  <a:srgbClr val="58585B"/>
                </a:solidFill>
                <a:latin typeface="Helvetica" panose="020B0604020202020204" pitchFamily="34" charset="0"/>
                <a:cs typeface="Helvetica" panose="020B0604020202020204" pitchFamily="34" charset="0"/>
              </a:rPr>
              <a:t>CBPP data on housing vouchers by race/ethnicity: </a:t>
            </a:r>
            <a:r>
              <a:rPr lang="en-US" sz="1700" dirty="0">
                <a:solidFill>
                  <a:srgbClr val="58585B"/>
                </a:solidFill>
                <a:latin typeface="Helvetica" panose="020B0604020202020204" pitchFamily="34" charset="0"/>
                <a:cs typeface="Helvetica" panose="020B0604020202020204" pitchFamily="34" charset="0"/>
                <a:hlinkClick r:id="rId5"/>
              </a:rPr>
              <a:t>https://www.cbpp.org/research/housing/where-families-with-children-use-housing-vouchers</a:t>
            </a:r>
            <a:r>
              <a:rPr lang="en-US" sz="1700" dirty="0">
                <a:solidFill>
                  <a:srgbClr val="58585B"/>
                </a:solidFill>
                <a:latin typeface="Helvetica" panose="020B0604020202020204" pitchFamily="34" charset="0"/>
                <a:cs typeface="Helvetica" panose="020B0604020202020204" pitchFamily="34" charset="0"/>
              </a:rPr>
              <a:t> </a:t>
            </a:r>
          </a:p>
        </p:txBody>
      </p:sp>
      <p:sp>
        <p:nvSpPr>
          <p:cNvPr id="15" name="Title 1">
            <a:extLst>
              <a:ext uri="{FF2B5EF4-FFF2-40B4-BE49-F238E27FC236}">
                <a16:creationId xmlns:a16="http://schemas.microsoft.com/office/drawing/2014/main" id="{F07F1275-3F3D-4588-B59D-4E64C9E8701C}"/>
              </a:ext>
            </a:extLst>
          </p:cNvPr>
          <p:cNvSpPr>
            <a:spLocks noGrp="1"/>
          </p:cNvSpPr>
          <p:nvPr>
            <p:ph type="title"/>
          </p:nvPr>
        </p:nvSpPr>
        <p:spPr>
          <a:xfrm>
            <a:off x="0" y="261177"/>
            <a:ext cx="9144000" cy="550552"/>
          </a:xfrm>
        </p:spPr>
        <p:txBody>
          <a:bodyPr>
            <a:no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rgbClr val="C00000"/>
                </a:solidFill>
                <a:latin typeface="Helvetica" panose="020B0604020202020204" pitchFamily="34" charset="0"/>
                <a:ea typeface="ＭＳ Ｐゴシック" charset="0"/>
                <a:cs typeface="Helvetica" panose="020B0604020202020204" pitchFamily="34" charset="0"/>
              </a:rPr>
              <a:t>Housing and Racial Wealth Inequality Resources</a:t>
            </a:r>
            <a:br>
              <a:rPr lang="en-US" sz="2800" b="1" dirty="0">
                <a:solidFill>
                  <a:srgbClr val="C00000"/>
                </a:solidFill>
                <a:latin typeface="Helvetica" panose="020B0604020202020204" pitchFamily="34" charset="0"/>
                <a:ea typeface="ＭＳ Ｐゴシック" charset="0"/>
                <a:cs typeface="Helvetica" panose="020B0604020202020204" pitchFamily="34" charset="0"/>
              </a:rPr>
            </a:br>
            <a:endParaRPr lang="en-US" sz="1500" dirty="0">
              <a:latin typeface="Helvetica" panose="020B0604020202020204" pitchFamily="34" charset="0"/>
              <a:cs typeface="Helvetica" panose="020B0604020202020204" pitchFamily="34" charset="0"/>
            </a:endParaRPr>
          </a:p>
        </p:txBody>
      </p:sp>
      <p:pic>
        <p:nvPicPr>
          <p:cNvPr id="4" name="Picture 3">
            <a:hlinkClick r:id="rId2"/>
            <a:extLst>
              <a:ext uri="{FF2B5EF4-FFF2-40B4-BE49-F238E27FC236}">
                <a16:creationId xmlns:a16="http://schemas.microsoft.com/office/drawing/2014/main" id="{11D91FE8-4310-4344-AB13-B25539054FF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448050" y="714606"/>
            <a:ext cx="5511219" cy="5242653"/>
          </a:xfrm>
          <a:prstGeom prst="rect">
            <a:avLst/>
          </a:prstGeom>
        </p:spPr>
      </p:pic>
    </p:spTree>
    <p:extLst>
      <p:ext uri="{BB962C8B-B14F-4D97-AF65-F5344CB8AC3E}">
        <p14:creationId xmlns:p14="http://schemas.microsoft.com/office/powerpoint/2010/main" val="438081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3448050" y="6705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rgbClr val="58585B"/>
                </a:solidFill>
                <a:latin typeface="Helvetica" charset="0"/>
              </a:defRPr>
            </a:lvl1pPr>
            <a:lvl2pPr marL="742950" indent="-285750" eaLnBrk="0" hangingPunct="0">
              <a:spcBef>
                <a:spcPct val="20000"/>
              </a:spcBef>
              <a:buFont typeface="Courier New" pitchFamily="49" charset="0"/>
              <a:buChar char="o"/>
              <a:defRPr sz="2800">
                <a:solidFill>
                  <a:srgbClr val="58585B"/>
                </a:solidFill>
                <a:latin typeface="Helvetica" charset="0"/>
              </a:defRPr>
            </a:lvl2pPr>
            <a:lvl3pPr marL="1143000" indent="-228600" eaLnBrk="0" hangingPunct="0">
              <a:spcBef>
                <a:spcPct val="20000"/>
              </a:spcBef>
              <a:buFont typeface="Arial" pitchFamily="34" charset="0"/>
              <a:buChar char="•"/>
              <a:defRPr sz="2400">
                <a:solidFill>
                  <a:srgbClr val="58585B"/>
                </a:solidFill>
                <a:latin typeface="Helvetica" charset="0"/>
              </a:defRPr>
            </a:lvl3pPr>
            <a:lvl4pPr marL="1600200" indent="-228600" eaLnBrk="0" hangingPunct="0">
              <a:spcBef>
                <a:spcPct val="20000"/>
              </a:spcBef>
              <a:buFont typeface="Courier New" pitchFamily="49" charset="0"/>
              <a:buChar char="o"/>
              <a:defRPr sz="2000">
                <a:solidFill>
                  <a:srgbClr val="58585B"/>
                </a:solidFill>
                <a:latin typeface="Helvetica" charset="0"/>
              </a:defRPr>
            </a:lvl4pPr>
            <a:lvl5pPr marL="2057400" indent="-228600" eaLnBrk="0" hangingPunct="0">
              <a:spcBef>
                <a:spcPct val="20000"/>
              </a:spcBef>
              <a:buFont typeface="Arial" pitchFamily="34" charset="0"/>
              <a:buChar char="•"/>
              <a:defRPr sz="2000">
                <a:solidFill>
                  <a:schemeClr val="tx1"/>
                </a:solidFill>
                <a:latin typeface="Helvetica"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Helvetic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Calibri" pitchFamily="34" charset="0"/>
              <a:ea typeface="+mn-ea"/>
              <a:cs typeface="Arial" pitchFamily="34" charset="0"/>
            </a:endParaRPr>
          </a:p>
        </p:txBody>
      </p:sp>
      <p:sp>
        <p:nvSpPr>
          <p:cNvPr id="14" name="Slide Number Placeholder 6">
            <a:extLst>
              <a:ext uri="{FF2B5EF4-FFF2-40B4-BE49-F238E27FC236}">
                <a16:creationId xmlns:a16="http://schemas.microsoft.com/office/drawing/2014/main" id="{7A032150-FD0A-452E-8EB6-90336B763865}"/>
              </a:ext>
            </a:extLst>
          </p:cNvPr>
          <p:cNvSpPr txBox="1">
            <a:spLocks noGrp="1"/>
          </p:cNvSpPr>
          <p:nvPr>
            <p:ph type="sldNum" sz="quarter" idx="10"/>
          </p:nvPr>
        </p:nvSpPr>
        <p:spPr bwMode="auto">
          <a:xfrm>
            <a:off x="85724" y="67360"/>
            <a:ext cx="380788" cy="2850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Font typeface="Arial" charset="0"/>
              <a:buChar char="•"/>
              <a:defRPr sz="3200" kern="1200">
                <a:solidFill>
                  <a:srgbClr val="58585B"/>
                </a:solidFill>
                <a:latin typeface="Helvetica" charset="0"/>
                <a:ea typeface="+mn-ea"/>
                <a:cs typeface="+mn-cs"/>
              </a:defRPr>
            </a:lvl1pPr>
            <a:lvl2pPr marL="742950" indent="-285750" algn="l" defTabSz="457200" rtl="0" eaLnBrk="1" latinLnBrk="0" hangingPunct="1">
              <a:spcBef>
                <a:spcPct val="20000"/>
              </a:spcBef>
              <a:buFont typeface="Courier New" pitchFamily="49" charset="0"/>
              <a:buChar char="o"/>
              <a:defRPr sz="2800" kern="1200">
                <a:solidFill>
                  <a:srgbClr val="58585B"/>
                </a:solidFill>
                <a:latin typeface="Helvetica" charset="0"/>
                <a:ea typeface="+mn-ea"/>
                <a:cs typeface="+mn-cs"/>
              </a:defRPr>
            </a:lvl2pPr>
            <a:lvl3pPr marL="1143000" indent="-228600" algn="l" defTabSz="457200" rtl="0" eaLnBrk="1" latinLnBrk="0" hangingPunct="1">
              <a:spcBef>
                <a:spcPct val="20000"/>
              </a:spcBef>
              <a:buFont typeface="Arial" charset="0"/>
              <a:buChar char="•"/>
              <a:defRPr sz="2400" kern="1200">
                <a:solidFill>
                  <a:srgbClr val="58585B"/>
                </a:solidFill>
                <a:latin typeface="Helvetica" charset="0"/>
                <a:ea typeface="+mn-ea"/>
                <a:cs typeface="+mn-cs"/>
              </a:defRPr>
            </a:lvl3pPr>
            <a:lvl4pPr marL="1600200" indent="-228600" algn="l" defTabSz="457200" rtl="0" eaLnBrk="1" latinLnBrk="0" hangingPunct="1">
              <a:spcBef>
                <a:spcPct val="20000"/>
              </a:spcBef>
              <a:buFont typeface="Courier New" pitchFamily="49" charset="0"/>
              <a:buChar char="o"/>
              <a:defRPr sz="2000" kern="1200">
                <a:solidFill>
                  <a:srgbClr val="58585B"/>
                </a:solidFill>
                <a:latin typeface="Helvetica" charset="0"/>
                <a:ea typeface="+mn-ea"/>
                <a:cs typeface="+mn-cs"/>
              </a:defRPr>
            </a:lvl4pPr>
            <a:lvl5pPr marL="2057400" indent="-228600" algn="l" defTabSz="457200" rtl="0" eaLnBrk="1" latinLnBrk="0" hangingPunct="1">
              <a:spcBef>
                <a:spcPct val="20000"/>
              </a:spcBef>
              <a:buFont typeface="Arial" charset="0"/>
              <a:buChar char="•"/>
              <a:defRPr sz="2000" kern="1200">
                <a:solidFill>
                  <a:schemeClr val="tx1"/>
                </a:solidFill>
                <a:latin typeface="Helvetica" charset="0"/>
                <a:ea typeface="+mn-ea"/>
                <a:cs typeface="+mn-cs"/>
              </a:defRPr>
            </a:lvl5pPr>
            <a:lvl6pPr marL="25146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6pPr>
            <a:lvl7pPr marL="29718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7pPr>
            <a:lvl8pPr marL="34290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8pPr>
            <a:lvl9pPr marL="3886200" indent="-228600" algn="l" defTabSz="457200" rtl="0" eaLnBrk="0" fontAlgn="base" latinLnBrk="0" hangingPunct="0">
              <a:spcBef>
                <a:spcPct val="20000"/>
              </a:spcBef>
              <a:spcAft>
                <a:spcPct val="0"/>
              </a:spcAft>
              <a:buFont typeface="Arial" charset="0"/>
              <a:buChar char="•"/>
              <a:defRPr sz="2000" kern="1200">
                <a:solidFill>
                  <a:schemeClr val="tx1"/>
                </a:solidFill>
                <a:latin typeface="Helvetica" charset="0"/>
                <a:ea typeface="+mn-ea"/>
                <a:cs typeface="+mn-cs"/>
              </a:defRPr>
            </a:lvl9pPr>
          </a:lstStyle>
          <a:p>
            <a:pPr defTabSz="914400">
              <a:spcBef>
                <a:spcPct val="0"/>
              </a:spcBef>
              <a:buFontTx/>
              <a:buNone/>
              <a:defRPr/>
            </a:pPr>
            <a:fld id="{0C2F3EF4-838E-4AE3-99FF-7D32A336DC45}" type="slidenum">
              <a:rPr lang="en-US" altLang="en-US" sz="1800" kern="0" smtClean="0">
                <a:cs typeface="Helvetica" panose="020B0604020202020204" pitchFamily="34" charset="0"/>
              </a:rPr>
              <a:pPr defTabSz="914400">
                <a:spcBef>
                  <a:spcPct val="0"/>
                </a:spcBef>
                <a:buFontTx/>
                <a:buNone/>
                <a:defRPr/>
              </a:pPr>
              <a:t>9</a:t>
            </a:fld>
            <a:endParaRPr lang="en-US" altLang="en-US" sz="1800" kern="0" dirty="0">
              <a:cs typeface="Helvetica" panose="020B0604020202020204" pitchFamily="34" charset="0"/>
            </a:endParaRPr>
          </a:p>
        </p:txBody>
      </p:sp>
      <p:sp>
        <p:nvSpPr>
          <p:cNvPr id="6" name="Rectangle 4">
            <a:extLst>
              <a:ext uri="{FF2B5EF4-FFF2-40B4-BE49-F238E27FC236}">
                <a16:creationId xmlns:a16="http://schemas.microsoft.com/office/drawing/2014/main" id="{6B21BB3F-4EED-4F12-8418-49DCD54DE91F}"/>
              </a:ext>
            </a:extLst>
          </p:cNvPr>
          <p:cNvSpPr>
            <a:spLocks noChangeArrowheads="1"/>
          </p:cNvSpPr>
          <p:nvPr/>
        </p:nvSpPr>
        <p:spPr bwMode="auto">
          <a:xfrm>
            <a:off x="0" y="6365875"/>
            <a:ext cx="9144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58585B"/>
                </a:solidFill>
                <a:latin typeface="Helvetica" charset="0"/>
              </a:defRPr>
            </a:lvl1pPr>
            <a:lvl2pPr marL="742950" indent="-28575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58585B"/>
                </a:solidFill>
                <a:latin typeface="Helvetica" charset="0"/>
              </a:defRPr>
            </a:lvl2pPr>
            <a:lvl3pPr marL="11430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58585B"/>
                </a:solidFill>
                <a:latin typeface="Helvetica" charset="0"/>
              </a:defRPr>
            </a:lvl3pPr>
            <a:lvl4pPr marL="1600200" indent="-228600">
              <a:spcBef>
                <a:spcPct val="20000"/>
              </a:spcBef>
              <a:buFont typeface="Courier New" pitchFamily="49" charset="0"/>
              <a:buChar char="o"/>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58585B"/>
                </a:solidFill>
                <a:latin typeface="Helvetica" charset="0"/>
              </a:defRPr>
            </a:lvl4pPr>
            <a:lvl5pPr marL="2057400" indent="-228600">
              <a:spcBef>
                <a:spcPct val="20000"/>
              </a:spcBef>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5pPr>
            <a:lvl6pPr marL="25146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6pPr>
            <a:lvl7pPr marL="29718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7pPr>
            <a:lvl8pPr marL="34290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8pPr>
            <a:lvl9pPr marL="3886200" indent="-228600" defTabSz="457200" eaLnBrk="0" fontAlgn="base" hangingPunct="0">
              <a:spcBef>
                <a:spcPct val="20000"/>
              </a:spcBef>
              <a:spcAft>
                <a:spcPct val="0"/>
              </a:spcAft>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Helvetica"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1400" b="1" i="0" u="none" strike="noStrike" kern="1200" cap="none" spc="0" normalizeH="0" baseline="0" noProof="0" dirty="0">
                <a:ln>
                  <a:noFill/>
                </a:ln>
                <a:solidFill>
                  <a:srgbClr val="E3A192"/>
                </a:solidFill>
                <a:effectLst/>
                <a:uLnTx/>
                <a:uFillTx/>
                <a:latin typeface="Helvetica" charset="0"/>
                <a:ea typeface="ＭＳ Ｐゴシック" pitchFamily="34" charset="-128"/>
                <a:cs typeface="Helvetica" charset="0"/>
              </a:rPr>
              <a:t>RESULTS U.S. Poverty National Webinar</a:t>
            </a:r>
          </a:p>
        </p:txBody>
      </p:sp>
      <p:sp>
        <p:nvSpPr>
          <p:cNvPr id="12" name="TextBox 11">
            <a:extLst>
              <a:ext uri="{FF2B5EF4-FFF2-40B4-BE49-F238E27FC236}">
                <a16:creationId xmlns:a16="http://schemas.microsoft.com/office/drawing/2014/main" id="{376DB65A-6ED3-4F45-B24B-0501BFC3027F}"/>
              </a:ext>
            </a:extLst>
          </p:cNvPr>
          <p:cNvSpPr txBox="1"/>
          <p:nvPr/>
        </p:nvSpPr>
        <p:spPr>
          <a:xfrm>
            <a:off x="7816392" y="5770969"/>
            <a:ext cx="1327608" cy="276999"/>
          </a:xfrm>
          <a:prstGeom prst="rect">
            <a:avLst/>
          </a:prstGeom>
          <a:noFill/>
        </p:spPr>
        <p:txBody>
          <a:bodyPr wrap="none" rtlCol="0">
            <a:spAutoFit/>
          </a:bodyPr>
          <a:lstStyle/>
          <a:p>
            <a:r>
              <a:rPr lang="en-US" sz="1200" dirty="0">
                <a:solidFill>
                  <a:srgbClr val="58585B"/>
                </a:solidFill>
                <a:latin typeface="Helvetica" panose="020B0604020202020204" pitchFamily="34" charset="0"/>
                <a:cs typeface="Helvetica" panose="020B0604020202020204" pitchFamily="34" charset="0"/>
                <a:hlinkClick r:id="rId3"/>
              </a:rPr>
              <a:t>jlinn@results.org</a:t>
            </a:r>
            <a:endParaRPr lang="en-US" sz="1200" dirty="0">
              <a:solidFill>
                <a:srgbClr val="58585B"/>
              </a:solidFill>
              <a:latin typeface="Helvetica" panose="020B0604020202020204" pitchFamily="34" charset="0"/>
              <a:cs typeface="Helvetica" panose="020B0604020202020204" pitchFamily="34" charset="0"/>
            </a:endParaRPr>
          </a:p>
        </p:txBody>
      </p:sp>
      <p:pic>
        <p:nvPicPr>
          <p:cNvPr id="2" name="Picture 1">
            <a:extLst>
              <a:ext uri="{FF2B5EF4-FFF2-40B4-BE49-F238E27FC236}">
                <a16:creationId xmlns:a16="http://schemas.microsoft.com/office/drawing/2014/main" id="{4DAEC454-6441-4865-A08C-91D15246F06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5407"/>
            <a:ext cx="9144000" cy="5715000"/>
          </a:xfrm>
          <a:prstGeom prst="rect">
            <a:avLst/>
          </a:prstGeom>
        </p:spPr>
      </p:pic>
      <p:pic>
        <p:nvPicPr>
          <p:cNvPr id="4" name="Picture 3">
            <a:extLst>
              <a:ext uri="{FF2B5EF4-FFF2-40B4-BE49-F238E27FC236}">
                <a16:creationId xmlns:a16="http://schemas.microsoft.com/office/drawing/2014/main" id="{5BD9874B-22BA-4F7C-A34B-D2DA9592D9FB}"/>
              </a:ext>
            </a:extLst>
          </p:cNvPr>
          <p:cNvPicPr>
            <a:picLocks noChangeAspect="1"/>
          </p:cNvPicPr>
          <p:nvPr/>
        </p:nvPicPr>
        <p:blipFill>
          <a:blip r:embed="rId5"/>
          <a:stretch>
            <a:fillRect/>
          </a:stretch>
        </p:blipFill>
        <p:spPr>
          <a:xfrm>
            <a:off x="-1" y="585407"/>
            <a:ext cx="9144000" cy="5210175"/>
          </a:xfrm>
          <a:prstGeom prst="rect">
            <a:avLst/>
          </a:prstGeom>
        </p:spPr>
      </p:pic>
      <p:pic>
        <p:nvPicPr>
          <p:cNvPr id="10" name="Picture 9">
            <a:extLst>
              <a:ext uri="{FF2B5EF4-FFF2-40B4-BE49-F238E27FC236}">
                <a16:creationId xmlns:a16="http://schemas.microsoft.com/office/drawing/2014/main" id="{8768C1D3-2687-4A85-A465-F58E046FE9C1}"/>
              </a:ext>
            </a:extLst>
          </p:cNvPr>
          <p:cNvPicPr>
            <a:picLocks noChangeAspect="1"/>
          </p:cNvPicPr>
          <p:nvPr/>
        </p:nvPicPr>
        <p:blipFill>
          <a:blip r:embed="rId6"/>
          <a:stretch>
            <a:fillRect/>
          </a:stretch>
        </p:blipFill>
        <p:spPr>
          <a:xfrm>
            <a:off x="1797843" y="1216604"/>
            <a:ext cx="5681662" cy="4258669"/>
          </a:xfrm>
          <a:prstGeom prst="rect">
            <a:avLst/>
          </a:prstGeom>
        </p:spPr>
      </p:pic>
      <p:sp>
        <p:nvSpPr>
          <p:cNvPr id="16" name="Arrow: Up 15">
            <a:extLst>
              <a:ext uri="{FF2B5EF4-FFF2-40B4-BE49-F238E27FC236}">
                <a16:creationId xmlns:a16="http://schemas.microsoft.com/office/drawing/2014/main" id="{F877A5FD-A3E1-412F-A415-08A52FACBE99}"/>
              </a:ext>
            </a:extLst>
          </p:cNvPr>
          <p:cNvSpPr/>
          <p:nvPr/>
        </p:nvSpPr>
        <p:spPr>
          <a:xfrm rot="14335952">
            <a:off x="5910028" y="4701829"/>
            <a:ext cx="543804" cy="1468606"/>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493523C7-072F-416F-9006-525839121BD0}"/>
              </a:ext>
            </a:extLst>
          </p:cNvPr>
          <p:cNvSpPr txBox="1"/>
          <p:nvPr/>
        </p:nvSpPr>
        <p:spPr>
          <a:xfrm rot="19759594">
            <a:off x="5658448" y="5209048"/>
            <a:ext cx="1305599" cy="307777"/>
          </a:xfrm>
          <a:prstGeom prst="rect">
            <a:avLst/>
          </a:prstGeom>
          <a:noFill/>
        </p:spPr>
        <p:txBody>
          <a:bodyPr wrap="square" rtlCol="0">
            <a:spAutoFit/>
          </a:bodyPr>
          <a:lstStyle/>
          <a:p>
            <a:r>
              <a:rPr lang="en-US" sz="1400" b="1" dirty="0">
                <a:latin typeface="Helvetica" panose="020B0604020202020204" pitchFamily="34" charset="0"/>
                <a:cs typeface="Helvetica" panose="020B0604020202020204" pitchFamily="34" charset="0"/>
              </a:rPr>
              <a:t>1. Click here</a:t>
            </a:r>
          </a:p>
        </p:txBody>
      </p:sp>
      <p:sp>
        <p:nvSpPr>
          <p:cNvPr id="17" name="Title 1">
            <a:extLst>
              <a:ext uri="{FF2B5EF4-FFF2-40B4-BE49-F238E27FC236}">
                <a16:creationId xmlns:a16="http://schemas.microsoft.com/office/drawing/2014/main" id="{EBBB5470-DE0F-4E60-9E58-67DE5A4097CD}"/>
              </a:ext>
            </a:extLst>
          </p:cNvPr>
          <p:cNvSpPr txBox="1">
            <a:spLocks/>
          </p:cNvSpPr>
          <p:nvPr/>
        </p:nvSpPr>
        <p:spPr>
          <a:xfrm>
            <a:off x="-1" y="63332"/>
            <a:ext cx="9144001" cy="45105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baseline="0">
                <a:solidFill>
                  <a:schemeClr val="accent1"/>
                </a:solidFill>
                <a:latin typeface="Helvetica"/>
                <a:ea typeface="+mj-ea"/>
                <a:cs typeface="Helvetica"/>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AF1F2C"/>
                </a:solidFill>
                <a:effectLst/>
                <a:uLnTx/>
                <a:uFillTx/>
                <a:latin typeface="Helvetica"/>
                <a:ea typeface="+mj-ea"/>
                <a:cs typeface="Helvetica"/>
              </a:rPr>
              <a:t>How to Chat on Zoom</a:t>
            </a:r>
          </a:p>
        </p:txBody>
      </p:sp>
    </p:spTree>
    <p:extLst>
      <p:ext uri="{BB962C8B-B14F-4D97-AF65-F5344CB8AC3E}">
        <p14:creationId xmlns:p14="http://schemas.microsoft.com/office/powerpoint/2010/main" val="3696404258"/>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Custom 1">
      <a:dk1>
        <a:sysClr val="windowText" lastClr="000000"/>
      </a:dk1>
      <a:lt1>
        <a:sysClr val="window" lastClr="FFFFFF"/>
      </a:lt1>
      <a:dk2>
        <a:srgbClr val="B01F2E"/>
      </a:dk2>
      <a:lt2>
        <a:srgbClr val="FFFFFF"/>
      </a:lt2>
      <a:accent1>
        <a:srgbClr val="58585B"/>
      </a:accent1>
      <a:accent2>
        <a:srgbClr val="B01F2E"/>
      </a:accent2>
      <a:accent3>
        <a:srgbClr val="BFBEBE"/>
      </a:accent3>
      <a:accent4>
        <a:srgbClr val="58585B"/>
      </a:accent4>
      <a:accent5>
        <a:srgbClr val="FFFFFF"/>
      </a:accent5>
      <a:accent6>
        <a:srgbClr val="231F20"/>
      </a:accent6>
      <a:hlink>
        <a:srgbClr val="B01F2E"/>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LASPStyleSet">
  <a:themeElements>
    <a:clrScheme name="powerpoint">
      <a:dk1>
        <a:srgbClr val="FFFFFF"/>
      </a:dk1>
      <a:lt1>
        <a:srgbClr val="560000"/>
      </a:lt1>
      <a:dk2>
        <a:srgbClr val="E6E3D9"/>
      </a:dk2>
      <a:lt2>
        <a:srgbClr val="701400"/>
      </a:lt2>
      <a:accent1>
        <a:srgbClr val="701400"/>
      </a:accent1>
      <a:accent2>
        <a:srgbClr val="9B5338"/>
      </a:accent2>
      <a:accent3>
        <a:srgbClr val="CB9C87"/>
      </a:accent3>
      <a:accent4>
        <a:srgbClr val="D0CAB7"/>
      </a:accent4>
      <a:accent5>
        <a:srgbClr val="E6E3D9"/>
      </a:accent5>
      <a:accent6>
        <a:srgbClr val="FFFFFF"/>
      </a:accent6>
      <a:hlink>
        <a:srgbClr val="701400"/>
      </a:hlink>
      <a:folHlink>
        <a:srgbClr val="56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Custom 5">
      <a:dk1>
        <a:sysClr val="windowText" lastClr="000000"/>
      </a:dk1>
      <a:lt1>
        <a:sysClr val="window" lastClr="FFFFFF"/>
      </a:lt1>
      <a:dk2>
        <a:srgbClr val="AF1F2C"/>
      </a:dk2>
      <a:lt2>
        <a:srgbClr val="FFFFFF"/>
      </a:lt2>
      <a:accent1>
        <a:srgbClr val="58585B"/>
      </a:accent1>
      <a:accent2>
        <a:srgbClr val="AF1F2C"/>
      </a:accent2>
      <a:accent3>
        <a:srgbClr val="BFBEBE"/>
      </a:accent3>
      <a:accent4>
        <a:srgbClr val="58585B"/>
      </a:accent4>
      <a:accent5>
        <a:srgbClr val="FFFFFF"/>
      </a:accent5>
      <a:accent6>
        <a:srgbClr val="231F20"/>
      </a:accent6>
      <a:hlink>
        <a:srgbClr val="AF1F2C"/>
      </a:hlink>
      <a:folHlink>
        <a:srgbClr val="BFBE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0AB9154C171E409E0131327301D05C" ma:contentTypeVersion="10" ma:contentTypeDescription="Create a new document." ma:contentTypeScope="" ma:versionID="bcee0c58ab8412ba739c8a0d47a275d1">
  <xsd:schema xmlns:xsd="http://www.w3.org/2001/XMLSchema" xmlns:xs="http://www.w3.org/2001/XMLSchema" xmlns:p="http://schemas.microsoft.com/office/2006/metadata/properties" xmlns:ns2="876372d7-2542-4065-ad3b-22612840f7b4" xmlns:ns3="552b8659-eb92-470e-b40f-1c994b2ac523" targetNamespace="http://schemas.microsoft.com/office/2006/metadata/properties" ma:root="true" ma:fieldsID="b93741c93704b2aa9b025a277aa35b3a" ns2:_="" ns3:_="">
    <xsd:import namespace="876372d7-2542-4065-ad3b-22612840f7b4"/>
    <xsd:import namespace="552b8659-eb92-470e-b40f-1c994b2ac52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2b8659-eb92-470e-b40f-1c994b2ac52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76372d7-2542-4065-ad3b-22612840f7b4">
      <UserInfo>
        <DisplayName>Amy Kazanegras</DisplayName>
        <AccountId>132</AccountId>
        <AccountType/>
      </UserInfo>
    </SharedWithUsers>
  </documentManagement>
</p:properties>
</file>

<file path=customXml/itemProps1.xml><?xml version="1.0" encoding="utf-8"?>
<ds:datastoreItem xmlns:ds="http://schemas.openxmlformats.org/officeDocument/2006/customXml" ds:itemID="{1F51CC58-B054-4296-A759-0CEB57B38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372d7-2542-4065-ad3b-22612840f7b4"/>
    <ds:schemaRef ds:uri="552b8659-eb92-470e-b40f-1c994b2ac5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5BB800-5A70-4E4E-9E28-3648C75100C9}">
  <ds:schemaRefs>
    <ds:schemaRef ds:uri="http://schemas.microsoft.com/sharepoint/v3/contenttype/forms"/>
  </ds:schemaRefs>
</ds:datastoreItem>
</file>

<file path=customXml/itemProps3.xml><?xml version="1.0" encoding="utf-8"?>
<ds:datastoreItem xmlns:ds="http://schemas.openxmlformats.org/officeDocument/2006/customXml" ds:itemID="{CEF1B832-EE5A-4032-AEB4-4AE550B845BF}">
  <ds:schemaRefs>
    <ds:schemaRef ds:uri="http://schemas.microsoft.com/office/infopath/2007/PartnerControls"/>
    <ds:schemaRef ds:uri="http://purl.org/dc/elements/1.1/"/>
    <ds:schemaRef ds:uri="http://www.w3.org/XML/1998/namespace"/>
    <ds:schemaRef ds:uri="http://schemas.microsoft.com/office/2006/documentManagement/types"/>
    <ds:schemaRef ds:uri="http://purl.org/dc/terms/"/>
    <ds:schemaRef ds:uri="552b8659-eb92-470e-b40f-1c994b2ac523"/>
    <ds:schemaRef ds:uri="http://schemas.microsoft.com/office/2006/metadata/properties"/>
    <ds:schemaRef ds:uri="http://schemas.openxmlformats.org/package/2006/metadata/core-properties"/>
    <ds:schemaRef ds:uri="876372d7-2542-4065-ad3b-22612840f7b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13699</TotalTime>
  <Words>3410</Words>
  <Application>Microsoft Office PowerPoint</Application>
  <PresentationFormat>On-screen Show (4:3)</PresentationFormat>
  <Paragraphs>207</Paragraphs>
  <Slides>31</Slides>
  <Notes>7</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31</vt:i4>
      </vt:variant>
    </vt:vector>
  </HeadingPairs>
  <TitlesOfParts>
    <vt:vector size="46" baseType="lpstr">
      <vt:lpstr>Arial Unicode MS</vt:lpstr>
      <vt:lpstr>ＭＳ Ｐゴシック</vt:lpstr>
      <vt:lpstr>ＭＳ Ｐゴシック</vt:lpstr>
      <vt:lpstr>Arial</vt:lpstr>
      <vt:lpstr>Avenir Roman</vt:lpstr>
      <vt:lpstr>Calibri</vt:lpstr>
      <vt:lpstr>Courier New</vt:lpstr>
      <vt:lpstr>Helvetica</vt:lpstr>
      <vt:lpstr>Tempus Sans ITC</vt:lpstr>
      <vt:lpstr>Times New Roman</vt:lpstr>
      <vt:lpstr>Wingdings</vt:lpstr>
      <vt:lpstr>Office Theme</vt:lpstr>
      <vt:lpstr>2_Custom Design</vt:lpstr>
      <vt:lpstr>1_CLASPStyleSet</vt:lpstr>
      <vt:lpstr>2_Office Theme</vt:lpstr>
      <vt:lpstr>PowerPoint Presentation</vt:lpstr>
      <vt:lpstr>Welcome from  Qiana Torregano  RESULTS Grassroots Board Member and Expert on Poverty </vt:lpstr>
      <vt:lpstr>Qiana’s Remarks</vt:lpstr>
      <vt:lpstr>Qiana’s Remarks (cont’d)</vt:lpstr>
      <vt:lpstr>PowerPoint Presentation</vt:lpstr>
      <vt:lpstr> RESULTS Focus for Early 2019 </vt:lpstr>
      <vt:lpstr>Building Momentum to Address the Crisis</vt:lpstr>
      <vt:lpstr>Housing and Racial Wealth Inequality Resources </vt:lpstr>
      <vt:lpstr>PowerPoint Presentation</vt:lpstr>
      <vt:lpstr>PowerPoint Presentation</vt:lpstr>
      <vt:lpstr> Guest Speaker: Tralonne Shorter Network Lobby </vt:lpstr>
      <vt:lpstr>Resources </vt:lpstr>
      <vt:lpstr>PowerPoint Presentation</vt:lpstr>
      <vt:lpstr>Set the Agenda: Get Meetings with Congress</vt:lpstr>
      <vt:lpstr>Meet with Members of Congress </vt:lpstr>
      <vt:lpstr>Grassroots Share</vt:lpstr>
      <vt:lpstr>Kathleen’s Remarks</vt:lpstr>
      <vt:lpstr>Invite New People to Lobby Meetings </vt:lpstr>
      <vt:lpstr>Grassroots Share</vt:lpstr>
      <vt:lpstr>Elaine’s Remarks</vt:lpstr>
      <vt:lpstr>Other Ways to Engage People </vt:lpstr>
      <vt:lpstr>Coming Up in Open Shares </vt:lpstr>
      <vt:lpstr>2019 Leadership and Goals Planning</vt:lpstr>
      <vt:lpstr>Resources</vt:lpstr>
      <vt:lpstr>Open Shares Questions </vt:lpstr>
      <vt:lpstr>PowerPoint Presentation</vt:lpstr>
      <vt:lpstr>Announcements</vt:lpstr>
      <vt:lpstr>Announcements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 Linn</dc:creator>
  <cp:lastModifiedBy>Jos Linn</cp:lastModifiedBy>
  <cp:revision>224</cp:revision>
  <dcterms:modified xsi:type="dcterms:W3CDTF">2019-02-08T19:59:16Z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0x0101003D0AB9154C171E409E0131327301D05C</vt:lpwstr>
  </property>
  <property fmtid="{D5CDD505-2E9C-101B-9397-08002B2CF9AE}" pid="3" name="NXPowerLiteLastOptimized">
    <vt:lpwstr>956035</vt:lpwstr>
  </property>
  <property fmtid="{D5CDD505-2E9C-101B-9397-08002B2CF9AE}" pid="4" name="NXPowerLiteSettings">
    <vt:lpwstr>C7000400038000</vt:lpwstr>
  </property>
  <property fmtid="{D5CDD505-2E9C-101B-9397-08002B2CF9AE}" pid="5" name="NXPowerLiteVersion">
    <vt:lpwstr>S8.2.2</vt:lpwstr>
  </property>
</Properties>
</file>