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4" r:id="rId6"/>
    <p:sldMasterId id="2147483695" r:id="rId7"/>
    <p:sldMasterId id="2147483697" r:id="rId8"/>
  </p:sldMasterIdLst>
  <p:notesMasterIdLst>
    <p:notesMasterId r:id="rId54"/>
  </p:notesMasterIdLst>
  <p:handoutMasterIdLst>
    <p:handoutMasterId r:id="rId55"/>
  </p:handoutMasterIdLst>
  <p:sldIdLst>
    <p:sldId id="259" r:id="rId9"/>
    <p:sldId id="769" r:id="rId10"/>
    <p:sldId id="739" r:id="rId11"/>
    <p:sldId id="757" r:id="rId12"/>
    <p:sldId id="763" r:id="rId13"/>
    <p:sldId id="756" r:id="rId14"/>
    <p:sldId id="717" r:id="rId15"/>
    <p:sldId id="758" r:id="rId16"/>
    <p:sldId id="765" r:id="rId17"/>
    <p:sldId id="744" r:id="rId18"/>
    <p:sldId id="280" r:id="rId19"/>
    <p:sldId id="305" r:id="rId20"/>
    <p:sldId id="306" r:id="rId21"/>
    <p:sldId id="382" r:id="rId22"/>
    <p:sldId id="383" r:id="rId23"/>
    <p:sldId id="380" r:id="rId24"/>
    <p:sldId id="381" r:id="rId25"/>
    <p:sldId id="379" r:id="rId26"/>
    <p:sldId id="384" r:id="rId27"/>
    <p:sldId id="386" r:id="rId28"/>
    <p:sldId id="307" r:id="rId29"/>
    <p:sldId id="308" r:id="rId30"/>
    <p:sldId id="309" r:id="rId31"/>
    <p:sldId id="314" r:id="rId32"/>
    <p:sldId id="311" r:id="rId33"/>
    <p:sldId id="387" r:id="rId34"/>
    <p:sldId id="391" r:id="rId35"/>
    <p:sldId id="388" r:id="rId36"/>
    <p:sldId id="389" r:id="rId37"/>
    <p:sldId id="390" r:id="rId38"/>
    <p:sldId id="392" r:id="rId39"/>
    <p:sldId id="394" r:id="rId40"/>
    <p:sldId id="385" r:id="rId41"/>
    <p:sldId id="767" r:id="rId42"/>
    <p:sldId id="771" r:id="rId43"/>
    <p:sldId id="766" r:id="rId44"/>
    <p:sldId id="768" r:id="rId45"/>
    <p:sldId id="770" r:id="rId46"/>
    <p:sldId id="721" r:id="rId47"/>
    <p:sldId id="746" r:id="rId48"/>
    <p:sldId id="728" r:id="rId49"/>
    <p:sldId id="764" r:id="rId50"/>
    <p:sldId id="665" r:id="rId51"/>
    <p:sldId id="716" r:id="rId52"/>
    <p:sldId id="745"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B01F2D"/>
    <a:srgbClr val="C00000"/>
    <a:srgbClr val="9F9FA1"/>
    <a:srgbClr val="B02D1F"/>
    <a:srgbClr val="006600"/>
    <a:srgbClr val="F76143"/>
    <a:srgbClr val="F4330C"/>
    <a:srgbClr val="89898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3" autoAdjust="0"/>
  </p:normalViewPr>
  <p:slideViewPr>
    <p:cSldViewPr snapToGrid="0">
      <p:cViewPr varScale="1">
        <p:scale>
          <a:sx n="100" d="100"/>
          <a:sy n="100"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EEAA9A-F5A8-4341-B776-2F6CDBEF6FFA}" type="datetimeFigureOut">
              <a:rPr lang="en-US" smtClean="0"/>
              <a:t>1/9/2019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05275D-303A-417E-9A01-FA10F403DBAE}" type="slidenum">
              <a:rPr lang="en-US" smtClean="0"/>
              <a:t>‹#›</a:t>
            </a:fld>
            <a:endParaRPr lang="en-US" dirty="0"/>
          </a:p>
        </p:txBody>
      </p:sp>
    </p:spTree>
    <p:extLst>
      <p:ext uri="{BB962C8B-B14F-4D97-AF65-F5344CB8AC3E}">
        <p14:creationId xmlns:p14="http://schemas.microsoft.com/office/powerpoint/2010/main" val="213917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8C0E6-F0C7-478E-8A01-4B7094FD38FC}" type="datetimeFigureOut">
              <a:rPr lang="en-US" smtClean="0"/>
              <a:t>1/9/2019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492179-49F8-43CF-BF00-5960C382394E}" type="slidenum">
              <a:rPr lang="en-US" smtClean="0"/>
              <a:t>‹#›</a:t>
            </a:fld>
            <a:endParaRPr lang="en-US" dirty="0"/>
          </a:p>
        </p:txBody>
      </p:sp>
    </p:spTree>
    <p:extLst>
      <p:ext uri="{BB962C8B-B14F-4D97-AF65-F5344CB8AC3E}">
        <p14:creationId xmlns:p14="http://schemas.microsoft.com/office/powerpoint/2010/main" val="385873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esults.org/take-action/action-center?vvsrc=/campaigns/54043/respond"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mailto:mdodson@results.org" TargetMode="External"/><Relationship Id="rId5" Type="http://schemas.openxmlformats.org/officeDocument/2006/relationships/hyperlink" Target="mailto:jlinn@results.org" TargetMode="External"/><Relationship Id="rId4" Type="http://schemas.openxmlformats.org/officeDocument/2006/relationships/hyperlink" Target="http://www.results.org/uploads/files/2018_RESULTS_U.S._Poverty_Lobby_Meeting_Request_(Post-Election).doc"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results.org/take-action/action-center?vvsrc=/campaigns/54043/respond"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mailto:mdodson@results.org" TargetMode="External"/><Relationship Id="rId5" Type="http://schemas.openxmlformats.org/officeDocument/2006/relationships/hyperlink" Target="mailto:jlinn@results.org" TargetMode="External"/><Relationship Id="rId4" Type="http://schemas.openxmlformats.org/officeDocument/2006/relationships/hyperlink" Target="http://www.results.org/uploads/files/2018_RESULTS_U.S._Poverty_Lobby_Meeting_Request_(Post-Election).do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sults.org/issues/earned_income_tax_credi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ults.org/issues/child_tax_cred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1</a:t>
            </a:fld>
            <a:endParaRPr lang="en-US" dirty="0"/>
          </a:p>
        </p:txBody>
      </p:sp>
    </p:spTree>
    <p:extLst>
      <p:ext uri="{BB962C8B-B14F-4D97-AF65-F5344CB8AC3E}">
        <p14:creationId xmlns:p14="http://schemas.microsoft.com/office/powerpoint/2010/main" val="226027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28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8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492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7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9790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014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543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73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03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909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sz="2000" kern="1200" dirty="0">
              <a:solidFill>
                <a:schemeClr val="tx1"/>
              </a:solidFill>
              <a:effectLst/>
              <a:latin typeface="+mn-lt"/>
              <a:ea typeface="+mn-ea"/>
              <a:cs typeface="+mn-cs"/>
              <a:sym typeface="Avenir Roman"/>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260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65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158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024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Alison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697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on the impact of the shutdown: https://nlihc.org/article/government-shutdown-now-third-week-impacts-housing-programs-and-tenants </a:t>
            </a:r>
          </a:p>
        </p:txBody>
      </p:sp>
      <p:sp>
        <p:nvSpPr>
          <p:cNvPr id="4" name="Slide Number Placeholder 3"/>
          <p:cNvSpPr>
            <a:spLocks noGrp="1"/>
          </p:cNvSpPr>
          <p:nvPr>
            <p:ph type="sldNum" sz="quarter" idx="10"/>
          </p:nvPr>
        </p:nvSpPr>
        <p:spPr/>
        <p:txBody>
          <a:bodyPr/>
          <a:lstStyle/>
          <a:p>
            <a:fld id="{47492179-49F8-43CF-BF00-5960C382394E}" type="slidenum">
              <a:rPr lang="en-US" smtClean="0"/>
              <a:t>33</a:t>
            </a:fld>
            <a:endParaRPr lang="en-US" dirty="0"/>
          </a:p>
        </p:txBody>
      </p:sp>
    </p:spTree>
    <p:extLst>
      <p:ext uri="{BB962C8B-B14F-4D97-AF65-F5344CB8AC3E}">
        <p14:creationId xmlns:p14="http://schemas.microsoft.com/office/powerpoint/2010/main" val="144666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1" kern="1200" dirty="0">
                <a:solidFill>
                  <a:schemeClr val="tx1"/>
                </a:solidFill>
                <a:effectLst/>
                <a:latin typeface="+mn-lt"/>
                <a:ea typeface="+mn-ea"/>
                <a:cs typeface="+mn-cs"/>
              </a:rPr>
              <a:t>TAKE ACTION: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t>
            </a:r>
            <a:r>
              <a:rPr lang="x-none" sz="1200" kern="1200" dirty="0">
                <a:solidFill>
                  <a:schemeClr val="tx1"/>
                </a:solidFill>
                <a:effectLst/>
                <a:latin typeface="+mn-lt"/>
                <a:ea typeface="+mn-ea"/>
                <a:cs typeface="+mn-cs"/>
              </a:rPr>
              <a:t>each out to new and returning members of Congress. For new members, visit their campaign pages for contact information and leverage contacts you know from their campaign. For returning members, use the same procedure you’ve used previously get meetings. Personalize our updated meeting request (</a:t>
            </a:r>
            <a:r>
              <a:rPr lang="x-none" sz="1200" u="sng" kern="1200" dirty="0">
                <a:solidFill>
                  <a:schemeClr val="tx1"/>
                </a:solidFill>
                <a:effectLst/>
                <a:latin typeface="+mn-lt"/>
                <a:ea typeface="+mn-ea"/>
                <a:cs typeface="+mn-cs"/>
                <a:hlinkClick r:id="rId3"/>
              </a:rPr>
              <a:t>online</a:t>
            </a:r>
            <a:r>
              <a:rPr lang="x-none" sz="1200" kern="1200" dirty="0">
                <a:solidFill>
                  <a:schemeClr val="tx1"/>
                </a:solidFill>
                <a:effectLst/>
                <a:latin typeface="+mn-lt"/>
                <a:ea typeface="+mn-ea"/>
                <a:cs typeface="+mn-cs"/>
              </a:rPr>
              <a:t> or </a:t>
            </a:r>
            <a:r>
              <a:rPr lang="x-none" sz="1200" u="sng" kern="1200" dirty="0">
                <a:solidFill>
                  <a:schemeClr val="tx1"/>
                </a:solidFill>
                <a:effectLst/>
                <a:latin typeface="+mn-lt"/>
                <a:ea typeface="+mn-ea"/>
                <a:cs typeface="+mn-cs"/>
                <a:hlinkClick r:id="rId4"/>
              </a:rPr>
              <a:t>Word doc</a:t>
            </a:r>
            <a:r>
              <a:rPr lang="x-none" sz="1200" kern="1200" dirty="0">
                <a:solidFill>
                  <a:schemeClr val="tx1"/>
                </a:solidFill>
                <a:effectLst/>
                <a:latin typeface="+mn-lt"/>
                <a:ea typeface="+mn-ea"/>
                <a:cs typeface="+mn-cs"/>
              </a:rPr>
              <a:t>) to ask for meetings (if you need help, please contact </a:t>
            </a:r>
            <a:r>
              <a:rPr lang="x-none" sz="1200" u="sng" kern="1200" dirty="0">
                <a:solidFill>
                  <a:schemeClr val="tx1"/>
                </a:solidFill>
                <a:effectLst/>
                <a:latin typeface="+mn-lt"/>
                <a:ea typeface="+mn-ea"/>
                <a:cs typeface="+mn-cs"/>
                <a:hlinkClick r:id="rId5"/>
              </a:rPr>
              <a:t>Jos Linn</a:t>
            </a:r>
            <a:r>
              <a:rPr lang="x-none" sz="1200" kern="1200" dirty="0">
                <a:solidFill>
                  <a:schemeClr val="tx1"/>
                </a:solidFill>
                <a:effectLst/>
                <a:latin typeface="+mn-lt"/>
                <a:ea typeface="+mn-ea"/>
                <a:cs typeface="+mn-cs"/>
              </a:rPr>
              <a:t>). Once you get a meeting, contact </a:t>
            </a:r>
            <a:r>
              <a:rPr lang="x-none" sz="1200" u="sng" kern="1200" dirty="0">
                <a:solidFill>
                  <a:schemeClr val="tx1"/>
                </a:solidFill>
                <a:effectLst/>
                <a:latin typeface="+mn-lt"/>
                <a:ea typeface="+mn-ea"/>
                <a:cs typeface="+mn-cs"/>
                <a:hlinkClick r:id="rId6"/>
              </a:rPr>
              <a:t>Meredith Dodson</a:t>
            </a:r>
            <a:r>
              <a:rPr lang="x-none" sz="1200" kern="1200" dirty="0">
                <a:solidFill>
                  <a:schemeClr val="tx1"/>
                </a:solidFill>
                <a:effectLst/>
                <a:latin typeface="+mn-lt"/>
                <a:ea typeface="+mn-ea"/>
                <a:cs typeface="+mn-cs"/>
              </a:rPr>
              <a:t> for targeted coaching and requests.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5309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200" b="1" kern="1200" dirty="0">
                <a:solidFill>
                  <a:schemeClr val="tx1"/>
                </a:solidFill>
                <a:effectLst/>
                <a:latin typeface="+mn-lt"/>
                <a:ea typeface="+mn-ea"/>
                <a:cs typeface="+mn-cs"/>
              </a:rPr>
              <a:t>TAKE ACTION:</a:t>
            </a:r>
            <a:r>
              <a:rPr lang="x-none"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a:t>
            </a:r>
            <a:r>
              <a:rPr lang="x-none" sz="1200" kern="1200" dirty="0">
                <a:solidFill>
                  <a:schemeClr val="tx1"/>
                </a:solidFill>
                <a:effectLst/>
                <a:latin typeface="+mn-lt"/>
                <a:ea typeface="+mn-ea"/>
                <a:cs typeface="+mn-cs"/>
              </a:rPr>
              <a:t>each out to new and returning members of Congress. For new members, visit their campaign pages for contact information and leverage contacts you know from their campaign. For returning members, use the same procedure you’ve used previously get meetings. Personalize our updated meeting request (</a:t>
            </a:r>
            <a:r>
              <a:rPr lang="x-none" sz="1200" u="sng" kern="1200" dirty="0">
                <a:solidFill>
                  <a:schemeClr val="tx1"/>
                </a:solidFill>
                <a:effectLst/>
                <a:latin typeface="+mn-lt"/>
                <a:ea typeface="+mn-ea"/>
                <a:cs typeface="+mn-cs"/>
                <a:hlinkClick r:id="rId3"/>
              </a:rPr>
              <a:t>online</a:t>
            </a:r>
            <a:r>
              <a:rPr lang="x-none" sz="1200" kern="1200" dirty="0">
                <a:solidFill>
                  <a:schemeClr val="tx1"/>
                </a:solidFill>
                <a:effectLst/>
                <a:latin typeface="+mn-lt"/>
                <a:ea typeface="+mn-ea"/>
                <a:cs typeface="+mn-cs"/>
              </a:rPr>
              <a:t> or </a:t>
            </a:r>
            <a:r>
              <a:rPr lang="x-none" sz="1200" u="sng" kern="1200" dirty="0">
                <a:solidFill>
                  <a:schemeClr val="tx1"/>
                </a:solidFill>
                <a:effectLst/>
                <a:latin typeface="+mn-lt"/>
                <a:ea typeface="+mn-ea"/>
                <a:cs typeface="+mn-cs"/>
                <a:hlinkClick r:id="rId4"/>
              </a:rPr>
              <a:t>Word doc</a:t>
            </a:r>
            <a:r>
              <a:rPr lang="x-none" sz="1200" kern="1200" dirty="0">
                <a:solidFill>
                  <a:schemeClr val="tx1"/>
                </a:solidFill>
                <a:effectLst/>
                <a:latin typeface="+mn-lt"/>
                <a:ea typeface="+mn-ea"/>
                <a:cs typeface="+mn-cs"/>
              </a:rPr>
              <a:t>) to ask for meetings (if you need help, please contact </a:t>
            </a:r>
            <a:r>
              <a:rPr lang="x-none" sz="1200" u="sng" kern="1200" dirty="0">
                <a:solidFill>
                  <a:schemeClr val="tx1"/>
                </a:solidFill>
                <a:effectLst/>
                <a:latin typeface="+mn-lt"/>
                <a:ea typeface="+mn-ea"/>
                <a:cs typeface="+mn-cs"/>
                <a:hlinkClick r:id="rId5"/>
              </a:rPr>
              <a:t>Jos Linn</a:t>
            </a:r>
            <a:r>
              <a:rPr lang="x-none" sz="1200" kern="1200" dirty="0">
                <a:solidFill>
                  <a:schemeClr val="tx1"/>
                </a:solidFill>
                <a:effectLst/>
                <a:latin typeface="+mn-lt"/>
                <a:ea typeface="+mn-ea"/>
                <a:cs typeface="+mn-cs"/>
              </a:rPr>
              <a:t>). Once you get a meeting, contact </a:t>
            </a:r>
            <a:r>
              <a:rPr lang="x-none" sz="1200" u="sng" kern="1200" dirty="0">
                <a:solidFill>
                  <a:schemeClr val="tx1"/>
                </a:solidFill>
                <a:effectLst/>
                <a:latin typeface="+mn-lt"/>
                <a:ea typeface="+mn-ea"/>
                <a:cs typeface="+mn-cs"/>
                <a:hlinkClick r:id="rId6"/>
              </a:rPr>
              <a:t>Meredith Dodson</a:t>
            </a:r>
            <a:r>
              <a:rPr lang="x-none" sz="1200" kern="1200" dirty="0">
                <a:solidFill>
                  <a:schemeClr val="tx1"/>
                </a:solidFill>
                <a:effectLst/>
                <a:latin typeface="+mn-lt"/>
                <a:ea typeface="+mn-ea"/>
                <a:cs typeface="+mn-cs"/>
              </a:rPr>
              <a:t> for targeted coaching and requests.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976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en-US" sz="2000" kern="1200" dirty="0">
              <a:solidFill>
                <a:schemeClr val="tx1"/>
              </a:solidFill>
              <a:effectLst/>
              <a:latin typeface="+mn-lt"/>
              <a:ea typeface="+mn-ea"/>
              <a:cs typeface="+mn-cs"/>
              <a:sym typeface="Avenir Roman"/>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92179-49F8-43CF-BF00-5960C38239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5</a:t>
            </a:fld>
            <a:endParaRPr lang="en-US" dirty="0"/>
          </a:p>
        </p:txBody>
      </p:sp>
    </p:spTree>
    <p:extLst>
      <p:ext uri="{BB962C8B-B14F-4D97-AF65-F5344CB8AC3E}">
        <p14:creationId xmlns:p14="http://schemas.microsoft.com/office/powerpoint/2010/main" val="1893232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beliefs and values would you want your group to consider taking on to strengthen your group’s culture, and avoid creating a Dominant Culture Club?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norms would strengthen culture?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Initiate a conversation with your group about its beliefs, values, culture? Think about how you’d do it, and then let’s hear what some of you would say.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about assessing the group and designing next steps?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Note: if Struggling: Perhaps think of this in terms of some of the challenges you explored in the Group Health session: look at your worksheet for the areas that weren’t so strong. </a:t>
            </a:r>
          </a:p>
          <a:p>
            <a:pPr marL="0" lvl="0" indent="0">
              <a:buNone/>
            </a:pPr>
            <a:endParaRPr lang="en-US" dirty="0"/>
          </a:p>
          <a:p>
            <a:pPr marL="0" lvl="0" indent="0">
              <a:buNone/>
            </a:pPr>
            <a:r>
              <a:rPr lang="en-US" dirty="0"/>
              <a:t>Idea: Maybe think of this in terms of some of the challenges you explored in the Group Attributes worksheet—what beliefs and values would strengthen weaker areas? </a:t>
            </a:r>
          </a:p>
          <a:p>
            <a:pPr marL="0" lvl="0" indent="0">
              <a:buNone/>
            </a:pPr>
            <a:r>
              <a:rPr lang="en-US" dirty="0"/>
              <a:t>Use the assessment tool?</a:t>
            </a:r>
          </a:p>
          <a:p>
            <a:endParaRPr lang="en-US" dirty="0"/>
          </a:p>
        </p:txBody>
      </p:sp>
      <p:sp>
        <p:nvSpPr>
          <p:cNvPr id="4" name="Slide Number Placeholder 3"/>
          <p:cNvSpPr>
            <a:spLocks noGrp="1"/>
          </p:cNvSpPr>
          <p:nvPr>
            <p:ph type="sldNum" sz="quarter" idx="10"/>
          </p:nvPr>
        </p:nvSpPr>
        <p:spPr/>
        <p:txBody>
          <a:bodyPr/>
          <a:lstStyle/>
          <a:p>
            <a:fld id="{68B8C1B2-4354-4140-8546-E028FEB0FF95}" type="slidenum">
              <a:rPr lang="en-US" smtClean="0"/>
              <a:t>7</a:t>
            </a:fld>
            <a:endParaRPr lang="en-US" dirty="0"/>
          </a:p>
        </p:txBody>
      </p:sp>
    </p:spTree>
    <p:extLst>
      <p:ext uri="{BB962C8B-B14F-4D97-AF65-F5344CB8AC3E}">
        <p14:creationId xmlns:p14="http://schemas.microsoft.com/office/powerpoint/2010/main" val="200999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none" strike="noStrike" kern="1200" dirty="0">
                <a:solidFill>
                  <a:schemeClr val="tx1"/>
                </a:solidFill>
                <a:effectLst/>
                <a:latin typeface="+mn-lt"/>
                <a:ea typeface="+mn-ea"/>
                <a:cs typeface="+mn-cs"/>
              </a:rPr>
              <a:t>Goal</a:t>
            </a:r>
            <a:r>
              <a:rPr lang="en-US" sz="1200" u="none" strike="noStrike" kern="1200" dirty="0">
                <a:solidFill>
                  <a:schemeClr val="tx1"/>
                </a:solidFill>
                <a:effectLst/>
                <a:latin typeface="+mn-lt"/>
                <a:ea typeface="+mn-ea"/>
                <a:cs typeface="+mn-cs"/>
              </a:rPr>
              <a:t>: ensure</a:t>
            </a:r>
            <a:r>
              <a:rPr lang="x-none" sz="1200" u="none" strike="noStrike" kern="1200" dirty="0">
                <a:solidFill>
                  <a:schemeClr val="tx1"/>
                </a:solidFill>
                <a:effectLst/>
                <a:latin typeface="+mn-lt"/>
                <a:ea typeface="+mn-ea"/>
                <a:cs typeface="+mn-cs"/>
              </a:rPr>
              <a:t> new Congress (and political candidates) center the needs of low-income families, with a focus on communities of color, in economic policies</a:t>
            </a:r>
            <a:r>
              <a:rPr lang="en-US" sz="1200" u="none" strike="noStrike" kern="1200" dirty="0">
                <a:solidFill>
                  <a:schemeClr val="tx1"/>
                </a:solidFill>
                <a:effectLst/>
                <a:latin typeface="+mn-lt"/>
                <a:ea typeface="+mn-ea"/>
                <a:cs typeface="+mn-cs"/>
              </a:rPr>
              <a:t> focused on creating opportunity and ending poverty.</a:t>
            </a:r>
            <a:endParaRPr lang="en-US" u="none" strike="noStrike" dirty="0">
              <a:effectLst/>
            </a:endParaRPr>
          </a:p>
          <a:p>
            <a:pPr lvl="0"/>
            <a:r>
              <a:rPr lang="en-US" sz="1200" b="1" u="none" strike="noStrike" kern="1200" dirty="0">
                <a:solidFill>
                  <a:schemeClr val="tx1"/>
                </a:solidFill>
                <a:effectLst/>
                <a:latin typeface="+mn-lt"/>
                <a:ea typeface="+mn-ea"/>
                <a:cs typeface="+mn-cs"/>
              </a:rPr>
              <a:t>2019 housing priority ask: increase access to affordable rental housing</a:t>
            </a:r>
            <a:r>
              <a:rPr lang="en-US" sz="1200" u="none" strike="noStrike" kern="1200" dirty="0">
                <a:solidFill>
                  <a:schemeClr val="tx1"/>
                </a:solidFill>
                <a:effectLst/>
                <a:latin typeface="+mn-lt"/>
                <a:ea typeface="+mn-ea"/>
                <a:cs typeface="+mn-cs"/>
              </a:rPr>
              <a:t>. </a:t>
            </a:r>
          </a:p>
          <a:p>
            <a:pPr lvl="0"/>
            <a:endParaRPr lang="en-US" u="none" strike="noStrike" dirty="0">
              <a:effectLst/>
            </a:endParaRPr>
          </a:p>
          <a:p>
            <a:pPr lvl="1"/>
            <a:r>
              <a:rPr lang="en-US" sz="1200" u="none" strike="noStrike" kern="1200" dirty="0">
                <a:solidFill>
                  <a:schemeClr val="tx1"/>
                </a:solidFill>
                <a:effectLst/>
                <a:latin typeface="+mn-lt"/>
                <a:ea typeface="+mn-ea"/>
                <a:cs typeface="+mn-cs"/>
              </a:rPr>
              <a:t>On last month’s national webinar we learned more about the housing crisis – and excited to deepen our knowledge this evening. </a:t>
            </a:r>
            <a:endParaRPr lang="en-US" u="none" strike="noStrike" dirty="0">
              <a:effectLst/>
            </a:endParaRPr>
          </a:p>
          <a:p>
            <a:pPr lvl="1"/>
            <a:r>
              <a:rPr lang="en-US" sz="1200" u="none" strike="noStrike" kern="1200" dirty="0">
                <a:solidFill>
                  <a:schemeClr val="tx1"/>
                </a:solidFill>
                <a:effectLst/>
                <a:latin typeface="+mn-lt"/>
                <a:ea typeface="+mn-ea"/>
                <a:cs typeface="+mn-cs"/>
              </a:rPr>
              <a:t>Ultimately, government policy, especially our tax code, does a lot to support housing and homeownership – but not in an effective way that meets the needs of millions of low-income families. </a:t>
            </a:r>
            <a:endParaRPr lang="en-US" u="none" strike="noStrike" dirty="0">
              <a:effectLst/>
            </a:endParaRPr>
          </a:p>
          <a:p>
            <a:pPr lvl="1"/>
            <a:r>
              <a:rPr lang="en-US" sz="1200" u="none" strike="noStrike" kern="1200" dirty="0">
                <a:solidFill>
                  <a:schemeClr val="tx1"/>
                </a:solidFill>
                <a:effectLst/>
                <a:latin typeface="+mn-lt"/>
                <a:ea typeface="+mn-ea"/>
                <a:cs typeface="+mn-cs"/>
              </a:rPr>
              <a:t>Right now: shutdown threatens housing assistance (we’ll learn more in a moment…)</a:t>
            </a:r>
            <a:endParaRPr lang="en-US" u="none" strike="noStrike" dirty="0">
              <a:effectLst/>
            </a:endParaRPr>
          </a:p>
          <a:p>
            <a:pPr lvl="1"/>
            <a:r>
              <a:rPr lang="en-US" sz="1200" u="none" strike="noStrike" kern="1200" dirty="0">
                <a:solidFill>
                  <a:schemeClr val="tx1"/>
                </a:solidFill>
                <a:effectLst/>
                <a:latin typeface="+mn-lt"/>
                <a:ea typeface="+mn-ea"/>
                <a:cs typeface="+mn-cs"/>
              </a:rPr>
              <a:t>Key opportunity to immediately address part of the affordable rental housing crisis with an immediate bump in rental assistance via large increase in housing vouchers in spending deal this spring </a:t>
            </a:r>
            <a:endParaRPr lang="en-US" u="none" strike="noStrike" dirty="0">
              <a:effectLst/>
            </a:endParaRPr>
          </a:p>
          <a:p>
            <a:pPr lvl="1"/>
            <a:r>
              <a:rPr lang="en-US" sz="1200" u="none" strike="noStrike" kern="1200" dirty="0">
                <a:solidFill>
                  <a:schemeClr val="tx1"/>
                </a:solidFill>
                <a:effectLst/>
                <a:latin typeface="+mn-lt"/>
                <a:ea typeface="+mn-ea"/>
                <a:cs typeface="+mn-cs"/>
              </a:rPr>
              <a:t>While ensuring that families have opportunities/choice via bipartisan proposals to ban income discrimination</a:t>
            </a:r>
            <a:endParaRPr lang="en-US" u="none" strike="noStrike" dirty="0">
              <a:effectLst/>
            </a:endParaRPr>
          </a:p>
          <a:p>
            <a:pPr lvl="1"/>
            <a:r>
              <a:rPr lang="en-US" sz="1200" u="none" strike="noStrike" kern="1200" dirty="0">
                <a:solidFill>
                  <a:schemeClr val="tx1"/>
                </a:solidFill>
                <a:effectLst/>
                <a:latin typeface="+mn-lt"/>
                <a:ea typeface="+mn-ea"/>
                <a:cs typeface="+mn-cs"/>
              </a:rPr>
              <a:t>Longer term: shift tax priorities in order to increase support for low- and moderate-income renters via a “Renters Credit” and support homeownership policies that will reduce racial wealth inequality, support proposals for emergency stabilization funds to avoid evictions, and address other barriers to affordable housing and racial equity including inclusive zoning, credit scores, and application fees</a:t>
            </a:r>
            <a:endParaRPr lang="en-US" u="none" strike="noStrike" dirty="0">
              <a:effectLst/>
            </a:endParaRPr>
          </a:p>
        </p:txBody>
      </p:sp>
      <p:sp>
        <p:nvSpPr>
          <p:cNvPr id="4" name="Slide Number Placeholder 3"/>
          <p:cNvSpPr>
            <a:spLocks noGrp="1"/>
          </p:cNvSpPr>
          <p:nvPr>
            <p:ph type="sldNum" sz="quarter" idx="10"/>
          </p:nvPr>
        </p:nvSpPr>
        <p:spPr/>
        <p:txBody>
          <a:bodyPr/>
          <a:lstStyle/>
          <a:p>
            <a:fld id="{47492179-49F8-43CF-BF00-5960C382394E}" type="slidenum">
              <a:rPr lang="en-US" smtClean="0"/>
              <a:t>8</a:t>
            </a:fld>
            <a:endParaRPr lang="en-US" dirty="0"/>
          </a:p>
        </p:txBody>
      </p:sp>
    </p:spTree>
    <p:extLst>
      <p:ext uri="{BB962C8B-B14F-4D97-AF65-F5344CB8AC3E}">
        <p14:creationId xmlns:p14="http://schemas.microsoft.com/office/powerpoint/2010/main" val="421010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none" strike="noStrike" kern="1200" dirty="0">
                <a:solidFill>
                  <a:schemeClr val="tx1"/>
                </a:solidFill>
                <a:effectLst/>
                <a:latin typeface="+mn-lt"/>
                <a:ea typeface="+mn-ea"/>
                <a:cs typeface="+mn-cs"/>
              </a:rPr>
              <a:t>2019 tax priority ask: </a:t>
            </a:r>
            <a:r>
              <a:rPr lang="en-US" sz="1200" u="none" strike="noStrike" kern="1200" dirty="0">
                <a:solidFill>
                  <a:schemeClr val="tx1"/>
                </a:solidFill>
                <a:effectLst/>
                <a:latin typeface="+mn-lt"/>
                <a:ea typeface="+mn-ea"/>
                <a:cs typeface="+mn-cs"/>
              </a:rPr>
              <a:t>address</a:t>
            </a:r>
            <a:r>
              <a:rPr lang="en-US" sz="1200" b="1" u="none" strike="noStrike" kern="1200" dirty="0">
                <a:solidFill>
                  <a:schemeClr val="tx1"/>
                </a:solidFill>
                <a:effectLst/>
                <a:latin typeface="+mn-lt"/>
                <a:ea typeface="+mn-ea"/>
                <a:cs typeface="+mn-cs"/>
              </a:rPr>
              <a:t> </a:t>
            </a:r>
            <a:r>
              <a:rPr lang="x-none" sz="1200" u="none" strike="noStrike" kern="1200" dirty="0">
                <a:solidFill>
                  <a:schemeClr val="tx1"/>
                </a:solidFill>
                <a:effectLst/>
                <a:latin typeface="+mn-lt"/>
                <a:ea typeface="+mn-ea"/>
                <a:cs typeface="+mn-cs"/>
              </a:rPr>
              <a:t>wage stagnation by making robust expansions of the </a:t>
            </a:r>
            <a:r>
              <a:rPr lang="x-none" sz="1200" u="none" strike="noStrike" kern="1200" dirty="0">
                <a:solidFill>
                  <a:schemeClr val="tx1"/>
                </a:solidFill>
                <a:effectLst/>
                <a:latin typeface="+mn-lt"/>
                <a:ea typeface="+mn-ea"/>
                <a:cs typeface="+mn-cs"/>
                <a:hlinkClick r:id="rId3"/>
              </a:rPr>
              <a:t>Earned Income Tax Credit</a:t>
            </a:r>
            <a:r>
              <a:rPr lang="x-none" sz="1200" u="none" strike="noStrike" kern="1200" dirty="0">
                <a:solidFill>
                  <a:schemeClr val="tx1"/>
                </a:solidFill>
                <a:effectLst/>
                <a:latin typeface="+mn-lt"/>
                <a:ea typeface="+mn-ea"/>
                <a:cs typeface="+mn-cs"/>
              </a:rPr>
              <a:t> and the </a:t>
            </a:r>
            <a:r>
              <a:rPr lang="x-none" sz="1200" u="none" strike="noStrike" kern="1200" dirty="0">
                <a:solidFill>
                  <a:schemeClr val="tx1"/>
                </a:solidFill>
                <a:effectLst/>
                <a:latin typeface="+mn-lt"/>
                <a:ea typeface="+mn-ea"/>
                <a:cs typeface="+mn-cs"/>
                <a:hlinkClick r:id="rId4"/>
              </a:rPr>
              <a:t>Child Tax Credit</a:t>
            </a:r>
            <a:r>
              <a:rPr lang="x-none" sz="1200" u="none" strike="noStrike" kern="1200" dirty="0">
                <a:solidFill>
                  <a:schemeClr val="tx1"/>
                </a:solidFill>
                <a:effectLst/>
                <a:latin typeface="+mn-lt"/>
                <a:ea typeface="+mn-ea"/>
                <a:cs typeface="+mn-cs"/>
              </a:rPr>
              <a:t> for low-income families a key priority in tax legislation</a:t>
            </a:r>
            <a:endParaRPr lang="en-US" sz="120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Will look for opportunities to push for EITC and CTC expansions in this Congress will building momentum to the longer-term goal of a tax code that prioritizes low-income working families</a:t>
            </a:r>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example: https://khanna.house.gov/media/press-releases/release-sen-sherrod-brown-and-rep-ro-khanna-introduce-landmark-legislation </a:t>
            </a:r>
          </a:p>
          <a:p>
            <a:r>
              <a:rPr lang="en-US" sz="1200" b="0" i="0" kern="1200" dirty="0">
                <a:solidFill>
                  <a:schemeClr val="tx1"/>
                </a:solidFill>
                <a:effectLst/>
                <a:latin typeface="+mn-lt"/>
                <a:ea typeface="+mn-ea"/>
                <a:cs typeface="+mn-cs"/>
              </a:rPr>
              <a:t>Lay the groundwork by building momentum for bills along the lines of: </a:t>
            </a:r>
          </a:p>
          <a:p>
            <a:r>
              <a:rPr lang="en-US" sz="1200" u="sng" kern="1200" dirty="0">
                <a:solidFill>
                  <a:schemeClr val="tx1"/>
                </a:solidFill>
                <a:effectLst/>
                <a:latin typeface="+mn-lt"/>
                <a:ea typeface="+mn-ea"/>
                <a:cs typeface="+mn-cs"/>
              </a:rPr>
              <a:t>Child Tax Credit Improvement Act -- expands Child Tax Credit for young children</a:t>
            </a:r>
            <a:r>
              <a:rPr lang="en-US" sz="1200" kern="1200" dirty="0">
                <a:solidFill>
                  <a:schemeClr val="tx1"/>
                </a:solidFill>
                <a:effectLst/>
                <a:latin typeface="+mn-lt"/>
                <a:ea typeface="+mn-ea"/>
                <a:cs typeface="+mn-cs"/>
              </a:rPr>
              <a:t> | 115th Congress (2017-2018) </a:t>
            </a:r>
          </a:p>
          <a:p>
            <a:r>
              <a:rPr lang="en-US" sz="1200" u="sng" kern="1200" dirty="0">
                <a:solidFill>
                  <a:schemeClr val="tx1"/>
                </a:solidFill>
                <a:effectLst/>
                <a:latin typeface="+mn-lt"/>
                <a:ea typeface="+mn-ea"/>
                <a:cs typeface="+mn-cs"/>
              </a:rPr>
              <a:t>Earned Income Tax Credit Improvement and Simplification Act -- expands the EITC</a:t>
            </a:r>
            <a:r>
              <a:rPr lang="en-US" sz="1200" kern="1200" dirty="0">
                <a:solidFill>
                  <a:schemeClr val="tx1"/>
                </a:solidFill>
                <a:effectLst/>
                <a:latin typeface="+mn-lt"/>
                <a:ea typeface="+mn-ea"/>
                <a:cs typeface="+mn-cs"/>
              </a:rPr>
              <a:t> | 115th Congress (2017-2018)</a:t>
            </a:r>
          </a:p>
          <a:p>
            <a:r>
              <a:rPr lang="en-US" sz="1200" b="0" i="0" u="sng" kern="1200" dirty="0">
                <a:solidFill>
                  <a:schemeClr val="tx1"/>
                </a:solidFill>
                <a:effectLst/>
                <a:latin typeface="+mn-lt"/>
                <a:ea typeface="+mn-ea"/>
                <a:cs typeface="+mn-cs"/>
              </a:rPr>
              <a:t>Working Families Tax Relief Act of 2017 -- expands EITC and the Child Tax Credit</a:t>
            </a:r>
            <a:r>
              <a:rPr lang="en-US" sz="1200" b="0" i="0" kern="1200" dirty="0">
                <a:solidFill>
                  <a:schemeClr val="tx1"/>
                </a:solidFill>
                <a:effectLst/>
                <a:latin typeface="+mn-lt"/>
                <a:ea typeface="+mn-ea"/>
                <a:cs typeface="+mn-cs"/>
              </a:rPr>
              <a:t> | 115th Congress (2017-2018)</a:t>
            </a:r>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9</a:t>
            </a:fld>
            <a:endParaRPr lang="en-US" dirty="0"/>
          </a:p>
        </p:txBody>
      </p:sp>
    </p:spTree>
    <p:extLst>
      <p:ext uri="{BB962C8B-B14F-4D97-AF65-F5344CB8AC3E}">
        <p14:creationId xmlns:p14="http://schemas.microsoft.com/office/powerpoint/2010/main" val="302092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97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95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290829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3"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solidFill>
                  <a:srgbClr val="560000"/>
                </a:solidFill>
                <a:latin typeface="+mn-lt"/>
                <a:cs typeface="+mn-cs"/>
              </a:defRPr>
            </a:lvl1pPr>
          </a:lstStyle>
          <a:p>
            <a:pPr defTabSz="914400">
              <a:defRPr/>
            </a:pPr>
            <a:endParaRPr lang="en-US" dirty="0"/>
          </a:p>
        </p:txBody>
      </p:sp>
      <p:sp>
        <p:nvSpPr>
          <p:cNvPr id="4" name="Slide Number Placeholder 5"/>
          <p:cNvSpPr>
            <a:spLocks noGrp="1"/>
          </p:cNvSpPr>
          <p:nvPr>
            <p:ph type="sldNum" sz="quarter" idx="12"/>
          </p:nvPr>
        </p:nvSpPr>
        <p:spPr/>
        <p:txBody>
          <a:bodyPr/>
          <a:lstStyle>
            <a:lvl1pPr>
              <a:defRPr/>
            </a:lvl1pPr>
          </a:lstStyle>
          <a:p>
            <a:fld id="{CB4CCC71-9D8E-4BB4-9CDB-A0DD738B6F0D}" type="slidenum">
              <a:rPr lang="en-US" altLang="en-US"/>
              <a:pPr/>
              <a:t>‹#›</a:t>
            </a:fld>
            <a:endParaRPr lang="en-US" altLang="en-US" dirty="0"/>
          </a:p>
        </p:txBody>
      </p:sp>
    </p:spTree>
    <p:extLst>
      <p:ext uri="{BB962C8B-B14F-4D97-AF65-F5344CB8AC3E}">
        <p14:creationId xmlns:p14="http://schemas.microsoft.com/office/powerpoint/2010/main" val="1451869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Click to edit text</a:t>
            </a:r>
          </a:p>
          <a:p>
            <a:pPr lvl="1"/>
            <a:r>
              <a:rPr lang="en-US"/>
              <a:t>Second level</a:t>
            </a:r>
          </a:p>
          <a:p>
            <a:pPr lvl="2"/>
            <a:r>
              <a:rPr lang="en-US"/>
              <a:t>Third level</a:t>
            </a:r>
          </a:p>
          <a:p>
            <a:pPr lvl="3"/>
            <a:r>
              <a:rPr lang="en-US"/>
              <a:t>Fourth level</a:t>
            </a:r>
          </a:p>
        </p:txBody>
      </p:sp>
      <p:sp>
        <p:nvSpPr>
          <p:cNvPr id="4"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11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25722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62175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lgn="l">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670321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628650" y="365126"/>
            <a:ext cx="78867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867084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628650" y="365126"/>
            <a:ext cx="78867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10"/>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547868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6"/>
            <a:ext cx="7886700" cy="1325563"/>
          </a:xfrm>
          <a:prstGeom prst="rect">
            <a:avLst/>
          </a:prstGeom>
        </p:spPr>
        <p:txBody>
          <a:bodyPr/>
          <a:lstStyle>
            <a:lvl1pPr algn="ct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26960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025100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27151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a:t>Click to edit title</a:t>
            </a:r>
          </a:p>
        </p:txBody>
      </p:sp>
      <p:sp>
        <p:nvSpPr>
          <p:cNvPr id="3" name="Slide Number Placeholder 4"/>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430443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lnSpc>
                <a:spcPct val="100000"/>
              </a:lnSpc>
              <a:defRPr sz="3000" b="1">
                <a:solidFill>
                  <a:srgbClr val="0C61A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998739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b="1" dirty="0">
              <a:solidFill>
                <a:srgbClr val="560000"/>
              </a:solidFill>
            </a:endParaRPr>
          </a:p>
        </p:txBody>
      </p:sp>
      <p:sp>
        <p:nvSpPr>
          <p:cNvPr id="4" name="Rectangle 3"/>
          <p:cNvSpPr/>
          <p:nvPr/>
        </p:nvSpPr>
        <p:spPr>
          <a:xfrm>
            <a:off x="0" y="3733800"/>
            <a:ext cx="9144000" cy="31242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22477"/>
            <a:ext cx="3352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0" y="6811965"/>
            <a:ext cx="9144000" cy="46037"/>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13" name="Title Placeholder 1"/>
          <p:cNvSpPr>
            <a:spLocks noGrp="1"/>
          </p:cNvSpPr>
          <p:nvPr>
            <p:ph type="title"/>
          </p:nvPr>
        </p:nvSpPr>
        <p:spPr>
          <a:xfrm>
            <a:off x="304800" y="4038600"/>
            <a:ext cx="8534400" cy="609600"/>
          </a:xfrm>
          <a:prstGeom prst="rect">
            <a:avLst/>
          </a:prstGeom>
        </p:spPr>
        <p:txBody>
          <a:bodyPr anchor="b" anchorCtr="0"/>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386645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6553200" y="6400800"/>
            <a:ext cx="2133600" cy="349250"/>
          </a:xfrm>
        </p:spPr>
        <p:txBody>
          <a:bodyPr/>
          <a:lstStyle>
            <a:lvl1pPr>
              <a:defRPr>
                <a:solidFill>
                  <a:srgbClr val="701400"/>
                </a:solidFill>
              </a:defRPr>
            </a:lvl1pPr>
          </a:lstStyle>
          <a:p>
            <a:fld id="{647F7E6F-8FB5-4F6C-B5FB-1C8A02FA70CA}" type="slidenum">
              <a:rPr lang="en-US" altLang="en-US"/>
              <a:pPr/>
              <a:t>‹#›</a:t>
            </a:fld>
            <a:endParaRPr lang="en-US" altLang="en-US" dirty="0"/>
          </a:p>
        </p:txBody>
      </p:sp>
    </p:spTree>
    <p:extLst>
      <p:ext uri="{BB962C8B-B14F-4D97-AF65-F5344CB8AC3E}">
        <p14:creationId xmlns:p14="http://schemas.microsoft.com/office/powerpoint/2010/main" val="241512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0"/>
          </p:nvPr>
        </p:nvSpPr>
        <p:spPr>
          <a:xfrm>
            <a:off x="6553200" y="6400802"/>
            <a:ext cx="2133600" cy="288925"/>
          </a:xfrm>
        </p:spPr>
        <p:txBody>
          <a:bodyPr/>
          <a:lstStyle>
            <a:lvl1pPr>
              <a:defRPr>
                <a:solidFill>
                  <a:srgbClr val="701400"/>
                </a:solidFill>
              </a:defRPr>
            </a:lvl1pPr>
          </a:lstStyle>
          <a:p>
            <a:fld id="{0F89E143-FC6E-46C4-A3EB-D7507DA59D45}" type="slidenum">
              <a:rPr lang="en-US" altLang="en-US"/>
              <a:pPr/>
              <a:t>‹#›</a:t>
            </a:fld>
            <a:endParaRPr lang="en-US" altLang="en-US" dirty="0"/>
          </a:p>
        </p:txBody>
      </p:sp>
    </p:spTree>
    <p:extLst>
      <p:ext uri="{BB962C8B-B14F-4D97-AF65-F5344CB8AC3E}">
        <p14:creationId xmlns:p14="http://schemas.microsoft.com/office/powerpoint/2010/main" val="361901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4" name="Slide Number Placeholder 4"/>
          <p:cNvSpPr>
            <a:spLocks noGrp="1"/>
          </p:cNvSpPr>
          <p:nvPr>
            <p:ph type="sldNum" sz="quarter" idx="10"/>
          </p:nvPr>
        </p:nvSpPr>
        <p:spPr>
          <a:xfrm>
            <a:off x="6553200" y="6400802"/>
            <a:ext cx="2133600" cy="365125"/>
          </a:xfrm>
        </p:spPr>
        <p:txBody>
          <a:bodyPr/>
          <a:lstStyle>
            <a:lvl1pPr>
              <a:defRPr>
                <a:solidFill>
                  <a:srgbClr val="701400"/>
                </a:solidFill>
              </a:defRPr>
            </a:lvl1pPr>
          </a:lstStyle>
          <a:p>
            <a:fld id="{3C57D8CA-CA83-470A-9009-27B4C3C56187}" type="slidenum">
              <a:rPr lang="en-US" altLang="en-US"/>
              <a:pPr/>
              <a:t>‹#›</a:t>
            </a:fld>
            <a:endParaRPr lang="en-US" altLang="en-US" dirty="0"/>
          </a:p>
        </p:txBody>
      </p:sp>
    </p:spTree>
    <p:extLst>
      <p:ext uri="{BB962C8B-B14F-4D97-AF65-F5344CB8AC3E}">
        <p14:creationId xmlns:p14="http://schemas.microsoft.com/office/powerpoint/2010/main" val="389246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457200" y="1371600"/>
            <a:ext cx="3017838"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a:xfrm>
            <a:off x="457201" y="273050"/>
            <a:ext cx="3008313" cy="1162050"/>
          </a:xfrm>
        </p:spPr>
        <p:txBody>
          <a:bodyPr anchor="b">
            <a:scene3d>
              <a:camera prst="orthographicFront"/>
              <a:lightRig rig="threePt" dir="t"/>
            </a:scene3d>
            <a:sp3d extrusionH="57150">
              <a:bevelT w="38100" h="38100"/>
            </a:sp3d>
          </a:bodyPr>
          <a:lstStyle>
            <a:lvl1pPr algn="l">
              <a:defRPr sz="2000" b="1">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fld id="{DE38C1CC-FB0E-439C-8620-CE9CC387FFEE}" type="datetimeFigureOut">
              <a:rPr lang="en-US"/>
              <a:pPr defTabSz="914400">
                <a:defRPr/>
              </a:pPr>
              <a:t>1/9/2019</a:t>
            </a:fld>
            <a:endParaRPr lang="en-US" dirty="0"/>
          </a:p>
        </p:txBody>
      </p:sp>
      <p:sp>
        <p:nvSpPr>
          <p:cNvPr id="7"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8" name="Slide Number Placeholder 6"/>
          <p:cNvSpPr>
            <a:spLocks noGrp="1"/>
          </p:cNvSpPr>
          <p:nvPr>
            <p:ph type="sldNum" sz="quarter" idx="12"/>
          </p:nvPr>
        </p:nvSpPr>
        <p:spPr>
          <a:xfrm>
            <a:off x="6553200" y="6400802"/>
            <a:ext cx="2133600" cy="365125"/>
          </a:xfrm>
        </p:spPr>
        <p:txBody>
          <a:bodyPr/>
          <a:lstStyle>
            <a:lvl1pPr>
              <a:defRPr>
                <a:solidFill>
                  <a:srgbClr val="701400"/>
                </a:solidFill>
              </a:defRPr>
            </a:lvl1pPr>
          </a:lstStyle>
          <a:p>
            <a:fld id="{28846A7E-2974-4423-B0A7-0999C14D0A9F}" type="slidenum">
              <a:rPr lang="en-US" altLang="en-US"/>
              <a:pPr/>
              <a:t>‹#›</a:t>
            </a:fld>
            <a:endParaRPr lang="en-US" altLang="en-US" dirty="0"/>
          </a:p>
        </p:txBody>
      </p:sp>
    </p:spTree>
    <p:extLst>
      <p:ext uri="{BB962C8B-B14F-4D97-AF65-F5344CB8AC3E}">
        <p14:creationId xmlns:p14="http://schemas.microsoft.com/office/powerpoint/2010/main" val="24434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defTabSz="914400"/>
              <a:endParaRPr lang="en-US" altLang="en-US" sz="2400" dirty="0">
                <a:solidFill>
                  <a:srgbClr val="560000"/>
                </a:solidFill>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4416 w 4917"/>
                <a:gd name="T3" fmla="*/ 0 h 1000"/>
                <a:gd name="T4" fmla="*/ 4917 w 4917"/>
                <a:gd name="T5" fmla="*/ 500 h 1000"/>
                <a:gd name="T6" fmla="*/ 4417 w 4917"/>
                <a:gd name="T7" fmla="*/ 1000 h 1000"/>
                <a:gd name="T8" fmla="*/ 0 w 4917"/>
                <a:gd name="T9" fmla="*/ 100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dirty="0">
                <a:solidFill>
                  <a:srgbClr val="560000"/>
                </a:solidFill>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pPr defTabSz="914400"/>
              <a:endParaRPr lang="en-US" dirty="0">
                <a:solidFill>
                  <a:srgbClr val="560000"/>
                </a:solidFill>
              </a:endParaRPr>
            </a:p>
          </p:txBody>
        </p:sp>
      </p:grpSp>
      <p:sp>
        <p:nvSpPr>
          <p:cNvPr id="8199" name="Rectangle 7"/>
          <p:cNvSpPr>
            <a:spLocks noGrp="1" noChangeArrowheads="1"/>
          </p:cNvSpPr>
          <p:nvPr>
            <p:ph type="ctrTitle"/>
          </p:nvPr>
        </p:nvSpPr>
        <p:spPr>
          <a:xfrm>
            <a:off x="228600" y="1427165"/>
            <a:ext cx="8077200" cy="1609725"/>
          </a:xfrm>
        </p:spPr>
        <p:txBody>
          <a:bodyPr/>
          <a:lstStyle>
            <a:lvl1pPr>
              <a:defRPr sz="4600"/>
            </a:lvl1pPr>
          </a:lstStyle>
          <a:p>
            <a:r>
              <a:rPr lang="en-US"/>
              <a:t>Click to edit Master title style</a:t>
            </a:r>
          </a:p>
        </p:txBody>
      </p:sp>
      <p:sp>
        <p:nvSpPr>
          <p:cNvPr id="820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0" name="Rectangle 10"/>
          <p:cNvSpPr>
            <a:spLocks noGrp="1" noChangeArrowheads="1"/>
          </p:cNvSpPr>
          <p:nvPr>
            <p:ph type="ftr" sz="quarter" idx="11"/>
          </p:nvPr>
        </p:nvSpPr>
        <p:spPr>
          <a:xfrm>
            <a:off x="3124200" y="6253163"/>
            <a:ext cx="2895600" cy="457200"/>
          </a:xfrm>
          <a:prstGeom prst="rect">
            <a:avLst/>
          </a:prstGeom>
        </p:spPr>
        <p:txBody>
          <a:bodyPr/>
          <a:lstStyle>
            <a:lvl1pPr fontAlgn="auto">
              <a:spcBef>
                <a:spcPts val="0"/>
              </a:spcBef>
              <a:spcAft>
                <a:spcPts val="0"/>
              </a:spcAft>
              <a:defRPr>
                <a:solidFill>
                  <a:srgbClr val="560000"/>
                </a:solidFill>
                <a:latin typeface="+mn-lt"/>
                <a:cs typeface="+mn-cs"/>
              </a:defRPr>
            </a:lvl1pPr>
          </a:lstStyle>
          <a:p>
            <a:pPr defTabSz="914400">
              <a:defRPr/>
            </a:pPr>
            <a:endParaRPr lang="en-US" dirty="0"/>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537EA35-FCD0-4DBA-BEDB-75C08A295805}" type="slidenum">
              <a:rPr lang="en-US" altLang="en-US"/>
              <a:pPr/>
              <a:t>‹#›</a:t>
            </a:fld>
            <a:endParaRPr lang="en-US" altLang="en-US" dirty="0"/>
          </a:p>
        </p:txBody>
      </p:sp>
    </p:spTree>
    <p:extLst>
      <p:ext uri="{BB962C8B-B14F-4D97-AF65-F5344CB8AC3E}">
        <p14:creationId xmlns:p14="http://schemas.microsoft.com/office/powerpoint/2010/main" val="262974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1371600"/>
            <a:ext cx="9144000" cy="152400"/>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effectLst>
                  <a:outerShdw blurRad="50800" dist="38100" dir="2700000" algn="tl" rotWithShape="0">
                    <a:prstClr val="black">
                      <a:alpha val="40000"/>
                    </a:prstClr>
                  </a:outerShdw>
                </a:effectLst>
                <a:latin typeface="Arial" pitchFamily="34" charset="0"/>
                <a:cs typeface="Arial" pitchFamily="34" charset="0"/>
              </a:defRPr>
            </a:lvl1pPr>
          </a:lstStyle>
          <a:p>
            <a:r>
              <a:rPr lang="en-US"/>
              <a:t>Click to edit Master title style</a:t>
            </a:r>
          </a:p>
        </p:txBody>
      </p:sp>
      <p:sp>
        <p:nvSpPr>
          <p:cNvPr id="8" name="Text Placeholder 2"/>
          <p:cNvSpPr>
            <a:spLocks noGrp="1"/>
          </p:cNvSpPr>
          <p:nvPr>
            <p:ph idx="1"/>
          </p:nvPr>
        </p:nvSpPr>
        <p:spPr>
          <a:xfrm>
            <a:off x="304800" y="1752601"/>
            <a:ext cx="8534400" cy="4373563"/>
          </a:xfrm>
          <a:prstGeom prst="rect">
            <a:avLst/>
          </a:prstGeom>
        </p:spPr>
        <p:txBody>
          <a:bodyPr rtlCol="0">
            <a:normAutofit/>
          </a:bodyPr>
          <a:lstStyle>
            <a:lvl1pPr>
              <a:spcBef>
                <a:spcPts val="800"/>
              </a:spcBef>
              <a:buFont typeface="Arial" pitchFamily="34" charset="0"/>
              <a:buChar char="•"/>
              <a:defRPr sz="2800">
                <a:latin typeface="Arial" pitchFamily="34" charset="0"/>
                <a:cs typeface="Arial" pitchFamily="34" charset="0"/>
              </a:defRPr>
            </a:lvl1pPr>
            <a:lvl2pPr>
              <a:spcBef>
                <a:spcPts val="800"/>
              </a:spcBef>
              <a:buFont typeface="Wingdings" pitchFamily="2" charset="2"/>
              <a:buChar char="§"/>
              <a:defRPr sz="2400">
                <a:latin typeface="Arial" pitchFamily="34" charset="0"/>
                <a:cs typeface="Arial" pitchFamily="34" charset="0"/>
              </a:defRPr>
            </a:lvl2pPr>
            <a:lvl3pPr>
              <a:spcBef>
                <a:spcPts val="800"/>
              </a:spcBef>
              <a:buFont typeface="Courier New" pitchFamily="49" charset="0"/>
              <a:buChar char="o"/>
              <a:defRPr sz="2000">
                <a:latin typeface="Arial" pitchFamily="34" charset="0"/>
                <a:cs typeface="Arial" pitchFamily="34" charset="0"/>
              </a:defRPr>
            </a:lvl3pPr>
            <a:lvl4pPr>
              <a:spcBef>
                <a:spcPts val="800"/>
              </a:spcBef>
              <a:buFont typeface="Wingdings" pitchFamily="2" charset="2"/>
              <a:buChar char="§"/>
              <a:defRPr sz="1800">
                <a:latin typeface="Arial" pitchFamily="34" charset="0"/>
                <a:cs typeface="Arial" pitchFamily="34" charset="0"/>
              </a:defRPr>
            </a:lvl4pPr>
            <a:lvl5pPr>
              <a:spcBef>
                <a:spcPts val="800"/>
              </a:spcBef>
              <a:buFont typeface="Arial"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6553200" y="6400802"/>
            <a:ext cx="2133600" cy="365125"/>
          </a:xfrm>
        </p:spPr>
        <p:txBody>
          <a:bodyPr/>
          <a:lstStyle>
            <a:lvl1pPr>
              <a:defRPr>
                <a:solidFill>
                  <a:srgbClr val="660000"/>
                </a:solidFill>
              </a:defRPr>
            </a:lvl1pPr>
          </a:lstStyle>
          <a:p>
            <a:fld id="{67BAA746-E8F4-43C6-AE0B-0C907953BEAF}" type="slidenum">
              <a:rPr lang="en-US" altLang="en-US"/>
              <a:pPr/>
              <a:t>‹#›</a:t>
            </a:fld>
            <a:endParaRPr lang="en-US" altLang="en-US" dirty="0"/>
          </a:p>
        </p:txBody>
      </p:sp>
    </p:spTree>
    <p:extLst>
      <p:ext uri="{BB962C8B-B14F-4D97-AF65-F5344CB8AC3E}">
        <p14:creationId xmlns:p14="http://schemas.microsoft.com/office/powerpoint/2010/main" val="2275029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jpeg"/><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5.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3">
            <a:extLst>
              <a:ext uri="{28A0092B-C50C-407E-A947-70E740481C1C}">
                <a14:useLocalDpi xmlns:a14="http://schemas.microsoft.com/office/drawing/2010/main" val="0"/>
              </a:ext>
            </a:extLst>
          </a:blip>
          <a:srcRect b="61852"/>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pPr/>
              <a:t>‹#›</a:t>
            </a:fld>
            <a:endParaRPr lang="en-US" dirty="0"/>
          </a:p>
        </p:txBody>
      </p:sp>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a:t>Click to edit title</a:t>
            </a:r>
          </a:p>
        </p:txBody>
      </p:sp>
      <p:pic>
        <p:nvPicPr>
          <p:cNvPr id="7" name="Picture 6" descr="Slide Template.png"/>
          <p:cNvPicPr>
            <a:picLocks noChangeAspect="1"/>
          </p:cNvPicPr>
          <p:nvPr userDrawn="1"/>
        </p:nvPicPr>
        <p:blipFill rotWithShape="1">
          <a:blip r:embed="rId3">
            <a:extLst>
              <a:ext uri="{28A0092B-C50C-407E-A947-70E740481C1C}">
                <a14:useLocalDpi xmlns:a14="http://schemas.microsoft.com/office/drawing/2010/main" val="0"/>
              </a:ext>
            </a:extLst>
          </a:blip>
          <a:srcRect b="4613"/>
          <a:stretch/>
        </p:blipFill>
        <p:spPr>
          <a:xfrm>
            <a:off x="-40536" y="-13510"/>
            <a:ext cx="9211560" cy="4246843"/>
          </a:xfrm>
          <a:prstGeom prst="rect">
            <a:avLst/>
          </a:prstGeom>
          <a:solidFill>
            <a:srgbClr val="B11F30"/>
          </a:solidFill>
        </p:spPr>
      </p:pic>
      <p:sp>
        <p:nvSpPr>
          <p:cNvPr id="4" name="Slide Number Placeholder 3"/>
          <p:cNvSpPr>
            <a:spLocks noGrp="1"/>
          </p:cNvSpPr>
          <p:nvPr>
            <p:ph type="sldNum" sz="quarter" idx="4"/>
          </p:nvPr>
        </p:nvSpPr>
        <p:spPr>
          <a:xfrm>
            <a:off x="0" y="6492875"/>
            <a:ext cx="3429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35D4A53D-EB96-447E-9477-8A7CA2AD73C7}" type="slidenum">
              <a:rPr lang="en-US" smtClean="0"/>
              <a:pPr/>
              <a:t>‹#›</a:t>
            </a:fld>
            <a:endParaRPr lang="en-US" dirty="0"/>
          </a:p>
        </p:txBody>
      </p:sp>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98989"/>
                </a:solidFill>
              </a:defRPr>
            </a:lvl1pPr>
          </a:lstStyle>
          <a:p>
            <a:pPr defTabSz="914400"/>
            <a:fld id="{F907C71B-639C-487D-98C9-6D7F7391A03D}" type="slidenum">
              <a:rPr lang="en-US" altLang="en-US"/>
              <a:pPr defTabSz="914400"/>
              <a:t>‹#›</a:t>
            </a:fld>
            <a:endParaRPr lang="en-US" altLang="en-US" dirty="0"/>
          </a:p>
        </p:txBody>
      </p:sp>
      <p:sp>
        <p:nvSpPr>
          <p:cNvPr id="7" name="Rectangle 6"/>
          <p:cNvSpPr/>
          <p:nvPr/>
        </p:nvSpPr>
        <p:spPr>
          <a:xfrm>
            <a:off x="0" y="6461125"/>
            <a:ext cx="37338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9" name="Rectangle 8"/>
          <p:cNvSpPr/>
          <p:nvPr/>
        </p:nvSpPr>
        <p:spPr>
          <a:xfrm>
            <a:off x="5867400" y="6461125"/>
            <a:ext cx="3276600" cy="228600"/>
          </a:xfrm>
          <a:prstGeom prst="rect">
            <a:avLst/>
          </a:prstGeom>
          <a:solidFill>
            <a:srgbClr val="B4B4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pic>
        <p:nvPicPr>
          <p:cNvPr id="2055" name="Picture 9" descr="clasp-primar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38601" y="6072188"/>
            <a:ext cx="15382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flipV="1">
            <a:off x="0" y="0"/>
            <a:ext cx="9144000" cy="46038"/>
          </a:xfrm>
          <a:prstGeom prst="rect">
            <a:avLst/>
          </a:prstGeom>
          <a:solidFill>
            <a:srgbClr val="66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srgbClr val="560000"/>
              </a:solidFill>
            </a:endParaRPr>
          </a:p>
        </p:txBody>
      </p:sp>
      <p:sp>
        <p:nvSpPr>
          <p:cNvPr id="2057" name="Rectangle 11"/>
          <p:cNvSpPr>
            <a:spLocks noChangeArrowheads="1"/>
          </p:cNvSpPr>
          <p:nvPr/>
        </p:nvSpPr>
        <p:spPr bwMode="auto">
          <a:xfrm>
            <a:off x="152401" y="6492875"/>
            <a:ext cx="12446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660000"/>
                </a:solidFill>
              </a:rPr>
              <a:t>www.clasp.org</a:t>
            </a:r>
          </a:p>
        </p:txBody>
      </p:sp>
    </p:spTree>
    <p:extLst>
      <p:ext uri="{BB962C8B-B14F-4D97-AF65-F5344CB8AC3E}">
        <p14:creationId xmlns:p14="http://schemas.microsoft.com/office/powerpoint/2010/main" val="7011282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4000" b="1" kern="1200">
          <a:solidFill>
            <a:schemeClr val="accent1"/>
          </a:solidFill>
          <a:effectLst>
            <a:outerShdw blurRad="50800" dist="38100" dir="2700000" algn="tl" rotWithShape="0">
              <a:prstClr val="black">
                <a:alpha val="40000"/>
              </a:prstClr>
            </a:outerShdw>
          </a:effectLst>
          <a:latin typeface="+mj-lt"/>
          <a:ea typeface="+mj-ea"/>
          <a:cs typeface="+mj-cs"/>
        </a:defRPr>
      </a:lvl1pPr>
      <a:lvl2pPr algn="ctr" rtl="0" eaLnBrk="1" fontAlgn="base" hangingPunct="1">
        <a:spcBef>
          <a:spcPct val="0"/>
        </a:spcBef>
        <a:spcAft>
          <a:spcPct val="0"/>
        </a:spcAft>
        <a:defRPr sz="4000" b="1">
          <a:solidFill>
            <a:schemeClr val="accent1"/>
          </a:solidFill>
          <a:latin typeface="Arial" panose="020B0604020202020204" pitchFamily="34" charset="0"/>
        </a:defRPr>
      </a:lvl2pPr>
      <a:lvl3pPr algn="ctr" rtl="0" eaLnBrk="1" fontAlgn="base" hangingPunct="1">
        <a:spcBef>
          <a:spcPct val="0"/>
        </a:spcBef>
        <a:spcAft>
          <a:spcPct val="0"/>
        </a:spcAft>
        <a:defRPr sz="4000" b="1">
          <a:solidFill>
            <a:schemeClr val="accent1"/>
          </a:solidFill>
          <a:latin typeface="Arial" panose="020B0604020202020204" pitchFamily="34" charset="0"/>
        </a:defRPr>
      </a:lvl3pPr>
      <a:lvl4pPr algn="ctr" rtl="0" eaLnBrk="1" fontAlgn="base" hangingPunct="1">
        <a:spcBef>
          <a:spcPct val="0"/>
        </a:spcBef>
        <a:spcAft>
          <a:spcPct val="0"/>
        </a:spcAft>
        <a:defRPr sz="4000" b="1">
          <a:solidFill>
            <a:schemeClr val="accent1"/>
          </a:solidFill>
          <a:latin typeface="Arial" panose="020B0604020202020204" pitchFamily="34" charset="0"/>
        </a:defRPr>
      </a:lvl4pPr>
      <a:lvl5pPr algn="ctr" rtl="0" eaLnBrk="1" fontAlgn="base" hangingPunct="1">
        <a:spcBef>
          <a:spcPct val="0"/>
        </a:spcBef>
        <a:spcAft>
          <a:spcPct val="0"/>
        </a:spcAft>
        <a:defRPr sz="4000" b="1">
          <a:solidFill>
            <a:schemeClr val="accent1"/>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1pPr>
      <a:lvl2pPr marL="742950" indent="-285750" algn="l" rtl="0" eaLnBrk="1" fontAlgn="base" hangingPunct="1">
        <a:spcBef>
          <a:spcPct val="20000"/>
        </a:spcBef>
        <a:spcAft>
          <a:spcPct val="0"/>
        </a:spcAft>
        <a:buFont typeface="Wingdings" panose="05000000000000000000" pitchFamily="2" charset="2"/>
        <a:buChar char="§"/>
        <a:defRPr sz="2400" kern="1200">
          <a:solidFill>
            <a:schemeClr val="accent1"/>
          </a:solidFill>
          <a:latin typeface="+mn-lt"/>
          <a:ea typeface="+mn-ea"/>
          <a:cs typeface="+mn-cs"/>
        </a:defRPr>
      </a:lvl2pPr>
      <a:lvl3pPr marL="1143000" indent="-228600" algn="l" rtl="0" eaLnBrk="1" fontAlgn="base" hangingPunct="1">
        <a:spcBef>
          <a:spcPct val="20000"/>
        </a:spcBef>
        <a:spcAft>
          <a:spcPct val="0"/>
        </a:spcAft>
        <a:buFont typeface="Courier New" panose="02070309020205020404" pitchFamily="49" charset="0"/>
        <a:buChar char="o"/>
        <a:defRPr sz="2000" kern="1200">
          <a:solidFill>
            <a:schemeClr val="accent1"/>
          </a:solidFill>
          <a:latin typeface="+mn-lt"/>
          <a:ea typeface="+mn-ea"/>
          <a:cs typeface="+mn-cs"/>
        </a:defRPr>
      </a:lvl3pPr>
      <a:lvl4pPr marL="1600200" indent="-228600" algn="l" rtl="0" eaLnBrk="1" fontAlgn="base" hangingPunct="1">
        <a:spcBef>
          <a:spcPct val="20000"/>
        </a:spcBef>
        <a:spcAft>
          <a:spcPct val="0"/>
        </a:spcAft>
        <a:buFont typeface="Wingdings" panose="05000000000000000000" pitchFamily="2" charset="2"/>
        <a:buChar char="§"/>
        <a:defRPr kern="1200">
          <a:solidFill>
            <a:schemeClr val="accent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0"/>
            <a:endParaRPr lang="en-US"/>
          </a:p>
        </p:txBody>
      </p:sp>
      <p:pic>
        <p:nvPicPr>
          <p:cNvPr id="7" name="Picture 6" descr="Slide Template.png"/>
          <p:cNvPicPr>
            <a:picLocks noChangeAspect="1"/>
          </p:cNvPicPr>
          <p:nvPr userDrawn="1"/>
        </p:nvPicPr>
        <p:blipFill rotWithShape="1">
          <a:blip r:embed="rId3">
            <a:extLst>
              <a:ext uri="{28A0092B-C50C-407E-A947-70E740481C1C}">
                <a14:useLocalDpi xmlns:a14="http://schemas.microsoft.com/office/drawing/2010/main" val="0"/>
              </a:ext>
            </a:extLst>
          </a:blip>
          <a:srcRect b="61852"/>
          <a:stretch/>
        </p:blipFill>
        <p:spPr>
          <a:xfrm>
            <a:off x="1" y="6126163"/>
            <a:ext cx="9157511" cy="154550"/>
          </a:xfrm>
          <a:prstGeom prst="rect">
            <a:avLst/>
          </a:prstGeom>
          <a:solidFill>
            <a:srgbClr val="AF1F2C"/>
          </a:solidFill>
        </p:spPr>
      </p:pic>
      <p:sp>
        <p:nvSpPr>
          <p:cNvPr id="5" name="Slide Number Placeholder 4"/>
          <p:cNvSpPr>
            <a:spLocks noGrp="1"/>
          </p:cNvSpPr>
          <p:nvPr>
            <p:ph type="sldNum" sz="quarter" idx="4"/>
          </p:nvPr>
        </p:nvSpPr>
        <p:spPr>
          <a:xfrm>
            <a:off x="0" y="-6350"/>
            <a:ext cx="457200" cy="365125"/>
          </a:xfrm>
          <a:prstGeom prst="rect">
            <a:avLst/>
          </a:prstGeom>
        </p:spPr>
        <p:txBody>
          <a:bodyPr vert="horz" lIns="91440" tIns="45720" rIns="91440" bIns="45720" rtlCol="0" anchor="ctr"/>
          <a:lstStyle>
            <a:lvl1pPr algn="l">
              <a:defRPr sz="1400" b="1">
                <a:solidFill>
                  <a:schemeClr val="tx1"/>
                </a:solidFill>
                <a:latin typeface="Helvetica" panose="020B0604020202020204" pitchFamily="34" charset="0"/>
                <a:cs typeface="Helvetica" panose="020B0604020202020204" pitchFamily="34" charset="0"/>
              </a:defRPr>
            </a:lvl1pPr>
          </a:lstStyle>
          <a:p>
            <a:fld id="{CB84E56B-342A-4DC0-9920-D07A8AAB6938}"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6092481"/>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058201"/>
            <a:ext cx="9143244" cy="774128"/>
          </a:xfrm>
          <a:prstGeom prst="rect">
            <a:avLst/>
          </a:prstGeom>
        </p:spPr>
      </p:pic>
      <p:sp>
        <p:nvSpPr>
          <p:cNvPr id="4" name="Slide Number Placeholder 5"/>
          <p:cNvSpPr>
            <a:spLocks noGrp="1"/>
          </p:cNvSpPr>
          <p:nvPr>
            <p:ph type="sldNum" sz="quarter" idx="4"/>
          </p:nvPr>
        </p:nvSpPr>
        <p:spPr>
          <a:xfrm>
            <a:off x="390529" y="6250210"/>
            <a:ext cx="312206" cy="270184"/>
          </a:xfrm>
          <a:prstGeom prst="rect">
            <a:avLst/>
          </a:prstGeom>
          <a:solidFill>
            <a:schemeClr val="bg1"/>
          </a:solidFill>
        </p:spPr>
        <p:txBody>
          <a:bodyPr lIns="0" tIns="0" rIns="0" bIns="0"/>
          <a:lstStyle>
            <a:lvl1pPr>
              <a:defRPr sz="10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44196604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esults.zoom.us/j/8733088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results.zoom.us/recording/share/JjcmSlECYWL3aUrmhITH_ulPvym3q5RWGYTzpIJPKpywIumekTziMw?startTime=154397173200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arget="../media/image18.jpeg" Type="http://schemas.openxmlformats.org/officeDocument/2006/relationships/image"/><Relationship Id="rId2" Target="../notesSlides/notesSlide9.xml" Type="http://schemas.openxmlformats.org/officeDocument/2006/relationships/notesSlide"/><Relationship Id="rId1" Target="../slideLayouts/slideLayout13.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3.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3.xml" Type="http://schemas.openxmlformats.org/officeDocument/2006/relationships/slideLayout"/></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arget="../media/image25.jpeg" Type="http://schemas.openxmlformats.org/officeDocument/2006/relationships/image"/><Relationship Id="rId1" Target="../slideLayouts/slideLayout13.xml" Type="http://schemas.openxmlformats.org/officeDocument/2006/relationships/slideLayout"/></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arget="../media/image29.jpeg" Type="http://schemas.openxmlformats.org/officeDocument/2006/relationships/image"/><Relationship Id="rId2" Target="../notesSlides/notesSlide19.xml" Type="http://schemas.openxmlformats.org/officeDocument/2006/relationships/notesSlide"/><Relationship Id="rId1" Target="../slideLayouts/slideLayout13.xml" Type="http://schemas.openxmlformats.org/officeDocument/2006/relationships/slideLayout"/><Relationship Id="rId4" Target="../media/image30.jpeg" Type="http://schemas.openxmlformats.org/officeDocument/2006/relationships/image"/></Relationships>
</file>

<file path=ppt/slides/_rels/slide29.xml.rels><?xml version="1.0" encoding="UTF-8" standalone="yes" ?><Relationships xmlns="http://schemas.openxmlformats.org/package/2006/relationships"><Relationship Id="rId3" Target="../media/image31.jpeg" Type="http://schemas.openxmlformats.org/officeDocument/2006/relationships/image"/><Relationship Id="rId2" Target="../notesSlides/notesSlide20.xml" Type="http://schemas.openxmlformats.org/officeDocument/2006/relationships/notesSlide"/><Relationship Id="rId1" Target="../slideLayouts/slideLayout13.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hyperlink" Target="mailto:jlinn@results.org" TargetMode="External"/><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bpp.org/research/housing/low-income-housing-tax-credit-could-do-more-to-expand-opportunity-for-poor-familie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www.huduser.gov/portal/event/Landlord-Participation-HCV-Program.html" TargetMode="External"/><Relationship Id="rId5" Type="http://schemas.openxmlformats.org/officeDocument/2006/relationships/hyperlink" Target="https://www.huduser.gov/portal/pilot-study-landlord-acceptance-hcv.html" TargetMode="External"/><Relationship Id="rId4" Type="http://schemas.openxmlformats.org/officeDocument/2006/relationships/hyperlink" Target="https://www.prrac.org/pdf/AppendixB.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hyperlink" Target="https://t.co/S0vb7WHDpm" TargetMode="External"/><Relationship Id="rId3" Type="http://schemas.openxmlformats.org/officeDocument/2006/relationships/hyperlink" Target="https://www.cbpp.org/topics/housing" TargetMode="External"/><Relationship Id="rId7" Type="http://schemas.openxmlformats.org/officeDocument/2006/relationships/hyperlink" Target="https://twitter.com/PRRAC_DC"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twitter.com/CenterOnBudget" TargetMode="External"/><Relationship Id="rId11" Type="http://schemas.openxmlformats.org/officeDocument/2006/relationships/hyperlink" Target="https://www.kaine.senate.gov/press-releases/kaine-hatch-introduce-bipartisan-bill-to-protect-veterans-and-low-income-families-from-housing-discrimination" TargetMode="External"/><Relationship Id="rId5" Type="http://schemas.openxmlformats.org/officeDocument/2006/relationships/hyperlink" Target="https://www.cbpp.org/press/statements/greenstein-policymakers-must-end-government-shutdown-as-harmful-effects-grow" TargetMode="External"/><Relationship Id="rId10" Type="http://schemas.openxmlformats.org/officeDocument/2006/relationships/hyperlink" Target="https://www.housingwire.com/articles/47416-prominent-senators-begin-bipartisan-push-to-expand-fair-housing-act" TargetMode="External"/><Relationship Id="rId4" Type="http://schemas.openxmlformats.org/officeDocument/2006/relationships/hyperlink" Target="https://www.cbpp.org/research/national-and-state-housing-data-fact-sheets" TargetMode="External"/><Relationship Id="rId9" Type="http://schemas.openxmlformats.org/officeDocument/2006/relationships/hyperlink" Target="https://www.cbpp.org/research/housing/prohibiting-discrimination-against-renters-using-housing-vouchers-improves-resul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bloomberg.com/news/articles/2017-02-13/the-best-way-to-influence-congress-according-to-staffers"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results.org/issues/set-the-agenda" TargetMode="Externa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arget="../media/image36.jpeg" Type="http://schemas.openxmlformats.org/officeDocument/2006/relationships/image"/><Relationship Id="rId2" Target="https://results.org/volunteers/action-center/?vvsrc=/Surveys/4929/Respond" TargetMode="External" Type="http://schemas.openxmlformats.org/officeDocument/2006/relationships/hyperlink"/><Relationship Id="rId1" Target="../slideLayouts/slideLayout1.xml" Type="http://schemas.openxmlformats.org/officeDocument/2006/relationships/slideLayout"/><Relationship Id="rId4" Target="../media/image37.jpe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hyperlink" Target="https://results.org/volunteers/action-center/?vvsrc=/Surveys/4929/Respond" TargetMode="External"/><Relationship Id="rId2" Type="http://schemas.openxmlformats.org/officeDocument/2006/relationships/hyperlink" Target="https://default.salsalabs.org/T93a919ed-6eec-4288-a282-c74ceeab236d/15fdaf9f-f8b8-11e6-9606-0a37f6a00871"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results.org/wp-content/uploads/RESULTS-2019-Planning-Guide-1.docx" TargetMode="External"/><Relationship Id="rId2" Type="http://schemas.openxmlformats.org/officeDocument/2006/relationships/hyperlink" Target="https://results.org/volunteers/outreach-planning/" TargetMode="External"/><Relationship Id="rId1" Type="http://schemas.openxmlformats.org/officeDocument/2006/relationships/slideLayout" Target="../slideLayouts/slideLayout1.xml"/><Relationship Id="rId6" Type="http://schemas.openxmlformats.org/officeDocument/2006/relationships/hyperlink" Target="https://results.org/wp-content/uploads/RESULTS_Grassroots_Roles_2017.doc" TargetMode="External"/><Relationship Id="rId5" Type="http://schemas.openxmlformats.org/officeDocument/2006/relationships/hyperlink" Target="https://results.org/wp-content/uploads/RESULTS-2019-Individual-Planning-Form.doc" TargetMode="External"/><Relationship Id="rId4" Type="http://schemas.openxmlformats.org/officeDocument/2006/relationships/hyperlink" Target="https://results.org/volunteers/action-center/?vvsrc=/Surveys/4929/Respon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results.org/wp-content/uploads/2019-RESULTS-U.S.-Poverty-Lobby-Meeting-Request.doc" TargetMode="External"/><Relationship Id="rId2" Type="http://schemas.openxmlformats.org/officeDocument/2006/relationships/hyperlink" Target="http://www.results.org/take-action/action-center?vvsrc=/campaigns/54043/respond" TargetMode="External"/><Relationship Id="rId1" Type="http://schemas.openxmlformats.org/officeDocument/2006/relationships/slideLayout" Target="../slideLayouts/slideLayout1.xml"/><Relationship Id="rId6" Type="http://schemas.openxmlformats.org/officeDocument/2006/relationships/hyperlink" Target="https://results.zoom.us/j/324294681" TargetMode="External"/><Relationship Id="rId5" Type="http://schemas.openxmlformats.org/officeDocument/2006/relationships/hyperlink" Target="https://results.zoom.us/j/427674133" TargetMode="External"/><Relationship Id="rId4" Type="http://schemas.openxmlformats.org/officeDocument/2006/relationships/hyperlink" Target="https://results.salsalabs.org/volunteer/index.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resultsconference.org/" TargetMode="External"/><Relationship Id="rId2" Type="http://schemas.openxmlformats.org/officeDocument/2006/relationships/hyperlink" Target="https://results.zoom.us/j/136610114" TargetMode="External"/><Relationship Id="rId1" Type="http://schemas.openxmlformats.org/officeDocument/2006/relationships/slideLayout" Target="../slideLayouts/slideLayout1.xml"/><Relationship Id="rId4" Type="http://schemas.openxmlformats.org/officeDocument/2006/relationships/hyperlink" Target="https://results.org/event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hyperlink" Target="https://results.org/volunteers/outreach-planni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arget="../media/image13.jpeg" Type="http://schemas.openxmlformats.org/officeDocument/2006/relationships/image"/><Relationship Id="rId2" Target="../notesSlides/notesSlide6.xml" Type="http://schemas.openxmlformats.org/officeDocument/2006/relationships/notesSlide"/><Relationship Id="rId1" Target="../slideLayouts/slideLayout11.xml" Type="http://schemas.openxmlformats.org/officeDocument/2006/relationships/slideLayout"/><Relationship Id="rId5" Target="../media/image14.jpeg" Type="http://schemas.openxmlformats.org/officeDocument/2006/relationships/image"/><Relationship Id="rId4" Target="mailto:mdodson@results.org" TargetMode="External" Type="http://schemas.openxmlformats.org/officeDocument/2006/relationships/hyperlink"/></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7175" y="4287838"/>
            <a:ext cx="8775700" cy="2274887"/>
          </a:xfrm>
          <a:prstGeom prst="rect">
            <a:avLst/>
          </a:prstGeom>
        </p:spPr>
        <p:txBody>
          <a:bodyPr/>
          <a:lstStyle>
            <a:lvl1pPr algn="l" defTabSz="457200" rtl="0" eaLnBrk="1" latinLnBrk="0" hangingPunct="1">
              <a:spcBef>
                <a:spcPct val="0"/>
              </a:spcBef>
              <a:buNone/>
              <a:defRPr sz="4400" kern="1200">
                <a:solidFill>
                  <a:srgbClr val="58585B"/>
                </a:solidFill>
                <a:latin typeface="Helvetica"/>
                <a:ea typeface="+mj-ea"/>
                <a:cs typeface="+mj-cs"/>
              </a:defRPr>
            </a:lvl1pPr>
          </a:lstStyle>
          <a:p>
            <a:pPr fontAlgn="auto">
              <a:lnSpc>
                <a:spcPct val="114000"/>
              </a:lnSpc>
              <a:spcBef>
                <a:spcPts val="600"/>
              </a:spcBef>
              <a:defRPr/>
            </a:pPr>
            <a:r>
              <a:rPr lang="en-US" altLang="en-US" sz="2150" b="1" dirty="0">
                <a:latin typeface="Helvetica" panose="020B0604020202020204" pitchFamily="34" charset="0"/>
                <a:cs typeface="Helvetica" panose="020B0604020202020204" pitchFamily="34" charset="0"/>
              </a:rPr>
              <a:t>January 2019 RESULTS U.S. Poverty National Webinar</a:t>
            </a:r>
          </a:p>
          <a:p>
            <a:pPr fontAlgn="auto">
              <a:lnSpc>
                <a:spcPct val="114000"/>
              </a:lnSpc>
              <a:spcBef>
                <a:spcPts val="0"/>
              </a:spcBef>
              <a:defRPr/>
            </a:pPr>
            <a:r>
              <a:rPr lang="en-US" altLang="en-US" sz="2200" b="1" i="1" dirty="0">
                <a:solidFill>
                  <a:srgbClr val="B01F2D"/>
                </a:solidFill>
                <a:latin typeface="Helvetica" panose="020B0604020202020204" pitchFamily="34" charset="0"/>
                <a:cs typeface="Helvetica" panose="020B0604020202020204" pitchFamily="34" charset="0"/>
              </a:rPr>
              <a:t>Making a Difference in 2019</a:t>
            </a:r>
          </a:p>
          <a:p>
            <a:pPr fontAlgn="auto">
              <a:lnSpc>
                <a:spcPct val="114000"/>
              </a:lnSpc>
              <a:spcBef>
                <a:spcPts val="1200"/>
              </a:spcBef>
              <a:defRPr/>
            </a:pPr>
            <a:r>
              <a:rPr lang="en-US" altLang="en-US" sz="1800" dirty="0">
                <a:latin typeface="Helvetica" panose="020B0604020202020204" pitchFamily="34" charset="0"/>
                <a:cs typeface="Helvetica" panose="020B0604020202020204" pitchFamily="34" charset="0"/>
              </a:rPr>
              <a:t>Login at: </a:t>
            </a:r>
            <a:r>
              <a:rPr lang="en-US" altLang="en-US" sz="1800" dirty="0">
                <a:latin typeface="Helvetica" panose="020B0604020202020204" pitchFamily="34" charset="0"/>
                <a:cs typeface="Helvetica" panose="020B0604020202020204" pitchFamily="34" charset="0"/>
                <a:hlinkClick r:id="rId3"/>
              </a:rPr>
              <a:t>https://results.zoom.us/j/873308801</a:t>
            </a:r>
            <a:r>
              <a:rPr lang="en-US" altLang="en-US" sz="1800" dirty="0">
                <a:latin typeface="Helvetica" panose="020B0604020202020204" pitchFamily="34" charset="0"/>
                <a:cs typeface="Helvetica" panose="020B0604020202020204" pitchFamily="34" charset="0"/>
              </a:rPr>
              <a:t> or dial (929) 436-2866  or (669) 900-6833, Meeting ID: 873 308 801.</a:t>
            </a:r>
          </a:p>
          <a:p>
            <a:pPr fontAlgn="auto">
              <a:lnSpc>
                <a:spcPct val="114000"/>
              </a:lnSpc>
              <a:spcBef>
                <a:spcPts val="1200"/>
              </a:spcBef>
              <a:spcAft>
                <a:spcPts val="600"/>
              </a:spcAft>
              <a:defRPr/>
            </a:pPr>
            <a:r>
              <a:rPr lang="en-US" altLang="en-US" sz="1800" dirty="0">
                <a:latin typeface="Helvetica" panose="020B0604020202020204" pitchFamily="34" charset="0"/>
                <a:cs typeface="Helvetica" panose="020B0604020202020204" pitchFamily="34" charset="0"/>
              </a:rPr>
              <a:t>Post-webinar: Link to </a:t>
            </a:r>
            <a:r>
              <a:rPr lang="en-US" altLang="en-US" sz="1800" dirty="0">
                <a:latin typeface="Helvetica" panose="020B0604020202020204" pitchFamily="34" charset="0"/>
                <a:cs typeface="Helvetica" panose="020B0604020202020204" pitchFamily="34" charset="0"/>
                <a:hlinkClick r:id="rId4"/>
              </a:rPr>
              <a:t>webinar recording and audio transcript</a:t>
            </a:r>
            <a:endParaRPr lang="en-US" sz="2000" dirty="0">
              <a:latin typeface="+mn-lt"/>
            </a:endParaRP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12" y="165138"/>
            <a:ext cx="8229600" cy="819150"/>
          </a:xfrm>
        </p:spPr>
        <p:txBody>
          <a:bodyPr>
            <a:noAutofit/>
          </a:bodyPr>
          <a:lstStyle/>
          <a:p>
            <a:pPr>
              <a:spcBef>
                <a:spcPts val="600"/>
              </a:spcBef>
              <a:spcAft>
                <a:spcPts val="1200"/>
              </a:spcAft>
            </a:pPr>
            <a:br>
              <a:rPr lang="en-US" altLang="en-US" sz="2800" b="1" dirty="0">
                <a:solidFill>
                  <a:srgbClr val="C00000"/>
                </a:solidFill>
                <a:latin typeface="Helvetica" panose="020B0604020202020204" pitchFamily="34" charset="0"/>
                <a:cs typeface="Helvetica" panose="020B0604020202020204" pitchFamily="34" charset="0"/>
              </a:rPr>
            </a:br>
            <a:r>
              <a:rPr lang="en-US" sz="2800" dirty="0">
                <a:solidFill>
                  <a:srgbClr val="C00000"/>
                </a:solidFill>
                <a:latin typeface="Helvetica" panose="020B0604020202020204" pitchFamily="34" charset="0"/>
                <a:ea typeface="ＭＳ Ｐゴシック" charset="0"/>
                <a:cs typeface="Helvetica" panose="020B0604020202020204" pitchFamily="34" charset="0"/>
              </a:rPr>
              <a:t>Guest Speaker: </a:t>
            </a:r>
            <a:r>
              <a:rPr lang="en-US" sz="2800" b="1" dirty="0">
                <a:solidFill>
                  <a:srgbClr val="C00000"/>
                </a:solidFill>
                <a:latin typeface="Helvetica" panose="020B0604020202020204" pitchFamily="34" charset="0"/>
                <a:ea typeface="ＭＳ Ｐゴシック" charset="0"/>
                <a:cs typeface="Helvetica" panose="020B0604020202020204" pitchFamily="34" charset="0"/>
              </a:rPr>
              <a:t>Alison Bell</a:t>
            </a:r>
            <a:br>
              <a:rPr lang="en-US" sz="2400" b="1" dirty="0">
                <a:solidFill>
                  <a:srgbClr val="C00000"/>
                </a:solidFill>
                <a:latin typeface="Helvetica" panose="020B0604020202020204" pitchFamily="34" charset="0"/>
                <a:ea typeface="ＭＳ Ｐゴシック" charset="0"/>
                <a:cs typeface="Helvetica" panose="020B0604020202020204" pitchFamily="34" charset="0"/>
              </a:rPr>
            </a:br>
            <a:r>
              <a:rPr lang="en-US" sz="2400" dirty="0">
                <a:solidFill>
                  <a:srgbClr val="C00000"/>
                </a:solidFill>
                <a:latin typeface="Helvetica" panose="020B0604020202020204" pitchFamily="34" charset="0"/>
                <a:ea typeface="ＭＳ Ｐゴシック" charset="0"/>
                <a:cs typeface="Helvetica" panose="020B0604020202020204" pitchFamily="34" charset="0"/>
              </a:rPr>
              <a:t>Center on Budget and Policy Priorities</a:t>
            </a:r>
            <a:br>
              <a:rPr lang="en-US" sz="2200" dirty="0">
                <a:solidFill>
                  <a:srgbClr val="C00000"/>
                </a:solidFill>
                <a:latin typeface="Helvetica" panose="020B0604020202020204" pitchFamily="34" charset="0"/>
                <a:ea typeface="ＭＳ Ｐゴシック" charset="0"/>
                <a:cs typeface="Helvetica" panose="020B0604020202020204" pitchFamily="34" charset="0"/>
              </a:rPr>
            </a:br>
            <a:endParaRPr lang="en-US" altLang="en-US" sz="2200" dirty="0">
              <a:solidFill>
                <a:srgbClr val="C00000"/>
              </a:solidFill>
              <a:latin typeface="Helvetica" panose="020B0604020202020204" pitchFamily="34" charset="0"/>
              <a:cs typeface="Helvetica" panose="020B0604020202020204" pitchFamily="34" charset="0"/>
            </a:endParaRP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4"/>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9" name="Slide Number Placeholder 6">
            <a:extLst>
              <a:ext uri="{FF2B5EF4-FFF2-40B4-BE49-F238E27FC236}">
                <a16:creationId xmlns:a16="http://schemas.microsoft.com/office/drawing/2014/main" id="{35AC0327-FFEF-4797-9AB3-6D86DA86285F}"/>
              </a:ext>
            </a:extLst>
          </p:cNvPr>
          <p:cNvSpPr txBox="1">
            <a:spLocks/>
          </p:cNvSpPr>
          <p:nvPr/>
        </p:nvSpPr>
        <p:spPr bwMode="auto">
          <a:xfrm>
            <a:off x="85723" y="67360"/>
            <a:ext cx="569369" cy="311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defTabSz="914400">
              <a:spcBef>
                <a:spcPct val="0"/>
              </a:spcBef>
              <a:buFontTx/>
              <a:buNone/>
              <a:defRPr/>
            </a:pPr>
            <a:fld id="{0C2F3EF4-838E-4AE3-99FF-7D32A336DC45}" type="slidenum">
              <a:rPr lang="en-US" altLang="en-US" sz="1800" kern="0" smtClean="0">
                <a:cs typeface="Helvetica" panose="020B0604020202020204" pitchFamily="34" charset="0"/>
              </a:rPr>
              <a:pPr defTabSz="914400">
                <a:spcBef>
                  <a:spcPct val="0"/>
                </a:spcBef>
                <a:buFontTx/>
                <a:buNone/>
                <a:defRPr/>
              </a:pPr>
              <a:t>10</a:t>
            </a:fld>
            <a:endParaRPr lang="en-US" altLang="en-US" sz="1800" kern="0" dirty="0">
              <a:cs typeface="Helvetica" panose="020B0604020202020204" pitchFamily="34" charset="0"/>
            </a:endParaRPr>
          </a:p>
        </p:txBody>
      </p:sp>
      <p:sp>
        <p:nvSpPr>
          <p:cNvPr id="15" name="TextBox 14">
            <a:extLst>
              <a:ext uri="{FF2B5EF4-FFF2-40B4-BE49-F238E27FC236}">
                <a16:creationId xmlns:a16="http://schemas.microsoft.com/office/drawing/2014/main" id="{B3302D27-29D0-4736-BA7E-ECC8CCE45CCA}"/>
              </a:ext>
            </a:extLst>
          </p:cNvPr>
          <p:cNvSpPr txBox="1"/>
          <p:nvPr/>
        </p:nvSpPr>
        <p:spPr>
          <a:xfrm>
            <a:off x="235850" y="1136020"/>
            <a:ext cx="5755518" cy="4855112"/>
          </a:xfrm>
          <a:prstGeom prst="rect">
            <a:avLst/>
          </a:prstGeom>
          <a:noFill/>
        </p:spPr>
        <p:txBody>
          <a:bodyPr wrap="square" rtlCol="0">
            <a:spAutoFit/>
          </a:bodyPr>
          <a:lstStyle/>
          <a:p>
            <a:pPr marL="342900" indent="-342900">
              <a:lnSpc>
                <a:spcPct val="114000"/>
              </a:lnSpc>
              <a:spcAft>
                <a:spcPts val="600"/>
              </a:spcAft>
              <a:buFont typeface="Arial" panose="020B0604020202020204" pitchFamily="34" charset="0"/>
              <a:buChar char="•"/>
            </a:pPr>
            <a:r>
              <a:rPr lang="en-US" sz="2000" dirty="0">
                <a:solidFill>
                  <a:srgbClr val="58585B"/>
                </a:solidFill>
                <a:latin typeface="Helvetica" panose="020B0604020202020204" pitchFamily="34" charset="0"/>
                <a:cs typeface="Helvetica" panose="020B0604020202020204" pitchFamily="34" charset="0"/>
              </a:rPr>
              <a:t>Senior Policy Analyst in the Housing Policy Division, focusing on housing voucher policy and funding, including housing mobility initiatives</a:t>
            </a:r>
          </a:p>
          <a:p>
            <a:pPr marL="342900" indent="-342900">
              <a:lnSpc>
                <a:spcPct val="114000"/>
              </a:lnSpc>
              <a:spcAft>
                <a:spcPts val="600"/>
              </a:spcAft>
              <a:buFont typeface="Arial" panose="020B0604020202020204" pitchFamily="34" charset="0"/>
              <a:buChar char="•"/>
            </a:pPr>
            <a:r>
              <a:rPr lang="en-US" sz="2000" dirty="0">
                <a:solidFill>
                  <a:srgbClr val="58585B"/>
                </a:solidFill>
                <a:latin typeface="Helvetica" panose="020B0604020202020204" pitchFamily="34" charset="0"/>
                <a:cs typeface="Helvetica" panose="020B0604020202020204" pitchFamily="34" charset="0"/>
              </a:rPr>
              <a:t>Former Executive Director of the Baltimore Regional Housing Partnership (BRHP). </a:t>
            </a:r>
          </a:p>
          <a:p>
            <a:pPr marL="342900" indent="-342900">
              <a:lnSpc>
                <a:spcPct val="114000"/>
              </a:lnSpc>
              <a:spcAft>
                <a:spcPts val="600"/>
              </a:spcAft>
              <a:buFont typeface="Arial" panose="020B0604020202020204" pitchFamily="34" charset="0"/>
              <a:buChar char="•"/>
            </a:pPr>
            <a:r>
              <a:rPr lang="en-US" sz="2000" dirty="0">
                <a:solidFill>
                  <a:srgbClr val="58585B"/>
                </a:solidFill>
                <a:latin typeface="Helvetica" panose="020B0604020202020204" pitchFamily="34" charset="0"/>
                <a:cs typeface="Helvetica" panose="020B0604020202020204" pitchFamily="34" charset="0"/>
              </a:rPr>
              <a:t>Prior to BRHP, held numerous positions working with public housing authorities and the U.S. Department of Housing and Urban Development. </a:t>
            </a:r>
          </a:p>
          <a:p>
            <a:pPr marL="342900" indent="-342900">
              <a:lnSpc>
                <a:spcPct val="114000"/>
              </a:lnSpc>
              <a:spcAft>
                <a:spcPts val="600"/>
              </a:spcAft>
              <a:buFont typeface="Arial" panose="020B0604020202020204" pitchFamily="34" charset="0"/>
              <a:buChar char="•"/>
            </a:pPr>
            <a:r>
              <a:rPr lang="en-US" sz="2000" dirty="0">
                <a:solidFill>
                  <a:srgbClr val="58585B"/>
                </a:solidFill>
                <a:latin typeface="Helvetica" panose="020B0604020202020204" pitchFamily="34" charset="0"/>
                <a:cs typeface="Helvetica" panose="020B0604020202020204" pitchFamily="34" charset="0"/>
              </a:rPr>
              <a:t>Bachelor’s degree from the University of Alabama and a Master of Public Policy from Johns Hopkins University.</a:t>
            </a:r>
          </a:p>
        </p:txBody>
      </p:sp>
      <p:pic>
        <p:nvPicPr>
          <p:cNvPr id="5" name="Picture 4">
            <a:extLst>
              <a:ext uri="{FF2B5EF4-FFF2-40B4-BE49-F238E27FC236}">
                <a16:creationId xmlns:a16="http://schemas.microsoft.com/office/drawing/2014/main" id="{F024B377-0AD5-441A-9F3F-C10A0EA17B8E}"/>
              </a:ext>
            </a:extLst>
          </p:cNvPr>
          <p:cNvPicPr>
            <a:picLocks noChangeAspect="1"/>
          </p:cNvPicPr>
          <p:nvPr/>
        </p:nvPicPr>
        <p:blipFill>
          <a:blip r:embed="rId2"/>
          <a:stretch>
            <a:fillRect/>
          </a:stretch>
        </p:blipFill>
        <p:spPr>
          <a:xfrm rot="5400000">
            <a:off x="5616693" y="2107769"/>
            <a:ext cx="3761666" cy="2821250"/>
          </a:xfrm>
          <a:prstGeom prst="rect">
            <a:avLst/>
          </a:prstGeom>
        </p:spPr>
      </p:pic>
    </p:spTree>
    <p:extLst>
      <p:ext uri="{BB962C8B-B14F-4D97-AF65-F5344CB8AC3E}">
        <p14:creationId xmlns:p14="http://schemas.microsoft.com/office/powerpoint/2010/main" val="189898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70200"/>
            <a:ext cx="7772400" cy="2387600"/>
          </a:xfrm>
        </p:spPr>
        <p:txBody>
          <a:bodyPr/>
          <a:lstStyle/>
          <a:p>
            <a:r>
              <a:rPr lang="en-US" sz="3600" dirty="0"/>
              <a:t>Results Webinar</a:t>
            </a:r>
            <a:br>
              <a:rPr lang="en-US" sz="3600" dirty="0"/>
            </a:br>
            <a:r>
              <a:rPr lang="en-US" sz="3600" dirty="0"/>
              <a:t>January 8, 2019:</a:t>
            </a:r>
            <a:br>
              <a:rPr lang="en-US" sz="3600" dirty="0"/>
            </a:br>
            <a:br>
              <a:rPr lang="en-US" sz="3600" dirty="0"/>
            </a:br>
            <a:r>
              <a:rPr lang="en-US" dirty="0"/>
              <a:t>Overview of Federal Housing Programs and 2019 Outlook </a:t>
            </a:r>
            <a:br>
              <a:rPr lang="en-US" sz="3600" dirty="0"/>
            </a:br>
            <a:br>
              <a:rPr lang="en-US" sz="3600" dirty="0"/>
            </a:br>
            <a:r>
              <a:rPr lang="en-US" sz="1800" dirty="0"/>
              <a:t>Alison Bell</a:t>
            </a:r>
            <a:br>
              <a:rPr lang="en-US" sz="1800" dirty="0"/>
            </a:br>
            <a:r>
              <a:rPr lang="en-US" sz="1800" dirty="0"/>
              <a:t>Senior Policy Analyst</a:t>
            </a:r>
          </a:p>
        </p:txBody>
      </p:sp>
      <p:sp>
        <p:nvSpPr>
          <p:cNvPr id="6" name="Subtitle 5"/>
          <p:cNvSpPr>
            <a:spLocks noGrp="1"/>
          </p:cNvSpPr>
          <p:nvPr>
            <p:ph type="subTitle" idx="1"/>
          </p:nvPr>
        </p:nvSpPr>
        <p:spPr/>
        <p:txBody>
          <a:bodyPr anchor="t"/>
          <a:lstStyle/>
          <a:p>
            <a:endParaRPr lang="en-US" sz="1800" dirty="0"/>
          </a:p>
          <a:p>
            <a:endParaRPr lang="en-US" sz="1800"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065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p:txBody>
          <a:bodyPr/>
          <a:lstStyle/>
          <a:p>
            <a:r>
              <a:rPr lang="en-US" dirty="0"/>
              <a:t>The Need for Rental Assistance</a:t>
            </a:r>
          </a:p>
        </p:txBody>
      </p:sp>
      <p:sp>
        <p:nvSpPr>
          <p:cNvPr id="4" name="Slide Number Placeholder 3">
            <a:extLst>
              <a:ext uri="{FF2B5EF4-FFF2-40B4-BE49-F238E27FC236}">
                <a16:creationId xmlns:a16="http://schemas.microsoft.com/office/drawing/2014/main" id="{2FF2E469-1C4F-4772-820B-8F096AD57CF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1026" name="Picture 2" descr="https://northcentralus1-mediap.svc.ms/transform/thumbnail?provider=spo&amp;inputFormat=png&amp;cs=fFNQTw&amp;docid=https%3A%2F%2F365cbpp.sharepoint.com%3A443%2F_api%2Fv2.0%2Fdrives%2Fb!EYKZdICJd06-j4zQq122uy4xhDypTMxHnKLcdYPdwZnMZ5bQsOeKTov9T4TeUtKc%2Fitems%2F01VKJYL2NCCCPDXBV2GNGYARDEO472C7GZ%3Fversion%3DPublished&amp;access_token=eyJ0eXAiOiJKV1QiLCJhbGciOiJub25lIn0.eyJhdWQiOiIwMDAwMDAwMy0wMDAwLTBmZjEtY2UwMC0wMDAwMDAwMDAwMDAvMzY1Y2JwcC5zaGFyZXBvaW50LmNvbUA4ODI4YjFkNi0zYzQ0LTQ2OWUtYTZjMi1mYWUyMWNjZDhiYjYiLCJpc3MiOiIwMDAwMDAwMy0wMDAwLTBmZjEtY2UwMC0wMDAwMDAwMDAwMDAiLCJuYmYiOiIxNTM5NjE3ODgzIiwiZXhwIjoiMTUzOTYzOTQ4MyIsImVuZHBvaW50dXJsIjoiNGU2UlptcU8yYUNGYi92akUrc2tpNmlCYTlaMUp6UEIzb0ZncURRZ3g3WT0iLCJlbmRwb2ludHVybExlbmd0aCI6IjExNCIsImlzbG9vcGJhY2siOiJUcnVlIiwiY2lkIjoiWkRWaE9EazRPV1V0WkRBME5pMDNNREF3TFRJelpUSXRZbUU1WXpsbU1Ua3paR0UxIiwidmVyIjoiaGFzaGVkcHJvb2Z0b2tlbiIsInNpdGVpZCI6Ik56UTVPVGd5TVRFdE9EazRNQzAwWlRjM0xXSmxPR1l0T0dOa01HRmlOV1JpTm1KaSIsIm5hbWVpZCI6IjAjLmZ8bWVtYmVyc2hpcHxhYmVsbEBjYnBwLm9yZyIsIm5paSI6Im1pY3Jvc29mdC5zaGFyZXBvaW50IiwiaXN1c2VyIjoidHJ1ZSIsImNhY2hla2V5IjoiMGguZnxtZW1iZXJzaGlwfDEwMDMzZmZmYThjYzRmNDRAbGl2ZS5jb20iLCJ0dCI6IjAiLCJ1c2VQZXJzaXN0ZW50Q29va2llIjoiMiJ9.K1lnc2dBNGVPdnJsNGd4Rm4zMlc5NkIzR2E5UUw2bjM4Y3M5MjAwTk84cz0&amp;encodeFailures=1&amp;width=1680&amp;height=899&amp;srcWidth=&amp;srcHeight=">
            <a:extLst>
              <a:ext uri="{FF2B5EF4-FFF2-40B4-BE49-F238E27FC236}">
                <a16:creationId xmlns:a16="http://schemas.microsoft.com/office/drawing/2014/main" id="{907502FF-6A05-4B48-910B-4BDB1EF6F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3"/>
          <a:stretch/>
        </p:blipFill>
        <p:spPr bwMode="auto">
          <a:xfrm>
            <a:off x="1854203" y="875392"/>
            <a:ext cx="5300658" cy="537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1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628649" y="365126"/>
            <a:ext cx="8124821" cy="1325563"/>
          </a:xfrm>
        </p:spPr>
        <p:txBody>
          <a:bodyPr/>
          <a:lstStyle/>
          <a:p>
            <a:r>
              <a:rPr lang="en-US" dirty="0"/>
              <a:t>Major Federal Rental Assistance Programs</a:t>
            </a:r>
          </a:p>
        </p:txBody>
      </p:sp>
      <p:sp>
        <p:nvSpPr>
          <p:cNvPr id="4" name="Slide Number Placeholder 3">
            <a:extLst>
              <a:ext uri="{FF2B5EF4-FFF2-40B4-BE49-F238E27FC236}">
                <a16:creationId xmlns:a16="http://schemas.microsoft.com/office/drawing/2014/main" id="{2FF2E469-1C4F-4772-820B-8F096AD57CF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721D2C0-32EF-43EE-B273-3E5E72E1B459}"/>
              </a:ext>
            </a:extLst>
          </p:cNvPr>
          <p:cNvPicPr>
            <a:picLocks noChangeAspect="1"/>
          </p:cNvPicPr>
          <p:nvPr/>
        </p:nvPicPr>
        <p:blipFill rotWithShape="1">
          <a:blip r:embed="rId3"/>
          <a:srcRect t="15785"/>
          <a:stretch/>
        </p:blipFill>
        <p:spPr>
          <a:xfrm>
            <a:off x="390529" y="1342232"/>
            <a:ext cx="9362394" cy="3230728"/>
          </a:xfrm>
          <a:prstGeom prst="rect">
            <a:avLst/>
          </a:prstGeom>
        </p:spPr>
      </p:pic>
    </p:spTree>
    <p:extLst>
      <p:ext uri="{BB962C8B-B14F-4D97-AF65-F5344CB8AC3E}">
        <p14:creationId xmlns:p14="http://schemas.microsoft.com/office/powerpoint/2010/main" val="775718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83D8-1EAF-46F3-AA8A-92D5C88926C4}"/>
              </a:ext>
            </a:extLst>
          </p:cNvPr>
          <p:cNvSpPr>
            <a:spLocks noGrp="1"/>
          </p:cNvSpPr>
          <p:nvPr>
            <p:ph type="title"/>
          </p:nvPr>
        </p:nvSpPr>
        <p:spPr/>
        <p:txBody>
          <a:bodyPr/>
          <a:lstStyle/>
          <a:p>
            <a:r>
              <a:rPr lang="en-US" dirty="0"/>
              <a:t>CBPP Policy Basics and Fact Sheets  </a:t>
            </a:r>
          </a:p>
        </p:txBody>
      </p:sp>
      <p:sp>
        <p:nvSpPr>
          <p:cNvPr id="4" name="Slide Number Placeholder 3">
            <a:extLst>
              <a:ext uri="{FF2B5EF4-FFF2-40B4-BE49-F238E27FC236}">
                <a16:creationId xmlns:a16="http://schemas.microsoft.com/office/drawing/2014/main" id="{A55E58DA-DE5E-4F5B-A3C8-0B97E30983F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95F89ED-655F-47D2-906B-8B5CA4E4AFD6}"/>
              </a:ext>
            </a:extLst>
          </p:cNvPr>
          <p:cNvPicPr>
            <a:picLocks noChangeAspect="1"/>
          </p:cNvPicPr>
          <p:nvPr/>
        </p:nvPicPr>
        <p:blipFill>
          <a:blip r:embed="rId2"/>
          <a:stretch>
            <a:fillRect/>
          </a:stretch>
        </p:blipFill>
        <p:spPr>
          <a:xfrm>
            <a:off x="390529" y="1114425"/>
            <a:ext cx="8463618" cy="4248150"/>
          </a:xfrm>
          <a:prstGeom prst="rect">
            <a:avLst/>
          </a:prstGeom>
        </p:spPr>
      </p:pic>
    </p:spTree>
    <p:extLst>
      <p:ext uri="{BB962C8B-B14F-4D97-AF65-F5344CB8AC3E}">
        <p14:creationId xmlns:p14="http://schemas.microsoft.com/office/powerpoint/2010/main" val="245576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1EEAE-6554-4D4F-AC7E-EE971A19FE37}"/>
              </a:ext>
            </a:extLst>
          </p:cNvPr>
          <p:cNvSpPr>
            <a:spLocks noGrp="1"/>
          </p:cNvSpPr>
          <p:nvPr>
            <p:ph type="title"/>
          </p:nvPr>
        </p:nvSpPr>
        <p:spPr/>
        <p:txBody>
          <a:bodyPr/>
          <a:lstStyle/>
          <a:p>
            <a:r>
              <a:rPr lang="en-US" dirty="0"/>
              <a:t>CBPP Policy Basics and Fact Sheets</a:t>
            </a:r>
          </a:p>
        </p:txBody>
      </p:sp>
      <p:sp>
        <p:nvSpPr>
          <p:cNvPr id="4" name="Slide Number Placeholder 3">
            <a:extLst>
              <a:ext uri="{FF2B5EF4-FFF2-40B4-BE49-F238E27FC236}">
                <a16:creationId xmlns:a16="http://schemas.microsoft.com/office/drawing/2014/main" id="{331DEC25-0310-4EDE-9CBD-47787338A69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106C003-CD90-4E23-AC91-20171E7A2C55}"/>
              </a:ext>
            </a:extLst>
          </p:cNvPr>
          <p:cNvPicPr>
            <a:picLocks noChangeAspect="1"/>
          </p:cNvPicPr>
          <p:nvPr/>
        </p:nvPicPr>
        <p:blipFill>
          <a:blip r:embed="rId2"/>
          <a:stretch>
            <a:fillRect/>
          </a:stretch>
        </p:blipFill>
        <p:spPr>
          <a:xfrm>
            <a:off x="795870" y="1286281"/>
            <a:ext cx="4480980" cy="3752038"/>
          </a:xfrm>
          <a:prstGeom prst="rect">
            <a:avLst/>
          </a:prstGeom>
        </p:spPr>
      </p:pic>
      <p:pic>
        <p:nvPicPr>
          <p:cNvPr id="6" name="Picture 5">
            <a:extLst>
              <a:ext uri="{FF2B5EF4-FFF2-40B4-BE49-F238E27FC236}">
                <a16:creationId xmlns:a16="http://schemas.microsoft.com/office/drawing/2014/main" id="{34F7DC3D-8670-4282-9E75-722E22CEC0EA}"/>
              </a:ext>
            </a:extLst>
          </p:cNvPr>
          <p:cNvPicPr>
            <a:picLocks noChangeAspect="1"/>
          </p:cNvPicPr>
          <p:nvPr/>
        </p:nvPicPr>
        <p:blipFill>
          <a:blip r:embed="rId3"/>
          <a:stretch>
            <a:fillRect/>
          </a:stretch>
        </p:blipFill>
        <p:spPr>
          <a:xfrm>
            <a:off x="5246079" y="1221785"/>
            <a:ext cx="3259014" cy="4285438"/>
          </a:xfrm>
          <a:prstGeom prst="rect">
            <a:avLst/>
          </a:prstGeom>
        </p:spPr>
      </p:pic>
    </p:spTree>
    <p:extLst>
      <p:ext uri="{BB962C8B-B14F-4D97-AF65-F5344CB8AC3E}">
        <p14:creationId xmlns:p14="http://schemas.microsoft.com/office/powerpoint/2010/main" val="2108229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BFF9-0465-44B5-8768-97EAE5CBF030}"/>
              </a:ext>
            </a:extLst>
          </p:cNvPr>
          <p:cNvSpPr>
            <a:spLocks noGrp="1"/>
          </p:cNvSpPr>
          <p:nvPr>
            <p:ph type="title"/>
          </p:nvPr>
        </p:nvSpPr>
        <p:spPr>
          <a:xfrm>
            <a:off x="314325" y="284687"/>
            <a:ext cx="8515350" cy="1325563"/>
          </a:xfrm>
        </p:spPr>
        <p:txBody>
          <a:bodyPr/>
          <a:lstStyle/>
          <a:p>
            <a:r>
              <a:rPr lang="en-US" dirty="0"/>
              <a:t>Major Federal Rental Assistance Programs</a:t>
            </a:r>
          </a:p>
        </p:txBody>
      </p:sp>
      <p:sp>
        <p:nvSpPr>
          <p:cNvPr id="4" name="Slide Number Placeholder 3">
            <a:extLst>
              <a:ext uri="{FF2B5EF4-FFF2-40B4-BE49-F238E27FC236}">
                <a16:creationId xmlns:a16="http://schemas.microsoft.com/office/drawing/2014/main" id="{63E65943-E8C4-42D5-8317-200DC5568AF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1026" name="Picture 2" descr="Large Majority of Households With Federal Rental Assistance That Can Work, Do Work">
            <a:extLst>
              <a:ext uri="{FF2B5EF4-FFF2-40B4-BE49-F238E27FC236}">
                <a16:creationId xmlns:a16="http://schemas.microsoft.com/office/drawing/2014/main" id="{2A676F66-2EFC-452B-8CC3-458E3713D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1305158"/>
            <a:ext cx="5219700" cy="462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1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BFF9-0465-44B5-8768-97EAE5CBF030}"/>
              </a:ext>
            </a:extLst>
          </p:cNvPr>
          <p:cNvSpPr>
            <a:spLocks noGrp="1"/>
          </p:cNvSpPr>
          <p:nvPr>
            <p:ph type="title"/>
          </p:nvPr>
        </p:nvSpPr>
        <p:spPr>
          <a:xfrm>
            <a:off x="314325" y="284687"/>
            <a:ext cx="8515350" cy="1325563"/>
          </a:xfrm>
        </p:spPr>
        <p:txBody>
          <a:bodyPr/>
          <a:lstStyle/>
          <a:p>
            <a:r>
              <a:rPr lang="en-US" dirty="0"/>
              <a:t>Major Federal Rental Assistance Programs</a:t>
            </a:r>
          </a:p>
        </p:txBody>
      </p:sp>
      <p:sp>
        <p:nvSpPr>
          <p:cNvPr id="4" name="Slide Number Placeholder 3">
            <a:extLst>
              <a:ext uri="{FF2B5EF4-FFF2-40B4-BE49-F238E27FC236}">
                <a16:creationId xmlns:a16="http://schemas.microsoft.com/office/drawing/2014/main" id="{63E65943-E8C4-42D5-8317-200DC5568AF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2050" name="Picture 2" descr="Housing Assistance Programs Lifted Millions Out of Poverty and &quot;Deep Poverty&quot; in 2012">
            <a:extLst>
              <a:ext uri="{FF2B5EF4-FFF2-40B4-BE49-F238E27FC236}">
                <a16:creationId xmlns:a16="http://schemas.microsoft.com/office/drawing/2014/main" id="{87801D49-E9CF-48A3-BF44-19556E725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947468"/>
            <a:ext cx="3352800" cy="5237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04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332-CC26-490F-8AC7-9657D70F949F}"/>
              </a:ext>
            </a:extLst>
          </p:cNvPr>
          <p:cNvSpPr>
            <a:spLocks noGrp="1"/>
          </p:cNvSpPr>
          <p:nvPr>
            <p:ph type="title"/>
          </p:nvPr>
        </p:nvSpPr>
        <p:spPr>
          <a:xfrm>
            <a:off x="628650" y="365129"/>
            <a:ext cx="7886700" cy="759133"/>
          </a:xfrm>
        </p:spPr>
        <p:txBody>
          <a:bodyPr/>
          <a:lstStyle/>
          <a:p>
            <a:r>
              <a:rPr lang="en-US" dirty="0"/>
              <a:t>Housing Choice Voucher Program</a:t>
            </a:r>
          </a:p>
        </p:txBody>
      </p:sp>
      <p:sp>
        <p:nvSpPr>
          <p:cNvPr id="3" name="Content Placeholder 2">
            <a:extLst>
              <a:ext uri="{FF2B5EF4-FFF2-40B4-BE49-F238E27FC236}">
                <a16:creationId xmlns:a16="http://schemas.microsoft.com/office/drawing/2014/main" id="{4FEDBBA7-C768-4804-B2F3-01E4D465D022}"/>
              </a:ext>
            </a:extLst>
          </p:cNvPr>
          <p:cNvSpPr>
            <a:spLocks noGrp="1"/>
          </p:cNvSpPr>
          <p:nvPr>
            <p:ph idx="1"/>
          </p:nvPr>
        </p:nvSpPr>
        <p:spPr>
          <a:xfrm>
            <a:off x="628650" y="1499016"/>
            <a:ext cx="7886700" cy="4677947"/>
          </a:xfrm>
        </p:spPr>
        <p:txBody>
          <a:bodyPr/>
          <a:lstStyle/>
          <a:p>
            <a:r>
              <a:rPr lang="en-US" sz="2400" dirty="0"/>
              <a:t>Largest federal rental assistance program</a:t>
            </a:r>
          </a:p>
          <a:p>
            <a:pPr lvl="1"/>
            <a:r>
              <a:rPr lang="en-US" sz="2400" dirty="0"/>
              <a:t>Serves over 5 million people in over 2.2 million households</a:t>
            </a:r>
          </a:p>
          <a:p>
            <a:r>
              <a:rPr lang="en-US" sz="2400" dirty="0"/>
              <a:t>Families rent units in the private rental market using a voucher</a:t>
            </a:r>
          </a:p>
          <a:p>
            <a:r>
              <a:rPr lang="en-US" sz="2400" dirty="0"/>
              <a:t>Federal law does not prevent landlords from rejecting all housing vouchers</a:t>
            </a:r>
          </a:p>
          <a:p>
            <a:pPr lvl="1"/>
            <a:r>
              <a:rPr lang="en-US" sz="2400" dirty="0"/>
              <a:t>Some exceptions, such as Low-Income Housing Tax Credit</a:t>
            </a:r>
          </a:p>
          <a:p>
            <a:endParaRPr lang="en-US" dirty="0"/>
          </a:p>
        </p:txBody>
      </p:sp>
    </p:spTree>
    <p:extLst>
      <p:ext uri="{BB962C8B-B14F-4D97-AF65-F5344CB8AC3E}">
        <p14:creationId xmlns:p14="http://schemas.microsoft.com/office/powerpoint/2010/main" val="148537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39F7-3E30-4208-81B4-A513DB7DFCED}"/>
              </a:ext>
            </a:extLst>
          </p:cNvPr>
          <p:cNvSpPr>
            <a:spLocks noGrp="1"/>
          </p:cNvSpPr>
          <p:nvPr>
            <p:ph type="title"/>
          </p:nvPr>
        </p:nvSpPr>
        <p:spPr/>
        <p:txBody>
          <a:bodyPr/>
          <a:lstStyle/>
          <a:p>
            <a:r>
              <a:rPr lang="en-US" dirty="0"/>
              <a:t>Two New CBPP Reports </a:t>
            </a:r>
            <a:br>
              <a:rPr lang="en-US" dirty="0"/>
            </a:br>
            <a:endParaRPr lang="en-US" dirty="0"/>
          </a:p>
        </p:txBody>
      </p:sp>
      <p:sp>
        <p:nvSpPr>
          <p:cNvPr id="3" name="Content Placeholder 2">
            <a:extLst>
              <a:ext uri="{FF2B5EF4-FFF2-40B4-BE49-F238E27FC236}">
                <a16:creationId xmlns:a16="http://schemas.microsoft.com/office/drawing/2014/main" id="{42B20A9F-ABB5-4437-A47E-D7E1EB3520A3}"/>
              </a:ext>
            </a:extLst>
          </p:cNvPr>
          <p:cNvSpPr>
            <a:spLocks noGrp="1"/>
          </p:cNvSpPr>
          <p:nvPr>
            <p:ph idx="1"/>
          </p:nvPr>
        </p:nvSpPr>
        <p:spPr>
          <a:xfrm>
            <a:off x="628650" y="1320800"/>
            <a:ext cx="7886700" cy="4351338"/>
          </a:xfrm>
        </p:spPr>
        <p:txBody>
          <a:bodyPr/>
          <a:lstStyle/>
          <a:p>
            <a:r>
              <a:rPr lang="en-US" sz="2400" dirty="0"/>
              <a:t>Where Families With Children Use Housing Vouchers </a:t>
            </a:r>
          </a:p>
          <a:p>
            <a:pPr lvl="1"/>
            <a:r>
              <a:rPr lang="en-US" sz="2400" dirty="0"/>
              <a:t>Alicia Mazzara and Brian Knudsden, Jan 2019</a:t>
            </a:r>
          </a:p>
          <a:p>
            <a:r>
              <a:rPr lang="en-US" sz="2400" dirty="0"/>
              <a:t>Prohibiting Discrimination Against Renters Using Housing Vouchers Improves Results </a:t>
            </a:r>
          </a:p>
          <a:p>
            <a:pPr lvl="1"/>
            <a:r>
              <a:rPr lang="en-US" sz="2400" dirty="0"/>
              <a:t>Alison Bell, Barbara Sard, and Becky Koepnick, December 2018</a:t>
            </a:r>
          </a:p>
        </p:txBody>
      </p:sp>
      <p:sp>
        <p:nvSpPr>
          <p:cNvPr id="4" name="Slide Number Placeholder 3">
            <a:extLst>
              <a:ext uri="{FF2B5EF4-FFF2-40B4-BE49-F238E27FC236}">
                <a16:creationId xmlns:a16="http://schemas.microsoft.com/office/drawing/2014/main" id="{C4D943FB-3EB3-4B8E-8B81-A20EFF5F2E9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590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3448050" y="6705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58585B"/>
                </a:solidFill>
                <a:latin typeface="Helvetica" charset="0"/>
              </a:defRPr>
            </a:lvl1pPr>
            <a:lvl2pPr marL="742950" indent="-285750" eaLnBrk="0" hangingPunct="0">
              <a:spcBef>
                <a:spcPct val="20000"/>
              </a:spcBef>
              <a:buFont typeface="Courier New" pitchFamily="49" charset="0"/>
              <a:buChar char="o"/>
              <a:defRPr sz="2800">
                <a:solidFill>
                  <a:srgbClr val="58585B"/>
                </a:solidFill>
                <a:latin typeface="Helvetica" charset="0"/>
              </a:defRPr>
            </a:lvl2pPr>
            <a:lvl3pPr marL="1143000" indent="-228600" eaLnBrk="0" hangingPunct="0">
              <a:spcBef>
                <a:spcPct val="20000"/>
              </a:spcBef>
              <a:buFont typeface="Arial" pitchFamily="34" charset="0"/>
              <a:buChar char="•"/>
              <a:defRPr sz="2400">
                <a:solidFill>
                  <a:srgbClr val="58585B"/>
                </a:solidFill>
                <a:latin typeface="Helvetica" charset="0"/>
              </a:defRPr>
            </a:lvl3pPr>
            <a:lvl4pPr marL="1600200" indent="-228600" eaLnBrk="0" hangingPunct="0">
              <a:spcBef>
                <a:spcPct val="20000"/>
              </a:spcBef>
              <a:buFont typeface="Courier New" pitchFamily="49" charset="0"/>
              <a:buChar char="o"/>
              <a:defRPr sz="2000">
                <a:solidFill>
                  <a:srgbClr val="58585B"/>
                </a:solidFill>
                <a:latin typeface="Helvetica" charset="0"/>
              </a:defRPr>
            </a:lvl4pPr>
            <a:lvl5pPr marL="2057400" indent="-228600" eaLnBrk="0" hangingPunct="0">
              <a:spcBef>
                <a:spcPct val="20000"/>
              </a:spcBef>
              <a:buFont typeface="Arial" pitchFamily="34"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14" name="Slide Number Placeholder 6">
            <a:extLst>
              <a:ext uri="{FF2B5EF4-FFF2-40B4-BE49-F238E27FC236}">
                <a16:creationId xmlns:a16="http://schemas.microsoft.com/office/drawing/2014/main" id="{7A032150-FD0A-452E-8EB6-90336B763865}"/>
              </a:ext>
            </a:extLst>
          </p:cNvPr>
          <p:cNvSpPr txBox="1">
            <a:spLocks noGrp="1"/>
          </p:cNvSpPr>
          <p:nvPr>
            <p:ph type="sldNum" sz="quarter" idx="10"/>
          </p:nvPr>
        </p:nvSpPr>
        <p:spPr bwMode="auto">
          <a:xfrm>
            <a:off x="85724" y="67360"/>
            <a:ext cx="380788" cy="2850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defTabSz="914400">
              <a:spcBef>
                <a:spcPct val="0"/>
              </a:spcBef>
              <a:buFontTx/>
              <a:buNone/>
              <a:defRPr/>
            </a:pPr>
            <a:fld id="{0C2F3EF4-838E-4AE3-99FF-7D32A336DC45}" type="slidenum">
              <a:rPr lang="en-US" altLang="en-US" sz="1800" kern="0" smtClean="0">
                <a:cs typeface="Helvetica" panose="020B0604020202020204" pitchFamily="34" charset="0"/>
              </a:rPr>
              <a:pPr defTabSz="914400">
                <a:spcBef>
                  <a:spcPct val="0"/>
                </a:spcBef>
                <a:buFontTx/>
                <a:buNone/>
                <a:defRPr/>
              </a:pPr>
              <a:t>2</a:t>
            </a:fld>
            <a:endParaRPr lang="en-US" altLang="en-US" sz="1800" kern="0" dirty="0">
              <a:cs typeface="Helvetica" panose="020B0604020202020204" pitchFamily="34" charset="0"/>
            </a:endParaRPr>
          </a:p>
        </p:txBody>
      </p:sp>
      <p:sp>
        <p:nvSpPr>
          <p:cNvPr id="6" name="Rectangle 4">
            <a:extLst>
              <a:ext uri="{FF2B5EF4-FFF2-40B4-BE49-F238E27FC236}">
                <a16:creationId xmlns:a16="http://schemas.microsoft.com/office/drawing/2014/main" id="{6B21BB3F-4EED-4F12-8418-49DCD54DE91F}"/>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2" name="TextBox 11">
            <a:extLst>
              <a:ext uri="{FF2B5EF4-FFF2-40B4-BE49-F238E27FC236}">
                <a16:creationId xmlns:a16="http://schemas.microsoft.com/office/drawing/2014/main" id="{376DB65A-6ED3-4F45-B24B-0501BFC3027F}"/>
              </a:ext>
            </a:extLst>
          </p:cNvPr>
          <p:cNvSpPr txBox="1"/>
          <p:nvPr/>
        </p:nvSpPr>
        <p:spPr>
          <a:xfrm>
            <a:off x="7816392" y="5770969"/>
            <a:ext cx="1327608" cy="276999"/>
          </a:xfrm>
          <a:prstGeom prst="rect">
            <a:avLst/>
          </a:prstGeom>
          <a:noFill/>
        </p:spPr>
        <p:txBody>
          <a:bodyPr wrap="none" rtlCol="0">
            <a:spAutoFit/>
          </a:bodyPr>
          <a:lstStyle/>
          <a:p>
            <a:r>
              <a:rPr lang="en-US" sz="1200" dirty="0">
                <a:solidFill>
                  <a:srgbClr val="58585B"/>
                </a:solidFill>
                <a:latin typeface="Helvetica" panose="020B0604020202020204" pitchFamily="34" charset="0"/>
                <a:cs typeface="Helvetica" panose="020B0604020202020204" pitchFamily="34" charset="0"/>
                <a:hlinkClick r:id="rId3"/>
              </a:rPr>
              <a:t>jlinn@results.org</a:t>
            </a:r>
            <a:endParaRPr lang="en-US" sz="1200" dirty="0">
              <a:solidFill>
                <a:srgbClr val="58585B"/>
              </a:solidFill>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4DAEC454-6441-4865-A08C-91D15246F061}"/>
              </a:ext>
            </a:extLst>
          </p:cNvPr>
          <p:cNvPicPr>
            <a:picLocks noChangeAspect="1"/>
          </p:cNvPicPr>
          <p:nvPr/>
        </p:nvPicPr>
        <p:blipFill>
          <a:blip r:embed="rId4"/>
          <a:stretch>
            <a:fillRect/>
          </a:stretch>
        </p:blipFill>
        <p:spPr>
          <a:xfrm>
            <a:off x="0" y="585407"/>
            <a:ext cx="9144000" cy="5715000"/>
          </a:xfrm>
          <a:prstGeom prst="rect">
            <a:avLst/>
          </a:prstGeom>
        </p:spPr>
      </p:pic>
      <p:pic>
        <p:nvPicPr>
          <p:cNvPr id="4" name="Picture 3">
            <a:extLst>
              <a:ext uri="{FF2B5EF4-FFF2-40B4-BE49-F238E27FC236}">
                <a16:creationId xmlns:a16="http://schemas.microsoft.com/office/drawing/2014/main" id="{5BD9874B-22BA-4F7C-A34B-D2DA9592D9FB}"/>
              </a:ext>
            </a:extLst>
          </p:cNvPr>
          <p:cNvPicPr>
            <a:picLocks noChangeAspect="1"/>
          </p:cNvPicPr>
          <p:nvPr/>
        </p:nvPicPr>
        <p:blipFill>
          <a:blip r:embed="rId5"/>
          <a:stretch>
            <a:fillRect/>
          </a:stretch>
        </p:blipFill>
        <p:spPr>
          <a:xfrm>
            <a:off x="-1" y="585407"/>
            <a:ext cx="9144000" cy="5210175"/>
          </a:xfrm>
          <a:prstGeom prst="rect">
            <a:avLst/>
          </a:prstGeom>
        </p:spPr>
      </p:pic>
      <p:pic>
        <p:nvPicPr>
          <p:cNvPr id="10" name="Picture 9">
            <a:extLst>
              <a:ext uri="{FF2B5EF4-FFF2-40B4-BE49-F238E27FC236}">
                <a16:creationId xmlns:a16="http://schemas.microsoft.com/office/drawing/2014/main" id="{8768C1D3-2687-4A85-A465-F58E046FE9C1}"/>
              </a:ext>
            </a:extLst>
          </p:cNvPr>
          <p:cNvPicPr>
            <a:picLocks noChangeAspect="1"/>
          </p:cNvPicPr>
          <p:nvPr/>
        </p:nvPicPr>
        <p:blipFill>
          <a:blip r:embed="rId6"/>
          <a:stretch>
            <a:fillRect/>
          </a:stretch>
        </p:blipFill>
        <p:spPr>
          <a:xfrm>
            <a:off x="1797843" y="1216604"/>
            <a:ext cx="5681662" cy="4258669"/>
          </a:xfrm>
          <a:prstGeom prst="rect">
            <a:avLst/>
          </a:prstGeom>
        </p:spPr>
      </p:pic>
      <p:sp>
        <p:nvSpPr>
          <p:cNvPr id="16" name="Arrow: Up 15">
            <a:extLst>
              <a:ext uri="{FF2B5EF4-FFF2-40B4-BE49-F238E27FC236}">
                <a16:creationId xmlns:a16="http://schemas.microsoft.com/office/drawing/2014/main" id="{F877A5FD-A3E1-412F-A415-08A52FACBE99}"/>
              </a:ext>
            </a:extLst>
          </p:cNvPr>
          <p:cNvSpPr/>
          <p:nvPr/>
        </p:nvSpPr>
        <p:spPr>
          <a:xfrm rot="14335952">
            <a:off x="5910028" y="4701829"/>
            <a:ext cx="543804" cy="1468606"/>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93523C7-072F-416F-9006-525839121BD0}"/>
              </a:ext>
            </a:extLst>
          </p:cNvPr>
          <p:cNvSpPr txBox="1"/>
          <p:nvPr/>
        </p:nvSpPr>
        <p:spPr>
          <a:xfrm rot="19759594">
            <a:off x="5658448" y="5209048"/>
            <a:ext cx="1305599"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1. Click here</a:t>
            </a:r>
          </a:p>
        </p:txBody>
      </p:sp>
      <p:sp>
        <p:nvSpPr>
          <p:cNvPr id="17" name="Title 1">
            <a:extLst>
              <a:ext uri="{FF2B5EF4-FFF2-40B4-BE49-F238E27FC236}">
                <a16:creationId xmlns:a16="http://schemas.microsoft.com/office/drawing/2014/main" id="{EBBB5470-DE0F-4E60-9E58-67DE5A4097CD}"/>
              </a:ext>
            </a:extLst>
          </p:cNvPr>
          <p:cNvSpPr txBox="1">
            <a:spLocks/>
          </p:cNvSpPr>
          <p:nvPr/>
        </p:nvSpPr>
        <p:spPr>
          <a:xfrm>
            <a:off x="-1" y="63332"/>
            <a:ext cx="9144001" cy="451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AF1F2C"/>
                </a:solidFill>
                <a:effectLst/>
                <a:uLnTx/>
                <a:uFillTx/>
                <a:latin typeface="Helvetica"/>
                <a:ea typeface="+mj-ea"/>
                <a:cs typeface="Helvetica"/>
              </a:rPr>
              <a:t>How to Chat on Zoom</a:t>
            </a:r>
          </a:p>
        </p:txBody>
      </p:sp>
    </p:spTree>
    <p:extLst>
      <p:ext uri="{BB962C8B-B14F-4D97-AF65-F5344CB8AC3E}">
        <p14:creationId xmlns:p14="http://schemas.microsoft.com/office/powerpoint/2010/main" val="369640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53C9-9222-463C-A49D-67E1F985AF97}"/>
              </a:ext>
            </a:extLst>
          </p:cNvPr>
          <p:cNvSpPr>
            <a:spLocks noGrp="1"/>
          </p:cNvSpPr>
          <p:nvPr>
            <p:ph type="title"/>
          </p:nvPr>
        </p:nvSpPr>
        <p:spPr/>
        <p:txBody>
          <a:bodyPr/>
          <a:lstStyle/>
          <a:p>
            <a:r>
              <a:rPr lang="en-US" dirty="0"/>
              <a:t>Where Families With Children Use Housing Vouchers in Top 50 Metros</a:t>
            </a:r>
          </a:p>
        </p:txBody>
      </p:sp>
      <p:sp>
        <p:nvSpPr>
          <p:cNvPr id="4" name="Slide Number Placeholder 3">
            <a:extLst>
              <a:ext uri="{FF2B5EF4-FFF2-40B4-BE49-F238E27FC236}">
                <a16:creationId xmlns:a16="http://schemas.microsoft.com/office/drawing/2014/main" id="{66E902A2-35B2-4E47-909D-E494D63CE69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7A681C1-961B-48F1-95B0-9D64670CF1ED}"/>
              </a:ext>
            </a:extLst>
          </p:cNvPr>
          <p:cNvPicPr>
            <a:picLocks noChangeAspect="1"/>
          </p:cNvPicPr>
          <p:nvPr/>
        </p:nvPicPr>
        <p:blipFill>
          <a:blip r:embed="rId2"/>
          <a:stretch>
            <a:fillRect/>
          </a:stretch>
        </p:blipFill>
        <p:spPr>
          <a:xfrm>
            <a:off x="2257425" y="1557210"/>
            <a:ext cx="4629150" cy="4693000"/>
          </a:xfrm>
          <a:prstGeom prst="rect">
            <a:avLst/>
          </a:prstGeom>
        </p:spPr>
      </p:pic>
    </p:spTree>
    <p:extLst>
      <p:ext uri="{BB962C8B-B14F-4D97-AF65-F5344CB8AC3E}">
        <p14:creationId xmlns:p14="http://schemas.microsoft.com/office/powerpoint/2010/main" val="320208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D08-1B24-4EFE-B9A1-0F9246FDC4E1}"/>
              </a:ext>
            </a:extLst>
          </p:cNvPr>
          <p:cNvSpPr>
            <a:spLocks noGrp="1"/>
          </p:cNvSpPr>
          <p:nvPr>
            <p:ph type="title"/>
          </p:nvPr>
        </p:nvSpPr>
        <p:spPr/>
        <p:txBody>
          <a:bodyPr/>
          <a:lstStyle/>
          <a:p>
            <a:r>
              <a:rPr lang="en-US" dirty="0"/>
              <a:t>Major Rental Assistance Programs</a:t>
            </a:r>
            <a:br>
              <a:rPr lang="en-US" dirty="0"/>
            </a:br>
            <a:r>
              <a:rPr lang="en-US" dirty="0"/>
              <a:t>Neighborhood Poverty</a:t>
            </a:r>
          </a:p>
        </p:txBody>
      </p:sp>
      <p:sp>
        <p:nvSpPr>
          <p:cNvPr id="4" name="Slide Number Placeholder 3">
            <a:extLst>
              <a:ext uri="{FF2B5EF4-FFF2-40B4-BE49-F238E27FC236}">
                <a16:creationId xmlns:a16="http://schemas.microsoft.com/office/drawing/2014/main" id="{F9BD3B0C-AC89-4CF1-A929-BD1FE58B6D1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D164BD1D-C71F-4829-ACD5-F5BB25142479}"/>
              </a:ext>
            </a:extLst>
          </p:cNvPr>
          <p:cNvPicPr>
            <a:picLocks noChangeAspect="1"/>
          </p:cNvPicPr>
          <p:nvPr/>
        </p:nvPicPr>
        <p:blipFill>
          <a:blip r:embed="rId3"/>
          <a:stretch>
            <a:fillRect/>
          </a:stretch>
        </p:blipFill>
        <p:spPr>
          <a:xfrm>
            <a:off x="933450" y="1488029"/>
            <a:ext cx="7277100" cy="4320092"/>
          </a:xfrm>
          <a:prstGeom prst="rect">
            <a:avLst/>
          </a:prstGeom>
        </p:spPr>
      </p:pic>
    </p:spTree>
    <p:extLst>
      <p:ext uri="{BB962C8B-B14F-4D97-AF65-F5344CB8AC3E}">
        <p14:creationId xmlns:p14="http://schemas.microsoft.com/office/powerpoint/2010/main" val="66865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D08-1B24-4EFE-B9A1-0F9246FDC4E1}"/>
              </a:ext>
            </a:extLst>
          </p:cNvPr>
          <p:cNvSpPr>
            <a:spLocks noGrp="1"/>
          </p:cNvSpPr>
          <p:nvPr>
            <p:ph type="title"/>
          </p:nvPr>
        </p:nvSpPr>
        <p:spPr/>
        <p:txBody>
          <a:bodyPr/>
          <a:lstStyle/>
          <a:p>
            <a:r>
              <a:rPr lang="en-US" dirty="0"/>
              <a:t>Major Rental Assistance Programs</a:t>
            </a:r>
            <a:br>
              <a:rPr lang="en-US" dirty="0"/>
            </a:br>
            <a:r>
              <a:rPr lang="en-US" dirty="0"/>
              <a:t>Neighborhood Poverty</a:t>
            </a:r>
          </a:p>
        </p:txBody>
      </p:sp>
      <p:sp>
        <p:nvSpPr>
          <p:cNvPr id="4" name="Slide Number Placeholder 3">
            <a:extLst>
              <a:ext uri="{FF2B5EF4-FFF2-40B4-BE49-F238E27FC236}">
                <a16:creationId xmlns:a16="http://schemas.microsoft.com/office/drawing/2014/main" id="{F9BD3B0C-AC89-4CF1-A929-BD1FE58B6D1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3986726-8635-4F7D-8248-410773BEC779}"/>
              </a:ext>
            </a:extLst>
          </p:cNvPr>
          <p:cNvPicPr>
            <a:picLocks noChangeAspect="1"/>
          </p:cNvPicPr>
          <p:nvPr/>
        </p:nvPicPr>
        <p:blipFill rotWithShape="1">
          <a:blip r:embed="rId3"/>
          <a:srcRect t="1369"/>
          <a:stretch/>
        </p:blipFill>
        <p:spPr>
          <a:xfrm>
            <a:off x="590976" y="1543050"/>
            <a:ext cx="7924374" cy="4114800"/>
          </a:xfrm>
          <a:prstGeom prst="rect">
            <a:avLst/>
          </a:prstGeom>
        </p:spPr>
      </p:pic>
    </p:spTree>
    <p:extLst>
      <p:ext uri="{BB962C8B-B14F-4D97-AF65-F5344CB8AC3E}">
        <p14:creationId xmlns:p14="http://schemas.microsoft.com/office/powerpoint/2010/main" val="1902451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D08-1B24-4EFE-B9A1-0F9246FDC4E1}"/>
              </a:ext>
            </a:extLst>
          </p:cNvPr>
          <p:cNvSpPr>
            <a:spLocks noGrp="1"/>
          </p:cNvSpPr>
          <p:nvPr>
            <p:ph type="title"/>
          </p:nvPr>
        </p:nvSpPr>
        <p:spPr/>
        <p:txBody>
          <a:bodyPr/>
          <a:lstStyle/>
          <a:p>
            <a:r>
              <a:rPr lang="en-US" dirty="0"/>
              <a:t>Neighborhoods Influence Children’s Well-Being and Long-Term Success</a:t>
            </a:r>
          </a:p>
        </p:txBody>
      </p:sp>
      <p:sp>
        <p:nvSpPr>
          <p:cNvPr id="4" name="Slide Number Placeholder 3">
            <a:extLst>
              <a:ext uri="{FF2B5EF4-FFF2-40B4-BE49-F238E27FC236}">
                <a16:creationId xmlns:a16="http://schemas.microsoft.com/office/drawing/2014/main" id="{F9BD3B0C-AC89-4CF1-A929-BD1FE58B6D1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B73489D1-0315-4B27-9495-D0A77CE9AD34}"/>
              </a:ext>
            </a:extLst>
          </p:cNvPr>
          <p:cNvSpPr>
            <a:spLocks noGrp="1"/>
          </p:cNvSpPr>
          <p:nvPr>
            <p:ph idx="1"/>
          </p:nvPr>
        </p:nvSpPr>
        <p:spPr>
          <a:xfrm>
            <a:off x="628650" y="1690689"/>
            <a:ext cx="7886700" cy="4351338"/>
          </a:xfrm>
        </p:spPr>
        <p:txBody>
          <a:bodyPr/>
          <a:lstStyle/>
          <a:p>
            <a:r>
              <a:rPr lang="en-US" sz="2400" dirty="0"/>
              <a:t>Where families live largely determines</a:t>
            </a:r>
          </a:p>
          <a:p>
            <a:pPr lvl="1"/>
            <a:r>
              <a:rPr lang="en-US" dirty="0"/>
              <a:t>Quality of children’s schools</a:t>
            </a:r>
          </a:p>
          <a:p>
            <a:pPr lvl="1"/>
            <a:r>
              <a:rPr lang="en-US" dirty="0"/>
              <a:t>Safety of streets and playgrounds</a:t>
            </a:r>
          </a:p>
          <a:p>
            <a:pPr lvl="1"/>
            <a:r>
              <a:rPr lang="en-US" dirty="0"/>
              <a:t>Access to jobs</a:t>
            </a:r>
          </a:p>
          <a:p>
            <a:pPr lvl="1"/>
            <a:r>
              <a:rPr lang="en-US" dirty="0"/>
              <a:t>Transportation costs to work</a:t>
            </a:r>
          </a:p>
          <a:p>
            <a:pPr lvl="1"/>
            <a:r>
              <a:rPr lang="en-US" dirty="0"/>
              <a:t>Access to fresh and reasonably priced food, goods and services</a:t>
            </a:r>
          </a:p>
          <a:p>
            <a:pPr marL="457200" lvl="1" indent="0">
              <a:buNone/>
            </a:pPr>
            <a:endParaRPr lang="en-US" dirty="0"/>
          </a:p>
          <a:p>
            <a:r>
              <a:rPr lang="en-US" sz="2400" dirty="0"/>
              <a:t>A compelling, and growing, body of research shows that growing up in low-poverty neighborhood with good schools improves children’s academic achievement and long-term chances for success</a:t>
            </a:r>
          </a:p>
          <a:p>
            <a:pPr marL="457200" lvl="1" indent="0">
              <a:buNone/>
            </a:pPr>
            <a:endParaRPr lang="en-US" sz="2400" dirty="0"/>
          </a:p>
        </p:txBody>
      </p:sp>
    </p:spTree>
    <p:extLst>
      <p:ext uri="{BB962C8B-B14F-4D97-AF65-F5344CB8AC3E}">
        <p14:creationId xmlns:p14="http://schemas.microsoft.com/office/powerpoint/2010/main" val="2080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2317-5CA1-490E-852A-971558FFED09}"/>
              </a:ext>
            </a:extLst>
          </p:cNvPr>
          <p:cNvSpPr>
            <a:spLocks noGrp="1"/>
          </p:cNvSpPr>
          <p:nvPr>
            <p:ph type="title"/>
          </p:nvPr>
        </p:nvSpPr>
        <p:spPr/>
        <p:txBody>
          <a:bodyPr/>
          <a:lstStyle/>
          <a:p>
            <a:r>
              <a:rPr lang="en-US" dirty="0"/>
              <a:t>Why Housing Mobility?</a:t>
            </a:r>
          </a:p>
        </p:txBody>
      </p:sp>
      <p:sp>
        <p:nvSpPr>
          <p:cNvPr id="3" name="Content Placeholder 2">
            <a:extLst>
              <a:ext uri="{FF2B5EF4-FFF2-40B4-BE49-F238E27FC236}">
                <a16:creationId xmlns:a16="http://schemas.microsoft.com/office/drawing/2014/main" id="{9BE520B2-42FE-4D21-880E-3BD5DEF5FE48}"/>
              </a:ext>
            </a:extLst>
          </p:cNvPr>
          <p:cNvSpPr>
            <a:spLocks noGrp="1"/>
          </p:cNvSpPr>
          <p:nvPr>
            <p:ph idx="1"/>
          </p:nvPr>
        </p:nvSpPr>
        <p:spPr>
          <a:xfrm>
            <a:off x="628650" y="1253331"/>
            <a:ext cx="7886700" cy="4351338"/>
          </a:xfrm>
        </p:spPr>
        <p:txBody>
          <a:bodyPr/>
          <a:lstStyle/>
          <a:p>
            <a:r>
              <a:rPr lang="en-US" dirty="0"/>
              <a:t>HCV program intended as an alternative to place-based programs, provide choice to families</a:t>
            </a:r>
          </a:p>
          <a:p>
            <a:r>
              <a:rPr lang="en-US" dirty="0"/>
              <a:t>Research supports housing mobility initiatives</a:t>
            </a:r>
          </a:p>
          <a:p>
            <a:r>
              <a:rPr lang="en-US" dirty="0"/>
              <a:t>Families want opportunities to use their voucher to move</a:t>
            </a:r>
          </a:p>
          <a:p>
            <a:r>
              <a:rPr lang="en-US" dirty="0"/>
              <a:t>Successful programs running to serve as models</a:t>
            </a:r>
          </a:p>
          <a:p>
            <a:r>
              <a:rPr lang="en-US" dirty="0"/>
              <a:t>Housing choice voucher program works, but needs to do more to successfully help families move</a:t>
            </a:r>
          </a:p>
          <a:p>
            <a:pPr lvl="1"/>
            <a:r>
              <a:rPr lang="en-US" dirty="0"/>
              <a:t>Pre-and post-move services</a:t>
            </a:r>
          </a:p>
          <a:p>
            <a:pPr lvl="1"/>
            <a:r>
              <a:rPr lang="en-US" dirty="0"/>
              <a:t>Financial coaching and removing barriers</a:t>
            </a:r>
          </a:p>
          <a:p>
            <a:pPr lvl="1"/>
            <a:r>
              <a:rPr lang="en-US" dirty="0"/>
              <a:t>Landlord outreach</a:t>
            </a:r>
          </a:p>
          <a:p>
            <a:pPr lvl="1"/>
            <a:r>
              <a:rPr lang="en-US" dirty="0"/>
              <a:t>Market rents </a:t>
            </a:r>
          </a:p>
          <a:p>
            <a:pPr lvl="1"/>
            <a:r>
              <a:rPr lang="en-US" dirty="0"/>
              <a:t>Efficient program administration</a:t>
            </a:r>
          </a:p>
          <a:p>
            <a:pPr lvl="1"/>
            <a:r>
              <a:rPr lang="en-US" dirty="0"/>
              <a:t>Remove jurisdictional barriers – housing markets are regional</a:t>
            </a:r>
          </a:p>
          <a:p>
            <a:r>
              <a:rPr lang="en-US" dirty="0"/>
              <a:t>Increase housing options overall for low-income families</a:t>
            </a:r>
          </a:p>
          <a:p>
            <a:pPr marL="0" indent="0">
              <a:buNone/>
            </a:pPr>
            <a:endParaRPr lang="en-US" dirty="0"/>
          </a:p>
        </p:txBody>
      </p:sp>
      <p:sp>
        <p:nvSpPr>
          <p:cNvPr id="4" name="Slide Number Placeholder 3">
            <a:extLst>
              <a:ext uri="{FF2B5EF4-FFF2-40B4-BE49-F238E27FC236}">
                <a16:creationId xmlns:a16="http://schemas.microsoft.com/office/drawing/2014/main" id="{5DFD08AE-961B-47C3-B327-9525EAAD05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26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B5D08-1B24-4EFE-B9A1-0F9246FDC4E1}"/>
              </a:ext>
            </a:extLst>
          </p:cNvPr>
          <p:cNvSpPr>
            <a:spLocks noGrp="1"/>
          </p:cNvSpPr>
          <p:nvPr>
            <p:ph type="title"/>
          </p:nvPr>
        </p:nvSpPr>
        <p:spPr/>
        <p:txBody>
          <a:bodyPr/>
          <a:lstStyle/>
          <a:p>
            <a:r>
              <a:rPr lang="en-US" dirty="0"/>
              <a:t>Housing Mobility Legislative and </a:t>
            </a:r>
            <a:br>
              <a:rPr lang="en-US" dirty="0"/>
            </a:br>
            <a:r>
              <a:rPr lang="en-US" dirty="0"/>
              <a:t>Policy Resources</a:t>
            </a:r>
          </a:p>
        </p:txBody>
      </p:sp>
      <p:sp>
        <p:nvSpPr>
          <p:cNvPr id="3" name="Content Placeholder 2">
            <a:extLst>
              <a:ext uri="{FF2B5EF4-FFF2-40B4-BE49-F238E27FC236}">
                <a16:creationId xmlns:a16="http://schemas.microsoft.com/office/drawing/2014/main" id="{AE4131FA-CB9F-4921-A13E-479D972F66E2}"/>
              </a:ext>
            </a:extLst>
          </p:cNvPr>
          <p:cNvSpPr>
            <a:spLocks noGrp="1"/>
          </p:cNvSpPr>
          <p:nvPr>
            <p:ph idx="1"/>
          </p:nvPr>
        </p:nvSpPr>
        <p:spPr>
          <a:xfrm>
            <a:off x="0" y="1690689"/>
            <a:ext cx="9234677" cy="4351338"/>
          </a:xfrm>
        </p:spPr>
        <p:txBody>
          <a:bodyPr/>
          <a:lstStyle/>
          <a:p>
            <a:pPr marL="0" indent="0" algn="ctr">
              <a:buNone/>
            </a:pPr>
            <a:r>
              <a:rPr lang="en-US" sz="3600" dirty="0">
                <a:solidFill>
                  <a:schemeClr val="accent1">
                    <a:lumMod val="50000"/>
                  </a:schemeClr>
                </a:solidFill>
              </a:rPr>
              <a:t>https://cbpp.org/housing-mobility</a:t>
            </a:r>
          </a:p>
        </p:txBody>
      </p:sp>
      <p:sp>
        <p:nvSpPr>
          <p:cNvPr id="4" name="Slide Number Placeholder 3">
            <a:extLst>
              <a:ext uri="{FF2B5EF4-FFF2-40B4-BE49-F238E27FC236}">
                <a16:creationId xmlns:a16="http://schemas.microsoft.com/office/drawing/2014/main" id="{F9BD3B0C-AC89-4CF1-A929-BD1FE58B6D1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131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332-CC26-490F-8AC7-9657D70F949F}"/>
              </a:ext>
            </a:extLst>
          </p:cNvPr>
          <p:cNvSpPr>
            <a:spLocks noGrp="1"/>
          </p:cNvSpPr>
          <p:nvPr>
            <p:ph type="title"/>
          </p:nvPr>
        </p:nvSpPr>
        <p:spPr>
          <a:xfrm>
            <a:off x="628650" y="365129"/>
            <a:ext cx="7886700" cy="759133"/>
          </a:xfrm>
        </p:spPr>
        <p:txBody>
          <a:bodyPr/>
          <a:lstStyle/>
          <a:p>
            <a:r>
              <a:rPr lang="en-US" dirty="0"/>
              <a:t>Source of Income Laws</a:t>
            </a:r>
          </a:p>
        </p:txBody>
      </p:sp>
      <p:sp>
        <p:nvSpPr>
          <p:cNvPr id="3" name="Content Placeholder 2">
            <a:extLst>
              <a:ext uri="{FF2B5EF4-FFF2-40B4-BE49-F238E27FC236}">
                <a16:creationId xmlns:a16="http://schemas.microsoft.com/office/drawing/2014/main" id="{4FEDBBA7-C768-4804-B2F3-01E4D465D022}"/>
              </a:ext>
            </a:extLst>
          </p:cNvPr>
          <p:cNvSpPr>
            <a:spLocks noGrp="1"/>
          </p:cNvSpPr>
          <p:nvPr>
            <p:ph idx="1"/>
          </p:nvPr>
        </p:nvSpPr>
        <p:spPr>
          <a:xfrm>
            <a:off x="628650" y="1090026"/>
            <a:ext cx="7886700" cy="4677947"/>
          </a:xfrm>
        </p:spPr>
        <p:txBody>
          <a:bodyPr/>
          <a:lstStyle/>
          <a:p>
            <a:r>
              <a:rPr lang="en-US" sz="2400" dirty="0"/>
              <a:t>Some states and local jurisdictions have adopted “source of income” laws</a:t>
            </a:r>
          </a:p>
          <a:p>
            <a:r>
              <a:rPr lang="en-US" sz="2400" dirty="0"/>
              <a:t>Often prohibit discrimination based on </a:t>
            </a:r>
          </a:p>
          <a:p>
            <a:pPr lvl="1"/>
            <a:r>
              <a:rPr lang="en-US" sz="2400" dirty="0"/>
              <a:t>Alimony</a:t>
            </a:r>
          </a:p>
          <a:p>
            <a:pPr lvl="1"/>
            <a:r>
              <a:rPr lang="en-US" sz="2400" dirty="0"/>
              <a:t>Disability benefits</a:t>
            </a:r>
          </a:p>
          <a:p>
            <a:pPr lvl="1"/>
            <a:r>
              <a:rPr lang="en-US" sz="2400" dirty="0"/>
              <a:t>Frequently, but not always, housing vouchers</a:t>
            </a:r>
          </a:p>
          <a:p>
            <a:r>
              <a:rPr lang="en-US" sz="2400" dirty="0"/>
              <a:t>Variation in how laws are written</a:t>
            </a:r>
          </a:p>
          <a:p>
            <a:endParaRPr lang="en-US" dirty="0"/>
          </a:p>
        </p:txBody>
      </p:sp>
    </p:spTree>
    <p:extLst>
      <p:ext uri="{BB962C8B-B14F-4D97-AF65-F5344CB8AC3E}">
        <p14:creationId xmlns:p14="http://schemas.microsoft.com/office/powerpoint/2010/main" val="3254877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332-CC26-490F-8AC7-9657D70F949F}"/>
              </a:ext>
            </a:extLst>
          </p:cNvPr>
          <p:cNvSpPr>
            <a:spLocks noGrp="1"/>
          </p:cNvSpPr>
          <p:nvPr>
            <p:ph type="title"/>
          </p:nvPr>
        </p:nvSpPr>
        <p:spPr>
          <a:xfrm>
            <a:off x="628650" y="365129"/>
            <a:ext cx="7886700" cy="759133"/>
          </a:xfrm>
        </p:spPr>
        <p:txBody>
          <a:bodyPr/>
          <a:lstStyle/>
          <a:p>
            <a:r>
              <a:rPr lang="en-US" dirty="0"/>
              <a:t>State and Local Adoption of Voucher Non-discrimination Laws</a:t>
            </a:r>
          </a:p>
        </p:txBody>
      </p:sp>
      <p:sp>
        <p:nvSpPr>
          <p:cNvPr id="3" name="Content Placeholder 2">
            <a:extLst>
              <a:ext uri="{FF2B5EF4-FFF2-40B4-BE49-F238E27FC236}">
                <a16:creationId xmlns:a16="http://schemas.microsoft.com/office/drawing/2014/main" id="{4FEDBBA7-C768-4804-B2F3-01E4D465D022}"/>
              </a:ext>
            </a:extLst>
          </p:cNvPr>
          <p:cNvSpPr>
            <a:spLocks noGrp="1"/>
          </p:cNvSpPr>
          <p:nvPr>
            <p:ph idx="1"/>
          </p:nvPr>
        </p:nvSpPr>
        <p:spPr>
          <a:xfrm>
            <a:off x="628650" y="1499016"/>
            <a:ext cx="7886700" cy="4677947"/>
          </a:xfrm>
        </p:spPr>
        <p:txBody>
          <a:bodyPr/>
          <a:lstStyle/>
          <a:p>
            <a:pPr lvl="0"/>
            <a:r>
              <a:rPr lang="en-US" sz="2400" dirty="0"/>
              <a:t>New CBPP report </a:t>
            </a:r>
          </a:p>
          <a:p>
            <a:pPr lvl="0"/>
            <a:r>
              <a:rPr lang="en-US" sz="2400" dirty="0"/>
              <a:t>Analysis of where laws have been adopted and how many voucher families covered</a:t>
            </a:r>
          </a:p>
          <a:p>
            <a:endParaRPr lang="en-US" dirty="0"/>
          </a:p>
        </p:txBody>
      </p:sp>
      <p:pic>
        <p:nvPicPr>
          <p:cNvPr id="5" name="Picture 4">
            <a:extLst>
              <a:ext uri="{FF2B5EF4-FFF2-40B4-BE49-F238E27FC236}">
                <a16:creationId xmlns:a16="http://schemas.microsoft.com/office/drawing/2014/main" id="{5466BF68-72F4-43A0-87EF-8FB33C23F6FA}"/>
              </a:ext>
            </a:extLst>
          </p:cNvPr>
          <p:cNvPicPr>
            <a:picLocks noChangeAspect="1"/>
          </p:cNvPicPr>
          <p:nvPr/>
        </p:nvPicPr>
        <p:blipFill>
          <a:blip r:embed="rId3"/>
          <a:stretch>
            <a:fillRect/>
          </a:stretch>
        </p:blipFill>
        <p:spPr>
          <a:xfrm>
            <a:off x="5344244" y="4247245"/>
            <a:ext cx="2062742" cy="2304472"/>
          </a:xfrm>
          <a:prstGeom prst="rect">
            <a:avLst/>
          </a:prstGeom>
          <a:ln>
            <a:solidFill>
              <a:schemeClr val="tx1"/>
            </a:solidFill>
          </a:ln>
        </p:spPr>
      </p:pic>
      <p:sp>
        <p:nvSpPr>
          <p:cNvPr id="6" name="Content Placeholder 2">
            <a:extLst>
              <a:ext uri="{FF2B5EF4-FFF2-40B4-BE49-F238E27FC236}">
                <a16:creationId xmlns:a16="http://schemas.microsoft.com/office/drawing/2014/main" id="{945788EE-F865-44B3-9B91-3B72183B342C}"/>
              </a:ext>
            </a:extLst>
          </p:cNvPr>
          <p:cNvSpPr txBox="1">
            <a:spLocks/>
          </p:cNvSpPr>
          <p:nvPr/>
        </p:nvSpPr>
        <p:spPr>
          <a:xfrm>
            <a:off x="702735" y="2393019"/>
            <a:ext cx="7886700" cy="46779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Interviews with local, state and national experts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Leading strategies, lessons learned, and advocacy ideas on adopting new laws and strengthening existing laws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6843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6332-CC26-490F-8AC7-9657D70F949F}"/>
              </a:ext>
            </a:extLst>
          </p:cNvPr>
          <p:cNvSpPr>
            <a:spLocks noGrp="1"/>
          </p:cNvSpPr>
          <p:nvPr>
            <p:ph type="title"/>
          </p:nvPr>
        </p:nvSpPr>
        <p:spPr>
          <a:xfrm>
            <a:off x="628650" y="365129"/>
            <a:ext cx="7886700" cy="759133"/>
          </a:xfrm>
        </p:spPr>
        <p:txBody>
          <a:bodyPr/>
          <a:lstStyle/>
          <a:p>
            <a:r>
              <a:rPr lang="en-US" dirty="0"/>
              <a:t>Voucher Non-discrimination Laws Improve Program’s Effectiveness</a:t>
            </a:r>
          </a:p>
        </p:txBody>
      </p:sp>
      <p:sp>
        <p:nvSpPr>
          <p:cNvPr id="3" name="Content Placeholder 2">
            <a:extLst>
              <a:ext uri="{FF2B5EF4-FFF2-40B4-BE49-F238E27FC236}">
                <a16:creationId xmlns:a16="http://schemas.microsoft.com/office/drawing/2014/main" id="{4FEDBBA7-C768-4804-B2F3-01E4D465D022}"/>
              </a:ext>
            </a:extLst>
          </p:cNvPr>
          <p:cNvSpPr>
            <a:spLocks noGrp="1"/>
          </p:cNvSpPr>
          <p:nvPr>
            <p:ph idx="1"/>
          </p:nvPr>
        </p:nvSpPr>
        <p:spPr>
          <a:xfrm>
            <a:off x="628650" y="1499016"/>
            <a:ext cx="7886700" cy="4677947"/>
          </a:xfrm>
        </p:spPr>
        <p:txBody>
          <a:bodyPr/>
          <a:lstStyle/>
          <a:p>
            <a:pPr lvl="0"/>
            <a:r>
              <a:rPr lang="en-US" sz="2400" dirty="0"/>
              <a:t>A recent large-scale, multi-site HUD study looked at landlord acceptance rates of vouchers as a way to measure differential treatment of renters who use vouchers</a:t>
            </a:r>
          </a:p>
          <a:p>
            <a:pPr lvl="1"/>
            <a:r>
              <a:rPr lang="en-US" dirty="0"/>
              <a:t>Appears to show a lower rate of voucher denial in jurisdictions with voucher non-discrimination protections</a:t>
            </a:r>
          </a:p>
          <a:p>
            <a:endParaRPr lang="en-US" dirty="0"/>
          </a:p>
        </p:txBody>
      </p:sp>
      <p:pic>
        <p:nvPicPr>
          <p:cNvPr id="5" name="Picture 4">
            <a:extLst>
              <a:ext uri="{FF2B5EF4-FFF2-40B4-BE49-F238E27FC236}">
                <a16:creationId xmlns:a16="http://schemas.microsoft.com/office/drawing/2014/main" id="{3C199195-FDC8-4965-8AEE-BB523530BCC2}"/>
              </a:ext>
            </a:extLst>
          </p:cNvPr>
          <p:cNvPicPr>
            <a:picLocks noChangeAspect="1"/>
          </p:cNvPicPr>
          <p:nvPr/>
        </p:nvPicPr>
        <p:blipFill rotWithShape="1">
          <a:blip r:embed="rId3"/>
          <a:srcRect l="3457" t="307" r="1382" b="3463"/>
          <a:stretch/>
        </p:blipFill>
        <p:spPr>
          <a:xfrm>
            <a:off x="877134" y="3837989"/>
            <a:ext cx="2355918" cy="2874838"/>
          </a:xfrm>
          <a:prstGeom prst="rect">
            <a:avLst/>
          </a:prstGeom>
          <a:ln>
            <a:solidFill>
              <a:schemeClr val="tx1"/>
            </a:solidFill>
          </a:ln>
        </p:spPr>
      </p:pic>
      <p:pic>
        <p:nvPicPr>
          <p:cNvPr id="6" name="Picture 5">
            <a:extLst>
              <a:ext uri="{FF2B5EF4-FFF2-40B4-BE49-F238E27FC236}">
                <a16:creationId xmlns:a16="http://schemas.microsoft.com/office/drawing/2014/main" id="{76115187-61C3-4B88-A2E7-A8B7B3D6BD79}"/>
              </a:ext>
            </a:extLst>
          </p:cNvPr>
          <p:cNvPicPr>
            <a:picLocks noChangeAspect="1"/>
          </p:cNvPicPr>
          <p:nvPr/>
        </p:nvPicPr>
        <p:blipFill rotWithShape="1">
          <a:blip r:embed="rId4"/>
          <a:srcRect l="1619" t="3221" r="2241"/>
          <a:stretch/>
        </p:blipFill>
        <p:spPr>
          <a:xfrm>
            <a:off x="3597691" y="3842327"/>
            <a:ext cx="4331855" cy="2334636"/>
          </a:xfrm>
          <a:prstGeom prst="rect">
            <a:avLst/>
          </a:prstGeom>
          <a:ln>
            <a:solidFill>
              <a:schemeClr val="tx1"/>
            </a:solidFill>
          </a:ln>
        </p:spPr>
      </p:pic>
    </p:spTree>
    <p:extLst>
      <p:ext uri="{BB962C8B-B14F-4D97-AF65-F5344CB8AC3E}">
        <p14:creationId xmlns:p14="http://schemas.microsoft.com/office/powerpoint/2010/main" val="203304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C6D8D9-BD34-40B7-9E98-00D10CBBAA1E}"/>
              </a:ext>
            </a:extLst>
          </p:cNvPr>
          <p:cNvPicPr>
            <a:picLocks noChangeAspect="1"/>
          </p:cNvPicPr>
          <p:nvPr/>
        </p:nvPicPr>
        <p:blipFill>
          <a:blip r:embed="rId3"/>
          <a:stretch>
            <a:fillRect/>
          </a:stretch>
        </p:blipFill>
        <p:spPr>
          <a:xfrm>
            <a:off x="2789382" y="228102"/>
            <a:ext cx="3565236" cy="6022108"/>
          </a:xfrm>
          <a:prstGeom prst="rect">
            <a:avLst/>
          </a:prstGeom>
        </p:spPr>
      </p:pic>
    </p:spTree>
    <p:extLst>
      <p:ext uri="{BB962C8B-B14F-4D97-AF65-F5344CB8AC3E}">
        <p14:creationId xmlns:p14="http://schemas.microsoft.com/office/powerpoint/2010/main" val="187577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2"/>
          <p:cNvSpPr txBox="1">
            <a:spLocks noChangeArrowheads="1"/>
          </p:cNvSpPr>
          <p:nvPr/>
        </p:nvSpPr>
        <p:spPr bwMode="auto">
          <a:xfrm>
            <a:off x="3448050" y="6705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58585B"/>
                </a:solidFill>
                <a:latin typeface="Helvetica" charset="0"/>
              </a:defRPr>
            </a:lvl1pPr>
            <a:lvl2pPr marL="742950" indent="-285750" eaLnBrk="0" hangingPunct="0">
              <a:spcBef>
                <a:spcPct val="20000"/>
              </a:spcBef>
              <a:buFont typeface="Courier New" pitchFamily="49" charset="0"/>
              <a:buChar char="o"/>
              <a:defRPr sz="2800">
                <a:solidFill>
                  <a:srgbClr val="58585B"/>
                </a:solidFill>
                <a:latin typeface="Helvetica" charset="0"/>
              </a:defRPr>
            </a:lvl2pPr>
            <a:lvl3pPr marL="1143000" indent="-228600" eaLnBrk="0" hangingPunct="0">
              <a:spcBef>
                <a:spcPct val="20000"/>
              </a:spcBef>
              <a:buFont typeface="Arial" pitchFamily="34" charset="0"/>
              <a:buChar char="•"/>
              <a:defRPr sz="2400">
                <a:solidFill>
                  <a:srgbClr val="58585B"/>
                </a:solidFill>
                <a:latin typeface="Helvetica" charset="0"/>
              </a:defRPr>
            </a:lvl3pPr>
            <a:lvl4pPr marL="1600200" indent="-228600" eaLnBrk="0" hangingPunct="0">
              <a:spcBef>
                <a:spcPct val="20000"/>
              </a:spcBef>
              <a:buFont typeface="Courier New" pitchFamily="49" charset="0"/>
              <a:buChar char="o"/>
              <a:defRPr sz="2000">
                <a:solidFill>
                  <a:srgbClr val="58585B"/>
                </a:solidFill>
                <a:latin typeface="Helvetica" charset="0"/>
              </a:defRPr>
            </a:lvl4pPr>
            <a:lvl5pPr marL="2057400" indent="-228600" eaLnBrk="0" hangingPunct="0">
              <a:spcBef>
                <a:spcPct val="20000"/>
              </a:spcBef>
              <a:buFont typeface="Arial" pitchFamily="34" charset="0"/>
              <a:buChar char="•"/>
              <a:defRPr sz="2000">
                <a:solidFill>
                  <a:schemeClr val="tx1"/>
                </a:solidFill>
                <a:latin typeface="Helvetica"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Helvetica"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14" name="Slide Number Placeholder 6">
            <a:extLst>
              <a:ext uri="{FF2B5EF4-FFF2-40B4-BE49-F238E27FC236}">
                <a16:creationId xmlns:a16="http://schemas.microsoft.com/office/drawing/2014/main" id="{7A032150-FD0A-452E-8EB6-90336B763865}"/>
              </a:ext>
            </a:extLst>
          </p:cNvPr>
          <p:cNvSpPr txBox="1">
            <a:spLocks noGrp="1"/>
          </p:cNvSpPr>
          <p:nvPr>
            <p:ph type="sldNum" sz="quarter" idx="10"/>
          </p:nvPr>
        </p:nvSpPr>
        <p:spPr bwMode="auto">
          <a:xfrm>
            <a:off x="85724" y="67360"/>
            <a:ext cx="380788" cy="2850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defTabSz="914400">
              <a:spcBef>
                <a:spcPct val="0"/>
              </a:spcBef>
              <a:buFontTx/>
              <a:buNone/>
              <a:defRPr/>
            </a:pPr>
            <a:fld id="{0C2F3EF4-838E-4AE3-99FF-7D32A336DC45}" type="slidenum">
              <a:rPr lang="en-US" altLang="en-US" sz="1800" kern="0" smtClean="0">
                <a:cs typeface="Helvetica" panose="020B0604020202020204" pitchFamily="34" charset="0"/>
              </a:rPr>
              <a:pPr defTabSz="914400">
                <a:spcBef>
                  <a:spcPct val="0"/>
                </a:spcBef>
                <a:buFontTx/>
                <a:buNone/>
                <a:defRPr/>
              </a:pPr>
              <a:t>3</a:t>
            </a:fld>
            <a:endParaRPr lang="en-US" altLang="en-US" sz="1800" kern="0" dirty="0">
              <a:cs typeface="Helvetica" panose="020B0604020202020204" pitchFamily="34" charset="0"/>
            </a:endParaRPr>
          </a:p>
        </p:txBody>
      </p:sp>
      <p:sp>
        <p:nvSpPr>
          <p:cNvPr id="6" name="Rectangle 4">
            <a:extLst>
              <a:ext uri="{FF2B5EF4-FFF2-40B4-BE49-F238E27FC236}">
                <a16:creationId xmlns:a16="http://schemas.microsoft.com/office/drawing/2014/main" id="{6B21BB3F-4EED-4F12-8418-49DCD54DE91F}"/>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2" name="TextBox 11">
            <a:extLst>
              <a:ext uri="{FF2B5EF4-FFF2-40B4-BE49-F238E27FC236}">
                <a16:creationId xmlns:a16="http://schemas.microsoft.com/office/drawing/2014/main" id="{376DB65A-6ED3-4F45-B24B-0501BFC3027F}"/>
              </a:ext>
            </a:extLst>
          </p:cNvPr>
          <p:cNvSpPr txBox="1"/>
          <p:nvPr/>
        </p:nvSpPr>
        <p:spPr>
          <a:xfrm>
            <a:off x="7816392" y="5770969"/>
            <a:ext cx="1327608" cy="276999"/>
          </a:xfrm>
          <a:prstGeom prst="rect">
            <a:avLst/>
          </a:prstGeom>
          <a:noFill/>
        </p:spPr>
        <p:txBody>
          <a:bodyPr wrap="none" rtlCol="0">
            <a:spAutoFit/>
          </a:bodyPr>
          <a:lstStyle/>
          <a:p>
            <a:r>
              <a:rPr lang="en-US" sz="1200" dirty="0">
                <a:solidFill>
                  <a:srgbClr val="58585B"/>
                </a:solidFill>
                <a:latin typeface="Helvetica" panose="020B0604020202020204" pitchFamily="34" charset="0"/>
                <a:cs typeface="Helvetica" panose="020B0604020202020204" pitchFamily="34" charset="0"/>
                <a:hlinkClick r:id="rId3"/>
              </a:rPr>
              <a:t>jlinn@results.org</a:t>
            </a:r>
            <a:endParaRPr lang="en-US" sz="1200" dirty="0">
              <a:solidFill>
                <a:srgbClr val="58585B"/>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630B2153-31D8-47FA-BF0D-5BDA766F8B10}"/>
              </a:ext>
            </a:extLst>
          </p:cNvPr>
          <p:cNvPicPr>
            <a:picLocks noChangeAspect="1"/>
          </p:cNvPicPr>
          <p:nvPr/>
        </p:nvPicPr>
        <p:blipFill>
          <a:blip r:embed="rId4"/>
          <a:stretch>
            <a:fillRect/>
          </a:stretch>
        </p:blipFill>
        <p:spPr>
          <a:xfrm>
            <a:off x="0" y="571500"/>
            <a:ext cx="9144000" cy="5715000"/>
          </a:xfrm>
          <a:prstGeom prst="rect">
            <a:avLst/>
          </a:prstGeom>
        </p:spPr>
      </p:pic>
      <p:pic>
        <p:nvPicPr>
          <p:cNvPr id="7" name="Picture 6">
            <a:extLst>
              <a:ext uri="{FF2B5EF4-FFF2-40B4-BE49-F238E27FC236}">
                <a16:creationId xmlns:a16="http://schemas.microsoft.com/office/drawing/2014/main" id="{E5EAB446-C47E-4555-B75F-118C8097400B}"/>
              </a:ext>
            </a:extLst>
          </p:cNvPr>
          <p:cNvPicPr>
            <a:picLocks noChangeAspect="1"/>
          </p:cNvPicPr>
          <p:nvPr/>
        </p:nvPicPr>
        <p:blipFill>
          <a:blip r:embed="rId5"/>
          <a:stretch>
            <a:fillRect/>
          </a:stretch>
        </p:blipFill>
        <p:spPr>
          <a:xfrm>
            <a:off x="-1" y="571500"/>
            <a:ext cx="7048501" cy="5210175"/>
          </a:xfrm>
          <a:prstGeom prst="rect">
            <a:avLst/>
          </a:prstGeom>
        </p:spPr>
      </p:pic>
      <p:pic>
        <p:nvPicPr>
          <p:cNvPr id="9" name="Picture 8">
            <a:extLst>
              <a:ext uri="{FF2B5EF4-FFF2-40B4-BE49-F238E27FC236}">
                <a16:creationId xmlns:a16="http://schemas.microsoft.com/office/drawing/2014/main" id="{854CA8D1-2FF8-44DE-9FA6-E038B721172C}"/>
              </a:ext>
            </a:extLst>
          </p:cNvPr>
          <p:cNvPicPr>
            <a:picLocks noChangeAspect="1"/>
          </p:cNvPicPr>
          <p:nvPr/>
        </p:nvPicPr>
        <p:blipFill>
          <a:blip r:embed="rId6"/>
          <a:stretch>
            <a:fillRect/>
          </a:stretch>
        </p:blipFill>
        <p:spPr>
          <a:xfrm>
            <a:off x="915987" y="1402497"/>
            <a:ext cx="5248275" cy="3933825"/>
          </a:xfrm>
          <a:prstGeom prst="rect">
            <a:avLst/>
          </a:prstGeom>
        </p:spPr>
      </p:pic>
      <p:pic>
        <p:nvPicPr>
          <p:cNvPr id="11" name="Picture 10">
            <a:extLst>
              <a:ext uri="{FF2B5EF4-FFF2-40B4-BE49-F238E27FC236}">
                <a16:creationId xmlns:a16="http://schemas.microsoft.com/office/drawing/2014/main" id="{050FEE11-837C-4F2B-A2F2-E7F572D72079}"/>
              </a:ext>
            </a:extLst>
          </p:cNvPr>
          <p:cNvPicPr>
            <a:picLocks noChangeAspect="1"/>
          </p:cNvPicPr>
          <p:nvPr/>
        </p:nvPicPr>
        <p:blipFill>
          <a:blip r:embed="rId7"/>
          <a:stretch>
            <a:fillRect/>
          </a:stretch>
        </p:blipFill>
        <p:spPr>
          <a:xfrm>
            <a:off x="7048499" y="692150"/>
            <a:ext cx="2095500" cy="5381625"/>
          </a:xfrm>
          <a:prstGeom prst="rect">
            <a:avLst/>
          </a:prstGeom>
        </p:spPr>
      </p:pic>
      <p:sp>
        <p:nvSpPr>
          <p:cNvPr id="15" name="Arrow: Up 14">
            <a:extLst>
              <a:ext uri="{FF2B5EF4-FFF2-40B4-BE49-F238E27FC236}">
                <a16:creationId xmlns:a16="http://schemas.microsoft.com/office/drawing/2014/main" id="{2E027597-9F55-4BF0-8673-2EBDD681B633}"/>
              </a:ext>
            </a:extLst>
          </p:cNvPr>
          <p:cNvSpPr/>
          <p:nvPr/>
        </p:nvSpPr>
        <p:spPr>
          <a:xfrm rot="5400000">
            <a:off x="6073060" y="5162839"/>
            <a:ext cx="531847" cy="1278948"/>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87B350A-6BC1-4B5D-A783-319481F19612}"/>
              </a:ext>
            </a:extLst>
          </p:cNvPr>
          <p:cNvSpPr txBox="1"/>
          <p:nvPr/>
        </p:nvSpPr>
        <p:spPr>
          <a:xfrm>
            <a:off x="5680114" y="5653327"/>
            <a:ext cx="1295400"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2. Type here</a:t>
            </a:r>
          </a:p>
        </p:txBody>
      </p:sp>
      <p:sp>
        <p:nvSpPr>
          <p:cNvPr id="17" name="Arrow: Up 16">
            <a:extLst>
              <a:ext uri="{FF2B5EF4-FFF2-40B4-BE49-F238E27FC236}">
                <a16:creationId xmlns:a16="http://schemas.microsoft.com/office/drawing/2014/main" id="{853F200F-1C7D-4A86-8D9B-E81B327E6518}"/>
              </a:ext>
            </a:extLst>
          </p:cNvPr>
          <p:cNvSpPr/>
          <p:nvPr/>
        </p:nvSpPr>
        <p:spPr>
          <a:xfrm rot="5400000">
            <a:off x="6009144" y="415489"/>
            <a:ext cx="542925" cy="1389815"/>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A6CF2B21-2FE9-4103-9030-B20D63842F6E}"/>
              </a:ext>
            </a:extLst>
          </p:cNvPr>
          <p:cNvSpPr txBox="1"/>
          <p:nvPr/>
        </p:nvSpPr>
        <p:spPr>
          <a:xfrm>
            <a:off x="5585699" y="956507"/>
            <a:ext cx="1462684" cy="307777"/>
          </a:xfrm>
          <a:prstGeom prst="rect">
            <a:avLst/>
          </a:prstGeom>
          <a:noFill/>
        </p:spPr>
        <p:txBody>
          <a:bodyPr wrap="square" rtlCol="0">
            <a:spAutoFit/>
          </a:bodyPr>
          <a:lstStyle/>
          <a:p>
            <a:r>
              <a:rPr lang="en-US" sz="1400" b="1" dirty="0">
                <a:latin typeface="Helvetica" panose="020B0604020202020204" pitchFamily="34" charset="0"/>
                <a:cs typeface="Helvetica" panose="020B0604020202020204" pitchFamily="34" charset="0"/>
              </a:rPr>
              <a:t>3. See here</a:t>
            </a:r>
          </a:p>
        </p:txBody>
      </p:sp>
      <p:sp>
        <p:nvSpPr>
          <p:cNvPr id="19" name="Title 1">
            <a:extLst>
              <a:ext uri="{FF2B5EF4-FFF2-40B4-BE49-F238E27FC236}">
                <a16:creationId xmlns:a16="http://schemas.microsoft.com/office/drawing/2014/main" id="{AFD629BE-63A8-40E8-A987-84168C5F6791}"/>
              </a:ext>
            </a:extLst>
          </p:cNvPr>
          <p:cNvSpPr txBox="1">
            <a:spLocks/>
          </p:cNvSpPr>
          <p:nvPr/>
        </p:nvSpPr>
        <p:spPr>
          <a:xfrm>
            <a:off x="-1" y="63332"/>
            <a:ext cx="9144001" cy="451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AF1F2C"/>
                </a:solidFill>
                <a:effectLst/>
                <a:uLnTx/>
                <a:uFillTx/>
                <a:latin typeface="Helvetica"/>
                <a:ea typeface="+mj-ea"/>
                <a:cs typeface="Helvetica"/>
              </a:rPr>
              <a:t>How to Chat on Zoom</a:t>
            </a:r>
          </a:p>
        </p:txBody>
      </p:sp>
    </p:spTree>
    <p:extLst>
      <p:ext uri="{BB962C8B-B14F-4D97-AF65-F5344CB8AC3E}">
        <p14:creationId xmlns:p14="http://schemas.microsoft.com/office/powerpoint/2010/main" val="104257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Non-Discrimination Laws Cover Only 1 in 3 Households Using Housing Vouchers">
            <a:extLst>
              <a:ext uri="{FF2B5EF4-FFF2-40B4-BE49-F238E27FC236}">
                <a16:creationId xmlns:a16="http://schemas.microsoft.com/office/drawing/2014/main" id="{BA7D44FB-9EA1-4C0E-9921-5E2D8C92B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805" y="278034"/>
            <a:ext cx="6667500" cy="59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0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EDBBA7-C768-4804-B2F3-01E4D465D022}"/>
              </a:ext>
            </a:extLst>
          </p:cNvPr>
          <p:cNvSpPr>
            <a:spLocks noGrp="1"/>
          </p:cNvSpPr>
          <p:nvPr>
            <p:ph idx="1"/>
          </p:nvPr>
        </p:nvSpPr>
        <p:spPr>
          <a:xfrm>
            <a:off x="688783" y="3534720"/>
            <a:ext cx="8025050" cy="2687782"/>
          </a:xfrm>
        </p:spPr>
        <p:txBody>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1600" dirty="0"/>
              <a:t>https://www.cbpp.org/research/housing/prohibiting-discrimination-against-renters-using-housing-vouchers-improves-results#hous9-12-18</a:t>
            </a:r>
          </a:p>
          <a:p>
            <a:pPr algn="ctr"/>
            <a:endParaRPr lang="en-US" dirty="0"/>
          </a:p>
        </p:txBody>
      </p:sp>
      <p:pic>
        <p:nvPicPr>
          <p:cNvPr id="5" name="Picture 4">
            <a:extLst>
              <a:ext uri="{FF2B5EF4-FFF2-40B4-BE49-F238E27FC236}">
                <a16:creationId xmlns:a16="http://schemas.microsoft.com/office/drawing/2014/main" id="{5BF25210-7648-47A3-9943-EA3D9DD3B074}"/>
              </a:ext>
            </a:extLst>
          </p:cNvPr>
          <p:cNvPicPr>
            <a:picLocks noChangeAspect="1"/>
          </p:cNvPicPr>
          <p:nvPr/>
        </p:nvPicPr>
        <p:blipFill>
          <a:blip r:embed="rId3"/>
          <a:stretch>
            <a:fillRect/>
          </a:stretch>
        </p:blipFill>
        <p:spPr>
          <a:xfrm>
            <a:off x="2559050" y="83431"/>
            <a:ext cx="3755518" cy="5749030"/>
          </a:xfrm>
          <a:prstGeom prst="rect">
            <a:avLst/>
          </a:prstGeom>
        </p:spPr>
      </p:pic>
    </p:spTree>
    <p:extLst>
      <p:ext uri="{BB962C8B-B14F-4D97-AF65-F5344CB8AC3E}">
        <p14:creationId xmlns:p14="http://schemas.microsoft.com/office/powerpoint/2010/main" val="3499416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33C0-A2E6-4131-B5F3-FA3EF094242D}"/>
              </a:ext>
            </a:extLst>
          </p:cNvPr>
          <p:cNvSpPr>
            <a:spLocks noGrp="1"/>
          </p:cNvSpPr>
          <p:nvPr>
            <p:ph type="title"/>
          </p:nvPr>
        </p:nvSpPr>
        <p:spPr/>
        <p:txBody>
          <a:bodyPr/>
          <a:lstStyle/>
          <a:p>
            <a:r>
              <a:rPr lang="en-US" dirty="0"/>
              <a:t>Resources on Voucher Non-discrimination</a:t>
            </a:r>
          </a:p>
        </p:txBody>
      </p:sp>
      <p:sp>
        <p:nvSpPr>
          <p:cNvPr id="3" name="Content Placeholder 2">
            <a:extLst>
              <a:ext uri="{FF2B5EF4-FFF2-40B4-BE49-F238E27FC236}">
                <a16:creationId xmlns:a16="http://schemas.microsoft.com/office/drawing/2014/main" id="{14B891A4-2727-4B15-820C-170BE56B5B83}"/>
              </a:ext>
            </a:extLst>
          </p:cNvPr>
          <p:cNvSpPr>
            <a:spLocks noGrp="1"/>
          </p:cNvSpPr>
          <p:nvPr>
            <p:ph idx="1"/>
          </p:nvPr>
        </p:nvSpPr>
        <p:spPr>
          <a:xfrm>
            <a:off x="628650" y="1068665"/>
            <a:ext cx="7886700" cy="4351338"/>
          </a:xfrm>
        </p:spPr>
        <p:txBody>
          <a:bodyPr/>
          <a:lstStyle/>
          <a:p>
            <a:endParaRPr lang="en-US" dirty="0"/>
          </a:p>
          <a:p>
            <a:r>
              <a:rPr lang="en-US" sz="2200" dirty="0"/>
              <a:t>Prohibiting Discrimination Against Renters Using Housing Vouchers Improves Results, CBPP, 2018 </a:t>
            </a:r>
            <a:r>
              <a:rPr lang="en-US" sz="2200" dirty="0">
                <a:hlinkClick r:id="rId3"/>
              </a:rPr>
              <a:t>https://www.cbpp.org/research/housing/low-income-housing-tax-credit-could-do-more-to-expand-opportunity-for-poor-families</a:t>
            </a:r>
            <a:r>
              <a:rPr lang="en-US" sz="2200" dirty="0"/>
              <a:t>.</a:t>
            </a:r>
          </a:p>
          <a:p>
            <a:r>
              <a:rPr lang="en-US" sz="2200" dirty="0"/>
              <a:t>Poverty &amp; Race Research Action Council Appendix B,2018  </a:t>
            </a:r>
            <a:r>
              <a:rPr lang="en-US" sz="2200" dirty="0">
                <a:hlinkClick r:id="rId4"/>
              </a:rPr>
              <a:t>https://www.prrac.org/pdf/AppendixB.pdf</a:t>
            </a:r>
            <a:endParaRPr lang="en-US" sz="2200" dirty="0"/>
          </a:p>
          <a:p>
            <a:r>
              <a:rPr lang="en-US" sz="2200" dirty="0"/>
              <a:t>A Pilot Study of Landlord Acceptance of Housing Choice Vouchers, HUD and Urban Institute, 2018, </a:t>
            </a:r>
            <a:r>
              <a:rPr lang="en-US" sz="2200" dirty="0">
                <a:hlinkClick r:id="rId5"/>
              </a:rPr>
              <a:t>https://www.huduser.gov/portal/pilot-study-landlord-acceptance-hcv.html</a:t>
            </a:r>
            <a:endParaRPr lang="en-US" sz="2200" dirty="0"/>
          </a:p>
          <a:p>
            <a:r>
              <a:rPr lang="en-US" sz="2200" dirty="0"/>
              <a:t>Landlord Participation in the HCV Program Webcast, 2018, </a:t>
            </a:r>
            <a:r>
              <a:rPr lang="en-US" sz="2200" dirty="0">
                <a:hlinkClick r:id="rId6"/>
              </a:rPr>
              <a:t>https://www.huduser.gov/portal/event/Landlord-Participation-HCV-Program.html</a:t>
            </a:r>
            <a:endParaRPr lang="en-US" sz="2200" dirty="0"/>
          </a:p>
          <a:p>
            <a:pPr marL="0" indent="0">
              <a:buNone/>
            </a:pPr>
            <a:endParaRPr lang="en-US" sz="2200" dirty="0"/>
          </a:p>
          <a:p>
            <a:pPr marL="0" indent="0">
              <a:buNone/>
            </a:pPr>
            <a:r>
              <a:rPr lang="en-US" sz="2200" dirty="0"/>
              <a:t> </a:t>
            </a:r>
          </a:p>
          <a:p>
            <a:endParaRPr lang="en-US" sz="2200" dirty="0"/>
          </a:p>
          <a:p>
            <a:pPr marL="0" indent="0">
              <a:buNone/>
            </a:pPr>
            <a:endParaRPr lang="en-US" sz="2200" dirty="0"/>
          </a:p>
        </p:txBody>
      </p:sp>
      <p:sp>
        <p:nvSpPr>
          <p:cNvPr id="5" name="Rectangle 4">
            <a:extLst>
              <a:ext uri="{FF2B5EF4-FFF2-40B4-BE49-F238E27FC236}">
                <a16:creationId xmlns:a16="http://schemas.microsoft.com/office/drawing/2014/main" id="{7CFE68AF-AC13-4E0E-A650-385EB5125879}"/>
              </a:ext>
            </a:extLst>
          </p:cNvPr>
          <p:cNvSpPr/>
          <p:nvPr/>
        </p:nvSpPr>
        <p:spPr>
          <a:xfrm>
            <a:off x="4450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BBB43D2-3035-48E0-A43B-A36E159DDB47}"/>
              </a:ext>
            </a:extLst>
          </p:cNvPr>
          <p:cNvSpPr/>
          <p:nvPr/>
        </p:nvSpPr>
        <p:spPr>
          <a:xfrm>
            <a:off x="4450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AE0BCCB-1832-4CA5-B503-6162308EED68}"/>
              </a:ext>
            </a:extLst>
          </p:cNvPr>
          <p:cNvSpPr/>
          <p:nvPr/>
        </p:nvSpPr>
        <p:spPr>
          <a:xfrm>
            <a:off x="4450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C641D6-6AA5-4121-A36F-A6489A25E302}"/>
              </a:ext>
            </a:extLst>
          </p:cNvPr>
          <p:cNvSpPr/>
          <p:nvPr/>
        </p:nvSpPr>
        <p:spPr>
          <a:xfrm>
            <a:off x="4450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51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3ECE5-A538-4F2F-9FF1-C916DD7F20F5}"/>
              </a:ext>
            </a:extLst>
          </p:cNvPr>
          <p:cNvSpPr>
            <a:spLocks noGrp="1"/>
          </p:cNvSpPr>
          <p:nvPr>
            <p:ph type="title"/>
          </p:nvPr>
        </p:nvSpPr>
        <p:spPr/>
        <p:txBody>
          <a:bodyPr/>
          <a:lstStyle/>
          <a:p>
            <a:r>
              <a:rPr lang="en-US" dirty="0"/>
              <a:t>2019 Outlook</a:t>
            </a:r>
          </a:p>
        </p:txBody>
      </p:sp>
      <p:sp>
        <p:nvSpPr>
          <p:cNvPr id="3" name="Content Placeholder 2">
            <a:extLst>
              <a:ext uri="{FF2B5EF4-FFF2-40B4-BE49-F238E27FC236}">
                <a16:creationId xmlns:a16="http://schemas.microsoft.com/office/drawing/2014/main" id="{D185E8D5-2717-4055-82FC-6CA7CD74B34F}"/>
              </a:ext>
            </a:extLst>
          </p:cNvPr>
          <p:cNvSpPr>
            <a:spLocks noGrp="1"/>
          </p:cNvSpPr>
          <p:nvPr>
            <p:ph idx="1"/>
          </p:nvPr>
        </p:nvSpPr>
        <p:spPr>
          <a:xfrm>
            <a:off x="628650" y="1253331"/>
            <a:ext cx="7886700" cy="4351338"/>
          </a:xfrm>
        </p:spPr>
        <p:txBody>
          <a:bodyPr/>
          <a:lstStyle/>
          <a:p>
            <a:r>
              <a:rPr lang="en-US" sz="2600" dirty="0"/>
              <a:t>Shutdown status update</a:t>
            </a:r>
          </a:p>
          <a:p>
            <a:r>
              <a:rPr lang="en-US" sz="2600" dirty="0"/>
              <a:t>Legislative efforts </a:t>
            </a:r>
          </a:p>
          <a:p>
            <a:pPr lvl="1"/>
            <a:r>
              <a:rPr lang="en-US" sz="2600" dirty="0"/>
              <a:t>Expand rental assistance</a:t>
            </a:r>
          </a:p>
          <a:p>
            <a:pPr lvl="1"/>
            <a:r>
              <a:rPr lang="en-US" sz="2600" dirty="0"/>
              <a:t>Reduce discrimination against voucher holders</a:t>
            </a:r>
          </a:p>
          <a:p>
            <a:pPr lvl="2"/>
            <a:r>
              <a:rPr lang="en-US" sz="2400" dirty="0"/>
              <a:t>Action at state and local level</a:t>
            </a:r>
          </a:p>
          <a:p>
            <a:pPr lvl="2"/>
            <a:r>
              <a:rPr lang="en-US" sz="2400" dirty="0"/>
              <a:t>Helps build momentum for federal policy changes</a:t>
            </a:r>
          </a:p>
          <a:p>
            <a:pPr lvl="2"/>
            <a:r>
              <a:rPr lang="en-US" sz="2400" dirty="0"/>
              <a:t>Federal proposals</a:t>
            </a:r>
            <a:endParaRPr lang="en-US" sz="2600" dirty="0"/>
          </a:p>
          <a:p>
            <a:pPr lvl="1"/>
            <a:r>
              <a:rPr lang="en-US" sz="2600" dirty="0"/>
              <a:t>Promote housing choices and mobility</a:t>
            </a:r>
          </a:p>
          <a:p>
            <a:endParaRPr lang="en-US" sz="2600" dirty="0"/>
          </a:p>
          <a:p>
            <a:endParaRPr lang="en-US" sz="2600" dirty="0"/>
          </a:p>
        </p:txBody>
      </p:sp>
      <p:sp>
        <p:nvSpPr>
          <p:cNvPr id="4" name="Slide Number Placeholder 3">
            <a:extLst>
              <a:ext uri="{FF2B5EF4-FFF2-40B4-BE49-F238E27FC236}">
                <a16:creationId xmlns:a16="http://schemas.microsoft.com/office/drawing/2014/main" id="{62A2DF34-61DA-44BF-B20A-C48AB2E0F4B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C387D8-FB26-4387-87B2-89A5A49F9816}" type="slidenum">
              <a:rPr kumimoji="0" lang="en-US" sz="1000" b="0" i="0" u="none" strike="noStrike" kern="1200" cap="none" spc="0" normalizeH="0" baseline="0" noProof="0" smtClean="0">
                <a:ln>
                  <a:noFill/>
                </a:ln>
                <a:solidFill>
                  <a:srgbClr val="0076B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0076B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0426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7913"/>
            <a:ext cx="9143999" cy="536484"/>
          </a:xfrm>
        </p:spPr>
        <p:txBody>
          <a:bodyPr>
            <a:noAutofit/>
          </a:bodyPr>
          <a:lstStyle/>
          <a:p>
            <a:pPr>
              <a:spcBef>
                <a:spcPts val="600"/>
              </a:spcBef>
              <a:spcAft>
                <a:spcPts val="1200"/>
              </a:spcAft>
            </a:pPr>
            <a:r>
              <a:rPr lang="en-US" altLang="en-US" sz="2400" b="1" dirty="0">
                <a:solidFill>
                  <a:srgbClr val="C00000"/>
                </a:solidFill>
                <a:latin typeface="Helvetica" panose="020B0604020202020204" pitchFamily="34" charset="0"/>
                <a:cs typeface="Helvetica" panose="020B0604020202020204" pitchFamily="34" charset="0"/>
              </a:rPr>
              <a:t>Additional Resources from Webinar</a:t>
            </a:r>
            <a:br>
              <a:rPr lang="en-US" altLang="en-US" sz="2800" b="1" dirty="0">
                <a:solidFill>
                  <a:srgbClr val="C00000"/>
                </a:solidFill>
                <a:latin typeface="Helvetica" panose="020B0604020202020204" pitchFamily="34" charset="0"/>
                <a:cs typeface="Helvetica" panose="020B0604020202020204" pitchFamily="34" charset="0"/>
              </a:rPr>
            </a:br>
            <a:r>
              <a:rPr lang="en-US" altLang="en-US" sz="2000" dirty="0">
                <a:solidFill>
                  <a:srgbClr val="58585B"/>
                </a:solidFill>
                <a:latin typeface="Helvetica" panose="020B0604020202020204" pitchFamily="34" charset="0"/>
                <a:cs typeface="Helvetica" panose="020B0604020202020204" pitchFamily="34" charset="0"/>
              </a:rPr>
              <a:t>(added 1/9/19)</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614993F-ABC6-418B-8206-8C5B7B861B3E}"/>
              </a:ext>
            </a:extLst>
          </p:cNvPr>
          <p:cNvSpPr/>
          <p:nvPr/>
        </p:nvSpPr>
        <p:spPr>
          <a:xfrm>
            <a:off x="362179" y="1058351"/>
            <a:ext cx="8419639" cy="4741298"/>
          </a:xfrm>
          <a:prstGeom prst="rect">
            <a:avLst/>
          </a:prstGeom>
        </p:spPr>
        <p:txBody>
          <a:bodyPr wrap="square">
            <a:spAutoFit/>
          </a:bodyPr>
          <a:lstStyle/>
          <a:p>
            <a:pPr marL="285750" indent="-285750" fontAlgn="base">
              <a:lnSpc>
                <a:spcPct val="114000"/>
              </a:lnSpc>
              <a:spcAft>
                <a:spcPts val="600"/>
              </a:spcAft>
              <a:buFont typeface="Arial" panose="020B0604020202020204" pitchFamily="34" charset="0"/>
              <a:buChar char="•"/>
            </a:pPr>
            <a:r>
              <a:rPr lang="en-US" sz="1600" dirty="0">
                <a:solidFill>
                  <a:srgbClr val="58585B"/>
                </a:solidFill>
                <a:latin typeface="Helvetica" panose="020B0604020202020204" pitchFamily="34" charset="0"/>
                <a:cs typeface="Helvetica" panose="020B0604020202020204" pitchFamily="34" charset="0"/>
              </a:rPr>
              <a:t>Resources from CBPP on housing </a:t>
            </a:r>
            <a:r>
              <a:rPr lang="en-US" sz="1600" dirty="0">
                <a:solidFill>
                  <a:srgbClr val="58585B"/>
                </a:solidFill>
                <a:latin typeface="Helvetica" panose="020B0604020202020204" pitchFamily="34" charset="0"/>
                <a:cs typeface="Helvetica" panose="020B0604020202020204" pitchFamily="34" charset="0"/>
                <a:hlinkClick r:id="rId3"/>
              </a:rPr>
              <a:t>https://www.cbpp.org/topics/housing</a:t>
            </a:r>
            <a:r>
              <a:rPr lang="en-US" sz="1600" dirty="0">
                <a:solidFill>
                  <a:srgbClr val="58585B"/>
                </a:solidFill>
                <a:latin typeface="Helvetica" panose="020B0604020202020204" pitchFamily="34" charset="0"/>
                <a:cs typeface="Helvetica" panose="020B0604020202020204" pitchFamily="34" charset="0"/>
              </a:rPr>
              <a:t> and link to the state data: </a:t>
            </a:r>
            <a:r>
              <a:rPr lang="en-US" sz="1600" u="sng" dirty="0">
                <a:solidFill>
                  <a:srgbClr val="58585B"/>
                </a:solidFill>
                <a:latin typeface="Helvetica" panose="020B0604020202020204" pitchFamily="34" charset="0"/>
                <a:cs typeface="Helvetica" panose="020B0604020202020204" pitchFamily="34" charset="0"/>
                <a:hlinkClick r:id="rId4"/>
              </a:rPr>
              <a:t>https://www.cbpp.org/research/national-and-state-housing-data-fact-sheets</a:t>
            </a:r>
            <a:r>
              <a:rPr lang="en-US" sz="1600" dirty="0">
                <a:solidFill>
                  <a:srgbClr val="58585B"/>
                </a:solidFill>
                <a:latin typeface="Helvetica" panose="020B0604020202020204" pitchFamily="34" charset="0"/>
                <a:cs typeface="Helvetica" panose="020B0604020202020204" pitchFamily="34" charset="0"/>
              </a:rPr>
              <a:t>  </a:t>
            </a:r>
          </a:p>
          <a:p>
            <a:pPr marL="285750" indent="-285750" fontAlgn="base">
              <a:lnSpc>
                <a:spcPct val="114000"/>
              </a:lnSpc>
              <a:spcAft>
                <a:spcPts val="600"/>
              </a:spcAft>
              <a:buFont typeface="Arial" panose="020B0604020202020204" pitchFamily="34" charset="0"/>
              <a:buChar char="•"/>
            </a:pPr>
            <a:r>
              <a:rPr lang="en-US" sz="1600" dirty="0">
                <a:solidFill>
                  <a:srgbClr val="58585B"/>
                </a:solidFill>
                <a:latin typeface="Helvetica" panose="020B0604020202020204" pitchFamily="34" charset="0"/>
                <a:cs typeface="Helvetica" panose="020B0604020202020204" pitchFamily="34" charset="0"/>
              </a:rPr>
              <a:t>Statement by Bob Greenstein, head of CBPP, on the shutdown </a:t>
            </a:r>
            <a:r>
              <a:rPr lang="en-US" sz="1600" u="sng" dirty="0">
                <a:solidFill>
                  <a:srgbClr val="58585B"/>
                </a:solidFill>
                <a:latin typeface="Helvetica" panose="020B0604020202020204" pitchFamily="34" charset="0"/>
                <a:cs typeface="Helvetica" panose="020B0604020202020204" pitchFamily="34" charset="0"/>
                <a:hlinkClick r:id="rId5"/>
              </a:rPr>
              <a:t>https://www.cbpp.org/press/statements/greenstein-policymakers-must-end-government-shutdown-as-harmful-effects-grow</a:t>
            </a:r>
            <a:r>
              <a:rPr lang="en-US" sz="1600" dirty="0">
                <a:solidFill>
                  <a:srgbClr val="58585B"/>
                </a:solidFill>
                <a:latin typeface="Helvetica" panose="020B0604020202020204" pitchFamily="34" charset="0"/>
                <a:cs typeface="Helvetica" panose="020B0604020202020204" pitchFamily="34" charset="0"/>
              </a:rPr>
              <a:t>  </a:t>
            </a:r>
          </a:p>
          <a:p>
            <a:pPr marL="285750" indent="-285750" fontAlgn="base">
              <a:lnSpc>
                <a:spcPct val="114000"/>
              </a:lnSpc>
              <a:spcAft>
                <a:spcPts val="600"/>
              </a:spcAft>
              <a:buFont typeface="Arial" panose="020B0604020202020204" pitchFamily="34" charset="0"/>
              <a:buChar char="•"/>
            </a:pPr>
            <a:r>
              <a:rPr lang="en-US" sz="1600" dirty="0">
                <a:solidFill>
                  <a:srgbClr val="58585B"/>
                </a:solidFill>
                <a:latin typeface="Helvetica" panose="020B0604020202020204" pitchFamily="34" charset="0"/>
                <a:cs typeface="Helvetica" panose="020B0604020202020204" pitchFamily="34" charset="0"/>
              </a:rPr>
              <a:t>Report from the </a:t>
            </a:r>
            <a:r>
              <a:rPr lang="en-US" sz="1600" u="sng" dirty="0">
                <a:solidFill>
                  <a:srgbClr val="58585B"/>
                </a:solidFill>
                <a:latin typeface="Helvetica" panose="020B0604020202020204" pitchFamily="34" charset="0"/>
                <a:cs typeface="Helvetica" panose="020B0604020202020204" pitchFamily="34" charset="0"/>
                <a:hlinkClick r:id="rId6"/>
              </a:rPr>
              <a:t>@</a:t>
            </a:r>
            <a:r>
              <a:rPr lang="en-US" sz="1600" u="sng" dirty="0" err="1">
                <a:solidFill>
                  <a:srgbClr val="58585B"/>
                </a:solidFill>
                <a:latin typeface="Helvetica" panose="020B0604020202020204" pitchFamily="34" charset="0"/>
                <a:cs typeface="Helvetica" panose="020B0604020202020204" pitchFamily="34" charset="0"/>
                <a:hlinkClick r:id="rId6"/>
              </a:rPr>
              <a:t>CenterOnBudget</a:t>
            </a:r>
            <a:r>
              <a:rPr lang="en-US" sz="1600" dirty="0">
                <a:solidFill>
                  <a:srgbClr val="58585B"/>
                </a:solidFill>
                <a:latin typeface="Helvetica" panose="020B0604020202020204" pitchFamily="34" charset="0"/>
                <a:cs typeface="Helvetica" panose="020B0604020202020204" pitchFamily="34" charset="0"/>
              </a:rPr>
              <a:t> and </a:t>
            </a:r>
            <a:r>
              <a:rPr lang="en-US" sz="1600" u="sng" dirty="0">
                <a:solidFill>
                  <a:srgbClr val="58585B"/>
                </a:solidFill>
                <a:latin typeface="Helvetica" panose="020B0604020202020204" pitchFamily="34" charset="0"/>
                <a:cs typeface="Helvetica" panose="020B0604020202020204" pitchFamily="34" charset="0"/>
                <a:hlinkClick r:id="rId7"/>
              </a:rPr>
              <a:t>@PRRAC_DC</a:t>
            </a:r>
            <a:r>
              <a:rPr lang="en-US" sz="1600" dirty="0">
                <a:solidFill>
                  <a:srgbClr val="58585B"/>
                </a:solidFill>
                <a:latin typeface="Helvetica" panose="020B0604020202020204" pitchFamily="34" charset="0"/>
                <a:cs typeface="Helvetica" panose="020B0604020202020204" pitchFamily="34" charset="0"/>
              </a:rPr>
              <a:t> that explores how housing vouchers affect where low-income families with children in metropolitan areas.  </a:t>
            </a:r>
            <a:r>
              <a:rPr lang="en-US" sz="1600" dirty="0">
                <a:solidFill>
                  <a:srgbClr val="58585B"/>
                </a:solidFill>
                <a:latin typeface="Helvetica" panose="020B0604020202020204" pitchFamily="34" charset="0"/>
                <a:cs typeface="Helvetica" panose="020B0604020202020204" pitchFamily="34" charset="0"/>
                <a:hlinkClick r:id="rId8"/>
              </a:rPr>
              <a:t>http://bit.ly/2F74SQc </a:t>
            </a:r>
            <a:r>
              <a:rPr lang="en-US" sz="1600" dirty="0">
                <a:solidFill>
                  <a:srgbClr val="58585B"/>
                </a:solidFill>
                <a:latin typeface="Helvetica" panose="020B0604020202020204" pitchFamily="34" charset="0"/>
                <a:cs typeface="Helvetica" panose="020B0604020202020204" pitchFamily="34" charset="0"/>
              </a:rPr>
              <a:t> </a:t>
            </a:r>
          </a:p>
          <a:p>
            <a:pPr marL="285750" indent="-285750" fontAlgn="base">
              <a:lnSpc>
                <a:spcPct val="114000"/>
              </a:lnSpc>
              <a:spcAft>
                <a:spcPts val="600"/>
              </a:spcAft>
              <a:buFont typeface="Arial" panose="020B0604020202020204" pitchFamily="34" charset="0"/>
              <a:buChar char="•"/>
            </a:pPr>
            <a:r>
              <a:rPr lang="en-US" sz="1600" dirty="0">
                <a:solidFill>
                  <a:srgbClr val="58585B"/>
                </a:solidFill>
                <a:latin typeface="Helvetica" panose="020B0604020202020204" pitchFamily="34" charset="0"/>
                <a:cs typeface="Helvetica" panose="020B0604020202020204" pitchFamily="34" charset="0"/>
              </a:rPr>
              <a:t>Report on housing discrimination: </a:t>
            </a:r>
            <a:r>
              <a:rPr lang="en-US" sz="1600" u="sng" dirty="0">
                <a:solidFill>
                  <a:srgbClr val="58585B"/>
                </a:solidFill>
                <a:latin typeface="Helvetica" panose="020B0604020202020204" pitchFamily="34" charset="0"/>
                <a:cs typeface="Helvetica" panose="020B0604020202020204" pitchFamily="34" charset="0"/>
                <a:hlinkClick r:id="rId9"/>
              </a:rPr>
              <a:t>https://www.cbpp.org/research/housing/prohibiting-discrimination-against-renters-using-housing-vouchers-improves-results</a:t>
            </a:r>
            <a:r>
              <a:rPr lang="en-US" sz="1600" u="sng" dirty="0">
                <a:solidFill>
                  <a:srgbClr val="58585B"/>
                </a:solidFill>
                <a:latin typeface="Helvetica" panose="020B0604020202020204" pitchFamily="34" charset="0"/>
                <a:cs typeface="Helvetica" panose="020B0604020202020204" pitchFamily="34" charset="0"/>
              </a:rPr>
              <a:t> </a:t>
            </a:r>
            <a:r>
              <a:rPr lang="en-US" sz="1600" dirty="0">
                <a:solidFill>
                  <a:srgbClr val="58585B"/>
                </a:solidFill>
                <a:latin typeface="Helvetica" panose="020B0604020202020204" pitchFamily="34" charset="0"/>
                <a:cs typeface="Helvetica" panose="020B0604020202020204" pitchFamily="34" charset="0"/>
              </a:rPr>
              <a:t> </a:t>
            </a:r>
          </a:p>
          <a:p>
            <a:pPr marL="285750" indent="-285750" fontAlgn="base">
              <a:lnSpc>
                <a:spcPct val="114000"/>
              </a:lnSpc>
              <a:spcAft>
                <a:spcPts val="600"/>
              </a:spcAft>
              <a:buFont typeface="Arial" panose="020B0604020202020204" pitchFamily="34" charset="0"/>
              <a:buChar char="•"/>
            </a:pPr>
            <a:r>
              <a:rPr lang="en-US" sz="1600" dirty="0">
                <a:solidFill>
                  <a:srgbClr val="58585B"/>
                </a:solidFill>
                <a:latin typeface="Helvetica" panose="020B0604020202020204" pitchFamily="34" charset="0"/>
                <a:cs typeface="Helvetica" panose="020B0604020202020204" pitchFamily="34" charset="0"/>
              </a:rPr>
              <a:t>More on Nov 2018 Senate housing discrimination bill:</a:t>
            </a:r>
          </a:p>
          <a:p>
            <a:pPr marL="742950" lvl="1" indent="-285750" fontAlgn="base">
              <a:lnSpc>
                <a:spcPct val="114000"/>
              </a:lnSpc>
              <a:spcAft>
                <a:spcPts val="600"/>
              </a:spcAft>
              <a:buFont typeface="Arial" panose="020B0604020202020204" pitchFamily="34" charset="0"/>
              <a:buChar char="•"/>
            </a:pPr>
            <a:r>
              <a:rPr lang="en-US" sz="1600" dirty="0">
                <a:solidFill>
                  <a:srgbClr val="58585B"/>
                </a:solidFill>
                <a:latin typeface="Helvetica" panose="020B0604020202020204" pitchFamily="34" charset="0"/>
                <a:cs typeface="Helvetica" panose="020B0604020202020204" pitchFamily="34" charset="0"/>
                <a:hlinkClick r:id="rId10"/>
              </a:rPr>
              <a:t>https://www.housingwire.com/articles/47416-prominent-senators-begin-bipartisan-push-to-expand-fair-housing-act</a:t>
            </a:r>
            <a:endParaRPr lang="en-US" sz="1600" dirty="0">
              <a:solidFill>
                <a:srgbClr val="58585B"/>
              </a:solidFill>
              <a:latin typeface="Helvetica" panose="020B0604020202020204" pitchFamily="34" charset="0"/>
              <a:cs typeface="Helvetica" panose="020B0604020202020204" pitchFamily="34" charset="0"/>
            </a:endParaRPr>
          </a:p>
          <a:p>
            <a:pPr marL="742950" lvl="1" indent="-285750" fontAlgn="base">
              <a:lnSpc>
                <a:spcPct val="114000"/>
              </a:lnSpc>
              <a:spcAft>
                <a:spcPts val="600"/>
              </a:spcAft>
              <a:buFont typeface="Arial" panose="020B0604020202020204" pitchFamily="34" charset="0"/>
              <a:buChar char="•"/>
            </a:pPr>
            <a:r>
              <a:rPr lang="en-US" sz="1600" u="sng" dirty="0">
                <a:solidFill>
                  <a:srgbClr val="58585B"/>
                </a:solidFill>
                <a:latin typeface="Helvetica" panose="020B0604020202020204" pitchFamily="34" charset="0"/>
                <a:cs typeface="Helvetica" panose="020B0604020202020204" pitchFamily="34" charset="0"/>
                <a:hlinkClick r:id="rId11"/>
              </a:rPr>
              <a:t>https://www.kaine.senate.gov/press-releases/kaine-hatch-introduce-bipartisan-bill-to-protect-veterans-and-low-income-families-from-housing-discrimination</a:t>
            </a:r>
            <a:r>
              <a:rPr lang="en-US" sz="1600" dirty="0">
                <a:solidFill>
                  <a:srgbClr val="58585B"/>
                </a:solidFill>
                <a:latin typeface="Helvetica" panose="020B0604020202020204" pitchFamily="34" charset="0"/>
                <a:cs typeface="Helvetica" panose="020B0604020202020204" pitchFamily="34" charset="0"/>
              </a:rPr>
              <a:t> </a:t>
            </a:r>
          </a:p>
        </p:txBody>
      </p:sp>
      <p:sp>
        <p:nvSpPr>
          <p:cNvPr id="6" name="Rectangle 4">
            <a:extLst>
              <a:ext uri="{FF2B5EF4-FFF2-40B4-BE49-F238E27FC236}">
                <a16:creationId xmlns:a16="http://schemas.microsoft.com/office/drawing/2014/main" id="{A44B3040-3543-42F9-8308-EB14F295EEB5}"/>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Tree>
    <p:extLst>
      <p:ext uri="{BB962C8B-B14F-4D97-AF65-F5344CB8AC3E}">
        <p14:creationId xmlns:p14="http://schemas.microsoft.com/office/powerpoint/2010/main" val="3394454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assets.bwbx.io/images/users/iqjWHBFdfxIU/i1ZtBnklKYw0/v1/-1x-1.png">
            <a:hlinkClick r:id="rId3"/>
            <a:extLst>
              <a:ext uri="{FF2B5EF4-FFF2-40B4-BE49-F238E27FC236}">
                <a16:creationId xmlns:a16="http://schemas.microsoft.com/office/drawing/2014/main" id="{D206C442-DD39-40B3-805C-5349D5E21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73" y="604254"/>
            <a:ext cx="8085901" cy="444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68366"/>
            <a:ext cx="9143999" cy="536484"/>
          </a:xfrm>
        </p:spPr>
        <p:txBody>
          <a:bodyPr>
            <a:noAutofit/>
          </a:bodyPr>
          <a:lstStyle/>
          <a:p>
            <a:pPr>
              <a:spcBef>
                <a:spcPts val="600"/>
              </a:spcBef>
              <a:spcAft>
                <a:spcPts val="1200"/>
              </a:spcAft>
            </a:pPr>
            <a:r>
              <a:rPr lang="en-US" altLang="en-US" sz="2800" b="1" dirty="0">
                <a:solidFill>
                  <a:srgbClr val="C00000"/>
                </a:solidFill>
                <a:latin typeface="Helvetica" panose="020B0604020202020204" pitchFamily="34" charset="0"/>
                <a:cs typeface="Helvetica" panose="020B0604020202020204" pitchFamily="34" charset="0"/>
              </a:rPr>
              <a:t>Set the Agenda: Get Meetings with Congress</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614993F-ABC6-418B-8206-8C5B7B861B3E}"/>
              </a:ext>
            </a:extLst>
          </p:cNvPr>
          <p:cNvSpPr/>
          <p:nvPr/>
        </p:nvSpPr>
        <p:spPr>
          <a:xfrm>
            <a:off x="210011" y="5080820"/>
            <a:ext cx="8933989" cy="995785"/>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58585B"/>
                </a:solidFill>
                <a:effectLst/>
                <a:uLnTx/>
                <a:uFillTx/>
                <a:latin typeface="Helvetica" panose="020B0604020202020204" pitchFamily="34" charset="0"/>
                <a:ea typeface="Calibri" panose="020F0502020204030204" pitchFamily="34" charset="0"/>
                <a:cs typeface="+mn-cs"/>
              </a:rPr>
              <a:t>Resources:  </a:t>
            </a:r>
            <a:r>
              <a:rPr kumimoji="0" lang="en-US" sz="1600" b="0" i="0" u="none" strike="noStrike" kern="1200" cap="none" spc="0" normalizeH="0" baseline="0" noProof="0" dirty="0">
                <a:ln>
                  <a:noFill/>
                </a:ln>
                <a:solidFill>
                  <a:srgbClr val="58585B"/>
                </a:solidFill>
                <a:effectLst/>
                <a:uLnTx/>
                <a:uFillTx/>
                <a:latin typeface="Helvetica" panose="020B0604020202020204" pitchFamily="34" charset="0"/>
                <a:ea typeface="Calibri" panose="020F0502020204030204" pitchFamily="34" charset="0"/>
                <a:cs typeface="+mn-cs"/>
                <a:hlinkClick r:id="rId5"/>
              </a:rPr>
              <a:t>https://results.org/issues/set-the-agenda</a:t>
            </a:r>
            <a:r>
              <a:rPr kumimoji="0" lang="en-US" sz="1600" b="0" i="0" u="none" strike="noStrike" kern="1200" cap="none" spc="0" normalizeH="0" baseline="0" noProof="0" dirty="0">
                <a:ln>
                  <a:noFill/>
                </a:ln>
                <a:solidFill>
                  <a:srgbClr val="58585B"/>
                </a:solidFill>
                <a:effectLst/>
                <a:uLnTx/>
                <a:uFillTx/>
                <a:latin typeface="Helvetica" panose="020B0604020202020204" pitchFamily="34" charset="0"/>
                <a:ea typeface="Calibri" panose="020F0502020204030204" pitchFamily="34" charset="0"/>
                <a:cs typeface="+mn-cs"/>
              </a:rPr>
              <a:t>. </a:t>
            </a:r>
          </a:p>
          <a:p>
            <a:pPr marL="0" marR="0" lvl="0" indent="0" algn="l" defTabSz="457200" rtl="0" eaLnBrk="1" fontAlgn="auto" latinLnBrk="0" hangingPunct="1">
              <a:lnSpc>
                <a:spcPct val="115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58585B"/>
                </a:solidFill>
                <a:effectLst/>
                <a:uLnTx/>
                <a:uFillTx/>
                <a:latin typeface="Helvetica" panose="020B0604020202020204" pitchFamily="34" charset="0"/>
                <a:ea typeface="Calibri" panose="020F0502020204030204" pitchFamily="34" charset="0"/>
                <a:cs typeface="+mn-cs"/>
              </a:rPr>
              <a:t>Reminder: this is a great way to get new people engaged! All those folks looking for how to engage post-election and shape the priorities are eager to “set the agenda”</a:t>
            </a:r>
            <a:endParaRPr kumimoji="0" lang="en-US" sz="1600" b="0" i="0" u="none" strike="noStrike" kern="1200" cap="none" spc="0" normalizeH="0" baseline="0" noProof="0" dirty="0">
              <a:ln>
                <a:noFill/>
              </a:ln>
              <a:solidFill>
                <a:srgbClr val="58585B"/>
              </a:solidFill>
              <a:effectLst/>
              <a:uLnTx/>
              <a:uFillTx/>
              <a:latin typeface="Times New Roman" panose="02020603050405020304" pitchFamily="18" charset="0"/>
              <a:ea typeface="Calibri" panose="020F0502020204030204" pitchFamily="34" charset="0"/>
              <a:cs typeface="+mn-cs"/>
            </a:endParaRPr>
          </a:p>
        </p:txBody>
      </p:sp>
      <p:sp>
        <p:nvSpPr>
          <p:cNvPr id="6" name="Rectangle 4">
            <a:extLst>
              <a:ext uri="{FF2B5EF4-FFF2-40B4-BE49-F238E27FC236}">
                <a16:creationId xmlns:a16="http://schemas.microsoft.com/office/drawing/2014/main" id="{A44B3040-3543-42F9-8308-EB14F295EEB5}"/>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Tree>
    <p:extLst>
      <p:ext uri="{BB962C8B-B14F-4D97-AF65-F5344CB8AC3E}">
        <p14:creationId xmlns:p14="http://schemas.microsoft.com/office/powerpoint/2010/main" val="4316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36</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156369" y="903932"/>
            <a:ext cx="8863806" cy="5362174"/>
          </a:xfrm>
          <a:prstGeom prst="rect">
            <a:avLst/>
          </a:prstGeom>
        </p:spPr>
        <p:txBody>
          <a:bodyPr wrap="square">
            <a:spAutoFit/>
          </a:bodyPr>
          <a:lstStyle/>
          <a:p>
            <a:pPr marL="342900" lvl="2" indent="-342900">
              <a:lnSpc>
                <a:spcPct val="114000"/>
              </a:lnSpc>
              <a:spcAft>
                <a:spcPts val="600"/>
              </a:spcAft>
              <a:buFont typeface="Arial" panose="020B0604020202020204" pitchFamily="34" charset="0"/>
              <a:buChar char="•"/>
            </a:pPr>
            <a:r>
              <a:rPr lang="en-US" sz="2500" dirty="0">
                <a:solidFill>
                  <a:srgbClr val="58585B"/>
                </a:solidFill>
                <a:latin typeface="Helvetica" panose="020B0604020202020204" pitchFamily="34" charset="0"/>
                <a:cs typeface="Helvetica" panose="020B0604020202020204" pitchFamily="34" charset="0"/>
              </a:rPr>
              <a:t>2019 brings exciting new opportunities</a:t>
            </a:r>
          </a:p>
          <a:p>
            <a:pPr marL="342900" lvl="2" indent="-342900">
              <a:lnSpc>
                <a:spcPct val="114000"/>
              </a:lnSpc>
              <a:spcAft>
                <a:spcPts val="600"/>
              </a:spcAft>
              <a:buFont typeface="Arial" panose="020B0604020202020204" pitchFamily="34" charset="0"/>
              <a:buChar char="•"/>
            </a:pPr>
            <a:r>
              <a:rPr lang="en-US" sz="2500" dirty="0">
                <a:solidFill>
                  <a:srgbClr val="58585B"/>
                </a:solidFill>
                <a:latin typeface="Helvetica" panose="020B0604020202020204" pitchFamily="34" charset="0"/>
                <a:cs typeface="Helvetica" panose="020B0604020202020204" pitchFamily="34" charset="0"/>
              </a:rPr>
              <a:t>Be ready by setting your intentions now</a:t>
            </a:r>
          </a:p>
          <a:p>
            <a:pPr marL="342900" lvl="2" indent="-342900">
              <a:lnSpc>
                <a:spcPct val="114000"/>
              </a:lnSpc>
              <a:buFont typeface="Arial" panose="020B0604020202020204" pitchFamily="34" charset="0"/>
              <a:buChar char="•"/>
            </a:pPr>
            <a:r>
              <a:rPr lang="en-US" sz="2500" dirty="0">
                <a:solidFill>
                  <a:srgbClr val="58585B"/>
                </a:solidFill>
                <a:latin typeface="Helvetica" panose="020B0604020202020204" pitchFamily="34" charset="0"/>
                <a:cs typeface="Helvetica" panose="020B0604020202020204" pitchFamily="34" charset="0"/>
              </a:rPr>
              <a:t>January is time to dedicate yourselves to </a:t>
            </a:r>
          </a:p>
          <a:p>
            <a:pPr marL="342900" lvl="2">
              <a:lnSpc>
                <a:spcPct val="114000"/>
              </a:lnSpc>
              <a:spcAft>
                <a:spcPts val="600"/>
              </a:spcAft>
            </a:pPr>
            <a:r>
              <a:rPr lang="en-US" sz="2500" dirty="0">
                <a:solidFill>
                  <a:srgbClr val="58585B"/>
                </a:solidFill>
                <a:latin typeface="Helvetica" panose="020B0604020202020204" pitchFamily="34" charset="0"/>
                <a:cs typeface="Helvetica" panose="020B0604020202020204" pitchFamily="34" charset="0"/>
              </a:rPr>
              <a:t>planning</a:t>
            </a:r>
          </a:p>
          <a:p>
            <a:pPr marL="800100" lvl="3" indent="-342900">
              <a:lnSpc>
                <a:spcPct val="114000"/>
              </a:lnSpc>
              <a:spcAft>
                <a:spcPts val="600"/>
              </a:spcAft>
              <a:buFont typeface="Arial" panose="020B0604020202020204" pitchFamily="34" charset="0"/>
              <a:buChar char="•"/>
            </a:pPr>
            <a:r>
              <a:rPr lang="en-US" sz="2500" dirty="0">
                <a:solidFill>
                  <a:srgbClr val="58585B"/>
                </a:solidFill>
                <a:latin typeface="Helvetica" panose="020B0604020202020204" pitchFamily="34" charset="0"/>
                <a:cs typeface="Helvetica" panose="020B0604020202020204" pitchFamily="34" charset="0"/>
              </a:rPr>
              <a:t>“A goal without a plan is just a wish”</a:t>
            </a:r>
          </a:p>
          <a:p>
            <a:pPr marL="800100" lvl="3" indent="-342900">
              <a:lnSpc>
                <a:spcPct val="114000"/>
              </a:lnSpc>
              <a:spcAft>
                <a:spcPts val="600"/>
              </a:spcAft>
              <a:buFont typeface="Arial" panose="020B0604020202020204" pitchFamily="34" charset="0"/>
              <a:buChar char="•"/>
            </a:pPr>
            <a:r>
              <a:rPr lang="en-US" sz="2500" dirty="0">
                <a:solidFill>
                  <a:srgbClr val="58585B"/>
                </a:solidFill>
                <a:latin typeface="Helvetica" panose="020B0604020202020204" pitchFamily="34" charset="0"/>
                <a:cs typeface="Helvetica" panose="020B0604020202020204" pitchFamily="34" charset="0"/>
              </a:rPr>
              <a:t>Your success is built on the goals and strategies you come up with now</a:t>
            </a:r>
          </a:p>
          <a:p>
            <a:pPr marL="342900" lvl="2" indent="-342900">
              <a:lnSpc>
                <a:spcPct val="114000"/>
              </a:lnSpc>
              <a:spcAft>
                <a:spcPts val="600"/>
              </a:spcAft>
              <a:buFont typeface="Arial" panose="020B0604020202020204" pitchFamily="34" charset="0"/>
              <a:buChar char="•"/>
            </a:pPr>
            <a:r>
              <a:rPr lang="en-US" sz="2500" dirty="0">
                <a:solidFill>
                  <a:srgbClr val="58585B"/>
                </a:solidFill>
                <a:latin typeface="Helvetica" panose="020B0604020202020204" pitchFamily="34" charset="0"/>
                <a:cs typeface="Helvetica" panose="020B0604020202020204" pitchFamily="34" charset="0"/>
              </a:rPr>
              <a:t>New approach this year to make planning easier now and more fulfilling when you look back at the end of the year</a:t>
            </a:r>
          </a:p>
          <a:p>
            <a:pPr marL="342900" lvl="2" indent="-342900">
              <a:lnSpc>
                <a:spcPct val="114000"/>
              </a:lnSpc>
              <a:spcAft>
                <a:spcPts val="600"/>
              </a:spcAft>
              <a:buFont typeface="Arial" panose="020B0604020202020204" pitchFamily="34" charset="0"/>
              <a:buChar char="•"/>
            </a:pPr>
            <a:endParaRPr lang="en-US" sz="2300" dirty="0">
              <a:solidFill>
                <a:srgbClr val="58585B"/>
              </a:solidFill>
              <a:latin typeface="Helvetica" panose="020B0604020202020204" pitchFamily="34" charset="0"/>
              <a:cs typeface="Helvetica" panose="020B0604020202020204" pitchFamily="34" charset="0"/>
            </a:endParaRPr>
          </a:p>
          <a:p>
            <a:pPr marL="342900" lvl="2" indent="-342900">
              <a:lnSpc>
                <a:spcPct val="114000"/>
              </a:lnSpc>
              <a:spcAft>
                <a:spcPts val="600"/>
              </a:spcAft>
              <a:buFont typeface="Arial" panose="020B0604020202020204" pitchFamily="34" charset="0"/>
              <a:buChar char="•"/>
            </a:pPr>
            <a:endParaRPr lang="en-US" sz="2300" dirty="0"/>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388366" y="369888"/>
            <a:ext cx="6618511" cy="550552"/>
          </a:xfrm>
        </p:spPr>
        <p:txBody>
          <a:bodyPr>
            <a:noAutofit/>
          </a:bodyPr>
          <a:lstStyle/>
          <a:p>
            <a:pPr algn="l">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2019 Leadership and Planning</a:t>
            </a:r>
            <a:br>
              <a:rPr lang="en-US" sz="2800" b="1" dirty="0">
                <a:solidFill>
                  <a:srgbClr val="C00000"/>
                </a:solidFill>
                <a:latin typeface="Helvetica" panose="020B0604020202020204" pitchFamily="34" charset="0"/>
                <a:ea typeface="ＭＳ Ｐゴシック" charset="0"/>
                <a:cs typeface="Helvetica" panose="020B0604020202020204" pitchFamily="34" charset="0"/>
              </a:rPr>
            </a:br>
            <a:endParaRPr lang="en-US" sz="1500" dirty="0">
              <a:latin typeface="Helvetica" panose="020B0604020202020204" pitchFamily="34" charset="0"/>
              <a:cs typeface="Helvetica" panose="020B0604020202020204" pitchFamily="34" charset="0"/>
            </a:endParaRPr>
          </a:p>
        </p:txBody>
      </p:sp>
      <p:pic>
        <p:nvPicPr>
          <p:cNvPr id="11" name="Picture 10">
            <a:extLst>
              <a:ext uri="{FF2B5EF4-FFF2-40B4-BE49-F238E27FC236}">
                <a16:creationId xmlns:a16="http://schemas.microsoft.com/office/drawing/2014/main" id="{BB9506EC-7E79-4256-A63E-E52EBFC5FBA8}"/>
              </a:ext>
            </a:extLst>
          </p:cNvPr>
          <p:cNvPicPr>
            <a:picLocks noChangeAspect="1"/>
          </p:cNvPicPr>
          <p:nvPr/>
        </p:nvPicPr>
        <p:blipFill>
          <a:blip r:embed="rId2"/>
          <a:stretch>
            <a:fillRect/>
          </a:stretch>
        </p:blipFill>
        <p:spPr>
          <a:xfrm>
            <a:off x="7428929" y="0"/>
            <a:ext cx="1715071" cy="1612999"/>
          </a:xfrm>
          <a:prstGeom prst="rect">
            <a:avLst/>
          </a:prstGeom>
        </p:spPr>
      </p:pic>
      <p:sp>
        <p:nvSpPr>
          <p:cNvPr id="12" name="TextBox 11">
            <a:extLst>
              <a:ext uri="{FF2B5EF4-FFF2-40B4-BE49-F238E27FC236}">
                <a16:creationId xmlns:a16="http://schemas.microsoft.com/office/drawing/2014/main" id="{8D1DD6DF-D2D1-4575-AB5B-9B43855F2C68}"/>
              </a:ext>
            </a:extLst>
          </p:cNvPr>
          <p:cNvSpPr txBox="1"/>
          <p:nvPr/>
        </p:nvSpPr>
        <p:spPr>
          <a:xfrm>
            <a:off x="7353301" y="1609944"/>
            <a:ext cx="1790699" cy="769441"/>
          </a:xfrm>
          <a:prstGeom prst="rect">
            <a:avLst/>
          </a:prstGeom>
          <a:noFill/>
        </p:spPr>
        <p:txBody>
          <a:bodyPr wrap="square" rtlCol="0">
            <a:spAutoFit/>
          </a:bodyPr>
          <a:lstStyle/>
          <a:p>
            <a:pPr algn="r"/>
            <a:r>
              <a:rPr lang="en-US" sz="1100" b="1" dirty="0">
                <a:solidFill>
                  <a:srgbClr val="58585B"/>
                </a:solidFill>
                <a:latin typeface="Helvetica" panose="020B0604020202020204" pitchFamily="34" charset="0"/>
                <a:cs typeface="Helvetica" panose="020B0604020202020204" pitchFamily="34" charset="0"/>
              </a:rPr>
              <a:t>Jos Linn</a:t>
            </a:r>
          </a:p>
          <a:p>
            <a:pPr algn="r"/>
            <a:r>
              <a:rPr lang="en-US" sz="1100" dirty="0">
                <a:solidFill>
                  <a:srgbClr val="58585B"/>
                </a:solidFill>
                <a:latin typeface="Helvetica" panose="020B0604020202020204" pitchFamily="34" charset="0"/>
                <a:cs typeface="Helvetica" panose="020B0604020202020204" pitchFamily="34" charset="0"/>
              </a:rPr>
              <a:t>Grassroots Manager for U.S. Poverty Campaigns (</a:t>
            </a:r>
            <a:r>
              <a:rPr lang="en-US" sz="1100" dirty="0">
                <a:solidFill>
                  <a:srgbClr val="58585B"/>
                </a:solidFill>
                <a:latin typeface="Helvetica" panose="020B0604020202020204" pitchFamily="34" charset="0"/>
                <a:cs typeface="Helvetica" panose="020B0604020202020204" pitchFamily="34" charset="0"/>
                <a:hlinkClick r:id="rId3"/>
              </a:rPr>
              <a:t>jlinn@results.org</a:t>
            </a:r>
            <a:r>
              <a:rPr lang="en-US" sz="1100" dirty="0">
                <a:solidFill>
                  <a:srgbClr val="58585B"/>
                </a:solidFill>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1525666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37</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156369" y="903932"/>
            <a:ext cx="8863806" cy="5501314"/>
          </a:xfrm>
          <a:prstGeom prst="rect">
            <a:avLst/>
          </a:prstGeom>
        </p:spPr>
        <p:txBody>
          <a:bodyPr wrap="square">
            <a:spAutoFit/>
          </a:bodyPr>
          <a:lstStyle/>
          <a:p>
            <a:pPr marL="457200" lvl="2" indent="-457200">
              <a:lnSpc>
                <a:spcPct val="114000"/>
              </a:lnSpc>
              <a:spcAft>
                <a:spcPts val="600"/>
              </a:spcAft>
              <a:buFont typeface="+mj-lt"/>
              <a:buAutoNum type="arabicPeriod"/>
            </a:pPr>
            <a:r>
              <a:rPr lang="en-US" sz="2600" b="1" dirty="0">
                <a:solidFill>
                  <a:srgbClr val="58585B"/>
                </a:solidFill>
                <a:latin typeface="Helvetica" panose="020B0604020202020204" pitchFamily="34" charset="0"/>
                <a:cs typeface="Helvetica" panose="020B0604020202020204" pitchFamily="34" charset="0"/>
              </a:rPr>
              <a:t>Focus on Roles</a:t>
            </a:r>
          </a:p>
          <a:p>
            <a:pPr marL="742950" lvl="0" indent="-285750">
              <a:lnSpc>
                <a:spcPct val="114000"/>
              </a:lnSpc>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Group Leader or Co-Leader</a:t>
            </a:r>
          </a:p>
          <a:p>
            <a:pPr marL="742950" lvl="0" indent="-285750">
              <a:lnSpc>
                <a:spcPct val="114000"/>
              </a:lnSpc>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Congressional Point People</a:t>
            </a:r>
          </a:p>
          <a:p>
            <a:pPr marL="742950" lvl="0" indent="-285750">
              <a:lnSpc>
                <a:spcPct val="114000"/>
              </a:lnSpc>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Outreach Coordinator</a:t>
            </a:r>
          </a:p>
          <a:p>
            <a:pPr marL="742950" lvl="0" indent="-285750">
              <a:lnSpc>
                <a:spcPct val="114000"/>
              </a:lnSpc>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Media Point Person </a:t>
            </a:r>
          </a:p>
          <a:p>
            <a:pPr marL="742950" lvl="0" indent="-285750">
              <a:lnSpc>
                <a:spcPct val="114000"/>
              </a:lnSpc>
              <a:spcAft>
                <a:spcPts val="600"/>
              </a:spcAft>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Action Network Manager </a:t>
            </a:r>
          </a:p>
          <a:p>
            <a:pPr marL="457200" lvl="2" indent="-457200">
              <a:lnSpc>
                <a:spcPct val="114000"/>
              </a:lnSpc>
              <a:spcAft>
                <a:spcPts val="600"/>
              </a:spcAft>
              <a:buFont typeface="+mj-lt"/>
              <a:buAutoNum type="arabicPeriod" startAt="2"/>
            </a:pPr>
            <a:r>
              <a:rPr lang="en-US" sz="2600" b="1" dirty="0">
                <a:solidFill>
                  <a:srgbClr val="58585B"/>
                </a:solidFill>
                <a:latin typeface="Helvetica" panose="020B0604020202020204" pitchFamily="34" charset="0"/>
                <a:cs typeface="Helvetica" panose="020B0604020202020204" pitchFamily="34" charset="0"/>
              </a:rPr>
              <a:t>Plan for four months </a:t>
            </a:r>
          </a:p>
          <a:p>
            <a:pPr marL="914400" lvl="3" indent="-457200">
              <a:lnSpc>
                <a:spcPct val="114000"/>
              </a:lnSpc>
              <a:spcAft>
                <a:spcPts val="600"/>
              </a:spcAft>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Set the Agenda campaign</a:t>
            </a:r>
          </a:p>
          <a:p>
            <a:pPr marL="457200" lvl="2" indent="-457200">
              <a:lnSpc>
                <a:spcPct val="114000"/>
              </a:lnSpc>
              <a:spcAft>
                <a:spcPts val="600"/>
              </a:spcAft>
              <a:buFont typeface="+mj-lt"/>
              <a:buAutoNum type="arabicPeriod" startAt="3"/>
            </a:pPr>
            <a:r>
              <a:rPr lang="en-US" sz="2600" b="1" dirty="0">
                <a:solidFill>
                  <a:srgbClr val="58585B"/>
                </a:solidFill>
                <a:latin typeface="Helvetica" panose="020B0604020202020204" pitchFamily="34" charset="0"/>
                <a:cs typeface="Helvetica" panose="020B0604020202020204" pitchFamily="34" charset="0"/>
              </a:rPr>
              <a:t>Submit your plans online</a:t>
            </a:r>
          </a:p>
          <a:p>
            <a:pPr marL="914400" lvl="3" indent="-457200">
              <a:lnSpc>
                <a:spcPct val="114000"/>
              </a:lnSpc>
              <a:spcAft>
                <a:spcPts val="600"/>
              </a:spcAft>
              <a:buFont typeface="Arial" panose="020B0604020202020204" pitchFamily="34" charset="0"/>
              <a:buChar char="•"/>
            </a:pPr>
            <a:r>
              <a:rPr lang="en-US" sz="2600" dirty="0">
                <a:solidFill>
                  <a:srgbClr val="58585B"/>
                </a:solidFill>
                <a:latin typeface="Helvetica" panose="020B0604020202020204" pitchFamily="34" charset="0"/>
                <a:cs typeface="Helvetica" panose="020B0604020202020204" pitchFamily="34" charset="0"/>
              </a:rPr>
              <a:t>New </a:t>
            </a:r>
            <a:r>
              <a:rPr lang="en-US" sz="2600" dirty="0">
                <a:solidFill>
                  <a:srgbClr val="58585B"/>
                </a:solidFill>
                <a:latin typeface="Helvetica" panose="020B0604020202020204" pitchFamily="34" charset="0"/>
                <a:cs typeface="Helvetica" panose="020B0604020202020204" pitchFamily="34" charset="0"/>
                <a:hlinkClick r:id="rId2"/>
              </a:rPr>
              <a:t>online form</a:t>
            </a:r>
            <a:endParaRPr lang="en-US" sz="2600" dirty="0">
              <a:solidFill>
                <a:srgbClr val="58585B"/>
              </a:solidFill>
              <a:latin typeface="Helvetica" panose="020B0604020202020204" pitchFamily="34" charset="0"/>
              <a:cs typeface="Helvetica" panose="020B0604020202020204" pitchFamily="34" charset="0"/>
            </a:endParaRPr>
          </a:p>
          <a:p>
            <a:pPr marL="457200" lvl="2" indent="-457200">
              <a:lnSpc>
                <a:spcPct val="114000"/>
              </a:lnSpc>
              <a:spcAft>
                <a:spcPts val="600"/>
              </a:spcAft>
              <a:buFont typeface="+mj-lt"/>
              <a:buAutoNum type="arabicPeriod" startAt="3"/>
            </a:pPr>
            <a:endParaRPr lang="en-US" sz="2400" dirty="0">
              <a:solidFill>
                <a:srgbClr val="58585B"/>
              </a:solidFill>
              <a:latin typeface="Helvetica" panose="020B0604020202020204" pitchFamily="34" charset="0"/>
              <a:cs typeface="Helvetica" panose="020B0604020202020204" pitchFamily="34" charset="0"/>
              <a:hlinkClick r:id="rId2"/>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0" y="369888"/>
            <a:ext cx="9144000" cy="550552"/>
          </a:xfrm>
        </p:spPr>
        <p:txBody>
          <a:bodyPr>
            <a:noAutofit/>
          </a:bodyPr>
          <a:lstStyle/>
          <a:p>
            <a:pPr>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2019 Leadership and Planning</a:t>
            </a:r>
            <a:br>
              <a:rPr lang="en-US" sz="2800" b="1" dirty="0">
                <a:solidFill>
                  <a:srgbClr val="C00000"/>
                </a:solidFill>
                <a:latin typeface="Helvetica" panose="020B0604020202020204" pitchFamily="34" charset="0"/>
                <a:ea typeface="ＭＳ Ｐゴシック" charset="0"/>
                <a:cs typeface="Helvetica" panose="020B0604020202020204" pitchFamily="34" charset="0"/>
              </a:rPr>
            </a:br>
            <a:endParaRPr lang="en-US" sz="1500" dirty="0">
              <a:latin typeface="Helvetica" panose="020B0604020202020204" pitchFamily="34" charset="0"/>
              <a:cs typeface="Helvetica" panose="020B0604020202020204" pitchFamily="34" charset="0"/>
            </a:endParaRPr>
          </a:p>
        </p:txBody>
      </p:sp>
      <p:pic>
        <p:nvPicPr>
          <p:cNvPr id="2" name="Picture 1">
            <a:extLst>
              <a:ext uri="{FF2B5EF4-FFF2-40B4-BE49-F238E27FC236}">
                <a16:creationId xmlns:a16="http://schemas.microsoft.com/office/drawing/2014/main" id="{06BEF5B2-B5FB-4581-A557-7AB72529FDE3}"/>
              </a:ext>
            </a:extLst>
          </p:cNvPr>
          <p:cNvPicPr>
            <a:picLocks noChangeAspect="1"/>
          </p:cNvPicPr>
          <p:nvPr/>
        </p:nvPicPr>
        <p:blipFill>
          <a:blip r:embed="rId3"/>
          <a:stretch>
            <a:fillRect/>
          </a:stretch>
        </p:blipFill>
        <p:spPr>
          <a:xfrm>
            <a:off x="5495925" y="961409"/>
            <a:ext cx="3190875" cy="2393157"/>
          </a:xfrm>
          <a:prstGeom prst="rect">
            <a:avLst/>
          </a:prstGeom>
        </p:spPr>
      </p:pic>
      <p:pic>
        <p:nvPicPr>
          <p:cNvPr id="4098" name="Picture 2" descr="Student, Typing, Keyboard, Text, Startup, People">
            <a:extLst>
              <a:ext uri="{FF2B5EF4-FFF2-40B4-BE49-F238E27FC236}">
                <a16:creationId xmlns:a16="http://schemas.microsoft.com/office/drawing/2014/main" id="{97671EDF-E23A-4C08-9CB1-B15E6F5879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3633877"/>
            <a:ext cx="3190874" cy="212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081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38</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156369" y="903932"/>
            <a:ext cx="8863806" cy="5072992"/>
          </a:xfrm>
          <a:prstGeom prst="rect">
            <a:avLst/>
          </a:prstGeom>
        </p:spPr>
        <p:txBody>
          <a:bodyPr wrap="square">
            <a:spAutoFit/>
          </a:bodyPr>
          <a:lstStyle/>
          <a:p>
            <a:pPr>
              <a:lnSpc>
                <a:spcPct val="114000"/>
              </a:lnSpc>
              <a:spcAft>
                <a:spcPts val="600"/>
              </a:spcAft>
            </a:pPr>
            <a:r>
              <a:rPr lang="en-US" sz="2400" dirty="0">
                <a:solidFill>
                  <a:srgbClr val="58585B"/>
                </a:solidFill>
                <a:latin typeface="Arial" panose="020B0604020202020204" pitchFamily="34" charset="0"/>
                <a:cs typeface="Arial" panose="020B0604020202020204" pitchFamily="34" charset="0"/>
              </a:rPr>
              <a:t>Let's try for the following goals now through April so we can get our voices and our issues heard in the halls of Congress! </a:t>
            </a:r>
          </a:p>
          <a:p>
            <a:pPr marL="457200" lvl="0" indent="-457200">
              <a:lnSpc>
                <a:spcPct val="114000"/>
              </a:lnSpc>
              <a:spcAft>
                <a:spcPts val="600"/>
              </a:spcAft>
              <a:buFont typeface="+mj-lt"/>
              <a:buAutoNum type="arabicPeriod"/>
            </a:pPr>
            <a:r>
              <a:rPr lang="en-US" sz="2400" dirty="0">
                <a:solidFill>
                  <a:srgbClr val="58585B"/>
                </a:solidFill>
                <a:latin typeface="Arial" panose="020B0604020202020204" pitchFamily="34" charset="0"/>
                <a:cs typeface="Arial" panose="020B0604020202020204" pitchFamily="34" charset="0"/>
              </a:rPr>
              <a:t>Every group/free agent </a:t>
            </a:r>
            <a:r>
              <a:rPr lang="en-US" sz="2400" b="1" dirty="0">
                <a:solidFill>
                  <a:srgbClr val="58585B"/>
                </a:solidFill>
                <a:latin typeface="Arial" panose="020B0604020202020204" pitchFamily="34" charset="0"/>
                <a:cs typeface="Arial" panose="020B0604020202020204" pitchFamily="34" charset="0"/>
              </a:rPr>
              <a:t>meets with each congressional offi</a:t>
            </a:r>
            <a:r>
              <a:rPr lang="en-US" sz="2400" dirty="0">
                <a:solidFill>
                  <a:srgbClr val="58585B"/>
                </a:solidFill>
                <a:latin typeface="Arial" panose="020B0604020202020204" pitchFamily="34" charset="0"/>
                <a:cs typeface="Arial" panose="020B0604020202020204" pitchFamily="34" charset="0"/>
              </a:rPr>
              <a:t>ce they cover. </a:t>
            </a:r>
          </a:p>
          <a:p>
            <a:pPr marL="457200" lvl="0" indent="-457200">
              <a:lnSpc>
                <a:spcPct val="114000"/>
              </a:lnSpc>
              <a:spcAft>
                <a:spcPts val="600"/>
              </a:spcAft>
              <a:buFont typeface="+mj-lt"/>
              <a:buAutoNum type="arabicPeriod"/>
            </a:pPr>
            <a:r>
              <a:rPr lang="en-US" sz="2400" dirty="0">
                <a:solidFill>
                  <a:srgbClr val="58585B"/>
                </a:solidFill>
                <a:latin typeface="Arial" panose="020B0604020202020204" pitchFamily="34" charset="0"/>
                <a:cs typeface="Arial" panose="020B0604020202020204" pitchFamily="34" charset="0"/>
              </a:rPr>
              <a:t>Every group/free agents has </a:t>
            </a:r>
            <a:r>
              <a:rPr lang="en-US" sz="2400" b="1" dirty="0">
                <a:solidFill>
                  <a:srgbClr val="58585B"/>
                </a:solidFill>
                <a:latin typeface="Arial" panose="020B0604020202020204" pitchFamily="34" charset="0"/>
                <a:cs typeface="Arial" panose="020B0604020202020204" pitchFamily="34" charset="0"/>
              </a:rPr>
              <a:t>at least one face-to-face meeting</a:t>
            </a:r>
            <a:r>
              <a:rPr lang="en-US" sz="2400" dirty="0">
                <a:solidFill>
                  <a:srgbClr val="58585B"/>
                </a:solidFill>
                <a:latin typeface="Arial" panose="020B0604020202020204" pitchFamily="34" charset="0"/>
                <a:cs typeface="Arial" panose="020B0604020202020204" pitchFamily="34" charset="0"/>
              </a:rPr>
              <a:t> with a member of Congress </a:t>
            </a:r>
          </a:p>
          <a:p>
            <a:pPr marL="457200" lvl="0" indent="-457200">
              <a:lnSpc>
                <a:spcPct val="114000"/>
              </a:lnSpc>
              <a:spcAft>
                <a:spcPts val="600"/>
              </a:spcAft>
              <a:buFont typeface="+mj-lt"/>
              <a:buAutoNum type="arabicPeriod"/>
            </a:pPr>
            <a:r>
              <a:rPr lang="en-US" sz="2400" dirty="0">
                <a:solidFill>
                  <a:srgbClr val="58585B"/>
                </a:solidFill>
                <a:latin typeface="Arial" panose="020B0604020202020204" pitchFamily="34" charset="0"/>
                <a:cs typeface="Arial" panose="020B0604020202020204" pitchFamily="34" charset="0"/>
              </a:rPr>
              <a:t>Every group/free agents makes an </a:t>
            </a:r>
            <a:r>
              <a:rPr lang="en-US" sz="2400" b="1" dirty="0">
                <a:solidFill>
                  <a:srgbClr val="58585B"/>
                </a:solidFill>
                <a:latin typeface="Arial" panose="020B0604020202020204" pitchFamily="34" charset="0"/>
                <a:cs typeface="Arial" panose="020B0604020202020204" pitchFamily="34" charset="0"/>
              </a:rPr>
              <a:t>invitation to a new person </a:t>
            </a:r>
            <a:r>
              <a:rPr lang="en-US" sz="2400" dirty="0">
                <a:solidFill>
                  <a:srgbClr val="58585B"/>
                </a:solidFill>
                <a:latin typeface="Arial" panose="020B0604020202020204" pitchFamily="34" charset="0"/>
                <a:cs typeface="Arial" panose="020B0604020202020204" pitchFamily="34" charset="0"/>
              </a:rPr>
              <a:t>to join in a congressional meeting.  </a:t>
            </a:r>
          </a:p>
          <a:p>
            <a:pPr>
              <a:lnSpc>
                <a:spcPct val="114000"/>
              </a:lnSpc>
              <a:spcAft>
                <a:spcPts val="600"/>
              </a:spcAft>
            </a:pPr>
            <a:r>
              <a:rPr lang="en-US" sz="2400" dirty="0">
                <a:solidFill>
                  <a:srgbClr val="58585B"/>
                </a:solidFill>
                <a:latin typeface="Arial" panose="020B0604020202020204" pitchFamily="34" charset="0"/>
                <a:cs typeface="Arial" panose="020B0604020202020204" pitchFamily="34" charset="0"/>
              </a:rPr>
              <a:t>Check out ongoing resources for this effort online on our </a:t>
            </a:r>
            <a:r>
              <a:rPr lang="en-US" sz="2400" u="sng" dirty="0">
                <a:solidFill>
                  <a:srgbClr val="58585B"/>
                </a:solidFill>
                <a:latin typeface="Arial" panose="020B0604020202020204" pitchFamily="34" charset="0"/>
                <a:cs typeface="Arial" panose="020B0604020202020204" pitchFamily="34" charset="0"/>
                <a:hlinkClick r:id="rId2"/>
              </a:rPr>
              <a:t>"Set the Agenda"</a:t>
            </a:r>
            <a:r>
              <a:rPr lang="en-US" sz="2400" dirty="0">
                <a:solidFill>
                  <a:srgbClr val="58585B"/>
                </a:solidFill>
                <a:latin typeface="Arial" panose="020B0604020202020204" pitchFamily="34" charset="0"/>
                <a:cs typeface="Arial" panose="020B0604020202020204" pitchFamily="34" charset="0"/>
              </a:rPr>
              <a:t> resource page</a:t>
            </a:r>
          </a:p>
          <a:p>
            <a:pPr marL="457200" lvl="2" indent="-457200">
              <a:lnSpc>
                <a:spcPct val="114000"/>
              </a:lnSpc>
              <a:spcAft>
                <a:spcPts val="600"/>
              </a:spcAft>
              <a:buFont typeface="+mj-lt"/>
              <a:buAutoNum type="arabicPeriod" startAt="3"/>
            </a:pPr>
            <a:endParaRPr lang="en-US" sz="2400" dirty="0">
              <a:solidFill>
                <a:srgbClr val="58585B"/>
              </a:solidFill>
              <a:latin typeface="Helvetica" panose="020B0604020202020204" pitchFamily="34" charset="0"/>
              <a:cs typeface="Helvetica" panose="020B0604020202020204" pitchFamily="34" charset="0"/>
              <a:hlinkClick r:id="rId3"/>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0" y="369888"/>
            <a:ext cx="9144000" cy="550552"/>
          </a:xfrm>
        </p:spPr>
        <p:txBody>
          <a:bodyPr>
            <a:noAutofit/>
          </a:bodyPr>
          <a:lstStyle/>
          <a:p>
            <a:pPr>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a:solidFill>
                  <a:srgbClr val="C00000"/>
                </a:solidFill>
                <a:latin typeface="Helvetica" panose="020B0604020202020204" pitchFamily="34" charset="0"/>
                <a:ea typeface="ＭＳ Ｐゴシック" charset="0"/>
                <a:cs typeface="Helvetica" panose="020B0604020202020204" pitchFamily="34" charset="0"/>
              </a:rPr>
              <a:t>Set the Agenda</a:t>
            </a:r>
            <a:br>
              <a:rPr lang="en-US" sz="2800" b="1" dirty="0">
                <a:solidFill>
                  <a:srgbClr val="C00000"/>
                </a:solidFill>
                <a:latin typeface="Helvetica" panose="020B0604020202020204" pitchFamily="34" charset="0"/>
                <a:ea typeface="ＭＳ Ｐゴシック" charset="0"/>
                <a:cs typeface="Helvetica" panose="020B0604020202020204" pitchFamily="34" charset="0"/>
              </a:rPr>
            </a:br>
            <a:endParaRPr lang="en-US" sz="15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12946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39</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413331" y="1051565"/>
            <a:ext cx="8532811" cy="4778809"/>
          </a:xfrm>
          <a:prstGeom prst="rect">
            <a:avLst/>
          </a:prstGeom>
        </p:spPr>
        <p:txBody>
          <a:bodyPr wrap="square">
            <a:spAutoFit/>
          </a:bodyPr>
          <a:lstStyle/>
          <a:p>
            <a:pPr>
              <a:lnSpc>
                <a:spcPct val="114000"/>
              </a:lnSpc>
              <a:spcAft>
                <a:spcPts val="1200"/>
              </a:spcAft>
            </a:pPr>
            <a:r>
              <a:rPr lang="en-US" dirty="0">
                <a:solidFill>
                  <a:srgbClr val="58585B"/>
                </a:solidFill>
                <a:latin typeface="Helvetica" panose="020B0604020202020204" pitchFamily="34" charset="0"/>
                <a:cs typeface="Helvetica" panose="020B0604020202020204" pitchFamily="34" charset="0"/>
              </a:rPr>
              <a:t>All Planning Resources are on our new </a:t>
            </a:r>
            <a:r>
              <a:rPr lang="en-US" b="1" dirty="0">
                <a:solidFill>
                  <a:srgbClr val="58585B"/>
                </a:solidFill>
                <a:latin typeface="Helvetica" panose="020B0604020202020204" pitchFamily="34" charset="0"/>
                <a:cs typeface="Helvetica" panose="020B0604020202020204" pitchFamily="34" charset="0"/>
              </a:rPr>
              <a:t>Outreach and Planning </a:t>
            </a:r>
            <a:r>
              <a:rPr lang="en-US" dirty="0">
                <a:solidFill>
                  <a:srgbClr val="58585B"/>
                </a:solidFill>
                <a:latin typeface="Helvetica" panose="020B0604020202020204" pitchFamily="34" charset="0"/>
                <a:cs typeface="Helvetica" panose="020B0604020202020204" pitchFamily="34" charset="0"/>
              </a:rPr>
              <a:t>page</a:t>
            </a:r>
            <a:r>
              <a:rPr lang="en-US" b="1" dirty="0">
                <a:solidFill>
                  <a:srgbClr val="58585B"/>
                </a:solidFill>
                <a:latin typeface="Helvetica" panose="020B0604020202020204" pitchFamily="34" charset="0"/>
                <a:cs typeface="Helvetica" panose="020B0604020202020204" pitchFamily="34" charset="0"/>
              </a:rPr>
              <a:t>: </a:t>
            </a:r>
            <a:r>
              <a:rPr lang="en-US" dirty="0">
                <a:solidFill>
                  <a:srgbClr val="58585B"/>
                </a:solidFill>
                <a:latin typeface="Helvetica" panose="020B0604020202020204" pitchFamily="34" charset="0"/>
                <a:cs typeface="Helvetica" panose="020B0604020202020204" pitchFamily="34" charset="0"/>
                <a:hlinkClick r:id="rId2"/>
              </a:rPr>
              <a:t>https://results.org/volunteers/outreach-planning/</a:t>
            </a:r>
            <a:r>
              <a:rPr lang="en-US" dirty="0">
                <a:solidFill>
                  <a:srgbClr val="58585B"/>
                </a:solidFill>
                <a:latin typeface="Helvetica" panose="020B0604020202020204" pitchFamily="34" charset="0"/>
                <a:cs typeface="Helvetica" panose="020B0604020202020204" pitchFamily="34" charset="0"/>
              </a:rPr>
              <a:t> </a:t>
            </a:r>
          </a:p>
          <a:p>
            <a:pPr marL="285750" indent="-285750">
              <a:lnSpc>
                <a:spcPct val="114000"/>
              </a:lnSpc>
              <a:spcAft>
                <a:spcPts val="12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Look under “My group wants to make our plans”</a:t>
            </a:r>
          </a:p>
          <a:p>
            <a:pPr>
              <a:lnSpc>
                <a:spcPct val="114000"/>
              </a:lnSpc>
              <a:spcAft>
                <a:spcPts val="1200"/>
              </a:spcAft>
            </a:pPr>
            <a:r>
              <a:rPr lang="en-US" b="1" dirty="0">
                <a:solidFill>
                  <a:srgbClr val="58585B"/>
                </a:solidFill>
                <a:latin typeface="Helvetica" panose="020B0604020202020204" pitchFamily="34" charset="0"/>
                <a:cs typeface="Helvetica" panose="020B0604020202020204" pitchFamily="34" charset="0"/>
              </a:rPr>
              <a:t>2019 Planning Guide: </a:t>
            </a:r>
            <a:r>
              <a:rPr lang="en-US" dirty="0">
                <a:solidFill>
                  <a:srgbClr val="58585B"/>
                </a:solidFill>
                <a:latin typeface="Helvetica" panose="020B0604020202020204" pitchFamily="34" charset="0"/>
                <a:cs typeface="Helvetica" panose="020B0604020202020204" pitchFamily="34" charset="0"/>
                <a:hlinkClick r:id="rId3"/>
              </a:rPr>
              <a:t>https://results.org/wp-content/uploads/RESULTS-2019-Planning-Guide-1.docx</a:t>
            </a:r>
            <a:endParaRPr lang="en-US" dirty="0">
              <a:solidFill>
                <a:srgbClr val="58585B"/>
              </a:solidFill>
              <a:latin typeface="Helvetica" panose="020B0604020202020204" pitchFamily="34" charset="0"/>
              <a:cs typeface="Helvetica" panose="020B0604020202020204" pitchFamily="34" charset="0"/>
            </a:endParaRPr>
          </a:p>
          <a:p>
            <a:pPr>
              <a:lnSpc>
                <a:spcPct val="114000"/>
              </a:lnSpc>
              <a:spcAft>
                <a:spcPts val="1200"/>
              </a:spcAft>
            </a:pPr>
            <a:r>
              <a:rPr lang="en-US" b="1" dirty="0">
                <a:solidFill>
                  <a:srgbClr val="58585B"/>
                </a:solidFill>
                <a:latin typeface="Helvetica" panose="020B0604020202020204" pitchFamily="34" charset="0"/>
                <a:cs typeface="Helvetica" panose="020B0604020202020204" pitchFamily="34" charset="0"/>
              </a:rPr>
              <a:t>2019 Plan Summary Form (online): </a:t>
            </a:r>
            <a:r>
              <a:rPr lang="en-US" dirty="0">
                <a:solidFill>
                  <a:srgbClr val="58585B"/>
                </a:solidFill>
                <a:latin typeface="Helvetica" panose="020B0604020202020204" pitchFamily="34" charset="0"/>
                <a:cs typeface="Helvetica" panose="020B0604020202020204" pitchFamily="34" charset="0"/>
                <a:hlinkClick r:id="rId4"/>
              </a:rPr>
              <a:t>https://results.org/volunteers/action-center/?vvsrc=%2fSurveys%2f4929%2fRespond</a:t>
            </a:r>
            <a:endParaRPr lang="en-US" dirty="0">
              <a:solidFill>
                <a:srgbClr val="58585B"/>
              </a:solidFill>
              <a:latin typeface="Helvetica" panose="020B0604020202020204" pitchFamily="34" charset="0"/>
              <a:cs typeface="Helvetica" panose="020B0604020202020204" pitchFamily="34" charset="0"/>
            </a:endParaRPr>
          </a:p>
          <a:p>
            <a:pPr marL="285750" indent="-285750">
              <a:lnSpc>
                <a:spcPct val="114000"/>
              </a:lnSpc>
              <a:spcAft>
                <a:spcPts val="1200"/>
              </a:spcAft>
              <a:buFont typeface="Arial" panose="020B0604020202020204" pitchFamily="34" charset="0"/>
              <a:buChar char="•"/>
            </a:pPr>
            <a:r>
              <a:rPr lang="en-US" dirty="0">
                <a:solidFill>
                  <a:srgbClr val="58585B"/>
                </a:solidFill>
                <a:latin typeface="Helvetica" panose="020B0604020202020204" pitchFamily="34" charset="0"/>
                <a:cs typeface="Helvetica" panose="020B0604020202020204" pitchFamily="34" charset="0"/>
              </a:rPr>
              <a:t>Please submit your plan no later than January 31</a:t>
            </a:r>
          </a:p>
          <a:p>
            <a:pPr>
              <a:lnSpc>
                <a:spcPct val="114000"/>
              </a:lnSpc>
              <a:spcAft>
                <a:spcPts val="1200"/>
              </a:spcAft>
            </a:pPr>
            <a:r>
              <a:rPr lang="en-US" b="1" dirty="0">
                <a:solidFill>
                  <a:srgbClr val="58585B"/>
                </a:solidFill>
                <a:latin typeface="Helvetica" panose="020B0604020202020204" pitchFamily="34" charset="0"/>
                <a:cs typeface="Helvetica" panose="020B0604020202020204" pitchFamily="34" charset="0"/>
              </a:rPr>
              <a:t>2019 Individual Planning Form: </a:t>
            </a:r>
            <a:r>
              <a:rPr lang="en-US" dirty="0">
                <a:solidFill>
                  <a:srgbClr val="58585B"/>
                </a:solidFill>
                <a:latin typeface="Helvetica" panose="020B0604020202020204" pitchFamily="34" charset="0"/>
                <a:cs typeface="Helvetica" panose="020B0604020202020204" pitchFamily="34" charset="0"/>
                <a:hlinkClick r:id="rId5"/>
              </a:rPr>
              <a:t>https://results.org/wp-content/uploads/RESULTS-2019-Individual-Planning-Form.doc</a:t>
            </a:r>
            <a:r>
              <a:rPr lang="en-US" dirty="0">
                <a:solidFill>
                  <a:srgbClr val="58585B"/>
                </a:solidFill>
                <a:latin typeface="Helvetica" panose="020B0604020202020204" pitchFamily="34" charset="0"/>
                <a:cs typeface="Helvetica" panose="020B0604020202020204" pitchFamily="34" charset="0"/>
              </a:rPr>
              <a:t> </a:t>
            </a:r>
          </a:p>
          <a:p>
            <a:pPr>
              <a:lnSpc>
                <a:spcPct val="114000"/>
              </a:lnSpc>
              <a:spcAft>
                <a:spcPts val="1200"/>
              </a:spcAft>
            </a:pPr>
            <a:r>
              <a:rPr lang="en-US" b="1" dirty="0">
                <a:solidFill>
                  <a:srgbClr val="58585B"/>
                </a:solidFill>
                <a:latin typeface="Helvetica" panose="020B0604020202020204" pitchFamily="34" charset="0"/>
                <a:cs typeface="Helvetica" panose="020B0604020202020204" pitchFamily="34" charset="0"/>
              </a:rPr>
              <a:t>RESULTS Grassroots Roles Guide: </a:t>
            </a:r>
            <a:r>
              <a:rPr lang="en-US" dirty="0">
                <a:solidFill>
                  <a:srgbClr val="58585B"/>
                </a:solidFill>
                <a:latin typeface="Helvetica" panose="020B0604020202020204" pitchFamily="34" charset="0"/>
                <a:cs typeface="Helvetica" panose="020B0604020202020204" pitchFamily="34" charset="0"/>
                <a:hlinkClick r:id="rId6"/>
              </a:rPr>
              <a:t>https://results.org/wp-content/uploads/RESULTS_Grassroots_Roles_2017.doc</a:t>
            </a:r>
            <a:r>
              <a:rPr lang="en-US" dirty="0">
                <a:solidFill>
                  <a:srgbClr val="58585B"/>
                </a:solidFill>
                <a:latin typeface="Helvetica" panose="020B0604020202020204" pitchFamily="34" charset="0"/>
                <a:cs typeface="Helvetica" panose="020B0604020202020204" pitchFamily="34" charset="0"/>
              </a:rPr>
              <a:t> </a:t>
            </a:r>
            <a:endParaRPr lang="en-US" sz="1700" i="1" dirty="0">
              <a:solidFill>
                <a:srgbClr val="58585B"/>
              </a:solidFill>
              <a:latin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413331" y="309163"/>
            <a:ext cx="8273469" cy="550552"/>
          </a:xfrm>
        </p:spPr>
        <p:txBody>
          <a:bodyPr>
            <a:noAutofit/>
          </a:bodyPr>
          <a:lstStyle/>
          <a:p>
            <a:pPr algn="l">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2019 Leadership and Planning Resources</a:t>
            </a:r>
            <a:endParaRPr lang="en-US" sz="1600" dirty="0">
              <a:solidFill>
                <a:srgbClr val="58585B"/>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8485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280117" y="557400"/>
            <a:ext cx="8583763" cy="550552"/>
          </a:xfrm>
        </p:spPr>
        <p:txBody>
          <a:bodyPr>
            <a:noAutofit/>
          </a:bodyPr>
          <a:lstStyle/>
          <a:p>
            <a:pPr>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Welcome from Joanne Carter</a:t>
            </a:r>
            <a:br>
              <a:rPr lang="en-US" sz="2800" b="1" dirty="0">
                <a:solidFill>
                  <a:srgbClr val="C00000"/>
                </a:solidFill>
                <a:latin typeface="Helvetica" panose="020B0604020202020204" pitchFamily="34" charset="0"/>
                <a:ea typeface="ＭＳ Ｐゴシック" charset="0"/>
                <a:cs typeface="Helvetica" panose="020B0604020202020204" pitchFamily="34" charset="0"/>
              </a:rPr>
            </a:br>
            <a:r>
              <a:rPr lang="en-US" sz="2800" b="1" dirty="0">
                <a:solidFill>
                  <a:srgbClr val="C00000"/>
                </a:solidFill>
                <a:latin typeface="Helvetica" panose="020B0604020202020204" pitchFamily="34" charset="0"/>
                <a:ea typeface="ＭＳ Ｐゴシック" charset="0"/>
                <a:cs typeface="Helvetica" panose="020B0604020202020204" pitchFamily="34" charset="0"/>
              </a:rPr>
              <a:t>Executive Director, RESULTS</a:t>
            </a:r>
            <a:br>
              <a:rPr lang="en-US" sz="2800" b="1" dirty="0">
                <a:solidFill>
                  <a:srgbClr val="C00000"/>
                </a:solidFill>
                <a:latin typeface="Helvetica" panose="020B0604020202020204" pitchFamily="34" charset="0"/>
                <a:ea typeface="ＭＳ Ｐゴシック" charset="0"/>
                <a:cs typeface="Helvetica" panose="020B0604020202020204" pitchFamily="34" charset="0"/>
              </a:rPr>
            </a:br>
            <a:endParaRPr lang="en-US" sz="1500" dirty="0">
              <a:latin typeface="Helvetica" panose="020B0604020202020204" pitchFamily="34" charset="0"/>
              <a:cs typeface="Helvetica" panose="020B0604020202020204" pitchFamily="34" charset="0"/>
            </a:endParaRPr>
          </a:p>
        </p:txBody>
      </p:sp>
      <p:pic>
        <p:nvPicPr>
          <p:cNvPr id="4" name="Picture 3">
            <a:extLst>
              <a:ext uri="{FF2B5EF4-FFF2-40B4-BE49-F238E27FC236}">
                <a16:creationId xmlns:a16="http://schemas.microsoft.com/office/drawing/2014/main" id="{A96187BD-490B-4A92-9684-E196B8B3BB36}"/>
              </a:ext>
            </a:extLst>
          </p:cNvPr>
          <p:cNvPicPr>
            <a:picLocks noChangeAspect="1"/>
          </p:cNvPicPr>
          <p:nvPr/>
        </p:nvPicPr>
        <p:blipFill>
          <a:blip r:embed="rId2"/>
          <a:stretch>
            <a:fillRect/>
          </a:stretch>
        </p:blipFill>
        <p:spPr>
          <a:xfrm>
            <a:off x="3087546" y="1476069"/>
            <a:ext cx="2968906" cy="4246413"/>
          </a:xfrm>
          <a:prstGeom prst="rect">
            <a:avLst/>
          </a:prstGeom>
        </p:spPr>
      </p:pic>
    </p:spTree>
    <p:extLst>
      <p:ext uri="{BB962C8B-B14F-4D97-AF65-F5344CB8AC3E}">
        <p14:creationId xmlns:p14="http://schemas.microsoft.com/office/powerpoint/2010/main" val="3718291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40</a:t>
            </a:fld>
            <a:endParaRPr lang="en-US" altLang="en-US" sz="1800" dirty="0"/>
          </a:p>
        </p:txBody>
      </p:sp>
      <p:sp>
        <p:nvSpPr>
          <p:cNvPr id="11" name="Rectangle 4">
            <a:extLst>
              <a:ext uri="{FF2B5EF4-FFF2-40B4-BE49-F238E27FC236}">
                <a16:creationId xmlns:a16="http://schemas.microsoft.com/office/drawing/2014/main" id="{77782E6E-A433-49F8-AAC4-0BB92C220321}"/>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pic>
        <p:nvPicPr>
          <p:cNvPr id="5" name="Picture 4">
            <a:extLst>
              <a:ext uri="{FF2B5EF4-FFF2-40B4-BE49-F238E27FC236}">
                <a16:creationId xmlns:a16="http://schemas.microsoft.com/office/drawing/2014/main" id="{E653EBBC-0480-45F0-8223-A0214A52A84E}"/>
              </a:ext>
            </a:extLst>
          </p:cNvPr>
          <p:cNvPicPr>
            <a:picLocks noChangeAspect="1"/>
          </p:cNvPicPr>
          <p:nvPr/>
        </p:nvPicPr>
        <p:blipFill>
          <a:blip r:embed="rId2"/>
          <a:stretch>
            <a:fillRect/>
          </a:stretch>
        </p:blipFill>
        <p:spPr>
          <a:xfrm>
            <a:off x="1379156" y="1050570"/>
            <a:ext cx="6385687" cy="5003605"/>
          </a:xfrm>
          <a:prstGeom prst="rect">
            <a:avLst/>
          </a:prstGeom>
        </p:spPr>
      </p:pic>
      <p:sp>
        <p:nvSpPr>
          <p:cNvPr id="7" name="Title 1">
            <a:extLst>
              <a:ext uri="{FF2B5EF4-FFF2-40B4-BE49-F238E27FC236}">
                <a16:creationId xmlns:a16="http://schemas.microsoft.com/office/drawing/2014/main" id="{9BB5314B-D9DD-4DDB-9296-C5F3A17A80A0}"/>
              </a:ext>
            </a:extLst>
          </p:cNvPr>
          <p:cNvSpPr>
            <a:spLocks noGrp="1"/>
          </p:cNvSpPr>
          <p:nvPr>
            <p:ph type="title"/>
          </p:nvPr>
        </p:nvSpPr>
        <p:spPr>
          <a:xfrm>
            <a:off x="348456" y="309163"/>
            <a:ext cx="8447085" cy="550552"/>
          </a:xfrm>
        </p:spPr>
        <p:txBody>
          <a:bodyPr>
            <a:noAutofit/>
          </a:bodyPr>
          <a:lstStyle/>
          <a:p>
            <a: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C00000"/>
                </a:solidFill>
                <a:latin typeface="Helvetica" panose="020B0604020202020204" pitchFamily="34" charset="0"/>
                <a:ea typeface="ＭＳ Ｐゴシック" charset="0"/>
                <a:cs typeface="Helvetica" panose="020B0604020202020204" pitchFamily="34" charset="0"/>
              </a:rPr>
              <a:t>Check out our new website!</a:t>
            </a:r>
            <a:endParaRPr lang="en-US" sz="36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21650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41</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354014" y="684681"/>
            <a:ext cx="8532811" cy="6854505"/>
          </a:xfrm>
          <a:prstGeom prst="rect">
            <a:avLst/>
          </a:prstGeom>
        </p:spPr>
        <p:txBody>
          <a:bodyPr wrap="square">
            <a:spAutoFit/>
          </a:bodyPr>
          <a:lstStyle/>
          <a:p>
            <a:pPr marR="0" lvl="0">
              <a:lnSpc>
                <a:spcPct val="114000"/>
              </a:lnSpc>
              <a:spcAft>
                <a:spcPts val="600"/>
              </a:spcAft>
            </a:pPr>
            <a:r>
              <a:rPr lang="en-US"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Set up face-to-face meetings. </a:t>
            </a:r>
            <a:r>
              <a:rPr lang="en-US" sz="2200" dirty="0">
                <a:solidFill>
                  <a:srgbClr val="58585B"/>
                </a:solidFill>
                <a:latin typeface="Helvetica" panose="020B0604020202020204" pitchFamily="34" charset="0"/>
                <a:cs typeface="Helvetica" panose="020B0604020202020204" pitchFamily="34" charset="0"/>
              </a:rPr>
              <a:t>Use our updated meeting request (</a:t>
            </a:r>
            <a:r>
              <a:rPr lang="en-US" sz="2200" u="sng" dirty="0">
                <a:solidFill>
                  <a:srgbClr val="58585B"/>
                </a:solidFill>
                <a:latin typeface="Helvetica" panose="020B0604020202020204" pitchFamily="34" charset="0"/>
                <a:cs typeface="Helvetica" panose="020B0604020202020204" pitchFamily="34" charset="0"/>
                <a:hlinkClick r:id="rId2"/>
              </a:rPr>
              <a:t>online</a:t>
            </a:r>
            <a:r>
              <a:rPr lang="en-US" sz="2200" dirty="0">
                <a:solidFill>
                  <a:srgbClr val="58585B"/>
                </a:solidFill>
                <a:latin typeface="Helvetica" panose="020B0604020202020204" pitchFamily="34" charset="0"/>
                <a:cs typeface="Helvetica" panose="020B0604020202020204" pitchFamily="34" charset="0"/>
              </a:rPr>
              <a:t> or </a:t>
            </a:r>
            <a:r>
              <a:rPr lang="en-US" sz="2200" u="sng" dirty="0">
                <a:solidFill>
                  <a:srgbClr val="58585B"/>
                </a:solidFill>
                <a:latin typeface="Helvetica" panose="020B0604020202020204" pitchFamily="34" charset="0"/>
                <a:cs typeface="Helvetica" panose="020B0604020202020204" pitchFamily="34" charset="0"/>
                <a:hlinkClick r:id="rId3"/>
              </a:rPr>
              <a:t>Word doc</a:t>
            </a:r>
            <a:r>
              <a:rPr lang="en-US" sz="2200" dirty="0">
                <a:solidFill>
                  <a:srgbClr val="58585B"/>
                </a:solidFill>
                <a:latin typeface="Helvetica" panose="020B0604020202020204" pitchFamily="34" charset="0"/>
                <a:cs typeface="Helvetica" panose="020B0604020202020204" pitchFamily="34" charset="0"/>
              </a:rPr>
              <a:t>) you can personalize and submit today.</a:t>
            </a:r>
            <a:r>
              <a:rPr lang="en-US"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a:t>
            </a:r>
            <a:endPar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endParaRPr>
          </a:p>
          <a:p>
            <a:pPr marL="0" lvl="1">
              <a:lnSpc>
                <a:spcPct val="114000"/>
              </a:lnSpc>
              <a:spcAft>
                <a:spcPts val="600"/>
              </a:spcAft>
            </a:pPr>
            <a:r>
              <a:rPr lang="x-none"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RESULTS New Advocate Orientation, </a:t>
            </a:r>
            <a:r>
              <a:rPr lang="en-US"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January 10, 16 and 29 at 1:00pm and </a:t>
            </a:r>
            <a:r>
              <a:rPr lang="x-none"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8:30 pm ET.</a:t>
            </a:r>
            <a:r>
              <a:rPr lang="x-none"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Get started </a:t>
            </a: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at: </a:t>
            </a:r>
            <a:r>
              <a:rPr lang="en-US" sz="2200" u="sng" dirty="0">
                <a:solidFill>
                  <a:srgbClr val="58585B"/>
                </a:solidFill>
                <a:latin typeface="Helvetica" panose="020B0604020202020204" pitchFamily="34" charset="0"/>
                <a:ea typeface="Arial Unicode MS" panose="020B0604020202020204" pitchFamily="34" charset="-128"/>
                <a:cs typeface="Helvetica" panose="020B0604020202020204" pitchFamily="34" charset="0"/>
                <a:hlinkClick r:id="rId4"/>
              </a:rPr>
              <a:t>https://results.salsalabs.org/volunteer/index.html</a:t>
            </a: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a:t>
            </a:r>
          </a:p>
          <a:p>
            <a:pPr marL="0" lvl="1">
              <a:lnSpc>
                <a:spcPct val="114000"/>
              </a:lnSpc>
              <a:spcAft>
                <a:spcPts val="600"/>
              </a:spcAft>
            </a:pPr>
            <a:r>
              <a:rPr lang="x-none"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RESULTS Action Network Community of Practice webinar, Wednesday, </a:t>
            </a:r>
            <a:r>
              <a:rPr lang="en-US"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January 9 </a:t>
            </a:r>
            <a:r>
              <a:rPr lang="x-none"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at 8:00pm ET.</a:t>
            </a:r>
            <a:r>
              <a:rPr lang="x-none"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To join, log in: </a:t>
            </a:r>
            <a:r>
              <a:rPr lang="x-none" sz="2200" u="sng" dirty="0">
                <a:solidFill>
                  <a:srgbClr val="58585B"/>
                </a:solidFill>
                <a:latin typeface="Helvetica" panose="020B0604020202020204" pitchFamily="34" charset="0"/>
                <a:ea typeface="Arial Unicode MS" panose="020B0604020202020204" pitchFamily="34" charset="-128"/>
                <a:cs typeface="Helvetica" panose="020B0604020202020204" pitchFamily="34" charset="0"/>
                <a:hlinkClick r:id="rId5"/>
              </a:rPr>
              <a:t>https://results.zoom.us/j/427674133</a:t>
            </a:r>
            <a:r>
              <a:rPr lang="x-none"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or dial in: 669-900-6833, Meeting ID: 427 674 133.</a:t>
            </a:r>
            <a:endPar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endParaRPr>
          </a:p>
          <a:p>
            <a:pPr marL="0" lvl="1">
              <a:lnSpc>
                <a:spcPct val="114000"/>
              </a:lnSpc>
              <a:spcAft>
                <a:spcPts val="600"/>
              </a:spcAft>
            </a:pPr>
            <a:r>
              <a:rPr lang="x-none"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U.S. Poverty Free Agents Calls, Tuesday, </a:t>
            </a:r>
            <a:r>
              <a:rPr lang="en-US"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January 15 </a:t>
            </a:r>
            <a:r>
              <a:rPr lang="x-none"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at 1:00 pm and 8:00 pm ET. </a:t>
            </a:r>
            <a:r>
              <a:rPr lang="x-none"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Join at: </a:t>
            </a:r>
            <a:r>
              <a:rPr lang="x-none" sz="2200" u="sng" dirty="0">
                <a:solidFill>
                  <a:srgbClr val="58585B"/>
                </a:solidFill>
                <a:latin typeface="Helvetica" panose="020B0604020202020204" pitchFamily="34" charset="0"/>
                <a:ea typeface="Arial Unicode MS" panose="020B0604020202020204" pitchFamily="34" charset="-128"/>
                <a:cs typeface="Helvetica" panose="020B0604020202020204" pitchFamily="34" charset="0"/>
                <a:hlinkClick r:id="rId6"/>
              </a:rPr>
              <a:t>https://results.zoom.us/j/324294681</a:t>
            </a:r>
            <a:r>
              <a:rPr lang="x-none"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or dial by phone at (929) 436-2866 or (669) 900-6833, Meeting ID: 324 294 681.</a:t>
            </a:r>
            <a:endPar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endParaRPr>
          </a:p>
          <a:p>
            <a:pPr marL="0" lvl="1">
              <a:lnSpc>
                <a:spcPct val="114000"/>
              </a:lnSpc>
              <a:spcAft>
                <a:spcPts val="600"/>
              </a:spcAft>
            </a:pPr>
            <a:endPar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endParaRPr>
          </a:p>
          <a:p>
            <a:pPr marL="0" lvl="1">
              <a:lnSpc>
                <a:spcPct val="114000"/>
              </a:lnSpc>
              <a:spcAft>
                <a:spcPts val="1200"/>
              </a:spcAft>
            </a:pPr>
            <a:endParaRPr lang="en-US" sz="2400" dirty="0">
              <a:solidFill>
                <a:srgbClr val="58585B"/>
              </a:solidFill>
              <a:latin typeface="Helvetica" panose="020B0604020202020204" pitchFamily="34" charset="0"/>
              <a:cs typeface="Helvetica" panose="020B0604020202020204" pitchFamily="34" charset="0"/>
            </a:endParaRPr>
          </a:p>
          <a:p>
            <a:pPr marL="0" lvl="1">
              <a:lnSpc>
                <a:spcPct val="114000"/>
              </a:lnSpc>
              <a:spcAft>
                <a:spcPts val="1200"/>
              </a:spcAft>
            </a:pPr>
            <a:endParaRPr lang="en-US" sz="2400" dirty="0">
              <a:solidFill>
                <a:srgbClr val="58585B"/>
              </a:solidFill>
              <a:latin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354015" y="134129"/>
            <a:ext cx="7211743" cy="550552"/>
          </a:xfrm>
        </p:spPr>
        <p:txBody>
          <a:bodyPr>
            <a:noAutofit/>
          </a:bodyPr>
          <a:lstStyle/>
          <a:p>
            <a:pPr algn="l">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Announcements</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18403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42</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4" name="Rectangle 13">
            <a:extLst>
              <a:ext uri="{FF2B5EF4-FFF2-40B4-BE49-F238E27FC236}">
                <a16:creationId xmlns:a16="http://schemas.microsoft.com/office/drawing/2014/main" id="{D23D727A-989A-4036-8BCE-84C10B521950}"/>
              </a:ext>
            </a:extLst>
          </p:cNvPr>
          <p:cNvSpPr/>
          <p:nvPr/>
        </p:nvSpPr>
        <p:spPr>
          <a:xfrm>
            <a:off x="354015" y="823802"/>
            <a:ext cx="8532811" cy="3459986"/>
          </a:xfrm>
          <a:prstGeom prst="rect">
            <a:avLst/>
          </a:prstGeom>
        </p:spPr>
        <p:txBody>
          <a:bodyPr wrap="square">
            <a:spAutoFit/>
          </a:bodyPr>
          <a:lstStyle/>
          <a:p>
            <a:pPr marL="342900" indent="-342900">
              <a:lnSpc>
                <a:spcPct val="115000"/>
              </a:lnSpc>
              <a:spcAft>
                <a:spcPts val="600"/>
              </a:spcAft>
              <a:buFont typeface="Symbol" panose="05050102010706020507" pitchFamily="18" charset="2"/>
              <a:buChar char=""/>
            </a:pPr>
            <a:r>
              <a:rPr lang="en-US" sz="2200" b="1" dirty="0">
                <a:solidFill>
                  <a:srgbClr val="58585B"/>
                </a:solidFill>
                <a:latin typeface="Helvetica" panose="020B0604020202020204" pitchFamily="34" charset="0"/>
                <a:cs typeface="Helvetica" panose="020B0604020202020204" pitchFamily="34" charset="0"/>
              </a:rPr>
              <a:t>Researching Your Member of Congress webinar, Thursday, January 24 at 9:00pm ET</a:t>
            </a:r>
            <a:r>
              <a:rPr lang="en-US" sz="2200" dirty="0">
                <a:solidFill>
                  <a:srgbClr val="58585B"/>
                </a:solidFill>
                <a:latin typeface="Helvetica" panose="020B0604020202020204" pitchFamily="34" charset="0"/>
                <a:cs typeface="Helvetica" panose="020B0604020202020204" pitchFamily="34" charset="0"/>
              </a:rPr>
              <a:t>. Join at </a:t>
            </a:r>
            <a:r>
              <a:rPr lang="en-US" sz="2200" u="sng" dirty="0">
                <a:solidFill>
                  <a:srgbClr val="58585B"/>
                </a:solidFill>
                <a:latin typeface="Helvetica" panose="020B0604020202020204" pitchFamily="34" charset="0"/>
                <a:cs typeface="Helvetica" panose="020B0604020202020204" pitchFamily="34" charset="0"/>
                <a:hlinkClick r:id="rId2"/>
              </a:rPr>
              <a:t>https://results.zoom.us/j/136610114</a:t>
            </a:r>
            <a:r>
              <a:rPr lang="en-US" sz="2200" dirty="0">
                <a:solidFill>
                  <a:srgbClr val="58585B"/>
                </a:solidFill>
                <a:latin typeface="Helvetica" panose="020B0604020202020204" pitchFamily="34" charset="0"/>
                <a:cs typeface="Helvetica" panose="020B0604020202020204" pitchFamily="34" charset="0"/>
              </a:rPr>
              <a:t> or call (669) 900-6833 or (929) 436-2866, meeting ID 136610114.</a:t>
            </a:r>
            <a:endPar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endParaRPr>
          </a:p>
          <a:p>
            <a:pPr marL="342900" marR="0" lvl="0" indent="-342900">
              <a:lnSpc>
                <a:spcPct val="115000"/>
              </a:lnSpc>
              <a:spcBef>
                <a:spcPts val="100"/>
              </a:spcBef>
              <a:spcAft>
                <a:spcPts val="600"/>
              </a:spcAft>
              <a:buFont typeface="Symbol" panose="05050102010706020507" pitchFamily="18" charset="2"/>
              <a:buChar char=""/>
            </a:pPr>
            <a:r>
              <a:rPr lang="en-US" sz="2200" b="1"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RESULTS International Conference</a:t>
            </a: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July 13-16, 2019. Learn more at </a:t>
            </a: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hlinkClick r:id="rId3"/>
              </a:rPr>
              <a:t>www.resultsconference.org</a:t>
            </a: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 </a:t>
            </a:r>
          </a:p>
          <a:p>
            <a:pPr marL="342900" marR="0" lvl="0" indent="-342900">
              <a:lnSpc>
                <a:spcPct val="115000"/>
              </a:lnSpc>
              <a:spcBef>
                <a:spcPts val="100"/>
              </a:spcBef>
              <a:spcAft>
                <a:spcPts val="600"/>
              </a:spcAft>
              <a:buFont typeface="Symbol" panose="05050102010706020507" pitchFamily="18" charset="2"/>
              <a:buChar char=""/>
            </a:pP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Find these and other events on our </a:t>
            </a:r>
            <a:r>
              <a:rPr lang="en-US" sz="2200" b="1" u="sng" dirty="0">
                <a:solidFill>
                  <a:srgbClr val="58585B"/>
                </a:solidFill>
                <a:latin typeface="Helvetica" panose="020B0604020202020204" pitchFamily="34" charset="0"/>
                <a:ea typeface="Arial Unicode MS" panose="020B0604020202020204" pitchFamily="34" charset="-128"/>
                <a:cs typeface="Helvetica" panose="020B0604020202020204" pitchFamily="34" charset="0"/>
                <a:hlinkClick r:id="rId4"/>
              </a:rPr>
              <a:t>Event Calendar</a:t>
            </a:r>
            <a:r>
              <a:rPr lang="en-US" sz="2200" dirty="0">
                <a:solidFill>
                  <a:srgbClr val="58585B"/>
                </a:solidFill>
                <a:latin typeface="Helvetica" panose="020B0604020202020204" pitchFamily="34" charset="0"/>
                <a:ea typeface="Arial Unicode MS" panose="020B0604020202020204" pitchFamily="34" charset="-128"/>
                <a:cs typeface="Helvetica" panose="020B0604020202020204" pitchFamily="34" charset="0"/>
              </a:rPr>
              <a:t>.</a:t>
            </a:r>
          </a:p>
          <a:p>
            <a:pPr marL="0" lvl="1">
              <a:lnSpc>
                <a:spcPct val="114000"/>
              </a:lnSpc>
              <a:spcAft>
                <a:spcPts val="1200"/>
              </a:spcAft>
            </a:pPr>
            <a:endParaRPr lang="en-US" sz="2400" dirty="0">
              <a:solidFill>
                <a:srgbClr val="58585B"/>
              </a:solidFill>
              <a:latin typeface="Helvetica" panose="020B0604020202020204" pitchFamily="34" charset="0"/>
              <a:cs typeface="Helvetica" panose="020B0604020202020204" pitchFamily="34" charset="0"/>
            </a:endParaRP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354015" y="134129"/>
            <a:ext cx="7211743" cy="550552"/>
          </a:xfrm>
        </p:spPr>
        <p:txBody>
          <a:bodyPr>
            <a:noAutofit/>
          </a:bodyPr>
          <a:lstStyle/>
          <a:p>
            <a:pPr algn="l">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Announcements</a:t>
            </a:r>
            <a:endParaRPr lang="en-US"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0122487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43</a:t>
            </a:fld>
            <a:endParaRPr lang="en-US" altLang="en-US" sz="1800" dirty="0"/>
          </a:p>
        </p:txBody>
      </p:sp>
      <p:sp>
        <p:nvSpPr>
          <p:cNvPr id="10" name="Rectangle 9">
            <a:extLst>
              <a:ext uri="{FF2B5EF4-FFF2-40B4-BE49-F238E27FC236}">
                <a16:creationId xmlns:a16="http://schemas.microsoft.com/office/drawing/2014/main" id="{D368DF2C-8812-44AF-B1F5-94977B4C8BBE}"/>
              </a:ext>
            </a:extLst>
          </p:cNvPr>
          <p:cNvSpPr/>
          <p:nvPr/>
        </p:nvSpPr>
        <p:spPr>
          <a:xfrm>
            <a:off x="457200" y="579053"/>
            <a:ext cx="8229600" cy="4830746"/>
          </a:xfrm>
          <a:prstGeom prst="rect">
            <a:avLst/>
          </a:prstGeom>
        </p:spPr>
        <p:txBody>
          <a:bodyPr wrap="square">
            <a:spAutoFit/>
          </a:bodyPr>
          <a:lstStyle/>
          <a:p>
            <a:pPr algn="ctr">
              <a:lnSpc>
                <a:spcPct val="114000"/>
              </a:lnSpc>
              <a:spcAft>
                <a:spcPts val="1200"/>
              </a:spcAft>
            </a:pPr>
            <a:r>
              <a:rPr lang="en-US" sz="3600" dirty="0">
                <a:solidFill>
                  <a:srgbClr val="58585B"/>
                </a:solidFill>
                <a:latin typeface="Helvetica" panose="020B0604020202020204" pitchFamily="34" charset="0"/>
                <a:cs typeface="Helvetica" panose="020B0604020202020204" pitchFamily="34" charset="0"/>
              </a:rPr>
              <a:t>Thank you for being on tonight’s webinar! </a:t>
            </a:r>
          </a:p>
          <a:p>
            <a:pPr algn="ctr">
              <a:lnSpc>
                <a:spcPct val="114000"/>
              </a:lnSpc>
            </a:pPr>
            <a:r>
              <a:rPr lang="en-US" sz="3200" dirty="0">
                <a:solidFill>
                  <a:srgbClr val="58585B"/>
                </a:solidFill>
                <a:latin typeface="Helvetica" panose="020B0604020202020204" pitchFamily="34" charset="0"/>
                <a:cs typeface="Helvetica" panose="020B0604020202020204" pitchFamily="34" charset="0"/>
              </a:rPr>
              <a:t>The next </a:t>
            </a:r>
            <a:r>
              <a:rPr lang="en-US" sz="3200" b="1" dirty="0">
                <a:solidFill>
                  <a:srgbClr val="58585B"/>
                </a:solidFill>
                <a:latin typeface="Helvetica" panose="020B0604020202020204" pitchFamily="34" charset="0"/>
                <a:cs typeface="Helvetica" panose="020B0604020202020204" pitchFamily="34" charset="0"/>
              </a:rPr>
              <a:t>U.S. Poverty National Webinar</a:t>
            </a:r>
            <a:r>
              <a:rPr lang="en-US" sz="3200" dirty="0">
                <a:solidFill>
                  <a:srgbClr val="58585B"/>
                </a:solidFill>
                <a:latin typeface="Helvetica" panose="020B0604020202020204" pitchFamily="34" charset="0"/>
                <a:cs typeface="Helvetica" panose="020B0604020202020204" pitchFamily="34" charset="0"/>
              </a:rPr>
              <a:t> is </a:t>
            </a:r>
          </a:p>
          <a:p>
            <a:pPr algn="ctr">
              <a:lnSpc>
                <a:spcPct val="114000"/>
              </a:lnSpc>
            </a:pPr>
            <a:r>
              <a:rPr lang="en-US" sz="3200" b="1" dirty="0">
                <a:solidFill>
                  <a:srgbClr val="B01F2D"/>
                </a:solidFill>
                <a:latin typeface="Helvetica" panose="020B0604020202020204" pitchFamily="34" charset="0"/>
                <a:cs typeface="Helvetica" panose="020B0604020202020204" pitchFamily="34" charset="0"/>
              </a:rPr>
              <a:t>Tuesday, February 5 at 8:00pm ET</a:t>
            </a:r>
            <a:r>
              <a:rPr lang="en-US" sz="3200" b="1" dirty="0">
                <a:solidFill>
                  <a:srgbClr val="58585B"/>
                </a:solidFill>
                <a:latin typeface="Helvetica" panose="020B0604020202020204" pitchFamily="34" charset="0"/>
                <a:cs typeface="Helvetica" panose="020B0604020202020204" pitchFamily="34" charset="0"/>
              </a:rPr>
              <a:t>. </a:t>
            </a:r>
          </a:p>
          <a:p>
            <a:pPr algn="ctr">
              <a:lnSpc>
                <a:spcPct val="114000"/>
              </a:lnSpc>
            </a:pPr>
            <a:endParaRPr lang="en-US" sz="3200" b="1" dirty="0">
              <a:solidFill>
                <a:srgbClr val="58585B"/>
              </a:solidFill>
              <a:latin typeface="Helvetica" panose="020B0604020202020204" pitchFamily="34" charset="0"/>
              <a:cs typeface="Helvetica" panose="020B0604020202020204" pitchFamily="34" charset="0"/>
            </a:endParaRPr>
          </a:p>
          <a:p>
            <a:pPr marL="0" lvl="1" algn="ctr">
              <a:lnSpc>
                <a:spcPct val="114000"/>
              </a:lnSpc>
            </a:pPr>
            <a:r>
              <a:rPr lang="en-US" sz="3200" dirty="0">
                <a:solidFill>
                  <a:srgbClr val="58585B"/>
                </a:solidFill>
                <a:latin typeface="Helvetica" panose="020B0604020202020204" pitchFamily="34" charset="0"/>
                <a:cs typeface="Helvetica" panose="020B0604020202020204" pitchFamily="34" charset="0"/>
              </a:rPr>
              <a:t>All RESULTS offices will be closed </a:t>
            </a:r>
          </a:p>
          <a:p>
            <a:pPr marL="0" lvl="1" algn="ctr">
              <a:lnSpc>
                <a:spcPct val="114000"/>
              </a:lnSpc>
              <a:spcAft>
                <a:spcPts val="1200"/>
              </a:spcAft>
            </a:pPr>
            <a:r>
              <a:rPr lang="en-US" sz="3200" dirty="0">
                <a:solidFill>
                  <a:srgbClr val="58585B"/>
                </a:solidFill>
                <a:latin typeface="Helvetica" panose="020B0604020202020204" pitchFamily="34" charset="0"/>
                <a:cs typeface="Helvetica" panose="020B0604020202020204" pitchFamily="34" charset="0"/>
              </a:rPr>
              <a:t>Monday, January 21 for the Martin Luther King, Jr. holiday.</a:t>
            </a:r>
          </a:p>
        </p:txBody>
      </p:sp>
      <p:sp>
        <p:nvSpPr>
          <p:cNvPr id="11" name="Rectangle 4">
            <a:extLst>
              <a:ext uri="{FF2B5EF4-FFF2-40B4-BE49-F238E27FC236}">
                <a16:creationId xmlns:a16="http://schemas.microsoft.com/office/drawing/2014/main" id="{77782E6E-A433-49F8-AAC4-0BB92C220321}"/>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Tree>
    <p:extLst>
      <p:ext uri="{BB962C8B-B14F-4D97-AF65-F5344CB8AC3E}">
        <p14:creationId xmlns:p14="http://schemas.microsoft.com/office/powerpoint/2010/main" val="38550655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38150" y="15426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44</a:t>
            </a:fld>
            <a:endParaRPr lang="en-US" altLang="en-US" sz="1800" dirty="0"/>
          </a:p>
        </p:txBody>
      </p:sp>
      <p:sp>
        <p:nvSpPr>
          <p:cNvPr id="10" name="Rectangle 9">
            <a:extLst>
              <a:ext uri="{FF2B5EF4-FFF2-40B4-BE49-F238E27FC236}">
                <a16:creationId xmlns:a16="http://schemas.microsoft.com/office/drawing/2014/main" id="{D368DF2C-8812-44AF-B1F5-94977B4C8BBE}"/>
              </a:ext>
            </a:extLst>
          </p:cNvPr>
          <p:cNvSpPr/>
          <p:nvPr/>
        </p:nvSpPr>
        <p:spPr>
          <a:xfrm>
            <a:off x="232036" y="209836"/>
            <a:ext cx="8679928" cy="1754776"/>
          </a:xfrm>
          <a:prstGeom prst="rect">
            <a:avLst/>
          </a:prstGeom>
        </p:spPr>
        <p:txBody>
          <a:bodyPr wrap="square">
            <a:spAutoFit/>
          </a:bodyPr>
          <a:lstStyle/>
          <a:p>
            <a:pPr algn="ctr">
              <a:lnSpc>
                <a:spcPct val="114000"/>
              </a:lnSpc>
            </a:pPr>
            <a:r>
              <a:rPr lang="en-US" sz="3200" b="1" dirty="0">
                <a:solidFill>
                  <a:srgbClr val="B01F2D"/>
                </a:solidFill>
                <a:latin typeface="Helvetica" panose="020B0604020202020204" pitchFamily="34" charset="0"/>
                <a:cs typeface="Helvetica" panose="020B0604020202020204" pitchFamily="34" charset="0"/>
              </a:rPr>
              <a:t>FINAL ACTION</a:t>
            </a:r>
          </a:p>
          <a:p>
            <a:pPr algn="ctr">
              <a:lnSpc>
                <a:spcPct val="114000"/>
              </a:lnSpc>
              <a:spcAft>
                <a:spcPts val="1200"/>
              </a:spcAft>
            </a:pPr>
            <a:r>
              <a:rPr lang="en-US" sz="3200" b="1" dirty="0">
                <a:solidFill>
                  <a:srgbClr val="B01F2D"/>
                </a:solidFill>
                <a:latin typeface="Helvetica" panose="020B0604020202020204" pitchFamily="34" charset="0"/>
                <a:cs typeface="Helvetica" panose="020B0604020202020204" pitchFamily="34" charset="0"/>
              </a:rPr>
              <a:t>Set Your Leadership and Planning Meeting</a:t>
            </a:r>
          </a:p>
          <a:p>
            <a:pPr algn="ctr">
              <a:lnSpc>
                <a:spcPct val="114000"/>
              </a:lnSpc>
            </a:pPr>
            <a:endParaRPr lang="en-US" sz="2400" b="1" dirty="0">
              <a:solidFill>
                <a:srgbClr val="58585B"/>
              </a:solidFill>
              <a:latin typeface="Helvetica" panose="020B0604020202020204" pitchFamily="34" charset="0"/>
              <a:cs typeface="Helvetica" panose="020B0604020202020204" pitchFamily="34" charset="0"/>
            </a:endParaRPr>
          </a:p>
        </p:txBody>
      </p:sp>
      <p:sp>
        <p:nvSpPr>
          <p:cNvPr id="11" name="Rectangle 4">
            <a:extLst>
              <a:ext uri="{FF2B5EF4-FFF2-40B4-BE49-F238E27FC236}">
                <a16:creationId xmlns:a16="http://schemas.microsoft.com/office/drawing/2014/main" id="{77782E6E-A433-49F8-AAC4-0BB92C220321}"/>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2" name="TextBox 1">
            <a:extLst>
              <a:ext uri="{FF2B5EF4-FFF2-40B4-BE49-F238E27FC236}">
                <a16:creationId xmlns:a16="http://schemas.microsoft.com/office/drawing/2014/main" id="{613361F8-07CE-4502-8FE9-0A6C8C831945}"/>
              </a:ext>
            </a:extLst>
          </p:cNvPr>
          <p:cNvSpPr txBox="1"/>
          <p:nvPr/>
        </p:nvSpPr>
        <p:spPr>
          <a:xfrm>
            <a:off x="447675" y="1507098"/>
            <a:ext cx="8248650" cy="4154022"/>
          </a:xfrm>
          <a:prstGeom prst="rect">
            <a:avLst/>
          </a:prstGeom>
          <a:noFill/>
        </p:spPr>
        <p:txBody>
          <a:bodyPr wrap="square" rtlCol="0">
            <a:spAutoFit/>
          </a:bodyPr>
          <a:lstStyle/>
          <a:p>
            <a:pPr lvl="0" algn="ctr">
              <a:lnSpc>
                <a:spcPct val="114000"/>
              </a:lnSpc>
              <a:spcAft>
                <a:spcPts val="1200"/>
              </a:spcAft>
            </a:pPr>
            <a:r>
              <a:rPr lang="en-US" sz="2400" dirty="0">
                <a:solidFill>
                  <a:srgbClr val="58585B"/>
                </a:solidFill>
                <a:latin typeface="Helvetica" panose="020B0604020202020204" pitchFamily="34" charset="0"/>
                <a:cs typeface="Helvetica" panose="020B0604020202020204" pitchFamily="34" charset="0"/>
              </a:rPr>
              <a:t>Send an e-mail to your group members TONIGHT about when you will gather this month to do your 2019 leadership and planning meeting.</a:t>
            </a:r>
          </a:p>
          <a:p>
            <a:pPr lvl="0" algn="ctr">
              <a:lnSpc>
                <a:spcPct val="114000"/>
              </a:lnSpc>
              <a:spcAft>
                <a:spcPts val="1200"/>
              </a:spcAft>
            </a:pPr>
            <a:r>
              <a:rPr lang="en-US" sz="2400" dirty="0">
                <a:solidFill>
                  <a:srgbClr val="58585B"/>
                </a:solidFill>
                <a:latin typeface="Helvetica" panose="020B0604020202020204" pitchFamily="34" charset="0"/>
                <a:cs typeface="Helvetica" panose="020B0604020202020204" pitchFamily="34" charset="0"/>
              </a:rPr>
              <a:t>Urge each person to think about what role they want to play in your group this year and be prepared to discuss and assign roles at the meeting.</a:t>
            </a:r>
          </a:p>
          <a:p>
            <a:pPr lvl="0" algn="ctr">
              <a:lnSpc>
                <a:spcPct val="114000"/>
              </a:lnSpc>
              <a:spcAft>
                <a:spcPts val="1200"/>
              </a:spcAft>
            </a:pPr>
            <a:r>
              <a:rPr lang="en-US" sz="2400" dirty="0">
                <a:solidFill>
                  <a:srgbClr val="58585B"/>
                </a:solidFill>
                <a:latin typeface="Helvetica" panose="020B0604020202020204" pitchFamily="34" charset="0"/>
                <a:cs typeface="Helvetica" panose="020B0604020202020204" pitchFamily="34" charset="0"/>
              </a:rPr>
              <a:t>Find all the planning resources at: </a:t>
            </a:r>
            <a:r>
              <a:rPr lang="en-US" sz="2400" dirty="0">
                <a:solidFill>
                  <a:srgbClr val="58585B"/>
                </a:solidFill>
                <a:latin typeface="Helvetica" panose="020B0604020202020204" pitchFamily="34" charset="0"/>
                <a:cs typeface="Helvetica" panose="020B0604020202020204" pitchFamily="34" charset="0"/>
                <a:hlinkClick r:id="rId2"/>
              </a:rPr>
              <a:t>https://results.org/volunteers/outreach-planning/</a:t>
            </a:r>
            <a:r>
              <a:rPr lang="en-US" sz="2400" dirty="0">
                <a:solidFill>
                  <a:srgbClr val="58585B"/>
                </a:solidFill>
                <a:latin typeface="Helvetica" panose="020B0604020202020204" pitchFamily="34" charset="0"/>
                <a:cs typeface="Helvetica" panose="020B0604020202020204" pitchFamily="34" charset="0"/>
              </a:rPr>
              <a:t> and contact </a:t>
            </a:r>
            <a:r>
              <a:rPr lang="en-US" sz="2400" dirty="0">
                <a:solidFill>
                  <a:srgbClr val="58585B"/>
                </a:solidFill>
                <a:latin typeface="Helvetica" panose="020B0604020202020204" pitchFamily="34" charset="0"/>
                <a:cs typeface="Helvetica" panose="020B0604020202020204" pitchFamily="34" charset="0"/>
                <a:hlinkClick r:id="rId3"/>
              </a:rPr>
              <a:t>Jos Linn </a:t>
            </a:r>
            <a:r>
              <a:rPr lang="en-US" sz="2400" dirty="0">
                <a:solidFill>
                  <a:srgbClr val="58585B"/>
                </a:solidFill>
                <a:latin typeface="Helvetica" panose="020B0604020202020204" pitchFamily="34" charset="0"/>
                <a:cs typeface="Helvetica" panose="020B0604020202020204" pitchFamily="34" charset="0"/>
              </a:rPr>
              <a:t>with questions.</a:t>
            </a:r>
          </a:p>
        </p:txBody>
      </p:sp>
    </p:spTree>
    <p:extLst>
      <p:ext uri="{BB962C8B-B14F-4D97-AF65-F5344CB8AC3E}">
        <p14:creationId xmlns:p14="http://schemas.microsoft.com/office/powerpoint/2010/main" val="3556240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45</a:t>
            </a:fld>
            <a:endParaRPr lang="en-US" altLang="en-US" sz="1800" dirty="0"/>
          </a:p>
        </p:txBody>
      </p:sp>
      <p:sp>
        <p:nvSpPr>
          <p:cNvPr id="11" name="Rectangle 4">
            <a:extLst>
              <a:ext uri="{FF2B5EF4-FFF2-40B4-BE49-F238E27FC236}">
                <a16:creationId xmlns:a16="http://schemas.microsoft.com/office/drawing/2014/main" id="{77782E6E-A433-49F8-AAC4-0BB92C220321}"/>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pic>
        <p:nvPicPr>
          <p:cNvPr id="1026" name="Picture 2" descr="No photo description available.">
            <a:extLst>
              <a:ext uri="{FF2B5EF4-FFF2-40B4-BE49-F238E27FC236}">
                <a16:creationId xmlns:a16="http://schemas.microsoft.com/office/drawing/2014/main" id="{33972103-21FB-4F60-A55D-257851019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302457"/>
            <a:ext cx="5657849" cy="56578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7191E8-A3D9-48A2-87B7-A938F149221C}"/>
              </a:ext>
            </a:extLst>
          </p:cNvPr>
          <p:cNvSpPr txBox="1"/>
          <p:nvPr/>
        </p:nvSpPr>
        <p:spPr>
          <a:xfrm>
            <a:off x="312738" y="1584804"/>
            <a:ext cx="2667000" cy="3093154"/>
          </a:xfrm>
          <a:prstGeom prst="rect">
            <a:avLst/>
          </a:prstGeom>
          <a:noFill/>
        </p:spPr>
        <p:txBody>
          <a:bodyPr wrap="square" rtlCol="0">
            <a:spAutoFit/>
          </a:bodyPr>
          <a:lstStyle/>
          <a:p>
            <a:pPr algn="ctr"/>
            <a:r>
              <a:rPr lang="en-US" sz="6500" dirty="0">
                <a:solidFill>
                  <a:srgbClr val="B01F2D"/>
                </a:solidFill>
                <a:latin typeface="Comic Sans MS" panose="030F0702030302020204" pitchFamily="66" charset="0"/>
              </a:rPr>
              <a:t>Happy New Year!</a:t>
            </a:r>
          </a:p>
        </p:txBody>
      </p:sp>
    </p:spTree>
    <p:extLst>
      <p:ext uri="{BB962C8B-B14F-4D97-AF65-F5344CB8AC3E}">
        <p14:creationId xmlns:p14="http://schemas.microsoft.com/office/powerpoint/2010/main" val="255512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5</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5" name="Title 1">
            <a:extLst>
              <a:ext uri="{FF2B5EF4-FFF2-40B4-BE49-F238E27FC236}">
                <a16:creationId xmlns:a16="http://schemas.microsoft.com/office/drawing/2014/main" id="{F07F1275-3F3D-4588-B59D-4E64C9E8701C}"/>
              </a:ext>
            </a:extLst>
          </p:cNvPr>
          <p:cNvSpPr>
            <a:spLocks noGrp="1"/>
          </p:cNvSpPr>
          <p:nvPr>
            <p:ph type="title"/>
          </p:nvPr>
        </p:nvSpPr>
        <p:spPr>
          <a:xfrm>
            <a:off x="280117" y="180975"/>
            <a:ext cx="8583763" cy="508450"/>
          </a:xfrm>
        </p:spPr>
        <p:txBody>
          <a:bodyPr>
            <a:noAutofit/>
          </a:bodyPr>
          <a:lstStyle/>
          <a:p>
            <a:pPr>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a:solidFill>
                  <a:srgbClr val="C00000"/>
                </a:solidFill>
                <a:latin typeface="Helvetica" panose="020B0604020202020204" pitchFamily="34" charset="0"/>
                <a:ea typeface="ＭＳ Ｐゴシック" charset="0"/>
                <a:cs typeface="Helvetica" panose="020B0604020202020204" pitchFamily="34" charset="0"/>
              </a:rPr>
              <a:t>Congratulations on an amazing 2018!</a:t>
            </a:r>
            <a:br>
              <a:rPr lang="en-US" sz="2800" b="1" dirty="0">
                <a:solidFill>
                  <a:srgbClr val="C00000"/>
                </a:solidFill>
                <a:latin typeface="Helvetica" panose="020B0604020202020204" pitchFamily="34" charset="0"/>
                <a:ea typeface="ＭＳ Ｐゴシック" charset="0"/>
                <a:cs typeface="Helvetica" panose="020B0604020202020204" pitchFamily="34" charset="0"/>
              </a:rPr>
            </a:br>
            <a:endParaRPr lang="en-US" sz="1500" dirty="0">
              <a:latin typeface="Helvetica" panose="020B0604020202020204" pitchFamily="34" charset="0"/>
              <a:cs typeface="Helvetica" panose="020B0604020202020204" pitchFamily="34" charset="0"/>
            </a:endParaRPr>
          </a:p>
        </p:txBody>
      </p:sp>
      <p:pic>
        <p:nvPicPr>
          <p:cNvPr id="3074" name="Picture 2" descr="No photo description available.">
            <a:extLst>
              <a:ext uri="{FF2B5EF4-FFF2-40B4-BE49-F238E27FC236}">
                <a16:creationId xmlns:a16="http://schemas.microsoft.com/office/drawing/2014/main" id="{C1713211-18D4-4FFF-BCA3-4953AA51D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4" y="748507"/>
            <a:ext cx="523875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44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8050" y="6705600"/>
            <a:ext cx="184731" cy="369332"/>
          </a:xfrm>
          <a:prstGeom prst="rect">
            <a:avLst/>
          </a:prstGeom>
          <a:noFill/>
        </p:spPr>
        <p:txBody>
          <a:bodyPr wrap="none" rtlCol="0">
            <a:spAutoFit/>
          </a:bodyPr>
          <a:lstStyle/>
          <a:p>
            <a:endParaRPr lang="en-US" dirty="0"/>
          </a:p>
        </p:txBody>
      </p:sp>
      <p:sp>
        <p:nvSpPr>
          <p:cNvPr id="8" name="Title 1"/>
          <p:cNvSpPr txBox="1">
            <a:spLocks/>
          </p:cNvSpPr>
          <p:nvPr/>
        </p:nvSpPr>
        <p:spPr>
          <a:xfrm>
            <a:off x="457200" y="1293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spcBef>
                <a:spcPts val="600"/>
              </a:spcBef>
            </a:pPr>
            <a:endParaRPr lang="en-US" altLang="en-US" sz="2400" b="1" dirty="0">
              <a:solidFill>
                <a:srgbClr val="C00000"/>
              </a:solidFill>
              <a:latin typeface="Helvetica" panose="020B0604020202020204" pitchFamily="34" charset="0"/>
              <a:cs typeface="Helvetica" panose="020B0604020202020204" pitchFamily="34" charset="0"/>
            </a:endParaRPr>
          </a:p>
        </p:txBody>
      </p:sp>
      <p:sp>
        <p:nvSpPr>
          <p:cNvPr id="13" name="Rectangle 6">
            <a:extLst>
              <a:ext uri="{FF2B5EF4-FFF2-40B4-BE49-F238E27FC236}">
                <a16:creationId xmlns:a16="http://schemas.microsoft.com/office/drawing/2014/main" id="{C9976D93-B021-46E3-BB2B-E75C19F96350}"/>
              </a:ext>
            </a:extLst>
          </p:cNvPr>
          <p:cNvSpPr>
            <a:spLocks noChangeArrowheads="1"/>
          </p:cNvSpPr>
          <p:nvPr/>
        </p:nvSpPr>
        <p:spPr bwMode="auto">
          <a:xfrm>
            <a:off x="0" y="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MS PGothic" panose="020B0600070205080204" pitchFamily="34" charset="-128"/>
              </a:defRPr>
            </a:lvl9pPr>
          </a:lstStyle>
          <a:p>
            <a:pPr eaLnBrk="1" hangingPunct="1">
              <a:spcBef>
                <a:spcPct val="0"/>
              </a:spcBef>
              <a:buFontTx/>
              <a:buNone/>
            </a:pPr>
            <a:fld id="{6A2CB41E-0623-41D4-9980-497FBB849381}" type="slidenum">
              <a:rPr lang="en-US" altLang="en-US" sz="1800"/>
              <a:pPr eaLnBrk="1" hangingPunct="1">
                <a:spcBef>
                  <a:spcPct val="0"/>
                </a:spcBef>
                <a:buFontTx/>
                <a:buNone/>
              </a:pPr>
              <a:t>6</a:t>
            </a:fld>
            <a:endParaRPr lang="en-US" altLang="en-US" sz="1800" dirty="0"/>
          </a:p>
        </p:txBody>
      </p:sp>
      <p:sp>
        <p:nvSpPr>
          <p:cNvPr id="10" name="Rectangle 4">
            <a:extLst>
              <a:ext uri="{FF2B5EF4-FFF2-40B4-BE49-F238E27FC236}">
                <a16:creationId xmlns:a16="http://schemas.microsoft.com/office/drawing/2014/main" id="{E1C4B3FD-AEBF-4381-A82A-72029D9E8EB3}"/>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16" name="Title 1">
            <a:extLst>
              <a:ext uri="{FF2B5EF4-FFF2-40B4-BE49-F238E27FC236}">
                <a16:creationId xmlns:a16="http://schemas.microsoft.com/office/drawing/2014/main" id="{0E16956A-D0F7-4A64-8413-99C365F11660}"/>
              </a:ext>
            </a:extLst>
          </p:cNvPr>
          <p:cNvSpPr>
            <a:spLocks noGrp="1"/>
          </p:cNvSpPr>
          <p:nvPr>
            <p:ph type="title"/>
          </p:nvPr>
        </p:nvSpPr>
        <p:spPr>
          <a:xfrm>
            <a:off x="312738" y="344399"/>
            <a:ext cx="8583763" cy="550552"/>
          </a:xfrm>
        </p:spPr>
        <p:txBody>
          <a:bodyPr>
            <a:noAutofit/>
          </a:bodyPr>
          <a:lstStyle/>
          <a:p>
            <a:pPr>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a:solidFill>
                  <a:srgbClr val="58585B"/>
                </a:solidFill>
                <a:latin typeface="Helvetica" panose="020B0604020202020204" pitchFamily="34" charset="0"/>
                <a:ea typeface="ＭＳ Ｐゴシック" charset="0"/>
                <a:cs typeface="Helvetica" panose="020B0604020202020204" pitchFamily="34" charset="0"/>
              </a:rPr>
              <a:t>You Made a Difference!</a:t>
            </a:r>
            <a:br>
              <a:rPr lang="en-US" sz="3200" b="1" dirty="0">
                <a:solidFill>
                  <a:srgbClr val="C00000"/>
                </a:solidFill>
                <a:latin typeface="Helvetica" panose="020B0604020202020204" pitchFamily="34" charset="0"/>
                <a:ea typeface="ＭＳ Ｐゴシック" charset="0"/>
                <a:cs typeface="Helvetica" panose="020B0604020202020204" pitchFamily="34" charset="0"/>
              </a:rPr>
            </a:br>
            <a:endParaRPr lang="en-US" sz="3200" dirty="0">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57F0DA9C-37A3-4779-8BA2-F51A83B58153}"/>
              </a:ext>
            </a:extLst>
          </p:cNvPr>
          <p:cNvSpPr txBox="1"/>
          <p:nvPr/>
        </p:nvSpPr>
        <p:spPr>
          <a:xfrm>
            <a:off x="457200" y="3543733"/>
            <a:ext cx="8439301" cy="2707408"/>
          </a:xfrm>
          <a:prstGeom prst="rect">
            <a:avLst/>
          </a:prstGeom>
          <a:noFill/>
        </p:spPr>
        <p:txBody>
          <a:bodyPr wrap="square" rtlCol="0">
            <a:spAutoFit/>
          </a:bodyPr>
          <a:lstStyle/>
          <a:p>
            <a:endParaRPr lang="en-US" dirty="0">
              <a:solidFill>
                <a:srgbClr val="58585B"/>
              </a:solidFill>
              <a:latin typeface="Helvetica" panose="020B0604020202020204" pitchFamily="34" charset="0"/>
              <a:cs typeface="Helvetica" panose="020B0604020202020204" pitchFamily="34" charset="0"/>
            </a:endParaRPr>
          </a:p>
          <a:p>
            <a:pPr>
              <a:lnSpc>
                <a:spcPct val="114000"/>
              </a:lnSpc>
              <a:spcAft>
                <a:spcPts val="600"/>
              </a:spcAft>
            </a:pPr>
            <a:endParaRPr lang="en-US" dirty="0">
              <a:solidFill>
                <a:srgbClr val="58585B"/>
              </a:solidFill>
              <a:latin typeface="Helvetica" panose="020B0604020202020204" pitchFamily="34" charset="0"/>
              <a:cs typeface="Helvetica" panose="020B0604020202020204" pitchFamily="34" charset="0"/>
            </a:endParaRPr>
          </a:p>
          <a:p>
            <a:pPr>
              <a:lnSpc>
                <a:spcPct val="114000"/>
              </a:lnSpc>
              <a:spcAft>
                <a:spcPts val="600"/>
              </a:spcAft>
            </a:pPr>
            <a:r>
              <a:rPr lang="en-US" dirty="0">
                <a:solidFill>
                  <a:srgbClr val="58585B"/>
                </a:solidFill>
                <a:latin typeface="Helvetica" panose="020B0604020202020204" pitchFamily="34" charset="0"/>
                <a:cs typeface="Helvetica" panose="020B0604020202020204" pitchFamily="34" charset="0"/>
              </a:rPr>
              <a:t>RESULTS advocates spent much of 2018 </a:t>
            </a:r>
            <a:r>
              <a:rPr lang="en-US" b="1" dirty="0">
                <a:solidFill>
                  <a:srgbClr val="58585B"/>
                </a:solidFill>
                <a:latin typeface="Helvetica" panose="020B0604020202020204" pitchFamily="34" charset="0"/>
                <a:cs typeface="Helvetica" panose="020B0604020202020204" pitchFamily="34" charset="0"/>
              </a:rPr>
              <a:t>pushing back against proposed harmful cuts to SNAP </a:t>
            </a:r>
            <a:r>
              <a:rPr lang="en-US" dirty="0">
                <a:solidFill>
                  <a:srgbClr val="58585B"/>
                </a:solidFill>
                <a:latin typeface="Helvetica" panose="020B0604020202020204" pitchFamily="34" charset="0"/>
                <a:cs typeface="Helvetica" panose="020B0604020202020204" pitchFamily="34" charset="0"/>
              </a:rPr>
              <a:t>(formerly known as food stamps). Volunteers made calls, wrote letters, and published more than 260 pieces of media. Their hard work paid off: in December 2018, Congress passed a bipartisan farm bill that protects SNAP.</a:t>
            </a:r>
          </a:p>
          <a:p>
            <a:pPr>
              <a:lnSpc>
                <a:spcPct val="114000"/>
              </a:lnSpc>
              <a:spcAft>
                <a:spcPts val="600"/>
              </a:spcAft>
            </a:pPr>
            <a:endParaRPr lang="en-US" dirty="0">
              <a:solidFill>
                <a:srgbClr val="58585B"/>
              </a:solidFill>
              <a:latin typeface="Helvetica" panose="020B0604020202020204" pitchFamily="34" charset="0"/>
              <a:cs typeface="Helvetica" panose="020B0604020202020204" pitchFamily="34" charset="0"/>
            </a:endParaRPr>
          </a:p>
        </p:txBody>
      </p:sp>
      <p:sp>
        <p:nvSpPr>
          <p:cNvPr id="4" name="Oval 3">
            <a:extLst>
              <a:ext uri="{FF2B5EF4-FFF2-40B4-BE49-F238E27FC236}">
                <a16:creationId xmlns:a16="http://schemas.microsoft.com/office/drawing/2014/main" id="{4E38EBF4-AC2A-43C2-8CCA-8565DA642E89}"/>
              </a:ext>
            </a:extLst>
          </p:cNvPr>
          <p:cNvSpPr/>
          <p:nvPr/>
        </p:nvSpPr>
        <p:spPr>
          <a:xfrm>
            <a:off x="2938462" y="757676"/>
            <a:ext cx="3267075" cy="3299974"/>
          </a:xfrm>
          <a:prstGeom prst="ellipse">
            <a:avLst/>
          </a:prstGeom>
          <a:noFill/>
          <a:ln w="127000">
            <a:solidFill>
              <a:srgbClr val="FF0000">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13267B1-4AB3-48EF-9C4F-17245B662AC2}"/>
              </a:ext>
            </a:extLst>
          </p:cNvPr>
          <p:cNvSpPr txBox="1"/>
          <p:nvPr/>
        </p:nvSpPr>
        <p:spPr>
          <a:xfrm>
            <a:off x="3247306" y="1582769"/>
            <a:ext cx="2714625" cy="1754326"/>
          </a:xfrm>
          <a:prstGeom prst="rect">
            <a:avLst/>
          </a:prstGeom>
          <a:noFill/>
        </p:spPr>
        <p:txBody>
          <a:bodyPr wrap="square" rtlCol="0">
            <a:spAutoFit/>
          </a:bodyPr>
          <a:lstStyle/>
          <a:p>
            <a:pPr algn="ctr"/>
            <a:r>
              <a:rPr lang="en-US" sz="3600" dirty="0">
                <a:solidFill>
                  <a:srgbClr val="58585B"/>
                </a:solidFill>
                <a:latin typeface="Helvetica" panose="020B0604020202020204" pitchFamily="34" charset="0"/>
                <a:cs typeface="Helvetica" panose="020B0604020202020204" pitchFamily="34" charset="0"/>
              </a:rPr>
              <a:t>SNAP cuts in the 2018 Farm Bill</a:t>
            </a:r>
          </a:p>
        </p:txBody>
      </p:sp>
      <p:cxnSp>
        <p:nvCxnSpPr>
          <p:cNvPr id="7" name="Straight Connector 6">
            <a:extLst>
              <a:ext uri="{FF2B5EF4-FFF2-40B4-BE49-F238E27FC236}">
                <a16:creationId xmlns:a16="http://schemas.microsoft.com/office/drawing/2014/main" id="{8E9300DF-131A-435C-A60C-C34E161B8348}"/>
              </a:ext>
            </a:extLst>
          </p:cNvPr>
          <p:cNvCxnSpPr>
            <a:endCxn id="4" idx="3"/>
          </p:cNvCxnSpPr>
          <p:nvPr/>
        </p:nvCxnSpPr>
        <p:spPr>
          <a:xfrm flipH="1">
            <a:off x="3416914" y="1350242"/>
            <a:ext cx="2393336" cy="2224138"/>
          </a:xfrm>
          <a:prstGeom prst="line">
            <a:avLst/>
          </a:prstGeom>
          <a:ln w="127000">
            <a:solidFill>
              <a:srgbClr val="FF0000">
                <a:alpha val="75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39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229600" cy="614362"/>
          </a:xfrm>
        </p:spPr>
        <p:txBody>
          <a:bodyPr>
            <a:normAutofit/>
          </a:bodyPr>
          <a:lstStyle/>
          <a:p>
            <a:r>
              <a:rPr lang="en-US" sz="2800" b="1" dirty="0">
                <a:solidFill>
                  <a:srgbClr val="B01F2D"/>
                </a:solidFill>
              </a:rPr>
              <a:t>RESULTS Values Statement</a:t>
            </a:r>
          </a:p>
        </p:txBody>
      </p:sp>
      <p:sp>
        <p:nvSpPr>
          <p:cNvPr id="3" name="Content Placeholder 2"/>
          <p:cNvSpPr>
            <a:spLocks noGrp="1"/>
          </p:cNvSpPr>
          <p:nvPr>
            <p:ph idx="1"/>
          </p:nvPr>
        </p:nvSpPr>
        <p:spPr>
          <a:xfrm>
            <a:off x="152400" y="873125"/>
            <a:ext cx="8839200" cy="5003800"/>
          </a:xfrm>
        </p:spPr>
        <p:txBody>
          <a:bodyPr>
            <a:noAutofit/>
          </a:bodyPr>
          <a:lstStyle/>
          <a:p>
            <a:pPr marL="0" indent="0">
              <a:lnSpc>
                <a:spcPct val="114000"/>
              </a:lnSpc>
              <a:spcBef>
                <a:spcPts val="0"/>
              </a:spcBef>
              <a:spcAft>
                <a:spcPts val="600"/>
              </a:spcAft>
              <a:buNone/>
            </a:pPr>
            <a:r>
              <a:rPr lang="en-US" sz="1800" i="1" dirty="0"/>
              <a:t>RESULTS is a movement of passionate, committed everyday people. Together we use our voices to influence political decisions that will bring an end to poverty. Poverty cannot end as long as oppression exists. We commit to opposing all forms of oppression, including racism, classism, colonialism, white saviorism, sexism, homophobia, transphobia, ableism, xenophobia, and religious discrimination. </a:t>
            </a:r>
          </a:p>
          <a:p>
            <a:pPr marL="0" indent="0">
              <a:lnSpc>
                <a:spcPct val="114000"/>
              </a:lnSpc>
              <a:spcBef>
                <a:spcPts val="0"/>
              </a:spcBef>
              <a:spcAft>
                <a:spcPts val="600"/>
              </a:spcAft>
              <a:buNone/>
            </a:pPr>
            <a:r>
              <a:rPr lang="en-US" sz="1800" i="1" dirty="0"/>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marL="0" indent="0">
              <a:lnSpc>
                <a:spcPct val="114000"/>
              </a:lnSpc>
              <a:spcBef>
                <a:spcPts val="0"/>
              </a:spcBef>
              <a:spcAft>
                <a:spcPts val="600"/>
              </a:spcAft>
              <a:buNone/>
            </a:pPr>
            <a:r>
              <a:rPr lang="en-US" sz="1800" i="1" dirty="0"/>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a:p>
            <a:pPr marL="0" indent="0">
              <a:lnSpc>
                <a:spcPct val="114000"/>
              </a:lnSpc>
              <a:spcBef>
                <a:spcPts val="0"/>
              </a:spcBef>
              <a:spcAft>
                <a:spcPts val="600"/>
              </a:spcAft>
              <a:buNone/>
            </a:pPr>
            <a:r>
              <a:rPr lang="en-US" sz="1800" i="1" dirty="0"/>
              <a:t>There are no saviors — only partners, advocates, and allies. I agree to help make the RESULTS movement a respectful, inclusive space.</a:t>
            </a:r>
          </a:p>
        </p:txBody>
      </p:sp>
      <p:sp>
        <p:nvSpPr>
          <p:cNvPr id="4" name="Rectangle 4">
            <a:extLst>
              <a:ext uri="{FF2B5EF4-FFF2-40B4-BE49-F238E27FC236}">
                <a16:creationId xmlns:a16="http://schemas.microsoft.com/office/drawing/2014/main" id="{26547D0D-0FBE-44EF-A4A6-AB1B0D116FFB}"/>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Tree>
    <p:extLst>
      <p:ext uri="{BB962C8B-B14F-4D97-AF65-F5344CB8AC3E}">
        <p14:creationId xmlns:p14="http://schemas.microsoft.com/office/powerpoint/2010/main" val="259968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643" y="67360"/>
            <a:ext cx="7010399" cy="819150"/>
          </a:xfrm>
        </p:spPr>
        <p:txBody>
          <a:bodyPr>
            <a:noAutofit/>
          </a:bodyPr>
          <a:lstStyle/>
          <a:p>
            <a:pPr algn="l">
              <a:spcBef>
                <a:spcPts val="600"/>
              </a:spcBef>
              <a:spcAft>
                <a:spcPts val="1200"/>
              </a:spcAft>
            </a:pPr>
            <a:r>
              <a:rPr lang="en-US" altLang="en-US" sz="2400" b="1" dirty="0">
                <a:solidFill>
                  <a:srgbClr val="C00000"/>
                </a:solidFill>
                <a:latin typeface="Helvetica" panose="020B0604020202020204" pitchFamily="34" charset="0"/>
                <a:cs typeface="Helvetica" panose="020B0604020202020204" pitchFamily="34" charset="0"/>
              </a:rPr>
              <a:t>2019 U.S. Poverty Campaign Priorities</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4"/>
          <p:cNvSpPr>
            <a:spLocks noChangeArrowheads="1"/>
          </p:cNvSpPr>
          <p:nvPr/>
        </p:nvSpPr>
        <p:spPr bwMode="auto">
          <a:xfrm>
            <a:off x="0" y="6353429"/>
            <a:ext cx="5043277" cy="30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
        <p:nvSpPr>
          <p:cNvPr id="9" name="Slide Number Placeholder 6">
            <a:extLst>
              <a:ext uri="{FF2B5EF4-FFF2-40B4-BE49-F238E27FC236}">
                <a16:creationId xmlns:a16="http://schemas.microsoft.com/office/drawing/2014/main" id="{35AC0327-FFEF-4797-9AB3-6D86DA86285F}"/>
              </a:ext>
            </a:extLst>
          </p:cNvPr>
          <p:cNvSpPr txBox="1">
            <a:spLocks/>
          </p:cNvSpPr>
          <p:nvPr/>
        </p:nvSpPr>
        <p:spPr bwMode="auto">
          <a:xfrm>
            <a:off x="85724" y="67360"/>
            <a:ext cx="504826" cy="2850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8</a:t>
            </a:fld>
            <a:endParaRPr kumimoji="0" lang="en-US" altLang="en-US" sz="1800" b="0" i="0" u="none" strike="noStrike" kern="0" cap="none" spc="0" normalizeH="0" baseline="0" noProof="0" dirty="0">
              <a:ln>
                <a:noFill/>
              </a:ln>
              <a:solidFill>
                <a:srgbClr val="58585B"/>
              </a:solidFill>
              <a:effectLst/>
              <a:uLnTx/>
              <a:uFillTx/>
              <a:latin typeface="Helvetica" charset="0"/>
              <a:ea typeface="+mn-ea"/>
              <a:cs typeface="Helvetica" panose="020B0604020202020204" pitchFamily="34" charset="0"/>
            </a:endParaRPr>
          </a:p>
        </p:txBody>
      </p:sp>
      <p:pic>
        <p:nvPicPr>
          <p:cNvPr id="10" name="Picture 2" descr="Meredith Dodson">
            <a:extLst>
              <a:ext uri="{FF2B5EF4-FFF2-40B4-BE49-F238E27FC236}">
                <a16:creationId xmlns:a16="http://schemas.microsoft.com/office/drawing/2014/main" id="{90F59AC2-1025-4B35-9AAE-14BE3AD37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135" y="-38393"/>
            <a:ext cx="1490865" cy="149086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0D8A0F6-CC27-4846-9B77-A5EA3472B187}"/>
              </a:ext>
            </a:extLst>
          </p:cNvPr>
          <p:cNvSpPr txBox="1"/>
          <p:nvPr/>
        </p:nvSpPr>
        <p:spPr>
          <a:xfrm>
            <a:off x="6962774" y="1452472"/>
            <a:ext cx="2233411" cy="76944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Meredith Dodson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Director of U.S. Poverty Campaigns (</a:t>
            </a:r>
            <a:r>
              <a:rPr kumimoji="0" lang="en-US" sz="11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hlinkClick r:id="rId4"/>
              </a:rPr>
              <a:t>mdodson@results.org</a:t>
            </a:r>
            <a:r>
              <a:rPr kumimoji="0" lang="en-US" sz="1100" b="0" i="0"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 </a:t>
            </a:r>
          </a:p>
        </p:txBody>
      </p:sp>
      <p:sp>
        <p:nvSpPr>
          <p:cNvPr id="12" name="TextBox 11">
            <a:extLst>
              <a:ext uri="{FF2B5EF4-FFF2-40B4-BE49-F238E27FC236}">
                <a16:creationId xmlns:a16="http://schemas.microsoft.com/office/drawing/2014/main" id="{A7538E07-68FC-4969-AC8A-F0CD95C9A548}"/>
              </a:ext>
            </a:extLst>
          </p:cNvPr>
          <p:cNvSpPr txBox="1"/>
          <p:nvPr/>
        </p:nvSpPr>
        <p:spPr>
          <a:xfrm>
            <a:off x="85724" y="791261"/>
            <a:ext cx="5198011" cy="5304209"/>
          </a:xfrm>
          <a:prstGeom prst="rect">
            <a:avLst/>
          </a:prstGeom>
          <a:noFill/>
        </p:spPr>
        <p:txBody>
          <a:bodyPr wrap="square" rtlCol="0">
            <a:spAutoFit/>
          </a:bodyPr>
          <a:lstStyle/>
          <a:p>
            <a:pPr>
              <a:lnSpc>
                <a:spcPct val="114000"/>
              </a:lnSpc>
            </a:pPr>
            <a:r>
              <a:rPr lang="en-US" sz="2300" dirty="0">
                <a:solidFill>
                  <a:srgbClr val="58585B"/>
                </a:solidFill>
                <a:latin typeface="Helvetica" panose="020B0604020202020204" pitchFamily="34" charset="0"/>
                <a:cs typeface="Helvetica" panose="020B0604020202020204" pitchFamily="34" charset="0"/>
              </a:rPr>
              <a:t>GOAL: Ensure</a:t>
            </a:r>
            <a:r>
              <a:rPr lang="x-none" sz="2300" dirty="0">
                <a:solidFill>
                  <a:srgbClr val="58585B"/>
                </a:solidFill>
                <a:latin typeface="Helvetica" panose="020B0604020202020204" pitchFamily="34" charset="0"/>
                <a:cs typeface="Helvetica" panose="020B0604020202020204" pitchFamily="34" charset="0"/>
              </a:rPr>
              <a:t> </a:t>
            </a:r>
            <a:r>
              <a:rPr lang="en-US" sz="2300" dirty="0">
                <a:solidFill>
                  <a:srgbClr val="58585B"/>
                </a:solidFill>
                <a:latin typeface="Helvetica" panose="020B0604020202020204" pitchFamily="34" charset="0"/>
                <a:cs typeface="Helvetica" panose="020B0604020202020204" pitchFamily="34" charset="0"/>
              </a:rPr>
              <a:t>the </a:t>
            </a:r>
            <a:r>
              <a:rPr lang="x-none" sz="2300" dirty="0">
                <a:solidFill>
                  <a:srgbClr val="58585B"/>
                </a:solidFill>
                <a:latin typeface="Helvetica" panose="020B0604020202020204" pitchFamily="34" charset="0"/>
                <a:cs typeface="Helvetica" panose="020B0604020202020204" pitchFamily="34" charset="0"/>
              </a:rPr>
              <a:t>new Congress (and political candidates) center</a:t>
            </a:r>
            <a:r>
              <a:rPr lang="en-US" sz="2300" dirty="0">
                <a:solidFill>
                  <a:srgbClr val="58585B"/>
                </a:solidFill>
                <a:latin typeface="Helvetica" panose="020B0604020202020204" pitchFamily="34" charset="0"/>
                <a:cs typeface="Helvetica" panose="020B0604020202020204" pitchFamily="34" charset="0"/>
              </a:rPr>
              <a:t> the </a:t>
            </a:r>
            <a:r>
              <a:rPr lang="x-none" sz="2300" dirty="0">
                <a:solidFill>
                  <a:srgbClr val="58585B"/>
                </a:solidFill>
                <a:latin typeface="Helvetica" panose="020B0604020202020204" pitchFamily="34" charset="0"/>
                <a:cs typeface="Helvetica" panose="020B0604020202020204" pitchFamily="34" charset="0"/>
              </a:rPr>
              <a:t>needs of low-income families, with a focus on communities</a:t>
            </a:r>
            <a:r>
              <a:rPr lang="en-US" sz="2300" dirty="0">
                <a:solidFill>
                  <a:srgbClr val="58585B"/>
                </a:solidFill>
                <a:latin typeface="Helvetica" panose="020B0604020202020204" pitchFamily="34" charset="0"/>
                <a:cs typeface="Helvetica" panose="020B0604020202020204" pitchFamily="34" charset="0"/>
              </a:rPr>
              <a:t> of </a:t>
            </a:r>
            <a:r>
              <a:rPr lang="x-none" sz="2300" dirty="0">
                <a:solidFill>
                  <a:srgbClr val="58585B"/>
                </a:solidFill>
                <a:latin typeface="Helvetica" panose="020B0604020202020204" pitchFamily="34" charset="0"/>
                <a:cs typeface="Helvetica" panose="020B0604020202020204" pitchFamily="34" charset="0"/>
              </a:rPr>
              <a:t>color, in economic policies</a:t>
            </a:r>
            <a:r>
              <a:rPr lang="en-US" sz="2300" dirty="0">
                <a:solidFill>
                  <a:srgbClr val="58585B"/>
                </a:solidFill>
                <a:latin typeface="Helvetica" panose="020B0604020202020204" pitchFamily="34" charset="0"/>
                <a:cs typeface="Helvetica" panose="020B0604020202020204" pitchFamily="34" charset="0"/>
              </a:rPr>
              <a:t> focused on creating opportunity and ending poverty.</a:t>
            </a:r>
          </a:p>
          <a:p>
            <a:pPr lvl="0">
              <a:lnSpc>
                <a:spcPct val="114000"/>
              </a:lnSpc>
            </a:pPr>
            <a:endParaRPr lang="en-US" sz="2300" b="1" dirty="0">
              <a:solidFill>
                <a:srgbClr val="58585B"/>
              </a:solidFill>
              <a:latin typeface="Helvetica" panose="020B0604020202020204" pitchFamily="34" charset="0"/>
              <a:cs typeface="Helvetica" panose="020B0604020202020204" pitchFamily="34" charset="0"/>
            </a:endParaRPr>
          </a:p>
          <a:p>
            <a:pPr lvl="0">
              <a:lnSpc>
                <a:spcPct val="114000"/>
              </a:lnSpc>
            </a:pPr>
            <a:r>
              <a:rPr lang="en-US" sz="2300" b="1" dirty="0">
                <a:solidFill>
                  <a:srgbClr val="58585B"/>
                </a:solidFill>
                <a:latin typeface="Helvetica" panose="020B0604020202020204" pitchFamily="34" charset="0"/>
                <a:cs typeface="Helvetica" panose="020B0604020202020204" pitchFamily="34" charset="0"/>
              </a:rPr>
              <a:t>2019 housing priority ask: </a:t>
            </a:r>
            <a:r>
              <a:rPr lang="en-US" sz="2300" dirty="0">
                <a:solidFill>
                  <a:srgbClr val="58585B"/>
                </a:solidFill>
                <a:latin typeface="Helvetica" panose="020B0604020202020204" pitchFamily="34" charset="0"/>
                <a:cs typeface="Helvetica" panose="020B0604020202020204" pitchFamily="34" charset="0"/>
              </a:rPr>
              <a:t>increase access to affordable rental housing while ensuring that families have opportunities via bipartisan proposals to ban income discrimination</a:t>
            </a:r>
          </a:p>
          <a:p>
            <a:pPr lvl="0">
              <a:lnSpc>
                <a:spcPct val="114000"/>
              </a:lnSpc>
            </a:pPr>
            <a:r>
              <a:rPr lang="en-US" sz="2300" dirty="0">
                <a:solidFill>
                  <a:srgbClr val="58585B"/>
                </a:solidFill>
                <a:latin typeface="Helvetica" panose="020B0604020202020204" pitchFamily="34" charset="0"/>
                <a:cs typeface="Helvetica" panose="020B0604020202020204" pitchFamily="34" charset="0"/>
              </a:rPr>
              <a:t>. </a:t>
            </a:r>
          </a:p>
        </p:txBody>
      </p:sp>
      <p:pic>
        <p:nvPicPr>
          <p:cNvPr id="13" name="Picture 12">
            <a:extLst>
              <a:ext uri="{FF2B5EF4-FFF2-40B4-BE49-F238E27FC236}">
                <a16:creationId xmlns:a16="http://schemas.microsoft.com/office/drawing/2014/main" id="{F0625B59-92E6-42BB-B316-D1DCEA45D5AE}"/>
              </a:ext>
            </a:extLst>
          </p:cNvPr>
          <p:cNvPicPr/>
          <p:nvPr/>
        </p:nvPicPr>
        <p:blipFill>
          <a:blip r:embed="rId5">
            <a:extLst>
              <a:ext uri="{28A0092B-C50C-407E-A947-70E740481C1C}">
                <a14:useLocalDpi xmlns:a14="http://schemas.microsoft.com/office/drawing/2010/main" val="0"/>
              </a:ext>
            </a:extLst>
          </a:blip>
          <a:stretch>
            <a:fillRect/>
          </a:stretch>
        </p:blipFill>
        <p:spPr>
          <a:xfrm>
            <a:off x="5043278" y="2221912"/>
            <a:ext cx="4100722" cy="4636088"/>
          </a:xfrm>
          <a:prstGeom prst="rect">
            <a:avLst/>
          </a:prstGeom>
        </p:spPr>
      </p:pic>
    </p:spTree>
    <p:extLst>
      <p:ext uri="{BB962C8B-B14F-4D97-AF65-F5344CB8AC3E}">
        <p14:creationId xmlns:p14="http://schemas.microsoft.com/office/powerpoint/2010/main" val="2624674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31" y="70504"/>
            <a:ext cx="8851037" cy="819150"/>
          </a:xfrm>
        </p:spPr>
        <p:txBody>
          <a:bodyPr>
            <a:noAutofit/>
          </a:bodyPr>
          <a:lstStyle/>
          <a:p>
            <a:pPr>
              <a:spcBef>
                <a:spcPts val="600"/>
              </a:spcBef>
              <a:spcAft>
                <a:spcPts val="1200"/>
              </a:spcAft>
            </a:pPr>
            <a:r>
              <a:rPr lang="en-US" altLang="en-US" sz="2400" b="1" dirty="0">
                <a:solidFill>
                  <a:srgbClr val="C00000"/>
                </a:solidFill>
                <a:latin typeface="Helvetica" panose="020B0604020202020204" pitchFamily="34" charset="0"/>
                <a:cs typeface="Helvetica" panose="020B0604020202020204" pitchFamily="34" charset="0"/>
              </a:rPr>
              <a:t>2019 U.S. Poverty Campaign Priorities</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086F4BC2-A864-4718-ACC1-DCBE646DC8E5}"/>
              </a:ext>
            </a:extLst>
          </p:cNvPr>
          <p:cNvPicPr>
            <a:picLocks noChangeAspect="1"/>
          </p:cNvPicPr>
          <p:nvPr/>
        </p:nvPicPr>
        <p:blipFill>
          <a:blip r:embed="rId3"/>
          <a:stretch>
            <a:fillRect/>
          </a:stretch>
        </p:blipFill>
        <p:spPr>
          <a:xfrm>
            <a:off x="0" y="1074030"/>
            <a:ext cx="9144000" cy="4709940"/>
          </a:xfrm>
          <a:prstGeom prst="rect">
            <a:avLst/>
          </a:prstGeom>
        </p:spPr>
      </p:pic>
      <p:pic>
        <p:nvPicPr>
          <p:cNvPr id="1025" name="Picture 1" descr="https://d3dkdvqff0zqx.cloudfront.net/images/vv_check.png">
            <a:extLst>
              <a:ext uri="{FF2B5EF4-FFF2-40B4-BE49-F238E27FC236}">
                <a16:creationId xmlns:a16="http://schemas.microsoft.com/office/drawing/2014/main" id="{D9DB84EF-4F38-4DD5-8DCE-C54110C12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4140" y="1665493"/>
            <a:ext cx="146418" cy="177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B8820BC-C5E1-41BF-B195-8FAF96880EE0}"/>
              </a:ext>
            </a:extLst>
          </p:cNvPr>
          <p:cNvSpPr txBox="1"/>
          <p:nvPr/>
        </p:nvSpPr>
        <p:spPr>
          <a:xfrm>
            <a:off x="5630742" y="753176"/>
            <a:ext cx="3326827" cy="2883162"/>
          </a:xfrm>
          <a:prstGeom prst="rect">
            <a:avLst/>
          </a:prstGeom>
          <a:noFill/>
        </p:spPr>
        <p:txBody>
          <a:bodyPr wrap="square" rtlCol="0">
            <a:spAutoFit/>
          </a:bodyPr>
          <a:lstStyle/>
          <a:p>
            <a:pPr lvl="0">
              <a:lnSpc>
                <a:spcPct val="114000"/>
              </a:lnSpc>
            </a:pPr>
            <a:r>
              <a:rPr lang="en-US" sz="2300" b="1" dirty="0">
                <a:solidFill>
                  <a:srgbClr val="58585B"/>
                </a:solidFill>
                <a:latin typeface="Helvetica" panose="020B0604020202020204" pitchFamily="34" charset="0"/>
                <a:cs typeface="Helvetica" panose="020B0604020202020204" pitchFamily="34" charset="0"/>
              </a:rPr>
              <a:t>2019 tax priority ask: </a:t>
            </a:r>
            <a:r>
              <a:rPr lang="en-US" sz="2300" dirty="0">
                <a:solidFill>
                  <a:srgbClr val="58585B"/>
                </a:solidFill>
                <a:latin typeface="Helvetica" panose="020B0604020202020204" pitchFamily="34" charset="0"/>
                <a:cs typeface="Helvetica" panose="020B0604020202020204" pitchFamily="34" charset="0"/>
              </a:rPr>
              <a:t>address wage stagnation with robust expansions of the Earned Income Tax Credit and the Child Tax Credit </a:t>
            </a:r>
          </a:p>
        </p:txBody>
      </p:sp>
      <p:sp>
        <p:nvSpPr>
          <p:cNvPr id="8" name="Rectangle 4">
            <a:extLst>
              <a:ext uri="{FF2B5EF4-FFF2-40B4-BE49-F238E27FC236}">
                <a16:creationId xmlns:a16="http://schemas.microsoft.com/office/drawing/2014/main" id="{C062EF74-76CB-4ED7-994E-35C9D6EBF2AC}"/>
              </a:ext>
            </a:extLst>
          </p:cNvPr>
          <p:cNvSpPr>
            <a:spLocks noChangeArrowheads="1"/>
          </p:cNvSpPr>
          <p:nvPr/>
        </p:nvSpPr>
        <p:spPr bwMode="auto">
          <a:xfrm>
            <a:off x="0" y="6365875"/>
            <a:ext cx="9144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lvl1pPr>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58585B"/>
                </a:solidFill>
                <a:latin typeface="Helvetica" charset="0"/>
              </a:defRPr>
            </a:lvl1pPr>
            <a:lvl2pPr marL="742950" indent="-28575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58585B"/>
                </a:solidFill>
                <a:latin typeface="Helvetica" charset="0"/>
              </a:defRPr>
            </a:lvl2pPr>
            <a:lvl3pPr marL="11430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58585B"/>
                </a:solidFill>
                <a:latin typeface="Helvetica" charset="0"/>
              </a:defRPr>
            </a:lvl3pPr>
            <a:lvl4pPr marL="1600200" indent="-228600">
              <a:spcBef>
                <a:spcPct val="20000"/>
              </a:spcBef>
              <a:buFont typeface="Courier New" pitchFamily="49" charset="0"/>
              <a:buChar char="o"/>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58585B"/>
                </a:solidFill>
                <a:latin typeface="Helvetica" charset="0"/>
              </a:defRPr>
            </a:lvl4pPr>
            <a:lvl5pPr marL="2057400" indent="-228600">
              <a:spcBef>
                <a:spcPct val="2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5pPr>
            <a:lvl6pPr marL="25146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6pPr>
            <a:lvl7pPr marL="29718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7pPr>
            <a:lvl8pPr marL="34290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8pPr>
            <a:lvl9pPr marL="3886200" indent="-228600" defTabSz="457200" eaLnBrk="0" fontAlgn="base" hangingPunct="0">
              <a:spcBef>
                <a:spcPct val="20000"/>
              </a:spcBef>
              <a:spcAft>
                <a:spcPct val="0"/>
              </a:spcAft>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Helvetica"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1" i="0" u="none" strike="noStrike" kern="1200" cap="none" spc="0" normalizeH="0" baseline="0" noProof="0" dirty="0">
                <a:ln>
                  <a:noFill/>
                </a:ln>
                <a:solidFill>
                  <a:srgbClr val="E3A192"/>
                </a:solidFill>
                <a:effectLst/>
                <a:uLnTx/>
                <a:uFillTx/>
                <a:latin typeface="Helvetica" charset="0"/>
                <a:ea typeface="ＭＳ Ｐゴシック" pitchFamily="34" charset="-128"/>
                <a:cs typeface="Helvetica" charset="0"/>
              </a:rPr>
              <a:t>RESULTS U.S. Poverty National Webinar</a:t>
            </a:r>
          </a:p>
        </p:txBody>
      </p:sp>
    </p:spTree>
    <p:extLst>
      <p:ext uri="{BB962C8B-B14F-4D97-AF65-F5344CB8AC3E}">
        <p14:creationId xmlns:p14="http://schemas.microsoft.com/office/powerpoint/2010/main" val="3494243763"/>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LASPStyleSet">
  <a:themeElements>
    <a:clrScheme name="powerpoint">
      <a:dk1>
        <a:srgbClr val="FFFFFF"/>
      </a:dk1>
      <a:lt1>
        <a:srgbClr val="560000"/>
      </a:lt1>
      <a:dk2>
        <a:srgbClr val="E6E3D9"/>
      </a:dk2>
      <a:lt2>
        <a:srgbClr val="701400"/>
      </a:lt2>
      <a:accent1>
        <a:srgbClr val="701400"/>
      </a:accent1>
      <a:accent2>
        <a:srgbClr val="9B5338"/>
      </a:accent2>
      <a:accent3>
        <a:srgbClr val="CB9C87"/>
      </a:accent3>
      <a:accent4>
        <a:srgbClr val="D0CAB7"/>
      </a:accent4>
      <a:accent5>
        <a:srgbClr val="E6E3D9"/>
      </a:accent5>
      <a:accent6>
        <a:srgbClr val="FFFFFF"/>
      </a:accent6>
      <a:hlink>
        <a:srgbClr val="701400"/>
      </a:hlink>
      <a:folHlink>
        <a:srgbClr val="56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10" ma:contentTypeDescription="Create a new document." ma:contentTypeScope="" ma:versionID="bcee0c58ab8412ba739c8a0d47a275d1">
  <xsd:schema xmlns:xsd="http://www.w3.org/2001/XMLSchema" xmlns:xs="http://www.w3.org/2001/XMLSchema" xmlns:p="http://schemas.microsoft.com/office/2006/metadata/properties" xmlns:ns2="876372d7-2542-4065-ad3b-22612840f7b4" xmlns:ns3="552b8659-eb92-470e-b40f-1c994b2ac523" targetNamespace="http://schemas.microsoft.com/office/2006/metadata/properties" ma:root="true" ma:fieldsID="b93741c93704b2aa9b025a277aa35b3a" ns2:_="" ns3:_="">
    <xsd:import namespace="876372d7-2542-4065-ad3b-22612840f7b4"/>
    <xsd:import namespace="552b8659-eb92-470e-b40f-1c994b2ac5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2b8659-eb92-470e-b40f-1c994b2ac52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76372d7-2542-4065-ad3b-22612840f7b4">
      <UserInfo>
        <DisplayName>Amy Kazanegras</DisplayName>
        <AccountId>132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51CC58-B054-4296-A759-0CEB57B38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552b8659-eb92-470e-b40f-1c994b2ac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F1B832-EE5A-4032-AEB4-4AE550B845BF}">
  <ds:schemaRefs>
    <ds:schemaRef ds:uri="http://schemas.microsoft.com/office/infopath/2007/PartnerControls"/>
    <ds:schemaRef ds:uri="http://www.w3.org/XML/1998/namespace"/>
    <ds:schemaRef ds:uri="http://schemas.microsoft.com/office/2006/documentManagement/types"/>
    <ds:schemaRef ds:uri="http://purl.org/dc/dcmitype/"/>
    <ds:schemaRef ds:uri="552b8659-eb92-470e-b40f-1c994b2ac523"/>
    <ds:schemaRef ds:uri="http://purl.org/dc/elements/1.1/"/>
    <ds:schemaRef ds:uri="http://schemas.openxmlformats.org/package/2006/metadata/core-properties"/>
    <ds:schemaRef ds:uri="http://purl.org/dc/terms/"/>
    <ds:schemaRef ds:uri="876372d7-2542-4065-ad3b-22612840f7b4"/>
    <ds:schemaRef ds:uri="http://schemas.microsoft.com/office/2006/metadata/properties"/>
  </ds:schemaRefs>
</ds:datastoreItem>
</file>

<file path=customXml/itemProps3.xml><?xml version="1.0" encoding="utf-8"?>
<ds:datastoreItem xmlns:ds="http://schemas.openxmlformats.org/officeDocument/2006/customXml" ds:itemID="{C85BB800-5A70-4E4E-9E28-3648C7510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12376</TotalTime>
  <Words>2549</Words>
  <Application>Microsoft Office PowerPoint</Application>
  <PresentationFormat>On-screen Show (4:3)</PresentationFormat>
  <Paragraphs>310</Paragraphs>
  <Slides>45</Slides>
  <Notes>26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45</vt:i4>
      </vt:variant>
    </vt:vector>
  </HeadingPairs>
  <TitlesOfParts>
    <vt:vector size="62" baseType="lpstr">
      <vt:lpstr>Arial Unicode MS</vt:lpstr>
      <vt:lpstr>ＭＳ Ｐゴシック</vt:lpstr>
      <vt:lpstr>ＭＳ Ｐゴシック</vt:lpstr>
      <vt:lpstr>Arial</vt:lpstr>
      <vt:lpstr>Avenir Roman</vt:lpstr>
      <vt:lpstr>Calibri</vt:lpstr>
      <vt:lpstr>Comic Sans MS</vt:lpstr>
      <vt:lpstr>Courier New</vt:lpstr>
      <vt:lpstr>Helvetica</vt:lpstr>
      <vt:lpstr>Symbol</vt:lpstr>
      <vt:lpstr>Times New Roman</vt:lpstr>
      <vt:lpstr>Wingdings</vt:lpstr>
      <vt:lpstr>Office Theme</vt:lpstr>
      <vt:lpstr>2_Custom Design</vt:lpstr>
      <vt:lpstr>1_CLASPStyleSet</vt:lpstr>
      <vt:lpstr>2_Office Theme</vt:lpstr>
      <vt:lpstr>1_Office Theme</vt:lpstr>
      <vt:lpstr>PowerPoint Presentation</vt:lpstr>
      <vt:lpstr>PowerPoint Presentation</vt:lpstr>
      <vt:lpstr>PowerPoint Presentation</vt:lpstr>
      <vt:lpstr>Welcome from Joanne Carter Executive Director, RESULTS </vt:lpstr>
      <vt:lpstr>Congratulations on an amazing 2018! </vt:lpstr>
      <vt:lpstr>You Made a Difference! </vt:lpstr>
      <vt:lpstr>RESULTS Values Statement</vt:lpstr>
      <vt:lpstr>2019 U.S. Poverty Campaign Priorities</vt:lpstr>
      <vt:lpstr>2019 U.S. Poverty Campaign Priorities</vt:lpstr>
      <vt:lpstr> Guest Speaker: Alison Bell Center on Budget and Policy Priorities </vt:lpstr>
      <vt:lpstr>Results Webinar January 8, 2019:  Overview of Federal Housing Programs and 2019 Outlook   Alison Bell Senior Policy Analyst</vt:lpstr>
      <vt:lpstr>The Need for Rental Assistance</vt:lpstr>
      <vt:lpstr>Major Federal Rental Assistance Programs</vt:lpstr>
      <vt:lpstr>CBPP Policy Basics and Fact Sheets  </vt:lpstr>
      <vt:lpstr>CBPP Policy Basics and Fact Sheets</vt:lpstr>
      <vt:lpstr>Major Federal Rental Assistance Programs</vt:lpstr>
      <vt:lpstr>Major Federal Rental Assistance Programs</vt:lpstr>
      <vt:lpstr>Housing Choice Voucher Program</vt:lpstr>
      <vt:lpstr>Two New CBPP Reports  </vt:lpstr>
      <vt:lpstr>Where Families With Children Use Housing Vouchers in Top 50 Metros</vt:lpstr>
      <vt:lpstr>Major Rental Assistance Programs Neighborhood Poverty</vt:lpstr>
      <vt:lpstr>Major Rental Assistance Programs Neighborhood Poverty</vt:lpstr>
      <vt:lpstr>Neighborhoods Influence Children’s Well-Being and Long-Term Success</vt:lpstr>
      <vt:lpstr>Why Housing Mobility?</vt:lpstr>
      <vt:lpstr>Housing Mobility Legislative and  Policy Resources</vt:lpstr>
      <vt:lpstr>Source of Income Laws</vt:lpstr>
      <vt:lpstr>State and Local Adoption of Voucher Non-discrimination Laws</vt:lpstr>
      <vt:lpstr>Voucher Non-discrimination Laws Improve Program’s Effectiveness</vt:lpstr>
      <vt:lpstr>PowerPoint Presentation</vt:lpstr>
      <vt:lpstr>PowerPoint Presentation</vt:lpstr>
      <vt:lpstr>PowerPoint Presentation</vt:lpstr>
      <vt:lpstr>Resources on Voucher Non-discrimination</vt:lpstr>
      <vt:lpstr>2019 Outlook</vt:lpstr>
      <vt:lpstr>Additional Resources from Webinar (added 1/9/19)</vt:lpstr>
      <vt:lpstr>Set the Agenda: Get Meetings with Congress</vt:lpstr>
      <vt:lpstr>2019 Leadership and Planning </vt:lpstr>
      <vt:lpstr>2019 Leadership and Planning </vt:lpstr>
      <vt:lpstr>Set the Agenda </vt:lpstr>
      <vt:lpstr>2019 Leadership and Planning Resources</vt:lpstr>
      <vt:lpstr>Check out our new website!</vt:lpstr>
      <vt:lpstr>Announcements</vt:lpstr>
      <vt:lpstr>Announcements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Linn</dc:creator>
  <cp:lastModifiedBy>Jos Linn</cp:lastModifiedBy>
  <cp:revision>179</cp:revision>
  <dcterms:modified xsi:type="dcterms:W3CDTF">2019-01-09T15:30:47Z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0x0101003D0AB9154C171E409E0131327301D05C</vt:lpwstr>
  </property>
  <property fmtid="{D5CDD505-2E9C-101B-9397-08002B2CF9AE}" name="NXPowerLiteLastOptimized" pid="3">
    <vt:lpwstr>1855400</vt:lpwstr>
  </property>
  <property fmtid="{D5CDD505-2E9C-101B-9397-08002B2CF9AE}" name="NXPowerLiteSettings" pid="4">
    <vt:lpwstr>C7000400038000</vt:lpwstr>
  </property>
  <property fmtid="{D5CDD505-2E9C-101B-9397-08002B2CF9AE}" name="NXPowerLiteVersion" pid="5">
    <vt:lpwstr>S8.2.2</vt:lpwstr>
  </property>
</Properties>
</file>