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 id="2147483684" r:id="rId6"/>
    <p:sldMasterId id="2147483695" r:id="rId7"/>
    <p:sldMasterId id="2147483697" r:id="rId8"/>
    <p:sldMasterId id="2147483699" r:id="rId9"/>
  </p:sldMasterIdLst>
  <p:notesMasterIdLst>
    <p:notesMasterId r:id="rId54"/>
  </p:notesMasterIdLst>
  <p:handoutMasterIdLst>
    <p:handoutMasterId r:id="rId55"/>
  </p:handoutMasterIdLst>
  <p:sldIdLst>
    <p:sldId id="259" r:id="rId10"/>
    <p:sldId id="701" r:id="rId11"/>
    <p:sldId id="738" r:id="rId12"/>
    <p:sldId id="739" r:id="rId13"/>
    <p:sldId id="757" r:id="rId14"/>
    <p:sldId id="756" r:id="rId15"/>
    <p:sldId id="692" r:id="rId16"/>
    <p:sldId id="744" r:id="rId17"/>
    <p:sldId id="258" r:id="rId18"/>
    <p:sldId id="332" r:id="rId19"/>
    <p:sldId id="262" r:id="rId20"/>
    <p:sldId id="760" r:id="rId21"/>
    <p:sldId id="331" r:id="rId22"/>
    <p:sldId id="334" r:id="rId23"/>
    <p:sldId id="336" r:id="rId24"/>
    <p:sldId id="325" r:id="rId25"/>
    <p:sldId id="335" r:id="rId26"/>
    <p:sldId id="257" r:id="rId27"/>
    <p:sldId id="264" r:id="rId28"/>
    <p:sldId id="323" r:id="rId29"/>
    <p:sldId id="330" r:id="rId30"/>
    <p:sldId id="324" r:id="rId31"/>
    <p:sldId id="319" r:id="rId32"/>
    <p:sldId id="309" r:id="rId33"/>
    <p:sldId id="308" r:id="rId34"/>
    <p:sldId id="758" r:id="rId35"/>
    <p:sldId id="759" r:id="rId36"/>
    <p:sldId id="748" r:id="rId37"/>
    <p:sldId id="749" r:id="rId38"/>
    <p:sldId id="761" r:id="rId39"/>
    <p:sldId id="721" r:id="rId40"/>
    <p:sldId id="755" r:id="rId41"/>
    <p:sldId id="750" r:id="rId42"/>
    <p:sldId id="754" r:id="rId43"/>
    <p:sldId id="747" r:id="rId44"/>
    <p:sldId id="746" r:id="rId45"/>
    <p:sldId id="727" r:id="rId46"/>
    <p:sldId id="751" r:id="rId47"/>
    <p:sldId id="753" r:id="rId48"/>
    <p:sldId id="762" r:id="rId49"/>
    <p:sldId id="728" r:id="rId50"/>
    <p:sldId id="665" r:id="rId51"/>
    <p:sldId id="716" r:id="rId52"/>
    <p:sldId id="745" r:id="rId5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B"/>
    <a:srgbClr val="B01F2D"/>
    <a:srgbClr val="C00000"/>
    <a:srgbClr val="9F9FA1"/>
    <a:srgbClr val="B02D1F"/>
    <a:srgbClr val="006600"/>
    <a:srgbClr val="F76143"/>
    <a:srgbClr val="F4330C"/>
    <a:srgbClr val="89898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230"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AEEAA9A-F5A8-4341-B776-2F6CDBEF6FFA}" type="datetimeFigureOut">
              <a:rPr lang="en-US" smtClean="0"/>
              <a:t>12/6/2018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005275D-303A-417E-9A01-FA10F403DBAE}" type="slidenum">
              <a:rPr lang="en-US" smtClean="0"/>
              <a:t>‹#›</a:t>
            </a:fld>
            <a:endParaRPr lang="en-US" dirty="0"/>
          </a:p>
        </p:txBody>
      </p:sp>
    </p:spTree>
    <p:extLst>
      <p:ext uri="{BB962C8B-B14F-4D97-AF65-F5344CB8AC3E}">
        <p14:creationId xmlns:p14="http://schemas.microsoft.com/office/powerpoint/2010/main" val="2139170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F8C0E6-F0C7-478E-8A01-4B7094FD38FC}" type="datetimeFigureOut">
              <a:rPr lang="en-US" smtClean="0"/>
              <a:t>12/6/2018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7492179-49F8-43CF-BF00-5960C382394E}" type="slidenum">
              <a:rPr lang="en-US" smtClean="0"/>
              <a:t>‹#›</a:t>
            </a:fld>
            <a:endParaRPr lang="en-US" dirty="0"/>
          </a:p>
        </p:txBody>
      </p:sp>
    </p:spTree>
    <p:extLst>
      <p:ext uri="{BB962C8B-B14F-4D97-AF65-F5344CB8AC3E}">
        <p14:creationId xmlns:p14="http://schemas.microsoft.com/office/powerpoint/2010/main" val="385873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results.org/take-action/action-center?vvsrc=/campaigns/54043/respon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mailto:mdodson@results.org" TargetMode="External"/><Relationship Id="rId5" Type="http://schemas.openxmlformats.org/officeDocument/2006/relationships/hyperlink" Target="mailto:jlinn@results.org" TargetMode="External"/><Relationship Id="rId4" Type="http://schemas.openxmlformats.org/officeDocument/2006/relationships/hyperlink" Target="http://www.results.org/uploads/files/2018_RESULTS_U.S._Poverty_Lobby_Meeting_Request_(Post-Election).doc"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92179-49F8-43CF-BF00-5960C382394E}" type="slidenum">
              <a:rPr lang="en-US" smtClean="0"/>
              <a:t>1</a:t>
            </a:fld>
            <a:endParaRPr lang="en-US" dirty="0"/>
          </a:p>
        </p:txBody>
      </p:sp>
    </p:spTree>
    <p:extLst>
      <p:ext uri="{BB962C8B-B14F-4D97-AF65-F5344CB8AC3E}">
        <p14:creationId xmlns:p14="http://schemas.microsoft.com/office/powerpoint/2010/main" val="226027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24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61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276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56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32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625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89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C8E53-867D-429D-A0FF-798ED48423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668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3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2000" kern="1200" dirty="0">
              <a:solidFill>
                <a:schemeClr val="tx1"/>
              </a:solidFill>
              <a:effectLst/>
              <a:latin typeface="+mn-lt"/>
              <a:ea typeface="+mn-ea"/>
              <a:cs typeface="+mn-cs"/>
              <a:sym typeface="Avenir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492179-49F8-43CF-BF00-5960C38239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91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3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19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1" kern="1200" dirty="0">
                <a:solidFill>
                  <a:schemeClr val="tx1"/>
                </a:solidFill>
                <a:effectLst/>
                <a:latin typeface="+mn-lt"/>
                <a:ea typeface="+mn-ea"/>
                <a:cs typeface="+mn-cs"/>
              </a:rPr>
              <a:t>TAKE ACTION:</a:t>
            </a:r>
            <a:r>
              <a:rPr lang="x-none"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a:t>
            </a:r>
            <a:r>
              <a:rPr lang="x-none" sz="1200" kern="1200" dirty="0">
                <a:solidFill>
                  <a:schemeClr val="tx1"/>
                </a:solidFill>
                <a:effectLst/>
                <a:latin typeface="+mn-lt"/>
                <a:ea typeface="+mn-ea"/>
                <a:cs typeface="+mn-cs"/>
              </a:rPr>
              <a:t>each out to new and returning members of Congress to see if you can meet with them before they get sworn in on January 3. For new members, visit their campaign pages for contact information and leverage contacts you know from their campaign. For returning members, use the same procedure you’ve used previously get meetings. Personalize our updated meeting request (</a:t>
            </a:r>
            <a:r>
              <a:rPr lang="x-none" sz="1200" u="sng" kern="1200" dirty="0">
                <a:solidFill>
                  <a:schemeClr val="tx1"/>
                </a:solidFill>
                <a:effectLst/>
                <a:latin typeface="+mn-lt"/>
                <a:ea typeface="+mn-ea"/>
                <a:cs typeface="+mn-cs"/>
                <a:hlinkClick r:id="rId3"/>
              </a:rPr>
              <a:t>online</a:t>
            </a:r>
            <a:r>
              <a:rPr lang="x-none" sz="1200" kern="1200" dirty="0">
                <a:solidFill>
                  <a:schemeClr val="tx1"/>
                </a:solidFill>
                <a:effectLst/>
                <a:latin typeface="+mn-lt"/>
                <a:ea typeface="+mn-ea"/>
                <a:cs typeface="+mn-cs"/>
              </a:rPr>
              <a:t> or </a:t>
            </a:r>
            <a:r>
              <a:rPr lang="x-none" sz="1200" u="sng" kern="1200" dirty="0">
                <a:solidFill>
                  <a:schemeClr val="tx1"/>
                </a:solidFill>
                <a:effectLst/>
                <a:latin typeface="+mn-lt"/>
                <a:ea typeface="+mn-ea"/>
                <a:cs typeface="+mn-cs"/>
                <a:hlinkClick r:id="rId4"/>
              </a:rPr>
              <a:t>Word doc</a:t>
            </a:r>
            <a:r>
              <a:rPr lang="x-none" sz="1200" kern="1200" dirty="0">
                <a:solidFill>
                  <a:schemeClr val="tx1"/>
                </a:solidFill>
                <a:effectLst/>
                <a:latin typeface="+mn-lt"/>
                <a:ea typeface="+mn-ea"/>
                <a:cs typeface="+mn-cs"/>
              </a:rPr>
              <a:t>) to ask for meetings (if you need help, please contact </a:t>
            </a:r>
            <a:r>
              <a:rPr lang="x-none" sz="1200" u="sng" kern="1200" dirty="0">
                <a:solidFill>
                  <a:schemeClr val="tx1"/>
                </a:solidFill>
                <a:effectLst/>
                <a:latin typeface="+mn-lt"/>
                <a:ea typeface="+mn-ea"/>
                <a:cs typeface="+mn-cs"/>
                <a:hlinkClick r:id="rId5"/>
              </a:rPr>
              <a:t>Jos Linn</a:t>
            </a:r>
            <a:r>
              <a:rPr lang="x-none" sz="1200" kern="1200" dirty="0">
                <a:solidFill>
                  <a:schemeClr val="tx1"/>
                </a:solidFill>
                <a:effectLst/>
                <a:latin typeface="+mn-lt"/>
                <a:ea typeface="+mn-ea"/>
                <a:cs typeface="+mn-cs"/>
              </a:rPr>
              <a:t>). Once you get a meeting, contact </a:t>
            </a:r>
            <a:r>
              <a:rPr lang="x-none" sz="1200" u="sng" kern="1200" dirty="0">
                <a:solidFill>
                  <a:schemeClr val="tx1"/>
                </a:solidFill>
                <a:effectLst/>
                <a:latin typeface="+mn-lt"/>
                <a:ea typeface="+mn-ea"/>
                <a:cs typeface="+mn-cs"/>
                <a:hlinkClick r:id="rId6"/>
              </a:rPr>
              <a:t>Meredith Dodson</a:t>
            </a:r>
            <a:r>
              <a:rPr lang="x-none" sz="1200" kern="1200" dirty="0">
                <a:solidFill>
                  <a:schemeClr val="tx1"/>
                </a:solidFill>
                <a:effectLst/>
                <a:latin typeface="+mn-lt"/>
                <a:ea typeface="+mn-ea"/>
                <a:cs typeface="+mn-cs"/>
              </a:rPr>
              <a:t> for targeted coaching and requests.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492179-49F8-43CF-BF00-5960C382394E}" type="slidenum">
              <a:rPr lang="en-US" smtClean="0"/>
              <a:t>28</a:t>
            </a:fld>
            <a:endParaRPr lang="en-US" dirty="0"/>
          </a:p>
        </p:txBody>
      </p:sp>
    </p:spTree>
    <p:extLst>
      <p:ext uri="{BB962C8B-B14F-4D97-AF65-F5344CB8AC3E}">
        <p14:creationId xmlns:p14="http://schemas.microsoft.com/office/powerpoint/2010/main" val="188785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96B009-E1E1-43B2-8CD9-04C87A6B8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929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96B009-E1E1-43B2-8CD9-04C87A6B80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52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2000" kern="1200" dirty="0">
              <a:solidFill>
                <a:schemeClr val="tx1"/>
              </a:solidFill>
              <a:effectLst/>
              <a:latin typeface="+mn-lt"/>
              <a:ea typeface="+mn-ea"/>
              <a:cs typeface="+mn-cs"/>
              <a:sym typeface="Avenir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492179-49F8-43CF-BF00-5960C38239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12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2000" kern="1200" dirty="0">
              <a:solidFill>
                <a:schemeClr val="tx1"/>
              </a:solidFill>
              <a:effectLst/>
              <a:latin typeface="+mn-lt"/>
              <a:ea typeface="+mn-ea"/>
              <a:cs typeface="+mn-cs"/>
              <a:sym typeface="Avenir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492179-49F8-43CF-BF00-5960C38239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8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40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948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372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05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E212D-149B-4724-A105-48A08D835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158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accent1"/>
                </a:solidFill>
                <a:latin typeface="Helvetica"/>
                <a:cs typeface="Helvetica"/>
              </a:defRPr>
            </a:lvl1pPr>
          </a:lstStyle>
          <a:p>
            <a:r>
              <a:rPr lang="en-US"/>
              <a:t>Click to edit title</a:t>
            </a:r>
          </a:p>
        </p:txBody>
      </p:sp>
      <p:sp>
        <p:nvSpPr>
          <p:cNvPr id="3" name="Content Placeholder 2"/>
          <p:cNvSpPr>
            <a:spLocks noGrp="1"/>
          </p:cNvSpPr>
          <p:nvPr>
            <p:ph idx="1" hasCustomPrompt="1"/>
          </p:nvPr>
        </p:nvSpPr>
        <p:spPr/>
        <p:txBody>
          <a:bodyPr/>
          <a:lstStyle>
            <a:lvl1pPr>
              <a:defRPr>
                <a:solidFill>
                  <a:schemeClr val="accent4"/>
                </a:solidFill>
                <a:latin typeface="Helvetica"/>
                <a:cs typeface="Helvetica"/>
              </a:defRPr>
            </a:lvl1pPr>
            <a:lvl2pPr marL="742950" indent="-285750">
              <a:buFont typeface="Courier New"/>
              <a:buChar char="o"/>
              <a:defRPr>
                <a:solidFill>
                  <a:schemeClr val="accent4"/>
                </a:solidFill>
                <a:latin typeface="Helvetica"/>
                <a:cs typeface="Helvetica"/>
              </a:defRPr>
            </a:lvl2pPr>
            <a:lvl3pPr>
              <a:defRPr>
                <a:solidFill>
                  <a:schemeClr val="accent4"/>
                </a:solidFill>
                <a:latin typeface="Helvetica"/>
                <a:cs typeface="Helvetica"/>
              </a:defRPr>
            </a:lvl3pPr>
            <a:lvl4pPr marL="1600200" indent="-228600">
              <a:buFont typeface="Courier New"/>
              <a:buChar char="o"/>
              <a:defRPr>
                <a:solidFill>
                  <a:schemeClr val="accent4"/>
                </a:solidFill>
                <a:latin typeface="Helvetica"/>
                <a:cs typeface="Helvetica"/>
              </a:defRPr>
            </a:lvl4pPr>
            <a:lvl5pPr>
              <a:defRPr>
                <a:latin typeface="Helvetica"/>
                <a:cs typeface="Helvetica"/>
              </a:defRPr>
            </a:lvl5pPr>
          </a:lstStyle>
          <a:p>
            <a:pPr lvl="0"/>
            <a:r>
              <a:rPr lang="en-US"/>
              <a:t>Click to edit text</a:t>
            </a:r>
          </a:p>
          <a:p>
            <a:pPr lvl="1"/>
            <a:r>
              <a:rPr lang="en-US"/>
              <a:t>Second level</a:t>
            </a:r>
          </a:p>
          <a:p>
            <a:pPr lvl="2"/>
            <a:r>
              <a:rPr lang="en-US"/>
              <a:t>Third level</a:t>
            </a:r>
          </a:p>
          <a:p>
            <a:pPr lvl="3"/>
            <a:r>
              <a:rPr lang="en-US"/>
              <a:t>Fourth level</a:t>
            </a:r>
          </a:p>
        </p:txBody>
      </p:sp>
      <p:sp>
        <p:nvSpPr>
          <p:cNvPr id="4"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CB84E56B-342A-4DC0-9920-D07A8AAB6938}" type="slidenum">
              <a:rPr lang="en-US" smtClean="0"/>
              <a:pPr/>
              <a:t>‹#›</a:t>
            </a:fld>
            <a:endParaRPr lang="en-US" dirty="0"/>
          </a:p>
        </p:txBody>
      </p:sp>
    </p:spTree>
    <p:extLst>
      <p:ext uri="{BB962C8B-B14F-4D97-AF65-F5344CB8AC3E}">
        <p14:creationId xmlns:p14="http://schemas.microsoft.com/office/powerpoint/2010/main" val="290829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dirty="0">
                <a:solidFill>
                  <a:srgbClr val="560000"/>
                </a:solidFill>
                <a:latin typeface="+mn-lt"/>
                <a:cs typeface="+mn-cs"/>
              </a:defRPr>
            </a:lvl1pPr>
          </a:lstStyle>
          <a:p>
            <a:pPr defTabSz="914400">
              <a:defRPr/>
            </a:pPr>
            <a:endParaRPr lang="en-US" dirty="0"/>
          </a:p>
        </p:txBody>
      </p:sp>
      <p:sp>
        <p:nvSpPr>
          <p:cNvPr id="3"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dirty="0">
                <a:solidFill>
                  <a:srgbClr val="560000"/>
                </a:solidFill>
                <a:latin typeface="+mn-lt"/>
                <a:cs typeface="+mn-cs"/>
              </a:defRPr>
            </a:lvl1pPr>
          </a:lstStyle>
          <a:p>
            <a:pPr defTabSz="914400">
              <a:defRPr/>
            </a:pPr>
            <a:endParaRPr lang="en-US" dirty="0"/>
          </a:p>
        </p:txBody>
      </p:sp>
      <p:sp>
        <p:nvSpPr>
          <p:cNvPr id="4" name="Slide Number Placeholder 5"/>
          <p:cNvSpPr>
            <a:spLocks noGrp="1"/>
          </p:cNvSpPr>
          <p:nvPr>
            <p:ph type="sldNum" sz="quarter" idx="12"/>
          </p:nvPr>
        </p:nvSpPr>
        <p:spPr/>
        <p:txBody>
          <a:bodyPr/>
          <a:lstStyle>
            <a:lvl1pPr>
              <a:defRPr/>
            </a:lvl1pPr>
          </a:lstStyle>
          <a:p>
            <a:fld id="{CB4CCC71-9D8E-4BB4-9CDB-A0DD738B6F0D}" type="slidenum">
              <a:rPr lang="en-US" altLang="en-US"/>
              <a:pPr/>
              <a:t>‹#›</a:t>
            </a:fld>
            <a:endParaRPr lang="en-US" altLang="en-US" dirty="0"/>
          </a:p>
        </p:txBody>
      </p:sp>
    </p:spTree>
    <p:extLst>
      <p:ext uri="{BB962C8B-B14F-4D97-AF65-F5344CB8AC3E}">
        <p14:creationId xmlns:p14="http://schemas.microsoft.com/office/powerpoint/2010/main" val="1451869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accent1"/>
                </a:solidFill>
                <a:latin typeface="Helvetica"/>
                <a:cs typeface="Helvetica"/>
              </a:defRPr>
            </a:lvl1pPr>
          </a:lstStyle>
          <a:p>
            <a:r>
              <a:rPr lang="en-US"/>
              <a:t>Click to edit title</a:t>
            </a:r>
          </a:p>
        </p:txBody>
      </p:sp>
      <p:sp>
        <p:nvSpPr>
          <p:cNvPr id="3" name="Content Placeholder 2"/>
          <p:cNvSpPr>
            <a:spLocks noGrp="1"/>
          </p:cNvSpPr>
          <p:nvPr>
            <p:ph idx="1" hasCustomPrompt="1"/>
          </p:nvPr>
        </p:nvSpPr>
        <p:spPr/>
        <p:txBody>
          <a:bodyPr/>
          <a:lstStyle>
            <a:lvl1pPr>
              <a:defRPr>
                <a:solidFill>
                  <a:schemeClr val="accent4"/>
                </a:solidFill>
                <a:latin typeface="Helvetica"/>
                <a:cs typeface="Helvetica"/>
              </a:defRPr>
            </a:lvl1pPr>
            <a:lvl2pPr marL="742950" indent="-285750">
              <a:buFont typeface="Courier New"/>
              <a:buChar char="o"/>
              <a:defRPr>
                <a:solidFill>
                  <a:schemeClr val="accent4"/>
                </a:solidFill>
                <a:latin typeface="Helvetica"/>
                <a:cs typeface="Helvetica"/>
              </a:defRPr>
            </a:lvl2pPr>
            <a:lvl3pPr>
              <a:defRPr>
                <a:solidFill>
                  <a:schemeClr val="accent4"/>
                </a:solidFill>
                <a:latin typeface="Helvetica"/>
                <a:cs typeface="Helvetica"/>
              </a:defRPr>
            </a:lvl3pPr>
            <a:lvl4pPr marL="1600200" indent="-228600">
              <a:buFont typeface="Courier New"/>
              <a:buChar char="o"/>
              <a:defRPr>
                <a:solidFill>
                  <a:schemeClr val="accent4"/>
                </a:solidFill>
                <a:latin typeface="Helvetica"/>
                <a:cs typeface="Helvetica"/>
              </a:defRPr>
            </a:lvl4pPr>
            <a:lvl5pPr>
              <a:defRPr>
                <a:latin typeface="Helvetica"/>
                <a:cs typeface="Helvetica"/>
              </a:defRPr>
            </a:lvl5pPr>
          </a:lstStyle>
          <a:p>
            <a:pPr lvl="0"/>
            <a:r>
              <a:rPr lang="en-US"/>
              <a:t>Click to edit text</a:t>
            </a:r>
          </a:p>
          <a:p>
            <a:pPr lvl="1"/>
            <a:r>
              <a:rPr lang="en-US"/>
              <a:t>Second level</a:t>
            </a:r>
          </a:p>
          <a:p>
            <a:pPr lvl="2"/>
            <a:r>
              <a:rPr lang="en-US"/>
              <a:t>Third level</a:t>
            </a:r>
          </a:p>
          <a:p>
            <a:pPr lvl="3"/>
            <a:r>
              <a:rPr lang="en-US"/>
              <a:t>Fourth level</a:t>
            </a:r>
          </a:p>
        </p:txBody>
      </p:sp>
      <p:sp>
        <p:nvSpPr>
          <p:cNvPr id="4"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CB84E56B-342A-4DC0-9920-D07A8AAB69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11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accent1"/>
                </a:solidFill>
                <a:latin typeface="Helvetica"/>
                <a:cs typeface="Helvetica"/>
              </a:defRPr>
            </a:lvl1pPr>
          </a:lstStyle>
          <a:p>
            <a:r>
              <a:rPr lang="en-US" dirty="0"/>
              <a:t>Click to edit title</a:t>
            </a:r>
          </a:p>
        </p:txBody>
      </p:sp>
      <p:sp>
        <p:nvSpPr>
          <p:cNvPr id="3" name="Content Placeholder 2"/>
          <p:cNvSpPr>
            <a:spLocks noGrp="1"/>
          </p:cNvSpPr>
          <p:nvPr>
            <p:ph idx="1" hasCustomPrompt="1"/>
          </p:nvPr>
        </p:nvSpPr>
        <p:spPr/>
        <p:txBody>
          <a:bodyPr/>
          <a:lstStyle>
            <a:lvl1pPr>
              <a:defRPr>
                <a:solidFill>
                  <a:schemeClr val="accent4"/>
                </a:solidFill>
                <a:latin typeface="Helvetica"/>
                <a:cs typeface="Helvetica"/>
              </a:defRPr>
            </a:lvl1pPr>
            <a:lvl2pPr marL="742950" indent="-285750">
              <a:buFont typeface="Courier New"/>
              <a:buChar char="o"/>
              <a:defRPr>
                <a:solidFill>
                  <a:schemeClr val="accent4"/>
                </a:solidFill>
                <a:latin typeface="Helvetica"/>
                <a:cs typeface="Helvetica"/>
              </a:defRPr>
            </a:lvl2pPr>
            <a:lvl3pPr>
              <a:defRPr>
                <a:solidFill>
                  <a:schemeClr val="accent4"/>
                </a:solidFill>
                <a:latin typeface="Helvetica"/>
                <a:cs typeface="Helvetica"/>
              </a:defRPr>
            </a:lvl3pPr>
            <a:lvl4pPr marL="1600200" indent="-228600">
              <a:buFont typeface="Courier New"/>
              <a:buChar char="o"/>
              <a:defRPr>
                <a:solidFill>
                  <a:schemeClr val="accent4"/>
                </a:solidFill>
                <a:latin typeface="Helvetica"/>
                <a:cs typeface="Helvetica"/>
              </a:defRPr>
            </a:lvl4pPr>
            <a:lvl5pPr>
              <a:defRPr>
                <a:latin typeface="Helvetica"/>
                <a:cs typeface="Helvetica"/>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235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1B77-94F2-40F0-90C4-5FB14241783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453D27-B764-4720-883C-769CD331563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C1EFE7C-1D4A-4E4A-9167-74A54FD74ECA}"/>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5" name="Footer Placeholder 4">
            <a:extLst>
              <a:ext uri="{FF2B5EF4-FFF2-40B4-BE49-F238E27FC236}">
                <a16:creationId xmlns:a16="http://schemas.microsoft.com/office/drawing/2014/main" id="{B0C385AA-CA02-4F70-ACDD-095ECCE109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CC6EF1-A9C0-4ECB-AD1D-81D1A0BB3B1A}"/>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270384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671BD-6C83-4ADF-A9A2-F62D6B526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2B19E7-A684-4CCB-AF63-52C9BDA939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888663-50E7-4B22-81D2-4AF0C623DD39}"/>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5" name="Footer Placeholder 4">
            <a:extLst>
              <a:ext uri="{FF2B5EF4-FFF2-40B4-BE49-F238E27FC236}">
                <a16:creationId xmlns:a16="http://schemas.microsoft.com/office/drawing/2014/main" id="{9E6395E1-3F33-40E9-A60A-18EA697DC8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F475C8-8B62-46B0-82BE-1BBE8F14137A}"/>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4278559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84A2-CA8F-4C08-8F70-AE9DF54ADFF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5AC8FF1-83F1-4508-8519-32D496436B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6DE0FF-E003-48EF-9DA8-F1572A42F5E6}"/>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5" name="Footer Placeholder 4">
            <a:extLst>
              <a:ext uri="{FF2B5EF4-FFF2-40B4-BE49-F238E27FC236}">
                <a16:creationId xmlns:a16="http://schemas.microsoft.com/office/drawing/2014/main" id="{128F4554-6FD9-46B4-ADE3-0B24AFEB2B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B35981-F32A-4E1D-BB09-507B6219B277}"/>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2379577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5E74-2D62-4AE1-9A35-27E727AD0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5F96D4-A54B-41BA-9126-08886D8702A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7D693F-C23A-4D78-971C-3B825A4F1A6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585935-6600-4A0D-98C5-68E6B9E3B823}"/>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6" name="Footer Placeholder 5">
            <a:extLst>
              <a:ext uri="{FF2B5EF4-FFF2-40B4-BE49-F238E27FC236}">
                <a16:creationId xmlns:a16="http://schemas.microsoft.com/office/drawing/2014/main" id="{E1D2AD01-2EF3-414F-BD2C-5A7859DA77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4E6CFA-8FA1-41E0-9D39-359A596F2D5C}"/>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897986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EBE6-36F2-4FEC-927B-804C49678C5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D8488-0763-48B9-996B-F997D01E524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7C900C3-BDBB-4422-9BA2-A237035DED0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91D08-29F5-4B2B-BBD6-72B097C65B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B4D8D3D-856B-455A-B74E-EBBB0AC2EC7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4B1F77-9A83-4CB7-8435-D82613862957}"/>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8" name="Footer Placeholder 7">
            <a:extLst>
              <a:ext uri="{FF2B5EF4-FFF2-40B4-BE49-F238E27FC236}">
                <a16:creationId xmlns:a16="http://schemas.microsoft.com/office/drawing/2014/main" id="{E9E31F1F-A5CD-4C0D-B257-27DA2252E6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396D1A1-26C8-4282-AF30-21BF54AB73A1}"/>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4265930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4C15A-18CE-4A61-8FBB-47EDCA2FC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62BA13-33BD-4808-976D-5F5C2FEB0748}"/>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4" name="Footer Placeholder 3">
            <a:extLst>
              <a:ext uri="{FF2B5EF4-FFF2-40B4-BE49-F238E27FC236}">
                <a16:creationId xmlns:a16="http://schemas.microsoft.com/office/drawing/2014/main" id="{F4FDBCEB-26C2-41EB-B627-9CCAF8FE46C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03EA6F-6974-4090-B263-DF3A9970E363}"/>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195750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840A3-C814-47B7-A6DF-D500F8115CF5}"/>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3" name="Footer Placeholder 2">
            <a:extLst>
              <a:ext uri="{FF2B5EF4-FFF2-40B4-BE49-F238E27FC236}">
                <a16:creationId xmlns:a16="http://schemas.microsoft.com/office/drawing/2014/main" id="{3FC2FE0F-917F-41E2-9D8E-E86ADFD7F32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B402C35-E5AF-4E1E-8C96-2BFE3C241B0A}"/>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92152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4852" y="4402163"/>
            <a:ext cx="7772400" cy="1470025"/>
          </a:xfrm>
        </p:spPr>
        <p:txBody>
          <a:bodyPr anchor="t"/>
          <a:lstStyle>
            <a:lvl1pPr algn="l">
              <a:defRPr>
                <a:solidFill>
                  <a:srgbClr val="58585B"/>
                </a:solidFill>
                <a:latin typeface="Helvetica"/>
              </a:defRPr>
            </a:lvl1pPr>
          </a:lstStyle>
          <a:p>
            <a:r>
              <a:rPr lang="en-US"/>
              <a:t>Click to edit title</a:t>
            </a:r>
          </a:p>
        </p:txBody>
      </p:sp>
      <p:sp>
        <p:nvSpPr>
          <p:cNvPr id="3" name="Slide Number Placeholder 4"/>
          <p:cNvSpPr>
            <a:spLocks noGrp="1"/>
          </p:cNvSpPr>
          <p:nvPr>
            <p:ph type="sldNum" sz="quarter" idx="4"/>
          </p:nvPr>
        </p:nvSpPr>
        <p:spPr>
          <a:xfrm>
            <a:off x="0" y="6492875"/>
            <a:ext cx="457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CB84E56B-342A-4DC0-9920-D07A8AAB6938}" type="slidenum">
              <a:rPr lang="en-US" smtClean="0"/>
              <a:pPr/>
              <a:t>‹#›</a:t>
            </a:fld>
            <a:endParaRPr lang="en-US" dirty="0"/>
          </a:p>
        </p:txBody>
      </p:sp>
    </p:spTree>
    <p:extLst>
      <p:ext uri="{BB962C8B-B14F-4D97-AF65-F5344CB8AC3E}">
        <p14:creationId xmlns:p14="http://schemas.microsoft.com/office/powerpoint/2010/main" val="430443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6E9E9-C87F-4ACF-85F8-71DBD976AE6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854963F-25FF-4B96-A18C-065CC8944B4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A3B22-AB19-46EC-8BE4-F77AF3A01E0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824FCC5-F87C-48ED-BD2B-72801A6548F8}"/>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6" name="Footer Placeholder 5">
            <a:extLst>
              <a:ext uri="{FF2B5EF4-FFF2-40B4-BE49-F238E27FC236}">
                <a16:creationId xmlns:a16="http://schemas.microsoft.com/office/drawing/2014/main" id="{5532B191-CC95-4161-9F30-C1BCF69D35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897EBD-FAA5-47A9-8D38-CE8A04DB3284}"/>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3904917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9B18-7201-4D4B-B674-76D62FAC2D1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9FDB947-F772-43BE-A438-A457D8FB33F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1E07EDD-A149-49A8-A4F3-647E6338703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5D70B65-CDCB-420F-B275-C4CFA9CBFB0C}"/>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6" name="Footer Placeholder 5">
            <a:extLst>
              <a:ext uri="{FF2B5EF4-FFF2-40B4-BE49-F238E27FC236}">
                <a16:creationId xmlns:a16="http://schemas.microsoft.com/office/drawing/2014/main" id="{FB50C549-FC1F-423C-B011-6893D58270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40CF74-8C73-4BA6-8EA2-27F52F82084D}"/>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4031217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29B5-D72B-4664-AE80-253BDB0108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47FCDB-694A-4ADE-AED8-9B98661952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31D9D-1773-47F7-8C8C-725F5A712E0D}"/>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5" name="Footer Placeholder 4">
            <a:extLst>
              <a:ext uri="{FF2B5EF4-FFF2-40B4-BE49-F238E27FC236}">
                <a16:creationId xmlns:a16="http://schemas.microsoft.com/office/drawing/2014/main" id="{2CFD3037-FDAF-44CE-B842-7B26B3DC51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B8C570-7112-4310-9B77-8A41BAB4692D}"/>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2063284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47A2E7-2004-4106-9E27-59C7582D232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742AFF-B196-4C66-BC67-351AB854082E}"/>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F2188-6B03-47D8-9088-A224982AAA78}"/>
              </a:ext>
            </a:extLst>
          </p:cNvPr>
          <p:cNvSpPr>
            <a:spLocks noGrp="1"/>
          </p:cNvSpPr>
          <p:nvPr>
            <p:ph type="dt" sz="half" idx="10"/>
          </p:nvPr>
        </p:nvSpPr>
        <p:spPr/>
        <p:txBody>
          <a:bodyPr/>
          <a:lstStyle/>
          <a:p>
            <a:fld id="{3A9C9BCB-1AA3-47F7-B2F1-28B9FE4021E4}" type="datetimeFigureOut">
              <a:rPr lang="en-US" smtClean="0"/>
              <a:t>12/6/2018</a:t>
            </a:fld>
            <a:endParaRPr lang="en-US" dirty="0"/>
          </a:p>
        </p:txBody>
      </p:sp>
      <p:sp>
        <p:nvSpPr>
          <p:cNvPr id="5" name="Footer Placeholder 4">
            <a:extLst>
              <a:ext uri="{FF2B5EF4-FFF2-40B4-BE49-F238E27FC236}">
                <a16:creationId xmlns:a16="http://schemas.microsoft.com/office/drawing/2014/main" id="{78ECF02F-91C5-4731-8CA2-154F8B3843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EF5F6A-15CC-4309-A7D0-0F40964A78CF}"/>
              </a:ext>
            </a:extLst>
          </p:cNvPr>
          <p:cNvSpPr>
            <a:spLocks noGrp="1"/>
          </p:cNvSpPr>
          <p:nvPr>
            <p:ph type="sldNum" sz="quarter" idx="12"/>
          </p:nvPr>
        </p:nvSpPr>
        <p:spPr/>
        <p:txBody>
          <a:bodyPr/>
          <a:lstStyle/>
          <a:p>
            <a:fld id="{FC873BB1-B5B3-4B57-AEB1-D2D429F449B1}" type="slidenum">
              <a:rPr lang="en-US" smtClean="0"/>
              <a:t>‹#›</a:t>
            </a:fld>
            <a:endParaRPr lang="en-US" dirty="0"/>
          </a:p>
        </p:txBody>
      </p:sp>
    </p:spTree>
    <p:extLst>
      <p:ext uri="{BB962C8B-B14F-4D97-AF65-F5344CB8AC3E}">
        <p14:creationId xmlns:p14="http://schemas.microsoft.com/office/powerpoint/2010/main" val="54446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b="1" dirty="0">
              <a:solidFill>
                <a:srgbClr val="560000"/>
              </a:solidFill>
            </a:endParaRPr>
          </a:p>
        </p:txBody>
      </p:sp>
      <p:sp>
        <p:nvSpPr>
          <p:cNvPr id="4" name="Rectangle 3"/>
          <p:cNvSpPr/>
          <p:nvPr/>
        </p:nvSpPr>
        <p:spPr>
          <a:xfrm>
            <a:off x="0" y="3733800"/>
            <a:ext cx="9144000" cy="3124200"/>
          </a:xfrm>
          <a:prstGeom prst="rect">
            <a:avLst/>
          </a:prstGeom>
          <a:solidFill>
            <a:srgbClr val="B4B4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22477"/>
            <a:ext cx="33528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flipV="1">
            <a:off x="0" y="6811965"/>
            <a:ext cx="9144000" cy="46037"/>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13" name="Title Placeholder 1"/>
          <p:cNvSpPr>
            <a:spLocks noGrp="1"/>
          </p:cNvSpPr>
          <p:nvPr>
            <p:ph type="title"/>
          </p:nvPr>
        </p:nvSpPr>
        <p:spPr>
          <a:xfrm>
            <a:off x="304800" y="4038600"/>
            <a:ext cx="8534400" cy="609600"/>
          </a:xfrm>
          <a:prstGeom prst="rect">
            <a:avLst/>
          </a:prstGeom>
        </p:spPr>
        <p:txBody>
          <a:bodyPr anchor="b" anchorCtr="0"/>
          <a:lstStyle>
            <a:lvl1pPr>
              <a:defRPr>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386645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1371600"/>
            <a:ext cx="9144000"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50800" dist="38100" dir="2700000" algn="tl" rotWithShape="0">
                    <a:prstClr val="black">
                      <a:alpha val="40000"/>
                    </a:prstClr>
                  </a:outerShdw>
                </a:effectLst>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6553200" y="6400800"/>
            <a:ext cx="2133600" cy="349250"/>
          </a:xfrm>
        </p:spPr>
        <p:txBody>
          <a:bodyPr/>
          <a:lstStyle>
            <a:lvl1pPr>
              <a:defRPr>
                <a:solidFill>
                  <a:srgbClr val="701400"/>
                </a:solidFill>
              </a:defRPr>
            </a:lvl1pPr>
          </a:lstStyle>
          <a:p>
            <a:fld id="{647F7E6F-8FB5-4F6C-B5FB-1C8A02FA70CA}" type="slidenum">
              <a:rPr lang="en-US" altLang="en-US"/>
              <a:pPr/>
              <a:t>‹#›</a:t>
            </a:fld>
            <a:endParaRPr lang="en-US" altLang="en-US" dirty="0"/>
          </a:p>
        </p:txBody>
      </p:sp>
    </p:spTree>
    <p:extLst>
      <p:ext uri="{BB962C8B-B14F-4D97-AF65-F5344CB8AC3E}">
        <p14:creationId xmlns:p14="http://schemas.microsoft.com/office/powerpoint/2010/main" val="24151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0" y="1371600"/>
            <a:ext cx="9144000"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50800" dist="38100" dir="2700000" algn="tl" rotWithShape="0">
                    <a:prstClr val="black">
                      <a:alpha val="40000"/>
                    </a:prstClr>
                  </a:outerShdw>
                </a:effectLst>
              </a:defRPr>
            </a:lvl1p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0"/>
          </p:nvPr>
        </p:nvSpPr>
        <p:spPr>
          <a:xfrm>
            <a:off x="6553200" y="6400802"/>
            <a:ext cx="2133600" cy="288925"/>
          </a:xfrm>
        </p:spPr>
        <p:txBody>
          <a:bodyPr/>
          <a:lstStyle>
            <a:lvl1pPr>
              <a:defRPr>
                <a:solidFill>
                  <a:srgbClr val="701400"/>
                </a:solidFill>
              </a:defRPr>
            </a:lvl1pPr>
          </a:lstStyle>
          <a:p>
            <a:fld id="{0F89E143-FC6E-46C4-A3EB-D7507DA59D45}" type="slidenum">
              <a:rPr lang="en-US" altLang="en-US"/>
              <a:pPr/>
              <a:t>‹#›</a:t>
            </a:fld>
            <a:endParaRPr lang="en-US" altLang="en-US" dirty="0"/>
          </a:p>
        </p:txBody>
      </p:sp>
    </p:spTree>
    <p:extLst>
      <p:ext uri="{BB962C8B-B14F-4D97-AF65-F5344CB8AC3E}">
        <p14:creationId xmlns:p14="http://schemas.microsoft.com/office/powerpoint/2010/main" val="3619016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1371600"/>
            <a:ext cx="9144000"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50800" dist="38100" dir="2700000" algn="tl" rotWithShape="0">
                    <a:prstClr val="black">
                      <a:alpha val="40000"/>
                    </a:prstClr>
                  </a:outerShdw>
                </a:effectLst>
                <a:latin typeface="Arial" pitchFamily="34" charset="0"/>
                <a:cs typeface="Arial" pitchFamily="34" charset="0"/>
              </a:defRPr>
            </a:lvl1pPr>
          </a:lstStyle>
          <a:p>
            <a:r>
              <a:rPr lang="en-US"/>
              <a:t>Click to edit Master title style</a:t>
            </a:r>
          </a:p>
        </p:txBody>
      </p:sp>
      <p:sp>
        <p:nvSpPr>
          <p:cNvPr id="4" name="Slide Number Placeholder 4"/>
          <p:cNvSpPr>
            <a:spLocks noGrp="1"/>
          </p:cNvSpPr>
          <p:nvPr>
            <p:ph type="sldNum" sz="quarter" idx="10"/>
          </p:nvPr>
        </p:nvSpPr>
        <p:spPr>
          <a:xfrm>
            <a:off x="6553200" y="6400802"/>
            <a:ext cx="2133600" cy="365125"/>
          </a:xfrm>
        </p:spPr>
        <p:txBody>
          <a:bodyPr/>
          <a:lstStyle>
            <a:lvl1pPr>
              <a:defRPr>
                <a:solidFill>
                  <a:srgbClr val="701400"/>
                </a:solidFill>
              </a:defRPr>
            </a:lvl1pPr>
          </a:lstStyle>
          <a:p>
            <a:fld id="{3C57D8CA-CA83-470A-9009-27B4C3C56187}" type="slidenum">
              <a:rPr lang="en-US" altLang="en-US"/>
              <a:pPr/>
              <a:t>‹#›</a:t>
            </a:fld>
            <a:endParaRPr lang="en-US" altLang="en-US" dirty="0"/>
          </a:p>
        </p:txBody>
      </p:sp>
    </p:spTree>
    <p:extLst>
      <p:ext uri="{BB962C8B-B14F-4D97-AF65-F5344CB8AC3E}">
        <p14:creationId xmlns:p14="http://schemas.microsoft.com/office/powerpoint/2010/main" val="389246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457200" y="1371600"/>
            <a:ext cx="3017838"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a:xfrm>
            <a:off x="457201" y="273050"/>
            <a:ext cx="3008313" cy="1162050"/>
          </a:xfrm>
        </p:spPr>
        <p:txBody>
          <a:bodyPr anchor="b">
            <a:scene3d>
              <a:camera prst="orthographicFront"/>
              <a:lightRig rig="threePt" dir="t"/>
            </a:scene3d>
            <a:sp3d extrusionH="57150">
              <a:bevelT w="38100" h="38100"/>
            </a:sp3d>
          </a:bodyPr>
          <a:lstStyle>
            <a:lvl1pPr algn="l">
              <a:defRPr sz="2000" b="1">
                <a:effectLst>
                  <a:outerShdw blurRad="50800" dist="38100" dir="2700000" algn="tl" rotWithShape="0">
                    <a:prstClr val="black">
                      <a:alpha val="40000"/>
                    </a:prstClr>
                  </a:outerShdw>
                </a:effectLst>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560000"/>
                </a:solidFill>
                <a:latin typeface="+mn-lt"/>
                <a:cs typeface="+mn-cs"/>
              </a:defRPr>
            </a:lvl1pPr>
          </a:lstStyle>
          <a:p>
            <a:pPr defTabSz="914400">
              <a:defRPr/>
            </a:pPr>
            <a:fld id="{DE38C1CC-FB0E-439C-8620-CE9CC387FFEE}" type="datetimeFigureOut">
              <a:rPr lang="en-US"/>
              <a:pPr defTabSz="914400">
                <a:defRPr/>
              </a:pPr>
              <a:t>12/6/2018</a:t>
            </a:fld>
            <a:endParaRPr lang="en-US" dirty="0"/>
          </a:p>
        </p:txBody>
      </p:sp>
      <p:sp>
        <p:nvSpPr>
          <p:cNvPr id="7"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560000"/>
                </a:solidFill>
                <a:latin typeface="+mn-lt"/>
                <a:cs typeface="+mn-cs"/>
              </a:defRPr>
            </a:lvl1pPr>
          </a:lstStyle>
          <a:p>
            <a:pPr defTabSz="914400">
              <a:defRPr/>
            </a:pPr>
            <a:endParaRPr lang="en-US" dirty="0"/>
          </a:p>
        </p:txBody>
      </p:sp>
      <p:sp>
        <p:nvSpPr>
          <p:cNvPr id="8" name="Slide Number Placeholder 6"/>
          <p:cNvSpPr>
            <a:spLocks noGrp="1"/>
          </p:cNvSpPr>
          <p:nvPr>
            <p:ph type="sldNum" sz="quarter" idx="12"/>
          </p:nvPr>
        </p:nvSpPr>
        <p:spPr>
          <a:xfrm>
            <a:off x="6553200" y="6400802"/>
            <a:ext cx="2133600" cy="365125"/>
          </a:xfrm>
        </p:spPr>
        <p:txBody>
          <a:bodyPr/>
          <a:lstStyle>
            <a:lvl1pPr>
              <a:defRPr>
                <a:solidFill>
                  <a:srgbClr val="701400"/>
                </a:solidFill>
              </a:defRPr>
            </a:lvl1pPr>
          </a:lstStyle>
          <a:p>
            <a:fld id="{28846A7E-2974-4423-B0A7-0999C14D0A9F}" type="slidenum">
              <a:rPr lang="en-US" altLang="en-US"/>
              <a:pPr/>
              <a:t>‹#›</a:t>
            </a:fld>
            <a:endParaRPr lang="en-US" altLang="en-US" dirty="0"/>
          </a:p>
        </p:txBody>
      </p:sp>
    </p:spTree>
    <p:extLst>
      <p:ext uri="{BB962C8B-B14F-4D97-AF65-F5344CB8AC3E}">
        <p14:creationId xmlns:p14="http://schemas.microsoft.com/office/powerpoint/2010/main" val="244341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a:endParaRPr lang="en-US" altLang="en-US" sz="2400" dirty="0">
                <a:solidFill>
                  <a:srgbClr val="560000"/>
                </a:solidFill>
                <a:latin typeface="Times New Roman" panose="02020603050405020304"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a:endParaRPr lang="en-US" altLang="en-US" sz="2400" dirty="0">
                <a:solidFill>
                  <a:srgbClr val="560000"/>
                </a:solidFill>
                <a:latin typeface="Times New Roman" panose="02020603050405020304" pitchFamily="18"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4416 w 4917"/>
                <a:gd name="T3" fmla="*/ 0 h 1000"/>
                <a:gd name="T4" fmla="*/ 4917 w 4917"/>
                <a:gd name="T5" fmla="*/ 500 h 1000"/>
                <a:gd name="T6" fmla="*/ 4417 w 4917"/>
                <a:gd name="T7" fmla="*/ 1000 h 1000"/>
                <a:gd name="T8" fmla="*/ 0 w 4917"/>
                <a:gd name="T9" fmla="*/ 1000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dirty="0">
                <a:solidFill>
                  <a:srgbClr val="560000"/>
                </a:solidFill>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dirty="0">
                <a:solidFill>
                  <a:srgbClr val="560000"/>
                </a:solidFill>
              </a:endParaRPr>
            </a:p>
          </p:txBody>
        </p:sp>
      </p:grpSp>
      <p:sp>
        <p:nvSpPr>
          <p:cNvPr id="8199" name="Rectangle 7"/>
          <p:cNvSpPr>
            <a:spLocks noGrp="1" noChangeArrowheads="1"/>
          </p:cNvSpPr>
          <p:nvPr>
            <p:ph type="ctrTitle"/>
          </p:nvPr>
        </p:nvSpPr>
        <p:spPr>
          <a:xfrm>
            <a:off x="228600" y="1427165"/>
            <a:ext cx="8077200" cy="1609725"/>
          </a:xfrm>
        </p:spPr>
        <p:txBody>
          <a:bodyPr/>
          <a:lstStyle>
            <a:lvl1pPr>
              <a:defRPr sz="4600"/>
            </a:lvl1pPr>
          </a:lstStyle>
          <a:p>
            <a:r>
              <a:rPr lang="en-US"/>
              <a:t>Click to edit Master title style</a:t>
            </a:r>
          </a:p>
        </p:txBody>
      </p:sp>
      <p:sp>
        <p:nvSpPr>
          <p:cNvPr id="8200"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a:prstGeom prst="rect">
            <a:avLst/>
          </a:prstGeom>
        </p:spPr>
        <p:txBody>
          <a:bodyPr/>
          <a:lstStyle>
            <a:lvl1pPr fontAlgn="auto">
              <a:spcBef>
                <a:spcPts val="0"/>
              </a:spcBef>
              <a:spcAft>
                <a:spcPts val="0"/>
              </a:spcAft>
              <a:defRPr>
                <a:solidFill>
                  <a:srgbClr val="560000"/>
                </a:solidFill>
                <a:latin typeface="+mn-lt"/>
                <a:cs typeface="+mn-cs"/>
              </a:defRPr>
            </a:lvl1pPr>
          </a:lstStyle>
          <a:p>
            <a:pPr defTabSz="914400">
              <a:defRPr/>
            </a:pPr>
            <a:endParaRPr lang="en-US" dirty="0"/>
          </a:p>
        </p:txBody>
      </p:sp>
      <p:sp>
        <p:nvSpPr>
          <p:cNvPr id="10" name="Rectangle 10"/>
          <p:cNvSpPr>
            <a:spLocks noGrp="1" noChangeArrowheads="1"/>
          </p:cNvSpPr>
          <p:nvPr>
            <p:ph type="ftr" sz="quarter" idx="11"/>
          </p:nvPr>
        </p:nvSpPr>
        <p:spPr>
          <a:xfrm>
            <a:off x="3124200" y="6253163"/>
            <a:ext cx="2895600" cy="457200"/>
          </a:xfrm>
          <a:prstGeom prst="rect">
            <a:avLst/>
          </a:prstGeom>
        </p:spPr>
        <p:txBody>
          <a:bodyPr/>
          <a:lstStyle>
            <a:lvl1pPr fontAlgn="auto">
              <a:spcBef>
                <a:spcPts val="0"/>
              </a:spcBef>
              <a:spcAft>
                <a:spcPts val="0"/>
              </a:spcAft>
              <a:defRPr>
                <a:solidFill>
                  <a:srgbClr val="560000"/>
                </a:solidFill>
                <a:latin typeface="+mn-lt"/>
                <a:cs typeface="+mn-cs"/>
              </a:defRPr>
            </a:lvl1pPr>
          </a:lstStyle>
          <a:p>
            <a:pPr defTabSz="914400">
              <a:defRPr/>
            </a:pPr>
            <a:endParaRPr lang="en-US" dirty="0"/>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fld id="{1537EA35-FCD0-4DBA-BEDB-75C08A295805}" type="slidenum">
              <a:rPr lang="en-US" altLang="en-US"/>
              <a:pPr/>
              <a:t>‹#›</a:t>
            </a:fld>
            <a:endParaRPr lang="en-US" altLang="en-US" dirty="0"/>
          </a:p>
        </p:txBody>
      </p:sp>
    </p:spTree>
    <p:extLst>
      <p:ext uri="{BB962C8B-B14F-4D97-AF65-F5344CB8AC3E}">
        <p14:creationId xmlns:p14="http://schemas.microsoft.com/office/powerpoint/2010/main" val="262974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Rectangle 3"/>
          <p:cNvSpPr/>
          <p:nvPr/>
        </p:nvSpPr>
        <p:spPr>
          <a:xfrm>
            <a:off x="0" y="1371600"/>
            <a:ext cx="9144000"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50800" dist="38100" dir="2700000" algn="tl" rotWithShape="0">
                    <a:prstClr val="black">
                      <a:alpha val="40000"/>
                    </a:prstClr>
                  </a:outerShdw>
                </a:effectLst>
                <a:latin typeface="Arial" pitchFamily="34" charset="0"/>
                <a:cs typeface="Arial" pitchFamily="34" charset="0"/>
              </a:defRPr>
            </a:lvl1pPr>
          </a:lstStyle>
          <a:p>
            <a:r>
              <a:rPr lang="en-US"/>
              <a:t>Click to edit Master title style</a:t>
            </a:r>
          </a:p>
        </p:txBody>
      </p:sp>
      <p:sp>
        <p:nvSpPr>
          <p:cNvPr id="8" name="Text Placeholder 2"/>
          <p:cNvSpPr>
            <a:spLocks noGrp="1"/>
          </p:cNvSpPr>
          <p:nvPr>
            <p:ph idx="1"/>
          </p:nvPr>
        </p:nvSpPr>
        <p:spPr>
          <a:xfrm>
            <a:off x="304800" y="1752601"/>
            <a:ext cx="8534400" cy="4373563"/>
          </a:xfrm>
          <a:prstGeom prst="rect">
            <a:avLst/>
          </a:prstGeom>
        </p:spPr>
        <p:txBody>
          <a:bodyPr rtlCol="0">
            <a:normAutofit/>
          </a:bodyPr>
          <a:lstStyle>
            <a:lvl1pPr>
              <a:spcBef>
                <a:spcPts val="800"/>
              </a:spcBef>
              <a:buFont typeface="Arial" pitchFamily="34" charset="0"/>
              <a:buChar char="•"/>
              <a:defRPr sz="2800">
                <a:latin typeface="Arial" pitchFamily="34" charset="0"/>
                <a:cs typeface="Arial" pitchFamily="34" charset="0"/>
              </a:defRPr>
            </a:lvl1pPr>
            <a:lvl2pPr>
              <a:spcBef>
                <a:spcPts val="800"/>
              </a:spcBef>
              <a:buFont typeface="Wingdings" pitchFamily="2" charset="2"/>
              <a:buChar char="§"/>
              <a:defRPr sz="2400">
                <a:latin typeface="Arial" pitchFamily="34" charset="0"/>
                <a:cs typeface="Arial" pitchFamily="34" charset="0"/>
              </a:defRPr>
            </a:lvl2pPr>
            <a:lvl3pPr>
              <a:spcBef>
                <a:spcPts val="800"/>
              </a:spcBef>
              <a:buFont typeface="Courier New" pitchFamily="49" charset="0"/>
              <a:buChar char="o"/>
              <a:defRPr sz="2000">
                <a:latin typeface="Arial" pitchFamily="34" charset="0"/>
                <a:cs typeface="Arial" pitchFamily="34" charset="0"/>
              </a:defRPr>
            </a:lvl3pPr>
            <a:lvl4pPr>
              <a:spcBef>
                <a:spcPts val="800"/>
              </a:spcBef>
              <a:buFont typeface="Wingdings" pitchFamily="2" charset="2"/>
              <a:buChar char="§"/>
              <a:defRPr sz="1800">
                <a:latin typeface="Arial" pitchFamily="34" charset="0"/>
                <a:cs typeface="Arial" pitchFamily="34" charset="0"/>
              </a:defRPr>
            </a:lvl4pPr>
            <a:lvl5pPr>
              <a:spcBef>
                <a:spcPts val="800"/>
              </a:spcBef>
              <a:buFont typeface="Arial" pitchFamily="34" charset="0"/>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6553200" y="6400802"/>
            <a:ext cx="2133600" cy="365125"/>
          </a:xfrm>
        </p:spPr>
        <p:txBody>
          <a:bodyPr/>
          <a:lstStyle>
            <a:lvl1pPr>
              <a:defRPr>
                <a:solidFill>
                  <a:srgbClr val="660000"/>
                </a:solidFill>
              </a:defRPr>
            </a:lvl1pPr>
          </a:lstStyle>
          <a:p>
            <a:fld id="{67BAA746-E8F4-43C6-AE0B-0C907953BEAF}" type="slidenum">
              <a:rPr lang="en-US" altLang="en-US"/>
              <a:pPr/>
              <a:t>‹#›</a:t>
            </a:fld>
            <a:endParaRPr lang="en-US" altLang="en-US" dirty="0"/>
          </a:p>
        </p:txBody>
      </p:sp>
    </p:spTree>
    <p:extLst>
      <p:ext uri="{BB962C8B-B14F-4D97-AF65-F5344CB8AC3E}">
        <p14:creationId xmlns:p14="http://schemas.microsoft.com/office/powerpoint/2010/main" val="2275029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2.jpeg"/><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0"/>
            <a:endParaRPr lang="en-US"/>
          </a:p>
        </p:txBody>
      </p:sp>
      <p:pic>
        <p:nvPicPr>
          <p:cNvPr id="7" name="Picture 6" descr="Slide Template.png"/>
          <p:cNvPicPr>
            <a:picLocks noChangeAspect="1"/>
          </p:cNvPicPr>
          <p:nvPr userDrawn="1"/>
        </p:nvPicPr>
        <p:blipFill rotWithShape="1">
          <a:blip r:embed="rId3">
            <a:extLst>
              <a:ext uri="{28A0092B-C50C-407E-A947-70E740481C1C}">
                <a14:useLocalDpi xmlns:a14="http://schemas.microsoft.com/office/drawing/2010/main" val="0"/>
              </a:ext>
            </a:extLst>
          </a:blip>
          <a:srcRect b="61852"/>
          <a:stretch/>
        </p:blipFill>
        <p:spPr>
          <a:xfrm>
            <a:off x="1" y="6126163"/>
            <a:ext cx="9157511" cy="154550"/>
          </a:xfrm>
          <a:prstGeom prst="rect">
            <a:avLst/>
          </a:prstGeom>
          <a:solidFill>
            <a:srgbClr val="AF1F2C"/>
          </a:solidFill>
        </p:spPr>
      </p:pic>
      <p:sp>
        <p:nvSpPr>
          <p:cNvPr id="5"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b="1">
                <a:solidFill>
                  <a:schemeClr val="tx1"/>
                </a:solidFill>
                <a:latin typeface="Helvetica" panose="020B0604020202020204" pitchFamily="34" charset="0"/>
                <a:cs typeface="Helvetica" panose="020B0604020202020204" pitchFamily="34" charset="0"/>
              </a:defRPr>
            </a:lvl1pPr>
          </a:lstStyle>
          <a:p>
            <a:fld id="{CB84E56B-342A-4DC0-9920-D07A8AAB6938}" type="slidenum">
              <a:rPr lang="en-US" smtClean="0"/>
              <a:pPr/>
              <a:t>‹#›</a:t>
            </a:fld>
            <a:endParaRPr lang="en-US" dirty="0"/>
          </a:p>
        </p:txBody>
      </p:sp>
    </p:spTree>
    <p:extLst>
      <p:ext uri="{BB962C8B-B14F-4D97-AF65-F5344CB8AC3E}">
        <p14:creationId xmlns:p14="http://schemas.microsoft.com/office/powerpoint/2010/main" val="1190331377"/>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ctr" defTabSz="457200" rtl="0" eaLnBrk="1" latinLnBrk="0" hangingPunct="1">
        <a:spcBef>
          <a:spcPct val="0"/>
        </a:spcBef>
        <a:buNone/>
        <a:defRPr sz="4400" kern="1200">
          <a:solidFill>
            <a:schemeClr val="accent4"/>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4"/>
          </a:solidFill>
          <a:latin typeface="Helvetica"/>
          <a:ea typeface="+mn-ea"/>
          <a:cs typeface="+mn-cs"/>
        </a:defRPr>
      </a:lvl1pPr>
      <a:lvl2pPr marL="742950" indent="-285750" algn="l" defTabSz="457200" rtl="0" eaLnBrk="1" latinLnBrk="0" hangingPunct="1">
        <a:spcBef>
          <a:spcPct val="20000"/>
        </a:spcBef>
        <a:buFont typeface="Courier New"/>
        <a:buChar char="o"/>
        <a:defRPr sz="2800" kern="1200">
          <a:solidFill>
            <a:schemeClr val="accent4"/>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accent4"/>
          </a:solidFill>
          <a:latin typeface="Helvetica"/>
          <a:ea typeface="+mn-ea"/>
          <a:cs typeface="+mn-cs"/>
        </a:defRPr>
      </a:lvl3pPr>
      <a:lvl4pPr marL="1600200" indent="-228600" algn="l" defTabSz="457200" rtl="0" eaLnBrk="1" latinLnBrk="0" hangingPunct="1">
        <a:spcBef>
          <a:spcPct val="20000"/>
        </a:spcBef>
        <a:buFont typeface="Courier New"/>
        <a:buChar char="o"/>
        <a:defRPr sz="2000" kern="1200">
          <a:solidFill>
            <a:schemeClr val="accent4"/>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01128" y="4379065"/>
            <a:ext cx="7885672" cy="1747098"/>
          </a:xfrm>
          <a:prstGeom prst="rect">
            <a:avLst/>
          </a:prstGeom>
        </p:spPr>
        <p:txBody>
          <a:bodyPr vert="horz" lIns="91440" tIns="45720" rIns="91440" bIns="45720" rtlCol="0">
            <a:normAutofit/>
          </a:bodyPr>
          <a:lstStyle/>
          <a:p>
            <a:pPr lvl="0"/>
            <a:r>
              <a:rPr lang="en-US"/>
              <a:t>Click to edit title</a:t>
            </a:r>
          </a:p>
        </p:txBody>
      </p:sp>
      <p:pic>
        <p:nvPicPr>
          <p:cNvPr id="7" name="Picture 6" descr="Slide Template.png"/>
          <p:cNvPicPr>
            <a:picLocks noChangeAspect="1"/>
          </p:cNvPicPr>
          <p:nvPr userDrawn="1"/>
        </p:nvPicPr>
        <p:blipFill rotWithShape="1">
          <a:blip r:embed="rId3">
            <a:extLst>
              <a:ext uri="{28A0092B-C50C-407E-A947-70E740481C1C}">
                <a14:useLocalDpi xmlns:a14="http://schemas.microsoft.com/office/drawing/2010/main" val="0"/>
              </a:ext>
            </a:extLst>
          </a:blip>
          <a:srcRect b="4613"/>
          <a:stretch/>
        </p:blipFill>
        <p:spPr>
          <a:xfrm>
            <a:off x="-40536" y="-13510"/>
            <a:ext cx="9211560" cy="4246843"/>
          </a:xfrm>
          <a:prstGeom prst="rect">
            <a:avLst/>
          </a:prstGeom>
          <a:solidFill>
            <a:srgbClr val="B11F30"/>
          </a:solidFill>
        </p:spPr>
      </p:pic>
      <p:sp>
        <p:nvSpPr>
          <p:cNvPr id="4" name="Slide Number Placeholder 3"/>
          <p:cNvSpPr>
            <a:spLocks noGrp="1"/>
          </p:cNvSpPr>
          <p:nvPr>
            <p:ph type="sldNum" sz="quarter" idx="4"/>
          </p:nvPr>
        </p:nvSpPr>
        <p:spPr>
          <a:xfrm>
            <a:off x="0" y="6492875"/>
            <a:ext cx="342900" cy="365125"/>
          </a:xfrm>
          <a:prstGeom prst="rect">
            <a:avLst/>
          </a:prstGeom>
        </p:spPr>
        <p:txBody>
          <a:bodyPr vert="horz" lIns="91440" tIns="45720" rIns="91440" bIns="45720" rtlCol="0" anchor="ctr"/>
          <a:lstStyle>
            <a:lvl1pPr algn="l">
              <a:defRPr sz="1400" b="1">
                <a:solidFill>
                  <a:schemeClr val="tx1"/>
                </a:solidFill>
                <a:latin typeface="Helvetica" panose="020B0604020202020204" pitchFamily="34" charset="0"/>
                <a:cs typeface="Helvetica" panose="020B0604020202020204" pitchFamily="34" charset="0"/>
              </a:defRPr>
            </a:lvl1pPr>
          </a:lstStyle>
          <a:p>
            <a:fld id="{35D4A53D-EB96-447E-9477-8A7CA2AD73C7}" type="slidenum">
              <a:rPr lang="en-US" smtClean="0"/>
              <a:pPr/>
              <a:t>‹#›</a:t>
            </a:fld>
            <a:endParaRPr lang="en-US" dirty="0"/>
          </a:p>
        </p:txBody>
      </p:sp>
    </p:spTree>
    <p:extLst>
      <p:ext uri="{BB962C8B-B14F-4D97-AF65-F5344CB8AC3E}">
        <p14:creationId xmlns:p14="http://schemas.microsoft.com/office/powerpoint/2010/main" val="1678178126"/>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400" kern="1200">
          <a:solidFill>
            <a:srgbClr val="58585B"/>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98989"/>
                </a:solidFill>
              </a:defRPr>
            </a:lvl1pPr>
          </a:lstStyle>
          <a:p>
            <a:pPr defTabSz="914400"/>
            <a:fld id="{F907C71B-639C-487D-98C9-6D7F7391A03D}" type="slidenum">
              <a:rPr lang="en-US" altLang="en-US"/>
              <a:pPr defTabSz="914400"/>
              <a:t>‹#›</a:t>
            </a:fld>
            <a:endParaRPr lang="en-US" altLang="en-US" dirty="0"/>
          </a:p>
        </p:txBody>
      </p:sp>
      <p:sp>
        <p:nvSpPr>
          <p:cNvPr id="7" name="Rectangle 6"/>
          <p:cNvSpPr/>
          <p:nvPr/>
        </p:nvSpPr>
        <p:spPr>
          <a:xfrm>
            <a:off x="0" y="6461125"/>
            <a:ext cx="3733800" cy="228600"/>
          </a:xfrm>
          <a:prstGeom prst="rect">
            <a:avLst/>
          </a:prstGeom>
          <a:solidFill>
            <a:srgbClr val="B4B4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9" name="Rectangle 8"/>
          <p:cNvSpPr/>
          <p:nvPr/>
        </p:nvSpPr>
        <p:spPr>
          <a:xfrm>
            <a:off x="5867400" y="6461125"/>
            <a:ext cx="3276600" cy="228600"/>
          </a:xfrm>
          <a:prstGeom prst="rect">
            <a:avLst/>
          </a:prstGeom>
          <a:solidFill>
            <a:srgbClr val="B4B4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pic>
        <p:nvPicPr>
          <p:cNvPr id="2055" name="Picture 9" descr="clasp-primar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38601" y="6072188"/>
            <a:ext cx="15382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V="1">
            <a:off x="0" y="0"/>
            <a:ext cx="9144000" cy="46038"/>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057" name="Rectangle 11"/>
          <p:cNvSpPr>
            <a:spLocks noChangeArrowheads="1"/>
          </p:cNvSpPr>
          <p:nvPr/>
        </p:nvSpPr>
        <p:spPr bwMode="auto">
          <a:xfrm>
            <a:off x="152401" y="6492875"/>
            <a:ext cx="1244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a:r>
              <a:rPr lang="en-US" altLang="en-US" sz="1000" dirty="0">
                <a:solidFill>
                  <a:srgbClr val="660000"/>
                </a:solidFill>
              </a:rPr>
              <a:t>www.clasp.org</a:t>
            </a:r>
          </a:p>
        </p:txBody>
      </p:sp>
    </p:spTree>
    <p:extLst>
      <p:ext uri="{BB962C8B-B14F-4D97-AF65-F5344CB8AC3E}">
        <p14:creationId xmlns:p14="http://schemas.microsoft.com/office/powerpoint/2010/main" val="70112822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ctr" rtl="0" eaLnBrk="1" fontAlgn="base" hangingPunct="1">
        <a:spcBef>
          <a:spcPct val="0"/>
        </a:spcBef>
        <a:spcAft>
          <a:spcPct val="0"/>
        </a:spcAft>
        <a:defRPr sz="4000" b="1" kern="1200">
          <a:solidFill>
            <a:schemeClr val="accent1"/>
          </a:solidFill>
          <a:effectLst>
            <a:outerShdw blurRad="50800" dist="38100" dir="2700000" algn="tl" rotWithShape="0">
              <a:prstClr val="black">
                <a:alpha val="40000"/>
              </a:prstClr>
            </a:outerShdw>
          </a:effectLst>
          <a:latin typeface="+mj-lt"/>
          <a:ea typeface="+mj-ea"/>
          <a:cs typeface="+mj-cs"/>
        </a:defRPr>
      </a:lvl1pPr>
      <a:lvl2pPr algn="ctr" rtl="0" eaLnBrk="1" fontAlgn="base" hangingPunct="1">
        <a:spcBef>
          <a:spcPct val="0"/>
        </a:spcBef>
        <a:spcAft>
          <a:spcPct val="0"/>
        </a:spcAft>
        <a:defRPr sz="4000" b="1">
          <a:solidFill>
            <a:schemeClr val="accent1"/>
          </a:solidFill>
          <a:latin typeface="Arial" panose="020B0604020202020204" pitchFamily="34" charset="0"/>
        </a:defRPr>
      </a:lvl2pPr>
      <a:lvl3pPr algn="ctr" rtl="0" eaLnBrk="1" fontAlgn="base" hangingPunct="1">
        <a:spcBef>
          <a:spcPct val="0"/>
        </a:spcBef>
        <a:spcAft>
          <a:spcPct val="0"/>
        </a:spcAft>
        <a:defRPr sz="4000" b="1">
          <a:solidFill>
            <a:schemeClr val="accent1"/>
          </a:solidFill>
          <a:latin typeface="Arial" panose="020B0604020202020204" pitchFamily="34" charset="0"/>
        </a:defRPr>
      </a:lvl3pPr>
      <a:lvl4pPr algn="ctr" rtl="0" eaLnBrk="1" fontAlgn="base" hangingPunct="1">
        <a:spcBef>
          <a:spcPct val="0"/>
        </a:spcBef>
        <a:spcAft>
          <a:spcPct val="0"/>
        </a:spcAft>
        <a:defRPr sz="4000" b="1">
          <a:solidFill>
            <a:schemeClr val="accent1"/>
          </a:solidFill>
          <a:latin typeface="Arial" panose="020B0604020202020204" pitchFamily="34" charset="0"/>
        </a:defRPr>
      </a:lvl4pPr>
      <a:lvl5pPr algn="ctr" rtl="0" eaLnBrk="1" fontAlgn="base" hangingPunct="1">
        <a:spcBef>
          <a:spcPct val="0"/>
        </a:spcBef>
        <a:spcAft>
          <a:spcPct val="0"/>
        </a:spcAft>
        <a:defRPr sz="4000" b="1">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accent1"/>
          </a:solidFill>
          <a:latin typeface="+mn-lt"/>
          <a:ea typeface="+mn-ea"/>
          <a:cs typeface="+mn-cs"/>
        </a:defRPr>
      </a:lvl1pPr>
      <a:lvl2pPr marL="742950" indent="-285750" algn="l" rtl="0" eaLnBrk="1" fontAlgn="base" hangingPunct="1">
        <a:spcBef>
          <a:spcPct val="20000"/>
        </a:spcBef>
        <a:spcAft>
          <a:spcPct val="0"/>
        </a:spcAft>
        <a:buFont typeface="Wingdings" panose="05000000000000000000" pitchFamily="2" charset="2"/>
        <a:buChar char="§"/>
        <a:defRPr sz="2400" kern="1200">
          <a:solidFill>
            <a:schemeClr val="accent1"/>
          </a:solidFill>
          <a:latin typeface="+mn-lt"/>
          <a:ea typeface="+mn-ea"/>
          <a:cs typeface="+mn-cs"/>
        </a:defRPr>
      </a:lvl2pPr>
      <a:lvl3pPr marL="1143000" indent="-228600" algn="l" rtl="0" eaLnBrk="1" fontAlgn="base" hangingPunct="1">
        <a:spcBef>
          <a:spcPct val="20000"/>
        </a:spcBef>
        <a:spcAft>
          <a:spcPct val="0"/>
        </a:spcAft>
        <a:buFont typeface="Courier New" panose="02070309020205020404" pitchFamily="49" charset="0"/>
        <a:buChar char="o"/>
        <a:defRPr sz="2000" kern="1200">
          <a:solidFill>
            <a:schemeClr val="accent1"/>
          </a:solidFill>
          <a:latin typeface="+mn-lt"/>
          <a:ea typeface="+mn-ea"/>
          <a:cs typeface="+mn-cs"/>
        </a:defRPr>
      </a:lvl3pPr>
      <a:lvl4pPr marL="1600200" indent="-228600" algn="l" rtl="0" eaLnBrk="1" fontAlgn="base" hangingPunct="1">
        <a:spcBef>
          <a:spcPct val="20000"/>
        </a:spcBef>
        <a:spcAft>
          <a:spcPct val="0"/>
        </a:spcAft>
        <a:buFont typeface="Wingdings" panose="05000000000000000000" pitchFamily="2" charset="2"/>
        <a:buChar char="§"/>
        <a:defRPr kern="1200">
          <a:solidFill>
            <a:schemeClr val="accent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0"/>
            <a:endParaRPr lang="en-US"/>
          </a:p>
        </p:txBody>
      </p:sp>
      <p:pic>
        <p:nvPicPr>
          <p:cNvPr id="7" name="Picture 6" descr="Slide Template.png"/>
          <p:cNvPicPr>
            <a:picLocks noChangeAspect="1"/>
          </p:cNvPicPr>
          <p:nvPr userDrawn="1"/>
        </p:nvPicPr>
        <p:blipFill rotWithShape="1">
          <a:blip r:embed="rId3">
            <a:extLst>
              <a:ext uri="{28A0092B-C50C-407E-A947-70E740481C1C}">
                <a14:useLocalDpi xmlns:a14="http://schemas.microsoft.com/office/drawing/2010/main" val="0"/>
              </a:ext>
            </a:extLst>
          </a:blip>
          <a:srcRect b="61852"/>
          <a:stretch/>
        </p:blipFill>
        <p:spPr>
          <a:xfrm>
            <a:off x="1" y="6126163"/>
            <a:ext cx="9157511" cy="154550"/>
          </a:xfrm>
          <a:prstGeom prst="rect">
            <a:avLst/>
          </a:prstGeom>
          <a:solidFill>
            <a:srgbClr val="AF1F2C"/>
          </a:solidFill>
        </p:spPr>
      </p:pic>
      <p:sp>
        <p:nvSpPr>
          <p:cNvPr id="5"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b="1">
                <a:solidFill>
                  <a:schemeClr val="tx1"/>
                </a:solidFill>
                <a:latin typeface="Helvetica" panose="020B0604020202020204" pitchFamily="34" charset="0"/>
                <a:cs typeface="Helvetica" panose="020B0604020202020204" pitchFamily="34" charset="0"/>
              </a:defRPr>
            </a:lvl1pPr>
          </a:lstStyle>
          <a:p>
            <a:fld id="{CB84E56B-342A-4DC0-9920-D07A8AAB693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56092481"/>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ctr" defTabSz="457200" rtl="0" eaLnBrk="1" latinLnBrk="0" hangingPunct="1">
        <a:spcBef>
          <a:spcPct val="0"/>
        </a:spcBef>
        <a:buNone/>
        <a:defRPr sz="4400" kern="1200">
          <a:solidFill>
            <a:schemeClr val="accent4"/>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4"/>
          </a:solidFill>
          <a:latin typeface="Helvetica"/>
          <a:ea typeface="+mn-ea"/>
          <a:cs typeface="+mn-cs"/>
        </a:defRPr>
      </a:lvl1pPr>
      <a:lvl2pPr marL="742950" indent="-285750" algn="l" defTabSz="457200" rtl="0" eaLnBrk="1" latinLnBrk="0" hangingPunct="1">
        <a:spcBef>
          <a:spcPct val="20000"/>
        </a:spcBef>
        <a:buFont typeface="Courier New"/>
        <a:buChar char="o"/>
        <a:defRPr sz="2800" kern="1200">
          <a:solidFill>
            <a:schemeClr val="accent4"/>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accent4"/>
          </a:solidFill>
          <a:latin typeface="Helvetica"/>
          <a:ea typeface="+mn-ea"/>
          <a:cs typeface="+mn-cs"/>
        </a:defRPr>
      </a:lvl3pPr>
      <a:lvl4pPr marL="1600200" indent="-228600" algn="l" defTabSz="457200" rtl="0" eaLnBrk="1" latinLnBrk="0" hangingPunct="1">
        <a:spcBef>
          <a:spcPct val="20000"/>
        </a:spcBef>
        <a:buFont typeface="Courier New"/>
        <a:buChar char="o"/>
        <a:defRPr sz="2000" kern="1200">
          <a:solidFill>
            <a:schemeClr val="accent4"/>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0"/>
            <a:endParaRPr lang="en-US" dirty="0"/>
          </a:p>
        </p:txBody>
      </p:sp>
      <p:pic>
        <p:nvPicPr>
          <p:cNvPr id="7" name="Picture 6" descr="Slide Template.png"/>
          <p:cNvPicPr>
            <a:picLocks noChangeAspect="1"/>
          </p:cNvPicPr>
          <p:nvPr userDrawn="1"/>
        </p:nvPicPr>
        <p:blipFill rotWithShape="1">
          <a:blip r:embed="rId3">
            <a:extLst>
              <a:ext uri="{28A0092B-C50C-407E-A947-70E740481C1C}">
                <a14:useLocalDpi xmlns:a14="http://schemas.microsoft.com/office/drawing/2010/main" val="0"/>
              </a:ext>
            </a:extLst>
          </a:blip>
          <a:srcRect b="61852"/>
          <a:stretch/>
        </p:blipFill>
        <p:spPr>
          <a:xfrm>
            <a:off x="1" y="6126163"/>
            <a:ext cx="9157511" cy="154550"/>
          </a:xfrm>
          <a:prstGeom prst="rect">
            <a:avLst/>
          </a:prstGeom>
          <a:solidFill>
            <a:srgbClr val="AF1F2C"/>
          </a:solidFill>
        </p:spPr>
      </p:pic>
    </p:spTree>
    <p:extLst>
      <p:ext uri="{BB962C8B-B14F-4D97-AF65-F5344CB8AC3E}">
        <p14:creationId xmlns:p14="http://schemas.microsoft.com/office/powerpoint/2010/main" val="2083476212"/>
      </p:ext>
    </p:extLst>
  </p:cSld>
  <p:clrMap bg1="lt1" tx1="dk1" bg2="lt2" tx2="dk2" accent1="accent1" accent2="accent2" accent3="accent3" accent4="accent4" accent5="accent5" accent6="accent6" hlink="hlink" folHlink="folHlink"/>
  <p:sldLayoutIdLst>
    <p:sldLayoutId id="2147483698" r:id="rId1"/>
  </p:sldLayoutIdLst>
  <p:txStyles>
    <p:titleStyle>
      <a:lvl1pPr algn="ctr" defTabSz="457200" rtl="0" eaLnBrk="1" latinLnBrk="0" hangingPunct="1">
        <a:spcBef>
          <a:spcPct val="0"/>
        </a:spcBef>
        <a:buNone/>
        <a:defRPr sz="4400" kern="1200">
          <a:solidFill>
            <a:schemeClr val="accent4"/>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4"/>
          </a:solidFill>
          <a:latin typeface="Helvetica"/>
          <a:ea typeface="+mn-ea"/>
          <a:cs typeface="+mn-cs"/>
        </a:defRPr>
      </a:lvl1pPr>
      <a:lvl2pPr marL="742950" indent="-285750" algn="l" defTabSz="457200" rtl="0" eaLnBrk="1" latinLnBrk="0" hangingPunct="1">
        <a:spcBef>
          <a:spcPct val="20000"/>
        </a:spcBef>
        <a:buFont typeface="Courier New"/>
        <a:buChar char="o"/>
        <a:defRPr sz="2800" kern="1200">
          <a:solidFill>
            <a:schemeClr val="accent4"/>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accent4"/>
          </a:solidFill>
          <a:latin typeface="Helvetica"/>
          <a:ea typeface="+mn-ea"/>
          <a:cs typeface="+mn-cs"/>
        </a:defRPr>
      </a:lvl3pPr>
      <a:lvl4pPr marL="1600200" indent="-228600" algn="l" defTabSz="457200" rtl="0" eaLnBrk="1" latinLnBrk="0" hangingPunct="1">
        <a:spcBef>
          <a:spcPct val="20000"/>
        </a:spcBef>
        <a:buFont typeface="Courier New"/>
        <a:buChar char="o"/>
        <a:defRPr sz="2000" kern="1200">
          <a:solidFill>
            <a:schemeClr val="accent4"/>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C9CDE-032E-49A5-84F6-B470BA58528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4E59A6-D6C1-42CA-8B55-8C95B30909B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8C191-95FD-4BC6-B03B-B9F807AE63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A9C9BCB-1AA3-47F7-B2F1-28B9FE4021E4}" type="datetimeFigureOut">
              <a:rPr lang="en-US" smtClean="0"/>
              <a:t>12/6/2018</a:t>
            </a:fld>
            <a:endParaRPr lang="en-US" dirty="0"/>
          </a:p>
        </p:txBody>
      </p:sp>
      <p:sp>
        <p:nvSpPr>
          <p:cNvPr id="5" name="Footer Placeholder 4">
            <a:extLst>
              <a:ext uri="{FF2B5EF4-FFF2-40B4-BE49-F238E27FC236}">
                <a16:creationId xmlns:a16="http://schemas.microsoft.com/office/drawing/2014/main" id="{D70F958D-4A68-4CFB-A858-AA1E30BA7ED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083977-C01E-4FFF-9F5D-8BD82D602EA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873BB1-B5B3-4B57-AEB1-D2D429F449B1}" type="slidenum">
              <a:rPr lang="en-US" smtClean="0"/>
              <a:t>‹#›</a:t>
            </a:fld>
            <a:endParaRPr lang="en-US" dirty="0"/>
          </a:p>
        </p:txBody>
      </p:sp>
    </p:spTree>
    <p:extLst>
      <p:ext uri="{BB962C8B-B14F-4D97-AF65-F5344CB8AC3E}">
        <p14:creationId xmlns:p14="http://schemas.microsoft.com/office/powerpoint/2010/main" val="37025105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sults.zoom.us/j/87330880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results.zoom.us/recording/share/JjcmSlECYWL3aUrmhITH_ulPvym3q5RWGYTzpIJPKpywIumekTziMw?startTime=154397173200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JP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36.png"/><Relationship Id="rId10"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hyperlink" Target="http://www.results.org/" TargetMode="Externa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png"/><Relationship Id="rId1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JPG"/><Relationship Id="rId17" Type="http://schemas.openxmlformats.org/officeDocument/2006/relationships/image" Target="../media/image36.png"/><Relationship Id="rId2" Type="http://schemas.openxmlformats.org/officeDocument/2006/relationships/notesSlide" Target="../notesSlides/notesSlide16.xml"/><Relationship Id="rId16"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34.JP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8.png"/><Relationship Id="rId4" Type="http://schemas.openxmlformats.org/officeDocument/2006/relationships/image" Target="../media/image55.png"/><Relationship Id="rId9" Type="http://schemas.openxmlformats.org/officeDocument/2006/relationships/image" Target="../media/image59.png"/><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9.JP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hyperlink" Target="mailto:cwilkinson@nlihc.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mdodson@results.org" TargetMode="External"/><Relationship Id="rId2" Type="http://schemas.openxmlformats.org/officeDocument/2006/relationships/image" Target="../media/image70.jpeg"/><Relationship Id="rId1" Type="http://schemas.openxmlformats.org/officeDocument/2006/relationships/slideLayout" Target="../slideLayouts/slideLayout11.xml"/><Relationship Id="rId5" Type="http://schemas.openxmlformats.org/officeDocument/2006/relationships/hyperlink" Target="https://www.results.org/issues/child_tax_credit" TargetMode="External"/><Relationship Id="rId4" Type="http://schemas.openxmlformats.org/officeDocument/2006/relationships/hyperlink" Target="https://www.results.org/issues/earned_income_tax_credit"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results.zoom.us/j/584823247" TargetMode="Externa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www.bloomberg.com/news/articles/2017-02-13/the-best-way-to-influence-congress-according-to-staffers"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mailto:jlinn@results.org"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www.results.org/take-action/action-center?vvsrc=/campaigns/54043/respond" TargetMode="External"/><Relationship Id="rId2" Type="http://schemas.openxmlformats.org/officeDocument/2006/relationships/hyperlink" Target="https://www.results.org/take_action/2018_post_election_u.s._poverty_action" TargetMode="External"/><Relationship Id="rId1" Type="http://schemas.openxmlformats.org/officeDocument/2006/relationships/slideLayout" Target="../slideLayouts/slideLayout1.xml"/><Relationship Id="rId5" Type="http://schemas.openxmlformats.org/officeDocument/2006/relationships/hyperlink" Target="mailto:mdodson@results.org" TargetMode="External"/><Relationship Id="rId4" Type="http://schemas.openxmlformats.org/officeDocument/2006/relationships/hyperlink" Target="http://www.results.org/uploads/files/2018_RESULTS_U.S._Poverty_Lobby_Meeting_Request_(Post-Election).doc"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jlinn@results.org" TargetMode="External"/><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RESULTSEdFund/videos/1564022247031139/" TargetMode="External"/><Relationship Id="rId7" Type="http://schemas.openxmlformats.org/officeDocument/2006/relationships/hyperlink" Target="mailto:jlinn@results.org" TargetMode="External"/><Relationship Id="rId2" Type="http://schemas.openxmlformats.org/officeDocument/2006/relationships/hyperlink" Target="https://www.results.org/take_action/2018_post_election_u.s._poverty_action" TargetMode="External"/><Relationship Id="rId1" Type="http://schemas.openxmlformats.org/officeDocument/2006/relationships/slideLayout" Target="../slideLayouts/slideLayout1.xml"/><Relationship Id="rId6" Type="http://schemas.openxmlformats.org/officeDocument/2006/relationships/hyperlink" Target="https://www.results.org/about/raise_your_voice" TargetMode="External"/><Relationship Id="rId5" Type="http://schemas.openxmlformats.org/officeDocument/2006/relationships/hyperlink" Target="http://www.results.org/uploads/files/2018_Post-Election_VolunteerMatch_Campaign.docx" TargetMode="External"/><Relationship Id="rId4" Type="http://schemas.openxmlformats.org/officeDocument/2006/relationships/hyperlink" Target="https://www.results.org/take_action/election_2018_laser_talk"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9.JP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mailto:jlinn@results.org" TargetMode="External"/><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results.zoom.us/j/324294681" TargetMode="External"/><Relationship Id="rId7" Type="http://schemas.openxmlformats.org/officeDocument/2006/relationships/hyperlink" Target="https://www.results.org/events/events_calendar" TargetMode="External"/><Relationship Id="rId2" Type="http://schemas.openxmlformats.org/officeDocument/2006/relationships/hyperlink" Target="https://results.zoom.us/j/427674133" TargetMode="External"/><Relationship Id="rId1" Type="http://schemas.openxmlformats.org/officeDocument/2006/relationships/slideLayout" Target="../slideLayouts/slideLayout1.xml"/><Relationship Id="rId6" Type="http://schemas.openxmlformats.org/officeDocument/2006/relationships/hyperlink" Target="https://results.salsalabs.org/2019feedback/index.html?eType=EmailBlastContent&amp;eId=6deb78a2-9ce8-4b8e-8168-ca1248b1236d" TargetMode="External"/><Relationship Id="rId5" Type="http://schemas.openxmlformats.org/officeDocument/2006/relationships/hyperlink" Target="http://www.resultsconference.org/" TargetMode="External"/><Relationship Id="rId4" Type="http://schemas.openxmlformats.org/officeDocument/2006/relationships/hyperlink" Target="https://results.salsalabs.org/volunteer/index.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www.results.org/take-action/action-center?vvsrc=/campaigns/61559/respond" TargetMode="External"/><Relationship Id="rId2" Type="http://schemas.openxmlformats.org/officeDocument/2006/relationships/hyperlink" Target="http://www.protectingimmigrantfamilies.org/"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image" Target="../media/image12.png"/><Relationship Id="rId16"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21.jpeg"/><Relationship Id="rId5" Type="http://schemas.openxmlformats.org/officeDocument/2006/relationships/image" Target="../media/image15.jp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gif"/><Relationship Id="rId9" Type="http://schemas.openxmlformats.org/officeDocument/2006/relationships/image" Target="../media/image19.png"/><Relationship Id="rId1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hyperlink" Target="https://www.opportunityhome.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hyperlink" Target="https://en.wikipedia.org/wiki/File:Twitter_bird_logo_2012.svg" TargetMode="Externa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7175" y="4287838"/>
            <a:ext cx="8775700" cy="2274887"/>
          </a:xfrm>
          <a:prstGeom prst="rect">
            <a:avLst/>
          </a:prstGeom>
        </p:spPr>
        <p:txBody>
          <a:bodyPr/>
          <a:lstStyle>
            <a:lvl1pPr algn="l" defTabSz="457200" rtl="0" eaLnBrk="1" latinLnBrk="0" hangingPunct="1">
              <a:spcBef>
                <a:spcPct val="0"/>
              </a:spcBef>
              <a:buNone/>
              <a:defRPr sz="4400" kern="1200">
                <a:solidFill>
                  <a:srgbClr val="58585B"/>
                </a:solidFill>
                <a:latin typeface="Helvetica"/>
                <a:ea typeface="+mj-ea"/>
                <a:cs typeface="+mj-cs"/>
              </a:defRPr>
            </a:lvl1pPr>
          </a:lstStyle>
          <a:p>
            <a:pPr fontAlgn="auto">
              <a:lnSpc>
                <a:spcPct val="114000"/>
              </a:lnSpc>
              <a:spcBef>
                <a:spcPts val="600"/>
              </a:spcBef>
              <a:defRPr/>
            </a:pPr>
            <a:r>
              <a:rPr lang="en-US" altLang="en-US" sz="2150" b="1" dirty="0">
                <a:latin typeface="Helvetica" panose="020B0604020202020204" pitchFamily="34" charset="0"/>
                <a:cs typeface="Helvetica" panose="020B0604020202020204" pitchFamily="34" charset="0"/>
              </a:rPr>
              <a:t>December 2018 RESULTS U.S. Poverty National Webinar</a:t>
            </a:r>
          </a:p>
          <a:p>
            <a:pPr fontAlgn="auto">
              <a:lnSpc>
                <a:spcPct val="114000"/>
              </a:lnSpc>
              <a:spcBef>
                <a:spcPts val="0"/>
              </a:spcBef>
              <a:defRPr/>
            </a:pPr>
            <a:r>
              <a:rPr lang="en-US" altLang="en-US" sz="2200" b="1" i="1" dirty="0">
                <a:solidFill>
                  <a:srgbClr val="B01F2D"/>
                </a:solidFill>
                <a:latin typeface="Helvetica" panose="020B0604020202020204" pitchFamily="34" charset="0"/>
                <a:cs typeface="Helvetica" panose="020B0604020202020204" pitchFamily="34" charset="0"/>
              </a:rPr>
              <a:t>Looking Back and Looking Forward in the Movement to End Poverty</a:t>
            </a:r>
          </a:p>
          <a:p>
            <a:pPr fontAlgn="auto">
              <a:lnSpc>
                <a:spcPct val="114000"/>
              </a:lnSpc>
              <a:spcBef>
                <a:spcPts val="1200"/>
              </a:spcBef>
              <a:defRPr/>
            </a:pPr>
            <a:r>
              <a:rPr lang="en-US" altLang="en-US" sz="1800" dirty="0">
                <a:latin typeface="Helvetica" panose="020B0604020202020204" pitchFamily="34" charset="0"/>
                <a:cs typeface="Helvetica" panose="020B0604020202020204" pitchFamily="34" charset="0"/>
              </a:rPr>
              <a:t>Login at: </a:t>
            </a:r>
            <a:r>
              <a:rPr lang="en-US" altLang="en-US" sz="1800" dirty="0">
                <a:latin typeface="Helvetica" panose="020B0604020202020204" pitchFamily="34" charset="0"/>
                <a:cs typeface="Helvetica" panose="020B0604020202020204" pitchFamily="34" charset="0"/>
                <a:hlinkClick r:id="rId3"/>
              </a:rPr>
              <a:t>https://results.zoom.us/j/873308801</a:t>
            </a:r>
            <a:r>
              <a:rPr lang="en-US" altLang="en-US" sz="1800" dirty="0">
                <a:latin typeface="Helvetica" panose="020B0604020202020204" pitchFamily="34" charset="0"/>
                <a:cs typeface="Helvetica" panose="020B0604020202020204" pitchFamily="34" charset="0"/>
              </a:rPr>
              <a:t> or dial (929) 436-2866  or (669) 900-6833, Meeting ID: 873 308 801.</a:t>
            </a:r>
          </a:p>
          <a:p>
            <a:pPr fontAlgn="auto">
              <a:lnSpc>
                <a:spcPct val="114000"/>
              </a:lnSpc>
              <a:spcBef>
                <a:spcPts val="1200"/>
              </a:spcBef>
              <a:spcAft>
                <a:spcPts val="600"/>
              </a:spcAft>
              <a:defRPr/>
            </a:pPr>
            <a:r>
              <a:rPr lang="en-US" altLang="en-US" sz="1800" dirty="0">
                <a:latin typeface="Helvetica" panose="020B0604020202020204" pitchFamily="34" charset="0"/>
                <a:cs typeface="Helvetica" panose="020B0604020202020204" pitchFamily="34" charset="0"/>
              </a:rPr>
              <a:t>Post-webinar: Link to </a:t>
            </a:r>
            <a:r>
              <a:rPr lang="en-US" altLang="en-US" sz="1800" dirty="0">
                <a:latin typeface="Helvetica" panose="020B0604020202020204" pitchFamily="34" charset="0"/>
                <a:cs typeface="Helvetica" panose="020B0604020202020204" pitchFamily="34" charset="0"/>
                <a:hlinkClick r:id="rId4"/>
              </a:rPr>
              <a:t>webinar recording and </a:t>
            </a:r>
            <a:r>
              <a:rPr lang="en-US" altLang="en-US" sz="1800">
                <a:latin typeface="Helvetica" panose="020B0604020202020204" pitchFamily="34" charset="0"/>
                <a:cs typeface="Helvetica" panose="020B0604020202020204" pitchFamily="34" charset="0"/>
                <a:hlinkClick r:id="rId4"/>
              </a:rPr>
              <a:t>audio transcript</a:t>
            </a:r>
            <a:endParaRPr lang="en-US" sz="2000" dirty="0">
              <a:latin typeface="+mn-lt"/>
            </a:endParaRPr>
          </a:p>
        </p:txBody>
      </p:sp>
    </p:spTree>
    <p:extLst>
      <p:ext uri="{BB962C8B-B14F-4D97-AF65-F5344CB8AC3E}">
        <p14:creationId xmlns:p14="http://schemas.microsoft.com/office/powerpoint/2010/main" val="1336108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5A65"/>
                </a:solidFill>
                <a:latin typeface="Calibri Light" panose="020F0302020204030204"/>
              </a:rPr>
              <a:t>America’s Affordable Housing Crisis </a:t>
            </a:r>
          </a:p>
          <a:p>
            <a:pPr defTabSz="685800"/>
            <a:r>
              <a:rPr lang="en-US" sz="3300" b="1" dirty="0">
                <a:solidFill>
                  <a:srgbClr val="145A65"/>
                </a:solidFill>
                <a:latin typeface="Calibri Light" panose="020F0302020204030204"/>
              </a:rPr>
              <a:t>Has Reached Historic Heights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936907"/>
            <a:ext cx="2686050" cy="595205"/>
          </a:xfrm>
          <a:prstGeom prst="rect">
            <a:avLst/>
          </a:prstGeom>
        </p:spPr>
      </p:pic>
      <p:pic>
        <p:nvPicPr>
          <p:cNvPr id="6" name="Picture 5">
            <a:extLst>
              <a:ext uri="{FF2B5EF4-FFF2-40B4-BE49-F238E27FC236}">
                <a16:creationId xmlns:a16="http://schemas.microsoft.com/office/drawing/2014/main" id="{0D96CCB9-39A5-495B-805A-3EDE6CCB949B}"/>
              </a:ext>
            </a:extLst>
          </p:cNvPr>
          <p:cNvPicPr>
            <a:picLocks noChangeAspect="1"/>
          </p:cNvPicPr>
          <p:nvPr/>
        </p:nvPicPr>
        <p:blipFill>
          <a:blip r:embed="rId4"/>
          <a:stretch>
            <a:fillRect/>
          </a:stretch>
        </p:blipFill>
        <p:spPr>
          <a:xfrm>
            <a:off x="6457950" y="1565536"/>
            <a:ext cx="2686050" cy="593663"/>
          </a:xfrm>
          <a:prstGeom prst="rect">
            <a:avLst/>
          </a:prstGeom>
        </p:spPr>
      </p:pic>
      <p:pic>
        <p:nvPicPr>
          <p:cNvPr id="7" name="Picture 6">
            <a:extLst>
              <a:ext uri="{FF2B5EF4-FFF2-40B4-BE49-F238E27FC236}">
                <a16:creationId xmlns:a16="http://schemas.microsoft.com/office/drawing/2014/main" id="{858C3401-C19A-40DF-820E-CD95D602E9B1}"/>
              </a:ext>
            </a:extLst>
          </p:cNvPr>
          <p:cNvPicPr>
            <a:picLocks noChangeAspect="1"/>
          </p:cNvPicPr>
          <p:nvPr/>
        </p:nvPicPr>
        <p:blipFill>
          <a:blip r:embed="rId5"/>
          <a:stretch>
            <a:fillRect/>
          </a:stretch>
        </p:blipFill>
        <p:spPr>
          <a:xfrm>
            <a:off x="6612669" y="1773428"/>
            <a:ext cx="393226" cy="288061"/>
          </a:xfrm>
          <a:prstGeom prst="rect">
            <a:avLst/>
          </a:prstGeom>
        </p:spPr>
      </p:pic>
      <p:pic>
        <p:nvPicPr>
          <p:cNvPr id="16" name="Picture 15">
            <a:extLst>
              <a:ext uri="{FF2B5EF4-FFF2-40B4-BE49-F238E27FC236}">
                <a16:creationId xmlns:a16="http://schemas.microsoft.com/office/drawing/2014/main" id="{122DFAAE-2961-4D40-B539-59D51EAE88C3}"/>
              </a:ext>
            </a:extLst>
          </p:cNvPr>
          <p:cNvPicPr>
            <a:picLocks noChangeAspect="1"/>
          </p:cNvPicPr>
          <p:nvPr/>
        </p:nvPicPr>
        <p:blipFill>
          <a:blip r:embed="rId6"/>
          <a:stretch>
            <a:fillRect/>
          </a:stretch>
        </p:blipFill>
        <p:spPr>
          <a:xfrm>
            <a:off x="6761782" y="1339286"/>
            <a:ext cx="2382218" cy="370364"/>
          </a:xfrm>
          <a:prstGeom prst="rect">
            <a:avLst/>
          </a:prstGeom>
        </p:spPr>
      </p:pic>
      <p:sp>
        <p:nvSpPr>
          <p:cNvPr id="2" name="TextBox 1">
            <a:extLst>
              <a:ext uri="{FF2B5EF4-FFF2-40B4-BE49-F238E27FC236}">
                <a16:creationId xmlns:a16="http://schemas.microsoft.com/office/drawing/2014/main" id="{87B18035-5595-49E5-9CF0-3266E538EC8F}"/>
              </a:ext>
            </a:extLst>
          </p:cNvPr>
          <p:cNvSpPr txBox="1"/>
          <p:nvPr/>
        </p:nvSpPr>
        <p:spPr>
          <a:xfrm>
            <a:off x="166511" y="2945200"/>
            <a:ext cx="4415413" cy="2100575"/>
          </a:xfrm>
          <a:prstGeom prst="rect">
            <a:avLst/>
          </a:prstGeom>
          <a:solidFill>
            <a:srgbClr val="6899B3"/>
          </a:solidFill>
          <a:ln>
            <a:solidFill>
              <a:srgbClr val="145A65"/>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685800"/>
            <a:r>
              <a:rPr lang="en-US" sz="3000" b="1" dirty="0">
                <a:solidFill>
                  <a:srgbClr val="145A65"/>
                </a:solidFill>
                <a:latin typeface="Calibri" panose="020F0502020204030204"/>
              </a:rPr>
              <a:t>The nation has </a:t>
            </a:r>
            <a:r>
              <a:rPr lang="en-US" sz="3000" b="1" u="sng" dirty="0">
                <a:solidFill>
                  <a:srgbClr val="145A65"/>
                </a:solidFill>
                <a:latin typeface="Calibri" panose="020F0502020204030204"/>
              </a:rPr>
              <a:t>11.2 million extremely low-income renter </a:t>
            </a:r>
            <a:r>
              <a:rPr lang="en-US" sz="3000" b="1" dirty="0">
                <a:solidFill>
                  <a:srgbClr val="145A65"/>
                </a:solidFill>
                <a:latin typeface="Calibri" panose="020F0502020204030204"/>
              </a:rPr>
              <a:t>households. </a:t>
            </a:r>
            <a:endParaRPr lang="en-US" sz="3000" dirty="0">
              <a:solidFill>
                <a:srgbClr val="145A65"/>
              </a:solidFill>
              <a:latin typeface="Calibri" panose="020F0502020204030204"/>
            </a:endParaRPr>
          </a:p>
          <a:p>
            <a:pPr marL="214313" indent="-214313" defTabSz="685800">
              <a:buFont typeface="Arial" panose="020B0604020202020204" pitchFamily="34" charset="0"/>
              <a:buChar char="•"/>
            </a:pPr>
            <a:endParaRPr lang="en-US" sz="1350" dirty="0">
              <a:solidFill>
                <a:srgbClr val="145A65"/>
              </a:solidFill>
              <a:latin typeface="Calibri" panose="020F0502020204030204"/>
            </a:endParaRPr>
          </a:p>
          <a:p>
            <a:pPr marL="214313" indent="-214313" defTabSz="685800">
              <a:buFont typeface="Arial" panose="020B0604020202020204" pitchFamily="34" charset="0"/>
              <a:buChar char="•"/>
            </a:pPr>
            <a:endParaRPr lang="en-US" sz="1350" dirty="0">
              <a:solidFill>
                <a:prstClr val="black"/>
              </a:solidFill>
              <a:latin typeface="Calibri" panose="020F0502020204030204"/>
            </a:endParaRPr>
          </a:p>
          <a:p>
            <a:pPr marL="214313" indent="-214313" defTabSz="685800">
              <a:buFont typeface="Arial" panose="020B0604020202020204" pitchFamily="34" charset="0"/>
              <a:buChar char="•"/>
            </a:pPr>
            <a:endParaRPr lang="en-US" sz="1350" dirty="0">
              <a:solidFill>
                <a:prstClr val="black"/>
              </a:solidFill>
              <a:latin typeface="Calibri" panose="020F0502020204030204"/>
            </a:endParaRPr>
          </a:p>
        </p:txBody>
      </p:sp>
      <p:sp>
        <p:nvSpPr>
          <p:cNvPr id="18" name="TextBox 17">
            <a:extLst>
              <a:ext uri="{FF2B5EF4-FFF2-40B4-BE49-F238E27FC236}">
                <a16:creationId xmlns:a16="http://schemas.microsoft.com/office/drawing/2014/main" id="{2D86C433-1669-4005-95C5-6437EFE7E082}"/>
              </a:ext>
            </a:extLst>
          </p:cNvPr>
          <p:cNvSpPr txBox="1"/>
          <p:nvPr/>
        </p:nvSpPr>
        <p:spPr>
          <a:xfrm>
            <a:off x="4641074" y="2333158"/>
            <a:ext cx="4336416" cy="3070071"/>
          </a:xfrm>
          <a:prstGeom prst="rect">
            <a:avLst/>
          </a:prstGeom>
          <a:solidFill>
            <a:srgbClr val="145A65"/>
          </a:solidFill>
          <a:ln>
            <a:solidFill>
              <a:srgbClr val="C7DE57"/>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685800"/>
            <a:r>
              <a:rPr lang="en-US" sz="3000" b="1" dirty="0">
                <a:solidFill>
                  <a:prstClr val="white"/>
                </a:solidFill>
                <a:latin typeface="Calibri" panose="020F0502020204030204"/>
              </a:rPr>
              <a:t>There’s a shortage of more than </a:t>
            </a:r>
            <a:r>
              <a:rPr lang="en-US" sz="3000" b="1" u="sng" dirty="0">
                <a:solidFill>
                  <a:prstClr val="white"/>
                </a:solidFill>
                <a:latin typeface="Calibri" panose="020F0502020204030204"/>
              </a:rPr>
              <a:t>7.2 million rental homes affordable and available</a:t>
            </a:r>
            <a:r>
              <a:rPr lang="en-US" sz="3000" b="1" dirty="0">
                <a:solidFill>
                  <a:prstClr val="white"/>
                </a:solidFill>
                <a:latin typeface="Calibri" panose="020F0502020204030204"/>
              </a:rPr>
              <a:t> to extremely low income renter households.</a:t>
            </a:r>
          </a:p>
          <a:p>
            <a:pPr defTabSz="6858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413146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5A65"/>
                </a:solidFill>
                <a:latin typeface="Calibri Light" panose="020F0302020204030204"/>
              </a:rPr>
              <a:t>America’s Affordable Housing Crisis </a:t>
            </a:r>
          </a:p>
          <a:p>
            <a:pPr defTabSz="685800"/>
            <a:r>
              <a:rPr lang="en-US" sz="3300" b="1" dirty="0">
                <a:solidFill>
                  <a:srgbClr val="145A65"/>
                </a:solidFill>
                <a:latin typeface="Calibri Light" panose="020F0302020204030204"/>
              </a:rPr>
              <a:t>Has Reached Historic Heights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936907"/>
            <a:ext cx="2686050" cy="595205"/>
          </a:xfrm>
          <a:prstGeom prst="rect">
            <a:avLst/>
          </a:prstGeom>
        </p:spPr>
      </p:pic>
      <p:pic>
        <p:nvPicPr>
          <p:cNvPr id="6" name="Picture 5">
            <a:extLst>
              <a:ext uri="{FF2B5EF4-FFF2-40B4-BE49-F238E27FC236}">
                <a16:creationId xmlns:a16="http://schemas.microsoft.com/office/drawing/2014/main" id="{0D96CCB9-39A5-495B-805A-3EDE6CCB949B}"/>
              </a:ext>
            </a:extLst>
          </p:cNvPr>
          <p:cNvPicPr>
            <a:picLocks noChangeAspect="1"/>
          </p:cNvPicPr>
          <p:nvPr/>
        </p:nvPicPr>
        <p:blipFill>
          <a:blip r:embed="rId4"/>
          <a:stretch>
            <a:fillRect/>
          </a:stretch>
        </p:blipFill>
        <p:spPr>
          <a:xfrm>
            <a:off x="6457950" y="1565536"/>
            <a:ext cx="2686050" cy="593663"/>
          </a:xfrm>
          <a:prstGeom prst="rect">
            <a:avLst/>
          </a:prstGeom>
        </p:spPr>
      </p:pic>
      <p:pic>
        <p:nvPicPr>
          <p:cNvPr id="7" name="Picture 6">
            <a:extLst>
              <a:ext uri="{FF2B5EF4-FFF2-40B4-BE49-F238E27FC236}">
                <a16:creationId xmlns:a16="http://schemas.microsoft.com/office/drawing/2014/main" id="{858C3401-C19A-40DF-820E-CD95D602E9B1}"/>
              </a:ext>
            </a:extLst>
          </p:cNvPr>
          <p:cNvPicPr>
            <a:picLocks noChangeAspect="1"/>
          </p:cNvPicPr>
          <p:nvPr/>
        </p:nvPicPr>
        <p:blipFill>
          <a:blip r:embed="rId5"/>
          <a:stretch>
            <a:fillRect/>
          </a:stretch>
        </p:blipFill>
        <p:spPr>
          <a:xfrm>
            <a:off x="6612669" y="1773428"/>
            <a:ext cx="393226" cy="288061"/>
          </a:xfrm>
          <a:prstGeom prst="rect">
            <a:avLst/>
          </a:prstGeom>
        </p:spPr>
      </p:pic>
      <p:pic>
        <p:nvPicPr>
          <p:cNvPr id="16" name="Picture 15">
            <a:extLst>
              <a:ext uri="{FF2B5EF4-FFF2-40B4-BE49-F238E27FC236}">
                <a16:creationId xmlns:a16="http://schemas.microsoft.com/office/drawing/2014/main" id="{122DFAAE-2961-4D40-B539-59D51EAE88C3}"/>
              </a:ext>
            </a:extLst>
          </p:cNvPr>
          <p:cNvPicPr>
            <a:picLocks noChangeAspect="1"/>
          </p:cNvPicPr>
          <p:nvPr/>
        </p:nvPicPr>
        <p:blipFill>
          <a:blip r:embed="rId6"/>
          <a:stretch>
            <a:fillRect/>
          </a:stretch>
        </p:blipFill>
        <p:spPr>
          <a:xfrm>
            <a:off x="6761782" y="1339286"/>
            <a:ext cx="2382218" cy="370364"/>
          </a:xfrm>
          <a:prstGeom prst="rect">
            <a:avLst/>
          </a:prstGeom>
        </p:spPr>
      </p:pic>
      <p:pic>
        <p:nvPicPr>
          <p:cNvPr id="13" name="Picture 12">
            <a:extLst>
              <a:ext uri="{FF2B5EF4-FFF2-40B4-BE49-F238E27FC236}">
                <a16:creationId xmlns:a16="http://schemas.microsoft.com/office/drawing/2014/main" id="{69E3431A-6D06-435E-90C1-EAA2FC2E68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4188" y="2189044"/>
            <a:ext cx="5331499" cy="3732049"/>
          </a:xfrm>
          <a:prstGeom prst="rect">
            <a:avLst/>
          </a:prstGeom>
        </p:spPr>
      </p:pic>
      <p:sp>
        <p:nvSpPr>
          <p:cNvPr id="11" name="TextBox 10">
            <a:extLst>
              <a:ext uri="{FF2B5EF4-FFF2-40B4-BE49-F238E27FC236}">
                <a16:creationId xmlns:a16="http://schemas.microsoft.com/office/drawing/2014/main" id="{DF06E172-0420-4FA4-A4AB-65E169B3BF93}"/>
              </a:ext>
            </a:extLst>
          </p:cNvPr>
          <p:cNvSpPr txBox="1"/>
          <p:nvPr/>
        </p:nvSpPr>
        <p:spPr>
          <a:xfrm>
            <a:off x="280555" y="2326869"/>
            <a:ext cx="2993633" cy="3485570"/>
          </a:xfrm>
          <a:prstGeom prst="rect">
            <a:avLst/>
          </a:prstGeom>
          <a:noFill/>
        </p:spPr>
        <p:txBody>
          <a:bodyPr wrap="square" rtlCol="0">
            <a:spAutoFit/>
          </a:bodyPr>
          <a:lstStyle/>
          <a:p>
            <a:pPr defTabSz="685800"/>
            <a:r>
              <a:rPr lang="en-US" sz="3150" b="1" dirty="0">
                <a:solidFill>
                  <a:prstClr val="black"/>
                </a:solidFill>
                <a:latin typeface="Calibri" panose="020F0502020204030204"/>
              </a:rPr>
              <a:t>There’s </a:t>
            </a:r>
            <a:r>
              <a:rPr lang="en-US" sz="3150" b="1" u="sng" dirty="0">
                <a:solidFill>
                  <a:prstClr val="black"/>
                </a:solidFill>
                <a:latin typeface="Calibri" panose="020F0502020204030204"/>
              </a:rPr>
              <a:t>only 35 affordable and available units  for every 100 </a:t>
            </a:r>
            <a:r>
              <a:rPr lang="en-US" sz="3150" b="1" dirty="0">
                <a:solidFill>
                  <a:prstClr val="black"/>
                </a:solidFill>
                <a:latin typeface="Calibri" panose="020F0502020204030204"/>
              </a:rPr>
              <a:t>extremely low-income renter household</a:t>
            </a:r>
          </a:p>
        </p:txBody>
      </p:sp>
    </p:spTree>
    <p:extLst>
      <p:ext uri="{BB962C8B-B14F-4D97-AF65-F5344CB8AC3E}">
        <p14:creationId xmlns:p14="http://schemas.microsoft.com/office/powerpoint/2010/main" val="148962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5A65"/>
                </a:solidFill>
                <a:latin typeface="Calibri Light" panose="020F0302020204030204"/>
              </a:rPr>
              <a:t>America’s Affordable Housing Crisis </a:t>
            </a:r>
          </a:p>
          <a:p>
            <a:pPr defTabSz="685800"/>
            <a:r>
              <a:rPr lang="en-US" sz="3300" b="1" dirty="0">
                <a:solidFill>
                  <a:srgbClr val="145A65"/>
                </a:solidFill>
                <a:latin typeface="Calibri Light" panose="020F0302020204030204"/>
              </a:rPr>
              <a:t>Has Reached Historic Heights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936907"/>
            <a:ext cx="2686050" cy="595205"/>
          </a:xfrm>
          <a:prstGeom prst="rect">
            <a:avLst/>
          </a:prstGeom>
        </p:spPr>
      </p:pic>
      <p:pic>
        <p:nvPicPr>
          <p:cNvPr id="6" name="Picture 5">
            <a:extLst>
              <a:ext uri="{FF2B5EF4-FFF2-40B4-BE49-F238E27FC236}">
                <a16:creationId xmlns:a16="http://schemas.microsoft.com/office/drawing/2014/main" id="{0D96CCB9-39A5-495B-805A-3EDE6CCB949B}"/>
              </a:ext>
            </a:extLst>
          </p:cNvPr>
          <p:cNvPicPr>
            <a:picLocks noChangeAspect="1"/>
          </p:cNvPicPr>
          <p:nvPr/>
        </p:nvPicPr>
        <p:blipFill>
          <a:blip r:embed="rId4"/>
          <a:stretch>
            <a:fillRect/>
          </a:stretch>
        </p:blipFill>
        <p:spPr>
          <a:xfrm>
            <a:off x="6457950" y="1565536"/>
            <a:ext cx="2686050" cy="593663"/>
          </a:xfrm>
          <a:prstGeom prst="rect">
            <a:avLst/>
          </a:prstGeom>
        </p:spPr>
      </p:pic>
      <p:pic>
        <p:nvPicPr>
          <p:cNvPr id="7" name="Picture 6">
            <a:extLst>
              <a:ext uri="{FF2B5EF4-FFF2-40B4-BE49-F238E27FC236}">
                <a16:creationId xmlns:a16="http://schemas.microsoft.com/office/drawing/2014/main" id="{858C3401-C19A-40DF-820E-CD95D602E9B1}"/>
              </a:ext>
            </a:extLst>
          </p:cNvPr>
          <p:cNvPicPr>
            <a:picLocks noChangeAspect="1"/>
          </p:cNvPicPr>
          <p:nvPr/>
        </p:nvPicPr>
        <p:blipFill>
          <a:blip r:embed="rId5"/>
          <a:stretch>
            <a:fillRect/>
          </a:stretch>
        </p:blipFill>
        <p:spPr>
          <a:xfrm>
            <a:off x="6612669" y="1773428"/>
            <a:ext cx="393226" cy="288061"/>
          </a:xfrm>
          <a:prstGeom prst="rect">
            <a:avLst/>
          </a:prstGeom>
        </p:spPr>
      </p:pic>
      <p:pic>
        <p:nvPicPr>
          <p:cNvPr id="16" name="Picture 15">
            <a:extLst>
              <a:ext uri="{FF2B5EF4-FFF2-40B4-BE49-F238E27FC236}">
                <a16:creationId xmlns:a16="http://schemas.microsoft.com/office/drawing/2014/main" id="{122DFAAE-2961-4D40-B539-59D51EAE88C3}"/>
              </a:ext>
            </a:extLst>
          </p:cNvPr>
          <p:cNvPicPr>
            <a:picLocks noChangeAspect="1"/>
          </p:cNvPicPr>
          <p:nvPr/>
        </p:nvPicPr>
        <p:blipFill>
          <a:blip r:embed="rId6"/>
          <a:stretch>
            <a:fillRect/>
          </a:stretch>
        </p:blipFill>
        <p:spPr>
          <a:xfrm>
            <a:off x="6761782" y="1339286"/>
            <a:ext cx="2382218" cy="370364"/>
          </a:xfrm>
          <a:prstGeom prst="rect">
            <a:avLst/>
          </a:prstGeom>
        </p:spPr>
      </p:pic>
      <p:sp>
        <p:nvSpPr>
          <p:cNvPr id="2" name="Rectangle 2">
            <a:extLst>
              <a:ext uri="{FF2B5EF4-FFF2-40B4-BE49-F238E27FC236}">
                <a16:creationId xmlns:a16="http://schemas.microsoft.com/office/drawing/2014/main" id="{6AF7702F-9B20-410A-9354-DBC73A2CFB38}"/>
              </a:ext>
            </a:extLst>
          </p:cNvPr>
          <p:cNvSpPr>
            <a:spLocks noChangeArrowheads="1"/>
          </p:cNvSpPr>
          <p:nvPr/>
        </p:nvSpPr>
        <p:spPr bwMode="auto">
          <a:xfrm>
            <a:off x="1647825" y="1747722"/>
            <a:ext cx="13638068" cy="61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descr="FPL Where it falls in relation to AMI for most of the largest metro areas for household sizes of 3 and 4&#10;100% of FPL Equal to or below 30% of AMI&#10;150% of FPL Between 30% and 60% of AMI&#10;185% of FPL Between 50% and 80% of AMI&#10;200% of FPL Between 60% and 80% of AMI&#10;*This analysis is based on AMI data of the 100 largest metropolitan areas in the country.&#10;">
            <a:extLst>
              <a:ext uri="{FF2B5EF4-FFF2-40B4-BE49-F238E27FC236}">
                <a16:creationId xmlns:a16="http://schemas.microsoft.com/office/drawing/2014/main" id="{B606F7D6-C37A-4F45-A848-61DF901F94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5270" y="2307452"/>
            <a:ext cx="5000625" cy="4382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15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5A65"/>
                </a:solidFill>
                <a:latin typeface="Calibri Light" panose="020F0302020204030204"/>
              </a:rPr>
              <a:t>America’s Affordable Housing Crisis </a:t>
            </a:r>
          </a:p>
          <a:p>
            <a:pPr defTabSz="685800"/>
            <a:r>
              <a:rPr lang="en-US" sz="3300" b="1" dirty="0">
                <a:solidFill>
                  <a:srgbClr val="145A65"/>
                </a:solidFill>
                <a:latin typeface="Calibri Light" panose="020F0302020204030204"/>
              </a:rPr>
              <a:t>Has Reached Historic Heights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936907"/>
            <a:ext cx="2686050" cy="595205"/>
          </a:xfrm>
          <a:prstGeom prst="rect">
            <a:avLst/>
          </a:prstGeom>
        </p:spPr>
      </p:pic>
      <p:pic>
        <p:nvPicPr>
          <p:cNvPr id="6" name="Picture 5">
            <a:extLst>
              <a:ext uri="{FF2B5EF4-FFF2-40B4-BE49-F238E27FC236}">
                <a16:creationId xmlns:a16="http://schemas.microsoft.com/office/drawing/2014/main" id="{0D96CCB9-39A5-495B-805A-3EDE6CCB949B}"/>
              </a:ext>
            </a:extLst>
          </p:cNvPr>
          <p:cNvPicPr>
            <a:picLocks noChangeAspect="1"/>
          </p:cNvPicPr>
          <p:nvPr/>
        </p:nvPicPr>
        <p:blipFill>
          <a:blip r:embed="rId4"/>
          <a:stretch>
            <a:fillRect/>
          </a:stretch>
        </p:blipFill>
        <p:spPr>
          <a:xfrm>
            <a:off x="6457950" y="1565536"/>
            <a:ext cx="2686050" cy="593663"/>
          </a:xfrm>
          <a:prstGeom prst="rect">
            <a:avLst/>
          </a:prstGeom>
        </p:spPr>
      </p:pic>
      <p:pic>
        <p:nvPicPr>
          <p:cNvPr id="7" name="Picture 6">
            <a:extLst>
              <a:ext uri="{FF2B5EF4-FFF2-40B4-BE49-F238E27FC236}">
                <a16:creationId xmlns:a16="http://schemas.microsoft.com/office/drawing/2014/main" id="{858C3401-C19A-40DF-820E-CD95D602E9B1}"/>
              </a:ext>
            </a:extLst>
          </p:cNvPr>
          <p:cNvPicPr>
            <a:picLocks noChangeAspect="1"/>
          </p:cNvPicPr>
          <p:nvPr/>
        </p:nvPicPr>
        <p:blipFill>
          <a:blip r:embed="rId5"/>
          <a:stretch>
            <a:fillRect/>
          </a:stretch>
        </p:blipFill>
        <p:spPr>
          <a:xfrm>
            <a:off x="6612669" y="1773428"/>
            <a:ext cx="393226" cy="288061"/>
          </a:xfrm>
          <a:prstGeom prst="rect">
            <a:avLst/>
          </a:prstGeom>
        </p:spPr>
      </p:pic>
      <p:pic>
        <p:nvPicPr>
          <p:cNvPr id="16" name="Picture 15">
            <a:extLst>
              <a:ext uri="{FF2B5EF4-FFF2-40B4-BE49-F238E27FC236}">
                <a16:creationId xmlns:a16="http://schemas.microsoft.com/office/drawing/2014/main" id="{122DFAAE-2961-4D40-B539-59D51EAE88C3}"/>
              </a:ext>
            </a:extLst>
          </p:cNvPr>
          <p:cNvPicPr>
            <a:picLocks noChangeAspect="1"/>
          </p:cNvPicPr>
          <p:nvPr/>
        </p:nvPicPr>
        <p:blipFill>
          <a:blip r:embed="rId6"/>
          <a:stretch>
            <a:fillRect/>
          </a:stretch>
        </p:blipFill>
        <p:spPr>
          <a:xfrm>
            <a:off x="6761782" y="1339286"/>
            <a:ext cx="2382218" cy="370364"/>
          </a:xfrm>
          <a:prstGeom prst="rect">
            <a:avLst/>
          </a:prstGeom>
        </p:spPr>
      </p:pic>
      <p:pic>
        <p:nvPicPr>
          <p:cNvPr id="14" name="Content Placeholder 6">
            <a:extLst>
              <a:ext uri="{FF2B5EF4-FFF2-40B4-BE49-F238E27FC236}">
                <a16:creationId xmlns:a16="http://schemas.microsoft.com/office/drawing/2014/main" id="{65E5A775-3576-4979-BE72-1898C7ECE8EA}"/>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4363623" y="2061489"/>
            <a:ext cx="4188655" cy="3939262"/>
          </a:xfrm>
        </p:spPr>
      </p:pic>
      <p:sp>
        <p:nvSpPr>
          <p:cNvPr id="9" name="TextBox 8">
            <a:extLst>
              <a:ext uri="{FF2B5EF4-FFF2-40B4-BE49-F238E27FC236}">
                <a16:creationId xmlns:a16="http://schemas.microsoft.com/office/drawing/2014/main" id="{57A50101-CD21-4930-B503-81EE0C329C48}"/>
              </a:ext>
            </a:extLst>
          </p:cNvPr>
          <p:cNvSpPr txBox="1"/>
          <p:nvPr/>
        </p:nvSpPr>
        <p:spPr>
          <a:xfrm>
            <a:off x="146648" y="2651328"/>
            <a:ext cx="4216975" cy="2862322"/>
          </a:xfrm>
          <a:prstGeom prst="rect">
            <a:avLst/>
          </a:prstGeom>
          <a:noFill/>
          <a:ln w="3810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685800"/>
            <a:r>
              <a:rPr lang="en-US" sz="3000" dirty="0">
                <a:ln>
                  <a:solidFill>
                    <a:srgbClr val="145A65"/>
                  </a:solidFill>
                </a:ln>
                <a:solidFill>
                  <a:srgbClr val="145A65"/>
                </a:solidFill>
                <a:latin typeface="Calibri" panose="020F0502020204030204"/>
              </a:rPr>
              <a:t>71% of extremely </a:t>
            </a:r>
          </a:p>
          <a:p>
            <a:pPr algn="ctr" defTabSz="685800"/>
            <a:r>
              <a:rPr lang="en-US" sz="3000" dirty="0">
                <a:ln>
                  <a:solidFill>
                    <a:srgbClr val="145A65"/>
                  </a:solidFill>
                </a:ln>
                <a:solidFill>
                  <a:srgbClr val="145A65"/>
                </a:solidFill>
                <a:latin typeface="Calibri" panose="020F0502020204030204"/>
              </a:rPr>
              <a:t>low-income renters are severely cost burdened, meaning they spend more than half their income on housing. </a:t>
            </a:r>
            <a:r>
              <a:rPr lang="en-US" sz="3000" dirty="0">
                <a:solidFill>
                  <a:srgbClr val="146279"/>
                </a:solidFill>
                <a:latin typeface="Calibri" panose="020F0502020204030204"/>
              </a:rPr>
              <a:t> </a:t>
            </a:r>
          </a:p>
        </p:txBody>
      </p:sp>
    </p:spTree>
    <p:extLst>
      <p:ext uri="{BB962C8B-B14F-4D97-AF65-F5344CB8AC3E}">
        <p14:creationId xmlns:p14="http://schemas.microsoft.com/office/powerpoint/2010/main" val="962950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5A65"/>
                </a:solidFill>
                <a:latin typeface="Calibri Light" panose="020F0302020204030204"/>
              </a:rPr>
              <a:t>America’s Affordable Housing Crisis </a:t>
            </a:r>
          </a:p>
          <a:p>
            <a:pPr defTabSz="685800"/>
            <a:r>
              <a:rPr lang="en-US" sz="3300" b="1" dirty="0">
                <a:solidFill>
                  <a:srgbClr val="145A65"/>
                </a:solidFill>
                <a:latin typeface="Calibri Light" panose="020F0302020204030204"/>
              </a:rPr>
              <a:t>Has Reached Historic Heights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936907"/>
            <a:ext cx="2686050" cy="595205"/>
          </a:xfrm>
          <a:prstGeom prst="rect">
            <a:avLst/>
          </a:prstGeom>
        </p:spPr>
      </p:pic>
      <p:pic>
        <p:nvPicPr>
          <p:cNvPr id="6" name="Picture 5">
            <a:extLst>
              <a:ext uri="{FF2B5EF4-FFF2-40B4-BE49-F238E27FC236}">
                <a16:creationId xmlns:a16="http://schemas.microsoft.com/office/drawing/2014/main" id="{0D96CCB9-39A5-495B-805A-3EDE6CCB949B}"/>
              </a:ext>
            </a:extLst>
          </p:cNvPr>
          <p:cNvPicPr>
            <a:picLocks noChangeAspect="1"/>
          </p:cNvPicPr>
          <p:nvPr/>
        </p:nvPicPr>
        <p:blipFill>
          <a:blip r:embed="rId4"/>
          <a:stretch>
            <a:fillRect/>
          </a:stretch>
        </p:blipFill>
        <p:spPr>
          <a:xfrm>
            <a:off x="6457950" y="1565536"/>
            <a:ext cx="2686050" cy="593663"/>
          </a:xfrm>
          <a:prstGeom prst="rect">
            <a:avLst/>
          </a:prstGeom>
        </p:spPr>
      </p:pic>
      <p:pic>
        <p:nvPicPr>
          <p:cNvPr id="7" name="Picture 6">
            <a:extLst>
              <a:ext uri="{FF2B5EF4-FFF2-40B4-BE49-F238E27FC236}">
                <a16:creationId xmlns:a16="http://schemas.microsoft.com/office/drawing/2014/main" id="{858C3401-C19A-40DF-820E-CD95D602E9B1}"/>
              </a:ext>
            </a:extLst>
          </p:cNvPr>
          <p:cNvPicPr>
            <a:picLocks noChangeAspect="1"/>
          </p:cNvPicPr>
          <p:nvPr/>
        </p:nvPicPr>
        <p:blipFill>
          <a:blip r:embed="rId5"/>
          <a:stretch>
            <a:fillRect/>
          </a:stretch>
        </p:blipFill>
        <p:spPr>
          <a:xfrm>
            <a:off x="6612669" y="1773428"/>
            <a:ext cx="393226" cy="288061"/>
          </a:xfrm>
          <a:prstGeom prst="rect">
            <a:avLst/>
          </a:prstGeom>
        </p:spPr>
      </p:pic>
      <p:pic>
        <p:nvPicPr>
          <p:cNvPr id="16" name="Picture 15">
            <a:extLst>
              <a:ext uri="{FF2B5EF4-FFF2-40B4-BE49-F238E27FC236}">
                <a16:creationId xmlns:a16="http://schemas.microsoft.com/office/drawing/2014/main" id="{122DFAAE-2961-4D40-B539-59D51EAE88C3}"/>
              </a:ext>
            </a:extLst>
          </p:cNvPr>
          <p:cNvPicPr>
            <a:picLocks noChangeAspect="1"/>
          </p:cNvPicPr>
          <p:nvPr/>
        </p:nvPicPr>
        <p:blipFill>
          <a:blip r:embed="rId6"/>
          <a:stretch>
            <a:fillRect/>
          </a:stretch>
        </p:blipFill>
        <p:spPr>
          <a:xfrm>
            <a:off x="6761782" y="1339286"/>
            <a:ext cx="2382218" cy="370364"/>
          </a:xfrm>
          <a:prstGeom prst="rect">
            <a:avLst/>
          </a:prstGeom>
        </p:spPr>
      </p:pic>
      <p:pic>
        <p:nvPicPr>
          <p:cNvPr id="8" name="Picture 7">
            <a:extLst>
              <a:ext uri="{FF2B5EF4-FFF2-40B4-BE49-F238E27FC236}">
                <a16:creationId xmlns:a16="http://schemas.microsoft.com/office/drawing/2014/main" id="{22197F59-22EC-49E2-9DBC-0EB2B7B89E64}"/>
              </a:ext>
            </a:extLst>
          </p:cNvPr>
          <p:cNvPicPr>
            <a:picLocks noChangeAspect="1"/>
          </p:cNvPicPr>
          <p:nvPr/>
        </p:nvPicPr>
        <p:blipFill rotWithShape="1">
          <a:blip r:embed="rId7"/>
          <a:srcRect l="2455" r="1265" b="4433"/>
          <a:stretch/>
        </p:blipFill>
        <p:spPr>
          <a:xfrm>
            <a:off x="3477977" y="2158689"/>
            <a:ext cx="5660571" cy="3795827"/>
          </a:xfrm>
          <a:prstGeom prst="rect">
            <a:avLst/>
          </a:prstGeom>
        </p:spPr>
      </p:pic>
      <p:grpSp>
        <p:nvGrpSpPr>
          <p:cNvPr id="9" name="Group 8">
            <a:extLst>
              <a:ext uri="{FF2B5EF4-FFF2-40B4-BE49-F238E27FC236}">
                <a16:creationId xmlns:a16="http://schemas.microsoft.com/office/drawing/2014/main" id="{01EB475F-E4CB-40C6-AA96-E7978B0833EC}"/>
              </a:ext>
            </a:extLst>
          </p:cNvPr>
          <p:cNvGrpSpPr/>
          <p:nvPr/>
        </p:nvGrpSpPr>
        <p:grpSpPr>
          <a:xfrm>
            <a:off x="0" y="2158689"/>
            <a:ext cx="3429001" cy="3901068"/>
            <a:chOff x="474572" y="1904286"/>
            <a:chExt cx="5049927" cy="4934433"/>
          </a:xfrm>
        </p:grpSpPr>
        <p:grpSp>
          <p:nvGrpSpPr>
            <p:cNvPr id="10" name="Group 9">
              <a:extLst>
                <a:ext uri="{FF2B5EF4-FFF2-40B4-BE49-F238E27FC236}">
                  <a16:creationId xmlns:a16="http://schemas.microsoft.com/office/drawing/2014/main" id="{509B1DE7-F684-46D9-8EF5-D1DC27AF9EDA}"/>
                </a:ext>
              </a:extLst>
            </p:cNvPr>
            <p:cNvGrpSpPr/>
            <p:nvPr/>
          </p:nvGrpSpPr>
          <p:grpSpPr>
            <a:xfrm>
              <a:off x="474572" y="1904286"/>
              <a:ext cx="5049927" cy="4934433"/>
              <a:chOff x="474572" y="1904286"/>
              <a:chExt cx="5049927" cy="4934433"/>
            </a:xfrm>
          </p:grpSpPr>
          <p:sp>
            <p:nvSpPr>
              <p:cNvPr id="12" name="TextBox 11">
                <a:extLst>
                  <a:ext uri="{FF2B5EF4-FFF2-40B4-BE49-F238E27FC236}">
                    <a16:creationId xmlns:a16="http://schemas.microsoft.com/office/drawing/2014/main" id="{C2481F82-C18F-425C-9563-6456420CB599}"/>
                  </a:ext>
                </a:extLst>
              </p:cNvPr>
              <p:cNvSpPr txBox="1"/>
              <p:nvPr/>
            </p:nvSpPr>
            <p:spPr>
              <a:xfrm>
                <a:off x="474572" y="1904286"/>
                <a:ext cx="5049927" cy="4934433"/>
              </a:xfrm>
              <a:prstGeom prst="rect">
                <a:avLst/>
              </a:prstGeom>
              <a:solidFill>
                <a:srgbClr val="499BB0"/>
              </a:solidFill>
              <a:ln w="57150">
                <a:noFill/>
              </a:ln>
            </p:spPr>
            <p:txBody>
              <a:bodyPr wrap="square" rtlCol="0">
                <a:spAutoFit/>
              </a:bodyPr>
              <a:lstStyle/>
              <a:p>
                <a:pPr algn="ctr" defTabSz="685800"/>
                <a:r>
                  <a:rPr lang="en-US" sz="2700" b="1" dirty="0">
                    <a:solidFill>
                      <a:prstClr val="white"/>
                    </a:solidFill>
                    <a:latin typeface="Calibri" panose="020F0502020204030204"/>
                  </a:rPr>
                  <a:t>Only</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algn="ctr" defTabSz="685800"/>
                <a:endParaRPr lang="en-US" dirty="0">
                  <a:solidFill>
                    <a:prstClr val="white"/>
                  </a:solidFill>
                  <a:latin typeface="Calibri" panose="020F0502020204030204"/>
                </a:endParaRPr>
              </a:p>
              <a:p>
                <a:pPr algn="ctr" defTabSz="685800"/>
                <a:r>
                  <a:rPr lang="en-US" b="1" dirty="0">
                    <a:solidFill>
                      <a:prstClr val="white"/>
                    </a:solidFill>
                    <a:latin typeface="Calibri" panose="020F0502020204030204"/>
                  </a:rPr>
                  <a:t>eligible low-income households receives federal housing assistance </a:t>
                </a:r>
              </a:p>
            </p:txBody>
          </p:sp>
          <p:pic>
            <p:nvPicPr>
              <p:cNvPr id="13" name="Picture 12" descr="A close up of a sign&#10;&#10;Description generated with very high confidence">
                <a:extLst>
                  <a:ext uri="{FF2B5EF4-FFF2-40B4-BE49-F238E27FC236}">
                    <a16:creationId xmlns:a16="http://schemas.microsoft.com/office/drawing/2014/main" id="{57B9E112-7F98-4221-8031-46E78B4B8A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6521" y="2701231"/>
                <a:ext cx="2846028" cy="2954655"/>
              </a:xfrm>
              <a:prstGeom prst="rect">
                <a:avLst/>
              </a:prstGeom>
              <a:ln>
                <a:noFill/>
              </a:ln>
            </p:spPr>
          </p:pic>
        </p:grpSp>
        <p:sp>
          <p:nvSpPr>
            <p:cNvPr id="11" name="Rectangle 10">
              <a:extLst>
                <a:ext uri="{FF2B5EF4-FFF2-40B4-BE49-F238E27FC236}">
                  <a16:creationId xmlns:a16="http://schemas.microsoft.com/office/drawing/2014/main" id="{B762F861-CE81-4E46-A085-647FD8156F88}"/>
                </a:ext>
              </a:extLst>
            </p:cNvPr>
            <p:cNvSpPr/>
            <p:nvPr/>
          </p:nvSpPr>
          <p:spPr>
            <a:xfrm>
              <a:off x="1733550" y="3600450"/>
              <a:ext cx="2476500" cy="419100"/>
            </a:xfrm>
            <a:prstGeom prst="rect">
              <a:avLst/>
            </a:prstGeom>
            <a:solidFill>
              <a:srgbClr val="499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spTree>
    <p:extLst>
      <p:ext uri="{BB962C8B-B14F-4D97-AF65-F5344CB8AC3E}">
        <p14:creationId xmlns:p14="http://schemas.microsoft.com/office/powerpoint/2010/main" val="2223167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5A65"/>
                </a:solidFill>
                <a:latin typeface="Calibri Light" panose="020F0302020204030204"/>
              </a:rPr>
              <a:t>America’s Affordable Housing Crisis </a:t>
            </a:r>
          </a:p>
          <a:p>
            <a:pPr defTabSz="685800"/>
            <a:r>
              <a:rPr lang="en-US" sz="3300" b="1" dirty="0">
                <a:solidFill>
                  <a:srgbClr val="145A65"/>
                </a:solidFill>
                <a:latin typeface="Calibri Light" panose="020F0302020204030204"/>
              </a:rPr>
              <a:t>Has Reached Historic Heights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936907"/>
            <a:ext cx="2686050" cy="595205"/>
          </a:xfrm>
          <a:prstGeom prst="rect">
            <a:avLst/>
          </a:prstGeom>
        </p:spPr>
      </p:pic>
      <p:pic>
        <p:nvPicPr>
          <p:cNvPr id="6" name="Picture 5">
            <a:extLst>
              <a:ext uri="{FF2B5EF4-FFF2-40B4-BE49-F238E27FC236}">
                <a16:creationId xmlns:a16="http://schemas.microsoft.com/office/drawing/2014/main" id="{0D96CCB9-39A5-495B-805A-3EDE6CCB949B}"/>
              </a:ext>
            </a:extLst>
          </p:cNvPr>
          <p:cNvPicPr>
            <a:picLocks noChangeAspect="1"/>
          </p:cNvPicPr>
          <p:nvPr/>
        </p:nvPicPr>
        <p:blipFill>
          <a:blip r:embed="rId4"/>
          <a:stretch>
            <a:fillRect/>
          </a:stretch>
        </p:blipFill>
        <p:spPr>
          <a:xfrm>
            <a:off x="6457950" y="1565536"/>
            <a:ext cx="2686050" cy="593663"/>
          </a:xfrm>
          <a:prstGeom prst="rect">
            <a:avLst/>
          </a:prstGeom>
        </p:spPr>
      </p:pic>
      <p:pic>
        <p:nvPicPr>
          <p:cNvPr id="7" name="Picture 6">
            <a:extLst>
              <a:ext uri="{FF2B5EF4-FFF2-40B4-BE49-F238E27FC236}">
                <a16:creationId xmlns:a16="http://schemas.microsoft.com/office/drawing/2014/main" id="{858C3401-C19A-40DF-820E-CD95D602E9B1}"/>
              </a:ext>
            </a:extLst>
          </p:cNvPr>
          <p:cNvPicPr>
            <a:picLocks noChangeAspect="1"/>
          </p:cNvPicPr>
          <p:nvPr/>
        </p:nvPicPr>
        <p:blipFill>
          <a:blip r:embed="rId5"/>
          <a:stretch>
            <a:fillRect/>
          </a:stretch>
        </p:blipFill>
        <p:spPr>
          <a:xfrm>
            <a:off x="6612669" y="1773428"/>
            <a:ext cx="393226" cy="288061"/>
          </a:xfrm>
          <a:prstGeom prst="rect">
            <a:avLst/>
          </a:prstGeom>
        </p:spPr>
      </p:pic>
      <p:pic>
        <p:nvPicPr>
          <p:cNvPr id="16" name="Picture 15">
            <a:extLst>
              <a:ext uri="{FF2B5EF4-FFF2-40B4-BE49-F238E27FC236}">
                <a16:creationId xmlns:a16="http://schemas.microsoft.com/office/drawing/2014/main" id="{122DFAAE-2961-4D40-B539-59D51EAE88C3}"/>
              </a:ext>
            </a:extLst>
          </p:cNvPr>
          <p:cNvPicPr>
            <a:picLocks noChangeAspect="1"/>
          </p:cNvPicPr>
          <p:nvPr/>
        </p:nvPicPr>
        <p:blipFill>
          <a:blip r:embed="rId6"/>
          <a:stretch>
            <a:fillRect/>
          </a:stretch>
        </p:blipFill>
        <p:spPr>
          <a:xfrm>
            <a:off x="6761782" y="1339286"/>
            <a:ext cx="2382218" cy="370364"/>
          </a:xfrm>
          <a:prstGeom prst="rect">
            <a:avLst/>
          </a:prstGeom>
        </p:spPr>
      </p:pic>
      <p:pic>
        <p:nvPicPr>
          <p:cNvPr id="8" name="Picture 7">
            <a:extLst>
              <a:ext uri="{FF2B5EF4-FFF2-40B4-BE49-F238E27FC236}">
                <a16:creationId xmlns:a16="http://schemas.microsoft.com/office/drawing/2014/main" id="{770D3FD9-B389-4954-859C-3BD0F3C9E395}"/>
              </a:ext>
            </a:extLst>
          </p:cNvPr>
          <p:cNvPicPr>
            <a:picLocks noChangeAspect="1"/>
          </p:cNvPicPr>
          <p:nvPr/>
        </p:nvPicPr>
        <p:blipFill>
          <a:blip r:embed="rId7"/>
          <a:stretch>
            <a:fillRect/>
          </a:stretch>
        </p:blipFill>
        <p:spPr>
          <a:xfrm>
            <a:off x="1914526" y="2269381"/>
            <a:ext cx="5314949" cy="3667592"/>
          </a:xfrm>
          <a:prstGeom prst="rect">
            <a:avLst/>
          </a:prstGeom>
        </p:spPr>
      </p:pic>
    </p:spTree>
    <p:extLst>
      <p:ext uri="{BB962C8B-B14F-4D97-AF65-F5344CB8AC3E}">
        <p14:creationId xmlns:p14="http://schemas.microsoft.com/office/powerpoint/2010/main" val="164526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5A65"/>
                </a:solidFill>
                <a:latin typeface="Calibri Light" panose="020F0302020204030204"/>
              </a:rPr>
              <a:t>America’s Affordable Housing Crisis </a:t>
            </a:r>
          </a:p>
          <a:p>
            <a:pPr defTabSz="685800"/>
            <a:r>
              <a:rPr lang="en-US" sz="3300" b="1" dirty="0">
                <a:solidFill>
                  <a:srgbClr val="145A65"/>
                </a:solidFill>
                <a:latin typeface="Calibri Light" panose="020F0302020204030204"/>
              </a:rPr>
              <a:t>Has Reached Historic Heights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936907"/>
            <a:ext cx="2686050" cy="548972"/>
          </a:xfrm>
          <a:prstGeom prst="rect">
            <a:avLst/>
          </a:prstGeom>
        </p:spPr>
      </p:pic>
      <p:pic>
        <p:nvPicPr>
          <p:cNvPr id="6" name="Picture 5">
            <a:extLst>
              <a:ext uri="{FF2B5EF4-FFF2-40B4-BE49-F238E27FC236}">
                <a16:creationId xmlns:a16="http://schemas.microsoft.com/office/drawing/2014/main" id="{0D96CCB9-39A5-495B-805A-3EDE6CCB949B}"/>
              </a:ext>
            </a:extLst>
          </p:cNvPr>
          <p:cNvPicPr>
            <a:picLocks noChangeAspect="1"/>
          </p:cNvPicPr>
          <p:nvPr/>
        </p:nvPicPr>
        <p:blipFill>
          <a:blip r:embed="rId4"/>
          <a:stretch>
            <a:fillRect/>
          </a:stretch>
        </p:blipFill>
        <p:spPr>
          <a:xfrm>
            <a:off x="6457950" y="1610227"/>
            <a:ext cx="2686050" cy="548972"/>
          </a:xfrm>
          <a:prstGeom prst="rect">
            <a:avLst/>
          </a:prstGeom>
        </p:spPr>
      </p:pic>
      <p:pic>
        <p:nvPicPr>
          <p:cNvPr id="7" name="Picture 6">
            <a:extLst>
              <a:ext uri="{FF2B5EF4-FFF2-40B4-BE49-F238E27FC236}">
                <a16:creationId xmlns:a16="http://schemas.microsoft.com/office/drawing/2014/main" id="{858C3401-C19A-40DF-820E-CD95D602E9B1}"/>
              </a:ext>
            </a:extLst>
          </p:cNvPr>
          <p:cNvPicPr>
            <a:picLocks noChangeAspect="1"/>
          </p:cNvPicPr>
          <p:nvPr/>
        </p:nvPicPr>
        <p:blipFill>
          <a:blip r:embed="rId5"/>
          <a:stretch>
            <a:fillRect/>
          </a:stretch>
        </p:blipFill>
        <p:spPr>
          <a:xfrm>
            <a:off x="6612669" y="1773428"/>
            <a:ext cx="393226" cy="288061"/>
          </a:xfrm>
          <a:prstGeom prst="rect">
            <a:avLst/>
          </a:prstGeom>
        </p:spPr>
      </p:pic>
      <p:sp>
        <p:nvSpPr>
          <p:cNvPr id="19" name="TextBox 18">
            <a:extLst>
              <a:ext uri="{FF2B5EF4-FFF2-40B4-BE49-F238E27FC236}">
                <a16:creationId xmlns:a16="http://schemas.microsoft.com/office/drawing/2014/main" id="{CE827849-7792-41CF-BF14-2CAE760E8C42}"/>
              </a:ext>
            </a:extLst>
          </p:cNvPr>
          <p:cNvSpPr txBox="1"/>
          <p:nvPr/>
        </p:nvSpPr>
        <p:spPr>
          <a:xfrm>
            <a:off x="6809282" y="1426003"/>
            <a:ext cx="2382714" cy="300082"/>
          </a:xfrm>
          <a:prstGeom prst="rect">
            <a:avLst/>
          </a:prstGeom>
          <a:noFill/>
        </p:spPr>
        <p:txBody>
          <a:bodyPr wrap="square" rtlCol="0">
            <a:spAutoFit/>
          </a:bodyPr>
          <a:lstStyle/>
          <a:p>
            <a:pPr algn="ctr" defTabSz="685800"/>
            <a:r>
              <a:rPr lang="en-US" sz="1350" b="1" dirty="0">
                <a:solidFill>
                  <a:srgbClr val="146279"/>
                </a:solidFill>
                <a:latin typeface="Calibri" panose="020F0502020204030204"/>
              </a:rPr>
              <a:t>www.opportunityhome.org</a:t>
            </a:r>
          </a:p>
        </p:txBody>
      </p:sp>
      <p:grpSp>
        <p:nvGrpSpPr>
          <p:cNvPr id="3" name="Group 2">
            <a:extLst>
              <a:ext uri="{FF2B5EF4-FFF2-40B4-BE49-F238E27FC236}">
                <a16:creationId xmlns:a16="http://schemas.microsoft.com/office/drawing/2014/main" id="{6089B05F-93C1-48FA-96A6-7FF22128F019}"/>
              </a:ext>
            </a:extLst>
          </p:cNvPr>
          <p:cNvGrpSpPr/>
          <p:nvPr/>
        </p:nvGrpSpPr>
        <p:grpSpPr>
          <a:xfrm>
            <a:off x="314326" y="2209067"/>
            <a:ext cx="5727947" cy="3428564"/>
            <a:chOff x="1771650" y="1856485"/>
            <a:chExt cx="7637263" cy="4571419"/>
          </a:xfrm>
        </p:grpSpPr>
        <p:grpSp>
          <p:nvGrpSpPr>
            <p:cNvPr id="23" name="Group 22">
              <a:extLst>
                <a:ext uri="{FF2B5EF4-FFF2-40B4-BE49-F238E27FC236}">
                  <a16:creationId xmlns:a16="http://schemas.microsoft.com/office/drawing/2014/main" id="{9E3DB12A-E2D9-4D7F-A77C-CD612D165E8F}"/>
                </a:ext>
              </a:extLst>
            </p:cNvPr>
            <p:cNvGrpSpPr/>
            <p:nvPr/>
          </p:nvGrpSpPr>
          <p:grpSpPr>
            <a:xfrm>
              <a:off x="1773850" y="2342816"/>
              <a:ext cx="7567343" cy="4085088"/>
              <a:chOff x="1909011" y="1889678"/>
              <a:chExt cx="7838507" cy="4875089"/>
            </a:xfrm>
          </p:grpSpPr>
          <p:pic>
            <p:nvPicPr>
              <p:cNvPr id="21" name="Picture 20">
                <a:extLst>
                  <a:ext uri="{FF2B5EF4-FFF2-40B4-BE49-F238E27FC236}">
                    <a16:creationId xmlns:a16="http://schemas.microsoft.com/office/drawing/2014/main" id="{CA5E443A-5DB0-4042-AB30-BF2648CB928F}"/>
                  </a:ext>
                </a:extLst>
              </p:cNvPr>
              <p:cNvPicPr>
                <a:picLocks noChangeAspect="1"/>
              </p:cNvPicPr>
              <p:nvPr/>
            </p:nvPicPr>
            <p:blipFill rotWithShape="1">
              <a:blip r:embed="rId6"/>
              <a:srcRect l="14233" t="19601" r="29375" b="18018"/>
              <a:stretch/>
            </p:blipFill>
            <p:spPr>
              <a:xfrm>
                <a:off x="1909011" y="1889678"/>
                <a:ext cx="7838507" cy="4875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E99CF8DB-7EF8-4D47-86D2-46695A7E8D74}"/>
                  </a:ext>
                </a:extLst>
              </p:cNvPr>
              <p:cNvPicPr>
                <a:picLocks noChangeAspect="1"/>
              </p:cNvPicPr>
              <p:nvPr/>
            </p:nvPicPr>
            <p:blipFill rotWithShape="1">
              <a:blip r:embed="rId7"/>
              <a:srcRect l="35556" t="47360" r="55304" b="45848"/>
              <a:stretch/>
            </p:blipFill>
            <p:spPr>
              <a:xfrm>
                <a:off x="6096000" y="2828925"/>
                <a:ext cx="1436123" cy="600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CB4EB212-2E91-496F-A482-77866CC93195}"/>
                  </a:ext>
                </a:extLst>
              </p:cNvPr>
              <p:cNvPicPr>
                <a:picLocks noChangeAspect="1"/>
              </p:cNvPicPr>
              <p:nvPr/>
            </p:nvPicPr>
            <p:blipFill rotWithShape="1">
              <a:blip r:embed="rId8"/>
              <a:srcRect l="36569" t="71292" r="55174" b="22794"/>
              <a:stretch/>
            </p:blipFill>
            <p:spPr>
              <a:xfrm>
                <a:off x="5998457" y="5123003"/>
                <a:ext cx="1333500" cy="537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976B34FE-C1F4-44FD-8E9C-9D02F4E8A2E9}"/>
                  </a:ext>
                </a:extLst>
              </p:cNvPr>
              <p:cNvPicPr>
                <a:picLocks noChangeAspect="1"/>
              </p:cNvPicPr>
              <p:nvPr/>
            </p:nvPicPr>
            <p:blipFill rotWithShape="1">
              <a:blip r:embed="rId9"/>
              <a:srcRect l="23808" t="55536" r="67939" b="38313"/>
              <a:stretch/>
            </p:blipFill>
            <p:spPr>
              <a:xfrm>
                <a:off x="2084035" y="3849384"/>
                <a:ext cx="1333500" cy="55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C46E6C50-D3E5-479A-8F50-DAB880B15C78}"/>
                  </a:ext>
                </a:extLst>
              </p:cNvPr>
              <p:cNvPicPr>
                <a:picLocks noChangeAspect="1"/>
              </p:cNvPicPr>
              <p:nvPr/>
            </p:nvPicPr>
            <p:blipFill rotWithShape="1">
              <a:blip r:embed="rId10"/>
              <a:srcRect l="33100" t="38765" r="59466" b="53750"/>
              <a:stretch/>
            </p:blipFill>
            <p:spPr>
              <a:xfrm>
                <a:off x="3212337" y="3430283"/>
                <a:ext cx="1257300" cy="698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2FAE2218-F993-4A49-B31A-090656AFD461}"/>
                  </a:ext>
                </a:extLst>
              </p:cNvPr>
              <p:cNvPicPr>
                <a:picLocks noChangeAspect="1"/>
              </p:cNvPicPr>
              <p:nvPr/>
            </p:nvPicPr>
            <p:blipFill rotWithShape="1">
              <a:blip r:embed="rId11"/>
              <a:srcRect l="61578" t="62189" r="31693" b="31773"/>
              <a:stretch/>
            </p:blipFill>
            <p:spPr>
              <a:xfrm>
                <a:off x="8387619" y="3617637"/>
                <a:ext cx="1257300" cy="5346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TextBox 1">
              <a:extLst>
                <a:ext uri="{FF2B5EF4-FFF2-40B4-BE49-F238E27FC236}">
                  <a16:creationId xmlns:a16="http://schemas.microsoft.com/office/drawing/2014/main" id="{9F5E9E19-D4EC-44A5-83E0-84DB606E6A24}"/>
                </a:ext>
              </a:extLst>
            </p:cNvPr>
            <p:cNvSpPr txBox="1"/>
            <p:nvPr/>
          </p:nvSpPr>
          <p:spPr>
            <a:xfrm>
              <a:off x="1771650" y="1856485"/>
              <a:ext cx="7637263" cy="430887"/>
            </a:xfrm>
            <a:prstGeom prst="rect">
              <a:avLst/>
            </a:prstGeom>
            <a:solidFill>
              <a:schemeClr val="bg1"/>
            </a:solidFill>
          </p:spPr>
          <p:txBody>
            <a:bodyPr wrap="square" rtlCol="0">
              <a:spAutoFit/>
            </a:bodyPr>
            <a:lstStyle/>
            <a:p>
              <a:pPr defTabSz="685800"/>
              <a:r>
                <a:rPr lang="en-US" sz="1500" b="1" dirty="0">
                  <a:solidFill>
                    <a:srgbClr val="145A65"/>
                  </a:solidFill>
                  <a:latin typeface="Calibri" panose="020F0502020204030204"/>
                </a:rPr>
                <a:t>To afford a two-bedroom rental home, a full time worker must work</a:t>
              </a:r>
            </a:p>
          </p:txBody>
        </p:sp>
      </p:grpSp>
      <p:sp>
        <p:nvSpPr>
          <p:cNvPr id="11" name="TextBox 10">
            <a:extLst>
              <a:ext uri="{FF2B5EF4-FFF2-40B4-BE49-F238E27FC236}">
                <a16:creationId xmlns:a16="http://schemas.microsoft.com/office/drawing/2014/main" id="{2FE6031A-BE80-4424-9827-F9481F0AEB7B}"/>
              </a:ext>
            </a:extLst>
          </p:cNvPr>
          <p:cNvSpPr txBox="1"/>
          <p:nvPr/>
        </p:nvSpPr>
        <p:spPr>
          <a:xfrm>
            <a:off x="6317206" y="2382497"/>
            <a:ext cx="2686049" cy="3220112"/>
          </a:xfrm>
          <a:prstGeom prst="rect">
            <a:avLst/>
          </a:prstGeom>
          <a:solidFill>
            <a:schemeClr val="bg2">
              <a:lumMod val="90000"/>
            </a:schemeClr>
          </a:solidFill>
          <a:ln w="3810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685800">
              <a:defRPr/>
            </a:pPr>
            <a:r>
              <a:rPr lang="en-US" sz="2025" dirty="0">
                <a:ln>
                  <a:solidFill>
                    <a:srgbClr val="145A65"/>
                  </a:solidFill>
                </a:ln>
                <a:solidFill>
                  <a:srgbClr val="145A65"/>
                </a:solidFill>
                <a:latin typeface="Calibri" panose="020F0502020204030204"/>
              </a:rPr>
              <a:t>A full time worker earning $7.25 needs to work approximately 122 hours per week, for all 52 weeks of the year, to afford a two-bedroom rental home at the national average fair market rent.  </a:t>
            </a:r>
          </a:p>
          <a:p>
            <a:pPr defTabSz="685800">
              <a:defRPr/>
            </a:pPr>
            <a:r>
              <a:rPr lang="en-US" sz="2100" dirty="0">
                <a:solidFill>
                  <a:srgbClr val="146279"/>
                </a:solidFill>
                <a:latin typeface="Calibri" panose="020F0502020204030204"/>
              </a:rPr>
              <a:t> </a:t>
            </a:r>
          </a:p>
        </p:txBody>
      </p:sp>
    </p:spTree>
    <p:extLst>
      <p:ext uri="{BB962C8B-B14F-4D97-AF65-F5344CB8AC3E}">
        <p14:creationId xmlns:p14="http://schemas.microsoft.com/office/powerpoint/2010/main" val="1706396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5A65"/>
                </a:solidFill>
                <a:latin typeface="Calibri Light" panose="020F0302020204030204"/>
              </a:rPr>
              <a:t>America’s Affordable Housing Crisis </a:t>
            </a:r>
          </a:p>
          <a:p>
            <a:pPr defTabSz="685800"/>
            <a:r>
              <a:rPr lang="en-US" sz="3300" b="1" dirty="0">
                <a:solidFill>
                  <a:srgbClr val="145A65"/>
                </a:solidFill>
                <a:latin typeface="Calibri Light" panose="020F0302020204030204"/>
              </a:rPr>
              <a:t>Has Reached Historic Heights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936907"/>
            <a:ext cx="2686050" cy="548972"/>
          </a:xfrm>
          <a:prstGeom prst="rect">
            <a:avLst/>
          </a:prstGeom>
        </p:spPr>
      </p:pic>
      <p:pic>
        <p:nvPicPr>
          <p:cNvPr id="6" name="Picture 5">
            <a:extLst>
              <a:ext uri="{FF2B5EF4-FFF2-40B4-BE49-F238E27FC236}">
                <a16:creationId xmlns:a16="http://schemas.microsoft.com/office/drawing/2014/main" id="{0D96CCB9-39A5-495B-805A-3EDE6CCB949B}"/>
              </a:ext>
            </a:extLst>
          </p:cNvPr>
          <p:cNvPicPr>
            <a:picLocks noChangeAspect="1"/>
          </p:cNvPicPr>
          <p:nvPr/>
        </p:nvPicPr>
        <p:blipFill>
          <a:blip r:embed="rId4"/>
          <a:stretch>
            <a:fillRect/>
          </a:stretch>
        </p:blipFill>
        <p:spPr>
          <a:xfrm>
            <a:off x="6457950" y="1610227"/>
            <a:ext cx="2686050" cy="548972"/>
          </a:xfrm>
          <a:prstGeom prst="rect">
            <a:avLst/>
          </a:prstGeom>
        </p:spPr>
      </p:pic>
      <p:pic>
        <p:nvPicPr>
          <p:cNvPr id="7" name="Picture 6">
            <a:extLst>
              <a:ext uri="{FF2B5EF4-FFF2-40B4-BE49-F238E27FC236}">
                <a16:creationId xmlns:a16="http://schemas.microsoft.com/office/drawing/2014/main" id="{858C3401-C19A-40DF-820E-CD95D602E9B1}"/>
              </a:ext>
            </a:extLst>
          </p:cNvPr>
          <p:cNvPicPr>
            <a:picLocks noChangeAspect="1"/>
          </p:cNvPicPr>
          <p:nvPr/>
        </p:nvPicPr>
        <p:blipFill>
          <a:blip r:embed="rId5"/>
          <a:stretch>
            <a:fillRect/>
          </a:stretch>
        </p:blipFill>
        <p:spPr>
          <a:xfrm>
            <a:off x="6612669" y="1773428"/>
            <a:ext cx="393226" cy="288061"/>
          </a:xfrm>
          <a:prstGeom prst="rect">
            <a:avLst/>
          </a:prstGeom>
        </p:spPr>
      </p:pic>
      <p:sp>
        <p:nvSpPr>
          <p:cNvPr id="19" name="TextBox 18">
            <a:extLst>
              <a:ext uri="{FF2B5EF4-FFF2-40B4-BE49-F238E27FC236}">
                <a16:creationId xmlns:a16="http://schemas.microsoft.com/office/drawing/2014/main" id="{CE827849-7792-41CF-BF14-2CAE760E8C42}"/>
              </a:ext>
            </a:extLst>
          </p:cNvPr>
          <p:cNvSpPr txBox="1"/>
          <p:nvPr/>
        </p:nvSpPr>
        <p:spPr>
          <a:xfrm>
            <a:off x="6809282" y="1426003"/>
            <a:ext cx="2382714" cy="300082"/>
          </a:xfrm>
          <a:prstGeom prst="rect">
            <a:avLst/>
          </a:prstGeom>
          <a:noFill/>
        </p:spPr>
        <p:txBody>
          <a:bodyPr wrap="square" rtlCol="0">
            <a:spAutoFit/>
          </a:bodyPr>
          <a:lstStyle/>
          <a:p>
            <a:pPr algn="ctr" defTabSz="685800"/>
            <a:r>
              <a:rPr lang="en-US" sz="1350" b="1" dirty="0">
                <a:solidFill>
                  <a:srgbClr val="146279"/>
                </a:solidFill>
                <a:latin typeface="Calibri" panose="020F0502020204030204"/>
              </a:rPr>
              <a:t>www.opportunityhome.org</a:t>
            </a:r>
          </a:p>
        </p:txBody>
      </p:sp>
      <p:pic>
        <p:nvPicPr>
          <p:cNvPr id="8" name="Picture 7">
            <a:extLst>
              <a:ext uri="{FF2B5EF4-FFF2-40B4-BE49-F238E27FC236}">
                <a16:creationId xmlns:a16="http://schemas.microsoft.com/office/drawing/2014/main" id="{344D40C5-770E-43B4-B68A-7184D0380D49}"/>
              </a:ext>
            </a:extLst>
          </p:cNvPr>
          <p:cNvPicPr>
            <a:picLocks noChangeAspect="1"/>
          </p:cNvPicPr>
          <p:nvPr/>
        </p:nvPicPr>
        <p:blipFill>
          <a:blip r:embed="rId6"/>
          <a:stretch>
            <a:fillRect/>
          </a:stretch>
        </p:blipFill>
        <p:spPr>
          <a:xfrm>
            <a:off x="800223" y="2309430"/>
            <a:ext cx="2706859" cy="3502456"/>
          </a:xfrm>
          <a:prstGeom prst="rect">
            <a:avLst/>
          </a:prstGeom>
        </p:spPr>
      </p:pic>
      <p:pic>
        <p:nvPicPr>
          <p:cNvPr id="10" name="Picture 9">
            <a:extLst>
              <a:ext uri="{FF2B5EF4-FFF2-40B4-BE49-F238E27FC236}">
                <a16:creationId xmlns:a16="http://schemas.microsoft.com/office/drawing/2014/main" id="{72BFFCE8-BC0A-4B41-AB15-1FC2DF0BC609}"/>
              </a:ext>
            </a:extLst>
          </p:cNvPr>
          <p:cNvPicPr>
            <a:picLocks noChangeAspect="1"/>
          </p:cNvPicPr>
          <p:nvPr/>
        </p:nvPicPr>
        <p:blipFill>
          <a:blip r:embed="rId7"/>
          <a:stretch>
            <a:fillRect/>
          </a:stretch>
        </p:blipFill>
        <p:spPr>
          <a:xfrm>
            <a:off x="4222864" y="2445417"/>
            <a:ext cx="4180948" cy="3230479"/>
          </a:xfrm>
          <a:prstGeom prst="rect">
            <a:avLst/>
          </a:prstGeom>
        </p:spPr>
      </p:pic>
    </p:spTree>
    <p:extLst>
      <p:ext uri="{BB962C8B-B14F-4D97-AF65-F5344CB8AC3E}">
        <p14:creationId xmlns:p14="http://schemas.microsoft.com/office/powerpoint/2010/main" val="3073520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31BF01-C9AE-4662-BF25-500E781C99F0}"/>
              </a:ext>
            </a:extLst>
          </p:cNvPr>
          <p:cNvSpPr>
            <a:spLocks noGrp="1"/>
          </p:cNvSpPr>
          <p:nvPr>
            <p:ph idx="1"/>
          </p:nvPr>
        </p:nvSpPr>
        <p:spPr>
          <a:xfrm>
            <a:off x="181305" y="2279945"/>
            <a:ext cx="4288220" cy="3365436"/>
          </a:xfrm>
        </p:spPr>
        <p:txBody>
          <a:bodyPr>
            <a:normAutofit/>
          </a:bodyPr>
          <a:lstStyle/>
          <a:p>
            <a:pPr marL="0" indent="0">
              <a:buNone/>
            </a:pPr>
            <a:endParaRPr lang="en-US" sz="1650" dirty="0"/>
          </a:p>
          <a:p>
            <a:r>
              <a:rPr lang="en-US" sz="1650" b="1" dirty="0"/>
              <a:t>Opportunity Starts at Home is a dynamic, long term, multi-sector housing campaign to address the housing affordability crisis for low income renters. </a:t>
            </a:r>
          </a:p>
          <a:p>
            <a:pPr marL="0" indent="0">
              <a:buNone/>
            </a:pPr>
            <a:endParaRPr lang="en-US" sz="1650" b="1" dirty="0"/>
          </a:p>
          <a:p>
            <a:r>
              <a:rPr lang="en-US" sz="1650" b="1" dirty="0"/>
              <a:t>Various sectors are recognizing that affordable homes are inextricably linked to their own priorities and concerns, and housing advocates are realizing that they cannot do this work alone. </a:t>
            </a:r>
          </a:p>
          <a:p>
            <a:pPr marL="0" indent="0">
              <a:buNone/>
            </a:pPr>
            <a:endParaRPr lang="en-US" sz="1650" dirty="0"/>
          </a:p>
        </p:txBody>
      </p:sp>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6279"/>
                </a:solidFill>
                <a:latin typeface="Calibri Light" panose="020F0302020204030204"/>
              </a:rPr>
              <a:t>About Us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626" y="936907"/>
            <a:ext cx="2992374" cy="663083"/>
          </a:xfrm>
          <a:prstGeom prst="rect">
            <a:avLst/>
          </a:prstGeom>
        </p:spPr>
      </p:pic>
      <p:sp>
        <p:nvSpPr>
          <p:cNvPr id="2" name="TextBox 1">
            <a:extLst>
              <a:ext uri="{FF2B5EF4-FFF2-40B4-BE49-F238E27FC236}">
                <a16:creationId xmlns:a16="http://schemas.microsoft.com/office/drawing/2014/main" id="{568D1774-876F-44DE-A7DB-BF2802CC4B91}"/>
              </a:ext>
            </a:extLst>
          </p:cNvPr>
          <p:cNvSpPr txBox="1"/>
          <p:nvPr/>
        </p:nvSpPr>
        <p:spPr>
          <a:xfrm>
            <a:off x="5261397" y="2380906"/>
            <a:ext cx="3488996" cy="15465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US" sz="1350" b="1" u="sng" dirty="0">
                <a:solidFill>
                  <a:srgbClr val="145A65"/>
                </a:solidFill>
                <a:latin typeface="Calibri" panose="020F0502020204030204"/>
              </a:rPr>
              <a:t>Campaign Vision</a:t>
            </a:r>
          </a:p>
          <a:p>
            <a:pPr defTabSz="685800"/>
            <a:endParaRPr lang="en-US" sz="1350" b="1" u="sng" dirty="0">
              <a:solidFill>
                <a:srgbClr val="145A65"/>
              </a:solidFill>
              <a:latin typeface="Calibri" panose="020F0502020204030204"/>
            </a:endParaRPr>
          </a:p>
          <a:p>
            <a:pPr defTabSz="685800"/>
            <a:r>
              <a:rPr lang="en-US" sz="1350" b="1" dirty="0">
                <a:solidFill>
                  <a:srgbClr val="145A65"/>
                </a:solidFill>
                <a:latin typeface="Calibri" panose="020F0502020204030204"/>
              </a:rPr>
              <a:t>“America’s low-income households have access to safe, decent, and stable affordable housing in neighborhoods where everyone has equitable opportunities to thrive.”</a:t>
            </a:r>
          </a:p>
          <a:p>
            <a:pPr defTabSz="685800"/>
            <a:endParaRPr lang="en-US" sz="135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F97A13E8-2AFD-48A1-965E-18A250AF1E13}"/>
              </a:ext>
            </a:extLst>
          </p:cNvPr>
          <p:cNvSpPr txBox="1"/>
          <p:nvPr/>
        </p:nvSpPr>
        <p:spPr>
          <a:xfrm>
            <a:off x="5261396" y="4121888"/>
            <a:ext cx="3488996" cy="15465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rtlCol="0">
            <a:spAutoFit/>
          </a:bodyPr>
          <a:lstStyle/>
          <a:p>
            <a:pPr defTabSz="685800"/>
            <a:r>
              <a:rPr lang="en-US" sz="1350" b="1" u="sng" dirty="0">
                <a:solidFill>
                  <a:srgbClr val="145A65"/>
                </a:solidFill>
                <a:latin typeface="Calibri" panose="020F0502020204030204"/>
              </a:rPr>
              <a:t>Campaign Mission</a:t>
            </a:r>
          </a:p>
          <a:p>
            <a:pPr defTabSz="685800"/>
            <a:endParaRPr lang="en-US" sz="1350" b="1" u="sng" dirty="0">
              <a:solidFill>
                <a:srgbClr val="145A65"/>
              </a:solidFill>
              <a:latin typeface="Calibri" panose="020F0502020204030204"/>
            </a:endParaRPr>
          </a:p>
          <a:p>
            <a:pPr defTabSz="685800"/>
            <a:r>
              <a:rPr lang="en-US" sz="1350" b="1" dirty="0">
                <a:solidFill>
                  <a:srgbClr val="145A65"/>
                </a:solidFill>
                <a:latin typeface="Calibri" panose="020F0502020204030204"/>
              </a:rPr>
              <a:t>“To build a national multi-sector movement which generates widespread support for federal policies that protect and expand affordable housing for low-income people.”</a:t>
            </a:r>
          </a:p>
          <a:p>
            <a:pPr defTabSz="685800"/>
            <a:endParaRPr lang="en-US" sz="135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90953EA9-5D37-44BD-B729-17C056EB7A62}"/>
              </a:ext>
            </a:extLst>
          </p:cNvPr>
          <p:cNvSpPr txBox="1"/>
          <p:nvPr/>
        </p:nvSpPr>
        <p:spPr>
          <a:xfrm>
            <a:off x="6466965" y="1490544"/>
            <a:ext cx="2677035" cy="715581"/>
          </a:xfrm>
          <a:prstGeom prst="rect">
            <a:avLst/>
          </a:prstGeom>
          <a:noFill/>
        </p:spPr>
        <p:txBody>
          <a:bodyPr wrap="square" rtlCol="0">
            <a:spAutoFit/>
          </a:bodyPr>
          <a:lstStyle/>
          <a:p>
            <a:pPr defTabSz="685800"/>
            <a:r>
              <a:rPr lang="en-US" sz="1350" dirty="0">
                <a:solidFill>
                  <a:prstClr val="black"/>
                </a:solidFill>
                <a:latin typeface="Calibri" panose="020F0502020204030204"/>
              </a:rPr>
              <a:t>              </a:t>
            </a:r>
            <a:r>
              <a:rPr lang="en-US" sz="1350" dirty="0">
                <a:solidFill>
                  <a:srgbClr val="026276"/>
                </a:solidFill>
                <a:latin typeface="Calibri" panose="020F0502020204030204"/>
              </a:rPr>
              <a:t>@OppStartsatHome </a:t>
            </a:r>
          </a:p>
          <a:p>
            <a:pPr defTabSz="685800"/>
            <a:r>
              <a:rPr lang="en-US" sz="1350" dirty="0">
                <a:solidFill>
                  <a:srgbClr val="026276"/>
                </a:solidFill>
                <a:latin typeface="Calibri" panose="020F0502020204030204"/>
              </a:rPr>
              <a:t>               #OpportunityStartsatHome</a:t>
            </a:r>
          </a:p>
          <a:p>
            <a:pPr defTabSz="685800"/>
            <a:r>
              <a:rPr lang="en-US" sz="1350" dirty="0">
                <a:solidFill>
                  <a:srgbClr val="026276"/>
                </a:solidFill>
                <a:latin typeface="Calibri" panose="020F0502020204030204"/>
              </a:rPr>
              <a:t>               www.opportunityhome.org</a:t>
            </a:r>
          </a:p>
        </p:txBody>
      </p:sp>
      <p:pic>
        <p:nvPicPr>
          <p:cNvPr id="11" name="Picture 10">
            <a:extLst>
              <a:ext uri="{FF2B5EF4-FFF2-40B4-BE49-F238E27FC236}">
                <a16:creationId xmlns:a16="http://schemas.microsoft.com/office/drawing/2014/main" id="{F94D3554-A901-4782-A9AE-94C5377549F3}"/>
              </a:ext>
            </a:extLst>
          </p:cNvPr>
          <p:cNvPicPr>
            <a:picLocks noChangeAspect="1"/>
          </p:cNvPicPr>
          <p:nvPr/>
        </p:nvPicPr>
        <p:blipFill>
          <a:blip r:embed="rId4"/>
          <a:stretch>
            <a:fillRect/>
          </a:stretch>
        </p:blipFill>
        <p:spPr>
          <a:xfrm>
            <a:off x="6669819" y="1561203"/>
            <a:ext cx="393226" cy="288061"/>
          </a:xfrm>
          <a:prstGeom prst="rect">
            <a:avLst/>
          </a:prstGeom>
        </p:spPr>
      </p:pic>
    </p:spTree>
    <p:extLst>
      <p:ext uri="{BB962C8B-B14F-4D97-AF65-F5344CB8AC3E}">
        <p14:creationId xmlns:p14="http://schemas.microsoft.com/office/powerpoint/2010/main" val="306671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6279"/>
                </a:solidFill>
                <a:latin typeface="Calibri Light" panose="020F0302020204030204"/>
              </a:rPr>
              <a:t>Housing Touches Every Aspect of Life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626" y="936907"/>
            <a:ext cx="2992374" cy="663083"/>
          </a:xfrm>
          <a:prstGeom prst="rect">
            <a:avLst/>
          </a:prstGeom>
        </p:spPr>
      </p:pic>
      <p:pic>
        <p:nvPicPr>
          <p:cNvPr id="16" name="Picture 15">
            <a:extLst>
              <a:ext uri="{FF2B5EF4-FFF2-40B4-BE49-F238E27FC236}">
                <a16:creationId xmlns:a16="http://schemas.microsoft.com/office/drawing/2014/main" id="{CD9B1E34-32A0-48EE-916E-C25433FC7EE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 y="2200275"/>
            <a:ext cx="4229101" cy="3800476"/>
          </a:xfrm>
          <a:prstGeom prst="rect">
            <a:avLst/>
          </a:prstGeom>
          <a:noFill/>
          <a:ln>
            <a:noFill/>
          </a:ln>
        </p:spPr>
      </p:pic>
      <p:pic>
        <p:nvPicPr>
          <p:cNvPr id="2" name="Picture 1">
            <a:extLst>
              <a:ext uri="{FF2B5EF4-FFF2-40B4-BE49-F238E27FC236}">
                <a16:creationId xmlns:a16="http://schemas.microsoft.com/office/drawing/2014/main" id="{5EF1493D-D044-4FD7-B764-1EF2DEEA0402}"/>
              </a:ext>
            </a:extLst>
          </p:cNvPr>
          <p:cNvPicPr>
            <a:picLocks noChangeAspect="1"/>
          </p:cNvPicPr>
          <p:nvPr/>
        </p:nvPicPr>
        <p:blipFill rotWithShape="1">
          <a:blip r:embed="rId5"/>
          <a:srcRect l="30833" t="10722" r="30833" b="6275"/>
          <a:stretch/>
        </p:blipFill>
        <p:spPr>
          <a:xfrm>
            <a:off x="5313095" y="2241008"/>
            <a:ext cx="2992374" cy="3642890"/>
          </a:xfrm>
          <a:prstGeom prst="rect">
            <a:avLst/>
          </a:prstGeom>
        </p:spPr>
      </p:pic>
      <p:sp>
        <p:nvSpPr>
          <p:cNvPr id="8" name="TextBox 7">
            <a:extLst>
              <a:ext uri="{FF2B5EF4-FFF2-40B4-BE49-F238E27FC236}">
                <a16:creationId xmlns:a16="http://schemas.microsoft.com/office/drawing/2014/main" id="{30DDDB8B-AFE5-499A-8303-862F08CB4AE8}"/>
              </a:ext>
            </a:extLst>
          </p:cNvPr>
          <p:cNvSpPr txBox="1"/>
          <p:nvPr/>
        </p:nvSpPr>
        <p:spPr>
          <a:xfrm>
            <a:off x="6466965" y="1490544"/>
            <a:ext cx="2677035" cy="715581"/>
          </a:xfrm>
          <a:prstGeom prst="rect">
            <a:avLst/>
          </a:prstGeom>
          <a:noFill/>
        </p:spPr>
        <p:txBody>
          <a:bodyPr wrap="square" rtlCol="0">
            <a:spAutoFit/>
          </a:bodyPr>
          <a:lstStyle/>
          <a:p>
            <a:pPr defTabSz="685800"/>
            <a:r>
              <a:rPr lang="en-US" sz="1350" dirty="0">
                <a:solidFill>
                  <a:prstClr val="black"/>
                </a:solidFill>
                <a:latin typeface="Calibri" panose="020F0502020204030204"/>
              </a:rPr>
              <a:t>              </a:t>
            </a:r>
            <a:r>
              <a:rPr lang="en-US" sz="1350" dirty="0">
                <a:solidFill>
                  <a:srgbClr val="026276"/>
                </a:solidFill>
                <a:latin typeface="Calibri" panose="020F0502020204030204"/>
              </a:rPr>
              <a:t>@OppStartsatHome </a:t>
            </a:r>
          </a:p>
          <a:p>
            <a:pPr defTabSz="685800"/>
            <a:r>
              <a:rPr lang="en-US" sz="1350" dirty="0">
                <a:solidFill>
                  <a:srgbClr val="026276"/>
                </a:solidFill>
                <a:latin typeface="Calibri" panose="020F0502020204030204"/>
              </a:rPr>
              <a:t>               #OpportunityStartsatHome</a:t>
            </a:r>
          </a:p>
          <a:p>
            <a:pPr defTabSz="685800"/>
            <a:r>
              <a:rPr lang="en-US" sz="1350" dirty="0">
                <a:solidFill>
                  <a:srgbClr val="026276"/>
                </a:solidFill>
                <a:latin typeface="Calibri" panose="020F0502020204030204"/>
              </a:rPr>
              <a:t>               www.opportunityhome.org</a:t>
            </a:r>
          </a:p>
        </p:txBody>
      </p:sp>
      <p:pic>
        <p:nvPicPr>
          <p:cNvPr id="9" name="Picture 8">
            <a:extLst>
              <a:ext uri="{FF2B5EF4-FFF2-40B4-BE49-F238E27FC236}">
                <a16:creationId xmlns:a16="http://schemas.microsoft.com/office/drawing/2014/main" id="{780EFD6C-3AF3-427E-B6DE-BE4C93810A10}"/>
              </a:ext>
            </a:extLst>
          </p:cNvPr>
          <p:cNvPicPr>
            <a:picLocks noChangeAspect="1"/>
          </p:cNvPicPr>
          <p:nvPr/>
        </p:nvPicPr>
        <p:blipFill>
          <a:blip r:embed="rId6"/>
          <a:stretch>
            <a:fillRect/>
          </a:stretch>
        </p:blipFill>
        <p:spPr>
          <a:xfrm>
            <a:off x="6669819" y="1561203"/>
            <a:ext cx="393226" cy="288061"/>
          </a:xfrm>
          <a:prstGeom prst="rect">
            <a:avLst/>
          </a:prstGeom>
        </p:spPr>
      </p:pic>
    </p:spTree>
    <p:extLst>
      <p:ext uri="{BB962C8B-B14F-4D97-AF65-F5344CB8AC3E}">
        <p14:creationId xmlns:p14="http://schemas.microsoft.com/office/powerpoint/2010/main" val="62650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2"/>
          <p:cNvSpPr txBox="1">
            <a:spLocks noChangeArrowheads="1"/>
          </p:cNvSpPr>
          <p:nvPr/>
        </p:nvSpPr>
        <p:spPr bwMode="auto">
          <a:xfrm>
            <a:off x="3448050" y="6705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58585B"/>
                </a:solidFill>
                <a:latin typeface="Helvetica" charset="0"/>
              </a:defRPr>
            </a:lvl1pPr>
            <a:lvl2pPr marL="742950" indent="-285750" eaLnBrk="0" hangingPunct="0">
              <a:spcBef>
                <a:spcPct val="20000"/>
              </a:spcBef>
              <a:buFont typeface="Courier New" pitchFamily="49" charset="0"/>
              <a:buChar char="o"/>
              <a:defRPr sz="2800">
                <a:solidFill>
                  <a:srgbClr val="58585B"/>
                </a:solidFill>
                <a:latin typeface="Helvetica" charset="0"/>
              </a:defRPr>
            </a:lvl2pPr>
            <a:lvl3pPr marL="1143000" indent="-228600" eaLnBrk="0" hangingPunct="0">
              <a:spcBef>
                <a:spcPct val="20000"/>
              </a:spcBef>
              <a:buFont typeface="Arial" pitchFamily="34" charset="0"/>
              <a:buChar char="•"/>
              <a:defRPr sz="2400">
                <a:solidFill>
                  <a:srgbClr val="58585B"/>
                </a:solidFill>
                <a:latin typeface="Helvetica" charset="0"/>
              </a:defRPr>
            </a:lvl3pPr>
            <a:lvl4pPr marL="1600200" indent="-228600" eaLnBrk="0" hangingPunct="0">
              <a:spcBef>
                <a:spcPct val="20000"/>
              </a:spcBef>
              <a:buFont typeface="Courier New" pitchFamily="49" charset="0"/>
              <a:buChar char="o"/>
              <a:defRPr sz="2000">
                <a:solidFill>
                  <a:srgbClr val="58585B"/>
                </a:solidFill>
                <a:latin typeface="Helvetica" charset="0"/>
              </a:defRPr>
            </a:lvl4pPr>
            <a:lvl5pPr marL="2057400" indent="-228600" eaLnBrk="0" hangingPunct="0">
              <a:spcBef>
                <a:spcPct val="20000"/>
              </a:spcBef>
              <a:buFont typeface="Arial" pitchFamily="34" charset="0"/>
              <a:buChar char="•"/>
              <a:defRPr sz="2000">
                <a:solidFill>
                  <a:schemeClr val="tx1"/>
                </a:solidFill>
                <a:latin typeface="Helvetica"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14" name="Slide Number Placeholder 6">
            <a:extLst>
              <a:ext uri="{FF2B5EF4-FFF2-40B4-BE49-F238E27FC236}">
                <a16:creationId xmlns:a16="http://schemas.microsoft.com/office/drawing/2014/main" id="{7A032150-FD0A-452E-8EB6-90336B763865}"/>
              </a:ext>
            </a:extLst>
          </p:cNvPr>
          <p:cNvSpPr txBox="1">
            <a:spLocks noGrp="1"/>
          </p:cNvSpPr>
          <p:nvPr>
            <p:ph type="sldNum" sz="quarter" idx="10"/>
          </p:nvPr>
        </p:nvSpPr>
        <p:spPr bwMode="auto">
          <a:xfrm>
            <a:off x="85724" y="67360"/>
            <a:ext cx="380788"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defTabSz="914400">
              <a:spcBef>
                <a:spcPct val="0"/>
              </a:spcBef>
              <a:buFontTx/>
              <a:buNone/>
              <a:defRPr/>
            </a:pPr>
            <a:fld id="{0C2F3EF4-838E-4AE3-99FF-7D32A336DC45}" type="slidenum">
              <a:rPr lang="en-US" altLang="en-US" sz="1800" kern="0" smtClean="0">
                <a:cs typeface="Helvetica" panose="020B0604020202020204" pitchFamily="34" charset="0"/>
              </a:rPr>
              <a:pPr defTabSz="914400">
                <a:spcBef>
                  <a:spcPct val="0"/>
                </a:spcBef>
                <a:buFontTx/>
                <a:buNone/>
                <a:defRPr/>
              </a:pPr>
              <a:t>2</a:t>
            </a:fld>
            <a:endParaRPr lang="en-US" altLang="en-US" sz="1800" kern="0" dirty="0">
              <a:cs typeface="Helvetica" panose="020B0604020202020204" pitchFamily="34" charset="0"/>
            </a:endParaRPr>
          </a:p>
        </p:txBody>
      </p:sp>
      <p:sp>
        <p:nvSpPr>
          <p:cNvPr id="5" name="Rectangle 4">
            <a:extLst>
              <a:ext uri="{FF2B5EF4-FFF2-40B4-BE49-F238E27FC236}">
                <a16:creationId xmlns:a16="http://schemas.microsoft.com/office/drawing/2014/main" id="{49CE9A19-E623-4C1E-9C9D-2E48834716D2}"/>
              </a:ext>
            </a:extLst>
          </p:cNvPr>
          <p:cNvSpPr/>
          <p:nvPr/>
        </p:nvSpPr>
        <p:spPr>
          <a:xfrm>
            <a:off x="1" y="216174"/>
            <a:ext cx="9143999" cy="523220"/>
          </a:xfrm>
          <a:prstGeom prst="rect">
            <a:avLst/>
          </a:prstGeom>
        </p:spPr>
        <p:txBody>
          <a:bodyPr wrap="square">
            <a:spAutoFit/>
          </a:bodyPr>
          <a:lstStyle/>
          <a:p>
            <a:pPr algn="ctr"/>
            <a:r>
              <a:rPr lang="en-US" sz="2800" b="1" dirty="0">
                <a:solidFill>
                  <a:srgbClr val="C00000"/>
                </a:solidFill>
                <a:latin typeface="Helvetica" charset="0"/>
                <a:cs typeface="Helvetica" charset="0"/>
              </a:rPr>
              <a:t>Find the slides on the National Webinars page</a:t>
            </a:r>
            <a:endParaRPr lang="en-US" sz="2800" dirty="0"/>
          </a:p>
        </p:txBody>
      </p:sp>
      <p:sp>
        <p:nvSpPr>
          <p:cNvPr id="6" name="Rectangle 4">
            <a:extLst>
              <a:ext uri="{FF2B5EF4-FFF2-40B4-BE49-F238E27FC236}">
                <a16:creationId xmlns:a16="http://schemas.microsoft.com/office/drawing/2014/main" id="{6B21BB3F-4EED-4F12-8418-49DCD54DE91F}"/>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pic>
        <p:nvPicPr>
          <p:cNvPr id="19" name="Picture 18">
            <a:extLst>
              <a:ext uri="{FF2B5EF4-FFF2-40B4-BE49-F238E27FC236}">
                <a16:creationId xmlns:a16="http://schemas.microsoft.com/office/drawing/2014/main" id="{5DD378F5-7519-4E39-ADBF-8A674875CABB}"/>
              </a:ext>
            </a:extLst>
          </p:cNvPr>
          <p:cNvPicPr>
            <a:picLocks noChangeAspect="1"/>
          </p:cNvPicPr>
          <p:nvPr/>
        </p:nvPicPr>
        <p:blipFill>
          <a:blip r:embed="rId3"/>
          <a:stretch>
            <a:fillRect/>
          </a:stretch>
        </p:blipFill>
        <p:spPr>
          <a:xfrm>
            <a:off x="3738562" y="2989644"/>
            <a:ext cx="5267325" cy="2876550"/>
          </a:xfrm>
          <a:prstGeom prst="rect">
            <a:avLst/>
          </a:prstGeom>
          <a:effectLst>
            <a:innerShdw blurRad="114300">
              <a:prstClr val="black"/>
            </a:innerShdw>
          </a:effectLst>
        </p:spPr>
      </p:pic>
      <p:pic>
        <p:nvPicPr>
          <p:cNvPr id="17" name="Picture 16">
            <a:extLst>
              <a:ext uri="{FF2B5EF4-FFF2-40B4-BE49-F238E27FC236}">
                <a16:creationId xmlns:a16="http://schemas.microsoft.com/office/drawing/2014/main" id="{51C12BDA-AEE4-4A35-8C17-DF15E76D02F2}"/>
              </a:ext>
            </a:extLst>
          </p:cNvPr>
          <p:cNvPicPr>
            <a:picLocks noChangeAspect="1"/>
          </p:cNvPicPr>
          <p:nvPr/>
        </p:nvPicPr>
        <p:blipFill>
          <a:blip r:embed="rId4"/>
          <a:stretch>
            <a:fillRect/>
          </a:stretch>
        </p:blipFill>
        <p:spPr>
          <a:xfrm>
            <a:off x="138113" y="793297"/>
            <a:ext cx="4591157" cy="3322328"/>
          </a:xfrm>
          <a:prstGeom prst="rect">
            <a:avLst/>
          </a:prstGeom>
          <a:effectLst>
            <a:innerShdw blurRad="114300">
              <a:prstClr val="black"/>
            </a:innerShdw>
          </a:effectLst>
        </p:spPr>
      </p:pic>
      <p:sp>
        <p:nvSpPr>
          <p:cNvPr id="20" name="TextBox 19">
            <a:extLst>
              <a:ext uri="{FF2B5EF4-FFF2-40B4-BE49-F238E27FC236}">
                <a16:creationId xmlns:a16="http://schemas.microsoft.com/office/drawing/2014/main" id="{F534F80D-2B77-43C0-9B85-E1F9BE007894}"/>
              </a:ext>
            </a:extLst>
          </p:cNvPr>
          <p:cNvSpPr txBox="1"/>
          <p:nvPr/>
        </p:nvSpPr>
        <p:spPr>
          <a:xfrm>
            <a:off x="4738686" y="1352274"/>
            <a:ext cx="3267075" cy="1323439"/>
          </a:xfrm>
          <a:prstGeom prst="rect">
            <a:avLst/>
          </a:prstGeom>
          <a:noFill/>
        </p:spPr>
        <p:txBody>
          <a:bodyPr wrap="square" rtlCol="0">
            <a:spAutoFit/>
          </a:bodyPr>
          <a:lstStyle/>
          <a:p>
            <a:pPr marL="457200" indent="-457200">
              <a:buFont typeface="+mj-lt"/>
              <a:buAutoNum type="arabicPeriod"/>
            </a:pPr>
            <a:r>
              <a:rPr lang="en-US" sz="2000" dirty="0">
                <a:solidFill>
                  <a:srgbClr val="58585B"/>
                </a:solidFill>
                <a:latin typeface="Helvetica" panose="020B0604020202020204" pitchFamily="34" charset="0"/>
                <a:cs typeface="Helvetica" panose="020B0604020202020204" pitchFamily="34" charset="0"/>
              </a:rPr>
              <a:t>Click on </a:t>
            </a:r>
            <a:r>
              <a:rPr lang="en-US" sz="2000" b="1" dirty="0">
                <a:solidFill>
                  <a:srgbClr val="58585B"/>
                </a:solidFill>
                <a:latin typeface="Helvetica" panose="020B0604020202020204" pitchFamily="34" charset="0"/>
                <a:cs typeface="Helvetica" panose="020B0604020202020204" pitchFamily="34" charset="0"/>
              </a:rPr>
              <a:t>Action Center </a:t>
            </a:r>
            <a:r>
              <a:rPr lang="en-US" sz="2000" dirty="0">
                <a:solidFill>
                  <a:srgbClr val="58585B"/>
                </a:solidFill>
                <a:latin typeface="Helvetica" panose="020B0604020202020204" pitchFamily="34" charset="0"/>
                <a:cs typeface="Helvetica" panose="020B0604020202020204" pitchFamily="34" charset="0"/>
              </a:rPr>
              <a:t>from the RESULTS Homepage (</a:t>
            </a:r>
            <a:r>
              <a:rPr lang="en-US" sz="2000" dirty="0">
                <a:solidFill>
                  <a:srgbClr val="58585B"/>
                </a:solidFill>
                <a:latin typeface="Helvetica" panose="020B0604020202020204" pitchFamily="34" charset="0"/>
                <a:cs typeface="Helvetica" panose="020B0604020202020204" pitchFamily="34" charset="0"/>
                <a:hlinkClick r:id="rId5"/>
              </a:rPr>
              <a:t>www.results.org</a:t>
            </a:r>
            <a:r>
              <a:rPr lang="en-US" sz="2000" dirty="0">
                <a:solidFill>
                  <a:srgbClr val="58585B"/>
                </a:solidFill>
                <a:latin typeface="Helvetica" panose="020B0604020202020204" pitchFamily="34" charset="0"/>
                <a:cs typeface="Helvetica" panose="020B0604020202020204" pitchFamily="34" charset="0"/>
              </a:rPr>
              <a:t>) </a:t>
            </a:r>
          </a:p>
        </p:txBody>
      </p:sp>
      <p:sp>
        <p:nvSpPr>
          <p:cNvPr id="22" name="TextBox 21">
            <a:extLst>
              <a:ext uri="{FF2B5EF4-FFF2-40B4-BE49-F238E27FC236}">
                <a16:creationId xmlns:a16="http://schemas.microsoft.com/office/drawing/2014/main" id="{402C2667-4C3F-442F-9252-D95DC15F9191}"/>
              </a:ext>
            </a:extLst>
          </p:cNvPr>
          <p:cNvSpPr txBox="1"/>
          <p:nvPr/>
        </p:nvSpPr>
        <p:spPr>
          <a:xfrm>
            <a:off x="181874" y="4427919"/>
            <a:ext cx="3457469" cy="1477328"/>
          </a:xfrm>
          <a:prstGeom prst="rect">
            <a:avLst/>
          </a:prstGeom>
          <a:noFill/>
        </p:spPr>
        <p:txBody>
          <a:bodyPr wrap="square" rtlCol="0">
            <a:spAutoFit/>
          </a:bodyPr>
          <a:lstStyle/>
          <a:p>
            <a:pPr marL="457200" indent="-457200">
              <a:spcAft>
                <a:spcPts val="1200"/>
              </a:spcAft>
              <a:buFont typeface="+mj-lt"/>
              <a:buAutoNum type="arabicPeriod" startAt="2"/>
            </a:pPr>
            <a:r>
              <a:rPr lang="en-US" sz="2000" dirty="0">
                <a:solidFill>
                  <a:srgbClr val="58585B"/>
                </a:solidFill>
                <a:latin typeface="Helvetica" panose="020B0604020202020204" pitchFamily="34" charset="0"/>
                <a:cs typeface="Helvetica" panose="020B0604020202020204" pitchFamily="34" charset="0"/>
              </a:rPr>
              <a:t>On the Action Center page, click on </a:t>
            </a:r>
            <a:r>
              <a:rPr lang="en-US" sz="2000" b="1" dirty="0">
                <a:solidFill>
                  <a:srgbClr val="58585B"/>
                </a:solidFill>
                <a:latin typeface="Helvetica" panose="020B0604020202020204" pitchFamily="34" charset="0"/>
                <a:cs typeface="Helvetica" panose="020B0604020202020204" pitchFamily="34" charset="0"/>
              </a:rPr>
              <a:t>More Resources</a:t>
            </a:r>
          </a:p>
          <a:p>
            <a:pPr marL="457200" indent="-457200">
              <a:buFont typeface="+mj-lt"/>
              <a:buAutoNum type="arabicPeriod" startAt="2"/>
            </a:pPr>
            <a:r>
              <a:rPr lang="en-US" sz="2000" dirty="0">
                <a:solidFill>
                  <a:srgbClr val="58585B"/>
                </a:solidFill>
                <a:latin typeface="Helvetica" panose="020B0604020202020204" pitchFamily="34" charset="0"/>
                <a:cs typeface="Helvetica" panose="020B0604020202020204" pitchFamily="34" charset="0"/>
              </a:rPr>
              <a:t>Click on </a:t>
            </a:r>
            <a:r>
              <a:rPr lang="en-US" sz="2000" b="1" dirty="0">
                <a:solidFill>
                  <a:srgbClr val="58585B"/>
                </a:solidFill>
                <a:latin typeface="Helvetica" panose="020B0604020202020204" pitchFamily="34" charset="0"/>
                <a:cs typeface="Helvetica" panose="020B0604020202020204" pitchFamily="34" charset="0"/>
              </a:rPr>
              <a:t>Webinars</a:t>
            </a:r>
          </a:p>
        </p:txBody>
      </p:sp>
      <p:sp>
        <p:nvSpPr>
          <p:cNvPr id="21" name="Arrow: Up 20">
            <a:extLst>
              <a:ext uri="{FF2B5EF4-FFF2-40B4-BE49-F238E27FC236}">
                <a16:creationId xmlns:a16="http://schemas.microsoft.com/office/drawing/2014/main" id="{A5BA31CE-9736-4DD2-8926-B2369807DCEC}"/>
              </a:ext>
            </a:extLst>
          </p:cNvPr>
          <p:cNvSpPr/>
          <p:nvPr/>
        </p:nvSpPr>
        <p:spPr>
          <a:xfrm rot="7546119">
            <a:off x="2583388" y="2270776"/>
            <a:ext cx="668280" cy="1053231"/>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Arrow: Up 23">
            <a:extLst>
              <a:ext uri="{FF2B5EF4-FFF2-40B4-BE49-F238E27FC236}">
                <a16:creationId xmlns:a16="http://schemas.microsoft.com/office/drawing/2014/main" id="{B773C4C6-92F9-4026-A60D-D2B6CEFD1252}"/>
              </a:ext>
            </a:extLst>
          </p:cNvPr>
          <p:cNvSpPr/>
          <p:nvPr/>
        </p:nvSpPr>
        <p:spPr>
          <a:xfrm rot="11546709">
            <a:off x="8370083" y="3315053"/>
            <a:ext cx="668280" cy="1053231"/>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Arrow: Up 24">
            <a:extLst>
              <a:ext uri="{FF2B5EF4-FFF2-40B4-BE49-F238E27FC236}">
                <a16:creationId xmlns:a16="http://schemas.microsoft.com/office/drawing/2014/main" id="{7D065523-C324-4770-94F2-F107BF9D9301}"/>
              </a:ext>
            </a:extLst>
          </p:cNvPr>
          <p:cNvSpPr/>
          <p:nvPr/>
        </p:nvSpPr>
        <p:spPr>
          <a:xfrm rot="4345328">
            <a:off x="6836218" y="4501533"/>
            <a:ext cx="668280" cy="1053231"/>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A145371-A439-45B9-967A-A5320F62BCDA}"/>
              </a:ext>
            </a:extLst>
          </p:cNvPr>
          <p:cNvSpPr txBox="1"/>
          <p:nvPr/>
        </p:nvSpPr>
        <p:spPr>
          <a:xfrm rot="2110259">
            <a:off x="2688929" y="2612724"/>
            <a:ext cx="457200" cy="369332"/>
          </a:xfrm>
          <a:prstGeom prst="rect">
            <a:avLst/>
          </a:prstGeom>
          <a:noFill/>
        </p:spPr>
        <p:txBody>
          <a:bodyPr wrap="square" rtlCol="0">
            <a:spAutoFit/>
          </a:bodyPr>
          <a:lstStyle/>
          <a:p>
            <a:r>
              <a:rPr lang="en-US" b="1" dirty="0">
                <a:solidFill>
                  <a:srgbClr val="58585B"/>
                </a:solidFill>
                <a:latin typeface="Helvetica" panose="020B0604020202020204" pitchFamily="34" charset="0"/>
                <a:cs typeface="Helvetica" panose="020B0604020202020204" pitchFamily="34" charset="0"/>
              </a:rPr>
              <a:t>1. </a:t>
            </a:r>
          </a:p>
        </p:txBody>
      </p:sp>
      <p:sp>
        <p:nvSpPr>
          <p:cNvPr id="28" name="TextBox 27">
            <a:extLst>
              <a:ext uri="{FF2B5EF4-FFF2-40B4-BE49-F238E27FC236}">
                <a16:creationId xmlns:a16="http://schemas.microsoft.com/office/drawing/2014/main" id="{EC42ED49-E490-4872-B487-AEE23BBF147A}"/>
              </a:ext>
            </a:extLst>
          </p:cNvPr>
          <p:cNvSpPr txBox="1"/>
          <p:nvPr/>
        </p:nvSpPr>
        <p:spPr>
          <a:xfrm rot="708974">
            <a:off x="8553107" y="3616794"/>
            <a:ext cx="457200" cy="369332"/>
          </a:xfrm>
          <a:prstGeom prst="rect">
            <a:avLst/>
          </a:prstGeom>
          <a:noFill/>
        </p:spPr>
        <p:txBody>
          <a:bodyPr wrap="square" rtlCol="0">
            <a:spAutoFit/>
          </a:bodyPr>
          <a:lstStyle/>
          <a:p>
            <a:r>
              <a:rPr lang="en-US" b="1" dirty="0">
                <a:solidFill>
                  <a:srgbClr val="58585B"/>
                </a:solidFill>
                <a:latin typeface="Helvetica" panose="020B0604020202020204" pitchFamily="34" charset="0"/>
                <a:cs typeface="Helvetica" panose="020B0604020202020204" pitchFamily="34" charset="0"/>
              </a:rPr>
              <a:t>2. </a:t>
            </a:r>
          </a:p>
        </p:txBody>
      </p:sp>
      <p:sp>
        <p:nvSpPr>
          <p:cNvPr id="29" name="TextBox 28">
            <a:extLst>
              <a:ext uri="{FF2B5EF4-FFF2-40B4-BE49-F238E27FC236}">
                <a16:creationId xmlns:a16="http://schemas.microsoft.com/office/drawing/2014/main" id="{F8C8D9E3-5AAD-4D74-AB59-D59A3F763F8C}"/>
              </a:ext>
            </a:extLst>
          </p:cNvPr>
          <p:cNvSpPr txBox="1"/>
          <p:nvPr/>
        </p:nvSpPr>
        <p:spPr>
          <a:xfrm rot="20471437">
            <a:off x="6941758" y="4843482"/>
            <a:ext cx="457200" cy="369332"/>
          </a:xfrm>
          <a:prstGeom prst="rect">
            <a:avLst/>
          </a:prstGeom>
          <a:noFill/>
        </p:spPr>
        <p:txBody>
          <a:bodyPr wrap="square" rtlCol="0">
            <a:spAutoFit/>
          </a:bodyPr>
          <a:lstStyle/>
          <a:p>
            <a:r>
              <a:rPr lang="en-US" b="1" dirty="0">
                <a:solidFill>
                  <a:srgbClr val="58585B"/>
                </a:solidFill>
                <a:latin typeface="Helvetica" panose="020B0604020202020204" pitchFamily="34" charset="0"/>
                <a:cs typeface="Helvetica" panose="020B0604020202020204" pitchFamily="34" charset="0"/>
              </a:rPr>
              <a:t>3. </a:t>
            </a:r>
          </a:p>
        </p:txBody>
      </p:sp>
    </p:spTree>
    <p:extLst>
      <p:ext uri="{BB962C8B-B14F-4D97-AF65-F5344CB8AC3E}">
        <p14:creationId xmlns:p14="http://schemas.microsoft.com/office/powerpoint/2010/main" val="3826880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close up of a sign&#10;&#10;Description generated with very high confidence">
            <a:extLst>
              <a:ext uri="{FF2B5EF4-FFF2-40B4-BE49-F238E27FC236}">
                <a16:creationId xmlns:a16="http://schemas.microsoft.com/office/drawing/2014/main" id="{CC21713C-3FEC-4F97-BEEA-5B287409C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254" y="3399957"/>
            <a:ext cx="1372865" cy="1372865"/>
          </a:xfrm>
          <a:prstGeom prst="rect">
            <a:avLst/>
          </a:prstGeom>
        </p:spPr>
      </p:pic>
      <p:pic>
        <p:nvPicPr>
          <p:cNvPr id="22" name="Picture 21">
            <a:extLst>
              <a:ext uri="{FF2B5EF4-FFF2-40B4-BE49-F238E27FC236}">
                <a16:creationId xmlns:a16="http://schemas.microsoft.com/office/drawing/2014/main" id="{C7AEA24B-6DEB-4AAA-B66D-21158A61D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061" y="3412471"/>
            <a:ext cx="2164634" cy="1268015"/>
          </a:xfrm>
          <a:prstGeom prst="rect">
            <a:avLst/>
          </a:prstGeom>
        </p:spPr>
      </p:pic>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6279"/>
                </a:solidFill>
                <a:latin typeface="Calibri Light" panose="020F0302020204030204"/>
              </a:rPr>
              <a:t>Steering Committee  </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626" y="936907"/>
            <a:ext cx="2992374" cy="663083"/>
          </a:xfrm>
          <a:prstGeom prst="rect">
            <a:avLst/>
          </a:prstGeom>
        </p:spPr>
      </p:pic>
      <p:pic>
        <p:nvPicPr>
          <p:cNvPr id="9" name="Picture 8">
            <a:extLst>
              <a:ext uri="{FF2B5EF4-FFF2-40B4-BE49-F238E27FC236}">
                <a16:creationId xmlns:a16="http://schemas.microsoft.com/office/drawing/2014/main" id="{28E614D8-5404-4DE0-8B11-4283F920DE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02" y="2316907"/>
            <a:ext cx="1571962" cy="1006951"/>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34726C09-8A77-49AE-8BC8-CD5FD8E789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3977" y="2393565"/>
            <a:ext cx="1473890" cy="930293"/>
          </a:xfrm>
          <a:prstGeom prst="rect">
            <a:avLst/>
          </a:prstGeom>
        </p:spPr>
      </p:pic>
      <p:pic>
        <p:nvPicPr>
          <p:cNvPr id="20" name="Picture 19" descr="A close up of a logo&#10;&#10;Description generated with high confidence">
            <a:extLst>
              <a:ext uri="{FF2B5EF4-FFF2-40B4-BE49-F238E27FC236}">
                <a16:creationId xmlns:a16="http://schemas.microsoft.com/office/drawing/2014/main" id="{728BC810-55E0-490A-B2E7-ADB2B3A140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53" y="3515498"/>
            <a:ext cx="2060525" cy="1220406"/>
          </a:xfrm>
          <a:prstGeom prst="rect">
            <a:avLst/>
          </a:prstGeom>
        </p:spPr>
      </p:pic>
      <p:pic>
        <p:nvPicPr>
          <p:cNvPr id="30" name="Picture 29" descr="A close up of a logo&#10;&#10;Description generated with high confidence">
            <a:extLst>
              <a:ext uri="{FF2B5EF4-FFF2-40B4-BE49-F238E27FC236}">
                <a16:creationId xmlns:a16="http://schemas.microsoft.com/office/drawing/2014/main" id="{DF3C6AAB-DD75-4A30-9088-4971DD498CAC}"/>
              </a:ext>
            </a:extLst>
          </p:cNvPr>
          <p:cNvPicPr>
            <a:picLocks noChangeAspect="1"/>
          </p:cNvPicPr>
          <p:nvPr/>
        </p:nvPicPr>
        <p:blipFill rotWithShape="1">
          <a:blip r:embed="rId9">
            <a:extLst>
              <a:ext uri="{28A0092B-C50C-407E-A947-70E740481C1C}">
                <a14:useLocalDpi xmlns:a14="http://schemas.microsoft.com/office/drawing/2010/main" val="0"/>
              </a:ext>
            </a:extLst>
          </a:blip>
          <a:srcRect l="8366" t="24017" r="8366" b="14103"/>
          <a:stretch/>
        </p:blipFill>
        <p:spPr>
          <a:xfrm>
            <a:off x="4771726" y="2336234"/>
            <a:ext cx="2983090" cy="898970"/>
          </a:xfrm>
          <a:prstGeom prst="rect">
            <a:avLst/>
          </a:prstGeom>
        </p:spPr>
      </p:pic>
      <p:pic>
        <p:nvPicPr>
          <p:cNvPr id="34" name="Picture 33" descr="A picture containing clipart&#10;&#10;Description generated with very high confidence">
            <a:extLst>
              <a:ext uri="{FF2B5EF4-FFF2-40B4-BE49-F238E27FC236}">
                <a16:creationId xmlns:a16="http://schemas.microsoft.com/office/drawing/2014/main" id="{863CDEC7-5F83-4D80-BD63-FA07E4B1F4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002" y="4963556"/>
            <a:ext cx="1808462" cy="692498"/>
          </a:xfrm>
          <a:prstGeom prst="rect">
            <a:avLst/>
          </a:prstGeom>
        </p:spPr>
      </p:pic>
      <p:pic>
        <p:nvPicPr>
          <p:cNvPr id="38" name="Picture 37" descr="A close up of a logo&#10;&#10;Description generated with high confidence">
            <a:extLst>
              <a:ext uri="{FF2B5EF4-FFF2-40B4-BE49-F238E27FC236}">
                <a16:creationId xmlns:a16="http://schemas.microsoft.com/office/drawing/2014/main" id="{39D538BD-1C4B-47B4-B891-0685F3094D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6501" y="4896386"/>
            <a:ext cx="2334865" cy="800822"/>
          </a:xfrm>
          <a:prstGeom prst="rect">
            <a:avLst/>
          </a:prstGeom>
        </p:spPr>
      </p:pic>
      <p:pic>
        <p:nvPicPr>
          <p:cNvPr id="40" name="Picture 39" descr="A picture containing text&#10;&#10;Description generated with high confidence">
            <a:extLst>
              <a:ext uri="{FF2B5EF4-FFF2-40B4-BE49-F238E27FC236}">
                <a16:creationId xmlns:a16="http://schemas.microsoft.com/office/drawing/2014/main" id="{E33A098B-8FD1-4B4A-BC86-6B8454667F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04518" y="2151705"/>
            <a:ext cx="1477118" cy="1444653"/>
          </a:xfrm>
          <a:prstGeom prst="rect">
            <a:avLst/>
          </a:prstGeom>
        </p:spPr>
      </p:pic>
      <p:pic>
        <p:nvPicPr>
          <p:cNvPr id="26" name="Picture 25">
            <a:extLst>
              <a:ext uri="{FF2B5EF4-FFF2-40B4-BE49-F238E27FC236}">
                <a16:creationId xmlns:a16="http://schemas.microsoft.com/office/drawing/2014/main" id="{709967E5-6B7B-4801-9AE6-DC0B6D44A7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62522" y="2304951"/>
            <a:ext cx="1107521" cy="1107521"/>
          </a:xfrm>
          <a:prstGeom prst="rect">
            <a:avLst/>
          </a:prstGeom>
        </p:spPr>
      </p:pic>
      <p:pic>
        <p:nvPicPr>
          <p:cNvPr id="42" name="Picture 41" descr="A drawing of a face&#10;&#10;Description generated with high confidence">
            <a:extLst>
              <a:ext uri="{FF2B5EF4-FFF2-40B4-BE49-F238E27FC236}">
                <a16:creationId xmlns:a16="http://schemas.microsoft.com/office/drawing/2014/main" id="{6B24B163-FAB5-48C1-B39F-0C63BC7148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99270" y="5042052"/>
            <a:ext cx="2125980" cy="509491"/>
          </a:xfrm>
          <a:prstGeom prst="rect">
            <a:avLst/>
          </a:prstGeom>
        </p:spPr>
      </p:pic>
      <p:pic>
        <p:nvPicPr>
          <p:cNvPr id="24" name="Picture 23">
            <a:extLst>
              <a:ext uri="{FF2B5EF4-FFF2-40B4-BE49-F238E27FC236}">
                <a16:creationId xmlns:a16="http://schemas.microsoft.com/office/drawing/2014/main" id="{E262881A-BB6D-407B-9A20-F07EED85C6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9863" y="3622798"/>
            <a:ext cx="1417276" cy="919451"/>
          </a:xfrm>
          <a:prstGeom prst="rect">
            <a:avLst/>
          </a:prstGeom>
        </p:spPr>
      </p:pic>
      <p:pic>
        <p:nvPicPr>
          <p:cNvPr id="44" name="Picture 43">
            <a:extLst>
              <a:ext uri="{FF2B5EF4-FFF2-40B4-BE49-F238E27FC236}">
                <a16:creationId xmlns:a16="http://schemas.microsoft.com/office/drawing/2014/main" id="{4E4B917A-986E-418F-8B64-CD127C862E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2855" y="4758958"/>
            <a:ext cx="926771" cy="1022047"/>
          </a:xfrm>
          <a:prstGeom prst="rect">
            <a:avLst/>
          </a:prstGeom>
        </p:spPr>
      </p:pic>
      <p:sp>
        <p:nvSpPr>
          <p:cNvPr id="21" name="TextBox 20">
            <a:extLst>
              <a:ext uri="{FF2B5EF4-FFF2-40B4-BE49-F238E27FC236}">
                <a16:creationId xmlns:a16="http://schemas.microsoft.com/office/drawing/2014/main" id="{76F1B6CE-2B76-4ABF-8046-CD3DF5DED1B1}"/>
              </a:ext>
            </a:extLst>
          </p:cNvPr>
          <p:cNvSpPr txBox="1"/>
          <p:nvPr/>
        </p:nvSpPr>
        <p:spPr>
          <a:xfrm>
            <a:off x="6466965" y="1490544"/>
            <a:ext cx="2677035" cy="715581"/>
          </a:xfrm>
          <a:prstGeom prst="rect">
            <a:avLst/>
          </a:prstGeom>
          <a:noFill/>
        </p:spPr>
        <p:txBody>
          <a:bodyPr wrap="square" rtlCol="0">
            <a:spAutoFit/>
          </a:bodyPr>
          <a:lstStyle/>
          <a:p>
            <a:pPr defTabSz="685800"/>
            <a:r>
              <a:rPr lang="en-US" sz="1350" dirty="0">
                <a:solidFill>
                  <a:prstClr val="black"/>
                </a:solidFill>
                <a:latin typeface="Calibri" panose="020F0502020204030204"/>
              </a:rPr>
              <a:t>              </a:t>
            </a:r>
            <a:r>
              <a:rPr lang="en-US" sz="1350" dirty="0">
                <a:solidFill>
                  <a:srgbClr val="026276"/>
                </a:solidFill>
                <a:latin typeface="Calibri" panose="020F0502020204030204"/>
              </a:rPr>
              <a:t>@OppStartsatHome </a:t>
            </a:r>
          </a:p>
          <a:p>
            <a:pPr defTabSz="685800"/>
            <a:r>
              <a:rPr lang="en-US" sz="1350" dirty="0">
                <a:solidFill>
                  <a:srgbClr val="026276"/>
                </a:solidFill>
                <a:latin typeface="Calibri" panose="020F0502020204030204"/>
              </a:rPr>
              <a:t>               #OpportunityStartsatHome</a:t>
            </a:r>
          </a:p>
          <a:p>
            <a:pPr defTabSz="685800"/>
            <a:r>
              <a:rPr lang="en-US" sz="1350" dirty="0">
                <a:solidFill>
                  <a:srgbClr val="026276"/>
                </a:solidFill>
                <a:latin typeface="Calibri" panose="020F0502020204030204"/>
              </a:rPr>
              <a:t>               www.opportunityhome.org</a:t>
            </a:r>
          </a:p>
        </p:txBody>
      </p:sp>
      <p:pic>
        <p:nvPicPr>
          <p:cNvPr id="23" name="Picture 22">
            <a:extLst>
              <a:ext uri="{FF2B5EF4-FFF2-40B4-BE49-F238E27FC236}">
                <a16:creationId xmlns:a16="http://schemas.microsoft.com/office/drawing/2014/main" id="{AF3E3BF9-6D01-474B-9D03-E10C351908EE}"/>
              </a:ext>
            </a:extLst>
          </p:cNvPr>
          <p:cNvPicPr>
            <a:picLocks noChangeAspect="1"/>
          </p:cNvPicPr>
          <p:nvPr/>
        </p:nvPicPr>
        <p:blipFill>
          <a:blip r:embed="rId17"/>
          <a:stretch>
            <a:fillRect/>
          </a:stretch>
        </p:blipFill>
        <p:spPr>
          <a:xfrm>
            <a:off x="6669819" y="1561203"/>
            <a:ext cx="393226" cy="288061"/>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79AA6464-4C51-48CD-8C11-9A9BBEDDD2C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25588" y="4668259"/>
            <a:ext cx="1083008" cy="1112746"/>
          </a:xfrm>
          <a:prstGeom prst="rect">
            <a:avLst/>
          </a:prstGeom>
        </p:spPr>
      </p:pic>
      <p:pic>
        <p:nvPicPr>
          <p:cNvPr id="10" name="Picture 9">
            <a:extLst>
              <a:ext uri="{FF2B5EF4-FFF2-40B4-BE49-F238E27FC236}">
                <a16:creationId xmlns:a16="http://schemas.microsoft.com/office/drawing/2014/main" id="{E011D7D4-5EA7-41A0-9C56-07DE7F27B4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0119" y="3577225"/>
            <a:ext cx="1783882" cy="1249983"/>
          </a:xfrm>
          <a:prstGeom prst="rect">
            <a:avLst/>
          </a:prstGeom>
        </p:spPr>
      </p:pic>
    </p:spTree>
    <p:extLst>
      <p:ext uri="{BB962C8B-B14F-4D97-AF65-F5344CB8AC3E}">
        <p14:creationId xmlns:p14="http://schemas.microsoft.com/office/powerpoint/2010/main" val="910991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146279"/>
                </a:solidFill>
                <a:latin typeface="Calibri Light" panose="020F0302020204030204"/>
              </a:rPr>
              <a:t>Roundtable Participants</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626" y="936907"/>
            <a:ext cx="2992374" cy="663083"/>
          </a:xfrm>
          <a:prstGeom prst="rect">
            <a:avLst/>
          </a:prstGeom>
        </p:spPr>
      </p:pic>
      <p:sp>
        <p:nvSpPr>
          <p:cNvPr id="2" name="TextBox 1">
            <a:extLst>
              <a:ext uri="{FF2B5EF4-FFF2-40B4-BE49-F238E27FC236}">
                <a16:creationId xmlns:a16="http://schemas.microsoft.com/office/drawing/2014/main" id="{2F3D313C-7E7E-43A9-BCFE-EAD701A9AA8F}"/>
              </a:ext>
            </a:extLst>
          </p:cNvPr>
          <p:cNvSpPr txBox="1"/>
          <p:nvPr/>
        </p:nvSpPr>
        <p:spPr>
          <a:xfrm>
            <a:off x="0" y="2109586"/>
            <a:ext cx="9143999" cy="4108817"/>
          </a:xfrm>
          <a:prstGeom prst="rect">
            <a:avLst/>
          </a:prstGeom>
          <a:noFill/>
        </p:spPr>
        <p:txBody>
          <a:bodyPr wrap="square" numCol="3" rtlCol="0">
            <a:spAutoFit/>
          </a:bodyPr>
          <a:lstStyle/>
          <a:p>
            <a:pPr defTabSz="685800"/>
            <a:r>
              <a:rPr lang="en-US" sz="975" dirty="0">
                <a:solidFill>
                  <a:prstClr val="black"/>
                </a:solidFill>
                <a:latin typeface="Calibri" panose="020F0502020204030204"/>
              </a:rPr>
              <a:t>AARP</a:t>
            </a:r>
          </a:p>
          <a:p>
            <a:pPr defTabSz="685800"/>
            <a:r>
              <a:rPr lang="en-US" sz="975" dirty="0">
                <a:solidFill>
                  <a:prstClr val="black"/>
                </a:solidFill>
                <a:latin typeface="Calibri" panose="020F0502020204030204"/>
              </a:rPr>
              <a:t>Alliance for Housing Solutions</a:t>
            </a:r>
          </a:p>
          <a:p>
            <a:pPr defTabSz="685800"/>
            <a:r>
              <a:rPr lang="en-US" sz="975" dirty="0">
                <a:solidFill>
                  <a:prstClr val="black"/>
                </a:solidFill>
                <a:latin typeface="Calibri" panose="020F0502020204030204"/>
              </a:rPr>
              <a:t>American Academy of Pediatrics</a:t>
            </a:r>
          </a:p>
          <a:p>
            <a:pPr defTabSz="685800"/>
            <a:r>
              <a:rPr lang="en-US" sz="975" dirty="0">
                <a:solidFill>
                  <a:prstClr val="black"/>
                </a:solidFill>
                <a:latin typeface="Calibri" panose="020F0502020204030204"/>
              </a:rPr>
              <a:t>American Heart Association</a:t>
            </a:r>
          </a:p>
          <a:p>
            <a:pPr defTabSz="685800"/>
            <a:r>
              <a:rPr lang="en-US" sz="975" dirty="0">
                <a:solidFill>
                  <a:prstClr val="black"/>
                </a:solidFill>
                <a:latin typeface="Calibri" panose="020F0502020204030204"/>
              </a:rPr>
              <a:t>American Psychological Association</a:t>
            </a:r>
          </a:p>
          <a:p>
            <a:pPr defTabSz="685800"/>
            <a:r>
              <a:rPr lang="en-US" sz="975" dirty="0">
                <a:solidFill>
                  <a:prstClr val="black"/>
                </a:solidFill>
                <a:latin typeface="Calibri" panose="020F0502020204030204"/>
              </a:rPr>
              <a:t>American Public Human Services Association </a:t>
            </a:r>
          </a:p>
          <a:p>
            <a:pPr defTabSz="685800"/>
            <a:r>
              <a:rPr lang="en-US" sz="975" dirty="0">
                <a:solidFill>
                  <a:prstClr val="black"/>
                </a:solidFill>
                <a:latin typeface="Calibri" panose="020F0502020204030204"/>
              </a:rPr>
              <a:t>America's Health Insurance Plans</a:t>
            </a:r>
          </a:p>
          <a:p>
            <a:pPr defTabSz="685800"/>
            <a:r>
              <a:rPr lang="en-US" sz="975" dirty="0">
                <a:solidFill>
                  <a:prstClr val="black"/>
                </a:solidFill>
                <a:latin typeface="Calibri" panose="020F0502020204030204"/>
              </a:rPr>
              <a:t>Anthem</a:t>
            </a:r>
          </a:p>
          <a:p>
            <a:pPr defTabSz="685800"/>
            <a:r>
              <a:rPr lang="en-US" sz="975" dirty="0">
                <a:solidFill>
                  <a:prstClr val="black"/>
                </a:solidFill>
                <a:latin typeface="Calibri" panose="020F0502020204030204"/>
              </a:rPr>
              <a:t>Association of University Centers on Disability</a:t>
            </a:r>
          </a:p>
          <a:p>
            <a:pPr defTabSz="685800"/>
            <a:r>
              <a:rPr lang="en-US" sz="975" dirty="0">
                <a:solidFill>
                  <a:prstClr val="black"/>
                </a:solidFill>
                <a:latin typeface="Calibri" panose="020F0502020204030204"/>
              </a:rPr>
              <a:t>Autism Society of America</a:t>
            </a:r>
          </a:p>
          <a:p>
            <a:pPr defTabSz="685800"/>
            <a:r>
              <a:rPr lang="en-US" sz="975" dirty="0">
                <a:solidFill>
                  <a:prstClr val="black"/>
                </a:solidFill>
                <a:latin typeface="Calibri" panose="020F0502020204030204"/>
              </a:rPr>
              <a:t>Autism Speaks</a:t>
            </a:r>
          </a:p>
          <a:p>
            <a:pPr defTabSz="685800"/>
            <a:r>
              <a:rPr lang="en-US" sz="975" dirty="0">
                <a:solidFill>
                  <a:prstClr val="black"/>
                </a:solidFill>
                <a:latin typeface="Calibri" panose="020F0502020204030204"/>
              </a:rPr>
              <a:t>Autistic Self Advocacy Network</a:t>
            </a:r>
          </a:p>
          <a:p>
            <a:pPr defTabSz="685800"/>
            <a:r>
              <a:rPr lang="en-US" sz="975" dirty="0">
                <a:solidFill>
                  <a:prstClr val="black"/>
                </a:solidFill>
                <a:latin typeface="Calibri" panose="020F0502020204030204"/>
              </a:rPr>
              <a:t>B'nai B'rith</a:t>
            </a:r>
          </a:p>
          <a:p>
            <a:pPr defTabSz="685800"/>
            <a:r>
              <a:rPr lang="en-US" sz="975" dirty="0">
                <a:solidFill>
                  <a:prstClr val="black"/>
                </a:solidFill>
                <a:latin typeface="Calibri" panose="020F0502020204030204"/>
              </a:rPr>
              <a:t>Catholic Health Association of the United States</a:t>
            </a:r>
          </a:p>
          <a:p>
            <a:pPr defTabSz="685800"/>
            <a:r>
              <a:rPr lang="en-US" sz="975" dirty="0">
                <a:solidFill>
                  <a:prstClr val="black"/>
                </a:solidFill>
                <a:latin typeface="Calibri" panose="020F0502020204030204"/>
              </a:rPr>
              <a:t>Center for American Progress</a:t>
            </a:r>
          </a:p>
          <a:p>
            <a:pPr defTabSz="685800"/>
            <a:r>
              <a:rPr lang="en-US" sz="975" dirty="0">
                <a:solidFill>
                  <a:prstClr val="black"/>
                </a:solidFill>
                <a:latin typeface="Calibri" panose="020F0502020204030204"/>
              </a:rPr>
              <a:t>Children’s Leadership Council </a:t>
            </a:r>
          </a:p>
          <a:p>
            <a:pPr defTabSz="685800"/>
            <a:r>
              <a:rPr lang="en-US" sz="975" dirty="0">
                <a:solidFill>
                  <a:prstClr val="black"/>
                </a:solidFill>
                <a:latin typeface="Calibri" panose="020F0502020204030204"/>
              </a:rPr>
              <a:t>CLASP</a:t>
            </a:r>
          </a:p>
          <a:p>
            <a:pPr defTabSz="685800"/>
            <a:r>
              <a:rPr lang="en-US" sz="975" dirty="0">
                <a:solidFill>
                  <a:prstClr val="black"/>
                </a:solidFill>
                <a:latin typeface="Calibri" panose="020F0502020204030204"/>
              </a:rPr>
              <a:t>Coalition on Human Needs</a:t>
            </a:r>
          </a:p>
          <a:p>
            <a:pPr defTabSz="685800"/>
            <a:r>
              <a:rPr lang="en-US" sz="975" dirty="0">
                <a:solidFill>
                  <a:prstClr val="black"/>
                </a:solidFill>
                <a:latin typeface="Calibri" panose="020F0502020204030204"/>
              </a:rPr>
              <a:t>Community of Hope</a:t>
            </a:r>
          </a:p>
          <a:p>
            <a:pPr defTabSz="685800"/>
            <a:r>
              <a:rPr lang="en-US" sz="975" dirty="0">
                <a:solidFill>
                  <a:prstClr val="black"/>
                </a:solidFill>
                <a:latin typeface="Calibri" panose="020F0502020204030204"/>
              </a:rPr>
              <a:t>Community Solutions</a:t>
            </a:r>
          </a:p>
          <a:p>
            <a:pPr defTabSz="685800"/>
            <a:r>
              <a:rPr lang="en-US" sz="975" dirty="0">
                <a:solidFill>
                  <a:prstClr val="black"/>
                </a:solidFill>
                <a:latin typeface="Calibri" panose="020F0502020204030204"/>
              </a:rPr>
              <a:t>Community Stabilization Project</a:t>
            </a:r>
          </a:p>
          <a:p>
            <a:pPr defTabSz="685800"/>
            <a:r>
              <a:rPr lang="en-US" sz="975" dirty="0">
                <a:solidFill>
                  <a:prstClr val="black"/>
                </a:solidFill>
                <a:latin typeface="Calibri" panose="020F0502020204030204"/>
              </a:rPr>
              <a:t>Council of Large Public Housing Authorities</a:t>
            </a:r>
          </a:p>
          <a:p>
            <a:pPr defTabSz="685800"/>
            <a:r>
              <a:rPr lang="en-US" sz="975" dirty="0">
                <a:solidFill>
                  <a:prstClr val="black"/>
                </a:solidFill>
                <a:latin typeface="Calibri" panose="020F0502020204030204"/>
              </a:rPr>
              <a:t>CSH</a:t>
            </a:r>
          </a:p>
          <a:p>
            <a:pPr defTabSz="685800"/>
            <a:r>
              <a:rPr lang="en-US" sz="975" dirty="0">
                <a:solidFill>
                  <a:prstClr val="black"/>
                </a:solidFill>
                <a:latin typeface="Calibri" panose="020F0502020204030204"/>
              </a:rPr>
              <a:t>Dignity Health</a:t>
            </a:r>
          </a:p>
          <a:p>
            <a:pPr defTabSz="685800"/>
            <a:r>
              <a:rPr lang="en-US" sz="975" dirty="0">
                <a:solidFill>
                  <a:prstClr val="black"/>
                </a:solidFill>
                <a:latin typeface="Calibri" panose="020F0502020204030204"/>
              </a:rPr>
              <a:t>Enterprise Community Partners </a:t>
            </a:r>
          </a:p>
          <a:p>
            <a:pPr defTabSz="685800"/>
            <a:endParaRPr lang="en-US" sz="975" dirty="0">
              <a:solidFill>
                <a:prstClr val="black"/>
              </a:solidFill>
              <a:latin typeface="Calibri" panose="020F0502020204030204"/>
            </a:endParaRPr>
          </a:p>
          <a:p>
            <a:pPr defTabSz="685800"/>
            <a:endParaRPr lang="en-US" sz="975" dirty="0">
              <a:solidFill>
                <a:prstClr val="black"/>
              </a:solidFill>
              <a:latin typeface="Calibri" panose="020F0502020204030204"/>
            </a:endParaRPr>
          </a:p>
          <a:p>
            <a:pPr defTabSz="685800"/>
            <a:r>
              <a:rPr lang="en-US" sz="975" dirty="0">
                <a:solidFill>
                  <a:prstClr val="black"/>
                </a:solidFill>
                <a:latin typeface="Calibri" panose="020F0502020204030204"/>
              </a:rPr>
              <a:t>Evangelical Lutheran Church in America</a:t>
            </a:r>
          </a:p>
          <a:p>
            <a:pPr defTabSz="685800"/>
            <a:r>
              <a:rPr lang="en-US" sz="975" dirty="0">
                <a:solidFill>
                  <a:prstClr val="black"/>
                </a:solidFill>
                <a:latin typeface="Calibri" panose="020F0502020204030204"/>
              </a:rPr>
              <a:t>Family Promise</a:t>
            </a:r>
          </a:p>
          <a:p>
            <a:pPr defTabSz="685800"/>
            <a:r>
              <a:rPr lang="en-US" sz="975" dirty="0">
                <a:solidFill>
                  <a:prstClr val="black"/>
                </a:solidFill>
                <a:latin typeface="Calibri" panose="020F0502020204030204"/>
              </a:rPr>
              <a:t>First Focus</a:t>
            </a:r>
          </a:p>
          <a:p>
            <a:pPr defTabSz="685800"/>
            <a:r>
              <a:rPr lang="en-US" sz="975" dirty="0">
                <a:solidFill>
                  <a:prstClr val="black"/>
                </a:solidFill>
                <a:latin typeface="Calibri" panose="020F0502020204030204"/>
              </a:rPr>
              <a:t>Friends Committee on National Legislation</a:t>
            </a:r>
          </a:p>
          <a:p>
            <a:pPr defTabSz="685800"/>
            <a:r>
              <a:rPr lang="en-US" sz="975" dirty="0">
                <a:solidFill>
                  <a:prstClr val="black"/>
                </a:solidFill>
                <a:latin typeface="Calibri" panose="020F0502020204030204"/>
              </a:rPr>
              <a:t>Georgetown Center on Poverty and Inequality</a:t>
            </a:r>
          </a:p>
          <a:p>
            <a:pPr defTabSz="685800"/>
            <a:r>
              <a:rPr lang="en-US" sz="975" dirty="0">
                <a:solidFill>
                  <a:prstClr val="black"/>
                </a:solidFill>
                <a:latin typeface="Calibri" panose="020F0502020204030204"/>
              </a:rPr>
              <a:t>Good Shepherd Housing</a:t>
            </a:r>
          </a:p>
          <a:p>
            <a:pPr defTabSz="685800"/>
            <a:r>
              <a:rPr lang="en-US" sz="975" dirty="0">
                <a:solidFill>
                  <a:prstClr val="black"/>
                </a:solidFill>
                <a:latin typeface="Calibri" panose="020F0502020204030204"/>
              </a:rPr>
              <a:t>Grounded Solutions</a:t>
            </a:r>
          </a:p>
          <a:p>
            <a:pPr defTabSz="685800"/>
            <a:r>
              <a:rPr lang="en-US" sz="975" dirty="0">
                <a:solidFill>
                  <a:prstClr val="black"/>
                </a:solidFill>
                <a:latin typeface="Calibri" panose="020F0502020204030204"/>
              </a:rPr>
              <a:t>Habitat for Humanity International</a:t>
            </a:r>
          </a:p>
          <a:p>
            <a:pPr defTabSz="685800"/>
            <a:r>
              <a:rPr lang="en-US" sz="975" dirty="0">
                <a:solidFill>
                  <a:prstClr val="black"/>
                </a:solidFill>
                <a:latin typeface="Calibri" panose="020F0502020204030204"/>
              </a:rPr>
              <a:t>Healthcare Anchor Network</a:t>
            </a:r>
          </a:p>
          <a:p>
            <a:pPr defTabSz="685800"/>
            <a:r>
              <a:rPr lang="en-US" sz="975" dirty="0">
                <a:solidFill>
                  <a:prstClr val="black"/>
                </a:solidFill>
                <a:latin typeface="Calibri" panose="020F0502020204030204"/>
              </a:rPr>
              <a:t>Healthy Schools Campaign</a:t>
            </a:r>
          </a:p>
          <a:p>
            <a:pPr defTabSz="685800"/>
            <a:r>
              <a:rPr lang="en-US" sz="975" dirty="0">
                <a:solidFill>
                  <a:prstClr val="black"/>
                </a:solidFill>
                <a:latin typeface="Calibri" panose="020F0502020204030204"/>
              </a:rPr>
              <a:t>Heartland Alliance</a:t>
            </a:r>
          </a:p>
          <a:p>
            <a:pPr defTabSz="685800"/>
            <a:r>
              <a:rPr lang="en-US" sz="975" dirty="0">
                <a:solidFill>
                  <a:prstClr val="black"/>
                </a:solidFill>
                <a:latin typeface="Calibri" panose="020F0502020204030204"/>
              </a:rPr>
              <a:t>Housing Choice Partners</a:t>
            </a:r>
          </a:p>
          <a:p>
            <a:pPr defTabSz="685800"/>
            <a:r>
              <a:rPr lang="en-US" sz="975" dirty="0">
                <a:solidFill>
                  <a:prstClr val="black"/>
                </a:solidFill>
                <a:latin typeface="Calibri" panose="020F0502020204030204"/>
              </a:rPr>
              <a:t>Housing on Merit</a:t>
            </a:r>
          </a:p>
          <a:p>
            <a:pPr defTabSz="685800"/>
            <a:r>
              <a:rPr lang="en-US" sz="975" dirty="0">
                <a:solidFill>
                  <a:prstClr val="black"/>
                </a:solidFill>
                <a:latin typeface="Calibri" panose="020F0502020204030204"/>
              </a:rPr>
              <a:t>Housing Partnership Network</a:t>
            </a:r>
          </a:p>
          <a:p>
            <a:pPr defTabSz="685800"/>
            <a:r>
              <a:rPr lang="en-US" sz="975" dirty="0">
                <a:solidFill>
                  <a:prstClr val="black"/>
                </a:solidFill>
                <a:latin typeface="Calibri" panose="020F0502020204030204"/>
              </a:rPr>
              <a:t>Human Rights Campaign</a:t>
            </a:r>
          </a:p>
          <a:p>
            <a:pPr defTabSz="685800"/>
            <a:r>
              <a:rPr lang="en-US" sz="975" dirty="0">
                <a:solidFill>
                  <a:prstClr val="black"/>
                </a:solidFill>
                <a:latin typeface="Calibri" panose="020F0502020204030204"/>
              </a:rPr>
              <a:t>Just Homes</a:t>
            </a:r>
          </a:p>
          <a:p>
            <a:pPr defTabSz="685800"/>
            <a:r>
              <a:rPr lang="en-US" sz="975" dirty="0">
                <a:solidFill>
                  <a:prstClr val="black"/>
                </a:solidFill>
                <a:latin typeface="Calibri" panose="020F0502020204030204"/>
              </a:rPr>
              <a:t>Justice in Aging </a:t>
            </a:r>
          </a:p>
          <a:p>
            <a:pPr defTabSz="685800"/>
            <a:r>
              <a:rPr lang="en-US" sz="975" dirty="0">
                <a:solidFill>
                  <a:prstClr val="black"/>
                </a:solidFill>
                <a:latin typeface="Calibri" panose="020F0502020204030204"/>
              </a:rPr>
              <a:t>Leadership Conference on Civil and Human Rights</a:t>
            </a:r>
          </a:p>
          <a:p>
            <a:pPr defTabSz="685800"/>
            <a:r>
              <a:rPr lang="en-US" sz="975" dirty="0">
                <a:solidFill>
                  <a:prstClr val="black"/>
                </a:solidFill>
                <a:latin typeface="Calibri" panose="020F0502020204030204"/>
              </a:rPr>
              <a:t>Legal Action Center</a:t>
            </a:r>
          </a:p>
          <a:p>
            <a:pPr defTabSz="685800"/>
            <a:r>
              <a:rPr lang="en-US" sz="975" dirty="0">
                <a:solidFill>
                  <a:prstClr val="black"/>
                </a:solidFill>
                <a:latin typeface="Calibri" panose="020F0502020204030204"/>
              </a:rPr>
              <a:t>Low Income Investment Fund</a:t>
            </a:r>
          </a:p>
          <a:p>
            <a:pPr defTabSz="685800"/>
            <a:r>
              <a:rPr lang="en-US" sz="975" dirty="0">
                <a:solidFill>
                  <a:prstClr val="black"/>
                </a:solidFill>
                <a:latin typeface="Calibri" panose="020F0502020204030204"/>
              </a:rPr>
              <a:t>Meals on Wheels America</a:t>
            </a:r>
          </a:p>
          <a:p>
            <a:pPr defTabSz="685800"/>
            <a:r>
              <a:rPr lang="en-US" sz="975" dirty="0">
                <a:solidFill>
                  <a:prstClr val="black"/>
                </a:solidFill>
                <a:latin typeface="Calibri" panose="020F0502020204030204"/>
              </a:rPr>
              <a:t>National AIDS Housing Coalition</a:t>
            </a:r>
          </a:p>
          <a:p>
            <a:pPr defTabSz="685800"/>
            <a:r>
              <a:rPr lang="en-US" sz="975" dirty="0">
                <a:solidFill>
                  <a:prstClr val="black"/>
                </a:solidFill>
                <a:latin typeface="Calibri" panose="020F0502020204030204"/>
              </a:rPr>
              <a:t>National Association of Social Workers</a:t>
            </a:r>
          </a:p>
          <a:p>
            <a:pPr defTabSz="685800"/>
            <a:r>
              <a:rPr lang="en-US" sz="975" dirty="0">
                <a:solidFill>
                  <a:prstClr val="black"/>
                </a:solidFill>
                <a:latin typeface="Calibri" panose="020F0502020204030204"/>
              </a:rPr>
              <a:t>National Association of State Directors of Special</a:t>
            </a:r>
          </a:p>
          <a:p>
            <a:pPr defTabSz="685800"/>
            <a:r>
              <a:rPr lang="en-US" sz="975" dirty="0">
                <a:solidFill>
                  <a:prstClr val="black"/>
                </a:solidFill>
                <a:latin typeface="Calibri" panose="020F0502020204030204"/>
              </a:rPr>
              <a:t>         Education </a:t>
            </a:r>
          </a:p>
          <a:p>
            <a:pPr defTabSz="685800"/>
            <a:r>
              <a:rPr lang="en-US" sz="975" dirty="0">
                <a:solidFill>
                  <a:prstClr val="black"/>
                </a:solidFill>
                <a:latin typeface="Calibri" panose="020F0502020204030204"/>
              </a:rPr>
              <a:t>National Coalition for Homeless Veterans</a:t>
            </a:r>
          </a:p>
          <a:p>
            <a:pPr defTabSz="685800"/>
            <a:endParaRPr lang="en-US" sz="975" dirty="0">
              <a:solidFill>
                <a:prstClr val="black"/>
              </a:solidFill>
              <a:latin typeface="Calibri" panose="020F0502020204030204"/>
            </a:endParaRPr>
          </a:p>
          <a:p>
            <a:pPr defTabSz="685800"/>
            <a:r>
              <a:rPr lang="en-US" sz="975" dirty="0">
                <a:solidFill>
                  <a:prstClr val="black"/>
                </a:solidFill>
                <a:latin typeface="Calibri" panose="020F0502020204030204"/>
              </a:rPr>
              <a:t>National Coalition for the Homeless</a:t>
            </a:r>
          </a:p>
          <a:p>
            <a:pPr defTabSz="685800"/>
            <a:r>
              <a:rPr lang="en-US" sz="975" dirty="0">
                <a:solidFill>
                  <a:prstClr val="black"/>
                </a:solidFill>
                <a:latin typeface="Calibri" panose="020F0502020204030204"/>
              </a:rPr>
              <a:t>National Council of State Housing Agencies</a:t>
            </a:r>
          </a:p>
          <a:p>
            <a:pPr defTabSz="685800"/>
            <a:r>
              <a:rPr lang="en-US" sz="975" dirty="0">
                <a:solidFill>
                  <a:prstClr val="black"/>
                </a:solidFill>
                <a:latin typeface="Calibri" panose="020F0502020204030204"/>
              </a:rPr>
              <a:t>National Fair Housing Alliance</a:t>
            </a:r>
          </a:p>
          <a:p>
            <a:pPr defTabSz="685800"/>
            <a:r>
              <a:rPr lang="en-US" sz="975" dirty="0">
                <a:solidFill>
                  <a:prstClr val="black"/>
                </a:solidFill>
                <a:latin typeface="Calibri" panose="020F0502020204030204"/>
              </a:rPr>
              <a:t>National Health Care for the Homeless Council</a:t>
            </a:r>
          </a:p>
          <a:p>
            <a:pPr defTabSz="685800"/>
            <a:r>
              <a:rPr lang="en-US" sz="975" dirty="0">
                <a:solidFill>
                  <a:prstClr val="black"/>
                </a:solidFill>
                <a:latin typeface="Calibri" panose="020F0502020204030204"/>
              </a:rPr>
              <a:t>National Housing Conference</a:t>
            </a:r>
          </a:p>
          <a:p>
            <a:pPr defTabSz="685800"/>
            <a:r>
              <a:rPr lang="en-US" sz="975" dirty="0">
                <a:solidFill>
                  <a:prstClr val="black"/>
                </a:solidFill>
                <a:latin typeface="Calibri" panose="020F0502020204030204"/>
              </a:rPr>
              <a:t>National Housing Law Project</a:t>
            </a:r>
          </a:p>
          <a:p>
            <a:pPr defTabSz="685800"/>
            <a:r>
              <a:rPr lang="en-US" sz="975" dirty="0">
                <a:solidFill>
                  <a:prstClr val="black"/>
                </a:solidFill>
                <a:latin typeface="Calibri" panose="020F0502020204030204"/>
              </a:rPr>
              <a:t>National Housing Trust</a:t>
            </a:r>
          </a:p>
          <a:p>
            <a:pPr defTabSz="685800"/>
            <a:r>
              <a:rPr lang="en-US" sz="975" dirty="0">
                <a:solidFill>
                  <a:prstClr val="black"/>
                </a:solidFill>
                <a:latin typeface="Calibri" panose="020F0502020204030204"/>
              </a:rPr>
              <a:t>National Law Center on Homelessness and Poverty</a:t>
            </a:r>
          </a:p>
          <a:p>
            <a:pPr defTabSz="685800"/>
            <a:r>
              <a:rPr lang="en-US" sz="975" dirty="0">
                <a:solidFill>
                  <a:prstClr val="black"/>
                </a:solidFill>
                <a:latin typeface="Calibri" panose="020F0502020204030204"/>
              </a:rPr>
              <a:t>National League of Cities</a:t>
            </a:r>
          </a:p>
          <a:p>
            <a:pPr defTabSz="685800"/>
            <a:r>
              <a:rPr lang="en-US" sz="975" dirty="0">
                <a:solidFill>
                  <a:prstClr val="black"/>
                </a:solidFill>
                <a:latin typeface="Calibri" panose="020F0502020204030204"/>
              </a:rPr>
              <a:t>National Women's Law Center</a:t>
            </a:r>
          </a:p>
          <a:p>
            <a:pPr defTabSz="685800"/>
            <a:r>
              <a:rPr lang="en-US" sz="975" dirty="0">
                <a:solidFill>
                  <a:prstClr val="black"/>
                </a:solidFill>
                <a:latin typeface="Calibri" panose="020F0502020204030204"/>
              </a:rPr>
              <a:t>NETWORK Lobby for Catholic Social Justice</a:t>
            </a:r>
          </a:p>
          <a:p>
            <a:pPr defTabSz="685800"/>
            <a:r>
              <a:rPr lang="en-US" sz="975" dirty="0">
                <a:solidFill>
                  <a:prstClr val="black"/>
                </a:solidFill>
                <a:latin typeface="Calibri" panose="020F0502020204030204"/>
              </a:rPr>
              <a:t>Next Step</a:t>
            </a:r>
          </a:p>
          <a:p>
            <a:pPr defTabSz="685800"/>
            <a:r>
              <a:rPr lang="en-US" sz="975" dirty="0">
                <a:solidFill>
                  <a:prstClr val="black"/>
                </a:solidFill>
                <a:latin typeface="Calibri" panose="020F0502020204030204"/>
              </a:rPr>
              <a:t>Poverty &amp; Race Research Action Council</a:t>
            </a:r>
          </a:p>
          <a:p>
            <a:pPr defTabSz="685800"/>
            <a:r>
              <a:rPr lang="en-US" sz="975" dirty="0">
                <a:solidFill>
                  <a:prstClr val="black"/>
                </a:solidFill>
                <a:latin typeface="Calibri" panose="020F0502020204030204"/>
              </a:rPr>
              <a:t>Prosperity Now</a:t>
            </a:r>
          </a:p>
          <a:p>
            <a:pPr defTabSz="685800"/>
            <a:r>
              <a:rPr lang="en-US" sz="975" dirty="0">
                <a:solidFill>
                  <a:prstClr val="black"/>
                </a:solidFill>
                <a:latin typeface="Calibri" panose="020F0502020204030204"/>
              </a:rPr>
              <a:t>RESULTS</a:t>
            </a:r>
          </a:p>
          <a:p>
            <a:pPr defTabSz="685800"/>
            <a:r>
              <a:rPr lang="en-US" sz="975" dirty="0">
                <a:solidFill>
                  <a:prstClr val="black"/>
                </a:solidFill>
                <a:latin typeface="Calibri" panose="020F0502020204030204"/>
              </a:rPr>
              <a:t>Stewards of Affordable Housing for the Future</a:t>
            </a:r>
          </a:p>
          <a:p>
            <a:pPr defTabSz="685800"/>
            <a:r>
              <a:rPr lang="en-US" sz="975" dirty="0">
                <a:solidFill>
                  <a:prstClr val="black"/>
                </a:solidFill>
                <a:latin typeface="Calibri" panose="020F0502020204030204"/>
              </a:rPr>
              <a:t>StriveTogether</a:t>
            </a:r>
          </a:p>
          <a:p>
            <a:pPr defTabSz="685800"/>
            <a:r>
              <a:rPr lang="en-US" sz="975" dirty="0">
                <a:solidFill>
                  <a:prstClr val="black"/>
                </a:solidFill>
                <a:latin typeface="Calibri" panose="020F0502020204030204"/>
              </a:rPr>
              <a:t>The Arc </a:t>
            </a:r>
          </a:p>
          <a:p>
            <a:pPr defTabSz="685800"/>
            <a:r>
              <a:rPr lang="en-US" sz="975" dirty="0">
                <a:solidFill>
                  <a:prstClr val="black"/>
                </a:solidFill>
                <a:latin typeface="Calibri" panose="020F0502020204030204"/>
              </a:rPr>
              <a:t>True Colors Fund</a:t>
            </a:r>
          </a:p>
          <a:p>
            <a:pPr defTabSz="685800"/>
            <a:r>
              <a:rPr lang="en-US" sz="975" dirty="0">
                <a:solidFill>
                  <a:prstClr val="black"/>
                </a:solidFill>
                <a:latin typeface="Calibri" panose="020F0502020204030204"/>
              </a:rPr>
              <a:t>Unity Health Care </a:t>
            </a:r>
          </a:p>
          <a:p>
            <a:pPr defTabSz="685800"/>
            <a:r>
              <a:rPr lang="en-US" sz="975" dirty="0">
                <a:solidFill>
                  <a:prstClr val="black"/>
                </a:solidFill>
                <a:latin typeface="Calibri" panose="020F0502020204030204"/>
              </a:rPr>
              <a:t>Urban Institute</a:t>
            </a:r>
          </a:p>
          <a:p>
            <a:pPr defTabSz="685800"/>
            <a:r>
              <a:rPr lang="en-US" sz="975" dirty="0">
                <a:solidFill>
                  <a:prstClr val="black"/>
                </a:solidFill>
                <a:latin typeface="Calibri" panose="020F0502020204030204"/>
              </a:rPr>
              <a:t>Washington Legal Clinic for the Homeless</a:t>
            </a:r>
          </a:p>
          <a:p>
            <a:pPr defTabSz="685800"/>
            <a:r>
              <a:rPr lang="en-US" sz="975" dirty="0">
                <a:solidFill>
                  <a:prstClr val="black"/>
                </a:solidFill>
                <a:latin typeface="Calibri" panose="020F0502020204030204"/>
              </a:rPr>
              <a:t>YWCA</a:t>
            </a:r>
          </a:p>
          <a:p>
            <a:pPr defTabSz="685800"/>
            <a:r>
              <a:rPr lang="en-US" sz="975" dirty="0">
                <a:solidFill>
                  <a:prstClr val="black"/>
                </a:solidFill>
                <a:latin typeface="Calibri" panose="020F0502020204030204"/>
              </a:rPr>
              <a:t>Zero Eight Three</a:t>
            </a:r>
          </a:p>
        </p:txBody>
      </p:sp>
    </p:spTree>
    <p:extLst>
      <p:ext uri="{BB962C8B-B14F-4D97-AF65-F5344CB8AC3E}">
        <p14:creationId xmlns:p14="http://schemas.microsoft.com/office/powerpoint/2010/main" val="2803435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65128421-BD7F-44DC-BA05-9F9581B9EFC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6279"/>
                </a:solidFill>
                <a:latin typeface="Calibri Light" panose="020F0302020204030204"/>
              </a:rPr>
              <a:t>State Campaigns </a:t>
            </a:r>
          </a:p>
        </p:txBody>
      </p:sp>
      <p:pic>
        <p:nvPicPr>
          <p:cNvPr id="5" name="Picture 4" descr="A close up of a sign&#10;&#10;Description generated with very high confidence">
            <a:extLst>
              <a:ext uri="{FF2B5EF4-FFF2-40B4-BE49-F238E27FC236}">
                <a16:creationId xmlns:a16="http://schemas.microsoft.com/office/drawing/2014/main" id="{58BAEF12-5CE6-48B9-ACE2-66633592D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626" y="936907"/>
            <a:ext cx="2992374" cy="663083"/>
          </a:xfrm>
          <a:prstGeom prst="rect">
            <a:avLst/>
          </a:prstGeom>
        </p:spPr>
      </p:pic>
      <p:sp>
        <p:nvSpPr>
          <p:cNvPr id="7" name="TextBox 6">
            <a:extLst>
              <a:ext uri="{FF2B5EF4-FFF2-40B4-BE49-F238E27FC236}">
                <a16:creationId xmlns:a16="http://schemas.microsoft.com/office/drawing/2014/main" id="{DEB4B097-12BD-45E1-822D-1BB7311C988D}"/>
              </a:ext>
            </a:extLst>
          </p:cNvPr>
          <p:cNvSpPr txBox="1"/>
          <p:nvPr/>
        </p:nvSpPr>
        <p:spPr>
          <a:xfrm>
            <a:off x="6466965" y="1490544"/>
            <a:ext cx="2677035" cy="715581"/>
          </a:xfrm>
          <a:prstGeom prst="rect">
            <a:avLst/>
          </a:prstGeom>
          <a:noFill/>
        </p:spPr>
        <p:txBody>
          <a:bodyPr wrap="square" rtlCol="0">
            <a:spAutoFit/>
          </a:bodyPr>
          <a:lstStyle/>
          <a:p>
            <a:pPr defTabSz="685800"/>
            <a:r>
              <a:rPr lang="en-US" sz="1350" dirty="0">
                <a:solidFill>
                  <a:prstClr val="black"/>
                </a:solidFill>
                <a:latin typeface="Calibri" panose="020F0502020204030204"/>
              </a:rPr>
              <a:t>              </a:t>
            </a:r>
            <a:r>
              <a:rPr lang="en-US" sz="1350" dirty="0">
                <a:solidFill>
                  <a:srgbClr val="026276"/>
                </a:solidFill>
                <a:latin typeface="Calibri" panose="020F0502020204030204"/>
              </a:rPr>
              <a:t>@OppStartsatHome </a:t>
            </a:r>
          </a:p>
          <a:p>
            <a:pPr defTabSz="685800"/>
            <a:r>
              <a:rPr lang="en-US" sz="1350" dirty="0">
                <a:solidFill>
                  <a:srgbClr val="026276"/>
                </a:solidFill>
                <a:latin typeface="Calibri" panose="020F0502020204030204"/>
              </a:rPr>
              <a:t>               #OpportunityStartsatHome</a:t>
            </a:r>
          </a:p>
          <a:p>
            <a:pPr defTabSz="685800"/>
            <a:r>
              <a:rPr lang="en-US" sz="1350" dirty="0">
                <a:solidFill>
                  <a:srgbClr val="026276"/>
                </a:solidFill>
                <a:latin typeface="Calibri" panose="020F0502020204030204"/>
              </a:rPr>
              <a:t>               www.opportunityhome.org</a:t>
            </a:r>
          </a:p>
        </p:txBody>
      </p:sp>
      <p:pic>
        <p:nvPicPr>
          <p:cNvPr id="8" name="Picture 7">
            <a:extLst>
              <a:ext uri="{FF2B5EF4-FFF2-40B4-BE49-F238E27FC236}">
                <a16:creationId xmlns:a16="http://schemas.microsoft.com/office/drawing/2014/main" id="{51CF32A5-0E1F-46BE-8B2B-3A1BF8A22C41}"/>
              </a:ext>
            </a:extLst>
          </p:cNvPr>
          <p:cNvPicPr>
            <a:picLocks noChangeAspect="1"/>
          </p:cNvPicPr>
          <p:nvPr/>
        </p:nvPicPr>
        <p:blipFill>
          <a:blip r:embed="rId4"/>
          <a:stretch>
            <a:fillRect/>
          </a:stretch>
        </p:blipFill>
        <p:spPr>
          <a:xfrm>
            <a:off x="6669819" y="1561203"/>
            <a:ext cx="393226" cy="288061"/>
          </a:xfrm>
          <a:prstGeom prst="rect">
            <a:avLst/>
          </a:prstGeom>
        </p:spPr>
      </p:pic>
      <p:pic>
        <p:nvPicPr>
          <p:cNvPr id="10" name="Picture 9" descr="A picture containing text, map&#10;&#10;Description generated with very high confidence">
            <a:extLst>
              <a:ext uri="{FF2B5EF4-FFF2-40B4-BE49-F238E27FC236}">
                <a16:creationId xmlns:a16="http://schemas.microsoft.com/office/drawing/2014/main" id="{D16C26CA-FA91-4363-BAC2-16A824032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727" y="2546454"/>
            <a:ext cx="4384477" cy="2750344"/>
          </a:xfrm>
          <a:prstGeom prst="rect">
            <a:avLst/>
          </a:prstGeom>
        </p:spPr>
      </p:pic>
      <p:sp>
        <p:nvSpPr>
          <p:cNvPr id="11" name="Content Placeholder 7">
            <a:extLst>
              <a:ext uri="{FF2B5EF4-FFF2-40B4-BE49-F238E27FC236}">
                <a16:creationId xmlns:a16="http://schemas.microsoft.com/office/drawing/2014/main" id="{F8AF6FA6-0579-4673-9D0C-0F545FCC0CBB}"/>
              </a:ext>
            </a:extLst>
          </p:cNvPr>
          <p:cNvSpPr>
            <a:spLocks noGrp="1"/>
          </p:cNvSpPr>
          <p:nvPr>
            <p:ph sz="half" idx="1"/>
          </p:nvPr>
        </p:nvSpPr>
        <p:spPr>
          <a:xfrm>
            <a:off x="0" y="2159197"/>
            <a:ext cx="4080953" cy="3841553"/>
          </a:xfrm>
        </p:spPr>
        <p:txBody>
          <a:bodyPr>
            <a:normAutofit fontScale="47500" lnSpcReduction="20000"/>
          </a:bodyPr>
          <a:lstStyle/>
          <a:p>
            <a:endParaRPr lang="en-US" sz="2700" b="1" dirty="0">
              <a:solidFill>
                <a:srgbClr val="026276"/>
              </a:solidFill>
            </a:endParaRPr>
          </a:p>
          <a:p>
            <a:r>
              <a:rPr lang="en-US" sz="3000" b="1" dirty="0"/>
              <a:t>Housing California </a:t>
            </a:r>
          </a:p>
          <a:p>
            <a:pPr marL="0" indent="0">
              <a:buNone/>
            </a:pPr>
            <a:endParaRPr lang="en-US" sz="3000" b="1" dirty="0"/>
          </a:p>
          <a:p>
            <a:r>
              <a:rPr lang="en-US" sz="3000" b="1" dirty="0"/>
              <a:t>Idaho Asset Building Network</a:t>
            </a:r>
          </a:p>
          <a:p>
            <a:pPr marL="0" indent="0">
              <a:buNone/>
            </a:pPr>
            <a:endParaRPr lang="en-US" sz="3000" b="1" dirty="0"/>
          </a:p>
          <a:p>
            <a:r>
              <a:rPr lang="en-US" sz="3000" b="1" dirty="0"/>
              <a:t>Maine Affordable Housing Coalition </a:t>
            </a:r>
          </a:p>
          <a:p>
            <a:pPr marL="0" indent="0">
              <a:buNone/>
            </a:pPr>
            <a:endParaRPr lang="en-US" sz="3000" b="1" dirty="0"/>
          </a:p>
          <a:p>
            <a:r>
              <a:rPr lang="en-US" sz="3000" b="1" dirty="0"/>
              <a:t>Housing and Community Development Network of New Jersey </a:t>
            </a:r>
          </a:p>
          <a:p>
            <a:pPr marL="0" indent="0">
              <a:buNone/>
            </a:pPr>
            <a:endParaRPr lang="en-US" sz="3000" b="1" dirty="0"/>
          </a:p>
          <a:p>
            <a:r>
              <a:rPr lang="en-US" sz="3000" b="1" dirty="0"/>
              <a:t>Coalition of Homelessness and Housing in Ohio </a:t>
            </a:r>
          </a:p>
          <a:p>
            <a:pPr marL="0" indent="0">
              <a:buNone/>
            </a:pPr>
            <a:endParaRPr lang="en-US" sz="3000" b="1" dirty="0"/>
          </a:p>
          <a:p>
            <a:r>
              <a:rPr lang="en-US" sz="3000" b="1" dirty="0"/>
              <a:t>Neighborhood Partnerships Oregon Housing Alliance </a:t>
            </a:r>
          </a:p>
          <a:p>
            <a:pPr marL="0" indent="0">
              <a:buNone/>
            </a:pPr>
            <a:endParaRPr lang="en-US" sz="3000" b="1" dirty="0"/>
          </a:p>
          <a:p>
            <a:r>
              <a:rPr lang="en-US" sz="3000" b="1" dirty="0"/>
              <a:t>Utah Housing Coalition </a:t>
            </a:r>
          </a:p>
          <a:p>
            <a:endParaRPr lang="en-US" sz="2700" b="1" dirty="0"/>
          </a:p>
        </p:txBody>
      </p:sp>
    </p:spTree>
    <p:extLst>
      <p:ext uri="{BB962C8B-B14F-4D97-AF65-F5344CB8AC3E}">
        <p14:creationId xmlns:p14="http://schemas.microsoft.com/office/powerpoint/2010/main" val="4037280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C224FF9-E26A-4892-9964-36B2CE2E52DC}"/>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rgbClr val="146279"/>
                </a:solidFill>
                <a:latin typeface="Calibri Light" panose="020F0302020204030204"/>
              </a:rPr>
              <a:t>Long-Term Goal &amp; Policy Strategies</a:t>
            </a:r>
          </a:p>
        </p:txBody>
      </p:sp>
      <p:pic>
        <p:nvPicPr>
          <p:cNvPr id="5" name="Picture 4" descr="A close up of a sign&#10;&#10;Description generated with very high confidence">
            <a:extLst>
              <a:ext uri="{FF2B5EF4-FFF2-40B4-BE49-F238E27FC236}">
                <a16:creationId xmlns:a16="http://schemas.microsoft.com/office/drawing/2014/main" id="{90102307-3562-4A16-8723-C0872608F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626" y="936907"/>
            <a:ext cx="2992374" cy="663083"/>
          </a:xfrm>
          <a:prstGeom prst="rect">
            <a:avLst/>
          </a:prstGeom>
        </p:spPr>
      </p:pic>
      <p:sp>
        <p:nvSpPr>
          <p:cNvPr id="14" name="Text Box 2">
            <a:extLst>
              <a:ext uri="{FF2B5EF4-FFF2-40B4-BE49-F238E27FC236}">
                <a16:creationId xmlns:a16="http://schemas.microsoft.com/office/drawing/2014/main" id="{6779B279-4B4A-45BB-9CF0-149B83A1C67C}"/>
              </a:ext>
            </a:extLst>
          </p:cNvPr>
          <p:cNvSpPr txBox="1">
            <a:spLocks noChangeArrowheads="1"/>
          </p:cNvSpPr>
          <p:nvPr/>
        </p:nvSpPr>
        <p:spPr bwMode="auto">
          <a:xfrm>
            <a:off x="411480" y="2204923"/>
            <a:ext cx="8321040" cy="1268016"/>
          </a:xfrm>
          <a:prstGeom prst="rect">
            <a:avLst/>
          </a:prstGeom>
          <a:solidFill>
            <a:schemeClr val="bg2">
              <a:lumMod val="90000"/>
            </a:schemeClr>
          </a:solidFill>
          <a:ln w="34925" cmpd="dbl">
            <a:solidFill>
              <a:srgbClr val="000000"/>
            </a:solidFill>
            <a:miter lim="800000"/>
            <a:headEnd/>
            <a:tailEnd/>
          </a:ln>
        </p:spPr>
        <p:txBody>
          <a:bodyPr rot="0" vert="horz" wrap="square" lIns="68580" tIns="34290" rIns="68580" bIns="34290" anchor="ctr" anchorCtr="0">
            <a:noAutofit/>
          </a:bodyPr>
          <a:lstStyle/>
          <a:p>
            <a:pPr defTabSz="685800">
              <a:lnSpc>
                <a:spcPct val="107000"/>
              </a:lnSpc>
              <a:defRPr/>
            </a:pPr>
            <a:r>
              <a:rPr lang="en-US" b="1" dirty="0">
                <a:solidFill>
                  <a:srgbClr val="03687B"/>
                </a:solidFill>
                <a:latin typeface="Arial" panose="020B0604020202020204" pitchFamily="34" charset="0"/>
                <a:ea typeface="Calibri" panose="020F0502020204030204" pitchFamily="34" charset="0"/>
                <a:cs typeface="Times New Roman" panose="02020603050405020304" pitchFamily="18" charset="0"/>
              </a:rPr>
              <a:t>LONG-TERM GOAL: </a:t>
            </a:r>
            <a:r>
              <a:rPr lang="en-US"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Through more robust and equitable federal housing policies, we will end homelessness and ensure that the most vulnerable low-income households can afford the rent</a:t>
            </a:r>
            <a:r>
              <a:rPr lang="en-US" b="1" dirty="0">
                <a:solidFill>
                  <a:srgbClr val="03687B"/>
                </a:solidFill>
                <a:latin typeface="Arial" panose="020B0604020202020204" pitchFamily="34" charset="0"/>
                <a:ea typeface="Calibri" panose="020F0502020204030204" pitchFamily="34" charset="0"/>
                <a:cs typeface="Times New Roman" panose="02020603050405020304" pitchFamily="18" charset="0"/>
              </a:rPr>
              <a:t> </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Rounded Corners 4">
            <a:extLst>
              <a:ext uri="{FF2B5EF4-FFF2-40B4-BE49-F238E27FC236}">
                <a16:creationId xmlns:a16="http://schemas.microsoft.com/office/drawing/2014/main" id="{5414A511-99F8-4EC4-82AE-044CEA87362D}"/>
              </a:ext>
            </a:extLst>
          </p:cNvPr>
          <p:cNvSpPr txBox="1"/>
          <p:nvPr/>
        </p:nvSpPr>
        <p:spPr>
          <a:xfrm>
            <a:off x="500870" y="3642429"/>
            <a:ext cx="2170182" cy="2092247"/>
          </a:xfrm>
          <a:prstGeom prst="rect">
            <a:avLst/>
          </a:prstGeom>
          <a:noFill/>
          <a:ln>
            <a:solidFill>
              <a:schemeClr val="tx1"/>
            </a:solidFill>
          </a:ln>
          <a:effectLst/>
        </p:spPr>
        <p:txBody>
          <a:bodyPr spcFirstLastPara="0" vert="horz" wrap="square" lIns="5239" tIns="5239" rIns="5239" bIns="5239" numCol="1" spcCol="1270" anchor="ctr" anchorCtr="0">
            <a:noAutofit/>
          </a:bodyPr>
          <a:lstStyle/>
          <a:p>
            <a:pPr algn="ctr" defTabSz="685800">
              <a:lnSpc>
                <a:spcPct val="90000"/>
              </a:lnSpc>
              <a:spcAft>
                <a:spcPts val="345"/>
              </a:spcAft>
              <a:defRPr/>
            </a:pPr>
            <a:r>
              <a:rPr lang="en-US" sz="1200" b="1" u="sng" dirty="0">
                <a:solidFill>
                  <a:srgbClr val="00B050"/>
                </a:solidFill>
                <a:latin typeface="Arial" panose="020B0604020202020204" pitchFamily="34" charset="0"/>
                <a:ea typeface="Calibri" panose="020F0502020204030204" pitchFamily="34" charset="0"/>
              </a:rPr>
              <a:t>BRIDGE THE GAP</a:t>
            </a:r>
            <a:r>
              <a:rPr lang="en-US" sz="1200" b="1" dirty="0">
                <a:solidFill>
                  <a:srgbClr val="00B050"/>
                </a:solidFill>
                <a:latin typeface="Arial" panose="020B0604020202020204" pitchFamily="34" charset="0"/>
                <a:ea typeface="Calibri" panose="020F0502020204030204" pitchFamily="34" charset="0"/>
              </a:rPr>
              <a:t> BETWEEN RENTS AND INCOME THROUGH RENTAL ASSISTANCE</a:t>
            </a:r>
            <a:endParaRPr lang="en-US" sz="1200" dirty="0">
              <a:solidFill>
                <a:prstClr val="black"/>
              </a:solidFill>
              <a:latin typeface="Times New Roman" panose="02020603050405020304" pitchFamily="18" charset="0"/>
              <a:ea typeface="Calibri" panose="020F0502020204030204" pitchFamily="34" charset="0"/>
            </a:endParaRPr>
          </a:p>
          <a:p>
            <a:pPr algn="ctr" defTabSz="685800">
              <a:lnSpc>
                <a:spcPct val="90000"/>
              </a:lnSpc>
              <a:spcAft>
                <a:spcPts val="345"/>
              </a:spcAft>
              <a:defRPr/>
            </a:pPr>
            <a:r>
              <a:rPr lang="en-US" sz="1200" dirty="0">
                <a:solidFill>
                  <a:srgbClr val="000000"/>
                </a:solidFill>
                <a:latin typeface="Arial" panose="020B0604020202020204" pitchFamily="34" charset="0"/>
                <a:ea typeface="Calibri" panose="020F0502020204030204" pitchFamily="34" charset="0"/>
              </a:rPr>
              <a:t>Rental assistance subsidies are needed at scale to ensure units are affordable for low-income renters</a:t>
            </a:r>
            <a:endParaRPr lang="en-US" sz="1200" dirty="0">
              <a:solidFill>
                <a:prstClr val="black"/>
              </a:solidFill>
              <a:latin typeface="Times New Roman" panose="02020603050405020304" pitchFamily="18" charset="0"/>
              <a:ea typeface="Calibri" panose="020F0502020204030204" pitchFamily="34" charset="0"/>
            </a:endParaRPr>
          </a:p>
        </p:txBody>
      </p:sp>
      <p:sp>
        <p:nvSpPr>
          <p:cNvPr id="23" name="Rectangle: Rounded Corners 6">
            <a:extLst>
              <a:ext uri="{FF2B5EF4-FFF2-40B4-BE49-F238E27FC236}">
                <a16:creationId xmlns:a16="http://schemas.microsoft.com/office/drawing/2014/main" id="{6C0721D5-6AEF-437B-89C5-A2D04ABBC5C2}"/>
              </a:ext>
            </a:extLst>
          </p:cNvPr>
          <p:cNvSpPr txBox="1"/>
          <p:nvPr/>
        </p:nvSpPr>
        <p:spPr>
          <a:xfrm>
            <a:off x="3269260" y="3665290"/>
            <a:ext cx="2170182" cy="2092247"/>
          </a:xfrm>
          <a:prstGeom prst="rect">
            <a:avLst/>
          </a:prstGeom>
          <a:noFill/>
          <a:ln>
            <a:solidFill>
              <a:schemeClr val="tx1"/>
            </a:solidFill>
          </a:ln>
          <a:effectLst/>
        </p:spPr>
        <p:txBody>
          <a:bodyPr spcFirstLastPara="0" vert="horz" wrap="square" lIns="5239" tIns="5239" rIns="5239" bIns="5239" numCol="1" spcCol="1270" anchor="ctr" anchorCtr="0">
            <a:noAutofit/>
          </a:bodyPr>
          <a:lstStyle/>
          <a:p>
            <a:pPr algn="ctr" defTabSz="685800">
              <a:lnSpc>
                <a:spcPct val="90000"/>
              </a:lnSpc>
              <a:spcAft>
                <a:spcPts val="345"/>
              </a:spcAft>
              <a:defRPr/>
            </a:pPr>
            <a:r>
              <a:rPr lang="en-US" sz="1200" b="1" u="sng" dirty="0">
                <a:solidFill>
                  <a:srgbClr val="00B050"/>
                </a:solidFill>
                <a:latin typeface="Arial" panose="020B0604020202020204" pitchFamily="34" charset="0"/>
                <a:ea typeface="Calibri" panose="020F0502020204030204" pitchFamily="34" charset="0"/>
              </a:rPr>
              <a:t>EXPAND THE STOCK</a:t>
            </a:r>
            <a:r>
              <a:rPr lang="en-US" sz="1200" b="1" dirty="0">
                <a:solidFill>
                  <a:srgbClr val="00B050"/>
                </a:solidFill>
                <a:latin typeface="Arial" panose="020B0604020202020204" pitchFamily="34" charset="0"/>
                <a:ea typeface="Calibri" panose="020F0502020204030204" pitchFamily="34" charset="0"/>
              </a:rPr>
              <a:t> OF DEEPLY AFFORDABLE HOUSING </a:t>
            </a:r>
          </a:p>
          <a:p>
            <a:pPr algn="ctr" defTabSz="685800">
              <a:lnSpc>
                <a:spcPct val="90000"/>
              </a:lnSpc>
              <a:spcAft>
                <a:spcPts val="345"/>
              </a:spcAft>
              <a:defRPr/>
            </a:pPr>
            <a:r>
              <a:rPr lang="en-US" sz="1200" dirty="0">
                <a:solidFill>
                  <a:srgbClr val="000000"/>
                </a:solidFill>
                <a:latin typeface="Arial" panose="020B0604020202020204" pitchFamily="34" charset="0"/>
                <a:ea typeface="Calibri" panose="020F0502020204030204" pitchFamily="34" charset="0"/>
              </a:rPr>
              <a:t>Increasing the supply of </a:t>
            </a:r>
            <a:r>
              <a:rPr lang="en-US" sz="1200" i="1" dirty="0">
                <a:solidFill>
                  <a:srgbClr val="000000"/>
                </a:solidFill>
                <a:latin typeface="Arial" panose="020B0604020202020204" pitchFamily="34" charset="0"/>
                <a:ea typeface="Calibri" panose="020F0502020204030204" pitchFamily="34" charset="0"/>
              </a:rPr>
              <a:t>deeply</a:t>
            </a:r>
            <a:r>
              <a:rPr lang="en-US" sz="1200" dirty="0">
                <a:solidFill>
                  <a:srgbClr val="000000"/>
                </a:solidFill>
                <a:latin typeface="Arial" panose="020B0604020202020204" pitchFamily="34" charset="0"/>
                <a:ea typeface="Calibri" panose="020F0502020204030204" pitchFamily="34" charset="0"/>
              </a:rPr>
              <a:t> affordable housing is necessary in markets where existing vacancies are scarce</a:t>
            </a:r>
            <a:endParaRPr lang="en-US" sz="1200" dirty="0">
              <a:solidFill>
                <a:prstClr val="black"/>
              </a:solidFill>
              <a:latin typeface="Times New Roman" panose="02020603050405020304" pitchFamily="18" charset="0"/>
              <a:ea typeface="Calibri" panose="020F0502020204030204" pitchFamily="34" charset="0"/>
            </a:endParaRPr>
          </a:p>
        </p:txBody>
      </p:sp>
      <p:sp>
        <p:nvSpPr>
          <p:cNvPr id="24" name="Rectangle: Rounded Corners 8">
            <a:extLst>
              <a:ext uri="{FF2B5EF4-FFF2-40B4-BE49-F238E27FC236}">
                <a16:creationId xmlns:a16="http://schemas.microsoft.com/office/drawing/2014/main" id="{6F86F155-CF1B-4640-9CC4-913E605DA7BB}"/>
              </a:ext>
            </a:extLst>
          </p:cNvPr>
          <p:cNvSpPr txBox="1"/>
          <p:nvPr/>
        </p:nvSpPr>
        <p:spPr>
          <a:xfrm>
            <a:off x="6040372" y="3688150"/>
            <a:ext cx="2692148" cy="2092247"/>
          </a:xfrm>
          <a:prstGeom prst="rect">
            <a:avLst/>
          </a:prstGeom>
          <a:noFill/>
          <a:ln>
            <a:solidFill>
              <a:schemeClr val="tx1"/>
            </a:solidFill>
          </a:ln>
          <a:effectLst/>
        </p:spPr>
        <p:txBody>
          <a:bodyPr spcFirstLastPara="0" vert="horz" wrap="square" lIns="5239" tIns="5239" rIns="5239" bIns="5239" numCol="1" spcCol="1270" anchor="ctr" anchorCtr="0">
            <a:noAutofit/>
          </a:bodyPr>
          <a:lstStyle/>
          <a:p>
            <a:pPr algn="ctr" defTabSz="685800">
              <a:lnSpc>
                <a:spcPct val="90000"/>
              </a:lnSpc>
              <a:spcAft>
                <a:spcPts val="345"/>
              </a:spcAft>
              <a:defRPr/>
            </a:pPr>
            <a:r>
              <a:rPr lang="en-US" sz="1200" b="1" u="sng" dirty="0">
                <a:solidFill>
                  <a:srgbClr val="00B050"/>
                </a:solidFill>
                <a:latin typeface="Arial" panose="020B0604020202020204" pitchFamily="34" charset="0"/>
                <a:ea typeface="Calibri" panose="020F0502020204030204" pitchFamily="34" charset="0"/>
              </a:rPr>
              <a:t>STABILIZE HOUSEHOLDS</a:t>
            </a:r>
            <a:r>
              <a:rPr lang="en-US" sz="1200" b="1" dirty="0">
                <a:solidFill>
                  <a:srgbClr val="00B050"/>
                </a:solidFill>
                <a:latin typeface="Arial" panose="020B0604020202020204" pitchFamily="34" charset="0"/>
                <a:ea typeface="Calibri" panose="020F0502020204030204" pitchFamily="34" charset="0"/>
              </a:rPr>
              <a:t> </a:t>
            </a:r>
            <a:endParaRPr lang="en-US" sz="1200" dirty="0">
              <a:solidFill>
                <a:prstClr val="black"/>
              </a:solidFill>
              <a:latin typeface="Times New Roman" panose="02020603050405020304" pitchFamily="18" charset="0"/>
              <a:ea typeface="Calibri" panose="020F0502020204030204" pitchFamily="34" charset="0"/>
            </a:endParaRPr>
          </a:p>
          <a:p>
            <a:pPr algn="ctr" defTabSz="685800">
              <a:lnSpc>
                <a:spcPct val="90000"/>
              </a:lnSpc>
              <a:spcAft>
                <a:spcPts val="345"/>
              </a:spcAft>
              <a:defRPr/>
            </a:pPr>
            <a:r>
              <a:rPr lang="en-US" sz="1200" b="1" dirty="0">
                <a:solidFill>
                  <a:srgbClr val="00B050"/>
                </a:solidFill>
                <a:latin typeface="Arial" panose="020B0604020202020204" pitchFamily="34" charset="0"/>
                <a:ea typeface="Calibri" panose="020F0502020204030204" pitchFamily="34" charset="0"/>
              </a:rPr>
              <a:t>BY PROVIDING EMERGENCY ASSISTANCE TO AVERT HOUSING INSTABILITY &amp; HOMELESSNESS</a:t>
            </a:r>
            <a:endParaRPr lang="en-US" sz="1200" dirty="0">
              <a:solidFill>
                <a:prstClr val="black"/>
              </a:solidFill>
              <a:latin typeface="Times New Roman" panose="02020603050405020304" pitchFamily="18" charset="0"/>
              <a:ea typeface="Calibri" panose="020F0502020204030204" pitchFamily="34" charset="0"/>
            </a:endParaRPr>
          </a:p>
          <a:p>
            <a:pPr algn="ctr" defTabSz="685800">
              <a:lnSpc>
                <a:spcPct val="90000"/>
              </a:lnSpc>
              <a:spcAft>
                <a:spcPts val="345"/>
              </a:spcAft>
              <a:defRPr/>
            </a:pPr>
            <a:r>
              <a:rPr lang="en-US" sz="1200" dirty="0">
                <a:solidFill>
                  <a:srgbClr val="000000"/>
                </a:solidFill>
                <a:latin typeface="Arial" panose="020B0604020202020204" pitchFamily="34" charset="0"/>
                <a:ea typeface="Calibri" panose="020F0502020204030204" pitchFamily="34" charset="0"/>
              </a:rPr>
              <a:t>Temporary assistance can stabilize households experiencing major economic shocks that could otherwise lead to situations which require more prolonged and extensive housing assistance</a:t>
            </a:r>
            <a:endParaRPr lang="en-US" sz="1200" dirty="0">
              <a:solidFill>
                <a:prstClr val="black"/>
              </a:solidFill>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447D17C7-37A8-4973-95D6-607CBC9FF8FC}"/>
              </a:ext>
            </a:extLst>
          </p:cNvPr>
          <p:cNvSpPr txBox="1"/>
          <p:nvPr/>
        </p:nvSpPr>
        <p:spPr>
          <a:xfrm>
            <a:off x="6466965" y="1490544"/>
            <a:ext cx="2677035" cy="715581"/>
          </a:xfrm>
          <a:prstGeom prst="rect">
            <a:avLst/>
          </a:prstGeom>
          <a:noFill/>
        </p:spPr>
        <p:txBody>
          <a:bodyPr wrap="square" rtlCol="0">
            <a:spAutoFit/>
          </a:bodyPr>
          <a:lstStyle/>
          <a:p>
            <a:pPr defTabSz="685800"/>
            <a:r>
              <a:rPr lang="en-US" sz="1350" dirty="0">
                <a:solidFill>
                  <a:prstClr val="black"/>
                </a:solidFill>
                <a:latin typeface="Calibri" panose="020F0502020204030204"/>
              </a:rPr>
              <a:t>              </a:t>
            </a:r>
            <a:r>
              <a:rPr lang="en-US" sz="1350" dirty="0">
                <a:solidFill>
                  <a:srgbClr val="026276"/>
                </a:solidFill>
                <a:latin typeface="Calibri" panose="020F0502020204030204"/>
              </a:rPr>
              <a:t>@OppStartsatHome </a:t>
            </a:r>
          </a:p>
          <a:p>
            <a:pPr defTabSz="685800"/>
            <a:r>
              <a:rPr lang="en-US" sz="1350" dirty="0">
                <a:solidFill>
                  <a:srgbClr val="026276"/>
                </a:solidFill>
                <a:latin typeface="Calibri" panose="020F0502020204030204"/>
              </a:rPr>
              <a:t>               #OpportunityStartsatHome</a:t>
            </a:r>
          </a:p>
          <a:p>
            <a:pPr defTabSz="685800"/>
            <a:r>
              <a:rPr lang="en-US" sz="1350" dirty="0">
                <a:solidFill>
                  <a:srgbClr val="026276"/>
                </a:solidFill>
                <a:latin typeface="Calibri" panose="020F0502020204030204"/>
              </a:rPr>
              <a:t>               www.opportunityhome.org</a:t>
            </a:r>
          </a:p>
        </p:txBody>
      </p:sp>
      <p:pic>
        <p:nvPicPr>
          <p:cNvPr id="12" name="Picture 11">
            <a:extLst>
              <a:ext uri="{FF2B5EF4-FFF2-40B4-BE49-F238E27FC236}">
                <a16:creationId xmlns:a16="http://schemas.microsoft.com/office/drawing/2014/main" id="{4C080DB4-5C10-4EFE-99B2-BB5D923E3CF0}"/>
              </a:ext>
            </a:extLst>
          </p:cNvPr>
          <p:cNvPicPr>
            <a:picLocks noChangeAspect="1"/>
          </p:cNvPicPr>
          <p:nvPr/>
        </p:nvPicPr>
        <p:blipFill>
          <a:blip r:embed="rId4"/>
          <a:stretch>
            <a:fillRect/>
          </a:stretch>
        </p:blipFill>
        <p:spPr>
          <a:xfrm>
            <a:off x="6669819" y="1561203"/>
            <a:ext cx="393226" cy="288061"/>
          </a:xfrm>
          <a:prstGeom prst="rect">
            <a:avLst/>
          </a:prstGeom>
        </p:spPr>
      </p:pic>
    </p:spTree>
    <p:extLst>
      <p:ext uri="{BB962C8B-B14F-4D97-AF65-F5344CB8AC3E}">
        <p14:creationId xmlns:p14="http://schemas.microsoft.com/office/powerpoint/2010/main" val="12252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D8779393-CC92-4A21-8283-F10BA395F860}"/>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146279"/>
                </a:solidFill>
                <a:latin typeface="Calibri Light" panose="020F0302020204030204"/>
              </a:rPr>
              <a:t>Year One and Beyond</a:t>
            </a:r>
          </a:p>
        </p:txBody>
      </p:sp>
      <p:pic>
        <p:nvPicPr>
          <p:cNvPr id="11" name="Picture 10" descr="A close up of a sign&#10;&#10;Description generated with very high confidence">
            <a:extLst>
              <a:ext uri="{FF2B5EF4-FFF2-40B4-BE49-F238E27FC236}">
                <a16:creationId xmlns:a16="http://schemas.microsoft.com/office/drawing/2014/main" id="{F52AE851-E247-4433-9576-3B51CB618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626" y="936907"/>
            <a:ext cx="2992374" cy="663083"/>
          </a:xfrm>
          <a:prstGeom prst="rect">
            <a:avLst/>
          </a:prstGeom>
        </p:spPr>
      </p:pic>
      <p:sp>
        <p:nvSpPr>
          <p:cNvPr id="12" name="TextBox 11">
            <a:extLst>
              <a:ext uri="{FF2B5EF4-FFF2-40B4-BE49-F238E27FC236}">
                <a16:creationId xmlns:a16="http://schemas.microsoft.com/office/drawing/2014/main" id="{AE17CC78-8AD5-4D70-9369-59D7BDF15027}"/>
              </a:ext>
            </a:extLst>
          </p:cNvPr>
          <p:cNvSpPr txBox="1"/>
          <p:nvPr/>
        </p:nvSpPr>
        <p:spPr>
          <a:xfrm>
            <a:off x="6466965" y="1490544"/>
            <a:ext cx="2677035" cy="715581"/>
          </a:xfrm>
          <a:prstGeom prst="rect">
            <a:avLst/>
          </a:prstGeom>
          <a:noFill/>
        </p:spPr>
        <p:txBody>
          <a:bodyPr wrap="square" rtlCol="0">
            <a:spAutoFit/>
          </a:bodyPr>
          <a:lstStyle/>
          <a:p>
            <a:pPr defTabSz="685800"/>
            <a:r>
              <a:rPr lang="en-US" sz="1350" dirty="0">
                <a:solidFill>
                  <a:prstClr val="black"/>
                </a:solidFill>
                <a:latin typeface="Calibri" panose="020F0502020204030204"/>
              </a:rPr>
              <a:t>              </a:t>
            </a:r>
            <a:r>
              <a:rPr lang="en-US" sz="1350" dirty="0">
                <a:solidFill>
                  <a:srgbClr val="026276"/>
                </a:solidFill>
                <a:latin typeface="Calibri" panose="020F0502020204030204"/>
              </a:rPr>
              <a:t>@OppStartsatHome </a:t>
            </a:r>
          </a:p>
          <a:p>
            <a:pPr defTabSz="685800"/>
            <a:r>
              <a:rPr lang="en-US" sz="1350" dirty="0">
                <a:solidFill>
                  <a:srgbClr val="026276"/>
                </a:solidFill>
                <a:latin typeface="Calibri" panose="020F0502020204030204"/>
              </a:rPr>
              <a:t>               #OpportunityStartsatHome</a:t>
            </a:r>
          </a:p>
          <a:p>
            <a:pPr defTabSz="685800"/>
            <a:r>
              <a:rPr lang="en-US" sz="1350" dirty="0">
                <a:solidFill>
                  <a:srgbClr val="026276"/>
                </a:solidFill>
                <a:latin typeface="Calibri" panose="020F0502020204030204"/>
              </a:rPr>
              <a:t>               www.opportunityhome.org</a:t>
            </a:r>
          </a:p>
        </p:txBody>
      </p:sp>
      <p:pic>
        <p:nvPicPr>
          <p:cNvPr id="13" name="Picture 12">
            <a:extLst>
              <a:ext uri="{FF2B5EF4-FFF2-40B4-BE49-F238E27FC236}">
                <a16:creationId xmlns:a16="http://schemas.microsoft.com/office/drawing/2014/main" id="{FA6A9D88-6ED4-4D5B-AD83-1637A41C5057}"/>
              </a:ext>
            </a:extLst>
          </p:cNvPr>
          <p:cNvPicPr>
            <a:picLocks noChangeAspect="1"/>
          </p:cNvPicPr>
          <p:nvPr/>
        </p:nvPicPr>
        <p:blipFill>
          <a:blip r:embed="rId4"/>
          <a:stretch>
            <a:fillRect/>
          </a:stretch>
        </p:blipFill>
        <p:spPr>
          <a:xfrm>
            <a:off x="6669819" y="1561203"/>
            <a:ext cx="393226" cy="288061"/>
          </a:xfrm>
          <a:prstGeom prst="rect">
            <a:avLst/>
          </a:prstGeom>
        </p:spPr>
      </p:pic>
      <p:sp>
        <p:nvSpPr>
          <p:cNvPr id="7" name="TextBox 6">
            <a:extLst>
              <a:ext uri="{FF2B5EF4-FFF2-40B4-BE49-F238E27FC236}">
                <a16:creationId xmlns:a16="http://schemas.microsoft.com/office/drawing/2014/main" id="{93D1FF26-9B78-42C4-A6E0-7EFAD144C653}"/>
              </a:ext>
            </a:extLst>
          </p:cNvPr>
          <p:cNvSpPr txBox="1"/>
          <p:nvPr/>
        </p:nvSpPr>
        <p:spPr>
          <a:xfrm>
            <a:off x="436393" y="2253700"/>
            <a:ext cx="8584163" cy="4201150"/>
          </a:xfrm>
          <a:prstGeom prst="rect">
            <a:avLst/>
          </a:prstGeom>
          <a:noFill/>
        </p:spPr>
        <p:txBody>
          <a:bodyPr wrap="square" rtlCol="0">
            <a:spAutoFit/>
          </a:bodyPr>
          <a:lstStyle/>
          <a:p>
            <a:pPr defTabSz="685800"/>
            <a:r>
              <a:rPr lang="en-US" sz="1500" b="1" u="sng" dirty="0">
                <a:solidFill>
                  <a:prstClr val="black"/>
                </a:solidFill>
                <a:latin typeface="Calibri" panose="020F0502020204030204"/>
              </a:rPr>
              <a:t>Year 1: Building the Infrastructure</a:t>
            </a:r>
          </a:p>
          <a:p>
            <a:pPr marL="214313" indent="-214313" defTabSz="685800">
              <a:buFont typeface="Wingdings" panose="05000000000000000000" pitchFamily="2" charset="2"/>
              <a:buChar char="q"/>
            </a:pPr>
            <a:r>
              <a:rPr lang="en-US" sz="1500" dirty="0">
                <a:solidFill>
                  <a:prstClr val="black"/>
                </a:solidFill>
                <a:latin typeface="Calibri" panose="020F0502020204030204"/>
              </a:rPr>
              <a:t>Hire staff</a:t>
            </a:r>
          </a:p>
          <a:p>
            <a:pPr marL="214313" indent="-214313" defTabSz="685800">
              <a:buFont typeface="Wingdings" panose="05000000000000000000" pitchFamily="2" charset="2"/>
              <a:buChar char="q"/>
            </a:pPr>
            <a:r>
              <a:rPr lang="en-US" sz="1500" dirty="0">
                <a:solidFill>
                  <a:prstClr val="black"/>
                </a:solidFill>
                <a:latin typeface="Calibri" panose="020F0502020204030204"/>
              </a:rPr>
              <a:t>Operationalize Steering Committee</a:t>
            </a:r>
          </a:p>
          <a:p>
            <a:pPr marL="214313" indent="-214313" defTabSz="685800">
              <a:buFont typeface="Wingdings" panose="05000000000000000000" pitchFamily="2" charset="2"/>
              <a:buChar char="q"/>
            </a:pPr>
            <a:r>
              <a:rPr lang="en-US" sz="1500" dirty="0">
                <a:solidFill>
                  <a:prstClr val="black"/>
                </a:solidFill>
                <a:latin typeface="Calibri" panose="020F0502020204030204"/>
              </a:rPr>
              <a:t>Build website and multi-sector content (i.e., infographics, blogs, videos, etc.)</a:t>
            </a:r>
          </a:p>
          <a:p>
            <a:pPr marL="214313" indent="-214313" defTabSz="685800">
              <a:buFont typeface="Wingdings" panose="05000000000000000000" pitchFamily="2" charset="2"/>
              <a:buChar char="q"/>
            </a:pPr>
            <a:r>
              <a:rPr lang="en-US" sz="1500" dirty="0">
                <a:solidFill>
                  <a:prstClr val="black"/>
                </a:solidFill>
                <a:latin typeface="Calibri" panose="020F0502020204030204"/>
              </a:rPr>
              <a:t>Action Items: (i.e., newsletter sign-on; Letters to Congress; recruit new voices; share your story)</a:t>
            </a:r>
          </a:p>
          <a:p>
            <a:pPr marL="214313" indent="-214313" defTabSz="685800">
              <a:buFont typeface="Wingdings" panose="05000000000000000000" pitchFamily="2" charset="2"/>
              <a:buChar char="q"/>
            </a:pPr>
            <a:r>
              <a:rPr lang="en-US" sz="1500" dirty="0">
                <a:solidFill>
                  <a:prstClr val="black"/>
                </a:solidFill>
                <a:latin typeface="Calibri" panose="020F0502020204030204"/>
              </a:rPr>
              <a:t>Support the creation and capacity-building of multi-sector state campaigns</a:t>
            </a:r>
          </a:p>
          <a:p>
            <a:pPr marL="214313" indent="-214313" defTabSz="685800">
              <a:buFont typeface="Wingdings" panose="05000000000000000000" pitchFamily="2" charset="2"/>
              <a:buChar char="q"/>
            </a:pPr>
            <a:r>
              <a:rPr lang="en-US" sz="1500" dirty="0">
                <a:solidFill>
                  <a:prstClr val="black"/>
                </a:solidFill>
                <a:latin typeface="Calibri" panose="020F0502020204030204"/>
              </a:rPr>
              <a:t>Building a social media network</a:t>
            </a:r>
          </a:p>
          <a:p>
            <a:pPr marL="214313" indent="-214313" defTabSz="685800">
              <a:buFont typeface="Wingdings" panose="05000000000000000000" pitchFamily="2" charset="2"/>
              <a:buChar char="q"/>
            </a:pPr>
            <a:r>
              <a:rPr lang="en-US" sz="1500" dirty="0">
                <a:solidFill>
                  <a:prstClr val="black"/>
                </a:solidFill>
                <a:latin typeface="Calibri" panose="020F0502020204030204"/>
              </a:rPr>
              <a:t>Establish an “Opportunity Roundtable”</a:t>
            </a:r>
          </a:p>
          <a:p>
            <a:pPr marL="214313" indent="-214313" defTabSz="685800">
              <a:buFont typeface="Wingdings" panose="05000000000000000000" pitchFamily="2" charset="2"/>
              <a:buChar char="q"/>
            </a:pPr>
            <a:r>
              <a:rPr lang="en-US" sz="1500" dirty="0">
                <a:solidFill>
                  <a:prstClr val="black"/>
                </a:solidFill>
                <a:latin typeface="Calibri" panose="020F0502020204030204"/>
              </a:rPr>
              <a:t>Identify incremental policy advocacy next steps in line with the campaign policy objectives</a:t>
            </a:r>
          </a:p>
          <a:p>
            <a:pPr marL="214313" indent="-214313" defTabSz="685800">
              <a:buFont typeface="Wingdings" panose="05000000000000000000" pitchFamily="2" charset="2"/>
              <a:buChar char="q"/>
            </a:pPr>
            <a:r>
              <a:rPr lang="en-US" sz="1500" dirty="0">
                <a:solidFill>
                  <a:prstClr val="black"/>
                </a:solidFill>
                <a:latin typeface="Calibri" panose="020F0502020204030204"/>
              </a:rPr>
              <a:t>Create public visible actions and events around affordable housing</a:t>
            </a:r>
          </a:p>
          <a:p>
            <a:pPr marL="214313" indent="-214313" defTabSz="685800">
              <a:buFont typeface="Wingdings" panose="05000000000000000000" pitchFamily="2" charset="2"/>
              <a:buChar char="q"/>
            </a:pPr>
            <a:r>
              <a:rPr lang="en-US" sz="1500" dirty="0">
                <a:solidFill>
                  <a:prstClr val="black"/>
                </a:solidFill>
                <a:latin typeface="Calibri" panose="020F0502020204030204"/>
              </a:rPr>
              <a:t>Engage national policymakers about the campaign</a:t>
            </a:r>
          </a:p>
          <a:p>
            <a:pPr defTabSz="685800"/>
            <a:endParaRPr lang="en-US" sz="1500" b="1" dirty="0">
              <a:solidFill>
                <a:prstClr val="black"/>
              </a:solidFill>
              <a:latin typeface="Calibri" panose="020F0502020204030204"/>
            </a:endParaRPr>
          </a:p>
          <a:p>
            <a:pPr defTabSz="685800"/>
            <a:r>
              <a:rPr lang="en-US" sz="1500" b="1" u="sng" dirty="0">
                <a:solidFill>
                  <a:prstClr val="black"/>
                </a:solidFill>
                <a:latin typeface="Calibri" panose="020F0502020204030204"/>
              </a:rPr>
              <a:t>Out-Years: Build Visibility and Commitment</a:t>
            </a:r>
          </a:p>
          <a:p>
            <a:pPr marL="214313" indent="-214313" defTabSz="685800">
              <a:buFont typeface="Wingdings" panose="05000000000000000000" pitchFamily="2" charset="2"/>
              <a:buChar char="q"/>
            </a:pPr>
            <a:r>
              <a:rPr lang="en-US" sz="1500" dirty="0">
                <a:solidFill>
                  <a:prstClr val="black"/>
                </a:solidFill>
                <a:latin typeface="Calibri" panose="020F0502020204030204"/>
              </a:rPr>
              <a:t>Advancing the policy agenda through robust advocacy </a:t>
            </a:r>
          </a:p>
          <a:p>
            <a:pPr marL="214313" indent="-214313" defTabSz="685800">
              <a:buFont typeface="Wingdings" panose="05000000000000000000" pitchFamily="2" charset="2"/>
              <a:buChar char="q"/>
            </a:pPr>
            <a:r>
              <a:rPr lang="en-US" sz="1500" dirty="0">
                <a:solidFill>
                  <a:prstClr val="black"/>
                </a:solidFill>
                <a:latin typeface="Calibri" panose="020F0502020204030204"/>
              </a:rPr>
              <a:t>Continuing to expand the network at national and state levels</a:t>
            </a:r>
          </a:p>
          <a:p>
            <a:pPr marL="214313" indent="-214313" defTabSz="685800">
              <a:buFont typeface="Wingdings" panose="05000000000000000000" pitchFamily="2" charset="2"/>
              <a:buChar char="q"/>
            </a:pPr>
            <a:r>
              <a:rPr lang="en-US" sz="1500" dirty="0">
                <a:solidFill>
                  <a:prstClr val="black"/>
                </a:solidFill>
                <a:latin typeface="Calibri" panose="020F0502020204030204"/>
              </a:rPr>
              <a:t>Major galvanizing event</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3704179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00FCA40-8BDD-445B-89B8-2AD9655E2759}"/>
              </a:ext>
            </a:extLst>
          </p:cNvPr>
          <p:cNvSpPr txBox="1">
            <a:spLocks/>
          </p:cNvSpPr>
          <p:nvPr/>
        </p:nvSpPr>
        <p:spPr>
          <a:xfrm>
            <a:off x="0" y="857250"/>
            <a:ext cx="9144000" cy="1268016"/>
          </a:xfrm>
          <a:prstGeom prst="rect">
            <a:avLst/>
          </a:prstGeom>
          <a:solidFill>
            <a:srgbClr val="98CDCD"/>
          </a:solidFill>
          <a:ln>
            <a:solidFill>
              <a:srgbClr val="619CB0"/>
            </a:solidFill>
          </a:ln>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b="1" dirty="0">
                <a:solidFill>
                  <a:srgbClr val="146279"/>
                </a:solidFill>
                <a:latin typeface="Calibri Light" panose="020F0302020204030204"/>
              </a:rPr>
              <a:t>Contact Us </a:t>
            </a:r>
          </a:p>
        </p:txBody>
      </p:sp>
      <p:pic>
        <p:nvPicPr>
          <p:cNvPr id="5" name="Picture 4" descr="A close up of a sign&#10;&#10;Description generated with very high confidence">
            <a:extLst>
              <a:ext uri="{FF2B5EF4-FFF2-40B4-BE49-F238E27FC236}">
                <a16:creationId xmlns:a16="http://schemas.microsoft.com/office/drawing/2014/main" id="{5F4C456A-70A9-48EC-A816-A7493BFA9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626" y="936907"/>
            <a:ext cx="2992374" cy="663083"/>
          </a:xfrm>
          <a:prstGeom prst="rect">
            <a:avLst/>
          </a:prstGeom>
        </p:spPr>
      </p:pic>
      <p:sp>
        <p:nvSpPr>
          <p:cNvPr id="9" name="Content Placeholder 8">
            <a:extLst>
              <a:ext uri="{FF2B5EF4-FFF2-40B4-BE49-F238E27FC236}">
                <a16:creationId xmlns:a16="http://schemas.microsoft.com/office/drawing/2014/main" id="{ADD043F7-C7CF-4A1E-BEB9-12BF9C6A2676}"/>
              </a:ext>
            </a:extLst>
          </p:cNvPr>
          <p:cNvSpPr>
            <a:spLocks noGrp="1"/>
          </p:cNvSpPr>
          <p:nvPr>
            <p:ph idx="1"/>
          </p:nvPr>
        </p:nvSpPr>
        <p:spPr>
          <a:xfrm>
            <a:off x="628650" y="2459641"/>
            <a:ext cx="7886700" cy="3263504"/>
          </a:xfrm>
        </p:spPr>
        <p:txBody>
          <a:bodyPr>
            <a:normAutofit lnSpcReduction="10000"/>
          </a:bodyPr>
          <a:lstStyle/>
          <a:p>
            <a:pPr marL="0" indent="0">
              <a:buNone/>
            </a:pPr>
            <a:r>
              <a:rPr lang="en-US" sz="2700" b="1" dirty="0"/>
              <a:t>Mike Koprowski, Campaign Director</a:t>
            </a:r>
            <a:endParaRPr lang="en-US" sz="2700" b="1" dirty="0">
              <a:hlinkClick r:id="" action="ppaction://noaction"/>
            </a:endParaRPr>
          </a:p>
          <a:p>
            <a:pPr marL="0" indent="0">
              <a:buNone/>
            </a:pPr>
            <a:r>
              <a:rPr lang="en-US" sz="2700" b="1" dirty="0">
                <a:hlinkClick r:id="" action="ppaction://noaction"/>
              </a:rPr>
              <a:t>mkoprowski@nlihc.org</a:t>
            </a:r>
            <a:endParaRPr lang="en-US" sz="2700" b="1" dirty="0"/>
          </a:p>
          <a:p>
            <a:pPr marL="0" indent="0">
              <a:buNone/>
            </a:pPr>
            <a:r>
              <a:rPr lang="en-US" sz="2700" b="1" dirty="0"/>
              <a:t>@Mike_Koprowski</a:t>
            </a:r>
          </a:p>
          <a:p>
            <a:pPr marL="0" indent="0">
              <a:buNone/>
            </a:pPr>
            <a:endParaRPr lang="en-US" sz="2700" b="1" dirty="0">
              <a:hlinkClick r:id="rId4"/>
            </a:endParaRPr>
          </a:p>
          <a:p>
            <a:pPr marL="0" indent="0">
              <a:buNone/>
            </a:pPr>
            <a:r>
              <a:rPr lang="en-US" sz="2700" b="1" dirty="0"/>
              <a:t>Chantelle Wilkinson, Campaign Coordinator</a:t>
            </a:r>
            <a:endParaRPr lang="en-US" sz="2700" b="1" dirty="0">
              <a:hlinkClick r:id="" action="ppaction://noaction"/>
            </a:endParaRPr>
          </a:p>
          <a:p>
            <a:pPr marL="0" indent="0">
              <a:buNone/>
            </a:pPr>
            <a:r>
              <a:rPr lang="en-US" sz="2700" b="1" dirty="0">
                <a:hlinkClick r:id="" action="ppaction://noaction"/>
              </a:rPr>
              <a:t>cwilkinson@nlihc.org</a:t>
            </a:r>
            <a:endParaRPr lang="en-US" sz="2700" b="1" dirty="0"/>
          </a:p>
          <a:p>
            <a:pPr marL="0" indent="0">
              <a:buNone/>
            </a:pPr>
            <a:r>
              <a:rPr lang="en-US" sz="2700" b="1" dirty="0"/>
              <a:t>@cewilkinson11</a:t>
            </a:r>
          </a:p>
          <a:p>
            <a:pPr marL="0" indent="0">
              <a:buNone/>
            </a:pPr>
            <a:endParaRPr lang="en-US" sz="2700" b="1" dirty="0"/>
          </a:p>
          <a:p>
            <a:endParaRPr lang="en-US" dirty="0"/>
          </a:p>
        </p:txBody>
      </p:sp>
      <p:sp>
        <p:nvSpPr>
          <p:cNvPr id="8" name="TextBox 7">
            <a:extLst>
              <a:ext uri="{FF2B5EF4-FFF2-40B4-BE49-F238E27FC236}">
                <a16:creationId xmlns:a16="http://schemas.microsoft.com/office/drawing/2014/main" id="{16A2B459-17B2-461D-B2A0-A81195BF24B1}"/>
              </a:ext>
            </a:extLst>
          </p:cNvPr>
          <p:cNvSpPr txBox="1"/>
          <p:nvPr/>
        </p:nvSpPr>
        <p:spPr>
          <a:xfrm>
            <a:off x="6466965" y="1490544"/>
            <a:ext cx="2677035" cy="715581"/>
          </a:xfrm>
          <a:prstGeom prst="rect">
            <a:avLst/>
          </a:prstGeom>
          <a:noFill/>
        </p:spPr>
        <p:txBody>
          <a:bodyPr wrap="square" rtlCol="0">
            <a:spAutoFit/>
          </a:bodyPr>
          <a:lstStyle/>
          <a:p>
            <a:pPr defTabSz="685800"/>
            <a:r>
              <a:rPr lang="en-US" sz="1350" dirty="0">
                <a:solidFill>
                  <a:prstClr val="black"/>
                </a:solidFill>
                <a:latin typeface="Calibri" panose="020F0502020204030204"/>
              </a:rPr>
              <a:t>              </a:t>
            </a:r>
            <a:r>
              <a:rPr lang="en-US" sz="1350" dirty="0">
                <a:solidFill>
                  <a:srgbClr val="026276"/>
                </a:solidFill>
                <a:latin typeface="Calibri" panose="020F0502020204030204"/>
              </a:rPr>
              <a:t>@OppStartsatHome </a:t>
            </a:r>
          </a:p>
          <a:p>
            <a:pPr defTabSz="685800"/>
            <a:r>
              <a:rPr lang="en-US" sz="1350" dirty="0">
                <a:solidFill>
                  <a:srgbClr val="026276"/>
                </a:solidFill>
                <a:latin typeface="Calibri" panose="020F0502020204030204"/>
              </a:rPr>
              <a:t>               #OpportunityStartsatHome</a:t>
            </a:r>
          </a:p>
          <a:p>
            <a:pPr defTabSz="685800"/>
            <a:r>
              <a:rPr lang="en-US" sz="1350" dirty="0">
                <a:solidFill>
                  <a:srgbClr val="026276"/>
                </a:solidFill>
                <a:latin typeface="Calibri" panose="020F0502020204030204"/>
              </a:rPr>
              <a:t>               www.opportunityhome.org</a:t>
            </a:r>
          </a:p>
        </p:txBody>
      </p:sp>
      <p:pic>
        <p:nvPicPr>
          <p:cNvPr id="10" name="Picture 9">
            <a:extLst>
              <a:ext uri="{FF2B5EF4-FFF2-40B4-BE49-F238E27FC236}">
                <a16:creationId xmlns:a16="http://schemas.microsoft.com/office/drawing/2014/main" id="{E4A22D15-906E-4C41-B38B-8EAEF2F1E107}"/>
              </a:ext>
            </a:extLst>
          </p:cNvPr>
          <p:cNvPicPr>
            <a:picLocks noChangeAspect="1"/>
          </p:cNvPicPr>
          <p:nvPr/>
        </p:nvPicPr>
        <p:blipFill>
          <a:blip r:embed="rId5"/>
          <a:stretch>
            <a:fillRect/>
          </a:stretch>
        </p:blipFill>
        <p:spPr>
          <a:xfrm>
            <a:off x="6669819" y="1561203"/>
            <a:ext cx="393226" cy="288061"/>
          </a:xfrm>
          <a:prstGeom prst="rect">
            <a:avLst/>
          </a:prstGeom>
        </p:spPr>
      </p:pic>
    </p:spTree>
    <p:extLst>
      <p:ext uri="{BB962C8B-B14F-4D97-AF65-F5344CB8AC3E}">
        <p14:creationId xmlns:p14="http://schemas.microsoft.com/office/powerpoint/2010/main" val="3237706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43" y="67360"/>
            <a:ext cx="7010399" cy="819150"/>
          </a:xfrm>
        </p:spPr>
        <p:txBody>
          <a:bodyPr>
            <a:noAutofit/>
          </a:bodyPr>
          <a:lstStyle/>
          <a:p>
            <a:pPr algn="l">
              <a:spcBef>
                <a:spcPts val="600"/>
              </a:spcBef>
              <a:spcAft>
                <a:spcPts val="1200"/>
              </a:spcAft>
            </a:pPr>
            <a:r>
              <a:rPr lang="en-US" altLang="en-US" sz="2400" b="1" dirty="0">
                <a:solidFill>
                  <a:srgbClr val="C00000"/>
                </a:solidFill>
                <a:latin typeface="Helvetica" panose="020B0604020202020204" pitchFamily="34" charset="0"/>
                <a:cs typeface="Helvetica" panose="020B0604020202020204" pitchFamily="34" charset="0"/>
              </a:rPr>
              <a:t>2019 Preview: Get to Your New Congress</a:t>
            </a:r>
          </a:p>
        </p:txBody>
      </p:sp>
      <p:sp>
        <p:nvSpPr>
          <p:cNvPr id="3" name="TextBox 2"/>
          <p:cNvSpPr txBox="1"/>
          <p:nvPr/>
        </p:nvSpPr>
        <p:spPr>
          <a:xfrm>
            <a:off x="3448050" y="6705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9" name="Slide Number Placeholder 6">
            <a:extLst>
              <a:ext uri="{FF2B5EF4-FFF2-40B4-BE49-F238E27FC236}">
                <a16:creationId xmlns:a16="http://schemas.microsoft.com/office/drawing/2014/main" id="{35AC0327-FFEF-4797-9AB3-6D86DA86285F}"/>
              </a:ext>
            </a:extLst>
          </p:cNvPr>
          <p:cNvSpPr txBox="1">
            <a:spLocks/>
          </p:cNvSpPr>
          <p:nvPr/>
        </p:nvSpPr>
        <p:spPr bwMode="auto">
          <a:xfrm>
            <a:off x="85724" y="67360"/>
            <a:ext cx="504826"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0C2F3EF4-838E-4AE3-99FF-7D32A336DC45}" type="slidenum">
              <a:rPr kumimoji="0" lang="en-US" altLang="en-US" sz="1800" b="0" i="0" u="none" strike="noStrike" kern="0" cap="none" spc="0" normalizeH="0" baseline="0" noProof="0" smtClean="0">
                <a:ln>
                  <a:noFill/>
                </a:ln>
                <a:solidFill>
                  <a:srgbClr val="58585B"/>
                </a:solidFill>
                <a:effectLst/>
                <a:uLnTx/>
                <a:uFillTx/>
                <a:latin typeface="Helvetica" charset="0"/>
                <a:ea typeface="+mn-ea"/>
                <a:cs typeface="Helvetica" panose="020B0604020202020204" pitchFamily="34" charset="0"/>
              </a:rPr>
              <a:pPr marL="0" marR="0" lvl="0" indent="0" algn="l" defTabSz="914400" rtl="0" eaLnBrk="1" fontAlgn="auto" latinLnBrk="0" hangingPunct="1">
                <a:lnSpc>
                  <a:spcPct val="100000"/>
                </a:lnSpc>
                <a:spcBef>
                  <a:spcPct val="0"/>
                </a:spcBef>
                <a:spcAft>
                  <a:spcPts val="0"/>
                </a:spcAft>
                <a:buClrTx/>
                <a:buSzTx/>
                <a:buFontTx/>
                <a:buNone/>
                <a:tabLst/>
                <a:defRPr/>
              </a:pPr>
              <a:t>26</a:t>
            </a:fld>
            <a:endParaRPr kumimoji="0" lang="en-US" altLang="en-US" sz="1800" b="0" i="0" u="none" strike="noStrike" kern="0" cap="none" spc="0" normalizeH="0" baseline="0" noProof="0" dirty="0">
              <a:ln>
                <a:noFill/>
              </a:ln>
              <a:solidFill>
                <a:srgbClr val="58585B"/>
              </a:solidFill>
              <a:effectLst/>
              <a:uLnTx/>
              <a:uFillTx/>
              <a:latin typeface="Helvetica" charset="0"/>
              <a:ea typeface="+mn-ea"/>
              <a:cs typeface="Helvetica" panose="020B0604020202020204" pitchFamily="34" charset="0"/>
            </a:endParaRPr>
          </a:p>
        </p:txBody>
      </p:sp>
      <p:pic>
        <p:nvPicPr>
          <p:cNvPr id="10" name="Picture 2" descr="Meredith Dodson">
            <a:extLst>
              <a:ext uri="{FF2B5EF4-FFF2-40B4-BE49-F238E27FC236}">
                <a16:creationId xmlns:a16="http://schemas.microsoft.com/office/drawing/2014/main" id="{90F59AC2-1025-4B35-9AAE-14BE3AD37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3135" y="-38393"/>
            <a:ext cx="1490865" cy="14908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D8A0F6-CC27-4846-9B77-A5EA3472B187}"/>
              </a:ext>
            </a:extLst>
          </p:cNvPr>
          <p:cNvSpPr txBox="1"/>
          <p:nvPr/>
        </p:nvSpPr>
        <p:spPr>
          <a:xfrm>
            <a:off x="6962774" y="1452472"/>
            <a:ext cx="2233411" cy="76944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Meredith Dodson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Director of U.S. Poverty Campaigns (</a:t>
            </a:r>
            <a:r>
              <a:rPr kumimoji="0" lang="en-US" sz="1100" b="0"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hlinkClick r:id="rId3"/>
              </a:rPr>
              <a:t>mdodson@results.org</a:t>
            </a:r>
            <a:r>
              <a:rPr kumimoji="0" lang="en-US" sz="1100" b="0"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 </a:t>
            </a:r>
          </a:p>
        </p:txBody>
      </p:sp>
      <p:sp>
        <p:nvSpPr>
          <p:cNvPr id="12" name="TextBox 11">
            <a:extLst>
              <a:ext uri="{FF2B5EF4-FFF2-40B4-BE49-F238E27FC236}">
                <a16:creationId xmlns:a16="http://schemas.microsoft.com/office/drawing/2014/main" id="{A7538E07-68FC-4969-AC8A-F0CD95C9A548}"/>
              </a:ext>
            </a:extLst>
          </p:cNvPr>
          <p:cNvSpPr txBox="1"/>
          <p:nvPr/>
        </p:nvSpPr>
        <p:spPr>
          <a:xfrm>
            <a:off x="240458" y="707039"/>
            <a:ext cx="8663083" cy="5002460"/>
          </a:xfrm>
          <a:prstGeom prst="rect">
            <a:avLst/>
          </a:prstGeom>
          <a:noFill/>
        </p:spPr>
        <p:txBody>
          <a:bodyPr wrap="square" rtlCol="0">
            <a:spAutoFit/>
          </a:bodyPr>
          <a:lstStyle/>
          <a:p>
            <a:pPr>
              <a:lnSpc>
                <a:spcPct val="114000"/>
              </a:lnSpc>
            </a:pPr>
            <a:r>
              <a:rPr lang="en-US" sz="1700" dirty="0">
                <a:solidFill>
                  <a:srgbClr val="58585B"/>
                </a:solidFill>
                <a:latin typeface="Helvetica" panose="020B0604020202020204" pitchFamily="34" charset="0"/>
                <a:cs typeface="Helvetica" panose="020B0604020202020204" pitchFamily="34" charset="0"/>
              </a:rPr>
              <a:t>GOAL: </a:t>
            </a:r>
            <a:r>
              <a:rPr lang="en-US" sz="1700" b="1" dirty="0">
                <a:solidFill>
                  <a:srgbClr val="58585B"/>
                </a:solidFill>
                <a:latin typeface="Helvetica" panose="020B0604020202020204" pitchFamily="34" charset="0"/>
                <a:cs typeface="Helvetica" panose="020B0604020202020204" pitchFamily="34" charset="0"/>
              </a:rPr>
              <a:t>Ensure</a:t>
            </a:r>
            <a:r>
              <a:rPr lang="x-none" sz="1700" b="1" dirty="0">
                <a:solidFill>
                  <a:srgbClr val="58585B"/>
                </a:solidFill>
                <a:latin typeface="Helvetica" panose="020B0604020202020204" pitchFamily="34" charset="0"/>
                <a:cs typeface="Helvetica" panose="020B0604020202020204" pitchFamily="34" charset="0"/>
              </a:rPr>
              <a:t> </a:t>
            </a:r>
            <a:r>
              <a:rPr lang="en-US" sz="1700" b="1" dirty="0">
                <a:solidFill>
                  <a:srgbClr val="58585B"/>
                </a:solidFill>
                <a:latin typeface="Helvetica" panose="020B0604020202020204" pitchFamily="34" charset="0"/>
                <a:cs typeface="Helvetica" panose="020B0604020202020204" pitchFamily="34" charset="0"/>
              </a:rPr>
              <a:t>the </a:t>
            </a:r>
            <a:r>
              <a:rPr lang="x-none" sz="1700" b="1" dirty="0">
                <a:solidFill>
                  <a:srgbClr val="58585B"/>
                </a:solidFill>
                <a:latin typeface="Helvetica" panose="020B0604020202020204" pitchFamily="34" charset="0"/>
                <a:cs typeface="Helvetica" panose="020B0604020202020204" pitchFamily="34" charset="0"/>
              </a:rPr>
              <a:t>new Congress (and political candidates) center</a:t>
            </a:r>
            <a:endParaRPr lang="en-US" sz="1700" b="1" dirty="0">
              <a:solidFill>
                <a:srgbClr val="58585B"/>
              </a:solidFill>
              <a:latin typeface="Helvetica" panose="020B0604020202020204" pitchFamily="34" charset="0"/>
              <a:cs typeface="Helvetica" panose="020B0604020202020204" pitchFamily="34" charset="0"/>
            </a:endParaRPr>
          </a:p>
          <a:p>
            <a:pPr>
              <a:lnSpc>
                <a:spcPct val="114000"/>
              </a:lnSpc>
            </a:pPr>
            <a:r>
              <a:rPr lang="en-US" sz="1700" b="1" dirty="0">
                <a:solidFill>
                  <a:srgbClr val="58585B"/>
                </a:solidFill>
                <a:latin typeface="Helvetica" panose="020B0604020202020204" pitchFamily="34" charset="0"/>
                <a:cs typeface="Helvetica" panose="020B0604020202020204" pitchFamily="34" charset="0"/>
              </a:rPr>
              <a:t>The </a:t>
            </a:r>
            <a:r>
              <a:rPr lang="x-none" sz="1700" b="1" dirty="0">
                <a:solidFill>
                  <a:srgbClr val="58585B"/>
                </a:solidFill>
                <a:latin typeface="Helvetica" panose="020B0604020202020204" pitchFamily="34" charset="0"/>
                <a:cs typeface="Helvetica" panose="020B0604020202020204" pitchFamily="34" charset="0"/>
              </a:rPr>
              <a:t>needs of low-income families, with a focus on communities</a:t>
            </a:r>
            <a:endParaRPr lang="en-US" sz="1700" b="1" dirty="0">
              <a:solidFill>
                <a:srgbClr val="58585B"/>
              </a:solidFill>
              <a:latin typeface="Helvetica" panose="020B0604020202020204" pitchFamily="34" charset="0"/>
              <a:cs typeface="Helvetica" panose="020B0604020202020204" pitchFamily="34" charset="0"/>
            </a:endParaRPr>
          </a:p>
          <a:p>
            <a:pPr>
              <a:lnSpc>
                <a:spcPct val="114000"/>
              </a:lnSpc>
            </a:pPr>
            <a:r>
              <a:rPr lang="en-US" sz="1700" b="1" dirty="0">
                <a:solidFill>
                  <a:srgbClr val="58585B"/>
                </a:solidFill>
                <a:latin typeface="Helvetica" panose="020B0604020202020204" pitchFamily="34" charset="0"/>
                <a:cs typeface="Helvetica" panose="020B0604020202020204" pitchFamily="34" charset="0"/>
              </a:rPr>
              <a:t>of </a:t>
            </a:r>
            <a:r>
              <a:rPr lang="x-none" sz="1700" b="1" dirty="0">
                <a:solidFill>
                  <a:srgbClr val="58585B"/>
                </a:solidFill>
                <a:latin typeface="Helvetica" panose="020B0604020202020204" pitchFamily="34" charset="0"/>
                <a:cs typeface="Helvetica" panose="020B0604020202020204" pitchFamily="34" charset="0"/>
              </a:rPr>
              <a:t>color, in economic policies</a:t>
            </a:r>
            <a:r>
              <a:rPr lang="en-US" sz="1700" b="1" dirty="0">
                <a:solidFill>
                  <a:srgbClr val="58585B"/>
                </a:solidFill>
                <a:latin typeface="Helvetica" panose="020B0604020202020204" pitchFamily="34" charset="0"/>
                <a:cs typeface="Helvetica" panose="020B0604020202020204" pitchFamily="34" charset="0"/>
              </a:rPr>
              <a:t> focused on creating opportunity </a:t>
            </a:r>
          </a:p>
          <a:p>
            <a:pPr>
              <a:lnSpc>
                <a:spcPct val="114000"/>
              </a:lnSpc>
              <a:spcAft>
                <a:spcPts val="600"/>
              </a:spcAft>
            </a:pPr>
            <a:r>
              <a:rPr lang="en-US" sz="1700" b="1" dirty="0">
                <a:solidFill>
                  <a:srgbClr val="58585B"/>
                </a:solidFill>
                <a:latin typeface="Helvetica" panose="020B0604020202020204" pitchFamily="34" charset="0"/>
                <a:cs typeface="Helvetica" panose="020B0604020202020204" pitchFamily="34" charset="0"/>
              </a:rPr>
              <a:t>and ending poverty.</a:t>
            </a:r>
          </a:p>
          <a:p>
            <a:pPr>
              <a:lnSpc>
                <a:spcPct val="114000"/>
              </a:lnSpc>
            </a:pPr>
            <a:r>
              <a:rPr lang="x-none" sz="1700" dirty="0">
                <a:solidFill>
                  <a:srgbClr val="58585B"/>
                </a:solidFill>
                <a:latin typeface="Helvetica" panose="020B0604020202020204" pitchFamily="34" charset="0"/>
                <a:cs typeface="Helvetica" panose="020B0604020202020204" pitchFamily="34" charset="0"/>
              </a:rPr>
              <a:t>Here are some of the policy ideas that you might raise in lobby </a:t>
            </a:r>
            <a:endParaRPr lang="en-US" sz="1700" dirty="0">
              <a:solidFill>
                <a:srgbClr val="58585B"/>
              </a:solidFill>
              <a:latin typeface="Helvetica" panose="020B0604020202020204" pitchFamily="34" charset="0"/>
              <a:cs typeface="Helvetica" panose="020B0604020202020204" pitchFamily="34" charset="0"/>
            </a:endParaRPr>
          </a:p>
          <a:p>
            <a:pPr>
              <a:lnSpc>
                <a:spcPct val="114000"/>
              </a:lnSpc>
              <a:spcAft>
                <a:spcPts val="600"/>
              </a:spcAft>
            </a:pPr>
            <a:r>
              <a:rPr lang="x-none" sz="1700" dirty="0">
                <a:solidFill>
                  <a:srgbClr val="58585B"/>
                </a:solidFill>
                <a:latin typeface="Helvetica" panose="020B0604020202020204" pitchFamily="34" charset="0"/>
                <a:cs typeface="Helvetica" panose="020B0604020202020204" pitchFamily="34" charset="0"/>
              </a:rPr>
              <a:t>meetings:</a:t>
            </a:r>
            <a:endParaRPr lang="en-US" sz="1700" dirty="0">
              <a:solidFill>
                <a:srgbClr val="58585B"/>
              </a:solidFill>
              <a:latin typeface="Helvetica" panose="020B0604020202020204" pitchFamily="34" charset="0"/>
              <a:cs typeface="Helvetica" panose="020B0604020202020204" pitchFamily="34" charset="0"/>
            </a:endParaRPr>
          </a:p>
          <a:p>
            <a:pPr marL="285750" lvl="0" indent="-285750">
              <a:lnSpc>
                <a:spcPct val="114000"/>
              </a:lnSpc>
              <a:spcAft>
                <a:spcPts val="600"/>
              </a:spcAft>
              <a:buFont typeface="Arial" panose="020B0604020202020204" pitchFamily="34" charset="0"/>
              <a:buChar char="•"/>
            </a:pPr>
            <a:r>
              <a:rPr lang="x-none" sz="1700" dirty="0">
                <a:solidFill>
                  <a:srgbClr val="58585B"/>
                </a:solidFill>
                <a:latin typeface="Helvetica" panose="020B0604020202020204" pitchFamily="34" charset="0"/>
                <a:cs typeface="Helvetica" panose="020B0604020202020204" pitchFamily="34" charset="0"/>
              </a:rPr>
              <a:t>Addressing wage stagnation by making robust expansions of the </a:t>
            </a:r>
            <a:r>
              <a:rPr lang="x-none" sz="1700" u="sng" dirty="0">
                <a:solidFill>
                  <a:srgbClr val="58585B"/>
                </a:solidFill>
                <a:latin typeface="Helvetica" panose="020B0604020202020204" pitchFamily="34" charset="0"/>
                <a:cs typeface="Helvetica" panose="020B0604020202020204" pitchFamily="34" charset="0"/>
                <a:hlinkClick r:id="rId4"/>
              </a:rPr>
              <a:t>Earned Income Tax Credit</a:t>
            </a:r>
            <a:r>
              <a:rPr lang="x-none" sz="1700" dirty="0">
                <a:solidFill>
                  <a:srgbClr val="58585B"/>
                </a:solidFill>
                <a:latin typeface="Helvetica" panose="020B0604020202020204" pitchFamily="34" charset="0"/>
                <a:cs typeface="Helvetica" panose="020B0604020202020204" pitchFamily="34" charset="0"/>
              </a:rPr>
              <a:t> and the </a:t>
            </a:r>
            <a:r>
              <a:rPr lang="x-none" sz="1700" u="sng" dirty="0">
                <a:solidFill>
                  <a:srgbClr val="58585B"/>
                </a:solidFill>
                <a:latin typeface="Helvetica" panose="020B0604020202020204" pitchFamily="34" charset="0"/>
                <a:cs typeface="Helvetica" panose="020B0604020202020204" pitchFamily="34" charset="0"/>
                <a:hlinkClick r:id="rId5"/>
              </a:rPr>
              <a:t>Child Tax Credit</a:t>
            </a:r>
            <a:r>
              <a:rPr lang="x-none" sz="1700" dirty="0">
                <a:solidFill>
                  <a:srgbClr val="58585B"/>
                </a:solidFill>
                <a:latin typeface="Helvetica" panose="020B0604020202020204" pitchFamily="34" charset="0"/>
                <a:cs typeface="Helvetica" panose="020B0604020202020204" pitchFamily="34" charset="0"/>
              </a:rPr>
              <a:t> for low-income families a key priority in tax legislation</a:t>
            </a:r>
            <a:endParaRPr lang="en-US" sz="1700" dirty="0">
              <a:solidFill>
                <a:srgbClr val="58585B"/>
              </a:solidFill>
              <a:latin typeface="Helvetica" panose="020B0604020202020204" pitchFamily="34" charset="0"/>
              <a:cs typeface="Helvetica" panose="020B0604020202020204" pitchFamily="34" charset="0"/>
            </a:endParaRPr>
          </a:p>
          <a:p>
            <a:pPr marL="285750" lvl="0" indent="-285750">
              <a:lnSpc>
                <a:spcPct val="114000"/>
              </a:lnSpc>
              <a:spcAft>
                <a:spcPts val="600"/>
              </a:spcAft>
              <a:buFont typeface="Arial" panose="020B0604020202020204" pitchFamily="34" charset="0"/>
              <a:buChar char="•"/>
            </a:pPr>
            <a:r>
              <a:rPr lang="x-none" sz="1700" dirty="0">
                <a:solidFill>
                  <a:srgbClr val="58585B"/>
                </a:solidFill>
                <a:latin typeface="Helvetica" panose="020B0604020202020204" pitchFamily="34" charset="0"/>
                <a:cs typeface="Helvetica" panose="020B0604020202020204" pitchFamily="34" charset="0"/>
              </a:rPr>
              <a:t>Using the tax code to support low-income renters (Renters Credit), perhaps along with other direct support to renters via housing choice vouchers (Section 8)</a:t>
            </a:r>
            <a:endParaRPr lang="en-US" sz="1700" dirty="0">
              <a:solidFill>
                <a:srgbClr val="58585B"/>
              </a:solidFill>
              <a:latin typeface="Helvetica" panose="020B0604020202020204" pitchFamily="34" charset="0"/>
              <a:cs typeface="Helvetica" panose="020B0604020202020204" pitchFamily="34" charset="0"/>
            </a:endParaRPr>
          </a:p>
          <a:p>
            <a:pPr marL="285750" lvl="0" indent="-285750">
              <a:lnSpc>
                <a:spcPct val="114000"/>
              </a:lnSpc>
              <a:spcAft>
                <a:spcPts val="600"/>
              </a:spcAft>
              <a:buFont typeface="Arial" panose="020B0604020202020204" pitchFamily="34" charset="0"/>
              <a:buChar char="•"/>
            </a:pPr>
            <a:r>
              <a:rPr lang="x-none" sz="1700" dirty="0">
                <a:solidFill>
                  <a:srgbClr val="58585B"/>
                </a:solidFill>
                <a:latin typeface="Helvetica" panose="020B0604020202020204" pitchFamily="34" charset="0"/>
                <a:cs typeface="Helvetica" panose="020B0604020202020204" pitchFamily="34" charset="0"/>
              </a:rPr>
              <a:t>Emergency stabilization funds to avoid evictions</a:t>
            </a:r>
            <a:endParaRPr lang="en-US" sz="1700" dirty="0">
              <a:solidFill>
                <a:srgbClr val="58585B"/>
              </a:solidFill>
              <a:latin typeface="Helvetica" panose="020B0604020202020204" pitchFamily="34" charset="0"/>
              <a:cs typeface="Helvetica" panose="020B0604020202020204" pitchFamily="34" charset="0"/>
            </a:endParaRPr>
          </a:p>
          <a:p>
            <a:pPr marL="285750" lvl="0" indent="-285750">
              <a:lnSpc>
                <a:spcPct val="114000"/>
              </a:lnSpc>
              <a:spcAft>
                <a:spcPts val="600"/>
              </a:spcAft>
              <a:buFont typeface="Arial" panose="020B0604020202020204" pitchFamily="34" charset="0"/>
              <a:buChar char="•"/>
            </a:pPr>
            <a:r>
              <a:rPr lang="x-none" sz="1700" dirty="0">
                <a:solidFill>
                  <a:srgbClr val="58585B"/>
                </a:solidFill>
                <a:latin typeface="Helvetica" panose="020B0604020202020204" pitchFamily="34" charset="0"/>
                <a:cs typeface="Helvetica" panose="020B0604020202020204" pitchFamily="34" charset="0"/>
              </a:rPr>
              <a:t>First-time homebuyer tax credits targeted to reduce the impacts of segregation and racial wealth inequality </a:t>
            </a:r>
            <a:endParaRPr lang="en-US" sz="1700" dirty="0">
              <a:solidFill>
                <a:srgbClr val="58585B"/>
              </a:solidFill>
              <a:latin typeface="Helvetica" panose="020B0604020202020204" pitchFamily="34" charset="0"/>
              <a:cs typeface="Helvetica" panose="020B0604020202020204" pitchFamily="34" charset="0"/>
            </a:endParaRPr>
          </a:p>
          <a:p>
            <a:pPr marL="285750" lvl="0" indent="-285750">
              <a:lnSpc>
                <a:spcPct val="114000"/>
              </a:lnSpc>
              <a:spcAft>
                <a:spcPts val="600"/>
              </a:spcAft>
              <a:buFont typeface="Arial" panose="020B0604020202020204" pitchFamily="34" charset="0"/>
              <a:buChar char="•"/>
            </a:pPr>
            <a:r>
              <a:rPr lang="x-none" sz="1700" dirty="0">
                <a:solidFill>
                  <a:srgbClr val="58585B"/>
                </a:solidFill>
                <a:latin typeface="Helvetica" panose="020B0604020202020204" pitchFamily="34" charset="0"/>
                <a:cs typeface="Helvetica" panose="020B0604020202020204" pitchFamily="34" charset="0"/>
              </a:rPr>
              <a:t>Addressing other barriers to affordable housing including credit scores, application fees, and discrimination against those using housing assistance </a:t>
            </a:r>
            <a:endParaRPr lang="en-US" sz="1700" dirty="0">
              <a:solidFill>
                <a:srgbClr val="58585B"/>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24674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25" y="209892"/>
            <a:ext cx="8262949" cy="819150"/>
          </a:xfrm>
        </p:spPr>
        <p:txBody>
          <a:bodyPr>
            <a:noAutofit/>
          </a:bodyPr>
          <a:lstStyle/>
          <a:p>
            <a:pPr>
              <a:spcBef>
                <a:spcPts val="600"/>
              </a:spcBef>
              <a:spcAft>
                <a:spcPts val="1200"/>
              </a:spcAft>
            </a:pPr>
            <a:r>
              <a:rPr lang="en-US" altLang="en-US" sz="3200" b="1" dirty="0">
                <a:solidFill>
                  <a:srgbClr val="C00000"/>
                </a:solidFill>
                <a:latin typeface="Helvetica" panose="020B0604020202020204" pitchFamily="34" charset="0"/>
                <a:cs typeface="Helvetica" panose="020B0604020202020204" pitchFamily="34" charset="0"/>
              </a:rPr>
              <a:t>2019 Preview: Learn More on our </a:t>
            </a:r>
            <a:br>
              <a:rPr lang="en-US" altLang="en-US" sz="3200" b="1" dirty="0">
                <a:solidFill>
                  <a:srgbClr val="C00000"/>
                </a:solidFill>
                <a:latin typeface="Helvetica" panose="020B0604020202020204" pitchFamily="34" charset="0"/>
                <a:cs typeface="Helvetica" panose="020B0604020202020204" pitchFamily="34" charset="0"/>
              </a:rPr>
            </a:br>
            <a:r>
              <a:rPr lang="en-US" altLang="en-US" sz="3200" b="1" dirty="0">
                <a:solidFill>
                  <a:srgbClr val="C00000"/>
                </a:solidFill>
                <a:latin typeface="Helvetica" panose="020B0604020202020204" pitchFamily="34" charset="0"/>
                <a:cs typeface="Helvetica" panose="020B0604020202020204" pitchFamily="34" charset="0"/>
              </a:rPr>
              <a:t>Upcoming Webinars</a:t>
            </a:r>
          </a:p>
        </p:txBody>
      </p:sp>
      <p:sp>
        <p:nvSpPr>
          <p:cNvPr id="3" name="TextBox 2"/>
          <p:cNvSpPr txBox="1"/>
          <p:nvPr/>
        </p:nvSpPr>
        <p:spPr>
          <a:xfrm>
            <a:off x="3448050" y="6705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9" name="Slide Number Placeholder 6">
            <a:extLst>
              <a:ext uri="{FF2B5EF4-FFF2-40B4-BE49-F238E27FC236}">
                <a16:creationId xmlns:a16="http://schemas.microsoft.com/office/drawing/2014/main" id="{35AC0327-FFEF-4797-9AB3-6D86DA86285F}"/>
              </a:ext>
            </a:extLst>
          </p:cNvPr>
          <p:cNvSpPr txBox="1">
            <a:spLocks/>
          </p:cNvSpPr>
          <p:nvPr/>
        </p:nvSpPr>
        <p:spPr bwMode="auto">
          <a:xfrm>
            <a:off x="85724" y="67360"/>
            <a:ext cx="504826"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0C2F3EF4-838E-4AE3-99FF-7D32A336DC45}" type="slidenum">
              <a:rPr kumimoji="0" lang="en-US" altLang="en-US" sz="1800" b="0" i="0" u="none" strike="noStrike" kern="0" cap="none" spc="0" normalizeH="0" baseline="0" noProof="0" smtClean="0">
                <a:ln>
                  <a:noFill/>
                </a:ln>
                <a:solidFill>
                  <a:srgbClr val="58585B"/>
                </a:solidFill>
                <a:effectLst/>
                <a:uLnTx/>
                <a:uFillTx/>
                <a:latin typeface="Helvetica" charset="0"/>
                <a:ea typeface="+mn-ea"/>
                <a:cs typeface="Helvetica" panose="020B0604020202020204" pitchFamily="34" charset="0"/>
              </a:rPr>
              <a:pPr marL="0" marR="0" lvl="0" indent="0" algn="l" defTabSz="914400" rtl="0" eaLnBrk="1" fontAlgn="auto" latinLnBrk="0" hangingPunct="1">
                <a:lnSpc>
                  <a:spcPct val="100000"/>
                </a:lnSpc>
                <a:spcBef>
                  <a:spcPct val="0"/>
                </a:spcBef>
                <a:spcAft>
                  <a:spcPts val="0"/>
                </a:spcAft>
                <a:buClrTx/>
                <a:buSzTx/>
                <a:buFontTx/>
                <a:buNone/>
                <a:tabLst/>
                <a:defRPr/>
              </a:pPr>
              <a:t>27</a:t>
            </a:fld>
            <a:endParaRPr kumimoji="0" lang="en-US" altLang="en-US" sz="1800" b="0" i="0" u="none" strike="noStrike" kern="0" cap="none" spc="0" normalizeH="0" baseline="0" noProof="0" dirty="0">
              <a:ln>
                <a:noFill/>
              </a:ln>
              <a:solidFill>
                <a:srgbClr val="58585B"/>
              </a:solidFill>
              <a:effectLst/>
              <a:uLnTx/>
              <a:uFillTx/>
              <a:latin typeface="Helvetica"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A7538E07-68FC-4969-AC8A-F0CD95C9A548}"/>
              </a:ext>
            </a:extLst>
          </p:cNvPr>
          <p:cNvSpPr txBox="1"/>
          <p:nvPr/>
        </p:nvSpPr>
        <p:spPr>
          <a:xfrm>
            <a:off x="338137" y="1288074"/>
            <a:ext cx="8663083" cy="3478132"/>
          </a:xfrm>
          <a:prstGeom prst="rect">
            <a:avLst/>
          </a:prstGeom>
          <a:noFill/>
        </p:spPr>
        <p:txBody>
          <a:bodyPr wrap="square" rtlCol="0">
            <a:spAutoFit/>
          </a:bodyPr>
          <a:lstStyle/>
          <a:p>
            <a:pPr>
              <a:lnSpc>
                <a:spcPct val="114000"/>
              </a:lnSpc>
              <a:spcAft>
                <a:spcPts val="600"/>
              </a:spcAft>
            </a:pPr>
            <a:r>
              <a:rPr lang="en-US" sz="2600" dirty="0">
                <a:solidFill>
                  <a:srgbClr val="58585B"/>
                </a:solidFill>
                <a:latin typeface="Helvetica" panose="020B0604020202020204" pitchFamily="34" charset="0"/>
                <a:cs typeface="Helvetica" panose="020B0604020202020204" pitchFamily="34" charset="0"/>
              </a:rPr>
              <a:t>Join one of our webinar discussions to learn more about and weigh in on RESULTS’ 2019 U.S. Poverty Campaigns strategies.  </a:t>
            </a:r>
          </a:p>
          <a:p>
            <a:pPr marL="342900" indent="-342900">
              <a:lnSpc>
                <a:spcPct val="114000"/>
              </a:lnSpc>
              <a:spcAft>
                <a:spcPts val="600"/>
              </a:spcAft>
              <a:buFont typeface="Arial" panose="020B0604020202020204" pitchFamily="34" charset="0"/>
              <a:buChar char="•"/>
            </a:pPr>
            <a:r>
              <a:rPr lang="en-US" sz="2600" dirty="0">
                <a:solidFill>
                  <a:srgbClr val="58585B"/>
                </a:solidFill>
                <a:latin typeface="Helvetica" panose="020B0604020202020204" pitchFamily="34" charset="0"/>
                <a:cs typeface="Helvetica" panose="020B0604020202020204" pitchFamily="34" charset="0"/>
              </a:rPr>
              <a:t>Thursday, December 13 at 7:30 pm ET</a:t>
            </a:r>
          </a:p>
          <a:p>
            <a:pPr marL="342900" indent="-342900">
              <a:lnSpc>
                <a:spcPct val="114000"/>
              </a:lnSpc>
              <a:spcAft>
                <a:spcPts val="600"/>
              </a:spcAft>
              <a:buFont typeface="Arial" panose="020B0604020202020204" pitchFamily="34" charset="0"/>
              <a:buChar char="•"/>
            </a:pPr>
            <a:r>
              <a:rPr lang="en-US" sz="2600" dirty="0">
                <a:solidFill>
                  <a:srgbClr val="58585B"/>
                </a:solidFill>
                <a:latin typeface="Helvetica" panose="020B0604020202020204" pitchFamily="34" charset="0"/>
                <a:cs typeface="Helvetica" panose="020B0604020202020204" pitchFamily="34" charset="0"/>
              </a:rPr>
              <a:t>Monday, December 17 at 2:30 pm ET</a:t>
            </a:r>
          </a:p>
          <a:p>
            <a:pPr>
              <a:lnSpc>
                <a:spcPct val="114000"/>
              </a:lnSpc>
              <a:spcAft>
                <a:spcPts val="600"/>
              </a:spcAft>
            </a:pPr>
            <a:r>
              <a:rPr lang="en-US" sz="2600" dirty="0">
                <a:solidFill>
                  <a:srgbClr val="58585B"/>
                </a:solidFill>
                <a:latin typeface="Helvetica" panose="020B0604020202020204" pitchFamily="34" charset="0"/>
                <a:cs typeface="Helvetica" panose="020B0604020202020204" pitchFamily="34" charset="0"/>
              </a:rPr>
              <a:t>To participate, join at </a:t>
            </a:r>
            <a:r>
              <a:rPr lang="en-US" sz="2600" u="sng" dirty="0">
                <a:solidFill>
                  <a:srgbClr val="58585B"/>
                </a:solidFill>
                <a:latin typeface="Helvetica" panose="020B0604020202020204" pitchFamily="34" charset="0"/>
                <a:cs typeface="Helvetica" panose="020B0604020202020204" pitchFamily="34" charset="0"/>
                <a:hlinkClick r:id="rId2"/>
              </a:rPr>
              <a:t>https://results.zoom.us/j/584823247</a:t>
            </a:r>
            <a:r>
              <a:rPr lang="en-US" sz="2600" dirty="0">
                <a:solidFill>
                  <a:srgbClr val="58585B"/>
                </a:solidFill>
                <a:latin typeface="Helvetica" panose="020B0604020202020204" pitchFamily="34" charset="0"/>
                <a:cs typeface="Helvetica" panose="020B0604020202020204" pitchFamily="34" charset="0"/>
              </a:rPr>
              <a:t> or dial (929) 436-2866, Meeting ID: 584823247.</a:t>
            </a:r>
            <a:endParaRPr kumimoji="0" lang="en-US" sz="2600" b="0" i="0" u="none" strike="noStrike" kern="1200" cap="none" spc="0" normalizeH="0" baseline="0" noProof="0" dirty="0">
              <a:ln>
                <a:noFill/>
              </a:ln>
              <a:solidFill>
                <a:srgbClr val="58585B"/>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16175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12" y="166027"/>
            <a:ext cx="8382213" cy="819150"/>
          </a:xfrm>
        </p:spPr>
        <p:txBody>
          <a:bodyPr>
            <a:noAutofit/>
          </a:bodyPr>
          <a:lstStyle/>
          <a:p>
            <a:pPr>
              <a:spcBef>
                <a:spcPts val="600"/>
              </a:spcBef>
              <a:spcAft>
                <a:spcPts val="1200"/>
              </a:spcAft>
            </a:pPr>
            <a:r>
              <a:rPr lang="en-US" altLang="en-US" sz="2800" b="1" dirty="0">
                <a:solidFill>
                  <a:srgbClr val="C00000"/>
                </a:solidFill>
                <a:latin typeface="Helvetica" panose="020B0604020202020204" pitchFamily="34" charset="0"/>
                <a:cs typeface="Helvetica" panose="020B0604020202020204" pitchFamily="34" charset="0"/>
              </a:rPr>
              <a:t>Monthly Action: Get Meetings with New Members of Congress</a:t>
            </a: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3" name="TextBox 2"/>
          <p:cNvSpPr txBox="1"/>
          <p:nvPr/>
        </p:nvSpPr>
        <p:spPr>
          <a:xfrm>
            <a:off x="3448050" y="6705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9" name="Slide Number Placeholder 6">
            <a:extLst>
              <a:ext uri="{FF2B5EF4-FFF2-40B4-BE49-F238E27FC236}">
                <a16:creationId xmlns:a16="http://schemas.microsoft.com/office/drawing/2014/main" id="{35AC0327-FFEF-4797-9AB3-6D86DA86285F}"/>
              </a:ext>
            </a:extLst>
          </p:cNvPr>
          <p:cNvSpPr txBox="1">
            <a:spLocks/>
          </p:cNvSpPr>
          <p:nvPr/>
        </p:nvSpPr>
        <p:spPr bwMode="auto">
          <a:xfrm>
            <a:off x="85724" y="67360"/>
            <a:ext cx="473568"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0C2F3EF4-838E-4AE3-99FF-7D32A336DC45}" type="slidenum">
              <a:rPr kumimoji="0" lang="en-US" altLang="en-US" sz="1800" b="0" i="0" u="none" strike="noStrike" kern="0" cap="none" spc="0" normalizeH="0" baseline="0" noProof="0" smtClean="0">
                <a:ln>
                  <a:noFill/>
                </a:ln>
                <a:solidFill>
                  <a:srgbClr val="58585B"/>
                </a:solidFill>
                <a:effectLst/>
                <a:uLnTx/>
                <a:uFillTx/>
                <a:latin typeface="Helvetica" charset="0"/>
                <a:ea typeface="+mn-ea"/>
                <a:cs typeface="Helvetica" panose="020B0604020202020204" pitchFamily="34" charset="0"/>
              </a:rPr>
              <a:pPr marL="0" marR="0" lvl="0" indent="0" algn="l" defTabSz="914400" rtl="0" eaLnBrk="1" fontAlgn="auto" latinLnBrk="0" hangingPunct="1">
                <a:lnSpc>
                  <a:spcPct val="100000"/>
                </a:lnSpc>
                <a:spcBef>
                  <a:spcPct val="0"/>
                </a:spcBef>
                <a:spcAft>
                  <a:spcPts val="0"/>
                </a:spcAft>
                <a:buClrTx/>
                <a:buSzTx/>
                <a:buFontTx/>
                <a:buNone/>
                <a:tabLst/>
                <a:defRPr/>
              </a:pPr>
              <a:t>28</a:t>
            </a:fld>
            <a:endParaRPr kumimoji="0" lang="en-US" altLang="en-US" sz="1800" b="0" i="0" u="none" strike="noStrike" kern="0" cap="none" spc="0" normalizeH="0" baseline="0" noProof="0" dirty="0">
              <a:ln>
                <a:noFill/>
              </a:ln>
              <a:solidFill>
                <a:srgbClr val="58585B"/>
              </a:solidFill>
              <a:effectLst/>
              <a:uLnTx/>
              <a:uFillTx/>
              <a:latin typeface="Helvetica" charset="0"/>
              <a:ea typeface="+mn-ea"/>
              <a:cs typeface="Helvetica" panose="020B0604020202020204" pitchFamily="34" charset="0"/>
            </a:endParaRPr>
          </a:p>
        </p:txBody>
      </p:sp>
      <p:pic>
        <p:nvPicPr>
          <p:cNvPr id="12" name="Picture 2" descr="https://assets.bwbx.io/images/users/iqjWHBFdfxIU/i1ZtBnklKYw0/v1/-1x-1.png">
            <a:hlinkClick r:id="rId3"/>
            <a:extLst>
              <a:ext uri="{FF2B5EF4-FFF2-40B4-BE49-F238E27FC236}">
                <a16:creationId xmlns:a16="http://schemas.microsoft.com/office/drawing/2014/main" id="{D206C442-DD39-40B3-805C-5349D5E21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92" y="985177"/>
            <a:ext cx="8085901" cy="444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614993F-ABC6-418B-8206-8C5B7B861B3E}"/>
              </a:ext>
            </a:extLst>
          </p:cNvPr>
          <p:cNvSpPr/>
          <p:nvPr/>
        </p:nvSpPr>
        <p:spPr>
          <a:xfrm>
            <a:off x="1" y="5487781"/>
            <a:ext cx="9124612" cy="352532"/>
          </a:xfrm>
          <a:prstGeom prst="rect">
            <a:avLst/>
          </a:prstGeom>
        </p:spPr>
        <p:txBody>
          <a:bodyPr wrap="square">
            <a:spAutoFit/>
          </a:bodyPr>
          <a:lstStyle/>
          <a:p>
            <a:pPr marR="0" lvl="0" algn="ctr">
              <a:lnSpc>
                <a:spcPct val="115000"/>
              </a:lnSpc>
              <a:spcBef>
                <a:spcPts val="0"/>
              </a:spcBef>
              <a:spcAft>
                <a:spcPts val="600"/>
              </a:spcAft>
            </a:pPr>
            <a:r>
              <a:rPr lang="en-US" sz="1600" b="1" i="1" dirty="0">
                <a:solidFill>
                  <a:srgbClr val="58585B"/>
                </a:solidFill>
                <a:latin typeface="Helvetica" panose="020B0604020202020204" pitchFamily="34" charset="0"/>
                <a:ea typeface="Calibri" panose="020F0502020204030204" pitchFamily="34" charset="0"/>
              </a:rPr>
              <a:t>And invite new people – lobby meetings are a great way to get new advocates inspired!</a:t>
            </a:r>
            <a:endParaRPr lang="en-US" sz="1600" b="1" i="1" dirty="0">
              <a:solidFill>
                <a:srgbClr val="58585B"/>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0032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11" y="295960"/>
            <a:ext cx="8267913" cy="523190"/>
          </a:xfrm>
        </p:spPr>
        <p:txBody>
          <a:bodyPr>
            <a:noAutofit/>
          </a:bodyPr>
          <a:lstStyle/>
          <a:p>
            <a:pPr>
              <a:spcBef>
                <a:spcPts val="600"/>
              </a:spcBef>
              <a:spcAft>
                <a:spcPts val="1200"/>
              </a:spcAft>
            </a:pPr>
            <a:r>
              <a:rPr lang="en-US" altLang="en-US" sz="2800" b="1" dirty="0">
                <a:solidFill>
                  <a:srgbClr val="C00000"/>
                </a:solidFill>
                <a:latin typeface="Helvetica" panose="020B0604020202020204" pitchFamily="34" charset="0"/>
                <a:cs typeface="Helvetica" panose="020B0604020202020204" pitchFamily="34" charset="0"/>
              </a:rPr>
              <a:t>Grassroots Shares</a:t>
            </a: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3" name="TextBox 2"/>
          <p:cNvSpPr txBox="1"/>
          <p:nvPr/>
        </p:nvSpPr>
        <p:spPr>
          <a:xfrm>
            <a:off x="3448050" y="6705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5" name="TextBox 4"/>
          <p:cNvSpPr txBox="1"/>
          <p:nvPr/>
        </p:nvSpPr>
        <p:spPr>
          <a:xfrm>
            <a:off x="4875637" y="3740492"/>
            <a:ext cx="3734962" cy="1260345"/>
          </a:xfrm>
          <a:prstGeom prst="rect">
            <a:avLst/>
          </a:prstGeom>
          <a:noFill/>
        </p:spPr>
        <p:txBody>
          <a:bodyPr wrap="square" rtlCol="0">
            <a:spAutoFit/>
          </a:bodyPr>
          <a:lstStyle/>
          <a:p>
            <a:pPr marR="0" lvl="0" algn="ctr" defTabSz="457200" rtl="0" eaLnBrk="1" fontAlgn="auto" latinLnBrk="0" hangingPunct="1">
              <a:lnSpc>
                <a:spcPct val="114000"/>
              </a:lnSpc>
              <a:spcBef>
                <a:spcPts val="0"/>
              </a:spcBef>
              <a:spcAft>
                <a:spcPts val="600"/>
              </a:spcAft>
              <a:buClrTx/>
              <a:buSzTx/>
              <a:tabLst/>
              <a:defRPr/>
            </a:pPr>
            <a:r>
              <a:rPr kumimoji="0" lang="en-US" sz="1700" b="1"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Betsy Skipp </a:t>
            </a:r>
            <a:r>
              <a:rPr kumimoji="0" lang="en-US" sz="1700" b="0"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of RESULTS Miami (third from left) with fellow volunteers and Rep. Ileana Ros-Lehtinen (R-FL-27)</a:t>
            </a:r>
          </a:p>
        </p:txBody>
      </p:sp>
      <p:sp>
        <p:nvSpPr>
          <p:cNvPr id="9" name="Slide Number Placeholder 6">
            <a:extLst>
              <a:ext uri="{FF2B5EF4-FFF2-40B4-BE49-F238E27FC236}">
                <a16:creationId xmlns:a16="http://schemas.microsoft.com/office/drawing/2014/main" id="{35AC0327-FFEF-4797-9AB3-6D86DA86285F}"/>
              </a:ext>
            </a:extLst>
          </p:cNvPr>
          <p:cNvSpPr txBox="1">
            <a:spLocks/>
          </p:cNvSpPr>
          <p:nvPr/>
        </p:nvSpPr>
        <p:spPr bwMode="auto">
          <a:xfrm>
            <a:off x="85724" y="67360"/>
            <a:ext cx="380788"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0C2F3EF4-838E-4AE3-99FF-7D32A336DC45}" type="slidenum">
              <a:rPr kumimoji="0" lang="en-US" altLang="en-US" sz="1800" b="0" i="0" u="none" strike="noStrike" kern="0" cap="none" spc="0" normalizeH="0" baseline="0" noProof="0" smtClean="0">
                <a:ln>
                  <a:noFill/>
                </a:ln>
                <a:solidFill>
                  <a:srgbClr val="58585B"/>
                </a:solidFill>
                <a:effectLst/>
                <a:uLnTx/>
                <a:uFillTx/>
                <a:latin typeface="Helvetica" charset="0"/>
                <a:ea typeface="+mn-ea"/>
                <a:cs typeface="Helvetica" panose="020B0604020202020204" pitchFamily="34" charset="0"/>
              </a:rPr>
              <a:pPr marL="0" marR="0" lvl="0" indent="0" algn="l" defTabSz="914400" rtl="0" eaLnBrk="1" fontAlgn="auto" latinLnBrk="0" hangingPunct="1">
                <a:lnSpc>
                  <a:spcPct val="100000"/>
                </a:lnSpc>
                <a:spcBef>
                  <a:spcPct val="0"/>
                </a:spcBef>
                <a:spcAft>
                  <a:spcPts val="0"/>
                </a:spcAft>
                <a:buClrTx/>
                <a:buSzTx/>
                <a:buFontTx/>
                <a:buNone/>
                <a:tabLst/>
                <a:defRPr/>
              </a:pPr>
              <a:t>29</a:t>
            </a:fld>
            <a:endParaRPr kumimoji="0" lang="en-US" altLang="en-US" sz="1800" b="0" i="0" u="none" strike="noStrike" kern="0" cap="none" spc="0" normalizeH="0" baseline="0" noProof="0" dirty="0">
              <a:ln>
                <a:noFill/>
              </a:ln>
              <a:solidFill>
                <a:srgbClr val="58585B"/>
              </a:solidFill>
              <a:effectLst/>
              <a:uLnTx/>
              <a:uFillTx/>
              <a:latin typeface="Helvetica" charset="0"/>
              <a:ea typeface="+mn-ea"/>
              <a:cs typeface="Helvetica" panose="020B0604020202020204" pitchFamily="34" charset="0"/>
            </a:endParaRPr>
          </a:p>
        </p:txBody>
      </p:sp>
      <p:pic>
        <p:nvPicPr>
          <p:cNvPr id="6" name="Picture 5">
            <a:extLst>
              <a:ext uri="{FF2B5EF4-FFF2-40B4-BE49-F238E27FC236}">
                <a16:creationId xmlns:a16="http://schemas.microsoft.com/office/drawing/2014/main" id="{728DD7B1-39C0-40E0-A473-078F16B782A1}"/>
              </a:ext>
            </a:extLst>
          </p:cNvPr>
          <p:cNvPicPr>
            <a:picLocks noChangeAspect="1"/>
          </p:cNvPicPr>
          <p:nvPr/>
        </p:nvPicPr>
        <p:blipFill>
          <a:blip r:embed="rId2"/>
          <a:stretch>
            <a:fillRect/>
          </a:stretch>
        </p:blipFill>
        <p:spPr>
          <a:xfrm>
            <a:off x="4875637" y="1242736"/>
            <a:ext cx="3734962" cy="2497756"/>
          </a:xfrm>
          <a:prstGeom prst="rect">
            <a:avLst/>
          </a:prstGeom>
        </p:spPr>
      </p:pic>
      <p:pic>
        <p:nvPicPr>
          <p:cNvPr id="12" name="Picture 11">
            <a:extLst>
              <a:ext uri="{FF2B5EF4-FFF2-40B4-BE49-F238E27FC236}">
                <a16:creationId xmlns:a16="http://schemas.microsoft.com/office/drawing/2014/main" id="{5F7A0A59-7598-4377-9BB0-CC2B17558ADA}"/>
              </a:ext>
            </a:extLst>
          </p:cNvPr>
          <p:cNvPicPr>
            <a:picLocks noChangeAspect="1"/>
          </p:cNvPicPr>
          <p:nvPr/>
        </p:nvPicPr>
        <p:blipFill>
          <a:blip r:embed="rId3"/>
          <a:stretch>
            <a:fillRect/>
          </a:stretch>
        </p:blipFill>
        <p:spPr>
          <a:xfrm>
            <a:off x="629815" y="1242737"/>
            <a:ext cx="3064996" cy="3253064"/>
          </a:xfrm>
          <a:prstGeom prst="rect">
            <a:avLst/>
          </a:prstGeom>
        </p:spPr>
      </p:pic>
      <p:sp>
        <p:nvSpPr>
          <p:cNvPr id="13" name="TextBox 12">
            <a:extLst>
              <a:ext uri="{FF2B5EF4-FFF2-40B4-BE49-F238E27FC236}">
                <a16:creationId xmlns:a16="http://schemas.microsoft.com/office/drawing/2014/main" id="{0B3DE82D-BD6C-44AF-A314-6729D9E4AD5A}"/>
              </a:ext>
            </a:extLst>
          </p:cNvPr>
          <p:cNvSpPr txBox="1"/>
          <p:nvPr/>
        </p:nvSpPr>
        <p:spPr>
          <a:xfrm>
            <a:off x="294832" y="4486824"/>
            <a:ext cx="3734962" cy="1260345"/>
          </a:xfrm>
          <a:prstGeom prst="rect">
            <a:avLst/>
          </a:prstGeom>
          <a:noFill/>
        </p:spPr>
        <p:txBody>
          <a:bodyPr wrap="square" rtlCol="0">
            <a:spAutoFit/>
          </a:bodyPr>
          <a:lstStyle/>
          <a:p>
            <a:pPr marR="0" lvl="0" algn="ctr" defTabSz="457200" rtl="0" eaLnBrk="1" fontAlgn="auto" latinLnBrk="0" hangingPunct="1">
              <a:lnSpc>
                <a:spcPct val="114000"/>
              </a:lnSpc>
              <a:spcBef>
                <a:spcPts val="0"/>
              </a:spcBef>
              <a:spcAft>
                <a:spcPts val="600"/>
              </a:spcAft>
              <a:buClrTx/>
              <a:buSzTx/>
              <a:tabLst/>
              <a:defRPr/>
            </a:pPr>
            <a:r>
              <a:rPr kumimoji="0" lang="en-US" sz="1700" b="1"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Kathleen Duncan </a:t>
            </a:r>
            <a:r>
              <a:rPr kumimoji="0" lang="en-US" sz="1700" b="0"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of RESULTS Houston (far left) with fellow volunteers at the RESULTS International Conference</a:t>
            </a:r>
          </a:p>
        </p:txBody>
      </p:sp>
    </p:spTree>
    <p:extLst>
      <p:ext uri="{BB962C8B-B14F-4D97-AF65-F5344CB8AC3E}">
        <p14:creationId xmlns:p14="http://schemas.microsoft.com/office/powerpoint/2010/main" val="1740241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TextBox 2"/>
          <p:cNvSpPr txBox="1">
            <a:spLocks noChangeArrowheads="1"/>
          </p:cNvSpPr>
          <p:nvPr/>
        </p:nvSpPr>
        <p:spPr bwMode="auto">
          <a:xfrm>
            <a:off x="3448050" y="6705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58585B"/>
                </a:solidFill>
                <a:latin typeface="Helvetica" charset="0"/>
              </a:defRPr>
            </a:lvl1pPr>
            <a:lvl2pPr marL="742950" indent="-285750" eaLnBrk="0" hangingPunct="0">
              <a:spcBef>
                <a:spcPct val="20000"/>
              </a:spcBef>
              <a:buFont typeface="Courier New" pitchFamily="49" charset="0"/>
              <a:buChar char="o"/>
              <a:defRPr sz="2800">
                <a:solidFill>
                  <a:srgbClr val="58585B"/>
                </a:solidFill>
                <a:latin typeface="Helvetica" charset="0"/>
              </a:defRPr>
            </a:lvl2pPr>
            <a:lvl3pPr marL="1143000" indent="-228600" eaLnBrk="0" hangingPunct="0">
              <a:spcBef>
                <a:spcPct val="20000"/>
              </a:spcBef>
              <a:buFont typeface="Arial" pitchFamily="34" charset="0"/>
              <a:buChar char="•"/>
              <a:defRPr sz="2400">
                <a:solidFill>
                  <a:srgbClr val="58585B"/>
                </a:solidFill>
                <a:latin typeface="Helvetica" charset="0"/>
              </a:defRPr>
            </a:lvl3pPr>
            <a:lvl4pPr marL="1600200" indent="-228600" eaLnBrk="0" hangingPunct="0">
              <a:spcBef>
                <a:spcPct val="20000"/>
              </a:spcBef>
              <a:buFont typeface="Courier New" pitchFamily="49" charset="0"/>
              <a:buChar char="o"/>
              <a:defRPr sz="2000">
                <a:solidFill>
                  <a:srgbClr val="58585B"/>
                </a:solidFill>
                <a:latin typeface="Helvetica" charset="0"/>
              </a:defRPr>
            </a:lvl4pPr>
            <a:lvl5pPr marL="2057400" indent="-228600" eaLnBrk="0" hangingPunct="0">
              <a:spcBef>
                <a:spcPct val="20000"/>
              </a:spcBef>
              <a:buFont typeface="Arial" pitchFamily="34" charset="0"/>
              <a:buChar char="•"/>
              <a:defRPr sz="2000">
                <a:solidFill>
                  <a:schemeClr val="tx1"/>
                </a:solidFill>
                <a:latin typeface="Helvetica"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14" name="Slide Number Placeholder 6">
            <a:extLst>
              <a:ext uri="{FF2B5EF4-FFF2-40B4-BE49-F238E27FC236}">
                <a16:creationId xmlns:a16="http://schemas.microsoft.com/office/drawing/2014/main" id="{7A032150-FD0A-452E-8EB6-90336B763865}"/>
              </a:ext>
            </a:extLst>
          </p:cNvPr>
          <p:cNvSpPr txBox="1">
            <a:spLocks noGrp="1"/>
          </p:cNvSpPr>
          <p:nvPr>
            <p:ph type="sldNum" sz="quarter" idx="10"/>
          </p:nvPr>
        </p:nvSpPr>
        <p:spPr bwMode="auto">
          <a:xfrm>
            <a:off x="85724" y="67360"/>
            <a:ext cx="380788"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defTabSz="914400">
              <a:spcBef>
                <a:spcPct val="0"/>
              </a:spcBef>
              <a:buFontTx/>
              <a:buNone/>
              <a:defRPr/>
            </a:pPr>
            <a:fld id="{0C2F3EF4-838E-4AE3-99FF-7D32A336DC45}" type="slidenum">
              <a:rPr lang="en-US" altLang="en-US" sz="1800" kern="0" smtClean="0">
                <a:cs typeface="Helvetica" panose="020B0604020202020204" pitchFamily="34" charset="0"/>
              </a:rPr>
              <a:pPr defTabSz="914400">
                <a:spcBef>
                  <a:spcPct val="0"/>
                </a:spcBef>
                <a:buFontTx/>
                <a:buNone/>
                <a:defRPr/>
              </a:pPr>
              <a:t>3</a:t>
            </a:fld>
            <a:endParaRPr lang="en-US" altLang="en-US" sz="1800" kern="0" dirty="0">
              <a:cs typeface="Helvetica" panose="020B0604020202020204" pitchFamily="34" charset="0"/>
            </a:endParaRPr>
          </a:p>
        </p:txBody>
      </p:sp>
      <p:sp>
        <p:nvSpPr>
          <p:cNvPr id="6" name="Rectangle 4">
            <a:extLst>
              <a:ext uri="{FF2B5EF4-FFF2-40B4-BE49-F238E27FC236}">
                <a16:creationId xmlns:a16="http://schemas.microsoft.com/office/drawing/2014/main" id="{6B21BB3F-4EED-4F12-8418-49DCD54DE91F}"/>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2" name="TextBox 11">
            <a:extLst>
              <a:ext uri="{FF2B5EF4-FFF2-40B4-BE49-F238E27FC236}">
                <a16:creationId xmlns:a16="http://schemas.microsoft.com/office/drawing/2014/main" id="{376DB65A-6ED3-4F45-B24B-0501BFC3027F}"/>
              </a:ext>
            </a:extLst>
          </p:cNvPr>
          <p:cNvSpPr txBox="1"/>
          <p:nvPr/>
        </p:nvSpPr>
        <p:spPr>
          <a:xfrm>
            <a:off x="7816392" y="5770969"/>
            <a:ext cx="1327608" cy="276999"/>
          </a:xfrm>
          <a:prstGeom prst="rect">
            <a:avLst/>
          </a:prstGeom>
          <a:noFill/>
        </p:spPr>
        <p:txBody>
          <a:bodyPr wrap="none" rtlCol="0">
            <a:spAutoFit/>
          </a:bodyPr>
          <a:lstStyle/>
          <a:p>
            <a:r>
              <a:rPr lang="en-US" sz="1200" dirty="0">
                <a:solidFill>
                  <a:srgbClr val="58585B"/>
                </a:solidFill>
                <a:latin typeface="Helvetica" panose="020B0604020202020204" pitchFamily="34" charset="0"/>
                <a:cs typeface="Helvetica" panose="020B0604020202020204" pitchFamily="34" charset="0"/>
                <a:hlinkClick r:id="rId3"/>
              </a:rPr>
              <a:t>jlinn@results.org</a:t>
            </a:r>
            <a:endParaRPr lang="en-US" sz="1200" dirty="0">
              <a:solidFill>
                <a:srgbClr val="58585B"/>
              </a:solidFill>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4DAEC454-6441-4865-A08C-91D15246F061}"/>
              </a:ext>
            </a:extLst>
          </p:cNvPr>
          <p:cNvPicPr>
            <a:picLocks noChangeAspect="1"/>
          </p:cNvPicPr>
          <p:nvPr/>
        </p:nvPicPr>
        <p:blipFill>
          <a:blip r:embed="rId4"/>
          <a:stretch>
            <a:fillRect/>
          </a:stretch>
        </p:blipFill>
        <p:spPr>
          <a:xfrm>
            <a:off x="0" y="585407"/>
            <a:ext cx="9144000" cy="5715000"/>
          </a:xfrm>
          <a:prstGeom prst="rect">
            <a:avLst/>
          </a:prstGeom>
        </p:spPr>
      </p:pic>
      <p:pic>
        <p:nvPicPr>
          <p:cNvPr id="4" name="Picture 3">
            <a:extLst>
              <a:ext uri="{FF2B5EF4-FFF2-40B4-BE49-F238E27FC236}">
                <a16:creationId xmlns:a16="http://schemas.microsoft.com/office/drawing/2014/main" id="{5BD9874B-22BA-4F7C-A34B-D2DA9592D9FB}"/>
              </a:ext>
            </a:extLst>
          </p:cNvPr>
          <p:cNvPicPr>
            <a:picLocks noChangeAspect="1"/>
          </p:cNvPicPr>
          <p:nvPr/>
        </p:nvPicPr>
        <p:blipFill>
          <a:blip r:embed="rId5"/>
          <a:stretch>
            <a:fillRect/>
          </a:stretch>
        </p:blipFill>
        <p:spPr>
          <a:xfrm>
            <a:off x="-1" y="585407"/>
            <a:ext cx="9144000" cy="5210175"/>
          </a:xfrm>
          <a:prstGeom prst="rect">
            <a:avLst/>
          </a:prstGeom>
        </p:spPr>
      </p:pic>
      <p:pic>
        <p:nvPicPr>
          <p:cNvPr id="10" name="Picture 9">
            <a:extLst>
              <a:ext uri="{FF2B5EF4-FFF2-40B4-BE49-F238E27FC236}">
                <a16:creationId xmlns:a16="http://schemas.microsoft.com/office/drawing/2014/main" id="{8768C1D3-2687-4A85-A465-F58E046FE9C1}"/>
              </a:ext>
            </a:extLst>
          </p:cNvPr>
          <p:cNvPicPr>
            <a:picLocks noChangeAspect="1"/>
          </p:cNvPicPr>
          <p:nvPr/>
        </p:nvPicPr>
        <p:blipFill>
          <a:blip r:embed="rId6"/>
          <a:stretch>
            <a:fillRect/>
          </a:stretch>
        </p:blipFill>
        <p:spPr>
          <a:xfrm>
            <a:off x="1797843" y="1216604"/>
            <a:ext cx="5681662" cy="4258669"/>
          </a:xfrm>
          <a:prstGeom prst="rect">
            <a:avLst/>
          </a:prstGeom>
        </p:spPr>
      </p:pic>
      <p:sp>
        <p:nvSpPr>
          <p:cNvPr id="16" name="Arrow: Up 15">
            <a:extLst>
              <a:ext uri="{FF2B5EF4-FFF2-40B4-BE49-F238E27FC236}">
                <a16:creationId xmlns:a16="http://schemas.microsoft.com/office/drawing/2014/main" id="{F877A5FD-A3E1-412F-A415-08A52FACBE99}"/>
              </a:ext>
            </a:extLst>
          </p:cNvPr>
          <p:cNvSpPr/>
          <p:nvPr/>
        </p:nvSpPr>
        <p:spPr>
          <a:xfrm rot="14335952">
            <a:off x="5910028" y="4701829"/>
            <a:ext cx="543804" cy="146860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93523C7-072F-416F-9006-525839121BD0}"/>
              </a:ext>
            </a:extLst>
          </p:cNvPr>
          <p:cNvSpPr txBox="1"/>
          <p:nvPr/>
        </p:nvSpPr>
        <p:spPr>
          <a:xfrm rot="19759594">
            <a:off x="5658448" y="5209048"/>
            <a:ext cx="1305599"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1. Click here</a:t>
            </a:r>
          </a:p>
        </p:txBody>
      </p:sp>
      <p:sp>
        <p:nvSpPr>
          <p:cNvPr id="17" name="Title 1">
            <a:extLst>
              <a:ext uri="{FF2B5EF4-FFF2-40B4-BE49-F238E27FC236}">
                <a16:creationId xmlns:a16="http://schemas.microsoft.com/office/drawing/2014/main" id="{EBBB5470-DE0F-4E60-9E58-67DE5A4097CD}"/>
              </a:ext>
            </a:extLst>
          </p:cNvPr>
          <p:cNvSpPr txBox="1">
            <a:spLocks/>
          </p:cNvSpPr>
          <p:nvPr/>
        </p:nvSpPr>
        <p:spPr>
          <a:xfrm>
            <a:off x="-1" y="63332"/>
            <a:ext cx="9144001" cy="451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AF1F2C"/>
                </a:solidFill>
                <a:effectLst/>
                <a:uLnTx/>
                <a:uFillTx/>
                <a:latin typeface="Helvetica"/>
                <a:ea typeface="+mj-ea"/>
                <a:cs typeface="Helvetica"/>
              </a:rPr>
              <a:t>How to Chat on Zoom</a:t>
            </a:r>
          </a:p>
        </p:txBody>
      </p:sp>
    </p:spTree>
    <p:extLst>
      <p:ext uri="{BB962C8B-B14F-4D97-AF65-F5344CB8AC3E}">
        <p14:creationId xmlns:p14="http://schemas.microsoft.com/office/powerpoint/2010/main" val="803565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11" y="295960"/>
            <a:ext cx="8267913" cy="523190"/>
          </a:xfrm>
        </p:spPr>
        <p:txBody>
          <a:bodyPr>
            <a:noAutofit/>
          </a:bodyPr>
          <a:lstStyle/>
          <a:p>
            <a:pPr>
              <a:spcBef>
                <a:spcPts val="600"/>
              </a:spcBef>
              <a:spcAft>
                <a:spcPts val="1200"/>
              </a:spcAft>
            </a:pPr>
            <a:r>
              <a:rPr lang="en-US" altLang="en-US" sz="2800" b="1" dirty="0">
                <a:solidFill>
                  <a:srgbClr val="C00000"/>
                </a:solidFill>
                <a:latin typeface="Helvetica" panose="020B0604020202020204" pitchFamily="34" charset="0"/>
                <a:cs typeface="Helvetica" panose="020B0604020202020204" pitchFamily="34" charset="0"/>
              </a:rPr>
              <a:t>Webinar Notes</a:t>
            </a: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3" name="TextBox 2"/>
          <p:cNvSpPr txBox="1"/>
          <p:nvPr/>
        </p:nvSpPr>
        <p:spPr>
          <a:xfrm>
            <a:off x="3448050" y="6705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9" name="Slide Number Placeholder 6">
            <a:extLst>
              <a:ext uri="{FF2B5EF4-FFF2-40B4-BE49-F238E27FC236}">
                <a16:creationId xmlns:a16="http://schemas.microsoft.com/office/drawing/2014/main" id="{35AC0327-FFEF-4797-9AB3-6D86DA86285F}"/>
              </a:ext>
            </a:extLst>
          </p:cNvPr>
          <p:cNvSpPr txBox="1">
            <a:spLocks/>
          </p:cNvSpPr>
          <p:nvPr/>
        </p:nvSpPr>
        <p:spPr bwMode="auto">
          <a:xfrm>
            <a:off x="85724" y="67360"/>
            <a:ext cx="542926"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0C2F3EF4-838E-4AE3-99FF-7D32A336DC45}" type="slidenum">
              <a:rPr kumimoji="0" lang="en-US" altLang="en-US" sz="1800" b="0" i="0" u="none" strike="noStrike" kern="0" cap="none" spc="0" normalizeH="0" baseline="0" noProof="0" smtClean="0">
                <a:ln>
                  <a:noFill/>
                </a:ln>
                <a:solidFill>
                  <a:srgbClr val="58585B"/>
                </a:solidFill>
                <a:effectLst/>
                <a:uLnTx/>
                <a:uFillTx/>
                <a:latin typeface="Helvetica" charset="0"/>
                <a:ea typeface="+mn-ea"/>
                <a:cs typeface="Helvetica" panose="020B0604020202020204" pitchFamily="34" charset="0"/>
              </a:rPr>
              <a:pPr marL="0" marR="0" lvl="0" indent="0" algn="l" defTabSz="914400" rtl="0" eaLnBrk="1" fontAlgn="auto" latinLnBrk="0" hangingPunct="1">
                <a:lnSpc>
                  <a:spcPct val="100000"/>
                </a:lnSpc>
                <a:spcBef>
                  <a:spcPct val="0"/>
                </a:spcBef>
                <a:spcAft>
                  <a:spcPts val="0"/>
                </a:spcAft>
                <a:buClrTx/>
                <a:buSzTx/>
                <a:buFontTx/>
                <a:buNone/>
                <a:tabLst/>
                <a:defRPr/>
              </a:pPr>
              <a:t>30</a:t>
            </a:fld>
            <a:endParaRPr kumimoji="0" lang="en-US" altLang="en-US" sz="1800" b="0" i="0" u="none" strike="noStrike" kern="0" cap="none" spc="0" normalizeH="0" baseline="0" noProof="0" dirty="0">
              <a:ln>
                <a:noFill/>
              </a:ln>
              <a:solidFill>
                <a:srgbClr val="58585B"/>
              </a:solidFill>
              <a:effectLst/>
              <a:uLnTx/>
              <a:uFillTx/>
              <a:latin typeface="Helvetica" charset="0"/>
              <a:ea typeface="+mn-ea"/>
              <a:cs typeface="Helvetica" panose="020B0604020202020204" pitchFamily="34" charset="0"/>
            </a:endParaRPr>
          </a:p>
        </p:txBody>
      </p:sp>
      <p:sp>
        <p:nvSpPr>
          <p:cNvPr id="13" name="TextBox 12">
            <a:extLst>
              <a:ext uri="{FF2B5EF4-FFF2-40B4-BE49-F238E27FC236}">
                <a16:creationId xmlns:a16="http://schemas.microsoft.com/office/drawing/2014/main" id="{0B3DE82D-BD6C-44AF-A314-6729D9E4AD5A}"/>
              </a:ext>
            </a:extLst>
          </p:cNvPr>
          <p:cNvSpPr txBox="1"/>
          <p:nvPr/>
        </p:nvSpPr>
        <p:spPr>
          <a:xfrm>
            <a:off x="342678" y="1042057"/>
            <a:ext cx="8458643" cy="3539687"/>
          </a:xfrm>
          <a:prstGeom prst="rect">
            <a:avLst/>
          </a:prstGeom>
          <a:noFill/>
        </p:spPr>
        <p:txBody>
          <a:bodyPr wrap="square" rtlCol="0">
            <a:spAutoFit/>
          </a:bodyPr>
          <a:lstStyle/>
          <a:p>
            <a:pPr>
              <a:lnSpc>
                <a:spcPct val="114000"/>
              </a:lnSpc>
              <a:spcAft>
                <a:spcPts val="600"/>
              </a:spcAft>
              <a:defRPr/>
            </a:pPr>
            <a:r>
              <a:rPr kumimoji="0" lang="en-US" sz="1700" b="1" i="0" u="none" strike="noStrike" kern="1200" cap="none" spc="0" normalizeH="0" baseline="0" noProof="0" dirty="0">
                <a:ln>
                  <a:noFill/>
                </a:ln>
                <a:solidFill>
                  <a:srgbClr val="58585B"/>
                </a:solidFill>
                <a:effectLst/>
                <a:uLnTx/>
                <a:uFillTx/>
                <a:latin typeface="Arial" panose="020B0604020202020204" pitchFamily="34" charset="0"/>
                <a:cs typeface="Arial" panose="020B0604020202020204" pitchFamily="34" charset="0"/>
              </a:rPr>
              <a:t>Share from Kathleen Duncan: </a:t>
            </a:r>
            <a:r>
              <a:rPr lang="en-US" dirty="0">
                <a:solidFill>
                  <a:srgbClr val="58585B"/>
                </a:solidFill>
                <a:latin typeface="Arial" panose="020B0604020202020204" pitchFamily="34" charset="0"/>
                <a:cs typeface="Arial" panose="020B0604020202020204" pitchFamily="34" charset="0"/>
              </a:rPr>
              <a:t>Houston has three new House representatives, cooperating with the Houston Global group we are pursuing December meetings with them. I took Sylvia Garcia, as a group we strategized I should contact the campaign office. There were staff still working at the campaign headquarters who suggested I contact her state legislative office in Austin, the state capitol. After hearing me state the purpose of RESULTS - creating the political will to end hunger and the worst aspects of poverty - the state staffer remarked " ..... Bless You" I was told the new Rep would be bringing her Texas state Chief of Staff with her to Wash D.C. in fact they were both in D.C. for new member training.  I was given the email address of the Chief of Staff. The staffer on the phone said if any problems to contact him and gave his email address. </a:t>
            </a:r>
          </a:p>
        </p:txBody>
      </p:sp>
    </p:spTree>
    <p:extLst>
      <p:ext uri="{BB962C8B-B14F-4D97-AF65-F5344CB8AC3E}">
        <p14:creationId xmlns:p14="http://schemas.microsoft.com/office/powerpoint/2010/main" val="626624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31</a:t>
            </a:fld>
            <a:endParaRPr lang="en-US" altLang="en-US" sz="1800" dirty="0"/>
          </a:p>
        </p:txBody>
      </p:sp>
      <p:sp>
        <p:nvSpPr>
          <p:cNvPr id="10" name="Rectangle 4">
            <a:extLst>
              <a:ext uri="{FF2B5EF4-FFF2-40B4-BE49-F238E27FC236}">
                <a16:creationId xmlns:a16="http://schemas.microsoft.com/office/drawing/2014/main" id="{E1C4B3FD-AEBF-4381-A82A-72029D9E8EB3}"/>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4" name="Rectangle 13">
            <a:extLst>
              <a:ext uri="{FF2B5EF4-FFF2-40B4-BE49-F238E27FC236}">
                <a16:creationId xmlns:a16="http://schemas.microsoft.com/office/drawing/2014/main" id="{D23D727A-989A-4036-8BCE-84C10B521950}"/>
              </a:ext>
            </a:extLst>
          </p:cNvPr>
          <p:cNvSpPr/>
          <p:nvPr/>
        </p:nvSpPr>
        <p:spPr>
          <a:xfrm>
            <a:off x="312738" y="775340"/>
            <a:ext cx="8532811" cy="4762714"/>
          </a:xfrm>
          <a:prstGeom prst="rect">
            <a:avLst/>
          </a:prstGeom>
        </p:spPr>
        <p:txBody>
          <a:bodyPr wrap="square">
            <a:spAutoFit/>
          </a:bodyPr>
          <a:lstStyle/>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Post-Election Action: </a:t>
            </a:r>
            <a:r>
              <a:rPr lang="en-US" dirty="0">
                <a:solidFill>
                  <a:srgbClr val="58585B"/>
                </a:solidFill>
                <a:latin typeface="Helvetica" panose="020B0604020202020204" pitchFamily="34" charset="0"/>
                <a:cs typeface="Helvetica" panose="020B0604020202020204" pitchFamily="34" charset="0"/>
                <a:hlinkClick r:id="rId2"/>
              </a:rPr>
              <a:t>https://www.results.org/take_action/2018_post_election_u.s._poverty_action</a:t>
            </a:r>
            <a:r>
              <a:rPr lang="en-US" dirty="0">
                <a:solidFill>
                  <a:srgbClr val="58585B"/>
                </a:solidFill>
                <a:latin typeface="Helvetica" panose="020B0604020202020204" pitchFamily="34" charset="0"/>
                <a:cs typeface="Helvetica" panose="020B0604020202020204" pitchFamily="34" charset="0"/>
              </a:rPr>
              <a:t>  </a:t>
            </a:r>
          </a:p>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Lobby Meeting Request Letter:</a:t>
            </a:r>
          </a:p>
          <a:p>
            <a:pPr marL="285750" indent="-285750">
              <a:lnSpc>
                <a:spcPct val="114000"/>
              </a:lnSpc>
              <a:spcAft>
                <a:spcPts val="1200"/>
              </a:spcAft>
              <a:buFont typeface="Arial" panose="020B0604020202020204" pitchFamily="34" charset="0"/>
              <a:buChar char="•"/>
            </a:pPr>
            <a:r>
              <a:rPr lang="en-US" dirty="0">
                <a:solidFill>
                  <a:srgbClr val="58585B"/>
                </a:solidFill>
                <a:latin typeface="Helvetica" panose="020B0604020202020204" pitchFamily="34" charset="0"/>
                <a:cs typeface="Helvetica" panose="020B0604020202020204" pitchFamily="34" charset="0"/>
              </a:rPr>
              <a:t>Online version: </a:t>
            </a:r>
            <a:r>
              <a:rPr lang="en-US" dirty="0">
                <a:solidFill>
                  <a:srgbClr val="58585B"/>
                </a:solidFill>
                <a:latin typeface="Helvetica" panose="020B0604020202020204" pitchFamily="34" charset="0"/>
                <a:cs typeface="Helvetica" panose="020B0604020202020204" pitchFamily="34" charset="0"/>
                <a:hlinkClick r:id="rId3"/>
              </a:rPr>
              <a:t>http://www.results.org/take-action/action-center?vvsrc=%2fcampaigns%2f54043%2frespond</a:t>
            </a:r>
            <a:r>
              <a:rPr lang="en-US" dirty="0">
                <a:solidFill>
                  <a:srgbClr val="58585B"/>
                </a:solidFill>
                <a:latin typeface="Helvetica" panose="020B0604020202020204" pitchFamily="34" charset="0"/>
                <a:cs typeface="Helvetica" panose="020B0604020202020204" pitchFamily="34" charset="0"/>
              </a:rPr>
              <a:t> </a:t>
            </a:r>
          </a:p>
          <a:p>
            <a:pPr marL="285750" indent="-285750">
              <a:lnSpc>
                <a:spcPct val="114000"/>
              </a:lnSpc>
              <a:spcAft>
                <a:spcPts val="1200"/>
              </a:spcAft>
              <a:buFont typeface="Arial" panose="020B0604020202020204" pitchFamily="34" charset="0"/>
              <a:buChar char="•"/>
            </a:pPr>
            <a:r>
              <a:rPr lang="en-US" dirty="0">
                <a:solidFill>
                  <a:srgbClr val="58585B"/>
                </a:solidFill>
                <a:latin typeface="Helvetica" panose="020B0604020202020204" pitchFamily="34" charset="0"/>
                <a:cs typeface="Helvetica" panose="020B0604020202020204" pitchFamily="34" charset="0"/>
              </a:rPr>
              <a:t>Word version: </a:t>
            </a:r>
            <a:r>
              <a:rPr lang="en-US" dirty="0">
                <a:solidFill>
                  <a:srgbClr val="58585B"/>
                </a:solidFill>
                <a:latin typeface="Helvetica" panose="020B0604020202020204" pitchFamily="34" charset="0"/>
                <a:cs typeface="Helvetica" panose="020B0604020202020204" pitchFamily="34" charset="0"/>
                <a:hlinkClick r:id="rId4"/>
              </a:rPr>
              <a:t>http://www.results.org/uploads/files/2018_RESULTS_U.S._Poverty_Lobby_Meeting_Request_(Post-Election).doc</a:t>
            </a:r>
            <a:r>
              <a:rPr lang="en-US" dirty="0">
                <a:solidFill>
                  <a:srgbClr val="58585B"/>
                </a:solidFill>
                <a:latin typeface="Helvetica" panose="020B0604020202020204" pitchFamily="34" charset="0"/>
                <a:cs typeface="Helvetica" panose="020B0604020202020204" pitchFamily="34" charset="0"/>
              </a:rPr>
              <a:t> </a:t>
            </a:r>
          </a:p>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RESULTS Staff:</a:t>
            </a:r>
          </a:p>
          <a:p>
            <a:pPr marL="342900" indent="-342900">
              <a:lnSpc>
                <a:spcPct val="114000"/>
              </a:lnSpc>
              <a:spcAft>
                <a:spcPts val="1200"/>
              </a:spcAft>
              <a:buFont typeface="Arial" panose="020B0604020202020204" pitchFamily="34" charset="0"/>
              <a:buChar char="•"/>
            </a:pPr>
            <a:r>
              <a:rPr lang="en-US" dirty="0">
                <a:solidFill>
                  <a:srgbClr val="58585B"/>
                </a:solidFill>
                <a:latin typeface="Helvetica" panose="020B0604020202020204" pitchFamily="34" charset="0"/>
                <a:cs typeface="Helvetica" panose="020B0604020202020204" pitchFamily="34" charset="0"/>
              </a:rPr>
              <a:t>Once you get a meeting scheduled, please contact Meredith Dodson (</a:t>
            </a:r>
            <a:r>
              <a:rPr lang="en-US" dirty="0">
                <a:solidFill>
                  <a:srgbClr val="58585B"/>
                </a:solidFill>
                <a:latin typeface="Helvetica" panose="020B0604020202020204" pitchFamily="34" charset="0"/>
                <a:cs typeface="Helvetica" panose="020B0604020202020204" pitchFamily="34" charset="0"/>
                <a:hlinkClick r:id="rId5"/>
              </a:rPr>
              <a:t>mdodson@results.org</a:t>
            </a:r>
            <a:r>
              <a:rPr lang="en-US" dirty="0">
                <a:solidFill>
                  <a:srgbClr val="58585B"/>
                </a:solidFill>
                <a:latin typeface="Helvetica" panose="020B0604020202020204" pitchFamily="34" charset="0"/>
                <a:cs typeface="Helvetica" panose="020B0604020202020204" pitchFamily="34" charset="0"/>
              </a:rPr>
              <a:t>) ASAP to set up a prep call to get you ready!</a:t>
            </a:r>
          </a:p>
          <a:p>
            <a:pPr>
              <a:lnSpc>
                <a:spcPct val="114000"/>
              </a:lnSpc>
              <a:spcAft>
                <a:spcPts val="1200"/>
              </a:spcAft>
            </a:pPr>
            <a:endParaRPr lang="en-US" sz="1700" i="1" dirty="0">
              <a:solidFill>
                <a:srgbClr val="58585B"/>
              </a:solidFill>
              <a:latin typeface="Helvetica" panose="020B0604020202020204" pitchFamily="34" charset="0"/>
              <a:cs typeface="Helvetica" panose="020B0604020202020204" pitchFamily="34" charset="0"/>
            </a:endParaRPr>
          </a:p>
        </p:txBody>
      </p:sp>
      <p:sp>
        <p:nvSpPr>
          <p:cNvPr id="15" name="Title 1">
            <a:extLst>
              <a:ext uri="{FF2B5EF4-FFF2-40B4-BE49-F238E27FC236}">
                <a16:creationId xmlns:a16="http://schemas.microsoft.com/office/drawing/2014/main" id="{F07F1275-3F3D-4588-B59D-4E64C9E8701C}"/>
              </a:ext>
            </a:extLst>
          </p:cNvPr>
          <p:cNvSpPr>
            <a:spLocks noGrp="1"/>
          </p:cNvSpPr>
          <p:nvPr>
            <p:ph type="title"/>
          </p:nvPr>
        </p:nvSpPr>
        <p:spPr>
          <a:xfrm>
            <a:off x="312738" y="123187"/>
            <a:ext cx="7211743" cy="550552"/>
          </a:xfrm>
        </p:spPr>
        <p:txBody>
          <a:bodyPr>
            <a:noAutofit/>
          </a:bodyPr>
          <a:lstStyle/>
          <a:p>
            <a:pPr algn="l">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a:solidFill>
                  <a:srgbClr val="C00000"/>
                </a:solidFill>
                <a:latin typeface="Helvetica" panose="020B0604020202020204" pitchFamily="34" charset="0"/>
                <a:ea typeface="ＭＳ Ｐゴシック" charset="0"/>
                <a:cs typeface="Helvetica" panose="020B0604020202020204" pitchFamily="34" charset="0"/>
              </a:rPr>
              <a:t>Election 2018 Action Resources</a:t>
            </a:r>
            <a:endParaRPr lang="en-US" sz="1600" dirty="0">
              <a:solidFill>
                <a:srgbClr val="58585B"/>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84850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32</a:t>
            </a:fld>
            <a:endParaRPr lang="en-US" altLang="en-US" sz="1800" dirty="0"/>
          </a:p>
        </p:txBody>
      </p:sp>
      <p:sp>
        <p:nvSpPr>
          <p:cNvPr id="10" name="Rectangle 4">
            <a:extLst>
              <a:ext uri="{FF2B5EF4-FFF2-40B4-BE49-F238E27FC236}">
                <a16:creationId xmlns:a16="http://schemas.microsoft.com/office/drawing/2014/main" id="{E1C4B3FD-AEBF-4381-A82A-72029D9E8EB3}"/>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4" name="Rectangle 13">
            <a:extLst>
              <a:ext uri="{FF2B5EF4-FFF2-40B4-BE49-F238E27FC236}">
                <a16:creationId xmlns:a16="http://schemas.microsoft.com/office/drawing/2014/main" id="{D23D727A-989A-4036-8BCE-84C10B521950}"/>
              </a:ext>
            </a:extLst>
          </p:cNvPr>
          <p:cNvSpPr/>
          <p:nvPr/>
        </p:nvSpPr>
        <p:spPr>
          <a:xfrm>
            <a:off x="263526" y="1101571"/>
            <a:ext cx="8863806" cy="5235729"/>
          </a:xfrm>
          <a:prstGeom prst="rect">
            <a:avLst/>
          </a:prstGeom>
        </p:spPr>
        <p:txBody>
          <a:bodyPr wrap="square">
            <a:spAutoFit/>
          </a:bodyPr>
          <a:lstStyle/>
          <a:p>
            <a:pPr marL="342900" lvl="2" indent="-342900">
              <a:lnSpc>
                <a:spcPct val="114000"/>
              </a:lnSpc>
              <a:spcAft>
                <a:spcPts val="600"/>
              </a:spcAft>
              <a:buFont typeface="Arial" panose="020B0604020202020204" pitchFamily="34" charset="0"/>
              <a:buChar char="•"/>
            </a:pPr>
            <a:r>
              <a:rPr lang="en-US" sz="2300" dirty="0">
                <a:solidFill>
                  <a:srgbClr val="58585B"/>
                </a:solidFill>
                <a:latin typeface="Helvetica" panose="020B0604020202020204" pitchFamily="34" charset="0"/>
                <a:cs typeface="Helvetica" panose="020B0604020202020204" pitchFamily="34" charset="0"/>
              </a:rPr>
              <a:t>Help others discover their inner advocate</a:t>
            </a:r>
          </a:p>
          <a:p>
            <a:pPr marL="342900" lvl="2" indent="-342900">
              <a:lnSpc>
                <a:spcPct val="114000"/>
              </a:lnSpc>
              <a:spcAft>
                <a:spcPts val="600"/>
              </a:spcAft>
              <a:buFont typeface="Arial" panose="020B0604020202020204" pitchFamily="34" charset="0"/>
              <a:buChar char="•"/>
            </a:pPr>
            <a:r>
              <a:rPr lang="en-US" sz="2300" dirty="0">
                <a:solidFill>
                  <a:srgbClr val="58585B"/>
                </a:solidFill>
                <a:latin typeface="Helvetica" panose="020B0604020202020204" pitchFamily="34" charset="0"/>
                <a:cs typeface="Helvetica" panose="020B0604020202020204" pitchFamily="34" charset="0"/>
              </a:rPr>
              <a:t>RESULTS volunteers know how to mobilize</a:t>
            </a:r>
          </a:p>
          <a:p>
            <a:pPr marL="342900" lvl="2" indent="-342900">
              <a:lnSpc>
                <a:spcPct val="114000"/>
              </a:lnSpc>
              <a:spcAft>
                <a:spcPts val="600"/>
              </a:spcAft>
              <a:buFont typeface="Arial" panose="020B0604020202020204" pitchFamily="34" charset="0"/>
              <a:buChar char="•"/>
            </a:pPr>
            <a:r>
              <a:rPr lang="en-US" sz="2300" dirty="0">
                <a:solidFill>
                  <a:srgbClr val="58585B"/>
                </a:solidFill>
                <a:latin typeface="Helvetica" panose="020B0604020202020204" pitchFamily="34" charset="0"/>
                <a:cs typeface="Helvetica" panose="020B0604020202020204" pitchFamily="34" charset="0"/>
              </a:rPr>
              <a:t>In 2018, U.S. poverty volunteers have:</a:t>
            </a:r>
          </a:p>
          <a:p>
            <a:pPr marL="800100" lvl="3" indent="-342900">
              <a:lnSpc>
                <a:spcPct val="114000"/>
              </a:lnSpc>
              <a:spcAft>
                <a:spcPts val="600"/>
              </a:spcAft>
              <a:buFont typeface="Arial" panose="020B0604020202020204" pitchFamily="34" charset="0"/>
              <a:buChar char="•"/>
            </a:pPr>
            <a:r>
              <a:rPr lang="en-US" sz="2300" dirty="0">
                <a:solidFill>
                  <a:srgbClr val="58585B"/>
                </a:solidFill>
                <a:latin typeface="Helvetica" panose="020B0604020202020204" pitchFamily="34" charset="0"/>
                <a:cs typeface="Helvetica" panose="020B0604020202020204" pitchFamily="34" charset="0"/>
              </a:rPr>
              <a:t>Done at least 56 outreach events (meetings, trainings, tabling, one-on-one conversations)</a:t>
            </a:r>
          </a:p>
          <a:p>
            <a:pPr marL="800100" lvl="3" indent="-342900">
              <a:lnSpc>
                <a:spcPct val="114000"/>
              </a:lnSpc>
              <a:spcAft>
                <a:spcPts val="600"/>
              </a:spcAft>
              <a:buFont typeface="Arial" panose="020B0604020202020204" pitchFamily="34" charset="0"/>
              <a:buChar char="•"/>
            </a:pPr>
            <a:r>
              <a:rPr lang="en-US" sz="2300" dirty="0">
                <a:solidFill>
                  <a:srgbClr val="58585B"/>
                </a:solidFill>
                <a:latin typeface="Helvetica" panose="020B0604020202020204" pitchFamily="34" charset="0"/>
                <a:cs typeface="Helvetica" panose="020B0604020202020204" pitchFamily="34" charset="0"/>
              </a:rPr>
              <a:t>Introduced RESULTS to over 1,000 people</a:t>
            </a:r>
          </a:p>
          <a:p>
            <a:pPr marL="342900" lvl="2" indent="-342900">
              <a:lnSpc>
                <a:spcPct val="114000"/>
              </a:lnSpc>
              <a:spcAft>
                <a:spcPts val="600"/>
              </a:spcAft>
              <a:buFont typeface="Arial" panose="020B0604020202020204" pitchFamily="34" charset="0"/>
              <a:buChar char="•"/>
            </a:pPr>
            <a:r>
              <a:rPr lang="en-US" sz="2300" dirty="0">
                <a:solidFill>
                  <a:srgbClr val="58585B"/>
                </a:solidFill>
                <a:latin typeface="Helvetica" panose="020B0604020202020204" pitchFamily="34" charset="0"/>
                <a:cs typeface="Helvetica" panose="020B0604020202020204" pitchFamily="34" charset="0"/>
              </a:rPr>
              <a:t>And let’s not forget fundraising</a:t>
            </a:r>
          </a:p>
          <a:p>
            <a:pPr marL="800100" lvl="3" indent="-342900">
              <a:lnSpc>
                <a:spcPct val="114000"/>
              </a:lnSpc>
              <a:spcAft>
                <a:spcPts val="600"/>
              </a:spcAft>
              <a:buFont typeface="Arial" panose="020B0604020202020204" pitchFamily="34" charset="0"/>
              <a:buChar char="•"/>
            </a:pPr>
            <a:r>
              <a:rPr lang="en-US" sz="2300" dirty="0">
                <a:solidFill>
                  <a:srgbClr val="58585B"/>
                </a:solidFill>
                <a:latin typeface="Helvetica" panose="020B0604020202020204" pitchFamily="34" charset="0"/>
                <a:cs typeface="Helvetica" panose="020B0604020202020204" pitchFamily="34" charset="0"/>
              </a:rPr>
              <a:t>100 RESULTS volunteers have fundraised for RESULTS, (10 in-person events, 3 Facebook fundraisers, our Spring FFC, November VTF)</a:t>
            </a:r>
          </a:p>
          <a:p>
            <a:pPr marL="800100" lvl="3" indent="-342900">
              <a:lnSpc>
                <a:spcPct val="114000"/>
              </a:lnSpc>
              <a:spcAft>
                <a:spcPts val="600"/>
              </a:spcAft>
              <a:buFont typeface="Arial" panose="020B0604020202020204" pitchFamily="34" charset="0"/>
              <a:buChar char="•"/>
            </a:pPr>
            <a:r>
              <a:rPr lang="en-US" sz="2300" dirty="0">
                <a:solidFill>
                  <a:srgbClr val="58585B"/>
                </a:solidFill>
                <a:latin typeface="Helvetica" panose="020B0604020202020204" pitchFamily="34" charset="0"/>
                <a:cs typeface="Helvetica" panose="020B0604020202020204" pitchFamily="34" charset="0"/>
              </a:rPr>
              <a:t>Raised $184,301 for RESULTS</a:t>
            </a:r>
            <a:endParaRPr lang="en-US" sz="2300" dirty="0"/>
          </a:p>
        </p:txBody>
      </p:sp>
      <p:sp>
        <p:nvSpPr>
          <p:cNvPr id="15" name="Title 1">
            <a:extLst>
              <a:ext uri="{FF2B5EF4-FFF2-40B4-BE49-F238E27FC236}">
                <a16:creationId xmlns:a16="http://schemas.microsoft.com/office/drawing/2014/main" id="{F07F1275-3F3D-4588-B59D-4E64C9E8701C}"/>
              </a:ext>
            </a:extLst>
          </p:cNvPr>
          <p:cNvSpPr>
            <a:spLocks noGrp="1"/>
          </p:cNvSpPr>
          <p:nvPr>
            <p:ph type="title"/>
          </p:nvPr>
        </p:nvSpPr>
        <p:spPr>
          <a:xfrm>
            <a:off x="561578" y="460454"/>
            <a:ext cx="6618511" cy="550552"/>
          </a:xfrm>
        </p:spPr>
        <p:txBody>
          <a:bodyPr>
            <a:noAutofit/>
          </a:bodyPr>
          <a:lstStyle/>
          <a:p>
            <a:pPr algn="l">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a:solidFill>
                  <a:srgbClr val="C00000"/>
                </a:solidFill>
                <a:latin typeface="Helvetica" panose="020B0604020202020204" pitchFamily="34" charset="0"/>
                <a:ea typeface="ＭＳ Ｐゴシック" charset="0"/>
                <a:cs typeface="Helvetica" panose="020B0604020202020204" pitchFamily="34" charset="0"/>
              </a:rPr>
              <a:t>Use Election Energy to Engage New People</a:t>
            </a:r>
            <a:br>
              <a:rPr lang="en-US" sz="2800" b="1" dirty="0">
                <a:solidFill>
                  <a:srgbClr val="C00000"/>
                </a:solidFill>
                <a:latin typeface="Helvetica" panose="020B0604020202020204" pitchFamily="34" charset="0"/>
                <a:ea typeface="ＭＳ Ｐゴシック" charset="0"/>
                <a:cs typeface="Helvetica" panose="020B0604020202020204" pitchFamily="34" charset="0"/>
              </a:rPr>
            </a:br>
            <a:endParaRPr lang="en-US" sz="1500" dirty="0">
              <a:latin typeface="Helvetica" panose="020B0604020202020204" pitchFamily="34" charset="0"/>
              <a:cs typeface="Helvetica" panose="020B0604020202020204" pitchFamily="34" charset="0"/>
            </a:endParaRPr>
          </a:p>
        </p:txBody>
      </p:sp>
      <p:pic>
        <p:nvPicPr>
          <p:cNvPr id="11" name="Picture 10">
            <a:extLst>
              <a:ext uri="{FF2B5EF4-FFF2-40B4-BE49-F238E27FC236}">
                <a16:creationId xmlns:a16="http://schemas.microsoft.com/office/drawing/2014/main" id="{BB9506EC-7E79-4256-A63E-E52EBFC5FBA8}"/>
              </a:ext>
            </a:extLst>
          </p:cNvPr>
          <p:cNvPicPr>
            <a:picLocks noChangeAspect="1"/>
          </p:cNvPicPr>
          <p:nvPr/>
        </p:nvPicPr>
        <p:blipFill>
          <a:blip r:embed="rId2"/>
          <a:stretch>
            <a:fillRect/>
          </a:stretch>
        </p:blipFill>
        <p:spPr>
          <a:xfrm>
            <a:off x="7428929" y="0"/>
            <a:ext cx="1715071" cy="1612999"/>
          </a:xfrm>
          <a:prstGeom prst="rect">
            <a:avLst/>
          </a:prstGeom>
        </p:spPr>
      </p:pic>
      <p:sp>
        <p:nvSpPr>
          <p:cNvPr id="12" name="TextBox 11">
            <a:extLst>
              <a:ext uri="{FF2B5EF4-FFF2-40B4-BE49-F238E27FC236}">
                <a16:creationId xmlns:a16="http://schemas.microsoft.com/office/drawing/2014/main" id="{8D1DD6DF-D2D1-4575-AB5B-9B43855F2C68}"/>
              </a:ext>
            </a:extLst>
          </p:cNvPr>
          <p:cNvSpPr txBox="1"/>
          <p:nvPr/>
        </p:nvSpPr>
        <p:spPr>
          <a:xfrm>
            <a:off x="7353301" y="1609944"/>
            <a:ext cx="1790699" cy="769441"/>
          </a:xfrm>
          <a:prstGeom prst="rect">
            <a:avLst/>
          </a:prstGeom>
          <a:noFill/>
        </p:spPr>
        <p:txBody>
          <a:bodyPr wrap="square" rtlCol="0">
            <a:spAutoFit/>
          </a:bodyPr>
          <a:lstStyle/>
          <a:p>
            <a:pPr algn="r"/>
            <a:r>
              <a:rPr lang="en-US" sz="1100" b="1" dirty="0">
                <a:solidFill>
                  <a:srgbClr val="58585B"/>
                </a:solidFill>
                <a:latin typeface="Helvetica" panose="020B0604020202020204" pitchFamily="34" charset="0"/>
                <a:cs typeface="Helvetica" panose="020B0604020202020204" pitchFamily="34" charset="0"/>
              </a:rPr>
              <a:t>Jos Linn</a:t>
            </a:r>
          </a:p>
          <a:p>
            <a:pPr algn="r"/>
            <a:r>
              <a:rPr lang="en-US" sz="1100" dirty="0">
                <a:solidFill>
                  <a:srgbClr val="58585B"/>
                </a:solidFill>
                <a:latin typeface="Helvetica" panose="020B0604020202020204" pitchFamily="34" charset="0"/>
                <a:cs typeface="Helvetica" panose="020B0604020202020204" pitchFamily="34" charset="0"/>
              </a:rPr>
              <a:t>Grassroots Manager for U.S. Poverty Campaigns (</a:t>
            </a:r>
            <a:r>
              <a:rPr lang="en-US" sz="1100" dirty="0">
                <a:solidFill>
                  <a:srgbClr val="58585B"/>
                </a:solidFill>
                <a:latin typeface="Helvetica" panose="020B0604020202020204" pitchFamily="34" charset="0"/>
                <a:cs typeface="Helvetica" panose="020B0604020202020204" pitchFamily="34" charset="0"/>
                <a:hlinkClick r:id="rId3"/>
              </a:rPr>
              <a:t>jlinn@results.org</a:t>
            </a:r>
            <a:r>
              <a:rPr lang="en-US" sz="1100" dirty="0">
                <a:solidFill>
                  <a:srgbClr val="58585B"/>
                </a:solidFill>
                <a:latin typeface="Helvetica" panose="020B0604020202020204" pitchFamily="34" charset="0"/>
                <a:cs typeface="Helvetica" panose="020B0604020202020204" pitchFamily="34" charset="0"/>
              </a:rPr>
              <a:t>) </a:t>
            </a:r>
          </a:p>
        </p:txBody>
      </p:sp>
    </p:spTree>
    <p:extLst>
      <p:ext uri="{BB962C8B-B14F-4D97-AF65-F5344CB8AC3E}">
        <p14:creationId xmlns:p14="http://schemas.microsoft.com/office/powerpoint/2010/main" val="378587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11" y="295960"/>
            <a:ext cx="8267913" cy="523190"/>
          </a:xfrm>
        </p:spPr>
        <p:txBody>
          <a:bodyPr>
            <a:noAutofit/>
          </a:bodyPr>
          <a:lstStyle/>
          <a:p>
            <a:pPr>
              <a:spcBef>
                <a:spcPts val="600"/>
              </a:spcBef>
              <a:spcAft>
                <a:spcPts val="1200"/>
              </a:spcAft>
            </a:pPr>
            <a:r>
              <a:rPr lang="en-US" altLang="en-US" sz="2800" b="1" dirty="0">
                <a:solidFill>
                  <a:srgbClr val="C00000"/>
                </a:solidFill>
                <a:latin typeface="Helvetica" panose="020B0604020202020204" pitchFamily="34" charset="0"/>
                <a:cs typeface="Helvetica" panose="020B0604020202020204" pitchFamily="34" charset="0"/>
              </a:rPr>
              <a:t>Volunteer Match Grassroots Share</a:t>
            </a: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3" name="TextBox 2"/>
          <p:cNvSpPr txBox="1"/>
          <p:nvPr/>
        </p:nvSpPr>
        <p:spPr>
          <a:xfrm>
            <a:off x="3448050" y="6705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9" name="Slide Number Placeholder 6">
            <a:extLst>
              <a:ext uri="{FF2B5EF4-FFF2-40B4-BE49-F238E27FC236}">
                <a16:creationId xmlns:a16="http://schemas.microsoft.com/office/drawing/2014/main" id="{35AC0327-FFEF-4797-9AB3-6D86DA86285F}"/>
              </a:ext>
            </a:extLst>
          </p:cNvPr>
          <p:cNvSpPr txBox="1">
            <a:spLocks/>
          </p:cNvSpPr>
          <p:nvPr/>
        </p:nvSpPr>
        <p:spPr bwMode="auto">
          <a:xfrm>
            <a:off x="85723" y="67360"/>
            <a:ext cx="514351"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0C2F3EF4-838E-4AE3-99FF-7D32A336DC45}" type="slidenum">
              <a:rPr kumimoji="0" lang="en-US" altLang="en-US" sz="1800" b="0" i="0" u="none" strike="noStrike" kern="0" cap="none" spc="0" normalizeH="0" baseline="0" noProof="0" smtClean="0">
                <a:ln>
                  <a:noFill/>
                </a:ln>
                <a:solidFill>
                  <a:srgbClr val="58585B"/>
                </a:solidFill>
                <a:effectLst/>
                <a:uLnTx/>
                <a:uFillTx/>
                <a:latin typeface="Helvetica" charset="0"/>
                <a:ea typeface="+mn-ea"/>
                <a:cs typeface="Helvetica" panose="020B0604020202020204" pitchFamily="34" charset="0"/>
              </a:rPr>
              <a:pPr marL="0" marR="0" lvl="0" indent="0" algn="l" defTabSz="914400" rtl="0" eaLnBrk="1" fontAlgn="auto" latinLnBrk="0" hangingPunct="1">
                <a:lnSpc>
                  <a:spcPct val="100000"/>
                </a:lnSpc>
                <a:spcBef>
                  <a:spcPct val="0"/>
                </a:spcBef>
                <a:spcAft>
                  <a:spcPts val="0"/>
                </a:spcAft>
                <a:buClrTx/>
                <a:buSzTx/>
                <a:buFontTx/>
                <a:buNone/>
                <a:tabLst/>
                <a:defRPr/>
              </a:pPr>
              <a:t>33</a:t>
            </a:fld>
            <a:endParaRPr kumimoji="0" lang="en-US" altLang="en-US" sz="1800" b="0" i="0" u="none" strike="noStrike" kern="0" cap="none" spc="0" normalizeH="0" baseline="0" noProof="0" dirty="0">
              <a:ln>
                <a:noFill/>
              </a:ln>
              <a:solidFill>
                <a:srgbClr val="58585B"/>
              </a:solidFill>
              <a:effectLst/>
              <a:uLnTx/>
              <a:uFillTx/>
              <a:latin typeface="Helvetica" charset="0"/>
              <a:ea typeface="+mn-ea"/>
              <a:cs typeface="Helvetica" panose="020B0604020202020204" pitchFamily="34" charset="0"/>
            </a:endParaRPr>
          </a:p>
        </p:txBody>
      </p:sp>
      <p:sp>
        <p:nvSpPr>
          <p:cNvPr id="13" name="TextBox 12">
            <a:extLst>
              <a:ext uri="{FF2B5EF4-FFF2-40B4-BE49-F238E27FC236}">
                <a16:creationId xmlns:a16="http://schemas.microsoft.com/office/drawing/2014/main" id="{0B3DE82D-BD6C-44AF-A314-6729D9E4AD5A}"/>
              </a:ext>
            </a:extLst>
          </p:cNvPr>
          <p:cNvSpPr txBox="1"/>
          <p:nvPr/>
        </p:nvSpPr>
        <p:spPr>
          <a:xfrm>
            <a:off x="4572000" y="5064716"/>
            <a:ext cx="4000500" cy="365678"/>
          </a:xfrm>
          <a:prstGeom prst="rect">
            <a:avLst/>
          </a:prstGeom>
          <a:noFill/>
        </p:spPr>
        <p:txBody>
          <a:bodyPr wrap="square" rtlCol="0">
            <a:spAutoFit/>
          </a:bodyPr>
          <a:lstStyle/>
          <a:p>
            <a:pPr marR="0" lvl="0" algn="ctr" defTabSz="457200" rtl="0" eaLnBrk="1" fontAlgn="auto" latinLnBrk="0" hangingPunct="1">
              <a:lnSpc>
                <a:spcPct val="114000"/>
              </a:lnSpc>
              <a:spcBef>
                <a:spcPts val="0"/>
              </a:spcBef>
              <a:spcAft>
                <a:spcPts val="600"/>
              </a:spcAft>
              <a:buClrTx/>
              <a:buSzTx/>
              <a:tabLst/>
              <a:defRPr/>
            </a:pPr>
            <a:r>
              <a:rPr kumimoji="0" lang="en-US" sz="1700" b="1"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Jana Julian </a:t>
            </a:r>
            <a:r>
              <a:rPr kumimoji="0" lang="en-US" sz="1700" b="0"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of RESULTS Honolulu</a:t>
            </a:r>
          </a:p>
        </p:txBody>
      </p:sp>
      <p:pic>
        <p:nvPicPr>
          <p:cNvPr id="2050" name="Picture 2" descr="Image may contain: Jana Julian, smiling, eyeglasses, selfie and closeup">
            <a:extLst>
              <a:ext uri="{FF2B5EF4-FFF2-40B4-BE49-F238E27FC236}">
                <a16:creationId xmlns:a16="http://schemas.microsoft.com/office/drawing/2014/main" id="{BF1D00B2-5EE4-4B61-A558-1C7F24C03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294" y="1093511"/>
            <a:ext cx="3971206" cy="39712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E314BF5-364E-4F3A-AD99-3A9A4F766863}"/>
              </a:ext>
            </a:extLst>
          </p:cNvPr>
          <p:cNvSpPr/>
          <p:nvPr/>
        </p:nvSpPr>
        <p:spPr>
          <a:xfrm>
            <a:off x="342898" y="819150"/>
            <a:ext cx="4000500" cy="4856073"/>
          </a:xfrm>
          <a:prstGeom prst="rect">
            <a:avLst/>
          </a:prstGeom>
        </p:spPr>
        <p:txBody>
          <a:bodyPr wrap="square">
            <a:spAutoFit/>
          </a:bodyPr>
          <a:lstStyle/>
          <a:p>
            <a:pPr marL="342900" lvl="2" indent="-342900">
              <a:lnSpc>
                <a:spcPct val="114000"/>
              </a:lnSpc>
              <a:spcAft>
                <a:spcPts val="600"/>
              </a:spcAft>
              <a:buFont typeface="Arial" panose="020B0604020202020204" pitchFamily="34" charset="0"/>
              <a:buChar char="•"/>
            </a:pPr>
            <a:r>
              <a:rPr lang="en-US" sz="2600" dirty="0">
                <a:solidFill>
                  <a:srgbClr val="58585B"/>
                </a:solidFill>
                <a:latin typeface="Helvetica" panose="020B0604020202020204" pitchFamily="34" charset="0"/>
                <a:cs typeface="Helvetica" panose="020B0604020202020204" pitchFamily="34" charset="0"/>
              </a:rPr>
              <a:t>VolunteerMatch campaign = success!</a:t>
            </a:r>
          </a:p>
          <a:p>
            <a:pPr marL="342900" lvl="2" indent="-342900">
              <a:lnSpc>
                <a:spcPct val="114000"/>
              </a:lnSpc>
              <a:spcAft>
                <a:spcPts val="600"/>
              </a:spcAft>
              <a:buFont typeface="Arial" panose="020B0604020202020204" pitchFamily="34" charset="0"/>
              <a:buChar char="•"/>
            </a:pPr>
            <a:r>
              <a:rPr lang="en-US" sz="2600" dirty="0">
                <a:solidFill>
                  <a:srgbClr val="58585B"/>
                </a:solidFill>
                <a:latin typeface="Helvetica" panose="020B0604020202020204" pitchFamily="34" charset="0"/>
                <a:cs typeface="Helvetica" panose="020B0604020202020204" pitchFamily="34" charset="0"/>
              </a:rPr>
              <a:t>Over 250 people from all over the country responded</a:t>
            </a:r>
          </a:p>
          <a:p>
            <a:pPr marL="342900" lvl="2" indent="-342900">
              <a:lnSpc>
                <a:spcPct val="114000"/>
              </a:lnSpc>
              <a:spcAft>
                <a:spcPts val="600"/>
              </a:spcAft>
              <a:buFont typeface="Arial" panose="020B0604020202020204" pitchFamily="34" charset="0"/>
              <a:buChar char="•"/>
            </a:pPr>
            <a:r>
              <a:rPr lang="en-US" sz="2600" dirty="0">
                <a:solidFill>
                  <a:srgbClr val="58585B"/>
                </a:solidFill>
                <a:latin typeface="Helvetica" panose="020B0604020202020204" pitchFamily="34" charset="0"/>
                <a:cs typeface="Helvetica" panose="020B0604020202020204" pitchFamily="34" charset="0"/>
              </a:rPr>
              <a:t>Record numbers signing up Orientation calls</a:t>
            </a:r>
          </a:p>
          <a:p>
            <a:pPr marL="342900" lvl="2" indent="-342900">
              <a:lnSpc>
                <a:spcPct val="114000"/>
              </a:lnSpc>
              <a:spcAft>
                <a:spcPts val="600"/>
              </a:spcAft>
              <a:buFont typeface="Arial" panose="020B0604020202020204" pitchFamily="34" charset="0"/>
              <a:buChar char="•"/>
            </a:pPr>
            <a:r>
              <a:rPr lang="en-US" sz="2600" dirty="0">
                <a:solidFill>
                  <a:srgbClr val="58585B"/>
                </a:solidFill>
                <a:latin typeface="Helvetica" panose="020B0604020202020204" pitchFamily="34" charset="0"/>
                <a:cs typeface="Helvetica" panose="020B0604020202020204" pitchFamily="34" charset="0"/>
              </a:rPr>
              <a:t>Be ready in case you hear from us!</a:t>
            </a:r>
            <a:endParaRPr lang="en-US" sz="2600" dirty="0"/>
          </a:p>
        </p:txBody>
      </p:sp>
    </p:spTree>
    <p:extLst>
      <p:ext uri="{BB962C8B-B14F-4D97-AF65-F5344CB8AC3E}">
        <p14:creationId xmlns:p14="http://schemas.microsoft.com/office/powerpoint/2010/main" val="2635692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34</a:t>
            </a:fld>
            <a:endParaRPr lang="en-US" altLang="en-US" sz="1800" dirty="0"/>
          </a:p>
        </p:txBody>
      </p:sp>
      <p:sp>
        <p:nvSpPr>
          <p:cNvPr id="10" name="Rectangle 4">
            <a:extLst>
              <a:ext uri="{FF2B5EF4-FFF2-40B4-BE49-F238E27FC236}">
                <a16:creationId xmlns:a16="http://schemas.microsoft.com/office/drawing/2014/main" id="{E1C4B3FD-AEBF-4381-A82A-72029D9E8EB3}"/>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5" name="Title 1">
            <a:extLst>
              <a:ext uri="{FF2B5EF4-FFF2-40B4-BE49-F238E27FC236}">
                <a16:creationId xmlns:a16="http://schemas.microsoft.com/office/drawing/2014/main" id="{F07F1275-3F3D-4588-B59D-4E64C9E8701C}"/>
              </a:ext>
            </a:extLst>
          </p:cNvPr>
          <p:cNvSpPr>
            <a:spLocks noGrp="1"/>
          </p:cNvSpPr>
          <p:nvPr>
            <p:ph type="title"/>
          </p:nvPr>
        </p:nvSpPr>
        <p:spPr>
          <a:xfrm>
            <a:off x="312738" y="287502"/>
            <a:ext cx="8469312" cy="550552"/>
          </a:xfrm>
        </p:spPr>
        <p:txBody>
          <a:bodyPr>
            <a:noAutofit/>
          </a:bodyPr>
          <a:lstStyle/>
          <a:p>
            <a:pPr>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b="1" dirty="0">
                <a:solidFill>
                  <a:srgbClr val="C00000"/>
                </a:solidFill>
                <a:latin typeface="Helvetica" panose="020B0604020202020204" pitchFamily="34" charset="0"/>
                <a:ea typeface="ＭＳ Ｐゴシック" charset="0"/>
                <a:cs typeface="Helvetica" panose="020B0604020202020204" pitchFamily="34" charset="0"/>
              </a:rPr>
              <a:t>Holiday Season Creates Opportunities</a:t>
            </a:r>
            <a:br>
              <a:rPr lang="en-US" sz="2800" b="1" dirty="0">
                <a:solidFill>
                  <a:srgbClr val="C00000"/>
                </a:solidFill>
                <a:latin typeface="Helvetica" panose="020B0604020202020204" pitchFamily="34" charset="0"/>
                <a:ea typeface="ＭＳ Ｐゴシック" charset="0"/>
                <a:cs typeface="Helvetica" panose="020B0604020202020204" pitchFamily="34" charset="0"/>
              </a:rPr>
            </a:br>
            <a:endParaRPr lang="en-US" sz="1500" dirty="0">
              <a:latin typeface="Helvetica" panose="020B0604020202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DB23DEA0-5A11-40E5-AC6D-96AEB64BDA97}"/>
              </a:ext>
            </a:extLst>
          </p:cNvPr>
          <p:cNvSpPr/>
          <p:nvPr/>
        </p:nvSpPr>
        <p:spPr>
          <a:xfrm>
            <a:off x="259159" y="799808"/>
            <a:ext cx="8625681" cy="5991640"/>
          </a:xfrm>
          <a:prstGeom prst="rect">
            <a:avLst/>
          </a:prstGeom>
        </p:spPr>
        <p:txBody>
          <a:bodyPr wrap="square">
            <a:spAutoFit/>
          </a:bodyPr>
          <a:lstStyle/>
          <a:p>
            <a:pPr marL="342900" lvl="2" indent="-342900">
              <a:lnSpc>
                <a:spcPct val="114000"/>
              </a:lnSpc>
              <a:spcAft>
                <a:spcPts val="600"/>
              </a:spcAft>
              <a:buFont typeface="Arial" panose="020B0604020202020204" pitchFamily="34" charset="0"/>
              <a:buChar char="•"/>
            </a:pPr>
            <a:r>
              <a:rPr lang="en-US" sz="2400" dirty="0">
                <a:solidFill>
                  <a:srgbClr val="58585B"/>
                </a:solidFill>
                <a:latin typeface="Helvetica" panose="020B0604020202020204" pitchFamily="34" charset="0"/>
                <a:cs typeface="Helvetica" panose="020B0604020202020204" pitchFamily="34" charset="0"/>
              </a:rPr>
              <a:t>Conversations turn to what you’re up to</a:t>
            </a:r>
          </a:p>
          <a:p>
            <a:pPr marL="342900" lvl="2" indent="-342900">
              <a:lnSpc>
                <a:spcPct val="114000"/>
              </a:lnSpc>
              <a:spcAft>
                <a:spcPts val="600"/>
              </a:spcAft>
              <a:buFont typeface="Arial" panose="020B0604020202020204" pitchFamily="34" charset="0"/>
              <a:buChar char="•"/>
            </a:pPr>
            <a:r>
              <a:rPr lang="en-US" sz="2400" dirty="0">
                <a:solidFill>
                  <a:srgbClr val="58585B"/>
                </a:solidFill>
                <a:latin typeface="Helvetica" panose="020B0604020202020204" pitchFamily="34" charset="0"/>
                <a:cs typeface="Helvetica" panose="020B0604020202020204" pitchFamily="34" charset="0"/>
              </a:rPr>
              <a:t>If you’re proud of your work with RESULTS, SHARE IT!</a:t>
            </a:r>
          </a:p>
          <a:p>
            <a:pPr marL="342900" lvl="2" indent="-342900">
              <a:lnSpc>
                <a:spcPct val="114000"/>
              </a:lnSpc>
              <a:spcAft>
                <a:spcPts val="600"/>
              </a:spcAft>
              <a:buFont typeface="Arial" panose="020B0604020202020204" pitchFamily="34" charset="0"/>
              <a:buChar char="•"/>
            </a:pPr>
            <a:r>
              <a:rPr lang="en-US" sz="2400" dirty="0">
                <a:solidFill>
                  <a:srgbClr val="58585B"/>
                </a:solidFill>
                <a:latin typeface="Helvetica" panose="020B0604020202020204" pitchFamily="34" charset="0"/>
                <a:cs typeface="Helvetica" panose="020B0604020202020204" pitchFamily="34" charset="0"/>
              </a:rPr>
              <a:t>It’s about being relational, not transactional</a:t>
            </a:r>
          </a:p>
          <a:p>
            <a:pPr marL="342900" lvl="2" indent="-342900">
              <a:lnSpc>
                <a:spcPct val="114000"/>
              </a:lnSpc>
              <a:spcAft>
                <a:spcPts val="600"/>
              </a:spcAft>
              <a:buFont typeface="Arial" panose="020B0604020202020204" pitchFamily="34" charset="0"/>
              <a:buChar char="•"/>
            </a:pPr>
            <a:r>
              <a:rPr lang="en-US" sz="2400" dirty="0">
                <a:solidFill>
                  <a:srgbClr val="58585B"/>
                </a:solidFill>
                <a:latin typeface="Helvetica" panose="020B0604020202020204" pitchFamily="34" charset="0"/>
                <a:cs typeface="Helvetica" panose="020B0604020202020204" pitchFamily="34" charset="0"/>
              </a:rPr>
              <a:t>People are interested to hear what you’re doing</a:t>
            </a:r>
          </a:p>
          <a:p>
            <a:pPr marL="342900" lvl="2" indent="-342900">
              <a:lnSpc>
                <a:spcPct val="114000"/>
              </a:lnSpc>
              <a:spcAft>
                <a:spcPts val="600"/>
              </a:spcAft>
              <a:buFont typeface="Arial" panose="020B0604020202020204" pitchFamily="34" charset="0"/>
              <a:buChar char="•"/>
            </a:pPr>
            <a:r>
              <a:rPr lang="en-US" sz="2400" b="1" dirty="0">
                <a:solidFill>
                  <a:srgbClr val="58585B"/>
                </a:solidFill>
                <a:latin typeface="Helvetica" panose="020B0604020202020204" pitchFamily="34" charset="0"/>
                <a:cs typeface="Helvetica" panose="020B0604020202020204" pitchFamily="34" charset="0"/>
              </a:rPr>
              <a:t>Think of 3 opportunities this month to share about your RESULTS work </a:t>
            </a:r>
            <a:r>
              <a:rPr lang="en-US" sz="2400" dirty="0">
                <a:solidFill>
                  <a:srgbClr val="58585B"/>
                </a:solidFill>
                <a:latin typeface="Helvetica" panose="020B0604020202020204" pitchFamily="34" charset="0"/>
                <a:cs typeface="Helvetica" panose="020B0604020202020204" pitchFamily="34" charset="0"/>
              </a:rPr>
              <a:t>(holiday parties, family gatherings, faith community events, year-end newsletter)</a:t>
            </a:r>
          </a:p>
          <a:p>
            <a:pPr marL="800100" lvl="3" indent="-342900">
              <a:lnSpc>
                <a:spcPct val="114000"/>
              </a:lnSpc>
              <a:spcAft>
                <a:spcPts val="600"/>
              </a:spcAft>
              <a:buFont typeface="Arial" panose="020B0604020202020204" pitchFamily="34" charset="0"/>
              <a:buChar char="•"/>
            </a:pPr>
            <a:r>
              <a:rPr lang="en-US" sz="2400" dirty="0">
                <a:solidFill>
                  <a:srgbClr val="58585B"/>
                </a:solidFill>
                <a:latin typeface="Helvetica" panose="020B0604020202020204" pitchFamily="34" charset="0"/>
                <a:cs typeface="Helvetica" panose="020B0604020202020204" pitchFamily="34" charset="0"/>
              </a:rPr>
              <a:t>Write them down</a:t>
            </a:r>
          </a:p>
          <a:p>
            <a:pPr marL="800100" lvl="3" indent="-342900">
              <a:lnSpc>
                <a:spcPct val="114000"/>
              </a:lnSpc>
              <a:spcAft>
                <a:spcPts val="600"/>
              </a:spcAft>
              <a:buFont typeface="Arial" panose="020B0604020202020204" pitchFamily="34" charset="0"/>
              <a:buChar char="•"/>
            </a:pPr>
            <a:r>
              <a:rPr lang="en-US" sz="2400" dirty="0">
                <a:solidFill>
                  <a:srgbClr val="58585B"/>
                </a:solidFill>
                <a:latin typeface="Helvetica" panose="020B0604020202020204" pitchFamily="34" charset="0"/>
                <a:cs typeface="Helvetica" panose="020B0604020202020204" pitchFamily="34" charset="0"/>
              </a:rPr>
              <a:t>Use them to share why your 2018 RESULTS work was important to you</a:t>
            </a:r>
          </a:p>
          <a:p>
            <a:pPr marL="342900" lvl="2" indent="-342900">
              <a:lnSpc>
                <a:spcPct val="114000"/>
              </a:lnSpc>
              <a:spcAft>
                <a:spcPts val="600"/>
              </a:spcAft>
              <a:buFont typeface="Arial" panose="020B0604020202020204" pitchFamily="34" charset="0"/>
              <a:buChar char="•"/>
            </a:pPr>
            <a:r>
              <a:rPr lang="en-US" sz="2400" dirty="0">
                <a:solidFill>
                  <a:srgbClr val="58585B"/>
                </a:solidFill>
                <a:latin typeface="Helvetica" panose="020B0604020202020204" pitchFamily="34" charset="0"/>
                <a:cs typeface="Helvetica" panose="020B0604020202020204" pitchFamily="34" charset="0"/>
              </a:rPr>
              <a:t>Let’s hear your ideas in the Chat box</a:t>
            </a:r>
          </a:p>
          <a:p>
            <a:pPr marL="342900" lvl="2" indent="-342900">
              <a:lnSpc>
                <a:spcPct val="114000"/>
              </a:lnSpc>
              <a:buFont typeface="Arial" panose="020B0604020202020204" pitchFamily="34" charset="0"/>
              <a:buChar char="•"/>
            </a:pPr>
            <a:endParaRPr lang="en-US" sz="2400" dirty="0">
              <a:solidFill>
                <a:srgbClr val="58585B"/>
              </a:solidFill>
              <a:latin typeface="Helvetica" panose="020B0604020202020204" pitchFamily="34" charset="0"/>
              <a:cs typeface="Helvetica" panose="020B0604020202020204" pitchFamily="34" charset="0"/>
            </a:endParaRPr>
          </a:p>
          <a:p>
            <a:pPr marL="342900" lvl="2" indent="-342900">
              <a:lnSpc>
                <a:spcPct val="114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186175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35</a:t>
            </a:fld>
            <a:endParaRPr lang="en-US" altLang="en-US" sz="1800" dirty="0"/>
          </a:p>
        </p:txBody>
      </p:sp>
      <p:sp>
        <p:nvSpPr>
          <p:cNvPr id="10" name="Rectangle 4">
            <a:extLst>
              <a:ext uri="{FF2B5EF4-FFF2-40B4-BE49-F238E27FC236}">
                <a16:creationId xmlns:a16="http://schemas.microsoft.com/office/drawing/2014/main" id="{E1C4B3FD-AEBF-4381-A82A-72029D9E8EB3}"/>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4" name="Rectangle 13">
            <a:extLst>
              <a:ext uri="{FF2B5EF4-FFF2-40B4-BE49-F238E27FC236}">
                <a16:creationId xmlns:a16="http://schemas.microsoft.com/office/drawing/2014/main" id="{D23D727A-989A-4036-8BCE-84C10B521950}"/>
              </a:ext>
            </a:extLst>
          </p:cNvPr>
          <p:cNvSpPr/>
          <p:nvPr/>
        </p:nvSpPr>
        <p:spPr>
          <a:xfrm>
            <a:off x="312738" y="775340"/>
            <a:ext cx="8532811" cy="5232394"/>
          </a:xfrm>
          <a:prstGeom prst="rect">
            <a:avLst/>
          </a:prstGeom>
        </p:spPr>
        <p:txBody>
          <a:bodyPr wrap="square">
            <a:spAutoFit/>
          </a:bodyPr>
          <a:lstStyle/>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2018 Post-Election Action: </a:t>
            </a:r>
            <a:r>
              <a:rPr lang="en-US" dirty="0">
                <a:solidFill>
                  <a:srgbClr val="58585B"/>
                </a:solidFill>
                <a:latin typeface="Helvetica" panose="020B0604020202020204" pitchFamily="34" charset="0"/>
                <a:cs typeface="Helvetica" panose="020B0604020202020204" pitchFamily="34" charset="0"/>
                <a:hlinkClick r:id="rId2"/>
              </a:rPr>
              <a:t>https://www.results.org/take_action/2018_post_election_u.s._poverty_action</a:t>
            </a:r>
            <a:r>
              <a:rPr lang="en-US" dirty="0">
                <a:solidFill>
                  <a:srgbClr val="58585B"/>
                </a:solidFill>
                <a:latin typeface="Helvetica" panose="020B0604020202020204" pitchFamily="34" charset="0"/>
                <a:cs typeface="Helvetica" panose="020B0604020202020204" pitchFamily="34" charset="0"/>
              </a:rPr>
              <a:t>  </a:t>
            </a:r>
          </a:p>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”You Voted. What’s Next?” video: </a:t>
            </a:r>
            <a:r>
              <a:rPr lang="en-US" dirty="0">
                <a:latin typeface="Helvetica" panose="020B0604020202020204" pitchFamily="34" charset="0"/>
                <a:cs typeface="Helvetica" panose="020B0604020202020204" pitchFamily="34" charset="0"/>
                <a:hlinkClick r:id="rId3"/>
              </a:rPr>
              <a:t>https://www.facebook.com/RESULTSEdFund/videos/1564022247031139/</a:t>
            </a:r>
            <a:r>
              <a:rPr lang="en-US" dirty="0">
                <a:latin typeface="Helvetica" panose="020B0604020202020204" pitchFamily="34" charset="0"/>
                <a:cs typeface="Helvetica" panose="020B0604020202020204" pitchFamily="34" charset="0"/>
              </a:rPr>
              <a:t> </a:t>
            </a:r>
            <a:endParaRPr lang="en-US" dirty="0">
              <a:solidFill>
                <a:srgbClr val="58585B"/>
              </a:solidFill>
              <a:latin typeface="Helvetica" panose="020B0604020202020204" pitchFamily="34" charset="0"/>
              <a:cs typeface="Helvetica" panose="020B0604020202020204" pitchFamily="34" charset="0"/>
            </a:endParaRPr>
          </a:p>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Election 2018 Laser Talk: </a:t>
            </a:r>
            <a:r>
              <a:rPr lang="en-US" dirty="0">
                <a:solidFill>
                  <a:srgbClr val="58585B"/>
                </a:solidFill>
                <a:latin typeface="Helvetica" panose="020B0604020202020204" pitchFamily="34" charset="0"/>
                <a:cs typeface="Helvetica" panose="020B0604020202020204" pitchFamily="34" charset="0"/>
                <a:hlinkClick r:id="rId4"/>
              </a:rPr>
              <a:t>https://www.results.org/take_action/election_2018_laser_talk</a:t>
            </a:r>
            <a:r>
              <a:rPr lang="en-US" dirty="0">
                <a:solidFill>
                  <a:srgbClr val="58585B"/>
                </a:solidFill>
                <a:latin typeface="Helvetica" panose="020B0604020202020204" pitchFamily="34" charset="0"/>
                <a:cs typeface="Helvetica" panose="020B0604020202020204" pitchFamily="34" charset="0"/>
              </a:rPr>
              <a:t> </a:t>
            </a:r>
          </a:p>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VolunteerMatch Outreach Guide: </a:t>
            </a:r>
            <a:r>
              <a:rPr lang="en-US" dirty="0">
                <a:solidFill>
                  <a:srgbClr val="58585B"/>
                </a:solidFill>
                <a:latin typeface="Helvetica" panose="020B0604020202020204" pitchFamily="34" charset="0"/>
                <a:cs typeface="Helvetica" panose="020B0604020202020204" pitchFamily="34" charset="0"/>
                <a:hlinkClick r:id="rId5"/>
              </a:rPr>
              <a:t>http://www.results.org/uploads/files/2018_Post-Election_VolunteerMatch_Campaign.docx</a:t>
            </a:r>
            <a:r>
              <a:rPr lang="en-US" dirty="0">
                <a:solidFill>
                  <a:srgbClr val="58585B"/>
                </a:solidFill>
                <a:latin typeface="Helvetica" panose="020B0604020202020204" pitchFamily="34" charset="0"/>
                <a:cs typeface="Helvetica" panose="020B0604020202020204" pitchFamily="34" charset="0"/>
              </a:rPr>
              <a:t>  </a:t>
            </a:r>
          </a:p>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Welcome Series sign-up: </a:t>
            </a:r>
            <a:r>
              <a:rPr lang="en-US" dirty="0">
                <a:solidFill>
                  <a:srgbClr val="58585B"/>
                </a:solidFill>
                <a:latin typeface="Helvetica" panose="020B0604020202020204" pitchFamily="34" charset="0"/>
                <a:cs typeface="Helvetica" panose="020B0604020202020204" pitchFamily="34" charset="0"/>
                <a:hlinkClick r:id="rId6"/>
              </a:rPr>
              <a:t>https://www.results.org/about/raise_your_voice</a:t>
            </a:r>
            <a:r>
              <a:rPr lang="en-US" dirty="0">
                <a:solidFill>
                  <a:srgbClr val="58585B"/>
                </a:solidFill>
                <a:latin typeface="Helvetica" panose="020B0604020202020204" pitchFamily="34" charset="0"/>
                <a:cs typeface="Helvetica" panose="020B0604020202020204" pitchFamily="34" charset="0"/>
              </a:rPr>
              <a:t> </a:t>
            </a:r>
          </a:p>
          <a:p>
            <a:pPr>
              <a:lnSpc>
                <a:spcPct val="114000"/>
              </a:lnSpc>
              <a:spcAft>
                <a:spcPts val="1200"/>
              </a:spcAft>
            </a:pPr>
            <a:r>
              <a:rPr lang="en-US" b="1" dirty="0">
                <a:solidFill>
                  <a:srgbClr val="58585B"/>
                </a:solidFill>
                <a:latin typeface="Helvetica" panose="020B0604020202020204" pitchFamily="34" charset="0"/>
                <a:cs typeface="Helvetica" panose="020B0604020202020204" pitchFamily="34" charset="0"/>
              </a:rPr>
              <a:t>RESULTS Staff:</a:t>
            </a:r>
          </a:p>
          <a:p>
            <a:pPr marL="342900" indent="-342900">
              <a:lnSpc>
                <a:spcPct val="114000"/>
              </a:lnSpc>
              <a:spcAft>
                <a:spcPts val="1200"/>
              </a:spcAft>
              <a:buFont typeface="Arial" panose="020B0604020202020204" pitchFamily="34" charset="0"/>
              <a:buChar char="•"/>
            </a:pPr>
            <a:r>
              <a:rPr lang="en-US" dirty="0">
                <a:solidFill>
                  <a:srgbClr val="58585B"/>
                </a:solidFill>
                <a:latin typeface="Helvetica" panose="020B0604020202020204" pitchFamily="34" charset="0"/>
                <a:cs typeface="Helvetica" panose="020B0604020202020204" pitchFamily="34" charset="0"/>
              </a:rPr>
              <a:t>Jos Linn, </a:t>
            </a:r>
            <a:r>
              <a:rPr lang="en-US" dirty="0">
                <a:solidFill>
                  <a:srgbClr val="58585B"/>
                </a:solidFill>
                <a:latin typeface="Helvetica" panose="020B0604020202020204" pitchFamily="34" charset="0"/>
                <a:cs typeface="Helvetica" panose="020B0604020202020204" pitchFamily="34" charset="0"/>
                <a:hlinkClick r:id="rId7"/>
              </a:rPr>
              <a:t>jlinn@results.org</a:t>
            </a:r>
            <a:r>
              <a:rPr lang="en-US" dirty="0">
                <a:solidFill>
                  <a:srgbClr val="58585B"/>
                </a:solidFill>
                <a:latin typeface="Helvetica" panose="020B0604020202020204" pitchFamily="34" charset="0"/>
                <a:cs typeface="Helvetica" panose="020B0604020202020204" pitchFamily="34" charset="0"/>
              </a:rPr>
              <a:t>  </a:t>
            </a:r>
          </a:p>
          <a:p>
            <a:pPr>
              <a:lnSpc>
                <a:spcPct val="114000"/>
              </a:lnSpc>
              <a:spcAft>
                <a:spcPts val="1200"/>
              </a:spcAft>
            </a:pPr>
            <a:endParaRPr lang="en-US" sz="1700" i="1" dirty="0">
              <a:solidFill>
                <a:srgbClr val="58585B"/>
              </a:solidFill>
              <a:latin typeface="Helvetica" panose="020B0604020202020204" pitchFamily="34" charset="0"/>
              <a:cs typeface="Helvetica" panose="020B0604020202020204" pitchFamily="34" charset="0"/>
            </a:endParaRPr>
          </a:p>
        </p:txBody>
      </p:sp>
      <p:sp>
        <p:nvSpPr>
          <p:cNvPr id="15" name="Title 1">
            <a:extLst>
              <a:ext uri="{FF2B5EF4-FFF2-40B4-BE49-F238E27FC236}">
                <a16:creationId xmlns:a16="http://schemas.microsoft.com/office/drawing/2014/main" id="{F07F1275-3F3D-4588-B59D-4E64C9E8701C}"/>
              </a:ext>
            </a:extLst>
          </p:cNvPr>
          <p:cNvSpPr>
            <a:spLocks noGrp="1"/>
          </p:cNvSpPr>
          <p:nvPr>
            <p:ph type="title"/>
          </p:nvPr>
        </p:nvSpPr>
        <p:spPr>
          <a:xfrm>
            <a:off x="298451" y="262888"/>
            <a:ext cx="7211743" cy="550552"/>
          </a:xfrm>
        </p:spPr>
        <p:txBody>
          <a:bodyPr>
            <a:noAutofit/>
          </a:bodyPr>
          <a:lstStyle/>
          <a:p>
            <a:pPr algn="l">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a:solidFill>
                  <a:srgbClr val="C00000"/>
                </a:solidFill>
                <a:latin typeface="Helvetica" panose="020B0604020202020204" pitchFamily="34" charset="0"/>
                <a:ea typeface="ＭＳ Ｐゴシック" charset="0"/>
                <a:cs typeface="Helvetica" panose="020B0604020202020204" pitchFamily="34" charset="0"/>
              </a:rPr>
              <a:t>Election 2018 Action Resources</a:t>
            </a:r>
            <a:endParaRPr lang="en-US" sz="1600" dirty="0">
              <a:solidFill>
                <a:srgbClr val="58585B"/>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77411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36</a:t>
            </a:fld>
            <a:endParaRPr lang="en-US" altLang="en-US" sz="1800" dirty="0"/>
          </a:p>
        </p:txBody>
      </p:sp>
      <p:sp>
        <p:nvSpPr>
          <p:cNvPr id="11" name="Rectangle 4">
            <a:extLst>
              <a:ext uri="{FF2B5EF4-FFF2-40B4-BE49-F238E27FC236}">
                <a16:creationId xmlns:a16="http://schemas.microsoft.com/office/drawing/2014/main" id="{77782E6E-A433-49F8-AAC4-0BB92C220321}"/>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pic>
        <p:nvPicPr>
          <p:cNvPr id="5" name="Picture 4">
            <a:extLst>
              <a:ext uri="{FF2B5EF4-FFF2-40B4-BE49-F238E27FC236}">
                <a16:creationId xmlns:a16="http://schemas.microsoft.com/office/drawing/2014/main" id="{E653EBBC-0480-45F0-8223-A0214A52A84E}"/>
              </a:ext>
            </a:extLst>
          </p:cNvPr>
          <p:cNvPicPr>
            <a:picLocks noChangeAspect="1"/>
          </p:cNvPicPr>
          <p:nvPr/>
        </p:nvPicPr>
        <p:blipFill>
          <a:blip r:embed="rId2"/>
          <a:stretch>
            <a:fillRect/>
          </a:stretch>
        </p:blipFill>
        <p:spPr>
          <a:xfrm>
            <a:off x="1379156" y="1050570"/>
            <a:ext cx="6385687" cy="5003605"/>
          </a:xfrm>
          <a:prstGeom prst="rect">
            <a:avLst/>
          </a:prstGeom>
        </p:spPr>
      </p:pic>
      <p:sp>
        <p:nvSpPr>
          <p:cNvPr id="7" name="Title 1">
            <a:extLst>
              <a:ext uri="{FF2B5EF4-FFF2-40B4-BE49-F238E27FC236}">
                <a16:creationId xmlns:a16="http://schemas.microsoft.com/office/drawing/2014/main" id="{9BB5314B-D9DD-4DDB-9296-C5F3A17A80A0}"/>
              </a:ext>
            </a:extLst>
          </p:cNvPr>
          <p:cNvSpPr>
            <a:spLocks noGrp="1"/>
          </p:cNvSpPr>
          <p:nvPr>
            <p:ph type="title"/>
          </p:nvPr>
        </p:nvSpPr>
        <p:spPr>
          <a:xfrm>
            <a:off x="348456" y="309163"/>
            <a:ext cx="8447085" cy="550552"/>
          </a:xfrm>
        </p:spPr>
        <p:txBody>
          <a:bodyPr>
            <a:noAutofit/>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b="1" dirty="0">
                <a:solidFill>
                  <a:srgbClr val="C00000"/>
                </a:solidFill>
                <a:latin typeface="Helvetica" panose="020B0604020202020204" pitchFamily="34" charset="0"/>
                <a:ea typeface="ＭＳ Ｐゴシック" charset="0"/>
                <a:cs typeface="Helvetica" panose="020B0604020202020204" pitchFamily="34" charset="0"/>
              </a:rPr>
              <a:t>New RESULTS website coming!</a:t>
            </a: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921650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37</a:t>
            </a:fld>
            <a:endParaRPr lang="en-US" altLang="en-US" sz="1800" dirty="0"/>
          </a:p>
        </p:txBody>
      </p:sp>
      <p:sp>
        <p:nvSpPr>
          <p:cNvPr id="11" name="Rectangle 4">
            <a:extLst>
              <a:ext uri="{FF2B5EF4-FFF2-40B4-BE49-F238E27FC236}">
                <a16:creationId xmlns:a16="http://schemas.microsoft.com/office/drawing/2014/main" id="{77782E6E-A433-49F8-AAC4-0BB92C220321}"/>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pic>
        <p:nvPicPr>
          <p:cNvPr id="4" name="Picture 3">
            <a:extLst>
              <a:ext uri="{FF2B5EF4-FFF2-40B4-BE49-F238E27FC236}">
                <a16:creationId xmlns:a16="http://schemas.microsoft.com/office/drawing/2014/main" id="{30274906-EEA7-442C-BE37-C151A2A66055}"/>
              </a:ext>
            </a:extLst>
          </p:cNvPr>
          <p:cNvPicPr>
            <a:picLocks noChangeAspect="1"/>
          </p:cNvPicPr>
          <p:nvPr/>
        </p:nvPicPr>
        <p:blipFill>
          <a:blip r:embed="rId2"/>
          <a:stretch>
            <a:fillRect/>
          </a:stretch>
        </p:blipFill>
        <p:spPr>
          <a:xfrm>
            <a:off x="1361314" y="971309"/>
            <a:ext cx="6421372" cy="5031566"/>
          </a:xfrm>
          <a:prstGeom prst="rect">
            <a:avLst/>
          </a:prstGeom>
        </p:spPr>
      </p:pic>
      <p:sp>
        <p:nvSpPr>
          <p:cNvPr id="7" name="Title 1">
            <a:extLst>
              <a:ext uri="{FF2B5EF4-FFF2-40B4-BE49-F238E27FC236}">
                <a16:creationId xmlns:a16="http://schemas.microsoft.com/office/drawing/2014/main" id="{5C78CEBC-2281-47E4-BB8C-BB467377C553}"/>
              </a:ext>
            </a:extLst>
          </p:cNvPr>
          <p:cNvSpPr>
            <a:spLocks noGrp="1"/>
          </p:cNvSpPr>
          <p:nvPr>
            <p:ph type="title"/>
          </p:nvPr>
        </p:nvSpPr>
        <p:spPr>
          <a:xfrm>
            <a:off x="348456" y="216848"/>
            <a:ext cx="8447085" cy="550552"/>
          </a:xfrm>
        </p:spPr>
        <p:txBody>
          <a:bodyPr>
            <a:noAutofit/>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b="1" dirty="0">
                <a:solidFill>
                  <a:srgbClr val="C00000"/>
                </a:solidFill>
                <a:latin typeface="Helvetica" panose="020B0604020202020204" pitchFamily="34" charset="0"/>
                <a:ea typeface="ＭＳ Ｐゴシック" charset="0"/>
                <a:cs typeface="Helvetica" panose="020B0604020202020204" pitchFamily="34" charset="0"/>
              </a:rPr>
              <a:t>Planning to launch in mid-December</a:t>
            </a: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56002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A1ABE648-0301-4810-8E04-6240B5083E2C}"/>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38</a:t>
            </a:fld>
            <a:endParaRPr lang="en-US" altLang="en-US" sz="1800" dirty="0"/>
          </a:p>
        </p:txBody>
      </p:sp>
      <p:sp>
        <p:nvSpPr>
          <p:cNvPr id="4" name="Title 1">
            <a:extLst>
              <a:ext uri="{FF2B5EF4-FFF2-40B4-BE49-F238E27FC236}">
                <a16:creationId xmlns:a16="http://schemas.microsoft.com/office/drawing/2014/main" id="{AE52D874-998E-4891-983B-B942435635B2}"/>
              </a:ext>
            </a:extLst>
          </p:cNvPr>
          <p:cNvSpPr>
            <a:spLocks noGrp="1"/>
          </p:cNvSpPr>
          <p:nvPr>
            <p:ph type="title"/>
          </p:nvPr>
        </p:nvSpPr>
        <p:spPr>
          <a:xfrm>
            <a:off x="348457" y="477029"/>
            <a:ext cx="8447085" cy="550552"/>
          </a:xfrm>
        </p:spPr>
        <p:txBody>
          <a:bodyPr>
            <a:noAutofit/>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b="1" dirty="0">
                <a:solidFill>
                  <a:srgbClr val="C00000"/>
                </a:solidFill>
                <a:latin typeface="Helvetica" panose="020B0604020202020204" pitchFamily="34" charset="0"/>
                <a:ea typeface="ＭＳ Ｐゴシック" charset="0"/>
                <a:cs typeface="Helvetica" panose="020B0604020202020204" pitchFamily="34" charset="0"/>
              </a:rPr>
              <a:t>Thank you, Charles!</a:t>
            </a:r>
            <a:endParaRPr lang="en-US" sz="3600" dirty="0">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9A71CD01-5CF8-44DF-9639-97298AAF8817}"/>
              </a:ext>
            </a:extLst>
          </p:cNvPr>
          <p:cNvSpPr txBox="1"/>
          <p:nvPr/>
        </p:nvSpPr>
        <p:spPr>
          <a:xfrm>
            <a:off x="590494" y="4386071"/>
            <a:ext cx="7963009" cy="764761"/>
          </a:xfrm>
          <a:prstGeom prst="rect">
            <a:avLst/>
          </a:prstGeom>
          <a:noFill/>
        </p:spPr>
        <p:txBody>
          <a:bodyPr wrap="square" rtlCol="0">
            <a:spAutoFit/>
          </a:bodyPr>
          <a:lstStyle/>
          <a:p>
            <a:pPr marR="0" lvl="0" algn="ctr" defTabSz="457200" rtl="0" eaLnBrk="1" fontAlgn="auto" latinLnBrk="0" hangingPunct="1">
              <a:lnSpc>
                <a:spcPct val="114000"/>
              </a:lnSpc>
              <a:spcBef>
                <a:spcPts val="0"/>
              </a:spcBef>
              <a:buClrTx/>
              <a:buSzTx/>
              <a:tabLst/>
              <a:defRPr/>
            </a:pPr>
            <a:r>
              <a:rPr kumimoji="0" lang="en-US" sz="2000" b="1"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Charles Palmer</a:t>
            </a:r>
          </a:p>
          <a:p>
            <a:pPr marR="0" lvl="0" algn="ctr" defTabSz="457200" rtl="0" eaLnBrk="1" fontAlgn="auto" latinLnBrk="0" hangingPunct="1">
              <a:lnSpc>
                <a:spcPct val="114000"/>
              </a:lnSpc>
              <a:spcBef>
                <a:spcPts val="0"/>
              </a:spcBef>
              <a:spcAft>
                <a:spcPts val="600"/>
              </a:spcAft>
              <a:buClrTx/>
              <a:buSzTx/>
              <a:tabLst/>
              <a:defRPr/>
            </a:pPr>
            <a:r>
              <a:rPr kumimoji="0" lang="en-US" sz="2000" i="0" u="none" strike="noStrike" kern="1200" cap="none" spc="0" normalizeH="0" baseline="0" noProof="0" dirty="0">
                <a:ln>
                  <a:noFill/>
                </a:ln>
                <a:solidFill>
                  <a:srgbClr val="58585B"/>
                </a:solidFill>
                <a:effectLst/>
                <a:uLnTx/>
                <a:uFillTx/>
                <a:latin typeface="Helvetica" panose="020B0604020202020204" pitchFamily="34" charset="0"/>
                <a:ea typeface="+mn-ea"/>
                <a:cs typeface="Helvetica" panose="020B0604020202020204" pitchFamily="34" charset="0"/>
              </a:rPr>
              <a:t>RESULTS U.S. Poverty Intern (Fall 2018)</a:t>
            </a:r>
          </a:p>
        </p:txBody>
      </p:sp>
      <p:pic>
        <p:nvPicPr>
          <p:cNvPr id="6" name="Picture 5">
            <a:extLst>
              <a:ext uri="{FF2B5EF4-FFF2-40B4-BE49-F238E27FC236}">
                <a16:creationId xmlns:a16="http://schemas.microsoft.com/office/drawing/2014/main" id="{B44EB3F1-A420-46ED-B2D1-AB20C868559D}"/>
              </a:ext>
            </a:extLst>
          </p:cNvPr>
          <p:cNvPicPr>
            <a:picLocks noChangeAspect="1"/>
          </p:cNvPicPr>
          <p:nvPr/>
        </p:nvPicPr>
        <p:blipFill>
          <a:blip r:embed="rId3"/>
          <a:stretch>
            <a:fillRect/>
          </a:stretch>
        </p:blipFill>
        <p:spPr>
          <a:xfrm>
            <a:off x="195702" y="1434221"/>
            <a:ext cx="4272363" cy="2852029"/>
          </a:xfrm>
          <a:prstGeom prst="rect">
            <a:avLst/>
          </a:prstGeom>
        </p:spPr>
      </p:pic>
      <p:pic>
        <p:nvPicPr>
          <p:cNvPr id="8" name="Picture 7">
            <a:extLst>
              <a:ext uri="{FF2B5EF4-FFF2-40B4-BE49-F238E27FC236}">
                <a16:creationId xmlns:a16="http://schemas.microsoft.com/office/drawing/2014/main" id="{DE99846A-2023-4302-A868-3F62F34C2A90}"/>
              </a:ext>
            </a:extLst>
          </p:cNvPr>
          <p:cNvPicPr>
            <a:picLocks noChangeAspect="1"/>
          </p:cNvPicPr>
          <p:nvPr/>
        </p:nvPicPr>
        <p:blipFill>
          <a:blip r:embed="rId4"/>
          <a:stretch>
            <a:fillRect/>
          </a:stretch>
        </p:blipFill>
        <p:spPr>
          <a:xfrm>
            <a:off x="4713925" y="1434221"/>
            <a:ext cx="4272363" cy="2852029"/>
          </a:xfrm>
          <a:prstGeom prst="rect">
            <a:avLst/>
          </a:prstGeom>
        </p:spPr>
      </p:pic>
    </p:spTree>
    <p:extLst>
      <p:ext uri="{BB962C8B-B14F-4D97-AF65-F5344CB8AC3E}">
        <p14:creationId xmlns:p14="http://schemas.microsoft.com/office/powerpoint/2010/main" val="261286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30DB81-0619-4012-9BF8-7ABC94D9EC62}"/>
              </a:ext>
            </a:extLst>
          </p:cNvPr>
          <p:cNvPicPr>
            <a:picLocks noChangeAspect="1"/>
          </p:cNvPicPr>
          <p:nvPr/>
        </p:nvPicPr>
        <p:blipFill>
          <a:blip r:embed="rId3"/>
          <a:stretch>
            <a:fillRect/>
          </a:stretch>
        </p:blipFill>
        <p:spPr>
          <a:xfrm>
            <a:off x="1537138" y="0"/>
            <a:ext cx="6069724" cy="6069724"/>
          </a:xfrm>
          <a:prstGeom prst="rect">
            <a:avLst/>
          </a:prstGeom>
        </p:spPr>
      </p:pic>
      <p:sp>
        <p:nvSpPr>
          <p:cNvPr id="3" name="Rectangle 6">
            <a:extLst>
              <a:ext uri="{FF2B5EF4-FFF2-40B4-BE49-F238E27FC236}">
                <a16:creationId xmlns:a16="http://schemas.microsoft.com/office/drawing/2014/main" id="{A1ABE648-0301-4810-8E04-6240B5083E2C}"/>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39</a:t>
            </a:fld>
            <a:endParaRPr lang="en-US" altLang="en-US" sz="1800" dirty="0"/>
          </a:p>
        </p:txBody>
      </p:sp>
    </p:spTree>
    <p:extLst>
      <p:ext uri="{BB962C8B-B14F-4D97-AF65-F5344CB8AC3E}">
        <p14:creationId xmlns:p14="http://schemas.microsoft.com/office/powerpoint/2010/main" val="1898601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2"/>
          <p:cNvSpPr txBox="1">
            <a:spLocks noChangeArrowheads="1"/>
          </p:cNvSpPr>
          <p:nvPr/>
        </p:nvSpPr>
        <p:spPr bwMode="auto">
          <a:xfrm>
            <a:off x="3448050" y="6705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rgbClr val="58585B"/>
                </a:solidFill>
                <a:latin typeface="Helvetica" charset="0"/>
              </a:defRPr>
            </a:lvl1pPr>
            <a:lvl2pPr marL="742950" indent="-285750" eaLnBrk="0" hangingPunct="0">
              <a:spcBef>
                <a:spcPct val="20000"/>
              </a:spcBef>
              <a:buFont typeface="Courier New" pitchFamily="49" charset="0"/>
              <a:buChar char="o"/>
              <a:defRPr sz="2800">
                <a:solidFill>
                  <a:srgbClr val="58585B"/>
                </a:solidFill>
                <a:latin typeface="Helvetica" charset="0"/>
              </a:defRPr>
            </a:lvl2pPr>
            <a:lvl3pPr marL="1143000" indent="-228600" eaLnBrk="0" hangingPunct="0">
              <a:spcBef>
                <a:spcPct val="20000"/>
              </a:spcBef>
              <a:buFont typeface="Arial" pitchFamily="34" charset="0"/>
              <a:buChar char="•"/>
              <a:defRPr sz="2400">
                <a:solidFill>
                  <a:srgbClr val="58585B"/>
                </a:solidFill>
                <a:latin typeface="Helvetica" charset="0"/>
              </a:defRPr>
            </a:lvl3pPr>
            <a:lvl4pPr marL="1600200" indent="-228600" eaLnBrk="0" hangingPunct="0">
              <a:spcBef>
                <a:spcPct val="20000"/>
              </a:spcBef>
              <a:buFont typeface="Courier New" pitchFamily="49" charset="0"/>
              <a:buChar char="o"/>
              <a:defRPr sz="2000">
                <a:solidFill>
                  <a:srgbClr val="58585B"/>
                </a:solidFill>
                <a:latin typeface="Helvetica" charset="0"/>
              </a:defRPr>
            </a:lvl4pPr>
            <a:lvl5pPr marL="2057400" indent="-228600" eaLnBrk="0" hangingPunct="0">
              <a:spcBef>
                <a:spcPct val="20000"/>
              </a:spcBef>
              <a:buFont typeface="Arial" pitchFamily="34" charset="0"/>
              <a:buChar char="•"/>
              <a:defRPr sz="2000">
                <a:solidFill>
                  <a:schemeClr val="tx1"/>
                </a:solidFill>
                <a:latin typeface="Helvetica"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itchFamily="34" charset="0"/>
              <a:ea typeface="+mn-ea"/>
              <a:cs typeface="Arial" pitchFamily="34" charset="0"/>
            </a:endParaRPr>
          </a:p>
        </p:txBody>
      </p:sp>
      <p:sp>
        <p:nvSpPr>
          <p:cNvPr id="14" name="Slide Number Placeholder 6">
            <a:extLst>
              <a:ext uri="{FF2B5EF4-FFF2-40B4-BE49-F238E27FC236}">
                <a16:creationId xmlns:a16="http://schemas.microsoft.com/office/drawing/2014/main" id="{7A032150-FD0A-452E-8EB6-90336B763865}"/>
              </a:ext>
            </a:extLst>
          </p:cNvPr>
          <p:cNvSpPr txBox="1">
            <a:spLocks noGrp="1"/>
          </p:cNvSpPr>
          <p:nvPr>
            <p:ph type="sldNum" sz="quarter" idx="10"/>
          </p:nvPr>
        </p:nvSpPr>
        <p:spPr bwMode="auto">
          <a:xfrm>
            <a:off x="85724" y="67360"/>
            <a:ext cx="380788"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defTabSz="914400">
              <a:spcBef>
                <a:spcPct val="0"/>
              </a:spcBef>
              <a:buFontTx/>
              <a:buNone/>
              <a:defRPr/>
            </a:pPr>
            <a:fld id="{0C2F3EF4-838E-4AE3-99FF-7D32A336DC45}" type="slidenum">
              <a:rPr lang="en-US" altLang="en-US" sz="1800" kern="0" smtClean="0">
                <a:cs typeface="Helvetica" panose="020B0604020202020204" pitchFamily="34" charset="0"/>
              </a:rPr>
              <a:pPr defTabSz="914400">
                <a:spcBef>
                  <a:spcPct val="0"/>
                </a:spcBef>
                <a:buFontTx/>
                <a:buNone/>
                <a:defRPr/>
              </a:pPr>
              <a:t>4</a:t>
            </a:fld>
            <a:endParaRPr lang="en-US" altLang="en-US" sz="1800" kern="0" dirty="0">
              <a:cs typeface="Helvetica" panose="020B0604020202020204" pitchFamily="34" charset="0"/>
            </a:endParaRPr>
          </a:p>
        </p:txBody>
      </p:sp>
      <p:sp>
        <p:nvSpPr>
          <p:cNvPr id="6" name="Rectangle 4">
            <a:extLst>
              <a:ext uri="{FF2B5EF4-FFF2-40B4-BE49-F238E27FC236}">
                <a16:creationId xmlns:a16="http://schemas.microsoft.com/office/drawing/2014/main" id="{6B21BB3F-4EED-4F12-8418-49DCD54DE91F}"/>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2" name="TextBox 11">
            <a:extLst>
              <a:ext uri="{FF2B5EF4-FFF2-40B4-BE49-F238E27FC236}">
                <a16:creationId xmlns:a16="http://schemas.microsoft.com/office/drawing/2014/main" id="{376DB65A-6ED3-4F45-B24B-0501BFC3027F}"/>
              </a:ext>
            </a:extLst>
          </p:cNvPr>
          <p:cNvSpPr txBox="1"/>
          <p:nvPr/>
        </p:nvSpPr>
        <p:spPr>
          <a:xfrm>
            <a:off x="7816392" y="5770969"/>
            <a:ext cx="1327608" cy="276999"/>
          </a:xfrm>
          <a:prstGeom prst="rect">
            <a:avLst/>
          </a:prstGeom>
          <a:noFill/>
        </p:spPr>
        <p:txBody>
          <a:bodyPr wrap="none" rtlCol="0">
            <a:spAutoFit/>
          </a:bodyPr>
          <a:lstStyle/>
          <a:p>
            <a:r>
              <a:rPr lang="en-US" sz="1200" dirty="0">
                <a:solidFill>
                  <a:srgbClr val="58585B"/>
                </a:solidFill>
                <a:latin typeface="Helvetica" panose="020B0604020202020204" pitchFamily="34" charset="0"/>
                <a:cs typeface="Helvetica" panose="020B0604020202020204" pitchFamily="34" charset="0"/>
                <a:hlinkClick r:id="rId3"/>
              </a:rPr>
              <a:t>jlinn@results.org</a:t>
            </a:r>
            <a:endParaRPr lang="en-US" sz="1200" dirty="0">
              <a:solidFill>
                <a:srgbClr val="58585B"/>
              </a:solidFill>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630B2153-31D8-47FA-BF0D-5BDA766F8B10}"/>
              </a:ext>
            </a:extLst>
          </p:cNvPr>
          <p:cNvPicPr>
            <a:picLocks noChangeAspect="1"/>
          </p:cNvPicPr>
          <p:nvPr/>
        </p:nvPicPr>
        <p:blipFill>
          <a:blip r:embed="rId4"/>
          <a:stretch>
            <a:fillRect/>
          </a:stretch>
        </p:blipFill>
        <p:spPr>
          <a:xfrm>
            <a:off x="0" y="571500"/>
            <a:ext cx="9144000" cy="5715000"/>
          </a:xfrm>
          <a:prstGeom prst="rect">
            <a:avLst/>
          </a:prstGeom>
        </p:spPr>
      </p:pic>
      <p:pic>
        <p:nvPicPr>
          <p:cNvPr id="7" name="Picture 6">
            <a:extLst>
              <a:ext uri="{FF2B5EF4-FFF2-40B4-BE49-F238E27FC236}">
                <a16:creationId xmlns:a16="http://schemas.microsoft.com/office/drawing/2014/main" id="{E5EAB446-C47E-4555-B75F-118C8097400B}"/>
              </a:ext>
            </a:extLst>
          </p:cNvPr>
          <p:cNvPicPr>
            <a:picLocks noChangeAspect="1"/>
          </p:cNvPicPr>
          <p:nvPr/>
        </p:nvPicPr>
        <p:blipFill>
          <a:blip r:embed="rId5"/>
          <a:stretch>
            <a:fillRect/>
          </a:stretch>
        </p:blipFill>
        <p:spPr>
          <a:xfrm>
            <a:off x="-1" y="571500"/>
            <a:ext cx="7048501" cy="5210175"/>
          </a:xfrm>
          <a:prstGeom prst="rect">
            <a:avLst/>
          </a:prstGeom>
        </p:spPr>
      </p:pic>
      <p:pic>
        <p:nvPicPr>
          <p:cNvPr id="9" name="Picture 8">
            <a:extLst>
              <a:ext uri="{FF2B5EF4-FFF2-40B4-BE49-F238E27FC236}">
                <a16:creationId xmlns:a16="http://schemas.microsoft.com/office/drawing/2014/main" id="{854CA8D1-2FF8-44DE-9FA6-E038B721172C}"/>
              </a:ext>
            </a:extLst>
          </p:cNvPr>
          <p:cNvPicPr>
            <a:picLocks noChangeAspect="1"/>
          </p:cNvPicPr>
          <p:nvPr/>
        </p:nvPicPr>
        <p:blipFill>
          <a:blip r:embed="rId6"/>
          <a:stretch>
            <a:fillRect/>
          </a:stretch>
        </p:blipFill>
        <p:spPr>
          <a:xfrm>
            <a:off x="915987" y="1402497"/>
            <a:ext cx="5248275" cy="3933825"/>
          </a:xfrm>
          <a:prstGeom prst="rect">
            <a:avLst/>
          </a:prstGeom>
        </p:spPr>
      </p:pic>
      <p:pic>
        <p:nvPicPr>
          <p:cNvPr id="11" name="Picture 10">
            <a:extLst>
              <a:ext uri="{FF2B5EF4-FFF2-40B4-BE49-F238E27FC236}">
                <a16:creationId xmlns:a16="http://schemas.microsoft.com/office/drawing/2014/main" id="{050FEE11-837C-4F2B-A2F2-E7F572D72079}"/>
              </a:ext>
            </a:extLst>
          </p:cNvPr>
          <p:cNvPicPr>
            <a:picLocks noChangeAspect="1"/>
          </p:cNvPicPr>
          <p:nvPr/>
        </p:nvPicPr>
        <p:blipFill>
          <a:blip r:embed="rId7"/>
          <a:stretch>
            <a:fillRect/>
          </a:stretch>
        </p:blipFill>
        <p:spPr>
          <a:xfrm>
            <a:off x="7048499" y="692150"/>
            <a:ext cx="2095500" cy="5381625"/>
          </a:xfrm>
          <a:prstGeom prst="rect">
            <a:avLst/>
          </a:prstGeom>
        </p:spPr>
      </p:pic>
      <p:sp>
        <p:nvSpPr>
          <p:cNvPr id="15" name="Arrow: Up 14">
            <a:extLst>
              <a:ext uri="{FF2B5EF4-FFF2-40B4-BE49-F238E27FC236}">
                <a16:creationId xmlns:a16="http://schemas.microsoft.com/office/drawing/2014/main" id="{2E027597-9F55-4BF0-8673-2EBDD681B633}"/>
              </a:ext>
            </a:extLst>
          </p:cNvPr>
          <p:cNvSpPr/>
          <p:nvPr/>
        </p:nvSpPr>
        <p:spPr>
          <a:xfrm rot="5400000">
            <a:off x="6073060" y="5162839"/>
            <a:ext cx="531847" cy="1278948"/>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87B350A-6BC1-4B5D-A783-319481F19612}"/>
              </a:ext>
            </a:extLst>
          </p:cNvPr>
          <p:cNvSpPr txBox="1"/>
          <p:nvPr/>
        </p:nvSpPr>
        <p:spPr>
          <a:xfrm>
            <a:off x="5680114" y="5653327"/>
            <a:ext cx="1295400"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2. Type here</a:t>
            </a:r>
          </a:p>
        </p:txBody>
      </p:sp>
      <p:sp>
        <p:nvSpPr>
          <p:cNvPr id="17" name="Arrow: Up 16">
            <a:extLst>
              <a:ext uri="{FF2B5EF4-FFF2-40B4-BE49-F238E27FC236}">
                <a16:creationId xmlns:a16="http://schemas.microsoft.com/office/drawing/2014/main" id="{853F200F-1C7D-4A86-8D9B-E81B327E6518}"/>
              </a:ext>
            </a:extLst>
          </p:cNvPr>
          <p:cNvSpPr/>
          <p:nvPr/>
        </p:nvSpPr>
        <p:spPr>
          <a:xfrm rot="5400000">
            <a:off x="6009144" y="415489"/>
            <a:ext cx="542925" cy="1389815"/>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A6CF2B21-2FE9-4103-9030-B20D63842F6E}"/>
              </a:ext>
            </a:extLst>
          </p:cNvPr>
          <p:cNvSpPr txBox="1"/>
          <p:nvPr/>
        </p:nvSpPr>
        <p:spPr>
          <a:xfrm>
            <a:off x="5585699" y="956507"/>
            <a:ext cx="1462684"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3. See here</a:t>
            </a:r>
          </a:p>
        </p:txBody>
      </p:sp>
      <p:sp>
        <p:nvSpPr>
          <p:cNvPr id="19" name="Title 1">
            <a:extLst>
              <a:ext uri="{FF2B5EF4-FFF2-40B4-BE49-F238E27FC236}">
                <a16:creationId xmlns:a16="http://schemas.microsoft.com/office/drawing/2014/main" id="{AFD629BE-63A8-40E8-A987-84168C5F6791}"/>
              </a:ext>
            </a:extLst>
          </p:cNvPr>
          <p:cNvSpPr txBox="1">
            <a:spLocks/>
          </p:cNvSpPr>
          <p:nvPr/>
        </p:nvSpPr>
        <p:spPr>
          <a:xfrm>
            <a:off x="-1" y="63332"/>
            <a:ext cx="9144001" cy="451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AF1F2C"/>
                </a:solidFill>
                <a:effectLst/>
                <a:uLnTx/>
                <a:uFillTx/>
                <a:latin typeface="Helvetica"/>
                <a:ea typeface="+mj-ea"/>
                <a:cs typeface="Helvetica"/>
              </a:rPr>
              <a:t>How to Chat on Zoom</a:t>
            </a:r>
          </a:p>
        </p:txBody>
      </p:sp>
    </p:spTree>
    <p:extLst>
      <p:ext uri="{BB962C8B-B14F-4D97-AF65-F5344CB8AC3E}">
        <p14:creationId xmlns:p14="http://schemas.microsoft.com/office/powerpoint/2010/main" val="1042578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0D39-0F7F-42B8-A694-070583734038}"/>
              </a:ext>
            </a:extLst>
          </p:cNvPr>
          <p:cNvSpPr>
            <a:spLocks noGrp="1"/>
          </p:cNvSpPr>
          <p:nvPr>
            <p:ph type="title"/>
          </p:nvPr>
        </p:nvSpPr>
        <p:spPr>
          <a:xfrm>
            <a:off x="457200" y="76939"/>
            <a:ext cx="8229600" cy="1143000"/>
          </a:xfrm>
        </p:spPr>
        <p:txBody>
          <a:bodyPr>
            <a:normAutofit fontScale="90000"/>
          </a:bodyPr>
          <a:lstStyle/>
          <a:p>
            <a:r>
              <a:rPr lang="en-US" dirty="0"/>
              <a:t>Thank you for making this year’s Giving Tuesday our best ever!</a:t>
            </a:r>
          </a:p>
        </p:txBody>
      </p:sp>
      <p:pic>
        <p:nvPicPr>
          <p:cNvPr id="5" name="Content Placeholder 4">
            <a:extLst>
              <a:ext uri="{FF2B5EF4-FFF2-40B4-BE49-F238E27FC236}">
                <a16:creationId xmlns:a16="http://schemas.microsoft.com/office/drawing/2014/main" id="{C066432E-C058-47F3-8946-A7ADF8A1572D}"/>
              </a:ext>
            </a:extLst>
          </p:cNvPr>
          <p:cNvPicPr>
            <a:picLocks noGrp="1" noChangeAspect="1"/>
          </p:cNvPicPr>
          <p:nvPr>
            <p:ph idx="1"/>
          </p:nvPr>
        </p:nvPicPr>
        <p:blipFill>
          <a:blip r:embed="rId2"/>
          <a:stretch>
            <a:fillRect/>
          </a:stretch>
        </p:blipFill>
        <p:spPr>
          <a:xfrm>
            <a:off x="1856422" y="1386735"/>
            <a:ext cx="5431155" cy="4525963"/>
          </a:xfrm>
        </p:spPr>
      </p:pic>
      <p:sp>
        <p:nvSpPr>
          <p:cNvPr id="3" name="TextBox 2">
            <a:extLst>
              <a:ext uri="{FF2B5EF4-FFF2-40B4-BE49-F238E27FC236}">
                <a16:creationId xmlns:a16="http://schemas.microsoft.com/office/drawing/2014/main" id="{C86B3584-931C-4B53-B470-613C60E57189}"/>
              </a:ext>
            </a:extLst>
          </p:cNvPr>
          <p:cNvSpPr txBox="1"/>
          <p:nvPr/>
        </p:nvSpPr>
        <p:spPr>
          <a:xfrm>
            <a:off x="247650" y="6266473"/>
            <a:ext cx="8658225" cy="523220"/>
          </a:xfrm>
          <a:prstGeom prst="rect">
            <a:avLst/>
          </a:prstGeom>
          <a:noFill/>
        </p:spPr>
        <p:txBody>
          <a:bodyPr wrap="square" rtlCol="0">
            <a:spAutoFit/>
          </a:bodyPr>
          <a:lstStyle/>
          <a:p>
            <a:r>
              <a:rPr lang="en-US" sz="1400" i="1" dirty="0">
                <a:solidFill>
                  <a:srgbClr val="58585B"/>
                </a:solidFill>
                <a:latin typeface="Arial" panose="020B0604020202020204" pitchFamily="34" charset="0"/>
                <a:cs typeface="Arial" panose="020B0604020202020204" pitchFamily="34" charset="0"/>
              </a:rPr>
              <a:t>Note: On the live webinar, we made a mistake in reporting the amount raised on Giving Tuesday. The actual amount raised was $70,000.</a:t>
            </a:r>
          </a:p>
        </p:txBody>
      </p:sp>
      <p:sp>
        <p:nvSpPr>
          <p:cNvPr id="6" name="Rectangle 6">
            <a:extLst>
              <a:ext uri="{FF2B5EF4-FFF2-40B4-BE49-F238E27FC236}">
                <a16:creationId xmlns:a16="http://schemas.microsoft.com/office/drawing/2014/main" id="{EBCEAF85-3AF9-4CFD-98C3-1E0DDF406DF7}"/>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40</a:t>
            </a:fld>
            <a:endParaRPr lang="en-US" altLang="en-US" sz="1800" dirty="0"/>
          </a:p>
        </p:txBody>
      </p:sp>
    </p:spTree>
    <p:extLst>
      <p:ext uri="{BB962C8B-B14F-4D97-AF65-F5344CB8AC3E}">
        <p14:creationId xmlns:p14="http://schemas.microsoft.com/office/powerpoint/2010/main" val="3353149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41</a:t>
            </a:fld>
            <a:endParaRPr lang="en-US" altLang="en-US" sz="1800" dirty="0"/>
          </a:p>
        </p:txBody>
      </p:sp>
      <p:sp>
        <p:nvSpPr>
          <p:cNvPr id="10" name="Rectangle 4">
            <a:extLst>
              <a:ext uri="{FF2B5EF4-FFF2-40B4-BE49-F238E27FC236}">
                <a16:creationId xmlns:a16="http://schemas.microsoft.com/office/drawing/2014/main" id="{E1C4B3FD-AEBF-4381-A82A-72029D9E8EB3}"/>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4" name="Rectangle 13">
            <a:extLst>
              <a:ext uri="{FF2B5EF4-FFF2-40B4-BE49-F238E27FC236}">
                <a16:creationId xmlns:a16="http://schemas.microsoft.com/office/drawing/2014/main" id="{D23D727A-989A-4036-8BCE-84C10B521950}"/>
              </a:ext>
            </a:extLst>
          </p:cNvPr>
          <p:cNvSpPr/>
          <p:nvPr/>
        </p:nvSpPr>
        <p:spPr>
          <a:xfrm>
            <a:off x="354014" y="684681"/>
            <a:ext cx="8532811" cy="5843716"/>
          </a:xfrm>
          <a:prstGeom prst="rect">
            <a:avLst/>
          </a:prstGeom>
        </p:spPr>
        <p:txBody>
          <a:bodyPr wrap="square">
            <a:spAutoFit/>
          </a:bodyPr>
          <a:lstStyle/>
          <a:p>
            <a:pPr marL="342900" marR="0" lvl="0" indent="-342900">
              <a:lnSpc>
                <a:spcPct val="115000"/>
              </a:lnSpc>
              <a:spcBef>
                <a:spcPts val="0"/>
              </a:spcBef>
              <a:spcAft>
                <a:spcPts val="600"/>
              </a:spcAft>
              <a:buFont typeface="Symbol" panose="05050102010706020507" pitchFamily="18" charset="2"/>
              <a:buChar char=""/>
            </a:pPr>
            <a:r>
              <a:rPr lang="x-none" sz="2000" b="1"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RESULTS Action Network Community of Practice webinar, Wednesday, December 5 at 8:00pm ET.</a:t>
            </a:r>
            <a:r>
              <a:rPr lang="x-none"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 To join, log in: </a:t>
            </a:r>
            <a:r>
              <a:rPr lang="x-none" sz="2000" u="sng" dirty="0">
                <a:solidFill>
                  <a:srgbClr val="58585B"/>
                </a:solidFill>
                <a:latin typeface="Helvetica" panose="020B0604020202020204" pitchFamily="34" charset="0"/>
                <a:ea typeface="Arial Unicode MS" panose="020B0604020202020204" pitchFamily="34" charset="-128"/>
                <a:cs typeface="Helvetica" panose="020B0604020202020204" pitchFamily="34" charset="0"/>
                <a:hlinkClick r:id="rId2"/>
              </a:rPr>
              <a:t>https://results.zoom.us/j/427674133</a:t>
            </a:r>
            <a:r>
              <a:rPr lang="x-none"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 or dial in: 669-900-6833, Meeting ID: 427 674 133.</a:t>
            </a:r>
            <a:endPar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x-none" sz="2000" b="1"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U.S. Poverty Free Agents Calls, Tuesday, December 11 at 1:00 pm and 8:00 pm ET. </a:t>
            </a:r>
            <a:r>
              <a:rPr lang="x-none"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Join at: </a:t>
            </a:r>
            <a:r>
              <a:rPr lang="x-none" sz="2000" u="sng" dirty="0">
                <a:solidFill>
                  <a:srgbClr val="58585B"/>
                </a:solidFill>
                <a:latin typeface="Helvetica" panose="020B0604020202020204" pitchFamily="34" charset="0"/>
                <a:ea typeface="Arial Unicode MS" panose="020B0604020202020204" pitchFamily="34" charset="-128"/>
                <a:cs typeface="Helvetica" panose="020B0604020202020204" pitchFamily="34" charset="0"/>
                <a:hlinkClick r:id="rId3"/>
              </a:rPr>
              <a:t>https://results.zoom.us/j/324294681</a:t>
            </a:r>
            <a:r>
              <a:rPr lang="x-none"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 or dial by phone at (929) 436-2866 or (669) 900-6833, Meeting ID: 324 294 681.</a:t>
            </a:r>
            <a:endPar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endParaRPr>
          </a:p>
          <a:p>
            <a:pPr marL="342900" marR="0" lvl="0" indent="-342900">
              <a:lnSpc>
                <a:spcPct val="115000"/>
              </a:lnSpc>
              <a:spcBef>
                <a:spcPts val="0"/>
              </a:spcBef>
              <a:spcAft>
                <a:spcPts val="600"/>
              </a:spcAft>
              <a:buFont typeface="Symbol" panose="05050102010706020507" pitchFamily="18" charset="2"/>
              <a:buChar char=""/>
            </a:pPr>
            <a:r>
              <a:rPr lang="x-none" sz="2000" b="1"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RESULTS New Advocate Orientation, Thursday, December 13 at 8:30 pm ET.</a:t>
            </a:r>
            <a:r>
              <a:rPr lang="x-none"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 Get started </a:t>
            </a: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at: </a:t>
            </a:r>
            <a:r>
              <a:rPr lang="en-US" sz="2000" u="sng" dirty="0">
                <a:solidFill>
                  <a:srgbClr val="58585B"/>
                </a:solidFill>
                <a:latin typeface="Helvetica" panose="020B0604020202020204" pitchFamily="34" charset="0"/>
                <a:ea typeface="Arial Unicode MS" panose="020B0604020202020204" pitchFamily="34" charset="-128"/>
                <a:cs typeface="Helvetica" panose="020B0604020202020204" pitchFamily="34" charset="0"/>
                <a:hlinkClick r:id="rId4"/>
              </a:rPr>
              <a:t>https://results.salsalabs.org/volunteer/index.html</a:t>
            </a: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a:t>
            </a:r>
          </a:p>
          <a:p>
            <a:pPr marL="342900" marR="0" lvl="0" indent="-342900">
              <a:lnSpc>
                <a:spcPct val="115000"/>
              </a:lnSpc>
              <a:spcBef>
                <a:spcPts val="100"/>
              </a:spcBef>
              <a:spcAft>
                <a:spcPts val="600"/>
              </a:spcAft>
              <a:buFont typeface="Symbol" panose="05050102010706020507" pitchFamily="18" charset="2"/>
              <a:buChar char=""/>
            </a:pPr>
            <a:r>
              <a:rPr lang="en-US" sz="2000" b="1"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RESULTS International Conference</a:t>
            </a: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 July 13-16, 2019. Learn more at </a:t>
            </a:r>
            <a:r>
              <a:rPr lang="en-US" sz="2000" u="sng" dirty="0">
                <a:solidFill>
                  <a:srgbClr val="58585B"/>
                </a:solidFill>
                <a:latin typeface="Helvetica" panose="020B0604020202020204" pitchFamily="34" charset="0"/>
                <a:ea typeface="Arial Unicode MS" panose="020B0604020202020204" pitchFamily="34" charset="-128"/>
                <a:cs typeface="Helvetica" panose="020B0604020202020204" pitchFamily="34" charset="0"/>
                <a:hlinkClick r:id="rId5"/>
              </a:rPr>
              <a:t>www.resultsconference.org</a:t>
            </a: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 Submit your speaker and session ideas </a:t>
            </a:r>
            <a:r>
              <a:rPr lang="en-US" sz="2000" u="sng" dirty="0">
                <a:solidFill>
                  <a:srgbClr val="58585B"/>
                </a:solidFill>
                <a:latin typeface="Helvetica" panose="020B0604020202020204" pitchFamily="34" charset="0"/>
                <a:ea typeface="Arial Unicode MS" panose="020B0604020202020204" pitchFamily="34" charset="-128"/>
                <a:cs typeface="Helvetica" panose="020B0604020202020204" pitchFamily="34" charset="0"/>
                <a:hlinkClick r:id="rId6"/>
              </a:rPr>
              <a:t>in our suggestion form</a:t>
            </a: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 </a:t>
            </a:r>
          </a:p>
          <a:p>
            <a:pPr marL="342900" marR="0" lvl="0" indent="-342900">
              <a:lnSpc>
                <a:spcPct val="115000"/>
              </a:lnSpc>
              <a:spcBef>
                <a:spcPts val="100"/>
              </a:spcBef>
              <a:spcAft>
                <a:spcPts val="600"/>
              </a:spcAft>
              <a:buFont typeface="Symbol" panose="05050102010706020507" pitchFamily="18" charset="2"/>
              <a:buChar char=""/>
            </a:pP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Find these and other events on our </a:t>
            </a:r>
            <a:r>
              <a:rPr lang="en-US" sz="2000" b="1" u="sng" dirty="0">
                <a:solidFill>
                  <a:srgbClr val="58585B"/>
                </a:solidFill>
                <a:latin typeface="Helvetica" panose="020B0604020202020204" pitchFamily="34" charset="0"/>
                <a:ea typeface="Arial Unicode MS" panose="020B0604020202020204" pitchFamily="34" charset="-128"/>
                <a:cs typeface="Helvetica" panose="020B0604020202020204" pitchFamily="34" charset="0"/>
                <a:hlinkClick r:id="rId7"/>
              </a:rPr>
              <a:t>Event Calendar</a:t>
            </a: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a:t>
            </a:r>
          </a:p>
          <a:p>
            <a:pPr marL="0" lvl="1">
              <a:lnSpc>
                <a:spcPct val="114000"/>
              </a:lnSpc>
              <a:spcAft>
                <a:spcPts val="1200"/>
              </a:spcAft>
            </a:pPr>
            <a:endParaRPr lang="en-US" sz="2400" dirty="0">
              <a:solidFill>
                <a:srgbClr val="58585B"/>
              </a:solidFill>
              <a:latin typeface="Helvetica" panose="020B0604020202020204" pitchFamily="34" charset="0"/>
              <a:cs typeface="Helvetica" panose="020B0604020202020204" pitchFamily="34" charset="0"/>
            </a:endParaRPr>
          </a:p>
        </p:txBody>
      </p:sp>
      <p:sp>
        <p:nvSpPr>
          <p:cNvPr id="15" name="Title 1">
            <a:extLst>
              <a:ext uri="{FF2B5EF4-FFF2-40B4-BE49-F238E27FC236}">
                <a16:creationId xmlns:a16="http://schemas.microsoft.com/office/drawing/2014/main" id="{F07F1275-3F3D-4588-B59D-4E64C9E8701C}"/>
              </a:ext>
            </a:extLst>
          </p:cNvPr>
          <p:cNvSpPr>
            <a:spLocks noGrp="1"/>
          </p:cNvSpPr>
          <p:nvPr>
            <p:ph type="title"/>
          </p:nvPr>
        </p:nvSpPr>
        <p:spPr>
          <a:xfrm>
            <a:off x="354015" y="134129"/>
            <a:ext cx="7211743" cy="550552"/>
          </a:xfrm>
        </p:spPr>
        <p:txBody>
          <a:bodyPr>
            <a:noAutofit/>
          </a:bodyPr>
          <a:lstStyle/>
          <a:p>
            <a:pPr algn="l">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a:solidFill>
                  <a:srgbClr val="C00000"/>
                </a:solidFill>
                <a:latin typeface="Helvetica" panose="020B0604020202020204" pitchFamily="34" charset="0"/>
                <a:ea typeface="ＭＳ Ｐゴシック" charset="0"/>
                <a:cs typeface="Helvetica" panose="020B0604020202020204" pitchFamily="34" charset="0"/>
              </a:rPr>
              <a:t>Announcements</a:t>
            </a:r>
            <a:endParaRPr 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18403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42</a:t>
            </a:fld>
            <a:endParaRPr lang="en-US" altLang="en-US" sz="1800" dirty="0"/>
          </a:p>
        </p:txBody>
      </p:sp>
      <p:sp>
        <p:nvSpPr>
          <p:cNvPr id="10" name="Rectangle 9">
            <a:extLst>
              <a:ext uri="{FF2B5EF4-FFF2-40B4-BE49-F238E27FC236}">
                <a16:creationId xmlns:a16="http://schemas.microsoft.com/office/drawing/2014/main" id="{D368DF2C-8812-44AF-B1F5-94977B4C8BBE}"/>
              </a:ext>
            </a:extLst>
          </p:cNvPr>
          <p:cNvSpPr/>
          <p:nvPr/>
        </p:nvSpPr>
        <p:spPr>
          <a:xfrm>
            <a:off x="457200" y="579053"/>
            <a:ext cx="8229600" cy="4269374"/>
          </a:xfrm>
          <a:prstGeom prst="rect">
            <a:avLst/>
          </a:prstGeom>
        </p:spPr>
        <p:txBody>
          <a:bodyPr wrap="square">
            <a:spAutoFit/>
          </a:bodyPr>
          <a:lstStyle/>
          <a:p>
            <a:pPr algn="ctr">
              <a:lnSpc>
                <a:spcPct val="114000"/>
              </a:lnSpc>
              <a:spcAft>
                <a:spcPts val="1200"/>
              </a:spcAft>
            </a:pPr>
            <a:r>
              <a:rPr lang="en-US" sz="3600" dirty="0">
                <a:solidFill>
                  <a:srgbClr val="58585B"/>
                </a:solidFill>
                <a:latin typeface="Helvetica" panose="020B0604020202020204" pitchFamily="34" charset="0"/>
                <a:cs typeface="Helvetica" panose="020B0604020202020204" pitchFamily="34" charset="0"/>
              </a:rPr>
              <a:t>Thank you for being on tonight’s webinar! </a:t>
            </a:r>
          </a:p>
          <a:p>
            <a:pPr algn="ctr">
              <a:lnSpc>
                <a:spcPct val="114000"/>
              </a:lnSpc>
            </a:pPr>
            <a:r>
              <a:rPr lang="en-US" sz="3200" dirty="0">
                <a:solidFill>
                  <a:srgbClr val="58585B"/>
                </a:solidFill>
                <a:latin typeface="Helvetica" panose="020B0604020202020204" pitchFamily="34" charset="0"/>
                <a:cs typeface="Helvetica" panose="020B0604020202020204" pitchFamily="34" charset="0"/>
              </a:rPr>
              <a:t>The next </a:t>
            </a:r>
            <a:r>
              <a:rPr lang="en-US" sz="3200" b="1" dirty="0">
                <a:solidFill>
                  <a:srgbClr val="58585B"/>
                </a:solidFill>
                <a:latin typeface="Helvetica" panose="020B0604020202020204" pitchFamily="34" charset="0"/>
                <a:cs typeface="Helvetica" panose="020B0604020202020204" pitchFamily="34" charset="0"/>
              </a:rPr>
              <a:t>U.S. Poverty National Webinar</a:t>
            </a:r>
            <a:r>
              <a:rPr lang="en-US" sz="3200" dirty="0">
                <a:solidFill>
                  <a:srgbClr val="58585B"/>
                </a:solidFill>
                <a:latin typeface="Helvetica" panose="020B0604020202020204" pitchFamily="34" charset="0"/>
                <a:cs typeface="Helvetica" panose="020B0604020202020204" pitchFamily="34" charset="0"/>
              </a:rPr>
              <a:t> is </a:t>
            </a:r>
          </a:p>
          <a:p>
            <a:pPr algn="ctr">
              <a:lnSpc>
                <a:spcPct val="114000"/>
              </a:lnSpc>
            </a:pPr>
            <a:r>
              <a:rPr lang="en-US" sz="3200" b="1" dirty="0">
                <a:solidFill>
                  <a:srgbClr val="B01F2D"/>
                </a:solidFill>
                <a:latin typeface="Helvetica" panose="020B0604020202020204" pitchFamily="34" charset="0"/>
                <a:cs typeface="Helvetica" panose="020B0604020202020204" pitchFamily="34" charset="0"/>
              </a:rPr>
              <a:t>Tuesday, January 8 at 8:00pm ET</a:t>
            </a:r>
            <a:r>
              <a:rPr lang="en-US" sz="3200" b="1" dirty="0">
                <a:solidFill>
                  <a:srgbClr val="58585B"/>
                </a:solidFill>
                <a:latin typeface="Helvetica" panose="020B0604020202020204" pitchFamily="34" charset="0"/>
                <a:cs typeface="Helvetica" panose="020B0604020202020204" pitchFamily="34" charset="0"/>
              </a:rPr>
              <a:t>. </a:t>
            </a:r>
          </a:p>
          <a:p>
            <a:pPr algn="ctr">
              <a:lnSpc>
                <a:spcPct val="114000"/>
              </a:lnSpc>
            </a:pPr>
            <a:endParaRPr lang="en-US" sz="3200" b="1" dirty="0">
              <a:solidFill>
                <a:srgbClr val="58585B"/>
              </a:solidFill>
              <a:latin typeface="Helvetica" panose="020B0604020202020204" pitchFamily="34" charset="0"/>
              <a:cs typeface="Helvetica" panose="020B0604020202020204" pitchFamily="34" charset="0"/>
            </a:endParaRPr>
          </a:p>
          <a:p>
            <a:pPr marL="0" lvl="1" algn="ctr">
              <a:lnSpc>
                <a:spcPct val="114000"/>
              </a:lnSpc>
            </a:pPr>
            <a:r>
              <a:rPr lang="en-US" sz="3200" dirty="0">
                <a:solidFill>
                  <a:srgbClr val="58585B"/>
                </a:solidFill>
                <a:latin typeface="Helvetica" panose="020B0604020202020204" pitchFamily="34" charset="0"/>
                <a:cs typeface="Helvetica" panose="020B0604020202020204" pitchFamily="34" charset="0"/>
              </a:rPr>
              <a:t>All RESULTS offices will be closed </a:t>
            </a:r>
          </a:p>
          <a:p>
            <a:pPr marL="0" lvl="1" algn="ctr">
              <a:lnSpc>
                <a:spcPct val="114000"/>
              </a:lnSpc>
              <a:spcAft>
                <a:spcPts val="1200"/>
              </a:spcAft>
            </a:pPr>
            <a:r>
              <a:rPr lang="en-US" sz="3200" dirty="0">
                <a:solidFill>
                  <a:srgbClr val="58585B"/>
                </a:solidFill>
                <a:latin typeface="Helvetica" panose="020B0604020202020204" pitchFamily="34" charset="0"/>
                <a:cs typeface="Helvetica" panose="020B0604020202020204" pitchFamily="34" charset="0"/>
              </a:rPr>
              <a:t>December 25-January 1 for the holidays.</a:t>
            </a:r>
          </a:p>
        </p:txBody>
      </p:sp>
      <p:sp>
        <p:nvSpPr>
          <p:cNvPr id="11" name="Rectangle 4">
            <a:extLst>
              <a:ext uri="{FF2B5EF4-FFF2-40B4-BE49-F238E27FC236}">
                <a16:creationId xmlns:a16="http://schemas.microsoft.com/office/drawing/2014/main" id="{77782E6E-A433-49F8-AAC4-0BB92C220321}"/>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Tree>
    <p:extLst>
      <p:ext uri="{BB962C8B-B14F-4D97-AF65-F5344CB8AC3E}">
        <p14:creationId xmlns:p14="http://schemas.microsoft.com/office/powerpoint/2010/main" val="3855065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38150" y="154262"/>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43</a:t>
            </a:fld>
            <a:endParaRPr lang="en-US" altLang="en-US" sz="1800" dirty="0"/>
          </a:p>
        </p:txBody>
      </p:sp>
      <p:sp>
        <p:nvSpPr>
          <p:cNvPr id="10" name="Rectangle 9">
            <a:extLst>
              <a:ext uri="{FF2B5EF4-FFF2-40B4-BE49-F238E27FC236}">
                <a16:creationId xmlns:a16="http://schemas.microsoft.com/office/drawing/2014/main" id="{D368DF2C-8812-44AF-B1F5-94977B4C8BBE}"/>
              </a:ext>
            </a:extLst>
          </p:cNvPr>
          <p:cNvSpPr/>
          <p:nvPr/>
        </p:nvSpPr>
        <p:spPr>
          <a:xfrm>
            <a:off x="232036" y="209836"/>
            <a:ext cx="8679928" cy="1754776"/>
          </a:xfrm>
          <a:prstGeom prst="rect">
            <a:avLst/>
          </a:prstGeom>
        </p:spPr>
        <p:txBody>
          <a:bodyPr wrap="square">
            <a:spAutoFit/>
          </a:bodyPr>
          <a:lstStyle/>
          <a:p>
            <a:pPr algn="ctr">
              <a:lnSpc>
                <a:spcPct val="114000"/>
              </a:lnSpc>
            </a:pPr>
            <a:r>
              <a:rPr lang="en-US" sz="3200" b="1" dirty="0">
                <a:solidFill>
                  <a:srgbClr val="B01F2D"/>
                </a:solidFill>
                <a:latin typeface="Helvetica" panose="020B0604020202020204" pitchFamily="34" charset="0"/>
                <a:cs typeface="Helvetica" panose="020B0604020202020204" pitchFamily="34" charset="0"/>
              </a:rPr>
              <a:t>FINAL ACTION</a:t>
            </a:r>
          </a:p>
          <a:p>
            <a:pPr algn="ctr">
              <a:lnSpc>
                <a:spcPct val="114000"/>
              </a:lnSpc>
              <a:spcAft>
                <a:spcPts val="1200"/>
              </a:spcAft>
            </a:pPr>
            <a:r>
              <a:rPr lang="en-US" sz="3200" b="1" dirty="0">
                <a:solidFill>
                  <a:srgbClr val="B01F2D"/>
                </a:solidFill>
                <a:latin typeface="Helvetica" panose="020B0604020202020204" pitchFamily="34" charset="0"/>
                <a:cs typeface="Helvetica" panose="020B0604020202020204" pitchFamily="34" charset="0"/>
              </a:rPr>
              <a:t>Make One Last Push on Public Charge</a:t>
            </a:r>
          </a:p>
          <a:p>
            <a:pPr algn="ctr">
              <a:lnSpc>
                <a:spcPct val="114000"/>
              </a:lnSpc>
            </a:pPr>
            <a:endParaRPr lang="en-US" sz="2400" b="1" dirty="0">
              <a:solidFill>
                <a:srgbClr val="58585B"/>
              </a:solidFill>
              <a:latin typeface="Helvetica" panose="020B0604020202020204" pitchFamily="34" charset="0"/>
              <a:cs typeface="Helvetica" panose="020B0604020202020204" pitchFamily="34" charset="0"/>
            </a:endParaRPr>
          </a:p>
        </p:txBody>
      </p:sp>
      <p:sp>
        <p:nvSpPr>
          <p:cNvPr id="11" name="Rectangle 4">
            <a:extLst>
              <a:ext uri="{FF2B5EF4-FFF2-40B4-BE49-F238E27FC236}">
                <a16:creationId xmlns:a16="http://schemas.microsoft.com/office/drawing/2014/main" id="{77782E6E-A433-49F8-AAC4-0BB92C220321}"/>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2" name="TextBox 1">
            <a:extLst>
              <a:ext uri="{FF2B5EF4-FFF2-40B4-BE49-F238E27FC236}">
                <a16:creationId xmlns:a16="http://schemas.microsoft.com/office/drawing/2014/main" id="{613361F8-07CE-4502-8FE9-0A6C8C831945}"/>
              </a:ext>
            </a:extLst>
          </p:cNvPr>
          <p:cNvSpPr txBox="1"/>
          <p:nvPr/>
        </p:nvSpPr>
        <p:spPr>
          <a:xfrm>
            <a:off x="447675" y="1507098"/>
            <a:ext cx="8248650" cy="4307911"/>
          </a:xfrm>
          <a:prstGeom prst="rect">
            <a:avLst/>
          </a:prstGeom>
          <a:noFill/>
        </p:spPr>
        <p:txBody>
          <a:bodyPr wrap="square" rtlCol="0">
            <a:spAutoFit/>
          </a:bodyPr>
          <a:lstStyle/>
          <a:p>
            <a:pPr lvl="0" algn="ctr">
              <a:lnSpc>
                <a:spcPct val="114000"/>
              </a:lnSpc>
              <a:spcAft>
                <a:spcPts val="1200"/>
              </a:spcAft>
            </a:pPr>
            <a:r>
              <a:rPr lang="en-US" sz="2400" dirty="0">
                <a:solidFill>
                  <a:srgbClr val="58585B"/>
                </a:solidFill>
                <a:latin typeface="Helvetica" panose="020B0604020202020204" pitchFamily="34" charset="0"/>
                <a:cs typeface="Helvetica" panose="020B0604020202020204" pitchFamily="34" charset="0"/>
              </a:rPr>
              <a:t>Deadline to submit public charge comments is this Monday, December 10. </a:t>
            </a:r>
          </a:p>
          <a:p>
            <a:pPr lvl="0" algn="ctr">
              <a:lnSpc>
                <a:spcPct val="114000"/>
              </a:lnSpc>
              <a:spcAft>
                <a:spcPts val="1200"/>
              </a:spcAft>
            </a:pPr>
            <a:r>
              <a:rPr lang="en-US" sz="2400" dirty="0">
                <a:solidFill>
                  <a:srgbClr val="58585B"/>
                </a:solidFill>
                <a:latin typeface="Helvetica" panose="020B0604020202020204" pitchFamily="34" charset="0"/>
                <a:cs typeface="Helvetica" panose="020B0604020202020204" pitchFamily="34" charset="0"/>
              </a:rPr>
              <a:t>If you haven’t commented, go to </a:t>
            </a:r>
            <a:r>
              <a:rPr lang="en-US" sz="2400" u="sng" dirty="0">
                <a:solidFill>
                  <a:srgbClr val="58585B"/>
                </a:solidFill>
                <a:latin typeface="Helvetica" panose="020B0604020202020204" pitchFamily="34" charset="0"/>
                <a:cs typeface="Helvetica" panose="020B0604020202020204" pitchFamily="34" charset="0"/>
                <a:hlinkClick r:id="rId2"/>
              </a:rPr>
              <a:t>www.protectingimmigrantfamilies.org</a:t>
            </a:r>
            <a:r>
              <a:rPr lang="en-US" sz="2400" dirty="0">
                <a:solidFill>
                  <a:srgbClr val="58585B"/>
                </a:solidFill>
                <a:latin typeface="Helvetica" panose="020B0604020202020204" pitchFamily="34" charset="0"/>
                <a:cs typeface="Helvetica" panose="020B0604020202020204" pitchFamily="34" charset="0"/>
              </a:rPr>
              <a:t> to submit it and urge others to comment also.  </a:t>
            </a:r>
          </a:p>
          <a:p>
            <a:pPr lvl="0" algn="ctr">
              <a:lnSpc>
                <a:spcPct val="114000"/>
              </a:lnSpc>
            </a:pPr>
            <a:r>
              <a:rPr lang="en-US" sz="2400" dirty="0">
                <a:solidFill>
                  <a:srgbClr val="58585B"/>
                </a:solidFill>
                <a:latin typeface="Helvetica" panose="020B0604020202020204" pitchFamily="34" charset="0"/>
                <a:cs typeface="Helvetica" panose="020B0604020202020204" pitchFamily="34" charset="0"/>
              </a:rPr>
              <a:t>Educate your community about this issue by submitting a letter to the editor TONIGHT at: </a:t>
            </a:r>
          </a:p>
          <a:p>
            <a:pPr lvl="0" algn="ctr">
              <a:lnSpc>
                <a:spcPct val="114000"/>
              </a:lnSpc>
              <a:spcAft>
                <a:spcPts val="1200"/>
              </a:spcAft>
            </a:pPr>
            <a:r>
              <a:rPr lang="en-US" sz="2400" u="sng" dirty="0">
                <a:solidFill>
                  <a:srgbClr val="58585B"/>
                </a:solidFill>
                <a:latin typeface="Helvetica" panose="020B0604020202020204" pitchFamily="34" charset="0"/>
                <a:cs typeface="Helvetica" panose="020B0604020202020204" pitchFamily="34" charset="0"/>
                <a:hlinkClick r:id="rId3"/>
              </a:rPr>
              <a:t>https://www.results.org/take-action/action-center?vvsrc=%2fcampaigns%2f61559%2frespond</a:t>
            </a:r>
            <a:r>
              <a:rPr lang="en-US" sz="2400" dirty="0">
                <a:solidFill>
                  <a:srgbClr val="58585B"/>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3556240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44</a:t>
            </a:fld>
            <a:endParaRPr lang="en-US" altLang="en-US" sz="1800" dirty="0"/>
          </a:p>
        </p:txBody>
      </p:sp>
      <p:sp>
        <p:nvSpPr>
          <p:cNvPr id="11" name="Rectangle 4">
            <a:extLst>
              <a:ext uri="{FF2B5EF4-FFF2-40B4-BE49-F238E27FC236}">
                <a16:creationId xmlns:a16="http://schemas.microsoft.com/office/drawing/2014/main" id="{77782E6E-A433-49F8-AAC4-0BB92C220321}"/>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2" name="TextBox 1">
            <a:extLst>
              <a:ext uri="{FF2B5EF4-FFF2-40B4-BE49-F238E27FC236}">
                <a16:creationId xmlns:a16="http://schemas.microsoft.com/office/drawing/2014/main" id="{E04F0B18-0673-4CA4-9AEB-446EC1BB7273}"/>
              </a:ext>
            </a:extLst>
          </p:cNvPr>
          <p:cNvSpPr txBox="1"/>
          <p:nvPr/>
        </p:nvSpPr>
        <p:spPr>
          <a:xfrm>
            <a:off x="590550" y="685800"/>
            <a:ext cx="7962900" cy="4401205"/>
          </a:xfrm>
          <a:prstGeom prst="rect">
            <a:avLst/>
          </a:prstGeom>
          <a:noFill/>
        </p:spPr>
        <p:txBody>
          <a:bodyPr wrap="square" rtlCol="0">
            <a:spAutoFit/>
          </a:bodyPr>
          <a:lstStyle/>
          <a:p>
            <a:pPr algn="ctr"/>
            <a:r>
              <a:rPr lang="en-US" sz="14000" b="1" dirty="0">
                <a:solidFill>
                  <a:schemeClr val="tx1">
                    <a:lumMod val="85000"/>
                    <a:lumOff val="15000"/>
                  </a:schemeClr>
                </a:solidFill>
                <a:latin typeface="Andalus" panose="02020603050405020304" pitchFamily="18" charset="-78"/>
                <a:cs typeface="Andalus" panose="02020603050405020304" pitchFamily="18" charset="-78"/>
              </a:rPr>
              <a:t>Happy</a:t>
            </a:r>
          </a:p>
          <a:p>
            <a:pPr algn="ctr"/>
            <a:r>
              <a:rPr lang="en-US" sz="14000" b="1" dirty="0">
                <a:solidFill>
                  <a:schemeClr val="tx1">
                    <a:lumMod val="85000"/>
                    <a:lumOff val="15000"/>
                  </a:schemeClr>
                </a:solidFill>
                <a:latin typeface="Andalus" panose="02020603050405020304" pitchFamily="18" charset="-78"/>
                <a:cs typeface="Andalus" panose="02020603050405020304" pitchFamily="18" charset="-78"/>
              </a:rPr>
              <a:t>Holidays!</a:t>
            </a:r>
          </a:p>
        </p:txBody>
      </p:sp>
    </p:spTree>
    <p:extLst>
      <p:ext uri="{BB962C8B-B14F-4D97-AF65-F5344CB8AC3E}">
        <p14:creationId xmlns:p14="http://schemas.microsoft.com/office/powerpoint/2010/main" val="2555123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0" name="Picture 42" descr="ICYMI: Investigation Finds Improper Care, Scheduling ...">
            <a:extLst>
              <a:ext uri="{FF2B5EF4-FFF2-40B4-BE49-F238E27FC236}">
                <a16:creationId xmlns:a16="http://schemas.microsoft.com/office/drawing/2014/main" id="{E2C6332E-80CB-4757-A715-335764C96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048" y="766663"/>
            <a:ext cx="1402910" cy="7886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udanese leader wanted for war crimes may soon be on his ...">
            <a:extLst>
              <a:ext uri="{FF2B5EF4-FFF2-40B4-BE49-F238E27FC236}">
                <a16:creationId xmlns:a16="http://schemas.microsoft.com/office/drawing/2014/main" id="{63139524-97DA-4617-8EC8-12454B6EC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005" y="1743547"/>
            <a:ext cx="814219" cy="814219"/>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The Cheese Reporter: 05/11/11">
            <a:extLst>
              <a:ext uri="{FF2B5EF4-FFF2-40B4-BE49-F238E27FC236}">
                <a16:creationId xmlns:a16="http://schemas.microsoft.com/office/drawing/2014/main" id="{BD3B4FAD-6772-484B-9F07-D96C5C4F1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761" y="1334016"/>
            <a:ext cx="2229309" cy="22293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5</a:t>
            </a:fld>
            <a:endParaRPr lang="en-US" altLang="en-US" sz="1800" dirty="0"/>
          </a:p>
        </p:txBody>
      </p:sp>
      <p:sp>
        <p:nvSpPr>
          <p:cNvPr id="10" name="Rectangle 4">
            <a:extLst>
              <a:ext uri="{FF2B5EF4-FFF2-40B4-BE49-F238E27FC236}">
                <a16:creationId xmlns:a16="http://schemas.microsoft.com/office/drawing/2014/main" id="{E1C4B3FD-AEBF-4381-A82A-72029D9E8EB3}"/>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4" name="Rectangle 13">
            <a:extLst>
              <a:ext uri="{FF2B5EF4-FFF2-40B4-BE49-F238E27FC236}">
                <a16:creationId xmlns:a16="http://schemas.microsoft.com/office/drawing/2014/main" id="{D23D727A-989A-4036-8BCE-84C10B521950}"/>
              </a:ext>
            </a:extLst>
          </p:cNvPr>
          <p:cNvSpPr/>
          <p:nvPr/>
        </p:nvSpPr>
        <p:spPr>
          <a:xfrm>
            <a:off x="4664023" y="3726075"/>
            <a:ext cx="4358481" cy="1755096"/>
          </a:xfrm>
          <a:prstGeom prst="rect">
            <a:avLst/>
          </a:prstGeom>
        </p:spPr>
        <p:txBody>
          <a:bodyPr wrap="square">
            <a:spAutoFit/>
          </a:bodyPr>
          <a:lstStyle/>
          <a:p>
            <a:pPr marL="0" lvl="1" algn="ctr">
              <a:lnSpc>
                <a:spcPct val="115000"/>
              </a:lnSpc>
            </a:pPr>
            <a:r>
              <a:rPr lang="en-US" sz="2400" b="1"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Generating Media </a:t>
            </a:r>
          </a:p>
          <a:p>
            <a:pPr marL="0" lvl="1" algn="ctr">
              <a:lnSpc>
                <a:spcPct val="115000"/>
              </a:lnSpc>
            </a:pPr>
            <a:r>
              <a:rPr lang="en-US" sz="24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309 pieces (to date)</a:t>
            </a:r>
          </a:p>
          <a:p>
            <a:pPr marL="0" lvl="1" algn="ctr">
              <a:lnSpc>
                <a:spcPct val="115000"/>
              </a:lnSpc>
            </a:pPr>
            <a:r>
              <a:rPr lang="en-US" sz="24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(256 LTEs, 40 op-eds, 11 articles/TV/radio, 2 editorials)</a:t>
            </a:r>
          </a:p>
        </p:txBody>
      </p:sp>
      <p:sp>
        <p:nvSpPr>
          <p:cNvPr id="15" name="Title 1">
            <a:extLst>
              <a:ext uri="{FF2B5EF4-FFF2-40B4-BE49-F238E27FC236}">
                <a16:creationId xmlns:a16="http://schemas.microsoft.com/office/drawing/2014/main" id="{F07F1275-3F3D-4588-B59D-4E64C9E8701C}"/>
              </a:ext>
            </a:extLst>
          </p:cNvPr>
          <p:cNvSpPr>
            <a:spLocks noGrp="1"/>
          </p:cNvSpPr>
          <p:nvPr>
            <p:ph type="title"/>
          </p:nvPr>
        </p:nvSpPr>
        <p:spPr>
          <a:xfrm>
            <a:off x="280118" y="282125"/>
            <a:ext cx="8583763" cy="550552"/>
          </a:xfrm>
        </p:spPr>
        <p:txBody>
          <a:bodyPr>
            <a:noAutofit/>
          </a:bodyPr>
          <a:lstStyle/>
          <a:p>
            <a:pPr>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dirty="0">
                <a:solidFill>
                  <a:srgbClr val="C00000"/>
                </a:solidFill>
                <a:latin typeface="Helvetica" panose="020B0604020202020204" pitchFamily="34" charset="0"/>
                <a:ea typeface="ＭＳ Ｐゴシック" charset="0"/>
                <a:cs typeface="Helvetica" panose="020B0604020202020204" pitchFamily="34" charset="0"/>
              </a:rPr>
              <a:t>Another Amazing Year from You!</a:t>
            </a:r>
            <a:br>
              <a:rPr lang="en-US" sz="2800" b="1" dirty="0">
                <a:solidFill>
                  <a:srgbClr val="C00000"/>
                </a:solidFill>
                <a:latin typeface="Helvetica" panose="020B0604020202020204" pitchFamily="34" charset="0"/>
                <a:ea typeface="ＭＳ Ｐゴシック" charset="0"/>
                <a:cs typeface="Helvetica" panose="020B0604020202020204" pitchFamily="34" charset="0"/>
              </a:rPr>
            </a:br>
            <a:endParaRPr lang="en-US" sz="1500"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E454B5D3-5A99-4868-B007-0D166254E104}"/>
              </a:ext>
            </a:extLst>
          </p:cNvPr>
          <p:cNvPicPr>
            <a:picLocks noChangeAspect="1"/>
          </p:cNvPicPr>
          <p:nvPr/>
        </p:nvPicPr>
        <p:blipFill>
          <a:blip r:embed="rId5"/>
          <a:stretch>
            <a:fillRect/>
          </a:stretch>
        </p:blipFill>
        <p:spPr>
          <a:xfrm>
            <a:off x="457200" y="990736"/>
            <a:ext cx="2007236" cy="3008503"/>
          </a:xfrm>
          <a:prstGeom prst="rect">
            <a:avLst/>
          </a:prstGeom>
        </p:spPr>
      </p:pic>
      <p:pic>
        <p:nvPicPr>
          <p:cNvPr id="9" name="Picture 8">
            <a:extLst>
              <a:ext uri="{FF2B5EF4-FFF2-40B4-BE49-F238E27FC236}">
                <a16:creationId xmlns:a16="http://schemas.microsoft.com/office/drawing/2014/main" id="{735FB1C7-80A9-46C5-BF7C-30DABFCFBDA5}"/>
              </a:ext>
            </a:extLst>
          </p:cNvPr>
          <p:cNvPicPr>
            <a:picLocks noChangeAspect="1"/>
          </p:cNvPicPr>
          <p:nvPr/>
        </p:nvPicPr>
        <p:blipFill>
          <a:blip r:embed="rId6"/>
          <a:stretch>
            <a:fillRect/>
          </a:stretch>
        </p:blipFill>
        <p:spPr>
          <a:xfrm>
            <a:off x="2560612" y="990735"/>
            <a:ext cx="2007235" cy="3008503"/>
          </a:xfrm>
          <a:prstGeom prst="rect">
            <a:avLst/>
          </a:prstGeom>
        </p:spPr>
      </p:pic>
      <p:sp>
        <p:nvSpPr>
          <p:cNvPr id="11" name="TextBox 10">
            <a:extLst>
              <a:ext uri="{FF2B5EF4-FFF2-40B4-BE49-F238E27FC236}">
                <a16:creationId xmlns:a16="http://schemas.microsoft.com/office/drawing/2014/main" id="{5D5FA6DA-0785-43EF-86F8-06695042B2B6}"/>
              </a:ext>
            </a:extLst>
          </p:cNvPr>
          <p:cNvSpPr txBox="1"/>
          <p:nvPr/>
        </p:nvSpPr>
        <p:spPr>
          <a:xfrm>
            <a:off x="457200" y="3993877"/>
            <a:ext cx="4080455" cy="1643527"/>
          </a:xfrm>
          <a:prstGeom prst="rect">
            <a:avLst/>
          </a:prstGeom>
          <a:noFill/>
        </p:spPr>
        <p:txBody>
          <a:bodyPr wrap="square" rtlCol="0">
            <a:spAutoFit/>
          </a:bodyPr>
          <a:lstStyle/>
          <a:p>
            <a:pPr marL="342900" lvl="2" indent="-342900" algn="ctr">
              <a:lnSpc>
                <a:spcPct val="115000"/>
              </a:lnSpc>
              <a:buSzPct val="80000"/>
            </a:pPr>
            <a:r>
              <a:rPr lang="en-US" sz="2400" b="1"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Meeting with Lawmakers</a:t>
            </a:r>
          </a:p>
          <a:p>
            <a:pPr marL="0" lvl="2" algn="ctr">
              <a:lnSpc>
                <a:spcPct val="115000"/>
              </a:lnSpc>
              <a:buSzPct val="80000"/>
            </a:pPr>
            <a:r>
              <a:rPr lang="en-US" sz="24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38 Senators (28 different)</a:t>
            </a:r>
          </a:p>
          <a:p>
            <a:pPr marL="0" lvl="2" algn="ctr">
              <a:lnSpc>
                <a:spcPct val="115000"/>
              </a:lnSpc>
              <a:buSzPct val="80000"/>
            </a:pPr>
            <a:r>
              <a:rPr lang="en-US" sz="24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92 Reps (80 different)</a:t>
            </a:r>
          </a:p>
          <a:p>
            <a:endParaRPr lang="en-US" dirty="0"/>
          </a:p>
        </p:txBody>
      </p:sp>
      <p:pic>
        <p:nvPicPr>
          <p:cNvPr id="12" name="Picture 11">
            <a:extLst>
              <a:ext uri="{FF2B5EF4-FFF2-40B4-BE49-F238E27FC236}">
                <a16:creationId xmlns:a16="http://schemas.microsoft.com/office/drawing/2014/main" id="{03661587-09FE-48C1-990B-E045ADD9A713}"/>
              </a:ext>
            </a:extLst>
          </p:cNvPr>
          <p:cNvPicPr>
            <a:picLocks noChangeAspect="1"/>
          </p:cNvPicPr>
          <p:nvPr/>
        </p:nvPicPr>
        <p:blipFill>
          <a:blip r:embed="rId7"/>
          <a:stretch>
            <a:fillRect/>
          </a:stretch>
        </p:blipFill>
        <p:spPr>
          <a:xfrm>
            <a:off x="4849005" y="1019312"/>
            <a:ext cx="724235" cy="724235"/>
          </a:xfrm>
          <a:prstGeom prst="rect">
            <a:avLst/>
          </a:prstGeom>
        </p:spPr>
      </p:pic>
      <p:pic>
        <p:nvPicPr>
          <p:cNvPr id="7172" name="Picture 4" descr="Kitsap Sun (@KitsapSunMedia) | Twitter">
            <a:extLst>
              <a:ext uri="{FF2B5EF4-FFF2-40B4-BE49-F238E27FC236}">
                <a16:creationId xmlns:a16="http://schemas.microsoft.com/office/drawing/2014/main" id="{FA577FE3-CC95-4217-97D0-D7FAF70DB9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9343" y="1241108"/>
            <a:ext cx="744530" cy="74453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outh FL startups gaining strength | Modernizing Medicine">
            <a:extLst>
              <a:ext uri="{FF2B5EF4-FFF2-40B4-BE49-F238E27FC236}">
                <a16:creationId xmlns:a16="http://schemas.microsoft.com/office/drawing/2014/main" id="{BE24EC07-3BB5-430F-95A6-BE431E2FDE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3574" y="1047976"/>
            <a:ext cx="1107620" cy="110762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Salina Journal">
            <a:extLst>
              <a:ext uri="{FF2B5EF4-FFF2-40B4-BE49-F238E27FC236}">
                <a16:creationId xmlns:a16="http://schemas.microsoft.com/office/drawing/2014/main" id="{786A13DC-206F-4C4A-974F-54958487C6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3734" y="997843"/>
            <a:ext cx="1901357" cy="266857"/>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Grand Forks Herald Archives | Page 3 of 16 | The Minot ...">
            <a:extLst>
              <a:ext uri="{FF2B5EF4-FFF2-40B4-BE49-F238E27FC236}">
                <a16:creationId xmlns:a16="http://schemas.microsoft.com/office/drawing/2014/main" id="{CC39B310-DE0B-46A8-8DF6-635D080A3C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38226" y="1245017"/>
            <a:ext cx="1296136" cy="864091"/>
          </a:xfrm>
          <a:prstGeom prst="rect">
            <a:avLst/>
          </a:prstGeom>
          <a:noFill/>
          <a:extLst>
            <a:ext uri="{909E8E84-426E-40DD-AFC4-6F175D3DCCD1}">
              <a14:hiddenFill xmlns:a14="http://schemas.microsoft.com/office/drawing/2010/main">
                <a:solidFill>
                  <a:srgbClr val="FFFFFF"/>
                </a:solidFill>
              </a14:hiddenFill>
            </a:ext>
          </a:extLst>
        </p:spPr>
      </p:pic>
      <p:pic>
        <p:nvPicPr>
          <p:cNvPr id="7198" name="Picture 30" descr="VortexFountain.com | VortexFountain.com">
            <a:extLst>
              <a:ext uri="{FF2B5EF4-FFF2-40B4-BE49-F238E27FC236}">
                <a16:creationId xmlns:a16="http://schemas.microsoft.com/office/drawing/2014/main" id="{29A48D7F-D565-452A-9C36-88B35946FC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4848" y="1935763"/>
            <a:ext cx="1904999" cy="1904999"/>
          </a:xfrm>
          <a:prstGeom prst="rect">
            <a:avLst/>
          </a:prstGeom>
          <a:noFill/>
          <a:extLst>
            <a:ext uri="{909E8E84-426E-40DD-AFC4-6F175D3DCCD1}">
              <a14:hiddenFill xmlns:a14="http://schemas.microsoft.com/office/drawing/2010/main">
                <a:solidFill>
                  <a:srgbClr val="FFFFFF"/>
                </a:solidFill>
              </a14:hiddenFill>
            </a:ext>
          </a:extLst>
        </p:spPr>
      </p:pic>
      <p:pic>
        <p:nvPicPr>
          <p:cNvPr id="7202" name="Picture 34" descr="Newspaper | Digital Smart Media - Utah Advertising Agency">
            <a:extLst>
              <a:ext uri="{FF2B5EF4-FFF2-40B4-BE49-F238E27FC236}">
                <a16:creationId xmlns:a16="http://schemas.microsoft.com/office/drawing/2014/main" id="{064FB93A-7928-4782-92EF-2A5B62D76F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19512" y="1231937"/>
            <a:ext cx="1740342" cy="174034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merica's Trade Policy">
            <a:extLst>
              <a:ext uri="{FF2B5EF4-FFF2-40B4-BE49-F238E27FC236}">
                <a16:creationId xmlns:a16="http://schemas.microsoft.com/office/drawing/2014/main" id="{AF58FDF0-5535-4B64-AD8C-D7A37172D3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63353" y="1906579"/>
            <a:ext cx="671009" cy="671009"/>
          </a:xfrm>
          <a:prstGeom prst="rect">
            <a:avLst/>
          </a:prstGeom>
          <a:noFill/>
          <a:extLst>
            <a:ext uri="{909E8E84-426E-40DD-AFC4-6F175D3DCCD1}">
              <a14:hiddenFill xmlns:a14="http://schemas.microsoft.com/office/drawing/2010/main">
                <a:solidFill>
                  <a:srgbClr val="FFFFFF"/>
                </a:solidFill>
              </a14:hiddenFill>
            </a:ext>
          </a:extLst>
        </p:spPr>
      </p:pic>
      <p:pic>
        <p:nvPicPr>
          <p:cNvPr id="7204" name="Picture 36" descr="https://bloximages.newyork1.vip.townnews.com/santafenewmexican.com/content/tncms/custom/image/7e9694e4-5d20-11e8-b336-070528d4c69a.png">
            <a:extLst>
              <a:ext uri="{FF2B5EF4-FFF2-40B4-BE49-F238E27FC236}">
                <a16:creationId xmlns:a16="http://schemas.microsoft.com/office/drawing/2014/main" id="{7FBB54E4-559B-47F6-9479-5CF66F1642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40689" y="3265005"/>
            <a:ext cx="3334670" cy="234207"/>
          </a:xfrm>
          <a:prstGeom prst="rect">
            <a:avLst/>
          </a:prstGeom>
          <a:noFill/>
          <a:extLst>
            <a:ext uri="{909E8E84-426E-40DD-AFC4-6F175D3DCCD1}">
              <a14:hiddenFill xmlns:a14="http://schemas.microsoft.com/office/drawing/2010/main">
                <a:solidFill>
                  <a:srgbClr val="FFFFFF"/>
                </a:solidFill>
              </a14:hiddenFill>
            </a:ext>
          </a:extLst>
        </p:spPr>
      </p:pic>
      <p:pic>
        <p:nvPicPr>
          <p:cNvPr id="7208" name="Picture 40" descr="Early Voting Ends Tomorrow!">
            <a:extLst>
              <a:ext uri="{FF2B5EF4-FFF2-40B4-BE49-F238E27FC236}">
                <a16:creationId xmlns:a16="http://schemas.microsoft.com/office/drawing/2014/main" id="{53FCDA18-FC74-451A-9302-A37CBD13BF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31975" y="2564597"/>
            <a:ext cx="1215601" cy="728513"/>
          </a:xfrm>
          <a:prstGeom prst="rect">
            <a:avLst/>
          </a:prstGeom>
          <a:noFill/>
          <a:extLst>
            <a:ext uri="{909E8E84-426E-40DD-AFC4-6F175D3DCCD1}">
              <a14:hiddenFill xmlns:a14="http://schemas.microsoft.com/office/drawing/2010/main">
                <a:solidFill>
                  <a:srgbClr val="FFFFFF"/>
                </a:solidFill>
              </a14:hiddenFill>
            </a:ext>
          </a:extLst>
        </p:spPr>
      </p:pic>
      <p:pic>
        <p:nvPicPr>
          <p:cNvPr id="7216" name="Picture 48" descr="https://proxy.duckduckgo.com/iu/?u=https%3A%2F%2Ftse3.mm.bing.net%2Fth%3Fid%3DOIP.LI_jouAtUpKEx8a8uSqiYQHaFl%26pid%3D15.1&amp;f=1">
            <a:extLst>
              <a:ext uri="{FF2B5EF4-FFF2-40B4-BE49-F238E27FC236}">
                <a16:creationId xmlns:a16="http://schemas.microsoft.com/office/drawing/2014/main" id="{47C83D24-AB7C-4600-9E8E-3C9086C5588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51983" y="2629024"/>
            <a:ext cx="783119" cy="58981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D46EF61-525B-4175-833E-EF0AC3F323A0}"/>
              </a:ext>
            </a:extLst>
          </p:cNvPr>
          <p:cNvSpPr txBox="1"/>
          <p:nvPr/>
        </p:nvSpPr>
        <p:spPr>
          <a:xfrm>
            <a:off x="1" y="5569718"/>
            <a:ext cx="9087264" cy="461665"/>
          </a:xfrm>
          <a:prstGeom prst="rect">
            <a:avLst/>
          </a:prstGeom>
          <a:noFill/>
        </p:spPr>
        <p:txBody>
          <a:bodyPr wrap="square" rtlCol="0">
            <a:spAutoFit/>
          </a:bodyPr>
          <a:lstStyle/>
          <a:p>
            <a:pPr algn="ctr"/>
            <a:r>
              <a:rPr lang="en-US" sz="2400" b="1" i="1" dirty="0">
                <a:solidFill>
                  <a:srgbClr val="58585B"/>
                </a:solidFill>
                <a:latin typeface="Helvetica" panose="020B0604020202020204" pitchFamily="34" charset="0"/>
                <a:cs typeface="Helvetica" panose="020B0604020202020204" pitchFamily="34" charset="0"/>
              </a:rPr>
              <a:t>2018 was your second most productive year ever!</a:t>
            </a:r>
          </a:p>
        </p:txBody>
      </p:sp>
    </p:spTree>
    <p:extLst>
      <p:ext uri="{BB962C8B-B14F-4D97-AF65-F5344CB8AC3E}">
        <p14:creationId xmlns:p14="http://schemas.microsoft.com/office/powerpoint/2010/main" val="3718291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3" name="Rectangle 6">
            <a:extLst>
              <a:ext uri="{FF2B5EF4-FFF2-40B4-BE49-F238E27FC236}">
                <a16:creationId xmlns:a16="http://schemas.microsoft.com/office/drawing/2014/main" id="{C9976D93-B021-46E3-BB2B-E75C19F96350}"/>
              </a:ext>
            </a:extLst>
          </p:cNvPr>
          <p:cNvSpPr>
            <a:spLocks noChangeArrowheads="1"/>
          </p:cNvSpPr>
          <p:nvPr/>
        </p:nvSpPr>
        <p:spPr bwMode="auto">
          <a:xfrm>
            <a:off x="0" y="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8585B"/>
                </a:solidFill>
                <a:latin typeface="Helvetica" panose="020B060402020202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rgbClr val="58585B"/>
                </a:solidFill>
                <a:latin typeface="Helvetica"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8585B"/>
                </a:solidFill>
                <a:latin typeface="Helvetica" panose="020B060402020202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rgbClr val="58585B"/>
                </a:solidFill>
                <a:latin typeface="Helvetica"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defRPr>
            </a:lvl9pPr>
          </a:lstStyle>
          <a:p>
            <a:pPr eaLnBrk="1" hangingPunct="1">
              <a:spcBef>
                <a:spcPct val="0"/>
              </a:spcBef>
              <a:buFontTx/>
              <a:buNone/>
            </a:pPr>
            <a:fld id="{6A2CB41E-0623-41D4-9980-497FBB849381}" type="slidenum">
              <a:rPr lang="en-US" altLang="en-US" sz="1800"/>
              <a:pPr eaLnBrk="1" hangingPunct="1">
                <a:spcBef>
                  <a:spcPct val="0"/>
                </a:spcBef>
                <a:buFontTx/>
                <a:buNone/>
              </a:pPr>
              <a:t>6</a:t>
            </a:fld>
            <a:endParaRPr lang="en-US" altLang="en-US" sz="1800" dirty="0"/>
          </a:p>
        </p:txBody>
      </p:sp>
      <p:sp>
        <p:nvSpPr>
          <p:cNvPr id="10" name="Rectangle 4">
            <a:extLst>
              <a:ext uri="{FF2B5EF4-FFF2-40B4-BE49-F238E27FC236}">
                <a16:creationId xmlns:a16="http://schemas.microsoft.com/office/drawing/2014/main" id="{E1C4B3FD-AEBF-4381-A82A-72029D9E8EB3}"/>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14" name="Rectangle 13">
            <a:extLst>
              <a:ext uri="{FF2B5EF4-FFF2-40B4-BE49-F238E27FC236}">
                <a16:creationId xmlns:a16="http://schemas.microsoft.com/office/drawing/2014/main" id="{D23D727A-989A-4036-8BCE-84C10B521950}"/>
              </a:ext>
            </a:extLst>
          </p:cNvPr>
          <p:cNvSpPr/>
          <p:nvPr/>
        </p:nvSpPr>
        <p:spPr>
          <a:xfrm>
            <a:off x="6346524" y="727608"/>
            <a:ext cx="2634381" cy="4817409"/>
          </a:xfrm>
          <a:prstGeom prst="rect">
            <a:avLst/>
          </a:prstGeom>
        </p:spPr>
        <p:txBody>
          <a:bodyPr wrap="square">
            <a:spAutoFit/>
          </a:bodyPr>
          <a:lstStyle/>
          <a:p>
            <a:pPr marL="0" lvl="1">
              <a:lnSpc>
                <a:spcPct val="115000"/>
              </a:lnSpc>
              <a:spcAft>
                <a:spcPts val="600"/>
              </a:spcAft>
            </a:pP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Also, your mobilization (including 46 letters to the editor) has helped generate over </a:t>
            </a:r>
            <a:r>
              <a:rPr lang="en-US" sz="2000" b="1"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100,000 public comments opposing the new public charge rule</a:t>
            </a:r>
          </a:p>
          <a:p>
            <a:pPr marL="0" lvl="1">
              <a:lnSpc>
                <a:spcPct val="115000"/>
              </a:lnSpc>
              <a:spcAft>
                <a:spcPts val="600"/>
              </a:spcAft>
            </a:pPr>
            <a:endPar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endParaRPr>
          </a:p>
          <a:p>
            <a:pPr marL="0" lvl="1">
              <a:lnSpc>
                <a:spcPct val="115000"/>
              </a:lnSpc>
              <a:spcAft>
                <a:spcPts val="600"/>
              </a:spcAft>
            </a:pPr>
            <a:r>
              <a:rPr lang="en-US" sz="2000" dirty="0">
                <a:solidFill>
                  <a:srgbClr val="58585B"/>
                </a:solidFill>
                <a:latin typeface="Helvetica" panose="020B0604020202020204" pitchFamily="34" charset="0"/>
                <a:ea typeface="Arial Unicode MS" panose="020B0604020202020204" pitchFamily="34" charset="-128"/>
                <a:cs typeface="Helvetica" panose="020B0604020202020204" pitchFamily="34" charset="0"/>
              </a:rPr>
              <a:t>So what are you proud of this year? Share in CHAT box</a:t>
            </a:r>
          </a:p>
        </p:txBody>
      </p:sp>
      <p:pic>
        <p:nvPicPr>
          <p:cNvPr id="12" name="Picture 11">
            <a:extLst>
              <a:ext uri="{FF2B5EF4-FFF2-40B4-BE49-F238E27FC236}">
                <a16:creationId xmlns:a16="http://schemas.microsoft.com/office/drawing/2014/main" id="{4623568F-D094-4E78-BF4F-393D8534932E}"/>
              </a:ext>
            </a:extLst>
          </p:cNvPr>
          <p:cNvPicPr>
            <a:picLocks noChangeAspect="1"/>
          </p:cNvPicPr>
          <p:nvPr/>
        </p:nvPicPr>
        <p:blipFill>
          <a:blip r:embed="rId2"/>
          <a:stretch>
            <a:fillRect/>
          </a:stretch>
        </p:blipFill>
        <p:spPr>
          <a:xfrm>
            <a:off x="247499" y="872389"/>
            <a:ext cx="5954563" cy="4465922"/>
          </a:xfrm>
          <a:prstGeom prst="rect">
            <a:avLst/>
          </a:prstGeom>
        </p:spPr>
      </p:pic>
      <p:sp>
        <p:nvSpPr>
          <p:cNvPr id="16" name="Title 1">
            <a:extLst>
              <a:ext uri="{FF2B5EF4-FFF2-40B4-BE49-F238E27FC236}">
                <a16:creationId xmlns:a16="http://schemas.microsoft.com/office/drawing/2014/main" id="{0E16956A-D0F7-4A64-8413-99C365F11660}"/>
              </a:ext>
            </a:extLst>
          </p:cNvPr>
          <p:cNvSpPr>
            <a:spLocks noGrp="1"/>
          </p:cNvSpPr>
          <p:nvPr>
            <p:ph type="title"/>
          </p:nvPr>
        </p:nvSpPr>
        <p:spPr>
          <a:xfrm>
            <a:off x="312738" y="344399"/>
            <a:ext cx="8583763" cy="550552"/>
          </a:xfrm>
        </p:spPr>
        <p:txBody>
          <a:bodyPr>
            <a:noAutofit/>
          </a:bodyPr>
          <a:lstStyle/>
          <a:p>
            <a:pPr>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200" b="1" dirty="0">
                <a:solidFill>
                  <a:srgbClr val="C00000"/>
                </a:solidFill>
                <a:latin typeface="Helvetica" panose="020B0604020202020204" pitchFamily="34" charset="0"/>
                <a:ea typeface="ＭＳ Ｐゴシック" charset="0"/>
                <a:cs typeface="Helvetica" panose="020B0604020202020204" pitchFamily="34" charset="0"/>
              </a:rPr>
              <a:t>You Make a Difference!</a:t>
            </a:r>
            <a:br>
              <a:rPr lang="en-US" sz="3200" b="1" dirty="0">
                <a:solidFill>
                  <a:srgbClr val="C00000"/>
                </a:solidFill>
                <a:latin typeface="Helvetica" panose="020B0604020202020204" pitchFamily="34" charset="0"/>
                <a:ea typeface="ＭＳ Ｐゴシック" charset="0"/>
                <a:cs typeface="Helvetica" panose="020B0604020202020204" pitchFamily="34" charset="0"/>
              </a:rPr>
            </a:br>
            <a:endParaRPr lang="en-US"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7839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048"/>
            <a:ext cx="8229600" cy="819150"/>
          </a:xfrm>
        </p:spPr>
        <p:txBody>
          <a:bodyPr>
            <a:noAutofit/>
          </a:bodyPr>
          <a:lstStyle/>
          <a:p>
            <a:pPr>
              <a:spcBef>
                <a:spcPts val="600"/>
              </a:spcBef>
              <a:spcAft>
                <a:spcPts val="1200"/>
              </a:spcAft>
            </a:pPr>
            <a:br>
              <a:rPr lang="en-US" altLang="en-US" sz="2800" b="1" dirty="0">
                <a:solidFill>
                  <a:srgbClr val="C00000"/>
                </a:solidFill>
                <a:latin typeface="Helvetica" panose="020B0604020202020204" pitchFamily="34" charset="0"/>
                <a:cs typeface="Helvetica" panose="020B0604020202020204" pitchFamily="34" charset="0"/>
              </a:rPr>
            </a:br>
            <a:r>
              <a:rPr lang="en-US" sz="2800" b="1" dirty="0">
                <a:solidFill>
                  <a:srgbClr val="C00000"/>
                </a:solidFill>
                <a:latin typeface="Helvetica" panose="020B0604020202020204" pitchFamily="34" charset="0"/>
                <a:ea typeface="ＭＳ Ｐゴシック" charset="0"/>
                <a:cs typeface="Helvetica" panose="020B0604020202020204" pitchFamily="34" charset="0"/>
              </a:rPr>
              <a:t>Maxine Thomas</a:t>
            </a:r>
            <a:br>
              <a:rPr lang="en-US" sz="2800" b="1" dirty="0">
                <a:solidFill>
                  <a:srgbClr val="C00000"/>
                </a:solidFill>
                <a:latin typeface="Helvetica" panose="020B0604020202020204" pitchFamily="34" charset="0"/>
                <a:ea typeface="ＭＳ Ｐゴシック" charset="0"/>
                <a:cs typeface="Helvetica" panose="020B0604020202020204" pitchFamily="34" charset="0"/>
              </a:rPr>
            </a:br>
            <a:r>
              <a:rPr lang="en-US" sz="2200" dirty="0">
                <a:solidFill>
                  <a:srgbClr val="C00000"/>
                </a:solidFill>
                <a:latin typeface="Helvetica" panose="020B0604020202020204" pitchFamily="34" charset="0"/>
                <a:ea typeface="ＭＳ Ｐゴシック" charset="0"/>
                <a:cs typeface="Helvetica" panose="020B0604020202020204" pitchFamily="34" charset="0"/>
              </a:rPr>
              <a:t>RESULTS Grassroots Board member and Expert on Poverty</a:t>
            </a:r>
            <a:endParaRPr lang="en-US" altLang="en-US" sz="2200" dirty="0">
              <a:solidFill>
                <a:srgbClr val="C00000"/>
              </a:solidFill>
              <a:latin typeface="Helvetica" panose="020B0604020202020204" pitchFamily="34" charset="0"/>
              <a:cs typeface="Helvetica" panose="020B0604020202020204" pitchFamily="34" charset="0"/>
            </a:endParaRPr>
          </a:p>
        </p:txBody>
      </p:sp>
      <p:sp>
        <p:nvSpPr>
          <p:cNvPr id="3" name="TextBox 2"/>
          <p:cNvSpPr txBox="1"/>
          <p:nvPr/>
        </p:nvSpPr>
        <p:spPr>
          <a:xfrm>
            <a:off x="3448050" y="6705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9" name="Slide Number Placeholder 6">
            <a:extLst>
              <a:ext uri="{FF2B5EF4-FFF2-40B4-BE49-F238E27FC236}">
                <a16:creationId xmlns:a16="http://schemas.microsoft.com/office/drawing/2014/main" id="{35AC0327-FFEF-4797-9AB3-6D86DA86285F}"/>
              </a:ext>
            </a:extLst>
          </p:cNvPr>
          <p:cNvSpPr txBox="1">
            <a:spLocks/>
          </p:cNvSpPr>
          <p:nvPr/>
        </p:nvSpPr>
        <p:spPr bwMode="auto">
          <a:xfrm>
            <a:off x="85724" y="67360"/>
            <a:ext cx="380788"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defTabSz="914400">
              <a:spcBef>
                <a:spcPct val="0"/>
              </a:spcBef>
              <a:buFontTx/>
              <a:buNone/>
              <a:defRPr/>
            </a:pPr>
            <a:fld id="{0C2F3EF4-838E-4AE3-99FF-7D32A336DC45}" type="slidenum">
              <a:rPr lang="en-US" altLang="en-US" sz="1800" kern="0" smtClean="0">
                <a:cs typeface="Helvetica" panose="020B0604020202020204" pitchFamily="34" charset="0"/>
              </a:rPr>
              <a:pPr defTabSz="914400">
                <a:spcBef>
                  <a:spcPct val="0"/>
                </a:spcBef>
                <a:buFontTx/>
                <a:buNone/>
                <a:defRPr/>
              </a:pPr>
              <a:t>7</a:t>
            </a:fld>
            <a:endParaRPr lang="en-US" altLang="en-US" sz="1800" kern="0" dirty="0">
              <a:cs typeface="Helvetica" panose="020B0604020202020204" pitchFamily="34" charset="0"/>
            </a:endParaRPr>
          </a:p>
        </p:txBody>
      </p:sp>
      <p:pic>
        <p:nvPicPr>
          <p:cNvPr id="6" name="Picture 5">
            <a:extLst>
              <a:ext uri="{FF2B5EF4-FFF2-40B4-BE49-F238E27FC236}">
                <a16:creationId xmlns:a16="http://schemas.microsoft.com/office/drawing/2014/main" id="{5A753867-E20E-4F84-A074-4D5EFD5D78A4}"/>
              </a:ext>
            </a:extLst>
          </p:cNvPr>
          <p:cNvPicPr>
            <a:picLocks noChangeAspect="1"/>
          </p:cNvPicPr>
          <p:nvPr/>
        </p:nvPicPr>
        <p:blipFill>
          <a:blip r:embed="rId2"/>
          <a:stretch>
            <a:fillRect/>
          </a:stretch>
        </p:blipFill>
        <p:spPr>
          <a:xfrm>
            <a:off x="1405030" y="1394199"/>
            <a:ext cx="6333939" cy="4225925"/>
          </a:xfrm>
          <a:prstGeom prst="rect">
            <a:avLst/>
          </a:prstGeom>
        </p:spPr>
      </p:pic>
    </p:spTree>
    <p:extLst>
      <p:ext uri="{BB962C8B-B14F-4D97-AF65-F5344CB8AC3E}">
        <p14:creationId xmlns:p14="http://schemas.microsoft.com/office/powerpoint/2010/main" val="3745687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12" y="288295"/>
            <a:ext cx="8229600" cy="819150"/>
          </a:xfrm>
        </p:spPr>
        <p:txBody>
          <a:bodyPr>
            <a:noAutofit/>
          </a:bodyPr>
          <a:lstStyle/>
          <a:p>
            <a:pPr>
              <a:spcBef>
                <a:spcPts val="600"/>
              </a:spcBef>
              <a:spcAft>
                <a:spcPts val="1200"/>
              </a:spcAft>
            </a:pPr>
            <a:br>
              <a:rPr lang="en-US" altLang="en-US" sz="2800" b="1" dirty="0">
                <a:solidFill>
                  <a:srgbClr val="C00000"/>
                </a:solidFill>
                <a:latin typeface="Helvetica" panose="020B0604020202020204" pitchFamily="34" charset="0"/>
                <a:cs typeface="Helvetica" panose="020B0604020202020204" pitchFamily="34" charset="0"/>
              </a:rPr>
            </a:br>
            <a:r>
              <a:rPr lang="en-US" sz="2400" dirty="0">
                <a:solidFill>
                  <a:srgbClr val="C00000"/>
                </a:solidFill>
                <a:latin typeface="Helvetica" panose="020B0604020202020204" pitchFamily="34" charset="0"/>
                <a:ea typeface="ＭＳ Ｐゴシック" charset="0"/>
                <a:cs typeface="Helvetica" panose="020B0604020202020204" pitchFamily="34" charset="0"/>
              </a:rPr>
              <a:t>Guest Speakers: </a:t>
            </a:r>
            <a:br>
              <a:rPr lang="en-US" sz="2800" dirty="0">
                <a:solidFill>
                  <a:srgbClr val="C00000"/>
                </a:solidFill>
                <a:latin typeface="Helvetica" panose="020B0604020202020204" pitchFamily="34" charset="0"/>
                <a:ea typeface="ＭＳ Ｐゴシック" charset="0"/>
                <a:cs typeface="Helvetica" panose="020B0604020202020204" pitchFamily="34" charset="0"/>
              </a:rPr>
            </a:br>
            <a:r>
              <a:rPr lang="en-US" sz="2800" b="1" dirty="0">
                <a:solidFill>
                  <a:srgbClr val="C00000"/>
                </a:solidFill>
                <a:latin typeface="Helvetica" panose="020B0604020202020204" pitchFamily="34" charset="0"/>
                <a:ea typeface="ＭＳ Ｐゴシック" charset="0"/>
                <a:cs typeface="Helvetica" panose="020B0604020202020204" pitchFamily="34" charset="0"/>
              </a:rPr>
              <a:t>Mike Koprowski and Chantelle Wilkinson</a:t>
            </a:r>
            <a:br>
              <a:rPr lang="en-US" sz="2800" b="1" dirty="0">
                <a:solidFill>
                  <a:srgbClr val="C00000"/>
                </a:solidFill>
                <a:latin typeface="Helvetica" panose="020B0604020202020204" pitchFamily="34" charset="0"/>
                <a:ea typeface="ＭＳ Ｐゴシック" charset="0"/>
                <a:cs typeface="Helvetica" panose="020B0604020202020204" pitchFamily="34" charset="0"/>
              </a:rPr>
            </a:br>
            <a:r>
              <a:rPr lang="en-US" sz="2800" dirty="0">
                <a:solidFill>
                  <a:srgbClr val="C00000"/>
                </a:solidFill>
                <a:latin typeface="Helvetica" panose="020B0604020202020204" pitchFamily="34" charset="0"/>
                <a:ea typeface="ＭＳ Ｐゴシック" charset="0"/>
                <a:cs typeface="Helvetica" panose="020B0604020202020204" pitchFamily="34" charset="0"/>
              </a:rPr>
              <a:t>Opportunity Starts at Home Campaign</a:t>
            </a:r>
            <a:br>
              <a:rPr lang="en-US" sz="2200" dirty="0">
                <a:solidFill>
                  <a:srgbClr val="C00000"/>
                </a:solidFill>
                <a:latin typeface="Helvetica" panose="020B0604020202020204" pitchFamily="34" charset="0"/>
                <a:ea typeface="ＭＳ Ｐゴシック" charset="0"/>
                <a:cs typeface="Helvetica" panose="020B0604020202020204" pitchFamily="34" charset="0"/>
              </a:rPr>
            </a:br>
            <a:endParaRPr lang="en-US" altLang="en-US" sz="2200" dirty="0">
              <a:solidFill>
                <a:srgbClr val="C00000"/>
              </a:solidFill>
              <a:latin typeface="Helvetica" panose="020B0604020202020204" pitchFamily="34" charset="0"/>
              <a:cs typeface="Helvetica" panose="020B0604020202020204" pitchFamily="34" charset="0"/>
            </a:endParaRPr>
          </a:p>
        </p:txBody>
      </p:sp>
      <p:sp>
        <p:nvSpPr>
          <p:cNvPr id="3" name="TextBox 2"/>
          <p:cNvSpPr txBox="1"/>
          <p:nvPr/>
        </p:nvSpPr>
        <p:spPr>
          <a:xfrm>
            <a:off x="3448050" y="6705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400" b="1" i="0" u="none" strike="noStrike" kern="1200" cap="none" spc="0" normalizeH="0" baseline="0" noProof="0" dirty="0">
                <a:ln>
                  <a:noFill/>
                </a:ln>
                <a:solidFill>
                  <a:srgbClr val="E3A192"/>
                </a:solidFill>
                <a:effectLst/>
                <a:uLnTx/>
                <a:uFillTx/>
                <a:latin typeface="Helvetica" charset="0"/>
                <a:ea typeface="ＭＳ Ｐゴシック" pitchFamily="34" charset="-128"/>
                <a:cs typeface="Helvetica" charset="0"/>
              </a:rPr>
              <a:t>RESULTS U.S. Poverty National Webinar</a:t>
            </a:r>
          </a:p>
        </p:txBody>
      </p:sp>
      <p:sp>
        <p:nvSpPr>
          <p:cNvPr id="9" name="Slide Number Placeholder 6">
            <a:extLst>
              <a:ext uri="{FF2B5EF4-FFF2-40B4-BE49-F238E27FC236}">
                <a16:creationId xmlns:a16="http://schemas.microsoft.com/office/drawing/2014/main" id="{35AC0327-FFEF-4797-9AB3-6D86DA86285F}"/>
              </a:ext>
            </a:extLst>
          </p:cNvPr>
          <p:cNvSpPr txBox="1">
            <a:spLocks/>
          </p:cNvSpPr>
          <p:nvPr/>
        </p:nvSpPr>
        <p:spPr bwMode="auto">
          <a:xfrm>
            <a:off x="85724" y="67360"/>
            <a:ext cx="380788" cy="2850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charset="0"/>
              <a:buChar char="•"/>
              <a:defRPr sz="3200" kern="1200">
                <a:solidFill>
                  <a:srgbClr val="58585B"/>
                </a:solidFill>
                <a:latin typeface="Helvetica" charset="0"/>
                <a:ea typeface="+mn-ea"/>
                <a:cs typeface="+mn-cs"/>
              </a:defRPr>
            </a:lvl1pPr>
            <a:lvl2pPr marL="742950" indent="-285750" algn="l" defTabSz="457200" rtl="0" eaLnBrk="1" latinLnBrk="0" hangingPunct="1">
              <a:spcBef>
                <a:spcPct val="20000"/>
              </a:spcBef>
              <a:buFont typeface="Courier New" pitchFamily="49" charset="0"/>
              <a:buChar char="o"/>
              <a:defRPr sz="2800" kern="1200">
                <a:solidFill>
                  <a:srgbClr val="58585B"/>
                </a:solidFill>
                <a:latin typeface="Helvetica" charset="0"/>
                <a:ea typeface="+mn-ea"/>
                <a:cs typeface="+mn-cs"/>
              </a:defRPr>
            </a:lvl2pPr>
            <a:lvl3pPr marL="1143000" indent="-228600" algn="l" defTabSz="457200" rtl="0" eaLnBrk="1" latinLnBrk="0" hangingPunct="1">
              <a:spcBef>
                <a:spcPct val="20000"/>
              </a:spcBef>
              <a:buFont typeface="Arial" charset="0"/>
              <a:buChar char="•"/>
              <a:defRPr sz="2400" kern="1200">
                <a:solidFill>
                  <a:srgbClr val="58585B"/>
                </a:solidFill>
                <a:latin typeface="Helvetica" charset="0"/>
                <a:ea typeface="+mn-ea"/>
                <a:cs typeface="+mn-cs"/>
              </a:defRPr>
            </a:lvl3pPr>
            <a:lvl4pPr marL="1600200" indent="-228600" algn="l" defTabSz="457200" rtl="0" eaLnBrk="1" latinLnBrk="0" hangingPunct="1">
              <a:spcBef>
                <a:spcPct val="20000"/>
              </a:spcBef>
              <a:buFont typeface="Courier New" pitchFamily="49" charset="0"/>
              <a:buChar char="o"/>
              <a:defRPr sz="2000" kern="1200">
                <a:solidFill>
                  <a:srgbClr val="58585B"/>
                </a:solidFill>
                <a:latin typeface="Helvetica" charset="0"/>
                <a:ea typeface="+mn-ea"/>
                <a:cs typeface="+mn-cs"/>
              </a:defRPr>
            </a:lvl4pPr>
            <a:lvl5pPr marL="2057400" indent="-228600" algn="l" defTabSz="457200" rtl="0" eaLnBrk="1" latinLnBrk="0" hangingPunct="1">
              <a:spcBef>
                <a:spcPct val="20000"/>
              </a:spcBef>
              <a:buFont typeface="Arial" charset="0"/>
              <a:buChar char="•"/>
              <a:defRPr sz="2000" kern="1200">
                <a:solidFill>
                  <a:schemeClr val="tx1"/>
                </a:solidFill>
                <a:latin typeface="Helvetica" charset="0"/>
                <a:ea typeface="+mn-ea"/>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Helvetica" charset="0"/>
                <a:ea typeface="+mn-ea"/>
                <a:cs typeface="+mn-cs"/>
              </a:defRPr>
            </a:lvl9pPr>
          </a:lstStyle>
          <a:p>
            <a:pPr defTabSz="914400">
              <a:spcBef>
                <a:spcPct val="0"/>
              </a:spcBef>
              <a:buFontTx/>
              <a:buNone/>
              <a:defRPr/>
            </a:pPr>
            <a:fld id="{0C2F3EF4-838E-4AE3-99FF-7D32A336DC45}" type="slidenum">
              <a:rPr lang="en-US" altLang="en-US" sz="1800" kern="0" smtClean="0">
                <a:cs typeface="Helvetica" panose="020B0604020202020204" pitchFamily="34" charset="0"/>
              </a:rPr>
              <a:pPr defTabSz="914400">
                <a:spcBef>
                  <a:spcPct val="0"/>
                </a:spcBef>
                <a:buFontTx/>
                <a:buNone/>
                <a:defRPr/>
              </a:pPr>
              <a:t>8</a:t>
            </a:fld>
            <a:endParaRPr lang="en-US" altLang="en-US" sz="1800" kern="0" dirty="0">
              <a:cs typeface="Helvetica" panose="020B0604020202020204" pitchFamily="34" charset="0"/>
            </a:endParaRPr>
          </a:p>
        </p:txBody>
      </p:sp>
      <p:pic>
        <p:nvPicPr>
          <p:cNvPr id="1026" name="Picture 2" descr="Mike Koprowski">
            <a:extLst>
              <a:ext uri="{FF2B5EF4-FFF2-40B4-BE49-F238E27FC236}">
                <a16:creationId xmlns:a16="http://schemas.microsoft.com/office/drawing/2014/main" id="{29DADFE4-D66A-4705-A36A-EF1476A43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805" y="2220952"/>
            <a:ext cx="1652553" cy="1652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ntelle Wilkinson">
            <a:extLst>
              <a:ext uri="{FF2B5EF4-FFF2-40B4-BE49-F238E27FC236}">
                <a16:creationId xmlns:a16="http://schemas.microsoft.com/office/drawing/2014/main" id="{DB19E37C-3DC1-4F0E-9B8B-467CEBE53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162" y="2220953"/>
            <a:ext cx="1673982" cy="16739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672973-F7F7-4445-A862-6A3754C9ACF9}"/>
              </a:ext>
            </a:extLst>
          </p:cNvPr>
          <p:cNvSpPr txBox="1"/>
          <p:nvPr/>
        </p:nvSpPr>
        <p:spPr>
          <a:xfrm>
            <a:off x="4916478" y="3923510"/>
            <a:ext cx="3945294" cy="369332"/>
          </a:xfrm>
          <a:prstGeom prst="rect">
            <a:avLst/>
          </a:prstGeom>
          <a:noFill/>
        </p:spPr>
        <p:txBody>
          <a:bodyPr wrap="square" rtlCol="0">
            <a:spAutoFit/>
          </a:bodyPr>
          <a:lstStyle/>
          <a:p>
            <a:r>
              <a:rPr lang="en-US" b="1" dirty="0">
                <a:solidFill>
                  <a:srgbClr val="58585B"/>
                </a:solidFill>
                <a:latin typeface="Helvetica" panose="020B0604020202020204" pitchFamily="34" charset="0"/>
                <a:cs typeface="Helvetica" panose="020B0604020202020204" pitchFamily="34" charset="0"/>
              </a:rPr>
              <a:t>Housing Campaign Coordinator</a:t>
            </a:r>
          </a:p>
        </p:txBody>
      </p:sp>
      <p:sp>
        <p:nvSpPr>
          <p:cNvPr id="11" name="TextBox 10">
            <a:extLst>
              <a:ext uri="{FF2B5EF4-FFF2-40B4-BE49-F238E27FC236}">
                <a16:creationId xmlns:a16="http://schemas.microsoft.com/office/drawing/2014/main" id="{F3ABEA5E-9A71-4F59-B1C7-ABAF513FDCC9}"/>
              </a:ext>
            </a:extLst>
          </p:cNvPr>
          <p:cNvSpPr txBox="1"/>
          <p:nvPr/>
        </p:nvSpPr>
        <p:spPr>
          <a:xfrm>
            <a:off x="803404" y="3902080"/>
            <a:ext cx="3493294" cy="369332"/>
          </a:xfrm>
          <a:prstGeom prst="rect">
            <a:avLst/>
          </a:prstGeom>
          <a:noFill/>
        </p:spPr>
        <p:txBody>
          <a:bodyPr wrap="square" rtlCol="0">
            <a:spAutoFit/>
          </a:bodyPr>
          <a:lstStyle/>
          <a:p>
            <a:r>
              <a:rPr lang="en-US" b="1" dirty="0">
                <a:solidFill>
                  <a:srgbClr val="58585B"/>
                </a:solidFill>
                <a:latin typeface="Helvetica" panose="020B0604020202020204" pitchFamily="34" charset="0"/>
                <a:cs typeface="Helvetica" panose="020B0604020202020204" pitchFamily="34" charset="0"/>
              </a:rPr>
              <a:t>National Campaign Director</a:t>
            </a:r>
          </a:p>
        </p:txBody>
      </p:sp>
      <p:sp>
        <p:nvSpPr>
          <p:cNvPr id="10" name="TextBox 9">
            <a:extLst>
              <a:ext uri="{FF2B5EF4-FFF2-40B4-BE49-F238E27FC236}">
                <a16:creationId xmlns:a16="http://schemas.microsoft.com/office/drawing/2014/main" id="{278AA5FD-EFF4-4C0C-869A-988868C2AE5B}"/>
              </a:ext>
            </a:extLst>
          </p:cNvPr>
          <p:cNvSpPr txBox="1"/>
          <p:nvPr/>
        </p:nvSpPr>
        <p:spPr>
          <a:xfrm>
            <a:off x="466512" y="1371988"/>
            <a:ext cx="8229600" cy="954107"/>
          </a:xfrm>
          <a:prstGeom prst="rect">
            <a:avLst/>
          </a:prstGeom>
          <a:noFill/>
        </p:spPr>
        <p:txBody>
          <a:bodyPr wrap="square" rtlCol="0">
            <a:spAutoFit/>
          </a:bodyPr>
          <a:lstStyle/>
          <a:p>
            <a:pPr algn="ctr"/>
            <a:r>
              <a:rPr lang="en-US" sz="1900" dirty="0">
                <a:solidFill>
                  <a:srgbClr val="58585B"/>
                </a:solidFill>
                <a:latin typeface="Helvetica" panose="020B0604020202020204" pitchFamily="34" charset="0"/>
                <a:cs typeface="Helvetica" panose="020B0604020202020204" pitchFamily="34" charset="0"/>
                <a:hlinkClick r:id="rId4"/>
              </a:rPr>
              <a:t>Opportunity Starts at Home</a:t>
            </a:r>
            <a:r>
              <a:rPr lang="en-US" sz="1900" dirty="0">
                <a:solidFill>
                  <a:srgbClr val="58585B"/>
                </a:solidFill>
                <a:latin typeface="Helvetica" panose="020B0604020202020204" pitchFamily="34" charset="0"/>
                <a:cs typeface="Helvetica" panose="020B0604020202020204" pitchFamily="34" charset="0"/>
              </a:rPr>
              <a:t> is a multi-sector housing campaign to meet the rental housing needs of the nation’s lowest income people</a:t>
            </a:r>
          </a:p>
          <a:p>
            <a:endParaRPr lang="en-US" dirty="0"/>
          </a:p>
        </p:txBody>
      </p:sp>
      <p:sp>
        <p:nvSpPr>
          <p:cNvPr id="12" name="TextBox 11">
            <a:extLst>
              <a:ext uri="{FF2B5EF4-FFF2-40B4-BE49-F238E27FC236}">
                <a16:creationId xmlns:a16="http://schemas.microsoft.com/office/drawing/2014/main" id="{88853EA1-0285-408F-B551-CC343C5AFC77}"/>
              </a:ext>
            </a:extLst>
          </p:cNvPr>
          <p:cNvSpPr txBox="1"/>
          <p:nvPr/>
        </p:nvSpPr>
        <p:spPr>
          <a:xfrm>
            <a:off x="563384" y="4259414"/>
            <a:ext cx="3973335" cy="1831271"/>
          </a:xfrm>
          <a:prstGeom prst="rect">
            <a:avLst/>
          </a:prstGeom>
          <a:noFill/>
        </p:spPr>
        <p:txBody>
          <a:bodyPr wrap="square" rtlCol="0">
            <a:spAutoFit/>
          </a:bodyPr>
          <a:lstStyle/>
          <a:p>
            <a:pPr marL="285750" lvl="0" indent="-285750">
              <a:spcAft>
                <a:spcPts val="600"/>
              </a:spcAft>
              <a:buFont typeface="Arial" panose="020B0604020202020204" pitchFamily="34" charset="0"/>
              <a:buChar char="•"/>
            </a:pPr>
            <a:r>
              <a:rPr lang="en-US" sz="1400" dirty="0">
                <a:solidFill>
                  <a:srgbClr val="58585B"/>
                </a:solidFill>
                <a:latin typeface="Helvetica" panose="020B0604020202020204" pitchFamily="34" charset="0"/>
                <a:cs typeface="Helvetica" panose="020B0604020202020204" pitchFamily="34" charset="0"/>
              </a:rPr>
              <a:t>Was Executive Director of Opportunity Dallas</a:t>
            </a:r>
          </a:p>
          <a:p>
            <a:pPr marL="285750" lvl="0" indent="-285750">
              <a:spcAft>
                <a:spcPts val="600"/>
              </a:spcAft>
              <a:buFont typeface="Arial" panose="020B0604020202020204" pitchFamily="34" charset="0"/>
              <a:buChar char="•"/>
            </a:pPr>
            <a:r>
              <a:rPr lang="en-US" sz="1400" dirty="0">
                <a:solidFill>
                  <a:srgbClr val="58585B"/>
                </a:solidFill>
                <a:latin typeface="Helvetica" panose="020B0604020202020204" pitchFamily="34" charset="0"/>
                <a:cs typeface="Helvetica" panose="020B0604020202020204" pitchFamily="34" charset="0"/>
              </a:rPr>
              <a:t>Served as the chief of transformation and innovation in the Dallas school system</a:t>
            </a:r>
          </a:p>
          <a:p>
            <a:pPr marL="285750" lvl="0" indent="-285750">
              <a:spcAft>
                <a:spcPts val="600"/>
              </a:spcAft>
              <a:buFont typeface="Arial" panose="020B0604020202020204" pitchFamily="34" charset="0"/>
              <a:buChar char="•"/>
            </a:pPr>
            <a:r>
              <a:rPr lang="en-US" sz="1400" dirty="0">
                <a:solidFill>
                  <a:srgbClr val="58585B"/>
                </a:solidFill>
                <a:latin typeface="Helvetica" panose="020B0604020202020204" pitchFamily="34" charset="0"/>
                <a:cs typeface="Helvetica" panose="020B0604020202020204" pitchFamily="34" charset="0"/>
              </a:rPr>
              <a:t>Served in the U.S. Air Force</a:t>
            </a:r>
          </a:p>
          <a:p>
            <a:pPr marL="285750" lvl="0" indent="-285750">
              <a:spcAft>
                <a:spcPts val="600"/>
              </a:spcAft>
              <a:buFont typeface="Arial" panose="020B0604020202020204" pitchFamily="34" charset="0"/>
              <a:buChar char="•"/>
            </a:pPr>
            <a:r>
              <a:rPr lang="en-US" sz="1400" dirty="0">
                <a:solidFill>
                  <a:srgbClr val="58585B"/>
                </a:solidFill>
                <a:latin typeface="Helvetica" panose="020B0604020202020204" pitchFamily="34" charset="0"/>
                <a:cs typeface="Helvetica" panose="020B0604020202020204" pitchFamily="34" charset="0"/>
              </a:rPr>
              <a:t>Degrees from the University of Notre Dame, Duke University, and Harvard University</a:t>
            </a:r>
            <a:endParaRPr lang="en-US" dirty="0"/>
          </a:p>
        </p:txBody>
      </p:sp>
      <p:sp>
        <p:nvSpPr>
          <p:cNvPr id="15" name="TextBox 14">
            <a:extLst>
              <a:ext uri="{FF2B5EF4-FFF2-40B4-BE49-F238E27FC236}">
                <a16:creationId xmlns:a16="http://schemas.microsoft.com/office/drawing/2014/main" id="{B3302D27-29D0-4736-BA7E-ECC8CCE45CCA}"/>
              </a:ext>
            </a:extLst>
          </p:cNvPr>
          <p:cNvSpPr txBox="1"/>
          <p:nvPr/>
        </p:nvSpPr>
        <p:spPr>
          <a:xfrm>
            <a:off x="4815226" y="4280898"/>
            <a:ext cx="4147799" cy="1754326"/>
          </a:xfrm>
          <a:prstGeom prst="rect">
            <a:avLst/>
          </a:prstGeom>
          <a:noFill/>
        </p:spPr>
        <p:txBody>
          <a:bodyPr wrap="square" rtlCol="0">
            <a:spAutoFit/>
          </a:bodyPr>
          <a:lstStyle/>
          <a:p>
            <a:pPr marL="285750" lvl="0" indent="-285750">
              <a:spcAft>
                <a:spcPts val="600"/>
              </a:spcAft>
              <a:buFont typeface="Arial" panose="020B0604020202020204" pitchFamily="34" charset="0"/>
              <a:buChar char="•"/>
            </a:pPr>
            <a:r>
              <a:rPr lang="en-US" sz="1400" dirty="0">
                <a:solidFill>
                  <a:srgbClr val="58585B"/>
                </a:solidFill>
                <a:latin typeface="Helvetica" panose="020B0604020202020204" pitchFamily="34" charset="0"/>
                <a:cs typeface="Helvetica" panose="020B0604020202020204" pitchFamily="34" charset="0"/>
              </a:rPr>
              <a:t>Was a budget analyst for NY state legislature (housing and transportation policy)</a:t>
            </a:r>
          </a:p>
          <a:p>
            <a:pPr marL="285750" lvl="0" indent="-285750">
              <a:spcAft>
                <a:spcPts val="600"/>
              </a:spcAft>
              <a:buFont typeface="Arial" panose="020B0604020202020204" pitchFamily="34" charset="0"/>
              <a:buChar char="•"/>
            </a:pPr>
            <a:r>
              <a:rPr lang="en-US" sz="1400" dirty="0">
                <a:solidFill>
                  <a:srgbClr val="58585B"/>
                </a:solidFill>
                <a:latin typeface="Helvetica" panose="020B0604020202020204" pitchFamily="34" charset="0"/>
                <a:cs typeface="Helvetica" panose="020B0604020202020204" pitchFamily="34" charset="0"/>
              </a:rPr>
              <a:t>In 2016, she worked on the Breathing Lights Campaign </a:t>
            </a:r>
          </a:p>
          <a:p>
            <a:pPr marL="285750" lvl="0" indent="-285750">
              <a:spcAft>
                <a:spcPts val="600"/>
              </a:spcAft>
              <a:buFont typeface="Arial" panose="020B0604020202020204" pitchFamily="34" charset="0"/>
              <a:buChar char="•"/>
            </a:pPr>
            <a:r>
              <a:rPr lang="en-US" sz="1400" dirty="0">
                <a:solidFill>
                  <a:srgbClr val="58585B"/>
                </a:solidFill>
                <a:latin typeface="Helvetica" panose="020B0604020202020204" pitchFamily="34" charset="0"/>
                <a:cs typeface="Helvetica" panose="020B0604020202020204" pitchFamily="34" charset="0"/>
              </a:rPr>
              <a:t>Received BA and MA from the Rockefeller College of Public Affairs and Policy at the University at Albany</a:t>
            </a:r>
          </a:p>
        </p:txBody>
      </p:sp>
    </p:spTree>
    <p:extLst>
      <p:ext uri="{BB962C8B-B14F-4D97-AF65-F5344CB8AC3E}">
        <p14:creationId xmlns:p14="http://schemas.microsoft.com/office/powerpoint/2010/main" val="1898988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E01F49DB-5936-4757-AC23-9454BDEDF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39" y="2328361"/>
            <a:ext cx="8666922" cy="2201278"/>
          </a:xfrm>
          <a:prstGeom prst="rect">
            <a:avLst/>
          </a:prstGeom>
        </p:spPr>
      </p:pic>
      <p:sp>
        <p:nvSpPr>
          <p:cNvPr id="6" name="TextBox 5">
            <a:extLst>
              <a:ext uri="{FF2B5EF4-FFF2-40B4-BE49-F238E27FC236}">
                <a16:creationId xmlns:a16="http://schemas.microsoft.com/office/drawing/2014/main" id="{12388E3E-2A9A-4469-AECB-84F4F607A0B7}"/>
              </a:ext>
            </a:extLst>
          </p:cNvPr>
          <p:cNvSpPr txBox="1"/>
          <p:nvPr/>
        </p:nvSpPr>
        <p:spPr>
          <a:xfrm>
            <a:off x="6313896" y="972405"/>
            <a:ext cx="2677035" cy="715581"/>
          </a:xfrm>
          <a:prstGeom prst="rect">
            <a:avLst/>
          </a:prstGeom>
          <a:noFill/>
        </p:spPr>
        <p:txBody>
          <a:bodyPr wrap="square" rtlCol="0">
            <a:spAutoFit/>
          </a:bodyPr>
          <a:lstStyle/>
          <a:p>
            <a:pPr defTabSz="685800"/>
            <a:r>
              <a:rPr lang="en-US" sz="1350" dirty="0">
                <a:solidFill>
                  <a:prstClr val="black"/>
                </a:solidFill>
                <a:latin typeface="Calibri" panose="020F0502020204030204"/>
              </a:rPr>
              <a:t>              </a:t>
            </a:r>
            <a:r>
              <a:rPr lang="en-US" sz="1350" dirty="0">
                <a:solidFill>
                  <a:srgbClr val="026276"/>
                </a:solidFill>
                <a:latin typeface="Calibri" panose="020F0502020204030204"/>
              </a:rPr>
              <a:t>@OppStartsatHome </a:t>
            </a:r>
          </a:p>
          <a:p>
            <a:pPr defTabSz="685800"/>
            <a:r>
              <a:rPr lang="en-US" sz="1350" dirty="0">
                <a:solidFill>
                  <a:srgbClr val="026276"/>
                </a:solidFill>
                <a:latin typeface="Calibri" panose="020F0502020204030204"/>
              </a:rPr>
              <a:t>               #OpportunityStartsatHome</a:t>
            </a:r>
          </a:p>
          <a:p>
            <a:pPr defTabSz="685800"/>
            <a:r>
              <a:rPr lang="en-US" sz="1350" dirty="0">
                <a:solidFill>
                  <a:srgbClr val="026276"/>
                </a:solidFill>
                <a:latin typeface="Calibri" panose="020F0502020204030204"/>
              </a:rPr>
              <a:t>               www.opportunityhome.org</a:t>
            </a:r>
          </a:p>
        </p:txBody>
      </p:sp>
      <p:pic>
        <p:nvPicPr>
          <p:cNvPr id="7" name="Picture 6" descr="A picture containing ax&#10;&#10;Description generated with very high confidence">
            <a:extLst>
              <a:ext uri="{FF2B5EF4-FFF2-40B4-BE49-F238E27FC236}">
                <a16:creationId xmlns:a16="http://schemas.microsoft.com/office/drawing/2014/main" id="{CCC6CF55-49B4-4216-B023-B3ADE9B5938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00801" y="1069864"/>
            <a:ext cx="393587" cy="289832"/>
          </a:xfrm>
          <a:prstGeom prst="rect">
            <a:avLst/>
          </a:prstGeom>
        </p:spPr>
      </p:pic>
    </p:spTree>
    <p:extLst>
      <p:ext uri="{BB962C8B-B14F-4D97-AF65-F5344CB8AC3E}">
        <p14:creationId xmlns:p14="http://schemas.microsoft.com/office/powerpoint/2010/main" val="2857495343"/>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AF1F2C"/>
      </a:dk2>
      <a:lt2>
        <a:srgbClr val="FFFFFF"/>
      </a:lt2>
      <a:accent1>
        <a:srgbClr val="58585B"/>
      </a:accent1>
      <a:accent2>
        <a:srgbClr val="AF1F2C"/>
      </a:accent2>
      <a:accent3>
        <a:srgbClr val="BFBEBE"/>
      </a:accent3>
      <a:accent4>
        <a:srgbClr val="58585B"/>
      </a:accent4>
      <a:accent5>
        <a:srgbClr val="FFFFFF"/>
      </a:accent5>
      <a:accent6>
        <a:srgbClr val="231F20"/>
      </a:accent6>
      <a:hlink>
        <a:srgbClr val="AF1F2C"/>
      </a:hlink>
      <a:folHlink>
        <a:srgbClr val="BFBE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Custom 1">
      <a:dk1>
        <a:sysClr val="windowText" lastClr="000000"/>
      </a:dk1>
      <a:lt1>
        <a:sysClr val="window" lastClr="FFFFFF"/>
      </a:lt1>
      <a:dk2>
        <a:srgbClr val="B01F2E"/>
      </a:dk2>
      <a:lt2>
        <a:srgbClr val="FFFFFF"/>
      </a:lt2>
      <a:accent1>
        <a:srgbClr val="58585B"/>
      </a:accent1>
      <a:accent2>
        <a:srgbClr val="B01F2E"/>
      </a:accent2>
      <a:accent3>
        <a:srgbClr val="BFBEBE"/>
      </a:accent3>
      <a:accent4>
        <a:srgbClr val="58585B"/>
      </a:accent4>
      <a:accent5>
        <a:srgbClr val="FFFFFF"/>
      </a:accent5>
      <a:accent6>
        <a:srgbClr val="231F20"/>
      </a:accent6>
      <a:hlink>
        <a:srgbClr val="B01F2E"/>
      </a:hlink>
      <a:folHlink>
        <a:srgbClr val="BFBE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LASPStyleSet">
  <a:themeElements>
    <a:clrScheme name="powerpoint">
      <a:dk1>
        <a:srgbClr val="FFFFFF"/>
      </a:dk1>
      <a:lt1>
        <a:srgbClr val="560000"/>
      </a:lt1>
      <a:dk2>
        <a:srgbClr val="E6E3D9"/>
      </a:dk2>
      <a:lt2>
        <a:srgbClr val="701400"/>
      </a:lt2>
      <a:accent1>
        <a:srgbClr val="701400"/>
      </a:accent1>
      <a:accent2>
        <a:srgbClr val="9B5338"/>
      </a:accent2>
      <a:accent3>
        <a:srgbClr val="CB9C87"/>
      </a:accent3>
      <a:accent4>
        <a:srgbClr val="D0CAB7"/>
      </a:accent4>
      <a:accent5>
        <a:srgbClr val="E6E3D9"/>
      </a:accent5>
      <a:accent6>
        <a:srgbClr val="FFFFFF"/>
      </a:accent6>
      <a:hlink>
        <a:srgbClr val="701400"/>
      </a:hlink>
      <a:folHlink>
        <a:srgbClr val="56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5">
      <a:dk1>
        <a:sysClr val="windowText" lastClr="000000"/>
      </a:dk1>
      <a:lt1>
        <a:sysClr val="window" lastClr="FFFFFF"/>
      </a:lt1>
      <a:dk2>
        <a:srgbClr val="AF1F2C"/>
      </a:dk2>
      <a:lt2>
        <a:srgbClr val="FFFFFF"/>
      </a:lt2>
      <a:accent1>
        <a:srgbClr val="58585B"/>
      </a:accent1>
      <a:accent2>
        <a:srgbClr val="AF1F2C"/>
      </a:accent2>
      <a:accent3>
        <a:srgbClr val="BFBEBE"/>
      </a:accent3>
      <a:accent4>
        <a:srgbClr val="58585B"/>
      </a:accent4>
      <a:accent5>
        <a:srgbClr val="FFFFFF"/>
      </a:accent5>
      <a:accent6>
        <a:srgbClr val="231F20"/>
      </a:accent6>
      <a:hlink>
        <a:srgbClr val="AF1F2C"/>
      </a:hlink>
      <a:folHlink>
        <a:srgbClr val="BFBE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Custom 5">
      <a:dk1>
        <a:sysClr val="windowText" lastClr="000000"/>
      </a:dk1>
      <a:lt1>
        <a:sysClr val="window" lastClr="FFFFFF"/>
      </a:lt1>
      <a:dk2>
        <a:srgbClr val="AF1F2C"/>
      </a:dk2>
      <a:lt2>
        <a:srgbClr val="FFFFFF"/>
      </a:lt2>
      <a:accent1>
        <a:srgbClr val="58585B"/>
      </a:accent1>
      <a:accent2>
        <a:srgbClr val="AF1F2C"/>
      </a:accent2>
      <a:accent3>
        <a:srgbClr val="BFBEBE"/>
      </a:accent3>
      <a:accent4>
        <a:srgbClr val="58585B"/>
      </a:accent4>
      <a:accent5>
        <a:srgbClr val="FFFFFF"/>
      </a:accent5>
      <a:accent6>
        <a:srgbClr val="231F20"/>
      </a:accent6>
      <a:hlink>
        <a:srgbClr val="AF1F2C"/>
      </a:hlink>
      <a:folHlink>
        <a:srgbClr val="BFBE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76372d7-2542-4065-ad3b-22612840f7b4">
      <UserInfo>
        <DisplayName>Amy Kazanegras</DisplayName>
        <AccountId>132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0AB9154C171E409E0131327301D05C" ma:contentTypeVersion="10" ma:contentTypeDescription="Create a new document." ma:contentTypeScope="" ma:versionID="bcee0c58ab8412ba739c8a0d47a275d1">
  <xsd:schema xmlns:xsd="http://www.w3.org/2001/XMLSchema" xmlns:xs="http://www.w3.org/2001/XMLSchema" xmlns:p="http://schemas.microsoft.com/office/2006/metadata/properties" xmlns:ns2="876372d7-2542-4065-ad3b-22612840f7b4" xmlns:ns3="552b8659-eb92-470e-b40f-1c994b2ac523" targetNamespace="http://schemas.microsoft.com/office/2006/metadata/properties" ma:root="true" ma:fieldsID="b93741c93704b2aa9b025a277aa35b3a" ns2:_="" ns3:_="">
    <xsd:import namespace="876372d7-2542-4065-ad3b-22612840f7b4"/>
    <xsd:import namespace="552b8659-eb92-470e-b40f-1c994b2ac52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372d7-2542-4065-ad3b-22612840f7b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2b8659-eb92-470e-b40f-1c994b2ac52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F1B832-EE5A-4032-AEB4-4AE550B845BF}">
  <ds:schemaRefs>
    <ds:schemaRef ds:uri="876372d7-2542-4065-ad3b-22612840f7b4"/>
    <ds:schemaRef ds:uri="http://schemas.microsoft.com/office/infopath/2007/PartnerControls"/>
    <ds:schemaRef ds:uri="http://schemas.microsoft.com/office/2006/metadata/properties"/>
    <ds:schemaRef ds:uri="http://schemas.microsoft.com/office/2006/documentManagement/types"/>
    <ds:schemaRef ds:uri="552b8659-eb92-470e-b40f-1c994b2ac523"/>
    <ds:schemaRef ds:uri="http://schemas.openxmlformats.org/package/2006/metadata/core-properties"/>
    <ds:schemaRef ds:uri="http://purl.org/dc/terms/"/>
    <ds:schemaRef ds:uri="http://www.w3.org/XML/1998/namespace"/>
    <ds:schemaRef ds:uri="http://purl.org/dc/dcmitype/"/>
    <ds:schemaRef ds:uri="http://purl.org/dc/elements/1.1/"/>
  </ds:schemaRefs>
</ds:datastoreItem>
</file>

<file path=customXml/itemProps2.xml><?xml version="1.0" encoding="utf-8"?>
<ds:datastoreItem xmlns:ds="http://schemas.openxmlformats.org/officeDocument/2006/customXml" ds:itemID="{1F51CC58-B054-4296-A759-0CEB57B380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372d7-2542-4065-ad3b-22612840f7b4"/>
    <ds:schemaRef ds:uri="552b8659-eb92-470e-b40f-1c994b2ac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5BB800-5A70-4E4E-9E28-3648C75100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11016</TotalTime>
  <Words>2754</Words>
  <Application>Microsoft Office PowerPoint</Application>
  <PresentationFormat>On-screen Show (4:3)</PresentationFormat>
  <Paragraphs>416</Paragraphs>
  <Slides>44</Slides>
  <Notes>24</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44</vt:i4>
      </vt:variant>
    </vt:vector>
  </HeadingPairs>
  <TitlesOfParts>
    <vt:vector size="63" baseType="lpstr">
      <vt:lpstr>Arial Unicode MS</vt:lpstr>
      <vt:lpstr>ＭＳ Ｐゴシック</vt:lpstr>
      <vt:lpstr>ＭＳ Ｐゴシック</vt:lpstr>
      <vt:lpstr>Andalus</vt:lpstr>
      <vt:lpstr>Arial</vt:lpstr>
      <vt:lpstr>Avenir Roman</vt:lpstr>
      <vt:lpstr>Calibri</vt:lpstr>
      <vt:lpstr>Calibri Light</vt:lpstr>
      <vt:lpstr>Courier New</vt:lpstr>
      <vt:lpstr>Helvetica</vt:lpstr>
      <vt:lpstr>Symbol</vt:lpstr>
      <vt:lpstr>Times New Roman</vt:lpstr>
      <vt:lpstr>Wingdings</vt:lpstr>
      <vt:lpstr>Office Theme</vt:lpstr>
      <vt:lpstr>2_Custom Design</vt:lpstr>
      <vt:lpstr>1_CLASPStyleSet</vt:lpstr>
      <vt:lpstr>2_Office Theme</vt:lpstr>
      <vt:lpstr>1_Office Theme</vt:lpstr>
      <vt:lpstr>3_Office Theme</vt:lpstr>
      <vt:lpstr>PowerPoint Presentation</vt:lpstr>
      <vt:lpstr>PowerPoint Presentation</vt:lpstr>
      <vt:lpstr>PowerPoint Presentation</vt:lpstr>
      <vt:lpstr>PowerPoint Presentation</vt:lpstr>
      <vt:lpstr>Another Amazing Year from You! </vt:lpstr>
      <vt:lpstr>You Make a Difference! </vt:lpstr>
      <vt:lpstr> Maxine Thomas RESULTS Grassroots Board member and Expert on Poverty</vt:lpstr>
      <vt:lpstr> Guest Speakers:  Mike Koprowski and Chantelle Wilkinson Opportunity Starts at Home Campaign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2019 Preview: Get to Your New Congress</vt:lpstr>
      <vt:lpstr>2019 Preview: Learn More on our  Upcoming Webinars</vt:lpstr>
      <vt:lpstr>Monthly Action: Get Meetings with New Members of Congress</vt:lpstr>
      <vt:lpstr>Grassroots Shares</vt:lpstr>
      <vt:lpstr>Webinar Notes</vt:lpstr>
      <vt:lpstr>Election 2018 Action Resources</vt:lpstr>
      <vt:lpstr>Use Election Energy to Engage New People </vt:lpstr>
      <vt:lpstr>Volunteer Match Grassroots Share</vt:lpstr>
      <vt:lpstr>Holiday Season Creates Opportunities </vt:lpstr>
      <vt:lpstr>Election 2018 Action Resources</vt:lpstr>
      <vt:lpstr>New RESULTS website coming!</vt:lpstr>
      <vt:lpstr>Planning to launch in mid-December</vt:lpstr>
      <vt:lpstr>Thank you, Charles!</vt:lpstr>
      <vt:lpstr>PowerPoint Presentation</vt:lpstr>
      <vt:lpstr>Thank you for making this year’s Giving Tuesday our best ever!</vt:lpstr>
      <vt:lpstr>Announcements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 Linn</dc:creator>
  <cp:lastModifiedBy>Jos Linn</cp:lastModifiedBy>
  <cp:revision>155</cp:revision>
  <dcterms:modified xsi:type="dcterms:W3CDTF">2018-12-06T20:02:13Z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0x0101003D0AB9154C171E409E0131327301D05C</vt:lpwstr>
  </property>
</Properties>
</file>