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70" r:id="rId3"/>
  </p:sldMasterIdLst>
  <p:notesMasterIdLst>
    <p:notesMasterId r:id="rId48"/>
  </p:notesMasterIdLst>
  <p:handoutMasterIdLst>
    <p:handoutMasterId r:id="rId49"/>
  </p:handoutMasterIdLst>
  <p:sldIdLst>
    <p:sldId id="259" r:id="rId4"/>
    <p:sldId id="257" r:id="rId5"/>
    <p:sldId id="264" r:id="rId6"/>
    <p:sldId id="265" r:id="rId7"/>
    <p:sldId id="328" r:id="rId8"/>
    <p:sldId id="302" r:id="rId9"/>
    <p:sldId id="303" r:id="rId10"/>
    <p:sldId id="297" r:id="rId11"/>
    <p:sldId id="299" r:id="rId12"/>
    <p:sldId id="304" r:id="rId13"/>
    <p:sldId id="305" r:id="rId14"/>
    <p:sldId id="306" r:id="rId15"/>
    <p:sldId id="307" r:id="rId16"/>
    <p:sldId id="310" r:id="rId17"/>
    <p:sldId id="311" r:id="rId18"/>
    <p:sldId id="313" r:id="rId19"/>
    <p:sldId id="314" r:id="rId20"/>
    <p:sldId id="315" r:id="rId21"/>
    <p:sldId id="316" r:id="rId22"/>
    <p:sldId id="317" r:id="rId23"/>
    <p:sldId id="326" r:id="rId24"/>
    <p:sldId id="318" r:id="rId25"/>
    <p:sldId id="319" r:id="rId26"/>
    <p:sldId id="320" r:id="rId27"/>
    <p:sldId id="321" r:id="rId28"/>
    <p:sldId id="322" r:id="rId29"/>
    <p:sldId id="323" r:id="rId30"/>
    <p:sldId id="266" r:id="rId31"/>
    <p:sldId id="267" r:id="rId32"/>
    <p:sldId id="269" r:id="rId33"/>
    <p:sldId id="270" r:id="rId34"/>
    <p:sldId id="273" r:id="rId35"/>
    <p:sldId id="324" r:id="rId36"/>
    <p:sldId id="271" r:id="rId37"/>
    <p:sldId id="274" r:id="rId38"/>
    <p:sldId id="287" r:id="rId39"/>
    <p:sldId id="272" r:id="rId40"/>
    <p:sldId id="268" r:id="rId41"/>
    <p:sldId id="301" r:id="rId42"/>
    <p:sldId id="263" r:id="rId43"/>
    <p:sldId id="275" r:id="rId44"/>
    <p:sldId id="276" r:id="rId45"/>
    <p:sldId id="296" r:id="rId46"/>
    <p:sldId id="329"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de Mengesha" initials="T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585B"/>
    <a:srgbClr val="AF1F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145" autoAdjust="0"/>
  </p:normalViewPr>
  <p:slideViewPr>
    <p:cSldViewPr snapToGrid="0" snapToObjects="1">
      <p:cViewPr varScale="1">
        <p:scale>
          <a:sx n="80" d="100"/>
          <a:sy n="80" d="100"/>
        </p:scale>
        <p:origin x="-140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2015 US Poverty Campaigns </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8B20A9-3F72-47C6-9337-850B8E91A1D4}" type="datetimeFigureOut">
              <a:rPr lang="en-US" smtClean="0"/>
              <a:t>7/18/2015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6229C6-8BB3-4FF4-80E9-E811D490E30F}" type="slidenum">
              <a:rPr lang="en-US" smtClean="0"/>
              <a:t>‹#›</a:t>
            </a:fld>
            <a:endParaRPr lang="en-US"/>
          </a:p>
        </p:txBody>
      </p:sp>
    </p:spTree>
    <p:extLst>
      <p:ext uri="{BB962C8B-B14F-4D97-AF65-F5344CB8AC3E}">
        <p14:creationId xmlns:p14="http://schemas.microsoft.com/office/powerpoint/2010/main" val="539869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2015 US Poverty Campaigns </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3F0A00-901B-44E5-BB74-EE36E9825B72}" type="datetimeFigureOut">
              <a:rPr lang="en-US" smtClean="0"/>
              <a:t>7/18/2015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A624D-CB50-4C16-9A7A-CA3E3057AE37}" type="slidenum">
              <a:rPr lang="en-US" smtClean="0"/>
              <a:t>‹#›</a:t>
            </a:fld>
            <a:endParaRPr lang="en-US"/>
          </a:p>
        </p:txBody>
      </p:sp>
    </p:spTree>
    <p:extLst>
      <p:ext uri="{BB962C8B-B14F-4D97-AF65-F5344CB8AC3E}">
        <p14:creationId xmlns:p14="http://schemas.microsoft.com/office/powerpoint/2010/main" val="28742332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12131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solidFill>
                  <a:srgbClr val="000000"/>
                </a:solidFill>
                <a:latin typeface="Times New Roman" pitchFamily="18" charset="0"/>
              </a:rPr>
              <a:t>Racial wealth gap was</a:t>
            </a:r>
            <a:r>
              <a:rPr lang="en-US" altLang="en-US" baseline="0" dirty="0" smtClean="0">
                <a:solidFill>
                  <a:srgbClr val="000000"/>
                </a:solidFill>
                <a:latin typeface="Times New Roman" pitchFamily="18" charset="0"/>
              </a:rPr>
              <a:t> created by public policy which leaves the conversation open to understanding government’s role in the issue rather than ascribing this to private, individual relationships.  These patterns of racial segregation, discrimination, and exclusion occurred everywhere! </a:t>
            </a:r>
            <a:r>
              <a:rPr lang="en-US" dirty="0" smtClean="0"/>
              <a:t>The government created segregated public housing projects, as policy. It subsidized the development of suburban communities on the condition that they exclude black residents. It barred blacks from receiving government-backed mortgages, enforced neighborhood covenants barring black homeowners, and advised against integrating neighborhoods lest white property values fall. And it tacitly supported industry practices where real estate agents risking losing their licenses for selling homes to black families in white neighborhoods.</a:t>
            </a:r>
          </a:p>
          <a:p>
            <a:r>
              <a:rPr lang="en-US" dirty="0" smtClean="0"/>
              <a:t>Local zoning regulations, meanwhile, hemmed in black communities with the industrial development no one wanted. It permitted liquor stores, bars and polluting businesses in black neighborhoods but not white ones. Then when all these unwanted neighbors devalued the property of the blacks who lived in these communities, they were systematically denied mortgage insurance. Local governments, on top of this, increasingly ignored these communities with trash collection, street </a:t>
            </a:r>
            <a:r>
              <a:rPr lang="en-US" dirty="0" err="1" smtClean="0"/>
              <a:t>maintance</a:t>
            </a:r>
            <a:r>
              <a:rPr lang="en-US" dirty="0" smtClean="0"/>
              <a:t> and policing, devaluing them even more.</a:t>
            </a:r>
          </a:p>
          <a:p>
            <a:pPr eaLnBrk="1" hangingPunct="1">
              <a:spcBef>
                <a:spcPct val="0"/>
              </a:spcBef>
            </a:pPr>
            <a:r>
              <a:rPr lang="en-US" dirty="0" smtClean="0"/>
              <a:t>"Even if there was no discrimination, even if everybody behaved perfectly, neutrally, with regard to race, we haven’t addressed the permanent structures that were set up by state-sponsored segregation in the past," Rothstein says. "They don’t disappear by themselves."</a:t>
            </a:r>
            <a:endParaRPr lang="en-US" altLang="en-US" dirty="0" smtClean="0">
              <a:solidFill>
                <a:srgbClr val="000000"/>
              </a:solidFill>
              <a:latin typeface="Times New Roman" pitchFamily="18" charset="0"/>
            </a:endParaRPr>
          </a:p>
          <a:p>
            <a:endParaRPr lang="en-US" dirty="0"/>
          </a:p>
        </p:txBody>
      </p:sp>
    </p:spTree>
    <p:extLst>
      <p:ext uri="{BB962C8B-B14F-4D97-AF65-F5344CB8AC3E}">
        <p14:creationId xmlns:p14="http://schemas.microsoft.com/office/powerpoint/2010/main" val="3308410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Farmworkers and maids were excluded at the onset of the act resulting in 65% of African American workers (and 27% of white workers) being excluded from benefits accessing benefits.</a:t>
            </a:r>
          </a:p>
          <a:p>
            <a:r>
              <a:rPr lang="en-US" dirty="0" smtClean="0"/>
              <a:t>Fair Labor Standards Act</a:t>
            </a:r>
            <a:r>
              <a:rPr lang="en-US" baseline="0" dirty="0" smtClean="0"/>
              <a:t> of 1938- gave min wage, overtime, </a:t>
            </a:r>
            <a:r>
              <a:rPr lang="en-US" baseline="0" dirty="0" err="1" smtClean="0"/>
              <a:t>etc</a:t>
            </a:r>
            <a:r>
              <a:rPr lang="en-US" baseline="0" dirty="0" smtClean="0"/>
              <a:t> but excluded farmworkers which disproportionately affected Mexican migrant workers in later decades and farm workers weren’t included until 1978</a:t>
            </a:r>
            <a:endParaRPr lang="en-US" dirty="0"/>
          </a:p>
        </p:txBody>
      </p:sp>
    </p:spTree>
    <p:extLst>
      <p:ext uri="{BB962C8B-B14F-4D97-AF65-F5344CB8AC3E}">
        <p14:creationId xmlns:p14="http://schemas.microsoft.com/office/powerpoint/2010/main" val="117934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FDR’s New Deal created the Federal Home Loan Bank Board and the Home Owners’ Loan Corporation (HOLC) which worked to refinance home mortgages and avoid foreclosures for individuals. Redlining refers to actual red lines drawn on 239 city maps created by HOLC outlining neighborhoods of color where assets and services were to be denied. These maps, called “residential security maps” were adopted by other sectors including health care, banking, retail / supermarkets, and insurance providers which systematically lead to barring neighborhoods of color from accessing vital assets available to other neighborhoods.</a:t>
            </a:r>
            <a:endParaRPr lang="en-US" dirty="0"/>
          </a:p>
        </p:txBody>
      </p:sp>
    </p:spTree>
    <p:extLst>
      <p:ext uri="{BB962C8B-B14F-4D97-AF65-F5344CB8AC3E}">
        <p14:creationId xmlns:p14="http://schemas.microsoft.com/office/powerpoint/2010/main" val="257053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Mention how tax expenditures are federal spending by another name as the Corporation for Enterprise Development says. The U.S. spends over $540 billion a year through the tax code on asset-building programs and incentives. However, these tax expenditures go mostly towards the highest quintile- leaving an upside down feeling as CFED says: the families that need  the most receive the least and the families that need it the least receive the most. </a:t>
            </a:r>
            <a:r>
              <a:rPr lang="en-US" dirty="0" smtClean="0"/>
              <a:t>Source: CFED</a:t>
            </a:r>
          </a:p>
        </p:txBody>
      </p:sp>
    </p:spTree>
    <p:extLst>
      <p:ext uri="{BB962C8B-B14F-4D97-AF65-F5344CB8AC3E}">
        <p14:creationId xmlns:p14="http://schemas.microsoft.com/office/powerpoint/2010/main" val="15763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283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amount is determined by family size and composition </a:t>
            </a:r>
          </a:p>
          <a:p>
            <a:endParaRPr lang="en-US" dirty="0"/>
          </a:p>
        </p:txBody>
      </p:sp>
    </p:spTree>
    <p:extLst>
      <p:ext uri="{BB962C8B-B14F-4D97-AF65-F5344CB8AC3E}">
        <p14:creationId xmlns:p14="http://schemas.microsoft.com/office/powerpoint/2010/main" val="2842704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mention about poverty</a:t>
            </a:r>
            <a:r>
              <a:rPr lang="en-US" baseline="0" dirty="0" smtClean="0"/>
              <a:t> and </a:t>
            </a:r>
            <a:r>
              <a:rPr lang="en-US" baseline="0" smtClean="0"/>
              <a:t>brain development. </a:t>
            </a:r>
            <a:endParaRPr lang="en-US" dirty="0" smtClean="0"/>
          </a:p>
        </p:txBody>
      </p:sp>
    </p:spTree>
    <p:extLst>
      <p:ext uri="{BB962C8B-B14F-4D97-AF65-F5344CB8AC3E}">
        <p14:creationId xmlns:p14="http://schemas.microsoft.com/office/powerpoint/2010/main" val="338975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3815120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people dread filing their taxes, but not </a:t>
            </a:r>
            <a:r>
              <a:rPr lang="en-US" dirty="0" err="1" smtClean="0"/>
              <a:t>Desarae</a:t>
            </a:r>
            <a:r>
              <a:rPr lang="en-US" dirty="0" smtClean="0"/>
              <a:t> Mace-Runyon.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her refund is significant enough that she and her husband plan a business-related house upgrade each year. They have installed new carpet, a new water heater and a play set for the yard. Next, she plans to build a separate daycare entrance and a half-bath.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 able to do so much more to the house and the business. It's a huge help."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3395244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has a $1000 per child (under age 17) maximum</a:t>
            </a:r>
          </a:p>
          <a:p>
            <a:endParaRPr lang="en-US" dirty="0"/>
          </a:p>
        </p:txBody>
      </p:sp>
    </p:spTree>
    <p:extLst>
      <p:ext uri="{BB962C8B-B14F-4D97-AF65-F5344CB8AC3E}">
        <p14:creationId xmlns:p14="http://schemas.microsoft.com/office/powerpoint/2010/main" val="22128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557397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best anti-poverty program</a:t>
            </a:r>
            <a:r>
              <a:rPr lang="en-US" baseline="0" dirty="0" smtClean="0"/>
              <a:t> with historically bipartisan support.</a:t>
            </a:r>
            <a:endParaRPr lang="en-US" dirty="0"/>
          </a:p>
        </p:txBody>
      </p:sp>
    </p:spTree>
    <p:extLst>
      <p:ext uri="{BB962C8B-B14F-4D97-AF65-F5344CB8AC3E}">
        <p14:creationId xmlns:p14="http://schemas.microsoft.com/office/powerpoint/2010/main" val="3969986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More details on her story here: </a:t>
            </a:r>
            <a:r>
              <a:rPr lang="en-US" sz="1200" dirty="0" smtClean="0">
                <a:solidFill>
                  <a:srgbClr val="58585B"/>
                </a:solidFill>
                <a:latin typeface="Helvetica"/>
                <a:cs typeface="Helvetica"/>
              </a:rPr>
              <a:t>Stephanie has a lot on her plate, but tax time helps her to make it financially manageable. </a:t>
            </a:r>
          </a:p>
          <a:p>
            <a:r>
              <a:rPr lang="en-US" sz="1200" dirty="0" smtClean="0">
                <a:solidFill>
                  <a:srgbClr val="58585B"/>
                </a:solidFill>
                <a:latin typeface="Helvetica"/>
                <a:cs typeface="Helvetica"/>
              </a:rPr>
              <a:t>"Because of tax credits like the Earned Income Tax Credit, I've been able to pay off my debt and save. I was without a care for a year. After I paid for repairs, I was able to build an emergency savings account to help me the next time something like that happens.”</a:t>
            </a:r>
            <a:endParaRPr lang="en-US" dirty="0"/>
          </a:p>
        </p:txBody>
      </p:sp>
    </p:spTree>
    <p:extLst>
      <p:ext uri="{BB962C8B-B14F-4D97-AF65-F5344CB8AC3E}">
        <p14:creationId xmlns:p14="http://schemas.microsoft.com/office/powerpoint/2010/main" val="2645754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notes: need to include history?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7200" dirty="0" smtClean="0">
                <a:latin typeface="Helvetica" panose="020B0604020202020204" pitchFamily="34" charset="0"/>
                <a:cs typeface="Helvetica" panose="020B0604020202020204" pitchFamily="34" charset="0"/>
              </a:rPr>
              <a:t>In 2013, these expansions to the EITC lifted nearly 600,000 people out of poverty and reduced the severity of poverty for another 10 million people. This change to the CTC lifted 1.1 million people above the poverty line.  </a:t>
            </a:r>
          </a:p>
          <a:p>
            <a:endParaRPr lang="en-US" baseline="0" dirty="0" smtClean="0"/>
          </a:p>
        </p:txBody>
      </p:sp>
    </p:spTree>
    <p:extLst>
      <p:ext uri="{BB962C8B-B14F-4D97-AF65-F5344CB8AC3E}">
        <p14:creationId xmlns:p14="http://schemas.microsoft.com/office/powerpoint/2010/main" val="338449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3880841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African Americans make up 12 percent of the population but 19 percent of the working poor. Latino/as make up about 17 percent of the working population but 28 percent of the working poor. </a:t>
            </a:r>
          </a:p>
          <a:p>
            <a:endParaRPr lang="en-US" dirty="0"/>
          </a:p>
        </p:txBody>
      </p:sp>
    </p:spTree>
    <p:extLst>
      <p:ext uri="{BB962C8B-B14F-4D97-AF65-F5344CB8AC3E}">
        <p14:creationId xmlns:p14="http://schemas.microsoft.com/office/powerpoint/2010/main" val="4055202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enough to just protect existing provisions but expand program to include other populations”</a:t>
            </a:r>
          </a:p>
          <a:p>
            <a:endParaRPr lang="en-US" baseline="0" dirty="0" smtClean="0"/>
          </a:p>
        </p:txBody>
      </p:sp>
    </p:spTree>
    <p:extLst>
      <p:ext uri="{BB962C8B-B14F-4D97-AF65-F5344CB8AC3E}">
        <p14:creationId xmlns:p14="http://schemas.microsoft.com/office/powerpoint/2010/main" val="509193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699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126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citation</a:t>
            </a:r>
            <a:endParaRPr lang="en-US" dirty="0"/>
          </a:p>
        </p:txBody>
      </p:sp>
    </p:spTree>
    <p:extLst>
      <p:ext uri="{BB962C8B-B14F-4D97-AF65-F5344CB8AC3E}">
        <p14:creationId xmlns:p14="http://schemas.microsoft.com/office/powerpoint/2010/main" val="54269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he’s not the</a:t>
            </a:r>
            <a:r>
              <a:rPr lang="en-US" baseline="0" dirty="0" smtClean="0"/>
              <a:t> only one! Other folks like George </a:t>
            </a:r>
            <a:r>
              <a:rPr lang="en-US" baseline="0" dirty="0" err="1" smtClean="0"/>
              <a:t>Oros</a:t>
            </a:r>
            <a:r>
              <a:rPr lang="en-US" baseline="0" dirty="0" smtClean="0"/>
              <a:t>, Warren Buffett, real estate moguls, and private equity investors all have recognized that while the economy and policy has been extremely beneficial for them, that prosperity is most certainly not equally shared across the population. Special kudos to Georgia on finding amazing articles on the wealthiest few realizing the…</a:t>
            </a:r>
            <a:endParaRPr lang="en-US" dirty="0"/>
          </a:p>
        </p:txBody>
      </p:sp>
    </p:spTree>
    <p:extLst>
      <p:ext uri="{BB962C8B-B14F-4D97-AF65-F5344CB8AC3E}">
        <p14:creationId xmlns:p14="http://schemas.microsoft.com/office/powerpoint/2010/main" val="205158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a:t>
            </a:r>
            <a:r>
              <a:rPr lang="en-US" altLang="en-US" baseline="0" dirty="0" smtClean="0"/>
              <a:t> is also in the state fact sheets. </a:t>
            </a:r>
            <a:endParaRPr lang="en-US" altLang="en-US" dirty="0"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09" indent="-285734">
              <a:defRPr>
                <a:solidFill>
                  <a:schemeClr val="tx1"/>
                </a:solidFill>
                <a:latin typeface="Times New Roman" pitchFamily="18" charset="0"/>
              </a:defRPr>
            </a:lvl2pPr>
            <a:lvl3pPr marL="1142937" indent="-228587">
              <a:defRPr>
                <a:solidFill>
                  <a:schemeClr val="tx1"/>
                </a:solidFill>
                <a:latin typeface="Times New Roman" pitchFamily="18" charset="0"/>
              </a:defRPr>
            </a:lvl3pPr>
            <a:lvl4pPr marL="1600112" indent="-228587">
              <a:defRPr>
                <a:solidFill>
                  <a:schemeClr val="tx1"/>
                </a:solidFill>
                <a:latin typeface="Times New Roman" pitchFamily="18" charset="0"/>
              </a:defRPr>
            </a:lvl4pPr>
            <a:lvl5pPr marL="2057287" indent="-228587">
              <a:defRPr>
                <a:solidFill>
                  <a:schemeClr val="tx1"/>
                </a:solidFill>
                <a:latin typeface="Times New Roman" pitchFamily="18" charset="0"/>
              </a:defRPr>
            </a:lvl5pPr>
            <a:lvl6pPr marL="2514461" indent="-228587" defTabSz="457175" fontAlgn="base">
              <a:spcBef>
                <a:spcPct val="0"/>
              </a:spcBef>
              <a:spcAft>
                <a:spcPct val="0"/>
              </a:spcAft>
              <a:defRPr>
                <a:solidFill>
                  <a:schemeClr val="tx1"/>
                </a:solidFill>
                <a:latin typeface="Times New Roman" pitchFamily="18" charset="0"/>
              </a:defRPr>
            </a:lvl6pPr>
            <a:lvl7pPr marL="2971635" indent="-228587" defTabSz="457175" fontAlgn="base">
              <a:spcBef>
                <a:spcPct val="0"/>
              </a:spcBef>
              <a:spcAft>
                <a:spcPct val="0"/>
              </a:spcAft>
              <a:defRPr>
                <a:solidFill>
                  <a:schemeClr val="tx1"/>
                </a:solidFill>
                <a:latin typeface="Times New Roman" pitchFamily="18" charset="0"/>
              </a:defRPr>
            </a:lvl7pPr>
            <a:lvl8pPr marL="3428810" indent="-228587" defTabSz="457175" fontAlgn="base">
              <a:spcBef>
                <a:spcPct val="0"/>
              </a:spcBef>
              <a:spcAft>
                <a:spcPct val="0"/>
              </a:spcAft>
              <a:defRPr>
                <a:solidFill>
                  <a:schemeClr val="tx1"/>
                </a:solidFill>
                <a:latin typeface="Times New Roman" pitchFamily="18" charset="0"/>
              </a:defRPr>
            </a:lvl8pPr>
            <a:lvl9pPr marL="3885985" indent="-228587" defTabSz="457175"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276FC29D-26CE-43F4-9E7E-BFF062C91740}" type="slidenum">
              <a:rPr lang="en-US" smtClean="0">
                <a:latin typeface="Calibri" pitchFamily="34" charset="0"/>
              </a:rPr>
              <a:pPr fontAlgn="base">
                <a:spcBef>
                  <a:spcPct val="0"/>
                </a:spcBef>
                <a:spcAft>
                  <a:spcPct val="0"/>
                </a:spcAft>
                <a:defRPr/>
              </a:pPr>
              <a:t>6</a:t>
            </a:fld>
            <a:endParaRPr lang="en-US" smtClean="0">
              <a:latin typeface="Calibri" pitchFamily="34" charset="0"/>
            </a:endParaRPr>
          </a:p>
        </p:txBody>
      </p:sp>
    </p:spTree>
    <p:extLst>
      <p:ext uri="{BB962C8B-B14F-4D97-AF65-F5344CB8AC3E}">
        <p14:creationId xmlns:p14="http://schemas.microsoft.com/office/powerpoint/2010/main" val="306197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Tree>
    <p:extLst>
      <p:ext uri="{BB962C8B-B14F-4D97-AF65-F5344CB8AC3E}">
        <p14:creationId xmlns:p14="http://schemas.microsoft.com/office/powerpoint/2010/main" val="339851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racial wealth gap has continued to marginalize communities of color. </a:t>
            </a:r>
          </a:p>
          <a:p>
            <a:endParaRPr lang="en-US" dirty="0"/>
          </a:p>
        </p:txBody>
      </p:sp>
    </p:spTree>
    <p:extLst>
      <p:ext uri="{BB962C8B-B14F-4D97-AF65-F5344CB8AC3E}">
        <p14:creationId xmlns:p14="http://schemas.microsoft.com/office/powerpoint/2010/main" val="407423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smtClean="0">
                <a:solidFill>
                  <a:srgbClr val="58585B"/>
                </a:solidFill>
                <a:latin typeface="Helvetica" panose="020B0604020202020204" pitchFamily="34" charset="0"/>
                <a:cs typeface="Helvetica" panose="020B0604020202020204" pitchFamily="34" charset="0"/>
              </a:rPr>
              <a:t>Data inequities for Asian and Native</a:t>
            </a:r>
            <a:r>
              <a:rPr lang="en-US" altLang="en-US" sz="1200" baseline="0" dirty="0" smtClean="0">
                <a:solidFill>
                  <a:srgbClr val="58585B"/>
                </a:solidFill>
                <a:latin typeface="Helvetica" panose="020B0604020202020204" pitchFamily="34" charset="0"/>
                <a:cs typeface="Helvetica" panose="020B0604020202020204" pitchFamily="34" charset="0"/>
              </a:rPr>
              <a:t> American demographics but here’s what we know: Less than 6/10 Native Americans in 2007 and in 2011 Asians own a home compared to 68% of Whites. </a:t>
            </a:r>
            <a:endParaRPr lang="en-US" altLang="en-US" dirty="0"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09" indent="-285734">
              <a:defRPr>
                <a:solidFill>
                  <a:schemeClr val="tx1"/>
                </a:solidFill>
                <a:latin typeface="Times New Roman" pitchFamily="18" charset="0"/>
              </a:defRPr>
            </a:lvl2pPr>
            <a:lvl3pPr marL="1142937" indent="-228587">
              <a:defRPr>
                <a:solidFill>
                  <a:schemeClr val="tx1"/>
                </a:solidFill>
                <a:latin typeface="Times New Roman" pitchFamily="18" charset="0"/>
              </a:defRPr>
            </a:lvl3pPr>
            <a:lvl4pPr marL="1600112" indent="-228587">
              <a:defRPr>
                <a:solidFill>
                  <a:schemeClr val="tx1"/>
                </a:solidFill>
                <a:latin typeface="Times New Roman" pitchFamily="18" charset="0"/>
              </a:defRPr>
            </a:lvl4pPr>
            <a:lvl5pPr marL="2057287" indent="-228587">
              <a:defRPr>
                <a:solidFill>
                  <a:schemeClr val="tx1"/>
                </a:solidFill>
                <a:latin typeface="Times New Roman" pitchFamily="18" charset="0"/>
              </a:defRPr>
            </a:lvl5pPr>
            <a:lvl6pPr marL="2514461" indent="-228587" defTabSz="457175" fontAlgn="base">
              <a:spcBef>
                <a:spcPct val="0"/>
              </a:spcBef>
              <a:spcAft>
                <a:spcPct val="0"/>
              </a:spcAft>
              <a:defRPr>
                <a:solidFill>
                  <a:schemeClr val="tx1"/>
                </a:solidFill>
                <a:latin typeface="Times New Roman" pitchFamily="18" charset="0"/>
              </a:defRPr>
            </a:lvl6pPr>
            <a:lvl7pPr marL="2971635" indent="-228587" defTabSz="457175" fontAlgn="base">
              <a:spcBef>
                <a:spcPct val="0"/>
              </a:spcBef>
              <a:spcAft>
                <a:spcPct val="0"/>
              </a:spcAft>
              <a:defRPr>
                <a:solidFill>
                  <a:schemeClr val="tx1"/>
                </a:solidFill>
                <a:latin typeface="Times New Roman" pitchFamily="18" charset="0"/>
              </a:defRPr>
            </a:lvl7pPr>
            <a:lvl8pPr marL="3428810" indent="-228587" defTabSz="457175" fontAlgn="base">
              <a:spcBef>
                <a:spcPct val="0"/>
              </a:spcBef>
              <a:spcAft>
                <a:spcPct val="0"/>
              </a:spcAft>
              <a:defRPr>
                <a:solidFill>
                  <a:schemeClr val="tx1"/>
                </a:solidFill>
                <a:latin typeface="Times New Roman" pitchFamily="18" charset="0"/>
              </a:defRPr>
            </a:lvl8pPr>
            <a:lvl9pPr marL="3885985" indent="-228587" defTabSz="457175"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D757D635-D80D-4A4A-A70C-997A357AF2E8}" type="slidenum">
              <a:rPr lang="en-US" smtClean="0">
                <a:latin typeface="Calibri" pitchFamily="34" charset="0"/>
              </a:rPr>
              <a:pPr fontAlgn="base">
                <a:spcBef>
                  <a:spcPct val="0"/>
                </a:spcBef>
                <a:spcAft>
                  <a:spcPct val="0"/>
                </a:spcAft>
                <a:defRPr/>
              </a:pPr>
              <a:t>9</a:t>
            </a:fld>
            <a:endParaRPr lang="en-US" smtClean="0">
              <a:latin typeface="Calibri" pitchFamily="34" charset="0"/>
            </a:endParaRPr>
          </a:p>
        </p:txBody>
      </p:sp>
    </p:spTree>
    <p:extLst>
      <p:ext uri="{BB962C8B-B14F-4D97-AF65-F5344CB8AC3E}">
        <p14:creationId xmlns:p14="http://schemas.microsoft.com/office/powerpoint/2010/main" val="50306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ratio has actually grown since the Great Recession. Pew Research Center points out that financial assets (stocks and investments), which White families are much more likely to own, recovered quicker than housing assets. </a:t>
            </a:r>
          </a:p>
          <a:p>
            <a:endParaRPr lang="en-US" dirty="0"/>
          </a:p>
        </p:txBody>
      </p:sp>
    </p:spTree>
    <p:extLst>
      <p:ext uri="{BB962C8B-B14F-4D97-AF65-F5344CB8AC3E}">
        <p14:creationId xmlns:p14="http://schemas.microsoft.com/office/powerpoint/2010/main" val="266016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0829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6588" cy="458788"/>
          </a:xfrm>
          <a:prstGeom prst="rect">
            <a:avLst/>
          </a:prstGeom>
        </p:spPr>
        <p:txBody>
          <a:bodyPr/>
          <a:lstStyle>
            <a:lvl1pPr defTabSz="457200" eaLnBrk="1" fontAlgn="auto" hangingPunct="1">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a:xfrm>
            <a:off x="3122613" y="6248400"/>
            <a:ext cx="2898775" cy="458788"/>
          </a:xfrm>
          <a:prstGeom prst="rect">
            <a:avLst/>
          </a:prstGeom>
        </p:spPr>
        <p:txBody>
          <a:bodyPr/>
          <a:lstStyle>
            <a:lvl1pPr defTabSz="457200" eaLnBrk="1" fontAlgn="auto" hangingPunct="1">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a:xfrm>
            <a:off x="6551613" y="6248400"/>
            <a:ext cx="1908175" cy="458788"/>
          </a:xfrm>
          <a:prstGeom prst="rect">
            <a:avLst/>
          </a:prstGeom>
        </p:spPr>
        <p:txBody>
          <a:bodyPr/>
          <a:lstStyle>
            <a:lvl1pPr defTabSz="457200" eaLnBrk="1" fontAlgn="auto" hangingPunct="1">
              <a:spcBef>
                <a:spcPts val="0"/>
              </a:spcBef>
              <a:spcAft>
                <a:spcPts val="0"/>
              </a:spcAft>
              <a:defRPr/>
            </a:lvl1pPr>
          </a:lstStyle>
          <a:p>
            <a:pPr>
              <a:defRPr/>
            </a:pPr>
            <a:fld id="{BF097EE6-42C7-454F-B297-B55492D805FB}" type="slidenum">
              <a:rPr lang="en-US"/>
              <a:pPr>
                <a:defRPr/>
              </a:pPr>
              <a:t>‹#›</a:t>
            </a:fld>
            <a:endParaRPr lang="en-US" dirty="0"/>
          </a:p>
        </p:txBody>
      </p:sp>
    </p:spTree>
    <p:extLst>
      <p:ext uri="{BB962C8B-B14F-4D97-AF65-F5344CB8AC3E}">
        <p14:creationId xmlns:p14="http://schemas.microsoft.com/office/powerpoint/2010/main" val="234621673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4852" y="4402163"/>
            <a:ext cx="7772400" cy="1470025"/>
          </a:xfrm>
        </p:spPr>
        <p:txBody>
          <a:bodyPr anchor="t"/>
          <a:lstStyle>
            <a:lvl1pPr algn="l">
              <a:defRPr>
                <a:solidFill>
                  <a:srgbClr val="58585B"/>
                </a:solidFill>
                <a:latin typeface="Helvetica"/>
              </a:defRPr>
            </a:lvl1pPr>
          </a:lstStyle>
          <a:p>
            <a:r>
              <a:rPr lang="en-US" dirty="0" smtClean="0"/>
              <a:t>Click to edit title</a:t>
            </a:r>
            <a:endParaRPr lang="en-US" dirty="0"/>
          </a:p>
        </p:txBody>
      </p:sp>
    </p:spTree>
    <p:extLst>
      <p:ext uri="{BB962C8B-B14F-4D97-AF65-F5344CB8AC3E}">
        <p14:creationId xmlns:p14="http://schemas.microsoft.com/office/powerpoint/2010/main" val="43044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6" y="4984276"/>
            <a:ext cx="8218851" cy="156447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text</a:t>
            </a:r>
            <a:endParaRPr lang="en-US" dirty="0"/>
          </a:p>
        </p:txBody>
      </p:sp>
      <p:sp>
        <p:nvSpPr>
          <p:cNvPr id="12" name="Picture Placeholder 11"/>
          <p:cNvSpPr>
            <a:spLocks noGrp="1"/>
          </p:cNvSpPr>
          <p:nvPr>
            <p:ph type="pic" sz="quarter" idx="10"/>
          </p:nvPr>
        </p:nvSpPr>
        <p:spPr>
          <a:xfrm>
            <a:off x="0" y="0"/>
            <a:ext cx="9144000" cy="4683125"/>
          </a:xfrm>
        </p:spPr>
        <p:txBody>
          <a:bodyPr/>
          <a:lstStyle/>
          <a:p>
            <a:endParaRPr lang="en-US"/>
          </a:p>
        </p:txBody>
      </p:sp>
    </p:spTree>
    <p:extLst>
      <p:ext uri="{BB962C8B-B14F-4D97-AF65-F5344CB8AC3E}">
        <p14:creationId xmlns:p14="http://schemas.microsoft.com/office/powerpoint/2010/main" val="29818330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0"/>
            <a:endParaRPr lang="en-US" dirty="0"/>
          </a:p>
        </p:txBody>
      </p:sp>
      <p:pic>
        <p:nvPicPr>
          <p:cNvPr id="7" name="Picture 6" descr="Slide Template.png"/>
          <p:cNvPicPr>
            <a:picLocks noChangeAspect="1"/>
          </p:cNvPicPr>
          <p:nvPr userDrawn="1"/>
        </p:nvPicPr>
        <p:blipFill rotWithShape="1">
          <a:blip r:embed="rId4">
            <a:extLst>
              <a:ext uri="{28A0092B-C50C-407E-A947-70E740481C1C}">
                <a14:useLocalDpi xmlns:a14="http://schemas.microsoft.com/office/drawing/2010/main" val="0"/>
              </a:ext>
            </a:extLst>
          </a:blip>
          <a:srcRect b="61852"/>
          <a:stretch/>
        </p:blipFill>
        <p:spPr>
          <a:xfrm>
            <a:off x="1" y="6126163"/>
            <a:ext cx="9157511" cy="154550"/>
          </a:xfrm>
          <a:prstGeom prst="rect">
            <a:avLst/>
          </a:prstGeom>
          <a:solidFill>
            <a:srgbClr val="AF1F2C"/>
          </a:solidFill>
        </p:spPr>
      </p:pic>
    </p:spTree>
    <p:extLst>
      <p:ext uri="{BB962C8B-B14F-4D97-AF65-F5344CB8AC3E}">
        <p14:creationId xmlns:p14="http://schemas.microsoft.com/office/powerpoint/2010/main" val="1190331377"/>
      </p:ext>
    </p:extLst>
  </p:cSld>
  <p:clrMap bg1="lt1" tx1="dk1" bg2="lt2" tx2="dk2" accent1="accent1" accent2="accent2" accent3="accent3" accent4="accent4" accent5="accent5" accent6="accent6" hlink="hlink" folHlink="folHlink"/>
  <p:sldLayoutIdLst>
    <p:sldLayoutId id="2147483650" r:id="rId1"/>
    <p:sldLayoutId id="2147483672" r:id="rId2"/>
  </p:sldLayoutIdLst>
  <p:hf sldNum="0" hd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01128" y="4379065"/>
            <a:ext cx="7885672" cy="1747098"/>
          </a:xfrm>
          <a:prstGeom prst="rect">
            <a:avLst/>
          </a:prstGeom>
        </p:spPr>
        <p:txBody>
          <a:bodyPr vert="horz" lIns="91440" tIns="45720" rIns="91440" bIns="45720" rtlCol="0">
            <a:normAutofit/>
          </a:bodyPr>
          <a:lstStyle/>
          <a:p>
            <a:pPr lvl="0"/>
            <a:r>
              <a:rPr lang="en-US" dirty="0" smtClean="0"/>
              <a:t>Click to edit title</a:t>
            </a:r>
          </a:p>
        </p:txBody>
      </p:sp>
      <p:pic>
        <p:nvPicPr>
          <p:cNvPr id="7" name="Picture 6" descr="Slide Template.png"/>
          <p:cNvPicPr>
            <a:picLocks noChangeAspect="1"/>
          </p:cNvPicPr>
          <p:nvPr userDrawn="1"/>
        </p:nvPicPr>
        <p:blipFill rotWithShape="1">
          <a:blip r:embed="rId3">
            <a:extLst>
              <a:ext uri="{28A0092B-C50C-407E-A947-70E740481C1C}">
                <a14:useLocalDpi xmlns:a14="http://schemas.microsoft.com/office/drawing/2010/main" val="0"/>
              </a:ext>
            </a:extLst>
          </a:blip>
          <a:srcRect b="4613"/>
          <a:stretch/>
        </p:blipFill>
        <p:spPr>
          <a:xfrm>
            <a:off x="-40536" y="-13510"/>
            <a:ext cx="9211560" cy="4246843"/>
          </a:xfrm>
          <a:prstGeom prst="rect">
            <a:avLst/>
          </a:prstGeom>
          <a:solidFill>
            <a:srgbClr val="B11F30"/>
          </a:solidFill>
        </p:spPr>
      </p:pic>
    </p:spTree>
    <p:extLst>
      <p:ext uri="{BB962C8B-B14F-4D97-AF65-F5344CB8AC3E}">
        <p14:creationId xmlns:p14="http://schemas.microsoft.com/office/powerpoint/2010/main" val="1678178126"/>
      </p:ext>
    </p:extLst>
  </p:cSld>
  <p:clrMap bg1="lt1" tx1="dk1" bg2="lt2" tx2="dk2" accent1="accent1" accent2="accent2" accent3="accent3" accent4="accent4" accent5="accent5" accent6="accent6" hlink="hlink" folHlink="folHlink"/>
  <p:sldLayoutIdLst>
    <p:sldLayoutId id="2147483669"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400" kern="1200">
          <a:solidFill>
            <a:srgbClr val="58585B"/>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Content Placeholder 3" descr="Slide Templat.png"/>
          <p:cNvPicPr>
            <a:picLocks noChangeAspect="1"/>
          </p:cNvPicPr>
          <p:nvPr userDrawn="1"/>
        </p:nvPicPr>
        <p:blipFill>
          <a:blip r:embed="rId3">
            <a:extLst>
              <a:ext uri="{28A0092B-C50C-407E-A947-70E740481C1C}">
                <a14:useLocalDpi xmlns:a14="http://schemas.microsoft.com/office/drawing/2010/main" val="0"/>
              </a:ext>
            </a:extLst>
          </a:blip>
          <a:srcRect t="13336" b="13336"/>
          <a:stretch>
            <a:fillRect/>
          </a:stretch>
        </p:blipFill>
        <p:spPr>
          <a:xfrm>
            <a:off x="0" y="4669897"/>
            <a:ext cx="9174161" cy="2201333"/>
          </a:xfrm>
          <a:prstGeom prst="rect">
            <a:avLst/>
          </a:prstGeom>
          <a:solidFill>
            <a:schemeClr val="tx2"/>
          </a:solidFill>
        </p:spPr>
      </p:pic>
      <p:sp>
        <p:nvSpPr>
          <p:cNvPr id="3" name="Text Placeholder 2"/>
          <p:cNvSpPr>
            <a:spLocks noGrp="1"/>
          </p:cNvSpPr>
          <p:nvPr>
            <p:ph type="body" idx="1"/>
          </p:nvPr>
        </p:nvSpPr>
        <p:spPr>
          <a:xfrm>
            <a:off x="499227" y="4987637"/>
            <a:ext cx="8229600" cy="1455278"/>
          </a:xfrm>
          <a:prstGeom prst="rect">
            <a:avLst/>
          </a:prstGeom>
        </p:spPr>
        <p:txBody>
          <a:bodyPr vert="horz" lIns="91440" tIns="45720" rIns="91440" bIns="45720" rtlCol="0">
            <a:normAutofit/>
          </a:bodyPr>
          <a:lstStyle/>
          <a:p>
            <a:pPr lvl="0"/>
            <a:r>
              <a:rPr lang="en-US" dirty="0" smtClean="0"/>
              <a:t>Click to edit text</a:t>
            </a:r>
          </a:p>
        </p:txBody>
      </p:sp>
    </p:spTree>
    <p:extLst>
      <p:ext uri="{BB962C8B-B14F-4D97-AF65-F5344CB8AC3E}">
        <p14:creationId xmlns:p14="http://schemas.microsoft.com/office/powerpoint/2010/main" val="1565864267"/>
      </p:ext>
    </p:extLst>
  </p:cSld>
  <p:clrMap bg1="lt1" tx1="dk1" bg2="lt2" tx2="dk2" accent1="accent1" accent2="accent2" accent3="accent3" accent4="accent4" accent5="accent5" accent6="accent6" hlink="hlink" folHlink="folHlink"/>
  <p:sldLayoutIdLst>
    <p:sldLayoutId id="2147483671"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chemeClr val="bg1"/>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globalpolicysolutions.org/wp-content/uploads/2014/04/Beyond_Broke_FINAL.pdf"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pewresearch.org/fact-tank/2014/12/12/racial-wealth-gaps-great-recessio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demos.org/blog/9/23/14/white-high-school-dropouts-have-more-wealth-black-and-hispanic-college-graduates"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iasp.brandeis.edu/pdfs/2015/RWA.pdf"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epi.org/publication/modern-segregation/"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theatlantic.com/features/archive/2014/05/the-case-for-reparations/361631/"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tiki-toki.com/timeline/embed/184899/9116693987/#vars!date=1951-11-09_05:55:48" TargetMode="External"/><Relationship Id="rId4" Type="http://schemas.openxmlformats.org/officeDocument/2006/relationships/hyperlink" Target="http://www.theatlantic.com/business/archive/2014/10/the-racist-housing-policies-that-built-ferguson/38159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washingtonpost.com/blogs/wonkblog/wp/2013/06/03/a-second-look-at-social-securitys-racist-origin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encyclopedia.chicagohistory.org/pages/1050.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www.washingtonpost.com/blogs/wonkblog/wp/2015/05/28/evidence-that-banks-still-deny-black-borrowers-just-as-they-did-50-years-ag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newrepublic.com/article/118425/closing-racial-wealth-gap"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budget.senate.gov/democratic/public/index.cfm/fixing-a-broken-and-unfair-tax-syste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www.cbo.gov/sites/default/files/43768_DistributionTaxExpenditures.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ensus.gov/content/dam/Census/library/publications/2014/demo/p60-251.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cbpp.org/research/policy-basics-the-earned-income-tax-credi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bpp.org/research/policy-basics-the-earned-income-tax-credi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cbpp.org/research/policy-basics-the-earned-income-tax-credi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cbpp.org/research/federal-tax/pro-work-tax-credits-help-2-million-veteran-and-military-household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cfed.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www.cbpp.org/research/policy-basics-the-child-tax-credi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www.cbo.gov/sites/default/files/43768_DistributionTaxExpenditures.pdf" TargetMode="External"/><Relationship Id="rId5" Type="http://schemas.openxmlformats.org/officeDocument/2006/relationships/hyperlink" Target="http://www.cbpp.org/research/federal-tax/chart-book-the-earned-income-tax-credit-and-child-tax-credit" TargetMode="Externa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www.cfed.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cbpp.org/research/policy-basics-the-earned-income-tax-credit?fa=view&amp;id=2505"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www.cbpp.org/research/policy-basics-the-child-tax-credit?fa=view&amp;id=298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www.nationalpriorities.org/blog/2014/04/07/congress-extend-corporate-tax-breaks-not-unemployment-benefits/" TargetMode="External"/><Relationship Id="rId4" Type="http://schemas.openxmlformats.org/officeDocument/2006/relationships/hyperlink" Target="http://www.cbpp.org/research/letting-key-provisions-of-working-family-tax-credits-expire-would-push-16-million-people"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census.gov/newsroom/press-releases/2014/cb14-188.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www.cbpp.org/research/federal-tax/chart-book-the-earned-income-tax-credit-and-child-tax-credi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www.taxpolicycenter.org/briefing-book/key-elements/family/eitc.cfm" TargetMode="External"/><Relationship Id="rId4" Type="http://schemas.openxmlformats.org/officeDocument/2006/relationships/hyperlink" Target="http://www.cbpp.org/research/strengthening-the-eitc-for-childless-workers-would-promote-work-and-reduce-povert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cbpp.org/research/strengthening-the-eitc-for-childless-workers-would-promote-work-and-reduce-poverty" TargetMode="Externa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hyperlink" Target="http://www.taxcreditsforworkingfamilies.org/" TargetMode="External"/><Relationship Id="rId3" Type="http://schemas.openxmlformats.org/officeDocument/2006/relationships/hyperlink" Target="http://www.globalpolicysolutions.org/" TargetMode="External"/><Relationship Id="rId7" Type="http://schemas.openxmlformats.org/officeDocument/2006/relationships/hyperlink" Target="http://www.ctj.org/" TargetMode="External"/><Relationship Id="rId2" Type="http://schemas.openxmlformats.org/officeDocument/2006/relationships/hyperlink" Target="http://www.results.org/" TargetMode="External"/><Relationship Id="rId1" Type="http://schemas.openxmlformats.org/officeDocument/2006/relationships/slideLayout" Target="../slideLayouts/slideLayout1.xml"/><Relationship Id="rId6" Type="http://schemas.openxmlformats.org/officeDocument/2006/relationships/hyperlink" Target="http://www.americansfortaxfairness.org/" TargetMode="External"/><Relationship Id="rId11" Type="http://schemas.openxmlformats.org/officeDocument/2006/relationships/hyperlink" Target="http://www.halfinten.org/" TargetMode="External"/><Relationship Id="rId5" Type="http://schemas.openxmlformats.org/officeDocument/2006/relationships/hyperlink" Target="http://www.cbpp.org/" TargetMode="External"/><Relationship Id="rId10" Type="http://schemas.openxmlformats.org/officeDocument/2006/relationships/hyperlink" Target="http://www.chn.org/" TargetMode="External"/><Relationship Id="rId4" Type="http://schemas.openxmlformats.org/officeDocument/2006/relationships/hyperlink" Target="http://www.cfed.org/" TargetMode="External"/><Relationship Id="rId9" Type="http://schemas.openxmlformats.org/officeDocument/2006/relationships/hyperlink" Target="http://www.taxpolicycenter.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hyperlink" Target="http://www.nytimes.com/2014/06/20/opinion/timothy-egan-walmart-starbucks-and-the-fight-against-inequality.html?smid=fb-share&amp;_r=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orecard.assetsandopportunity.org/2013/measure/liquid-asset-poverty-rat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financialsocialwork.com/blog/video-wealth-inequality-in-americ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assetsandopportunity.org/scorecard/about/main_finding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globalpolicysolutions.org/wp-content/uploads/2014/04/Beyond_Broke_FINAL.pdf" TargetMode="External"/><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034" y="4377400"/>
            <a:ext cx="8842075" cy="1470025"/>
          </a:xfrm>
        </p:spPr>
        <p:txBody>
          <a:bodyPr>
            <a:noAutofit/>
          </a:bodyPr>
          <a:lstStyle/>
          <a:p>
            <a:pPr>
              <a:lnSpc>
                <a:spcPct val="95000"/>
              </a:lnSpc>
              <a:spcAft>
                <a:spcPts val="1200"/>
              </a:spcAft>
            </a:pPr>
            <a:r>
              <a:rPr lang="en-US" altLang="en-US" b="1" i="1" dirty="0" smtClean="0">
                <a:solidFill>
                  <a:schemeClr val="accent3">
                    <a:lumMod val="50000"/>
                  </a:schemeClr>
                </a:solidFill>
                <a:latin typeface="Helvetica" panose="020B0604020202020204" pitchFamily="34" charset="0"/>
                <a:cs typeface="Helvetica" panose="020B0604020202020204" pitchFamily="34" charset="0"/>
              </a:rPr>
              <a:t>Overview: Economic Mobility, </a:t>
            </a:r>
            <a:r>
              <a:rPr lang="en-US" altLang="en-US" b="1" i="1" dirty="0">
                <a:solidFill>
                  <a:schemeClr val="accent3">
                    <a:lumMod val="50000"/>
                  </a:schemeClr>
                </a:solidFill>
                <a:latin typeface="Helvetica" panose="020B0604020202020204" pitchFamily="34" charset="0"/>
                <a:cs typeface="Helvetica" panose="020B0604020202020204" pitchFamily="34" charset="0"/>
              </a:rPr>
              <a:t/>
            </a:r>
            <a:br>
              <a:rPr lang="en-US" altLang="en-US" b="1" i="1" dirty="0">
                <a:solidFill>
                  <a:schemeClr val="accent3">
                    <a:lumMod val="50000"/>
                  </a:schemeClr>
                </a:solidFill>
                <a:latin typeface="Helvetica" panose="020B0604020202020204" pitchFamily="34" charset="0"/>
                <a:cs typeface="Helvetica" panose="020B0604020202020204" pitchFamily="34" charset="0"/>
              </a:rPr>
            </a:br>
            <a:r>
              <a:rPr lang="en-US" altLang="en-US" b="1" i="1" dirty="0">
                <a:solidFill>
                  <a:schemeClr val="accent3">
                    <a:lumMod val="50000"/>
                  </a:schemeClr>
                </a:solidFill>
                <a:latin typeface="Helvetica" panose="020B0604020202020204" pitchFamily="34" charset="0"/>
                <a:cs typeface="Helvetica" panose="020B0604020202020204" pitchFamily="34" charset="0"/>
              </a:rPr>
              <a:t>Building Ladders out of Poverty</a:t>
            </a:r>
            <a:endParaRPr lang="en-US" i="1" dirty="0">
              <a:solidFill>
                <a:schemeClr val="accent3">
                  <a:lumMod val="50000"/>
                </a:schemeClr>
              </a:solidFill>
              <a:latin typeface="Helvetica" panose="020B0604020202020204" pitchFamily="34" charset="0"/>
              <a:cs typeface="Helvetica" panose="020B0604020202020204" pitchFamily="34" charset="0"/>
            </a:endParaRPr>
          </a:p>
        </p:txBody>
      </p:sp>
      <p:sp>
        <p:nvSpPr>
          <p:cNvPr id="3" name="TextBox 2"/>
          <p:cNvSpPr txBox="1"/>
          <p:nvPr/>
        </p:nvSpPr>
        <p:spPr>
          <a:xfrm>
            <a:off x="1095291" y="5987095"/>
            <a:ext cx="6815131" cy="523220"/>
          </a:xfrm>
          <a:prstGeom prst="rect">
            <a:avLst/>
          </a:prstGeom>
          <a:noFill/>
        </p:spPr>
        <p:txBody>
          <a:bodyPr wrap="square" rtlCol="0">
            <a:spAutoFit/>
          </a:bodyPr>
          <a:lstStyle/>
          <a:p>
            <a:pPr algn="ctr"/>
            <a:r>
              <a:rPr lang="en-US" altLang="en-US" sz="2800" b="1" dirty="0">
                <a:solidFill>
                  <a:schemeClr val="accent3">
                    <a:lumMod val="50000"/>
                  </a:schemeClr>
                </a:solidFill>
                <a:latin typeface="Helvetica" panose="020B0604020202020204" pitchFamily="34" charset="0"/>
                <a:cs typeface="Helvetica" panose="020B0604020202020204" pitchFamily="34" charset="0"/>
              </a:rPr>
              <a:t>2015 U.S Poverty </a:t>
            </a:r>
            <a:r>
              <a:rPr lang="en-US" altLang="en-US" sz="2800" b="1" dirty="0" smtClean="0">
                <a:solidFill>
                  <a:schemeClr val="accent3">
                    <a:lumMod val="50000"/>
                  </a:schemeClr>
                </a:solidFill>
                <a:latin typeface="Helvetica" panose="020B0604020202020204" pitchFamily="34" charset="0"/>
                <a:cs typeface="Helvetica" panose="020B0604020202020204" pitchFamily="34" charset="0"/>
              </a:rPr>
              <a:t>Campaigns</a:t>
            </a:r>
            <a:endParaRPr lang="en-US" sz="2800" dirty="0"/>
          </a:p>
        </p:txBody>
      </p:sp>
    </p:spTree>
    <p:extLst>
      <p:ext uri="{BB962C8B-B14F-4D97-AF65-F5344CB8AC3E}">
        <p14:creationId xmlns:p14="http://schemas.microsoft.com/office/powerpoint/2010/main" val="1336108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p:txBody>
          <a:bodyPr>
            <a:noAutofit/>
          </a:bodyPr>
          <a:lstStyle/>
          <a:p>
            <a:pPr marL="0" indent="0">
              <a:spcBef>
                <a:spcPts val="0"/>
              </a:spcBef>
              <a:spcAft>
                <a:spcPts val="600"/>
              </a:spcAft>
              <a:buNone/>
            </a:pPr>
            <a:r>
              <a:rPr lang="en-US" sz="2400" dirty="0" smtClean="0"/>
              <a:t>1. </a:t>
            </a:r>
            <a:r>
              <a:rPr lang="en-US" sz="2400" b="1" dirty="0" smtClean="0"/>
              <a:t>In 2011, how much wealth did Black and Latino households own for every $1 dollar White households owned?</a:t>
            </a:r>
          </a:p>
          <a:p>
            <a:pPr marL="914400" lvl="1" indent="-514350">
              <a:spcBef>
                <a:spcPts val="0"/>
              </a:spcBef>
              <a:spcAft>
                <a:spcPts val="600"/>
              </a:spcAft>
              <a:buAutoNum type="alphaUcPeriod"/>
            </a:pPr>
            <a:r>
              <a:rPr lang="en-US" sz="2400" dirty="0" smtClean="0"/>
              <a:t>A Black family held 30 cents and a Latino family held 20 cents.</a:t>
            </a:r>
          </a:p>
          <a:p>
            <a:pPr marL="914400" lvl="1" indent="-514350">
              <a:spcBef>
                <a:spcPts val="0"/>
              </a:spcBef>
              <a:spcAft>
                <a:spcPts val="600"/>
              </a:spcAft>
              <a:buAutoNum type="alphaUcPeriod"/>
            </a:pPr>
            <a:r>
              <a:rPr lang="en-US" sz="2400" dirty="0" smtClean="0"/>
              <a:t>A Black family held 6 cents and a Latino family held 7 cents.</a:t>
            </a:r>
          </a:p>
          <a:p>
            <a:pPr marL="914400" lvl="1" indent="-514350">
              <a:spcBef>
                <a:spcPts val="0"/>
              </a:spcBef>
              <a:spcAft>
                <a:spcPts val="600"/>
              </a:spcAft>
              <a:buAutoNum type="alphaUcPeriod"/>
            </a:pPr>
            <a:r>
              <a:rPr lang="en-US" sz="2400" dirty="0" smtClean="0"/>
              <a:t>A Black family held 4 cents and a Latino family held 3 cents.</a:t>
            </a:r>
          </a:p>
          <a:p>
            <a:pPr marL="914400" lvl="1" indent="-514350">
              <a:spcBef>
                <a:spcPts val="0"/>
              </a:spcBef>
              <a:spcAft>
                <a:spcPts val="600"/>
              </a:spcAft>
              <a:buAutoNum type="alphaUcPeriod"/>
            </a:pPr>
            <a:r>
              <a:rPr lang="en-US" sz="2400" dirty="0" smtClean="0"/>
              <a:t>A Black family held 50 cents and a Latino family held 63 cents. </a:t>
            </a:r>
            <a:endParaRPr lang="en-US" sz="2400" dirty="0"/>
          </a:p>
        </p:txBody>
      </p:sp>
    </p:spTree>
    <p:extLst>
      <p:ext uri="{BB962C8B-B14F-4D97-AF65-F5344CB8AC3E}">
        <p14:creationId xmlns:p14="http://schemas.microsoft.com/office/powerpoint/2010/main" val="2584079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565"/>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p:txBody>
          <a:bodyPr/>
          <a:lstStyle/>
          <a:p>
            <a:pPr marL="0" indent="0">
              <a:spcBef>
                <a:spcPts val="0"/>
              </a:spcBef>
              <a:spcAft>
                <a:spcPts val="600"/>
              </a:spcAft>
              <a:buNone/>
            </a:pPr>
            <a:r>
              <a:rPr lang="en-US" sz="2400" dirty="0" smtClean="0"/>
              <a:t>1. In </a:t>
            </a:r>
            <a:r>
              <a:rPr lang="en-US" sz="2400" dirty="0"/>
              <a:t>2011, how much wealth did Black and Latino households own for every $1 dollar White households owned</a:t>
            </a:r>
            <a:r>
              <a:rPr lang="en-US" sz="2400" dirty="0" smtClean="0"/>
              <a:t>?</a:t>
            </a:r>
          </a:p>
          <a:p>
            <a:pPr marL="400050" lvl="1" indent="0">
              <a:spcBef>
                <a:spcPts val="0"/>
              </a:spcBef>
              <a:spcAft>
                <a:spcPts val="600"/>
              </a:spcAft>
              <a:buNone/>
            </a:pPr>
            <a:r>
              <a:rPr lang="en-US" sz="2400" dirty="0" smtClean="0"/>
              <a:t>B. </a:t>
            </a:r>
            <a:r>
              <a:rPr lang="en-US" sz="2400" b="1" dirty="0"/>
              <a:t>A Black family held 6 cents and a Hispanic family held 7 </a:t>
            </a:r>
            <a:r>
              <a:rPr lang="en-US" sz="2400" b="1" dirty="0" smtClean="0"/>
              <a:t>cents.</a:t>
            </a:r>
            <a:endParaRPr lang="en-US" sz="2400" b="1" dirty="0"/>
          </a:p>
          <a:p>
            <a:pPr marL="400050" lvl="1" indent="0">
              <a:buNone/>
            </a:pPr>
            <a:endParaRPr lang="en-US" dirty="0"/>
          </a:p>
          <a:p>
            <a:endParaRPr lang="en-US" dirty="0"/>
          </a:p>
        </p:txBody>
      </p:sp>
      <p:sp>
        <p:nvSpPr>
          <p:cNvPr id="4" name="TextBox 3"/>
          <p:cNvSpPr txBox="1"/>
          <p:nvPr/>
        </p:nvSpPr>
        <p:spPr>
          <a:xfrm>
            <a:off x="327805" y="6323813"/>
            <a:ext cx="8635040" cy="369332"/>
          </a:xfrm>
          <a:prstGeom prst="rect">
            <a:avLst/>
          </a:prstGeom>
          <a:noFill/>
        </p:spPr>
        <p:txBody>
          <a:bodyPr wrap="square" rtlCol="0">
            <a:spAutoFit/>
          </a:bodyPr>
          <a:lstStyle/>
          <a:p>
            <a:r>
              <a:rPr lang="en-US" sz="1200" dirty="0">
                <a:solidFill>
                  <a:srgbClr val="58585B"/>
                </a:solidFill>
                <a:latin typeface="Helvetica" panose="020B0604020202020204" pitchFamily="34" charset="0"/>
                <a:cs typeface="Helvetica" panose="020B0604020202020204" pitchFamily="34" charset="0"/>
              </a:rPr>
              <a:t>Source:</a:t>
            </a:r>
            <a:r>
              <a:rPr lang="en-US" dirty="0"/>
              <a:t> </a:t>
            </a:r>
            <a:r>
              <a:rPr lang="en-US" sz="1200" dirty="0">
                <a:latin typeface="Helvetica" panose="020B0604020202020204" pitchFamily="34" charset="0"/>
                <a:cs typeface="Helvetica" panose="020B0604020202020204" pitchFamily="34" charset="0"/>
                <a:hlinkClick r:id="rId2"/>
              </a:rPr>
              <a:t>http://globalpolicysolutions.org/wp-content/uploads/2014/04/Beyond_Broke_FINAL.pdf</a:t>
            </a:r>
            <a:r>
              <a:rPr lang="en-US" sz="1200" dirty="0">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2465948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457200" y="1165123"/>
            <a:ext cx="8229600" cy="4525963"/>
          </a:xfrm>
        </p:spPr>
        <p:txBody>
          <a:bodyPr>
            <a:normAutofit/>
          </a:bodyPr>
          <a:lstStyle/>
          <a:p>
            <a:pPr marL="0" indent="0">
              <a:spcBef>
                <a:spcPts val="0"/>
              </a:spcBef>
              <a:spcAft>
                <a:spcPts val="600"/>
              </a:spcAft>
              <a:buNone/>
            </a:pPr>
            <a:r>
              <a:rPr lang="en-US" sz="3000" dirty="0" smtClean="0"/>
              <a:t>2. </a:t>
            </a:r>
            <a:r>
              <a:rPr lang="en-US" sz="3000" b="1" dirty="0" smtClean="0"/>
              <a:t>As of 2013, what is the ratio of White wealth to Black wealth?</a:t>
            </a:r>
          </a:p>
          <a:p>
            <a:pPr marL="0" indent="0">
              <a:spcBef>
                <a:spcPts val="0"/>
              </a:spcBef>
              <a:spcAft>
                <a:spcPts val="600"/>
              </a:spcAft>
              <a:buNone/>
            </a:pPr>
            <a:r>
              <a:rPr lang="en-US" sz="3000" dirty="0"/>
              <a:t>	</a:t>
            </a:r>
            <a:r>
              <a:rPr lang="en-US" sz="3000" dirty="0" smtClean="0"/>
              <a:t>A. 15:2</a:t>
            </a:r>
          </a:p>
          <a:p>
            <a:pPr marL="0" indent="0">
              <a:spcBef>
                <a:spcPts val="0"/>
              </a:spcBef>
              <a:spcAft>
                <a:spcPts val="600"/>
              </a:spcAft>
              <a:buNone/>
            </a:pPr>
            <a:r>
              <a:rPr lang="en-US" sz="3000" dirty="0"/>
              <a:t>	</a:t>
            </a:r>
            <a:r>
              <a:rPr lang="en-US" sz="3000" dirty="0" smtClean="0"/>
              <a:t>B. 13:1</a:t>
            </a:r>
          </a:p>
          <a:p>
            <a:pPr marL="0" indent="0">
              <a:spcBef>
                <a:spcPts val="0"/>
              </a:spcBef>
              <a:spcAft>
                <a:spcPts val="600"/>
              </a:spcAft>
              <a:buNone/>
            </a:pPr>
            <a:r>
              <a:rPr lang="en-US" sz="3000" dirty="0"/>
              <a:t>	</a:t>
            </a:r>
            <a:r>
              <a:rPr lang="en-US" sz="3000" dirty="0" smtClean="0"/>
              <a:t>C. 10:1</a:t>
            </a:r>
          </a:p>
          <a:p>
            <a:pPr marL="0" indent="0">
              <a:spcBef>
                <a:spcPts val="0"/>
              </a:spcBef>
              <a:spcAft>
                <a:spcPts val="600"/>
              </a:spcAft>
              <a:buNone/>
            </a:pPr>
            <a:r>
              <a:rPr lang="en-US" sz="3000" dirty="0"/>
              <a:t>	</a:t>
            </a:r>
            <a:r>
              <a:rPr lang="en-US" sz="3000" dirty="0" smtClean="0"/>
              <a:t>D. 19:1</a:t>
            </a:r>
            <a:endParaRPr lang="en-US" sz="3000" dirty="0"/>
          </a:p>
        </p:txBody>
      </p:sp>
    </p:spTree>
    <p:extLst>
      <p:ext uri="{BB962C8B-B14F-4D97-AF65-F5344CB8AC3E}">
        <p14:creationId xmlns:p14="http://schemas.microsoft.com/office/powerpoint/2010/main" val="1304430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457200" y="1037229"/>
            <a:ext cx="8229600" cy="4525963"/>
          </a:xfrm>
        </p:spPr>
        <p:txBody>
          <a:bodyPr>
            <a:normAutofit/>
          </a:bodyPr>
          <a:lstStyle/>
          <a:p>
            <a:pPr marL="0" indent="0">
              <a:buNone/>
            </a:pPr>
            <a:r>
              <a:rPr lang="en-US" sz="2800" dirty="0" smtClean="0"/>
              <a:t>2. As </a:t>
            </a:r>
            <a:r>
              <a:rPr lang="en-US" sz="2800" dirty="0"/>
              <a:t>of 2013, what is the ratio of </a:t>
            </a:r>
            <a:r>
              <a:rPr lang="en-US" sz="2800" dirty="0" smtClean="0"/>
              <a:t>White </a:t>
            </a:r>
            <a:r>
              <a:rPr lang="en-US" sz="2800" dirty="0"/>
              <a:t>wealth to </a:t>
            </a:r>
            <a:r>
              <a:rPr lang="en-US" sz="2800" dirty="0" smtClean="0"/>
              <a:t>Black </a:t>
            </a:r>
            <a:r>
              <a:rPr lang="en-US" sz="2800" dirty="0"/>
              <a:t>wealth?</a:t>
            </a:r>
          </a:p>
          <a:p>
            <a:pPr marL="0" indent="0">
              <a:buNone/>
            </a:pPr>
            <a:r>
              <a:rPr lang="en-US" sz="2800" dirty="0" smtClean="0"/>
              <a:t>	B. </a:t>
            </a:r>
            <a:r>
              <a:rPr lang="en-US" sz="2800" b="1" dirty="0"/>
              <a:t>13:1</a:t>
            </a:r>
          </a:p>
          <a:p>
            <a:pPr marL="0" indent="0">
              <a:buNone/>
            </a:pPr>
            <a:endParaRPr lang="en-US" dirty="0" smtClean="0"/>
          </a:p>
          <a:p>
            <a:pPr marL="0" indent="0">
              <a:buNone/>
            </a:pPr>
            <a:endParaRPr lang="en-US" dirty="0"/>
          </a:p>
        </p:txBody>
      </p:sp>
      <p:pic>
        <p:nvPicPr>
          <p:cNvPr id="4" name="Picture 3" descr="P:\Domestic Team\Budget and tax policy\2014-2015 Economic Mobility Campaign\Racial Wealth Gap\2014_Pew_Racial_Wealth_Gap_Chart.jpg">
            <a:hlinkClick r:id="rId3"/>
          </p:cNvPr>
          <p:cNvPicPr/>
          <p:nvPr/>
        </p:nvPicPr>
        <p:blipFill rotWithShape="1">
          <a:blip r:embed="rId4">
            <a:extLst>
              <a:ext uri="{28A0092B-C50C-407E-A947-70E740481C1C}">
                <a14:useLocalDpi xmlns:a14="http://schemas.microsoft.com/office/drawing/2010/main" val="0"/>
              </a:ext>
            </a:extLst>
          </a:blip>
          <a:srcRect b="3090"/>
          <a:stretch/>
        </p:blipFill>
        <p:spPr bwMode="auto">
          <a:xfrm>
            <a:off x="2846439" y="1932039"/>
            <a:ext cx="6112834" cy="4140957"/>
          </a:xfrm>
          <a:prstGeom prst="rect">
            <a:avLst/>
          </a:prstGeom>
          <a:noFill/>
          <a:ln>
            <a:noFill/>
          </a:ln>
        </p:spPr>
      </p:pic>
      <p:sp>
        <p:nvSpPr>
          <p:cNvPr id="5" name="TextBox 4"/>
          <p:cNvSpPr txBox="1"/>
          <p:nvPr/>
        </p:nvSpPr>
        <p:spPr>
          <a:xfrm>
            <a:off x="101599" y="6319589"/>
            <a:ext cx="8857673" cy="646331"/>
          </a:xfrm>
          <a:prstGeom prst="rect">
            <a:avLst/>
          </a:prstGeom>
          <a:noFill/>
        </p:spPr>
        <p:txBody>
          <a:bodyPr wrap="square" rtlCol="0">
            <a:spAutoFit/>
          </a:bodyPr>
          <a:lstStyle/>
          <a:p>
            <a:r>
              <a:rPr lang="en-US" sz="1200" dirty="0">
                <a:solidFill>
                  <a:srgbClr val="58585B"/>
                </a:solidFill>
                <a:latin typeface="Helvetica" panose="020B0604020202020204" pitchFamily="34" charset="0"/>
                <a:cs typeface="Helvetica" panose="020B0604020202020204" pitchFamily="34" charset="0"/>
              </a:rPr>
              <a:t>Source:</a:t>
            </a:r>
            <a:r>
              <a:rPr lang="en-US" dirty="0"/>
              <a:t> </a:t>
            </a:r>
            <a:r>
              <a:rPr lang="en-US" sz="1200" dirty="0">
                <a:latin typeface="Helvetica" panose="020B0604020202020204" pitchFamily="34" charset="0"/>
                <a:cs typeface="Helvetica" panose="020B0604020202020204" pitchFamily="34" charset="0"/>
                <a:hlinkClick r:id="rId3"/>
              </a:rPr>
              <a:t>http://www.pewresearch.org/fact-tank/2014/12/12/racial-wealth-gaps-great-recession/</a:t>
            </a:r>
            <a:r>
              <a:rPr lang="en-US" sz="1200" dirty="0">
                <a:latin typeface="Helvetica" panose="020B0604020202020204" pitchFamily="34" charset="0"/>
                <a:cs typeface="Helvetica" panose="020B0604020202020204" pitchFamily="34" charset="0"/>
              </a:rPr>
              <a:t> </a:t>
            </a:r>
          </a:p>
          <a:p>
            <a:endParaRPr lang="en-US" dirty="0"/>
          </a:p>
        </p:txBody>
      </p:sp>
    </p:spTree>
    <p:extLst>
      <p:ext uri="{BB962C8B-B14F-4D97-AF65-F5344CB8AC3E}">
        <p14:creationId xmlns:p14="http://schemas.microsoft.com/office/powerpoint/2010/main" val="4162178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15"/>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120771" y="1337095"/>
            <a:ext cx="8876580" cy="4848045"/>
          </a:xfrm>
        </p:spPr>
        <p:txBody>
          <a:bodyPr>
            <a:normAutofit fontScale="55000" lnSpcReduction="20000"/>
          </a:bodyPr>
          <a:lstStyle/>
          <a:p>
            <a:pPr marL="0" indent="0">
              <a:lnSpc>
                <a:spcPct val="120000"/>
              </a:lnSpc>
              <a:spcBef>
                <a:spcPts val="0"/>
              </a:spcBef>
              <a:spcAft>
                <a:spcPts val="600"/>
              </a:spcAft>
              <a:buNone/>
            </a:pPr>
            <a:r>
              <a:rPr lang="en-US" sz="6700" dirty="0"/>
              <a:t>3</a:t>
            </a:r>
            <a:r>
              <a:rPr lang="en-US" sz="6700" dirty="0" smtClean="0"/>
              <a:t>. </a:t>
            </a:r>
            <a:r>
              <a:rPr lang="en-US" sz="6700" b="1" dirty="0" smtClean="0"/>
              <a:t>Who has the most wealth?</a:t>
            </a:r>
          </a:p>
          <a:p>
            <a:pPr marL="0" indent="0">
              <a:lnSpc>
                <a:spcPct val="120000"/>
              </a:lnSpc>
              <a:spcBef>
                <a:spcPts val="0"/>
              </a:spcBef>
              <a:spcAft>
                <a:spcPts val="600"/>
              </a:spcAft>
              <a:buNone/>
            </a:pPr>
            <a:r>
              <a:rPr lang="en-US" sz="6700" dirty="0"/>
              <a:t>	</a:t>
            </a:r>
            <a:r>
              <a:rPr lang="en-US" sz="6700" dirty="0" smtClean="0"/>
              <a:t>A. A Black college graduate</a:t>
            </a:r>
          </a:p>
          <a:p>
            <a:pPr marL="0" indent="0">
              <a:lnSpc>
                <a:spcPct val="120000"/>
              </a:lnSpc>
              <a:spcBef>
                <a:spcPts val="0"/>
              </a:spcBef>
              <a:spcAft>
                <a:spcPts val="600"/>
              </a:spcAft>
              <a:buNone/>
            </a:pPr>
            <a:r>
              <a:rPr lang="en-US" sz="6700" dirty="0"/>
              <a:t>	</a:t>
            </a:r>
            <a:r>
              <a:rPr lang="en-US" sz="6700" dirty="0" smtClean="0"/>
              <a:t>B. A Latino college graduate</a:t>
            </a:r>
          </a:p>
          <a:p>
            <a:pPr marL="0" indent="0">
              <a:lnSpc>
                <a:spcPct val="120000"/>
              </a:lnSpc>
              <a:spcBef>
                <a:spcPts val="0"/>
              </a:spcBef>
              <a:spcAft>
                <a:spcPts val="600"/>
              </a:spcAft>
              <a:buNone/>
            </a:pPr>
            <a:r>
              <a:rPr lang="en-US" sz="6700" dirty="0"/>
              <a:t>	</a:t>
            </a:r>
            <a:r>
              <a:rPr lang="en-US" sz="6700" dirty="0" smtClean="0"/>
              <a:t>C. A White high school dropout</a:t>
            </a:r>
          </a:p>
          <a:p>
            <a:pPr marL="0" indent="0">
              <a:lnSpc>
                <a:spcPct val="120000"/>
              </a:lnSpc>
              <a:spcBef>
                <a:spcPts val="0"/>
              </a:spcBef>
              <a:spcAft>
                <a:spcPts val="600"/>
              </a:spcAft>
              <a:buNone/>
            </a:pPr>
            <a:r>
              <a:rPr lang="en-US" sz="6700" dirty="0"/>
              <a:t>	</a:t>
            </a:r>
            <a:r>
              <a:rPr lang="en-US" sz="6700" dirty="0" smtClean="0"/>
              <a:t>D. A Black or Latino high school graduate </a:t>
            </a:r>
          </a:p>
          <a:p>
            <a:pPr marL="0" indent="0">
              <a:buNone/>
            </a:pPr>
            <a:endParaRPr lang="en-US" dirty="0" smtClean="0"/>
          </a:p>
          <a:p>
            <a:pPr marL="0" indent="0">
              <a:buNone/>
            </a:pPr>
            <a:r>
              <a:rPr lang="en-US" dirty="0" smtClean="0"/>
              <a:t>.</a:t>
            </a:r>
          </a:p>
          <a:p>
            <a:pPr marL="0" indent="0">
              <a:buNone/>
            </a:pPr>
            <a:r>
              <a:rPr lang="en-US" dirty="0"/>
              <a:t>		</a:t>
            </a:r>
          </a:p>
        </p:txBody>
      </p:sp>
    </p:spTree>
    <p:extLst>
      <p:ext uri="{BB962C8B-B14F-4D97-AF65-F5344CB8AC3E}">
        <p14:creationId xmlns:p14="http://schemas.microsoft.com/office/powerpoint/2010/main" val="1901061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64"/>
            <a:ext cx="8229600" cy="986349"/>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176981" y="1025013"/>
            <a:ext cx="8347587" cy="4525963"/>
          </a:xfrm>
        </p:spPr>
        <p:txBody>
          <a:bodyPr/>
          <a:lstStyle/>
          <a:p>
            <a:pPr marL="0" indent="0">
              <a:buNone/>
            </a:pPr>
            <a:r>
              <a:rPr lang="en-US" sz="2800" dirty="0"/>
              <a:t>3</a:t>
            </a:r>
            <a:r>
              <a:rPr lang="en-US" sz="2800" dirty="0" smtClean="0"/>
              <a:t>. </a:t>
            </a:r>
            <a:r>
              <a:rPr lang="en-US" sz="2800" dirty="0"/>
              <a:t>Who has the most wealth?</a:t>
            </a:r>
          </a:p>
          <a:p>
            <a:pPr marL="0" indent="0">
              <a:buNone/>
            </a:pPr>
            <a:r>
              <a:rPr lang="en-US" sz="2800" dirty="0" smtClean="0"/>
              <a:t>	C. </a:t>
            </a:r>
            <a:r>
              <a:rPr lang="en-US" sz="2800" b="1" dirty="0" smtClean="0"/>
              <a:t>A White high school dropout</a:t>
            </a:r>
            <a:endParaRPr lang="en-US" sz="2800" b="1" dirty="0"/>
          </a:p>
          <a:p>
            <a:pPr marL="0" indent="0">
              <a:buNone/>
            </a:pPr>
            <a:endParaRPr lang="en-US" dirty="0"/>
          </a:p>
          <a:p>
            <a:pPr marL="0" indent="0">
              <a:spcBef>
                <a:spcPts val="0"/>
              </a:spcBef>
              <a:buNone/>
            </a:pPr>
            <a:r>
              <a:rPr lang="en-US" sz="2800" dirty="0"/>
              <a:t>A Black college graduate </a:t>
            </a:r>
            <a:r>
              <a:rPr lang="en-US" sz="2800" dirty="0" smtClean="0"/>
              <a:t>or</a:t>
            </a:r>
          </a:p>
          <a:p>
            <a:pPr marL="0" indent="0">
              <a:spcBef>
                <a:spcPts val="0"/>
              </a:spcBef>
              <a:buNone/>
            </a:pPr>
            <a:r>
              <a:rPr lang="en-US" sz="2800" dirty="0" smtClean="0"/>
              <a:t> </a:t>
            </a:r>
            <a:r>
              <a:rPr lang="en-US" sz="2800" dirty="0"/>
              <a:t>a Latino college graduate, </a:t>
            </a:r>
            <a:endParaRPr lang="en-US" sz="2800" dirty="0" smtClean="0"/>
          </a:p>
          <a:p>
            <a:pPr marL="0" indent="0">
              <a:spcBef>
                <a:spcPts val="0"/>
              </a:spcBef>
              <a:buNone/>
            </a:pPr>
            <a:r>
              <a:rPr lang="en-US" sz="2800" dirty="0" smtClean="0"/>
              <a:t>on </a:t>
            </a:r>
            <a:r>
              <a:rPr lang="en-US" sz="2800" dirty="0"/>
              <a:t>average, </a:t>
            </a:r>
            <a:r>
              <a:rPr lang="en-US" sz="2800" b="1" dirty="0"/>
              <a:t>owns less </a:t>
            </a:r>
            <a:endParaRPr lang="en-US" sz="2800" b="1" dirty="0" smtClean="0"/>
          </a:p>
          <a:p>
            <a:pPr marL="0" indent="0">
              <a:spcBef>
                <a:spcPts val="0"/>
              </a:spcBef>
              <a:buNone/>
            </a:pPr>
            <a:r>
              <a:rPr lang="en-US" sz="2800" b="1" dirty="0" smtClean="0"/>
              <a:t>wealth</a:t>
            </a:r>
            <a:r>
              <a:rPr lang="en-US" sz="2800" dirty="0" smtClean="0"/>
              <a:t> </a:t>
            </a:r>
            <a:r>
              <a:rPr lang="en-US" sz="2800" dirty="0"/>
              <a:t>than a White high </a:t>
            </a:r>
            <a:endParaRPr lang="en-US" sz="2800" dirty="0" smtClean="0"/>
          </a:p>
          <a:p>
            <a:pPr marL="0" indent="0">
              <a:spcBef>
                <a:spcPts val="0"/>
              </a:spcBef>
              <a:buNone/>
            </a:pPr>
            <a:r>
              <a:rPr lang="en-US" sz="2800" dirty="0" smtClean="0"/>
              <a:t>school </a:t>
            </a:r>
            <a:r>
              <a:rPr lang="en-US" sz="2800" dirty="0"/>
              <a:t>dropout.</a:t>
            </a:r>
          </a:p>
          <a:p>
            <a:pPr marL="0" indent="0">
              <a:buNone/>
            </a:pPr>
            <a:endParaRPr lang="en-US" dirty="0"/>
          </a:p>
          <a:p>
            <a:pPr marL="0" indent="0">
              <a:buNone/>
            </a:pPr>
            <a:endParaRPr lang="en-US" dirty="0"/>
          </a:p>
        </p:txBody>
      </p:sp>
      <p:pic>
        <p:nvPicPr>
          <p:cNvPr id="4" name="Content Placeholder 3" descr="http://www.demos.org/sites/default/files/imce/Median.png">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807974" y="2223507"/>
            <a:ext cx="4135962" cy="3852829"/>
          </a:xfrm>
          <a:prstGeom prst="rect">
            <a:avLst/>
          </a:prstGeom>
          <a:noFill/>
          <a:ln>
            <a:noFill/>
          </a:ln>
        </p:spPr>
      </p:pic>
      <p:sp>
        <p:nvSpPr>
          <p:cNvPr id="5" name="TextBox 4"/>
          <p:cNvSpPr txBox="1"/>
          <p:nvPr/>
        </p:nvSpPr>
        <p:spPr>
          <a:xfrm>
            <a:off x="341744" y="6273225"/>
            <a:ext cx="8515927" cy="461665"/>
          </a:xfrm>
          <a:prstGeom prst="rect">
            <a:avLst/>
          </a:prstGeom>
          <a:noFill/>
        </p:spPr>
        <p:txBody>
          <a:bodyPr wrap="square" rtlCol="0">
            <a:spAutoFit/>
          </a:bodyPr>
          <a:lstStyle/>
          <a:p>
            <a:r>
              <a:rPr lang="en-US" sz="1200" dirty="0">
                <a:solidFill>
                  <a:schemeClr val="accent4"/>
                </a:solidFill>
                <a:latin typeface="Helvetica"/>
                <a:cs typeface="Helvetica"/>
              </a:rPr>
              <a:t>Source: </a:t>
            </a:r>
            <a:r>
              <a:rPr lang="en-US" sz="1200" dirty="0">
                <a:solidFill>
                  <a:schemeClr val="accent4"/>
                </a:solidFill>
                <a:latin typeface="Helvetica"/>
                <a:cs typeface="Helvetica"/>
                <a:hlinkClick r:id="rId2"/>
              </a:rPr>
              <a:t>http://www.demos.org/blog/9/23/14/white-high-school-dropouts-have-more-wealth-black-and-hispanic-college-graduates</a:t>
            </a:r>
            <a:r>
              <a:rPr lang="en-US" sz="1200" dirty="0">
                <a:solidFill>
                  <a:schemeClr val="accent4"/>
                </a:solidFill>
                <a:latin typeface="Helvetica"/>
                <a:cs typeface="Helvetica"/>
              </a:rPr>
              <a:t>  </a:t>
            </a:r>
          </a:p>
        </p:txBody>
      </p:sp>
    </p:spTree>
    <p:extLst>
      <p:ext uri="{BB962C8B-B14F-4D97-AF65-F5344CB8AC3E}">
        <p14:creationId xmlns:p14="http://schemas.microsoft.com/office/powerpoint/2010/main" val="3542337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15"/>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457200" y="1319981"/>
            <a:ext cx="8229600" cy="4525963"/>
          </a:xfrm>
        </p:spPr>
        <p:txBody>
          <a:bodyPr/>
          <a:lstStyle/>
          <a:p>
            <a:pPr marL="0" indent="0">
              <a:spcBef>
                <a:spcPts val="0"/>
              </a:spcBef>
              <a:spcAft>
                <a:spcPts val="600"/>
              </a:spcAft>
              <a:buNone/>
            </a:pPr>
            <a:r>
              <a:rPr lang="en-US" sz="3600" dirty="0"/>
              <a:t>4</a:t>
            </a:r>
            <a:r>
              <a:rPr lang="en-US" sz="3600" dirty="0" smtClean="0"/>
              <a:t>. </a:t>
            </a:r>
            <a:r>
              <a:rPr lang="en-US" sz="3600" b="1" dirty="0" smtClean="0"/>
              <a:t>What is the single largest driver of the racial wealth gap?</a:t>
            </a:r>
          </a:p>
          <a:p>
            <a:pPr marL="0" indent="0">
              <a:spcBef>
                <a:spcPts val="0"/>
              </a:spcBef>
              <a:spcAft>
                <a:spcPts val="600"/>
              </a:spcAft>
              <a:buNone/>
            </a:pPr>
            <a:r>
              <a:rPr lang="en-US" dirty="0" smtClean="0"/>
              <a:t>	</a:t>
            </a:r>
            <a:r>
              <a:rPr lang="en-US" sz="3400" dirty="0" smtClean="0"/>
              <a:t>A. Inequities in college education</a:t>
            </a:r>
          </a:p>
          <a:p>
            <a:pPr marL="0" indent="0">
              <a:spcBef>
                <a:spcPts val="0"/>
              </a:spcBef>
              <a:spcAft>
                <a:spcPts val="600"/>
              </a:spcAft>
              <a:buNone/>
            </a:pPr>
            <a:r>
              <a:rPr lang="en-US" sz="3400" dirty="0"/>
              <a:t>	</a:t>
            </a:r>
            <a:r>
              <a:rPr lang="en-US" sz="3400" dirty="0" smtClean="0"/>
              <a:t>B. Inequities in homeownership</a:t>
            </a:r>
          </a:p>
          <a:p>
            <a:pPr marL="0" indent="0">
              <a:spcBef>
                <a:spcPts val="0"/>
              </a:spcBef>
              <a:spcAft>
                <a:spcPts val="600"/>
              </a:spcAft>
              <a:buNone/>
            </a:pPr>
            <a:r>
              <a:rPr lang="en-US" sz="3400" dirty="0"/>
              <a:t>	</a:t>
            </a:r>
            <a:r>
              <a:rPr lang="en-US" sz="3400" dirty="0" smtClean="0"/>
              <a:t>C. Inequities in income</a:t>
            </a:r>
          </a:p>
          <a:p>
            <a:pPr marL="0" indent="0">
              <a:spcBef>
                <a:spcPts val="0"/>
              </a:spcBef>
              <a:spcAft>
                <a:spcPts val="600"/>
              </a:spcAft>
              <a:buNone/>
            </a:pPr>
            <a:r>
              <a:rPr lang="en-US" sz="3400" dirty="0"/>
              <a:t>	</a:t>
            </a:r>
            <a:r>
              <a:rPr lang="en-US" sz="3400" dirty="0" smtClean="0"/>
              <a:t>D. Inequities in family inheritances</a:t>
            </a:r>
            <a:endParaRPr lang="en-US" sz="3400" dirty="0"/>
          </a:p>
        </p:txBody>
      </p:sp>
    </p:spTree>
    <p:extLst>
      <p:ext uri="{BB962C8B-B14F-4D97-AF65-F5344CB8AC3E}">
        <p14:creationId xmlns:p14="http://schemas.microsoft.com/office/powerpoint/2010/main" val="3142882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457200" y="1378975"/>
            <a:ext cx="8229600" cy="4525963"/>
          </a:xfrm>
        </p:spPr>
        <p:txBody>
          <a:bodyPr/>
          <a:lstStyle/>
          <a:p>
            <a:pPr marL="0" indent="0">
              <a:spcBef>
                <a:spcPts val="0"/>
              </a:spcBef>
              <a:spcAft>
                <a:spcPts val="600"/>
              </a:spcAft>
              <a:buNone/>
            </a:pPr>
            <a:r>
              <a:rPr lang="en-US" sz="3800" dirty="0"/>
              <a:t>4</a:t>
            </a:r>
            <a:r>
              <a:rPr lang="en-US" sz="3800" dirty="0" smtClean="0"/>
              <a:t>. What </a:t>
            </a:r>
            <a:r>
              <a:rPr lang="en-US" sz="3800" dirty="0"/>
              <a:t>is the single largest driver of the racial wealth gap</a:t>
            </a:r>
            <a:r>
              <a:rPr lang="en-US" sz="3800" dirty="0" smtClean="0"/>
              <a:t>?</a:t>
            </a:r>
            <a:endParaRPr lang="en-US" sz="3800" dirty="0"/>
          </a:p>
          <a:p>
            <a:pPr marL="0" indent="0">
              <a:spcBef>
                <a:spcPts val="0"/>
              </a:spcBef>
              <a:spcAft>
                <a:spcPts val="600"/>
              </a:spcAft>
              <a:buNone/>
            </a:pPr>
            <a:r>
              <a:rPr lang="en-US" sz="3800" dirty="0" smtClean="0"/>
              <a:t>	B</a:t>
            </a:r>
            <a:r>
              <a:rPr lang="en-US" sz="3800" dirty="0"/>
              <a:t>. </a:t>
            </a:r>
            <a:r>
              <a:rPr lang="en-US" sz="3800" b="1" dirty="0"/>
              <a:t>Inequities in homeownership</a:t>
            </a:r>
          </a:p>
          <a:p>
            <a:pPr marL="0" indent="0">
              <a:buNone/>
            </a:pPr>
            <a:endParaRPr lang="en-US" dirty="0" smtClean="0"/>
          </a:p>
        </p:txBody>
      </p:sp>
    </p:spTree>
    <p:extLst>
      <p:ext uri="{BB962C8B-B14F-4D97-AF65-F5344CB8AC3E}">
        <p14:creationId xmlns:p14="http://schemas.microsoft.com/office/powerpoint/2010/main" val="675647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Domestic Team\Budget and tax policy\2014-2015 Economic Mobility Campaign\Racial Wealth Gap\Factors Driving Racial Wealth Gap IASP 201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408" y="1381484"/>
            <a:ext cx="7547301" cy="4650606"/>
          </a:xfrm>
          <a:prstGeom prst="rect">
            <a:avLst/>
          </a:prstGeom>
          <a:noFill/>
          <a:ln>
            <a:noFill/>
          </a:ln>
        </p:spPr>
      </p:pic>
      <p:sp>
        <p:nvSpPr>
          <p:cNvPr id="2" name="TextBox 1"/>
          <p:cNvSpPr txBox="1"/>
          <p:nvPr/>
        </p:nvSpPr>
        <p:spPr>
          <a:xfrm>
            <a:off x="250166" y="181155"/>
            <a:ext cx="8617787" cy="1200329"/>
          </a:xfrm>
          <a:prstGeom prst="rect">
            <a:avLst/>
          </a:prstGeom>
          <a:noFill/>
        </p:spPr>
        <p:txBody>
          <a:bodyPr wrap="square" rtlCol="0">
            <a:spAutoFit/>
          </a:bodyPr>
          <a:lstStyle/>
          <a:p>
            <a:pPr algn="ctr"/>
            <a:r>
              <a:rPr lang="en-US" sz="3600" kern="0" dirty="0">
                <a:solidFill>
                  <a:srgbClr val="B01F2D"/>
                </a:solidFill>
                <a:latin typeface="Helvetica" panose="020B0604020202020204" pitchFamily="34" charset="0"/>
                <a:ea typeface="ＭＳ Ｐゴシック" charset="0"/>
                <a:cs typeface="Helvetica" panose="020B0604020202020204" pitchFamily="34" charset="0"/>
              </a:rPr>
              <a:t>Homeownership and </a:t>
            </a:r>
            <a:endParaRPr lang="en-US" sz="3600" kern="0" dirty="0" smtClean="0">
              <a:solidFill>
                <a:srgbClr val="B01F2D"/>
              </a:solidFill>
              <a:latin typeface="Helvetica" panose="020B0604020202020204" pitchFamily="34" charset="0"/>
              <a:ea typeface="ＭＳ Ｐゴシック" charset="0"/>
              <a:cs typeface="Helvetica" panose="020B0604020202020204" pitchFamily="34" charset="0"/>
            </a:endParaRPr>
          </a:p>
          <a:p>
            <a:pPr algn="ctr"/>
            <a:r>
              <a:rPr lang="en-US" sz="3600" kern="0" dirty="0" smtClean="0">
                <a:solidFill>
                  <a:srgbClr val="B01F2D"/>
                </a:solidFill>
                <a:latin typeface="Helvetica" panose="020B0604020202020204" pitchFamily="34" charset="0"/>
                <a:ea typeface="ＭＳ Ｐゴシック" charset="0"/>
                <a:cs typeface="Helvetica" panose="020B0604020202020204" pitchFamily="34" charset="0"/>
              </a:rPr>
              <a:t>the </a:t>
            </a:r>
            <a:r>
              <a:rPr lang="en-US" sz="3600" kern="0" dirty="0">
                <a:solidFill>
                  <a:srgbClr val="B01F2D"/>
                </a:solidFill>
                <a:latin typeface="Helvetica" panose="020B0604020202020204" pitchFamily="34" charset="0"/>
                <a:ea typeface="ＭＳ Ｐゴシック" charset="0"/>
                <a:cs typeface="Helvetica" panose="020B0604020202020204" pitchFamily="34" charset="0"/>
              </a:rPr>
              <a:t>Racial Wealth Gap</a:t>
            </a:r>
          </a:p>
        </p:txBody>
      </p:sp>
      <p:sp>
        <p:nvSpPr>
          <p:cNvPr id="3" name="TextBox 2"/>
          <p:cNvSpPr txBox="1"/>
          <p:nvPr/>
        </p:nvSpPr>
        <p:spPr>
          <a:xfrm>
            <a:off x="370936" y="6435306"/>
            <a:ext cx="6107502" cy="276999"/>
          </a:xfrm>
          <a:prstGeom prst="rect">
            <a:avLst/>
          </a:prstGeom>
          <a:noFill/>
        </p:spPr>
        <p:txBody>
          <a:bodyPr wrap="square" rtlCol="0">
            <a:spAutoFit/>
          </a:bodyPr>
          <a:lstStyle/>
          <a:p>
            <a:r>
              <a:rPr lang="en-US" sz="1200" dirty="0">
                <a:solidFill>
                  <a:schemeClr val="accent4"/>
                </a:solidFill>
                <a:latin typeface="Helvetica"/>
                <a:cs typeface="Helvetica"/>
              </a:rPr>
              <a:t>Source: </a:t>
            </a:r>
            <a:r>
              <a:rPr lang="en-US" sz="1200" dirty="0">
                <a:solidFill>
                  <a:schemeClr val="accent4"/>
                </a:solidFill>
                <a:latin typeface="Helvetica"/>
                <a:cs typeface="Helvetica"/>
                <a:hlinkClick r:id="rId3"/>
              </a:rPr>
              <a:t>http://</a:t>
            </a:r>
            <a:r>
              <a:rPr lang="en-US" sz="1200" dirty="0" smtClean="0">
                <a:solidFill>
                  <a:schemeClr val="accent4"/>
                </a:solidFill>
                <a:latin typeface="Helvetica"/>
                <a:cs typeface="Helvetica"/>
                <a:hlinkClick r:id="rId3"/>
              </a:rPr>
              <a:t>iasp.brandeis.edu/pdfs/2015/RWA.pdf</a:t>
            </a:r>
            <a:r>
              <a:rPr lang="en-US" sz="1200" dirty="0" smtClean="0">
                <a:solidFill>
                  <a:schemeClr val="accent4"/>
                </a:solidFill>
                <a:latin typeface="Helvetica"/>
                <a:cs typeface="Helvetica"/>
              </a:rPr>
              <a:t>  </a:t>
            </a:r>
            <a:endParaRPr lang="en-US" sz="1200" dirty="0"/>
          </a:p>
        </p:txBody>
      </p:sp>
    </p:spTree>
    <p:extLst>
      <p:ext uri="{BB962C8B-B14F-4D97-AF65-F5344CB8AC3E}">
        <p14:creationId xmlns:p14="http://schemas.microsoft.com/office/powerpoint/2010/main" val="763605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362308" y="1152167"/>
            <a:ext cx="8462515" cy="4525963"/>
          </a:xfrm>
        </p:spPr>
        <p:txBody>
          <a:bodyPr>
            <a:noAutofit/>
          </a:bodyPr>
          <a:lstStyle/>
          <a:p>
            <a:pPr marL="0" indent="0">
              <a:spcBef>
                <a:spcPts val="0"/>
              </a:spcBef>
              <a:spcAft>
                <a:spcPts val="600"/>
              </a:spcAft>
              <a:buNone/>
            </a:pPr>
            <a:r>
              <a:rPr lang="en-US" sz="3000" dirty="0"/>
              <a:t>5</a:t>
            </a:r>
            <a:r>
              <a:rPr lang="en-US" sz="3000" dirty="0" smtClean="0"/>
              <a:t>. </a:t>
            </a:r>
            <a:r>
              <a:rPr lang="en-US" sz="3000" b="1" dirty="0" smtClean="0"/>
              <a:t>Which of the following is considered the 	most significant cause of the racial wealth 	gap?</a:t>
            </a:r>
          </a:p>
          <a:p>
            <a:pPr marL="0" indent="0">
              <a:spcBef>
                <a:spcPts val="0"/>
              </a:spcBef>
              <a:spcAft>
                <a:spcPts val="600"/>
              </a:spcAft>
              <a:buNone/>
            </a:pPr>
            <a:r>
              <a:rPr lang="en-US" sz="3000" dirty="0"/>
              <a:t>	</a:t>
            </a:r>
            <a:r>
              <a:rPr lang="en-US" sz="3000" dirty="0" smtClean="0"/>
              <a:t>A. Lack of educational attainment.</a:t>
            </a:r>
          </a:p>
          <a:p>
            <a:pPr marL="0" indent="0">
              <a:spcBef>
                <a:spcPts val="0"/>
              </a:spcBef>
              <a:spcAft>
                <a:spcPts val="600"/>
              </a:spcAft>
              <a:buNone/>
            </a:pPr>
            <a:r>
              <a:rPr lang="en-US" sz="3000" dirty="0"/>
              <a:t>	</a:t>
            </a:r>
            <a:r>
              <a:rPr lang="en-US" sz="3000" dirty="0" smtClean="0"/>
              <a:t>B. Racially-motivated/discriminatory public 				policies.</a:t>
            </a:r>
          </a:p>
          <a:p>
            <a:pPr marL="0" indent="0">
              <a:spcBef>
                <a:spcPts val="0"/>
              </a:spcBef>
              <a:spcAft>
                <a:spcPts val="600"/>
              </a:spcAft>
              <a:buNone/>
            </a:pPr>
            <a:r>
              <a:rPr lang="en-US" sz="3000" dirty="0"/>
              <a:t>	</a:t>
            </a:r>
            <a:r>
              <a:rPr lang="en-US" sz="3000" dirty="0" smtClean="0"/>
              <a:t>C. The housing bust of 2007.</a:t>
            </a:r>
          </a:p>
          <a:p>
            <a:pPr marL="0" indent="0">
              <a:spcBef>
                <a:spcPts val="0"/>
              </a:spcBef>
              <a:spcAft>
                <a:spcPts val="600"/>
              </a:spcAft>
              <a:buNone/>
            </a:pPr>
            <a:r>
              <a:rPr lang="en-US" sz="3000" dirty="0"/>
              <a:t>	</a:t>
            </a:r>
            <a:r>
              <a:rPr lang="en-US" sz="3000" dirty="0" smtClean="0"/>
              <a:t>D. Natural occurrences given such a diverse 			country like USA. </a:t>
            </a:r>
            <a:endParaRPr lang="en-US" sz="3000" dirty="0"/>
          </a:p>
        </p:txBody>
      </p:sp>
    </p:spTree>
    <p:extLst>
      <p:ext uri="{BB962C8B-B14F-4D97-AF65-F5344CB8AC3E}">
        <p14:creationId xmlns:p14="http://schemas.microsoft.com/office/powerpoint/2010/main" val="4254104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altLang="en-US" dirty="0" smtClean="0">
                <a:solidFill>
                  <a:srgbClr val="B01F2D"/>
                </a:solidFill>
                <a:latin typeface="Helvetica" panose="020B0604020202020204" pitchFamily="34" charset="0"/>
                <a:ea typeface="ＭＳ Ｐゴシック" pitchFamily="34" charset="-128"/>
                <a:cs typeface="Helvetica" panose="020B0604020202020204" pitchFamily="34" charset="0"/>
              </a:rPr>
              <a:t>2015 </a:t>
            </a:r>
            <a:r>
              <a:rPr lang="en-US" altLang="en-US" dirty="0">
                <a:solidFill>
                  <a:srgbClr val="B01F2D"/>
                </a:solidFill>
                <a:latin typeface="Helvetica" panose="020B0604020202020204" pitchFamily="34" charset="0"/>
                <a:ea typeface="ＭＳ Ｐゴシック" pitchFamily="34" charset="-128"/>
                <a:cs typeface="Helvetica" panose="020B0604020202020204" pitchFamily="34" charset="0"/>
              </a:rPr>
              <a:t>U.S. Poverty Campaigns</a:t>
            </a:r>
            <a:endParaRPr lang="en-US"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241539" y="1348627"/>
            <a:ext cx="8583283" cy="4708525"/>
          </a:xfrm>
        </p:spPr>
        <p:txBody>
          <a:bodyPr>
            <a:normAutofit fontScale="25000" lnSpcReduction="20000"/>
          </a:bodyPr>
          <a:lstStyle/>
          <a:p>
            <a:pPr marL="0" indent="0">
              <a:lnSpc>
                <a:spcPct val="120000"/>
              </a:lnSpc>
              <a:buFontTx/>
              <a:buNone/>
            </a:pPr>
            <a:r>
              <a:rPr lang="en-US" altLang="en-US" sz="8800" b="1" dirty="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Main </a:t>
            </a:r>
            <a:r>
              <a:rPr lang="en-US" altLang="en-US" sz="8800" b="1" dirty="0" smtClean="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Campaign</a:t>
            </a:r>
            <a:r>
              <a:rPr lang="en-US" altLang="en-US" sz="8800" dirty="0" smtClean="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 Creating </a:t>
            </a:r>
            <a:r>
              <a:rPr lang="en-US" altLang="en-US" sz="8800" dirty="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Economic </a:t>
            </a:r>
            <a:r>
              <a:rPr lang="en-US" altLang="en-US" sz="8800" dirty="0" smtClean="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Mobility – Building </a:t>
            </a:r>
            <a:r>
              <a:rPr lang="en-US" altLang="en-US" sz="8800" dirty="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Ladders out of Poverty</a:t>
            </a:r>
          </a:p>
          <a:p>
            <a:pPr lvl="1">
              <a:lnSpc>
                <a:spcPct val="120000"/>
              </a:lnSpc>
              <a:buFont typeface="Wingdings" pitchFamily="2" charset="2"/>
              <a:buChar char="§"/>
            </a:pPr>
            <a:r>
              <a:rPr lang="en-US" altLang="en-US" sz="8800" dirty="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Protect and expand the Earned Income Tax Credit and Child Tax Credit </a:t>
            </a:r>
            <a:endParaRPr lang="en-US" altLang="en-US" sz="8800" dirty="0" smtClean="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endParaRPr>
          </a:p>
          <a:p>
            <a:pPr lvl="1">
              <a:lnSpc>
                <a:spcPct val="120000"/>
              </a:lnSpc>
              <a:buFont typeface="Wingdings" pitchFamily="2" charset="2"/>
              <a:buChar char="§"/>
            </a:pPr>
            <a:r>
              <a:rPr lang="en-US" altLang="en-US" sz="8800" dirty="0" smtClean="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Build awareness and support strategies to eliminate the racial wealth gap</a:t>
            </a:r>
            <a:endParaRPr lang="en-US" altLang="en-US" sz="8800" dirty="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endParaRPr>
          </a:p>
          <a:p>
            <a:pPr marL="457200" lvl="1" indent="0">
              <a:lnSpc>
                <a:spcPct val="120000"/>
              </a:lnSpc>
              <a:buNone/>
            </a:pPr>
            <a:endParaRPr lang="en-US" altLang="en-US" sz="8800" dirty="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endParaRPr>
          </a:p>
          <a:p>
            <a:pPr marL="0" indent="0">
              <a:lnSpc>
                <a:spcPct val="120000"/>
              </a:lnSpc>
              <a:buFontTx/>
              <a:buNone/>
            </a:pPr>
            <a:r>
              <a:rPr lang="en-US" altLang="en-US" sz="8800" b="1" dirty="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Targeted </a:t>
            </a:r>
            <a:r>
              <a:rPr lang="en-US" altLang="en-US" sz="8800" b="1" dirty="0" smtClean="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Campaign</a:t>
            </a:r>
            <a:r>
              <a:rPr lang="en-US" altLang="en-US" sz="8800" dirty="0" smtClean="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 Protecting Federal Nutrition Programs</a:t>
            </a:r>
            <a:endParaRPr lang="en-US" altLang="en-US" sz="8800" dirty="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endParaRPr>
          </a:p>
          <a:p>
            <a:pPr lvl="1">
              <a:lnSpc>
                <a:spcPct val="120000"/>
              </a:lnSpc>
              <a:buFont typeface="Wingdings" pitchFamily="2" charset="2"/>
              <a:buChar char="§"/>
            </a:pPr>
            <a:r>
              <a:rPr lang="en-US" altLang="en-US" sz="8800" dirty="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Protect </a:t>
            </a:r>
            <a:r>
              <a:rPr lang="en-US" altLang="en-US" sz="8800" dirty="0" smtClean="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Supplemental Nutrition Assistance Program (SNAP)</a:t>
            </a:r>
          </a:p>
          <a:p>
            <a:pPr lvl="1">
              <a:lnSpc>
                <a:spcPct val="120000"/>
              </a:lnSpc>
              <a:buFont typeface="Wingdings" pitchFamily="2" charset="2"/>
              <a:buChar char="§"/>
            </a:pPr>
            <a:r>
              <a:rPr lang="en-US" altLang="en-US" sz="8800" dirty="0" smtClean="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Protect </a:t>
            </a:r>
            <a:r>
              <a:rPr lang="en-US" altLang="en-US" sz="8800" dirty="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Child Nutrition </a:t>
            </a:r>
            <a:r>
              <a:rPr lang="en-US" altLang="en-US" sz="8800" dirty="0" smtClean="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rPr>
              <a:t>programs (WIC, National School Lunch, School Breakfast, Fresh Fruit and Vegetable, Summer Food Service, Child and Adult Care Food Program)</a:t>
            </a:r>
          </a:p>
          <a:p>
            <a:pPr marL="457200" lvl="1" indent="0">
              <a:lnSpc>
                <a:spcPct val="120000"/>
              </a:lnSpc>
              <a:buNone/>
            </a:pPr>
            <a:endParaRPr lang="en-US" altLang="en-US" sz="8000" dirty="0" smtClean="0">
              <a:solidFill>
                <a:schemeClr val="accent3">
                  <a:lumMod val="50000"/>
                </a:schemeClr>
              </a:solidFill>
              <a:latin typeface="Helvetica" panose="020B0604020202020204" pitchFamily="34" charset="0"/>
              <a:ea typeface="ＭＳ Ｐゴシック" pitchFamily="34" charset="-128"/>
              <a:cs typeface="Helvetica" panose="020B0604020202020204" pitchFamily="34" charset="0"/>
            </a:endParaRPr>
          </a:p>
          <a:p>
            <a:endParaRPr lang="en-US" dirty="0">
              <a:solidFill>
                <a:schemeClr val="accent3">
                  <a:lumMod val="50000"/>
                </a:schemeClr>
              </a:solidFill>
            </a:endParaRPr>
          </a:p>
        </p:txBody>
      </p:sp>
    </p:spTree>
    <p:extLst>
      <p:ext uri="{BB962C8B-B14F-4D97-AF65-F5344CB8AC3E}">
        <p14:creationId xmlns:p14="http://schemas.microsoft.com/office/powerpoint/2010/main" val="3768139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64"/>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258792" y="1063677"/>
            <a:ext cx="8600536" cy="4525963"/>
          </a:xfrm>
        </p:spPr>
        <p:txBody>
          <a:bodyPr>
            <a:normAutofit fontScale="47500" lnSpcReduction="20000"/>
          </a:bodyPr>
          <a:lstStyle/>
          <a:p>
            <a:pPr marL="339725" indent="-339725">
              <a:lnSpc>
                <a:spcPct val="120000"/>
              </a:lnSpc>
              <a:spcBef>
                <a:spcPts val="0"/>
              </a:spcBef>
              <a:spcAft>
                <a:spcPts val="600"/>
              </a:spcAft>
              <a:buNone/>
            </a:pPr>
            <a:r>
              <a:rPr lang="en-US" sz="4400" dirty="0"/>
              <a:t>5</a:t>
            </a:r>
            <a:r>
              <a:rPr lang="en-US" sz="5100" dirty="0" smtClean="0"/>
              <a:t>. Which </a:t>
            </a:r>
            <a:r>
              <a:rPr lang="en-US" sz="5100" dirty="0"/>
              <a:t>of the following is considered the most significant </a:t>
            </a:r>
            <a:r>
              <a:rPr lang="en-US" sz="5100" dirty="0" smtClean="0"/>
              <a:t>cause </a:t>
            </a:r>
            <a:r>
              <a:rPr lang="en-US" sz="5100" dirty="0"/>
              <a:t>of the racial wealth gap</a:t>
            </a:r>
            <a:r>
              <a:rPr lang="en-US" sz="5100" dirty="0" smtClean="0"/>
              <a:t>?</a:t>
            </a:r>
          </a:p>
          <a:p>
            <a:pPr marL="339725" indent="0">
              <a:lnSpc>
                <a:spcPct val="120000"/>
              </a:lnSpc>
              <a:spcBef>
                <a:spcPts val="0"/>
              </a:spcBef>
              <a:spcAft>
                <a:spcPts val="1200"/>
              </a:spcAft>
              <a:buNone/>
            </a:pPr>
            <a:r>
              <a:rPr lang="en-US" sz="5100" dirty="0" smtClean="0"/>
              <a:t>B</a:t>
            </a:r>
            <a:r>
              <a:rPr lang="en-US" sz="5100" dirty="0"/>
              <a:t>. </a:t>
            </a:r>
            <a:r>
              <a:rPr lang="en-US" sz="5100" b="1" dirty="0"/>
              <a:t>Racially-motivated/discriminatory public policies</a:t>
            </a:r>
            <a:r>
              <a:rPr lang="en-US" sz="5100" b="1" dirty="0" smtClean="0"/>
              <a:t>.</a:t>
            </a:r>
            <a:endParaRPr lang="en-US" sz="4000" dirty="0" smtClean="0"/>
          </a:p>
          <a:p>
            <a:pPr marL="0" indent="0">
              <a:lnSpc>
                <a:spcPct val="120000"/>
              </a:lnSpc>
              <a:spcBef>
                <a:spcPts val="0"/>
              </a:spcBef>
              <a:spcAft>
                <a:spcPts val="600"/>
              </a:spcAft>
              <a:buNone/>
            </a:pPr>
            <a:r>
              <a:rPr lang="en-US" sz="4700" dirty="0" smtClean="0"/>
              <a:t>It is easy to assume that this wealth gap is because people just do not attain enough education, or earn enough, or that it just happened. But history shows that policies at the federal, state, and local levels (especially housing policies) explicitly or implicitly denied communities of color access to wealth building opportunities that were available to White Americans. </a:t>
            </a:r>
          </a:p>
          <a:p>
            <a:pPr marL="0" indent="0">
              <a:buNone/>
            </a:pPr>
            <a:endParaRPr lang="en-US" dirty="0"/>
          </a:p>
          <a:p>
            <a:pPr marL="0" indent="0">
              <a:buNone/>
            </a:pPr>
            <a:endParaRPr lang="en-US" sz="2300" dirty="0"/>
          </a:p>
        </p:txBody>
      </p:sp>
      <p:sp>
        <p:nvSpPr>
          <p:cNvPr id="4" name="TextBox 3"/>
          <p:cNvSpPr txBox="1"/>
          <p:nvPr/>
        </p:nvSpPr>
        <p:spPr>
          <a:xfrm>
            <a:off x="336429" y="6034956"/>
            <a:ext cx="6849375" cy="830997"/>
          </a:xfrm>
          <a:prstGeom prst="rect">
            <a:avLst/>
          </a:prstGeom>
          <a:noFill/>
        </p:spPr>
        <p:txBody>
          <a:bodyPr wrap="square" rtlCol="0">
            <a:spAutoFit/>
          </a:bodyPr>
          <a:lstStyle/>
          <a:p>
            <a:endParaRPr lang="en-US" dirty="0"/>
          </a:p>
          <a:p>
            <a:r>
              <a:rPr lang="en-US" sz="1200" dirty="0">
                <a:solidFill>
                  <a:schemeClr val="accent4"/>
                </a:solidFill>
                <a:latin typeface="Helvetica"/>
                <a:cs typeface="Helvetica"/>
              </a:rPr>
              <a:t>Source:</a:t>
            </a:r>
            <a:r>
              <a:rPr lang="en-US" dirty="0"/>
              <a:t> </a:t>
            </a:r>
            <a:r>
              <a:rPr lang="en-US" sz="1200" dirty="0">
                <a:solidFill>
                  <a:schemeClr val="accent4"/>
                </a:solidFill>
                <a:latin typeface="Helvetica"/>
                <a:cs typeface="Helvetica"/>
                <a:hlinkClick r:id="rId2"/>
              </a:rPr>
              <a:t>http://www.epi.org/publication/modern-segregation/</a:t>
            </a:r>
            <a:r>
              <a:rPr lang="en-US" sz="1200" dirty="0">
                <a:solidFill>
                  <a:schemeClr val="accent4"/>
                </a:solidFill>
                <a:latin typeface="Helvetica"/>
                <a:cs typeface="Helvetica"/>
              </a:rPr>
              <a:t> </a:t>
            </a:r>
          </a:p>
          <a:p>
            <a:endParaRPr lang="en-US" sz="1200" dirty="0">
              <a:solidFill>
                <a:schemeClr val="accent4"/>
              </a:solidFill>
              <a:latin typeface="Helvetica"/>
              <a:cs typeface="Helvetica"/>
            </a:endParaRPr>
          </a:p>
        </p:txBody>
      </p:sp>
    </p:spTree>
    <p:extLst>
      <p:ext uri="{BB962C8B-B14F-4D97-AF65-F5344CB8AC3E}">
        <p14:creationId xmlns:p14="http://schemas.microsoft.com/office/powerpoint/2010/main" val="4113686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69" y="117986"/>
            <a:ext cx="8335818" cy="1025013"/>
          </a:xfrm>
        </p:spPr>
        <p:txBody>
          <a:bodyPr>
            <a:noAutofit/>
          </a:bodyPr>
          <a:lstStyle/>
          <a:p>
            <a:r>
              <a:rPr lang="en-US" sz="3600" kern="0" dirty="0">
                <a:solidFill>
                  <a:srgbClr val="B01F2D"/>
                </a:solidFill>
                <a:latin typeface="Helvetica" panose="020B0604020202020204" pitchFamily="34" charset="0"/>
                <a:ea typeface="ＭＳ Ｐゴシック" charset="0"/>
                <a:cs typeface="Helvetica" panose="020B0604020202020204" pitchFamily="34" charset="0"/>
              </a:rPr>
              <a:t>Creating and Sustaining the Racial Wealth Gap </a:t>
            </a:r>
            <a:r>
              <a:rPr lang="en-US" sz="3600" kern="0" dirty="0" smtClean="0">
                <a:solidFill>
                  <a:srgbClr val="B01F2D"/>
                </a:solidFill>
                <a:latin typeface="Helvetica" panose="020B0604020202020204" pitchFamily="34" charset="0"/>
                <a:ea typeface="ＭＳ Ｐゴシック" charset="0"/>
                <a:cs typeface="Helvetica" panose="020B0604020202020204" pitchFamily="34" charset="0"/>
              </a:rPr>
              <a:t>with Policy</a:t>
            </a:r>
            <a:endParaRPr lang="en-US" sz="3600" kern="0" dirty="0">
              <a:solidFill>
                <a:srgbClr val="B01F2D"/>
              </a:solidFill>
              <a:latin typeface="Helvetica" panose="020B0604020202020204" pitchFamily="34" charset="0"/>
              <a:ea typeface="ＭＳ Ｐゴシック" charset="0"/>
              <a:cs typeface="Helvetica" panose="020B0604020202020204" pitchFamily="34" charset="0"/>
            </a:endParaRPr>
          </a:p>
        </p:txBody>
      </p:sp>
      <p:sp>
        <p:nvSpPr>
          <p:cNvPr id="3" name="Content Placeholder 2"/>
          <p:cNvSpPr>
            <a:spLocks noGrp="1"/>
          </p:cNvSpPr>
          <p:nvPr>
            <p:ph idx="1"/>
          </p:nvPr>
        </p:nvSpPr>
        <p:spPr>
          <a:xfrm>
            <a:off x="250167" y="1511710"/>
            <a:ext cx="8244904" cy="4225414"/>
          </a:xfrm>
        </p:spPr>
        <p:txBody>
          <a:bodyPr>
            <a:noAutofit/>
          </a:bodyPr>
          <a:lstStyle/>
          <a:p>
            <a:pPr marL="0" indent="0">
              <a:spcBef>
                <a:spcPts val="0"/>
              </a:spcBef>
              <a:spcAft>
                <a:spcPts val="600"/>
              </a:spcAft>
              <a:buNone/>
            </a:pPr>
            <a:r>
              <a:rPr lang="en-US" sz="2800" dirty="0" smtClean="0"/>
              <a:t>1) The founding of America </a:t>
            </a:r>
          </a:p>
          <a:p>
            <a:pPr lvl="1">
              <a:spcBef>
                <a:spcPts val="0"/>
              </a:spcBef>
              <a:spcAft>
                <a:spcPts val="600"/>
              </a:spcAft>
              <a:buFont typeface="Arial" panose="020B0604020202020204" pitchFamily="34" charset="0"/>
              <a:buChar char="•"/>
            </a:pPr>
            <a:r>
              <a:rPr lang="en-US" dirty="0" smtClean="0"/>
              <a:t>Land-grabbing and slavery as forms of wealth</a:t>
            </a:r>
          </a:p>
          <a:p>
            <a:pPr marL="0" indent="0">
              <a:spcBef>
                <a:spcPts val="0"/>
              </a:spcBef>
              <a:spcAft>
                <a:spcPts val="600"/>
              </a:spcAft>
              <a:buNone/>
            </a:pPr>
            <a:r>
              <a:rPr lang="en-US" sz="2800" dirty="0" smtClean="0"/>
              <a:t>2) Home-ownership</a:t>
            </a:r>
          </a:p>
          <a:p>
            <a:pPr lvl="1">
              <a:spcBef>
                <a:spcPts val="0"/>
              </a:spcBef>
              <a:spcAft>
                <a:spcPts val="600"/>
              </a:spcAft>
              <a:buFont typeface="Arial" panose="020B0604020202020204" pitchFamily="34" charset="0"/>
              <a:buChar char="•"/>
            </a:pPr>
            <a:r>
              <a:rPr lang="en-US" dirty="0" smtClean="0"/>
              <a:t>Redlining and restrictive covenants as examples of racial discrimination</a:t>
            </a:r>
          </a:p>
          <a:p>
            <a:pPr marL="0" indent="0">
              <a:spcBef>
                <a:spcPts val="0"/>
              </a:spcBef>
              <a:spcAft>
                <a:spcPts val="600"/>
              </a:spcAft>
              <a:buNone/>
            </a:pPr>
            <a:r>
              <a:rPr lang="en-US" sz="2800" dirty="0" smtClean="0"/>
              <a:t>3) Predatory lending</a:t>
            </a:r>
          </a:p>
          <a:p>
            <a:pPr lvl="1">
              <a:spcBef>
                <a:spcPts val="0"/>
              </a:spcBef>
              <a:spcAft>
                <a:spcPts val="600"/>
              </a:spcAft>
              <a:buFont typeface="Arial" panose="020B0604020202020204" pitchFamily="34" charset="0"/>
              <a:buChar char="•"/>
            </a:pPr>
            <a:r>
              <a:rPr lang="en-US" dirty="0" smtClean="0"/>
              <a:t>The Great Recession</a:t>
            </a:r>
          </a:p>
          <a:p>
            <a:pPr marL="0" indent="0">
              <a:spcBef>
                <a:spcPts val="0"/>
              </a:spcBef>
              <a:spcAft>
                <a:spcPts val="600"/>
              </a:spcAft>
              <a:buNone/>
            </a:pPr>
            <a:r>
              <a:rPr lang="en-US" sz="2800" dirty="0" smtClean="0"/>
              <a:t>4) The consequences are still felt today</a:t>
            </a:r>
          </a:p>
        </p:txBody>
      </p:sp>
      <p:sp>
        <p:nvSpPr>
          <p:cNvPr id="5" name="TextBox 4"/>
          <p:cNvSpPr txBox="1"/>
          <p:nvPr/>
        </p:nvSpPr>
        <p:spPr>
          <a:xfrm>
            <a:off x="250166" y="6304002"/>
            <a:ext cx="8695425" cy="553998"/>
          </a:xfrm>
          <a:prstGeom prst="rect">
            <a:avLst/>
          </a:prstGeom>
          <a:noFill/>
        </p:spPr>
        <p:txBody>
          <a:bodyPr wrap="square" rtlCol="0">
            <a:spAutoFit/>
          </a:bodyPr>
          <a:lstStyle/>
          <a:p>
            <a:r>
              <a:rPr lang="en-US" sz="1000" dirty="0">
                <a:solidFill>
                  <a:schemeClr val="accent4"/>
                </a:solidFill>
                <a:latin typeface="Helvetica"/>
                <a:cs typeface="Helvetica"/>
              </a:rPr>
              <a:t>To learn more! : Ta-</a:t>
            </a:r>
            <a:r>
              <a:rPr lang="en-US" sz="1000" dirty="0" err="1">
                <a:solidFill>
                  <a:schemeClr val="accent4"/>
                </a:solidFill>
                <a:latin typeface="Helvetica"/>
                <a:cs typeface="Helvetica"/>
              </a:rPr>
              <a:t>Nehisi</a:t>
            </a:r>
            <a:r>
              <a:rPr lang="en-US" sz="1000" dirty="0">
                <a:solidFill>
                  <a:schemeClr val="accent4"/>
                </a:solidFill>
                <a:latin typeface="Helvetica"/>
                <a:cs typeface="Helvetica"/>
              </a:rPr>
              <a:t> Coates: </a:t>
            </a:r>
            <a:r>
              <a:rPr lang="en-US" sz="1000" dirty="0">
                <a:solidFill>
                  <a:schemeClr val="accent4"/>
                </a:solidFill>
                <a:latin typeface="Helvetica"/>
                <a:cs typeface="Helvetica"/>
                <a:hlinkClick r:id="rId3"/>
              </a:rPr>
              <a:t>http://www.theatlantic.com/features/archive/2014/05/the-case-for-reparations/361631/</a:t>
            </a:r>
            <a:r>
              <a:rPr lang="en-US" sz="1000" dirty="0">
                <a:solidFill>
                  <a:schemeClr val="accent4"/>
                </a:solidFill>
                <a:latin typeface="Helvetica"/>
                <a:cs typeface="Helvetica"/>
              </a:rPr>
              <a:t>, </a:t>
            </a:r>
            <a:r>
              <a:rPr lang="en-US" sz="1000" dirty="0">
                <a:solidFill>
                  <a:schemeClr val="accent4"/>
                </a:solidFill>
                <a:latin typeface="Helvetica"/>
                <a:cs typeface="Helvetica"/>
                <a:hlinkClick r:id="rId4"/>
              </a:rPr>
              <a:t>http://www.theatlantic.com/business/archive/2014/10/the-racist-housing-policies-that-built-ferguson/381595/</a:t>
            </a:r>
            <a:r>
              <a:rPr lang="en-US" sz="1000" dirty="0">
                <a:solidFill>
                  <a:schemeClr val="accent4"/>
                </a:solidFill>
                <a:latin typeface="Helvetica"/>
                <a:cs typeface="Helvetica"/>
              </a:rPr>
              <a:t> racial wealth gap historical timeline:</a:t>
            </a:r>
            <a:r>
              <a:rPr lang="en-US" sz="1000" dirty="0"/>
              <a:t> </a:t>
            </a:r>
            <a:r>
              <a:rPr lang="en-US" sz="1000" dirty="0">
                <a:solidFill>
                  <a:schemeClr val="accent4"/>
                </a:solidFill>
                <a:latin typeface="Helvetica"/>
                <a:cs typeface="Helvetica"/>
                <a:hlinkClick r:id="rId5"/>
              </a:rPr>
              <a:t>http://www.tiki-toki.com/timeline/embed/184899/9116693987/#vars!date=1951-11-09_05:55:48</a:t>
            </a:r>
            <a:r>
              <a:rPr lang="en-US" sz="1000" dirty="0">
                <a:solidFill>
                  <a:schemeClr val="accent4"/>
                </a:solidFill>
                <a:latin typeface="Helvetica"/>
                <a:cs typeface="Helvetica"/>
              </a:rPr>
              <a:t>! </a:t>
            </a:r>
          </a:p>
        </p:txBody>
      </p:sp>
    </p:spTree>
    <p:extLst>
      <p:ext uri="{BB962C8B-B14F-4D97-AF65-F5344CB8AC3E}">
        <p14:creationId xmlns:p14="http://schemas.microsoft.com/office/powerpoint/2010/main" val="2243452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15"/>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457200" y="1189038"/>
            <a:ext cx="8229600" cy="4525963"/>
          </a:xfrm>
        </p:spPr>
        <p:txBody>
          <a:bodyPr>
            <a:normAutofit lnSpcReduction="10000"/>
          </a:bodyPr>
          <a:lstStyle/>
          <a:p>
            <a:pPr marL="0" indent="0">
              <a:lnSpc>
                <a:spcPct val="110000"/>
              </a:lnSpc>
              <a:spcBef>
                <a:spcPts val="0"/>
              </a:spcBef>
              <a:spcAft>
                <a:spcPts val="600"/>
              </a:spcAft>
              <a:buNone/>
            </a:pPr>
            <a:r>
              <a:rPr lang="en-US" dirty="0"/>
              <a:t>6</a:t>
            </a:r>
            <a:r>
              <a:rPr lang="en-US" dirty="0" smtClean="0"/>
              <a:t>. What percentage of Black workers weren’t included in the original Social Security Act created by Franklin D. Roosevelt?</a:t>
            </a:r>
          </a:p>
          <a:p>
            <a:pPr marL="0" indent="0">
              <a:lnSpc>
                <a:spcPct val="110000"/>
              </a:lnSpc>
              <a:spcBef>
                <a:spcPts val="0"/>
              </a:spcBef>
              <a:spcAft>
                <a:spcPts val="600"/>
              </a:spcAft>
              <a:buNone/>
            </a:pPr>
            <a:r>
              <a:rPr lang="en-US" dirty="0"/>
              <a:t>	</a:t>
            </a:r>
            <a:r>
              <a:rPr lang="en-US" dirty="0" smtClean="0"/>
              <a:t>A. 65 percent</a:t>
            </a:r>
          </a:p>
          <a:p>
            <a:pPr marL="0" indent="0">
              <a:lnSpc>
                <a:spcPct val="110000"/>
              </a:lnSpc>
              <a:spcBef>
                <a:spcPts val="0"/>
              </a:spcBef>
              <a:spcAft>
                <a:spcPts val="600"/>
              </a:spcAft>
              <a:buNone/>
            </a:pPr>
            <a:r>
              <a:rPr lang="en-US" dirty="0"/>
              <a:t>	</a:t>
            </a:r>
            <a:r>
              <a:rPr lang="en-US" dirty="0" smtClean="0"/>
              <a:t>B. 50 percent</a:t>
            </a:r>
          </a:p>
          <a:p>
            <a:pPr marL="0" indent="0">
              <a:lnSpc>
                <a:spcPct val="110000"/>
              </a:lnSpc>
              <a:spcBef>
                <a:spcPts val="0"/>
              </a:spcBef>
              <a:spcAft>
                <a:spcPts val="600"/>
              </a:spcAft>
              <a:buNone/>
            </a:pPr>
            <a:r>
              <a:rPr lang="en-US" dirty="0"/>
              <a:t>	</a:t>
            </a:r>
            <a:r>
              <a:rPr lang="en-US" dirty="0" smtClean="0"/>
              <a:t>C. 25 percent</a:t>
            </a:r>
          </a:p>
          <a:p>
            <a:pPr marL="0" indent="0">
              <a:lnSpc>
                <a:spcPct val="110000"/>
              </a:lnSpc>
              <a:spcBef>
                <a:spcPts val="0"/>
              </a:spcBef>
              <a:spcAft>
                <a:spcPts val="600"/>
              </a:spcAft>
              <a:buNone/>
            </a:pPr>
            <a:r>
              <a:rPr lang="en-US" dirty="0"/>
              <a:t>	</a:t>
            </a:r>
            <a:r>
              <a:rPr lang="en-US" dirty="0" smtClean="0"/>
              <a:t>D. 80 percent</a:t>
            </a:r>
            <a:endParaRPr lang="en-US" dirty="0"/>
          </a:p>
        </p:txBody>
      </p:sp>
    </p:spTree>
    <p:extLst>
      <p:ext uri="{BB962C8B-B14F-4D97-AF65-F5344CB8AC3E}">
        <p14:creationId xmlns:p14="http://schemas.microsoft.com/office/powerpoint/2010/main" val="3234613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457200" y="1393723"/>
            <a:ext cx="8229600" cy="2912806"/>
          </a:xfrm>
        </p:spPr>
        <p:txBody>
          <a:bodyPr/>
          <a:lstStyle/>
          <a:p>
            <a:pPr marL="0" indent="0">
              <a:buNone/>
            </a:pPr>
            <a:r>
              <a:rPr lang="en-US" sz="3600" dirty="0"/>
              <a:t>6</a:t>
            </a:r>
            <a:r>
              <a:rPr lang="en-US" sz="3600" dirty="0" smtClean="0"/>
              <a:t>. What </a:t>
            </a:r>
            <a:r>
              <a:rPr lang="en-US" sz="3600" dirty="0"/>
              <a:t>percentage of Black workers weren’t included in the original Social Security Act created by FDR?</a:t>
            </a:r>
          </a:p>
          <a:p>
            <a:pPr marL="0" indent="0">
              <a:buNone/>
            </a:pPr>
            <a:r>
              <a:rPr lang="en-US" sz="3600" dirty="0" smtClean="0"/>
              <a:t>	</a:t>
            </a:r>
            <a:r>
              <a:rPr lang="en-US" sz="3600" dirty="0"/>
              <a:t>A. </a:t>
            </a:r>
            <a:r>
              <a:rPr lang="en-US" sz="3600" b="1" dirty="0"/>
              <a:t>65 percent</a:t>
            </a:r>
          </a:p>
          <a:p>
            <a:pPr marL="0" indent="0">
              <a:buNone/>
            </a:pPr>
            <a:endParaRPr lang="en-US" dirty="0"/>
          </a:p>
        </p:txBody>
      </p:sp>
      <p:sp>
        <p:nvSpPr>
          <p:cNvPr id="4" name="TextBox 3"/>
          <p:cNvSpPr txBox="1"/>
          <p:nvPr/>
        </p:nvSpPr>
        <p:spPr>
          <a:xfrm>
            <a:off x="370936" y="6340414"/>
            <a:ext cx="8160589" cy="461665"/>
          </a:xfrm>
          <a:prstGeom prst="rect">
            <a:avLst/>
          </a:prstGeom>
          <a:noFill/>
        </p:spPr>
        <p:txBody>
          <a:bodyPr wrap="square" rtlCol="0">
            <a:spAutoFit/>
          </a:bodyPr>
          <a:lstStyle/>
          <a:p>
            <a:r>
              <a:rPr lang="en-US" sz="1200" dirty="0" smtClean="0">
                <a:solidFill>
                  <a:schemeClr val="accent4"/>
                </a:solidFill>
                <a:latin typeface="Helvetica"/>
                <a:cs typeface="Helvetica"/>
              </a:rPr>
              <a:t>Resource</a:t>
            </a:r>
            <a:r>
              <a:rPr lang="en-US" sz="1200" dirty="0">
                <a:solidFill>
                  <a:schemeClr val="accent4"/>
                </a:solidFill>
                <a:latin typeface="Helvetica"/>
                <a:cs typeface="Helvetica"/>
              </a:rPr>
              <a:t>: </a:t>
            </a:r>
            <a:r>
              <a:rPr lang="en-US" sz="1200" dirty="0">
                <a:solidFill>
                  <a:schemeClr val="accent4"/>
                </a:solidFill>
                <a:latin typeface="Helvetica"/>
                <a:cs typeface="Helvetica"/>
                <a:hlinkClick r:id="rId3"/>
              </a:rPr>
              <a:t>http://www.washingtonpost.com/blogs/wonkblog/wp/2013/06/03/a-second-look-at-social-securitys-racist-origins/</a:t>
            </a:r>
            <a:r>
              <a:rPr lang="en-US" sz="1200" dirty="0" smtClean="0"/>
              <a:t> </a:t>
            </a:r>
            <a:endParaRPr lang="en-US" sz="1200" dirty="0"/>
          </a:p>
        </p:txBody>
      </p:sp>
    </p:spTree>
    <p:extLst>
      <p:ext uri="{BB962C8B-B14F-4D97-AF65-F5344CB8AC3E}">
        <p14:creationId xmlns:p14="http://schemas.microsoft.com/office/powerpoint/2010/main" val="52042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215660" y="1143000"/>
            <a:ext cx="8721306" cy="4629479"/>
          </a:xfrm>
        </p:spPr>
        <p:txBody>
          <a:bodyPr>
            <a:noAutofit/>
          </a:bodyPr>
          <a:lstStyle/>
          <a:p>
            <a:pPr marL="0" indent="0">
              <a:buNone/>
            </a:pPr>
            <a:r>
              <a:rPr lang="en-US" sz="2600" dirty="0" smtClean="0">
                <a:solidFill>
                  <a:srgbClr val="58585B"/>
                </a:solidFill>
              </a:rPr>
              <a:t>7. </a:t>
            </a:r>
            <a:r>
              <a:rPr lang="en-US" sz="2600" b="1" dirty="0" smtClean="0">
                <a:solidFill>
                  <a:srgbClr val="58585B"/>
                </a:solidFill>
              </a:rPr>
              <a:t>What is redlining?</a:t>
            </a:r>
          </a:p>
          <a:p>
            <a:pPr marL="738188" indent="-398463">
              <a:buFont typeface="+mj-lt"/>
              <a:buAutoNum type="alphaUcPeriod"/>
            </a:pPr>
            <a:r>
              <a:rPr lang="en-US" sz="2600" dirty="0" smtClean="0">
                <a:solidFill>
                  <a:srgbClr val="58585B"/>
                </a:solidFill>
              </a:rPr>
              <a:t>A practice that denies or charges premium prices for mortgages and other services in certain neighborhoods, specifically those of color.</a:t>
            </a:r>
          </a:p>
          <a:p>
            <a:pPr marL="738188" indent="-398463">
              <a:buFont typeface="+mj-lt"/>
              <a:buAutoNum type="alphaUcPeriod"/>
            </a:pPr>
            <a:r>
              <a:rPr lang="en-US" sz="2600" dirty="0" smtClean="0">
                <a:solidFill>
                  <a:srgbClr val="58585B"/>
                </a:solidFill>
              </a:rPr>
              <a:t>A federal tax program that only helps upper middle income Americans buy a home.</a:t>
            </a:r>
          </a:p>
          <a:p>
            <a:pPr marL="738188" indent="-398463">
              <a:buFont typeface="+mj-lt"/>
              <a:buAutoNum type="alphaUcPeriod"/>
            </a:pPr>
            <a:r>
              <a:rPr lang="en-US" sz="2600" dirty="0" smtClean="0">
                <a:solidFill>
                  <a:srgbClr val="58585B"/>
                </a:solidFill>
              </a:rPr>
              <a:t>A secret agreement between realtors and White homeowners that prohibited the purchase of property by Blacks. </a:t>
            </a:r>
          </a:p>
          <a:p>
            <a:pPr marL="738188" indent="-398463">
              <a:buFont typeface="+mj-lt"/>
              <a:buAutoNum type="alphaUcPeriod"/>
            </a:pPr>
            <a:r>
              <a:rPr lang="en-US" sz="2600" dirty="0" smtClean="0">
                <a:solidFill>
                  <a:srgbClr val="58585B"/>
                </a:solidFill>
              </a:rPr>
              <a:t>White individuals</a:t>
            </a:r>
            <a:r>
              <a:rPr lang="en-US" sz="2600" dirty="0">
                <a:solidFill>
                  <a:srgbClr val="58585B"/>
                </a:solidFill>
              </a:rPr>
              <a:t> </a:t>
            </a:r>
            <a:r>
              <a:rPr lang="en-US" sz="2600" dirty="0" smtClean="0">
                <a:solidFill>
                  <a:srgbClr val="58585B"/>
                </a:solidFill>
              </a:rPr>
              <a:t>driving people of color away from living in primarily White neighborhoods.</a:t>
            </a:r>
            <a:endParaRPr lang="en-US" sz="2600" dirty="0">
              <a:solidFill>
                <a:srgbClr val="58585B"/>
              </a:solidFill>
            </a:endParaRPr>
          </a:p>
        </p:txBody>
      </p:sp>
    </p:spTree>
    <p:extLst>
      <p:ext uri="{BB962C8B-B14F-4D97-AF65-F5344CB8AC3E}">
        <p14:creationId xmlns:p14="http://schemas.microsoft.com/office/powerpoint/2010/main" val="3587142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915"/>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422694" y="1153959"/>
            <a:ext cx="8341743" cy="4525963"/>
          </a:xfrm>
        </p:spPr>
        <p:txBody>
          <a:bodyPr>
            <a:noAutofit/>
          </a:bodyPr>
          <a:lstStyle/>
          <a:p>
            <a:pPr marL="0" indent="0">
              <a:spcBef>
                <a:spcPts val="0"/>
              </a:spcBef>
              <a:spcAft>
                <a:spcPts val="600"/>
              </a:spcAft>
              <a:buNone/>
            </a:pPr>
            <a:r>
              <a:rPr lang="en-US" sz="3000" dirty="0">
                <a:solidFill>
                  <a:srgbClr val="58585B"/>
                </a:solidFill>
              </a:rPr>
              <a:t>7</a:t>
            </a:r>
            <a:r>
              <a:rPr lang="en-US" sz="3000" dirty="0" smtClean="0">
                <a:solidFill>
                  <a:srgbClr val="58585B"/>
                </a:solidFill>
              </a:rPr>
              <a:t>. What </a:t>
            </a:r>
            <a:r>
              <a:rPr lang="en-US" sz="3000" dirty="0">
                <a:solidFill>
                  <a:srgbClr val="58585B"/>
                </a:solidFill>
              </a:rPr>
              <a:t>is redlining?</a:t>
            </a:r>
          </a:p>
          <a:p>
            <a:pPr marL="1031875" indent="-574675">
              <a:spcBef>
                <a:spcPts val="0"/>
              </a:spcBef>
              <a:spcAft>
                <a:spcPts val="1200"/>
              </a:spcAft>
              <a:buFont typeface="+mj-lt"/>
              <a:buAutoNum type="alphaUcPeriod"/>
            </a:pPr>
            <a:r>
              <a:rPr lang="en-US" sz="3000" b="1" dirty="0" smtClean="0">
                <a:solidFill>
                  <a:srgbClr val="58585B"/>
                </a:solidFill>
              </a:rPr>
              <a:t>A </a:t>
            </a:r>
            <a:r>
              <a:rPr lang="en-US" sz="3000" b="1" dirty="0">
                <a:solidFill>
                  <a:srgbClr val="58585B"/>
                </a:solidFill>
              </a:rPr>
              <a:t>practice that denies or charges premium prices for mortgages and other services in certain neighborhoods, specifically those of color</a:t>
            </a:r>
            <a:r>
              <a:rPr lang="en-US" sz="3000" b="1" dirty="0" smtClean="0">
                <a:solidFill>
                  <a:srgbClr val="58585B"/>
                </a:solidFill>
              </a:rPr>
              <a:t>.</a:t>
            </a:r>
          </a:p>
          <a:p>
            <a:pPr marL="0" indent="0">
              <a:spcBef>
                <a:spcPts val="0"/>
              </a:spcBef>
              <a:spcAft>
                <a:spcPts val="600"/>
              </a:spcAft>
              <a:buNone/>
            </a:pPr>
            <a:r>
              <a:rPr lang="en-US" sz="3000" dirty="0" smtClean="0">
                <a:solidFill>
                  <a:srgbClr val="58585B"/>
                </a:solidFill>
              </a:rPr>
              <a:t>Both private banks AND the federal government practiced this discriminatory method.</a:t>
            </a:r>
            <a:endParaRPr lang="en-US" sz="3000" dirty="0">
              <a:solidFill>
                <a:srgbClr val="58585B"/>
              </a:solidFill>
            </a:endParaRPr>
          </a:p>
        </p:txBody>
      </p:sp>
      <p:sp>
        <p:nvSpPr>
          <p:cNvPr id="4" name="TextBox 3"/>
          <p:cNvSpPr txBox="1"/>
          <p:nvPr/>
        </p:nvSpPr>
        <p:spPr>
          <a:xfrm>
            <a:off x="103517" y="6366079"/>
            <a:ext cx="8980098" cy="430887"/>
          </a:xfrm>
          <a:prstGeom prst="rect">
            <a:avLst/>
          </a:prstGeom>
          <a:noFill/>
        </p:spPr>
        <p:txBody>
          <a:bodyPr wrap="square" rtlCol="0">
            <a:spAutoFit/>
          </a:bodyPr>
          <a:lstStyle/>
          <a:p>
            <a:r>
              <a:rPr lang="en-US" sz="1100" dirty="0" smtClean="0">
                <a:solidFill>
                  <a:schemeClr val="accent4"/>
                </a:solidFill>
                <a:latin typeface="Helvetica"/>
                <a:cs typeface="Helvetica"/>
              </a:rPr>
              <a:t>Resources to learn more!</a:t>
            </a:r>
            <a:r>
              <a:rPr lang="en-US" sz="1100" dirty="0" smtClean="0"/>
              <a:t> </a:t>
            </a:r>
            <a:r>
              <a:rPr lang="en-US" sz="1100" dirty="0">
                <a:solidFill>
                  <a:schemeClr val="accent4"/>
                </a:solidFill>
                <a:latin typeface="Helvetica"/>
                <a:cs typeface="Helvetica"/>
                <a:hlinkClick r:id="rId3"/>
              </a:rPr>
              <a:t>http://www.encyclopedia.chicagohistory.org/pages/1050.html</a:t>
            </a:r>
            <a:r>
              <a:rPr lang="en-US" sz="1100" dirty="0">
                <a:solidFill>
                  <a:schemeClr val="accent4"/>
                </a:solidFill>
                <a:latin typeface="Helvetica"/>
                <a:cs typeface="Helvetica"/>
              </a:rPr>
              <a:t>; </a:t>
            </a:r>
            <a:r>
              <a:rPr lang="en-US" sz="1100" dirty="0">
                <a:solidFill>
                  <a:schemeClr val="accent4"/>
                </a:solidFill>
                <a:latin typeface="Helvetica"/>
                <a:cs typeface="Helvetica"/>
                <a:hlinkClick r:id="rId4"/>
              </a:rPr>
              <a:t>http://www.washingtonpost.com/blogs/wonkblog/wp/2015/05/28/evidence-that-banks-still-deny-black-borrowers-just-as-they-did-50-years-ago/</a:t>
            </a:r>
            <a:r>
              <a:rPr lang="en-US" sz="1100" dirty="0">
                <a:solidFill>
                  <a:schemeClr val="accent4"/>
                </a:solidFill>
                <a:latin typeface="Helvetica"/>
                <a:cs typeface="Helvetica"/>
              </a:rPr>
              <a:t> </a:t>
            </a:r>
            <a:endParaRPr lang="en-US" sz="1100" dirty="0"/>
          </a:p>
        </p:txBody>
      </p:sp>
    </p:spTree>
    <p:extLst>
      <p:ext uri="{BB962C8B-B14F-4D97-AF65-F5344CB8AC3E}">
        <p14:creationId xmlns:p14="http://schemas.microsoft.com/office/powerpoint/2010/main" val="2235849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14"/>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457200" y="1305232"/>
            <a:ext cx="8229600" cy="4525963"/>
          </a:xfrm>
        </p:spPr>
        <p:txBody>
          <a:bodyPr>
            <a:normAutofit/>
          </a:bodyPr>
          <a:lstStyle/>
          <a:p>
            <a:pPr marL="0" indent="0">
              <a:spcBef>
                <a:spcPts val="0"/>
              </a:spcBef>
              <a:spcAft>
                <a:spcPts val="600"/>
              </a:spcAft>
              <a:buNone/>
            </a:pPr>
            <a:r>
              <a:rPr lang="en-US" sz="3400" dirty="0"/>
              <a:t>8</a:t>
            </a:r>
            <a:r>
              <a:rPr lang="en-US" sz="3400" dirty="0" smtClean="0"/>
              <a:t>. </a:t>
            </a:r>
            <a:r>
              <a:rPr lang="en-US" sz="3400" b="1" dirty="0" smtClean="0"/>
              <a:t>How can we begin to close the racial 	wealth gap?</a:t>
            </a:r>
          </a:p>
          <a:p>
            <a:pPr marL="0" indent="0">
              <a:spcBef>
                <a:spcPts val="0"/>
              </a:spcBef>
              <a:spcAft>
                <a:spcPts val="600"/>
              </a:spcAft>
              <a:buNone/>
            </a:pPr>
            <a:r>
              <a:rPr lang="en-US" sz="3400" dirty="0"/>
              <a:t>	</a:t>
            </a:r>
            <a:r>
              <a:rPr lang="en-US" sz="3400" dirty="0" smtClean="0"/>
              <a:t>A. Equalizing homeownership rates.</a:t>
            </a:r>
          </a:p>
          <a:p>
            <a:pPr marL="0" indent="0">
              <a:spcBef>
                <a:spcPts val="0"/>
              </a:spcBef>
              <a:spcAft>
                <a:spcPts val="600"/>
              </a:spcAft>
              <a:buNone/>
            </a:pPr>
            <a:r>
              <a:rPr lang="en-US" sz="3400" dirty="0"/>
              <a:t>	</a:t>
            </a:r>
            <a:r>
              <a:rPr lang="en-US" sz="3400" dirty="0" smtClean="0"/>
              <a:t>B. Fair tax policies.</a:t>
            </a:r>
          </a:p>
          <a:p>
            <a:pPr marL="0" indent="0">
              <a:spcBef>
                <a:spcPts val="0"/>
              </a:spcBef>
              <a:spcAft>
                <a:spcPts val="600"/>
              </a:spcAft>
              <a:buNone/>
            </a:pPr>
            <a:r>
              <a:rPr lang="en-US" sz="3400" dirty="0"/>
              <a:t>	</a:t>
            </a:r>
            <a:r>
              <a:rPr lang="en-US" sz="3400" dirty="0" smtClean="0"/>
              <a:t>C. We can’t close it.</a:t>
            </a:r>
          </a:p>
          <a:p>
            <a:pPr marL="0" indent="0">
              <a:spcBef>
                <a:spcPts val="0"/>
              </a:spcBef>
              <a:spcAft>
                <a:spcPts val="600"/>
              </a:spcAft>
              <a:buNone/>
            </a:pPr>
            <a:r>
              <a:rPr lang="en-US" sz="3400" dirty="0"/>
              <a:t>	</a:t>
            </a:r>
            <a:r>
              <a:rPr lang="en-US" sz="3400" dirty="0" smtClean="0"/>
              <a:t>D. A &amp; B.</a:t>
            </a:r>
            <a:endParaRPr lang="en-US" sz="3400" dirty="0"/>
          </a:p>
        </p:txBody>
      </p:sp>
    </p:spTree>
    <p:extLst>
      <p:ext uri="{BB962C8B-B14F-4D97-AF65-F5344CB8AC3E}">
        <p14:creationId xmlns:p14="http://schemas.microsoft.com/office/powerpoint/2010/main" val="1063747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norm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Racial Wealth Gap Quiz</a:t>
            </a:r>
          </a:p>
        </p:txBody>
      </p:sp>
      <p:sp>
        <p:nvSpPr>
          <p:cNvPr id="3" name="Content Placeholder 2"/>
          <p:cNvSpPr>
            <a:spLocks noGrp="1"/>
          </p:cNvSpPr>
          <p:nvPr>
            <p:ph idx="1"/>
          </p:nvPr>
        </p:nvSpPr>
        <p:spPr>
          <a:xfrm>
            <a:off x="457200" y="1159541"/>
            <a:ext cx="8229600" cy="4525963"/>
          </a:xfrm>
        </p:spPr>
        <p:txBody>
          <a:bodyPr>
            <a:normAutofit fontScale="85000" lnSpcReduction="20000"/>
          </a:bodyPr>
          <a:lstStyle/>
          <a:p>
            <a:pPr marL="0" indent="0">
              <a:lnSpc>
                <a:spcPct val="120000"/>
              </a:lnSpc>
              <a:spcBef>
                <a:spcPts val="0"/>
              </a:spcBef>
              <a:spcAft>
                <a:spcPts val="600"/>
              </a:spcAft>
              <a:buNone/>
            </a:pPr>
            <a:r>
              <a:rPr lang="en-US" sz="3500" dirty="0"/>
              <a:t>8</a:t>
            </a:r>
            <a:r>
              <a:rPr lang="en-US" sz="3500" dirty="0" smtClean="0"/>
              <a:t>. How </a:t>
            </a:r>
            <a:r>
              <a:rPr lang="en-US" sz="3500" dirty="0"/>
              <a:t>can we begin to close the racial wealth </a:t>
            </a:r>
            <a:r>
              <a:rPr lang="en-US" sz="3500" dirty="0" smtClean="0"/>
              <a:t>	gap?</a:t>
            </a:r>
          </a:p>
          <a:p>
            <a:pPr marL="0" indent="0">
              <a:lnSpc>
                <a:spcPct val="120000"/>
              </a:lnSpc>
              <a:spcBef>
                <a:spcPts val="0"/>
              </a:spcBef>
              <a:spcAft>
                <a:spcPts val="1200"/>
              </a:spcAft>
              <a:buNone/>
            </a:pPr>
            <a:r>
              <a:rPr lang="en-US" sz="3500" dirty="0" smtClean="0"/>
              <a:t>	D</a:t>
            </a:r>
            <a:r>
              <a:rPr lang="en-US" sz="3500" dirty="0"/>
              <a:t>. </a:t>
            </a:r>
            <a:r>
              <a:rPr lang="en-US" sz="3500" b="1" dirty="0"/>
              <a:t>A &amp; </a:t>
            </a:r>
            <a:r>
              <a:rPr lang="en-US" sz="3500" b="1" dirty="0" smtClean="0"/>
              <a:t>B!</a:t>
            </a:r>
            <a:endParaRPr lang="en-US" dirty="0" smtClean="0"/>
          </a:p>
          <a:p>
            <a:pPr marL="0" indent="0">
              <a:lnSpc>
                <a:spcPct val="120000"/>
              </a:lnSpc>
              <a:spcBef>
                <a:spcPts val="0"/>
              </a:spcBef>
              <a:spcAft>
                <a:spcPts val="1200"/>
              </a:spcAft>
              <a:buNone/>
            </a:pPr>
            <a:r>
              <a:rPr lang="en-US" sz="3500" dirty="0" smtClean="0"/>
              <a:t>It will take intentional public policies- both within the housing and tax spheres- to be able to begin </a:t>
            </a:r>
            <a:r>
              <a:rPr lang="en-US" sz="3500" dirty="0"/>
              <a:t>decreasing the gap</a:t>
            </a:r>
            <a:r>
              <a:rPr lang="en-US" sz="3500" dirty="0" smtClean="0"/>
              <a:t>.</a:t>
            </a:r>
            <a:endParaRPr lang="en-US" dirty="0"/>
          </a:p>
          <a:p>
            <a:pPr marL="0" indent="0">
              <a:lnSpc>
                <a:spcPct val="120000"/>
              </a:lnSpc>
              <a:spcBef>
                <a:spcPts val="0"/>
              </a:spcBef>
              <a:spcAft>
                <a:spcPts val="600"/>
              </a:spcAft>
              <a:buNone/>
            </a:pPr>
            <a:r>
              <a:rPr lang="en-US" sz="3500" i="1" dirty="0" smtClean="0"/>
              <a:t>But it can happen. Luckily we have you to help make it happen!</a:t>
            </a:r>
          </a:p>
          <a:p>
            <a:pPr marL="0" indent="0">
              <a:buNone/>
            </a:pPr>
            <a:endParaRPr lang="en-US" dirty="0"/>
          </a:p>
        </p:txBody>
      </p:sp>
      <p:sp>
        <p:nvSpPr>
          <p:cNvPr id="4" name="TextBox 3"/>
          <p:cNvSpPr txBox="1"/>
          <p:nvPr/>
        </p:nvSpPr>
        <p:spPr>
          <a:xfrm>
            <a:off x="457198" y="6314536"/>
            <a:ext cx="7901797" cy="646331"/>
          </a:xfrm>
          <a:prstGeom prst="rect">
            <a:avLst/>
          </a:prstGeom>
          <a:noFill/>
        </p:spPr>
        <p:txBody>
          <a:bodyPr wrap="square" rtlCol="0">
            <a:spAutoFit/>
          </a:bodyPr>
          <a:lstStyle/>
          <a:p>
            <a:r>
              <a:rPr lang="en-US" sz="1200" dirty="0">
                <a:solidFill>
                  <a:srgbClr val="58585B"/>
                </a:solidFill>
                <a:latin typeface="Helvetica"/>
                <a:cs typeface="Helvetica"/>
              </a:rPr>
              <a:t>Source:</a:t>
            </a:r>
            <a:r>
              <a:rPr lang="en-US" dirty="0"/>
              <a:t> </a:t>
            </a:r>
            <a:r>
              <a:rPr lang="en-US" sz="1200" dirty="0">
                <a:solidFill>
                  <a:schemeClr val="accent4"/>
                </a:solidFill>
                <a:latin typeface="Helvetica"/>
                <a:cs typeface="Helvetica"/>
                <a:hlinkClick r:id="rId2"/>
              </a:rPr>
              <a:t>http://www.newrepublic.com/article/118425/closing-racial-wealth-gap</a:t>
            </a:r>
            <a:r>
              <a:rPr lang="en-US" sz="1200" dirty="0">
                <a:solidFill>
                  <a:schemeClr val="accent4"/>
                </a:solidFill>
                <a:latin typeface="Helvetica"/>
                <a:cs typeface="Helvetica"/>
              </a:rPr>
              <a:t> </a:t>
            </a:r>
          </a:p>
          <a:p>
            <a:endParaRPr lang="en-US" dirty="0"/>
          </a:p>
        </p:txBody>
      </p:sp>
    </p:spTree>
    <p:extLst>
      <p:ext uri="{BB962C8B-B14F-4D97-AF65-F5344CB8AC3E}">
        <p14:creationId xmlns:p14="http://schemas.microsoft.com/office/powerpoint/2010/main" val="1295451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735"/>
            <a:ext cx="8229600" cy="857570"/>
          </a:xfrm>
        </p:spPr>
        <p:txBody>
          <a:bodyPr>
            <a:normAutofit fontScale="90000"/>
          </a:bodyPr>
          <a:lstStyle/>
          <a:p>
            <a:r>
              <a:rPr lang="en-US" sz="4900" dirty="0" smtClean="0">
                <a:solidFill>
                  <a:srgbClr val="AF1F2C"/>
                </a:solidFill>
              </a:rPr>
              <a:t>Tax Inequity in the U.S</a:t>
            </a:r>
            <a:r>
              <a:rPr lang="en-US" sz="4900" dirty="0">
                <a:solidFill>
                  <a:srgbClr val="AF1F2C"/>
                </a:solidFill>
              </a:rPr>
              <a:t>. </a:t>
            </a:r>
            <a:r>
              <a:rPr lang="en-US" sz="4900" dirty="0" smtClean="0">
                <a:solidFill>
                  <a:srgbClr val="AF1F2C"/>
                </a:solidFill>
              </a:rPr>
              <a:t/>
            </a:r>
            <a:br>
              <a:rPr lang="en-US" sz="4900" dirty="0" smtClean="0">
                <a:solidFill>
                  <a:srgbClr val="AF1F2C"/>
                </a:solidFill>
              </a:rPr>
            </a:br>
            <a:r>
              <a:rPr lang="en-US" sz="2000" dirty="0" smtClean="0">
                <a:solidFill>
                  <a:srgbClr val="AF1F2C"/>
                </a:solidFill>
              </a:rPr>
              <a:t>An Unbalanced Tax System</a:t>
            </a:r>
            <a:endParaRPr lang="en-US" dirty="0">
              <a:solidFill>
                <a:srgbClr val="AF1F2C"/>
              </a:solidFill>
            </a:endParaRPr>
          </a:p>
        </p:txBody>
      </p:sp>
      <p:sp>
        <p:nvSpPr>
          <p:cNvPr id="5" name="TextBox 4"/>
          <p:cNvSpPr txBox="1"/>
          <p:nvPr/>
        </p:nvSpPr>
        <p:spPr>
          <a:xfrm>
            <a:off x="159656" y="1232071"/>
            <a:ext cx="3937889" cy="5139869"/>
          </a:xfrm>
          <a:prstGeom prst="rect">
            <a:avLst/>
          </a:prstGeom>
          <a:noFill/>
        </p:spPr>
        <p:txBody>
          <a:bodyPr wrap="square" rtlCol="0">
            <a:spAutoFit/>
          </a:bodyPr>
          <a:lstStyle/>
          <a:p>
            <a:pPr>
              <a:spcAft>
                <a:spcPts val="600"/>
              </a:spcAft>
            </a:pPr>
            <a:r>
              <a:rPr lang="en-US" sz="2400" b="1" dirty="0" smtClean="0">
                <a:solidFill>
                  <a:schemeClr val="accent3">
                    <a:lumMod val="50000"/>
                  </a:schemeClr>
                </a:solidFill>
                <a:latin typeface="Helvetica" panose="020B0604020202020204" pitchFamily="34" charset="0"/>
                <a:cs typeface="Helvetica" panose="020B0604020202020204" pitchFamily="34" charset="0"/>
              </a:rPr>
              <a:t>Tax Expenditures</a:t>
            </a:r>
            <a:r>
              <a:rPr lang="en-US" sz="2400" dirty="0" smtClean="0">
                <a:solidFill>
                  <a:schemeClr val="accent3">
                    <a:lumMod val="50000"/>
                  </a:schemeClr>
                </a:solidFill>
                <a:latin typeface="Helvetica" panose="020B0604020202020204" pitchFamily="34" charset="0"/>
                <a:cs typeface="Helvetica" panose="020B0604020202020204" pitchFamily="34" charset="0"/>
              </a:rPr>
              <a:t>: Spending in the Tax Code</a:t>
            </a:r>
          </a:p>
          <a:p>
            <a:pPr marL="342900" indent="-342900">
              <a:spcAft>
                <a:spcPts val="600"/>
              </a:spcAft>
              <a:buFont typeface="Arial" panose="020B0604020202020204" pitchFamily="34" charset="0"/>
              <a:buChar char="•"/>
            </a:pPr>
            <a:r>
              <a:rPr lang="en-US" sz="2400" dirty="0" smtClean="0">
                <a:solidFill>
                  <a:schemeClr val="accent3">
                    <a:lumMod val="50000"/>
                  </a:schemeClr>
                </a:solidFill>
                <a:latin typeface="Helvetica" panose="020B0604020202020204" pitchFamily="34" charset="0"/>
                <a:cs typeface="Helvetica" panose="020B0604020202020204" pitchFamily="34" charset="0"/>
              </a:rPr>
              <a:t>Expenditures consist </a:t>
            </a:r>
            <a:r>
              <a:rPr lang="en-US" sz="2400" dirty="0">
                <a:solidFill>
                  <a:schemeClr val="accent3">
                    <a:lumMod val="50000"/>
                  </a:schemeClr>
                </a:solidFill>
                <a:latin typeface="Helvetica" panose="020B0604020202020204" pitchFamily="34" charset="0"/>
                <a:cs typeface="Helvetica" panose="020B0604020202020204" pitchFamily="34" charset="0"/>
              </a:rPr>
              <a:t>of exclusions, deductions, preferential tax rates, and tax </a:t>
            </a:r>
            <a:r>
              <a:rPr lang="en-US" sz="2400" dirty="0" smtClean="0">
                <a:solidFill>
                  <a:schemeClr val="accent3">
                    <a:lumMod val="50000"/>
                  </a:schemeClr>
                </a:solidFill>
                <a:latin typeface="Helvetica" panose="020B0604020202020204" pitchFamily="34" charset="0"/>
                <a:cs typeface="Helvetica" panose="020B0604020202020204" pitchFamily="34" charset="0"/>
              </a:rPr>
              <a:t>credits.</a:t>
            </a:r>
          </a:p>
          <a:p>
            <a:pPr marL="342900" indent="-342900">
              <a:spcAft>
                <a:spcPts val="600"/>
              </a:spcAft>
              <a:buFont typeface="Arial" panose="020B0604020202020204" pitchFamily="34" charset="0"/>
              <a:buChar char="•"/>
            </a:pPr>
            <a:r>
              <a:rPr lang="en-US" sz="2400" dirty="0" smtClean="0">
                <a:solidFill>
                  <a:schemeClr val="accent3">
                    <a:lumMod val="50000"/>
                  </a:schemeClr>
                </a:solidFill>
                <a:latin typeface="Helvetica" panose="020B0604020202020204" pitchFamily="34" charset="0"/>
                <a:cs typeface="Helvetica" panose="020B0604020202020204" pitchFamily="34" charset="0"/>
              </a:rPr>
              <a:t>These reduce </a:t>
            </a:r>
            <a:r>
              <a:rPr lang="en-US" sz="2400" dirty="0">
                <a:solidFill>
                  <a:schemeClr val="accent3">
                    <a:lumMod val="50000"/>
                  </a:schemeClr>
                </a:solidFill>
                <a:latin typeface="Helvetica" panose="020B0604020202020204" pitchFamily="34" charset="0"/>
                <a:cs typeface="Helvetica" panose="020B0604020202020204" pitchFamily="34" charset="0"/>
              </a:rPr>
              <a:t>the amount of taxes a household owes.</a:t>
            </a:r>
          </a:p>
          <a:p>
            <a:pPr marL="342900" indent="-342900">
              <a:spcAft>
                <a:spcPts val="600"/>
              </a:spcAft>
              <a:buFont typeface="Arial" panose="020B0604020202020204" pitchFamily="34" charset="0"/>
              <a:buChar char="•"/>
            </a:pPr>
            <a:r>
              <a:rPr lang="en-US" sz="2400" dirty="0">
                <a:solidFill>
                  <a:schemeClr val="accent3">
                    <a:lumMod val="50000"/>
                  </a:schemeClr>
                </a:solidFill>
                <a:latin typeface="Helvetica" panose="020B0604020202020204" pitchFamily="34" charset="0"/>
                <a:cs typeface="Helvetica" panose="020B0604020202020204" pitchFamily="34" charset="0"/>
              </a:rPr>
              <a:t>Over half </a:t>
            </a:r>
            <a:r>
              <a:rPr lang="en-US" sz="2400" dirty="0" smtClean="0">
                <a:solidFill>
                  <a:schemeClr val="accent3">
                    <a:lumMod val="50000"/>
                  </a:schemeClr>
                </a:solidFill>
                <a:latin typeface="Helvetica" panose="020B0604020202020204" pitchFamily="34" charset="0"/>
                <a:cs typeface="Helvetica" panose="020B0604020202020204" pitchFamily="34" charset="0"/>
              </a:rPr>
              <a:t>of these benefits go </a:t>
            </a:r>
            <a:r>
              <a:rPr lang="en-US" sz="2400" dirty="0">
                <a:solidFill>
                  <a:schemeClr val="accent3">
                    <a:lumMod val="50000"/>
                  </a:schemeClr>
                </a:solidFill>
                <a:latin typeface="Helvetica" panose="020B0604020202020204" pitchFamily="34" charset="0"/>
                <a:cs typeface="Helvetica" panose="020B0604020202020204" pitchFamily="34" charset="0"/>
              </a:rPr>
              <a:t>to the richest 20 percent of Americans.</a:t>
            </a:r>
          </a:p>
          <a:p>
            <a:pPr marL="342900" indent="-342900">
              <a:buFont typeface="Arial" panose="020B0604020202020204" pitchFamily="34" charset="0"/>
              <a:buChar char="•"/>
            </a:pPr>
            <a:endParaRPr lang="en-US" sz="2000" dirty="0">
              <a:latin typeface="Helvetica" panose="020B0604020202020204" pitchFamily="34" charset="0"/>
              <a:cs typeface="Helvetica" panose="020B0604020202020204" pitchFamily="34" charset="0"/>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128" y="1441749"/>
            <a:ext cx="4782030" cy="45007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77371" y="6371940"/>
            <a:ext cx="7761514" cy="461665"/>
          </a:xfrm>
          <a:prstGeom prst="rect">
            <a:avLst/>
          </a:prstGeom>
          <a:noFill/>
        </p:spPr>
        <p:txBody>
          <a:bodyPr wrap="square" rtlCol="0">
            <a:spAutoFit/>
          </a:bodyPr>
          <a:lstStyle/>
          <a:p>
            <a:r>
              <a:rPr lang="en-US" sz="1200" dirty="0" smtClean="0">
                <a:solidFill>
                  <a:srgbClr val="58585B"/>
                </a:solidFill>
                <a:latin typeface="Helvetica"/>
                <a:cs typeface="Helvetica"/>
              </a:rPr>
              <a:t>Source:</a:t>
            </a:r>
            <a:r>
              <a:rPr lang="en-US" sz="1200" dirty="0" smtClean="0">
                <a:solidFill>
                  <a:schemeClr val="accent4"/>
                </a:solidFill>
                <a:latin typeface="Helvetica"/>
                <a:cs typeface="Helvetica"/>
              </a:rPr>
              <a:t> </a:t>
            </a:r>
            <a:r>
              <a:rPr lang="en-US" sz="1200" dirty="0">
                <a:solidFill>
                  <a:schemeClr val="accent4"/>
                </a:solidFill>
                <a:latin typeface="Helvetica"/>
                <a:cs typeface="Helvetica"/>
                <a:hlinkClick r:id="rId4"/>
              </a:rPr>
              <a:t>http://www.budget.senate.gov/democratic/public/index.cfm/fixing-a-broken-and-unfair-tax-system</a:t>
            </a:r>
            <a:r>
              <a:rPr lang="en-US" sz="1200" dirty="0">
                <a:solidFill>
                  <a:schemeClr val="accent4"/>
                </a:solidFill>
                <a:latin typeface="Helvetica"/>
                <a:cs typeface="Helvetica"/>
              </a:rPr>
              <a:t> </a:t>
            </a:r>
          </a:p>
          <a:p>
            <a:endParaRPr lang="en-US" sz="1200" dirty="0">
              <a:solidFill>
                <a:schemeClr val="accent4"/>
              </a:solidFill>
              <a:latin typeface="Helvetica"/>
              <a:cs typeface="Helvetica"/>
            </a:endParaRPr>
          </a:p>
        </p:txBody>
      </p:sp>
    </p:spTree>
    <p:extLst>
      <p:ext uri="{BB962C8B-B14F-4D97-AF65-F5344CB8AC3E}">
        <p14:creationId xmlns:p14="http://schemas.microsoft.com/office/powerpoint/2010/main" val="4083024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34"/>
            <a:ext cx="8229600" cy="984147"/>
          </a:xfrm>
        </p:spPr>
        <p:txBody>
          <a:bodyPr>
            <a:normAutofit fontScale="90000"/>
          </a:bodyPr>
          <a:lstStyle/>
          <a:p>
            <a:r>
              <a:rPr lang="en-US" sz="4900" dirty="0" smtClean="0">
                <a:solidFill>
                  <a:srgbClr val="AF1F2C"/>
                </a:solidFill>
              </a:rPr>
              <a:t>Tax Inequity in the U.S.</a:t>
            </a:r>
            <a:r>
              <a:rPr lang="en-US" dirty="0" smtClean="0">
                <a:solidFill>
                  <a:srgbClr val="AF1F2C"/>
                </a:solidFill>
              </a:rPr>
              <a:t/>
            </a:r>
            <a:br>
              <a:rPr lang="en-US" dirty="0" smtClean="0">
                <a:solidFill>
                  <a:srgbClr val="AF1F2C"/>
                </a:solidFill>
              </a:rPr>
            </a:br>
            <a:r>
              <a:rPr lang="en-US" sz="2000" dirty="0" smtClean="0">
                <a:solidFill>
                  <a:srgbClr val="AF1F2C"/>
                </a:solidFill>
              </a:rPr>
              <a:t>An Unbalanced Tax System</a:t>
            </a:r>
            <a:endParaRPr lang="en-US" dirty="0">
              <a:solidFill>
                <a:srgbClr val="AF1F2C"/>
              </a:solidFill>
            </a:endParaRPr>
          </a:p>
        </p:txBody>
      </p:sp>
      <p:sp>
        <p:nvSpPr>
          <p:cNvPr id="3" name="Content Placeholder 2"/>
          <p:cNvSpPr>
            <a:spLocks noGrp="1"/>
          </p:cNvSpPr>
          <p:nvPr>
            <p:ph idx="1"/>
          </p:nvPr>
        </p:nvSpPr>
        <p:spPr>
          <a:xfrm>
            <a:off x="6197601" y="1274618"/>
            <a:ext cx="2840306" cy="4738255"/>
          </a:xfrm>
        </p:spPr>
        <p:txBody>
          <a:bodyPr>
            <a:normAutofit fontScale="70000" lnSpcReduction="20000"/>
          </a:bodyPr>
          <a:lstStyle/>
          <a:p>
            <a:pPr marL="0" indent="0">
              <a:lnSpc>
                <a:spcPct val="120000"/>
              </a:lnSpc>
              <a:spcBef>
                <a:spcPts val="0"/>
              </a:spcBef>
              <a:spcAft>
                <a:spcPts val="600"/>
              </a:spcAft>
              <a:buNone/>
            </a:pPr>
            <a:r>
              <a:rPr lang="en-US" sz="3700" dirty="0">
                <a:solidFill>
                  <a:schemeClr val="accent3">
                    <a:lumMod val="50000"/>
                  </a:schemeClr>
                </a:solidFill>
              </a:rPr>
              <a:t>Tax credits, </a:t>
            </a:r>
            <a:r>
              <a:rPr lang="en-US" sz="3700" dirty="0" smtClean="0">
                <a:solidFill>
                  <a:schemeClr val="accent3">
                    <a:lumMod val="50000"/>
                  </a:schemeClr>
                </a:solidFill>
              </a:rPr>
              <a:t>particularly </a:t>
            </a:r>
            <a:r>
              <a:rPr lang="en-US" sz="3700" b="1" dirty="0">
                <a:solidFill>
                  <a:schemeClr val="accent3">
                    <a:lumMod val="50000"/>
                  </a:schemeClr>
                </a:solidFill>
              </a:rPr>
              <a:t>refundable tax </a:t>
            </a:r>
            <a:r>
              <a:rPr lang="en-US" sz="3700" b="1" dirty="0" smtClean="0">
                <a:solidFill>
                  <a:schemeClr val="accent3">
                    <a:lumMod val="50000"/>
                  </a:schemeClr>
                </a:solidFill>
              </a:rPr>
              <a:t>credits </a:t>
            </a:r>
            <a:r>
              <a:rPr lang="en-US" sz="3700" dirty="0" smtClean="0">
                <a:solidFill>
                  <a:schemeClr val="accent3">
                    <a:lumMod val="50000"/>
                  </a:schemeClr>
                </a:solidFill>
              </a:rPr>
              <a:t>(e.g. the EITC and CTC), are </a:t>
            </a:r>
            <a:r>
              <a:rPr lang="en-US" sz="3700" dirty="0">
                <a:solidFill>
                  <a:schemeClr val="accent3">
                    <a:lumMod val="50000"/>
                  </a:schemeClr>
                </a:solidFill>
              </a:rPr>
              <a:t>the only type of tax </a:t>
            </a:r>
            <a:r>
              <a:rPr lang="en-US" sz="3700" dirty="0" smtClean="0">
                <a:solidFill>
                  <a:schemeClr val="accent3">
                    <a:lumMod val="50000"/>
                  </a:schemeClr>
                </a:solidFill>
              </a:rPr>
              <a:t>expenditure that favors low-income taxpayers. </a:t>
            </a:r>
            <a:endParaRPr lang="en-US" sz="3700" dirty="0">
              <a:solidFill>
                <a:schemeClr val="accent3">
                  <a:lumMod val="50000"/>
                </a:schemeClr>
              </a:solidFill>
            </a:endParaRPr>
          </a:p>
          <a:p>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5273"/>
            <a:ext cx="6276893" cy="488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8188" y="6390235"/>
            <a:ext cx="6876535" cy="461665"/>
          </a:xfrm>
          <a:prstGeom prst="rect">
            <a:avLst/>
          </a:prstGeom>
          <a:noFill/>
        </p:spPr>
        <p:txBody>
          <a:bodyPr wrap="square" rtlCol="0">
            <a:spAutoFit/>
          </a:bodyPr>
          <a:lstStyle/>
          <a:p>
            <a:r>
              <a:rPr lang="en-US" sz="1200" dirty="0" smtClean="0">
                <a:solidFill>
                  <a:srgbClr val="58585B"/>
                </a:solidFill>
                <a:latin typeface="Helvetica"/>
                <a:cs typeface="Helvetica"/>
              </a:rPr>
              <a:t>Source:</a:t>
            </a:r>
            <a:r>
              <a:rPr lang="en-US" sz="1200" dirty="0" smtClean="0">
                <a:solidFill>
                  <a:schemeClr val="accent3">
                    <a:lumMod val="50000"/>
                  </a:schemeClr>
                </a:solidFill>
                <a:latin typeface="Helvetica"/>
                <a:cs typeface="Helvetica"/>
              </a:rPr>
              <a:t> </a:t>
            </a:r>
            <a:r>
              <a:rPr lang="en-US" sz="1200" dirty="0">
                <a:solidFill>
                  <a:schemeClr val="accent3">
                    <a:lumMod val="50000"/>
                  </a:schemeClr>
                </a:solidFill>
                <a:latin typeface="Helvetica"/>
                <a:cs typeface="Helvetica"/>
                <a:hlinkClick r:id="rId4"/>
              </a:rPr>
              <a:t>http://www.cbo.gov/sites/default/files/43768_DistributionTaxExpenditures.pdf</a:t>
            </a:r>
            <a:r>
              <a:rPr lang="en-US" sz="1200" dirty="0">
                <a:solidFill>
                  <a:schemeClr val="accent3">
                    <a:lumMod val="50000"/>
                  </a:schemeClr>
                </a:solidFill>
                <a:latin typeface="Helvetica"/>
                <a:cs typeface="Helvetica"/>
              </a:rPr>
              <a:t> </a:t>
            </a:r>
          </a:p>
          <a:p>
            <a:endParaRPr lang="en-US" sz="1200" dirty="0">
              <a:solidFill>
                <a:schemeClr val="accent3">
                  <a:lumMod val="50000"/>
                </a:schemeClr>
              </a:solidFill>
              <a:latin typeface="Helvetica"/>
              <a:cs typeface="Helvetica"/>
            </a:endParaRPr>
          </a:p>
        </p:txBody>
      </p:sp>
    </p:spTree>
    <p:extLst>
      <p:ext uri="{BB962C8B-B14F-4D97-AF65-F5344CB8AC3E}">
        <p14:creationId xmlns:p14="http://schemas.microsoft.com/office/powerpoint/2010/main" val="391974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00997"/>
            <a:ext cx="8229600" cy="1319151"/>
          </a:xfrm>
        </p:spPr>
        <p:txBody>
          <a:bodyPr>
            <a:normAutofit fontScale="90000"/>
          </a:bodyPr>
          <a:lstStyle/>
          <a:p>
            <a:pPr lvl="0">
              <a:spcBef>
                <a:spcPct val="20000"/>
              </a:spcBef>
            </a:pPr>
            <a:r>
              <a:rPr lang="en-US" sz="4900" dirty="0" smtClean="0">
                <a:solidFill>
                  <a:srgbClr val="AF1F2C"/>
                </a:solidFill>
              </a:rPr>
              <a:t>Poverty in the U.S</a:t>
            </a:r>
            <a:r>
              <a:rPr lang="en-US" dirty="0" smtClean="0">
                <a:solidFill>
                  <a:srgbClr val="AF1F2C"/>
                </a:solidFill>
              </a:rPr>
              <a:t>.</a:t>
            </a:r>
            <a:br>
              <a:rPr lang="en-US" dirty="0" smtClean="0">
                <a:solidFill>
                  <a:srgbClr val="AF1F2C"/>
                </a:solidFill>
              </a:rPr>
            </a:br>
            <a:r>
              <a:rPr lang="en-US" sz="2000" dirty="0">
                <a:solidFill>
                  <a:srgbClr val="B01F2D"/>
                </a:solidFill>
                <a:latin typeface="Helvetica" panose="020B0604020202020204" pitchFamily="34" charset="0"/>
                <a:ea typeface="+mn-ea"/>
                <a:cs typeface="Helvetica" panose="020B0604020202020204" pitchFamily="34" charset="0"/>
              </a:rPr>
              <a:t>Official Poverty Measure vs. the Supplemental Poverty Measure</a:t>
            </a:r>
            <a:r>
              <a:rPr lang="en-US" sz="2000" b="1" dirty="0">
                <a:solidFill>
                  <a:srgbClr val="B01F2D"/>
                </a:solidFill>
                <a:latin typeface="Helvetica" panose="020B0604020202020204" pitchFamily="34" charset="0"/>
                <a:ea typeface="+mn-ea"/>
                <a:cs typeface="Helvetica" panose="020B0604020202020204" pitchFamily="34" charset="0"/>
              </a:rPr>
              <a:t/>
            </a:r>
            <a:br>
              <a:rPr lang="en-US" sz="2000" b="1" dirty="0">
                <a:solidFill>
                  <a:srgbClr val="B01F2D"/>
                </a:solidFill>
                <a:latin typeface="Helvetica" panose="020B0604020202020204" pitchFamily="34" charset="0"/>
                <a:ea typeface="+mn-ea"/>
                <a:cs typeface="Helvetica" panose="020B0604020202020204" pitchFamily="34" charset="0"/>
              </a:rPr>
            </a:br>
            <a:endParaRPr lang="en-US" b="1" dirty="0">
              <a:solidFill>
                <a:srgbClr val="AF1F2C"/>
              </a:solidFill>
            </a:endParaRPr>
          </a:p>
        </p:txBody>
      </p:sp>
      <p:sp>
        <p:nvSpPr>
          <p:cNvPr id="5" name="TextBox 4"/>
          <p:cNvSpPr txBox="1"/>
          <p:nvPr/>
        </p:nvSpPr>
        <p:spPr>
          <a:xfrm>
            <a:off x="163902" y="1335547"/>
            <a:ext cx="4718649" cy="4832092"/>
          </a:xfrm>
          <a:prstGeom prst="rect">
            <a:avLst/>
          </a:prstGeom>
          <a:noFill/>
        </p:spPr>
        <p:txBody>
          <a:bodyPr wrap="square" rtlCol="0">
            <a:spAutoFit/>
          </a:bodyPr>
          <a:lstStyle/>
          <a:p>
            <a:pPr marL="342900" indent="-342900">
              <a:buFont typeface="Wingdings" panose="05000000000000000000" pitchFamily="2" charset="2"/>
              <a:buChar char="§"/>
            </a:pPr>
            <a:r>
              <a:rPr lang="en-US" sz="2400" dirty="0" smtClean="0">
                <a:solidFill>
                  <a:schemeClr val="accent3">
                    <a:lumMod val="50000"/>
                  </a:schemeClr>
                </a:solidFill>
                <a:latin typeface="Helvetica" panose="020B0604020202020204" pitchFamily="34" charset="0"/>
                <a:cs typeface="Helvetica" panose="020B0604020202020204" pitchFamily="34" charset="0"/>
              </a:rPr>
              <a:t>In </a:t>
            </a:r>
            <a:r>
              <a:rPr lang="en-US" sz="2400" dirty="0">
                <a:solidFill>
                  <a:schemeClr val="accent3">
                    <a:lumMod val="50000"/>
                  </a:schemeClr>
                </a:solidFill>
                <a:latin typeface="Helvetica" panose="020B0604020202020204" pitchFamily="34" charset="0"/>
                <a:cs typeface="Helvetica" panose="020B0604020202020204" pitchFamily="34" charset="0"/>
              </a:rPr>
              <a:t>2013, the </a:t>
            </a:r>
            <a:r>
              <a:rPr lang="en-US" sz="2400" b="1" dirty="0">
                <a:solidFill>
                  <a:schemeClr val="accent3">
                    <a:lumMod val="50000"/>
                  </a:schemeClr>
                </a:solidFill>
                <a:latin typeface="Helvetica" panose="020B0604020202020204" pitchFamily="34" charset="0"/>
                <a:cs typeface="Helvetica" panose="020B0604020202020204" pitchFamily="34" charset="0"/>
              </a:rPr>
              <a:t>official poverty rate </a:t>
            </a:r>
            <a:r>
              <a:rPr lang="en-US" sz="2400" dirty="0">
                <a:solidFill>
                  <a:schemeClr val="accent3">
                    <a:lumMod val="50000"/>
                  </a:schemeClr>
                </a:solidFill>
                <a:latin typeface="Helvetica" panose="020B0604020202020204" pitchFamily="34" charset="0"/>
                <a:cs typeface="Helvetica" panose="020B0604020202020204" pitchFamily="34" charset="0"/>
              </a:rPr>
              <a:t>was 14.5 </a:t>
            </a:r>
            <a:r>
              <a:rPr lang="en-US" sz="2400" dirty="0" smtClean="0">
                <a:solidFill>
                  <a:schemeClr val="accent3">
                    <a:lumMod val="50000"/>
                  </a:schemeClr>
                </a:solidFill>
                <a:latin typeface="Helvetica" panose="020B0604020202020204" pitchFamily="34" charset="0"/>
                <a:cs typeface="Helvetica" panose="020B0604020202020204" pitchFamily="34" charset="0"/>
              </a:rPr>
              <a:t>percent of the total population, or more than 45.8 million people.</a:t>
            </a:r>
          </a:p>
          <a:p>
            <a:endParaRPr lang="en-US" sz="2400" dirty="0">
              <a:solidFill>
                <a:schemeClr val="accent3">
                  <a:lumMod val="50000"/>
                </a:schemeClr>
              </a:solidFill>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en-US" sz="2400" dirty="0" smtClean="0">
                <a:solidFill>
                  <a:schemeClr val="accent3">
                    <a:lumMod val="50000"/>
                  </a:schemeClr>
                </a:solidFill>
                <a:latin typeface="Helvetica" panose="020B0604020202020204" pitchFamily="34" charset="0"/>
                <a:cs typeface="Helvetica" panose="020B0604020202020204" pitchFamily="34" charset="0"/>
              </a:rPr>
              <a:t>The </a:t>
            </a:r>
            <a:r>
              <a:rPr lang="en-US" sz="2400" b="1" dirty="0" smtClean="0">
                <a:solidFill>
                  <a:schemeClr val="accent3">
                    <a:lumMod val="50000"/>
                  </a:schemeClr>
                </a:solidFill>
                <a:latin typeface="Helvetica" panose="020B0604020202020204" pitchFamily="34" charset="0"/>
                <a:cs typeface="Helvetica" panose="020B0604020202020204" pitchFamily="34" charset="0"/>
              </a:rPr>
              <a:t>Supplemental </a:t>
            </a:r>
            <a:r>
              <a:rPr lang="en-US" sz="2400" b="1" dirty="0">
                <a:solidFill>
                  <a:schemeClr val="accent3">
                    <a:lumMod val="50000"/>
                  </a:schemeClr>
                </a:solidFill>
                <a:latin typeface="Helvetica" panose="020B0604020202020204" pitchFamily="34" charset="0"/>
                <a:cs typeface="Helvetica" panose="020B0604020202020204" pitchFamily="34" charset="0"/>
              </a:rPr>
              <a:t>P</a:t>
            </a:r>
            <a:r>
              <a:rPr lang="en-US" sz="2400" b="1" dirty="0" smtClean="0">
                <a:solidFill>
                  <a:schemeClr val="accent3">
                    <a:lumMod val="50000"/>
                  </a:schemeClr>
                </a:solidFill>
                <a:latin typeface="Helvetica" panose="020B0604020202020204" pitchFamily="34" charset="0"/>
                <a:cs typeface="Helvetica" panose="020B0604020202020204" pitchFamily="34" charset="0"/>
              </a:rPr>
              <a:t>overty Measure (SPM), </a:t>
            </a:r>
            <a:r>
              <a:rPr lang="en-US" sz="2400" dirty="0" smtClean="0">
                <a:solidFill>
                  <a:schemeClr val="accent3">
                    <a:lumMod val="50000"/>
                  </a:schemeClr>
                </a:solidFill>
                <a:latin typeface="Helvetica" panose="020B0604020202020204" pitchFamily="34" charset="0"/>
                <a:cs typeface="Helvetica" panose="020B0604020202020204" pitchFamily="34" charset="0"/>
              </a:rPr>
              <a:t>a more accurate measure accounting for taxes and government benefits, reported that 15.5 percent, or 48.7 million people, lived in poverty in 2013. </a:t>
            </a:r>
          </a:p>
          <a:p>
            <a:endParaRPr lang="en-US" sz="2000" dirty="0">
              <a:latin typeface="Helvetica" panose="020B0604020202020204" pitchFamily="34" charset="0"/>
              <a:cs typeface="Helvetica" panose="020B0604020202020204" pitchFamily="34" charset="0"/>
            </a:endParaRPr>
          </a:p>
        </p:txBody>
      </p:sp>
      <p:sp>
        <p:nvSpPr>
          <p:cNvPr id="2" name="TextBox 1"/>
          <p:cNvSpPr txBox="1"/>
          <p:nvPr/>
        </p:nvSpPr>
        <p:spPr>
          <a:xfrm>
            <a:off x="558139" y="6381053"/>
            <a:ext cx="7309151" cy="461665"/>
          </a:xfrm>
          <a:prstGeom prst="rect">
            <a:avLst/>
          </a:prstGeom>
          <a:noFill/>
        </p:spPr>
        <p:txBody>
          <a:bodyPr wrap="square" rtlCol="0">
            <a:spAutoFit/>
          </a:bodyPr>
          <a:lstStyle/>
          <a:p>
            <a:r>
              <a:rPr lang="en-US" sz="1200" dirty="0" smtClean="0">
                <a:solidFill>
                  <a:srgbClr val="58585B"/>
                </a:solidFill>
                <a:latin typeface="Helvetica" panose="020B0604020202020204" pitchFamily="34" charset="0"/>
                <a:cs typeface="Helvetica" panose="020B0604020202020204" pitchFamily="34" charset="0"/>
              </a:rPr>
              <a:t>Source:</a:t>
            </a:r>
            <a:r>
              <a:rPr lang="en-US" sz="1200" dirty="0" smtClean="0">
                <a:solidFill>
                  <a:prstClr val="black"/>
                </a:solidFill>
                <a:latin typeface="Helvetica" panose="020B0604020202020204" pitchFamily="34" charset="0"/>
                <a:cs typeface="Helvetica" panose="020B0604020202020204" pitchFamily="34" charset="0"/>
              </a:rPr>
              <a:t> </a:t>
            </a:r>
            <a:r>
              <a:rPr lang="en-US" sz="1200" dirty="0">
                <a:solidFill>
                  <a:prstClr val="black"/>
                </a:solidFill>
                <a:latin typeface="Helvetica" panose="020B0604020202020204" pitchFamily="34" charset="0"/>
                <a:cs typeface="Helvetica" panose="020B0604020202020204" pitchFamily="34" charset="0"/>
                <a:hlinkClick r:id="rId3"/>
              </a:rPr>
              <a:t>https://www.census.gov/content/dam/Census/library/publications/2014/demo/p60-251.pdf</a:t>
            </a:r>
            <a:r>
              <a:rPr lang="en-US" sz="1200" dirty="0">
                <a:solidFill>
                  <a:prstClr val="black"/>
                </a:solidFill>
                <a:latin typeface="Helvetica" panose="020B0604020202020204" pitchFamily="34" charset="0"/>
                <a:cs typeface="Helvetica" panose="020B0604020202020204" pitchFamily="34" charset="0"/>
              </a:rPr>
              <a:t>  </a:t>
            </a:r>
          </a:p>
          <a:p>
            <a:pPr lvl="0"/>
            <a:endParaRPr lang="en-US" sz="1200" dirty="0">
              <a:solidFill>
                <a:prstClr val="black"/>
              </a:solidFill>
              <a:latin typeface="Helvetica" panose="020B0604020202020204" pitchFamily="34" charset="0"/>
              <a:cs typeface="Helvetica" panose="020B0604020202020204" pitchFamily="34" charset="0"/>
            </a:endParaRPr>
          </a:p>
        </p:txBody>
      </p:sp>
      <p:pic>
        <p:nvPicPr>
          <p:cNvPr id="6" name="Picture 5"/>
          <p:cNvPicPr/>
          <p:nvPr/>
        </p:nvPicPr>
        <p:blipFill rotWithShape="1">
          <a:blip r:embed="rId4"/>
          <a:srcRect l="42710" t="20645" r="28112" b="30760"/>
          <a:stretch/>
        </p:blipFill>
        <p:spPr bwMode="auto">
          <a:xfrm>
            <a:off x="5078549" y="1620148"/>
            <a:ext cx="3873260" cy="38748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4324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016" y="38664"/>
            <a:ext cx="8116784" cy="996022"/>
          </a:xfrm>
        </p:spPr>
        <p:txBody>
          <a:bodyPr/>
          <a:lstStyle/>
          <a:p>
            <a:r>
              <a:rPr lang="en-US" dirty="0" smtClean="0">
                <a:solidFill>
                  <a:schemeClr val="accent2"/>
                </a:solidFill>
              </a:rPr>
              <a:t>Earned Income Tax Credit</a:t>
            </a:r>
            <a:endParaRPr lang="en-US" dirty="0">
              <a:solidFill>
                <a:schemeClr val="accent2"/>
              </a:solidFill>
            </a:endParaRPr>
          </a:p>
        </p:txBody>
      </p:sp>
      <p:sp>
        <p:nvSpPr>
          <p:cNvPr id="3" name="Content Placeholder 2"/>
          <p:cNvSpPr>
            <a:spLocks noGrp="1"/>
          </p:cNvSpPr>
          <p:nvPr>
            <p:ph idx="1"/>
          </p:nvPr>
        </p:nvSpPr>
        <p:spPr>
          <a:xfrm>
            <a:off x="201879" y="1153567"/>
            <a:ext cx="3158836" cy="4708525"/>
          </a:xfrm>
        </p:spPr>
        <p:txBody>
          <a:bodyPr>
            <a:noAutofit/>
          </a:bodyPr>
          <a:lstStyle/>
          <a:p>
            <a:pPr marL="0" indent="0">
              <a:spcBef>
                <a:spcPts val="0"/>
              </a:spcBef>
              <a:spcAft>
                <a:spcPts val="600"/>
              </a:spcAft>
              <a:buNone/>
            </a:pPr>
            <a:r>
              <a:rPr lang="en-US" sz="2200" dirty="0" smtClean="0"/>
              <a:t>The Earned Income Tax Credit (EITC):</a:t>
            </a:r>
          </a:p>
          <a:p>
            <a:pPr>
              <a:spcBef>
                <a:spcPts val="0"/>
              </a:spcBef>
              <a:spcAft>
                <a:spcPts val="600"/>
              </a:spcAft>
            </a:pPr>
            <a:r>
              <a:rPr lang="en-US" sz="2200" dirty="0"/>
              <a:t>D</a:t>
            </a:r>
            <a:r>
              <a:rPr lang="en-US" sz="2200" dirty="0" smtClean="0"/>
              <a:t>esigned to </a:t>
            </a:r>
            <a:r>
              <a:rPr lang="en-US" sz="2200" b="1" dirty="0" smtClean="0"/>
              <a:t>“make work pay”</a:t>
            </a:r>
          </a:p>
          <a:p>
            <a:pPr>
              <a:spcBef>
                <a:spcPts val="0"/>
              </a:spcBef>
              <a:spcAft>
                <a:spcPts val="600"/>
              </a:spcAft>
            </a:pPr>
            <a:r>
              <a:rPr lang="en-US" sz="2200" dirty="0"/>
              <a:t>F</a:t>
            </a:r>
            <a:r>
              <a:rPr lang="en-US" sz="2200" dirty="0" smtClean="0"/>
              <a:t>ully refundable federal tax credit </a:t>
            </a:r>
            <a:r>
              <a:rPr lang="en-US" sz="2200" b="1" dirty="0" smtClean="0"/>
              <a:t>targeted</a:t>
            </a:r>
            <a:r>
              <a:rPr lang="en-US" sz="2200" dirty="0" smtClean="0"/>
              <a:t> </a:t>
            </a:r>
            <a:r>
              <a:rPr lang="en-US" sz="2200" b="1" dirty="0" smtClean="0"/>
              <a:t>to low-income families</a:t>
            </a:r>
          </a:p>
          <a:p>
            <a:pPr>
              <a:spcBef>
                <a:spcPts val="0"/>
              </a:spcBef>
              <a:spcAft>
                <a:spcPts val="600"/>
              </a:spcAft>
            </a:pPr>
            <a:r>
              <a:rPr lang="en-US" sz="2200" b="1" dirty="0"/>
              <a:t>I</a:t>
            </a:r>
            <a:r>
              <a:rPr lang="en-US" sz="2200" b="1" dirty="0" smtClean="0"/>
              <a:t>ncreases as earnings increase </a:t>
            </a:r>
            <a:r>
              <a:rPr lang="en-US" sz="2200" dirty="0" smtClean="0"/>
              <a:t>up to a certain income level, then gradually decreases</a:t>
            </a:r>
          </a:p>
        </p:txBody>
      </p:sp>
      <p:pic>
        <p:nvPicPr>
          <p:cNvPr id="5124" name="Picture 4" descr="https://cdn.americanprogress.org/wp-content/uploads/2015/02/EITC_webf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618" y="1354550"/>
            <a:ext cx="5577117" cy="4297171"/>
          </a:xfrm>
          <a:prstGeom prst="rect">
            <a:avLst/>
          </a:prstGeom>
          <a:noFill/>
          <a:ln>
            <a:solidFill>
              <a:schemeClr val="accent1">
                <a:shade val="95000"/>
                <a:satMod val="105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879" y="6416679"/>
            <a:ext cx="7481453" cy="461665"/>
          </a:xfrm>
          <a:prstGeom prst="rect">
            <a:avLst/>
          </a:prstGeom>
          <a:noFill/>
        </p:spPr>
        <p:txBody>
          <a:bodyPr wrap="square" rtlCol="0">
            <a:spAutoFit/>
          </a:bodyPr>
          <a:lstStyle/>
          <a:p>
            <a:r>
              <a:rPr lang="en-US" sz="1200" dirty="0" smtClean="0">
                <a:solidFill>
                  <a:srgbClr val="58585B"/>
                </a:solidFill>
                <a:latin typeface="Helvetica"/>
                <a:cs typeface="Helvetica"/>
              </a:rPr>
              <a:t>Source:</a:t>
            </a:r>
            <a:r>
              <a:rPr lang="en-US" sz="1200" dirty="0" smtClean="0">
                <a:latin typeface="Helvetica"/>
                <a:cs typeface="Helvetica"/>
              </a:rPr>
              <a:t> </a:t>
            </a:r>
            <a:r>
              <a:rPr lang="en-US" sz="1200" dirty="0">
                <a:solidFill>
                  <a:schemeClr val="accent3">
                    <a:lumMod val="50000"/>
                  </a:schemeClr>
                </a:solidFill>
                <a:latin typeface="Helvetica"/>
                <a:cs typeface="Helvetica"/>
                <a:hlinkClick r:id="rId4"/>
              </a:rPr>
              <a:t>http://www.cbpp.org/research/policy-basics-the-earned-income-tax-credit</a:t>
            </a:r>
            <a:r>
              <a:rPr lang="en-US" sz="1200" dirty="0">
                <a:solidFill>
                  <a:schemeClr val="accent3">
                    <a:lumMod val="50000"/>
                  </a:schemeClr>
                </a:solidFill>
                <a:latin typeface="Helvetica"/>
                <a:cs typeface="Helvetica"/>
              </a:rPr>
              <a:t> </a:t>
            </a:r>
          </a:p>
          <a:p>
            <a:endParaRPr lang="en-US" sz="1200" dirty="0">
              <a:solidFill>
                <a:schemeClr val="accent3">
                  <a:lumMod val="50000"/>
                </a:schemeClr>
              </a:solidFill>
              <a:latin typeface="Helvetica"/>
              <a:cs typeface="Helvetica"/>
            </a:endParaRPr>
          </a:p>
        </p:txBody>
      </p:sp>
    </p:spTree>
    <p:extLst>
      <p:ext uri="{BB962C8B-B14F-4D97-AF65-F5344CB8AC3E}">
        <p14:creationId xmlns:p14="http://schemas.microsoft.com/office/powerpoint/2010/main" val="2421845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17"/>
            <a:ext cx="8229600" cy="972271"/>
          </a:xfrm>
        </p:spPr>
        <p:txBody>
          <a:bodyPr>
            <a:normAutofit/>
          </a:bodyPr>
          <a:lstStyle/>
          <a:p>
            <a:r>
              <a:rPr lang="en-US" dirty="0" smtClean="0">
                <a:solidFill>
                  <a:schemeClr val="accent2"/>
                </a:solidFill>
              </a:rPr>
              <a:t>Why the EITC Works</a:t>
            </a:r>
            <a:endParaRPr lang="en-US" dirty="0">
              <a:solidFill>
                <a:schemeClr val="accent2"/>
              </a:solidFill>
            </a:endParaRPr>
          </a:p>
        </p:txBody>
      </p:sp>
      <p:sp>
        <p:nvSpPr>
          <p:cNvPr id="3" name="Content Placeholder 2"/>
          <p:cNvSpPr>
            <a:spLocks noGrp="1"/>
          </p:cNvSpPr>
          <p:nvPr>
            <p:ph idx="1"/>
          </p:nvPr>
        </p:nvSpPr>
        <p:spPr>
          <a:xfrm>
            <a:off x="112143" y="1234000"/>
            <a:ext cx="8867955" cy="4856249"/>
          </a:xfrm>
        </p:spPr>
        <p:txBody>
          <a:bodyPr>
            <a:normAutofit fontScale="77500" lnSpcReduction="20000"/>
          </a:bodyPr>
          <a:lstStyle/>
          <a:p>
            <a:pPr>
              <a:lnSpc>
                <a:spcPct val="120000"/>
              </a:lnSpc>
              <a:spcBef>
                <a:spcPts val="0"/>
              </a:spcBef>
              <a:spcAft>
                <a:spcPts val="600"/>
              </a:spcAft>
            </a:pPr>
            <a:r>
              <a:rPr lang="en-US" sz="3400" dirty="0" smtClean="0"/>
              <a:t>The EITC, together with the CTC, is the most effective federal anti-poverty program excluding </a:t>
            </a:r>
            <a:r>
              <a:rPr lang="en-US" sz="3400" dirty="0"/>
              <a:t>Social Security. </a:t>
            </a:r>
            <a:r>
              <a:rPr lang="en-US" sz="3400" dirty="0" smtClean="0"/>
              <a:t>In </a:t>
            </a:r>
            <a:r>
              <a:rPr lang="en-US" sz="3400" dirty="0"/>
              <a:t>2013, the EITC lifted about 6.2 million people out of poverty, including about 3.2 million children</a:t>
            </a:r>
            <a:r>
              <a:rPr lang="en-US" sz="3400" dirty="0" smtClean="0"/>
              <a:t>.</a:t>
            </a:r>
          </a:p>
          <a:p>
            <a:pPr>
              <a:lnSpc>
                <a:spcPct val="120000"/>
              </a:lnSpc>
              <a:spcBef>
                <a:spcPts val="0"/>
              </a:spcBef>
              <a:spcAft>
                <a:spcPts val="600"/>
              </a:spcAft>
            </a:pPr>
            <a:r>
              <a:rPr lang="en-US" sz="3400" dirty="0" smtClean="0"/>
              <a:t>The </a:t>
            </a:r>
            <a:r>
              <a:rPr lang="en-US" sz="3400" dirty="0"/>
              <a:t>EITC </a:t>
            </a:r>
            <a:r>
              <a:rPr lang="en-US" sz="3400" dirty="0" smtClean="0"/>
              <a:t>promotes </a:t>
            </a:r>
            <a:r>
              <a:rPr lang="en-US" sz="3400" dirty="0"/>
              <a:t>work, especially among single mothers. The EITC expansions of the 1990s helped more than a half a million families move from cash welfare assistance to work</a:t>
            </a:r>
            <a:r>
              <a:rPr lang="en-US" sz="3400" dirty="0" smtClean="0"/>
              <a:t>.</a:t>
            </a:r>
          </a:p>
          <a:p>
            <a:pPr>
              <a:lnSpc>
                <a:spcPct val="120000"/>
              </a:lnSpc>
              <a:spcBef>
                <a:spcPts val="0"/>
              </a:spcBef>
              <a:spcAft>
                <a:spcPts val="600"/>
              </a:spcAft>
            </a:pPr>
            <a:r>
              <a:rPr lang="en-US" sz="3400" dirty="0" smtClean="0"/>
              <a:t>EITC </a:t>
            </a:r>
            <a:r>
              <a:rPr lang="en-US" sz="3400" dirty="0"/>
              <a:t>children do better in school. Elementary and middle-school students earn higher test scores when their families receive larger refundable tax </a:t>
            </a:r>
            <a:r>
              <a:rPr lang="en-US" sz="3400" dirty="0" smtClean="0"/>
              <a:t>credits.</a:t>
            </a:r>
          </a:p>
          <a:p>
            <a:pPr marL="0" indent="0">
              <a:buNone/>
            </a:pPr>
            <a:endParaRPr lang="en-US" sz="2000" dirty="0"/>
          </a:p>
        </p:txBody>
      </p:sp>
      <p:sp>
        <p:nvSpPr>
          <p:cNvPr id="4" name="TextBox 3"/>
          <p:cNvSpPr txBox="1"/>
          <p:nvPr/>
        </p:nvSpPr>
        <p:spPr>
          <a:xfrm>
            <a:off x="555170" y="6455229"/>
            <a:ext cx="7304315" cy="461665"/>
          </a:xfrm>
          <a:prstGeom prst="rect">
            <a:avLst/>
          </a:prstGeom>
          <a:noFill/>
        </p:spPr>
        <p:txBody>
          <a:bodyPr wrap="square" rtlCol="0">
            <a:spAutoFit/>
          </a:bodyPr>
          <a:lstStyle/>
          <a:p>
            <a:r>
              <a:rPr lang="en-US" sz="1200" dirty="0" smtClean="0">
                <a:solidFill>
                  <a:srgbClr val="58585B"/>
                </a:solidFill>
                <a:latin typeface="Helvetica"/>
                <a:cs typeface="Helvetica"/>
              </a:rPr>
              <a:t>Source: </a:t>
            </a:r>
            <a:r>
              <a:rPr lang="en-US" sz="1200" dirty="0">
                <a:solidFill>
                  <a:schemeClr val="accent3">
                    <a:lumMod val="50000"/>
                  </a:schemeClr>
                </a:solidFill>
                <a:latin typeface="Helvetica"/>
                <a:cs typeface="Helvetica"/>
                <a:hlinkClick r:id="rId3"/>
              </a:rPr>
              <a:t>http://www.cbpp.org/research/policy-basics-the-earned-income-tax-credit</a:t>
            </a:r>
            <a:r>
              <a:rPr lang="en-US" sz="1200" dirty="0">
                <a:solidFill>
                  <a:schemeClr val="accent3">
                    <a:lumMod val="50000"/>
                  </a:schemeClr>
                </a:solidFill>
                <a:latin typeface="Helvetica"/>
                <a:cs typeface="Helvetica"/>
              </a:rPr>
              <a:t> </a:t>
            </a:r>
          </a:p>
          <a:p>
            <a:endParaRPr lang="en-US" sz="1200" dirty="0">
              <a:solidFill>
                <a:schemeClr val="accent3">
                  <a:lumMod val="50000"/>
                </a:schemeClr>
              </a:solidFill>
              <a:latin typeface="Helvetica"/>
              <a:cs typeface="Helvetica"/>
            </a:endParaRPr>
          </a:p>
        </p:txBody>
      </p:sp>
    </p:spTree>
    <p:extLst>
      <p:ext uri="{BB962C8B-B14F-4D97-AF65-F5344CB8AC3E}">
        <p14:creationId xmlns:p14="http://schemas.microsoft.com/office/powerpoint/2010/main" val="463900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AF1F2C"/>
                </a:solidFill>
              </a:rPr>
              <a:t>Why the EITC Works</a:t>
            </a:r>
            <a:endParaRPr lang="en-US" dirty="0"/>
          </a:p>
        </p:txBody>
      </p:sp>
      <p:sp>
        <p:nvSpPr>
          <p:cNvPr id="3" name="Content Placeholder 2"/>
          <p:cNvSpPr>
            <a:spLocks noGrp="1"/>
          </p:cNvSpPr>
          <p:nvPr>
            <p:ph idx="1"/>
          </p:nvPr>
        </p:nvSpPr>
        <p:spPr>
          <a:xfrm>
            <a:off x="232912" y="1340280"/>
            <a:ext cx="8704053" cy="4741343"/>
          </a:xfrm>
        </p:spPr>
        <p:txBody>
          <a:bodyPr>
            <a:normAutofit fontScale="92500" lnSpcReduction="10000"/>
          </a:bodyPr>
          <a:lstStyle/>
          <a:p>
            <a:pPr lvl="0">
              <a:lnSpc>
                <a:spcPct val="110000"/>
              </a:lnSpc>
              <a:spcBef>
                <a:spcPts val="0"/>
              </a:spcBef>
              <a:spcAft>
                <a:spcPts val="600"/>
              </a:spcAft>
            </a:pPr>
            <a:r>
              <a:rPr lang="en-US" sz="2600" dirty="0">
                <a:solidFill>
                  <a:srgbClr val="58585B"/>
                </a:solidFill>
              </a:rPr>
              <a:t>Infant health is positively correlated with increases in EITC. Higher EITCs correspond with healthier birth weights and fewer premature births</a:t>
            </a:r>
            <a:r>
              <a:rPr lang="en-US" sz="2600" dirty="0" smtClean="0">
                <a:solidFill>
                  <a:srgbClr val="58585B"/>
                </a:solidFill>
              </a:rPr>
              <a:t>.</a:t>
            </a:r>
            <a:endParaRPr lang="en-US" sz="2600" dirty="0">
              <a:solidFill>
                <a:srgbClr val="58585B"/>
              </a:solidFill>
            </a:endParaRPr>
          </a:p>
          <a:p>
            <a:pPr lvl="0">
              <a:lnSpc>
                <a:spcPct val="110000"/>
              </a:lnSpc>
              <a:spcBef>
                <a:spcPts val="0"/>
              </a:spcBef>
              <a:spcAft>
                <a:spcPts val="600"/>
              </a:spcAft>
            </a:pPr>
            <a:r>
              <a:rPr lang="en-US" sz="2600" dirty="0">
                <a:solidFill>
                  <a:srgbClr val="58585B"/>
                </a:solidFill>
              </a:rPr>
              <a:t>The EITC strengthens local economies – it is estimated to generate $1.50 - $2.00 in economic activity for every $1 spent</a:t>
            </a:r>
            <a:r>
              <a:rPr lang="en-US" sz="2600" dirty="0" smtClean="0">
                <a:solidFill>
                  <a:srgbClr val="58585B"/>
                </a:solidFill>
              </a:rPr>
              <a:t>.</a:t>
            </a:r>
            <a:endParaRPr lang="en-US" sz="2600" dirty="0">
              <a:solidFill>
                <a:srgbClr val="58585B"/>
              </a:solidFill>
            </a:endParaRPr>
          </a:p>
          <a:p>
            <a:pPr lvl="0">
              <a:lnSpc>
                <a:spcPct val="110000"/>
              </a:lnSpc>
              <a:spcBef>
                <a:spcPts val="0"/>
              </a:spcBef>
              <a:spcAft>
                <a:spcPts val="600"/>
              </a:spcAft>
            </a:pPr>
            <a:r>
              <a:rPr lang="en-US" sz="2600" dirty="0" smtClean="0">
                <a:solidFill>
                  <a:srgbClr val="58585B"/>
                </a:solidFill>
              </a:rPr>
              <a:t>About 2 million military and veteran families earn the EITC and/or CTC, which </a:t>
            </a:r>
            <a:r>
              <a:rPr lang="en-US" sz="2600" dirty="0">
                <a:solidFill>
                  <a:srgbClr val="58585B"/>
                </a:solidFill>
              </a:rPr>
              <a:t>together keep </a:t>
            </a:r>
            <a:r>
              <a:rPr lang="en-US" sz="2600" dirty="0" smtClean="0">
                <a:solidFill>
                  <a:srgbClr val="58585B"/>
                </a:solidFill>
              </a:rPr>
              <a:t>about </a:t>
            </a:r>
            <a:r>
              <a:rPr lang="en-US" sz="2600" dirty="0">
                <a:solidFill>
                  <a:srgbClr val="58585B"/>
                </a:solidFill>
              </a:rPr>
              <a:t>100,000 veteran and military households from falling below the poverty </a:t>
            </a:r>
            <a:r>
              <a:rPr lang="en-US" sz="2600" dirty="0" smtClean="0">
                <a:solidFill>
                  <a:srgbClr val="58585B"/>
                </a:solidFill>
              </a:rPr>
              <a:t>line </a:t>
            </a:r>
            <a:r>
              <a:rPr lang="en-US" sz="2600" dirty="0">
                <a:solidFill>
                  <a:srgbClr val="58585B"/>
                </a:solidFill>
              </a:rPr>
              <a:t>and lessen the severity of poverty for another 470,000 such </a:t>
            </a:r>
            <a:r>
              <a:rPr lang="en-US" sz="2600" dirty="0" smtClean="0">
                <a:solidFill>
                  <a:srgbClr val="58585B"/>
                </a:solidFill>
              </a:rPr>
              <a:t>families.</a:t>
            </a:r>
          </a:p>
          <a:p>
            <a:pPr lvl="0"/>
            <a:endParaRPr lang="en-US" sz="2000" dirty="0">
              <a:solidFill>
                <a:srgbClr val="58585B"/>
              </a:solidFill>
            </a:endParaRPr>
          </a:p>
          <a:p>
            <a:pPr lvl="0"/>
            <a:endParaRPr lang="en-US" sz="2000" dirty="0" smtClean="0">
              <a:solidFill>
                <a:srgbClr val="58585B"/>
              </a:solidFill>
            </a:endParaRPr>
          </a:p>
          <a:p>
            <a:pPr marL="0" lvl="0" indent="0">
              <a:buNone/>
            </a:pPr>
            <a:endParaRPr lang="en-US" sz="2000" dirty="0">
              <a:solidFill>
                <a:srgbClr val="58585B"/>
              </a:solidFill>
            </a:endParaRPr>
          </a:p>
          <a:p>
            <a:endParaRPr lang="en-US" dirty="0"/>
          </a:p>
        </p:txBody>
      </p:sp>
      <p:sp>
        <p:nvSpPr>
          <p:cNvPr id="4" name="TextBox 3"/>
          <p:cNvSpPr txBox="1"/>
          <p:nvPr/>
        </p:nvSpPr>
        <p:spPr>
          <a:xfrm>
            <a:off x="332509" y="6311275"/>
            <a:ext cx="7766462" cy="646331"/>
          </a:xfrm>
          <a:prstGeom prst="rect">
            <a:avLst/>
          </a:prstGeom>
          <a:noFill/>
        </p:spPr>
        <p:txBody>
          <a:bodyPr wrap="square" rtlCol="0">
            <a:spAutoFit/>
          </a:bodyPr>
          <a:lstStyle/>
          <a:p>
            <a:pPr lvl="0"/>
            <a:r>
              <a:rPr lang="en-US" sz="1200" dirty="0" smtClean="0">
                <a:solidFill>
                  <a:srgbClr val="58585B"/>
                </a:solidFill>
                <a:latin typeface="Helvetica"/>
                <a:cs typeface="Helvetica"/>
              </a:rPr>
              <a:t>Source:</a:t>
            </a:r>
            <a:r>
              <a:rPr lang="en-US" sz="1200" dirty="0" smtClean="0">
                <a:latin typeface="Helvetica"/>
                <a:cs typeface="Helvetica"/>
              </a:rPr>
              <a:t> </a:t>
            </a:r>
            <a:r>
              <a:rPr lang="en-US" sz="1200" dirty="0">
                <a:solidFill>
                  <a:schemeClr val="accent3">
                    <a:lumMod val="50000"/>
                  </a:schemeClr>
                </a:solidFill>
                <a:latin typeface="Helvetica"/>
                <a:cs typeface="Helvetica"/>
                <a:hlinkClick r:id="rId3"/>
              </a:rPr>
              <a:t>http://www.cbpp.org/research/policy-basics-the-earned-income-tax-credit</a:t>
            </a:r>
            <a:endParaRPr lang="en-US" sz="1200" dirty="0">
              <a:solidFill>
                <a:schemeClr val="accent3">
                  <a:lumMod val="50000"/>
                </a:schemeClr>
              </a:solidFill>
              <a:latin typeface="Helvetica"/>
              <a:cs typeface="Helvetica"/>
            </a:endParaRPr>
          </a:p>
          <a:p>
            <a:pPr lvl="0"/>
            <a:r>
              <a:rPr lang="en-US" sz="1200" dirty="0">
                <a:solidFill>
                  <a:schemeClr val="accent3">
                    <a:lumMod val="50000"/>
                  </a:schemeClr>
                </a:solidFill>
                <a:latin typeface="Helvetica"/>
                <a:cs typeface="Helvetica"/>
                <a:hlinkClick r:id="rId4"/>
              </a:rPr>
              <a:t>http://www.cbpp.org/research/federal-tax/pro-work-tax-credits-help-2-million-veteran-and-military-households</a:t>
            </a:r>
            <a:r>
              <a:rPr lang="en-US" sz="1200" dirty="0">
                <a:solidFill>
                  <a:schemeClr val="accent3">
                    <a:lumMod val="50000"/>
                  </a:schemeClr>
                </a:solidFill>
                <a:latin typeface="Helvetica"/>
                <a:cs typeface="Helvetica"/>
              </a:rPr>
              <a:t> </a:t>
            </a:r>
          </a:p>
          <a:p>
            <a:pPr lvl="0"/>
            <a:endParaRPr lang="en-US" sz="1200" dirty="0">
              <a:solidFill>
                <a:schemeClr val="accent3">
                  <a:lumMod val="50000"/>
                </a:schemeClr>
              </a:solidFill>
              <a:latin typeface="Helvetica"/>
              <a:cs typeface="Helvetica"/>
            </a:endParaRPr>
          </a:p>
        </p:txBody>
      </p:sp>
    </p:spTree>
    <p:extLst>
      <p:ext uri="{BB962C8B-B14F-4D97-AF65-F5344CB8AC3E}">
        <p14:creationId xmlns:p14="http://schemas.microsoft.com/office/powerpoint/2010/main" val="3712006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6264" y="6389808"/>
            <a:ext cx="2898775" cy="458788"/>
          </a:xfrm>
        </p:spPr>
        <p:txBody>
          <a:bodyPr/>
          <a:lstStyle/>
          <a:p>
            <a:pPr>
              <a:defRPr/>
            </a:pPr>
            <a:r>
              <a:rPr lang="en-US" sz="1200" dirty="0" smtClean="0">
                <a:solidFill>
                  <a:srgbClr val="58585B"/>
                </a:solidFill>
                <a:latin typeface="Helvetica"/>
                <a:cs typeface="Helvetica"/>
              </a:rPr>
              <a:t>Source: </a:t>
            </a:r>
            <a:r>
              <a:rPr lang="en-US" sz="1200" dirty="0" smtClean="0">
                <a:solidFill>
                  <a:srgbClr val="58585B"/>
                </a:solidFill>
                <a:latin typeface="Helvetica"/>
                <a:cs typeface="Helvetica"/>
                <a:hlinkClick r:id="rId3"/>
              </a:rPr>
              <a:t>www.cfed.org</a:t>
            </a:r>
            <a:r>
              <a:rPr lang="en-US" sz="1200" dirty="0" smtClean="0">
                <a:solidFill>
                  <a:srgbClr val="58585B"/>
                </a:solidFill>
                <a:latin typeface="Helvetica"/>
                <a:cs typeface="Helvetica"/>
              </a:rPr>
              <a:t> </a:t>
            </a:r>
            <a:endParaRPr lang="en-US" sz="1200" dirty="0">
              <a:solidFill>
                <a:srgbClr val="58585B"/>
              </a:solidFill>
              <a:latin typeface="Helvetica"/>
              <a:cs typeface="Helvetica"/>
            </a:endParaRPr>
          </a:p>
        </p:txBody>
      </p:sp>
      <p:sp>
        <p:nvSpPr>
          <p:cNvPr id="3" name="TextBox 2"/>
          <p:cNvSpPr txBox="1"/>
          <p:nvPr/>
        </p:nvSpPr>
        <p:spPr>
          <a:xfrm>
            <a:off x="258618" y="3563"/>
            <a:ext cx="8823598" cy="1446550"/>
          </a:xfrm>
          <a:prstGeom prst="rect">
            <a:avLst/>
          </a:prstGeom>
          <a:noFill/>
        </p:spPr>
        <p:txBody>
          <a:bodyPr wrap="square" rtlCol="0">
            <a:spAutoFit/>
          </a:bodyPr>
          <a:lstStyle/>
          <a:p>
            <a:pPr algn="ctr"/>
            <a:r>
              <a:rPr lang="en-US" sz="4400" dirty="0">
                <a:solidFill>
                  <a:schemeClr val="accent2"/>
                </a:solidFill>
                <a:latin typeface="Helvetica"/>
                <a:ea typeface="+mj-ea"/>
                <a:cs typeface="Helvetica"/>
              </a:rPr>
              <a:t>Tax Credits </a:t>
            </a:r>
            <a:r>
              <a:rPr lang="en-US" sz="4400" dirty="0" smtClean="0">
                <a:solidFill>
                  <a:schemeClr val="accent2"/>
                </a:solidFill>
                <a:latin typeface="Helvetica"/>
                <a:ea typeface="+mj-ea"/>
                <a:cs typeface="Helvetica"/>
              </a:rPr>
              <a:t>Support </a:t>
            </a:r>
            <a:r>
              <a:rPr lang="en-US" sz="4400" dirty="0">
                <a:solidFill>
                  <a:schemeClr val="accent2"/>
                </a:solidFill>
                <a:latin typeface="Helvetica"/>
                <a:ea typeface="+mj-ea"/>
                <a:cs typeface="Helvetica"/>
              </a:rPr>
              <a:t>Small Businesses</a:t>
            </a:r>
          </a:p>
        </p:txBody>
      </p:sp>
      <p:pic>
        <p:nvPicPr>
          <p:cNvPr id="5" name="Picture 4" descr="http://cfed.org/newsroom/stories/search/?rm=download&amp;id=258527"/>
          <p:cNvPicPr/>
          <p:nvPr/>
        </p:nvPicPr>
        <p:blipFill>
          <a:blip r:embed="rId4">
            <a:extLst>
              <a:ext uri="{28A0092B-C50C-407E-A947-70E740481C1C}">
                <a14:useLocalDpi xmlns:a14="http://schemas.microsoft.com/office/drawing/2010/main" val="0"/>
              </a:ext>
            </a:extLst>
          </a:blip>
          <a:srcRect/>
          <a:stretch>
            <a:fillRect/>
          </a:stretch>
        </p:blipFill>
        <p:spPr bwMode="auto">
          <a:xfrm>
            <a:off x="1895652" y="1450113"/>
            <a:ext cx="4927841" cy="2573813"/>
          </a:xfrm>
          <a:prstGeom prst="rect">
            <a:avLst/>
          </a:prstGeom>
          <a:noFill/>
          <a:ln>
            <a:noFill/>
          </a:ln>
        </p:spPr>
      </p:pic>
      <p:sp>
        <p:nvSpPr>
          <p:cNvPr id="6" name="TextBox 5"/>
          <p:cNvSpPr txBox="1"/>
          <p:nvPr/>
        </p:nvSpPr>
        <p:spPr>
          <a:xfrm>
            <a:off x="86263" y="4168197"/>
            <a:ext cx="8919714" cy="1900520"/>
          </a:xfrm>
          <a:prstGeom prst="rect">
            <a:avLst/>
          </a:prstGeom>
          <a:noFill/>
        </p:spPr>
        <p:txBody>
          <a:bodyPr wrap="square" rtlCol="0">
            <a:spAutoFit/>
          </a:bodyPr>
          <a:lstStyle/>
          <a:p>
            <a:pPr marL="285750" indent="-285750" fontAlgn="base">
              <a:spcAft>
                <a:spcPts val="600"/>
              </a:spcAft>
              <a:buFont typeface="Arial" panose="020B0604020202020204" pitchFamily="34" charset="0"/>
              <a:buChar char="•"/>
            </a:pPr>
            <a:r>
              <a:rPr lang="en-US" sz="2150" dirty="0" err="1">
                <a:solidFill>
                  <a:srgbClr val="58585B"/>
                </a:solidFill>
                <a:latin typeface="Helvetica"/>
                <a:cs typeface="Helvetica"/>
              </a:rPr>
              <a:t>Desarae</a:t>
            </a:r>
            <a:r>
              <a:rPr lang="en-US" sz="2150" dirty="0">
                <a:solidFill>
                  <a:srgbClr val="58585B"/>
                </a:solidFill>
                <a:latin typeface="Helvetica"/>
                <a:cs typeface="Helvetica"/>
              </a:rPr>
              <a:t> Mace-Runyon runs a childcare service in Newark, Delaware.</a:t>
            </a:r>
          </a:p>
          <a:p>
            <a:pPr marL="285750" indent="-285750" fontAlgn="base">
              <a:spcAft>
                <a:spcPts val="600"/>
              </a:spcAft>
              <a:buFont typeface="Arial" panose="020B0604020202020204" pitchFamily="34" charset="0"/>
              <a:buChar char="•"/>
            </a:pPr>
            <a:r>
              <a:rPr lang="en-US" sz="2150" dirty="0" smtClean="0">
                <a:solidFill>
                  <a:srgbClr val="58585B"/>
                </a:solidFill>
                <a:latin typeface="Helvetica"/>
                <a:cs typeface="Helvetica"/>
              </a:rPr>
              <a:t>The EITC </a:t>
            </a:r>
            <a:r>
              <a:rPr lang="en-US" sz="2150" dirty="0">
                <a:solidFill>
                  <a:srgbClr val="58585B"/>
                </a:solidFill>
                <a:latin typeface="Helvetica"/>
                <a:cs typeface="Helvetica"/>
              </a:rPr>
              <a:t>and CTC provides the opportunity for annual business upgrades.</a:t>
            </a:r>
          </a:p>
          <a:p>
            <a:pPr marL="285750" indent="-285750" fontAlgn="base">
              <a:spcAft>
                <a:spcPts val="600"/>
              </a:spcAft>
              <a:buFont typeface="Arial" panose="020B0604020202020204" pitchFamily="34" charset="0"/>
              <a:buChar char="•"/>
            </a:pPr>
            <a:r>
              <a:rPr lang="en-US" sz="2150" dirty="0" err="1" smtClean="0">
                <a:solidFill>
                  <a:srgbClr val="58585B"/>
                </a:solidFill>
                <a:latin typeface="Helvetica"/>
                <a:cs typeface="Helvetica"/>
              </a:rPr>
              <a:t>Desarae</a:t>
            </a:r>
            <a:r>
              <a:rPr lang="en-US" sz="2150" dirty="0" smtClean="0">
                <a:solidFill>
                  <a:srgbClr val="58585B"/>
                </a:solidFill>
                <a:latin typeface="Helvetica"/>
                <a:cs typeface="Helvetica"/>
              </a:rPr>
              <a:t>: "By </a:t>
            </a:r>
            <a:r>
              <a:rPr lang="en-US" sz="2150" dirty="0">
                <a:solidFill>
                  <a:srgbClr val="58585B"/>
                </a:solidFill>
                <a:latin typeface="Helvetica"/>
                <a:cs typeface="Helvetica"/>
              </a:rPr>
              <a:t>filing my taxes, I've been able to invest in my business like never </a:t>
            </a:r>
            <a:r>
              <a:rPr lang="en-US" sz="2150" dirty="0" smtClean="0">
                <a:solidFill>
                  <a:srgbClr val="58585B"/>
                </a:solidFill>
                <a:latin typeface="Helvetica"/>
                <a:cs typeface="Helvetica"/>
              </a:rPr>
              <a:t>before." </a:t>
            </a:r>
            <a:endParaRPr lang="en-US"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4167" y="3015428"/>
            <a:ext cx="1426509" cy="66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678945"/>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925"/>
          </a:xfrm>
        </p:spPr>
        <p:txBody>
          <a:bodyPr/>
          <a:lstStyle/>
          <a:p>
            <a:r>
              <a:rPr lang="en-US" dirty="0" smtClean="0">
                <a:solidFill>
                  <a:schemeClr val="accent2"/>
                </a:solidFill>
              </a:rPr>
              <a:t>The Child Tax Credit</a:t>
            </a:r>
            <a:endParaRPr lang="en-US" dirty="0">
              <a:solidFill>
                <a:schemeClr val="accent2"/>
              </a:solidFill>
            </a:endParaRPr>
          </a:p>
        </p:txBody>
      </p:sp>
      <p:sp>
        <p:nvSpPr>
          <p:cNvPr id="3" name="Content Placeholder 2"/>
          <p:cNvSpPr>
            <a:spLocks noGrp="1"/>
          </p:cNvSpPr>
          <p:nvPr>
            <p:ph idx="1"/>
          </p:nvPr>
        </p:nvSpPr>
        <p:spPr>
          <a:xfrm>
            <a:off x="266875" y="914925"/>
            <a:ext cx="3788229" cy="5069259"/>
          </a:xfrm>
        </p:spPr>
        <p:txBody>
          <a:bodyPr>
            <a:normAutofit fontScale="92500" lnSpcReduction="10000"/>
          </a:bodyPr>
          <a:lstStyle/>
          <a:p>
            <a:pPr marL="0" indent="0">
              <a:buNone/>
            </a:pPr>
            <a:r>
              <a:rPr lang="en-US" sz="2200" dirty="0" smtClean="0"/>
              <a:t>The Child Tax Credit (CTC):</a:t>
            </a:r>
          </a:p>
          <a:p>
            <a:r>
              <a:rPr lang="en-US" sz="2200" dirty="0"/>
              <a:t>P</a:t>
            </a:r>
            <a:r>
              <a:rPr lang="en-US" sz="2200" dirty="0" smtClean="0"/>
              <a:t>artially refundable federal tax credit designed to offset cost of raising children.</a:t>
            </a:r>
          </a:p>
          <a:p>
            <a:r>
              <a:rPr lang="en-US" sz="2200" dirty="0"/>
              <a:t>R</a:t>
            </a:r>
            <a:r>
              <a:rPr lang="en-US" sz="2200" dirty="0" smtClean="0"/>
              <a:t>equires a $3,000 income minimum.</a:t>
            </a:r>
          </a:p>
          <a:p>
            <a:r>
              <a:rPr lang="en-US" sz="2200" dirty="0"/>
              <a:t>L</a:t>
            </a:r>
            <a:r>
              <a:rPr lang="en-US" sz="2200" dirty="0" smtClean="0"/>
              <a:t>argest </a:t>
            </a:r>
            <a:r>
              <a:rPr lang="en-US" sz="2200" dirty="0"/>
              <a:t>tax provision        benefitting families with </a:t>
            </a:r>
            <a:r>
              <a:rPr lang="en-US" sz="2200" dirty="0" smtClean="0"/>
              <a:t>children.</a:t>
            </a:r>
          </a:p>
          <a:p>
            <a:r>
              <a:rPr lang="en-US" sz="2200" dirty="0"/>
              <a:t>P</a:t>
            </a:r>
            <a:r>
              <a:rPr lang="en-US" sz="2200" dirty="0" smtClean="0"/>
              <a:t>rotected </a:t>
            </a:r>
            <a:r>
              <a:rPr lang="en-US" sz="2200" dirty="0"/>
              <a:t>approximately 3.1 million people from </a:t>
            </a:r>
            <a:r>
              <a:rPr lang="en-US" sz="2200" dirty="0" smtClean="0"/>
              <a:t>poverty in 2013, </a:t>
            </a:r>
            <a:r>
              <a:rPr lang="en-US" sz="2200" dirty="0"/>
              <a:t>including about 1.7 million children, and reduced the severity of poverty for another 13.7 million people, including 6.8 million </a:t>
            </a:r>
            <a:r>
              <a:rPr lang="en-US" sz="2200" dirty="0" smtClean="0"/>
              <a:t>children.</a:t>
            </a:r>
          </a:p>
          <a:p>
            <a:endParaRPr lang="en-US" sz="2000" dirty="0" smtClean="0"/>
          </a:p>
          <a:p>
            <a:endParaRPr lang="en-US" sz="2000" dirty="0" smtClean="0"/>
          </a:p>
          <a:p>
            <a:endParaRPr lang="en-US" sz="2000" dirty="0" smtClean="0"/>
          </a:p>
          <a:p>
            <a:pPr marL="0" indent="0">
              <a:buNone/>
            </a:pPr>
            <a:endParaRPr lang="en-US" sz="2000" dirty="0"/>
          </a:p>
        </p:txBody>
      </p:sp>
      <p:pic>
        <p:nvPicPr>
          <p:cNvPr id="6146" name="Picture 2" descr="http://www.cbpp.org/sites/default/files/thumbnails/image/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924" y="1343192"/>
            <a:ext cx="4759410" cy="39767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6384459"/>
            <a:ext cx="5029200" cy="461665"/>
          </a:xfrm>
          <a:prstGeom prst="rect">
            <a:avLst/>
          </a:prstGeom>
          <a:noFill/>
        </p:spPr>
        <p:txBody>
          <a:bodyPr wrap="square" rtlCol="0">
            <a:spAutoFit/>
          </a:bodyPr>
          <a:lstStyle/>
          <a:p>
            <a:r>
              <a:rPr lang="en-US" sz="1200" dirty="0" smtClean="0">
                <a:solidFill>
                  <a:srgbClr val="58585B"/>
                </a:solidFill>
                <a:latin typeface="Helvetica"/>
                <a:cs typeface="Helvetica"/>
              </a:rPr>
              <a:t>Source:</a:t>
            </a:r>
            <a:r>
              <a:rPr lang="en-US" sz="1200" dirty="0" smtClean="0">
                <a:latin typeface="Helvetica"/>
                <a:cs typeface="Helvetica"/>
              </a:rPr>
              <a:t> </a:t>
            </a:r>
            <a:r>
              <a:rPr lang="en-US" sz="1200" dirty="0">
                <a:solidFill>
                  <a:schemeClr val="accent3">
                    <a:lumMod val="50000"/>
                  </a:schemeClr>
                </a:solidFill>
                <a:latin typeface="Helvetica"/>
                <a:cs typeface="Helvetica"/>
                <a:hlinkClick r:id="rId4"/>
              </a:rPr>
              <a:t>http://www.cbpp.org/research/policy-basics-the-child-tax-credit</a:t>
            </a:r>
            <a:r>
              <a:rPr lang="en-US" sz="1200" dirty="0">
                <a:solidFill>
                  <a:schemeClr val="accent3">
                    <a:lumMod val="50000"/>
                  </a:schemeClr>
                </a:solidFill>
                <a:latin typeface="Helvetica"/>
                <a:cs typeface="Helvetica"/>
              </a:rPr>
              <a:t>  </a:t>
            </a:r>
          </a:p>
          <a:p>
            <a:endParaRPr lang="en-US" sz="1200" dirty="0">
              <a:latin typeface="Helvetica"/>
              <a:cs typeface="Helvetica"/>
            </a:endParaRPr>
          </a:p>
        </p:txBody>
      </p:sp>
    </p:spTree>
    <p:extLst>
      <p:ext uri="{BB962C8B-B14F-4D97-AF65-F5344CB8AC3E}">
        <p14:creationId xmlns:p14="http://schemas.microsoft.com/office/powerpoint/2010/main" val="1518486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99" y="125016"/>
            <a:ext cx="8587201" cy="1185367"/>
          </a:xfrm>
        </p:spPr>
        <p:txBody>
          <a:bodyPr>
            <a:noAutofit/>
          </a:bodyPr>
          <a:lstStyle/>
          <a:p>
            <a:r>
              <a:rPr lang="en-US" sz="4000" dirty="0" smtClean="0">
                <a:solidFill>
                  <a:schemeClr val="accent2"/>
                </a:solidFill>
              </a:rPr>
              <a:t>The Nation’s Strongest Tools to Promote Work</a:t>
            </a:r>
            <a:endParaRPr lang="en-US" sz="4000" dirty="0">
              <a:solidFill>
                <a:schemeClr val="accent2"/>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987" y="1389927"/>
            <a:ext cx="3008306" cy="437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78" y="2525323"/>
            <a:ext cx="3802878" cy="339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2191" y="1324994"/>
            <a:ext cx="5055417" cy="1200329"/>
          </a:xfrm>
          <a:prstGeom prst="rect">
            <a:avLst/>
          </a:prstGeom>
          <a:noFill/>
        </p:spPr>
        <p:txBody>
          <a:bodyPr wrap="square" rtlCol="0">
            <a:spAutoFit/>
          </a:bodyPr>
          <a:lstStyle/>
          <a:p>
            <a:r>
              <a:rPr lang="en-US" sz="2400" dirty="0">
                <a:solidFill>
                  <a:srgbClr val="58585B"/>
                </a:solidFill>
                <a:latin typeface="Helvetica" panose="020B0604020202020204" pitchFamily="34" charset="0"/>
                <a:cs typeface="Helvetica" panose="020B0604020202020204" pitchFamily="34" charset="0"/>
              </a:rPr>
              <a:t>T</a:t>
            </a:r>
            <a:r>
              <a:rPr lang="en-US" sz="2400" dirty="0" smtClean="0">
                <a:solidFill>
                  <a:srgbClr val="58585B"/>
                </a:solidFill>
                <a:latin typeface="Helvetica" panose="020B0604020202020204" pitchFamily="34" charset="0"/>
                <a:cs typeface="Helvetica" panose="020B0604020202020204" pitchFamily="34" charset="0"/>
              </a:rPr>
              <a:t>he EITC and CTC are our best defense against a tax system that favors the wealthy.</a:t>
            </a:r>
            <a:endParaRPr lang="en-US" sz="2400" dirty="0">
              <a:solidFill>
                <a:srgbClr val="58585B"/>
              </a:solidFill>
              <a:latin typeface="Helvetica" panose="020B0604020202020204" pitchFamily="34" charset="0"/>
              <a:cs typeface="Helvetica" panose="020B0604020202020204" pitchFamily="34" charset="0"/>
            </a:endParaRPr>
          </a:p>
        </p:txBody>
      </p:sp>
      <p:sp>
        <p:nvSpPr>
          <p:cNvPr id="5" name="TextBox 4"/>
          <p:cNvSpPr txBox="1"/>
          <p:nvPr/>
        </p:nvSpPr>
        <p:spPr>
          <a:xfrm>
            <a:off x="4128656" y="2533653"/>
            <a:ext cx="1875330" cy="2862322"/>
          </a:xfrm>
          <a:prstGeom prst="rect">
            <a:avLst/>
          </a:prstGeom>
          <a:noFill/>
        </p:spPr>
        <p:txBody>
          <a:bodyPr wrap="square" rtlCol="0">
            <a:spAutoFit/>
          </a:bodyPr>
          <a:lstStyle/>
          <a:p>
            <a:r>
              <a:rPr lang="en-US" sz="2000" dirty="0" smtClean="0">
                <a:solidFill>
                  <a:srgbClr val="58585B"/>
                </a:solidFill>
                <a:latin typeface="Helvetica" panose="020B0604020202020204" pitchFamily="34" charset="0"/>
                <a:cs typeface="Helvetica" panose="020B0604020202020204" pitchFamily="34" charset="0"/>
              </a:rPr>
              <a:t>These credits have time and again proven their effective-ness, together lifting 9.4 million people out of poverty in 2013. </a:t>
            </a:r>
            <a:endParaRPr lang="en-US" sz="2000" dirty="0">
              <a:solidFill>
                <a:srgbClr val="58585B"/>
              </a:solidFill>
              <a:latin typeface="Helvetica" panose="020B0604020202020204" pitchFamily="34" charset="0"/>
              <a:cs typeface="Helvetica" panose="020B0604020202020204" pitchFamily="34" charset="0"/>
            </a:endParaRPr>
          </a:p>
        </p:txBody>
      </p:sp>
      <p:sp>
        <p:nvSpPr>
          <p:cNvPr id="3" name="TextBox 2"/>
          <p:cNvSpPr txBox="1"/>
          <p:nvPr/>
        </p:nvSpPr>
        <p:spPr>
          <a:xfrm>
            <a:off x="457198" y="6292818"/>
            <a:ext cx="8555093" cy="461665"/>
          </a:xfrm>
          <a:prstGeom prst="rect">
            <a:avLst/>
          </a:prstGeom>
          <a:noFill/>
        </p:spPr>
        <p:txBody>
          <a:bodyPr wrap="square" rtlCol="0">
            <a:spAutoFit/>
          </a:bodyPr>
          <a:lstStyle/>
          <a:p>
            <a:r>
              <a:rPr lang="en-US" sz="1200" dirty="0">
                <a:solidFill>
                  <a:srgbClr val="58585B"/>
                </a:solidFill>
                <a:latin typeface="Helvetica"/>
                <a:cs typeface="Helvetica"/>
              </a:rPr>
              <a:t>Source: </a:t>
            </a:r>
            <a:r>
              <a:rPr lang="en-US" sz="1200" dirty="0">
                <a:solidFill>
                  <a:srgbClr val="58585B"/>
                </a:solidFill>
                <a:latin typeface="Helvetica"/>
                <a:cs typeface="Helvetica"/>
                <a:hlinkClick r:id="rId5"/>
              </a:rPr>
              <a:t>http://www.cbpp.org/research/federal-tax/chart-book-the-earned-income-tax-credit-and-child-tax-credit</a:t>
            </a:r>
            <a:r>
              <a:rPr lang="en-US" sz="1200" dirty="0">
                <a:solidFill>
                  <a:srgbClr val="58585B"/>
                </a:solidFill>
                <a:latin typeface="Helvetica"/>
                <a:cs typeface="Helvetica"/>
              </a:rPr>
              <a:t>; </a:t>
            </a:r>
            <a:r>
              <a:rPr lang="en-US" sz="1200" dirty="0">
                <a:solidFill>
                  <a:srgbClr val="58585B"/>
                </a:solidFill>
                <a:latin typeface="Helvetica"/>
                <a:cs typeface="Helvetica"/>
                <a:hlinkClick r:id="rId6"/>
              </a:rPr>
              <a:t>http://www.cbo.gov/sites/default/files/43768_DistributionTaxExpenditures.pdf</a:t>
            </a:r>
            <a:r>
              <a:rPr lang="en-US" sz="1200" dirty="0">
                <a:solidFill>
                  <a:srgbClr val="58585B"/>
                </a:solidFill>
                <a:latin typeface="Helvetica"/>
                <a:cs typeface="Helvetica"/>
              </a:rPr>
              <a:t> </a:t>
            </a:r>
          </a:p>
        </p:txBody>
      </p:sp>
    </p:spTree>
    <p:extLst>
      <p:ext uri="{BB962C8B-B14F-4D97-AF65-F5344CB8AC3E}">
        <p14:creationId xmlns:p14="http://schemas.microsoft.com/office/powerpoint/2010/main" val="3963469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723"/>
            <a:ext cx="8229600" cy="1143000"/>
          </a:xfrm>
        </p:spPr>
        <p:txBody>
          <a:bodyPr>
            <a:noAutofit/>
          </a:bodyPr>
          <a:lstStyle/>
          <a:p>
            <a:r>
              <a:rPr lang="en-US" dirty="0" smtClean="0">
                <a:solidFill>
                  <a:schemeClr val="accent2"/>
                </a:solidFill>
              </a:rPr>
              <a:t>EITC and CTC </a:t>
            </a:r>
            <a:r>
              <a:rPr lang="en-US" dirty="0">
                <a:solidFill>
                  <a:schemeClr val="accent2"/>
                </a:solidFill>
              </a:rPr>
              <a:t>Encourages Savings</a:t>
            </a:r>
          </a:p>
        </p:txBody>
      </p:sp>
      <p:pic>
        <p:nvPicPr>
          <p:cNvPr id="4" name="Content Placeholder 3" descr="http://cfed.org/newsroom/stories/search/?rm=download&amp;id=291618"/>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65818"/>
            <a:ext cx="3810000" cy="3403600"/>
          </a:xfrm>
          <a:prstGeom prst="rect">
            <a:avLst/>
          </a:prstGeom>
          <a:noFill/>
          <a:ln>
            <a:noFill/>
          </a:ln>
        </p:spPr>
      </p:pic>
      <p:sp>
        <p:nvSpPr>
          <p:cNvPr id="5" name="TextBox 4"/>
          <p:cNvSpPr txBox="1"/>
          <p:nvPr/>
        </p:nvSpPr>
        <p:spPr>
          <a:xfrm>
            <a:off x="4134465" y="1675226"/>
            <a:ext cx="4682836" cy="369331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solidFill>
                  <a:srgbClr val="58585B"/>
                </a:solidFill>
                <a:latin typeface="Helvetica"/>
                <a:cs typeface="Helvetica"/>
              </a:rPr>
              <a:t>Stephanie is a teacher’s assistant and single mom.</a:t>
            </a:r>
          </a:p>
          <a:p>
            <a:pPr marL="342900" indent="-342900">
              <a:spcAft>
                <a:spcPts val="600"/>
              </a:spcAft>
              <a:buFont typeface="Arial" panose="020B0604020202020204" pitchFamily="34" charset="0"/>
              <a:buChar char="•"/>
            </a:pPr>
            <a:r>
              <a:rPr lang="en-US" sz="2800" dirty="0" smtClean="0">
                <a:solidFill>
                  <a:srgbClr val="58585B"/>
                </a:solidFill>
                <a:latin typeface="Helvetica"/>
                <a:cs typeface="Helvetica"/>
              </a:rPr>
              <a:t>Tax refunds </a:t>
            </a:r>
            <a:r>
              <a:rPr lang="en-US" sz="2800" dirty="0">
                <a:solidFill>
                  <a:srgbClr val="58585B"/>
                </a:solidFill>
                <a:latin typeface="Helvetica"/>
                <a:cs typeface="Helvetica"/>
              </a:rPr>
              <a:t>she </a:t>
            </a:r>
            <a:r>
              <a:rPr lang="en-US" sz="2800" dirty="0" smtClean="0">
                <a:solidFill>
                  <a:srgbClr val="58585B"/>
                </a:solidFill>
                <a:latin typeface="Helvetica"/>
                <a:cs typeface="Helvetica"/>
              </a:rPr>
              <a:t>receives are </a:t>
            </a:r>
            <a:r>
              <a:rPr lang="en-US" sz="2800" dirty="0">
                <a:solidFill>
                  <a:srgbClr val="58585B"/>
                </a:solidFill>
                <a:latin typeface="Helvetica"/>
                <a:cs typeface="Helvetica"/>
              </a:rPr>
              <a:t>critical to her family’s continued success. </a:t>
            </a:r>
            <a:endParaRPr lang="en-US" sz="2800" dirty="0" smtClean="0">
              <a:solidFill>
                <a:srgbClr val="58585B"/>
              </a:solidFill>
              <a:latin typeface="Helvetica"/>
              <a:cs typeface="Helvetica"/>
            </a:endParaRPr>
          </a:p>
          <a:p>
            <a:pPr marL="342900" indent="-342900">
              <a:spcAft>
                <a:spcPts val="600"/>
              </a:spcAft>
              <a:buFont typeface="Arial" panose="020B0604020202020204" pitchFamily="34" charset="0"/>
              <a:buChar char="•"/>
            </a:pPr>
            <a:r>
              <a:rPr lang="en-US" sz="2800" dirty="0" smtClean="0">
                <a:solidFill>
                  <a:srgbClr val="58585B"/>
                </a:solidFill>
                <a:latin typeface="Helvetica"/>
                <a:cs typeface="Helvetica"/>
              </a:rPr>
              <a:t>Stephanie: "My </a:t>
            </a:r>
            <a:r>
              <a:rPr lang="en-US" sz="2800" dirty="0">
                <a:solidFill>
                  <a:srgbClr val="58585B"/>
                </a:solidFill>
                <a:latin typeface="Helvetica"/>
                <a:cs typeface="Helvetica"/>
              </a:rPr>
              <a:t>tax refund makes all the difference for me and my </a:t>
            </a:r>
            <a:r>
              <a:rPr lang="en-US" sz="2800" dirty="0" smtClean="0">
                <a:solidFill>
                  <a:srgbClr val="58585B"/>
                </a:solidFill>
                <a:latin typeface="Helvetica"/>
                <a:cs typeface="Helvetica"/>
              </a:rPr>
              <a:t>family."</a:t>
            </a:r>
            <a:endParaRPr lang="en-US" sz="2800" dirty="0">
              <a:solidFill>
                <a:srgbClr val="58585B"/>
              </a:solidFill>
              <a:latin typeface="Helvetica"/>
              <a:cs typeface="Helvetica"/>
            </a:endParaRPr>
          </a:p>
        </p:txBody>
      </p:sp>
      <p:sp>
        <p:nvSpPr>
          <p:cNvPr id="3" name="TextBox 2"/>
          <p:cNvSpPr txBox="1"/>
          <p:nvPr/>
        </p:nvSpPr>
        <p:spPr>
          <a:xfrm>
            <a:off x="302621" y="6372482"/>
            <a:ext cx="5615709" cy="276999"/>
          </a:xfrm>
          <a:prstGeom prst="rect">
            <a:avLst/>
          </a:prstGeom>
          <a:noFill/>
        </p:spPr>
        <p:txBody>
          <a:bodyPr wrap="square" rtlCol="0">
            <a:spAutoFit/>
          </a:bodyPr>
          <a:lstStyle/>
          <a:p>
            <a:r>
              <a:rPr lang="en-US" sz="1200" dirty="0">
                <a:solidFill>
                  <a:srgbClr val="58585B"/>
                </a:solidFill>
                <a:latin typeface="Helvetica"/>
                <a:cs typeface="Helvetica"/>
              </a:rPr>
              <a:t>Source: </a:t>
            </a:r>
            <a:r>
              <a:rPr lang="en-US" sz="1200" dirty="0" smtClean="0">
                <a:solidFill>
                  <a:srgbClr val="58585B"/>
                </a:solidFill>
                <a:latin typeface="Helvetica"/>
                <a:cs typeface="Helvetica"/>
                <a:hlinkClick r:id="rId4"/>
              </a:rPr>
              <a:t>www.cfed.org</a:t>
            </a:r>
            <a:r>
              <a:rPr lang="en-US" sz="1200" dirty="0" smtClean="0">
                <a:solidFill>
                  <a:srgbClr val="58585B"/>
                </a:solidFill>
                <a:latin typeface="Helvetica"/>
                <a:cs typeface="Helvetica"/>
              </a:rPr>
              <a:t> </a:t>
            </a:r>
            <a:endParaRPr lang="en-US" sz="1200" dirty="0">
              <a:solidFill>
                <a:srgbClr val="58585B"/>
              </a:solidFill>
              <a:latin typeface="Helvetica"/>
              <a:cs typeface="Helvetica"/>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7934" y="5368545"/>
            <a:ext cx="1502101" cy="700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486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971"/>
            <a:ext cx="8229600" cy="1031647"/>
          </a:xfrm>
        </p:spPr>
        <p:txBody>
          <a:bodyPr>
            <a:noAutofit/>
          </a:bodyPr>
          <a:lstStyle/>
          <a:p>
            <a:r>
              <a:rPr lang="en-US" dirty="0" smtClean="0">
                <a:solidFill>
                  <a:schemeClr val="accent2"/>
                </a:solidFill>
              </a:rPr>
              <a:t>Critical EITC and CTC Expansions</a:t>
            </a:r>
            <a:endParaRPr lang="en-US" dirty="0">
              <a:solidFill>
                <a:schemeClr val="accent2"/>
              </a:solidFill>
            </a:endParaRPr>
          </a:p>
        </p:txBody>
      </p:sp>
      <p:sp>
        <p:nvSpPr>
          <p:cNvPr id="3" name="Content Placeholder 2"/>
          <p:cNvSpPr>
            <a:spLocks noGrp="1"/>
          </p:cNvSpPr>
          <p:nvPr>
            <p:ph idx="1"/>
          </p:nvPr>
        </p:nvSpPr>
        <p:spPr>
          <a:xfrm>
            <a:off x="152565" y="1507174"/>
            <a:ext cx="5653012" cy="4602501"/>
          </a:xfrm>
        </p:spPr>
        <p:txBody>
          <a:bodyPr>
            <a:normAutofit fontScale="25000" lnSpcReduction="20000"/>
          </a:bodyPr>
          <a:lstStyle/>
          <a:p>
            <a:pPr marL="0" lvl="1" indent="0">
              <a:lnSpc>
                <a:spcPct val="120000"/>
              </a:lnSpc>
              <a:spcBef>
                <a:spcPts val="0"/>
              </a:spcBef>
              <a:spcAft>
                <a:spcPts val="600"/>
              </a:spcAft>
              <a:buNone/>
            </a:pPr>
            <a:r>
              <a:rPr lang="en-US" sz="8800" dirty="0">
                <a:latin typeface="Helvetica" panose="020B0604020202020204" pitchFamily="34" charset="0"/>
                <a:cs typeface="Helvetica" panose="020B0604020202020204" pitchFamily="34" charset="0"/>
              </a:rPr>
              <a:t>In 2009, the </a:t>
            </a:r>
            <a:r>
              <a:rPr lang="en-US" sz="8800" i="1" dirty="0">
                <a:latin typeface="Helvetica" panose="020B0604020202020204" pitchFamily="34" charset="0"/>
                <a:cs typeface="Helvetica" panose="020B0604020202020204" pitchFamily="34" charset="0"/>
              </a:rPr>
              <a:t>American Recovery and Reinvestment Act</a:t>
            </a:r>
            <a:r>
              <a:rPr lang="en-US" sz="8800" dirty="0">
                <a:latin typeface="Helvetica" panose="020B0604020202020204" pitchFamily="34" charset="0"/>
                <a:cs typeface="Helvetica" panose="020B0604020202020204" pitchFamily="34" charset="0"/>
              </a:rPr>
              <a:t> </a:t>
            </a:r>
            <a:r>
              <a:rPr lang="en-US" sz="8800" dirty="0" smtClean="0">
                <a:latin typeface="Helvetica" panose="020B0604020202020204" pitchFamily="34" charset="0"/>
                <a:cs typeface="Helvetica" panose="020B0604020202020204" pitchFamily="34" charset="0"/>
              </a:rPr>
              <a:t>(ARRA) made </a:t>
            </a:r>
            <a:r>
              <a:rPr lang="en-US" sz="8800" dirty="0">
                <a:latin typeface="Helvetica" panose="020B0604020202020204" pitchFamily="34" charset="0"/>
                <a:cs typeface="Helvetica" panose="020B0604020202020204" pitchFamily="34" charset="0"/>
              </a:rPr>
              <a:t>key improvements to the EITC and </a:t>
            </a:r>
            <a:r>
              <a:rPr lang="en-US" sz="8800" dirty="0" smtClean="0">
                <a:latin typeface="Helvetica" panose="020B0604020202020204" pitchFamily="34" charset="0"/>
                <a:cs typeface="Helvetica" panose="020B0604020202020204" pitchFamily="34" charset="0"/>
              </a:rPr>
              <a:t>CTC.</a:t>
            </a:r>
          </a:p>
          <a:p>
            <a:pPr marL="0" lvl="1" indent="0">
              <a:lnSpc>
                <a:spcPct val="120000"/>
              </a:lnSpc>
              <a:spcBef>
                <a:spcPts val="0"/>
              </a:spcBef>
              <a:spcAft>
                <a:spcPts val="600"/>
              </a:spcAft>
              <a:buNone/>
            </a:pPr>
            <a:r>
              <a:rPr lang="en-US" sz="8800" b="1" dirty="0" smtClean="0">
                <a:latin typeface="Helvetica" panose="020B0604020202020204" pitchFamily="34" charset="0"/>
                <a:cs typeface="Helvetica" panose="020B0604020202020204" pitchFamily="34" charset="0"/>
              </a:rPr>
              <a:t>EITC:</a:t>
            </a:r>
          </a:p>
          <a:p>
            <a:pPr marL="342900" lvl="1" indent="-342900">
              <a:lnSpc>
                <a:spcPct val="120000"/>
              </a:lnSpc>
              <a:spcBef>
                <a:spcPts val="0"/>
              </a:spcBef>
              <a:spcAft>
                <a:spcPts val="600"/>
              </a:spcAft>
              <a:buFont typeface="Arial" panose="020B0604020202020204" pitchFamily="34" charset="0"/>
              <a:buChar char="•"/>
            </a:pPr>
            <a:r>
              <a:rPr lang="en-US" sz="8800" dirty="0" smtClean="0">
                <a:latin typeface="Helvetica" panose="020B0604020202020204" pitchFamily="34" charset="0"/>
                <a:cs typeface="Helvetica" panose="020B0604020202020204" pitchFamily="34" charset="0"/>
              </a:rPr>
              <a:t>Reduced </a:t>
            </a:r>
            <a:r>
              <a:rPr lang="en-US" sz="8800" dirty="0">
                <a:latin typeface="Helvetica" panose="020B0604020202020204" pitchFamily="34" charset="0"/>
                <a:cs typeface="Helvetica" panose="020B0604020202020204" pitchFamily="34" charset="0"/>
              </a:rPr>
              <a:t>the “marriage penalty” by allowing married couple to earn more before phase-out </a:t>
            </a:r>
            <a:r>
              <a:rPr lang="en-US" sz="8800" dirty="0" smtClean="0">
                <a:latin typeface="Helvetica" panose="020B0604020202020204" pitchFamily="34" charset="0"/>
                <a:cs typeface="Helvetica" panose="020B0604020202020204" pitchFamily="34" charset="0"/>
              </a:rPr>
              <a:t>begins</a:t>
            </a:r>
          </a:p>
          <a:p>
            <a:pPr marL="342900" lvl="1" indent="-342900">
              <a:lnSpc>
                <a:spcPct val="120000"/>
              </a:lnSpc>
              <a:spcBef>
                <a:spcPts val="0"/>
              </a:spcBef>
              <a:spcAft>
                <a:spcPts val="600"/>
              </a:spcAft>
              <a:buFont typeface="Arial" panose="020B0604020202020204" pitchFamily="34" charset="0"/>
              <a:buChar char="•"/>
            </a:pPr>
            <a:r>
              <a:rPr lang="en-US" sz="8800" dirty="0" smtClean="0">
                <a:latin typeface="Helvetica" panose="020B0604020202020204" pitchFamily="34" charset="0"/>
                <a:cs typeface="Helvetica" panose="020B0604020202020204" pitchFamily="34" charset="0"/>
              </a:rPr>
              <a:t>Increased </a:t>
            </a:r>
            <a:r>
              <a:rPr lang="en-US" sz="8800" dirty="0">
                <a:latin typeface="Helvetica" panose="020B0604020202020204" pitchFamily="34" charset="0"/>
                <a:cs typeface="Helvetica" panose="020B0604020202020204" pitchFamily="34" charset="0"/>
              </a:rPr>
              <a:t>credit for families with 3 or more </a:t>
            </a:r>
            <a:r>
              <a:rPr lang="en-US" sz="8800" dirty="0" smtClean="0">
                <a:latin typeface="Helvetica" panose="020B0604020202020204" pitchFamily="34" charset="0"/>
                <a:cs typeface="Helvetica" panose="020B0604020202020204" pitchFamily="34" charset="0"/>
              </a:rPr>
              <a:t>children</a:t>
            </a:r>
          </a:p>
          <a:p>
            <a:pPr marL="0" lvl="1" indent="0">
              <a:lnSpc>
                <a:spcPct val="120000"/>
              </a:lnSpc>
              <a:spcBef>
                <a:spcPts val="0"/>
              </a:spcBef>
              <a:spcAft>
                <a:spcPts val="600"/>
              </a:spcAft>
              <a:buNone/>
            </a:pPr>
            <a:r>
              <a:rPr lang="en-US" sz="8800" b="1" dirty="0" smtClean="0">
                <a:latin typeface="Helvetica" panose="020B0604020202020204" pitchFamily="34" charset="0"/>
                <a:cs typeface="Helvetica" panose="020B0604020202020204" pitchFamily="34" charset="0"/>
              </a:rPr>
              <a:t>CTC</a:t>
            </a:r>
            <a:r>
              <a:rPr lang="en-US" sz="8800" dirty="0" smtClean="0">
                <a:latin typeface="Helvetica" panose="020B0604020202020204" pitchFamily="34" charset="0"/>
                <a:cs typeface="Helvetica" panose="020B0604020202020204" pitchFamily="34" charset="0"/>
              </a:rPr>
              <a:t>:</a:t>
            </a:r>
          </a:p>
          <a:p>
            <a:pPr marL="342900" lvl="1" indent="-342900">
              <a:lnSpc>
                <a:spcPct val="120000"/>
              </a:lnSpc>
              <a:spcBef>
                <a:spcPts val="0"/>
              </a:spcBef>
              <a:spcAft>
                <a:spcPts val="600"/>
              </a:spcAft>
              <a:buFont typeface="Arial" panose="020B0604020202020204" pitchFamily="34" charset="0"/>
              <a:buChar char="•"/>
            </a:pPr>
            <a:r>
              <a:rPr lang="en-US" sz="8800" dirty="0" smtClean="0">
                <a:latin typeface="Helvetica" panose="020B0604020202020204" pitchFamily="34" charset="0"/>
                <a:cs typeface="Helvetica" panose="020B0604020202020204" pitchFamily="34" charset="0"/>
              </a:rPr>
              <a:t>Reduced </a:t>
            </a:r>
            <a:r>
              <a:rPr lang="en-US" sz="8800" dirty="0">
                <a:latin typeface="Helvetica" panose="020B0604020202020204" pitchFamily="34" charset="0"/>
                <a:cs typeface="Helvetica" panose="020B0604020202020204" pitchFamily="34" charset="0"/>
              </a:rPr>
              <a:t>income eligibility threshold from $12,000 to $</a:t>
            </a:r>
            <a:r>
              <a:rPr lang="en-US" sz="8800" dirty="0" smtClean="0">
                <a:latin typeface="Helvetica" panose="020B0604020202020204" pitchFamily="34" charset="0"/>
                <a:cs typeface="Helvetica" panose="020B0604020202020204" pitchFamily="34" charset="0"/>
              </a:rPr>
              <a:t>3,000</a:t>
            </a:r>
          </a:p>
          <a:p>
            <a:pPr marL="342900" lvl="1" indent="-342900">
              <a:buFont typeface="Arial" panose="020B0604020202020204" pitchFamily="34" charset="0"/>
              <a:buChar char="•"/>
            </a:pPr>
            <a:endParaRPr lang="en-US" sz="7200" dirty="0" smtClean="0">
              <a:latin typeface="Helvetica" panose="020B0604020202020204" pitchFamily="34" charset="0"/>
              <a:cs typeface="Helvetica" panose="020B0604020202020204" pitchFamily="34" charset="0"/>
            </a:endParaRPr>
          </a:p>
          <a:p>
            <a:pPr marL="0" lvl="1" indent="0">
              <a:buNone/>
            </a:pPr>
            <a:endParaRPr lang="en-US" sz="2000" dirty="0">
              <a:latin typeface="Helvetica" panose="020B0604020202020204" pitchFamily="34" charset="0"/>
              <a:cs typeface="Helvetica" panose="020B0604020202020204" pitchFamily="34" charset="0"/>
            </a:endParaRPr>
          </a:p>
          <a:p>
            <a:pPr marL="0" lvl="1" indent="0">
              <a:buNone/>
            </a:pPr>
            <a:endParaRPr lang="en-US" sz="2000" dirty="0">
              <a:latin typeface="Helvetica" panose="020B0604020202020204" pitchFamily="34" charset="0"/>
              <a:cs typeface="Helvetica" panose="020B0604020202020204" pitchFamily="34" charset="0"/>
            </a:endParaRPr>
          </a:p>
          <a:p>
            <a:pPr marL="0" lvl="1" indent="0">
              <a:buNone/>
            </a:pPr>
            <a:endParaRPr lang="en-US" sz="2000" dirty="0" smtClean="0">
              <a:latin typeface="Helvetica" panose="020B0604020202020204" pitchFamily="34" charset="0"/>
              <a:cs typeface="Helvetica" panose="020B0604020202020204" pitchFamily="34" charset="0"/>
            </a:endParaRPr>
          </a:p>
          <a:p>
            <a:pPr marL="342900" lvl="1" indent="-342900"/>
            <a:endParaRPr lang="en-US" sz="2400" dirty="0">
              <a:latin typeface="Calibri" pitchFamily="34" charset="0"/>
              <a:cs typeface="Calibri" pitchFamily="34" charset="0"/>
            </a:endParaRPr>
          </a:p>
          <a:p>
            <a:endParaRPr lang="en-US" dirty="0"/>
          </a:p>
        </p:txBody>
      </p:sp>
      <p:sp>
        <p:nvSpPr>
          <p:cNvPr id="4" name="TextBox 3"/>
          <p:cNvSpPr txBox="1"/>
          <p:nvPr/>
        </p:nvSpPr>
        <p:spPr>
          <a:xfrm>
            <a:off x="76200" y="6311502"/>
            <a:ext cx="9067800" cy="646331"/>
          </a:xfrm>
          <a:prstGeom prst="rect">
            <a:avLst/>
          </a:prstGeom>
          <a:noFill/>
        </p:spPr>
        <p:txBody>
          <a:bodyPr wrap="square" rtlCol="0">
            <a:spAutoFit/>
          </a:bodyPr>
          <a:lstStyle/>
          <a:p>
            <a:r>
              <a:rPr lang="en-US" sz="1200" dirty="0" smtClean="0">
                <a:solidFill>
                  <a:srgbClr val="58585B"/>
                </a:solidFill>
                <a:latin typeface="Helvetica"/>
                <a:cs typeface="Helvetica"/>
              </a:rPr>
              <a:t>Source:</a:t>
            </a:r>
            <a:r>
              <a:rPr lang="en-US" sz="1200" dirty="0" smtClean="0">
                <a:latin typeface="Helvetica"/>
                <a:cs typeface="Helvetica"/>
              </a:rPr>
              <a:t> </a:t>
            </a:r>
            <a:r>
              <a:rPr lang="en-US" sz="1200" dirty="0">
                <a:solidFill>
                  <a:schemeClr val="accent3">
                    <a:lumMod val="50000"/>
                  </a:schemeClr>
                </a:solidFill>
                <a:latin typeface="Helvetica"/>
                <a:cs typeface="Helvetica"/>
                <a:hlinkClick r:id="rId3"/>
              </a:rPr>
              <a:t>http://www.cbpp.org/research/policy-basics-the-earned-income-tax-credit?fa=view&amp;id=2505</a:t>
            </a:r>
            <a:endParaRPr lang="en-US" sz="1200" dirty="0">
              <a:solidFill>
                <a:schemeClr val="accent3">
                  <a:lumMod val="50000"/>
                </a:schemeClr>
              </a:solidFill>
              <a:latin typeface="Helvetica"/>
              <a:cs typeface="Helvetica"/>
            </a:endParaRPr>
          </a:p>
          <a:p>
            <a:r>
              <a:rPr lang="en-US" sz="1200" dirty="0">
                <a:solidFill>
                  <a:schemeClr val="accent3">
                    <a:lumMod val="50000"/>
                  </a:schemeClr>
                </a:solidFill>
                <a:latin typeface="Helvetica"/>
                <a:cs typeface="Helvetica"/>
                <a:hlinkClick r:id="rId4"/>
              </a:rPr>
              <a:t>http://www.cbpp.org/research/policy-basics-the-child-tax-credit?fa=view&amp;id=2989</a:t>
            </a:r>
            <a:r>
              <a:rPr lang="en-US" sz="1200" dirty="0">
                <a:solidFill>
                  <a:schemeClr val="accent3">
                    <a:lumMod val="50000"/>
                  </a:schemeClr>
                </a:solidFill>
                <a:latin typeface="Helvetica"/>
                <a:cs typeface="Helvetica"/>
              </a:rPr>
              <a:t> </a:t>
            </a:r>
          </a:p>
          <a:p>
            <a:endParaRPr lang="en-US" sz="1200" dirty="0">
              <a:latin typeface="Helvetica"/>
              <a:cs typeface="Helvetica"/>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9674" y="1507174"/>
            <a:ext cx="2992582" cy="44230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806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143"/>
            <a:ext cx="8965870" cy="1124444"/>
          </a:xfrm>
        </p:spPr>
        <p:txBody>
          <a:bodyPr>
            <a:noAutofit/>
          </a:bodyPr>
          <a:lstStyle/>
          <a:p>
            <a:r>
              <a:rPr lang="en-US" sz="4000" dirty="0" smtClean="0">
                <a:solidFill>
                  <a:schemeClr val="accent2"/>
                </a:solidFill>
              </a:rPr>
              <a:t>Save the EITC and CTC Expansions!</a:t>
            </a:r>
            <a:endParaRPr lang="en-US" sz="4000" dirty="0">
              <a:solidFill>
                <a:schemeClr val="accent2"/>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70" y="1429135"/>
            <a:ext cx="3075211" cy="446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78130" y="1383737"/>
            <a:ext cx="5696459" cy="4508725"/>
          </a:xfrm>
        </p:spPr>
        <p:txBody>
          <a:bodyPr>
            <a:noAutofit/>
          </a:bodyPr>
          <a:lstStyle/>
          <a:p>
            <a:pPr>
              <a:spcBef>
                <a:spcPts val="0"/>
              </a:spcBef>
              <a:spcAft>
                <a:spcPts val="600"/>
              </a:spcAft>
            </a:pPr>
            <a:r>
              <a:rPr lang="en-US" sz="2200" dirty="0" smtClean="0"/>
              <a:t>The critical provisions made in 2009 are </a:t>
            </a:r>
            <a:r>
              <a:rPr lang="en-US" sz="2200" b="1" dirty="0" smtClean="0"/>
              <a:t>SET TO EXPIRE</a:t>
            </a:r>
            <a:r>
              <a:rPr lang="en-US" sz="2200" dirty="0" smtClean="0"/>
              <a:t> in 2017 if Congress fails to extend them or make them permanent.</a:t>
            </a:r>
            <a:endParaRPr lang="en-US" sz="2200" dirty="0"/>
          </a:p>
          <a:p>
            <a:pPr>
              <a:spcBef>
                <a:spcPts val="0"/>
              </a:spcBef>
              <a:spcAft>
                <a:spcPts val="600"/>
              </a:spcAft>
            </a:pPr>
            <a:r>
              <a:rPr lang="en-US" sz="2200" dirty="0" smtClean="0"/>
              <a:t>If these key provisions are allowed to expire, </a:t>
            </a:r>
            <a:r>
              <a:rPr lang="en-US" sz="2200" b="1" dirty="0" smtClean="0"/>
              <a:t>16.4 million people could fall into or deeper into poverty, including 7.7 million children.    </a:t>
            </a:r>
            <a:endParaRPr lang="en-US" sz="2200" dirty="0"/>
          </a:p>
          <a:p>
            <a:pPr>
              <a:spcBef>
                <a:spcPts val="0"/>
              </a:spcBef>
              <a:spcAft>
                <a:spcPts val="600"/>
              </a:spcAft>
            </a:pPr>
            <a:r>
              <a:rPr lang="en-US" sz="2200" dirty="0" smtClean="0"/>
              <a:t>Meanwhile, Congress is considering extending tax breaks to benefit large corporations that will cost about $700 billion dollars in federal revenue over ten years. </a:t>
            </a:r>
            <a:endParaRPr lang="en-US" sz="2200" dirty="0"/>
          </a:p>
        </p:txBody>
      </p:sp>
      <p:sp>
        <p:nvSpPr>
          <p:cNvPr id="4" name="TextBox 3"/>
          <p:cNvSpPr txBox="1"/>
          <p:nvPr/>
        </p:nvSpPr>
        <p:spPr>
          <a:xfrm>
            <a:off x="226129" y="6301332"/>
            <a:ext cx="8680363" cy="646331"/>
          </a:xfrm>
          <a:prstGeom prst="rect">
            <a:avLst/>
          </a:prstGeom>
          <a:noFill/>
        </p:spPr>
        <p:txBody>
          <a:bodyPr wrap="square" rtlCol="0">
            <a:spAutoFit/>
          </a:bodyPr>
          <a:lstStyle/>
          <a:p>
            <a:r>
              <a:rPr lang="en-US" sz="1200" dirty="0" smtClean="0">
                <a:solidFill>
                  <a:srgbClr val="58585B"/>
                </a:solidFill>
                <a:latin typeface="Helvetica" panose="020B0604020202020204" pitchFamily="34" charset="0"/>
                <a:cs typeface="Helvetica" panose="020B0604020202020204" pitchFamily="34" charset="0"/>
              </a:rPr>
              <a:t>Source:</a:t>
            </a:r>
            <a:r>
              <a:rPr lang="en-US" sz="1200" dirty="0" smtClean="0">
                <a:latin typeface="Helvetica" panose="020B0604020202020204" pitchFamily="34" charset="0"/>
                <a:cs typeface="Helvetica" panose="020B0604020202020204" pitchFamily="34" charset="0"/>
              </a:rPr>
              <a:t> </a:t>
            </a:r>
            <a:r>
              <a:rPr lang="en-US" sz="1200" dirty="0">
                <a:solidFill>
                  <a:schemeClr val="accent3">
                    <a:lumMod val="50000"/>
                  </a:schemeClr>
                </a:solidFill>
                <a:latin typeface="Helvetica"/>
                <a:cs typeface="Helvetica"/>
                <a:hlinkClick r:id="rId4"/>
              </a:rPr>
              <a:t>http://www.cbpp.org/research/letting-key-provisions-of-working-family-tax-credits-expire-would-push-16-million-people</a:t>
            </a:r>
            <a:endParaRPr lang="en-US" sz="1200" dirty="0">
              <a:solidFill>
                <a:schemeClr val="accent3">
                  <a:lumMod val="50000"/>
                </a:schemeClr>
              </a:solidFill>
              <a:latin typeface="Helvetica"/>
              <a:cs typeface="Helvetica"/>
            </a:endParaRPr>
          </a:p>
          <a:p>
            <a:r>
              <a:rPr lang="en-US" sz="1200" dirty="0">
                <a:solidFill>
                  <a:schemeClr val="accent3">
                    <a:lumMod val="50000"/>
                  </a:schemeClr>
                </a:solidFill>
                <a:latin typeface="Helvetica"/>
                <a:cs typeface="Helvetica"/>
                <a:hlinkClick r:id="rId5"/>
              </a:rPr>
              <a:t>https://www.nationalpriorities.org/blog/2014/04/07/congress-extend-corporate-tax-breaks-not-unemployment-benefits</a:t>
            </a:r>
            <a:r>
              <a:rPr lang="en-US" sz="1200" dirty="0">
                <a:latin typeface="Helvetica" panose="020B0604020202020204" pitchFamily="34" charset="0"/>
                <a:cs typeface="Helvetica" panose="020B0604020202020204" pitchFamily="34" charset="0"/>
                <a:hlinkClick r:id="rId5"/>
              </a:rPr>
              <a:t>/</a:t>
            </a:r>
            <a:r>
              <a:rPr lang="en-US" sz="1200" dirty="0">
                <a:latin typeface="Helvetica" panose="020B0604020202020204" pitchFamily="34" charset="0"/>
                <a:cs typeface="Helvetica" panose="020B0604020202020204" pitchFamily="34" charset="0"/>
              </a:rPr>
              <a:t> </a:t>
            </a:r>
          </a:p>
          <a:p>
            <a:endParaRPr lang="en-US"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28127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50"/>
            <a:ext cx="8229600" cy="1143000"/>
          </a:xfrm>
        </p:spPr>
        <p:txBody>
          <a:bodyPr>
            <a:noAutofit/>
          </a:bodyPr>
          <a:lstStyle/>
          <a:p>
            <a:r>
              <a:rPr lang="en-US" sz="4000" kern="0" dirty="0">
                <a:solidFill>
                  <a:srgbClr val="B01F2D"/>
                </a:solidFill>
                <a:latin typeface="Helvetica" panose="020B0604020202020204" pitchFamily="34" charset="0"/>
                <a:ea typeface="ＭＳ Ｐゴシック" charset="0"/>
                <a:cs typeface="Helvetica" panose="020B0604020202020204" pitchFamily="34" charset="0"/>
              </a:rPr>
              <a:t>The Racial Wealth Gap and Tax Fairness</a:t>
            </a:r>
          </a:p>
        </p:txBody>
      </p:sp>
      <p:sp>
        <p:nvSpPr>
          <p:cNvPr id="3" name="Content Placeholder 2"/>
          <p:cNvSpPr>
            <a:spLocks noGrp="1"/>
          </p:cNvSpPr>
          <p:nvPr>
            <p:ph idx="1"/>
          </p:nvPr>
        </p:nvSpPr>
        <p:spPr>
          <a:xfrm>
            <a:off x="457200" y="1452717"/>
            <a:ext cx="8229600" cy="4525963"/>
          </a:xfrm>
        </p:spPr>
        <p:txBody>
          <a:bodyPr>
            <a:noAutofit/>
          </a:bodyPr>
          <a:lstStyle/>
          <a:p>
            <a:pPr>
              <a:spcBef>
                <a:spcPts val="0"/>
              </a:spcBef>
              <a:spcAft>
                <a:spcPts val="600"/>
              </a:spcAft>
            </a:pPr>
            <a:r>
              <a:rPr lang="en-US" sz="3000" dirty="0" smtClean="0"/>
              <a:t>Tax policy is a critical tool in the toolbox of policies to eliminate racial disparities.</a:t>
            </a:r>
          </a:p>
          <a:p>
            <a:pPr>
              <a:spcBef>
                <a:spcPts val="0"/>
              </a:spcBef>
              <a:spcAft>
                <a:spcPts val="600"/>
              </a:spcAft>
            </a:pPr>
            <a:r>
              <a:rPr lang="en-US" sz="3000" dirty="0" smtClean="0"/>
              <a:t>If the provisions of EITC and CTC are not saved:</a:t>
            </a:r>
          </a:p>
          <a:p>
            <a:pPr marL="973138" lvl="1" indent="-515938">
              <a:spcBef>
                <a:spcPts val="0"/>
              </a:spcBef>
              <a:spcAft>
                <a:spcPts val="600"/>
              </a:spcAft>
            </a:pPr>
            <a:r>
              <a:rPr lang="en-US" i="1" dirty="0" smtClean="0"/>
              <a:t>2.8 million Blacks, including 1.5 million children, will fall into or deeper into poverty.</a:t>
            </a:r>
          </a:p>
          <a:p>
            <a:pPr marL="973138" lvl="1" indent="-515938">
              <a:spcBef>
                <a:spcPts val="0"/>
              </a:spcBef>
              <a:spcAft>
                <a:spcPts val="600"/>
              </a:spcAft>
            </a:pPr>
            <a:r>
              <a:rPr lang="en-US" i="1" dirty="0" smtClean="0"/>
              <a:t>7.4 million Latinos, including 3.6 million children, will </a:t>
            </a:r>
            <a:r>
              <a:rPr lang="en-US" i="1" dirty="0"/>
              <a:t>fall into or deeper into </a:t>
            </a:r>
            <a:r>
              <a:rPr lang="en-US" i="1" dirty="0" smtClean="0"/>
              <a:t>poverty.</a:t>
            </a:r>
            <a:endParaRPr lang="en-US" i="1" dirty="0"/>
          </a:p>
          <a:p>
            <a:pPr lvl="1"/>
            <a:endParaRPr lang="en-US" sz="3000" dirty="0"/>
          </a:p>
        </p:txBody>
      </p:sp>
    </p:spTree>
    <p:extLst>
      <p:ext uri="{BB962C8B-B14F-4D97-AF65-F5344CB8AC3E}">
        <p14:creationId xmlns:p14="http://schemas.microsoft.com/office/powerpoint/2010/main" val="491738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520" y="1"/>
            <a:ext cx="3090978" cy="1852546"/>
          </a:xfrm>
        </p:spPr>
        <p:txBody>
          <a:bodyPr>
            <a:normAutofit fontScale="90000"/>
          </a:bodyPr>
          <a:lstStyle/>
          <a:p>
            <a:r>
              <a:rPr lang="en-US" sz="4200" dirty="0" smtClean="0">
                <a:solidFill>
                  <a:srgbClr val="AF1F2C"/>
                </a:solidFill>
              </a:rPr>
              <a:t>Poverty in the U.S.</a:t>
            </a:r>
            <a:r>
              <a:rPr lang="en-US" dirty="0" smtClean="0">
                <a:solidFill>
                  <a:srgbClr val="AF1F2C"/>
                </a:solidFill>
              </a:rPr>
              <a:t/>
            </a:r>
            <a:br>
              <a:rPr lang="en-US" dirty="0" smtClean="0">
                <a:solidFill>
                  <a:srgbClr val="AF1F2C"/>
                </a:solidFill>
              </a:rPr>
            </a:br>
            <a:r>
              <a:rPr lang="en-US" sz="2000" dirty="0">
                <a:solidFill>
                  <a:srgbClr val="AF1F2C"/>
                </a:solidFill>
              </a:rPr>
              <a:t>K</a:t>
            </a:r>
            <a:r>
              <a:rPr lang="en-US" sz="2000" dirty="0" smtClean="0">
                <a:solidFill>
                  <a:srgbClr val="AF1F2C"/>
                </a:solidFill>
              </a:rPr>
              <a:t>eeping Households out of Poverty</a:t>
            </a:r>
            <a:endParaRPr lang="en-US" dirty="0">
              <a:solidFill>
                <a:srgbClr val="AF1F2C"/>
              </a:solidFill>
            </a:endParaRPr>
          </a:p>
        </p:txBody>
      </p:sp>
      <p:pic>
        <p:nvPicPr>
          <p:cNvPr id="102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720720" cy="61420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788325" y="1852547"/>
            <a:ext cx="3252174" cy="4154984"/>
          </a:xfrm>
          <a:prstGeom prst="rect">
            <a:avLst/>
          </a:prstGeom>
          <a:noFill/>
        </p:spPr>
        <p:txBody>
          <a:bodyPr wrap="square" rtlCol="0">
            <a:spAutoFit/>
          </a:bodyPr>
          <a:lstStyle/>
          <a:p>
            <a:r>
              <a:rPr lang="en-US" sz="2200" dirty="0">
                <a:solidFill>
                  <a:schemeClr val="accent3">
                    <a:lumMod val="50000"/>
                  </a:schemeClr>
                </a:solidFill>
                <a:latin typeface="Helvetica" panose="020B0604020202020204" pitchFamily="34" charset="0"/>
                <a:cs typeface="Helvetica" panose="020B0604020202020204" pitchFamily="34" charset="0"/>
              </a:rPr>
              <a:t>The </a:t>
            </a:r>
            <a:r>
              <a:rPr lang="en-US" sz="2200" b="1" dirty="0">
                <a:solidFill>
                  <a:schemeClr val="accent3">
                    <a:lumMod val="50000"/>
                  </a:schemeClr>
                </a:solidFill>
                <a:latin typeface="Helvetica" panose="020B0604020202020204" pitchFamily="34" charset="0"/>
                <a:cs typeface="Helvetica" panose="020B0604020202020204" pitchFamily="34" charset="0"/>
              </a:rPr>
              <a:t>Supplemental Poverty Measure</a:t>
            </a:r>
            <a:r>
              <a:rPr lang="en-US" sz="2200" dirty="0">
                <a:solidFill>
                  <a:schemeClr val="accent3">
                    <a:lumMod val="50000"/>
                  </a:schemeClr>
                </a:solidFill>
                <a:latin typeface="Helvetica" panose="020B0604020202020204" pitchFamily="34" charset="0"/>
                <a:cs typeface="Helvetica" panose="020B0604020202020204" pitchFamily="34" charset="0"/>
              </a:rPr>
              <a:t> </a:t>
            </a:r>
            <a:r>
              <a:rPr lang="en-US" sz="2200" dirty="0" smtClean="0">
                <a:solidFill>
                  <a:schemeClr val="accent3">
                    <a:lumMod val="50000"/>
                  </a:schemeClr>
                </a:solidFill>
                <a:latin typeface="Helvetica" panose="020B0604020202020204" pitchFamily="34" charset="0"/>
                <a:cs typeface="Helvetica" panose="020B0604020202020204" pitchFamily="34" charset="0"/>
              </a:rPr>
              <a:t>further accounts for critical anti-poverty programs that have kept many people out of poverty including </a:t>
            </a:r>
            <a:r>
              <a:rPr lang="en-US" sz="2200" dirty="0">
                <a:solidFill>
                  <a:schemeClr val="accent3">
                    <a:lumMod val="50000"/>
                  </a:schemeClr>
                </a:solidFill>
                <a:latin typeface="Helvetica" panose="020B0604020202020204" pitchFamily="34" charset="0"/>
                <a:cs typeface="Helvetica" panose="020B0604020202020204" pitchFamily="34" charset="0"/>
              </a:rPr>
              <a:t>tax credits </a:t>
            </a:r>
            <a:r>
              <a:rPr lang="en-US" sz="2200" dirty="0" smtClean="0">
                <a:solidFill>
                  <a:schemeClr val="accent3">
                    <a:lumMod val="50000"/>
                  </a:schemeClr>
                </a:solidFill>
                <a:latin typeface="Helvetica" panose="020B0604020202020204" pitchFamily="34" charset="0"/>
                <a:cs typeface="Helvetica" panose="020B0604020202020204" pitchFamily="34" charset="0"/>
              </a:rPr>
              <a:t>(the </a:t>
            </a:r>
            <a:r>
              <a:rPr lang="en-US" sz="2200" dirty="0">
                <a:solidFill>
                  <a:schemeClr val="accent3">
                    <a:lumMod val="50000"/>
                  </a:schemeClr>
                </a:solidFill>
                <a:latin typeface="Helvetica" panose="020B0604020202020204" pitchFamily="34" charset="0"/>
                <a:cs typeface="Helvetica" panose="020B0604020202020204" pitchFamily="34" charset="0"/>
              </a:rPr>
              <a:t>EITC and </a:t>
            </a:r>
            <a:r>
              <a:rPr lang="en-US" sz="2200" dirty="0" smtClean="0">
                <a:solidFill>
                  <a:schemeClr val="accent3">
                    <a:lumMod val="50000"/>
                  </a:schemeClr>
                </a:solidFill>
                <a:latin typeface="Helvetica" panose="020B0604020202020204" pitchFamily="34" charset="0"/>
                <a:cs typeface="Helvetica" panose="020B0604020202020204" pitchFamily="34" charset="0"/>
              </a:rPr>
              <a:t>CTC), </a:t>
            </a:r>
            <a:r>
              <a:rPr lang="en-US" sz="2200" dirty="0">
                <a:solidFill>
                  <a:schemeClr val="accent3">
                    <a:lumMod val="50000"/>
                  </a:schemeClr>
                </a:solidFill>
                <a:latin typeface="Helvetica" panose="020B0604020202020204" pitchFamily="34" charset="0"/>
                <a:cs typeface="Helvetica" panose="020B0604020202020204" pitchFamily="34" charset="0"/>
              </a:rPr>
              <a:t>and in-kind assistance programs such as </a:t>
            </a:r>
            <a:r>
              <a:rPr lang="en-US" sz="2200" dirty="0" smtClean="0">
                <a:solidFill>
                  <a:schemeClr val="accent3">
                    <a:lumMod val="50000"/>
                  </a:schemeClr>
                </a:solidFill>
                <a:latin typeface="Helvetica" panose="020B0604020202020204" pitchFamily="34" charset="0"/>
                <a:cs typeface="Helvetica" panose="020B0604020202020204" pitchFamily="34" charset="0"/>
              </a:rPr>
              <a:t>SNAP, school lunch program and </a:t>
            </a:r>
            <a:r>
              <a:rPr lang="en-US" sz="2200" dirty="0">
                <a:solidFill>
                  <a:schemeClr val="accent3">
                    <a:lumMod val="50000"/>
                  </a:schemeClr>
                </a:solidFill>
                <a:latin typeface="Helvetica" panose="020B0604020202020204" pitchFamily="34" charset="0"/>
                <a:cs typeface="Helvetica" panose="020B0604020202020204" pitchFamily="34" charset="0"/>
              </a:rPr>
              <a:t>WIC.</a:t>
            </a:r>
          </a:p>
        </p:txBody>
      </p:sp>
      <p:sp>
        <p:nvSpPr>
          <p:cNvPr id="3" name="TextBox 2"/>
          <p:cNvSpPr txBox="1"/>
          <p:nvPr/>
        </p:nvSpPr>
        <p:spPr>
          <a:xfrm>
            <a:off x="270932" y="6317733"/>
            <a:ext cx="8060268" cy="369332"/>
          </a:xfrm>
          <a:prstGeom prst="rect">
            <a:avLst/>
          </a:prstGeom>
          <a:noFill/>
        </p:spPr>
        <p:txBody>
          <a:bodyPr wrap="square" rtlCol="0">
            <a:spAutoFit/>
          </a:bodyPr>
          <a:lstStyle/>
          <a:p>
            <a:r>
              <a:rPr lang="en-US" sz="1200" dirty="0">
                <a:solidFill>
                  <a:srgbClr val="58585B"/>
                </a:solidFill>
                <a:latin typeface="Helvetica" panose="020B0604020202020204" pitchFamily="34" charset="0"/>
                <a:cs typeface="Helvetica" panose="020B0604020202020204" pitchFamily="34" charset="0"/>
              </a:rPr>
              <a:t>Source:</a:t>
            </a:r>
            <a:r>
              <a:rPr lang="en-US" dirty="0"/>
              <a:t> </a:t>
            </a:r>
            <a:r>
              <a:rPr lang="en-US" sz="1200" dirty="0">
                <a:solidFill>
                  <a:prstClr val="black"/>
                </a:solidFill>
                <a:latin typeface="Helvetica" panose="020B0604020202020204" pitchFamily="34" charset="0"/>
                <a:cs typeface="Helvetica" panose="020B0604020202020204" pitchFamily="34" charset="0"/>
                <a:hlinkClick r:id="rId4"/>
              </a:rPr>
              <a:t>http://www.census.gov/newsroom/press-releases/2014/cb14-188.html</a:t>
            </a:r>
            <a:r>
              <a:rPr lang="en-US" sz="1200" dirty="0">
                <a:solidFill>
                  <a:prstClr val="black"/>
                </a:solidFill>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705034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52"/>
            <a:ext cx="8229600" cy="1019772"/>
          </a:xfrm>
        </p:spPr>
        <p:txBody>
          <a:bodyPr>
            <a:normAutofit fontScale="90000"/>
          </a:bodyPr>
          <a:lstStyle/>
          <a:p>
            <a:r>
              <a:rPr lang="en-US" sz="4900" dirty="0" smtClean="0">
                <a:solidFill>
                  <a:schemeClr val="accent2"/>
                </a:solidFill>
              </a:rPr>
              <a:t>Fix the Glaring Gap</a:t>
            </a:r>
            <a:r>
              <a:rPr lang="en-US" dirty="0" smtClean="0">
                <a:solidFill>
                  <a:schemeClr val="accent2"/>
                </a:solidFill>
              </a:rPr>
              <a:t/>
            </a:r>
            <a:br>
              <a:rPr lang="en-US" dirty="0" smtClean="0">
                <a:solidFill>
                  <a:schemeClr val="accent2"/>
                </a:solidFill>
              </a:rPr>
            </a:br>
            <a:r>
              <a:rPr lang="en-US" sz="2000" dirty="0" smtClean="0">
                <a:solidFill>
                  <a:schemeClr val="accent2"/>
                </a:solidFill>
              </a:rPr>
              <a:t>Expanding EITC to Include Childless Workers</a:t>
            </a:r>
            <a:endParaRPr lang="en-US" dirty="0">
              <a:solidFill>
                <a:schemeClr val="accent2"/>
              </a:solidFill>
            </a:endParaRPr>
          </a:p>
        </p:txBody>
      </p:sp>
      <p:sp>
        <p:nvSpPr>
          <p:cNvPr id="3" name="Content Placeholder 2"/>
          <p:cNvSpPr>
            <a:spLocks noGrp="1"/>
          </p:cNvSpPr>
          <p:nvPr>
            <p:ph idx="1"/>
          </p:nvPr>
        </p:nvSpPr>
        <p:spPr>
          <a:xfrm>
            <a:off x="3778370" y="1283110"/>
            <a:ext cx="5236234" cy="4833342"/>
          </a:xfrm>
        </p:spPr>
        <p:txBody>
          <a:bodyPr>
            <a:normAutofit fontScale="85000" lnSpcReduction="20000"/>
          </a:bodyPr>
          <a:lstStyle/>
          <a:p>
            <a:pPr>
              <a:lnSpc>
                <a:spcPct val="120000"/>
              </a:lnSpc>
              <a:spcBef>
                <a:spcPts val="0"/>
              </a:spcBef>
              <a:spcAft>
                <a:spcPts val="600"/>
              </a:spcAft>
            </a:pPr>
            <a:r>
              <a:rPr lang="en-US" sz="2800" dirty="0"/>
              <a:t>Currently, childless workers (including non-custodial parents) are the only group that is taxed into poverty; </a:t>
            </a:r>
            <a:r>
              <a:rPr lang="en-US" sz="2800" dirty="0" smtClean="0"/>
              <a:t>federal </a:t>
            </a:r>
            <a:r>
              <a:rPr lang="en-US" sz="2800" dirty="0"/>
              <a:t>taxes pushed 7 million childless workers </a:t>
            </a:r>
            <a:r>
              <a:rPr lang="en-US" sz="2800" dirty="0" smtClean="0"/>
              <a:t>below or </a:t>
            </a:r>
            <a:r>
              <a:rPr lang="en-US" sz="2800" dirty="0"/>
              <a:t>further </a:t>
            </a:r>
            <a:r>
              <a:rPr lang="en-US" sz="2800" dirty="0" smtClean="0"/>
              <a:t>below the </a:t>
            </a:r>
            <a:r>
              <a:rPr lang="en-US" sz="2800" dirty="0"/>
              <a:t>poverty line in </a:t>
            </a:r>
            <a:r>
              <a:rPr lang="en-US" sz="2800" dirty="0" smtClean="0"/>
              <a:t>2012.</a:t>
            </a:r>
            <a:endParaRPr lang="en-US" sz="2800" dirty="0"/>
          </a:p>
          <a:p>
            <a:pPr>
              <a:lnSpc>
                <a:spcPct val="120000"/>
              </a:lnSpc>
              <a:spcBef>
                <a:spcPts val="0"/>
              </a:spcBef>
              <a:spcAft>
                <a:spcPts val="600"/>
              </a:spcAft>
            </a:pPr>
            <a:r>
              <a:rPr lang="en-US" sz="2800" dirty="0"/>
              <a:t>Childless workers are eligible for a very small EITC compared to families (about $500 </a:t>
            </a:r>
            <a:r>
              <a:rPr lang="en-US" sz="2800" dirty="0" smtClean="0"/>
              <a:t>maximum).</a:t>
            </a:r>
            <a:endParaRPr lang="en-US" sz="2800" dirty="0"/>
          </a:p>
          <a:p>
            <a:pPr>
              <a:lnSpc>
                <a:spcPct val="120000"/>
              </a:lnSpc>
              <a:spcBef>
                <a:spcPts val="0"/>
              </a:spcBef>
              <a:spcAft>
                <a:spcPts val="600"/>
              </a:spcAft>
            </a:pPr>
            <a:r>
              <a:rPr lang="en-US" sz="2800" dirty="0"/>
              <a:t>Childless workers under age 25 are not eligible for a credit at </a:t>
            </a:r>
            <a:r>
              <a:rPr lang="en-US" sz="2800" dirty="0" smtClean="0"/>
              <a:t>all.</a:t>
            </a:r>
            <a:endParaRPr lang="en-US" sz="2800" dirty="0"/>
          </a:p>
          <a:p>
            <a:endParaRPr lang="en-US" dirty="0"/>
          </a:p>
        </p:txBody>
      </p:sp>
      <p:pic>
        <p:nvPicPr>
          <p:cNvPr id="4098" name="Picture 2" descr="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77" y="1283110"/>
            <a:ext cx="3548823" cy="44738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6381053"/>
            <a:ext cx="8484919" cy="461665"/>
          </a:xfrm>
          <a:prstGeom prst="rect">
            <a:avLst/>
          </a:prstGeom>
          <a:noFill/>
        </p:spPr>
        <p:txBody>
          <a:bodyPr wrap="square" rtlCol="0">
            <a:spAutoFit/>
          </a:bodyPr>
          <a:lstStyle/>
          <a:p>
            <a:r>
              <a:rPr lang="en-US" sz="1200" dirty="0" smtClean="0">
                <a:solidFill>
                  <a:srgbClr val="58585B"/>
                </a:solidFill>
                <a:latin typeface="Helvetica"/>
                <a:cs typeface="Helvetica"/>
              </a:rPr>
              <a:t>Source:</a:t>
            </a:r>
            <a:r>
              <a:rPr lang="en-US" sz="1200" dirty="0" smtClean="0">
                <a:latin typeface="Helvetica"/>
                <a:cs typeface="Helvetica"/>
              </a:rPr>
              <a:t> </a:t>
            </a:r>
            <a:r>
              <a:rPr lang="en-US" sz="1200" dirty="0">
                <a:solidFill>
                  <a:schemeClr val="accent3">
                    <a:lumMod val="50000"/>
                  </a:schemeClr>
                </a:solidFill>
                <a:latin typeface="Helvetica"/>
                <a:cs typeface="Helvetica"/>
                <a:hlinkClick r:id="rId4"/>
              </a:rPr>
              <a:t>http://www.cbpp.org/research/federal-tax/chart-book-the-earned-income-tax-credit-and-child-tax-credit</a:t>
            </a:r>
            <a:r>
              <a:rPr lang="en-US" sz="1200" dirty="0">
                <a:solidFill>
                  <a:schemeClr val="accent3">
                    <a:lumMod val="50000"/>
                  </a:schemeClr>
                </a:solidFill>
                <a:latin typeface="Helvetica"/>
                <a:cs typeface="Helvetica"/>
              </a:rPr>
              <a:t> </a:t>
            </a:r>
          </a:p>
          <a:p>
            <a:endParaRPr lang="en-US" sz="1200" dirty="0">
              <a:latin typeface="Helvetica"/>
              <a:cs typeface="Helvetica"/>
            </a:endParaRPr>
          </a:p>
        </p:txBody>
      </p:sp>
    </p:spTree>
    <p:extLst>
      <p:ext uri="{BB962C8B-B14F-4D97-AF65-F5344CB8AC3E}">
        <p14:creationId xmlns:p14="http://schemas.microsoft.com/office/powerpoint/2010/main" val="1962686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98"/>
            <a:ext cx="8229600" cy="1143000"/>
          </a:xfrm>
        </p:spPr>
        <p:txBody>
          <a:bodyPr/>
          <a:lstStyle/>
          <a:p>
            <a:r>
              <a:rPr lang="en-US" dirty="0" smtClean="0">
                <a:solidFill>
                  <a:srgbClr val="AF1F2C"/>
                </a:solidFill>
              </a:rPr>
              <a:t>Fix the Glaring Gap</a:t>
            </a:r>
            <a:r>
              <a:rPr lang="en-US" sz="4000" dirty="0">
                <a:solidFill>
                  <a:srgbClr val="AF1F2C"/>
                </a:solidFill>
              </a:rPr>
              <a:t/>
            </a:r>
            <a:br>
              <a:rPr lang="en-US" sz="4000" dirty="0">
                <a:solidFill>
                  <a:srgbClr val="AF1F2C"/>
                </a:solidFill>
              </a:rPr>
            </a:br>
            <a:r>
              <a:rPr lang="en-US" sz="2400" dirty="0">
                <a:solidFill>
                  <a:srgbClr val="AF1F2C"/>
                </a:solidFill>
              </a:rPr>
              <a:t>Expanding EITC </a:t>
            </a:r>
            <a:r>
              <a:rPr lang="en-US" sz="2400" dirty="0" smtClean="0">
                <a:solidFill>
                  <a:srgbClr val="AF1F2C"/>
                </a:solidFill>
              </a:rPr>
              <a:t>to Include </a:t>
            </a:r>
            <a:r>
              <a:rPr lang="en-US" sz="2400" dirty="0">
                <a:solidFill>
                  <a:srgbClr val="AF1F2C"/>
                </a:solidFill>
              </a:rPr>
              <a:t>Childless Workers</a:t>
            </a:r>
            <a:endParaRPr lang="en-US" sz="2400" dirty="0"/>
          </a:p>
        </p:txBody>
      </p:sp>
      <p:pic>
        <p:nvPicPr>
          <p:cNvPr id="5126" name="Picture 6" descr="7-15-13tax_rev2-10-15-f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30" y="1405670"/>
            <a:ext cx="2884508" cy="44569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879" y="6328490"/>
            <a:ext cx="8858994" cy="646331"/>
          </a:xfrm>
          <a:prstGeom prst="rect">
            <a:avLst/>
          </a:prstGeom>
          <a:noFill/>
        </p:spPr>
        <p:txBody>
          <a:bodyPr wrap="square" rtlCol="0">
            <a:spAutoFit/>
          </a:bodyPr>
          <a:lstStyle/>
          <a:p>
            <a:r>
              <a:rPr lang="en-US" sz="1200" dirty="0" smtClean="0">
                <a:solidFill>
                  <a:srgbClr val="58585B"/>
                </a:solidFill>
                <a:latin typeface="Helvetica"/>
                <a:cs typeface="Helvetica"/>
              </a:rPr>
              <a:t>Source:</a:t>
            </a:r>
            <a:r>
              <a:rPr lang="en-US" sz="1200" dirty="0" smtClean="0">
                <a:latin typeface="Helvetica"/>
                <a:cs typeface="Helvetica"/>
              </a:rPr>
              <a:t> </a:t>
            </a:r>
            <a:r>
              <a:rPr lang="en-US" sz="1200" dirty="0">
                <a:solidFill>
                  <a:schemeClr val="accent3">
                    <a:lumMod val="50000"/>
                  </a:schemeClr>
                </a:solidFill>
                <a:latin typeface="Helvetica"/>
                <a:cs typeface="Helvetica"/>
                <a:hlinkClick r:id="rId4"/>
              </a:rPr>
              <a:t>http://www.cbpp.org/research/strengthening-the-eitc-for-childless-workers-would-promote-work-and-reduce-poverty</a:t>
            </a:r>
            <a:endParaRPr lang="en-US" sz="1200" dirty="0">
              <a:solidFill>
                <a:schemeClr val="accent3">
                  <a:lumMod val="50000"/>
                </a:schemeClr>
              </a:solidFill>
              <a:latin typeface="Helvetica"/>
              <a:cs typeface="Helvetica"/>
            </a:endParaRPr>
          </a:p>
          <a:p>
            <a:r>
              <a:rPr lang="en-US" sz="1200" dirty="0">
                <a:solidFill>
                  <a:schemeClr val="accent3">
                    <a:lumMod val="50000"/>
                  </a:schemeClr>
                </a:solidFill>
                <a:latin typeface="Helvetica"/>
                <a:cs typeface="Helvetica"/>
                <a:hlinkClick r:id="rId5"/>
              </a:rPr>
              <a:t>http://www.taxpolicycenter.org/briefing-book/key-elements/family/eitc.cfm</a:t>
            </a:r>
            <a:r>
              <a:rPr lang="en-US" sz="1200" dirty="0">
                <a:solidFill>
                  <a:schemeClr val="accent3">
                    <a:lumMod val="50000"/>
                  </a:schemeClr>
                </a:solidFill>
                <a:latin typeface="Helvetica"/>
                <a:cs typeface="Helvetica"/>
              </a:rPr>
              <a:t> </a:t>
            </a:r>
          </a:p>
          <a:p>
            <a:endParaRPr lang="en-US" sz="1200" dirty="0">
              <a:latin typeface="Helvetica"/>
              <a:cs typeface="Helvetica"/>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414" y="1405670"/>
            <a:ext cx="5011087" cy="46065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a:xfrm>
            <a:off x="4024277" y="4572002"/>
            <a:ext cx="2125682" cy="1009402"/>
          </a:xfrm>
          <a:prstGeom prst="ellipse">
            <a:avLst/>
          </a:prstGeom>
          <a:noFill/>
          <a:ln w="508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502306" y="3448000"/>
            <a:ext cx="1477791" cy="1015663"/>
          </a:xfrm>
          <a:prstGeom prst="rect">
            <a:avLst/>
          </a:prstGeom>
          <a:solidFill>
            <a:schemeClr val="accent2">
              <a:lumMod val="75000"/>
            </a:schemeClr>
          </a:solidFill>
        </p:spPr>
        <p:txBody>
          <a:bodyPr wrap="square">
            <a:spAutoFit/>
          </a:bodyPr>
          <a:lstStyle/>
          <a:p>
            <a:pPr>
              <a:defRPr/>
            </a:pPr>
            <a:r>
              <a:rPr lang="en-US" sz="2000" b="1" dirty="0">
                <a:solidFill>
                  <a:schemeClr val="bg1"/>
                </a:solidFill>
                <a:latin typeface="Helvetica" panose="020B0604020202020204" pitchFamily="34" charset="0"/>
                <a:cs typeface="Helvetica" panose="020B0604020202020204" pitchFamily="34" charset="0"/>
              </a:rPr>
              <a:t>EITC for childless workers</a:t>
            </a:r>
          </a:p>
        </p:txBody>
      </p:sp>
      <p:sp>
        <p:nvSpPr>
          <p:cNvPr id="6" name="Down Arrow 5"/>
          <p:cNvSpPr/>
          <p:nvPr/>
        </p:nvSpPr>
        <p:spPr>
          <a:xfrm rot="3812412">
            <a:off x="6429086" y="3805509"/>
            <a:ext cx="641267" cy="1608810"/>
          </a:xfrm>
          <a:prstGeom prst="downArrow">
            <a:avLst>
              <a:gd name="adj1" fmla="val 20667"/>
              <a:gd name="adj2" fmla="val 44444"/>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587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265"/>
            <a:ext cx="8229600" cy="1143000"/>
          </a:xfrm>
        </p:spPr>
        <p:txBody>
          <a:bodyPr/>
          <a:lstStyle/>
          <a:p>
            <a:r>
              <a:rPr lang="en-US" dirty="0" smtClean="0">
                <a:solidFill>
                  <a:srgbClr val="AF1F2C"/>
                </a:solidFill>
              </a:rPr>
              <a:t>Fix the Glaring Gap</a:t>
            </a:r>
            <a:r>
              <a:rPr lang="en-US" sz="4000" dirty="0">
                <a:solidFill>
                  <a:srgbClr val="AF1F2C"/>
                </a:solidFill>
              </a:rPr>
              <a:t/>
            </a:r>
            <a:br>
              <a:rPr lang="en-US" sz="4000" dirty="0">
                <a:solidFill>
                  <a:srgbClr val="AF1F2C"/>
                </a:solidFill>
              </a:rPr>
            </a:br>
            <a:r>
              <a:rPr lang="en-US" sz="2200" dirty="0">
                <a:solidFill>
                  <a:srgbClr val="AF1F2C"/>
                </a:solidFill>
              </a:rPr>
              <a:t>Expanding EITC </a:t>
            </a:r>
            <a:r>
              <a:rPr lang="en-US" sz="2200" dirty="0" smtClean="0">
                <a:solidFill>
                  <a:srgbClr val="AF1F2C"/>
                </a:solidFill>
              </a:rPr>
              <a:t>to Include </a:t>
            </a:r>
            <a:r>
              <a:rPr lang="en-US" sz="2200" dirty="0">
                <a:solidFill>
                  <a:srgbClr val="AF1F2C"/>
                </a:solidFill>
              </a:rPr>
              <a:t>Childless Workers</a:t>
            </a:r>
            <a:endParaRPr lang="en-US" sz="2200" dirty="0"/>
          </a:p>
        </p:txBody>
      </p:sp>
      <p:pic>
        <p:nvPicPr>
          <p:cNvPr id="6146" name="Picture 2" descr="7-15-13tax_rev2-10-15-f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63" y="1471613"/>
            <a:ext cx="4738469" cy="4485751"/>
          </a:xfrm>
          <a:prstGeom prst="rect">
            <a:avLst/>
          </a:prstGeom>
          <a:noFill/>
          <a:ln>
            <a:solidFill>
              <a:schemeClr val="accent1">
                <a:shade val="95000"/>
                <a:satMod val="105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63886" y="1471613"/>
            <a:ext cx="4180114" cy="4278094"/>
          </a:xfrm>
          <a:prstGeom prst="rect">
            <a:avLst/>
          </a:prstGeom>
          <a:noFill/>
        </p:spPr>
        <p:txBody>
          <a:bodyPr wrap="square" rtlCol="0">
            <a:spAutoFit/>
          </a:bodyPr>
          <a:lstStyle/>
          <a:p>
            <a:pPr>
              <a:spcAft>
                <a:spcPts val="600"/>
              </a:spcAft>
            </a:pPr>
            <a:r>
              <a:rPr lang="en-US" dirty="0">
                <a:solidFill>
                  <a:srgbClr val="58585B"/>
                </a:solidFill>
                <a:latin typeface="Helvetica" panose="020B0604020202020204" pitchFamily="34" charset="0"/>
                <a:cs typeface="Helvetica" panose="020B0604020202020204" pitchFamily="34" charset="0"/>
              </a:rPr>
              <a:t>President </a:t>
            </a:r>
            <a:r>
              <a:rPr lang="en-US" dirty="0" smtClean="0">
                <a:solidFill>
                  <a:srgbClr val="58585B"/>
                </a:solidFill>
                <a:latin typeface="Helvetica" panose="020B0604020202020204" pitchFamily="34" charset="0"/>
                <a:cs typeface="Helvetica" panose="020B0604020202020204" pitchFamily="34" charset="0"/>
              </a:rPr>
              <a:t>Obama, Rep. Paul Ryan (R-WI), and others have </a:t>
            </a:r>
            <a:r>
              <a:rPr lang="en-US" dirty="0">
                <a:solidFill>
                  <a:srgbClr val="58585B"/>
                </a:solidFill>
                <a:latin typeface="Helvetica" panose="020B0604020202020204" pitchFamily="34" charset="0"/>
                <a:cs typeface="Helvetica" panose="020B0604020202020204" pitchFamily="34" charset="0"/>
              </a:rPr>
              <a:t>proposed </a:t>
            </a:r>
            <a:r>
              <a:rPr lang="en-US" dirty="0" smtClean="0">
                <a:solidFill>
                  <a:srgbClr val="58585B"/>
                </a:solidFill>
                <a:latin typeface="Helvetica" panose="020B0604020202020204" pitchFamily="34" charset="0"/>
                <a:cs typeface="Helvetica" panose="020B0604020202020204" pitchFamily="34" charset="0"/>
              </a:rPr>
              <a:t>to close the gap in EITC benefits for </a:t>
            </a:r>
            <a:r>
              <a:rPr lang="en-US" dirty="0">
                <a:solidFill>
                  <a:srgbClr val="58585B"/>
                </a:solidFill>
                <a:latin typeface="Helvetica" panose="020B0604020202020204" pitchFamily="34" charset="0"/>
                <a:cs typeface="Helvetica" panose="020B0604020202020204" pitchFamily="34" charset="0"/>
              </a:rPr>
              <a:t>childless workers by</a:t>
            </a:r>
            <a:r>
              <a:rPr lang="en-US" dirty="0" smtClean="0">
                <a:solidFill>
                  <a:srgbClr val="58585B"/>
                </a:solidFill>
                <a:latin typeface="Helvetica" panose="020B0604020202020204" pitchFamily="34" charset="0"/>
                <a:cs typeface="Helvetica" panose="020B0604020202020204" pitchFamily="34" charset="0"/>
              </a:rPr>
              <a:t>:</a:t>
            </a:r>
            <a:endParaRPr lang="en-US" dirty="0">
              <a:solidFill>
                <a:srgbClr val="58585B"/>
              </a:solidFill>
              <a:latin typeface="Helvetica" panose="020B0604020202020204" pitchFamily="34" charset="0"/>
              <a:cs typeface="Helvetica" panose="020B0604020202020204" pitchFamily="34" charset="0"/>
            </a:endParaRPr>
          </a:p>
          <a:p>
            <a:pPr marL="285750" indent="-285750">
              <a:spcAft>
                <a:spcPts val="600"/>
              </a:spcAft>
              <a:buFont typeface="Wingdings" panose="05000000000000000000" pitchFamily="2" charset="2"/>
              <a:buChar char="§"/>
            </a:pPr>
            <a:r>
              <a:rPr lang="en-US" dirty="0">
                <a:solidFill>
                  <a:srgbClr val="58585B"/>
                </a:solidFill>
                <a:latin typeface="Helvetica" panose="020B0604020202020204" pitchFamily="34" charset="0"/>
                <a:cs typeface="Helvetica" panose="020B0604020202020204" pitchFamily="34" charset="0"/>
              </a:rPr>
              <a:t>Doubling the maximum credit </a:t>
            </a:r>
            <a:r>
              <a:rPr lang="en-US" dirty="0" smtClean="0">
                <a:solidFill>
                  <a:srgbClr val="58585B"/>
                </a:solidFill>
                <a:latin typeface="Helvetica" panose="020B0604020202020204" pitchFamily="34" charset="0"/>
                <a:cs typeface="Helvetica" panose="020B0604020202020204" pitchFamily="34" charset="0"/>
              </a:rPr>
              <a:t>amount</a:t>
            </a:r>
            <a:endParaRPr lang="en-US" dirty="0">
              <a:solidFill>
                <a:srgbClr val="58585B"/>
              </a:solidFill>
              <a:latin typeface="Helvetica" panose="020B0604020202020204" pitchFamily="34" charset="0"/>
              <a:cs typeface="Helvetica" panose="020B0604020202020204" pitchFamily="34" charset="0"/>
            </a:endParaRPr>
          </a:p>
          <a:p>
            <a:pPr marL="285750" indent="-285750">
              <a:spcAft>
                <a:spcPts val="600"/>
              </a:spcAft>
              <a:buFont typeface="Wingdings" panose="05000000000000000000" pitchFamily="2" charset="2"/>
              <a:buChar char="§"/>
            </a:pPr>
            <a:r>
              <a:rPr lang="en-US" dirty="0" smtClean="0">
                <a:solidFill>
                  <a:srgbClr val="58585B"/>
                </a:solidFill>
                <a:latin typeface="Helvetica" panose="020B0604020202020204" pitchFamily="34" charset="0"/>
                <a:cs typeface="Helvetica" panose="020B0604020202020204" pitchFamily="34" charset="0"/>
              </a:rPr>
              <a:t>Increasing the maximum income allowed before credit is lost</a:t>
            </a:r>
            <a:endParaRPr lang="en-US" dirty="0">
              <a:solidFill>
                <a:srgbClr val="58585B"/>
              </a:solidFill>
              <a:latin typeface="Helvetica" panose="020B0604020202020204" pitchFamily="34" charset="0"/>
              <a:cs typeface="Helvetica" panose="020B0604020202020204" pitchFamily="34" charset="0"/>
            </a:endParaRPr>
          </a:p>
          <a:p>
            <a:pPr marL="285750" indent="-285750">
              <a:spcAft>
                <a:spcPts val="600"/>
              </a:spcAft>
              <a:buFont typeface="Wingdings" panose="05000000000000000000" pitchFamily="2" charset="2"/>
              <a:buChar char="§"/>
            </a:pPr>
            <a:r>
              <a:rPr lang="en-US" dirty="0">
                <a:solidFill>
                  <a:srgbClr val="58585B"/>
                </a:solidFill>
                <a:latin typeface="Helvetica" panose="020B0604020202020204" pitchFamily="34" charset="0"/>
                <a:cs typeface="Helvetica" panose="020B0604020202020204" pitchFamily="34" charset="0"/>
              </a:rPr>
              <a:t>Making the credit available to childless workers starting at age </a:t>
            </a:r>
            <a:r>
              <a:rPr lang="en-US" dirty="0" smtClean="0">
                <a:solidFill>
                  <a:srgbClr val="58585B"/>
                </a:solidFill>
                <a:latin typeface="Helvetica" panose="020B0604020202020204" pitchFamily="34" charset="0"/>
                <a:cs typeface="Helvetica" panose="020B0604020202020204" pitchFamily="34" charset="0"/>
              </a:rPr>
              <a:t>21</a:t>
            </a:r>
            <a:endParaRPr lang="en-US" dirty="0">
              <a:solidFill>
                <a:srgbClr val="58585B"/>
              </a:solidFill>
              <a:latin typeface="Helvetica" panose="020B0604020202020204" pitchFamily="34" charset="0"/>
              <a:cs typeface="Helvetica" panose="020B0604020202020204" pitchFamily="34" charset="0"/>
            </a:endParaRPr>
          </a:p>
          <a:p>
            <a:pPr>
              <a:spcAft>
                <a:spcPts val="600"/>
              </a:spcAft>
            </a:pPr>
            <a:r>
              <a:rPr lang="en-US" dirty="0" smtClean="0">
                <a:solidFill>
                  <a:srgbClr val="58585B"/>
                </a:solidFill>
                <a:latin typeface="Helvetica" panose="020B0604020202020204" pitchFamily="34" charset="0"/>
                <a:cs typeface="Helvetica" panose="020B0604020202020204" pitchFamily="34" charset="0"/>
              </a:rPr>
              <a:t>It is estimated that these </a:t>
            </a:r>
            <a:r>
              <a:rPr lang="en-US" dirty="0">
                <a:solidFill>
                  <a:srgbClr val="58585B"/>
                </a:solidFill>
                <a:latin typeface="Helvetica" panose="020B0604020202020204" pitchFamily="34" charset="0"/>
                <a:cs typeface="Helvetica" panose="020B0604020202020204" pitchFamily="34" charset="0"/>
              </a:rPr>
              <a:t>proposals </a:t>
            </a:r>
            <a:r>
              <a:rPr lang="en-US" dirty="0" smtClean="0">
                <a:solidFill>
                  <a:srgbClr val="58585B"/>
                </a:solidFill>
                <a:latin typeface="Helvetica" panose="020B0604020202020204" pitchFamily="34" charset="0"/>
                <a:cs typeface="Helvetica" panose="020B0604020202020204" pitchFamily="34" charset="0"/>
              </a:rPr>
              <a:t>would </a:t>
            </a:r>
            <a:r>
              <a:rPr lang="en-US" dirty="0">
                <a:solidFill>
                  <a:srgbClr val="58585B"/>
                </a:solidFill>
                <a:latin typeface="Helvetica" panose="020B0604020202020204" pitchFamily="34" charset="0"/>
                <a:cs typeface="Helvetica" panose="020B0604020202020204" pitchFamily="34" charset="0"/>
              </a:rPr>
              <a:t>lift about half a million people out of poverty and reduce the depth of poverty for another 10.1 </a:t>
            </a:r>
            <a:r>
              <a:rPr lang="en-US" dirty="0" smtClean="0">
                <a:solidFill>
                  <a:srgbClr val="58585B"/>
                </a:solidFill>
                <a:latin typeface="Helvetica" panose="020B0604020202020204" pitchFamily="34" charset="0"/>
                <a:cs typeface="Helvetica" panose="020B0604020202020204" pitchFamily="34" charset="0"/>
              </a:rPr>
              <a:t>million.</a:t>
            </a:r>
            <a:endParaRPr lang="en-US" dirty="0">
              <a:solidFill>
                <a:srgbClr val="58585B"/>
              </a:solidFill>
              <a:latin typeface="Helvetica" panose="020B0604020202020204" pitchFamily="34" charset="0"/>
              <a:cs typeface="Helvetica" panose="020B0604020202020204" pitchFamily="34" charset="0"/>
            </a:endParaRPr>
          </a:p>
        </p:txBody>
      </p:sp>
      <p:sp>
        <p:nvSpPr>
          <p:cNvPr id="5" name="TextBox 4"/>
          <p:cNvSpPr txBox="1"/>
          <p:nvPr/>
        </p:nvSpPr>
        <p:spPr>
          <a:xfrm>
            <a:off x="262452" y="6301333"/>
            <a:ext cx="8632165" cy="646331"/>
          </a:xfrm>
          <a:prstGeom prst="rect">
            <a:avLst/>
          </a:prstGeom>
          <a:noFill/>
        </p:spPr>
        <p:txBody>
          <a:bodyPr wrap="square" rtlCol="0">
            <a:spAutoFit/>
          </a:bodyPr>
          <a:lstStyle/>
          <a:p>
            <a:r>
              <a:rPr lang="en-US" sz="1200" dirty="0" smtClean="0">
                <a:solidFill>
                  <a:srgbClr val="58585B"/>
                </a:solidFill>
                <a:latin typeface="Helvetica" panose="020B0604020202020204" pitchFamily="34" charset="0"/>
                <a:cs typeface="Helvetica" panose="020B0604020202020204" pitchFamily="34" charset="0"/>
              </a:rPr>
              <a:t>Source: </a:t>
            </a:r>
            <a:r>
              <a:rPr lang="en-US" sz="1200" dirty="0">
                <a:latin typeface="Helvetica" panose="020B0604020202020204" pitchFamily="34" charset="0"/>
                <a:cs typeface="Helvetica" panose="020B0604020202020204" pitchFamily="34" charset="0"/>
                <a:hlinkClick r:id="rId3"/>
              </a:rPr>
              <a:t>http://www.cbpp.org/research/strengthening-the-eitc-for-childless-workers-would-promote-work-and-reduce-poverty</a:t>
            </a:r>
            <a:endParaRPr lang="en-US" sz="1200" dirty="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hlinkClick r:id="rId3"/>
              </a:rPr>
              <a:t>http://www.cbpp.org/research/strengthening-the-eitc-for-childless-workers-would-promote-work-and-reduce-poverty</a:t>
            </a:r>
            <a:r>
              <a:rPr lang="en-US" sz="1200" dirty="0">
                <a:latin typeface="Helvetica" panose="020B0604020202020204" pitchFamily="34" charset="0"/>
                <a:cs typeface="Helvetica" panose="020B0604020202020204" pitchFamily="34" charset="0"/>
              </a:rPr>
              <a:t> </a:t>
            </a:r>
          </a:p>
          <a:p>
            <a:endParaRPr lang="en-US"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69958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noAutofit/>
          </a:bodyPr>
          <a:lstStyle/>
          <a:p>
            <a:r>
              <a:rPr lang="en-US" kern="0" dirty="0">
                <a:solidFill>
                  <a:srgbClr val="B01F2D"/>
                </a:solidFill>
                <a:latin typeface="Helvetica" panose="020B0604020202020204" pitchFamily="34" charset="0"/>
                <a:ea typeface="ＭＳ Ｐゴシック" charset="0"/>
                <a:cs typeface="Helvetica" panose="020B0604020202020204" pitchFamily="34" charset="0"/>
              </a:rPr>
              <a:t>Economic </a:t>
            </a:r>
            <a:r>
              <a:rPr lang="en-US" kern="0" dirty="0" smtClean="0">
                <a:solidFill>
                  <a:srgbClr val="B01F2D"/>
                </a:solidFill>
                <a:latin typeface="Helvetica" panose="020B0604020202020204" pitchFamily="34" charset="0"/>
                <a:ea typeface="ＭＳ Ｐゴシック" charset="0"/>
                <a:cs typeface="Helvetica" panose="020B0604020202020204" pitchFamily="34" charset="0"/>
              </a:rPr>
              <a:t>Mobility Resources</a:t>
            </a:r>
            <a:endParaRPr lang="en-US" kern="0" dirty="0">
              <a:solidFill>
                <a:srgbClr val="B01F2D"/>
              </a:solidFill>
              <a:latin typeface="Helvetica" panose="020B0604020202020204" pitchFamily="34" charset="0"/>
              <a:ea typeface="ＭＳ Ｐゴシック" charset="0"/>
              <a:cs typeface="Helvetica" panose="020B0604020202020204" pitchFamily="34" charset="0"/>
            </a:endParaRPr>
          </a:p>
        </p:txBody>
      </p:sp>
      <p:sp>
        <p:nvSpPr>
          <p:cNvPr id="3" name="Content Placeholder 2"/>
          <p:cNvSpPr>
            <a:spLocks noGrp="1"/>
          </p:cNvSpPr>
          <p:nvPr>
            <p:ph idx="1"/>
          </p:nvPr>
        </p:nvSpPr>
        <p:spPr>
          <a:xfrm>
            <a:off x="457200" y="1168708"/>
            <a:ext cx="8400473" cy="4706071"/>
          </a:xfrm>
        </p:spPr>
        <p:txBody>
          <a:bodyPr>
            <a:noAutofit/>
          </a:bodyPr>
          <a:lstStyle/>
          <a:p>
            <a:pPr>
              <a:spcBef>
                <a:spcPts val="0"/>
              </a:spcBef>
              <a:spcAft>
                <a:spcPts val="600"/>
              </a:spcAft>
            </a:pPr>
            <a:r>
              <a:rPr lang="en-US" sz="2200" dirty="0" smtClean="0"/>
              <a:t>RESULTS </a:t>
            </a:r>
            <a:r>
              <a:rPr lang="en-US" sz="2200" dirty="0" smtClean="0">
                <a:hlinkClick r:id="rId2"/>
              </a:rPr>
              <a:t>www.results.org</a:t>
            </a:r>
            <a:r>
              <a:rPr lang="en-US" sz="2200" dirty="0" smtClean="0"/>
              <a:t> </a:t>
            </a:r>
          </a:p>
          <a:p>
            <a:pPr>
              <a:spcBef>
                <a:spcPts val="0"/>
              </a:spcBef>
              <a:spcAft>
                <a:spcPts val="600"/>
              </a:spcAft>
            </a:pPr>
            <a:r>
              <a:rPr lang="en-US" sz="2200" dirty="0" smtClean="0"/>
              <a:t>Center for Global Policy Solutions </a:t>
            </a:r>
            <a:r>
              <a:rPr lang="en-US" sz="2200" dirty="0" smtClean="0">
                <a:hlinkClick r:id="rId3"/>
              </a:rPr>
              <a:t>www.globalpolicysolutions.org</a:t>
            </a:r>
            <a:r>
              <a:rPr lang="en-US" sz="2200" dirty="0" smtClean="0"/>
              <a:t> </a:t>
            </a:r>
          </a:p>
          <a:p>
            <a:pPr>
              <a:spcBef>
                <a:spcPts val="0"/>
              </a:spcBef>
              <a:spcAft>
                <a:spcPts val="600"/>
              </a:spcAft>
            </a:pPr>
            <a:r>
              <a:rPr lang="en-US" sz="2200" dirty="0" smtClean="0"/>
              <a:t>Corporation for Enterprise Development </a:t>
            </a:r>
            <a:r>
              <a:rPr lang="en-US" sz="2200" dirty="0" smtClean="0">
                <a:hlinkClick r:id="rId4"/>
              </a:rPr>
              <a:t>www.cfed.org</a:t>
            </a:r>
            <a:r>
              <a:rPr lang="en-US" sz="2200" dirty="0" smtClean="0"/>
              <a:t> </a:t>
            </a:r>
          </a:p>
          <a:p>
            <a:pPr>
              <a:spcBef>
                <a:spcPts val="0"/>
              </a:spcBef>
              <a:spcAft>
                <a:spcPts val="600"/>
              </a:spcAft>
            </a:pPr>
            <a:r>
              <a:rPr lang="en-US" sz="2200" dirty="0" smtClean="0"/>
              <a:t>Center on Budget and Policy Priorities </a:t>
            </a:r>
            <a:r>
              <a:rPr lang="en-US" sz="2200" dirty="0" smtClean="0">
                <a:hlinkClick r:id="rId5"/>
              </a:rPr>
              <a:t>www.cbpp.org</a:t>
            </a:r>
            <a:r>
              <a:rPr lang="en-US" sz="2200" dirty="0" smtClean="0"/>
              <a:t> </a:t>
            </a:r>
          </a:p>
          <a:p>
            <a:pPr>
              <a:spcBef>
                <a:spcPts val="0"/>
              </a:spcBef>
              <a:spcAft>
                <a:spcPts val="600"/>
              </a:spcAft>
            </a:pPr>
            <a:r>
              <a:rPr lang="en-US" sz="2200" dirty="0" smtClean="0"/>
              <a:t>Americans for Tax Fairness </a:t>
            </a:r>
            <a:r>
              <a:rPr lang="en-US" sz="2200" dirty="0" smtClean="0">
                <a:hlinkClick r:id="rId6"/>
              </a:rPr>
              <a:t>www.americansfortaxfairness.org</a:t>
            </a:r>
            <a:r>
              <a:rPr lang="en-US" sz="2200" dirty="0" smtClean="0"/>
              <a:t> </a:t>
            </a:r>
          </a:p>
          <a:p>
            <a:pPr>
              <a:spcBef>
                <a:spcPts val="0"/>
              </a:spcBef>
              <a:spcAft>
                <a:spcPts val="600"/>
              </a:spcAft>
            </a:pPr>
            <a:r>
              <a:rPr lang="en-US" sz="2200" dirty="0" smtClean="0"/>
              <a:t>Center for Tax Justice </a:t>
            </a:r>
            <a:r>
              <a:rPr lang="en-US" sz="2200" dirty="0" smtClean="0">
                <a:hlinkClick r:id="rId7"/>
              </a:rPr>
              <a:t>www.ctj.org</a:t>
            </a:r>
            <a:r>
              <a:rPr lang="en-US" sz="2200" dirty="0" smtClean="0"/>
              <a:t> </a:t>
            </a:r>
          </a:p>
          <a:p>
            <a:pPr>
              <a:spcBef>
                <a:spcPts val="0"/>
              </a:spcBef>
              <a:spcAft>
                <a:spcPts val="600"/>
              </a:spcAft>
            </a:pPr>
            <a:r>
              <a:rPr lang="en-US" sz="2200" dirty="0" smtClean="0"/>
              <a:t>Tax Credits for Working Families </a:t>
            </a:r>
            <a:r>
              <a:rPr lang="en-US" sz="2200" dirty="0" smtClean="0">
                <a:hlinkClick r:id="rId8"/>
              </a:rPr>
              <a:t>www.taxcreditsforworkingfamilies.org</a:t>
            </a:r>
            <a:r>
              <a:rPr lang="en-US" sz="2200" dirty="0" smtClean="0"/>
              <a:t> </a:t>
            </a:r>
          </a:p>
          <a:p>
            <a:pPr>
              <a:spcBef>
                <a:spcPts val="0"/>
              </a:spcBef>
              <a:spcAft>
                <a:spcPts val="600"/>
              </a:spcAft>
            </a:pPr>
            <a:r>
              <a:rPr lang="en-US" sz="2200" dirty="0" smtClean="0"/>
              <a:t>Tax Policy Center </a:t>
            </a:r>
            <a:r>
              <a:rPr lang="en-US" sz="2200" dirty="0" smtClean="0">
                <a:hlinkClick r:id="rId9"/>
              </a:rPr>
              <a:t>www.taxpolicycenter.org</a:t>
            </a:r>
            <a:r>
              <a:rPr lang="en-US" sz="2200" dirty="0" smtClean="0"/>
              <a:t> </a:t>
            </a:r>
          </a:p>
          <a:p>
            <a:pPr>
              <a:spcBef>
                <a:spcPts val="0"/>
              </a:spcBef>
              <a:spcAft>
                <a:spcPts val="600"/>
              </a:spcAft>
            </a:pPr>
            <a:r>
              <a:rPr lang="en-US" sz="2200" dirty="0" smtClean="0"/>
              <a:t>Coalition on Human Needs </a:t>
            </a:r>
            <a:r>
              <a:rPr lang="en-US" sz="2200" dirty="0" smtClean="0">
                <a:hlinkClick r:id="rId10"/>
              </a:rPr>
              <a:t>www.chn.org</a:t>
            </a:r>
            <a:r>
              <a:rPr lang="en-US" sz="2200" dirty="0" smtClean="0"/>
              <a:t> </a:t>
            </a:r>
          </a:p>
          <a:p>
            <a:pPr>
              <a:spcBef>
                <a:spcPts val="0"/>
              </a:spcBef>
              <a:spcAft>
                <a:spcPts val="600"/>
              </a:spcAft>
            </a:pPr>
            <a:r>
              <a:rPr lang="en-US" sz="2200" dirty="0" smtClean="0"/>
              <a:t>Half in Ten </a:t>
            </a:r>
            <a:r>
              <a:rPr lang="en-US" sz="2200" dirty="0" smtClean="0">
                <a:hlinkClick r:id="rId11"/>
              </a:rPr>
              <a:t>www.halfinten.org</a:t>
            </a:r>
            <a:r>
              <a:rPr lang="en-US" sz="2200" dirty="0" smtClean="0"/>
              <a:t> </a:t>
            </a:r>
          </a:p>
          <a:p>
            <a:pPr marL="0" indent="0">
              <a:buNone/>
            </a:pPr>
            <a:r>
              <a:rPr lang="en-US" sz="2200" dirty="0" smtClean="0"/>
              <a:t> </a:t>
            </a:r>
            <a:endParaRPr lang="en-US" sz="2200" dirty="0"/>
          </a:p>
        </p:txBody>
      </p:sp>
    </p:spTree>
    <p:extLst>
      <p:ext uri="{BB962C8B-B14F-4D97-AF65-F5344CB8AC3E}">
        <p14:creationId xmlns:p14="http://schemas.microsoft.com/office/powerpoint/2010/main" val="37145061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3902" y="4806259"/>
            <a:ext cx="8867955" cy="1801575"/>
          </a:xfrm>
        </p:spPr>
        <p:txBody>
          <a:bodyPr>
            <a:noAutofit/>
          </a:bodyPr>
          <a:lstStyle/>
          <a:p>
            <a:r>
              <a:rPr lang="en-US" sz="2200" dirty="0"/>
              <a:t>“Overcoming poverty is not a task of charity, it is an act of justice. Like Slavery and Apartheid, poverty is not natural. It is man-made and it can be overcome and eradicated by the actions of human beings. Sometimes it falls on a generation to be great. YOU can be that great generation. Let your greatness blossom</a:t>
            </a:r>
            <a:r>
              <a:rPr lang="en-US" sz="2200" dirty="0" smtClean="0"/>
              <a:t>.”        </a:t>
            </a:r>
            <a:r>
              <a:rPr lang="en-US" sz="2200" i="1" dirty="0" smtClean="0"/>
              <a:t>– Nelson Mandela </a:t>
            </a:r>
            <a:endParaRPr lang="en-US" sz="2200" i="1" dirty="0"/>
          </a:p>
        </p:txBody>
      </p:sp>
      <p:pic>
        <p:nvPicPr>
          <p:cNvPr id="6" name="Picture Placeholder 5" descr="Results_Capitol_web-70.jpg"/>
          <p:cNvPicPr>
            <a:picLocks noGrp="1" noChangeAspect="1"/>
          </p:cNvPicPr>
          <p:nvPr>
            <p:ph type="pic" sz="quarter" idx="10"/>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8281" b="4937"/>
          <a:stretch/>
        </p:blipFill>
        <p:spPr>
          <a:xfrm>
            <a:off x="0" y="-7476"/>
            <a:ext cx="9158598" cy="4690601"/>
          </a:xfrm>
        </p:spPr>
      </p:pic>
    </p:spTree>
    <p:extLst>
      <p:ext uri="{BB962C8B-B14F-4D97-AF65-F5344CB8AC3E}">
        <p14:creationId xmlns:p14="http://schemas.microsoft.com/office/powerpoint/2010/main" val="3526951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49" y="647780"/>
            <a:ext cx="8833449" cy="4899005"/>
          </a:xfrm>
        </p:spPr>
        <p:txBody>
          <a:bodyPr>
            <a:noAutofit/>
          </a:bodyPr>
          <a:lstStyle/>
          <a:p>
            <a:pPr marL="0" indent="0">
              <a:buNone/>
            </a:pPr>
            <a:r>
              <a:rPr lang="en-US" i="1" dirty="0" smtClean="0">
                <a:solidFill>
                  <a:srgbClr val="58585B"/>
                </a:solidFill>
                <a:latin typeface="Helvetica" panose="020B0604020202020204" pitchFamily="34" charset="0"/>
                <a:cs typeface="Helvetica" panose="020B0604020202020204" pitchFamily="34" charset="0"/>
              </a:rPr>
              <a:t>“‘Labor </a:t>
            </a:r>
            <a:r>
              <a:rPr lang="en-US" i="1" dirty="0">
                <a:solidFill>
                  <a:srgbClr val="58585B"/>
                </a:solidFill>
                <a:latin typeface="Helvetica" panose="020B0604020202020204" pitchFamily="34" charset="0"/>
                <a:cs typeface="Helvetica" panose="020B0604020202020204" pitchFamily="34" charset="0"/>
              </a:rPr>
              <a:t>and capital have to share in the rewards of a productive economy, and for the last 25 years labor has gotten the short end of the stick</a:t>
            </a:r>
            <a:r>
              <a:rPr lang="en-US" i="1" dirty="0" smtClean="0">
                <a:solidFill>
                  <a:srgbClr val="58585B"/>
                </a:solidFill>
                <a:latin typeface="Helvetica" panose="020B0604020202020204" pitchFamily="34" charset="0"/>
                <a:cs typeface="Helvetica" panose="020B0604020202020204" pitchFamily="34" charset="0"/>
              </a:rPr>
              <a:t>,’ </a:t>
            </a:r>
            <a:r>
              <a:rPr lang="en-US" i="1" dirty="0">
                <a:solidFill>
                  <a:srgbClr val="58585B"/>
                </a:solidFill>
                <a:latin typeface="Helvetica" panose="020B0604020202020204" pitchFamily="34" charset="0"/>
                <a:cs typeface="Helvetica" panose="020B0604020202020204" pitchFamily="34" charset="0"/>
              </a:rPr>
              <a:t>said Bill Gross, the founder of the investment firm PIMCO, in a recent interview with Yahoo. </a:t>
            </a:r>
            <a:r>
              <a:rPr lang="en-US" i="1" dirty="0" smtClean="0">
                <a:solidFill>
                  <a:srgbClr val="58585B"/>
                </a:solidFill>
                <a:latin typeface="Helvetica" panose="020B0604020202020204" pitchFamily="34" charset="0"/>
                <a:cs typeface="Helvetica" panose="020B0604020202020204" pitchFamily="34" charset="0"/>
              </a:rPr>
              <a:t>‘Eventually,’ </a:t>
            </a:r>
            <a:r>
              <a:rPr lang="en-US" i="1" dirty="0">
                <a:solidFill>
                  <a:srgbClr val="58585B"/>
                </a:solidFill>
                <a:latin typeface="Helvetica" panose="020B0604020202020204" pitchFamily="34" charset="0"/>
                <a:cs typeface="Helvetica" panose="020B0604020202020204" pitchFamily="34" charset="0"/>
              </a:rPr>
              <a:t>he said, </a:t>
            </a:r>
            <a:r>
              <a:rPr lang="en-US" i="1" dirty="0" smtClean="0">
                <a:solidFill>
                  <a:srgbClr val="58585B"/>
                </a:solidFill>
                <a:latin typeface="Helvetica" panose="020B0604020202020204" pitchFamily="34" charset="0"/>
                <a:cs typeface="Helvetica" panose="020B0604020202020204" pitchFamily="34" charset="0"/>
              </a:rPr>
              <a:t>‘it </a:t>
            </a:r>
            <a:r>
              <a:rPr lang="en-US" i="1" dirty="0">
                <a:solidFill>
                  <a:srgbClr val="58585B"/>
                </a:solidFill>
                <a:latin typeface="Helvetica" panose="020B0604020202020204" pitchFamily="34" charset="0"/>
                <a:cs typeface="Helvetica" panose="020B0604020202020204" pitchFamily="34" charset="0"/>
              </a:rPr>
              <a:t>will be destabilizing</a:t>
            </a:r>
            <a:r>
              <a:rPr lang="en-US" i="1" dirty="0" smtClean="0">
                <a:solidFill>
                  <a:srgbClr val="58585B"/>
                </a:solidFill>
                <a:latin typeface="Helvetica" panose="020B0604020202020204" pitchFamily="34" charset="0"/>
                <a:cs typeface="Helvetica" panose="020B0604020202020204" pitchFamily="34" charset="0"/>
              </a:rPr>
              <a:t>.’”</a:t>
            </a:r>
          </a:p>
          <a:p>
            <a:pPr marL="0" indent="0" algn="r">
              <a:buNone/>
            </a:pPr>
            <a:r>
              <a:rPr lang="en-US" dirty="0" smtClean="0">
                <a:solidFill>
                  <a:srgbClr val="58585B"/>
                </a:solidFill>
                <a:latin typeface="Helvetica" panose="020B0604020202020204" pitchFamily="34" charset="0"/>
                <a:cs typeface="Helvetica" panose="020B0604020202020204" pitchFamily="34" charset="0"/>
              </a:rPr>
              <a:t>- New York Times Article: “Billionaires to Barricades” </a:t>
            </a:r>
            <a:endParaRPr lang="en-US" dirty="0">
              <a:solidFill>
                <a:srgbClr val="58585B"/>
              </a:solidFill>
              <a:latin typeface="Helvetica" panose="020B0604020202020204" pitchFamily="34" charset="0"/>
              <a:cs typeface="Helvetica" panose="020B0604020202020204" pitchFamily="34" charset="0"/>
            </a:endParaRPr>
          </a:p>
        </p:txBody>
      </p:sp>
      <p:sp>
        <p:nvSpPr>
          <p:cNvPr id="4" name="TextBox 3"/>
          <p:cNvSpPr txBox="1"/>
          <p:nvPr/>
        </p:nvSpPr>
        <p:spPr>
          <a:xfrm>
            <a:off x="321733" y="6294737"/>
            <a:ext cx="8114901" cy="553998"/>
          </a:xfrm>
          <a:prstGeom prst="rect">
            <a:avLst/>
          </a:prstGeom>
          <a:noFill/>
        </p:spPr>
        <p:txBody>
          <a:bodyPr wrap="square" rtlCol="0">
            <a:spAutoFit/>
          </a:bodyPr>
          <a:lstStyle/>
          <a:p>
            <a:r>
              <a:rPr lang="en-US" sz="1200" dirty="0">
                <a:solidFill>
                  <a:srgbClr val="58585B"/>
                </a:solidFill>
                <a:latin typeface="Helvetica" panose="020B0604020202020204" pitchFamily="34" charset="0"/>
                <a:cs typeface="Helvetica" panose="020B0604020202020204" pitchFamily="34" charset="0"/>
              </a:rPr>
              <a:t>Source:</a:t>
            </a:r>
            <a:r>
              <a:rPr lang="en-US" dirty="0"/>
              <a:t> </a:t>
            </a:r>
            <a:r>
              <a:rPr lang="en-US" sz="1200" dirty="0">
                <a:latin typeface="Helvetica" panose="020B0604020202020204" pitchFamily="34" charset="0"/>
                <a:cs typeface="Helvetica" panose="020B0604020202020204" pitchFamily="34" charset="0"/>
                <a:hlinkClick r:id="rId3"/>
              </a:rPr>
              <a:t>http://www.nytimes.com/2014/06/20/opinion/timothy-egan-walmart-starbucks-and-the-fight-against-inequality.html?smid=fb-share&amp;_</a:t>
            </a:r>
            <a:r>
              <a:rPr lang="en-US" sz="1200" dirty="0" smtClean="0">
                <a:latin typeface="Helvetica" panose="020B0604020202020204" pitchFamily="34" charset="0"/>
                <a:cs typeface="Helvetica" panose="020B0604020202020204" pitchFamily="34" charset="0"/>
                <a:hlinkClick r:id="rId3"/>
              </a:rPr>
              <a:t>r=0</a:t>
            </a:r>
            <a:r>
              <a:rPr lang="en-US" sz="1200" dirty="0" smtClean="0">
                <a:latin typeface="Helvetica" panose="020B0604020202020204" pitchFamily="34" charset="0"/>
                <a:cs typeface="Helvetica" panose="020B0604020202020204" pitchFamily="34" charset="0"/>
              </a:rPr>
              <a:t> </a:t>
            </a:r>
            <a:endParaRPr lang="en-US"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05623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TextBox 1"/>
          <p:cNvSpPr txBox="1">
            <a:spLocks noChangeArrowheads="1"/>
          </p:cNvSpPr>
          <p:nvPr/>
        </p:nvSpPr>
        <p:spPr bwMode="auto">
          <a:xfrm>
            <a:off x="83127" y="1362308"/>
            <a:ext cx="4948959"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29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5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2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a:solidFill>
                  <a:schemeClr val="tx1"/>
                </a:solidFill>
                <a:latin typeface="Times New Roman" pitchFamily="18" charset="0"/>
                <a:ea typeface="ＭＳ Ｐゴシック" pitchFamily="34" charset="-128"/>
              </a:defRPr>
            </a:lvl5pPr>
            <a:lvl6pPr marL="2514600" indent="-228600" defTabSz="457200" eaLnBrk="0" fontAlgn="base" hangingPunct="0">
              <a:spcBef>
                <a:spcPct val="20000"/>
              </a:spcBef>
              <a:spcAft>
                <a:spcPct val="0"/>
              </a:spcAft>
              <a:buChar char="»"/>
              <a:defRPr>
                <a:solidFill>
                  <a:schemeClr val="tx1"/>
                </a:solidFill>
                <a:latin typeface="Times New Roman" pitchFamily="18" charset="0"/>
                <a:ea typeface="ＭＳ Ｐゴシック" pitchFamily="34" charset="-128"/>
              </a:defRPr>
            </a:lvl6pPr>
            <a:lvl7pPr marL="2971800" indent="-228600" defTabSz="457200" eaLnBrk="0" fontAlgn="base" hangingPunct="0">
              <a:spcBef>
                <a:spcPct val="20000"/>
              </a:spcBef>
              <a:spcAft>
                <a:spcPct val="0"/>
              </a:spcAft>
              <a:buChar char="»"/>
              <a:defRPr>
                <a:solidFill>
                  <a:schemeClr val="tx1"/>
                </a:solidFill>
                <a:latin typeface="Times New Roman" pitchFamily="18" charset="0"/>
                <a:ea typeface="ＭＳ Ｐゴシック" pitchFamily="34" charset="-128"/>
              </a:defRPr>
            </a:lvl7pPr>
            <a:lvl8pPr marL="3429000" indent="-228600" defTabSz="457200" eaLnBrk="0" fontAlgn="base" hangingPunct="0">
              <a:spcBef>
                <a:spcPct val="20000"/>
              </a:spcBef>
              <a:spcAft>
                <a:spcPct val="0"/>
              </a:spcAft>
              <a:buChar char="»"/>
              <a:defRPr>
                <a:solidFill>
                  <a:schemeClr val="tx1"/>
                </a:solidFill>
                <a:latin typeface="Times New Roman" pitchFamily="18" charset="0"/>
                <a:ea typeface="ＭＳ Ｐゴシック" pitchFamily="34" charset="-128"/>
              </a:defRPr>
            </a:lvl8pPr>
            <a:lvl9pPr marL="3886200" indent="-228600" defTabSz="457200" eaLnBrk="0" fontAlgn="base" hangingPunct="0">
              <a:spcBef>
                <a:spcPct val="20000"/>
              </a:spcBef>
              <a:spcAft>
                <a:spcPct val="0"/>
              </a:spcAft>
              <a:buChar char="»"/>
              <a:defRPr>
                <a:solidFill>
                  <a:schemeClr val="tx1"/>
                </a:solidFill>
                <a:latin typeface="Times New Roman" pitchFamily="18" charset="0"/>
                <a:ea typeface="ＭＳ Ｐゴシック" pitchFamily="34" charset="-128"/>
              </a:defRPr>
            </a:lvl9pPr>
          </a:lstStyle>
          <a:p>
            <a:pPr eaLnBrk="1" hangingPunct="1">
              <a:spcBef>
                <a:spcPct val="0"/>
              </a:spcBef>
              <a:spcAft>
                <a:spcPts val="600"/>
              </a:spcAft>
            </a:pPr>
            <a:r>
              <a:rPr lang="en-US" altLang="en-US" sz="2600" b="1" dirty="0">
                <a:solidFill>
                  <a:srgbClr val="58585B"/>
                </a:solidFill>
                <a:latin typeface="Helvetica" panose="020B0604020202020204" pitchFamily="34" charset="0"/>
                <a:cs typeface="Helvetica" panose="020B0604020202020204" pitchFamily="34" charset="0"/>
              </a:rPr>
              <a:t>L</a:t>
            </a:r>
            <a:r>
              <a:rPr lang="en-US" altLang="en-US" sz="2600" b="1" dirty="0" smtClean="0">
                <a:solidFill>
                  <a:srgbClr val="58585B"/>
                </a:solidFill>
                <a:latin typeface="Helvetica" panose="020B0604020202020204" pitchFamily="34" charset="0"/>
                <a:cs typeface="Helvetica" panose="020B0604020202020204" pitchFamily="34" charset="0"/>
              </a:rPr>
              <a:t>iquid asset-poverty: </a:t>
            </a:r>
            <a:r>
              <a:rPr lang="en-US" altLang="en-US" sz="2600" dirty="0" smtClean="0">
                <a:solidFill>
                  <a:srgbClr val="58585B"/>
                </a:solidFill>
                <a:latin typeface="Helvetica" panose="020B0604020202020204" pitchFamily="34" charset="0"/>
                <a:cs typeface="Helvetica" panose="020B0604020202020204" pitchFamily="34" charset="0"/>
              </a:rPr>
              <a:t>insufficient amount of readily accessible assets to live at the poverty level for </a:t>
            </a:r>
            <a:r>
              <a:rPr lang="en-US" altLang="en-US" sz="2600" dirty="0">
                <a:solidFill>
                  <a:srgbClr val="58585B"/>
                </a:solidFill>
                <a:latin typeface="Helvetica" panose="020B0604020202020204" pitchFamily="34" charset="0"/>
                <a:cs typeface="Helvetica" panose="020B0604020202020204" pitchFamily="34" charset="0"/>
              </a:rPr>
              <a:t>three </a:t>
            </a:r>
            <a:r>
              <a:rPr lang="en-US" altLang="en-US" sz="2600" dirty="0" smtClean="0">
                <a:solidFill>
                  <a:srgbClr val="58585B"/>
                </a:solidFill>
                <a:latin typeface="Helvetica" panose="020B0604020202020204" pitchFamily="34" charset="0"/>
                <a:cs typeface="Helvetica" panose="020B0604020202020204" pitchFamily="34" charset="0"/>
              </a:rPr>
              <a:t>months </a:t>
            </a:r>
            <a:r>
              <a:rPr lang="en-US" altLang="en-US" sz="2600" dirty="0">
                <a:solidFill>
                  <a:srgbClr val="58585B"/>
                </a:solidFill>
                <a:latin typeface="Helvetica" panose="020B0604020202020204" pitchFamily="34" charset="0"/>
                <a:cs typeface="Helvetica" panose="020B0604020202020204" pitchFamily="34" charset="0"/>
              </a:rPr>
              <a:t>without </a:t>
            </a:r>
            <a:r>
              <a:rPr lang="en-US" altLang="en-US" sz="2600" dirty="0" smtClean="0">
                <a:solidFill>
                  <a:srgbClr val="58585B"/>
                </a:solidFill>
                <a:latin typeface="Helvetica" panose="020B0604020202020204" pitchFamily="34" charset="0"/>
                <a:cs typeface="Helvetica" panose="020B0604020202020204" pitchFamily="34" charset="0"/>
              </a:rPr>
              <a:t>income.</a:t>
            </a:r>
          </a:p>
          <a:p>
            <a:pPr eaLnBrk="1" hangingPunct="1">
              <a:spcBef>
                <a:spcPct val="0"/>
              </a:spcBef>
              <a:spcAft>
                <a:spcPts val="600"/>
              </a:spcAft>
            </a:pPr>
            <a:r>
              <a:rPr lang="en-US" altLang="en-US" sz="2600" dirty="0" smtClean="0">
                <a:solidFill>
                  <a:srgbClr val="58585B"/>
                </a:solidFill>
                <a:latin typeface="Helvetica" panose="020B0604020202020204" pitchFamily="34" charset="0"/>
                <a:cs typeface="Helvetica" panose="020B0604020202020204" pitchFamily="34" charset="0"/>
              </a:rPr>
              <a:t>These </a:t>
            </a:r>
            <a:r>
              <a:rPr lang="en-US" altLang="en-US" sz="2600" dirty="0">
                <a:solidFill>
                  <a:srgbClr val="58585B"/>
                </a:solidFill>
                <a:latin typeface="Helvetica" panose="020B0604020202020204" pitchFamily="34" charset="0"/>
                <a:cs typeface="Helvetica" panose="020B0604020202020204" pitchFamily="34" charset="0"/>
              </a:rPr>
              <a:t>households are vulnerable to falling into poverty after a job loss, </a:t>
            </a:r>
            <a:r>
              <a:rPr lang="en-US" altLang="en-US" sz="2600" dirty="0" smtClean="0">
                <a:solidFill>
                  <a:srgbClr val="58585B"/>
                </a:solidFill>
                <a:latin typeface="Helvetica" panose="020B0604020202020204" pitchFamily="34" charset="0"/>
                <a:cs typeface="Helvetica" panose="020B0604020202020204" pitchFamily="34" charset="0"/>
              </a:rPr>
              <a:t>medical emergency, </a:t>
            </a:r>
            <a:r>
              <a:rPr lang="en-US" altLang="en-US" sz="2600" dirty="0">
                <a:solidFill>
                  <a:srgbClr val="58585B"/>
                </a:solidFill>
                <a:latin typeface="Helvetica" panose="020B0604020202020204" pitchFamily="34" charset="0"/>
                <a:cs typeface="Helvetica" panose="020B0604020202020204" pitchFamily="34" charset="0"/>
              </a:rPr>
              <a:t>or </a:t>
            </a:r>
            <a:r>
              <a:rPr lang="en-US" altLang="en-US" sz="2600" dirty="0" smtClean="0">
                <a:solidFill>
                  <a:srgbClr val="58585B"/>
                </a:solidFill>
                <a:latin typeface="Helvetica" panose="020B0604020202020204" pitchFamily="34" charset="0"/>
                <a:cs typeface="Helvetica" panose="020B0604020202020204" pitchFamily="34" charset="0"/>
              </a:rPr>
              <a:t>any other </a:t>
            </a:r>
            <a:r>
              <a:rPr lang="en-US" altLang="en-US" sz="2600" dirty="0">
                <a:solidFill>
                  <a:srgbClr val="58585B"/>
                </a:solidFill>
                <a:latin typeface="Helvetica" panose="020B0604020202020204" pitchFamily="34" charset="0"/>
                <a:cs typeface="Helvetica" panose="020B0604020202020204" pitchFamily="34" charset="0"/>
              </a:rPr>
              <a:t>unanticipated financial crisis.</a:t>
            </a:r>
          </a:p>
        </p:txBody>
      </p:sp>
      <p:pic>
        <p:nvPicPr>
          <p:cNvPr id="39943" name="Picture 2"/>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32086" y="1928673"/>
            <a:ext cx="4007696" cy="343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5" name="TextBox 3"/>
          <p:cNvSpPr txBox="1">
            <a:spLocks noChangeArrowheads="1"/>
          </p:cNvSpPr>
          <p:nvPr/>
        </p:nvSpPr>
        <p:spPr bwMode="auto">
          <a:xfrm>
            <a:off x="661931" y="6446034"/>
            <a:ext cx="64639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9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5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2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a:solidFill>
                  <a:schemeClr val="tx1"/>
                </a:solidFill>
                <a:latin typeface="Times New Roman" pitchFamily="18" charset="0"/>
                <a:ea typeface="ＭＳ Ｐゴシック" pitchFamily="34" charset="-128"/>
              </a:defRPr>
            </a:lvl5pPr>
            <a:lvl6pPr marL="2514600" indent="-228600" defTabSz="457200" eaLnBrk="0" fontAlgn="base" hangingPunct="0">
              <a:spcBef>
                <a:spcPct val="20000"/>
              </a:spcBef>
              <a:spcAft>
                <a:spcPct val="0"/>
              </a:spcAft>
              <a:buChar char="»"/>
              <a:defRPr>
                <a:solidFill>
                  <a:schemeClr val="tx1"/>
                </a:solidFill>
                <a:latin typeface="Times New Roman" pitchFamily="18" charset="0"/>
                <a:ea typeface="ＭＳ Ｐゴシック" pitchFamily="34" charset="-128"/>
              </a:defRPr>
            </a:lvl6pPr>
            <a:lvl7pPr marL="2971800" indent="-228600" defTabSz="457200" eaLnBrk="0" fontAlgn="base" hangingPunct="0">
              <a:spcBef>
                <a:spcPct val="20000"/>
              </a:spcBef>
              <a:spcAft>
                <a:spcPct val="0"/>
              </a:spcAft>
              <a:buChar char="»"/>
              <a:defRPr>
                <a:solidFill>
                  <a:schemeClr val="tx1"/>
                </a:solidFill>
                <a:latin typeface="Times New Roman" pitchFamily="18" charset="0"/>
                <a:ea typeface="ＭＳ Ｐゴシック" pitchFamily="34" charset="-128"/>
              </a:defRPr>
            </a:lvl7pPr>
            <a:lvl8pPr marL="3429000" indent="-228600" defTabSz="457200" eaLnBrk="0" fontAlgn="base" hangingPunct="0">
              <a:spcBef>
                <a:spcPct val="20000"/>
              </a:spcBef>
              <a:spcAft>
                <a:spcPct val="0"/>
              </a:spcAft>
              <a:buChar char="»"/>
              <a:defRPr>
                <a:solidFill>
                  <a:schemeClr val="tx1"/>
                </a:solidFill>
                <a:latin typeface="Times New Roman" pitchFamily="18" charset="0"/>
                <a:ea typeface="ＭＳ Ｐゴシック" pitchFamily="34" charset="-128"/>
              </a:defRPr>
            </a:lvl8pPr>
            <a:lvl9pPr marL="3886200" indent="-228600" defTabSz="457200" eaLnBrk="0" fontAlgn="base" hangingPunct="0">
              <a:spcBef>
                <a:spcPct val="20000"/>
              </a:spcBef>
              <a:spcAft>
                <a:spcPct val="0"/>
              </a:spcAft>
              <a:buChar char="»"/>
              <a:defRPr>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200" dirty="0">
                <a:solidFill>
                  <a:srgbClr val="58585B"/>
                </a:solidFill>
                <a:latin typeface="Helvetica" panose="020B0604020202020204" pitchFamily="34" charset="0"/>
                <a:ea typeface="+mn-ea"/>
                <a:cs typeface="Helvetica" panose="020B0604020202020204" pitchFamily="34" charset="0"/>
              </a:rPr>
              <a:t>Source: </a:t>
            </a:r>
            <a:r>
              <a:rPr lang="en-US" altLang="en-US" sz="1200" dirty="0">
                <a:solidFill>
                  <a:srgbClr val="58585B"/>
                </a:solidFill>
                <a:latin typeface="Helvetica" panose="020B0604020202020204" pitchFamily="34" charset="0"/>
                <a:ea typeface="+mn-ea"/>
                <a:cs typeface="Helvetica" panose="020B0604020202020204" pitchFamily="34" charset="0"/>
                <a:hlinkClick r:id="rId4"/>
              </a:rPr>
              <a:t>http://</a:t>
            </a:r>
            <a:r>
              <a:rPr lang="en-US" altLang="en-US" sz="1200" dirty="0" smtClean="0">
                <a:solidFill>
                  <a:srgbClr val="58585B"/>
                </a:solidFill>
                <a:latin typeface="Helvetica" panose="020B0604020202020204" pitchFamily="34" charset="0"/>
                <a:ea typeface="+mn-ea"/>
                <a:cs typeface="Helvetica" panose="020B0604020202020204" pitchFamily="34" charset="0"/>
                <a:hlinkClick r:id="rId4"/>
              </a:rPr>
              <a:t>scorecard.assetsandopportunity.org/2013/measure/liquid-asset-poverty-rate</a:t>
            </a:r>
            <a:r>
              <a:rPr lang="en-US" altLang="en-US" sz="1200" dirty="0" smtClean="0">
                <a:solidFill>
                  <a:srgbClr val="58585B"/>
                </a:solidFill>
                <a:latin typeface="Helvetica" panose="020B0604020202020204" pitchFamily="34" charset="0"/>
                <a:ea typeface="+mn-ea"/>
                <a:cs typeface="Helvetica" panose="020B0604020202020204" pitchFamily="34" charset="0"/>
              </a:rPr>
              <a:t> </a:t>
            </a:r>
            <a:endParaRPr lang="en-US" altLang="en-US" sz="1200" dirty="0">
              <a:solidFill>
                <a:srgbClr val="58585B"/>
              </a:solidFill>
              <a:latin typeface="Helvetica" panose="020B0604020202020204" pitchFamily="34" charset="0"/>
              <a:ea typeface="+mn-ea"/>
              <a:cs typeface="Helvetica" panose="020B0604020202020204" pitchFamily="34" charset="0"/>
            </a:endParaRPr>
          </a:p>
        </p:txBody>
      </p:sp>
      <p:sp>
        <p:nvSpPr>
          <p:cNvPr id="11" name="Title 1"/>
          <p:cNvSpPr txBox="1">
            <a:spLocks/>
          </p:cNvSpPr>
          <p:nvPr/>
        </p:nvSpPr>
        <p:spPr>
          <a:xfrm>
            <a:off x="330200" y="219871"/>
            <a:ext cx="8432800" cy="1092735"/>
          </a:xfrm>
          <a:prstGeom prst="rect">
            <a:avLst/>
          </a:prstGeom>
        </p:spPr>
        <p:txBody>
          <a:bodyPr/>
          <a:lstStyle>
            <a:lvl1pPr algn="ctr" defTabSz="457200" rtl="0" eaLnBrk="1" latinLnBrk="0" hangingPunct="1">
              <a:spcBef>
                <a:spcPct val="0"/>
              </a:spcBef>
              <a:buNone/>
              <a:defRPr sz="4400" kern="1200">
                <a:solidFill>
                  <a:schemeClr val="accent4"/>
                </a:solidFill>
                <a:latin typeface="Helvetica"/>
                <a:ea typeface="+mj-ea"/>
                <a:cs typeface="+mj-cs"/>
              </a:defRPr>
            </a:lvl1pPr>
          </a:lstStyle>
          <a:p>
            <a:r>
              <a:rPr lang="en-US" dirty="0" smtClean="0">
                <a:solidFill>
                  <a:srgbClr val="AF1F2C"/>
                </a:solidFill>
              </a:rPr>
              <a:t>Asset Poverty: Beyond Income</a:t>
            </a:r>
          </a:p>
        </p:txBody>
      </p:sp>
    </p:spTree>
    <p:extLst>
      <p:ext uri="{BB962C8B-B14F-4D97-AF65-F5344CB8AC3E}">
        <p14:creationId xmlns:p14="http://schemas.microsoft.com/office/powerpoint/2010/main" val="40296858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510" y="257882"/>
            <a:ext cx="7957154" cy="893762"/>
          </a:xfrm>
        </p:spPr>
        <p:txBody>
          <a:bodyPr/>
          <a:lstStyle/>
          <a:p>
            <a:r>
              <a:rPr lang="en-US" dirty="0" smtClean="0">
                <a:solidFill>
                  <a:srgbClr val="AF1F2C"/>
                </a:solidFill>
              </a:rPr>
              <a:t>Wealth Inequality in America</a:t>
            </a:r>
            <a:endParaRPr lang="en-US" dirty="0"/>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946" y="2298700"/>
            <a:ext cx="6501467" cy="3543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539146" y="6386611"/>
            <a:ext cx="6959600" cy="461665"/>
          </a:xfrm>
          <a:prstGeom prst="rect">
            <a:avLst/>
          </a:prstGeom>
          <a:noFill/>
        </p:spPr>
        <p:txBody>
          <a:bodyPr wrap="square" rtlCol="0">
            <a:spAutoFit/>
          </a:bodyPr>
          <a:lstStyle/>
          <a:p>
            <a:r>
              <a:rPr lang="en-US" sz="1200" dirty="0" smtClean="0">
                <a:solidFill>
                  <a:srgbClr val="58585B"/>
                </a:solidFill>
                <a:latin typeface="Helvetica" panose="020B0604020202020204" pitchFamily="34" charset="0"/>
                <a:cs typeface="Helvetica" panose="020B0604020202020204" pitchFamily="34" charset="0"/>
              </a:rPr>
              <a:t>Source:</a:t>
            </a:r>
            <a:r>
              <a:rPr lang="en-US" sz="1200" dirty="0" smtClean="0">
                <a:latin typeface="Helvetica" panose="020B0604020202020204" pitchFamily="34" charset="0"/>
                <a:cs typeface="Helvetica" panose="020B0604020202020204" pitchFamily="34" charset="0"/>
              </a:rPr>
              <a:t> </a:t>
            </a:r>
            <a:r>
              <a:rPr lang="en-US" sz="1200" dirty="0">
                <a:latin typeface="Helvetica" panose="020B0604020202020204" pitchFamily="34" charset="0"/>
                <a:cs typeface="Helvetica" panose="020B0604020202020204" pitchFamily="34" charset="0"/>
                <a:hlinkClick r:id="rId4"/>
              </a:rPr>
              <a:t>https://www.financialsocialwork.com/blog/video-wealth-inequality-in-america</a:t>
            </a:r>
            <a:r>
              <a:rPr lang="en-US" sz="1200" dirty="0">
                <a:latin typeface="Helvetica" panose="020B0604020202020204" pitchFamily="34" charset="0"/>
                <a:cs typeface="Helvetica" panose="020B0604020202020204" pitchFamily="34" charset="0"/>
              </a:rPr>
              <a:t> </a:t>
            </a:r>
          </a:p>
          <a:p>
            <a:endParaRPr lang="en-US" sz="1200" dirty="0">
              <a:latin typeface="Helvetica" panose="020B0604020202020204" pitchFamily="34" charset="0"/>
              <a:cs typeface="Helvetica" panose="020B0604020202020204" pitchFamily="34" charset="0"/>
            </a:endParaRPr>
          </a:p>
        </p:txBody>
      </p:sp>
      <p:sp>
        <p:nvSpPr>
          <p:cNvPr id="5" name="TextBox 4"/>
          <p:cNvSpPr txBox="1"/>
          <p:nvPr/>
        </p:nvSpPr>
        <p:spPr>
          <a:xfrm>
            <a:off x="249682" y="1151644"/>
            <a:ext cx="8721790" cy="1077218"/>
          </a:xfrm>
          <a:prstGeom prst="rect">
            <a:avLst/>
          </a:prstGeom>
          <a:noFill/>
        </p:spPr>
        <p:txBody>
          <a:bodyPr wrap="square" rtlCol="0">
            <a:spAutoFit/>
          </a:bodyPr>
          <a:lstStyle/>
          <a:p>
            <a:r>
              <a:rPr lang="en-US" sz="3200" dirty="0" smtClean="0">
                <a:solidFill>
                  <a:srgbClr val="58585B"/>
                </a:solidFill>
                <a:latin typeface="Helvetica" panose="020B0604020202020204" pitchFamily="34" charset="0"/>
                <a:cs typeface="Helvetica" panose="020B0604020202020204" pitchFamily="34" charset="0"/>
              </a:rPr>
              <a:t>America has an </a:t>
            </a:r>
            <a:r>
              <a:rPr lang="en-US" sz="3200" i="1" dirty="0" smtClean="0">
                <a:solidFill>
                  <a:srgbClr val="58585B"/>
                </a:solidFill>
                <a:latin typeface="Helvetica" panose="020B0604020202020204" pitchFamily="34" charset="0"/>
                <a:cs typeface="Helvetica" panose="020B0604020202020204" pitchFamily="34" charset="0"/>
              </a:rPr>
              <a:t>amazingly skewed </a:t>
            </a:r>
            <a:r>
              <a:rPr lang="en-US" sz="3200" dirty="0" smtClean="0">
                <a:solidFill>
                  <a:srgbClr val="58585B"/>
                </a:solidFill>
                <a:latin typeface="Helvetica" panose="020B0604020202020204" pitchFamily="34" charset="0"/>
                <a:cs typeface="Helvetica" panose="020B0604020202020204" pitchFamily="34" charset="0"/>
              </a:rPr>
              <a:t>distribution of wealth</a:t>
            </a:r>
            <a:r>
              <a:rPr lang="en-US" dirty="0">
                <a:solidFill>
                  <a:srgbClr val="58585B"/>
                </a:solidFill>
                <a:latin typeface="Helvetica" panose="020B0604020202020204" pitchFamily="34" charset="0"/>
                <a:cs typeface="Helvetica" panose="020B0604020202020204" pitchFamily="34" charset="0"/>
              </a:rPr>
              <a:t>. </a:t>
            </a:r>
          </a:p>
        </p:txBody>
      </p:sp>
      <p:sp>
        <p:nvSpPr>
          <p:cNvPr id="6" name="TextBox 5"/>
          <p:cNvSpPr txBox="1"/>
          <p:nvPr/>
        </p:nvSpPr>
        <p:spPr>
          <a:xfrm>
            <a:off x="6978771" y="2228862"/>
            <a:ext cx="2096218" cy="3785652"/>
          </a:xfrm>
          <a:prstGeom prst="rect">
            <a:avLst/>
          </a:prstGeom>
          <a:noFill/>
        </p:spPr>
        <p:txBody>
          <a:bodyPr wrap="square" rtlCol="0">
            <a:spAutoFit/>
          </a:bodyPr>
          <a:lstStyle/>
          <a:p>
            <a:pPr lvl="0"/>
            <a:r>
              <a:rPr lang="en-US" sz="2400" dirty="0" smtClean="0">
                <a:solidFill>
                  <a:srgbClr val="58585B"/>
                </a:solidFill>
                <a:latin typeface="Helvetica" panose="020B0604020202020204" pitchFamily="34" charset="0"/>
                <a:cs typeface="Helvetica" panose="020B0604020202020204" pitchFamily="34" charset="0"/>
              </a:rPr>
              <a:t>In 2013, the </a:t>
            </a:r>
            <a:r>
              <a:rPr lang="en-US" sz="2400" dirty="0">
                <a:solidFill>
                  <a:srgbClr val="58585B"/>
                </a:solidFill>
                <a:latin typeface="Helvetica" panose="020B0604020202020204" pitchFamily="34" charset="0"/>
                <a:cs typeface="Helvetica" panose="020B0604020202020204" pitchFamily="34" charset="0"/>
              </a:rPr>
              <a:t>top </a:t>
            </a:r>
            <a:r>
              <a:rPr lang="en-US" sz="2400" dirty="0" smtClean="0">
                <a:solidFill>
                  <a:srgbClr val="58585B"/>
                </a:solidFill>
                <a:latin typeface="Helvetica" panose="020B0604020202020204" pitchFamily="34" charset="0"/>
                <a:cs typeface="Helvetica" panose="020B0604020202020204" pitchFamily="34" charset="0"/>
              </a:rPr>
              <a:t>1 percent owned 40 percent </a:t>
            </a:r>
            <a:r>
              <a:rPr lang="en-US" sz="2400" dirty="0">
                <a:solidFill>
                  <a:srgbClr val="58585B"/>
                </a:solidFill>
                <a:latin typeface="Helvetica" panose="020B0604020202020204" pitchFamily="34" charset="0"/>
                <a:cs typeface="Helvetica" panose="020B0604020202020204" pitchFamily="34" charset="0"/>
              </a:rPr>
              <a:t>of the nation’s wealth and the bottom </a:t>
            </a:r>
            <a:r>
              <a:rPr lang="en-US" sz="2400" dirty="0" smtClean="0">
                <a:solidFill>
                  <a:srgbClr val="58585B"/>
                </a:solidFill>
                <a:latin typeface="Helvetica" panose="020B0604020202020204" pitchFamily="34" charset="0"/>
                <a:cs typeface="Helvetica" panose="020B0604020202020204" pitchFamily="34" charset="0"/>
              </a:rPr>
              <a:t>40 percent owned </a:t>
            </a:r>
            <a:r>
              <a:rPr lang="en-US" sz="2400" dirty="0">
                <a:solidFill>
                  <a:srgbClr val="58585B"/>
                </a:solidFill>
                <a:latin typeface="Helvetica" panose="020B0604020202020204" pitchFamily="34" charset="0"/>
                <a:cs typeface="Helvetica" panose="020B0604020202020204" pitchFamily="34" charset="0"/>
              </a:rPr>
              <a:t>almost nothing.</a:t>
            </a:r>
          </a:p>
        </p:txBody>
      </p:sp>
    </p:spTree>
    <p:extLst>
      <p:ext uri="{BB962C8B-B14F-4D97-AF65-F5344CB8AC3E}">
        <p14:creationId xmlns:p14="http://schemas.microsoft.com/office/powerpoint/2010/main" val="1021042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89" y="274638"/>
            <a:ext cx="8795409" cy="1143000"/>
          </a:xfrm>
        </p:spPr>
        <p:txBody>
          <a:bodyPr>
            <a:noAutofit/>
          </a:bodyPr>
          <a:lstStyle/>
          <a:p>
            <a:r>
              <a:rPr lang="en-US" dirty="0">
                <a:solidFill>
                  <a:srgbClr val="AF1F2C"/>
                </a:solidFill>
                <a:cs typeface="+mj-cs"/>
              </a:rPr>
              <a:t>Asset Poverty and Wealth Inequality</a:t>
            </a:r>
          </a:p>
        </p:txBody>
      </p:sp>
      <p:sp>
        <p:nvSpPr>
          <p:cNvPr id="3" name="Content Placeholder 2"/>
          <p:cNvSpPr>
            <a:spLocks noGrp="1"/>
          </p:cNvSpPr>
          <p:nvPr>
            <p:ph idx="1"/>
          </p:nvPr>
        </p:nvSpPr>
        <p:spPr>
          <a:xfrm>
            <a:off x="176490" y="1727199"/>
            <a:ext cx="5514042" cy="4239491"/>
          </a:xfrm>
        </p:spPr>
        <p:txBody>
          <a:bodyPr>
            <a:normAutofit lnSpcReduction="10000"/>
          </a:bodyPr>
          <a:lstStyle/>
          <a:p>
            <a:pPr>
              <a:lnSpc>
                <a:spcPct val="110000"/>
              </a:lnSpc>
              <a:spcBef>
                <a:spcPts val="0"/>
              </a:spcBef>
              <a:spcAft>
                <a:spcPts val="1200"/>
              </a:spcAft>
            </a:pPr>
            <a:r>
              <a:rPr lang="en-US" sz="2800" dirty="0" smtClean="0"/>
              <a:t>Households of Color are far more likely to be affected by asset poverty.</a:t>
            </a:r>
          </a:p>
          <a:p>
            <a:r>
              <a:rPr lang="en-US" sz="2800" dirty="0" smtClean="0"/>
              <a:t>The racial disparities in asset-building opportunities and wealth have been created by racially-motivated public policy and generations of racial discrimination. </a:t>
            </a:r>
          </a:p>
          <a:p>
            <a:endParaRPr lang="en-US" dirty="0"/>
          </a:p>
        </p:txBody>
      </p:sp>
      <p:sp>
        <p:nvSpPr>
          <p:cNvPr id="4" name="TextBox 3"/>
          <p:cNvSpPr txBox="1"/>
          <p:nvPr/>
        </p:nvSpPr>
        <p:spPr>
          <a:xfrm>
            <a:off x="467221" y="6354008"/>
            <a:ext cx="7620000" cy="646331"/>
          </a:xfrm>
          <a:prstGeom prst="rect">
            <a:avLst/>
          </a:prstGeom>
          <a:noFill/>
        </p:spPr>
        <p:txBody>
          <a:bodyPr wrap="square" rtlCol="0">
            <a:spAutoFit/>
          </a:bodyPr>
          <a:lstStyle/>
          <a:p>
            <a:r>
              <a:rPr lang="en-US" sz="1200" dirty="0">
                <a:solidFill>
                  <a:srgbClr val="58585B"/>
                </a:solidFill>
                <a:latin typeface="Helvetica" panose="020B0604020202020204" pitchFamily="34" charset="0"/>
                <a:cs typeface="Helvetica" panose="020B0604020202020204" pitchFamily="34" charset="0"/>
              </a:rPr>
              <a:t>Source:</a:t>
            </a:r>
            <a:r>
              <a:rPr lang="en-US" dirty="0" smtClean="0"/>
              <a:t> </a:t>
            </a:r>
            <a:r>
              <a:rPr lang="en-US" sz="1200" dirty="0">
                <a:latin typeface="Helvetica" panose="020B0604020202020204" pitchFamily="34" charset="0"/>
                <a:cs typeface="Helvetica" panose="020B0604020202020204" pitchFamily="34" charset="0"/>
                <a:hlinkClick r:id="rId3"/>
              </a:rPr>
              <a:t>http://assetsandopportunity.org/scorecard/about/main_findings/</a:t>
            </a:r>
            <a:r>
              <a:rPr lang="en-US" sz="1200" dirty="0">
                <a:latin typeface="Helvetica" panose="020B0604020202020204" pitchFamily="34" charset="0"/>
                <a:cs typeface="Helvetica" panose="020B0604020202020204" pitchFamily="34" charset="0"/>
              </a:rPr>
              <a:t> </a:t>
            </a:r>
          </a:p>
          <a:p>
            <a:endParaRPr lang="en-US" dirty="0"/>
          </a:p>
        </p:txBody>
      </p:sp>
      <p:pic>
        <p:nvPicPr>
          <p:cNvPr id="1028" name="Picture 4" descr="http://assetsandopportunity.org/scorecard/images/2015/LiquidAssetPoorHousehol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532" y="2233087"/>
            <a:ext cx="3281367" cy="297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789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288131" y="360363"/>
            <a:ext cx="8516938" cy="637164"/>
          </a:xfrm>
          <a:prstGeom prst="rect">
            <a:avLst/>
          </a:prstGeom>
        </p:spPr>
        <p:txBody>
          <a:bodyPr/>
          <a:lstStyle>
            <a:lvl1pPr algn="ctr"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Times New Roman" pitchFamily="18" charset="0"/>
                <a:ea typeface="ＭＳ Ｐゴシック" charset="0"/>
                <a:cs typeface="ＭＳ Ｐゴシック" charset="0"/>
              </a:defRPr>
            </a:lvl5pPr>
            <a:lvl6pPr marL="411480" algn="ctr" rtl="0" fontAlgn="base">
              <a:spcBef>
                <a:spcPct val="0"/>
              </a:spcBef>
              <a:spcAft>
                <a:spcPct val="0"/>
              </a:spcAft>
              <a:defRPr sz="4000">
                <a:solidFill>
                  <a:schemeClr val="tx2"/>
                </a:solidFill>
                <a:latin typeface="Times New Roman" pitchFamily="18" charset="0"/>
              </a:defRPr>
            </a:lvl6pPr>
            <a:lvl7pPr marL="822960" algn="ctr" rtl="0" fontAlgn="base">
              <a:spcBef>
                <a:spcPct val="0"/>
              </a:spcBef>
              <a:spcAft>
                <a:spcPct val="0"/>
              </a:spcAft>
              <a:defRPr sz="4000">
                <a:solidFill>
                  <a:schemeClr val="tx2"/>
                </a:solidFill>
                <a:latin typeface="Times New Roman" pitchFamily="18" charset="0"/>
              </a:defRPr>
            </a:lvl7pPr>
            <a:lvl8pPr marL="1234440" algn="ctr" rtl="0" fontAlgn="base">
              <a:spcBef>
                <a:spcPct val="0"/>
              </a:spcBef>
              <a:spcAft>
                <a:spcPct val="0"/>
              </a:spcAft>
              <a:defRPr sz="4000">
                <a:solidFill>
                  <a:schemeClr val="tx2"/>
                </a:solidFill>
                <a:latin typeface="Times New Roman" pitchFamily="18" charset="0"/>
              </a:defRPr>
            </a:lvl8pPr>
            <a:lvl9pPr marL="1645920" algn="ctr" rtl="0" fontAlgn="base">
              <a:spcBef>
                <a:spcPct val="0"/>
              </a:spcBef>
              <a:spcAft>
                <a:spcPct val="0"/>
              </a:spcAft>
              <a:defRPr sz="4000">
                <a:solidFill>
                  <a:schemeClr val="tx2"/>
                </a:solidFill>
                <a:latin typeface="Times New Roman" pitchFamily="18" charset="0"/>
              </a:defRPr>
            </a:lvl9pPr>
          </a:lstStyle>
          <a:p>
            <a:pPr defTabSz="914400" eaLnBrk="1" hangingPunct="1">
              <a:defRPr/>
            </a:pPr>
            <a:r>
              <a:rPr lang="en-US" sz="4400" kern="0" dirty="0" smtClean="0">
                <a:solidFill>
                  <a:srgbClr val="B01F2D"/>
                </a:solidFill>
                <a:latin typeface="Helvetica" panose="020B0604020202020204" pitchFamily="34" charset="0"/>
                <a:cs typeface="Helvetica" panose="020B0604020202020204" pitchFamily="34" charset="0"/>
              </a:rPr>
              <a:t>The Racial Wealth Gap</a:t>
            </a:r>
            <a:endParaRPr lang="en-US" sz="4400" kern="0" dirty="0">
              <a:solidFill>
                <a:srgbClr val="B01F2D"/>
              </a:solidFill>
              <a:latin typeface="Helvetica" panose="020B0604020202020204" pitchFamily="34" charset="0"/>
              <a:cs typeface="Helvetica" panose="020B0604020202020204" pitchFamily="34" charset="0"/>
            </a:endParaRPr>
          </a:p>
        </p:txBody>
      </p:sp>
      <p:sp>
        <p:nvSpPr>
          <p:cNvPr id="40967" name="TextBox 3"/>
          <p:cNvSpPr txBox="1">
            <a:spLocks noChangeArrowheads="1"/>
          </p:cNvSpPr>
          <p:nvPr/>
        </p:nvSpPr>
        <p:spPr bwMode="auto">
          <a:xfrm>
            <a:off x="624331" y="6447076"/>
            <a:ext cx="72257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9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5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2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a:solidFill>
                  <a:schemeClr val="tx1"/>
                </a:solidFill>
                <a:latin typeface="Times New Roman" pitchFamily="18" charset="0"/>
                <a:ea typeface="ＭＳ Ｐゴシック" pitchFamily="34" charset="-128"/>
              </a:defRPr>
            </a:lvl5pPr>
            <a:lvl6pPr marL="2514600" indent="-228600" defTabSz="457200" eaLnBrk="0" fontAlgn="base" hangingPunct="0">
              <a:spcBef>
                <a:spcPct val="20000"/>
              </a:spcBef>
              <a:spcAft>
                <a:spcPct val="0"/>
              </a:spcAft>
              <a:buChar char="»"/>
              <a:defRPr>
                <a:solidFill>
                  <a:schemeClr val="tx1"/>
                </a:solidFill>
                <a:latin typeface="Times New Roman" pitchFamily="18" charset="0"/>
                <a:ea typeface="ＭＳ Ｐゴシック" pitchFamily="34" charset="-128"/>
              </a:defRPr>
            </a:lvl6pPr>
            <a:lvl7pPr marL="2971800" indent="-228600" defTabSz="457200" eaLnBrk="0" fontAlgn="base" hangingPunct="0">
              <a:spcBef>
                <a:spcPct val="20000"/>
              </a:spcBef>
              <a:spcAft>
                <a:spcPct val="0"/>
              </a:spcAft>
              <a:buChar char="»"/>
              <a:defRPr>
                <a:solidFill>
                  <a:schemeClr val="tx1"/>
                </a:solidFill>
                <a:latin typeface="Times New Roman" pitchFamily="18" charset="0"/>
                <a:ea typeface="ＭＳ Ｐゴシック" pitchFamily="34" charset="-128"/>
              </a:defRPr>
            </a:lvl7pPr>
            <a:lvl8pPr marL="3429000" indent="-228600" defTabSz="457200" eaLnBrk="0" fontAlgn="base" hangingPunct="0">
              <a:spcBef>
                <a:spcPct val="20000"/>
              </a:spcBef>
              <a:spcAft>
                <a:spcPct val="0"/>
              </a:spcAft>
              <a:buChar char="»"/>
              <a:defRPr>
                <a:solidFill>
                  <a:schemeClr val="tx1"/>
                </a:solidFill>
                <a:latin typeface="Times New Roman" pitchFamily="18" charset="0"/>
                <a:ea typeface="ＭＳ Ｐゴシック" pitchFamily="34" charset="-128"/>
              </a:defRPr>
            </a:lvl8pPr>
            <a:lvl9pPr marL="3886200" indent="-228600" defTabSz="457200" eaLnBrk="0" fontAlgn="base" hangingPunct="0">
              <a:spcBef>
                <a:spcPct val="20000"/>
              </a:spcBef>
              <a:spcAft>
                <a:spcPct val="0"/>
              </a:spcAft>
              <a:buChar char="»"/>
              <a:defRPr>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200" dirty="0">
                <a:solidFill>
                  <a:srgbClr val="58585B"/>
                </a:solidFill>
                <a:latin typeface="Helvetica" panose="020B0604020202020204" pitchFamily="34" charset="0"/>
                <a:ea typeface="+mn-ea"/>
                <a:cs typeface="Helvetica" panose="020B0604020202020204" pitchFamily="34" charset="0"/>
              </a:rPr>
              <a:t>Source: </a:t>
            </a:r>
            <a:r>
              <a:rPr lang="en-US" sz="1200" dirty="0">
                <a:latin typeface="Helvetica" panose="020B0604020202020204" pitchFamily="34" charset="0"/>
                <a:cs typeface="Helvetica" panose="020B0604020202020204" pitchFamily="34" charset="0"/>
                <a:hlinkClick r:id="rId3"/>
              </a:rPr>
              <a:t>http://globalpolicysolutions.org/wp-content/uploads/2014/04/Beyond_Broke_FINAL.pdf</a:t>
            </a:r>
            <a:r>
              <a:rPr lang="en-US" sz="1200" dirty="0">
                <a:latin typeface="Helvetica" panose="020B0604020202020204" pitchFamily="34" charset="0"/>
                <a:cs typeface="Helvetica" panose="020B0604020202020204" pitchFamily="34" charset="0"/>
              </a:rPr>
              <a:t> </a:t>
            </a:r>
            <a:endParaRPr lang="en-US" altLang="en-US" sz="1200" dirty="0">
              <a:solidFill>
                <a:srgbClr val="58585B"/>
              </a:solidFill>
              <a:latin typeface="Helvetica" panose="020B0604020202020204" pitchFamily="34" charset="0"/>
              <a:ea typeface="+mn-ea"/>
              <a:cs typeface="Helvetica" panose="020B0604020202020204" pitchFamily="34" charset="0"/>
            </a:endParaRPr>
          </a:p>
        </p:txBody>
      </p:sp>
      <p:pic>
        <p:nvPicPr>
          <p:cNvPr id="4096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2016" y="2929906"/>
            <a:ext cx="4434584" cy="27114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69"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52463" y="2929906"/>
            <a:ext cx="4366452" cy="25451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256688" y="1191759"/>
            <a:ext cx="8579824" cy="1477328"/>
          </a:xfrm>
          <a:prstGeom prst="rect">
            <a:avLst/>
          </a:prstGeom>
          <a:noFill/>
        </p:spPr>
        <p:txBody>
          <a:bodyPr wrap="square" rtlCol="0">
            <a:spAutoFit/>
          </a:bodyPr>
          <a:lstStyle/>
          <a:p>
            <a:r>
              <a:rPr lang="en-US" sz="3000" dirty="0" smtClean="0">
                <a:solidFill>
                  <a:srgbClr val="58585B"/>
                </a:solidFill>
                <a:latin typeface="Helvetica" panose="020B0604020202020204" pitchFamily="34" charset="0"/>
                <a:cs typeface="Helvetica" panose="020B0604020202020204" pitchFamily="34" charset="0"/>
              </a:rPr>
              <a:t>Communities of color are disproportionately affected by America’s wealth inequality and asset poverty. </a:t>
            </a:r>
            <a:endParaRPr lang="en-US" sz="3000" dirty="0">
              <a:solidFill>
                <a:srgbClr val="58585B"/>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3478443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3916</TotalTime>
  <Words>3211</Words>
  <Application>Microsoft Office PowerPoint</Application>
  <PresentationFormat>On-screen Show (4:3)</PresentationFormat>
  <Paragraphs>274</Paragraphs>
  <Slides>44</Slides>
  <Notes>27</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Office Theme</vt:lpstr>
      <vt:lpstr>2_Custom Design</vt:lpstr>
      <vt:lpstr>Custom Design</vt:lpstr>
      <vt:lpstr>Overview: Economic Mobility,  Building Ladders out of Poverty</vt:lpstr>
      <vt:lpstr>2015 U.S. Poverty Campaigns</vt:lpstr>
      <vt:lpstr>Poverty in the U.S. Official Poverty Measure vs. the Supplemental Poverty Measure </vt:lpstr>
      <vt:lpstr>Poverty in the U.S. Keeping Households out of Poverty</vt:lpstr>
      <vt:lpstr>PowerPoint Presentation</vt:lpstr>
      <vt:lpstr>PowerPoint Presentation</vt:lpstr>
      <vt:lpstr>Wealth Inequality in America</vt:lpstr>
      <vt:lpstr>Asset Poverty and Wealth Inequality</vt:lpstr>
      <vt:lpstr>PowerPoint Presentation</vt:lpstr>
      <vt:lpstr>Racial Wealth Gap Quiz</vt:lpstr>
      <vt:lpstr>Racial Wealth Gap Quiz</vt:lpstr>
      <vt:lpstr>Racial Wealth Gap Quiz</vt:lpstr>
      <vt:lpstr>Racial Wealth Gap Quiz</vt:lpstr>
      <vt:lpstr>Racial Wealth Gap Quiz</vt:lpstr>
      <vt:lpstr>Racial Wealth Gap Quiz</vt:lpstr>
      <vt:lpstr>Racial Wealth Gap Quiz</vt:lpstr>
      <vt:lpstr>Racial Wealth Gap Quiz</vt:lpstr>
      <vt:lpstr>PowerPoint Presentation</vt:lpstr>
      <vt:lpstr>Racial Wealth Gap Quiz</vt:lpstr>
      <vt:lpstr>Racial Wealth Gap Quiz</vt:lpstr>
      <vt:lpstr>Creating and Sustaining the Racial Wealth Gap with Policy</vt:lpstr>
      <vt:lpstr>Racial Wealth Gap Quiz</vt:lpstr>
      <vt:lpstr>Racial Wealth Gap Quiz</vt:lpstr>
      <vt:lpstr>Racial Wealth Gap Quiz</vt:lpstr>
      <vt:lpstr>Racial Wealth Gap Quiz</vt:lpstr>
      <vt:lpstr>Racial Wealth Gap Quiz</vt:lpstr>
      <vt:lpstr>Racial Wealth Gap Quiz</vt:lpstr>
      <vt:lpstr>Tax Inequity in the U.S.  An Unbalanced Tax System</vt:lpstr>
      <vt:lpstr>Tax Inequity in the U.S. An Unbalanced Tax System</vt:lpstr>
      <vt:lpstr>Earned Income Tax Credit</vt:lpstr>
      <vt:lpstr>Why the EITC Works</vt:lpstr>
      <vt:lpstr>Why the EITC Works</vt:lpstr>
      <vt:lpstr>PowerPoint Presentation</vt:lpstr>
      <vt:lpstr>The Child Tax Credit</vt:lpstr>
      <vt:lpstr>The Nation’s Strongest Tools to Promote Work</vt:lpstr>
      <vt:lpstr>EITC and CTC Encourages Savings</vt:lpstr>
      <vt:lpstr>Critical EITC and CTC Expansions</vt:lpstr>
      <vt:lpstr>Save the EITC and CTC Expansions!</vt:lpstr>
      <vt:lpstr>The Racial Wealth Gap and Tax Fairness</vt:lpstr>
      <vt:lpstr>Fix the Glaring Gap Expanding EITC to Include Childless Workers</vt:lpstr>
      <vt:lpstr>Fix the Glaring Gap Expanding EITC to Include Childless Workers</vt:lpstr>
      <vt:lpstr>Fix the Glaring Gap Expanding EITC to Include Childless Workers</vt:lpstr>
      <vt:lpstr>Economic Mobility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Artman</dc:creator>
  <cp:lastModifiedBy>Meredith Dodson</cp:lastModifiedBy>
  <cp:revision>232</cp:revision>
  <dcterms:created xsi:type="dcterms:W3CDTF">2014-08-28T20:50:18Z</dcterms:created>
  <dcterms:modified xsi:type="dcterms:W3CDTF">2015-07-18T21:18:22Z</dcterms:modified>
</cp:coreProperties>
</file>