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9.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0.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12.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3.xml" ContentType="application/vnd.openxmlformats-officedocument.theme+xml"/>
  <Override PartName="/ppt/slideLayouts/slideLayout116.xml" ContentType="application/vnd.openxmlformats-officedocument.presentationml.slideLayout+xml"/>
  <Override PartName="/ppt/theme/theme14.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4" r:id="rId5"/>
    <p:sldMasterId id="2147483694" r:id="rId6"/>
    <p:sldMasterId id="2147483717" r:id="rId7"/>
    <p:sldMasterId id="2147483734" r:id="rId8"/>
    <p:sldMasterId id="2147483679" r:id="rId9"/>
    <p:sldMasterId id="2147483939" r:id="rId10"/>
    <p:sldMasterId id="2147483882" r:id="rId11"/>
    <p:sldMasterId id="2147483844" r:id="rId12"/>
    <p:sldMasterId id="2147483665" r:id="rId13"/>
    <p:sldMasterId id="2147483811" r:id="rId14"/>
    <p:sldMasterId id="2147483666" r:id="rId15"/>
    <p:sldMasterId id="2147483964" r:id="rId16"/>
    <p:sldMasterId id="2147483661" r:id="rId17"/>
    <p:sldMasterId id="2147483648" r:id="rId18"/>
  </p:sldMasterIdLst>
  <p:notesMasterIdLst>
    <p:notesMasterId r:id="rId35"/>
  </p:notesMasterIdLst>
  <p:handoutMasterIdLst>
    <p:handoutMasterId r:id="rId36"/>
  </p:handoutMasterIdLst>
  <p:sldIdLst>
    <p:sldId id="953" r:id="rId19"/>
    <p:sldId id="259" r:id="rId20"/>
    <p:sldId id="4552" r:id="rId21"/>
    <p:sldId id="4635" r:id="rId22"/>
    <p:sldId id="4637" r:id="rId23"/>
    <p:sldId id="4636" r:id="rId24"/>
    <p:sldId id="4639" r:id="rId25"/>
    <p:sldId id="4640" r:id="rId26"/>
    <p:sldId id="4638" r:id="rId27"/>
    <p:sldId id="4641" r:id="rId28"/>
    <p:sldId id="4642" r:id="rId29"/>
    <p:sldId id="4643" r:id="rId30"/>
    <p:sldId id="4644" r:id="rId31"/>
    <p:sldId id="4489" r:id="rId32"/>
    <p:sldId id="4620" r:id="rId33"/>
    <p:sldId id="954"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C49DC606-7489-472F-4DE9-34E452169DBE}" name="Alicia Stromberg" initials="AS" userId="S::astromberg@results.org::1c01489c-44f1-42fe-bb20-c08d6f679367" providerId="AD"/>
  <p188:author id="{7FCFBA07-6B54-8EE7-8272-7590908D35FF}" name="Sarah Leone" initials="SL" userId="S::sleone@results.org::6fd6b9b4-7dd9-4ff6-962d-65e3b34e859e"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11" name="Anastasia I Koutavas" initials="AIK" lastIdx="1" clrIdx="10">
    <p:extLst>
      <p:ext uri="{19B8F6BF-5375-455C-9EA6-DF929625EA0E}">
        <p15:presenceInfo xmlns:p15="http://schemas.microsoft.com/office/powerpoint/2012/main" userId="S-1-5-21-1423485556-2532401405-1673821462-301244"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E71E"/>
    <a:srgbClr val="D50032"/>
    <a:srgbClr val="D50035"/>
    <a:srgbClr val="FFB81C"/>
    <a:srgbClr val="CBEC04"/>
    <a:srgbClr val="07E4E9"/>
    <a:srgbClr val="000000"/>
    <a:srgbClr val="FAB700"/>
    <a:srgbClr val="E41034"/>
    <a:srgbClr val="ED19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92"/>
    <p:restoredTop sz="94682"/>
  </p:normalViewPr>
  <p:slideViewPr>
    <p:cSldViewPr snapToGrid="0">
      <p:cViewPr varScale="1">
        <p:scale>
          <a:sx n="111" d="100"/>
          <a:sy n="111" d="100"/>
        </p:scale>
        <p:origin x="208" y="104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8.xml"/><Relationship Id="rId39" Type="http://schemas.openxmlformats.org/officeDocument/2006/relationships/viewProps" Target="viewProps.xml"/><Relationship Id="rId21" Type="http://schemas.openxmlformats.org/officeDocument/2006/relationships/slide" Target="slides/slide3.xml"/><Relationship Id="rId34" Type="http://schemas.openxmlformats.org/officeDocument/2006/relationships/slide" Target="slides/slide16.xml"/><Relationship Id="rId42"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notesMaster" Target="notesMasters/notes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B814D3-BD19-354C-BD6F-33BDC7BC21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571D04-5B5B-8B4C-87BC-5BD7D508BEE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BD44E0-B364-3D4C-B63A-8FE46B5E136B}" type="datetimeFigureOut">
              <a:rPr lang="en-US" smtClean="0"/>
              <a:t>2/6/24</a:t>
            </a:fld>
            <a:endParaRPr lang="en-US"/>
          </a:p>
        </p:txBody>
      </p:sp>
      <p:sp>
        <p:nvSpPr>
          <p:cNvPr id="4" name="Footer Placeholder 3">
            <a:extLst>
              <a:ext uri="{FF2B5EF4-FFF2-40B4-BE49-F238E27FC236}">
                <a16:creationId xmlns:a16="http://schemas.microsoft.com/office/drawing/2014/main" id="{FD09538A-8B6B-7542-A370-A22AA6B7DF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F17C9E-5760-694A-B638-BE2458BD25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E55825-7102-BF41-95A0-013C4126E40C}" type="slidenum">
              <a:rPr lang="en-US" smtClean="0"/>
              <a:t>‹#›</a:t>
            </a:fld>
            <a:endParaRPr lang="en-US"/>
          </a:p>
        </p:txBody>
      </p:sp>
    </p:spTree>
    <p:extLst>
      <p:ext uri="{BB962C8B-B14F-4D97-AF65-F5344CB8AC3E}">
        <p14:creationId xmlns:p14="http://schemas.microsoft.com/office/powerpoint/2010/main" val="2717911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2/6/24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dirty="0"/>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513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187561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727184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1927127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313444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9622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233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dd29ec108d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1dd29ec108d_0_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Updated AO slide (2/22)</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68870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9766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591216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1156870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597606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908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4907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dirty="0"/>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43306367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17330758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24400161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6719588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dirty="0"/>
              <a:t>Click to edit Master title style</a:t>
            </a:r>
          </a:p>
        </p:txBody>
      </p:sp>
    </p:spTree>
    <p:extLst>
      <p:ext uri="{BB962C8B-B14F-4D97-AF65-F5344CB8AC3E}">
        <p14:creationId xmlns:p14="http://schemas.microsoft.com/office/powerpoint/2010/main" val="3915192781"/>
      </p:ext>
    </p:extLst>
  </p:cSld>
  <p:clrMapOvr>
    <a:overrideClrMapping bg1="lt1" tx1="dk1" bg2="lt2" tx2="dk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09593094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4082730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08288344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71087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28658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dirty="0"/>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21416533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00500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9842601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19461511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5084483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55861162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dirty="0"/>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dirty="0"/>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dirty="0"/>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dirty="0"/>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dirty="0"/>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dirty="0"/>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dirty="0">
                <a:solidFill>
                  <a:schemeClr val="bg1"/>
                </a:solidFill>
              </a:rPr>
              <a:t>/</a:t>
            </a:r>
            <a:r>
              <a:rPr lang="en-US" b="1" baseline="0" dirty="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dirty="0">
                <a:solidFill>
                  <a:schemeClr val="bg1"/>
                </a:solidFill>
              </a:rPr>
              <a:t>@</a:t>
            </a:r>
            <a:r>
              <a:rPr lang="en-US" b="1" baseline="0" dirty="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dirty="0">
                <a:solidFill>
                  <a:schemeClr val="bg1"/>
                </a:solidFill>
              </a:rPr>
              <a:t>@</a:t>
            </a:r>
            <a:r>
              <a:rPr lang="en-US" b="1" baseline="0" dirty="0">
                <a:solidFill>
                  <a:schemeClr val="bg1"/>
                </a:solidFill>
              </a:rPr>
              <a:t>voices4results</a:t>
            </a:r>
            <a:endParaRPr lang="en-US" b="1" dirty="0">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dirty="0">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dirty="0"/>
              <a:t>Click to edit Master title style</a:t>
            </a:r>
          </a:p>
        </p:txBody>
      </p:sp>
      <p:sp>
        <p:nvSpPr>
          <p:cNvPr id="3" name="Slide Number Placeholder 5">
            <a:extLst>
              <a:ext uri="{FF2B5EF4-FFF2-40B4-BE49-F238E27FC236}">
                <a16:creationId xmlns:a16="http://schemas.microsoft.com/office/drawing/2014/main" id="{3950FBE2-912D-38CB-BB16-9EB2277A3197}"/>
              </a:ext>
            </a:extLst>
          </p:cNvPr>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2/6/24</a:t>
            </a:fld>
            <a:endParaRPr lang="en-US" dirty="0"/>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673297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2/6/24</a:t>
            </a:fld>
            <a:endParaRPr lang="en-US" dirty="0"/>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2/6/24</a:t>
            </a:fld>
            <a:endParaRPr lang="en-US" dirty="0"/>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2/6/24</a:t>
            </a:fld>
            <a:endParaRPr lang="en-US" dirty="0"/>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2/6/24</a:t>
            </a:fld>
            <a:endParaRPr lang="en-US" dirty="0"/>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2/6/24</a:t>
            </a:fld>
            <a:endParaRPr lang="en-US" dirty="0"/>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2/6/24</a:t>
            </a:fld>
            <a:endParaRPr lang="en-US" dirty="0"/>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dirty="0"/>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483672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130333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22650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2404538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9248614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1456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dirty="0">
                <a:solidFill>
                  <a:schemeClr val="bg1"/>
                </a:solidFill>
              </a:rPr>
              <a:t>/</a:t>
            </a:r>
            <a:r>
              <a:rPr lang="en-US" b="1" baseline="0" dirty="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dirty="0">
                <a:solidFill>
                  <a:schemeClr val="bg1"/>
                </a:solidFill>
              </a:rPr>
              <a:t>@</a:t>
            </a:r>
            <a:r>
              <a:rPr lang="en-US" b="1" baseline="0" dirty="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dirty="0">
                <a:solidFill>
                  <a:schemeClr val="bg1"/>
                </a:solidFill>
              </a:rPr>
              <a:t>@</a:t>
            </a:r>
            <a:r>
              <a:rPr lang="en-US" b="1" baseline="0" dirty="0">
                <a:solidFill>
                  <a:schemeClr val="bg1"/>
                </a:solidFill>
              </a:rPr>
              <a:t>voices4results</a:t>
            </a:r>
            <a:endParaRPr lang="en-US" b="1" dirty="0">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dirty="0">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4827913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2355657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569768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1384842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dirty="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dirty="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dirty="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dirty="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dirty="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dirty="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dirty="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dirty="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dirty="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dirty="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dirty="0">
                <a:solidFill>
                  <a:schemeClr val="bg1"/>
                </a:solidFill>
                <a:latin typeface="Arial"/>
                <a:cs typeface="Arial"/>
              </a:rPr>
              <a:t>25 E STREET, NW</a:t>
            </a:r>
          </a:p>
          <a:p>
            <a:pPr lvl="0">
              <a:lnSpc>
                <a:spcPct val="130000"/>
              </a:lnSpc>
            </a:pPr>
            <a:r>
              <a:rPr lang="en-US" sz="1400" dirty="0">
                <a:solidFill>
                  <a:schemeClr val="bg1"/>
                </a:solidFill>
                <a:latin typeface="Arial"/>
                <a:cs typeface="Arial"/>
              </a:rPr>
              <a:t>WASHINGTON, DC 20001</a:t>
            </a:r>
          </a:p>
          <a:p>
            <a:pPr lvl="0">
              <a:lnSpc>
                <a:spcPct val="130000"/>
              </a:lnSpc>
            </a:pPr>
            <a:r>
              <a:rPr lang="en-US" sz="1400" dirty="0">
                <a:solidFill>
                  <a:schemeClr val="bg1"/>
                </a:solidFill>
                <a:latin typeface="Arial"/>
                <a:cs typeface="Arial"/>
              </a:rPr>
              <a:t>(202) 628-8787</a:t>
            </a:r>
          </a:p>
          <a:p>
            <a:pPr lvl="0">
              <a:lnSpc>
                <a:spcPct val="130000"/>
              </a:lnSpc>
            </a:pPr>
            <a:r>
              <a:rPr lang="en-US" sz="1400" dirty="0">
                <a:solidFill>
                  <a:schemeClr val="bg1"/>
                </a:solidFill>
                <a:latin typeface="Arial"/>
                <a:cs typeface="Arial"/>
              </a:rPr>
              <a:t>1 (800) 233-1200</a:t>
            </a:r>
          </a:p>
          <a:p>
            <a:pPr lvl="0">
              <a:lnSpc>
                <a:spcPct val="130000"/>
              </a:lnSpc>
            </a:pPr>
            <a:r>
              <a:rPr lang="en-US" sz="1400" b="1" dirty="0">
                <a:solidFill>
                  <a:schemeClr val="bg1"/>
                </a:solidFill>
                <a:latin typeface="Arial"/>
                <a:cs typeface="Arial"/>
              </a:rPr>
              <a:t>WWW.CHILDRENSDEFENSE.ORG</a:t>
            </a:r>
          </a:p>
          <a:p>
            <a:pPr>
              <a:lnSpc>
                <a:spcPct val="130000"/>
              </a:lnSpc>
            </a:pPr>
            <a:endParaRPr lang="en-US" sz="1400" dirty="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3"/>
        <p:cNvGrpSpPr/>
        <p:nvPr/>
      </p:nvGrpSpPr>
      <p:grpSpPr>
        <a:xfrm>
          <a:off x="0" y="0"/>
          <a:ext cx="0" cy="0"/>
          <a:chOff x="0" y="0"/>
          <a:chExt cx="0" cy="0"/>
        </a:xfrm>
      </p:grpSpPr>
      <p:sp>
        <p:nvSpPr>
          <p:cNvPr id="84" name="Google Shape;84;p41"/>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41"/>
          <p:cNvSpPr txBox="1">
            <a:spLocks noGrp="1"/>
          </p:cNvSpPr>
          <p:nvPr>
            <p:ph type="body" idx="1"/>
          </p:nvPr>
        </p:nvSpPr>
        <p:spPr>
          <a:xfrm>
            <a:off x="3575050" y="204789"/>
            <a:ext cx="4235450" cy="4389835"/>
          </a:xfrm>
          <a:prstGeom prst="rect">
            <a:avLst/>
          </a:prstGeom>
          <a:noFill/>
          <a:ln>
            <a:noFill/>
          </a:ln>
        </p:spPr>
        <p:txBody>
          <a:bodyPr spcFirstLastPara="1" wrap="square" lIns="91425" tIns="45700" rIns="91425" bIns="45700" anchor="t" anchorCtr="0">
            <a:normAutofit/>
          </a:bodyPr>
          <a:lstStyle>
            <a:lvl1pPr marL="342900" lvl="0" indent="-374666" algn="l">
              <a:spcBef>
                <a:spcPts val="640"/>
              </a:spcBef>
              <a:spcAft>
                <a:spcPts val="0"/>
              </a:spcAft>
              <a:buClr>
                <a:schemeClr val="dk1"/>
              </a:buClr>
              <a:buSzPts val="4267"/>
              <a:buChar char="•"/>
              <a:defRPr sz="3200"/>
            </a:lvl1pPr>
            <a:lvl2pPr marL="685800" lvl="1" indent="-349234" algn="l">
              <a:spcBef>
                <a:spcPts val="560"/>
              </a:spcBef>
              <a:spcAft>
                <a:spcPts val="0"/>
              </a:spcAft>
              <a:buClr>
                <a:schemeClr val="dk1"/>
              </a:buClr>
              <a:buSzPts val="3733"/>
              <a:buChar char="o"/>
              <a:defRPr sz="2800"/>
            </a:lvl2pPr>
            <a:lvl3pPr marL="1028700" lvl="2" indent="-323850" algn="l">
              <a:spcBef>
                <a:spcPts val="480"/>
              </a:spcBef>
              <a:spcAft>
                <a:spcPts val="0"/>
              </a:spcAft>
              <a:buClr>
                <a:schemeClr val="dk1"/>
              </a:buClr>
              <a:buSzPts val="3200"/>
              <a:buChar char="▪"/>
              <a:defRPr sz="2400"/>
            </a:lvl3pPr>
            <a:lvl4pPr marL="1371600" lvl="3" indent="-298466" algn="l">
              <a:spcBef>
                <a:spcPts val="400"/>
              </a:spcBef>
              <a:spcAft>
                <a:spcPts val="0"/>
              </a:spcAft>
              <a:buClr>
                <a:schemeClr val="dk1"/>
              </a:buClr>
              <a:buSzPts val="2667"/>
              <a:buChar char="•"/>
              <a:defRPr sz="2000"/>
            </a:lvl4pPr>
            <a:lvl5pPr marL="1714500" lvl="4" indent="-298466" algn="l">
              <a:spcBef>
                <a:spcPts val="400"/>
              </a:spcBef>
              <a:spcAft>
                <a:spcPts val="0"/>
              </a:spcAft>
              <a:buClr>
                <a:schemeClr val="dk1"/>
              </a:buClr>
              <a:buSzPts val="2667"/>
              <a:buChar char="o"/>
              <a:defRPr sz="2000"/>
            </a:lvl5pPr>
            <a:lvl6pPr marL="2057400" lvl="5" indent="-298466" algn="l">
              <a:spcBef>
                <a:spcPts val="400"/>
              </a:spcBef>
              <a:spcAft>
                <a:spcPts val="0"/>
              </a:spcAft>
              <a:buClr>
                <a:schemeClr val="dk1"/>
              </a:buClr>
              <a:buSzPts val="2667"/>
              <a:buChar char="•"/>
              <a:defRPr sz="2000"/>
            </a:lvl6pPr>
            <a:lvl7pPr marL="2400300" lvl="6" indent="-298466" algn="l">
              <a:spcBef>
                <a:spcPts val="400"/>
              </a:spcBef>
              <a:spcAft>
                <a:spcPts val="0"/>
              </a:spcAft>
              <a:buClr>
                <a:schemeClr val="dk1"/>
              </a:buClr>
              <a:buSzPts val="2667"/>
              <a:buChar char="•"/>
              <a:defRPr sz="2000"/>
            </a:lvl7pPr>
            <a:lvl8pPr marL="2743200" lvl="7" indent="-298466" algn="l">
              <a:spcBef>
                <a:spcPts val="400"/>
              </a:spcBef>
              <a:spcAft>
                <a:spcPts val="0"/>
              </a:spcAft>
              <a:buClr>
                <a:schemeClr val="dk1"/>
              </a:buClr>
              <a:buSzPts val="2667"/>
              <a:buChar char="•"/>
              <a:defRPr sz="2000"/>
            </a:lvl8pPr>
            <a:lvl9pPr marL="3086100" lvl="8" indent="-298466" algn="l">
              <a:spcBef>
                <a:spcPts val="400"/>
              </a:spcBef>
              <a:spcAft>
                <a:spcPts val="0"/>
              </a:spcAft>
              <a:buClr>
                <a:schemeClr val="dk1"/>
              </a:buClr>
              <a:buSzPts val="2667"/>
              <a:buChar char="•"/>
              <a:defRPr sz="2000"/>
            </a:lvl9pPr>
          </a:lstStyle>
          <a:p>
            <a:endParaRPr/>
          </a:p>
        </p:txBody>
      </p:sp>
      <p:sp>
        <p:nvSpPr>
          <p:cNvPr id="86" name="Google Shape;86;p41"/>
          <p:cNvSpPr txBox="1">
            <a:spLocks noGrp="1"/>
          </p:cNvSpPr>
          <p:nvPr>
            <p:ph type="body" idx="2"/>
          </p:nvPr>
        </p:nvSpPr>
        <p:spPr>
          <a:xfrm>
            <a:off x="457202" y="1076327"/>
            <a:ext cx="3008313" cy="3518297"/>
          </a:xfrm>
          <a:prstGeom prst="rect">
            <a:avLst/>
          </a:prstGeom>
          <a:noFill/>
          <a:ln>
            <a:noFill/>
          </a:ln>
        </p:spPr>
        <p:txBody>
          <a:bodyPr spcFirstLastPara="1" wrap="square" lIns="91425" tIns="45700" rIns="91425" bIns="45700" anchor="t" anchorCtr="0">
            <a:normAutofit/>
          </a:bodyPr>
          <a:lstStyle>
            <a:lvl1pPr marL="342900" lvl="0" indent="-171450" algn="l">
              <a:spcBef>
                <a:spcPts val="280"/>
              </a:spcBef>
              <a:spcAft>
                <a:spcPts val="0"/>
              </a:spcAft>
              <a:buClr>
                <a:schemeClr val="dk1"/>
              </a:buClr>
              <a:buSzPts val="1867"/>
              <a:buNone/>
              <a:defRPr sz="1400"/>
            </a:lvl1pPr>
            <a:lvl2pPr marL="685800" lvl="1" indent="-171450" algn="l">
              <a:spcBef>
                <a:spcPts val="240"/>
              </a:spcBef>
              <a:spcAft>
                <a:spcPts val="0"/>
              </a:spcAft>
              <a:buClr>
                <a:schemeClr val="dk1"/>
              </a:buClr>
              <a:buSzPts val="1600"/>
              <a:buNone/>
              <a:defRPr sz="1200"/>
            </a:lvl2pPr>
            <a:lvl3pPr marL="1028700" lvl="2" indent="-171450" algn="l">
              <a:spcBef>
                <a:spcPts val="200"/>
              </a:spcBef>
              <a:spcAft>
                <a:spcPts val="0"/>
              </a:spcAft>
              <a:buClr>
                <a:schemeClr val="dk1"/>
              </a:buClr>
              <a:buSzPts val="1333"/>
              <a:buNone/>
              <a:defRPr sz="1000"/>
            </a:lvl3pPr>
            <a:lvl4pPr marL="1371600" lvl="3" indent="-171450" algn="l">
              <a:spcBef>
                <a:spcPts val="180"/>
              </a:spcBef>
              <a:spcAft>
                <a:spcPts val="0"/>
              </a:spcAft>
              <a:buClr>
                <a:schemeClr val="dk1"/>
              </a:buClr>
              <a:buSzPts val="1200"/>
              <a:buNone/>
              <a:defRPr sz="900"/>
            </a:lvl4pPr>
            <a:lvl5pPr marL="1714500" lvl="4" indent="-171450" algn="l">
              <a:spcBef>
                <a:spcPts val="180"/>
              </a:spcBef>
              <a:spcAft>
                <a:spcPts val="0"/>
              </a:spcAft>
              <a:buClr>
                <a:schemeClr val="dk1"/>
              </a:buClr>
              <a:buSzPts val="1200"/>
              <a:buNone/>
              <a:defRPr sz="900"/>
            </a:lvl5pPr>
            <a:lvl6pPr marL="2057400" lvl="5" indent="-171450" algn="l">
              <a:spcBef>
                <a:spcPts val="180"/>
              </a:spcBef>
              <a:spcAft>
                <a:spcPts val="0"/>
              </a:spcAft>
              <a:buClr>
                <a:schemeClr val="dk1"/>
              </a:buClr>
              <a:buSzPts val="1200"/>
              <a:buNone/>
              <a:defRPr sz="900"/>
            </a:lvl6pPr>
            <a:lvl7pPr marL="2400300" lvl="6" indent="-171450" algn="l">
              <a:spcBef>
                <a:spcPts val="180"/>
              </a:spcBef>
              <a:spcAft>
                <a:spcPts val="0"/>
              </a:spcAft>
              <a:buClr>
                <a:schemeClr val="dk1"/>
              </a:buClr>
              <a:buSzPts val="1200"/>
              <a:buNone/>
              <a:defRPr sz="900"/>
            </a:lvl7pPr>
            <a:lvl8pPr marL="2743200" lvl="7" indent="-171450" algn="l">
              <a:spcBef>
                <a:spcPts val="180"/>
              </a:spcBef>
              <a:spcAft>
                <a:spcPts val="0"/>
              </a:spcAft>
              <a:buClr>
                <a:schemeClr val="dk1"/>
              </a:buClr>
              <a:buSzPts val="1200"/>
              <a:buNone/>
              <a:defRPr sz="900"/>
            </a:lvl8pPr>
            <a:lvl9pPr marL="3086100" lvl="8" indent="-171450" algn="l">
              <a:spcBef>
                <a:spcPts val="180"/>
              </a:spcBef>
              <a:spcAft>
                <a:spcPts val="0"/>
              </a:spcAft>
              <a:buClr>
                <a:schemeClr val="dk1"/>
              </a:buClr>
              <a:buSzPts val="1200"/>
              <a:buNone/>
              <a:defRPr sz="900"/>
            </a:lvl9pPr>
          </a:lstStyle>
          <a:p>
            <a:endParaRPr/>
          </a:p>
        </p:txBody>
      </p:sp>
      <p:sp>
        <p:nvSpPr>
          <p:cNvPr id="87" name="Google Shape;87;p41"/>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8" name="Google Shape;88;p41"/>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9009928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89"/>
        <p:cNvGrpSpPr/>
        <p:nvPr/>
      </p:nvGrpSpPr>
      <p:grpSpPr>
        <a:xfrm>
          <a:off x="0" y="0"/>
          <a:ext cx="0" cy="0"/>
          <a:chOff x="0" y="0"/>
          <a:chExt cx="0" cy="0"/>
        </a:xfrm>
      </p:grpSpPr>
      <p:sp>
        <p:nvSpPr>
          <p:cNvPr id="90" name="Google Shape;90;p42"/>
          <p:cNvSpPr txBox="1">
            <a:spLocks noGrp="1"/>
          </p:cNvSpPr>
          <p:nvPr>
            <p:ph type="title"/>
          </p:nvPr>
        </p:nvSpPr>
        <p:spPr>
          <a:xfrm>
            <a:off x="1792288" y="3600451"/>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667"/>
              <a:buFont typeface="Open Sans"/>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42"/>
          <p:cNvSpPr>
            <a:spLocks noGrp="1"/>
          </p:cNvSpPr>
          <p:nvPr>
            <p:ph type="pic" idx="2"/>
          </p:nvPr>
        </p:nvSpPr>
        <p:spPr>
          <a:xfrm>
            <a:off x="1792288" y="459581"/>
            <a:ext cx="5486400" cy="3086100"/>
          </a:xfrm>
          <a:prstGeom prst="rect">
            <a:avLst/>
          </a:prstGeom>
          <a:noFill/>
          <a:ln>
            <a:noFill/>
          </a:ln>
        </p:spPr>
      </p:sp>
      <p:sp>
        <p:nvSpPr>
          <p:cNvPr id="92" name="Google Shape;92;p42"/>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342900" lvl="0" indent="-171450" algn="l">
              <a:spcBef>
                <a:spcPts val="280"/>
              </a:spcBef>
              <a:spcAft>
                <a:spcPts val="0"/>
              </a:spcAft>
              <a:buClr>
                <a:schemeClr val="dk1"/>
              </a:buClr>
              <a:buSzPts val="1867"/>
              <a:buNone/>
              <a:defRPr sz="1400"/>
            </a:lvl1pPr>
            <a:lvl2pPr marL="685800" lvl="1" indent="-171450" algn="l">
              <a:spcBef>
                <a:spcPts val="240"/>
              </a:spcBef>
              <a:spcAft>
                <a:spcPts val="0"/>
              </a:spcAft>
              <a:buClr>
                <a:schemeClr val="dk1"/>
              </a:buClr>
              <a:buSzPts val="1600"/>
              <a:buNone/>
              <a:defRPr sz="1200"/>
            </a:lvl2pPr>
            <a:lvl3pPr marL="1028700" lvl="2" indent="-171450" algn="l">
              <a:spcBef>
                <a:spcPts val="200"/>
              </a:spcBef>
              <a:spcAft>
                <a:spcPts val="0"/>
              </a:spcAft>
              <a:buClr>
                <a:schemeClr val="dk1"/>
              </a:buClr>
              <a:buSzPts val="1333"/>
              <a:buNone/>
              <a:defRPr sz="1000"/>
            </a:lvl3pPr>
            <a:lvl4pPr marL="1371600" lvl="3" indent="-171450" algn="l">
              <a:spcBef>
                <a:spcPts val="180"/>
              </a:spcBef>
              <a:spcAft>
                <a:spcPts val="0"/>
              </a:spcAft>
              <a:buClr>
                <a:schemeClr val="dk1"/>
              </a:buClr>
              <a:buSzPts val="1200"/>
              <a:buNone/>
              <a:defRPr sz="900"/>
            </a:lvl4pPr>
            <a:lvl5pPr marL="1714500" lvl="4" indent="-171450" algn="l">
              <a:spcBef>
                <a:spcPts val="180"/>
              </a:spcBef>
              <a:spcAft>
                <a:spcPts val="0"/>
              </a:spcAft>
              <a:buClr>
                <a:schemeClr val="dk1"/>
              </a:buClr>
              <a:buSzPts val="1200"/>
              <a:buNone/>
              <a:defRPr sz="900"/>
            </a:lvl5pPr>
            <a:lvl6pPr marL="2057400" lvl="5" indent="-171450" algn="l">
              <a:spcBef>
                <a:spcPts val="180"/>
              </a:spcBef>
              <a:spcAft>
                <a:spcPts val="0"/>
              </a:spcAft>
              <a:buClr>
                <a:schemeClr val="dk1"/>
              </a:buClr>
              <a:buSzPts val="1200"/>
              <a:buNone/>
              <a:defRPr sz="900"/>
            </a:lvl6pPr>
            <a:lvl7pPr marL="2400300" lvl="6" indent="-171450" algn="l">
              <a:spcBef>
                <a:spcPts val="180"/>
              </a:spcBef>
              <a:spcAft>
                <a:spcPts val="0"/>
              </a:spcAft>
              <a:buClr>
                <a:schemeClr val="dk1"/>
              </a:buClr>
              <a:buSzPts val="1200"/>
              <a:buNone/>
              <a:defRPr sz="900"/>
            </a:lvl7pPr>
            <a:lvl8pPr marL="2743200" lvl="7" indent="-171450" algn="l">
              <a:spcBef>
                <a:spcPts val="180"/>
              </a:spcBef>
              <a:spcAft>
                <a:spcPts val="0"/>
              </a:spcAft>
              <a:buClr>
                <a:schemeClr val="dk1"/>
              </a:buClr>
              <a:buSzPts val="1200"/>
              <a:buNone/>
              <a:defRPr sz="900"/>
            </a:lvl8pPr>
            <a:lvl9pPr marL="3086100" lvl="8" indent="-171450" algn="l">
              <a:spcBef>
                <a:spcPts val="180"/>
              </a:spcBef>
              <a:spcAft>
                <a:spcPts val="0"/>
              </a:spcAft>
              <a:buClr>
                <a:schemeClr val="dk1"/>
              </a:buClr>
              <a:buSzPts val="1200"/>
              <a:buNone/>
              <a:defRPr sz="900"/>
            </a:lvl9pPr>
          </a:lstStyle>
          <a:p>
            <a:endParaRPr/>
          </a:p>
        </p:txBody>
      </p:sp>
      <p:sp>
        <p:nvSpPr>
          <p:cNvPr id="93" name="Google Shape;93;p42"/>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42"/>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242459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5"/>
        <p:cNvGrpSpPr/>
        <p:nvPr/>
      </p:nvGrpSpPr>
      <p:grpSpPr>
        <a:xfrm>
          <a:off x="0" y="0"/>
          <a:ext cx="0" cy="0"/>
          <a:chOff x="0" y="0"/>
          <a:chExt cx="0" cy="0"/>
        </a:xfrm>
      </p:grpSpPr>
      <p:sp>
        <p:nvSpPr>
          <p:cNvPr id="96" name="Google Shape;96;p43"/>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43"/>
          <p:cNvSpPr txBox="1">
            <a:spLocks noGrp="1"/>
          </p:cNvSpPr>
          <p:nvPr>
            <p:ph type="body" idx="1"/>
          </p:nvPr>
        </p:nvSpPr>
        <p:spPr>
          <a:xfrm rot="5400000">
            <a:off x="2874765" y="-1217414"/>
            <a:ext cx="3394472" cy="8229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o"/>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o"/>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98" name="Google Shape;98;p43"/>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43"/>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8792237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0"/>
        <p:cNvGrpSpPr/>
        <p:nvPr/>
      </p:nvGrpSpPr>
      <p:grpSpPr>
        <a:xfrm>
          <a:off x="0" y="0"/>
          <a:ext cx="0" cy="0"/>
          <a:chOff x="0" y="0"/>
          <a:chExt cx="0" cy="0"/>
        </a:xfrm>
      </p:grpSpPr>
      <p:sp>
        <p:nvSpPr>
          <p:cNvPr id="101" name="Google Shape;101;p44"/>
          <p:cNvSpPr txBox="1">
            <a:spLocks noGrp="1"/>
          </p:cNvSpPr>
          <p:nvPr>
            <p:ph type="title"/>
          </p:nvPr>
        </p:nvSpPr>
        <p:spPr>
          <a:xfrm rot="5400000">
            <a:off x="5016558" y="1818823"/>
            <a:ext cx="4388644" cy="116295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44"/>
          <p:cNvSpPr txBox="1">
            <a:spLocks noGrp="1"/>
          </p:cNvSpPr>
          <p:nvPr>
            <p:ph type="body" idx="1"/>
          </p:nvPr>
        </p:nvSpPr>
        <p:spPr>
          <a:xfrm rot="5400000">
            <a:off x="1272779" y="-609599"/>
            <a:ext cx="4388644" cy="60198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o"/>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o"/>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103" name="Google Shape;103;p44"/>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44"/>
          <p:cNvSpPr txBox="1">
            <a:spLocks noGrp="1"/>
          </p:cNvSpPr>
          <p:nvPr>
            <p:ph type="ftr" idx="11"/>
          </p:nvPr>
        </p:nvSpPr>
        <p:spPr>
          <a:xfrm>
            <a:off x="3124200" y="4767264"/>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350">
                <a:solidFill>
                  <a:schemeClr val="dk1"/>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dirty="0"/>
          </a:p>
        </p:txBody>
      </p:sp>
      <p:sp>
        <p:nvSpPr>
          <p:cNvPr id="105" name="Google Shape;105;p44"/>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1722098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FDC477D-58A2-4113-BF73-BC0AB14880B3}" type="datetime1">
              <a:rPr lang="en-US" smtClean="0"/>
              <a:t>2/6/24</a:t>
            </a:fld>
            <a:endParaRPr lang="en-US" dirty="0"/>
          </a:p>
        </p:txBody>
      </p:sp>
    </p:spTree>
    <p:extLst>
      <p:ext uri="{BB962C8B-B14F-4D97-AF65-F5344CB8AC3E}">
        <p14:creationId xmlns:p14="http://schemas.microsoft.com/office/powerpoint/2010/main" val="20190548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1642794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496676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7535443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903202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78378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0091584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376172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4920929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8859006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2656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164279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164279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496676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75354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9032020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903202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7837851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0091584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376172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4920929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376172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4920929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88590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2656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1642794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496676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75354435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903202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78378518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009158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3761726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49209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88590065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26566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dirty="0"/>
              <a:t>Click to edit Master title style</a:t>
            </a:r>
          </a:p>
        </p:txBody>
      </p:sp>
    </p:spTree>
    <p:extLst>
      <p:ext uri="{BB962C8B-B14F-4D97-AF65-F5344CB8AC3E}">
        <p14:creationId xmlns:p14="http://schemas.microsoft.com/office/powerpoint/2010/main" val="2208984728"/>
      </p:ext>
    </p:extLst>
  </p:cSld>
  <p:clrMapOvr>
    <a:overrideClrMapping bg1="lt1" tx1="dk1" bg2="lt2" tx2="dk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27900279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56465900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2/6/24</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590446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2/6/24</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30253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4">
            <a:extLst>
              <a:ext uri="{FF2B5EF4-FFF2-40B4-BE49-F238E27FC236}">
                <a16:creationId xmlns:a16="http://schemas.microsoft.com/office/drawing/2014/main" id="{68195AA7-CBDD-0810-EE1C-80B12BB76BCA}"/>
              </a:ext>
            </a:extLst>
          </p:cNvPr>
          <p:cNvSpPr>
            <a:spLocks noGrp="1"/>
          </p:cNvSpPr>
          <p:nvPr>
            <p:ph type="sldNum" sz="quarter" idx="12"/>
          </p:nvPr>
        </p:nvSpPr>
        <p:spPr>
          <a:xfrm>
            <a:off x="0" y="9456"/>
            <a:ext cx="388837" cy="273844"/>
          </a:xfrm>
        </p:spPr>
        <p:txBody>
          <a:bodyPr/>
          <a:lstStyle>
            <a:lvl1pPr>
              <a:defRPr>
                <a:solidFill>
                  <a:schemeClr val="tx1"/>
                </a:solidFill>
              </a:defRPr>
            </a:lvl1pPr>
          </a:lstStyle>
          <a:p>
            <a:fld id="{307E6868-079E-1649-B8D1-459B42CE4DE3}" type="slidenum">
              <a:rPr lang="en-US" smtClean="0"/>
              <a:pPr/>
              <a:t>‹#›</a:t>
            </a:fld>
            <a:endParaRPr lang="en-US" dirty="0"/>
          </a:p>
        </p:txBody>
      </p:sp>
    </p:spTree>
    <p:extLst>
      <p:ext uri="{BB962C8B-B14F-4D97-AF65-F5344CB8AC3E}">
        <p14:creationId xmlns:p14="http://schemas.microsoft.com/office/powerpoint/2010/main" val="1432264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2/6/24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1697666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73172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image" Target="../media/image14.png"/><Relationship Id="rId2" Type="http://schemas.openxmlformats.org/officeDocument/2006/relationships/slideLayout" Target="../slideLayouts/slideLayout67.xml"/><Relationship Id="rId16" Type="http://schemas.openxmlformats.org/officeDocument/2006/relationships/theme" Target="../theme/theme10.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4.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11.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12.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14.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11.xml"/><Relationship Id="rId13" Type="http://schemas.openxmlformats.org/officeDocument/2006/relationships/theme" Target="../theme/theme13.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slideLayout" Target="../slideLayouts/slideLayout115.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 Id="rId14" Type="http://schemas.openxmlformats.org/officeDocument/2006/relationships/image" Target="../media/image18.png"/></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14.xml"/><Relationship Id="rId1" Type="http://schemas.openxmlformats.org/officeDocument/2006/relationships/slideLayout" Target="../slideLayouts/slideLayout116.xml"/></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4" Type="http://schemas.openxmlformats.org/officeDocument/2006/relationships/image" Target="../media/image1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5.xml"/><Relationship Id="rId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image" Target="../media/image1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10.png"/><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12.jpe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5.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4.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6.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4.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47.xml"/><Relationship Id="rId7" Type="http://schemas.openxmlformats.org/officeDocument/2006/relationships/image" Target="../media/image15.jpeg"/><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7.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2.xml"/><Relationship Id="rId7" Type="http://schemas.openxmlformats.org/officeDocument/2006/relationships/image" Target="../media/image17.png"/><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theme" Target="../theme/theme8.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4.pn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9.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
        <p:nvSpPr>
          <p:cNvPr id="5" name="Slide Number Placeholder 2">
            <a:extLst>
              <a:ext uri="{FF2B5EF4-FFF2-40B4-BE49-F238E27FC236}">
                <a16:creationId xmlns:a16="http://schemas.microsoft.com/office/drawing/2014/main" id="{8B3C30C0-4077-2EB8-009E-17D3A8C49D7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dirty="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956" r:id="rId1"/>
    <p:sldLayoutId id="2147483953" r:id="rId2"/>
    <p:sldLayoutId id="2147483957" r:id="rId3"/>
    <p:sldLayoutId id="2147483958" r:id="rId4"/>
    <p:sldLayoutId id="2147483959" r:id="rId5"/>
    <p:sldLayoutId id="2147483934" r:id="rId6"/>
    <p:sldLayoutId id="2147483960" r:id="rId7"/>
    <p:sldLayoutId id="2147483923" r:id="rId8"/>
    <p:sldLayoutId id="2147483924" r:id="rId9"/>
    <p:sldLayoutId id="2147483935" r:id="rId10"/>
    <p:sldLayoutId id="2147483954" r:id="rId11"/>
    <p:sldLayoutId id="2147483887" r:id="rId12"/>
    <p:sldLayoutId id="2147483925" r:id="rId13"/>
    <p:sldLayoutId id="2147483889" r:id="rId14"/>
    <p:sldLayoutId id="2147483890" r:id="rId15"/>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
        <p:nvSpPr>
          <p:cNvPr id="5" name="Slide Number Placeholder 5">
            <a:extLst>
              <a:ext uri="{FF2B5EF4-FFF2-40B4-BE49-F238E27FC236}">
                <a16:creationId xmlns:a16="http://schemas.microsoft.com/office/drawing/2014/main" id="{BD36FF2C-1144-14AB-4091-5EB9C2AB42DC}"/>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914" r:id="rId8"/>
    <p:sldLayoutId id="2147483807" r:id="rId9"/>
    <p:sldLayoutId id="2147483919" r:id="rId10"/>
    <p:sldLayoutId id="2147483916"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
        <p:nvSpPr>
          <p:cNvPr id="5" name="Slide Number Placeholder 5">
            <a:extLst>
              <a:ext uri="{FF2B5EF4-FFF2-40B4-BE49-F238E27FC236}">
                <a16:creationId xmlns:a16="http://schemas.microsoft.com/office/drawing/2014/main" id="{4866C543-6E05-AFAE-E191-21FBE0015688}"/>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5930328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987"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
        <p:nvSpPr>
          <p:cNvPr id="5" name="Slide Number Placeholder 5">
            <a:extLst>
              <a:ext uri="{FF2B5EF4-FFF2-40B4-BE49-F238E27FC236}">
                <a16:creationId xmlns:a16="http://schemas.microsoft.com/office/drawing/2014/main" id="{DD9A90A2-C34F-7151-E756-14F237C2D6E3}"/>
              </a:ext>
            </a:extLst>
          </p:cNvPr>
          <p:cNvSpPr txBox="1">
            <a:spLocks/>
          </p:cNvSpPr>
          <p:nvPr userDrawn="1"/>
        </p:nvSpPr>
        <p:spPr>
          <a:xfrm>
            <a:off x="0" y="-6570"/>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solidFill>
                  <a:schemeClr val="tx1"/>
                </a:solidFill>
                <a:latin typeface="Open Sans" panose="020B0606030504020204" pitchFamily="34" charset="0"/>
                <a:ea typeface="Open Sans" panose="020B0606030504020204" pitchFamily="34" charset="0"/>
                <a:cs typeface="Open Sans" panose="020B0606030504020204" pitchFamily="34" charset="0"/>
              </a:rPr>
              <a:pPr/>
              <a:t>‹#›</a:t>
            </a:fld>
            <a:endParaRPr lang="en-US" sz="135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50982665"/>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6D76588A-5827-4843-A700-508233C9F32B}" type="datetimeFigureOut">
              <a:rPr lang="en-US" smtClean="0"/>
              <a:pPr/>
              <a:t>2/6/24</a:t>
            </a:fld>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tint val="75000"/>
                  </a:schemeClr>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sp>
        <p:nvSpPr>
          <p:cNvPr id="5" name="Slide Number Placeholder 2">
            <a:extLst>
              <a:ext uri="{FF2B5EF4-FFF2-40B4-BE49-F238E27FC236}">
                <a16:creationId xmlns:a16="http://schemas.microsoft.com/office/drawing/2014/main" id="{69D4D378-F9C7-84B8-FDFD-D86D3357C4E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latin typeface="Open Sans" panose="020B0606030504020204" pitchFamily="34" charset="0"/>
                <a:ea typeface="Open Sans" panose="020B0606030504020204" pitchFamily="34" charset="0"/>
                <a:cs typeface="Open Sans" panose="020B0606030504020204" pitchFamily="34" charset="0"/>
              </a:rPr>
              <a:pPr/>
              <a:t>‹#›</a:t>
            </a:fld>
            <a:endParaRPr lang="en-US" sz="1350" b="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15A3BC"/>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cstate="print">
            <a:alphaModFix amt="60000"/>
            <a:extLst>
              <a:ext uri="{28A0092B-C50C-407E-A947-70E740481C1C}">
                <a14:useLocalDpi xmlns:a14="http://schemas.microsoft.com/office/drawing/2010/main"/>
              </a:ext>
            </a:extLst>
          </a:blip>
          <a:srcRect/>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Blue pattern-PMS-018-Envelopes-D1.png"/>
          <p:cNvPicPr>
            <a:picLocks noChangeAspect="1"/>
          </p:cNvPicPr>
          <p:nvPr/>
        </p:nvPicPr>
        <p:blipFill rotWithShape="1">
          <a:blip r:embed="rId17" cstate="print">
            <a:alphaModFix amt="60000"/>
            <a:extLst>
              <a:ext uri="{28A0092B-C50C-407E-A947-70E740481C1C}">
                <a14:useLocalDpi xmlns:a14="http://schemas.microsoft.com/office/drawing/2010/main"/>
              </a:ext>
            </a:extLst>
          </a:blip>
          <a:srcRect/>
          <a:stretch/>
        </p:blipFill>
        <p:spPr>
          <a:xfrm flipH="1">
            <a:off x="7890722" y="-291850"/>
            <a:ext cx="1486958" cy="6064776"/>
          </a:xfrm>
          <a:prstGeom prst="rect">
            <a:avLst/>
          </a:prstGeom>
        </p:spPr>
      </p:pic>
      <p:pic>
        <p:nvPicPr>
          <p:cNvPr id="8" name="Picture 7"/>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2/6/24</a:t>
            </a:fld>
            <a:endParaRPr lang="en-US" dirty="0"/>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l">
              <a:defRPr sz="135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dirty="0"/>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5" name="Slide Number Placeholder 2">
            <a:extLst>
              <a:ext uri="{FF2B5EF4-FFF2-40B4-BE49-F238E27FC236}">
                <a16:creationId xmlns:a16="http://schemas.microsoft.com/office/drawing/2014/main" id="{6E119C2F-20C1-0845-83A5-73FC67AA65A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dirty="0">
              <a:solidFill>
                <a:schemeClr val="tx1"/>
              </a:solidFill>
              <a:latin typeface="+mn-lt"/>
            </a:endParaRPr>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2">
            <a:extLst>
              <a:ext uri="{FF2B5EF4-FFF2-40B4-BE49-F238E27FC236}">
                <a16:creationId xmlns:a16="http://schemas.microsoft.com/office/drawing/2014/main" id="{6DD377A6-E02B-D1FF-BDF2-7A07B9B4AA85}"/>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dirty="0">
              <a:solidFill>
                <a:schemeClr val="tx1"/>
              </a:solidFill>
              <a:latin typeface="+mn-lt"/>
            </a:endParaRPr>
          </a:p>
        </p:txBody>
      </p:sp>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937" r:id="rId4"/>
    <p:sldLayoutId id="2147483938"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7" cstate="print">
            <a:alphaModFix/>
            <a:extLst>
              <a:ext uri="{28A0092B-C50C-407E-A947-70E740481C1C}">
                <a14:useLocalDpi xmlns:a14="http://schemas.microsoft.com/office/drawing/2010/main"/>
              </a:ext>
            </a:extLst>
          </a:blip>
          <a:srcRect/>
          <a:stretch/>
        </p:blipFill>
        <p:spPr>
          <a:xfrm>
            <a:off x="7858691" y="80917"/>
            <a:ext cx="1223628" cy="982313"/>
          </a:xfrm>
          <a:prstGeom prst="rect">
            <a:avLst/>
          </a:prstGeom>
          <a:noFill/>
          <a:ln>
            <a:noFill/>
          </a:ln>
        </p:spPr>
      </p:pic>
      <p:sp>
        <p:nvSpPr>
          <p:cNvPr id="44" name="Google Shape;44;p26"/>
          <p:cNvSpPr txBox="1">
            <a:spLocks noGrp="1"/>
          </p:cNvSpPr>
          <p:nvPr>
            <p:ph type="title"/>
          </p:nvPr>
        </p:nvSpPr>
        <p:spPr>
          <a:xfrm>
            <a:off x="457201" y="205979"/>
            <a:ext cx="7401491"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457200" y="4767264"/>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Open Sans"/>
                <a:ea typeface="Open Sans"/>
                <a:cs typeface="Open Sans"/>
                <a:sym typeface="Open Sans"/>
              </a:defRPr>
            </a:lvl1pPr>
            <a:lvl2pPr marR="0" lvl="1"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350" b="0" i="0" u="none" strike="noStrike" cap="none">
                <a:solidFill>
                  <a:schemeClr val="dk1"/>
                </a:solidFill>
                <a:latin typeface="Open Sans"/>
                <a:ea typeface="Open Sans"/>
                <a:cs typeface="Open Sans"/>
                <a:sym typeface="Open Sans"/>
              </a:defRPr>
            </a:lvl9pPr>
          </a:lstStyle>
          <a:p>
            <a:endParaRPr dirty="0"/>
          </a:p>
        </p:txBody>
      </p:sp>
      <p:sp>
        <p:nvSpPr>
          <p:cNvPr id="47" name="Google Shape;47;p26"/>
          <p:cNvSpPr txBox="1">
            <a:spLocks noGrp="1"/>
          </p:cNvSpPr>
          <p:nvPr>
            <p:ph type="sldNum" idx="12"/>
          </p:nvPr>
        </p:nvSpPr>
        <p:spPr>
          <a:xfrm>
            <a:off x="6553200" y="4767264"/>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Open Sans"/>
                <a:ea typeface="Open Sans"/>
                <a:cs typeface="Open Sans"/>
                <a:sym typeface="Open Sans"/>
              </a:defRPr>
            </a:lvl1pPr>
            <a:lvl2pPr marL="0" marR="0" lvl="1" indent="0" algn="r" rtl="0">
              <a:spcBef>
                <a:spcPts val="0"/>
              </a:spcBef>
              <a:buNone/>
              <a:defRPr sz="1200">
                <a:solidFill>
                  <a:srgbClr val="888888"/>
                </a:solidFill>
                <a:latin typeface="Open Sans"/>
                <a:ea typeface="Open Sans"/>
                <a:cs typeface="Open Sans"/>
                <a:sym typeface="Open Sans"/>
              </a:defRPr>
            </a:lvl2pPr>
            <a:lvl3pPr marL="0" marR="0" lvl="2" indent="0" algn="r" rtl="0">
              <a:spcBef>
                <a:spcPts val="0"/>
              </a:spcBef>
              <a:buNone/>
              <a:defRPr sz="1200">
                <a:solidFill>
                  <a:srgbClr val="888888"/>
                </a:solidFill>
                <a:latin typeface="Open Sans"/>
                <a:ea typeface="Open Sans"/>
                <a:cs typeface="Open Sans"/>
                <a:sym typeface="Open Sans"/>
              </a:defRPr>
            </a:lvl3pPr>
            <a:lvl4pPr marL="0" marR="0" lvl="3" indent="0" algn="r" rtl="0">
              <a:spcBef>
                <a:spcPts val="0"/>
              </a:spcBef>
              <a:buNone/>
              <a:defRPr sz="1200">
                <a:solidFill>
                  <a:srgbClr val="888888"/>
                </a:solidFill>
                <a:latin typeface="Open Sans"/>
                <a:ea typeface="Open Sans"/>
                <a:cs typeface="Open Sans"/>
                <a:sym typeface="Open Sans"/>
              </a:defRPr>
            </a:lvl4pPr>
            <a:lvl5pPr marL="0" marR="0" lvl="4" indent="0" algn="r" rtl="0">
              <a:spcBef>
                <a:spcPts val="0"/>
              </a:spcBef>
              <a:buNone/>
              <a:defRPr sz="1200">
                <a:solidFill>
                  <a:srgbClr val="888888"/>
                </a:solidFill>
                <a:latin typeface="Open Sans"/>
                <a:ea typeface="Open Sans"/>
                <a:cs typeface="Open Sans"/>
                <a:sym typeface="Open Sans"/>
              </a:defRPr>
            </a:lvl5pPr>
            <a:lvl6pPr marL="0" marR="0" lvl="5" indent="0" algn="r" rtl="0">
              <a:spcBef>
                <a:spcPts val="0"/>
              </a:spcBef>
              <a:buNone/>
              <a:defRPr sz="1200">
                <a:solidFill>
                  <a:srgbClr val="888888"/>
                </a:solidFill>
                <a:latin typeface="Open Sans"/>
                <a:ea typeface="Open Sans"/>
                <a:cs typeface="Open Sans"/>
                <a:sym typeface="Open Sans"/>
              </a:defRPr>
            </a:lvl6pPr>
            <a:lvl7pPr marL="0" marR="0" lvl="6" indent="0" algn="r" rtl="0">
              <a:spcBef>
                <a:spcPts val="0"/>
              </a:spcBef>
              <a:buNone/>
              <a:defRPr sz="1200">
                <a:solidFill>
                  <a:srgbClr val="888888"/>
                </a:solidFill>
                <a:latin typeface="Open Sans"/>
                <a:ea typeface="Open Sans"/>
                <a:cs typeface="Open Sans"/>
                <a:sym typeface="Open Sans"/>
              </a:defRPr>
            </a:lvl7pPr>
            <a:lvl8pPr marL="0" marR="0" lvl="7" indent="0" algn="r" rtl="0">
              <a:spcBef>
                <a:spcPts val="0"/>
              </a:spcBef>
              <a:buNone/>
              <a:defRPr sz="1200">
                <a:solidFill>
                  <a:srgbClr val="888888"/>
                </a:solidFill>
                <a:latin typeface="Open Sans"/>
                <a:ea typeface="Open Sans"/>
                <a:cs typeface="Open Sans"/>
                <a:sym typeface="Open Sans"/>
              </a:defRPr>
            </a:lvl8pPr>
            <a:lvl9pPr marL="0" marR="0" lvl="8" indent="0" algn="r" rtl="0">
              <a:spcBef>
                <a:spcPts val="0"/>
              </a:spcBef>
              <a:buNone/>
              <a:defRPr sz="1200">
                <a:solidFill>
                  <a:srgbClr val="888888"/>
                </a:solidFill>
                <a:latin typeface="Open Sans"/>
                <a:ea typeface="Open Sans"/>
                <a:cs typeface="Open Sans"/>
                <a:sym typeface="Open Sans"/>
              </a:defRPr>
            </a:lvl9pPr>
          </a:lstStyle>
          <a:p>
            <a:fld id="{00000000-1234-1234-1234-123412341234}" type="slidenum">
              <a:rPr lang="en-US" smtClean="0"/>
              <a:pPr/>
              <a:t>‹#›</a:t>
            </a:fld>
            <a:endParaRPr lang="en-US" dirty="0"/>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b="0" smtClean="0"/>
              <a:pPr/>
              <a:t>‹#›</a:t>
            </a:fld>
            <a:endParaRPr lang="en-US" sz="1350" b="0" dirty="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95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2/6/24</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
        <p:nvSpPr>
          <p:cNvPr id="8" name="Slide Number Placeholder 5">
            <a:extLst>
              <a:ext uri="{FF2B5EF4-FFF2-40B4-BE49-F238E27FC236}">
                <a16:creationId xmlns:a16="http://schemas.microsoft.com/office/drawing/2014/main" id="{7C1DAB40-4A20-F39D-DA0F-291BE4F65C75}"/>
              </a:ext>
            </a:extLst>
          </p:cNvPr>
          <p:cNvSpPr txBox="1">
            <a:spLocks/>
          </p:cNvSpPr>
          <p:nvPr userDrawn="1"/>
        </p:nvSpPr>
        <p:spPr>
          <a:xfrm>
            <a:off x="0" y="-6571"/>
            <a:ext cx="457200" cy="32929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latin typeface="Open Sans" panose="020B0606030504020204" pitchFamily="34" charset="0"/>
                <a:ea typeface="Open Sans" panose="020B0606030504020204" pitchFamily="34" charset="0"/>
                <a:cs typeface="Open Sans" panose="020B0606030504020204" pitchFamily="34" charset="0"/>
              </a:rPr>
              <a:pPr/>
              <a:t>‹#›</a:t>
            </a:fld>
            <a:endParaRPr 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961" r:id="rId8"/>
    <p:sldLayoutId id="2147483843" r:id="rId9"/>
    <p:sldLayoutId id="2147483962" r:id="rId10"/>
    <p:sldLayoutId id="2147483963"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3" Type="http://schemas.openxmlformats.org/officeDocument/2006/relationships/hyperlink" Target="https://results.org/volunteers/lobbying" TargetMode="External"/><Relationship Id="rId7" Type="http://schemas.openxmlformats.org/officeDocument/2006/relationships/hyperlink" Target="https://results.org/wp-content/uploads/RESULTS-GR-Roles-2023.pdf" TargetMode="External"/><Relationship Id="rId2" Type="http://schemas.openxmlformats.org/officeDocument/2006/relationships/notesSlide" Target="../notesSlides/notesSlide13.xml"/><Relationship Id="rId1" Type="http://schemas.openxmlformats.org/officeDocument/2006/relationships/slideLayout" Target="../slideLayouts/slideLayout54.xml"/><Relationship Id="rId6" Type="http://schemas.openxmlformats.org/officeDocument/2006/relationships/hyperlink" Target="https://results.org/resources/working-with-congress-activist-milestone-7" TargetMode="External"/><Relationship Id="rId5" Type="http://schemas.openxmlformats.org/officeDocument/2006/relationships/hyperlink" Target="https://results.org/volunteers/lobbying-how-tos" TargetMode="External"/><Relationship Id="rId4" Type="http://schemas.openxmlformats.org/officeDocument/2006/relationships/hyperlink" Target="https://results.org/wp-content/uploads/ChampionScal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esults.zoom.us/meeting/register/tJwldequpzkjH9IfRMz04go6cl0H73EvOsg6#/registration" TargetMode="External"/><Relationship Id="rId2" Type="http://schemas.openxmlformats.org/officeDocument/2006/relationships/hyperlink" Target="https://results.zoom.us/meeting/register/tJwkdeysqTwiGNGvSrPWXZUL-tVKC8fDGZwg#/registration" TargetMode="Externa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808263" y="3172176"/>
            <a:ext cx="730703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r>
              <a:rPr lang="en-US" sz="2800" b="1" dirty="0">
                <a:solidFill>
                  <a:schemeClr val="bg1"/>
                </a:solidFill>
                <a:latin typeface="Open Sans"/>
                <a:ea typeface="Open Sans"/>
                <a:cs typeface="Open Sans"/>
              </a:rPr>
              <a:t>How to Be an Effective </a:t>
            </a:r>
          </a:p>
          <a:p>
            <a:pPr algn="ctr">
              <a:spcAft>
                <a:spcPts val="1200"/>
              </a:spcAft>
            </a:pPr>
            <a:r>
              <a:rPr lang="en-US" sz="2800" b="1" dirty="0">
                <a:solidFill>
                  <a:schemeClr val="bg1"/>
                </a:solidFill>
                <a:latin typeface="Open Sans"/>
                <a:ea typeface="Open Sans"/>
                <a:cs typeface="Open Sans"/>
              </a:rPr>
              <a:t>Congressional Point Person</a:t>
            </a:r>
            <a:endParaRPr lang="en-US" sz="2800" dirty="0">
              <a:solidFill>
                <a:schemeClr val="bg1"/>
              </a:solidFill>
              <a:ea typeface="Open Sans"/>
              <a:cs typeface="Open Sans"/>
            </a:endParaRPr>
          </a:p>
          <a:p>
            <a:pPr algn="ctr">
              <a:spcAft>
                <a:spcPts val="1200"/>
              </a:spcAft>
            </a:pPr>
            <a:r>
              <a:rPr lang="en-US" sz="2000" b="1" dirty="0">
                <a:solidFill>
                  <a:schemeClr val="bg1"/>
                </a:solidFill>
                <a:latin typeface="Open Sans"/>
                <a:ea typeface="Open Sans"/>
                <a:cs typeface="Open Sans"/>
              </a:rPr>
              <a:t>February 6, 2024</a:t>
            </a: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2031537"/>
            <a:ext cx="8787602" cy="2633285"/>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Look for reasons to thank members and staff: votes, statements, actions on other issues, connecting with the community, dedication.</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Thank them in the media</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Always include acknowledgement in meetings</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Acknowledge: Everyone Wants Acknowledgement</a:t>
            </a:r>
          </a:p>
        </p:txBody>
      </p:sp>
    </p:spTree>
    <p:extLst>
      <p:ext uri="{BB962C8B-B14F-4D97-AF65-F5344CB8AC3E}">
        <p14:creationId xmlns:p14="http://schemas.microsoft.com/office/powerpoint/2010/main" val="61539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1793917"/>
            <a:ext cx="8787602" cy="3094950"/>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Get a meeting!</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Be willing to meet with everyone, meet often</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Use meetings to build reputation, standing, relationship</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Remember the Champion Scale and strategy</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Be a partner</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Have Effective Meetings</a:t>
            </a:r>
          </a:p>
        </p:txBody>
      </p:sp>
    </p:spTree>
    <p:extLst>
      <p:ext uri="{BB962C8B-B14F-4D97-AF65-F5344CB8AC3E}">
        <p14:creationId xmlns:p14="http://schemas.microsoft.com/office/powerpoint/2010/main" val="2321466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1793917"/>
            <a:ext cx="8787602" cy="2443105"/>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Report meetings</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Keep a record of </a:t>
            </a:r>
            <a:r>
              <a:rPr lang="en-US" sz="2400" i="1" kern="100" dirty="0" err="1">
                <a:latin typeface="Open Sans"/>
                <a:ea typeface="Calibri"/>
                <a:cs typeface="Times New Roman"/>
              </a:rPr>
              <a:t>coversations</a:t>
            </a:r>
            <a:endParaRPr lang="en-US" sz="2400" i="1" kern="100" dirty="0">
              <a:latin typeface="Open Sans"/>
              <a:ea typeface="Calibri"/>
              <a:cs typeface="Times New Roman"/>
            </a:endParaRP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Track action requests and actions</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Kee your group informed of actions and responses</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Tracking and Sharing</a:t>
            </a:r>
          </a:p>
        </p:txBody>
      </p:sp>
    </p:spTree>
    <p:extLst>
      <p:ext uri="{BB962C8B-B14F-4D97-AF65-F5344CB8AC3E}">
        <p14:creationId xmlns:p14="http://schemas.microsoft.com/office/powerpoint/2010/main" val="173469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Resources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1238332"/>
            <a:ext cx="8787602" cy="3094950"/>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hlinkClick r:id="rId3"/>
              </a:rPr>
              <a:t>Working with Congress</a:t>
            </a:r>
            <a:endParaRPr lang="en-US" sz="2400" i="1" kern="100" dirty="0">
              <a:latin typeface="Open Sans"/>
              <a:ea typeface="Calibri"/>
              <a:cs typeface="Times New Roman"/>
            </a:endParaRP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hlinkClick r:id="rId4"/>
              </a:rPr>
              <a:t>Champion Scale</a:t>
            </a:r>
            <a:endParaRPr lang="en-US" sz="2400" i="1" kern="100" dirty="0">
              <a:latin typeface="Open Sans"/>
              <a:ea typeface="Calibri"/>
              <a:cs typeface="Times New Roman"/>
            </a:endParaRP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hlinkClick r:id="rId5"/>
              </a:rPr>
              <a:t>Lobby How </a:t>
            </a:r>
            <a:r>
              <a:rPr lang="en-US" sz="2400" i="1" kern="100" dirty="0" err="1">
                <a:latin typeface="Open Sans"/>
                <a:ea typeface="Calibri"/>
                <a:cs typeface="Times New Roman"/>
                <a:hlinkClick r:id="rId5"/>
              </a:rPr>
              <a:t>Tos</a:t>
            </a:r>
            <a:endParaRPr lang="en-US" sz="2400" i="1" kern="100" dirty="0">
              <a:latin typeface="Open Sans"/>
              <a:ea typeface="Calibri"/>
              <a:cs typeface="Times New Roman"/>
            </a:endParaRP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hlinkClick r:id="rId6"/>
              </a:rPr>
              <a:t>Advocacy Basics</a:t>
            </a:r>
            <a:endParaRPr lang="en-US" sz="2400" i="1" kern="100" dirty="0">
              <a:latin typeface="Open Sans"/>
              <a:ea typeface="Calibri"/>
              <a:cs typeface="Times New Roman"/>
            </a:endParaRP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hlinkClick r:id="rId7"/>
              </a:rPr>
              <a:t>Group Roles</a:t>
            </a:r>
            <a:r>
              <a:rPr lang="en-US" sz="2400" i="1" kern="100" dirty="0">
                <a:latin typeface="Open Sans"/>
                <a:ea typeface="Calibri"/>
                <a:cs typeface="Times New Roman"/>
              </a:rPr>
              <a:t> (in Working with Your Group/Planning)</a:t>
            </a:r>
          </a:p>
        </p:txBody>
      </p:sp>
    </p:spTree>
    <p:extLst>
      <p:ext uri="{BB962C8B-B14F-4D97-AF65-F5344CB8AC3E}">
        <p14:creationId xmlns:p14="http://schemas.microsoft.com/office/powerpoint/2010/main" val="331533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D25A84-7500-0040-C27F-07C60784A101}"/>
              </a:ext>
            </a:extLst>
          </p:cNvPr>
          <p:cNvSpPr>
            <a:spLocks noGrp="1"/>
          </p:cNvSpPr>
          <p:nvPr>
            <p:ph idx="1"/>
          </p:nvPr>
        </p:nvSpPr>
        <p:spPr>
          <a:xfrm>
            <a:off x="491399" y="892800"/>
            <a:ext cx="8161200" cy="3215163"/>
          </a:xfrm>
        </p:spPr>
        <p:txBody>
          <a:bodyPr spcFirstLastPara="1" wrap="square" lIns="91425" tIns="45700" rIns="91425" bIns="45700" anchor="t" anchorCtr="0">
            <a:noAutofit/>
          </a:bodyPr>
          <a:lstStyle/>
          <a:p>
            <a:pPr marL="0" indent="0" algn="ctr">
              <a:lnSpc>
                <a:spcPct val="112999"/>
              </a:lnSpc>
              <a:spcBef>
                <a:spcPts val="0"/>
              </a:spcBef>
              <a:buNone/>
            </a:pPr>
            <a:endParaRPr lang="en-US" sz="2000" b="1" dirty="0"/>
          </a:p>
          <a:p>
            <a:pPr marL="0" indent="0" algn="ctr">
              <a:lnSpc>
                <a:spcPct val="112999"/>
              </a:lnSpc>
              <a:spcBef>
                <a:spcPts val="0"/>
              </a:spcBef>
              <a:buNone/>
            </a:pPr>
            <a:r>
              <a:rPr lang="en-US" sz="2400" b="1" dirty="0"/>
              <a:t>Being a Congressional Point Person</a:t>
            </a:r>
            <a:endParaRPr lang="en-US" sz="2400" dirty="0"/>
          </a:p>
          <a:p>
            <a:pPr marL="0" indent="0" algn="ctr">
              <a:lnSpc>
                <a:spcPct val="112999"/>
              </a:lnSpc>
              <a:spcBef>
                <a:spcPts val="0"/>
              </a:spcBef>
              <a:buNone/>
            </a:pPr>
            <a:r>
              <a:rPr lang="en-US" sz="2400" dirty="0"/>
              <a:t>Tuesday, February 6, 8:30 pm ET</a:t>
            </a:r>
            <a:endParaRPr lang="en-US" sz="2400" b="1" dirty="0"/>
          </a:p>
          <a:p>
            <a:pPr marL="0" indent="0" algn="ctr">
              <a:lnSpc>
                <a:spcPct val="112999"/>
              </a:lnSpc>
              <a:spcBef>
                <a:spcPts val="0"/>
              </a:spcBef>
              <a:buNone/>
            </a:pPr>
            <a:r>
              <a:rPr lang="en-US" sz="2400" dirty="0">
                <a:hlinkClick r:id="rId2"/>
              </a:rPr>
              <a:t>Register online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r>
              <a:rPr lang="en-US" sz="2400" b="1" dirty="0"/>
              <a:t>Researching Your Member(s) of Congress</a:t>
            </a:r>
            <a:endParaRPr lang="en-US" sz="2400" b="1"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r>
              <a:rPr lang="en-US" sz="2400" dirty="0"/>
              <a:t>Thursday, February 15, 8:30 pm ET</a:t>
            </a:r>
          </a:p>
          <a:p>
            <a:pPr marL="0" indent="0" algn="ctr">
              <a:lnSpc>
                <a:spcPct val="112999"/>
              </a:lnSpc>
              <a:spcBef>
                <a:spcPts val="0"/>
              </a:spcBef>
              <a:buNone/>
            </a:pPr>
            <a:r>
              <a:rPr lang="en-US" sz="2400" dirty="0">
                <a:hlinkClick r:id="rId3"/>
              </a:rPr>
              <a:t>Register online</a:t>
            </a:r>
            <a:endParaRPr lang="en-US" sz="2400" dirty="0"/>
          </a:p>
          <a:p>
            <a:pPr marL="0" indent="0" algn="ctr">
              <a:lnSpc>
                <a:spcPct val="112999"/>
              </a:lnSpc>
              <a:spcBef>
                <a:spcPts val="0"/>
              </a:spcBef>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1600" b="1"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2999"/>
              </a:lnSpc>
              <a:spcBef>
                <a:spcPts val="0"/>
              </a:spcBef>
              <a:buNone/>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3000"/>
              </a:lnSpc>
              <a:spcBef>
                <a:spcPts val="0"/>
              </a:spcBef>
              <a:buNone/>
            </a:pPr>
            <a:endParaRPr lang="en-US" sz="2000" b="1" dirty="0">
              <a:latin typeface="Open Sans" panose="020B0606030504020204" pitchFamily="34" charset="0"/>
              <a:ea typeface="Open Sans" panose="020B0606030504020204" pitchFamily="34" charset="0"/>
              <a:cs typeface="Open Sans" panose="020B0606030504020204" pitchFamily="34" charset="0"/>
            </a:endParaRPr>
          </a:p>
          <a:p>
            <a:pPr marL="0" indent="0" algn="ctr">
              <a:lnSpc>
                <a:spcPct val="113000"/>
              </a:lnSpc>
              <a:spcBef>
                <a:spcPts val="0"/>
              </a:spcBef>
              <a:buNone/>
            </a:pPr>
            <a:endParaRPr lang="en-US" sz="2000" b="1" dirty="0"/>
          </a:p>
        </p:txBody>
      </p:sp>
      <p:sp>
        <p:nvSpPr>
          <p:cNvPr id="6" name="Title 1">
            <a:extLst>
              <a:ext uri="{FF2B5EF4-FFF2-40B4-BE49-F238E27FC236}">
                <a16:creationId xmlns:a16="http://schemas.microsoft.com/office/drawing/2014/main" id="{4487EB3B-29E4-471F-5F01-39A04524B5C3}"/>
              </a:ext>
            </a:extLst>
          </p:cNvPr>
          <p:cNvSpPr>
            <a:spLocks noGrp="1"/>
          </p:cNvSpPr>
          <p:nvPr>
            <p:ph type="title"/>
          </p:nvPr>
        </p:nvSpPr>
        <p:spPr>
          <a:xfrm>
            <a:off x="871254" y="85843"/>
            <a:ext cx="7401491" cy="662957"/>
          </a:xfrm>
        </p:spPr>
        <p:txBody>
          <a:bodyPr>
            <a:normAutofit/>
          </a:bodyPr>
          <a:lstStyle/>
          <a:p>
            <a:r>
              <a:rPr lang="en-US" sz="3200" b="1" dirty="0">
                <a:solidFill>
                  <a:srgbClr val="D50032"/>
                </a:solidFill>
              </a:rPr>
              <a:t>Support Calls</a:t>
            </a:r>
          </a:p>
        </p:txBody>
      </p:sp>
    </p:spTree>
    <p:extLst>
      <p:ext uri="{BB962C8B-B14F-4D97-AF65-F5344CB8AC3E}">
        <p14:creationId xmlns:p14="http://schemas.microsoft.com/office/powerpoint/2010/main" val="1294725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629932"/>
            <a:ext cx="8229600" cy="857250"/>
          </a:xfrm>
        </p:spPr>
        <p:txBody>
          <a:bodyPr/>
          <a:lstStyle/>
          <a:p>
            <a:r>
              <a:rPr lang="en-US" dirty="0"/>
              <a:t>Thank you!</a:t>
            </a:r>
          </a:p>
        </p:txBody>
      </p:sp>
    </p:spTree>
    <p:extLst>
      <p:ext uri="{BB962C8B-B14F-4D97-AF65-F5344CB8AC3E}">
        <p14:creationId xmlns:p14="http://schemas.microsoft.com/office/powerpoint/2010/main" val="208666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1dd29ec108d_0_96"/>
          <p:cNvSpPr txBox="1">
            <a:spLocks noGrp="1"/>
          </p:cNvSpPr>
          <p:nvPr>
            <p:ph type="ctrTitle"/>
          </p:nvPr>
        </p:nvSpPr>
        <p:spPr>
          <a:xfrm>
            <a:off x="416378" y="152401"/>
            <a:ext cx="7356000" cy="466799"/>
          </a:xfrm>
          <a:prstGeom prst="rect">
            <a:avLst/>
          </a:prstGeom>
          <a:noFill/>
          <a:ln>
            <a:noFill/>
          </a:ln>
        </p:spPr>
        <p:txBody>
          <a:bodyPr spcFirstLastPara="1" wrap="square" lIns="91425" tIns="45700" rIns="91425" bIns="45700" anchor="ctr" anchorCtr="0">
            <a:normAutofit fontScale="90000"/>
          </a:bodyPr>
          <a:lstStyle/>
          <a:p>
            <a:pPr marL="0" marR="0" lvl="0" indent="0" algn="ctr" rtl="0">
              <a:spcBef>
                <a:spcPts val="0"/>
              </a:spcBef>
              <a:spcAft>
                <a:spcPts val="0"/>
              </a:spcAft>
              <a:buClr>
                <a:srgbClr val="D50032"/>
              </a:buClr>
              <a:buSzPts val="2600"/>
              <a:buFont typeface="Open Sans"/>
              <a:buNone/>
            </a:pPr>
            <a:r>
              <a:rPr lang="en-US" sz="2600" b="1" i="0" u="none" strike="noStrike" cap="none" dirty="0">
                <a:solidFill>
                  <a:srgbClr val="D50032"/>
                </a:solidFill>
                <a:latin typeface="Open Sans"/>
                <a:ea typeface="Open Sans"/>
                <a:cs typeface="Open Sans"/>
                <a:sym typeface="Open Sans"/>
              </a:rPr>
              <a:t>Our Values &amp; Resources</a:t>
            </a:r>
            <a:endParaRPr lang="en-US" dirty="0"/>
          </a:p>
        </p:txBody>
      </p:sp>
      <p:sp>
        <p:nvSpPr>
          <p:cNvPr id="195" name="Google Shape;195;g1dd29ec108d_0_96"/>
          <p:cNvSpPr txBox="1"/>
          <p:nvPr/>
        </p:nvSpPr>
        <p:spPr>
          <a:xfrm>
            <a:off x="305991" y="804514"/>
            <a:ext cx="8149724" cy="4005672"/>
          </a:xfrm>
          <a:prstGeom prst="rect">
            <a:avLst/>
          </a:prstGeom>
          <a:noFill/>
          <a:ln>
            <a:noFill/>
          </a:ln>
        </p:spPr>
        <p:txBody>
          <a:bodyPr spcFirstLastPara="1" wrap="square" lIns="91425" tIns="45700" rIns="91425" bIns="45700" anchor="t" anchorCtr="0">
            <a:spAutoFit/>
          </a:bodyPr>
          <a:lstStyle/>
          <a:p>
            <a:pPr marL="0" marR="0" lvl="0" indent="0" algn="l" rtl="0">
              <a:lnSpc>
                <a:spcPct val="114000"/>
              </a:lnSpc>
              <a:spcBef>
                <a:spcPts val="0"/>
              </a:spcBef>
              <a:spcAft>
                <a:spcPts val="600"/>
              </a:spcAft>
              <a:buNone/>
            </a:pPr>
            <a:r>
              <a:rPr lang="en-US" sz="2000" b="0" i="0" u="none" strike="noStrike" cap="none" dirty="0">
                <a:solidFill>
                  <a:srgbClr val="000000"/>
                </a:solidFill>
                <a:latin typeface="Open Sans"/>
                <a:ea typeface="Open Sans"/>
                <a:cs typeface="Open Sans"/>
                <a:sym typeface="Calibri"/>
              </a:rPr>
              <a:t>​</a:t>
            </a:r>
            <a:r>
              <a:rPr lang="en-US" sz="1400" b="0" i="1"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400" b="0" i="1"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400" b="0"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400" b="1" i="0" u="none" strike="noStrike" cap="none" dirty="0">
                <a:solidFill>
                  <a:schemeClr val="dk1"/>
                </a:solidFill>
                <a:latin typeface="Open Sans"/>
                <a:ea typeface="Open Sans"/>
                <a:cs typeface="Open Sans"/>
                <a:sym typeface="Open Sans"/>
              </a:rPr>
              <a:t>Read our full anti-oppression values statement here at </a:t>
            </a:r>
            <a:r>
              <a:rPr lang="en-US" sz="1400" b="1" i="0" u="sng" strike="noStrike" cap="none" dirty="0">
                <a:solidFill>
                  <a:schemeClr val="dk2"/>
                </a:solidFill>
                <a:latin typeface="Open Sans"/>
                <a:ea typeface="Open Sans"/>
                <a:cs typeface="Open Sans"/>
                <a:sym typeface="Open Sans"/>
              </a:rPr>
              <a:t>results.org/values</a:t>
            </a:r>
            <a:r>
              <a:rPr lang="en-US" sz="1400" b="1" i="0" u="none" strike="noStrike" cap="none" dirty="0">
                <a:solidFill>
                  <a:schemeClr val="dk1"/>
                </a:solidFill>
                <a:latin typeface="Open Sans"/>
                <a:ea typeface="Open Sans"/>
                <a:cs typeface="Open Sans"/>
                <a:sym typeface="Open Sans"/>
              </a:rPr>
              <a:t>. </a:t>
            </a:r>
            <a:endParaRPr lang="en-US" sz="14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rtl="0">
              <a:lnSpc>
                <a:spcPct val="114000"/>
              </a:lnSpc>
              <a:spcBef>
                <a:spcPts val="0"/>
              </a:spcBef>
              <a:spcAft>
                <a:spcPts val="600"/>
              </a:spcAft>
              <a:buNone/>
            </a:pPr>
            <a:r>
              <a:rPr lang="en-US" sz="1400" b="1" i="0" u="none" strike="noStrike" cap="none" dirty="0">
                <a:solidFill>
                  <a:schemeClr val="dk1"/>
                </a:solidFill>
                <a:latin typeface="Open Sans"/>
                <a:ea typeface="Open Sans"/>
                <a:cs typeface="Open Sans"/>
                <a:sym typeface="Open Sans"/>
              </a:rPr>
              <a:t>Find these resources and more at results.org/volunteers/anti-oppression:</a:t>
            </a:r>
            <a:endParaRPr lang="en-US" sz="1400" b="0" i="0" u="none" strike="noStrike" cap="none" dirty="0">
              <a:solidFill>
                <a:schemeClr val="dk1"/>
              </a:solidFill>
              <a:latin typeface="Open Sans"/>
              <a:ea typeface="Open Sans"/>
              <a:cs typeface="Open Sans"/>
              <a:sym typeface="Open Sans"/>
            </a:endParaRPr>
          </a:p>
          <a:p>
            <a:pPr marL="628650" lvl="1" indent="-285750">
              <a:lnSpc>
                <a:spcPct val="114000"/>
              </a:lnSpc>
              <a:spcAft>
                <a:spcPts val="600"/>
              </a:spcAft>
              <a:buClr>
                <a:schemeClr val="dk1"/>
              </a:buClr>
              <a:buSzPts val="1350"/>
              <a:buFont typeface="Arial"/>
              <a:buChar char="•"/>
            </a:pPr>
            <a:r>
              <a:rPr lang="en-US" sz="1400" b="0" i="0" u="none" strike="noStrike" cap="none" dirty="0">
                <a:solidFill>
                  <a:schemeClr val="dk1"/>
                </a:solidFill>
                <a:latin typeface="Open Sans"/>
                <a:ea typeface="Open Sans"/>
                <a:cs typeface="Open Sans"/>
                <a:sym typeface="Open Sans"/>
              </a:rPr>
              <a:t>Resource Guides from our Diversity &amp; Inclusion trainings, including:</a:t>
            </a:r>
            <a:r>
              <a:rPr lang="en-US" sz="1400" dirty="0">
                <a:solidFill>
                  <a:schemeClr val="dk1"/>
                </a:solidFill>
                <a:latin typeface="Open Sans"/>
                <a:ea typeface="Open Sans"/>
                <a:cs typeface="Open Sans"/>
                <a:sym typeface="Open Sans"/>
              </a:rPr>
              <a:t> </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971550" marR="0" lvl="2"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a:ea typeface="Open Sans"/>
                <a:cs typeface="Open Sans"/>
                <a:sym typeface="Open Sans"/>
              </a:rPr>
              <a:t>Interrupting Microaggressions</a:t>
            </a:r>
            <a:endParaRPr lang="en-US" sz="2000" dirty="0">
              <a:solidFill>
                <a:schemeClr val="dk1"/>
              </a:solidFill>
              <a:latin typeface="Open Sans"/>
              <a:ea typeface="Open Sans"/>
              <a:cs typeface="Open Sans"/>
            </a:endParaRPr>
          </a:p>
          <a:p>
            <a:pPr marL="971550" marR="0" lvl="2"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a:ea typeface="Open Sans"/>
                <a:cs typeface="Open Sans"/>
                <a:sym typeface="Open Sans"/>
              </a:rPr>
              <a:t>Creating Space for Critical Conversations</a:t>
            </a:r>
            <a:endParaRPr lang="en-US" sz="2000" dirty="0">
              <a:solidFill>
                <a:schemeClr val="dk1"/>
              </a:solidFill>
              <a:latin typeface="Open Sans"/>
              <a:ea typeface="Open Sans"/>
              <a:cs typeface="Open Sans"/>
            </a:endParaRPr>
          </a:p>
          <a:p>
            <a:pPr marL="628650" marR="0" lvl="1" indent="-285750" algn="l" rtl="0">
              <a:lnSpc>
                <a:spcPct val="114000"/>
              </a:lnSpc>
              <a:spcBef>
                <a:spcPts val="0"/>
              </a:spcBef>
              <a:spcAft>
                <a:spcPts val="600"/>
              </a:spcAft>
              <a:buClr>
                <a:schemeClr val="dk1"/>
              </a:buClr>
              <a:buSzPts val="1350"/>
              <a:buFont typeface="Arial"/>
              <a:buChar char="•"/>
            </a:pPr>
            <a:r>
              <a:rPr lang="en-US" sz="1400" b="0" i="0" u="none" strike="noStrike" cap="none" dirty="0">
                <a:solidFill>
                  <a:schemeClr val="dk1"/>
                </a:solidFill>
                <a:latin typeface="Open Sans"/>
                <a:ea typeface="Open Sans"/>
                <a:cs typeface="Open Sans"/>
                <a:sym typeface="Open Sans"/>
              </a:rPr>
              <a:t>Information on how RESULTS responds to oppressive incidents</a:t>
            </a:r>
            <a:endParaRPr lang="en-US" sz="2000" dirty="0">
              <a:solidFill>
                <a:schemeClr val="dk1"/>
              </a:solidFill>
              <a:latin typeface="Open Sans"/>
              <a:ea typeface="Open Sans"/>
              <a:cs typeface="Open Sans"/>
            </a:endParaRPr>
          </a:p>
        </p:txBody>
      </p:sp>
      <p:sp>
        <p:nvSpPr>
          <p:cNvPr id="196" name="Google Shape;196;g1dd29ec108d_0_96"/>
          <p:cNvSpPr/>
          <p:nvPr/>
        </p:nvSpPr>
        <p:spPr>
          <a:xfrm>
            <a:off x="0" y="7802"/>
            <a:ext cx="237000" cy="3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350"/>
              <a:buFont typeface="Open Sans"/>
              <a:buNone/>
            </a:pPr>
            <a:endParaRPr sz="1350" b="0" i="0" u="none" strike="noStrike" cap="none" dirty="0">
              <a:solidFill>
                <a:srgbClr val="000000"/>
              </a:solidFill>
              <a:latin typeface="Open Sans"/>
              <a:ea typeface="Open Sans"/>
              <a:cs typeface="Open Sans"/>
              <a:sym typeface="Open Sans"/>
            </a:endParaRPr>
          </a:p>
        </p:txBody>
      </p:sp>
      <p:sp>
        <p:nvSpPr>
          <p:cNvPr id="2" name="Rectangle 5">
            <a:extLst>
              <a:ext uri="{FF2B5EF4-FFF2-40B4-BE49-F238E27FC236}">
                <a16:creationId xmlns:a16="http://schemas.microsoft.com/office/drawing/2014/main" id="{16064897-DCF8-A50F-98AA-FE418918F5CA}"/>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2</a:t>
            </a:fld>
            <a:endParaRPr kumimoji="0" lang="en-US" altLang="en-US" sz="135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1044817"/>
            <a:ext cx="8787602" cy="3351559"/>
          </a:xfrm>
          <a:prstGeom prst="rect">
            <a:avLst/>
          </a:prstGeom>
          <a:noFill/>
        </p:spPr>
        <p:txBody>
          <a:bodyPr wrap="square" lIns="91440" tIns="45720" rIns="91440" bIns="45720" numCol="2" rtlCol="0" anchor="t">
            <a:spAutoFit/>
          </a:bodyPr>
          <a:lstStyle/>
          <a:p>
            <a:pPr marL="457200" indent="-457200">
              <a:lnSpc>
                <a:spcPct val="114000"/>
              </a:lnSpc>
              <a:spcAft>
                <a:spcPts val="1800"/>
              </a:spcAft>
              <a:buFont typeface="+mj-lt"/>
              <a:buAutoNum type="arabicPeriod"/>
            </a:pPr>
            <a:r>
              <a:rPr lang="en-US" sz="2400" i="1" kern="100" dirty="0">
                <a:latin typeface="Open Sans"/>
                <a:ea typeface="Calibri"/>
                <a:cs typeface="Times New Roman"/>
              </a:rPr>
              <a:t>Researching</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Have a strategy</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Communicate regularly</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Multiple relationships</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Create personal connection</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Engage other advocates</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Acknowledge</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Have effective meetings</a:t>
            </a:r>
          </a:p>
          <a:p>
            <a:pPr marL="457200" indent="-457200">
              <a:lnSpc>
                <a:spcPct val="114000"/>
              </a:lnSpc>
              <a:spcAft>
                <a:spcPts val="1800"/>
              </a:spcAft>
              <a:buFont typeface="+mj-lt"/>
              <a:buAutoNum type="arabicPeriod"/>
            </a:pPr>
            <a:r>
              <a:rPr lang="en-US" sz="2400" i="1" kern="100" dirty="0">
                <a:latin typeface="Open Sans"/>
                <a:ea typeface="Open Sans" panose="020B0606030504020204" pitchFamily="34" charset="0"/>
                <a:cs typeface="Times New Roman"/>
              </a:rPr>
              <a:t>Track and share info.</a:t>
            </a:r>
          </a:p>
          <a:p>
            <a:pPr>
              <a:lnSpc>
                <a:spcPct val="114000"/>
              </a:lnSpc>
              <a:spcAft>
                <a:spcPts val="1800"/>
              </a:spcAft>
            </a:pPr>
            <a:endParaRPr lang="en-US" sz="1600" kern="1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9950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200" y="1730595"/>
            <a:ext cx="8787602" cy="3351559"/>
          </a:xfrm>
          <a:prstGeom prst="rect">
            <a:avLst/>
          </a:prstGeom>
          <a:noFill/>
        </p:spPr>
        <p:txBody>
          <a:bodyPr wrap="square" lIns="91440" tIns="45720" rIns="91440" bIns="45720" numCol="2" rtlCol="0" anchor="t">
            <a:spAutoFit/>
          </a:bodyPr>
          <a:lstStyle/>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Newsletter, website</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Follow social media</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Check local news</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Check </a:t>
            </a:r>
            <a:r>
              <a:rPr lang="en-US" sz="2400" i="1" kern="100" dirty="0" err="1">
                <a:latin typeface="Open Sans"/>
                <a:ea typeface="Calibri"/>
                <a:cs typeface="Times New Roman"/>
              </a:rPr>
              <a:t>Congress.gov</a:t>
            </a:r>
            <a:r>
              <a:rPr lang="en-US" sz="2400" i="1" kern="100" dirty="0">
                <a:latin typeface="Open Sans"/>
                <a:ea typeface="Calibri"/>
                <a:cs typeface="Times New Roman"/>
              </a:rPr>
              <a:t> for bills</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RESULTS Scorecard</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Ask the office when in doubt</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Attend 2/15 webinar on Researching Your </a:t>
            </a:r>
            <a:r>
              <a:rPr lang="en-US" sz="2400" i="1" kern="100" dirty="0" err="1">
                <a:latin typeface="Open Sans"/>
                <a:ea typeface="Calibri"/>
                <a:cs typeface="Times New Roman"/>
              </a:rPr>
              <a:t>MoC</a:t>
            </a:r>
            <a:endParaRPr lang="en-US" sz="2400" i="1" kern="100" dirty="0">
              <a:latin typeface="Open Sans"/>
              <a:ea typeface="Calibri"/>
              <a:cs typeface="Times New Roman"/>
            </a:endParaRPr>
          </a:p>
          <a:p>
            <a:pPr>
              <a:lnSpc>
                <a:spcPct val="114000"/>
              </a:lnSpc>
              <a:spcAft>
                <a:spcPts val="1800"/>
              </a:spcAft>
            </a:pPr>
            <a:endParaRPr lang="en-US" sz="1600" kern="1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Researching: Know member personally, professionally</a:t>
            </a:r>
          </a:p>
        </p:txBody>
      </p:sp>
    </p:spTree>
    <p:extLst>
      <p:ext uri="{BB962C8B-B14F-4D97-AF65-F5344CB8AC3E}">
        <p14:creationId xmlns:p14="http://schemas.microsoft.com/office/powerpoint/2010/main" val="210357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200" y="1793917"/>
            <a:ext cx="8787602" cy="3094950"/>
          </a:xfrm>
          <a:prstGeom prst="rect">
            <a:avLst/>
          </a:prstGeom>
          <a:noFill/>
        </p:spPr>
        <p:txBody>
          <a:bodyPr wrap="square" lIns="91440" tIns="45720" rIns="91440" bIns="45720" numCol="1" rtlCol="0" anchor="t">
            <a:spAutoFit/>
          </a:bodyPr>
          <a:lstStyle/>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Where is your member of Congress on the Champion Scale?</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What will you do to move them to the next level?</a:t>
            </a:r>
          </a:p>
          <a:p>
            <a:pPr marL="800100" lvl="1"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Meet with office?</a:t>
            </a:r>
          </a:p>
          <a:p>
            <a:pPr marL="800100" lvl="1"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Engage network?</a:t>
            </a:r>
          </a:p>
          <a:p>
            <a:pPr marL="800100" lvl="1"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Engage other leaders?</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Have a Strategy: Use the Champion Scale Tool</a:t>
            </a:r>
          </a:p>
        </p:txBody>
      </p:sp>
    </p:spTree>
    <p:extLst>
      <p:ext uri="{BB962C8B-B14F-4D97-AF65-F5344CB8AC3E}">
        <p14:creationId xmlns:p14="http://schemas.microsoft.com/office/powerpoint/2010/main" val="115313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2031537"/>
            <a:ext cx="8787602" cy="2443105"/>
          </a:xfrm>
          <a:prstGeom prst="rect">
            <a:avLst/>
          </a:prstGeom>
          <a:noFill/>
        </p:spPr>
        <p:txBody>
          <a:bodyPr wrap="square" lIns="91440" tIns="45720" rIns="91440" bIns="45720" numCol="1" rtlCol="0" anchor="t">
            <a:spAutoFit/>
          </a:bodyPr>
          <a:lstStyle/>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Be in touch every couple weeks</a:t>
            </a:r>
          </a:p>
          <a:p>
            <a:pPr marL="800100" lvl="1"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Share research, video, stories, media</a:t>
            </a:r>
          </a:p>
          <a:p>
            <a:pPr marL="800100" lvl="1"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Acknowledge member and staff</a:t>
            </a:r>
          </a:p>
          <a:p>
            <a:pPr marL="342900" indent="-342900">
              <a:lnSpc>
                <a:spcPct val="114000"/>
              </a:lnSpc>
              <a:spcAft>
                <a:spcPts val="1800"/>
              </a:spcAft>
              <a:buFont typeface="Arial" panose="020B0604020202020204" pitchFamily="34" charset="0"/>
              <a:buChar char="•"/>
            </a:pPr>
            <a:r>
              <a:rPr lang="en-US" sz="2400" i="1" kern="100" dirty="0">
                <a:latin typeface="Open Sans"/>
                <a:ea typeface="Calibri"/>
                <a:cs typeface="Times New Roman"/>
              </a:rPr>
              <a:t>Look for Reputation Calendar resources</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Communicate Regularly</a:t>
            </a:r>
          </a:p>
        </p:txBody>
      </p:sp>
    </p:spTree>
    <p:extLst>
      <p:ext uri="{BB962C8B-B14F-4D97-AF65-F5344CB8AC3E}">
        <p14:creationId xmlns:p14="http://schemas.microsoft.com/office/powerpoint/2010/main" val="665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2031537"/>
            <a:ext cx="8787602" cy="2443105"/>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mj-lt"/>
              <a:buAutoNum type="arabicPeriod"/>
            </a:pPr>
            <a:r>
              <a:rPr lang="en-US" sz="2400" i="1" kern="100" dirty="0">
                <a:latin typeface="Open Sans"/>
                <a:ea typeface="Calibri"/>
                <a:cs typeface="Times New Roman"/>
              </a:rPr>
              <a:t>Member of Congress</a:t>
            </a:r>
          </a:p>
          <a:p>
            <a:pPr marL="457200" indent="-457200">
              <a:lnSpc>
                <a:spcPct val="114000"/>
              </a:lnSpc>
              <a:spcAft>
                <a:spcPts val="1800"/>
              </a:spcAft>
              <a:buFont typeface="+mj-lt"/>
              <a:buAutoNum type="arabicPeriod"/>
            </a:pPr>
            <a:r>
              <a:rPr lang="en-US" sz="2400" i="1" kern="100" dirty="0">
                <a:latin typeface="Open Sans"/>
                <a:ea typeface="Calibri"/>
                <a:cs typeface="Times New Roman"/>
              </a:rPr>
              <a:t>Aide(s) in charge of our issue(s)</a:t>
            </a:r>
          </a:p>
          <a:p>
            <a:pPr marL="457200" indent="-457200">
              <a:lnSpc>
                <a:spcPct val="114000"/>
              </a:lnSpc>
              <a:spcAft>
                <a:spcPts val="1800"/>
              </a:spcAft>
              <a:buFont typeface="+mj-lt"/>
              <a:buAutoNum type="arabicPeriod"/>
            </a:pPr>
            <a:r>
              <a:rPr lang="en-US" sz="2400" i="1" kern="100" dirty="0">
                <a:latin typeface="Open Sans"/>
                <a:ea typeface="Calibri"/>
                <a:cs typeface="Times New Roman"/>
              </a:rPr>
              <a:t>Local staff—District Director or State Director</a:t>
            </a:r>
          </a:p>
          <a:p>
            <a:pPr marL="457200" indent="-457200">
              <a:lnSpc>
                <a:spcPct val="114000"/>
              </a:lnSpc>
              <a:spcAft>
                <a:spcPts val="1800"/>
              </a:spcAft>
              <a:buFont typeface="+mj-lt"/>
              <a:buAutoNum type="arabicPeriod"/>
            </a:pPr>
            <a:r>
              <a:rPr lang="en-US" sz="2400" i="1" kern="100" dirty="0">
                <a:latin typeface="Open Sans"/>
                <a:ea typeface="Calibri"/>
                <a:cs typeface="Times New Roman"/>
              </a:rPr>
              <a:t>Scheduler</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Multiple Relationships: Build Four Key Relationships</a:t>
            </a:r>
          </a:p>
        </p:txBody>
      </p:sp>
    </p:spTree>
    <p:extLst>
      <p:ext uri="{BB962C8B-B14F-4D97-AF65-F5344CB8AC3E}">
        <p14:creationId xmlns:p14="http://schemas.microsoft.com/office/powerpoint/2010/main" val="264443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2031537"/>
            <a:ext cx="8787602" cy="1139414"/>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Ask questions about them</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Research their background—work, school, faith, community</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Create Personal Connection</a:t>
            </a:r>
          </a:p>
        </p:txBody>
      </p:sp>
    </p:spTree>
    <p:extLst>
      <p:ext uri="{BB962C8B-B14F-4D97-AF65-F5344CB8AC3E}">
        <p14:creationId xmlns:p14="http://schemas.microsoft.com/office/powerpoint/2010/main" val="179148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698726" y="254633"/>
            <a:ext cx="7746547" cy="5799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D50032"/>
                </a:solidFill>
                <a:latin typeface="Open Sans"/>
                <a:ea typeface="Open Sans"/>
                <a:cs typeface="Open Sans"/>
              </a:rPr>
              <a:t>Key Practices</a:t>
            </a:r>
            <a:endParaRPr lang="en-US" sz="3200"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178198" y="2031537"/>
            <a:ext cx="8787602" cy="1791260"/>
          </a:xfrm>
          <a:prstGeom prst="rect">
            <a:avLst/>
          </a:prstGeom>
          <a:noFill/>
        </p:spPr>
        <p:txBody>
          <a:bodyPr wrap="square" lIns="91440" tIns="45720" rIns="91440" bIns="45720" numCol="1" rtlCol="0" anchor="t">
            <a:spAutoFit/>
          </a:bodyPr>
          <a:lstStyle/>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Copy constituents on communications</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Organize letter writing and call-in efforts</a:t>
            </a:r>
          </a:p>
          <a:p>
            <a:pPr marL="457200" indent="-457200">
              <a:lnSpc>
                <a:spcPct val="114000"/>
              </a:lnSpc>
              <a:spcAft>
                <a:spcPts val="1800"/>
              </a:spcAft>
              <a:buFont typeface="Arial" panose="020B0604020202020204" pitchFamily="34" charset="0"/>
              <a:buChar char="•"/>
            </a:pPr>
            <a:r>
              <a:rPr lang="en-US" sz="2400" i="1" kern="100" dirty="0">
                <a:latin typeface="Open Sans"/>
                <a:ea typeface="Calibri"/>
                <a:cs typeface="Times New Roman"/>
              </a:rPr>
              <a:t>Have others take roles in congressional meetings.</a:t>
            </a:r>
          </a:p>
        </p:txBody>
      </p:sp>
      <p:sp>
        <p:nvSpPr>
          <p:cNvPr id="5" name="TextBox 4">
            <a:extLst>
              <a:ext uri="{FF2B5EF4-FFF2-40B4-BE49-F238E27FC236}">
                <a16:creationId xmlns:a16="http://schemas.microsoft.com/office/drawing/2014/main" id="{B265A9EB-B0BA-DC41-B2B1-4E05EC87F69C}"/>
              </a:ext>
            </a:extLst>
          </p:cNvPr>
          <p:cNvSpPr txBox="1"/>
          <p:nvPr/>
        </p:nvSpPr>
        <p:spPr>
          <a:xfrm>
            <a:off x="178200" y="1038786"/>
            <a:ext cx="8514388" cy="487569"/>
          </a:xfrm>
          <a:prstGeom prst="rect">
            <a:avLst/>
          </a:prstGeom>
          <a:noFill/>
        </p:spPr>
        <p:txBody>
          <a:bodyPr wrap="square">
            <a:spAutoFit/>
          </a:bodyPr>
          <a:lstStyle/>
          <a:p>
            <a:pPr algn="ctr">
              <a:lnSpc>
                <a:spcPct val="114000"/>
              </a:lnSpc>
              <a:spcAft>
                <a:spcPts val="1800"/>
              </a:spcAft>
            </a:pPr>
            <a:r>
              <a:rPr lang="en-US" sz="2400" b="1" i="1" kern="100" dirty="0">
                <a:latin typeface="Open Sans"/>
                <a:ea typeface="Calibri"/>
                <a:cs typeface="Times New Roman"/>
              </a:rPr>
              <a:t>Engage other Advocates</a:t>
            </a:r>
          </a:p>
        </p:txBody>
      </p:sp>
    </p:spTree>
    <p:extLst>
      <p:ext uri="{BB962C8B-B14F-4D97-AF65-F5344CB8AC3E}">
        <p14:creationId xmlns:p14="http://schemas.microsoft.com/office/powerpoint/2010/main" val="139497450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2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15.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8.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301</AccountId>
        <AccountType/>
      </UserInfo>
      <UserInfo>
        <DisplayName>Joanne Carter</DisplayName>
        <AccountId>189</AccountId>
        <AccountType/>
      </UserInfo>
      <UserInfo>
        <DisplayName>Jesse Marsden</DisplayName>
        <AccountId>44</AccountId>
        <AccountType/>
      </UserInfo>
      <UserInfo>
        <DisplayName>Lesley Reed</DisplayName>
        <AccountId>403</AccountId>
        <AccountType/>
      </UserInfo>
      <UserInfo>
        <DisplayName>Lisa Marchal</DisplayName>
        <AccountId>24</AccountId>
        <AccountType/>
      </UserInfo>
      <UserInfo>
        <DisplayName>Campaigns  Team Members</DisplayName>
        <AccountId>7</AccountId>
        <AccountType/>
      </UserInfo>
      <UserInfo>
        <DisplayName>Laura Labarre</DisplayName>
        <AccountId>467</AccountId>
        <AccountType/>
      </UserInfo>
      <UserInfo>
        <DisplayName>Deborah Lash</DisplayName>
        <AccountId>18</AccountId>
        <AccountType/>
      </UserInfo>
      <UserInfo>
        <DisplayName>Lakeisha McVey</DisplayName>
        <AccountId>207</AccountId>
        <AccountType/>
      </UserInfo>
      <UserInfo>
        <DisplayName>Karyne Bury</DisplayName>
        <AccountId>196</AccountId>
        <AccountType/>
      </UserInfo>
      <UserInfo>
        <DisplayName>Dorothy Monza</DisplayName>
        <AccountId>34</AccountId>
        <AccountType/>
      </UserInfo>
    </SharedWithUsers>
    <MediaLengthInSeconds xmlns="e1541ae8-567d-462c-9e78-c3b0dfdaed9d" xsi:nil="true"/>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7" ma:contentTypeDescription="Create a new document." ma:contentTypeScope="" ma:versionID="a6b4c164539f305683a844c2591ce932">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30db6fbdfb12f12287372670cf2586ac"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959BF8-6FB4-40AF-AF38-2D057E67A497}">
  <ds:schemaRefs>
    <ds:schemaRef ds:uri="e1541ae8-567d-462c-9e78-c3b0dfdaed9d"/>
    <ds:schemaRef ds:uri="ef035fee-706e-4acb-9a43-6ee1a9ecef89"/>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2.xml><?xml version="1.0" encoding="utf-8"?>
<ds:datastoreItem xmlns:ds="http://schemas.openxmlformats.org/officeDocument/2006/customXml" ds:itemID="{0223E2F6-89EB-4C1A-9B95-10F660D69816}">
  <ds:schemaRefs>
    <ds:schemaRef ds:uri="http://schemas.microsoft.com/sharepoint/v3/contenttype/forms"/>
  </ds:schemaRefs>
</ds:datastoreItem>
</file>

<file path=customXml/itemProps3.xml><?xml version="1.0" encoding="utf-8"?>
<ds:datastoreItem xmlns:ds="http://schemas.openxmlformats.org/officeDocument/2006/customXml" ds:itemID="{47533105-FF09-4213-830F-557565CB5DD0}">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1501</TotalTime>
  <Words>560</Words>
  <Application>Microsoft Macintosh PowerPoint</Application>
  <PresentationFormat>On-screen Show (16:9)</PresentationFormat>
  <Paragraphs>102</Paragraphs>
  <Slides>16</Slides>
  <Notes>15</Notes>
  <HiddenSlides>0</HiddenSlides>
  <MMClips>0</MMClips>
  <ScaleCrop>false</ScaleCrop>
  <HeadingPairs>
    <vt:vector size="6" baseType="variant">
      <vt:variant>
        <vt:lpstr>Fonts Used</vt:lpstr>
      </vt:variant>
      <vt:variant>
        <vt:i4>9</vt:i4>
      </vt:variant>
      <vt:variant>
        <vt:lpstr>Theme</vt:lpstr>
      </vt:variant>
      <vt:variant>
        <vt:i4>15</vt:i4>
      </vt:variant>
      <vt:variant>
        <vt:lpstr>Slide Titles</vt:lpstr>
      </vt:variant>
      <vt:variant>
        <vt:i4>16</vt:i4>
      </vt:variant>
    </vt:vector>
  </HeadingPairs>
  <TitlesOfParts>
    <vt:vector size="40" baseType="lpstr">
      <vt:lpstr>Arial</vt:lpstr>
      <vt:lpstr>Calibri</vt:lpstr>
      <vt:lpstr>Courier New</vt:lpstr>
      <vt:lpstr>Lato</vt:lpstr>
      <vt:lpstr>Lato-Regular</vt:lpstr>
      <vt:lpstr>Noto Sans Symbols</vt:lpstr>
      <vt:lpstr>Open Sans</vt:lpstr>
      <vt:lpstr>Symbol</vt:lpstr>
      <vt:lpstr>Wingdings</vt:lpstr>
      <vt:lpstr>Custom Design</vt:lpstr>
      <vt:lpstr>Custom Design</vt:lpstr>
      <vt:lpstr>Back cover 2</vt:lpstr>
      <vt:lpstr>2_Inside layout</vt:lpstr>
      <vt:lpstr>1_Office Theme</vt:lpstr>
      <vt:lpstr>1_Office Theme</vt:lpstr>
      <vt:lpstr>Header Slides</vt:lpstr>
      <vt:lpstr>4_Office Theme</vt:lpstr>
      <vt:lpstr>Office Theme</vt:lpstr>
      <vt:lpstr>Office Theme</vt:lpstr>
      <vt:lpstr>Office Theme</vt:lpstr>
      <vt:lpstr>Office Theme</vt:lpstr>
      <vt:lpstr>2_Office Theme</vt:lpstr>
      <vt:lpstr>Custom Design</vt:lpstr>
      <vt:lpstr>Office Theme</vt:lpstr>
      <vt:lpstr>PowerPoint Presentation</vt:lpstr>
      <vt:lpstr>Our Values &amp; 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Calls</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lastModifiedBy>Ken Patterson</cp:lastModifiedBy>
  <cp:revision>4</cp:revision>
  <dcterms:created xsi:type="dcterms:W3CDTF">2021-11-05T14:44:55Z</dcterms:created>
  <dcterms:modified xsi:type="dcterms:W3CDTF">2024-02-06T19:55:47Z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MediaServiceImageTags">
    <vt:lpwstr/>
  </property>
  <property fmtid="{D5CDD505-2E9C-101B-9397-08002B2CF9AE}" pid="5" name="NXPowerLiteLastOptimized">
    <vt:lpwstr>1469949</vt:lpwstr>
  </property>
  <property fmtid="{D5CDD505-2E9C-101B-9397-08002B2CF9AE}" pid="6" name="NXPowerLiteSettings">
    <vt:lpwstr>F7000400038000</vt:lpwstr>
  </property>
  <property fmtid="{D5CDD505-2E9C-101B-9397-08002B2CF9AE}" pid="7" name="NXPowerLiteVersion">
    <vt:lpwstr>S10.0.0</vt:lpwstr>
  </property>
  <property fmtid="{D5CDD505-2E9C-101B-9397-08002B2CF9AE}" pid="8" name="Order">
    <vt:r8>79600</vt:r8>
  </property>
  <property fmtid="{D5CDD505-2E9C-101B-9397-08002B2CF9AE}" pid="9" name="TemplateUrl">
    <vt:lpwstr/>
  </property>
  <property fmtid="{D5CDD505-2E9C-101B-9397-08002B2CF9AE}" pid="10" name="TriggerFlowInfo">
    <vt:lpwstr/>
  </property>
  <property fmtid="{D5CDD505-2E9C-101B-9397-08002B2CF9AE}" pid="11" name="_ExtendedDescription">
    <vt:lpwstr/>
  </property>
  <property fmtid="{D5CDD505-2E9C-101B-9397-08002B2CF9AE}" pid="12" name="xd_ProgID">
    <vt:lpwstr/>
  </property>
  <property fmtid="{D5CDD505-2E9C-101B-9397-08002B2CF9AE}" pid="13" name="xd_Signature">
    <vt:bool>false</vt:bool>
  </property>
</Properties>
</file>