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66" r:id="rId5"/>
  </p:sldMasterIdLst>
  <p:notesMasterIdLst>
    <p:notesMasterId r:id="rId33"/>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x="9144000" cy="5143500" type="screen16x9"/>
  <p:notesSz cx="6858000" cy="9144000"/>
  <p:embeddedFontLst>
    <p:embeddedFont>
      <p:font typeface="Calibri" panose="020F0502020204030204" pitchFamily="34" charset="0"/>
      <p:regular r:id="rId34"/>
      <p:bold r:id="rId35"/>
      <p:italic r:id="rId36"/>
      <p:boldItalic r:id="rId37"/>
    </p:embeddedFont>
    <p:embeddedFont>
      <p:font typeface="Noto Sans" panose="020B0502040504020204" pitchFamily="34" charset="0"/>
      <p:regular r:id="rId38"/>
      <p:bold r:id="rId39"/>
      <p:italic r:id="rId40"/>
      <p:boldItalic r:id="rId41"/>
    </p:embeddedFont>
    <p:embeddedFont>
      <p:font typeface="Open Sans" panose="020B0606030504020204" pitchFamily="3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6" roundtripDataSignature="AMtx7mizCbh88B6jynrFLxqTSzLiWMfLj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1" d="100"/>
          <a:sy n="51" d="100"/>
        </p:scale>
        <p:origin x="888" y="6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6.fntdata"/><Relationship Id="rId21" Type="http://schemas.openxmlformats.org/officeDocument/2006/relationships/slide" Target="slides/slide16.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3.fntdata"/><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11.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font" Target="fonts/font5.fntdata"/><Relationship Id="rId46" Type="http://customschemas.google.com/relationships/presentationmetadata" Target="metadata"/><Relationship Id="rId20" Type="http://schemas.openxmlformats.org/officeDocument/2006/relationships/slide" Target="slides/slide15.xml"/><Relationship Id="rId41"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8" Type="http://schemas.openxmlformats.org/officeDocument/2006/relationships/hyperlink" Target="https://www.timeswv.com/opinion/readers_write/children-need-congress-to-pass-the-read-reauthorization-act/article_8d198400-5ca6-11ee-a8ba-974b805319e1.html" TargetMode="External"/><Relationship Id="rId3" Type="http://schemas.openxmlformats.org/officeDocument/2006/relationships/hyperlink" Target="https://results.org/wp-content/uploads/RESULTS-Global-Poverty-Media-Packet-current-2023.pdf" TargetMode="External"/><Relationship Id="rId7" Type="http://schemas.openxmlformats.org/officeDocument/2006/relationships/hyperlink" Target="https://www.masslive.com/opinion/2023/09/springfield-renters-deserve-say-on-housing-problems-letters-to-the-republican.html"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s://www.berkshireeagle.com/opinion/letters_to_editor/letter-us-must-continue-to-support-global-education/article_8a7b0bb8-272e-11ee-9171-0ba765f82ca8.html" TargetMode="External"/><Relationship Id="rId5" Type="http://schemas.openxmlformats.org/officeDocument/2006/relationships/hyperlink" Target="https://chicago.suntimes.com/2023/9/20/23880500/global-education-unesco-children-no-cash-bail-joe-biden-donald-trump-age-letters" TargetMode="External"/><Relationship Id="rId4" Type="http://schemas.openxmlformats.org/officeDocument/2006/relationships/hyperlink" Target="https://www.havasunews.com/opinion/letter-millions-missing-out-on-education/article_06cbad1e-58ce-11ee-b5d4-9b1beaaccde2.html"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unesco.org/en/articles/progress-girls-access-education-what-new-unesco-data-reveals" TargetMode="External"/><Relationship Id="rId7" Type="http://schemas.openxmlformats.org/officeDocument/2006/relationships/hyperlink" Target="https://apps.bostonglobe.com/metro/2023/10/literacy-education-strategies/"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s://www.unesco.org/en/articles/unesco-issues-urgent-call-appropriate-use-technology-education" TargetMode="External"/><Relationship Id="rId5" Type="http://schemas.openxmlformats.org/officeDocument/2006/relationships/hyperlink" Target="https://www.insidehighered.com/opinion/views/2023/09/21/wvu-abandons-award-winning-global-education-opinion" TargetMode="External"/><Relationship Id="rId4" Type="http://schemas.openxmlformats.org/officeDocument/2006/relationships/hyperlink" Target="https://www.nytimes.com/2023/09/06/technology/unesco-report-remote-learning-inequity.html"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tinyurl.com/2024RiseAdvocacyOrientation"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results.salsalabs.org/diningforwomen/index.html"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4fc495f4c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g14fc495f4cb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Ken</a:t>
            </a:r>
            <a:endParaRPr/>
          </a:p>
        </p:txBody>
      </p:sp>
      <p:sp>
        <p:nvSpPr>
          <p:cNvPr id="168" name="Google Shape;168;g14fc495f4cb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Clr>
                <a:schemeClr val="dk1"/>
              </a:buClr>
              <a:buSzPts val="1400"/>
              <a:buFont typeface="Arial"/>
              <a:buNone/>
            </a:pPr>
            <a:r>
              <a:rPr lang="en-US"/>
              <a:t>Ken</a:t>
            </a:r>
            <a:endParaRPr/>
          </a:p>
        </p:txBody>
      </p:sp>
      <p:sp>
        <p:nvSpPr>
          <p:cNvPr id="248" name="Google Shape;24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Clr>
                <a:schemeClr val="dk1"/>
              </a:buClr>
              <a:buSzPts val="1400"/>
              <a:buFont typeface="Arial"/>
              <a:buNone/>
            </a:pPr>
            <a:r>
              <a:rPr lang="en-US"/>
              <a:t>Ken</a:t>
            </a:r>
            <a:endParaRPr/>
          </a:p>
        </p:txBody>
      </p:sp>
      <p:sp>
        <p:nvSpPr>
          <p:cNvPr id="254" name="Google Shape;25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Clr>
                <a:schemeClr val="dk1"/>
              </a:buClr>
              <a:buSzPts val="1400"/>
              <a:buFont typeface="Arial"/>
              <a:buNone/>
            </a:pPr>
            <a:r>
              <a:rPr lang="en-US"/>
              <a:t>Ken</a:t>
            </a:r>
            <a:endParaRPr/>
          </a:p>
        </p:txBody>
      </p:sp>
      <p:sp>
        <p:nvSpPr>
          <p:cNvPr id="261" name="Google Shape;26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1e1626a58cf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g1e1626a58cf_0_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Ken</a:t>
            </a:r>
            <a:endParaRPr/>
          </a:p>
        </p:txBody>
      </p:sp>
      <p:sp>
        <p:nvSpPr>
          <p:cNvPr id="282" name="Google Shape;282;g1e1626a58cf_0_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Clr>
                <a:schemeClr val="dk1"/>
              </a:buClr>
              <a:buSzPts val="1400"/>
              <a:buFont typeface="Arial"/>
              <a:buNone/>
            </a:pPr>
            <a:r>
              <a:rPr lang="en-US"/>
              <a:t>Ken</a:t>
            </a:r>
            <a:endParaRPr/>
          </a:p>
        </p:txBody>
      </p:sp>
      <p:sp>
        <p:nvSpPr>
          <p:cNvPr id="288" name="Google Shape;28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Clr>
                <a:schemeClr val="dk1"/>
              </a:buClr>
              <a:buSzPts val="1400"/>
              <a:buFont typeface="Arial"/>
              <a:buNone/>
            </a:pPr>
            <a:r>
              <a:rPr lang="en-US"/>
              <a:t>Ken</a:t>
            </a:r>
            <a:endParaRPr/>
          </a:p>
        </p:txBody>
      </p:sp>
      <p:sp>
        <p:nvSpPr>
          <p:cNvPr id="295" name="Google Shape;29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1d9b0211098_0_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g1d9b0211098_0_5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US" sz="1100" i="1">
                <a:latin typeface="Arial"/>
                <a:ea typeface="Arial"/>
                <a:cs typeface="Arial"/>
                <a:sym typeface="Arial"/>
              </a:rPr>
              <a:t>Karyne</a:t>
            </a:r>
            <a:endParaRPr i="1"/>
          </a:p>
        </p:txBody>
      </p:sp>
      <p:sp>
        <p:nvSpPr>
          <p:cNvPr id="303" name="Google Shape;303;g1d9b0211098_0_5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US" sz="1100" i="1">
                <a:latin typeface="Arial"/>
                <a:ea typeface="Arial"/>
                <a:cs typeface="Arial"/>
                <a:sym typeface="Arial"/>
              </a:rPr>
              <a:t>Karyne</a:t>
            </a:r>
            <a:endParaRPr i="1"/>
          </a:p>
        </p:txBody>
      </p:sp>
      <p:sp>
        <p:nvSpPr>
          <p:cNvPr id="314" name="Google Shape;314;p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US" sz="1100" i="1">
                <a:latin typeface="Arial"/>
                <a:ea typeface="Arial"/>
                <a:cs typeface="Arial"/>
                <a:sym typeface="Arial"/>
              </a:rPr>
              <a:t>Karyne</a:t>
            </a:r>
            <a:endParaRPr i="1"/>
          </a:p>
        </p:txBody>
      </p:sp>
      <p:sp>
        <p:nvSpPr>
          <p:cNvPr id="325" name="Google Shape;325;p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1e7c840af76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g1e7c840af76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Karyne</a:t>
            </a:r>
            <a:endParaRPr/>
          </a:p>
        </p:txBody>
      </p:sp>
      <p:sp>
        <p:nvSpPr>
          <p:cNvPr id="336" name="Google Shape;336;g1e7c840af76_0_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4fc495f4cb_0_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g14fc495f4cb_0_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i="1"/>
              <a:t>Ken</a:t>
            </a:r>
            <a:endParaRPr i="1"/>
          </a:p>
        </p:txBody>
      </p:sp>
      <p:sp>
        <p:nvSpPr>
          <p:cNvPr id="176" name="Google Shape;176;g14fc495f4cb_0_9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27421ea379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3" name="Google Shape;343;g27421ea3792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4" name="Google Shape;344;g27421ea3792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1e4bf5b2f0f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g1e4bf5b2f0f_0_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Karyne</a:t>
            </a:r>
            <a:endParaRPr/>
          </a:p>
          <a:p>
            <a:pPr marL="457200" lvl="0" indent="0" algn="l" rtl="0">
              <a:lnSpc>
                <a:spcPct val="115000"/>
              </a:lnSpc>
              <a:spcBef>
                <a:spcPts val="0"/>
              </a:spcBef>
              <a:spcAft>
                <a:spcPts val="0"/>
              </a:spcAft>
              <a:buClr>
                <a:schemeClr val="dk1"/>
              </a:buClr>
              <a:buSzPts val="1100"/>
              <a:buFont typeface="Arial"/>
              <a:buNone/>
            </a:pPr>
            <a:r>
              <a:rPr lang="en-US"/>
              <a:t>Recently Published Media – Link to all media:</a:t>
            </a:r>
            <a:r>
              <a:rPr lang="en-US">
                <a:solidFill>
                  <a:schemeClr val="hlink"/>
                </a:solidFill>
                <a:uFill>
                  <a:noFill/>
                </a:uFill>
                <a:hlinkClick r:id="rId3"/>
              </a:rPr>
              <a:t> </a:t>
            </a:r>
            <a:r>
              <a:rPr lang="en-US" sz="1800" u="sng">
                <a:solidFill>
                  <a:schemeClr val="hlink"/>
                </a:solidFill>
                <a:latin typeface="Arial"/>
                <a:ea typeface="Arial"/>
                <a:cs typeface="Arial"/>
                <a:sym typeface="Arial"/>
                <a:hlinkClick r:id="rId3"/>
              </a:rPr>
              <a:t>https://results.org/wp-content/uploads/RESULTS-Global-Poverty-Media-Packet-current-2023.pdf</a:t>
            </a:r>
            <a:r>
              <a:rPr lang="en-US" sz="1800">
                <a:latin typeface="Arial"/>
                <a:ea typeface="Arial"/>
                <a:cs typeface="Arial"/>
                <a:sym typeface="Arial"/>
              </a:rPr>
              <a:t>  </a:t>
            </a:r>
            <a:r>
              <a:rPr lang="en-US"/>
              <a:t> </a:t>
            </a:r>
            <a:endParaRPr/>
          </a:p>
          <a:p>
            <a:pPr marL="0" marR="952500" lvl="0" indent="0" algn="l" rtl="0">
              <a:lnSpc>
                <a:spcPct val="110000"/>
              </a:lnSpc>
              <a:spcBef>
                <a:spcPts val="0"/>
              </a:spcBef>
              <a:spcAft>
                <a:spcPts val="0"/>
              </a:spcAft>
              <a:buSzPts val="1100"/>
              <a:buNone/>
            </a:pPr>
            <a:r>
              <a:rPr lang="en-US" sz="1100">
                <a:highlight>
                  <a:srgbClr val="FFFFFF"/>
                </a:highlight>
              </a:rPr>
              <a:t>Letter: Millions missing out on education - </a:t>
            </a:r>
            <a:r>
              <a:rPr lang="en-US" sz="1100" u="sng">
                <a:solidFill>
                  <a:schemeClr val="hlink"/>
                </a:solidFill>
                <a:highlight>
                  <a:srgbClr val="FFFFFF"/>
                </a:highlight>
                <a:hlinkClick r:id="rId4"/>
              </a:rPr>
              <a:t>https://www.havasunews.com/opinion/letter-millions-missing-out-on-education/article_06cbad1e-58ce-11ee-b5d4-9b1beaaccde2.html</a:t>
            </a:r>
            <a:r>
              <a:rPr lang="en-US" sz="1100">
                <a:highlight>
                  <a:srgbClr val="FFFFFF"/>
                </a:highlight>
              </a:rPr>
              <a:t> </a:t>
            </a:r>
            <a:endParaRPr sz="1100">
              <a:highlight>
                <a:srgbClr val="FFFFFF"/>
              </a:highlight>
            </a:endParaRPr>
          </a:p>
          <a:p>
            <a:pPr marL="0" marR="952500" lvl="0" indent="0" algn="l" rtl="0">
              <a:lnSpc>
                <a:spcPct val="110000"/>
              </a:lnSpc>
              <a:spcBef>
                <a:spcPts val="0"/>
              </a:spcBef>
              <a:spcAft>
                <a:spcPts val="0"/>
              </a:spcAft>
              <a:buSzPts val="1100"/>
              <a:buNone/>
            </a:pPr>
            <a:endParaRPr sz="1100">
              <a:highlight>
                <a:srgbClr val="FFFFFF"/>
              </a:highlight>
            </a:endParaRPr>
          </a:p>
          <a:p>
            <a:pPr marL="0" lvl="0" indent="0" algn="l" rtl="0">
              <a:lnSpc>
                <a:spcPct val="111000"/>
              </a:lnSpc>
              <a:spcBef>
                <a:spcPts val="0"/>
              </a:spcBef>
              <a:spcAft>
                <a:spcPts val="0"/>
              </a:spcAft>
              <a:buSzPts val="1100"/>
              <a:buNone/>
            </a:pPr>
            <a:r>
              <a:rPr lang="en-US" sz="1100">
                <a:solidFill>
                  <a:srgbClr val="2A2A2A"/>
                </a:solidFill>
                <a:highlight>
                  <a:srgbClr val="FFFFFF"/>
                </a:highlight>
              </a:rPr>
              <a:t>Global education crisis is a problem America can help fix - </a:t>
            </a:r>
            <a:r>
              <a:rPr lang="en-US" sz="1100" u="sng">
                <a:solidFill>
                  <a:schemeClr val="hlink"/>
                </a:solidFill>
                <a:highlight>
                  <a:srgbClr val="FFFFFF"/>
                </a:highlight>
                <a:hlinkClick r:id="rId5"/>
              </a:rPr>
              <a:t>https://chicago.suntimes.com/2023/9/20/23880500/global-education-unesco-children-no-cash-bail-joe-biden-donald-trump-age-letters</a:t>
            </a:r>
            <a:r>
              <a:rPr lang="en-US" sz="1100">
                <a:solidFill>
                  <a:srgbClr val="2A2A2A"/>
                </a:solidFill>
                <a:highlight>
                  <a:srgbClr val="FFFFFF"/>
                </a:highlight>
              </a:rPr>
              <a:t> </a:t>
            </a:r>
            <a:endParaRPr sz="1100">
              <a:solidFill>
                <a:srgbClr val="2A2A2A"/>
              </a:solidFill>
              <a:highlight>
                <a:srgbClr val="FFFFFF"/>
              </a:highlight>
            </a:endParaRPr>
          </a:p>
          <a:p>
            <a:pPr marL="0" lvl="0" indent="0" algn="l" rtl="0">
              <a:lnSpc>
                <a:spcPct val="111000"/>
              </a:lnSpc>
              <a:spcBef>
                <a:spcPts val="0"/>
              </a:spcBef>
              <a:spcAft>
                <a:spcPts val="0"/>
              </a:spcAft>
              <a:buSzPts val="1100"/>
              <a:buNone/>
            </a:pPr>
            <a:endParaRPr sz="1100">
              <a:solidFill>
                <a:srgbClr val="2A2A2A"/>
              </a:solidFill>
              <a:highlight>
                <a:srgbClr val="FFFFFF"/>
              </a:highlight>
            </a:endParaRPr>
          </a:p>
          <a:p>
            <a:pPr marL="0" lvl="0" indent="0" algn="l" rtl="0">
              <a:lnSpc>
                <a:spcPct val="110000"/>
              </a:lnSpc>
              <a:spcBef>
                <a:spcPts val="0"/>
              </a:spcBef>
              <a:spcAft>
                <a:spcPts val="0"/>
              </a:spcAft>
              <a:buSzPts val="1100"/>
              <a:buNone/>
            </a:pPr>
            <a:r>
              <a:rPr lang="en-US" sz="1100">
                <a:solidFill>
                  <a:srgbClr val="222222"/>
                </a:solidFill>
                <a:highlight>
                  <a:srgbClr val="FFFFFF"/>
                </a:highlight>
              </a:rPr>
              <a:t>Letter: US must continue to support global education - </a:t>
            </a:r>
            <a:r>
              <a:rPr lang="en-US" sz="1100" u="sng">
                <a:solidFill>
                  <a:schemeClr val="hlink"/>
                </a:solidFill>
                <a:highlight>
                  <a:srgbClr val="FFFFFF"/>
                </a:highlight>
                <a:hlinkClick r:id="rId6"/>
              </a:rPr>
              <a:t>https://www.berkshireeagle.com/opinion/letters_to_editor/letter-us-must-continue-to-support-global-education/article_8a7b0bb8-272e-11ee-9171-0ba765f82ca8.html</a:t>
            </a:r>
            <a:r>
              <a:rPr lang="en-US" sz="1100">
                <a:solidFill>
                  <a:srgbClr val="222222"/>
                </a:solidFill>
                <a:highlight>
                  <a:srgbClr val="FFFFFF"/>
                </a:highlight>
              </a:rPr>
              <a:t> </a:t>
            </a:r>
            <a:endParaRPr sz="1100">
              <a:solidFill>
                <a:srgbClr val="222222"/>
              </a:solidFill>
              <a:highlight>
                <a:srgbClr val="FFFFFF"/>
              </a:highlight>
            </a:endParaRPr>
          </a:p>
          <a:p>
            <a:pPr marL="0" lvl="0" indent="0" algn="l" rtl="0">
              <a:lnSpc>
                <a:spcPct val="111000"/>
              </a:lnSpc>
              <a:spcBef>
                <a:spcPts val="0"/>
              </a:spcBef>
              <a:spcAft>
                <a:spcPts val="0"/>
              </a:spcAft>
              <a:buSzPts val="1100"/>
              <a:buNone/>
            </a:pPr>
            <a:endParaRPr sz="1100">
              <a:solidFill>
                <a:srgbClr val="2A2A2A"/>
              </a:solidFill>
              <a:highlight>
                <a:srgbClr val="FFFFFF"/>
              </a:highlight>
            </a:endParaRPr>
          </a:p>
          <a:p>
            <a:pPr marL="292100" marR="292100" lvl="0" indent="0" algn="l" rtl="0">
              <a:lnSpc>
                <a:spcPct val="115000"/>
              </a:lnSpc>
              <a:spcBef>
                <a:spcPts val="0"/>
              </a:spcBef>
              <a:spcAft>
                <a:spcPts val="0"/>
              </a:spcAft>
              <a:buSzPts val="1100"/>
              <a:buNone/>
            </a:pPr>
            <a:r>
              <a:rPr lang="en-US" sz="1100" b="1">
                <a:solidFill>
                  <a:srgbClr val="2A2A2A"/>
                </a:solidFill>
                <a:highlight>
                  <a:srgbClr val="FFFFFF"/>
                </a:highlight>
              </a:rPr>
              <a:t>US must lead on global ed - </a:t>
            </a:r>
            <a:r>
              <a:rPr lang="en-US" sz="1100" b="1" u="sng">
                <a:solidFill>
                  <a:schemeClr val="hlink"/>
                </a:solidFill>
                <a:highlight>
                  <a:srgbClr val="FFFFFF"/>
                </a:highlight>
                <a:hlinkClick r:id="rId7"/>
              </a:rPr>
              <a:t>https://www.masslive.com/opinion/2023/09/springfield-renters-deserve-say-on-housing-problems-letters-to-the-republican.html</a:t>
            </a:r>
            <a:r>
              <a:rPr lang="en-US" sz="1100" b="1">
                <a:solidFill>
                  <a:srgbClr val="2A2A2A"/>
                </a:solidFill>
                <a:highlight>
                  <a:srgbClr val="FFFFFF"/>
                </a:highlight>
              </a:rPr>
              <a:t> </a:t>
            </a:r>
            <a:endParaRPr sz="1100" b="1">
              <a:solidFill>
                <a:srgbClr val="2A2A2A"/>
              </a:solidFill>
              <a:highlight>
                <a:srgbClr val="FFFFFF"/>
              </a:highlight>
            </a:endParaRPr>
          </a:p>
          <a:p>
            <a:pPr marL="292100" marR="292100" lvl="0" indent="0" algn="l" rtl="0">
              <a:lnSpc>
                <a:spcPct val="115000"/>
              </a:lnSpc>
              <a:spcBef>
                <a:spcPts val="1200"/>
              </a:spcBef>
              <a:spcAft>
                <a:spcPts val="0"/>
              </a:spcAft>
              <a:buSzPts val="1100"/>
              <a:buNone/>
            </a:pPr>
            <a:endParaRPr sz="1100" b="1">
              <a:solidFill>
                <a:srgbClr val="2A2A2A"/>
              </a:solidFill>
              <a:highlight>
                <a:srgbClr val="FFFFFF"/>
              </a:highlight>
            </a:endParaRPr>
          </a:p>
          <a:p>
            <a:pPr marL="292100" marR="292100" lvl="0" indent="0" algn="l" rtl="0">
              <a:lnSpc>
                <a:spcPct val="115000"/>
              </a:lnSpc>
              <a:spcBef>
                <a:spcPts val="1200"/>
              </a:spcBef>
              <a:spcAft>
                <a:spcPts val="0"/>
              </a:spcAft>
              <a:buSzPts val="1100"/>
              <a:buNone/>
            </a:pPr>
            <a:r>
              <a:rPr lang="en-US" sz="1100" b="1">
                <a:solidFill>
                  <a:srgbClr val="2A2A2A"/>
                </a:solidFill>
                <a:highlight>
                  <a:srgbClr val="FFFFFF"/>
                </a:highlight>
              </a:rPr>
              <a:t>times west virginian - </a:t>
            </a:r>
            <a:r>
              <a:rPr lang="en-US" sz="1100" b="1" u="sng">
                <a:solidFill>
                  <a:schemeClr val="hlink"/>
                </a:solidFill>
                <a:highlight>
                  <a:srgbClr val="FFFFFF"/>
                </a:highlight>
                <a:hlinkClick r:id="rId8"/>
              </a:rPr>
              <a:t>https://www.timeswv.com/opinion/readers_write/children-need-congress-to-pass-the-read-reauthorization-act/article_8d198400-5ca6-11ee-a8ba-974b805319e1.html</a:t>
            </a:r>
            <a:r>
              <a:rPr lang="en-US" sz="1100" b="1">
                <a:solidFill>
                  <a:srgbClr val="2A2A2A"/>
                </a:solidFill>
                <a:highlight>
                  <a:srgbClr val="FFFFFF"/>
                </a:highlight>
              </a:rPr>
              <a:t> </a:t>
            </a:r>
            <a:endParaRPr sz="1100" b="1">
              <a:solidFill>
                <a:srgbClr val="2A2A2A"/>
              </a:solidFill>
              <a:highlight>
                <a:srgbClr val="FFFFFF"/>
              </a:highlight>
            </a:endParaRPr>
          </a:p>
          <a:p>
            <a:pPr marL="0" marR="952500" lvl="0" indent="0" algn="l" rtl="0">
              <a:lnSpc>
                <a:spcPct val="110000"/>
              </a:lnSpc>
              <a:spcBef>
                <a:spcPts val="1200"/>
              </a:spcBef>
              <a:spcAft>
                <a:spcPts val="0"/>
              </a:spcAft>
              <a:buClr>
                <a:schemeClr val="dk1"/>
              </a:buClr>
              <a:buSzPts val="1100"/>
              <a:buFont typeface="Arial"/>
              <a:buNone/>
            </a:pPr>
            <a:endParaRPr sz="1100">
              <a:highlight>
                <a:srgbClr val="FFFFFF"/>
              </a:highlight>
            </a:endParaRPr>
          </a:p>
          <a:p>
            <a:pPr marL="1371600" lvl="0" indent="0" algn="l" rtl="0">
              <a:lnSpc>
                <a:spcPct val="115000"/>
              </a:lnSpc>
              <a:spcBef>
                <a:spcPts val="0"/>
              </a:spcBef>
              <a:spcAft>
                <a:spcPts val="0"/>
              </a:spcAft>
              <a:buSzPts val="1400"/>
              <a:buNone/>
            </a:pPr>
            <a:endParaRPr/>
          </a:p>
        </p:txBody>
      </p:sp>
      <p:sp>
        <p:nvSpPr>
          <p:cNvPr id="350" name="Google Shape;350;g1e4bf5b2f0f_0_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1dd4f1b5906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5" name="Google Shape;365;g1dd4f1b5906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br>
              <a:rPr lang="en-US">
                <a:highlight>
                  <a:srgbClr val="FFF2CC"/>
                </a:highlight>
              </a:rPr>
            </a:br>
            <a:endParaRPr>
              <a:highlight>
                <a:srgbClr val="FFFFFF"/>
              </a:highlight>
            </a:endParaRPr>
          </a:p>
        </p:txBody>
      </p:sp>
      <p:sp>
        <p:nvSpPr>
          <p:cNvPr id="366" name="Google Shape;366;g1dd4f1b5906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1e95381332e_0_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2" name="Google Shape;372;g1e95381332e_0_8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Karyne</a:t>
            </a:r>
            <a:endParaRPr/>
          </a:p>
          <a:p>
            <a:pPr marL="0" lvl="0" indent="0" algn="l" rtl="0">
              <a:lnSpc>
                <a:spcPct val="115000"/>
              </a:lnSpc>
              <a:spcBef>
                <a:spcPts val="0"/>
              </a:spcBef>
              <a:spcAft>
                <a:spcPts val="0"/>
              </a:spcAft>
              <a:buSzPts val="1400"/>
              <a:buNone/>
            </a:pPr>
            <a:endParaRPr/>
          </a:p>
          <a:p>
            <a:pPr marL="0" lvl="0" indent="0" algn="l" rtl="0">
              <a:lnSpc>
                <a:spcPct val="115000"/>
              </a:lnSpc>
              <a:spcBef>
                <a:spcPts val="0"/>
              </a:spcBef>
              <a:spcAft>
                <a:spcPts val="0"/>
              </a:spcAft>
              <a:buSzPts val="1400"/>
              <a:buNone/>
            </a:pPr>
            <a:r>
              <a:rPr lang="en-US"/>
              <a:t>UNESCO - Progress on girls’ access to education - </a:t>
            </a:r>
            <a:r>
              <a:rPr lang="en-US" u="sng">
                <a:solidFill>
                  <a:schemeClr val="hlink"/>
                </a:solidFill>
                <a:hlinkClick r:id="rId3"/>
              </a:rPr>
              <a:t>https://www.unesco.org/en/articles/progress-girls-access-education-what-new-unesco-data-reveals</a:t>
            </a:r>
            <a:endParaRPr/>
          </a:p>
          <a:p>
            <a:pPr marL="0" lvl="0" indent="0" algn="l" rtl="0">
              <a:lnSpc>
                <a:spcPct val="115000"/>
              </a:lnSpc>
              <a:spcBef>
                <a:spcPts val="0"/>
              </a:spcBef>
              <a:spcAft>
                <a:spcPts val="0"/>
              </a:spcAft>
              <a:buSzPts val="1400"/>
              <a:buNone/>
            </a:pPr>
            <a:r>
              <a:rPr lang="en-US"/>
              <a:t>Dependence on Tech Caused ‘Staggering’ Education Inequality, U.N. Agency Says - </a:t>
            </a:r>
            <a:r>
              <a:rPr lang="en-US" u="sng">
                <a:solidFill>
                  <a:schemeClr val="hlink"/>
                </a:solidFill>
                <a:hlinkClick r:id="rId4"/>
              </a:rPr>
              <a:t>https://www.nytimes.com/2023/09/06/technology/unesco-report-remote-learning-inequity.html</a:t>
            </a:r>
            <a:r>
              <a:rPr lang="en-US"/>
              <a:t> </a:t>
            </a:r>
            <a:endParaRPr/>
          </a:p>
          <a:p>
            <a:pPr marL="0" lvl="0" indent="0" algn="l" rtl="0">
              <a:lnSpc>
                <a:spcPct val="115000"/>
              </a:lnSpc>
              <a:spcBef>
                <a:spcPts val="0"/>
              </a:spcBef>
              <a:spcAft>
                <a:spcPts val="0"/>
              </a:spcAft>
              <a:buSzPts val="1400"/>
              <a:buNone/>
            </a:pPr>
            <a:r>
              <a:rPr lang="en-US"/>
              <a:t>WVO Abandons Award-winning Global Edu Program - </a:t>
            </a:r>
            <a:r>
              <a:rPr lang="en-US" u="sng">
                <a:solidFill>
                  <a:schemeClr val="hlink"/>
                </a:solidFill>
                <a:hlinkClick r:id="rId5"/>
              </a:rPr>
              <a:t>https://www.insidehighered.com/opinion/views/2023/09/21/wvu-abandons-award-winning-global-education-opinion</a:t>
            </a:r>
            <a:r>
              <a:rPr lang="en-US"/>
              <a:t> </a:t>
            </a:r>
            <a:endParaRPr/>
          </a:p>
          <a:p>
            <a:pPr marL="0" lvl="0" indent="0" algn="l" rtl="0">
              <a:lnSpc>
                <a:spcPct val="115000"/>
              </a:lnSpc>
              <a:spcBef>
                <a:spcPts val="0"/>
              </a:spcBef>
              <a:spcAft>
                <a:spcPts val="0"/>
              </a:spcAft>
              <a:buSzPts val="1400"/>
              <a:buNone/>
            </a:pPr>
            <a:r>
              <a:rPr lang="en-US"/>
              <a:t>UNESCO Appropriate use of technology - </a:t>
            </a:r>
            <a:r>
              <a:rPr lang="en-US" u="sng">
                <a:solidFill>
                  <a:schemeClr val="hlink"/>
                </a:solidFill>
                <a:hlinkClick r:id="rId6"/>
              </a:rPr>
              <a:t>https://www.unesco.org/en/articles/unesco-issues-urgent-call-appropriate-use-technology-education</a:t>
            </a:r>
            <a:r>
              <a:rPr lang="en-US"/>
              <a:t> </a:t>
            </a:r>
            <a:endParaRPr/>
          </a:p>
          <a:p>
            <a:pPr marL="0" lvl="0" indent="0" algn="l" rtl="0">
              <a:lnSpc>
                <a:spcPct val="115000"/>
              </a:lnSpc>
              <a:spcBef>
                <a:spcPts val="0"/>
              </a:spcBef>
              <a:spcAft>
                <a:spcPts val="0"/>
              </a:spcAft>
              <a:buSzPts val="1400"/>
              <a:buNone/>
            </a:pPr>
            <a:r>
              <a:rPr lang="en-US"/>
              <a:t>Lost in a world of words, Boston Globe article - </a:t>
            </a:r>
            <a:r>
              <a:rPr lang="en-US" u="sng">
                <a:solidFill>
                  <a:schemeClr val="hlink"/>
                </a:solidFill>
                <a:hlinkClick r:id="rId7"/>
              </a:rPr>
              <a:t>https://apps.bostonglobe.com/metro/2023/10/literacy-education-strategies/</a:t>
            </a:r>
            <a:r>
              <a:rPr lang="en-US"/>
              <a:t> </a:t>
            </a:r>
            <a:endParaRPr/>
          </a:p>
        </p:txBody>
      </p:sp>
      <p:sp>
        <p:nvSpPr>
          <p:cNvPr id="373" name="Google Shape;373;g1e95381332e_0_8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1e95381332e_0_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8" name="Google Shape;388;g1e95381332e_0_6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br>
              <a:rPr lang="en-US">
                <a:highlight>
                  <a:srgbClr val="FFF2CC"/>
                </a:highlight>
              </a:rPr>
            </a:br>
            <a:endParaRPr>
              <a:highlight>
                <a:srgbClr val="FFFFFF"/>
              </a:highlight>
            </a:endParaRPr>
          </a:p>
        </p:txBody>
      </p:sp>
      <p:sp>
        <p:nvSpPr>
          <p:cNvPr id="389" name="Google Shape;389;g1e95381332e_0_6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1e95381332e_0_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6" name="Google Shape;396;g1e95381332e_0_7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br>
              <a:rPr lang="en-US">
                <a:highlight>
                  <a:srgbClr val="FFF2CC"/>
                </a:highlight>
              </a:rPr>
            </a:br>
            <a:endParaRPr>
              <a:highlight>
                <a:srgbClr val="FFFFFF"/>
              </a:highlight>
            </a:endParaRPr>
          </a:p>
        </p:txBody>
      </p:sp>
      <p:sp>
        <p:nvSpPr>
          <p:cNvPr id="397" name="Google Shape;397;g1e95381332e_0_7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None/>
            </a:pPr>
            <a:r>
              <a:rPr lang="en-US"/>
              <a:t>Ken</a:t>
            </a:r>
            <a:endParaRPr/>
          </a:p>
          <a:p>
            <a:pPr marL="0" lvl="0" indent="0" algn="l" rtl="0">
              <a:lnSpc>
                <a:spcPct val="115000"/>
              </a:lnSpc>
              <a:spcBef>
                <a:spcPts val="0"/>
              </a:spcBef>
              <a:spcAft>
                <a:spcPts val="0"/>
              </a:spcAft>
              <a:buClr>
                <a:schemeClr val="dk1"/>
              </a:buClr>
              <a:buSzPts val="1100"/>
              <a:buNone/>
            </a:pPr>
            <a:r>
              <a:rPr lang="en-US">
                <a:solidFill>
                  <a:srgbClr val="073763"/>
                </a:solidFill>
                <a:latin typeface="Arial"/>
                <a:ea typeface="Arial"/>
                <a:cs typeface="Arial"/>
                <a:sym typeface="Arial"/>
              </a:rPr>
              <a:t>Join us for the upcoming </a:t>
            </a:r>
            <a:r>
              <a:rPr lang="en-US" b="1" i="1">
                <a:solidFill>
                  <a:srgbClr val="073763"/>
                </a:solidFill>
                <a:latin typeface="Arial"/>
                <a:ea typeface="Arial"/>
                <a:cs typeface="Arial"/>
                <a:sym typeface="Arial"/>
              </a:rPr>
              <a:t>Together Women Rise Advocacy Chapter Orientation</a:t>
            </a:r>
            <a:r>
              <a:rPr lang="en-US">
                <a:solidFill>
                  <a:srgbClr val="073763"/>
                </a:solidFill>
                <a:latin typeface="Arial"/>
                <a:ea typeface="Arial"/>
                <a:cs typeface="Arial"/>
                <a:sym typeface="Arial"/>
              </a:rPr>
              <a:t> on Wednesday, January 17 at 8:30 PM ET to learn more: </a:t>
            </a:r>
            <a:r>
              <a:rPr lang="en-US" b="1" u="sng">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https://tinyurl.com/2024RiseAdvocacyOrientation</a:t>
            </a:r>
            <a:r>
              <a:rPr lang="en-US" b="1">
                <a:solidFill>
                  <a:srgbClr val="073763"/>
                </a:solidFill>
                <a:latin typeface="Arial"/>
                <a:ea typeface="Arial"/>
                <a:cs typeface="Arial"/>
                <a:sym typeface="Arial"/>
              </a:rPr>
              <a:t>  </a:t>
            </a:r>
            <a:endParaRPr b="1">
              <a:solidFill>
                <a:srgbClr val="073763"/>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None/>
            </a:pPr>
            <a:endParaRPr b="1">
              <a:solidFill>
                <a:srgbClr val="073763"/>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None/>
            </a:pPr>
            <a:r>
              <a:rPr lang="en-US" u="sng">
                <a:solidFill>
                  <a:srgbClr val="45AFD0"/>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Sign up</a:t>
            </a:r>
            <a:r>
              <a:rPr lang="en-US">
                <a:latin typeface="Open Sans"/>
                <a:ea typeface="Open Sans"/>
                <a:cs typeface="Open Sans"/>
                <a:sym typeface="Open Sans"/>
              </a:rPr>
              <a:t> for the Advocacy Chapter </a:t>
            </a:r>
            <a:endParaRPr/>
          </a:p>
        </p:txBody>
      </p:sp>
      <p:sp>
        <p:nvSpPr>
          <p:cNvPr id="406" name="Google Shape;40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14fc29c2861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3" name="Google Shape;413;g14fc29c286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4fc495f4cb_0_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g14fc495f4cb_0_9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i="1"/>
              <a:t>Ken</a:t>
            </a:r>
            <a:endParaRPr i="1"/>
          </a:p>
        </p:txBody>
      </p:sp>
      <p:sp>
        <p:nvSpPr>
          <p:cNvPr id="184" name="Google Shape;184;g14fc495f4cb_0_9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dd29ec108d_0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g1dd29ec108d_0_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i="1"/>
              <a:t>Ken</a:t>
            </a:r>
            <a:endParaRPr i="1"/>
          </a:p>
        </p:txBody>
      </p:sp>
      <p:sp>
        <p:nvSpPr>
          <p:cNvPr id="192" name="Google Shape;192;g1dd29ec108d_0_9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1e1626a58cf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g1e1626a58cf_0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400"/>
              <a:buFont typeface="Arial"/>
              <a:buNone/>
            </a:pPr>
            <a:r>
              <a:rPr lang="en-US" i="1"/>
              <a:t>Margaret</a:t>
            </a:r>
            <a:endParaRPr/>
          </a:p>
        </p:txBody>
      </p:sp>
      <p:sp>
        <p:nvSpPr>
          <p:cNvPr id="200" name="Google Shape;200;g1e1626a58cf_0_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26dc0be339d_1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g26dc0be339d_1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SzPts val="1400"/>
              <a:buNone/>
            </a:pPr>
            <a:r>
              <a:rPr lang="en-US" b="1"/>
              <a:t>Margaret</a:t>
            </a:r>
            <a:br>
              <a:rPr lang="en-US"/>
            </a:br>
            <a:endParaRPr b="1"/>
          </a:p>
        </p:txBody>
      </p:sp>
      <p:sp>
        <p:nvSpPr>
          <p:cNvPr id="210" name="Google Shape;210;g26dc0be339d_1_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26dc0be339d_1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g26dc0be339d_1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1200"/>
              </a:spcAft>
              <a:buSzPts val="1400"/>
              <a:buNone/>
            </a:pPr>
            <a:endParaRPr/>
          </a:p>
        </p:txBody>
      </p:sp>
      <p:sp>
        <p:nvSpPr>
          <p:cNvPr id="220" name="Google Shape;220;g26dc0be339d_1_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a:p>
        </p:txBody>
      </p:sp>
      <p:sp>
        <p:nvSpPr>
          <p:cNvPr id="230" name="Google Shape;23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Ken</a:t>
            </a:r>
            <a:endParaRPr/>
          </a:p>
        </p:txBody>
      </p:sp>
      <p:sp>
        <p:nvSpPr>
          <p:cNvPr id="240" name="Google Shape;24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30"/>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0"/>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 name="Google Shape;18;p3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Content Slide Teal + Image 1">
  <p:cSld name="Content Slide Teal + Image 2">
    <p:spTree>
      <p:nvGrpSpPr>
        <p:cNvPr id="1" name="Shape 59"/>
        <p:cNvGrpSpPr/>
        <p:nvPr/>
      </p:nvGrpSpPr>
      <p:grpSpPr>
        <a:xfrm>
          <a:off x="0" y="0"/>
          <a:ext cx="0" cy="0"/>
          <a:chOff x="0" y="0"/>
          <a:chExt cx="0" cy="0"/>
        </a:xfrm>
      </p:grpSpPr>
      <p:pic>
        <p:nvPicPr>
          <p:cNvPr id="60" name="Google Shape;60;g119407a4a4b_0_208" descr="Picture 11"/>
          <p:cNvPicPr preferRelativeResize="0"/>
          <p:nvPr/>
        </p:nvPicPr>
        <p:blipFill rotWithShape="1">
          <a:blip r:embed="rId2">
            <a:alphaModFix amt="10000"/>
          </a:blip>
          <a:srcRect/>
          <a:stretch/>
        </p:blipFill>
        <p:spPr>
          <a:xfrm>
            <a:off x="0" y="1298142"/>
            <a:ext cx="3851647" cy="3845358"/>
          </a:xfrm>
          <a:prstGeom prst="rect">
            <a:avLst/>
          </a:prstGeom>
          <a:noFill/>
          <a:ln>
            <a:noFill/>
          </a:ln>
        </p:spPr>
      </p:pic>
      <p:sp>
        <p:nvSpPr>
          <p:cNvPr id="61" name="Google Shape;61;g119407a4a4b_0_208"/>
          <p:cNvSpPr txBox="1">
            <a:spLocks noGrp="1"/>
          </p:cNvSpPr>
          <p:nvPr>
            <p:ph type="title"/>
          </p:nvPr>
        </p:nvSpPr>
        <p:spPr>
          <a:xfrm>
            <a:off x="574157" y="273844"/>
            <a:ext cx="4840500" cy="571800"/>
          </a:xfrm>
          <a:prstGeom prst="rect">
            <a:avLst/>
          </a:prstGeom>
          <a:noFill/>
          <a:ln>
            <a:noFill/>
          </a:ln>
        </p:spPr>
        <p:txBody>
          <a:bodyPr spcFirstLastPara="1" wrap="square" lIns="34275" tIns="34275" rIns="34275" bIns="34275" anchor="t" anchorCtr="0">
            <a:normAutofit/>
          </a:bodyPr>
          <a:lstStyle>
            <a:lvl1pPr lvl="0" algn="l">
              <a:lnSpc>
                <a:spcPct val="100000"/>
              </a:lnSpc>
              <a:spcBef>
                <a:spcPts val="0"/>
              </a:spcBef>
              <a:spcAft>
                <a:spcPts val="0"/>
              </a:spcAft>
              <a:buClr>
                <a:schemeClr val="accent1"/>
              </a:buClr>
              <a:buSzPts val="2900"/>
              <a:buFont typeface="Arial"/>
              <a:buNone/>
              <a:defRPr>
                <a:solidFill>
                  <a:schemeClr val="accent1"/>
                </a:solidFill>
              </a:defRPr>
            </a:lvl1pPr>
            <a:lvl2pPr lvl="1" algn="l">
              <a:lnSpc>
                <a:spcPct val="100000"/>
              </a:lnSpc>
              <a:spcBef>
                <a:spcPts val="0"/>
              </a:spcBef>
              <a:spcAft>
                <a:spcPts val="0"/>
              </a:spcAft>
              <a:buClr>
                <a:srgbClr val="022077"/>
              </a:buClr>
              <a:buSzPts val="1400"/>
              <a:buNone/>
              <a:defRPr/>
            </a:lvl2pPr>
            <a:lvl3pPr lvl="2" algn="l">
              <a:lnSpc>
                <a:spcPct val="100000"/>
              </a:lnSpc>
              <a:spcBef>
                <a:spcPts val="0"/>
              </a:spcBef>
              <a:spcAft>
                <a:spcPts val="0"/>
              </a:spcAft>
              <a:buClr>
                <a:srgbClr val="022077"/>
              </a:buClr>
              <a:buSzPts val="1400"/>
              <a:buNone/>
              <a:defRPr/>
            </a:lvl3pPr>
            <a:lvl4pPr lvl="3" algn="l">
              <a:lnSpc>
                <a:spcPct val="100000"/>
              </a:lnSpc>
              <a:spcBef>
                <a:spcPts val="0"/>
              </a:spcBef>
              <a:spcAft>
                <a:spcPts val="0"/>
              </a:spcAft>
              <a:buClr>
                <a:srgbClr val="022077"/>
              </a:buClr>
              <a:buSzPts val="1400"/>
              <a:buNone/>
              <a:defRPr/>
            </a:lvl4pPr>
            <a:lvl5pPr lvl="4" algn="l">
              <a:lnSpc>
                <a:spcPct val="100000"/>
              </a:lnSpc>
              <a:spcBef>
                <a:spcPts val="0"/>
              </a:spcBef>
              <a:spcAft>
                <a:spcPts val="0"/>
              </a:spcAft>
              <a:buClr>
                <a:srgbClr val="022077"/>
              </a:buClr>
              <a:buSzPts val="1400"/>
              <a:buNone/>
              <a:defRPr/>
            </a:lvl5pPr>
            <a:lvl6pPr lvl="5" algn="l">
              <a:lnSpc>
                <a:spcPct val="100000"/>
              </a:lnSpc>
              <a:spcBef>
                <a:spcPts val="0"/>
              </a:spcBef>
              <a:spcAft>
                <a:spcPts val="0"/>
              </a:spcAft>
              <a:buClr>
                <a:srgbClr val="022077"/>
              </a:buClr>
              <a:buSzPts val="1400"/>
              <a:buNone/>
              <a:defRPr/>
            </a:lvl6pPr>
            <a:lvl7pPr lvl="6" algn="l">
              <a:lnSpc>
                <a:spcPct val="100000"/>
              </a:lnSpc>
              <a:spcBef>
                <a:spcPts val="0"/>
              </a:spcBef>
              <a:spcAft>
                <a:spcPts val="0"/>
              </a:spcAft>
              <a:buClr>
                <a:srgbClr val="022077"/>
              </a:buClr>
              <a:buSzPts val="1400"/>
              <a:buNone/>
              <a:defRPr/>
            </a:lvl7pPr>
            <a:lvl8pPr lvl="7" algn="l">
              <a:lnSpc>
                <a:spcPct val="100000"/>
              </a:lnSpc>
              <a:spcBef>
                <a:spcPts val="0"/>
              </a:spcBef>
              <a:spcAft>
                <a:spcPts val="0"/>
              </a:spcAft>
              <a:buClr>
                <a:srgbClr val="022077"/>
              </a:buClr>
              <a:buSzPts val="1400"/>
              <a:buNone/>
              <a:defRPr/>
            </a:lvl8pPr>
            <a:lvl9pPr lvl="8" algn="l">
              <a:lnSpc>
                <a:spcPct val="100000"/>
              </a:lnSpc>
              <a:spcBef>
                <a:spcPts val="0"/>
              </a:spcBef>
              <a:spcAft>
                <a:spcPts val="0"/>
              </a:spcAft>
              <a:buClr>
                <a:srgbClr val="022077"/>
              </a:buClr>
              <a:buSzPts val="1400"/>
              <a:buNone/>
              <a:defRPr/>
            </a:lvl9pPr>
          </a:lstStyle>
          <a:p>
            <a:endParaRPr/>
          </a:p>
        </p:txBody>
      </p:sp>
      <p:sp>
        <p:nvSpPr>
          <p:cNvPr id="62" name="Google Shape;62;g119407a4a4b_0_208"/>
          <p:cNvSpPr/>
          <p:nvPr/>
        </p:nvSpPr>
        <p:spPr>
          <a:xfrm>
            <a:off x="8629109" y="4748828"/>
            <a:ext cx="277200" cy="277200"/>
          </a:xfrm>
          <a:prstGeom prst="ellipse">
            <a:avLst/>
          </a:prstGeom>
          <a:solidFill>
            <a:schemeClr val="accent1"/>
          </a:solidFill>
          <a:ln>
            <a:noFill/>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63" name="Google Shape;63;g119407a4a4b_0_208"/>
          <p:cNvSpPr txBox="1">
            <a:spLocks noGrp="1"/>
          </p:cNvSpPr>
          <p:nvPr>
            <p:ph type="body" idx="1"/>
          </p:nvPr>
        </p:nvSpPr>
        <p:spPr>
          <a:xfrm>
            <a:off x="574158" y="1026550"/>
            <a:ext cx="3756000" cy="3559800"/>
          </a:xfrm>
          <a:prstGeom prst="rect">
            <a:avLst/>
          </a:prstGeom>
          <a:noFill/>
          <a:ln>
            <a:noFill/>
          </a:ln>
        </p:spPr>
        <p:txBody>
          <a:bodyPr spcFirstLastPara="1" wrap="square" lIns="34275" tIns="34275" rIns="34275" bIns="34275" anchor="t" anchorCtr="0">
            <a:normAutofit/>
          </a:bodyPr>
          <a:lstStyle>
            <a:lvl1pPr marL="457200" lvl="0" indent="-317500" algn="l">
              <a:lnSpc>
                <a:spcPct val="133333"/>
              </a:lnSpc>
              <a:spcBef>
                <a:spcPts val="800"/>
              </a:spcBef>
              <a:spcAft>
                <a:spcPts val="0"/>
              </a:spcAft>
              <a:buClr>
                <a:srgbClr val="022077"/>
              </a:buClr>
              <a:buSzPts val="1400"/>
              <a:buChar char="•"/>
              <a:defRPr/>
            </a:lvl1pPr>
            <a:lvl2pPr marL="914400" lvl="1" indent="-317500" algn="l">
              <a:lnSpc>
                <a:spcPct val="133333"/>
              </a:lnSpc>
              <a:spcBef>
                <a:spcPts val="800"/>
              </a:spcBef>
              <a:spcAft>
                <a:spcPts val="0"/>
              </a:spcAft>
              <a:buClr>
                <a:srgbClr val="022077"/>
              </a:buClr>
              <a:buSzPts val="1400"/>
              <a:buChar char="o"/>
              <a:defRPr/>
            </a:lvl2pPr>
            <a:lvl3pPr marL="1371600" lvl="2" indent="-317500" algn="l">
              <a:lnSpc>
                <a:spcPct val="133333"/>
              </a:lnSpc>
              <a:spcBef>
                <a:spcPts val="800"/>
              </a:spcBef>
              <a:spcAft>
                <a:spcPts val="0"/>
              </a:spcAft>
              <a:buClr>
                <a:srgbClr val="022077"/>
              </a:buClr>
              <a:buSzPts val="1400"/>
              <a:buChar char="▪"/>
              <a:defRPr/>
            </a:lvl3pPr>
            <a:lvl4pPr marL="1828800" lvl="3" indent="-317500" algn="l">
              <a:lnSpc>
                <a:spcPct val="133333"/>
              </a:lnSpc>
              <a:spcBef>
                <a:spcPts val="800"/>
              </a:spcBef>
              <a:spcAft>
                <a:spcPts val="0"/>
              </a:spcAft>
              <a:buClr>
                <a:srgbClr val="022077"/>
              </a:buClr>
              <a:buSzPts val="1400"/>
              <a:buChar char="•"/>
              <a:defRPr/>
            </a:lvl4pPr>
            <a:lvl5pPr marL="2286000" lvl="4" indent="-317500" algn="l">
              <a:lnSpc>
                <a:spcPct val="133333"/>
              </a:lnSpc>
              <a:spcBef>
                <a:spcPts val="800"/>
              </a:spcBef>
              <a:spcAft>
                <a:spcPts val="0"/>
              </a:spcAft>
              <a:buClr>
                <a:srgbClr val="022077"/>
              </a:buClr>
              <a:buSzPts val="1400"/>
              <a:buChar char="o"/>
              <a:defRPr/>
            </a:lvl5pPr>
            <a:lvl6pPr marL="2743200" lvl="5" indent="-317500" algn="l">
              <a:lnSpc>
                <a:spcPct val="133333"/>
              </a:lnSpc>
              <a:spcBef>
                <a:spcPts val="800"/>
              </a:spcBef>
              <a:spcAft>
                <a:spcPts val="0"/>
              </a:spcAft>
              <a:buClr>
                <a:srgbClr val="022077"/>
              </a:buClr>
              <a:buSzPts val="1400"/>
              <a:buChar char="•"/>
              <a:defRPr/>
            </a:lvl6pPr>
            <a:lvl7pPr marL="3200400" lvl="6" indent="-317500" algn="l">
              <a:lnSpc>
                <a:spcPct val="133333"/>
              </a:lnSpc>
              <a:spcBef>
                <a:spcPts val="800"/>
              </a:spcBef>
              <a:spcAft>
                <a:spcPts val="0"/>
              </a:spcAft>
              <a:buClr>
                <a:srgbClr val="022077"/>
              </a:buClr>
              <a:buSzPts val="1400"/>
              <a:buChar char="•"/>
              <a:defRPr/>
            </a:lvl7pPr>
            <a:lvl8pPr marL="3657600" lvl="7" indent="-317500" algn="l">
              <a:lnSpc>
                <a:spcPct val="133333"/>
              </a:lnSpc>
              <a:spcBef>
                <a:spcPts val="800"/>
              </a:spcBef>
              <a:spcAft>
                <a:spcPts val="0"/>
              </a:spcAft>
              <a:buClr>
                <a:srgbClr val="022077"/>
              </a:buClr>
              <a:buSzPts val="1400"/>
              <a:buChar char="•"/>
              <a:defRPr/>
            </a:lvl8pPr>
            <a:lvl9pPr marL="4114800" lvl="8" indent="-317500" algn="l">
              <a:lnSpc>
                <a:spcPct val="133333"/>
              </a:lnSpc>
              <a:spcBef>
                <a:spcPts val="800"/>
              </a:spcBef>
              <a:spcAft>
                <a:spcPts val="0"/>
              </a:spcAft>
              <a:buClr>
                <a:srgbClr val="022077"/>
              </a:buClr>
              <a:buSzPts val="1400"/>
              <a:buChar char="•"/>
              <a:defRPr/>
            </a:lvl9pPr>
          </a:lstStyle>
          <a:p>
            <a:endParaRPr/>
          </a:p>
        </p:txBody>
      </p:sp>
      <p:sp>
        <p:nvSpPr>
          <p:cNvPr id="64" name="Google Shape;64;g119407a4a4b_0_208"/>
          <p:cNvSpPr txBox="1">
            <a:spLocks noGrp="1"/>
          </p:cNvSpPr>
          <p:nvPr>
            <p:ph type="sldNum" idx="12"/>
          </p:nvPr>
        </p:nvSpPr>
        <p:spPr>
          <a:xfrm>
            <a:off x="8670678" y="4795445"/>
            <a:ext cx="194700" cy="192300"/>
          </a:xfrm>
          <a:prstGeom prst="rect">
            <a:avLst/>
          </a:prstGeom>
          <a:noFill/>
          <a:ln>
            <a:noFill/>
          </a:ln>
        </p:spPr>
        <p:txBody>
          <a:bodyPr spcFirstLastPara="1" wrap="square" lIns="34275" tIns="34275" rIns="34275" bIns="34275" anchor="ctr" anchorCtr="0">
            <a:spAutoFit/>
          </a:bodyPr>
          <a:lstStyle>
            <a:lvl1pPr marL="0" marR="0" lvl="0"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1pPr>
            <a:lvl2pPr marL="0" marR="0" lvl="1"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2pPr>
            <a:lvl3pPr marL="0" marR="0" lvl="2"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3pPr>
            <a:lvl4pPr marL="0" marR="0" lvl="3"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4pPr>
            <a:lvl5pPr marL="0" marR="0" lvl="4"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5pPr>
            <a:lvl6pPr marL="0" marR="0" lvl="5"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6pPr>
            <a:lvl7pPr marL="0" marR="0" lvl="6"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7pPr>
            <a:lvl8pPr marL="0" marR="0" lvl="7"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8pPr>
            <a:lvl9pPr marL="0" marR="0" lvl="8"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chemeClr val="lt1"/>
        </a:solidFill>
        <a:effectLst/>
      </p:bgPr>
    </p:bg>
    <p:spTree>
      <p:nvGrpSpPr>
        <p:cNvPr id="1" name="Shape 65"/>
        <p:cNvGrpSpPr/>
        <p:nvPr/>
      </p:nvGrpSpPr>
      <p:grpSpPr>
        <a:xfrm>
          <a:off x="0" y="0"/>
          <a:ext cx="0" cy="0"/>
          <a:chOff x="0" y="0"/>
          <a:chExt cx="0" cy="0"/>
        </a:xfrm>
      </p:grpSpPr>
      <p:sp>
        <p:nvSpPr>
          <p:cNvPr id="66" name="Google Shape;66;p33"/>
          <p:cNvSpPr txBox="1">
            <a:spLocks noGrp="1"/>
          </p:cNvSpPr>
          <p:nvPr>
            <p:ph type="title"/>
          </p:nvPr>
        </p:nvSpPr>
        <p:spPr>
          <a:xfrm>
            <a:off x="722313" y="3815954"/>
            <a:ext cx="7772400" cy="102155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3"/>
          <p:cNvSpPr txBox="1"/>
          <p:nvPr/>
        </p:nvSpPr>
        <p:spPr>
          <a:xfrm>
            <a:off x="722313" y="2794398"/>
            <a:ext cx="7772400" cy="1021556"/>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4000"/>
              <a:buFont typeface="Calibri"/>
              <a:buNone/>
            </a:pPr>
            <a:r>
              <a:rPr lang="en-US" sz="4000" b="1" i="0" u="none" strike="noStrike" cap="none">
                <a:solidFill>
                  <a:schemeClr val="dk1"/>
                </a:solidFill>
                <a:latin typeface="Calibri"/>
                <a:ea typeface="Calibri"/>
                <a:cs typeface="Calibri"/>
                <a:sym typeface="Calibri"/>
              </a:rPr>
              <a:t>CLICK TO EDIT MASTER TITLE STYLE</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8"/>
        <p:cNvGrpSpPr/>
        <p:nvPr/>
      </p:nvGrpSpPr>
      <p:grpSpPr>
        <a:xfrm>
          <a:off x="0" y="0"/>
          <a:ext cx="0" cy="0"/>
          <a:chOff x="0" y="0"/>
          <a:chExt cx="0" cy="0"/>
        </a:xfrm>
      </p:grpSpPr>
      <p:sp>
        <p:nvSpPr>
          <p:cNvPr id="69" name="Google Shape;69;p34"/>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4"/>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71" name="Google Shape;71;p34"/>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o"/>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o"/>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72" name="Google Shape;72;p34"/>
          <p:cNvSpPr txBox="1">
            <a:spLocks noGrp="1"/>
          </p:cNvSpPr>
          <p:nvPr>
            <p:ph type="body" idx="3"/>
          </p:nvPr>
        </p:nvSpPr>
        <p:spPr>
          <a:xfrm>
            <a:off x="4645026" y="1151335"/>
            <a:ext cx="4041775"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73" name="Google Shape;73;p34"/>
          <p:cNvSpPr txBox="1">
            <a:spLocks noGrp="1"/>
          </p:cNvSpPr>
          <p:nvPr>
            <p:ph type="body" idx="4"/>
          </p:nvPr>
        </p:nvSpPr>
        <p:spPr>
          <a:xfrm>
            <a:off x="4645026" y="1631156"/>
            <a:ext cx="4041775"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o"/>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o"/>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74" name="Google Shape;74;p3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3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76"/>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7"/>
        <p:cNvGrpSpPr/>
        <p:nvPr/>
      </p:nvGrpSpPr>
      <p:grpSpPr>
        <a:xfrm>
          <a:off x="0" y="0"/>
          <a:ext cx="0" cy="0"/>
          <a:chOff x="0" y="0"/>
          <a:chExt cx="0" cy="0"/>
        </a:xfrm>
      </p:grpSpPr>
      <p:sp>
        <p:nvSpPr>
          <p:cNvPr id="78" name="Google Shape;78;p38"/>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8"/>
          <p:cNvSpPr txBox="1">
            <a:spLocks noGrp="1"/>
          </p:cNvSpPr>
          <p:nvPr>
            <p:ph type="body" idx="1"/>
          </p:nvPr>
        </p:nvSpPr>
        <p:spPr>
          <a:xfrm>
            <a:off x="3575050" y="204788"/>
            <a:ext cx="4235450" cy="4389835"/>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o"/>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o"/>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80" name="Google Shape;80;p38"/>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81" name="Google Shape;81;p3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3"/>
        <p:cNvGrpSpPr/>
        <p:nvPr/>
      </p:nvGrpSpPr>
      <p:grpSpPr>
        <a:xfrm>
          <a:off x="0" y="0"/>
          <a:ext cx="0" cy="0"/>
          <a:chOff x="0" y="0"/>
          <a:chExt cx="0" cy="0"/>
        </a:xfrm>
      </p:grpSpPr>
      <p:sp>
        <p:nvSpPr>
          <p:cNvPr id="84" name="Google Shape;84;p39"/>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39"/>
          <p:cNvSpPr>
            <a:spLocks noGrp="1"/>
          </p:cNvSpPr>
          <p:nvPr>
            <p:ph type="pic" idx="2"/>
          </p:nvPr>
        </p:nvSpPr>
        <p:spPr>
          <a:xfrm>
            <a:off x="1792288" y="459581"/>
            <a:ext cx="5486400" cy="3086100"/>
          </a:xfrm>
          <a:prstGeom prst="rect">
            <a:avLst/>
          </a:prstGeom>
          <a:noFill/>
          <a:ln>
            <a:noFill/>
          </a:ln>
        </p:spPr>
      </p:sp>
      <p:sp>
        <p:nvSpPr>
          <p:cNvPr id="86" name="Google Shape;86;p39"/>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87" name="Google Shape;87;p3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3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9"/>
        <p:cNvGrpSpPr/>
        <p:nvPr/>
      </p:nvGrpSpPr>
      <p:grpSpPr>
        <a:xfrm>
          <a:off x="0" y="0"/>
          <a:ext cx="0" cy="0"/>
          <a:chOff x="0" y="0"/>
          <a:chExt cx="0" cy="0"/>
        </a:xfrm>
      </p:grpSpPr>
      <p:sp>
        <p:nvSpPr>
          <p:cNvPr id="90" name="Google Shape;90;p40"/>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40"/>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2" name="Google Shape;92;p4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4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4"/>
        <p:cNvGrpSpPr/>
        <p:nvPr/>
      </p:nvGrpSpPr>
      <p:grpSpPr>
        <a:xfrm>
          <a:off x="0" y="0"/>
          <a:ext cx="0" cy="0"/>
          <a:chOff x="0" y="0"/>
          <a:chExt cx="0" cy="0"/>
        </a:xfrm>
      </p:grpSpPr>
      <p:sp>
        <p:nvSpPr>
          <p:cNvPr id="95" name="Google Shape;95;p41"/>
          <p:cNvSpPr txBox="1">
            <a:spLocks noGrp="1"/>
          </p:cNvSpPr>
          <p:nvPr>
            <p:ph type="title"/>
          </p:nvPr>
        </p:nvSpPr>
        <p:spPr>
          <a:xfrm rot="5400000">
            <a:off x="5016557" y="1818822"/>
            <a:ext cx="4388644" cy="116295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41"/>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7" name="Google Shape;97;p4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4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9" name="Google Shape;99;p4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7"/>
        <p:cNvGrpSpPr/>
        <p:nvPr/>
      </p:nvGrpSpPr>
      <p:grpSpPr>
        <a:xfrm>
          <a:off x="0" y="0"/>
          <a:ext cx="0" cy="0"/>
          <a:chOff x="0" y="0"/>
          <a:chExt cx="0" cy="0"/>
        </a:xfrm>
      </p:grpSpPr>
      <p:sp>
        <p:nvSpPr>
          <p:cNvPr id="108" name="Google Shape;108;g1dd29ec108d_0_110"/>
          <p:cNvSpPr txBox="1">
            <a:spLocks noGrp="1"/>
          </p:cNvSpPr>
          <p:nvPr>
            <p:ph type="ctrTitle"/>
          </p:nvPr>
        </p:nvSpPr>
        <p:spPr>
          <a:xfrm>
            <a:off x="685800" y="1597820"/>
            <a:ext cx="7772400" cy="11025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g1dd29ec108d_0_110"/>
          <p:cNvSpPr txBox="1">
            <a:spLocks noGrp="1"/>
          </p:cNvSpPr>
          <p:nvPr>
            <p:ph type="subTitle" idx="1"/>
          </p:nvPr>
        </p:nvSpPr>
        <p:spPr>
          <a:xfrm>
            <a:off x="1371600" y="2914650"/>
            <a:ext cx="6400800" cy="1314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853"/>
              </a:spcBef>
              <a:spcAft>
                <a:spcPts val="0"/>
              </a:spcAft>
              <a:buClr>
                <a:srgbClr val="888888"/>
              </a:buClr>
              <a:buSzPts val="4267"/>
              <a:buNone/>
              <a:defRPr>
                <a:solidFill>
                  <a:srgbClr val="888888"/>
                </a:solidFill>
              </a:defRPr>
            </a:lvl1pPr>
            <a:lvl2pPr lvl="1" algn="ctr">
              <a:lnSpc>
                <a:spcPct val="100000"/>
              </a:lnSpc>
              <a:spcBef>
                <a:spcPts val="747"/>
              </a:spcBef>
              <a:spcAft>
                <a:spcPts val="0"/>
              </a:spcAft>
              <a:buClr>
                <a:srgbClr val="888888"/>
              </a:buClr>
              <a:buSzPts val="3733"/>
              <a:buNone/>
              <a:defRPr>
                <a:solidFill>
                  <a:srgbClr val="888888"/>
                </a:solidFill>
              </a:defRPr>
            </a:lvl2pPr>
            <a:lvl3pPr lvl="2" algn="ctr">
              <a:lnSpc>
                <a:spcPct val="100000"/>
              </a:lnSpc>
              <a:spcBef>
                <a:spcPts val="640"/>
              </a:spcBef>
              <a:spcAft>
                <a:spcPts val="0"/>
              </a:spcAft>
              <a:buClr>
                <a:srgbClr val="888888"/>
              </a:buClr>
              <a:buSzPts val="3200"/>
              <a:buNone/>
              <a:defRPr>
                <a:solidFill>
                  <a:srgbClr val="888888"/>
                </a:solidFill>
              </a:defRPr>
            </a:lvl3pPr>
            <a:lvl4pPr lvl="3" algn="ctr">
              <a:lnSpc>
                <a:spcPct val="100000"/>
              </a:lnSpc>
              <a:spcBef>
                <a:spcPts val="533"/>
              </a:spcBef>
              <a:spcAft>
                <a:spcPts val="0"/>
              </a:spcAft>
              <a:buClr>
                <a:srgbClr val="888888"/>
              </a:buClr>
              <a:buSzPts val="2667"/>
              <a:buNone/>
              <a:defRPr>
                <a:solidFill>
                  <a:srgbClr val="888888"/>
                </a:solidFill>
              </a:defRPr>
            </a:lvl4pPr>
            <a:lvl5pPr lvl="4" algn="ctr">
              <a:lnSpc>
                <a:spcPct val="100000"/>
              </a:lnSpc>
              <a:spcBef>
                <a:spcPts val="533"/>
              </a:spcBef>
              <a:spcAft>
                <a:spcPts val="0"/>
              </a:spcAft>
              <a:buClr>
                <a:srgbClr val="888888"/>
              </a:buClr>
              <a:buSzPts val="2667"/>
              <a:buNone/>
              <a:defRPr>
                <a:solidFill>
                  <a:srgbClr val="888888"/>
                </a:solidFill>
              </a:defRPr>
            </a:lvl5pPr>
            <a:lvl6pPr lvl="5" algn="ctr">
              <a:lnSpc>
                <a:spcPct val="100000"/>
              </a:lnSpc>
              <a:spcBef>
                <a:spcPts val="533"/>
              </a:spcBef>
              <a:spcAft>
                <a:spcPts val="0"/>
              </a:spcAft>
              <a:buClr>
                <a:srgbClr val="888888"/>
              </a:buClr>
              <a:buSzPts val="2667"/>
              <a:buNone/>
              <a:defRPr>
                <a:solidFill>
                  <a:srgbClr val="888888"/>
                </a:solidFill>
              </a:defRPr>
            </a:lvl6pPr>
            <a:lvl7pPr lvl="6" algn="ctr">
              <a:lnSpc>
                <a:spcPct val="100000"/>
              </a:lnSpc>
              <a:spcBef>
                <a:spcPts val="533"/>
              </a:spcBef>
              <a:spcAft>
                <a:spcPts val="0"/>
              </a:spcAft>
              <a:buClr>
                <a:srgbClr val="888888"/>
              </a:buClr>
              <a:buSzPts val="2667"/>
              <a:buNone/>
              <a:defRPr>
                <a:solidFill>
                  <a:srgbClr val="888888"/>
                </a:solidFill>
              </a:defRPr>
            </a:lvl7pPr>
            <a:lvl8pPr lvl="7" algn="ctr">
              <a:lnSpc>
                <a:spcPct val="100000"/>
              </a:lnSpc>
              <a:spcBef>
                <a:spcPts val="533"/>
              </a:spcBef>
              <a:spcAft>
                <a:spcPts val="0"/>
              </a:spcAft>
              <a:buClr>
                <a:srgbClr val="888888"/>
              </a:buClr>
              <a:buSzPts val="2667"/>
              <a:buNone/>
              <a:defRPr>
                <a:solidFill>
                  <a:srgbClr val="888888"/>
                </a:solidFill>
              </a:defRPr>
            </a:lvl8pPr>
            <a:lvl9pPr lvl="8" algn="ctr">
              <a:lnSpc>
                <a:spcPct val="100000"/>
              </a:lnSpc>
              <a:spcBef>
                <a:spcPts val="533"/>
              </a:spcBef>
              <a:spcAft>
                <a:spcPts val="0"/>
              </a:spcAft>
              <a:buClr>
                <a:srgbClr val="888888"/>
              </a:buClr>
              <a:buSzPts val="2667"/>
              <a:buNone/>
              <a:defRPr>
                <a:solidFill>
                  <a:srgbClr val="888888"/>
                </a:solidFill>
              </a:defRPr>
            </a:lvl9pPr>
          </a:lstStyle>
          <a:p>
            <a:endParaRPr/>
          </a:p>
        </p:txBody>
      </p:sp>
      <p:sp>
        <p:nvSpPr>
          <p:cNvPr id="110" name="Google Shape;110;g1dd29ec108d_0_110"/>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g1dd29ec108d_0_110"/>
          <p:cNvSpPr txBox="1">
            <a:spLocks noGrp="1"/>
          </p:cNvSpPr>
          <p:nvPr>
            <p:ph type="sldNum" idx="12"/>
          </p:nvPr>
        </p:nvSpPr>
        <p:spPr>
          <a:xfrm>
            <a:off x="0" y="0"/>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chemeClr val="lt1"/>
        </a:solidFill>
        <a:effectLst/>
      </p:bgPr>
    </p:bg>
    <p:spTree>
      <p:nvGrpSpPr>
        <p:cNvPr id="1" name="Shape 112"/>
        <p:cNvGrpSpPr/>
        <p:nvPr/>
      </p:nvGrpSpPr>
      <p:grpSpPr>
        <a:xfrm>
          <a:off x="0" y="0"/>
          <a:ext cx="0" cy="0"/>
          <a:chOff x="0" y="0"/>
          <a:chExt cx="0" cy="0"/>
        </a:xfrm>
      </p:grpSpPr>
      <p:sp>
        <p:nvSpPr>
          <p:cNvPr id="113" name="Google Shape;113;g1dd29ec108d_0_115"/>
          <p:cNvSpPr txBox="1">
            <a:spLocks noGrp="1"/>
          </p:cNvSpPr>
          <p:nvPr>
            <p:ph type="title"/>
          </p:nvPr>
        </p:nvSpPr>
        <p:spPr>
          <a:xfrm>
            <a:off x="722313" y="3815955"/>
            <a:ext cx="7772400" cy="10215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g1dd29ec108d_0_115"/>
          <p:cNvSpPr txBox="1"/>
          <p:nvPr/>
        </p:nvSpPr>
        <p:spPr>
          <a:xfrm>
            <a:off x="722313" y="2794399"/>
            <a:ext cx="7772400" cy="10215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4000"/>
              <a:buFont typeface="Calibri"/>
              <a:buNone/>
            </a:pPr>
            <a:r>
              <a:rPr lang="en-US" sz="4000" b="1" i="0" u="none" strike="noStrike" cap="none">
                <a:solidFill>
                  <a:schemeClr val="dk1"/>
                </a:solidFill>
                <a:latin typeface="Calibri"/>
                <a:ea typeface="Calibri"/>
                <a:cs typeface="Calibri"/>
                <a:sym typeface="Calibri"/>
              </a:rPr>
              <a:t>CLICK TO EDIT MASTER TITLE STYLE</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0"/>
        <p:cNvGrpSpPr/>
        <p:nvPr/>
      </p:nvGrpSpPr>
      <p:grpSpPr>
        <a:xfrm>
          <a:off x="0" y="0"/>
          <a:ext cx="0" cy="0"/>
          <a:chOff x="0" y="0"/>
          <a:chExt cx="0" cy="0"/>
        </a:xfrm>
      </p:grpSpPr>
      <p:sp>
        <p:nvSpPr>
          <p:cNvPr id="21" name="Google Shape;21;p31"/>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1"/>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3" name="Google Shape;23;p3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5"/>
        <p:cNvGrpSpPr/>
        <p:nvPr/>
      </p:nvGrpSpPr>
      <p:grpSpPr>
        <a:xfrm>
          <a:off x="0" y="0"/>
          <a:ext cx="0" cy="0"/>
          <a:chOff x="0" y="0"/>
          <a:chExt cx="0" cy="0"/>
        </a:xfrm>
      </p:grpSpPr>
      <p:sp>
        <p:nvSpPr>
          <p:cNvPr id="116" name="Google Shape;116;g1dd29ec108d_0_118"/>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g1dd29ec108d_0_118"/>
          <p:cNvSpPr txBox="1">
            <a:spLocks noGrp="1"/>
          </p:cNvSpPr>
          <p:nvPr>
            <p:ph type="body" idx="1"/>
          </p:nvPr>
        </p:nvSpPr>
        <p:spPr>
          <a:xfrm>
            <a:off x="457200" y="1200151"/>
            <a:ext cx="8229600" cy="33945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18" name="Google Shape;118;g1dd29ec108d_0_118"/>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g1dd29ec108d_0_118"/>
          <p:cNvSpPr txBox="1">
            <a:spLocks noGrp="1"/>
          </p:cNvSpPr>
          <p:nvPr>
            <p:ph type="sldNum" idx="12"/>
          </p:nvPr>
        </p:nvSpPr>
        <p:spPr>
          <a:xfrm>
            <a:off x="0" y="9834"/>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20"/>
        <p:cNvGrpSpPr/>
        <p:nvPr/>
      </p:nvGrpSpPr>
      <p:grpSpPr>
        <a:xfrm>
          <a:off x="0" y="0"/>
          <a:ext cx="0" cy="0"/>
          <a:chOff x="0" y="0"/>
          <a:chExt cx="0" cy="0"/>
        </a:xfrm>
      </p:grpSpPr>
      <p:sp>
        <p:nvSpPr>
          <p:cNvPr id="121" name="Google Shape;121;g1dd29ec108d_0_123"/>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g1dd29ec108d_0_123"/>
          <p:cNvSpPr txBox="1">
            <a:spLocks noGrp="1"/>
          </p:cNvSpPr>
          <p:nvPr>
            <p:ph type="body" idx="1"/>
          </p:nvPr>
        </p:nvSpPr>
        <p:spPr>
          <a:xfrm>
            <a:off x="457200" y="1200151"/>
            <a:ext cx="4038600" cy="3394500"/>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o"/>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o"/>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23" name="Google Shape;123;g1dd29ec108d_0_123"/>
          <p:cNvSpPr txBox="1">
            <a:spLocks noGrp="1"/>
          </p:cNvSpPr>
          <p:nvPr>
            <p:ph type="body" idx="2"/>
          </p:nvPr>
        </p:nvSpPr>
        <p:spPr>
          <a:xfrm>
            <a:off x="4648200" y="1200151"/>
            <a:ext cx="4038600" cy="3394500"/>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o"/>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o"/>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24" name="Google Shape;124;g1dd29ec108d_0_123"/>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g1dd29ec108d_0_123"/>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6"/>
        <p:cNvGrpSpPr/>
        <p:nvPr/>
      </p:nvGrpSpPr>
      <p:grpSpPr>
        <a:xfrm>
          <a:off x="0" y="0"/>
          <a:ext cx="0" cy="0"/>
          <a:chOff x="0" y="0"/>
          <a:chExt cx="0" cy="0"/>
        </a:xfrm>
      </p:grpSpPr>
      <p:sp>
        <p:nvSpPr>
          <p:cNvPr id="127" name="Google Shape;127;g1dd29ec108d_0_129"/>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5867"/>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g1dd29ec108d_0_129"/>
          <p:cNvSpPr txBox="1">
            <a:spLocks noGrp="1"/>
          </p:cNvSpPr>
          <p:nvPr>
            <p:ph type="body" idx="1"/>
          </p:nvPr>
        </p:nvSpPr>
        <p:spPr>
          <a:xfrm>
            <a:off x="457200" y="1151335"/>
            <a:ext cx="4040100" cy="4797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29" name="Google Shape;129;g1dd29ec108d_0_129"/>
          <p:cNvSpPr txBox="1">
            <a:spLocks noGrp="1"/>
          </p:cNvSpPr>
          <p:nvPr>
            <p:ph type="body" idx="2"/>
          </p:nvPr>
        </p:nvSpPr>
        <p:spPr>
          <a:xfrm>
            <a:off x="457200" y="1631156"/>
            <a:ext cx="4040100" cy="29634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o"/>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o"/>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30" name="Google Shape;130;g1dd29ec108d_0_129"/>
          <p:cNvSpPr txBox="1">
            <a:spLocks noGrp="1"/>
          </p:cNvSpPr>
          <p:nvPr>
            <p:ph type="body" idx="3"/>
          </p:nvPr>
        </p:nvSpPr>
        <p:spPr>
          <a:xfrm>
            <a:off x="4645027" y="1151335"/>
            <a:ext cx="4041900" cy="4797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31" name="Google Shape;131;g1dd29ec108d_0_129"/>
          <p:cNvSpPr txBox="1">
            <a:spLocks noGrp="1"/>
          </p:cNvSpPr>
          <p:nvPr>
            <p:ph type="body" idx="4"/>
          </p:nvPr>
        </p:nvSpPr>
        <p:spPr>
          <a:xfrm>
            <a:off x="4645027" y="1631156"/>
            <a:ext cx="4041900" cy="29634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o"/>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o"/>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32" name="Google Shape;132;g1dd29ec108d_0_129"/>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g1dd29ec108d_0_129"/>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4"/>
        <p:cNvGrpSpPr/>
        <p:nvPr/>
      </p:nvGrpSpPr>
      <p:grpSpPr>
        <a:xfrm>
          <a:off x="0" y="0"/>
          <a:ext cx="0" cy="0"/>
          <a:chOff x="0" y="0"/>
          <a:chExt cx="0" cy="0"/>
        </a:xfrm>
      </p:grpSpPr>
      <p:sp>
        <p:nvSpPr>
          <p:cNvPr id="135" name="Google Shape;135;g1dd29ec108d_0_137"/>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g1dd29ec108d_0_137"/>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g1dd29ec108d_0_137"/>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8"/>
        <p:cNvGrpSpPr/>
        <p:nvPr/>
      </p:nvGrpSpPr>
      <p:grpSpPr>
        <a:xfrm>
          <a:off x="0" y="0"/>
          <a:ext cx="0" cy="0"/>
          <a:chOff x="0" y="0"/>
          <a:chExt cx="0" cy="0"/>
        </a:xfrm>
      </p:grpSpPr>
      <p:sp>
        <p:nvSpPr>
          <p:cNvPr id="139" name="Google Shape;139;g1dd29ec108d_0_141"/>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g1dd29ec108d_0_141"/>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41"/>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42"/>
        <p:cNvGrpSpPr/>
        <p:nvPr/>
      </p:nvGrpSpPr>
      <p:grpSpPr>
        <a:xfrm>
          <a:off x="0" y="0"/>
          <a:ext cx="0" cy="0"/>
          <a:chOff x="0" y="0"/>
          <a:chExt cx="0" cy="0"/>
        </a:xfrm>
      </p:grpSpPr>
      <p:sp>
        <p:nvSpPr>
          <p:cNvPr id="143" name="Google Shape;143;g1dd29ec108d_0_145"/>
          <p:cNvSpPr txBox="1">
            <a:spLocks noGrp="1"/>
          </p:cNvSpPr>
          <p:nvPr>
            <p:ph type="title"/>
          </p:nvPr>
        </p:nvSpPr>
        <p:spPr>
          <a:xfrm>
            <a:off x="457202" y="204787"/>
            <a:ext cx="3008400" cy="8715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g1dd29ec108d_0_145"/>
          <p:cNvSpPr txBox="1">
            <a:spLocks noGrp="1"/>
          </p:cNvSpPr>
          <p:nvPr>
            <p:ph type="body" idx="1"/>
          </p:nvPr>
        </p:nvSpPr>
        <p:spPr>
          <a:xfrm>
            <a:off x="3575050" y="204789"/>
            <a:ext cx="4235400" cy="438990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o"/>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o"/>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145" name="Google Shape;145;g1dd29ec108d_0_145"/>
          <p:cNvSpPr txBox="1">
            <a:spLocks noGrp="1"/>
          </p:cNvSpPr>
          <p:nvPr>
            <p:ph type="body" idx="2"/>
          </p:nvPr>
        </p:nvSpPr>
        <p:spPr>
          <a:xfrm>
            <a:off x="457202" y="1076327"/>
            <a:ext cx="3008400" cy="3518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46" name="Google Shape;146;g1dd29ec108d_0_145"/>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g1dd29ec108d_0_145"/>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8"/>
        <p:cNvGrpSpPr/>
        <p:nvPr/>
      </p:nvGrpSpPr>
      <p:grpSpPr>
        <a:xfrm>
          <a:off x="0" y="0"/>
          <a:ext cx="0" cy="0"/>
          <a:chOff x="0" y="0"/>
          <a:chExt cx="0" cy="0"/>
        </a:xfrm>
      </p:grpSpPr>
      <p:sp>
        <p:nvSpPr>
          <p:cNvPr id="149" name="Google Shape;149;g1dd29ec108d_0_151"/>
          <p:cNvSpPr txBox="1">
            <a:spLocks noGrp="1"/>
          </p:cNvSpPr>
          <p:nvPr>
            <p:ph type="title"/>
          </p:nvPr>
        </p:nvSpPr>
        <p:spPr>
          <a:xfrm>
            <a:off x="1792288" y="3600451"/>
            <a:ext cx="5486400" cy="4251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0" name="Google Shape;150;g1dd29ec108d_0_151"/>
          <p:cNvSpPr>
            <a:spLocks noGrp="1"/>
          </p:cNvSpPr>
          <p:nvPr>
            <p:ph type="pic" idx="2"/>
          </p:nvPr>
        </p:nvSpPr>
        <p:spPr>
          <a:xfrm>
            <a:off x="1792288" y="459581"/>
            <a:ext cx="5486400" cy="3086100"/>
          </a:xfrm>
          <a:prstGeom prst="rect">
            <a:avLst/>
          </a:prstGeom>
          <a:noFill/>
          <a:ln>
            <a:noFill/>
          </a:ln>
        </p:spPr>
      </p:sp>
      <p:sp>
        <p:nvSpPr>
          <p:cNvPr id="151" name="Google Shape;151;g1dd29ec108d_0_151"/>
          <p:cNvSpPr txBox="1">
            <a:spLocks noGrp="1"/>
          </p:cNvSpPr>
          <p:nvPr>
            <p:ph type="body" idx="1"/>
          </p:nvPr>
        </p:nvSpPr>
        <p:spPr>
          <a:xfrm>
            <a:off x="1792288" y="4025504"/>
            <a:ext cx="5486400" cy="6036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52" name="Google Shape;152;g1dd29ec108d_0_151"/>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g1dd29ec108d_0_151"/>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4"/>
        <p:cNvGrpSpPr/>
        <p:nvPr/>
      </p:nvGrpSpPr>
      <p:grpSpPr>
        <a:xfrm>
          <a:off x="0" y="0"/>
          <a:ext cx="0" cy="0"/>
          <a:chOff x="0" y="0"/>
          <a:chExt cx="0" cy="0"/>
        </a:xfrm>
      </p:grpSpPr>
      <p:sp>
        <p:nvSpPr>
          <p:cNvPr id="155" name="Google Shape;155;g1dd29ec108d_0_157"/>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6" name="Google Shape;156;g1dd29ec108d_0_157"/>
          <p:cNvSpPr txBox="1">
            <a:spLocks noGrp="1"/>
          </p:cNvSpPr>
          <p:nvPr>
            <p:ph type="body" idx="1"/>
          </p:nvPr>
        </p:nvSpPr>
        <p:spPr>
          <a:xfrm rot="5400000">
            <a:off x="2874750" y="-1217399"/>
            <a:ext cx="3394500"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57" name="Google Shape;157;g1dd29ec108d_0_157"/>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g1dd29ec108d_0_157"/>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9"/>
        <p:cNvGrpSpPr/>
        <p:nvPr/>
      </p:nvGrpSpPr>
      <p:grpSpPr>
        <a:xfrm>
          <a:off x="0" y="0"/>
          <a:ext cx="0" cy="0"/>
          <a:chOff x="0" y="0"/>
          <a:chExt cx="0" cy="0"/>
        </a:xfrm>
      </p:grpSpPr>
      <p:sp>
        <p:nvSpPr>
          <p:cNvPr id="160" name="Google Shape;160;g1dd29ec108d_0_162"/>
          <p:cNvSpPr txBox="1">
            <a:spLocks noGrp="1"/>
          </p:cNvSpPr>
          <p:nvPr>
            <p:ph type="title"/>
          </p:nvPr>
        </p:nvSpPr>
        <p:spPr>
          <a:xfrm rot="5400000">
            <a:off x="5016458" y="1818780"/>
            <a:ext cx="4388700" cy="11631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1" name="Google Shape;161;g1dd29ec108d_0_162"/>
          <p:cNvSpPr txBox="1">
            <a:spLocks noGrp="1"/>
          </p:cNvSpPr>
          <p:nvPr>
            <p:ph type="body" idx="1"/>
          </p:nvPr>
        </p:nvSpPr>
        <p:spPr>
          <a:xfrm rot="5400000">
            <a:off x="1272750" y="-609570"/>
            <a:ext cx="4388700"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62" name="Google Shape;162;g1dd29ec108d_0_162"/>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3" name="Google Shape;163;g1dd29ec108d_0_162"/>
          <p:cNvSpPr txBox="1">
            <a:spLocks noGrp="1"/>
          </p:cNvSpPr>
          <p:nvPr>
            <p:ph type="ftr" idx="11"/>
          </p:nvPr>
        </p:nvSpPr>
        <p:spPr>
          <a:xfrm>
            <a:off x="3124200" y="4767264"/>
            <a:ext cx="2895600" cy="273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64" name="Google Shape;164;g1dd29ec108d_0_162"/>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35"/>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3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32"/>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2"/>
          <p:cNvSpPr txBox="1">
            <a:spLocks noGrp="1"/>
          </p:cNvSpPr>
          <p:nvPr>
            <p:ph type="body" idx="1"/>
          </p:nvPr>
        </p:nvSpPr>
        <p:spPr>
          <a:xfrm>
            <a:off x="457200" y="1200151"/>
            <a:ext cx="4038600" cy="3394472"/>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o"/>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o"/>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2" name="Google Shape;32;p32"/>
          <p:cNvSpPr txBox="1">
            <a:spLocks noGrp="1"/>
          </p:cNvSpPr>
          <p:nvPr>
            <p:ph type="body" idx="2"/>
          </p:nvPr>
        </p:nvSpPr>
        <p:spPr>
          <a:xfrm>
            <a:off x="4648200" y="1200151"/>
            <a:ext cx="4038600" cy="3394472"/>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o"/>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o"/>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3" name="Google Shape;33;p3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3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35"/>
        <p:cNvGrpSpPr/>
        <p:nvPr/>
      </p:nvGrpSpPr>
      <p:grpSpPr>
        <a:xfrm>
          <a:off x="0" y="0"/>
          <a:ext cx="0" cy="0"/>
          <a:chOff x="0" y="0"/>
          <a:chExt cx="0" cy="0"/>
        </a:xfrm>
      </p:grpSpPr>
      <p:sp>
        <p:nvSpPr>
          <p:cNvPr id="36" name="Google Shape;36;p21"/>
          <p:cNvSpPr txBox="1">
            <a:spLocks noGrp="1"/>
          </p:cNvSpPr>
          <p:nvPr>
            <p:ph type="title"/>
          </p:nvPr>
        </p:nvSpPr>
        <p:spPr>
          <a:xfrm>
            <a:off x="457200" y="205978"/>
            <a:ext cx="8229600" cy="651272"/>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1"/>
          <p:cNvSpPr txBox="1">
            <a:spLocks noGrp="1"/>
          </p:cNvSpPr>
          <p:nvPr>
            <p:ph type="body" idx="1"/>
          </p:nvPr>
        </p:nvSpPr>
        <p:spPr>
          <a:xfrm>
            <a:off x="457200" y="971551"/>
            <a:ext cx="4038600" cy="3623072"/>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SzPts val="3200"/>
              <a:buChar char="•"/>
              <a:defRPr/>
            </a:lvl1pPr>
            <a:lvl2pPr marL="914400" lvl="1" indent="-406400" algn="l">
              <a:lnSpc>
                <a:spcPct val="100000"/>
              </a:lnSpc>
              <a:spcBef>
                <a:spcPts val="560"/>
              </a:spcBef>
              <a:spcAft>
                <a:spcPts val="0"/>
              </a:spcAft>
              <a:buSzPts val="2800"/>
              <a:buChar char="o"/>
              <a:defRPr/>
            </a:lvl2pPr>
            <a:lvl3pPr marL="1371600" lvl="2" indent="-381000" algn="l">
              <a:lnSpc>
                <a:spcPct val="100000"/>
              </a:lnSpc>
              <a:spcBef>
                <a:spcPts val="480"/>
              </a:spcBef>
              <a:spcAft>
                <a:spcPts val="0"/>
              </a:spcAft>
              <a:buSzPts val="2400"/>
              <a:buChar char="▪"/>
              <a:defRPr/>
            </a:lvl3pPr>
            <a:lvl4pPr marL="1828800" lvl="3" indent="-355600" algn="l">
              <a:lnSpc>
                <a:spcPct val="100000"/>
              </a:lnSpc>
              <a:spcBef>
                <a:spcPts val="400"/>
              </a:spcBef>
              <a:spcAft>
                <a:spcPts val="0"/>
              </a:spcAft>
              <a:buSzPts val="2000"/>
              <a:buChar char="•"/>
              <a:defRPr/>
            </a:lvl4pPr>
            <a:lvl5pPr marL="2286000" lvl="4" indent="-355600" algn="l">
              <a:lnSpc>
                <a:spcPct val="100000"/>
              </a:lnSpc>
              <a:spcBef>
                <a:spcPts val="400"/>
              </a:spcBef>
              <a:spcAft>
                <a:spcPts val="0"/>
              </a:spcAft>
              <a:buSzPts val="2000"/>
              <a:buChar char="o"/>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38" name="Google Shape;38;p21"/>
          <p:cNvSpPr txBox="1">
            <a:spLocks noGrp="1"/>
          </p:cNvSpPr>
          <p:nvPr>
            <p:ph type="body" idx="2"/>
          </p:nvPr>
        </p:nvSpPr>
        <p:spPr>
          <a:xfrm>
            <a:off x="4648200" y="971551"/>
            <a:ext cx="4038600" cy="3623072"/>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SzPts val="3200"/>
              <a:buChar char="•"/>
              <a:defRPr/>
            </a:lvl1pPr>
            <a:lvl2pPr marL="914400" lvl="1" indent="-406400" algn="l">
              <a:lnSpc>
                <a:spcPct val="100000"/>
              </a:lnSpc>
              <a:spcBef>
                <a:spcPts val="560"/>
              </a:spcBef>
              <a:spcAft>
                <a:spcPts val="0"/>
              </a:spcAft>
              <a:buSzPts val="2800"/>
              <a:buChar char="o"/>
              <a:defRPr/>
            </a:lvl2pPr>
            <a:lvl3pPr marL="1371600" lvl="2" indent="-381000" algn="l">
              <a:lnSpc>
                <a:spcPct val="100000"/>
              </a:lnSpc>
              <a:spcBef>
                <a:spcPts val="480"/>
              </a:spcBef>
              <a:spcAft>
                <a:spcPts val="0"/>
              </a:spcAft>
              <a:buSzPts val="2400"/>
              <a:buChar char="▪"/>
              <a:defRPr/>
            </a:lvl3pPr>
            <a:lvl4pPr marL="1828800" lvl="3" indent="-355600" algn="l">
              <a:lnSpc>
                <a:spcPct val="100000"/>
              </a:lnSpc>
              <a:spcBef>
                <a:spcPts val="400"/>
              </a:spcBef>
              <a:spcAft>
                <a:spcPts val="0"/>
              </a:spcAft>
              <a:buSzPts val="2000"/>
              <a:buChar char="•"/>
              <a:defRPr/>
            </a:lvl4pPr>
            <a:lvl5pPr marL="2286000" lvl="4" indent="-355600" algn="l">
              <a:lnSpc>
                <a:spcPct val="100000"/>
              </a:lnSpc>
              <a:spcBef>
                <a:spcPts val="400"/>
              </a:spcBef>
              <a:spcAft>
                <a:spcPts val="0"/>
              </a:spcAft>
              <a:buSzPts val="2000"/>
              <a:buChar char="o"/>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39" name="Google Shape;39;p21"/>
          <p:cNvSpPr txBox="1">
            <a:spLocks noGrp="1"/>
          </p:cNvSpPr>
          <p:nvPr>
            <p:ph type="dt" idx="10"/>
          </p:nvPr>
        </p:nvSpPr>
        <p:spPr>
          <a:xfrm>
            <a:off x="457200" y="4857751"/>
            <a:ext cx="2133600" cy="18335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1"/>
          <p:cNvSpPr txBox="1">
            <a:spLocks noGrp="1"/>
          </p:cNvSpPr>
          <p:nvPr>
            <p:ph type="ftr" idx="11"/>
          </p:nvPr>
        </p:nvSpPr>
        <p:spPr>
          <a:xfrm>
            <a:off x="3124200" y="4857751"/>
            <a:ext cx="2895600" cy="18335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1" name="Google Shape;41;p21"/>
          <p:cNvSpPr txBox="1">
            <a:spLocks noGrp="1"/>
          </p:cNvSpPr>
          <p:nvPr>
            <p:ph type="sldNum" idx="12"/>
          </p:nvPr>
        </p:nvSpPr>
        <p:spPr>
          <a:xfrm>
            <a:off x="6553200" y="4857751"/>
            <a:ext cx="2133600" cy="183356"/>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2"/>
        <p:cNvGrpSpPr/>
        <p:nvPr/>
      </p:nvGrpSpPr>
      <p:grpSpPr>
        <a:xfrm>
          <a:off x="0" y="0"/>
          <a:ext cx="0" cy="0"/>
          <a:chOff x="0" y="0"/>
          <a:chExt cx="0" cy="0"/>
        </a:xfrm>
      </p:grpSpPr>
      <p:sp>
        <p:nvSpPr>
          <p:cNvPr id="43" name="Google Shape;43;p3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3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gfc51e63954_0_52"/>
          <p:cNvSpPr txBox="1">
            <a:spLocks noGrp="1"/>
          </p:cNvSpPr>
          <p:nvPr>
            <p:ph type="body" idx="1"/>
          </p:nvPr>
        </p:nvSpPr>
        <p:spPr>
          <a:xfrm>
            <a:off x="311700" y="4230575"/>
            <a:ext cx="5998800" cy="60510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640"/>
              </a:spcBef>
              <a:spcAft>
                <a:spcPts val="0"/>
              </a:spcAft>
              <a:buSzPts val="3200"/>
              <a:buNone/>
              <a:defRPr/>
            </a:lvl1pPr>
          </a:lstStyle>
          <a:p>
            <a:endParaRPr/>
          </a:p>
        </p:txBody>
      </p:sp>
      <p:sp>
        <p:nvSpPr>
          <p:cNvPr id="47" name="Google Shape;47;gfc51e63954_0_52"/>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8"/>
        <p:cNvGrpSpPr/>
        <p:nvPr/>
      </p:nvGrpSpPr>
      <p:grpSpPr>
        <a:xfrm>
          <a:off x="0" y="0"/>
          <a:ext cx="0" cy="0"/>
          <a:chOff x="0" y="0"/>
          <a:chExt cx="0" cy="0"/>
        </a:xfrm>
      </p:grpSpPr>
      <p:sp>
        <p:nvSpPr>
          <p:cNvPr id="49" name="Google Shape;49;g10c3dc4d86b_7_57"/>
          <p:cNvSpPr txBox="1">
            <a:spLocks noGrp="1"/>
          </p:cNvSpPr>
          <p:nvPr>
            <p:ph type="title"/>
          </p:nvPr>
        </p:nvSpPr>
        <p:spPr>
          <a:xfrm>
            <a:off x="311700" y="445025"/>
            <a:ext cx="8520600" cy="5727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g10c3dc4d86b_7_57"/>
          <p:cNvSpPr txBox="1">
            <a:spLocks noGrp="1"/>
          </p:cNvSpPr>
          <p:nvPr>
            <p:ph type="body" idx="1"/>
          </p:nvPr>
        </p:nvSpPr>
        <p:spPr>
          <a:xfrm>
            <a:off x="311700" y="1152475"/>
            <a:ext cx="8520600" cy="341640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SzPts val="3200"/>
              <a:buChar char="•"/>
              <a:defRPr/>
            </a:lvl1pPr>
            <a:lvl2pPr marL="914400" lvl="1" indent="-406400" algn="l">
              <a:lnSpc>
                <a:spcPct val="100000"/>
              </a:lnSpc>
              <a:spcBef>
                <a:spcPts val="560"/>
              </a:spcBef>
              <a:spcAft>
                <a:spcPts val="0"/>
              </a:spcAft>
              <a:buSzPts val="2800"/>
              <a:buChar char="o"/>
              <a:defRPr/>
            </a:lvl2pPr>
            <a:lvl3pPr marL="1371600" lvl="2" indent="-381000" algn="l">
              <a:lnSpc>
                <a:spcPct val="100000"/>
              </a:lnSpc>
              <a:spcBef>
                <a:spcPts val="480"/>
              </a:spcBef>
              <a:spcAft>
                <a:spcPts val="0"/>
              </a:spcAft>
              <a:buSzPts val="2400"/>
              <a:buChar char="▪"/>
              <a:defRPr/>
            </a:lvl3pPr>
            <a:lvl4pPr marL="1828800" lvl="3" indent="-355600" algn="l">
              <a:lnSpc>
                <a:spcPct val="100000"/>
              </a:lnSpc>
              <a:spcBef>
                <a:spcPts val="400"/>
              </a:spcBef>
              <a:spcAft>
                <a:spcPts val="0"/>
              </a:spcAft>
              <a:buSzPts val="2000"/>
              <a:buChar char="•"/>
              <a:defRPr/>
            </a:lvl4pPr>
            <a:lvl5pPr marL="2286000" lvl="4" indent="-355600" algn="l">
              <a:lnSpc>
                <a:spcPct val="100000"/>
              </a:lnSpc>
              <a:spcBef>
                <a:spcPts val="400"/>
              </a:spcBef>
              <a:spcAft>
                <a:spcPts val="0"/>
              </a:spcAft>
              <a:buSzPts val="2000"/>
              <a:buChar char="o"/>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51" name="Google Shape;51;g10c3dc4d86b_7_57"/>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Content Slide Teal + Image">
  <p:cSld name="Content Slide Teal + Image">
    <p:spTree>
      <p:nvGrpSpPr>
        <p:cNvPr id="1" name="Shape 52"/>
        <p:cNvGrpSpPr/>
        <p:nvPr/>
      </p:nvGrpSpPr>
      <p:grpSpPr>
        <a:xfrm>
          <a:off x="0" y="0"/>
          <a:ext cx="0" cy="0"/>
          <a:chOff x="0" y="0"/>
          <a:chExt cx="0" cy="0"/>
        </a:xfrm>
      </p:grpSpPr>
      <p:pic>
        <p:nvPicPr>
          <p:cNvPr id="53" name="Google Shape;53;g119407a4a4b_0_201" descr="Picture 11"/>
          <p:cNvPicPr preferRelativeResize="0"/>
          <p:nvPr/>
        </p:nvPicPr>
        <p:blipFill rotWithShape="1">
          <a:blip r:embed="rId2">
            <a:alphaModFix amt="10000"/>
          </a:blip>
          <a:srcRect/>
          <a:stretch/>
        </p:blipFill>
        <p:spPr>
          <a:xfrm>
            <a:off x="0" y="1298142"/>
            <a:ext cx="3851647" cy="3845358"/>
          </a:xfrm>
          <a:prstGeom prst="rect">
            <a:avLst/>
          </a:prstGeom>
          <a:noFill/>
          <a:ln>
            <a:noFill/>
          </a:ln>
        </p:spPr>
      </p:pic>
      <p:pic>
        <p:nvPicPr>
          <p:cNvPr id="54" name="Google Shape;54;g119407a4a4b_0_201" descr="Picture 12"/>
          <p:cNvPicPr preferRelativeResize="0"/>
          <p:nvPr/>
        </p:nvPicPr>
        <p:blipFill rotWithShape="1">
          <a:blip r:embed="rId3">
            <a:alphaModFix/>
          </a:blip>
          <a:srcRect/>
          <a:stretch/>
        </p:blipFill>
        <p:spPr>
          <a:xfrm>
            <a:off x="5905500" y="4689908"/>
            <a:ext cx="2609850" cy="390526"/>
          </a:xfrm>
          <a:prstGeom prst="rect">
            <a:avLst/>
          </a:prstGeom>
          <a:noFill/>
          <a:ln>
            <a:noFill/>
          </a:ln>
        </p:spPr>
      </p:pic>
      <p:sp>
        <p:nvSpPr>
          <p:cNvPr id="55" name="Google Shape;55;g119407a4a4b_0_201"/>
          <p:cNvSpPr txBox="1">
            <a:spLocks noGrp="1"/>
          </p:cNvSpPr>
          <p:nvPr>
            <p:ph type="title"/>
          </p:nvPr>
        </p:nvSpPr>
        <p:spPr>
          <a:xfrm>
            <a:off x="574157" y="273844"/>
            <a:ext cx="4840500" cy="571800"/>
          </a:xfrm>
          <a:prstGeom prst="rect">
            <a:avLst/>
          </a:prstGeom>
          <a:noFill/>
          <a:ln>
            <a:noFill/>
          </a:ln>
        </p:spPr>
        <p:txBody>
          <a:bodyPr spcFirstLastPara="1" wrap="square" lIns="34275" tIns="34275" rIns="34275" bIns="34275" anchor="t" anchorCtr="0">
            <a:normAutofit/>
          </a:bodyPr>
          <a:lstStyle>
            <a:lvl1pPr lvl="0" algn="l">
              <a:lnSpc>
                <a:spcPct val="100000"/>
              </a:lnSpc>
              <a:spcBef>
                <a:spcPts val="0"/>
              </a:spcBef>
              <a:spcAft>
                <a:spcPts val="0"/>
              </a:spcAft>
              <a:buClr>
                <a:schemeClr val="accent1"/>
              </a:buClr>
              <a:buSzPts val="2900"/>
              <a:buFont typeface="Arial"/>
              <a:buNone/>
              <a:defRPr>
                <a:solidFill>
                  <a:schemeClr val="accent1"/>
                </a:solidFill>
              </a:defRPr>
            </a:lvl1pPr>
            <a:lvl2pPr lvl="1" algn="l">
              <a:lnSpc>
                <a:spcPct val="100000"/>
              </a:lnSpc>
              <a:spcBef>
                <a:spcPts val="0"/>
              </a:spcBef>
              <a:spcAft>
                <a:spcPts val="0"/>
              </a:spcAft>
              <a:buClr>
                <a:srgbClr val="022077"/>
              </a:buClr>
              <a:buSzPts val="1400"/>
              <a:buNone/>
              <a:defRPr/>
            </a:lvl2pPr>
            <a:lvl3pPr lvl="2" algn="l">
              <a:lnSpc>
                <a:spcPct val="100000"/>
              </a:lnSpc>
              <a:spcBef>
                <a:spcPts val="0"/>
              </a:spcBef>
              <a:spcAft>
                <a:spcPts val="0"/>
              </a:spcAft>
              <a:buClr>
                <a:srgbClr val="022077"/>
              </a:buClr>
              <a:buSzPts val="1400"/>
              <a:buNone/>
              <a:defRPr/>
            </a:lvl3pPr>
            <a:lvl4pPr lvl="3" algn="l">
              <a:lnSpc>
                <a:spcPct val="100000"/>
              </a:lnSpc>
              <a:spcBef>
                <a:spcPts val="0"/>
              </a:spcBef>
              <a:spcAft>
                <a:spcPts val="0"/>
              </a:spcAft>
              <a:buClr>
                <a:srgbClr val="022077"/>
              </a:buClr>
              <a:buSzPts val="1400"/>
              <a:buNone/>
              <a:defRPr/>
            </a:lvl4pPr>
            <a:lvl5pPr lvl="4" algn="l">
              <a:lnSpc>
                <a:spcPct val="100000"/>
              </a:lnSpc>
              <a:spcBef>
                <a:spcPts val="0"/>
              </a:spcBef>
              <a:spcAft>
                <a:spcPts val="0"/>
              </a:spcAft>
              <a:buClr>
                <a:srgbClr val="022077"/>
              </a:buClr>
              <a:buSzPts val="1400"/>
              <a:buNone/>
              <a:defRPr/>
            </a:lvl5pPr>
            <a:lvl6pPr lvl="5" algn="l">
              <a:lnSpc>
                <a:spcPct val="100000"/>
              </a:lnSpc>
              <a:spcBef>
                <a:spcPts val="0"/>
              </a:spcBef>
              <a:spcAft>
                <a:spcPts val="0"/>
              </a:spcAft>
              <a:buClr>
                <a:srgbClr val="022077"/>
              </a:buClr>
              <a:buSzPts val="1400"/>
              <a:buNone/>
              <a:defRPr/>
            </a:lvl6pPr>
            <a:lvl7pPr lvl="6" algn="l">
              <a:lnSpc>
                <a:spcPct val="100000"/>
              </a:lnSpc>
              <a:spcBef>
                <a:spcPts val="0"/>
              </a:spcBef>
              <a:spcAft>
                <a:spcPts val="0"/>
              </a:spcAft>
              <a:buClr>
                <a:srgbClr val="022077"/>
              </a:buClr>
              <a:buSzPts val="1400"/>
              <a:buNone/>
              <a:defRPr/>
            </a:lvl7pPr>
            <a:lvl8pPr lvl="7" algn="l">
              <a:lnSpc>
                <a:spcPct val="100000"/>
              </a:lnSpc>
              <a:spcBef>
                <a:spcPts val="0"/>
              </a:spcBef>
              <a:spcAft>
                <a:spcPts val="0"/>
              </a:spcAft>
              <a:buClr>
                <a:srgbClr val="022077"/>
              </a:buClr>
              <a:buSzPts val="1400"/>
              <a:buNone/>
              <a:defRPr/>
            </a:lvl8pPr>
            <a:lvl9pPr lvl="8" algn="l">
              <a:lnSpc>
                <a:spcPct val="100000"/>
              </a:lnSpc>
              <a:spcBef>
                <a:spcPts val="0"/>
              </a:spcBef>
              <a:spcAft>
                <a:spcPts val="0"/>
              </a:spcAft>
              <a:buClr>
                <a:srgbClr val="022077"/>
              </a:buClr>
              <a:buSzPts val="1400"/>
              <a:buNone/>
              <a:defRPr/>
            </a:lvl9pPr>
          </a:lstStyle>
          <a:p>
            <a:endParaRPr/>
          </a:p>
        </p:txBody>
      </p:sp>
      <p:sp>
        <p:nvSpPr>
          <p:cNvPr id="56" name="Google Shape;56;g119407a4a4b_0_201"/>
          <p:cNvSpPr/>
          <p:nvPr/>
        </p:nvSpPr>
        <p:spPr>
          <a:xfrm>
            <a:off x="8629109" y="4748828"/>
            <a:ext cx="277200" cy="277200"/>
          </a:xfrm>
          <a:prstGeom prst="ellipse">
            <a:avLst/>
          </a:prstGeom>
          <a:solidFill>
            <a:schemeClr val="accent1"/>
          </a:solidFill>
          <a:ln>
            <a:noFill/>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57" name="Google Shape;57;g119407a4a4b_0_201"/>
          <p:cNvSpPr txBox="1">
            <a:spLocks noGrp="1"/>
          </p:cNvSpPr>
          <p:nvPr>
            <p:ph type="sldNum" idx="12"/>
          </p:nvPr>
        </p:nvSpPr>
        <p:spPr>
          <a:xfrm>
            <a:off x="8670678" y="4795445"/>
            <a:ext cx="194700" cy="192300"/>
          </a:xfrm>
          <a:prstGeom prst="rect">
            <a:avLst/>
          </a:prstGeom>
          <a:noFill/>
          <a:ln>
            <a:noFill/>
          </a:ln>
        </p:spPr>
        <p:txBody>
          <a:bodyPr spcFirstLastPara="1" wrap="square" lIns="34275" tIns="34275" rIns="34275" bIns="34275" anchor="ctr" anchorCtr="0">
            <a:spAutoFit/>
          </a:bodyPr>
          <a:lstStyle>
            <a:lvl1pPr marL="0" marR="0" lvl="0"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1pPr>
            <a:lvl2pPr marL="0" marR="0" lvl="1"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2pPr>
            <a:lvl3pPr marL="0" marR="0" lvl="2"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3pPr>
            <a:lvl4pPr marL="0" marR="0" lvl="3"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4pPr>
            <a:lvl5pPr marL="0" marR="0" lvl="4"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5pPr>
            <a:lvl6pPr marL="0" marR="0" lvl="5"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6pPr>
            <a:lvl7pPr marL="0" marR="0" lvl="6"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7pPr>
            <a:lvl8pPr marL="0" marR="0" lvl="7"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8pPr>
            <a:lvl9pPr marL="0" marR="0" lvl="8"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sz="1200">
              <a:solidFill>
                <a:srgbClr val="888888"/>
              </a:solidFill>
              <a:latin typeface="Calibri"/>
              <a:ea typeface="Calibri"/>
              <a:cs typeface="Calibri"/>
              <a:sym typeface="Calibri"/>
            </a:endParaRPr>
          </a:p>
        </p:txBody>
      </p:sp>
      <p:sp>
        <p:nvSpPr>
          <p:cNvPr id="58" name="Google Shape;58;g119407a4a4b_0_201"/>
          <p:cNvSpPr txBox="1">
            <a:spLocks noGrp="1"/>
          </p:cNvSpPr>
          <p:nvPr>
            <p:ph type="body" idx="1"/>
          </p:nvPr>
        </p:nvSpPr>
        <p:spPr>
          <a:xfrm>
            <a:off x="574158" y="1026550"/>
            <a:ext cx="3756000" cy="3559800"/>
          </a:xfrm>
          <a:prstGeom prst="rect">
            <a:avLst/>
          </a:prstGeom>
          <a:noFill/>
          <a:ln>
            <a:noFill/>
          </a:ln>
        </p:spPr>
        <p:txBody>
          <a:bodyPr spcFirstLastPara="1" wrap="square" lIns="34275" tIns="34275" rIns="34275" bIns="34275" anchor="t" anchorCtr="0">
            <a:normAutofit/>
          </a:bodyPr>
          <a:lstStyle>
            <a:lvl1pPr marL="457200" lvl="0" indent="-317500" algn="l">
              <a:lnSpc>
                <a:spcPct val="133333"/>
              </a:lnSpc>
              <a:spcBef>
                <a:spcPts val="800"/>
              </a:spcBef>
              <a:spcAft>
                <a:spcPts val="0"/>
              </a:spcAft>
              <a:buClr>
                <a:srgbClr val="022077"/>
              </a:buClr>
              <a:buSzPts val="1400"/>
              <a:buChar char="•"/>
              <a:defRPr/>
            </a:lvl1pPr>
            <a:lvl2pPr marL="914400" lvl="1" indent="-317500" algn="l">
              <a:lnSpc>
                <a:spcPct val="133333"/>
              </a:lnSpc>
              <a:spcBef>
                <a:spcPts val="800"/>
              </a:spcBef>
              <a:spcAft>
                <a:spcPts val="0"/>
              </a:spcAft>
              <a:buClr>
                <a:srgbClr val="022077"/>
              </a:buClr>
              <a:buSzPts val="1400"/>
              <a:buChar char="o"/>
              <a:defRPr/>
            </a:lvl2pPr>
            <a:lvl3pPr marL="1371600" lvl="2" indent="-317500" algn="l">
              <a:lnSpc>
                <a:spcPct val="133333"/>
              </a:lnSpc>
              <a:spcBef>
                <a:spcPts val="800"/>
              </a:spcBef>
              <a:spcAft>
                <a:spcPts val="0"/>
              </a:spcAft>
              <a:buClr>
                <a:srgbClr val="022077"/>
              </a:buClr>
              <a:buSzPts val="1400"/>
              <a:buChar char="▪"/>
              <a:defRPr/>
            </a:lvl3pPr>
            <a:lvl4pPr marL="1828800" lvl="3" indent="-317500" algn="l">
              <a:lnSpc>
                <a:spcPct val="133333"/>
              </a:lnSpc>
              <a:spcBef>
                <a:spcPts val="800"/>
              </a:spcBef>
              <a:spcAft>
                <a:spcPts val="0"/>
              </a:spcAft>
              <a:buClr>
                <a:srgbClr val="022077"/>
              </a:buClr>
              <a:buSzPts val="1400"/>
              <a:buChar char="•"/>
              <a:defRPr/>
            </a:lvl4pPr>
            <a:lvl5pPr marL="2286000" lvl="4" indent="-317500" algn="l">
              <a:lnSpc>
                <a:spcPct val="133333"/>
              </a:lnSpc>
              <a:spcBef>
                <a:spcPts val="800"/>
              </a:spcBef>
              <a:spcAft>
                <a:spcPts val="0"/>
              </a:spcAft>
              <a:buClr>
                <a:srgbClr val="022077"/>
              </a:buClr>
              <a:buSzPts val="1400"/>
              <a:buChar char="o"/>
              <a:defRPr/>
            </a:lvl5pPr>
            <a:lvl6pPr marL="2743200" lvl="5" indent="-317500" algn="l">
              <a:lnSpc>
                <a:spcPct val="133333"/>
              </a:lnSpc>
              <a:spcBef>
                <a:spcPts val="800"/>
              </a:spcBef>
              <a:spcAft>
                <a:spcPts val="0"/>
              </a:spcAft>
              <a:buClr>
                <a:srgbClr val="022077"/>
              </a:buClr>
              <a:buSzPts val="1400"/>
              <a:buChar char="•"/>
              <a:defRPr/>
            </a:lvl6pPr>
            <a:lvl7pPr marL="3200400" lvl="6" indent="-317500" algn="l">
              <a:lnSpc>
                <a:spcPct val="133333"/>
              </a:lnSpc>
              <a:spcBef>
                <a:spcPts val="800"/>
              </a:spcBef>
              <a:spcAft>
                <a:spcPts val="0"/>
              </a:spcAft>
              <a:buClr>
                <a:srgbClr val="022077"/>
              </a:buClr>
              <a:buSzPts val="1400"/>
              <a:buChar char="•"/>
              <a:defRPr/>
            </a:lvl7pPr>
            <a:lvl8pPr marL="3657600" lvl="7" indent="-317500" algn="l">
              <a:lnSpc>
                <a:spcPct val="133333"/>
              </a:lnSpc>
              <a:spcBef>
                <a:spcPts val="800"/>
              </a:spcBef>
              <a:spcAft>
                <a:spcPts val="0"/>
              </a:spcAft>
              <a:buClr>
                <a:srgbClr val="022077"/>
              </a:buClr>
              <a:buSzPts val="1400"/>
              <a:buChar char="•"/>
              <a:defRPr/>
            </a:lvl8pPr>
            <a:lvl9pPr marL="4114800" lvl="8" indent="-317500" algn="l">
              <a:lnSpc>
                <a:spcPct val="133333"/>
              </a:lnSpc>
              <a:spcBef>
                <a:spcPts val="800"/>
              </a:spcBef>
              <a:spcAft>
                <a:spcPts val="0"/>
              </a:spcAft>
              <a:buClr>
                <a:srgbClr val="022077"/>
              </a:buClr>
              <a:buSzPts val="14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image" Target="../media/image5.png"/><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9" descr="RESULTS_logo_EN_CMYK_BIG (flat)2_RESULTS_logo_EN_CMYK_BIG.png"/>
          <p:cNvPicPr preferRelativeResize="0"/>
          <p:nvPr/>
        </p:nvPicPr>
        <p:blipFill rotWithShape="1">
          <a:blip r:embed="rId19">
            <a:alphaModFix/>
          </a:blip>
          <a:srcRect/>
          <a:stretch/>
        </p:blipFill>
        <p:spPr>
          <a:xfrm>
            <a:off x="7858691" y="80916"/>
            <a:ext cx="1223628" cy="982313"/>
          </a:xfrm>
          <a:prstGeom prst="rect">
            <a:avLst/>
          </a:prstGeom>
          <a:noFill/>
          <a:ln>
            <a:noFill/>
          </a:ln>
        </p:spPr>
      </p:pic>
      <p:sp>
        <p:nvSpPr>
          <p:cNvPr id="11" name="Google Shape;11;p29"/>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29"/>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Courier New"/>
              <a:buChar char="o"/>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Noto Sans"/>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Courier New"/>
              <a:buChar char="o"/>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 name="Google Shape;13;p2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0"/>
        <p:cNvGrpSpPr/>
        <p:nvPr/>
      </p:nvGrpSpPr>
      <p:grpSpPr>
        <a:xfrm>
          <a:off x="0" y="0"/>
          <a:ext cx="0" cy="0"/>
          <a:chOff x="0" y="0"/>
          <a:chExt cx="0" cy="0"/>
        </a:xfrm>
      </p:grpSpPr>
      <p:pic>
        <p:nvPicPr>
          <p:cNvPr id="101" name="Google Shape;101;g1dd29ec108d_0_103" descr="RESULTS_logo_EN_CMYK_BIG (flat)2_RESULTS_logo_EN_CMYK_BIG.png"/>
          <p:cNvPicPr preferRelativeResize="0"/>
          <p:nvPr/>
        </p:nvPicPr>
        <p:blipFill rotWithShape="1">
          <a:blip r:embed="rId14">
            <a:alphaModFix/>
          </a:blip>
          <a:srcRect/>
          <a:stretch/>
        </p:blipFill>
        <p:spPr>
          <a:xfrm>
            <a:off x="7858691" y="143448"/>
            <a:ext cx="1223628" cy="982313"/>
          </a:xfrm>
          <a:prstGeom prst="rect">
            <a:avLst/>
          </a:prstGeom>
          <a:noFill/>
          <a:ln>
            <a:noFill/>
          </a:ln>
        </p:spPr>
      </p:pic>
      <p:sp>
        <p:nvSpPr>
          <p:cNvPr id="102" name="Google Shape;102;g1dd29ec108d_0_103"/>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5867"/>
              <a:buFont typeface="Calibri"/>
              <a:buNone/>
              <a:defRPr sz="5867"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3" name="Google Shape;103;g1dd29ec108d_0_103"/>
          <p:cNvSpPr txBox="1">
            <a:spLocks noGrp="1"/>
          </p:cNvSpPr>
          <p:nvPr>
            <p:ph type="body" idx="1"/>
          </p:nvPr>
        </p:nvSpPr>
        <p:spPr>
          <a:xfrm>
            <a:off x="457200" y="1200151"/>
            <a:ext cx="8229600" cy="3394500"/>
          </a:xfrm>
          <a:prstGeom prst="rect">
            <a:avLst/>
          </a:prstGeom>
          <a:noFill/>
          <a:ln>
            <a:noFill/>
          </a:ln>
        </p:spPr>
        <p:txBody>
          <a:bodyPr spcFirstLastPara="1" wrap="square" lIns="91425" tIns="45700" rIns="91425" bIns="45700" anchor="t" anchorCtr="0">
            <a:normAutofit/>
          </a:bodyPr>
          <a:lstStyle>
            <a:lvl1pPr marL="457200" marR="0" lvl="0" indent="-499554" algn="l" rtl="0">
              <a:lnSpc>
                <a:spcPct val="100000"/>
              </a:lnSpc>
              <a:spcBef>
                <a:spcPts val="853"/>
              </a:spcBef>
              <a:spcAft>
                <a:spcPts val="0"/>
              </a:spcAft>
              <a:buClr>
                <a:schemeClr val="dk1"/>
              </a:buClr>
              <a:buSzPts val="4267"/>
              <a:buFont typeface="Arial"/>
              <a:buChar char="•"/>
              <a:defRPr sz="4267" b="0" i="0" u="none" strike="noStrike" cap="none">
                <a:solidFill>
                  <a:schemeClr val="dk1"/>
                </a:solidFill>
                <a:latin typeface="Calibri"/>
                <a:ea typeface="Calibri"/>
                <a:cs typeface="Calibri"/>
                <a:sym typeface="Calibri"/>
              </a:defRPr>
            </a:lvl1pPr>
            <a:lvl2pPr marL="914400" marR="0" lvl="1" indent="-465645" algn="l" rtl="0">
              <a:lnSpc>
                <a:spcPct val="100000"/>
              </a:lnSpc>
              <a:spcBef>
                <a:spcPts val="747"/>
              </a:spcBef>
              <a:spcAft>
                <a:spcPts val="0"/>
              </a:spcAft>
              <a:buClr>
                <a:schemeClr val="dk1"/>
              </a:buClr>
              <a:buSzPts val="3733"/>
              <a:buFont typeface="Courier New"/>
              <a:buChar char="o"/>
              <a:defRPr sz="3733" b="0" i="0" u="none" strike="noStrike" cap="none">
                <a:solidFill>
                  <a:schemeClr val="dk1"/>
                </a:solidFill>
                <a:latin typeface="Calibri"/>
                <a:ea typeface="Calibri"/>
                <a:cs typeface="Calibri"/>
                <a:sym typeface="Calibri"/>
              </a:defRPr>
            </a:lvl2pPr>
            <a:lvl3pPr marL="1371600" marR="0" lvl="2" indent="-431800" algn="l" rtl="0">
              <a:lnSpc>
                <a:spcPct val="100000"/>
              </a:lnSpc>
              <a:spcBef>
                <a:spcPts val="640"/>
              </a:spcBef>
              <a:spcAft>
                <a:spcPts val="0"/>
              </a:spcAft>
              <a:buClr>
                <a:schemeClr val="dk1"/>
              </a:buClr>
              <a:buSzPts val="3200"/>
              <a:buFont typeface="Noto Sans Symbols"/>
              <a:buChar char="▪"/>
              <a:defRPr sz="3200" b="0" i="0" u="none" strike="noStrike" cap="none">
                <a:solidFill>
                  <a:schemeClr val="dk1"/>
                </a:solidFill>
                <a:latin typeface="Calibri"/>
                <a:ea typeface="Calibri"/>
                <a:cs typeface="Calibri"/>
                <a:sym typeface="Calibri"/>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4pPr>
            <a:lvl5pPr marL="2286000" marR="0" lvl="4" indent="-397954" algn="l" rtl="0">
              <a:lnSpc>
                <a:spcPct val="100000"/>
              </a:lnSpc>
              <a:spcBef>
                <a:spcPts val="533"/>
              </a:spcBef>
              <a:spcAft>
                <a:spcPts val="0"/>
              </a:spcAft>
              <a:buClr>
                <a:schemeClr val="dk1"/>
              </a:buClr>
              <a:buSzPts val="2667"/>
              <a:buFont typeface="Courier New"/>
              <a:buChar char="o"/>
              <a:defRPr sz="2667" b="0" i="0" u="none" strike="noStrike" cap="none">
                <a:solidFill>
                  <a:schemeClr val="dk1"/>
                </a:solidFill>
                <a:latin typeface="Calibri"/>
                <a:ea typeface="Calibri"/>
                <a:cs typeface="Calibri"/>
                <a:sym typeface="Calibri"/>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104" name="Google Shape;104;g1dd29ec108d_0_103"/>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5" name="Google Shape;105;g1dd29ec108d_0_103"/>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pic>
        <p:nvPicPr>
          <p:cNvPr id="106" name="Google Shape;106;g1dd29ec108d_0_103" descr="RESULTS_logo_EN_CMYK_BIG (flat)2_RESULTS_logo_EN_CMYK_BIG.png"/>
          <p:cNvPicPr preferRelativeResize="0"/>
          <p:nvPr/>
        </p:nvPicPr>
        <p:blipFill rotWithShape="1">
          <a:blip r:embed="rId15">
            <a:alphaModFix/>
          </a:blip>
          <a:srcRect/>
          <a:stretch/>
        </p:blipFill>
        <p:spPr>
          <a:xfrm>
            <a:off x="7858691" y="139015"/>
            <a:ext cx="1223629" cy="98231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hyperlink" Target="https://results.org/blog/the-senate-passes-the-read-act-reauthorization-here-are-some-steps-to-ensure-it-becomes-law"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www.congress.gov/bill/118th-congress/house-bill/681" TargetMode="External"/><Relationship Id="rId5" Type="http://schemas.openxmlformats.org/officeDocument/2006/relationships/hyperlink" Target="https://results.org/volunteers/action-center/action-alerts?vvsrc=%2fcampaigns%2f101585%2frespond" TargetMode="External"/><Relationship Id="rId4" Type="http://schemas.openxmlformats.org/officeDocument/2006/relationships/hyperlink" Target="https://www.congress.gov/bill/118th-congress/senate-bill/41?s=4&amp;r=8"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7.png"/><Relationship Id="rId7"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7.png"/><Relationship Id="rId7"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hyperlink" Target="https://results.org/volunteers/action-center/action-alerts?vvsrc=%2fcampaigns%2f87023%2frespond" TargetMode="Externa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hyperlink" Target="https://togetherwomenrise.org/upcoming-events/"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14fc495f4cb_0_0"/>
          <p:cNvSpPr txBox="1">
            <a:spLocks noGrp="1"/>
          </p:cNvSpPr>
          <p:nvPr>
            <p:ph type="title"/>
          </p:nvPr>
        </p:nvSpPr>
        <p:spPr>
          <a:xfrm>
            <a:off x="132075" y="1429650"/>
            <a:ext cx="8739900" cy="26823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latin typeface="Open Sans"/>
                <a:ea typeface="Open Sans"/>
                <a:cs typeface="Open Sans"/>
                <a:sym typeface="Open Sans"/>
              </a:rPr>
              <a:t>RISE Advocacy Chapter </a:t>
            </a:r>
            <a:br>
              <a:rPr lang="en-US">
                <a:latin typeface="Open Sans"/>
                <a:ea typeface="Open Sans"/>
                <a:cs typeface="Open Sans"/>
                <a:sym typeface="Open Sans"/>
              </a:rPr>
            </a:br>
            <a:r>
              <a:rPr lang="en-US">
                <a:latin typeface="Open Sans"/>
                <a:ea typeface="Open Sans"/>
                <a:cs typeface="Open Sans"/>
                <a:sym typeface="Open Sans"/>
              </a:rPr>
              <a:t>December Webinar</a:t>
            </a:r>
            <a:endParaRPr>
              <a:latin typeface="Open Sans"/>
              <a:ea typeface="Open Sans"/>
              <a:cs typeface="Open Sans"/>
              <a:sym typeface="Open Sans"/>
            </a:endParaRPr>
          </a:p>
        </p:txBody>
      </p:sp>
      <p:sp>
        <p:nvSpPr>
          <p:cNvPr id="171" name="Google Shape;171;g14fc495f4cb_0_0"/>
          <p:cNvSpPr txBox="1"/>
          <p:nvPr/>
        </p:nvSpPr>
        <p:spPr>
          <a:xfrm>
            <a:off x="1125415" y="4299438"/>
            <a:ext cx="6620700" cy="446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2300" b="1" i="0" u="none" strike="noStrike" cap="none">
                <a:solidFill>
                  <a:schemeClr val="dk1"/>
                </a:solidFill>
                <a:latin typeface="Open Sans"/>
                <a:ea typeface="Open Sans"/>
                <a:cs typeface="Open Sans"/>
                <a:sym typeface="Open Sans"/>
              </a:rPr>
              <a:t>December 12, 2023</a:t>
            </a:r>
            <a:endParaRPr sz="1900" b="1" i="0" u="none" strike="noStrike" cap="none">
              <a:solidFill>
                <a:srgbClr val="000000"/>
              </a:solidFill>
              <a:latin typeface="Open Sans"/>
              <a:ea typeface="Open Sans"/>
              <a:cs typeface="Open Sans"/>
              <a:sym typeface="Open Sans"/>
            </a:endParaRPr>
          </a:p>
        </p:txBody>
      </p:sp>
      <p:pic>
        <p:nvPicPr>
          <p:cNvPr id="172" name="Google Shape;172;g14fc495f4cb_0_0"/>
          <p:cNvPicPr preferRelativeResize="0"/>
          <p:nvPr/>
        </p:nvPicPr>
        <p:blipFill rotWithShape="1">
          <a:blip r:embed="rId3">
            <a:alphaModFix/>
          </a:blip>
          <a:srcRect/>
          <a:stretch/>
        </p:blipFill>
        <p:spPr>
          <a:xfrm>
            <a:off x="132080" y="187403"/>
            <a:ext cx="3013528" cy="88651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Shape 249"/>
        <p:cNvGrpSpPr/>
        <p:nvPr/>
      </p:nvGrpSpPr>
      <p:grpSpPr>
        <a:xfrm>
          <a:off x="0" y="0"/>
          <a:ext cx="0" cy="0"/>
          <a:chOff x="0" y="0"/>
          <a:chExt cx="0" cy="0"/>
        </a:xfrm>
      </p:grpSpPr>
      <p:sp>
        <p:nvSpPr>
          <p:cNvPr id="250" name="Google Shape;250;p2"/>
          <p:cNvSpPr txBox="1">
            <a:spLocks noGrp="1"/>
          </p:cNvSpPr>
          <p:nvPr>
            <p:ph type="body" idx="1"/>
          </p:nvPr>
        </p:nvSpPr>
        <p:spPr>
          <a:xfrm>
            <a:off x="461584" y="1752705"/>
            <a:ext cx="8229600" cy="3394472"/>
          </a:xfrm>
          <a:prstGeom prst="rect">
            <a:avLst/>
          </a:prstGeom>
          <a:noFill/>
          <a:ln>
            <a:noFill/>
          </a:ln>
        </p:spPr>
        <p:txBody>
          <a:bodyPr spcFirstLastPara="1" wrap="square" lIns="91425" tIns="45700" rIns="91425" bIns="45700" anchor="t" anchorCtr="0">
            <a:normAutofit/>
          </a:bodyPr>
          <a:lstStyle/>
          <a:p>
            <a:pPr marL="342265" lvl="0" indent="-342265" algn="l" rtl="0">
              <a:lnSpc>
                <a:spcPct val="114000"/>
              </a:lnSpc>
              <a:spcBef>
                <a:spcPts val="0"/>
              </a:spcBef>
              <a:spcAft>
                <a:spcPts val="0"/>
              </a:spcAft>
              <a:buSzPts val="1800"/>
              <a:buChar char="•"/>
            </a:pPr>
            <a:r>
              <a:rPr lang="en-US">
                <a:latin typeface="Open Sans"/>
                <a:ea typeface="Open Sans"/>
                <a:cs typeface="Open Sans"/>
                <a:sym typeface="Open Sans"/>
              </a:rPr>
              <a:t>Who does it reach? Who gets left out? </a:t>
            </a:r>
            <a:endParaRPr/>
          </a:p>
          <a:p>
            <a:pPr marL="342265" lvl="0" indent="-342265" algn="l" rtl="0">
              <a:lnSpc>
                <a:spcPct val="114000"/>
              </a:lnSpc>
              <a:spcBef>
                <a:spcPts val="600"/>
              </a:spcBef>
              <a:spcAft>
                <a:spcPts val="0"/>
              </a:spcAft>
              <a:buSzPts val="1800"/>
              <a:buChar char="•"/>
            </a:pPr>
            <a:r>
              <a:rPr lang="en-US">
                <a:latin typeface="Open Sans"/>
                <a:ea typeface="Open Sans"/>
                <a:cs typeface="Open Sans"/>
                <a:sym typeface="Open Sans"/>
              </a:rPr>
              <a:t>Are we working in partnership?</a:t>
            </a:r>
            <a:endParaRPr/>
          </a:p>
          <a:p>
            <a:pPr marL="342265" lvl="0" indent="-342265" algn="l" rtl="0">
              <a:lnSpc>
                <a:spcPct val="114000"/>
              </a:lnSpc>
              <a:spcBef>
                <a:spcPts val="600"/>
              </a:spcBef>
              <a:spcAft>
                <a:spcPts val="0"/>
              </a:spcAft>
              <a:buSzPts val="1800"/>
              <a:buChar char="•"/>
            </a:pPr>
            <a:r>
              <a:rPr lang="en-US">
                <a:latin typeface="Open Sans"/>
                <a:ea typeface="Open Sans"/>
                <a:cs typeface="Open Sans"/>
                <a:sym typeface="Open Sans"/>
              </a:rPr>
              <a:t>How is funding delivered?</a:t>
            </a:r>
            <a:endParaRPr/>
          </a:p>
          <a:p>
            <a:pPr marL="342265" lvl="0" indent="-342265" algn="l" rtl="0">
              <a:lnSpc>
                <a:spcPct val="114000"/>
              </a:lnSpc>
              <a:spcBef>
                <a:spcPts val="600"/>
              </a:spcBef>
              <a:spcAft>
                <a:spcPts val="600"/>
              </a:spcAft>
              <a:buSzPts val="1800"/>
              <a:buChar char="•"/>
            </a:pPr>
            <a:r>
              <a:rPr lang="en-US">
                <a:latin typeface="Open Sans"/>
                <a:ea typeface="Open Sans"/>
                <a:cs typeface="Open Sans"/>
                <a:sym typeface="Open Sans"/>
              </a:rPr>
              <a:t>Are interventions based on evidence? </a:t>
            </a:r>
            <a:endParaRPr/>
          </a:p>
        </p:txBody>
      </p:sp>
      <p:sp>
        <p:nvSpPr>
          <p:cNvPr id="251" name="Google Shape;251;p2"/>
          <p:cNvSpPr/>
          <p:nvPr/>
        </p:nvSpPr>
        <p:spPr>
          <a:xfrm>
            <a:off x="275322" y="303420"/>
            <a:ext cx="7252835" cy="856153"/>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a:solidFill>
                  <a:schemeClr val="dk1"/>
                </a:solidFill>
                <a:latin typeface="Open Sans"/>
                <a:ea typeface="Open Sans"/>
                <a:cs typeface="Open Sans"/>
                <a:sym typeface="Open Sans"/>
              </a:rPr>
              <a:t>		Equity &amp; Impact</a:t>
            </a:r>
            <a:endParaRPr sz="3000" b="1" i="0" u="none" strike="noStrike" cap="none">
              <a:solidFill>
                <a:schemeClr val="dk1"/>
              </a:solidFill>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Shape 255"/>
        <p:cNvGrpSpPr/>
        <p:nvPr/>
      </p:nvGrpSpPr>
      <p:grpSpPr>
        <a:xfrm>
          <a:off x="0" y="0"/>
          <a:ext cx="0" cy="0"/>
          <a:chOff x="0" y="0"/>
          <a:chExt cx="0" cy="0"/>
        </a:xfrm>
      </p:grpSpPr>
      <p:sp>
        <p:nvSpPr>
          <p:cNvPr id="256" name="Google Shape;256;p3"/>
          <p:cNvSpPr txBox="1"/>
          <p:nvPr/>
        </p:nvSpPr>
        <p:spPr>
          <a:xfrm>
            <a:off x="1059350" y="991287"/>
            <a:ext cx="6700671" cy="1793696"/>
          </a:xfrm>
          <a:prstGeom prst="rect">
            <a:avLst/>
          </a:prstGeom>
          <a:noFill/>
          <a:ln>
            <a:noFill/>
          </a:ln>
        </p:spPr>
        <p:txBody>
          <a:bodyPr spcFirstLastPara="1" wrap="square" lIns="91425" tIns="45700" rIns="91425" bIns="45700" anchor="t" anchorCtr="0">
            <a:spAutoFit/>
          </a:bodyPr>
          <a:lstStyle/>
          <a:p>
            <a:pPr marL="0" marR="0" lvl="0" indent="0" algn="l" rtl="0">
              <a:lnSpc>
                <a:spcPct val="114000"/>
              </a:lnSpc>
              <a:spcBef>
                <a:spcPts val="0"/>
              </a:spcBef>
              <a:spcAft>
                <a:spcPts val="0"/>
              </a:spcAft>
              <a:buClr>
                <a:srgbClr val="000000"/>
              </a:buClr>
              <a:buSzPts val="3300"/>
              <a:buFont typeface="Arial"/>
              <a:buNone/>
            </a:pPr>
            <a:r>
              <a:rPr lang="en-US" sz="3300" b="1" i="0" u="none" strike="noStrike" cap="none">
                <a:solidFill>
                  <a:srgbClr val="FF0000"/>
                </a:solidFill>
                <a:latin typeface="Open Sans"/>
                <a:ea typeface="Open Sans"/>
                <a:cs typeface="Open Sans"/>
                <a:sym typeface="Open Sans"/>
              </a:rPr>
              <a:t>Part 1</a:t>
            </a:r>
            <a:endParaRPr sz="3300" b="1" i="0" u="none" strike="noStrike" cap="none">
              <a:solidFill>
                <a:srgbClr val="FF0000"/>
              </a:solidFill>
              <a:latin typeface="Open Sans"/>
              <a:ea typeface="Open Sans"/>
              <a:cs typeface="Open Sans"/>
              <a:sym typeface="Open Sans"/>
            </a:endParaRPr>
          </a:p>
          <a:p>
            <a:pPr marL="0" marR="0" lvl="0" indent="0" algn="l" rtl="0">
              <a:lnSpc>
                <a:spcPct val="114000"/>
              </a:lnSpc>
              <a:spcBef>
                <a:spcPts val="0"/>
              </a:spcBef>
              <a:spcAft>
                <a:spcPts val="0"/>
              </a:spcAft>
              <a:buClr>
                <a:srgbClr val="000000"/>
              </a:buClr>
              <a:buSzPts val="3300"/>
              <a:buFont typeface="Arial"/>
              <a:buNone/>
            </a:pPr>
            <a:r>
              <a:rPr lang="en-US" sz="3300" b="0" i="1" u="none" strike="noStrike" cap="none">
                <a:solidFill>
                  <a:srgbClr val="000000"/>
                </a:solidFill>
                <a:latin typeface="Open Sans"/>
                <a:ea typeface="Open Sans"/>
                <a:cs typeface="Open Sans"/>
                <a:sym typeface="Open Sans"/>
              </a:rPr>
              <a:t>How the </a:t>
            </a:r>
            <a:r>
              <a:rPr lang="en-US" sz="3300" b="1" i="1" u="none" strike="noStrike" cap="none">
                <a:solidFill>
                  <a:srgbClr val="000000"/>
                </a:solidFill>
                <a:latin typeface="Open Sans"/>
                <a:ea typeface="Open Sans"/>
                <a:cs typeface="Open Sans"/>
                <a:sym typeface="Open Sans"/>
              </a:rPr>
              <a:t>U.S. government</a:t>
            </a:r>
            <a:r>
              <a:rPr lang="en-US" sz="3300" b="0" i="1" u="none" strike="noStrike" cap="none">
                <a:solidFill>
                  <a:srgbClr val="000000"/>
                </a:solidFill>
                <a:latin typeface="Open Sans"/>
                <a:ea typeface="Open Sans"/>
                <a:cs typeface="Open Sans"/>
                <a:sym typeface="Open Sans"/>
              </a:rPr>
              <a:t> spends money and designs programs</a:t>
            </a:r>
            <a:endParaRPr sz="3300" b="0" i="0" u="none" strike="noStrike" cap="none">
              <a:solidFill>
                <a:srgbClr val="000000"/>
              </a:solidFill>
              <a:latin typeface="Open Sans"/>
              <a:ea typeface="Open Sans"/>
              <a:cs typeface="Open Sans"/>
              <a:sym typeface="Open Sans"/>
            </a:endParaRPr>
          </a:p>
        </p:txBody>
      </p:sp>
      <p:sp>
        <p:nvSpPr>
          <p:cNvPr id="257" name="Google Shape;257;p3"/>
          <p:cNvSpPr txBox="1"/>
          <p:nvPr/>
        </p:nvSpPr>
        <p:spPr>
          <a:xfrm>
            <a:off x="1059350" y="3168192"/>
            <a:ext cx="6430849" cy="1793696"/>
          </a:xfrm>
          <a:prstGeom prst="rect">
            <a:avLst/>
          </a:prstGeom>
          <a:noFill/>
          <a:ln>
            <a:noFill/>
          </a:ln>
        </p:spPr>
        <p:txBody>
          <a:bodyPr spcFirstLastPara="1" wrap="square" lIns="91425" tIns="45700" rIns="91425" bIns="45700" anchor="t" anchorCtr="0">
            <a:spAutoFit/>
          </a:bodyPr>
          <a:lstStyle/>
          <a:p>
            <a:pPr marL="0" marR="0" lvl="0" indent="0" algn="l" rtl="0">
              <a:lnSpc>
                <a:spcPct val="114000"/>
              </a:lnSpc>
              <a:spcBef>
                <a:spcPts val="0"/>
              </a:spcBef>
              <a:spcAft>
                <a:spcPts val="0"/>
              </a:spcAft>
              <a:buClr>
                <a:srgbClr val="000000"/>
              </a:buClr>
              <a:buSzPts val="3300"/>
              <a:buFont typeface="Arial"/>
              <a:buNone/>
            </a:pPr>
            <a:r>
              <a:rPr lang="en-US" sz="3300" b="1" i="0" u="none" strike="noStrike" cap="none">
                <a:solidFill>
                  <a:srgbClr val="FF0000"/>
                </a:solidFill>
                <a:latin typeface="Open Sans"/>
                <a:ea typeface="Open Sans"/>
                <a:cs typeface="Open Sans"/>
                <a:sym typeface="Open Sans"/>
              </a:rPr>
              <a:t>Part 2</a:t>
            </a:r>
            <a:endParaRPr sz="1400" b="0" i="0" u="none" strike="noStrike" cap="none">
              <a:solidFill>
                <a:srgbClr val="000000"/>
              </a:solidFill>
              <a:latin typeface="Arial"/>
              <a:ea typeface="Arial"/>
              <a:cs typeface="Arial"/>
              <a:sym typeface="Arial"/>
            </a:endParaRPr>
          </a:p>
          <a:p>
            <a:pPr marL="0" marR="0" lvl="0" indent="0" algn="l" rtl="0">
              <a:lnSpc>
                <a:spcPct val="114000"/>
              </a:lnSpc>
              <a:spcBef>
                <a:spcPts val="0"/>
              </a:spcBef>
              <a:spcAft>
                <a:spcPts val="0"/>
              </a:spcAft>
              <a:buClr>
                <a:srgbClr val="000000"/>
              </a:buClr>
              <a:buSzPts val="3300"/>
              <a:buFont typeface="Arial"/>
              <a:buNone/>
            </a:pPr>
            <a:r>
              <a:rPr lang="en-US" sz="3300" b="0" i="1" u="none" strike="noStrike" cap="none">
                <a:solidFill>
                  <a:srgbClr val="000000"/>
                </a:solidFill>
                <a:latin typeface="Open Sans"/>
                <a:ea typeface="Open Sans"/>
                <a:cs typeface="Open Sans"/>
                <a:sym typeface="Open Sans"/>
              </a:rPr>
              <a:t>How the </a:t>
            </a:r>
            <a:r>
              <a:rPr lang="en-US" sz="3300" b="1" i="1" u="none" strike="noStrike" cap="none">
                <a:solidFill>
                  <a:srgbClr val="000000"/>
                </a:solidFill>
                <a:latin typeface="Open Sans"/>
                <a:ea typeface="Open Sans"/>
                <a:cs typeface="Open Sans"/>
                <a:sym typeface="Open Sans"/>
              </a:rPr>
              <a:t>World Bank</a:t>
            </a:r>
            <a:r>
              <a:rPr lang="en-US" sz="3300" b="0" i="1" u="none" strike="noStrike" cap="none">
                <a:solidFill>
                  <a:srgbClr val="000000"/>
                </a:solidFill>
                <a:latin typeface="Open Sans"/>
                <a:ea typeface="Open Sans"/>
                <a:cs typeface="Open Sans"/>
                <a:sym typeface="Open Sans"/>
              </a:rPr>
              <a:t> spends money and designs programs</a:t>
            </a:r>
            <a:endParaRPr sz="3300" b="0" i="0" u="none" strike="noStrike" cap="none">
              <a:solidFill>
                <a:srgbClr val="000000"/>
              </a:solidFill>
              <a:latin typeface="Open Sans"/>
              <a:ea typeface="Open Sans"/>
              <a:cs typeface="Open Sans"/>
              <a:sym typeface="Open Sans"/>
            </a:endParaRPr>
          </a:p>
        </p:txBody>
      </p:sp>
      <p:pic>
        <p:nvPicPr>
          <p:cNvPr id="258" name="Google Shape;258;p3"/>
          <p:cNvPicPr preferRelativeResize="0"/>
          <p:nvPr/>
        </p:nvPicPr>
        <p:blipFill rotWithShape="1">
          <a:blip r:embed="rId3">
            <a:alphaModFix/>
          </a:blip>
          <a:srcRect/>
          <a:stretch/>
        </p:blipFill>
        <p:spPr>
          <a:xfrm>
            <a:off x="0" y="135015"/>
            <a:ext cx="2451970" cy="68295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Shape 262"/>
        <p:cNvGrpSpPr/>
        <p:nvPr/>
      </p:nvGrpSpPr>
      <p:grpSpPr>
        <a:xfrm>
          <a:off x="0" y="0"/>
          <a:ext cx="0" cy="0"/>
          <a:chOff x="0" y="0"/>
          <a:chExt cx="0" cy="0"/>
        </a:xfrm>
      </p:grpSpPr>
      <p:pic>
        <p:nvPicPr>
          <p:cNvPr id="263" name="Google Shape;263;p4"/>
          <p:cNvPicPr preferRelativeResize="0"/>
          <p:nvPr/>
        </p:nvPicPr>
        <p:blipFill rotWithShape="1">
          <a:blip r:embed="rId3">
            <a:alphaModFix/>
          </a:blip>
          <a:srcRect/>
          <a:stretch/>
        </p:blipFill>
        <p:spPr>
          <a:xfrm>
            <a:off x="1521036" y="1356246"/>
            <a:ext cx="987757" cy="987757"/>
          </a:xfrm>
          <a:prstGeom prst="rect">
            <a:avLst/>
          </a:prstGeom>
          <a:noFill/>
          <a:ln>
            <a:noFill/>
          </a:ln>
        </p:spPr>
      </p:pic>
      <p:grpSp>
        <p:nvGrpSpPr>
          <p:cNvPr id="264" name="Google Shape;264;p4"/>
          <p:cNvGrpSpPr/>
          <p:nvPr/>
        </p:nvGrpSpPr>
        <p:grpSpPr>
          <a:xfrm>
            <a:off x="3348350" y="1261566"/>
            <a:ext cx="2400300" cy="3520118"/>
            <a:chOff x="4450080" y="1736678"/>
            <a:chExt cx="3200400" cy="4693491"/>
          </a:xfrm>
        </p:grpSpPr>
        <p:sp>
          <p:nvSpPr>
            <p:cNvPr id="265" name="Google Shape;265;p4"/>
            <p:cNvSpPr/>
            <p:nvPr/>
          </p:nvSpPr>
          <p:spPr>
            <a:xfrm>
              <a:off x="4450080" y="2361063"/>
              <a:ext cx="3200400" cy="4069106"/>
            </a:xfrm>
            <a:prstGeom prst="rect">
              <a:avLst/>
            </a:prstGeom>
            <a:noFill/>
            <a:ln w="5715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250"/>
                <a:buFont typeface="Arial"/>
                <a:buNone/>
              </a:pPr>
              <a:endParaRPr sz="2250" b="1" i="0" u="none" strike="noStrike" cap="none">
                <a:solidFill>
                  <a:srgbClr val="000000"/>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2250"/>
                <a:buFont typeface="Arial"/>
                <a:buNone/>
              </a:pPr>
              <a:r>
                <a:rPr lang="en-US" sz="2250" b="0" i="0" u="none" strike="noStrike" cap="none">
                  <a:solidFill>
                    <a:srgbClr val="000000"/>
                  </a:solidFill>
                  <a:latin typeface="Open Sans"/>
                  <a:ea typeface="Open Sans"/>
                  <a:cs typeface="Open Sans"/>
                  <a:sym typeface="Open Sans"/>
                </a:rPr>
                <a:t>The End </a:t>
              </a:r>
              <a:br>
                <a:rPr lang="en-US" sz="2250" b="0" i="0" u="none" strike="noStrike" cap="none">
                  <a:solidFill>
                    <a:srgbClr val="000000"/>
                  </a:solidFill>
                  <a:latin typeface="Open Sans"/>
                  <a:ea typeface="Open Sans"/>
                  <a:cs typeface="Open Sans"/>
                  <a:sym typeface="Open Sans"/>
                </a:rPr>
              </a:br>
              <a:r>
                <a:rPr lang="en-US" sz="2250" b="0" i="0" u="none" strike="noStrike" cap="none">
                  <a:solidFill>
                    <a:srgbClr val="000000"/>
                  </a:solidFill>
                  <a:latin typeface="Open Sans"/>
                  <a:ea typeface="Open Sans"/>
                  <a:cs typeface="Open Sans"/>
                  <a:sym typeface="Open Sans"/>
                </a:rPr>
                <a:t>Tuberculosis Now Act</a:t>
              </a:r>
              <a:endParaRPr sz="1400" b="0" i="0" u="none" strike="noStrike" cap="none">
                <a:solidFill>
                  <a:srgbClr val="000000"/>
                </a:solidFill>
                <a:latin typeface="Arial"/>
                <a:ea typeface="Arial"/>
                <a:cs typeface="Arial"/>
                <a:sym typeface="Arial"/>
              </a:endParaRPr>
            </a:p>
          </p:txBody>
        </p:sp>
        <p:sp>
          <p:nvSpPr>
            <p:cNvPr id="266" name="Google Shape;266;p4"/>
            <p:cNvSpPr/>
            <p:nvPr/>
          </p:nvSpPr>
          <p:spPr>
            <a:xfrm>
              <a:off x="5231073" y="1736678"/>
              <a:ext cx="1692322" cy="1692322"/>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1" i="0" u="none" strike="noStrike" cap="none">
                <a:solidFill>
                  <a:srgbClr val="000000"/>
                </a:solidFill>
                <a:latin typeface="Open Sans"/>
                <a:ea typeface="Open Sans"/>
                <a:cs typeface="Open Sans"/>
                <a:sym typeface="Open Sans"/>
              </a:endParaRPr>
            </a:p>
          </p:txBody>
        </p:sp>
        <p:pic>
          <p:nvPicPr>
            <p:cNvPr id="267" name="Google Shape;267;p4"/>
            <p:cNvPicPr preferRelativeResize="0"/>
            <p:nvPr/>
          </p:nvPicPr>
          <p:blipFill rotWithShape="1">
            <a:blip r:embed="rId4">
              <a:alphaModFix/>
            </a:blip>
            <a:srcRect/>
            <a:stretch/>
          </p:blipFill>
          <p:spPr>
            <a:xfrm>
              <a:off x="5424914" y="1808326"/>
              <a:ext cx="1317009" cy="1317009"/>
            </a:xfrm>
            <a:prstGeom prst="rect">
              <a:avLst/>
            </a:prstGeom>
            <a:noFill/>
            <a:ln>
              <a:noFill/>
            </a:ln>
          </p:spPr>
        </p:pic>
      </p:grpSp>
      <p:grpSp>
        <p:nvGrpSpPr>
          <p:cNvPr id="268" name="Google Shape;268;p4"/>
          <p:cNvGrpSpPr/>
          <p:nvPr/>
        </p:nvGrpSpPr>
        <p:grpSpPr>
          <a:xfrm>
            <a:off x="6158493" y="1172589"/>
            <a:ext cx="2400300" cy="3604564"/>
            <a:chOff x="8106395" y="1624084"/>
            <a:chExt cx="3200400" cy="4806085"/>
          </a:xfrm>
        </p:grpSpPr>
        <p:sp>
          <p:nvSpPr>
            <p:cNvPr id="269" name="Google Shape;269;p4"/>
            <p:cNvSpPr/>
            <p:nvPr/>
          </p:nvSpPr>
          <p:spPr>
            <a:xfrm>
              <a:off x="8106395" y="2361063"/>
              <a:ext cx="3200400" cy="4069106"/>
            </a:xfrm>
            <a:prstGeom prst="rect">
              <a:avLst/>
            </a:prstGeom>
            <a:noFill/>
            <a:ln w="57150" cap="flat" cmpd="sng">
              <a:solidFill>
                <a:schemeClr val="accent2"/>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2250"/>
                <a:buFont typeface="Arial"/>
                <a:buNone/>
              </a:pPr>
              <a:endParaRPr sz="2250" b="1" i="0" u="none" strike="noStrike" cap="none">
                <a:solidFill>
                  <a:srgbClr val="000000"/>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2250"/>
                <a:buFont typeface="Arial"/>
                <a:buNone/>
              </a:pPr>
              <a:r>
                <a:rPr lang="en-US" sz="2250" b="0" i="0" u="none" strike="noStrike" cap="none">
                  <a:solidFill>
                    <a:srgbClr val="000000"/>
                  </a:solidFill>
                  <a:latin typeface="Open Sans"/>
                  <a:ea typeface="Open Sans"/>
                  <a:cs typeface="Open Sans"/>
                  <a:sym typeface="Open Sans"/>
                </a:rPr>
                <a:t>The </a:t>
              </a:r>
              <a:br>
                <a:rPr lang="en-US" sz="2250" b="0" i="0" u="none" strike="noStrike" cap="none">
                  <a:solidFill>
                    <a:srgbClr val="000000"/>
                  </a:solidFill>
                  <a:latin typeface="Open Sans"/>
                  <a:ea typeface="Open Sans"/>
                  <a:cs typeface="Open Sans"/>
                  <a:sym typeface="Open Sans"/>
                </a:rPr>
              </a:br>
              <a:r>
                <a:rPr lang="en-US" sz="2250" b="0" i="0" u="none" strike="noStrike" cap="none">
                  <a:solidFill>
                    <a:srgbClr val="000000"/>
                  </a:solidFill>
                  <a:latin typeface="Open Sans"/>
                  <a:ea typeface="Open Sans"/>
                  <a:cs typeface="Open Sans"/>
                  <a:sym typeface="Open Sans"/>
                </a:rPr>
                <a:t>READ Act</a:t>
              </a:r>
              <a:endParaRPr sz="2250" b="0" i="0" u="none" strike="noStrike" cap="none">
                <a:solidFill>
                  <a:srgbClr val="000000"/>
                </a:solidFill>
                <a:latin typeface="Open Sans"/>
                <a:ea typeface="Open Sans"/>
                <a:cs typeface="Open Sans"/>
                <a:sym typeface="Open Sans"/>
              </a:endParaRPr>
            </a:p>
          </p:txBody>
        </p:sp>
        <p:sp>
          <p:nvSpPr>
            <p:cNvPr id="270" name="Google Shape;270;p4"/>
            <p:cNvSpPr/>
            <p:nvPr/>
          </p:nvSpPr>
          <p:spPr>
            <a:xfrm>
              <a:off x="8860434" y="1624084"/>
              <a:ext cx="1692322" cy="1692322"/>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1" i="0" u="none" strike="noStrike" cap="none">
                <a:solidFill>
                  <a:srgbClr val="000000"/>
                </a:solidFill>
                <a:latin typeface="Open Sans"/>
                <a:ea typeface="Open Sans"/>
                <a:cs typeface="Open Sans"/>
                <a:sym typeface="Open Sans"/>
              </a:endParaRPr>
            </a:p>
          </p:txBody>
        </p:sp>
        <p:pic>
          <p:nvPicPr>
            <p:cNvPr id="271" name="Google Shape;271;p4"/>
            <p:cNvPicPr preferRelativeResize="0"/>
            <p:nvPr/>
          </p:nvPicPr>
          <p:blipFill rotWithShape="1">
            <a:blip r:embed="rId5">
              <a:alphaModFix/>
            </a:blip>
            <a:srcRect/>
            <a:stretch/>
          </p:blipFill>
          <p:spPr>
            <a:xfrm>
              <a:off x="9048227" y="1808599"/>
              <a:ext cx="1316736" cy="1316736"/>
            </a:xfrm>
            <a:prstGeom prst="rect">
              <a:avLst/>
            </a:prstGeom>
            <a:noFill/>
            <a:ln>
              <a:noFill/>
            </a:ln>
          </p:spPr>
        </p:pic>
      </p:grpSp>
      <p:sp>
        <p:nvSpPr>
          <p:cNvPr id="272" name="Google Shape;272;p4"/>
          <p:cNvSpPr/>
          <p:nvPr/>
        </p:nvSpPr>
        <p:spPr>
          <a:xfrm>
            <a:off x="1212855" y="1177120"/>
            <a:ext cx="1269242" cy="1269242"/>
          </a:xfrm>
          <a:prstGeom prst="ellipse">
            <a:avLst/>
          </a:prstGeom>
          <a:solidFill>
            <a:schemeClr val="lt2"/>
          </a:solidFill>
          <a:ln w="9525"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1" i="0" u="none" strike="noStrike" cap="none">
              <a:solidFill>
                <a:srgbClr val="000000"/>
              </a:solidFill>
              <a:latin typeface="Open Sans"/>
              <a:ea typeface="Open Sans"/>
              <a:cs typeface="Open Sans"/>
              <a:sym typeface="Open Sans"/>
            </a:endParaRPr>
          </a:p>
        </p:txBody>
      </p:sp>
      <p:pic>
        <p:nvPicPr>
          <p:cNvPr id="273" name="Google Shape;273;p4"/>
          <p:cNvPicPr preferRelativeResize="0"/>
          <p:nvPr/>
        </p:nvPicPr>
        <p:blipFill rotWithShape="1">
          <a:blip r:embed="rId3">
            <a:alphaModFix/>
          </a:blip>
          <a:srcRect/>
          <a:stretch/>
        </p:blipFill>
        <p:spPr>
          <a:xfrm>
            <a:off x="1349033" y="1317862"/>
            <a:ext cx="987757" cy="987757"/>
          </a:xfrm>
          <a:prstGeom prst="rect">
            <a:avLst/>
          </a:prstGeom>
          <a:noFill/>
          <a:ln>
            <a:noFill/>
          </a:ln>
        </p:spPr>
      </p:pic>
      <p:sp>
        <p:nvSpPr>
          <p:cNvPr id="274" name="Google Shape;274;p4"/>
          <p:cNvSpPr txBox="1"/>
          <p:nvPr/>
        </p:nvSpPr>
        <p:spPr>
          <a:xfrm>
            <a:off x="571501" y="195974"/>
            <a:ext cx="7324418" cy="6694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750"/>
              <a:buFont typeface="Arial"/>
              <a:buNone/>
            </a:pPr>
            <a:r>
              <a:rPr lang="en-US" sz="3750" b="1" i="0" u="none" strike="noStrike" cap="none">
                <a:solidFill>
                  <a:srgbClr val="000000"/>
                </a:solidFill>
                <a:latin typeface="Open Sans"/>
                <a:ea typeface="Open Sans"/>
                <a:cs typeface="Open Sans"/>
                <a:sym typeface="Open Sans"/>
              </a:rPr>
              <a:t>Global Advocacy Campaigns</a:t>
            </a:r>
            <a:endParaRPr sz="1400" b="0" i="0" u="none" strike="noStrike" cap="none">
              <a:solidFill>
                <a:srgbClr val="000000"/>
              </a:solidFill>
              <a:latin typeface="Arial"/>
              <a:ea typeface="Arial"/>
              <a:cs typeface="Arial"/>
              <a:sym typeface="Arial"/>
            </a:endParaRPr>
          </a:p>
        </p:txBody>
      </p:sp>
      <p:grpSp>
        <p:nvGrpSpPr>
          <p:cNvPr id="275" name="Google Shape;275;p4"/>
          <p:cNvGrpSpPr/>
          <p:nvPr/>
        </p:nvGrpSpPr>
        <p:grpSpPr>
          <a:xfrm>
            <a:off x="514924" y="1261566"/>
            <a:ext cx="2400300" cy="3520118"/>
            <a:chOff x="4450080" y="1736678"/>
            <a:chExt cx="3200400" cy="4693491"/>
          </a:xfrm>
        </p:grpSpPr>
        <p:sp>
          <p:nvSpPr>
            <p:cNvPr id="276" name="Google Shape;276;p4"/>
            <p:cNvSpPr/>
            <p:nvPr/>
          </p:nvSpPr>
          <p:spPr>
            <a:xfrm>
              <a:off x="4450080" y="2361063"/>
              <a:ext cx="3200400" cy="4069106"/>
            </a:xfrm>
            <a:prstGeom prst="rect">
              <a:avLst/>
            </a:prstGeom>
            <a:solidFill>
              <a:srgbClr val="FBCCD4"/>
            </a:solidFill>
            <a:ln w="5715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250"/>
                <a:buFont typeface="Arial"/>
                <a:buNone/>
              </a:pPr>
              <a:endParaRPr sz="2250" b="1" i="0" u="none" strike="noStrike" cap="none">
                <a:solidFill>
                  <a:srgbClr val="000000"/>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2250"/>
                <a:buFont typeface="Arial"/>
                <a:buNone/>
              </a:pPr>
              <a:r>
                <a:rPr lang="en-US" sz="2250" b="0" i="0" u="none" strike="noStrike" cap="none">
                  <a:solidFill>
                    <a:srgbClr val="000000"/>
                  </a:solidFill>
                  <a:latin typeface="Open Sans"/>
                  <a:ea typeface="Open Sans"/>
                  <a:cs typeface="Open Sans"/>
                  <a:sym typeface="Open Sans"/>
                </a:rPr>
                <a:t>Malnutrition Prevention &amp; Treatment Act</a:t>
              </a:r>
              <a:endParaRPr sz="1400" b="0" i="0" u="none" strike="noStrike" cap="none">
                <a:solidFill>
                  <a:srgbClr val="000000"/>
                </a:solidFill>
                <a:latin typeface="Arial"/>
                <a:ea typeface="Arial"/>
                <a:cs typeface="Arial"/>
                <a:sym typeface="Arial"/>
              </a:endParaRPr>
            </a:p>
          </p:txBody>
        </p:sp>
        <p:sp>
          <p:nvSpPr>
            <p:cNvPr id="277" name="Google Shape;277;p4"/>
            <p:cNvSpPr/>
            <p:nvPr/>
          </p:nvSpPr>
          <p:spPr>
            <a:xfrm>
              <a:off x="5231073" y="1736678"/>
              <a:ext cx="1692322" cy="1692322"/>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1" i="0" u="none" strike="noStrike" cap="none">
                <a:solidFill>
                  <a:srgbClr val="000000"/>
                </a:solidFill>
                <a:latin typeface="Open Sans"/>
                <a:ea typeface="Open Sans"/>
                <a:cs typeface="Open Sans"/>
                <a:sym typeface="Open Sans"/>
              </a:endParaRPr>
            </a:p>
          </p:txBody>
        </p:sp>
      </p:grpSp>
      <p:pic>
        <p:nvPicPr>
          <p:cNvPr id="278" name="Google Shape;278;p4"/>
          <p:cNvPicPr preferRelativeResize="0"/>
          <p:nvPr/>
        </p:nvPicPr>
        <p:blipFill rotWithShape="1">
          <a:blip r:embed="rId3">
            <a:alphaModFix/>
          </a:blip>
          <a:srcRect/>
          <a:stretch/>
        </p:blipFill>
        <p:spPr>
          <a:xfrm>
            <a:off x="1243699" y="1398468"/>
            <a:ext cx="987757" cy="98775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Shape 283"/>
        <p:cNvGrpSpPr/>
        <p:nvPr/>
      </p:nvGrpSpPr>
      <p:grpSpPr>
        <a:xfrm>
          <a:off x="0" y="0"/>
          <a:ext cx="0" cy="0"/>
          <a:chOff x="0" y="0"/>
          <a:chExt cx="0" cy="0"/>
        </a:xfrm>
      </p:grpSpPr>
      <p:pic>
        <p:nvPicPr>
          <p:cNvPr id="284" name="Google Shape;284;g1e1626a58cf_0_17"/>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285" name="Google Shape;285;g1e1626a58cf_0_17"/>
          <p:cNvSpPr txBox="1"/>
          <p:nvPr/>
        </p:nvSpPr>
        <p:spPr>
          <a:xfrm>
            <a:off x="1560425" y="2050700"/>
            <a:ext cx="6794400" cy="1251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640"/>
              </a:spcBef>
              <a:spcAft>
                <a:spcPts val="0"/>
              </a:spcAft>
              <a:buClr>
                <a:srgbClr val="000000"/>
              </a:buClr>
              <a:buSzPts val="3200"/>
              <a:buFont typeface="Arial"/>
              <a:buNone/>
            </a:pPr>
            <a:r>
              <a:rPr lang="en-US" sz="3200" b="1" i="0" u="none" strike="noStrike" cap="none">
                <a:solidFill>
                  <a:srgbClr val="022077"/>
                </a:solidFill>
                <a:latin typeface="Open Sans"/>
                <a:ea typeface="Open Sans"/>
                <a:cs typeface="Open Sans"/>
                <a:sym typeface="Open Sans"/>
              </a:rPr>
              <a:t>What's going on in this House?!?</a:t>
            </a:r>
            <a:endParaRPr sz="3200" b="1" i="0" u="none" strike="noStrike" cap="none">
              <a:solidFill>
                <a:srgbClr val="022077"/>
              </a:solidFill>
              <a:latin typeface="Open Sans"/>
              <a:ea typeface="Open Sans"/>
              <a:cs typeface="Open Sans"/>
              <a:sym typeface="Open Sans"/>
            </a:endParaRPr>
          </a:p>
          <a:p>
            <a:pPr marL="0" marR="0" lvl="0" indent="0" algn="ctr" rtl="0">
              <a:lnSpc>
                <a:spcPct val="100000"/>
              </a:lnSpc>
              <a:spcBef>
                <a:spcPts val="640"/>
              </a:spcBef>
              <a:spcAft>
                <a:spcPts val="0"/>
              </a:spcAft>
              <a:buClr>
                <a:srgbClr val="000000"/>
              </a:buClr>
              <a:buSzPts val="3200"/>
              <a:buFont typeface="Arial"/>
              <a:buNone/>
            </a:pPr>
            <a:r>
              <a:rPr lang="en-US" sz="3200" b="1" i="0" u="none" strike="noStrike" cap="none">
                <a:solidFill>
                  <a:schemeClr val="dk1"/>
                </a:solidFill>
                <a:latin typeface="Open Sans"/>
                <a:ea typeface="Open Sans"/>
                <a:cs typeface="Open Sans"/>
                <a:sym typeface="Open Sans"/>
              </a:rPr>
              <a:t>Congressional Updates</a:t>
            </a:r>
            <a:endParaRPr sz="3200" b="1" i="0" u="none" strike="noStrike" cap="none">
              <a:solidFill>
                <a:schemeClr val="dk1"/>
              </a:solidFill>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Shape 289"/>
        <p:cNvGrpSpPr/>
        <p:nvPr/>
      </p:nvGrpSpPr>
      <p:grpSpPr>
        <a:xfrm>
          <a:off x="0" y="0"/>
          <a:ext cx="0" cy="0"/>
          <a:chOff x="0" y="0"/>
          <a:chExt cx="0" cy="0"/>
        </a:xfrm>
      </p:grpSpPr>
      <p:sp>
        <p:nvSpPr>
          <p:cNvPr id="290" name="Google Shape;290;p5"/>
          <p:cNvSpPr txBox="1">
            <a:spLocks noGrp="1"/>
          </p:cNvSpPr>
          <p:nvPr>
            <p:ph type="title"/>
          </p:nvPr>
        </p:nvSpPr>
        <p:spPr>
          <a:xfrm>
            <a:off x="2673698" y="226625"/>
            <a:ext cx="7036421" cy="85725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en-US" sz="3600" b="1">
                <a:latin typeface="Open Sans"/>
                <a:ea typeface="Open Sans"/>
                <a:cs typeface="Open Sans"/>
                <a:sym typeface="Open Sans"/>
              </a:rPr>
              <a:t>Asks on TB Right Now</a:t>
            </a:r>
            <a:endParaRPr/>
          </a:p>
        </p:txBody>
      </p:sp>
      <p:sp>
        <p:nvSpPr>
          <p:cNvPr id="291" name="Google Shape;291;p5"/>
          <p:cNvSpPr txBox="1">
            <a:spLocks noGrp="1"/>
          </p:cNvSpPr>
          <p:nvPr>
            <p:ph type="body" idx="1"/>
          </p:nvPr>
        </p:nvSpPr>
        <p:spPr>
          <a:xfrm>
            <a:off x="452872" y="1227062"/>
            <a:ext cx="8084054" cy="3602666"/>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134000"/>
              </a:lnSpc>
              <a:spcBef>
                <a:spcPts val="0"/>
              </a:spcBef>
              <a:spcAft>
                <a:spcPts val="0"/>
              </a:spcAft>
              <a:buSzPct val="89330"/>
              <a:buNone/>
            </a:pPr>
            <a:r>
              <a:rPr lang="en-US" sz="2600" b="1">
                <a:latin typeface="Open Sans"/>
                <a:ea typeface="Open Sans"/>
                <a:cs typeface="Open Sans"/>
                <a:sym typeface="Open Sans"/>
              </a:rPr>
              <a:t>Ask Reps and Senators to cosponsor the End TB Now Act and speak to House/Senate leadership about passing it ASAP.</a:t>
            </a:r>
            <a:endParaRPr b="1"/>
          </a:p>
          <a:p>
            <a:pPr marL="0" lvl="0" indent="0" algn="l" rtl="0">
              <a:lnSpc>
                <a:spcPct val="134000"/>
              </a:lnSpc>
              <a:spcBef>
                <a:spcPts val="1200"/>
              </a:spcBef>
              <a:spcAft>
                <a:spcPts val="0"/>
              </a:spcAft>
              <a:buSzPct val="89330"/>
              <a:buNone/>
            </a:pPr>
            <a:r>
              <a:rPr lang="en-US" sz="2600" i="1"/>
              <a:t>Tip: Leverage your work on the House and Senate TB sign-on letters:</a:t>
            </a:r>
            <a:endParaRPr/>
          </a:p>
          <a:p>
            <a:pPr marL="342265" lvl="0" indent="-342265" algn="l" rtl="0">
              <a:lnSpc>
                <a:spcPct val="134000"/>
              </a:lnSpc>
              <a:spcBef>
                <a:spcPts val="1200"/>
              </a:spcBef>
              <a:spcAft>
                <a:spcPts val="0"/>
              </a:spcAft>
              <a:buSzPct val="89330"/>
              <a:buChar char="•"/>
            </a:pPr>
            <a:r>
              <a:rPr lang="en-US" sz="2600"/>
              <a:t>Share final letter and thank those who signed. Ask them to cosponsor End TB Now Act and speak to leadership. </a:t>
            </a:r>
            <a:endParaRPr sz="2600">
              <a:latin typeface="Open Sans"/>
              <a:ea typeface="Open Sans"/>
              <a:cs typeface="Open Sans"/>
              <a:sym typeface="Open Sans"/>
            </a:endParaRPr>
          </a:p>
          <a:p>
            <a:pPr marL="342265" lvl="0" indent="-342265" algn="l" rtl="0">
              <a:lnSpc>
                <a:spcPct val="134000"/>
              </a:lnSpc>
              <a:spcBef>
                <a:spcPts val="1200"/>
              </a:spcBef>
              <a:spcAft>
                <a:spcPts val="0"/>
              </a:spcAft>
              <a:buSzPct val="89330"/>
              <a:buChar char="•"/>
            </a:pPr>
            <a:r>
              <a:rPr lang="en-US" sz="2600"/>
              <a:t>Share final letter with those who </a:t>
            </a:r>
            <a:r>
              <a:rPr lang="en-US" sz="2600" u="sng"/>
              <a:t>didn't sign</a:t>
            </a:r>
            <a:r>
              <a:rPr lang="en-US" sz="2600"/>
              <a:t> as well and let them know they can still make a difference on TB by cosponsoring the End TB Now Act.</a:t>
            </a:r>
            <a:endParaRPr sz="2600"/>
          </a:p>
          <a:p>
            <a:pPr marL="342265" lvl="0" indent="-227965" algn="l" rtl="0">
              <a:lnSpc>
                <a:spcPct val="110000"/>
              </a:lnSpc>
              <a:spcBef>
                <a:spcPts val="2600"/>
              </a:spcBef>
              <a:spcAft>
                <a:spcPts val="1200"/>
              </a:spcAft>
              <a:buSzPct val="89330"/>
              <a:buNone/>
            </a:pPr>
            <a:endParaRPr sz="2600">
              <a:latin typeface="Open Sans"/>
              <a:ea typeface="Open Sans"/>
              <a:cs typeface="Open Sans"/>
              <a:sym typeface="Open Sans"/>
            </a:endParaRPr>
          </a:p>
        </p:txBody>
      </p:sp>
      <p:pic>
        <p:nvPicPr>
          <p:cNvPr id="292" name="Google Shape;292;p5"/>
          <p:cNvPicPr preferRelativeResize="0"/>
          <p:nvPr/>
        </p:nvPicPr>
        <p:blipFill rotWithShape="1">
          <a:blip r:embed="rId3">
            <a:alphaModFix/>
          </a:blip>
          <a:srcRect/>
          <a:stretch/>
        </p:blipFill>
        <p:spPr>
          <a:xfrm>
            <a:off x="80682" y="313772"/>
            <a:ext cx="2451970" cy="68295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Shape 296"/>
        <p:cNvGrpSpPr/>
        <p:nvPr/>
      </p:nvGrpSpPr>
      <p:grpSpPr>
        <a:xfrm>
          <a:off x="0" y="0"/>
          <a:ext cx="0" cy="0"/>
          <a:chOff x="0" y="0"/>
          <a:chExt cx="0" cy="0"/>
        </a:xfrm>
      </p:grpSpPr>
      <p:sp>
        <p:nvSpPr>
          <p:cNvPr id="297" name="Google Shape;297;p6"/>
          <p:cNvSpPr txBox="1">
            <a:spLocks noGrp="1"/>
          </p:cNvSpPr>
          <p:nvPr>
            <p:ph type="body" idx="1"/>
          </p:nvPr>
        </p:nvSpPr>
        <p:spPr>
          <a:xfrm>
            <a:off x="452872" y="1339488"/>
            <a:ext cx="8084054" cy="3302863"/>
          </a:xfrm>
          <a:prstGeom prst="rect">
            <a:avLst/>
          </a:prstGeom>
          <a:noFill/>
          <a:ln>
            <a:noFill/>
          </a:ln>
        </p:spPr>
        <p:txBody>
          <a:bodyPr spcFirstLastPara="1" wrap="square" lIns="91425" tIns="45700" rIns="91425" bIns="45700" anchor="t" anchorCtr="0">
            <a:normAutofit fontScale="92500" lnSpcReduction="20000"/>
          </a:bodyPr>
          <a:lstStyle/>
          <a:p>
            <a:pPr marL="342265" lvl="0" indent="-342265" algn="l" rtl="0">
              <a:lnSpc>
                <a:spcPct val="124000"/>
              </a:lnSpc>
              <a:spcBef>
                <a:spcPts val="0"/>
              </a:spcBef>
              <a:spcAft>
                <a:spcPts val="0"/>
              </a:spcAft>
              <a:buSzPct val="74844"/>
              <a:buChar char="•"/>
            </a:pPr>
            <a:r>
              <a:rPr lang="en-US" sz="2600" b="1">
                <a:latin typeface="Open Sans"/>
                <a:ea typeface="Open Sans"/>
                <a:cs typeface="Open Sans"/>
                <a:sym typeface="Open Sans"/>
              </a:rPr>
              <a:t>READ in the House:</a:t>
            </a:r>
            <a:r>
              <a:rPr lang="en-US" sz="2600">
                <a:latin typeface="Open Sans"/>
                <a:ea typeface="Open Sans"/>
                <a:cs typeface="Open Sans"/>
                <a:sym typeface="Open Sans"/>
              </a:rPr>
              <a:t> Ask Reps. to cosponsor the READ Act and speak to Foreign Affairs leadership (McCaul, Meeks) about moving the bill out of committee ASAP.</a:t>
            </a:r>
            <a:endParaRPr/>
          </a:p>
          <a:p>
            <a:pPr marL="342265" lvl="0" indent="-342265" algn="l" rtl="0">
              <a:lnSpc>
                <a:spcPct val="124000"/>
              </a:lnSpc>
              <a:spcBef>
                <a:spcPts val="1200"/>
              </a:spcBef>
              <a:spcAft>
                <a:spcPts val="1200"/>
              </a:spcAft>
              <a:buSzPct val="74844"/>
              <a:buChar char="•"/>
            </a:pPr>
            <a:r>
              <a:rPr lang="en-US" sz="2600" b="1">
                <a:latin typeface="Open Sans"/>
                <a:ea typeface="Open Sans"/>
                <a:cs typeface="Open Sans"/>
                <a:sym typeface="Open Sans"/>
              </a:rPr>
              <a:t>READ in the Senate: </a:t>
            </a:r>
            <a:r>
              <a:rPr lang="en-US" sz="2600">
                <a:latin typeface="Open Sans"/>
                <a:ea typeface="Open Sans"/>
                <a:cs typeface="Open Sans"/>
                <a:sym typeface="Open Sans"/>
              </a:rPr>
              <a:t>Ask Senators to cosponsor READ Act and speak to Senate leadership about passing it ASAP.</a:t>
            </a:r>
            <a:endParaRPr/>
          </a:p>
        </p:txBody>
      </p:sp>
      <p:sp>
        <p:nvSpPr>
          <p:cNvPr id="298" name="Google Shape;298;p6"/>
          <p:cNvSpPr txBox="1">
            <a:spLocks noGrp="1"/>
          </p:cNvSpPr>
          <p:nvPr>
            <p:ph type="title"/>
          </p:nvPr>
        </p:nvSpPr>
        <p:spPr>
          <a:xfrm>
            <a:off x="2673698" y="226625"/>
            <a:ext cx="7036421" cy="85725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en-US" sz="3600" b="1">
                <a:latin typeface="Open Sans"/>
                <a:ea typeface="Open Sans"/>
                <a:cs typeface="Open Sans"/>
                <a:sym typeface="Open Sans"/>
              </a:rPr>
              <a:t>Asks on READ Act Now</a:t>
            </a:r>
            <a:endParaRPr/>
          </a:p>
        </p:txBody>
      </p:sp>
      <p:pic>
        <p:nvPicPr>
          <p:cNvPr id="299" name="Google Shape;299;p6"/>
          <p:cNvPicPr preferRelativeResize="0"/>
          <p:nvPr/>
        </p:nvPicPr>
        <p:blipFill rotWithShape="1">
          <a:blip r:embed="rId3">
            <a:alphaModFix/>
          </a:blip>
          <a:srcRect/>
          <a:stretch/>
        </p:blipFill>
        <p:spPr>
          <a:xfrm>
            <a:off x="80682" y="313772"/>
            <a:ext cx="2451970" cy="68295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g1d9b0211098_0_58"/>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06" name="Google Shape;306;g1d9b0211098_0_58"/>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07" name="Google Shape;307;g1d9b0211098_0_58"/>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08" name="Google Shape;308;g1d9b0211098_0_58"/>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09" name="Google Shape;309;g1d9b0211098_0_58"/>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310" name="Google Shape;310;g1d9b0211098_0_58"/>
          <p:cNvSpPr txBox="1"/>
          <p:nvPr/>
        </p:nvSpPr>
        <p:spPr>
          <a:xfrm>
            <a:off x="705925" y="1752750"/>
            <a:ext cx="7922700" cy="1754296"/>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640"/>
              </a:spcBef>
              <a:spcAft>
                <a:spcPts val="0"/>
              </a:spcAft>
              <a:buClr>
                <a:srgbClr val="000000"/>
              </a:buClr>
              <a:buSzPts val="2400"/>
              <a:buFont typeface="Arial"/>
              <a:buNone/>
            </a:pPr>
            <a:r>
              <a:rPr lang="en-US" sz="3200" b="1" i="0" u="none" strike="noStrike" cap="none">
                <a:solidFill>
                  <a:schemeClr val="dk1"/>
                </a:solidFill>
                <a:latin typeface="Open Sans"/>
                <a:ea typeface="Open Sans"/>
                <a:cs typeface="Open Sans"/>
                <a:sym typeface="Open Sans"/>
              </a:rPr>
              <a:t>Advocacy Action:</a:t>
            </a:r>
            <a:br>
              <a:rPr lang="en-US" sz="3200" b="1" i="0" u="none" strike="noStrike" cap="none">
                <a:solidFill>
                  <a:schemeClr val="dk1"/>
                </a:solidFill>
                <a:latin typeface="Open Sans"/>
                <a:ea typeface="Open Sans"/>
                <a:cs typeface="Open Sans"/>
                <a:sym typeface="Open Sans"/>
              </a:rPr>
            </a:br>
            <a:r>
              <a:rPr lang="en-US" sz="3600" b="1" i="0" u="none" strike="noStrike" cap="none">
                <a:solidFill>
                  <a:schemeClr val="dk1"/>
                </a:solidFill>
                <a:latin typeface="Calibri"/>
                <a:ea typeface="Calibri"/>
                <a:cs typeface="Calibri"/>
                <a:sym typeface="Calibri"/>
              </a:rPr>
              <a:t>Moving READ Across the Finish Line!</a:t>
            </a:r>
            <a:endParaRPr sz="3200" b="1" i="0" u="none" strike="noStrike" cap="none">
              <a:solidFill>
                <a:schemeClr val="dk1"/>
              </a:solidFill>
              <a:latin typeface="Open Sans"/>
              <a:ea typeface="Open Sans"/>
              <a:cs typeface="Open Sans"/>
              <a:sym typeface="Open Sans"/>
            </a:endParaRPr>
          </a:p>
          <a:p>
            <a:pPr marL="0" marR="0" lvl="0" indent="0" algn="ctr" rtl="0">
              <a:lnSpc>
                <a:spcPct val="100000"/>
              </a:lnSpc>
              <a:spcBef>
                <a:spcPts val="640"/>
              </a:spcBef>
              <a:spcAft>
                <a:spcPts val="0"/>
              </a:spcAft>
              <a:buClr>
                <a:srgbClr val="000000"/>
              </a:buClr>
              <a:buSzPts val="2400"/>
              <a:buFont typeface="Arial"/>
              <a:buNone/>
            </a:pPr>
            <a:endParaRPr sz="2400" b="0" i="0" u="none" strike="noStrike" cap="none">
              <a:solidFill>
                <a:schemeClr val="dk1"/>
              </a:solidFill>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8"/>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17" name="Google Shape;317;p8"/>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18" name="Google Shape;318;p8"/>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19" name="Google Shape;319;p8"/>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320" name="Google Shape;320;p8"/>
          <p:cNvSpPr txBox="1"/>
          <p:nvPr/>
        </p:nvSpPr>
        <p:spPr>
          <a:xfrm>
            <a:off x="1225985" y="-59176"/>
            <a:ext cx="7922700" cy="1200298"/>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640"/>
              </a:spcBef>
              <a:spcAft>
                <a:spcPts val="0"/>
              </a:spcAft>
              <a:buClr>
                <a:srgbClr val="000000"/>
              </a:buClr>
              <a:buSzPts val="2400"/>
              <a:buFont typeface="Arial"/>
              <a:buNone/>
            </a:pPr>
            <a:r>
              <a:rPr lang="en-US" sz="3200" b="1" i="0" u="none" strike="noStrike" cap="none">
                <a:solidFill>
                  <a:schemeClr val="dk1"/>
                </a:solidFill>
                <a:latin typeface="Open Sans"/>
                <a:ea typeface="Open Sans"/>
                <a:cs typeface="Open Sans"/>
                <a:sym typeface="Open Sans"/>
              </a:rPr>
              <a:t>Advocacy Action</a:t>
            </a:r>
            <a:endParaRPr sz="3200" b="1" i="0" u="none" strike="noStrike" cap="none">
              <a:solidFill>
                <a:schemeClr val="dk1"/>
              </a:solidFill>
              <a:latin typeface="Open Sans"/>
              <a:ea typeface="Open Sans"/>
              <a:cs typeface="Open Sans"/>
              <a:sym typeface="Open Sans"/>
            </a:endParaRPr>
          </a:p>
          <a:p>
            <a:pPr marL="0" marR="0" lvl="0" indent="0" algn="ctr" rtl="0">
              <a:lnSpc>
                <a:spcPct val="100000"/>
              </a:lnSpc>
              <a:spcBef>
                <a:spcPts val="640"/>
              </a:spcBef>
              <a:spcAft>
                <a:spcPts val="0"/>
              </a:spcAft>
              <a:buClr>
                <a:srgbClr val="000000"/>
              </a:buClr>
              <a:buSzPts val="2400"/>
              <a:buFont typeface="Arial"/>
              <a:buNone/>
            </a:pPr>
            <a:endParaRPr sz="2400" b="0" i="0" u="none" strike="noStrike" cap="none">
              <a:solidFill>
                <a:schemeClr val="dk1"/>
              </a:solidFill>
              <a:latin typeface="Open Sans"/>
              <a:ea typeface="Open Sans"/>
              <a:cs typeface="Open Sans"/>
              <a:sym typeface="Open Sans"/>
            </a:endParaRPr>
          </a:p>
        </p:txBody>
      </p:sp>
      <p:sp>
        <p:nvSpPr>
          <p:cNvPr id="321" name="Google Shape;321;p8"/>
          <p:cNvSpPr txBox="1"/>
          <p:nvPr/>
        </p:nvSpPr>
        <p:spPr>
          <a:xfrm>
            <a:off x="0" y="751135"/>
            <a:ext cx="8341155" cy="4339650"/>
          </a:xfrm>
          <a:prstGeom prst="rect">
            <a:avLst/>
          </a:prstGeom>
          <a:noFill/>
          <a:ln>
            <a:noFill/>
          </a:ln>
        </p:spPr>
        <p:txBody>
          <a:bodyPr spcFirstLastPara="1" wrap="square" lIns="91425" tIns="45700" rIns="91425" bIns="45700" anchor="t" anchorCtr="0">
            <a:spAutoFit/>
          </a:bodyPr>
          <a:lstStyle/>
          <a:p>
            <a:pPr marL="914400" marR="0" lvl="0" indent="0" algn="l" rtl="0">
              <a:lnSpc>
                <a:spcPct val="100000"/>
              </a:lnSpc>
              <a:spcBef>
                <a:spcPts val="0"/>
              </a:spcBef>
              <a:spcAft>
                <a:spcPts val="0"/>
              </a:spcAft>
              <a:buNone/>
            </a:pPr>
            <a:endParaRPr sz="1600" b="1" i="0" u="none" strike="noStrike" cap="none">
              <a:solidFill>
                <a:srgbClr val="212529"/>
              </a:solidFill>
              <a:latin typeface="Arial"/>
              <a:ea typeface="Arial"/>
              <a:cs typeface="Arial"/>
              <a:sym typeface="Arial"/>
            </a:endParaRPr>
          </a:p>
          <a:p>
            <a:pPr marL="742950" marR="0" lvl="1" indent="-285750" algn="l" rtl="0">
              <a:lnSpc>
                <a:spcPct val="100000"/>
              </a:lnSpc>
              <a:spcBef>
                <a:spcPts val="0"/>
              </a:spcBef>
              <a:spcAft>
                <a:spcPts val="0"/>
              </a:spcAft>
              <a:buClr>
                <a:srgbClr val="000000"/>
              </a:buClr>
              <a:buSzPts val="1600"/>
              <a:buFont typeface="Arial"/>
              <a:buChar char="•"/>
            </a:pPr>
            <a:r>
              <a:rPr lang="en-US" sz="1600" b="0" i="0" u="sng" strike="noStrike" cap="none">
                <a:solidFill>
                  <a:srgbClr val="1155CC"/>
                </a:solidFill>
                <a:latin typeface="Arial"/>
                <a:ea typeface="Arial"/>
                <a:cs typeface="Arial"/>
                <a:sym typeface="Arial"/>
                <a:hlinkClick r:id="rId4">
                  <a:extLst>
                    <a:ext uri="{A12FA001-AC4F-418D-AE19-62706E023703}">
                      <ahyp:hlinkClr xmlns:ahyp="http://schemas.microsoft.com/office/drawing/2018/hyperlinkcolor" val="tx"/>
                    </a:ext>
                  </a:extLst>
                </a:hlinkClick>
              </a:rPr>
              <a:t>the Senate passed the READ Act Reauthorization Act (S. 41)</a:t>
            </a:r>
            <a:r>
              <a:rPr lang="en-US" sz="1600" b="0" i="0" u="none" strike="noStrike" cap="none">
                <a:solidFill>
                  <a:srgbClr val="212529"/>
                </a:solidFill>
                <a:latin typeface="Arial"/>
                <a:ea typeface="Arial"/>
                <a:cs typeface="Arial"/>
                <a:sym typeface="Arial"/>
              </a:rPr>
              <a:t> the bill passed by voice vote, with no opposition. </a:t>
            </a:r>
            <a:r>
              <a:rPr lang="en-US" sz="1600" b="1" i="0" u="none" strike="noStrike" cap="none">
                <a:solidFill>
                  <a:srgbClr val="212529"/>
                </a:solidFill>
                <a:latin typeface="Arial"/>
                <a:ea typeface="Arial"/>
                <a:cs typeface="Arial"/>
                <a:sym typeface="Arial"/>
              </a:rPr>
              <a:t>This bipartisan support is a result of your persistent advocacy throughout this year.</a:t>
            </a:r>
            <a:r>
              <a:rPr lang="en-US" sz="1600" b="0" i="0" u="none" strike="noStrike" cap="none">
                <a:solidFill>
                  <a:srgbClr val="212529"/>
                </a:solidFill>
                <a:latin typeface="Arial"/>
                <a:ea typeface="Arial"/>
                <a:cs typeface="Arial"/>
                <a:sym typeface="Arial"/>
              </a:rPr>
              <a:t> </a:t>
            </a:r>
            <a:endParaRPr/>
          </a:p>
          <a:p>
            <a:pPr marL="742950" marR="0" lvl="1" indent="-18415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rgbClr val="000000"/>
              </a:buClr>
              <a:buSzPts val="1600"/>
              <a:buFont typeface="Arial"/>
              <a:buChar char="•"/>
            </a:pPr>
            <a:r>
              <a:rPr lang="en-US" sz="1600" b="1" i="0" u="none" strike="noStrike" cap="none">
                <a:solidFill>
                  <a:srgbClr val="212529"/>
                </a:solidFill>
                <a:latin typeface="Arial"/>
                <a:ea typeface="Arial"/>
                <a:cs typeface="Arial"/>
                <a:sym typeface="Arial"/>
              </a:rPr>
              <a:t>We still need the House to step up.</a:t>
            </a:r>
            <a:r>
              <a:rPr lang="en-US" sz="1600" b="1" i="0" u="sng" strike="noStrike" cap="none">
                <a:solidFill>
                  <a:srgbClr val="212529"/>
                </a:solidFill>
                <a:latin typeface="Arial"/>
                <a:ea typeface="Arial"/>
                <a:cs typeface="Arial"/>
                <a:sym typeface="Arial"/>
                <a:hlinkClick r:id="rId5">
                  <a:extLst>
                    <a:ext uri="{A12FA001-AC4F-418D-AE19-62706E023703}">
                      <ahyp:hlinkClr xmlns:ahyp="http://schemas.microsoft.com/office/drawing/2018/hyperlinkcolor" val="tx"/>
                    </a:ext>
                  </a:extLst>
                </a:hlinkClick>
              </a:rPr>
              <a:t> </a:t>
            </a:r>
            <a:r>
              <a:rPr lang="en-US" sz="1600" b="0" i="0" u="sng" strike="noStrike" cap="none">
                <a:solidFill>
                  <a:srgbClr val="1155CC"/>
                </a:solidFill>
                <a:latin typeface="Arial"/>
                <a:ea typeface="Arial"/>
                <a:cs typeface="Arial"/>
                <a:sym typeface="Arial"/>
                <a:hlinkClick r:id="rId5">
                  <a:extLst>
                    <a:ext uri="{A12FA001-AC4F-418D-AE19-62706E023703}">
                      <ahyp:hlinkClr xmlns:ahyp="http://schemas.microsoft.com/office/drawing/2018/hyperlinkcolor" val="tx"/>
                    </a:ext>
                  </a:extLst>
                </a:hlinkClick>
              </a:rPr>
              <a:t>You can take this online action to ask your</a:t>
            </a:r>
            <a:r>
              <a:rPr lang="en-US" sz="1600" b="0" i="0" u="none" strike="noStrike" cap="none">
                <a:solidFill>
                  <a:srgbClr val="212529"/>
                </a:solidFill>
                <a:latin typeface="Arial"/>
                <a:ea typeface="Arial"/>
                <a:cs typeface="Arial"/>
                <a:sym typeface="Arial"/>
              </a:rPr>
              <a:t> Representative to push the House Foreign Affairs Committee (HFAC) leadership and House leadership to prioritize moving the READ Act Reauthorization Act (</a:t>
            </a:r>
            <a:r>
              <a:rPr lang="en-US" sz="1600" b="0" i="0" u="sng" strike="noStrike" cap="none">
                <a:solidFill>
                  <a:srgbClr val="4472C4"/>
                </a:solidFill>
                <a:latin typeface="Arial"/>
                <a:ea typeface="Arial"/>
                <a:cs typeface="Arial"/>
                <a:sym typeface="Arial"/>
                <a:hlinkClick r:id="rId6">
                  <a:extLst>
                    <a:ext uri="{A12FA001-AC4F-418D-AE19-62706E023703}">
                      <ahyp:hlinkClr xmlns:ahyp="http://schemas.microsoft.com/office/drawing/2018/hyperlinkcolor" val="tx"/>
                    </a:ext>
                  </a:extLst>
                </a:hlinkClick>
              </a:rPr>
              <a:t>H.R.681</a:t>
            </a:r>
            <a:r>
              <a:rPr lang="en-US" sz="1600" b="0" i="0" u="none" strike="noStrike" cap="none">
                <a:solidFill>
                  <a:srgbClr val="212529"/>
                </a:solidFill>
                <a:latin typeface="Arial"/>
                <a:ea typeface="Arial"/>
                <a:cs typeface="Arial"/>
                <a:sym typeface="Arial"/>
              </a:rPr>
              <a:t>) before the end of the year.</a:t>
            </a:r>
            <a:endParaRPr/>
          </a:p>
          <a:p>
            <a:pPr marL="742950" marR="0" lvl="1" indent="-285750" algn="l" rtl="0">
              <a:lnSpc>
                <a:spcPct val="100000"/>
              </a:lnSpc>
              <a:spcBef>
                <a:spcPts val="1200"/>
              </a:spcBef>
              <a:spcAft>
                <a:spcPts val="0"/>
              </a:spcAft>
              <a:buClr>
                <a:srgbClr val="000000"/>
              </a:buClr>
              <a:buSzPts val="1600"/>
              <a:buFont typeface="Arial"/>
              <a:buChar char="•"/>
            </a:pPr>
            <a:r>
              <a:rPr lang="en-US" sz="1600" b="0" i="0" u="none" strike="noStrike" cap="none">
                <a:solidFill>
                  <a:srgbClr val="212529"/>
                </a:solidFill>
                <a:latin typeface="Arial"/>
                <a:ea typeface="Arial"/>
                <a:cs typeface="Arial"/>
                <a:sym typeface="Arial"/>
              </a:rPr>
              <a:t>In pushing for co-sponsors and asking for the bill to be prioritized, </a:t>
            </a:r>
            <a:r>
              <a:rPr lang="en-US" sz="1600" b="1" i="0" u="none" strike="noStrike" cap="none">
                <a:solidFill>
                  <a:srgbClr val="212529"/>
                </a:solidFill>
                <a:latin typeface="Arial"/>
                <a:ea typeface="Arial"/>
                <a:cs typeface="Arial"/>
                <a:sym typeface="Arial"/>
              </a:rPr>
              <a:t>you proved to Senate leadership that global education is a critical issue. </a:t>
            </a:r>
            <a:endParaRPr/>
          </a:p>
          <a:p>
            <a:pPr marL="742950" marR="0" lvl="1" indent="-285750" algn="l" rtl="0">
              <a:lnSpc>
                <a:spcPct val="100000"/>
              </a:lnSpc>
              <a:spcBef>
                <a:spcPts val="1200"/>
              </a:spcBef>
              <a:spcAft>
                <a:spcPts val="0"/>
              </a:spcAft>
              <a:buClr>
                <a:srgbClr val="000000"/>
              </a:buClr>
              <a:buSzPts val="1600"/>
              <a:buFont typeface="Arial"/>
              <a:buChar char="•"/>
            </a:pPr>
            <a:r>
              <a:rPr lang="en-US" sz="1600" b="0" i="0" u="none" strike="noStrike" cap="none">
                <a:solidFill>
                  <a:srgbClr val="212529"/>
                </a:solidFill>
                <a:latin typeface="Arial"/>
                <a:ea typeface="Arial"/>
                <a:cs typeface="Arial"/>
                <a:sym typeface="Arial"/>
              </a:rPr>
              <a:t>The READ Act Reauthorization Act would extend the 2017 READ Act for five years. It would make their programs more effective, affirming the U.S.’s stance that every child has the right to a quality education. </a:t>
            </a:r>
            <a:r>
              <a:rPr lang="en-US" sz="1600" b="0" i="0" u="none" strike="noStrike" cap="none">
                <a:solidFill>
                  <a:srgbClr val="000000"/>
                </a:solidFill>
                <a:latin typeface="Arial"/>
                <a:ea typeface="Arial"/>
                <a:cs typeface="Arial"/>
                <a:sym typeface="Arial"/>
              </a:rPr>
              <a:t>Read more on our blog post –</a:t>
            </a:r>
            <a:r>
              <a:rPr lang="en-US" sz="1600" b="0" i="0" u="sng" strike="noStrike" cap="none">
                <a:solidFill>
                  <a:srgbClr val="000000"/>
                </a:solidFill>
                <a:latin typeface="Arial"/>
                <a:ea typeface="Arial"/>
                <a:cs typeface="Arial"/>
                <a:sym typeface="Arial"/>
                <a:hlinkClick r:id="rId7">
                  <a:extLst>
                    <a:ext uri="{A12FA001-AC4F-418D-AE19-62706E023703}">
                      <ahyp:hlinkClr xmlns:ahyp="http://schemas.microsoft.com/office/drawing/2018/hyperlinkcolor" val="tx"/>
                    </a:ext>
                  </a:extLst>
                </a:hlinkClick>
              </a:rPr>
              <a:t> </a:t>
            </a:r>
            <a:r>
              <a:rPr lang="en-US" sz="1600" b="0" i="0" u="sng" strike="noStrike" cap="none">
                <a:solidFill>
                  <a:srgbClr val="1155CC"/>
                </a:solidFill>
                <a:latin typeface="Arial"/>
                <a:ea typeface="Arial"/>
                <a:cs typeface="Arial"/>
                <a:sym typeface="Arial"/>
                <a:hlinkClick r:id="rId7">
                  <a:extLst>
                    <a:ext uri="{A12FA001-AC4F-418D-AE19-62706E023703}">
                      <ahyp:hlinkClr xmlns:ahyp="http://schemas.microsoft.com/office/drawing/2018/hyperlinkcolor" val="tx"/>
                    </a:ext>
                  </a:extLst>
                </a:hlinkClick>
              </a:rPr>
              <a:t>“The Senate passes the READ Act Reauthorization: here are some steps to ensure it becomes law!”</a:t>
            </a:r>
            <a:endParaRPr sz="16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9"/>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28" name="Google Shape;328;p9"/>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29" name="Google Shape;329;p9"/>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30" name="Google Shape;330;p9"/>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31" name="Google Shape;331;p9"/>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332" name="Google Shape;332;p9"/>
          <p:cNvSpPr txBox="1"/>
          <p:nvPr/>
        </p:nvSpPr>
        <p:spPr>
          <a:xfrm>
            <a:off x="705925" y="1752750"/>
            <a:ext cx="7922700" cy="1683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640"/>
              </a:spcBef>
              <a:spcAft>
                <a:spcPts val="0"/>
              </a:spcAft>
              <a:buClr>
                <a:srgbClr val="000000"/>
              </a:buClr>
              <a:buSzPts val="2400"/>
              <a:buFont typeface="Arial"/>
              <a:buNone/>
            </a:pPr>
            <a:r>
              <a:rPr lang="en-US" sz="3200" b="1" i="0" u="none" strike="noStrike" cap="none">
                <a:solidFill>
                  <a:schemeClr val="dk1"/>
                </a:solidFill>
                <a:latin typeface="Open Sans"/>
                <a:ea typeface="Open Sans"/>
                <a:cs typeface="Open Sans"/>
                <a:sym typeface="Open Sans"/>
              </a:rPr>
              <a:t>Advocacy Action:</a:t>
            </a:r>
            <a:br>
              <a:rPr lang="en-US" sz="3200" b="1" i="0" u="none" strike="noStrike" cap="none">
                <a:solidFill>
                  <a:schemeClr val="dk1"/>
                </a:solidFill>
                <a:latin typeface="Open Sans"/>
                <a:ea typeface="Open Sans"/>
                <a:cs typeface="Open Sans"/>
                <a:sym typeface="Open Sans"/>
              </a:rPr>
            </a:br>
            <a:r>
              <a:rPr lang="en-US" sz="3600" b="1" i="0" u="none" strike="noStrike" cap="none">
                <a:solidFill>
                  <a:schemeClr val="dk1"/>
                </a:solidFill>
                <a:latin typeface="Calibri"/>
                <a:ea typeface="Calibri"/>
                <a:cs typeface="Calibri"/>
                <a:sym typeface="Calibri"/>
              </a:rPr>
              <a:t>Media Push for Global Education</a:t>
            </a:r>
            <a:endParaRPr sz="3200" b="1" i="0" u="none" strike="noStrike" cap="none">
              <a:solidFill>
                <a:schemeClr val="dk1"/>
              </a:solidFill>
              <a:latin typeface="Open Sans"/>
              <a:ea typeface="Open Sans"/>
              <a:cs typeface="Open Sans"/>
              <a:sym typeface="Open Sans"/>
            </a:endParaRPr>
          </a:p>
          <a:p>
            <a:pPr marL="0" marR="0" lvl="0" indent="0" algn="ctr" rtl="0">
              <a:lnSpc>
                <a:spcPct val="100000"/>
              </a:lnSpc>
              <a:spcBef>
                <a:spcPts val="640"/>
              </a:spcBef>
              <a:spcAft>
                <a:spcPts val="0"/>
              </a:spcAft>
              <a:buClr>
                <a:srgbClr val="000000"/>
              </a:buClr>
              <a:buSzPts val="2400"/>
              <a:buFont typeface="Arial"/>
              <a:buNone/>
            </a:pPr>
            <a:endParaRPr sz="2400" b="0" i="0" u="none" strike="noStrike" cap="none">
              <a:solidFill>
                <a:schemeClr val="dk1"/>
              </a:solidFill>
              <a:latin typeface="Open Sans"/>
              <a:ea typeface="Open Sans"/>
              <a:cs typeface="Open Sans"/>
              <a:sym typeface="Open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g1e7c840af76_0_12"/>
          <p:cNvSpPr txBox="1">
            <a:spLocks noGrp="1"/>
          </p:cNvSpPr>
          <p:nvPr>
            <p:ph type="subTitle" idx="1"/>
          </p:nvPr>
        </p:nvSpPr>
        <p:spPr>
          <a:xfrm>
            <a:off x="0" y="1316384"/>
            <a:ext cx="9144000" cy="3612000"/>
          </a:xfrm>
          <a:prstGeom prst="rect">
            <a:avLst/>
          </a:prstGeom>
          <a:noFill/>
          <a:ln>
            <a:noFill/>
          </a:ln>
        </p:spPr>
        <p:txBody>
          <a:bodyPr spcFirstLastPara="1" wrap="square" lIns="91425" tIns="45700" rIns="91425" bIns="45700" anchor="t" anchorCtr="0">
            <a:normAutofit fontScale="92500" lnSpcReduction="20000"/>
          </a:bodyPr>
          <a:lstStyle/>
          <a:p>
            <a:pPr marL="457200" lvl="0" indent="-379730" algn="l" rtl="0">
              <a:lnSpc>
                <a:spcPct val="115000"/>
              </a:lnSpc>
              <a:spcBef>
                <a:spcPts val="600"/>
              </a:spcBef>
              <a:spcAft>
                <a:spcPts val="0"/>
              </a:spcAft>
              <a:buClr>
                <a:schemeClr val="dk1"/>
              </a:buClr>
              <a:buSzPct val="100000"/>
              <a:buChar char="●"/>
            </a:pPr>
            <a:r>
              <a:rPr lang="en-US" sz="2800">
                <a:solidFill>
                  <a:schemeClr val="dk1"/>
                </a:solidFill>
                <a:latin typeface="Open Sans"/>
                <a:ea typeface="Open Sans"/>
                <a:cs typeface="Open Sans"/>
                <a:sym typeface="Open Sans"/>
              </a:rPr>
              <a:t>Making connections between the issues we advocate on and current events</a:t>
            </a:r>
            <a:endParaRPr sz="2800">
              <a:solidFill>
                <a:schemeClr val="dk1"/>
              </a:solidFill>
              <a:latin typeface="Open Sans"/>
              <a:ea typeface="Open Sans"/>
              <a:cs typeface="Open Sans"/>
              <a:sym typeface="Open Sans"/>
            </a:endParaRPr>
          </a:p>
          <a:p>
            <a:pPr marL="457200" lvl="0" indent="0" algn="l" rtl="0">
              <a:lnSpc>
                <a:spcPct val="115000"/>
              </a:lnSpc>
              <a:spcBef>
                <a:spcPts val="600"/>
              </a:spcBef>
              <a:spcAft>
                <a:spcPts val="0"/>
              </a:spcAft>
              <a:buSzPct val="134453"/>
              <a:buNone/>
            </a:pPr>
            <a:endParaRPr sz="2800">
              <a:solidFill>
                <a:schemeClr val="dk1"/>
              </a:solidFill>
              <a:latin typeface="Open Sans"/>
              <a:ea typeface="Open Sans"/>
              <a:cs typeface="Open Sans"/>
              <a:sym typeface="Open Sans"/>
            </a:endParaRPr>
          </a:p>
          <a:p>
            <a:pPr marL="457200" lvl="0" indent="-379730" algn="l" rtl="0">
              <a:lnSpc>
                <a:spcPct val="115000"/>
              </a:lnSpc>
              <a:spcBef>
                <a:spcPts val="600"/>
              </a:spcBef>
              <a:spcAft>
                <a:spcPts val="0"/>
              </a:spcAft>
              <a:buClr>
                <a:schemeClr val="dk1"/>
              </a:buClr>
              <a:buSzPct val="100000"/>
              <a:buChar char="●"/>
            </a:pPr>
            <a:r>
              <a:rPr lang="en-US" sz="2800">
                <a:solidFill>
                  <a:schemeClr val="dk1"/>
                </a:solidFill>
                <a:latin typeface="Open Sans"/>
                <a:ea typeface="Open Sans"/>
                <a:cs typeface="Open Sans"/>
                <a:sym typeface="Open Sans"/>
              </a:rPr>
              <a:t>Bringing awareness of these issues to our community (more constituents)</a:t>
            </a:r>
            <a:endParaRPr sz="2800">
              <a:solidFill>
                <a:schemeClr val="dk1"/>
              </a:solidFill>
              <a:latin typeface="Open Sans"/>
              <a:ea typeface="Open Sans"/>
              <a:cs typeface="Open Sans"/>
              <a:sym typeface="Open Sans"/>
            </a:endParaRPr>
          </a:p>
          <a:p>
            <a:pPr marL="0" lvl="0" indent="0" algn="l" rtl="0">
              <a:lnSpc>
                <a:spcPct val="115000"/>
              </a:lnSpc>
              <a:spcBef>
                <a:spcPts val="600"/>
              </a:spcBef>
              <a:spcAft>
                <a:spcPts val="0"/>
              </a:spcAft>
              <a:buSzPct val="134453"/>
              <a:buNone/>
            </a:pPr>
            <a:endParaRPr sz="2800">
              <a:solidFill>
                <a:schemeClr val="dk1"/>
              </a:solidFill>
              <a:latin typeface="Open Sans"/>
              <a:ea typeface="Open Sans"/>
              <a:cs typeface="Open Sans"/>
              <a:sym typeface="Open Sans"/>
            </a:endParaRPr>
          </a:p>
          <a:p>
            <a:pPr marL="457200" lvl="0" indent="-379730" algn="l" rtl="0">
              <a:lnSpc>
                <a:spcPct val="115000"/>
              </a:lnSpc>
              <a:spcBef>
                <a:spcPts val="600"/>
              </a:spcBef>
              <a:spcAft>
                <a:spcPts val="0"/>
              </a:spcAft>
              <a:buClr>
                <a:schemeClr val="dk1"/>
              </a:buClr>
              <a:buSzPct val="100000"/>
              <a:buChar char="●"/>
            </a:pPr>
            <a:r>
              <a:rPr lang="en-US" sz="2800">
                <a:solidFill>
                  <a:schemeClr val="dk1"/>
                </a:solidFill>
                <a:latin typeface="Open Sans"/>
                <a:ea typeface="Open Sans"/>
                <a:cs typeface="Open Sans"/>
                <a:sym typeface="Open Sans"/>
              </a:rPr>
              <a:t>Puts pressure on MOCs to act (they monitor what is being said about them in the media)</a:t>
            </a:r>
            <a:endParaRPr sz="2800">
              <a:solidFill>
                <a:schemeClr val="dk1"/>
              </a:solidFill>
              <a:latin typeface="Open Sans"/>
              <a:ea typeface="Open Sans"/>
              <a:cs typeface="Open Sans"/>
              <a:sym typeface="Open Sans"/>
            </a:endParaRPr>
          </a:p>
          <a:p>
            <a:pPr marL="0" lvl="0" indent="0" algn="ctr" rtl="0">
              <a:lnSpc>
                <a:spcPct val="100000"/>
              </a:lnSpc>
              <a:spcBef>
                <a:spcPts val="640"/>
              </a:spcBef>
              <a:spcAft>
                <a:spcPts val="0"/>
              </a:spcAft>
              <a:buSzPct val="116363"/>
              <a:buNone/>
            </a:pPr>
            <a:endParaRPr sz="2750">
              <a:solidFill>
                <a:schemeClr val="dk1"/>
              </a:solidFill>
              <a:latin typeface="Open Sans"/>
              <a:ea typeface="Open Sans"/>
              <a:cs typeface="Open Sans"/>
              <a:sym typeface="Open Sans"/>
            </a:endParaRPr>
          </a:p>
        </p:txBody>
      </p:sp>
      <p:pic>
        <p:nvPicPr>
          <p:cNvPr id="339" name="Google Shape;339;g1e7c840af76_0_12"/>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340" name="Google Shape;340;g1e7c840af76_0_12"/>
          <p:cNvSpPr txBox="1"/>
          <p:nvPr/>
        </p:nvSpPr>
        <p:spPr>
          <a:xfrm>
            <a:off x="2947700" y="94600"/>
            <a:ext cx="4947600" cy="800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640"/>
              </a:spcBef>
              <a:spcAft>
                <a:spcPts val="0"/>
              </a:spcAft>
              <a:buClr>
                <a:srgbClr val="000000"/>
              </a:buClr>
              <a:buSzPts val="3200"/>
              <a:buFont typeface="Arial"/>
              <a:buNone/>
            </a:pPr>
            <a:r>
              <a:rPr lang="en-US" sz="4000" b="1" i="0" u="none" strike="noStrike" cap="none">
                <a:solidFill>
                  <a:schemeClr val="dk1"/>
                </a:solidFill>
                <a:latin typeface="Calibri"/>
                <a:ea typeface="Calibri"/>
                <a:cs typeface="Calibri"/>
                <a:sym typeface="Calibri"/>
              </a:rPr>
              <a:t>Why we use media?</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14fc495f4cb_0_91"/>
          <p:cNvSpPr txBox="1">
            <a:spLocks noGrp="1"/>
          </p:cNvSpPr>
          <p:nvPr>
            <p:ph type="title"/>
          </p:nvPr>
        </p:nvSpPr>
        <p:spPr>
          <a:xfrm>
            <a:off x="0" y="1136025"/>
            <a:ext cx="9144000" cy="10911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sz="5600" b="1"/>
              <a:t>Welcome </a:t>
            </a:r>
            <a:endParaRPr sz="5600" b="1"/>
          </a:p>
        </p:txBody>
      </p:sp>
      <p:pic>
        <p:nvPicPr>
          <p:cNvPr id="179" name="Google Shape;179;g14fc495f4cb_0_91"/>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180" name="Google Shape;180;g14fc495f4cb_0_91"/>
          <p:cNvSpPr txBox="1">
            <a:spLocks noGrp="1"/>
          </p:cNvSpPr>
          <p:nvPr>
            <p:ph type="title"/>
          </p:nvPr>
        </p:nvSpPr>
        <p:spPr>
          <a:xfrm>
            <a:off x="0" y="2850525"/>
            <a:ext cx="9144000" cy="10911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00000"/>
              <a:buFont typeface="Calibri"/>
              <a:buNone/>
            </a:pPr>
            <a:r>
              <a:rPr lang="en-US" i="1"/>
              <a:t>Please let us know in the chat where you </a:t>
            </a:r>
            <a:br>
              <a:rPr lang="en-US" i="1"/>
            </a:br>
            <a:r>
              <a:rPr lang="en-US" i="1"/>
              <a:t>are joining us from!</a:t>
            </a:r>
            <a:endParaRPr i="1"/>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pic>
        <p:nvPicPr>
          <p:cNvPr id="346" name="Google Shape;346;g27421ea3792_0_0"/>
          <p:cNvPicPr preferRelativeResize="0"/>
          <p:nvPr/>
        </p:nvPicPr>
        <p:blipFill rotWithShape="1">
          <a:blip r:embed="rId3">
            <a:alphaModFix/>
          </a:blip>
          <a:srcRect/>
          <a:stretch/>
        </p:blipFill>
        <p:spPr>
          <a:xfrm>
            <a:off x="76840" y="81865"/>
            <a:ext cx="9013371" cy="499253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g1e4bf5b2f0f_0_11"/>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53" name="Google Shape;353;g1e4bf5b2f0f_0_11"/>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54" name="Google Shape;354;g1e4bf5b2f0f_0_11"/>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55" name="Google Shape;355;g1e4bf5b2f0f_0_11"/>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56" name="Google Shape;356;g1e4bf5b2f0f_0_11"/>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357" name="Google Shape;357;g1e4bf5b2f0f_0_11"/>
          <p:cNvSpPr txBox="1"/>
          <p:nvPr/>
        </p:nvSpPr>
        <p:spPr>
          <a:xfrm>
            <a:off x="687950" y="117700"/>
            <a:ext cx="9144000" cy="800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4000" b="1" i="0" u="none" strike="noStrike" cap="none">
                <a:solidFill>
                  <a:schemeClr val="dk1"/>
                </a:solidFill>
                <a:latin typeface="Calibri"/>
                <a:ea typeface="Calibri"/>
                <a:cs typeface="Calibri"/>
                <a:sym typeface="Calibri"/>
              </a:rPr>
              <a:t>Recently Published LTEs </a:t>
            </a:r>
            <a:endParaRPr sz="1400" b="0" i="0" u="none" strike="noStrike" cap="none">
              <a:solidFill>
                <a:schemeClr val="dk1"/>
              </a:solidFill>
              <a:latin typeface="Calibri"/>
              <a:ea typeface="Calibri"/>
              <a:cs typeface="Calibri"/>
              <a:sym typeface="Calibri"/>
            </a:endParaRPr>
          </a:p>
        </p:txBody>
      </p:sp>
      <p:pic>
        <p:nvPicPr>
          <p:cNvPr id="358" name="Google Shape;358;g1e4bf5b2f0f_0_11"/>
          <p:cNvPicPr preferRelativeResize="0"/>
          <p:nvPr/>
        </p:nvPicPr>
        <p:blipFill rotWithShape="1">
          <a:blip r:embed="rId4">
            <a:alphaModFix/>
          </a:blip>
          <a:srcRect/>
          <a:stretch/>
        </p:blipFill>
        <p:spPr>
          <a:xfrm>
            <a:off x="453825" y="1223350"/>
            <a:ext cx="4600575" cy="1247775"/>
          </a:xfrm>
          <a:prstGeom prst="rect">
            <a:avLst/>
          </a:prstGeom>
          <a:noFill/>
          <a:ln>
            <a:noFill/>
          </a:ln>
        </p:spPr>
      </p:pic>
      <p:pic>
        <p:nvPicPr>
          <p:cNvPr id="359" name="Google Shape;359;g1e4bf5b2f0f_0_11"/>
          <p:cNvPicPr preferRelativeResize="0"/>
          <p:nvPr/>
        </p:nvPicPr>
        <p:blipFill rotWithShape="1">
          <a:blip r:embed="rId5">
            <a:alphaModFix/>
          </a:blip>
          <a:srcRect/>
          <a:stretch/>
        </p:blipFill>
        <p:spPr>
          <a:xfrm>
            <a:off x="687950" y="2734050"/>
            <a:ext cx="3514725" cy="838200"/>
          </a:xfrm>
          <a:prstGeom prst="rect">
            <a:avLst/>
          </a:prstGeom>
          <a:noFill/>
          <a:ln>
            <a:noFill/>
          </a:ln>
        </p:spPr>
      </p:pic>
      <p:pic>
        <p:nvPicPr>
          <p:cNvPr id="360" name="Google Shape;360;g1e4bf5b2f0f_0_11"/>
          <p:cNvPicPr preferRelativeResize="0"/>
          <p:nvPr/>
        </p:nvPicPr>
        <p:blipFill rotWithShape="1">
          <a:blip r:embed="rId6">
            <a:alphaModFix/>
          </a:blip>
          <a:srcRect/>
          <a:stretch/>
        </p:blipFill>
        <p:spPr>
          <a:xfrm>
            <a:off x="5054400" y="2419300"/>
            <a:ext cx="3728675" cy="740448"/>
          </a:xfrm>
          <a:prstGeom prst="rect">
            <a:avLst/>
          </a:prstGeom>
          <a:noFill/>
          <a:ln>
            <a:noFill/>
          </a:ln>
        </p:spPr>
      </p:pic>
      <p:pic>
        <p:nvPicPr>
          <p:cNvPr id="361" name="Google Shape;361;g1e4bf5b2f0f_0_11"/>
          <p:cNvPicPr preferRelativeResize="0"/>
          <p:nvPr/>
        </p:nvPicPr>
        <p:blipFill rotWithShape="1">
          <a:blip r:embed="rId7">
            <a:alphaModFix/>
          </a:blip>
          <a:srcRect/>
          <a:stretch/>
        </p:blipFill>
        <p:spPr>
          <a:xfrm>
            <a:off x="3304800" y="3940475"/>
            <a:ext cx="2266950" cy="552450"/>
          </a:xfrm>
          <a:prstGeom prst="rect">
            <a:avLst/>
          </a:prstGeom>
          <a:noFill/>
          <a:ln>
            <a:noFill/>
          </a:ln>
        </p:spPr>
      </p:pic>
      <p:pic>
        <p:nvPicPr>
          <p:cNvPr id="362" name="Google Shape;362;g1e4bf5b2f0f_0_11"/>
          <p:cNvPicPr preferRelativeResize="0"/>
          <p:nvPr/>
        </p:nvPicPr>
        <p:blipFill rotWithShape="1">
          <a:blip r:embed="rId8">
            <a:alphaModFix/>
          </a:blip>
          <a:srcRect/>
          <a:stretch/>
        </p:blipFill>
        <p:spPr>
          <a:xfrm>
            <a:off x="5206800" y="1070500"/>
            <a:ext cx="3752850" cy="11715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pic>
        <p:nvPicPr>
          <p:cNvPr id="368" name="Google Shape;368;g1dd4f1b5906_0_6"/>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369" name="Google Shape;369;g1dd4f1b5906_0_6"/>
          <p:cNvSpPr txBox="1"/>
          <p:nvPr/>
        </p:nvSpPr>
        <p:spPr>
          <a:xfrm>
            <a:off x="0" y="2171655"/>
            <a:ext cx="8637000" cy="1416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4000" b="1" i="0" u="none" strike="noStrike" cap="none">
                <a:solidFill>
                  <a:schemeClr val="dk1"/>
                </a:solidFill>
                <a:latin typeface="Open Sans"/>
                <a:ea typeface="Open Sans"/>
                <a:cs typeface="Open Sans"/>
                <a:sym typeface="Open Sans"/>
              </a:rPr>
              <a:t>Your letters are still critical</a:t>
            </a:r>
            <a:r>
              <a:rPr lang="en-US" sz="4000" b="1">
                <a:solidFill>
                  <a:schemeClr val="dk1"/>
                </a:solidFill>
                <a:latin typeface="Open Sans"/>
                <a:ea typeface="Open Sans"/>
                <a:cs typeface="Open Sans"/>
                <a:sym typeface="Open Sans"/>
              </a:rPr>
              <a:t> as we approach the end of the year!</a:t>
            </a:r>
            <a:endParaRPr sz="4000" b="0"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g1e95381332e_0_85"/>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76" name="Google Shape;376;g1e95381332e_0_85"/>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77" name="Google Shape;377;g1e95381332e_0_85"/>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78" name="Google Shape;378;g1e95381332e_0_85"/>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79" name="Google Shape;379;g1e95381332e_0_85"/>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380" name="Google Shape;380;g1e95381332e_0_85"/>
          <p:cNvSpPr txBox="1"/>
          <p:nvPr/>
        </p:nvSpPr>
        <p:spPr>
          <a:xfrm>
            <a:off x="636225" y="89688"/>
            <a:ext cx="9144000" cy="800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4000" b="1" i="0" u="none" strike="noStrike" cap="none">
                <a:solidFill>
                  <a:schemeClr val="dk1"/>
                </a:solidFill>
                <a:latin typeface="Calibri"/>
                <a:ea typeface="Calibri"/>
                <a:cs typeface="Calibri"/>
                <a:sym typeface="Calibri"/>
              </a:rPr>
              <a:t>Follow the media</a:t>
            </a:r>
            <a:endParaRPr sz="1400" b="0" i="0" u="none" strike="noStrike" cap="none">
              <a:solidFill>
                <a:schemeClr val="dk1"/>
              </a:solidFill>
              <a:latin typeface="Calibri"/>
              <a:ea typeface="Calibri"/>
              <a:cs typeface="Calibri"/>
              <a:sym typeface="Calibri"/>
            </a:endParaRPr>
          </a:p>
        </p:txBody>
      </p:sp>
      <p:pic>
        <p:nvPicPr>
          <p:cNvPr id="381" name="Google Shape;381;g1e95381332e_0_85"/>
          <p:cNvPicPr preferRelativeResize="0"/>
          <p:nvPr/>
        </p:nvPicPr>
        <p:blipFill rotWithShape="1">
          <a:blip r:embed="rId4">
            <a:alphaModFix/>
          </a:blip>
          <a:srcRect/>
          <a:stretch/>
        </p:blipFill>
        <p:spPr>
          <a:xfrm>
            <a:off x="381000" y="918112"/>
            <a:ext cx="4111650" cy="1831550"/>
          </a:xfrm>
          <a:prstGeom prst="rect">
            <a:avLst/>
          </a:prstGeom>
          <a:noFill/>
          <a:ln>
            <a:noFill/>
          </a:ln>
        </p:spPr>
      </p:pic>
      <p:pic>
        <p:nvPicPr>
          <p:cNvPr id="382" name="Google Shape;382;g1e95381332e_0_85"/>
          <p:cNvPicPr preferRelativeResize="0"/>
          <p:nvPr/>
        </p:nvPicPr>
        <p:blipFill rotWithShape="1">
          <a:blip r:embed="rId5">
            <a:alphaModFix/>
          </a:blip>
          <a:srcRect/>
          <a:stretch/>
        </p:blipFill>
        <p:spPr>
          <a:xfrm>
            <a:off x="4173775" y="1013450"/>
            <a:ext cx="3624646" cy="1686301"/>
          </a:xfrm>
          <a:prstGeom prst="rect">
            <a:avLst/>
          </a:prstGeom>
          <a:noFill/>
          <a:ln>
            <a:noFill/>
          </a:ln>
        </p:spPr>
      </p:pic>
      <p:pic>
        <p:nvPicPr>
          <p:cNvPr id="383" name="Google Shape;383;g1e95381332e_0_85"/>
          <p:cNvPicPr preferRelativeResize="0"/>
          <p:nvPr/>
        </p:nvPicPr>
        <p:blipFill rotWithShape="1">
          <a:blip r:embed="rId6">
            <a:alphaModFix/>
          </a:blip>
          <a:srcRect l="19562" t="14821"/>
          <a:stretch/>
        </p:blipFill>
        <p:spPr>
          <a:xfrm>
            <a:off x="262050" y="2699750"/>
            <a:ext cx="3042750" cy="2106026"/>
          </a:xfrm>
          <a:prstGeom prst="rect">
            <a:avLst/>
          </a:prstGeom>
          <a:noFill/>
          <a:ln>
            <a:noFill/>
          </a:ln>
        </p:spPr>
      </p:pic>
      <p:pic>
        <p:nvPicPr>
          <p:cNvPr id="384" name="Google Shape;384;g1e95381332e_0_85"/>
          <p:cNvPicPr preferRelativeResize="0"/>
          <p:nvPr/>
        </p:nvPicPr>
        <p:blipFill rotWithShape="1">
          <a:blip r:embed="rId7">
            <a:alphaModFix/>
          </a:blip>
          <a:srcRect/>
          <a:stretch/>
        </p:blipFill>
        <p:spPr>
          <a:xfrm>
            <a:off x="3304799" y="2795100"/>
            <a:ext cx="4111650" cy="904211"/>
          </a:xfrm>
          <a:prstGeom prst="rect">
            <a:avLst/>
          </a:prstGeom>
          <a:noFill/>
          <a:ln>
            <a:noFill/>
          </a:ln>
        </p:spPr>
      </p:pic>
      <p:pic>
        <p:nvPicPr>
          <p:cNvPr id="385" name="Google Shape;385;g1e95381332e_0_85"/>
          <p:cNvPicPr preferRelativeResize="0"/>
          <p:nvPr/>
        </p:nvPicPr>
        <p:blipFill rotWithShape="1">
          <a:blip r:embed="rId8">
            <a:alphaModFix/>
          </a:blip>
          <a:srcRect/>
          <a:stretch/>
        </p:blipFill>
        <p:spPr>
          <a:xfrm>
            <a:off x="4325550" y="3613483"/>
            <a:ext cx="4392776" cy="13681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pic>
        <p:nvPicPr>
          <p:cNvPr id="391" name="Google Shape;391;g1e95381332e_0_62"/>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392" name="Google Shape;392;g1e95381332e_0_62"/>
          <p:cNvSpPr txBox="1"/>
          <p:nvPr/>
        </p:nvSpPr>
        <p:spPr>
          <a:xfrm>
            <a:off x="2398200" y="94250"/>
            <a:ext cx="5228100" cy="615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2800" b="1" i="0" u="none" strike="noStrike" cap="none">
                <a:solidFill>
                  <a:schemeClr val="dk1"/>
                </a:solidFill>
                <a:latin typeface="Open Sans"/>
                <a:ea typeface="Open Sans"/>
                <a:cs typeface="Open Sans"/>
                <a:sym typeface="Open Sans"/>
              </a:rPr>
              <a:t>How do you get started?</a:t>
            </a:r>
            <a:endParaRPr sz="1000" b="0" i="0" u="none" strike="noStrike" cap="none">
              <a:solidFill>
                <a:srgbClr val="000000"/>
              </a:solidFill>
              <a:latin typeface="Arial"/>
              <a:ea typeface="Arial"/>
              <a:cs typeface="Arial"/>
              <a:sym typeface="Arial"/>
            </a:endParaRPr>
          </a:p>
        </p:txBody>
      </p:sp>
      <p:sp>
        <p:nvSpPr>
          <p:cNvPr id="393" name="Google Shape;393;g1e95381332e_0_62"/>
          <p:cNvSpPr txBox="1"/>
          <p:nvPr/>
        </p:nvSpPr>
        <p:spPr>
          <a:xfrm>
            <a:off x="35975" y="1276825"/>
            <a:ext cx="8903100" cy="1918957"/>
          </a:xfrm>
          <a:prstGeom prst="rect">
            <a:avLst/>
          </a:prstGeom>
          <a:noFill/>
          <a:ln>
            <a:noFill/>
          </a:ln>
        </p:spPr>
        <p:txBody>
          <a:bodyPr spcFirstLastPara="1" wrap="square" lIns="91425" tIns="91425" rIns="91425" bIns="91425" anchor="t" anchorCtr="0">
            <a:spAutoFit/>
          </a:bodyPr>
          <a:lstStyle/>
          <a:p>
            <a:pPr marL="457200" marR="0" lvl="0" indent="-393700" algn="l" rtl="0">
              <a:lnSpc>
                <a:spcPct val="115000"/>
              </a:lnSpc>
              <a:spcBef>
                <a:spcPts val="0"/>
              </a:spcBef>
              <a:spcAft>
                <a:spcPts val="0"/>
              </a:spcAft>
              <a:buClr>
                <a:schemeClr val="dk1"/>
              </a:buClr>
              <a:buSzPts val="2600"/>
              <a:buFont typeface="Arial"/>
              <a:buChar char="●"/>
            </a:pPr>
            <a:r>
              <a:rPr lang="en-US" sz="2600" b="1" i="0" u="none" strike="noStrike" cap="none">
                <a:solidFill>
                  <a:schemeClr val="dk1"/>
                </a:solidFill>
                <a:latin typeface="Open Sans"/>
                <a:ea typeface="Open Sans"/>
                <a:cs typeface="Open Sans"/>
                <a:sym typeface="Open Sans"/>
              </a:rPr>
              <a:t>Find a local hook</a:t>
            </a:r>
            <a:endParaRPr sz="2600" b="1" i="0" u="none" strike="noStrike" cap="none">
              <a:solidFill>
                <a:schemeClr val="dk1"/>
              </a:solidFill>
              <a:latin typeface="Open Sans"/>
              <a:ea typeface="Open Sans"/>
              <a:cs typeface="Open Sans"/>
              <a:sym typeface="Open Sans"/>
            </a:endParaRPr>
          </a:p>
          <a:p>
            <a:pPr marL="914400" marR="0" lvl="1" indent="-342900" algn="l" rtl="0">
              <a:lnSpc>
                <a:spcPct val="115000"/>
              </a:lnSpc>
              <a:spcBef>
                <a:spcPts val="0"/>
              </a:spcBef>
              <a:spcAft>
                <a:spcPts val="0"/>
              </a:spcAft>
              <a:buClr>
                <a:schemeClr val="dk1"/>
              </a:buClr>
              <a:buSzPts val="1800"/>
              <a:buFont typeface="Arial"/>
              <a:buChar char="○"/>
            </a:pPr>
            <a:r>
              <a:rPr lang="en-US" sz="1800" b="0" i="0" u="none" strike="noStrike" cap="none">
                <a:solidFill>
                  <a:schemeClr val="dk1"/>
                </a:solidFill>
                <a:latin typeface="Open Sans"/>
                <a:ea typeface="Open Sans"/>
                <a:cs typeface="Open Sans"/>
                <a:sym typeface="Open Sans"/>
              </a:rPr>
              <a:t>Articles in the paper?</a:t>
            </a:r>
            <a:endParaRPr sz="1800" b="0" i="0" u="none" strike="noStrike" cap="none">
              <a:solidFill>
                <a:schemeClr val="dk1"/>
              </a:solidFill>
              <a:latin typeface="Open Sans"/>
              <a:ea typeface="Open Sans"/>
              <a:cs typeface="Open Sans"/>
              <a:sym typeface="Open Sans"/>
            </a:endParaRPr>
          </a:p>
          <a:p>
            <a:pPr marL="914400" marR="0" lvl="1" indent="-342900" algn="l" rtl="0">
              <a:lnSpc>
                <a:spcPct val="115000"/>
              </a:lnSpc>
              <a:spcBef>
                <a:spcPts val="0"/>
              </a:spcBef>
              <a:spcAft>
                <a:spcPts val="0"/>
              </a:spcAft>
              <a:buClr>
                <a:schemeClr val="dk1"/>
              </a:buClr>
              <a:buSzPts val="1800"/>
              <a:buFont typeface="Arial"/>
              <a:buChar char="○"/>
            </a:pPr>
            <a:r>
              <a:rPr lang="en-US" sz="1800" b="0" i="0" u="none" strike="noStrike" cap="none">
                <a:solidFill>
                  <a:schemeClr val="dk1"/>
                </a:solidFill>
                <a:latin typeface="Open Sans"/>
                <a:ea typeface="Open Sans"/>
                <a:cs typeface="Open Sans"/>
                <a:sym typeface="Open Sans"/>
              </a:rPr>
              <a:t>Respond to other published media (making connection to other health issues)</a:t>
            </a:r>
            <a:endParaRPr sz="1800" b="0" i="0" u="none" strike="noStrike" cap="none">
              <a:solidFill>
                <a:schemeClr val="dk1"/>
              </a:solidFill>
              <a:latin typeface="Open Sans"/>
              <a:ea typeface="Open Sans"/>
              <a:cs typeface="Open Sans"/>
              <a:sym typeface="Open Sans"/>
            </a:endParaRPr>
          </a:p>
          <a:p>
            <a:pPr marL="914400" marR="0" lvl="1" indent="-342900" algn="l" rtl="0">
              <a:lnSpc>
                <a:spcPct val="115000"/>
              </a:lnSpc>
              <a:spcBef>
                <a:spcPts val="0"/>
              </a:spcBef>
              <a:spcAft>
                <a:spcPts val="0"/>
              </a:spcAft>
              <a:buClr>
                <a:schemeClr val="dk1"/>
              </a:buClr>
              <a:buSzPts val="1800"/>
              <a:buFont typeface="Arial"/>
              <a:buChar char="○"/>
            </a:pPr>
            <a:r>
              <a:rPr lang="en-US" sz="1800" b="0" i="0" u="none" strike="noStrike" cap="none">
                <a:solidFill>
                  <a:schemeClr val="dk1"/>
                </a:solidFill>
                <a:latin typeface="Open Sans"/>
                <a:ea typeface="Open Sans"/>
                <a:cs typeface="Open Sans"/>
                <a:sym typeface="Open Sans"/>
              </a:rPr>
              <a:t>Thank you to your Senator, call to action to your Rep!</a:t>
            </a:r>
            <a:endParaRPr sz="1800" b="0" i="0" u="none" strike="noStrike" cap="none">
              <a:solidFill>
                <a:schemeClr val="dk1"/>
              </a:solidFill>
              <a:latin typeface="Open Sans"/>
              <a:ea typeface="Open Sans"/>
              <a:cs typeface="Open Sans"/>
              <a:sym typeface="Open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pic>
        <p:nvPicPr>
          <p:cNvPr id="399" name="Google Shape;399;g1e95381332e_0_73"/>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400" name="Google Shape;400;g1e95381332e_0_73"/>
          <p:cNvSpPr txBox="1"/>
          <p:nvPr/>
        </p:nvSpPr>
        <p:spPr>
          <a:xfrm>
            <a:off x="2398200" y="94250"/>
            <a:ext cx="5228100" cy="615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2800" b="1" i="0" u="none" strike="noStrike" cap="none">
                <a:solidFill>
                  <a:schemeClr val="dk1"/>
                </a:solidFill>
                <a:latin typeface="Open Sans"/>
                <a:ea typeface="Open Sans"/>
                <a:cs typeface="Open Sans"/>
                <a:sym typeface="Open Sans"/>
              </a:rPr>
              <a:t>Submitting an LTE</a:t>
            </a:r>
            <a:endParaRPr sz="1000" b="0" i="0" u="none" strike="noStrike" cap="none">
              <a:solidFill>
                <a:srgbClr val="000000"/>
              </a:solidFill>
              <a:latin typeface="Arial"/>
              <a:ea typeface="Arial"/>
              <a:cs typeface="Arial"/>
              <a:sym typeface="Arial"/>
            </a:endParaRPr>
          </a:p>
        </p:txBody>
      </p:sp>
      <p:pic>
        <p:nvPicPr>
          <p:cNvPr id="401" name="Google Shape;401;g1e95381332e_0_73"/>
          <p:cNvPicPr preferRelativeResize="0"/>
          <p:nvPr/>
        </p:nvPicPr>
        <p:blipFill rotWithShape="1">
          <a:blip r:embed="rId4">
            <a:alphaModFix/>
          </a:blip>
          <a:srcRect/>
          <a:stretch/>
        </p:blipFill>
        <p:spPr>
          <a:xfrm>
            <a:off x="1966374" y="1106414"/>
            <a:ext cx="5211252" cy="3585686"/>
          </a:xfrm>
          <a:prstGeom prst="rect">
            <a:avLst/>
          </a:prstGeom>
          <a:noFill/>
          <a:ln>
            <a:noFill/>
          </a:ln>
        </p:spPr>
      </p:pic>
      <p:sp>
        <p:nvSpPr>
          <p:cNvPr id="402" name="Google Shape;402;g1e95381332e_0_73"/>
          <p:cNvSpPr txBox="1"/>
          <p:nvPr/>
        </p:nvSpPr>
        <p:spPr>
          <a:xfrm>
            <a:off x="488700" y="4692100"/>
            <a:ext cx="85404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sng" strike="noStrike" cap="none">
                <a:solidFill>
                  <a:schemeClr val="hlink"/>
                </a:solidFill>
                <a:latin typeface="Arial"/>
                <a:ea typeface="Arial"/>
                <a:cs typeface="Arial"/>
                <a:sym typeface="Arial"/>
                <a:hlinkClick r:id="rId5"/>
              </a:rPr>
              <a:t>https://results.org/volunteers/action-center/action-alerts?vvsrc=%2fcampaigns%2f87023%2frespond</a:t>
            </a:r>
            <a:r>
              <a:rPr lang="en-US" sz="1400" b="0" i="0" u="none" strike="noStrike" cap="none">
                <a:solidFill>
                  <a:srgbClr val="000000"/>
                </a:solidFill>
                <a:latin typeface="Arial"/>
                <a:ea typeface="Arial"/>
                <a:cs typeface="Arial"/>
                <a:sym typeface="Arial"/>
              </a:rPr>
              <a:t> </a:t>
            </a:r>
            <a:endParaRPr sz="1000" b="0" i="0" u="none" strike="noStrike" cap="none">
              <a:solidFill>
                <a:srgbClr val="000000"/>
              </a:solidFill>
              <a:latin typeface="Arial"/>
              <a:ea typeface="Arial"/>
              <a:cs typeface="Arial"/>
              <a:sym typeface="Arial"/>
            </a:endParaRPr>
          </a:p>
        </p:txBody>
      </p:sp>
      <p:sp>
        <p:nvSpPr>
          <p:cNvPr id="403" name="Google Shape;403;g1e95381332e_0_73"/>
          <p:cNvSpPr txBox="1"/>
          <p:nvPr/>
        </p:nvSpPr>
        <p:spPr>
          <a:xfrm>
            <a:off x="-557093" y="908132"/>
            <a:ext cx="9124789" cy="324512"/>
          </a:xfrm>
          <a:prstGeom prst="rect">
            <a:avLst/>
          </a:prstGeom>
          <a:noFill/>
          <a:ln>
            <a:noFill/>
          </a:ln>
        </p:spPr>
        <p:txBody>
          <a:bodyPr spcFirstLastPara="1" wrap="square" lIns="91425" tIns="45700" rIns="91425" bIns="45700" anchor="t" anchorCtr="0">
            <a:spAutoFit/>
          </a:bodyPr>
          <a:lstStyle/>
          <a:p>
            <a:pPr marL="571500" marR="0" lvl="1" indent="0" algn="l" rtl="0">
              <a:lnSpc>
                <a:spcPct val="115000"/>
              </a:lnSpc>
              <a:spcBef>
                <a:spcPts val="0"/>
              </a:spcBef>
              <a:spcAft>
                <a:spcPts val="0"/>
              </a:spcAft>
              <a:buNone/>
            </a:pPr>
            <a:r>
              <a:rPr lang="en-US" sz="1400" b="1" i="0" u="none" strike="noStrike" cap="none">
                <a:solidFill>
                  <a:schemeClr val="dk1"/>
                </a:solidFill>
                <a:latin typeface="Open Sans"/>
                <a:ea typeface="Open Sans"/>
                <a:cs typeface="Open Sans"/>
                <a:sym typeface="Open Sans"/>
              </a:rPr>
              <a:t>Use </a:t>
            </a:r>
            <a:r>
              <a:rPr lang="en-US" sz="1400" b="1" i="0" u="sng" strike="noStrike" cap="none">
                <a:solidFill>
                  <a:schemeClr val="hlink"/>
                </a:solidFill>
                <a:latin typeface="Open Sans"/>
                <a:ea typeface="Open Sans"/>
                <a:cs typeface="Open Sans"/>
                <a:sym typeface="Open Sans"/>
                <a:hlinkClick r:id="rId5"/>
              </a:rPr>
              <a:t>sample LTE template</a:t>
            </a:r>
            <a:r>
              <a:rPr lang="en-US" sz="1400" b="1" i="0" u="none" strike="noStrike" cap="none">
                <a:solidFill>
                  <a:schemeClr val="dk1"/>
                </a:solidFill>
                <a:latin typeface="Open Sans"/>
                <a:ea typeface="Open Sans"/>
                <a:cs typeface="Open Sans"/>
                <a:sym typeface="Open Sans"/>
              </a:rPr>
              <a:t> to get you started, make it personal</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10"/>
          <p:cNvSpPr txBox="1">
            <a:spLocks noGrp="1"/>
          </p:cNvSpPr>
          <p:nvPr>
            <p:ph type="title"/>
          </p:nvPr>
        </p:nvSpPr>
        <p:spPr>
          <a:xfrm>
            <a:off x="0" y="1561875"/>
            <a:ext cx="9144000" cy="33633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endParaRPr sz="2600">
              <a:latin typeface="Open Sans"/>
              <a:ea typeface="Open Sans"/>
              <a:cs typeface="Open Sans"/>
              <a:sym typeface="Open Sans"/>
            </a:endParaRPr>
          </a:p>
          <a:p>
            <a:pPr marL="457200" lvl="0" indent="-355600" algn="l" rtl="0">
              <a:lnSpc>
                <a:spcPct val="115000"/>
              </a:lnSpc>
              <a:spcBef>
                <a:spcPts val="0"/>
              </a:spcBef>
              <a:spcAft>
                <a:spcPts val="0"/>
              </a:spcAft>
              <a:buSzPts val="2000"/>
              <a:buFont typeface="Arial"/>
              <a:buChar char="●"/>
            </a:pPr>
            <a:r>
              <a:rPr lang="en-US" sz="2000">
                <a:latin typeface="Open Sans"/>
                <a:ea typeface="Open Sans"/>
                <a:cs typeface="Open Sans"/>
                <a:sym typeface="Open Sans"/>
              </a:rPr>
              <a:t>Together Women Rise Orientation Webinar</a:t>
            </a:r>
            <a:br>
              <a:rPr lang="en-US" sz="2000">
                <a:latin typeface="Open Sans"/>
                <a:ea typeface="Open Sans"/>
                <a:cs typeface="Open Sans"/>
                <a:sym typeface="Open Sans"/>
              </a:rPr>
            </a:br>
            <a:r>
              <a:rPr lang="en-US" sz="2000" b="1">
                <a:latin typeface="Open Sans"/>
                <a:ea typeface="Open Sans"/>
                <a:cs typeface="Open Sans"/>
                <a:sym typeface="Open Sans"/>
              </a:rPr>
              <a:t>Tuesday, January 17 at 8:30 PM ET</a:t>
            </a:r>
            <a:br>
              <a:rPr lang="en-US" sz="2000" b="1">
                <a:latin typeface="Open Sans"/>
                <a:ea typeface="Open Sans"/>
                <a:cs typeface="Open Sans"/>
                <a:sym typeface="Open Sans"/>
              </a:rPr>
            </a:br>
            <a:endParaRPr sz="2000" b="1" i="1">
              <a:latin typeface="Open Sans"/>
              <a:ea typeface="Open Sans"/>
              <a:cs typeface="Open Sans"/>
              <a:sym typeface="Open Sans"/>
            </a:endParaRPr>
          </a:p>
          <a:p>
            <a:pPr marL="457200" lvl="0" indent="-355600" algn="l" rtl="0">
              <a:lnSpc>
                <a:spcPct val="115000"/>
              </a:lnSpc>
              <a:spcBef>
                <a:spcPts val="0"/>
              </a:spcBef>
              <a:spcAft>
                <a:spcPts val="0"/>
              </a:spcAft>
              <a:buSzPts val="2000"/>
              <a:buFont typeface="Arial"/>
              <a:buChar char="●"/>
            </a:pPr>
            <a:r>
              <a:rPr lang="en-US" sz="2000">
                <a:latin typeface="Open Sans"/>
                <a:ea typeface="Open Sans"/>
                <a:cs typeface="Open Sans"/>
                <a:sym typeface="Open Sans"/>
              </a:rPr>
              <a:t>Together Women Rise Grantees</a:t>
            </a:r>
            <a:endParaRPr sz="2000">
              <a:latin typeface="Open Sans"/>
              <a:ea typeface="Open Sans"/>
              <a:cs typeface="Open Sans"/>
              <a:sym typeface="Open Sans"/>
            </a:endParaRPr>
          </a:p>
          <a:p>
            <a:pPr marL="0" lvl="2" indent="0" algn="l" rtl="0">
              <a:lnSpc>
                <a:spcPct val="115000"/>
              </a:lnSpc>
              <a:spcBef>
                <a:spcPts val="0"/>
              </a:spcBef>
              <a:spcAft>
                <a:spcPts val="0"/>
              </a:spcAft>
              <a:buSzPts val="2000"/>
              <a:buFont typeface="Arial"/>
              <a:buNone/>
            </a:pPr>
            <a:r>
              <a:rPr lang="en-US">
                <a:latin typeface="Open Sans"/>
                <a:ea typeface="Open Sans"/>
                <a:cs typeface="Open Sans"/>
                <a:sym typeface="Open Sans"/>
              </a:rPr>
              <a:t> If you would like to learn more about RISE grantees, there are chapters across the US, as well as a virtual national chapter meeting with a speaker from the grantee each month on the </a:t>
            </a:r>
            <a:r>
              <a:rPr lang="en-US" b="1">
                <a:latin typeface="Open Sans"/>
                <a:ea typeface="Open Sans"/>
                <a:cs typeface="Open Sans"/>
                <a:sym typeface="Open Sans"/>
              </a:rPr>
              <a:t>first Thursday of the month at 8 PM ET:</a:t>
            </a:r>
            <a:r>
              <a:rPr lang="en-US">
                <a:latin typeface="Open Sans"/>
                <a:ea typeface="Open Sans"/>
                <a:cs typeface="Open Sans"/>
                <a:sym typeface="Open Sans"/>
              </a:rPr>
              <a:t> </a:t>
            </a:r>
            <a:br>
              <a:rPr lang="en-US">
                <a:latin typeface="Open Sans"/>
                <a:ea typeface="Open Sans"/>
                <a:cs typeface="Open Sans"/>
                <a:sym typeface="Open Sans"/>
              </a:rPr>
            </a:br>
            <a:br>
              <a:rPr lang="en-US">
                <a:latin typeface="Open Sans"/>
                <a:ea typeface="Open Sans"/>
                <a:cs typeface="Open Sans"/>
                <a:sym typeface="Open Sans"/>
              </a:rPr>
            </a:br>
            <a:r>
              <a:rPr lang="en-US" u="sng">
                <a:solidFill>
                  <a:srgbClr val="1155CC"/>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https://togetherwomenrise.org/upcoming-events/</a:t>
            </a:r>
            <a:endParaRPr>
              <a:latin typeface="Open Sans"/>
              <a:ea typeface="Open Sans"/>
              <a:cs typeface="Open Sans"/>
              <a:sym typeface="Open Sans"/>
            </a:endParaRPr>
          </a:p>
          <a:p>
            <a:pPr marL="0" lvl="0" indent="0" algn="ctr" rtl="0">
              <a:lnSpc>
                <a:spcPct val="100000"/>
              </a:lnSpc>
              <a:spcBef>
                <a:spcPts val="0"/>
              </a:spcBef>
              <a:spcAft>
                <a:spcPts val="0"/>
              </a:spcAft>
              <a:buClr>
                <a:schemeClr val="dk1"/>
              </a:buClr>
              <a:buSzPts val="3200"/>
              <a:buFont typeface="Open Sans"/>
              <a:buNone/>
            </a:pPr>
            <a:endParaRPr sz="3200" b="1">
              <a:latin typeface="Open Sans"/>
              <a:ea typeface="Open Sans"/>
              <a:cs typeface="Open Sans"/>
              <a:sym typeface="Open Sans"/>
            </a:endParaRPr>
          </a:p>
          <a:p>
            <a:pPr marL="0" lvl="0" indent="0" algn="ctr" rtl="0">
              <a:lnSpc>
                <a:spcPct val="100000"/>
              </a:lnSpc>
              <a:spcBef>
                <a:spcPts val="0"/>
              </a:spcBef>
              <a:spcAft>
                <a:spcPts val="0"/>
              </a:spcAft>
              <a:buClr>
                <a:schemeClr val="dk1"/>
              </a:buClr>
              <a:buSzPts val="3200"/>
              <a:buFont typeface="Open Sans"/>
              <a:buNone/>
            </a:pPr>
            <a:endParaRPr sz="3200" b="1">
              <a:latin typeface="Open Sans"/>
              <a:ea typeface="Open Sans"/>
              <a:cs typeface="Open Sans"/>
              <a:sym typeface="Open Sans"/>
            </a:endParaRPr>
          </a:p>
          <a:p>
            <a:pPr marL="0" lvl="0" indent="0" algn="ctr" rtl="0">
              <a:lnSpc>
                <a:spcPct val="100000"/>
              </a:lnSpc>
              <a:spcBef>
                <a:spcPts val="0"/>
              </a:spcBef>
              <a:spcAft>
                <a:spcPts val="0"/>
              </a:spcAft>
              <a:buClr>
                <a:schemeClr val="dk1"/>
              </a:buClr>
              <a:buSzPts val="3200"/>
              <a:buFont typeface="Open Sans"/>
              <a:buNone/>
            </a:pPr>
            <a:endParaRPr sz="3200" b="1">
              <a:latin typeface="Open Sans"/>
              <a:ea typeface="Open Sans"/>
              <a:cs typeface="Open Sans"/>
              <a:sym typeface="Open Sans"/>
            </a:endParaRPr>
          </a:p>
        </p:txBody>
      </p:sp>
      <p:sp>
        <p:nvSpPr>
          <p:cNvPr id="409" name="Google Shape;409;p10"/>
          <p:cNvSpPr txBox="1"/>
          <p:nvPr/>
        </p:nvSpPr>
        <p:spPr>
          <a:xfrm>
            <a:off x="2451975" y="137950"/>
            <a:ext cx="5306400" cy="677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3200"/>
              <a:buFont typeface="Open Sans"/>
              <a:buNone/>
            </a:pPr>
            <a:r>
              <a:rPr lang="en-US" sz="3200" b="1" i="0" u="none" strike="noStrike" cap="none">
                <a:solidFill>
                  <a:schemeClr val="dk1"/>
                </a:solidFill>
                <a:latin typeface="Open Sans"/>
                <a:ea typeface="Open Sans"/>
                <a:cs typeface="Open Sans"/>
                <a:sym typeface="Open Sans"/>
              </a:rPr>
              <a:t>Closing</a:t>
            </a:r>
            <a:endParaRPr sz="1400" b="0" i="0" u="none" strike="noStrike" cap="none">
              <a:solidFill>
                <a:srgbClr val="000000"/>
              </a:solidFill>
              <a:latin typeface="Calibri"/>
              <a:ea typeface="Calibri"/>
              <a:cs typeface="Calibri"/>
              <a:sym typeface="Calibri"/>
            </a:endParaRPr>
          </a:p>
        </p:txBody>
      </p:sp>
      <p:pic>
        <p:nvPicPr>
          <p:cNvPr id="410" name="Google Shape;410;p10"/>
          <p:cNvPicPr preferRelativeResize="0"/>
          <p:nvPr/>
        </p:nvPicPr>
        <p:blipFill rotWithShape="1">
          <a:blip r:embed="rId4">
            <a:alphaModFix/>
          </a:blip>
          <a:srcRect/>
          <a:stretch/>
        </p:blipFill>
        <p:spPr>
          <a:xfrm>
            <a:off x="0" y="135015"/>
            <a:ext cx="2451970" cy="682957"/>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g14fc29c2861_0_0"/>
          <p:cNvSpPr txBox="1">
            <a:spLocks noGrp="1"/>
          </p:cNvSpPr>
          <p:nvPr>
            <p:ph type="body" idx="1"/>
          </p:nvPr>
        </p:nvSpPr>
        <p:spPr>
          <a:xfrm>
            <a:off x="0" y="1734275"/>
            <a:ext cx="9144000" cy="1364400"/>
          </a:xfrm>
          <a:prstGeom prst="rect">
            <a:avLst/>
          </a:prstGeom>
          <a:noFill/>
          <a:ln>
            <a:noFill/>
          </a:ln>
        </p:spPr>
        <p:txBody>
          <a:bodyPr spcFirstLastPara="1" wrap="square" lIns="91425" tIns="45700" rIns="91425" bIns="45700" anchor="t" anchorCtr="0">
            <a:normAutofit/>
          </a:bodyPr>
          <a:lstStyle/>
          <a:p>
            <a:pPr marL="742950" lvl="1" indent="-190500" algn="l" rtl="0">
              <a:lnSpc>
                <a:spcPct val="100000"/>
              </a:lnSpc>
              <a:spcBef>
                <a:spcPts val="300"/>
              </a:spcBef>
              <a:spcAft>
                <a:spcPts val="0"/>
              </a:spcAft>
              <a:buClr>
                <a:schemeClr val="dk1"/>
              </a:buClr>
              <a:buSzPts val="1500"/>
              <a:buNone/>
            </a:pPr>
            <a:endParaRPr sz="1500"/>
          </a:p>
          <a:p>
            <a:pPr marL="742950" lvl="1" indent="-190500" algn="l" rtl="0">
              <a:lnSpc>
                <a:spcPct val="100000"/>
              </a:lnSpc>
              <a:spcBef>
                <a:spcPts val="300"/>
              </a:spcBef>
              <a:spcAft>
                <a:spcPts val="0"/>
              </a:spcAft>
              <a:buClr>
                <a:schemeClr val="dk1"/>
              </a:buClr>
              <a:buSzPts val="1500"/>
              <a:buNone/>
            </a:pPr>
            <a:endParaRPr sz="1500"/>
          </a:p>
        </p:txBody>
      </p:sp>
      <p:pic>
        <p:nvPicPr>
          <p:cNvPr id="416" name="Google Shape;416;g14fc29c2861_0_0"/>
          <p:cNvPicPr preferRelativeResize="0"/>
          <p:nvPr/>
        </p:nvPicPr>
        <p:blipFill rotWithShape="1">
          <a:blip r:embed="rId3">
            <a:alphaModFix/>
          </a:blip>
          <a:srcRect/>
          <a:stretch/>
        </p:blipFill>
        <p:spPr>
          <a:xfrm>
            <a:off x="0" y="135015"/>
            <a:ext cx="2451970" cy="682957"/>
          </a:xfrm>
          <a:prstGeom prst="rect">
            <a:avLst/>
          </a:prstGeom>
          <a:noFill/>
          <a:ln>
            <a:noFill/>
          </a:ln>
        </p:spPr>
      </p:pic>
      <p:pic>
        <p:nvPicPr>
          <p:cNvPr id="417" name="Google Shape;417;g14fc29c2861_0_0"/>
          <p:cNvPicPr preferRelativeResize="0"/>
          <p:nvPr/>
        </p:nvPicPr>
        <p:blipFill>
          <a:blip r:embed="rId4">
            <a:alphaModFix/>
          </a:blip>
          <a:stretch>
            <a:fillRect/>
          </a:stretch>
        </p:blipFill>
        <p:spPr>
          <a:xfrm>
            <a:off x="-201025" y="-551775"/>
            <a:ext cx="9445248" cy="6304525"/>
          </a:xfrm>
          <a:prstGeom prst="rect">
            <a:avLst/>
          </a:prstGeom>
          <a:noFill/>
          <a:ln>
            <a:noFill/>
          </a:ln>
        </p:spPr>
      </p:pic>
      <p:sp>
        <p:nvSpPr>
          <p:cNvPr id="418" name="Google Shape;418;g14fc29c2861_0_0"/>
          <p:cNvSpPr txBox="1"/>
          <p:nvPr/>
        </p:nvSpPr>
        <p:spPr>
          <a:xfrm>
            <a:off x="0" y="965200"/>
            <a:ext cx="8979000" cy="2031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000" b="1" i="0" u="none" strike="noStrike" cap="none">
                <a:solidFill>
                  <a:srgbClr val="022077"/>
                </a:solidFill>
                <a:latin typeface="Open Sans"/>
                <a:ea typeface="Open Sans"/>
                <a:cs typeface="Open Sans"/>
                <a:sym typeface="Open Sans"/>
              </a:rPr>
              <a:t>Happy Holidays</a:t>
            </a:r>
            <a:r>
              <a:rPr lang="en-US" sz="4000" b="1">
                <a:solidFill>
                  <a:srgbClr val="022077"/>
                </a:solidFill>
                <a:latin typeface="Open Sans"/>
                <a:ea typeface="Open Sans"/>
                <a:cs typeface="Open Sans"/>
                <a:sym typeface="Open Sans"/>
              </a:rPr>
              <a:t> and</a:t>
            </a:r>
            <a:endParaRPr sz="4000" b="1">
              <a:solidFill>
                <a:srgbClr val="022077"/>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4800"/>
              <a:buFont typeface="Arial"/>
              <a:buNone/>
            </a:pPr>
            <a:r>
              <a:rPr lang="en-US" sz="4000" b="1">
                <a:solidFill>
                  <a:srgbClr val="022077"/>
                </a:solidFill>
                <a:latin typeface="Open Sans"/>
                <a:ea typeface="Open Sans"/>
                <a:cs typeface="Open Sans"/>
                <a:sym typeface="Open Sans"/>
              </a:rPr>
              <a:t>thank you for your advocacy </a:t>
            </a:r>
            <a:endParaRPr sz="4000" b="1">
              <a:solidFill>
                <a:srgbClr val="022077"/>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4800"/>
              <a:buFont typeface="Arial"/>
              <a:buNone/>
            </a:pPr>
            <a:r>
              <a:rPr lang="en-US" sz="4000" b="1">
                <a:solidFill>
                  <a:srgbClr val="022077"/>
                </a:solidFill>
                <a:latin typeface="Open Sans"/>
                <a:ea typeface="Open Sans"/>
                <a:cs typeface="Open Sans"/>
                <a:sym typeface="Open Sans"/>
              </a:rPr>
              <a:t>this year!</a:t>
            </a:r>
            <a:endParaRPr sz="4000" b="1">
              <a:solidFill>
                <a:srgbClr val="022077"/>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g14fc495f4cb_0_97"/>
          <p:cNvSpPr txBox="1">
            <a:spLocks noGrp="1"/>
          </p:cNvSpPr>
          <p:nvPr>
            <p:ph type="title"/>
          </p:nvPr>
        </p:nvSpPr>
        <p:spPr>
          <a:xfrm>
            <a:off x="2340609" y="91003"/>
            <a:ext cx="5894700" cy="771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latin typeface="Open Sans"/>
                <a:ea typeface="Open Sans"/>
                <a:cs typeface="Open Sans"/>
                <a:sym typeface="Open Sans"/>
              </a:rPr>
              <a:t>Mission &amp; Vision</a:t>
            </a:r>
            <a:endParaRPr>
              <a:latin typeface="Open Sans"/>
              <a:ea typeface="Open Sans"/>
              <a:cs typeface="Open Sans"/>
              <a:sym typeface="Open Sans"/>
            </a:endParaRPr>
          </a:p>
        </p:txBody>
      </p:sp>
      <p:sp>
        <p:nvSpPr>
          <p:cNvPr id="187" name="Google Shape;187;g14fc495f4cb_0_97"/>
          <p:cNvSpPr txBox="1">
            <a:spLocks noGrp="1"/>
          </p:cNvSpPr>
          <p:nvPr>
            <p:ph type="body" idx="1"/>
          </p:nvPr>
        </p:nvSpPr>
        <p:spPr>
          <a:xfrm>
            <a:off x="310055" y="1209754"/>
            <a:ext cx="8523900" cy="3369300"/>
          </a:xfrm>
          <a:prstGeom prst="rect">
            <a:avLst/>
          </a:prstGeom>
          <a:noFill/>
          <a:ln>
            <a:noFill/>
          </a:ln>
        </p:spPr>
        <p:txBody>
          <a:bodyPr spcFirstLastPara="1" wrap="square" lIns="91425" tIns="45700" rIns="91425" bIns="45700" anchor="t" anchorCtr="0">
            <a:normAutofit fontScale="62500" lnSpcReduction="20000"/>
          </a:bodyPr>
          <a:lstStyle/>
          <a:p>
            <a:pPr marL="0" lvl="0" indent="0" algn="ctr" rtl="0">
              <a:lnSpc>
                <a:spcPct val="100000"/>
              </a:lnSpc>
              <a:spcBef>
                <a:spcPts val="0"/>
              </a:spcBef>
              <a:spcAft>
                <a:spcPts val="0"/>
              </a:spcAft>
              <a:buClr>
                <a:schemeClr val="dk1"/>
              </a:buClr>
              <a:buSzPct val="100000"/>
              <a:buNone/>
            </a:pPr>
            <a:r>
              <a:rPr lang="en-US" b="1">
                <a:latin typeface="Open Sans"/>
                <a:ea typeface="Open Sans"/>
                <a:cs typeface="Open Sans"/>
                <a:sym typeface="Open Sans"/>
              </a:rPr>
              <a:t>Together Women Rise’s Mission</a:t>
            </a:r>
            <a:endParaRPr>
              <a:latin typeface="Open Sans"/>
              <a:ea typeface="Open Sans"/>
              <a:cs typeface="Open Sans"/>
              <a:sym typeface="Open Sans"/>
            </a:endParaRPr>
          </a:p>
          <a:p>
            <a:pPr marL="0" lvl="0" indent="0" algn="ctr" rtl="0">
              <a:lnSpc>
                <a:spcPct val="100000"/>
              </a:lnSpc>
              <a:spcBef>
                <a:spcPts val="448"/>
              </a:spcBef>
              <a:spcAft>
                <a:spcPts val="0"/>
              </a:spcAft>
              <a:buClr>
                <a:schemeClr val="dk1"/>
              </a:buClr>
              <a:buSzPct val="100000"/>
              <a:buNone/>
            </a:pPr>
            <a:br>
              <a:rPr lang="en-US">
                <a:latin typeface="Open Sans"/>
                <a:ea typeface="Open Sans"/>
                <a:cs typeface="Open Sans"/>
                <a:sym typeface="Open Sans"/>
              </a:rPr>
            </a:br>
            <a:r>
              <a:rPr lang="en-US" b="1">
                <a:latin typeface="Open Sans"/>
                <a:ea typeface="Open Sans"/>
                <a:cs typeface="Open Sans"/>
                <a:sym typeface="Open Sans"/>
              </a:rPr>
              <a:t>Together Women Rise cultivates the collective power of community </a:t>
            </a:r>
            <a:br>
              <a:rPr lang="en-US">
                <a:latin typeface="Open Sans"/>
                <a:ea typeface="Open Sans"/>
                <a:cs typeface="Open Sans"/>
                <a:sym typeface="Open Sans"/>
              </a:rPr>
            </a:br>
            <a:r>
              <a:rPr lang="en-US" b="1">
                <a:latin typeface="Open Sans"/>
                <a:ea typeface="Open Sans"/>
                <a:cs typeface="Open Sans"/>
                <a:sym typeface="Open Sans"/>
              </a:rPr>
              <a:t>to achieve global gender equality.</a:t>
            </a:r>
            <a:br>
              <a:rPr lang="en-US">
                <a:latin typeface="Open Sans"/>
                <a:ea typeface="Open Sans"/>
                <a:cs typeface="Open Sans"/>
                <a:sym typeface="Open Sans"/>
              </a:rPr>
            </a:br>
            <a:r>
              <a:rPr lang="en-US">
                <a:latin typeface="Open Sans"/>
                <a:ea typeface="Open Sans"/>
                <a:cs typeface="Open Sans"/>
                <a:sym typeface="Open Sans"/>
              </a:rPr>
              <a:t> </a:t>
            </a:r>
            <a:endParaRPr>
              <a:latin typeface="Open Sans"/>
              <a:ea typeface="Open Sans"/>
              <a:cs typeface="Open Sans"/>
              <a:sym typeface="Open Sans"/>
            </a:endParaRPr>
          </a:p>
          <a:p>
            <a:pPr marL="0" lvl="0" indent="0" algn="ctr" rtl="0">
              <a:lnSpc>
                <a:spcPct val="100000"/>
              </a:lnSpc>
              <a:spcBef>
                <a:spcPts val="448"/>
              </a:spcBef>
              <a:spcAft>
                <a:spcPts val="0"/>
              </a:spcAft>
              <a:buClr>
                <a:schemeClr val="dk1"/>
              </a:buClr>
              <a:buSzPct val="100000"/>
              <a:buNone/>
            </a:pPr>
            <a:br>
              <a:rPr lang="en-US">
                <a:latin typeface="Open Sans"/>
                <a:ea typeface="Open Sans"/>
                <a:cs typeface="Open Sans"/>
                <a:sym typeface="Open Sans"/>
              </a:rPr>
            </a:br>
            <a:r>
              <a:rPr lang="en-US" b="1">
                <a:latin typeface="Open Sans"/>
                <a:ea typeface="Open Sans"/>
                <a:cs typeface="Open Sans"/>
                <a:sym typeface="Open Sans"/>
              </a:rPr>
              <a:t>OUR VISION</a:t>
            </a:r>
            <a:endParaRPr>
              <a:latin typeface="Open Sans"/>
              <a:ea typeface="Open Sans"/>
              <a:cs typeface="Open Sans"/>
              <a:sym typeface="Open Sans"/>
            </a:endParaRPr>
          </a:p>
          <a:p>
            <a:pPr marL="0" lvl="0" indent="0" algn="ctr" rtl="0">
              <a:lnSpc>
                <a:spcPct val="100000"/>
              </a:lnSpc>
              <a:spcBef>
                <a:spcPts val="448"/>
              </a:spcBef>
              <a:spcAft>
                <a:spcPts val="0"/>
              </a:spcAft>
              <a:buClr>
                <a:schemeClr val="dk1"/>
              </a:buClr>
              <a:buSzPct val="100000"/>
              <a:buNone/>
            </a:pPr>
            <a:br>
              <a:rPr lang="en-US">
                <a:latin typeface="Open Sans"/>
                <a:ea typeface="Open Sans"/>
                <a:cs typeface="Open Sans"/>
                <a:sym typeface="Open Sans"/>
              </a:rPr>
            </a:br>
            <a:r>
              <a:rPr lang="en-US" b="1">
                <a:latin typeface="Open Sans"/>
                <a:ea typeface="Open Sans"/>
                <a:cs typeface="Open Sans"/>
                <a:sym typeface="Open Sans"/>
              </a:rPr>
              <a:t>Together Women Rise envisions a world where every person</a:t>
            </a:r>
            <a:br>
              <a:rPr lang="en-US" b="1">
                <a:latin typeface="Open Sans"/>
                <a:ea typeface="Open Sans"/>
                <a:cs typeface="Open Sans"/>
                <a:sym typeface="Open Sans"/>
              </a:rPr>
            </a:br>
            <a:r>
              <a:rPr lang="en-US" b="1">
                <a:latin typeface="Open Sans"/>
                <a:ea typeface="Open Sans"/>
                <a:cs typeface="Open Sans"/>
                <a:sym typeface="Open Sans"/>
              </a:rPr>
              <a:t>has the same opportunities to thrive</a:t>
            </a:r>
            <a:br>
              <a:rPr lang="en-US" b="1">
                <a:latin typeface="Open Sans"/>
                <a:ea typeface="Open Sans"/>
                <a:cs typeface="Open Sans"/>
                <a:sym typeface="Open Sans"/>
              </a:rPr>
            </a:br>
            <a:r>
              <a:rPr lang="en-US" b="1">
                <a:latin typeface="Open Sans"/>
                <a:ea typeface="Open Sans"/>
                <a:cs typeface="Open Sans"/>
                <a:sym typeface="Open Sans"/>
              </a:rPr>
              <a:t>regardless of their gender or where they live.</a:t>
            </a:r>
            <a:endParaRPr>
              <a:latin typeface="Open Sans"/>
              <a:ea typeface="Open Sans"/>
              <a:cs typeface="Open Sans"/>
              <a:sym typeface="Open Sans"/>
            </a:endParaRPr>
          </a:p>
        </p:txBody>
      </p:sp>
      <p:pic>
        <p:nvPicPr>
          <p:cNvPr id="188" name="Google Shape;188;g14fc495f4cb_0_97"/>
          <p:cNvPicPr preferRelativeResize="0"/>
          <p:nvPr/>
        </p:nvPicPr>
        <p:blipFill rotWithShape="1">
          <a:blip r:embed="rId3">
            <a:alphaModFix/>
          </a:blip>
          <a:srcRect/>
          <a:stretch/>
        </p:blipFill>
        <p:spPr>
          <a:xfrm>
            <a:off x="0" y="135015"/>
            <a:ext cx="2451970" cy="68295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g1dd29ec108d_0_96"/>
          <p:cNvSpPr txBox="1">
            <a:spLocks noGrp="1"/>
          </p:cNvSpPr>
          <p:nvPr>
            <p:ph type="ctrTitle"/>
          </p:nvPr>
        </p:nvSpPr>
        <p:spPr>
          <a:xfrm>
            <a:off x="416378" y="152401"/>
            <a:ext cx="7356000" cy="706200"/>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rgbClr val="D50032"/>
              </a:buClr>
              <a:buSzPts val="2600"/>
              <a:buFont typeface="Open Sans"/>
              <a:buNone/>
            </a:pPr>
            <a:r>
              <a:rPr lang="en-US" sz="2600" b="1" i="0" u="none" strike="noStrike" cap="none">
                <a:solidFill>
                  <a:srgbClr val="D50032"/>
                </a:solidFill>
                <a:latin typeface="Open Sans"/>
                <a:ea typeface="Open Sans"/>
                <a:cs typeface="Open Sans"/>
                <a:sym typeface="Open Sans"/>
              </a:rPr>
              <a:t>Our Values &amp; Resources</a:t>
            </a:r>
            <a:endParaRPr/>
          </a:p>
        </p:txBody>
      </p:sp>
      <p:sp>
        <p:nvSpPr>
          <p:cNvPr id="195" name="Google Shape;195;g1dd29ec108d_0_96"/>
          <p:cNvSpPr txBox="1"/>
          <p:nvPr/>
        </p:nvSpPr>
        <p:spPr>
          <a:xfrm>
            <a:off x="301782" y="907042"/>
            <a:ext cx="7923000" cy="39087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a:t>
            </a:r>
            <a:r>
              <a:rPr lang="en-US" sz="1350" b="0" i="1" u="none" strike="noStrike" cap="none">
                <a:solidFill>
                  <a:schemeClr val="dk1"/>
                </a:solidFill>
                <a:latin typeface="Open Sans"/>
                <a:ea typeface="Open Sans"/>
                <a:cs typeface="Open Sans"/>
                <a:sym typeface="Open Sans"/>
              </a:rPr>
              <a:t>At RESULTS we pledge to create space for all voices, including those of us who are currently experiencing poverty. We will address oppressive behavior in our interactions, families, communities, work, and world. Our strength is rooted in our diversity of experiences, not in our assumptions.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50"/>
              <a:buFont typeface="Arial"/>
              <a:buNone/>
            </a:pPr>
            <a:endParaRPr sz="1350" b="0" i="1"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350"/>
              <a:buFont typeface="Arial"/>
              <a:buNone/>
            </a:pPr>
            <a:r>
              <a:rPr lang="en-US" sz="1350" b="0" i="1" u="none" strike="noStrike" cap="none">
                <a:solidFill>
                  <a:schemeClr val="dk1"/>
                </a:solidFill>
                <a:latin typeface="Open Sans"/>
                <a:ea typeface="Open Sans"/>
                <a:cs typeface="Open Sans"/>
                <a:sym typeface="Open Sans"/>
              </a:rPr>
              <a:t>With unearned privilege comes the responsibility to act so the burden to educate and change doesn’t fall solely on those experiencing oppression. When we miss the mark on our values, we will acknowledge our mistake, seek forgiveness, learn, and work together as a community to pursue equity.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350"/>
              <a:buFont typeface="Arial"/>
              <a:buNone/>
            </a:pPr>
            <a:r>
              <a:rPr lang="en-US" sz="1350" b="1" i="0" u="none" strike="noStrike" cap="none">
                <a:solidFill>
                  <a:schemeClr val="dk1"/>
                </a:solidFill>
                <a:latin typeface="Open Sans"/>
                <a:ea typeface="Open Sans"/>
                <a:cs typeface="Open Sans"/>
                <a:sym typeface="Open Sans"/>
              </a:rPr>
              <a:t>Read our full anti-oppression values statement here at </a:t>
            </a:r>
            <a:r>
              <a:rPr lang="en-US" sz="1350" b="1" i="0" u="sng" strike="noStrike" cap="none">
                <a:solidFill>
                  <a:schemeClr val="dk2"/>
                </a:solidFill>
                <a:latin typeface="Open Sans"/>
                <a:ea typeface="Open Sans"/>
                <a:cs typeface="Open Sans"/>
                <a:sym typeface="Open Sans"/>
              </a:rPr>
              <a:t>results.org/values</a:t>
            </a:r>
            <a:r>
              <a:rPr lang="en-US" sz="1350" b="1" i="0" u="none" strike="noStrike" cap="none">
                <a:solidFill>
                  <a:schemeClr val="dk1"/>
                </a:solidFill>
                <a:latin typeface="Open Sans"/>
                <a:ea typeface="Open Sans"/>
                <a:cs typeface="Open Sans"/>
                <a:sym typeface="Open Sans"/>
              </a:rPr>
              <a:t>. </a:t>
            </a:r>
            <a:endParaRPr sz="135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50"/>
              <a:buFont typeface="Arial"/>
              <a:buNone/>
            </a:pPr>
            <a:endParaRPr sz="1350" b="1"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350"/>
              <a:buFont typeface="Arial"/>
              <a:buNone/>
            </a:pPr>
            <a:r>
              <a:rPr lang="en-US" sz="1350" b="1" i="0" u="none" strike="noStrike" cap="none">
                <a:solidFill>
                  <a:schemeClr val="dk1"/>
                </a:solidFill>
                <a:latin typeface="Open Sans"/>
                <a:ea typeface="Open Sans"/>
                <a:cs typeface="Open Sans"/>
                <a:sym typeface="Open Sans"/>
              </a:rPr>
              <a:t>Find these resources and more at results.org/volunteers/anti-oppression: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Open Sans"/>
              <a:ea typeface="Open Sans"/>
              <a:cs typeface="Open Sans"/>
              <a:sym typeface="Open Sans"/>
            </a:endParaRPr>
          </a:p>
          <a:p>
            <a:pPr marL="628650" marR="0" lvl="1" indent="-285750" algn="l" rtl="0">
              <a:lnSpc>
                <a:spcPct val="100000"/>
              </a:lnSpc>
              <a:spcBef>
                <a:spcPts val="0"/>
              </a:spcBef>
              <a:spcAft>
                <a:spcPts val="0"/>
              </a:spcAft>
              <a:buClr>
                <a:schemeClr val="dk1"/>
              </a:buClr>
              <a:buSzPts val="1350"/>
              <a:buFont typeface="Arial"/>
              <a:buChar char="•"/>
            </a:pPr>
            <a:r>
              <a:rPr lang="en-US" sz="1350" b="0" i="0" u="none" strike="noStrike" cap="none">
                <a:solidFill>
                  <a:schemeClr val="dk1"/>
                </a:solidFill>
                <a:latin typeface="Open Sans"/>
                <a:ea typeface="Open Sans"/>
                <a:cs typeface="Open Sans"/>
                <a:sym typeface="Open Sans"/>
              </a:rPr>
              <a:t>Resource Guides from our Diversity &amp; Inclusion trainings, including: </a:t>
            </a:r>
            <a:endParaRPr sz="1400" b="0" i="0" u="none" strike="noStrike" cap="none">
              <a:solidFill>
                <a:srgbClr val="000000"/>
              </a:solidFill>
              <a:latin typeface="Arial"/>
              <a:ea typeface="Arial"/>
              <a:cs typeface="Arial"/>
              <a:sym typeface="Arial"/>
            </a:endParaRPr>
          </a:p>
          <a:p>
            <a:pPr marL="971550" marR="0" lvl="2" indent="-285750" algn="l" rtl="0">
              <a:lnSpc>
                <a:spcPct val="100000"/>
              </a:lnSpc>
              <a:spcBef>
                <a:spcPts val="0"/>
              </a:spcBef>
              <a:spcAft>
                <a:spcPts val="0"/>
              </a:spcAft>
              <a:buClr>
                <a:schemeClr val="dk1"/>
              </a:buClr>
              <a:buSzPts val="1350"/>
              <a:buFont typeface="Arial"/>
              <a:buChar char="•"/>
            </a:pPr>
            <a:r>
              <a:rPr lang="en-US" sz="1350" b="0" i="0" u="none" strike="noStrike" cap="none">
                <a:solidFill>
                  <a:schemeClr val="dk1"/>
                </a:solidFill>
                <a:latin typeface="Open Sans"/>
                <a:ea typeface="Open Sans"/>
                <a:cs typeface="Open Sans"/>
                <a:sym typeface="Open Sans"/>
              </a:rPr>
              <a:t>Interrupting Microaggressions</a:t>
            </a:r>
            <a:endParaRPr sz="1400" b="0" i="0" u="none" strike="noStrike" cap="none">
              <a:solidFill>
                <a:srgbClr val="000000"/>
              </a:solidFill>
              <a:latin typeface="Arial"/>
              <a:ea typeface="Arial"/>
              <a:cs typeface="Arial"/>
              <a:sym typeface="Arial"/>
            </a:endParaRPr>
          </a:p>
          <a:p>
            <a:pPr marL="971550" marR="0" lvl="2" indent="-285750" algn="l" rtl="0">
              <a:lnSpc>
                <a:spcPct val="100000"/>
              </a:lnSpc>
              <a:spcBef>
                <a:spcPts val="0"/>
              </a:spcBef>
              <a:spcAft>
                <a:spcPts val="0"/>
              </a:spcAft>
              <a:buClr>
                <a:schemeClr val="dk1"/>
              </a:buClr>
              <a:buSzPts val="1350"/>
              <a:buFont typeface="Arial"/>
              <a:buChar char="•"/>
            </a:pPr>
            <a:r>
              <a:rPr lang="en-US" sz="1350" b="0" i="0" u="none" strike="noStrike" cap="none">
                <a:solidFill>
                  <a:schemeClr val="dk1"/>
                </a:solidFill>
                <a:latin typeface="Open Sans"/>
                <a:ea typeface="Open Sans"/>
                <a:cs typeface="Open Sans"/>
                <a:sym typeface="Open Sans"/>
              </a:rPr>
              <a:t>Creating Space for Critical Conversations</a:t>
            </a:r>
            <a:endParaRPr sz="1400" b="0" i="0" u="none" strike="noStrike" cap="none">
              <a:solidFill>
                <a:srgbClr val="000000"/>
              </a:solidFill>
              <a:latin typeface="Arial"/>
              <a:ea typeface="Arial"/>
              <a:cs typeface="Arial"/>
              <a:sym typeface="Arial"/>
            </a:endParaRPr>
          </a:p>
          <a:p>
            <a:pPr marL="628650" marR="0" lvl="1" indent="-285750" algn="l" rtl="0">
              <a:lnSpc>
                <a:spcPct val="100000"/>
              </a:lnSpc>
              <a:spcBef>
                <a:spcPts val="0"/>
              </a:spcBef>
              <a:spcAft>
                <a:spcPts val="0"/>
              </a:spcAft>
              <a:buClr>
                <a:schemeClr val="dk1"/>
              </a:buClr>
              <a:buSzPts val="1350"/>
              <a:buFont typeface="Arial"/>
              <a:buChar char="•"/>
            </a:pPr>
            <a:r>
              <a:rPr lang="en-US" sz="1350" b="0" i="0" u="none" strike="noStrike" cap="none">
                <a:solidFill>
                  <a:schemeClr val="dk1"/>
                </a:solidFill>
                <a:latin typeface="Open Sans"/>
                <a:ea typeface="Open Sans"/>
                <a:cs typeface="Open Sans"/>
                <a:sym typeface="Open Sans"/>
              </a:rPr>
              <a:t>Information on how RESULTS responds to oppressive incidents</a:t>
            </a:r>
            <a:endParaRPr/>
          </a:p>
          <a:p>
            <a:pPr marL="342900" marR="0" lvl="1"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342900" marR="0" lvl="1" indent="0" algn="l" rtl="0">
              <a:lnSpc>
                <a:spcPct val="100000"/>
              </a:lnSpc>
              <a:spcBef>
                <a:spcPts val="0"/>
              </a:spcBef>
              <a:spcAft>
                <a:spcPts val="0"/>
              </a:spcAft>
              <a:buNone/>
            </a:pPr>
            <a:r>
              <a:rPr lang="en-US" sz="1350" b="0" i="1" u="none" strike="noStrike" cap="none">
                <a:solidFill>
                  <a:schemeClr val="dk1"/>
                </a:solidFill>
                <a:latin typeface="Open Sans"/>
                <a:ea typeface="Open Sans"/>
                <a:cs typeface="Open Sans"/>
                <a:sym typeface="Open Sans"/>
              </a:rPr>
              <a:t>Stay tuned for 2024 workshop schedule!</a:t>
            </a:r>
            <a:endParaRPr/>
          </a:p>
        </p:txBody>
      </p:sp>
      <p:sp>
        <p:nvSpPr>
          <p:cNvPr id="196" name="Google Shape;196;g1dd29ec108d_0_96"/>
          <p:cNvSpPr/>
          <p:nvPr/>
        </p:nvSpPr>
        <p:spPr>
          <a:xfrm>
            <a:off x="0" y="7802"/>
            <a:ext cx="237000" cy="3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Open Sans"/>
              <a:buNone/>
            </a:pPr>
            <a:endParaRPr sz="1350" b="0" i="0" u="none" strike="noStrike" cap="none">
              <a:solidFill>
                <a:srgbClr val="000000"/>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g1e1626a58cf_0_2"/>
          <p:cNvSpPr txBox="1">
            <a:spLocks noGrp="1"/>
          </p:cNvSpPr>
          <p:nvPr>
            <p:ph type="subTitle" idx="1"/>
          </p:nvPr>
        </p:nvSpPr>
        <p:spPr>
          <a:xfrm>
            <a:off x="1830525" y="62600"/>
            <a:ext cx="6400800" cy="13143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640"/>
              </a:spcBef>
              <a:spcAft>
                <a:spcPts val="0"/>
              </a:spcAft>
              <a:buSzPts val="3200"/>
              <a:buNone/>
            </a:pPr>
            <a:r>
              <a:rPr lang="en-US" b="1">
                <a:solidFill>
                  <a:schemeClr val="dk1"/>
                </a:solidFill>
                <a:latin typeface="Open Sans"/>
                <a:ea typeface="Open Sans"/>
                <a:cs typeface="Open Sans"/>
                <a:sym typeface="Open Sans"/>
              </a:rPr>
              <a:t>Grantee Spotlight</a:t>
            </a:r>
            <a:endParaRPr b="1">
              <a:solidFill>
                <a:schemeClr val="dk1"/>
              </a:solidFill>
              <a:latin typeface="Open Sans"/>
              <a:ea typeface="Open Sans"/>
              <a:cs typeface="Open Sans"/>
              <a:sym typeface="Open Sans"/>
            </a:endParaRPr>
          </a:p>
        </p:txBody>
      </p:sp>
      <p:sp>
        <p:nvSpPr>
          <p:cNvPr id="203" name="Google Shape;203;g1e1626a58cf_0_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a:t>
            </a:fld>
            <a:endParaRPr/>
          </a:p>
        </p:txBody>
      </p:sp>
      <p:pic>
        <p:nvPicPr>
          <p:cNvPr id="204" name="Google Shape;204;g1e1626a58cf_0_2"/>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205" name="Google Shape;205;g1e1626a58cf_0_2"/>
          <p:cNvSpPr txBox="1">
            <a:spLocks noGrp="1"/>
          </p:cNvSpPr>
          <p:nvPr>
            <p:ph type="subTitle" idx="1"/>
          </p:nvPr>
        </p:nvSpPr>
        <p:spPr>
          <a:xfrm>
            <a:off x="188031" y="598756"/>
            <a:ext cx="9075300" cy="6831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640"/>
              </a:spcBef>
              <a:spcAft>
                <a:spcPts val="0"/>
              </a:spcAft>
              <a:buClr>
                <a:srgbClr val="000000"/>
              </a:buClr>
              <a:buSzPts val="3200"/>
              <a:buFont typeface="Arial"/>
              <a:buNone/>
            </a:pPr>
            <a:r>
              <a:rPr lang="en-US" b="1" u="sng">
                <a:solidFill>
                  <a:schemeClr val="hlink"/>
                </a:solidFill>
                <a:latin typeface="Open Sans"/>
                <a:ea typeface="Open Sans"/>
                <a:cs typeface="Open Sans"/>
                <a:sym typeface="Open Sans"/>
              </a:rPr>
              <a:t>Girls Education Program (GEP)</a:t>
            </a:r>
            <a:endParaRPr b="1">
              <a:latin typeface="Open Sans"/>
              <a:ea typeface="Open Sans"/>
              <a:cs typeface="Open Sans"/>
              <a:sym typeface="Open Sans"/>
            </a:endParaRPr>
          </a:p>
        </p:txBody>
      </p:sp>
      <p:pic>
        <p:nvPicPr>
          <p:cNvPr id="206" name="Google Shape;206;g1e1626a58cf_0_2"/>
          <p:cNvPicPr preferRelativeResize="0"/>
          <p:nvPr/>
        </p:nvPicPr>
        <p:blipFill rotWithShape="1">
          <a:blip r:embed="rId4">
            <a:alphaModFix/>
          </a:blip>
          <a:srcRect/>
          <a:stretch/>
        </p:blipFill>
        <p:spPr>
          <a:xfrm>
            <a:off x="2112148" y="1214436"/>
            <a:ext cx="4919703" cy="368977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g26dc0be339d_1_2"/>
          <p:cNvSpPr txBox="1">
            <a:spLocks noGrp="1"/>
          </p:cNvSpPr>
          <p:nvPr>
            <p:ph type="subTitle" idx="1"/>
          </p:nvPr>
        </p:nvSpPr>
        <p:spPr>
          <a:xfrm>
            <a:off x="1830525" y="62600"/>
            <a:ext cx="6400800" cy="1314300"/>
          </a:xfrm>
          <a:prstGeom prst="rect">
            <a:avLst/>
          </a:prstGeom>
          <a:noFill/>
          <a:ln>
            <a:noFill/>
          </a:ln>
        </p:spPr>
        <p:txBody>
          <a:bodyPr spcFirstLastPara="1" wrap="square" lIns="91425" tIns="45700" rIns="91425" bIns="45700" anchor="t" anchorCtr="0">
            <a:normAutofit fontScale="55000" lnSpcReduction="20000"/>
          </a:bodyPr>
          <a:lstStyle/>
          <a:p>
            <a:pPr marL="0" lvl="0" indent="0" algn="ctr" rtl="0">
              <a:lnSpc>
                <a:spcPct val="100000"/>
              </a:lnSpc>
              <a:spcBef>
                <a:spcPts val="640"/>
              </a:spcBef>
              <a:spcAft>
                <a:spcPts val="0"/>
              </a:spcAft>
              <a:buSzPts val="3200"/>
              <a:buNone/>
            </a:pPr>
            <a:r>
              <a:rPr lang="en-US" b="1">
                <a:solidFill>
                  <a:schemeClr val="dk1"/>
                </a:solidFill>
                <a:latin typeface="Open Sans"/>
                <a:ea typeface="Open Sans"/>
                <a:cs typeface="Open Sans"/>
                <a:sym typeface="Open Sans"/>
              </a:rPr>
              <a:t>Grantee Spotlight34																									e	</a:t>
            </a:r>
            <a:endParaRPr b="1">
              <a:solidFill>
                <a:schemeClr val="dk1"/>
              </a:solidFill>
              <a:latin typeface="Open Sans"/>
              <a:ea typeface="Open Sans"/>
              <a:cs typeface="Open Sans"/>
              <a:sym typeface="Open Sans"/>
            </a:endParaRPr>
          </a:p>
        </p:txBody>
      </p:sp>
      <p:sp>
        <p:nvSpPr>
          <p:cNvPr id="213" name="Google Shape;213;g26dc0be339d_1_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a:t>
            </a:fld>
            <a:endParaRPr/>
          </a:p>
        </p:txBody>
      </p:sp>
      <p:pic>
        <p:nvPicPr>
          <p:cNvPr id="214" name="Google Shape;214;g26dc0be339d_1_2"/>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215" name="Google Shape;215;g26dc0be339d_1_2"/>
          <p:cNvSpPr txBox="1"/>
          <p:nvPr/>
        </p:nvSpPr>
        <p:spPr>
          <a:xfrm>
            <a:off x="-44475" y="1376888"/>
            <a:ext cx="9075300" cy="357941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1600" b="1" i="0" u="none" strike="noStrike" cap="none">
                <a:solidFill>
                  <a:schemeClr val="dk1"/>
                </a:solidFill>
                <a:latin typeface="Arial"/>
                <a:ea typeface="Arial"/>
                <a:cs typeface="Arial"/>
                <a:sym typeface="Arial"/>
              </a:rPr>
              <a:t>Grant Amount: </a:t>
            </a:r>
            <a:r>
              <a:rPr lang="en-US" sz="1550" b="0" i="0" u="none" strike="noStrike" cap="none">
                <a:solidFill>
                  <a:schemeClr val="dk1"/>
                </a:solidFill>
                <a:highlight>
                  <a:srgbClr val="FFFFFF"/>
                </a:highlight>
                <a:latin typeface="Arial"/>
                <a:ea typeface="Arial"/>
                <a:cs typeface="Arial"/>
                <a:sym typeface="Arial"/>
              </a:rPr>
              <a:t>$50,000</a:t>
            </a:r>
            <a:br>
              <a:rPr lang="en-US" sz="1550" b="0" i="0" u="none" strike="noStrike" cap="none">
                <a:solidFill>
                  <a:schemeClr val="dk1"/>
                </a:solidFill>
                <a:highlight>
                  <a:srgbClr val="FFFFFF"/>
                </a:highlight>
                <a:latin typeface="Arial"/>
                <a:ea typeface="Arial"/>
                <a:cs typeface="Arial"/>
                <a:sym typeface="Arial"/>
              </a:rPr>
            </a:br>
            <a:br>
              <a:rPr lang="en-US" sz="1550" b="0" i="0" u="none" strike="noStrike" cap="none">
                <a:solidFill>
                  <a:schemeClr val="dk1"/>
                </a:solidFill>
                <a:highlight>
                  <a:srgbClr val="FFFFFF"/>
                </a:highlight>
                <a:latin typeface="Arial"/>
                <a:ea typeface="Arial"/>
                <a:cs typeface="Arial"/>
                <a:sym typeface="Arial"/>
              </a:rPr>
            </a:br>
            <a:r>
              <a:rPr lang="en-US" sz="1550" b="1" i="0" u="none" strike="noStrike" cap="none">
                <a:solidFill>
                  <a:schemeClr val="dk1"/>
                </a:solidFill>
                <a:highlight>
                  <a:srgbClr val="FFFFFF"/>
                </a:highlight>
                <a:latin typeface="Arial"/>
                <a:ea typeface="Arial"/>
                <a:cs typeface="Arial"/>
                <a:sym typeface="Arial"/>
              </a:rPr>
              <a:t>Mission of Children of Vietnam</a:t>
            </a:r>
            <a:br>
              <a:rPr lang="en-US" sz="1550" b="1" i="0" u="none" strike="noStrike" cap="none">
                <a:solidFill>
                  <a:schemeClr val="dk1"/>
                </a:solidFill>
                <a:highlight>
                  <a:srgbClr val="FFFFFF"/>
                </a:highlight>
                <a:latin typeface="Arial"/>
                <a:ea typeface="Arial"/>
                <a:cs typeface="Arial"/>
                <a:sym typeface="Arial"/>
              </a:rPr>
            </a:br>
            <a:r>
              <a:rPr lang="en-US" sz="1550" b="0" i="0" u="none" strike="noStrike" cap="none">
                <a:solidFill>
                  <a:schemeClr val="dk1"/>
                </a:solidFill>
                <a:highlight>
                  <a:srgbClr val="FFFFFF"/>
                </a:highlight>
                <a:latin typeface="Arial"/>
                <a:ea typeface="Arial"/>
                <a:cs typeface="Arial"/>
                <a:sym typeface="Arial"/>
              </a:rPr>
              <a:t>Speak Up for the Poor’s mission is to create a new reality for girls in poverty.</a:t>
            </a:r>
            <a:br>
              <a:rPr lang="en-US" sz="1550" b="1" i="0" u="none" strike="noStrike" cap="none">
                <a:solidFill>
                  <a:schemeClr val="dk1"/>
                </a:solidFill>
                <a:highlight>
                  <a:srgbClr val="FFFFFF"/>
                </a:highlight>
                <a:latin typeface="Arial"/>
                <a:ea typeface="Arial"/>
                <a:cs typeface="Arial"/>
                <a:sym typeface="Arial"/>
              </a:rPr>
            </a:br>
            <a:endParaRPr sz="1550" b="1" i="0" u="none" strike="noStrike" cap="none">
              <a:solidFill>
                <a:schemeClr val="dk1"/>
              </a:solidFill>
              <a:highlight>
                <a:srgbClr val="FFFFFF"/>
              </a:highlight>
              <a:latin typeface="Arial"/>
              <a:ea typeface="Arial"/>
              <a:cs typeface="Arial"/>
              <a:sym typeface="Arial"/>
            </a:endParaRPr>
          </a:p>
          <a:p>
            <a:pPr marL="0" marR="0" lvl="0" indent="0" algn="l" rtl="0">
              <a:lnSpc>
                <a:spcPct val="115000"/>
              </a:lnSpc>
              <a:spcBef>
                <a:spcPts val="0"/>
              </a:spcBef>
              <a:spcAft>
                <a:spcPts val="0"/>
              </a:spcAft>
              <a:buClr>
                <a:srgbClr val="000000"/>
              </a:buClr>
              <a:buSzPts val="1950"/>
              <a:buFont typeface="Arial"/>
              <a:buNone/>
            </a:pPr>
            <a:r>
              <a:rPr lang="en-US" sz="1550" b="1" i="0" u="none" strike="noStrike" cap="none">
                <a:solidFill>
                  <a:schemeClr val="dk1"/>
                </a:solidFill>
                <a:latin typeface="Arial"/>
                <a:ea typeface="Arial"/>
                <a:cs typeface="Arial"/>
                <a:sym typeface="Arial"/>
              </a:rPr>
              <a:t>Project Summary</a:t>
            </a:r>
            <a:endParaRPr sz="1550" b="1"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950"/>
              <a:buFont typeface="Arial"/>
              <a:buNone/>
            </a:pPr>
            <a:r>
              <a:rPr lang="en-US" sz="1550" b="0" i="0" u="none" strike="noStrike" cap="none">
                <a:solidFill>
                  <a:schemeClr val="dk1"/>
                </a:solidFill>
                <a:highlight>
                  <a:srgbClr val="FFFFFF"/>
                </a:highlight>
                <a:latin typeface="Arial"/>
                <a:ea typeface="Arial"/>
                <a:cs typeface="Arial"/>
                <a:sym typeface="Arial"/>
              </a:rPr>
              <a:t>The Girls Education Program helps girls from impoverished families who are vulnerable to child marriage and child trafficking to stay in school all the way through college graduation. This both changes the trajectory of those girls’ and young women’s lives, and also elevates the status of girls and women in the culture, as for the first time people see examples of girls and women who are staying in school through higher education, and becoming educated professionals. Grant funding from Together Women Rise will fund health and safety trainings and resources throughout 2024, for girls and young women in Speak Up's GEP.</a:t>
            </a:r>
            <a:endParaRPr sz="1550" b="0" i="0" u="none" strike="noStrike" cap="none">
              <a:solidFill>
                <a:srgbClr val="000000"/>
              </a:solidFill>
              <a:latin typeface="Arial"/>
              <a:ea typeface="Arial"/>
              <a:cs typeface="Arial"/>
              <a:sym typeface="Arial"/>
            </a:endParaRPr>
          </a:p>
        </p:txBody>
      </p:sp>
      <p:sp>
        <p:nvSpPr>
          <p:cNvPr id="216" name="Google Shape;216;g26dc0be339d_1_2"/>
          <p:cNvSpPr txBox="1">
            <a:spLocks noGrp="1"/>
          </p:cNvSpPr>
          <p:nvPr>
            <p:ph type="subTitle" idx="1"/>
          </p:nvPr>
        </p:nvSpPr>
        <p:spPr>
          <a:xfrm>
            <a:off x="34350" y="762600"/>
            <a:ext cx="9075300" cy="6831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640"/>
              </a:spcBef>
              <a:spcAft>
                <a:spcPts val="0"/>
              </a:spcAft>
              <a:buClr>
                <a:srgbClr val="000000"/>
              </a:buClr>
              <a:buSzPts val="3200"/>
              <a:buFont typeface="Arial"/>
              <a:buNone/>
            </a:pPr>
            <a:r>
              <a:rPr lang="en-US" b="1" u="sng">
                <a:solidFill>
                  <a:schemeClr val="hlink"/>
                </a:solidFill>
                <a:latin typeface="Open Sans"/>
                <a:ea typeface="Open Sans"/>
                <a:cs typeface="Open Sans"/>
                <a:sym typeface="Open Sans"/>
              </a:rPr>
              <a:t>Speak Up For The Poor</a:t>
            </a:r>
            <a:endParaRPr b="1">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g26dc0be339d_1_15"/>
          <p:cNvSpPr txBox="1">
            <a:spLocks noGrp="1"/>
          </p:cNvSpPr>
          <p:nvPr>
            <p:ph type="subTitle" idx="1"/>
          </p:nvPr>
        </p:nvSpPr>
        <p:spPr>
          <a:xfrm>
            <a:off x="1830525" y="62600"/>
            <a:ext cx="6400800" cy="13143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640"/>
              </a:spcBef>
              <a:spcAft>
                <a:spcPts val="0"/>
              </a:spcAft>
              <a:buSzPts val="3200"/>
              <a:buNone/>
            </a:pPr>
            <a:r>
              <a:rPr lang="en-US" b="1">
                <a:solidFill>
                  <a:schemeClr val="dk1"/>
                </a:solidFill>
                <a:latin typeface="Open Sans"/>
                <a:ea typeface="Open Sans"/>
                <a:cs typeface="Open Sans"/>
                <a:sym typeface="Open Sans"/>
              </a:rPr>
              <a:t>Grantee Spotlight</a:t>
            </a:r>
            <a:endParaRPr b="1">
              <a:solidFill>
                <a:schemeClr val="dk1"/>
              </a:solidFill>
              <a:latin typeface="Open Sans"/>
              <a:ea typeface="Open Sans"/>
              <a:cs typeface="Open Sans"/>
              <a:sym typeface="Open Sans"/>
            </a:endParaRPr>
          </a:p>
        </p:txBody>
      </p:sp>
      <p:sp>
        <p:nvSpPr>
          <p:cNvPr id="223" name="Google Shape;223;g26dc0be339d_1_1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a:t>
            </a:fld>
            <a:endParaRPr/>
          </a:p>
        </p:txBody>
      </p:sp>
      <p:pic>
        <p:nvPicPr>
          <p:cNvPr id="224" name="Google Shape;224;g26dc0be339d_1_15"/>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225" name="Google Shape;225;g26dc0be339d_1_15"/>
          <p:cNvSpPr txBox="1"/>
          <p:nvPr/>
        </p:nvSpPr>
        <p:spPr>
          <a:xfrm>
            <a:off x="68700" y="1031498"/>
            <a:ext cx="9075300" cy="4078394"/>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350"/>
              <a:buFont typeface="Arial"/>
              <a:buNone/>
            </a:pPr>
            <a:br>
              <a:rPr lang="en-US" sz="1350" b="0" i="0" u="none" strike="noStrike" cap="none">
                <a:solidFill>
                  <a:schemeClr val="dk1"/>
                </a:solidFill>
                <a:highlight>
                  <a:srgbClr val="FFFFFF"/>
                </a:highlight>
                <a:latin typeface="Arial"/>
                <a:ea typeface="Arial"/>
                <a:cs typeface="Arial"/>
                <a:sym typeface="Arial"/>
              </a:rPr>
            </a:br>
            <a:r>
              <a:rPr lang="en-US" sz="2000" b="1" i="0" u="none" strike="noStrike" cap="none">
                <a:solidFill>
                  <a:schemeClr val="dk1"/>
                </a:solidFill>
                <a:latin typeface="Arial"/>
                <a:ea typeface="Arial"/>
                <a:cs typeface="Arial"/>
                <a:sym typeface="Arial"/>
              </a:rPr>
              <a:t>Why We Love This Project</a:t>
            </a:r>
            <a:endParaRPr sz="2000" b="1" i="0" u="none"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950"/>
              <a:buFont typeface="Arial"/>
              <a:buChar char="•"/>
            </a:pPr>
            <a:r>
              <a:rPr lang="en-US" sz="1950" b="0" i="0" u="none" strike="noStrike" cap="none">
                <a:solidFill>
                  <a:schemeClr val="dk1"/>
                </a:solidFill>
                <a:highlight>
                  <a:srgbClr val="FFFFFF"/>
                </a:highlight>
                <a:latin typeface="Arial"/>
                <a:ea typeface="Arial"/>
                <a:cs typeface="Arial"/>
                <a:sym typeface="Arial"/>
              </a:rPr>
              <a:t>Speak Up For the Poor was the February 2021 featured grantee; had a total of 121 young women in college, nursing school, or other higher education through the Girls Education Program. </a:t>
            </a:r>
            <a:endParaRPr/>
          </a:p>
          <a:p>
            <a:pPr marL="342900" marR="0" lvl="0" indent="-342900" algn="l" rtl="0">
              <a:lnSpc>
                <a:spcPct val="100000"/>
              </a:lnSpc>
              <a:spcBef>
                <a:spcPts val="0"/>
              </a:spcBef>
              <a:spcAft>
                <a:spcPts val="0"/>
              </a:spcAft>
              <a:buClr>
                <a:srgbClr val="000000"/>
              </a:buClr>
              <a:buSzPts val="1950"/>
              <a:buFont typeface="Arial"/>
              <a:buChar char="•"/>
            </a:pPr>
            <a:r>
              <a:rPr lang="en-US" sz="1950" b="0" i="0" u="none" strike="noStrike" cap="none">
                <a:solidFill>
                  <a:schemeClr val="dk1"/>
                </a:solidFill>
                <a:highlight>
                  <a:srgbClr val="FFFFFF"/>
                </a:highlight>
                <a:latin typeface="Arial"/>
                <a:ea typeface="Arial"/>
                <a:cs typeface="Arial"/>
                <a:sym typeface="Arial"/>
              </a:rPr>
              <a:t>Today, they have 41 college and nursing school graduates, and 235 other young women currently studying in college, nursing school, and other higher education. </a:t>
            </a:r>
            <a:endParaRPr/>
          </a:p>
          <a:p>
            <a:pPr marL="342900" marR="0" lvl="0" indent="-342900" algn="l" rtl="0">
              <a:lnSpc>
                <a:spcPct val="100000"/>
              </a:lnSpc>
              <a:spcBef>
                <a:spcPts val="0"/>
              </a:spcBef>
              <a:spcAft>
                <a:spcPts val="0"/>
              </a:spcAft>
              <a:buClr>
                <a:srgbClr val="000000"/>
              </a:buClr>
              <a:buSzPts val="1950"/>
              <a:buFont typeface="Arial"/>
              <a:buChar char="•"/>
            </a:pPr>
            <a:r>
              <a:rPr lang="en-US" sz="1950" b="0" i="0" u="none" strike="noStrike" cap="none">
                <a:solidFill>
                  <a:schemeClr val="dk1"/>
                </a:solidFill>
                <a:highlight>
                  <a:srgbClr val="FFFFFF"/>
                </a:highlight>
                <a:latin typeface="Arial"/>
                <a:ea typeface="Arial"/>
                <a:cs typeface="Arial"/>
                <a:sym typeface="Arial"/>
              </a:rPr>
              <a:t>All in communities with very high rates of child marriage for girls. (Bangladesh has one of the highest rates of child marriage in the world for girls under age 15.)</a:t>
            </a:r>
            <a:endParaRPr/>
          </a:p>
          <a:p>
            <a:pPr marL="342900" marR="0" lvl="0" indent="-342900" algn="l" rtl="0">
              <a:lnSpc>
                <a:spcPct val="100000"/>
              </a:lnSpc>
              <a:spcBef>
                <a:spcPts val="0"/>
              </a:spcBef>
              <a:spcAft>
                <a:spcPts val="0"/>
              </a:spcAft>
              <a:buClr>
                <a:srgbClr val="000000"/>
              </a:buClr>
              <a:buSzPts val="1950"/>
              <a:buFont typeface="Arial"/>
              <a:buChar char="•"/>
            </a:pPr>
            <a:r>
              <a:rPr lang="en-US" sz="1950" b="0" i="0" u="none" strike="noStrike" cap="none">
                <a:solidFill>
                  <a:schemeClr val="dk1"/>
                </a:solidFill>
                <a:highlight>
                  <a:srgbClr val="FFFFFF"/>
                </a:highlight>
                <a:latin typeface="Arial"/>
                <a:ea typeface="Arial"/>
                <a:cs typeface="Arial"/>
                <a:sym typeface="Arial"/>
              </a:rPr>
              <a:t>GEP has been very successful the past few years, and is making a tremendous difference for these girls and young women.</a:t>
            </a:r>
            <a:endParaRPr sz="2200" b="0" i="0" u="none" strike="noStrike" cap="none">
              <a:solidFill>
                <a:srgbClr val="000000"/>
              </a:solidFill>
              <a:latin typeface="Arial"/>
              <a:ea typeface="Arial"/>
              <a:cs typeface="Arial"/>
              <a:sym typeface="Arial"/>
            </a:endParaRPr>
          </a:p>
        </p:txBody>
      </p:sp>
      <p:sp>
        <p:nvSpPr>
          <p:cNvPr id="226" name="Google Shape;226;g26dc0be339d_1_15"/>
          <p:cNvSpPr txBox="1"/>
          <p:nvPr/>
        </p:nvSpPr>
        <p:spPr>
          <a:xfrm>
            <a:off x="34350" y="762600"/>
            <a:ext cx="9075300" cy="683100"/>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640"/>
              </a:spcBef>
              <a:spcAft>
                <a:spcPts val="0"/>
              </a:spcAft>
              <a:buClr>
                <a:srgbClr val="000000"/>
              </a:buClr>
              <a:buSzPts val="3200"/>
              <a:buFont typeface="Arial"/>
              <a:buNone/>
            </a:pPr>
            <a:r>
              <a:rPr lang="en-US" sz="3200" b="1" i="0" u="sng" strike="noStrike" cap="none">
                <a:solidFill>
                  <a:schemeClr val="hlink"/>
                </a:solidFill>
                <a:latin typeface="Open Sans"/>
                <a:ea typeface="Open Sans"/>
                <a:cs typeface="Open Sans"/>
                <a:sym typeface="Open Sans"/>
              </a:rPr>
              <a:t>Speak Up For The Poor</a:t>
            </a:r>
            <a:endParaRPr sz="3200" b="1" i="0" u="none" strike="noStrike" cap="none">
              <a:solidFill>
                <a:srgbClr val="888888"/>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
          <p:cNvSpPr txBox="1"/>
          <p:nvPr/>
        </p:nvSpPr>
        <p:spPr>
          <a:xfrm>
            <a:off x="4902735" y="2171575"/>
            <a:ext cx="3419700" cy="144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300"/>
              <a:buFont typeface="Arial"/>
              <a:buNone/>
            </a:pPr>
            <a:r>
              <a:rPr lang="en-US" sz="2200" b="1" i="0" u="none" strike="noStrike" cap="none">
                <a:solidFill>
                  <a:srgbClr val="000000"/>
                </a:solidFill>
                <a:latin typeface="Arial"/>
                <a:ea typeface="Arial"/>
                <a:cs typeface="Arial"/>
                <a:sym typeface="Arial"/>
              </a:rPr>
              <a:t>Colin Puzo Smith</a:t>
            </a:r>
            <a:br>
              <a:rPr lang="en-US" sz="2200" b="1" i="0" u="none" strike="noStrike" cap="none">
                <a:solidFill>
                  <a:srgbClr val="000000"/>
                </a:solidFill>
                <a:latin typeface="Arial"/>
                <a:ea typeface="Arial"/>
                <a:cs typeface="Arial"/>
                <a:sym typeface="Arial"/>
              </a:rPr>
            </a:br>
            <a:r>
              <a:rPr lang="en-US" sz="2200" b="0" i="1" u="none" strike="noStrike" cap="none">
                <a:solidFill>
                  <a:srgbClr val="000000"/>
                </a:solidFill>
                <a:latin typeface="Arial"/>
                <a:ea typeface="Arial"/>
                <a:cs typeface="Arial"/>
                <a:sym typeface="Arial"/>
              </a:rPr>
              <a:t>Director </a:t>
            </a:r>
            <a:endParaRPr/>
          </a:p>
          <a:p>
            <a:pPr marL="0" marR="0" lvl="0" indent="0" algn="ctr" rtl="0">
              <a:lnSpc>
                <a:spcPct val="100000"/>
              </a:lnSpc>
              <a:spcBef>
                <a:spcPts val="0"/>
              </a:spcBef>
              <a:spcAft>
                <a:spcPts val="0"/>
              </a:spcAft>
              <a:buClr>
                <a:srgbClr val="000000"/>
              </a:buClr>
              <a:buSzPts val="3300"/>
              <a:buFont typeface="Arial"/>
              <a:buNone/>
            </a:pPr>
            <a:r>
              <a:rPr lang="en-US" sz="2200" b="0" i="1" u="none" strike="noStrike" cap="none">
                <a:solidFill>
                  <a:srgbClr val="000000"/>
                </a:solidFill>
                <a:latin typeface="Arial"/>
                <a:ea typeface="Arial"/>
                <a:cs typeface="Arial"/>
                <a:sym typeface="Arial"/>
              </a:rPr>
              <a:t>RESULTS, Global Policy</a:t>
            </a:r>
            <a:endParaRPr sz="2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300"/>
              <a:buFont typeface="Arial"/>
              <a:buNone/>
            </a:pPr>
            <a:endParaRPr sz="2200" b="0" i="0" u="none" strike="noStrike" cap="none">
              <a:solidFill>
                <a:srgbClr val="000000"/>
              </a:solidFill>
              <a:latin typeface="Arial"/>
              <a:ea typeface="Arial"/>
              <a:cs typeface="Arial"/>
              <a:sym typeface="Arial"/>
            </a:endParaRPr>
          </a:p>
        </p:txBody>
      </p:sp>
      <p:sp>
        <p:nvSpPr>
          <p:cNvPr id="233" name="Google Shape;233;p1"/>
          <p:cNvSpPr txBox="1">
            <a:spLocks noGrp="1"/>
          </p:cNvSpPr>
          <p:nvPr>
            <p:ph type="title"/>
          </p:nvPr>
        </p:nvSpPr>
        <p:spPr>
          <a:xfrm>
            <a:off x="1577085" y="47868"/>
            <a:ext cx="7401491" cy="85725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800"/>
              <a:buNone/>
            </a:pPr>
            <a:r>
              <a:rPr lang="en-US" sz="3600" b="1">
                <a:solidFill>
                  <a:schemeClr val="dk1"/>
                </a:solidFill>
              </a:rPr>
              <a:t>Tonight’s Speaker</a:t>
            </a:r>
            <a:endParaRPr/>
          </a:p>
        </p:txBody>
      </p:sp>
      <p:pic>
        <p:nvPicPr>
          <p:cNvPr id="234" name="Google Shape;234;p1"/>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235" name="Google Shape;235;p1"/>
          <p:cNvSpPr/>
          <p:nvPr/>
        </p:nvSpPr>
        <p:spPr>
          <a:xfrm>
            <a:off x="4419600" y="241935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236" name="Google Shape;236;p1"/>
          <p:cNvPicPr preferRelativeResize="0"/>
          <p:nvPr/>
        </p:nvPicPr>
        <p:blipFill>
          <a:blip r:embed="rId4">
            <a:alphaModFix/>
          </a:blip>
          <a:stretch>
            <a:fillRect/>
          </a:stretch>
        </p:blipFill>
        <p:spPr>
          <a:xfrm>
            <a:off x="1562100" y="1466268"/>
            <a:ext cx="2857500" cy="2857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Shape 241"/>
        <p:cNvGrpSpPr/>
        <p:nvPr/>
      </p:nvGrpSpPr>
      <p:grpSpPr>
        <a:xfrm>
          <a:off x="0" y="0"/>
          <a:ext cx="0" cy="0"/>
          <a:chOff x="0" y="0"/>
          <a:chExt cx="0" cy="0"/>
        </a:xfrm>
      </p:grpSpPr>
      <p:sp>
        <p:nvSpPr>
          <p:cNvPr id="242" name="Google Shape;242;p7"/>
          <p:cNvSpPr txBox="1"/>
          <p:nvPr/>
        </p:nvSpPr>
        <p:spPr>
          <a:xfrm>
            <a:off x="2122649" y="1616528"/>
            <a:ext cx="6207175" cy="263149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3300"/>
              <a:buFont typeface="Arial"/>
              <a:buNone/>
            </a:pPr>
            <a:r>
              <a:rPr lang="en-US" sz="3300" b="1" i="0" u="none" strike="noStrike" cap="none">
                <a:solidFill>
                  <a:srgbClr val="000000"/>
                </a:solidFill>
                <a:latin typeface="Open Sans"/>
                <a:ea typeface="Open Sans"/>
                <a:cs typeface="Open Sans"/>
                <a:sym typeface="Open Sans"/>
              </a:rPr>
              <a:t>Our Fall Goal</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3300"/>
              <a:buFont typeface="Arial"/>
              <a:buNone/>
            </a:pPr>
            <a:endParaRPr sz="3300" b="0" i="0" u="none" strike="noStrike" cap="none">
              <a:solidFill>
                <a:srgbClr val="000000"/>
              </a:solidFill>
              <a:latin typeface="Open Sans"/>
              <a:ea typeface="Open Sans"/>
              <a:cs typeface="Open Sans"/>
              <a:sym typeface="Open Sans"/>
            </a:endParaRPr>
          </a:p>
          <a:p>
            <a:pPr marL="0" marR="0" lvl="0" indent="0" algn="r" rtl="0">
              <a:lnSpc>
                <a:spcPct val="100000"/>
              </a:lnSpc>
              <a:spcBef>
                <a:spcPts val="0"/>
              </a:spcBef>
              <a:spcAft>
                <a:spcPts val="0"/>
              </a:spcAft>
              <a:buClr>
                <a:srgbClr val="000000"/>
              </a:buClr>
              <a:buSzPts val="3300"/>
              <a:buFont typeface="Arial"/>
              <a:buNone/>
            </a:pPr>
            <a:r>
              <a:rPr lang="en-US" sz="3300" b="0" i="1" u="none" strike="noStrike" cap="none">
                <a:solidFill>
                  <a:srgbClr val="000000"/>
                </a:solidFill>
                <a:latin typeface="Open Sans"/>
                <a:ea typeface="Open Sans"/>
                <a:cs typeface="Open Sans"/>
                <a:sym typeface="Open Sans"/>
              </a:rPr>
              <a:t>Congress prioritizes equity and impact in the fight against global poverty</a:t>
            </a:r>
            <a:endParaRPr sz="3300" b="1" i="0" u="none" strike="noStrike" cap="none">
              <a:solidFill>
                <a:srgbClr val="000000"/>
              </a:solidFill>
              <a:latin typeface="Calibri"/>
              <a:ea typeface="Calibri"/>
              <a:cs typeface="Calibri"/>
              <a:sym typeface="Calibri"/>
            </a:endParaRPr>
          </a:p>
        </p:txBody>
      </p:sp>
      <p:pic>
        <p:nvPicPr>
          <p:cNvPr id="243" name="Google Shape;243;p7" descr="Route (Two Pins With A Path) with solid fill"/>
          <p:cNvPicPr preferRelativeResize="0"/>
          <p:nvPr/>
        </p:nvPicPr>
        <p:blipFill rotWithShape="1">
          <a:blip r:embed="rId3">
            <a:alphaModFix/>
          </a:blip>
          <a:srcRect/>
          <a:stretch/>
        </p:blipFill>
        <p:spPr>
          <a:xfrm>
            <a:off x="621863" y="993145"/>
            <a:ext cx="1910444" cy="1910444"/>
          </a:xfrm>
          <a:prstGeom prst="rect">
            <a:avLst/>
          </a:prstGeom>
          <a:noFill/>
          <a:ln>
            <a:noFill/>
          </a:ln>
        </p:spPr>
      </p:pic>
      <p:sp>
        <p:nvSpPr>
          <p:cNvPr id="244" name="Google Shape;244;p7"/>
          <p:cNvSpPr txBox="1">
            <a:spLocks noGrp="1"/>
          </p:cNvSpPr>
          <p:nvPr>
            <p:ph type="title"/>
          </p:nvPr>
        </p:nvSpPr>
        <p:spPr>
          <a:xfrm>
            <a:off x="648041" y="204168"/>
            <a:ext cx="7401491" cy="85725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800"/>
              <a:buNone/>
            </a:pPr>
            <a:r>
              <a:rPr lang="en-US" sz="3600" b="1">
                <a:solidFill>
                  <a:schemeClr val="dk1"/>
                </a:solidFill>
              </a:rPr>
              <a:t>Global policy</a:t>
            </a:r>
            <a:endParaRPr/>
          </a:p>
        </p:txBody>
      </p:sp>
      <p:pic>
        <p:nvPicPr>
          <p:cNvPr id="245" name="Google Shape;245;p7"/>
          <p:cNvPicPr preferRelativeResize="0"/>
          <p:nvPr/>
        </p:nvPicPr>
        <p:blipFill rotWithShape="1">
          <a:blip r:embed="rId4">
            <a:alphaModFix/>
          </a:blip>
          <a:srcRect/>
          <a:stretch/>
        </p:blipFill>
        <p:spPr>
          <a:xfrm>
            <a:off x="0" y="135015"/>
            <a:ext cx="2451970" cy="682957"/>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2020 Rebrand Colors">
      <a:dk1>
        <a:srgbClr val="000000"/>
      </a:dk1>
      <a:lt1>
        <a:srgbClr val="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45AFD0"/>
      </a:hlink>
      <a:folHlink>
        <a:srgbClr val="9800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2">
      <a:dk1>
        <a:srgbClr val="000000"/>
      </a:dk1>
      <a:lt1>
        <a:srgbClr val="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D50032"/>
      </a:hlink>
      <a:folHlink>
        <a:srgbClr val="9800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AD9F741CC910640BB95713E7ADDE735" ma:contentTypeVersion="9" ma:contentTypeDescription="Create a new document." ma:contentTypeScope="" ma:versionID="4fca442b484300bdf067e3593a737513">
  <xsd:schema xmlns:xsd="http://www.w3.org/2001/XMLSchema" xmlns:xs="http://www.w3.org/2001/XMLSchema" xmlns:p="http://schemas.microsoft.com/office/2006/metadata/properties" xmlns:ns3="c42083e4-4805-4867-8b56-44c981fd07df" xmlns:ns4="d39d0e20-9eb5-4aa7-9235-a7b8670ad2ea" targetNamespace="http://schemas.microsoft.com/office/2006/metadata/properties" ma:root="true" ma:fieldsID="84ad7c4137808f31a7b7833d9a712b2c" ns3:_="" ns4:_="">
    <xsd:import namespace="c42083e4-4805-4867-8b56-44c981fd07df"/>
    <xsd:import namespace="d39d0e20-9eb5-4aa7-9235-a7b8670ad2ea"/>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_activity" minOccurs="0"/>
                <xsd:element ref="ns4:SharedWithUsers" minOccurs="0"/>
                <xsd:element ref="ns4:SharedWithDetails" minOccurs="0"/>
                <xsd:element ref="ns4:SharingHintHash"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2083e4-4805-4867-8b56-44c981fd07d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_activity" ma:index="12" nillable="true" ma:displayName="_activity" ma:hidden="true" ma:internalName="_activity">
      <xsd:simpleType>
        <xsd:restriction base="dms:Note"/>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39d0e20-9eb5-4aa7-9235-a7b8670ad2ea"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c42083e4-4805-4867-8b56-44c981fd07df" xsi:nil="true"/>
  </documentManagement>
</p:properties>
</file>

<file path=customXml/itemProps1.xml><?xml version="1.0" encoding="utf-8"?>
<ds:datastoreItem xmlns:ds="http://schemas.openxmlformats.org/officeDocument/2006/customXml" ds:itemID="{E9FB72D3-C306-4797-9D47-DC69FC763E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2083e4-4805-4867-8b56-44c981fd07df"/>
    <ds:schemaRef ds:uri="d39d0e20-9eb5-4aa7-9235-a7b8670ad2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33255AC-13C7-4911-B587-563DD6F21295}">
  <ds:schemaRefs>
    <ds:schemaRef ds:uri="http://schemas.microsoft.com/sharepoint/v3/contenttype/forms"/>
  </ds:schemaRefs>
</ds:datastoreItem>
</file>

<file path=customXml/itemProps3.xml><?xml version="1.0" encoding="utf-8"?>
<ds:datastoreItem xmlns:ds="http://schemas.openxmlformats.org/officeDocument/2006/customXml" ds:itemID="{0E44D6E9-4F74-405A-B61B-F24C5F631279}">
  <ds:schemaRefs>
    <ds:schemaRef ds:uri="http://schemas.microsoft.com/office/2006/metadata/properties"/>
    <ds:schemaRef ds:uri="http://schemas.microsoft.com/office/infopath/2007/PartnerControls"/>
    <ds:schemaRef ds:uri="c42083e4-4805-4867-8b56-44c981fd07df"/>
  </ds:schemaRefs>
</ds:datastoreItem>
</file>

<file path=docProps/app.xml><?xml version="1.0" encoding="utf-8"?>
<Properties xmlns="http://schemas.openxmlformats.org/officeDocument/2006/extended-properties" xmlns:vt="http://schemas.openxmlformats.org/officeDocument/2006/docPropsVTypes">
  <TotalTime>0</TotalTime>
  <Words>1641</Words>
  <Application>Microsoft Office PowerPoint</Application>
  <PresentationFormat>On-screen Show (16:9)</PresentationFormat>
  <Paragraphs>188</Paragraphs>
  <Slides>27</Slides>
  <Notes>27</Notes>
  <HiddenSlides>7</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27</vt:i4>
      </vt:variant>
    </vt:vector>
  </HeadingPairs>
  <TitlesOfParts>
    <vt:vector size="36" baseType="lpstr">
      <vt:lpstr>Noto Sans Symbols</vt:lpstr>
      <vt:lpstr>Noto Sans</vt:lpstr>
      <vt:lpstr>Open Sans</vt:lpstr>
      <vt:lpstr>Arial</vt:lpstr>
      <vt:lpstr>Calibri</vt:lpstr>
      <vt:lpstr>Courier New</vt:lpstr>
      <vt:lpstr>Times New Roman</vt:lpstr>
      <vt:lpstr>Office Theme</vt:lpstr>
      <vt:lpstr>1_Office Theme</vt:lpstr>
      <vt:lpstr>RISE Advocacy Chapter  December Webinar</vt:lpstr>
      <vt:lpstr>Welcome </vt:lpstr>
      <vt:lpstr>Mission &amp; Vision</vt:lpstr>
      <vt:lpstr>Our Values &amp; Resources</vt:lpstr>
      <vt:lpstr>PowerPoint Presentation</vt:lpstr>
      <vt:lpstr>PowerPoint Presentation</vt:lpstr>
      <vt:lpstr>PowerPoint Presentation</vt:lpstr>
      <vt:lpstr>Tonight’s Speaker</vt:lpstr>
      <vt:lpstr>Global policy</vt:lpstr>
      <vt:lpstr>PowerPoint Presentation</vt:lpstr>
      <vt:lpstr>PowerPoint Presentation</vt:lpstr>
      <vt:lpstr>PowerPoint Presentation</vt:lpstr>
      <vt:lpstr>PowerPoint Presentation</vt:lpstr>
      <vt:lpstr>Asks on TB Right Now</vt:lpstr>
      <vt:lpstr>Asks on READ Act Now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Together Women Rise Orientation Webinar Tuesday, January 17 at 8:30 PM ET  Together Women Rise Grantees  If you would like to learn more about RISE grantees, there are chapters across the US, as well as a virtual national chapter meeting with a speaker from the grantee each month on the first Thursday of the month at 8 PM ET:   https://togetherwomenrise.org/upcoming-events/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RISE Advocacy Chapter  December Webinar</dc:title>
  <dc:creator>Ken Patterson</dc:creator>
  <cp:lastModifiedBy>Karyne Bury</cp:lastModifiedBy>
  <cp:revision>1</cp:revision>
  <dcterms:created xsi:type="dcterms:W3CDTF">2021-04-20T20:20:28Z</dcterms:created>
  <dcterms:modified xsi:type="dcterms:W3CDTF">2023-12-13T14:27:42Z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0x010100BAD9F741CC910640BB95713E7ADDE735</vt:lpwstr>
  </property>
</Properties>
</file>