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48" r:id="rId5"/>
  </p:sldMasterIdLst>
  <p:notesMasterIdLst>
    <p:notesMasterId r:id="rId36"/>
  </p:notesMasterIdLst>
  <p:sldIdLst>
    <p:sldId id="282" r:id="rId6"/>
    <p:sldId id="831" r:id="rId7"/>
    <p:sldId id="942" r:id="rId8"/>
    <p:sldId id="954" r:id="rId9"/>
    <p:sldId id="832" r:id="rId10"/>
    <p:sldId id="1145" r:id="rId11"/>
    <p:sldId id="855" r:id="rId12"/>
    <p:sldId id="889" r:id="rId13"/>
    <p:sldId id="852" r:id="rId14"/>
    <p:sldId id="1146" r:id="rId15"/>
    <p:sldId id="945" r:id="rId16"/>
    <p:sldId id="1148" r:id="rId17"/>
    <p:sldId id="1149" r:id="rId18"/>
    <p:sldId id="1150" r:id="rId19"/>
    <p:sldId id="1147" r:id="rId20"/>
    <p:sldId id="256" r:id="rId21"/>
    <p:sldId id="257" r:id="rId22"/>
    <p:sldId id="913" r:id="rId23"/>
    <p:sldId id="939" r:id="rId24"/>
    <p:sldId id="1151" r:id="rId25"/>
    <p:sldId id="978" r:id="rId26"/>
    <p:sldId id="1154" r:id="rId27"/>
    <p:sldId id="1180" r:id="rId28"/>
    <p:sldId id="258" r:id="rId29"/>
    <p:sldId id="259" r:id="rId30"/>
    <p:sldId id="1181" r:id="rId31"/>
    <p:sldId id="1179" r:id="rId32"/>
    <p:sldId id="1152" r:id="rId33"/>
    <p:sldId id="1153" r:id="rId34"/>
    <p:sldId id="884"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41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DCE320-1EF1-4F4D-8D1B-6DF2A385F127}" v="33" dt="2020-11-17T18:21:58.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240"/>
    <p:restoredTop sz="78066"/>
  </p:normalViewPr>
  <p:slideViewPr>
    <p:cSldViewPr snapToGrid="0" snapToObjects="1">
      <p:cViewPr varScale="1">
        <p:scale>
          <a:sx n="91" d="100"/>
          <a:sy n="91" d="100"/>
        </p:scale>
        <p:origin x="208" y="1088"/>
      </p:cViewPr>
      <p:guideLst>
        <p:guide orient="horz" pos="162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Patterson" userId="88e63aaa-76ae-4019-8c1c-bcddfe995a39" providerId="ADAL" clId="{94DCE320-1EF1-4F4D-8D1B-6DF2A385F127}"/>
    <pc:docChg chg="undo custSel addSld delSld modSld sldOrd">
      <pc:chgData name="Ken Patterson" userId="88e63aaa-76ae-4019-8c1c-bcddfe995a39" providerId="ADAL" clId="{94DCE320-1EF1-4F4D-8D1B-6DF2A385F127}" dt="2020-11-17T19:47:36.348" v="624" actId="20577"/>
      <pc:docMkLst>
        <pc:docMk/>
      </pc:docMkLst>
      <pc:sldChg chg="modSp mod">
        <pc:chgData name="Ken Patterson" userId="88e63aaa-76ae-4019-8c1c-bcddfe995a39" providerId="ADAL" clId="{94DCE320-1EF1-4F4D-8D1B-6DF2A385F127}" dt="2020-11-17T19:33:33.585" v="568" actId="14100"/>
        <pc:sldMkLst>
          <pc:docMk/>
          <pc:sldMk cId="830482398" sldId="257"/>
        </pc:sldMkLst>
        <pc:spChg chg="mod">
          <ac:chgData name="Ken Patterson" userId="88e63aaa-76ae-4019-8c1c-bcddfe995a39" providerId="ADAL" clId="{94DCE320-1EF1-4F4D-8D1B-6DF2A385F127}" dt="2020-11-17T19:33:33.585" v="568" actId="14100"/>
          <ac:spMkLst>
            <pc:docMk/>
            <pc:sldMk cId="830482398" sldId="257"/>
            <ac:spMk id="66" creationId="{00000000-0000-0000-0000-000000000000}"/>
          </ac:spMkLst>
        </pc:spChg>
      </pc:sldChg>
      <pc:sldChg chg="add ord">
        <pc:chgData name="Ken Patterson" userId="88e63aaa-76ae-4019-8c1c-bcddfe995a39" providerId="ADAL" clId="{94DCE320-1EF1-4F4D-8D1B-6DF2A385F127}" dt="2020-11-17T18:23:07.890" v="453" actId="20578"/>
        <pc:sldMkLst>
          <pc:docMk/>
          <pc:sldMk cId="2338507722" sldId="258"/>
        </pc:sldMkLst>
      </pc:sldChg>
      <pc:sldChg chg="add ord">
        <pc:chgData name="Ken Patterson" userId="88e63aaa-76ae-4019-8c1c-bcddfe995a39" providerId="ADAL" clId="{94DCE320-1EF1-4F4D-8D1B-6DF2A385F127}" dt="2020-11-17T18:23:07.890" v="453" actId="20578"/>
        <pc:sldMkLst>
          <pc:docMk/>
          <pc:sldMk cId="796710846" sldId="259"/>
        </pc:sldMkLst>
      </pc:sldChg>
      <pc:sldChg chg="del">
        <pc:chgData name="Ken Patterson" userId="88e63aaa-76ae-4019-8c1c-bcddfe995a39" providerId="ADAL" clId="{94DCE320-1EF1-4F4D-8D1B-6DF2A385F127}" dt="2020-11-17T18:25:00.823" v="467" actId="2696"/>
        <pc:sldMkLst>
          <pc:docMk/>
          <pc:sldMk cId="3829328076" sldId="833"/>
        </pc:sldMkLst>
      </pc:sldChg>
      <pc:sldChg chg="modSp mod">
        <pc:chgData name="Ken Patterson" userId="88e63aaa-76ae-4019-8c1c-bcddfe995a39" providerId="ADAL" clId="{94DCE320-1EF1-4F4D-8D1B-6DF2A385F127}" dt="2020-11-17T19:47:36.348" v="624" actId="20577"/>
        <pc:sldMkLst>
          <pc:docMk/>
          <pc:sldMk cId="632541119" sldId="884"/>
        </pc:sldMkLst>
        <pc:spChg chg="mod">
          <ac:chgData name="Ken Patterson" userId="88e63aaa-76ae-4019-8c1c-bcddfe995a39" providerId="ADAL" clId="{94DCE320-1EF1-4F4D-8D1B-6DF2A385F127}" dt="2020-11-17T19:47:36.348" v="624" actId="20577"/>
          <ac:spMkLst>
            <pc:docMk/>
            <pc:sldMk cId="632541119" sldId="884"/>
            <ac:spMk id="3" creationId="{D4921AEF-6C9D-7046-96A5-91859C399A51}"/>
          </ac:spMkLst>
        </pc:spChg>
      </pc:sldChg>
      <pc:sldChg chg="del">
        <pc:chgData name="Ken Patterson" userId="88e63aaa-76ae-4019-8c1c-bcddfe995a39" providerId="ADAL" clId="{94DCE320-1EF1-4F4D-8D1B-6DF2A385F127}" dt="2020-11-17T18:25:00.823" v="467" actId="2696"/>
        <pc:sldMkLst>
          <pc:docMk/>
          <pc:sldMk cId="787619808" sldId="944"/>
        </pc:sldMkLst>
      </pc:sldChg>
      <pc:sldChg chg="modSp mod">
        <pc:chgData name="Ken Patterson" userId="88e63aaa-76ae-4019-8c1c-bcddfe995a39" providerId="ADAL" clId="{94DCE320-1EF1-4F4D-8D1B-6DF2A385F127}" dt="2020-11-17T19:29:23.437" v="563" actId="20577"/>
        <pc:sldMkLst>
          <pc:docMk/>
          <pc:sldMk cId="581420623" sldId="945"/>
        </pc:sldMkLst>
        <pc:spChg chg="mod">
          <ac:chgData name="Ken Patterson" userId="88e63aaa-76ae-4019-8c1c-bcddfe995a39" providerId="ADAL" clId="{94DCE320-1EF1-4F4D-8D1B-6DF2A385F127}" dt="2020-11-17T19:28:52.113" v="561" actId="27636"/>
          <ac:spMkLst>
            <pc:docMk/>
            <pc:sldMk cId="581420623" sldId="945"/>
            <ac:spMk id="6" creationId="{BEC11562-CB0C-4E69-9736-307B0FB00019}"/>
          </ac:spMkLst>
        </pc:spChg>
        <pc:spChg chg="mod">
          <ac:chgData name="Ken Patterson" userId="88e63aaa-76ae-4019-8c1c-bcddfe995a39" providerId="ADAL" clId="{94DCE320-1EF1-4F4D-8D1B-6DF2A385F127}" dt="2020-11-17T19:29:23.437" v="563" actId="20577"/>
          <ac:spMkLst>
            <pc:docMk/>
            <pc:sldMk cId="581420623" sldId="945"/>
            <ac:spMk id="8" creationId="{BB40F45A-62D1-41F9-84B9-B1CF603E5BC5}"/>
          </ac:spMkLst>
        </pc:spChg>
      </pc:sldChg>
      <pc:sldChg chg="del">
        <pc:chgData name="Ken Patterson" userId="88e63aaa-76ae-4019-8c1c-bcddfe995a39" providerId="ADAL" clId="{94DCE320-1EF1-4F4D-8D1B-6DF2A385F127}" dt="2020-11-17T18:25:00.823" v="467" actId="2696"/>
        <pc:sldMkLst>
          <pc:docMk/>
          <pc:sldMk cId="4048725361" sldId="949"/>
        </pc:sldMkLst>
      </pc:sldChg>
      <pc:sldChg chg="del">
        <pc:chgData name="Ken Patterson" userId="88e63aaa-76ae-4019-8c1c-bcddfe995a39" providerId="ADAL" clId="{94DCE320-1EF1-4F4D-8D1B-6DF2A385F127}" dt="2020-11-17T18:25:00.823" v="467" actId="2696"/>
        <pc:sldMkLst>
          <pc:docMk/>
          <pc:sldMk cId="2304039524" sldId="951"/>
        </pc:sldMkLst>
      </pc:sldChg>
      <pc:sldChg chg="del">
        <pc:chgData name="Ken Patterson" userId="88e63aaa-76ae-4019-8c1c-bcddfe995a39" providerId="ADAL" clId="{94DCE320-1EF1-4F4D-8D1B-6DF2A385F127}" dt="2020-11-17T18:25:00.823" v="467" actId="2696"/>
        <pc:sldMkLst>
          <pc:docMk/>
          <pc:sldMk cId="3362675337" sldId="955"/>
        </pc:sldMkLst>
      </pc:sldChg>
      <pc:sldChg chg="del">
        <pc:chgData name="Ken Patterson" userId="88e63aaa-76ae-4019-8c1c-bcddfe995a39" providerId="ADAL" clId="{94DCE320-1EF1-4F4D-8D1B-6DF2A385F127}" dt="2020-11-17T18:25:00.823" v="467" actId="2696"/>
        <pc:sldMkLst>
          <pc:docMk/>
          <pc:sldMk cId="153006525" sldId="956"/>
        </pc:sldMkLst>
      </pc:sldChg>
      <pc:sldChg chg="ord">
        <pc:chgData name="Ken Patterson" userId="88e63aaa-76ae-4019-8c1c-bcddfe995a39" providerId="ADAL" clId="{94DCE320-1EF1-4F4D-8D1B-6DF2A385F127}" dt="2020-11-17T18:22:20.867" v="452" actId="20578"/>
        <pc:sldMkLst>
          <pc:docMk/>
          <pc:sldMk cId="3849163580" sldId="978"/>
        </pc:sldMkLst>
      </pc:sldChg>
      <pc:sldChg chg="modSp mod">
        <pc:chgData name="Ken Patterson" userId="88e63aaa-76ae-4019-8c1c-bcddfe995a39" providerId="ADAL" clId="{94DCE320-1EF1-4F4D-8D1B-6DF2A385F127}" dt="2020-11-17T19:13:47.283" v="546" actId="20577"/>
        <pc:sldMkLst>
          <pc:docMk/>
          <pc:sldMk cId="1965968278" sldId="1145"/>
        </pc:sldMkLst>
        <pc:spChg chg="mod">
          <ac:chgData name="Ken Patterson" userId="88e63aaa-76ae-4019-8c1c-bcddfe995a39" providerId="ADAL" clId="{94DCE320-1EF1-4F4D-8D1B-6DF2A385F127}" dt="2020-11-17T19:13:47.283" v="546" actId="20577"/>
          <ac:spMkLst>
            <pc:docMk/>
            <pc:sldMk cId="1965968278" sldId="1145"/>
            <ac:spMk id="8" creationId="{BB40F45A-62D1-41F9-84B9-B1CF603E5BC5}"/>
          </ac:spMkLst>
        </pc:spChg>
      </pc:sldChg>
      <pc:sldChg chg="addSp delSp modSp add mod ord">
        <pc:chgData name="Ken Patterson" userId="88e63aaa-76ae-4019-8c1c-bcddfe995a39" providerId="ADAL" clId="{94DCE320-1EF1-4F4D-8D1B-6DF2A385F127}" dt="2020-11-17T19:14:40.530" v="548" actId="20577"/>
        <pc:sldMkLst>
          <pc:docMk/>
          <pc:sldMk cId="978245425" sldId="1152"/>
        </pc:sldMkLst>
        <pc:spChg chg="add del">
          <ac:chgData name="Ken Patterson" userId="88e63aaa-76ae-4019-8c1c-bcddfe995a39" providerId="ADAL" clId="{94DCE320-1EF1-4F4D-8D1B-6DF2A385F127}" dt="2020-11-17T17:58:24.838" v="2"/>
          <ac:spMkLst>
            <pc:docMk/>
            <pc:sldMk cId="978245425" sldId="1152"/>
            <ac:spMk id="2" creationId="{949622EE-9293-AE45-8AD6-5FEE612C031E}"/>
          </ac:spMkLst>
        </pc:spChg>
        <pc:spChg chg="add del">
          <ac:chgData name="Ken Patterson" userId="88e63aaa-76ae-4019-8c1c-bcddfe995a39" providerId="ADAL" clId="{94DCE320-1EF1-4F4D-8D1B-6DF2A385F127}" dt="2020-11-17T17:58:29.969" v="4"/>
          <ac:spMkLst>
            <pc:docMk/>
            <pc:sldMk cId="978245425" sldId="1152"/>
            <ac:spMk id="3" creationId="{D25E86A3-F0FF-0840-977A-D1A80BCF66AE}"/>
          </ac:spMkLst>
        </pc:spChg>
        <pc:spChg chg="add del mod">
          <ac:chgData name="Ken Patterson" userId="88e63aaa-76ae-4019-8c1c-bcddfe995a39" providerId="ADAL" clId="{94DCE320-1EF1-4F4D-8D1B-6DF2A385F127}" dt="2020-11-17T17:58:47.663" v="8"/>
          <ac:spMkLst>
            <pc:docMk/>
            <pc:sldMk cId="978245425" sldId="1152"/>
            <ac:spMk id="5" creationId="{48FB60B0-765C-1943-B885-73EDCDF5213D}"/>
          </ac:spMkLst>
        </pc:spChg>
        <pc:spChg chg="mod">
          <ac:chgData name="Ken Patterson" userId="88e63aaa-76ae-4019-8c1c-bcddfe995a39" providerId="ADAL" clId="{94DCE320-1EF1-4F4D-8D1B-6DF2A385F127}" dt="2020-11-17T17:59:35.864" v="59" actId="20577"/>
          <ac:spMkLst>
            <pc:docMk/>
            <pc:sldMk cId="978245425" sldId="1152"/>
            <ac:spMk id="6" creationId="{BEC11562-CB0C-4E69-9736-307B0FB00019}"/>
          </ac:spMkLst>
        </pc:spChg>
        <pc:spChg chg="add mod">
          <ac:chgData name="Ken Patterson" userId="88e63aaa-76ae-4019-8c1c-bcddfe995a39" providerId="ADAL" clId="{94DCE320-1EF1-4F4D-8D1B-6DF2A385F127}" dt="2020-11-17T19:14:40.530" v="548" actId="20577"/>
          <ac:spMkLst>
            <pc:docMk/>
            <pc:sldMk cId="978245425" sldId="1152"/>
            <ac:spMk id="7" creationId="{FC2B941B-393C-F14D-BC22-32A3DB024E2F}"/>
          </ac:spMkLst>
        </pc:spChg>
        <pc:spChg chg="add del mod">
          <ac:chgData name="Ken Patterson" userId="88e63aaa-76ae-4019-8c1c-bcddfe995a39" providerId="ADAL" clId="{94DCE320-1EF1-4F4D-8D1B-6DF2A385F127}" dt="2020-11-17T17:58:57.264" v="13"/>
          <ac:spMkLst>
            <pc:docMk/>
            <pc:sldMk cId="978245425" sldId="1152"/>
            <ac:spMk id="8" creationId="{BB40F45A-62D1-41F9-84B9-B1CF603E5BC5}"/>
          </ac:spMkLst>
        </pc:spChg>
      </pc:sldChg>
      <pc:sldChg chg="addSp delSp modSp add mod ord">
        <pc:chgData name="Ken Patterson" userId="88e63aaa-76ae-4019-8c1c-bcddfe995a39" providerId="ADAL" clId="{94DCE320-1EF1-4F4D-8D1B-6DF2A385F127}" dt="2020-11-17T18:30:37.760" v="538" actId="255"/>
        <pc:sldMkLst>
          <pc:docMk/>
          <pc:sldMk cId="2844287747" sldId="1153"/>
        </pc:sldMkLst>
        <pc:spChg chg="add mod">
          <ac:chgData name="Ken Patterson" userId="88e63aaa-76ae-4019-8c1c-bcddfe995a39" providerId="ADAL" clId="{94DCE320-1EF1-4F4D-8D1B-6DF2A385F127}" dt="2020-11-17T18:30:14.840" v="517" actId="1076"/>
          <ac:spMkLst>
            <pc:docMk/>
            <pc:sldMk cId="2844287747" sldId="1153"/>
            <ac:spMk id="3" creationId="{2190078E-865A-424B-A24F-8194052838BF}"/>
          </ac:spMkLst>
        </pc:spChg>
        <pc:spChg chg="mod">
          <ac:chgData name="Ken Patterson" userId="88e63aaa-76ae-4019-8c1c-bcddfe995a39" providerId="ADAL" clId="{94DCE320-1EF1-4F4D-8D1B-6DF2A385F127}" dt="2020-11-17T18:06:11.807" v="243" actId="20577"/>
          <ac:spMkLst>
            <pc:docMk/>
            <pc:sldMk cId="2844287747" sldId="1153"/>
            <ac:spMk id="6" creationId="{BEC11562-CB0C-4E69-9736-307B0FB00019}"/>
          </ac:spMkLst>
        </pc:spChg>
        <pc:spChg chg="del mod">
          <ac:chgData name="Ken Patterson" userId="88e63aaa-76ae-4019-8c1c-bcddfe995a39" providerId="ADAL" clId="{94DCE320-1EF1-4F4D-8D1B-6DF2A385F127}" dt="2020-11-17T18:07:01.569" v="245" actId="478"/>
          <ac:spMkLst>
            <pc:docMk/>
            <pc:sldMk cId="2844287747" sldId="1153"/>
            <ac:spMk id="7" creationId="{FC2B941B-393C-F14D-BC22-32A3DB024E2F}"/>
          </ac:spMkLst>
        </pc:spChg>
        <pc:graphicFrameChg chg="add mod modGraphic">
          <ac:chgData name="Ken Patterson" userId="88e63aaa-76ae-4019-8c1c-bcddfe995a39" providerId="ADAL" clId="{94DCE320-1EF1-4F4D-8D1B-6DF2A385F127}" dt="2020-11-17T18:30:37.760" v="538" actId="255"/>
          <ac:graphicFrameMkLst>
            <pc:docMk/>
            <pc:sldMk cId="2844287747" sldId="1153"/>
            <ac:graphicFrameMk id="2" creationId="{BC9FBE85-AFD4-1043-AC08-5710F0E1011B}"/>
          </ac:graphicFrameMkLst>
        </pc:graphicFrameChg>
      </pc:sldChg>
      <pc:sldChg chg="add ord">
        <pc:chgData name="Ken Patterson" userId="88e63aaa-76ae-4019-8c1c-bcddfe995a39" providerId="ADAL" clId="{94DCE320-1EF1-4F4D-8D1B-6DF2A385F127}" dt="2020-11-17T18:23:07.890" v="453" actId="20578"/>
        <pc:sldMkLst>
          <pc:docMk/>
          <pc:sldMk cId="2854456129" sldId="1154"/>
        </pc:sldMkLst>
      </pc:sldChg>
      <pc:sldChg chg="add del">
        <pc:chgData name="Ken Patterson" userId="88e63aaa-76ae-4019-8c1c-bcddfe995a39" providerId="ADAL" clId="{94DCE320-1EF1-4F4D-8D1B-6DF2A385F127}" dt="2020-11-17T18:25:00.823" v="467" actId="2696"/>
        <pc:sldMkLst>
          <pc:docMk/>
          <pc:sldMk cId="2025998118" sldId="1175"/>
        </pc:sldMkLst>
      </pc:sldChg>
      <pc:sldChg chg="add ord">
        <pc:chgData name="Ken Patterson" userId="88e63aaa-76ae-4019-8c1c-bcddfe995a39" providerId="ADAL" clId="{94DCE320-1EF1-4F4D-8D1B-6DF2A385F127}" dt="2020-11-17T18:23:07.890" v="453" actId="20578"/>
        <pc:sldMkLst>
          <pc:docMk/>
          <pc:sldMk cId="3820675938" sldId="1179"/>
        </pc:sldMkLst>
      </pc:sldChg>
      <pc:sldChg chg="modSp add mod ord">
        <pc:chgData name="Ken Patterson" userId="88e63aaa-76ae-4019-8c1c-bcddfe995a39" providerId="ADAL" clId="{94DCE320-1EF1-4F4D-8D1B-6DF2A385F127}" dt="2020-11-17T19:42:40.587" v="569" actId="20577"/>
        <pc:sldMkLst>
          <pc:docMk/>
          <pc:sldMk cId="1428944167" sldId="1180"/>
        </pc:sldMkLst>
        <pc:spChg chg="mod">
          <ac:chgData name="Ken Patterson" userId="88e63aaa-76ae-4019-8c1c-bcddfe995a39" providerId="ADAL" clId="{94DCE320-1EF1-4F4D-8D1B-6DF2A385F127}" dt="2020-11-17T19:42:40.587" v="569" actId="20577"/>
          <ac:spMkLst>
            <pc:docMk/>
            <pc:sldMk cId="1428944167" sldId="1180"/>
            <ac:spMk id="11" creationId="{A10BAB15-846B-4AF2-AEE9-105B6C65B59F}"/>
          </ac:spMkLst>
        </pc:spChg>
      </pc:sldChg>
      <pc:sldChg chg="modSp add mod ord">
        <pc:chgData name="Ken Patterson" userId="88e63aaa-76ae-4019-8c1c-bcddfe995a39" providerId="ADAL" clId="{94DCE320-1EF1-4F4D-8D1B-6DF2A385F127}" dt="2020-11-17T18:23:30.235" v="466" actId="20577"/>
        <pc:sldMkLst>
          <pc:docMk/>
          <pc:sldMk cId="1638621958" sldId="1181"/>
        </pc:sldMkLst>
        <pc:spChg chg="mod">
          <ac:chgData name="Ken Patterson" userId="88e63aaa-76ae-4019-8c1c-bcddfe995a39" providerId="ADAL" clId="{94DCE320-1EF1-4F4D-8D1B-6DF2A385F127}" dt="2020-11-17T18:23:30.235" v="466" actId="20577"/>
          <ac:spMkLst>
            <pc:docMk/>
            <pc:sldMk cId="1638621958" sldId="1181"/>
            <ac:spMk id="11" creationId="{A10BAB15-846B-4AF2-AEE9-105B6C65B5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79953-4106-4EC9-857F-522B78E16448}" type="datetimeFigureOut">
              <a:rPr lang="en-US" smtClean="0"/>
              <a:t>11/17/20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EA70A-BE10-40B1-A850-11121D77317B}" type="slidenum">
              <a:rPr lang="en-US" smtClean="0"/>
              <a:t>‹#›</a:t>
            </a:fld>
            <a:endParaRPr lang="en-US" dirty="0"/>
          </a:p>
        </p:txBody>
      </p:sp>
    </p:spTree>
    <p:extLst>
      <p:ext uri="{BB962C8B-B14F-4D97-AF65-F5344CB8AC3E}">
        <p14:creationId xmlns:p14="http://schemas.microsoft.com/office/powerpoint/2010/main" val="59777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Leslye</a:t>
            </a:r>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a:t>
            </a:fld>
            <a:endParaRPr lang="en-US" dirty="0"/>
          </a:p>
        </p:txBody>
      </p:sp>
    </p:spTree>
    <p:extLst>
      <p:ext uri="{BB962C8B-B14F-4D97-AF65-F5344CB8AC3E}">
        <p14:creationId xmlns:p14="http://schemas.microsoft.com/office/powerpoint/2010/main" val="4162118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Leslye</a:t>
            </a:r>
            <a:endParaRPr lang="en-US" dirty="0"/>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10</a:t>
            </a:fld>
            <a:endParaRPr lang="en-US" dirty="0"/>
          </a:p>
        </p:txBody>
      </p:sp>
    </p:spTree>
    <p:extLst>
      <p:ext uri="{BB962C8B-B14F-4D97-AF65-F5344CB8AC3E}">
        <p14:creationId xmlns:p14="http://schemas.microsoft.com/office/powerpoint/2010/main" val="609631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children are falling into poverty it’s because their mothers are falling into poverty.</a:t>
            </a: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11</a:t>
            </a:fld>
            <a:endParaRPr lang="en-US" dirty="0"/>
          </a:p>
        </p:txBody>
      </p:sp>
    </p:spTree>
    <p:extLst>
      <p:ext uri="{BB962C8B-B14F-4D97-AF65-F5344CB8AC3E}">
        <p14:creationId xmlns:p14="http://schemas.microsoft.com/office/powerpoint/2010/main" val="2915395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children are falling into poverty it’s because their mothers are falling into poverty.</a:t>
            </a: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12</a:t>
            </a:fld>
            <a:endParaRPr lang="en-US" dirty="0"/>
          </a:p>
        </p:txBody>
      </p:sp>
    </p:spTree>
    <p:extLst>
      <p:ext uri="{BB962C8B-B14F-4D97-AF65-F5344CB8AC3E}">
        <p14:creationId xmlns:p14="http://schemas.microsoft.com/office/powerpoint/2010/main" val="4098442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children are falling into poverty it’s because their mothers are falling into poverty.</a:t>
            </a: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13</a:t>
            </a:fld>
            <a:endParaRPr lang="en-US" dirty="0"/>
          </a:p>
        </p:txBody>
      </p:sp>
    </p:spTree>
    <p:extLst>
      <p:ext uri="{BB962C8B-B14F-4D97-AF65-F5344CB8AC3E}">
        <p14:creationId xmlns:p14="http://schemas.microsoft.com/office/powerpoint/2010/main" val="3227291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children are falling into poverty it’s because their mothers are falling into poverty.</a:t>
            </a: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14</a:t>
            </a:fld>
            <a:endParaRPr lang="en-US" dirty="0"/>
          </a:p>
        </p:txBody>
      </p:sp>
    </p:spTree>
    <p:extLst>
      <p:ext uri="{BB962C8B-B14F-4D97-AF65-F5344CB8AC3E}">
        <p14:creationId xmlns:p14="http://schemas.microsoft.com/office/powerpoint/2010/main" val="1182768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Leslye</a:t>
            </a:r>
            <a:endParaRPr lang="en-US" dirty="0"/>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15</a:t>
            </a:fld>
            <a:endParaRPr lang="en-US" dirty="0"/>
          </a:p>
        </p:txBody>
      </p:sp>
    </p:spTree>
    <p:extLst>
      <p:ext uri="{BB962C8B-B14F-4D97-AF65-F5344CB8AC3E}">
        <p14:creationId xmlns:p14="http://schemas.microsoft.com/office/powerpoint/2010/main" val="2651821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840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179e5cd9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179e5cd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3833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Leslye</a:t>
            </a:r>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18</a:t>
            </a:fld>
            <a:endParaRPr lang="en-US" dirty="0"/>
          </a:p>
        </p:txBody>
      </p:sp>
    </p:spTree>
    <p:extLst>
      <p:ext uri="{BB962C8B-B14F-4D97-AF65-F5344CB8AC3E}">
        <p14:creationId xmlns:p14="http://schemas.microsoft.com/office/powerpoint/2010/main" val="2591705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19</a:t>
            </a:fld>
            <a:endParaRPr lang="en-US" dirty="0"/>
          </a:p>
        </p:txBody>
      </p:sp>
    </p:spTree>
    <p:extLst>
      <p:ext uri="{BB962C8B-B14F-4D97-AF65-F5344CB8AC3E}">
        <p14:creationId xmlns:p14="http://schemas.microsoft.com/office/powerpoint/2010/main" val="810011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Leslye</a:t>
            </a:r>
            <a:endParaRPr lang="en-US" dirty="0"/>
          </a:p>
          <a:p>
            <a:r>
              <a:rPr lang="en-US" dirty="0"/>
              <a:t>Welcome newcomers and those who got started last month</a:t>
            </a:r>
          </a:p>
        </p:txBody>
      </p:sp>
      <p:sp>
        <p:nvSpPr>
          <p:cNvPr id="4" name="Slide Number Placeholder 3"/>
          <p:cNvSpPr>
            <a:spLocks noGrp="1"/>
          </p:cNvSpPr>
          <p:nvPr>
            <p:ph type="sldNum" sz="quarter" idx="5"/>
          </p:nvPr>
        </p:nvSpPr>
        <p:spPr/>
        <p:txBody>
          <a:bodyPr/>
          <a:lstStyle/>
          <a:p>
            <a:fld id="{158EA70A-BE10-40B1-A850-11121D77317B}" type="slidenum">
              <a:rPr lang="en-US" smtClean="0"/>
              <a:t>2</a:t>
            </a:fld>
            <a:endParaRPr lang="en-US" dirty="0"/>
          </a:p>
        </p:txBody>
      </p:sp>
    </p:spTree>
    <p:extLst>
      <p:ext uri="{BB962C8B-B14F-4D97-AF65-F5344CB8AC3E}">
        <p14:creationId xmlns:p14="http://schemas.microsoft.com/office/powerpoint/2010/main" val="772856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20</a:t>
            </a:fld>
            <a:endParaRPr lang="en-US" dirty="0"/>
          </a:p>
        </p:txBody>
      </p:sp>
    </p:spTree>
    <p:extLst>
      <p:ext uri="{BB962C8B-B14F-4D97-AF65-F5344CB8AC3E}">
        <p14:creationId xmlns:p14="http://schemas.microsoft.com/office/powerpoint/2010/main" val="17684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children are falling into poverty it’s because their mothers are falling into poverty.</a:t>
            </a: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28</a:t>
            </a:fld>
            <a:endParaRPr lang="en-US" dirty="0"/>
          </a:p>
        </p:txBody>
      </p:sp>
    </p:spTree>
    <p:extLst>
      <p:ext uri="{BB962C8B-B14F-4D97-AF65-F5344CB8AC3E}">
        <p14:creationId xmlns:p14="http://schemas.microsoft.com/office/powerpoint/2010/main" val="4177143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children are falling into poverty it’s because their mothers are falling into poverty.</a:t>
            </a: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29</a:t>
            </a:fld>
            <a:endParaRPr lang="en-US" dirty="0"/>
          </a:p>
        </p:txBody>
      </p:sp>
    </p:spTree>
    <p:extLst>
      <p:ext uri="{BB962C8B-B14F-4D97-AF65-F5344CB8AC3E}">
        <p14:creationId xmlns:p14="http://schemas.microsoft.com/office/powerpoint/2010/main" val="346011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Leslye</a:t>
            </a:r>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30</a:t>
            </a:fld>
            <a:endParaRPr lang="en-US" dirty="0"/>
          </a:p>
        </p:txBody>
      </p:sp>
    </p:spTree>
    <p:extLst>
      <p:ext uri="{BB962C8B-B14F-4D97-AF65-F5344CB8AC3E}">
        <p14:creationId xmlns:p14="http://schemas.microsoft.com/office/powerpoint/2010/main" val="1793229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Leslye</a:t>
            </a:r>
            <a:endParaRPr lang="en-US" dirty="0"/>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3</a:t>
            </a:fld>
            <a:endParaRPr lang="en-US" dirty="0"/>
          </a:p>
        </p:txBody>
      </p:sp>
    </p:spTree>
    <p:extLst>
      <p:ext uri="{BB962C8B-B14F-4D97-AF65-F5344CB8AC3E}">
        <p14:creationId xmlns:p14="http://schemas.microsoft.com/office/powerpoint/2010/main" val="3515686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Leslye</a:t>
            </a:r>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4</a:t>
            </a:fld>
            <a:endParaRPr lang="en-US" dirty="0"/>
          </a:p>
        </p:txBody>
      </p:sp>
    </p:spTree>
    <p:extLst>
      <p:ext uri="{BB962C8B-B14F-4D97-AF65-F5344CB8AC3E}">
        <p14:creationId xmlns:p14="http://schemas.microsoft.com/office/powerpoint/2010/main" val="2549167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Leslye</a:t>
            </a:r>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5</a:t>
            </a:fld>
            <a:endParaRPr lang="en-US" dirty="0"/>
          </a:p>
        </p:txBody>
      </p:sp>
    </p:spTree>
    <p:extLst>
      <p:ext uri="{BB962C8B-B14F-4D97-AF65-F5344CB8AC3E}">
        <p14:creationId xmlns:p14="http://schemas.microsoft.com/office/powerpoint/2010/main" val="170703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Leslye</a:t>
            </a:r>
            <a:endParaRPr lang="en-US" dirty="0"/>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6</a:t>
            </a:fld>
            <a:endParaRPr lang="en-US" dirty="0"/>
          </a:p>
        </p:txBody>
      </p:sp>
    </p:spTree>
    <p:extLst>
      <p:ext uri="{BB962C8B-B14F-4D97-AF65-F5344CB8AC3E}">
        <p14:creationId xmlns:p14="http://schemas.microsoft.com/office/powerpoint/2010/main" val="46579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AAB4B0E5-CD85-E548-9467-51877A1B7FC6}" type="slidenum">
              <a:rPr lang="en-US" sz="1200">
                <a:latin typeface="Arial" charset="0"/>
              </a:rPr>
              <a:pPr eaLnBrk="1" hangingPunct="1"/>
              <a:t>7</a:t>
            </a:fld>
            <a:endParaRPr lang="en-US" sz="1200" dirty="0">
              <a:latin typeface="Arial" charset="0"/>
            </a:endParaRPr>
          </a:p>
        </p:txBody>
      </p:sp>
      <p:sp>
        <p:nvSpPr>
          <p:cNvPr id="6349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err="1"/>
              <a:t>Leslye</a:t>
            </a:r>
            <a:endParaRPr lang="en-US" dirty="0"/>
          </a:p>
          <a:p>
            <a:pPr>
              <a:spcBef>
                <a:spcPct val="0"/>
              </a:spcBef>
            </a:pPr>
            <a:endParaRPr lang="en-US" dirty="0">
              <a:latin typeface="Calibri" charset="0"/>
            </a:endParaRPr>
          </a:p>
          <a:p>
            <a:pPr>
              <a:spcBef>
                <a:spcPct val="0"/>
              </a:spcBef>
            </a:pPr>
            <a:r>
              <a:rPr lang="en-US" dirty="0">
                <a:latin typeface="Calibri" charset="0"/>
              </a:rPr>
              <a:t>Even members of Congress who seem to support these issues need to be contacted—they often don’t know about opportunities for action, or won’t take them unless they hear from constituents.</a:t>
            </a:r>
          </a:p>
        </p:txBody>
      </p:sp>
    </p:spTree>
    <p:extLst>
      <p:ext uri="{BB962C8B-B14F-4D97-AF65-F5344CB8AC3E}">
        <p14:creationId xmlns:p14="http://schemas.microsoft.com/office/powerpoint/2010/main" val="370675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AAB4B0E5-CD85-E548-9467-51877A1B7FC6}" type="slidenum">
              <a:rPr lang="en-US" sz="1200">
                <a:latin typeface="Arial" charset="0"/>
              </a:rPr>
              <a:pPr eaLnBrk="1" hangingPunct="1"/>
              <a:t>8</a:t>
            </a:fld>
            <a:endParaRPr lang="en-US" sz="1200" dirty="0">
              <a:latin typeface="Arial" charset="0"/>
            </a:endParaRPr>
          </a:p>
        </p:txBody>
      </p:sp>
      <p:sp>
        <p:nvSpPr>
          <p:cNvPr id="6349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err="1"/>
              <a:t>Leslye</a:t>
            </a:r>
            <a:endParaRPr lang="en-US" dirty="0"/>
          </a:p>
          <a:p>
            <a:pPr>
              <a:spcBef>
                <a:spcPct val="0"/>
              </a:spcBef>
            </a:pPr>
            <a:endParaRPr lang="en-US" dirty="0">
              <a:latin typeface="Calibri" charset="0"/>
            </a:endParaRPr>
          </a:p>
          <a:p>
            <a:pPr>
              <a:spcBef>
                <a:spcPct val="0"/>
              </a:spcBef>
            </a:pPr>
            <a:r>
              <a:rPr lang="en-US" dirty="0">
                <a:latin typeface="Calibri" charset="0"/>
              </a:rPr>
              <a:t>Any move we make on the Champion</a:t>
            </a:r>
            <a:r>
              <a:rPr lang="en-US" baseline="0" dirty="0">
                <a:latin typeface="Calibri" charset="0"/>
              </a:rPr>
              <a:t> Scale is a win. If they move from Opponent to silence, there is less opposition. If we move them from a supporter to advocating with another member of Congress, it is a win. We do this through relationship building.</a:t>
            </a:r>
            <a:endParaRPr lang="en-US" dirty="0">
              <a:latin typeface="Calibri" charset="0"/>
            </a:endParaRPr>
          </a:p>
        </p:txBody>
      </p:sp>
    </p:spTree>
    <p:extLst>
      <p:ext uri="{BB962C8B-B14F-4D97-AF65-F5344CB8AC3E}">
        <p14:creationId xmlns:p14="http://schemas.microsoft.com/office/powerpoint/2010/main" val="1786340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Leslye</a:t>
            </a:r>
            <a:endParaRPr lang="en-US" dirty="0"/>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9</a:t>
            </a:fld>
            <a:endParaRPr lang="en-US" dirty="0"/>
          </a:p>
        </p:txBody>
      </p:sp>
    </p:spTree>
    <p:extLst>
      <p:ext uri="{BB962C8B-B14F-4D97-AF65-F5344CB8AC3E}">
        <p14:creationId xmlns:p14="http://schemas.microsoft.com/office/powerpoint/2010/main" val="973580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11/17/20</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11/17/20</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11/17/20</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11/17/20</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dirty="0"/>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11/17/20</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11/17/20</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11/17/20</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11/17/20</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11/17/20</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11/17/20</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11/17/20</a:t>
            </a:fld>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unfpa.org/news/millions-more-cases-violence-child-marriage-female-genital-mutilation-unintended-pregnancie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6.emf"/><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diningforwomen.org/virtual-meeting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574159" y="1215892"/>
            <a:ext cx="8059478" cy="2514056"/>
          </a:xfrm>
        </p:spPr>
        <p:txBody>
          <a:bodyPr>
            <a:normAutofit fontScale="90000"/>
          </a:bodyPr>
          <a:lstStyle/>
          <a:p>
            <a:r>
              <a:rPr lang="en-US" dirty="0"/>
              <a:t>DFW Advocacy Chapter with RESULTS</a:t>
            </a:r>
            <a:br>
              <a:rPr lang="en-US" dirty="0"/>
            </a:br>
            <a:br>
              <a:rPr lang="en-US" dirty="0"/>
            </a:br>
            <a:r>
              <a:rPr lang="en-US" dirty="0"/>
              <a:t>November Webinar: COVID &amp; Beyond</a:t>
            </a:r>
          </a:p>
        </p:txBody>
      </p:sp>
      <p:pic>
        <p:nvPicPr>
          <p:cNvPr id="5" name="Content Placeholder 4">
            <a:extLst>
              <a:ext uri="{FF2B5EF4-FFF2-40B4-BE49-F238E27FC236}">
                <a16:creationId xmlns:a16="http://schemas.microsoft.com/office/drawing/2014/main" id="{51BD8A90-A863-2049-B6BD-2E9A9216F954}"/>
              </a:ext>
            </a:extLst>
          </p:cNvPr>
          <p:cNvPicPr>
            <a:picLocks noGrp="1" noChangeAspect="1"/>
          </p:cNvPicPr>
          <p:nvPr>
            <p:ph idx="1"/>
          </p:nvPr>
        </p:nvPicPr>
        <p:blipFill>
          <a:blip r:embed="rId3"/>
          <a:stretch>
            <a:fillRect/>
          </a:stretch>
        </p:blipFill>
        <p:spPr>
          <a:xfrm>
            <a:off x="0" y="-86497"/>
            <a:ext cx="1788513" cy="1432265"/>
          </a:xfrm>
        </p:spPr>
      </p:pic>
      <p:sp>
        <p:nvSpPr>
          <p:cNvPr id="7" name="TextBox 6">
            <a:extLst>
              <a:ext uri="{FF2B5EF4-FFF2-40B4-BE49-F238E27FC236}">
                <a16:creationId xmlns:a16="http://schemas.microsoft.com/office/drawing/2014/main" id="{717EC79D-5797-CA44-AB33-B0C1698AEECE}"/>
              </a:ext>
            </a:extLst>
          </p:cNvPr>
          <p:cNvSpPr txBox="1"/>
          <p:nvPr/>
        </p:nvSpPr>
        <p:spPr>
          <a:xfrm>
            <a:off x="1125415" y="4299438"/>
            <a:ext cx="6620608" cy="369332"/>
          </a:xfrm>
          <a:prstGeom prst="rect">
            <a:avLst/>
          </a:prstGeom>
          <a:noFill/>
        </p:spPr>
        <p:txBody>
          <a:bodyPr wrap="square" rtlCol="0">
            <a:spAutoFit/>
          </a:bodyPr>
          <a:lstStyle/>
          <a:p>
            <a:pPr algn="ctr"/>
            <a:r>
              <a:rPr lang="en-US" dirty="0"/>
              <a:t>November 17 &amp; 18, 2020</a:t>
            </a:r>
          </a:p>
        </p:txBody>
      </p:sp>
    </p:spTree>
    <p:extLst>
      <p:ext uri="{BB962C8B-B14F-4D97-AF65-F5344CB8AC3E}">
        <p14:creationId xmlns:p14="http://schemas.microsoft.com/office/powerpoint/2010/main" val="3000944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3097C04C-2B25-6243-828F-1A17A65C838F}"/>
              </a:ext>
            </a:extLst>
          </p:cNvPr>
          <p:cNvGraphicFramePr>
            <a:graphicFrameLocks noGrp="1"/>
          </p:cNvGraphicFramePr>
          <p:nvPr>
            <p:ph idx="1"/>
            <p:extLst>
              <p:ext uri="{D42A27DB-BD31-4B8C-83A1-F6EECF244321}">
                <p14:modId xmlns:p14="http://schemas.microsoft.com/office/powerpoint/2010/main" val="2672447657"/>
              </p:ext>
            </p:extLst>
          </p:nvPr>
        </p:nvGraphicFramePr>
        <p:xfrm>
          <a:off x="145731" y="194548"/>
          <a:ext cx="8852537" cy="4617482"/>
        </p:xfrm>
        <a:graphic>
          <a:graphicData uri="http://schemas.openxmlformats.org/drawingml/2006/table">
            <a:tbl>
              <a:tblPr firstRow="1" firstCol="1" bandRow="1">
                <a:tableStyleId>{5C22544A-7EE6-4342-B048-85BDC9FD1C3A}</a:tableStyleId>
              </a:tblPr>
              <a:tblGrid>
                <a:gridCol w="1747587">
                  <a:extLst>
                    <a:ext uri="{9D8B030D-6E8A-4147-A177-3AD203B41FA5}">
                      <a16:colId xmlns:a16="http://schemas.microsoft.com/office/drawing/2014/main" val="2357845223"/>
                    </a:ext>
                  </a:extLst>
                </a:gridCol>
                <a:gridCol w="988390">
                  <a:extLst>
                    <a:ext uri="{9D8B030D-6E8A-4147-A177-3AD203B41FA5}">
                      <a16:colId xmlns:a16="http://schemas.microsoft.com/office/drawing/2014/main" val="3725361316"/>
                    </a:ext>
                  </a:extLst>
                </a:gridCol>
                <a:gridCol w="916768">
                  <a:extLst>
                    <a:ext uri="{9D8B030D-6E8A-4147-A177-3AD203B41FA5}">
                      <a16:colId xmlns:a16="http://schemas.microsoft.com/office/drawing/2014/main" val="1765752926"/>
                    </a:ext>
                  </a:extLst>
                </a:gridCol>
                <a:gridCol w="916768">
                  <a:extLst>
                    <a:ext uri="{9D8B030D-6E8A-4147-A177-3AD203B41FA5}">
                      <a16:colId xmlns:a16="http://schemas.microsoft.com/office/drawing/2014/main" val="2697603848"/>
                    </a:ext>
                  </a:extLst>
                </a:gridCol>
                <a:gridCol w="1231907">
                  <a:extLst>
                    <a:ext uri="{9D8B030D-6E8A-4147-A177-3AD203B41FA5}">
                      <a16:colId xmlns:a16="http://schemas.microsoft.com/office/drawing/2014/main" val="4086023649"/>
                    </a:ext>
                  </a:extLst>
                </a:gridCol>
                <a:gridCol w="1203256">
                  <a:extLst>
                    <a:ext uri="{9D8B030D-6E8A-4147-A177-3AD203B41FA5}">
                      <a16:colId xmlns:a16="http://schemas.microsoft.com/office/drawing/2014/main" val="1421586115"/>
                    </a:ext>
                  </a:extLst>
                </a:gridCol>
                <a:gridCol w="916768">
                  <a:extLst>
                    <a:ext uri="{9D8B030D-6E8A-4147-A177-3AD203B41FA5}">
                      <a16:colId xmlns:a16="http://schemas.microsoft.com/office/drawing/2014/main" val="2314040677"/>
                    </a:ext>
                  </a:extLst>
                </a:gridCol>
                <a:gridCol w="931093">
                  <a:extLst>
                    <a:ext uri="{9D8B030D-6E8A-4147-A177-3AD203B41FA5}">
                      <a16:colId xmlns:a16="http://schemas.microsoft.com/office/drawing/2014/main" val="1050637635"/>
                    </a:ext>
                  </a:extLst>
                </a:gridCol>
              </a:tblGrid>
              <a:tr h="968482">
                <a:tc>
                  <a:txBody>
                    <a:bodyPr/>
                    <a:lstStyle/>
                    <a:p>
                      <a:pPr marL="0" marR="0" fontAlgn="base">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1600">
                          <a:effectLst/>
                        </a:rPr>
                        <a:t>FY18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1600">
                          <a:effectLst/>
                        </a:rPr>
                        <a:t>FY19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1600">
                          <a:effectLst/>
                        </a:rPr>
                        <a:t>FY20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1600">
                          <a:effectLst/>
                        </a:rPr>
                        <a:t>President’s FY21 Request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1600">
                          <a:effectLst/>
                        </a:rPr>
                        <a:t>RESULTS FY21 Request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1600">
                          <a:effectLst/>
                        </a:rPr>
                        <a:t>House FY21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1600">
                          <a:effectLst/>
                        </a:rPr>
                        <a:t>Senate FY21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6457247"/>
                  </a:ext>
                </a:extLst>
              </a:tr>
              <a:tr h="1452725">
                <a:tc>
                  <a:txBody>
                    <a:bodyPr/>
                    <a:lstStyle/>
                    <a:p>
                      <a:pPr marL="0" marR="0" fontAlgn="base">
                        <a:spcBef>
                          <a:spcPts val="0"/>
                        </a:spcBef>
                        <a:spcAft>
                          <a:spcPts val="0"/>
                        </a:spcAft>
                      </a:pPr>
                      <a:r>
                        <a:rPr lang="en-US" sz="2000" b="1" dirty="0">
                          <a:effectLst/>
                        </a:rPr>
                        <a:t>Global Fund to Fight AIDS, TB, and Malaria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$1.35 billion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$1.35 billion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$1.56 billion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$658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$1.56 billion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$1.56 billion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$1.56 billion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9061290"/>
                  </a:ext>
                </a:extLst>
              </a:tr>
              <a:tr h="997706">
                <a:tc>
                  <a:txBody>
                    <a:bodyPr/>
                    <a:lstStyle/>
                    <a:p>
                      <a:pPr marL="0" marR="0" fontAlgn="base">
                        <a:spcBef>
                          <a:spcPts val="0"/>
                        </a:spcBef>
                        <a:spcAft>
                          <a:spcPts val="0"/>
                        </a:spcAft>
                      </a:pPr>
                      <a:r>
                        <a:rPr lang="en-US" sz="2000" b="1" dirty="0">
                          <a:effectLst/>
                        </a:rPr>
                        <a:t>Maternal and Child Health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$814.5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$835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$851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$659.6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$900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$850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$865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17219021"/>
                  </a:ext>
                </a:extLst>
              </a:tr>
              <a:tr h="1198569">
                <a:tc>
                  <a:txBody>
                    <a:bodyPr/>
                    <a:lstStyle/>
                    <a:p>
                      <a:pPr marL="0" marR="0" fontAlgn="base">
                        <a:spcBef>
                          <a:spcPts val="0"/>
                        </a:spcBef>
                        <a:spcAft>
                          <a:spcPts val="0"/>
                        </a:spcAft>
                      </a:pPr>
                      <a:r>
                        <a:rPr lang="en-US" sz="2000" b="1">
                          <a:effectLst/>
                        </a:rPr>
                        <a:t>Of which Gavi, the Vaccine Alliance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a:effectLst/>
                        </a:rPr>
                        <a:t>$275 million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a:effectLst/>
                        </a:rPr>
                        <a:t>$290 million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a:effectLst/>
                        </a:rPr>
                        <a:t>$290 million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a:effectLst/>
                        </a:rPr>
                        <a:t>$290 million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a:effectLst/>
                        </a:rPr>
                        <a:t>$290 million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a:effectLst/>
                        </a:rPr>
                        <a:t>$290 million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$290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61975055"/>
                  </a:ext>
                </a:extLst>
              </a:tr>
            </a:tbl>
          </a:graphicData>
        </a:graphic>
      </p:graphicFrame>
    </p:spTree>
    <p:extLst>
      <p:ext uri="{BB962C8B-B14F-4D97-AF65-F5344CB8AC3E}">
        <p14:creationId xmlns:p14="http://schemas.microsoft.com/office/powerpoint/2010/main" val="2567364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fontScale="90000"/>
          </a:bodyPr>
          <a:lstStyle/>
          <a:p>
            <a:r>
              <a:rPr lang="en-US" sz="3600" dirty="0"/>
              <a:t>Why is DFW working on COVID?</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185352" y="1253575"/>
            <a:ext cx="8730047" cy="3683397"/>
          </a:xfrm>
        </p:spPr>
        <p:txBody>
          <a:bodyPr>
            <a:normAutofit fontScale="70000" lnSpcReduction="20000"/>
          </a:bodyPr>
          <a:lstStyle/>
          <a:p>
            <a:pPr>
              <a:lnSpc>
                <a:spcPct val="120000"/>
              </a:lnSpc>
              <a:spcBef>
                <a:spcPts val="0"/>
              </a:spcBef>
              <a:spcAft>
                <a:spcPts val="1200"/>
              </a:spcAft>
            </a:pPr>
            <a:r>
              <a:rPr lang="en-US" dirty="0"/>
              <a:t>COVID-19 is increasing the risk of child marriage as a response to school closures, growing risks of violence, adolescent pregnancy, and food and economic insecurity. Estimates suggest that for the first time in almost 30 years, girls are more, not less at risk of child marriage. </a:t>
            </a:r>
          </a:p>
          <a:p>
            <a:pPr>
              <a:lnSpc>
                <a:spcPct val="120000"/>
              </a:lnSpc>
              <a:spcBef>
                <a:spcPts val="0"/>
              </a:spcBef>
              <a:spcAft>
                <a:spcPts val="1200"/>
              </a:spcAft>
            </a:pPr>
            <a:r>
              <a:rPr lang="en-US" dirty="0"/>
              <a:t>An estimated 90–117 million more children will fall into poverty in 2020.</a:t>
            </a:r>
            <a:r>
              <a:rPr lang="en-US" sz="2400" dirty="0"/>
              <a:t> </a:t>
            </a:r>
          </a:p>
          <a:p>
            <a:pPr>
              <a:lnSpc>
                <a:spcPct val="120000"/>
              </a:lnSpc>
              <a:spcBef>
                <a:spcPts val="0"/>
              </a:spcBef>
              <a:spcAft>
                <a:spcPts val="1200"/>
              </a:spcAft>
            </a:pPr>
            <a:r>
              <a:rPr lang="en-US" dirty="0"/>
              <a:t>Since programs addressing FGM are often interactive and communal, many have been disrupted by the pandemic. </a:t>
            </a:r>
            <a:r>
              <a:rPr lang="en-US" dirty="0">
                <a:hlinkClick r:id="rId3"/>
              </a:rPr>
              <a:t>UNFPA estimates</a:t>
            </a:r>
            <a:r>
              <a:rPr lang="en-US" dirty="0"/>
              <a:t> that this will lead to 2 million cases of FGM that would otherwise have been avoided.</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581420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Why is DFW working on </a:t>
            </a:r>
            <a:r>
              <a:rPr lang="en-US" sz="3600" dirty="0" err="1"/>
              <a:t>Covid</a:t>
            </a:r>
            <a:r>
              <a:rPr lang="en-US" sz="3600" dirty="0"/>
              <a:t>?</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331470" y="1253576"/>
            <a:ext cx="8583929" cy="3150258"/>
          </a:xfrm>
        </p:spPr>
        <p:txBody>
          <a:bodyPr>
            <a:normAutofit fontScale="77500" lnSpcReduction="20000"/>
          </a:bodyPr>
          <a:lstStyle/>
          <a:p>
            <a:pPr>
              <a:lnSpc>
                <a:spcPct val="120000"/>
              </a:lnSpc>
              <a:spcBef>
                <a:spcPts val="0"/>
              </a:spcBef>
              <a:spcAft>
                <a:spcPts val="1200"/>
              </a:spcAft>
            </a:pPr>
            <a:r>
              <a:rPr lang="en-US" dirty="0"/>
              <a:t>It is estimated that if the average COVID-19 lockdown period reaches six months, 47 million women and girls will lose access to modern contraception, resulting in an additional 7 million unintended pregnancies. Many of these will be high-risk pregnancies among adolescent girls, particularly as COVID-19 lockdown measures and redirected funds reduce access to sexual and reproductive health services</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178878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Why is DFW working on </a:t>
            </a:r>
            <a:r>
              <a:rPr lang="en-US" sz="3600" dirty="0" err="1"/>
              <a:t>Covid</a:t>
            </a:r>
            <a:r>
              <a:rPr lang="en-US" sz="3600" dirty="0"/>
              <a:t>?</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331470" y="1253576"/>
            <a:ext cx="8583929" cy="3150258"/>
          </a:xfrm>
        </p:spPr>
        <p:txBody>
          <a:bodyPr>
            <a:normAutofit fontScale="92500" lnSpcReduction="20000"/>
          </a:bodyPr>
          <a:lstStyle/>
          <a:p>
            <a:pPr>
              <a:lnSpc>
                <a:spcPct val="120000"/>
              </a:lnSpc>
              <a:spcBef>
                <a:spcPts val="0"/>
              </a:spcBef>
              <a:spcAft>
                <a:spcPts val="1200"/>
              </a:spcAft>
            </a:pPr>
            <a:r>
              <a:rPr lang="en-US" dirty="0"/>
              <a:t>It is estimated that hunger and malnutrition will double globally.</a:t>
            </a:r>
          </a:p>
          <a:p>
            <a:pPr>
              <a:lnSpc>
                <a:spcPct val="120000"/>
              </a:lnSpc>
              <a:spcBef>
                <a:spcPts val="0"/>
              </a:spcBef>
              <a:spcAft>
                <a:spcPts val="1200"/>
              </a:spcAft>
            </a:pPr>
            <a:r>
              <a:rPr lang="en-US" dirty="0"/>
              <a:t>Malnourished girls are 15% more likely to give birth to malnourished babies than well-nourished adult mothers, and more likely to have babies born with disabilities.</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56727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Why is DFW working on </a:t>
            </a:r>
            <a:r>
              <a:rPr lang="en-US" sz="3600" dirty="0" err="1"/>
              <a:t>Covid</a:t>
            </a:r>
            <a:r>
              <a:rPr lang="en-US" sz="3600" dirty="0"/>
              <a:t>?</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331470" y="1253575"/>
            <a:ext cx="8583929" cy="3683397"/>
          </a:xfrm>
        </p:spPr>
        <p:txBody>
          <a:bodyPr>
            <a:normAutofit fontScale="85000" lnSpcReduction="20000"/>
          </a:bodyPr>
          <a:lstStyle/>
          <a:p>
            <a:r>
              <a:rPr lang="en-US" dirty="0"/>
              <a:t>School closures paired with disrupted access to reproductive health services, particularly in rural and low-income areas, will lead to higher rates of unplanned pregnancies.</a:t>
            </a:r>
          </a:p>
          <a:p>
            <a:r>
              <a:rPr lang="en-US" dirty="0"/>
              <a:t>As a result of the COVID-19 crisis, Save the Children estimates that the number of girls at risk of child marriage could increase by up to 2.5 million. </a:t>
            </a:r>
          </a:p>
          <a:p>
            <a:r>
              <a:rPr lang="en-US" dirty="0"/>
              <a:t>Save the Children estimates that more than 1 million girls will face risk of adolescent pregnancy as a result of the economic impacts of COVID-19 expected in 2020. </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1824346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Why is DFW working on </a:t>
            </a:r>
            <a:r>
              <a:rPr lang="en-US" sz="3600" dirty="0" err="1"/>
              <a:t>Covid</a:t>
            </a:r>
            <a:r>
              <a:rPr lang="en-US" sz="3600" dirty="0"/>
              <a:t>?</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331470" y="1253576"/>
            <a:ext cx="8583929" cy="3150258"/>
          </a:xfrm>
        </p:spPr>
        <p:txBody>
          <a:bodyPr>
            <a:normAutofit fontScale="70000" lnSpcReduction="20000"/>
          </a:bodyPr>
          <a:lstStyle/>
          <a:p>
            <a:pPr>
              <a:lnSpc>
                <a:spcPct val="120000"/>
              </a:lnSpc>
              <a:spcBef>
                <a:spcPts val="0"/>
              </a:spcBef>
              <a:spcAft>
                <a:spcPts val="1200"/>
              </a:spcAft>
            </a:pPr>
            <a:r>
              <a:rPr lang="en-US" dirty="0"/>
              <a:t>The situation for women, girls, children is urgent.</a:t>
            </a:r>
          </a:p>
          <a:p>
            <a:pPr>
              <a:lnSpc>
                <a:spcPct val="120000"/>
              </a:lnSpc>
              <a:spcBef>
                <a:spcPts val="0"/>
              </a:spcBef>
              <a:spcAft>
                <a:spcPts val="1200"/>
              </a:spcAft>
            </a:pPr>
            <a:r>
              <a:rPr lang="en-US" dirty="0"/>
              <a:t>“Around 435 million women and girls will be living on less than $1.90 a day by 2021, including 47 million pushed into poverty as a result of COVID-19, according to the new U.N. findings…Unless Congress acts, progress could be set back 10-20 years on AIDS, TB, malaria, vaccinations, maternal and child deaths, etc.”</a:t>
            </a:r>
          </a:p>
          <a:p>
            <a:pPr marL="0" indent="0">
              <a:lnSpc>
                <a:spcPct val="120000"/>
              </a:lnSpc>
              <a:spcBef>
                <a:spcPts val="0"/>
              </a:spcBef>
              <a:spcAft>
                <a:spcPts val="1200"/>
              </a:spcAft>
              <a:buNone/>
            </a:pPr>
            <a:r>
              <a:rPr lang="en-US" sz="2200" dirty="0"/>
              <a:t>--Article: Pandemic is widening poverty gap between women and men, new UN findings show, 9/2/20</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3540037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8426" y="3987105"/>
            <a:ext cx="3606900" cy="105027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200" dirty="0"/>
              <a:t>"Women are strong. I am strong. I am recovering from war. I am building my business with my own hands. I will succeed. People call me 'Mama Resolve' since I named my daughter Resolve for this change in my life.” ~Mama Resolve</a:t>
            </a:r>
            <a:endParaRPr sz="1200" dirty="0"/>
          </a:p>
          <a:p>
            <a:pPr marL="0" lvl="0" indent="0" algn="ctr" rtl="0">
              <a:lnSpc>
                <a:spcPct val="100000"/>
              </a:lnSpc>
              <a:spcBef>
                <a:spcPts val="0"/>
              </a:spcBef>
              <a:spcAft>
                <a:spcPts val="0"/>
              </a:spcAft>
              <a:buClr>
                <a:schemeClr val="dk1"/>
              </a:buClr>
              <a:buSzPts val="1100"/>
              <a:buFont typeface="Arial"/>
              <a:buNone/>
            </a:pPr>
            <a:endParaRPr sz="1000" dirty="0">
              <a:solidFill>
                <a:schemeClr val="dk1"/>
              </a:solidFill>
              <a:highlight>
                <a:srgbClr val="FFFFFF"/>
              </a:highlight>
              <a:latin typeface="Open Sans"/>
              <a:ea typeface="Open Sans"/>
              <a:cs typeface="Open Sans"/>
              <a:sym typeface="Open Sans"/>
            </a:endParaRPr>
          </a:p>
          <a:p>
            <a:pPr marL="0" lvl="0" indent="0" algn="ctr" rtl="0">
              <a:lnSpc>
                <a:spcPct val="100000"/>
              </a:lnSpc>
              <a:spcBef>
                <a:spcPts val="900"/>
              </a:spcBef>
              <a:spcAft>
                <a:spcPts val="900"/>
              </a:spcAft>
              <a:buClr>
                <a:schemeClr val="dk1"/>
              </a:buClr>
              <a:buSzPts val="1100"/>
              <a:buFont typeface="Arial"/>
              <a:buNone/>
            </a:pPr>
            <a:r>
              <a:rPr lang="en" sz="1200" dirty="0">
                <a:highlight>
                  <a:srgbClr val="FFFFFF"/>
                </a:highlight>
              </a:rPr>
              <a:t> </a:t>
            </a:r>
            <a:endParaRPr sz="1200" dirty="0">
              <a:highlight>
                <a:srgbClr val="FFFFFF"/>
              </a:highlight>
              <a:latin typeface="Roboto"/>
              <a:ea typeface="Roboto"/>
              <a:cs typeface="Roboto"/>
              <a:sym typeface="Roboto"/>
            </a:endParaRPr>
          </a:p>
        </p:txBody>
      </p:sp>
      <p:pic>
        <p:nvPicPr>
          <p:cNvPr id="55" name="Google Shape;55;p13"/>
          <p:cNvPicPr preferRelativeResize="0"/>
          <p:nvPr/>
        </p:nvPicPr>
        <p:blipFill rotWithShape="1">
          <a:blip r:embed="rId3">
            <a:alphaModFix/>
          </a:blip>
          <a:srcRect l="5555" r="5555"/>
          <a:stretch/>
        </p:blipFill>
        <p:spPr>
          <a:xfrm>
            <a:off x="113202" y="1450055"/>
            <a:ext cx="3359100" cy="2519300"/>
          </a:xfrm>
          <a:prstGeom prst="rect">
            <a:avLst/>
          </a:prstGeom>
          <a:noFill/>
          <a:ln>
            <a:noFill/>
          </a:ln>
        </p:spPr>
      </p:pic>
      <p:sp>
        <p:nvSpPr>
          <p:cNvPr id="56" name="Google Shape;56;p13"/>
          <p:cNvSpPr txBox="1"/>
          <p:nvPr/>
        </p:nvSpPr>
        <p:spPr>
          <a:xfrm>
            <a:off x="67684" y="799763"/>
            <a:ext cx="3359100" cy="59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dirty="0">
                <a:solidFill>
                  <a:schemeClr val="dk1"/>
                </a:solidFill>
              </a:rPr>
              <a:t>Featured Grantee: Resolve Network</a:t>
            </a:r>
            <a:endParaRPr sz="1500" dirty="0">
              <a:solidFill>
                <a:schemeClr val="dk1"/>
              </a:solidFill>
            </a:endParaRPr>
          </a:p>
          <a:p>
            <a:pPr marL="0" lvl="0" indent="0" algn="ctr" rtl="0">
              <a:spcBef>
                <a:spcPts val="0"/>
              </a:spcBef>
              <a:spcAft>
                <a:spcPts val="0"/>
              </a:spcAft>
              <a:buClr>
                <a:schemeClr val="dk1"/>
              </a:buClr>
              <a:buSzPts val="1100"/>
              <a:buFont typeface="Arial"/>
              <a:buNone/>
            </a:pPr>
            <a:r>
              <a:rPr lang="en" sz="1500" dirty="0">
                <a:solidFill>
                  <a:schemeClr val="dk1"/>
                </a:solidFill>
              </a:rPr>
              <a:t>Democratic Republic of the Congo</a:t>
            </a:r>
            <a:endParaRPr sz="1500" dirty="0">
              <a:solidFill>
                <a:schemeClr val="dk1"/>
              </a:solidFill>
            </a:endParaRPr>
          </a:p>
        </p:txBody>
      </p:sp>
      <p:sp>
        <p:nvSpPr>
          <p:cNvPr id="57" name="Google Shape;57;p13"/>
          <p:cNvSpPr txBox="1"/>
          <p:nvPr/>
        </p:nvSpPr>
        <p:spPr>
          <a:xfrm>
            <a:off x="0" y="0"/>
            <a:ext cx="9144000" cy="38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t>Dining For Women November Grantees</a:t>
            </a:r>
            <a:endParaRPr sz="2000"/>
          </a:p>
        </p:txBody>
      </p:sp>
      <p:sp>
        <p:nvSpPr>
          <p:cNvPr id="58" name="Google Shape;58;p13"/>
          <p:cNvSpPr txBox="1"/>
          <p:nvPr/>
        </p:nvSpPr>
        <p:spPr>
          <a:xfrm>
            <a:off x="5671698" y="4089375"/>
            <a:ext cx="3359100" cy="81525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200" dirty="0"/>
              <a:t>If you recall from our August meeting, BST had put their project on hold, not just because of COVID, but because of renewed violence from the Taliban.</a:t>
            </a:r>
            <a:endParaRPr sz="1200" dirty="0"/>
          </a:p>
          <a:p>
            <a:pPr marL="0" lvl="0" indent="0" algn="ctr" rtl="0">
              <a:lnSpc>
                <a:spcPct val="100000"/>
              </a:lnSpc>
              <a:spcBef>
                <a:spcPts val="0"/>
              </a:spcBef>
              <a:spcAft>
                <a:spcPts val="0"/>
              </a:spcAft>
              <a:buClr>
                <a:schemeClr val="dk1"/>
              </a:buClr>
              <a:buSzPts val="1100"/>
              <a:buFont typeface="Arial"/>
              <a:buNone/>
            </a:pPr>
            <a:endParaRPr sz="1200" dirty="0">
              <a:solidFill>
                <a:schemeClr val="dk1"/>
              </a:solidFill>
              <a:highlight>
                <a:srgbClr val="FFFFFF"/>
              </a:highlight>
            </a:endParaRPr>
          </a:p>
          <a:p>
            <a:pPr marL="0" lvl="0" indent="0" algn="ctr" rtl="0">
              <a:lnSpc>
                <a:spcPct val="100000"/>
              </a:lnSpc>
              <a:spcBef>
                <a:spcPts val="900"/>
              </a:spcBef>
              <a:spcAft>
                <a:spcPts val="900"/>
              </a:spcAft>
              <a:buClr>
                <a:schemeClr val="dk1"/>
              </a:buClr>
              <a:buSzPts val="1100"/>
              <a:buFont typeface="Arial"/>
              <a:buNone/>
            </a:pPr>
            <a:r>
              <a:rPr lang="en" sz="1200" dirty="0">
                <a:highlight>
                  <a:srgbClr val="FFFFFF"/>
                </a:highlight>
              </a:rPr>
              <a:t> </a:t>
            </a:r>
            <a:endParaRPr sz="1200" dirty="0">
              <a:highlight>
                <a:srgbClr val="FFFFFF"/>
              </a:highlight>
              <a:latin typeface="Roboto"/>
              <a:ea typeface="Roboto"/>
              <a:cs typeface="Roboto"/>
              <a:sym typeface="Roboto"/>
            </a:endParaRPr>
          </a:p>
        </p:txBody>
      </p:sp>
      <p:pic>
        <p:nvPicPr>
          <p:cNvPr id="59" name="Google Shape;59;p13"/>
          <p:cNvPicPr preferRelativeResize="0"/>
          <p:nvPr/>
        </p:nvPicPr>
        <p:blipFill rotWithShape="1">
          <a:blip r:embed="rId4">
            <a:alphaModFix/>
          </a:blip>
          <a:srcRect l="15248" r="15248"/>
          <a:stretch/>
        </p:blipFill>
        <p:spPr>
          <a:xfrm>
            <a:off x="5671698" y="1570075"/>
            <a:ext cx="3359100" cy="2519300"/>
          </a:xfrm>
          <a:prstGeom prst="rect">
            <a:avLst/>
          </a:prstGeom>
          <a:noFill/>
          <a:ln>
            <a:noFill/>
          </a:ln>
        </p:spPr>
      </p:pic>
      <p:sp>
        <p:nvSpPr>
          <p:cNvPr id="60" name="Google Shape;60;p13"/>
          <p:cNvSpPr txBox="1"/>
          <p:nvPr/>
        </p:nvSpPr>
        <p:spPr>
          <a:xfrm>
            <a:off x="5671698" y="979375"/>
            <a:ext cx="3359100" cy="59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chemeClr val="dk1"/>
                </a:solidFill>
              </a:rPr>
              <a:t>Sustained Grantee: </a:t>
            </a:r>
            <a:r>
              <a:rPr lang="en" sz="1600" dirty="0">
                <a:solidFill>
                  <a:schemeClr val="dk1"/>
                </a:solidFill>
                <a:highlight>
                  <a:srgbClr val="FFFFFF"/>
                </a:highlight>
              </a:rPr>
              <a:t>Afghanistan</a:t>
            </a:r>
            <a:endParaRPr sz="1600" dirty="0">
              <a:solidFill>
                <a:schemeClr val="dk1"/>
              </a:solidFill>
            </a:endParaRPr>
          </a:p>
          <a:p>
            <a:pPr marL="0" lvl="0" indent="0" algn="ctr" rtl="0">
              <a:spcBef>
                <a:spcPts val="0"/>
              </a:spcBef>
              <a:spcAft>
                <a:spcPts val="0"/>
              </a:spcAft>
              <a:buNone/>
            </a:pPr>
            <a:r>
              <a:rPr lang="en" sz="1600" dirty="0">
                <a:solidFill>
                  <a:schemeClr val="dk1"/>
                </a:solidFill>
              </a:rPr>
              <a:t>Bond Street Theatre</a:t>
            </a:r>
            <a:endParaRPr sz="1600" dirty="0">
              <a:solidFill>
                <a:schemeClr val="dk1"/>
              </a:solidFill>
            </a:endParaRPr>
          </a:p>
        </p:txBody>
      </p:sp>
      <p:sp>
        <p:nvSpPr>
          <p:cNvPr id="61" name="Google Shape;61;p13"/>
          <p:cNvSpPr txBox="1"/>
          <p:nvPr/>
        </p:nvSpPr>
        <p:spPr>
          <a:xfrm>
            <a:off x="3712950" y="540375"/>
            <a:ext cx="1718100" cy="4497000"/>
          </a:xfrm>
          <a:prstGeom prst="rect">
            <a:avLst/>
          </a:prstGeom>
          <a:noFill/>
          <a:ln w="19050"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62626"/>
                </a:solidFill>
                <a:highlight>
                  <a:srgbClr val="FEFEFE"/>
                </a:highlight>
                <a:latin typeface="Calibri"/>
                <a:ea typeface="Calibri"/>
                <a:cs typeface="Calibri"/>
                <a:sym typeface="Calibri"/>
              </a:rPr>
              <a:t>2013 remark by Defense Secretary James Mattis while commander of US Central Command: </a:t>
            </a:r>
            <a:r>
              <a:rPr lang="en" sz="1200" b="1">
                <a:solidFill>
                  <a:srgbClr val="262626"/>
                </a:solidFill>
                <a:highlight>
                  <a:srgbClr val="FEFEFE"/>
                </a:highlight>
                <a:latin typeface="Calibri"/>
                <a:ea typeface="Calibri"/>
                <a:cs typeface="Calibri"/>
                <a:sym typeface="Calibri"/>
              </a:rPr>
              <a:t>"If you don't fully fund the State Department, then I need to buy more ammunition."</a:t>
            </a:r>
            <a:endParaRPr sz="1200" b="1">
              <a:solidFill>
                <a:srgbClr val="262626"/>
              </a:solidFill>
              <a:highlight>
                <a:srgbClr val="FEFEFE"/>
              </a:highlight>
              <a:latin typeface="Calibri"/>
              <a:ea typeface="Calibri"/>
              <a:cs typeface="Calibri"/>
              <a:sym typeface="Calibri"/>
            </a:endParaRPr>
          </a:p>
          <a:p>
            <a:pPr marL="0" lvl="0" indent="0" algn="l" rtl="0">
              <a:spcBef>
                <a:spcPts val="0"/>
              </a:spcBef>
              <a:spcAft>
                <a:spcPts val="0"/>
              </a:spcAft>
              <a:buNone/>
            </a:pPr>
            <a:endParaRPr sz="1200">
              <a:solidFill>
                <a:srgbClr val="262626"/>
              </a:solidFill>
              <a:highlight>
                <a:srgbClr val="FEFEFE"/>
              </a:highlight>
              <a:latin typeface="Calibri"/>
              <a:ea typeface="Calibri"/>
              <a:cs typeface="Calibri"/>
              <a:sym typeface="Calibri"/>
            </a:endParaRPr>
          </a:p>
          <a:p>
            <a:pPr marL="0" lvl="0" indent="0" algn="l" rtl="0">
              <a:spcBef>
                <a:spcPts val="0"/>
              </a:spcBef>
              <a:spcAft>
                <a:spcPts val="0"/>
              </a:spcAft>
              <a:buNone/>
            </a:pPr>
            <a:r>
              <a:rPr lang="en" sz="1200">
                <a:solidFill>
                  <a:srgbClr val="262626"/>
                </a:solidFill>
                <a:highlight>
                  <a:srgbClr val="FEFEFE"/>
                </a:highlight>
                <a:latin typeface="Calibri"/>
                <a:ea typeface="Calibri"/>
                <a:cs typeface="Calibri"/>
                <a:sym typeface="Calibri"/>
              </a:rPr>
              <a:t>In 2017, 120 retired generals and admirals signed a letter stating:</a:t>
            </a:r>
            <a:endParaRPr sz="1200">
              <a:solidFill>
                <a:srgbClr val="262626"/>
              </a:solidFill>
              <a:highlight>
                <a:srgbClr val="FEFEFE"/>
              </a:highlight>
              <a:latin typeface="Calibri"/>
              <a:ea typeface="Calibri"/>
              <a:cs typeface="Calibri"/>
              <a:sym typeface="Calibri"/>
            </a:endParaRPr>
          </a:p>
          <a:p>
            <a:pPr marL="0" lvl="0" indent="0" algn="l" rtl="0">
              <a:spcBef>
                <a:spcPts val="0"/>
              </a:spcBef>
              <a:spcAft>
                <a:spcPts val="0"/>
              </a:spcAft>
              <a:buNone/>
            </a:pPr>
            <a:r>
              <a:rPr lang="en" sz="1200" b="1">
                <a:solidFill>
                  <a:srgbClr val="262626"/>
                </a:solidFill>
                <a:highlight>
                  <a:srgbClr val="FEFEFE"/>
                </a:highlight>
                <a:latin typeface="Calibri"/>
                <a:ea typeface="Calibri"/>
                <a:cs typeface="Calibri"/>
                <a:sym typeface="Calibri"/>
              </a:rPr>
              <a:t>"The State Department, USAID, Millennium Challenge Corporation, Peace Corps and other development agencies are critical to preventing conflict and reducing the need to put our men and women in uniform in harm's way," </a:t>
            </a:r>
            <a:endParaRPr sz="1200" b="1">
              <a:solidFill>
                <a:srgbClr val="262626"/>
              </a:solidFill>
              <a:highlight>
                <a:srgbClr val="FEFEFE"/>
              </a:highlight>
              <a:latin typeface="Calibri"/>
              <a:ea typeface="Calibri"/>
              <a:cs typeface="Calibri"/>
              <a:sym typeface="Calibri"/>
            </a:endParaRPr>
          </a:p>
          <a:p>
            <a:pPr marL="0" lvl="0" indent="0" algn="l" rtl="0">
              <a:spcBef>
                <a:spcPts val="0"/>
              </a:spcBef>
              <a:spcAft>
                <a:spcPts val="0"/>
              </a:spcAft>
              <a:buNone/>
            </a:pPr>
            <a:endParaRPr sz="400" b="1">
              <a:solidFill>
                <a:srgbClr val="262626"/>
              </a:solidFill>
              <a:highlight>
                <a:srgbClr val="FEFEFE"/>
              </a:highlight>
              <a:latin typeface="Calibri"/>
              <a:ea typeface="Calibri"/>
              <a:cs typeface="Calibri"/>
              <a:sym typeface="Calibri"/>
            </a:endParaRPr>
          </a:p>
          <a:p>
            <a:pPr marL="0" lvl="0" indent="0" algn="l" rtl="0">
              <a:spcBef>
                <a:spcPts val="0"/>
              </a:spcBef>
              <a:spcAft>
                <a:spcPts val="0"/>
              </a:spcAft>
              <a:buNone/>
            </a:pPr>
            <a:r>
              <a:rPr lang="en" sz="400" b="1">
                <a:solidFill>
                  <a:srgbClr val="262626"/>
                </a:solidFill>
                <a:highlight>
                  <a:srgbClr val="FEFEFE"/>
                </a:highlight>
                <a:latin typeface="Calibri"/>
                <a:ea typeface="Calibri"/>
                <a:cs typeface="Calibri"/>
                <a:sym typeface="Calibri"/>
              </a:rPr>
              <a:t>https://www.cnn.com/2017/02/27/politics/generals-letter-state-department-budget-cuts/index.html</a:t>
            </a:r>
            <a:endParaRPr sz="400" b="1">
              <a:solidFill>
                <a:srgbClr val="262626"/>
              </a:solidFill>
              <a:highlight>
                <a:srgbClr val="FEFEFE"/>
              </a:highlight>
              <a:latin typeface="Calibri"/>
              <a:ea typeface="Calibri"/>
              <a:cs typeface="Calibri"/>
              <a:sym typeface="Calibri"/>
            </a:endParaRPr>
          </a:p>
        </p:txBody>
      </p:sp>
      <p:pic>
        <p:nvPicPr>
          <p:cNvPr id="10" name="Content Placeholder 4">
            <a:extLst>
              <a:ext uri="{FF2B5EF4-FFF2-40B4-BE49-F238E27FC236}">
                <a16:creationId xmlns:a16="http://schemas.microsoft.com/office/drawing/2014/main" id="{94B64F35-E363-9344-BCF0-FB3A9829E4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4320" y="-11250"/>
            <a:ext cx="1131570" cy="906176"/>
          </a:xfrm>
          <a:prstGeom prst="rect">
            <a:avLst/>
          </a:prstGeom>
        </p:spPr>
      </p:pic>
    </p:spTree>
    <p:extLst>
      <p:ext uri="{BB962C8B-B14F-4D97-AF65-F5344CB8AC3E}">
        <p14:creationId xmlns:p14="http://schemas.microsoft.com/office/powerpoint/2010/main" val="146798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p:nvPr/>
        </p:nvSpPr>
        <p:spPr>
          <a:xfrm>
            <a:off x="323557" y="2936873"/>
            <a:ext cx="8581292" cy="195868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dirty="0">
                <a:solidFill>
                  <a:schemeClr val="dk1"/>
                </a:solidFill>
                <a:highlight>
                  <a:schemeClr val="lt1"/>
                </a:highlight>
                <a:latin typeface="Roboto"/>
                <a:ea typeface="Roboto"/>
                <a:cs typeface="Roboto"/>
                <a:sym typeface="Roboto"/>
              </a:rPr>
              <a:t>Project Concern International </a:t>
            </a:r>
            <a:endParaRPr sz="1600" b="1" dirty="0">
              <a:solidFill>
                <a:schemeClr val="dk1"/>
              </a:solidFill>
              <a:highlight>
                <a:schemeClr val="lt1"/>
              </a:highlight>
              <a:latin typeface="Roboto"/>
              <a:ea typeface="Roboto"/>
              <a:cs typeface="Roboto"/>
              <a:sym typeface="Roboto"/>
            </a:endParaRPr>
          </a:p>
          <a:p>
            <a:pPr marL="0" lvl="0" indent="0" algn="l" rtl="0">
              <a:lnSpc>
                <a:spcPct val="115000"/>
              </a:lnSpc>
              <a:spcBef>
                <a:spcPts val="900"/>
              </a:spcBef>
              <a:spcAft>
                <a:spcPts val="0"/>
              </a:spcAft>
              <a:buNone/>
            </a:pPr>
            <a:r>
              <a:rPr lang="en" sz="1600" dirty="0">
                <a:solidFill>
                  <a:schemeClr val="dk1"/>
                </a:solidFill>
                <a:highlight>
                  <a:schemeClr val="lt1"/>
                </a:highlight>
                <a:latin typeface="Roboto"/>
                <a:ea typeface="Roboto"/>
                <a:cs typeface="Roboto"/>
                <a:sym typeface="Roboto"/>
              </a:rPr>
              <a:t>In July, we heard from Mabel and Salvador with PCI about the current situation in Guatemala. </a:t>
            </a:r>
            <a:endParaRPr sz="1600" dirty="0">
              <a:solidFill>
                <a:schemeClr val="dk1"/>
              </a:solidFill>
              <a:highlight>
                <a:schemeClr val="lt1"/>
              </a:highlight>
              <a:latin typeface="Roboto"/>
              <a:ea typeface="Roboto"/>
              <a:cs typeface="Roboto"/>
              <a:sym typeface="Roboto"/>
            </a:endParaRPr>
          </a:p>
          <a:p>
            <a:pPr marL="0" lvl="0" indent="0" algn="l" rtl="0">
              <a:lnSpc>
                <a:spcPct val="115000"/>
              </a:lnSpc>
              <a:spcBef>
                <a:spcPts val="900"/>
              </a:spcBef>
              <a:spcAft>
                <a:spcPts val="0"/>
              </a:spcAft>
              <a:buNone/>
            </a:pPr>
            <a:r>
              <a:rPr lang="en" sz="1600" dirty="0">
                <a:solidFill>
                  <a:schemeClr val="dk1"/>
                </a:solidFill>
                <a:highlight>
                  <a:schemeClr val="lt1"/>
                </a:highlight>
                <a:latin typeface="Roboto"/>
                <a:ea typeface="Roboto"/>
                <a:cs typeface="Roboto"/>
                <a:sym typeface="Roboto"/>
              </a:rPr>
              <a:t>Emergency Food Security Program called </a:t>
            </a:r>
            <a:r>
              <a:rPr lang="en" sz="1600" dirty="0" err="1">
                <a:solidFill>
                  <a:schemeClr val="dk1"/>
                </a:solidFill>
                <a:highlight>
                  <a:schemeClr val="lt1"/>
                </a:highlight>
                <a:latin typeface="Roboto"/>
                <a:ea typeface="Roboto"/>
                <a:cs typeface="Roboto"/>
                <a:sym typeface="Roboto"/>
              </a:rPr>
              <a:t>Animo</a:t>
            </a:r>
            <a:r>
              <a:rPr lang="en" sz="1600" dirty="0">
                <a:solidFill>
                  <a:schemeClr val="dk1"/>
                </a:solidFill>
                <a:highlight>
                  <a:schemeClr val="lt1"/>
                </a:highlight>
                <a:latin typeface="Roboto"/>
                <a:ea typeface="Roboto"/>
                <a:cs typeface="Roboto"/>
                <a:sym typeface="Roboto"/>
              </a:rPr>
              <a:t> (which means security in Spanish) has been refunded. </a:t>
            </a:r>
            <a:endParaRPr sz="1600" dirty="0">
              <a:solidFill>
                <a:schemeClr val="dk1"/>
              </a:solidFill>
              <a:highlight>
                <a:schemeClr val="lt1"/>
              </a:highlight>
              <a:latin typeface="Roboto"/>
              <a:ea typeface="Roboto"/>
              <a:cs typeface="Roboto"/>
              <a:sym typeface="Roboto"/>
            </a:endParaRPr>
          </a:p>
          <a:p>
            <a:pPr marL="0" lvl="0" indent="0" algn="l" rtl="0">
              <a:lnSpc>
                <a:spcPct val="115000"/>
              </a:lnSpc>
              <a:spcBef>
                <a:spcPts val="900"/>
              </a:spcBef>
              <a:spcAft>
                <a:spcPts val="0"/>
              </a:spcAft>
              <a:buNone/>
            </a:pPr>
            <a:r>
              <a:rPr lang="en" sz="1600" dirty="0">
                <a:solidFill>
                  <a:schemeClr val="dk1"/>
                </a:solidFill>
                <a:highlight>
                  <a:schemeClr val="lt1"/>
                </a:highlight>
                <a:latin typeface="Roboto"/>
                <a:ea typeface="Roboto"/>
                <a:cs typeface="Roboto"/>
                <a:sym typeface="Roboto"/>
              </a:rPr>
              <a:t>This is thanks to previous work pushing Congress and the Administration to fully fund foreign aid! </a:t>
            </a:r>
            <a:endParaRPr sz="1600" dirty="0">
              <a:solidFill>
                <a:schemeClr val="dk1"/>
              </a:solidFill>
              <a:highlight>
                <a:schemeClr val="lt1"/>
              </a:highlight>
              <a:latin typeface="Roboto"/>
              <a:ea typeface="Roboto"/>
              <a:cs typeface="Roboto"/>
              <a:sym typeface="Roboto"/>
            </a:endParaRPr>
          </a:p>
          <a:p>
            <a:pPr marL="0" lvl="0" indent="0" algn="l" rtl="0">
              <a:lnSpc>
                <a:spcPct val="115000"/>
              </a:lnSpc>
              <a:spcBef>
                <a:spcPts val="900"/>
              </a:spcBef>
              <a:spcAft>
                <a:spcPts val="900"/>
              </a:spcAft>
              <a:buNone/>
            </a:pPr>
            <a:endParaRPr sz="1200" dirty="0">
              <a:solidFill>
                <a:schemeClr val="dk1"/>
              </a:solidFill>
              <a:highlight>
                <a:schemeClr val="lt1"/>
              </a:highlight>
              <a:latin typeface="Roboto"/>
              <a:ea typeface="Roboto"/>
              <a:cs typeface="Roboto"/>
              <a:sym typeface="Roboto"/>
            </a:endParaRPr>
          </a:p>
        </p:txBody>
      </p:sp>
      <p:sp>
        <p:nvSpPr>
          <p:cNvPr id="67" name="Google Shape;67;p14"/>
          <p:cNvSpPr txBox="1"/>
          <p:nvPr/>
        </p:nvSpPr>
        <p:spPr>
          <a:xfrm>
            <a:off x="718200" y="351200"/>
            <a:ext cx="7707600" cy="62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t>Update on USAID funding in Guatemala</a:t>
            </a:r>
            <a:endParaRPr sz="2400"/>
          </a:p>
        </p:txBody>
      </p:sp>
      <p:pic>
        <p:nvPicPr>
          <p:cNvPr id="68" name="Google Shape;68;p14"/>
          <p:cNvPicPr preferRelativeResize="0"/>
          <p:nvPr/>
        </p:nvPicPr>
        <p:blipFill>
          <a:blip r:embed="rId3">
            <a:alphaModFix/>
          </a:blip>
          <a:stretch>
            <a:fillRect/>
          </a:stretch>
        </p:blipFill>
        <p:spPr>
          <a:xfrm>
            <a:off x="0" y="973412"/>
            <a:ext cx="9144001" cy="1766726"/>
          </a:xfrm>
          <a:prstGeom prst="rect">
            <a:avLst/>
          </a:prstGeom>
          <a:noFill/>
          <a:ln>
            <a:noFill/>
          </a:ln>
        </p:spPr>
      </p:pic>
      <p:pic>
        <p:nvPicPr>
          <p:cNvPr id="5" name="Content Placeholder 4">
            <a:extLst>
              <a:ext uri="{FF2B5EF4-FFF2-40B4-BE49-F238E27FC236}">
                <a16:creationId xmlns:a16="http://schemas.microsoft.com/office/drawing/2014/main" id="{AF6DFF84-4574-8143-B714-74BADBACF1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83048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6"/>
            <a:ext cx="5894758" cy="1050773"/>
          </a:xfrm>
        </p:spPr>
        <p:txBody>
          <a:bodyPr>
            <a:normAutofit/>
          </a:bodyPr>
          <a:lstStyle/>
          <a:p>
            <a:r>
              <a:rPr lang="en-US" dirty="0"/>
              <a:t>Where Are Things Now?</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57200" y="1383030"/>
            <a:ext cx="8229600" cy="3553944"/>
          </a:xfrm>
        </p:spPr>
        <p:txBody>
          <a:bodyPr>
            <a:normAutofit fontScale="85000" lnSpcReduction="10000"/>
          </a:bodyPr>
          <a:lstStyle/>
          <a:p>
            <a:r>
              <a:rPr lang="en-US" dirty="0"/>
              <a:t>Government is funded through Dec. 11, so needs to pass bills to keep government funded beyond that</a:t>
            </a:r>
          </a:p>
          <a:p>
            <a:r>
              <a:rPr lang="en-US" dirty="0"/>
              <a:t>Little happening between House, Senate, Administration on COVID-19 supplemental bill</a:t>
            </a:r>
          </a:p>
          <a:p>
            <a:r>
              <a:rPr lang="en-US" dirty="0"/>
              <a:t>Senate FY21 SFOPS bill looks okay for normal year, but no supplemental funding</a:t>
            </a:r>
          </a:p>
          <a:p>
            <a:r>
              <a:rPr lang="en-US" dirty="0"/>
              <a:t>House HEROES Act 2.0 includes $10 billion for development assistance as does FY21 SFOPS bill</a:t>
            </a:r>
          </a:p>
          <a:p>
            <a:endParaRPr lang="en-US" dirty="0"/>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1298102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Taking Action</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40268" y="1250066"/>
            <a:ext cx="8424332" cy="3652134"/>
          </a:xfrm>
        </p:spPr>
        <p:txBody>
          <a:bodyPr>
            <a:normAutofit fontScale="92500"/>
          </a:bodyPr>
          <a:lstStyle/>
          <a:p>
            <a:pPr marL="514350" indent="-514350">
              <a:spcBef>
                <a:spcPts val="0"/>
              </a:spcBef>
              <a:spcAft>
                <a:spcPts val="600"/>
              </a:spcAft>
              <a:buFont typeface="+mj-lt"/>
              <a:buAutoNum type="arabicPeriod"/>
            </a:pPr>
            <a:r>
              <a:rPr lang="en-US" dirty="0"/>
              <a:t>Leverage our media and contact your members of Congress, calling on them to speak to leadership about passing a COVID relief bill that includes a global response </a:t>
            </a:r>
            <a:r>
              <a:rPr lang="en-US" u="sng" dirty="0"/>
              <a:t>now</a:t>
            </a:r>
            <a:r>
              <a:rPr lang="en-US" dirty="0"/>
              <a:t>. </a:t>
            </a:r>
          </a:p>
          <a:p>
            <a:pPr marL="514350" indent="-514350">
              <a:spcBef>
                <a:spcPts val="0"/>
              </a:spcBef>
              <a:spcAft>
                <a:spcPts val="600"/>
              </a:spcAft>
              <a:buFont typeface="+mj-lt"/>
              <a:buAutoNum type="arabicPeriod"/>
            </a:pPr>
            <a:r>
              <a:rPr lang="en-US" dirty="0"/>
              <a:t>Senators are key. If we can get 5-6 Republican senators to speak to McConnell, it could make a difference. But all senators need to hear from us.</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97484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5894758" cy="1091050"/>
          </a:xfrm>
        </p:spPr>
        <p:txBody>
          <a:bodyPr>
            <a:normAutofit fontScale="90000"/>
          </a:bodyPr>
          <a:lstStyle/>
          <a:p>
            <a:r>
              <a:rPr lang="en-US" dirty="0"/>
              <a:t>Welcome New Advocates</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600075" y="1704975"/>
            <a:ext cx="8096249" cy="3116071"/>
          </a:xfrm>
        </p:spPr>
        <p:txBody>
          <a:bodyPr>
            <a:normAutofit fontScale="92500" lnSpcReduction="10000"/>
          </a:bodyPr>
          <a:lstStyle/>
          <a:p>
            <a:r>
              <a:rPr lang="en-US" dirty="0"/>
              <a:t>Partnership between DFW and RESULTS</a:t>
            </a:r>
          </a:p>
          <a:p>
            <a:r>
              <a:rPr lang="en-US" dirty="0"/>
              <a:t>Welcome those who are new to the chapter</a:t>
            </a:r>
          </a:p>
          <a:p>
            <a:r>
              <a:rPr lang="en-US" dirty="0"/>
              <a:t>No advocacy experience required, but it does require us venturing </a:t>
            </a:r>
            <a:r>
              <a:rPr lang="en-US" b="1" dirty="0"/>
              <a:t>outside our comfort zone </a:t>
            </a:r>
            <a:r>
              <a:rPr lang="en-US" dirty="0"/>
              <a:t>to make a difference.</a:t>
            </a:r>
            <a:endParaRPr lang="en-US" sz="1500" dirty="0"/>
          </a:p>
          <a:p>
            <a:pPr marL="0" indent="0">
              <a:buNone/>
            </a:pPr>
            <a:endParaRPr lang="en-US" sz="1400" dirty="0"/>
          </a:p>
          <a:p>
            <a:pPr marL="0" indent="0" algn="ctr">
              <a:buNone/>
            </a:pPr>
            <a:r>
              <a:rPr lang="en-US" b="1" dirty="0"/>
              <a:t>Let’s do this together!</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3926572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Taking Action</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40268" y="1250066"/>
            <a:ext cx="8424332" cy="3652134"/>
          </a:xfrm>
        </p:spPr>
        <p:txBody>
          <a:bodyPr>
            <a:normAutofit/>
          </a:bodyPr>
          <a:lstStyle/>
          <a:p>
            <a:pPr marL="514350" indent="-514350">
              <a:spcBef>
                <a:spcPts val="0"/>
              </a:spcBef>
              <a:spcAft>
                <a:spcPts val="600"/>
              </a:spcAft>
              <a:buFont typeface="+mj-lt"/>
              <a:buAutoNum type="arabicPeriod"/>
            </a:pPr>
            <a:r>
              <a:rPr lang="en-US" dirty="0"/>
              <a:t>Review how to find our members of Congress and staff names.</a:t>
            </a:r>
          </a:p>
          <a:p>
            <a:pPr marL="514350" indent="-514350">
              <a:spcBef>
                <a:spcPts val="0"/>
              </a:spcBef>
              <a:spcAft>
                <a:spcPts val="600"/>
              </a:spcAft>
              <a:buFont typeface="+mj-lt"/>
              <a:buAutoNum type="arabicPeriod"/>
            </a:pPr>
            <a:r>
              <a:rPr lang="en-US" dirty="0"/>
              <a:t>Review how to form email </a:t>
            </a:r>
            <a:r>
              <a:rPr lang="en-US" dirty="0" err="1"/>
              <a:t>addreses</a:t>
            </a:r>
            <a:r>
              <a:rPr lang="en-US" dirty="0"/>
              <a:t>:</a:t>
            </a:r>
          </a:p>
          <a:p>
            <a:pPr marL="914400" lvl="1" indent="-514350">
              <a:spcBef>
                <a:spcPts val="0"/>
              </a:spcBef>
              <a:spcAft>
                <a:spcPts val="600"/>
              </a:spcAft>
            </a:pPr>
            <a:r>
              <a:rPr lang="en-US" sz="2600" dirty="0"/>
              <a:t>House: </a:t>
            </a:r>
            <a:r>
              <a:rPr lang="en-US" sz="2600" dirty="0" err="1"/>
              <a:t>firstname.lastname@mail.house.gov</a:t>
            </a:r>
            <a:endParaRPr lang="en-US" sz="2600" dirty="0"/>
          </a:p>
          <a:p>
            <a:pPr marL="914400" lvl="1" indent="-514350">
              <a:spcBef>
                <a:spcPts val="0"/>
              </a:spcBef>
              <a:spcAft>
                <a:spcPts val="600"/>
              </a:spcAft>
            </a:pPr>
            <a:r>
              <a:rPr lang="en-US" sz="2600" dirty="0"/>
              <a:t>Senate: </a:t>
            </a:r>
            <a:r>
              <a:rPr lang="en-US" sz="2600" dirty="0" err="1"/>
              <a:t>firstname_lastname@SenatorLastName.senate.gov</a:t>
            </a:r>
            <a:endParaRPr lang="en-US" sz="2600" dirty="0"/>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2893245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22" y="345736"/>
            <a:ext cx="6918678" cy="571500"/>
          </a:xfrm>
        </p:spPr>
        <p:txBody>
          <a:bodyPr>
            <a:normAutofit/>
          </a:bodyPr>
          <a:lstStyle/>
          <a:p>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Direct Advocacy</a:t>
            </a:r>
          </a:p>
        </p:txBody>
      </p:sp>
      <p:sp>
        <p:nvSpPr>
          <p:cNvPr id="3" name="Content Placeholder 2"/>
          <p:cNvSpPr>
            <a:spLocks noGrp="1"/>
          </p:cNvSpPr>
          <p:nvPr>
            <p:ph idx="1"/>
          </p:nvPr>
        </p:nvSpPr>
        <p:spPr>
          <a:xfrm>
            <a:off x="428172" y="1835881"/>
            <a:ext cx="8082844" cy="1364520"/>
          </a:xfrm>
        </p:spPr>
        <p:txBody>
          <a:bodyPr>
            <a:normAutofit/>
          </a:bodyPr>
          <a:lstStyle/>
          <a:p>
            <a:pPr marL="0" indent="0" algn="ctr" fontAlgn="base">
              <a:lnSpc>
                <a:spcPct val="114000"/>
              </a:lnSpc>
              <a:spcBef>
                <a:spcPts val="0"/>
              </a:spcBef>
              <a:spcAft>
                <a:spcPts val="600"/>
              </a:spcAft>
              <a:buNone/>
            </a:pPr>
            <a:r>
              <a:rPr lang="en-US" sz="6500" dirty="0">
                <a:latin typeface="Open Sans" panose="020B0606030504020204" pitchFamily="34" charset="0"/>
                <a:ea typeface="Open Sans" panose="020B0606030504020204" pitchFamily="34" charset="0"/>
                <a:cs typeface="Open Sans" panose="020B0606030504020204" pitchFamily="34" charset="0"/>
              </a:rPr>
              <a:t>Questions?</a:t>
            </a:r>
          </a:p>
          <a:p>
            <a:endParaRPr lang="en-US" sz="2000" dirty="0"/>
          </a:p>
          <a:p>
            <a:pPr lvl="1"/>
            <a:endParaRPr lang="en-US" sz="1500" dirty="0"/>
          </a:p>
          <a:p>
            <a:pPr lvl="1"/>
            <a:endParaRPr lang="en-US" sz="1500" dirty="0"/>
          </a:p>
          <a:p>
            <a:pPr lvl="1"/>
            <a:endParaRPr lang="en-US" sz="1500" dirty="0"/>
          </a:p>
        </p:txBody>
      </p:sp>
      <p:sp>
        <p:nvSpPr>
          <p:cNvPr id="7" name="Rectangle 5">
            <a:extLst>
              <a:ext uri="{FF2B5EF4-FFF2-40B4-BE49-F238E27FC236}">
                <a16:creationId xmlns:a16="http://schemas.microsoft.com/office/drawing/2014/main" id="{7A2F6F2B-C4B1-417E-AD54-00A995019849}"/>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21</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49163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DAD5D3C2-8209-4371-97C3-C5B8DE8633DC}"/>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22</a:t>
            </a:fld>
            <a:endParaRPr lang="en-US" dirty="0">
              <a:solidFill>
                <a:schemeClr val="tx1"/>
              </a:solidFill>
            </a:endParaRPr>
          </a:p>
        </p:txBody>
      </p:sp>
      <p:pic>
        <p:nvPicPr>
          <p:cNvPr id="7" name="Picture 6" descr="A picture containing logo&#10;&#10;Description automatically generated">
            <a:extLst>
              <a:ext uri="{FF2B5EF4-FFF2-40B4-BE49-F238E27FC236}">
                <a16:creationId xmlns:a16="http://schemas.microsoft.com/office/drawing/2014/main" id="{8A83B641-52CE-9C4D-8D34-E8E8517A6CD2}"/>
              </a:ext>
            </a:extLst>
          </p:cNvPr>
          <p:cNvPicPr>
            <a:picLocks noChangeAspect="1"/>
          </p:cNvPicPr>
          <p:nvPr/>
        </p:nvPicPr>
        <p:blipFill>
          <a:blip r:embed="rId2"/>
          <a:stretch>
            <a:fillRect/>
          </a:stretch>
        </p:blipFill>
        <p:spPr>
          <a:xfrm>
            <a:off x="1750531" y="766331"/>
            <a:ext cx="5642938" cy="3484849"/>
          </a:xfrm>
          <a:prstGeom prst="rect">
            <a:avLst/>
          </a:prstGeom>
        </p:spPr>
      </p:pic>
    </p:spTree>
    <p:extLst>
      <p:ext uri="{BB962C8B-B14F-4D97-AF65-F5344CB8AC3E}">
        <p14:creationId xmlns:p14="http://schemas.microsoft.com/office/powerpoint/2010/main" val="2854456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C50A-2D82-4605-906D-53290314EC4B}"/>
              </a:ext>
            </a:extLst>
          </p:cNvPr>
          <p:cNvSpPr>
            <a:spLocks noGrp="1"/>
          </p:cNvSpPr>
          <p:nvPr>
            <p:ph type="title"/>
          </p:nvPr>
        </p:nvSpPr>
        <p:spPr>
          <a:xfrm>
            <a:off x="659674" y="414307"/>
            <a:ext cx="5264331" cy="857250"/>
          </a:xfrm>
        </p:spPr>
        <p:txBody>
          <a:bodyPr>
            <a:normAutofit fontScale="90000"/>
          </a:bodyPr>
          <a:lstStyle/>
          <a:p>
            <a:r>
              <a:rPr lang="en-US" sz="3600" b="1" dirty="0">
                <a:latin typeface="Open Sans"/>
                <a:cs typeface="Calibri"/>
              </a:rPr>
              <a:t>Looking Ahead:</a:t>
            </a:r>
            <a:br>
              <a:rPr lang="en-US" sz="3600" b="1" dirty="0">
                <a:latin typeface="Open Sans"/>
                <a:cs typeface="Calibri"/>
              </a:rPr>
            </a:br>
            <a:r>
              <a:rPr lang="en-US" sz="3600" b="1" dirty="0">
                <a:latin typeface="Open Sans"/>
                <a:cs typeface="Calibri"/>
              </a:rPr>
              <a:t>First 100 Days Goals</a:t>
            </a:r>
            <a:endParaRPr lang="en-US" sz="3600" b="1" dirty="0">
              <a:latin typeface="Open Sans"/>
            </a:endParaRPr>
          </a:p>
        </p:txBody>
      </p:sp>
      <p:sp>
        <p:nvSpPr>
          <p:cNvPr id="11" name="TextBox 10">
            <a:extLst>
              <a:ext uri="{FF2B5EF4-FFF2-40B4-BE49-F238E27FC236}">
                <a16:creationId xmlns:a16="http://schemas.microsoft.com/office/drawing/2014/main" id="{A10BAB15-846B-4AF2-AEE9-105B6C65B59F}"/>
              </a:ext>
            </a:extLst>
          </p:cNvPr>
          <p:cNvSpPr txBox="1"/>
          <p:nvPr/>
        </p:nvSpPr>
        <p:spPr>
          <a:xfrm>
            <a:off x="452505" y="1828265"/>
            <a:ext cx="817501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a:spcAft>
                <a:spcPts val="1200"/>
              </a:spcAft>
              <a:buFont typeface="+mj-lt"/>
              <a:buAutoNum type="arabicPeriod"/>
            </a:pPr>
            <a:r>
              <a:rPr lang="en-US" sz="2800" dirty="0">
                <a:latin typeface="Open Sans"/>
              </a:rPr>
              <a:t>Meet with all 100 Senate offices by May 1</a:t>
            </a:r>
          </a:p>
          <a:p>
            <a:pPr marL="342900" lvl="0" indent="-342900">
              <a:spcAft>
                <a:spcPts val="1200"/>
              </a:spcAft>
              <a:buFont typeface="+mj-lt"/>
              <a:buAutoNum type="arabicPeriod"/>
            </a:pPr>
            <a:r>
              <a:rPr lang="en-US" sz="2800" dirty="0">
                <a:latin typeface="Open Sans"/>
              </a:rPr>
              <a:t>Meet with 3/4 of the House offices by May 1</a:t>
            </a:r>
          </a:p>
        </p:txBody>
      </p:sp>
      <p:sp>
        <p:nvSpPr>
          <p:cNvPr id="6" name="Slide Number Placeholder 6">
            <a:extLst>
              <a:ext uri="{FF2B5EF4-FFF2-40B4-BE49-F238E27FC236}">
                <a16:creationId xmlns:a16="http://schemas.microsoft.com/office/drawing/2014/main" id="{DAD5D3C2-8209-4371-97C3-C5B8DE8633DC}"/>
              </a:ext>
            </a:extLst>
          </p:cNvPr>
          <p:cNvSpPr>
            <a:spLocks noGrp="1"/>
          </p:cNvSpPr>
          <p:nvPr>
            <p:ph type="sldNum" sz="quarter" idx="12"/>
          </p:nvPr>
        </p:nvSpPr>
        <p:spPr>
          <a:xfrm>
            <a:off x="-4695" y="45277"/>
            <a:ext cx="457200" cy="273844"/>
          </a:xfrm>
        </p:spPr>
        <p:txBody>
          <a:bodyPr/>
          <a:lstStyle/>
          <a:p>
            <a:fld id="{307E6868-079E-1649-B8D1-459B42CE4DE3}" type="slidenum">
              <a:rPr lang="en-US" dirty="0" smtClean="0">
                <a:solidFill>
                  <a:schemeClr val="tx1"/>
                </a:solidFill>
              </a:rPr>
              <a:t>23</a:t>
            </a:fld>
            <a:endParaRPr lang="en-US" dirty="0">
              <a:solidFill>
                <a:schemeClr val="tx1"/>
              </a:solidFill>
            </a:endParaRPr>
          </a:p>
        </p:txBody>
      </p:sp>
      <p:pic>
        <p:nvPicPr>
          <p:cNvPr id="3" name="Picture 2">
            <a:extLst>
              <a:ext uri="{FF2B5EF4-FFF2-40B4-BE49-F238E27FC236}">
                <a16:creationId xmlns:a16="http://schemas.microsoft.com/office/drawing/2014/main" id="{2F17102D-C815-0644-B342-5BC160D4C0C2}"/>
              </a:ext>
            </a:extLst>
          </p:cNvPr>
          <p:cNvPicPr>
            <a:picLocks noChangeAspect="1"/>
          </p:cNvPicPr>
          <p:nvPr/>
        </p:nvPicPr>
        <p:blipFill>
          <a:blip r:embed="rId2"/>
          <a:stretch>
            <a:fillRect/>
          </a:stretch>
        </p:blipFill>
        <p:spPr>
          <a:xfrm>
            <a:off x="6669405" y="319121"/>
            <a:ext cx="2022090" cy="1281902"/>
          </a:xfrm>
          <a:prstGeom prst="rect">
            <a:avLst/>
          </a:prstGeom>
        </p:spPr>
      </p:pic>
    </p:spTree>
    <p:extLst>
      <p:ext uri="{BB962C8B-B14F-4D97-AF65-F5344CB8AC3E}">
        <p14:creationId xmlns:p14="http://schemas.microsoft.com/office/powerpoint/2010/main" val="1428944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53EF2824-0CF7-954D-A943-360B600D1C07}"/>
              </a:ext>
            </a:extLst>
          </p:cNvPr>
          <p:cNvPicPr>
            <a:picLocks noChangeAspect="1"/>
          </p:cNvPicPr>
          <p:nvPr/>
        </p:nvPicPr>
        <p:blipFill>
          <a:blip r:embed="rId2"/>
          <a:stretch>
            <a:fillRect/>
          </a:stretch>
        </p:blipFill>
        <p:spPr>
          <a:xfrm>
            <a:off x="0" y="207446"/>
            <a:ext cx="7771727" cy="4902802"/>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9CAD0299-6522-0641-94C8-678503A8AE1E}"/>
              </a:ext>
            </a:extLst>
          </p:cNvPr>
          <p:cNvPicPr>
            <a:picLocks noChangeAspect="1"/>
          </p:cNvPicPr>
          <p:nvPr/>
        </p:nvPicPr>
        <p:blipFill>
          <a:blip r:embed="rId3"/>
          <a:stretch>
            <a:fillRect/>
          </a:stretch>
        </p:blipFill>
        <p:spPr>
          <a:xfrm>
            <a:off x="7595467" y="2754630"/>
            <a:ext cx="984285" cy="2085225"/>
          </a:xfrm>
          <a:prstGeom prst="rect">
            <a:avLst/>
          </a:prstGeom>
        </p:spPr>
      </p:pic>
      <p:sp>
        <p:nvSpPr>
          <p:cNvPr id="10" name="TextBox 9">
            <a:extLst>
              <a:ext uri="{FF2B5EF4-FFF2-40B4-BE49-F238E27FC236}">
                <a16:creationId xmlns:a16="http://schemas.microsoft.com/office/drawing/2014/main" id="{44A0B5B4-B43B-254C-B458-1C3AEE76AB42}"/>
              </a:ext>
            </a:extLst>
          </p:cNvPr>
          <p:cNvSpPr txBox="1"/>
          <p:nvPr/>
        </p:nvSpPr>
        <p:spPr>
          <a:xfrm>
            <a:off x="7527347" y="2030635"/>
            <a:ext cx="1296785" cy="523220"/>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Total Meetings: </a:t>
            </a:r>
            <a:r>
              <a:rPr lang="en-US" sz="1400" b="1" dirty="0">
                <a:latin typeface="Open Sans" panose="020B0606030504020204" pitchFamily="34" charset="0"/>
                <a:ea typeface="Open Sans" panose="020B0606030504020204" pitchFamily="34" charset="0"/>
                <a:cs typeface="Open Sans" panose="020B0606030504020204" pitchFamily="34" charset="0"/>
              </a:rPr>
              <a:t>1</a:t>
            </a:r>
          </a:p>
        </p:txBody>
      </p:sp>
    </p:spTree>
    <p:extLst>
      <p:ext uri="{BB962C8B-B14F-4D97-AF65-F5344CB8AC3E}">
        <p14:creationId xmlns:p14="http://schemas.microsoft.com/office/powerpoint/2010/main" val="2338507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68448A39-0698-5C49-99FF-AD0065D3BC45}"/>
              </a:ext>
            </a:extLst>
          </p:cNvPr>
          <p:cNvPicPr>
            <a:picLocks noChangeAspect="1"/>
          </p:cNvPicPr>
          <p:nvPr/>
        </p:nvPicPr>
        <p:blipFill>
          <a:blip r:embed="rId2"/>
          <a:stretch>
            <a:fillRect/>
          </a:stretch>
        </p:blipFill>
        <p:spPr>
          <a:xfrm>
            <a:off x="58189" y="211974"/>
            <a:ext cx="7683894" cy="485255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742C499-C125-DC4D-80DA-8FEF1A171BBF}"/>
              </a:ext>
            </a:extLst>
          </p:cNvPr>
          <p:cNvPicPr>
            <a:picLocks noChangeAspect="1"/>
          </p:cNvPicPr>
          <p:nvPr/>
        </p:nvPicPr>
        <p:blipFill>
          <a:blip r:embed="rId3"/>
          <a:stretch>
            <a:fillRect/>
          </a:stretch>
        </p:blipFill>
        <p:spPr>
          <a:xfrm>
            <a:off x="6513418" y="4091618"/>
            <a:ext cx="906563" cy="21068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EF8D5338-2BA8-1A4D-BCE0-392CAD633B3A}"/>
              </a:ext>
            </a:extLst>
          </p:cNvPr>
          <p:cNvPicPr>
            <a:picLocks noChangeAspect="1"/>
          </p:cNvPicPr>
          <p:nvPr/>
        </p:nvPicPr>
        <p:blipFill>
          <a:blip r:embed="rId4"/>
          <a:stretch>
            <a:fillRect/>
          </a:stretch>
        </p:blipFill>
        <p:spPr>
          <a:xfrm>
            <a:off x="7595467" y="2754630"/>
            <a:ext cx="984285" cy="2085225"/>
          </a:xfrm>
          <a:prstGeom prst="rect">
            <a:avLst/>
          </a:prstGeom>
        </p:spPr>
      </p:pic>
      <p:sp>
        <p:nvSpPr>
          <p:cNvPr id="7" name="TextBox 6">
            <a:extLst>
              <a:ext uri="{FF2B5EF4-FFF2-40B4-BE49-F238E27FC236}">
                <a16:creationId xmlns:a16="http://schemas.microsoft.com/office/drawing/2014/main" id="{7742AC7C-66AD-9447-B735-D30E324784AD}"/>
              </a:ext>
            </a:extLst>
          </p:cNvPr>
          <p:cNvSpPr txBox="1"/>
          <p:nvPr/>
        </p:nvSpPr>
        <p:spPr>
          <a:xfrm>
            <a:off x="7527347" y="2030635"/>
            <a:ext cx="1392209" cy="523220"/>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Total Meetings: </a:t>
            </a:r>
            <a:r>
              <a:rPr lang="en-US" sz="1400" b="1" dirty="0">
                <a:latin typeface="Open Sans" panose="020B0606030504020204" pitchFamily="34" charset="0"/>
                <a:ea typeface="Open Sans" panose="020B0606030504020204" pitchFamily="34" charset="0"/>
                <a:cs typeface="Open Sans" panose="020B0606030504020204" pitchFamily="34" charset="0"/>
              </a:rPr>
              <a:t>301</a:t>
            </a:r>
          </a:p>
        </p:txBody>
      </p:sp>
    </p:spTree>
    <p:extLst>
      <p:ext uri="{BB962C8B-B14F-4D97-AF65-F5344CB8AC3E}">
        <p14:creationId xmlns:p14="http://schemas.microsoft.com/office/powerpoint/2010/main" val="796710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C50A-2D82-4605-906D-53290314EC4B}"/>
              </a:ext>
            </a:extLst>
          </p:cNvPr>
          <p:cNvSpPr>
            <a:spLocks noGrp="1"/>
          </p:cNvSpPr>
          <p:nvPr>
            <p:ph type="title"/>
          </p:nvPr>
        </p:nvSpPr>
        <p:spPr>
          <a:xfrm>
            <a:off x="659674" y="414307"/>
            <a:ext cx="5264331" cy="857250"/>
          </a:xfrm>
        </p:spPr>
        <p:txBody>
          <a:bodyPr>
            <a:normAutofit fontScale="90000"/>
          </a:bodyPr>
          <a:lstStyle/>
          <a:p>
            <a:r>
              <a:rPr lang="en-US" sz="3600" b="1" dirty="0">
                <a:latin typeface="Open Sans"/>
                <a:cs typeface="Calibri"/>
              </a:rPr>
              <a:t>Looking Ahead:</a:t>
            </a:r>
            <a:br>
              <a:rPr lang="en-US" sz="3600" b="1" dirty="0">
                <a:latin typeface="Open Sans"/>
                <a:cs typeface="Calibri"/>
              </a:rPr>
            </a:br>
            <a:r>
              <a:rPr lang="en-US" sz="3600" b="1" dirty="0">
                <a:latin typeface="Open Sans"/>
                <a:cs typeface="Calibri"/>
              </a:rPr>
              <a:t>First 100 Days Campaign</a:t>
            </a:r>
            <a:endParaRPr lang="en-US" sz="3600" b="1" dirty="0">
              <a:latin typeface="Open Sans"/>
            </a:endParaRPr>
          </a:p>
        </p:txBody>
      </p:sp>
      <p:sp>
        <p:nvSpPr>
          <p:cNvPr id="11" name="TextBox 10">
            <a:extLst>
              <a:ext uri="{FF2B5EF4-FFF2-40B4-BE49-F238E27FC236}">
                <a16:creationId xmlns:a16="http://schemas.microsoft.com/office/drawing/2014/main" id="{A10BAB15-846B-4AF2-AEE9-105B6C65B59F}"/>
              </a:ext>
            </a:extLst>
          </p:cNvPr>
          <p:cNvSpPr txBox="1"/>
          <p:nvPr/>
        </p:nvSpPr>
        <p:spPr>
          <a:xfrm>
            <a:off x="659674" y="1808169"/>
            <a:ext cx="817501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Font typeface="Arial"/>
              <a:buChar char="•"/>
            </a:pPr>
            <a:r>
              <a:rPr lang="en-US" sz="3200" dirty="0">
                <a:latin typeface="Open Sans"/>
                <a:cs typeface="Calibri"/>
              </a:rPr>
              <a:t>December: Group &amp; Individual Planning</a:t>
            </a:r>
          </a:p>
          <a:p>
            <a:pPr marL="285750" indent="-285750">
              <a:spcAft>
                <a:spcPts val="1200"/>
              </a:spcAft>
              <a:buFont typeface="Arial"/>
              <a:buChar char="•"/>
            </a:pPr>
            <a:r>
              <a:rPr lang="en-US" sz="3200" dirty="0">
                <a:latin typeface="Open Sans"/>
                <a:cs typeface="Calibri"/>
              </a:rPr>
              <a:t>Through January: Growing the Movement </a:t>
            </a:r>
          </a:p>
          <a:p>
            <a:pPr marL="285750" indent="-285750">
              <a:spcAft>
                <a:spcPts val="1200"/>
              </a:spcAft>
              <a:buFont typeface="Arial"/>
              <a:buChar char="•"/>
            </a:pPr>
            <a:r>
              <a:rPr lang="en-US" sz="3200" dirty="0">
                <a:latin typeface="Open Sans"/>
                <a:cs typeface="Calibri"/>
              </a:rPr>
              <a:t>February: Kick-off Event on Saturday, February 6</a:t>
            </a:r>
          </a:p>
        </p:txBody>
      </p:sp>
      <p:sp>
        <p:nvSpPr>
          <p:cNvPr id="6" name="Slide Number Placeholder 6">
            <a:extLst>
              <a:ext uri="{FF2B5EF4-FFF2-40B4-BE49-F238E27FC236}">
                <a16:creationId xmlns:a16="http://schemas.microsoft.com/office/drawing/2014/main" id="{DAD5D3C2-8209-4371-97C3-C5B8DE8633DC}"/>
              </a:ext>
            </a:extLst>
          </p:cNvPr>
          <p:cNvSpPr>
            <a:spLocks noGrp="1"/>
          </p:cNvSpPr>
          <p:nvPr>
            <p:ph type="sldNum" sz="quarter" idx="12"/>
          </p:nvPr>
        </p:nvSpPr>
        <p:spPr>
          <a:xfrm>
            <a:off x="-4695" y="45277"/>
            <a:ext cx="457200" cy="273844"/>
          </a:xfrm>
        </p:spPr>
        <p:txBody>
          <a:bodyPr/>
          <a:lstStyle/>
          <a:p>
            <a:fld id="{307E6868-079E-1649-B8D1-459B42CE4DE3}" type="slidenum">
              <a:rPr lang="en-US" dirty="0" smtClean="0">
                <a:solidFill>
                  <a:schemeClr val="tx1"/>
                </a:solidFill>
              </a:rPr>
              <a:t>26</a:t>
            </a:fld>
            <a:endParaRPr lang="en-US" dirty="0">
              <a:solidFill>
                <a:schemeClr val="tx1"/>
              </a:solidFill>
            </a:endParaRPr>
          </a:p>
        </p:txBody>
      </p:sp>
      <p:pic>
        <p:nvPicPr>
          <p:cNvPr id="3" name="Picture 2">
            <a:extLst>
              <a:ext uri="{FF2B5EF4-FFF2-40B4-BE49-F238E27FC236}">
                <a16:creationId xmlns:a16="http://schemas.microsoft.com/office/drawing/2014/main" id="{2F17102D-C815-0644-B342-5BC160D4C0C2}"/>
              </a:ext>
            </a:extLst>
          </p:cNvPr>
          <p:cNvPicPr>
            <a:picLocks noChangeAspect="1"/>
          </p:cNvPicPr>
          <p:nvPr/>
        </p:nvPicPr>
        <p:blipFill>
          <a:blip r:embed="rId2"/>
          <a:stretch>
            <a:fillRect/>
          </a:stretch>
        </p:blipFill>
        <p:spPr>
          <a:xfrm>
            <a:off x="6669405" y="319121"/>
            <a:ext cx="2022090" cy="1281902"/>
          </a:xfrm>
          <a:prstGeom prst="rect">
            <a:avLst/>
          </a:prstGeom>
        </p:spPr>
      </p:pic>
    </p:spTree>
    <p:extLst>
      <p:ext uri="{BB962C8B-B14F-4D97-AF65-F5344CB8AC3E}">
        <p14:creationId xmlns:p14="http://schemas.microsoft.com/office/powerpoint/2010/main" val="1638621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79695A-E3A7-4CA4-BB26-6641DF7FA228}"/>
              </a:ext>
            </a:extLst>
          </p:cNvPr>
          <p:cNvSpPr/>
          <p:nvPr/>
        </p:nvSpPr>
        <p:spPr>
          <a:xfrm>
            <a:off x="523875" y="2095500"/>
            <a:ext cx="8020050" cy="2543175"/>
          </a:xfrm>
          <a:prstGeom prst="rect">
            <a:avLst/>
          </a:prstGeom>
          <a:solidFill>
            <a:srgbClr val="29B5CF"/>
          </a:solidFill>
          <a:ln>
            <a:solidFill>
              <a:srgbClr val="29B5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E8C50A-2D82-4605-906D-53290314EC4B}"/>
              </a:ext>
            </a:extLst>
          </p:cNvPr>
          <p:cNvSpPr>
            <a:spLocks noGrp="1"/>
          </p:cNvSpPr>
          <p:nvPr>
            <p:ph type="title"/>
          </p:nvPr>
        </p:nvSpPr>
        <p:spPr>
          <a:xfrm>
            <a:off x="526324" y="157132"/>
            <a:ext cx="5407206" cy="876300"/>
          </a:xfrm>
        </p:spPr>
        <p:txBody>
          <a:bodyPr>
            <a:normAutofit fontScale="90000"/>
          </a:bodyPr>
          <a:lstStyle/>
          <a:p>
            <a:br>
              <a:rPr lang="en-US" sz="3600" b="1" dirty="0">
                <a:latin typeface="Open Sans"/>
                <a:cs typeface="Calibri"/>
              </a:rPr>
            </a:br>
            <a:br>
              <a:rPr lang="en-US" sz="3200" b="1" dirty="0">
                <a:latin typeface="Open Sans"/>
                <a:cs typeface="Calibri"/>
              </a:rPr>
            </a:br>
            <a:r>
              <a:rPr lang="en-US" sz="3200" b="1" dirty="0">
                <a:latin typeface="Open Sans"/>
                <a:cs typeface="Calibri"/>
              </a:rPr>
              <a:t>February 6</a:t>
            </a:r>
            <a:br>
              <a:rPr lang="en-US" sz="3200" b="1" dirty="0">
                <a:latin typeface="Open Sans"/>
                <a:cs typeface="Calibri"/>
              </a:rPr>
            </a:br>
            <a:r>
              <a:rPr lang="en-US" sz="3200" b="1" dirty="0">
                <a:latin typeface="Open Sans"/>
                <a:cs typeface="Calibri"/>
              </a:rPr>
              <a:t>First 100 Days Kickoff</a:t>
            </a:r>
            <a:br>
              <a:rPr lang="en-US" sz="3200" b="1" dirty="0">
                <a:latin typeface="Open Sans"/>
                <a:cs typeface="Calibri"/>
              </a:rPr>
            </a:br>
            <a:r>
              <a:rPr lang="en-US" sz="3200" b="1" dirty="0">
                <a:latin typeface="Open Sans"/>
                <a:cs typeface="Calibri"/>
              </a:rPr>
              <a:t>Virtual Event</a:t>
            </a:r>
          </a:p>
        </p:txBody>
      </p:sp>
      <p:sp>
        <p:nvSpPr>
          <p:cNvPr id="11" name="TextBox 10">
            <a:extLst>
              <a:ext uri="{FF2B5EF4-FFF2-40B4-BE49-F238E27FC236}">
                <a16:creationId xmlns:a16="http://schemas.microsoft.com/office/drawing/2014/main" id="{A10BAB15-846B-4AF2-AEE9-105B6C65B59F}"/>
              </a:ext>
            </a:extLst>
          </p:cNvPr>
          <p:cNvSpPr txBox="1"/>
          <p:nvPr/>
        </p:nvSpPr>
        <p:spPr>
          <a:xfrm>
            <a:off x="413733" y="2762250"/>
            <a:ext cx="8126033"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r>
              <a:rPr lang="en-US" sz="2400" dirty="0">
                <a:latin typeface="Open Sans"/>
                <a:cs typeface="Calibri"/>
              </a:rPr>
              <a:t>Register and get info on the campaign:</a:t>
            </a:r>
            <a:endParaRPr lang="en-US" sz="2400" dirty="0">
              <a:cs typeface="Calibri"/>
            </a:endParaRPr>
          </a:p>
          <a:p>
            <a:pPr algn="ctr">
              <a:spcAft>
                <a:spcPts val="1200"/>
              </a:spcAft>
            </a:pPr>
            <a:r>
              <a:rPr lang="en-US" sz="4400" b="1" dirty="0">
                <a:solidFill>
                  <a:schemeClr val="bg1"/>
                </a:solidFill>
                <a:latin typeface="Open Sans"/>
                <a:ea typeface="+mn-lt"/>
                <a:cs typeface="+mn-lt"/>
              </a:rPr>
              <a:t>results.org/first100days</a:t>
            </a:r>
          </a:p>
        </p:txBody>
      </p:sp>
      <p:sp>
        <p:nvSpPr>
          <p:cNvPr id="6" name="Slide Number Placeholder 6">
            <a:extLst>
              <a:ext uri="{FF2B5EF4-FFF2-40B4-BE49-F238E27FC236}">
                <a16:creationId xmlns:a16="http://schemas.microsoft.com/office/drawing/2014/main" id="{DAD5D3C2-8209-4371-97C3-C5B8DE8633DC}"/>
              </a:ext>
            </a:extLst>
          </p:cNvPr>
          <p:cNvSpPr>
            <a:spLocks noGrp="1"/>
          </p:cNvSpPr>
          <p:nvPr>
            <p:ph type="sldNum" sz="quarter" idx="12"/>
          </p:nvPr>
        </p:nvSpPr>
        <p:spPr>
          <a:xfrm>
            <a:off x="-4695" y="45277"/>
            <a:ext cx="457200" cy="273844"/>
          </a:xfrm>
        </p:spPr>
        <p:txBody>
          <a:bodyPr/>
          <a:lstStyle/>
          <a:p>
            <a:fld id="{307E6868-079E-1649-B8D1-459B42CE4DE3}" type="slidenum">
              <a:rPr lang="en-US" dirty="0" smtClean="0">
                <a:solidFill>
                  <a:schemeClr val="tx1"/>
                </a:solidFill>
              </a:rPr>
              <a:t>27</a:t>
            </a:fld>
            <a:endParaRPr lang="en-US" dirty="0">
              <a:solidFill>
                <a:schemeClr val="tx1"/>
              </a:solidFill>
            </a:endParaRPr>
          </a:p>
        </p:txBody>
      </p:sp>
      <p:pic>
        <p:nvPicPr>
          <p:cNvPr id="3" name="Picture 2">
            <a:extLst>
              <a:ext uri="{FF2B5EF4-FFF2-40B4-BE49-F238E27FC236}">
                <a16:creationId xmlns:a16="http://schemas.microsoft.com/office/drawing/2014/main" id="{2F17102D-C815-0644-B342-5BC160D4C0C2}"/>
              </a:ext>
            </a:extLst>
          </p:cNvPr>
          <p:cNvPicPr>
            <a:picLocks noChangeAspect="1"/>
          </p:cNvPicPr>
          <p:nvPr/>
        </p:nvPicPr>
        <p:blipFill>
          <a:blip r:embed="rId2"/>
          <a:stretch>
            <a:fillRect/>
          </a:stretch>
        </p:blipFill>
        <p:spPr>
          <a:xfrm>
            <a:off x="6669405" y="319121"/>
            <a:ext cx="2022090" cy="1281902"/>
          </a:xfrm>
          <a:prstGeom prst="rect">
            <a:avLst/>
          </a:prstGeom>
        </p:spPr>
      </p:pic>
    </p:spTree>
    <p:extLst>
      <p:ext uri="{BB962C8B-B14F-4D97-AF65-F5344CB8AC3E}">
        <p14:creationId xmlns:p14="http://schemas.microsoft.com/office/powerpoint/2010/main" val="3820675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Outputs from this year</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
        <p:nvSpPr>
          <p:cNvPr id="7" name="Rectangle 4">
            <a:extLst>
              <a:ext uri="{FF2B5EF4-FFF2-40B4-BE49-F238E27FC236}">
                <a16:creationId xmlns:a16="http://schemas.microsoft.com/office/drawing/2014/main" id="{FC2B941B-393C-F14D-BC22-32A3DB024E2F}"/>
              </a:ext>
            </a:extLst>
          </p:cNvPr>
          <p:cNvSpPr>
            <a:spLocks noGrp="1" noChangeArrowheads="1"/>
          </p:cNvSpPr>
          <p:nvPr>
            <p:ph idx="1"/>
          </p:nvPr>
        </p:nvSpPr>
        <p:spPr bwMode="auto">
          <a:xfrm>
            <a:off x="320359" y="1217117"/>
            <a:ext cx="8457881"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least 20 LTEs published in 2020</a:t>
            </a:r>
            <a:endParaRPr kumimoji="0" lang="en-US" altLang="en-US" sz="2000" b="0" i="0" u="none" strike="noStrike" cap="none" normalizeH="0" baseline="0" dirty="0">
              <a:ln>
                <a:noFill/>
              </a:ln>
              <a:solidFill>
                <a:schemeClr val="tx1"/>
              </a:solidFill>
              <a:effectLst/>
              <a:ea typeface="Calibri" panose="020F0502020204030204" pitchFamily="34" charset="0"/>
            </a:endParaRPr>
          </a:p>
          <a:p>
            <a:pPr defTabSz="914400" eaLnBrk="0" fontAlgn="base" hangingPunct="0">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least 12 DFW advocates took part in at least 38 congressional meetings during the RESULTS IC. Those meetings mobilized 12 reps. and 3 senators to sign letters on a global COVID response</a:t>
            </a:r>
            <a:endParaRPr kumimoji="0" lang="en-US" altLang="en-US" sz="2000" b="0" i="0" u="none" strike="noStrike" cap="none" normalizeH="0" baseline="0" dirty="0">
              <a:ln>
                <a:noFill/>
              </a:ln>
              <a:solidFill>
                <a:schemeClr val="tx1"/>
              </a:solidFill>
              <a:effectLst/>
              <a:ea typeface="Calibri" panose="020F0502020204030204" pitchFamily="34" charset="0"/>
            </a:endParaRPr>
          </a:p>
          <a:p>
            <a:pPr defTabSz="914400" eaLnBrk="0" fontAlgn="base" hangingPunct="0">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least 35 DFW advocates have taken multiple online actions with 28 senators and 25 Representatives.</a:t>
            </a:r>
            <a:endParaRPr kumimoji="0" lang="en-US" altLang="en-US" sz="2000" b="0" i="0" u="none" strike="noStrike" cap="none" normalizeH="0" baseline="0" dirty="0">
              <a:ln>
                <a:noFill/>
              </a:ln>
              <a:solidFill>
                <a:schemeClr val="tx1"/>
              </a:solidFill>
              <a:effectLst/>
              <a:ea typeface="Calibri" panose="020F0502020204030204" pitchFamily="34" charset="0"/>
            </a:endParaRPr>
          </a:p>
          <a:p>
            <a:pPr defTabSz="914400" eaLnBrk="0" fontAlgn="base" hangingPunct="0">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similar number have made direct contact with congressional offices, developing relationships and influence with those offices.</a:t>
            </a:r>
            <a:endParaRPr kumimoji="0" lang="en-US" altLang="en-US" sz="2000" b="0" i="0" u="none" strike="noStrike" cap="none" normalizeH="0" baseline="0" dirty="0">
              <a:ln>
                <a:noFill/>
              </a:ln>
              <a:solidFill>
                <a:schemeClr val="tx1"/>
              </a:solidFill>
              <a:effectLst/>
              <a:ea typeface="Calibri" panose="020F0502020204030204" pitchFamily="34" charset="0"/>
            </a:endParaRPr>
          </a:p>
          <a:p>
            <a:pPr defTabSz="914400" eaLnBrk="0" fontAlgn="base" hangingPunct="0">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Currently, 119 DFW Advocates have the potential to influence at least 72 Representatives, 56 senators</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78245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What’s possible for next year</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graphicFrame>
        <p:nvGraphicFramePr>
          <p:cNvPr id="2" name="Table 2">
            <a:extLst>
              <a:ext uri="{FF2B5EF4-FFF2-40B4-BE49-F238E27FC236}">
                <a16:creationId xmlns:a16="http://schemas.microsoft.com/office/drawing/2014/main" id="{BC9FBE85-AFD4-1043-AC08-5710F0E1011B}"/>
              </a:ext>
            </a:extLst>
          </p:cNvPr>
          <p:cNvGraphicFramePr>
            <a:graphicFrameLocks noGrp="1"/>
          </p:cNvGraphicFramePr>
          <p:nvPr>
            <p:extLst>
              <p:ext uri="{D42A27DB-BD31-4B8C-83A1-F6EECF244321}">
                <p14:modId xmlns:p14="http://schemas.microsoft.com/office/powerpoint/2010/main" val="2387731290"/>
              </p:ext>
            </p:extLst>
          </p:nvPr>
        </p:nvGraphicFramePr>
        <p:xfrm>
          <a:off x="342900" y="1170459"/>
          <a:ext cx="8641080" cy="3256802"/>
        </p:xfrm>
        <a:graphic>
          <a:graphicData uri="http://schemas.openxmlformats.org/drawingml/2006/table">
            <a:tbl>
              <a:tblPr firstRow="1" bandRow="1">
                <a:tableStyleId>{5C22544A-7EE6-4342-B048-85BDC9FD1C3A}</a:tableStyleId>
              </a:tblPr>
              <a:tblGrid>
                <a:gridCol w="3265827">
                  <a:extLst>
                    <a:ext uri="{9D8B030D-6E8A-4147-A177-3AD203B41FA5}">
                      <a16:colId xmlns:a16="http://schemas.microsoft.com/office/drawing/2014/main" val="170215247"/>
                    </a:ext>
                  </a:extLst>
                </a:gridCol>
                <a:gridCol w="1198179">
                  <a:extLst>
                    <a:ext uri="{9D8B030D-6E8A-4147-A177-3AD203B41FA5}">
                      <a16:colId xmlns:a16="http://schemas.microsoft.com/office/drawing/2014/main" val="1165263956"/>
                    </a:ext>
                  </a:extLst>
                </a:gridCol>
                <a:gridCol w="2016804">
                  <a:extLst>
                    <a:ext uri="{9D8B030D-6E8A-4147-A177-3AD203B41FA5}">
                      <a16:colId xmlns:a16="http://schemas.microsoft.com/office/drawing/2014/main" val="3351920542"/>
                    </a:ext>
                  </a:extLst>
                </a:gridCol>
                <a:gridCol w="2160270">
                  <a:extLst>
                    <a:ext uri="{9D8B030D-6E8A-4147-A177-3AD203B41FA5}">
                      <a16:colId xmlns:a16="http://schemas.microsoft.com/office/drawing/2014/main" val="190261469"/>
                    </a:ext>
                  </a:extLst>
                </a:gridCol>
              </a:tblGrid>
              <a:tr h="532217">
                <a:tc>
                  <a:txBody>
                    <a:bodyPr/>
                    <a:lstStyle/>
                    <a:p>
                      <a:r>
                        <a:rPr lang="en-US" sz="2400" dirty="0"/>
                        <a:t>119 Advocates</a:t>
                      </a:r>
                    </a:p>
                  </a:txBody>
                  <a:tcPr/>
                </a:tc>
                <a:tc>
                  <a:txBody>
                    <a:bodyPr/>
                    <a:lstStyle/>
                    <a:p>
                      <a:pPr algn="ctr"/>
                      <a:r>
                        <a:rPr lang="en-US" sz="2400" dirty="0"/>
                        <a:t>2020</a:t>
                      </a:r>
                    </a:p>
                  </a:txBody>
                  <a:tcPr/>
                </a:tc>
                <a:tc>
                  <a:txBody>
                    <a:bodyPr/>
                    <a:lstStyle/>
                    <a:p>
                      <a:pPr algn="ctr"/>
                      <a:r>
                        <a:rPr lang="en-US" sz="2400" dirty="0"/>
                        <a:t>2021 @ 50%</a:t>
                      </a:r>
                    </a:p>
                  </a:txBody>
                  <a:tcPr/>
                </a:tc>
                <a:tc>
                  <a:txBody>
                    <a:bodyPr/>
                    <a:lstStyle/>
                    <a:p>
                      <a:pPr algn="ctr"/>
                      <a:r>
                        <a:rPr lang="en-US" sz="2400" dirty="0"/>
                        <a:t>2021 @ 100%</a:t>
                      </a:r>
                    </a:p>
                  </a:txBody>
                  <a:tcPr/>
                </a:tc>
                <a:extLst>
                  <a:ext uri="{0D108BD9-81ED-4DB2-BD59-A6C34878D82A}">
                    <a16:rowId xmlns:a16="http://schemas.microsoft.com/office/drawing/2014/main" val="314402644"/>
                  </a:ext>
                </a:extLst>
              </a:tr>
              <a:tr h="707811">
                <a:tc>
                  <a:txBody>
                    <a:bodyPr/>
                    <a:lstStyle/>
                    <a:p>
                      <a:r>
                        <a:rPr lang="en-US" sz="2000" dirty="0"/>
                        <a:t>Letters to the Editor</a:t>
                      </a:r>
                    </a:p>
                  </a:txBody>
                  <a:tcPr/>
                </a:tc>
                <a:tc>
                  <a:txBody>
                    <a:bodyPr/>
                    <a:lstStyle/>
                    <a:p>
                      <a:pPr algn="ctr"/>
                      <a:r>
                        <a:rPr lang="en-US" sz="2200" dirty="0"/>
                        <a:t>20</a:t>
                      </a:r>
                    </a:p>
                  </a:txBody>
                  <a:tcPr/>
                </a:tc>
                <a:tc>
                  <a:txBody>
                    <a:bodyPr/>
                    <a:lstStyle/>
                    <a:p>
                      <a:pPr algn="ctr"/>
                      <a:r>
                        <a:rPr lang="en-US" sz="2200" dirty="0"/>
                        <a:t>60 </a:t>
                      </a:r>
                    </a:p>
                  </a:txBody>
                  <a:tcPr/>
                </a:tc>
                <a:tc>
                  <a:txBody>
                    <a:bodyPr/>
                    <a:lstStyle/>
                    <a:p>
                      <a:pPr algn="ctr"/>
                      <a:r>
                        <a:rPr lang="en-US" sz="2200" dirty="0"/>
                        <a:t>119</a:t>
                      </a:r>
                    </a:p>
                  </a:txBody>
                  <a:tcPr/>
                </a:tc>
                <a:extLst>
                  <a:ext uri="{0D108BD9-81ED-4DB2-BD59-A6C34878D82A}">
                    <a16:rowId xmlns:a16="http://schemas.microsoft.com/office/drawing/2014/main" val="3550930517"/>
                  </a:ext>
                </a:extLst>
              </a:tr>
              <a:tr h="1008387">
                <a:tc>
                  <a:txBody>
                    <a:bodyPr/>
                    <a:lstStyle/>
                    <a:p>
                      <a:r>
                        <a:rPr lang="en-US" sz="2000" dirty="0"/>
                        <a:t>Meetings &amp; relationships with senators and reps.</a:t>
                      </a:r>
                    </a:p>
                  </a:txBody>
                  <a:tcPr/>
                </a:tc>
                <a:tc>
                  <a:txBody>
                    <a:bodyPr/>
                    <a:lstStyle/>
                    <a:p>
                      <a:pPr algn="ctr"/>
                      <a:r>
                        <a:rPr lang="en-US" sz="2200" dirty="0"/>
                        <a:t>38</a:t>
                      </a:r>
                    </a:p>
                  </a:txBody>
                  <a:tcPr/>
                </a:tc>
                <a:tc>
                  <a:txBody>
                    <a:bodyPr/>
                    <a:lstStyle/>
                    <a:p>
                      <a:pPr algn="ctr"/>
                      <a:r>
                        <a:rPr lang="en-US" sz="2200" dirty="0"/>
                        <a:t>35 Reps</a:t>
                      </a:r>
                    </a:p>
                    <a:p>
                      <a:pPr algn="ctr"/>
                      <a:r>
                        <a:rPr lang="en-US" sz="2200" dirty="0"/>
                        <a:t>28 Senators</a:t>
                      </a:r>
                    </a:p>
                  </a:txBody>
                  <a:tcPr/>
                </a:tc>
                <a:tc>
                  <a:txBody>
                    <a:bodyPr/>
                    <a:lstStyle/>
                    <a:p>
                      <a:pPr algn="ctr"/>
                      <a:r>
                        <a:rPr lang="en-US" sz="2200" dirty="0"/>
                        <a:t>72 Reps</a:t>
                      </a:r>
                    </a:p>
                    <a:p>
                      <a:pPr algn="ctr"/>
                      <a:r>
                        <a:rPr lang="en-US" sz="2200" dirty="0"/>
                        <a:t>56 Senators</a:t>
                      </a:r>
                    </a:p>
                  </a:txBody>
                  <a:tcPr/>
                </a:tc>
                <a:extLst>
                  <a:ext uri="{0D108BD9-81ED-4DB2-BD59-A6C34878D82A}">
                    <a16:rowId xmlns:a16="http://schemas.microsoft.com/office/drawing/2014/main" val="2819276952"/>
                  </a:ext>
                </a:extLst>
              </a:tr>
              <a:tr h="1008387">
                <a:tc>
                  <a:txBody>
                    <a:bodyPr/>
                    <a:lstStyle/>
                    <a:p>
                      <a:r>
                        <a:rPr lang="en-US" sz="2000" dirty="0"/>
                        <a:t>Advocates taking Online Actions</a:t>
                      </a:r>
                    </a:p>
                  </a:txBody>
                  <a:tcPr/>
                </a:tc>
                <a:tc>
                  <a:txBody>
                    <a:bodyPr/>
                    <a:lstStyle/>
                    <a:p>
                      <a:pPr algn="ctr"/>
                      <a:r>
                        <a:rPr lang="en-US" sz="2200" dirty="0"/>
                        <a:t>35</a:t>
                      </a:r>
                    </a:p>
                  </a:txBody>
                  <a:tcPr/>
                </a:tc>
                <a:tc>
                  <a:txBody>
                    <a:bodyPr/>
                    <a:lstStyle/>
                    <a:p>
                      <a:pPr algn="ctr"/>
                      <a:r>
                        <a:rPr lang="en-US" sz="2200" dirty="0"/>
                        <a:t>60</a:t>
                      </a:r>
                    </a:p>
                  </a:txBody>
                  <a:tcPr/>
                </a:tc>
                <a:tc>
                  <a:txBody>
                    <a:bodyPr/>
                    <a:lstStyle/>
                    <a:p>
                      <a:pPr algn="ctr"/>
                      <a:r>
                        <a:rPr lang="en-US" sz="2200" dirty="0"/>
                        <a:t>119</a:t>
                      </a:r>
                    </a:p>
                  </a:txBody>
                  <a:tcPr/>
                </a:tc>
                <a:extLst>
                  <a:ext uri="{0D108BD9-81ED-4DB2-BD59-A6C34878D82A}">
                    <a16:rowId xmlns:a16="http://schemas.microsoft.com/office/drawing/2014/main" val="4112492450"/>
                  </a:ext>
                </a:extLst>
              </a:tr>
            </a:tbl>
          </a:graphicData>
        </a:graphic>
      </p:graphicFrame>
      <p:sp>
        <p:nvSpPr>
          <p:cNvPr id="3" name="TextBox 2">
            <a:extLst>
              <a:ext uri="{FF2B5EF4-FFF2-40B4-BE49-F238E27FC236}">
                <a16:creationId xmlns:a16="http://schemas.microsoft.com/office/drawing/2014/main" id="{2190078E-865A-424B-A24F-8194052838BF}"/>
              </a:ext>
            </a:extLst>
          </p:cNvPr>
          <p:cNvSpPr txBox="1"/>
          <p:nvPr/>
        </p:nvSpPr>
        <p:spPr>
          <a:xfrm>
            <a:off x="1303020" y="4427261"/>
            <a:ext cx="6720840" cy="584775"/>
          </a:xfrm>
          <a:prstGeom prst="rect">
            <a:avLst/>
          </a:prstGeom>
          <a:noFill/>
        </p:spPr>
        <p:txBody>
          <a:bodyPr wrap="square" rtlCol="0">
            <a:spAutoFit/>
          </a:bodyPr>
          <a:lstStyle/>
          <a:p>
            <a:pPr algn="ctr"/>
            <a:r>
              <a:rPr lang="en-US" sz="3200" dirty="0"/>
              <a:t>What if we grow?</a:t>
            </a:r>
          </a:p>
        </p:txBody>
      </p:sp>
    </p:spTree>
    <p:extLst>
      <p:ext uri="{BB962C8B-B14F-4D97-AF65-F5344CB8AC3E}">
        <p14:creationId xmlns:p14="http://schemas.microsoft.com/office/powerpoint/2010/main" val="284428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5894758" cy="857250"/>
          </a:xfrm>
        </p:spPr>
        <p:txBody>
          <a:bodyPr/>
          <a:lstStyle/>
          <a:p>
            <a:r>
              <a:rPr lang="en-US" dirty="0"/>
              <a:t>Zoom Instructions</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707515" y="1414353"/>
            <a:ext cx="7979283" cy="3219639"/>
          </a:xfrm>
        </p:spPr>
        <p:txBody>
          <a:bodyPr>
            <a:normAutofit fontScale="92500"/>
          </a:bodyPr>
          <a:lstStyle/>
          <a:p>
            <a:r>
              <a:rPr lang="en-US" dirty="0"/>
              <a:t>We want to hear from you, but please stay muted unless speaking. To unmute, click the microphone       icon, dial *6 on the phone, or raise your hand           so we can unmute you.</a:t>
            </a:r>
          </a:p>
          <a:p>
            <a:r>
              <a:rPr lang="en-US" dirty="0"/>
              <a:t>Also share comments and/or questions using the “Chat”            icon </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pic>
        <p:nvPicPr>
          <p:cNvPr id="2" name="Picture 1">
            <a:extLst>
              <a:ext uri="{FF2B5EF4-FFF2-40B4-BE49-F238E27FC236}">
                <a16:creationId xmlns:a16="http://schemas.microsoft.com/office/drawing/2014/main" id="{C7DAF5D6-174F-6B44-9AF8-501F8FB57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9260" y="2450034"/>
            <a:ext cx="392612" cy="392612"/>
          </a:xfrm>
          <a:prstGeom prst="rect">
            <a:avLst/>
          </a:prstGeom>
        </p:spPr>
      </p:pic>
      <p:pic>
        <p:nvPicPr>
          <p:cNvPr id="3" name="Picture 2">
            <a:extLst>
              <a:ext uri="{FF2B5EF4-FFF2-40B4-BE49-F238E27FC236}">
                <a16:creationId xmlns:a16="http://schemas.microsoft.com/office/drawing/2014/main" id="{933F3E7D-C792-7E47-B394-875789E5AE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55841" y="3729146"/>
            <a:ext cx="679450" cy="629876"/>
          </a:xfrm>
          <a:prstGeom prst="rect">
            <a:avLst/>
          </a:prstGeom>
        </p:spPr>
      </p:pic>
      <p:pic>
        <p:nvPicPr>
          <p:cNvPr id="5" name="Picture 4">
            <a:extLst>
              <a:ext uri="{FF2B5EF4-FFF2-40B4-BE49-F238E27FC236}">
                <a16:creationId xmlns:a16="http://schemas.microsoft.com/office/drawing/2014/main" id="{53003CAA-FA7F-AC41-B33E-C97BADED1F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57769" y="2771295"/>
            <a:ext cx="788476" cy="525651"/>
          </a:xfrm>
          <a:prstGeom prst="rect">
            <a:avLst/>
          </a:prstGeom>
        </p:spPr>
      </p:pic>
    </p:spTree>
    <p:extLst>
      <p:ext uri="{BB962C8B-B14F-4D97-AF65-F5344CB8AC3E}">
        <p14:creationId xmlns:p14="http://schemas.microsoft.com/office/powerpoint/2010/main" val="2097816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Important Dates</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
        <p:nvSpPr>
          <p:cNvPr id="3" name="Content Placeholder 2">
            <a:extLst>
              <a:ext uri="{FF2B5EF4-FFF2-40B4-BE49-F238E27FC236}">
                <a16:creationId xmlns:a16="http://schemas.microsoft.com/office/drawing/2014/main" id="{D4921AEF-6C9D-7046-96A5-91859C399A51}"/>
              </a:ext>
            </a:extLst>
          </p:cNvPr>
          <p:cNvSpPr>
            <a:spLocks noGrp="1"/>
          </p:cNvSpPr>
          <p:nvPr>
            <p:ph idx="1"/>
          </p:nvPr>
        </p:nvSpPr>
        <p:spPr>
          <a:xfrm>
            <a:off x="558800" y="1297172"/>
            <a:ext cx="8287488" cy="3643128"/>
          </a:xfrm>
        </p:spPr>
        <p:txBody>
          <a:bodyPr>
            <a:normAutofit lnSpcReduction="10000"/>
          </a:bodyPr>
          <a:lstStyle/>
          <a:p>
            <a:pPr lvl="0"/>
            <a:r>
              <a:rPr lang="en-US" dirty="0"/>
              <a:t>Dec. 15 at 7 pm ET &amp; Dec. 16 at 10 pm ET:  DFW Advocacy Chapter with RESULTS</a:t>
            </a:r>
          </a:p>
          <a:p>
            <a:pPr lvl="0"/>
            <a:r>
              <a:rPr lang="en-US" dirty="0"/>
              <a:t>Please answer DFW advocacy survey your received</a:t>
            </a:r>
          </a:p>
          <a:p>
            <a:r>
              <a:rPr lang="en-US" dirty="0"/>
              <a:t>DFW Virtual Chapter Meetings. Find more info. here: </a:t>
            </a:r>
            <a:r>
              <a:rPr lang="en-US" dirty="0">
                <a:hlinkClick r:id="rId4"/>
              </a:rPr>
              <a:t>https://diningforwomen.org/virtual-meetings/</a:t>
            </a:r>
            <a:r>
              <a:rPr lang="en-US" dirty="0"/>
              <a:t> </a:t>
            </a:r>
          </a:p>
          <a:p>
            <a:endParaRPr lang="en-US" dirty="0"/>
          </a:p>
        </p:txBody>
      </p:sp>
    </p:spTree>
    <p:extLst>
      <p:ext uri="{BB962C8B-B14F-4D97-AF65-F5344CB8AC3E}">
        <p14:creationId xmlns:p14="http://schemas.microsoft.com/office/powerpoint/2010/main" val="63254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5894758" cy="770935"/>
          </a:xfrm>
        </p:spPr>
        <p:txBody>
          <a:bodyPr>
            <a:normAutofit/>
          </a:bodyPr>
          <a:lstStyle/>
          <a:p>
            <a:r>
              <a:rPr lang="en-US" dirty="0"/>
              <a:t>New Mission &amp; Vision</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367862" y="1297577"/>
            <a:ext cx="8523889" cy="3845923"/>
          </a:xfrm>
        </p:spPr>
        <p:txBody>
          <a:bodyPr>
            <a:normAutofit fontScale="70000" lnSpcReduction="20000"/>
          </a:bodyPr>
          <a:lstStyle/>
          <a:p>
            <a:pPr marL="0" indent="0" algn="ctr">
              <a:buNone/>
            </a:pPr>
            <a:r>
              <a:rPr lang="en-US" b="1" dirty="0"/>
              <a:t>DFW’s NEW MISSION</a:t>
            </a:r>
          </a:p>
          <a:p>
            <a:pPr marL="0" indent="0" algn="ctr">
              <a:buNone/>
            </a:pPr>
            <a:br>
              <a:rPr lang="en-US" dirty="0"/>
            </a:br>
            <a:r>
              <a:rPr lang="en-US" b="1" dirty="0"/>
              <a:t>Dining for Women cultivates the collective power of community </a:t>
            </a:r>
            <a:br>
              <a:rPr lang="en-US" dirty="0"/>
            </a:br>
            <a:r>
              <a:rPr lang="en-US" b="1" dirty="0"/>
              <a:t>to achieve global gender equality.</a:t>
            </a:r>
            <a:br>
              <a:rPr lang="en-US" dirty="0"/>
            </a:br>
            <a:r>
              <a:rPr lang="en-US" dirty="0"/>
              <a:t> </a:t>
            </a:r>
          </a:p>
          <a:p>
            <a:pPr marL="0" indent="0" algn="ctr">
              <a:buNone/>
            </a:pPr>
            <a:br>
              <a:rPr lang="en-US" dirty="0"/>
            </a:br>
            <a:r>
              <a:rPr lang="en-US" b="1" dirty="0"/>
              <a:t>DFW’s</a:t>
            </a:r>
            <a:r>
              <a:rPr lang="en-US" dirty="0"/>
              <a:t> </a:t>
            </a:r>
            <a:r>
              <a:rPr lang="en-US" b="1" dirty="0"/>
              <a:t>OUR NEW VISION</a:t>
            </a:r>
          </a:p>
          <a:p>
            <a:pPr marL="0" indent="0" algn="ctr">
              <a:buNone/>
            </a:pPr>
            <a:br>
              <a:rPr lang="en-US" dirty="0"/>
            </a:br>
            <a:r>
              <a:rPr lang="en-US" b="1" dirty="0"/>
              <a:t>Dining for Women envisions a world where every person</a:t>
            </a:r>
            <a:br>
              <a:rPr lang="en-US" b="1" dirty="0"/>
            </a:br>
            <a:r>
              <a:rPr lang="en-US" b="1" dirty="0"/>
              <a:t>has the same opportunities to thrive</a:t>
            </a:r>
            <a:br>
              <a:rPr lang="en-US" b="1" dirty="0"/>
            </a:br>
            <a:r>
              <a:rPr lang="en-US" b="1" dirty="0"/>
              <a:t>regardless of their gender or where they live.</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359792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5894758" cy="857250"/>
          </a:xfrm>
        </p:spPr>
        <p:txBody>
          <a:bodyPr/>
          <a:lstStyle/>
          <a:p>
            <a:r>
              <a:rPr lang="en-US" dirty="0"/>
              <a:t>Getting Connected</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707515" y="1414353"/>
            <a:ext cx="7979283" cy="3219639"/>
          </a:xfrm>
        </p:spPr>
        <p:txBody>
          <a:bodyPr>
            <a:normAutofit/>
          </a:bodyPr>
          <a:lstStyle/>
          <a:p>
            <a:pPr marL="0" lvl="0" indent="0">
              <a:buNone/>
            </a:pPr>
            <a:r>
              <a:rPr lang="en-US" dirty="0"/>
              <a:t>Ice Breaker</a:t>
            </a:r>
          </a:p>
          <a:p>
            <a:pPr marL="514350" indent="-514350">
              <a:buFont typeface="+mj-lt"/>
              <a:buAutoNum type="arabicPeriod"/>
            </a:pPr>
            <a:r>
              <a:rPr lang="en-US" b="1" dirty="0"/>
              <a:t>Share one or two sentences: </a:t>
            </a:r>
            <a:r>
              <a:rPr lang="en-US" dirty="0"/>
              <a:t>How do you feel about what you and DFW have done through advocacy in 2020?</a:t>
            </a:r>
            <a:endParaRPr lang="en-US" b="1" dirty="0"/>
          </a:p>
          <a:p>
            <a:pPr marL="514350" indent="-514350">
              <a:buFont typeface="+mj-lt"/>
              <a:buAutoNum type="arabicPeriod"/>
            </a:pPr>
            <a:r>
              <a:rPr lang="en-US" b="1" dirty="0"/>
              <a:t>Share one or two sentences: </a:t>
            </a:r>
            <a:r>
              <a:rPr lang="en-US" dirty="0"/>
              <a:t>What should this group strive for in 2021?</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4070383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5894758" cy="857250"/>
          </a:xfrm>
        </p:spPr>
        <p:txBody>
          <a:bodyPr/>
          <a:lstStyle/>
          <a:p>
            <a:r>
              <a:rPr lang="en-US" dirty="0"/>
              <a:t>Goals for Today</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707515" y="1414353"/>
            <a:ext cx="7979283" cy="3219639"/>
          </a:xfrm>
        </p:spPr>
        <p:txBody>
          <a:bodyPr>
            <a:normAutofit fontScale="92500" lnSpcReduction="10000"/>
          </a:bodyPr>
          <a:lstStyle/>
          <a:p>
            <a:r>
              <a:rPr lang="en-US" dirty="0"/>
              <a:t>Review some of DFW outputs for 2020 and possibilities for 2021</a:t>
            </a:r>
          </a:p>
          <a:p>
            <a:r>
              <a:rPr lang="en-US" dirty="0"/>
              <a:t>Prepare to take top action. We have lost time on poverty due to government. We must continue to insist on action.</a:t>
            </a:r>
          </a:p>
          <a:p>
            <a:r>
              <a:rPr lang="en-US" dirty="0"/>
              <a:t>Review First 100 Days opportunity. Time for DFW to shine brightly.</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196596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13039" y="608375"/>
            <a:ext cx="6172200" cy="857250"/>
          </a:xfrm>
          <a:prstGeom prst="rect">
            <a:avLst/>
          </a:prstGeom>
        </p:spPr>
        <p:txBody>
          <a:bodyPr vert="horz" lIns="68580" tIns="34290" rIns="68580" bIns="34290" rtlCol="0" anchor="ctr">
            <a:normAutofit fontScale="92500" lnSpcReduction="20000"/>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r>
              <a:rPr lang="en-US" sz="3300" dirty="0"/>
              <a:t>What are We Trying to Do </a:t>
            </a:r>
          </a:p>
          <a:p>
            <a:r>
              <a:rPr lang="en-US" sz="3300" dirty="0"/>
              <a:t>as Advocates?</a:t>
            </a:r>
          </a:p>
        </p:txBody>
      </p:sp>
      <p:pic>
        <p:nvPicPr>
          <p:cNvPr id="6" name="Content Placeholder 4">
            <a:extLst>
              <a:ext uri="{FF2B5EF4-FFF2-40B4-BE49-F238E27FC236}">
                <a16:creationId xmlns:a16="http://schemas.microsoft.com/office/drawing/2014/main" id="{975FC1B2-F94D-B84B-9D2C-2BA92E201B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
        <p:nvSpPr>
          <p:cNvPr id="3" name="Content Placeholder 2">
            <a:extLst>
              <a:ext uri="{FF2B5EF4-FFF2-40B4-BE49-F238E27FC236}">
                <a16:creationId xmlns:a16="http://schemas.microsoft.com/office/drawing/2014/main" id="{9695EE9A-EDB8-D045-85FB-337F318BA351}"/>
              </a:ext>
            </a:extLst>
          </p:cNvPr>
          <p:cNvSpPr>
            <a:spLocks noGrp="1"/>
          </p:cNvSpPr>
          <p:nvPr>
            <p:ph idx="1"/>
          </p:nvPr>
        </p:nvSpPr>
        <p:spPr>
          <a:xfrm>
            <a:off x="477078" y="1868020"/>
            <a:ext cx="8189844" cy="2294965"/>
          </a:xfrm>
        </p:spPr>
        <p:txBody>
          <a:bodyPr>
            <a:noAutofit/>
          </a:bodyPr>
          <a:lstStyle/>
          <a:p>
            <a:pPr marL="0" indent="0">
              <a:buNone/>
            </a:pPr>
            <a:r>
              <a:rPr lang="en-US" sz="3400" dirty="0"/>
              <a:t>We work in a non-partisan way to influence our decision makers in Congress, guiding them toward solutions that will positively impact the lives of women, girls, and children living in poverty.</a:t>
            </a:r>
          </a:p>
        </p:txBody>
      </p:sp>
    </p:spTree>
    <p:extLst>
      <p:ext uri="{BB962C8B-B14F-4D97-AF65-F5344CB8AC3E}">
        <p14:creationId xmlns:p14="http://schemas.microsoft.com/office/powerpoint/2010/main" val="43192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66163" y="1583531"/>
            <a:ext cx="3774763" cy="2400300"/>
          </a:xfrm>
        </p:spPr>
        <p:txBody>
          <a:bodyPr>
            <a:noAutofit/>
          </a:bodyPr>
          <a:lstStyle/>
          <a:p>
            <a:pPr>
              <a:defRPr/>
            </a:pPr>
            <a:r>
              <a:rPr lang="en-US" sz="2400" dirty="0">
                <a:solidFill>
                  <a:schemeClr val="accent2">
                    <a:lumMod val="75000"/>
                  </a:schemeClr>
                </a:solidFill>
                <a:latin typeface="Arial" charset="0"/>
              </a:rPr>
              <a:t>Assess where our members of Congress are on the Champion Scale, then move them up</a:t>
            </a:r>
          </a:p>
        </p:txBody>
      </p:sp>
      <p:sp>
        <p:nvSpPr>
          <p:cNvPr id="38916" name="Rectangle 3"/>
          <p:cNvSpPr>
            <a:spLocks noGrp="1" noChangeArrowheads="1"/>
          </p:cNvSpPr>
          <p:nvPr>
            <p:ph type="body" idx="1"/>
          </p:nvPr>
        </p:nvSpPr>
        <p:spPr>
          <a:xfrm>
            <a:off x="2804380" y="1512277"/>
            <a:ext cx="5504351" cy="3209191"/>
          </a:xfrm>
        </p:spPr>
        <p:txBody>
          <a:bodyPr>
            <a:noAutofit/>
          </a:bodyPr>
          <a:lstStyle/>
          <a:p>
            <a:pPr marL="2443163" indent="-400050">
              <a:lnSpc>
                <a:spcPct val="90000"/>
              </a:lnSpc>
              <a:spcAft>
                <a:spcPts val="1200"/>
              </a:spcAft>
              <a:buNone/>
            </a:pPr>
            <a:r>
              <a:rPr lang="en-US" sz="2000" dirty="0">
                <a:latin typeface="Arial" charset="0"/>
              </a:rPr>
              <a:t>4   Champion</a:t>
            </a:r>
          </a:p>
          <a:p>
            <a:pPr marL="2443163" indent="-400050">
              <a:lnSpc>
                <a:spcPct val="90000"/>
              </a:lnSpc>
              <a:spcAft>
                <a:spcPts val="1200"/>
              </a:spcAft>
              <a:buNone/>
            </a:pPr>
            <a:r>
              <a:rPr lang="en-US" sz="2000" dirty="0">
                <a:latin typeface="Arial" charset="0"/>
              </a:rPr>
              <a:t>3 	Leader</a:t>
            </a:r>
          </a:p>
          <a:p>
            <a:pPr marL="2443163" indent="-400050">
              <a:lnSpc>
                <a:spcPct val="90000"/>
              </a:lnSpc>
              <a:spcAft>
                <a:spcPts val="1200"/>
              </a:spcAft>
              <a:buNone/>
            </a:pPr>
            <a:r>
              <a:rPr lang="en-US" sz="2000" dirty="0">
                <a:latin typeface="Arial" charset="0"/>
              </a:rPr>
              <a:t>2 	Advocate</a:t>
            </a:r>
          </a:p>
          <a:p>
            <a:pPr marL="2443163" indent="-400050">
              <a:lnSpc>
                <a:spcPct val="90000"/>
              </a:lnSpc>
              <a:spcAft>
                <a:spcPts val="1200"/>
              </a:spcAft>
              <a:buNone/>
            </a:pPr>
            <a:r>
              <a:rPr lang="en-US" sz="2000" dirty="0">
                <a:latin typeface="Arial" charset="0"/>
              </a:rPr>
              <a:t>1 	Supporter</a:t>
            </a:r>
          </a:p>
          <a:p>
            <a:pPr marL="2443163" indent="-400050">
              <a:lnSpc>
                <a:spcPct val="90000"/>
              </a:lnSpc>
              <a:spcAft>
                <a:spcPts val="1200"/>
              </a:spcAft>
              <a:buNone/>
            </a:pPr>
            <a:r>
              <a:rPr lang="en-US" sz="2000" dirty="0">
                <a:latin typeface="Arial" charset="0"/>
              </a:rPr>
              <a:t>0 	Uninformed or Neutral</a:t>
            </a:r>
          </a:p>
          <a:p>
            <a:pPr marL="2443163" indent="-400050">
              <a:lnSpc>
                <a:spcPct val="90000"/>
              </a:lnSpc>
              <a:spcAft>
                <a:spcPts val="1200"/>
              </a:spcAft>
              <a:buNone/>
            </a:pPr>
            <a:r>
              <a:rPr lang="en-US" sz="2000" dirty="0">
                <a:latin typeface="Arial" charset="0"/>
              </a:rPr>
              <a:t>-1 	Opponent</a:t>
            </a:r>
          </a:p>
        </p:txBody>
      </p:sp>
      <p:sp>
        <p:nvSpPr>
          <p:cNvPr id="38917" name="Line 4"/>
          <p:cNvSpPr>
            <a:spLocks noChangeShapeType="1"/>
          </p:cNvSpPr>
          <p:nvPr/>
        </p:nvSpPr>
        <p:spPr bwMode="auto">
          <a:xfrm flipH="1" flipV="1">
            <a:off x="4331494" y="1724026"/>
            <a:ext cx="11906" cy="2496282"/>
          </a:xfrm>
          <a:prstGeom prst="line">
            <a:avLst/>
          </a:prstGeom>
          <a:noFill/>
          <a:ln w="101600">
            <a:solidFill>
              <a:srgbClr val="99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1350" dirty="0"/>
          </a:p>
        </p:txBody>
      </p:sp>
      <p:sp>
        <p:nvSpPr>
          <p:cNvPr id="8" name="Title 1"/>
          <p:cNvSpPr txBox="1">
            <a:spLocks/>
          </p:cNvSpPr>
          <p:nvPr/>
        </p:nvSpPr>
        <p:spPr>
          <a:xfrm>
            <a:off x="1485900" y="205979"/>
            <a:ext cx="6172200" cy="857250"/>
          </a:xfrm>
          <a:prstGeom prst="rect">
            <a:avLst/>
          </a:prstGeom>
        </p:spPr>
        <p:txBody>
          <a:bodyPr vert="horz" lIns="68580" tIns="34290" rIns="68580" bIns="34290" rtlCol="0" anchor="ctr">
            <a:normAutofit fontScale="92500" lnSpcReduction="20000"/>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r>
              <a:rPr lang="en-US" sz="3300" dirty="0"/>
              <a:t>What are We Trying to Do </a:t>
            </a:r>
          </a:p>
          <a:p>
            <a:r>
              <a:rPr lang="en-US" sz="3300" dirty="0"/>
              <a:t>as Advocates?</a:t>
            </a:r>
          </a:p>
        </p:txBody>
      </p:sp>
      <p:pic>
        <p:nvPicPr>
          <p:cNvPr id="6" name="Content Placeholder 4">
            <a:extLst>
              <a:ext uri="{FF2B5EF4-FFF2-40B4-BE49-F238E27FC236}">
                <a16:creationId xmlns:a16="http://schemas.microsoft.com/office/drawing/2014/main" id="{975FC1B2-F94D-B84B-9D2C-2BA92E201B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2564676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5894758" cy="857250"/>
          </a:xfrm>
        </p:spPr>
        <p:txBody>
          <a:bodyPr>
            <a:normAutofit/>
          </a:bodyPr>
          <a:lstStyle/>
          <a:p>
            <a:r>
              <a:rPr lang="en-US" dirty="0"/>
              <a:t>Original 2020 Campaigns</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57200" y="1441938"/>
            <a:ext cx="8229600" cy="3393830"/>
          </a:xfrm>
        </p:spPr>
        <p:txBody>
          <a:bodyPr>
            <a:normAutofit fontScale="77500" lnSpcReduction="20000"/>
          </a:bodyPr>
          <a:lstStyle/>
          <a:p>
            <a:pPr marL="0" indent="0">
              <a:spcAft>
                <a:spcPts val="1200"/>
              </a:spcAft>
              <a:buNone/>
            </a:pPr>
            <a:r>
              <a:rPr lang="en-US" dirty="0"/>
              <a:t>Improve maternal health and child survival:</a:t>
            </a:r>
          </a:p>
          <a:p>
            <a:pPr marL="514350" indent="-514350">
              <a:buFont typeface="+mj-lt"/>
              <a:buAutoNum type="arabicPeriod"/>
            </a:pPr>
            <a:r>
              <a:rPr lang="en-US" dirty="0"/>
              <a:t>Ensure the US is funding maternal &amp; child health, child vaccinations, and child nutrition at robust levels for FY21 (In progress—looking positive with recent Senate bill)</a:t>
            </a:r>
          </a:p>
          <a:p>
            <a:pPr marL="514350" indent="-514350">
              <a:buFont typeface="+mj-lt"/>
              <a:buAutoNum type="arabicPeriod"/>
            </a:pPr>
            <a:r>
              <a:rPr lang="en-US" dirty="0"/>
              <a:t>Ensure the US pledges to fund Gavi, the Vaccine Alliance’s 5-year work plan (Complete—successful!!)</a:t>
            </a:r>
          </a:p>
          <a:p>
            <a:pPr marL="514350" indent="-514350">
              <a:buFont typeface="+mj-lt"/>
              <a:buAutoNum type="arabicPeriod"/>
            </a:pPr>
            <a:r>
              <a:rPr lang="en-US" b="1" dirty="0">
                <a:solidFill>
                  <a:srgbClr val="FF0000"/>
                </a:solidFill>
              </a:rPr>
              <a:t>Global COVID-19 response: ADDED &amp; in progress </a:t>
            </a:r>
            <a:endParaRPr lang="en-US" dirty="0"/>
          </a:p>
          <a:p>
            <a:pPr marL="514350" indent="-514350">
              <a:buFont typeface="+mj-lt"/>
              <a:buAutoNum type="arabicPeriod"/>
            </a:pPr>
            <a:r>
              <a:rPr lang="en-US" dirty="0"/>
              <a:t>Ensure that US and world leaders make serious commitments to end child malnutrition (pushed to 2021)</a:t>
            </a:r>
          </a:p>
          <a:p>
            <a:endParaRPr lang="en-US" dirty="0"/>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398339944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F1D465B8E88F4FAF5AAC80E25144D0" ma:contentTypeVersion="15" ma:contentTypeDescription="Create a new document." ma:contentTypeScope="" ma:versionID="8ad5ca029c59bc7b9ad1e0963f855f1c">
  <xsd:schema xmlns:xsd="http://www.w3.org/2001/XMLSchema" xmlns:xs="http://www.w3.org/2001/XMLSchema" xmlns:p="http://schemas.microsoft.com/office/2006/metadata/properties" xmlns:ns2="8ee30887-f2a8-4008-a2f9-85531acb3cd7" xmlns:ns3="876372d7-2542-4065-ad3b-22612840f7b4" targetNamespace="http://schemas.microsoft.com/office/2006/metadata/properties" ma:root="true" ma:fieldsID="a1ff32d4e553344c16fe68ea006214c4" ns2:_="" ns3:_="">
    <xsd:import namespace="8ee30887-f2a8-4008-a2f9-85531acb3cd7"/>
    <xsd:import namespace="876372d7-2542-4065-ad3b-22612840f7b4"/>
    <xsd:element name="properties">
      <xsd:complexType>
        <xsd:sequence>
          <xsd:element name="documentManagement">
            <xsd:complexType>
              <xsd:all>
                <xsd:element ref="ns2:Department" minOccurs="0"/>
                <xsd:element ref="ns3:SharedWithUsers" minOccurs="0"/>
                <xsd:element ref="ns3:SharingHintHash" minOccurs="0"/>
                <xsd:element ref="ns3:SharedWithDetails" minOccurs="0"/>
                <xsd:element ref="ns2:Presented_x0020_on" minOccurs="0"/>
                <xsd:element ref="ns3:LastSharedByUser" minOccurs="0"/>
                <xsd:element ref="ns3:LastSharedByTime" minOccurs="0"/>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30887-f2a8-4008-a2f9-85531acb3cd7" elementFormDefault="qualified">
    <xsd:import namespace="http://schemas.microsoft.com/office/2006/documentManagement/types"/>
    <xsd:import namespace="http://schemas.microsoft.com/office/infopath/2007/PartnerControls"/>
    <xsd:element name="Department" ma:index="8" nillable="true" ma:displayName="Department" ma:default="Accounting" ma:internalName="Department" ma:requiredMultiChoice="true">
      <xsd:complexType>
        <xsd:complexContent>
          <xsd:extension base="dms:MultiChoice">
            <xsd:sequence>
              <xsd:element name="Value" maxOccurs="unbounded" minOccurs="0" nillable="true">
                <xsd:simpleType>
                  <xsd:restriction base="dms:Choice">
                    <xsd:enumeration value="Accounting"/>
                    <xsd:enumeration value="Development"/>
                    <xsd:enumeration value="Domestic"/>
                    <xsd:enumeration value="Global"/>
                    <xsd:enumeration value="Human Resources"/>
                    <xsd:enumeration value="MCS"/>
                    <xsd:enumeration value="Operations"/>
                  </xsd:restriction>
                </xsd:simpleType>
              </xsd:element>
            </xsd:sequence>
          </xsd:extension>
        </xsd:complexContent>
      </xsd:complexType>
    </xsd:element>
    <xsd:element name="Presented_x0020_on" ma:index="12" nillable="true" ma:displayName="Presented on" ma:format="DateOnly" ma:internalName="Presented_x0020_on">
      <xsd:simpleType>
        <xsd:restriction base="dms:DateTime"/>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6372d7-2542-4065-ad3b-22612840f7b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partment xmlns="8ee30887-f2a8-4008-a2f9-85531acb3cd7">
      <Value>Accounting</Value>
    </Department>
    <Presented_x0020_on xmlns="8ee30887-f2a8-4008-a2f9-85531acb3cd7" xsi:nil="true"/>
  </documentManagement>
</p:properties>
</file>

<file path=customXml/itemProps1.xml><?xml version="1.0" encoding="utf-8"?>
<ds:datastoreItem xmlns:ds="http://schemas.openxmlformats.org/officeDocument/2006/customXml" ds:itemID="{69474FB8-B06E-4C25-A504-988BB21BA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30887-f2a8-4008-a2f9-85531acb3cd7"/>
    <ds:schemaRef ds:uri="876372d7-2542-4065-ad3b-22612840f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23E2F6-89EB-4C1A-9B95-10F660D69816}">
  <ds:schemaRefs>
    <ds:schemaRef ds:uri="http://schemas.microsoft.com/sharepoint/v3/contenttype/forms"/>
  </ds:schemaRefs>
</ds:datastoreItem>
</file>

<file path=customXml/itemProps3.xml><?xml version="1.0" encoding="utf-8"?>
<ds:datastoreItem xmlns:ds="http://schemas.openxmlformats.org/officeDocument/2006/customXml" ds:itemID="{B9959BF8-6FB4-40AF-AF38-2D057E67A497}">
  <ds:schemaRefs>
    <ds:schemaRef ds:uri="876372d7-2542-4065-ad3b-22612840f7b4"/>
    <ds:schemaRef ds:uri="http://www.w3.org/XML/1998/namespace"/>
    <ds:schemaRef ds:uri="http://purl.org/dc/terms/"/>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8ee30887-f2a8-4008-a2f9-85531acb3cd7"/>
  </ds:schemaRefs>
</ds:datastoreItem>
</file>

<file path=docProps/app.xml><?xml version="1.0" encoding="utf-8"?>
<Properties xmlns="http://schemas.openxmlformats.org/officeDocument/2006/extended-properties" xmlns:vt="http://schemas.openxmlformats.org/officeDocument/2006/docPropsVTypes">
  <Template/>
  <TotalTime>18084</TotalTime>
  <Words>1918</Words>
  <Application>Microsoft Macintosh PowerPoint</Application>
  <PresentationFormat>On-screen Show (16:9)</PresentationFormat>
  <Paragraphs>223</Paragraphs>
  <Slides>30</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Courier New</vt:lpstr>
      <vt:lpstr>Helvetica</vt:lpstr>
      <vt:lpstr>Open Sans</vt:lpstr>
      <vt:lpstr>Roboto</vt:lpstr>
      <vt:lpstr>Wingdings</vt:lpstr>
      <vt:lpstr>Custom Design</vt:lpstr>
      <vt:lpstr>Office Theme</vt:lpstr>
      <vt:lpstr>DFW Advocacy Chapter with RESULTS  November Webinar: COVID &amp; Beyond</vt:lpstr>
      <vt:lpstr>Welcome New Advocates</vt:lpstr>
      <vt:lpstr>Zoom Instructions</vt:lpstr>
      <vt:lpstr>New Mission &amp; Vision</vt:lpstr>
      <vt:lpstr>Getting Connected</vt:lpstr>
      <vt:lpstr>Goals for Today</vt:lpstr>
      <vt:lpstr>PowerPoint Presentation</vt:lpstr>
      <vt:lpstr>Assess where our members of Congress are on the Champion Scale, then move them up</vt:lpstr>
      <vt:lpstr>Original 2020 Campaigns</vt:lpstr>
      <vt:lpstr>PowerPoint Presentation</vt:lpstr>
      <vt:lpstr>Why is DFW working on COVID?</vt:lpstr>
      <vt:lpstr>Why is DFW working on Covid?</vt:lpstr>
      <vt:lpstr>Why is DFW working on Covid?</vt:lpstr>
      <vt:lpstr>Why is DFW working on Covid?</vt:lpstr>
      <vt:lpstr>Why is DFW working on Covid?</vt:lpstr>
      <vt:lpstr>PowerPoint Presentation</vt:lpstr>
      <vt:lpstr>PowerPoint Presentation</vt:lpstr>
      <vt:lpstr>Where Are Things Now?</vt:lpstr>
      <vt:lpstr>Taking Action</vt:lpstr>
      <vt:lpstr>Taking Action</vt:lpstr>
      <vt:lpstr>Direct Advocacy</vt:lpstr>
      <vt:lpstr>PowerPoint Presentation</vt:lpstr>
      <vt:lpstr>Looking Ahead: First 100 Days Goals</vt:lpstr>
      <vt:lpstr>PowerPoint Presentation</vt:lpstr>
      <vt:lpstr>PowerPoint Presentation</vt:lpstr>
      <vt:lpstr>Looking Ahead: First 100 Days Campaign</vt:lpstr>
      <vt:lpstr>  February 6 First 100 Days Kickoff Virtual Event</vt:lpstr>
      <vt:lpstr>Outputs from this year</vt:lpstr>
      <vt:lpstr>What’s possible for next year</vt:lpstr>
      <vt:lpstr>Important Dates</vt:lpstr>
    </vt:vector>
  </TitlesOfParts>
  <Company>RESULTS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Lash</dc:creator>
  <cp:lastModifiedBy>Ken Patterson</cp:lastModifiedBy>
  <cp:revision>134</cp:revision>
  <dcterms:created xsi:type="dcterms:W3CDTF">2019-10-01T16:09:08Z</dcterms:created>
  <dcterms:modified xsi:type="dcterms:W3CDTF">2020-11-17T19:47:55Z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0x01010035F1D465B8E88F4FAF5AAC80E25144D0</vt:lpwstr>
  </property>
</Properties>
</file>