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37"/>
  </p:notesMasterIdLst>
  <p:sldIdLst>
    <p:sldId id="282" r:id="rId6"/>
    <p:sldId id="831" r:id="rId7"/>
    <p:sldId id="942" r:id="rId8"/>
    <p:sldId id="954" r:id="rId9"/>
    <p:sldId id="832" r:id="rId10"/>
    <p:sldId id="1145" r:id="rId11"/>
    <p:sldId id="855" r:id="rId12"/>
    <p:sldId id="889" r:id="rId13"/>
    <p:sldId id="852" r:id="rId14"/>
    <p:sldId id="945" r:id="rId15"/>
    <p:sldId id="833" r:id="rId16"/>
    <p:sldId id="949" r:id="rId17"/>
    <p:sldId id="951" r:id="rId18"/>
    <p:sldId id="256" r:id="rId19"/>
    <p:sldId id="257" r:id="rId20"/>
    <p:sldId id="913" r:id="rId21"/>
    <p:sldId id="955" r:id="rId22"/>
    <p:sldId id="956" r:id="rId23"/>
    <p:sldId id="944" r:id="rId24"/>
    <p:sldId id="939" r:id="rId25"/>
    <p:sldId id="957" r:id="rId26"/>
    <p:sldId id="1144" r:id="rId27"/>
    <p:sldId id="810" r:id="rId28"/>
    <p:sldId id="976" r:id="rId29"/>
    <p:sldId id="687" r:id="rId30"/>
    <p:sldId id="688" r:id="rId31"/>
    <p:sldId id="1141" r:id="rId32"/>
    <p:sldId id="1143" r:id="rId33"/>
    <p:sldId id="977" r:id="rId34"/>
    <p:sldId id="978" r:id="rId35"/>
    <p:sldId id="884"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7CC82-FD84-4242-B986-EF9E3F20FA98}" v="41" dt="2020-10-20T20:38:18.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66"/>
    <p:restoredTop sz="78125"/>
  </p:normalViewPr>
  <p:slideViewPr>
    <p:cSldViewPr snapToGrid="0" snapToObjects="1">
      <p:cViewPr>
        <p:scale>
          <a:sx n="140" d="100"/>
          <a:sy n="140" d="100"/>
        </p:scale>
        <p:origin x="256" y="400"/>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Patterson" userId="88e63aaa-76ae-4019-8c1c-bcddfe995a39" providerId="ADAL" clId="{3C87CC82-FD84-4242-B986-EF9E3F20FA98}"/>
    <pc:docChg chg="undo custSel addSld modSld">
      <pc:chgData name="Ken Patterson" userId="88e63aaa-76ae-4019-8c1c-bcddfe995a39" providerId="ADAL" clId="{3C87CC82-FD84-4242-B986-EF9E3F20FA98}" dt="2020-10-20T20:37:57.487" v="184" actId="20577"/>
      <pc:docMkLst>
        <pc:docMk/>
      </pc:docMkLst>
      <pc:sldChg chg="addSp modSp add mod modNotes modNotesTx">
        <pc:chgData name="Ken Patterson" userId="88e63aaa-76ae-4019-8c1c-bcddfe995a39" providerId="ADAL" clId="{3C87CC82-FD84-4242-B986-EF9E3F20FA98}" dt="2020-10-20T20:37:23.005" v="170" actId="20577"/>
        <pc:sldMkLst>
          <pc:docMk/>
          <pc:sldMk cId="731249258" sldId="256"/>
        </pc:sldMkLst>
        <pc:spChg chg="mod">
          <ac:chgData name="Ken Patterson" userId="88e63aaa-76ae-4019-8c1c-bcddfe995a39" providerId="ADAL" clId="{3C87CC82-FD84-4242-B986-EF9E3F20FA98}" dt="2020-10-20T18:46:05.469" v="40" actId="255"/>
          <ac:spMkLst>
            <pc:docMk/>
            <pc:sldMk cId="731249258" sldId="256"/>
            <ac:spMk id="56" creationId="{00000000-0000-0000-0000-000000000000}"/>
          </ac:spMkLst>
        </pc:spChg>
        <pc:spChg chg="mod">
          <ac:chgData name="Ken Patterson" userId="88e63aaa-76ae-4019-8c1c-bcddfe995a39" providerId="ADAL" clId="{3C87CC82-FD84-4242-B986-EF9E3F20FA98}" dt="2020-10-20T18:45:54.642" v="38" actId="1076"/>
          <ac:spMkLst>
            <pc:docMk/>
            <pc:sldMk cId="731249258" sldId="256"/>
            <ac:spMk id="57" creationId="{00000000-0000-0000-0000-000000000000}"/>
          </ac:spMkLst>
        </pc:spChg>
        <pc:picChg chg="add mod">
          <ac:chgData name="Ken Patterson" userId="88e63aaa-76ae-4019-8c1c-bcddfe995a39" providerId="ADAL" clId="{3C87CC82-FD84-4242-B986-EF9E3F20FA98}" dt="2020-10-20T18:45:43.843" v="35"/>
          <ac:picMkLst>
            <pc:docMk/>
            <pc:sldMk cId="731249258" sldId="256"/>
            <ac:picMk id="6" creationId="{E9364291-5732-B34C-8AEE-AC879A5BB630}"/>
          </ac:picMkLst>
        </pc:picChg>
      </pc:sldChg>
      <pc:sldChg chg="addSp delSp modSp add mod modNotesTx">
        <pc:chgData name="Ken Patterson" userId="88e63aaa-76ae-4019-8c1c-bcddfe995a39" providerId="ADAL" clId="{3C87CC82-FD84-4242-B986-EF9E3F20FA98}" dt="2020-10-20T20:37:27.206" v="175" actId="20577"/>
        <pc:sldMkLst>
          <pc:docMk/>
          <pc:sldMk cId="947301198" sldId="257"/>
        </pc:sldMkLst>
        <pc:spChg chg="mod">
          <ac:chgData name="Ken Patterson" userId="88e63aaa-76ae-4019-8c1c-bcddfe995a39" providerId="ADAL" clId="{3C87CC82-FD84-4242-B986-EF9E3F20FA98}" dt="2020-10-20T18:42:39.746" v="6" actId="14100"/>
          <ac:spMkLst>
            <pc:docMk/>
            <pc:sldMk cId="947301198" sldId="257"/>
            <ac:spMk id="62" creationId="{00000000-0000-0000-0000-000000000000}"/>
          </ac:spMkLst>
        </pc:spChg>
        <pc:spChg chg="mod">
          <ac:chgData name="Ken Patterson" userId="88e63aaa-76ae-4019-8c1c-bcddfe995a39" providerId="ADAL" clId="{3C87CC82-FD84-4242-B986-EF9E3F20FA98}" dt="2020-10-20T18:43:27.660" v="14" actId="1076"/>
          <ac:spMkLst>
            <pc:docMk/>
            <pc:sldMk cId="947301198" sldId="257"/>
            <ac:spMk id="64" creationId="{00000000-0000-0000-0000-000000000000}"/>
          </ac:spMkLst>
        </pc:spChg>
        <pc:spChg chg="del">
          <ac:chgData name="Ken Patterson" userId="88e63aaa-76ae-4019-8c1c-bcddfe995a39" providerId="ADAL" clId="{3C87CC82-FD84-4242-B986-EF9E3F20FA98}" dt="2020-10-20T18:44:32.507" v="22" actId="478"/>
          <ac:spMkLst>
            <pc:docMk/>
            <pc:sldMk cId="947301198" sldId="257"/>
            <ac:spMk id="65" creationId="{00000000-0000-0000-0000-000000000000}"/>
          </ac:spMkLst>
        </pc:spChg>
        <pc:spChg chg="mod">
          <ac:chgData name="Ken Patterson" userId="88e63aaa-76ae-4019-8c1c-bcddfe995a39" providerId="ADAL" clId="{3C87CC82-FD84-4242-B986-EF9E3F20FA98}" dt="2020-10-20T18:45:33.965" v="34" actId="1076"/>
          <ac:spMkLst>
            <pc:docMk/>
            <pc:sldMk cId="947301198" sldId="257"/>
            <ac:spMk id="66" creationId="{00000000-0000-0000-0000-000000000000}"/>
          </ac:spMkLst>
        </pc:spChg>
        <pc:spChg chg="mod">
          <ac:chgData name="Ken Patterson" userId="88e63aaa-76ae-4019-8c1c-bcddfe995a39" providerId="ADAL" clId="{3C87CC82-FD84-4242-B986-EF9E3F20FA98}" dt="2020-10-20T18:43:21.732" v="12" actId="1076"/>
          <ac:spMkLst>
            <pc:docMk/>
            <pc:sldMk cId="947301198" sldId="257"/>
            <ac:spMk id="67" creationId="{00000000-0000-0000-0000-000000000000}"/>
          </ac:spMkLst>
        </pc:spChg>
        <pc:picChg chg="add mod">
          <ac:chgData name="Ken Patterson" userId="88e63aaa-76ae-4019-8c1c-bcddfe995a39" providerId="ADAL" clId="{3C87CC82-FD84-4242-B986-EF9E3F20FA98}" dt="2020-10-20T18:45:20.397" v="31" actId="14100"/>
          <ac:picMkLst>
            <pc:docMk/>
            <pc:sldMk cId="947301198" sldId="257"/>
            <ac:picMk id="8" creationId="{8FC7FBB4-AA86-2F4B-8F7D-A378282A25A5}"/>
          </ac:picMkLst>
        </pc:picChg>
        <pc:picChg chg="mod">
          <ac:chgData name="Ken Patterson" userId="88e63aaa-76ae-4019-8c1c-bcddfe995a39" providerId="ADAL" clId="{3C87CC82-FD84-4242-B986-EF9E3F20FA98}" dt="2020-10-20T18:44:42.968" v="24" actId="14100"/>
          <ac:picMkLst>
            <pc:docMk/>
            <pc:sldMk cId="947301198" sldId="257"/>
            <ac:picMk id="63" creationId="{00000000-0000-0000-0000-000000000000}"/>
          </ac:picMkLst>
        </pc:picChg>
      </pc:sldChg>
      <pc:sldChg chg="modNotesTx">
        <pc:chgData name="Ken Patterson" userId="88e63aaa-76ae-4019-8c1c-bcddfe995a39" providerId="ADAL" clId="{3C87CC82-FD84-4242-B986-EF9E3F20FA98}" dt="2020-10-20T20:34:36.874" v="136" actId="20577"/>
        <pc:sldMkLst>
          <pc:docMk/>
          <pc:sldMk cId="3000944253" sldId="282"/>
        </pc:sldMkLst>
      </pc:sldChg>
      <pc:sldChg chg="modNotesTx">
        <pc:chgData name="Ken Patterson" userId="88e63aaa-76ae-4019-8c1c-bcddfe995a39" providerId="ADAL" clId="{3C87CC82-FD84-4242-B986-EF9E3F20FA98}" dt="2020-10-20T20:34:57.554" v="149" actId="20577"/>
        <pc:sldMkLst>
          <pc:docMk/>
          <pc:sldMk cId="3926572013" sldId="831"/>
        </pc:sldMkLst>
      </pc:sldChg>
      <pc:sldChg chg="modSp mod modNotesTx">
        <pc:chgData name="Ken Patterson" userId="88e63aaa-76ae-4019-8c1c-bcddfe995a39" providerId="ADAL" clId="{3C87CC82-FD84-4242-B986-EF9E3F20FA98}" dt="2020-10-20T20:36:20.361" v="162" actId="20577"/>
        <pc:sldMkLst>
          <pc:docMk/>
          <pc:sldMk cId="4070383421" sldId="832"/>
        </pc:sldMkLst>
        <pc:spChg chg="mod">
          <ac:chgData name="Ken Patterson" userId="88e63aaa-76ae-4019-8c1c-bcddfe995a39" providerId="ADAL" clId="{3C87CC82-FD84-4242-B986-EF9E3F20FA98}" dt="2020-10-20T20:36:12.644" v="156" actId="27636"/>
          <ac:spMkLst>
            <pc:docMk/>
            <pc:sldMk cId="4070383421" sldId="832"/>
            <ac:spMk id="8" creationId="{BB40F45A-62D1-41F9-84B9-B1CF603E5BC5}"/>
          </ac:spMkLst>
        </pc:spChg>
      </pc:sldChg>
      <pc:sldChg chg="modNotesTx">
        <pc:chgData name="Ken Patterson" userId="88e63aaa-76ae-4019-8c1c-bcddfe995a39" providerId="ADAL" clId="{3C87CC82-FD84-4242-B986-EF9E3F20FA98}" dt="2020-10-20T20:36:41.625" v="163" actId="20577"/>
        <pc:sldMkLst>
          <pc:docMk/>
          <pc:sldMk cId="431921105" sldId="855"/>
        </pc:sldMkLst>
      </pc:sldChg>
      <pc:sldChg chg="modNotesTx">
        <pc:chgData name="Ken Patterson" userId="88e63aaa-76ae-4019-8c1c-bcddfe995a39" providerId="ADAL" clId="{3C87CC82-FD84-4242-B986-EF9E3F20FA98}" dt="2020-10-20T20:36:46.894" v="164" actId="20577"/>
        <pc:sldMkLst>
          <pc:docMk/>
          <pc:sldMk cId="2564676204" sldId="889"/>
        </pc:sldMkLst>
      </pc:sldChg>
      <pc:sldChg chg="modSp mod modNotesTx">
        <pc:chgData name="Ken Patterson" userId="88e63aaa-76ae-4019-8c1c-bcddfe995a39" providerId="ADAL" clId="{3C87CC82-FD84-4242-B986-EF9E3F20FA98}" dt="2020-10-20T20:37:34.133" v="181" actId="20577"/>
        <pc:sldMkLst>
          <pc:docMk/>
          <pc:sldMk cId="1298102372" sldId="913"/>
        </pc:sldMkLst>
        <pc:spChg chg="mod">
          <ac:chgData name="Ken Patterson" userId="88e63aaa-76ae-4019-8c1c-bcddfe995a39" providerId="ADAL" clId="{3C87CC82-FD84-4242-B986-EF9E3F20FA98}" dt="2020-10-20T20:03:28.452" v="112" actId="20577"/>
          <ac:spMkLst>
            <pc:docMk/>
            <pc:sldMk cId="1298102372" sldId="913"/>
            <ac:spMk id="8" creationId="{BB40F45A-62D1-41F9-84B9-B1CF603E5BC5}"/>
          </ac:spMkLst>
        </pc:spChg>
      </pc:sldChg>
      <pc:sldChg chg="modSp mod modNotesTx">
        <pc:chgData name="Ken Patterson" userId="88e63aaa-76ae-4019-8c1c-bcddfe995a39" providerId="ADAL" clId="{3C87CC82-FD84-4242-B986-EF9E3F20FA98}" dt="2020-10-20T20:37:57.487" v="184" actId="20577"/>
        <pc:sldMkLst>
          <pc:docMk/>
          <pc:sldMk cId="974841636" sldId="939"/>
        </pc:sldMkLst>
        <pc:spChg chg="mod">
          <ac:chgData name="Ken Patterson" userId="88e63aaa-76ae-4019-8c1c-bcddfe995a39" providerId="ADAL" clId="{3C87CC82-FD84-4242-B986-EF9E3F20FA98}" dt="2020-10-20T20:08:24.958" v="130" actId="20577"/>
          <ac:spMkLst>
            <pc:docMk/>
            <pc:sldMk cId="974841636" sldId="939"/>
            <ac:spMk id="8" creationId="{BB40F45A-62D1-41F9-84B9-B1CF603E5BC5}"/>
          </ac:spMkLst>
        </pc:spChg>
      </pc:sldChg>
      <pc:sldChg chg="modNotesTx">
        <pc:chgData name="Ken Patterson" userId="88e63aaa-76ae-4019-8c1c-bcddfe995a39" providerId="ADAL" clId="{3C87CC82-FD84-4242-B986-EF9E3F20FA98}" dt="2020-10-20T20:37:03.950" v="165" actId="20577"/>
        <pc:sldMkLst>
          <pc:docMk/>
          <pc:sldMk cId="4048725361" sldId="949"/>
        </pc:sldMkLst>
      </pc:sldChg>
      <pc:sldChg chg="modNotesTx">
        <pc:chgData name="Ken Patterson" userId="88e63aaa-76ae-4019-8c1c-bcddfe995a39" providerId="ADAL" clId="{3C87CC82-FD84-4242-B986-EF9E3F20FA98}" dt="2020-10-20T20:37:48.059" v="182" actId="20577"/>
        <pc:sldMkLst>
          <pc:docMk/>
          <pc:sldMk cId="153006525" sldId="9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dirty="0"/>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a:t>
            </a:fld>
            <a:endParaRPr lang="en-US" dirty="0"/>
          </a:p>
        </p:txBody>
      </p:sp>
    </p:spTree>
    <p:extLst>
      <p:ext uri="{BB962C8B-B14F-4D97-AF65-F5344CB8AC3E}">
        <p14:creationId xmlns:p14="http://schemas.microsoft.com/office/powerpoint/2010/main" val="416211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dirty="0"/>
          </a:p>
        </p:txBody>
      </p:sp>
    </p:spTree>
    <p:extLst>
      <p:ext uri="{BB962C8B-B14F-4D97-AF65-F5344CB8AC3E}">
        <p14:creationId xmlns:p14="http://schemas.microsoft.com/office/powerpoint/2010/main" val="291539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11</a:t>
            </a:fld>
            <a:endParaRPr lang="en-US" dirty="0"/>
          </a:p>
        </p:txBody>
      </p:sp>
    </p:spTree>
    <p:extLst>
      <p:ext uri="{BB962C8B-B14F-4D97-AF65-F5344CB8AC3E}">
        <p14:creationId xmlns:p14="http://schemas.microsoft.com/office/powerpoint/2010/main" val="42726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a:p>
            <a:r>
              <a:rPr lang="en-US" dirty="0"/>
              <a:t>What else can we say. Nothing else you could be working is more important. We are at the end of the 116</a:t>
            </a:r>
            <a:r>
              <a:rPr lang="en-US" baseline="30000" dirty="0"/>
              <a:t>th</a:t>
            </a:r>
            <a:r>
              <a:rPr lang="en-US" dirty="0"/>
              <a:t> Congress. In January every bill, resolution, piece of legislation in progress is wiped out. Bills will start out with the #1. It is helpful to generate support on bills that might be reintroduced, but there is nothing more urgent now than getting money into programs like the ones we are advocating for.</a:t>
            </a:r>
          </a:p>
        </p:txBody>
      </p:sp>
      <p:sp>
        <p:nvSpPr>
          <p:cNvPr id="4" name="Slide Number Placeholder 3"/>
          <p:cNvSpPr>
            <a:spLocks noGrp="1"/>
          </p:cNvSpPr>
          <p:nvPr>
            <p:ph type="sldNum" sz="quarter" idx="5"/>
          </p:nvPr>
        </p:nvSpPr>
        <p:spPr/>
        <p:txBody>
          <a:bodyPr/>
          <a:lstStyle/>
          <a:p>
            <a:fld id="{158EA70A-BE10-40B1-A850-11121D77317B}" type="slidenum">
              <a:rPr lang="en-US" smtClean="0"/>
              <a:t>12</a:t>
            </a:fld>
            <a:endParaRPr lang="en-US" dirty="0"/>
          </a:p>
        </p:txBody>
      </p:sp>
    </p:spTree>
    <p:extLst>
      <p:ext uri="{BB962C8B-B14F-4D97-AF65-F5344CB8AC3E}">
        <p14:creationId xmlns:p14="http://schemas.microsoft.com/office/powerpoint/2010/main" val="134646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13</a:t>
            </a:fld>
            <a:endParaRPr lang="en-US" dirty="0"/>
          </a:p>
        </p:txBody>
      </p:sp>
    </p:spTree>
    <p:extLst>
      <p:ext uri="{BB962C8B-B14F-4D97-AF65-F5344CB8AC3E}">
        <p14:creationId xmlns:p14="http://schemas.microsoft.com/office/powerpoint/2010/main" val="13072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179e5cd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179e5cd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Chris</a:t>
            </a:r>
            <a:endParaRPr dirty="0"/>
          </a:p>
        </p:txBody>
      </p:sp>
    </p:spTree>
    <p:extLst>
      <p:ext uri="{BB962C8B-B14F-4D97-AF65-F5344CB8AC3E}">
        <p14:creationId xmlns:p14="http://schemas.microsoft.com/office/powerpoint/2010/main" val="7708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Chris</a:t>
            </a:r>
            <a:endParaRPr dirty="0"/>
          </a:p>
        </p:txBody>
      </p:sp>
    </p:spTree>
    <p:extLst>
      <p:ext uri="{BB962C8B-B14F-4D97-AF65-F5344CB8AC3E}">
        <p14:creationId xmlns:p14="http://schemas.microsoft.com/office/powerpoint/2010/main" val="374152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16</a:t>
            </a:fld>
            <a:endParaRPr lang="en-US" dirty="0"/>
          </a:p>
        </p:txBody>
      </p:sp>
    </p:spTree>
    <p:extLst>
      <p:ext uri="{BB962C8B-B14F-4D97-AF65-F5344CB8AC3E}">
        <p14:creationId xmlns:p14="http://schemas.microsoft.com/office/powerpoint/2010/main" val="2591705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17</a:t>
            </a:fld>
            <a:endParaRPr lang="en-US" dirty="0"/>
          </a:p>
        </p:txBody>
      </p:sp>
    </p:spTree>
    <p:extLst>
      <p:ext uri="{BB962C8B-B14F-4D97-AF65-F5344CB8AC3E}">
        <p14:creationId xmlns:p14="http://schemas.microsoft.com/office/powerpoint/2010/main" val="207305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a:p>
            <a:r>
              <a:rPr lang="en-US" dirty="0"/>
              <a:t>This is how advocacy works. Can you think of another way to successfully generate support worth $10 billion for the things that will impact women, girls, children?</a:t>
            </a:r>
          </a:p>
        </p:txBody>
      </p:sp>
      <p:sp>
        <p:nvSpPr>
          <p:cNvPr id="4" name="Slide Number Placeholder 3"/>
          <p:cNvSpPr>
            <a:spLocks noGrp="1"/>
          </p:cNvSpPr>
          <p:nvPr>
            <p:ph type="sldNum" sz="quarter" idx="5"/>
          </p:nvPr>
        </p:nvSpPr>
        <p:spPr/>
        <p:txBody>
          <a:bodyPr/>
          <a:lstStyle/>
          <a:p>
            <a:fld id="{158EA70A-BE10-40B1-A850-11121D77317B}" type="slidenum">
              <a:rPr lang="en-US" smtClean="0"/>
              <a:t>18</a:t>
            </a:fld>
            <a:endParaRPr lang="en-US" dirty="0"/>
          </a:p>
        </p:txBody>
      </p:sp>
    </p:spTree>
    <p:extLst>
      <p:ext uri="{BB962C8B-B14F-4D97-AF65-F5344CB8AC3E}">
        <p14:creationId xmlns:p14="http://schemas.microsoft.com/office/powerpoint/2010/main" val="296602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19</a:t>
            </a:fld>
            <a:endParaRPr lang="en-US" dirty="0"/>
          </a:p>
        </p:txBody>
      </p:sp>
    </p:spTree>
    <p:extLst>
      <p:ext uri="{BB962C8B-B14F-4D97-AF65-F5344CB8AC3E}">
        <p14:creationId xmlns:p14="http://schemas.microsoft.com/office/powerpoint/2010/main" val="90181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a:p>
            <a:r>
              <a:rPr lang="en-US" dirty="0"/>
              <a:t>Welcome newcomers and those who got started last month</a:t>
            </a:r>
          </a:p>
        </p:txBody>
      </p:sp>
      <p:sp>
        <p:nvSpPr>
          <p:cNvPr id="4" name="Slide Number Placeholder 3"/>
          <p:cNvSpPr>
            <a:spLocks noGrp="1"/>
          </p:cNvSpPr>
          <p:nvPr>
            <p:ph type="sldNum" sz="quarter" idx="5"/>
          </p:nvPr>
        </p:nvSpPr>
        <p:spPr/>
        <p:txBody>
          <a:bodyPr/>
          <a:lstStyle/>
          <a:p>
            <a:fld id="{158EA70A-BE10-40B1-A850-11121D77317B}" type="slidenum">
              <a:rPr lang="en-US" smtClean="0"/>
              <a:t>2</a:t>
            </a:fld>
            <a:endParaRPr lang="en-US" dirty="0"/>
          </a:p>
        </p:txBody>
      </p:sp>
    </p:spTree>
    <p:extLst>
      <p:ext uri="{BB962C8B-B14F-4D97-AF65-F5344CB8AC3E}">
        <p14:creationId xmlns:p14="http://schemas.microsoft.com/office/powerpoint/2010/main" val="77285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a:p>
            <a:endParaRPr lang="en-US" dirty="0"/>
          </a:p>
          <a:p>
            <a:r>
              <a:rPr lang="en-US" dirty="0"/>
              <a:t>We did training on the first 2. Do you have any questions about how to take either of these actions? Some folks have mentioned that they are bored with taking the same action? Should we go through how to spice things up a bit? Use the champion scale to choose new actions (find on our website): Ask if they’ve spoken to leadership, leadership across the aisle, would they write and oped? Speak during a campaign event about these needs? Speak in favor of international assistance for </a:t>
            </a:r>
            <a:r>
              <a:rPr lang="en-US" dirty="0" err="1"/>
              <a:t>Covid</a:t>
            </a:r>
            <a:r>
              <a:rPr lang="en-US" dirty="0"/>
              <a:t>? Send a note to the administration?</a:t>
            </a:r>
          </a:p>
          <a:p>
            <a:endParaRPr lang="en-US" dirty="0"/>
          </a:p>
          <a:p>
            <a:r>
              <a:rPr lang="en-US" dirty="0"/>
              <a:t>Getting published: what might you hook your letter to: Elections, </a:t>
            </a:r>
            <a:r>
              <a:rPr lang="en-US" dirty="0" err="1"/>
              <a:t>Covid</a:t>
            </a:r>
            <a:r>
              <a:rPr lang="en-US" dirty="0"/>
              <a:t> effects, voting, global connections, etc. </a:t>
            </a:r>
          </a:p>
        </p:txBody>
      </p:sp>
      <p:sp>
        <p:nvSpPr>
          <p:cNvPr id="4" name="Slide Number Placeholder 3"/>
          <p:cNvSpPr>
            <a:spLocks noGrp="1"/>
          </p:cNvSpPr>
          <p:nvPr>
            <p:ph type="sldNum" sz="quarter" idx="5"/>
          </p:nvPr>
        </p:nvSpPr>
        <p:spPr/>
        <p:txBody>
          <a:bodyPr/>
          <a:lstStyle/>
          <a:p>
            <a:fld id="{158EA70A-BE10-40B1-A850-11121D77317B}" type="slidenum">
              <a:rPr lang="en-US" smtClean="0"/>
              <a:t>20</a:t>
            </a:fld>
            <a:endParaRPr lang="en-US" dirty="0"/>
          </a:p>
        </p:txBody>
      </p:sp>
    </p:spTree>
    <p:extLst>
      <p:ext uri="{BB962C8B-B14F-4D97-AF65-F5344CB8AC3E}">
        <p14:creationId xmlns:p14="http://schemas.microsoft.com/office/powerpoint/2010/main" val="810011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panose="020B0604020202020204" pitchFamily="34" charset="0"/>
              <a:buChar char="•"/>
            </a:pPr>
            <a:r>
              <a:rPr lang="en-US" dirty="0"/>
              <a:t>Met with candidate who was elected—led to starting a new group</a:t>
            </a:r>
          </a:p>
          <a:p>
            <a:pPr marL="171450" indent="-171450">
              <a:buFont typeface="Arial" panose="020B0604020202020204" pitchFamily="34" charset="0"/>
              <a:buChar char="•"/>
            </a:pPr>
            <a:r>
              <a:rPr lang="en-US" dirty="0"/>
              <a:t>Talk to them at a time when they really want/need to connect with constituents</a:t>
            </a:r>
          </a:p>
          <a:p>
            <a:pPr marL="171450" indent="-171450">
              <a:buFont typeface="Arial" panose="020B0604020202020204" pitchFamily="34" charset="0"/>
              <a:buChar char="•"/>
            </a:pPr>
            <a:r>
              <a:rPr lang="en-US" dirty="0"/>
              <a:t>January is chaotic, especially for newly elected members—hard to even find them</a:t>
            </a:r>
          </a:p>
          <a:p>
            <a:pPr marL="171450" indent="-171450">
              <a:buFont typeface="Arial" panose="020B0604020202020204" pitchFamily="34" charset="0"/>
              <a:buChar char="•"/>
            </a:pPr>
            <a:r>
              <a:rPr lang="en-US" dirty="0"/>
              <a:t>Staff are often carried over to the new offices—you’ll know them already</a:t>
            </a:r>
          </a:p>
        </p:txBody>
      </p:sp>
      <p:sp>
        <p:nvSpPr>
          <p:cNvPr id="4" name="Slide Number Placeholder 3"/>
          <p:cNvSpPr>
            <a:spLocks noGrp="1"/>
          </p:cNvSpPr>
          <p:nvPr>
            <p:ph type="sldNum" sz="quarter" idx="5"/>
          </p:nvPr>
        </p:nvSpPr>
        <p:spPr/>
        <p:txBody>
          <a:bodyPr/>
          <a:lstStyle/>
          <a:p>
            <a:fld id="{158EA70A-BE10-40B1-A850-11121D77317B}" type="slidenum">
              <a:rPr lang="en-US" smtClean="0"/>
              <a:t>21</a:t>
            </a:fld>
            <a:endParaRPr lang="en-US" dirty="0"/>
          </a:p>
        </p:txBody>
      </p:sp>
    </p:spTree>
    <p:extLst>
      <p:ext uri="{BB962C8B-B14F-4D97-AF65-F5344CB8AC3E}">
        <p14:creationId xmlns:p14="http://schemas.microsoft.com/office/powerpoint/2010/main" val="559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panose="020B0604020202020204" pitchFamily="34" charset="0"/>
              <a:buChar char="•"/>
            </a:pPr>
            <a:r>
              <a:rPr lang="en-US" dirty="0"/>
              <a:t>Met with candidate who was elected—led to starting a new group</a:t>
            </a:r>
          </a:p>
          <a:p>
            <a:pPr marL="171450" indent="-171450">
              <a:buFont typeface="Arial" panose="020B0604020202020204" pitchFamily="34" charset="0"/>
              <a:buChar char="•"/>
            </a:pPr>
            <a:r>
              <a:rPr lang="en-US" dirty="0"/>
              <a:t>Talk to them at a time when they really want/need to connect with constituents</a:t>
            </a:r>
          </a:p>
          <a:p>
            <a:pPr marL="171450" indent="-171450">
              <a:buFont typeface="Arial" panose="020B0604020202020204" pitchFamily="34" charset="0"/>
              <a:buChar char="•"/>
            </a:pPr>
            <a:r>
              <a:rPr lang="en-US" dirty="0"/>
              <a:t>January is chaotic, especially for newly elected members—hard to even find them</a:t>
            </a:r>
          </a:p>
          <a:p>
            <a:pPr marL="171450" indent="-171450">
              <a:buFont typeface="Arial" panose="020B0604020202020204" pitchFamily="34" charset="0"/>
              <a:buChar char="•"/>
            </a:pPr>
            <a:r>
              <a:rPr lang="en-US" dirty="0"/>
              <a:t>Staff are often carried over to the new offices—you’ll know them already</a:t>
            </a:r>
          </a:p>
        </p:txBody>
      </p:sp>
      <p:sp>
        <p:nvSpPr>
          <p:cNvPr id="4" name="Slide Number Placeholder 3"/>
          <p:cNvSpPr>
            <a:spLocks noGrp="1"/>
          </p:cNvSpPr>
          <p:nvPr>
            <p:ph type="sldNum" sz="quarter" idx="5"/>
          </p:nvPr>
        </p:nvSpPr>
        <p:spPr/>
        <p:txBody>
          <a:bodyPr/>
          <a:lstStyle/>
          <a:p>
            <a:fld id="{158EA70A-BE10-40B1-A850-11121D77317B}" type="slidenum">
              <a:rPr lang="en-US" smtClean="0"/>
              <a:t>22</a:t>
            </a:fld>
            <a:endParaRPr lang="en-US" dirty="0"/>
          </a:p>
        </p:txBody>
      </p:sp>
    </p:spTree>
    <p:extLst>
      <p:ext uri="{BB962C8B-B14F-4D97-AF65-F5344CB8AC3E}">
        <p14:creationId xmlns:p14="http://schemas.microsoft.com/office/powerpoint/2010/main" val="165999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long you have to speak, prepare to talk about RESULTS successes and history.</a:t>
            </a:r>
          </a:p>
        </p:txBody>
      </p:sp>
      <p:sp>
        <p:nvSpPr>
          <p:cNvPr id="4" name="Slide Number Placeholder 3"/>
          <p:cNvSpPr>
            <a:spLocks noGrp="1"/>
          </p:cNvSpPr>
          <p:nvPr>
            <p:ph type="sldNum" sz="quarter" idx="5"/>
          </p:nvPr>
        </p:nvSpPr>
        <p:spPr/>
        <p:txBody>
          <a:bodyPr/>
          <a:lstStyle/>
          <a:p>
            <a:fld id="{158EA70A-BE10-40B1-A850-11121D77317B}" type="slidenum">
              <a:rPr lang="en-US" smtClean="0"/>
              <a:t>27</a:t>
            </a:fld>
            <a:endParaRPr lang="en-US" dirty="0"/>
          </a:p>
        </p:txBody>
      </p:sp>
    </p:spTree>
    <p:extLst>
      <p:ext uri="{BB962C8B-B14F-4D97-AF65-F5344CB8AC3E}">
        <p14:creationId xmlns:p14="http://schemas.microsoft.com/office/powerpoint/2010/main" val="2792997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long you have to speak, prepare to talk about RESULTS successes and history.</a:t>
            </a:r>
          </a:p>
        </p:txBody>
      </p:sp>
      <p:sp>
        <p:nvSpPr>
          <p:cNvPr id="4" name="Slide Number Placeholder 3"/>
          <p:cNvSpPr>
            <a:spLocks noGrp="1"/>
          </p:cNvSpPr>
          <p:nvPr>
            <p:ph type="sldNum" sz="quarter" idx="5"/>
          </p:nvPr>
        </p:nvSpPr>
        <p:spPr/>
        <p:txBody>
          <a:bodyPr/>
          <a:lstStyle/>
          <a:p>
            <a:fld id="{158EA70A-BE10-40B1-A850-11121D77317B}" type="slidenum">
              <a:rPr lang="en-US" smtClean="0"/>
              <a:t>28</a:t>
            </a:fld>
            <a:endParaRPr lang="en-US" dirty="0"/>
          </a:p>
        </p:txBody>
      </p:sp>
    </p:spTree>
    <p:extLst>
      <p:ext uri="{BB962C8B-B14F-4D97-AF65-F5344CB8AC3E}">
        <p14:creationId xmlns:p14="http://schemas.microsoft.com/office/powerpoint/2010/main" val="330437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31</a:t>
            </a:fld>
            <a:endParaRPr lang="en-US" dirty="0"/>
          </a:p>
        </p:txBody>
      </p:sp>
    </p:spTree>
    <p:extLst>
      <p:ext uri="{BB962C8B-B14F-4D97-AF65-F5344CB8AC3E}">
        <p14:creationId xmlns:p14="http://schemas.microsoft.com/office/powerpoint/2010/main" val="179322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a:t>
            </a:fld>
            <a:endParaRPr lang="en-US" dirty="0"/>
          </a:p>
        </p:txBody>
      </p:sp>
    </p:spTree>
    <p:extLst>
      <p:ext uri="{BB962C8B-B14F-4D97-AF65-F5344CB8AC3E}">
        <p14:creationId xmlns:p14="http://schemas.microsoft.com/office/powerpoint/2010/main" val="351568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a:t>
            </a:fld>
            <a:endParaRPr lang="en-US" dirty="0"/>
          </a:p>
        </p:txBody>
      </p:sp>
    </p:spTree>
    <p:extLst>
      <p:ext uri="{BB962C8B-B14F-4D97-AF65-F5344CB8AC3E}">
        <p14:creationId xmlns:p14="http://schemas.microsoft.com/office/powerpoint/2010/main" val="254916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5</a:t>
            </a:fld>
            <a:endParaRPr lang="en-US" dirty="0"/>
          </a:p>
        </p:txBody>
      </p:sp>
    </p:spTree>
    <p:extLst>
      <p:ext uri="{BB962C8B-B14F-4D97-AF65-F5344CB8AC3E}">
        <p14:creationId xmlns:p14="http://schemas.microsoft.com/office/powerpoint/2010/main" val="170703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6</a:t>
            </a:fld>
            <a:endParaRPr lang="en-US" dirty="0"/>
          </a:p>
        </p:txBody>
      </p:sp>
    </p:spTree>
    <p:extLst>
      <p:ext uri="{BB962C8B-B14F-4D97-AF65-F5344CB8AC3E}">
        <p14:creationId xmlns:p14="http://schemas.microsoft.com/office/powerpoint/2010/main" val="46579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AB4B0E5-CD85-E548-9467-51877A1B7FC6}" type="slidenum">
              <a:rPr lang="en-US" sz="1200">
                <a:latin typeface="Arial" charset="0"/>
              </a:rPr>
              <a:pPr eaLnBrk="1" hangingPunct="1"/>
              <a:t>7</a:t>
            </a:fld>
            <a:endParaRPr lang="en-US" sz="1200" dirty="0">
              <a:latin typeface="Arial" charset="0"/>
            </a:endParaRPr>
          </a:p>
        </p:txBody>
      </p:sp>
      <p:sp>
        <p:nvSpPr>
          <p:cNvPr id="634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err="1"/>
              <a:t>Leslye</a:t>
            </a:r>
            <a:endParaRPr lang="en-US" dirty="0"/>
          </a:p>
          <a:p>
            <a:pPr>
              <a:spcBef>
                <a:spcPct val="0"/>
              </a:spcBef>
            </a:pPr>
            <a:endParaRPr lang="en-US" dirty="0">
              <a:latin typeface="Calibri" charset="0"/>
            </a:endParaRPr>
          </a:p>
          <a:p>
            <a:pPr>
              <a:spcBef>
                <a:spcPct val="0"/>
              </a:spcBef>
            </a:pPr>
            <a:r>
              <a:rPr lang="en-US" dirty="0">
                <a:latin typeface="Calibri" charset="0"/>
              </a:rPr>
              <a:t>Even members of Congress who seem to support these issues need to be contacted—they often don’t know about opportunities for action, or won’t take them unless they hear from constituents.</a:t>
            </a:r>
          </a:p>
        </p:txBody>
      </p:sp>
    </p:spTree>
    <p:extLst>
      <p:ext uri="{BB962C8B-B14F-4D97-AF65-F5344CB8AC3E}">
        <p14:creationId xmlns:p14="http://schemas.microsoft.com/office/powerpoint/2010/main" val="370675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AB4B0E5-CD85-E548-9467-51877A1B7FC6}" type="slidenum">
              <a:rPr lang="en-US" sz="1200">
                <a:latin typeface="Arial" charset="0"/>
              </a:rPr>
              <a:pPr eaLnBrk="1" hangingPunct="1"/>
              <a:t>8</a:t>
            </a:fld>
            <a:endParaRPr lang="en-US" sz="1200" dirty="0">
              <a:latin typeface="Arial" charset="0"/>
            </a:endParaRPr>
          </a:p>
        </p:txBody>
      </p:sp>
      <p:sp>
        <p:nvSpPr>
          <p:cNvPr id="634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err="1"/>
              <a:t>Leslye</a:t>
            </a:r>
            <a:endParaRPr lang="en-US" dirty="0"/>
          </a:p>
          <a:p>
            <a:pPr>
              <a:spcBef>
                <a:spcPct val="0"/>
              </a:spcBef>
            </a:pPr>
            <a:endParaRPr lang="en-US" dirty="0">
              <a:latin typeface="Calibri" charset="0"/>
            </a:endParaRPr>
          </a:p>
          <a:p>
            <a:pPr>
              <a:spcBef>
                <a:spcPct val="0"/>
              </a:spcBef>
            </a:pPr>
            <a:r>
              <a:rPr lang="en-US" dirty="0">
                <a:latin typeface="Calibri" charset="0"/>
              </a:rPr>
              <a:t>Any move we make on the Champion</a:t>
            </a:r>
            <a:r>
              <a:rPr lang="en-US" baseline="0" dirty="0">
                <a:latin typeface="Calibri" charset="0"/>
              </a:rPr>
              <a:t> Scale is a win. If they move from Opponent to silence, there is less opposition. If we move them from a supporter to advocating with another member of Congress, it is a win. We do this through relationship building.</a:t>
            </a:r>
            <a:endParaRPr lang="en-US" dirty="0">
              <a:latin typeface="Calibri" charset="0"/>
            </a:endParaRPr>
          </a:p>
        </p:txBody>
      </p:sp>
    </p:spTree>
    <p:extLst>
      <p:ext uri="{BB962C8B-B14F-4D97-AF65-F5344CB8AC3E}">
        <p14:creationId xmlns:p14="http://schemas.microsoft.com/office/powerpoint/2010/main" val="178634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9</a:t>
            </a:fld>
            <a:endParaRPr lang="en-US" dirty="0"/>
          </a:p>
        </p:txBody>
      </p:sp>
    </p:spTree>
    <p:extLst>
      <p:ext uri="{BB962C8B-B14F-4D97-AF65-F5344CB8AC3E}">
        <p14:creationId xmlns:p14="http://schemas.microsoft.com/office/powerpoint/2010/main" val="97358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dirty="0"/>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10/20/20</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10/20/20</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townhallproject.com/"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diningforwomen.org/virtual-meet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574159" y="1215892"/>
            <a:ext cx="8059478" cy="2514056"/>
          </a:xfrm>
        </p:spPr>
        <p:txBody>
          <a:bodyPr>
            <a:normAutofit fontScale="90000"/>
          </a:bodyPr>
          <a:lstStyle/>
          <a:p>
            <a:r>
              <a:rPr lang="en-US" dirty="0"/>
              <a:t>DFW Advocacy Chapter with RESULTS</a:t>
            </a:r>
            <a:br>
              <a:rPr lang="en-US" dirty="0"/>
            </a:br>
            <a:br>
              <a:rPr lang="en-US" dirty="0"/>
            </a:br>
            <a:r>
              <a:rPr lang="en-US" dirty="0"/>
              <a:t>October Webinar: COVID &amp; Candidates</a:t>
            </a:r>
          </a:p>
        </p:txBody>
      </p:sp>
      <p:pic>
        <p:nvPicPr>
          <p:cNvPr id="5" name="Content Placeholder 4">
            <a:extLst>
              <a:ext uri="{FF2B5EF4-FFF2-40B4-BE49-F238E27FC236}">
                <a16:creationId xmlns:a16="http://schemas.microsoft.com/office/drawing/2014/main" id="{51BD8A90-A863-2049-B6BD-2E9A9216F954}"/>
              </a:ext>
            </a:extLst>
          </p:cNvPr>
          <p:cNvPicPr>
            <a:picLocks noGrp="1" noChangeAspect="1"/>
          </p:cNvPicPr>
          <p:nvPr>
            <p:ph idx="1"/>
          </p:nvPr>
        </p:nvPicPr>
        <p:blipFill>
          <a:blip r:embed="rId3"/>
          <a:stretch>
            <a:fillRect/>
          </a:stretch>
        </p:blipFill>
        <p:spPr>
          <a:xfrm>
            <a:off x="0" y="-86497"/>
            <a:ext cx="1788513" cy="1432265"/>
          </a:xfrm>
        </p:spPr>
      </p:pic>
      <p:sp>
        <p:nvSpPr>
          <p:cNvPr id="7" name="TextBox 6">
            <a:extLst>
              <a:ext uri="{FF2B5EF4-FFF2-40B4-BE49-F238E27FC236}">
                <a16:creationId xmlns:a16="http://schemas.microsoft.com/office/drawing/2014/main" id="{717EC79D-5797-CA44-AB33-B0C1698AEECE}"/>
              </a:ext>
            </a:extLst>
          </p:cNvPr>
          <p:cNvSpPr txBox="1"/>
          <p:nvPr/>
        </p:nvSpPr>
        <p:spPr>
          <a:xfrm>
            <a:off x="1125415" y="4299438"/>
            <a:ext cx="6620608" cy="369332"/>
          </a:xfrm>
          <a:prstGeom prst="rect">
            <a:avLst/>
          </a:prstGeom>
          <a:noFill/>
        </p:spPr>
        <p:txBody>
          <a:bodyPr wrap="square" rtlCol="0">
            <a:spAutoFit/>
          </a:bodyPr>
          <a:lstStyle/>
          <a:p>
            <a:pPr algn="ctr"/>
            <a:r>
              <a:rPr lang="en-US" dirty="0"/>
              <a:t>Oct. 20 &amp; 21, 2020</a:t>
            </a:r>
          </a:p>
        </p:txBody>
      </p:sp>
    </p:spTree>
    <p:extLst>
      <p:ext uri="{BB962C8B-B14F-4D97-AF65-F5344CB8AC3E}">
        <p14:creationId xmlns:p14="http://schemas.microsoft.com/office/powerpoint/2010/main" val="300094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31470" y="1253576"/>
            <a:ext cx="8583929" cy="3150258"/>
          </a:xfrm>
        </p:spPr>
        <p:txBody>
          <a:bodyPr>
            <a:normAutofit fontScale="70000" lnSpcReduction="20000"/>
          </a:bodyPr>
          <a:lstStyle/>
          <a:p>
            <a:pPr>
              <a:lnSpc>
                <a:spcPct val="120000"/>
              </a:lnSpc>
              <a:spcBef>
                <a:spcPts val="0"/>
              </a:spcBef>
              <a:spcAft>
                <a:spcPts val="1200"/>
              </a:spcAft>
            </a:pPr>
            <a:r>
              <a:rPr lang="en-US" dirty="0"/>
              <a:t>The situation for women, girls, children is urgent.</a:t>
            </a:r>
          </a:p>
          <a:p>
            <a:pPr>
              <a:lnSpc>
                <a:spcPct val="120000"/>
              </a:lnSpc>
              <a:spcBef>
                <a:spcPts val="0"/>
              </a:spcBef>
              <a:spcAft>
                <a:spcPts val="1200"/>
              </a:spcAft>
            </a:pPr>
            <a:r>
              <a:rPr lang="en-US" dirty="0"/>
              <a:t>“Around 435 million women and girls will be living on less than $1.90 a day by 2021, including 47 million pushed into poverty as a result of COVID-19, according to the new U.N. findings…Unless Congress acts, progress could be set back 10-20 years on AIDS, TB, malaria, vaccinations, maternal and child deaths, etc.”</a:t>
            </a:r>
          </a:p>
          <a:p>
            <a:pPr marL="0" indent="0">
              <a:lnSpc>
                <a:spcPct val="120000"/>
              </a:lnSpc>
              <a:spcBef>
                <a:spcPts val="0"/>
              </a:spcBef>
              <a:spcAft>
                <a:spcPts val="1200"/>
              </a:spcAft>
              <a:buNone/>
            </a:pPr>
            <a:r>
              <a:rPr lang="en-US" sz="2200" dirty="0"/>
              <a:t>--Article: Pandemic is widening poverty gap between women and men, new UN findings show, 9/2/20</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58142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7575" y="1253576"/>
            <a:ext cx="8229600" cy="3600239"/>
          </a:xfrm>
        </p:spPr>
        <p:txBody>
          <a:bodyPr>
            <a:normAutofit fontScale="70000" lnSpcReduction="20000"/>
          </a:bodyPr>
          <a:lstStyle/>
          <a:p>
            <a:pPr>
              <a:lnSpc>
                <a:spcPct val="120000"/>
              </a:lnSpc>
              <a:spcBef>
                <a:spcPts val="0"/>
              </a:spcBef>
              <a:spcAft>
                <a:spcPts val="1200"/>
              </a:spcAft>
            </a:pPr>
            <a:r>
              <a:rPr lang="en-US" dirty="0"/>
              <a:t>NY Times Article, 9/11/20: “</a:t>
            </a:r>
            <a:r>
              <a:rPr lang="en-US" i="1" dirty="0"/>
              <a:t>The Other Way </a:t>
            </a:r>
            <a:r>
              <a:rPr lang="en-US" i="1" dirty="0" err="1"/>
              <a:t>Covid</a:t>
            </a:r>
            <a:r>
              <a:rPr lang="en-US" i="1" dirty="0"/>
              <a:t> Will Kill: Hunger. </a:t>
            </a:r>
            <a:r>
              <a:rPr lang="en-US" dirty="0"/>
              <a:t>Worldwide, the population facing life-threatening levels of food insecurity is expected to double, to more than a quarter of a billion people.”</a:t>
            </a:r>
          </a:p>
          <a:p>
            <a:pPr>
              <a:lnSpc>
                <a:spcPct val="120000"/>
              </a:lnSpc>
              <a:spcBef>
                <a:spcPts val="0"/>
              </a:spcBef>
              <a:spcAft>
                <a:spcPts val="1200"/>
              </a:spcAft>
            </a:pPr>
            <a:r>
              <a:rPr lang="en-US" dirty="0"/>
              <a:t>“We hear our children screaming in hunger, but there is nothing that we can do,” said Ms. Bibi, speaking in Pashto by telephone from a hospital in the capital city of Kabul, where her 6-year-old daughter was being treated for severe malnutrition. “That is not just our situation, but the reality for most of the families where we live.”</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82932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7575" y="1253576"/>
            <a:ext cx="8229600" cy="3600239"/>
          </a:xfrm>
        </p:spPr>
        <p:txBody>
          <a:bodyPr>
            <a:normAutofit fontScale="70000" lnSpcReduction="20000"/>
          </a:bodyPr>
          <a:lstStyle/>
          <a:p>
            <a:pPr marL="0" indent="0">
              <a:lnSpc>
                <a:spcPct val="120000"/>
              </a:lnSpc>
              <a:spcBef>
                <a:spcPts val="0"/>
              </a:spcBef>
              <a:spcAft>
                <a:spcPts val="1200"/>
              </a:spcAft>
              <a:buNone/>
            </a:pPr>
            <a:r>
              <a:rPr lang="en-US" dirty="0"/>
              <a:t>“In only half a year, the coronavirus pandemic has wiped out decades of global development in everything from health to the economy. Progress has not only stopped, but has regressed in areas like getting people out of poverty and improving conditions for women and children around the world, the Bill and Melinda Gates Foundation finds in its 2020 Goalkeepers report published Monday…’In other words, we’ve been set back about 25 years in about 25 weeks,’ the report says. ‘What the world does in the next months matters a great deal.’</a:t>
            </a:r>
          </a:p>
          <a:p>
            <a:pPr marL="0" indent="0">
              <a:lnSpc>
                <a:spcPct val="120000"/>
              </a:lnSpc>
              <a:spcBef>
                <a:spcPts val="0"/>
              </a:spcBef>
              <a:spcAft>
                <a:spcPts val="1200"/>
              </a:spcAft>
              <a:buNone/>
            </a:pPr>
            <a:endParaRPr lang="en-US" sz="2000" dirty="0"/>
          </a:p>
          <a:p>
            <a:pPr marL="0" indent="0">
              <a:lnSpc>
                <a:spcPct val="120000"/>
              </a:lnSpc>
              <a:spcBef>
                <a:spcPts val="0"/>
              </a:spcBef>
              <a:spcAft>
                <a:spcPts val="1200"/>
              </a:spcAft>
              <a:buNone/>
            </a:pPr>
            <a:r>
              <a:rPr lang="en-US" sz="2000" dirty="0"/>
              <a:t>--Politico: 25 years wiped out in 25 weeks: Pandemic sets the world back decades. 9/14/20</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404872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Why is DFW working on </a:t>
            </a:r>
            <a:r>
              <a:rPr lang="en-US" sz="3600" dirty="0" err="1"/>
              <a:t>Covid</a:t>
            </a:r>
            <a:r>
              <a:rPr lang="en-US" sz="3600"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7575" y="1253576"/>
            <a:ext cx="8229600" cy="3600239"/>
          </a:xfrm>
        </p:spPr>
        <p:txBody>
          <a:bodyPr>
            <a:normAutofit fontScale="70000" lnSpcReduction="20000"/>
          </a:bodyPr>
          <a:lstStyle/>
          <a:p>
            <a:pPr marL="0" indent="0">
              <a:lnSpc>
                <a:spcPct val="120000"/>
              </a:lnSpc>
              <a:spcBef>
                <a:spcPts val="0"/>
              </a:spcBef>
              <a:spcAft>
                <a:spcPts val="1200"/>
              </a:spcAft>
              <a:buNone/>
            </a:pPr>
            <a:r>
              <a:rPr lang="en-US" dirty="0"/>
              <a:t>“These newly impoverished people are likely to be more women who work mostly in informal jobs in low- and middle-income countries. And the coronavirus's bad news for women doesn’t stop there.</a:t>
            </a:r>
          </a:p>
          <a:p>
            <a:pPr marL="0" indent="0">
              <a:lnSpc>
                <a:spcPct val="120000"/>
              </a:lnSpc>
              <a:spcBef>
                <a:spcPts val="0"/>
              </a:spcBef>
              <a:spcAft>
                <a:spcPts val="1200"/>
              </a:spcAft>
              <a:buNone/>
            </a:pPr>
            <a:r>
              <a:rPr lang="en-US" dirty="0"/>
              <a:t>“Indirectly, COVID will cause more women than men to suffer and die, in large part because the pandemic has disrupted health care before, during, and immediately after childbirth,” the report says. Newborns are at risk too, as more infants are likely to die when health systems falter — as is happening now around the world.”</a:t>
            </a:r>
          </a:p>
          <a:p>
            <a:pPr marL="0" indent="0">
              <a:lnSpc>
                <a:spcPct val="120000"/>
              </a:lnSpc>
              <a:spcBef>
                <a:spcPts val="0"/>
              </a:spcBef>
              <a:spcAft>
                <a:spcPts val="1200"/>
              </a:spcAft>
              <a:buNone/>
            </a:pPr>
            <a:r>
              <a:rPr lang="en-US" sz="2000" dirty="0"/>
              <a:t>--Politico: 25 years wiped out in 25 weeks: Pandemic sets the world back decades. 9/14/20</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30403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05350" y="4048725"/>
            <a:ext cx="5349900" cy="71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Global Fund for Widows - Kenya</a:t>
            </a:r>
            <a:endParaRPr sz="1800" dirty="0"/>
          </a:p>
          <a:p>
            <a:pPr marL="0" lvl="0" indent="0" algn="ctr" rtl="0">
              <a:spcBef>
                <a:spcPts val="0"/>
              </a:spcBef>
              <a:spcAft>
                <a:spcPts val="0"/>
              </a:spcAft>
              <a:buNone/>
            </a:pPr>
            <a:r>
              <a:rPr lang="en" sz="1800" dirty="0"/>
              <a:t>DFW October Grantee</a:t>
            </a:r>
            <a:endParaRPr sz="1800" dirty="0"/>
          </a:p>
        </p:txBody>
      </p:sp>
      <p:pic>
        <p:nvPicPr>
          <p:cNvPr id="55" name="Google Shape;55;p13"/>
          <p:cNvPicPr preferRelativeResize="0"/>
          <p:nvPr/>
        </p:nvPicPr>
        <p:blipFill rotWithShape="1">
          <a:blip r:embed="rId3">
            <a:alphaModFix/>
          </a:blip>
          <a:srcRect l="3480" t="3660" r="3952" b="3669"/>
          <a:stretch/>
        </p:blipFill>
        <p:spPr>
          <a:xfrm>
            <a:off x="244088" y="1079625"/>
            <a:ext cx="5272450" cy="2969101"/>
          </a:xfrm>
          <a:prstGeom prst="rect">
            <a:avLst/>
          </a:prstGeom>
          <a:noFill/>
          <a:ln>
            <a:noFill/>
          </a:ln>
        </p:spPr>
      </p:pic>
      <p:sp>
        <p:nvSpPr>
          <p:cNvPr id="56" name="Google Shape;56;p13"/>
          <p:cNvSpPr txBox="1"/>
          <p:nvPr/>
        </p:nvSpPr>
        <p:spPr>
          <a:xfrm>
            <a:off x="5589713" y="973400"/>
            <a:ext cx="3310200" cy="37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At the </a:t>
            </a:r>
            <a:r>
              <a:rPr lang="en" sz="1500" b="1" dirty="0"/>
              <a:t>Human Rights Council</a:t>
            </a:r>
            <a:r>
              <a:rPr lang="en" sz="1500" dirty="0"/>
              <a:t> in Geneva, Switzerland and the </a:t>
            </a:r>
            <a:r>
              <a:rPr lang="en" sz="1500" b="1" dirty="0"/>
              <a:t>Commission on the Status of Women</a:t>
            </a:r>
            <a:r>
              <a:rPr lang="en" sz="1500" dirty="0"/>
              <a:t> in New York in both </a:t>
            </a:r>
            <a:r>
              <a:rPr lang="en" sz="1500" b="1" dirty="0"/>
              <a:t>2018</a:t>
            </a:r>
            <a:r>
              <a:rPr lang="en" sz="1500" dirty="0"/>
              <a:t> and </a:t>
            </a:r>
            <a:r>
              <a:rPr lang="en" sz="1500" b="1" dirty="0"/>
              <a:t>2019</a:t>
            </a:r>
            <a:r>
              <a:rPr lang="en" sz="1500" dirty="0"/>
              <a:t>, </a:t>
            </a:r>
            <a:r>
              <a:rPr lang="en" sz="1500" b="1" dirty="0"/>
              <a:t>Global Fund for Widows</a:t>
            </a:r>
            <a:r>
              <a:rPr lang="en" sz="1500" dirty="0"/>
              <a:t> delivered </a:t>
            </a:r>
            <a:r>
              <a:rPr lang="en" sz="1500" dirty="0">
                <a:solidFill>
                  <a:schemeClr val="dk1"/>
                </a:solidFill>
              </a:rPr>
              <a:t>an insightful intervention </a:t>
            </a:r>
            <a:r>
              <a:rPr lang="en" sz="1500" dirty="0"/>
              <a:t>in its continuing exposure of the institutionalized and systemic violations of human rights endured by widows across the globe and the direct link of widowhood to poverty. </a:t>
            </a:r>
            <a:r>
              <a:rPr lang="en" sz="1500" b="1" dirty="0"/>
              <a:t>UN Secretary General Antonio Guterres received GFW’s intervention</a:t>
            </a:r>
            <a:r>
              <a:rPr lang="en" sz="1500" dirty="0"/>
              <a:t>, acknowledged the importance of sustaining widows and </a:t>
            </a:r>
            <a:r>
              <a:rPr lang="en" sz="1500" b="1" dirty="0"/>
              <a:t>PLEDGED</a:t>
            </a:r>
            <a:r>
              <a:rPr lang="en" sz="1500" dirty="0"/>
              <a:t> </a:t>
            </a:r>
            <a:r>
              <a:rPr lang="en" sz="1500" b="1" dirty="0"/>
              <a:t>his support</a:t>
            </a:r>
            <a:r>
              <a:rPr lang="en" sz="1500" dirty="0"/>
              <a:t> to widows and the issue of widowhood globally.</a:t>
            </a:r>
            <a:endParaRPr sz="1500" dirty="0"/>
          </a:p>
          <a:p>
            <a:pPr marL="0" lvl="0" indent="0" algn="l" rtl="0">
              <a:spcBef>
                <a:spcPts val="0"/>
              </a:spcBef>
              <a:spcAft>
                <a:spcPts val="0"/>
              </a:spcAft>
              <a:buNone/>
            </a:pPr>
            <a:endParaRPr dirty="0"/>
          </a:p>
          <a:p>
            <a:pPr marL="0" lvl="0" indent="0" algn="l" rtl="0">
              <a:lnSpc>
                <a:spcPct val="115000"/>
              </a:lnSpc>
              <a:spcBef>
                <a:spcPts val="0"/>
              </a:spcBef>
              <a:spcAft>
                <a:spcPts val="900"/>
              </a:spcAft>
              <a:buNone/>
            </a:pPr>
            <a:endParaRPr sz="1200" dirty="0">
              <a:solidFill>
                <a:schemeClr val="dk1"/>
              </a:solidFill>
              <a:highlight>
                <a:schemeClr val="lt1"/>
              </a:highlight>
              <a:latin typeface="Roboto"/>
              <a:ea typeface="Roboto"/>
              <a:cs typeface="Roboto"/>
              <a:sym typeface="Roboto"/>
            </a:endParaRPr>
          </a:p>
        </p:txBody>
      </p:sp>
      <p:sp>
        <p:nvSpPr>
          <p:cNvPr id="57" name="Google Shape;57;p13"/>
          <p:cNvSpPr txBox="1"/>
          <p:nvPr/>
        </p:nvSpPr>
        <p:spPr>
          <a:xfrm>
            <a:off x="1716370" y="199891"/>
            <a:ext cx="5528443" cy="6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Our DFW Grantees are Advocates too!</a:t>
            </a:r>
            <a:endParaRPr sz="2400" dirty="0"/>
          </a:p>
        </p:txBody>
      </p:sp>
      <p:pic>
        <p:nvPicPr>
          <p:cNvPr id="6" name="Content Placeholder 4">
            <a:extLst>
              <a:ext uri="{FF2B5EF4-FFF2-40B4-BE49-F238E27FC236}">
                <a16:creationId xmlns:a16="http://schemas.microsoft.com/office/drawing/2014/main" id="{E9364291-5732-B34C-8AEE-AC879A5BB6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73124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5507750" y="966951"/>
            <a:ext cx="3510126" cy="3878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highlight>
                  <a:srgbClr val="FFFFFF"/>
                </a:highlight>
              </a:rPr>
              <a:t>According to a new analysis commissioned by UN Women and UNDP, </a:t>
            </a:r>
            <a:r>
              <a:rPr lang="en" sz="1400" b="1" dirty="0">
                <a:highlight>
                  <a:srgbClr val="FFFFFF"/>
                </a:highlight>
              </a:rPr>
              <a:t>by 2021 around 435 million women and girls will be living on less than $1.90 a day </a:t>
            </a:r>
            <a:r>
              <a:rPr lang="en" sz="1400" dirty="0">
                <a:highlight>
                  <a:srgbClr val="FFFFFF"/>
                </a:highlight>
              </a:rPr>
              <a:t>— including 47 million pushed into poverty as a result of COVID-19. </a:t>
            </a:r>
            <a:endParaRPr sz="1400" dirty="0">
              <a:highlight>
                <a:srgbClr val="FFFFFF"/>
              </a:highlight>
            </a:endParaRPr>
          </a:p>
          <a:p>
            <a:pPr marL="0" lvl="0" indent="0" algn="l" rtl="0">
              <a:lnSpc>
                <a:spcPct val="115000"/>
              </a:lnSpc>
              <a:spcBef>
                <a:spcPts val="900"/>
              </a:spcBef>
              <a:spcAft>
                <a:spcPts val="0"/>
              </a:spcAft>
              <a:buClr>
                <a:schemeClr val="dk1"/>
              </a:buClr>
              <a:buSzPts val="1100"/>
              <a:buFont typeface="Arial"/>
              <a:buNone/>
            </a:pPr>
            <a:r>
              <a:rPr lang="en" sz="1400" dirty="0">
                <a:solidFill>
                  <a:schemeClr val="dk1"/>
                </a:solidFill>
                <a:highlight>
                  <a:schemeClr val="lt1"/>
                </a:highlight>
              </a:rPr>
              <a:t>Gender poverty gaps will worsen as a result of the crisis. </a:t>
            </a:r>
            <a:r>
              <a:rPr lang="en" sz="1400" b="1" dirty="0">
                <a:solidFill>
                  <a:schemeClr val="dk1"/>
                </a:solidFill>
                <a:highlight>
                  <a:schemeClr val="lt1"/>
                </a:highlight>
              </a:rPr>
              <a:t>In 2021, it is expected there will be 118 women in poverty for every 100 poor men globally</a:t>
            </a:r>
            <a:r>
              <a:rPr lang="en" sz="1400" dirty="0">
                <a:solidFill>
                  <a:schemeClr val="dk1"/>
                </a:solidFill>
                <a:highlight>
                  <a:schemeClr val="lt1"/>
                </a:highlight>
              </a:rPr>
              <a:t>, and this ratio could rise to 121 poor women for every 100 poor men by 2030.</a:t>
            </a:r>
            <a:endParaRPr sz="1400" dirty="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 sz="1400" b="1" dirty="0">
                <a:solidFill>
                  <a:schemeClr val="dk1"/>
                </a:solidFill>
                <a:highlight>
                  <a:schemeClr val="lt1"/>
                </a:highlight>
              </a:rPr>
              <a:t>Without gender-responsive policies, the crisis risks derailing hard-won gains.</a:t>
            </a:r>
            <a:endParaRPr sz="1400" b="1" dirty="0">
              <a:solidFill>
                <a:schemeClr val="dk1"/>
              </a:solidFill>
              <a:highlight>
                <a:schemeClr val="lt1"/>
              </a:highlight>
              <a:latin typeface="Roboto"/>
              <a:ea typeface="Roboto"/>
              <a:cs typeface="Roboto"/>
              <a:sym typeface="Roboto"/>
            </a:endParaRPr>
          </a:p>
          <a:p>
            <a:pPr marL="0" lvl="0" indent="0" algn="l" rtl="0">
              <a:lnSpc>
                <a:spcPct val="115000"/>
              </a:lnSpc>
              <a:spcBef>
                <a:spcPts val="900"/>
              </a:spcBef>
              <a:spcAft>
                <a:spcPts val="0"/>
              </a:spcAft>
              <a:buClr>
                <a:schemeClr val="dk1"/>
              </a:buClr>
              <a:buSzPts val="1100"/>
              <a:buFont typeface="Arial"/>
              <a:buNone/>
            </a:pPr>
            <a:endParaRPr sz="1200" dirty="0">
              <a:highlight>
                <a:srgbClr val="FFFFFF"/>
              </a:highlight>
            </a:endParaRPr>
          </a:p>
          <a:p>
            <a:pPr marL="0" lvl="0" indent="0" algn="l" rtl="0">
              <a:lnSpc>
                <a:spcPct val="115000"/>
              </a:lnSpc>
              <a:spcBef>
                <a:spcPts val="900"/>
              </a:spcBef>
              <a:spcAft>
                <a:spcPts val="900"/>
              </a:spcAft>
              <a:buClr>
                <a:schemeClr val="dk1"/>
              </a:buClr>
              <a:buSzPts val="1100"/>
              <a:buFont typeface="Arial"/>
              <a:buNone/>
            </a:pPr>
            <a:endParaRPr sz="1200" dirty="0">
              <a:highlight>
                <a:srgbClr val="FFFFFF"/>
              </a:highlight>
              <a:latin typeface="Roboto"/>
              <a:ea typeface="Roboto"/>
              <a:cs typeface="Roboto"/>
              <a:sym typeface="Roboto"/>
            </a:endParaRPr>
          </a:p>
        </p:txBody>
      </p:sp>
      <p:pic>
        <p:nvPicPr>
          <p:cNvPr id="63" name="Google Shape;63;p14"/>
          <p:cNvPicPr preferRelativeResize="0"/>
          <p:nvPr/>
        </p:nvPicPr>
        <p:blipFill>
          <a:blip r:embed="rId3">
            <a:alphaModFix/>
          </a:blip>
          <a:stretch>
            <a:fillRect/>
          </a:stretch>
        </p:blipFill>
        <p:spPr>
          <a:xfrm>
            <a:off x="348950" y="893379"/>
            <a:ext cx="4953851" cy="3521820"/>
          </a:xfrm>
          <a:prstGeom prst="rect">
            <a:avLst/>
          </a:prstGeom>
          <a:noFill/>
          <a:ln>
            <a:noFill/>
          </a:ln>
        </p:spPr>
      </p:pic>
      <p:sp>
        <p:nvSpPr>
          <p:cNvPr id="64" name="Google Shape;64;p14"/>
          <p:cNvSpPr txBox="1"/>
          <p:nvPr/>
        </p:nvSpPr>
        <p:spPr>
          <a:xfrm>
            <a:off x="-90352" y="4359719"/>
            <a:ext cx="5663576" cy="6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highlight>
                  <a:srgbClr val="FFFFFF"/>
                </a:highlight>
              </a:rPr>
              <a:t>DFW October Sustained Grantee: </a:t>
            </a:r>
            <a:r>
              <a:rPr lang="en" sz="1600" dirty="0" err="1">
                <a:highlight>
                  <a:srgbClr val="FFFFFF"/>
                </a:highlight>
              </a:rPr>
              <a:t>HealthRight</a:t>
            </a:r>
            <a:r>
              <a:rPr lang="en" sz="1600" dirty="0">
                <a:highlight>
                  <a:srgbClr val="FFFFFF"/>
                </a:highlight>
              </a:rPr>
              <a:t> International Inc.</a:t>
            </a:r>
            <a:endParaRPr sz="1600" dirty="0">
              <a:highlight>
                <a:srgbClr val="FFFFFF"/>
              </a:highlight>
            </a:endParaRPr>
          </a:p>
          <a:p>
            <a:pPr marL="0" lvl="0" indent="0" algn="ctr" rtl="0">
              <a:spcBef>
                <a:spcPts val="0"/>
              </a:spcBef>
              <a:spcAft>
                <a:spcPts val="0"/>
              </a:spcAft>
              <a:buNone/>
            </a:pPr>
            <a:r>
              <a:rPr lang="en" sz="1600" dirty="0">
                <a:highlight>
                  <a:srgbClr val="FFFFFF"/>
                </a:highlight>
              </a:rPr>
              <a:t>Program for Global Mental Health, Uganda</a:t>
            </a:r>
            <a:endParaRPr sz="1600" dirty="0"/>
          </a:p>
        </p:txBody>
      </p:sp>
      <p:sp>
        <p:nvSpPr>
          <p:cNvPr id="66" name="Google Shape;66;p14"/>
          <p:cNvSpPr txBox="1"/>
          <p:nvPr/>
        </p:nvSpPr>
        <p:spPr>
          <a:xfrm>
            <a:off x="1566041" y="119529"/>
            <a:ext cx="6211614" cy="629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b="1" dirty="0"/>
              <a:t>Dining for Women cultivates the collective power of community to achieve global gender equality.</a:t>
            </a:r>
            <a:endParaRPr sz="1000" b="1" dirty="0">
              <a:solidFill>
                <a:schemeClr val="dk1"/>
              </a:solidFill>
              <a:latin typeface="Open Sans"/>
              <a:ea typeface="Open Sans"/>
              <a:cs typeface="Open Sans"/>
              <a:sym typeface="Open Sans"/>
            </a:endParaRPr>
          </a:p>
        </p:txBody>
      </p:sp>
      <p:sp>
        <p:nvSpPr>
          <p:cNvPr id="67" name="Google Shape;67;p14"/>
          <p:cNvSpPr txBox="1"/>
          <p:nvPr/>
        </p:nvSpPr>
        <p:spPr>
          <a:xfrm>
            <a:off x="5789700" y="4503869"/>
            <a:ext cx="30117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dirty="0"/>
              <a:t>https://</a:t>
            </a:r>
            <a:r>
              <a:rPr lang="en" sz="600" dirty="0" err="1"/>
              <a:t>www.unwomen.org</a:t>
            </a:r>
            <a:r>
              <a:rPr lang="en" sz="600" dirty="0"/>
              <a:t>/-/media/headquarters/attachments/sections/library/publications/2020/gender-equality-in-the-wake-of-covid-19-en.pdf?la=</a:t>
            </a:r>
            <a:r>
              <a:rPr lang="en" sz="600" dirty="0" err="1"/>
              <a:t>en&amp;vs</a:t>
            </a:r>
            <a:r>
              <a:rPr lang="en" sz="600" dirty="0"/>
              <a:t>=5142</a:t>
            </a:r>
            <a:endParaRPr sz="600" dirty="0"/>
          </a:p>
        </p:txBody>
      </p:sp>
      <p:pic>
        <p:nvPicPr>
          <p:cNvPr id="8" name="Content Placeholder 4">
            <a:extLst>
              <a:ext uri="{FF2B5EF4-FFF2-40B4-BE49-F238E27FC236}">
                <a16:creationId xmlns:a16="http://schemas.microsoft.com/office/drawing/2014/main" id="{8FC7FBB4-AA86-2F4B-8F7D-A378282A25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3" y="0"/>
            <a:ext cx="1159972" cy="928921"/>
          </a:xfrm>
          <a:prstGeom prst="rect">
            <a:avLst/>
          </a:prstGeom>
        </p:spPr>
      </p:pic>
    </p:spTree>
    <p:extLst>
      <p:ext uri="{BB962C8B-B14F-4D97-AF65-F5344CB8AC3E}">
        <p14:creationId xmlns:p14="http://schemas.microsoft.com/office/powerpoint/2010/main" val="94730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6"/>
            <a:ext cx="5894758" cy="1050773"/>
          </a:xfrm>
        </p:spPr>
        <p:txBody>
          <a:bodyPr>
            <a:normAutofit/>
          </a:bodyPr>
          <a:lstStyle/>
          <a:p>
            <a:r>
              <a:rPr lang="en-US" dirty="0"/>
              <a:t>Where Are Things Now?</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549400"/>
            <a:ext cx="8229600" cy="3201700"/>
          </a:xfrm>
        </p:spPr>
        <p:txBody>
          <a:bodyPr>
            <a:normAutofit fontScale="92500" lnSpcReduction="20000"/>
          </a:bodyPr>
          <a:lstStyle/>
          <a:p>
            <a:r>
              <a:rPr lang="en-US" dirty="0"/>
              <a:t>Government is funded through Dec. 11</a:t>
            </a:r>
          </a:p>
          <a:p>
            <a:r>
              <a:rPr lang="en-US" dirty="0"/>
              <a:t>No agreement between House, Senate, Administration on COVID-19 supplemental bill</a:t>
            </a:r>
          </a:p>
          <a:p>
            <a:r>
              <a:rPr lang="en-US" dirty="0"/>
              <a:t>Passage of HEROES Act 2.0 in the House that includes $10 billion for international development assistance</a:t>
            </a:r>
          </a:p>
          <a:p>
            <a:r>
              <a:rPr lang="en-US" dirty="0"/>
              <a:t>End of 116</a:t>
            </a:r>
            <a:r>
              <a:rPr lang="en-US" baseline="30000" dirty="0"/>
              <a:t>th</a:t>
            </a:r>
            <a:r>
              <a:rPr lang="en-US" dirty="0"/>
              <a:t> Congress is coming</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29810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6"/>
            <a:ext cx="5894758" cy="1050773"/>
          </a:xfrm>
        </p:spPr>
        <p:txBody>
          <a:bodyPr>
            <a:normAutofit/>
          </a:bodyPr>
          <a:lstStyle/>
          <a:p>
            <a:r>
              <a:rPr lang="en-US" dirty="0"/>
              <a:t>Advocacy Works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2765821"/>
            <a:ext cx="8229600" cy="1985278"/>
          </a:xfrm>
        </p:spPr>
        <p:txBody>
          <a:bodyPr>
            <a:normAutofit/>
          </a:bodyPr>
          <a:lstStyle/>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graphicFrame>
        <p:nvGraphicFramePr>
          <p:cNvPr id="2" name="Table 2">
            <a:extLst>
              <a:ext uri="{FF2B5EF4-FFF2-40B4-BE49-F238E27FC236}">
                <a16:creationId xmlns:a16="http://schemas.microsoft.com/office/drawing/2014/main" id="{6AB1BE17-8750-644D-A673-D1BBE518182F}"/>
              </a:ext>
            </a:extLst>
          </p:cNvPr>
          <p:cNvGraphicFramePr>
            <a:graphicFrameLocks noGrp="1"/>
          </p:cNvGraphicFramePr>
          <p:nvPr>
            <p:extLst>
              <p:ext uri="{D42A27DB-BD31-4B8C-83A1-F6EECF244321}">
                <p14:modId xmlns:p14="http://schemas.microsoft.com/office/powerpoint/2010/main" val="827411613"/>
              </p:ext>
            </p:extLst>
          </p:nvPr>
        </p:nvGraphicFramePr>
        <p:xfrm>
          <a:off x="220716" y="1211808"/>
          <a:ext cx="8565931" cy="1165872"/>
        </p:xfrm>
        <a:graphic>
          <a:graphicData uri="http://schemas.openxmlformats.org/drawingml/2006/table">
            <a:tbl>
              <a:tblPr firstRow="1" bandRow="1">
                <a:tableStyleId>{5C22544A-7EE6-4342-B048-85BDC9FD1C3A}</a:tableStyleId>
              </a:tblPr>
              <a:tblGrid>
                <a:gridCol w="4088805">
                  <a:extLst>
                    <a:ext uri="{9D8B030D-6E8A-4147-A177-3AD203B41FA5}">
                      <a16:colId xmlns:a16="http://schemas.microsoft.com/office/drawing/2014/main" val="3881450404"/>
                    </a:ext>
                  </a:extLst>
                </a:gridCol>
                <a:gridCol w="4477126">
                  <a:extLst>
                    <a:ext uri="{9D8B030D-6E8A-4147-A177-3AD203B41FA5}">
                      <a16:colId xmlns:a16="http://schemas.microsoft.com/office/drawing/2014/main" val="3482465723"/>
                    </a:ext>
                  </a:extLst>
                </a:gridCol>
              </a:tblGrid>
              <a:tr h="582936">
                <a:tc>
                  <a:txBody>
                    <a:bodyPr/>
                    <a:lstStyle/>
                    <a:p>
                      <a:pPr algn="ctr"/>
                      <a:r>
                        <a:rPr lang="en-US" sz="2400" dirty="0"/>
                        <a:t>HEROES 1.0: $3.4 Trillion</a:t>
                      </a:r>
                    </a:p>
                  </a:txBody>
                  <a:tcPr/>
                </a:tc>
                <a:tc>
                  <a:txBody>
                    <a:bodyPr/>
                    <a:lstStyle/>
                    <a:p>
                      <a:pPr algn="ctr"/>
                      <a:r>
                        <a:rPr lang="en-US" sz="2400" dirty="0"/>
                        <a:t>HEROES 2.0: $2.2 Trillion</a:t>
                      </a:r>
                    </a:p>
                  </a:txBody>
                  <a:tcPr/>
                </a:tc>
                <a:extLst>
                  <a:ext uri="{0D108BD9-81ED-4DB2-BD59-A6C34878D82A}">
                    <a16:rowId xmlns:a16="http://schemas.microsoft.com/office/drawing/2014/main" val="2806813565"/>
                  </a:ext>
                </a:extLst>
              </a:tr>
              <a:tr h="582936">
                <a:tc>
                  <a:txBody>
                    <a:bodyPr/>
                    <a:lstStyle/>
                    <a:p>
                      <a:pPr algn="ctr"/>
                      <a:r>
                        <a:rPr lang="en-US" sz="2400" dirty="0"/>
                        <a:t>$0 Development Assistance</a:t>
                      </a:r>
                    </a:p>
                  </a:txBody>
                  <a:tcPr/>
                </a:tc>
                <a:tc>
                  <a:txBody>
                    <a:bodyPr/>
                    <a:lstStyle/>
                    <a:p>
                      <a:pPr algn="ctr"/>
                      <a:r>
                        <a:rPr lang="en-US" sz="2400" dirty="0"/>
                        <a:t>$10 B Development Assistance</a:t>
                      </a:r>
                    </a:p>
                  </a:txBody>
                  <a:tcPr/>
                </a:tc>
                <a:extLst>
                  <a:ext uri="{0D108BD9-81ED-4DB2-BD59-A6C34878D82A}">
                    <a16:rowId xmlns:a16="http://schemas.microsoft.com/office/drawing/2014/main" val="984404633"/>
                  </a:ext>
                </a:extLst>
              </a:tr>
            </a:tbl>
          </a:graphicData>
        </a:graphic>
      </p:graphicFrame>
      <p:graphicFrame>
        <p:nvGraphicFramePr>
          <p:cNvPr id="3" name="Table 4">
            <a:extLst>
              <a:ext uri="{FF2B5EF4-FFF2-40B4-BE49-F238E27FC236}">
                <a16:creationId xmlns:a16="http://schemas.microsoft.com/office/drawing/2014/main" id="{FB4C4FFB-711F-6145-BEEF-007BBC9E433E}"/>
              </a:ext>
            </a:extLst>
          </p:cNvPr>
          <p:cNvGraphicFramePr>
            <a:graphicFrameLocks noGrp="1"/>
          </p:cNvGraphicFramePr>
          <p:nvPr>
            <p:extLst>
              <p:ext uri="{D42A27DB-BD31-4B8C-83A1-F6EECF244321}">
                <p14:modId xmlns:p14="http://schemas.microsoft.com/office/powerpoint/2010/main" val="2098922827"/>
              </p:ext>
            </p:extLst>
          </p:nvPr>
        </p:nvGraphicFramePr>
        <p:xfrm>
          <a:off x="183928" y="2667548"/>
          <a:ext cx="8639506" cy="2181824"/>
        </p:xfrm>
        <a:graphic>
          <a:graphicData uri="http://schemas.openxmlformats.org/drawingml/2006/table">
            <a:tbl>
              <a:tblPr firstRow="1" bandRow="1">
                <a:tableStyleId>{5C22544A-7EE6-4342-B048-85BDC9FD1C3A}</a:tableStyleId>
              </a:tblPr>
              <a:tblGrid>
                <a:gridCol w="4319753">
                  <a:extLst>
                    <a:ext uri="{9D8B030D-6E8A-4147-A177-3AD203B41FA5}">
                      <a16:colId xmlns:a16="http://schemas.microsoft.com/office/drawing/2014/main" val="2805768157"/>
                    </a:ext>
                  </a:extLst>
                </a:gridCol>
                <a:gridCol w="4319753">
                  <a:extLst>
                    <a:ext uri="{9D8B030D-6E8A-4147-A177-3AD203B41FA5}">
                      <a16:colId xmlns:a16="http://schemas.microsoft.com/office/drawing/2014/main" val="1967354918"/>
                    </a:ext>
                  </a:extLst>
                </a:gridCol>
              </a:tblGrid>
              <a:tr h="334780">
                <a:tc>
                  <a:txBody>
                    <a:bodyPr/>
                    <a:lstStyle/>
                    <a:p>
                      <a:r>
                        <a:rPr lang="en-US" dirty="0"/>
                        <a:t>What we were advocating for</a:t>
                      </a:r>
                    </a:p>
                  </a:txBody>
                  <a:tcPr/>
                </a:tc>
                <a:tc>
                  <a:txBody>
                    <a:bodyPr/>
                    <a:lstStyle/>
                    <a:p>
                      <a:r>
                        <a:rPr lang="en-US" dirty="0"/>
                        <a:t>What is in HEROES 2.0</a:t>
                      </a:r>
                    </a:p>
                  </a:txBody>
                  <a:tcPr/>
                </a:tc>
                <a:extLst>
                  <a:ext uri="{0D108BD9-81ED-4DB2-BD59-A6C34878D82A}">
                    <a16:rowId xmlns:a16="http://schemas.microsoft.com/office/drawing/2014/main" val="1274739634"/>
                  </a:ext>
                </a:extLst>
              </a:tr>
              <a:tr h="1816064">
                <a:tc>
                  <a:txBody>
                    <a:bodyPr/>
                    <a:lstStyle/>
                    <a:p>
                      <a:pPr marL="295275" lvl="1" indent="-285750">
                        <a:buFont typeface="Arial" panose="020B0604020202020204" pitchFamily="34" charset="0"/>
                        <a:buChar char="•"/>
                        <a:tabLst/>
                      </a:pPr>
                      <a:r>
                        <a:rPr lang="en-US" dirty="0"/>
                        <a:t>$20 billion for development assistance</a:t>
                      </a:r>
                    </a:p>
                    <a:p>
                      <a:pPr marL="295275"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 billion Gavi, the Vaccines Alliance</a:t>
                      </a:r>
                    </a:p>
                    <a:p>
                      <a:pPr marL="295275" lvl="1" indent="-285750">
                        <a:buFont typeface="Arial" panose="020B0604020202020204" pitchFamily="34" charset="0"/>
                        <a:buChar char="•"/>
                        <a:tabLst/>
                      </a:pPr>
                      <a:r>
                        <a:rPr lang="en-US" dirty="0"/>
                        <a:t>$4 billion for the Global Fund </a:t>
                      </a:r>
                    </a:p>
                    <a:p>
                      <a:pPr marL="295275" lvl="1" indent="-285750">
                        <a:buFont typeface="Arial" panose="020B0604020202020204" pitchFamily="34" charset="0"/>
                        <a:buChar char="•"/>
                        <a:tabLst/>
                      </a:pPr>
                      <a:r>
                        <a:rPr lang="en-US" dirty="0"/>
                        <a:t>$2 billion for hunger/famine relief</a:t>
                      </a:r>
                    </a:p>
                  </a:txBody>
                  <a:tcPr/>
                </a:tc>
                <a:tc>
                  <a:txBody>
                    <a:bodyPr/>
                    <a:lstStyle/>
                    <a:p>
                      <a:pPr marL="285750" indent="-285750">
                        <a:buFont typeface="Arial" panose="020B0604020202020204" pitchFamily="34" charset="0"/>
                        <a:buChar char="•"/>
                      </a:pPr>
                      <a:r>
                        <a:rPr lang="en-US" dirty="0"/>
                        <a:t>$10 billion for development assistance</a:t>
                      </a:r>
                    </a:p>
                    <a:p>
                      <a:pPr marL="285750" indent="-285750">
                        <a:buFont typeface="Arial" panose="020B0604020202020204" pitchFamily="34" charset="0"/>
                        <a:buChar char="•"/>
                      </a:pPr>
                      <a:r>
                        <a:rPr lang="en-US" dirty="0"/>
                        <a:t>$3.5 billion for Gavi, the Vaccine Alliance</a:t>
                      </a:r>
                    </a:p>
                    <a:p>
                      <a:pPr marL="285750" indent="-285750">
                        <a:buFont typeface="Arial" panose="020B0604020202020204" pitchFamily="34" charset="0"/>
                        <a:buChar char="•"/>
                      </a:pPr>
                      <a:r>
                        <a:rPr lang="en-US" dirty="0"/>
                        <a:t>$3.5 billion for the Global Fund</a:t>
                      </a:r>
                    </a:p>
                    <a:p>
                      <a:pPr marL="285750" indent="-285750">
                        <a:buFont typeface="Arial" panose="020B0604020202020204" pitchFamily="34" charset="0"/>
                        <a:buChar char="•"/>
                      </a:pPr>
                      <a:r>
                        <a:rPr lang="en-US" dirty="0"/>
                        <a:t>$750 million for World Food Program</a:t>
                      </a:r>
                    </a:p>
                  </a:txBody>
                  <a:tcPr/>
                </a:tc>
                <a:extLst>
                  <a:ext uri="{0D108BD9-81ED-4DB2-BD59-A6C34878D82A}">
                    <a16:rowId xmlns:a16="http://schemas.microsoft.com/office/drawing/2014/main" val="1251839843"/>
                  </a:ext>
                </a:extLst>
              </a:tr>
            </a:tbl>
          </a:graphicData>
        </a:graphic>
      </p:graphicFrame>
    </p:spTree>
    <p:extLst>
      <p:ext uri="{BB962C8B-B14F-4D97-AF65-F5344CB8AC3E}">
        <p14:creationId xmlns:p14="http://schemas.microsoft.com/office/powerpoint/2010/main" val="336267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6"/>
            <a:ext cx="5894758" cy="1050773"/>
          </a:xfrm>
        </p:spPr>
        <p:txBody>
          <a:bodyPr>
            <a:normAutofit/>
          </a:bodyPr>
          <a:lstStyle/>
          <a:p>
            <a:r>
              <a:rPr lang="en-US" dirty="0"/>
              <a:t>What got us here?</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2765821"/>
            <a:ext cx="8229600" cy="1985278"/>
          </a:xfrm>
        </p:spPr>
        <p:txBody>
          <a:bodyPr>
            <a:normAutofit/>
          </a:bodyPr>
          <a:lstStyle/>
          <a:p>
            <a:r>
              <a:rPr lang="en-US" dirty="0"/>
              <a:t>Focus on the COVID supplemental</a:t>
            </a:r>
          </a:p>
          <a:p>
            <a:r>
              <a:rPr lang="en-US" dirty="0"/>
              <a:t>Persistence action taking</a:t>
            </a:r>
          </a:p>
          <a:p>
            <a:r>
              <a:rPr lang="en-US" dirty="0"/>
              <a:t>Deepening relationships with Congress</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graphicFrame>
        <p:nvGraphicFramePr>
          <p:cNvPr id="2" name="Table 2">
            <a:extLst>
              <a:ext uri="{FF2B5EF4-FFF2-40B4-BE49-F238E27FC236}">
                <a16:creationId xmlns:a16="http://schemas.microsoft.com/office/drawing/2014/main" id="{6AB1BE17-8750-644D-A673-D1BBE518182F}"/>
              </a:ext>
            </a:extLst>
          </p:cNvPr>
          <p:cNvGraphicFramePr>
            <a:graphicFrameLocks noGrp="1"/>
          </p:cNvGraphicFramePr>
          <p:nvPr/>
        </p:nvGraphicFramePr>
        <p:xfrm>
          <a:off x="220716" y="1211808"/>
          <a:ext cx="8565931" cy="1165872"/>
        </p:xfrm>
        <a:graphic>
          <a:graphicData uri="http://schemas.openxmlformats.org/drawingml/2006/table">
            <a:tbl>
              <a:tblPr firstRow="1" bandRow="1">
                <a:tableStyleId>{5C22544A-7EE6-4342-B048-85BDC9FD1C3A}</a:tableStyleId>
              </a:tblPr>
              <a:tblGrid>
                <a:gridCol w="4088805">
                  <a:extLst>
                    <a:ext uri="{9D8B030D-6E8A-4147-A177-3AD203B41FA5}">
                      <a16:colId xmlns:a16="http://schemas.microsoft.com/office/drawing/2014/main" val="3881450404"/>
                    </a:ext>
                  </a:extLst>
                </a:gridCol>
                <a:gridCol w="4477126">
                  <a:extLst>
                    <a:ext uri="{9D8B030D-6E8A-4147-A177-3AD203B41FA5}">
                      <a16:colId xmlns:a16="http://schemas.microsoft.com/office/drawing/2014/main" val="3482465723"/>
                    </a:ext>
                  </a:extLst>
                </a:gridCol>
              </a:tblGrid>
              <a:tr h="582936">
                <a:tc>
                  <a:txBody>
                    <a:bodyPr/>
                    <a:lstStyle/>
                    <a:p>
                      <a:pPr algn="ctr"/>
                      <a:r>
                        <a:rPr lang="en-US" sz="2400" dirty="0"/>
                        <a:t>HEROES 1.0: $3.4 Trillion</a:t>
                      </a:r>
                    </a:p>
                  </a:txBody>
                  <a:tcPr/>
                </a:tc>
                <a:tc>
                  <a:txBody>
                    <a:bodyPr/>
                    <a:lstStyle/>
                    <a:p>
                      <a:pPr algn="ctr"/>
                      <a:r>
                        <a:rPr lang="en-US" sz="2400" dirty="0"/>
                        <a:t>HEROES 2.0: $2.2 Trillion</a:t>
                      </a:r>
                    </a:p>
                  </a:txBody>
                  <a:tcPr/>
                </a:tc>
                <a:extLst>
                  <a:ext uri="{0D108BD9-81ED-4DB2-BD59-A6C34878D82A}">
                    <a16:rowId xmlns:a16="http://schemas.microsoft.com/office/drawing/2014/main" val="2806813565"/>
                  </a:ext>
                </a:extLst>
              </a:tr>
              <a:tr h="582936">
                <a:tc>
                  <a:txBody>
                    <a:bodyPr/>
                    <a:lstStyle/>
                    <a:p>
                      <a:pPr algn="ctr"/>
                      <a:r>
                        <a:rPr lang="en-US" sz="2400" dirty="0"/>
                        <a:t>$0 Development Assistance</a:t>
                      </a:r>
                    </a:p>
                  </a:txBody>
                  <a:tcPr/>
                </a:tc>
                <a:tc>
                  <a:txBody>
                    <a:bodyPr/>
                    <a:lstStyle/>
                    <a:p>
                      <a:pPr algn="ctr"/>
                      <a:r>
                        <a:rPr lang="en-US" sz="2400" dirty="0"/>
                        <a:t>$10 B Development Assistance</a:t>
                      </a:r>
                    </a:p>
                  </a:txBody>
                  <a:tcPr/>
                </a:tc>
                <a:extLst>
                  <a:ext uri="{0D108BD9-81ED-4DB2-BD59-A6C34878D82A}">
                    <a16:rowId xmlns:a16="http://schemas.microsoft.com/office/drawing/2014/main" val="984404633"/>
                  </a:ext>
                </a:extLst>
              </a:tr>
            </a:tbl>
          </a:graphicData>
        </a:graphic>
      </p:graphicFrame>
    </p:spTree>
    <p:extLst>
      <p:ext uri="{BB962C8B-B14F-4D97-AF65-F5344CB8AC3E}">
        <p14:creationId xmlns:p14="http://schemas.microsoft.com/office/powerpoint/2010/main" val="15300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6"/>
            <a:ext cx="5894758" cy="1050773"/>
          </a:xfrm>
        </p:spPr>
        <p:txBody>
          <a:bodyPr>
            <a:normAutofit fontScale="90000"/>
          </a:bodyPr>
          <a:lstStyle/>
          <a:p>
            <a:r>
              <a:rPr lang="en-US" dirty="0"/>
              <a:t>Possible Outcomes on COVID Bill</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734207"/>
            <a:ext cx="8229600" cy="3016892"/>
          </a:xfrm>
        </p:spPr>
        <p:txBody>
          <a:bodyPr>
            <a:normAutofit fontScale="85000" lnSpcReduction="10000"/>
          </a:bodyPr>
          <a:lstStyle/>
          <a:p>
            <a:r>
              <a:rPr lang="en-US" dirty="0"/>
              <a:t>Miracle: Agreement happens before election</a:t>
            </a:r>
          </a:p>
          <a:p>
            <a:r>
              <a:rPr lang="en-US" dirty="0"/>
              <a:t>Supplemental passes after elections—highly dependent on outcome of elections</a:t>
            </a:r>
          </a:p>
          <a:p>
            <a:r>
              <a:rPr lang="en-US" dirty="0"/>
              <a:t>Supplemental passes in January</a:t>
            </a:r>
          </a:p>
          <a:p>
            <a:pPr marL="0" indent="0">
              <a:buNone/>
            </a:pPr>
            <a:endParaRPr lang="en-US" dirty="0"/>
          </a:p>
          <a:p>
            <a:pPr marL="0" indent="0" algn="ctr">
              <a:buNone/>
            </a:pPr>
            <a:r>
              <a:rPr lang="en-US" b="1" dirty="0"/>
              <a:t>Bottom Line: We need a bill to pass. Sooner is better.</a:t>
            </a:r>
          </a:p>
          <a:p>
            <a:endParaRPr lang="en-US" dirty="0"/>
          </a:p>
          <a:p>
            <a:endParaRPr lang="en-US" dirty="0"/>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78761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1091050"/>
          </a:xfrm>
        </p:spPr>
        <p:txBody>
          <a:bodyPr>
            <a:normAutofit fontScale="90000"/>
          </a:bodyPr>
          <a:lstStyle/>
          <a:p>
            <a:r>
              <a:rPr lang="en-US" dirty="0"/>
              <a:t>Welcome New Advocates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00075" y="1704975"/>
            <a:ext cx="8096249" cy="3116071"/>
          </a:xfrm>
        </p:spPr>
        <p:txBody>
          <a:bodyPr>
            <a:normAutofit fontScale="92500" lnSpcReduction="10000"/>
          </a:bodyPr>
          <a:lstStyle/>
          <a:p>
            <a:r>
              <a:rPr lang="en-US" dirty="0"/>
              <a:t>Partnership between DFW and RESULTS</a:t>
            </a:r>
          </a:p>
          <a:p>
            <a:r>
              <a:rPr lang="en-US" dirty="0"/>
              <a:t>Welcome those who are new to the chapter</a:t>
            </a:r>
          </a:p>
          <a:p>
            <a:r>
              <a:rPr lang="en-US" dirty="0"/>
              <a:t>No advocacy experience required, but it does require us venturing </a:t>
            </a:r>
            <a:r>
              <a:rPr lang="en-US" b="1" dirty="0"/>
              <a:t>outside our comfort zone </a:t>
            </a:r>
            <a:r>
              <a:rPr lang="en-US" dirty="0"/>
              <a:t>to make a difference.</a:t>
            </a:r>
            <a:endParaRPr lang="en-US" sz="1500" dirty="0"/>
          </a:p>
          <a:p>
            <a:pPr marL="0" indent="0">
              <a:buNone/>
            </a:pPr>
            <a:endParaRPr lang="en-US" sz="1400" dirty="0"/>
          </a:p>
          <a:p>
            <a:pPr marL="0" indent="0" algn="ctr">
              <a:buNone/>
            </a:pPr>
            <a:r>
              <a:rPr lang="en-US" b="1" dirty="0"/>
              <a:t>Let’s do this together!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92657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Taking Action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0268" y="1250066"/>
            <a:ext cx="8424332" cy="3652134"/>
          </a:xfrm>
        </p:spPr>
        <p:txBody>
          <a:bodyPr>
            <a:normAutofit/>
          </a:bodyPr>
          <a:lstStyle/>
          <a:p>
            <a:pPr marL="514350" indent="-514350">
              <a:spcBef>
                <a:spcPts val="0"/>
              </a:spcBef>
              <a:spcAft>
                <a:spcPts val="600"/>
              </a:spcAft>
              <a:buFont typeface="+mj-lt"/>
              <a:buAutoNum type="arabicPeriod"/>
            </a:pPr>
            <a:r>
              <a:rPr lang="en-US" dirty="0"/>
              <a:t>Contact your members of Congress on a COVID bill</a:t>
            </a:r>
          </a:p>
          <a:p>
            <a:pPr marL="514350" indent="-514350">
              <a:spcBef>
                <a:spcPts val="0"/>
              </a:spcBef>
              <a:spcAft>
                <a:spcPts val="600"/>
              </a:spcAft>
              <a:buFont typeface="+mj-lt"/>
              <a:buAutoNum type="arabicPeriod"/>
            </a:pPr>
            <a:r>
              <a:rPr lang="en-US" dirty="0"/>
              <a:t>Get published on the need for a COVID bill with a global response. Ideas for hooks?</a:t>
            </a:r>
          </a:p>
          <a:p>
            <a:pPr marL="514350" indent="-514350">
              <a:spcBef>
                <a:spcPts val="0"/>
              </a:spcBef>
              <a:spcAft>
                <a:spcPts val="600"/>
              </a:spcAft>
              <a:buFont typeface="+mj-lt"/>
              <a:buAutoNum type="arabicPeriod"/>
            </a:pPr>
            <a:r>
              <a:rPr lang="en-US" dirty="0"/>
              <a:t>Reach out to candidates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97484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7467" y="270922"/>
            <a:ext cx="5626530" cy="1138773"/>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advocate around the election?</a:t>
            </a:r>
            <a:endParaRPr lang="en-US" sz="34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1018184" y="1656769"/>
            <a:ext cx="7716946" cy="2999283"/>
          </a:xfrm>
          <a:prstGeom prst="rect">
            <a:avLst/>
          </a:prstGeom>
        </p:spPr>
        <p:txBody>
          <a:bodyPr wrap="square">
            <a:spAutoFit/>
          </a:bodyPr>
          <a:lstStyle/>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Establish early relationships</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Inform/educate candidates </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Educate the public</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Set the agenda for next Congress</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Talk to them when they are interested</a:t>
            </a:r>
          </a:p>
        </p:txBody>
      </p:sp>
      <p:sp>
        <p:nvSpPr>
          <p:cNvPr id="6" name="Rectangle 5">
            <a:extLst>
              <a:ext uri="{FF2B5EF4-FFF2-40B4-BE49-F238E27FC236}">
                <a16:creationId xmlns:a16="http://schemas.microsoft.com/office/drawing/2014/main" id="{49350194-1856-4DFB-A7B9-A341D78996AF}"/>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21</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528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7467" y="270922"/>
            <a:ext cx="5626530" cy="1138773"/>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advocate around the election?</a:t>
            </a:r>
            <a:endParaRPr lang="en-US" sz="34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9350194-1856-4DFB-A7B9-A341D78996AF}"/>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22</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Table&#10;&#10;Description automatically generated">
            <a:extLst>
              <a:ext uri="{FF2B5EF4-FFF2-40B4-BE49-F238E27FC236}">
                <a16:creationId xmlns:a16="http://schemas.microsoft.com/office/drawing/2014/main" id="{81D5D221-418D-7D48-A071-872B8EA6B7D6}"/>
              </a:ext>
            </a:extLst>
          </p:cNvPr>
          <p:cNvPicPr>
            <a:picLocks noChangeAspect="1"/>
          </p:cNvPicPr>
          <p:nvPr/>
        </p:nvPicPr>
        <p:blipFill>
          <a:blip r:embed="rId3"/>
          <a:stretch>
            <a:fillRect/>
          </a:stretch>
        </p:blipFill>
        <p:spPr>
          <a:xfrm>
            <a:off x="-1" y="0"/>
            <a:ext cx="9144001" cy="5214026"/>
          </a:xfrm>
          <a:prstGeom prst="rect">
            <a:avLst/>
          </a:prstGeom>
        </p:spPr>
      </p:pic>
    </p:spTree>
    <p:extLst>
      <p:ext uri="{BB962C8B-B14F-4D97-AF65-F5344CB8AC3E}">
        <p14:creationId xmlns:p14="http://schemas.microsoft.com/office/powerpoint/2010/main" val="2819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847" y="345736"/>
            <a:ext cx="7834489" cy="1077218"/>
          </a:xfrm>
          <a:prstGeom prst="rect">
            <a:avLst/>
          </a:prstGeom>
        </p:spPr>
        <p:txBody>
          <a:bodyPr wrap="square">
            <a:spAutoFit/>
          </a:bodyPr>
          <a:lstStyle/>
          <a:p>
            <a:pPr algn="ctr"/>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Direct Advocacy: Public events, group meetings, one-on-one interactions</a:t>
            </a:r>
            <a:endPar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1076722" y="1798481"/>
            <a:ext cx="6990556" cy="2999283"/>
          </a:xfrm>
          <a:prstGeom prst="rect">
            <a:avLst/>
          </a:prstGeom>
        </p:spPr>
        <p:txBody>
          <a:bodyPr wrap="square">
            <a:spAutoFit/>
          </a:bodyPr>
          <a:lstStyle/>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Set up a meeting with your group </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Town halls (virtual or in-person)</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Meet and greets and fundraisers</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Working for the campaign</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Candidate calls to voters</a:t>
            </a:r>
          </a:p>
        </p:txBody>
      </p:sp>
      <p:sp>
        <p:nvSpPr>
          <p:cNvPr id="7" name="Rectangle 5">
            <a:extLst>
              <a:ext uri="{FF2B5EF4-FFF2-40B4-BE49-F238E27FC236}">
                <a16:creationId xmlns:a16="http://schemas.microsoft.com/office/drawing/2014/main" id="{7E1276FF-E798-4446-9BE6-2393D300AF1C}"/>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23</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574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5" y="364845"/>
            <a:ext cx="734261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Creating Direct Advocacy Opportunities: </a:t>
            </a:r>
            <a:b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br>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Find Events, Set Up a Meeting </a:t>
            </a:r>
          </a:p>
        </p:txBody>
      </p:sp>
      <p:sp>
        <p:nvSpPr>
          <p:cNvPr id="3" name="Content Placeholder 2"/>
          <p:cNvSpPr>
            <a:spLocks noGrp="1"/>
          </p:cNvSpPr>
          <p:nvPr>
            <p:ph idx="1"/>
          </p:nvPr>
        </p:nvSpPr>
        <p:spPr>
          <a:xfrm>
            <a:off x="350321" y="1341120"/>
            <a:ext cx="8628216" cy="3631474"/>
          </a:xfrm>
        </p:spPr>
        <p:txBody>
          <a:bodyPr>
            <a:normAutofit lnSpcReduction="10000"/>
          </a:bodyPr>
          <a:lstStyle/>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Check website &amp; contact campaign office or party headquarters</a:t>
            </a:r>
            <a:r>
              <a:rPr lang="en-US" sz="1900" dirty="0">
                <a:latin typeface="Open Sans" panose="020B0606030504020204" pitchFamily="34" charset="0"/>
                <a:ea typeface="Open Sans" panose="020B0606030504020204" pitchFamily="34" charset="0"/>
                <a:cs typeface="Open Sans" panose="020B0606030504020204" pitchFamily="34" charset="0"/>
              </a:rPr>
              <a:t> for a meeting and/or ask when you can hear candidates speak.</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Sign up for campaign updates</a:t>
            </a:r>
            <a:r>
              <a:rPr lang="en-US" sz="1900" dirty="0">
                <a:latin typeface="Open Sans" panose="020B0606030504020204" pitchFamily="34" charset="0"/>
                <a:ea typeface="Open Sans" panose="020B0606030504020204" pitchFamily="34" charset="0"/>
                <a:cs typeface="Open Sans" panose="020B0606030504020204" pitchFamily="34" charset="0"/>
              </a:rPr>
              <a:t> on their campaign page. Campaign pages are separate from official government websites. </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Follow candidates and local political parties on Twitter and Facebook</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Donate to a campaign</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Visit </a:t>
            </a:r>
            <a:r>
              <a:rPr lang="en-US" sz="1900" b="1" dirty="0">
                <a:latin typeface="Open Sans" panose="020B0606030504020204" pitchFamily="34" charset="0"/>
                <a:ea typeface="Open Sans" panose="020B0606030504020204" pitchFamily="34" charset="0"/>
                <a:cs typeface="Open Sans" panose="020B0606030504020204" pitchFamily="34" charset="0"/>
                <a:hlinkClick r:id="rId2"/>
              </a:rPr>
              <a:t>www.townhallproject.com</a:t>
            </a:r>
            <a:r>
              <a:rPr lang="en-US" sz="1900" b="1" dirty="0">
                <a:latin typeface="Open Sans" panose="020B0606030504020204" pitchFamily="34" charset="0"/>
                <a:ea typeface="Open Sans" panose="020B0606030504020204" pitchFamily="34" charset="0"/>
                <a:cs typeface="Open Sans" panose="020B0606030504020204" pitchFamily="34" charset="0"/>
              </a:rPr>
              <a:t> </a:t>
            </a:r>
            <a:r>
              <a:rPr lang="en-US" sz="1900" dirty="0">
                <a:latin typeface="Open Sans" panose="020B0606030504020204" pitchFamily="34" charset="0"/>
                <a:ea typeface="Open Sans" panose="020B0606030504020204" pitchFamily="34" charset="0"/>
                <a:cs typeface="Open Sans" panose="020B0606030504020204" pitchFamily="34" charset="0"/>
              </a:rPr>
              <a:t>(mainly current members of Congress)</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Research their positions on the issues</a:t>
            </a:r>
            <a:r>
              <a:rPr lang="en-US" sz="1900" dirty="0">
                <a:latin typeface="Open Sans" panose="020B0606030504020204" pitchFamily="34" charset="0"/>
                <a:ea typeface="Open Sans" panose="020B0606030504020204" pitchFamily="34" charset="0"/>
                <a:cs typeface="Open Sans" panose="020B0606030504020204" pitchFamily="34" charset="0"/>
              </a:rPr>
              <a:t>.</a:t>
            </a:r>
            <a:endParaRPr lang="en-US" sz="19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24</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1663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6" y="364845"/>
            <a:ext cx="6172200"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Preparing to Engage – What to say</a:t>
            </a:r>
          </a:p>
        </p:txBody>
      </p:sp>
      <p:sp>
        <p:nvSpPr>
          <p:cNvPr id="3" name="Content Placeholder 2"/>
          <p:cNvSpPr>
            <a:spLocks noGrp="1"/>
          </p:cNvSpPr>
          <p:nvPr>
            <p:ph idx="1"/>
          </p:nvPr>
        </p:nvSpPr>
        <p:spPr>
          <a:xfrm>
            <a:off x="428978" y="962706"/>
            <a:ext cx="8286044" cy="4180794"/>
          </a:xfrm>
        </p:spPr>
        <p:txBody>
          <a:bodyPr>
            <a:normAutofit fontScale="85000" lnSpcReduction="20000"/>
          </a:bodyPr>
          <a:lstStyle/>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Identify the issue(s) you want to highlight</a:t>
            </a:r>
          </a:p>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Research candidate positions on the issues</a:t>
            </a:r>
          </a:p>
          <a:p>
            <a:pPr lvl="1">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Campaign website, public statements, third-party ex. League of Women Voters</a:t>
            </a:r>
            <a:endParaRPr lang="en-US" sz="23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Draft your question(s) </a:t>
            </a:r>
            <a:r>
              <a:rPr lang="en-US" sz="2300" dirty="0">
                <a:latin typeface="Open Sans" panose="020B0606030504020204" pitchFamily="34" charset="0"/>
                <a:ea typeface="Open Sans" panose="020B0606030504020204" pitchFamily="34" charset="0"/>
                <a:cs typeface="Open Sans" panose="020B0606030504020204" pitchFamily="34" charset="0"/>
              </a:rPr>
              <a:t>– keep brief; use EPIC format</a:t>
            </a:r>
          </a:p>
          <a:p>
            <a:pPr lvl="1">
              <a:lnSpc>
                <a:spcPct val="114000"/>
              </a:lnSpc>
              <a:spcBef>
                <a:spcPts val="0"/>
              </a:spcBef>
              <a:spcAft>
                <a:spcPts val="600"/>
              </a:spcAft>
            </a:pP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ENGAGE </a:t>
            </a:r>
            <a:r>
              <a:rPr lang="en-US" sz="2300" dirty="0">
                <a:latin typeface="Open Sans" panose="020B0606030504020204" pitchFamily="34" charset="0"/>
                <a:ea typeface="Open Sans" panose="020B0606030504020204" pitchFamily="34" charset="0"/>
                <a:cs typeface="Open Sans" panose="020B0606030504020204" pitchFamily="34" charset="0"/>
              </a:rPr>
              <a:t>the listener in your conversation</a:t>
            </a:r>
          </a:p>
          <a:p>
            <a:pPr lvl="1">
              <a:lnSpc>
                <a:spcPct val="114000"/>
              </a:lnSpc>
              <a:spcBef>
                <a:spcPts val="0"/>
              </a:spcBef>
              <a:spcAft>
                <a:spcPts val="600"/>
              </a:spcAft>
            </a:pPr>
            <a:r>
              <a:rPr lang="en-US" sz="2300" dirty="0">
                <a:latin typeface="Open Sans" panose="020B0606030504020204" pitchFamily="34" charset="0"/>
                <a:ea typeface="Open Sans" panose="020B0606030504020204" pitchFamily="34" charset="0"/>
                <a:cs typeface="Open Sans" panose="020B0606030504020204" pitchFamily="34" charset="0"/>
              </a:rPr>
              <a:t>Identify the </a:t>
            </a: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PROBLEM </a:t>
            </a:r>
            <a:r>
              <a:rPr lang="en-US" sz="2300" dirty="0">
                <a:latin typeface="Open Sans" panose="020B0606030504020204" pitchFamily="34" charset="0"/>
                <a:ea typeface="Open Sans" panose="020B0606030504020204" pitchFamily="34" charset="0"/>
                <a:cs typeface="Open Sans" panose="020B0606030504020204" pitchFamily="34" charset="0"/>
              </a:rPr>
              <a:t>you want solved</a:t>
            </a:r>
          </a:p>
          <a:p>
            <a:pPr lvl="1">
              <a:lnSpc>
                <a:spcPct val="114000"/>
              </a:lnSpc>
              <a:spcBef>
                <a:spcPts val="0"/>
              </a:spcBef>
              <a:spcAft>
                <a:spcPts val="600"/>
              </a:spcAft>
            </a:pP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INFORM</a:t>
            </a:r>
            <a:r>
              <a:rPr lang="en-US" sz="2300" dirty="0">
                <a:solidFill>
                  <a:srgbClr val="D50032"/>
                </a:solidFill>
                <a:latin typeface="Open Sans" panose="020B0606030504020204" pitchFamily="34" charset="0"/>
                <a:ea typeface="Open Sans" panose="020B0606030504020204" pitchFamily="34" charset="0"/>
                <a:cs typeface="Open Sans" panose="020B0606030504020204" pitchFamily="34" charset="0"/>
              </a:rPr>
              <a:t> </a:t>
            </a:r>
            <a:r>
              <a:rPr lang="en-US" sz="2300" dirty="0">
                <a:latin typeface="Open Sans" panose="020B0606030504020204" pitchFamily="34" charset="0"/>
                <a:ea typeface="Open Sans" panose="020B0606030504020204" pitchFamily="34" charset="0"/>
                <a:cs typeface="Open Sans" panose="020B0606030504020204" pitchFamily="34" charset="0"/>
              </a:rPr>
              <a:t>them of the solution (tell a story)</a:t>
            </a:r>
          </a:p>
          <a:p>
            <a:pPr lvl="1">
              <a:lnSpc>
                <a:spcPct val="114000"/>
              </a:lnSpc>
              <a:spcBef>
                <a:spcPts val="0"/>
              </a:spcBef>
              <a:spcAft>
                <a:spcPts val="600"/>
              </a:spcAft>
            </a:pPr>
            <a:r>
              <a:rPr lang="en-US" sz="2300" dirty="0">
                <a:latin typeface="Open Sans" panose="020B0606030504020204" pitchFamily="34" charset="0"/>
                <a:ea typeface="Open Sans" panose="020B0606030504020204" pitchFamily="34" charset="0"/>
                <a:cs typeface="Open Sans" panose="020B0606030504020204" pitchFamily="34" charset="0"/>
              </a:rPr>
              <a:t>Provide a detailed </a:t>
            </a: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a:t>
            </a:r>
            <a:r>
              <a:rPr lang="en-US" sz="2300" dirty="0">
                <a:latin typeface="Open Sans" panose="020B0606030504020204" pitchFamily="34" charset="0"/>
                <a:ea typeface="Open Sans" panose="020B0606030504020204" pitchFamily="34" charset="0"/>
                <a:cs typeface="Open Sans" panose="020B0606030504020204" pitchFamily="34" charset="0"/>
              </a:rPr>
              <a:t>(Yes/No question)</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Coordinate with others to participate</a:t>
            </a:r>
          </a:p>
          <a:p>
            <a:pPr lvl="1">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Increases chances of personal encounter with candidate</a:t>
            </a:r>
          </a:p>
          <a:p>
            <a:pPr>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Practice, practice, practice</a:t>
            </a:r>
            <a:endParaRPr lang="en-US" sz="2400" b="1" dirty="0"/>
          </a:p>
          <a:p>
            <a:pPr lvl="1"/>
            <a:endParaRPr lang="en-US" sz="15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25</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7598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1" y="345736"/>
            <a:ext cx="7192579" cy="571500"/>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Online Town Hall &amp; Meet and Greet Tips</a:t>
            </a:r>
          </a:p>
        </p:txBody>
      </p:sp>
      <p:sp>
        <p:nvSpPr>
          <p:cNvPr id="3" name="Content Placeholder 2"/>
          <p:cNvSpPr>
            <a:spLocks noGrp="1"/>
          </p:cNvSpPr>
          <p:nvPr>
            <p:ph idx="1"/>
          </p:nvPr>
        </p:nvSpPr>
        <p:spPr>
          <a:xfrm>
            <a:off x="508000" y="1015823"/>
            <a:ext cx="8082844" cy="4014787"/>
          </a:xfrm>
        </p:spPr>
        <p:txBody>
          <a:bodyPr>
            <a:normAutofit fontScale="92500"/>
          </a:bodyPr>
          <a:lstStyle/>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Recruit others</a:t>
            </a:r>
            <a:r>
              <a:rPr lang="en-US" sz="1900" dirty="0">
                <a:latin typeface="Open Sans" panose="020B0606030504020204" pitchFamily="34" charset="0"/>
                <a:ea typeface="Open Sans" panose="020B0606030504020204" pitchFamily="34" charset="0"/>
                <a:cs typeface="Open Sans" panose="020B0606030504020204" pitchFamily="34" charset="0"/>
              </a:rPr>
              <a:t> to participate and coordinate on questions you’ll ask</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Arrive early to online event </a:t>
            </a:r>
            <a:r>
              <a:rPr lang="en-US" sz="1900" dirty="0">
                <a:latin typeface="Open Sans" panose="020B0606030504020204" pitchFamily="34" charset="0"/>
                <a:ea typeface="Open Sans" panose="020B0606030504020204" pitchFamily="34" charset="0"/>
                <a:cs typeface="Open Sans" panose="020B0606030504020204" pitchFamily="34" charset="0"/>
              </a:rPr>
              <a:t>so you don’t miss any instructions.</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Listen carefully to for how to ask questions.</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If they are taking live questions, get in the queue as early as possible</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If they are only taking written questions, submit them early.</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If using video, don’t wear anything political</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14000"/>
              </a:lnSpc>
              <a:spcBef>
                <a:spcPts val="0"/>
              </a:spcBef>
              <a:spcAft>
                <a:spcPts val="600"/>
              </a:spcAft>
            </a:pPr>
            <a:r>
              <a:rPr lang="en-US" sz="1900" dirty="0">
                <a:latin typeface="Open Sans" panose="020B0606030504020204" pitchFamily="34" charset="0"/>
                <a:ea typeface="Open Sans" panose="020B0606030504020204" pitchFamily="34" charset="0"/>
                <a:cs typeface="Open Sans" panose="020B0606030504020204" pitchFamily="34" charset="0"/>
              </a:rPr>
              <a:t>When called on, </a:t>
            </a:r>
            <a:r>
              <a:rPr lang="en-US" sz="1900" b="1" dirty="0">
                <a:latin typeface="Open Sans" panose="020B0606030504020204" pitchFamily="34" charset="0"/>
                <a:ea typeface="Open Sans" panose="020B0606030504020204" pitchFamily="34" charset="0"/>
                <a:cs typeface="Open Sans" panose="020B0606030504020204" pitchFamily="34" charset="0"/>
              </a:rPr>
              <a:t>ask your question in a succinct, informative way</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Follow-up</a:t>
            </a:r>
            <a:r>
              <a:rPr lang="en-US" sz="1900" dirty="0">
                <a:latin typeface="Open Sans" panose="020B0606030504020204" pitchFamily="34" charset="0"/>
                <a:ea typeface="Open Sans" panose="020B0606030504020204" pitchFamily="34" charset="0"/>
                <a:cs typeface="Open Sans" panose="020B0606030504020204" pitchFamily="34" charset="0"/>
              </a:rPr>
              <a:t> with campaign staff </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Provide more details of issue and any materials</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If you don’t get a question asked, ask staffer to speak to candidate and then follow-up about the response</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26</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679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05" y="464748"/>
            <a:ext cx="691589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Prepare to Ask Questions &amp; Listen: Group Meeting</a:t>
            </a:r>
          </a:p>
        </p:txBody>
      </p:sp>
      <p:sp>
        <p:nvSpPr>
          <p:cNvPr id="3" name="Content Placeholder 2"/>
          <p:cNvSpPr>
            <a:spLocks noGrp="1"/>
          </p:cNvSpPr>
          <p:nvPr>
            <p:ph idx="1"/>
          </p:nvPr>
        </p:nvSpPr>
        <p:spPr>
          <a:xfrm>
            <a:off x="715505" y="1314994"/>
            <a:ext cx="8106277" cy="3709852"/>
          </a:xfrm>
        </p:spPr>
        <p:txBody>
          <a:bodyPr>
            <a:noAutofit/>
          </a:bodyPr>
          <a:lstStyle/>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Similar to a meeting with a MoC.</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Engage other organizations</a:t>
            </a:r>
            <a:r>
              <a:rPr lang="en-US" sz="2000" dirty="0">
                <a:latin typeface="Open Sans" panose="020B0606030504020204" pitchFamily="34" charset="0"/>
                <a:ea typeface="Open Sans" panose="020B0606030504020204" pitchFamily="34" charset="0"/>
                <a:cs typeface="Open Sans" panose="020B0606030504020204" pitchFamily="34" charset="0"/>
              </a:rPr>
              <a:t> if it helps set the meeting</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Let them know who you are,</a:t>
            </a:r>
            <a:r>
              <a:rPr lang="en-US" sz="2000" dirty="0">
                <a:latin typeface="Open Sans" panose="020B0606030504020204" pitchFamily="34" charset="0"/>
                <a:ea typeface="Open Sans" panose="020B0606030504020204" pitchFamily="34" charset="0"/>
                <a:cs typeface="Open Sans" panose="020B0606030504020204" pitchFamily="34" charset="0"/>
              </a:rPr>
              <a:t> who you represent in the community, history of the group, recent successes</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Prepare laser talks </a:t>
            </a:r>
            <a:r>
              <a:rPr lang="en-US" sz="2000" dirty="0">
                <a:latin typeface="Open Sans" panose="020B0606030504020204" pitchFamily="34" charset="0"/>
                <a:ea typeface="Open Sans" panose="020B0606030504020204" pitchFamily="34" charset="0"/>
                <a:cs typeface="Open Sans" panose="020B0606030504020204" pitchFamily="34" charset="0"/>
              </a:rPr>
              <a:t>and questions related to RESULTS issues</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Listen </a:t>
            </a:r>
            <a:r>
              <a:rPr lang="en-US" sz="2000" dirty="0">
                <a:latin typeface="Open Sans" panose="020B0606030504020204" pitchFamily="34" charset="0"/>
                <a:ea typeface="Open Sans" panose="020B0606030504020204" pitchFamily="34" charset="0"/>
                <a:cs typeface="Open Sans" panose="020B0606030504020204" pitchFamily="34" charset="0"/>
              </a:rPr>
              <a:t>and offer to provide more information on our issues</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Let them know </a:t>
            </a:r>
            <a:r>
              <a:rPr lang="en-US" sz="2000" dirty="0">
                <a:latin typeface="Open Sans" panose="020B0606030504020204" pitchFamily="34" charset="0"/>
                <a:ea typeface="Open Sans" panose="020B0606030504020204" pitchFamily="34" charset="0"/>
                <a:cs typeface="Open Sans" panose="020B0606030504020204" pitchFamily="34" charset="0"/>
              </a:rPr>
              <a:t>you want to work with them in the future</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Take photo</a:t>
            </a:r>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27</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942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05" y="464748"/>
            <a:ext cx="691589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Sample EPIC Laser Talk: Global Poverty</a:t>
            </a:r>
          </a:p>
        </p:txBody>
      </p:sp>
      <p:sp>
        <p:nvSpPr>
          <p:cNvPr id="3" name="Content Placeholder 2"/>
          <p:cNvSpPr>
            <a:spLocks noGrp="1"/>
          </p:cNvSpPr>
          <p:nvPr>
            <p:ph idx="1"/>
          </p:nvPr>
        </p:nvSpPr>
        <p:spPr>
          <a:xfrm>
            <a:off x="350321" y="1310326"/>
            <a:ext cx="8520302" cy="3657600"/>
          </a:xfrm>
        </p:spPr>
        <p:txBody>
          <a:bodyPr>
            <a:normAutofit fontScale="55000" lnSpcReduction="20000"/>
          </a:bodyPr>
          <a:lstStyle/>
          <a:p>
            <a:pPr marL="0" indent="0">
              <a:spcAft>
                <a:spcPts val="1200"/>
              </a:spcAft>
              <a:buNone/>
            </a:pPr>
            <a:r>
              <a:rPr lang="en-US" b="1" u="sng" dirty="0"/>
              <a:t>E</a:t>
            </a:r>
            <a:r>
              <a:rPr lang="en-US" b="1" dirty="0"/>
              <a:t>ngage: </a:t>
            </a:r>
            <a:r>
              <a:rPr lang="en-US" dirty="0"/>
              <a:t>A recent poll by the ONE Campaign confirms my sentiments that the US must also have a global response to this global pandemic. According to the poll, “nearly all voters say it is important for the U.S. to lead the world in responding (85%), preventing (86%), and detecting (85%) global infectious diseases.”</a:t>
            </a:r>
          </a:p>
          <a:p>
            <a:pPr marL="0" indent="0">
              <a:spcAft>
                <a:spcPts val="1200"/>
              </a:spcAft>
              <a:buNone/>
            </a:pPr>
            <a:r>
              <a:rPr lang="en-US" b="1" u="sng" dirty="0"/>
              <a:t>P</a:t>
            </a:r>
            <a:r>
              <a:rPr lang="en-US" b="1" dirty="0"/>
              <a:t>roblem:</a:t>
            </a:r>
            <a:r>
              <a:rPr lang="en-US" dirty="0"/>
              <a:t> Projections are that, because of COVID-19, hard fought global health progress could be set back 10-20 years and millions of children and adults could die from lack of healthcare, malnutrition, and disease without additional resources.</a:t>
            </a:r>
          </a:p>
          <a:p>
            <a:pPr marL="0" indent="0">
              <a:spcAft>
                <a:spcPts val="1200"/>
              </a:spcAft>
              <a:buNone/>
            </a:pPr>
            <a:r>
              <a:rPr lang="en-US" b="1" u="sng" dirty="0"/>
              <a:t>I</a:t>
            </a:r>
            <a:r>
              <a:rPr lang="en-US" b="1" dirty="0"/>
              <a:t>nform:</a:t>
            </a:r>
            <a:r>
              <a:rPr lang="en-US" dirty="0"/>
              <a:t> But sustaining and increasing U.S. support to existing global health programs like Gavi, the Global Fund, and PEPFAR, as well as investing in food aid and nutrition, will make a difference now and in the longer-term.</a:t>
            </a:r>
          </a:p>
          <a:p>
            <a:pPr marL="0" indent="0">
              <a:spcAft>
                <a:spcPts val="1200"/>
              </a:spcAft>
              <a:buNone/>
            </a:pPr>
            <a:r>
              <a:rPr lang="en-US" b="1" u="sng" dirty="0"/>
              <a:t>C</a:t>
            </a:r>
            <a:r>
              <a:rPr lang="en-US" b="1" dirty="0"/>
              <a:t>all to Action:</a:t>
            </a:r>
            <a:r>
              <a:rPr lang="en-US" dirty="0"/>
              <a:t> US leadership has contributed to major advances on global health and poverty over the years. What role do you think the US should play in addressing global poverty and global health? </a:t>
            </a:r>
            <a:r>
              <a:rPr lang="en-US"/>
              <a:t>And what will you do about these issues once elected?</a:t>
            </a:r>
            <a:endParaRPr lang="en-US" dirty="0"/>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28</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751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2" y="345736"/>
            <a:ext cx="6918678" cy="571500"/>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Working for Campaign or Candidate Calls</a:t>
            </a:r>
          </a:p>
        </p:txBody>
      </p:sp>
      <p:sp>
        <p:nvSpPr>
          <p:cNvPr id="3" name="Content Placeholder 2"/>
          <p:cNvSpPr>
            <a:spLocks noGrp="1"/>
          </p:cNvSpPr>
          <p:nvPr>
            <p:ph idx="1"/>
          </p:nvPr>
        </p:nvSpPr>
        <p:spPr>
          <a:xfrm>
            <a:off x="508000" y="1234911"/>
            <a:ext cx="8082844" cy="3795699"/>
          </a:xfrm>
        </p:spPr>
        <p:txBody>
          <a:bodyPr>
            <a:normAutofit/>
          </a:bodyPr>
          <a:lstStyle/>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Always have your question(s) ready to go</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Take advantage of your opportunities when they come</a:t>
            </a:r>
          </a:p>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Be polite and friendly</a:t>
            </a: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Make sure you have a specific ask (could be policy position)</a:t>
            </a:r>
          </a:p>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Plan to follow up as needed</a:t>
            </a: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Check in on request, provide additional info, materials, </a:t>
            </a:r>
          </a:p>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Talk to others about the issues you care about</a:t>
            </a: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Good way to get others interested in your issues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29</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574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lstStyle/>
          <a:p>
            <a:r>
              <a:rPr lang="en-US" dirty="0"/>
              <a:t>Zoom Instructions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7515" y="1414353"/>
            <a:ext cx="7979283" cy="3219639"/>
          </a:xfrm>
        </p:spPr>
        <p:txBody>
          <a:bodyPr>
            <a:normAutofit fontScale="92500"/>
          </a:bodyPr>
          <a:lstStyle/>
          <a:p>
            <a:r>
              <a:rPr lang="en-US" dirty="0"/>
              <a:t>We want to hear from you, but please stay muted unless speaking. To unmute, click the microphone       icon, dial *6 on the phone, or raise your hand           so we can unmute you.</a:t>
            </a:r>
          </a:p>
          <a:p>
            <a:r>
              <a:rPr lang="en-US" dirty="0"/>
              <a:t>Also share comments and/or questions using the “Chat”            icon </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pic>
        <p:nvPicPr>
          <p:cNvPr id="2" name="Picture 1">
            <a:extLst>
              <a:ext uri="{FF2B5EF4-FFF2-40B4-BE49-F238E27FC236}">
                <a16:creationId xmlns:a16="http://schemas.microsoft.com/office/drawing/2014/main" id="{C7DAF5D6-174F-6B44-9AF8-501F8FB57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9260" y="2450034"/>
            <a:ext cx="392612" cy="392612"/>
          </a:xfrm>
          <a:prstGeom prst="rect">
            <a:avLst/>
          </a:prstGeom>
        </p:spPr>
      </p:pic>
      <p:pic>
        <p:nvPicPr>
          <p:cNvPr id="3" name="Picture 2">
            <a:extLst>
              <a:ext uri="{FF2B5EF4-FFF2-40B4-BE49-F238E27FC236}">
                <a16:creationId xmlns:a16="http://schemas.microsoft.com/office/drawing/2014/main" id="{933F3E7D-C792-7E47-B394-875789E5AE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5841" y="3729146"/>
            <a:ext cx="679450" cy="629876"/>
          </a:xfrm>
          <a:prstGeom prst="rect">
            <a:avLst/>
          </a:prstGeom>
        </p:spPr>
      </p:pic>
      <p:pic>
        <p:nvPicPr>
          <p:cNvPr id="5" name="Picture 4">
            <a:extLst>
              <a:ext uri="{FF2B5EF4-FFF2-40B4-BE49-F238E27FC236}">
                <a16:creationId xmlns:a16="http://schemas.microsoft.com/office/drawing/2014/main" id="{53003CAA-FA7F-AC41-B33E-C97BADED1F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7769" y="2771295"/>
            <a:ext cx="788476" cy="525651"/>
          </a:xfrm>
          <a:prstGeom prst="rect">
            <a:avLst/>
          </a:prstGeom>
        </p:spPr>
      </p:pic>
    </p:spTree>
    <p:extLst>
      <p:ext uri="{BB962C8B-B14F-4D97-AF65-F5344CB8AC3E}">
        <p14:creationId xmlns:p14="http://schemas.microsoft.com/office/powerpoint/2010/main" val="2097816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2" y="345736"/>
            <a:ext cx="6918678" cy="571500"/>
          </a:xfrm>
        </p:spPr>
        <p:txBody>
          <a:bodyPr>
            <a:normAutofit/>
          </a:bodyPr>
          <a:lstStyle/>
          <a:p>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Direct Advocacy</a:t>
            </a:r>
          </a:p>
        </p:txBody>
      </p:sp>
      <p:sp>
        <p:nvSpPr>
          <p:cNvPr id="3" name="Content Placeholder 2"/>
          <p:cNvSpPr>
            <a:spLocks noGrp="1"/>
          </p:cNvSpPr>
          <p:nvPr>
            <p:ph idx="1"/>
          </p:nvPr>
        </p:nvSpPr>
        <p:spPr>
          <a:xfrm>
            <a:off x="428172" y="1835881"/>
            <a:ext cx="8082844" cy="1364520"/>
          </a:xfrm>
        </p:spPr>
        <p:txBody>
          <a:bodyPr>
            <a:normAutofit/>
          </a:bodyPr>
          <a:lstStyle/>
          <a:p>
            <a:pPr marL="0" indent="0" algn="ctr" fontAlgn="base">
              <a:lnSpc>
                <a:spcPct val="114000"/>
              </a:lnSpc>
              <a:spcBef>
                <a:spcPts val="0"/>
              </a:spcBef>
              <a:spcAft>
                <a:spcPts val="600"/>
              </a:spcAft>
              <a:buNone/>
            </a:pPr>
            <a:r>
              <a:rPr lang="en-US" sz="6500" dirty="0">
                <a:latin typeface="Open Sans" panose="020B0606030504020204" pitchFamily="34" charset="0"/>
                <a:ea typeface="Open Sans" panose="020B0606030504020204" pitchFamily="34" charset="0"/>
                <a:cs typeface="Open Sans" panose="020B0606030504020204" pitchFamily="34" charset="0"/>
              </a:rPr>
              <a:t>Questions?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30</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49163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Important Dates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D4921AEF-6C9D-7046-96A5-91859C399A51}"/>
              </a:ext>
            </a:extLst>
          </p:cNvPr>
          <p:cNvSpPr>
            <a:spLocks noGrp="1"/>
          </p:cNvSpPr>
          <p:nvPr>
            <p:ph idx="1"/>
          </p:nvPr>
        </p:nvSpPr>
        <p:spPr>
          <a:xfrm>
            <a:off x="558800" y="1297172"/>
            <a:ext cx="8287488" cy="3643128"/>
          </a:xfrm>
        </p:spPr>
        <p:txBody>
          <a:bodyPr>
            <a:normAutofit/>
          </a:bodyPr>
          <a:lstStyle/>
          <a:p>
            <a:pPr lvl="0"/>
            <a:r>
              <a:rPr lang="en-US" dirty="0"/>
              <a:t>Nov. 17 at 7 pm ET &amp; Nov. 18 at 10 pm ET:  DFW Advocacy Chapter with RESULTS</a:t>
            </a:r>
          </a:p>
          <a:p>
            <a:pPr lvl="0"/>
            <a:r>
              <a:rPr lang="en-US" dirty="0"/>
              <a:t>Survey coming your way</a:t>
            </a:r>
          </a:p>
          <a:p>
            <a:r>
              <a:rPr lang="en-US" dirty="0"/>
              <a:t>DFW Virtual Chapter Meetings. Find more info. here: </a:t>
            </a:r>
            <a:r>
              <a:rPr lang="en-US" dirty="0">
                <a:hlinkClick r:id="rId4"/>
              </a:rPr>
              <a:t>https://diningforwomen.org/virtual-meetings/</a:t>
            </a:r>
            <a:r>
              <a:rPr lang="en-US" dirty="0"/>
              <a:t> </a:t>
            </a:r>
          </a:p>
          <a:p>
            <a:endParaRPr lang="en-US" dirty="0"/>
          </a:p>
        </p:txBody>
      </p:sp>
    </p:spTree>
    <p:extLst>
      <p:ext uri="{BB962C8B-B14F-4D97-AF65-F5344CB8AC3E}">
        <p14:creationId xmlns:p14="http://schemas.microsoft.com/office/powerpoint/2010/main" val="63254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770935"/>
          </a:xfrm>
        </p:spPr>
        <p:txBody>
          <a:bodyPr>
            <a:normAutofit/>
          </a:bodyPr>
          <a:lstStyle/>
          <a:p>
            <a:r>
              <a:rPr lang="en-US" dirty="0"/>
              <a:t>New Mission &amp; Vision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67862" y="1297577"/>
            <a:ext cx="8523889" cy="3845923"/>
          </a:xfrm>
        </p:spPr>
        <p:txBody>
          <a:bodyPr>
            <a:normAutofit fontScale="70000" lnSpcReduction="20000"/>
          </a:bodyPr>
          <a:lstStyle/>
          <a:p>
            <a:pPr marL="0" indent="0" algn="ctr">
              <a:buNone/>
            </a:pPr>
            <a:r>
              <a:rPr lang="en-US" b="1" dirty="0"/>
              <a:t>DFW’s NEW MISSION</a:t>
            </a:r>
          </a:p>
          <a:p>
            <a:pPr marL="0" indent="0" algn="ctr">
              <a:buNone/>
            </a:pPr>
            <a:br>
              <a:rPr lang="en-US" dirty="0"/>
            </a:br>
            <a:r>
              <a:rPr lang="en-US" b="1" dirty="0"/>
              <a:t>Dining for Women cultivates the collective power of community </a:t>
            </a:r>
            <a:br>
              <a:rPr lang="en-US" dirty="0"/>
            </a:br>
            <a:r>
              <a:rPr lang="en-US" b="1" dirty="0"/>
              <a:t>to achieve global gender equality.</a:t>
            </a:r>
            <a:br>
              <a:rPr lang="en-US" dirty="0"/>
            </a:br>
            <a:r>
              <a:rPr lang="en-US" dirty="0"/>
              <a:t> </a:t>
            </a:r>
          </a:p>
          <a:p>
            <a:pPr marL="0" indent="0" algn="ctr">
              <a:buNone/>
            </a:pPr>
            <a:br>
              <a:rPr lang="en-US" dirty="0"/>
            </a:br>
            <a:r>
              <a:rPr lang="en-US" b="1" dirty="0"/>
              <a:t>DFW’s</a:t>
            </a:r>
            <a:r>
              <a:rPr lang="en-US" dirty="0"/>
              <a:t> </a:t>
            </a:r>
            <a:r>
              <a:rPr lang="en-US" b="1" dirty="0"/>
              <a:t>OUR NEW VISION</a:t>
            </a:r>
          </a:p>
          <a:p>
            <a:pPr marL="0" indent="0" algn="ctr">
              <a:buNone/>
            </a:pPr>
            <a:br>
              <a:rPr lang="en-US" dirty="0"/>
            </a:br>
            <a:r>
              <a:rPr lang="en-US" b="1" dirty="0"/>
              <a:t>Dining for Women envisions a world where every person</a:t>
            </a:r>
            <a:br>
              <a:rPr lang="en-US" b="1" dirty="0"/>
            </a:br>
            <a:r>
              <a:rPr lang="en-US" b="1" dirty="0"/>
              <a:t>has the same opportunities to thrive</a:t>
            </a:r>
            <a:br>
              <a:rPr lang="en-US" b="1" dirty="0"/>
            </a:br>
            <a:r>
              <a:rPr lang="en-US" b="1" dirty="0"/>
              <a:t>regardless of their gender or where they live.</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59792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lstStyle/>
          <a:p>
            <a:r>
              <a:rPr lang="en-US" dirty="0"/>
              <a:t>Getting Connected</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7515" y="1414353"/>
            <a:ext cx="7979283" cy="3219639"/>
          </a:xfrm>
        </p:spPr>
        <p:txBody>
          <a:bodyPr>
            <a:normAutofit fontScale="92500" lnSpcReduction="10000"/>
          </a:bodyPr>
          <a:lstStyle/>
          <a:p>
            <a:pPr marL="0" lvl="0" indent="0">
              <a:buNone/>
            </a:pPr>
            <a:r>
              <a:rPr lang="en-US" dirty="0"/>
              <a:t>Ice Breaker</a:t>
            </a:r>
          </a:p>
          <a:p>
            <a:pPr marL="514350" indent="-514350">
              <a:buFont typeface="+mj-lt"/>
              <a:buAutoNum type="arabicPeriod"/>
            </a:pPr>
            <a:r>
              <a:rPr lang="en-US" b="1" dirty="0"/>
              <a:t>Share one word in the chat</a:t>
            </a:r>
            <a:r>
              <a:rPr lang="en-US" dirty="0"/>
              <a:t> describing how you are feeling about the world right now? Share one word about how you feel about 2021.</a:t>
            </a:r>
          </a:p>
          <a:p>
            <a:pPr marL="514350" indent="-514350">
              <a:buFont typeface="+mj-lt"/>
              <a:buAutoNum type="arabicPeriod"/>
            </a:pPr>
            <a:r>
              <a:rPr lang="en-US" b="1" dirty="0"/>
              <a:t>Share anything you’re proud of accomplishing</a:t>
            </a:r>
            <a:r>
              <a:rPr lang="en-US" dirty="0"/>
              <a:t> with the group or with your own advocacy.</a:t>
            </a:r>
          </a:p>
          <a:p>
            <a:pPr marL="0" lvl="0" indent="0">
              <a:buNone/>
            </a:pPr>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407038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lstStyle/>
          <a:p>
            <a:r>
              <a:rPr lang="en-US" dirty="0"/>
              <a:t>Goals for Today</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7515" y="1414353"/>
            <a:ext cx="7979283" cy="3219639"/>
          </a:xfrm>
        </p:spPr>
        <p:txBody>
          <a:bodyPr>
            <a:normAutofit/>
          </a:bodyPr>
          <a:lstStyle/>
          <a:p>
            <a:pPr lvl="0"/>
            <a:r>
              <a:rPr lang="en-US" dirty="0"/>
              <a:t>Review where we are on the COVID-19 relief efforts, success of our advocacy, actions</a:t>
            </a:r>
          </a:p>
          <a:p>
            <a:pPr lvl="0"/>
            <a:r>
              <a:rPr lang="en-US" dirty="0"/>
              <a:t>Learn how to engage congressional candidates to jumpstart relationship building for the new Congress</a:t>
            </a:r>
          </a:p>
          <a:p>
            <a:pPr lvl="0"/>
            <a:r>
              <a:rPr lang="en-US" dirty="0"/>
              <a:t> Help us improve our advocacy efforts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96596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13039" y="608375"/>
            <a:ext cx="6172200" cy="857250"/>
          </a:xfrm>
          <a:prstGeom prst="rect">
            <a:avLst/>
          </a:prstGeom>
        </p:spPr>
        <p:txBody>
          <a:bodyPr vert="horz" lIns="68580" tIns="34290" rIns="68580" bIns="34290" rtlCol="0" anchor="ctr">
            <a:normAutofit fontScale="92500" lnSpcReduction="20000"/>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r>
              <a:rPr lang="en-US" sz="3300" dirty="0"/>
              <a:t>What are We Trying to Do </a:t>
            </a:r>
          </a:p>
          <a:p>
            <a:r>
              <a:rPr lang="en-US" sz="3300" dirty="0"/>
              <a:t>as Advocates?</a:t>
            </a:r>
          </a:p>
        </p:txBody>
      </p:sp>
      <p:pic>
        <p:nvPicPr>
          <p:cNvPr id="6" name="Content Placeholder 4">
            <a:extLst>
              <a:ext uri="{FF2B5EF4-FFF2-40B4-BE49-F238E27FC236}">
                <a16:creationId xmlns:a16="http://schemas.microsoft.com/office/drawing/2014/main" id="{975FC1B2-F94D-B84B-9D2C-2BA92E201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9695EE9A-EDB8-D045-85FB-337F318BA351}"/>
              </a:ext>
            </a:extLst>
          </p:cNvPr>
          <p:cNvSpPr>
            <a:spLocks noGrp="1"/>
          </p:cNvSpPr>
          <p:nvPr>
            <p:ph idx="1"/>
          </p:nvPr>
        </p:nvSpPr>
        <p:spPr>
          <a:xfrm>
            <a:off x="477078" y="1868020"/>
            <a:ext cx="8189844" cy="2294965"/>
          </a:xfrm>
        </p:spPr>
        <p:txBody>
          <a:bodyPr>
            <a:noAutofit/>
          </a:bodyPr>
          <a:lstStyle/>
          <a:p>
            <a:pPr marL="0" indent="0">
              <a:buNone/>
            </a:pPr>
            <a:r>
              <a:rPr lang="en-US" sz="3400" dirty="0"/>
              <a:t>We work in a non-partisan way to influence our decision makers in Congress, guiding them toward solutions that will positively impact the lives of women, girls, and children living in poverty.</a:t>
            </a:r>
          </a:p>
        </p:txBody>
      </p:sp>
    </p:spTree>
    <p:extLst>
      <p:ext uri="{BB962C8B-B14F-4D97-AF65-F5344CB8AC3E}">
        <p14:creationId xmlns:p14="http://schemas.microsoft.com/office/powerpoint/2010/main" val="43192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66163" y="1583531"/>
            <a:ext cx="3774763" cy="2400300"/>
          </a:xfrm>
        </p:spPr>
        <p:txBody>
          <a:bodyPr>
            <a:noAutofit/>
          </a:bodyPr>
          <a:lstStyle/>
          <a:p>
            <a:pPr>
              <a:defRPr/>
            </a:pPr>
            <a:r>
              <a:rPr lang="en-US" sz="2400" dirty="0">
                <a:solidFill>
                  <a:schemeClr val="accent2">
                    <a:lumMod val="75000"/>
                  </a:schemeClr>
                </a:solidFill>
                <a:latin typeface="Arial" charset="0"/>
              </a:rPr>
              <a:t>Assess where our members of Congress are on the Champion Scale, then move them up</a:t>
            </a:r>
          </a:p>
        </p:txBody>
      </p:sp>
      <p:sp>
        <p:nvSpPr>
          <p:cNvPr id="38916" name="Rectangle 3"/>
          <p:cNvSpPr>
            <a:spLocks noGrp="1" noChangeArrowheads="1"/>
          </p:cNvSpPr>
          <p:nvPr>
            <p:ph type="body" idx="1"/>
          </p:nvPr>
        </p:nvSpPr>
        <p:spPr>
          <a:xfrm>
            <a:off x="2804380" y="1512277"/>
            <a:ext cx="5504351" cy="3209191"/>
          </a:xfrm>
        </p:spPr>
        <p:txBody>
          <a:bodyPr>
            <a:noAutofit/>
          </a:bodyPr>
          <a:lstStyle/>
          <a:p>
            <a:pPr marL="2443163" indent="-400050">
              <a:lnSpc>
                <a:spcPct val="90000"/>
              </a:lnSpc>
              <a:spcAft>
                <a:spcPts val="1200"/>
              </a:spcAft>
              <a:buNone/>
            </a:pPr>
            <a:r>
              <a:rPr lang="en-US" sz="2000" dirty="0">
                <a:latin typeface="Arial" charset="0"/>
              </a:rPr>
              <a:t>4   Champion</a:t>
            </a:r>
          </a:p>
          <a:p>
            <a:pPr marL="2443163" indent="-400050">
              <a:lnSpc>
                <a:spcPct val="90000"/>
              </a:lnSpc>
              <a:spcAft>
                <a:spcPts val="1200"/>
              </a:spcAft>
              <a:buNone/>
            </a:pPr>
            <a:r>
              <a:rPr lang="en-US" sz="2000" dirty="0">
                <a:latin typeface="Arial" charset="0"/>
              </a:rPr>
              <a:t>3 	Leader</a:t>
            </a:r>
          </a:p>
          <a:p>
            <a:pPr marL="2443163" indent="-400050">
              <a:lnSpc>
                <a:spcPct val="90000"/>
              </a:lnSpc>
              <a:spcAft>
                <a:spcPts val="1200"/>
              </a:spcAft>
              <a:buNone/>
            </a:pPr>
            <a:r>
              <a:rPr lang="en-US" sz="2000" dirty="0">
                <a:latin typeface="Arial" charset="0"/>
              </a:rPr>
              <a:t>2 	Advocate</a:t>
            </a:r>
          </a:p>
          <a:p>
            <a:pPr marL="2443163" indent="-400050">
              <a:lnSpc>
                <a:spcPct val="90000"/>
              </a:lnSpc>
              <a:spcAft>
                <a:spcPts val="1200"/>
              </a:spcAft>
              <a:buNone/>
            </a:pPr>
            <a:r>
              <a:rPr lang="en-US" sz="2000" dirty="0">
                <a:latin typeface="Arial" charset="0"/>
              </a:rPr>
              <a:t>1 	Supporter</a:t>
            </a:r>
          </a:p>
          <a:p>
            <a:pPr marL="2443163" indent="-400050">
              <a:lnSpc>
                <a:spcPct val="90000"/>
              </a:lnSpc>
              <a:spcAft>
                <a:spcPts val="1200"/>
              </a:spcAft>
              <a:buNone/>
            </a:pPr>
            <a:r>
              <a:rPr lang="en-US" sz="2000" dirty="0">
                <a:latin typeface="Arial" charset="0"/>
              </a:rPr>
              <a:t>0 	Uninformed or Neutral</a:t>
            </a:r>
          </a:p>
          <a:p>
            <a:pPr marL="2443163" indent="-400050">
              <a:lnSpc>
                <a:spcPct val="90000"/>
              </a:lnSpc>
              <a:spcAft>
                <a:spcPts val="1200"/>
              </a:spcAft>
              <a:buNone/>
            </a:pPr>
            <a:r>
              <a:rPr lang="en-US" sz="2000" dirty="0">
                <a:latin typeface="Arial" charset="0"/>
              </a:rPr>
              <a:t>-1 	Opponent</a:t>
            </a:r>
          </a:p>
        </p:txBody>
      </p:sp>
      <p:sp>
        <p:nvSpPr>
          <p:cNvPr id="38917" name="Line 4"/>
          <p:cNvSpPr>
            <a:spLocks noChangeShapeType="1"/>
          </p:cNvSpPr>
          <p:nvPr/>
        </p:nvSpPr>
        <p:spPr bwMode="auto">
          <a:xfrm flipH="1" flipV="1">
            <a:off x="4331494" y="1724026"/>
            <a:ext cx="11906" cy="2496282"/>
          </a:xfrm>
          <a:prstGeom prst="line">
            <a:avLst/>
          </a:prstGeom>
          <a:noFill/>
          <a:ln w="101600">
            <a:solidFill>
              <a:srgbClr val="99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p>
        </p:txBody>
      </p:sp>
      <p:sp>
        <p:nvSpPr>
          <p:cNvPr id="8" name="Title 1"/>
          <p:cNvSpPr txBox="1">
            <a:spLocks/>
          </p:cNvSpPr>
          <p:nvPr/>
        </p:nvSpPr>
        <p:spPr>
          <a:xfrm>
            <a:off x="1485900" y="205979"/>
            <a:ext cx="6172200" cy="857250"/>
          </a:xfrm>
          <a:prstGeom prst="rect">
            <a:avLst/>
          </a:prstGeom>
        </p:spPr>
        <p:txBody>
          <a:bodyPr vert="horz" lIns="68580" tIns="34290" rIns="68580" bIns="34290" rtlCol="0" anchor="ctr">
            <a:normAutofit fontScale="92500" lnSpcReduction="20000"/>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r>
              <a:rPr lang="en-US" sz="3300" dirty="0"/>
              <a:t>What are We Trying to Do </a:t>
            </a:r>
          </a:p>
          <a:p>
            <a:r>
              <a:rPr lang="en-US" sz="3300" dirty="0"/>
              <a:t>as Advocates?</a:t>
            </a:r>
          </a:p>
        </p:txBody>
      </p:sp>
      <p:pic>
        <p:nvPicPr>
          <p:cNvPr id="6" name="Content Placeholder 4">
            <a:extLst>
              <a:ext uri="{FF2B5EF4-FFF2-40B4-BE49-F238E27FC236}">
                <a16:creationId xmlns:a16="http://schemas.microsoft.com/office/drawing/2014/main" id="{975FC1B2-F94D-B84B-9D2C-2BA92E201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56467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normAutofit/>
          </a:bodyPr>
          <a:lstStyle/>
          <a:p>
            <a:r>
              <a:rPr lang="en-US" dirty="0"/>
              <a:t>2020 Campaigns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441938"/>
            <a:ext cx="8229600" cy="3393830"/>
          </a:xfrm>
        </p:spPr>
        <p:txBody>
          <a:bodyPr>
            <a:normAutofit fontScale="77500" lnSpcReduction="20000"/>
          </a:bodyPr>
          <a:lstStyle/>
          <a:p>
            <a:pPr marL="0" indent="0">
              <a:spcAft>
                <a:spcPts val="1200"/>
              </a:spcAft>
              <a:buNone/>
            </a:pPr>
            <a:r>
              <a:rPr lang="en-US" dirty="0"/>
              <a:t>Improve maternal health and child survival:</a:t>
            </a:r>
          </a:p>
          <a:p>
            <a:pPr marL="514350" indent="-514350">
              <a:buFont typeface="+mj-lt"/>
              <a:buAutoNum type="arabicPeriod"/>
            </a:pPr>
            <a:r>
              <a:rPr lang="en-US" dirty="0"/>
              <a:t>Ensure the US is funding maternal &amp; child health, child vaccinations, and child nutrition at robust levels for FY21 (In progress—unclear what will happen)</a:t>
            </a:r>
          </a:p>
          <a:p>
            <a:pPr marL="514350" indent="-514350">
              <a:buFont typeface="+mj-lt"/>
              <a:buAutoNum type="arabicPeriod"/>
            </a:pPr>
            <a:r>
              <a:rPr lang="en-US" dirty="0"/>
              <a:t>Ensure the US pledges to fund Gavi, the Vaccine Alliance’s 5-year work plan (Complete—successful!!)</a:t>
            </a:r>
          </a:p>
          <a:p>
            <a:pPr marL="514350" indent="-514350">
              <a:buFont typeface="+mj-lt"/>
              <a:buAutoNum type="arabicPeriod"/>
            </a:pPr>
            <a:r>
              <a:rPr lang="en-US" b="1" dirty="0">
                <a:solidFill>
                  <a:srgbClr val="FF0000"/>
                </a:solidFill>
              </a:rPr>
              <a:t>COVID-19 RESPONSE: ADDED &amp; in progress </a:t>
            </a:r>
            <a:endParaRPr lang="en-US" dirty="0"/>
          </a:p>
          <a:p>
            <a:pPr marL="514350" indent="-514350">
              <a:buFont typeface="+mj-lt"/>
              <a:buAutoNum type="arabicPeriod"/>
            </a:pPr>
            <a:r>
              <a:rPr lang="en-US" dirty="0"/>
              <a:t>Ensure that US and world leaders make serious commitments to end child malnutrition (pushed to 2021)</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9833994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F1D465B8E88F4FAF5AAC80E25144D0" ma:contentTypeVersion="15" ma:contentTypeDescription="Create a new document." ma:contentTypeScope="" ma:versionID="8ad5ca029c59bc7b9ad1e0963f855f1c">
  <xsd:schema xmlns:xsd="http://www.w3.org/2001/XMLSchema" xmlns:xs="http://www.w3.org/2001/XMLSchema" xmlns:p="http://schemas.microsoft.com/office/2006/metadata/properties" xmlns:ns2="8ee30887-f2a8-4008-a2f9-85531acb3cd7" xmlns:ns3="876372d7-2542-4065-ad3b-22612840f7b4" targetNamespace="http://schemas.microsoft.com/office/2006/metadata/properties" ma:root="true" ma:fieldsID="a1ff32d4e553344c16fe68ea006214c4" ns2:_="" ns3:_="">
    <xsd:import namespace="8ee30887-f2a8-4008-a2f9-85531acb3cd7"/>
    <xsd:import namespace="876372d7-2542-4065-ad3b-22612840f7b4"/>
    <xsd:element name="properties">
      <xsd:complexType>
        <xsd:sequence>
          <xsd:element name="documentManagement">
            <xsd:complexType>
              <xsd:all>
                <xsd:element ref="ns2:Department" minOccurs="0"/>
                <xsd:element ref="ns3:SharedWithUsers" minOccurs="0"/>
                <xsd:element ref="ns3:SharingHintHash" minOccurs="0"/>
                <xsd:element ref="ns3:SharedWithDetails" minOccurs="0"/>
                <xsd:element ref="ns2:Presented_x0020_on"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30887-f2a8-4008-a2f9-85531acb3cd7" elementFormDefault="qualified">
    <xsd:import namespace="http://schemas.microsoft.com/office/2006/documentManagement/types"/>
    <xsd:import namespace="http://schemas.microsoft.com/office/infopath/2007/PartnerControls"/>
    <xsd:element name="Department" ma:index="8" nillable="true" ma:displayName="Department" ma:default="Accounting" ma:internalName="Department" ma:requiredMultiChoice="true">
      <xsd:complexType>
        <xsd:complexContent>
          <xsd:extension base="dms:MultiChoice">
            <xsd:sequence>
              <xsd:element name="Value" maxOccurs="unbounded" minOccurs="0" nillable="true">
                <xsd:simpleType>
                  <xsd:restriction base="dms:Choice">
                    <xsd:enumeration value="Accounting"/>
                    <xsd:enumeration value="Development"/>
                    <xsd:enumeration value="Domestic"/>
                    <xsd:enumeration value="Global"/>
                    <xsd:enumeration value="Human Resources"/>
                    <xsd:enumeration value="MCS"/>
                    <xsd:enumeration value="Operations"/>
                  </xsd:restriction>
                </xsd:simpleType>
              </xsd:element>
            </xsd:sequence>
          </xsd:extension>
        </xsd:complexContent>
      </xsd:complexType>
    </xsd:element>
    <xsd:element name="Presented_x0020_on" ma:index="12" nillable="true" ma:displayName="Presented on" ma:format="DateOnly" ma:internalName="Presented_x0020_on">
      <xsd:simpleType>
        <xsd:restriction base="dms:DateTime"/>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partment xmlns="8ee30887-f2a8-4008-a2f9-85531acb3cd7">
      <Value>Accounting</Value>
    </Department>
    <Presented_x0020_on xmlns="8ee30887-f2a8-4008-a2f9-85531acb3cd7" xsi:nil="true"/>
  </documentManagement>
</p:properties>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69474FB8-B06E-4C25-A504-988BB21BA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30887-f2a8-4008-a2f9-85531acb3cd7"/>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959BF8-6FB4-40AF-AF38-2D057E67A497}">
  <ds:schemaRefs>
    <ds:schemaRef ds:uri="876372d7-2542-4065-ad3b-22612840f7b4"/>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8ee30887-f2a8-4008-a2f9-85531acb3cd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17207</TotalTime>
  <Words>2772</Words>
  <Application>Microsoft Macintosh PowerPoint</Application>
  <PresentationFormat>On-screen Show (16:9)</PresentationFormat>
  <Paragraphs>267</Paragraphs>
  <Slides>31</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Courier New</vt:lpstr>
      <vt:lpstr>Helvetica</vt:lpstr>
      <vt:lpstr>Open Sans</vt:lpstr>
      <vt:lpstr>Roboto</vt:lpstr>
      <vt:lpstr>Wingdings</vt:lpstr>
      <vt:lpstr>Custom Design</vt:lpstr>
      <vt:lpstr>Office Theme</vt:lpstr>
      <vt:lpstr>DFW Advocacy Chapter with RESULTS  October Webinar: COVID &amp; Candidates</vt:lpstr>
      <vt:lpstr>Welcome New Advocates</vt:lpstr>
      <vt:lpstr>Zoom Instructions</vt:lpstr>
      <vt:lpstr>New Mission &amp; Vision</vt:lpstr>
      <vt:lpstr>Getting Connected</vt:lpstr>
      <vt:lpstr>Goals for Today</vt:lpstr>
      <vt:lpstr>PowerPoint Presentation</vt:lpstr>
      <vt:lpstr>Assess where our members of Congress are on the Champion Scale, then move them up</vt:lpstr>
      <vt:lpstr>2020 Campaigns</vt:lpstr>
      <vt:lpstr>Why is DFW working on Covid?</vt:lpstr>
      <vt:lpstr>Why is DFW working on Covid?</vt:lpstr>
      <vt:lpstr>Why is DFW working on Covid?</vt:lpstr>
      <vt:lpstr>Why is DFW working on Covid?</vt:lpstr>
      <vt:lpstr>Global Fund for Widows - Kenya DFW October Grantee</vt:lpstr>
      <vt:lpstr>PowerPoint Presentation</vt:lpstr>
      <vt:lpstr>Where Are Things Now?</vt:lpstr>
      <vt:lpstr>Advocacy Works</vt:lpstr>
      <vt:lpstr>What got us here?</vt:lpstr>
      <vt:lpstr>Possible Outcomes on COVID Bill</vt:lpstr>
      <vt:lpstr>Taking Action</vt:lpstr>
      <vt:lpstr>PowerPoint Presentation</vt:lpstr>
      <vt:lpstr>PowerPoint Presentation</vt:lpstr>
      <vt:lpstr>PowerPoint Presentation</vt:lpstr>
      <vt:lpstr>Creating Direct Advocacy Opportunities:  Find Events, Set Up a Meeting </vt:lpstr>
      <vt:lpstr>Preparing to Engage – What to say</vt:lpstr>
      <vt:lpstr>Online Town Hall &amp; Meet and Greet Tips</vt:lpstr>
      <vt:lpstr>Prepare to Ask Questions &amp; Listen: Group Meeting</vt:lpstr>
      <vt:lpstr>Sample EPIC Laser Talk: Global Poverty</vt:lpstr>
      <vt:lpstr>Working for Campaign or Candidate Calls</vt:lpstr>
      <vt:lpstr>Direct Advocacy</vt:lpstr>
      <vt:lpstr>Important Dates</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Ken Patterson</cp:lastModifiedBy>
  <cp:revision>133</cp:revision>
  <dcterms:created xsi:type="dcterms:W3CDTF">2019-10-01T16:09:08Z</dcterms:created>
  <dcterms:modified xsi:type="dcterms:W3CDTF">2020-10-20T20:38:22Z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0x01010035F1D465B8E88F4FAF5AAC80E25144D0</vt:lpwstr>
  </property>
</Properties>
</file>