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Noto Sans" panose="020B0502040504020204"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v2xbg8cZUwkj96xuhFDR20yz1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fDXgZIcQe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fDXgZIcQe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irlrising.org/pakista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girlrising.org/" TargetMode="External"/><Relationship Id="rId4" Type="http://schemas.openxmlformats.org/officeDocument/2006/relationships/hyperlink" Target="https://togetherwomenrise.org/programs/girl-ris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timeswv.com/opinion/readers_write/children-need-congress-to-pass-the-read-reauthorization-act/article_8d198400-5ca6-11ee-a8ba-974b805319e1.html" TargetMode="External"/><Relationship Id="rId3" Type="http://schemas.openxmlformats.org/officeDocument/2006/relationships/hyperlink" Target="https://results.org/wp-content/uploads/RESULTS-Global-Poverty-Media-Packet-current-2023.pdf" TargetMode="External"/><Relationship Id="rId7" Type="http://schemas.openxmlformats.org/officeDocument/2006/relationships/hyperlink" Target="https://www.masslive.com/opinion/2023/09/springfield-renters-deserve-say-on-housing-problems-letters-to-the-republican.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berkshireeagle.com/opinion/letters_to_editor/letter-us-must-continue-to-support-global-education/article_8a7b0bb8-272e-11ee-9171-0ba765f82ca8.html" TargetMode="External"/><Relationship Id="rId5" Type="http://schemas.openxmlformats.org/officeDocument/2006/relationships/hyperlink" Target="https://chicago.suntimes.com/2023/9/20/23880500/global-education-unesco-children-no-cash-bail-joe-biden-donald-trump-age-letters" TargetMode="External"/><Relationship Id="rId4" Type="http://schemas.openxmlformats.org/officeDocument/2006/relationships/hyperlink" Target="https://www.havasunews.com/opinion/letter-millions-missing-out-on-education/article_06cbad1e-58ce-11ee-b5d4-9b1beaaccde2.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esco.org/en/articles/progress-girls-access-education-what-new-unesco-data-reveals" TargetMode="External"/><Relationship Id="rId7" Type="http://schemas.openxmlformats.org/officeDocument/2006/relationships/hyperlink" Target="https://apps.bostonglobe.com/metro/2023/10/literacy-education-strategie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unesco.org/en/articles/unesco-issues-urgent-call-appropriate-use-technology-education" TargetMode="External"/><Relationship Id="rId5" Type="http://schemas.openxmlformats.org/officeDocument/2006/relationships/hyperlink" Target="https://www.insidehighered.com/opinion/views/2023/09/21/wvu-abandons-award-winning-global-education-opinion" TargetMode="External"/><Relationship Id="rId4" Type="http://schemas.openxmlformats.org/officeDocument/2006/relationships/hyperlink" Target="https://www.nytimes.com/2023/09/06/technology/unesco-report-remote-learning-inequity.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esults.salsalabs.org/diningforwomen/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fDXgZIcQe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fDXgZIcQe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irlrising.org/pakista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girlrising.org/" TargetMode="External"/><Relationship Id="rId4" Type="http://schemas.openxmlformats.org/officeDocument/2006/relationships/hyperlink" Target="https://togetherwomenrise.org/programs/girl-ris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endParaRPr/>
          </a:p>
        </p:txBody>
      </p:sp>
      <p:sp>
        <p:nvSpPr>
          <p:cNvPr id="168" name="Google Shape;168;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e95381332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e95381332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Margaret</a:t>
            </a:r>
            <a:br>
              <a:rPr lang="en-US"/>
            </a:br>
            <a:br>
              <a:rPr lang="en-US"/>
            </a:br>
            <a:r>
              <a:rPr lang="en-US" sz="1100">
                <a:latin typeface="Arial"/>
                <a:ea typeface="Arial"/>
                <a:cs typeface="Arial"/>
                <a:sym typeface="Arial"/>
              </a:rPr>
              <a:t>Video: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https://youtu.be/fDXgZIcQeTs</a:t>
            </a:r>
            <a:r>
              <a:rPr lang="en-US" sz="1100">
                <a:latin typeface="Arial"/>
                <a:ea typeface="Arial"/>
                <a:cs typeface="Arial"/>
                <a:sym typeface="Arial"/>
              </a:rPr>
              <a:t> </a:t>
            </a:r>
            <a:br>
              <a:rPr lang="en-US" sz="1150">
                <a:highlight>
                  <a:srgbClr val="FFFFFF"/>
                </a:highlight>
                <a:latin typeface="Arial"/>
                <a:ea typeface="Arial"/>
                <a:cs typeface="Arial"/>
                <a:sym typeface="Arial"/>
              </a:rPr>
            </a:br>
            <a:r>
              <a:rPr lang="en-US" sz="1150">
                <a:highlight>
                  <a:srgbClr val="FFFFFF"/>
                </a:highlight>
                <a:latin typeface="Arial"/>
                <a:ea typeface="Arial"/>
                <a:cs typeface="Arial"/>
                <a:sym typeface="Arial"/>
              </a:rPr>
              <a:t>Project Title: Ending Female Genital Mutilation: A Three-Pillar Approach</a:t>
            </a:r>
            <a:endParaRPr sz="1150">
              <a:highlight>
                <a:srgbClr val="FFFFFF"/>
              </a:highlight>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50">
                <a:highlight>
                  <a:srgbClr val="FFFFFF"/>
                </a:highlight>
                <a:latin typeface="Arial"/>
                <a:ea typeface="Arial"/>
                <a:cs typeface="Arial"/>
                <a:sym typeface="Arial"/>
              </a:rPr>
              <a:t>Location: Kenya</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 Amount: $48,000</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Grantee Website: www.lastmile4d.org/</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Areas of Impact: Education &amp; Literacy, Gender Equality, Health</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Mission of LastMile4D</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LastMile4D’s mission is to mobilize resources to ensure that girls and women everywhere, particularly in remote communities, can access information about their rights to health, safety, and gain freedom from gender-based violence.</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Project Summary</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The purpose of this project is to end Female Genital Mutilation/Cutting (FGM/C) by educating, informing, and enlisting community-wide awareness and support.</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Why We Love This Project</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 Mile4D uses a multi-pronged approach to create awareness and eradicate FGM/C in communities that are hard to reach and at the last mile. With the use of innovative technology, real-time monitoring of data, and crises intervention strategies, Last Mile4D has been very successful in sensitizing entire communities, increasing schooling levels among young girls, and advocating for the eradication of FGM/C.</a:t>
            </a:r>
            <a:endParaRPr b="1"/>
          </a:p>
          <a:p>
            <a:pPr marL="0" lvl="0" indent="0" algn="l" rtl="0">
              <a:lnSpc>
                <a:spcPct val="115000"/>
              </a:lnSpc>
              <a:spcBef>
                <a:spcPts val="1200"/>
              </a:spcBef>
              <a:spcAft>
                <a:spcPts val="1200"/>
              </a:spcAft>
              <a:buSzPts val="1400"/>
              <a:buNone/>
            </a:pPr>
            <a:endParaRPr/>
          </a:p>
        </p:txBody>
      </p:sp>
      <p:sp>
        <p:nvSpPr>
          <p:cNvPr id="246" name="Google Shape;246;g1e95381332e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e95381332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e95381332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b="1"/>
              <a:t>Leslye</a:t>
            </a:r>
            <a:br>
              <a:rPr lang="en-US"/>
            </a:br>
            <a:br>
              <a:rPr lang="en-US"/>
            </a:br>
            <a:r>
              <a:rPr lang="en-US" sz="1100">
                <a:latin typeface="Arial"/>
                <a:ea typeface="Arial"/>
                <a:cs typeface="Arial"/>
                <a:sym typeface="Arial"/>
              </a:rPr>
              <a:t>Video: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https://youtu.be/fDXgZIcQeTs</a:t>
            </a:r>
            <a:r>
              <a:rPr lang="en-US" sz="1100">
                <a:latin typeface="Arial"/>
                <a:ea typeface="Arial"/>
                <a:cs typeface="Arial"/>
                <a:sym typeface="Arial"/>
              </a:rPr>
              <a:t> </a:t>
            </a:r>
            <a:br>
              <a:rPr lang="en-US" sz="1150">
                <a:highlight>
                  <a:srgbClr val="FFFFFF"/>
                </a:highlight>
                <a:latin typeface="Arial"/>
                <a:ea typeface="Arial"/>
                <a:cs typeface="Arial"/>
                <a:sym typeface="Arial"/>
              </a:rPr>
            </a:br>
            <a:r>
              <a:rPr lang="en-US" sz="1150">
                <a:highlight>
                  <a:srgbClr val="FFFFFF"/>
                </a:highlight>
                <a:latin typeface="Arial"/>
                <a:ea typeface="Arial"/>
                <a:cs typeface="Arial"/>
                <a:sym typeface="Arial"/>
              </a:rPr>
              <a:t>Project Title: Ending Female Genital Mutilation: A Three-Pillar Approach</a:t>
            </a:r>
            <a:endParaRPr sz="1150">
              <a:highlight>
                <a:srgbClr val="FFFFFF"/>
              </a:highlight>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50">
                <a:highlight>
                  <a:srgbClr val="FFFFFF"/>
                </a:highlight>
                <a:latin typeface="Arial"/>
                <a:ea typeface="Arial"/>
                <a:cs typeface="Arial"/>
                <a:sym typeface="Arial"/>
              </a:rPr>
              <a:t>Location: Kenya</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 Amount: $48,000</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Grantee Website: www.lastmile4d.org/</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Areas of Impact: Education &amp; Literacy, Gender Equality, Health</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Mission of LastMile4D</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LastMile4D’s mission is to mobilize resources to ensure that girls and women everywhere, particularly in remote communities, can access information about their rights to health, safety, and gain freedom from gender-based violence.</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Project Summary</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The purpose of this project is to end Female Genital Mutilation/Cutting (FGM/C) by educating, informing, and enlisting community-wide awareness and support.</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Why We Love This Project</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 Mile4D uses a multi-pronged approach to create awareness and eradicate FGM/C in communities that are hard to reach and at the last mile. With the use of innovative technology, real-time monitoring of data, and crises intervention strategies, Last Mile4D has been very successful in sensitizing entire communities, increasing schooling levels among young girls, and advocating for the eradication of FGM/C.</a:t>
            </a:r>
            <a:endParaRPr b="1"/>
          </a:p>
        </p:txBody>
      </p:sp>
      <p:sp>
        <p:nvSpPr>
          <p:cNvPr id="256" name="Google Shape;256;g1e95381332e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95381332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e95381332e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Grantee Spotlight (Pat payne)</a:t>
            </a:r>
            <a:br>
              <a:rPr lang="en-US"/>
            </a:br>
            <a:r>
              <a:rPr lang="en-US"/>
              <a:t>Girls Rising in Pakistan - </a:t>
            </a:r>
            <a:r>
              <a:rPr lang="en-US" u="sng">
                <a:solidFill>
                  <a:schemeClr val="hlink"/>
                </a:solidFill>
                <a:hlinkClick r:id="rId3"/>
              </a:rPr>
              <a:t>https://www.girlrising.org/pakistan</a:t>
            </a:r>
            <a:r>
              <a:rPr lang="en-US"/>
              <a:t>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Girl Rising is receiving a grant of $50,000 to fund a project called "Kaavish: Girl Rising in Pakistan".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u="sng">
                <a:solidFill>
                  <a:schemeClr val="hlink"/>
                </a:solidFill>
                <a:latin typeface="Times New Roman"/>
                <a:ea typeface="Times New Roman"/>
                <a:cs typeface="Times New Roman"/>
                <a:sym typeface="Times New Roman"/>
                <a:hlinkClick r:id="rId4"/>
              </a:rPr>
              <a:t>Girl Rising - Together Women Rise</a:t>
            </a:r>
            <a:endParaRPr u="sng">
              <a:solidFill>
                <a:schemeClr val="hlink"/>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Adolescent girls are at the heart of gender-based inequity in education. This project provides training to teachers and administrators, provides financial support to girls and parents, and includes mental health and menstrual health in the curriculum. Girl Rising advocates for continued schooling of girls by changing attitudes and social norms around girls' education, child marriage and marital violence. The grant is $50,000 over 2 years.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Project Title: </a:t>
            </a:r>
            <a:r>
              <a:rPr lang="en-US" sz="1150">
                <a:highlight>
                  <a:srgbClr val="FFFFFF"/>
                </a:highlight>
                <a:latin typeface="Arial"/>
                <a:ea typeface="Arial"/>
                <a:cs typeface="Arial"/>
                <a:sym typeface="Arial"/>
              </a:rPr>
              <a:t>Kaavish: Girl Rising in Pakistan</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Location: </a:t>
            </a:r>
            <a:r>
              <a:rPr lang="en-US" sz="1150">
                <a:highlight>
                  <a:srgbClr val="FFFFFF"/>
                </a:highlight>
                <a:latin typeface="Arial"/>
                <a:ea typeface="Arial"/>
                <a:cs typeface="Arial"/>
                <a:sym typeface="Arial"/>
              </a:rPr>
              <a:t>Pakistan</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Grant Amount: </a:t>
            </a:r>
            <a:r>
              <a:rPr lang="en-US" sz="1150">
                <a:highlight>
                  <a:srgbClr val="FFFFFF"/>
                </a:highlight>
                <a:latin typeface="Arial"/>
                <a:ea typeface="Arial"/>
                <a:cs typeface="Arial"/>
                <a:sym typeface="Arial"/>
              </a:rPr>
              <a:t>$50,000 over 2 years</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Grantee Website: </a:t>
            </a:r>
            <a:r>
              <a:rPr lang="en-US" sz="1150" b="1">
                <a:solidFill>
                  <a:srgbClr val="13939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girlrising.org/</a:t>
            </a:r>
            <a:endParaRPr sz="1150" b="1">
              <a:solidFill>
                <a:srgbClr val="13939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Areas of Impact: </a:t>
            </a:r>
            <a:r>
              <a:rPr lang="en-US" sz="1150">
                <a:highlight>
                  <a:srgbClr val="FFFFFF"/>
                </a:highlight>
                <a:latin typeface="Arial"/>
                <a:ea typeface="Arial"/>
                <a:cs typeface="Arial"/>
                <a:sym typeface="Arial"/>
              </a:rPr>
              <a:t>Education &amp; Literacy, Gender Equality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Mission of Girl Rising</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Girl Rising’s mission is to use the power of storytelling to change the way the world values girls and their education.</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Project Summary</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This project provides adolescents, educators, parents, and community members with the resources, training, and skills to improve education quality, remove education barriers, and create new advocates for gender equality.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Why We Love This Project</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50">
                <a:highlight>
                  <a:srgbClr val="FFFFFF"/>
                </a:highlight>
                <a:latin typeface="Arial"/>
                <a:ea typeface="Arial"/>
                <a:cs typeface="Arial"/>
                <a:sym typeface="Arial"/>
              </a:rPr>
              <a:t>Adolescent girls are at the heart of the gender-based inequity in education. We love Girl Rising’s targeted focus on girls who live and study in environments that are hostile to their schooling and development. This project provides training and mentoring to teachers and school administrators, provides financial support to adolescent girls and parents, and facilitates the inclusion of menstrual health and mental health to the curriculum. Girl Rising also energizes entire communities to advocate for the continued schooling of girls by changing attitudes and social norms around girls' education, child marriage, and marital violence.</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400"/>
              <a:buNone/>
            </a:pPr>
            <a:r>
              <a:rPr lang="en-US">
                <a:latin typeface="Times New Roman"/>
                <a:ea typeface="Times New Roman"/>
                <a:cs typeface="Times New Roman"/>
                <a:sym typeface="Times New Roman"/>
              </a:rPr>
              <a:t>Note: there is no video posted yet but Girl Rising website has a revolving slideshow on home page</a:t>
            </a:r>
            <a:endParaRPr/>
          </a:p>
        </p:txBody>
      </p:sp>
      <p:sp>
        <p:nvSpPr>
          <p:cNvPr id="266" name="Google Shape;266;g1e95381332e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Ken</a:t>
            </a:r>
            <a:endParaRPr/>
          </a:p>
        </p:txBody>
      </p:sp>
      <p:sp>
        <p:nvSpPr>
          <p:cNvPr id="276" name="Google Shape;2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a:t>Ken</a:t>
            </a:r>
            <a:endParaRPr/>
          </a:p>
        </p:txBody>
      </p:sp>
      <p:sp>
        <p:nvSpPr>
          <p:cNvPr id="284" name="Google Shape;2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a:t>Ken</a:t>
            </a:r>
            <a:endParaRPr/>
          </a:p>
        </p:txBody>
      </p:sp>
      <p:sp>
        <p:nvSpPr>
          <p:cNvPr id="290" name="Google Shape;2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a:t>Ken</a:t>
            </a:r>
            <a:endParaRPr/>
          </a:p>
        </p:txBody>
      </p:sp>
      <p:sp>
        <p:nvSpPr>
          <p:cNvPr id="297" name="Google Shape;2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e1626a58c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e1626a58c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Ken</a:t>
            </a:r>
            <a:endParaRPr/>
          </a:p>
        </p:txBody>
      </p:sp>
      <p:sp>
        <p:nvSpPr>
          <p:cNvPr id="318" name="Google Shape;318;g1e1626a58c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a:t>Ken</a:t>
            </a:r>
            <a:endParaRPr/>
          </a:p>
        </p:txBody>
      </p:sp>
      <p:sp>
        <p:nvSpPr>
          <p:cNvPr id="324" name="Google Shape;3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Arial"/>
              <a:buNone/>
            </a:pPr>
            <a:r>
              <a:rPr lang="en-US"/>
              <a:t>Ken</a:t>
            </a:r>
            <a:endParaRPr/>
          </a:p>
        </p:txBody>
      </p:sp>
      <p:sp>
        <p:nvSpPr>
          <p:cNvPr id="331" name="Google Shape;3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76" name="Google Shape;176;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d9b0211098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d9b0211098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i="1">
                <a:latin typeface="Arial"/>
                <a:ea typeface="Arial"/>
                <a:cs typeface="Arial"/>
                <a:sym typeface="Arial"/>
              </a:rPr>
              <a:t>Karyne</a:t>
            </a:r>
            <a:endParaRPr i="1"/>
          </a:p>
        </p:txBody>
      </p:sp>
      <p:sp>
        <p:nvSpPr>
          <p:cNvPr id="339" name="Google Shape;339;g1d9b0211098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e7c840af7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e7c840af76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p:txBody>
      </p:sp>
      <p:sp>
        <p:nvSpPr>
          <p:cNvPr id="350" name="Google Shape;350;g1e7c840af76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421ea37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27421ea37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27421ea379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e4bf5b2f0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1e4bf5b2f0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457200" lvl="0" indent="0" algn="l" rtl="0">
              <a:lnSpc>
                <a:spcPct val="115000"/>
              </a:lnSpc>
              <a:spcBef>
                <a:spcPts val="0"/>
              </a:spcBef>
              <a:spcAft>
                <a:spcPts val="0"/>
              </a:spcAft>
              <a:buClr>
                <a:schemeClr val="dk1"/>
              </a:buClr>
              <a:buSzPts val="1100"/>
              <a:buFont typeface="Arial"/>
              <a:buNone/>
            </a:pPr>
            <a:r>
              <a:rPr lang="en-US"/>
              <a:t>Recently Published Media – Link to all media:</a:t>
            </a:r>
            <a:r>
              <a:rPr lang="en-US">
                <a:uFill>
                  <a:noFill/>
                </a:uFill>
                <a:hlinkClick r:id="rId3"/>
              </a:rPr>
              <a:t> </a:t>
            </a:r>
            <a:r>
              <a:rPr lang="en-US" sz="1800" u="sng">
                <a:solidFill>
                  <a:schemeClr val="hlink"/>
                </a:solidFill>
                <a:latin typeface="Arial"/>
                <a:ea typeface="Arial"/>
                <a:cs typeface="Arial"/>
                <a:sym typeface="Arial"/>
                <a:hlinkClick r:id="rId3"/>
              </a:rPr>
              <a:t>https://results.org/wp-content/uploads/RESULTS-Global-Poverty-Media-Packet-current-2023.pdf</a:t>
            </a:r>
            <a:r>
              <a:rPr lang="en-US" sz="1800">
                <a:latin typeface="Arial"/>
                <a:ea typeface="Arial"/>
                <a:cs typeface="Arial"/>
                <a:sym typeface="Arial"/>
              </a:rPr>
              <a:t>  </a:t>
            </a:r>
            <a:r>
              <a:rPr lang="en-US"/>
              <a:t> </a:t>
            </a:r>
            <a:endParaRPr/>
          </a:p>
          <a:p>
            <a:pPr marL="0" marR="952500" lvl="0" indent="0" algn="l" rtl="0">
              <a:lnSpc>
                <a:spcPct val="110000"/>
              </a:lnSpc>
              <a:spcBef>
                <a:spcPts val="0"/>
              </a:spcBef>
              <a:spcAft>
                <a:spcPts val="0"/>
              </a:spcAft>
              <a:buSzPts val="1100"/>
              <a:buNone/>
            </a:pPr>
            <a:r>
              <a:rPr lang="en-US" sz="1500">
                <a:highlight>
                  <a:srgbClr val="FFFFFF"/>
                </a:highlight>
              </a:rPr>
              <a:t>Letter: Millions missing out on education - </a:t>
            </a:r>
            <a:r>
              <a:rPr lang="en-US" sz="1500" u="sng">
                <a:solidFill>
                  <a:schemeClr val="hlink"/>
                </a:solidFill>
                <a:highlight>
                  <a:srgbClr val="FFFFFF"/>
                </a:highlight>
                <a:hlinkClick r:id="rId4"/>
              </a:rPr>
              <a:t>https://www.havasunews.com/opinion/letter-millions-missing-out-on-education/article_06cbad1e-58ce-11ee-b5d4-9b1beaaccde2.html</a:t>
            </a:r>
            <a:r>
              <a:rPr lang="en-US" sz="1500">
                <a:highlight>
                  <a:srgbClr val="FFFFFF"/>
                </a:highlight>
              </a:rPr>
              <a:t> </a:t>
            </a:r>
            <a:endParaRPr sz="1500">
              <a:highlight>
                <a:srgbClr val="FFFFFF"/>
              </a:highlight>
            </a:endParaRPr>
          </a:p>
          <a:p>
            <a:pPr marL="0" marR="952500" lvl="0" indent="0" algn="l" rtl="0">
              <a:lnSpc>
                <a:spcPct val="110000"/>
              </a:lnSpc>
              <a:spcBef>
                <a:spcPts val="0"/>
              </a:spcBef>
              <a:spcAft>
                <a:spcPts val="0"/>
              </a:spcAft>
              <a:buSzPts val="1100"/>
              <a:buNone/>
            </a:pPr>
            <a:endParaRPr sz="1500">
              <a:highlight>
                <a:srgbClr val="FFFFFF"/>
              </a:highlight>
            </a:endParaRPr>
          </a:p>
          <a:p>
            <a:pPr marL="0" lvl="0" indent="0" algn="l" rtl="0">
              <a:lnSpc>
                <a:spcPct val="111000"/>
              </a:lnSpc>
              <a:spcBef>
                <a:spcPts val="0"/>
              </a:spcBef>
              <a:spcAft>
                <a:spcPts val="0"/>
              </a:spcAft>
              <a:buSzPts val="1100"/>
              <a:buNone/>
            </a:pPr>
            <a:r>
              <a:rPr lang="en-US" sz="1600">
                <a:solidFill>
                  <a:srgbClr val="2A2A2A"/>
                </a:solidFill>
                <a:highlight>
                  <a:srgbClr val="FFFFFF"/>
                </a:highlight>
              </a:rPr>
              <a:t>Global education crisis is a problem America can help fix - </a:t>
            </a:r>
            <a:r>
              <a:rPr lang="en-US" sz="1600" u="sng">
                <a:solidFill>
                  <a:schemeClr val="hlink"/>
                </a:solidFill>
                <a:highlight>
                  <a:srgbClr val="FFFFFF"/>
                </a:highlight>
                <a:hlinkClick r:id="rId5"/>
              </a:rPr>
              <a:t>https://chicago.suntimes.com/2023/9/20/23880500/global-education-unesco-children-no-cash-bail-joe-biden-donald-trump-age-letters</a:t>
            </a:r>
            <a:r>
              <a:rPr lang="en-US" sz="1600">
                <a:solidFill>
                  <a:srgbClr val="2A2A2A"/>
                </a:solidFill>
                <a:highlight>
                  <a:srgbClr val="FFFFFF"/>
                </a:highlight>
              </a:rPr>
              <a:t> </a:t>
            </a:r>
            <a:endParaRPr sz="1600">
              <a:solidFill>
                <a:srgbClr val="2A2A2A"/>
              </a:solidFill>
              <a:highlight>
                <a:srgbClr val="FFFFFF"/>
              </a:highlight>
            </a:endParaRPr>
          </a:p>
          <a:p>
            <a:pPr marL="0" lvl="0" indent="0" algn="l" rtl="0">
              <a:lnSpc>
                <a:spcPct val="111000"/>
              </a:lnSpc>
              <a:spcBef>
                <a:spcPts val="0"/>
              </a:spcBef>
              <a:spcAft>
                <a:spcPts val="0"/>
              </a:spcAft>
              <a:buSzPts val="1100"/>
              <a:buNone/>
            </a:pPr>
            <a:endParaRPr sz="1600">
              <a:solidFill>
                <a:srgbClr val="2A2A2A"/>
              </a:solidFill>
              <a:highlight>
                <a:srgbClr val="FFFFFF"/>
              </a:highlight>
            </a:endParaRPr>
          </a:p>
          <a:p>
            <a:pPr marL="0" lvl="0" indent="0" algn="l" rtl="0">
              <a:lnSpc>
                <a:spcPct val="110000"/>
              </a:lnSpc>
              <a:spcBef>
                <a:spcPts val="0"/>
              </a:spcBef>
              <a:spcAft>
                <a:spcPts val="0"/>
              </a:spcAft>
              <a:buSzPts val="1100"/>
              <a:buNone/>
            </a:pPr>
            <a:r>
              <a:rPr lang="en-US">
                <a:solidFill>
                  <a:srgbClr val="222222"/>
                </a:solidFill>
                <a:highlight>
                  <a:srgbClr val="FFFFFF"/>
                </a:highlight>
              </a:rPr>
              <a:t>Letter: US must continue to support global education - </a:t>
            </a:r>
            <a:r>
              <a:rPr lang="en-US" u="sng">
                <a:solidFill>
                  <a:schemeClr val="hlink"/>
                </a:solidFill>
                <a:highlight>
                  <a:srgbClr val="FFFFFF"/>
                </a:highlight>
                <a:hlinkClick r:id="rId6"/>
              </a:rPr>
              <a:t>https://www.berkshireeagle.com/opinion/letters_to_editor/letter-us-must-continue-to-support-global-education/article_8a7b0bb8-272e-11ee-9171-0ba765f82ca8.html</a:t>
            </a:r>
            <a:r>
              <a:rPr lang="en-US">
                <a:solidFill>
                  <a:srgbClr val="222222"/>
                </a:solidFill>
                <a:highlight>
                  <a:srgbClr val="FFFFFF"/>
                </a:highlight>
              </a:rPr>
              <a:t> </a:t>
            </a:r>
            <a:endParaRPr>
              <a:solidFill>
                <a:srgbClr val="222222"/>
              </a:solidFill>
              <a:highlight>
                <a:srgbClr val="FFFFFF"/>
              </a:highlight>
            </a:endParaRPr>
          </a:p>
          <a:p>
            <a:pPr marL="0" lvl="0" indent="0" algn="l" rtl="0">
              <a:lnSpc>
                <a:spcPct val="111000"/>
              </a:lnSpc>
              <a:spcBef>
                <a:spcPts val="0"/>
              </a:spcBef>
              <a:spcAft>
                <a:spcPts val="0"/>
              </a:spcAft>
              <a:buSzPts val="1100"/>
              <a:buNone/>
            </a:pPr>
            <a:endParaRPr sz="1600">
              <a:solidFill>
                <a:srgbClr val="2A2A2A"/>
              </a:solidFill>
              <a:highlight>
                <a:srgbClr val="FFFFFF"/>
              </a:highlight>
            </a:endParaRPr>
          </a:p>
          <a:p>
            <a:pPr marL="292100" marR="292100" lvl="0" indent="0" algn="l" rtl="0">
              <a:lnSpc>
                <a:spcPct val="115000"/>
              </a:lnSpc>
              <a:spcBef>
                <a:spcPts val="0"/>
              </a:spcBef>
              <a:spcAft>
                <a:spcPts val="0"/>
              </a:spcAft>
              <a:buSzPts val="1100"/>
              <a:buNone/>
            </a:pPr>
            <a:r>
              <a:rPr lang="en-US" sz="1700" b="1">
                <a:solidFill>
                  <a:srgbClr val="2A2A2A"/>
                </a:solidFill>
                <a:highlight>
                  <a:srgbClr val="FFFFFF"/>
                </a:highlight>
                <a:latin typeface="Arial"/>
                <a:ea typeface="Arial"/>
                <a:cs typeface="Arial"/>
                <a:sym typeface="Arial"/>
              </a:rPr>
              <a:t>US must lead on global ed - </a:t>
            </a:r>
            <a:r>
              <a:rPr lang="en-US" sz="1700" b="1" u="sng">
                <a:solidFill>
                  <a:schemeClr val="hlink"/>
                </a:solidFill>
                <a:highlight>
                  <a:srgbClr val="FFFFFF"/>
                </a:highlight>
                <a:latin typeface="Arial"/>
                <a:ea typeface="Arial"/>
                <a:cs typeface="Arial"/>
                <a:sym typeface="Arial"/>
                <a:hlinkClick r:id="rId7"/>
              </a:rPr>
              <a:t>https://www.masslive.com/opinion/2023/09/springfield-renters-deserve-say-on-housing-problems-letters-to-the-republican.html</a:t>
            </a:r>
            <a:r>
              <a:rPr lang="en-US" sz="1700" b="1">
                <a:solidFill>
                  <a:srgbClr val="2A2A2A"/>
                </a:solidFill>
                <a:highlight>
                  <a:srgbClr val="FFFFFF"/>
                </a:highlight>
                <a:latin typeface="Arial"/>
                <a:ea typeface="Arial"/>
                <a:cs typeface="Arial"/>
                <a:sym typeface="Arial"/>
              </a:rPr>
              <a:t> </a:t>
            </a:r>
            <a:endParaRPr sz="1700" b="1">
              <a:solidFill>
                <a:srgbClr val="2A2A2A"/>
              </a:solidFill>
              <a:highlight>
                <a:srgbClr val="FFFFFF"/>
              </a:highlight>
              <a:latin typeface="Arial"/>
              <a:ea typeface="Arial"/>
              <a:cs typeface="Arial"/>
              <a:sym typeface="Arial"/>
            </a:endParaRPr>
          </a:p>
          <a:p>
            <a:pPr marL="292100" marR="292100" lvl="0" indent="0" algn="l" rtl="0">
              <a:lnSpc>
                <a:spcPct val="115000"/>
              </a:lnSpc>
              <a:spcBef>
                <a:spcPts val="1200"/>
              </a:spcBef>
              <a:spcAft>
                <a:spcPts val="0"/>
              </a:spcAft>
              <a:buSzPts val="1100"/>
              <a:buNone/>
            </a:pPr>
            <a:endParaRPr sz="1700" b="1">
              <a:solidFill>
                <a:srgbClr val="2A2A2A"/>
              </a:solidFill>
              <a:highlight>
                <a:srgbClr val="FFFFFF"/>
              </a:highlight>
              <a:latin typeface="Arial"/>
              <a:ea typeface="Arial"/>
              <a:cs typeface="Arial"/>
              <a:sym typeface="Arial"/>
            </a:endParaRPr>
          </a:p>
          <a:p>
            <a:pPr marL="292100" marR="292100" lvl="0" indent="0" algn="l" rtl="0">
              <a:lnSpc>
                <a:spcPct val="115000"/>
              </a:lnSpc>
              <a:spcBef>
                <a:spcPts val="1200"/>
              </a:spcBef>
              <a:spcAft>
                <a:spcPts val="0"/>
              </a:spcAft>
              <a:buSzPts val="1100"/>
              <a:buNone/>
            </a:pPr>
            <a:r>
              <a:rPr lang="en-US" sz="1700" b="1">
                <a:solidFill>
                  <a:srgbClr val="2A2A2A"/>
                </a:solidFill>
                <a:highlight>
                  <a:srgbClr val="FFFFFF"/>
                </a:highlight>
                <a:latin typeface="Arial"/>
                <a:ea typeface="Arial"/>
                <a:cs typeface="Arial"/>
                <a:sym typeface="Arial"/>
              </a:rPr>
              <a:t>times west virginian - </a:t>
            </a:r>
            <a:r>
              <a:rPr lang="en-US" sz="1700" b="1" u="sng">
                <a:solidFill>
                  <a:schemeClr val="hlink"/>
                </a:solidFill>
                <a:highlight>
                  <a:srgbClr val="FFFFFF"/>
                </a:highlight>
                <a:latin typeface="Arial"/>
                <a:ea typeface="Arial"/>
                <a:cs typeface="Arial"/>
                <a:sym typeface="Arial"/>
                <a:hlinkClick r:id="rId8"/>
              </a:rPr>
              <a:t>https://www.timeswv.com/opinion/readers_write/children-need-congress-to-pass-the-read-reauthorization-act/article_8d198400-5ca6-11ee-a8ba-974b805319e1.html</a:t>
            </a:r>
            <a:r>
              <a:rPr lang="en-US" sz="1700" b="1">
                <a:solidFill>
                  <a:srgbClr val="2A2A2A"/>
                </a:solidFill>
                <a:highlight>
                  <a:srgbClr val="FFFFFF"/>
                </a:highlight>
                <a:latin typeface="Arial"/>
                <a:ea typeface="Arial"/>
                <a:cs typeface="Arial"/>
                <a:sym typeface="Arial"/>
              </a:rPr>
              <a:t> </a:t>
            </a:r>
            <a:endParaRPr sz="1700" b="1">
              <a:solidFill>
                <a:srgbClr val="2A2A2A"/>
              </a:solidFill>
              <a:highlight>
                <a:srgbClr val="FFFFFF"/>
              </a:highlight>
              <a:latin typeface="Arial"/>
              <a:ea typeface="Arial"/>
              <a:cs typeface="Arial"/>
              <a:sym typeface="Arial"/>
            </a:endParaRPr>
          </a:p>
          <a:p>
            <a:pPr marL="0" marR="952500" lvl="0" indent="0" algn="l" rtl="0">
              <a:lnSpc>
                <a:spcPct val="110000"/>
              </a:lnSpc>
              <a:spcBef>
                <a:spcPts val="1200"/>
              </a:spcBef>
              <a:spcAft>
                <a:spcPts val="0"/>
              </a:spcAft>
              <a:buClr>
                <a:schemeClr val="dk1"/>
              </a:buClr>
              <a:buSzPts val="1100"/>
              <a:buFont typeface="Arial"/>
              <a:buNone/>
            </a:pPr>
            <a:endParaRPr sz="1500">
              <a:highlight>
                <a:srgbClr val="FFFFFF"/>
              </a:highlight>
            </a:endParaRPr>
          </a:p>
          <a:p>
            <a:pPr marL="1371600" lvl="0" indent="0" algn="l" rtl="0">
              <a:lnSpc>
                <a:spcPct val="115000"/>
              </a:lnSpc>
              <a:spcBef>
                <a:spcPts val="0"/>
              </a:spcBef>
              <a:spcAft>
                <a:spcPts val="0"/>
              </a:spcAft>
              <a:buSzPts val="1400"/>
              <a:buNone/>
            </a:pPr>
            <a:endParaRPr/>
          </a:p>
        </p:txBody>
      </p:sp>
      <p:sp>
        <p:nvSpPr>
          <p:cNvPr id="364" name="Google Shape;364;g1e4bf5b2f0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dd4f1b590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dd4f1b590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380" name="Google Shape;380;g1dd4f1b590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e95381332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e95381332e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Can we think about some hooks?</a:t>
            </a:r>
            <a:endParaRPr/>
          </a:p>
          <a:p>
            <a:pPr marL="0" lvl="0" indent="0" algn="l" rtl="0">
              <a:lnSpc>
                <a:spcPct val="115000"/>
              </a:lnSpc>
              <a:spcBef>
                <a:spcPts val="0"/>
              </a:spcBef>
              <a:spcAft>
                <a:spcPts val="0"/>
              </a:spcAft>
              <a:buSzPts val="1400"/>
              <a:buNone/>
            </a:pPr>
            <a:r>
              <a:rPr lang="en-US"/>
              <a:t>UNESCO - Progress on girls’ access to education - </a:t>
            </a:r>
            <a:r>
              <a:rPr lang="en-US" u="sng">
                <a:solidFill>
                  <a:schemeClr val="hlink"/>
                </a:solidFill>
                <a:hlinkClick r:id="rId3"/>
              </a:rPr>
              <a:t>https://www.unesco.org/en/articles/progress-girls-access-education-what-new-unesco-data-reveals</a:t>
            </a:r>
            <a:endParaRPr/>
          </a:p>
          <a:p>
            <a:pPr marL="0" lvl="0" indent="0" algn="l" rtl="0">
              <a:lnSpc>
                <a:spcPct val="115000"/>
              </a:lnSpc>
              <a:spcBef>
                <a:spcPts val="0"/>
              </a:spcBef>
              <a:spcAft>
                <a:spcPts val="0"/>
              </a:spcAft>
              <a:buSzPts val="1400"/>
              <a:buNone/>
            </a:pPr>
            <a:r>
              <a:rPr lang="en-US"/>
              <a:t>Dependence on Tech Caused ‘Staggering’ Education Inequality, U.N. Agency Says - </a:t>
            </a:r>
            <a:r>
              <a:rPr lang="en-US" u="sng">
                <a:solidFill>
                  <a:schemeClr val="hlink"/>
                </a:solidFill>
                <a:hlinkClick r:id="rId4"/>
              </a:rPr>
              <a:t>https://www.nytimes.com/2023/09/06/technology/unesco-report-remote-learning-inequity.html</a:t>
            </a:r>
            <a:r>
              <a:rPr lang="en-US"/>
              <a:t> </a:t>
            </a:r>
            <a:endParaRPr/>
          </a:p>
          <a:p>
            <a:pPr marL="0" lvl="0" indent="0" algn="l" rtl="0">
              <a:lnSpc>
                <a:spcPct val="115000"/>
              </a:lnSpc>
              <a:spcBef>
                <a:spcPts val="0"/>
              </a:spcBef>
              <a:spcAft>
                <a:spcPts val="0"/>
              </a:spcAft>
              <a:buSzPts val="1400"/>
              <a:buNone/>
            </a:pPr>
            <a:r>
              <a:rPr lang="en-US"/>
              <a:t>WVO Abandons Award-winning Global Edu Program - </a:t>
            </a:r>
            <a:r>
              <a:rPr lang="en-US" u="sng">
                <a:solidFill>
                  <a:schemeClr val="hlink"/>
                </a:solidFill>
                <a:hlinkClick r:id="rId5"/>
              </a:rPr>
              <a:t>https://www.insidehighered.com/opinion/views/2023/09/21/wvu-abandons-award-winning-global-education-opinion</a:t>
            </a:r>
            <a:r>
              <a:rPr lang="en-US"/>
              <a:t> </a:t>
            </a:r>
            <a:endParaRPr/>
          </a:p>
          <a:p>
            <a:pPr marL="0" lvl="0" indent="0" algn="l" rtl="0">
              <a:lnSpc>
                <a:spcPct val="115000"/>
              </a:lnSpc>
              <a:spcBef>
                <a:spcPts val="0"/>
              </a:spcBef>
              <a:spcAft>
                <a:spcPts val="0"/>
              </a:spcAft>
              <a:buSzPts val="1400"/>
              <a:buNone/>
            </a:pPr>
            <a:r>
              <a:rPr lang="en-US"/>
              <a:t>UNESCO Appropriate use of technology - </a:t>
            </a:r>
            <a:r>
              <a:rPr lang="en-US" u="sng">
                <a:solidFill>
                  <a:schemeClr val="hlink"/>
                </a:solidFill>
                <a:hlinkClick r:id="rId6"/>
              </a:rPr>
              <a:t>https://www.unesco.org/en/articles/unesco-issues-urgent-call-appropriate-use-technology-education</a:t>
            </a:r>
            <a:r>
              <a:rPr lang="en-US"/>
              <a:t> </a:t>
            </a:r>
            <a:endParaRPr/>
          </a:p>
          <a:p>
            <a:pPr marL="0" lvl="0" indent="0" algn="l" rtl="0">
              <a:lnSpc>
                <a:spcPct val="115000"/>
              </a:lnSpc>
              <a:spcBef>
                <a:spcPts val="0"/>
              </a:spcBef>
              <a:spcAft>
                <a:spcPts val="0"/>
              </a:spcAft>
              <a:buSzPts val="1400"/>
              <a:buNone/>
            </a:pPr>
            <a:r>
              <a:rPr lang="en-US"/>
              <a:t>Lost in a world of words, Boston Globe article - </a:t>
            </a:r>
            <a:r>
              <a:rPr lang="en-US" u="sng">
                <a:solidFill>
                  <a:schemeClr val="hlink"/>
                </a:solidFill>
                <a:hlinkClick r:id="rId7"/>
              </a:rPr>
              <a:t>https://apps.bostonglobe.com/metro/2023/10/literacy-education-strategies/</a:t>
            </a:r>
            <a:r>
              <a:rPr lang="en-US"/>
              <a:t> </a:t>
            </a:r>
            <a:endParaRPr/>
          </a:p>
        </p:txBody>
      </p:sp>
      <p:sp>
        <p:nvSpPr>
          <p:cNvPr id="388" name="Google Shape;388;g1e95381332e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e95381332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e95381332e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404" name="Google Shape;404;g1e95381332e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e95381332e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e95381332e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412" name="Google Shape;412;g1e95381332e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da11d584da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t>Leslye</a:t>
            </a:r>
            <a:br>
              <a:rPr lang="en-US"/>
            </a:br>
            <a:r>
              <a:rPr lang="en-US" sz="2000" u="sng">
                <a:solidFill>
                  <a:srgbClr val="45AFD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Sign up</a:t>
            </a:r>
            <a:r>
              <a:rPr lang="en-US" sz="2000">
                <a:latin typeface="Open Sans"/>
                <a:ea typeface="Open Sans"/>
                <a:cs typeface="Open Sans"/>
                <a:sym typeface="Open Sans"/>
              </a:rPr>
              <a:t> for the Advocacy Chapter </a:t>
            </a:r>
            <a:endParaRPr/>
          </a:p>
        </p:txBody>
      </p:sp>
      <p:sp>
        <p:nvSpPr>
          <p:cNvPr id="420" name="Google Shape;420;g1da11d584da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fc495f4cb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4fc495f4cb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84" name="Google Shape;184;g14fc495f4cb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95381332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95381332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200" name="Google Shape;200;g1e95381332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4bf5b2f0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e4bf5b2f0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Leslye</a:t>
            </a:r>
            <a:endParaRPr i="1"/>
          </a:p>
        </p:txBody>
      </p:sp>
      <p:sp>
        <p:nvSpPr>
          <p:cNvPr id="207" name="Google Shape;207;g1e4bf5b2f0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i="1"/>
              <a:t>Margaret</a:t>
            </a:r>
            <a:br>
              <a:rPr lang="en-US"/>
            </a:br>
            <a:br>
              <a:rPr lang="en-US"/>
            </a:br>
            <a:r>
              <a:rPr lang="en-US" sz="1100">
                <a:latin typeface="Arial"/>
                <a:ea typeface="Arial"/>
                <a:cs typeface="Arial"/>
                <a:sym typeface="Arial"/>
              </a:rPr>
              <a:t>Video: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https://youtu.be/fDXgZIcQeTs</a:t>
            </a:r>
            <a:r>
              <a:rPr lang="en-US" sz="1100">
                <a:latin typeface="Arial"/>
                <a:ea typeface="Arial"/>
                <a:cs typeface="Arial"/>
                <a:sym typeface="Arial"/>
              </a:rPr>
              <a:t> </a:t>
            </a:r>
            <a:br>
              <a:rPr lang="en-US" sz="1150">
                <a:highlight>
                  <a:srgbClr val="FFFFFF"/>
                </a:highlight>
                <a:latin typeface="Arial"/>
                <a:ea typeface="Arial"/>
                <a:cs typeface="Arial"/>
                <a:sym typeface="Arial"/>
              </a:rPr>
            </a:br>
            <a:r>
              <a:rPr lang="en-US" sz="1150">
                <a:highlight>
                  <a:srgbClr val="FFFFFF"/>
                </a:highlight>
                <a:latin typeface="Arial"/>
                <a:ea typeface="Arial"/>
                <a:cs typeface="Arial"/>
                <a:sym typeface="Arial"/>
              </a:rPr>
              <a:t>Project Title: Ending Female Genital Mutilation: A Three-Pillar Approach</a:t>
            </a:r>
            <a:endParaRPr sz="1150">
              <a:highlight>
                <a:srgbClr val="FFFFFF"/>
              </a:highlight>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50">
                <a:highlight>
                  <a:srgbClr val="FFFFFF"/>
                </a:highlight>
                <a:latin typeface="Arial"/>
                <a:ea typeface="Arial"/>
                <a:cs typeface="Arial"/>
                <a:sym typeface="Arial"/>
              </a:rPr>
              <a:t>Location: Kenya</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 Amount: $48,000</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Grantee Website: www.lastmile4d.org/</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Areas of Impact: Education &amp; Literacy, Gender Equality, Health</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Mission of LastMile4D</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LastMile4D’s mission is to mobilize resources to ensure that girls and women everywhere, particularly in remote communities, can access information about their rights to health, safety, and gain freedom from gender-based violence.</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Project Summary</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The purpose of this project is to end Female Genital Mutilation/Cutting (FGM/C) by educating, informing, and enlisting community-wide awareness and support.</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Why We Love This Project</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 Mile4D uses a multi-pronged approach to create awareness and eradicate FGM/C in communities that are hard to reach and at the last mile. With the use of innovative technology, real-time monitoring of data, and crises intervention strategies, Last Mile4D has been very successful in sensitizing entire communities, increasing schooling levels among young girls, and advocating for the eradication of FGM/C.</a:t>
            </a:r>
            <a:endParaRPr b="1"/>
          </a:p>
          <a:p>
            <a:pPr marL="0" lvl="0" indent="0" algn="l" rtl="0">
              <a:lnSpc>
                <a:spcPct val="115000"/>
              </a:lnSpc>
              <a:spcBef>
                <a:spcPts val="1200"/>
              </a:spcBef>
              <a:spcAft>
                <a:spcPts val="1200"/>
              </a:spcAft>
              <a:buSzPts val="1400"/>
              <a:buNone/>
            </a:pPr>
            <a:endParaRPr/>
          </a:p>
        </p:txBody>
      </p:sp>
      <p:sp>
        <p:nvSpPr>
          <p:cNvPr id="216" name="Google Shape;216;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dc0be339d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6dc0be339d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b="1"/>
              <a:t>Leslye</a:t>
            </a:r>
            <a:br>
              <a:rPr lang="en-US"/>
            </a:br>
            <a:br>
              <a:rPr lang="en-US"/>
            </a:br>
            <a:r>
              <a:rPr lang="en-US" sz="1100">
                <a:latin typeface="Arial"/>
                <a:ea typeface="Arial"/>
                <a:cs typeface="Arial"/>
                <a:sym typeface="Arial"/>
              </a:rPr>
              <a:t>Video: </a:t>
            </a:r>
            <a:r>
              <a:rPr lang="en-US"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https://youtu.be/fDXgZIcQeTs</a:t>
            </a:r>
            <a:r>
              <a:rPr lang="en-US" sz="1100">
                <a:latin typeface="Arial"/>
                <a:ea typeface="Arial"/>
                <a:cs typeface="Arial"/>
                <a:sym typeface="Arial"/>
              </a:rPr>
              <a:t> </a:t>
            </a:r>
            <a:br>
              <a:rPr lang="en-US" sz="1150">
                <a:highlight>
                  <a:srgbClr val="FFFFFF"/>
                </a:highlight>
                <a:latin typeface="Arial"/>
                <a:ea typeface="Arial"/>
                <a:cs typeface="Arial"/>
                <a:sym typeface="Arial"/>
              </a:rPr>
            </a:br>
            <a:r>
              <a:rPr lang="en-US" sz="1150">
                <a:highlight>
                  <a:srgbClr val="FFFFFF"/>
                </a:highlight>
                <a:latin typeface="Arial"/>
                <a:ea typeface="Arial"/>
                <a:cs typeface="Arial"/>
                <a:sym typeface="Arial"/>
              </a:rPr>
              <a:t>Project Title: Ending Female Genital Mutilation: A Three-Pillar Approach</a:t>
            </a:r>
            <a:endParaRPr sz="1150">
              <a:highlight>
                <a:srgbClr val="FFFFFF"/>
              </a:highlight>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50">
                <a:highlight>
                  <a:srgbClr val="FFFFFF"/>
                </a:highlight>
                <a:latin typeface="Arial"/>
                <a:ea typeface="Arial"/>
                <a:cs typeface="Arial"/>
                <a:sym typeface="Arial"/>
              </a:rPr>
              <a:t>Location: Kenya</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 Amount: $48,000</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Grantee Website: www.lastmile4d.org/</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Areas of Impact: Education &amp; Literacy, Gender Equality, Health</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Mission of LastMile4D</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LastMile4D’s mission is to mobilize resources to ensure that girls and women everywhere, particularly in remote communities, can access information about their rights to health, safety, and gain freedom from gender-based violence.</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Project Summary</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The purpose of this project is to end Female Genital Mutilation/Cutting (FGM/C) by educating, informing, and enlisting community-wide awareness and support.</a:t>
            </a:r>
            <a:endParaRPr sz="1150">
              <a:highlight>
                <a:srgbClr val="FFFFFF"/>
              </a:highlight>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Why We Love This Project</a:t>
            </a:r>
            <a:endParaRPr sz="1150">
              <a:highlight>
                <a:srgbClr val="FFFFFF"/>
              </a:highlight>
              <a:latin typeface="Arial"/>
              <a:ea typeface="Arial"/>
              <a:cs typeface="Arial"/>
              <a:sym typeface="Arial"/>
            </a:endParaRPr>
          </a:p>
          <a:p>
            <a:pPr marL="1371600" lvl="2" indent="-298450" algn="l" rtl="0">
              <a:lnSpc>
                <a:spcPct val="115000"/>
              </a:lnSpc>
              <a:spcBef>
                <a:spcPts val="0"/>
              </a:spcBef>
              <a:spcAft>
                <a:spcPts val="0"/>
              </a:spcAft>
              <a:buClr>
                <a:schemeClr val="dk1"/>
              </a:buClr>
              <a:buSzPts val="1100"/>
              <a:buChar char="■"/>
            </a:pPr>
            <a:r>
              <a:rPr lang="en-US" sz="1150">
                <a:highlight>
                  <a:srgbClr val="FFFFFF"/>
                </a:highlight>
                <a:latin typeface="Arial"/>
                <a:ea typeface="Arial"/>
                <a:cs typeface="Arial"/>
                <a:sym typeface="Arial"/>
              </a:rPr>
              <a:t>Last Mile4D uses a multi-pronged approach to create awareness and eradicate FGM/C in communities that are hard to reach and at the last mile. With the use of innovative technology, real-time monitoring of data, and crises intervention strategies, Last Mile4D has been very successful in sensitizing entire communities, increasing schooling levels among young girls, and advocating for the eradication of FGM/C.</a:t>
            </a:r>
            <a:endParaRPr b="1"/>
          </a:p>
        </p:txBody>
      </p:sp>
      <p:sp>
        <p:nvSpPr>
          <p:cNvPr id="226" name="Google Shape;226;g26dc0be339d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dc0be339d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6dc0be339d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Grantee Spotlight (Pat payne)</a:t>
            </a:r>
            <a:br>
              <a:rPr lang="en-US"/>
            </a:br>
            <a:r>
              <a:rPr lang="en-US"/>
              <a:t>Girls Rising in Pakistan - </a:t>
            </a:r>
            <a:r>
              <a:rPr lang="en-US" u="sng">
                <a:solidFill>
                  <a:schemeClr val="hlink"/>
                </a:solidFill>
                <a:hlinkClick r:id="rId3"/>
              </a:rPr>
              <a:t>https://www.girlrising.org/pakistan</a:t>
            </a:r>
            <a:r>
              <a:rPr lang="en-US"/>
              <a:t> </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Girl Rising is receiving a grant of $50,000 to fund a project called "Kaavish: Girl Rising in Pakistan".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u="sng">
                <a:solidFill>
                  <a:schemeClr val="hlink"/>
                </a:solidFill>
                <a:latin typeface="Times New Roman"/>
                <a:ea typeface="Times New Roman"/>
                <a:cs typeface="Times New Roman"/>
                <a:sym typeface="Times New Roman"/>
                <a:hlinkClick r:id="rId4"/>
              </a:rPr>
              <a:t>Girl Rising - Together Women Rise</a:t>
            </a:r>
            <a:endParaRPr u="sng">
              <a:solidFill>
                <a:schemeClr val="hlink"/>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Adolescent girls are at the heart of gender-based inequity in education. This project provides training to teachers and administrators, provides financial support to girls and parents, and includes mental health and menstrual health in the curriculum. Girl Rising advocates for continued schooling of girls by changing attitudes and social norms around girls' education, child marriage and marital violence. The grant is $50,000 over 2 years. </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Project Title: </a:t>
            </a:r>
            <a:r>
              <a:rPr lang="en-US" sz="1150">
                <a:highlight>
                  <a:srgbClr val="FFFFFF"/>
                </a:highlight>
                <a:latin typeface="Arial"/>
                <a:ea typeface="Arial"/>
                <a:cs typeface="Arial"/>
                <a:sym typeface="Arial"/>
              </a:rPr>
              <a:t>Kaavish: Girl Rising in Pakistan</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Location: </a:t>
            </a:r>
            <a:r>
              <a:rPr lang="en-US" sz="1150">
                <a:highlight>
                  <a:srgbClr val="FFFFFF"/>
                </a:highlight>
                <a:latin typeface="Arial"/>
                <a:ea typeface="Arial"/>
                <a:cs typeface="Arial"/>
                <a:sym typeface="Arial"/>
              </a:rPr>
              <a:t>Pakistan</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Grant Amount: </a:t>
            </a:r>
            <a:r>
              <a:rPr lang="en-US" sz="1150">
                <a:highlight>
                  <a:srgbClr val="FFFFFF"/>
                </a:highlight>
                <a:latin typeface="Arial"/>
                <a:ea typeface="Arial"/>
                <a:cs typeface="Arial"/>
                <a:sym typeface="Arial"/>
              </a:rPr>
              <a:t>$50,000 over 2 years</a:t>
            </a:r>
            <a:endParaRPr sz="1150">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Grantee Website: </a:t>
            </a:r>
            <a:r>
              <a:rPr lang="en-US" sz="1150" b="1">
                <a:solidFill>
                  <a:srgbClr val="13939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girlrising.org/</a:t>
            </a:r>
            <a:endParaRPr sz="1150" b="1">
              <a:solidFill>
                <a:srgbClr val="13939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Areas of Impact: </a:t>
            </a:r>
            <a:r>
              <a:rPr lang="en-US" sz="1150">
                <a:highlight>
                  <a:srgbClr val="FFFFFF"/>
                </a:highlight>
                <a:latin typeface="Arial"/>
                <a:ea typeface="Arial"/>
                <a:cs typeface="Arial"/>
                <a:sym typeface="Arial"/>
              </a:rPr>
              <a:t>Education &amp; Literacy, Gender Equality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Mission of Girl Rising</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Girl Rising’s mission is to use the power of storytelling to change the way the world values girls and their education.</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Project Summary</a:t>
            </a:r>
            <a:endParaRPr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50">
                <a:highlight>
                  <a:srgbClr val="FFFFFF"/>
                </a:highlight>
                <a:latin typeface="Arial"/>
                <a:ea typeface="Arial"/>
                <a:cs typeface="Arial"/>
                <a:sym typeface="Arial"/>
              </a:rPr>
              <a:t>This project provides adolescents, educators, parents, and community members with the resources, training, and skills to improve education quality, remove education barriers, and create new advocates for gender equality.</a:t>
            </a:r>
            <a:endParaRPr sz="115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Why We Love This Project</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50">
                <a:highlight>
                  <a:srgbClr val="FFFFFF"/>
                </a:highlight>
                <a:latin typeface="Arial"/>
                <a:ea typeface="Arial"/>
                <a:cs typeface="Arial"/>
                <a:sym typeface="Arial"/>
              </a:rPr>
              <a:t>Adolescent girls are at the heart of the gender-based inequity in education. We love Girl Rising’s targeted focus on girls who live and study in environments that are hostile to their schooling and development. This project provides training and mentoring to teachers and school administrators, provides financial support to adolescent girls and parents, and facilitates the inclusion of menstrual health and mental health to the curriculum. Girl Rising also energizes entire communities to advocate for the continued schooling of girls by changing attitudes and social norms around girls' education, child marriage, and marital violence.</a:t>
            </a:r>
            <a:endParaRPr>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400"/>
              <a:buNone/>
            </a:pPr>
            <a:r>
              <a:rPr lang="en-US">
                <a:latin typeface="Times New Roman"/>
                <a:ea typeface="Times New Roman"/>
                <a:cs typeface="Times New Roman"/>
                <a:sym typeface="Times New Roman"/>
              </a:rPr>
              <a:t>Note: there is no video posted yet but Girl Rising website has a revolving slideshow on home page</a:t>
            </a:r>
            <a:endParaRPr/>
          </a:p>
        </p:txBody>
      </p:sp>
      <p:sp>
        <p:nvSpPr>
          <p:cNvPr id="236" name="Google Shape;236;g26dc0be339d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2">
    <p:spTree>
      <p:nvGrpSpPr>
        <p:cNvPr id="1" name="Shape 59"/>
        <p:cNvGrpSpPr/>
        <p:nvPr/>
      </p:nvGrpSpPr>
      <p:grpSpPr>
        <a:xfrm>
          <a:off x="0" y="0"/>
          <a:ext cx="0" cy="0"/>
          <a:chOff x="0" y="0"/>
          <a:chExt cx="0" cy="0"/>
        </a:xfrm>
      </p:grpSpPr>
      <p:pic>
        <p:nvPicPr>
          <p:cNvPr id="60" name="Google Shape;60;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61" name="Google Shape;61;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63" name="Google Shape;63;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64" name="Google Shape;64;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4" name="Google Shape;7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0" name="Google Shape;80;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1" name="Google Shape;81;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a:spLocks noGrp="1"/>
          </p:cNvSpPr>
          <p:nvPr>
            <p:ph type="pic" idx="2"/>
          </p:nvPr>
        </p:nvSpPr>
        <p:spPr>
          <a:xfrm>
            <a:off x="1792288" y="459581"/>
            <a:ext cx="5486400" cy="3086100"/>
          </a:xfrm>
          <a:prstGeom prst="rect">
            <a:avLst/>
          </a:prstGeom>
          <a:noFill/>
          <a:ln>
            <a:noFill/>
          </a:ln>
        </p:spPr>
      </p:sp>
      <p:sp>
        <p:nvSpPr>
          <p:cNvPr id="86" name="Google Shape;86;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7" name="Google Shape;87;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110" name="Google Shape;110;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112"/>
        <p:cNvGrpSpPr/>
        <p:nvPr/>
      </p:nvGrpSpPr>
      <p:grpSpPr>
        <a:xfrm>
          <a:off x="0" y="0"/>
          <a:ext cx="0" cy="0"/>
          <a:chOff x="0" y="0"/>
          <a:chExt cx="0" cy="0"/>
        </a:xfrm>
      </p:grpSpPr>
      <p:sp>
        <p:nvSpPr>
          <p:cNvPr id="113" name="Google Shape;113;g1dd29ec108d_0_115"/>
          <p:cNvSpPr txBox="1">
            <a:spLocks noGrp="1"/>
          </p:cNvSpPr>
          <p:nvPr>
            <p:ph type="title"/>
          </p:nvPr>
        </p:nvSpPr>
        <p:spPr>
          <a:xfrm>
            <a:off x="722313" y="3815955"/>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15"/>
          <p:cNvSpPr txBox="1"/>
          <p:nvPr/>
        </p:nvSpPr>
        <p:spPr>
          <a:xfrm>
            <a:off x="722313" y="2794399"/>
            <a:ext cx="7772400" cy="102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g1dd29ec108d_0_118"/>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dd29ec108d_0_118"/>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g1dd29ec108d_0_118"/>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18"/>
          <p:cNvSpPr txBox="1">
            <a:spLocks noGrp="1"/>
          </p:cNvSpPr>
          <p:nvPr>
            <p:ph type="sldNum" idx="12"/>
          </p:nvPr>
        </p:nvSpPr>
        <p:spPr>
          <a:xfrm>
            <a:off x="0" y="9834"/>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4" name="Google Shape;124;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Google Shape;135;g1dd29ec108d_0_13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dd29ec108d_0_13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3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5" name="Google Shape;145;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6" name="Google Shape;146;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1dd29ec108d_0_151"/>
          <p:cNvSpPr>
            <a:spLocks noGrp="1"/>
          </p:cNvSpPr>
          <p:nvPr>
            <p:ph type="pic" idx="2"/>
          </p:nvPr>
        </p:nvSpPr>
        <p:spPr>
          <a:xfrm>
            <a:off x="1792288" y="459581"/>
            <a:ext cx="5486400" cy="3086100"/>
          </a:xfrm>
          <a:prstGeom prst="rect">
            <a:avLst/>
          </a:prstGeom>
          <a:noFill/>
          <a:ln>
            <a:noFill/>
          </a:ln>
        </p:spPr>
      </p:sp>
      <p:sp>
        <p:nvSpPr>
          <p:cNvPr id="151" name="Google Shape;151;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2" name="Google Shape;152;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3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47" name="Google Shape;47;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51" name="Google Shape;5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52"/>
        <p:cNvGrpSpPr/>
        <p:nvPr/>
      </p:nvGrpSpPr>
      <p:grpSpPr>
        <a:xfrm>
          <a:off x="0" y="0"/>
          <a:ext cx="0" cy="0"/>
          <a:chOff x="0" y="0"/>
          <a:chExt cx="0" cy="0"/>
        </a:xfrm>
      </p:grpSpPr>
      <p:pic>
        <p:nvPicPr>
          <p:cNvPr id="53" name="Google Shape;53;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4" name="Google Shape;54;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5" name="Google Shape;55;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7" name="Google Shape;57;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9">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g1dd29ec108d_0_103" descr="RESULTS_logo_EN_CMYK_BIG (flat)2_RESULTS_logo_EN_CMYK_BIG.png"/>
          <p:cNvPicPr preferRelativeResize="0"/>
          <p:nvPr/>
        </p:nvPicPr>
        <p:blipFill rotWithShape="1">
          <a:blip r:embed="rId14">
            <a:alphaModFix/>
          </a:blip>
          <a:srcRect/>
          <a:stretch/>
        </p:blipFill>
        <p:spPr>
          <a:xfrm>
            <a:off x="7858691" y="143448"/>
            <a:ext cx="1223628" cy="982313"/>
          </a:xfrm>
          <a:prstGeom prst="rect">
            <a:avLst/>
          </a:prstGeom>
          <a:noFill/>
          <a:ln>
            <a:noFill/>
          </a:ln>
        </p:spPr>
      </p:pic>
      <p:sp>
        <p:nvSpPr>
          <p:cNvPr id="102" name="Google Shape;102;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4" name="Google Shape;104;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106" name="Google Shape;106;g1dd29ec108d_0_103" descr="RESULTS_logo_EN_CMYK_BIG (flat)2_RESULTS_logo_EN_CMYK_BIG.png"/>
          <p:cNvPicPr preferRelativeResize="0"/>
          <p:nvPr/>
        </p:nvPicPr>
        <p:blipFill rotWithShape="1">
          <a:blip r:embed="rId15">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growththroughlearn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rowththroughlearning.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owththroughlearning.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results.org/volunteers/action-center/action-alerts?vvsrc=%2fcampaigns%2f87023%2frespon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togetherwomenrise.org/upcoming-event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esults.org/wp-content/uploads/Fall-2023-AO-Workshop-Descriptions.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togetherwomenrise.org/programs/children-of-vietna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ogetherwomenrise.org/programs/children-of-vietna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ogetherwomenrise.org/programs/children-of-vietn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fc495f4cb_0_0"/>
          <p:cNvSpPr txBox="1">
            <a:spLocks noGrp="1"/>
          </p:cNvSpPr>
          <p:nvPr>
            <p:ph type="title"/>
          </p:nvPr>
        </p:nvSpPr>
        <p:spPr>
          <a:xfrm>
            <a:off x="132075" y="1429650"/>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latin typeface="Open Sans"/>
                <a:ea typeface="Open Sans"/>
                <a:cs typeface="Open Sans"/>
                <a:sym typeface="Open Sans"/>
              </a:rPr>
              <a:t>RISE Advocacy Chapter </a:t>
            </a:r>
            <a:br>
              <a:rPr lang="en-US" dirty="0">
                <a:latin typeface="Open Sans"/>
                <a:ea typeface="Open Sans"/>
                <a:cs typeface="Open Sans"/>
                <a:sym typeface="Open Sans"/>
              </a:rPr>
            </a:br>
            <a:r>
              <a:rPr lang="en-US" dirty="0">
                <a:latin typeface="Open Sans"/>
                <a:ea typeface="Open Sans"/>
                <a:cs typeface="Open Sans"/>
                <a:sym typeface="Open Sans"/>
              </a:rPr>
              <a:t>October Webinar</a:t>
            </a:r>
            <a:endParaRPr dirty="0">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a:solidFill>
                  <a:schemeClr val="dk1"/>
                </a:solidFill>
                <a:latin typeface="Open Sans"/>
                <a:ea typeface="Open Sans"/>
                <a:cs typeface="Open Sans"/>
                <a:sym typeface="Open Sans"/>
              </a:rPr>
              <a:t>October 17</a:t>
            </a:r>
            <a:r>
              <a:rPr lang="en-US" sz="2300" b="1" i="0" u="none" strike="noStrike" cap="none">
                <a:solidFill>
                  <a:schemeClr val="dk1"/>
                </a:solidFill>
                <a:latin typeface="Open Sans"/>
                <a:ea typeface="Open Sans"/>
                <a:cs typeface="Open Sans"/>
                <a:sym typeface="Open Sans"/>
              </a:rPr>
              <a:t>, 2023</a:t>
            </a:r>
            <a:endParaRPr sz="1900" b="1" i="0" u="none" strike="noStrike" cap="none">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g1e95381332e_0_3"/>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49" name="Google Shape;249;g1e95381332e_0_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50" name="Google Shape;250;g1e95381332e_0_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51" name="Google Shape;251;g1e95381332e_0_3"/>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640"/>
              </a:spcBef>
              <a:spcAft>
                <a:spcPts val="0"/>
              </a:spcAft>
              <a:buClr>
                <a:schemeClr val="dk1"/>
              </a:buClr>
              <a:buSzPts val="2000"/>
              <a:buFont typeface="Arial"/>
              <a:buNone/>
            </a:pPr>
            <a:r>
              <a:rPr lang="en-US" b="1" u="sng">
                <a:solidFill>
                  <a:schemeClr val="hlink"/>
                </a:solidFill>
                <a:latin typeface="Open Sans"/>
                <a:ea typeface="Open Sans"/>
                <a:cs typeface="Open Sans"/>
                <a:sym typeface="Open Sans"/>
                <a:hlinkClick r:id="rId4"/>
              </a:rPr>
              <a:t>Growth Through Learning</a:t>
            </a:r>
            <a:endParaRPr b="1">
              <a:latin typeface="Open Sans"/>
              <a:ea typeface="Open Sans"/>
              <a:cs typeface="Open Sans"/>
              <a:sym typeface="Open Sans"/>
            </a:endParaRPr>
          </a:p>
          <a:p>
            <a:pPr marL="0" lvl="0" indent="0" algn="ctr" rtl="0">
              <a:lnSpc>
                <a:spcPct val="80000"/>
              </a:lnSpc>
              <a:spcBef>
                <a:spcPts val="640"/>
              </a:spcBef>
              <a:spcAft>
                <a:spcPts val="0"/>
              </a:spcAft>
              <a:buClr>
                <a:srgbClr val="000000"/>
              </a:buClr>
              <a:buSzPts val="2000"/>
              <a:buFont typeface="Arial"/>
              <a:buNone/>
            </a:pPr>
            <a:endParaRPr sz="2000" b="1">
              <a:latin typeface="Open Sans"/>
              <a:ea typeface="Open Sans"/>
              <a:cs typeface="Open Sans"/>
              <a:sym typeface="Open Sans"/>
            </a:endParaRPr>
          </a:p>
        </p:txBody>
      </p:sp>
      <p:pic>
        <p:nvPicPr>
          <p:cNvPr id="252" name="Google Shape;252;g1e95381332e_0_3"/>
          <p:cNvPicPr preferRelativeResize="0"/>
          <p:nvPr/>
        </p:nvPicPr>
        <p:blipFill>
          <a:blip r:embed="rId5">
            <a:alphaModFix/>
          </a:blip>
          <a:stretch>
            <a:fillRect/>
          </a:stretch>
        </p:blipFill>
        <p:spPr>
          <a:xfrm>
            <a:off x="2367425" y="1376900"/>
            <a:ext cx="4241250" cy="339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sp>
        <p:nvSpPr>
          <p:cNvPr id="258" name="Google Shape;258;g1e95381332e_0_1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59" name="Google Shape;259;g1e95381332e_0_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260" name="Google Shape;260;g1e95381332e_0_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61" name="Google Shape;261;g1e95381332e_0_12"/>
          <p:cNvSpPr txBox="1"/>
          <p:nvPr/>
        </p:nvSpPr>
        <p:spPr>
          <a:xfrm>
            <a:off x="-44475" y="1376888"/>
            <a:ext cx="9075300" cy="3472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Arial"/>
                <a:ea typeface="Arial"/>
                <a:cs typeface="Arial"/>
                <a:sym typeface="Arial"/>
              </a:rPr>
              <a:t>Grant Amount: </a:t>
            </a:r>
            <a:r>
              <a:rPr lang="en-US" sz="1550" b="0" i="0" u="none" strike="noStrike" cap="none">
                <a:solidFill>
                  <a:schemeClr val="dk1"/>
                </a:solidFill>
                <a:highlight>
                  <a:srgbClr val="FFFFFF"/>
                </a:highlight>
                <a:latin typeface="Arial"/>
                <a:ea typeface="Arial"/>
                <a:cs typeface="Arial"/>
                <a:sym typeface="Arial"/>
              </a:rPr>
              <a:t>$</a:t>
            </a:r>
            <a:r>
              <a:rPr lang="en-US" sz="1550">
                <a:solidFill>
                  <a:schemeClr val="dk1"/>
                </a:solidFill>
                <a:highlight>
                  <a:srgbClr val="FFFFFF"/>
                </a:highlight>
              </a:rPr>
              <a:t>25</a:t>
            </a:r>
            <a:r>
              <a:rPr lang="en-US" sz="1550" b="0" i="0" u="none" strike="noStrike" cap="none">
                <a:solidFill>
                  <a:schemeClr val="dk1"/>
                </a:solidFill>
                <a:highlight>
                  <a:srgbClr val="FFFFFF"/>
                </a:highlight>
                <a:latin typeface="Arial"/>
                <a:ea typeface="Arial"/>
                <a:cs typeface="Arial"/>
                <a:sym typeface="Arial"/>
              </a:rPr>
              <a:t>,000</a:t>
            </a:r>
            <a:br>
              <a:rPr lang="en-US" sz="1550" b="0" i="0" u="none" strike="noStrike" cap="none">
                <a:solidFill>
                  <a:schemeClr val="dk1"/>
                </a:solidFill>
                <a:highlight>
                  <a:srgbClr val="FFFFFF"/>
                </a:highlight>
                <a:latin typeface="Arial"/>
                <a:ea typeface="Arial"/>
                <a:cs typeface="Arial"/>
                <a:sym typeface="Arial"/>
              </a:rPr>
            </a:br>
            <a:br>
              <a:rPr lang="en-US" sz="1550" b="0" i="0" u="none" strike="noStrike" cap="none">
                <a:solidFill>
                  <a:schemeClr val="dk1"/>
                </a:solidFill>
                <a:highlight>
                  <a:srgbClr val="FFFFFF"/>
                </a:highlight>
                <a:latin typeface="Arial"/>
                <a:ea typeface="Arial"/>
                <a:cs typeface="Arial"/>
                <a:sym typeface="Arial"/>
              </a:rPr>
            </a:br>
            <a:r>
              <a:rPr lang="en-US" sz="1550" b="1" i="0" u="none" strike="noStrike" cap="none">
                <a:solidFill>
                  <a:schemeClr val="dk1"/>
                </a:solidFill>
                <a:highlight>
                  <a:srgbClr val="FFFFFF"/>
                </a:highlight>
                <a:latin typeface="Arial"/>
                <a:ea typeface="Arial"/>
                <a:cs typeface="Arial"/>
                <a:sym typeface="Arial"/>
              </a:rPr>
              <a:t>Mission of </a:t>
            </a:r>
            <a:r>
              <a:rPr lang="en-US" sz="1550" b="1">
                <a:solidFill>
                  <a:schemeClr val="dk1"/>
                </a:solidFill>
                <a:highlight>
                  <a:srgbClr val="FFFFFF"/>
                </a:highlight>
              </a:rPr>
              <a:t>Children of Vietnam</a:t>
            </a:r>
            <a:br>
              <a:rPr lang="en-US" sz="1550" b="1" i="0" u="none" strike="noStrike" cap="none">
                <a:solidFill>
                  <a:schemeClr val="dk1"/>
                </a:solidFill>
                <a:highlight>
                  <a:srgbClr val="FFFFFF"/>
                </a:highlight>
                <a:latin typeface="Arial"/>
                <a:ea typeface="Arial"/>
                <a:cs typeface="Arial"/>
                <a:sym typeface="Arial"/>
              </a:rPr>
            </a:br>
            <a:r>
              <a:rPr lang="en-US" sz="1550">
                <a:solidFill>
                  <a:schemeClr val="dk1"/>
                </a:solidFill>
                <a:highlight>
                  <a:srgbClr val="FFFFFF"/>
                </a:highlight>
              </a:rPr>
              <a:t>To provide and enhance educational opportunities by offering scholarship aid to deserving East African girls and young women. In addition, the organization encourages a cross-cultural exchange of information and ideas between countries.</a:t>
            </a:r>
            <a:br>
              <a:rPr lang="en-US" sz="1550" b="1" i="0" u="none" strike="noStrike" cap="none">
                <a:solidFill>
                  <a:schemeClr val="dk1"/>
                </a:solidFill>
                <a:highlight>
                  <a:srgbClr val="FFFFFF"/>
                </a:highlight>
                <a:latin typeface="Arial"/>
                <a:ea typeface="Arial"/>
                <a:cs typeface="Arial"/>
                <a:sym typeface="Arial"/>
              </a:rPr>
            </a:br>
            <a:endParaRPr sz="155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1" i="0" u="none" strike="noStrike" cap="none">
                <a:solidFill>
                  <a:schemeClr val="dk1"/>
                </a:solidFill>
                <a:latin typeface="Arial"/>
                <a:ea typeface="Arial"/>
                <a:cs typeface="Arial"/>
                <a:sym typeface="Arial"/>
              </a:rPr>
              <a:t>Project Summary</a:t>
            </a:r>
            <a:endParaRPr sz="155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a:solidFill>
                  <a:schemeClr val="dk1"/>
                </a:solidFill>
                <a:highlight>
                  <a:srgbClr val="FFFFFF"/>
                </a:highlight>
              </a:rPr>
              <a:t>Growth Through Learning (GTL) provides educational scholarships for the girls and young women of East Africa, many of whom are orphans. The average cost to provide a scholarship is $600/year. This amount keeps a young girl in school by funding school fees, uniforms, food, books and supplies. A girl learns how to read and write in both English and her native language and obtains the skills necessary to teach her own children how to add and subtract, understand ideas and strive for a better future.</a:t>
            </a:r>
            <a:endParaRPr sz="1550" b="0" i="0" u="none" strike="noStrike" cap="none">
              <a:solidFill>
                <a:srgbClr val="000000"/>
              </a:solidFill>
              <a:latin typeface="Arial"/>
              <a:ea typeface="Arial"/>
              <a:cs typeface="Arial"/>
              <a:sym typeface="Arial"/>
            </a:endParaRPr>
          </a:p>
        </p:txBody>
      </p:sp>
      <p:sp>
        <p:nvSpPr>
          <p:cNvPr id="262" name="Google Shape;262;g1e95381332e_0_12"/>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640"/>
              </a:spcBef>
              <a:spcAft>
                <a:spcPts val="0"/>
              </a:spcAft>
              <a:buClr>
                <a:schemeClr val="dk1"/>
              </a:buClr>
              <a:buSzPts val="2000"/>
              <a:buFont typeface="Arial"/>
              <a:buNone/>
            </a:pPr>
            <a:r>
              <a:rPr lang="en-US" b="1" u="sng">
                <a:solidFill>
                  <a:schemeClr val="hlink"/>
                </a:solidFill>
                <a:latin typeface="Open Sans"/>
                <a:ea typeface="Open Sans"/>
                <a:cs typeface="Open Sans"/>
                <a:sym typeface="Open Sans"/>
                <a:hlinkClick r:id="rId4"/>
              </a:rPr>
              <a:t>Growth Through Learning</a:t>
            </a:r>
            <a:endParaRPr b="1">
              <a:latin typeface="Open Sans"/>
              <a:ea typeface="Open Sans"/>
              <a:cs typeface="Open Sans"/>
              <a:sym typeface="Open Sans"/>
            </a:endParaRPr>
          </a:p>
          <a:p>
            <a:pPr marL="0" lvl="0" indent="0" algn="ctr" rtl="0">
              <a:lnSpc>
                <a:spcPct val="80000"/>
              </a:lnSpc>
              <a:spcBef>
                <a:spcPts val="640"/>
              </a:spcBef>
              <a:spcAft>
                <a:spcPts val="0"/>
              </a:spcAft>
              <a:buClr>
                <a:srgbClr val="000000"/>
              </a:buClr>
              <a:buSzPts val="2000"/>
              <a:buFont typeface="Arial"/>
              <a:buNone/>
            </a:pPr>
            <a:endParaRPr sz="2000" b="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Google Shape;268;g1e95381332e_0_21"/>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69" name="Google Shape;269;g1e95381332e_0_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270" name="Google Shape;270;g1e95381332e_0_2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71" name="Google Shape;271;g1e95381332e_0_21"/>
          <p:cNvSpPr txBox="1"/>
          <p:nvPr/>
        </p:nvSpPr>
        <p:spPr>
          <a:xfrm>
            <a:off x="34350" y="1445700"/>
            <a:ext cx="9075300" cy="3779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50"/>
              <a:buFont typeface="Arial"/>
              <a:buNone/>
            </a:pPr>
            <a:br>
              <a:rPr lang="en-US" sz="1350" b="0" i="0" u="none" strike="noStrike" cap="none">
                <a:solidFill>
                  <a:schemeClr val="dk1"/>
                </a:solidFill>
                <a:highlight>
                  <a:srgbClr val="FFFFFF"/>
                </a:highlight>
                <a:latin typeface="Arial"/>
                <a:ea typeface="Arial"/>
                <a:cs typeface="Arial"/>
                <a:sym typeface="Arial"/>
              </a:rPr>
            </a:br>
            <a:r>
              <a:rPr lang="en-US" sz="2000" b="1" i="0" u="none" strike="noStrike" cap="none">
                <a:solidFill>
                  <a:schemeClr val="dk1"/>
                </a:solidFill>
                <a:latin typeface="Arial"/>
                <a:ea typeface="Arial"/>
                <a:cs typeface="Arial"/>
                <a:sym typeface="Arial"/>
              </a:rPr>
              <a:t>Why We Love This Project</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50"/>
              <a:buFont typeface="Arial"/>
              <a:buNone/>
            </a:pPr>
            <a:r>
              <a:rPr lang="en-US" sz="1950">
                <a:solidFill>
                  <a:schemeClr val="dk1"/>
                </a:solidFill>
                <a:highlight>
                  <a:srgbClr val="FFFFFF"/>
                </a:highlight>
              </a:rPr>
              <a:t>GTL's history resembles Together Women Rise, and their values are in line with our reasons to give internationally. What started as a tiny organization that Whiting ran out of his home grew into an established charity, with an all-volunteer board of directors and an endowment to help cover overhead costs and scholarship coordinators in Tanzania, Kenya and Uganda. GTL has moved from Whiting's living room to an office in Worcester, MA, and now has a paid staff. All Whiting asks of the scholarship recipients in return is that they write a letter, letting him know how they are progressing. He was surprised by how many recipients called themselves his daughters. This organization was last funded in 2006 for $5,500, in 2007 for $8,274, and in 2008 for $12,660 for total $26,434.</a:t>
            </a:r>
            <a:endParaRPr sz="2200" b="0" i="0" u="none" strike="noStrike" cap="none">
              <a:solidFill>
                <a:srgbClr val="000000"/>
              </a:solidFill>
              <a:latin typeface="Arial"/>
              <a:ea typeface="Arial"/>
              <a:cs typeface="Arial"/>
              <a:sym typeface="Arial"/>
            </a:endParaRPr>
          </a:p>
        </p:txBody>
      </p:sp>
      <p:sp>
        <p:nvSpPr>
          <p:cNvPr id="272" name="Google Shape;272;g1e95381332e_0_21"/>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640"/>
              </a:spcBef>
              <a:spcAft>
                <a:spcPts val="0"/>
              </a:spcAft>
              <a:buClr>
                <a:schemeClr val="dk1"/>
              </a:buClr>
              <a:buSzPts val="2000"/>
              <a:buFont typeface="Arial"/>
              <a:buNone/>
            </a:pPr>
            <a:r>
              <a:rPr lang="en-US" b="1" u="sng">
                <a:solidFill>
                  <a:schemeClr val="hlink"/>
                </a:solidFill>
                <a:latin typeface="Open Sans"/>
                <a:ea typeface="Open Sans"/>
                <a:cs typeface="Open Sans"/>
                <a:sym typeface="Open Sans"/>
                <a:hlinkClick r:id="rId4"/>
              </a:rPr>
              <a:t>Growth Through Learning</a:t>
            </a:r>
            <a:endParaRPr b="1">
              <a:latin typeface="Open Sans"/>
              <a:ea typeface="Open Sans"/>
              <a:cs typeface="Open Sans"/>
              <a:sym typeface="Open Sans"/>
            </a:endParaRPr>
          </a:p>
          <a:p>
            <a:pPr marL="0" lvl="0" indent="0" algn="ctr" rtl="0">
              <a:lnSpc>
                <a:spcPct val="80000"/>
              </a:lnSpc>
              <a:spcBef>
                <a:spcPts val="640"/>
              </a:spcBef>
              <a:spcAft>
                <a:spcPts val="0"/>
              </a:spcAft>
              <a:buClr>
                <a:srgbClr val="000000"/>
              </a:buClr>
              <a:buSzPts val="2000"/>
              <a:buFont typeface="Arial"/>
              <a:buNone/>
            </a:pPr>
            <a:endParaRPr sz="2000" b="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txBox="1"/>
          <p:nvPr/>
        </p:nvSpPr>
        <p:spPr>
          <a:xfrm>
            <a:off x="2122649" y="1616528"/>
            <a:ext cx="6207175" cy="26314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Open Sans"/>
                <a:ea typeface="Open Sans"/>
                <a:cs typeface="Open Sans"/>
                <a:sym typeface="Open Sans"/>
              </a:rPr>
              <a:t>Our Fall Goal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300"/>
              <a:buFont typeface="Arial"/>
              <a:buNone/>
            </a:pPr>
            <a:endParaRPr sz="3300" b="0" i="0" u="none" strike="noStrike" cap="none">
              <a:solidFill>
                <a:srgbClr val="000000"/>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Congress prioritizes equity and impact in the fight against global poverty</a:t>
            </a:r>
            <a:endParaRPr sz="3300" b="1" i="0" u="none" strike="noStrike" cap="none">
              <a:solidFill>
                <a:srgbClr val="000000"/>
              </a:solidFill>
              <a:latin typeface="Calibri"/>
              <a:ea typeface="Calibri"/>
              <a:cs typeface="Calibri"/>
              <a:sym typeface="Calibri"/>
            </a:endParaRPr>
          </a:p>
        </p:txBody>
      </p:sp>
      <p:pic>
        <p:nvPicPr>
          <p:cNvPr id="279" name="Google Shape;279;p1" descr="Route (Two Pins With A Path) with solid fill"/>
          <p:cNvPicPr preferRelativeResize="0"/>
          <p:nvPr/>
        </p:nvPicPr>
        <p:blipFill rotWithShape="1">
          <a:blip r:embed="rId3">
            <a:alphaModFix/>
          </a:blip>
          <a:srcRect/>
          <a:stretch/>
        </p:blipFill>
        <p:spPr>
          <a:xfrm>
            <a:off x="621863" y="993145"/>
            <a:ext cx="1910444" cy="1910444"/>
          </a:xfrm>
          <a:prstGeom prst="rect">
            <a:avLst/>
          </a:prstGeom>
          <a:noFill/>
          <a:ln>
            <a:noFill/>
          </a:ln>
        </p:spPr>
      </p:pic>
      <p:sp>
        <p:nvSpPr>
          <p:cNvPr id="280" name="Google Shape;280;p1"/>
          <p:cNvSpPr txBox="1">
            <a:spLocks noGrp="1"/>
          </p:cNvSpPr>
          <p:nvPr>
            <p:ph type="title"/>
          </p:nvPr>
        </p:nvSpPr>
        <p:spPr>
          <a:xfrm>
            <a:off x="648041" y="204168"/>
            <a:ext cx="7401491"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3600" b="1">
                <a:solidFill>
                  <a:schemeClr val="dk1"/>
                </a:solidFill>
              </a:rPr>
              <a:t>Global policy</a:t>
            </a:r>
            <a:endParaRPr/>
          </a:p>
        </p:txBody>
      </p:sp>
      <p:pic>
        <p:nvPicPr>
          <p:cNvPr id="281" name="Google Shape;281;p1"/>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
          <p:cNvSpPr txBox="1">
            <a:spLocks noGrp="1"/>
          </p:cNvSpPr>
          <p:nvPr>
            <p:ph type="body" idx="1"/>
          </p:nvPr>
        </p:nvSpPr>
        <p:spPr>
          <a:xfrm>
            <a:off x="461584" y="1752705"/>
            <a:ext cx="8229600" cy="3394472"/>
          </a:xfrm>
          <a:prstGeom prst="rect">
            <a:avLst/>
          </a:prstGeom>
          <a:noFill/>
          <a:ln>
            <a:noFill/>
          </a:ln>
        </p:spPr>
        <p:txBody>
          <a:bodyPr spcFirstLastPara="1" wrap="square" lIns="91425" tIns="45700" rIns="91425" bIns="45700" anchor="t" anchorCtr="0">
            <a:normAutofit/>
          </a:bodyPr>
          <a:lstStyle/>
          <a:p>
            <a:pPr marL="342265" lvl="0" indent="-342265" algn="l" rtl="0">
              <a:lnSpc>
                <a:spcPct val="114000"/>
              </a:lnSpc>
              <a:spcBef>
                <a:spcPts val="0"/>
              </a:spcBef>
              <a:spcAft>
                <a:spcPts val="0"/>
              </a:spcAft>
              <a:buSzPts val="1800"/>
              <a:buChar char="•"/>
            </a:pPr>
            <a:r>
              <a:rPr lang="en-US">
                <a:latin typeface="Open Sans"/>
                <a:ea typeface="Open Sans"/>
                <a:cs typeface="Open Sans"/>
                <a:sym typeface="Open Sans"/>
              </a:rPr>
              <a:t>Who does it reach? Who gets left out? </a:t>
            </a:r>
            <a:endParaRPr/>
          </a:p>
          <a:p>
            <a:pPr marL="342265" lvl="0" indent="-342265" algn="l" rtl="0">
              <a:lnSpc>
                <a:spcPct val="114000"/>
              </a:lnSpc>
              <a:spcBef>
                <a:spcPts val="600"/>
              </a:spcBef>
              <a:spcAft>
                <a:spcPts val="0"/>
              </a:spcAft>
              <a:buSzPts val="1800"/>
              <a:buChar char="•"/>
            </a:pPr>
            <a:r>
              <a:rPr lang="en-US">
                <a:latin typeface="Open Sans"/>
                <a:ea typeface="Open Sans"/>
                <a:cs typeface="Open Sans"/>
                <a:sym typeface="Open Sans"/>
              </a:rPr>
              <a:t>Are we working in partnership?</a:t>
            </a:r>
            <a:endParaRPr/>
          </a:p>
          <a:p>
            <a:pPr marL="342265" lvl="0" indent="-342265" algn="l" rtl="0">
              <a:lnSpc>
                <a:spcPct val="114000"/>
              </a:lnSpc>
              <a:spcBef>
                <a:spcPts val="600"/>
              </a:spcBef>
              <a:spcAft>
                <a:spcPts val="0"/>
              </a:spcAft>
              <a:buSzPts val="1800"/>
              <a:buChar char="•"/>
            </a:pPr>
            <a:r>
              <a:rPr lang="en-US">
                <a:latin typeface="Open Sans"/>
                <a:ea typeface="Open Sans"/>
                <a:cs typeface="Open Sans"/>
                <a:sym typeface="Open Sans"/>
              </a:rPr>
              <a:t>How is funding delivered?</a:t>
            </a:r>
            <a:endParaRPr/>
          </a:p>
          <a:p>
            <a:pPr marL="342265" lvl="0" indent="-342265" algn="l" rtl="0">
              <a:lnSpc>
                <a:spcPct val="114000"/>
              </a:lnSpc>
              <a:spcBef>
                <a:spcPts val="600"/>
              </a:spcBef>
              <a:spcAft>
                <a:spcPts val="600"/>
              </a:spcAft>
              <a:buSzPts val="1800"/>
              <a:buChar char="•"/>
            </a:pPr>
            <a:r>
              <a:rPr lang="en-US">
                <a:latin typeface="Open Sans"/>
                <a:ea typeface="Open Sans"/>
                <a:cs typeface="Open Sans"/>
                <a:sym typeface="Open Sans"/>
              </a:rPr>
              <a:t>Are interventions based on evidence? </a:t>
            </a:r>
            <a:endParaRPr/>
          </a:p>
        </p:txBody>
      </p:sp>
      <p:sp>
        <p:nvSpPr>
          <p:cNvPr id="287" name="Google Shape;287;p2"/>
          <p:cNvSpPr/>
          <p:nvPr/>
        </p:nvSpPr>
        <p:spPr>
          <a:xfrm>
            <a:off x="275322" y="303420"/>
            <a:ext cx="7252835" cy="85615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Open Sans"/>
                <a:ea typeface="Open Sans"/>
                <a:cs typeface="Open Sans"/>
                <a:sym typeface="Open Sans"/>
              </a:rPr>
              <a:t>		Equity &amp; Impact</a:t>
            </a:r>
            <a:endParaRPr sz="30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
          <p:cNvSpPr txBox="1"/>
          <p:nvPr/>
        </p:nvSpPr>
        <p:spPr>
          <a:xfrm>
            <a:off x="1059350" y="991287"/>
            <a:ext cx="6700671" cy="17936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300"/>
              <a:buFont typeface="Arial"/>
              <a:buNone/>
            </a:pPr>
            <a:r>
              <a:rPr lang="en-US" sz="3300" b="1" i="0" u="none" strike="noStrike" cap="none">
                <a:solidFill>
                  <a:srgbClr val="FF0000"/>
                </a:solidFill>
                <a:latin typeface="Open Sans"/>
                <a:ea typeface="Open Sans"/>
                <a:cs typeface="Open Sans"/>
                <a:sym typeface="Open Sans"/>
              </a:rPr>
              <a:t>Part 1</a:t>
            </a:r>
            <a:endParaRPr sz="3300" b="1" i="0" u="none" strike="noStrike" cap="none">
              <a:solidFill>
                <a:srgbClr val="FF0000"/>
              </a:solidFill>
              <a:latin typeface="Open Sans"/>
              <a:ea typeface="Open Sans"/>
              <a:cs typeface="Open Sans"/>
              <a:sym typeface="Open Sans"/>
            </a:endParaRPr>
          </a:p>
          <a:p>
            <a:pPr marL="0" marR="0" lvl="0" indent="0" algn="l" rtl="0">
              <a:lnSpc>
                <a:spcPct val="114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How the </a:t>
            </a:r>
            <a:r>
              <a:rPr lang="en-US" sz="3300" b="1" i="1" u="none" strike="noStrike" cap="none">
                <a:solidFill>
                  <a:srgbClr val="000000"/>
                </a:solidFill>
                <a:latin typeface="Open Sans"/>
                <a:ea typeface="Open Sans"/>
                <a:cs typeface="Open Sans"/>
                <a:sym typeface="Open Sans"/>
              </a:rPr>
              <a:t>U.S. government</a:t>
            </a:r>
            <a:r>
              <a:rPr lang="en-US" sz="3300" b="0" i="1" u="none" strike="noStrike" cap="none">
                <a:solidFill>
                  <a:srgbClr val="000000"/>
                </a:solidFill>
                <a:latin typeface="Open Sans"/>
                <a:ea typeface="Open Sans"/>
                <a:cs typeface="Open Sans"/>
                <a:sym typeface="Open Sans"/>
              </a:rPr>
              <a:t> spends money and designs programs</a:t>
            </a:r>
            <a:endParaRPr sz="3300" b="0" i="0" u="none" strike="noStrike" cap="none">
              <a:solidFill>
                <a:srgbClr val="000000"/>
              </a:solidFill>
              <a:latin typeface="Open Sans"/>
              <a:ea typeface="Open Sans"/>
              <a:cs typeface="Open Sans"/>
              <a:sym typeface="Open Sans"/>
            </a:endParaRPr>
          </a:p>
        </p:txBody>
      </p:sp>
      <p:sp>
        <p:nvSpPr>
          <p:cNvPr id="293" name="Google Shape;293;p3"/>
          <p:cNvSpPr txBox="1"/>
          <p:nvPr/>
        </p:nvSpPr>
        <p:spPr>
          <a:xfrm>
            <a:off x="1059350" y="3168192"/>
            <a:ext cx="6430849" cy="1793696"/>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300"/>
              <a:buFont typeface="Arial"/>
              <a:buNone/>
            </a:pPr>
            <a:r>
              <a:rPr lang="en-US" sz="3300" b="1" i="0" u="none" strike="noStrike" cap="none">
                <a:solidFill>
                  <a:srgbClr val="FF0000"/>
                </a:solidFill>
                <a:latin typeface="Open Sans"/>
                <a:ea typeface="Open Sans"/>
                <a:cs typeface="Open Sans"/>
                <a:sym typeface="Open Sans"/>
              </a:rPr>
              <a:t>Part 2</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3300"/>
              <a:buFont typeface="Arial"/>
              <a:buNone/>
            </a:pPr>
            <a:r>
              <a:rPr lang="en-US" sz="3300" b="0" i="1" u="none" strike="noStrike" cap="none">
                <a:solidFill>
                  <a:srgbClr val="000000"/>
                </a:solidFill>
                <a:latin typeface="Open Sans"/>
                <a:ea typeface="Open Sans"/>
                <a:cs typeface="Open Sans"/>
                <a:sym typeface="Open Sans"/>
              </a:rPr>
              <a:t>How the </a:t>
            </a:r>
            <a:r>
              <a:rPr lang="en-US" sz="3300" b="1" i="1" u="none" strike="noStrike" cap="none">
                <a:solidFill>
                  <a:srgbClr val="000000"/>
                </a:solidFill>
                <a:latin typeface="Open Sans"/>
                <a:ea typeface="Open Sans"/>
                <a:cs typeface="Open Sans"/>
                <a:sym typeface="Open Sans"/>
              </a:rPr>
              <a:t>World Bank</a:t>
            </a:r>
            <a:r>
              <a:rPr lang="en-US" sz="3300" b="0" i="1" u="none" strike="noStrike" cap="none">
                <a:solidFill>
                  <a:srgbClr val="000000"/>
                </a:solidFill>
                <a:latin typeface="Open Sans"/>
                <a:ea typeface="Open Sans"/>
                <a:cs typeface="Open Sans"/>
                <a:sym typeface="Open Sans"/>
              </a:rPr>
              <a:t> spends money and designs programs</a:t>
            </a:r>
            <a:endParaRPr sz="3300" b="0" i="0" u="none" strike="noStrike" cap="none">
              <a:solidFill>
                <a:srgbClr val="000000"/>
              </a:solidFill>
              <a:latin typeface="Open Sans"/>
              <a:ea typeface="Open Sans"/>
              <a:cs typeface="Open Sans"/>
              <a:sym typeface="Open Sans"/>
            </a:endParaRPr>
          </a:p>
        </p:txBody>
      </p:sp>
      <p:pic>
        <p:nvPicPr>
          <p:cNvPr id="294" name="Google Shape;294;p3"/>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
          <p:cNvPicPr preferRelativeResize="0"/>
          <p:nvPr/>
        </p:nvPicPr>
        <p:blipFill rotWithShape="1">
          <a:blip r:embed="rId3">
            <a:alphaModFix/>
          </a:blip>
          <a:srcRect/>
          <a:stretch/>
        </p:blipFill>
        <p:spPr>
          <a:xfrm>
            <a:off x="1521036" y="1356246"/>
            <a:ext cx="987757" cy="987757"/>
          </a:xfrm>
          <a:prstGeom prst="rect">
            <a:avLst/>
          </a:prstGeom>
          <a:noFill/>
          <a:ln>
            <a:noFill/>
          </a:ln>
        </p:spPr>
      </p:pic>
      <p:grpSp>
        <p:nvGrpSpPr>
          <p:cNvPr id="300" name="Google Shape;300;p4"/>
          <p:cNvGrpSpPr/>
          <p:nvPr/>
        </p:nvGrpSpPr>
        <p:grpSpPr>
          <a:xfrm>
            <a:off x="3348350" y="1261566"/>
            <a:ext cx="2400300" cy="3520118"/>
            <a:chOff x="4450080" y="1736678"/>
            <a:chExt cx="3200400" cy="4693491"/>
          </a:xfrm>
        </p:grpSpPr>
        <p:sp>
          <p:nvSpPr>
            <p:cNvPr id="301" name="Google Shape;301;p4"/>
            <p:cNvSpPr/>
            <p:nvPr/>
          </p:nvSpPr>
          <p:spPr>
            <a:xfrm>
              <a:off x="4450080" y="2361063"/>
              <a:ext cx="3200400" cy="4069106"/>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The End </a:t>
              </a:r>
              <a:br>
                <a:rPr lang="en-US" sz="2250" b="0" i="0" u="none" strike="noStrike" cap="none">
                  <a:solidFill>
                    <a:srgbClr val="000000"/>
                  </a:solidFill>
                  <a:latin typeface="Open Sans"/>
                  <a:ea typeface="Open Sans"/>
                  <a:cs typeface="Open Sans"/>
                  <a:sym typeface="Open Sans"/>
                </a:rPr>
              </a:br>
              <a:r>
                <a:rPr lang="en-US" sz="2250" b="0" i="0" u="none" strike="noStrike" cap="none">
                  <a:solidFill>
                    <a:srgbClr val="000000"/>
                  </a:solidFill>
                  <a:latin typeface="Open Sans"/>
                  <a:ea typeface="Open Sans"/>
                  <a:cs typeface="Open Sans"/>
                  <a:sym typeface="Open Sans"/>
                </a:rPr>
                <a:t>Tuberculosis Now Act</a:t>
              </a:r>
              <a:endParaRPr sz="1400" b="0" i="0" u="none" strike="noStrike" cap="none">
                <a:solidFill>
                  <a:srgbClr val="000000"/>
                </a:solidFill>
                <a:latin typeface="Arial"/>
                <a:ea typeface="Arial"/>
                <a:cs typeface="Arial"/>
                <a:sym typeface="Arial"/>
              </a:endParaRPr>
            </a:p>
          </p:txBody>
        </p:sp>
        <p:sp>
          <p:nvSpPr>
            <p:cNvPr id="302" name="Google Shape;302;p4"/>
            <p:cNvSpPr/>
            <p:nvPr/>
          </p:nvSpPr>
          <p:spPr>
            <a:xfrm>
              <a:off x="5231073" y="1736678"/>
              <a:ext cx="1692322" cy="169232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303" name="Google Shape;303;p4"/>
            <p:cNvPicPr preferRelativeResize="0"/>
            <p:nvPr/>
          </p:nvPicPr>
          <p:blipFill rotWithShape="1">
            <a:blip r:embed="rId4">
              <a:alphaModFix/>
            </a:blip>
            <a:srcRect/>
            <a:stretch/>
          </p:blipFill>
          <p:spPr>
            <a:xfrm>
              <a:off x="5424914" y="1808326"/>
              <a:ext cx="1317009" cy="1317009"/>
            </a:xfrm>
            <a:prstGeom prst="rect">
              <a:avLst/>
            </a:prstGeom>
            <a:noFill/>
            <a:ln>
              <a:noFill/>
            </a:ln>
          </p:spPr>
        </p:pic>
      </p:grpSp>
      <p:grpSp>
        <p:nvGrpSpPr>
          <p:cNvPr id="304" name="Google Shape;304;p4"/>
          <p:cNvGrpSpPr/>
          <p:nvPr/>
        </p:nvGrpSpPr>
        <p:grpSpPr>
          <a:xfrm>
            <a:off x="6158493" y="1172589"/>
            <a:ext cx="2400300" cy="3604564"/>
            <a:chOff x="8106395" y="1624084"/>
            <a:chExt cx="3200400" cy="4806085"/>
          </a:xfrm>
        </p:grpSpPr>
        <p:sp>
          <p:nvSpPr>
            <p:cNvPr id="305" name="Google Shape;305;p4"/>
            <p:cNvSpPr/>
            <p:nvPr/>
          </p:nvSpPr>
          <p:spPr>
            <a:xfrm>
              <a:off x="8106395" y="2361063"/>
              <a:ext cx="3200400" cy="4069106"/>
            </a:xfrm>
            <a:prstGeom prst="rect">
              <a:avLst/>
            </a:prstGeom>
            <a:noFill/>
            <a:ln w="5715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The </a:t>
              </a:r>
              <a:br>
                <a:rPr lang="en-US" sz="2250" b="0" i="0" u="none" strike="noStrike" cap="none">
                  <a:solidFill>
                    <a:srgbClr val="000000"/>
                  </a:solidFill>
                  <a:latin typeface="Open Sans"/>
                  <a:ea typeface="Open Sans"/>
                  <a:cs typeface="Open Sans"/>
                  <a:sym typeface="Open Sans"/>
                </a:rPr>
              </a:br>
              <a:r>
                <a:rPr lang="en-US" sz="2250" b="0" i="0" u="none" strike="noStrike" cap="none">
                  <a:solidFill>
                    <a:srgbClr val="000000"/>
                  </a:solidFill>
                  <a:latin typeface="Open Sans"/>
                  <a:ea typeface="Open Sans"/>
                  <a:cs typeface="Open Sans"/>
                  <a:sym typeface="Open Sans"/>
                </a:rPr>
                <a:t>READ Act</a:t>
              </a:r>
              <a:endParaRPr sz="2250" b="0" i="0" u="none" strike="noStrike" cap="none">
                <a:solidFill>
                  <a:srgbClr val="000000"/>
                </a:solidFill>
                <a:latin typeface="Open Sans"/>
                <a:ea typeface="Open Sans"/>
                <a:cs typeface="Open Sans"/>
                <a:sym typeface="Open Sans"/>
              </a:endParaRPr>
            </a:p>
          </p:txBody>
        </p:sp>
        <p:sp>
          <p:nvSpPr>
            <p:cNvPr id="306" name="Google Shape;306;p4"/>
            <p:cNvSpPr/>
            <p:nvPr/>
          </p:nvSpPr>
          <p:spPr>
            <a:xfrm>
              <a:off x="8860434" y="1624084"/>
              <a:ext cx="1692322" cy="169232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307" name="Google Shape;307;p4"/>
            <p:cNvPicPr preferRelativeResize="0"/>
            <p:nvPr/>
          </p:nvPicPr>
          <p:blipFill rotWithShape="1">
            <a:blip r:embed="rId5">
              <a:alphaModFix/>
            </a:blip>
            <a:srcRect/>
            <a:stretch/>
          </p:blipFill>
          <p:spPr>
            <a:xfrm>
              <a:off x="9048227" y="1808599"/>
              <a:ext cx="1316736" cy="1316736"/>
            </a:xfrm>
            <a:prstGeom prst="rect">
              <a:avLst/>
            </a:prstGeom>
            <a:noFill/>
            <a:ln>
              <a:noFill/>
            </a:ln>
          </p:spPr>
        </p:pic>
      </p:grpSp>
      <p:sp>
        <p:nvSpPr>
          <p:cNvPr id="308" name="Google Shape;308;p4"/>
          <p:cNvSpPr/>
          <p:nvPr/>
        </p:nvSpPr>
        <p:spPr>
          <a:xfrm>
            <a:off x="1212855" y="1177120"/>
            <a:ext cx="1269242" cy="1269242"/>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pic>
        <p:nvPicPr>
          <p:cNvPr id="309" name="Google Shape;309;p4"/>
          <p:cNvPicPr preferRelativeResize="0"/>
          <p:nvPr/>
        </p:nvPicPr>
        <p:blipFill rotWithShape="1">
          <a:blip r:embed="rId3">
            <a:alphaModFix/>
          </a:blip>
          <a:srcRect/>
          <a:stretch/>
        </p:blipFill>
        <p:spPr>
          <a:xfrm>
            <a:off x="1349033" y="1317862"/>
            <a:ext cx="987757" cy="987757"/>
          </a:xfrm>
          <a:prstGeom prst="rect">
            <a:avLst/>
          </a:prstGeom>
          <a:noFill/>
          <a:ln>
            <a:noFill/>
          </a:ln>
        </p:spPr>
      </p:pic>
      <p:sp>
        <p:nvSpPr>
          <p:cNvPr id="310" name="Google Shape;310;p4"/>
          <p:cNvSpPr txBox="1"/>
          <p:nvPr/>
        </p:nvSpPr>
        <p:spPr>
          <a:xfrm>
            <a:off x="571501" y="195974"/>
            <a:ext cx="7324418" cy="6694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50"/>
              <a:buFont typeface="Arial"/>
              <a:buNone/>
            </a:pPr>
            <a:r>
              <a:rPr lang="en-US" sz="3750" b="1" i="0" u="none" strike="noStrike" cap="none">
                <a:solidFill>
                  <a:srgbClr val="000000"/>
                </a:solidFill>
                <a:latin typeface="Open Sans"/>
                <a:ea typeface="Open Sans"/>
                <a:cs typeface="Open Sans"/>
                <a:sym typeface="Open Sans"/>
              </a:rPr>
              <a:t>Global Advocacy Campaigns</a:t>
            </a:r>
            <a:endParaRPr sz="1400" b="0" i="0" u="none" strike="noStrike" cap="none">
              <a:solidFill>
                <a:srgbClr val="000000"/>
              </a:solidFill>
              <a:latin typeface="Arial"/>
              <a:ea typeface="Arial"/>
              <a:cs typeface="Arial"/>
              <a:sym typeface="Arial"/>
            </a:endParaRPr>
          </a:p>
        </p:txBody>
      </p:sp>
      <p:grpSp>
        <p:nvGrpSpPr>
          <p:cNvPr id="311" name="Google Shape;311;p4"/>
          <p:cNvGrpSpPr/>
          <p:nvPr/>
        </p:nvGrpSpPr>
        <p:grpSpPr>
          <a:xfrm>
            <a:off x="514924" y="1261566"/>
            <a:ext cx="2400300" cy="3520118"/>
            <a:chOff x="4450080" y="1736678"/>
            <a:chExt cx="3200400" cy="4693491"/>
          </a:xfrm>
        </p:grpSpPr>
        <p:sp>
          <p:nvSpPr>
            <p:cNvPr id="312" name="Google Shape;312;p4"/>
            <p:cNvSpPr/>
            <p:nvPr/>
          </p:nvSpPr>
          <p:spPr>
            <a:xfrm>
              <a:off x="4450080" y="2361063"/>
              <a:ext cx="3200400" cy="4069106"/>
            </a:xfrm>
            <a:prstGeom prst="rect">
              <a:avLst/>
            </a:prstGeom>
            <a:solidFill>
              <a:srgbClr val="FBCCD4"/>
            </a:solid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Open Sans"/>
                  <a:ea typeface="Open Sans"/>
                  <a:cs typeface="Open Sans"/>
                  <a:sym typeface="Open Sans"/>
                </a:rPr>
                <a:t>Malnutrition Prevention &amp; Treatment Act</a:t>
              </a:r>
              <a:endParaRPr sz="1400" b="0" i="0" u="none" strike="noStrike" cap="none">
                <a:solidFill>
                  <a:srgbClr val="000000"/>
                </a:solidFill>
                <a:latin typeface="Arial"/>
                <a:ea typeface="Arial"/>
                <a:cs typeface="Arial"/>
                <a:sym typeface="Arial"/>
              </a:endParaRPr>
            </a:p>
          </p:txBody>
        </p:sp>
        <p:sp>
          <p:nvSpPr>
            <p:cNvPr id="313" name="Google Shape;313;p4"/>
            <p:cNvSpPr/>
            <p:nvPr/>
          </p:nvSpPr>
          <p:spPr>
            <a:xfrm>
              <a:off x="5231073" y="1736678"/>
              <a:ext cx="1692322" cy="1692322"/>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1" i="0" u="none" strike="noStrike" cap="none">
                <a:solidFill>
                  <a:srgbClr val="000000"/>
                </a:solidFill>
                <a:latin typeface="Open Sans"/>
                <a:ea typeface="Open Sans"/>
                <a:cs typeface="Open Sans"/>
                <a:sym typeface="Open Sans"/>
              </a:endParaRPr>
            </a:p>
          </p:txBody>
        </p:sp>
      </p:grpSp>
      <p:pic>
        <p:nvPicPr>
          <p:cNvPr id="314" name="Google Shape;314;p4"/>
          <p:cNvPicPr preferRelativeResize="0"/>
          <p:nvPr/>
        </p:nvPicPr>
        <p:blipFill rotWithShape="1">
          <a:blip r:embed="rId3">
            <a:alphaModFix/>
          </a:blip>
          <a:srcRect/>
          <a:stretch/>
        </p:blipFill>
        <p:spPr>
          <a:xfrm>
            <a:off x="1243699" y="1398468"/>
            <a:ext cx="987757" cy="987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1e1626a58cf_0_17"/>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1" name="Google Shape;321;g1e1626a58cf_0_17"/>
          <p:cNvSpPr txBox="1"/>
          <p:nvPr/>
        </p:nvSpPr>
        <p:spPr>
          <a:xfrm>
            <a:off x="1560425" y="2050700"/>
            <a:ext cx="6794400" cy="125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3200"/>
              <a:buFont typeface="Arial"/>
              <a:buNone/>
            </a:pPr>
            <a:r>
              <a:rPr lang="en-US" sz="3200" b="1">
                <a:solidFill>
                  <a:srgbClr val="022077"/>
                </a:solidFill>
                <a:latin typeface="Open Sans"/>
                <a:ea typeface="Open Sans"/>
                <a:cs typeface="Open Sans"/>
                <a:sym typeface="Open Sans"/>
              </a:rPr>
              <a:t>What's going on in this House?!?</a:t>
            </a:r>
            <a:endParaRPr sz="3200" b="1">
              <a:solidFill>
                <a:srgbClr val="022077"/>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3200"/>
              <a:buFont typeface="Arial"/>
              <a:buNone/>
            </a:pPr>
            <a:r>
              <a:rPr lang="en-US" sz="3200" b="1">
                <a:solidFill>
                  <a:schemeClr val="dk1"/>
                </a:solidFill>
                <a:latin typeface="Open Sans"/>
                <a:ea typeface="Open Sans"/>
                <a:cs typeface="Open Sans"/>
                <a:sym typeface="Open Sans"/>
              </a:rPr>
              <a:t>Congressional Updates</a:t>
            </a:r>
            <a:endParaRPr sz="32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
          <p:cNvSpPr txBox="1">
            <a:spLocks noGrp="1"/>
          </p:cNvSpPr>
          <p:nvPr>
            <p:ph type="title"/>
          </p:nvPr>
        </p:nvSpPr>
        <p:spPr>
          <a:xfrm>
            <a:off x="2673698" y="226625"/>
            <a:ext cx="7036421"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latin typeface="Open Sans"/>
                <a:ea typeface="Open Sans"/>
                <a:cs typeface="Open Sans"/>
                <a:sym typeface="Open Sans"/>
              </a:rPr>
              <a:t>Asks on TB Right Now</a:t>
            </a:r>
            <a:endParaRPr/>
          </a:p>
        </p:txBody>
      </p:sp>
      <p:sp>
        <p:nvSpPr>
          <p:cNvPr id="327" name="Google Shape;327;p5"/>
          <p:cNvSpPr txBox="1">
            <a:spLocks noGrp="1"/>
          </p:cNvSpPr>
          <p:nvPr>
            <p:ph type="body" idx="1"/>
          </p:nvPr>
        </p:nvSpPr>
        <p:spPr>
          <a:xfrm>
            <a:off x="452872" y="1227062"/>
            <a:ext cx="8084054" cy="360266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34000"/>
              </a:lnSpc>
              <a:spcBef>
                <a:spcPts val="0"/>
              </a:spcBef>
              <a:spcAft>
                <a:spcPts val="0"/>
              </a:spcAft>
              <a:buSzPct val="89330"/>
              <a:buNone/>
            </a:pPr>
            <a:r>
              <a:rPr lang="en-US" sz="2600" b="1">
                <a:latin typeface="Open Sans"/>
                <a:ea typeface="Open Sans"/>
                <a:cs typeface="Open Sans"/>
                <a:sym typeface="Open Sans"/>
              </a:rPr>
              <a:t>Ask Reps and Senators to cosponsor the End TB Now Act and speak to House/Senate leadership about passing it ASAP.</a:t>
            </a:r>
            <a:endParaRPr b="1"/>
          </a:p>
          <a:p>
            <a:pPr marL="0" lvl="0" indent="0" algn="l" rtl="0">
              <a:lnSpc>
                <a:spcPct val="134000"/>
              </a:lnSpc>
              <a:spcBef>
                <a:spcPts val="1200"/>
              </a:spcBef>
              <a:spcAft>
                <a:spcPts val="0"/>
              </a:spcAft>
              <a:buSzPct val="89330"/>
              <a:buNone/>
            </a:pPr>
            <a:r>
              <a:rPr lang="en-US" sz="2600" i="1"/>
              <a:t>Tip: Leverage your work on the House and Senate TB sign-on letters:</a:t>
            </a:r>
            <a:endParaRPr/>
          </a:p>
          <a:p>
            <a:pPr marL="342265" lvl="0" indent="-342265" algn="l" rtl="0">
              <a:lnSpc>
                <a:spcPct val="134000"/>
              </a:lnSpc>
              <a:spcBef>
                <a:spcPts val="1200"/>
              </a:spcBef>
              <a:spcAft>
                <a:spcPts val="0"/>
              </a:spcAft>
              <a:buSzPct val="89330"/>
              <a:buChar char="•"/>
            </a:pPr>
            <a:r>
              <a:rPr lang="en-US" sz="2600"/>
              <a:t>Share final letter and thank those who signed. Ask them to cosponsor End TB Now Act and speak to leadership. </a:t>
            </a:r>
            <a:endParaRPr sz="2600">
              <a:latin typeface="Open Sans"/>
              <a:ea typeface="Open Sans"/>
              <a:cs typeface="Open Sans"/>
              <a:sym typeface="Open Sans"/>
            </a:endParaRPr>
          </a:p>
          <a:p>
            <a:pPr marL="342265" lvl="0" indent="-342265" algn="l" rtl="0">
              <a:lnSpc>
                <a:spcPct val="134000"/>
              </a:lnSpc>
              <a:spcBef>
                <a:spcPts val="1200"/>
              </a:spcBef>
              <a:spcAft>
                <a:spcPts val="0"/>
              </a:spcAft>
              <a:buSzPct val="89330"/>
              <a:buChar char="•"/>
            </a:pPr>
            <a:r>
              <a:rPr lang="en-US" sz="2600"/>
              <a:t>Share final letter with those who </a:t>
            </a:r>
            <a:r>
              <a:rPr lang="en-US" sz="2600" u="sng"/>
              <a:t>didn't sign</a:t>
            </a:r>
            <a:r>
              <a:rPr lang="en-US" sz="2600"/>
              <a:t> as well and let them know they can still make a difference on TB by cosponsoring the End TB Now Act.</a:t>
            </a:r>
            <a:endParaRPr sz="2600"/>
          </a:p>
          <a:p>
            <a:pPr marL="342265" lvl="0" indent="-227965" algn="l" rtl="0">
              <a:lnSpc>
                <a:spcPct val="110000"/>
              </a:lnSpc>
              <a:spcBef>
                <a:spcPts val="2600"/>
              </a:spcBef>
              <a:spcAft>
                <a:spcPts val="1200"/>
              </a:spcAft>
              <a:buSzPct val="89330"/>
              <a:buNone/>
            </a:pPr>
            <a:endParaRPr sz="2600">
              <a:latin typeface="Open Sans"/>
              <a:ea typeface="Open Sans"/>
              <a:cs typeface="Open Sans"/>
              <a:sym typeface="Open Sans"/>
            </a:endParaRPr>
          </a:p>
        </p:txBody>
      </p:sp>
      <p:pic>
        <p:nvPicPr>
          <p:cNvPr id="328" name="Google Shape;328;p5"/>
          <p:cNvPicPr preferRelativeResize="0"/>
          <p:nvPr/>
        </p:nvPicPr>
        <p:blipFill rotWithShape="1">
          <a:blip r:embed="rId3">
            <a:alphaModFix/>
          </a:blip>
          <a:srcRect/>
          <a:stretch/>
        </p:blipFill>
        <p:spPr>
          <a:xfrm>
            <a:off x="80682" y="313772"/>
            <a:ext cx="2451970" cy="6829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
          <p:cNvSpPr txBox="1">
            <a:spLocks noGrp="1"/>
          </p:cNvSpPr>
          <p:nvPr>
            <p:ph type="body" idx="1"/>
          </p:nvPr>
        </p:nvSpPr>
        <p:spPr>
          <a:xfrm>
            <a:off x="452872" y="1339488"/>
            <a:ext cx="8084054" cy="3302863"/>
          </a:xfrm>
          <a:prstGeom prst="rect">
            <a:avLst/>
          </a:prstGeom>
          <a:noFill/>
          <a:ln>
            <a:noFill/>
          </a:ln>
        </p:spPr>
        <p:txBody>
          <a:bodyPr spcFirstLastPara="1" wrap="square" lIns="91425" tIns="45700" rIns="91425" bIns="45700" anchor="t" anchorCtr="0">
            <a:normAutofit fontScale="92500" lnSpcReduction="20000"/>
          </a:bodyPr>
          <a:lstStyle/>
          <a:p>
            <a:pPr marL="342265" lvl="0" indent="-342265" algn="l" rtl="0">
              <a:lnSpc>
                <a:spcPct val="124000"/>
              </a:lnSpc>
              <a:spcBef>
                <a:spcPts val="0"/>
              </a:spcBef>
              <a:spcAft>
                <a:spcPts val="0"/>
              </a:spcAft>
              <a:buSzPct val="74844"/>
              <a:buChar char="•"/>
            </a:pPr>
            <a:r>
              <a:rPr lang="en-US" sz="2600" b="1">
                <a:latin typeface="Open Sans"/>
                <a:ea typeface="Open Sans"/>
                <a:cs typeface="Open Sans"/>
                <a:sym typeface="Open Sans"/>
              </a:rPr>
              <a:t>READ in the House:</a:t>
            </a:r>
            <a:r>
              <a:rPr lang="en-US" sz="2600">
                <a:latin typeface="Open Sans"/>
                <a:ea typeface="Open Sans"/>
                <a:cs typeface="Open Sans"/>
                <a:sym typeface="Open Sans"/>
              </a:rPr>
              <a:t> Ask Reps. to cosponsor the READ Act and speak to Foreign Affairs leadership (McCaul, Meeks) about moving the bill out of committee ASAP.</a:t>
            </a:r>
            <a:endParaRPr/>
          </a:p>
          <a:p>
            <a:pPr marL="342265" lvl="0" indent="-342265" algn="l" rtl="0">
              <a:lnSpc>
                <a:spcPct val="124000"/>
              </a:lnSpc>
              <a:spcBef>
                <a:spcPts val="1200"/>
              </a:spcBef>
              <a:spcAft>
                <a:spcPts val="1200"/>
              </a:spcAft>
              <a:buSzPct val="74844"/>
              <a:buChar char="•"/>
            </a:pPr>
            <a:r>
              <a:rPr lang="en-US" sz="2600" b="1">
                <a:latin typeface="Open Sans"/>
                <a:ea typeface="Open Sans"/>
                <a:cs typeface="Open Sans"/>
                <a:sym typeface="Open Sans"/>
              </a:rPr>
              <a:t>READ in the Senate: </a:t>
            </a:r>
            <a:r>
              <a:rPr lang="en-US" sz="2600">
                <a:latin typeface="Open Sans"/>
                <a:ea typeface="Open Sans"/>
                <a:cs typeface="Open Sans"/>
                <a:sym typeface="Open Sans"/>
              </a:rPr>
              <a:t>Ask Senators to cosponsor READ Act and speak to Senate leadership about passing it ASAP.</a:t>
            </a:r>
            <a:endParaRPr/>
          </a:p>
        </p:txBody>
      </p:sp>
      <p:sp>
        <p:nvSpPr>
          <p:cNvPr id="334" name="Google Shape;334;p6"/>
          <p:cNvSpPr txBox="1">
            <a:spLocks noGrp="1"/>
          </p:cNvSpPr>
          <p:nvPr>
            <p:ph type="title"/>
          </p:nvPr>
        </p:nvSpPr>
        <p:spPr>
          <a:xfrm>
            <a:off x="2673698" y="226625"/>
            <a:ext cx="7036421"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a:latin typeface="Open Sans"/>
                <a:ea typeface="Open Sans"/>
                <a:cs typeface="Open Sans"/>
                <a:sym typeface="Open Sans"/>
              </a:rPr>
              <a:t>Asks on READ Act Now</a:t>
            </a:r>
            <a:endParaRPr/>
          </a:p>
        </p:txBody>
      </p:sp>
      <p:pic>
        <p:nvPicPr>
          <p:cNvPr id="335" name="Google Shape;335;p6"/>
          <p:cNvPicPr preferRelativeResize="0"/>
          <p:nvPr/>
        </p:nvPicPr>
        <p:blipFill rotWithShape="1">
          <a:blip r:embed="rId3">
            <a:alphaModFix/>
          </a:blip>
          <a:srcRect/>
          <a:stretch/>
        </p:blipFill>
        <p:spPr>
          <a:xfrm>
            <a:off x="80682" y="313772"/>
            <a:ext cx="2451970" cy="6829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79" name="Google Shape;179;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80" name="Google Shape;180;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2" name="Google Shape;342;g1d9b0211098_0_5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3" name="Google Shape;343;g1d9b0211098_0_58"/>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44" name="Google Shape;344;g1d9b0211098_0_58"/>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g1d9b0211098_0_58"/>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46" name="Google Shape;346;g1d9b0211098_0_58"/>
          <p:cNvSpPr txBox="1"/>
          <p:nvPr/>
        </p:nvSpPr>
        <p:spPr>
          <a:xfrm>
            <a:off x="705925" y="1752750"/>
            <a:ext cx="7922700" cy="168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a:solidFill>
                  <a:schemeClr val="dk1"/>
                </a:solidFill>
                <a:latin typeface="Open Sans"/>
                <a:ea typeface="Open Sans"/>
                <a:cs typeface="Open Sans"/>
                <a:sym typeface="Open Sans"/>
              </a:rPr>
              <a:t>Advocacy Action:</a:t>
            </a:r>
            <a:br>
              <a:rPr lang="en-US" sz="3200" b="1" i="0" u="none" strike="noStrike" cap="none">
                <a:solidFill>
                  <a:schemeClr val="dk1"/>
                </a:solidFill>
                <a:latin typeface="Open Sans"/>
                <a:ea typeface="Open Sans"/>
                <a:cs typeface="Open Sans"/>
                <a:sym typeface="Open Sans"/>
              </a:rPr>
            </a:br>
            <a:r>
              <a:rPr lang="en-US" sz="3600" b="1">
                <a:solidFill>
                  <a:schemeClr val="dk1"/>
                </a:solidFill>
                <a:latin typeface="Calibri"/>
                <a:ea typeface="Calibri"/>
                <a:cs typeface="Calibri"/>
                <a:sym typeface="Calibri"/>
              </a:rPr>
              <a:t>Media Push for Global Education</a:t>
            </a:r>
            <a:endParaRPr sz="32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64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e7c840af76_0_12"/>
          <p:cNvSpPr txBox="1">
            <a:spLocks noGrp="1"/>
          </p:cNvSpPr>
          <p:nvPr>
            <p:ph type="subTitle" idx="1"/>
          </p:nvPr>
        </p:nvSpPr>
        <p:spPr>
          <a:xfrm>
            <a:off x="0" y="1316384"/>
            <a:ext cx="9144000" cy="3612000"/>
          </a:xfrm>
          <a:prstGeom prst="rect">
            <a:avLst/>
          </a:prstGeom>
          <a:noFill/>
          <a:ln>
            <a:noFill/>
          </a:ln>
        </p:spPr>
        <p:txBody>
          <a:bodyPr spcFirstLastPara="1" wrap="square" lIns="91425" tIns="45700" rIns="91425" bIns="45700" anchor="t" anchorCtr="0">
            <a:normAutofit fontScale="85000" lnSpcReduction="20000"/>
          </a:bodyPr>
          <a:lstStyle/>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Making connections between the issues we advocate on and current events</a:t>
            </a:r>
            <a:endParaRPr sz="2800">
              <a:solidFill>
                <a:schemeClr val="dk1"/>
              </a:solidFill>
              <a:latin typeface="Open Sans"/>
              <a:ea typeface="Open Sans"/>
              <a:cs typeface="Open Sans"/>
              <a:sym typeface="Open Sans"/>
            </a:endParaRPr>
          </a:p>
          <a:p>
            <a:pPr marL="457200" lvl="0" indent="0" algn="l" rtl="0">
              <a:lnSpc>
                <a:spcPct val="115000"/>
              </a:lnSpc>
              <a:spcBef>
                <a:spcPts val="600"/>
              </a:spcBef>
              <a:spcAft>
                <a:spcPts val="0"/>
              </a:spcAft>
              <a:buNone/>
            </a:pPr>
            <a:endParaRPr sz="2800">
              <a:solidFill>
                <a:schemeClr val="dk1"/>
              </a:solidFill>
              <a:latin typeface="Open Sans"/>
              <a:ea typeface="Open Sans"/>
              <a:cs typeface="Open Sans"/>
              <a:sym typeface="Open Sans"/>
            </a:endParaRPr>
          </a:p>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Bringing awareness of these issues to our community (more constituents)</a:t>
            </a:r>
            <a:endParaRPr sz="280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None/>
            </a:pPr>
            <a:endParaRPr sz="2800">
              <a:solidFill>
                <a:schemeClr val="dk1"/>
              </a:solidFill>
              <a:latin typeface="Open Sans"/>
              <a:ea typeface="Open Sans"/>
              <a:cs typeface="Open Sans"/>
              <a:sym typeface="Open Sans"/>
            </a:endParaRPr>
          </a:p>
          <a:p>
            <a:pPr marL="457200" lvl="0" indent="-379730" algn="l" rtl="0">
              <a:lnSpc>
                <a:spcPct val="115000"/>
              </a:lnSpc>
              <a:spcBef>
                <a:spcPts val="600"/>
              </a:spcBef>
              <a:spcAft>
                <a:spcPts val="0"/>
              </a:spcAft>
              <a:buClr>
                <a:schemeClr val="dk1"/>
              </a:buClr>
              <a:buSzPct val="100000"/>
              <a:buChar char="●"/>
            </a:pPr>
            <a:r>
              <a:rPr lang="en-US" sz="2800">
                <a:solidFill>
                  <a:schemeClr val="dk1"/>
                </a:solidFill>
                <a:latin typeface="Open Sans"/>
                <a:ea typeface="Open Sans"/>
                <a:cs typeface="Open Sans"/>
                <a:sym typeface="Open Sans"/>
              </a:rPr>
              <a:t>Puts pressure on MOCs to act (they monitor what is being said about them in the media)</a:t>
            </a:r>
            <a:endParaRPr sz="2800">
              <a:solidFill>
                <a:schemeClr val="dk1"/>
              </a:solidFill>
              <a:latin typeface="Open Sans"/>
              <a:ea typeface="Open Sans"/>
              <a:cs typeface="Open Sans"/>
              <a:sym typeface="Open Sans"/>
            </a:endParaRPr>
          </a:p>
          <a:p>
            <a:pPr marL="0" lvl="0" indent="0" algn="ctr" rtl="0">
              <a:lnSpc>
                <a:spcPct val="100000"/>
              </a:lnSpc>
              <a:spcBef>
                <a:spcPts val="640"/>
              </a:spcBef>
              <a:spcAft>
                <a:spcPts val="0"/>
              </a:spcAft>
              <a:buSzPct val="116363"/>
              <a:buNone/>
            </a:pPr>
            <a:endParaRPr sz="2750">
              <a:solidFill>
                <a:schemeClr val="dk1"/>
              </a:solidFill>
              <a:latin typeface="Open Sans"/>
              <a:ea typeface="Open Sans"/>
              <a:cs typeface="Open Sans"/>
              <a:sym typeface="Open Sans"/>
            </a:endParaRPr>
          </a:p>
        </p:txBody>
      </p:sp>
      <p:pic>
        <p:nvPicPr>
          <p:cNvPr id="353" name="Google Shape;353;g1e7c840af76_0_1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54" name="Google Shape;354;g1e7c840af76_0_12"/>
          <p:cNvSpPr txBox="1"/>
          <p:nvPr/>
        </p:nvSpPr>
        <p:spPr>
          <a:xfrm>
            <a:off x="2947700" y="94600"/>
            <a:ext cx="4947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3200"/>
              <a:buFont typeface="Arial"/>
              <a:buNone/>
            </a:pPr>
            <a:r>
              <a:rPr lang="en-US" sz="4000" b="1">
                <a:solidFill>
                  <a:schemeClr val="dk1"/>
                </a:solidFill>
                <a:latin typeface="Calibri"/>
                <a:ea typeface="Calibri"/>
                <a:cs typeface="Calibri"/>
                <a:sym typeface="Calibri"/>
              </a:rPr>
              <a:t>Why we use media?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g27421ea3792_0_0"/>
          <p:cNvPicPr preferRelativeResize="0"/>
          <p:nvPr/>
        </p:nvPicPr>
        <p:blipFill rotWithShape="1">
          <a:blip r:embed="rId3">
            <a:alphaModFix/>
          </a:blip>
          <a:srcRect t="19478"/>
          <a:stretch/>
        </p:blipFill>
        <p:spPr>
          <a:xfrm>
            <a:off x="525525" y="0"/>
            <a:ext cx="8534285" cy="4589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e4bf5b2f0f_0_1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7" name="Google Shape;367;g1e4bf5b2f0f_0_1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8" name="Google Shape;368;g1e4bf5b2f0f_0_11"/>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69" name="Google Shape;369;g1e4bf5b2f0f_0_11"/>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g1e4bf5b2f0f_0_1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71" name="Google Shape;371;g1e4bf5b2f0f_0_11"/>
          <p:cNvSpPr txBox="1"/>
          <p:nvPr/>
        </p:nvSpPr>
        <p:spPr>
          <a:xfrm>
            <a:off x="687950" y="1177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a:solidFill>
                  <a:schemeClr val="dk1"/>
                </a:solidFill>
                <a:latin typeface="Calibri"/>
                <a:ea typeface="Calibri"/>
                <a:cs typeface="Calibri"/>
                <a:sym typeface="Calibri"/>
              </a:rPr>
              <a:t>Recently Published LTEs </a:t>
            </a:r>
            <a:endParaRPr sz="1400" b="0" i="0" u="none" strike="noStrike" cap="none">
              <a:solidFill>
                <a:schemeClr val="dk1"/>
              </a:solidFill>
              <a:latin typeface="Calibri"/>
              <a:ea typeface="Calibri"/>
              <a:cs typeface="Calibri"/>
              <a:sym typeface="Calibri"/>
            </a:endParaRPr>
          </a:p>
        </p:txBody>
      </p:sp>
      <p:pic>
        <p:nvPicPr>
          <p:cNvPr id="372" name="Google Shape;372;g1e4bf5b2f0f_0_11"/>
          <p:cNvPicPr preferRelativeResize="0"/>
          <p:nvPr/>
        </p:nvPicPr>
        <p:blipFill>
          <a:blip r:embed="rId4">
            <a:alphaModFix/>
          </a:blip>
          <a:stretch>
            <a:fillRect/>
          </a:stretch>
        </p:blipFill>
        <p:spPr>
          <a:xfrm>
            <a:off x="453825" y="1223350"/>
            <a:ext cx="4600575" cy="1247775"/>
          </a:xfrm>
          <a:prstGeom prst="rect">
            <a:avLst/>
          </a:prstGeom>
          <a:noFill/>
          <a:ln>
            <a:noFill/>
          </a:ln>
        </p:spPr>
      </p:pic>
      <p:pic>
        <p:nvPicPr>
          <p:cNvPr id="373" name="Google Shape;373;g1e4bf5b2f0f_0_11"/>
          <p:cNvPicPr preferRelativeResize="0"/>
          <p:nvPr/>
        </p:nvPicPr>
        <p:blipFill>
          <a:blip r:embed="rId5">
            <a:alphaModFix/>
          </a:blip>
          <a:stretch>
            <a:fillRect/>
          </a:stretch>
        </p:blipFill>
        <p:spPr>
          <a:xfrm>
            <a:off x="687950" y="2734050"/>
            <a:ext cx="3514725" cy="838200"/>
          </a:xfrm>
          <a:prstGeom prst="rect">
            <a:avLst/>
          </a:prstGeom>
          <a:noFill/>
          <a:ln>
            <a:noFill/>
          </a:ln>
        </p:spPr>
      </p:pic>
      <p:pic>
        <p:nvPicPr>
          <p:cNvPr id="374" name="Google Shape;374;g1e4bf5b2f0f_0_11"/>
          <p:cNvPicPr preferRelativeResize="0"/>
          <p:nvPr/>
        </p:nvPicPr>
        <p:blipFill>
          <a:blip r:embed="rId6">
            <a:alphaModFix/>
          </a:blip>
          <a:stretch>
            <a:fillRect/>
          </a:stretch>
        </p:blipFill>
        <p:spPr>
          <a:xfrm>
            <a:off x="5054400" y="2419300"/>
            <a:ext cx="3728675" cy="740448"/>
          </a:xfrm>
          <a:prstGeom prst="rect">
            <a:avLst/>
          </a:prstGeom>
          <a:noFill/>
          <a:ln>
            <a:noFill/>
          </a:ln>
        </p:spPr>
      </p:pic>
      <p:pic>
        <p:nvPicPr>
          <p:cNvPr id="375" name="Google Shape;375;g1e4bf5b2f0f_0_11"/>
          <p:cNvPicPr preferRelativeResize="0"/>
          <p:nvPr/>
        </p:nvPicPr>
        <p:blipFill>
          <a:blip r:embed="rId7">
            <a:alphaModFix/>
          </a:blip>
          <a:stretch>
            <a:fillRect/>
          </a:stretch>
        </p:blipFill>
        <p:spPr>
          <a:xfrm>
            <a:off x="3304800" y="3940475"/>
            <a:ext cx="2266950" cy="552450"/>
          </a:xfrm>
          <a:prstGeom prst="rect">
            <a:avLst/>
          </a:prstGeom>
          <a:noFill/>
          <a:ln>
            <a:noFill/>
          </a:ln>
        </p:spPr>
      </p:pic>
      <p:pic>
        <p:nvPicPr>
          <p:cNvPr id="376" name="Google Shape;376;g1e4bf5b2f0f_0_11"/>
          <p:cNvPicPr preferRelativeResize="0"/>
          <p:nvPr/>
        </p:nvPicPr>
        <p:blipFill>
          <a:blip r:embed="rId8">
            <a:alphaModFix/>
          </a:blip>
          <a:stretch>
            <a:fillRect/>
          </a:stretch>
        </p:blipFill>
        <p:spPr>
          <a:xfrm>
            <a:off x="5206800" y="1070500"/>
            <a:ext cx="3752850" cy="117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g1dd4f1b5906_0_6"/>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83" name="Google Shape;383;g1dd4f1b5906_0_6"/>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a:solidFill>
                  <a:schemeClr val="dk1"/>
                </a:solidFill>
                <a:latin typeface="Open Sans"/>
                <a:ea typeface="Open Sans"/>
                <a:cs typeface="Open Sans"/>
                <a:sym typeface="Open Sans"/>
              </a:rPr>
              <a:t>How do you get started?</a:t>
            </a:r>
            <a:endParaRPr sz="1000" b="0" i="0" u="none" strike="noStrike" cap="none">
              <a:solidFill>
                <a:srgbClr val="000000"/>
              </a:solidFill>
              <a:latin typeface="Arial"/>
              <a:ea typeface="Arial"/>
              <a:cs typeface="Arial"/>
              <a:sym typeface="Arial"/>
            </a:endParaRPr>
          </a:p>
        </p:txBody>
      </p:sp>
      <p:pic>
        <p:nvPicPr>
          <p:cNvPr id="384" name="Google Shape;384;g1dd4f1b5906_0_6"/>
          <p:cNvPicPr preferRelativeResize="0"/>
          <p:nvPr/>
        </p:nvPicPr>
        <p:blipFill>
          <a:blip r:embed="rId4">
            <a:alphaModFix/>
          </a:blip>
          <a:stretch>
            <a:fillRect/>
          </a:stretch>
        </p:blipFill>
        <p:spPr>
          <a:xfrm>
            <a:off x="152400" y="970372"/>
            <a:ext cx="8839201" cy="40166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e95381332e_0_8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1" name="Google Shape;391;g1e95381332e_0_8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2" name="Google Shape;392;g1e95381332e_0_85"/>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393" name="Google Shape;393;g1e95381332e_0_85"/>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g1e95381332e_0_8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95" name="Google Shape;395;g1e95381332e_0_85"/>
          <p:cNvSpPr txBox="1"/>
          <p:nvPr/>
        </p:nvSpPr>
        <p:spPr>
          <a:xfrm>
            <a:off x="687950" y="117700"/>
            <a:ext cx="91440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a:solidFill>
                  <a:schemeClr val="dk1"/>
                </a:solidFill>
                <a:latin typeface="Calibri"/>
                <a:ea typeface="Calibri"/>
                <a:cs typeface="Calibri"/>
                <a:sym typeface="Calibri"/>
              </a:rPr>
              <a:t>How do you get started?</a:t>
            </a:r>
            <a:endParaRPr sz="1400" b="0" i="0" u="none" strike="noStrike" cap="none">
              <a:solidFill>
                <a:schemeClr val="dk1"/>
              </a:solidFill>
              <a:latin typeface="Calibri"/>
              <a:ea typeface="Calibri"/>
              <a:cs typeface="Calibri"/>
              <a:sym typeface="Calibri"/>
            </a:endParaRPr>
          </a:p>
        </p:txBody>
      </p:sp>
      <p:pic>
        <p:nvPicPr>
          <p:cNvPr id="396" name="Google Shape;396;g1e95381332e_0_85"/>
          <p:cNvPicPr preferRelativeResize="0"/>
          <p:nvPr/>
        </p:nvPicPr>
        <p:blipFill>
          <a:blip r:embed="rId4">
            <a:alphaModFix/>
          </a:blip>
          <a:stretch>
            <a:fillRect/>
          </a:stretch>
        </p:blipFill>
        <p:spPr>
          <a:xfrm>
            <a:off x="381000" y="918112"/>
            <a:ext cx="4111650" cy="1831550"/>
          </a:xfrm>
          <a:prstGeom prst="rect">
            <a:avLst/>
          </a:prstGeom>
          <a:noFill/>
          <a:ln>
            <a:noFill/>
          </a:ln>
        </p:spPr>
      </p:pic>
      <p:pic>
        <p:nvPicPr>
          <p:cNvPr id="397" name="Google Shape;397;g1e95381332e_0_85"/>
          <p:cNvPicPr preferRelativeResize="0"/>
          <p:nvPr/>
        </p:nvPicPr>
        <p:blipFill>
          <a:blip r:embed="rId5">
            <a:alphaModFix/>
          </a:blip>
          <a:stretch>
            <a:fillRect/>
          </a:stretch>
        </p:blipFill>
        <p:spPr>
          <a:xfrm>
            <a:off x="4173775" y="1013450"/>
            <a:ext cx="3624646" cy="1686301"/>
          </a:xfrm>
          <a:prstGeom prst="rect">
            <a:avLst/>
          </a:prstGeom>
          <a:noFill/>
          <a:ln>
            <a:noFill/>
          </a:ln>
        </p:spPr>
      </p:pic>
      <p:pic>
        <p:nvPicPr>
          <p:cNvPr id="398" name="Google Shape;398;g1e95381332e_0_85"/>
          <p:cNvPicPr preferRelativeResize="0"/>
          <p:nvPr/>
        </p:nvPicPr>
        <p:blipFill rotWithShape="1">
          <a:blip r:embed="rId6">
            <a:alphaModFix/>
          </a:blip>
          <a:srcRect l="19562" t="14821"/>
          <a:stretch/>
        </p:blipFill>
        <p:spPr>
          <a:xfrm>
            <a:off x="262050" y="2699750"/>
            <a:ext cx="3042750" cy="2106026"/>
          </a:xfrm>
          <a:prstGeom prst="rect">
            <a:avLst/>
          </a:prstGeom>
          <a:noFill/>
          <a:ln>
            <a:noFill/>
          </a:ln>
        </p:spPr>
      </p:pic>
      <p:pic>
        <p:nvPicPr>
          <p:cNvPr id="399" name="Google Shape;399;g1e95381332e_0_85"/>
          <p:cNvPicPr preferRelativeResize="0"/>
          <p:nvPr/>
        </p:nvPicPr>
        <p:blipFill>
          <a:blip r:embed="rId7">
            <a:alphaModFix/>
          </a:blip>
          <a:stretch>
            <a:fillRect/>
          </a:stretch>
        </p:blipFill>
        <p:spPr>
          <a:xfrm>
            <a:off x="3304799" y="2795100"/>
            <a:ext cx="4111650" cy="904211"/>
          </a:xfrm>
          <a:prstGeom prst="rect">
            <a:avLst/>
          </a:prstGeom>
          <a:noFill/>
          <a:ln>
            <a:noFill/>
          </a:ln>
        </p:spPr>
      </p:pic>
      <p:pic>
        <p:nvPicPr>
          <p:cNvPr id="400" name="Google Shape;400;g1e95381332e_0_85"/>
          <p:cNvPicPr preferRelativeResize="0"/>
          <p:nvPr/>
        </p:nvPicPr>
        <p:blipFill>
          <a:blip r:embed="rId8">
            <a:alphaModFix/>
          </a:blip>
          <a:stretch>
            <a:fillRect/>
          </a:stretch>
        </p:blipFill>
        <p:spPr>
          <a:xfrm>
            <a:off x="4325550" y="3613483"/>
            <a:ext cx="4392776" cy="1368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1e95381332e_0_6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07" name="Google Shape;407;g1e95381332e_0_62"/>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a:solidFill>
                  <a:schemeClr val="dk1"/>
                </a:solidFill>
                <a:latin typeface="Open Sans"/>
                <a:ea typeface="Open Sans"/>
                <a:cs typeface="Open Sans"/>
                <a:sym typeface="Open Sans"/>
              </a:rPr>
              <a:t>How do you get started?</a:t>
            </a:r>
            <a:endParaRPr sz="1000" b="0" i="0" u="none" strike="noStrike" cap="none">
              <a:solidFill>
                <a:srgbClr val="000000"/>
              </a:solidFill>
              <a:latin typeface="Arial"/>
              <a:ea typeface="Arial"/>
              <a:cs typeface="Arial"/>
              <a:sym typeface="Arial"/>
            </a:endParaRPr>
          </a:p>
        </p:txBody>
      </p:sp>
      <p:sp>
        <p:nvSpPr>
          <p:cNvPr id="408" name="Google Shape;408;g1e95381332e_0_62"/>
          <p:cNvSpPr txBox="1"/>
          <p:nvPr/>
        </p:nvSpPr>
        <p:spPr>
          <a:xfrm>
            <a:off x="35975" y="1276825"/>
            <a:ext cx="8903100" cy="24120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0"/>
              </a:spcBef>
              <a:spcAft>
                <a:spcPts val="0"/>
              </a:spcAft>
              <a:buClr>
                <a:schemeClr val="dk1"/>
              </a:buClr>
              <a:buSzPts val="2600"/>
              <a:buChar char="●"/>
            </a:pPr>
            <a:r>
              <a:rPr lang="en-US" sz="2600" b="1">
                <a:solidFill>
                  <a:schemeClr val="dk1"/>
                </a:solidFill>
                <a:latin typeface="Open Sans"/>
                <a:ea typeface="Open Sans"/>
                <a:cs typeface="Open Sans"/>
                <a:sym typeface="Open Sans"/>
              </a:rPr>
              <a:t>Find a local hook</a:t>
            </a:r>
            <a:endParaRPr sz="2600" b="1">
              <a:solidFill>
                <a:schemeClr val="dk1"/>
              </a:solidFill>
              <a:latin typeface="Open Sans"/>
              <a:ea typeface="Open Sans"/>
              <a:cs typeface="Open Sans"/>
              <a:sym typeface="Open Sans"/>
            </a:endParaRPr>
          </a:p>
          <a:p>
            <a:pPr marL="914400" lvl="1" indent="-342900" algn="l" rtl="0">
              <a:lnSpc>
                <a:spcPct val="115000"/>
              </a:lnSpc>
              <a:spcBef>
                <a:spcPts val="0"/>
              </a:spcBef>
              <a:spcAft>
                <a:spcPts val="0"/>
              </a:spcAft>
              <a:buClr>
                <a:schemeClr val="dk1"/>
              </a:buClr>
              <a:buSzPts val="1800"/>
              <a:buChar char="○"/>
            </a:pPr>
            <a:r>
              <a:rPr lang="en-US" sz="1800">
                <a:solidFill>
                  <a:schemeClr val="dk1"/>
                </a:solidFill>
                <a:latin typeface="Open Sans"/>
                <a:ea typeface="Open Sans"/>
                <a:cs typeface="Open Sans"/>
                <a:sym typeface="Open Sans"/>
              </a:rPr>
              <a:t>Articles in the paper?</a:t>
            </a:r>
            <a:endParaRPr sz="1800">
              <a:solidFill>
                <a:schemeClr val="dk1"/>
              </a:solidFill>
              <a:latin typeface="Open Sans"/>
              <a:ea typeface="Open Sans"/>
              <a:cs typeface="Open Sans"/>
              <a:sym typeface="Open Sans"/>
            </a:endParaRPr>
          </a:p>
          <a:p>
            <a:pPr marL="914400" lvl="1" indent="-342900" algn="l" rtl="0">
              <a:lnSpc>
                <a:spcPct val="115000"/>
              </a:lnSpc>
              <a:spcBef>
                <a:spcPts val="0"/>
              </a:spcBef>
              <a:spcAft>
                <a:spcPts val="0"/>
              </a:spcAft>
              <a:buClr>
                <a:schemeClr val="dk1"/>
              </a:buClr>
              <a:buSzPts val="1800"/>
              <a:buChar char="○"/>
            </a:pPr>
            <a:r>
              <a:rPr lang="en-US" sz="1800">
                <a:solidFill>
                  <a:schemeClr val="dk1"/>
                </a:solidFill>
              </a:rPr>
              <a:t>•</a:t>
            </a:r>
            <a:r>
              <a:rPr lang="en-US" sz="1800">
                <a:solidFill>
                  <a:schemeClr val="dk1"/>
                </a:solidFill>
                <a:latin typeface="Open Sans"/>
                <a:ea typeface="Open Sans"/>
                <a:cs typeface="Open Sans"/>
                <a:sym typeface="Open Sans"/>
              </a:rPr>
              <a:t>Respond to other published media (making connection to other health issues)</a:t>
            </a:r>
            <a:endParaRPr sz="1800">
              <a:solidFill>
                <a:schemeClr val="dk1"/>
              </a:solidFill>
              <a:latin typeface="Open Sans"/>
              <a:ea typeface="Open Sans"/>
              <a:cs typeface="Open Sans"/>
              <a:sym typeface="Open Sans"/>
            </a:endParaRPr>
          </a:p>
          <a:p>
            <a:pPr marL="914400" lvl="1" indent="-342900" algn="l" rtl="0">
              <a:lnSpc>
                <a:spcPct val="115000"/>
              </a:lnSpc>
              <a:spcBef>
                <a:spcPts val="0"/>
              </a:spcBef>
              <a:spcAft>
                <a:spcPts val="0"/>
              </a:spcAft>
              <a:buClr>
                <a:schemeClr val="dk1"/>
              </a:buClr>
              <a:buSzPts val="1800"/>
              <a:buChar char="○"/>
            </a:pPr>
            <a:r>
              <a:rPr lang="en-US" sz="1800">
                <a:solidFill>
                  <a:schemeClr val="dk1"/>
                </a:solidFill>
              </a:rPr>
              <a:t>•</a:t>
            </a:r>
            <a:r>
              <a:rPr lang="en-US" sz="1800">
                <a:solidFill>
                  <a:schemeClr val="dk1"/>
                </a:solidFill>
                <a:latin typeface="Open Sans"/>
                <a:ea typeface="Open Sans"/>
                <a:cs typeface="Open Sans"/>
                <a:sym typeface="Open Sans"/>
              </a:rPr>
              <a:t>Thank you to your Rep</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US" sz="2200">
                <a:solidFill>
                  <a:schemeClr val="dk1"/>
                </a:solidFill>
              </a:rPr>
              <a:t>•</a:t>
            </a:r>
            <a:r>
              <a:rPr lang="en-US" sz="2200" b="1">
                <a:solidFill>
                  <a:schemeClr val="dk1"/>
                </a:solidFill>
                <a:latin typeface="Open Sans"/>
                <a:ea typeface="Open Sans"/>
                <a:cs typeface="Open Sans"/>
                <a:sym typeface="Open Sans"/>
              </a:rPr>
              <a:t>Use </a:t>
            </a:r>
            <a:r>
              <a:rPr lang="en-US" sz="2200" b="1" u="sng">
                <a:solidFill>
                  <a:schemeClr val="hlink"/>
                </a:solidFill>
                <a:latin typeface="Open Sans"/>
                <a:ea typeface="Open Sans"/>
                <a:cs typeface="Open Sans"/>
                <a:sym typeface="Open Sans"/>
                <a:hlinkClick r:id="rId4"/>
              </a:rPr>
              <a:t>sample LTE template</a:t>
            </a:r>
            <a:r>
              <a:rPr lang="en-US" sz="2200" b="1">
                <a:solidFill>
                  <a:schemeClr val="dk1"/>
                </a:solidFill>
                <a:latin typeface="Open Sans"/>
                <a:ea typeface="Open Sans"/>
                <a:cs typeface="Open Sans"/>
                <a:sym typeface="Open Sans"/>
              </a:rPr>
              <a:t> to get you started, make it personal</a:t>
            </a:r>
            <a:endParaRPr sz="2200" b="1">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g1e95381332e_0_73"/>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15" name="Google Shape;415;g1e95381332e_0_73"/>
          <p:cNvSpPr txBox="1"/>
          <p:nvPr/>
        </p:nvSpPr>
        <p:spPr>
          <a:xfrm>
            <a:off x="2398200" y="94250"/>
            <a:ext cx="5228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a:solidFill>
                  <a:schemeClr val="dk1"/>
                </a:solidFill>
                <a:latin typeface="Open Sans"/>
                <a:ea typeface="Open Sans"/>
                <a:cs typeface="Open Sans"/>
                <a:sym typeface="Open Sans"/>
              </a:rPr>
              <a:t>Submitting an LTE</a:t>
            </a:r>
            <a:endParaRPr sz="1000" b="0" i="0" u="none" strike="noStrike" cap="none">
              <a:solidFill>
                <a:srgbClr val="000000"/>
              </a:solidFill>
              <a:latin typeface="Arial"/>
              <a:ea typeface="Arial"/>
              <a:cs typeface="Arial"/>
              <a:sym typeface="Arial"/>
            </a:endParaRPr>
          </a:p>
        </p:txBody>
      </p:sp>
      <p:pic>
        <p:nvPicPr>
          <p:cNvPr id="416" name="Google Shape;416;g1e95381332e_0_73"/>
          <p:cNvPicPr preferRelativeResize="0"/>
          <p:nvPr/>
        </p:nvPicPr>
        <p:blipFill>
          <a:blip r:embed="rId4">
            <a:alphaModFix/>
          </a:blip>
          <a:stretch>
            <a:fillRect/>
          </a:stretch>
        </p:blipFill>
        <p:spPr>
          <a:xfrm>
            <a:off x="1957950" y="746050"/>
            <a:ext cx="5228099" cy="3855890"/>
          </a:xfrm>
          <a:prstGeom prst="rect">
            <a:avLst/>
          </a:prstGeom>
          <a:noFill/>
          <a:ln>
            <a:noFill/>
          </a:ln>
        </p:spPr>
      </p:pic>
      <p:sp>
        <p:nvSpPr>
          <p:cNvPr id="417" name="Google Shape;417;g1e95381332e_0_73"/>
          <p:cNvSpPr txBox="1"/>
          <p:nvPr/>
        </p:nvSpPr>
        <p:spPr>
          <a:xfrm>
            <a:off x="488700" y="4692100"/>
            <a:ext cx="85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5"/>
              </a:rPr>
              <a:t>https://results.org/volunteers/action-center/action-alerts?vvsrc=%2fcampaigns%2f87023%2frespond</a:t>
            </a:r>
            <a:r>
              <a:rPr lang="en-US"/>
              <a:t>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da11d584da_0_203"/>
          <p:cNvSpPr txBox="1">
            <a:spLocks noGrp="1"/>
          </p:cNvSpPr>
          <p:nvPr>
            <p:ph type="title"/>
          </p:nvPr>
        </p:nvSpPr>
        <p:spPr>
          <a:xfrm>
            <a:off x="0" y="2183525"/>
            <a:ext cx="9144000" cy="2741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endParaRPr sz="26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Open Sans"/>
              <a:buChar char="●"/>
            </a:pPr>
            <a:r>
              <a:rPr lang="en-US" sz="2000">
                <a:latin typeface="Open Sans"/>
                <a:ea typeface="Open Sans"/>
                <a:cs typeface="Open Sans"/>
                <a:sym typeface="Open Sans"/>
              </a:rPr>
              <a:t>No November webinar (thank you and enjoy your holiday break!)</a:t>
            </a:r>
            <a:br>
              <a:rPr lang="en-US" sz="2000">
                <a:latin typeface="Open Sans"/>
                <a:ea typeface="Open Sans"/>
                <a:cs typeface="Open Sans"/>
                <a:sym typeface="Open Sans"/>
              </a:rPr>
            </a:br>
            <a:endParaRPr sz="2000">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Next webinar:</a:t>
            </a:r>
            <a:r>
              <a:rPr lang="en-US" sz="2000" b="1">
                <a:latin typeface="Open Sans"/>
                <a:ea typeface="Open Sans"/>
                <a:cs typeface="Open Sans"/>
                <a:sym typeface="Open Sans"/>
              </a:rPr>
              <a:t> Tuesday, December 12 at 8:30 PM ET</a:t>
            </a:r>
            <a:br>
              <a:rPr lang="en-US" sz="2000" b="1">
                <a:latin typeface="Open Sans"/>
                <a:ea typeface="Open Sans"/>
                <a:cs typeface="Open Sans"/>
                <a:sym typeface="Open Sans"/>
              </a:rPr>
            </a:br>
            <a:r>
              <a:rPr lang="en-US" sz="2000" b="1" i="1">
                <a:latin typeface="Open Sans"/>
                <a:ea typeface="Open Sans"/>
                <a:cs typeface="Open Sans"/>
                <a:sym typeface="Open Sans"/>
              </a:rPr>
              <a:t>Guest Speaker, Colin Puzo Smith, RESULTS Global Policy</a:t>
            </a:r>
            <a:br>
              <a:rPr lang="en-US" sz="2000" b="1" i="1">
                <a:latin typeface="Open Sans"/>
                <a:ea typeface="Open Sans"/>
                <a:cs typeface="Open Sans"/>
                <a:sym typeface="Open Sans"/>
              </a:rPr>
            </a:br>
            <a:endParaRPr sz="2000" b="1" i="1">
              <a:latin typeface="Open Sans"/>
              <a:ea typeface="Open Sans"/>
              <a:cs typeface="Open Sans"/>
              <a:sym typeface="Open Sans"/>
            </a:endParaRPr>
          </a:p>
          <a:p>
            <a:pPr marL="457200" lvl="0" indent="-355600" algn="l" rtl="0">
              <a:lnSpc>
                <a:spcPct val="115000"/>
              </a:lnSpc>
              <a:spcBef>
                <a:spcPts val="0"/>
              </a:spcBef>
              <a:spcAft>
                <a:spcPts val="0"/>
              </a:spcAft>
              <a:buSzPts val="2000"/>
              <a:buFont typeface="Arial"/>
              <a:buChar char="●"/>
            </a:pPr>
            <a:r>
              <a:rPr lang="en-US" sz="2000">
                <a:latin typeface="Open Sans"/>
                <a:ea typeface="Open Sans"/>
                <a:cs typeface="Open Sans"/>
                <a:sym typeface="Open Sans"/>
              </a:rPr>
              <a:t>November Grantee</a:t>
            </a:r>
            <a:endParaRPr sz="2000">
              <a:latin typeface="Open Sans"/>
              <a:ea typeface="Open Sans"/>
              <a:cs typeface="Open Sans"/>
              <a:sym typeface="Open Sans"/>
            </a:endParaRPr>
          </a:p>
          <a:p>
            <a:pPr marL="0" lvl="2" indent="0" algn="l" rtl="0">
              <a:lnSpc>
                <a:spcPct val="115000"/>
              </a:lnSpc>
              <a:spcBef>
                <a:spcPts val="0"/>
              </a:spcBef>
              <a:spcAft>
                <a:spcPts val="0"/>
              </a:spcAft>
              <a:buSzPts val="2000"/>
              <a:buFont typeface="Arial"/>
              <a:buNone/>
            </a:pPr>
            <a:r>
              <a:rPr lang="en-US">
                <a:latin typeface="Open Sans"/>
                <a:ea typeface="Open Sans"/>
                <a:cs typeface="Open Sans"/>
                <a:sym typeface="Open Sans"/>
              </a:rPr>
              <a:t> If you would like to learn more about RISE grantees, there are chapters across the US, as well as a virtual national chapter meeting with a speaker from the grantee each month on the </a:t>
            </a:r>
            <a:r>
              <a:rPr lang="en-US" b="1">
                <a:latin typeface="Open Sans"/>
                <a:ea typeface="Open Sans"/>
                <a:cs typeface="Open Sans"/>
                <a:sym typeface="Open Sans"/>
              </a:rPr>
              <a:t>first Thursday of the month at 8 PM ET:</a:t>
            </a:r>
            <a:r>
              <a:rPr lang="en-US">
                <a:latin typeface="Open Sans"/>
                <a:ea typeface="Open Sans"/>
                <a:cs typeface="Open Sans"/>
                <a:sym typeface="Open Sans"/>
              </a:rPr>
              <a:t> </a:t>
            </a:r>
            <a:br>
              <a:rPr lang="en-US">
                <a:latin typeface="Open Sans"/>
                <a:ea typeface="Open Sans"/>
                <a:cs typeface="Open Sans"/>
                <a:sym typeface="Open Sans"/>
              </a:rPr>
            </a:br>
            <a:br>
              <a:rPr lang="en-US">
                <a:latin typeface="Open Sans"/>
                <a:ea typeface="Open Sans"/>
                <a:cs typeface="Open Sans"/>
                <a:sym typeface="Open Sans"/>
              </a:rPr>
            </a:br>
            <a:r>
              <a:rPr lang="en-US"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https://togetherwomenrise.org/upcoming-events/</a:t>
            </a:r>
            <a:endParaRPr>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a:p>
            <a:pPr marL="0" lvl="0" indent="0" algn="ctr" rtl="0">
              <a:lnSpc>
                <a:spcPct val="100000"/>
              </a:lnSpc>
              <a:spcBef>
                <a:spcPts val="0"/>
              </a:spcBef>
              <a:spcAft>
                <a:spcPts val="0"/>
              </a:spcAft>
              <a:buClr>
                <a:schemeClr val="dk1"/>
              </a:buClr>
              <a:buSzPts val="3200"/>
              <a:buFont typeface="Open Sans"/>
              <a:buNone/>
            </a:pPr>
            <a:endParaRPr sz="3200" b="1">
              <a:latin typeface="Open Sans"/>
              <a:ea typeface="Open Sans"/>
              <a:cs typeface="Open Sans"/>
              <a:sym typeface="Open Sans"/>
            </a:endParaRPr>
          </a:p>
        </p:txBody>
      </p:sp>
      <p:sp>
        <p:nvSpPr>
          <p:cNvPr id="423" name="Google Shape;423;g1da11d584da_0_203"/>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i="0" u="none" strike="noStrike" cap="none">
                <a:solidFill>
                  <a:schemeClr val="dk1"/>
                </a:solidFill>
                <a:latin typeface="Open Sans"/>
                <a:ea typeface="Open Sans"/>
                <a:cs typeface="Open Sans"/>
                <a:sym typeface="Open Sans"/>
              </a:rPr>
              <a:t>Closing</a:t>
            </a:r>
            <a:endParaRPr sz="1400" b="0" i="0" u="none" strike="noStrike" cap="none">
              <a:solidFill>
                <a:srgbClr val="000000"/>
              </a:solidFill>
              <a:latin typeface="Calibri"/>
              <a:ea typeface="Calibri"/>
              <a:cs typeface="Calibri"/>
              <a:sym typeface="Calibri"/>
            </a:endParaRPr>
          </a:p>
        </p:txBody>
      </p:sp>
      <p:pic>
        <p:nvPicPr>
          <p:cNvPr id="424" name="Google Shape;424;g1da11d584da_0_203"/>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sp>
        <p:nvSpPr>
          <p:cNvPr id="430" name="Google Shape;430;g14fc29c2861_0_0"/>
          <p:cNvSpPr txBox="1"/>
          <p:nvPr/>
        </p:nvSpPr>
        <p:spPr>
          <a:xfrm>
            <a:off x="1067100" y="1830250"/>
            <a:ext cx="7009800" cy="141574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chemeClr val="dk1"/>
                </a:solidFill>
                <a:latin typeface="Open Sans"/>
                <a:ea typeface="Open Sans"/>
                <a:cs typeface="Open Sans"/>
                <a:sym typeface="Open Sans"/>
              </a:rPr>
              <a:t>Thank you for joining us tonight!</a:t>
            </a:r>
            <a:endParaRPr sz="4000" b="1" i="0" u="none" strike="noStrike" cap="none">
              <a:solidFill>
                <a:schemeClr val="dk1"/>
              </a:solidFill>
              <a:latin typeface="Open Sans"/>
              <a:ea typeface="Open Sans"/>
              <a:cs typeface="Open Sans"/>
              <a:sym typeface="Open Sans"/>
            </a:endParaRPr>
          </a:p>
        </p:txBody>
      </p:sp>
      <p:pic>
        <p:nvPicPr>
          <p:cNvPr id="431" name="Google Shape;431;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4fc495f4cb_0_97"/>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lang="en-US" b="1">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Together Women Rise envisions a world where every person</a:t>
            </a:r>
            <a:br>
              <a:rPr lang="en-US" b="1">
                <a:latin typeface="Open Sans"/>
                <a:ea typeface="Open Sans"/>
                <a:cs typeface="Open Sans"/>
                <a:sym typeface="Open Sans"/>
              </a:rPr>
            </a:br>
            <a:r>
              <a:rPr lang="en-US" b="1">
                <a:latin typeface="Open Sans"/>
                <a:ea typeface="Open Sans"/>
                <a:cs typeface="Open Sans"/>
                <a:sym typeface="Open Sans"/>
              </a:rPr>
              <a:t>has the same opportunities to thrive</a:t>
            </a:r>
            <a:br>
              <a:rPr lang="en-US" b="1">
                <a:latin typeface="Open Sans"/>
                <a:ea typeface="Open Sans"/>
                <a:cs typeface="Open Sans"/>
                <a:sym typeface="Open Sans"/>
              </a:rPr>
            </a:br>
            <a:r>
              <a:rPr lang="en-US" b="1">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Open Sans"/>
                <a:ea typeface="Open Sans"/>
                <a:cs typeface="Open Sans"/>
                <a:sym typeface="Open Sans"/>
              </a:rPr>
              <a:t>Check out the </a:t>
            </a:r>
            <a:r>
              <a:rPr lang="en-US" sz="1350" b="0" i="0" u="sng" strike="noStrike" cap="none">
                <a:solidFill>
                  <a:schemeClr val="hlink"/>
                </a:solidFill>
                <a:latin typeface="Open Sans"/>
                <a:ea typeface="Open Sans"/>
                <a:cs typeface="Open Sans"/>
                <a:sym typeface="Open Sans"/>
                <a:hlinkClick r:id="rId3"/>
              </a:rPr>
              <a:t>2023 Fall Anti-Oppression Workshop Schedule</a:t>
            </a:r>
            <a:r>
              <a:rPr lang="en-US" sz="1350" b="0" i="0" u="none" strike="noStrike" cap="none">
                <a:solidFill>
                  <a:schemeClr val="dk1"/>
                </a:solidFill>
                <a:latin typeface="Open Sans"/>
                <a:ea typeface="Open Sans"/>
                <a:cs typeface="Open Sans"/>
                <a:sym typeface="Open Sans"/>
              </a:rPr>
              <a:t> for training opportunities.</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95381332e_0_33"/>
          <p:cNvSpPr txBox="1">
            <a:spLocks noGrp="1"/>
          </p:cNvSpPr>
          <p:nvPr>
            <p:ph type="title"/>
          </p:nvPr>
        </p:nvSpPr>
        <p:spPr>
          <a:xfrm>
            <a:off x="257950" y="2230200"/>
            <a:ext cx="8861100" cy="683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latin typeface="Open Sans"/>
                <a:ea typeface="Open Sans"/>
                <a:cs typeface="Open Sans"/>
                <a:sym typeface="Open Sans"/>
              </a:rPr>
              <a:t>How have the events in the world affected you?</a:t>
            </a:r>
            <a:endParaRPr>
              <a:latin typeface="Open Sans"/>
              <a:ea typeface="Open Sans"/>
              <a:cs typeface="Open Sans"/>
              <a:sym typeface="Open Sans"/>
            </a:endParaRPr>
          </a:p>
        </p:txBody>
      </p:sp>
      <p:pic>
        <p:nvPicPr>
          <p:cNvPr id="203" name="Google Shape;203;g1e95381332e_0_33"/>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e4bf5b2f0f_0_1"/>
          <p:cNvSpPr txBox="1">
            <a:spLocks noGrp="1"/>
          </p:cNvSpPr>
          <p:nvPr>
            <p:ph type="title"/>
          </p:nvPr>
        </p:nvSpPr>
        <p:spPr>
          <a:xfrm>
            <a:off x="4615002" y="2230200"/>
            <a:ext cx="4503900" cy="683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a:latin typeface="Open Sans"/>
                <a:ea typeface="Open Sans"/>
                <a:cs typeface="Open Sans"/>
                <a:sym typeface="Open Sans"/>
              </a:rPr>
              <a:t>The READ Act:</a:t>
            </a:r>
            <a:endParaRPr>
              <a:latin typeface="Open Sans"/>
              <a:ea typeface="Open Sans"/>
              <a:cs typeface="Open Sans"/>
              <a:sym typeface="Open Sans"/>
            </a:endParaRPr>
          </a:p>
          <a:p>
            <a:pPr marL="0" lvl="0" indent="0" algn="ctr" rtl="0">
              <a:lnSpc>
                <a:spcPct val="100000"/>
              </a:lnSpc>
              <a:spcBef>
                <a:spcPts val="0"/>
              </a:spcBef>
              <a:spcAft>
                <a:spcPts val="0"/>
              </a:spcAft>
              <a:buClr>
                <a:schemeClr val="dk1"/>
              </a:buClr>
              <a:buSzPct val="100000"/>
              <a:buFont typeface="Calibri"/>
              <a:buNone/>
            </a:pPr>
            <a:r>
              <a:rPr lang="en-US">
                <a:latin typeface="Open Sans"/>
                <a:ea typeface="Open Sans"/>
                <a:cs typeface="Open Sans"/>
                <a:sym typeface="Open Sans"/>
              </a:rPr>
              <a:t>Time is of the Essence!</a:t>
            </a:r>
            <a:endParaRPr>
              <a:latin typeface="Open Sans"/>
              <a:ea typeface="Open Sans"/>
              <a:cs typeface="Open Sans"/>
              <a:sym typeface="Open Sans"/>
            </a:endParaRPr>
          </a:p>
        </p:txBody>
      </p:sp>
      <p:pic>
        <p:nvPicPr>
          <p:cNvPr id="210" name="Google Shape;210;g1e4bf5b2f0f_0_1"/>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211" name="Google Shape;211;g1e4bf5b2f0f_0_1"/>
          <p:cNvPicPr preferRelativeResize="0"/>
          <p:nvPr/>
        </p:nvPicPr>
        <p:blipFill rotWithShape="1">
          <a:blip r:embed="rId4">
            <a:alphaModFix/>
          </a:blip>
          <a:srcRect/>
          <a:stretch/>
        </p:blipFill>
        <p:spPr>
          <a:xfrm>
            <a:off x="109400" y="1288503"/>
            <a:ext cx="4355405" cy="2907148"/>
          </a:xfrm>
          <a:prstGeom prst="rect">
            <a:avLst/>
          </a:prstGeom>
          <a:noFill/>
          <a:ln>
            <a:noFill/>
          </a:ln>
        </p:spPr>
      </p:pic>
      <p:sp>
        <p:nvSpPr>
          <p:cNvPr id="212" name="Google Shape;212;g1e4bf5b2f0f_0_1"/>
          <p:cNvSpPr txBox="1"/>
          <p:nvPr/>
        </p:nvSpPr>
        <p:spPr>
          <a:xfrm>
            <a:off x="0" y="4810575"/>
            <a:ext cx="3789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1000"/>
              <a:buFont typeface="Arial"/>
              <a:buNone/>
            </a:pPr>
            <a:r>
              <a:rPr lang="en-US" sz="1000" b="0" i="1" u="none" strike="noStrike" cap="none">
                <a:solidFill>
                  <a:schemeClr val="dk1"/>
                </a:solidFill>
                <a:latin typeface="Open Sans"/>
                <a:ea typeface="Open Sans"/>
                <a:cs typeface="Open Sans"/>
                <a:sym typeface="Open Sans"/>
              </a:rPr>
              <a:t>Photo courtesy of Emmanuel Ikwuegbu, Unsplash.com</a:t>
            </a:r>
            <a:endParaRPr sz="1000" b="0" i="1"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19" name="Google Shape;219;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20" name="Google Shape;220;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21" name="Google Shape;221;g1e1626a58cf_0_2"/>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Children of Vietnam</a:t>
            </a:r>
            <a:endParaRPr b="1">
              <a:latin typeface="Open Sans"/>
              <a:ea typeface="Open Sans"/>
              <a:cs typeface="Open Sans"/>
              <a:sym typeface="Open Sans"/>
            </a:endParaRPr>
          </a:p>
        </p:txBody>
      </p:sp>
      <p:pic>
        <p:nvPicPr>
          <p:cNvPr id="222" name="Google Shape;222;g1e1626a58cf_0_2"/>
          <p:cNvPicPr preferRelativeResize="0"/>
          <p:nvPr/>
        </p:nvPicPr>
        <p:blipFill>
          <a:blip r:embed="rId5">
            <a:alphaModFix/>
          </a:blip>
          <a:stretch>
            <a:fillRect/>
          </a:stretch>
        </p:blipFill>
        <p:spPr>
          <a:xfrm>
            <a:off x="2168325" y="1376900"/>
            <a:ext cx="5087017" cy="3393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6dc0be339d_1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29" name="Google Shape;229;g26dc0be339d_1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230" name="Google Shape;230;g26dc0be339d_1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31" name="Google Shape;231;g26dc0be339d_1_2"/>
          <p:cNvSpPr txBox="1"/>
          <p:nvPr/>
        </p:nvSpPr>
        <p:spPr>
          <a:xfrm>
            <a:off x="-44475" y="1376888"/>
            <a:ext cx="9075300" cy="319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Arial"/>
                <a:ea typeface="Arial"/>
                <a:cs typeface="Arial"/>
                <a:sym typeface="Arial"/>
              </a:rPr>
              <a:t>Grant Amount: </a:t>
            </a:r>
            <a:r>
              <a:rPr lang="en-US" sz="1550" b="0" i="0" u="none" strike="noStrike" cap="none">
                <a:solidFill>
                  <a:schemeClr val="dk1"/>
                </a:solidFill>
                <a:highlight>
                  <a:srgbClr val="FFFFFF"/>
                </a:highlight>
                <a:latin typeface="Arial"/>
                <a:ea typeface="Arial"/>
                <a:cs typeface="Arial"/>
                <a:sym typeface="Arial"/>
              </a:rPr>
              <a:t>$</a:t>
            </a:r>
            <a:r>
              <a:rPr lang="en-US" sz="1550">
                <a:solidFill>
                  <a:schemeClr val="dk1"/>
                </a:solidFill>
                <a:highlight>
                  <a:srgbClr val="FFFFFF"/>
                </a:highlight>
              </a:rPr>
              <a:t>50</a:t>
            </a:r>
            <a:r>
              <a:rPr lang="en-US" sz="1550" b="0" i="0" u="none" strike="noStrike" cap="none">
                <a:solidFill>
                  <a:schemeClr val="dk1"/>
                </a:solidFill>
                <a:highlight>
                  <a:srgbClr val="FFFFFF"/>
                </a:highlight>
                <a:latin typeface="Arial"/>
                <a:ea typeface="Arial"/>
                <a:cs typeface="Arial"/>
                <a:sym typeface="Arial"/>
              </a:rPr>
              <a:t>,000</a:t>
            </a:r>
            <a:br>
              <a:rPr lang="en-US" sz="1550" b="0" i="0" u="none" strike="noStrike" cap="none">
                <a:solidFill>
                  <a:schemeClr val="dk1"/>
                </a:solidFill>
                <a:highlight>
                  <a:srgbClr val="FFFFFF"/>
                </a:highlight>
                <a:latin typeface="Arial"/>
                <a:ea typeface="Arial"/>
                <a:cs typeface="Arial"/>
                <a:sym typeface="Arial"/>
              </a:rPr>
            </a:br>
            <a:br>
              <a:rPr lang="en-US" sz="1550" b="0" i="0" u="none" strike="noStrike" cap="none">
                <a:solidFill>
                  <a:schemeClr val="dk1"/>
                </a:solidFill>
                <a:highlight>
                  <a:srgbClr val="FFFFFF"/>
                </a:highlight>
                <a:latin typeface="Arial"/>
                <a:ea typeface="Arial"/>
                <a:cs typeface="Arial"/>
                <a:sym typeface="Arial"/>
              </a:rPr>
            </a:br>
            <a:r>
              <a:rPr lang="en-US" sz="1550" b="1" i="0" u="none" strike="noStrike" cap="none">
                <a:solidFill>
                  <a:schemeClr val="dk1"/>
                </a:solidFill>
                <a:highlight>
                  <a:srgbClr val="FFFFFF"/>
                </a:highlight>
                <a:latin typeface="Arial"/>
                <a:ea typeface="Arial"/>
                <a:cs typeface="Arial"/>
                <a:sym typeface="Arial"/>
              </a:rPr>
              <a:t>Mission of </a:t>
            </a:r>
            <a:r>
              <a:rPr lang="en-US" sz="1550" b="1">
                <a:solidFill>
                  <a:schemeClr val="dk1"/>
                </a:solidFill>
                <a:highlight>
                  <a:srgbClr val="FFFFFF"/>
                </a:highlight>
              </a:rPr>
              <a:t>Children of Vietnam</a:t>
            </a:r>
            <a:br>
              <a:rPr lang="en-US" sz="1550" b="1" i="0" u="none" strike="noStrike" cap="none">
                <a:solidFill>
                  <a:schemeClr val="dk1"/>
                </a:solidFill>
                <a:highlight>
                  <a:srgbClr val="FFFFFF"/>
                </a:highlight>
                <a:latin typeface="Arial"/>
                <a:ea typeface="Arial"/>
                <a:cs typeface="Arial"/>
                <a:sym typeface="Arial"/>
              </a:rPr>
            </a:br>
            <a:r>
              <a:rPr lang="en-US" sz="1550">
                <a:solidFill>
                  <a:schemeClr val="dk1"/>
                </a:solidFill>
                <a:highlight>
                  <a:srgbClr val="FFFFFF"/>
                </a:highlight>
              </a:rPr>
              <a:t>Changing the lives of impoverished, homeless and handicapped children in Vietnam by addressing the root causes of poverty for vulnerable populations including impoverished single mothers with dependent children.</a:t>
            </a:r>
            <a:br>
              <a:rPr lang="en-US" sz="1550" b="1" i="0" u="none" strike="noStrike" cap="none">
                <a:solidFill>
                  <a:schemeClr val="dk1"/>
                </a:solidFill>
                <a:highlight>
                  <a:srgbClr val="FFFFFF"/>
                </a:highlight>
                <a:latin typeface="Arial"/>
                <a:ea typeface="Arial"/>
                <a:cs typeface="Arial"/>
                <a:sym typeface="Arial"/>
              </a:rPr>
            </a:br>
            <a:endParaRPr sz="155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b="1" i="0" u="none" strike="noStrike" cap="none">
                <a:solidFill>
                  <a:schemeClr val="dk1"/>
                </a:solidFill>
                <a:latin typeface="Arial"/>
                <a:ea typeface="Arial"/>
                <a:cs typeface="Arial"/>
                <a:sym typeface="Arial"/>
              </a:rPr>
              <a:t>Project Summary</a:t>
            </a:r>
            <a:endParaRPr sz="155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50"/>
              <a:buFont typeface="Arial"/>
              <a:buNone/>
            </a:pPr>
            <a:r>
              <a:rPr lang="en-US" sz="1550">
                <a:solidFill>
                  <a:schemeClr val="dk1"/>
                </a:solidFill>
                <a:highlight>
                  <a:srgbClr val="FFFFFF"/>
                </a:highlight>
              </a:rPr>
              <a:t>EFWC is a special initiative to promote income sustainability for struggling single mothers. Together Women Rise will supports 200 women and 12,000 girls through EFWC that will work to develop personal empowerment plans to lift families out of poverty through training, microloans, healthcare and improved housing.</a:t>
            </a:r>
            <a:endParaRPr sz="1550" b="0" i="0" u="none" strike="noStrike" cap="none">
              <a:solidFill>
                <a:srgbClr val="000000"/>
              </a:solidFill>
              <a:latin typeface="Arial"/>
              <a:ea typeface="Arial"/>
              <a:cs typeface="Arial"/>
              <a:sym typeface="Arial"/>
            </a:endParaRPr>
          </a:p>
        </p:txBody>
      </p:sp>
      <p:sp>
        <p:nvSpPr>
          <p:cNvPr id="232" name="Google Shape;232;g26dc0be339d_1_2"/>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Children of Vietnam</a:t>
            </a:r>
            <a:endParaRPr b="1">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6dc0be339d_1_15"/>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39" name="Google Shape;239;g26dc0be339d_1_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240" name="Google Shape;240;g26dc0be339d_1_15"/>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41" name="Google Shape;241;g26dc0be339d_1_15"/>
          <p:cNvSpPr txBox="1"/>
          <p:nvPr/>
        </p:nvSpPr>
        <p:spPr>
          <a:xfrm>
            <a:off x="34350" y="1692325"/>
            <a:ext cx="9075300" cy="3178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350"/>
              <a:buFont typeface="Arial"/>
              <a:buNone/>
            </a:pPr>
            <a:br>
              <a:rPr lang="en-US" sz="1350" b="0" i="0" u="none" strike="noStrike" cap="none">
                <a:solidFill>
                  <a:schemeClr val="dk1"/>
                </a:solidFill>
                <a:highlight>
                  <a:srgbClr val="FFFFFF"/>
                </a:highlight>
                <a:latin typeface="Arial"/>
                <a:ea typeface="Arial"/>
                <a:cs typeface="Arial"/>
                <a:sym typeface="Arial"/>
              </a:rPr>
            </a:br>
            <a:r>
              <a:rPr lang="en-US" sz="2000" b="1" i="0" u="none" strike="noStrike" cap="none">
                <a:solidFill>
                  <a:schemeClr val="dk1"/>
                </a:solidFill>
                <a:latin typeface="Arial"/>
                <a:ea typeface="Arial"/>
                <a:cs typeface="Arial"/>
                <a:sym typeface="Arial"/>
              </a:rPr>
              <a:t>Why We Love This Project</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50"/>
              <a:buFont typeface="Arial"/>
              <a:buNone/>
            </a:pPr>
            <a:r>
              <a:rPr lang="en-US" sz="1950">
                <a:solidFill>
                  <a:schemeClr val="dk1"/>
                </a:solidFill>
                <a:highlight>
                  <a:srgbClr val="FFFFFF"/>
                </a:highlight>
              </a:rPr>
              <a:t>This is a powerful program with an individual approach as these women face a myriad of barriers that trap them in poverty. It requires a multi-faceted effort to confront the causes of poverty as a single solution often fails. EFWC will work collaboratively with each woman to develop an empowerment plan by assessing needs, identifying strengths and defining personal goals. Ultimate GOAL: for each mother to be in charge of her future and to earn a stable income that sustains the family. This organization was last funded in 2009 for $26,947.25, in 2012 for $30,049, and in 2013 for $30,049 for a total of $87,045.</a:t>
            </a:r>
            <a:endParaRPr sz="2200" b="0" i="0" u="none" strike="noStrike" cap="none">
              <a:solidFill>
                <a:srgbClr val="000000"/>
              </a:solidFill>
              <a:latin typeface="Arial"/>
              <a:ea typeface="Arial"/>
              <a:cs typeface="Arial"/>
              <a:sym typeface="Arial"/>
            </a:endParaRPr>
          </a:p>
        </p:txBody>
      </p:sp>
      <p:sp>
        <p:nvSpPr>
          <p:cNvPr id="242" name="Google Shape;242;g26dc0be339d_1_15"/>
          <p:cNvSpPr txBox="1">
            <a:spLocks noGrp="1"/>
          </p:cNvSpPr>
          <p:nvPr>
            <p:ph type="subTitle" idx="1"/>
          </p:nvPr>
        </p:nvSpPr>
        <p:spPr>
          <a:xfrm>
            <a:off x="34350" y="762600"/>
            <a:ext cx="9075300" cy="68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Clr>
                <a:srgbClr val="000000"/>
              </a:buClr>
              <a:buSzPts val="3200"/>
              <a:buFont typeface="Arial"/>
              <a:buNone/>
            </a:pPr>
            <a:r>
              <a:rPr lang="en-US" b="1" u="sng">
                <a:solidFill>
                  <a:schemeClr val="hlink"/>
                </a:solidFill>
                <a:latin typeface="Open Sans"/>
                <a:ea typeface="Open Sans"/>
                <a:cs typeface="Open Sans"/>
                <a:sym typeface="Open Sans"/>
                <a:hlinkClick r:id="rId4"/>
              </a:rPr>
              <a:t>Children of Vietnam</a:t>
            </a:r>
            <a:endParaRPr b="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3197</Words>
  <Application>Microsoft Office PowerPoint</Application>
  <PresentationFormat>On-screen Show (16:9)</PresentationFormat>
  <Paragraphs>282</Paragraphs>
  <Slides>29</Slides>
  <Notes>29</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Courier New</vt:lpstr>
      <vt:lpstr>Noto Sans</vt:lpstr>
      <vt:lpstr>Open Sans</vt:lpstr>
      <vt:lpstr>Times New Roman</vt:lpstr>
      <vt:lpstr>Noto Sans Symbols</vt:lpstr>
      <vt:lpstr>Calibri</vt:lpstr>
      <vt:lpstr>Arial</vt:lpstr>
      <vt:lpstr>Office Theme</vt:lpstr>
      <vt:lpstr>1_Office Theme</vt:lpstr>
      <vt:lpstr>RISE Advocacy Chapter  October Webinar</vt:lpstr>
      <vt:lpstr>Welcome </vt:lpstr>
      <vt:lpstr>Mission &amp; Vision</vt:lpstr>
      <vt:lpstr>Our Values &amp; Resources</vt:lpstr>
      <vt:lpstr>How have the events in the world affected you?</vt:lpstr>
      <vt:lpstr>The READ Act: Time is of the Essence!</vt:lpstr>
      <vt:lpstr>PowerPoint Presentation</vt:lpstr>
      <vt:lpstr>PowerPoint Presentation</vt:lpstr>
      <vt:lpstr>PowerPoint Presentation</vt:lpstr>
      <vt:lpstr>PowerPoint Presentation</vt:lpstr>
      <vt:lpstr>PowerPoint Presentation</vt:lpstr>
      <vt:lpstr>PowerPoint Presentation</vt:lpstr>
      <vt:lpstr>Global policy</vt:lpstr>
      <vt:lpstr>PowerPoint Presentation</vt:lpstr>
      <vt:lpstr>PowerPoint Presentation</vt:lpstr>
      <vt:lpstr>PowerPoint Presentation</vt:lpstr>
      <vt:lpstr>PowerPoint Presentation</vt:lpstr>
      <vt:lpstr>Asks on TB Right Now</vt:lpstr>
      <vt:lpstr>Asks on READ Act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 November webinar (thank you and enjoy your holiday break!)  Next webinar: Tuesday, December 12 at 8:30 PM ET Guest Speaker, Colin Puzo Smith, RESULTS Global Policy  November Grantee  If you would like to learn more about RISE grantees, there are chapters across the US, as well as a virtual national chapter meeting with a speaker from the grantee each month on the first Thursday of the month at 8 PM ET:   https://togetherwomenrise.org/upcoming-events/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Advocacy Chapter  September Webinar</dc:title>
  <dc:creator>Ken Patterson</dc:creator>
  <cp:lastModifiedBy>Karyne Bury</cp:lastModifiedBy>
  <cp:revision>2</cp:revision>
  <dcterms:created xsi:type="dcterms:W3CDTF">2021-04-20T20:20:28Z</dcterms:created>
  <dcterms:modified xsi:type="dcterms:W3CDTF">2023-10-18T16:52:37Z</dcterms:modified>
</cp:coreProperties>
</file>