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1" r:id="rId5"/>
  </p:sldMasterIdLst>
  <p:notesMasterIdLst>
    <p:notesMasterId r:id="rId19"/>
  </p:notesMasterIdLst>
  <p:sldIdLst>
    <p:sldId id="257" r:id="rId6"/>
    <p:sldId id="258" r:id="rId7"/>
    <p:sldId id="261" r:id="rId8"/>
    <p:sldId id="263" r:id="rId9"/>
    <p:sldId id="266" r:id="rId10"/>
    <p:sldId id="265" r:id="rId11"/>
    <p:sldId id="267" r:id="rId12"/>
    <p:sldId id="271" r:id="rId13"/>
    <p:sldId id="268" r:id="rId14"/>
    <p:sldId id="264" r:id="rId15"/>
    <p:sldId id="262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2" autoAdjust="0"/>
    <p:restoredTop sz="94660"/>
  </p:normalViewPr>
  <p:slideViewPr>
    <p:cSldViewPr snapToGrid="0">
      <p:cViewPr varScale="1">
        <p:scale>
          <a:sx n="62" d="100"/>
          <a:sy n="62" d="100"/>
        </p:scale>
        <p:origin x="6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54953-A491-4A15-B027-FEE5AB950B2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6BE8-BBCD-4220-ACB9-4959C649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 far, you've been receiving resources from me via our AN Community Listserv – I'm going to continue to do that, but I'm also in the process of updating the RESULTS Website to streamline it.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A56BE8-BBCD-4220-ACB9-4959C64936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036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A56BE8-BBCD-4220-ACB9-4959C64936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1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995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3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41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43072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Asset 1@4x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572" y="991812"/>
            <a:ext cx="3918857" cy="312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37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9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esults.org/volunteers/action-cent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results.org/volunteers/outreach-planning/" TargetMode="External"/><Relationship Id="rId4" Type="http://schemas.openxmlformats.org/officeDocument/2006/relationships/hyperlink" Target="https://results.org/volunteers/advocacy-basics/working-with-the-community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roups.google.com/g/actionnetworkcommunit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CEC6F-775D-124D-9CA4-2E1433027E4B}"/>
              </a:ext>
            </a:extLst>
          </p:cNvPr>
          <p:cNvSpPr txBox="1"/>
          <p:nvPr/>
        </p:nvSpPr>
        <p:spPr>
          <a:xfrm>
            <a:off x="1358730" y="5003910"/>
            <a:ext cx="9474541" cy="1261884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algn="ctr"/>
            <a:r>
              <a:rPr lang="en-US" sz="3700" b="1" dirty="0">
                <a:solidFill>
                  <a:schemeClr val="bg1"/>
                </a:solidFill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Action Network Monthly Webinar</a:t>
            </a:r>
          </a:p>
          <a:p>
            <a:pPr algn="ctr"/>
            <a:r>
              <a:rPr lang="en-US" sz="37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May 19th, 2021</a:t>
            </a:r>
          </a:p>
        </p:txBody>
      </p:sp>
    </p:spTree>
    <p:extLst>
      <p:ext uri="{BB962C8B-B14F-4D97-AF65-F5344CB8AC3E}">
        <p14:creationId xmlns:p14="http://schemas.microsoft.com/office/powerpoint/2010/main" val="399694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8115B-BF0F-499A-B5B9-BACC3D6C9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606" y="-4994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Action Networks will be represented at the International Conference!</a:t>
            </a:r>
          </a:p>
        </p:txBody>
      </p:sp>
      <p:pic>
        <p:nvPicPr>
          <p:cNvPr id="11" name="Picture 11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3CB0880-EAE8-4C13-9B21-3D91C55B46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438" y="1275623"/>
            <a:ext cx="11743124" cy="5980996"/>
          </a:xfrm>
        </p:spPr>
      </p:pic>
    </p:spTree>
    <p:extLst>
      <p:ext uri="{BB962C8B-B14F-4D97-AF65-F5344CB8AC3E}">
        <p14:creationId xmlns:p14="http://schemas.microsoft.com/office/powerpoint/2010/main" val="1619963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734D-1064-4B79-9538-A24303876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74" y="-177669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Highlighting our Managers</a:t>
            </a:r>
            <a:endParaRPr lang="en-US" b="1" dirty="0">
              <a:solidFill>
                <a:srgbClr val="FF0000"/>
              </a:solidFill>
              <a:latin typeface="Open Sans"/>
              <a:ea typeface="Open Sans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BF67E-83D7-4BB9-8FE1-4B0D96E0F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515" y="1891614"/>
            <a:ext cx="10428570" cy="54969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60000"/>
              </a:lnSpc>
              <a:buFont typeface="Wingdings" panose="020B0604020202020204" pitchFamily="34" charset="0"/>
              <a:buChar char="v"/>
            </a:pPr>
            <a:r>
              <a:rPr lang="en-US" sz="2600" b="1" dirty="0">
                <a:latin typeface="Open Sans" panose="020B0606030504020204"/>
                <a:ea typeface="Open Sans" panose="020B0606030504020204"/>
                <a:cs typeface="Calibri"/>
              </a:rPr>
              <a:t>I feel there is a need for our newer managers to hear from our veterans who have been doing this for years. </a:t>
            </a:r>
            <a:endParaRPr lang="en-US" dirty="0"/>
          </a:p>
          <a:p>
            <a:pPr marL="457200" indent="-457200">
              <a:lnSpc>
                <a:spcPct val="160000"/>
              </a:lnSpc>
              <a:buFont typeface="Wingdings" panose="020B0604020202020204" pitchFamily="34" charset="0"/>
              <a:buChar char="v"/>
            </a:pPr>
            <a:r>
              <a:rPr lang="en-US" sz="2600" b="1" dirty="0">
                <a:latin typeface="Open Sans" panose="020B0606030504020204"/>
                <a:ea typeface="Open Sans" panose="020B0606030504020204"/>
                <a:cs typeface="Calibri"/>
              </a:rPr>
              <a:t>If you are someone who has an up and running Action Network and would love to share your expertise, please send me an email and we'll get you on the calendar! </a:t>
            </a:r>
            <a:endParaRPr lang="en-US" dirty="0"/>
          </a:p>
          <a:p>
            <a:pPr marL="0" indent="0">
              <a:lnSpc>
                <a:spcPct val="160000"/>
              </a:lnSpc>
              <a:buNone/>
            </a:pPr>
            <a:endParaRPr lang="en-US" sz="2600" b="1" dirty="0">
              <a:latin typeface="Open Sans"/>
              <a:ea typeface="Open Sans"/>
              <a:cs typeface="Calibri"/>
            </a:endParaRPr>
          </a:p>
          <a:p>
            <a:pPr marL="457200" lvl="1" indent="0">
              <a:buNone/>
            </a:pPr>
            <a:endParaRPr lang="en-US" sz="3600" dirty="0">
              <a:latin typeface="Open Sans"/>
              <a:ea typeface="Open Sans"/>
              <a:cs typeface="Calibri"/>
            </a:endParaRPr>
          </a:p>
          <a:p>
            <a:pPr marL="457200" lvl="1" indent="0">
              <a:buNone/>
            </a:pPr>
            <a:endParaRPr lang="en-US" dirty="0">
              <a:latin typeface="Open Sans"/>
              <a:ea typeface="Open Sans"/>
              <a:cs typeface="Calibri"/>
            </a:endParaRPr>
          </a:p>
          <a:p>
            <a:pPr marL="457200" lvl="1" indent="0">
              <a:buNone/>
            </a:pPr>
            <a:endParaRPr lang="en-US" dirty="0">
              <a:latin typeface="Open Sans"/>
              <a:ea typeface="Open Sans"/>
              <a:cs typeface="Calibri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24219621-81C0-4115-B021-1B90C81BCD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59" y="209160"/>
            <a:ext cx="1434467" cy="114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203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5453B-E6FE-4E75-85A3-1A14A1257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Upcoming Action Alert &amp;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A0C6-E9ED-4036-90E7-8B8B1FD7F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Next Action Alert will be May 26</a:t>
            </a:r>
            <a:r>
              <a:rPr lang="en-US" b="1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2021, via the Action Network Listserv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Dependent upon how you all vote – Next Webinar will be June 30</a:t>
            </a:r>
            <a:r>
              <a:rPr lang="en-US" b="1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2021, at 8:30 pm ET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 let me know if you would like to sign up to receive Action Alert and Webinar reminders via text!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CF5042-4175-4058-9826-1F7C30D68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7458" y="107963"/>
            <a:ext cx="1432684" cy="114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88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0C15-A8BB-4D37-86EB-A54FA234D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912" y="2666536"/>
            <a:ext cx="11897474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a wonderful night, until next time!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2C8834-41F8-45AC-B49A-AFD0784C8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2350" y="215468"/>
            <a:ext cx="1432684" cy="114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49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734D-1064-4B79-9538-A24303876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74" y="-177669"/>
            <a:ext cx="10515600" cy="1325563"/>
          </a:xfrm>
        </p:spPr>
        <p:txBody>
          <a:bodyPr/>
          <a:lstStyle/>
          <a:p>
            <a:pPr algn="ctr"/>
            <a:br>
              <a:rPr lang="en-US" dirty="0">
                <a:latin typeface="Open Sans"/>
                <a:cs typeface="Calibri Light"/>
              </a:rPr>
            </a:br>
            <a:r>
              <a:rPr lang="en-US" b="1" dirty="0">
                <a:solidFill>
                  <a:srgbClr val="FF0000"/>
                </a:solidFill>
                <a:latin typeface="Open Sans"/>
                <a:cs typeface="Calibri Light"/>
              </a:rPr>
              <a:t>Agenda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BF67E-83D7-4BB9-8FE1-4B0D96E0F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687" y="1162313"/>
            <a:ext cx="9572625" cy="54865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60000"/>
              </a:lnSpc>
              <a:buFont typeface="Wingdings" panose="020B0604020202020204" pitchFamily="34" charset="0"/>
              <a:buChar char="Ø"/>
            </a:pPr>
            <a:r>
              <a:rPr lang="en-US" sz="2600" b="1">
                <a:latin typeface="Open Sans" panose="020B0606030504020204"/>
                <a:ea typeface="Open Sans"/>
                <a:cs typeface="Calibri"/>
              </a:rPr>
              <a:t>Introductions: We have some </a:t>
            </a:r>
            <a:endParaRPr lang="en-US" sz="2600" b="1" dirty="0">
              <a:latin typeface="Open Sans" panose="020B0606030504020204"/>
              <a:cs typeface="Calibri"/>
            </a:endParaRPr>
          </a:p>
          <a:p>
            <a:pPr marL="800100" lvl="1" indent="0">
              <a:lnSpc>
                <a:spcPct val="160000"/>
              </a:lnSpc>
              <a:buNone/>
            </a:pPr>
            <a:endParaRPr lang="en-US" sz="2600" dirty="0">
              <a:cs typeface="Calibri"/>
            </a:endParaRPr>
          </a:p>
          <a:p>
            <a:pPr marL="457200" lvl="1" indent="0">
              <a:lnSpc>
                <a:spcPct val="160000"/>
              </a:lnSpc>
              <a:buNone/>
            </a:pPr>
            <a:endParaRPr lang="en-US" sz="3200" dirty="0">
              <a:latin typeface="Calibri" panose="020F0502020204030204"/>
              <a:cs typeface="Calibri"/>
            </a:endParaRPr>
          </a:p>
          <a:p>
            <a:pPr marL="457200" lvl="1" indent="0">
              <a:buNone/>
            </a:pPr>
            <a:endParaRPr lang="en-US" sz="3600" dirty="0">
              <a:latin typeface="Open Sans"/>
              <a:cs typeface="Calibri"/>
            </a:endParaRPr>
          </a:p>
          <a:p>
            <a:pPr marL="457200" lvl="1" indent="0">
              <a:buNone/>
            </a:pPr>
            <a:endParaRPr lang="en-US" dirty="0">
              <a:latin typeface="Open Sans"/>
              <a:cs typeface="Calibri"/>
            </a:endParaRPr>
          </a:p>
          <a:p>
            <a:pPr marL="457200" lvl="1" indent="0">
              <a:buNone/>
            </a:pPr>
            <a:endParaRPr lang="en-US" dirty="0">
              <a:latin typeface="Open Sans"/>
              <a:cs typeface="Calibri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24219621-81C0-4115-B021-1B90C81BCD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59" y="209160"/>
            <a:ext cx="1434467" cy="1143390"/>
          </a:xfrm>
          <a:prstGeom prst="rect">
            <a:avLst/>
          </a:prstGeom>
        </p:spPr>
      </p:pic>
      <p:pic>
        <p:nvPicPr>
          <p:cNvPr id="4" name="Picture 5" descr="Text, timeline&#10;&#10;Description automatically generated">
            <a:extLst>
              <a:ext uri="{FF2B5EF4-FFF2-40B4-BE49-F238E27FC236}">
                <a16:creationId xmlns:a16="http://schemas.microsoft.com/office/drawing/2014/main" id="{4AD78878-16C9-43FF-A2D3-12C89B960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" y="4665"/>
            <a:ext cx="12022897" cy="683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365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734D-1064-4B79-9538-A24303876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74" y="-177669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BF67E-83D7-4BB9-8FE1-4B0D96E0F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812" y="933713"/>
            <a:ext cx="9572625" cy="548652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indent="-342900">
              <a:lnSpc>
                <a:spcPct val="160000"/>
              </a:lnSpc>
              <a:buFont typeface="Wingdings" panose="020B0604020202020204" pitchFamily="34" charset="0"/>
              <a:buChar char="Ø"/>
            </a:pPr>
            <a:r>
              <a:rPr lang="en-US" sz="2600" b="1" dirty="0">
                <a:latin typeface="Open Sans" panose="020B0606030504020204"/>
                <a:ea typeface="+mn-lt"/>
                <a:cs typeface="Calibri"/>
              </a:rPr>
              <a:t>Intros + Welcoming Newcomers!</a:t>
            </a:r>
          </a:p>
          <a:p>
            <a:pPr marL="342900" indent="-342900">
              <a:lnSpc>
                <a:spcPct val="160000"/>
              </a:lnSpc>
              <a:buFont typeface="Wingdings" panose="020B0604020202020204" pitchFamily="34" charset="0"/>
              <a:buChar char="Ø"/>
            </a:pPr>
            <a:r>
              <a:rPr lang="en-US" sz="2600" b="1" dirty="0">
                <a:latin typeface="Open Sans" panose="020B0606030504020204"/>
                <a:ea typeface="+mn-lt"/>
                <a:cs typeface="Calibri"/>
              </a:rPr>
              <a:t>Discussion: </a:t>
            </a:r>
            <a:r>
              <a:rPr lang="en-US" sz="2600" dirty="0">
                <a:latin typeface="Open Sans" panose="020B0606030504020204"/>
                <a:ea typeface="+mn-lt"/>
                <a:cs typeface="Calibri"/>
              </a:rPr>
              <a:t>How are your Action Networks doing since we last met? </a:t>
            </a:r>
          </a:p>
          <a:p>
            <a:pPr marL="342900" indent="-342900">
              <a:lnSpc>
                <a:spcPct val="160000"/>
              </a:lnSpc>
              <a:buFont typeface="Wingdings" panose="020B0604020202020204" pitchFamily="34" charset="0"/>
              <a:buChar char="Ø"/>
            </a:pPr>
            <a:r>
              <a:rPr lang="en-US" sz="2600" b="1" dirty="0">
                <a:latin typeface="Open Sans" panose="020B0606030504020204"/>
                <a:ea typeface="+mn-lt"/>
                <a:cs typeface="Calibri"/>
              </a:rPr>
              <a:t>RESULTS Website </a:t>
            </a:r>
            <a:r>
              <a:rPr lang="en-US" sz="2600" dirty="0">
                <a:latin typeface="Open Sans" panose="020B0606030504020204"/>
                <a:ea typeface="+mn-lt"/>
                <a:cs typeface="Calibri"/>
              </a:rPr>
              <a:t>– Accessing resources</a:t>
            </a:r>
          </a:p>
          <a:p>
            <a:pPr marL="342900" indent="-342900">
              <a:lnSpc>
                <a:spcPct val="160000"/>
              </a:lnSpc>
              <a:buFont typeface="Wingdings" panose="020B0604020202020204" pitchFamily="34" charset="0"/>
              <a:buChar char="Ø"/>
            </a:pPr>
            <a:r>
              <a:rPr lang="en-US" sz="2600" b="1" dirty="0">
                <a:latin typeface="Open Sans" panose="020B0606030504020204"/>
                <a:ea typeface="+mn-lt"/>
                <a:cs typeface="Calibri"/>
              </a:rPr>
              <a:t>June Planning </a:t>
            </a:r>
            <a:r>
              <a:rPr lang="en-US" sz="2600" dirty="0">
                <a:latin typeface="Open Sans" panose="020B0606030504020204"/>
                <a:ea typeface="+mn-lt"/>
                <a:cs typeface="Calibri"/>
              </a:rPr>
              <a:t>--</a:t>
            </a:r>
            <a:r>
              <a:rPr lang="en-US" sz="2600" b="1" dirty="0">
                <a:latin typeface="Open Sans" panose="020B0606030504020204"/>
                <a:ea typeface="+mn-lt"/>
                <a:cs typeface="Calibri"/>
              </a:rPr>
              <a:t> </a:t>
            </a:r>
            <a:r>
              <a:rPr lang="en-US" sz="2600" dirty="0">
                <a:latin typeface="Open Sans" panose="020B0606030504020204"/>
                <a:ea typeface="+mn-lt"/>
                <a:cs typeface="Calibri"/>
              </a:rPr>
              <a:t>Do you want a meeting &amp; Action Alerts in June? Advocacy fatigue is real! </a:t>
            </a:r>
          </a:p>
          <a:p>
            <a:pPr marL="342900" indent="-342900">
              <a:lnSpc>
                <a:spcPct val="160000"/>
              </a:lnSpc>
              <a:buFont typeface="Wingdings" panose="020B0604020202020204" pitchFamily="34" charset="0"/>
              <a:buChar char="Ø"/>
            </a:pPr>
            <a:r>
              <a:rPr lang="en-US" sz="2600" b="1" dirty="0">
                <a:latin typeface="Open Sans" panose="020B0606030504020204"/>
                <a:ea typeface="+mn-lt"/>
                <a:cs typeface="Calibri"/>
              </a:rPr>
              <a:t>Action Alert</a:t>
            </a:r>
            <a:r>
              <a:rPr lang="en-US" sz="2600" dirty="0">
                <a:latin typeface="Open Sans" panose="020B0606030504020204"/>
                <a:ea typeface="+mn-lt"/>
                <a:cs typeface="Calibri"/>
              </a:rPr>
              <a:t> </a:t>
            </a:r>
          </a:p>
          <a:p>
            <a:pPr marL="342900" indent="-342900">
              <a:lnSpc>
                <a:spcPct val="160000"/>
              </a:lnSpc>
              <a:buFont typeface="Wingdings" panose="020B0604020202020204" pitchFamily="34" charset="0"/>
              <a:buChar char="Ø"/>
            </a:pPr>
            <a:r>
              <a:rPr lang="en-US" sz="2600" b="1" dirty="0">
                <a:latin typeface="Open Sans" panose="020B0606030504020204"/>
                <a:ea typeface="+mn-lt"/>
                <a:cs typeface="+mn-lt"/>
              </a:rPr>
              <a:t>Announcements</a:t>
            </a:r>
            <a:endParaRPr lang="en-US" sz="2600" dirty="0">
              <a:latin typeface="Open Sans"/>
              <a:ea typeface="Open Sans"/>
              <a:cs typeface="Calibri"/>
            </a:endParaRPr>
          </a:p>
          <a:p>
            <a:pPr marL="457200" lvl="1" indent="0">
              <a:lnSpc>
                <a:spcPct val="160000"/>
              </a:lnSpc>
              <a:buNone/>
            </a:pPr>
            <a:endParaRPr lang="en-US" sz="3200" dirty="0">
              <a:latin typeface="Open Sans"/>
              <a:ea typeface="Open Sans"/>
              <a:cs typeface="Calibri"/>
            </a:endParaRPr>
          </a:p>
          <a:p>
            <a:pPr marL="457200" lvl="1" indent="0">
              <a:buNone/>
            </a:pPr>
            <a:endParaRPr lang="en-US" sz="3600" dirty="0">
              <a:latin typeface="Open Sans"/>
              <a:ea typeface="Open Sans"/>
              <a:cs typeface="Calibri"/>
            </a:endParaRPr>
          </a:p>
          <a:p>
            <a:pPr marL="457200" lvl="1" indent="0">
              <a:buNone/>
            </a:pPr>
            <a:endParaRPr lang="en-US" dirty="0">
              <a:latin typeface="Open Sans"/>
              <a:cs typeface="Calibri"/>
            </a:endParaRPr>
          </a:p>
          <a:p>
            <a:pPr marL="457200" lvl="1" indent="0">
              <a:buNone/>
            </a:pPr>
            <a:endParaRPr lang="en-US" dirty="0">
              <a:latin typeface="Open Sans"/>
              <a:ea typeface="Open Sans"/>
              <a:cs typeface="Calibri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24219621-81C0-4115-B021-1B90C81BCD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59" y="209160"/>
            <a:ext cx="1434467" cy="114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26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8115B-BF0F-499A-B5B9-BACC3D6C9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817" y="1711673"/>
            <a:ext cx="11267161" cy="2891316"/>
          </a:xfrm>
        </p:spPr>
        <p:txBody>
          <a:bodyPr>
            <a:normAutofit/>
          </a:bodyPr>
          <a:lstStyle/>
          <a:p>
            <a:r>
              <a:rPr lang="en-US" sz="5400" b="1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Welcome to any new advocates!</a:t>
            </a:r>
            <a:endParaRPr lang="en-US" sz="4800" b="1">
              <a:solidFill>
                <a:srgbClr val="FF0000"/>
              </a:solidFill>
              <a:latin typeface="Open Sans"/>
              <a:ea typeface="Open Sans"/>
              <a:cs typeface="Open Sans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A1B68F01-03BB-4523-80ED-5989D0CBE8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59" y="209160"/>
            <a:ext cx="1434467" cy="114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648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87D93-D00A-43DA-A13F-7704DB588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2343151"/>
            <a:ext cx="11953875" cy="1728788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are you and your networks?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EC9CE9-785A-4A99-9AF1-6CD8B9A53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0849" y="92178"/>
            <a:ext cx="1432684" cy="114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43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81C15-ED9E-48CF-9809-B5BCBFCF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982" y="390221"/>
            <a:ext cx="10515600" cy="1325563"/>
          </a:xfrm>
        </p:spPr>
        <p:txBody>
          <a:bodyPr/>
          <a:lstStyle/>
          <a:p>
            <a:r>
              <a:rPr lang="en-US" sz="40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Accessing</a:t>
            </a:r>
            <a:r>
              <a:rPr lang="en-US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Action Network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40FCA-66D6-4729-AD6B-2817B0FA2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644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Currently two spots on the website under the 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Current Volunteers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tab with Action Network Resources: </a:t>
            </a:r>
          </a:p>
          <a:p>
            <a:pPr marL="0" indent="0" algn="ctr">
              <a:buNone/>
            </a:pPr>
            <a:endPara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Working with the Community 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tab </a:t>
            </a:r>
          </a:p>
          <a:p>
            <a:pPr marL="0" indent="0" algn="ctr">
              <a:buNone/>
            </a:pPr>
            <a:endParaRPr lang="en-US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/>
              </a:rPr>
              <a:t>Outreach &amp; Planning 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tab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581A6B-1304-4D1C-B14C-2ADD59040F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10553" y="102741"/>
            <a:ext cx="120721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68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734D-1064-4B79-9538-A24303876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7581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Planning for June 2021 (Poll)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24219621-81C0-4115-B021-1B90C81BCD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59" y="209160"/>
            <a:ext cx="1434467" cy="114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989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81C15-ED9E-48CF-9809-B5BCBFCF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982" y="390221"/>
            <a:ext cx="10515600" cy="1325563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Action Alerts – Your Thoughts!</a:t>
            </a:r>
            <a:endParaRPr lang="en-US" b="1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40FCA-66D6-4729-AD6B-2817B0FA2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3865"/>
            <a:ext cx="10515600" cy="482391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Action Network Community </a:t>
            </a:r>
            <a:r>
              <a:rPr lang="en-US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Listserve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 </a:t>
            </a: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where the Action Alerts are being posted every two weeks  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Have you liked the way they're being sent out? 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Have I been sending enough information or TOO much? </a:t>
            </a:r>
          </a:p>
          <a:p>
            <a:pPr marL="0" indent="0" algn="ctr">
              <a:buNone/>
            </a:pPr>
            <a:endPara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581A6B-1304-4D1C-B14C-2ADD59040F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0553" y="102741"/>
            <a:ext cx="120721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331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734D-1064-4B79-9538-A24303876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7581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Announcements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24219621-81C0-4115-B021-1B90C81BCD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59" y="209160"/>
            <a:ext cx="1434467" cy="114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1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7C4F8466E1834FB2722B7EC1D9E46D" ma:contentTypeVersion="6" ma:contentTypeDescription="Create a new document." ma:contentTypeScope="" ma:versionID="342715797c2ca419396fef9ad41edf69">
  <xsd:schema xmlns:xsd="http://www.w3.org/2001/XMLSchema" xmlns:xs="http://www.w3.org/2001/XMLSchema" xmlns:p="http://schemas.microsoft.com/office/2006/metadata/properties" xmlns:ns2="655ca6b8-0f94-4989-841e-604707552b5c" xmlns:ns3="f42ee926-7c83-4218-bf2b-8b85ac63f15d" targetNamespace="http://schemas.microsoft.com/office/2006/metadata/properties" ma:root="true" ma:fieldsID="b90e4ea577cc8a707d15d5029edbbbd0" ns2:_="" ns3:_="">
    <xsd:import namespace="655ca6b8-0f94-4989-841e-604707552b5c"/>
    <xsd:import namespace="f42ee926-7c83-4218-bf2b-8b85ac63f1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ca6b8-0f94-4989-841e-604707552b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ee926-7c83-4218-bf2b-8b85ac63f15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644920-9A7F-46D2-9249-0B3B15B5BF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D1D898-19A2-4A2F-95A7-F53C1FA4A8AA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f42ee926-7c83-4218-bf2b-8b85ac63f15d"/>
    <ds:schemaRef ds:uri="655ca6b8-0f94-4989-841e-604707552b5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12E54BA-3407-41B8-AAA3-3E06025AB6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5ca6b8-0f94-4989-841e-604707552b5c"/>
    <ds:schemaRef ds:uri="f42ee926-7c83-4218-bf2b-8b85ac63f1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334</Words>
  <Application>Microsoft Office PowerPoint</Application>
  <PresentationFormat>Widescreen</PresentationFormat>
  <Paragraphs>44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Open Sans</vt:lpstr>
      <vt:lpstr>Wingdings</vt:lpstr>
      <vt:lpstr>office theme</vt:lpstr>
      <vt:lpstr>Custom Design</vt:lpstr>
      <vt:lpstr>PowerPoint Presentation</vt:lpstr>
      <vt:lpstr> Agenda </vt:lpstr>
      <vt:lpstr>Agenda</vt:lpstr>
      <vt:lpstr>Welcome to any new advocates!</vt:lpstr>
      <vt:lpstr>How are you and your networks? </vt:lpstr>
      <vt:lpstr>Accessing Action Network Resources</vt:lpstr>
      <vt:lpstr>Planning for June 2021 (Poll)</vt:lpstr>
      <vt:lpstr>Action Alerts – Your Thoughts!</vt:lpstr>
      <vt:lpstr>Announcements</vt:lpstr>
      <vt:lpstr>Action Networks will be represented at the International Conference!</vt:lpstr>
      <vt:lpstr>Highlighting our Managers</vt:lpstr>
      <vt:lpstr>Upcoming Action Alert &amp; Webinar</vt:lpstr>
      <vt:lpstr>Have a wonderful night, until next time!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Sarah Leone</dc:creator>
  <cp:lastModifiedBy>Sarah Leone</cp:lastModifiedBy>
  <cp:revision>113</cp:revision>
  <dcterms:created xsi:type="dcterms:W3CDTF">2021-04-29T00:12:33Z</dcterms:created>
  <dcterms:modified xsi:type="dcterms:W3CDTF">2021-05-19T22:30:28Z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0x010100187C4F8466E1834FB2722B7EC1D9E46D</vt:lpwstr>
  </property>
</Properties>
</file>