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1" r:id="rId5"/>
  </p:sldMasterIdLst>
  <p:sldIdLst>
    <p:sldId id="275" r:id="rId6"/>
    <p:sldId id="260" r:id="rId7"/>
    <p:sldId id="258" r:id="rId8"/>
    <p:sldId id="259" r:id="rId9"/>
    <p:sldId id="263" r:id="rId10"/>
    <p:sldId id="266" r:id="rId11"/>
    <p:sldId id="269" r:id="rId12"/>
    <p:sldId id="271" r:id="rId13"/>
    <p:sldId id="274" r:id="rId14"/>
    <p:sldId id="261" r:id="rId15"/>
    <p:sldId id="268" r:id="rId16"/>
    <p:sldId id="273" r:id="rId17"/>
    <p:sldId id="267"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6/30/2021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9950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6/30/2021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6/30/2021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6/30/2021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6/30/2021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73"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4103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5343072"/>
            <a:ext cx="10972800" cy="1143000"/>
          </a:xfrm>
          <a:prstGeom prst="rect">
            <a:avLst/>
          </a:prstGeom>
        </p:spPr>
        <p:txBody>
          <a:bodyPr vert="horz" lIns="91440" tIns="45720" rIns="91440" bIns="45720" rtlCol="0" anchor="ctr">
            <a:normAutofit/>
          </a:bodyPr>
          <a:lstStyle/>
          <a:p>
            <a:r>
              <a:rPr lang="en-US"/>
              <a:t>Click to edit Master title style</a:t>
            </a:r>
          </a:p>
        </p:txBody>
      </p:sp>
      <p:pic>
        <p:nvPicPr>
          <p:cNvPr id="8" name="Picture 7" descr="Asset 1@4x.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36572" y="991812"/>
            <a:ext cx="3918857" cy="3123469"/>
          </a:xfrm>
          <a:prstGeom prst="rect">
            <a:avLst/>
          </a:prstGeom>
        </p:spPr>
      </p:pic>
    </p:spTree>
    <p:extLst>
      <p:ext uri="{BB962C8B-B14F-4D97-AF65-F5344CB8AC3E}">
        <p14:creationId xmlns:p14="http://schemas.microsoft.com/office/powerpoint/2010/main" val="1247377454"/>
      </p:ext>
    </p:extLst>
  </p:cSld>
  <p:clrMap bg1="lt1" tx1="dk1" bg2="lt2" tx2="dk2" accent1="accent1" accent2="accent2" accent3="accent3" accent4="accent4" accent5="accent5" accent6="accent6" hlink="hlink" folHlink="folHlink"/>
  <p:sldLayoutIdLst>
    <p:sldLayoutId id="2147483669" r:id="rId1"/>
  </p:sldLayoutIdLst>
  <p:txStyles>
    <p:titleStyle>
      <a:lvl1pPr algn="ctr" defTabSz="609585" rtl="0" eaLnBrk="1" latinLnBrk="0" hangingPunct="1">
        <a:spcBef>
          <a:spcPct val="0"/>
        </a:spcBef>
        <a:buNone/>
        <a:defRPr sz="5900" b="1" kern="1200">
          <a:solidFill>
            <a:schemeClr val="bg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300"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00"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700"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700"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700"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700"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700"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results.zoom.us/meeting/register/tJUlfuGtpj0rHNfZBxQti2ubbQPDnqaiFBR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docs.google.com/document/d/1qLUBTJ_mmC3YmiGtnjgkTMSTipob11ZvNx4VI1mbioA/edit"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results.org/blog/results-2021-grassroots-board-elections/" TargetMode="External"/><Relationship Id="rId7" Type="http://schemas.openxmlformats.org/officeDocument/2006/relationships/hyperlink" Target="https://results.zoom.us/meeting/register/tJwpc-mupzkpGty5kTSmK5-nhz6NAlU1G6vc" TargetMode="External"/><Relationship Id="rId2" Type="http://schemas.openxmlformats.org/officeDocument/2006/relationships/hyperlink" Target="https://results.zoom.us/meeting/register/tJ0pc-2spjkiY3WkF4QbtgAWikteQvMT2A" TargetMode="External"/><Relationship Id="rId1" Type="http://schemas.openxmlformats.org/officeDocument/2006/relationships/slideLayout" Target="../slideLayouts/slideLayout2.xml"/><Relationship Id="rId6" Type="http://schemas.openxmlformats.org/officeDocument/2006/relationships/hyperlink" Target="https://results.zoom.us/meeting/register/tJEoc-CvrD4oGNLFmh30yEWDpdb0JypCRveT" TargetMode="External"/><Relationship Id="rId5" Type="http://schemas.openxmlformats.org/officeDocument/2006/relationships/hyperlink" Target="https://results.zoom.us/meeting/register/tJUlfuGtpj0rHNfZBxQti2ubbQPDnqaiFBRm" TargetMode="External"/><Relationship Id="rId4" Type="http://schemas.openxmlformats.org/officeDocument/2006/relationships/hyperlink" Target="https://results.zoom.us/meeting/register/tJAqd-6trzwtGd2fU8sONULOMASo-Yg57o62"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results.org/resources/house-signers-previously-signed-onto-gpe-letter-6-30-2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results.org/volunteers/action-center/?vvsrc=%2fcampaigns%2f86230%2frespon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results.org/wp-content/uploads/2021-IC_Global-Policy-Laser-Talk-Worksheets.pdf" TargetMode="External"/><Relationship Id="rId2" Type="http://schemas.openxmlformats.org/officeDocument/2006/relationships/hyperlink" Target="https://results.org/wp-content/uploads/2021-IC_Kilmer-Fitzpatrick-GPE-Letter-to-Administratio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185E5-5A78-43DD-8708-68A4F9154A25}"/>
              </a:ext>
            </a:extLst>
          </p:cNvPr>
          <p:cNvSpPr>
            <a:spLocks noGrp="1"/>
          </p:cNvSpPr>
          <p:nvPr>
            <p:ph type="ctrTitle"/>
          </p:nvPr>
        </p:nvSpPr>
        <p:spPr>
          <a:xfrm>
            <a:off x="1452080" y="3529752"/>
            <a:ext cx="9144000" cy="2387600"/>
          </a:xfrm>
        </p:spPr>
        <p:txBody>
          <a:bodyPr>
            <a:normAutofit fontScale="90000"/>
          </a:bodyPr>
          <a:lstStyle/>
          <a:p>
            <a:pPr>
              <a:lnSpc>
                <a:spcPct val="150000"/>
              </a:lnSpc>
            </a:pPr>
            <a:r>
              <a:rPr lang="en-US" b="1" dirty="0">
                <a:solidFill>
                  <a:srgbClr val="FF0000"/>
                </a:solidFill>
                <a:latin typeface="Open Sans" panose="020B0606030504020204" pitchFamily="34" charset="0"/>
                <a:ea typeface="Open Sans" panose="020B0606030504020204" pitchFamily="34" charset="0"/>
                <a:cs typeface="Open Sans" panose="020B0606030504020204" pitchFamily="34" charset="0"/>
              </a:rPr>
              <a:t>Welcome, please put your </a:t>
            </a:r>
            <a:r>
              <a:rPr lang="en-US" b="1" u="sng" dirty="0">
                <a:solidFill>
                  <a:srgbClr val="FF0000"/>
                </a:solidFill>
                <a:latin typeface="Open Sans" panose="020B0606030504020204" pitchFamily="34" charset="0"/>
                <a:ea typeface="Open Sans" panose="020B0606030504020204" pitchFamily="34" charset="0"/>
                <a:cs typeface="Open Sans" panose="020B0606030504020204" pitchFamily="34" charset="0"/>
              </a:rPr>
              <a:t>pronouns</a:t>
            </a:r>
            <a:r>
              <a:rPr lang="en-US" b="1" dirty="0">
                <a:solidFill>
                  <a:srgbClr val="FF0000"/>
                </a:solidFill>
                <a:latin typeface="Open Sans" panose="020B0606030504020204" pitchFamily="34" charset="0"/>
                <a:ea typeface="Open Sans" panose="020B0606030504020204" pitchFamily="34" charset="0"/>
                <a:cs typeface="Open Sans" panose="020B0606030504020204" pitchFamily="34" charset="0"/>
              </a:rPr>
              <a:t>, </a:t>
            </a:r>
            <a:r>
              <a:rPr lang="en-US" b="1" u="sng" dirty="0">
                <a:solidFill>
                  <a:srgbClr val="FF0000"/>
                </a:solidFill>
                <a:latin typeface="Open Sans" panose="020B0606030504020204" pitchFamily="34" charset="0"/>
                <a:ea typeface="Open Sans" panose="020B0606030504020204" pitchFamily="34" charset="0"/>
                <a:cs typeface="Open Sans" panose="020B0606030504020204" pitchFamily="34" charset="0"/>
              </a:rPr>
              <a:t>name </a:t>
            </a:r>
            <a:r>
              <a:rPr lang="en-US" b="1" dirty="0">
                <a:solidFill>
                  <a:srgbClr val="FF0000"/>
                </a:solidFill>
                <a:latin typeface="Open Sans" panose="020B0606030504020204" pitchFamily="34" charset="0"/>
                <a:ea typeface="Open Sans" panose="020B0606030504020204" pitchFamily="34" charset="0"/>
                <a:cs typeface="Open Sans" panose="020B0606030504020204" pitchFamily="34" charset="0"/>
              </a:rPr>
              <a:t>and </a:t>
            </a:r>
            <a:r>
              <a:rPr lang="en-US" b="1" u="sng" dirty="0">
                <a:solidFill>
                  <a:srgbClr val="FF0000"/>
                </a:solidFill>
                <a:latin typeface="Open Sans" panose="020B0606030504020204" pitchFamily="34" charset="0"/>
                <a:ea typeface="Open Sans" panose="020B0606030504020204" pitchFamily="34" charset="0"/>
                <a:cs typeface="Open Sans" panose="020B0606030504020204" pitchFamily="34" charset="0"/>
              </a:rPr>
              <a:t>where you’re joining </a:t>
            </a:r>
            <a:r>
              <a:rPr lang="en-US" b="1" dirty="0">
                <a:solidFill>
                  <a:srgbClr val="FF0000"/>
                </a:solidFill>
                <a:latin typeface="Open Sans" panose="020B0606030504020204" pitchFamily="34" charset="0"/>
                <a:ea typeface="Open Sans" panose="020B0606030504020204" pitchFamily="34" charset="0"/>
                <a:cs typeface="Open Sans" panose="020B0606030504020204" pitchFamily="34" charset="0"/>
              </a:rPr>
              <a:t>us from in the Chat!</a:t>
            </a:r>
          </a:p>
        </p:txBody>
      </p:sp>
      <p:pic>
        <p:nvPicPr>
          <p:cNvPr id="4" name="Picture 3">
            <a:extLst>
              <a:ext uri="{FF2B5EF4-FFF2-40B4-BE49-F238E27FC236}">
                <a16:creationId xmlns:a16="http://schemas.microsoft.com/office/drawing/2014/main" id="{85E627D9-84CE-4027-A8B2-2821EA887F53}"/>
              </a:ext>
            </a:extLst>
          </p:cNvPr>
          <p:cNvPicPr>
            <a:picLocks noChangeAspect="1"/>
          </p:cNvPicPr>
          <p:nvPr/>
        </p:nvPicPr>
        <p:blipFill>
          <a:blip r:embed="rId2"/>
          <a:stretch>
            <a:fillRect/>
          </a:stretch>
        </p:blipFill>
        <p:spPr>
          <a:xfrm>
            <a:off x="10678274" y="102742"/>
            <a:ext cx="1432684" cy="1146147"/>
          </a:xfrm>
          <a:prstGeom prst="rect">
            <a:avLst/>
          </a:prstGeom>
        </p:spPr>
      </p:pic>
    </p:spTree>
    <p:extLst>
      <p:ext uri="{BB962C8B-B14F-4D97-AF65-F5344CB8AC3E}">
        <p14:creationId xmlns:p14="http://schemas.microsoft.com/office/powerpoint/2010/main" val="1858932524"/>
      </p:ext>
    </p:extLst>
  </p:cSld>
  <p:clrMapOvr>
    <a:masterClrMapping/>
  </p:clrMapOvr>
  <mc:AlternateContent xmlns:mc="http://schemas.openxmlformats.org/markup-compatibility/2006">
    <mc:Choice xmlns:p14="http://schemas.microsoft.com/office/powerpoint/2010/main" Requires="p14">
      <p:transition spd="slow">
        <p14:reveal/>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E734D-1064-4B79-9538-A24303876730}"/>
              </a:ext>
            </a:extLst>
          </p:cNvPr>
          <p:cNvSpPr>
            <a:spLocks noGrp="1"/>
          </p:cNvSpPr>
          <p:nvPr>
            <p:ph type="title"/>
          </p:nvPr>
        </p:nvSpPr>
        <p:spPr>
          <a:xfrm>
            <a:off x="339719" y="296784"/>
            <a:ext cx="10515600" cy="1325563"/>
          </a:xfrm>
        </p:spPr>
        <p:txBody>
          <a:bodyPr/>
          <a:lstStyle/>
          <a:p>
            <a:pPr algn="ctr"/>
            <a:r>
              <a:rPr lang="en-US" b="1">
                <a:solidFill>
                  <a:srgbClr val="FF0000"/>
                </a:solidFill>
                <a:latin typeface="Open Sans"/>
                <a:ea typeface="Open Sans"/>
                <a:cs typeface="Calibri Light"/>
              </a:rPr>
              <a:t>Highlighting our Managers</a:t>
            </a:r>
          </a:p>
        </p:txBody>
      </p:sp>
      <p:sp>
        <p:nvSpPr>
          <p:cNvPr id="3" name="Content Placeholder 2">
            <a:extLst>
              <a:ext uri="{FF2B5EF4-FFF2-40B4-BE49-F238E27FC236}">
                <a16:creationId xmlns:a16="http://schemas.microsoft.com/office/drawing/2014/main" id="{19EBF67E-83D7-4BB9-8FE1-4B0D96E0F238}"/>
              </a:ext>
            </a:extLst>
          </p:cNvPr>
          <p:cNvSpPr>
            <a:spLocks noGrp="1"/>
          </p:cNvSpPr>
          <p:nvPr>
            <p:ph idx="1"/>
          </p:nvPr>
        </p:nvSpPr>
        <p:spPr>
          <a:xfrm>
            <a:off x="856308" y="1841988"/>
            <a:ext cx="10428570" cy="5496966"/>
          </a:xfrm>
        </p:spPr>
        <p:txBody>
          <a:bodyPr vert="horz" lIns="91440" tIns="45720" rIns="91440" bIns="45720" rtlCol="0" anchor="t">
            <a:normAutofit/>
          </a:bodyPr>
          <a:lstStyle/>
          <a:p>
            <a:pPr marL="457200" indent="-457200">
              <a:lnSpc>
                <a:spcPct val="160000"/>
              </a:lnSpc>
              <a:buFont typeface="Wingdings" panose="020B0604020202020204" pitchFamily="34" charset="0"/>
              <a:buChar char="v"/>
            </a:pPr>
            <a:r>
              <a:rPr lang="en-US" sz="2600" b="1" dirty="0">
                <a:latin typeface="Open Sans" panose="020B0606030504020204"/>
                <a:ea typeface="Open Sans" panose="020B0606030504020204"/>
                <a:cs typeface="Calibri"/>
              </a:rPr>
              <a:t>I feel there is a need for our newer managers to hear from our veterans who have been doing this for years. </a:t>
            </a:r>
            <a:endParaRPr lang="en-US" dirty="0"/>
          </a:p>
          <a:p>
            <a:pPr marL="457200" indent="-457200">
              <a:lnSpc>
                <a:spcPct val="160000"/>
              </a:lnSpc>
              <a:buFont typeface="Wingdings" panose="020B0604020202020204" pitchFamily="34" charset="0"/>
              <a:buChar char="v"/>
            </a:pPr>
            <a:r>
              <a:rPr lang="en-US" sz="2600" b="1" dirty="0">
                <a:latin typeface="Open Sans" panose="020B0606030504020204"/>
                <a:ea typeface="Open Sans" panose="020B0606030504020204"/>
                <a:cs typeface="Calibri"/>
              </a:rPr>
              <a:t>If you are someone who has an up and running Action Network and would love to share your expertise, please send me an email and we'll get you on the calendar! </a:t>
            </a:r>
            <a:endParaRPr lang="en-US" dirty="0"/>
          </a:p>
          <a:p>
            <a:pPr marL="0" indent="0">
              <a:lnSpc>
                <a:spcPct val="160000"/>
              </a:lnSpc>
              <a:buNone/>
            </a:pPr>
            <a:endParaRPr lang="en-US" sz="2600" b="1" dirty="0">
              <a:latin typeface="Open Sans"/>
              <a:ea typeface="Open Sans"/>
              <a:cs typeface="Calibri"/>
            </a:endParaRPr>
          </a:p>
          <a:p>
            <a:pPr marL="457200" lvl="1" indent="0">
              <a:buNone/>
            </a:pPr>
            <a:endParaRPr lang="en-US" sz="3600" dirty="0">
              <a:latin typeface="Open Sans"/>
              <a:ea typeface="Open Sans"/>
              <a:cs typeface="Calibri"/>
            </a:endParaRPr>
          </a:p>
          <a:p>
            <a:pPr marL="457200" lvl="1" indent="0">
              <a:buNone/>
            </a:pPr>
            <a:endParaRPr lang="en-US" dirty="0">
              <a:latin typeface="Open Sans"/>
              <a:ea typeface="Open Sans"/>
              <a:cs typeface="Calibri"/>
            </a:endParaRPr>
          </a:p>
          <a:p>
            <a:pPr marL="457200" lvl="1" indent="0">
              <a:buNone/>
            </a:pPr>
            <a:endParaRPr lang="en-US" dirty="0">
              <a:latin typeface="Open Sans"/>
              <a:ea typeface="Open Sans"/>
              <a:cs typeface="Calibri"/>
            </a:endParaRPr>
          </a:p>
        </p:txBody>
      </p:sp>
      <p:pic>
        <p:nvPicPr>
          <p:cNvPr id="5" name="Picture 4" descr="A picture containing logo&#10;&#10;Description automatically generated">
            <a:extLst>
              <a:ext uri="{FF2B5EF4-FFF2-40B4-BE49-F238E27FC236}">
                <a16:creationId xmlns:a16="http://schemas.microsoft.com/office/drawing/2014/main" id="{24219621-81C0-4115-B021-1B90C81BCDF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47614" y="209160"/>
            <a:ext cx="1161512" cy="927301"/>
          </a:xfrm>
          <a:prstGeom prst="rect">
            <a:avLst/>
          </a:prstGeom>
        </p:spPr>
      </p:pic>
    </p:spTree>
    <p:extLst>
      <p:ext uri="{BB962C8B-B14F-4D97-AF65-F5344CB8AC3E}">
        <p14:creationId xmlns:p14="http://schemas.microsoft.com/office/powerpoint/2010/main" val="57071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75E8B-E444-445F-ABF1-F717BD2F5D5A}"/>
              </a:ext>
            </a:extLst>
          </p:cNvPr>
          <p:cNvSpPr>
            <a:spLocks noGrp="1"/>
          </p:cNvSpPr>
          <p:nvPr>
            <p:ph type="title"/>
          </p:nvPr>
        </p:nvSpPr>
        <p:spPr>
          <a:xfrm>
            <a:off x="360529" y="137662"/>
            <a:ext cx="10993271" cy="1336936"/>
          </a:xfrm>
        </p:spPr>
        <p:txBody>
          <a:bodyPr>
            <a:normAutofit/>
          </a:bodyPr>
          <a:lstStyle/>
          <a:p>
            <a:pPr algn="ctr"/>
            <a:r>
              <a:rPr lang="en-US" sz="4000" b="1" dirty="0">
                <a:solidFill>
                  <a:srgbClr val="FF0000"/>
                </a:solidFill>
                <a:latin typeface="Open Sans"/>
                <a:ea typeface="Open Sans"/>
                <a:cs typeface="Calibri Light"/>
              </a:rPr>
              <a:t>Upcoming Action Network Webinars </a:t>
            </a:r>
            <a:endParaRPr lang="en-US" sz="4000" b="1" dirty="0">
              <a:solidFill>
                <a:srgbClr val="FF0000"/>
              </a:solidFill>
              <a:latin typeface="Open Sans"/>
              <a:ea typeface="Open Sans"/>
              <a:cs typeface="Open Sans"/>
            </a:endParaRPr>
          </a:p>
        </p:txBody>
      </p:sp>
      <p:sp>
        <p:nvSpPr>
          <p:cNvPr id="3" name="Content Placeholder 2">
            <a:extLst>
              <a:ext uri="{FF2B5EF4-FFF2-40B4-BE49-F238E27FC236}">
                <a16:creationId xmlns:a16="http://schemas.microsoft.com/office/drawing/2014/main" id="{336992A8-03CB-4BC7-94EF-485522A6A431}"/>
              </a:ext>
            </a:extLst>
          </p:cNvPr>
          <p:cNvSpPr>
            <a:spLocks noGrp="1"/>
          </p:cNvSpPr>
          <p:nvPr>
            <p:ph idx="1"/>
          </p:nvPr>
        </p:nvSpPr>
        <p:spPr>
          <a:xfrm>
            <a:off x="258171" y="1825625"/>
            <a:ext cx="11755270" cy="4897248"/>
          </a:xfrm>
        </p:spPr>
        <p:txBody>
          <a:bodyPr vert="horz" lIns="91440" tIns="45720" rIns="91440" bIns="45720" rtlCol="0" anchor="t">
            <a:normAutofit fontScale="85000" lnSpcReduction="10000"/>
          </a:bodyPr>
          <a:lstStyle/>
          <a:p>
            <a:pPr>
              <a:lnSpc>
                <a:spcPct val="160000"/>
              </a:lnSpc>
            </a:pPr>
            <a:r>
              <a:rPr lang="en-US" b="1" u="sng" dirty="0">
                <a:latin typeface="Open Sans"/>
                <a:ea typeface="Open Sans"/>
                <a:cs typeface="Calibri"/>
              </a:rPr>
              <a:t>Update:</a:t>
            </a:r>
            <a:r>
              <a:rPr lang="en-US" b="1" dirty="0">
                <a:latin typeface="Open Sans"/>
                <a:ea typeface="Open Sans"/>
                <a:cs typeface="Calibri"/>
              </a:rPr>
              <a:t> </a:t>
            </a:r>
            <a:r>
              <a:rPr lang="en-US" dirty="0">
                <a:latin typeface="Open Sans"/>
                <a:ea typeface="Open Sans"/>
                <a:cs typeface="Calibri"/>
              </a:rPr>
              <a:t>There will now be an additional early afternoon webinar, beginning next month in July, to help support Managers all over the country.</a:t>
            </a:r>
            <a:endParaRPr lang="en-US" dirty="0"/>
          </a:p>
          <a:p>
            <a:pPr marL="0" indent="0">
              <a:buNone/>
            </a:pPr>
            <a:endParaRPr lang="en-US" b="1" dirty="0">
              <a:latin typeface="Open Sans"/>
              <a:ea typeface="Open Sans"/>
              <a:cs typeface="+mn-lt"/>
            </a:endParaRPr>
          </a:p>
          <a:p>
            <a:pPr>
              <a:lnSpc>
                <a:spcPct val="150000"/>
              </a:lnSpc>
            </a:pPr>
            <a:r>
              <a:rPr lang="en-US" b="1" dirty="0">
                <a:latin typeface="Open Sans"/>
                <a:ea typeface="+mn-lt"/>
                <a:cs typeface="+mn-lt"/>
              </a:rPr>
              <a:t>Wednesday, July 21</a:t>
            </a:r>
            <a:r>
              <a:rPr lang="en-US" dirty="0">
                <a:latin typeface="Open Sans"/>
                <a:ea typeface="+mn-lt"/>
                <a:cs typeface="+mn-lt"/>
              </a:rPr>
              <a:t>: Action Network July Webinar (Early Session) 12:30 pm ET. </a:t>
            </a:r>
            <a:r>
              <a:rPr lang="en-US" dirty="0">
                <a:latin typeface="Open Sans"/>
                <a:ea typeface="+mn-lt"/>
                <a:cs typeface="+mn-lt"/>
                <a:hlinkClick r:id="rId2"/>
              </a:rPr>
              <a:t>Register today</a:t>
            </a:r>
            <a:r>
              <a:rPr lang="en-US" dirty="0">
                <a:latin typeface="Open Sans"/>
                <a:ea typeface="+mn-lt"/>
                <a:cs typeface="+mn-lt"/>
              </a:rPr>
              <a:t>. Registration ends one hour prior to webinar. </a:t>
            </a:r>
          </a:p>
          <a:p>
            <a:pPr marL="0" indent="0">
              <a:lnSpc>
                <a:spcPct val="150000"/>
              </a:lnSpc>
              <a:buNone/>
            </a:pPr>
            <a:endParaRPr lang="en-US" dirty="0">
              <a:latin typeface="Open Sans"/>
              <a:ea typeface="+mn-lt"/>
              <a:cs typeface="+mn-lt"/>
            </a:endParaRPr>
          </a:p>
          <a:p>
            <a:pPr>
              <a:lnSpc>
                <a:spcPct val="150000"/>
              </a:lnSpc>
            </a:pPr>
            <a:r>
              <a:rPr lang="en-US" b="1" dirty="0">
                <a:latin typeface="Open Sans"/>
                <a:ea typeface="+mn-lt"/>
                <a:cs typeface="+mn-lt"/>
              </a:rPr>
              <a:t>Wednesday, July 21</a:t>
            </a:r>
            <a:r>
              <a:rPr lang="en-US" dirty="0">
                <a:latin typeface="Open Sans"/>
                <a:ea typeface="+mn-lt"/>
                <a:cs typeface="+mn-lt"/>
              </a:rPr>
              <a:t>: Action Network July Webinar (Evening Session) 8:00 pm ET. </a:t>
            </a:r>
            <a:r>
              <a:rPr lang="en-US" dirty="0">
                <a:latin typeface="Open Sans"/>
                <a:ea typeface="+mn-lt"/>
                <a:cs typeface="+mn-lt"/>
                <a:hlinkClick r:id="rId2"/>
              </a:rPr>
              <a:t>Register today.</a:t>
            </a:r>
            <a:r>
              <a:rPr lang="en-US" dirty="0">
                <a:latin typeface="Open Sans"/>
                <a:ea typeface="+mn-lt"/>
                <a:cs typeface="+mn-lt"/>
              </a:rPr>
              <a:t> Registration ends one hour prior to webinar. </a:t>
            </a:r>
          </a:p>
          <a:p>
            <a:endParaRPr lang="en-US" b="1" dirty="0">
              <a:latin typeface="Open Sans"/>
              <a:ea typeface="Open Sans"/>
              <a:cs typeface="Calibri"/>
            </a:endParaRPr>
          </a:p>
          <a:p>
            <a:endParaRPr lang="en-US" b="1" dirty="0">
              <a:latin typeface="Open Sans"/>
              <a:ea typeface="Open Sans"/>
              <a:cs typeface="Calibri"/>
            </a:endParaRPr>
          </a:p>
          <a:p>
            <a:pPr marL="0" indent="0">
              <a:buNone/>
            </a:pPr>
            <a:endParaRPr lang="en-US" b="1" dirty="0">
              <a:latin typeface="Open Sans"/>
              <a:ea typeface="Open Sans"/>
              <a:cs typeface="Calibri"/>
            </a:endParaRPr>
          </a:p>
          <a:p>
            <a:pPr marL="0" indent="0">
              <a:buNone/>
            </a:pPr>
            <a:endParaRPr lang="en-US" b="1" dirty="0">
              <a:latin typeface="Open Sans"/>
              <a:ea typeface="Open Sans"/>
              <a:cs typeface="Calibri"/>
            </a:endParaRPr>
          </a:p>
        </p:txBody>
      </p:sp>
      <p:pic>
        <p:nvPicPr>
          <p:cNvPr id="5" name="Picture 4" descr="A picture containing logo&#10;&#10;Description automatically generated">
            <a:extLst>
              <a:ext uri="{FF2B5EF4-FFF2-40B4-BE49-F238E27FC236}">
                <a16:creationId xmlns:a16="http://schemas.microsoft.com/office/drawing/2014/main" id="{161AB21B-3711-4FCC-BF45-3A64FA242B6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8599" y="209160"/>
            <a:ext cx="1070527" cy="836316"/>
          </a:xfrm>
          <a:prstGeom prst="rect">
            <a:avLst/>
          </a:prstGeom>
        </p:spPr>
      </p:pic>
    </p:spTree>
    <p:extLst>
      <p:ext uri="{BB962C8B-B14F-4D97-AF65-F5344CB8AC3E}">
        <p14:creationId xmlns:p14="http://schemas.microsoft.com/office/powerpoint/2010/main" val="3692183993"/>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81C65-69E6-4B9D-8479-41B94AE6BE6A}"/>
              </a:ext>
            </a:extLst>
          </p:cNvPr>
          <p:cNvSpPr>
            <a:spLocks noGrp="1"/>
          </p:cNvSpPr>
          <p:nvPr>
            <p:ph type="title"/>
          </p:nvPr>
        </p:nvSpPr>
        <p:spPr>
          <a:xfrm>
            <a:off x="838200" y="569841"/>
            <a:ext cx="10515600" cy="1325563"/>
          </a:xfrm>
        </p:spPr>
        <p:txBody>
          <a:bodyPr>
            <a:normAutofit fontScale="90000"/>
          </a:bodyPr>
          <a:lstStyle/>
          <a:p>
            <a:pPr algn="ctr">
              <a:spcBef>
                <a:spcPts val="1000"/>
              </a:spcBef>
            </a:pPr>
            <a:br>
              <a:rPr lang="en-US" b="1" dirty="0">
                <a:solidFill>
                  <a:srgbClr val="FF0000"/>
                </a:solidFill>
                <a:latin typeface="Open Sans"/>
                <a:ea typeface="Open Sans"/>
                <a:cs typeface="Calibri Light"/>
              </a:rPr>
            </a:br>
            <a:r>
              <a:rPr lang="en-US" b="1" dirty="0">
                <a:solidFill>
                  <a:srgbClr val="FF0000"/>
                </a:solidFill>
                <a:latin typeface="Open Sans"/>
                <a:ea typeface="Open Sans"/>
                <a:cs typeface="Calibri Light"/>
              </a:rPr>
              <a:t>Upcoming Action Alerts Dates</a:t>
            </a:r>
            <a:r>
              <a:rPr lang="en-US" b="1" dirty="0">
                <a:latin typeface="Open Sans"/>
                <a:ea typeface="Open Sans"/>
                <a:cs typeface="Calibri Light"/>
              </a:rPr>
              <a:t> </a:t>
            </a:r>
            <a:br>
              <a:rPr lang="en-US" b="1" dirty="0">
                <a:latin typeface="Open Sans"/>
                <a:ea typeface="Open Sans"/>
                <a:cs typeface="Calibri Light"/>
              </a:rPr>
            </a:br>
            <a:br>
              <a:rPr lang="en-US" b="1" dirty="0">
                <a:latin typeface="Open Sans"/>
                <a:ea typeface="Open Sans"/>
                <a:cs typeface="+mj-lt"/>
              </a:rPr>
            </a:br>
            <a:r>
              <a:rPr lang="en-US" b="1" dirty="0">
                <a:latin typeface="Open Sans"/>
                <a:ea typeface="+mj-lt"/>
                <a:cs typeface="+mj-lt"/>
              </a:rPr>
              <a:t>You can find previous Action Alerts </a:t>
            </a:r>
            <a:r>
              <a:rPr lang="en-US" b="1" dirty="0">
                <a:latin typeface="Open Sans"/>
                <a:ea typeface="+mj-lt"/>
                <a:cs typeface="+mj-lt"/>
                <a:hlinkClick r:id="rId2"/>
              </a:rPr>
              <a:t>here</a:t>
            </a:r>
            <a:r>
              <a:rPr lang="en-US" b="1" dirty="0">
                <a:latin typeface="Open Sans"/>
                <a:ea typeface="+mj-lt"/>
                <a:cs typeface="+mj-lt"/>
              </a:rPr>
              <a:t>.</a:t>
            </a:r>
            <a:endParaRPr lang="en-US" b="1" dirty="0">
              <a:latin typeface="Open Sans"/>
              <a:ea typeface="Open Sans"/>
              <a:cs typeface="Calibri Light"/>
            </a:endParaRPr>
          </a:p>
          <a:p>
            <a:pPr algn="ctr"/>
            <a:endParaRPr lang="en-US" b="1" dirty="0">
              <a:latin typeface="Open Sans"/>
              <a:ea typeface="Open Sans"/>
              <a:cs typeface="Calibri Light"/>
            </a:endParaRPr>
          </a:p>
        </p:txBody>
      </p:sp>
      <p:sp>
        <p:nvSpPr>
          <p:cNvPr id="5" name="Content Placeholder 4">
            <a:extLst>
              <a:ext uri="{FF2B5EF4-FFF2-40B4-BE49-F238E27FC236}">
                <a16:creationId xmlns:a16="http://schemas.microsoft.com/office/drawing/2014/main" id="{6D633D97-3359-4AF5-8071-EAA2B08769CE}"/>
              </a:ext>
            </a:extLst>
          </p:cNvPr>
          <p:cNvSpPr>
            <a:spLocks noGrp="1"/>
          </p:cNvSpPr>
          <p:nvPr>
            <p:ph sz="half" idx="1"/>
          </p:nvPr>
        </p:nvSpPr>
        <p:spPr/>
        <p:txBody>
          <a:bodyPr vert="horz" lIns="91440" tIns="45720" rIns="91440" bIns="45720" rtlCol="0" anchor="t">
            <a:noAutofit/>
          </a:bodyPr>
          <a:lstStyle/>
          <a:p>
            <a:endParaRPr lang="en-US" sz="4000" b="1" dirty="0">
              <a:latin typeface="Open Sans"/>
              <a:ea typeface="Open Sans"/>
              <a:cs typeface="Calibri"/>
            </a:endParaRPr>
          </a:p>
          <a:p>
            <a:pPr>
              <a:lnSpc>
                <a:spcPct val="150000"/>
              </a:lnSpc>
            </a:pPr>
            <a:endParaRPr lang="en-US" sz="2400" b="1" dirty="0">
              <a:latin typeface="Open Sans"/>
              <a:ea typeface="Open Sans"/>
              <a:cs typeface="Calibri"/>
            </a:endParaRPr>
          </a:p>
        </p:txBody>
      </p:sp>
      <p:sp>
        <p:nvSpPr>
          <p:cNvPr id="6" name="Content Placeholder 5">
            <a:extLst>
              <a:ext uri="{FF2B5EF4-FFF2-40B4-BE49-F238E27FC236}">
                <a16:creationId xmlns:a16="http://schemas.microsoft.com/office/drawing/2014/main" id="{320E9B8B-5925-4687-9027-EB89D2AFF1AA}"/>
              </a:ext>
            </a:extLst>
          </p:cNvPr>
          <p:cNvSpPr>
            <a:spLocks noGrp="1"/>
          </p:cNvSpPr>
          <p:nvPr>
            <p:ph sz="half" idx="2"/>
          </p:nvPr>
        </p:nvSpPr>
        <p:spPr>
          <a:xfrm>
            <a:off x="6172200" y="2576252"/>
            <a:ext cx="5181600" cy="4351338"/>
          </a:xfrm>
        </p:spPr>
        <p:txBody>
          <a:bodyPr vert="horz" lIns="91440" tIns="45720" rIns="91440" bIns="45720" rtlCol="0" anchor="t">
            <a:normAutofit/>
          </a:bodyPr>
          <a:lstStyle/>
          <a:p>
            <a:pPr>
              <a:lnSpc>
                <a:spcPct val="150000"/>
              </a:lnSpc>
            </a:pPr>
            <a:r>
              <a:rPr lang="en-US" dirty="0">
                <a:ea typeface="+mn-lt"/>
                <a:cs typeface="+mn-lt"/>
              </a:rPr>
              <a:t> </a:t>
            </a:r>
            <a:r>
              <a:rPr lang="en-US" b="1" dirty="0">
                <a:ea typeface="+mn-lt"/>
                <a:cs typeface="+mn-lt"/>
              </a:rPr>
              <a:t> </a:t>
            </a:r>
            <a:r>
              <a:rPr lang="en-US" b="1">
                <a:latin typeface="Open Sans"/>
                <a:ea typeface="+mn-lt"/>
                <a:cs typeface="+mn-lt"/>
              </a:rPr>
              <a:t>September 8th, 2021</a:t>
            </a:r>
            <a:endParaRPr lang="en-US" b="1">
              <a:latin typeface="Open Sans"/>
              <a:ea typeface="Open Sans"/>
              <a:cs typeface="Calibri"/>
            </a:endParaRPr>
          </a:p>
          <a:p>
            <a:pPr>
              <a:lnSpc>
                <a:spcPct val="150000"/>
              </a:lnSpc>
            </a:pPr>
            <a:r>
              <a:rPr lang="en-US" b="1">
                <a:latin typeface="Open Sans"/>
                <a:ea typeface="+mn-lt"/>
                <a:cs typeface="+mn-lt"/>
              </a:rPr>
              <a:t> September 22nd, 2021</a:t>
            </a:r>
          </a:p>
          <a:p>
            <a:pPr>
              <a:lnSpc>
                <a:spcPct val="150000"/>
              </a:lnSpc>
            </a:pPr>
            <a:r>
              <a:rPr lang="en-US" b="1">
                <a:latin typeface="Open Sans"/>
                <a:ea typeface="+mn-lt"/>
                <a:cs typeface="+mn-lt"/>
              </a:rPr>
              <a:t> October 6th, 2021</a:t>
            </a:r>
          </a:p>
          <a:p>
            <a:pPr>
              <a:lnSpc>
                <a:spcPct val="150000"/>
              </a:lnSpc>
            </a:pPr>
            <a:r>
              <a:rPr lang="en-US" b="1">
                <a:latin typeface="Open Sans"/>
                <a:ea typeface="+mn-lt"/>
                <a:cs typeface="+mn-lt"/>
              </a:rPr>
              <a:t> October 20th, 2021</a:t>
            </a:r>
            <a:endParaRPr lang="en-US" b="1">
              <a:latin typeface="Open Sans"/>
              <a:ea typeface="Open Sans"/>
              <a:cs typeface="Calibri"/>
            </a:endParaRPr>
          </a:p>
          <a:p>
            <a:endParaRPr lang="en-US" b="1" dirty="0">
              <a:latin typeface="Open Sans"/>
              <a:ea typeface="Open Sans"/>
              <a:cs typeface="Calibri"/>
            </a:endParaRPr>
          </a:p>
        </p:txBody>
      </p:sp>
      <p:sp>
        <p:nvSpPr>
          <p:cNvPr id="9" name="TextBox 8">
            <a:extLst>
              <a:ext uri="{FF2B5EF4-FFF2-40B4-BE49-F238E27FC236}">
                <a16:creationId xmlns:a16="http://schemas.microsoft.com/office/drawing/2014/main" id="{9BBB648D-F16D-44D7-BE69-28C968CB1A1A}"/>
              </a:ext>
            </a:extLst>
          </p:cNvPr>
          <p:cNvSpPr txBox="1"/>
          <p:nvPr/>
        </p:nvSpPr>
        <p:spPr>
          <a:xfrm>
            <a:off x="1221475" y="2574877"/>
            <a:ext cx="3789528" cy="333937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50000"/>
              </a:lnSpc>
              <a:spcBef>
                <a:spcPts val="1000"/>
              </a:spcBef>
              <a:buFont typeface="Arial"/>
              <a:buChar char="•"/>
            </a:pPr>
            <a:r>
              <a:rPr lang="en-US" sz="2800" b="1">
                <a:latin typeface="Open Sans"/>
                <a:ea typeface="+mn-lt"/>
                <a:cs typeface="+mn-lt"/>
              </a:rPr>
              <a:t>July 14th, 2021</a:t>
            </a:r>
          </a:p>
          <a:p>
            <a:pPr marL="285750" indent="-285750">
              <a:lnSpc>
                <a:spcPct val="150000"/>
              </a:lnSpc>
              <a:spcBef>
                <a:spcPts val="1000"/>
              </a:spcBef>
              <a:buFont typeface="Arial"/>
              <a:buChar char="•"/>
            </a:pPr>
            <a:r>
              <a:rPr lang="en-US" sz="2800" b="1">
                <a:latin typeface="Open Sans"/>
                <a:ea typeface="+mn-lt"/>
                <a:cs typeface="+mn-lt"/>
              </a:rPr>
              <a:t> July 28th, 2021</a:t>
            </a:r>
          </a:p>
          <a:p>
            <a:pPr marL="285750" indent="-285750">
              <a:lnSpc>
                <a:spcPct val="150000"/>
              </a:lnSpc>
              <a:spcBef>
                <a:spcPts val="1000"/>
              </a:spcBef>
              <a:buFont typeface="Arial"/>
              <a:buChar char="•"/>
            </a:pPr>
            <a:r>
              <a:rPr lang="en-US" sz="2800" b="1">
                <a:latin typeface="Open Sans"/>
                <a:ea typeface="+mn-lt"/>
                <a:cs typeface="+mn-lt"/>
              </a:rPr>
              <a:t> August 11, 2021</a:t>
            </a:r>
          </a:p>
          <a:p>
            <a:pPr marL="285750" indent="-285750">
              <a:lnSpc>
                <a:spcPct val="150000"/>
              </a:lnSpc>
              <a:spcBef>
                <a:spcPts val="1000"/>
              </a:spcBef>
              <a:buFont typeface="Arial"/>
              <a:buChar char="•"/>
            </a:pPr>
            <a:r>
              <a:rPr lang="en-US" sz="2800" b="1">
                <a:latin typeface="Open Sans"/>
                <a:ea typeface="+mn-lt"/>
                <a:cs typeface="+mn-lt"/>
              </a:rPr>
              <a:t> August 25th, 2021</a:t>
            </a:r>
          </a:p>
          <a:p>
            <a:pPr algn="l"/>
            <a:endParaRPr lang="en-US" dirty="0">
              <a:cs typeface="Calibri"/>
            </a:endParaRPr>
          </a:p>
        </p:txBody>
      </p:sp>
    </p:spTree>
    <p:extLst>
      <p:ext uri="{BB962C8B-B14F-4D97-AF65-F5344CB8AC3E}">
        <p14:creationId xmlns:p14="http://schemas.microsoft.com/office/powerpoint/2010/main" val="1656391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A6330-7BAC-4C99-A48C-21388C4D3A0F}"/>
              </a:ext>
            </a:extLst>
          </p:cNvPr>
          <p:cNvSpPr>
            <a:spLocks noGrp="1"/>
          </p:cNvSpPr>
          <p:nvPr>
            <p:ph type="title"/>
          </p:nvPr>
        </p:nvSpPr>
        <p:spPr>
          <a:xfrm>
            <a:off x="-219501" y="1184"/>
            <a:ext cx="11016017" cy="1325563"/>
          </a:xfrm>
        </p:spPr>
        <p:txBody>
          <a:bodyPr>
            <a:normAutofit/>
          </a:bodyPr>
          <a:lstStyle/>
          <a:p>
            <a:pPr algn="ctr"/>
            <a:r>
              <a:rPr lang="en-US" sz="3200" b="1">
                <a:solidFill>
                  <a:srgbClr val="FF0000"/>
                </a:solidFill>
                <a:latin typeface="Open Sans"/>
                <a:ea typeface="Open Sans"/>
                <a:cs typeface="Calibri Light" panose="020F0302020204030204"/>
              </a:rPr>
              <a:t>General RESULTS Announcements</a:t>
            </a:r>
          </a:p>
        </p:txBody>
      </p:sp>
      <p:sp>
        <p:nvSpPr>
          <p:cNvPr id="3" name="Content Placeholder 2">
            <a:extLst>
              <a:ext uri="{FF2B5EF4-FFF2-40B4-BE49-F238E27FC236}">
                <a16:creationId xmlns:a16="http://schemas.microsoft.com/office/drawing/2014/main" id="{F6906B1C-7CD2-4DCE-A3CA-C688C10144D6}"/>
              </a:ext>
            </a:extLst>
          </p:cNvPr>
          <p:cNvSpPr>
            <a:spLocks noGrp="1"/>
          </p:cNvSpPr>
          <p:nvPr>
            <p:ph idx="1"/>
          </p:nvPr>
        </p:nvSpPr>
        <p:spPr>
          <a:xfrm>
            <a:off x="485633" y="1052253"/>
            <a:ext cx="11084256" cy="5613754"/>
          </a:xfrm>
        </p:spPr>
        <p:txBody>
          <a:bodyPr vert="horz" lIns="91440" tIns="45720" rIns="91440" bIns="45720" rtlCol="0" anchor="t">
            <a:noAutofit/>
          </a:bodyPr>
          <a:lstStyle/>
          <a:p>
            <a:pPr marL="0" indent="0">
              <a:lnSpc>
                <a:spcPct val="150000"/>
              </a:lnSpc>
              <a:buNone/>
            </a:pPr>
            <a:r>
              <a:rPr lang="en-US" sz="1600" b="1">
                <a:latin typeface="Open Sans"/>
                <a:ea typeface="+mn-lt"/>
                <a:cs typeface="+mn-lt"/>
              </a:rPr>
              <a:t>Saturday, July 10</a:t>
            </a:r>
            <a:r>
              <a:rPr lang="en-US" sz="1600">
                <a:latin typeface="Open Sans"/>
                <a:ea typeface="+mn-lt"/>
                <a:cs typeface="+mn-lt"/>
              </a:rPr>
              <a:t>: @ 1:00 pm - 2:30 pm EDT -- RESULTS National Webinar -- </a:t>
            </a:r>
            <a:r>
              <a:rPr lang="en-US" sz="1600" dirty="0">
                <a:latin typeface="Open Sans"/>
                <a:ea typeface="+mn-lt"/>
                <a:cs typeface="+mn-lt"/>
                <a:hlinkClick r:id="rId2"/>
              </a:rPr>
              <a:t>Register Here</a:t>
            </a:r>
            <a:endParaRPr lang="en-US" sz="1600">
              <a:latin typeface="Open Sans"/>
              <a:ea typeface="Open Sans"/>
              <a:cs typeface="Calibri" panose="020F0502020204030204"/>
            </a:endParaRPr>
          </a:p>
          <a:p>
            <a:pPr marL="0" indent="0">
              <a:lnSpc>
                <a:spcPct val="150000"/>
              </a:lnSpc>
              <a:buNone/>
            </a:pPr>
            <a:r>
              <a:rPr lang="en-US" sz="1600" b="1">
                <a:latin typeface="Open Sans"/>
                <a:ea typeface="+mn-lt"/>
                <a:cs typeface="+mn-lt"/>
              </a:rPr>
              <a:t>Saturday, July 17</a:t>
            </a:r>
            <a:r>
              <a:rPr lang="en-US" sz="1600">
                <a:latin typeface="Open Sans"/>
                <a:ea typeface="+mn-lt"/>
                <a:cs typeface="+mn-lt"/>
              </a:rPr>
              <a:t>: Last day to vote in RESULTS Grassroots Board Election. Read about the candidates and how to vote on the </a:t>
            </a:r>
            <a:r>
              <a:rPr lang="en-US" sz="1600" dirty="0">
                <a:latin typeface="Open Sans"/>
                <a:ea typeface="+mn-lt"/>
                <a:cs typeface="+mn-lt"/>
                <a:hlinkClick r:id="rId3"/>
              </a:rPr>
              <a:t>RESULTS Blog</a:t>
            </a:r>
            <a:r>
              <a:rPr lang="en-US" sz="1600">
                <a:latin typeface="Open Sans"/>
                <a:ea typeface="+mn-lt"/>
                <a:cs typeface="+mn-lt"/>
              </a:rPr>
              <a:t>.</a:t>
            </a:r>
            <a:endParaRPr lang="en-US" sz="1600">
              <a:latin typeface="Open Sans"/>
              <a:ea typeface="Open Sans"/>
              <a:cs typeface="Open Sans"/>
            </a:endParaRPr>
          </a:p>
          <a:p>
            <a:pPr marL="0" indent="0">
              <a:lnSpc>
                <a:spcPct val="150000"/>
              </a:lnSpc>
              <a:buNone/>
            </a:pPr>
            <a:r>
              <a:rPr lang="en-US" sz="1600" b="1">
                <a:latin typeface="Open Sans"/>
                <a:ea typeface="+mn-lt"/>
                <a:cs typeface="+mn-lt"/>
              </a:rPr>
              <a:t>Tuesday, July 20</a:t>
            </a:r>
            <a:r>
              <a:rPr lang="en-US" sz="1600">
                <a:latin typeface="Open Sans"/>
                <a:ea typeface="+mn-lt"/>
                <a:cs typeface="+mn-lt"/>
              </a:rPr>
              <a:t>: Op-ed Writing Workshop, 9:00 pm ET. </a:t>
            </a:r>
            <a:r>
              <a:rPr lang="en-US" sz="1600" dirty="0">
                <a:latin typeface="Open Sans"/>
                <a:ea typeface="+mn-lt"/>
                <a:cs typeface="+mn-lt"/>
                <a:hlinkClick r:id="rId4"/>
              </a:rPr>
              <a:t>Register today</a:t>
            </a:r>
            <a:r>
              <a:rPr lang="en-US" sz="1600">
                <a:latin typeface="Open Sans"/>
                <a:ea typeface="+mn-lt"/>
                <a:cs typeface="+mn-lt"/>
              </a:rPr>
              <a:t>. Registration ends one hour prior to the webinar.</a:t>
            </a:r>
            <a:endParaRPr lang="en-US" sz="1600">
              <a:latin typeface="Calibri"/>
              <a:ea typeface="Open Sans"/>
              <a:cs typeface="Calibri"/>
            </a:endParaRPr>
          </a:p>
          <a:p>
            <a:pPr marL="0" indent="0">
              <a:lnSpc>
                <a:spcPct val="150000"/>
              </a:lnSpc>
              <a:buNone/>
            </a:pPr>
            <a:r>
              <a:rPr lang="en-US" sz="1600" b="1">
                <a:latin typeface="Open Sans"/>
                <a:ea typeface="+mn-lt"/>
                <a:cs typeface="+mn-lt"/>
              </a:rPr>
              <a:t>Wednesday, July 21</a:t>
            </a:r>
            <a:r>
              <a:rPr lang="en-US" sz="1600">
                <a:latin typeface="Open Sans"/>
                <a:ea typeface="+mn-lt"/>
                <a:cs typeface="+mn-lt"/>
              </a:rPr>
              <a:t>: Action Network July Webinar (Early Session) 12:30 pm ET. </a:t>
            </a:r>
            <a:r>
              <a:rPr lang="en-US" sz="1600" dirty="0">
                <a:latin typeface="Open Sans"/>
                <a:ea typeface="+mn-lt"/>
                <a:cs typeface="+mn-lt"/>
                <a:hlinkClick r:id="rId5"/>
              </a:rPr>
              <a:t>Register today</a:t>
            </a:r>
            <a:r>
              <a:rPr lang="en-US" sz="1600">
                <a:latin typeface="Open Sans"/>
                <a:ea typeface="+mn-lt"/>
                <a:cs typeface="+mn-lt"/>
              </a:rPr>
              <a:t>. Registration ends one hour prior to webinar. </a:t>
            </a:r>
          </a:p>
          <a:p>
            <a:pPr marL="0" indent="0">
              <a:lnSpc>
                <a:spcPct val="150000"/>
              </a:lnSpc>
              <a:buNone/>
            </a:pPr>
            <a:r>
              <a:rPr lang="en-US" sz="1600" b="1">
                <a:latin typeface="Open Sans"/>
                <a:ea typeface="+mn-lt"/>
                <a:cs typeface="+mn-lt"/>
              </a:rPr>
              <a:t>Wednesday, July 21</a:t>
            </a:r>
            <a:r>
              <a:rPr lang="en-US" sz="1600">
                <a:latin typeface="Open Sans"/>
                <a:ea typeface="+mn-lt"/>
                <a:cs typeface="+mn-lt"/>
              </a:rPr>
              <a:t>: Action Network July Webinar (Evening Session) 8:00 pm ET. </a:t>
            </a:r>
            <a:r>
              <a:rPr lang="en-US" sz="1600" dirty="0">
                <a:latin typeface="Open Sans"/>
                <a:ea typeface="+mn-lt"/>
                <a:cs typeface="+mn-lt"/>
                <a:hlinkClick r:id="rId5"/>
              </a:rPr>
              <a:t>Register today.</a:t>
            </a:r>
            <a:r>
              <a:rPr lang="en-US" sz="1600">
                <a:latin typeface="Open Sans"/>
                <a:ea typeface="+mn-lt"/>
                <a:cs typeface="+mn-lt"/>
              </a:rPr>
              <a:t> Registration ends one hour prior to webinar. </a:t>
            </a:r>
          </a:p>
          <a:p>
            <a:pPr marL="0" indent="0">
              <a:lnSpc>
                <a:spcPct val="150000"/>
              </a:lnSpc>
              <a:buNone/>
            </a:pPr>
            <a:r>
              <a:rPr lang="en-US" sz="1600" b="1">
                <a:latin typeface="Open Sans"/>
                <a:ea typeface="+mn-lt"/>
                <a:cs typeface="+mn-lt"/>
              </a:rPr>
              <a:t>Thursday, July 22</a:t>
            </a:r>
            <a:r>
              <a:rPr lang="en-US" sz="1600">
                <a:latin typeface="Open Sans"/>
                <a:ea typeface="+mn-lt"/>
                <a:cs typeface="+mn-lt"/>
              </a:rPr>
              <a:t>: U.S. Poverty Monthly Policy Forum, 8 pm ET. </a:t>
            </a:r>
            <a:r>
              <a:rPr lang="en-US" sz="1600" dirty="0">
                <a:latin typeface="Open Sans"/>
                <a:ea typeface="+mn-lt"/>
                <a:cs typeface="+mn-lt"/>
                <a:hlinkClick r:id="rId6"/>
              </a:rPr>
              <a:t>Register today.</a:t>
            </a:r>
            <a:r>
              <a:rPr lang="en-US" sz="1600">
                <a:latin typeface="Open Sans"/>
                <a:ea typeface="+mn-lt"/>
                <a:cs typeface="+mn-lt"/>
              </a:rPr>
              <a:t> Registration ends one hour prior to the webinar.</a:t>
            </a:r>
            <a:endParaRPr lang="en-US" sz="1600">
              <a:latin typeface="Open Sans"/>
              <a:ea typeface="Open Sans"/>
              <a:cs typeface="Open Sans"/>
            </a:endParaRPr>
          </a:p>
          <a:p>
            <a:pPr marL="0" indent="0">
              <a:lnSpc>
                <a:spcPct val="150000"/>
              </a:lnSpc>
              <a:buNone/>
            </a:pPr>
            <a:r>
              <a:rPr lang="en-US" sz="1600" b="1">
                <a:latin typeface="Open Sans"/>
                <a:ea typeface="+mn-lt"/>
                <a:cs typeface="+mn-lt"/>
              </a:rPr>
              <a:t>Thursday, July 22</a:t>
            </a:r>
            <a:r>
              <a:rPr lang="en-US" sz="1600">
                <a:latin typeface="Open Sans"/>
                <a:ea typeface="+mn-lt"/>
                <a:cs typeface="+mn-lt"/>
              </a:rPr>
              <a:t>: Global Poverty Monthly Policy Forum, 9 pm ET. </a:t>
            </a:r>
            <a:r>
              <a:rPr lang="en-US" sz="1600" dirty="0">
                <a:latin typeface="Open Sans"/>
                <a:ea typeface="+mn-lt"/>
                <a:cs typeface="+mn-lt"/>
                <a:hlinkClick r:id="rId7"/>
              </a:rPr>
              <a:t>Register today.</a:t>
            </a:r>
            <a:r>
              <a:rPr lang="en-US" sz="1600">
                <a:latin typeface="Open Sans"/>
                <a:ea typeface="+mn-lt"/>
                <a:cs typeface="+mn-lt"/>
              </a:rPr>
              <a:t> Registration ends one hour prior to the webinar.</a:t>
            </a:r>
            <a:endParaRPr lang="en-US" sz="1600">
              <a:latin typeface="Open Sans"/>
              <a:ea typeface="Open Sans"/>
              <a:cs typeface="Open Sans"/>
            </a:endParaRPr>
          </a:p>
          <a:p>
            <a:endParaRPr lang="en-US" sz="1500" dirty="0">
              <a:latin typeface="Open Sans"/>
              <a:ea typeface="Open Sans"/>
              <a:cs typeface="Calibri"/>
            </a:endParaRPr>
          </a:p>
        </p:txBody>
      </p:sp>
      <p:pic>
        <p:nvPicPr>
          <p:cNvPr id="5" name="Picture 4" descr="A picture containing logo&#10;&#10;Description automatically generated">
            <a:extLst>
              <a:ext uri="{FF2B5EF4-FFF2-40B4-BE49-F238E27FC236}">
                <a16:creationId xmlns:a16="http://schemas.microsoft.com/office/drawing/2014/main" id="{608D8A46-8DBB-4D65-A538-47CC44F340E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961344" y="209160"/>
            <a:ext cx="1047782" cy="836316"/>
          </a:xfrm>
          <a:prstGeom prst="rect">
            <a:avLst/>
          </a:prstGeom>
        </p:spPr>
      </p:pic>
    </p:spTree>
    <p:extLst>
      <p:ext uri="{BB962C8B-B14F-4D97-AF65-F5344CB8AC3E}">
        <p14:creationId xmlns:p14="http://schemas.microsoft.com/office/powerpoint/2010/main" val="1097693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EAD00-A83C-4D91-A3F6-EB2FDC3832BC}"/>
              </a:ext>
            </a:extLst>
          </p:cNvPr>
          <p:cNvSpPr>
            <a:spLocks noGrp="1"/>
          </p:cNvSpPr>
          <p:nvPr>
            <p:ph type="title"/>
          </p:nvPr>
        </p:nvSpPr>
        <p:spPr>
          <a:xfrm>
            <a:off x="2748887" y="2673871"/>
            <a:ext cx="10515600" cy="1325563"/>
          </a:xfrm>
        </p:spPr>
        <p:txBody>
          <a:bodyPr/>
          <a:lstStyle/>
          <a:p>
            <a:r>
              <a:rPr lang="en-US" b="1">
                <a:latin typeface="Open Sans"/>
                <a:ea typeface="Open Sans"/>
                <a:cs typeface="Calibri Light"/>
              </a:rPr>
              <a:t>Have a great evening! </a:t>
            </a:r>
            <a:endParaRPr lang="en-US" b="1">
              <a:latin typeface="Open Sans"/>
              <a:ea typeface="Open Sans"/>
            </a:endParaRPr>
          </a:p>
        </p:txBody>
      </p:sp>
      <p:pic>
        <p:nvPicPr>
          <p:cNvPr id="5" name="Picture 4" descr="A picture containing logo&#10;&#10;Description automatically generated">
            <a:extLst>
              <a:ext uri="{FF2B5EF4-FFF2-40B4-BE49-F238E27FC236}">
                <a16:creationId xmlns:a16="http://schemas.microsoft.com/office/drawing/2014/main" id="{93CA8BFE-6E33-4B45-9A0A-F69E7BA7DC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1344" y="209160"/>
            <a:ext cx="1047782" cy="836316"/>
          </a:xfrm>
          <a:prstGeom prst="rect">
            <a:avLst/>
          </a:prstGeom>
        </p:spPr>
      </p:pic>
    </p:spTree>
    <p:extLst>
      <p:ext uri="{BB962C8B-B14F-4D97-AF65-F5344CB8AC3E}">
        <p14:creationId xmlns:p14="http://schemas.microsoft.com/office/powerpoint/2010/main" val="3404270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5CEC6F-775D-124D-9CA4-2E1433027E4B}"/>
              </a:ext>
            </a:extLst>
          </p:cNvPr>
          <p:cNvSpPr txBox="1"/>
          <p:nvPr/>
        </p:nvSpPr>
        <p:spPr>
          <a:xfrm>
            <a:off x="1358730" y="5003910"/>
            <a:ext cx="9474541" cy="1261884"/>
          </a:xfrm>
          <a:prstGeom prst="rect">
            <a:avLst/>
          </a:prstGeom>
          <a:noFill/>
        </p:spPr>
        <p:txBody>
          <a:bodyPr wrap="square" lIns="121920" tIns="60960" rIns="121920" bIns="60960" rtlCol="0" anchor="t">
            <a:spAutoFit/>
          </a:bodyPr>
          <a:lstStyle/>
          <a:p>
            <a:pPr algn="ctr"/>
            <a:r>
              <a:rPr lang="en-US" sz="3700" b="1">
                <a:solidFill>
                  <a:schemeClr val="bg1"/>
                </a:solidFill>
                <a:latin typeface="Open Sans"/>
                <a:ea typeface="Open Sans" panose="020B0606030504020204" pitchFamily="34" charset="0"/>
                <a:cs typeface="Open Sans" panose="020B0606030504020204" pitchFamily="34" charset="0"/>
              </a:rPr>
              <a:t>Action Network Monthly Webinar</a:t>
            </a:r>
          </a:p>
          <a:p>
            <a:pPr algn="ctr"/>
            <a:r>
              <a:rPr lang="en-US" sz="3700" b="1">
                <a:solidFill>
                  <a:schemeClr val="bg1"/>
                </a:solidFill>
                <a:latin typeface="Open Sans"/>
                <a:ea typeface="Open Sans"/>
                <a:cs typeface="Open Sans"/>
              </a:rPr>
              <a:t>June 30th, 2021</a:t>
            </a:r>
          </a:p>
        </p:txBody>
      </p:sp>
    </p:spTree>
    <p:extLst>
      <p:ext uri="{BB962C8B-B14F-4D97-AF65-F5344CB8AC3E}">
        <p14:creationId xmlns:p14="http://schemas.microsoft.com/office/powerpoint/2010/main" val="5287581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3" descr="Text, timeline&#10;&#10;Description automatically generated">
            <a:extLst>
              <a:ext uri="{FF2B5EF4-FFF2-40B4-BE49-F238E27FC236}">
                <a16:creationId xmlns:a16="http://schemas.microsoft.com/office/drawing/2014/main" id="{23B230F6-FC51-4BCA-8271-4631D175F3A1}"/>
              </a:ext>
            </a:extLst>
          </p:cNvPr>
          <p:cNvPicPr>
            <a:picLocks noGrp="1" noChangeAspect="1"/>
          </p:cNvPicPr>
          <p:nvPr>
            <p:ph idx="1"/>
          </p:nvPr>
        </p:nvPicPr>
        <p:blipFill>
          <a:blip r:embed="rId2"/>
          <a:stretch>
            <a:fillRect/>
          </a:stretch>
        </p:blipFill>
        <p:spPr>
          <a:xfrm>
            <a:off x="-4746" y="-4802"/>
            <a:ext cx="12178746" cy="6856230"/>
          </a:xfrm>
          <a:prstGeom prst="rect">
            <a:avLst/>
          </a:prstGeom>
        </p:spPr>
      </p:pic>
    </p:spTree>
    <p:extLst>
      <p:ext uri="{BB962C8B-B14F-4D97-AF65-F5344CB8AC3E}">
        <p14:creationId xmlns:p14="http://schemas.microsoft.com/office/powerpoint/2010/main" val="394839315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8115B-BF0F-499A-B5B9-BACC3D6C9DF8}"/>
              </a:ext>
            </a:extLst>
          </p:cNvPr>
          <p:cNvSpPr>
            <a:spLocks noGrp="1"/>
          </p:cNvSpPr>
          <p:nvPr>
            <p:ph type="title"/>
          </p:nvPr>
        </p:nvSpPr>
        <p:spPr>
          <a:xfrm>
            <a:off x="529101" y="1836777"/>
            <a:ext cx="11267161" cy="2891316"/>
          </a:xfrm>
        </p:spPr>
        <p:txBody>
          <a:bodyPr>
            <a:normAutofit/>
          </a:bodyPr>
          <a:lstStyle/>
          <a:p>
            <a:pPr algn="ctr"/>
            <a:r>
              <a:rPr lang="en-US" sz="5400" b="1" dirty="0">
                <a:solidFill>
                  <a:srgbClr val="FF0000"/>
                </a:solidFill>
                <a:latin typeface="Open Sans"/>
                <a:ea typeface="Open Sans"/>
                <a:cs typeface="Calibri Light"/>
              </a:rPr>
              <a:t>Welcome to any new advocates</a:t>
            </a:r>
            <a:endParaRPr lang="en-US" sz="4800" b="1" dirty="0">
              <a:solidFill>
                <a:srgbClr val="FF0000"/>
              </a:solidFill>
              <a:latin typeface="Open Sans"/>
              <a:ea typeface="Open Sans"/>
              <a:cs typeface="Open Sans"/>
            </a:endParaRPr>
          </a:p>
        </p:txBody>
      </p:sp>
      <p:pic>
        <p:nvPicPr>
          <p:cNvPr id="5" name="Picture 4" descr="A picture containing logo&#10;&#10;Description automatically generated">
            <a:extLst>
              <a:ext uri="{FF2B5EF4-FFF2-40B4-BE49-F238E27FC236}">
                <a16:creationId xmlns:a16="http://schemas.microsoft.com/office/drawing/2014/main" id="{A1B68F01-03BB-4523-80ED-5989D0CBE8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4659" y="209160"/>
            <a:ext cx="1434467" cy="1143390"/>
          </a:xfrm>
          <a:prstGeom prst="rect">
            <a:avLst/>
          </a:prstGeom>
        </p:spPr>
      </p:pic>
    </p:spTree>
    <p:extLst>
      <p:ext uri="{BB962C8B-B14F-4D97-AF65-F5344CB8AC3E}">
        <p14:creationId xmlns:p14="http://schemas.microsoft.com/office/powerpoint/2010/main" val="1976265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C62AF-70F2-45AE-9E26-8D2819B42596}"/>
              </a:ext>
            </a:extLst>
          </p:cNvPr>
          <p:cNvSpPr>
            <a:spLocks noGrp="1"/>
          </p:cNvSpPr>
          <p:nvPr>
            <p:ph type="title"/>
          </p:nvPr>
        </p:nvSpPr>
        <p:spPr>
          <a:xfrm>
            <a:off x="838201" y="2507351"/>
            <a:ext cx="10515600" cy="1325563"/>
          </a:xfrm>
        </p:spPr>
        <p:txBody>
          <a:bodyPr>
            <a:noAutofit/>
          </a:bodyPr>
          <a:lstStyle/>
          <a:p>
            <a:pPr algn="ctr"/>
            <a:r>
              <a:rPr lang="en-US" sz="4800" b="1" dirty="0">
                <a:solidFill>
                  <a:srgbClr val="FF0000"/>
                </a:solidFill>
                <a:latin typeface="Open Sans"/>
                <a:ea typeface="Open Sans"/>
                <a:cs typeface="Calibri Light"/>
              </a:rPr>
              <a:t>Let's talk about the International </a:t>
            </a:r>
            <a:r>
              <a:rPr lang="en-US" sz="4800" b="1">
                <a:solidFill>
                  <a:srgbClr val="FF0000"/>
                </a:solidFill>
                <a:latin typeface="Open Sans"/>
                <a:ea typeface="Open Sans"/>
                <a:cs typeface="Calibri Light"/>
              </a:rPr>
              <a:t>Conference, feeling empowered? </a:t>
            </a:r>
            <a:br>
              <a:rPr lang="en-US" sz="4800" b="1" dirty="0">
                <a:solidFill>
                  <a:srgbClr val="FF0000"/>
                </a:solidFill>
                <a:latin typeface="Open Sans"/>
                <a:ea typeface="Open Sans"/>
                <a:cs typeface="Calibri Light"/>
              </a:rPr>
            </a:br>
            <a:br>
              <a:rPr lang="en-US" sz="4800" b="1" dirty="0">
                <a:latin typeface="Open Sans"/>
                <a:ea typeface="Open Sans"/>
                <a:cs typeface="Calibri Light"/>
              </a:rPr>
            </a:br>
            <a:r>
              <a:rPr lang="en-US" sz="4800" b="1">
                <a:solidFill>
                  <a:srgbClr val="FF0000"/>
                </a:solidFill>
                <a:latin typeface="Open Sans"/>
                <a:ea typeface="Open Sans"/>
                <a:cs typeface="Calibri Light"/>
              </a:rPr>
              <a:t>Poll:</a:t>
            </a:r>
            <a:endParaRPr lang="en-US" sz="4800" b="1" dirty="0">
              <a:solidFill>
                <a:srgbClr val="FF0000"/>
              </a:solidFill>
              <a:latin typeface="Open Sans"/>
              <a:ea typeface="Open Sans"/>
              <a:cs typeface="Calibri Light"/>
            </a:endParaRPr>
          </a:p>
        </p:txBody>
      </p:sp>
      <p:pic>
        <p:nvPicPr>
          <p:cNvPr id="6" name="Picture 5" descr="A picture containing logo&#10;&#10;Description automatically generated">
            <a:extLst>
              <a:ext uri="{FF2B5EF4-FFF2-40B4-BE49-F238E27FC236}">
                <a16:creationId xmlns:a16="http://schemas.microsoft.com/office/drawing/2014/main" id="{B0606FDB-5C48-4967-B26B-F9CFEF9552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4659" y="209160"/>
            <a:ext cx="1434467" cy="1143390"/>
          </a:xfrm>
          <a:prstGeom prst="rect">
            <a:avLst/>
          </a:prstGeom>
        </p:spPr>
      </p:pic>
    </p:spTree>
    <p:extLst>
      <p:ext uri="{BB962C8B-B14F-4D97-AF65-F5344CB8AC3E}">
        <p14:creationId xmlns:p14="http://schemas.microsoft.com/office/powerpoint/2010/main" val="3508815767"/>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0FCC4-3B9C-4806-BA0F-C323251FD574}"/>
              </a:ext>
            </a:extLst>
          </p:cNvPr>
          <p:cNvSpPr>
            <a:spLocks noGrp="1"/>
          </p:cNvSpPr>
          <p:nvPr>
            <p:ph type="title"/>
          </p:nvPr>
        </p:nvSpPr>
        <p:spPr>
          <a:xfrm>
            <a:off x="895066" y="2673871"/>
            <a:ext cx="10515600" cy="1325563"/>
          </a:xfrm>
        </p:spPr>
        <p:txBody>
          <a:bodyPr>
            <a:noAutofit/>
          </a:bodyPr>
          <a:lstStyle/>
          <a:p>
            <a:pPr algn="ctr"/>
            <a:r>
              <a:rPr lang="en-US" sz="6000" b="1" dirty="0">
                <a:solidFill>
                  <a:srgbClr val="FF0000"/>
                </a:solidFill>
                <a:latin typeface="Open Sans"/>
                <a:ea typeface="Open Sans"/>
                <a:cs typeface="Calibri Light"/>
              </a:rPr>
              <a:t>Who has added new people to their network? </a:t>
            </a:r>
          </a:p>
        </p:txBody>
      </p:sp>
      <p:pic>
        <p:nvPicPr>
          <p:cNvPr id="5" name="Picture 4" descr="A picture containing logo&#10;&#10;Description automatically generated">
            <a:extLst>
              <a:ext uri="{FF2B5EF4-FFF2-40B4-BE49-F238E27FC236}">
                <a16:creationId xmlns:a16="http://schemas.microsoft.com/office/drawing/2014/main" id="{956C85F2-3DA3-4B01-99EA-E92CC5CDE9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4659" y="209160"/>
            <a:ext cx="1434467" cy="1143390"/>
          </a:xfrm>
          <a:prstGeom prst="rect">
            <a:avLst/>
          </a:prstGeom>
        </p:spPr>
      </p:pic>
    </p:spTree>
    <p:extLst>
      <p:ext uri="{BB962C8B-B14F-4D97-AF65-F5344CB8AC3E}">
        <p14:creationId xmlns:p14="http://schemas.microsoft.com/office/powerpoint/2010/main" val="25405547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BF698-43DB-4B59-B937-672D47B7807A}"/>
              </a:ext>
            </a:extLst>
          </p:cNvPr>
          <p:cNvSpPr>
            <a:spLocks noGrp="1"/>
          </p:cNvSpPr>
          <p:nvPr>
            <p:ph type="title"/>
          </p:nvPr>
        </p:nvSpPr>
        <p:spPr>
          <a:xfrm>
            <a:off x="974678" y="217274"/>
            <a:ext cx="10515600" cy="1325563"/>
          </a:xfrm>
        </p:spPr>
        <p:txBody>
          <a:bodyPr/>
          <a:lstStyle/>
          <a:p>
            <a:r>
              <a:rPr lang="en-US" b="1" dirty="0">
                <a:solidFill>
                  <a:srgbClr val="FF0000"/>
                </a:solidFill>
                <a:latin typeface="Open Sans"/>
                <a:ea typeface="Open Sans"/>
                <a:cs typeface="Calibri Light"/>
              </a:rPr>
              <a:t>Action Alert #6 is about... the GPE! </a:t>
            </a:r>
            <a:endParaRPr lang="en-US" b="1" dirty="0">
              <a:solidFill>
                <a:srgbClr val="FF0000"/>
              </a:solidFill>
              <a:latin typeface="Open Sans"/>
              <a:ea typeface="Open Sans"/>
            </a:endParaRPr>
          </a:p>
        </p:txBody>
      </p:sp>
      <p:sp>
        <p:nvSpPr>
          <p:cNvPr id="3" name="Content Placeholder 2">
            <a:extLst>
              <a:ext uri="{FF2B5EF4-FFF2-40B4-BE49-F238E27FC236}">
                <a16:creationId xmlns:a16="http://schemas.microsoft.com/office/drawing/2014/main" id="{5828DB40-0750-4277-9CAF-FA50287E4F73}"/>
              </a:ext>
            </a:extLst>
          </p:cNvPr>
          <p:cNvSpPr>
            <a:spLocks noGrp="1"/>
          </p:cNvSpPr>
          <p:nvPr>
            <p:ph idx="1"/>
          </p:nvPr>
        </p:nvSpPr>
        <p:spPr>
          <a:xfrm>
            <a:off x="440141" y="1552670"/>
            <a:ext cx="10913659" cy="5067845"/>
          </a:xfrm>
        </p:spPr>
        <p:txBody>
          <a:bodyPr vert="horz" lIns="91440" tIns="45720" rIns="91440" bIns="45720" rtlCol="0" anchor="t">
            <a:noAutofit/>
          </a:bodyPr>
          <a:lstStyle/>
          <a:p>
            <a:pPr>
              <a:lnSpc>
                <a:spcPct val="160000"/>
              </a:lnSpc>
            </a:pPr>
            <a:r>
              <a:rPr lang="en-US" sz="2500" dirty="0">
                <a:latin typeface="Open Sans" panose="020B0606030504020204" pitchFamily="34" charset="0"/>
                <a:ea typeface="Open Sans" panose="020B0606030504020204" pitchFamily="34" charset="0"/>
                <a:cs typeface="Open Sans" panose="020B0606030504020204" pitchFamily="34" charset="0"/>
              </a:rPr>
              <a:t>Only 48 Representatives have signed onto the House GPE letter.</a:t>
            </a:r>
          </a:p>
          <a:p>
            <a:pPr>
              <a:lnSpc>
                <a:spcPct val="160000"/>
              </a:lnSpc>
            </a:pPr>
            <a:r>
              <a:rPr lang="en-US" sz="2500" dirty="0">
                <a:latin typeface="Open Sans" panose="020B0606030504020204" pitchFamily="34" charset="0"/>
                <a:ea typeface="Open Sans" panose="020B0606030504020204" pitchFamily="34" charset="0"/>
                <a:cs typeface="Open Sans" panose="020B0606030504020204" pitchFamily="34" charset="0"/>
              </a:rPr>
              <a:t>Reps. from the following 38 states previously supported global education during the 116th Congress but have not yet signed Kilmer/Fitzpatrick GPE letter: </a:t>
            </a:r>
          </a:p>
          <a:p>
            <a:pPr lvl="1">
              <a:lnSpc>
                <a:spcPct val="160000"/>
              </a:lnSpc>
            </a:pPr>
            <a:r>
              <a:rPr lang="en-US" sz="2200" dirty="0">
                <a:latin typeface="Open Sans" panose="020B0606030504020204" pitchFamily="34" charset="0"/>
                <a:ea typeface="Open Sans" panose="020B0606030504020204" pitchFamily="34" charset="0"/>
                <a:cs typeface="Open Sans" panose="020B0606030504020204" pitchFamily="34" charset="0"/>
              </a:rPr>
              <a:t>You can find out if your Rep signed the letter last year </a:t>
            </a:r>
            <a:r>
              <a:rPr lang="en-US" sz="2200" dirty="0">
                <a:latin typeface="Open Sans" panose="020B0606030504020204" pitchFamily="34" charset="0"/>
                <a:ea typeface="Open Sans" panose="020B0606030504020204" pitchFamily="34" charset="0"/>
                <a:cs typeface="Open Sans" panose="020B0606030504020204" pitchFamily="34" charset="0"/>
                <a:hlinkClick r:id="rId2"/>
              </a:rPr>
              <a:t>here.</a:t>
            </a:r>
            <a:endParaRPr lang="en-US" sz="2200" dirty="0">
              <a:latin typeface="Open Sans" panose="020B0606030504020204" pitchFamily="34" charset="0"/>
              <a:ea typeface="Open Sans" panose="020B0606030504020204" pitchFamily="34" charset="0"/>
              <a:cs typeface="Open Sans" panose="020B0606030504020204" pitchFamily="34" charset="0"/>
            </a:endParaRPr>
          </a:p>
          <a:p>
            <a:pPr marL="0" indent="0" algn="ctr">
              <a:lnSpc>
                <a:spcPct val="160000"/>
              </a:lnSpc>
              <a:buNone/>
            </a:pPr>
            <a:r>
              <a:rPr lang="en-US" sz="2500" b="1" dirty="0">
                <a:latin typeface="Open Sans" panose="020B0606030504020204" pitchFamily="34" charset="0"/>
                <a:ea typeface="Open Sans" panose="020B0606030504020204" pitchFamily="34" charset="0"/>
                <a:cs typeface="Open Sans" panose="020B0606030504020204" pitchFamily="34" charset="0"/>
              </a:rPr>
              <a:t>AK    AL    AZ    CA    CO    CT     DE    FL    GA    HI    IA    IL    KY    MA       </a:t>
            </a:r>
          </a:p>
          <a:p>
            <a:pPr marL="0" indent="0" algn="ctr">
              <a:lnSpc>
                <a:spcPct val="160000"/>
              </a:lnSpc>
              <a:buNone/>
            </a:pPr>
            <a:r>
              <a:rPr lang="en-US" sz="2500" b="1" dirty="0">
                <a:latin typeface="Open Sans" panose="020B0606030504020204" pitchFamily="34" charset="0"/>
                <a:ea typeface="Open Sans" panose="020B0606030504020204" pitchFamily="34" charset="0"/>
                <a:cs typeface="Open Sans" panose="020B0606030504020204" pitchFamily="34" charset="0"/>
              </a:rPr>
              <a:t>ME    MI    MN    MO    MS    NC    NH    NJ    NM    NV    NY    OH    OK    OR     </a:t>
            </a:r>
          </a:p>
          <a:p>
            <a:pPr marL="0" indent="0" algn="ctr">
              <a:lnSpc>
                <a:spcPct val="160000"/>
              </a:lnSpc>
              <a:buNone/>
            </a:pPr>
            <a:r>
              <a:rPr lang="en-US" sz="2500" b="1" dirty="0">
                <a:latin typeface="Open Sans" panose="020B0606030504020204" pitchFamily="34" charset="0"/>
                <a:ea typeface="Open Sans" panose="020B0606030504020204" pitchFamily="34" charset="0"/>
                <a:cs typeface="Open Sans" panose="020B0606030504020204" pitchFamily="34" charset="0"/>
              </a:rPr>
              <a:t>PA    RI    TN    TX    UT    VA    VT    WA    WI </a:t>
            </a:r>
          </a:p>
          <a:p>
            <a:pPr>
              <a:lnSpc>
                <a:spcPct val="160000"/>
              </a:lnSpc>
            </a:pPr>
            <a:endParaRPr lang="en-US" sz="2500" dirty="0">
              <a:cs typeface="Calibri" panose="020F0502020204030204"/>
            </a:endParaRPr>
          </a:p>
        </p:txBody>
      </p:sp>
    </p:spTree>
    <p:extLst>
      <p:ext uri="{BB962C8B-B14F-4D97-AF65-F5344CB8AC3E}">
        <p14:creationId xmlns:p14="http://schemas.microsoft.com/office/powerpoint/2010/main" val="554172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B233-8AC8-48E3-B981-90AC9A54DEA8}"/>
              </a:ext>
            </a:extLst>
          </p:cNvPr>
          <p:cNvSpPr>
            <a:spLocks noGrp="1"/>
          </p:cNvSpPr>
          <p:nvPr>
            <p:ph type="title"/>
          </p:nvPr>
        </p:nvSpPr>
        <p:spPr>
          <a:xfrm>
            <a:off x="633484" y="126289"/>
            <a:ext cx="10515600" cy="1325563"/>
          </a:xfrm>
        </p:spPr>
        <p:txBody>
          <a:bodyPr>
            <a:normAutofit/>
          </a:bodyPr>
          <a:lstStyle/>
          <a:p>
            <a:pPr algn="ctr"/>
            <a:r>
              <a:rPr lang="en-US" sz="6000" b="1">
                <a:solidFill>
                  <a:srgbClr val="FF0000"/>
                </a:solidFill>
                <a:latin typeface="Open Sans"/>
                <a:ea typeface="Open Sans"/>
                <a:cs typeface="Calibri Light"/>
              </a:rPr>
              <a:t>Action Alert #6</a:t>
            </a:r>
            <a:endParaRPr lang="en-US" sz="6000" b="1">
              <a:solidFill>
                <a:srgbClr val="FF0000"/>
              </a:solidFill>
              <a:latin typeface="Open Sans"/>
              <a:ea typeface="Open Sans"/>
              <a:cs typeface="Open Sans"/>
            </a:endParaRPr>
          </a:p>
        </p:txBody>
      </p:sp>
      <p:sp>
        <p:nvSpPr>
          <p:cNvPr id="3" name="Content Placeholder 2">
            <a:extLst>
              <a:ext uri="{FF2B5EF4-FFF2-40B4-BE49-F238E27FC236}">
                <a16:creationId xmlns:a16="http://schemas.microsoft.com/office/drawing/2014/main" id="{9F0F04E3-6027-4A6D-A47B-D149AC7792B0}"/>
              </a:ext>
            </a:extLst>
          </p:cNvPr>
          <p:cNvSpPr>
            <a:spLocks noGrp="1"/>
          </p:cNvSpPr>
          <p:nvPr>
            <p:ph idx="1"/>
          </p:nvPr>
        </p:nvSpPr>
        <p:spPr>
          <a:xfrm>
            <a:off x="406021" y="2030341"/>
            <a:ext cx="11914495" cy="5090591"/>
          </a:xfrm>
        </p:spPr>
        <p:txBody>
          <a:bodyPr vert="horz" lIns="91440" tIns="45720" rIns="91440" bIns="45720" rtlCol="0" anchor="t">
            <a:noAutofit/>
          </a:bodyPr>
          <a:lstStyle/>
          <a:p>
            <a:pPr marL="457200" indent="-457200">
              <a:lnSpc>
                <a:spcPct val="150000"/>
              </a:lnSpc>
            </a:pPr>
            <a:r>
              <a:rPr lang="en-US" sz="2400" b="1" dirty="0">
                <a:latin typeface="Open Sans"/>
                <a:ea typeface="+mn-lt"/>
                <a:cs typeface="+mn-lt"/>
              </a:rPr>
              <a:t>You all should have received the Action Alert already via email this evening</a:t>
            </a:r>
            <a:endParaRPr lang="en-US" sz="2400" dirty="0">
              <a:latin typeface="Calibri" panose="020F0502020204030204"/>
              <a:ea typeface="+mn-lt"/>
              <a:cs typeface="+mn-lt"/>
            </a:endParaRPr>
          </a:p>
          <a:p>
            <a:pPr marL="457200" indent="-457200">
              <a:lnSpc>
                <a:spcPct val="150000"/>
              </a:lnSpc>
            </a:pPr>
            <a:r>
              <a:rPr lang="en-US" sz="2400" b="1" dirty="0">
                <a:latin typeface="Open Sans"/>
                <a:ea typeface="+mn-lt"/>
                <a:cs typeface="+mn-lt"/>
                <a:hlinkClick r:id="rId2"/>
              </a:rPr>
              <a:t>This link</a:t>
            </a:r>
            <a:r>
              <a:rPr lang="en-US" sz="2400" b="1" dirty="0">
                <a:latin typeface="Open Sans"/>
                <a:ea typeface="+mn-lt"/>
                <a:cs typeface="+mn-lt"/>
              </a:rPr>
              <a:t> will take your members directly to the specific GPE Action Alert for them to write a personal message about GPE. </a:t>
            </a:r>
            <a:endParaRPr lang="en-US" sz="2400" b="1" dirty="0">
              <a:latin typeface="Calibri" panose="020F0502020204030204"/>
              <a:ea typeface="Open Sans"/>
              <a:cs typeface="+mn-lt"/>
            </a:endParaRPr>
          </a:p>
          <a:p>
            <a:pPr marL="914400" lvl="1" indent="-457200">
              <a:lnSpc>
                <a:spcPct val="150000"/>
              </a:lnSpc>
            </a:pPr>
            <a:r>
              <a:rPr lang="en-US" b="1" dirty="0">
                <a:latin typeface="Open Sans"/>
                <a:ea typeface="+mn-lt"/>
                <a:cs typeface="+mn-lt"/>
              </a:rPr>
              <a:t>From there, that message and the action alert itself will be sent to their respective Representative once they hit submit. </a:t>
            </a:r>
            <a:endParaRPr lang="en-US" b="1" dirty="0">
              <a:latin typeface="Calibri" panose="020F0502020204030204"/>
              <a:ea typeface="Open Sans"/>
              <a:cs typeface="Calibri" panose="020F0502020204030204"/>
            </a:endParaRPr>
          </a:p>
          <a:p>
            <a:pPr marL="457200" lvl="1" indent="0">
              <a:lnSpc>
                <a:spcPct val="250000"/>
              </a:lnSpc>
              <a:buNone/>
            </a:pPr>
            <a:endParaRPr lang="en-US" b="1" dirty="0">
              <a:latin typeface="Open Sans"/>
              <a:ea typeface="Open Sans"/>
              <a:cs typeface="Calibri" panose="020F0502020204030204"/>
            </a:endParaRPr>
          </a:p>
          <a:p>
            <a:pPr marL="457200" lvl="1" indent="0">
              <a:lnSpc>
                <a:spcPct val="200000"/>
              </a:lnSpc>
              <a:buNone/>
            </a:pPr>
            <a:endParaRPr lang="en-US" b="1" dirty="0">
              <a:latin typeface="Open Sans"/>
              <a:ea typeface="Open Sans"/>
              <a:cs typeface="Calibri" panose="020F0502020204030204"/>
            </a:endParaRPr>
          </a:p>
          <a:p>
            <a:pPr lvl="1"/>
            <a:endParaRPr lang="en-US" b="1" dirty="0">
              <a:latin typeface="Open Sans"/>
              <a:ea typeface="Open Sans"/>
              <a:cs typeface="Calibri" panose="020F0502020204030204"/>
            </a:endParaRPr>
          </a:p>
          <a:p>
            <a:pPr lvl="1"/>
            <a:endParaRPr lang="en-US" b="1" dirty="0">
              <a:latin typeface="Open Sans"/>
              <a:ea typeface="Open Sans"/>
              <a:cs typeface="Calibri" panose="020F0502020204030204"/>
            </a:endParaRPr>
          </a:p>
          <a:p>
            <a:pPr marL="0" indent="0">
              <a:buNone/>
            </a:pPr>
            <a:endParaRPr lang="en-US" sz="2400" dirty="0">
              <a:cs typeface="Calibri" panose="020F0502020204030204"/>
            </a:endParaRPr>
          </a:p>
        </p:txBody>
      </p:sp>
    </p:spTree>
    <p:extLst>
      <p:ext uri="{BB962C8B-B14F-4D97-AF65-F5344CB8AC3E}">
        <p14:creationId xmlns:p14="http://schemas.microsoft.com/office/powerpoint/2010/main" val="1035442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EDAEE-7B49-4BEC-B591-AF334B365815}"/>
              </a:ext>
            </a:extLst>
          </p:cNvPr>
          <p:cNvSpPr>
            <a:spLocks noGrp="1"/>
          </p:cNvSpPr>
          <p:nvPr>
            <p:ph type="title"/>
          </p:nvPr>
        </p:nvSpPr>
        <p:spPr>
          <a:xfrm>
            <a:off x="633484" y="1185"/>
            <a:ext cx="10515600" cy="1325563"/>
          </a:xfrm>
        </p:spPr>
        <p:txBody>
          <a:bodyPr>
            <a:normAutofit/>
          </a:bodyPr>
          <a:lstStyle/>
          <a:p>
            <a:pPr algn="ctr"/>
            <a:r>
              <a:rPr lang="en-US" sz="4800" b="1">
                <a:solidFill>
                  <a:srgbClr val="FF0000"/>
                </a:solidFill>
                <a:latin typeface="Open Sans"/>
                <a:ea typeface="Open Sans"/>
                <a:cs typeface="Calibri Light"/>
              </a:rPr>
              <a:t>Action Alert #6: </a:t>
            </a:r>
            <a:endParaRPr lang="en-US" sz="4800" b="1">
              <a:latin typeface="Open Sans"/>
              <a:ea typeface="Open Sans"/>
              <a:cs typeface="Calibri Light"/>
            </a:endParaRPr>
          </a:p>
        </p:txBody>
      </p:sp>
      <p:sp>
        <p:nvSpPr>
          <p:cNvPr id="3" name="Content Placeholder 2">
            <a:extLst>
              <a:ext uri="{FF2B5EF4-FFF2-40B4-BE49-F238E27FC236}">
                <a16:creationId xmlns:a16="http://schemas.microsoft.com/office/drawing/2014/main" id="{CEDE27BE-49BF-435B-8D0B-81E411684FD8}"/>
              </a:ext>
            </a:extLst>
          </p:cNvPr>
          <p:cNvSpPr>
            <a:spLocks noGrp="1"/>
          </p:cNvSpPr>
          <p:nvPr>
            <p:ph idx="1"/>
          </p:nvPr>
        </p:nvSpPr>
        <p:spPr>
          <a:xfrm>
            <a:off x="7962" y="1450312"/>
            <a:ext cx="12039599" cy="5420412"/>
          </a:xfrm>
        </p:spPr>
        <p:txBody>
          <a:bodyPr vert="horz" lIns="91440" tIns="45720" rIns="91440" bIns="45720" rtlCol="0" anchor="t">
            <a:normAutofit fontScale="40000" lnSpcReduction="20000"/>
          </a:bodyPr>
          <a:lstStyle/>
          <a:p>
            <a:pPr marL="0" indent="0">
              <a:lnSpc>
                <a:spcPct val="170000"/>
              </a:lnSpc>
              <a:buNone/>
            </a:pPr>
            <a:r>
              <a:rPr lang="en-US" b="1" dirty="0">
                <a:latin typeface="Open Sans"/>
                <a:ea typeface="+mn-lt"/>
                <a:cs typeface="+mn-lt"/>
              </a:rPr>
              <a:t>Subject Line:</a:t>
            </a:r>
            <a:r>
              <a:rPr lang="en-US" dirty="0">
                <a:latin typeface="Open Sans"/>
                <a:ea typeface="+mn-lt"/>
                <a:cs typeface="+mn-lt"/>
              </a:rPr>
              <a:t> Re: Need Your Action, Barbara: Girls Education is at Risk</a:t>
            </a:r>
            <a:endParaRPr lang="en-US" dirty="0">
              <a:latin typeface="Open Sans"/>
              <a:ea typeface="Open Sans"/>
              <a:cs typeface="Calibri" panose="020F0502020204030204"/>
            </a:endParaRPr>
          </a:p>
          <a:p>
            <a:pPr marL="0" indent="0">
              <a:lnSpc>
                <a:spcPct val="170000"/>
              </a:lnSpc>
              <a:buNone/>
            </a:pPr>
            <a:r>
              <a:rPr lang="en-US" b="1" dirty="0">
                <a:latin typeface="Open Sans"/>
                <a:ea typeface="+mn-lt"/>
                <a:cs typeface="+mn-lt"/>
              </a:rPr>
              <a:t>Message to their Representative (if you're using the Action Center, use this link to write a personal message in addition to the alert below): </a:t>
            </a:r>
            <a:endParaRPr lang="en-US" dirty="0">
              <a:latin typeface="Open Sans"/>
              <a:ea typeface="Open Sans"/>
              <a:cs typeface="Calibri" panose="020F0502020204030204"/>
            </a:endParaRPr>
          </a:p>
          <a:p>
            <a:pPr marL="0" indent="0">
              <a:lnSpc>
                <a:spcPct val="170000"/>
              </a:lnSpc>
              <a:buNone/>
            </a:pPr>
            <a:r>
              <a:rPr lang="en-US" i="1" dirty="0">
                <a:latin typeface="Open Sans"/>
                <a:ea typeface="+mn-lt"/>
                <a:cs typeface="+mn-lt"/>
              </a:rPr>
              <a:t>Dear _________</a:t>
            </a:r>
            <a:endParaRPr lang="en-US" dirty="0">
              <a:latin typeface="Open Sans"/>
              <a:ea typeface="Open Sans"/>
              <a:cs typeface="Calibri" panose="020F0502020204030204"/>
            </a:endParaRPr>
          </a:p>
          <a:p>
            <a:pPr marL="0" indent="0">
              <a:lnSpc>
                <a:spcPct val="170000"/>
              </a:lnSpc>
              <a:buNone/>
            </a:pPr>
            <a:r>
              <a:rPr lang="en-US" i="1" dirty="0">
                <a:latin typeface="Open Sans"/>
                <a:ea typeface="+mn-lt"/>
                <a:cs typeface="+mn-lt"/>
              </a:rPr>
              <a:t>As a constituent of the representative, I am very concerned that a generation of children will be left behind due to COVID-19. An estimated 80% of the world’s school-age children, over 1.6 billion, have experienced disruptions in their education due to COVID-19. Children living in poverty, girls, and those from marginalized communities have had it the worst as many have no internet access to learn remotely and they still don’t have access to the COVID-19 vaccines. And even before COVID-19, an estimated 617 million children and adolescents around the world were unable to reach minimum proficiency levels in reading and math, even though two-thirds of them were in school. The current situation will only make things more desperate. Once a girl is out of school, it’s very hard to get her back in.</a:t>
            </a:r>
            <a:endParaRPr lang="en-US" dirty="0">
              <a:latin typeface="Open Sans"/>
              <a:ea typeface="Open Sans"/>
              <a:cs typeface="Calibri" panose="020F0502020204030204"/>
            </a:endParaRPr>
          </a:p>
          <a:p>
            <a:pPr marL="0" indent="0">
              <a:lnSpc>
                <a:spcPct val="170000"/>
              </a:lnSpc>
              <a:buNone/>
            </a:pPr>
            <a:r>
              <a:rPr lang="en-US" i="1" dirty="0">
                <a:latin typeface="Open Sans"/>
                <a:ea typeface="+mn-lt"/>
                <a:cs typeface="+mn-lt"/>
              </a:rPr>
              <a:t>Thankfully, the Global Partnership for Education (GPE) jumped into action at the beginning of the COVID pandemic, investing $500 million in emergency COVID-19 support to develop curriculum for radio, train teachers, provide internet access, and deliver lessons house-to-house. GPE has proven that coordinating resources around country-owned, national education plans can make a difference. Since 2002, GPE has supported over 160 million more children to be in school receiving a quality education. Support for global education and effect international development, in general, has always had bipartisan support. And now it’s more important than ever to invest in global education. </a:t>
            </a:r>
            <a:endParaRPr lang="en-US" dirty="0">
              <a:latin typeface="Open Sans"/>
              <a:ea typeface="Open Sans"/>
              <a:cs typeface="Calibri" panose="020F0502020204030204"/>
            </a:endParaRPr>
          </a:p>
          <a:p>
            <a:pPr marL="0" indent="0">
              <a:lnSpc>
                <a:spcPct val="170000"/>
              </a:lnSpc>
              <a:buNone/>
            </a:pPr>
            <a:r>
              <a:rPr lang="en-US" i="1" dirty="0">
                <a:latin typeface="Open Sans"/>
                <a:ea typeface="+mn-lt"/>
                <a:cs typeface="+mn-lt"/>
              </a:rPr>
              <a:t>There is an opportunity to ensure that GPE has the resources it needs to carry out a bold, 5-year, $5 billion global education plan at an upcoming replenishment conference in July hosted by the UK and Kenya. </a:t>
            </a:r>
            <a:r>
              <a:rPr lang="en-US" b="1" i="1" dirty="0">
                <a:latin typeface="Open Sans"/>
                <a:ea typeface="+mn-lt"/>
                <a:cs typeface="+mn-lt"/>
              </a:rPr>
              <a:t>Will the Representative please sign on to the bipartisan Kilmer/Fitzpatrick GPE Dear Colleague letter to the Administration calling for a U.S. pledge of $1 billion over five years to help fund GPE‘s plan? </a:t>
            </a:r>
            <a:r>
              <a:rPr lang="en-US" i="1" dirty="0">
                <a:latin typeface="Open Sans"/>
                <a:ea typeface="+mn-lt"/>
                <a:cs typeface="+mn-lt"/>
              </a:rPr>
              <a:t>The US pledge would amount to a small increase in funding each year to hit the $1 billion mark. You can </a:t>
            </a:r>
            <a:r>
              <a:rPr lang="en-US" i="1" dirty="0">
                <a:latin typeface="Open Sans"/>
                <a:ea typeface="+mn-lt"/>
                <a:cs typeface="+mn-lt"/>
                <a:hlinkClick r:id="rId2"/>
              </a:rPr>
              <a:t>find a copy of the letter here</a:t>
            </a:r>
            <a:r>
              <a:rPr lang="en-US" i="1" dirty="0">
                <a:latin typeface="Open Sans"/>
                <a:ea typeface="+mn-lt"/>
                <a:cs typeface="+mn-lt"/>
              </a:rPr>
              <a:t>. You can also </a:t>
            </a:r>
            <a:r>
              <a:rPr lang="en-US" i="1" dirty="0">
                <a:latin typeface="Open Sans"/>
                <a:ea typeface="+mn-lt"/>
                <a:cs typeface="+mn-lt"/>
                <a:hlinkClick r:id="rId3"/>
              </a:rPr>
              <a:t>see media generated in support of GPE here</a:t>
            </a:r>
            <a:r>
              <a:rPr lang="en-US" i="1" dirty="0">
                <a:latin typeface="Open Sans"/>
                <a:ea typeface="+mn-lt"/>
                <a:cs typeface="+mn-lt"/>
              </a:rPr>
              <a:t>–people really care about global education.</a:t>
            </a:r>
            <a:endParaRPr lang="en-US" dirty="0">
              <a:latin typeface="Open Sans"/>
              <a:ea typeface="Open Sans"/>
              <a:cs typeface="Calibri" panose="020F0502020204030204"/>
            </a:endParaRPr>
          </a:p>
          <a:p>
            <a:pPr marL="0" indent="0">
              <a:lnSpc>
                <a:spcPct val="170000"/>
              </a:lnSpc>
              <a:buNone/>
            </a:pPr>
            <a:r>
              <a:rPr lang="en-US" i="1" dirty="0">
                <a:latin typeface="Open Sans"/>
                <a:ea typeface="+mn-lt"/>
                <a:cs typeface="+mn-lt"/>
              </a:rPr>
              <a:t> _______Your name and address. </a:t>
            </a:r>
            <a:r>
              <a:rPr lang="en-US" dirty="0">
                <a:latin typeface="Open Sans"/>
                <a:ea typeface="+mn-lt"/>
                <a:cs typeface="+mn-lt"/>
              </a:rPr>
              <a:t> (constituency really counts)</a:t>
            </a:r>
            <a:endParaRPr lang="en-US" dirty="0">
              <a:latin typeface="Open Sans"/>
              <a:ea typeface="Open Sans"/>
              <a:cs typeface="Calibri"/>
            </a:endParaRPr>
          </a:p>
          <a:p>
            <a:endParaRPr lang="en-US" dirty="0">
              <a:latin typeface="Open Sans"/>
              <a:ea typeface="Open Sans"/>
              <a:cs typeface="Calibri"/>
            </a:endParaRPr>
          </a:p>
        </p:txBody>
      </p:sp>
    </p:spTree>
    <p:extLst>
      <p:ext uri="{BB962C8B-B14F-4D97-AF65-F5344CB8AC3E}">
        <p14:creationId xmlns:p14="http://schemas.microsoft.com/office/powerpoint/2010/main" val="3169703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7C4F8466E1834FB2722B7EC1D9E46D" ma:contentTypeVersion="6" ma:contentTypeDescription="Create a new document." ma:contentTypeScope="" ma:versionID="342715797c2ca419396fef9ad41edf69">
  <xsd:schema xmlns:xsd="http://www.w3.org/2001/XMLSchema" xmlns:xs="http://www.w3.org/2001/XMLSchema" xmlns:p="http://schemas.microsoft.com/office/2006/metadata/properties" xmlns:ns2="655ca6b8-0f94-4989-841e-604707552b5c" xmlns:ns3="f42ee926-7c83-4218-bf2b-8b85ac63f15d" targetNamespace="http://schemas.microsoft.com/office/2006/metadata/properties" ma:root="true" ma:fieldsID="b90e4ea577cc8a707d15d5029edbbbd0" ns2:_="" ns3:_="">
    <xsd:import namespace="655ca6b8-0f94-4989-841e-604707552b5c"/>
    <xsd:import namespace="f42ee926-7c83-4218-bf2b-8b85ac63f15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5ca6b8-0f94-4989-841e-604707552b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42ee926-7c83-4218-bf2b-8b85ac63f15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DFED109-090A-441A-A2DA-C67BEDB679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5ca6b8-0f94-4989-841e-604707552b5c"/>
    <ds:schemaRef ds:uri="f42ee926-7c83-4218-bf2b-8b85ac63f1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7A9A98-ABA3-4B7A-A8CB-A993A4E18E32}">
  <ds:schemaRefs>
    <ds:schemaRef ds:uri="http://schemas.microsoft.com/sharepoint/v3/contenttype/forms"/>
  </ds:schemaRefs>
</ds:datastoreItem>
</file>

<file path=customXml/itemProps3.xml><?xml version="1.0" encoding="utf-8"?>
<ds:datastoreItem xmlns:ds="http://schemas.openxmlformats.org/officeDocument/2006/customXml" ds:itemID="{6AAE0F25-CB2E-418E-971D-15649A1AA5BC}">
  <ds:schemaRefs>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 ds:uri="655ca6b8-0f94-4989-841e-604707552b5c"/>
    <ds:schemaRef ds:uri="http://purl.org/dc/dcmitype/"/>
    <ds:schemaRef ds:uri="http://purl.org/dc/elements/1.1/"/>
    <ds:schemaRef ds:uri="f42ee926-7c83-4218-bf2b-8b85ac63f15d"/>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82</TotalTime>
  <Words>1066</Words>
  <Application>Microsoft Office PowerPoint</Application>
  <PresentationFormat>Widescreen</PresentationFormat>
  <Paragraphs>59</Paragraphs>
  <Slides>14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Calibri</vt:lpstr>
      <vt:lpstr>Calibri Light</vt:lpstr>
      <vt:lpstr>Open Sans</vt:lpstr>
      <vt:lpstr>Wingdings</vt:lpstr>
      <vt:lpstr>office theme</vt:lpstr>
      <vt:lpstr>Custom Design</vt:lpstr>
      <vt:lpstr>Welcome, please put your pronouns, name and where you’re joining us from in the Chat!</vt:lpstr>
      <vt:lpstr>PowerPoint Presentation</vt:lpstr>
      <vt:lpstr>PowerPoint Presentation</vt:lpstr>
      <vt:lpstr>Welcome to any new advocates</vt:lpstr>
      <vt:lpstr>Let's talk about the International Conference, feeling empowered?   Poll:</vt:lpstr>
      <vt:lpstr>Who has added new people to their network? </vt:lpstr>
      <vt:lpstr>Action Alert #6 is about... the GPE! </vt:lpstr>
      <vt:lpstr>Action Alert #6</vt:lpstr>
      <vt:lpstr>Action Alert #6: </vt:lpstr>
      <vt:lpstr>Highlighting our Managers</vt:lpstr>
      <vt:lpstr>Upcoming Action Network Webinars </vt:lpstr>
      <vt:lpstr> Upcoming Action Alerts Dates   You can find previous Action Alerts here. </vt:lpstr>
      <vt:lpstr>General RESULTS Announcements</vt:lpstr>
      <vt:lpstr>Have a great evening!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Leone</dc:creator>
  <cp:lastModifiedBy>Sarah Leone</cp:lastModifiedBy>
  <cp:revision>296</cp:revision>
  <dcterms:created xsi:type="dcterms:W3CDTF">2021-06-30T15:44:58Z</dcterms:created>
  <dcterms:modified xsi:type="dcterms:W3CDTF">2021-07-01T00:51:38Z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0x010100187C4F8466E1834FB2722B7EC1D9E46D</vt:lpwstr>
  </property>
</Properties>
</file>