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1" r:id="rId2"/>
    <p:sldMasterId id="2147483648" r:id="rId3"/>
  </p:sldMasterIdLst>
  <p:notesMasterIdLst>
    <p:notesMasterId r:id="rId26"/>
  </p:notesMasterIdLst>
  <p:sldIdLst>
    <p:sldId id="257" r:id="rId4"/>
    <p:sldId id="258" r:id="rId5"/>
    <p:sldId id="289" r:id="rId6"/>
    <p:sldId id="283" r:id="rId7"/>
    <p:sldId id="271" r:id="rId8"/>
    <p:sldId id="270" r:id="rId9"/>
    <p:sldId id="260" r:id="rId10"/>
    <p:sldId id="269" r:id="rId11"/>
    <p:sldId id="293" r:id="rId12"/>
    <p:sldId id="284" r:id="rId13"/>
    <p:sldId id="273" r:id="rId14"/>
    <p:sldId id="274" r:id="rId15"/>
    <p:sldId id="292" r:id="rId16"/>
    <p:sldId id="287" r:id="rId17"/>
    <p:sldId id="275" r:id="rId18"/>
    <p:sldId id="288" r:id="rId19"/>
    <p:sldId id="277" r:id="rId20"/>
    <p:sldId id="295" r:id="rId21"/>
    <p:sldId id="291" r:id="rId22"/>
    <p:sldId id="279" r:id="rId23"/>
    <p:sldId id="294" r:id="rId24"/>
    <p:sldId id="29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Leone" userId="6fd6b9b4-7dd9-4ff6-962d-65e3b34e859e" providerId="ADAL" clId="{6A953996-5028-43BA-90E7-878B7C9985DC}"/>
    <pc:docChg chg="custSel modSld">
      <pc:chgData name="Sarah Leone" userId="6fd6b9b4-7dd9-4ff6-962d-65e3b34e859e" providerId="ADAL" clId="{6A953996-5028-43BA-90E7-878B7C9985DC}" dt="2021-04-01T03:40:59.302" v="57" actId="20577"/>
      <pc:docMkLst>
        <pc:docMk/>
      </pc:docMkLst>
      <pc:sldChg chg="modSp mod">
        <pc:chgData name="Sarah Leone" userId="6fd6b9b4-7dd9-4ff6-962d-65e3b34e859e" providerId="ADAL" clId="{6A953996-5028-43BA-90E7-878B7C9985DC}" dt="2021-04-01T03:40:59.302" v="57" actId="20577"/>
        <pc:sldMkLst>
          <pc:docMk/>
          <pc:sldMk cId="3051734841" sldId="291"/>
        </pc:sldMkLst>
        <pc:spChg chg="mod">
          <ac:chgData name="Sarah Leone" userId="6fd6b9b4-7dd9-4ff6-962d-65e3b34e859e" providerId="ADAL" clId="{6A953996-5028-43BA-90E7-878B7C9985DC}" dt="2021-04-01T03:40:59.302" v="57" actId="20577"/>
          <ac:spMkLst>
            <pc:docMk/>
            <pc:sldMk cId="3051734841" sldId="291"/>
            <ac:spMk id="2" creationId="{62C68B2F-C0B0-4B49-9822-019EE21BD5CF}"/>
          </ac:spMkLst>
        </pc:spChg>
      </pc:sldChg>
    </pc:docChg>
  </pc:docChgLst>
  <pc:docChgLst>
    <pc:chgData name="Sarah Leone" userId="6fd6b9b4-7dd9-4ff6-962d-65e3b34e859e" providerId="ADAL" clId="{7D2FD66C-0C11-4FF1-A789-4148AFB1D9CE}"/>
    <pc:docChg chg="modSld">
      <pc:chgData name="Sarah Leone" userId="6fd6b9b4-7dd9-4ff6-962d-65e3b34e859e" providerId="ADAL" clId="{7D2FD66C-0C11-4FF1-A789-4148AFB1D9CE}" dt="2021-05-11T20:31:26.705" v="0" actId="1036"/>
      <pc:docMkLst>
        <pc:docMk/>
      </pc:docMkLst>
      <pc:sldChg chg="modSp mod">
        <pc:chgData name="Sarah Leone" userId="6fd6b9b4-7dd9-4ff6-962d-65e3b34e859e" providerId="ADAL" clId="{7D2FD66C-0C11-4FF1-A789-4148AFB1D9CE}" dt="2021-05-11T20:31:26.705" v="0" actId="1036"/>
        <pc:sldMkLst>
          <pc:docMk/>
          <pc:sldMk cId="1171629019" sldId="284"/>
        </pc:sldMkLst>
        <pc:picChg chg="mod">
          <ac:chgData name="Sarah Leone" userId="6fd6b9b4-7dd9-4ff6-962d-65e3b34e859e" providerId="ADAL" clId="{7D2FD66C-0C11-4FF1-A789-4148AFB1D9CE}" dt="2021-05-11T20:31:26.705" v="0" actId="1036"/>
          <ac:picMkLst>
            <pc:docMk/>
            <pc:sldMk cId="1171629019" sldId="284"/>
            <ac:picMk id="4" creationId="{D8C32DCA-0FF9-49E5-A9C3-001ED3B5720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7DE76-B361-4514-A7CF-8E8FAF432683}" type="datetimeFigureOut">
              <a:rPr lang="en-US"/>
              <a:t>5/11/2021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2ED01-12CC-497B-A518-30F56048151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29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950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588A-5827-4843-A700-508233C9F32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6868-079E-1649-B8D1-459B42CE4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4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3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41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4307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Asset 1@4x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72" y="991812"/>
            <a:ext cx="3918857" cy="312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7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9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SULTS_logo_EN_CMYK_BIG (flat)2_RESULTS_logo_EN_CMYK_BIG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255" y="107889"/>
            <a:ext cx="1631504" cy="13097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9"/>
            <a:ext cx="986865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6588A-5827-4843-A700-508233C9F32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E6868-079E-1649-B8D1-459B42CE4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3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Courier New"/>
        <a:buChar char="o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Courier New"/>
        <a:buChar char="o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wZA6DRTcIQ&amp;ab_channel=ResultsTacoma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uSRzwuWtyHRwFCuYniHEeDY-BJK-34EwXn4ayxpOxbk/edit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results.org/events/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sleone@results.org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CEC6F-775D-124D-9CA4-2E1433027E4B}"/>
              </a:ext>
            </a:extLst>
          </p:cNvPr>
          <p:cNvSpPr txBox="1"/>
          <p:nvPr/>
        </p:nvSpPr>
        <p:spPr>
          <a:xfrm>
            <a:off x="1358730" y="5003910"/>
            <a:ext cx="9474541" cy="126188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algn="ctr"/>
            <a:r>
              <a:rPr lang="en-US" sz="3700" b="1" dirty="0">
                <a:solidFill>
                  <a:schemeClr val="bg1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How to Build Your Action Networks 101</a:t>
            </a:r>
          </a:p>
          <a:p>
            <a:pPr algn="ctr"/>
            <a:r>
              <a:rPr lang="en-US" sz="3700" b="1" dirty="0">
                <a:solidFill>
                  <a:schemeClr val="bg1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March 31st, 2021</a:t>
            </a:r>
          </a:p>
        </p:txBody>
      </p:sp>
    </p:spTree>
    <p:extLst>
      <p:ext uri="{BB962C8B-B14F-4D97-AF65-F5344CB8AC3E}">
        <p14:creationId xmlns:p14="http://schemas.microsoft.com/office/powerpoint/2010/main" val="3699455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455CF-8ACD-4371-B30E-5157B81DC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8C32DCA-0FF9-49E5-A9C3-001ED3B572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828" y="90761"/>
            <a:ext cx="10589711" cy="6833207"/>
          </a:xfrm>
        </p:spPr>
      </p:pic>
    </p:spTree>
    <p:extLst>
      <p:ext uri="{BB962C8B-B14F-4D97-AF65-F5344CB8AC3E}">
        <p14:creationId xmlns:p14="http://schemas.microsoft.com/office/powerpoint/2010/main" val="117162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The Process of the Action Alerts</a:t>
            </a:r>
            <a:endParaRPr lang="en-US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8963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6565" indent="-456565"/>
            <a:r>
              <a:rPr lang="en-US" dirty="0">
                <a:ea typeface="+mn-lt"/>
                <a:cs typeface="+mn-lt"/>
              </a:rPr>
              <a:t>The Action Network managers(s) would receive the Action Network alerts from Sarah Leone via email</a:t>
            </a:r>
          </a:p>
          <a:p>
            <a:pPr marL="1523338" lvl="2" indent="-456565"/>
            <a:r>
              <a:rPr lang="en-US" dirty="0">
                <a:ea typeface="+mn-lt"/>
                <a:cs typeface="+mn-lt"/>
              </a:rPr>
              <a:t>One email every two weeks!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From there, utilize whatever medium you want to disperse that information to your action network. </a:t>
            </a:r>
            <a:endParaRPr lang="en-US" dirty="0">
              <a:cs typeface="Calibri"/>
            </a:endParaRPr>
          </a:p>
          <a:p>
            <a:pPr marL="456565" indent="-456565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7455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The Process (part two)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456565" indent="-456565"/>
            <a:r>
              <a:rPr lang="en-US" dirty="0">
                <a:ea typeface="+mn-lt"/>
                <a:cs typeface="+mn-lt"/>
              </a:rPr>
              <a:t>The members contact information of the Action Network stays confidential with whoever is the Action Network manager(s) and/or Group leader(s). 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456565" indent="-456565"/>
            <a:r>
              <a:rPr lang="en-US" dirty="0">
                <a:ea typeface="+mn-lt"/>
                <a:cs typeface="+mn-lt"/>
              </a:rPr>
              <a:t>They won’t receive anything regarding donations UNLESS the individual Action Network member (from your list) wants to donate or sign up as a donor on the website. </a:t>
            </a:r>
          </a:p>
          <a:p>
            <a:pPr marL="456565" indent="-456565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7521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27595-13F4-45C5-8B1A-3AE55509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  <a:cs typeface="Calibri"/>
              </a:rPr>
              <a:t>Example of Communicating with Your Action Networks</a:t>
            </a:r>
            <a:endParaRPr lang="en-US" sz="4800" b="1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0052C-45E4-4CBD-A99C-0A947A005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73" y="2122119"/>
            <a:ext cx="11327704" cy="452596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Jennie </a:t>
            </a:r>
            <a:r>
              <a:rPr lang="en-US" b="1" dirty="0" err="1">
                <a:ea typeface="+mn-lt"/>
                <a:cs typeface="+mn-lt"/>
              </a:rPr>
              <a:t>Vano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dirty="0">
                <a:ea typeface="+mn-lt"/>
                <a:cs typeface="+mn-lt"/>
              </a:rPr>
              <a:t>– Group Leader of the Tacoma, Washington group</a:t>
            </a:r>
            <a:endParaRPr lang="en-US" dirty="0"/>
          </a:p>
          <a:p>
            <a:pPr marL="989965" lvl="1" indent="-380365"/>
            <a:r>
              <a:rPr lang="en-US" dirty="0">
                <a:ea typeface="+mn-lt"/>
                <a:cs typeface="+mn-lt"/>
                <a:hlinkClick r:id="rId2"/>
              </a:rPr>
              <a:t>https://www.youtube.com/watch?v=hwZA6DRTcIQ&amp;ab_channel=ResultsTacoma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pPr marL="989965" lvl="1" indent="-380365"/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b="1" dirty="0">
                <a:cs typeface="Calibri"/>
              </a:rPr>
              <a:t>Ann Erdmann </a:t>
            </a:r>
            <a:r>
              <a:rPr lang="en-US" dirty="0">
                <a:cs typeface="Calibri"/>
              </a:rPr>
              <a:t>– Group Leader of the Cheyenne, Wyoming group </a:t>
            </a:r>
          </a:p>
          <a:p>
            <a:r>
              <a:rPr lang="en-US" dirty="0">
                <a:cs typeface="Calibri"/>
              </a:rPr>
              <a:t>Contacting members from Mailchimp – does it work? 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1522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B58EA-4C23-4F6C-99F7-E60178DD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solidFill>
                  <a:srgbClr val="FF0000"/>
                </a:solidFill>
                <a:cs typeface="Calibri"/>
              </a:rPr>
              <a:t>How do I manage my Action Network?</a:t>
            </a:r>
            <a:endParaRPr lang="en-US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B79C6-A828-4431-B4D2-B7E469166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17" y="1965347"/>
            <a:ext cx="10972800" cy="480779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571500" indent="-571500"/>
            <a:r>
              <a:rPr lang="en-US" dirty="0">
                <a:ea typeface="+mn-lt"/>
                <a:cs typeface="+mn-lt"/>
              </a:rPr>
              <a:t>Keep a spreadsheet (Excel, Google Sheets, etc.) of your Action Network members</a:t>
            </a:r>
          </a:p>
          <a:p>
            <a:pPr marL="989965" lvl="1" indent="-380365"/>
            <a:r>
              <a:rPr lang="en-US" dirty="0">
                <a:ea typeface="+mn-lt"/>
                <a:cs typeface="+mn-lt"/>
              </a:rPr>
              <a:t>Keep this list private, only the Group Leader and the Action Network Manager should have access</a:t>
            </a:r>
            <a:endParaRPr lang="en-US" dirty="0">
              <a:cs typeface="Calibri"/>
            </a:endParaRPr>
          </a:p>
          <a:p>
            <a:pPr marL="571500" indent="-571500"/>
            <a:r>
              <a:rPr lang="en-US" dirty="0">
                <a:ea typeface="+mn-lt"/>
                <a:cs typeface="+mn-lt"/>
              </a:rPr>
              <a:t>Resources</a:t>
            </a:r>
            <a:endParaRPr lang="en-US" dirty="0">
              <a:cs typeface="Calibri"/>
            </a:endParaRPr>
          </a:p>
          <a:p>
            <a:pPr marL="989965" lvl="1" indent="-380365"/>
            <a:r>
              <a:rPr lang="en-US" dirty="0">
                <a:ea typeface="+mn-lt"/>
                <a:cs typeface="+mn-lt"/>
              </a:rPr>
              <a:t>Private Facebook group</a:t>
            </a:r>
            <a:endParaRPr lang="en-US" dirty="0"/>
          </a:p>
          <a:p>
            <a:pPr marL="989965" lvl="1" indent="-380365"/>
            <a:r>
              <a:rPr lang="en-US" dirty="0" err="1">
                <a:ea typeface="+mn-lt"/>
                <a:cs typeface="+mn-lt"/>
              </a:rPr>
              <a:t>Listserve</a:t>
            </a:r>
            <a:r>
              <a:rPr lang="en-US" dirty="0">
                <a:ea typeface="+mn-lt"/>
                <a:cs typeface="+mn-lt"/>
              </a:rPr>
              <a:t> (Google group)</a:t>
            </a:r>
            <a:endParaRPr lang="en-US" dirty="0"/>
          </a:p>
          <a:p>
            <a:pPr marL="989965" lvl="1" indent="-380365"/>
            <a:r>
              <a:rPr lang="en-US" dirty="0">
                <a:ea typeface="+mn-lt"/>
                <a:cs typeface="+mn-lt"/>
              </a:rPr>
              <a:t>Mailchimp </a:t>
            </a:r>
            <a:endParaRPr lang="en-US" dirty="0"/>
          </a:p>
          <a:p>
            <a:pPr marL="989965" lvl="1" indent="-380365"/>
            <a:r>
              <a:rPr lang="en-US" dirty="0"/>
              <a:t>Any other ideas you have, just be organized!</a:t>
            </a:r>
            <a:br>
              <a:rPr lang="en-US" dirty="0"/>
            </a:br>
            <a:endParaRPr lang="en-US" dirty="0"/>
          </a:p>
          <a:p>
            <a:pPr marL="456565" indent="-456565"/>
            <a:r>
              <a:rPr lang="en-US" dirty="0">
                <a:ea typeface="+mn-lt"/>
                <a:cs typeface="+mn-lt"/>
              </a:rPr>
              <a:t>Dedicated Action Network Manager</a:t>
            </a:r>
            <a:endParaRPr lang="en-US" dirty="0"/>
          </a:p>
          <a:p>
            <a:pPr marL="609600" lvl="1" indent="0">
              <a:buNone/>
            </a:pPr>
            <a:endParaRPr lang="en-US" b="1" dirty="0">
              <a:cs typeface="Calibri"/>
            </a:endParaRPr>
          </a:p>
          <a:p>
            <a:pPr marL="456565" indent="-456565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727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>
                <a:solidFill>
                  <a:srgbClr val="FF0000"/>
                </a:solidFill>
                <a:cs typeface="Calibri"/>
              </a:rPr>
              <a:t>Who is the Action Network Manager?</a:t>
            </a:r>
            <a:endParaRPr lang="en-US" sz="4800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17294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6565" indent="-456565"/>
            <a:r>
              <a:rPr lang="en-US" dirty="0">
                <a:ea typeface="+mn-lt"/>
                <a:cs typeface="+mn-lt"/>
              </a:rPr>
              <a:t>Member of a RESULTS group (or Free Agent) that oversee the email and phone list of people who aren’t able to be part of your local group, but have agreed to </a:t>
            </a:r>
            <a:r>
              <a:rPr lang="en-US" b="1" dirty="0">
                <a:ea typeface="+mn-lt"/>
                <a:cs typeface="+mn-lt"/>
              </a:rPr>
              <a:t>write letters</a:t>
            </a:r>
            <a:r>
              <a:rPr lang="en-US" dirty="0">
                <a:ea typeface="+mn-lt"/>
                <a:cs typeface="+mn-lt"/>
              </a:rPr>
              <a:t>, take </a:t>
            </a:r>
            <a:r>
              <a:rPr lang="en-US" b="1" dirty="0">
                <a:ea typeface="+mn-lt"/>
                <a:cs typeface="+mn-lt"/>
              </a:rPr>
              <a:t>online actions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b="1" dirty="0">
                <a:ea typeface="+mn-lt"/>
                <a:cs typeface="+mn-lt"/>
              </a:rPr>
              <a:t>sign petitions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b="1" dirty="0">
                <a:ea typeface="+mn-lt"/>
                <a:cs typeface="+mn-lt"/>
              </a:rPr>
              <a:t>write letters to the editor</a:t>
            </a:r>
            <a:r>
              <a:rPr lang="en-US" dirty="0">
                <a:ea typeface="+mn-lt"/>
                <a:cs typeface="+mn-lt"/>
              </a:rPr>
              <a:t>, etc. 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The Action Network Manager will monitor the list as it grows. 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4912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D6122-98C9-4D30-8ACE-2089235B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solidFill>
                  <a:srgbClr val="FF0000"/>
                </a:solidFill>
                <a:ea typeface="+mj-lt"/>
                <a:cs typeface="+mj-lt"/>
              </a:rPr>
              <a:t>What does an Action Network manager do?</a:t>
            </a:r>
            <a:r>
              <a:rPr lang="en-US" dirty="0">
                <a:ea typeface="+mj-lt"/>
                <a:cs typeface="+mj-lt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EF590-8137-46E2-B485-390BD358B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710" y="1840282"/>
            <a:ext cx="11348580" cy="47451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6565" indent="-456565"/>
            <a:r>
              <a:rPr lang="en-US" sz="2600" dirty="0">
                <a:ea typeface="+mn-lt"/>
                <a:cs typeface="+mn-lt"/>
              </a:rPr>
              <a:t>Stay connected with your group leader and activists in your group so that you are a bridge between action-taking and the network </a:t>
            </a:r>
          </a:p>
          <a:p>
            <a:pPr marL="456565" indent="-456565"/>
            <a:r>
              <a:rPr lang="en-US" sz="2600" dirty="0">
                <a:ea typeface="+mn-lt"/>
                <a:cs typeface="+mn-lt"/>
              </a:rPr>
              <a:t>Participate in monthly Action Network Community in Practice support call </a:t>
            </a:r>
          </a:p>
          <a:p>
            <a:pPr marL="456565" indent="-456565"/>
            <a:r>
              <a:rPr lang="en-US" sz="2600" dirty="0">
                <a:ea typeface="+mn-lt"/>
                <a:cs typeface="+mn-lt"/>
              </a:rPr>
              <a:t>Make phone calls to action network members after emailing them an action. </a:t>
            </a:r>
            <a:endParaRPr lang="en-US" sz="2600" dirty="0">
              <a:cs typeface="Calibri"/>
            </a:endParaRPr>
          </a:p>
          <a:p>
            <a:pPr marL="989965" lvl="1" indent="-380365"/>
            <a:r>
              <a:rPr lang="en-US" sz="2600" dirty="0">
                <a:ea typeface="+mn-lt"/>
                <a:cs typeface="+mn-lt"/>
              </a:rPr>
              <a:t>Even if you call a few each time, their desire to partake in advocacy will grow with a personal invitation</a:t>
            </a:r>
            <a:endParaRPr lang="en-US" sz="2600" dirty="0">
              <a:cs typeface="Calibri"/>
            </a:endParaRPr>
          </a:p>
          <a:p>
            <a:pPr marL="456565" indent="-456565"/>
            <a:r>
              <a:rPr lang="en-US" sz="2600" dirty="0">
                <a:ea typeface="+mn-lt"/>
                <a:cs typeface="+mn-lt"/>
              </a:rPr>
              <a:t> Provide feedback back to </a:t>
            </a:r>
            <a:r>
              <a:rPr lang="en-US" sz="2600">
                <a:ea typeface="+mn-lt"/>
                <a:cs typeface="+mn-lt"/>
              </a:rPr>
              <a:t>the members on </a:t>
            </a:r>
            <a:r>
              <a:rPr lang="en-US" sz="2600" dirty="0">
                <a:ea typeface="+mn-lt"/>
                <a:cs typeface="+mn-lt"/>
              </a:rPr>
              <a:t>the actions they have taken —“10 of you took action which made a real impression on the representative.” </a:t>
            </a:r>
          </a:p>
          <a:p>
            <a:pPr marL="456565" indent="-456565"/>
            <a:r>
              <a:rPr lang="en-US" sz="2600" dirty="0">
                <a:ea typeface="+mn-lt"/>
                <a:cs typeface="+mn-lt"/>
              </a:rPr>
              <a:t>Being creative on how to build action in this group. This is potentially a great pipeline into becoming partners</a:t>
            </a:r>
            <a:endParaRPr lang="en-US" sz="2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674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9868655" cy="1310013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rgbClr val="FF0000"/>
                </a:solidFill>
                <a:cs typeface="Calibri"/>
              </a:rPr>
              <a:t>Identifying your Action Network Manager</a:t>
            </a:r>
            <a:endParaRPr lang="en-US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202" y="1902914"/>
            <a:ext cx="10972800" cy="5120949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456565" indent="-456565"/>
            <a:r>
              <a:rPr lang="en-US" dirty="0">
                <a:cs typeface="Calibri"/>
              </a:rPr>
              <a:t>What does it look like to ask an advocate with identifiable leadership skills if they would like </a:t>
            </a:r>
            <a:r>
              <a:rPr lang="en-US">
                <a:cs typeface="Calibri"/>
              </a:rPr>
              <a:t>to be the groups AN Manager? </a:t>
            </a:r>
          </a:p>
          <a:p>
            <a:pPr marL="456565" indent="-456565"/>
            <a:r>
              <a:rPr lang="en-US">
                <a:cs typeface="Calibri"/>
              </a:rPr>
              <a:t>As Group Leaders, don't take this project on by yourself, this is a great way to expand leadership within your group</a:t>
            </a:r>
          </a:p>
          <a:p>
            <a:pPr marL="456565" indent="-456565"/>
            <a:r>
              <a:rPr lang="en-US">
                <a:cs typeface="Calibri"/>
              </a:rPr>
              <a:t>This can help empower your advocates to want to be more involved</a:t>
            </a:r>
            <a:endParaRPr lang="en-US" dirty="0">
              <a:cs typeface="Calibri"/>
            </a:endParaRPr>
          </a:p>
          <a:p>
            <a:pPr marL="989965" lvl="1" indent="-380365"/>
            <a:r>
              <a:rPr lang="en-US" dirty="0">
                <a:cs typeface="Calibri"/>
              </a:rPr>
              <a:t> </a:t>
            </a:r>
            <a:r>
              <a:rPr lang="en-US">
                <a:cs typeface="Calibri"/>
              </a:rPr>
              <a:t>Opportunity to shine a light on their accomplishments within their advocacy</a:t>
            </a:r>
          </a:p>
          <a:p>
            <a:pPr marL="989965" lvl="1" indent="-380365"/>
            <a:r>
              <a:rPr lang="en-US">
                <a:cs typeface="Calibri"/>
              </a:rPr>
              <a:t> Opportunity for shared leadership (two advocates can be co-managers).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68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9680-1893-4AF9-8515-F1B160F14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1" y="360364"/>
            <a:ext cx="9868655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Ongoing Support for Action Network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463AE-2B46-4371-9746-382CC431E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4" y="2009775"/>
            <a:ext cx="10848975" cy="4705350"/>
          </a:xfrm>
        </p:spPr>
        <p:txBody>
          <a:bodyPr>
            <a:normAutofit/>
          </a:bodyPr>
          <a:lstStyle/>
          <a:p>
            <a:r>
              <a:rPr lang="en-US" sz="3600" dirty="0"/>
              <a:t>Please attend our newly reinstated Action Network - Community of Practice webinars will be once a month starting on April 14</a:t>
            </a:r>
            <a:r>
              <a:rPr lang="en-US" sz="3600" baseline="30000" dirty="0"/>
              <a:t>th</a:t>
            </a:r>
            <a:r>
              <a:rPr lang="en-US" sz="3600" dirty="0"/>
              <a:t>, 2021</a:t>
            </a:r>
            <a:endParaRPr lang="en-US" sz="3000" dirty="0"/>
          </a:p>
          <a:p>
            <a:pPr lvl="1"/>
            <a:r>
              <a:rPr lang="en-US" sz="3200" dirty="0"/>
              <a:t>We will be reviewing the action alerts for the month as well as to cultivate ideas and troubleshoot dilemmas.</a:t>
            </a:r>
          </a:p>
          <a:p>
            <a:pPr lvl="1"/>
            <a:r>
              <a:rPr lang="en-US" sz="3200" dirty="0"/>
              <a:t>Reviewing mediums for managing Action Networks (i.e., Facebook groups, Mailchimp, </a:t>
            </a:r>
            <a:r>
              <a:rPr lang="en-US" sz="3200" dirty="0" err="1"/>
              <a:t>Listserve</a:t>
            </a:r>
            <a:r>
              <a:rPr lang="en-US" sz="3200" dirty="0"/>
              <a:t>, GroupMe, </a:t>
            </a:r>
            <a:r>
              <a:rPr lang="en-US" sz="3200" dirty="0" err="1"/>
              <a:t>etc</a:t>
            </a:r>
            <a:endParaRPr lang="en-US" sz="3200" dirty="0"/>
          </a:p>
          <a:p>
            <a:pPr marL="609585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88011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9868655" cy="5673246"/>
          </a:xfrm>
        </p:spPr>
        <p:txBody>
          <a:bodyPr>
            <a:normAutofit/>
          </a:bodyPr>
          <a:lstStyle/>
          <a:p>
            <a:r>
              <a:rPr lang="en-US" sz="9600" b="1" dirty="0">
                <a:solidFill>
                  <a:srgbClr val="FF0000"/>
                </a:solidFill>
                <a:cs typeface="Calibri"/>
              </a:rPr>
              <a:t>Role Play!</a:t>
            </a:r>
            <a:br>
              <a:rPr lang="en-US" sz="9600" b="1" dirty="0">
                <a:solidFill>
                  <a:srgbClr val="FF0000"/>
                </a:solidFill>
                <a:cs typeface="Calibri"/>
              </a:rPr>
            </a:br>
            <a:br>
              <a:rPr lang="en-US" sz="9600" b="1" dirty="0">
                <a:solidFill>
                  <a:srgbClr val="FF0000"/>
                </a:solidFill>
                <a:cs typeface="Calibri"/>
              </a:rPr>
            </a:br>
            <a:r>
              <a:rPr lang="en-US" sz="3600" b="1" dirty="0">
                <a:solidFill>
                  <a:srgbClr val="FF0000"/>
                </a:solidFill>
                <a:cs typeface="Calibri"/>
              </a:rPr>
              <a:t>To access the script, click </a:t>
            </a:r>
            <a:r>
              <a:rPr lang="en-US" sz="3600" b="1" dirty="0">
                <a:solidFill>
                  <a:srgbClr val="FF0000"/>
                </a:solidFill>
                <a:cs typeface="Calibri"/>
                <a:hlinkClick r:id="rId2"/>
              </a:rPr>
              <a:t>here</a:t>
            </a:r>
            <a:r>
              <a:rPr lang="en-US" sz="3600" b="1" dirty="0">
                <a:solidFill>
                  <a:srgbClr val="FF0000"/>
                </a:solidFill>
                <a:cs typeface="Calibri"/>
              </a:rPr>
              <a:t>.</a:t>
            </a:r>
            <a:endParaRPr lang="en-US" sz="49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734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C11562-CB0C-4E69-9736-307B0FB0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Open sans"/>
                <a:cs typeface="Calibri"/>
              </a:rPr>
              <a:t>RESULTS Believes</a:t>
            </a:r>
            <a:endParaRPr lang="en-US" dirty="0">
              <a:solidFill>
                <a:srgbClr val="FF0000"/>
              </a:solidFill>
              <a:latin typeface="Open san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40F45A-62D1-41F9-84B9-B1CF603E5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720" y="1939613"/>
            <a:ext cx="11082637" cy="3988081"/>
          </a:xfrm>
        </p:spPr>
        <p:txBody>
          <a:bodyPr vert="horz" lIns="121920" tIns="60960" rIns="121920" bIns="60960" rtlCol="0" anchor="t">
            <a:normAutofit fontScale="70000" lnSpcReduction="20000"/>
          </a:bodyPr>
          <a:lstStyle/>
          <a:p>
            <a:r>
              <a:rPr lang="en-US">
                <a:latin typeface="Open sans"/>
                <a:ea typeface="+mn-lt"/>
                <a:cs typeface="+mn-lt"/>
              </a:rPr>
              <a:t>The end of poverty is possible and achievable. Political will is lacking.</a:t>
            </a:r>
            <a:endParaRPr lang="en-US">
              <a:latin typeface="Open sans"/>
              <a:cs typeface="Calibri"/>
            </a:endParaRPr>
          </a:p>
          <a:p>
            <a:r>
              <a:rPr lang="en-US" b="1" u="sng">
                <a:latin typeface="Open sans"/>
                <a:ea typeface="+mn-lt"/>
                <a:cs typeface="+mn-lt"/>
              </a:rPr>
              <a:t>Poverty is driven by oppression.</a:t>
            </a:r>
            <a:r>
              <a:rPr lang="en-US" b="1">
                <a:latin typeface="Open sans"/>
                <a:ea typeface="+mn-lt"/>
                <a:cs typeface="+mn-lt"/>
              </a:rPr>
              <a:t> </a:t>
            </a:r>
            <a:r>
              <a:rPr lang="en-US">
                <a:latin typeface="Open sans"/>
                <a:ea typeface="+mn-lt"/>
                <a:cs typeface="+mn-lt"/>
              </a:rPr>
              <a:t>RESULTS opposes all forms of oppression.</a:t>
            </a:r>
            <a:endParaRPr lang="en-US">
              <a:latin typeface="Open sans"/>
            </a:endParaRPr>
          </a:p>
          <a:p>
            <a:r>
              <a:rPr lang="en-US">
                <a:latin typeface="Open sans"/>
                <a:ea typeface="+mn-lt"/>
                <a:cs typeface="+mn-lt"/>
              </a:rPr>
              <a:t>Government has an important role to play in ending poverty. Elected officials work for us. We need to supervise them.</a:t>
            </a:r>
            <a:endParaRPr lang="en-US">
              <a:latin typeface="Open sans"/>
            </a:endParaRPr>
          </a:p>
          <a:p>
            <a:r>
              <a:rPr lang="en-US">
                <a:latin typeface="Open sans"/>
                <a:ea typeface="+mn-lt"/>
                <a:cs typeface="+mn-lt"/>
              </a:rPr>
              <a:t>Poverty is not partisan.</a:t>
            </a:r>
            <a:endParaRPr lang="en-US">
              <a:latin typeface="Open sans"/>
            </a:endParaRPr>
          </a:p>
          <a:p>
            <a:r>
              <a:rPr lang="en-US">
                <a:latin typeface="Open sans"/>
                <a:ea typeface="+mn-lt"/>
                <a:cs typeface="+mn-lt"/>
              </a:rPr>
              <a:t>Nobody should be denied their basic rights to healthcare, education, or economic opportunity.</a:t>
            </a:r>
            <a:endParaRPr lang="en-US">
              <a:latin typeface="Open sans"/>
            </a:endParaRPr>
          </a:p>
          <a:p>
            <a:endParaRPr lang="en-US">
              <a:latin typeface="Open sans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E422F3-62F4-4D1F-8006-907FA7BDA44C}"/>
              </a:ext>
            </a:extLst>
          </p:cNvPr>
          <p:cNvSpPr txBox="1"/>
          <p:nvPr/>
        </p:nvSpPr>
        <p:spPr>
          <a:xfrm>
            <a:off x="1297678" y="5967808"/>
            <a:ext cx="9180577" cy="6155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>
                <a:solidFill>
                  <a:srgbClr val="E41034"/>
                </a:solidFill>
                <a:latin typeface="Open sans"/>
              </a:rPr>
              <a:t>results.org/our-anti-oppression-values/</a:t>
            </a:r>
            <a:endParaRPr lang="en-US" sz="3200" b="1">
              <a:solidFill>
                <a:srgbClr val="E41034"/>
              </a:solidFill>
              <a:latin typeface="Open san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600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9"/>
            <a:ext cx="9868655" cy="5673246"/>
          </a:xfrm>
        </p:spPr>
        <p:txBody>
          <a:bodyPr>
            <a:normAutofit/>
          </a:bodyPr>
          <a:lstStyle/>
          <a:p>
            <a:r>
              <a:rPr lang="en-US" sz="9600" b="1">
                <a:solidFill>
                  <a:srgbClr val="FF0000"/>
                </a:solidFill>
                <a:cs typeface="Calibri"/>
              </a:rPr>
              <a:t>Discussion</a:t>
            </a:r>
            <a:endParaRPr lang="en-US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364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E3372-5C22-4779-95CB-56F164CC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D0734-E04B-4A06-AC7C-BCAAA7947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44036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800" b="1" dirty="0">
                <a:solidFill>
                  <a:srgbClr val="FF0000"/>
                </a:solidFill>
              </a:rPr>
              <a:t>Community of Practice Monthly Webinars for Action Networks on </a:t>
            </a:r>
            <a:r>
              <a:rPr lang="da-DK" sz="3800" b="1" dirty="0">
                <a:solidFill>
                  <a:srgbClr val="FF0000"/>
                </a:solidFill>
              </a:rPr>
              <a:t>April 14th, 2021 at 8:30 pm ET</a:t>
            </a:r>
            <a:r>
              <a:rPr lang="da-DK" sz="3800" dirty="0"/>
              <a:t>.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800" dirty="0"/>
              <a:t>I will be emailing out the registration link in the coming weeks and it will also be available </a:t>
            </a:r>
            <a:r>
              <a:rPr lang="da-DK" sz="3800" dirty="0">
                <a:hlinkClick r:id="rId2"/>
              </a:rPr>
              <a:t>here</a:t>
            </a:r>
            <a:r>
              <a:rPr lang="da-DK" sz="3800" dirty="0"/>
              <a:t> on the Results events page.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800" dirty="0"/>
              <a:t>Please know that I am here to help answer any questions you have, and we will work together to find a solution!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4112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CEC6F-775D-124D-9CA4-2E1433027E4B}"/>
              </a:ext>
            </a:extLst>
          </p:cNvPr>
          <p:cNvSpPr txBox="1"/>
          <p:nvPr/>
        </p:nvSpPr>
        <p:spPr>
          <a:xfrm>
            <a:off x="1358730" y="4690759"/>
            <a:ext cx="9474541" cy="2400657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algn="ctr"/>
            <a:r>
              <a:rPr lang="en-US" sz="3700" b="1" dirty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Contact information:</a:t>
            </a:r>
            <a:br>
              <a:rPr lang="en-US" sz="3700" b="1" dirty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3700" b="1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Sarah Leone</a:t>
            </a:r>
            <a:r>
              <a:rPr lang="en-US" sz="3700" b="1">
                <a:solidFill>
                  <a:srgbClr val="000000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, BSW</a:t>
            </a:r>
            <a:br>
              <a:rPr lang="en-US" sz="3700" b="1" dirty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3700" b="1" dirty="0">
                <a:latin typeface="Open Sans"/>
                <a:ea typeface="Open Sans" panose="020B0606030504020204" pitchFamily="34" charset="0"/>
                <a:cs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sleone@results.org</a:t>
            </a:r>
            <a:endParaRPr lang="en-US" sz="3700" b="1" dirty="0">
              <a:latin typeface="Open Sans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3700" b="1" dirty="0">
              <a:solidFill>
                <a:schemeClr val="bg1"/>
              </a:solidFill>
              <a:latin typeface="Open Sans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56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0AF7-ADD3-4437-B618-611D925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163" y="264200"/>
            <a:ext cx="9899970" cy="1216069"/>
          </a:xfrm>
        </p:spPr>
        <p:txBody>
          <a:bodyPr>
            <a:normAutofit/>
          </a:bodyPr>
          <a:lstStyle/>
          <a:p>
            <a:r>
              <a:rPr lang="en-US" sz="6600" b="1">
                <a:solidFill>
                  <a:srgbClr val="FF0000"/>
                </a:solidFill>
                <a:cs typeface="Calibri"/>
              </a:rPr>
              <a:t>Agenda</a:t>
            </a:r>
            <a:endParaRPr lang="en-US" b="1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8C7E1-BBDB-4518-A9DD-2181B37A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04591" y="1715024"/>
            <a:ext cx="11411210" cy="514182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456565" indent="-456565" algn="ctr"/>
            <a:r>
              <a:rPr lang="en-US" dirty="0">
                <a:cs typeface="Calibri"/>
              </a:rPr>
              <a:t>Quiz</a:t>
            </a:r>
            <a:endParaRPr lang="en-US" dirty="0"/>
          </a:p>
          <a:p>
            <a:pPr marL="456565" indent="-456565" algn="ctr"/>
            <a:r>
              <a:rPr lang="en-US" dirty="0">
                <a:cs typeface="Calibri"/>
              </a:rPr>
              <a:t>Action Networks </a:t>
            </a:r>
          </a:p>
          <a:p>
            <a:pPr marL="989965" lvl="1" indent="-380365" algn="ctr"/>
            <a:r>
              <a:rPr lang="en-US" sz="2600" dirty="0">
                <a:cs typeface="Calibri"/>
              </a:rPr>
              <a:t>What are they?</a:t>
            </a:r>
          </a:p>
          <a:p>
            <a:pPr marL="989965" lvl="1" indent="-380365" algn="ctr"/>
            <a:r>
              <a:rPr lang="en-US" sz="2600" dirty="0">
                <a:cs typeface="Calibri"/>
              </a:rPr>
              <a:t>Why are they important?</a:t>
            </a:r>
          </a:p>
          <a:p>
            <a:pPr marL="456565" indent="-456565" algn="ctr"/>
            <a:r>
              <a:rPr lang="en-US" dirty="0">
                <a:cs typeface="Calibri"/>
              </a:rPr>
              <a:t>How do you build one?</a:t>
            </a:r>
          </a:p>
          <a:p>
            <a:pPr marL="456565" indent="-456565" algn="ctr"/>
            <a:r>
              <a:rPr lang="en-US" sz="3400" dirty="0">
                <a:cs typeface="Calibri"/>
              </a:rPr>
              <a:t>Action Alerts</a:t>
            </a:r>
          </a:p>
          <a:p>
            <a:pPr marL="456565" indent="-456565" algn="ctr"/>
            <a:r>
              <a:rPr lang="en-US" dirty="0">
                <a:cs typeface="Calibri"/>
              </a:rPr>
              <a:t>How do I manage my Action Network</a:t>
            </a:r>
          </a:p>
          <a:p>
            <a:pPr marL="456565" indent="-456565" algn="ctr"/>
            <a:r>
              <a:rPr lang="en-US" dirty="0">
                <a:cs typeface="Calibri"/>
              </a:rPr>
              <a:t>Action Network Manager role</a:t>
            </a:r>
          </a:p>
          <a:p>
            <a:pPr marL="456565" indent="-456565" algn="ctr"/>
            <a:r>
              <a:rPr lang="en-US" dirty="0">
                <a:cs typeface="Calibri"/>
              </a:rPr>
              <a:t>Role Play (if time permits)</a:t>
            </a:r>
          </a:p>
          <a:p>
            <a:pPr marL="456565" indent="-456565" algn="ctr"/>
            <a:r>
              <a:rPr lang="en-US" dirty="0">
                <a:cs typeface="Calibri"/>
              </a:rPr>
              <a:t>Discussion &amp; Next Steps</a:t>
            </a:r>
          </a:p>
          <a:p>
            <a:pPr marL="456565" indent="-456565"/>
            <a:endParaRPr lang="en-US" dirty="0">
              <a:cs typeface="Calibri"/>
            </a:endParaRPr>
          </a:p>
          <a:p>
            <a:pPr marL="456565" indent="-456565"/>
            <a:endParaRPr lang="en-US" dirty="0">
              <a:cs typeface="Calibri"/>
            </a:endParaRPr>
          </a:p>
          <a:p>
            <a:pPr marL="989965" lvl="1" indent="-380365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30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0" y="2278694"/>
            <a:ext cx="109728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9600" b="1">
                <a:solidFill>
                  <a:srgbClr val="FF0000"/>
                </a:solidFill>
                <a:latin typeface="Open Sans"/>
                <a:cs typeface="Calibri"/>
              </a:rPr>
              <a:t>QUIZ TIME</a:t>
            </a:r>
          </a:p>
        </p:txBody>
      </p:sp>
    </p:spTree>
    <p:extLst>
      <p:ext uri="{BB962C8B-B14F-4D97-AF65-F5344CB8AC3E}">
        <p14:creationId xmlns:p14="http://schemas.microsoft.com/office/powerpoint/2010/main" val="339619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What are Action Networks?</a:t>
            </a:r>
            <a:endParaRPr lang="en-US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6565" indent="-456565"/>
            <a:r>
              <a:rPr lang="en-US" dirty="0">
                <a:ea typeface="+mn-lt"/>
                <a:cs typeface="+mn-lt"/>
              </a:rPr>
              <a:t>A local group of committed action takers who regularly take action on our issues (domestic and global)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Not just a mailing list!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May not be able to join the group</a:t>
            </a:r>
          </a:p>
        </p:txBody>
      </p:sp>
    </p:spTree>
    <p:extLst>
      <p:ext uri="{BB962C8B-B14F-4D97-AF65-F5344CB8AC3E}">
        <p14:creationId xmlns:p14="http://schemas.microsoft.com/office/powerpoint/2010/main" val="1108464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Why are they important?</a:t>
            </a:r>
            <a:r>
              <a:rPr lang="en-US" dirty="0">
                <a:cs typeface="Calibri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6565" indent="-456565"/>
            <a:r>
              <a:rPr lang="en-US" dirty="0">
                <a:ea typeface="+mn-lt"/>
                <a:cs typeface="+mn-lt"/>
              </a:rPr>
              <a:t>To engage people who are interested in RESULTS but aren’t choosing to commit to full advocate status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To expand your group’s impact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To create an active pipeline of new activists</a:t>
            </a:r>
          </a:p>
          <a:p>
            <a:pPr marL="456565" indent="-456565"/>
            <a:r>
              <a:rPr lang="en-US" dirty="0">
                <a:ea typeface="+mn-lt"/>
                <a:cs typeface="+mn-lt"/>
              </a:rPr>
              <a:t> Action Networks cultivate leadership, exercise leverage, empower advocacy, and aid group expansion</a:t>
            </a:r>
          </a:p>
          <a:p>
            <a:pPr marL="456565" indent="-456565"/>
            <a:endParaRPr lang="en-US" dirty="0">
              <a:ea typeface="+mn-lt"/>
              <a:cs typeface="+mn-lt"/>
            </a:endParaRPr>
          </a:p>
          <a:p>
            <a:pPr marL="456565" indent="-456565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220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Timeline&#10;&#10;Description automatically generated">
            <a:extLst>
              <a:ext uri="{FF2B5EF4-FFF2-40B4-BE49-F238E27FC236}">
                <a16:creationId xmlns:a16="http://schemas.microsoft.com/office/drawing/2014/main" id="{0EC825A0-4C56-4B23-B621-AF568D4849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7582" y="369624"/>
            <a:ext cx="8130554" cy="6083033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20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533" y="2414502"/>
            <a:ext cx="9868655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How do you build one?</a:t>
            </a:r>
            <a:r>
              <a:rPr lang="en-US" dirty="0">
                <a:cs typeface="Calibri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484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407BF-B733-4AB8-ACA0-CC436711D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23875"/>
            <a:ext cx="10972800" cy="6172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FF0000"/>
                </a:solidFill>
              </a:rPr>
              <a:t>Where do you find interested people?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Youth Organizations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Community Centers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Local Urban League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Food Pantries/Soup Kitchens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Faith/Interfaith Groups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Legislative Coalitions (Sarah’s example)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FF0000"/>
                </a:solidFill>
              </a:rPr>
              <a:t>Ways to reach these people, and more: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Tabling at community events and Conferences </a:t>
            </a:r>
            <a:r>
              <a:rPr lang="en-US" sz="1800" dirty="0">
                <a:solidFill>
                  <a:srgbClr val="FF0000"/>
                </a:solidFill>
              </a:rPr>
              <a:t>(with COVID-19 still rampant, be careful, this will probably be used the least UNLESS the event is virtual, overall just use good judgement)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Networking with friends, family, colleagues, other associates </a:t>
            </a:r>
            <a:r>
              <a:rPr lang="en-US" sz="1800" dirty="0">
                <a:solidFill>
                  <a:srgbClr val="FF0000"/>
                </a:solidFill>
              </a:rPr>
              <a:t>(you may already have unofficial action networks, use that as a foundation to be empowered to reach out to others)</a:t>
            </a:r>
          </a:p>
          <a:p>
            <a:pPr>
              <a:lnSpc>
                <a:spcPct val="150000"/>
              </a:lnSpc>
            </a:pPr>
            <a:r>
              <a:rPr lang="en-US" sz="1800" b="1" dirty="0"/>
              <a:t>SOCIAL MEDIA!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90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2020 Rebrand Colors">
      <a:dk1>
        <a:srgbClr val="000000"/>
      </a:dk1>
      <a:lt1>
        <a:sysClr val="window" lastClr="FFFFFF"/>
      </a:lt1>
      <a:dk2>
        <a:srgbClr val="E41034"/>
      </a:dk2>
      <a:lt2>
        <a:srgbClr val="F3F0E9"/>
      </a:lt2>
      <a:accent1>
        <a:srgbClr val="45AFD0"/>
      </a:accent1>
      <a:accent2>
        <a:srgbClr val="F0AA19"/>
      </a:accent2>
      <a:accent3>
        <a:srgbClr val="56AB46"/>
      </a:accent3>
      <a:accent4>
        <a:srgbClr val="886BB0"/>
      </a:accent4>
      <a:accent5>
        <a:srgbClr val="C645A4"/>
      </a:accent5>
      <a:accent6>
        <a:srgbClr val="F77024"/>
      </a:accent6>
      <a:hlink>
        <a:srgbClr val="45AFD0"/>
      </a:hlink>
      <a:folHlink>
        <a:srgbClr val="9800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</TotalTime>
  <Words>1020</Words>
  <Application>Microsoft Office PowerPoint</Application>
  <PresentationFormat>Widescreen</PresentationFormat>
  <Paragraphs>93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Open Sans</vt:lpstr>
      <vt:lpstr>Open Sans</vt:lpstr>
      <vt:lpstr>Wingdings</vt:lpstr>
      <vt:lpstr>office theme</vt:lpstr>
      <vt:lpstr>Custom Design</vt:lpstr>
      <vt:lpstr>Office Theme</vt:lpstr>
      <vt:lpstr>PowerPoint Presentation</vt:lpstr>
      <vt:lpstr>RESULTS Believes</vt:lpstr>
      <vt:lpstr>Agenda</vt:lpstr>
      <vt:lpstr>PowerPoint Presentation</vt:lpstr>
      <vt:lpstr>What are Action Networks?</vt:lpstr>
      <vt:lpstr>Why are they important? </vt:lpstr>
      <vt:lpstr>PowerPoint Presentation</vt:lpstr>
      <vt:lpstr>How do you build one? </vt:lpstr>
      <vt:lpstr>PowerPoint Presentation</vt:lpstr>
      <vt:lpstr>PowerPoint Presentation</vt:lpstr>
      <vt:lpstr>The Process of the Action Alerts</vt:lpstr>
      <vt:lpstr>The Process (part two)</vt:lpstr>
      <vt:lpstr>Example of Communicating with Your Action Networks</vt:lpstr>
      <vt:lpstr>How do I manage my Action Network?</vt:lpstr>
      <vt:lpstr>Who is the Action Network Manager?</vt:lpstr>
      <vt:lpstr>What does an Action Network manager do? </vt:lpstr>
      <vt:lpstr>Identifying your Action Network Manager</vt:lpstr>
      <vt:lpstr>Ongoing Support for Action Network Manager</vt:lpstr>
      <vt:lpstr>Role Play!  To access the script, click here.</vt:lpstr>
      <vt:lpstr>Discussion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Leone</dc:creator>
  <cp:lastModifiedBy>Sarah Leone</cp:lastModifiedBy>
  <cp:revision>655</cp:revision>
  <dcterms:created xsi:type="dcterms:W3CDTF">2021-03-12T17:35:48Z</dcterms:created>
  <dcterms:modified xsi:type="dcterms:W3CDTF">2021-05-11T20:31:53Z</dcterms:modified>
</cp:coreProperties>
</file>